
<file path=[Content_Types].xml><?xml version="1.0" encoding="utf-8"?>
<Types xmlns="http://schemas.openxmlformats.org/package/2006/content-types">
  <Override PartName="/ppt/slides/slide29.xml" ContentType="application/vnd.openxmlformats-officedocument.presentationml.slide+xml"/>
  <Override PartName="/ppt/slideLayouts/slideLayout39.xml" ContentType="application/vnd.openxmlformats-officedocument.presentationml.slideLayout+xml"/>
  <Override PartName="/ppt/notesSlides/notesSlide2.xml" ContentType="application/vnd.openxmlformats-officedocument.presentationml.notesSlide+xml"/>
  <Default Extension="pdf" ContentType="application/pdf"/>
  <Override PartName="/customXml/itemProps1.xml" ContentType="application/vnd.openxmlformats-officedocument.customXmlProperties+xml"/>
  <Override PartName="/ppt/slides/slide4.xml" ContentType="application/vnd.openxmlformats-officedocument.presentationml.slide+xml"/>
  <Override PartName="/ppt/slides/slide18.xml" ContentType="application/vnd.openxmlformats-officedocument.presentationml.slide+xml"/>
  <Override PartName="/ppt/slides/slide36.xml" ContentType="application/vnd.openxmlformats-officedocument.presentationml.slide+xml"/>
  <Override PartName="/ppt/slideLayouts/slideLayout6.xml" ContentType="application/vnd.openxmlformats-officedocument.presentationml.slideLayout+xml"/>
  <Override PartName="/ppt/slideLayouts/slideLayout17.xml" ContentType="application/vnd.openxmlformats-officedocument.presentationml.slideLayout+xml"/>
  <Override PartName="/ppt/slideLayouts/slideLayout28.xml" ContentType="application/vnd.openxmlformats-officedocument.presentationml.slideLayout+xml"/>
  <Override PartName="/ppt/notesSlides/notesSlide38.xml" ContentType="application/vnd.openxmlformats-officedocument.presentationml.notesSlide+xml"/>
  <Override PartName="/ppt/slides/slide25.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5.xml" ContentType="application/vnd.openxmlformats-officedocument.presentationml.slideLayout+xml"/>
  <Override PartName="/ppt/notesSlides/notesSlide27.xml" ContentType="application/vnd.openxmlformats-officedocument.presentationml.notesSlide+xml"/>
  <Default Extension="xml" ContentType="application/xml"/>
  <Override PartName="/ppt/slides/slide14.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slideLayouts/slideLayout13.xml" ContentType="application/vnd.openxmlformats-officedocument.presentationml.slideLayout+xml"/>
  <Override PartName="/ppt/slideLayouts/slideLayout24.xml" ContentType="application/vnd.openxmlformats-officedocument.presentationml.slideLayout+xml"/>
  <Override PartName="/ppt/notesSlides/notesSlide16.xml" ContentType="application/vnd.openxmlformats-officedocument.presentationml.notesSlide+xml"/>
  <Override PartName="/ppt/notesSlides/notesSlide34.xml" ContentType="application/vnd.openxmlformats-officedocument.presentationml.notesSlide+xml"/>
  <Override PartName="/ppt/slides/slide1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slideLayouts/slideLayout20.xml" ContentType="application/vnd.openxmlformats-officedocument.presentationml.slideLayout+xml"/>
  <Override PartName="/ppt/slideLayouts/slideLayout31.xml" ContentType="application/vnd.openxmlformats-officedocument.presentationml.slideLayout+xml"/>
  <Override PartName="/ppt/notesSlides/notesSlide23.xml" ContentType="application/vnd.openxmlformats-officedocument.presentationml.notesSlide+xml"/>
  <Override PartName="/docProps/custom.xml" ContentType="application/vnd.openxmlformats-officedocument.custom-properties+xml"/>
  <Override PartName="/ppt/notesSlides/notesSlide12.xml" ContentType="application/vnd.openxmlformats-officedocument.presentationml.notesSlide+xml"/>
  <Override PartName="/ppt/charts/chart7.xml" ContentType="application/vnd.openxmlformats-officedocument.drawingml.chart+xml"/>
  <Override PartName="/ppt/notesSlides/notesSlide30.xml" ContentType="application/vnd.openxmlformats-officedocument.presentationml.notesSlide+xml"/>
  <Override PartName="/ppt/notesSlides/notesSlide7.xml" ContentType="application/vnd.openxmlformats-officedocument.presentationml.notesSlide+xml"/>
  <Override PartName="/ppt/charts/chart3.xml" ContentType="application/vnd.openxmlformats-officedocument.drawingml.chart+xml"/>
  <Override PartName="/ppt/slides/slide9.xml" ContentType="application/vnd.openxmlformats-officedocument.presentationml.slide+xml"/>
  <Override PartName="/ppt/viewProps.xml" ContentType="application/vnd.openxmlformats-officedocument.presentationml.viewProps+xml"/>
  <Override PartName="/customXml/itemProps2.xml" ContentType="application/vnd.openxmlformats-officedocument.customXmlProperties+xml"/>
  <Override PartName="/ppt/slides/slide5.xml" ContentType="application/vnd.openxmlformats-officedocument.presentationml.slide+xml"/>
  <Override PartName="/ppt/slides/slide19.xml" ContentType="application/vnd.openxmlformats-officedocument.presentationml.slide+xml"/>
  <Override PartName="/ppt/slideLayouts/slideLayout7.xml" ContentType="application/vnd.openxmlformats-officedocument.presentationml.slideLayout+xml"/>
  <Override PartName="/ppt/slideLayouts/slideLayout29.xml" ContentType="application/vnd.openxmlformats-officedocument.presentationml.slideLayout+xml"/>
  <Default Extension="png" ContentType="image/png"/>
  <Override PartName="/ppt/notesSlides/notesSlide3.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slideLayouts/slideLayout18.xml" ContentType="application/vnd.openxmlformats-officedocument.presentationml.slideLayout+xml"/>
  <Override PartName="/ppt/slideLayouts/slideLayout27.xml" ContentType="application/vnd.openxmlformats-officedocument.presentationml.slideLayout+xml"/>
  <Override PartName="/ppt/slideLayouts/slideLayout36.xml" ContentType="application/vnd.openxmlformats-officedocument.presentationml.slideLayout+xml"/>
  <Override PartName="/ppt/theme/theme2.xml" ContentType="application/vnd.openxmlformats-officedocument.theme+xml"/>
  <Override PartName="/ppt/drawings/drawing1.xml" ContentType="application/vnd.openxmlformats-officedocument.drawingml.chartshapes+xml"/>
  <Override PartName="/ppt/notesSlides/notesSlide19.xml" ContentType="application/vnd.openxmlformats-officedocument.presentationml.notesSlid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s/slide35.xml" ContentType="application/vnd.openxmlformats-officedocument.presentationml.slide+xml"/>
  <Override PartName="/ppt/slideLayouts/slideLayout3.xml" ContentType="application/vnd.openxmlformats-officedocument.presentationml.slideLayout+xml"/>
  <Override PartName="/ppt/slideLayouts/slideLayout16.xml" ContentType="application/vnd.openxmlformats-officedocument.presentationml.slideLayout+xml"/>
  <Override PartName="/ppt/slideLayouts/slideLayout25.xml" ContentType="application/vnd.openxmlformats-officedocument.presentationml.slideLayout+xml"/>
  <Override PartName="/ppt/slideLayouts/slideLayout34.xml" ContentType="application/vnd.openxmlformats-officedocument.presentationml.slideLayout+xml"/>
  <Default Extension="jpeg" ContentType="image/jpeg"/>
  <Override PartName="/ppt/notesSlides/notesSlide17.xml" ContentType="application/vnd.openxmlformats-officedocument.presentationml.notesSlide+xml"/>
  <Override PartName="/ppt/notesSlides/notesSlide28.xml" ContentType="application/vnd.openxmlformats-officedocument.presentationml.notesSlide+xml"/>
  <Override PartName="/ppt/notesSlides/notesSlide37.xml" ContentType="application/vnd.openxmlformats-officedocument.presentationml.notesSlide+xml"/>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Layouts/slideLayout1.xml" ContentType="application/vnd.openxmlformats-officedocument.presentationml.slideLayout+xml"/>
  <Override PartName="/ppt/slideLayouts/slideLayout14.xml" ContentType="application/vnd.openxmlformats-officedocument.presentationml.slideLayout+xml"/>
  <Override PartName="/ppt/slideLayouts/slideLayout23.xml" ContentType="application/vnd.openxmlformats-officedocument.presentationml.slideLayout+xml"/>
  <Override PartName="/ppt/slideLayouts/slideLayout32.xml" ContentType="application/vnd.openxmlformats-officedocument.presentationml.slideLayout+xml"/>
  <Override PartName="/ppt/notesSlides/notesSlide15.xml" ContentType="application/vnd.openxmlformats-officedocument.presentationml.notesSlide+xml"/>
  <Override PartName="/ppt/notesSlides/notesSlide24.xml" ContentType="application/vnd.openxmlformats-officedocument.presentationml.notesSlide+xml"/>
  <Override PartName="/ppt/notesSlides/notesSlide26.xml" ContentType="application/vnd.openxmlformats-officedocument.presentationml.notesSlide+xml"/>
  <Override PartName="/ppt/notesSlides/notesSlide35.xml" ContentType="application/vnd.openxmlformats-officedocument.presentationml.notesSlide+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Layouts/slideLayout12.xml" ContentType="application/vnd.openxmlformats-officedocument.presentationml.slideLayout+xml"/>
  <Override PartName="/ppt/slideLayouts/slideLayout21.xml" ContentType="application/vnd.openxmlformats-officedocument.presentationml.slideLayout+xml"/>
  <Override PartName="/ppt/slideLayouts/slideLayout30.xml" ContentType="application/vnd.openxmlformats-officedocument.presentationml.slideLayout+xml"/>
  <Override PartName="/ppt/notesSlides/notesSlide13.xml" ContentType="application/vnd.openxmlformats-officedocument.presentationml.notesSlide+xml"/>
  <Override PartName="/ppt/notesSlides/notesSlide22.xml" ContentType="application/vnd.openxmlformats-officedocument.presentationml.notesSlide+xml"/>
  <Override PartName="/ppt/notesSlides/notesSlide33.xml" ContentType="application/vnd.openxmlformats-officedocument.presentationml.notesSlide+xml"/>
  <Override PartName="/ppt/slideLayouts/slideLayout10.xml" ContentType="application/vnd.openxmlformats-officedocument.presentationml.slideLayout+xml"/>
  <Override PartName="/ppt/notesSlides/notesSlide8.xml" ContentType="application/vnd.openxmlformats-officedocument.presentationml.notesSlide+xml"/>
  <Override PartName="/ppt/notesSlides/notesSlide11.xml" ContentType="application/vnd.openxmlformats-officedocument.presentationml.notesSlide+xml"/>
  <Override PartName="/ppt/notesSlides/notesSlide20.xml" ContentType="application/vnd.openxmlformats-officedocument.presentationml.notesSlide+xml"/>
  <Default Extension="gif" ContentType="image/gif"/>
  <Override PartName="/ppt/charts/chart6.xml" ContentType="application/vnd.openxmlformats-officedocument.drawingml.chart+xml"/>
  <Override PartName="/ppt/notesSlides/notesSlide31.xml" ContentType="application/vnd.openxmlformats-officedocument.presentationml.notesSlide+xml"/>
  <Override PartName="/ppt/notesSlides/notesSlide6.xml" ContentType="application/vnd.openxmlformats-officedocument.presentationml.notesSlide+xml"/>
  <Override PartName="/ppt/charts/chart4.xml" ContentType="application/vnd.openxmlformats-officedocument.drawingml.chart+xml"/>
  <Override PartName="/ppt/slides/slide8.xml" ContentType="application/vnd.openxmlformats-officedocument.presentationml.slide+xml"/>
  <Override PartName="/ppt/handoutMasters/handoutMaster1.xml" ContentType="application/vnd.openxmlformats-officedocument.presentationml.handoutMaster+xml"/>
  <Override PartName="/ppt/notesSlides/notesSlide4.xml" ContentType="application/vnd.openxmlformats-officedocument.presentationml.notesSlide+xml"/>
  <Override PartName="/ppt/charts/chart2.xml" ContentType="application/vnd.openxmlformats-officedocument.drawingml.chart+xml"/>
  <Override PartName="/docProps/core.xml" ContentType="application/vnd.openxmlformats-package.core-properties+xml"/>
  <Override PartName="/customXml/itemProps3.xml" ContentType="application/vnd.openxmlformats-officedocument.customXmlProperties+xml"/>
  <Override PartName="/ppt/slides/slide6.xml" ContentType="application/vnd.openxmlformats-officedocument.presentationml.slide+xml"/>
  <Override PartName="/ppt/slides/slide38.xml" ContentType="application/vnd.openxmlformats-officedocument.presentationml.slide+xml"/>
  <Override PartName="/ppt/slideLayouts/slideLayout8.xml" ContentType="application/vnd.openxmlformats-officedocument.presentationml.slideLayout+xml"/>
  <Override PartName="/ppt/slideLayouts/slideLayout19.xml" ContentType="application/vnd.openxmlformats-officedocument.presentationml.slideLayout+xml"/>
  <Override PartName="/ppt/slideMasters/slideMaster1.xml" ContentType="application/vnd.openxmlformats-officedocument.presentationml.slideMaster+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37.xml" ContentType="application/vnd.openxmlformats-officedocument.presentationml.slideLayout+xml"/>
  <Override PartName="/ppt/theme/theme3.xml" ContentType="application/vnd.openxmlformats-officedocument.theme+xml"/>
  <Override PartName="/ppt/notesSlides/notesSlide29.xml" ContentType="application/vnd.openxmlformats-officedocument.presentationml.notesSlide+xml"/>
  <Override PartName="/ppt/slides/slide2.xml" ContentType="application/vnd.openxmlformats-officedocument.presentationml.slide+xml"/>
  <Override PartName="/ppt/slides/slide16.xml" ContentType="application/vnd.openxmlformats-officedocument.presentationml.slide+xml"/>
  <Override PartName="/ppt/slides/slide34.xml" ContentType="application/vnd.openxmlformats-officedocument.presentationml.slide+xml"/>
  <Override PartName="/ppt/slideLayouts/slideLayout15.xml" ContentType="application/vnd.openxmlformats-officedocument.presentationml.slideLayout+xml"/>
  <Override PartName="/ppt/slideLayouts/slideLayout26.xml" ContentType="application/vnd.openxmlformats-officedocument.presentationml.slideLayout+xml"/>
  <Override PartName="/ppt/notesSlides/notesSlide18.xml" ContentType="application/vnd.openxmlformats-officedocument.presentationml.notesSlide+xml"/>
  <Override PartName="/ppt/notesSlides/notesSlide36.xml" ContentType="application/vnd.openxmlformats-officedocument.presentationml.notesSlide+xml"/>
  <Default Extension="rels" ContentType="application/vnd.openxmlformats-package.relationships+xml"/>
  <Override PartName="/ppt/slides/slide23.xml" ContentType="application/vnd.openxmlformats-officedocument.presentationml.slide+xml"/>
  <Override PartName="/ppt/slideLayouts/slideLayout22.xml" ContentType="application/vnd.openxmlformats-officedocument.presentationml.slideLayout+xml"/>
  <Override PartName="/ppt/slideLayouts/slideLayout33.xml" ContentType="application/vnd.openxmlformats-officedocument.presentationml.slideLayout+xml"/>
  <Override PartName="/ppt/notesSlides/notesSlide25.xml" ContentType="application/vnd.openxmlformats-officedocument.presentationml.notesSlide+xml"/>
  <Override PartName="/ppt/slides/slide12.xml" ContentType="application/vnd.openxmlformats-officedocument.presentationml.slide+xml"/>
  <Override PartName="/ppt/slides/slide30.xml" ContentType="application/vnd.openxmlformats-officedocument.presentationml.slide+xml"/>
  <Override PartName="/ppt/slideLayouts/slideLayout11.xml" ContentType="application/vnd.openxmlformats-officedocument.presentationml.slideLayout+xml"/>
  <Override PartName="/ppt/notesSlides/notesSlide14.xml" ContentType="application/vnd.openxmlformats-officedocument.presentationml.notesSlide+xml"/>
  <Override PartName="/ppt/notesSlides/notesSlide32.xml" ContentType="application/vnd.openxmlformats-officedocument.presentationml.notesSlide+xml"/>
  <Override PartName="/ppt/commentAuthors.xml" ContentType="application/vnd.openxmlformats-officedocument.presentationml.commentAuthors+xml"/>
  <Override PartName="/ppt/notesSlides/notesSlide9.xml" ContentType="application/vnd.openxmlformats-officedocument.presentationml.notesSlide+xml"/>
  <Override PartName="/ppt/notesSlides/notesSlide21.xml" ContentType="application/vnd.openxmlformats-officedocument.presentationml.notesSlide+xml"/>
  <Override PartName="/ppt/notesSlides/notesSlide10.xml" ContentType="application/vnd.openxmlformats-officedocument.presentationml.notesSlide+xml"/>
  <Override PartName="/ppt/charts/chart5.xml" ContentType="application/vnd.openxmlformats-officedocument.drawingml.chart+xml"/>
  <Override PartName="/ppt/slides/slide7.xml" ContentType="application/vnd.openxmlformats-officedocument.presentationml.slide+xml"/>
  <Override PartName="/ppt/slideLayouts/slideLayout9.xml" ContentType="application/vnd.openxmlformats-officedocument.presentationml.slideLayout+xml"/>
  <Override PartName="/ppt/notesSlides/notesSlide5.xml" ContentType="application/vnd.openxmlformats-officedocument.presentationml.notesSlide+xml"/>
  <Override PartName="/ppt/charts/chart1.xml" ContentType="application/vnd.openxmlformats-officedocument.drawingml.chart+xml"/>
  <Override PartName="/ppt/slides/slide28.xml" ContentType="application/vnd.openxmlformats-officedocument.presentationml.slide+xml"/>
  <Override PartName="/ppt/slideLayouts/slideLayout38.xml" ContentType="application/vnd.openxmlformats-officedocument.presentationml.slideLayout+xml"/>
  <Override PartName="/ppt/notesSlides/notesSlide1.xml" ContentType="application/vnd.openxmlformats-officedocument.presentationml.notesSlid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1" r:id="rId4"/>
  </p:sldMasterIdLst>
  <p:notesMasterIdLst>
    <p:notesMasterId r:id="rId43"/>
  </p:notesMasterIdLst>
  <p:handoutMasterIdLst>
    <p:handoutMasterId r:id="rId44"/>
  </p:handoutMasterIdLst>
  <p:sldIdLst>
    <p:sldId id="486" r:id="rId5"/>
    <p:sldId id="488" r:id="rId6"/>
    <p:sldId id="489" r:id="rId7"/>
    <p:sldId id="542" r:id="rId8"/>
    <p:sldId id="510" r:id="rId9"/>
    <p:sldId id="540" r:id="rId10"/>
    <p:sldId id="493" r:id="rId11"/>
    <p:sldId id="495" r:id="rId12"/>
    <p:sldId id="496" r:id="rId13"/>
    <p:sldId id="497" r:id="rId14"/>
    <p:sldId id="498" r:id="rId15"/>
    <p:sldId id="499" r:id="rId16"/>
    <p:sldId id="500" r:id="rId17"/>
    <p:sldId id="501" r:id="rId18"/>
    <p:sldId id="502" r:id="rId19"/>
    <p:sldId id="503" r:id="rId20"/>
    <p:sldId id="504" r:id="rId21"/>
    <p:sldId id="505" r:id="rId22"/>
    <p:sldId id="506" r:id="rId23"/>
    <p:sldId id="507" r:id="rId24"/>
    <p:sldId id="511" r:id="rId25"/>
    <p:sldId id="512" r:id="rId26"/>
    <p:sldId id="532" r:id="rId27"/>
    <p:sldId id="518" r:id="rId28"/>
    <p:sldId id="533" r:id="rId29"/>
    <p:sldId id="516" r:id="rId30"/>
    <p:sldId id="519" r:id="rId31"/>
    <p:sldId id="513" r:id="rId32"/>
    <p:sldId id="525" r:id="rId33"/>
    <p:sldId id="527" r:id="rId34"/>
    <p:sldId id="534" r:id="rId35"/>
    <p:sldId id="529" r:id="rId36"/>
    <p:sldId id="531" r:id="rId37"/>
    <p:sldId id="537" r:id="rId38"/>
    <p:sldId id="538" r:id="rId39"/>
    <p:sldId id="539" r:id="rId40"/>
    <p:sldId id="543" r:id="rId41"/>
    <p:sldId id="481" r:id="rId42"/>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Mickey Hawk" initials="MLH" lastIdx="2" clrIdx="0"/>
  <p:cmAuthor id="1" name="Alyssa Darden" initials="AD" lastIdx="18" clrIdx="1"/>
</p:cmAuthorLst>
</file>

<file path=ppt/presProps.xml><?xml version="1.0" encoding="utf-8"?>
<p:presentationPr xmlns:a="http://schemas.openxmlformats.org/drawingml/2006/main" xmlns:r="http://schemas.openxmlformats.org/officeDocument/2006/relationships" xmlns:p="http://schemas.openxmlformats.org/presentationml/2006/main">
  <p:prnPr prnWhat="handouts6" frameSlides="1"/>
  <p:showPr showNarration="1">
    <p:present/>
    <p:sldAll/>
    <p:penClr>
      <a:prstClr val="red"/>
    </p:penClr>
    <p:extLst>
      <p:ext uri="{EC167BDD-8182-4AB7-AECC-EB403E3ABB37}">
        <p14:laserClr xmlns:p14="http://schemas.microsoft.com/office/powerpoint/2010/main" xmlns="">
          <a:srgbClr val="FF0000"/>
        </p14:laserClr>
      </p:ext>
      <p:ext uri="{2FDB2607-1784-4EEB-B798-7EB5836EED8A}">
        <p14:showMediaCtrls xmlns:p14="http://schemas.microsoft.com/office/powerpoint/2010/main" xmlns="" val="1"/>
      </p:ext>
    </p:extLst>
  </p:showPr>
  <p:clrMru>
    <a:srgbClr val="CCFF66"/>
    <a:srgbClr val="150688"/>
    <a:srgbClr val="1033CA"/>
    <a:srgbClr val="FFFF93"/>
    <a:srgbClr val="ECECE8"/>
    <a:srgbClr val="A9316F"/>
    <a:srgbClr val="419A3C"/>
    <a:srgbClr val="0B7CCB"/>
    <a:srgbClr val="FF7600"/>
    <a:srgbClr val="E18100"/>
  </p:clrMru>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D113A9D2-9D6B-4929-AA2D-F23B5EE8CBE7}" styleName="Themed Style 2 - Accent 1">
    <a:tblBg>
      <a:fillRef idx="3">
        <a:schemeClr val="accent1"/>
      </a:fillRef>
      <a:effectRef idx="3">
        <a:schemeClr val="accent1"/>
      </a:effectRef>
    </a:tblBg>
    <a:wholeTbl>
      <a:tcTxStyle>
        <a:fontRef idx="minor">
          <a:scrgbClr r="0" g="0" b="0"/>
        </a:fontRef>
        <a:schemeClr val="lt1"/>
      </a:tcTxStyle>
      <a:tcStyle>
        <a:tcBdr>
          <a:left>
            <a:lnRef idx="1">
              <a:schemeClr val="accent1">
                <a:tint val="50000"/>
              </a:schemeClr>
            </a:lnRef>
          </a:left>
          <a:right>
            <a:lnRef idx="1">
              <a:schemeClr val="accent1">
                <a:tint val="50000"/>
              </a:schemeClr>
            </a:lnRef>
          </a:right>
          <a:top>
            <a:lnRef idx="1">
              <a:schemeClr val="accent1">
                <a:tint val="50000"/>
              </a:schemeClr>
            </a:lnRef>
          </a:top>
          <a:bottom>
            <a:lnRef idx="1">
              <a:schemeClr val="accent1">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 styleId="{BC89EF96-8CEA-46FF-86C4-4CE0E7609802}" styleName="Light Style 3 - Accent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 styleId="{6E25E649-3F16-4E02-A733-19D2CDBF48F0}" styleName="Medium Style 3 - Accent 1">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1"/>
          </a:solidFill>
        </a:fill>
      </a:tcStyle>
    </a:lastCol>
    <a:firstCol>
      <a:tcTxStyle b="on">
        <a:fontRef idx="minor">
          <a:scrgbClr r="0" g="0" b="0"/>
        </a:fontRef>
        <a:schemeClr val="lt1"/>
      </a:tcTxStyle>
      <a:tcStyle>
        <a:tcBdr/>
        <a:fill>
          <a:solidFill>
            <a:schemeClr val="accent1"/>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1"/>
          </a:solidFill>
        </a:fill>
      </a:tcStyle>
    </a:firstRow>
  </a:tblStyle>
  <a:tblStyle styleId="{69CF1AB2-1976-4502-BF36-3FF5EA218861}" styleName="Medium Style 4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solidFill>
            <a:schemeClr val="accent1">
              <a:tint val="20000"/>
            </a:schemeClr>
          </a:solidFill>
        </a:fill>
      </a:tcStyle>
    </a:wholeTbl>
    <a:band1H>
      <a:tcStyle>
        <a:tcBdr/>
        <a:fill>
          <a:solidFill>
            <a:schemeClr val="accent1">
              <a:tint val="40000"/>
            </a:schemeClr>
          </a:solidFill>
        </a:fill>
      </a:tcStyle>
    </a:band1H>
    <a:band1V>
      <a:tcStyle>
        <a:tcBdr/>
        <a:fill>
          <a:solidFill>
            <a:schemeClr val="accent1">
              <a:tint val="40000"/>
            </a:schemeClr>
          </a:solidFill>
        </a:fill>
      </a:tcStyle>
    </a:band1V>
    <a:lastCol>
      <a:tcTxStyle b="on"/>
      <a:tcStyle>
        <a:tcBdr/>
      </a:tcStyle>
    </a:lastCol>
    <a:firstCol>
      <a:tcTxStyle b="on"/>
      <a:tcStyle>
        <a:tcBdr/>
      </a:tcStyle>
    </a:firstCol>
    <a:lastRow>
      <a:tcTxStyle b="on"/>
      <a:tcStyle>
        <a:tcBdr>
          <a:top>
            <a:ln w="25400" cmpd="sng">
              <a:solidFill>
                <a:schemeClr val="accent1"/>
              </a:solidFill>
            </a:ln>
          </a:top>
        </a:tcBdr>
        <a:fill>
          <a:solidFill>
            <a:schemeClr val="accent1">
              <a:tint val="20000"/>
            </a:schemeClr>
          </a:solidFill>
        </a:fill>
      </a:tcStyle>
    </a:lastRow>
    <a:firstRow>
      <a:tcTxStyle b="on"/>
      <a:tcStyle>
        <a:tcBdr/>
        <a:fill>
          <a:solidFill>
            <a:schemeClr val="accent1">
              <a:tint val="20000"/>
            </a:schemeClr>
          </a:solidFill>
        </a:fill>
      </a:tcStyle>
    </a:firstRow>
  </a:tblStyle>
  <a:tblStyle styleId="{125E5076-3810-47DD-B79F-674D7AD40C01}" styleName="Dark Style 1 - Accent 1">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1"/>
          </a:solidFill>
        </a:fill>
      </a:tcStyle>
    </a:wholeTbl>
    <a:band1H>
      <a:tcStyle>
        <a:tcBdr/>
        <a:fill>
          <a:solidFill>
            <a:schemeClr val="accent1">
              <a:shade val="60000"/>
            </a:schemeClr>
          </a:solidFill>
        </a:fill>
      </a:tcStyle>
    </a:band1H>
    <a:band1V>
      <a:tcStyle>
        <a:tcBdr/>
        <a:fill>
          <a:solidFill>
            <a:schemeClr val="accent1">
              <a:shade val="60000"/>
            </a:schemeClr>
          </a:solidFill>
        </a:fill>
      </a:tcStyle>
    </a:band1V>
    <a:lastCol>
      <a:tcTxStyle b="on"/>
      <a:tcStyle>
        <a:tcBdr>
          <a:left>
            <a:ln w="25400" cmpd="sng">
              <a:solidFill>
                <a:schemeClr val="lt1"/>
              </a:solidFill>
            </a:ln>
          </a:left>
        </a:tcBdr>
        <a:fill>
          <a:solidFill>
            <a:schemeClr val="accent1">
              <a:shade val="60000"/>
            </a:schemeClr>
          </a:solidFill>
        </a:fill>
      </a:tcStyle>
    </a:lastCol>
    <a:firstCol>
      <a:tcTxStyle b="on"/>
      <a:tcStyle>
        <a:tcBdr>
          <a:right>
            <a:ln w="25400" cmpd="sng">
              <a:solidFill>
                <a:schemeClr val="lt1"/>
              </a:solidFill>
            </a:ln>
          </a:right>
        </a:tcBdr>
        <a:fill>
          <a:solidFill>
            <a:schemeClr val="accent1">
              <a:shade val="60000"/>
            </a:schemeClr>
          </a:solidFill>
        </a:fill>
      </a:tcStyle>
    </a:firstCol>
    <a:lastRow>
      <a:tcTxStyle b="on"/>
      <a:tcStyle>
        <a:tcBdr>
          <a:top>
            <a:ln w="25400" cmpd="sng">
              <a:solidFill>
                <a:schemeClr val="lt1"/>
              </a:solidFill>
            </a:ln>
          </a:top>
        </a:tcBdr>
        <a:fill>
          <a:solidFill>
            <a:schemeClr val="accent1">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AF606853-7671-496A-8E4F-DF71F8EC918B}" styleName="Dark Style 1 - Accent 6">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6"/>
          </a:solidFill>
        </a:fill>
      </a:tcStyle>
    </a:wholeTbl>
    <a:band1H>
      <a:tcStyle>
        <a:tcBdr/>
        <a:fill>
          <a:solidFill>
            <a:schemeClr val="accent6">
              <a:shade val="60000"/>
            </a:schemeClr>
          </a:solidFill>
        </a:fill>
      </a:tcStyle>
    </a:band1H>
    <a:band1V>
      <a:tcStyle>
        <a:tcBdr/>
        <a:fill>
          <a:solidFill>
            <a:schemeClr val="accent6">
              <a:shade val="60000"/>
            </a:schemeClr>
          </a:solidFill>
        </a:fill>
      </a:tcStyle>
    </a:band1V>
    <a:lastCol>
      <a:tcTxStyle b="on"/>
      <a:tcStyle>
        <a:tcBdr>
          <a:left>
            <a:ln w="25400" cmpd="sng">
              <a:solidFill>
                <a:schemeClr val="lt1"/>
              </a:solidFill>
            </a:ln>
          </a:left>
        </a:tcBdr>
        <a:fill>
          <a:solidFill>
            <a:schemeClr val="accent6">
              <a:shade val="60000"/>
            </a:schemeClr>
          </a:solidFill>
        </a:fill>
      </a:tcStyle>
    </a:lastCol>
    <a:firstCol>
      <a:tcTxStyle b="on"/>
      <a:tcStyle>
        <a:tcBdr>
          <a:right>
            <a:ln w="25400" cmpd="sng">
              <a:solidFill>
                <a:schemeClr val="lt1"/>
              </a:solidFill>
            </a:ln>
          </a:right>
        </a:tcBdr>
        <a:fill>
          <a:solidFill>
            <a:schemeClr val="accent6">
              <a:shade val="60000"/>
            </a:schemeClr>
          </a:solidFill>
        </a:fill>
      </a:tcStyle>
    </a:firstCol>
    <a:lastRow>
      <a:tcTxStyle b="on"/>
      <a:tcStyle>
        <a:tcBdr>
          <a:top>
            <a:ln w="25400" cmpd="sng">
              <a:solidFill>
                <a:schemeClr val="lt1"/>
              </a:solidFill>
            </a:ln>
          </a:top>
        </a:tcBdr>
        <a:fill>
          <a:solidFill>
            <a:schemeClr val="accent6">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1E171933-4619-4E11-9A3F-F7608DF75F80}" styleName="Medium Style 1 - Accent 4">
    <a:wholeTbl>
      <a:tcTxStyle>
        <a:fontRef idx="minor">
          <a:scrgbClr r="0" g="0" b="0"/>
        </a:fontRef>
        <a:schemeClr val="dk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a:noFill/>
            </a:ln>
          </a:insideV>
        </a:tcBdr>
        <a:fill>
          <a:solidFill>
            <a:schemeClr val="lt1"/>
          </a:solidFill>
        </a:fill>
      </a:tcStyle>
    </a:wholeTbl>
    <a:band1H>
      <a:tcStyle>
        <a:tcBdr/>
        <a:fill>
          <a:solidFill>
            <a:schemeClr val="accent4">
              <a:tint val="20000"/>
            </a:schemeClr>
          </a:solidFill>
        </a:fill>
      </a:tcStyle>
    </a:band1H>
    <a:band1V>
      <a:tcStyle>
        <a:tcBdr/>
        <a:fill>
          <a:solidFill>
            <a:schemeClr val="accent4">
              <a:tint val="20000"/>
            </a:schemeClr>
          </a:solidFill>
        </a:fill>
      </a:tcStyle>
    </a:band1V>
    <a:lastCol>
      <a:tcTxStyle b="on"/>
      <a:tcStyle>
        <a:tcBdr/>
      </a:tcStyle>
    </a:lastCol>
    <a:firstCol>
      <a:tcTxStyle b="on"/>
      <a:tcStyle>
        <a:tcBdr/>
      </a:tcStyle>
    </a:firstCol>
    <a:lastRow>
      <a:tcTxStyle b="on"/>
      <a:tcStyle>
        <a:tcBdr>
          <a:top>
            <a:ln w="50800" cmpd="dbl">
              <a:solidFill>
                <a:schemeClr val="accent4"/>
              </a:solidFill>
            </a:ln>
          </a:top>
        </a:tcBdr>
        <a:fill>
          <a:solidFill>
            <a:schemeClr val="lt1"/>
          </a:solidFill>
        </a:fill>
      </a:tcStyle>
    </a:lastRow>
    <a:firstRow>
      <a:tcTxStyle b="on">
        <a:fontRef idx="minor">
          <a:scrgbClr r="0" g="0" b="0"/>
        </a:fontRef>
        <a:schemeClr val="lt1"/>
      </a:tcTxStyle>
      <a:tcStyle>
        <a:tcBdr/>
        <a:fill>
          <a:solidFill>
            <a:schemeClr val="accent4"/>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EB9631B5-78F2-41C9-869B-9F39066F8104}" styleName="Medium Style 3 - Accent 4">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4"/>
          </a:solidFill>
        </a:fill>
      </a:tcStyle>
    </a:lastCol>
    <a:firstCol>
      <a:tcTxStyle b="on">
        <a:fontRef idx="minor">
          <a:scrgbClr r="0" g="0" b="0"/>
        </a:fontRef>
        <a:schemeClr val="lt1"/>
      </a:tcTxStyle>
      <a:tcStyle>
        <a:tcBdr/>
        <a:fill>
          <a:solidFill>
            <a:schemeClr val="accent4"/>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4"/>
          </a:solidFill>
        </a:fill>
      </a:tcStyle>
    </a:firstRow>
  </a:tblStyle>
  <a:tblStyle styleId="{C4B1156A-380E-4F78-BDF5-A606A8083BF9}" styleName="Medium Style 4 - Accent 4">
    <a:wholeTbl>
      <a:tcTxStyle>
        <a:fontRef idx="minor">
          <a:scrgbClr r="0" g="0" b="0"/>
        </a:fontRef>
        <a:schemeClr val="dk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w="12700" cmpd="sng">
              <a:solidFill>
                <a:schemeClr val="accent4"/>
              </a:solidFill>
            </a:ln>
          </a:insideV>
        </a:tcBdr>
        <a:fill>
          <a:solidFill>
            <a:schemeClr val="accent4">
              <a:tint val="20000"/>
            </a:schemeClr>
          </a:solidFill>
        </a:fill>
      </a:tcStyle>
    </a:wholeTbl>
    <a:band1H>
      <a:tcStyle>
        <a:tcBdr/>
        <a:fill>
          <a:solidFill>
            <a:schemeClr val="accent4">
              <a:tint val="40000"/>
            </a:schemeClr>
          </a:solidFill>
        </a:fill>
      </a:tcStyle>
    </a:band1H>
    <a:band1V>
      <a:tcStyle>
        <a:tcBdr/>
        <a:fill>
          <a:solidFill>
            <a:schemeClr val="accent4">
              <a:tint val="40000"/>
            </a:schemeClr>
          </a:solidFill>
        </a:fill>
      </a:tcStyle>
    </a:band1V>
    <a:lastCol>
      <a:tcTxStyle b="on"/>
      <a:tcStyle>
        <a:tcBdr/>
      </a:tcStyle>
    </a:lastCol>
    <a:firstCol>
      <a:tcTxStyle b="on"/>
      <a:tcStyle>
        <a:tcBdr/>
      </a:tcStyle>
    </a:firstCol>
    <a:lastRow>
      <a:tcTxStyle b="on"/>
      <a:tcStyle>
        <a:tcBdr>
          <a:top>
            <a:ln w="25400" cmpd="sng">
              <a:solidFill>
                <a:schemeClr val="accent4"/>
              </a:solidFill>
            </a:ln>
          </a:top>
        </a:tcBdr>
        <a:fill>
          <a:solidFill>
            <a:schemeClr val="accent4">
              <a:tint val="20000"/>
            </a:schemeClr>
          </a:solidFill>
        </a:fill>
      </a:tcStyle>
    </a:lastRow>
    <a:firstRow>
      <a:tcTxStyle b="on"/>
      <a:tcStyle>
        <a:tcBdr/>
        <a:fill>
          <a:solidFill>
            <a:schemeClr val="accent4">
              <a:tint val="20000"/>
            </a:schemeClr>
          </a:solidFill>
        </a:fill>
      </a:tcStyle>
    </a:firstRow>
  </a:tblStyle>
  <a:tblStyle styleId="{E929F9F4-4A8F-4326-A1B4-22849713DDAB}" styleName="Dark Style 1 - Accent 4">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4"/>
          </a:solidFill>
        </a:fill>
      </a:tcStyle>
    </a:wholeTbl>
    <a:band1H>
      <a:tcStyle>
        <a:tcBdr/>
        <a:fill>
          <a:solidFill>
            <a:schemeClr val="accent4">
              <a:shade val="60000"/>
            </a:schemeClr>
          </a:solidFill>
        </a:fill>
      </a:tcStyle>
    </a:band1H>
    <a:band1V>
      <a:tcStyle>
        <a:tcBdr/>
        <a:fill>
          <a:solidFill>
            <a:schemeClr val="accent4">
              <a:shade val="60000"/>
            </a:schemeClr>
          </a:solidFill>
        </a:fill>
      </a:tcStyle>
    </a:band1V>
    <a:lastCol>
      <a:tcTxStyle b="on"/>
      <a:tcStyle>
        <a:tcBdr>
          <a:left>
            <a:ln w="25400" cmpd="sng">
              <a:solidFill>
                <a:schemeClr val="lt1"/>
              </a:solidFill>
            </a:ln>
          </a:left>
        </a:tcBdr>
        <a:fill>
          <a:solidFill>
            <a:schemeClr val="accent4">
              <a:shade val="60000"/>
            </a:schemeClr>
          </a:solidFill>
        </a:fill>
      </a:tcStyle>
    </a:lastCol>
    <a:firstCol>
      <a:tcTxStyle b="on"/>
      <a:tcStyle>
        <a:tcBdr>
          <a:right>
            <a:ln w="25400" cmpd="sng">
              <a:solidFill>
                <a:schemeClr val="lt1"/>
              </a:solidFill>
            </a:ln>
          </a:right>
        </a:tcBdr>
        <a:fill>
          <a:solidFill>
            <a:schemeClr val="accent4">
              <a:shade val="60000"/>
            </a:schemeClr>
          </a:solidFill>
        </a:fill>
      </a:tcStyle>
    </a:firstCol>
    <a:lastRow>
      <a:tcTxStyle b="on"/>
      <a:tcStyle>
        <a:tcBdr>
          <a:top>
            <a:ln w="25400" cmpd="sng">
              <a:solidFill>
                <a:schemeClr val="lt1"/>
              </a:solidFill>
            </a:ln>
          </a:top>
        </a:tcBdr>
        <a:fill>
          <a:solidFill>
            <a:schemeClr val="accent4">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91EBBBCC-DAD2-459C-BE2E-F6DE35CF9A28}" styleName="Dark Style 2 - Accent 3/Accent 4">
    <a:wholeTbl>
      <a:tcTxStyle>
        <a:fontRef idx="minor">
          <a:scrgbClr r="0" g="0" b="0"/>
        </a:fontRef>
        <a:schemeClr val="dk1"/>
      </a:tcTxStyle>
      <a:tcStyle>
        <a:tcBdr>
          <a:left>
            <a:ln>
              <a:noFill/>
            </a:ln>
          </a:left>
          <a:right>
            <a:ln>
              <a:noFill/>
            </a:ln>
          </a:right>
          <a:top>
            <a:ln>
              <a:noFill/>
            </a:ln>
          </a:top>
          <a:bottom>
            <a:ln>
              <a:noFill/>
            </a:ln>
          </a:bottom>
          <a:insideH>
            <a:ln>
              <a:noFill/>
            </a:ln>
          </a:insideH>
          <a:insideV>
            <a:ln>
              <a:noFill/>
            </a:ln>
          </a:insideV>
        </a:tcBdr>
        <a:fill>
          <a:solidFill>
            <a:schemeClr val="accent3">
              <a:tint val="20000"/>
            </a:schemeClr>
          </a:solidFill>
        </a:fill>
      </a:tcStyle>
    </a:wholeTbl>
    <a:band1H>
      <a:tcStyle>
        <a:tcBdr/>
        <a:fill>
          <a:solidFill>
            <a:schemeClr val="accent3">
              <a:tint val="40000"/>
            </a:schemeClr>
          </a:solidFill>
        </a:fill>
      </a:tcStyle>
    </a:band1H>
    <a:band1V>
      <a:tcStyle>
        <a:tcBdr/>
        <a:fill>
          <a:solidFill>
            <a:schemeClr val="accent3">
              <a:tint val="40000"/>
            </a:schemeClr>
          </a:solidFill>
        </a:fill>
      </a:tcStyle>
    </a:band1V>
    <a:lastCol>
      <a:tcTxStyle b="on"/>
      <a:tcStyle>
        <a:tcBdr/>
      </a:tcStyle>
    </a:lastCol>
    <a:firstCol>
      <a:tcTxStyle b="on"/>
      <a:tcStyle>
        <a:tcBdr/>
      </a:tcStyle>
    </a:firstCol>
    <a:lastRow>
      <a:tcTxStyle b="on"/>
      <a:tcStyle>
        <a:tcBdr>
          <a:top>
            <a:ln w="50800" cmpd="dbl">
              <a:solidFill>
                <a:schemeClr val="dk1"/>
              </a:solidFill>
            </a:ln>
          </a:top>
        </a:tcBdr>
        <a:fill>
          <a:solidFill>
            <a:schemeClr val="accent3">
              <a:tint val="20000"/>
            </a:schemeClr>
          </a:solidFill>
        </a:fill>
      </a:tcStyle>
    </a:lastRow>
    <a:firstRow>
      <a:tcTxStyle b="on">
        <a:fontRef idx="minor">
          <a:scrgbClr r="0" g="0" b="0"/>
        </a:fontRef>
        <a:schemeClr val="lt1"/>
      </a:tcTxStyle>
      <a:tcStyle>
        <a:tcBdr/>
        <a:fill>
          <a:solidFill>
            <a:schemeClr val="accent4"/>
          </a:solidFill>
        </a:fill>
      </a:tcStyle>
    </a:firstRow>
  </a:tblStyle>
  <a:tblStyle styleId="{17292A2E-F333-43FB-9621-5CBBE7FDCDCB}" styleName="Light Style 2 - Accent 4">
    <a:wholeTbl>
      <a:tcTxStyle>
        <a:fontRef idx="minor">
          <a:scrgbClr r="0" g="0" b="0"/>
        </a:fontRef>
        <a:schemeClr val="tx1"/>
      </a:tcTxStyle>
      <a:tcStyle>
        <a:tcBdr>
          <a:left>
            <a:lnRef idx="1">
              <a:schemeClr val="accent4"/>
            </a:lnRef>
          </a:left>
          <a:right>
            <a:lnRef idx="1">
              <a:schemeClr val="accent4"/>
            </a:lnRef>
          </a:right>
          <a:top>
            <a:lnRef idx="1">
              <a:schemeClr val="accent4"/>
            </a:lnRef>
          </a:top>
          <a:bottom>
            <a:lnRef idx="1">
              <a:schemeClr val="accent4"/>
            </a:lnRef>
          </a:bottom>
          <a:insideH>
            <a:ln>
              <a:noFill/>
            </a:ln>
          </a:insideH>
          <a:insideV>
            <a:ln>
              <a:noFill/>
            </a:ln>
          </a:insideV>
        </a:tcBdr>
        <a:fill>
          <a:noFill/>
        </a:fill>
      </a:tcStyle>
    </a:wholeTbl>
    <a:band1H>
      <a:tcStyle>
        <a:tcBdr>
          <a:top>
            <a:lnRef idx="1">
              <a:schemeClr val="accent4"/>
            </a:lnRef>
          </a:top>
          <a:bottom>
            <a:lnRef idx="1">
              <a:schemeClr val="accent4"/>
            </a:lnRef>
          </a:bottom>
        </a:tcBdr>
      </a:tcStyle>
    </a:band1H>
    <a:band1V>
      <a:tcStyle>
        <a:tcBdr>
          <a:left>
            <a:lnRef idx="1">
              <a:schemeClr val="accent4"/>
            </a:lnRef>
          </a:left>
          <a:right>
            <a:lnRef idx="1">
              <a:schemeClr val="accent4"/>
            </a:lnRef>
          </a:right>
        </a:tcBdr>
      </a:tcStyle>
    </a:band1V>
    <a:band2V>
      <a:tcStyle>
        <a:tcBdr>
          <a:left>
            <a:lnRef idx="1">
              <a:schemeClr val="accent4"/>
            </a:lnRef>
          </a:left>
          <a:right>
            <a:lnRef idx="1">
              <a:schemeClr val="accent4"/>
            </a:lnRef>
          </a:right>
        </a:tcBdr>
      </a:tcStyle>
    </a:band2V>
    <a:lastCol>
      <a:tcTxStyle b="on"/>
      <a:tcStyle>
        <a:tcBdr/>
      </a:tcStyle>
    </a:lastCol>
    <a:firstCol>
      <a:tcTxStyle b="on"/>
      <a:tcStyle>
        <a:tcBdr/>
      </a:tcStyle>
    </a:firstCol>
    <a:lastRow>
      <a:tcTxStyle b="on"/>
      <a:tcStyle>
        <a:tcBdr>
          <a:top>
            <a:ln w="50800" cmpd="dbl">
              <a:solidFill>
                <a:schemeClr val="accent4"/>
              </a:solidFill>
            </a:ln>
          </a:top>
        </a:tcBdr>
      </a:tcStyle>
    </a:lastRow>
    <a:firstRow>
      <a:tcTxStyle b="on">
        <a:fontRef idx="minor">
          <a:scrgbClr r="0" g="0" b="0"/>
        </a:fontRef>
        <a:schemeClr val="bg1"/>
      </a:tcTxStyle>
      <a:tcStyle>
        <a:tcBdr/>
        <a:fillRef idx="1">
          <a:schemeClr val="accent4"/>
        </a:fillRef>
      </a:tcStyle>
    </a:firstRow>
  </a:tblStyle>
  <a:tblStyle styleId="{775DCB02-9BB8-47FD-8907-85C794F793BA}" styleName="Themed Style 1 - Accent 4">
    <a:tblBg>
      <a:fillRef idx="2">
        <a:schemeClr val="accent4"/>
      </a:fillRef>
      <a:effectRef idx="1">
        <a:schemeClr val="accent4"/>
      </a:effectRef>
    </a:tblBg>
    <a:wholeTbl>
      <a:tcTxStyle>
        <a:fontRef idx="minor">
          <a:scrgbClr r="0" g="0" b="0"/>
        </a:fontRef>
        <a:schemeClr val="dk1"/>
      </a:tcTxStyle>
      <a:tcStyle>
        <a:tcBdr>
          <a:left>
            <a:lnRef idx="1">
              <a:schemeClr val="accent4"/>
            </a:lnRef>
          </a:left>
          <a:right>
            <a:lnRef idx="1">
              <a:schemeClr val="accent4"/>
            </a:lnRef>
          </a:right>
          <a:top>
            <a:lnRef idx="1">
              <a:schemeClr val="accent4"/>
            </a:lnRef>
          </a:top>
          <a:bottom>
            <a:lnRef idx="1">
              <a:schemeClr val="accent4"/>
            </a:lnRef>
          </a:bottom>
          <a:insideH>
            <a:lnRef idx="1">
              <a:schemeClr val="accent4"/>
            </a:lnRef>
          </a:insideH>
          <a:insideV>
            <a:lnRef idx="1">
              <a:schemeClr val="accent4"/>
            </a:lnRef>
          </a:insideV>
        </a:tcBdr>
        <a:fill>
          <a:noFill/>
        </a:fill>
      </a:tcStyle>
    </a:wholeTbl>
    <a:band1H>
      <a:tcStyle>
        <a:tcBdr/>
        <a:fill>
          <a:solidFill>
            <a:schemeClr val="accent4">
              <a:alpha val="40000"/>
            </a:schemeClr>
          </a:solidFill>
        </a:fill>
      </a:tcStyle>
    </a:band1H>
    <a:band2H>
      <a:tcStyle>
        <a:tcBdr/>
      </a:tcStyle>
    </a:band2H>
    <a:band1V>
      <a:tcStyle>
        <a:tcBdr>
          <a:top>
            <a:lnRef idx="1">
              <a:schemeClr val="accent4"/>
            </a:lnRef>
          </a:top>
          <a:bottom>
            <a:lnRef idx="1">
              <a:schemeClr val="accent4"/>
            </a:lnRef>
          </a:bottom>
        </a:tcBdr>
        <a:fill>
          <a:solidFill>
            <a:schemeClr val="accent4">
              <a:alpha val="40000"/>
            </a:schemeClr>
          </a:solidFill>
        </a:fill>
      </a:tcStyle>
    </a:band1V>
    <a:band2V>
      <a:tcStyle>
        <a:tcBdr/>
      </a:tcStyle>
    </a:band2V>
    <a:lastCol>
      <a:tcTxStyle b="on"/>
      <a:tcStyle>
        <a:tcBdr>
          <a:left>
            <a:lnRef idx="2">
              <a:schemeClr val="accent4"/>
            </a:lnRef>
          </a:left>
          <a:right>
            <a:lnRef idx="1">
              <a:schemeClr val="accent4"/>
            </a:lnRef>
          </a:right>
          <a:top>
            <a:lnRef idx="1">
              <a:schemeClr val="accent4"/>
            </a:lnRef>
          </a:top>
          <a:bottom>
            <a:lnRef idx="1">
              <a:schemeClr val="accent4"/>
            </a:lnRef>
          </a:bottom>
          <a:insideH>
            <a:lnRef idx="1">
              <a:schemeClr val="accent4"/>
            </a:lnRef>
          </a:insideH>
          <a:insideV>
            <a:ln>
              <a:noFill/>
            </a:ln>
          </a:insideV>
        </a:tcBdr>
      </a:tcStyle>
    </a:lastCol>
    <a:firstCol>
      <a:tcTxStyle b="on"/>
      <a:tcStyle>
        <a:tcBdr>
          <a:left>
            <a:lnRef idx="1">
              <a:schemeClr val="accent4"/>
            </a:lnRef>
          </a:left>
          <a:right>
            <a:lnRef idx="2">
              <a:schemeClr val="accent4"/>
            </a:lnRef>
          </a:right>
          <a:top>
            <a:lnRef idx="1">
              <a:schemeClr val="accent4"/>
            </a:lnRef>
          </a:top>
          <a:bottom>
            <a:lnRef idx="1">
              <a:schemeClr val="accent4"/>
            </a:lnRef>
          </a:bottom>
          <a:insideH>
            <a:lnRef idx="1">
              <a:schemeClr val="accent4"/>
            </a:lnRef>
          </a:insideH>
          <a:insideV>
            <a:ln>
              <a:noFill/>
            </a:ln>
          </a:insideV>
        </a:tcBdr>
      </a:tcStyle>
    </a:firstCol>
    <a:lastRow>
      <a:tcTxStyle b="on"/>
      <a:tcStyle>
        <a:tcBdr>
          <a:left>
            <a:lnRef idx="1">
              <a:schemeClr val="accent4"/>
            </a:lnRef>
          </a:left>
          <a:right>
            <a:lnRef idx="1">
              <a:schemeClr val="accent4"/>
            </a:lnRef>
          </a:right>
          <a:top>
            <a:lnRef idx="2">
              <a:schemeClr val="accent4"/>
            </a:lnRef>
          </a:top>
          <a:bottom>
            <a:lnRef idx="2">
              <a:schemeClr val="accent4"/>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4"/>
            </a:lnRef>
          </a:left>
          <a:right>
            <a:lnRef idx="1">
              <a:schemeClr val="accent4"/>
            </a:lnRef>
          </a:right>
          <a:top>
            <a:lnRef idx="1">
              <a:schemeClr val="accent4"/>
            </a:lnRef>
          </a:top>
          <a:bottom>
            <a:lnRef idx="2">
              <a:schemeClr val="lt1"/>
            </a:lnRef>
          </a:bottom>
          <a:insideH>
            <a:ln>
              <a:noFill/>
            </a:ln>
          </a:insideH>
          <a:insideV>
            <a:ln>
              <a:noFill/>
            </a:ln>
          </a:insideV>
        </a:tcBdr>
        <a:fill>
          <a:solidFill>
            <a:schemeClr val="accent4"/>
          </a:solidFill>
        </a:fill>
      </a:tcStyle>
    </a:firstRow>
  </a:tblStyle>
  <a:tblStyle styleId="{E269D01E-BC32-4049-B463-5C60D7B0CCD2}" styleName="Themed Style 2 - Accent 4">
    <a:tblBg>
      <a:fillRef idx="3">
        <a:schemeClr val="accent4"/>
      </a:fillRef>
      <a:effectRef idx="3">
        <a:schemeClr val="accent4"/>
      </a:effectRef>
    </a:tblBg>
    <a:wholeTbl>
      <a:tcTxStyle>
        <a:fontRef idx="minor">
          <a:scrgbClr r="0" g="0" b="0"/>
        </a:fontRef>
        <a:schemeClr val="lt1"/>
      </a:tcTxStyle>
      <a:tcStyle>
        <a:tcBdr>
          <a:left>
            <a:lnRef idx="1">
              <a:schemeClr val="accent4">
                <a:tint val="50000"/>
              </a:schemeClr>
            </a:lnRef>
          </a:left>
          <a:right>
            <a:lnRef idx="1">
              <a:schemeClr val="accent4">
                <a:tint val="50000"/>
              </a:schemeClr>
            </a:lnRef>
          </a:right>
          <a:top>
            <a:lnRef idx="1">
              <a:schemeClr val="accent4">
                <a:tint val="50000"/>
              </a:schemeClr>
            </a:lnRef>
          </a:top>
          <a:bottom>
            <a:lnRef idx="1">
              <a:schemeClr val="accent4">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D27102A9-8310-4765-A935-A1911B00CA55}" styleName="Light Style 1 - Accent 4">
    <a:wholeTbl>
      <a:tcTxStyle>
        <a:fontRef idx="minor">
          <a:scrgbClr r="0" g="0" b="0"/>
        </a:fontRef>
        <a:schemeClr val="tx1"/>
      </a:tcTxStyle>
      <a:tcStyle>
        <a:tcBdr>
          <a:left>
            <a:ln>
              <a:noFill/>
            </a:ln>
          </a:left>
          <a:right>
            <a:ln>
              <a:noFill/>
            </a:ln>
          </a:right>
          <a:top>
            <a:ln w="12700" cmpd="sng">
              <a:solidFill>
                <a:schemeClr val="accent4"/>
              </a:solidFill>
            </a:ln>
          </a:top>
          <a:bottom>
            <a:ln w="12700" cmpd="sng">
              <a:solidFill>
                <a:schemeClr val="accent4"/>
              </a:solidFill>
            </a:ln>
          </a:bottom>
          <a:insideH>
            <a:ln>
              <a:noFill/>
            </a:ln>
          </a:insideH>
          <a:insideV>
            <a:ln>
              <a:noFill/>
            </a:ln>
          </a:insideV>
        </a:tcBdr>
        <a:fill>
          <a:noFill/>
        </a:fill>
      </a:tcStyle>
    </a:wholeTbl>
    <a:band1H>
      <a:tcStyle>
        <a:tcBdr/>
        <a:fill>
          <a:solidFill>
            <a:schemeClr val="accent4">
              <a:alpha val="20000"/>
            </a:schemeClr>
          </a:solidFill>
        </a:fill>
      </a:tcStyle>
    </a:band1H>
    <a:band2H>
      <a:tcStyle>
        <a:tcBdr/>
      </a:tcStyle>
    </a:band2H>
    <a:band1V>
      <a:tcStyle>
        <a:tcBdr/>
        <a:fill>
          <a:solidFill>
            <a:schemeClr val="accent4">
              <a:alpha val="20000"/>
            </a:schemeClr>
          </a:solidFill>
        </a:fill>
      </a:tcStyle>
    </a:band1V>
    <a:lastCol>
      <a:tcTxStyle b="on"/>
      <a:tcStyle>
        <a:tcBdr/>
      </a:tcStyle>
    </a:lastCol>
    <a:firstCol>
      <a:tcTxStyle b="on"/>
      <a:tcStyle>
        <a:tcBdr/>
      </a:tcStyle>
    </a:firstCol>
    <a:lastRow>
      <a:tcTxStyle b="on"/>
      <a:tcStyle>
        <a:tcBdr>
          <a:top>
            <a:ln w="12700" cmpd="sng">
              <a:solidFill>
                <a:schemeClr val="accent4"/>
              </a:solidFill>
            </a:ln>
          </a:top>
        </a:tcBdr>
        <a:fill>
          <a:noFill/>
        </a:fill>
      </a:tcStyle>
    </a:lastRow>
    <a:firstRow>
      <a:tcTxStyle b="on"/>
      <a:tcStyle>
        <a:tcBdr>
          <a:bottom>
            <a:ln w="12700" cmpd="sng">
              <a:solidFill>
                <a:schemeClr val="accent4"/>
              </a:solidFill>
            </a:ln>
          </a:bottom>
        </a:tcBdr>
        <a:fill>
          <a:no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 styleId="{68D230F3-CF80-4859-8CE7-A43EE81993B5}" styleName="Light Style 1 - Accent 6">
    <a:wholeTbl>
      <a:tcTxStyle>
        <a:fontRef idx="minor">
          <a:scrgbClr r="0" g="0" b="0"/>
        </a:fontRef>
        <a:schemeClr val="tx1"/>
      </a:tcTxStyle>
      <a:tcStyle>
        <a:tcBdr>
          <a:left>
            <a:ln>
              <a:noFill/>
            </a:ln>
          </a:left>
          <a:right>
            <a:ln>
              <a:noFill/>
            </a:ln>
          </a:right>
          <a:top>
            <a:ln w="12700" cmpd="sng">
              <a:solidFill>
                <a:schemeClr val="accent6"/>
              </a:solidFill>
            </a:ln>
          </a:top>
          <a:bottom>
            <a:ln w="12700" cmpd="sng">
              <a:solidFill>
                <a:schemeClr val="accent6"/>
              </a:solidFill>
            </a:ln>
          </a:bottom>
          <a:insideH>
            <a:ln>
              <a:noFill/>
            </a:ln>
          </a:insideH>
          <a:insideV>
            <a:ln>
              <a:noFill/>
            </a:ln>
          </a:insideV>
        </a:tcBdr>
        <a:fill>
          <a:noFill/>
        </a:fill>
      </a:tcStyle>
    </a:wholeTbl>
    <a:band1H>
      <a:tcStyle>
        <a:tcBdr/>
        <a:fill>
          <a:solidFill>
            <a:schemeClr val="accent6">
              <a:alpha val="20000"/>
            </a:schemeClr>
          </a:solidFill>
        </a:fill>
      </a:tcStyle>
    </a:band1H>
    <a:band2H>
      <a:tcStyle>
        <a:tcBdr/>
      </a:tcStyle>
    </a:band2H>
    <a:band1V>
      <a:tcStyle>
        <a:tcBdr/>
        <a:fill>
          <a:solidFill>
            <a:schemeClr val="accent6">
              <a:alpha val="20000"/>
            </a:schemeClr>
          </a:solidFill>
        </a:fill>
      </a:tcStyle>
    </a:band1V>
    <a:lastCol>
      <a:tcTxStyle b="on"/>
      <a:tcStyle>
        <a:tcBdr/>
      </a:tcStyle>
    </a:lastCol>
    <a:firstCol>
      <a:tcTxStyle b="on"/>
      <a:tcStyle>
        <a:tcBdr/>
      </a:tcStyle>
    </a:firstCol>
    <a:lastRow>
      <a:tcTxStyle b="on"/>
      <a:tcStyle>
        <a:tcBdr>
          <a:top>
            <a:ln w="12700" cmpd="sng">
              <a:solidFill>
                <a:schemeClr val="accent6"/>
              </a:solidFill>
            </a:ln>
          </a:top>
        </a:tcBdr>
        <a:fill>
          <a:noFill/>
        </a:fill>
      </a:tcStyle>
    </a:lastRow>
    <a:firstRow>
      <a:tcTxStyle b="on"/>
      <a:tcStyle>
        <a:tcBdr>
          <a:bottom>
            <a:ln w="12700" cmpd="sng">
              <a:solidFill>
                <a:schemeClr val="accent6"/>
              </a:solidFill>
            </a:ln>
          </a:bottom>
        </a:tcBdr>
        <a:fill>
          <a:noFill/>
        </a:fill>
      </a:tcStyle>
    </a:firstRow>
  </a:tblStyle>
  <a:tblStyle styleId="{912C8C85-51F0-491E-9774-3900AFEF0FD7}" styleName="Light Style 2 - Accent 6">
    <a:wholeTbl>
      <a:tcTxStyle>
        <a:fontRef idx="minor">
          <a:scrgbClr r="0" g="0" b="0"/>
        </a:fontRef>
        <a:schemeClr val="tx1"/>
      </a:tcTxStyle>
      <a:tcStyle>
        <a:tcBdr>
          <a:left>
            <a:lnRef idx="1">
              <a:schemeClr val="accent6"/>
            </a:lnRef>
          </a:left>
          <a:right>
            <a:lnRef idx="1">
              <a:schemeClr val="accent6"/>
            </a:lnRef>
          </a:right>
          <a:top>
            <a:lnRef idx="1">
              <a:schemeClr val="accent6"/>
            </a:lnRef>
          </a:top>
          <a:bottom>
            <a:lnRef idx="1">
              <a:schemeClr val="accent6"/>
            </a:lnRef>
          </a:bottom>
          <a:insideH>
            <a:ln>
              <a:noFill/>
            </a:ln>
          </a:insideH>
          <a:insideV>
            <a:ln>
              <a:noFill/>
            </a:ln>
          </a:insideV>
        </a:tcBdr>
        <a:fill>
          <a:noFill/>
        </a:fill>
      </a:tcStyle>
    </a:wholeTbl>
    <a:band1H>
      <a:tcStyle>
        <a:tcBdr>
          <a:top>
            <a:lnRef idx="1">
              <a:schemeClr val="accent6"/>
            </a:lnRef>
          </a:top>
          <a:bottom>
            <a:lnRef idx="1">
              <a:schemeClr val="accent6"/>
            </a:lnRef>
          </a:bottom>
        </a:tcBdr>
      </a:tcStyle>
    </a:band1H>
    <a:band1V>
      <a:tcStyle>
        <a:tcBdr>
          <a:left>
            <a:lnRef idx="1">
              <a:schemeClr val="accent6"/>
            </a:lnRef>
          </a:left>
          <a:right>
            <a:lnRef idx="1">
              <a:schemeClr val="accent6"/>
            </a:lnRef>
          </a:right>
        </a:tcBdr>
      </a:tcStyle>
    </a:band1V>
    <a:band2V>
      <a:tcStyle>
        <a:tcBdr>
          <a:left>
            <a:lnRef idx="1">
              <a:schemeClr val="accent6"/>
            </a:lnRef>
          </a:left>
          <a:right>
            <a:lnRef idx="1">
              <a:schemeClr val="accent6"/>
            </a:lnRef>
          </a:right>
        </a:tcBdr>
      </a:tcStyle>
    </a:band2V>
    <a:lastCol>
      <a:tcTxStyle b="on"/>
      <a:tcStyle>
        <a:tcBdr/>
      </a:tcStyle>
    </a:lastCol>
    <a:firstCol>
      <a:tcTxStyle b="on"/>
      <a:tcStyle>
        <a:tcBdr/>
      </a:tcStyle>
    </a:firstCol>
    <a:lastRow>
      <a:tcTxStyle b="on"/>
      <a:tcStyle>
        <a:tcBdr>
          <a:top>
            <a:ln w="50800" cmpd="dbl">
              <a:solidFill>
                <a:schemeClr val="accent6"/>
              </a:solidFill>
            </a:ln>
          </a:top>
        </a:tcBdr>
      </a:tcStyle>
    </a:lastRow>
    <a:firstRow>
      <a:tcTxStyle b="on">
        <a:fontRef idx="minor">
          <a:scrgbClr r="0" g="0" b="0"/>
        </a:fontRef>
        <a:schemeClr val="bg1"/>
      </a:tcTxStyle>
      <a:tcStyle>
        <a:tcBdr/>
        <a:fillRef idx="1">
          <a:schemeClr val="accent6"/>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591" autoAdjust="0"/>
    <p:restoredTop sz="79762" autoAdjust="0"/>
  </p:normalViewPr>
  <p:slideViewPr>
    <p:cSldViewPr snapToGrid="0" showGuides="1">
      <p:cViewPr varScale="1">
        <p:scale>
          <a:sx n="77" d="100"/>
          <a:sy n="77" d="100"/>
        </p:scale>
        <p:origin x="-864" y="-90"/>
      </p:cViewPr>
      <p:guideLst>
        <p:guide orient="horz" pos="672"/>
        <p:guide/>
      </p:guideLst>
    </p:cSldViewPr>
  </p:slideViewPr>
  <p:outlineViewPr>
    <p:cViewPr>
      <p:scale>
        <a:sx n="33" d="100"/>
        <a:sy n="33" d="100"/>
      </p:scale>
      <p:origin x="0" y="11490"/>
    </p:cViewPr>
  </p:outlineViewPr>
  <p:notesTextViewPr>
    <p:cViewPr>
      <p:scale>
        <a:sx n="100" d="100"/>
        <a:sy n="100" d="100"/>
      </p:scale>
      <p:origin x="0" y="0"/>
    </p:cViewPr>
  </p:notesTextViewPr>
  <p:sorterViewPr>
    <p:cViewPr>
      <p:scale>
        <a:sx n="75" d="100"/>
        <a:sy n="75" d="100"/>
      </p:scale>
      <p:origin x="0" y="0"/>
    </p:cViewPr>
  </p:sorterViewPr>
  <p:notesViewPr>
    <p:cSldViewPr snapToGrid="0">
      <p:cViewPr varScale="1">
        <p:scale>
          <a:sx n="92" d="100"/>
          <a:sy n="92" d="100"/>
        </p:scale>
        <p:origin x="-3732" y="-102"/>
      </p:cViewPr>
      <p:guideLst>
        <p:guide orient="horz" pos="2880"/>
        <p:guide pos="2160"/>
      </p:guideLst>
    </p:cSldViewPr>
  </p:notesViewPr>
  <p:gridSpacing cx="78028800" cy="780288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3" Type="http://schemas.openxmlformats.org/officeDocument/2006/relationships/customXml" Target="../customXml/item3.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viewProps" Target="viewProp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presProps" Target="presProps.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41" Type="http://schemas.openxmlformats.org/officeDocument/2006/relationships/slide" Target="slides/slide37.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commentAuthors" Target="commentAuthor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tableStyles" Target="tableStyles.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4" Type="http://schemas.openxmlformats.org/officeDocument/2006/relationships/handoutMaster" Target="handoutMasters/handoutMaster1.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notesMaster" Target="notesMasters/notesMaster1.xml"/><Relationship Id="rId48" Type="http://schemas.openxmlformats.org/officeDocument/2006/relationships/theme" Target="theme/theme1.xml"/><Relationship Id="rId8" Type="http://schemas.openxmlformats.org/officeDocument/2006/relationships/slide" Target="slides/slide4.xml"/></Relationships>
</file>

<file path=ppt/charts/_rels/chart1.xml.rels><?xml version="1.0" encoding="UTF-8" standalone="yes"?>
<Relationships xmlns="http://schemas.openxmlformats.org/package/2006/relationships"><Relationship Id="rId1" Type="http://schemas.openxmlformats.org/officeDocument/2006/relationships/oleObject" Target="file:///C:\Users\dardena\Presentations\Copy%20of%20data%20alise%202012.xlsx" TargetMode="External"/></Relationships>
</file>

<file path=ppt/charts/_rels/chart2.xml.rels><?xml version="1.0" encoding="UTF-8" standalone="yes"?>
<Relationships xmlns="http://schemas.openxmlformats.org/package/2006/relationships"><Relationship Id="rId2" Type="http://schemas.openxmlformats.org/officeDocument/2006/relationships/chartUserShapes" Target="../drawings/drawing1.xml"/><Relationship Id="rId1" Type="http://schemas.openxmlformats.org/officeDocument/2006/relationships/oleObject" Target="Book1" TargetMode="External"/></Relationships>
</file>

<file path=ppt/charts/_rels/chart3.xml.rels><?xml version="1.0" encoding="UTF-8" standalone="yes"?>
<Relationships xmlns="http://schemas.openxmlformats.org/package/2006/relationships"><Relationship Id="rId1" Type="http://schemas.openxmlformats.org/officeDocument/2006/relationships/oleObject" Target="file:///C:\Users\dardena\Presentations\Copy%20of%20data%20alise%202012.xlsx" TargetMode="External"/></Relationships>
</file>

<file path=ppt/charts/_rels/chart4.xml.rels><?xml version="1.0" encoding="UTF-8" standalone="yes"?>
<Relationships xmlns="http://schemas.openxmlformats.org/package/2006/relationships"><Relationship Id="rId1" Type="http://schemas.openxmlformats.org/officeDocument/2006/relationships/oleObject" Target="Book1" TargetMode="External"/></Relationships>
</file>

<file path=ppt/charts/_rels/chart5.xml.rels><?xml version="1.0" encoding="UTF-8" standalone="yes"?>
<Relationships xmlns="http://schemas.openxmlformats.org/package/2006/relationships"><Relationship Id="rId1" Type="http://schemas.openxmlformats.org/officeDocument/2006/relationships/oleObject" Target="Book1" TargetMode="External"/></Relationships>
</file>

<file path=ppt/charts/_rels/chart6.xml.rels><?xml version="1.0" encoding="UTF-8" standalone="yes"?>
<Relationships xmlns="http://schemas.openxmlformats.org/package/2006/relationships"><Relationship Id="rId1" Type="http://schemas.openxmlformats.org/officeDocument/2006/relationships/oleObject" Target="file:///C:\Users\dardena\Presentations\Alise%20Data%20for%20Word.xlsx" TargetMode="External"/></Relationships>
</file>

<file path=ppt/charts/_rels/chart7.xml.rels><?xml version="1.0" encoding="UTF-8" standalone="yes"?>
<Relationships xmlns="http://schemas.openxmlformats.org/package/2006/relationships"><Relationship Id="rId1" Type="http://schemas.openxmlformats.org/officeDocument/2006/relationships/oleObject" Target="file:///C:\Users\dardena\Documents\Figuring%20Graphs%20Out\Excel%20for%20Ready%20Ref.xlsx" TargetMode="External"/></Relationships>
</file>

<file path=ppt/charts/chart1.xml><?xml version="1.0" encoding="utf-8"?>
<c:chartSpace xmlns:c="http://schemas.openxmlformats.org/drawingml/2006/chart" xmlns:a="http://schemas.openxmlformats.org/drawingml/2006/main" xmlns:r="http://schemas.openxmlformats.org/officeDocument/2006/relationships">
  <c:date1904 val="1"/>
  <c:lang val="en-US"/>
  <c:chart>
    <c:title>
      <c:tx>
        <c:rich>
          <a:bodyPr/>
          <a:lstStyle/>
          <a:p>
            <a:pPr>
              <a:defRPr lang="en-US" sz="2000" b="1" i="0" kern="1200" dirty="0">
                <a:solidFill>
                  <a:schemeClr val="bg1"/>
                </a:solidFill>
                <a:effectLst>
                  <a:outerShdw blurRad="38100" dist="38100" dir="2700000" algn="tl">
                    <a:srgbClr val="000000">
                      <a:alpha val="43137"/>
                    </a:srgbClr>
                  </a:outerShdw>
                </a:effectLst>
                <a:latin typeface="+mj-lt"/>
                <a:ea typeface="+mj-ea"/>
                <a:cs typeface="Georgia"/>
              </a:defRPr>
            </a:pPr>
            <a:r>
              <a:rPr lang="en-US" sz="2800" b="1" i="0" kern="1200" dirty="0">
                <a:solidFill>
                  <a:schemeClr val="bg1"/>
                </a:solidFill>
                <a:effectLst>
                  <a:outerShdw blurRad="38100" dist="38100" dir="2700000" algn="tl">
                    <a:srgbClr val="000000">
                      <a:alpha val="43137"/>
                    </a:srgbClr>
                  </a:outerShdw>
                </a:effectLst>
                <a:latin typeface="+mj-lt"/>
                <a:ea typeface="+mj-ea"/>
                <a:cs typeface="Georgia"/>
              </a:rPr>
              <a:t>Query Type: </a:t>
            </a:r>
            <a:r>
              <a:rPr lang="en-US" sz="2800" b="1" i="0" kern="1200" dirty="0" smtClean="0">
                <a:solidFill>
                  <a:schemeClr val="bg1"/>
                </a:solidFill>
                <a:effectLst>
                  <a:outerShdw blurRad="38100" dist="38100" dir="2700000" algn="tl">
                    <a:srgbClr val="000000">
                      <a:alpha val="43137"/>
                    </a:srgbClr>
                  </a:outerShdw>
                </a:effectLst>
                <a:latin typeface="+mj-lt"/>
                <a:ea typeface="+mj-ea"/>
                <a:cs typeface="Georgia"/>
              </a:rPr>
              <a:t>2004-2006</a:t>
            </a:r>
            <a:endParaRPr lang="en-US" sz="2800" b="1" i="0" kern="1200" dirty="0">
              <a:solidFill>
                <a:schemeClr val="bg1"/>
              </a:solidFill>
              <a:effectLst>
                <a:outerShdw blurRad="38100" dist="38100" dir="2700000" algn="tl">
                  <a:srgbClr val="000000">
                    <a:alpha val="43137"/>
                  </a:srgbClr>
                </a:outerShdw>
              </a:effectLst>
              <a:latin typeface="+mj-lt"/>
              <a:ea typeface="+mj-ea"/>
              <a:cs typeface="Georgia"/>
            </a:endParaRPr>
          </a:p>
        </c:rich>
      </c:tx>
      <c:layout>
        <c:manualLayout>
          <c:xMode val="edge"/>
          <c:yMode val="edge"/>
          <c:x val="1.5837254281885631E-2"/>
          <c:y val="2.3188405797101387E-2"/>
        </c:manualLayout>
      </c:layout>
    </c:title>
    <c:plotArea>
      <c:layout>
        <c:manualLayout>
          <c:layoutTarget val="inner"/>
          <c:xMode val="edge"/>
          <c:yMode val="edge"/>
          <c:x val="0.1086284382190711"/>
          <c:y val="0.12758522575982351"/>
          <c:w val="0.83761867676067658"/>
          <c:h val="0.67270599870668879"/>
        </c:manualLayout>
      </c:layout>
      <c:barChart>
        <c:barDir val="col"/>
        <c:grouping val="clustered"/>
        <c:ser>
          <c:idx val="0"/>
          <c:order val="0"/>
          <c:tx>
            <c:v>'04 - '06 (n = 915)</c:v>
          </c:tx>
          <c:spPr>
            <a:solidFill>
              <a:srgbClr val="00B0F0"/>
            </a:solidFill>
          </c:spPr>
          <c:dLbls>
            <c:dLbl>
              <c:idx val="0"/>
              <c:layout>
                <c:manualLayout>
                  <c:x val="-2.7736379472109345E-3"/>
                  <c:y val="-2.7053140096618567E-2"/>
                </c:manualLayout>
              </c:layout>
              <c:showVal val="1"/>
            </c:dLbl>
            <c:dLbl>
              <c:idx val="1"/>
              <c:layout>
                <c:manualLayout>
                  <c:x val="-1.3868189736054627E-3"/>
                  <c:y val="-2.8985507246376812E-2"/>
                </c:manualLayout>
              </c:layout>
              <c:showVal val="1"/>
            </c:dLbl>
            <c:dLbl>
              <c:idx val="2"/>
              <c:layout>
                <c:manualLayout>
                  <c:x val="-2.7736379472109345E-3"/>
                  <c:y val="-3.4782608695652181E-2"/>
                </c:manualLayout>
              </c:layout>
              <c:showVal val="1"/>
            </c:dLbl>
            <c:dLbl>
              <c:idx val="3"/>
              <c:layout>
                <c:manualLayout>
                  <c:x val="0"/>
                  <c:y val="-2.8985507246376812E-2"/>
                </c:manualLayout>
              </c:layout>
              <c:showVal val="1"/>
            </c:dLbl>
            <c:dLbl>
              <c:idx val="4"/>
              <c:layout>
                <c:manualLayout>
                  <c:x val="1.3868189736054627E-3"/>
                  <c:y val="-3.0917874396135272E-2"/>
                </c:manualLayout>
              </c:layout>
              <c:showVal val="1"/>
            </c:dLbl>
            <c:txPr>
              <a:bodyPr/>
              <a:lstStyle/>
              <a:p>
                <a:pPr>
                  <a:defRPr sz="1050" b="1">
                    <a:solidFill>
                      <a:schemeClr val="tx1"/>
                    </a:solidFill>
                  </a:defRPr>
                </a:pPr>
                <a:endParaRPr lang="en-US"/>
              </a:p>
            </c:txPr>
            <c:showVal val="1"/>
          </c:dLbls>
          <c:cat>
            <c:strRef>
              <c:f>Sheet2!$E$1:$E$5</c:f>
              <c:strCache>
                <c:ptCount val="5"/>
                <c:pt idx="0">
                  <c:v>Subject Search</c:v>
                </c:pt>
                <c:pt idx="1">
                  <c:v>Ready Reference</c:v>
                </c:pt>
                <c:pt idx="2">
                  <c:v>Procedural</c:v>
                </c:pt>
                <c:pt idx="3">
                  <c:v>No Question</c:v>
                </c:pt>
                <c:pt idx="4">
                  <c:v>Holdings</c:v>
                </c:pt>
              </c:strCache>
            </c:strRef>
          </c:cat>
          <c:val>
            <c:numRef>
              <c:f>Sheet2!$F$1:$F$5</c:f>
              <c:numCache>
                <c:formatCode>0%</c:formatCode>
                <c:ptCount val="5"/>
                <c:pt idx="0">
                  <c:v>0.32021857923498059</c:v>
                </c:pt>
                <c:pt idx="1">
                  <c:v>0.26557377049180331</c:v>
                </c:pt>
                <c:pt idx="2">
                  <c:v>0.17704918032787181</c:v>
                </c:pt>
                <c:pt idx="3">
                  <c:v>0.11366120218579329</c:v>
                </c:pt>
                <c:pt idx="4">
                  <c:v>8.415300546448222E-2</c:v>
                </c:pt>
              </c:numCache>
            </c:numRef>
          </c:val>
        </c:ser>
        <c:axId val="104668544"/>
        <c:axId val="104912000"/>
      </c:barChart>
      <c:catAx>
        <c:axId val="104668544"/>
        <c:scaling>
          <c:orientation val="minMax"/>
        </c:scaling>
        <c:axPos val="b"/>
        <c:majorTickMark val="none"/>
        <c:tickLblPos val="nextTo"/>
        <c:txPr>
          <a:bodyPr rot="0"/>
          <a:lstStyle/>
          <a:p>
            <a:pPr>
              <a:defRPr sz="1600"/>
            </a:pPr>
            <a:endParaRPr lang="en-US"/>
          </a:p>
        </c:txPr>
        <c:crossAx val="104912000"/>
        <c:crosses val="autoZero"/>
        <c:auto val="1"/>
        <c:lblAlgn val="ctr"/>
        <c:lblOffset val="100"/>
      </c:catAx>
      <c:valAx>
        <c:axId val="104912000"/>
        <c:scaling>
          <c:orientation val="minMax"/>
        </c:scaling>
        <c:axPos val="l"/>
        <c:majorGridlines/>
        <c:numFmt formatCode="0%" sourceLinked="1"/>
        <c:majorTickMark val="none"/>
        <c:tickLblPos val="nextTo"/>
        <c:txPr>
          <a:bodyPr/>
          <a:lstStyle/>
          <a:p>
            <a:pPr>
              <a:defRPr sz="1600"/>
            </a:pPr>
            <a:endParaRPr lang="en-US"/>
          </a:p>
        </c:txPr>
        <c:crossAx val="104668544"/>
        <c:crosses val="autoZero"/>
        <c:crossBetween val="between"/>
      </c:valAx>
    </c:plotArea>
    <c:legend>
      <c:legendPos val="r"/>
      <c:legendEntry>
        <c:idx val="0"/>
        <c:txPr>
          <a:bodyPr/>
          <a:lstStyle/>
          <a:p>
            <a:pPr>
              <a:defRPr sz="1600"/>
            </a:pPr>
            <a:endParaRPr lang="en-US"/>
          </a:p>
        </c:txPr>
      </c:legendEntry>
      <c:layout>
        <c:manualLayout>
          <c:xMode val="edge"/>
          <c:yMode val="edge"/>
          <c:x val="0.71493182528963761"/>
          <c:y val="0.29810530501869087"/>
          <c:w val="0.25267306627203839"/>
          <c:h val="9.5733728936057916E-2"/>
        </c:manualLayout>
      </c:layout>
      <c:spPr>
        <a:noFill/>
      </c:spPr>
    </c:legend>
    <c:plotVisOnly val="1"/>
    <c:dispBlanksAs val="gap"/>
  </c:chart>
  <c:txPr>
    <a:bodyPr/>
    <a:lstStyle/>
    <a:p>
      <a:pPr>
        <a:defRPr sz="2000"/>
      </a:pPr>
      <a:endParaRPr lang="en-US"/>
    </a:p>
  </c:txPr>
  <c:externalData r:id="rId1"/>
</c:chartSpace>
</file>

<file path=ppt/charts/chart2.xml><?xml version="1.0" encoding="utf-8"?>
<c:chartSpace xmlns:c="http://schemas.openxmlformats.org/drawingml/2006/chart" xmlns:a="http://schemas.openxmlformats.org/drawingml/2006/main" xmlns:r="http://schemas.openxmlformats.org/officeDocument/2006/relationships">
  <c:date1904 val="1"/>
  <c:lang val="en-US"/>
  <c:chart>
    <c:autoTitleDeleted val="1"/>
    <c:plotArea>
      <c:layout>
        <c:manualLayout>
          <c:layoutTarget val="inner"/>
          <c:xMode val="edge"/>
          <c:yMode val="edge"/>
          <c:x val="9.2280065837387945E-2"/>
          <c:y val="3.7747887563566056E-2"/>
          <c:w val="0.86405358353955874"/>
          <c:h val="0.81731317005856796"/>
        </c:manualLayout>
      </c:layout>
      <c:barChart>
        <c:barDir val="col"/>
        <c:grouping val="clustered"/>
        <c:ser>
          <c:idx val="0"/>
          <c:order val="0"/>
          <c:tx>
            <c:v>'10 (n=575)</c:v>
          </c:tx>
          <c:dLbls>
            <c:dLbl>
              <c:idx val="0"/>
              <c:layout>
                <c:manualLayout>
                  <c:x val="1.4035089270351072E-3"/>
                  <c:y val="-3.8369311801452401E-2"/>
                </c:manualLayout>
              </c:layout>
              <c:showVal val="1"/>
            </c:dLbl>
            <c:dLbl>
              <c:idx val="1"/>
              <c:layout>
                <c:manualLayout>
                  <c:x val="2.8070178540702284E-3"/>
                  <c:y val="-2.8776983851089306E-2"/>
                </c:manualLayout>
              </c:layout>
              <c:showVal val="1"/>
            </c:dLbl>
            <c:dLbl>
              <c:idx val="2"/>
              <c:layout>
                <c:manualLayout>
                  <c:x val="1.4035089270351072E-3"/>
                  <c:y val="-2.8776983851089261E-2"/>
                </c:manualLayout>
              </c:layout>
              <c:showVal val="1"/>
            </c:dLbl>
            <c:dLbl>
              <c:idx val="3"/>
              <c:layout>
                <c:manualLayout>
                  <c:x val="4.2105267811053506E-3"/>
                  <c:y val="-3.3573147826271132E-2"/>
                </c:manualLayout>
              </c:layout>
              <c:showVal val="1"/>
            </c:dLbl>
            <c:dLbl>
              <c:idx val="4"/>
              <c:layout>
                <c:manualLayout>
                  <c:x val="1.4035089270351072E-3"/>
                  <c:y val="-2.8776983851089306E-2"/>
                </c:manualLayout>
              </c:layout>
              <c:showVal val="1"/>
            </c:dLbl>
            <c:txPr>
              <a:bodyPr/>
              <a:lstStyle/>
              <a:p>
                <a:pPr>
                  <a:defRPr sz="1050" b="1"/>
                </a:pPr>
                <a:endParaRPr lang="en-US"/>
              </a:p>
            </c:txPr>
            <c:showVal val="1"/>
          </c:dLbls>
          <c:cat>
            <c:strRef>
              <c:f>Sheet1!$A$1:$A$5</c:f>
              <c:strCache>
                <c:ptCount val="5"/>
                <c:pt idx="0">
                  <c:v>Ready Reference</c:v>
                </c:pt>
                <c:pt idx="1">
                  <c:v>Procedural</c:v>
                </c:pt>
                <c:pt idx="2">
                  <c:v>Subject Search</c:v>
                </c:pt>
                <c:pt idx="3">
                  <c:v>Holdings</c:v>
                </c:pt>
                <c:pt idx="4">
                  <c:v>No Question</c:v>
                </c:pt>
              </c:strCache>
            </c:strRef>
          </c:cat>
          <c:val>
            <c:numRef>
              <c:f>Sheet1!$B$1:$B$5</c:f>
              <c:numCache>
                <c:formatCode>0.0%</c:formatCode>
                <c:ptCount val="5"/>
                <c:pt idx="0">
                  <c:v>0.31100000000000189</c:v>
                </c:pt>
                <c:pt idx="1">
                  <c:v>0.31100000000000189</c:v>
                </c:pt>
                <c:pt idx="2">
                  <c:v>0.16900000000000001</c:v>
                </c:pt>
                <c:pt idx="3">
                  <c:v>8.5000000000000006E-2</c:v>
                </c:pt>
                <c:pt idx="4">
                  <c:v>4.3000000000000003E-2</c:v>
                </c:pt>
              </c:numCache>
            </c:numRef>
          </c:val>
        </c:ser>
        <c:axId val="113171072"/>
        <c:axId val="113197440"/>
      </c:barChart>
      <c:catAx>
        <c:axId val="113171072"/>
        <c:scaling>
          <c:orientation val="minMax"/>
        </c:scaling>
        <c:axPos val="b"/>
        <c:numFmt formatCode="General" sourceLinked="1"/>
        <c:tickLblPos val="nextTo"/>
        <c:txPr>
          <a:bodyPr/>
          <a:lstStyle/>
          <a:p>
            <a:pPr>
              <a:defRPr sz="1600"/>
            </a:pPr>
            <a:endParaRPr lang="en-US"/>
          </a:p>
        </c:txPr>
        <c:crossAx val="113197440"/>
        <c:crosses val="autoZero"/>
        <c:auto val="1"/>
        <c:lblAlgn val="ctr"/>
        <c:lblOffset val="100"/>
      </c:catAx>
      <c:valAx>
        <c:axId val="113197440"/>
        <c:scaling>
          <c:orientation val="minMax"/>
        </c:scaling>
        <c:axPos val="l"/>
        <c:majorGridlines/>
        <c:numFmt formatCode="0%" sourceLinked="0"/>
        <c:tickLblPos val="nextTo"/>
        <c:txPr>
          <a:bodyPr/>
          <a:lstStyle/>
          <a:p>
            <a:pPr>
              <a:defRPr sz="1600"/>
            </a:pPr>
            <a:endParaRPr lang="en-US"/>
          </a:p>
        </c:txPr>
        <c:crossAx val="113171072"/>
        <c:crosses val="autoZero"/>
        <c:crossBetween val="between"/>
      </c:valAx>
    </c:plotArea>
    <c:legend>
      <c:legendPos val="r"/>
      <c:legendEntry>
        <c:idx val="0"/>
        <c:txPr>
          <a:bodyPr/>
          <a:lstStyle/>
          <a:p>
            <a:pPr>
              <a:defRPr sz="1600"/>
            </a:pPr>
            <a:endParaRPr lang="en-US"/>
          </a:p>
        </c:txPr>
      </c:legendEntry>
      <c:layout>
        <c:manualLayout>
          <c:xMode val="edge"/>
          <c:yMode val="edge"/>
          <c:x val="0.72984795822136961"/>
          <c:y val="0.27729524685326729"/>
          <c:w val="0.18328991556933097"/>
          <c:h val="0.11207598137824012"/>
        </c:manualLayout>
      </c:layout>
      <c:spPr>
        <a:noFill/>
      </c:spPr>
    </c:legend>
    <c:plotVisOnly val="1"/>
    <c:dispBlanksAs val="gap"/>
  </c:chart>
  <c:externalData r:id="rId1"/>
  <c:userShapes r:id="rId2"/>
</c:chartSpace>
</file>

<file path=ppt/charts/chart3.xml><?xml version="1.0" encoding="utf-8"?>
<c:chartSpace xmlns:c="http://schemas.openxmlformats.org/drawingml/2006/chart" xmlns:a="http://schemas.openxmlformats.org/drawingml/2006/main" xmlns:r="http://schemas.openxmlformats.org/officeDocument/2006/relationships">
  <c:date1904 val="1"/>
  <c:lang val="en-US"/>
  <c:chart>
    <c:title>
      <c:tx>
        <c:rich>
          <a:bodyPr/>
          <a:lstStyle/>
          <a:p>
            <a:pPr>
              <a:defRPr lang="en-US" sz="2000" b="1" i="0" u="none" strike="noStrike" kern="1200" baseline="0" dirty="0">
                <a:solidFill>
                  <a:schemeClr val="bg1"/>
                </a:solidFill>
                <a:effectLst>
                  <a:outerShdw blurRad="38100" dist="38100" dir="2700000" algn="tl">
                    <a:srgbClr val="000000">
                      <a:alpha val="43137"/>
                    </a:srgbClr>
                  </a:outerShdw>
                </a:effectLst>
                <a:latin typeface="+mj-lt"/>
                <a:ea typeface="+mj-ea"/>
                <a:cs typeface="Georgia"/>
              </a:defRPr>
            </a:pPr>
            <a:r>
              <a:rPr lang="en-US" sz="2800" b="1" i="0" u="none" strike="noStrike" kern="1200" baseline="0" dirty="0">
                <a:solidFill>
                  <a:schemeClr val="bg1"/>
                </a:solidFill>
                <a:effectLst>
                  <a:outerShdw blurRad="38100" dist="38100" dir="2700000" algn="tl">
                    <a:srgbClr val="000000">
                      <a:alpha val="43137"/>
                    </a:srgbClr>
                  </a:outerShdw>
                </a:effectLst>
                <a:latin typeface="+mj-lt"/>
                <a:ea typeface="+mj-ea"/>
                <a:cs typeface="Georgia"/>
              </a:rPr>
              <a:t>Query Type: </a:t>
            </a:r>
            <a:r>
              <a:rPr lang="en-US" sz="2800" b="1" i="0" u="none" strike="noStrike" kern="1200" baseline="0" dirty="0" smtClean="0">
                <a:solidFill>
                  <a:schemeClr val="bg1"/>
                </a:solidFill>
                <a:effectLst>
                  <a:outerShdw blurRad="38100" dist="38100" dir="2700000" algn="tl">
                    <a:srgbClr val="000000">
                      <a:alpha val="43137"/>
                    </a:srgbClr>
                  </a:outerShdw>
                </a:effectLst>
                <a:latin typeface="+mj-lt"/>
                <a:ea typeface="+mj-ea"/>
                <a:cs typeface="Georgia"/>
              </a:rPr>
              <a:t>2004-2006 vs. 2010</a:t>
            </a:r>
            <a:endParaRPr lang="en-US" sz="2800" b="1" i="0" u="none" strike="noStrike" kern="1200" baseline="0" dirty="0">
              <a:solidFill>
                <a:schemeClr val="bg1"/>
              </a:solidFill>
              <a:effectLst>
                <a:outerShdw blurRad="38100" dist="38100" dir="2700000" algn="tl">
                  <a:srgbClr val="000000">
                    <a:alpha val="43137"/>
                  </a:srgbClr>
                </a:outerShdw>
              </a:effectLst>
              <a:latin typeface="+mj-lt"/>
              <a:ea typeface="+mj-ea"/>
              <a:cs typeface="Georgia"/>
            </a:endParaRPr>
          </a:p>
        </c:rich>
      </c:tx>
      <c:layout>
        <c:manualLayout>
          <c:xMode val="edge"/>
          <c:yMode val="edge"/>
          <c:x val="1.286666975574588E-3"/>
          <c:y val="0"/>
        </c:manualLayout>
      </c:layout>
    </c:title>
    <c:plotArea>
      <c:layout>
        <c:manualLayout>
          <c:layoutTarget val="inner"/>
          <c:xMode val="edge"/>
          <c:yMode val="edge"/>
          <c:x val="9.614701305490328E-2"/>
          <c:y val="0.11212630239401893"/>
          <c:w val="0.87228914521056578"/>
          <c:h val="0.68816495665315525"/>
        </c:manualLayout>
      </c:layout>
      <c:barChart>
        <c:barDir val="col"/>
        <c:grouping val="clustered"/>
        <c:ser>
          <c:idx val="1"/>
          <c:order val="0"/>
          <c:tx>
            <c:v>'04 - '06 (n = 915)</c:v>
          </c:tx>
          <c:spPr>
            <a:solidFill>
              <a:srgbClr val="00B0F0"/>
            </a:solidFill>
          </c:spPr>
          <c:dLbls>
            <c:dLbl>
              <c:idx val="0"/>
              <c:layout/>
              <c:tx>
                <c:rich>
                  <a:bodyPr/>
                  <a:lstStyle/>
                  <a:p>
                    <a:r>
                      <a:rPr lang="en-US" sz="1050" b="1" smtClean="0"/>
                      <a:t>n</a:t>
                    </a:r>
                    <a:r>
                      <a:rPr lang="en-US" smtClean="0"/>
                      <a:t>=293</a:t>
                    </a:r>
                    <a:endParaRPr lang="en-US" dirty="0"/>
                  </a:p>
                </c:rich>
              </c:tx>
              <c:showVal val="1"/>
            </c:dLbl>
            <c:dLbl>
              <c:idx val="1"/>
              <c:layout>
                <c:manualLayout>
                  <c:x val="-1.4675052168654939E-3"/>
                  <c:y val="0"/>
                </c:manualLayout>
              </c:layout>
              <c:tx>
                <c:rich>
                  <a:bodyPr/>
                  <a:lstStyle/>
                  <a:p>
                    <a:r>
                      <a:rPr lang="en-US" sz="1050" b="1" smtClean="0"/>
                      <a:t>n</a:t>
                    </a:r>
                    <a:r>
                      <a:rPr lang="en-US" smtClean="0"/>
                      <a:t>=243</a:t>
                    </a:r>
                    <a:endParaRPr lang="en-US" dirty="0"/>
                  </a:p>
                </c:rich>
              </c:tx>
              <c:showVal val="1"/>
            </c:dLbl>
            <c:dLbl>
              <c:idx val="2"/>
              <c:layout>
                <c:manualLayout>
                  <c:x val="-1.4675052168654939E-3"/>
                  <c:y val="0"/>
                </c:manualLayout>
              </c:layout>
              <c:tx>
                <c:rich>
                  <a:bodyPr/>
                  <a:lstStyle/>
                  <a:p>
                    <a:r>
                      <a:rPr lang="en-US" sz="1050" b="1" smtClean="0"/>
                      <a:t>n</a:t>
                    </a:r>
                    <a:r>
                      <a:rPr lang="en-US" smtClean="0"/>
                      <a:t>=162</a:t>
                    </a:r>
                    <a:endParaRPr lang="en-US" dirty="0"/>
                  </a:p>
                </c:rich>
              </c:tx>
              <c:showVal val="1"/>
            </c:dLbl>
            <c:dLbl>
              <c:idx val="3"/>
              <c:layout/>
              <c:tx>
                <c:rich>
                  <a:bodyPr/>
                  <a:lstStyle/>
                  <a:p>
                    <a:r>
                      <a:rPr lang="en-US" sz="1050" b="1" smtClean="0"/>
                      <a:t>n</a:t>
                    </a:r>
                    <a:r>
                      <a:rPr lang="en-US" smtClean="0"/>
                      <a:t>=104</a:t>
                    </a:r>
                    <a:endParaRPr lang="en-US" dirty="0"/>
                  </a:p>
                </c:rich>
              </c:tx>
              <c:showVal val="1"/>
            </c:dLbl>
            <c:dLbl>
              <c:idx val="4"/>
              <c:layout>
                <c:manualLayout>
                  <c:x val="-4.4025156505963763E-3"/>
                  <c:y val="5.972964180871199E-3"/>
                </c:manualLayout>
              </c:layout>
              <c:tx>
                <c:rich>
                  <a:bodyPr/>
                  <a:lstStyle/>
                  <a:p>
                    <a:r>
                      <a:rPr lang="en-US" sz="1050" b="1" smtClean="0"/>
                      <a:t>n</a:t>
                    </a:r>
                    <a:r>
                      <a:rPr lang="en-US" smtClean="0"/>
                      <a:t>=77</a:t>
                    </a:r>
                    <a:endParaRPr lang="en-US" dirty="0"/>
                  </a:p>
                </c:rich>
              </c:tx>
              <c:showVal val="1"/>
            </c:dLbl>
            <c:txPr>
              <a:bodyPr/>
              <a:lstStyle/>
              <a:p>
                <a:pPr>
                  <a:defRPr sz="1050" b="1"/>
                </a:pPr>
                <a:endParaRPr lang="en-US"/>
              </a:p>
            </c:txPr>
            <c:showVal val="1"/>
          </c:dLbls>
          <c:val>
            <c:numRef>
              <c:f>Sheet2!$F$23:$F$27</c:f>
              <c:numCache>
                <c:formatCode>0%</c:formatCode>
                <c:ptCount val="5"/>
                <c:pt idx="0">
                  <c:v>0.32021857923497493</c:v>
                </c:pt>
                <c:pt idx="1">
                  <c:v>0.26557377049180331</c:v>
                </c:pt>
                <c:pt idx="2">
                  <c:v>0.17704918032786973</c:v>
                </c:pt>
                <c:pt idx="3">
                  <c:v>0.11366120218579252</c:v>
                </c:pt>
                <c:pt idx="4">
                  <c:v>8.4153005464481248E-2</c:v>
                </c:pt>
              </c:numCache>
            </c:numRef>
          </c:val>
        </c:ser>
        <c:ser>
          <c:idx val="0"/>
          <c:order val="1"/>
          <c:tx>
            <c:v>'10 (n = 575)</c:v>
          </c:tx>
          <c:spPr>
            <a:solidFill>
              <a:srgbClr val="0070C0"/>
            </a:solidFill>
            <a:ln>
              <a:solidFill>
                <a:schemeClr val="accent1"/>
              </a:solidFill>
            </a:ln>
          </c:spPr>
          <c:dLbls>
            <c:dLbl>
              <c:idx val="0"/>
              <c:layout/>
              <c:tx>
                <c:rich>
                  <a:bodyPr/>
                  <a:lstStyle/>
                  <a:p>
                    <a:r>
                      <a:rPr lang="en-US" sz="1050" b="1" dirty="0" smtClean="0"/>
                      <a:t>n</a:t>
                    </a:r>
                    <a:r>
                      <a:rPr lang="en-US" dirty="0" smtClean="0"/>
                      <a:t>=97</a:t>
                    </a:r>
                    <a:endParaRPr lang="en-US" dirty="0"/>
                  </a:p>
                </c:rich>
              </c:tx>
              <c:showVal val="1"/>
            </c:dLbl>
            <c:dLbl>
              <c:idx val="1"/>
              <c:layout/>
              <c:tx>
                <c:rich>
                  <a:bodyPr/>
                  <a:lstStyle/>
                  <a:p>
                    <a:r>
                      <a:rPr lang="en-US" sz="1050" b="1" smtClean="0"/>
                      <a:t>n</a:t>
                    </a:r>
                    <a:r>
                      <a:rPr lang="en-US" smtClean="0"/>
                      <a:t>=179</a:t>
                    </a:r>
                    <a:endParaRPr lang="en-US" dirty="0"/>
                  </a:p>
                </c:rich>
              </c:tx>
              <c:showVal val="1"/>
            </c:dLbl>
            <c:dLbl>
              <c:idx val="2"/>
              <c:layout/>
              <c:tx>
                <c:rich>
                  <a:bodyPr/>
                  <a:lstStyle/>
                  <a:p>
                    <a:r>
                      <a:rPr lang="en-US" sz="1050" b="1" smtClean="0"/>
                      <a:t>n</a:t>
                    </a:r>
                    <a:r>
                      <a:rPr lang="en-US" smtClean="0"/>
                      <a:t>=181</a:t>
                    </a:r>
                    <a:endParaRPr lang="en-US" dirty="0"/>
                  </a:p>
                </c:rich>
              </c:tx>
              <c:showVal val="1"/>
            </c:dLbl>
            <c:dLbl>
              <c:idx val="3"/>
              <c:layout>
                <c:manualLayout>
                  <c:x val="0"/>
                  <c:y val="5.9731209556994052E-3"/>
                </c:manualLayout>
              </c:layout>
              <c:tx>
                <c:rich>
                  <a:bodyPr/>
                  <a:lstStyle/>
                  <a:p>
                    <a:r>
                      <a:rPr lang="en-US" sz="1050" b="1" dirty="0" smtClean="0"/>
                      <a:t>n</a:t>
                    </a:r>
                    <a:r>
                      <a:rPr lang="en-US" dirty="0" smtClean="0"/>
                      <a:t>=25</a:t>
                    </a:r>
                    <a:endParaRPr lang="en-US" dirty="0"/>
                  </a:p>
                </c:rich>
              </c:tx>
              <c:showVal val="1"/>
            </c:dLbl>
            <c:dLbl>
              <c:idx val="4"/>
              <c:layout>
                <c:manualLayout>
                  <c:x val="1.4675052168654939E-3"/>
                  <c:y val="3.9820806371329096E-3"/>
                </c:manualLayout>
              </c:layout>
              <c:tx>
                <c:rich>
                  <a:bodyPr/>
                  <a:lstStyle/>
                  <a:p>
                    <a:r>
                      <a:rPr lang="en-US" sz="1050" b="1" dirty="0" smtClean="0"/>
                      <a:t>n</a:t>
                    </a:r>
                    <a:r>
                      <a:rPr lang="en-US" sz="1050" dirty="0" smtClean="0"/>
                      <a:t>=49</a:t>
                    </a:r>
                    <a:endParaRPr lang="en-US" sz="1050" dirty="0"/>
                  </a:p>
                </c:rich>
              </c:tx>
              <c:showVal val="1"/>
            </c:dLbl>
            <c:txPr>
              <a:bodyPr/>
              <a:lstStyle/>
              <a:p>
                <a:pPr>
                  <a:defRPr sz="1050" b="1"/>
                </a:pPr>
                <a:endParaRPr lang="en-US"/>
              </a:p>
            </c:txPr>
            <c:showVal val="1"/>
          </c:dLbls>
          <c:cat>
            <c:strRef>
              <c:f>Sheet2!$E$12:$E$16</c:f>
              <c:strCache>
                <c:ptCount val="5"/>
                <c:pt idx="0">
                  <c:v>Subject Search</c:v>
                </c:pt>
                <c:pt idx="1">
                  <c:v>Ready Reference</c:v>
                </c:pt>
                <c:pt idx="2">
                  <c:v>Procedural</c:v>
                </c:pt>
                <c:pt idx="3">
                  <c:v>No Question</c:v>
                </c:pt>
                <c:pt idx="4">
                  <c:v>Holdings</c:v>
                </c:pt>
              </c:strCache>
            </c:strRef>
          </c:cat>
          <c:val>
            <c:numRef>
              <c:f>Sheet2!$G$23:$G$27</c:f>
              <c:numCache>
                <c:formatCode>0%</c:formatCode>
                <c:ptCount val="5"/>
                <c:pt idx="0">
                  <c:v>0.16869565217391305</c:v>
                </c:pt>
                <c:pt idx="1">
                  <c:v>0.31130434782608785</c:v>
                </c:pt>
                <c:pt idx="2">
                  <c:v>0.31478260869565372</c:v>
                </c:pt>
                <c:pt idx="3">
                  <c:v>4.3478260869565223E-2</c:v>
                </c:pt>
                <c:pt idx="4">
                  <c:v>8.5217391304347828E-2</c:v>
                </c:pt>
              </c:numCache>
            </c:numRef>
          </c:val>
        </c:ser>
        <c:axId val="113263744"/>
        <c:axId val="113265280"/>
      </c:barChart>
      <c:catAx>
        <c:axId val="113263744"/>
        <c:scaling>
          <c:orientation val="minMax"/>
        </c:scaling>
        <c:axPos val="b"/>
        <c:majorTickMark val="none"/>
        <c:tickLblPos val="nextTo"/>
        <c:txPr>
          <a:bodyPr rot="0"/>
          <a:lstStyle/>
          <a:p>
            <a:pPr>
              <a:defRPr sz="1600"/>
            </a:pPr>
            <a:endParaRPr lang="en-US"/>
          </a:p>
        </c:txPr>
        <c:crossAx val="113265280"/>
        <c:crosses val="autoZero"/>
        <c:auto val="1"/>
        <c:lblAlgn val="ctr"/>
        <c:lblOffset val="100"/>
      </c:catAx>
      <c:valAx>
        <c:axId val="113265280"/>
        <c:scaling>
          <c:orientation val="minMax"/>
          <c:max val="0.35000000000000031"/>
        </c:scaling>
        <c:axPos val="l"/>
        <c:majorGridlines/>
        <c:numFmt formatCode="0%" sourceLinked="1"/>
        <c:majorTickMark val="none"/>
        <c:tickLblPos val="nextTo"/>
        <c:txPr>
          <a:bodyPr/>
          <a:lstStyle/>
          <a:p>
            <a:pPr>
              <a:defRPr sz="1600"/>
            </a:pPr>
            <a:endParaRPr lang="en-US"/>
          </a:p>
        </c:txPr>
        <c:crossAx val="113263744"/>
        <c:crosses val="autoZero"/>
        <c:crossBetween val="between"/>
      </c:valAx>
    </c:plotArea>
    <c:legend>
      <c:legendPos val="r"/>
      <c:layout>
        <c:manualLayout>
          <c:xMode val="edge"/>
          <c:yMode val="edge"/>
          <c:x val="0.69243517237928764"/>
          <c:y val="0.29608510299849244"/>
          <c:w val="0.26489717121614481"/>
          <c:h val="0.20473045414777943"/>
        </c:manualLayout>
      </c:layout>
      <c:txPr>
        <a:bodyPr/>
        <a:lstStyle/>
        <a:p>
          <a:pPr>
            <a:defRPr sz="1600"/>
          </a:pPr>
          <a:endParaRPr lang="en-US"/>
        </a:p>
      </c:txPr>
    </c:legend>
    <c:plotVisOnly val="1"/>
    <c:dispBlanksAs val="gap"/>
  </c:chart>
  <c:txPr>
    <a:bodyPr/>
    <a:lstStyle/>
    <a:p>
      <a:pPr>
        <a:defRPr sz="2000"/>
      </a:pPr>
      <a:endParaRPr lang="en-US"/>
    </a:p>
  </c:txPr>
  <c:externalData r:id="rId1"/>
</c:chartSpace>
</file>

<file path=ppt/charts/chart4.xml><?xml version="1.0" encoding="utf-8"?>
<c:chartSpace xmlns:c="http://schemas.openxmlformats.org/drawingml/2006/chart" xmlns:a="http://schemas.openxmlformats.org/drawingml/2006/main" xmlns:r="http://schemas.openxmlformats.org/officeDocument/2006/relationships">
  <c:date1904 val="1"/>
  <c:lang val="en-US"/>
  <c:chart>
    <c:plotArea>
      <c:layout>
        <c:manualLayout>
          <c:layoutTarget val="inner"/>
          <c:xMode val="edge"/>
          <c:yMode val="edge"/>
          <c:x val="7.2626093613298484E-2"/>
          <c:y val="3.2144878324844452E-2"/>
          <c:w val="0.91079407261592771"/>
          <c:h val="0.8479757941972027"/>
        </c:manualLayout>
      </c:layout>
      <c:barChart>
        <c:barDir val="col"/>
        <c:grouping val="clustered"/>
        <c:ser>
          <c:idx val="0"/>
          <c:order val="0"/>
          <c:tx>
            <c:v>QP2 (n=366)</c:v>
          </c:tx>
          <c:dLbls>
            <c:dLbl>
              <c:idx val="0"/>
              <c:layout>
                <c:manualLayout>
                  <c:x val="0"/>
                  <c:y val="-3.3955857385398983E-2"/>
                </c:manualLayout>
              </c:layout>
              <c:showVal val="1"/>
            </c:dLbl>
            <c:dLbl>
              <c:idx val="1"/>
              <c:layout>
                <c:manualLayout>
                  <c:x val="0"/>
                  <c:y val="-3.1692133559705855E-2"/>
                </c:manualLayout>
              </c:layout>
              <c:showVal val="1"/>
            </c:dLbl>
            <c:dLbl>
              <c:idx val="2"/>
              <c:layout>
                <c:manualLayout>
                  <c:x val="-1.3888888888888996E-3"/>
                  <c:y val="-2.7164685908319192E-2"/>
                </c:manualLayout>
              </c:layout>
              <c:showVal val="1"/>
            </c:dLbl>
            <c:dLbl>
              <c:idx val="3"/>
              <c:layout>
                <c:manualLayout>
                  <c:x val="-1.3888888888888996E-3"/>
                  <c:y val="-3.6219581211092249E-2"/>
                </c:manualLayout>
              </c:layout>
              <c:showVal val="1"/>
            </c:dLbl>
            <c:dLbl>
              <c:idx val="4"/>
              <c:layout>
                <c:manualLayout>
                  <c:x val="2.7777777777778113E-3"/>
                  <c:y val="-4.0747028862478794E-2"/>
                </c:manualLayout>
              </c:layout>
              <c:showVal val="1"/>
            </c:dLbl>
            <c:txPr>
              <a:bodyPr/>
              <a:lstStyle/>
              <a:p>
                <a:pPr>
                  <a:defRPr sz="1050" b="1"/>
                </a:pPr>
                <a:endParaRPr lang="en-US"/>
              </a:p>
            </c:txPr>
            <c:showVal val="1"/>
          </c:dLbls>
          <c:cat>
            <c:strRef>
              <c:f>Sheet4!$A$2:$A$6</c:f>
              <c:strCache>
                <c:ptCount val="5"/>
                <c:pt idx="0">
                  <c:v>Ready Reference</c:v>
                </c:pt>
                <c:pt idx="1">
                  <c:v>Procedural</c:v>
                </c:pt>
                <c:pt idx="2">
                  <c:v>Subject Search</c:v>
                </c:pt>
                <c:pt idx="3">
                  <c:v>Holdings</c:v>
                </c:pt>
                <c:pt idx="4">
                  <c:v>No Question</c:v>
                </c:pt>
              </c:strCache>
            </c:strRef>
          </c:cat>
          <c:val>
            <c:numRef>
              <c:f>Sheet4!$C$2:$C$6</c:f>
              <c:numCache>
                <c:formatCode>0%</c:formatCode>
                <c:ptCount val="5"/>
                <c:pt idx="0">
                  <c:v>0.22</c:v>
                </c:pt>
                <c:pt idx="1">
                  <c:v>0.17</c:v>
                </c:pt>
                <c:pt idx="2">
                  <c:v>0.13</c:v>
                </c:pt>
                <c:pt idx="3">
                  <c:v>4.0000000000000022E-2</c:v>
                </c:pt>
                <c:pt idx="4">
                  <c:v>2.0000000000000011E-2</c:v>
                </c:pt>
              </c:numCache>
            </c:numRef>
          </c:val>
        </c:ser>
        <c:ser>
          <c:idx val="1"/>
          <c:order val="1"/>
          <c:tx>
            <c:v>QW (n=209)</c:v>
          </c:tx>
          <c:spPr>
            <a:solidFill>
              <a:srgbClr val="00B0F0"/>
            </a:solidFill>
          </c:spPr>
          <c:dLbls>
            <c:dLbl>
              <c:idx val="0"/>
              <c:layout>
                <c:manualLayout>
                  <c:x val="-1.3888888888888996E-3"/>
                  <c:y val="-2.4901140328596451E-2"/>
                </c:manualLayout>
              </c:layout>
              <c:showVal val="1"/>
            </c:dLbl>
            <c:dLbl>
              <c:idx val="1"/>
              <c:layout>
                <c:manualLayout>
                  <c:x val="1.3888888888888996E-3"/>
                  <c:y val="-2.7164685908319192E-2"/>
                </c:manualLayout>
              </c:layout>
              <c:showVal val="1"/>
            </c:dLbl>
            <c:dLbl>
              <c:idx val="2"/>
              <c:layout>
                <c:manualLayout>
                  <c:x val="-1.3888888888888996E-3"/>
                  <c:y val="-3.3955857385398983E-2"/>
                </c:manualLayout>
              </c:layout>
              <c:showVal val="1"/>
            </c:dLbl>
            <c:dLbl>
              <c:idx val="3"/>
              <c:layout>
                <c:manualLayout>
                  <c:x val="0"/>
                  <c:y val="-2.7164685908319192E-2"/>
                </c:manualLayout>
              </c:layout>
              <c:showVal val="1"/>
            </c:dLbl>
            <c:dLbl>
              <c:idx val="4"/>
              <c:layout>
                <c:manualLayout>
                  <c:x val="1.3887795275591601E-3"/>
                  <c:y val="-4.3010752688172046E-2"/>
                </c:manualLayout>
              </c:layout>
              <c:showVal val="1"/>
            </c:dLbl>
            <c:txPr>
              <a:bodyPr/>
              <a:lstStyle/>
              <a:p>
                <a:pPr>
                  <a:defRPr sz="1050" b="1"/>
                </a:pPr>
                <a:endParaRPr lang="en-US"/>
              </a:p>
            </c:txPr>
            <c:showVal val="1"/>
          </c:dLbls>
          <c:cat>
            <c:strRef>
              <c:f>Sheet4!$A$2:$A$6</c:f>
              <c:strCache>
                <c:ptCount val="5"/>
                <c:pt idx="0">
                  <c:v>Ready Reference</c:v>
                </c:pt>
                <c:pt idx="1">
                  <c:v>Procedural</c:v>
                </c:pt>
                <c:pt idx="2">
                  <c:v>Subject Search</c:v>
                </c:pt>
                <c:pt idx="3">
                  <c:v>Holdings</c:v>
                </c:pt>
                <c:pt idx="4">
                  <c:v>No Question</c:v>
                </c:pt>
              </c:strCache>
            </c:strRef>
          </c:cat>
          <c:val>
            <c:numRef>
              <c:f>Sheet4!$D$2:$D$6</c:f>
              <c:numCache>
                <c:formatCode>0%</c:formatCode>
                <c:ptCount val="5"/>
                <c:pt idx="0">
                  <c:v>9.0000000000000024E-2</c:v>
                </c:pt>
                <c:pt idx="1">
                  <c:v>0.14000000000000001</c:v>
                </c:pt>
                <c:pt idx="2">
                  <c:v>4.0000000000000022E-2</c:v>
                </c:pt>
                <c:pt idx="3">
                  <c:v>4.0000000000000022E-2</c:v>
                </c:pt>
                <c:pt idx="4">
                  <c:v>2.0000000000000011E-2</c:v>
                </c:pt>
              </c:numCache>
            </c:numRef>
          </c:val>
        </c:ser>
        <c:ser>
          <c:idx val="2"/>
          <c:order val="2"/>
          <c:tx>
            <c:v>Total (n=575)</c:v>
          </c:tx>
          <c:spPr>
            <a:solidFill>
              <a:schemeClr val="accent1">
                <a:lumMod val="40000"/>
                <a:lumOff val="60000"/>
              </a:schemeClr>
            </a:solidFill>
          </c:spPr>
          <c:dLbls>
            <c:dLbl>
              <c:idx val="0"/>
              <c:layout>
                <c:manualLayout>
                  <c:x val="2.7777777777778113E-3"/>
                  <c:y val="-2.9428409734012378E-2"/>
                </c:manualLayout>
              </c:layout>
              <c:showVal val="1"/>
            </c:dLbl>
            <c:dLbl>
              <c:idx val="1"/>
              <c:layout>
                <c:manualLayout>
                  <c:x val="1.3888888888889492E-3"/>
                  <c:y val="-2.9428409734012378E-2"/>
                </c:manualLayout>
              </c:layout>
              <c:showVal val="1"/>
            </c:dLbl>
            <c:dLbl>
              <c:idx val="2"/>
              <c:layout>
                <c:manualLayout>
                  <c:x val="1.3888888888888996E-3"/>
                  <c:y val="-3.3955857385398983E-2"/>
                </c:manualLayout>
              </c:layout>
              <c:showVal val="1"/>
            </c:dLbl>
            <c:dLbl>
              <c:idx val="3"/>
              <c:layout>
                <c:manualLayout>
                  <c:x val="-1.3888888888888996E-3"/>
                  <c:y val="-3.3955857385398983E-2"/>
                </c:manualLayout>
              </c:layout>
              <c:showVal val="1"/>
            </c:dLbl>
            <c:dLbl>
              <c:idx val="4"/>
              <c:layout>
                <c:manualLayout>
                  <c:x val="4.1666666666666683E-3"/>
                  <c:y val="-3.6219581211092249E-2"/>
                </c:manualLayout>
              </c:layout>
              <c:showVal val="1"/>
            </c:dLbl>
            <c:txPr>
              <a:bodyPr/>
              <a:lstStyle/>
              <a:p>
                <a:pPr>
                  <a:defRPr sz="1050" b="1"/>
                </a:pPr>
                <a:endParaRPr lang="en-US"/>
              </a:p>
            </c:txPr>
            <c:showVal val="1"/>
          </c:dLbls>
          <c:cat>
            <c:strRef>
              <c:f>Sheet4!$A$2:$A$6</c:f>
              <c:strCache>
                <c:ptCount val="5"/>
                <c:pt idx="0">
                  <c:v>Ready Reference</c:v>
                </c:pt>
                <c:pt idx="1">
                  <c:v>Procedural</c:v>
                </c:pt>
                <c:pt idx="2">
                  <c:v>Subject Search</c:v>
                </c:pt>
                <c:pt idx="3">
                  <c:v>Holdings</c:v>
                </c:pt>
                <c:pt idx="4">
                  <c:v>No Question</c:v>
                </c:pt>
              </c:strCache>
            </c:strRef>
          </c:cat>
          <c:val>
            <c:numRef>
              <c:f>Sheet4!$E$2:$E$6</c:f>
              <c:numCache>
                <c:formatCode>0%</c:formatCode>
                <c:ptCount val="5"/>
                <c:pt idx="0">
                  <c:v>0.31000000000000183</c:v>
                </c:pt>
                <c:pt idx="1">
                  <c:v>0.31000000000000189</c:v>
                </c:pt>
                <c:pt idx="2">
                  <c:v>0.17</c:v>
                </c:pt>
                <c:pt idx="3">
                  <c:v>8.0000000000000043E-2</c:v>
                </c:pt>
                <c:pt idx="4">
                  <c:v>4.0000000000000022E-2</c:v>
                </c:pt>
              </c:numCache>
            </c:numRef>
          </c:val>
        </c:ser>
        <c:axId val="113840896"/>
        <c:axId val="113842432"/>
      </c:barChart>
      <c:catAx>
        <c:axId val="113840896"/>
        <c:scaling>
          <c:orientation val="minMax"/>
        </c:scaling>
        <c:axPos val="b"/>
        <c:tickLblPos val="nextTo"/>
        <c:txPr>
          <a:bodyPr/>
          <a:lstStyle/>
          <a:p>
            <a:pPr>
              <a:defRPr sz="1600"/>
            </a:pPr>
            <a:endParaRPr lang="en-US"/>
          </a:p>
        </c:txPr>
        <c:crossAx val="113842432"/>
        <c:crosses val="autoZero"/>
        <c:auto val="1"/>
        <c:lblAlgn val="ctr"/>
        <c:lblOffset val="100"/>
      </c:catAx>
      <c:valAx>
        <c:axId val="113842432"/>
        <c:scaling>
          <c:orientation val="minMax"/>
        </c:scaling>
        <c:axPos val="l"/>
        <c:majorGridlines/>
        <c:numFmt formatCode="0%" sourceLinked="1"/>
        <c:tickLblPos val="nextTo"/>
        <c:txPr>
          <a:bodyPr/>
          <a:lstStyle/>
          <a:p>
            <a:pPr>
              <a:defRPr sz="1600"/>
            </a:pPr>
            <a:endParaRPr lang="en-US"/>
          </a:p>
        </c:txPr>
        <c:crossAx val="113840896"/>
        <c:crosses val="autoZero"/>
        <c:crossBetween val="between"/>
      </c:valAx>
    </c:plotArea>
    <c:legend>
      <c:legendPos val="r"/>
      <c:layout>
        <c:manualLayout>
          <c:xMode val="edge"/>
          <c:yMode val="edge"/>
          <c:x val="0.68221183289589282"/>
          <c:y val="0.21568796260399539"/>
          <c:w val="0.17751038932633625"/>
          <c:h val="0.21548315798385984"/>
        </c:manualLayout>
      </c:layout>
      <c:txPr>
        <a:bodyPr/>
        <a:lstStyle/>
        <a:p>
          <a:pPr>
            <a:defRPr sz="1600"/>
          </a:pPr>
          <a:endParaRPr lang="en-US"/>
        </a:p>
      </c:txPr>
    </c:legend>
    <c:plotVisOnly val="1"/>
    <c:dispBlanksAs val="gap"/>
  </c:chart>
  <c:externalData r:id="rId1"/>
</c:chartSpace>
</file>

<file path=ppt/charts/chart5.xml><?xml version="1.0" encoding="utf-8"?>
<c:chartSpace xmlns:c="http://schemas.openxmlformats.org/drawingml/2006/chart" xmlns:a="http://schemas.openxmlformats.org/drawingml/2006/main" xmlns:r="http://schemas.openxmlformats.org/officeDocument/2006/relationships">
  <c:date1904 val="1"/>
  <c:lang val="en-US"/>
  <c:chart>
    <c:plotArea>
      <c:layout>
        <c:manualLayout>
          <c:layoutTarget val="inner"/>
          <c:xMode val="edge"/>
          <c:yMode val="edge"/>
          <c:x val="7.8162621160108012E-2"/>
          <c:y val="3.4486945962355811E-2"/>
          <c:w val="0.9218373788398927"/>
          <c:h val="0.83689934932996768"/>
        </c:manualLayout>
      </c:layout>
      <c:barChart>
        <c:barDir val="col"/>
        <c:grouping val="clustered"/>
        <c:ser>
          <c:idx val="0"/>
          <c:order val="0"/>
          <c:tx>
            <c:v>'04-'06 (n=162)</c:v>
          </c:tx>
          <c:dLbls>
            <c:dLbl>
              <c:idx val="0"/>
              <c:layout/>
              <c:tx>
                <c:rich>
                  <a:bodyPr/>
                  <a:lstStyle/>
                  <a:p>
                    <a:r>
                      <a:rPr lang="en-US" sz="1050" b="1" smtClean="0"/>
                      <a:t>n</a:t>
                    </a:r>
                    <a:r>
                      <a:rPr lang="en-US" smtClean="0"/>
                      <a:t>=45</a:t>
                    </a:r>
                    <a:endParaRPr lang="en-US"/>
                  </a:p>
                </c:rich>
              </c:tx>
              <c:showVal val="1"/>
            </c:dLbl>
            <c:dLbl>
              <c:idx val="1"/>
              <c:layout/>
              <c:tx>
                <c:rich>
                  <a:bodyPr/>
                  <a:lstStyle/>
                  <a:p>
                    <a:r>
                      <a:rPr lang="en-US" sz="1050" b="1" dirty="0" smtClean="0"/>
                      <a:t>n</a:t>
                    </a:r>
                    <a:r>
                      <a:rPr lang="en-US" dirty="0" smtClean="0"/>
                      <a:t>=34</a:t>
                    </a:r>
                    <a:endParaRPr lang="en-US" dirty="0"/>
                  </a:p>
                </c:rich>
              </c:tx>
              <c:showVal val="1"/>
            </c:dLbl>
            <c:dLbl>
              <c:idx val="2"/>
              <c:layout/>
              <c:tx>
                <c:rich>
                  <a:bodyPr/>
                  <a:lstStyle/>
                  <a:p>
                    <a:r>
                      <a:rPr lang="en-US" sz="1050" b="1" dirty="0" smtClean="0"/>
                      <a:t>n</a:t>
                    </a:r>
                    <a:r>
                      <a:rPr lang="en-US" dirty="0" smtClean="0"/>
                      <a:t>=59</a:t>
                    </a:r>
                    <a:endParaRPr lang="en-US" dirty="0"/>
                  </a:p>
                </c:rich>
              </c:tx>
              <c:showVal val="1"/>
            </c:dLbl>
            <c:dLbl>
              <c:idx val="3"/>
              <c:layout/>
              <c:tx>
                <c:rich>
                  <a:bodyPr/>
                  <a:lstStyle/>
                  <a:p>
                    <a:r>
                      <a:rPr lang="en-US" sz="1050" b="1" dirty="0" smtClean="0"/>
                      <a:t>n</a:t>
                    </a:r>
                    <a:r>
                      <a:rPr lang="en-US" dirty="0" smtClean="0"/>
                      <a:t>=20</a:t>
                    </a:r>
                    <a:endParaRPr lang="en-US" dirty="0"/>
                  </a:p>
                </c:rich>
              </c:tx>
              <c:showVal val="1"/>
            </c:dLbl>
            <c:dLbl>
              <c:idx val="4"/>
              <c:layout/>
              <c:tx>
                <c:rich>
                  <a:bodyPr/>
                  <a:lstStyle/>
                  <a:p>
                    <a:r>
                      <a:rPr lang="en-US" sz="1050" b="1" dirty="0" smtClean="0"/>
                      <a:t>n</a:t>
                    </a:r>
                    <a:r>
                      <a:rPr lang="en-US" dirty="0" smtClean="0"/>
                      <a:t>=4</a:t>
                    </a:r>
                    <a:endParaRPr lang="en-US" dirty="0"/>
                  </a:p>
                </c:rich>
              </c:tx>
              <c:showVal val="1"/>
            </c:dLbl>
            <c:txPr>
              <a:bodyPr/>
              <a:lstStyle/>
              <a:p>
                <a:pPr>
                  <a:defRPr sz="1050" b="1"/>
                </a:pPr>
                <a:endParaRPr lang="en-US"/>
              </a:p>
            </c:txPr>
            <c:showVal val="1"/>
          </c:dLbls>
          <c:cat>
            <c:strRef>
              <c:f>Sheet2!$A$1:$A$5</c:f>
              <c:strCache>
                <c:ptCount val="5"/>
                <c:pt idx="0">
                  <c:v>Consortium</c:v>
                </c:pt>
                <c:pt idx="1">
                  <c:v>Academic &amp; Law</c:v>
                </c:pt>
                <c:pt idx="2">
                  <c:v>Public</c:v>
                </c:pt>
                <c:pt idx="3">
                  <c:v>National</c:v>
                </c:pt>
                <c:pt idx="4">
                  <c:v>Other</c:v>
                </c:pt>
              </c:strCache>
            </c:strRef>
          </c:cat>
          <c:val>
            <c:numRef>
              <c:f>Sheet2!$B$1:$B$5</c:f>
              <c:numCache>
                <c:formatCode>0%</c:formatCode>
                <c:ptCount val="5"/>
                <c:pt idx="0">
                  <c:v>0.28000000000000008</c:v>
                </c:pt>
                <c:pt idx="1">
                  <c:v>0.21000000000000021</c:v>
                </c:pt>
                <c:pt idx="2">
                  <c:v>0.36000000000000032</c:v>
                </c:pt>
                <c:pt idx="3">
                  <c:v>0.12000000000000002</c:v>
                </c:pt>
                <c:pt idx="4">
                  <c:v>2.0000000000000011E-2</c:v>
                </c:pt>
              </c:numCache>
            </c:numRef>
          </c:val>
        </c:ser>
        <c:ser>
          <c:idx val="1"/>
          <c:order val="1"/>
          <c:tx>
            <c:v>'10 (n=168)</c:v>
          </c:tx>
          <c:spPr>
            <a:solidFill>
              <a:srgbClr val="00B0F0"/>
            </a:solidFill>
          </c:spPr>
          <c:dLbls>
            <c:dLbl>
              <c:idx val="0"/>
              <c:layout/>
              <c:tx>
                <c:rich>
                  <a:bodyPr/>
                  <a:lstStyle/>
                  <a:p>
                    <a:r>
                      <a:rPr lang="en-US" sz="1050" b="1" smtClean="0"/>
                      <a:t>n</a:t>
                    </a:r>
                    <a:r>
                      <a:rPr lang="en-US" smtClean="0"/>
                      <a:t>=68</a:t>
                    </a:r>
                    <a:endParaRPr lang="en-US" dirty="0"/>
                  </a:p>
                </c:rich>
              </c:tx>
              <c:showVal val="1"/>
            </c:dLbl>
            <c:dLbl>
              <c:idx val="1"/>
              <c:layout/>
              <c:tx>
                <c:rich>
                  <a:bodyPr/>
                  <a:lstStyle/>
                  <a:p>
                    <a:r>
                      <a:rPr lang="en-US" sz="1050" b="1" smtClean="0"/>
                      <a:t>n</a:t>
                    </a:r>
                    <a:r>
                      <a:rPr lang="en-US" smtClean="0"/>
                      <a:t>=65</a:t>
                    </a:r>
                    <a:endParaRPr lang="en-US" dirty="0"/>
                  </a:p>
                </c:rich>
              </c:tx>
              <c:showVal val="1"/>
            </c:dLbl>
            <c:dLbl>
              <c:idx val="2"/>
              <c:layout>
                <c:manualLayout>
                  <c:x val="-4.4843054605305434E-3"/>
                  <c:y val="0"/>
                </c:manualLayout>
              </c:layout>
              <c:tx>
                <c:rich>
                  <a:bodyPr/>
                  <a:lstStyle/>
                  <a:p>
                    <a:r>
                      <a:rPr lang="en-US" sz="1050" b="1" smtClean="0"/>
                      <a:t>n</a:t>
                    </a:r>
                    <a:r>
                      <a:rPr lang="en-US" smtClean="0"/>
                      <a:t>=33</a:t>
                    </a:r>
                    <a:endParaRPr lang="en-US" dirty="0"/>
                  </a:p>
                </c:rich>
              </c:tx>
              <c:showVal val="1"/>
            </c:dLbl>
            <c:dLbl>
              <c:idx val="3"/>
              <c:layout/>
              <c:tx>
                <c:rich>
                  <a:bodyPr/>
                  <a:lstStyle/>
                  <a:p>
                    <a:r>
                      <a:rPr lang="en-US" sz="1050" b="1" smtClean="0"/>
                      <a:t>n</a:t>
                    </a:r>
                    <a:r>
                      <a:rPr lang="en-US" smtClean="0"/>
                      <a:t>=1</a:t>
                    </a:r>
                    <a:endParaRPr lang="en-US" dirty="0"/>
                  </a:p>
                </c:rich>
              </c:tx>
              <c:showVal val="1"/>
            </c:dLbl>
            <c:dLbl>
              <c:idx val="4"/>
              <c:layout/>
              <c:tx>
                <c:rich>
                  <a:bodyPr/>
                  <a:lstStyle/>
                  <a:p>
                    <a:r>
                      <a:rPr lang="en-US" sz="1050" b="1" dirty="0" smtClean="0"/>
                      <a:t>n</a:t>
                    </a:r>
                    <a:r>
                      <a:rPr lang="en-US" dirty="0" smtClean="0"/>
                      <a:t>=1</a:t>
                    </a:r>
                    <a:endParaRPr lang="en-US" dirty="0"/>
                  </a:p>
                </c:rich>
              </c:tx>
              <c:showVal val="1"/>
            </c:dLbl>
            <c:txPr>
              <a:bodyPr/>
              <a:lstStyle/>
              <a:p>
                <a:pPr>
                  <a:defRPr sz="1050" b="1"/>
                </a:pPr>
                <a:endParaRPr lang="en-US"/>
              </a:p>
            </c:txPr>
            <c:showVal val="1"/>
          </c:dLbls>
          <c:cat>
            <c:strRef>
              <c:f>Sheet2!$A$1:$A$5</c:f>
              <c:strCache>
                <c:ptCount val="5"/>
                <c:pt idx="0">
                  <c:v>Consortium</c:v>
                </c:pt>
                <c:pt idx="1">
                  <c:v>Academic &amp; Law</c:v>
                </c:pt>
                <c:pt idx="2">
                  <c:v>Public</c:v>
                </c:pt>
                <c:pt idx="3">
                  <c:v>National</c:v>
                </c:pt>
                <c:pt idx="4">
                  <c:v>Other</c:v>
                </c:pt>
              </c:strCache>
            </c:strRef>
          </c:cat>
          <c:val>
            <c:numRef>
              <c:f>Sheet2!$C$1:$C$5</c:f>
              <c:numCache>
                <c:formatCode>0%</c:formatCode>
                <c:ptCount val="5"/>
                <c:pt idx="0">
                  <c:v>0.4</c:v>
                </c:pt>
                <c:pt idx="1">
                  <c:v>0.39000000000000223</c:v>
                </c:pt>
                <c:pt idx="2">
                  <c:v>0.2</c:v>
                </c:pt>
                <c:pt idx="3">
                  <c:v>1.0000000000000005E-2</c:v>
                </c:pt>
                <c:pt idx="4">
                  <c:v>1.0000000000000005E-2</c:v>
                </c:pt>
              </c:numCache>
            </c:numRef>
          </c:val>
        </c:ser>
        <c:axId val="113974272"/>
        <c:axId val="113980160"/>
      </c:barChart>
      <c:catAx>
        <c:axId val="113974272"/>
        <c:scaling>
          <c:orientation val="minMax"/>
        </c:scaling>
        <c:axPos val="b"/>
        <c:tickLblPos val="nextTo"/>
        <c:txPr>
          <a:bodyPr rot="0" vert="horz"/>
          <a:lstStyle/>
          <a:p>
            <a:pPr>
              <a:defRPr sz="1600"/>
            </a:pPr>
            <a:endParaRPr lang="en-US"/>
          </a:p>
        </c:txPr>
        <c:crossAx val="113980160"/>
        <c:crosses val="autoZero"/>
        <c:auto val="1"/>
        <c:lblAlgn val="ctr"/>
        <c:lblOffset val="100"/>
      </c:catAx>
      <c:valAx>
        <c:axId val="113980160"/>
        <c:scaling>
          <c:orientation val="minMax"/>
        </c:scaling>
        <c:axPos val="l"/>
        <c:majorGridlines/>
        <c:numFmt formatCode="0%" sourceLinked="1"/>
        <c:tickLblPos val="nextTo"/>
        <c:txPr>
          <a:bodyPr/>
          <a:lstStyle/>
          <a:p>
            <a:pPr>
              <a:defRPr sz="1600"/>
            </a:pPr>
            <a:endParaRPr lang="en-US"/>
          </a:p>
        </c:txPr>
        <c:crossAx val="113974272"/>
        <c:crosses val="autoZero"/>
        <c:crossBetween val="between"/>
      </c:valAx>
    </c:plotArea>
    <c:legend>
      <c:legendPos val="r"/>
      <c:layout>
        <c:manualLayout>
          <c:xMode val="edge"/>
          <c:yMode val="edge"/>
          <c:x val="0.6893616855998127"/>
          <c:y val="0.16821441035717694"/>
          <c:w val="0.20301498334745677"/>
          <c:h val="0.18512532927919528"/>
        </c:manualLayout>
      </c:layout>
      <c:txPr>
        <a:bodyPr/>
        <a:lstStyle/>
        <a:p>
          <a:pPr>
            <a:defRPr sz="1600"/>
          </a:pPr>
          <a:endParaRPr lang="en-US"/>
        </a:p>
      </c:txPr>
    </c:legend>
    <c:plotVisOnly val="1"/>
    <c:dispBlanksAs val="gap"/>
  </c:chart>
  <c:externalData r:id="rId1"/>
</c:chartSpace>
</file>

<file path=ppt/charts/chart6.xml><?xml version="1.0" encoding="utf-8"?>
<c:chartSpace xmlns:c="http://schemas.openxmlformats.org/drawingml/2006/chart" xmlns:a="http://schemas.openxmlformats.org/drawingml/2006/main" xmlns:r="http://schemas.openxmlformats.org/officeDocument/2006/relationships">
  <c:date1904 val="1"/>
  <c:lang val="en-US"/>
  <c:chart>
    <c:autoTitleDeleted val="1"/>
    <c:plotArea>
      <c:layout>
        <c:manualLayout>
          <c:layoutTarget val="inner"/>
          <c:xMode val="edge"/>
          <c:yMode val="edge"/>
          <c:x val="0.10876910222980173"/>
          <c:y val="0.11208276368266711"/>
          <c:w val="0.85682520064147283"/>
          <c:h val="0.77892752071811799"/>
        </c:manualLayout>
      </c:layout>
      <c:barChart>
        <c:barDir val="col"/>
        <c:grouping val="clustered"/>
        <c:ser>
          <c:idx val="0"/>
          <c:order val="0"/>
          <c:tx>
            <c:v>'04 - '06 (n=180)</c:v>
          </c:tx>
          <c:spPr>
            <a:solidFill>
              <a:srgbClr val="00B0F0"/>
            </a:solidFill>
          </c:spPr>
          <c:dLbls>
            <c:dLbl>
              <c:idx val="0"/>
              <c:layout/>
              <c:tx>
                <c:rich>
                  <a:bodyPr/>
                  <a:lstStyle/>
                  <a:p>
                    <a:r>
                      <a:rPr lang="en-US" smtClean="0"/>
                      <a:t>n=141</a:t>
                    </a:r>
                    <a:endParaRPr lang="en-US" dirty="0"/>
                  </a:p>
                </c:rich>
              </c:tx>
              <c:showVal val="1"/>
            </c:dLbl>
            <c:dLbl>
              <c:idx val="1"/>
              <c:layout/>
              <c:tx>
                <c:rich>
                  <a:bodyPr/>
                  <a:lstStyle/>
                  <a:p>
                    <a:r>
                      <a:rPr lang="en-US" smtClean="0"/>
                      <a:t>n=36</a:t>
                    </a:r>
                    <a:endParaRPr lang="en-US" dirty="0"/>
                  </a:p>
                </c:rich>
              </c:tx>
              <c:showVal val="1"/>
            </c:dLbl>
            <c:dLbl>
              <c:idx val="2"/>
              <c:layout/>
              <c:tx>
                <c:rich>
                  <a:bodyPr/>
                  <a:lstStyle/>
                  <a:p>
                    <a:r>
                      <a:rPr lang="en-US" dirty="0" smtClean="0"/>
                      <a:t>n=3</a:t>
                    </a:r>
                    <a:endParaRPr lang="en-US" dirty="0"/>
                  </a:p>
                </c:rich>
              </c:tx>
              <c:showVal val="1"/>
            </c:dLbl>
            <c:txPr>
              <a:bodyPr/>
              <a:lstStyle/>
              <a:p>
                <a:pPr>
                  <a:defRPr sz="1035" b="1"/>
                </a:pPr>
                <a:endParaRPr lang="en-US"/>
              </a:p>
            </c:txPr>
            <c:showVal val="1"/>
          </c:dLbls>
          <c:cat>
            <c:strRef>
              <c:f>Sheet2!$A$12:$A$14</c:f>
              <c:strCache>
                <c:ptCount val="3"/>
                <c:pt idx="0">
                  <c:v>Correct</c:v>
                </c:pt>
                <c:pt idx="1">
                  <c:v>Incorrect</c:v>
                </c:pt>
                <c:pt idx="2">
                  <c:v>Other</c:v>
                </c:pt>
              </c:strCache>
            </c:strRef>
          </c:cat>
          <c:val>
            <c:numRef>
              <c:f>Sheet2!$F$60:$F$62</c:f>
              <c:numCache>
                <c:formatCode>0%</c:formatCode>
                <c:ptCount val="3"/>
                <c:pt idx="0">
                  <c:v>0.78333333333333333</c:v>
                </c:pt>
                <c:pt idx="1">
                  <c:v>0.2</c:v>
                </c:pt>
                <c:pt idx="2">
                  <c:v>1.6666666666666701E-2</c:v>
                </c:pt>
              </c:numCache>
            </c:numRef>
          </c:val>
        </c:ser>
        <c:ser>
          <c:idx val="1"/>
          <c:order val="1"/>
          <c:tx>
            <c:v>'10 (n = 168)</c:v>
          </c:tx>
          <c:spPr>
            <a:solidFill>
              <a:srgbClr val="0070C0"/>
            </a:solidFill>
          </c:spPr>
          <c:dLbls>
            <c:dLbl>
              <c:idx val="0"/>
              <c:layout/>
              <c:tx>
                <c:rich>
                  <a:bodyPr/>
                  <a:lstStyle/>
                  <a:p>
                    <a:r>
                      <a:rPr lang="en-US" dirty="0" smtClean="0"/>
                      <a:t>n=151</a:t>
                    </a:r>
                    <a:endParaRPr lang="en-US" dirty="0"/>
                  </a:p>
                </c:rich>
              </c:tx>
              <c:showVal val="1"/>
            </c:dLbl>
            <c:dLbl>
              <c:idx val="1"/>
              <c:layout/>
              <c:tx>
                <c:rich>
                  <a:bodyPr/>
                  <a:lstStyle/>
                  <a:p>
                    <a:r>
                      <a:rPr lang="en-US" dirty="0" smtClean="0"/>
                      <a:t>n=7</a:t>
                    </a:r>
                    <a:endParaRPr lang="en-US" dirty="0"/>
                  </a:p>
                </c:rich>
              </c:tx>
              <c:showVal val="1"/>
            </c:dLbl>
            <c:dLbl>
              <c:idx val="2"/>
              <c:layout/>
              <c:tx>
                <c:rich>
                  <a:bodyPr/>
                  <a:lstStyle/>
                  <a:p>
                    <a:r>
                      <a:rPr lang="en-US" smtClean="0"/>
                      <a:t>n=10</a:t>
                    </a:r>
                    <a:endParaRPr lang="en-US"/>
                  </a:p>
                </c:rich>
              </c:tx>
              <c:showVal val="1"/>
            </c:dLbl>
            <c:txPr>
              <a:bodyPr/>
              <a:lstStyle/>
              <a:p>
                <a:pPr>
                  <a:defRPr sz="1050" b="1"/>
                </a:pPr>
                <a:endParaRPr lang="en-US"/>
              </a:p>
            </c:txPr>
            <c:showVal val="1"/>
          </c:dLbls>
          <c:cat>
            <c:strRef>
              <c:f>Sheet2!$A$12:$A$14</c:f>
              <c:strCache>
                <c:ptCount val="3"/>
                <c:pt idx="0">
                  <c:v>Correct</c:v>
                </c:pt>
                <c:pt idx="1">
                  <c:v>Incorrect</c:v>
                </c:pt>
                <c:pt idx="2">
                  <c:v>Other</c:v>
                </c:pt>
              </c:strCache>
            </c:strRef>
          </c:cat>
          <c:val>
            <c:numRef>
              <c:f>Sheet2!$G$60:$G$62</c:f>
              <c:numCache>
                <c:formatCode>0%</c:formatCode>
                <c:ptCount val="3"/>
                <c:pt idx="0">
                  <c:v>0.84000000000000064</c:v>
                </c:pt>
                <c:pt idx="1">
                  <c:v>4.1666666666666664E-2</c:v>
                </c:pt>
                <c:pt idx="2">
                  <c:v>0.12000000000000002</c:v>
                </c:pt>
              </c:numCache>
            </c:numRef>
          </c:val>
        </c:ser>
        <c:axId val="114083712"/>
        <c:axId val="114085248"/>
      </c:barChart>
      <c:catAx>
        <c:axId val="114083712"/>
        <c:scaling>
          <c:orientation val="minMax"/>
        </c:scaling>
        <c:axPos val="b"/>
        <c:majorTickMark val="none"/>
        <c:tickLblPos val="nextTo"/>
        <c:txPr>
          <a:bodyPr/>
          <a:lstStyle/>
          <a:p>
            <a:pPr>
              <a:defRPr sz="1800"/>
            </a:pPr>
            <a:endParaRPr lang="en-US"/>
          </a:p>
        </c:txPr>
        <c:crossAx val="114085248"/>
        <c:crosses val="autoZero"/>
        <c:auto val="1"/>
        <c:lblAlgn val="ctr"/>
        <c:lblOffset val="100"/>
      </c:catAx>
      <c:valAx>
        <c:axId val="114085248"/>
        <c:scaling>
          <c:orientation val="minMax"/>
          <c:max val="1"/>
          <c:min val="0"/>
        </c:scaling>
        <c:axPos val="l"/>
        <c:majorGridlines/>
        <c:numFmt formatCode="0%" sourceLinked="1"/>
        <c:majorTickMark val="none"/>
        <c:tickLblPos val="nextTo"/>
        <c:txPr>
          <a:bodyPr/>
          <a:lstStyle/>
          <a:p>
            <a:pPr>
              <a:defRPr sz="1800"/>
            </a:pPr>
            <a:endParaRPr lang="en-US"/>
          </a:p>
        </c:txPr>
        <c:crossAx val="114083712"/>
        <c:crosses val="autoZero"/>
        <c:crossBetween val="between"/>
      </c:valAx>
    </c:plotArea>
    <c:legend>
      <c:legendPos val="r"/>
      <c:layout>
        <c:manualLayout>
          <c:xMode val="edge"/>
          <c:yMode val="edge"/>
          <c:x val="0.6957744433553158"/>
          <c:y val="0.23915182427823467"/>
          <c:w val="0.27492974161484368"/>
          <c:h val="0.16657827614537041"/>
        </c:manualLayout>
      </c:layout>
      <c:txPr>
        <a:bodyPr/>
        <a:lstStyle/>
        <a:p>
          <a:pPr>
            <a:defRPr sz="1600" b="0"/>
          </a:pPr>
          <a:endParaRPr lang="en-US"/>
        </a:p>
      </c:txPr>
    </c:legend>
    <c:plotVisOnly val="1"/>
    <c:dispBlanksAs val="gap"/>
  </c:chart>
  <c:txPr>
    <a:bodyPr/>
    <a:lstStyle/>
    <a:p>
      <a:pPr>
        <a:defRPr sz="2000"/>
      </a:pPr>
      <a:endParaRPr lang="en-US"/>
    </a:p>
  </c:txPr>
  <c:externalData r:id="rId1"/>
</c:chartSpace>
</file>

<file path=ppt/charts/chart7.xml><?xml version="1.0" encoding="utf-8"?>
<c:chartSpace xmlns:c="http://schemas.openxmlformats.org/drawingml/2006/chart" xmlns:a="http://schemas.openxmlformats.org/drawingml/2006/main" xmlns:r="http://schemas.openxmlformats.org/officeDocument/2006/relationships">
  <c:lang val="en-US"/>
  <c:chart>
    <c:autoTitleDeleted val="1"/>
    <c:plotArea>
      <c:layout>
        <c:manualLayout>
          <c:layoutTarget val="inner"/>
          <c:xMode val="edge"/>
          <c:yMode val="edge"/>
          <c:x val="0.10876910222980173"/>
          <c:y val="0.11208276368266711"/>
          <c:w val="0.85682520064147283"/>
          <c:h val="0.77892752071811788"/>
        </c:manualLayout>
      </c:layout>
      <c:barChart>
        <c:barDir val="col"/>
        <c:grouping val="clustered"/>
        <c:ser>
          <c:idx val="0"/>
          <c:order val="0"/>
          <c:tx>
            <c:v>'04 - '06 (n=141)</c:v>
          </c:tx>
          <c:spPr>
            <a:solidFill>
              <a:schemeClr val="accent1"/>
            </a:solidFill>
          </c:spPr>
          <c:dLbls>
            <c:dLbl>
              <c:idx val="0"/>
              <c:layout/>
              <c:tx>
                <c:rich>
                  <a:bodyPr/>
                  <a:lstStyle/>
                  <a:p>
                    <a:pPr>
                      <a:defRPr sz="1050" b="1"/>
                    </a:pPr>
                    <a:r>
                      <a:rPr lang="en-US" sz="1050" b="1"/>
                      <a:t>n</a:t>
                    </a:r>
                    <a:r>
                      <a:rPr lang="en-US" sz="1050"/>
                      <a:t>=125</a:t>
                    </a:r>
                  </a:p>
                </c:rich>
              </c:tx>
              <c:spPr/>
              <c:showVal val="1"/>
            </c:dLbl>
            <c:dLbl>
              <c:idx val="1"/>
              <c:layout/>
              <c:tx>
                <c:rich>
                  <a:bodyPr/>
                  <a:lstStyle/>
                  <a:p>
                    <a:r>
                      <a:rPr lang="en-US" b="1"/>
                      <a:t>n</a:t>
                    </a:r>
                    <a:r>
                      <a:rPr lang="en-US"/>
                      <a:t>=9</a:t>
                    </a:r>
                  </a:p>
                </c:rich>
              </c:tx>
              <c:showVal val="1"/>
            </c:dLbl>
            <c:dLbl>
              <c:idx val="2"/>
              <c:layout/>
              <c:tx>
                <c:rich>
                  <a:bodyPr/>
                  <a:lstStyle/>
                  <a:p>
                    <a:r>
                      <a:rPr lang="en-US" b="1"/>
                      <a:t>n</a:t>
                    </a:r>
                    <a:r>
                      <a:rPr lang="en-US"/>
                      <a:t>=7</a:t>
                    </a:r>
                  </a:p>
                </c:rich>
              </c:tx>
              <c:showVal val="1"/>
            </c:dLbl>
            <c:txPr>
              <a:bodyPr/>
              <a:lstStyle/>
              <a:p>
                <a:pPr>
                  <a:defRPr sz="1100" b="1"/>
                </a:pPr>
                <a:endParaRPr lang="en-US"/>
              </a:p>
            </c:txPr>
            <c:showVal val="1"/>
          </c:dLbls>
          <c:cat>
            <c:strRef>
              <c:f>Sheet2!$E$101:$E$103</c:f>
              <c:strCache>
                <c:ptCount val="3"/>
                <c:pt idx="0">
                  <c:v>Correct w/ Citation</c:v>
                </c:pt>
                <c:pt idx="1">
                  <c:v>Correct w/o Citation</c:v>
                </c:pt>
                <c:pt idx="2">
                  <c:v>Correct No Citation             Needed</c:v>
                </c:pt>
              </c:strCache>
            </c:strRef>
          </c:cat>
          <c:val>
            <c:numRef>
              <c:f>Sheet2!$G$101:$G$103</c:f>
              <c:numCache>
                <c:formatCode>0%</c:formatCode>
                <c:ptCount val="3"/>
                <c:pt idx="0">
                  <c:v>0.89000000000000012</c:v>
                </c:pt>
                <c:pt idx="1">
                  <c:v>6.0000000000000039E-2</c:v>
                </c:pt>
                <c:pt idx="2">
                  <c:v>5.0000000000000024E-2</c:v>
                </c:pt>
              </c:numCache>
            </c:numRef>
          </c:val>
        </c:ser>
        <c:ser>
          <c:idx val="1"/>
          <c:order val="1"/>
          <c:tx>
            <c:v>'10 (n = 151)</c:v>
          </c:tx>
          <c:spPr>
            <a:solidFill>
              <a:schemeClr val="accent1">
                <a:lumMod val="40000"/>
                <a:lumOff val="60000"/>
              </a:schemeClr>
            </a:solidFill>
          </c:spPr>
          <c:dLbls>
            <c:dLbl>
              <c:idx val="0"/>
              <c:layout/>
              <c:tx>
                <c:rich>
                  <a:bodyPr/>
                  <a:lstStyle/>
                  <a:p>
                    <a:r>
                      <a:rPr lang="en-US" sz="1050" b="1" i="0" u="none" strike="noStrike" kern="1200" baseline="0">
                        <a:solidFill>
                          <a:prstClr val="black"/>
                        </a:solidFill>
                        <a:latin typeface="+mn-lt"/>
                        <a:ea typeface="+mn-ea"/>
                        <a:cs typeface="+mn-cs"/>
                      </a:rPr>
                      <a:t>n</a:t>
                    </a:r>
                    <a:r>
                      <a:rPr lang="en-US"/>
                      <a:t>=114</a:t>
                    </a:r>
                  </a:p>
                </c:rich>
              </c:tx>
              <c:showVal val="1"/>
            </c:dLbl>
            <c:dLbl>
              <c:idx val="1"/>
              <c:layout/>
              <c:tx>
                <c:rich>
                  <a:bodyPr/>
                  <a:lstStyle/>
                  <a:p>
                    <a:r>
                      <a:rPr lang="en-US" sz="1050" b="1" i="0" u="none" strike="noStrike" kern="1200" baseline="0">
                        <a:solidFill>
                          <a:prstClr val="black"/>
                        </a:solidFill>
                        <a:latin typeface="+mn-lt"/>
                        <a:ea typeface="+mn-ea"/>
                        <a:cs typeface="+mn-cs"/>
                      </a:rPr>
                      <a:t>n</a:t>
                    </a:r>
                    <a:r>
                      <a:rPr lang="en-US"/>
                      <a:t>=21</a:t>
                    </a:r>
                  </a:p>
                </c:rich>
              </c:tx>
              <c:showVal val="1"/>
            </c:dLbl>
            <c:dLbl>
              <c:idx val="2"/>
              <c:layout>
                <c:manualLayout>
                  <c:x val="4.629629629629658E-3"/>
                  <c:y val="0"/>
                </c:manualLayout>
              </c:layout>
              <c:tx>
                <c:rich>
                  <a:bodyPr/>
                  <a:lstStyle/>
                  <a:p>
                    <a:r>
                      <a:rPr lang="en-US" sz="1050" b="1" i="0" u="none" strike="noStrike" kern="1200" baseline="0">
                        <a:solidFill>
                          <a:prstClr val="black"/>
                        </a:solidFill>
                        <a:latin typeface="+mn-lt"/>
                        <a:ea typeface="+mn-ea"/>
                        <a:cs typeface="+mn-cs"/>
                      </a:rPr>
                      <a:t>n</a:t>
                    </a:r>
                    <a:r>
                      <a:rPr lang="en-US"/>
                      <a:t>=16</a:t>
                    </a:r>
                  </a:p>
                </c:rich>
              </c:tx>
              <c:showVal val="1"/>
            </c:dLbl>
            <c:txPr>
              <a:bodyPr/>
              <a:lstStyle/>
              <a:p>
                <a:pPr algn="ctr" rtl="0">
                  <a:defRPr lang="en-US" sz="1050" b="1" i="0" u="none" strike="noStrike" kern="1200" baseline="0">
                    <a:solidFill>
                      <a:prstClr val="black"/>
                    </a:solidFill>
                    <a:latin typeface="+mn-lt"/>
                    <a:ea typeface="+mn-ea"/>
                    <a:cs typeface="+mn-cs"/>
                  </a:defRPr>
                </a:pPr>
                <a:endParaRPr lang="en-US"/>
              </a:p>
            </c:txPr>
            <c:showVal val="1"/>
          </c:dLbls>
          <c:cat>
            <c:strRef>
              <c:f>Sheet2!$E$101:$E$103</c:f>
              <c:strCache>
                <c:ptCount val="3"/>
                <c:pt idx="0">
                  <c:v>Correct w/ Citation</c:v>
                </c:pt>
                <c:pt idx="1">
                  <c:v>Correct w/o Citation</c:v>
                </c:pt>
                <c:pt idx="2">
                  <c:v>Correct No Citation             Needed</c:v>
                </c:pt>
              </c:strCache>
            </c:strRef>
          </c:cat>
          <c:val>
            <c:numRef>
              <c:f>Sheet2!$I$101:$I$103</c:f>
              <c:numCache>
                <c:formatCode>0%</c:formatCode>
                <c:ptCount val="3"/>
                <c:pt idx="0">
                  <c:v>0.75000000000000389</c:v>
                </c:pt>
                <c:pt idx="1">
                  <c:v>0.13907284768211919</c:v>
                </c:pt>
                <c:pt idx="2">
                  <c:v>0.10596026490066229</c:v>
                </c:pt>
              </c:numCache>
            </c:numRef>
          </c:val>
        </c:ser>
        <c:axId val="114116096"/>
        <c:axId val="114117632"/>
      </c:barChart>
      <c:catAx>
        <c:axId val="114116096"/>
        <c:scaling>
          <c:orientation val="minMax"/>
        </c:scaling>
        <c:axPos val="b"/>
        <c:majorTickMark val="none"/>
        <c:tickLblPos val="nextTo"/>
        <c:txPr>
          <a:bodyPr/>
          <a:lstStyle/>
          <a:p>
            <a:pPr>
              <a:defRPr>
                <a:latin typeface="Arial" pitchFamily="34" charset="0"/>
                <a:cs typeface="Arial" pitchFamily="34" charset="0"/>
              </a:defRPr>
            </a:pPr>
            <a:endParaRPr lang="en-US"/>
          </a:p>
        </c:txPr>
        <c:crossAx val="114117632"/>
        <c:crosses val="autoZero"/>
        <c:auto val="1"/>
        <c:lblAlgn val="ctr"/>
        <c:lblOffset val="100"/>
      </c:catAx>
      <c:valAx>
        <c:axId val="114117632"/>
        <c:scaling>
          <c:orientation val="minMax"/>
          <c:max val="1"/>
        </c:scaling>
        <c:axPos val="l"/>
        <c:majorGridlines/>
        <c:numFmt formatCode="0%" sourceLinked="1"/>
        <c:majorTickMark val="none"/>
        <c:tickLblPos val="nextTo"/>
        <c:crossAx val="114116096"/>
        <c:crosses val="autoZero"/>
        <c:crossBetween val="between"/>
      </c:valAx>
    </c:plotArea>
    <c:legend>
      <c:legendPos val="r"/>
      <c:legendEntry>
        <c:idx val="0"/>
        <c:txPr>
          <a:bodyPr/>
          <a:lstStyle/>
          <a:p>
            <a:pPr>
              <a:defRPr sz="1600"/>
            </a:pPr>
            <a:endParaRPr lang="en-US"/>
          </a:p>
        </c:txPr>
      </c:legendEntry>
      <c:legendEntry>
        <c:idx val="1"/>
        <c:txPr>
          <a:bodyPr/>
          <a:lstStyle/>
          <a:p>
            <a:pPr>
              <a:defRPr sz="1600"/>
            </a:pPr>
            <a:endParaRPr lang="en-US"/>
          </a:p>
        </c:txPr>
      </c:legendEntry>
      <c:layout>
        <c:manualLayout>
          <c:xMode val="edge"/>
          <c:yMode val="edge"/>
          <c:x val="0.72976330858647664"/>
          <c:y val="0.28387525278497105"/>
          <c:w val="0.24094091572597448"/>
          <c:h val="0.12185483663229835"/>
        </c:manualLayout>
      </c:layout>
    </c:legend>
    <c:plotVisOnly val="1"/>
    <c:dispBlanksAs val="gap"/>
  </c:chart>
  <c:externalData r:id="rId1"/>
</c:chartSpace>
</file>

<file path=ppt/drawings/drawing1.xml><?xml version="1.0" encoding="utf-8"?>
<c:userShapes xmlns:c="http://schemas.openxmlformats.org/drawingml/2006/chart">
  <cdr:relSizeAnchor xmlns:cdr="http://schemas.openxmlformats.org/drawingml/2006/chartDrawing">
    <cdr:from>
      <cdr:x>0.1448</cdr:x>
      <cdr:y>0.08324</cdr:y>
    </cdr:from>
    <cdr:to>
      <cdr:x>0.24143</cdr:x>
      <cdr:y>0.13119</cdr:y>
    </cdr:to>
    <cdr:sp macro="" textlink="">
      <cdr:nvSpPr>
        <cdr:cNvPr id="2" name="TextBox 3"/>
        <cdr:cNvSpPr txBox="1"/>
      </cdr:nvSpPr>
      <cdr:spPr>
        <a:xfrm xmlns:a="http://schemas.openxmlformats.org/drawingml/2006/main">
          <a:off x="1310283" y="440854"/>
          <a:ext cx="874381" cy="253938"/>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defPPr>
            <a:defRPr lang="en-US"/>
          </a:defPPr>
          <a:lvl1pPr marL="0" algn="l" defTabSz="457200" rtl="0" eaLnBrk="1" latinLnBrk="0" hangingPunct="1">
            <a:defRPr sz="1800" kern="1200">
              <a:solidFill>
                <a:sysClr val="windowText" lastClr="000000"/>
              </a:solidFill>
              <a:latin typeface="Arial"/>
            </a:defRPr>
          </a:lvl1pPr>
          <a:lvl2pPr marL="457200" algn="l" defTabSz="457200" rtl="0" eaLnBrk="1" latinLnBrk="0" hangingPunct="1">
            <a:defRPr sz="1800" kern="1200">
              <a:solidFill>
                <a:sysClr val="windowText" lastClr="000000"/>
              </a:solidFill>
              <a:latin typeface="Arial"/>
            </a:defRPr>
          </a:lvl2pPr>
          <a:lvl3pPr marL="914400" algn="l" defTabSz="457200" rtl="0" eaLnBrk="1" latinLnBrk="0" hangingPunct="1">
            <a:defRPr sz="1800" kern="1200">
              <a:solidFill>
                <a:sysClr val="windowText" lastClr="000000"/>
              </a:solidFill>
              <a:latin typeface="Arial"/>
            </a:defRPr>
          </a:lvl3pPr>
          <a:lvl4pPr marL="1371600" algn="l" defTabSz="457200" rtl="0" eaLnBrk="1" latinLnBrk="0" hangingPunct="1">
            <a:defRPr sz="1800" kern="1200">
              <a:solidFill>
                <a:sysClr val="windowText" lastClr="000000"/>
              </a:solidFill>
              <a:latin typeface="Arial"/>
            </a:defRPr>
          </a:lvl4pPr>
          <a:lvl5pPr marL="1828800" algn="l" defTabSz="457200" rtl="0" eaLnBrk="1" latinLnBrk="0" hangingPunct="1">
            <a:defRPr sz="1800" kern="1200">
              <a:solidFill>
                <a:sysClr val="windowText" lastClr="000000"/>
              </a:solidFill>
              <a:latin typeface="Arial"/>
            </a:defRPr>
          </a:lvl5pPr>
          <a:lvl6pPr marL="2286000" algn="l" defTabSz="457200" rtl="0" eaLnBrk="1" latinLnBrk="0" hangingPunct="1">
            <a:defRPr sz="1800" kern="1200">
              <a:solidFill>
                <a:sysClr val="windowText" lastClr="000000"/>
              </a:solidFill>
              <a:latin typeface="Arial"/>
            </a:defRPr>
          </a:lvl6pPr>
          <a:lvl7pPr marL="2743200" algn="l" defTabSz="457200" rtl="0" eaLnBrk="1" latinLnBrk="0" hangingPunct="1">
            <a:defRPr sz="1800" kern="1200">
              <a:solidFill>
                <a:sysClr val="windowText" lastClr="000000"/>
              </a:solidFill>
              <a:latin typeface="Arial"/>
            </a:defRPr>
          </a:lvl7pPr>
          <a:lvl8pPr marL="3200400" algn="l" defTabSz="457200" rtl="0" eaLnBrk="1" latinLnBrk="0" hangingPunct="1">
            <a:defRPr sz="1800" kern="1200">
              <a:solidFill>
                <a:sysClr val="windowText" lastClr="000000"/>
              </a:solidFill>
              <a:latin typeface="Arial"/>
            </a:defRPr>
          </a:lvl8pPr>
          <a:lvl9pPr marL="3657600" algn="l" defTabSz="457200" rtl="0" eaLnBrk="1" latinLnBrk="0" hangingPunct="1">
            <a:defRPr sz="1800" kern="1200">
              <a:solidFill>
                <a:sysClr val="windowText" lastClr="000000"/>
              </a:solidFill>
              <a:latin typeface="Arial"/>
            </a:defRPr>
          </a:lvl9pPr>
        </a:lstStyle>
        <a:p xmlns:a="http://schemas.openxmlformats.org/drawingml/2006/main">
          <a:pPr marL="0" indent="0" algn="l" defTabSz="457200" rtl="0" eaLnBrk="1" latinLnBrk="0" hangingPunct="1"/>
          <a:r>
            <a:rPr lang="en-US" sz="1050" b="1" kern="1200" dirty="0" smtClean="0">
              <a:solidFill>
                <a:sysClr val="windowText" lastClr="000000"/>
              </a:solidFill>
              <a:latin typeface="Arial"/>
              <a:ea typeface="+mn-ea"/>
              <a:cs typeface="+mn-cs"/>
            </a:rPr>
            <a:t>n=179</a:t>
          </a:r>
          <a:endParaRPr lang="en-US" sz="1050" b="1" kern="1200" dirty="0">
            <a:solidFill>
              <a:sysClr val="windowText" lastClr="000000"/>
            </a:solidFill>
            <a:latin typeface="Arial"/>
            <a:ea typeface="+mn-ea"/>
            <a:cs typeface="+mn-cs"/>
          </a:endParaRPr>
        </a:p>
      </cdr:txBody>
    </cdr:sp>
  </cdr:relSizeAnchor>
  <cdr:relSizeAnchor xmlns:cdr="http://schemas.openxmlformats.org/drawingml/2006/chartDrawing">
    <cdr:from>
      <cdr:x>0.31997</cdr:x>
      <cdr:y>0.08324</cdr:y>
    </cdr:from>
    <cdr:to>
      <cdr:x>0.4166</cdr:x>
      <cdr:y>0.13119</cdr:y>
    </cdr:to>
    <cdr:sp macro="" textlink="">
      <cdr:nvSpPr>
        <cdr:cNvPr id="6" name="TextBox 3"/>
        <cdr:cNvSpPr txBox="1"/>
      </cdr:nvSpPr>
      <cdr:spPr>
        <a:xfrm xmlns:a="http://schemas.openxmlformats.org/drawingml/2006/main">
          <a:off x="2895369" y="440854"/>
          <a:ext cx="874380" cy="253938"/>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lvl1pPr marL="0" indent="0">
            <a:defRPr sz="1100">
              <a:latin typeface="Arial"/>
            </a:defRPr>
          </a:lvl1pPr>
          <a:lvl2pPr marL="457200" indent="0">
            <a:defRPr sz="1100">
              <a:latin typeface="Arial"/>
            </a:defRPr>
          </a:lvl2pPr>
          <a:lvl3pPr marL="914400" indent="0">
            <a:defRPr sz="1100">
              <a:latin typeface="Arial"/>
            </a:defRPr>
          </a:lvl3pPr>
          <a:lvl4pPr marL="1371600" indent="0">
            <a:defRPr sz="1100">
              <a:latin typeface="Arial"/>
            </a:defRPr>
          </a:lvl4pPr>
          <a:lvl5pPr marL="1828800" indent="0">
            <a:defRPr sz="1100">
              <a:latin typeface="Arial"/>
            </a:defRPr>
          </a:lvl5pPr>
          <a:lvl6pPr marL="2286000" indent="0">
            <a:defRPr sz="1100">
              <a:latin typeface="Arial"/>
            </a:defRPr>
          </a:lvl6pPr>
          <a:lvl7pPr marL="2743200" indent="0">
            <a:defRPr sz="1100">
              <a:latin typeface="Arial"/>
            </a:defRPr>
          </a:lvl7pPr>
          <a:lvl8pPr marL="3200400" indent="0">
            <a:defRPr sz="1100">
              <a:latin typeface="Arial"/>
            </a:defRPr>
          </a:lvl8pPr>
          <a:lvl9pPr marL="3657600" indent="0">
            <a:defRPr sz="1100">
              <a:latin typeface="Arial"/>
            </a:defRPr>
          </a:lvl9pPr>
        </a:lstStyle>
        <a:p xmlns:a="http://schemas.openxmlformats.org/drawingml/2006/main">
          <a:r>
            <a:rPr lang="en-US" sz="1050" b="1" kern="1200" dirty="0" smtClean="0"/>
            <a:t>n=181</a:t>
          </a:r>
          <a:endParaRPr lang="en-US" sz="1050" b="1" kern="1200" dirty="0"/>
        </a:p>
      </cdr:txBody>
    </cdr:sp>
  </cdr:relSizeAnchor>
  <cdr:relSizeAnchor xmlns:cdr="http://schemas.openxmlformats.org/drawingml/2006/chartDrawing">
    <cdr:from>
      <cdr:x>0.49691</cdr:x>
      <cdr:y>0.4203</cdr:y>
    </cdr:from>
    <cdr:to>
      <cdr:x>0.59354</cdr:x>
      <cdr:y>0.46825</cdr:y>
    </cdr:to>
    <cdr:sp macro="" textlink="">
      <cdr:nvSpPr>
        <cdr:cNvPr id="7" name="TextBox 3"/>
        <cdr:cNvSpPr txBox="1"/>
      </cdr:nvSpPr>
      <cdr:spPr>
        <a:xfrm xmlns:a="http://schemas.openxmlformats.org/drawingml/2006/main">
          <a:off x="4496374" y="2225860"/>
          <a:ext cx="874381" cy="253939"/>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lvl1pPr marL="0" indent="0">
            <a:defRPr sz="1100">
              <a:latin typeface="Arial"/>
            </a:defRPr>
          </a:lvl1pPr>
          <a:lvl2pPr marL="457200" indent="0">
            <a:defRPr sz="1100">
              <a:latin typeface="Arial"/>
            </a:defRPr>
          </a:lvl2pPr>
          <a:lvl3pPr marL="914400" indent="0">
            <a:defRPr sz="1100">
              <a:latin typeface="Arial"/>
            </a:defRPr>
          </a:lvl3pPr>
          <a:lvl4pPr marL="1371600" indent="0">
            <a:defRPr sz="1100">
              <a:latin typeface="Arial"/>
            </a:defRPr>
          </a:lvl4pPr>
          <a:lvl5pPr marL="1828800" indent="0">
            <a:defRPr sz="1100">
              <a:latin typeface="Arial"/>
            </a:defRPr>
          </a:lvl5pPr>
          <a:lvl6pPr marL="2286000" indent="0">
            <a:defRPr sz="1100">
              <a:latin typeface="Arial"/>
            </a:defRPr>
          </a:lvl6pPr>
          <a:lvl7pPr marL="2743200" indent="0">
            <a:defRPr sz="1100">
              <a:latin typeface="Arial"/>
            </a:defRPr>
          </a:lvl7pPr>
          <a:lvl8pPr marL="3200400" indent="0">
            <a:defRPr sz="1100">
              <a:latin typeface="Arial"/>
            </a:defRPr>
          </a:lvl8pPr>
          <a:lvl9pPr marL="3657600" indent="0">
            <a:defRPr sz="1100">
              <a:latin typeface="Arial"/>
            </a:defRPr>
          </a:lvl9pPr>
        </a:lstStyle>
        <a:p xmlns:a="http://schemas.openxmlformats.org/drawingml/2006/main">
          <a:r>
            <a:rPr lang="en-US" sz="1050" b="1" kern="1200" dirty="0" smtClean="0"/>
            <a:t>n=97</a:t>
          </a:r>
          <a:endParaRPr lang="en-US" sz="1050" b="1" kern="1200" dirty="0"/>
        </a:p>
      </cdr:txBody>
    </cdr:sp>
  </cdr:relSizeAnchor>
  <cdr:relSizeAnchor xmlns:cdr="http://schemas.openxmlformats.org/drawingml/2006/chartDrawing">
    <cdr:from>
      <cdr:x>0.67071</cdr:x>
      <cdr:y>0.61654</cdr:y>
    </cdr:from>
    <cdr:to>
      <cdr:x>0.76734</cdr:x>
      <cdr:y>0.66448</cdr:y>
    </cdr:to>
    <cdr:sp macro="" textlink="">
      <cdr:nvSpPr>
        <cdr:cNvPr id="8" name="TextBox 3"/>
        <cdr:cNvSpPr txBox="1"/>
      </cdr:nvSpPr>
      <cdr:spPr>
        <a:xfrm xmlns:a="http://schemas.openxmlformats.org/drawingml/2006/main">
          <a:off x="6069056" y="3265149"/>
          <a:ext cx="874381" cy="253885"/>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lvl1pPr marL="0" indent="0">
            <a:defRPr sz="1100">
              <a:latin typeface="Arial"/>
            </a:defRPr>
          </a:lvl1pPr>
          <a:lvl2pPr marL="457200" indent="0">
            <a:defRPr sz="1100">
              <a:latin typeface="Arial"/>
            </a:defRPr>
          </a:lvl2pPr>
          <a:lvl3pPr marL="914400" indent="0">
            <a:defRPr sz="1100">
              <a:latin typeface="Arial"/>
            </a:defRPr>
          </a:lvl3pPr>
          <a:lvl4pPr marL="1371600" indent="0">
            <a:defRPr sz="1100">
              <a:latin typeface="Arial"/>
            </a:defRPr>
          </a:lvl4pPr>
          <a:lvl5pPr marL="1828800" indent="0">
            <a:defRPr sz="1100">
              <a:latin typeface="Arial"/>
            </a:defRPr>
          </a:lvl5pPr>
          <a:lvl6pPr marL="2286000" indent="0">
            <a:defRPr sz="1100">
              <a:latin typeface="Arial"/>
            </a:defRPr>
          </a:lvl6pPr>
          <a:lvl7pPr marL="2743200" indent="0">
            <a:defRPr sz="1100">
              <a:latin typeface="Arial"/>
            </a:defRPr>
          </a:lvl7pPr>
          <a:lvl8pPr marL="3200400" indent="0">
            <a:defRPr sz="1100">
              <a:latin typeface="Arial"/>
            </a:defRPr>
          </a:lvl8pPr>
          <a:lvl9pPr marL="3657600" indent="0">
            <a:defRPr sz="1100">
              <a:latin typeface="Arial"/>
            </a:defRPr>
          </a:lvl9pPr>
        </a:lstStyle>
        <a:p xmlns:a="http://schemas.openxmlformats.org/drawingml/2006/main">
          <a:r>
            <a:rPr lang="en-US" sz="1050" b="1" kern="1200" dirty="0" smtClean="0"/>
            <a:t>n=49</a:t>
          </a:r>
          <a:endParaRPr lang="en-US" sz="1050" b="1" kern="1200" dirty="0"/>
        </a:p>
      </cdr:txBody>
    </cdr:sp>
  </cdr:relSizeAnchor>
  <cdr:relSizeAnchor xmlns:cdr="http://schemas.openxmlformats.org/drawingml/2006/chartDrawing">
    <cdr:from>
      <cdr:x>0.84231</cdr:x>
      <cdr:y>0.7175</cdr:y>
    </cdr:from>
    <cdr:to>
      <cdr:x>0.93894</cdr:x>
      <cdr:y>0.76545</cdr:y>
    </cdr:to>
    <cdr:sp macro="" textlink="">
      <cdr:nvSpPr>
        <cdr:cNvPr id="10" name="TextBox 3"/>
        <cdr:cNvSpPr txBox="1"/>
      </cdr:nvSpPr>
      <cdr:spPr>
        <a:xfrm xmlns:a="http://schemas.openxmlformats.org/drawingml/2006/main">
          <a:off x="7621811" y="3799812"/>
          <a:ext cx="874381" cy="253938"/>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lvl1pPr marL="0" indent="0">
            <a:defRPr sz="1100">
              <a:latin typeface="Arial"/>
            </a:defRPr>
          </a:lvl1pPr>
          <a:lvl2pPr marL="457200" indent="0">
            <a:defRPr sz="1100">
              <a:latin typeface="Arial"/>
            </a:defRPr>
          </a:lvl2pPr>
          <a:lvl3pPr marL="914400" indent="0">
            <a:defRPr sz="1100">
              <a:latin typeface="Arial"/>
            </a:defRPr>
          </a:lvl3pPr>
          <a:lvl4pPr marL="1371600" indent="0">
            <a:defRPr sz="1100">
              <a:latin typeface="Arial"/>
            </a:defRPr>
          </a:lvl4pPr>
          <a:lvl5pPr marL="1828800" indent="0">
            <a:defRPr sz="1100">
              <a:latin typeface="Arial"/>
            </a:defRPr>
          </a:lvl5pPr>
          <a:lvl6pPr marL="2286000" indent="0">
            <a:defRPr sz="1100">
              <a:latin typeface="Arial"/>
            </a:defRPr>
          </a:lvl6pPr>
          <a:lvl7pPr marL="2743200" indent="0">
            <a:defRPr sz="1100">
              <a:latin typeface="Arial"/>
            </a:defRPr>
          </a:lvl7pPr>
          <a:lvl8pPr marL="3200400" indent="0">
            <a:defRPr sz="1100">
              <a:latin typeface="Arial"/>
            </a:defRPr>
          </a:lvl8pPr>
          <a:lvl9pPr marL="3657600" indent="0">
            <a:defRPr sz="1100">
              <a:latin typeface="Arial"/>
            </a:defRPr>
          </a:lvl9pPr>
        </a:lstStyle>
        <a:p xmlns:a="http://schemas.openxmlformats.org/drawingml/2006/main">
          <a:r>
            <a:rPr lang="en-US" sz="1050" b="1" kern="1200" dirty="0" smtClean="0"/>
            <a:t>n=25</a:t>
          </a:r>
          <a:endParaRPr lang="en-US" sz="1050" b="1" kern="1200" dirty="0"/>
        </a:p>
      </cdr:txBody>
    </cdr:sp>
  </cdr:relSizeAnchor>
</c:userShape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D2590B96-037A-504A-977E-B6542BD6CBD5}" type="datetimeFigureOut">
              <a:rPr lang="en-US" smtClean="0"/>
              <a:pPr/>
              <a:t>2/1/2013</a:t>
            </a:fld>
            <a:endParaRPr lang="en-US" dirty="0"/>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dirty="0"/>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982E670E-6968-D546-96D3-BA97EA7DE81D}" type="slidenum">
              <a:rPr lang="en-US" smtClean="0"/>
              <a:pPr/>
              <a:t>‹#›</a:t>
            </a:fld>
            <a:endParaRPr lang="en-US" dirty="0"/>
          </a:p>
        </p:txBody>
      </p:sp>
    </p:spTree>
    <p:extLst>
      <p:ext uri="{BB962C8B-B14F-4D97-AF65-F5344CB8AC3E}">
        <p14:creationId xmlns:p14="http://schemas.microsoft.com/office/powerpoint/2010/main" xmlns="" val="183495309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B5C79E4-531B-094F-B0E0-0AB1940632EE}" type="datetimeFigureOut">
              <a:rPr lang="en-US" smtClean="0"/>
              <a:pPr/>
              <a:t>2/1/2013</a:t>
            </a:fld>
            <a:endParaRPr lang="en-US" dirty="0"/>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AE921901-2D7D-404F-83CF-0310337D82A5}" type="slidenum">
              <a:rPr lang="en-US" smtClean="0"/>
              <a:pPr/>
              <a:t>‹#›</a:t>
            </a:fld>
            <a:endParaRPr lang="en-US" dirty="0"/>
          </a:p>
        </p:txBody>
      </p:sp>
    </p:spTree>
    <p:extLst>
      <p:ext uri="{BB962C8B-B14F-4D97-AF65-F5344CB8AC3E}">
        <p14:creationId xmlns:p14="http://schemas.microsoft.com/office/powerpoint/2010/main" xmlns="" val="1521626744"/>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www.oclc.org/research/activities/synchronicity/default.htm" TargetMode="External"/><Relationship Id="rId2" Type="http://schemas.openxmlformats.org/officeDocument/2006/relationships/slide" Target="../slides/slide2.xml"/><Relationship Id="rId1" Type="http://schemas.openxmlformats.org/officeDocument/2006/relationships/notesMaster" Target="../notesMasters/notesMaster1.xml"/><Relationship Id="rId4" Type="http://schemas.openxmlformats.org/officeDocument/2006/relationships/hyperlink" Target="http://www.oclc.org/research/activities/synergy.html" TargetMode="Externa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www.oclc.org/research/activities/synchronicity/default.htm" TargetMode="External"/><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www.oclc.org/research/activities/synergy.html" TargetMode="External"/><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www.flickr.com/photos/marcobellucci/3534516458/" TargetMode="External"/><Relationship Id="rId2" Type="http://schemas.openxmlformats.org/officeDocument/2006/relationships/slide" Target="../slides/slide8.xml"/><Relationship Id="rId1" Type="http://schemas.openxmlformats.org/officeDocument/2006/relationships/notesMaster" Target="../notesMasters/notesMaster1.xml"/><Relationship Id="rId4" Type="http://schemas.openxmlformats.org/officeDocument/2006/relationships/hyperlink" Target="http://www.oclc.org/research/activities/synchronicity/default.htm" TargetMode="Externa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3" Type="http://schemas.openxmlformats.org/officeDocument/2006/relationships/hyperlink" Target="http://www.oclc.org/research/activities/synchronicity/default.htm" TargetMode="External"/><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3" Type="http://schemas.openxmlformats.org/officeDocument/2006/relationships/hyperlink" Target="http://www.pewinternet.org/Reports/2012/Smartphone-Update-2012/Findings.aspx" TargetMode="External"/><Relationship Id="rId2" Type="http://schemas.openxmlformats.org/officeDocument/2006/relationships/slide" Target="../slides/slide34.xml"/><Relationship Id="rId1" Type="http://schemas.openxmlformats.org/officeDocument/2006/relationships/notesMaster" Target="../notesMasters/notesMaster1.xml"/><Relationship Id="rId5" Type="http://schemas.openxmlformats.org/officeDocument/2006/relationships/hyperlink" Target="http://www.library.illinois.edu/assessment/readscale.html" TargetMode="External"/><Relationship Id="rId4" Type="http://schemas.openxmlformats.org/officeDocument/2006/relationships/hyperlink" Target="http://www.pewinternet.org/~/media/Files/Reports/2012/PIP_Teens_Smartphones_and_Texting.pdf" TargetMode="Externa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921901-2D7D-404F-83CF-0310337D82A5}" type="slidenum">
              <a:rPr lang="en-US" smtClean="0"/>
              <a:pPr/>
              <a:t>1</a:t>
            </a:fld>
            <a:endParaRPr lang="en-US" dirty="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322117" y="4343400"/>
            <a:ext cx="6182591" cy="4114800"/>
          </a:xfrm>
        </p:spPr>
        <p:txBody>
          <a:bodyPr>
            <a:normAutofit lnSpcReduction="10000"/>
          </a:bodyPr>
          <a:lstStyle/>
          <a:p>
            <a:pPr marL="0" marR="0" indent="0" defTabSz="457200" rtl="0" eaLnBrk="1" fontAlgn="auto" latinLnBrk="0" hangingPunct="1">
              <a:lnSpc>
                <a:spcPct val="100000"/>
              </a:lnSpc>
              <a:spcBef>
                <a:spcPts val="0"/>
              </a:spcBef>
              <a:spcAft>
                <a:spcPts val="0"/>
              </a:spcAft>
              <a:buClrTx/>
              <a:buSzTx/>
              <a:buFontTx/>
              <a:buNone/>
              <a:tabLst/>
              <a:defRPr/>
            </a:pPr>
            <a:r>
              <a:rPr lang="en-US" sz="1400" i="1" dirty="0" smtClean="0">
                <a:latin typeface="Arial" pitchFamily="34" charset="0"/>
                <a:cs typeface="Arial" pitchFamily="34" charset="0"/>
              </a:rPr>
              <a:t>Seeking Synchronicity</a:t>
            </a:r>
          </a:p>
          <a:p>
            <a:pPr lvl="1">
              <a:lnSpc>
                <a:spcPct val="90000"/>
              </a:lnSpc>
              <a:buFont typeface="Arial" pitchFamily="34" charset="0"/>
              <a:buChar char="•"/>
              <a:defRPr/>
            </a:pPr>
            <a:r>
              <a:rPr lang="en-US" sz="1400" b="0" dirty="0" smtClean="0">
                <a:latin typeface="Arial" pitchFamily="34" charset="0"/>
                <a:cs typeface="Arial" pitchFamily="34" charset="0"/>
              </a:rPr>
              <a:t>Partners:</a:t>
            </a:r>
            <a:r>
              <a:rPr lang="en-US" sz="1400" b="0" baseline="0" dirty="0" smtClean="0">
                <a:latin typeface="Arial" pitchFamily="34" charset="0"/>
                <a:cs typeface="Arial" pitchFamily="34" charset="0"/>
              </a:rPr>
              <a:t> OCLC &amp; Rutgers</a:t>
            </a:r>
            <a:endParaRPr lang="en-US" sz="1400" b="0" dirty="0" smtClean="0">
              <a:latin typeface="Arial" pitchFamily="34" charset="0"/>
              <a:cs typeface="Arial" pitchFamily="34" charset="0"/>
            </a:endParaRPr>
          </a:p>
          <a:p>
            <a:pPr lvl="1">
              <a:lnSpc>
                <a:spcPct val="90000"/>
              </a:lnSpc>
              <a:buFont typeface="Arial" pitchFamily="34" charset="0"/>
              <a:buChar char="•"/>
              <a:defRPr/>
            </a:pPr>
            <a:r>
              <a:rPr lang="en-US" sz="1400" b="0" dirty="0" smtClean="0">
                <a:latin typeface="Arial" pitchFamily="34" charset="0"/>
                <a:cs typeface="Arial" pitchFamily="34" charset="0"/>
              </a:rPr>
              <a:t>$1,090,072 project, 2005-2008, funded by:</a:t>
            </a:r>
          </a:p>
          <a:p>
            <a:pPr lvl="2">
              <a:lnSpc>
                <a:spcPct val="90000"/>
              </a:lnSpc>
              <a:buFont typeface="Arial" pitchFamily="34" charset="0"/>
              <a:buChar char="•"/>
              <a:defRPr/>
            </a:pPr>
            <a:r>
              <a:rPr lang="en-US" sz="1400" b="0" dirty="0" smtClean="0">
                <a:latin typeface="Arial" pitchFamily="34" charset="0"/>
                <a:cs typeface="Arial" pitchFamily="34" charset="0"/>
              </a:rPr>
              <a:t>Institute of Museum &amp; Library Services (IMLS) $684,996 grant</a:t>
            </a:r>
          </a:p>
          <a:p>
            <a:pPr lvl="2">
              <a:lnSpc>
                <a:spcPct val="90000"/>
              </a:lnSpc>
              <a:buFont typeface="Arial" pitchFamily="34" charset="0"/>
              <a:buChar char="•"/>
              <a:defRPr/>
            </a:pPr>
            <a:r>
              <a:rPr lang="en-US" sz="1400" b="0" dirty="0" smtClean="0">
                <a:latin typeface="Arial" pitchFamily="34" charset="0"/>
                <a:cs typeface="Arial" pitchFamily="34" charset="0"/>
              </a:rPr>
              <a:t>$405,076 in kind contributions</a:t>
            </a:r>
          </a:p>
          <a:p>
            <a:pPr lvl="2">
              <a:lnSpc>
                <a:spcPct val="90000"/>
              </a:lnSpc>
              <a:buFont typeface="Arial" pitchFamily="34" charset="0"/>
              <a:buChar char="•"/>
              <a:defRPr/>
            </a:pPr>
            <a:r>
              <a:rPr kumimoji="0" lang="en-US" sz="1400" b="0" i="0" u="none" strike="noStrike" kern="1200" cap="none" spc="0" normalizeH="0" baseline="0" noProof="0" dirty="0" smtClean="0">
                <a:ln>
                  <a:noFill/>
                </a:ln>
                <a:solidFill>
                  <a:schemeClr val="tx1"/>
                </a:solidFill>
                <a:effectLst/>
                <a:uLnTx/>
                <a:uFillTx/>
                <a:latin typeface="Arial" pitchFamily="34" charset="0"/>
                <a:cs typeface="Arial" pitchFamily="34" charset="0"/>
              </a:rPr>
              <a:t>Co-PIs Marie Radford (RU), Lynn Silipigni Connaway (OCLC)</a:t>
            </a:r>
          </a:p>
          <a:p>
            <a:pPr lvl="2">
              <a:lnSpc>
                <a:spcPct val="90000"/>
              </a:lnSpc>
              <a:buFont typeface="Arial" pitchFamily="34" charset="0"/>
              <a:buChar char="•"/>
              <a:defRPr/>
            </a:pPr>
            <a:r>
              <a:rPr lang="en-US" sz="1400" smtClean="0">
                <a:hlinkClick r:id="rId3"/>
              </a:rPr>
              <a:t>http://www.oclc.org/research/activities/synchronicity/default.htm</a:t>
            </a:r>
            <a:r>
              <a:rPr lang="en-US" sz="1400" smtClean="0"/>
              <a:t> </a:t>
            </a:r>
            <a:endParaRPr lang="en-US" sz="1400" dirty="0" smtClean="0">
              <a:latin typeface="Arial" pitchFamily="34" charset="0"/>
              <a:cs typeface="Arial" pitchFamily="34" charset="0"/>
            </a:endParaRPr>
          </a:p>
          <a:p>
            <a:pPr marL="233363" marR="0" lvl="0" indent="-233363" defTabSz="457200" rtl="0" eaLnBrk="1" fontAlgn="auto" latinLnBrk="0" hangingPunct="1">
              <a:lnSpc>
                <a:spcPct val="110000"/>
              </a:lnSpc>
              <a:spcBef>
                <a:spcPts val="900"/>
              </a:spcBef>
              <a:spcAft>
                <a:spcPts val="0"/>
              </a:spcAft>
              <a:buClrTx/>
              <a:buSzTx/>
              <a:buFont typeface="Arial"/>
              <a:buNone/>
              <a:tabLst/>
              <a:defRPr/>
            </a:pPr>
            <a:endParaRPr kumimoji="0" lang="en-US" sz="1400" b="0" i="1" u="none" strike="noStrike" kern="1200" cap="none" spc="0" normalizeH="0" baseline="0" noProof="0" dirty="0" smtClean="0">
              <a:ln>
                <a:noFill/>
              </a:ln>
              <a:solidFill>
                <a:schemeClr val="tx1"/>
              </a:solidFill>
              <a:effectLst/>
              <a:uLnTx/>
              <a:uFillTx/>
              <a:latin typeface="Arial" pitchFamily="34" charset="0"/>
              <a:cs typeface="Arial" pitchFamily="34" charset="0"/>
            </a:endParaRPr>
          </a:p>
          <a:p>
            <a:pPr marL="233363" marR="0" lvl="0" indent="-233363" defTabSz="457200" rtl="0" eaLnBrk="1" fontAlgn="auto" latinLnBrk="0" hangingPunct="1">
              <a:lnSpc>
                <a:spcPct val="110000"/>
              </a:lnSpc>
              <a:spcBef>
                <a:spcPts val="900"/>
              </a:spcBef>
              <a:spcAft>
                <a:spcPts val="0"/>
              </a:spcAft>
              <a:buClrTx/>
              <a:buSzTx/>
              <a:buFont typeface="Arial"/>
              <a:buNone/>
              <a:tabLst/>
              <a:defRPr/>
            </a:pPr>
            <a:r>
              <a:rPr kumimoji="0" lang="en-US" sz="1400" b="0" i="1" u="none" strike="noStrike" kern="1200" cap="none" spc="0" normalizeH="0" baseline="0" noProof="0" dirty="0" smtClean="0">
                <a:ln>
                  <a:noFill/>
                </a:ln>
                <a:solidFill>
                  <a:schemeClr val="tx1"/>
                </a:solidFill>
                <a:effectLst/>
                <a:uLnTx/>
                <a:uFillTx/>
                <a:latin typeface="Arial" pitchFamily="34" charset="0"/>
                <a:cs typeface="Arial" pitchFamily="34" charset="0"/>
              </a:rPr>
              <a:t>Cyber Synergy: Seeking Sustainability through Collaboration between Virtual Reference and Social Q&amp;A Sites</a:t>
            </a:r>
          </a:p>
          <a:p>
            <a:pPr marL="233363" marR="0" lvl="0" indent="-233363" defTabSz="457200" rtl="0" eaLnBrk="1" fontAlgn="auto" latinLnBrk="0" hangingPunct="1">
              <a:lnSpc>
                <a:spcPct val="110000"/>
              </a:lnSpc>
              <a:spcBef>
                <a:spcPts val="900"/>
              </a:spcBef>
              <a:spcAft>
                <a:spcPts val="0"/>
              </a:spcAft>
              <a:buClrTx/>
              <a:buSzTx/>
              <a:buFont typeface="Arial" pitchFamily="34" charset="0"/>
              <a:buChar char="•"/>
              <a:tabLst/>
              <a:defRPr/>
            </a:pPr>
            <a:r>
              <a:rPr kumimoji="0" lang="en-US" sz="1400" b="0" i="0" u="none" strike="noStrike" kern="1200" cap="none" spc="0" normalizeH="0" baseline="0" noProof="0" dirty="0" smtClean="0">
                <a:ln>
                  <a:noFill/>
                </a:ln>
                <a:solidFill>
                  <a:schemeClr val="tx1"/>
                </a:solidFill>
                <a:effectLst/>
                <a:uLnTx/>
                <a:uFillTx/>
                <a:latin typeface="Arial" pitchFamily="34" charset="0"/>
                <a:cs typeface="Arial" pitchFamily="34" charset="0"/>
              </a:rPr>
              <a:t>$250,000 for 2011-2013</a:t>
            </a:r>
          </a:p>
          <a:p>
            <a:pPr marL="233363" indent="-233363">
              <a:lnSpc>
                <a:spcPct val="110000"/>
              </a:lnSpc>
              <a:spcBef>
                <a:spcPts val="900"/>
              </a:spcBef>
              <a:buFont typeface="Arial"/>
              <a:buChar char="•"/>
              <a:defRPr/>
            </a:pPr>
            <a:r>
              <a:rPr kumimoji="0" lang="en-US" sz="1400" b="0" i="0" u="none" strike="noStrike" kern="1200" cap="none" spc="0" normalizeH="0" baseline="0" noProof="0" dirty="0" smtClean="0">
                <a:ln>
                  <a:noFill/>
                </a:ln>
                <a:solidFill>
                  <a:schemeClr val="tx1"/>
                </a:solidFill>
                <a:effectLst/>
                <a:uLnTx/>
                <a:uFillTx/>
                <a:latin typeface="Arial" pitchFamily="34" charset="0"/>
                <a:cs typeface="Arial" pitchFamily="34" charset="0"/>
              </a:rPr>
              <a:t>Funded by IMLS, OCLC, &amp; Rutgers University</a:t>
            </a:r>
          </a:p>
          <a:p>
            <a:pPr marL="233363" marR="0" lvl="0" indent="-233363" defTabSz="457200" rtl="0" eaLnBrk="1" fontAlgn="auto" latinLnBrk="0" hangingPunct="1">
              <a:lnSpc>
                <a:spcPct val="110000"/>
              </a:lnSpc>
              <a:spcBef>
                <a:spcPts val="900"/>
              </a:spcBef>
              <a:spcAft>
                <a:spcPts val="0"/>
              </a:spcAft>
              <a:buClrTx/>
              <a:buSzTx/>
              <a:buFont typeface="Arial"/>
              <a:buChar char="•"/>
              <a:tabLst/>
              <a:defRPr/>
            </a:pPr>
            <a:r>
              <a:rPr kumimoji="0" lang="en-US" sz="1400" b="0" i="0" u="none" strike="noStrike" kern="1200" cap="none" spc="0" normalizeH="0" baseline="0" noProof="0" dirty="0" smtClean="0">
                <a:ln>
                  <a:noFill/>
                </a:ln>
                <a:solidFill>
                  <a:schemeClr val="tx1"/>
                </a:solidFill>
                <a:effectLst/>
                <a:uLnTx/>
                <a:uFillTx/>
                <a:latin typeface="Arial" pitchFamily="34" charset="0"/>
                <a:cs typeface="Arial" pitchFamily="34" charset="0"/>
              </a:rPr>
              <a:t>Co-PIs Marie Radford (RU), Lynn </a:t>
            </a:r>
            <a:r>
              <a:rPr kumimoji="0" lang="en-US" sz="1400" b="0" i="0" u="none" strike="noStrike" kern="1200" cap="none" spc="0" normalizeH="0" baseline="0" noProof="0" dirty="0" err="1" smtClean="0">
                <a:ln>
                  <a:noFill/>
                </a:ln>
                <a:solidFill>
                  <a:schemeClr val="tx1"/>
                </a:solidFill>
                <a:effectLst/>
                <a:uLnTx/>
                <a:uFillTx/>
                <a:latin typeface="Arial" pitchFamily="34" charset="0"/>
                <a:cs typeface="Arial" pitchFamily="34" charset="0"/>
              </a:rPr>
              <a:t>Silipigni</a:t>
            </a:r>
            <a:r>
              <a:rPr kumimoji="0" lang="en-US" sz="1400" b="0" i="0" u="none" strike="noStrike" kern="1200" cap="none" spc="0" normalizeH="0" baseline="0" noProof="0" dirty="0" smtClean="0">
                <a:ln>
                  <a:noFill/>
                </a:ln>
                <a:solidFill>
                  <a:schemeClr val="tx1"/>
                </a:solidFill>
                <a:effectLst/>
                <a:uLnTx/>
                <a:uFillTx/>
                <a:latin typeface="Arial" pitchFamily="34" charset="0"/>
                <a:cs typeface="Arial" pitchFamily="34" charset="0"/>
              </a:rPr>
              <a:t> </a:t>
            </a:r>
            <a:r>
              <a:rPr kumimoji="0" lang="en-US" sz="1400" b="0" i="0" u="none" strike="noStrike" kern="1200" cap="none" spc="0" normalizeH="0" baseline="0" noProof="0" dirty="0" err="1" smtClean="0">
                <a:ln>
                  <a:noFill/>
                </a:ln>
                <a:solidFill>
                  <a:schemeClr val="tx1"/>
                </a:solidFill>
                <a:effectLst/>
                <a:uLnTx/>
                <a:uFillTx/>
                <a:latin typeface="Arial" pitchFamily="34" charset="0"/>
                <a:cs typeface="Arial" pitchFamily="34" charset="0"/>
              </a:rPr>
              <a:t>Connaway</a:t>
            </a:r>
            <a:r>
              <a:rPr kumimoji="0" lang="en-US" sz="1400" b="0" i="0" u="none" strike="noStrike" kern="1200" cap="none" spc="0" normalizeH="0" baseline="0" noProof="0" dirty="0" smtClean="0">
                <a:ln>
                  <a:noFill/>
                </a:ln>
                <a:solidFill>
                  <a:schemeClr val="tx1"/>
                </a:solidFill>
                <a:effectLst/>
                <a:uLnTx/>
                <a:uFillTx/>
                <a:latin typeface="Arial" pitchFamily="34" charset="0"/>
                <a:cs typeface="Arial" pitchFamily="34" charset="0"/>
              </a:rPr>
              <a:t> (OCLC), &amp; Chirag Shah (RU)</a:t>
            </a:r>
          </a:p>
          <a:p>
            <a:pPr marL="233363" marR="0" lvl="0" indent="-233363" defTabSz="457200" rtl="0" eaLnBrk="1" fontAlgn="auto" latinLnBrk="0" hangingPunct="1">
              <a:lnSpc>
                <a:spcPct val="110000"/>
              </a:lnSpc>
              <a:spcBef>
                <a:spcPts val="900"/>
              </a:spcBef>
              <a:spcAft>
                <a:spcPts val="0"/>
              </a:spcAft>
              <a:buClrTx/>
              <a:buSzTx/>
              <a:buFont typeface="Arial"/>
              <a:buNone/>
              <a:tabLst/>
              <a:defRPr/>
            </a:pPr>
            <a:r>
              <a:rPr kumimoji="0" lang="en-US" sz="1400" b="0" i="0" u="none" strike="noStrike" kern="1200" cap="none" spc="0" normalizeH="0" baseline="0" noProof="0" dirty="0" smtClean="0">
                <a:ln>
                  <a:noFill/>
                </a:ln>
                <a:solidFill>
                  <a:schemeClr val="tx1"/>
                </a:solidFill>
                <a:effectLst/>
                <a:uLnTx/>
                <a:uFillTx/>
                <a:latin typeface="Arial" pitchFamily="34" charset="0"/>
                <a:cs typeface="Arial" pitchFamily="34" charset="0"/>
                <a:hlinkClick r:id="rId4"/>
              </a:rPr>
              <a:t>http://www.oclc.org/research/activities/synergy.html</a:t>
            </a:r>
            <a:endParaRPr kumimoji="0" lang="en-US" sz="1400" b="0" i="0" u="none" strike="noStrike" kern="1200" cap="none" spc="0" normalizeH="0" baseline="0" noProof="0" dirty="0" smtClean="0">
              <a:ln>
                <a:noFill/>
              </a:ln>
              <a:solidFill>
                <a:schemeClr val="tx1"/>
              </a:solidFill>
              <a:effectLst/>
              <a:uLnTx/>
              <a:uFillTx/>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2</a:t>
            </a:fld>
            <a:endParaRPr lang="en-US" dirty="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400" i="1" dirty="0" smtClean="0">
                <a:latin typeface="Arial" pitchFamily="34" charset="0"/>
                <a:cs typeface="Arial" pitchFamily="34" charset="0"/>
              </a:rPr>
              <a:t>Image: </a:t>
            </a:r>
            <a:r>
              <a:rPr lang="en-US" sz="1400" kern="1200" dirty="0" smtClean="0">
                <a:solidFill>
                  <a:schemeClr val="tx1"/>
                </a:solidFill>
                <a:latin typeface="Arial" pitchFamily="34" charset="0"/>
                <a:cs typeface="Arial" pitchFamily="34" charset="0"/>
                <a:hlinkClick r:id="rId3"/>
              </a:rPr>
              <a:t>http://www.flickr.com/photos/badjonni/7131927517/</a:t>
            </a:r>
          </a:p>
          <a:p>
            <a:endParaRPr lang="en-US" sz="1400" i="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400" kern="1200" dirty="0" err="1" smtClean="0">
                <a:solidFill>
                  <a:schemeClr val="tx1"/>
                </a:solidFill>
                <a:latin typeface="Arial" pitchFamily="34" charset="0"/>
                <a:cs typeface="Arial" pitchFamily="34" charset="0"/>
              </a:rPr>
              <a:t>Connaway</a:t>
            </a:r>
            <a:r>
              <a:rPr lang="en-US" sz="1400" kern="1200" dirty="0" smtClean="0">
                <a:solidFill>
                  <a:schemeClr val="tx1"/>
                </a:solidFill>
                <a:latin typeface="Arial" pitchFamily="34" charset="0"/>
                <a:cs typeface="Arial" pitchFamily="34" charset="0"/>
              </a:rPr>
              <a:t>, L. S., Radford, M. L., &amp; OCLC Research. (2011). </a:t>
            </a:r>
            <a:r>
              <a:rPr lang="en-US" sz="1400" i="1" kern="1200" dirty="0" smtClean="0">
                <a:solidFill>
                  <a:schemeClr val="tx1"/>
                </a:solidFill>
                <a:latin typeface="Arial" pitchFamily="34" charset="0"/>
                <a:cs typeface="Arial" pitchFamily="34" charset="0"/>
              </a:rPr>
              <a:t>Seeking synchronicity: Revelations and recommendations for virtual reference</a:t>
            </a:r>
            <a:r>
              <a:rPr lang="en-US" sz="1400" kern="1200" dirty="0" smtClean="0">
                <a:solidFill>
                  <a:schemeClr val="tx1"/>
                </a:solidFill>
                <a:latin typeface="Arial" pitchFamily="34" charset="0"/>
                <a:cs typeface="Arial" pitchFamily="34" charset="0"/>
              </a:rPr>
              <a:t>. Dublin, Ohio: OCLC Research. </a:t>
            </a:r>
            <a:r>
              <a:rPr lang="en-US" sz="1400" kern="1200" dirty="0" smtClean="0">
                <a:solidFill>
                  <a:schemeClr val="tx1"/>
                </a:solidFill>
                <a:latin typeface="Arial" pitchFamily="34" charset="0"/>
                <a:cs typeface="Arial" pitchFamily="34" charset="0"/>
                <a:hlinkClick r:id="rId3"/>
              </a:rPr>
              <a:t>http://www.oclc.org/research/activities/synchronicity/default.htm</a:t>
            </a:r>
            <a:endParaRPr lang="en-US" sz="1400" kern="1200" dirty="0" smtClean="0">
              <a:solidFill>
                <a:schemeClr val="tx1"/>
              </a:solidFill>
              <a:latin typeface="Arial" pitchFamily="34" charset="0"/>
              <a:cs typeface="Arial" pitchFamily="34" charset="0"/>
            </a:endParaRP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pPr>
              <a:defRPr/>
            </a:pPr>
            <a:fld id="{A1543DCF-0377-4739-B1EA-13723CE9A54C}" type="slidenum">
              <a:rPr lang="en-US" smtClean="0"/>
              <a:pPr>
                <a:defRPr/>
              </a:pPr>
              <a:t>3</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233363" marR="0" lvl="0" indent="-233363" defTabSz="457200" rtl="0" eaLnBrk="1" fontAlgn="auto" latinLnBrk="0" hangingPunct="1">
              <a:lnSpc>
                <a:spcPct val="110000"/>
              </a:lnSpc>
              <a:spcBef>
                <a:spcPts val="900"/>
              </a:spcBef>
              <a:spcAft>
                <a:spcPts val="0"/>
              </a:spcAft>
              <a:buClrTx/>
              <a:buSzTx/>
              <a:buFont typeface="Arial"/>
              <a:buNone/>
              <a:tabLst/>
              <a:defRPr/>
            </a:pPr>
            <a:r>
              <a:rPr kumimoji="0" lang="en-US" sz="1200" b="0" i="1" u="none" strike="noStrike" kern="1200" cap="none" spc="0" normalizeH="0" baseline="0" noProof="0" dirty="0" smtClean="0">
                <a:ln>
                  <a:noFill/>
                </a:ln>
                <a:solidFill>
                  <a:schemeClr val="tx1"/>
                </a:solidFill>
                <a:effectLst/>
                <a:uLnTx/>
                <a:uFillTx/>
                <a:latin typeface="Arial" pitchFamily="34" charset="0"/>
                <a:cs typeface="Arial" pitchFamily="34" charset="0"/>
              </a:rPr>
              <a:t>Cyber Synergy: Seeking Sustainability through Collaboration between Virtual Reference and Social Q&amp;A Sites</a:t>
            </a:r>
          </a:p>
          <a:p>
            <a:pPr marL="233363" marR="0" lvl="0" indent="-233363" defTabSz="457200" rtl="0" eaLnBrk="1" fontAlgn="auto" latinLnBrk="0" hangingPunct="1">
              <a:lnSpc>
                <a:spcPct val="110000"/>
              </a:lnSpc>
              <a:spcBef>
                <a:spcPts val="900"/>
              </a:spcBef>
              <a:spcAft>
                <a:spcPts val="0"/>
              </a:spcAft>
              <a:buClrTx/>
              <a:buSzTx/>
              <a:buFont typeface="Arial" pitchFamily="34" charset="0"/>
              <a:buChar char="•"/>
              <a:tabLst/>
              <a:defRPr/>
            </a:pPr>
            <a:r>
              <a:rPr kumimoji="0" lang="en-US" sz="1200" b="0" i="0" u="none" strike="noStrike" kern="1200" cap="none" spc="0" normalizeH="0" baseline="0" noProof="0" dirty="0" smtClean="0">
                <a:ln>
                  <a:noFill/>
                </a:ln>
                <a:solidFill>
                  <a:schemeClr val="tx1"/>
                </a:solidFill>
                <a:effectLst/>
                <a:uLnTx/>
                <a:uFillTx/>
                <a:latin typeface="Arial" pitchFamily="34" charset="0"/>
                <a:cs typeface="Arial" pitchFamily="34" charset="0"/>
              </a:rPr>
              <a:t>$250,000 for 2011-2013</a:t>
            </a:r>
          </a:p>
          <a:p>
            <a:pPr marL="233363" indent="-233363">
              <a:lnSpc>
                <a:spcPct val="110000"/>
              </a:lnSpc>
              <a:spcBef>
                <a:spcPts val="900"/>
              </a:spcBef>
              <a:buFont typeface="Arial"/>
              <a:buChar char="•"/>
              <a:defRPr/>
            </a:pPr>
            <a:r>
              <a:rPr kumimoji="0" lang="en-US" sz="1200" b="0" i="0" u="none" strike="noStrike" kern="1200" cap="none" spc="0" normalizeH="0" baseline="0" noProof="0" dirty="0" smtClean="0">
                <a:ln>
                  <a:noFill/>
                </a:ln>
                <a:solidFill>
                  <a:schemeClr val="tx1"/>
                </a:solidFill>
                <a:effectLst/>
                <a:uLnTx/>
                <a:uFillTx/>
                <a:latin typeface="Arial" pitchFamily="34" charset="0"/>
                <a:cs typeface="Arial" pitchFamily="34" charset="0"/>
              </a:rPr>
              <a:t>Funded by IMLS, OCLC, &amp; Rutgers University</a:t>
            </a:r>
          </a:p>
          <a:p>
            <a:pPr marL="233363" marR="0" lvl="0" indent="-233363" defTabSz="457200" rtl="0" eaLnBrk="1" fontAlgn="auto" latinLnBrk="0" hangingPunct="1">
              <a:lnSpc>
                <a:spcPct val="110000"/>
              </a:lnSpc>
              <a:spcBef>
                <a:spcPts val="900"/>
              </a:spcBef>
              <a:spcAft>
                <a:spcPts val="0"/>
              </a:spcAft>
              <a:buClrTx/>
              <a:buSzTx/>
              <a:buFont typeface="Arial"/>
              <a:buChar char="•"/>
              <a:tabLst/>
              <a:defRPr/>
            </a:pPr>
            <a:r>
              <a:rPr kumimoji="0" lang="en-US" sz="1200" b="0" i="0" u="none" strike="noStrike" kern="1200" cap="none" spc="0" normalizeH="0" baseline="0" noProof="0" dirty="0" smtClean="0">
                <a:ln>
                  <a:noFill/>
                </a:ln>
                <a:solidFill>
                  <a:schemeClr val="tx1"/>
                </a:solidFill>
                <a:effectLst/>
                <a:uLnTx/>
                <a:uFillTx/>
                <a:latin typeface="Arial" pitchFamily="34" charset="0"/>
                <a:cs typeface="Arial" pitchFamily="34" charset="0"/>
              </a:rPr>
              <a:t>Co-PIs Marie Radford (RU), Lynn </a:t>
            </a:r>
            <a:r>
              <a:rPr kumimoji="0" lang="en-US" sz="1200" b="0" i="0" u="none" strike="noStrike" kern="1200" cap="none" spc="0" normalizeH="0" baseline="0" noProof="0" dirty="0" err="1" smtClean="0">
                <a:ln>
                  <a:noFill/>
                </a:ln>
                <a:solidFill>
                  <a:schemeClr val="tx1"/>
                </a:solidFill>
                <a:effectLst/>
                <a:uLnTx/>
                <a:uFillTx/>
                <a:latin typeface="Arial" pitchFamily="34" charset="0"/>
                <a:cs typeface="Arial" pitchFamily="34" charset="0"/>
              </a:rPr>
              <a:t>Silipigni</a:t>
            </a:r>
            <a:r>
              <a:rPr kumimoji="0" lang="en-US" sz="1200" b="0" i="0" u="none" strike="noStrike" kern="1200" cap="none" spc="0" normalizeH="0" baseline="0" noProof="0" dirty="0" smtClean="0">
                <a:ln>
                  <a:noFill/>
                </a:ln>
                <a:solidFill>
                  <a:schemeClr val="tx1"/>
                </a:solidFill>
                <a:effectLst/>
                <a:uLnTx/>
                <a:uFillTx/>
                <a:latin typeface="Arial" pitchFamily="34" charset="0"/>
                <a:cs typeface="Arial" pitchFamily="34" charset="0"/>
              </a:rPr>
              <a:t> </a:t>
            </a:r>
            <a:r>
              <a:rPr kumimoji="0" lang="en-US" sz="1200" b="0" i="0" u="none" strike="noStrike" kern="1200" cap="none" spc="0" normalizeH="0" baseline="0" noProof="0" dirty="0" err="1" smtClean="0">
                <a:ln>
                  <a:noFill/>
                </a:ln>
                <a:solidFill>
                  <a:schemeClr val="tx1"/>
                </a:solidFill>
                <a:effectLst/>
                <a:uLnTx/>
                <a:uFillTx/>
                <a:latin typeface="Arial" pitchFamily="34" charset="0"/>
                <a:cs typeface="Arial" pitchFamily="34" charset="0"/>
              </a:rPr>
              <a:t>Connaway</a:t>
            </a:r>
            <a:r>
              <a:rPr kumimoji="0" lang="en-US" sz="1200" b="0" i="0" u="none" strike="noStrike" kern="1200" cap="none" spc="0" normalizeH="0" baseline="0" noProof="0" dirty="0" smtClean="0">
                <a:ln>
                  <a:noFill/>
                </a:ln>
                <a:solidFill>
                  <a:schemeClr val="tx1"/>
                </a:solidFill>
                <a:effectLst/>
                <a:uLnTx/>
                <a:uFillTx/>
                <a:latin typeface="Arial" pitchFamily="34" charset="0"/>
                <a:cs typeface="Arial" pitchFamily="34" charset="0"/>
              </a:rPr>
              <a:t> (OCLC), &amp; Chirag Shah (RU)</a:t>
            </a:r>
          </a:p>
          <a:p>
            <a:pPr marL="233363" marR="0" lvl="0" indent="-233363" defTabSz="457200" rtl="0" eaLnBrk="1" fontAlgn="auto" latinLnBrk="0" hangingPunct="1">
              <a:lnSpc>
                <a:spcPct val="110000"/>
              </a:lnSpc>
              <a:spcBef>
                <a:spcPts val="900"/>
              </a:spcBef>
              <a:spcAft>
                <a:spcPts val="0"/>
              </a:spcAft>
              <a:buClrTx/>
              <a:buSzTx/>
              <a:buFont typeface="Arial"/>
              <a:buNone/>
              <a:tabLst/>
              <a:defRPr/>
            </a:pPr>
            <a:r>
              <a:rPr kumimoji="0" lang="en-US" sz="1200" b="0" i="0" u="none" strike="noStrike" kern="1200" cap="none" spc="0" normalizeH="0" baseline="0" noProof="0" dirty="0" smtClean="0">
                <a:ln>
                  <a:noFill/>
                </a:ln>
                <a:solidFill>
                  <a:schemeClr val="tx1"/>
                </a:solidFill>
                <a:effectLst/>
                <a:uLnTx/>
                <a:uFillTx/>
                <a:latin typeface="Arial" pitchFamily="34" charset="0"/>
                <a:cs typeface="Arial" pitchFamily="34" charset="0"/>
                <a:hlinkClick r:id="rId3"/>
              </a:rPr>
              <a:t>http://www.oclc.org/research/activities/synergy.html</a:t>
            </a:r>
            <a:endParaRPr kumimoji="0" lang="en-US" sz="1200" b="0" i="0" u="none" strike="noStrike" kern="1200" cap="none" spc="0" normalizeH="0" baseline="0" noProof="0" dirty="0" smtClean="0">
              <a:ln>
                <a:noFill/>
              </a:ln>
              <a:solidFill>
                <a:schemeClr val="tx1"/>
              </a:solidFill>
              <a:effectLst/>
              <a:uLnTx/>
              <a:uFillTx/>
              <a:latin typeface="Arial" pitchFamily="34" charset="0"/>
              <a:cs typeface="Arial" pitchFamily="34" charset="0"/>
            </a:endParaRPr>
          </a:p>
          <a:p>
            <a:endParaRPr lang="en-US" dirty="0"/>
          </a:p>
        </p:txBody>
      </p:sp>
      <p:sp>
        <p:nvSpPr>
          <p:cNvPr id="4" name="Slide Number Placeholder 3"/>
          <p:cNvSpPr>
            <a:spLocks noGrp="1"/>
          </p:cNvSpPr>
          <p:nvPr>
            <p:ph type="sldNum" sz="quarter" idx="10"/>
          </p:nvPr>
        </p:nvSpPr>
        <p:spPr/>
        <p:txBody>
          <a:bodyPr/>
          <a:lstStyle/>
          <a:p>
            <a:pPr>
              <a:defRPr/>
            </a:pPr>
            <a:fld id="{A1543DCF-0377-4739-B1EA-13723CE9A54C}" type="slidenum">
              <a:rPr lang="en-US" smtClean="0"/>
              <a:pPr>
                <a:defRPr/>
              </a:pPr>
              <a:t>4</a:t>
            </a:fld>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400" dirty="0" smtClean="0">
                <a:latin typeface="Arial" pitchFamily="34" charset="0"/>
                <a:cs typeface="Arial" pitchFamily="34" charset="0"/>
              </a:rPr>
              <a:t>All</a:t>
            </a:r>
            <a:r>
              <a:rPr lang="en-US" sz="1400" baseline="0" dirty="0" smtClean="0">
                <a:latin typeface="Arial" pitchFamily="34" charset="0"/>
                <a:cs typeface="Arial" pitchFamily="34" charset="0"/>
              </a:rPr>
              <a:t> transcripts were stripped of identifying information at OCLC. </a:t>
            </a:r>
          </a:p>
          <a:p>
            <a:endParaRPr lang="en-US" sz="1400" baseline="0" dirty="0" smtClean="0">
              <a:latin typeface="Arial" pitchFamily="34" charset="0"/>
              <a:cs typeface="Arial" pitchFamily="34" charset="0"/>
            </a:endParaRPr>
          </a:p>
          <a:p>
            <a:pPr>
              <a:buNone/>
            </a:pPr>
            <a:r>
              <a:rPr lang="en-US" sz="1400" b="1" dirty="0" smtClean="0">
                <a:latin typeface="Arial" pitchFamily="34" charset="0"/>
                <a:cs typeface="Arial" pitchFamily="34" charset="0"/>
              </a:rPr>
              <a:t>Live Chat Transcripts 2004-2006 (QP1)</a:t>
            </a:r>
          </a:p>
          <a:p>
            <a:pPr>
              <a:buNone/>
            </a:pPr>
            <a:r>
              <a:rPr lang="en-US" sz="1400" dirty="0" smtClean="0">
                <a:latin typeface="Arial" pitchFamily="34" charset="0"/>
                <a:cs typeface="Arial" pitchFamily="34" charset="0"/>
              </a:rPr>
              <a:t>8/2004 to 10/2006</a:t>
            </a:r>
          </a:p>
          <a:p>
            <a:endParaRPr lang="en-US" sz="1400" baseline="0" dirty="0" smtClean="0">
              <a:latin typeface="Arial" pitchFamily="34" charset="0"/>
              <a:cs typeface="Arial" pitchFamily="34" charset="0"/>
            </a:endParaRPr>
          </a:p>
          <a:p>
            <a:pPr>
              <a:buNone/>
            </a:pPr>
            <a:r>
              <a:rPr lang="en-US" sz="1400" b="1" dirty="0" smtClean="0">
                <a:latin typeface="Arial" pitchFamily="34" charset="0"/>
                <a:cs typeface="Arial" pitchFamily="34" charset="0"/>
              </a:rPr>
              <a:t>Live Chat &amp; </a:t>
            </a:r>
            <a:r>
              <a:rPr lang="en-US" sz="1400" b="1" dirty="0" err="1" smtClean="0">
                <a:latin typeface="Arial" pitchFamily="34" charset="0"/>
                <a:cs typeface="Arial" pitchFamily="34" charset="0"/>
              </a:rPr>
              <a:t>Qwidget</a:t>
            </a:r>
            <a:r>
              <a:rPr lang="en-US" sz="1400" b="1" dirty="0" smtClean="0">
                <a:latin typeface="Arial" pitchFamily="34" charset="0"/>
                <a:cs typeface="Arial" pitchFamily="34" charset="0"/>
              </a:rPr>
              <a:t> Transcripts 2010 (QP2 &amp; QW)</a:t>
            </a:r>
          </a:p>
          <a:p>
            <a:pPr lvl="1"/>
            <a:r>
              <a:rPr lang="en-US" sz="1400" dirty="0" smtClean="0">
                <a:latin typeface="Arial" pitchFamily="34" charset="0"/>
                <a:cs typeface="Arial" pitchFamily="34" charset="0"/>
              </a:rPr>
              <a:t>6/2010 - 2/2010</a:t>
            </a:r>
            <a:endParaRPr lang="en-US" sz="1400" baseline="0" dirty="0" smtClean="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5</a:t>
            </a:fld>
            <a:endParaRPr lang="en-US" dirty="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E921901-2D7D-404F-83CF-0310337D82A5}" type="slidenum">
              <a:rPr lang="en-US" smtClean="0"/>
              <a:pPr/>
              <a:t>6</a:t>
            </a:fld>
            <a:endParaRPr lang="en-US" dirty="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i="1" dirty="0" smtClean="0">
                <a:latin typeface="Arial" pitchFamily="34" charset="0"/>
                <a:cs typeface="Arial" pitchFamily="34" charset="0"/>
              </a:rPr>
              <a:t>Image: Microsoft Clip Art</a:t>
            </a: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7</a:t>
            </a:fld>
            <a:endParaRPr lang="en-US" dirty="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77925" y="0"/>
            <a:ext cx="4572000" cy="3429000"/>
          </a:xfrm>
        </p:spPr>
      </p:sp>
      <p:sp>
        <p:nvSpPr>
          <p:cNvPr id="3" name="Notes Placeholder 2"/>
          <p:cNvSpPr>
            <a:spLocks noGrp="1"/>
          </p:cNvSpPr>
          <p:nvPr>
            <p:ph type="body" idx="1"/>
          </p:nvPr>
        </p:nvSpPr>
        <p:spPr>
          <a:xfrm>
            <a:off x="300942" y="3498446"/>
            <a:ext cx="6331352" cy="5321463"/>
          </a:xfrm>
        </p:spPr>
        <p:txBody>
          <a:bodyPr>
            <a:normAutofit fontScale="92500" lnSpcReduction="20000"/>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500" i="1" dirty="0" smtClean="0">
                <a:latin typeface="Arial" pitchFamily="34" charset="0"/>
                <a:cs typeface="Arial" pitchFamily="34" charset="0"/>
              </a:rPr>
              <a:t>Image: </a:t>
            </a:r>
            <a:r>
              <a:rPr lang="en-US" sz="1500" dirty="0" smtClean="0">
                <a:latin typeface="Arial" pitchFamily="34" charset="0"/>
                <a:cs typeface="Arial" pitchFamily="34" charset="0"/>
                <a:hlinkClick r:id="rId3"/>
              </a:rPr>
              <a:t>http://www.flickr.com/photos/marcobellucci/3534516458/</a:t>
            </a:r>
            <a:endParaRPr lang="en-US" sz="1500" i="1"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dirty="0" smtClean="0">
                <a:latin typeface="Arial" pitchFamily="34" charset="0"/>
                <a:cs typeface="Arial" pitchFamily="34" charset="0"/>
              </a:rPr>
              <a:t>Our study draws on categories for questions defined by Katz (1997) and enhanced by Arnold &amp; </a:t>
            </a:r>
            <a:r>
              <a:rPr lang="en-US" sz="1500" dirty="0" err="1" smtClean="0">
                <a:latin typeface="Arial" pitchFamily="34" charset="0"/>
                <a:cs typeface="Arial" pitchFamily="34" charset="0"/>
              </a:rPr>
              <a:t>Kaske</a:t>
            </a:r>
            <a:r>
              <a:rPr lang="en-US" sz="1500" dirty="0" smtClean="0">
                <a:latin typeface="Arial" pitchFamily="34" charset="0"/>
                <a:cs typeface="Arial" pitchFamily="34" charset="0"/>
              </a:rPr>
              <a:t> (2002, 2005).</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b="1" dirty="0" smtClean="0">
                <a:latin typeface="Arial" pitchFamily="34" charset="0"/>
                <a:cs typeface="Arial" pitchFamily="34" charset="0"/>
              </a:rPr>
              <a:t>Directional</a:t>
            </a:r>
            <a:r>
              <a:rPr lang="en-US" sz="1500" b="1" baseline="0" dirty="0" smtClean="0">
                <a:latin typeface="Arial" pitchFamily="34" charset="0"/>
                <a:cs typeface="Arial" pitchFamily="34" charset="0"/>
              </a:rPr>
              <a:t>, Ready Reference, Subject Search, Research, &amp; Holdings </a:t>
            </a:r>
            <a:r>
              <a:rPr lang="en-US" sz="1500" b="0" baseline="0" dirty="0" smtClean="0">
                <a:latin typeface="Arial" pitchFamily="34" charset="0"/>
                <a:cs typeface="Arial" pitchFamily="34" charset="0"/>
              </a:rPr>
              <a:t>were taken from coding schemes from Katz (1997), </a:t>
            </a:r>
            <a:r>
              <a:rPr lang="en-US" sz="1500" b="0" baseline="0" dirty="0" err="1" smtClean="0">
                <a:latin typeface="Arial" pitchFamily="34" charset="0"/>
                <a:cs typeface="Arial" pitchFamily="34" charset="0"/>
              </a:rPr>
              <a:t>Kaske</a:t>
            </a:r>
            <a:r>
              <a:rPr lang="en-US" sz="1500" b="0" baseline="0" dirty="0" smtClean="0">
                <a:latin typeface="Arial" pitchFamily="34" charset="0"/>
                <a:cs typeface="Arial" pitchFamily="34" charset="0"/>
              </a:rPr>
              <a:t> &amp; Arnold (2002), and Arnold &amp; </a:t>
            </a:r>
            <a:r>
              <a:rPr lang="en-US" sz="1500" b="0" baseline="0" dirty="0" err="1" smtClean="0">
                <a:latin typeface="Arial" pitchFamily="34" charset="0"/>
                <a:cs typeface="Arial" pitchFamily="34" charset="0"/>
              </a:rPr>
              <a:t>Kaske</a:t>
            </a:r>
            <a:r>
              <a:rPr lang="en-US" sz="1500" b="0" baseline="0" dirty="0" smtClean="0">
                <a:latin typeface="Arial" pitchFamily="34" charset="0"/>
                <a:cs typeface="Arial" pitchFamily="34" charset="0"/>
              </a:rPr>
              <a:t> (2005). </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b="0" baseline="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b="0" i="0" kern="1200" dirty="0" smtClean="0">
                <a:solidFill>
                  <a:schemeClr val="tx1"/>
                </a:solidFill>
                <a:latin typeface="Arial" pitchFamily="34" charset="0"/>
                <a:cs typeface="Arial" pitchFamily="34" charset="0"/>
              </a:rPr>
              <a:t>Arnold, J., &amp; </a:t>
            </a:r>
            <a:r>
              <a:rPr lang="en-US" sz="1500" b="0" i="0" kern="1200" dirty="0" err="1" smtClean="0">
                <a:solidFill>
                  <a:schemeClr val="tx1"/>
                </a:solidFill>
                <a:latin typeface="Arial" pitchFamily="34" charset="0"/>
                <a:cs typeface="Arial" pitchFamily="34" charset="0"/>
              </a:rPr>
              <a:t>Kaske</a:t>
            </a:r>
            <a:r>
              <a:rPr lang="en-US" sz="1500" b="0" i="0" kern="1200" dirty="0" smtClean="0">
                <a:solidFill>
                  <a:schemeClr val="tx1"/>
                </a:solidFill>
                <a:latin typeface="Arial" pitchFamily="34" charset="0"/>
                <a:cs typeface="Arial" pitchFamily="34" charset="0"/>
              </a:rPr>
              <a:t>, N. (2002). Chat with a Librarian. </a:t>
            </a:r>
            <a:r>
              <a:rPr lang="en-US" sz="1500" b="0" i="1" kern="1200" dirty="0" smtClean="0">
                <a:solidFill>
                  <a:schemeClr val="tx1"/>
                </a:solidFill>
                <a:latin typeface="Arial" pitchFamily="34" charset="0"/>
                <a:cs typeface="Arial" pitchFamily="34" charset="0"/>
              </a:rPr>
              <a:t>Computers in Libraries Annual Conference and Exhibition </a:t>
            </a:r>
            <a:r>
              <a:rPr lang="en-US" sz="1500" b="0" i="1" kern="1200" dirty="0" err="1" smtClean="0">
                <a:solidFill>
                  <a:schemeClr val="tx1"/>
                </a:solidFill>
                <a:latin typeface="Arial" pitchFamily="34" charset="0"/>
                <a:cs typeface="Arial" pitchFamily="34" charset="0"/>
              </a:rPr>
              <a:t>Usa</a:t>
            </a:r>
            <a:r>
              <a:rPr lang="en-US" sz="1500" b="0" i="1" kern="1200" dirty="0" smtClean="0">
                <a:solidFill>
                  <a:schemeClr val="tx1"/>
                </a:solidFill>
                <a:latin typeface="Arial" pitchFamily="34" charset="0"/>
                <a:cs typeface="Arial" pitchFamily="34" charset="0"/>
              </a:rPr>
              <a:t>-, </a:t>
            </a:r>
            <a:r>
              <a:rPr lang="en-US" sz="1500" b="0" i="0" kern="1200" dirty="0" smtClean="0">
                <a:solidFill>
                  <a:schemeClr val="tx1"/>
                </a:solidFill>
                <a:latin typeface="Arial" pitchFamily="34" charset="0"/>
                <a:cs typeface="Arial" pitchFamily="34" charset="0"/>
              </a:rPr>
              <a:t>1-6.</a:t>
            </a:r>
            <a:r>
              <a:rPr lang="en-US" sz="1500" b="0" baseline="0" dirty="0" smtClean="0">
                <a:latin typeface="Arial" pitchFamily="34" charset="0"/>
                <a:cs typeface="Arial" pitchFamily="34" charset="0"/>
              </a:rPr>
              <a:t> </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b="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b="0" dirty="0" smtClean="0">
                <a:latin typeface="Arial" pitchFamily="34" charset="0"/>
                <a:cs typeface="Arial" pitchFamily="34" charset="0"/>
              </a:rPr>
              <a:t>Arnold , J., &amp; </a:t>
            </a:r>
            <a:r>
              <a:rPr lang="en-US" sz="1500" b="0" dirty="0" err="1" smtClean="0">
                <a:latin typeface="Arial" pitchFamily="34" charset="0"/>
                <a:cs typeface="Arial" pitchFamily="34" charset="0"/>
              </a:rPr>
              <a:t>Kaske</a:t>
            </a:r>
            <a:r>
              <a:rPr lang="en-US" sz="1500" b="0" dirty="0" smtClean="0">
                <a:latin typeface="Arial" pitchFamily="34" charset="0"/>
                <a:cs typeface="Arial" pitchFamily="34" charset="0"/>
              </a:rPr>
              <a:t>, N. K. (2005). Evaluating the quality of a chat service. </a:t>
            </a:r>
            <a:r>
              <a:rPr lang="en-US" sz="1500" b="0" i="1" dirty="0" smtClean="0">
                <a:latin typeface="Arial" pitchFamily="34" charset="0"/>
                <a:cs typeface="Arial" pitchFamily="34" charset="0"/>
              </a:rPr>
              <a:t>portal: Libraries and the Academy</a:t>
            </a:r>
            <a:r>
              <a:rPr lang="en-US" sz="1500" b="0" dirty="0" smtClean="0">
                <a:latin typeface="Arial" pitchFamily="34" charset="0"/>
                <a:cs typeface="Arial" pitchFamily="34" charset="0"/>
              </a:rPr>
              <a:t>, </a:t>
            </a:r>
            <a:r>
              <a:rPr lang="en-US" sz="1500" b="0" i="1" dirty="0" smtClean="0">
                <a:latin typeface="Arial" pitchFamily="34" charset="0"/>
                <a:cs typeface="Arial" pitchFamily="34" charset="0"/>
              </a:rPr>
              <a:t>5</a:t>
            </a:r>
            <a:r>
              <a:rPr lang="en-US" sz="1500" b="0" dirty="0" smtClean="0">
                <a:latin typeface="Arial" pitchFamily="34" charset="0"/>
                <a:cs typeface="Arial" pitchFamily="34" charset="0"/>
              </a:rPr>
              <a:t>(2), 177-193.</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b="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kern="1200" dirty="0" smtClean="0">
                <a:solidFill>
                  <a:schemeClr val="tx1"/>
                </a:solidFill>
                <a:latin typeface="+mn-lt"/>
                <a:ea typeface="+mn-ea"/>
                <a:cs typeface="+mn-cs"/>
              </a:rPr>
              <a:t>Katz, W. A. (1997). </a:t>
            </a:r>
            <a:r>
              <a:rPr lang="en-US" sz="1500" i="1" kern="1200" dirty="0" smtClean="0">
                <a:solidFill>
                  <a:schemeClr val="tx1"/>
                </a:solidFill>
                <a:latin typeface="+mn-lt"/>
                <a:ea typeface="+mn-ea"/>
                <a:cs typeface="+mn-cs"/>
              </a:rPr>
              <a:t>Introduction to reference work.</a:t>
            </a:r>
            <a:r>
              <a:rPr lang="en-US" sz="1500" kern="1200" dirty="0" smtClean="0">
                <a:solidFill>
                  <a:schemeClr val="tx1"/>
                </a:solidFill>
                <a:latin typeface="+mn-lt"/>
                <a:ea typeface="+mn-ea"/>
                <a:cs typeface="+mn-cs"/>
              </a:rPr>
              <a:t> (7th ed.). New York: McGraw-Hill. </a:t>
            </a:r>
            <a:endParaRPr lang="en-US" sz="1500" b="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b="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b="1" kern="1200" dirty="0" smtClean="0">
                <a:solidFill>
                  <a:schemeClr val="tx1"/>
                </a:solidFill>
                <a:latin typeface="Arial" pitchFamily="34" charset="0"/>
                <a:cs typeface="Arial" pitchFamily="34" charset="0"/>
              </a:rPr>
              <a:t>Reader’s Advisory </a:t>
            </a:r>
            <a:r>
              <a:rPr lang="en-US" sz="1500" kern="1200" dirty="0" smtClean="0">
                <a:solidFill>
                  <a:schemeClr val="tx1"/>
                </a:solidFill>
                <a:latin typeface="Arial" pitchFamily="34" charset="0"/>
                <a:cs typeface="Arial" pitchFamily="34" charset="0"/>
              </a:rPr>
              <a:t>was taken from Ross, </a:t>
            </a:r>
            <a:r>
              <a:rPr lang="en-US" sz="1500" kern="1200" dirty="0" err="1" smtClean="0">
                <a:solidFill>
                  <a:schemeClr val="tx1"/>
                </a:solidFill>
                <a:latin typeface="Arial" pitchFamily="34" charset="0"/>
                <a:cs typeface="Arial" pitchFamily="34" charset="0"/>
              </a:rPr>
              <a:t>Nilsen</a:t>
            </a:r>
            <a:r>
              <a:rPr lang="en-US" sz="1500" kern="1200" dirty="0" smtClean="0">
                <a:solidFill>
                  <a:schemeClr val="tx1"/>
                </a:solidFill>
                <a:latin typeface="Arial" pitchFamily="34" charset="0"/>
                <a:cs typeface="Arial" pitchFamily="34" charset="0"/>
              </a:rPr>
              <a:t>, &amp; Radford (2009).</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kern="1200" dirty="0" smtClean="0">
              <a:solidFill>
                <a:schemeClr val="tx1"/>
              </a:solidFill>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kern="1200" dirty="0" smtClean="0">
                <a:solidFill>
                  <a:schemeClr val="tx1"/>
                </a:solidFill>
                <a:latin typeface="Arial" pitchFamily="34" charset="0"/>
                <a:cs typeface="Arial" pitchFamily="34" charset="0"/>
              </a:rPr>
              <a:t> Ross, C. S., </a:t>
            </a:r>
            <a:r>
              <a:rPr lang="en-US" sz="1500" kern="1200" dirty="0" err="1" smtClean="0">
                <a:solidFill>
                  <a:schemeClr val="tx1"/>
                </a:solidFill>
                <a:latin typeface="Arial" pitchFamily="34" charset="0"/>
                <a:cs typeface="Arial" pitchFamily="34" charset="0"/>
              </a:rPr>
              <a:t>Nilsen</a:t>
            </a:r>
            <a:r>
              <a:rPr lang="en-US" sz="1500" kern="1200" dirty="0" smtClean="0">
                <a:solidFill>
                  <a:schemeClr val="tx1"/>
                </a:solidFill>
                <a:latin typeface="Arial" pitchFamily="34" charset="0"/>
                <a:cs typeface="Arial" pitchFamily="34" charset="0"/>
              </a:rPr>
              <a:t>, K., &amp; Radford, M. L. (2009). </a:t>
            </a:r>
            <a:r>
              <a:rPr lang="en-US" sz="1500" i="1" kern="1200" dirty="0" smtClean="0">
                <a:solidFill>
                  <a:schemeClr val="tx1"/>
                </a:solidFill>
                <a:latin typeface="Arial" pitchFamily="34" charset="0"/>
                <a:cs typeface="Arial" pitchFamily="34" charset="0"/>
              </a:rPr>
              <a:t>Conducting the reference interview</a:t>
            </a:r>
            <a:r>
              <a:rPr lang="en-US" sz="1500" kern="1200" dirty="0" smtClean="0">
                <a:solidFill>
                  <a:schemeClr val="tx1"/>
                </a:solidFill>
                <a:latin typeface="Arial" pitchFamily="34" charset="0"/>
                <a:cs typeface="Arial" pitchFamily="34" charset="0"/>
              </a:rPr>
              <a:t> (2nd ed.). New York: Neal-Schuman.</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kern="1200" dirty="0" smtClean="0">
              <a:solidFill>
                <a:schemeClr val="tx1"/>
              </a:solidFill>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b="1" kern="1200" dirty="0" smtClean="0">
                <a:solidFill>
                  <a:schemeClr val="tx1"/>
                </a:solidFill>
                <a:latin typeface="Arial" pitchFamily="34" charset="0"/>
                <a:cs typeface="Arial" pitchFamily="34" charset="0"/>
              </a:rPr>
              <a:t>Inappropriate, No Question </a:t>
            </a:r>
            <a:r>
              <a:rPr lang="en-US" sz="1500" kern="1200" dirty="0" smtClean="0">
                <a:solidFill>
                  <a:schemeClr val="tx1"/>
                </a:solidFill>
                <a:latin typeface="Arial" pitchFamily="34" charset="0"/>
                <a:cs typeface="Arial" pitchFamily="34" charset="0"/>
              </a:rPr>
              <a:t>were added</a:t>
            </a:r>
            <a:r>
              <a:rPr lang="en-US" sz="1500" kern="1200" baseline="0" dirty="0" smtClean="0">
                <a:solidFill>
                  <a:schemeClr val="tx1"/>
                </a:solidFill>
                <a:latin typeface="Arial" pitchFamily="34" charset="0"/>
                <a:cs typeface="Arial" pitchFamily="34" charset="0"/>
              </a:rPr>
              <a:t> by Radford &amp; </a:t>
            </a:r>
            <a:r>
              <a:rPr lang="en-US" sz="1500" kern="1200" baseline="0" dirty="0" err="1" smtClean="0">
                <a:solidFill>
                  <a:schemeClr val="tx1"/>
                </a:solidFill>
                <a:latin typeface="Arial" pitchFamily="34" charset="0"/>
                <a:cs typeface="Arial" pitchFamily="34" charset="0"/>
              </a:rPr>
              <a:t>Connaway</a:t>
            </a:r>
            <a:r>
              <a:rPr lang="en-US" sz="1500" kern="1200" baseline="0" dirty="0" smtClean="0">
                <a:solidFill>
                  <a:schemeClr val="tx1"/>
                </a:solidFill>
                <a:latin typeface="Arial" pitchFamily="34" charset="0"/>
                <a:cs typeface="Arial" pitchFamily="34" charset="0"/>
              </a:rPr>
              <a:t> (2005-2008).</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kern="1200" dirty="0" smtClean="0">
                <a:solidFill>
                  <a:schemeClr val="tx1"/>
                </a:solidFill>
                <a:latin typeface="+mn-lt"/>
                <a:ea typeface="+mn-ea"/>
                <a:cs typeface="+mn-cs"/>
              </a:rPr>
              <a:t>Radford, M. L., &amp; </a:t>
            </a:r>
            <a:r>
              <a:rPr lang="en-US" sz="1500" kern="1200" dirty="0" err="1" smtClean="0">
                <a:solidFill>
                  <a:schemeClr val="tx1"/>
                </a:solidFill>
                <a:latin typeface="+mn-lt"/>
                <a:ea typeface="+mn-ea"/>
                <a:cs typeface="+mn-cs"/>
              </a:rPr>
              <a:t>Connaway</a:t>
            </a:r>
            <a:r>
              <a:rPr lang="en-US" sz="1500" kern="1200" dirty="0" smtClean="0">
                <a:solidFill>
                  <a:schemeClr val="tx1"/>
                </a:solidFill>
                <a:latin typeface="+mn-lt"/>
                <a:ea typeface="+mn-ea"/>
                <a:cs typeface="+mn-cs"/>
              </a:rPr>
              <a:t>, L. S. 2005–2008. </a:t>
            </a:r>
            <a:r>
              <a:rPr lang="en-US" sz="1500" i="1" kern="1200" dirty="0" smtClean="0">
                <a:solidFill>
                  <a:schemeClr val="tx1"/>
                </a:solidFill>
                <a:latin typeface="+mn-lt"/>
                <a:ea typeface="+mn-ea"/>
                <a:cs typeface="+mn-cs"/>
              </a:rPr>
              <a:t>Seeking Synchronicity: Evaluating virtual reference services from user, non-user, and librarian perspectives.</a:t>
            </a:r>
            <a:r>
              <a:rPr lang="en-US" sz="1500" kern="1200" dirty="0" smtClean="0">
                <a:solidFill>
                  <a:schemeClr val="tx1"/>
                </a:solidFill>
                <a:latin typeface="+mn-lt"/>
                <a:ea typeface="+mn-ea"/>
                <a:cs typeface="+mn-cs"/>
              </a:rPr>
              <a:t> Funded by the Institute of Museum and Library Services (IMLS), Rutgers University, and OCLC </a:t>
            </a:r>
            <a:r>
              <a:rPr lang="en-US" sz="1500" u="none" strike="noStrike" kern="1200" dirty="0" smtClean="0">
                <a:solidFill>
                  <a:schemeClr val="tx1"/>
                </a:solidFill>
                <a:latin typeface="+mn-lt"/>
                <a:ea typeface="+mn-ea"/>
                <a:cs typeface="+mn-cs"/>
                <a:hlinkClick r:id="rId4"/>
              </a:rPr>
              <a:t>http://www.oclc.org/research/activities/synchronicity/default.htm</a:t>
            </a:r>
            <a:r>
              <a:rPr lang="en-US" sz="1500" kern="1200" dirty="0" smtClean="0">
                <a:solidFill>
                  <a:schemeClr val="tx1"/>
                </a:solidFill>
                <a:latin typeface="+mn-lt"/>
                <a:ea typeface="+mn-ea"/>
                <a:cs typeface="+mn-cs"/>
              </a:rPr>
              <a:t> </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400" b="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400" dirty="0" smtClean="0">
              <a:latin typeface="Arial" pitchFamily="34" charset="0"/>
              <a:cs typeface="Arial" pitchFamily="34" charset="0"/>
            </a:endParaRP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8</a:t>
            </a:fld>
            <a:endParaRPr lang="en-US" dirty="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kern="1200" dirty="0" smtClean="0">
                <a:solidFill>
                  <a:schemeClr val="tx1"/>
                </a:solidFill>
                <a:latin typeface="Arial" pitchFamily="34" charset="0"/>
                <a:ea typeface="+mn-ea"/>
                <a:cs typeface="Arial" pitchFamily="34" charset="0"/>
              </a:rPr>
              <a:t>A search on a topic. </a:t>
            </a:r>
            <a:r>
              <a:rPr lang="en-US" sz="1400" kern="1200" baseline="0" dirty="0" smtClean="0">
                <a:solidFill>
                  <a:schemeClr val="tx1"/>
                </a:solidFill>
                <a:latin typeface="Arial" pitchFamily="34" charset="0"/>
                <a:ea typeface="+mn-ea"/>
                <a:cs typeface="Arial" pitchFamily="34" charset="0"/>
              </a:rPr>
              <a:t> </a:t>
            </a:r>
            <a:r>
              <a:rPr lang="en-US" sz="1400" dirty="0" smtClean="0">
                <a:latin typeface="Arial" pitchFamily="34" charset="0"/>
                <a:cs typeface="Arial" pitchFamily="34" charset="0"/>
              </a:rPr>
              <a:t>Arnold and </a:t>
            </a:r>
            <a:r>
              <a:rPr lang="en-US" sz="1400" dirty="0" err="1" smtClean="0">
                <a:latin typeface="Arial" pitchFamily="34" charset="0"/>
                <a:cs typeface="Arial" pitchFamily="34" charset="0"/>
              </a:rPr>
              <a:t>Kaske</a:t>
            </a:r>
            <a:r>
              <a:rPr lang="en-US" sz="1400" dirty="0" smtClean="0">
                <a:latin typeface="Arial" pitchFamily="34" charset="0"/>
                <a:cs typeface="Arial" pitchFamily="34" charset="0"/>
              </a:rPr>
              <a:t> called this “Specific Search,” we are calling it “Subject Search”.</a:t>
            </a:r>
          </a:p>
          <a:p>
            <a:pPr eaLnBrk="1" hangingPunct="1"/>
            <a:endParaRPr lang="en-US" sz="1400" dirty="0" smtClean="0">
              <a:latin typeface="Arial" pitchFamily="34" charset="0"/>
              <a:cs typeface="Arial" pitchFamily="34" charset="0"/>
            </a:endParaRPr>
          </a:p>
          <a:p>
            <a:pPr eaLnBrk="1" hangingPunct="1"/>
            <a:r>
              <a:rPr lang="en-US" sz="1400" dirty="0" smtClean="0">
                <a:latin typeface="Arial" pitchFamily="34" charset="0"/>
                <a:cs typeface="Arial" pitchFamily="34" charset="0"/>
              </a:rPr>
              <a:t>Note that all quotes</a:t>
            </a:r>
            <a:r>
              <a:rPr lang="en-US" sz="1400" baseline="0" dirty="0" smtClean="0">
                <a:latin typeface="Arial" pitchFamily="34" charset="0"/>
                <a:cs typeface="Arial" pitchFamily="34" charset="0"/>
              </a:rPr>
              <a:t> are verbatim and have not been corrected if there are errors.</a:t>
            </a:r>
            <a:endParaRPr lang="en-US" sz="1400" dirty="0" smtClean="0">
              <a:latin typeface="Arial" pitchFamily="34" charset="0"/>
              <a:cs typeface="Arial" pitchFamily="34" charset="0"/>
            </a:endParaRPr>
          </a:p>
          <a:p>
            <a:endParaRPr lang="en-US" dirty="0"/>
          </a:p>
        </p:txBody>
      </p:sp>
      <p:sp>
        <p:nvSpPr>
          <p:cNvPr id="4" name="Slide Number Placeholder 3"/>
          <p:cNvSpPr>
            <a:spLocks noGrp="1"/>
          </p:cNvSpPr>
          <p:nvPr>
            <p:ph type="sldNum" sz="quarter" idx="10"/>
          </p:nvPr>
        </p:nvSpPr>
        <p:spPr/>
        <p:txBody>
          <a:bodyPr/>
          <a:lstStyle/>
          <a:p>
            <a:fld id="{AE921901-2D7D-404F-83CF-0310337D82A5}" type="slidenum">
              <a:rPr lang="en-US" smtClean="0"/>
              <a:pPr/>
              <a:t>9</a:t>
            </a:fld>
            <a:endParaRPr lang="en-US" dirty="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921901-2D7D-404F-83CF-0310337D82A5}" type="slidenum">
              <a:rPr lang="en-US" smtClean="0"/>
              <a:pPr/>
              <a:t>10</a:t>
            </a:fld>
            <a:endParaRPr lang="en-US" dirty="0"/>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32CF4C4C-19F4-4555-84AC-DDCE43DBCD2E}" type="slidenum">
              <a:rPr lang="en-US" smtClean="0"/>
              <a:pPr/>
              <a:t>11</a:t>
            </a:fld>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32CF4C4C-19F4-4555-84AC-DDCE43DBCD2E}" type="slidenum">
              <a:rPr lang="en-US" smtClean="0"/>
              <a:pPr/>
              <a:t>12</a:t>
            </a:fld>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32CF4C4C-19F4-4555-84AC-DDCE43DBCD2E}" type="slidenum">
              <a:rPr lang="en-US" smtClean="0"/>
              <a:pPr/>
              <a:t>13</a:t>
            </a:fld>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7"/>
          <p:cNvSpPr>
            <a:spLocks noGrp="1" noChangeArrowheads="1"/>
          </p:cNvSpPr>
          <p:nvPr>
            <p:ph type="sldNum" sz="quarter" idx="5"/>
          </p:nvPr>
        </p:nvSpPr>
        <p:spPr>
          <a:noFill/>
        </p:spPr>
        <p:txBody>
          <a:bodyPr/>
          <a:lstStyle/>
          <a:p>
            <a:fld id="{7142E55D-AFA3-4F8D-97BF-A2A81EAB42D3}" type="slidenum">
              <a:rPr lang="en-US" smtClean="0"/>
              <a:pPr/>
              <a:t>14</a:t>
            </a:fld>
            <a:endParaRPr lang="en-US" smtClean="0"/>
          </a:p>
        </p:txBody>
      </p:sp>
      <p:sp>
        <p:nvSpPr>
          <p:cNvPr id="37891" name="Rectangle 2"/>
          <p:cNvSpPr>
            <a:spLocks noGrp="1" noRot="1" noChangeAspect="1" noChangeArrowheads="1" noTextEdit="1"/>
          </p:cNvSpPr>
          <p:nvPr>
            <p:ph type="sldImg"/>
          </p:nvPr>
        </p:nvSpPr>
        <p:spPr>
          <a:xfrm>
            <a:off x="1108075" y="0"/>
            <a:ext cx="4572000" cy="3429000"/>
          </a:xfrm>
          <a:ln/>
        </p:spPr>
      </p:sp>
      <p:sp>
        <p:nvSpPr>
          <p:cNvPr id="5" name="Notes Placeholder 4"/>
          <p:cNvSpPr>
            <a:spLocks noGrp="1"/>
          </p:cNvSpPr>
          <p:nvPr>
            <p:ph type="body" sz="quarter" idx="10"/>
          </p:nvPr>
        </p:nvSpPr>
        <p:spPr>
          <a:xfrm>
            <a:off x="322118" y="3428999"/>
            <a:ext cx="6330432" cy="5133109"/>
          </a:xfrm>
        </p:spPr>
        <p:txBody>
          <a:bodyPr>
            <a:noAutofit/>
          </a:bodyPr>
          <a:lstStyle/>
          <a:p>
            <a:r>
              <a:rPr lang="en-US" sz="1400" b="1" kern="1200" dirty="0" smtClean="0">
                <a:solidFill>
                  <a:schemeClr val="tx1"/>
                </a:solidFill>
                <a:latin typeface="Arial" pitchFamily="34" charset="0"/>
                <a:ea typeface="+mn-ea"/>
                <a:cs typeface="Arial" pitchFamily="34" charset="0"/>
              </a:rPr>
              <a:t>QP2-153</a:t>
            </a:r>
          </a:p>
          <a:p>
            <a:r>
              <a:rPr lang="en-US" sz="1400" b="1" kern="1200" dirty="0" smtClean="0">
                <a:solidFill>
                  <a:schemeClr val="tx1"/>
                </a:solidFill>
                <a:latin typeface="Arial" pitchFamily="34" charset="0"/>
                <a:ea typeface="+mn-ea"/>
                <a:cs typeface="Arial" pitchFamily="34" charset="0"/>
              </a:rPr>
              <a:t>U</a:t>
            </a:r>
            <a:r>
              <a:rPr lang="en-US" sz="1400" dirty="0" smtClean="0"/>
              <a:t>: </a:t>
            </a:r>
            <a:r>
              <a:rPr lang="en-US" sz="1400" kern="1200" dirty="0" smtClean="0">
                <a:solidFill>
                  <a:schemeClr val="tx1"/>
                </a:solidFill>
                <a:latin typeface="Arial" pitchFamily="34" charset="0"/>
                <a:ea typeface="+mn-ea"/>
                <a:cs typeface="Arial" pitchFamily="34" charset="0"/>
              </a:rPr>
              <a:t>WAT DOES it mean when a guy said he like me more as a friend </a:t>
            </a:r>
            <a:r>
              <a:rPr lang="en-US" sz="1400" kern="1200" dirty="0" err="1" smtClean="0">
                <a:solidFill>
                  <a:schemeClr val="tx1"/>
                </a:solidFill>
                <a:latin typeface="Arial" pitchFamily="34" charset="0"/>
                <a:ea typeface="+mn-ea"/>
                <a:cs typeface="Arial" pitchFamily="34" charset="0"/>
              </a:rPr>
              <a:t>doesnt</a:t>
            </a:r>
            <a:r>
              <a:rPr lang="en-US" sz="1400" kern="1200" dirty="0" smtClean="0">
                <a:solidFill>
                  <a:schemeClr val="tx1"/>
                </a:solidFill>
                <a:latin typeface="Arial" pitchFamily="34" charset="0"/>
                <a:ea typeface="+mn-ea"/>
                <a:cs typeface="Arial" pitchFamily="34" charset="0"/>
              </a:rPr>
              <a:t> it mean like  a  </a:t>
            </a:r>
            <a:r>
              <a:rPr lang="en-US" sz="1400" kern="1200" dirty="0" err="1" smtClean="0">
                <a:solidFill>
                  <a:schemeClr val="tx1"/>
                </a:solidFill>
                <a:latin typeface="Arial" pitchFamily="34" charset="0"/>
                <a:ea typeface="+mn-ea"/>
                <a:cs typeface="Arial" pitchFamily="34" charset="0"/>
              </a:rPr>
              <a:t>gf</a:t>
            </a:r>
            <a:r>
              <a:rPr lang="en-US" sz="1400" kern="1200" dirty="0" smtClean="0">
                <a:solidFill>
                  <a:schemeClr val="tx1"/>
                </a:solidFill>
                <a:latin typeface="Arial" pitchFamily="34" charset="0"/>
                <a:ea typeface="+mn-ea"/>
                <a:cs typeface="Arial" pitchFamily="34" charset="0"/>
              </a:rPr>
              <a:t>?</a:t>
            </a:r>
          </a:p>
          <a:p>
            <a:r>
              <a:rPr lang="en-US" sz="1400" b="1" kern="1200" dirty="0" smtClean="0">
                <a:solidFill>
                  <a:schemeClr val="tx1"/>
                </a:solidFill>
                <a:latin typeface="Arial" pitchFamily="34" charset="0"/>
                <a:ea typeface="+mn-ea"/>
                <a:cs typeface="Arial" pitchFamily="34" charset="0"/>
              </a:rPr>
              <a:t>L</a:t>
            </a:r>
            <a:r>
              <a:rPr lang="en-US" sz="1400" kern="1200" dirty="0" smtClean="0">
                <a:solidFill>
                  <a:schemeClr val="tx1"/>
                </a:solidFill>
                <a:latin typeface="Arial" pitchFamily="34" charset="0"/>
                <a:ea typeface="+mn-ea"/>
                <a:cs typeface="Arial" pitchFamily="34" charset="0"/>
              </a:rPr>
              <a:t>: what do you think it means?</a:t>
            </a:r>
          </a:p>
          <a:p>
            <a:r>
              <a:rPr lang="en-US" sz="1400" b="1" kern="1200" dirty="0" smtClean="0">
                <a:solidFill>
                  <a:schemeClr val="tx1"/>
                </a:solidFill>
                <a:latin typeface="Arial" pitchFamily="34" charset="0"/>
                <a:ea typeface="+mn-ea"/>
                <a:cs typeface="Arial" pitchFamily="34" charset="0"/>
              </a:rPr>
              <a:t>U</a:t>
            </a:r>
            <a:r>
              <a:rPr lang="en-US" sz="1400" dirty="0" smtClean="0"/>
              <a:t>: </a:t>
            </a:r>
            <a:r>
              <a:rPr lang="en-US" sz="1400" kern="1200" dirty="0" smtClean="0">
                <a:solidFill>
                  <a:schemeClr val="tx1"/>
                </a:solidFill>
                <a:latin typeface="Arial" pitchFamily="34" charset="0"/>
                <a:ea typeface="+mn-ea"/>
                <a:cs typeface="Arial" pitchFamily="34" charset="0"/>
              </a:rPr>
              <a:t>well like a relationship but </a:t>
            </a:r>
            <a:r>
              <a:rPr lang="en-US" sz="1400" kern="1200" dirty="0" err="1" smtClean="0">
                <a:solidFill>
                  <a:schemeClr val="tx1"/>
                </a:solidFill>
                <a:latin typeface="Arial" pitchFamily="34" charset="0"/>
                <a:ea typeface="+mn-ea"/>
                <a:cs typeface="Arial" pitchFamily="34" charset="0"/>
              </a:rPr>
              <a:t>wuts</a:t>
            </a:r>
            <a:r>
              <a:rPr lang="en-US" sz="1400" kern="1200" dirty="0" smtClean="0">
                <a:solidFill>
                  <a:schemeClr val="tx1"/>
                </a:solidFill>
                <a:latin typeface="Arial" pitchFamily="34" charset="0"/>
                <a:ea typeface="+mn-ea"/>
                <a:cs typeface="Arial" pitchFamily="34" charset="0"/>
              </a:rPr>
              <a:t> u think?</a:t>
            </a:r>
          </a:p>
          <a:p>
            <a:r>
              <a:rPr lang="en-US" sz="1400" b="1" dirty="0" smtClean="0"/>
              <a:t>L:</a:t>
            </a:r>
            <a:r>
              <a:rPr lang="en-US" sz="1400" kern="1200" dirty="0" smtClean="0">
                <a:solidFill>
                  <a:schemeClr val="tx1"/>
                </a:solidFill>
                <a:latin typeface="Arial" pitchFamily="34" charset="0"/>
                <a:ea typeface="+mn-ea"/>
                <a:cs typeface="Arial" pitchFamily="34" charset="0"/>
              </a:rPr>
              <a:t>It is a nice way of saying he wants to be friends and nothing more.</a:t>
            </a:r>
          </a:p>
          <a:p>
            <a:r>
              <a:rPr lang="en-US" sz="1400" b="1" kern="1200" dirty="0" smtClean="0">
                <a:solidFill>
                  <a:schemeClr val="tx1"/>
                </a:solidFill>
                <a:latin typeface="Arial" pitchFamily="34" charset="0"/>
                <a:ea typeface="+mn-ea"/>
                <a:cs typeface="Arial" pitchFamily="34" charset="0"/>
              </a:rPr>
              <a:t>U</a:t>
            </a:r>
            <a:r>
              <a:rPr lang="en-US" sz="1400" dirty="0" smtClean="0"/>
              <a:t>: </a:t>
            </a:r>
            <a:r>
              <a:rPr lang="en-US" sz="1400" kern="1200" dirty="0" smtClean="0">
                <a:solidFill>
                  <a:schemeClr val="tx1"/>
                </a:solidFill>
                <a:latin typeface="Arial" pitchFamily="34" charset="0"/>
                <a:ea typeface="+mn-ea"/>
                <a:cs typeface="Arial" pitchFamily="34" charset="0"/>
              </a:rPr>
              <a:t>are you for </a:t>
            </a:r>
            <a:r>
              <a:rPr lang="en-US" sz="1400" kern="1200" dirty="0" err="1" smtClean="0">
                <a:solidFill>
                  <a:schemeClr val="tx1"/>
                </a:solidFill>
                <a:latin typeface="Arial" pitchFamily="34" charset="0"/>
                <a:ea typeface="+mn-ea"/>
                <a:cs typeface="Arial" pitchFamily="34" charset="0"/>
              </a:rPr>
              <a:t>reallllll</a:t>
            </a:r>
            <a:r>
              <a:rPr lang="en-US" sz="1400" kern="1200" dirty="0" smtClean="0">
                <a:solidFill>
                  <a:schemeClr val="tx1"/>
                </a:solidFill>
                <a:latin typeface="Arial" pitchFamily="34" charset="0"/>
                <a:ea typeface="+mn-ea"/>
                <a:cs typeface="Arial" pitchFamily="34" charset="0"/>
              </a:rPr>
              <a:t>?</a:t>
            </a:r>
          </a:p>
          <a:p>
            <a:r>
              <a:rPr lang="en-US" sz="1400" b="1" kern="1200" dirty="0" smtClean="0">
                <a:solidFill>
                  <a:schemeClr val="tx1"/>
                </a:solidFill>
                <a:latin typeface="Arial" pitchFamily="34" charset="0"/>
                <a:ea typeface="+mn-ea"/>
                <a:cs typeface="Arial" pitchFamily="34" charset="0"/>
              </a:rPr>
              <a:t>L</a:t>
            </a:r>
            <a:r>
              <a:rPr lang="en-US" sz="1400" kern="1200" dirty="0" smtClean="0">
                <a:solidFill>
                  <a:schemeClr val="tx1"/>
                </a:solidFill>
                <a:latin typeface="Arial" pitchFamily="34" charset="0"/>
                <a:ea typeface="+mn-ea"/>
                <a:cs typeface="Arial" pitchFamily="34" charset="0"/>
              </a:rPr>
              <a:t>: Yes I am.</a:t>
            </a:r>
          </a:p>
          <a:p>
            <a:r>
              <a:rPr lang="en-US" sz="1400" b="1" kern="1200" dirty="0" smtClean="0">
                <a:solidFill>
                  <a:schemeClr val="tx1"/>
                </a:solidFill>
                <a:latin typeface="Arial" pitchFamily="34" charset="0"/>
                <a:ea typeface="+mn-ea"/>
                <a:cs typeface="Arial" pitchFamily="34" charset="0"/>
              </a:rPr>
              <a:t>U</a:t>
            </a:r>
            <a:r>
              <a:rPr lang="en-US" sz="1400" dirty="0" smtClean="0"/>
              <a:t>: </a:t>
            </a:r>
            <a:r>
              <a:rPr lang="en-US" sz="1400" kern="1200" dirty="0" smtClean="0">
                <a:solidFill>
                  <a:schemeClr val="tx1"/>
                </a:solidFill>
                <a:latin typeface="Arial" pitchFamily="34" charset="0"/>
                <a:ea typeface="+mn-ea"/>
                <a:cs typeface="Arial" pitchFamily="34" charset="0"/>
              </a:rPr>
              <a:t>oh </a:t>
            </a:r>
            <a:r>
              <a:rPr lang="en-US" sz="1400" kern="1200" dirty="0" err="1" smtClean="0">
                <a:solidFill>
                  <a:schemeClr val="tx1"/>
                </a:solidFill>
                <a:latin typeface="Arial" pitchFamily="34" charset="0"/>
                <a:ea typeface="+mn-ea"/>
                <a:cs typeface="Arial" pitchFamily="34" charset="0"/>
              </a:rPr>
              <a:t>wtffff</a:t>
            </a:r>
            <a:r>
              <a:rPr lang="en-US" sz="1400" kern="1200" dirty="0" smtClean="0">
                <a:solidFill>
                  <a:schemeClr val="tx1"/>
                </a:solidFill>
                <a:latin typeface="Arial" pitchFamily="34" charset="0"/>
                <a:ea typeface="+mn-ea"/>
                <a:cs typeface="Arial" pitchFamily="34" charset="0"/>
              </a:rPr>
              <a:t> </a:t>
            </a:r>
            <a:r>
              <a:rPr lang="en-US" sz="1400" kern="1200" dirty="0" err="1" smtClean="0">
                <a:solidFill>
                  <a:schemeClr val="tx1"/>
                </a:solidFill>
                <a:latin typeface="Arial" pitchFamily="34" charset="0"/>
                <a:ea typeface="+mn-ea"/>
                <a:cs typeface="Arial" pitchFamily="34" charset="0"/>
              </a:rPr>
              <a:t>grrrrrr</a:t>
            </a:r>
            <a:r>
              <a:rPr lang="en-US" sz="1400" kern="1200" dirty="0" smtClean="0">
                <a:solidFill>
                  <a:schemeClr val="tx1"/>
                </a:solidFill>
                <a:latin typeface="Arial" pitchFamily="34" charset="0"/>
                <a:ea typeface="+mn-ea"/>
                <a:cs typeface="Arial" pitchFamily="34" charset="0"/>
              </a:rPr>
              <a:t> now am </a:t>
            </a:r>
            <a:r>
              <a:rPr lang="en-US" sz="1400" kern="1200" dirty="0" err="1" smtClean="0">
                <a:solidFill>
                  <a:schemeClr val="tx1"/>
                </a:solidFill>
                <a:latin typeface="Arial" pitchFamily="34" charset="0"/>
                <a:ea typeface="+mn-ea"/>
                <a:cs typeface="Arial" pitchFamily="34" charset="0"/>
              </a:rPr>
              <a:t>fkin</a:t>
            </a:r>
            <a:r>
              <a:rPr lang="en-US" sz="1400" kern="1200" dirty="0" smtClean="0">
                <a:solidFill>
                  <a:schemeClr val="tx1"/>
                </a:solidFill>
                <a:latin typeface="Arial" pitchFamily="34" charset="0"/>
                <a:ea typeface="+mn-ea"/>
                <a:cs typeface="Arial" pitchFamily="34" charset="0"/>
              </a:rPr>
              <a:t> MAD CRYING*</a:t>
            </a:r>
          </a:p>
          <a:p>
            <a:r>
              <a:rPr lang="en-US" sz="1400" b="1" dirty="0" smtClean="0"/>
              <a:t>U</a:t>
            </a:r>
            <a:r>
              <a:rPr lang="en-US" sz="1400" dirty="0" smtClean="0"/>
              <a:t>:cause he said he likes me and how am cute etc and he even kisses me etc so </a:t>
            </a:r>
            <a:r>
              <a:rPr lang="en-US" sz="1400" dirty="0" err="1" smtClean="0"/>
              <a:t>i</a:t>
            </a:r>
            <a:r>
              <a:rPr lang="en-US" sz="1400" dirty="0" smtClean="0"/>
              <a:t> </a:t>
            </a:r>
            <a:r>
              <a:rPr lang="en-US" sz="1400" dirty="0" err="1" smtClean="0"/>
              <a:t>dont</a:t>
            </a:r>
            <a:r>
              <a:rPr lang="en-US" sz="1400" dirty="0" smtClean="0"/>
              <a:t> think </a:t>
            </a:r>
            <a:r>
              <a:rPr lang="en-US" sz="1400" dirty="0" err="1" smtClean="0"/>
              <a:t>thats</a:t>
            </a:r>
            <a:r>
              <a:rPr lang="en-US" sz="1400" dirty="0" smtClean="0"/>
              <a:t> </a:t>
            </a:r>
            <a:r>
              <a:rPr lang="en-US" sz="1400" dirty="0" err="1" smtClean="0"/>
              <a:t>bein</a:t>
            </a:r>
            <a:r>
              <a:rPr lang="en-US" sz="1400" dirty="0" smtClean="0"/>
              <a:t> a friend </a:t>
            </a:r>
            <a:r>
              <a:rPr lang="en-US" sz="1400" dirty="0" err="1" smtClean="0"/>
              <a:t>lol</a:t>
            </a:r>
            <a:endParaRPr lang="en-US" sz="1400" dirty="0" smtClean="0"/>
          </a:p>
          <a:p>
            <a:r>
              <a:rPr lang="en-US" sz="1400" b="1" kern="1200" dirty="0" smtClean="0">
                <a:solidFill>
                  <a:schemeClr val="tx1"/>
                </a:solidFill>
                <a:latin typeface="Arial" pitchFamily="34" charset="0"/>
                <a:ea typeface="+mn-ea"/>
                <a:cs typeface="Arial" pitchFamily="34" charset="0"/>
              </a:rPr>
              <a:t>L</a:t>
            </a:r>
            <a:r>
              <a:rPr lang="en-US" sz="1400" kern="1200" dirty="0" smtClean="0">
                <a:solidFill>
                  <a:schemeClr val="tx1"/>
                </a:solidFill>
                <a:latin typeface="Arial" pitchFamily="34" charset="0"/>
                <a:ea typeface="+mn-ea"/>
                <a:cs typeface="Arial" pitchFamily="34" charset="0"/>
              </a:rPr>
              <a:t>: </a:t>
            </a:r>
            <a:r>
              <a:rPr lang="en-US" sz="1400" dirty="0" smtClean="0"/>
              <a:t>Sorry.</a:t>
            </a:r>
          </a:p>
          <a:p>
            <a:r>
              <a:rPr lang="en-US" sz="1400" b="1" dirty="0" smtClean="0"/>
              <a:t>L</a:t>
            </a:r>
            <a:r>
              <a:rPr lang="en-US" sz="1400" dirty="0" smtClean="0"/>
              <a:t>: If you have to ask, you already know, right?</a:t>
            </a:r>
          </a:p>
          <a:p>
            <a:r>
              <a:rPr lang="en-US" sz="1400" b="1" dirty="0" smtClean="0"/>
              <a:t>U</a:t>
            </a:r>
            <a:r>
              <a:rPr lang="en-US" sz="1400" dirty="0" smtClean="0"/>
              <a:t>: cause </a:t>
            </a:r>
            <a:r>
              <a:rPr lang="en-US" sz="1400" dirty="0" err="1" smtClean="0"/>
              <a:t>i</a:t>
            </a:r>
            <a:r>
              <a:rPr lang="en-US" sz="1400" dirty="0" smtClean="0"/>
              <a:t> thought when a guy says more then a friend </a:t>
            </a:r>
            <a:r>
              <a:rPr lang="en-US" sz="1400" dirty="0" err="1" smtClean="0"/>
              <a:t>i</a:t>
            </a:r>
            <a:r>
              <a:rPr lang="en-US" sz="1400" dirty="0" smtClean="0"/>
              <a:t> thought it meant as a bf / </a:t>
            </a:r>
            <a:r>
              <a:rPr lang="en-US" sz="1400" dirty="0" err="1" smtClean="0"/>
              <a:t>gf</a:t>
            </a:r>
            <a:endParaRPr lang="en-US" sz="1400" dirty="0" smtClean="0"/>
          </a:p>
          <a:p>
            <a:r>
              <a:rPr lang="en-US" sz="1400" b="1" dirty="0" smtClean="0"/>
              <a:t>L: </a:t>
            </a:r>
            <a:r>
              <a:rPr lang="en-US" sz="1400" dirty="0" smtClean="0"/>
              <a:t>You wrote "more as a friend"  not "more than a friend".</a:t>
            </a:r>
          </a:p>
          <a:p>
            <a:r>
              <a:rPr lang="en-US" sz="1400" b="1" dirty="0" smtClean="0"/>
              <a:t>L</a:t>
            </a:r>
            <a:r>
              <a:rPr lang="en-US" sz="1400" dirty="0" smtClean="0"/>
              <a:t>: Very different meaning.</a:t>
            </a:r>
          </a:p>
          <a:p>
            <a:r>
              <a:rPr lang="en-US" sz="1400" b="1" dirty="0" smtClean="0"/>
              <a:t>U</a:t>
            </a:r>
            <a:r>
              <a:rPr lang="en-US" sz="1400" dirty="0" smtClean="0"/>
              <a:t>: he said more as a friend</a:t>
            </a:r>
          </a:p>
          <a:p>
            <a:r>
              <a:rPr lang="en-US" sz="1400" b="1" dirty="0" smtClean="0"/>
              <a:t>L</a:t>
            </a:r>
            <a:r>
              <a:rPr lang="en-US" sz="1400" dirty="0" smtClean="0"/>
              <a:t>: Be honest with yourself.</a:t>
            </a:r>
          </a:p>
          <a:p>
            <a:r>
              <a:rPr lang="en-US" sz="1400" b="1" dirty="0" smtClean="0"/>
              <a:t>U</a:t>
            </a:r>
            <a:r>
              <a:rPr lang="en-US" sz="1400" dirty="0" smtClean="0"/>
              <a:t>: he told his friend about me </a:t>
            </a:r>
            <a:r>
              <a:rPr lang="en-US" sz="1400" dirty="0" err="1" smtClean="0"/>
              <a:t>yoo</a:t>
            </a:r>
            <a:r>
              <a:rPr lang="en-US" sz="1400" dirty="0" smtClean="0"/>
              <a:t> how hot </a:t>
            </a:r>
            <a:r>
              <a:rPr lang="en-US" sz="1400" dirty="0" err="1" smtClean="0"/>
              <a:t>i</a:t>
            </a:r>
            <a:r>
              <a:rPr lang="en-US" sz="1400" dirty="0" smtClean="0"/>
              <a:t> am etc and  he likes me </a:t>
            </a:r>
            <a:r>
              <a:rPr lang="en-US" sz="1400" dirty="0" err="1" smtClean="0"/>
              <a:t>alot</a:t>
            </a:r>
            <a:r>
              <a:rPr lang="en-US" sz="1400" dirty="0" smtClean="0"/>
              <a:t> and loves to hang out with me</a:t>
            </a:r>
          </a:p>
          <a:p>
            <a:r>
              <a:rPr lang="en-US" sz="1400" b="1" dirty="0" smtClean="0"/>
              <a:t>U</a:t>
            </a:r>
            <a:r>
              <a:rPr lang="en-US" sz="1400" dirty="0" smtClean="0"/>
              <a:t>: </a:t>
            </a:r>
            <a:r>
              <a:rPr lang="en-US" sz="1400" dirty="0" err="1" smtClean="0"/>
              <a:t>i</a:t>
            </a:r>
            <a:r>
              <a:rPr lang="en-US" sz="1400" dirty="0" smtClean="0"/>
              <a:t> am being honest he said he wants us to be more then friends like a relationship</a:t>
            </a:r>
          </a:p>
          <a:p>
            <a:endParaRPr lang="en-US" sz="1000" kern="1200" dirty="0" smtClean="0">
              <a:solidFill>
                <a:schemeClr val="tx1"/>
              </a:solidFill>
              <a:latin typeface="Arial" pitchFamily="34" charset="0"/>
              <a:ea typeface="+mn-ea"/>
              <a:cs typeface="Arial" pitchFamily="34" charset="0"/>
            </a:endParaRPr>
          </a:p>
          <a:p>
            <a:endParaRPr lang="en-US" sz="1000" dirty="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smtClean="0">
                <a:latin typeface="Arial" pitchFamily="34" charset="0"/>
                <a:cs typeface="Arial" pitchFamily="34" charset="0"/>
              </a:rPr>
              <a:t>Includes</a:t>
            </a:r>
            <a:r>
              <a:rPr lang="en-US" sz="1400" baseline="0" dirty="0" smtClean="0">
                <a:latin typeface="Arial" pitchFamily="34" charset="0"/>
                <a:cs typeface="Arial" pitchFamily="34" charset="0"/>
              </a:rPr>
              <a:t> virtual directions like 2</a:t>
            </a:r>
            <a:r>
              <a:rPr lang="en-US" sz="1400" baseline="30000" dirty="0" smtClean="0">
                <a:latin typeface="Arial" pitchFamily="34" charset="0"/>
                <a:cs typeface="Arial" pitchFamily="34" charset="0"/>
              </a:rPr>
              <a:t>nd</a:t>
            </a:r>
            <a:r>
              <a:rPr lang="en-US" sz="1400" baseline="0" dirty="0" smtClean="0">
                <a:latin typeface="Arial" pitchFamily="34" charset="0"/>
                <a:cs typeface="Arial" pitchFamily="34" charset="0"/>
              </a:rPr>
              <a:t> example asking for URL</a:t>
            </a:r>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7262914-8F44-40A3-864E-0564A8BEB422}" type="slidenum">
              <a:rPr lang="en-US" smtClean="0"/>
              <a:pPr/>
              <a:t>15</a:t>
            </a:fld>
            <a:endParaRPr lang="en-US"/>
          </a:p>
        </p:txBody>
      </p:sp>
    </p:spTree>
    <p:extLst>
      <p:ext uri="{BB962C8B-B14F-4D97-AF65-F5344CB8AC3E}">
        <p14:creationId xmlns:p14="http://schemas.microsoft.com/office/powerpoint/2010/main" xmlns="" val="40609327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97262914-8F44-40A3-864E-0564A8BEB422}" type="slidenum">
              <a:rPr lang="en-US" smtClean="0"/>
              <a:pPr/>
              <a:t>16</a:t>
            </a:fld>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7"/>
          <p:cNvSpPr>
            <a:spLocks noGrp="1" noChangeArrowheads="1"/>
          </p:cNvSpPr>
          <p:nvPr>
            <p:ph type="sldNum" sz="quarter" idx="5"/>
          </p:nvPr>
        </p:nvSpPr>
        <p:spPr>
          <a:noFill/>
        </p:spPr>
        <p:txBody>
          <a:bodyPr/>
          <a:lstStyle/>
          <a:p>
            <a:fld id="{B12CA68F-DD00-4428-A3BD-D83A56F4B141}" type="slidenum">
              <a:rPr lang="en-US" smtClean="0"/>
              <a:pPr/>
              <a:t>17</a:t>
            </a:fld>
            <a:endParaRPr lang="en-US" smtClean="0"/>
          </a:p>
        </p:txBody>
      </p:sp>
      <p:sp>
        <p:nvSpPr>
          <p:cNvPr id="34819" name="Rectangle 2"/>
          <p:cNvSpPr>
            <a:spLocks noGrp="1" noRot="1" noChangeAspect="1" noChangeArrowheads="1" noTextEdit="1"/>
          </p:cNvSpPr>
          <p:nvPr>
            <p:ph type="sldImg"/>
          </p:nvPr>
        </p:nvSpPr>
        <p:spPr>
          <a:ln/>
        </p:spPr>
      </p:sp>
      <p:sp>
        <p:nvSpPr>
          <p:cNvPr id="34820" name="Rectangle 3"/>
          <p:cNvSpPr>
            <a:spLocks noGrp="1" noChangeArrowheads="1"/>
          </p:cNvSpPr>
          <p:nvPr>
            <p:ph type="body" idx="1"/>
          </p:nvPr>
        </p:nvSpPr>
        <p:spPr>
          <a:noFill/>
          <a:ln/>
        </p:spPr>
        <p:txBody>
          <a:bodyPr/>
          <a:lstStyle/>
          <a:p>
            <a:pPr eaLnBrk="1" hangingPunct="1"/>
            <a:r>
              <a:rPr lang="en-US" sz="1400" dirty="0" smtClean="0">
                <a:latin typeface="Arial" pitchFamily="34" charset="0"/>
                <a:cs typeface="Arial" pitchFamily="34" charset="0"/>
              </a:rPr>
              <a:t>Total N for 2004-2006 is 915 questions (not transcripts)</a:t>
            </a:r>
          </a:p>
          <a:p>
            <a:pPr eaLnBrk="1" hangingPunct="1"/>
            <a:endParaRPr lang="en-US" sz="1400" dirty="0" smtClean="0">
              <a:latin typeface="Arial" pitchFamily="34" charset="0"/>
              <a:cs typeface="Arial" pitchFamily="34" charset="0"/>
            </a:endParaRPr>
          </a:p>
          <a:p>
            <a:pPr eaLnBrk="1" hangingPunct="1"/>
            <a:r>
              <a:rPr lang="en-US" sz="1400" dirty="0" smtClean="0">
                <a:latin typeface="Arial" pitchFamily="34" charset="0"/>
                <a:cs typeface="Arial" pitchFamily="34" charset="0"/>
              </a:rPr>
              <a:t>Subject Search (n=293, 32%)</a:t>
            </a:r>
          </a:p>
          <a:p>
            <a:pPr eaLnBrk="1" hangingPunct="1"/>
            <a:r>
              <a:rPr lang="en-US" sz="1400" dirty="0" smtClean="0">
                <a:latin typeface="Arial" pitchFamily="34" charset="0"/>
                <a:cs typeface="Arial" pitchFamily="34" charset="0"/>
              </a:rPr>
              <a:t>Ready Reference (n=243, 27%)</a:t>
            </a:r>
          </a:p>
          <a:p>
            <a:pPr eaLnBrk="1" hangingPunct="1"/>
            <a:r>
              <a:rPr lang="en-US" sz="1400" dirty="0" smtClean="0">
                <a:latin typeface="Arial" pitchFamily="34" charset="0"/>
                <a:cs typeface="Arial" pitchFamily="34" charset="0"/>
              </a:rPr>
              <a:t>Procedural (n=162, 18%)</a:t>
            </a:r>
          </a:p>
          <a:p>
            <a:pPr eaLnBrk="1" hangingPunct="1"/>
            <a:r>
              <a:rPr lang="en-US" sz="1400" dirty="0" smtClean="0">
                <a:latin typeface="Arial" pitchFamily="34" charset="0"/>
                <a:cs typeface="Arial" pitchFamily="34" charset="0"/>
              </a:rPr>
              <a:t>No Question (n=104, 11%)</a:t>
            </a:r>
          </a:p>
          <a:p>
            <a:pPr eaLnBrk="1" hangingPunct="1"/>
            <a:r>
              <a:rPr lang="en-US" sz="1400" dirty="0" smtClean="0">
                <a:latin typeface="Arial" pitchFamily="34" charset="0"/>
                <a:cs typeface="Arial" pitchFamily="34" charset="0"/>
              </a:rPr>
              <a:t>Holdings (n=77, 8%)</a:t>
            </a:r>
          </a:p>
          <a:p>
            <a:pPr eaLnBrk="1" hangingPunct="1"/>
            <a:r>
              <a:rPr lang="en-US" sz="1400" dirty="0" smtClean="0">
                <a:latin typeface="Arial" pitchFamily="34" charset="0"/>
                <a:cs typeface="Arial" pitchFamily="34" charset="0"/>
              </a:rPr>
              <a:t>Research (n=23, 3%)</a:t>
            </a:r>
          </a:p>
          <a:p>
            <a:pPr eaLnBrk="1" hangingPunct="1"/>
            <a:r>
              <a:rPr lang="en-US" sz="1400" dirty="0" smtClean="0">
                <a:latin typeface="Arial" pitchFamily="34" charset="0"/>
                <a:cs typeface="Arial" pitchFamily="34" charset="0"/>
              </a:rPr>
              <a:t>Inappropriate (n=10, 1%)</a:t>
            </a:r>
          </a:p>
          <a:p>
            <a:pPr eaLnBrk="1" hangingPunct="1"/>
            <a:r>
              <a:rPr lang="en-US" sz="1400" dirty="0" smtClean="0">
                <a:latin typeface="Arial" pitchFamily="34" charset="0"/>
                <a:cs typeface="Arial" pitchFamily="34" charset="0"/>
              </a:rPr>
              <a:t>Directional (n=2, &lt;1%)</a:t>
            </a:r>
          </a:p>
          <a:p>
            <a:pPr eaLnBrk="1" hangingPunct="1"/>
            <a:r>
              <a:rPr lang="en-US" sz="1400" dirty="0" smtClean="0">
                <a:latin typeface="Arial" pitchFamily="34" charset="0"/>
                <a:cs typeface="Arial" pitchFamily="34" charset="0"/>
              </a:rPr>
              <a:t>Reader’s Advisory (n=1, &lt;1%)</a:t>
            </a: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400" dirty="0" smtClean="0">
                <a:latin typeface="Arial" pitchFamily="34" charset="0"/>
                <a:cs typeface="Arial" pitchFamily="34" charset="0"/>
              </a:rPr>
              <a:t>575 is actual number of questions from 560 transcripts (includes both QP and QW)</a:t>
            </a:r>
          </a:p>
          <a:p>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Subject Search (n=97, 17%)</a:t>
            </a:r>
          </a:p>
          <a:p>
            <a:r>
              <a:rPr lang="en-US" sz="1400" dirty="0" smtClean="0">
                <a:latin typeface="Arial" pitchFamily="34" charset="0"/>
                <a:cs typeface="Arial" pitchFamily="34" charset="0"/>
              </a:rPr>
              <a:t>Ready Reference (n=179, 31%)</a:t>
            </a:r>
          </a:p>
          <a:p>
            <a:r>
              <a:rPr lang="en-US" sz="1400" dirty="0" smtClean="0">
                <a:latin typeface="Arial" pitchFamily="34" charset="0"/>
                <a:cs typeface="Arial" pitchFamily="34" charset="0"/>
              </a:rPr>
              <a:t>Procedural (n=181, 31%)</a:t>
            </a:r>
          </a:p>
          <a:p>
            <a:r>
              <a:rPr lang="en-US" sz="1400" dirty="0" smtClean="0">
                <a:latin typeface="Arial" pitchFamily="34" charset="0"/>
                <a:cs typeface="Arial" pitchFamily="34" charset="0"/>
              </a:rPr>
              <a:t>No Question (n=25, 4%)</a:t>
            </a:r>
          </a:p>
          <a:p>
            <a:r>
              <a:rPr lang="en-US" sz="1400" dirty="0" smtClean="0">
                <a:latin typeface="Arial" pitchFamily="34" charset="0"/>
                <a:cs typeface="Arial" pitchFamily="34" charset="0"/>
              </a:rPr>
              <a:t>Holdings (n=49, 9%)</a:t>
            </a:r>
          </a:p>
          <a:p>
            <a:r>
              <a:rPr lang="en-US" sz="1400" dirty="0" smtClean="0">
                <a:latin typeface="Arial" pitchFamily="34" charset="0"/>
                <a:cs typeface="Arial" pitchFamily="34" charset="0"/>
              </a:rPr>
              <a:t>Research (n=19, 3%)</a:t>
            </a:r>
          </a:p>
          <a:p>
            <a:r>
              <a:rPr lang="en-US" sz="1400" dirty="0" smtClean="0">
                <a:latin typeface="Arial" pitchFamily="34" charset="0"/>
                <a:cs typeface="Arial" pitchFamily="34" charset="0"/>
              </a:rPr>
              <a:t>Inappropriate (n=4, &lt;1%)</a:t>
            </a:r>
          </a:p>
          <a:p>
            <a:r>
              <a:rPr lang="en-US" sz="1400" dirty="0" smtClean="0">
                <a:latin typeface="Arial" pitchFamily="34" charset="0"/>
                <a:cs typeface="Arial" pitchFamily="34" charset="0"/>
              </a:rPr>
              <a:t>Directional (n=15, 3%)</a:t>
            </a:r>
          </a:p>
          <a:p>
            <a:r>
              <a:rPr lang="en-US" sz="1400" dirty="0" smtClean="0">
                <a:latin typeface="Arial" pitchFamily="34" charset="0"/>
                <a:cs typeface="Arial" pitchFamily="34" charset="0"/>
              </a:rPr>
              <a:t>Reader’s Advisory (n=6, 1%)</a:t>
            </a:r>
          </a:p>
        </p:txBody>
      </p:sp>
      <p:sp>
        <p:nvSpPr>
          <p:cNvPr id="4" name="Slide Number Placeholder 3"/>
          <p:cNvSpPr>
            <a:spLocks noGrp="1"/>
          </p:cNvSpPr>
          <p:nvPr>
            <p:ph type="sldNum" sz="quarter" idx="10"/>
          </p:nvPr>
        </p:nvSpPr>
        <p:spPr/>
        <p:txBody>
          <a:bodyPr/>
          <a:lstStyle/>
          <a:p>
            <a:fld id="{97262914-8F44-40A3-864E-0564A8BEB422}" type="slidenum">
              <a:rPr lang="en-US" smtClean="0"/>
              <a:pPr/>
              <a:t>18</a:t>
            </a:fld>
            <a:endParaRPr 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716088" y="76200"/>
            <a:ext cx="3422650" cy="2568575"/>
          </a:xfrm>
        </p:spPr>
      </p:sp>
      <p:sp>
        <p:nvSpPr>
          <p:cNvPr id="3" name="Notes Placeholder 2"/>
          <p:cNvSpPr>
            <a:spLocks noGrp="1"/>
          </p:cNvSpPr>
          <p:nvPr>
            <p:ph type="body" idx="1"/>
          </p:nvPr>
        </p:nvSpPr>
        <p:spPr>
          <a:xfrm>
            <a:off x="1" y="2708476"/>
            <a:ext cx="6858000" cy="6435524"/>
          </a:xfrm>
        </p:spPr>
        <p:txBody>
          <a:bodyPr numCol="2">
            <a:noAutofit/>
          </a:bodyPr>
          <a:lstStyle/>
          <a:p>
            <a:r>
              <a:rPr lang="en-US" sz="1400" b="1" dirty="0" smtClean="0">
                <a:latin typeface="Arial" pitchFamily="34" charset="0"/>
                <a:cs typeface="Arial" pitchFamily="34" charset="0"/>
              </a:rPr>
              <a:t>2004-2006</a:t>
            </a:r>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QP1:</a:t>
            </a:r>
          </a:p>
          <a:p>
            <a:r>
              <a:rPr lang="en-US" sz="1400" dirty="0" smtClean="0">
                <a:latin typeface="Arial" pitchFamily="34" charset="0"/>
                <a:cs typeface="Arial" pitchFamily="34" charset="0"/>
              </a:rPr>
              <a:t>n = 915 questions vs. 575 questions</a:t>
            </a:r>
          </a:p>
          <a:p>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Subject Search (n=293, 32%) vs. (n=97, 17%)</a:t>
            </a:r>
          </a:p>
          <a:p>
            <a:r>
              <a:rPr lang="en-US" sz="1400" dirty="0" smtClean="0">
                <a:latin typeface="Arial" pitchFamily="34" charset="0"/>
                <a:cs typeface="Arial" pitchFamily="34" charset="0"/>
              </a:rPr>
              <a:t>Ready Reference (n=243, 27%) vs. (n=179, 31%)</a:t>
            </a:r>
          </a:p>
          <a:p>
            <a:r>
              <a:rPr lang="en-US" sz="1400" dirty="0" smtClean="0">
                <a:latin typeface="Arial" pitchFamily="34" charset="0"/>
                <a:cs typeface="Arial" pitchFamily="34" charset="0"/>
              </a:rPr>
              <a:t>Procedural (n=162, 18%) vs. (n=181, 31%)</a:t>
            </a:r>
          </a:p>
          <a:p>
            <a:r>
              <a:rPr lang="en-US" sz="1400" dirty="0" smtClean="0">
                <a:latin typeface="Arial" pitchFamily="34" charset="0"/>
                <a:cs typeface="Arial" pitchFamily="34" charset="0"/>
              </a:rPr>
              <a:t>No Question (n=104, 11%) vs. (n=25, 4%)</a:t>
            </a:r>
          </a:p>
          <a:p>
            <a:r>
              <a:rPr lang="en-US" sz="1400" dirty="0" smtClean="0">
                <a:latin typeface="Arial" pitchFamily="34" charset="0"/>
                <a:cs typeface="Arial" pitchFamily="34" charset="0"/>
              </a:rPr>
              <a:t>Holdings (n=77, 8%) vs. (n=49, 9%)</a:t>
            </a:r>
          </a:p>
          <a:p>
            <a:r>
              <a:rPr lang="en-US" sz="1400" dirty="0" smtClean="0">
                <a:latin typeface="Arial" pitchFamily="34" charset="0"/>
                <a:cs typeface="Arial" pitchFamily="34" charset="0"/>
              </a:rPr>
              <a:t>Research (n=23, 3%) vs. (n=19, 3%)</a:t>
            </a:r>
          </a:p>
          <a:p>
            <a:r>
              <a:rPr lang="en-US" sz="1400" dirty="0" smtClean="0">
                <a:latin typeface="Arial" pitchFamily="34" charset="0"/>
                <a:cs typeface="Arial" pitchFamily="34" charset="0"/>
              </a:rPr>
              <a:t>Inappropriate (n=10, 1%) vs. (n=4, 1%)</a:t>
            </a:r>
          </a:p>
          <a:p>
            <a:r>
              <a:rPr lang="en-US" sz="1400" dirty="0" smtClean="0">
                <a:latin typeface="Arial" pitchFamily="34" charset="0"/>
                <a:cs typeface="Arial" pitchFamily="34" charset="0"/>
              </a:rPr>
              <a:t>Directional (n=2, &lt;1%) vs. (n=15, 3%)</a:t>
            </a:r>
          </a:p>
          <a:p>
            <a:r>
              <a:rPr lang="en-US" sz="1400" dirty="0" smtClean="0">
                <a:latin typeface="Arial" pitchFamily="34" charset="0"/>
                <a:cs typeface="Arial" pitchFamily="34" charset="0"/>
              </a:rPr>
              <a:t>Reader’s Advisory (n=1, &lt;1%) vs. (n=6, 1%)</a:t>
            </a: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r>
              <a:rPr lang="en-US" sz="1400" b="1" dirty="0" smtClean="0">
                <a:latin typeface="Arial" pitchFamily="34" charset="0"/>
                <a:cs typeface="Arial" pitchFamily="34" charset="0"/>
              </a:rPr>
              <a:t>2010</a:t>
            </a:r>
          </a:p>
          <a:p>
            <a:r>
              <a:rPr lang="en-US" sz="1400" dirty="0" smtClean="0">
                <a:latin typeface="Arial" pitchFamily="34" charset="0"/>
                <a:cs typeface="Arial" pitchFamily="34" charset="0"/>
              </a:rPr>
              <a:t>QP2:</a:t>
            </a:r>
          </a:p>
          <a:p>
            <a:r>
              <a:rPr lang="en-US" sz="1400" dirty="0" smtClean="0">
                <a:latin typeface="Arial" pitchFamily="34" charset="0"/>
                <a:cs typeface="Arial" pitchFamily="34" charset="0"/>
              </a:rPr>
              <a:t>N=366</a:t>
            </a:r>
          </a:p>
          <a:p>
            <a:r>
              <a:rPr lang="pt-BR" sz="1400" dirty="0" smtClean="0">
                <a:latin typeface="Arial" pitchFamily="34" charset="0"/>
                <a:cs typeface="Arial" pitchFamily="34" charset="0"/>
              </a:rPr>
              <a:t>Directional (n=7, 2%) </a:t>
            </a:r>
          </a:p>
          <a:p>
            <a:r>
              <a:rPr lang="pt-BR" sz="1400" dirty="0" smtClean="0">
                <a:latin typeface="Arial" pitchFamily="34" charset="0"/>
                <a:cs typeface="Arial" pitchFamily="34" charset="0"/>
              </a:rPr>
              <a:t>Ready Reference (n=127, 35%)</a:t>
            </a:r>
          </a:p>
          <a:p>
            <a:r>
              <a:rPr lang="pt-BR" sz="1400" dirty="0" smtClean="0">
                <a:latin typeface="Arial" pitchFamily="34" charset="0"/>
                <a:cs typeface="Arial" pitchFamily="34" charset="0"/>
              </a:rPr>
              <a:t>Subject Search (n=74, 20%)</a:t>
            </a:r>
          </a:p>
          <a:p>
            <a:r>
              <a:rPr lang="pt-BR" sz="1400" dirty="0" smtClean="0">
                <a:latin typeface="Arial" pitchFamily="34" charset="0"/>
                <a:cs typeface="Arial" pitchFamily="34" charset="0"/>
              </a:rPr>
              <a:t>Research (n=16, 3%)</a:t>
            </a:r>
          </a:p>
          <a:p>
            <a:r>
              <a:rPr lang="pt-BR" sz="1400" dirty="0" smtClean="0">
                <a:latin typeface="Arial" pitchFamily="34" charset="0"/>
                <a:cs typeface="Arial" pitchFamily="34" charset="0"/>
              </a:rPr>
              <a:t>Procedural (n=99, 27%)</a:t>
            </a:r>
          </a:p>
          <a:p>
            <a:r>
              <a:rPr lang="pt-BR" sz="1400" dirty="0" smtClean="0">
                <a:latin typeface="Arial" pitchFamily="34" charset="0"/>
                <a:cs typeface="Arial" pitchFamily="34" charset="0"/>
              </a:rPr>
              <a:t>Holdings (n=25, 7%)</a:t>
            </a:r>
          </a:p>
          <a:p>
            <a:r>
              <a:rPr lang="pt-BR" sz="1400" dirty="0" smtClean="0">
                <a:latin typeface="Arial" pitchFamily="34" charset="0"/>
                <a:cs typeface="Arial" pitchFamily="34" charset="0"/>
              </a:rPr>
              <a:t>No Question (n=11, 3%)</a:t>
            </a:r>
          </a:p>
          <a:p>
            <a:r>
              <a:rPr lang="pt-BR" sz="1400" dirty="0" smtClean="0">
                <a:latin typeface="Arial" pitchFamily="34" charset="0"/>
                <a:cs typeface="Arial" pitchFamily="34" charset="0"/>
              </a:rPr>
              <a:t>Inappropriate (n=4, 1%)</a:t>
            </a:r>
          </a:p>
          <a:p>
            <a:r>
              <a:rPr lang="pt-BR" sz="1400" dirty="0" smtClean="0">
                <a:latin typeface="Arial" pitchFamily="34" charset="0"/>
                <a:cs typeface="Arial" pitchFamily="34" charset="0"/>
              </a:rPr>
              <a:t>Reader’s Advisory (n=3, 1%)</a:t>
            </a:r>
          </a:p>
          <a:p>
            <a:endParaRPr lang="pt-BR" sz="1400" dirty="0" smtClean="0">
              <a:latin typeface="Arial" pitchFamily="34" charset="0"/>
              <a:cs typeface="Arial" pitchFamily="34" charset="0"/>
            </a:endParaRPr>
          </a:p>
          <a:p>
            <a:endParaRPr lang="pt-BR" sz="1400" dirty="0" smtClean="0">
              <a:latin typeface="Arial" pitchFamily="34" charset="0"/>
              <a:cs typeface="Arial" pitchFamily="34" charset="0"/>
            </a:endParaRPr>
          </a:p>
          <a:p>
            <a:r>
              <a:rPr lang="en-US" sz="1400" dirty="0" smtClean="0">
                <a:latin typeface="Arial" pitchFamily="34" charset="0"/>
                <a:cs typeface="Arial" pitchFamily="34" charset="0"/>
              </a:rPr>
              <a:t>QW2:</a:t>
            </a:r>
          </a:p>
          <a:p>
            <a:r>
              <a:rPr lang="en-US" sz="1400" dirty="0" smtClean="0">
                <a:latin typeface="Arial" pitchFamily="34" charset="0"/>
                <a:cs typeface="Arial" pitchFamily="34" charset="0"/>
              </a:rPr>
              <a:t>N=209</a:t>
            </a:r>
          </a:p>
          <a:p>
            <a:r>
              <a:rPr lang="pt-BR" sz="1400" dirty="0" smtClean="0">
                <a:latin typeface="Arial" pitchFamily="34" charset="0"/>
                <a:cs typeface="Arial" pitchFamily="34" charset="0"/>
              </a:rPr>
              <a:t>Directional (n=8, 4%) </a:t>
            </a:r>
          </a:p>
          <a:p>
            <a:r>
              <a:rPr lang="pt-BR" sz="1400" dirty="0" smtClean="0">
                <a:latin typeface="Arial" pitchFamily="34" charset="0"/>
                <a:cs typeface="Arial" pitchFamily="34" charset="0"/>
              </a:rPr>
              <a:t>Ready Reference (n=52, 25%)</a:t>
            </a:r>
          </a:p>
          <a:p>
            <a:r>
              <a:rPr lang="pt-BR" sz="1400" dirty="0" smtClean="0">
                <a:latin typeface="Arial" pitchFamily="34" charset="0"/>
                <a:cs typeface="Arial" pitchFamily="34" charset="0"/>
              </a:rPr>
              <a:t>Subject Search (n=23, 11%)</a:t>
            </a:r>
          </a:p>
          <a:p>
            <a:r>
              <a:rPr lang="pt-BR" sz="1400" dirty="0" smtClean="0">
                <a:latin typeface="Arial" pitchFamily="34" charset="0"/>
                <a:cs typeface="Arial" pitchFamily="34" charset="0"/>
              </a:rPr>
              <a:t>Research (n=3, 1%)</a:t>
            </a:r>
          </a:p>
          <a:p>
            <a:r>
              <a:rPr lang="pt-BR" sz="1400" dirty="0" smtClean="0">
                <a:latin typeface="Arial" pitchFamily="34" charset="0"/>
                <a:cs typeface="Arial" pitchFamily="34" charset="0"/>
              </a:rPr>
              <a:t>Procedural (n=82, 39%)</a:t>
            </a:r>
          </a:p>
          <a:p>
            <a:r>
              <a:rPr lang="pt-BR" sz="1400" dirty="0" smtClean="0">
                <a:latin typeface="Arial" pitchFamily="34" charset="0"/>
                <a:cs typeface="Arial" pitchFamily="34" charset="0"/>
              </a:rPr>
              <a:t>Holdings (n=24, 11%)</a:t>
            </a:r>
          </a:p>
          <a:p>
            <a:r>
              <a:rPr lang="pt-BR" sz="1400" dirty="0" smtClean="0">
                <a:latin typeface="Arial" pitchFamily="34" charset="0"/>
                <a:cs typeface="Arial" pitchFamily="34" charset="0"/>
              </a:rPr>
              <a:t>No Question (n=14, 7%)</a:t>
            </a:r>
          </a:p>
          <a:p>
            <a:r>
              <a:rPr lang="pt-BR" sz="1400" dirty="0" smtClean="0">
                <a:latin typeface="Arial" pitchFamily="34" charset="0"/>
                <a:cs typeface="Arial" pitchFamily="34" charset="0"/>
              </a:rPr>
              <a:t>Inappropriate (n=0, 0%)</a:t>
            </a:r>
          </a:p>
          <a:p>
            <a:r>
              <a:rPr lang="pt-BR" sz="1400" dirty="0" smtClean="0">
                <a:latin typeface="Arial" pitchFamily="34" charset="0"/>
                <a:cs typeface="Arial" pitchFamily="34" charset="0"/>
              </a:rPr>
              <a:t>Reader’s Advisory (n=3, 1%)</a:t>
            </a:r>
            <a:endParaRPr lang="en-US" sz="1400" dirty="0" smtClean="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7262914-8F44-40A3-864E-0564A8BEB422}" type="slidenum">
              <a:rPr lang="en-US" smtClean="0"/>
              <a:pPr/>
              <a:t>19</a:t>
            </a:fld>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08075" y="141288"/>
            <a:ext cx="4572000" cy="3429000"/>
          </a:xfrm>
        </p:spPr>
      </p:sp>
      <p:sp>
        <p:nvSpPr>
          <p:cNvPr id="3" name="Notes Placeholder 2"/>
          <p:cNvSpPr>
            <a:spLocks noGrp="1"/>
          </p:cNvSpPr>
          <p:nvPr>
            <p:ph type="body" idx="1"/>
          </p:nvPr>
        </p:nvSpPr>
        <p:spPr>
          <a:xfrm>
            <a:off x="0" y="3565004"/>
            <a:ext cx="6858000" cy="5578998"/>
          </a:xfrm>
        </p:spPr>
        <p:txBody>
          <a:bodyPr numCol="2">
            <a:normAutofit/>
          </a:bodyPr>
          <a:lstStyle/>
          <a:p>
            <a:r>
              <a:rPr lang="en-US" sz="1400" dirty="0" smtClean="0">
                <a:latin typeface="Arial" pitchFamily="34" charset="0"/>
                <a:cs typeface="Arial" pitchFamily="34" charset="0"/>
              </a:rPr>
              <a:t>Total n= 575 questions</a:t>
            </a:r>
          </a:p>
          <a:p>
            <a:endParaRPr lang="en-US" sz="1400" dirty="0" smtClean="0">
              <a:latin typeface="Arial" pitchFamily="34" charset="0"/>
              <a:cs typeface="Arial" pitchFamily="34" charset="0"/>
            </a:endParaRPr>
          </a:p>
          <a:p>
            <a:r>
              <a:rPr lang="en-US" sz="1400" dirty="0" smtClean="0">
                <a:latin typeface="Arial" pitchFamily="34" charset="0"/>
                <a:cs typeface="Arial" pitchFamily="34" charset="0"/>
              </a:rPr>
              <a:t>QP2:</a:t>
            </a:r>
          </a:p>
          <a:p>
            <a:r>
              <a:rPr lang="en-US" sz="1400" dirty="0" smtClean="0">
                <a:latin typeface="Arial" pitchFamily="34" charset="0"/>
                <a:cs typeface="Arial" pitchFamily="34" charset="0"/>
              </a:rPr>
              <a:t>N=366 questions</a:t>
            </a:r>
          </a:p>
          <a:p>
            <a:r>
              <a:rPr lang="pt-BR" sz="1400" dirty="0" smtClean="0">
                <a:latin typeface="Arial" pitchFamily="34" charset="0"/>
                <a:cs typeface="Arial" pitchFamily="34" charset="0"/>
              </a:rPr>
              <a:t>Directional (n=7, 1%) </a:t>
            </a:r>
          </a:p>
          <a:p>
            <a:r>
              <a:rPr lang="pt-BR" sz="1400" dirty="0" smtClean="0">
                <a:latin typeface="Arial" pitchFamily="34" charset="0"/>
                <a:cs typeface="Arial" pitchFamily="34" charset="0"/>
              </a:rPr>
              <a:t>Ready Reference (n=127, 22%)</a:t>
            </a:r>
          </a:p>
          <a:p>
            <a:r>
              <a:rPr lang="pt-BR" sz="1400" dirty="0" smtClean="0">
                <a:latin typeface="Arial" pitchFamily="34" charset="0"/>
                <a:cs typeface="Arial" pitchFamily="34" charset="0"/>
              </a:rPr>
              <a:t>Subject Search (n=74, 13%)</a:t>
            </a:r>
          </a:p>
          <a:p>
            <a:r>
              <a:rPr lang="pt-BR" sz="1400" dirty="0" smtClean="0">
                <a:latin typeface="Arial" pitchFamily="34" charset="0"/>
                <a:cs typeface="Arial" pitchFamily="34" charset="0"/>
              </a:rPr>
              <a:t>Research (n=16, 3%)</a:t>
            </a:r>
          </a:p>
          <a:p>
            <a:r>
              <a:rPr lang="pt-BR" sz="1400" dirty="0" smtClean="0">
                <a:latin typeface="Arial" pitchFamily="34" charset="0"/>
                <a:cs typeface="Arial" pitchFamily="34" charset="0"/>
              </a:rPr>
              <a:t>Procedural (n=99, 17%)</a:t>
            </a:r>
          </a:p>
          <a:p>
            <a:r>
              <a:rPr lang="pt-BR" sz="1400" dirty="0" smtClean="0">
                <a:latin typeface="Arial" pitchFamily="34" charset="0"/>
                <a:cs typeface="Arial" pitchFamily="34" charset="0"/>
              </a:rPr>
              <a:t>Holdings (n=25, 4%)</a:t>
            </a:r>
          </a:p>
          <a:p>
            <a:r>
              <a:rPr lang="pt-BR" sz="1400" dirty="0" smtClean="0">
                <a:latin typeface="Arial" pitchFamily="34" charset="0"/>
                <a:cs typeface="Arial" pitchFamily="34" charset="0"/>
              </a:rPr>
              <a:t>No Question (n=11, 2%)</a:t>
            </a:r>
          </a:p>
          <a:p>
            <a:r>
              <a:rPr lang="pt-BR" sz="1400" dirty="0" smtClean="0">
                <a:latin typeface="Arial" pitchFamily="34" charset="0"/>
                <a:cs typeface="Arial" pitchFamily="34" charset="0"/>
              </a:rPr>
              <a:t>Inappropriate (n=4, 1%)</a:t>
            </a:r>
          </a:p>
          <a:p>
            <a:r>
              <a:rPr lang="pt-BR" sz="1400" dirty="0" smtClean="0">
                <a:latin typeface="Arial" pitchFamily="34" charset="0"/>
                <a:cs typeface="Arial" pitchFamily="34" charset="0"/>
              </a:rPr>
              <a:t>Reader’s Advisory (n=3, 1%)</a:t>
            </a:r>
          </a:p>
          <a:p>
            <a:endParaRPr lang="pt-BR" sz="1400" dirty="0" smtClean="0">
              <a:latin typeface="Arial" pitchFamily="34" charset="0"/>
              <a:cs typeface="Arial" pitchFamily="34" charset="0"/>
            </a:endParaRPr>
          </a:p>
          <a:p>
            <a:pPr>
              <a:lnSpc>
                <a:spcPct val="150000"/>
              </a:lnSpc>
              <a:spcBef>
                <a:spcPts val="0"/>
              </a:spcBef>
            </a:pPr>
            <a:r>
              <a:rPr lang="en-US" sz="1400" dirty="0" smtClean="0">
                <a:latin typeface="Arial" pitchFamily="34" charset="0"/>
                <a:cs typeface="Arial" pitchFamily="34" charset="0"/>
              </a:rPr>
              <a:t>QW2</a:t>
            </a:r>
          </a:p>
          <a:p>
            <a:r>
              <a:rPr lang="en-US" sz="1400" dirty="0" smtClean="0">
                <a:latin typeface="Arial" pitchFamily="34" charset="0"/>
                <a:cs typeface="Arial" pitchFamily="34" charset="0"/>
              </a:rPr>
              <a:t>N=209</a:t>
            </a:r>
          </a:p>
          <a:p>
            <a:r>
              <a:rPr lang="pt-BR" sz="1400" dirty="0" smtClean="0">
                <a:latin typeface="Arial" pitchFamily="34" charset="0"/>
                <a:cs typeface="Arial" pitchFamily="34" charset="0"/>
              </a:rPr>
              <a:t>Directional (n=8, %) </a:t>
            </a:r>
          </a:p>
          <a:p>
            <a:r>
              <a:rPr lang="pt-BR" sz="1400" dirty="0" smtClean="0">
                <a:latin typeface="Arial" pitchFamily="34" charset="0"/>
                <a:cs typeface="Arial" pitchFamily="34" charset="0"/>
              </a:rPr>
              <a:t>Ready Reference (n=52, 9%)</a:t>
            </a:r>
          </a:p>
          <a:p>
            <a:r>
              <a:rPr lang="pt-BR" sz="1400" dirty="0" smtClean="0">
                <a:latin typeface="Arial" pitchFamily="34" charset="0"/>
                <a:cs typeface="Arial" pitchFamily="34" charset="0"/>
              </a:rPr>
              <a:t>Subject Search (n=23, 4%)</a:t>
            </a:r>
          </a:p>
          <a:p>
            <a:r>
              <a:rPr lang="pt-BR" sz="1400" dirty="0" smtClean="0">
                <a:latin typeface="Arial" pitchFamily="34" charset="0"/>
                <a:cs typeface="Arial" pitchFamily="34" charset="0"/>
              </a:rPr>
              <a:t>Research (n=3, 1%)</a:t>
            </a:r>
          </a:p>
          <a:p>
            <a:r>
              <a:rPr lang="pt-BR" sz="1400" dirty="0" smtClean="0">
                <a:latin typeface="Arial" pitchFamily="34" charset="0"/>
                <a:cs typeface="Arial" pitchFamily="34" charset="0"/>
              </a:rPr>
              <a:t>Procedural (n=82, 14%)</a:t>
            </a:r>
          </a:p>
          <a:p>
            <a:r>
              <a:rPr lang="pt-BR" sz="1400" dirty="0" smtClean="0">
                <a:latin typeface="Arial" pitchFamily="34" charset="0"/>
                <a:cs typeface="Arial" pitchFamily="34" charset="0"/>
              </a:rPr>
              <a:t>Holdings (n=24, 4%)</a:t>
            </a:r>
          </a:p>
          <a:p>
            <a:r>
              <a:rPr lang="pt-BR" sz="1400" dirty="0" smtClean="0">
                <a:latin typeface="Arial" pitchFamily="34" charset="0"/>
                <a:cs typeface="Arial" pitchFamily="34" charset="0"/>
              </a:rPr>
              <a:t>No Question (n=14, 2%)</a:t>
            </a:r>
          </a:p>
          <a:p>
            <a:r>
              <a:rPr lang="pt-BR" sz="1400" dirty="0" smtClean="0">
                <a:latin typeface="Arial" pitchFamily="34" charset="0"/>
                <a:cs typeface="Arial" pitchFamily="34" charset="0"/>
              </a:rPr>
              <a:t>Inappropriate (n=0, 0%)</a:t>
            </a:r>
          </a:p>
          <a:p>
            <a:r>
              <a:rPr lang="pt-BR" sz="1400" dirty="0" smtClean="0">
                <a:latin typeface="Arial" pitchFamily="34" charset="0"/>
                <a:cs typeface="Arial" pitchFamily="34" charset="0"/>
              </a:rPr>
              <a:t>Reader’s Advisory (n=3, 1%)</a:t>
            </a:r>
          </a:p>
          <a:p>
            <a:endParaRPr lang="pt-BR" sz="1400" dirty="0" smtClean="0">
              <a:latin typeface="Arial" pitchFamily="34" charset="0"/>
              <a:cs typeface="Arial" pitchFamily="34" charset="0"/>
            </a:endParaRPr>
          </a:p>
          <a:p>
            <a:r>
              <a:rPr lang="pt-BR" sz="1400" dirty="0" smtClean="0">
                <a:latin typeface="Arial" pitchFamily="34" charset="0"/>
                <a:cs typeface="Arial" pitchFamily="34" charset="0"/>
              </a:rPr>
              <a:t>Total</a:t>
            </a:r>
          </a:p>
          <a:p>
            <a:r>
              <a:rPr lang="pt-BR" sz="1400" dirty="0" smtClean="0">
                <a:latin typeface="Arial" pitchFamily="34" charset="0"/>
                <a:cs typeface="Arial" pitchFamily="34" charset="0"/>
              </a:rPr>
              <a:t>N=575</a:t>
            </a:r>
          </a:p>
          <a:p>
            <a:r>
              <a:rPr lang="pt-BR" sz="1400" dirty="0" smtClean="0">
                <a:latin typeface="Arial" pitchFamily="34" charset="0"/>
                <a:cs typeface="Arial" pitchFamily="34" charset="0"/>
              </a:rPr>
              <a:t>Directional (n=15, 3%)</a:t>
            </a:r>
          </a:p>
          <a:p>
            <a:r>
              <a:rPr lang="pt-BR" sz="1400" dirty="0" smtClean="0">
                <a:latin typeface="Arial" pitchFamily="34" charset="0"/>
                <a:cs typeface="Arial" pitchFamily="34" charset="0"/>
              </a:rPr>
              <a:t>Ready Reference (n=179, 31%)</a:t>
            </a:r>
          </a:p>
          <a:p>
            <a:r>
              <a:rPr lang="pt-BR" sz="1400" dirty="0" smtClean="0">
                <a:latin typeface="Arial" pitchFamily="34" charset="0"/>
                <a:cs typeface="Arial" pitchFamily="34" charset="0"/>
              </a:rPr>
              <a:t>Subject Search (n=97, 17%)</a:t>
            </a:r>
          </a:p>
          <a:p>
            <a:r>
              <a:rPr lang="pt-BR" sz="1400" dirty="0" smtClean="0">
                <a:latin typeface="Arial" pitchFamily="34" charset="0"/>
                <a:cs typeface="Arial" pitchFamily="34" charset="0"/>
              </a:rPr>
              <a:t>Research (n=19, 3%)</a:t>
            </a:r>
          </a:p>
          <a:p>
            <a:r>
              <a:rPr lang="pt-BR" sz="1400" dirty="0" smtClean="0">
                <a:latin typeface="Arial" pitchFamily="34" charset="0"/>
                <a:cs typeface="Arial" pitchFamily="34" charset="0"/>
              </a:rPr>
              <a:t>Procedural (n=181, 31%)</a:t>
            </a:r>
          </a:p>
          <a:p>
            <a:r>
              <a:rPr lang="pt-BR" sz="1400" dirty="0" smtClean="0">
                <a:latin typeface="Arial" pitchFamily="34" charset="0"/>
                <a:cs typeface="Arial" pitchFamily="34" charset="0"/>
              </a:rPr>
              <a:t>Holdings (n=49, 9%)</a:t>
            </a:r>
          </a:p>
          <a:p>
            <a:r>
              <a:rPr lang="pt-BR" sz="1400" dirty="0" smtClean="0">
                <a:latin typeface="Arial" pitchFamily="34" charset="0"/>
                <a:cs typeface="Arial" pitchFamily="34" charset="0"/>
              </a:rPr>
              <a:t>No Question (n=25, 4%)</a:t>
            </a:r>
          </a:p>
          <a:p>
            <a:r>
              <a:rPr lang="pt-BR" sz="1400" dirty="0" smtClean="0">
                <a:latin typeface="Arial" pitchFamily="34" charset="0"/>
                <a:cs typeface="Arial" pitchFamily="34" charset="0"/>
              </a:rPr>
              <a:t>Inappropriate (n=4, 1%)</a:t>
            </a:r>
          </a:p>
          <a:p>
            <a:r>
              <a:rPr lang="pt-BR" sz="1400" dirty="0" smtClean="0">
                <a:latin typeface="Arial" pitchFamily="34" charset="0"/>
                <a:cs typeface="Arial" pitchFamily="34" charset="0"/>
              </a:rPr>
              <a:t>Reader’s Advisory (n=6, 1%)</a:t>
            </a:r>
            <a:endParaRPr lang="en-US" sz="1400" dirty="0" smtClean="0">
              <a:latin typeface="Arial" pitchFamily="34" charset="0"/>
              <a:cs typeface="Arial" pitchFamily="34" charset="0"/>
            </a:endParaRPr>
          </a:p>
          <a:p>
            <a:endParaRPr lang="en-US"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400" dirty="0" smtClean="0">
              <a:latin typeface="Arial" pitchFamily="34" charset="0"/>
              <a:cs typeface="Arial" pitchFamily="34" charset="0"/>
            </a:endParaRPr>
          </a:p>
          <a:p>
            <a:endParaRPr lang="en-US" sz="1600" dirty="0" smtClean="0">
              <a:latin typeface="Arial" pitchFamily="34" charset="0"/>
              <a:cs typeface="Arial" pitchFamily="34" charset="0"/>
            </a:endParaRPr>
          </a:p>
          <a:p>
            <a:endParaRPr lang="en-US" sz="1600" dirty="0" smtClean="0">
              <a:latin typeface="Arial" pitchFamily="34" charset="0"/>
              <a:cs typeface="Arial" pitchFamily="34" charset="0"/>
            </a:endParaRPr>
          </a:p>
          <a:p>
            <a:endParaRPr lang="en-US" sz="1600" dirty="0" smtClean="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20</a:t>
            </a:fld>
            <a:endParaRPr lang="en-US" dirty="0"/>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i="1" dirty="0" smtClean="0">
                <a:latin typeface="Arial" pitchFamily="34" charset="0"/>
                <a:cs typeface="Arial" pitchFamily="34" charset="0"/>
              </a:rPr>
              <a:t>Image</a:t>
            </a:r>
            <a:r>
              <a:rPr lang="en-US" sz="1400" dirty="0" smtClean="0">
                <a:latin typeface="Arial" pitchFamily="34" charset="0"/>
                <a:cs typeface="Arial" pitchFamily="34" charset="0"/>
              </a:rPr>
              <a:t>: http://www.webdesign.org/photoshop/drawing-techniques/magnify-glass.13819.html</a:t>
            </a:r>
          </a:p>
          <a:p>
            <a:pPr marL="0" marR="0" indent="0" algn="l" defTabSz="457200" rtl="0" eaLnBrk="1" fontAlgn="auto" latinLnBrk="0" hangingPunct="1">
              <a:lnSpc>
                <a:spcPct val="100000"/>
              </a:lnSpc>
              <a:spcBef>
                <a:spcPts val="0"/>
              </a:spcBef>
              <a:spcAft>
                <a:spcPts val="0"/>
              </a:spcAft>
              <a:buClrTx/>
              <a:buSzTx/>
              <a:buFontTx/>
              <a:buNone/>
              <a:tabLst/>
              <a:defRPr/>
            </a:pPr>
            <a:endParaRPr lang="en-US" dirty="0" smtClean="0"/>
          </a:p>
          <a:p>
            <a:endParaRPr lang="en-US" dirty="0"/>
          </a:p>
        </p:txBody>
      </p:sp>
      <p:sp>
        <p:nvSpPr>
          <p:cNvPr id="4" name="Slide Number Placeholder 3"/>
          <p:cNvSpPr>
            <a:spLocks noGrp="1"/>
          </p:cNvSpPr>
          <p:nvPr>
            <p:ph type="sldNum" sz="quarter" idx="10"/>
          </p:nvPr>
        </p:nvSpPr>
        <p:spPr/>
        <p:txBody>
          <a:bodyPr/>
          <a:lstStyle/>
          <a:p>
            <a:fld id="{AE921901-2D7D-404F-83CF-0310337D82A5}" type="slidenum">
              <a:rPr lang="en-US" smtClean="0"/>
              <a:pPr/>
              <a:t>21</a:t>
            </a:fld>
            <a:endParaRPr lang="en-US" dirty="0"/>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i="1" kern="1200" dirty="0" smtClean="0">
                <a:solidFill>
                  <a:schemeClr val="tx1"/>
                </a:solidFill>
                <a:latin typeface="Arial" pitchFamily="34" charset="0"/>
                <a:ea typeface="+mn-ea"/>
                <a:cs typeface="Arial" pitchFamily="34" charset="0"/>
              </a:rPr>
              <a:t>Image: </a:t>
            </a:r>
            <a:r>
              <a:rPr lang="en-US" sz="1400" i="0" kern="1200" dirty="0" smtClean="0">
                <a:solidFill>
                  <a:schemeClr val="tx1"/>
                </a:solidFill>
                <a:latin typeface="Arial" pitchFamily="34" charset="0"/>
                <a:ea typeface="+mn-ea"/>
                <a:cs typeface="Arial" pitchFamily="34" charset="0"/>
              </a:rPr>
              <a:t>Microsoft</a:t>
            </a:r>
            <a:r>
              <a:rPr lang="en-US" sz="1400" i="0" kern="1200" baseline="0" dirty="0" smtClean="0">
                <a:solidFill>
                  <a:schemeClr val="tx1"/>
                </a:solidFill>
                <a:latin typeface="Arial" pitchFamily="34" charset="0"/>
                <a:ea typeface="+mn-ea"/>
                <a:cs typeface="Arial" pitchFamily="34" charset="0"/>
              </a:rPr>
              <a:t> Clip Art</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400" i="1" kern="1200" dirty="0" smtClean="0">
              <a:solidFill>
                <a:schemeClr val="tx1"/>
              </a:solidFill>
              <a:latin typeface="Arial" pitchFamily="34" charset="0"/>
              <a:ea typeface="+mn-ea"/>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400" kern="1200" dirty="0" err="1" smtClean="0">
                <a:solidFill>
                  <a:schemeClr val="tx1"/>
                </a:solidFill>
                <a:latin typeface="Arial" pitchFamily="34" charset="0"/>
                <a:ea typeface="+mn-ea"/>
                <a:cs typeface="Arial" pitchFamily="34" charset="0"/>
              </a:rPr>
              <a:t>Hernon</a:t>
            </a:r>
            <a:r>
              <a:rPr lang="en-US" sz="1400" kern="1200" dirty="0" smtClean="0">
                <a:solidFill>
                  <a:schemeClr val="tx1"/>
                </a:solidFill>
                <a:latin typeface="Arial" pitchFamily="34" charset="0"/>
                <a:ea typeface="+mn-ea"/>
                <a:cs typeface="Arial" pitchFamily="34" charset="0"/>
              </a:rPr>
              <a:t>, P., &amp; McClure, C. R. (1987). </a:t>
            </a:r>
            <a:r>
              <a:rPr lang="en-US" sz="1400" i="1" kern="1200" dirty="0" smtClean="0">
                <a:solidFill>
                  <a:schemeClr val="tx1"/>
                </a:solidFill>
                <a:latin typeface="Arial" pitchFamily="34" charset="0"/>
                <a:ea typeface="+mn-ea"/>
                <a:cs typeface="Arial" pitchFamily="34" charset="0"/>
              </a:rPr>
              <a:t>Unobtrusive testing and library reference services. </a:t>
            </a:r>
            <a:r>
              <a:rPr lang="en-US" sz="1400" kern="1200" dirty="0" smtClean="0">
                <a:solidFill>
                  <a:schemeClr val="tx1"/>
                </a:solidFill>
                <a:latin typeface="Arial" pitchFamily="34" charset="0"/>
                <a:ea typeface="+mn-ea"/>
                <a:cs typeface="Arial" pitchFamily="34" charset="0"/>
              </a:rPr>
              <a:t>Norwood, New Jersey: </a:t>
            </a:r>
            <a:r>
              <a:rPr lang="en-US" sz="1400" kern="1200" dirty="0" err="1" smtClean="0">
                <a:solidFill>
                  <a:schemeClr val="tx1"/>
                </a:solidFill>
                <a:latin typeface="Arial" pitchFamily="34" charset="0"/>
                <a:ea typeface="+mn-ea"/>
                <a:cs typeface="Arial" pitchFamily="34" charset="0"/>
              </a:rPr>
              <a:t>Ablex</a:t>
            </a:r>
            <a:r>
              <a:rPr lang="en-US" sz="1400" kern="1200" dirty="0" smtClean="0">
                <a:solidFill>
                  <a:schemeClr val="tx1"/>
                </a:solidFill>
                <a:latin typeface="Arial" pitchFamily="34" charset="0"/>
                <a:ea typeface="+mn-ea"/>
                <a:cs typeface="Arial" pitchFamily="34" charset="0"/>
              </a:rPr>
              <a:t> Publishing.</a:t>
            </a:r>
          </a:p>
          <a:p>
            <a:endParaRPr lang="en-US" dirty="0"/>
          </a:p>
        </p:txBody>
      </p:sp>
      <p:sp>
        <p:nvSpPr>
          <p:cNvPr id="4" name="Slide Number Placeholder 3"/>
          <p:cNvSpPr>
            <a:spLocks noGrp="1"/>
          </p:cNvSpPr>
          <p:nvPr>
            <p:ph type="sldNum" sz="quarter" idx="10"/>
          </p:nvPr>
        </p:nvSpPr>
        <p:spPr/>
        <p:txBody>
          <a:bodyPr/>
          <a:lstStyle/>
          <a:p>
            <a:fld id="{32CF4C4C-19F4-4555-84AC-DDCE43DBCD2E}" type="slidenum">
              <a:rPr lang="en-US" smtClean="0"/>
              <a:pPr/>
              <a:t>22</a:t>
            </a:fld>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400" dirty="0" smtClean="0">
                <a:latin typeface="Arial" pitchFamily="34" charset="0"/>
                <a:cs typeface="Arial" pitchFamily="34" charset="0"/>
              </a:rPr>
              <a:t>All</a:t>
            </a:r>
            <a:r>
              <a:rPr lang="en-US" sz="1400" baseline="0" dirty="0" smtClean="0">
                <a:latin typeface="Arial" pitchFamily="34" charset="0"/>
                <a:cs typeface="Arial" pitchFamily="34" charset="0"/>
              </a:rPr>
              <a:t> transcripts were stripped of identifying information at OCLC. </a:t>
            </a:r>
          </a:p>
          <a:p>
            <a:endParaRPr lang="en-US" sz="1400" baseline="0" dirty="0" smtClean="0">
              <a:latin typeface="Arial" pitchFamily="34" charset="0"/>
              <a:cs typeface="Arial" pitchFamily="34" charset="0"/>
            </a:endParaRPr>
          </a:p>
          <a:p>
            <a:r>
              <a:rPr lang="en-US" sz="1400" baseline="0" dirty="0" smtClean="0">
                <a:latin typeface="Arial" pitchFamily="34" charset="0"/>
                <a:cs typeface="Arial" pitchFamily="34" charset="0"/>
              </a:rPr>
              <a:t>Following Arnold and </a:t>
            </a:r>
            <a:r>
              <a:rPr lang="en-US" sz="1400" baseline="0" dirty="0" err="1" smtClean="0">
                <a:latin typeface="Arial" pitchFamily="34" charset="0"/>
                <a:cs typeface="Arial" pitchFamily="34" charset="0"/>
              </a:rPr>
              <a:t>Kaske</a:t>
            </a:r>
            <a:r>
              <a:rPr lang="en-US" sz="1400" baseline="0" dirty="0" smtClean="0">
                <a:latin typeface="Arial" pitchFamily="34" charset="0"/>
                <a:cs typeface="Arial" pitchFamily="34" charset="0"/>
              </a:rPr>
              <a:t> method, ready reference queries were dropped out of the accuracy analysis if they were referred for follow-up </a:t>
            </a:r>
            <a:r>
              <a:rPr lang="en-US" sz="1400" baseline="0" dirty="0" err="1" smtClean="0">
                <a:latin typeface="Arial" pitchFamily="34" charset="0"/>
                <a:cs typeface="Arial" pitchFamily="34" charset="0"/>
              </a:rPr>
              <a:t>iva</a:t>
            </a:r>
            <a:r>
              <a:rPr lang="en-US" sz="1400" baseline="0" dirty="0" smtClean="0">
                <a:latin typeface="Arial" pitchFamily="34" charset="0"/>
                <a:cs typeface="Arial" pitchFamily="34" charset="0"/>
              </a:rPr>
              <a:t> email, phone, fax, or to another library/librarian or if there were technical difficulties, such as abrupt disconnect prior to an answer being offered. </a:t>
            </a:r>
          </a:p>
          <a:p>
            <a:endParaRPr lang="en-US" baseline="0" dirty="0" smtClean="0"/>
          </a:p>
        </p:txBody>
      </p:sp>
      <p:sp>
        <p:nvSpPr>
          <p:cNvPr id="4" name="Slide Number Placeholder 3"/>
          <p:cNvSpPr>
            <a:spLocks noGrp="1"/>
          </p:cNvSpPr>
          <p:nvPr>
            <p:ph type="sldNum" sz="quarter" idx="10"/>
          </p:nvPr>
        </p:nvSpPr>
        <p:spPr/>
        <p:txBody>
          <a:bodyPr/>
          <a:lstStyle/>
          <a:p>
            <a:fld id="{AE921901-2D7D-404F-83CF-0310337D82A5}" type="slidenum">
              <a:rPr lang="en-US" smtClean="0"/>
              <a:pPr/>
              <a:t>23</a:t>
            </a:fld>
            <a:endParaRPr lang="en-US" dirty="0"/>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E921901-2D7D-404F-83CF-0310337D82A5}" type="slidenum">
              <a:rPr lang="en-US" smtClean="0"/>
              <a:pPr/>
              <a:t>24</a:t>
            </a:fld>
            <a:endParaRPr lang="en-US" dirty="0"/>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Autofit/>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b="0" dirty="0" smtClean="0">
                <a:latin typeface="Arial" pitchFamily="34" charset="0"/>
                <a:cs typeface="Arial" pitchFamily="34" charset="0"/>
              </a:rPr>
              <a:t>Categories 1-5 are</a:t>
            </a:r>
            <a:r>
              <a:rPr lang="en-US" sz="1400" b="0" baseline="0" dirty="0" smtClean="0">
                <a:latin typeface="Arial" pitchFamily="34" charset="0"/>
                <a:cs typeface="Arial" pitchFamily="34" charset="0"/>
              </a:rPr>
              <a:t> consistent with Arnold &amp; </a:t>
            </a:r>
            <a:r>
              <a:rPr lang="en-US" sz="1400" b="0" baseline="0" dirty="0" err="1" smtClean="0">
                <a:latin typeface="Arial" pitchFamily="34" charset="0"/>
                <a:cs typeface="Arial" pitchFamily="34" charset="0"/>
              </a:rPr>
              <a:t>Kaske</a:t>
            </a:r>
            <a:r>
              <a:rPr lang="en-US" sz="1400" b="0" baseline="0" dirty="0" smtClean="0">
                <a:latin typeface="Arial" pitchFamily="34" charset="0"/>
                <a:cs typeface="Arial" pitchFamily="34" charset="0"/>
              </a:rPr>
              <a:t> (2005), Category 6 was created by </a:t>
            </a:r>
            <a:r>
              <a:rPr lang="en-US" sz="1400" b="0" i="1" baseline="0" dirty="0" smtClean="0">
                <a:latin typeface="Arial" pitchFamily="34" charset="0"/>
                <a:cs typeface="Arial" pitchFamily="34" charset="0"/>
              </a:rPr>
              <a:t>Seeking Synchronicity </a:t>
            </a:r>
            <a:r>
              <a:rPr lang="en-US" sz="1400" b="0" i="0" baseline="0" dirty="0" smtClean="0">
                <a:latin typeface="Arial" pitchFamily="34" charset="0"/>
                <a:cs typeface="Arial" pitchFamily="34" charset="0"/>
              </a:rPr>
              <a:t> coders </a:t>
            </a:r>
            <a:r>
              <a:rPr lang="en-US" sz="1400" kern="1200" dirty="0" smtClean="0">
                <a:solidFill>
                  <a:schemeClr val="tx1"/>
                </a:solidFill>
                <a:latin typeface="+mn-lt"/>
                <a:ea typeface="+mn-ea"/>
                <a:cs typeface="+mn-cs"/>
              </a:rPr>
              <a:t>(Radford &amp; </a:t>
            </a:r>
            <a:r>
              <a:rPr lang="en-US" sz="1400" kern="1200" dirty="0" err="1" smtClean="0">
                <a:solidFill>
                  <a:schemeClr val="tx1"/>
                </a:solidFill>
                <a:latin typeface="+mn-lt"/>
                <a:ea typeface="+mn-ea"/>
                <a:cs typeface="+mn-cs"/>
              </a:rPr>
              <a:t>Connaway</a:t>
            </a:r>
            <a:r>
              <a:rPr lang="en-US" sz="1400" kern="1200" dirty="0" smtClean="0">
                <a:solidFill>
                  <a:schemeClr val="tx1"/>
                </a:solidFill>
                <a:latin typeface="+mn-lt"/>
                <a:ea typeface="+mn-ea"/>
                <a:cs typeface="+mn-cs"/>
              </a:rPr>
              <a:t>, 2005-2008; Radford et al., 2011) for answers that were incorrect because they provided general information and/or a citation(s) that did not answer the specific question. Category 7 was created to identify complete ready reference interactions that did not fit into other categories (Radford &amp; </a:t>
            </a:r>
            <a:r>
              <a:rPr lang="en-US" sz="1400" kern="1200" dirty="0" err="1" smtClean="0">
                <a:solidFill>
                  <a:schemeClr val="tx1"/>
                </a:solidFill>
                <a:latin typeface="+mn-lt"/>
                <a:ea typeface="+mn-ea"/>
                <a:cs typeface="+mn-cs"/>
              </a:rPr>
              <a:t>Connaway</a:t>
            </a:r>
            <a:r>
              <a:rPr lang="en-US" sz="1400" kern="1200" dirty="0" smtClean="0">
                <a:solidFill>
                  <a:schemeClr val="tx1"/>
                </a:solidFill>
                <a:latin typeface="+mn-lt"/>
                <a:ea typeface="+mn-ea"/>
                <a:cs typeface="+mn-cs"/>
              </a:rPr>
              <a:t>, 2005-2008; Radford et al., 2011). </a:t>
            </a:r>
            <a:endParaRPr lang="en-US" sz="1400" b="0" baseline="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400" b="0" baseline="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400" b="0" dirty="0" smtClean="0">
                <a:latin typeface="Arial" pitchFamily="34" charset="0"/>
                <a:cs typeface="Arial" pitchFamily="34" charset="0"/>
              </a:rPr>
              <a:t>Arnold , J., &amp; </a:t>
            </a:r>
            <a:r>
              <a:rPr lang="en-US" sz="1400" b="0" dirty="0" err="1" smtClean="0">
                <a:latin typeface="Arial" pitchFamily="34" charset="0"/>
                <a:cs typeface="Arial" pitchFamily="34" charset="0"/>
              </a:rPr>
              <a:t>Kaske</a:t>
            </a:r>
            <a:r>
              <a:rPr lang="en-US" sz="1400" b="0" dirty="0" smtClean="0">
                <a:latin typeface="Arial" pitchFamily="34" charset="0"/>
                <a:cs typeface="Arial" pitchFamily="34" charset="0"/>
              </a:rPr>
              <a:t>, N. K. (2005). Evaluating the quality of a chat service. </a:t>
            </a:r>
            <a:r>
              <a:rPr lang="en-US" sz="1400" b="0" i="1" dirty="0" smtClean="0">
                <a:latin typeface="Arial" pitchFamily="34" charset="0"/>
                <a:cs typeface="Arial" pitchFamily="34" charset="0"/>
              </a:rPr>
              <a:t>portal: Libraries and the Academy</a:t>
            </a:r>
            <a:r>
              <a:rPr lang="en-US" sz="1400" b="0" dirty="0" smtClean="0">
                <a:latin typeface="Arial" pitchFamily="34" charset="0"/>
                <a:cs typeface="Arial" pitchFamily="34" charset="0"/>
              </a:rPr>
              <a:t>, </a:t>
            </a:r>
            <a:r>
              <a:rPr lang="en-US" sz="1400" b="0" i="1" dirty="0" smtClean="0">
                <a:latin typeface="Arial" pitchFamily="34" charset="0"/>
                <a:cs typeface="Arial" pitchFamily="34" charset="0"/>
              </a:rPr>
              <a:t>5</a:t>
            </a:r>
            <a:r>
              <a:rPr lang="en-US" sz="1400" b="0" dirty="0" smtClean="0">
                <a:latin typeface="Arial" pitchFamily="34" charset="0"/>
                <a:cs typeface="Arial" pitchFamily="34" charset="0"/>
              </a:rPr>
              <a:t>(2), 177-193.</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400" b="0" dirty="0" smtClean="0">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400" kern="1200" dirty="0" smtClean="0">
                <a:solidFill>
                  <a:schemeClr val="tx1"/>
                </a:solidFill>
                <a:latin typeface="+mn-lt"/>
                <a:ea typeface="+mn-ea"/>
                <a:cs typeface="+mn-cs"/>
              </a:rPr>
              <a:t>Radford, M. L., &amp; </a:t>
            </a:r>
            <a:r>
              <a:rPr lang="en-US" sz="1400" kern="1200" dirty="0" err="1" smtClean="0">
                <a:solidFill>
                  <a:schemeClr val="tx1"/>
                </a:solidFill>
                <a:latin typeface="+mn-lt"/>
                <a:ea typeface="+mn-ea"/>
                <a:cs typeface="+mn-cs"/>
              </a:rPr>
              <a:t>Connaway</a:t>
            </a:r>
            <a:r>
              <a:rPr lang="en-US" sz="1400" kern="1200" dirty="0" smtClean="0">
                <a:solidFill>
                  <a:schemeClr val="tx1"/>
                </a:solidFill>
                <a:latin typeface="+mn-lt"/>
                <a:ea typeface="+mn-ea"/>
                <a:cs typeface="+mn-cs"/>
              </a:rPr>
              <a:t>, L. S. 2005–2008. </a:t>
            </a:r>
            <a:r>
              <a:rPr lang="en-US" sz="1400" i="1" kern="1200" dirty="0" smtClean="0">
                <a:solidFill>
                  <a:schemeClr val="tx1"/>
                </a:solidFill>
                <a:latin typeface="+mn-lt"/>
                <a:ea typeface="+mn-ea"/>
                <a:cs typeface="+mn-cs"/>
              </a:rPr>
              <a:t>Seeking Synchronicity: Evaluating virtual reference services from user, non-user, and librarian perspectives.</a:t>
            </a:r>
            <a:r>
              <a:rPr lang="en-US" sz="1400" kern="1200" dirty="0" smtClean="0">
                <a:solidFill>
                  <a:schemeClr val="tx1"/>
                </a:solidFill>
                <a:latin typeface="+mn-lt"/>
                <a:ea typeface="+mn-ea"/>
                <a:cs typeface="+mn-cs"/>
              </a:rPr>
              <a:t> Funded by the Institute of Museum and Library Services (IMLS), Rutgers University, and OCLC </a:t>
            </a:r>
            <a:r>
              <a:rPr lang="en-US" sz="1400" u="none" strike="noStrike" kern="1200" dirty="0" smtClean="0">
                <a:solidFill>
                  <a:schemeClr val="tx1"/>
                </a:solidFill>
                <a:latin typeface="+mn-lt"/>
                <a:ea typeface="+mn-ea"/>
                <a:cs typeface="+mn-cs"/>
                <a:hlinkClick r:id="rId3"/>
              </a:rPr>
              <a:t>http://www.oclc.org/research/activities/synchronicity/default.htm</a:t>
            </a:r>
            <a:r>
              <a:rPr lang="en-US" sz="1400" kern="1200" dirty="0" smtClean="0">
                <a:solidFill>
                  <a:schemeClr val="tx1"/>
                </a:solidFill>
                <a:latin typeface="+mn-lt"/>
                <a:ea typeface="+mn-ea"/>
                <a:cs typeface="+mn-cs"/>
              </a:rPr>
              <a:t> </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4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400" kern="1200" dirty="0" smtClean="0">
                <a:solidFill>
                  <a:schemeClr val="tx1"/>
                </a:solidFill>
                <a:latin typeface="+mn-lt"/>
                <a:ea typeface="+mn-ea"/>
                <a:cs typeface="+mn-cs"/>
              </a:rPr>
              <a:t>Radford, M. L., </a:t>
            </a:r>
            <a:r>
              <a:rPr lang="en-US" sz="1400" kern="1200" dirty="0" err="1" smtClean="0">
                <a:solidFill>
                  <a:schemeClr val="tx1"/>
                </a:solidFill>
                <a:latin typeface="+mn-lt"/>
                <a:ea typeface="+mn-ea"/>
                <a:cs typeface="+mn-cs"/>
              </a:rPr>
              <a:t>Connaway</a:t>
            </a:r>
            <a:r>
              <a:rPr lang="en-US" sz="1400" kern="1200" dirty="0" smtClean="0">
                <a:solidFill>
                  <a:schemeClr val="tx1"/>
                </a:solidFill>
                <a:latin typeface="+mn-lt"/>
                <a:ea typeface="+mn-ea"/>
                <a:cs typeface="+mn-cs"/>
              </a:rPr>
              <a:t>, L. S., Confer, P., </a:t>
            </a:r>
            <a:r>
              <a:rPr lang="en-US" sz="1400" kern="1200" dirty="0" err="1" smtClean="0">
                <a:solidFill>
                  <a:schemeClr val="tx1"/>
                </a:solidFill>
                <a:latin typeface="+mn-lt"/>
                <a:ea typeface="+mn-ea"/>
                <a:cs typeface="+mn-cs"/>
              </a:rPr>
              <a:t>Sabolsci-Boros</a:t>
            </a:r>
            <a:r>
              <a:rPr lang="en-US" sz="1400" kern="1200" dirty="0" smtClean="0">
                <a:solidFill>
                  <a:schemeClr val="tx1"/>
                </a:solidFill>
                <a:latin typeface="+mn-lt"/>
                <a:ea typeface="+mn-ea"/>
                <a:cs typeface="+mn-cs"/>
              </a:rPr>
              <a:t>, S., &amp; Kwon, H. (2011). “Are we getting warmer?” Query clarification in live chat virtual reference. </a:t>
            </a:r>
            <a:r>
              <a:rPr lang="en-US" sz="1400" i="1" kern="1200" dirty="0" smtClean="0">
                <a:solidFill>
                  <a:schemeClr val="tx1"/>
                </a:solidFill>
                <a:latin typeface="+mn-lt"/>
                <a:ea typeface="+mn-ea"/>
                <a:cs typeface="+mn-cs"/>
              </a:rPr>
              <a:t>Reference &amp; User Services Quarterly,</a:t>
            </a:r>
            <a:r>
              <a:rPr lang="en-US" sz="1400" kern="1200" dirty="0" smtClean="0">
                <a:solidFill>
                  <a:schemeClr val="tx1"/>
                </a:solidFill>
                <a:latin typeface="+mn-lt"/>
                <a:ea typeface="+mn-ea"/>
                <a:cs typeface="+mn-cs"/>
              </a:rPr>
              <a:t> </a:t>
            </a:r>
            <a:r>
              <a:rPr lang="en-US" sz="1400" i="1" kern="1200" dirty="0" smtClean="0">
                <a:solidFill>
                  <a:schemeClr val="tx1"/>
                </a:solidFill>
                <a:latin typeface="+mn-lt"/>
                <a:ea typeface="+mn-ea"/>
                <a:cs typeface="+mn-cs"/>
              </a:rPr>
              <a:t>50</a:t>
            </a:r>
            <a:r>
              <a:rPr lang="en-US" sz="1400" kern="1200" dirty="0" smtClean="0">
                <a:solidFill>
                  <a:schemeClr val="tx1"/>
                </a:solidFill>
                <a:latin typeface="+mn-lt"/>
                <a:ea typeface="+mn-ea"/>
                <a:cs typeface="+mn-cs"/>
              </a:rPr>
              <a:t>(3), 259-279.</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4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400" b="0" dirty="0" smtClean="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25</a:t>
            </a:fld>
            <a:endParaRPr lang="en-US" dirty="0"/>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7"/>
          <p:cNvSpPr>
            <a:spLocks noGrp="1" noChangeArrowheads="1"/>
          </p:cNvSpPr>
          <p:nvPr>
            <p:ph type="sldNum" sz="quarter" idx="5"/>
          </p:nvPr>
        </p:nvSpPr>
        <p:spPr>
          <a:noFill/>
        </p:spPr>
        <p:txBody>
          <a:bodyPr/>
          <a:lstStyle/>
          <a:p>
            <a:fld id="{E6884C18-9A0F-494C-A9F8-6DC3EE16763A}" type="slidenum">
              <a:rPr lang="en-US" smtClean="0"/>
              <a:pPr/>
              <a:t>26</a:t>
            </a:fld>
            <a:endParaRPr lang="en-US" smtClean="0"/>
          </a:p>
        </p:txBody>
      </p:sp>
      <p:sp>
        <p:nvSpPr>
          <p:cNvPr id="35843" name="Rectangle 2"/>
          <p:cNvSpPr>
            <a:spLocks noGrp="1" noRot="1" noChangeAspect="1" noChangeArrowheads="1" noTextEdit="1"/>
          </p:cNvSpPr>
          <p:nvPr>
            <p:ph type="sldImg"/>
          </p:nvPr>
        </p:nvSpPr>
        <p:spPr>
          <a:xfrm>
            <a:off x="1143000" y="509588"/>
            <a:ext cx="4572000" cy="3429000"/>
          </a:xfrm>
          <a:ln/>
        </p:spPr>
      </p:sp>
      <p:sp>
        <p:nvSpPr>
          <p:cNvPr id="35844" name="Rectangle 3"/>
          <p:cNvSpPr>
            <a:spLocks noGrp="1" noChangeArrowheads="1"/>
          </p:cNvSpPr>
          <p:nvPr>
            <p:ph type="body" idx="1"/>
          </p:nvPr>
        </p:nvSpPr>
        <p:spPr>
          <a:xfrm>
            <a:off x="663766" y="4090930"/>
            <a:ext cx="5486400" cy="4884737"/>
          </a:xfrm>
          <a:noFill/>
          <a:ln/>
        </p:spPr>
        <p:txBody>
          <a:bodyPr/>
          <a:lstStyle/>
          <a:p>
            <a:pPr eaLnBrk="1" hangingPunct="1"/>
            <a:r>
              <a:rPr lang="en-US" sz="1400" dirty="0" smtClean="0">
                <a:latin typeface="Arial" pitchFamily="34" charset="0"/>
                <a:cs typeface="Arial" pitchFamily="34" charset="0"/>
              </a:rPr>
              <a:t>Note: this chart shows</a:t>
            </a:r>
            <a:r>
              <a:rPr lang="en-US" sz="1400" baseline="0" dirty="0" smtClean="0">
                <a:latin typeface="Arial" pitchFamily="34" charset="0"/>
                <a:cs typeface="Arial" pitchFamily="34" charset="0"/>
              </a:rPr>
              <a:t> the c</a:t>
            </a:r>
            <a:r>
              <a:rPr lang="en-US" sz="1400" dirty="0" smtClean="0">
                <a:latin typeface="Arial" pitchFamily="34" charset="0"/>
                <a:cs typeface="Arial" pitchFamily="34" charset="0"/>
              </a:rPr>
              <a:t>hat</a:t>
            </a:r>
            <a:r>
              <a:rPr lang="en-US" sz="1400" baseline="0" dirty="0" smtClean="0">
                <a:latin typeface="Arial" pitchFamily="34" charset="0"/>
                <a:cs typeface="Arial" pitchFamily="34" charset="0"/>
              </a:rPr>
              <a:t> service that received the questions as initially submitted by the user</a:t>
            </a:r>
            <a:r>
              <a:rPr lang="en-US" sz="1400" dirty="0" smtClean="0">
                <a:latin typeface="Arial" pitchFamily="34" charset="0"/>
                <a:cs typeface="Arial" pitchFamily="34" charset="0"/>
              </a:rPr>
              <a:t> </a:t>
            </a:r>
            <a:r>
              <a:rPr lang="en-US" sz="1400" baseline="0" dirty="0" smtClean="0">
                <a:latin typeface="Arial" pitchFamily="34" charset="0"/>
                <a:cs typeface="Arial" pitchFamily="34" charset="0"/>
              </a:rPr>
              <a:t>(e.g., user submitted to this type of service).</a:t>
            </a:r>
          </a:p>
          <a:p>
            <a:pPr eaLnBrk="1" hangingPunct="1"/>
            <a:endParaRPr lang="en-US" sz="1400" baseline="0" dirty="0" smtClean="0">
              <a:latin typeface="Arial" pitchFamily="34" charset="0"/>
              <a:cs typeface="Arial" pitchFamily="34" charset="0"/>
            </a:endParaRPr>
          </a:p>
          <a:p>
            <a:pPr eaLnBrk="1" hangingPunct="1"/>
            <a:r>
              <a:rPr lang="en-US" sz="1400" baseline="0" dirty="0" smtClean="0">
                <a:latin typeface="Arial" pitchFamily="34" charset="0"/>
                <a:cs typeface="Arial" pitchFamily="34" charset="0"/>
              </a:rPr>
              <a:t>Referred to/Answered would be a different number. </a:t>
            </a:r>
            <a:endParaRPr lang="en-US" sz="1400" dirty="0" smtClean="0">
              <a:latin typeface="Arial" pitchFamily="34" charset="0"/>
              <a:cs typeface="Arial" pitchFamily="34" charset="0"/>
            </a:endParaRPr>
          </a:p>
          <a:p>
            <a:pPr eaLnBrk="1" hangingPunct="1"/>
            <a:endParaRPr lang="en-US" sz="1400" dirty="0" smtClean="0">
              <a:latin typeface="Arial" pitchFamily="34" charset="0"/>
              <a:cs typeface="Arial" pitchFamily="34" charset="0"/>
            </a:endParaRPr>
          </a:p>
          <a:p>
            <a:pPr eaLnBrk="1" hangingPunct="1"/>
            <a:r>
              <a:rPr lang="en-US" sz="1400" dirty="0" smtClean="0">
                <a:latin typeface="Arial" pitchFamily="34" charset="0"/>
                <a:cs typeface="Arial" pitchFamily="34" charset="0"/>
              </a:rPr>
              <a:t>2004-2006 (n=162 ready reference queries)</a:t>
            </a:r>
          </a:p>
          <a:p>
            <a:pPr eaLnBrk="1" hangingPunct="1"/>
            <a:r>
              <a:rPr lang="en-US" sz="1400" dirty="0" smtClean="0">
                <a:latin typeface="Arial" pitchFamily="34" charset="0"/>
                <a:cs typeface="Arial" pitchFamily="34" charset="0"/>
              </a:rPr>
              <a:t>Public (n=59, 36%)</a:t>
            </a:r>
          </a:p>
          <a:p>
            <a:pPr eaLnBrk="1" hangingPunct="1"/>
            <a:r>
              <a:rPr lang="en-US" sz="1400" dirty="0" smtClean="0">
                <a:latin typeface="Arial" pitchFamily="34" charset="0"/>
                <a:cs typeface="Arial" pitchFamily="34" charset="0"/>
              </a:rPr>
              <a:t>Consortium (n=45, 28%)</a:t>
            </a:r>
          </a:p>
          <a:p>
            <a:pPr eaLnBrk="1" hangingPunct="1"/>
            <a:r>
              <a:rPr lang="en-US" sz="1400" dirty="0" smtClean="0">
                <a:latin typeface="Arial" pitchFamily="34" charset="0"/>
                <a:cs typeface="Arial" pitchFamily="34" charset="0"/>
              </a:rPr>
              <a:t>Academic</a:t>
            </a:r>
            <a:r>
              <a:rPr lang="en-US" sz="1400" baseline="0" dirty="0" smtClean="0">
                <a:latin typeface="Arial" pitchFamily="34" charset="0"/>
                <a:cs typeface="Arial" pitchFamily="34" charset="0"/>
              </a:rPr>
              <a:t> &amp; Law (n=34, 21%)</a:t>
            </a:r>
          </a:p>
          <a:p>
            <a:pPr eaLnBrk="1" hangingPunct="1"/>
            <a:r>
              <a:rPr lang="en-US" sz="1400" baseline="0" dirty="0" smtClean="0">
                <a:latin typeface="Arial" pitchFamily="34" charset="0"/>
                <a:cs typeface="Arial" pitchFamily="34" charset="0"/>
              </a:rPr>
              <a:t>National (n=20, 12%)</a:t>
            </a:r>
          </a:p>
          <a:p>
            <a:pPr marL="0" marR="0" indent="0" algn="l" defTabSz="914400" rtl="0" eaLnBrk="1" fontAlgn="auto" latinLnBrk="0" hangingPunct="1">
              <a:lnSpc>
                <a:spcPct val="100000"/>
              </a:lnSpc>
              <a:spcBef>
                <a:spcPts val="0"/>
              </a:spcBef>
              <a:spcAft>
                <a:spcPts val="0"/>
              </a:spcAft>
              <a:buClrTx/>
              <a:buSzTx/>
              <a:buFontTx/>
              <a:buNone/>
              <a:tabLst/>
              <a:defRPr/>
            </a:pPr>
            <a:r>
              <a:rPr lang="en-US" sz="1400" baseline="0" dirty="0" smtClean="0">
                <a:latin typeface="Arial" pitchFamily="34" charset="0"/>
                <a:cs typeface="Arial" pitchFamily="34" charset="0"/>
              </a:rPr>
              <a:t>Other (n=4, 2%) breakdown </a:t>
            </a:r>
            <a:r>
              <a:rPr lang="en-US" sz="1400" dirty="0" smtClean="0">
                <a:latin typeface="Arial" pitchFamily="34" charset="0"/>
                <a:cs typeface="Arial" pitchFamily="34" charset="0"/>
              </a:rPr>
              <a:t>State (n=3), K-12 (n=1) </a:t>
            </a:r>
          </a:p>
          <a:p>
            <a:pPr eaLnBrk="1" hangingPunct="1"/>
            <a:endParaRPr lang="en-US" sz="1400" baseline="0" dirty="0" smtClean="0">
              <a:latin typeface="Arial" pitchFamily="34" charset="0"/>
              <a:cs typeface="Arial" pitchFamily="34" charset="0"/>
            </a:endParaRPr>
          </a:p>
          <a:p>
            <a:r>
              <a:rPr lang="en-US" sz="1400" baseline="0" dirty="0" smtClean="0">
                <a:latin typeface="Arial" pitchFamily="34" charset="0"/>
                <a:cs typeface="Arial" pitchFamily="34" charset="0"/>
              </a:rPr>
              <a:t>2010 </a:t>
            </a:r>
            <a:r>
              <a:rPr lang="en-US" sz="1400" dirty="0" smtClean="0">
                <a:latin typeface="Arial" pitchFamily="34" charset="0"/>
                <a:cs typeface="Arial" pitchFamily="34" charset="0"/>
              </a:rPr>
              <a:t>Total (n=168)</a:t>
            </a:r>
          </a:p>
          <a:p>
            <a:r>
              <a:rPr lang="en-US" sz="1400" dirty="0" smtClean="0">
                <a:latin typeface="Arial" pitchFamily="34" charset="0"/>
                <a:cs typeface="Arial" pitchFamily="34" charset="0"/>
              </a:rPr>
              <a:t>Public (n=33, 20%)</a:t>
            </a:r>
          </a:p>
          <a:p>
            <a:r>
              <a:rPr lang="en-US" sz="1400" dirty="0" smtClean="0">
                <a:latin typeface="Arial" pitchFamily="34" charset="0"/>
                <a:cs typeface="Arial" pitchFamily="34" charset="0"/>
              </a:rPr>
              <a:t>Consortium (n=68,</a:t>
            </a:r>
            <a:r>
              <a:rPr lang="en-US" sz="1400" baseline="0" dirty="0" smtClean="0">
                <a:latin typeface="Arial" pitchFamily="34" charset="0"/>
                <a:cs typeface="Arial" pitchFamily="34" charset="0"/>
              </a:rPr>
              <a:t> 40%)</a:t>
            </a:r>
          </a:p>
          <a:p>
            <a:r>
              <a:rPr lang="en-US" sz="1400" baseline="0" dirty="0" smtClean="0">
                <a:latin typeface="Arial" pitchFamily="34" charset="0"/>
                <a:cs typeface="Arial" pitchFamily="34" charset="0"/>
              </a:rPr>
              <a:t>Academic &amp; Law (n=65, 39%)</a:t>
            </a:r>
          </a:p>
          <a:p>
            <a:r>
              <a:rPr lang="en-US" sz="1400" baseline="0" dirty="0" smtClean="0">
                <a:latin typeface="Arial" pitchFamily="34" charset="0"/>
                <a:cs typeface="Arial" pitchFamily="34" charset="0"/>
              </a:rPr>
              <a:t>National (n=1, &lt;1%)</a:t>
            </a:r>
          </a:p>
          <a:p>
            <a:r>
              <a:rPr lang="en-US" sz="1400" baseline="0" dirty="0" smtClean="0">
                <a:latin typeface="Arial" pitchFamily="34" charset="0"/>
                <a:cs typeface="Arial" pitchFamily="34" charset="0"/>
              </a:rPr>
              <a:t>Other (n=1, &lt;1%)</a:t>
            </a: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i="1" dirty="0" smtClean="0">
                <a:latin typeface="Arial" pitchFamily="34" charset="0"/>
                <a:cs typeface="Arial" pitchFamily="34" charset="0"/>
              </a:rPr>
              <a:t>Image</a:t>
            </a:r>
            <a:r>
              <a:rPr lang="en-US" sz="1400" dirty="0" smtClean="0">
                <a:latin typeface="Arial" pitchFamily="34" charset="0"/>
                <a:cs typeface="Arial" pitchFamily="34" charset="0"/>
              </a:rPr>
              <a:t>: Microsoft Clip Art</a:t>
            </a:r>
          </a:p>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27</a:t>
            </a:fld>
            <a:endParaRPr lang="en-US" dirty="0"/>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11263" y="0"/>
            <a:ext cx="4572000" cy="3429000"/>
          </a:xfrm>
        </p:spPr>
      </p:sp>
      <p:sp>
        <p:nvSpPr>
          <p:cNvPr id="3" name="Notes Placeholder 2"/>
          <p:cNvSpPr>
            <a:spLocks noGrp="1"/>
          </p:cNvSpPr>
          <p:nvPr>
            <p:ph type="body" idx="1"/>
          </p:nvPr>
        </p:nvSpPr>
        <p:spPr>
          <a:xfrm>
            <a:off x="0" y="3446886"/>
            <a:ext cx="6858000" cy="4957589"/>
          </a:xfrm>
        </p:spPr>
        <p:txBody>
          <a:bodyPr>
            <a:noAutofit/>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900" kern="1200" dirty="0" smtClean="0">
                <a:solidFill>
                  <a:schemeClr val="tx1"/>
                </a:solidFill>
                <a:latin typeface="+mn-lt"/>
                <a:ea typeface="+mn-ea"/>
                <a:cs typeface="+mn-cs"/>
              </a:rPr>
              <a:t>This</a:t>
            </a:r>
            <a:r>
              <a:rPr lang="en-US" sz="900" kern="1200" baseline="0" dirty="0" smtClean="0">
                <a:solidFill>
                  <a:schemeClr val="tx1"/>
                </a:solidFill>
                <a:latin typeface="+mn-lt"/>
                <a:ea typeface="+mn-ea"/>
                <a:cs typeface="+mn-cs"/>
              </a:rPr>
              <a:t> slide shows</a:t>
            </a:r>
            <a:r>
              <a:rPr lang="en-US" sz="900" kern="1200" dirty="0" smtClean="0">
                <a:solidFill>
                  <a:schemeClr val="tx1"/>
                </a:solidFill>
                <a:latin typeface="+mn-lt"/>
                <a:ea typeface="+mn-ea"/>
                <a:cs typeface="+mn-cs"/>
              </a:rPr>
              <a:t> percentages of correct answers with citations, no citations, and instances where no citation was necessary and demonstrates increasing accuracy from 2004-2006 to the 2010 sample. Correct with Citation decreased from 89 percent (125 of 141 correct answers) in 2004-2006 to 75 percent (114 of 151 correct answers) in 2010. Correct without Citation improved from 6 percent in 2004-2006 (9 of 141 correct answers) to 14 percent in 2010 (21 of 151 correct answers), and Correct No Citation Needed improved from 5 percent (7 of 141 correct answers) in 2004-2006 to 11 percent (16 of 151 correct answers) in 2010.</a:t>
            </a:r>
          </a:p>
          <a:p>
            <a:endParaRPr lang="en-US" sz="90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sz="900" kern="1200" dirty="0" smtClean="0">
                <a:solidFill>
                  <a:schemeClr val="tx1"/>
                </a:solidFill>
                <a:latin typeface="+mn-lt"/>
                <a:ea typeface="+mn-ea"/>
                <a:cs typeface="+mn-cs"/>
              </a:rPr>
              <a:t>Ready Reference queries were dropped out of the accuracy analysis if they</a:t>
            </a:r>
            <a:r>
              <a:rPr lang="x-none" sz="900" kern="1200" dirty="0" smtClean="0">
                <a:solidFill>
                  <a:schemeClr val="tx1"/>
                </a:solidFill>
                <a:latin typeface="+mn-lt"/>
                <a:ea typeface="+mn-ea"/>
                <a:cs typeface="+mn-cs"/>
              </a:rPr>
              <a:t> were referred for follow-up to another library/librarian or </a:t>
            </a:r>
            <a:r>
              <a:rPr lang="en-US" sz="900" kern="1200" dirty="0" smtClean="0">
                <a:solidFill>
                  <a:schemeClr val="tx1"/>
                </a:solidFill>
                <a:latin typeface="+mn-lt"/>
                <a:ea typeface="+mn-ea"/>
                <a:cs typeface="+mn-cs"/>
              </a:rPr>
              <a:t>had</a:t>
            </a:r>
            <a:r>
              <a:rPr lang="x-none" sz="900" kern="1200" dirty="0" smtClean="0">
                <a:solidFill>
                  <a:schemeClr val="tx1"/>
                </a:solidFill>
                <a:latin typeface="+mn-lt"/>
                <a:ea typeface="+mn-ea"/>
                <a:cs typeface="+mn-cs"/>
              </a:rPr>
              <a:t> technical difficulties</a:t>
            </a:r>
            <a:r>
              <a:rPr lang="en-US" sz="900" kern="1200" dirty="0" smtClean="0">
                <a:solidFill>
                  <a:schemeClr val="tx1"/>
                </a:solidFill>
                <a:latin typeface="+mn-lt"/>
                <a:ea typeface="+mn-ea"/>
                <a:cs typeface="+mn-cs"/>
              </a:rPr>
              <a:t>; therefore, </a:t>
            </a:r>
            <a:r>
              <a:rPr lang="x-none" sz="900" kern="1200" dirty="0" smtClean="0">
                <a:solidFill>
                  <a:schemeClr val="tx1"/>
                </a:solidFill>
                <a:latin typeface="+mn-lt"/>
                <a:ea typeface="+mn-ea"/>
                <a:cs typeface="+mn-cs"/>
              </a:rPr>
              <a:t>63 of 243 </a:t>
            </a:r>
            <a:r>
              <a:rPr lang="en-US" sz="900" kern="1200" dirty="0" smtClean="0">
                <a:solidFill>
                  <a:schemeClr val="tx1"/>
                </a:solidFill>
                <a:latin typeface="+mn-lt"/>
                <a:ea typeface="+mn-ea"/>
                <a:cs typeface="+mn-cs"/>
              </a:rPr>
              <a:t>R</a:t>
            </a:r>
            <a:r>
              <a:rPr lang="x-none" sz="900" kern="1200" dirty="0" smtClean="0">
                <a:solidFill>
                  <a:schemeClr val="tx1"/>
                </a:solidFill>
                <a:latin typeface="+mn-lt"/>
                <a:ea typeface="+mn-ea"/>
                <a:cs typeface="+mn-cs"/>
              </a:rPr>
              <a:t>eady </a:t>
            </a:r>
            <a:r>
              <a:rPr lang="en-US" sz="900" kern="1200" dirty="0" smtClean="0">
                <a:solidFill>
                  <a:schemeClr val="tx1"/>
                </a:solidFill>
                <a:latin typeface="+mn-lt"/>
                <a:ea typeface="+mn-ea"/>
                <a:cs typeface="+mn-cs"/>
              </a:rPr>
              <a:t>R</a:t>
            </a:r>
            <a:r>
              <a:rPr lang="x-none" sz="900" kern="1200" dirty="0" smtClean="0">
                <a:solidFill>
                  <a:schemeClr val="tx1"/>
                </a:solidFill>
                <a:latin typeface="+mn-lt"/>
                <a:ea typeface="+mn-ea"/>
                <a:cs typeface="+mn-cs"/>
              </a:rPr>
              <a:t>eference </a:t>
            </a:r>
            <a:r>
              <a:rPr lang="en-US" sz="900" kern="1200" dirty="0" smtClean="0">
                <a:solidFill>
                  <a:schemeClr val="tx1"/>
                </a:solidFill>
                <a:latin typeface="+mn-lt"/>
                <a:ea typeface="+mn-ea"/>
                <a:cs typeface="+mn-cs"/>
              </a:rPr>
              <a:t>questions i</a:t>
            </a:r>
            <a:r>
              <a:rPr lang="x-none" sz="900" kern="1200" dirty="0" smtClean="0">
                <a:solidFill>
                  <a:schemeClr val="tx1"/>
                </a:solidFill>
                <a:latin typeface="+mn-lt"/>
                <a:ea typeface="+mn-ea"/>
                <a:cs typeface="+mn-cs"/>
              </a:rPr>
              <a:t>n </a:t>
            </a:r>
            <a:r>
              <a:rPr lang="en-US" sz="900" kern="1200" dirty="0" smtClean="0">
                <a:solidFill>
                  <a:schemeClr val="tx1"/>
                </a:solidFill>
                <a:latin typeface="+mn-lt"/>
                <a:ea typeface="+mn-ea"/>
                <a:cs typeface="+mn-cs"/>
              </a:rPr>
              <a:t>2004-2006</a:t>
            </a:r>
            <a:r>
              <a:rPr lang="x-none" sz="900" kern="1200" dirty="0" smtClean="0">
                <a:solidFill>
                  <a:schemeClr val="tx1"/>
                </a:solidFill>
                <a:latin typeface="+mn-lt"/>
                <a:ea typeface="+mn-ea"/>
                <a:cs typeface="+mn-cs"/>
              </a:rPr>
              <a:t>, and 11 of 179 </a:t>
            </a:r>
            <a:r>
              <a:rPr lang="en-US" sz="900" kern="1200" dirty="0" smtClean="0">
                <a:solidFill>
                  <a:schemeClr val="tx1"/>
                </a:solidFill>
                <a:latin typeface="+mn-lt"/>
                <a:ea typeface="+mn-ea"/>
                <a:cs typeface="+mn-cs"/>
              </a:rPr>
              <a:t>R</a:t>
            </a:r>
            <a:r>
              <a:rPr lang="x-none" sz="900" kern="1200" dirty="0" smtClean="0">
                <a:solidFill>
                  <a:schemeClr val="tx1"/>
                </a:solidFill>
                <a:latin typeface="+mn-lt"/>
                <a:ea typeface="+mn-ea"/>
                <a:cs typeface="+mn-cs"/>
              </a:rPr>
              <a:t>eady </a:t>
            </a:r>
            <a:r>
              <a:rPr lang="en-US" sz="900" kern="1200" dirty="0" smtClean="0">
                <a:solidFill>
                  <a:schemeClr val="tx1"/>
                </a:solidFill>
                <a:latin typeface="+mn-lt"/>
                <a:ea typeface="+mn-ea"/>
                <a:cs typeface="+mn-cs"/>
              </a:rPr>
              <a:t>R</a:t>
            </a:r>
            <a:r>
              <a:rPr lang="x-none" sz="900" kern="1200" dirty="0" smtClean="0">
                <a:solidFill>
                  <a:schemeClr val="tx1"/>
                </a:solidFill>
                <a:latin typeface="+mn-lt"/>
                <a:ea typeface="+mn-ea"/>
                <a:cs typeface="+mn-cs"/>
              </a:rPr>
              <a:t>eference </a:t>
            </a:r>
            <a:r>
              <a:rPr lang="en-US" sz="900" kern="1200" dirty="0" smtClean="0">
                <a:solidFill>
                  <a:schemeClr val="tx1"/>
                </a:solidFill>
                <a:latin typeface="+mn-lt"/>
                <a:ea typeface="+mn-ea"/>
                <a:cs typeface="+mn-cs"/>
              </a:rPr>
              <a:t>questions in</a:t>
            </a:r>
            <a:r>
              <a:rPr lang="x-none" sz="900" kern="1200" dirty="0" smtClean="0">
                <a:solidFill>
                  <a:schemeClr val="tx1"/>
                </a:solidFill>
                <a:latin typeface="+mn-lt"/>
                <a:ea typeface="+mn-ea"/>
                <a:cs typeface="+mn-cs"/>
              </a:rPr>
              <a:t> 2010 were eliminated</a:t>
            </a:r>
            <a:r>
              <a:rPr lang="en-US" sz="900" kern="1200" dirty="0" smtClean="0">
                <a:solidFill>
                  <a:schemeClr val="tx1"/>
                </a:solidFill>
                <a:latin typeface="+mn-lt"/>
                <a:ea typeface="+mn-ea"/>
                <a:cs typeface="+mn-cs"/>
              </a:rPr>
              <a:t>.  A</a:t>
            </a:r>
            <a:r>
              <a:rPr lang="x-none" sz="900" kern="1200" dirty="0" smtClean="0">
                <a:solidFill>
                  <a:schemeClr val="tx1"/>
                </a:solidFill>
                <a:latin typeface="+mn-lt"/>
                <a:ea typeface="+mn-ea"/>
                <a:cs typeface="+mn-cs"/>
              </a:rPr>
              <a:t>ccuracy </a:t>
            </a:r>
            <a:r>
              <a:rPr lang="en-US" sz="900" kern="1200" dirty="0" smtClean="0">
                <a:solidFill>
                  <a:schemeClr val="tx1"/>
                </a:solidFill>
                <a:latin typeface="+mn-lt"/>
                <a:ea typeface="+mn-ea"/>
                <a:cs typeface="+mn-cs"/>
              </a:rPr>
              <a:t>of t</a:t>
            </a:r>
            <a:r>
              <a:rPr lang="x-none" sz="900" kern="1200" dirty="0" smtClean="0">
                <a:solidFill>
                  <a:schemeClr val="tx1"/>
                </a:solidFill>
                <a:latin typeface="+mn-lt"/>
                <a:ea typeface="+mn-ea"/>
                <a:cs typeface="+mn-cs"/>
              </a:rPr>
              <a:t>h</a:t>
            </a:r>
            <a:r>
              <a:rPr lang="en-US" sz="900" kern="1200" dirty="0" smtClean="0">
                <a:solidFill>
                  <a:schemeClr val="tx1"/>
                </a:solidFill>
                <a:latin typeface="+mn-lt"/>
                <a:ea typeface="+mn-ea"/>
                <a:cs typeface="+mn-cs"/>
              </a:rPr>
              <a:t>e</a:t>
            </a:r>
            <a:r>
              <a:rPr lang="x-none" sz="900" kern="1200" dirty="0" smtClean="0">
                <a:solidFill>
                  <a:schemeClr val="tx1"/>
                </a:solidFill>
                <a:latin typeface="+mn-lt"/>
                <a:ea typeface="+mn-ea"/>
                <a:cs typeface="+mn-cs"/>
              </a:rPr>
              <a:t> subset of ready reference questions for 2004-2006 (180) and 2010 (168) </a:t>
            </a:r>
            <a:r>
              <a:rPr lang="en-US" sz="900" kern="1200" dirty="0" smtClean="0">
                <a:solidFill>
                  <a:schemeClr val="tx1"/>
                </a:solidFill>
                <a:latin typeface="+mn-lt"/>
                <a:ea typeface="+mn-ea"/>
                <a:cs typeface="+mn-cs"/>
              </a:rPr>
              <a:t>was verified. T</a:t>
            </a:r>
            <a:r>
              <a:rPr lang="x-none" sz="900" kern="1200" dirty="0" smtClean="0">
                <a:solidFill>
                  <a:schemeClr val="tx1"/>
                </a:solidFill>
                <a:latin typeface="+mn-lt"/>
                <a:ea typeface="+mn-ea"/>
                <a:cs typeface="+mn-cs"/>
              </a:rPr>
              <a:t>here were 141 correct answers (78 percent) in 2004-2006. In 2010, there were 151 correct answers (90 percent) as Figure 5</a:t>
            </a:r>
            <a:r>
              <a:rPr lang="en-US" sz="900" kern="1200" dirty="0" smtClean="0">
                <a:solidFill>
                  <a:schemeClr val="tx1"/>
                </a:solidFill>
                <a:latin typeface="+mn-lt"/>
                <a:ea typeface="+mn-ea"/>
                <a:cs typeface="+mn-cs"/>
              </a:rPr>
              <a:t> illustrates</a:t>
            </a:r>
            <a:r>
              <a:rPr lang="x-none" sz="900" kern="1200" dirty="0" smtClean="0">
                <a:solidFill>
                  <a:schemeClr val="tx1"/>
                </a:solidFill>
                <a:latin typeface="+mn-lt"/>
                <a:ea typeface="+mn-ea"/>
                <a:cs typeface="+mn-cs"/>
              </a:rPr>
              <a:t>.  In 2004-2006 there were 36 incorrect answers (20 percent)</a:t>
            </a:r>
            <a:r>
              <a:rPr lang="en-US" sz="900" kern="1200" dirty="0" smtClean="0">
                <a:solidFill>
                  <a:schemeClr val="tx1"/>
                </a:solidFill>
                <a:latin typeface="+mn-lt"/>
                <a:ea typeface="+mn-ea"/>
                <a:cs typeface="+mn-cs"/>
              </a:rPr>
              <a:t> and i</a:t>
            </a:r>
            <a:r>
              <a:rPr lang="x-none" sz="900" kern="1200" dirty="0" smtClean="0">
                <a:solidFill>
                  <a:schemeClr val="tx1"/>
                </a:solidFill>
                <a:latin typeface="+mn-lt"/>
                <a:ea typeface="+mn-ea"/>
                <a:cs typeface="+mn-cs"/>
              </a:rPr>
              <a:t>n 2010 there were 7 incorrect answers (4 percent). </a:t>
            </a:r>
            <a:r>
              <a:rPr lang="en-US" sz="900" kern="1200" dirty="0" smtClean="0">
                <a:solidFill>
                  <a:schemeClr val="tx1"/>
                </a:solidFill>
                <a:latin typeface="+mn-lt"/>
                <a:ea typeface="+mn-ea"/>
                <a:cs typeface="+mn-cs"/>
              </a:rPr>
              <a:t>Questions coded as “</a:t>
            </a:r>
            <a:r>
              <a:rPr lang="x-none" sz="900" kern="1200" dirty="0" smtClean="0">
                <a:solidFill>
                  <a:schemeClr val="tx1"/>
                </a:solidFill>
                <a:latin typeface="+mn-lt"/>
                <a:ea typeface="+mn-ea"/>
                <a:cs typeface="+mn-cs"/>
              </a:rPr>
              <a:t>Other,</a:t>
            </a:r>
            <a:r>
              <a:rPr lang="en-US" sz="900" kern="1200" dirty="0" smtClean="0">
                <a:solidFill>
                  <a:schemeClr val="tx1"/>
                </a:solidFill>
                <a:latin typeface="+mn-lt"/>
                <a:ea typeface="+mn-ea"/>
                <a:cs typeface="+mn-cs"/>
              </a:rPr>
              <a:t>”</a:t>
            </a:r>
            <a:r>
              <a:rPr lang="x-none" sz="900" kern="1200" dirty="0" smtClean="0">
                <a:solidFill>
                  <a:schemeClr val="tx1"/>
                </a:solidFill>
                <a:latin typeface="+mn-lt"/>
                <a:ea typeface="+mn-ea"/>
                <a:cs typeface="+mn-cs"/>
              </a:rPr>
              <a:t> experienced a small increase from three answers (2 percent) in 2004-2006, compared to 10 answers (6 percent) in 2010.</a:t>
            </a:r>
            <a:endParaRPr lang="en-US" sz="900" kern="1200" dirty="0" smtClean="0">
              <a:solidFill>
                <a:schemeClr val="tx1"/>
              </a:solidFill>
              <a:latin typeface="+mn-lt"/>
              <a:ea typeface="+mn-ea"/>
              <a:cs typeface="+mn-cs"/>
            </a:endParaRPr>
          </a:p>
          <a:p>
            <a:endParaRPr lang="en-US" sz="900" dirty="0" smtClean="0"/>
          </a:p>
          <a:p>
            <a:r>
              <a:rPr lang="en-US" sz="900" kern="1200" dirty="0" smtClean="0">
                <a:solidFill>
                  <a:schemeClr val="tx1"/>
                </a:solidFill>
                <a:latin typeface="+mn-lt"/>
                <a:ea typeface="+mn-ea"/>
                <a:cs typeface="+mn-cs"/>
              </a:rPr>
              <a:t>Ready reference accuracy has been found to increase over time in this longitudinal study of live chat reference from 78 percent in 2004-2006 to 90 percent in 2010. As shown in Figure 5, the percentage of correct responses to ready reference questions in both 2004-2006 (141, 78 percent) and 2010 datasets (151, 90 percent) are considerably higher than the benchmark 55 percent for FtF reference transactions reported by Hernon and McClure (1987), noting that their method and analytic categories were quite different from this transcript analysis. </a:t>
            </a:r>
            <a:endParaRPr lang="en-US" sz="900" dirty="0" smtClean="0"/>
          </a:p>
          <a:p>
            <a:endParaRPr lang="en-US" sz="900" b="1" dirty="0" smtClean="0">
              <a:latin typeface="Arial" pitchFamily="34" charset="0"/>
              <a:cs typeface="Arial" pitchFamily="34" charset="0"/>
            </a:endParaRPr>
          </a:p>
          <a:p>
            <a:r>
              <a:rPr lang="en-US" sz="900" b="1" dirty="0" smtClean="0">
                <a:latin typeface="Arial" pitchFamily="34" charset="0"/>
                <a:cs typeface="Arial" pitchFamily="34" charset="0"/>
              </a:rPr>
              <a:t>*</a:t>
            </a:r>
            <a:r>
              <a:rPr lang="en-US" sz="900" b="1" i="1" dirty="0" smtClean="0">
                <a:latin typeface="Arial" pitchFamily="34" charset="0"/>
                <a:cs typeface="Arial" pitchFamily="34" charset="0"/>
              </a:rPr>
              <a:t>Other</a:t>
            </a:r>
            <a:r>
              <a:rPr lang="en-US" sz="900" b="0" i="0" dirty="0" smtClean="0">
                <a:latin typeface="Arial" pitchFamily="34" charset="0"/>
                <a:cs typeface="Arial" pitchFamily="34" charset="0"/>
              </a:rPr>
              <a:t> is a new category</a:t>
            </a:r>
            <a:r>
              <a:rPr lang="en-US" sz="900" b="0" i="0" baseline="0" dirty="0" smtClean="0">
                <a:latin typeface="Arial" pitchFamily="34" charset="0"/>
                <a:cs typeface="Arial" pitchFamily="34" charset="0"/>
              </a:rPr>
              <a:t> </a:t>
            </a:r>
            <a:r>
              <a:rPr lang="en-US" sz="900" b="0" i="0" kern="1200" baseline="0" dirty="0" smtClean="0">
                <a:solidFill>
                  <a:schemeClr val="tx1"/>
                </a:solidFill>
                <a:latin typeface="Arial" pitchFamily="34" charset="0"/>
                <a:ea typeface="+mn-ea"/>
                <a:cs typeface="Arial" pitchFamily="34" charset="0"/>
              </a:rPr>
              <a:t>covering</a:t>
            </a:r>
            <a:r>
              <a:rPr lang="en-US" sz="900" b="1" i="0" kern="1200" baseline="0" dirty="0" smtClean="0">
                <a:solidFill>
                  <a:schemeClr val="tx1"/>
                </a:solidFill>
                <a:latin typeface="Arial" pitchFamily="34" charset="0"/>
                <a:ea typeface="+mn-ea"/>
                <a:cs typeface="Arial" pitchFamily="34" charset="0"/>
              </a:rPr>
              <a:t> </a:t>
            </a:r>
            <a:r>
              <a:rPr lang="en-US" sz="900" b="0" i="0" kern="1200" baseline="0" dirty="0" smtClean="0">
                <a:solidFill>
                  <a:schemeClr val="tx1"/>
                </a:solidFill>
                <a:latin typeface="Arial" pitchFamily="34" charset="0"/>
                <a:ea typeface="+mn-ea"/>
                <a:cs typeface="Arial" pitchFamily="34" charset="0"/>
              </a:rPr>
              <a:t>a</a:t>
            </a:r>
            <a:r>
              <a:rPr lang="en-US" sz="900" b="1" i="0" kern="1200" baseline="0" dirty="0" smtClean="0">
                <a:solidFill>
                  <a:schemeClr val="tx1"/>
                </a:solidFill>
                <a:latin typeface="Arial" pitchFamily="34" charset="0"/>
                <a:ea typeface="+mn-ea"/>
                <a:cs typeface="Arial" pitchFamily="34" charset="0"/>
              </a:rPr>
              <a:t> </a:t>
            </a:r>
            <a:r>
              <a:rPr lang="en-US" sz="900" kern="1200" dirty="0" smtClean="0">
                <a:solidFill>
                  <a:schemeClr val="tx1"/>
                </a:solidFill>
                <a:latin typeface="Arial" pitchFamily="34" charset="0"/>
                <a:ea typeface="+mn-ea"/>
                <a:cs typeface="Arial" pitchFamily="34" charset="0"/>
              </a:rPr>
              <a:t>variety of circumstances, including librarian unable to find answer and users finding information themselves. Does not include responses that were terminated without an answer due to technical problems or inquiries that were referred elsewhere.</a:t>
            </a:r>
          </a:p>
          <a:p>
            <a:endParaRPr lang="en-US" sz="1050" kern="1200" dirty="0" smtClean="0">
              <a:solidFill>
                <a:schemeClr val="tx1"/>
              </a:solidFill>
              <a:latin typeface="Arial" pitchFamily="34" charset="0"/>
              <a:ea typeface="+mn-ea"/>
              <a:cs typeface="Arial" pitchFamily="34" charset="0"/>
            </a:endParaRPr>
          </a:p>
          <a:p>
            <a:r>
              <a:rPr lang="en-US" sz="700" kern="1200" dirty="0" smtClean="0">
                <a:solidFill>
                  <a:schemeClr val="tx1"/>
                </a:solidFill>
                <a:latin typeface="Arial" pitchFamily="34" charset="0"/>
                <a:ea typeface="+mn-ea"/>
                <a:cs typeface="Arial" pitchFamily="34" charset="0"/>
              </a:rPr>
              <a:t>Example: </a:t>
            </a:r>
          </a:p>
          <a:p>
            <a:r>
              <a:rPr lang="en-US" sz="700" kern="1200" dirty="0" smtClean="0">
                <a:solidFill>
                  <a:schemeClr val="tx1"/>
                </a:solidFill>
                <a:latin typeface="Arial" pitchFamily="34" charset="0"/>
                <a:ea typeface="+mn-ea"/>
                <a:cs typeface="Arial" pitchFamily="34" charset="0"/>
              </a:rPr>
              <a:t>U: “What is the number to financial aid” </a:t>
            </a:r>
          </a:p>
          <a:p>
            <a:r>
              <a:rPr lang="en-US" sz="700" kern="1200" dirty="0" smtClean="0">
                <a:solidFill>
                  <a:schemeClr val="tx1"/>
                </a:solidFill>
                <a:latin typeface="Arial" pitchFamily="34" charset="0"/>
                <a:ea typeface="+mn-ea"/>
                <a:cs typeface="Arial" pitchFamily="34" charset="0"/>
              </a:rPr>
              <a:t>L: “Okay. Let me see if I can find the number for you. Please hold on.”</a:t>
            </a:r>
          </a:p>
          <a:p>
            <a:r>
              <a:rPr lang="en-US" sz="700" kern="1200" dirty="0" smtClean="0">
                <a:solidFill>
                  <a:schemeClr val="tx1"/>
                </a:solidFill>
                <a:latin typeface="Arial" pitchFamily="34" charset="0"/>
                <a:ea typeface="+mn-ea"/>
                <a:cs typeface="Arial" pitchFamily="34" charset="0"/>
              </a:rPr>
              <a:t>U: “thanks sorry found it” (QP 24/7-100)</a:t>
            </a:r>
          </a:p>
          <a:p>
            <a:r>
              <a:rPr lang="en-US" sz="700" kern="1200" dirty="0" smtClean="0">
                <a:solidFill>
                  <a:schemeClr val="tx1"/>
                </a:solidFill>
                <a:latin typeface="Arial" pitchFamily="34" charset="0"/>
                <a:ea typeface="+mn-ea"/>
                <a:cs typeface="Arial" pitchFamily="34" charset="0"/>
              </a:rPr>
              <a:t>--------</a:t>
            </a:r>
          </a:p>
          <a:p>
            <a:r>
              <a:rPr lang="en-US" sz="700" kern="1200" dirty="0" smtClean="0">
                <a:solidFill>
                  <a:schemeClr val="tx1"/>
                </a:solidFill>
                <a:latin typeface="Arial" pitchFamily="34" charset="0"/>
                <a:ea typeface="+mn-ea"/>
                <a:cs typeface="Arial" pitchFamily="34" charset="0"/>
              </a:rPr>
              <a:t> </a:t>
            </a:r>
          </a:p>
          <a:p>
            <a:r>
              <a:rPr lang="en-US" sz="700" kern="1200" dirty="0" smtClean="0">
                <a:solidFill>
                  <a:schemeClr val="tx1"/>
                </a:solidFill>
                <a:latin typeface="Arial" pitchFamily="34" charset="0"/>
                <a:ea typeface="+mn-ea"/>
                <a:cs typeface="Arial" pitchFamily="34" charset="0"/>
              </a:rPr>
              <a:t>U: who is </a:t>
            </a:r>
            <a:r>
              <a:rPr lang="en-US" sz="700" kern="1200" dirty="0" err="1" smtClean="0">
                <a:solidFill>
                  <a:schemeClr val="tx1"/>
                </a:solidFill>
                <a:latin typeface="Arial" pitchFamily="34" charset="0"/>
                <a:ea typeface="+mn-ea"/>
                <a:cs typeface="Arial" pitchFamily="34" charset="0"/>
              </a:rPr>
              <a:t>selena</a:t>
            </a:r>
            <a:r>
              <a:rPr lang="en-US" sz="700" kern="1200" dirty="0" smtClean="0">
                <a:solidFill>
                  <a:schemeClr val="tx1"/>
                </a:solidFill>
                <a:latin typeface="Arial" pitchFamily="34" charset="0"/>
                <a:ea typeface="+mn-ea"/>
                <a:cs typeface="Arial" pitchFamily="34" charset="0"/>
              </a:rPr>
              <a:t>? (Then signs off.) (QP2- 199)</a:t>
            </a:r>
          </a:p>
          <a:p>
            <a:r>
              <a:rPr lang="en-US" sz="700" kern="1200" dirty="0" smtClean="0">
                <a:solidFill>
                  <a:schemeClr val="tx1"/>
                </a:solidFill>
                <a:latin typeface="Arial" pitchFamily="34" charset="0"/>
                <a:ea typeface="+mn-ea"/>
                <a:cs typeface="Arial" pitchFamily="34" charset="0"/>
              </a:rPr>
              <a:t> --------</a:t>
            </a:r>
            <a:endParaRPr lang="en-US" sz="700" dirty="0" smtClean="0">
              <a:latin typeface="Arial" pitchFamily="34" charset="0"/>
              <a:cs typeface="Arial" pitchFamily="34" charset="0"/>
            </a:endParaRPr>
          </a:p>
          <a:p>
            <a:endParaRPr lang="en-US" sz="700" dirty="0" smtClean="0">
              <a:latin typeface="Arial" pitchFamily="34" charset="0"/>
              <a:cs typeface="Arial" pitchFamily="34" charset="0"/>
            </a:endParaRPr>
          </a:p>
          <a:p>
            <a:r>
              <a:rPr lang="en-US" sz="700" dirty="0" smtClean="0">
                <a:latin typeface="Arial" pitchFamily="34" charset="0"/>
                <a:cs typeface="Arial" pitchFamily="34" charset="0"/>
              </a:rPr>
              <a:t>This chart compares the Accuracy for 2004-2006 to 2010. </a:t>
            </a:r>
          </a:p>
          <a:p>
            <a:endParaRPr lang="en-US" sz="700" dirty="0" smtClean="0">
              <a:latin typeface="Arial" pitchFamily="34" charset="0"/>
              <a:cs typeface="Arial" pitchFamily="34" charset="0"/>
            </a:endParaRPr>
          </a:p>
          <a:p>
            <a:r>
              <a:rPr lang="en-US" sz="700" dirty="0" smtClean="0">
                <a:latin typeface="Arial" pitchFamily="34" charset="0"/>
                <a:cs typeface="Arial" pitchFamily="34" charset="0"/>
              </a:rPr>
              <a:t>2004 – 2006 (n=180 ready reference questions only)</a:t>
            </a:r>
          </a:p>
          <a:p>
            <a:pPr eaLnBrk="1" hangingPunct="1"/>
            <a:r>
              <a:rPr lang="en-US" sz="700" dirty="0" smtClean="0">
                <a:latin typeface="Arial" pitchFamily="34" charset="0"/>
                <a:cs typeface="Arial" pitchFamily="34" charset="0"/>
              </a:rPr>
              <a:t>Correct</a:t>
            </a:r>
            <a:r>
              <a:rPr lang="en-US" sz="700" baseline="0" dirty="0" smtClean="0">
                <a:latin typeface="Arial" pitchFamily="34" charset="0"/>
                <a:cs typeface="Arial" pitchFamily="34" charset="0"/>
              </a:rPr>
              <a:t>: n=141, 78%</a:t>
            </a:r>
            <a:endParaRPr lang="en-US" sz="700" dirty="0" smtClean="0">
              <a:latin typeface="Arial" pitchFamily="34" charset="0"/>
              <a:cs typeface="Arial" pitchFamily="34" charset="0"/>
            </a:endParaRPr>
          </a:p>
          <a:p>
            <a:pPr eaLnBrk="1" hangingPunct="1"/>
            <a:r>
              <a:rPr lang="en-US" sz="700" dirty="0" smtClean="0">
                <a:latin typeface="Arial" pitchFamily="34" charset="0"/>
                <a:cs typeface="Arial" pitchFamily="34" charset="0"/>
              </a:rPr>
              <a:t>Incorrect</a:t>
            </a:r>
            <a:r>
              <a:rPr lang="en-US" sz="700" baseline="0" dirty="0" smtClean="0">
                <a:latin typeface="Arial" pitchFamily="34" charset="0"/>
                <a:cs typeface="Arial" pitchFamily="34" charset="0"/>
              </a:rPr>
              <a:t>: n=36, 20%</a:t>
            </a:r>
            <a:endParaRPr lang="en-US" sz="700" dirty="0" smtClean="0">
              <a:latin typeface="Arial" pitchFamily="34" charset="0"/>
              <a:cs typeface="Arial" pitchFamily="34" charset="0"/>
            </a:endParaRPr>
          </a:p>
          <a:p>
            <a:pPr eaLnBrk="1" hangingPunct="1"/>
            <a:r>
              <a:rPr lang="en-US" sz="700" dirty="0" smtClean="0">
                <a:latin typeface="Arial" pitchFamily="34" charset="0"/>
                <a:cs typeface="Arial" pitchFamily="34" charset="0"/>
              </a:rPr>
              <a:t>Other:</a:t>
            </a:r>
            <a:r>
              <a:rPr lang="en-US" sz="700" baseline="0" dirty="0" smtClean="0">
                <a:latin typeface="Arial" pitchFamily="34" charset="0"/>
                <a:cs typeface="Arial" pitchFamily="34" charset="0"/>
              </a:rPr>
              <a:t> n=3, 2%</a:t>
            </a:r>
            <a:endParaRPr lang="en-US" sz="700" dirty="0" smtClean="0">
              <a:latin typeface="Arial" pitchFamily="34" charset="0"/>
              <a:cs typeface="Arial" pitchFamily="34" charset="0"/>
            </a:endParaRPr>
          </a:p>
          <a:p>
            <a:endParaRPr lang="en-US" sz="700" dirty="0" smtClean="0">
              <a:latin typeface="Arial" pitchFamily="34" charset="0"/>
              <a:cs typeface="Arial" pitchFamily="34" charset="0"/>
            </a:endParaRPr>
          </a:p>
          <a:p>
            <a:r>
              <a:rPr lang="en-US" sz="700" dirty="0" smtClean="0">
                <a:latin typeface="Arial" pitchFamily="34" charset="0"/>
                <a:cs typeface="Arial" pitchFamily="34" charset="0"/>
              </a:rPr>
              <a:t>2010 (n=168 ready reference questions for both QP2 and QW) </a:t>
            </a:r>
          </a:p>
          <a:p>
            <a:pPr eaLnBrk="1" hangingPunct="1"/>
            <a:r>
              <a:rPr lang="en-US" sz="700" dirty="0" smtClean="0">
                <a:latin typeface="Arial" pitchFamily="34" charset="0"/>
                <a:cs typeface="Arial" pitchFamily="34" charset="0"/>
              </a:rPr>
              <a:t>Correct</a:t>
            </a:r>
            <a:r>
              <a:rPr lang="en-US" sz="700" baseline="0" dirty="0" smtClean="0">
                <a:latin typeface="Arial" pitchFamily="34" charset="0"/>
                <a:cs typeface="Arial" pitchFamily="34" charset="0"/>
              </a:rPr>
              <a:t>: n=151, 90%</a:t>
            </a:r>
            <a:endParaRPr lang="en-US" sz="700" dirty="0" smtClean="0">
              <a:latin typeface="Arial" pitchFamily="34" charset="0"/>
              <a:cs typeface="Arial" pitchFamily="34" charset="0"/>
            </a:endParaRPr>
          </a:p>
          <a:p>
            <a:pPr eaLnBrk="1" hangingPunct="1"/>
            <a:r>
              <a:rPr lang="en-US" sz="700" dirty="0" smtClean="0">
                <a:latin typeface="Arial" pitchFamily="34" charset="0"/>
                <a:cs typeface="Arial" pitchFamily="34" charset="0"/>
              </a:rPr>
              <a:t>Incorrect</a:t>
            </a:r>
            <a:r>
              <a:rPr lang="en-US" sz="700" baseline="0" dirty="0" smtClean="0">
                <a:latin typeface="Arial" pitchFamily="34" charset="0"/>
                <a:cs typeface="Arial" pitchFamily="34" charset="0"/>
              </a:rPr>
              <a:t>: n=7, 4%</a:t>
            </a:r>
            <a:endParaRPr lang="en-US" sz="700" dirty="0" smtClean="0">
              <a:latin typeface="Arial" pitchFamily="34" charset="0"/>
              <a:cs typeface="Arial" pitchFamily="34" charset="0"/>
            </a:endParaRPr>
          </a:p>
          <a:p>
            <a:pPr eaLnBrk="1" hangingPunct="1"/>
            <a:r>
              <a:rPr lang="en-US" sz="700" dirty="0" smtClean="0">
                <a:latin typeface="Arial" pitchFamily="34" charset="0"/>
                <a:cs typeface="Arial" pitchFamily="34" charset="0"/>
              </a:rPr>
              <a:t>Other:</a:t>
            </a:r>
            <a:r>
              <a:rPr lang="en-US" sz="700" baseline="0" dirty="0" smtClean="0">
                <a:latin typeface="Arial" pitchFamily="34" charset="0"/>
                <a:cs typeface="Arial" pitchFamily="34" charset="0"/>
              </a:rPr>
              <a:t> n=10, 6%</a:t>
            </a:r>
            <a:endParaRPr lang="en-US" sz="700" dirty="0" smtClean="0">
              <a:latin typeface="Arial" pitchFamily="34" charset="0"/>
              <a:cs typeface="Arial" pitchFamily="34" charset="0"/>
            </a:endParaRPr>
          </a:p>
          <a:p>
            <a:endParaRPr lang="en-US" sz="700" dirty="0" smtClean="0">
              <a:latin typeface="Arial" pitchFamily="34" charset="0"/>
              <a:cs typeface="Arial" pitchFamily="34" charset="0"/>
            </a:endParaRPr>
          </a:p>
          <a:p>
            <a:r>
              <a:rPr lang="en-US" sz="700" dirty="0" smtClean="0">
                <a:latin typeface="Arial" pitchFamily="34" charset="0"/>
                <a:cs typeface="Arial" pitchFamily="34" charset="0"/>
              </a:rPr>
              <a:t>Also: note that</a:t>
            </a:r>
            <a:r>
              <a:rPr lang="en-US" sz="700" baseline="0" dirty="0" smtClean="0">
                <a:latin typeface="Arial" pitchFamily="34" charset="0"/>
                <a:cs typeface="Arial" pitchFamily="34" charset="0"/>
              </a:rPr>
              <a:t> referred questions are not counted in either 04-06 or 10 dataset.</a:t>
            </a:r>
            <a:endParaRPr lang="en-US" sz="700" dirty="0" smtClean="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7262914-8F44-40A3-864E-0564A8BEB422}" type="slidenum">
              <a:rPr lang="en-US" smtClean="0"/>
              <a:pPr/>
              <a:t>28</a:t>
            </a:fld>
            <a:endParaRPr lang="en-US"/>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921901-2D7D-404F-83CF-0310337D82A5}" type="slidenum">
              <a:rPr lang="en-US" smtClean="0"/>
              <a:pPr/>
              <a:t>29</a:t>
            </a:fld>
            <a:endParaRPr lang="en-US" dirty="0"/>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E921901-2D7D-404F-83CF-0310337D82A5}" type="slidenum">
              <a:rPr lang="en-US" smtClean="0"/>
              <a:pPr/>
              <a:t>30</a:t>
            </a:fld>
            <a:endParaRPr lang="en-US" dirty="0"/>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400" kern="1200" dirty="0" err="1" smtClean="0">
                <a:solidFill>
                  <a:schemeClr val="tx1"/>
                </a:solidFill>
                <a:latin typeface="Arial" pitchFamily="34" charset="0"/>
                <a:cs typeface="Arial" pitchFamily="34" charset="0"/>
              </a:rPr>
              <a:t>Connaway</a:t>
            </a:r>
            <a:r>
              <a:rPr lang="en-US" sz="1400" kern="1200" dirty="0" smtClean="0">
                <a:solidFill>
                  <a:schemeClr val="tx1"/>
                </a:solidFill>
                <a:latin typeface="Arial" pitchFamily="34" charset="0"/>
                <a:cs typeface="Arial" pitchFamily="34" charset="0"/>
              </a:rPr>
              <a:t>, L. S. &amp; Radford, M. L. (2011). </a:t>
            </a:r>
            <a:r>
              <a:rPr lang="en-US" sz="1400" i="1" kern="1200" dirty="0" smtClean="0">
                <a:solidFill>
                  <a:schemeClr val="tx1"/>
                </a:solidFill>
                <a:latin typeface="Arial" pitchFamily="34" charset="0"/>
                <a:cs typeface="Arial" pitchFamily="34" charset="0"/>
              </a:rPr>
              <a:t>Seeking Synchronicity: Revelations and recommendations for virtual reference.</a:t>
            </a:r>
            <a:r>
              <a:rPr lang="en-US" sz="1400" kern="1200" dirty="0" smtClean="0">
                <a:solidFill>
                  <a:schemeClr val="tx1"/>
                </a:solidFill>
                <a:latin typeface="Arial" pitchFamily="34" charset="0"/>
                <a:cs typeface="Arial" pitchFamily="34" charset="0"/>
              </a:rPr>
              <a:t> Dublin, OH: OCLC Research. Retrieved on February 26, 2012 from http://www.oclc.org/reports/synchronicity/full.pdf</a:t>
            </a:r>
          </a:p>
          <a:p>
            <a:r>
              <a:rPr lang="en-US" sz="1400" kern="1200" dirty="0" smtClean="0">
                <a:solidFill>
                  <a:schemeClr val="tx1"/>
                </a:solidFill>
                <a:latin typeface="Arial" pitchFamily="34" charset="0"/>
                <a:cs typeface="Arial" pitchFamily="34" charset="0"/>
              </a:rPr>
              <a:t> </a:t>
            </a:r>
          </a:p>
          <a:p>
            <a:r>
              <a:rPr lang="en-US" sz="1400" kern="1200" dirty="0" smtClean="0">
                <a:solidFill>
                  <a:schemeClr val="tx1"/>
                </a:solidFill>
                <a:latin typeface="Arial" pitchFamily="34" charset="0"/>
                <a:cs typeface="Arial" pitchFamily="34" charset="0"/>
              </a:rPr>
              <a:t>Radford, M. L., </a:t>
            </a:r>
            <a:r>
              <a:rPr lang="en-US" sz="1400" kern="1200" dirty="0" err="1" smtClean="0">
                <a:solidFill>
                  <a:schemeClr val="tx1"/>
                </a:solidFill>
                <a:latin typeface="Arial" pitchFamily="34" charset="0"/>
                <a:cs typeface="Arial" pitchFamily="34" charset="0"/>
              </a:rPr>
              <a:t>Connaway</a:t>
            </a:r>
            <a:r>
              <a:rPr lang="en-US" sz="1400" kern="1200" dirty="0" smtClean="0">
                <a:solidFill>
                  <a:schemeClr val="tx1"/>
                </a:solidFill>
                <a:latin typeface="Arial" pitchFamily="34" charset="0"/>
                <a:cs typeface="Arial" pitchFamily="34" charset="0"/>
              </a:rPr>
              <a:t>, L. S., Confer, P., </a:t>
            </a:r>
            <a:r>
              <a:rPr lang="en-US" sz="1400" kern="1200" dirty="0" err="1" smtClean="0">
                <a:solidFill>
                  <a:schemeClr val="tx1"/>
                </a:solidFill>
                <a:latin typeface="Arial" pitchFamily="34" charset="0"/>
                <a:cs typeface="Arial" pitchFamily="34" charset="0"/>
              </a:rPr>
              <a:t>Sabolsci-Boros</a:t>
            </a:r>
            <a:r>
              <a:rPr lang="en-US" sz="1400" kern="1200" dirty="0" smtClean="0">
                <a:solidFill>
                  <a:schemeClr val="tx1"/>
                </a:solidFill>
                <a:latin typeface="Arial" pitchFamily="34" charset="0"/>
                <a:cs typeface="Arial" pitchFamily="34" charset="0"/>
              </a:rPr>
              <a:t>, S., &amp; Kwon, H. (2011). “Are we getting warmer?” Query clarification in live chat virtual reference. </a:t>
            </a:r>
            <a:r>
              <a:rPr lang="en-US" sz="1400" i="1" kern="1200" dirty="0" smtClean="0">
                <a:solidFill>
                  <a:schemeClr val="tx1"/>
                </a:solidFill>
                <a:latin typeface="Arial" pitchFamily="34" charset="0"/>
                <a:cs typeface="Arial" pitchFamily="34" charset="0"/>
              </a:rPr>
              <a:t>Reference &amp; User Services Quarterly,</a:t>
            </a:r>
            <a:r>
              <a:rPr lang="en-US" sz="1400" kern="1200" dirty="0" smtClean="0">
                <a:solidFill>
                  <a:schemeClr val="tx1"/>
                </a:solidFill>
                <a:latin typeface="Arial" pitchFamily="34" charset="0"/>
                <a:cs typeface="Arial" pitchFamily="34" charset="0"/>
              </a:rPr>
              <a:t> </a:t>
            </a:r>
            <a:r>
              <a:rPr lang="en-US" sz="1400" i="1" kern="1200" dirty="0" smtClean="0">
                <a:solidFill>
                  <a:schemeClr val="tx1"/>
                </a:solidFill>
                <a:latin typeface="Arial" pitchFamily="34" charset="0"/>
                <a:cs typeface="Arial" pitchFamily="34" charset="0"/>
              </a:rPr>
              <a:t>50</a:t>
            </a:r>
            <a:r>
              <a:rPr lang="en-US" sz="1400" kern="1200" dirty="0" smtClean="0">
                <a:solidFill>
                  <a:schemeClr val="tx1"/>
                </a:solidFill>
                <a:latin typeface="Arial" pitchFamily="34" charset="0"/>
                <a:cs typeface="Arial" pitchFamily="34" charset="0"/>
              </a:rPr>
              <a:t>(3), 259-279.</a:t>
            </a:r>
          </a:p>
          <a:p>
            <a:endParaRPr lang="en-US" sz="1200" kern="1200" dirty="0" smtClean="0">
              <a:solidFill>
                <a:schemeClr val="tx1"/>
              </a:solidFill>
              <a:latin typeface="+mn-lt"/>
              <a:ea typeface="+mn-ea"/>
              <a:cs typeface="+mn-cs"/>
            </a:endParaRPr>
          </a:p>
          <a:p>
            <a:endParaRPr lang="en-US" sz="1200" kern="1200" dirty="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fld id="{AE921901-2D7D-404F-83CF-0310337D82A5}" type="slidenum">
              <a:rPr lang="en-US" smtClean="0"/>
              <a:pPr/>
              <a:t>31</a:t>
            </a:fld>
            <a:endParaRPr lang="en-US" dirty="0"/>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i="1" dirty="0" smtClean="0">
                <a:latin typeface="Arial" pitchFamily="34" charset="0"/>
                <a:cs typeface="Arial" pitchFamily="34" charset="0"/>
              </a:rPr>
              <a:t>Image</a:t>
            </a:r>
            <a:r>
              <a:rPr lang="en-US" sz="1400" dirty="0" smtClean="0">
                <a:latin typeface="Arial" pitchFamily="34" charset="0"/>
                <a:cs typeface="Arial" pitchFamily="34" charset="0"/>
              </a:rPr>
              <a:t>: Microsoft Clip Art</a:t>
            </a:r>
          </a:p>
          <a:p>
            <a:endParaRPr lang="en-US" dirty="0"/>
          </a:p>
        </p:txBody>
      </p:sp>
      <p:sp>
        <p:nvSpPr>
          <p:cNvPr id="4" name="Slide Number Placeholder 3"/>
          <p:cNvSpPr>
            <a:spLocks noGrp="1"/>
          </p:cNvSpPr>
          <p:nvPr>
            <p:ph type="sldNum" sz="quarter" idx="10"/>
          </p:nvPr>
        </p:nvSpPr>
        <p:spPr/>
        <p:txBody>
          <a:bodyPr/>
          <a:lstStyle/>
          <a:p>
            <a:fld id="{AE921901-2D7D-404F-83CF-0310337D82A5}" type="slidenum">
              <a:rPr lang="en-US" smtClean="0"/>
              <a:pPr/>
              <a:t>32</a:t>
            </a:fld>
            <a:endParaRPr lang="en-US" dirty="0"/>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400" dirty="0" smtClean="0">
                <a:latin typeface="Arial" pitchFamily="34" charset="0"/>
                <a:cs typeface="Arial" pitchFamily="34" charset="0"/>
              </a:rPr>
              <a:t>Image from: </a:t>
            </a:r>
            <a:r>
              <a:rPr lang="en-US" sz="1400" b="0" i="0" kern="1200" dirty="0" smtClean="0">
                <a:solidFill>
                  <a:schemeClr val="tx1"/>
                </a:solidFill>
                <a:latin typeface="Arial" pitchFamily="34" charset="0"/>
                <a:cs typeface="Arial" pitchFamily="34" charset="0"/>
              </a:rPr>
              <a:t>http://www.flickr.com/photos/34316967@N04/3838807132/</a:t>
            </a:r>
          </a:p>
          <a:p>
            <a:endParaRPr lang="en-US" sz="1400" b="0" i="0" kern="1200" dirty="0" smtClean="0">
              <a:solidFill>
                <a:schemeClr val="tx1"/>
              </a:solidFill>
              <a:latin typeface="Arial" pitchFamily="34" charset="0"/>
              <a:cs typeface="Arial" pitchFamily="34" charset="0"/>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400" kern="1200" dirty="0" smtClean="0">
                <a:solidFill>
                  <a:schemeClr val="tx1"/>
                </a:solidFill>
                <a:latin typeface="Arial" pitchFamily="34" charset="0"/>
                <a:cs typeface="Arial" pitchFamily="34" charset="0"/>
              </a:rPr>
              <a:t>Radford, M. L., </a:t>
            </a:r>
            <a:r>
              <a:rPr lang="en-US" sz="1400" kern="1200" dirty="0" err="1" smtClean="0">
                <a:solidFill>
                  <a:schemeClr val="tx1"/>
                </a:solidFill>
                <a:latin typeface="Arial" pitchFamily="34" charset="0"/>
                <a:cs typeface="Arial" pitchFamily="34" charset="0"/>
              </a:rPr>
              <a:t>Connaway</a:t>
            </a:r>
            <a:r>
              <a:rPr lang="en-US" sz="1400" kern="1200" dirty="0" smtClean="0">
                <a:solidFill>
                  <a:schemeClr val="tx1"/>
                </a:solidFill>
                <a:latin typeface="Arial" pitchFamily="34" charset="0"/>
                <a:cs typeface="Arial" pitchFamily="34" charset="0"/>
              </a:rPr>
              <a:t>, L. S., Confer, P., </a:t>
            </a:r>
            <a:r>
              <a:rPr lang="en-US" sz="1400" kern="1200" dirty="0" err="1" smtClean="0">
                <a:solidFill>
                  <a:schemeClr val="tx1"/>
                </a:solidFill>
                <a:latin typeface="Arial" pitchFamily="34" charset="0"/>
                <a:cs typeface="Arial" pitchFamily="34" charset="0"/>
              </a:rPr>
              <a:t>Sabolsci-Boros</a:t>
            </a:r>
            <a:r>
              <a:rPr lang="en-US" sz="1400" kern="1200" dirty="0" smtClean="0">
                <a:solidFill>
                  <a:schemeClr val="tx1"/>
                </a:solidFill>
                <a:latin typeface="Arial" pitchFamily="34" charset="0"/>
                <a:cs typeface="Arial" pitchFamily="34" charset="0"/>
              </a:rPr>
              <a:t>, S., &amp; Kwon, H. (2011). “Are we getting warmer?” Query clarification in live chat virtual reference. </a:t>
            </a:r>
            <a:r>
              <a:rPr lang="en-US" sz="1400" i="1" kern="1200" dirty="0" smtClean="0">
                <a:solidFill>
                  <a:schemeClr val="tx1"/>
                </a:solidFill>
                <a:latin typeface="Arial" pitchFamily="34" charset="0"/>
                <a:cs typeface="Arial" pitchFamily="34" charset="0"/>
              </a:rPr>
              <a:t>Reference &amp; User Services Quarterly,</a:t>
            </a:r>
            <a:r>
              <a:rPr lang="en-US" sz="1400" kern="1200" dirty="0" smtClean="0">
                <a:solidFill>
                  <a:schemeClr val="tx1"/>
                </a:solidFill>
                <a:latin typeface="Arial" pitchFamily="34" charset="0"/>
                <a:cs typeface="Arial" pitchFamily="34" charset="0"/>
              </a:rPr>
              <a:t> </a:t>
            </a:r>
            <a:r>
              <a:rPr lang="en-US" sz="1400" i="1" kern="1200" dirty="0" smtClean="0">
                <a:solidFill>
                  <a:schemeClr val="tx1"/>
                </a:solidFill>
                <a:latin typeface="Arial" pitchFamily="34" charset="0"/>
                <a:cs typeface="Arial" pitchFamily="34" charset="0"/>
              </a:rPr>
              <a:t>50</a:t>
            </a:r>
            <a:r>
              <a:rPr lang="en-US" sz="1400" kern="1200" dirty="0" smtClean="0">
                <a:solidFill>
                  <a:schemeClr val="tx1"/>
                </a:solidFill>
                <a:latin typeface="Arial" pitchFamily="34" charset="0"/>
                <a:cs typeface="Arial" pitchFamily="34" charset="0"/>
              </a:rPr>
              <a:t>(3), 259-279.</a:t>
            </a:r>
          </a:p>
          <a:p>
            <a:endParaRPr lang="en-US" dirty="0"/>
          </a:p>
        </p:txBody>
      </p:sp>
      <p:sp>
        <p:nvSpPr>
          <p:cNvPr id="4" name="Slide Number Placeholder 3"/>
          <p:cNvSpPr>
            <a:spLocks noGrp="1"/>
          </p:cNvSpPr>
          <p:nvPr>
            <p:ph type="sldNum" sz="quarter" idx="10"/>
          </p:nvPr>
        </p:nvSpPr>
        <p:spPr/>
        <p:txBody>
          <a:bodyPr/>
          <a:lstStyle/>
          <a:p>
            <a:fld id="{AE921901-2D7D-404F-83CF-0310337D82A5}" type="slidenum">
              <a:rPr lang="en-US" smtClean="0"/>
              <a:pPr/>
              <a:t>33</a:t>
            </a:fld>
            <a:endParaRPr lang="en-US" dirty="0"/>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66813" y="0"/>
            <a:ext cx="4572000" cy="3429000"/>
          </a:xfrm>
        </p:spPr>
      </p:sp>
      <p:sp>
        <p:nvSpPr>
          <p:cNvPr id="3" name="Notes Placeholder 2"/>
          <p:cNvSpPr>
            <a:spLocks noGrp="1"/>
          </p:cNvSpPr>
          <p:nvPr>
            <p:ph type="body" idx="1"/>
          </p:nvPr>
        </p:nvSpPr>
        <p:spPr>
          <a:xfrm>
            <a:off x="312516" y="3521596"/>
            <a:ext cx="6366076" cy="5356186"/>
          </a:xfrm>
        </p:spPr>
        <p:txBody>
          <a:bodyPr>
            <a:normAutofit fontScale="92500" lnSpcReduction="20000"/>
          </a:bodyPr>
          <a:lstStyle/>
          <a:p>
            <a:r>
              <a:rPr lang="en-US" sz="1500" dirty="0" smtClean="0"/>
              <a:t>Image from:</a:t>
            </a:r>
            <a:r>
              <a:rPr lang="en-US" sz="1500" baseline="0" dirty="0" smtClean="0"/>
              <a:t> http://www.flickr.com/photos/41118175@N05/6679478873/</a:t>
            </a:r>
          </a:p>
          <a:p>
            <a:endParaRPr lang="en-US" sz="1500" baseline="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sz="1500" kern="1200" dirty="0" smtClean="0">
                <a:solidFill>
                  <a:schemeClr val="tx1"/>
                </a:solidFill>
                <a:latin typeface="+mn-lt"/>
                <a:ea typeface="+mn-ea"/>
                <a:cs typeface="+mn-cs"/>
              </a:rPr>
              <a:t>Pearce, A., Collard, S., &amp; Whatley, K. (2010). SMS reference: Myths, markers, and modalities. </a:t>
            </a:r>
            <a:r>
              <a:rPr lang="en-US" sz="1500" i="1" kern="1200" dirty="0" smtClean="0">
                <a:solidFill>
                  <a:schemeClr val="tx1"/>
                </a:solidFill>
                <a:latin typeface="+mn-lt"/>
                <a:ea typeface="+mn-ea"/>
                <a:cs typeface="+mn-cs"/>
              </a:rPr>
              <a:t>Reference Services Review</a:t>
            </a:r>
            <a:r>
              <a:rPr lang="en-US" sz="1500" kern="1200" dirty="0" smtClean="0">
                <a:solidFill>
                  <a:schemeClr val="tx1"/>
                </a:solidFill>
                <a:latin typeface="+mn-lt"/>
                <a:ea typeface="+mn-ea"/>
                <a:cs typeface="+mn-cs"/>
              </a:rPr>
              <a:t>, </a:t>
            </a:r>
            <a:r>
              <a:rPr lang="en-US" sz="1500" i="1" kern="1200" dirty="0" smtClean="0">
                <a:solidFill>
                  <a:schemeClr val="tx1"/>
                </a:solidFill>
                <a:latin typeface="+mn-lt"/>
                <a:ea typeface="+mn-ea"/>
                <a:cs typeface="+mn-cs"/>
              </a:rPr>
              <a:t>38</a:t>
            </a:r>
            <a:r>
              <a:rPr lang="en-US" sz="1500" kern="1200" dirty="0" smtClean="0">
                <a:solidFill>
                  <a:schemeClr val="tx1"/>
                </a:solidFill>
                <a:latin typeface="+mn-lt"/>
                <a:ea typeface="+mn-ea"/>
                <a:cs typeface="+mn-cs"/>
              </a:rPr>
              <a:t>(2), 250-263.</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kern="1200" dirty="0" smtClean="0">
              <a:solidFill>
                <a:schemeClr val="tx1"/>
              </a:solidFill>
              <a:latin typeface="+mn-lt"/>
              <a:ea typeface="+mn-ea"/>
              <a:cs typeface="+mn-cs"/>
            </a:endParaRPr>
          </a:p>
          <a:p>
            <a:r>
              <a:rPr lang="en-US" sz="1500" kern="1200" dirty="0" smtClean="0">
                <a:solidFill>
                  <a:schemeClr val="tx1"/>
                </a:solidFill>
                <a:latin typeface="+mn-lt"/>
                <a:ea typeface="+mn-ea"/>
                <a:cs typeface="+mn-cs"/>
              </a:rPr>
              <a:t>Pew Internet &amp; American Life Project. (2012a). </a:t>
            </a:r>
            <a:r>
              <a:rPr lang="en-US" sz="1500" i="1" kern="1200" dirty="0" smtClean="0">
                <a:solidFill>
                  <a:schemeClr val="tx1"/>
                </a:solidFill>
                <a:latin typeface="+mn-lt"/>
                <a:ea typeface="+mn-ea"/>
                <a:cs typeface="+mn-cs"/>
              </a:rPr>
              <a:t>Nearly half of American adults are </a:t>
            </a:r>
            <a:r>
              <a:rPr lang="en-US" sz="1500" i="1" kern="1200" dirty="0" err="1" smtClean="0">
                <a:solidFill>
                  <a:schemeClr val="tx1"/>
                </a:solidFill>
                <a:latin typeface="+mn-lt"/>
                <a:ea typeface="+mn-ea"/>
                <a:cs typeface="+mn-cs"/>
              </a:rPr>
              <a:t>smartphone</a:t>
            </a:r>
            <a:r>
              <a:rPr lang="en-US" sz="1500" i="1" kern="1200" dirty="0" smtClean="0">
                <a:solidFill>
                  <a:schemeClr val="tx1"/>
                </a:solidFill>
                <a:latin typeface="+mn-lt"/>
                <a:ea typeface="+mn-ea"/>
                <a:cs typeface="+mn-cs"/>
              </a:rPr>
              <a:t> owners. </a:t>
            </a:r>
            <a:r>
              <a:rPr lang="en-US" sz="1500" kern="1200" dirty="0" smtClean="0">
                <a:solidFill>
                  <a:schemeClr val="tx1"/>
                </a:solidFill>
                <a:latin typeface="+mn-lt"/>
                <a:ea typeface="+mn-ea"/>
                <a:cs typeface="+mn-cs"/>
              </a:rPr>
              <a:t>Retrieved on April 13, 2012 from </a:t>
            </a:r>
            <a:r>
              <a:rPr lang="en-US" sz="1500" u="none" strike="noStrike" kern="1200" dirty="0" smtClean="0">
                <a:solidFill>
                  <a:schemeClr val="tx1"/>
                </a:solidFill>
                <a:latin typeface="+mn-lt"/>
                <a:ea typeface="+mn-ea"/>
                <a:cs typeface="+mn-cs"/>
                <a:hlinkClick r:id="rId3"/>
              </a:rPr>
              <a:t>http://www.pewinternet.org/Reports/2012/Smartphone-Update-2012/Findings.aspx</a:t>
            </a:r>
            <a:endParaRPr lang="en-US" sz="1500" kern="1200" dirty="0" smtClean="0">
              <a:solidFill>
                <a:schemeClr val="tx1"/>
              </a:solidFill>
              <a:latin typeface="+mn-lt"/>
              <a:ea typeface="+mn-ea"/>
              <a:cs typeface="+mn-cs"/>
            </a:endParaRPr>
          </a:p>
          <a:p>
            <a:r>
              <a:rPr lang="en-US" sz="1500" kern="1200" dirty="0" smtClean="0">
                <a:solidFill>
                  <a:schemeClr val="tx1"/>
                </a:solidFill>
                <a:latin typeface="+mn-lt"/>
                <a:ea typeface="+mn-ea"/>
                <a:cs typeface="+mn-cs"/>
              </a:rPr>
              <a:t> </a:t>
            </a:r>
          </a:p>
          <a:p>
            <a:r>
              <a:rPr lang="en-US" sz="1500" kern="1200" dirty="0" smtClean="0">
                <a:solidFill>
                  <a:schemeClr val="tx1"/>
                </a:solidFill>
                <a:latin typeface="+mn-lt"/>
                <a:ea typeface="+mn-ea"/>
                <a:cs typeface="+mn-cs"/>
              </a:rPr>
              <a:t>Pew Internet &amp; American Life Project. (2012b). </a:t>
            </a:r>
            <a:r>
              <a:rPr lang="en-US" sz="1500" i="1" kern="1200" dirty="0" smtClean="0">
                <a:solidFill>
                  <a:schemeClr val="tx1"/>
                </a:solidFill>
                <a:latin typeface="+mn-lt"/>
                <a:ea typeface="+mn-ea"/>
                <a:cs typeface="+mn-cs"/>
              </a:rPr>
              <a:t>Teens, </a:t>
            </a:r>
            <a:r>
              <a:rPr lang="en-US" sz="1500" i="1" kern="1200" dirty="0" err="1" smtClean="0">
                <a:solidFill>
                  <a:schemeClr val="tx1"/>
                </a:solidFill>
                <a:latin typeface="+mn-lt"/>
                <a:ea typeface="+mn-ea"/>
                <a:cs typeface="+mn-cs"/>
              </a:rPr>
              <a:t>smartphones</a:t>
            </a:r>
            <a:r>
              <a:rPr lang="en-US" sz="1500" i="1" kern="1200" dirty="0" smtClean="0">
                <a:solidFill>
                  <a:schemeClr val="tx1"/>
                </a:solidFill>
                <a:latin typeface="+mn-lt"/>
                <a:ea typeface="+mn-ea"/>
                <a:cs typeface="+mn-cs"/>
              </a:rPr>
              <a:t> &amp; texting. </a:t>
            </a:r>
            <a:r>
              <a:rPr lang="en-US" sz="1500" kern="1200" dirty="0" smtClean="0">
                <a:solidFill>
                  <a:schemeClr val="tx1"/>
                </a:solidFill>
                <a:latin typeface="+mn-lt"/>
                <a:ea typeface="+mn-ea"/>
                <a:cs typeface="+mn-cs"/>
              </a:rPr>
              <a:t>Retrieved on April 13, 2012 from </a:t>
            </a:r>
            <a:r>
              <a:rPr lang="x-none" sz="1500" u="none" strike="noStrike" kern="1200" dirty="0" smtClean="0">
                <a:solidFill>
                  <a:schemeClr val="tx1"/>
                </a:solidFill>
                <a:latin typeface="+mn-lt"/>
                <a:ea typeface="+mn-ea"/>
                <a:cs typeface="+mn-cs"/>
                <a:hlinkClick r:id="rId4"/>
              </a:rPr>
              <a:t>http://www.pewinternet.org/~/media</a:t>
            </a:r>
            <a:r>
              <a:rPr lang="x-none" sz="1500" u="none" strike="noStrike" kern="1200" smtClean="0">
                <a:solidFill>
                  <a:schemeClr val="tx1"/>
                </a:solidFill>
                <a:latin typeface="+mn-lt"/>
                <a:ea typeface="+mn-ea"/>
                <a:cs typeface="+mn-cs"/>
                <a:hlinkClick r:id="rId4"/>
              </a:rPr>
              <a:t>//Files/Reports/2012/PIP_Teens_Smartphones_and_Texting.pdf</a:t>
            </a:r>
            <a:endParaRPr lang="en-US" sz="1500" u="none" strike="noStrike" kern="1200" dirty="0" smtClean="0">
              <a:solidFill>
                <a:schemeClr val="tx1"/>
              </a:solidFill>
              <a:latin typeface="+mn-lt"/>
              <a:ea typeface="+mn-ea"/>
              <a:cs typeface="+mn-cs"/>
            </a:endParaRPr>
          </a:p>
          <a:p>
            <a:endParaRPr lang="en-US" sz="1500" u="none" strike="noStrike"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kern="1200" dirty="0" smtClean="0">
                <a:solidFill>
                  <a:schemeClr val="tx1"/>
                </a:solidFill>
                <a:latin typeface="+mn-lt"/>
                <a:ea typeface="+mn-ea"/>
                <a:cs typeface="+mn-cs"/>
              </a:rPr>
              <a:t>Radford, M. L., &amp; Vine, S. (2011). </a:t>
            </a:r>
            <a:r>
              <a:rPr lang="en-US" sz="1500" i="1" kern="1200" dirty="0" smtClean="0">
                <a:solidFill>
                  <a:schemeClr val="tx1"/>
                </a:solidFill>
                <a:latin typeface="+mn-lt"/>
                <a:ea typeface="+mn-ea"/>
                <a:cs typeface="+mn-cs"/>
              </a:rPr>
              <a:t>An exploration of the hybrid service model: Keeping what works</a:t>
            </a:r>
            <a:r>
              <a:rPr lang="en-US" sz="1500" kern="1200" dirty="0" smtClean="0">
                <a:solidFill>
                  <a:schemeClr val="tx1"/>
                </a:solidFill>
                <a:latin typeface="+mn-lt"/>
                <a:ea typeface="+mn-ea"/>
                <a:cs typeface="+mn-cs"/>
              </a:rPr>
              <a:t>. In: Diane </a:t>
            </a:r>
            <a:r>
              <a:rPr lang="en-US" sz="1500" kern="1200" dirty="0" err="1" smtClean="0">
                <a:solidFill>
                  <a:schemeClr val="tx1"/>
                </a:solidFill>
                <a:latin typeface="+mn-lt"/>
                <a:ea typeface="+mn-ea"/>
                <a:cs typeface="+mn-cs"/>
              </a:rPr>
              <a:t>Zabel</a:t>
            </a:r>
            <a:r>
              <a:rPr lang="en-US" sz="1500" kern="1200" dirty="0" smtClean="0">
                <a:solidFill>
                  <a:schemeClr val="tx1"/>
                </a:solidFill>
                <a:latin typeface="+mn-lt"/>
                <a:ea typeface="+mn-ea"/>
                <a:cs typeface="+mn-cs"/>
              </a:rPr>
              <a:t> (Ed.), </a:t>
            </a:r>
            <a:r>
              <a:rPr lang="en-US" sz="1500" i="1" kern="1200" dirty="0" smtClean="0">
                <a:solidFill>
                  <a:schemeClr val="tx1"/>
                </a:solidFill>
                <a:latin typeface="+mn-lt"/>
                <a:ea typeface="+mn-ea"/>
                <a:cs typeface="+mn-cs"/>
              </a:rPr>
              <a:t>Reference Reborn: Breathing New Life into Public Services Librarianship, </a:t>
            </a:r>
            <a:r>
              <a:rPr lang="en-US" sz="1500" kern="1200" dirty="0" smtClean="0">
                <a:solidFill>
                  <a:schemeClr val="tx1"/>
                </a:solidFill>
                <a:latin typeface="+mn-lt"/>
                <a:ea typeface="+mn-ea"/>
                <a:cs typeface="+mn-cs"/>
              </a:rPr>
              <a:t>pp. 79-89</a:t>
            </a:r>
            <a:r>
              <a:rPr lang="en-US" sz="1500" i="1" kern="1200" dirty="0" smtClean="0">
                <a:solidFill>
                  <a:schemeClr val="tx1"/>
                </a:solidFill>
                <a:latin typeface="+mn-lt"/>
                <a:ea typeface="+mn-ea"/>
                <a:cs typeface="+mn-cs"/>
              </a:rPr>
              <a:t>. </a:t>
            </a:r>
            <a:r>
              <a:rPr lang="en-US" sz="1500" kern="1200" dirty="0" smtClean="0">
                <a:solidFill>
                  <a:schemeClr val="tx1"/>
                </a:solidFill>
                <a:latin typeface="+mn-lt"/>
                <a:ea typeface="+mn-ea"/>
                <a:cs typeface="+mn-cs"/>
              </a:rPr>
              <a:t>CO: Libraries Unlimited.</a:t>
            </a:r>
          </a:p>
          <a:p>
            <a:endParaRPr lang="en-US" sz="1500" kern="1200" dirty="0" smtClean="0">
              <a:solidFill>
                <a:schemeClr val="tx1"/>
              </a:solidFill>
              <a:latin typeface="+mn-lt"/>
              <a:ea typeface="+mn-ea"/>
              <a:cs typeface="+mn-cs"/>
            </a:endParaRPr>
          </a:p>
          <a:p>
            <a:r>
              <a:rPr lang="en-US" sz="1500" kern="1200" dirty="0" smtClean="0">
                <a:solidFill>
                  <a:schemeClr val="tx1"/>
                </a:solidFill>
                <a:latin typeface="+mn-lt"/>
                <a:ea typeface="+mn-ea"/>
                <a:cs typeface="+mn-cs"/>
              </a:rPr>
              <a:t>READ</a:t>
            </a:r>
            <a:r>
              <a:rPr lang="en-US" sz="1500" kern="1200" baseline="0" dirty="0" smtClean="0">
                <a:solidFill>
                  <a:schemeClr val="tx1"/>
                </a:solidFill>
                <a:latin typeface="+mn-lt"/>
                <a:ea typeface="+mn-ea"/>
                <a:cs typeface="+mn-cs"/>
              </a:rPr>
              <a:t> Scale:</a:t>
            </a:r>
            <a:endParaRPr lang="en-US" sz="15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kern="1200" dirty="0" err="1" smtClean="0">
                <a:solidFill>
                  <a:schemeClr val="tx1"/>
                </a:solidFill>
                <a:latin typeface="+mn-lt"/>
                <a:ea typeface="+mn-ea"/>
                <a:cs typeface="+mn-cs"/>
              </a:rPr>
              <a:t>Gerlich</a:t>
            </a:r>
            <a:r>
              <a:rPr lang="en-US" sz="1500" kern="1200" dirty="0" smtClean="0">
                <a:solidFill>
                  <a:schemeClr val="tx1"/>
                </a:solidFill>
                <a:latin typeface="+mn-lt"/>
                <a:ea typeface="+mn-ea"/>
                <a:cs typeface="+mn-cs"/>
              </a:rPr>
              <a:t>, B., </a:t>
            </a:r>
            <a:r>
              <a:rPr lang="en-US" sz="1500" kern="1200" dirty="0" err="1" smtClean="0">
                <a:solidFill>
                  <a:schemeClr val="tx1"/>
                </a:solidFill>
                <a:latin typeface="+mn-lt"/>
                <a:ea typeface="+mn-ea"/>
                <a:cs typeface="+mn-cs"/>
              </a:rPr>
              <a:t>Berard</a:t>
            </a:r>
            <a:r>
              <a:rPr lang="en-US" sz="1500" kern="1200" dirty="0" smtClean="0">
                <a:solidFill>
                  <a:schemeClr val="tx1"/>
                </a:solidFill>
                <a:latin typeface="+mn-lt"/>
                <a:ea typeface="+mn-ea"/>
                <a:cs typeface="+mn-cs"/>
              </a:rPr>
              <a:t>, G. (2010). Testing the Viability of the READ Scale (Reference Effort Assessment Data):  Qualitative Statistics for Academic Reference Services. </a:t>
            </a:r>
            <a:r>
              <a:rPr lang="en-US" sz="1500" i="1" kern="1200" dirty="0" err="1" smtClean="0">
                <a:solidFill>
                  <a:schemeClr val="tx1"/>
                </a:solidFill>
                <a:latin typeface="+mn-lt"/>
                <a:ea typeface="+mn-ea"/>
                <a:cs typeface="+mn-cs"/>
              </a:rPr>
              <a:t>Coll</a:t>
            </a:r>
            <a:r>
              <a:rPr lang="en-US" sz="1500" i="1" kern="1200" dirty="0" smtClean="0">
                <a:solidFill>
                  <a:schemeClr val="tx1"/>
                </a:solidFill>
                <a:latin typeface="+mn-lt"/>
                <a:ea typeface="+mn-ea"/>
                <a:cs typeface="+mn-cs"/>
              </a:rPr>
              <a:t> Res </a:t>
            </a:r>
            <a:r>
              <a:rPr lang="en-US" sz="1500" i="1" kern="1200" dirty="0" err="1" smtClean="0">
                <a:solidFill>
                  <a:schemeClr val="tx1"/>
                </a:solidFill>
                <a:latin typeface="+mn-lt"/>
                <a:ea typeface="+mn-ea"/>
                <a:cs typeface="+mn-cs"/>
              </a:rPr>
              <a:t>Libr</a:t>
            </a:r>
            <a:r>
              <a:rPr lang="en-US" sz="1500" i="1" kern="1200" dirty="0" smtClean="0">
                <a:solidFill>
                  <a:schemeClr val="tx1"/>
                </a:solidFill>
                <a:latin typeface="+mn-lt"/>
                <a:ea typeface="+mn-ea"/>
                <a:cs typeface="+mn-cs"/>
              </a:rPr>
              <a:t>,</a:t>
            </a:r>
            <a:r>
              <a:rPr lang="en-US" sz="1500" kern="1200" dirty="0" smtClean="0">
                <a:solidFill>
                  <a:schemeClr val="tx1"/>
                </a:solidFill>
                <a:latin typeface="+mn-lt"/>
                <a:ea typeface="+mn-ea"/>
                <a:cs typeface="+mn-cs"/>
              </a:rPr>
              <a:t> 71, (2) 116-37.</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kern="1200" dirty="0" err="1" smtClean="0">
                <a:solidFill>
                  <a:schemeClr val="tx1"/>
                </a:solidFill>
                <a:latin typeface="+mn-lt"/>
                <a:ea typeface="+mn-ea"/>
                <a:cs typeface="+mn-cs"/>
              </a:rPr>
              <a:t>Hudock</a:t>
            </a:r>
            <a:r>
              <a:rPr lang="en-US" sz="1500" kern="1200" dirty="0" smtClean="0">
                <a:solidFill>
                  <a:schemeClr val="tx1"/>
                </a:solidFill>
                <a:latin typeface="+mn-lt"/>
                <a:ea typeface="+mn-ea"/>
                <a:cs typeface="+mn-cs"/>
              </a:rPr>
              <a:t>, S., Sullivan, D. (2011). Hit the Reference Transaction Mark: Incorporating READ into DART. </a:t>
            </a:r>
            <a:r>
              <a:rPr lang="en-US" sz="1500" i="1" kern="1200" dirty="0" err="1" smtClean="0">
                <a:solidFill>
                  <a:schemeClr val="tx1"/>
                </a:solidFill>
                <a:latin typeface="+mn-lt"/>
                <a:ea typeface="+mn-ea"/>
                <a:cs typeface="+mn-cs"/>
              </a:rPr>
              <a:t>Colo</a:t>
            </a:r>
            <a:r>
              <a:rPr lang="en-US" sz="1500" i="1" kern="1200" dirty="0" smtClean="0">
                <a:solidFill>
                  <a:schemeClr val="tx1"/>
                </a:solidFill>
                <a:latin typeface="+mn-lt"/>
                <a:ea typeface="+mn-ea"/>
                <a:cs typeface="+mn-cs"/>
              </a:rPr>
              <a:t> </a:t>
            </a:r>
            <a:r>
              <a:rPr lang="en-US" sz="1500" i="1" kern="1200" dirty="0" err="1" smtClean="0">
                <a:solidFill>
                  <a:schemeClr val="tx1"/>
                </a:solidFill>
                <a:latin typeface="+mn-lt"/>
                <a:ea typeface="+mn-ea"/>
                <a:cs typeface="+mn-cs"/>
              </a:rPr>
              <a:t>Libr</a:t>
            </a:r>
            <a:r>
              <a:rPr lang="en-US" sz="1500" kern="1200" dirty="0" smtClean="0">
                <a:solidFill>
                  <a:schemeClr val="tx1"/>
                </a:solidFill>
                <a:latin typeface="+mn-lt"/>
                <a:ea typeface="+mn-ea"/>
                <a:cs typeface="+mn-cs"/>
              </a:rPr>
              <a:t> ,36 (1)  1-6.</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5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500" kern="1200" dirty="0" smtClean="0">
                <a:solidFill>
                  <a:schemeClr val="tx1"/>
                </a:solidFill>
                <a:latin typeface="+mn-lt"/>
                <a:ea typeface="+mn-ea"/>
                <a:cs typeface="+mn-cs"/>
              </a:rPr>
              <a:t>University of Illinois at Urbana-Champaign  University Library READ scale. Retrieved from: </a:t>
            </a:r>
            <a:r>
              <a:rPr lang="en-US" sz="1500" u="sng" kern="1200" dirty="0" smtClean="0">
                <a:solidFill>
                  <a:schemeClr val="tx1"/>
                </a:solidFill>
                <a:latin typeface="+mn-lt"/>
                <a:ea typeface="+mn-ea"/>
                <a:cs typeface="+mn-cs"/>
                <a:hlinkClick r:id="rId5"/>
              </a:rPr>
              <a:t>http://www.library.illinois.edu/assessment/readscale.html</a:t>
            </a:r>
            <a:r>
              <a:rPr lang="en-US" sz="1500" kern="1200" dirty="0" smtClean="0">
                <a:solidFill>
                  <a:schemeClr val="tx1"/>
                </a:solidFill>
                <a:latin typeface="+mn-lt"/>
                <a:ea typeface="+mn-ea"/>
                <a:cs typeface="+mn-cs"/>
              </a:rPr>
              <a:t>  </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latin typeface="+mn-lt"/>
              <a:ea typeface="+mn-ea"/>
              <a:cs typeface="+mn-cs"/>
            </a:endParaRP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AE921901-2D7D-404F-83CF-0310337D82A5}" type="slidenum">
              <a:rPr lang="en-US" smtClean="0"/>
              <a:pPr/>
              <a:t>34</a:t>
            </a:fld>
            <a:endParaRPr lang="en-US" dirty="0"/>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E921901-2D7D-404F-83CF-0310337D82A5}" type="slidenum">
              <a:rPr lang="en-US" smtClean="0"/>
              <a:pPr/>
              <a:t>35</a:t>
            </a:fld>
            <a:endParaRPr lang="en-US" dirty="0"/>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E921901-2D7D-404F-83CF-0310337D82A5}" type="slidenum">
              <a:rPr lang="en-US" smtClean="0"/>
              <a:pPr/>
              <a:t>36</a:t>
            </a:fld>
            <a:endParaRPr lang="en-US" dirty="0"/>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97262914-8F44-40A3-864E-0564A8BEB422}" type="slidenum">
              <a:rPr lang="en-US" smtClean="0"/>
              <a:pPr/>
              <a:t>37</a:t>
            </a:fld>
            <a:endParaRPr lang="en-US"/>
          </a:p>
        </p:txBody>
      </p:sp>
    </p:spTree>
    <p:extLst>
      <p:ext uri="{BB962C8B-B14F-4D97-AF65-F5344CB8AC3E}">
        <p14:creationId xmlns:p14="http://schemas.microsoft.com/office/powerpoint/2010/main" xmlns="" val="3067815707"/>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Rectangle 7"/>
          <p:cNvSpPr>
            <a:spLocks noGrp="1" noChangeArrowheads="1"/>
          </p:cNvSpPr>
          <p:nvPr>
            <p:ph type="sldNum" sz="quarter" idx="5"/>
          </p:nvPr>
        </p:nvSpPr>
        <p:spPr>
          <a:noFill/>
        </p:spPr>
        <p:txBody>
          <a:bodyPr/>
          <a:lstStyle/>
          <a:p>
            <a:fld id="{E862B2F6-5FB6-44E3-B0F5-8178F38C8C20}" type="slidenum">
              <a:rPr lang="en-US" smtClean="0"/>
              <a:pPr/>
              <a:t>38</a:t>
            </a:fld>
            <a:endParaRPr lang="en-US" dirty="0" smtClean="0"/>
          </a:p>
        </p:txBody>
      </p:sp>
      <p:sp>
        <p:nvSpPr>
          <p:cNvPr id="74755"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lIns="91433" tIns="45717" rIns="91433" bIns="45717" anchor="b"/>
          <a:lstStyle/>
          <a:p>
            <a:pPr algn="r">
              <a:lnSpc>
                <a:spcPct val="100000"/>
              </a:lnSpc>
              <a:spcBef>
                <a:spcPct val="0"/>
              </a:spcBef>
            </a:pPr>
            <a:fld id="{48B8872B-814D-4FC3-B0AE-07971E9DA4B7}" type="slidenum">
              <a:rPr lang="en-US" sz="1000"/>
              <a:pPr algn="r">
                <a:lnSpc>
                  <a:spcPct val="100000"/>
                </a:lnSpc>
                <a:spcBef>
                  <a:spcPct val="0"/>
                </a:spcBef>
              </a:pPr>
              <a:t>38</a:t>
            </a:fld>
            <a:endParaRPr lang="en-US" sz="1000" dirty="0"/>
          </a:p>
        </p:txBody>
      </p:sp>
      <p:sp>
        <p:nvSpPr>
          <p:cNvPr id="74756"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lIns="91433" tIns="45717" rIns="91433" bIns="45717" anchor="b"/>
          <a:lstStyle/>
          <a:p>
            <a:pPr algn="r">
              <a:spcBef>
                <a:spcPct val="0"/>
              </a:spcBef>
            </a:pPr>
            <a:fld id="{4D776AF4-FF0E-4505-99A7-F436A73BCF1F}" type="slidenum">
              <a:rPr lang="en-US" sz="1000">
                <a:solidFill>
                  <a:srgbClr val="000000"/>
                </a:solidFill>
                <a:latin typeface="Arial" charset="0"/>
              </a:rPr>
              <a:pPr algn="r">
                <a:spcBef>
                  <a:spcPct val="0"/>
                </a:spcBef>
              </a:pPr>
              <a:t>38</a:t>
            </a:fld>
            <a:endParaRPr lang="en-US" sz="1000" dirty="0">
              <a:solidFill>
                <a:srgbClr val="000000"/>
              </a:solidFill>
              <a:latin typeface="Arial" charset="0"/>
            </a:endParaRPr>
          </a:p>
        </p:txBody>
      </p:sp>
      <p:sp>
        <p:nvSpPr>
          <p:cNvPr id="74757"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lIns="91433" tIns="45717" rIns="91433" bIns="45717" anchor="b"/>
          <a:lstStyle/>
          <a:p>
            <a:pPr algn="r">
              <a:spcBef>
                <a:spcPct val="0"/>
              </a:spcBef>
            </a:pPr>
            <a:fld id="{623976AC-250A-4732-AC72-351F5946D719}" type="slidenum">
              <a:rPr lang="en-US" sz="1000">
                <a:solidFill>
                  <a:srgbClr val="000000"/>
                </a:solidFill>
                <a:latin typeface="Arial" charset="0"/>
                <a:cs typeface="Arial" charset="0"/>
              </a:rPr>
              <a:pPr algn="r">
                <a:spcBef>
                  <a:spcPct val="0"/>
                </a:spcBef>
              </a:pPr>
              <a:t>38</a:t>
            </a:fld>
            <a:endParaRPr lang="en-US" sz="1000" dirty="0">
              <a:solidFill>
                <a:srgbClr val="000000"/>
              </a:solidFill>
              <a:latin typeface="Arial" charset="0"/>
              <a:cs typeface="Arial" charset="0"/>
            </a:endParaRPr>
          </a:p>
        </p:txBody>
      </p:sp>
      <p:sp>
        <p:nvSpPr>
          <p:cNvPr id="74758" name="Rectangle 7"/>
          <p:cNvSpPr>
            <a:spLocks noGrp="1" noRot="1" noChangeAspect="1" noChangeArrowheads="1" noTextEdit="1"/>
          </p:cNvSpPr>
          <p:nvPr>
            <p:ph type="sldImg"/>
          </p:nvPr>
        </p:nvSpPr>
        <p:spPr>
          <a:xfrm>
            <a:off x="1185863" y="292100"/>
            <a:ext cx="4486275" cy="3365500"/>
          </a:xfrm>
          <a:ln/>
        </p:spPr>
      </p:sp>
      <p:sp>
        <p:nvSpPr>
          <p:cNvPr id="74759" name="Rectangle 8"/>
          <p:cNvSpPr>
            <a:spLocks noGrp="1" noChangeArrowheads="1"/>
          </p:cNvSpPr>
          <p:nvPr>
            <p:ph type="body" idx="1"/>
          </p:nvPr>
        </p:nvSpPr>
        <p:spPr>
          <a:noFill/>
          <a:ln/>
        </p:spPr>
        <p:txBody>
          <a:bodyPr/>
          <a:lstStyle/>
          <a:p>
            <a:endParaRPr lang="en-US" sz="1800" b="1" dirty="0" smtClean="0">
              <a:latin typeface="Arial"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7" name="Rectangle 6"/>
          <p:cNvSpPr/>
          <p:nvPr userDrawn="1"/>
        </p:nvSpPr>
        <p:spPr>
          <a:xfrm>
            <a:off x="0" y="0"/>
            <a:ext cx="9144000" cy="6248400"/>
          </a:xfrm>
          <a:prstGeom prst="rect">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14" name="Title 1"/>
          <p:cNvSpPr>
            <a:spLocks noGrp="1"/>
          </p:cNvSpPr>
          <p:nvPr>
            <p:ph type="ctrTitle"/>
          </p:nvPr>
        </p:nvSpPr>
        <p:spPr>
          <a:xfrm>
            <a:off x="685800" y="1523999"/>
            <a:ext cx="7772400" cy="2732725"/>
          </a:xfrm>
        </p:spPr>
        <p:txBody>
          <a:bodyPr wrap="square" tIns="0" bIns="0" anchor="t">
            <a:normAutofit/>
          </a:bodyPr>
          <a:lstStyle>
            <a:lvl1pPr algn="l">
              <a:defRPr sz="6000">
                <a:solidFill>
                  <a:schemeClr val="bg1"/>
                </a:solidFill>
              </a:defRPr>
            </a:lvl1pPr>
          </a:lstStyle>
          <a:p>
            <a:r>
              <a:rPr lang="en-US" dirty="0" smtClean="0"/>
              <a:t>Click to edit Master title style</a:t>
            </a:r>
            <a:endParaRPr lang="en-US" dirty="0"/>
          </a:p>
        </p:txBody>
      </p:sp>
      <p:sp>
        <p:nvSpPr>
          <p:cNvPr id="15" name="Subtitle 2"/>
          <p:cNvSpPr>
            <a:spLocks noGrp="1"/>
          </p:cNvSpPr>
          <p:nvPr>
            <p:ph type="subTitle" idx="1"/>
          </p:nvPr>
        </p:nvSpPr>
        <p:spPr>
          <a:xfrm>
            <a:off x="685800" y="990216"/>
            <a:ext cx="7772400" cy="533784"/>
          </a:xfrm>
        </p:spPr>
        <p:txBody>
          <a:bodyPr anchor="t">
            <a:normAutofit/>
          </a:bodyPr>
          <a:lstStyle>
            <a:lvl1pPr marL="0" indent="0" algn="l">
              <a:buNone/>
              <a:defRPr>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16" name="Text Placeholder 15"/>
          <p:cNvSpPr>
            <a:spLocks noGrp="1"/>
          </p:cNvSpPr>
          <p:nvPr>
            <p:ph type="body" sz="quarter" idx="14" hasCustomPrompt="1"/>
          </p:nvPr>
        </p:nvSpPr>
        <p:spPr>
          <a:xfrm>
            <a:off x="685800" y="245651"/>
            <a:ext cx="8153400" cy="491741"/>
          </a:xfrm>
        </p:spPr>
        <p:txBody>
          <a:bodyPr>
            <a:normAutofit/>
          </a:bodyPr>
          <a:lstStyle>
            <a:lvl1pPr marL="0" indent="0" algn="r">
              <a:spcBef>
                <a:spcPts val="1200"/>
              </a:spcBef>
              <a:buNone/>
              <a:defRPr sz="1400" baseline="0">
                <a:solidFill>
                  <a:srgbClr val="FFFFFF"/>
                </a:solidFill>
              </a:defRPr>
            </a:lvl1pPr>
          </a:lstStyle>
          <a:p>
            <a:r>
              <a:rPr lang="en-US" dirty="0" smtClean="0">
                <a:solidFill>
                  <a:schemeClr val="tx1">
                    <a:lumMod val="65000"/>
                    <a:lumOff val="35000"/>
                  </a:schemeClr>
                </a:solidFill>
                <a:latin typeface="Arial"/>
                <a:cs typeface="Arial"/>
              </a:rPr>
              <a:t>Venue or location, date</a:t>
            </a:r>
            <a:br>
              <a:rPr lang="en-US" dirty="0" smtClean="0">
                <a:solidFill>
                  <a:schemeClr val="tx1">
                    <a:lumMod val="65000"/>
                    <a:lumOff val="35000"/>
                  </a:schemeClr>
                </a:solidFill>
                <a:latin typeface="Arial"/>
                <a:cs typeface="Arial"/>
              </a:rPr>
            </a:br>
            <a:r>
              <a:rPr lang="en-US" dirty="0" smtClean="0">
                <a:solidFill>
                  <a:schemeClr val="tx1">
                    <a:lumMod val="65000"/>
                    <a:lumOff val="35000"/>
                  </a:schemeClr>
                </a:solidFill>
                <a:latin typeface="Arial"/>
                <a:cs typeface="Arial"/>
              </a:rPr>
              <a:t>Twitter </a:t>
            </a:r>
            <a:r>
              <a:rPr lang="en-US" dirty="0" err="1" smtClean="0">
                <a:solidFill>
                  <a:schemeClr val="tx1">
                    <a:lumMod val="65000"/>
                    <a:lumOff val="35000"/>
                  </a:schemeClr>
                </a:solidFill>
                <a:latin typeface="Arial"/>
                <a:cs typeface="Arial"/>
              </a:rPr>
              <a:t>hashtag</a:t>
            </a:r>
            <a:endParaRPr lang="en-US" dirty="0" smtClean="0">
              <a:solidFill>
                <a:schemeClr val="tx1">
                  <a:lumMod val="65000"/>
                  <a:lumOff val="35000"/>
                </a:schemeClr>
              </a:solidFill>
              <a:latin typeface="Arial"/>
              <a:cs typeface="Arial"/>
            </a:endParaRPr>
          </a:p>
          <a:p>
            <a:pPr lvl="0"/>
            <a:endParaRPr lang="en-US" dirty="0"/>
          </a:p>
        </p:txBody>
      </p:sp>
      <p:sp>
        <p:nvSpPr>
          <p:cNvPr id="17" name="Text Placeholder 15"/>
          <p:cNvSpPr>
            <a:spLocks noGrp="1"/>
          </p:cNvSpPr>
          <p:nvPr>
            <p:ph type="body" sz="quarter" idx="13" hasCustomPrompt="1"/>
          </p:nvPr>
        </p:nvSpPr>
        <p:spPr>
          <a:xfrm>
            <a:off x="685800" y="4256725"/>
            <a:ext cx="3693697" cy="457200"/>
          </a:xfrm>
        </p:spPr>
        <p:txBody>
          <a:bodyPr>
            <a:normAutofit/>
          </a:bodyPr>
          <a:lstStyle>
            <a:lvl1pPr marL="0" indent="0">
              <a:spcBef>
                <a:spcPts val="1200"/>
              </a:spcBef>
              <a:buNone/>
              <a:defRPr sz="2000">
                <a:solidFill>
                  <a:schemeClr val="bg1"/>
                </a:solidFill>
              </a:defRPr>
            </a:lvl1pPr>
          </a:lstStyle>
          <a:p>
            <a:r>
              <a:rPr lang="en-US" dirty="0" smtClean="0">
                <a:solidFill>
                  <a:schemeClr val="tx1">
                    <a:lumMod val="65000"/>
                    <a:lumOff val="35000"/>
                  </a:schemeClr>
                </a:solidFill>
                <a:latin typeface="Arial"/>
                <a:cs typeface="Arial"/>
              </a:rPr>
              <a:t>Presenter name</a:t>
            </a:r>
            <a:endParaRPr lang="en-US" dirty="0"/>
          </a:p>
        </p:txBody>
      </p:sp>
      <p:sp>
        <p:nvSpPr>
          <p:cNvPr id="18" name="Text Placeholder 15"/>
          <p:cNvSpPr>
            <a:spLocks noGrp="1"/>
          </p:cNvSpPr>
          <p:nvPr>
            <p:ph type="body" sz="quarter" idx="15" hasCustomPrompt="1"/>
          </p:nvPr>
        </p:nvSpPr>
        <p:spPr>
          <a:xfrm>
            <a:off x="685800" y="4713925"/>
            <a:ext cx="3693697" cy="1305875"/>
          </a:xfrm>
        </p:spPr>
        <p:txBody>
          <a:bodyPr>
            <a:normAutofit/>
          </a:bodyPr>
          <a:lstStyle>
            <a:lvl1pPr marL="0" indent="0">
              <a:spcBef>
                <a:spcPts val="1200"/>
              </a:spcBef>
              <a:buNone/>
              <a:defRPr sz="1400">
                <a:solidFill>
                  <a:schemeClr val="bg1"/>
                </a:solidFill>
              </a:defRPr>
            </a:lvl1pPr>
          </a:lstStyle>
          <a:p>
            <a:r>
              <a:rPr lang="en-US" dirty="0" smtClean="0">
                <a:solidFill>
                  <a:schemeClr val="tx1">
                    <a:lumMod val="65000"/>
                    <a:lumOff val="35000"/>
                  </a:schemeClr>
                </a:solidFill>
                <a:latin typeface="Arial"/>
                <a:cs typeface="Arial"/>
              </a:rPr>
              <a:t>Title</a:t>
            </a:r>
            <a:br>
              <a:rPr lang="en-US" dirty="0" smtClean="0">
                <a:solidFill>
                  <a:schemeClr val="tx1">
                    <a:lumMod val="65000"/>
                    <a:lumOff val="35000"/>
                  </a:schemeClr>
                </a:solidFill>
                <a:latin typeface="Arial"/>
                <a:cs typeface="Arial"/>
              </a:rPr>
            </a:br>
            <a:r>
              <a:rPr lang="en-US" dirty="0" smtClean="0">
                <a:solidFill>
                  <a:schemeClr val="tx1">
                    <a:lumMod val="65000"/>
                    <a:lumOff val="35000"/>
                  </a:schemeClr>
                </a:solidFill>
                <a:latin typeface="Arial"/>
                <a:cs typeface="Arial"/>
              </a:rPr>
              <a:t>Organization</a:t>
            </a:r>
          </a:p>
          <a:p>
            <a:r>
              <a:rPr lang="en-US" dirty="0" smtClean="0">
                <a:solidFill>
                  <a:schemeClr val="tx1">
                    <a:lumMod val="65000"/>
                    <a:lumOff val="35000"/>
                  </a:schemeClr>
                </a:solidFill>
                <a:latin typeface="Arial"/>
                <a:cs typeface="Arial"/>
              </a:rPr>
              <a:t>Presenter’s Twitter</a:t>
            </a:r>
            <a:r>
              <a:rPr lang="en-US" baseline="0" dirty="0" smtClean="0">
                <a:solidFill>
                  <a:schemeClr val="tx1">
                    <a:lumMod val="65000"/>
                    <a:lumOff val="35000"/>
                  </a:schemeClr>
                </a:solidFill>
                <a:latin typeface="Arial"/>
                <a:cs typeface="Arial"/>
              </a:rPr>
              <a:t> ID or other info</a:t>
            </a:r>
          </a:p>
        </p:txBody>
      </p:sp>
      <p:pic>
        <p:nvPicPr>
          <p:cNvPr id="19" name="Picture 18" descr="oclclogo-rings-transparent.png"/>
          <p:cNvPicPr>
            <a:picLocks noChangeAspect="1"/>
          </p:cNvPicPr>
          <p:nvPr userDrawn="1"/>
        </p:nvPicPr>
        <p:blipFill>
          <a:blip r:embed="rId2">
            <a:alphaModFix amt="30000"/>
          </a:blip>
          <a:srcRect b="8763"/>
          <a:stretch>
            <a:fillRect/>
          </a:stretch>
        </p:blipFill>
        <p:spPr>
          <a:xfrm>
            <a:off x="5325434" y="2853375"/>
            <a:ext cx="3513766" cy="3395025"/>
          </a:xfrm>
          <a:prstGeom prst="rect">
            <a:avLst/>
          </a:prstGeom>
        </p:spPr>
      </p:pic>
    </p:spTree>
  </p:cSld>
  <p:clrMapOvr>
    <a:masterClrMapping/>
  </p:clrMapOvr>
  <p:transition>
    <p:fade/>
  </p:transition>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reserve="1">
  <p:cSld name="Section Title">
    <p:spTree>
      <p:nvGrpSpPr>
        <p:cNvPr id="1" name=""/>
        <p:cNvGrpSpPr/>
        <p:nvPr/>
      </p:nvGrpSpPr>
      <p:grpSpPr>
        <a:xfrm>
          <a:off x="0" y="0"/>
          <a:ext cx="0" cy="0"/>
          <a:chOff x="0" y="0"/>
          <a:chExt cx="0" cy="0"/>
        </a:xfrm>
      </p:grpSpPr>
      <p:sp>
        <p:nvSpPr>
          <p:cNvPr id="7" name="Rectangle 6"/>
          <p:cNvSpPr/>
          <p:nvPr userDrawn="1"/>
        </p:nvSpPr>
        <p:spPr>
          <a:xfrm>
            <a:off x="0" y="0"/>
            <a:ext cx="9144000" cy="6248400"/>
          </a:xfrm>
          <a:prstGeom prst="rect">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2" name="Title 1"/>
          <p:cNvSpPr>
            <a:spLocks noGrp="1"/>
          </p:cNvSpPr>
          <p:nvPr>
            <p:ph type="title"/>
          </p:nvPr>
        </p:nvSpPr>
        <p:spPr>
          <a:xfrm>
            <a:off x="722313" y="2057400"/>
            <a:ext cx="7772400" cy="3352800"/>
          </a:xfrm>
        </p:spPr>
        <p:txBody>
          <a:bodyPr anchor="t">
            <a:normAutofit/>
          </a:bodyPr>
          <a:lstStyle>
            <a:lvl1pPr algn="l">
              <a:defRPr sz="6600" b="0" cap="none">
                <a:solidFill>
                  <a:schemeClr val="bg1"/>
                </a:solidFill>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722313" y="557213"/>
            <a:ext cx="7772400" cy="1500187"/>
          </a:xfrm>
        </p:spPr>
        <p:txBody>
          <a:bodyPr anchor="b"/>
          <a:lstStyle>
            <a:lvl1pPr marL="0" indent="0">
              <a:buNone/>
              <a:defRPr sz="2000">
                <a:solidFill>
                  <a:schemeClr val="bg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Tree>
  </p:cSld>
  <p:clrMapOvr>
    <a:masterClrMapping/>
  </p:clrMapOvr>
  <p:transition>
    <p:fade/>
  </p:transition>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Large Head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905000"/>
            <a:ext cx="8229600" cy="4221163"/>
          </a:xfrm>
        </p:spPr>
        <p:txBody>
          <a:bodyPr/>
          <a:lstStyle>
            <a:lvl1pPr>
              <a:defRPr sz="2800"/>
            </a:lvl1pPr>
            <a:lvl2pPr>
              <a:defRPr sz="2400"/>
            </a:lvl2pPr>
            <a:lvl3pPr>
              <a:defRPr sz="2000"/>
            </a:lvl3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grpSp>
        <p:nvGrpSpPr>
          <p:cNvPr id="7" name="Group 7"/>
          <p:cNvGrpSpPr/>
          <p:nvPr userDrawn="1"/>
        </p:nvGrpSpPr>
        <p:grpSpPr>
          <a:xfrm>
            <a:off x="0" y="0"/>
            <a:ext cx="9144000" cy="1759220"/>
            <a:chOff x="228600" y="228600"/>
            <a:chExt cx="9144000" cy="1759220"/>
          </a:xfrm>
          <a:solidFill>
            <a:srgbClr val="195A88"/>
          </a:solidFill>
        </p:grpSpPr>
        <p:sp>
          <p:nvSpPr>
            <p:cNvPr id="9" name="Rounded Rectangle 8"/>
            <p:cNvSpPr/>
            <p:nvPr userDrawn="1"/>
          </p:nvSpPr>
          <p:spPr>
            <a:xfrm>
              <a:off x="228600" y="228600"/>
              <a:ext cx="9144000" cy="15240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0" name="Isosceles Triangle 9"/>
            <p:cNvSpPr/>
            <p:nvPr userDrawn="1"/>
          </p:nvSpPr>
          <p:spPr>
            <a:xfrm rot="10800000">
              <a:off x="942302" y="1731952"/>
              <a:ext cx="505498" cy="255868"/>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2" name="Title 1"/>
          <p:cNvSpPr>
            <a:spLocks noGrp="1"/>
          </p:cNvSpPr>
          <p:nvPr>
            <p:ph type="title"/>
          </p:nvPr>
        </p:nvSpPr>
        <p:spPr/>
        <p:txBody>
          <a:bodyPr wrap="none"/>
          <a:lstStyle>
            <a:lvl1pPr algn="l">
              <a:defRPr>
                <a:solidFill>
                  <a:schemeClr val="bg1"/>
                </a:solidFill>
              </a:defRPr>
            </a:lvl1pPr>
          </a:lstStyle>
          <a:p>
            <a:r>
              <a:rPr lang="en-US" dirty="0" smtClean="0"/>
              <a:t>Click to edit Master title style</a:t>
            </a:r>
            <a:endParaRPr lang="en-US" dirty="0"/>
          </a:p>
        </p:txBody>
      </p:sp>
    </p:spTree>
  </p:cSld>
  <p:clrMapOvr>
    <a:masterClrMapping/>
  </p:clrMapOvr>
  <p:transition>
    <p:fade/>
  </p:transition>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Large Head, Kicker and Content">
    <p:spTree>
      <p:nvGrpSpPr>
        <p:cNvPr id="1" name=""/>
        <p:cNvGrpSpPr/>
        <p:nvPr/>
      </p:nvGrpSpPr>
      <p:grpSpPr>
        <a:xfrm>
          <a:off x="0" y="0"/>
          <a:ext cx="0" cy="0"/>
          <a:chOff x="0" y="0"/>
          <a:chExt cx="0" cy="0"/>
        </a:xfrm>
      </p:grpSpPr>
      <p:grpSp>
        <p:nvGrpSpPr>
          <p:cNvPr id="11" name="Group 7"/>
          <p:cNvGrpSpPr/>
          <p:nvPr userDrawn="1"/>
        </p:nvGrpSpPr>
        <p:grpSpPr>
          <a:xfrm>
            <a:off x="0" y="0"/>
            <a:ext cx="9144000" cy="1759220"/>
            <a:chOff x="228600" y="228600"/>
            <a:chExt cx="9144000" cy="1759220"/>
          </a:xfrm>
          <a:solidFill>
            <a:srgbClr val="195A88"/>
          </a:solidFill>
        </p:grpSpPr>
        <p:sp>
          <p:nvSpPr>
            <p:cNvPr id="13" name="Rounded Rectangle 12"/>
            <p:cNvSpPr/>
            <p:nvPr userDrawn="1"/>
          </p:nvSpPr>
          <p:spPr>
            <a:xfrm>
              <a:off x="228600" y="228600"/>
              <a:ext cx="9144000" cy="15240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 name="Isosceles Triangle 13"/>
            <p:cNvSpPr/>
            <p:nvPr userDrawn="1"/>
          </p:nvSpPr>
          <p:spPr>
            <a:xfrm rot="10800000">
              <a:off x="942302" y="1731952"/>
              <a:ext cx="505498" cy="255868"/>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3" name="Content Placeholder 2"/>
          <p:cNvSpPr>
            <a:spLocks noGrp="1"/>
          </p:cNvSpPr>
          <p:nvPr>
            <p:ph idx="1"/>
          </p:nvPr>
        </p:nvSpPr>
        <p:spPr>
          <a:xfrm>
            <a:off x="457200" y="1905000"/>
            <a:ext cx="8229600" cy="4221163"/>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457200" y="533400"/>
            <a:ext cx="8229600" cy="762000"/>
          </a:xfrm>
        </p:spPr>
        <p:txBody>
          <a:bodyPr wrap="none"/>
          <a:lstStyle>
            <a:lvl1pPr algn="l">
              <a:defRPr>
                <a:solidFill>
                  <a:schemeClr val="bg1"/>
                </a:solidFill>
              </a:defRPr>
            </a:lvl1pPr>
          </a:lstStyle>
          <a:p>
            <a:r>
              <a:rPr lang="en-US" dirty="0" smtClean="0"/>
              <a:t>Click to edit Master title style</a:t>
            </a:r>
            <a:endParaRPr lang="en-US" dirty="0"/>
          </a:p>
        </p:txBody>
      </p:sp>
      <p:sp>
        <p:nvSpPr>
          <p:cNvPr id="12" name="Text Placeholder 11"/>
          <p:cNvSpPr>
            <a:spLocks noGrp="1"/>
          </p:cNvSpPr>
          <p:nvPr>
            <p:ph type="body" sz="quarter" idx="13" hasCustomPrompt="1"/>
          </p:nvPr>
        </p:nvSpPr>
        <p:spPr>
          <a:xfrm>
            <a:off x="457199" y="152400"/>
            <a:ext cx="8229599" cy="304800"/>
          </a:xfrm>
        </p:spPr>
        <p:txBody>
          <a:bodyPr tIns="0" bIns="0" anchor="t">
            <a:noAutofit/>
          </a:bodyPr>
          <a:lstStyle>
            <a:lvl1pPr>
              <a:buNone/>
              <a:defRPr sz="1800">
                <a:solidFill>
                  <a:srgbClr val="CDE5F6"/>
                </a:solidFill>
              </a:defRPr>
            </a:lvl1pPr>
          </a:lstStyle>
          <a:p>
            <a:pPr lvl="0"/>
            <a:r>
              <a:rPr lang="en-US" dirty="0" smtClean="0"/>
              <a:t>Edit kicker</a:t>
            </a:r>
            <a:endParaRPr lang="en-US" dirty="0"/>
          </a:p>
        </p:txBody>
      </p:sp>
    </p:spTree>
  </p:cSld>
  <p:clrMapOvr>
    <a:masterClrMapping/>
  </p:clrMapOvr>
  <p:transition>
    <p:fade/>
  </p:transition>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Large Head and Two Content">
    <p:spTree>
      <p:nvGrpSpPr>
        <p:cNvPr id="1" name=""/>
        <p:cNvGrpSpPr/>
        <p:nvPr/>
      </p:nvGrpSpPr>
      <p:grpSpPr>
        <a:xfrm>
          <a:off x="0" y="0"/>
          <a:ext cx="0" cy="0"/>
          <a:chOff x="0" y="0"/>
          <a:chExt cx="0" cy="0"/>
        </a:xfrm>
      </p:grpSpPr>
      <p:grpSp>
        <p:nvGrpSpPr>
          <p:cNvPr id="2" name="Group 7"/>
          <p:cNvGrpSpPr/>
          <p:nvPr userDrawn="1"/>
        </p:nvGrpSpPr>
        <p:grpSpPr>
          <a:xfrm>
            <a:off x="0" y="0"/>
            <a:ext cx="9144000" cy="1759220"/>
            <a:chOff x="228600" y="228600"/>
            <a:chExt cx="9144000" cy="1759220"/>
          </a:xfrm>
          <a:solidFill>
            <a:srgbClr val="195A88"/>
          </a:solidFill>
        </p:grpSpPr>
        <p:sp>
          <p:nvSpPr>
            <p:cNvPr id="6" name="Rounded Rectangle 5"/>
            <p:cNvSpPr/>
            <p:nvPr userDrawn="1"/>
          </p:nvSpPr>
          <p:spPr>
            <a:xfrm>
              <a:off x="228600" y="228600"/>
              <a:ext cx="9144000" cy="15240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7" name="Isosceles Triangle 6"/>
            <p:cNvSpPr/>
            <p:nvPr userDrawn="1"/>
          </p:nvSpPr>
          <p:spPr>
            <a:xfrm rot="10800000">
              <a:off x="942302" y="1731952"/>
              <a:ext cx="505498" cy="255868"/>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3" name="Content Placeholder 2"/>
          <p:cNvSpPr>
            <a:spLocks noGrp="1"/>
          </p:cNvSpPr>
          <p:nvPr>
            <p:ph sz="half" idx="1"/>
          </p:nvPr>
        </p:nvSpPr>
        <p:spPr>
          <a:xfrm>
            <a:off x="714375" y="2000250"/>
            <a:ext cx="3714751" cy="4143375"/>
          </a:xfrm>
        </p:spPr>
        <p:txBody>
          <a:bodyPr/>
          <a:lstStyle>
            <a:lvl1pPr>
              <a:defRPr sz="2100"/>
            </a:lvl1pPr>
            <a:lvl2pPr>
              <a:defRPr sz="1900"/>
            </a:lvl2pPr>
            <a:lvl3pPr>
              <a:defRPr sz="1700"/>
            </a:lvl3pPr>
            <a:lvl4pPr>
              <a:defRPr sz="1500"/>
            </a:lvl4pPr>
            <a:lvl5pPr>
              <a:defRPr sz="13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714875" y="2000250"/>
            <a:ext cx="3714750" cy="4143375"/>
          </a:xfrm>
        </p:spPr>
        <p:txBody>
          <a:bodyPr/>
          <a:lstStyle>
            <a:lvl1pPr>
              <a:defRPr sz="2100"/>
            </a:lvl1pPr>
            <a:lvl2pPr>
              <a:defRPr sz="1900"/>
            </a:lvl2pPr>
            <a:lvl3pPr>
              <a:defRPr sz="1700"/>
            </a:lvl3pPr>
            <a:lvl4pPr>
              <a:defRPr sz="1500"/>
            </a:lvl4pPr>
            <a:lvl5pPr>
              <a:defRPr sz="13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8" name="Title 1"/>
          <p:cNvSpPr>
            <a:spLocks noGrp="1"/>
          </p:cNvSpPr>
          <p:nvPr>
            <p:ph type="title"/>
          </p:nvPr>
        </p:nvSpPr>
        <p:spPr>
          <a:xfrm>
            <a:off x="457200" y="381000"/>
            <a:ext cx="8229600" cy="914400"/>
          </a:xfrm>
        </p:spPr>
        <p:txBody>
          <a:bodyPr wrap="none"/>
          <a:lstStyle>
            <a:lvl1pPr algn="l">
              <a:defRPr>
                <a:solidFill>
                  <a:schemeClr val="bg1"/>
                </a:solidFill>
              </a:defRPr>
            </a:lvl1pPr>
          </a:lstStyle>
          <a:p>
            <a:r>
              <a:rPr lang="en-US" smtClean="0"/>
              <a:t>Click to edit Master title style</a:t>
            </a:r>
            <a:endParaRPr lang="en-US" dirty="0"/>
          </a:p>
        </p:txBody>
      </p:sp>
    </p:spTree>
  </p:cSld>
  <p:clrMapOvr>
    <a:masterClrMapping/>
  </p:clrMapOvr>
  <p:transition>
    <p:fade thruBlk="1"/>
  </p:transition>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Large Head, Person Photo and Info">
    <p:spTree>
      <p:nvGrpSpPr>
        <p:cNvPr id="1" name=""/>
        <p:cNvGrpSpPr/>
        <p:nvPr/>
      </p:nvGrpSpPr>
      <p:grpSpPr>
        <a:xfrm>
          <a:off x="0" y="0"/>
          <a:ext cx="0" cy="0"/>
          <a:chOff x="0" y="0"/>
          <a:chExt cx="0" cy="0"/>
        </a:xfrm>
      </p:grpSpPr>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a:p>
        </p:txBody>
      </p:sp>
      <p:grpSp>
        <p:nvGrpSpPr>
          <p:cNvPr id="3" name="Group 7"/>
          <p:cNvGrpSpPr/>
          <p:nvPr/>
        </p:nvGrpSpPr>
        <p:grpSpPr>
          <a:xfrm>
            <a:off x="0" y="0"/>
            <a:ext cx="9144000" cy="1759220"/>
            <a:chOff x="228600" y="228600"/>
            <a:chExt cx="9144000" cy="1759220"/>
          </a:xfrm>
          <a:solidFill>
            <a:srgbClr val="195A88"/>
          </a:solidFill>
        </p:grpSpPr>
        <p:sp>
          <p:nvSpPr>
            <p:cNvPr id="9" name="Rounded Rectangle 8"/>
            <p:cNvSpPr/>
            <p:nvPr userDrawn="1"/>
          </p:nvSpPr>
          <p:spPr>
            <a:xfrm>
              <a:off x="228600" y="228600"/>
              <a:ext cx="9144000" cy="15240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Isosceles Triangle 9"/>
            <p:cNvSpPr/>
            <p:nvPr userDrawn="1"/>
          </p:nvSpPr>
          <p:spPr>
            <a:xfrm rot="10800000">
              <a:off x="942302" y="1731952"/>
              <a:ext cx="505498" cy="255868"/>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2" name="Title 1"/>
          <p:cNvSpPr>
            <a:spLocks noGrp="1"/>
          </p:cNvSpPr>
          <p:nvPr>
            <p:ph type="title"/>
          </p:nvPr>
        </p:nvSpPr>
        <p:spPr/>
        <p:txBody>
          <a:bodyPr wrap="none"/>
          <a:lstStyle>
            <a:lvl1pPr algn="l">
              <a:defRPr>
                <a:solidFill>
                  <a:schemeClr val="bg1"/>
                </a:solidFill>
              </a:defRPr>
            </a:lvl1pPr>
          </a:lstStyle>
          <a:p>
            <a:r>
              <a:rPr lang="en-US" smtClean="0"/>
              <a:t>Click to edit Master title style</a:t>
            </a:r>
            <a:endParaRPr lang="en-US" dirty="0"/>
          </a:p>
        </p:txBody>
      </p:sp>
      <p:sp>
        <p:nvSpPr>
          <p:cNvPr id="11" name="Picture Placeholder 6"/>
          <p:cNvSpPr>
            <a:spLocks noGrp="1"/>
          </p:cNvSpPr>
          <p:nvPr>
            <p:ph type="pic" sz="quarter" idx="13"/>
          </p:nvPr>
        </p:nvSpPr>
        <p:spPr>
          <a:xfrm>
            <a:off x="914400" y="2133600"/>
            <a:ext cx="2209800" cy="2743200"/>
          </a:xfr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txBody>
          <a:bodyPr/>
          <a:lstStyle>
            <a:lvl1pPr>
              <a:buNone/>
              <a:defRPr/>
            </a:lvl1pPr>
          </a:lstStyle>
          <a:p>
            <a:endParaRPr lang="en-US"/>
          </a:p>
        </p:txBody>
      </p:sp>
      <p:sp>
        <p:nvSpPr>
          <p:cNvPr id="13" name="Text Placeholder 12"/>
          <p:cNvSpPr>
            <a:spLocks noGrp="1"/>
          </p:cNvSpPr>
          <p:nvPr>
            <p:ph type="body" sz="quarter" idx="14" hasCustomPrompt="1"/>
          </p:nvPr>
        </p:nvSpPr>
        <p:spPr>
          <a:xfrm>
            <a:off x="3429000" y="2133600"/>
            <a:ext cx="5181600" cy="838200"/>
          </a:xfrm>
        </p:spPr>
        <p:txBody>
          <a:bodyPr>
            <a:normAutofit/>
          </a:bodyPr>
          <a:lstStyle>
            <a:lvl1pPr>
              <a:buNone/>
              <a:defRPr sz="4000"/>
            </a:lvl1pPr>
          </a:lstStyle>
          <a:p>
            <a:pPr lvl="0"/>
            <a:r>
              <a:rPr lang="en-US" dirty="0" smtClean="0"/>
              <a:t>Name</a:t>
            </a:r>
            <a:endParaRPr lang="en-US" dirty="0"/>
          </a:p>
        </p:txBody>
      </p:sp>
      <p:sp>
        <p:nvSpPr>
          <p:cNvPr id="14" name="Text Placeholder 12"/>
          <p:cNvSpPr>
            <a:spLocks noGrp="1"/>
          </p:cNvSpPr>
          <p:nvPr>
            <p:ph type="body" sz="quarter" idx="15" hasCustomPrompt="1"/>
          </p:nvPr>
        </p:nvSpPr>
        <p:spPr>
          <a:xfrm>
            <a:off x="3429000" y="2971800"/>
            <a:ext cx="5181600" cy="838200"/>
          </a:xfrm>
        </p:spPr>
        <p:txBody>
          <a:bodyPr>
            <a:normAutofit/>
          </a:bodyPr>
          <a:lstStyle>
            <a:lvl1pPr>
              <a:buNone/>
              <a:defRPr sz="2400"/>
            </a:lvl1pPr>
          </a:lstStyle>
          <a:p>
            <a:pPr lvl="0"/>
            <a:r>
              <a:rPr lang="en-US" dirty="0" smtClean="0"/>
              <a:t>Position</a:t>
            </a:r>
            <a:endParaRPr lang="en-US" dirty="0"/>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500"/>
                                        <p:tgtEl>
                                          <p:spTgt spid="11"/>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13">
                                            <p:txEl>
                                              <p:pRg st="0" end="0"/>
                                            </p:txEl>
                                          </p:spTgt>
                                        </p:tgtEl>
                                        <p:attrNameLst>
                                          <p:attrName>style.visibility</p:attrName>
                                        </p:attrNameLst>
                                      </p:cBhvr>
                                      <p:to>
                                        <p:strVal val="visible"/>
                                      </p:to>
                                    </p:set>
                                    <p:animEffect transition="in" filter="fade">
                                      <p:cBhvr>
                                        <p:cTn id="10" dur="500"/>
                                        <p:tgtEl>
                                          <p:spTgt spid="13">
                                            <p:txEl>
                                              <p:pRg st="0" end="0"/>
                                            </p:txEl>
                                          </p:spTgt>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14">
                                            <p:txEl>
                                              <p:pRg st="0" end="0"/>
                                            </p:txEl>
                                          </p:spTgt>
                                        </p:tgtEl>
                                        <p:attrNameLst>
                                          <p:attrName>style.visibility</p:attrName>
                                        </p:attrNameLst>
                                      </p:cBhvr>
                                      <p:to>
                                        <p:strVal val="visible"/>
                                      </p:to>
                                    </p:set>
                                    <p:animEffect transition="in" filter="fade">
                                      <p:cBhvr>
                                        <p:cTn id="13" dur="500"/>
                                        <p:tgtEl>
                                          <p:spTgt spid="14">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3" grpId="0" build="p">
        <p:tmplLst>
          <p:tmpl lvl="1">
            <p:tnLst>
              <p:par>
                <p:cTn presetID="10" presetClass="entr" presetSubtype="0" fill="hold" nodeType="withEffect">
                  <p:stCondLst>
                    <p:cond delay="0"/>
                  </p:stCondLst>
                  <p:childTnLst>
                    <p:set>
                      <p:cBhvr>
                        <p:cTn dur="1" fill="hold">
                          <p:stCondLst>
                            <p:cond delay="0"/>
                          </p:stCondLst>
                        </p:cTn>
                        <p:tgtEl>
                          <p:spTgt spid="13"/>
                        </p:tgtEl>
                        <p:attrNameLst>
                          <p:attrName>style.visibility</p:attrName>
                        </p:attrNameLst>
                      </p:cBhvr>
                      <p:to>
                        <p:strVal val="visible"/>
                      </p:to>
                    </p:set>
                    <p:animEffect transition="in" filter="fade">
                      <p:cBhvr>
                        <p:cTn dur="500"/>
                        <p:tgtEl>
                          <p:spTgt spid="13"/>
                        </p:tgtEl>
                      </p:cBhvr>
                    </p:animEffect>
                  </p:childTnLst>
                </p:cTn>
              </p:par>
            </p:tnLst>
          </p:tmpl>
        </p:tmplLst>
      </p:bldP>
      <p:bldP spid="14" grpId="0" build="p">
        <p:tmplLst>
          <p:tmpl lvl="1">
            <p:tnLst>
              <p:par>
                <p:cTn presetID="10" presetClass="entr" presetSubtype="0" fill="hold" nodeType="withEffect">
                  <p:stCondLst>
                    <p:cond delay="0"/>
                  </p:stCondLst>
                  <p:childTnLst>
                    <p:set>
                      <p:cBhvr>
                        <p:cTn dur="1" fill="hold">
                          <p:stCondLst>
                            <p:cond delay="0"/>
                          </p:stCondLst>
                        </p:cTn>
                        <p:tgtEl>
                          <p:spTgt spid="14"/>
                        </p:tgtEl>
                        <p:attrNameLst>
                          <p:attrName>style.visibility</p:attrName>
                        </p:attrNameLst>
                      </p:cBhvr>
                      <p:to>
                        <p:strVal val="visible"/>
                      </p:to>
                    </p:set>
                    <p:animEffect transition="in" filter="fade">
                      <p:cBhvr>
                        <p:cTn dur="500"/>
                        <p:tgtEl>
                          <p:spTgt spid="14"/>
                        </p:tgtEl>
                      </p:cBhvr>
                    </p:animEffect>
                  </p:childTnLst>
                </p:cTn>
              </p:par>
            </p:tnLst>
          </p:tmpl>
        </p:tmplLst>
      </p:bldP>
    </p:bld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Small Head, Text and Content">
    <p:spTree>
      <p:nvGrpSpPr>
        <p:cNvPr id="1" name=""/>
        <p:cNvGrpSpPr/>
        <p:nvPr/>
      </p:nvGrpSpPr>
      <p:grpSpPr>
        <a:xfrm>
          <a:off x="0" y="0"/>
          <a:ext cx="0" cy="0"/>
          <a:chOff x="0" y="0"/>
          <a:chExt cx="0" cy="0"/>
        </a:xfrm>
      </p:grpSpPr>
      <p:grpSp>
        <p:nvGrpSpPr>
          <p:cNvPr id="3" name="Group 14"/>
          <p:cNvGrpSpPr/>
          <p:nvPr/>
        </p:nvGrpSpPr>
        <p:grpSpPr>
          <a:xfrm>
            <a:off x="0" y="0"/>
            <a:ext cx="9144000" cy="855144"/>
            <a:chOff x="0" y="0"/>
            <a:chExt cx="9144000" cy="855144"/>
          </a:xfrm>
        </p:grpSpPr>
        <p:sp>
          <p:nvSpPr>
            <p:cNvPr id="16" name="Rounded Rectangle 15"/>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7" name="Isosceles Triangle 16"/>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1" name="Content Placeholder 2"/>
          <p:cNvSpPr>
            <a:spLocks noGrp="1"/>
          </p:cNvSpPr>
          <p:nvPr>
            <p:ph idx="1"/>
          </p:nvPr>
        </p:nvSpPr>
        <p:spPr>
          <a:xfrm>
            <a:off x="3505200" y="990600"/>
            <a:ext cx="5181600" cy="5153025"/>
          </a:xfrm>
        </p:spPr>
        <p:txBody>
          <a:bodyPr/>
          <a:lstStyle>
            <a:lvl1pPr>
              <a:defRPr sz="2400">
                <a:solidFill>
                  <a:schemeClr val="tx1"/>
                </a:solidFill>
              </a:defRPr>
            </a:lvl1pPr>
            <a:lvl2pPr>
              <a:defRPr sz="2000">
                <a:solidFill>
                  <a:schemeClr val="tx1"/>
                </a:solidFill>
              </a:defRPr>
            </a:lvl2pPr>
            <a:lvl3pPr marL="914400" indent="-228600">
              <a:defRPr sz="1800">
                <a:solidFill>
                  <a:schemeClr val="tx1"/>
                </a:solidFill>
              </a:defRPr>
            </a:lvl3pPr>
            <a:lvl4pPr>
              <a:defRPr sz="1600">
                <a:solidFill>
                  <a:schemeClr val="tx1"/>
                </a:solidFill>
              </a:defRPr>
            </a:lvl4pPr>
            <a:lvl5pPr>
              <a:defRPr sz="1400">
                <a:solidFill>
                  <a:schemeClr val="tx1"/>
                </a:solidFill>
              </a:defRPr>
            </a:lvl5pPr>
            <a:lvl6pPr>
              <a:defRPr sz="2000"/>
            </a:lvl6pPr>
            <a:lvl7pPr>
              <a:defRPr sz="2000"/>
            </a:lvl7pPr>
            <a:lvl8pPr>
              <a:defRPr sz="2000"/>
            </a:lvl8pPr>
            <a:lvl9pPr>
              <a:defRPr sz="20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12" name="Text Placeholder 3"/>
          <p:cNvSpPr>
            <a:spLocks noGrp="1"/>
          </p:cNvSpPr>
          <p:nvPr>
            <p:ph type="body" sz="half" idx="2"/>
          </p:nvPr>
        </p:nvSpPr>
        <p:spPr>
          <a:xfrm>
            <a:off x="457201" y="990600"/>
            <a:ext cx="2667000" cy="5153025"/>
          </a:xfrm>
        </p:spPr>
        <p:txBody>
          <a:bodyPr>
            <a:normAutofit/>
          </a:bodyPr>
          <a:lstStyle>
            <a:lvl1pPr marL="0" indent="0">
              <a:buNone/>
              <a:defRPr sz="1800">
                <a:solidFill>
                  <a:schemeClr val="tx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Tree>
  </p:cSld>
  <p:clrMapOvr>
    <a:masterClrMapping/>
  </p:clrMapOvr>
  <p:transition>
    <p:fade/>
  </p:transition>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Small Head and Three People">
    <p:spTree>
      <p:nvGrpSpPr>
        <p:cNvPr id="1" name=""/>
        <p:cNvGrpSpPr/>
        <p:nvPr/>
      </p:nvGrpSpPr>
      <p:grpSpPr>
        <a:xfrm>
          <a:off x="0" y="0"/>
          <a:ext cx="0" cy="0"/>
          <a:chOff x="0" y="0"/>
          <a:chExt cx="0" cy="0"/>
        </a:xfrm>
      </p:grpSpPr>
      <p:grpSp>
        <p:nvGrpSpPr>
          <p:cNvPr id="2" name="Group 14"/>
          <p:cNvGrpSpPr/>
          <p:nvPr userDrawn="1"/>
        </p:nvGrpSpPr>
        <p:grpSpPr>
          <a:xfrm>
            <a:off x="0" y="0"/>
            <a:ext cx="9144000" cy="855144"/>
            <a:chOff x="0" y="0"/>
            <a:chExt cx="9144000" cy="855144"/>
          </a:xfrm>
        </p:grpSpPr>
        <p:sp>
          <p:nvSpPr>
            <p:cNvPr id="15" name="Rounded Rectangle 14"/>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sp>
          <p:nvSpPr>
            <p:cNvPr id="16" name="Isosceles Triangle 15"/>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7"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9" name="Text Placeholder 18"/>
          <p:cNvSpPr>
            <a:spLocks noGrp="1"/>
          </p:cNvSpPr>
          <p:nvPr>
            <p:ph type="body" sz="quarter" idx="16"/>
          </p:nvPr>
        </p:nvSpPr>
        <p:spPr>
          <a:xfrm>
            <a:off x="914400" y="4876800"/>
            <a:ext cx="7315200" cy="1219200"/>
          </a:xfrm>
        </p:spPr>
        <p:txBody>
          <a:bodyPr anchor="t"/>
          <a:lstStyle>
            <a:lvl1pPr marL="0" indent="0" algn="ctr">
              <a:buNone/>
              <a:defRPr/>
            </a:lvl1pPr>
          </a:lstStyle>
          <a:p>
            <a:pPr lvl="0"/>
            <a:r>
              <a:rPr lang="en-US" dirty="0" smtClean="0"/>
              <a:t>Click to edit Master text styles</a:t>
            </a:r>
            <a:endParaRPr lang="en-US" dirty="0"/>
          </a:p>
        </p:txBody>
      </p:sp>
      <p:sp>
        <p:nvSpPr>
          <p:cNvPr id="13" name="Picture Placeholder 6"/>
          <p:cNvSpPr>
            <a:spLocks noGrp="1"/>
          </p:cNvSpPr>
          <p:nvPr>
            <p:ph type="pic" sz="quarter" idx="10"/>
          </p:nvPr>
        </p:nvSpPr>
        <p:spPr>
          <a:xfrm>
            <a:off x="914400" y="1219200"/>
            <a:ext cx="2209800" cy="2743200"/>
          </a:xfr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txBody>
          <a:bodyPr/>
          <a:lstStyle>
            <a:lvl1pPr>
              <a:buNone/>
              <a:defRPr/>
            </a:lvl1pPr>
          </a:lstStyle>
          <a:p>
            <a:endParaRPr lang="en-US"/>
          </a:p>
        </p:txBody>
      </p:sp>
      <p:sp>
        <p:nvSpPr>
          <p:cNvPr id="18" name="Picture Placeholder 6"/>
          <p:cNvSpPr>
            <a:spLocks noGrp="1"/>
          </p:cNvSpPr>
          <p:nvPr>
            <p:ph type="pic" sz="quarter" idx="11"/>
          </p:nvPr>
        </p:nvSpPr>
        <p:spPr>
          <a:xfrm>
            <a:off x="3467100" y="1219200"/>
            <a:ext cx="2209800" cy="2743200"/>
          </a:xfr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txBody>
          <a:bodyPr vert="horz" lIns="91440" tIns="45720" rIns="91440" bIns="45720" rtlCol="0">
            <a:normAutofit/>
          </a:bodyPr>
          <a:lstStyle>
            <a:lvl1pPr marL="233363" indent="-233363" algn="l" defTabSz="457200" rtl="0" eaLnBrk="1" latinLnBrk="0" hangingPunct="1">
              <a:lnSpc>
                <a:spcPct val="110000"/>
              </a:lnSpc>
              <a:spcBef>
                <a:spcPts val="900"/>
              </a:spcBef>
              <a:buClrTx/>
              <a:buFont typeface="Arial"/>
              <a:buNone/>
              <a:defRPr lang="en-US" sz="2400" b="0" i="0" kern="1200">
                <a:solidFill>
                  <a:schemeClr val="tx1"/>
                </a:solidFill>
                <a:latin typeface="Arial"/>
                <a:ea typeface="+mn-ea"/>
                <a:cs typeface="Arial"/>
              </a:defRPr>
            </a:lvl1pPr>
          </a:lstStyle>
          <a:p>
            <a:endParaRPr lang="en-US"/>
          </a:p>
        </p:txBody>
      </p:sp>
      <p:sp>
        <p:nvSpPr>
          <p:cNvPr id="20" name="Picture Placeholder 6"/>
          <p:cNvSpPr>
            <a:spLocks noGrp="1"/>
          </p:cNvSpPr>
          <p:nvPr>
            <p:ph type="pic" sz="quarter" idx="12"/>
          </p:nvPr>
        </p:nvSpPr>
        <p:spPr>
          <a:xfrm>
            <a:off x="6019800" y="1219200"/>
            <a:ext cx="2209800" cy="2743200"/>
          </a:xfr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txBody>
          <a:bodyPr vert="horz" lIns="91440" tIns="45720" rIns="91440" bIns="45720" rtlCol="0">
            <a:normAutofit/>
          </a:bodyPr>
          <a:lstStyle>
            <a:lvl1pPr marL="233363" indent="-233363" algn="l" defTabSz="457200" rtl="0" eaLnBrk="1" latinLnBrk="0" hangingPunct="1">
              <a:lnSpc>
                <a:spcPct val="110000"/>
              </a:lnSpc>
              <a:spcBef>
                <a:spcPts val="900"/>
              </a:spcBef>
              <a:buClrTx/>
              <a:buFont typeface="Arial"/>
              <a:buNone/>
              <a:defRPr lang="en-US" sz="2400" b="0" i="0" kern="1200">
                <a:solidFill>
                  <a:schemeClr val="tx1"/>
                </a:solidFill>
                <a:latin typeface="Arial"/>
                <a:ea typeface="+mn-ea"/>
                <a:cs typeface="Arial"/>
              </a:defRPr>
            </a:lvl1pPr>
          </a:lstStyle>
          <a:p>
            <a:endParaRPr lang="en-US"/>
          </a:p>
        </p:txBody>
      </p:sp>
      <p:sp>
        <p:nvSpPr>
          <p:cNvPr id="21" name="Text Placeholder 13"/>
          <p:cNvSpPr>
            <a:spLocks noGrp="1"/>
          </p:cNvSpPr>
          <p:nvPr>
            <p:ph type="body" sz="quarter" idx="13" hasCustomPrompt="1"/>
          </p:nvPr>
        </p:nvSpPr>
        <p:spPr>
          <a:xfrm>
            <a:off x="914400" y="4076660"/>
            <a:ext cx="2209800" cy="266740"/>
          </a:xfrm>
        </p:spPr>
        <p:txBody>
          <a:bodyPr vert="horz" wrap="square" lIns="0" tIns="0" rIns="0" bIns="0" rtlCol="0" anchor="t">
            <a:spAutoFit/>
          </a:bodyPr>
          <a:lstStyle>
            <a:lvl1pPr marL="0" indent="0" algn="ctr">
              <a:spcBef>
                <a:spcPts val="200"/>
              </a:spcBef>
              <a:buNone/>
              <a:defRPr lang="en-US" sz="1600" b="0" i="0" kern="1200" dirty="0" smtClean="0">
                <a:solidFill>
                  <a:schemeClr val="tx1"/>
                </a:solidFill>
                <a:latin typeface="Arial"/>
                <a:ea typeface="+mn-ea"/>
                <a:cs typeface="Arial"/>
              </a:defRPr>
            </a:lvl1pPr>
          </a:lstStyle>
          <a:p>
            <a:pPr marL="0" lvl="0" indent="0" algn="ctr" defTabSz="457200" rtl="0" eaLnBrk="1" latinLnBrk="0" hangingPunct="1">
              <a:lnSpc>
                <a:spcPct val="110000"/>
              </a:lnSpc>
              <a:spcBef>
                <a:spcPts val="300"/>
              </a:spcBef>
              <a:buClrTx/>
              <a:buFont typeface="Arial"/>
              <a:buNone/>
            </a:pPr>
            <a:r>
              <a:rPr lang="en-US" dirty="0" smtClean="0"/>
              <a:t>Name</a:t>
            </a:r>
          </a:p>
        </p:txBody>
      </p:sp>
      <p:sp>
        <p:nvSpPr>
          <p:cNvPr id="24" name="Text Placeholder 13"/>
          <p:cNvSpPr>
            <a:spLocks noGrp="1"/>
          </p:cNvSpPr>
          <p:nvPr>
            <p:ph type="body" sz="quarter" idx="14" hasCustomPrompt="1"/>
          </p:nvPr>
        </p:nvSpPr>
        <p:spPr>
          <a:xfrm>
            <a:off x="3475028" y="4076660"/>
            <a:ext cx="2209800" cy="266740"/>
          </a:xfrm>
        </p:spPr>
        <p:txBody>
          <a:bodyPr vert="horz" wrap="square" lIns="0" tIns="0" rIns="0" bIns="0" rtlCol="0" anchor="t">
            <a:spAutoFit/>
          </a:bodyPr>
          <a:lstStyle>
            <a:lvl1pPr marL="0" indent="0" algn="ctr">
              <a:spcBef>
                <a:spcPts val="400"/>
              </a:spcBef>
              <a:buNone/>
              <a:defRPr lang="en-US" sz="1600" b="0" i="0" kern="1200" dirty="0" smtClean="0">
                <a:solidFill>
                  <a:schemeClr val="tx1"/>
                </a:solidFill>
                <a:latin typeface="Arial"/>
                <a:ea typeface="+mn-ea"/>
                <a:cs typeface="Arial"/>
              </a:defRPr>
            </a:lvl1pPr>
          </a:lstStyle>
          <a:p>
            <a:pPr marL="0" lvl="0" indent="0" algn="ctr" defTabSz="457200" rtl="0" eaLnBrk="1" latinLnBrk="0" hangingPunct="1">
              <a:lnSpc>
                <a:spcPct val="110000"/>
              </a:lnSpc>
              <a:spcBef>
                <a:spcPts val="300"/>
              </a:spcBef>
              <a:buClrTx/>
              <a:buFont typeface="Arial"/>
              <a:buNone/>
            </a:pPr>
            <a:r>
              <a:rPr lang="en-US" dirty="0" smtClean="0"/>
              <a:t>Name</a:t>
            </a:r>
          </a:p>
        </p:txBody>
      </p:sp>
      <p:sp>
        <p:nvSpPr>
          <p:cNvPr id="25" name="Text Placeholder 13"/>
          <p:cNvSpPr>
            <a:spLocks noGrp="1"/>
          </p:cNvSpPr>
          <p:nvPr>
            <p:ph type="body" sz="quarter" idx="15" hasCustomPrompt="1"/>
          </p:nvPr>
        </p:nvSpPr>
        <p:spPr>
          <a:xfrm>
            <a:off x="6026522" y="4076660"/>
            <a:ext cx="2209800" cy="266740"/>
          </a:xfrm>
        </p:spPr>
        <p:txBody>
          <a:bodyPr vert="horz" wrap="square" lIns="0" tIns="0" rIns="0" bIns="0" rtlCol="0" anchor="t">
            <a:spAutoFit/>
          </a:bodyPr>
          <a:lstStyle>
            <a:lvl1pPr marL="0" indent="0" algn="ctr">
              <a:spcBef>
                <a:spcPts val="400"/>
              </a:spcBef>
              <a:buNone/>
              <a:defRPr lang="en-US" sz="1600" b="0" i="0" kern="1200" dirty="0" smtClean="0">
                <a:solidFill>
                  <a:schemeClr val="tx1"/>
                </a:solidFill>
                <a:latin typeface="Arial"/>
                <a:ea typeface="+mn-ea"/>
                <a:cs typeface="Arial"/>
              </a:defRPr>
            </a:lvl1pPr>
          </a:lstStyle>
          <a:p>
            <a:pPr marL="0" lvl="0" indent="0" algn="ctr" defTabSz="457200" rtl="0" eaLnBrk="1" latinLnBrk="0" hangingPunct="1">
              <a:lnSpc>
                <a:spcPct val="110000"/>
              </a:lnSpc>
              <a:spcBef>
                <a:spcPts val="300"/>
              </a:spcBef>
              <a:buClrTx/>
              <a:buFont typeface="Arial"/>
              <a:buNone/>
            </a:pPr>
            <a:r>
              <a:rPr lang="en-US" dirty="0" smtClean="0"/>
              <a:t>Name</a:t>
            </a:r>
          </a:p>
        </p:txBody>
      </p:sp>
    </p:spTree>
  </p:cSld>
  <p:clrMapOvr>
    <a:masterClrMapping/>
  </p:clrMapOvr>
  <p:transition>
    <p:fade thruBlk="1"/>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Small Head and Chart">
    <p:spTree>
      <p:nvGrpSpPr>
        <p:cNvPr id="1" name=""/>
        <p:cNvGrpSpPr/>
        <p:nvPr/>
      </p:nvGrpSpPr>
      <p:grpSpPr>
        <a:xfrm>
          <a:off x="0" y="0"/>
          <a:ext cx="0" cy="0"/>
          <a:chOff x="0" y="0"/>
          <a:chExt cx="0" cy="0"/>
        </a:xfrm>
      </p:grpSpPr>
      <p:grpSp>
        <p:nvGrpSpPr>
          <p:cNvPr id="3" name="Group 14"/>
          <p:cNvGrpSpPr/>
          <p:nvPr userDrawn="1"/>
        </p:nvGrpSpPr>
        <p:grpSpPr>
          <a:xfrm>
            <a:off x="0" y="0"/>
            <a:ext cx="9144000" cy="855144"/>
            <a:chOff x="0" y="0"/>
            <a:chExt cx="9144000" cy="855144"/>
          </a:xfrm>
        </p:grpSpPr>
        <p:sp>
          <p:nvSpPr>
            <p:cNvPr id="16" name="Rounded Rectangle 15"/>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7" name="Isosceles Triangle 16"/>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4" name="Chart Placeholder 13"/>
          <p:cNvSpPr>
            <a:spLocks noGrp="1"/>
          </p:cNvSpPr>
          <p:nvPr>
            <p:ph type="chart" sz="quarter" idx="13"/>
          </p:nvPr>
        </p:nvSpPr>
        <p:spPr>
          <a:xfrm>
            <a:off x="152400" y="609600"/>
            <a:ext cx="8839200" cy="5486400"/>
          </a:xfrm>
        </p:spPr>
        <p:txBody>
          <a:bodyPr/>
          <a:lstStyle>
            <a:lvl1pPr>
              <a:defRPr>
                <a:solidFill>
                  <a:srgbClr val="FFFFFF"/>
                </a:solidFill>
              </a:defRPr>
            </a:lvl1pPr>
          </a:lstStyle>
          <a:p>
            <a:endParaRPr lang="en-US" dirty="0"/>
          </a:p>
        </p:txBody>
      </p:sp>
    </p:spTree>
  </p:cSld>
  <p:clrMapOvr>
    <a:masterClrMapping/>
  </p:clrMapOvr>
  <p:transition>
    <p:fade/>
  </p:transition>
  <p:timing>
    <p:tnLst>
      <p:par>
        <p:cTn id="1" dur="indefinite"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Small Head and Open Layout">
    <p:spTree>
      <p:nvGrpSpPr>
        <p:cNvPr id="1" name=""/>
        <p:cNvGrpSpPr/>
        <p:nvPr/>
      </p:nvGrpSpPr>
      <p:grpSpPr>
        <a:xfrm>
          <a:off x="0" y="0"/>
          <a:ext cx="0" cy="0"/>
          <a:chOff x="0" y="0"/>
          <a:chExt cx="0" cy="0"/>
        </a:xfrm>
      </p:grpSpPr>
      <p:grpSp>
        <p:nvGrpSpPr>
          <p:cNvPr id="12" name="Group 11"/>
          <p:cNvGrpSpPr/>
          <p:nvPr userDrawn="1"/>
        </p:nvGrpSpPr>
        <p:grpSpPr>
          <a:xfrm>
            <a:off x="0" y="0"/>
            <a:ext cx="9144000" cy="855144"/>
            <a:chOff x="0" y="0"/>
            <a:chExt cx="9144000" cy="855144"/>
          </a:xfrm>
        </p:grpSpPr>
        <p:sp>
          <p:nvSpPr>
            <p:cNvPr id="9" name="Rounded Rectangle 8"/>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1" name="Isosceles Triangle 10"/>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Tree>
  </p:cSld>
  <p:clrMapOvr>
    <a:masterClrMapping/>
  </p:clrMapOvr>
  <p:transition>
    <p:fade/>
  </p:transition>
  <p:timing>
    <p:tnLst>
      <p:par>
        <p:cTn id="1" dur="indefinite" restart="never" nodeType="tmRoot"/>
      </p:par>
    </p:tnLst>
  </p:timing>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Blank">
    <p:spTree>
      <p:nvGrpSpPr>
        <p:cNvPr id="1" name=""/>
        <p:cNvGrpSpPr/>
        <p:nvPr/>
      </p:nvGrpSpPr>
      <p:grpSpPr>
        <a:xfrm>
          <a:off x="0" y="0"/>
          <a:ext cx="0" cy="0"/>
          <a:chOff x="0" y="0"/>
          <a:chExt cx="0" cy="0"/>
        </a:xfrm>
      </p:grpSpPr>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Tree>
  </p:cSld>
  <p:clrMapOvr>
    <a:masterClrMapping/>
  </p:clrMapOvr>
  <p:transition>
    <p:fade/>
  </p:transition>
  <p:timing>
    <p:tnLst>
      <p:par>
        <p:cTn id="1" dur="indefinite" restart="never" nodeType="tmRoot"/>
      </p:par>
    </p:tnLst>
  </p:timing>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Small Head and Big Text">
    <p:spTree>
      <p:nvGrpSpPr>
        <p:cNvPr id="1" name=""/>
        <p:cNvGrpSpPr/>
        <p:nvPr/>
      </p:nvGrpSpPr>
      <p:grpSpPr>
        <a:xfrm>
          <a:off x="0" y="0"/>
          <a:ext cx="0" cy="0"/>
          <a:chOff x="0" y="0"/>
          <a:chExt cx="0" cy="0"/>
        </a:xfrm>
      </p:grpSpPr>
      <p:grpSp>
        <p:nvGrpSpPr>
          <p:cNvPr id="3" name="Group 14"/>
          <p:cNvGrpSpPr/>
          <p:nvPr userDrawn="1"/>
        </p:nvGrpSpPr>
        <p:grpSpPr>
          <a:xfrm>
            <a:off x="0" y="0"/>
            <a:ext cx="9144000" cy="855144"/>
            <a:chOff x="0" y="0"/>
            <a:chExt cx="9144000" cy="855144"/>
          </a:xfrm>
        </p:grpSpPr>
        <p:sp>
          <p:nvSpPr>
            <p:cNvPr id="16" name="Rounded Rectangle 15"/>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7" name="Isosceles Triangle 16"/>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3" name="Text Placeholder 12"/>
          <p:cNvSpPr>
            <a:spLocks noGrp="1"/>
          </p:cNvSpPr>
          <p:nvPr>
            <p:ph type="body" sz="quarter" idx="13"/>
          </p:nvPr>
        </p:nvSpPr>
        <p:spPr>
          <a:xfrm>
            <a:off x="152400" y="609600"/>
            <a:ext cx="8839200" cy="5410200"/>
          </a:xfrm>
        </p:spPr>
        <p:txBody>
          <a:bodyPr lIns="457200" tIns="457200" rIns="457200" bIns="457200" anchor="ctr">
            <a:noAutofit/>
          </a:bodyPr>
          <a:lstStyle>
            <a:lvl1pPr marL="0" indent="0" algn="ctr">
              <a:lnSpc>
                <a:spcPct val="100000"/>
              </a:lnSpc>
              <a:spcBef>
                <a:spcPts val="1200"/>
              </a:spcBef>
              <a:buNone/>
              <a:defRPr sz="6600">
                <a:gradFill flip="none" rotWithShape="1">
                  <a:gsLst>
                    <a:gs pos="0">
                      <a:schemeClr val="accent1">
                        <a:lumMod val="75000"/>
                      </a:schemeClr>
                    </a:gs>
                    <a:gs pos="100000">
                      <a:schemeClr val="accent1"/>
                    </a:gs>
                  </a:gsLst>
                  <a:lin ang="16200000" scaled="0"/>
                  <a:tileRect/>
                </a:gradFill>
              </a:defRPr>
            </a:lvl1pPr>
            <a:lvl2pPr algn="ctr">
              <a:buNone/>
              <a:defRPr sz="8800">
                <a:solidFill>
                  <a:schemeClr val="bg1"/>
                </a:solidFill>
              </a:defRPr>
            </a:lvl2pPr>
            <a:lvl3pPr algn="ctr">
              <a:buNone/>
              <a:defRPr sz="8800">
                <a:solidFill>
                  <a:schemeClr val="bg1"/>
                </a:solidFill>
              </a:defRPr>
            </a:lvl3pPr>
            <a:lvl4pPr algn="ctr">
              <a:buNone/>
              <a:defRPr sz="8800">
                <a:solidFill>
                  <a:schemeClr val="bg1"/>
                </a:solidFill>
              </a:defRPr>
            </a:lvl4pPr>
            <a:lvl5pPr algn="ctr">
              <a:buNone/>
              <a:defRPr sz="8800">
                <a:solidFill>
                  <a:schemeClr val="bg1"/>
                </a:solidFill>
              </a:defRPr>
            </a:lvl5pPr>
          </a:lstStyle>
          <a:p>
            <a:pPr lvl="0"/>
            <a:r>
              <a:rPr lang="en-US" dirty="0" smtClean="0"/>
              <a:t>Click to edit Master text styles</a:t>
            </a:r>
            <a:endParaRPr lang="en-US" dirty="0"/>
          </a:p>
        </p:txBody>
      </p:sp>
    </p:spTree>
  </p:cSld>
  <p:clrMapOvr>
    <a:masterClrMapping/>
  </p:clrMapOvr>
  <p:transition>
    <p:fade/>
  </p:transition>
  <p:timing>
    <p:tnLst>
      <p:par>
        <p:cTn id="1" dur="indefinite" restart="never" nodeType="tmRoot"/>
      </p:par>
    </p:tnLst>
  </p:timing>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Small Head and Big Text-Blue">
    <p:spTree>
      <p:nvGrpSpPr>
        <p:cNvPr id="1" name=""/>
        <p:cNvGrpSpPr/>
        <p:nvPr/>
      </p:nvGrpSpPr>
      <p:grpSpPr>
        <a:xfrm>
          <a:off x="0" y="0"/>
          <a:ext cx="0" cy="0"/>
          <a:chOff x="0" y="0"/>
          <a:chExt cx="0" cy="0"/>
        </a:xfrm>
      </p:grpSpPr>
      <p:sp>
        <p:nvSpPr>
          <p:cNvPr id="10" name="Rectangle 9"/>
          <p:cNvSpPr/>
          <p:nvPr userDrawn="1"/>
        </p:nvSpPr>
        <p:spPr>
          <a:xfrm>
            <a:off x="0" y="0"/>
            <a:ext cx="9144000" cy="6248400"/>
          </a:xfrm>
          <a:prstGeom prst="rect">
            <a:avLst/>
          </a:prstGeom>
          <a:gradFill flip="none" rotWithShape="1">
            <a:gsLst>
              <a:gs pos="0">
                <a:schemeClr val="accent1">
                  <a:lumMod val="50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nvGrpSpPr>
          <p:cNvPr id="3" name="Group 14"/>
          <p:cNvGrpSpPr/>
          <p:nvPr userDrawn="1"/>
        </p:nvGrpSpPr>
        <p:grpSpPr>
          <a:xfrm>
            <a:off x="0" y="0"/>
            <a:ext cx="9144000" cy="855144"/>
            <a:chOff x="0" y="0"/>
            <a:chExt cx="9144000" cy="855144"/>
          </a:xfrm>
        </p:grpSpPr>
        <p:sp>
          <p:nvSpPr>
            <p:cNvPr id="16" name="Rounded Rectangle 15"/>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7" name="Isosceles Triangle 16"/>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3" name="Text Placeholder 12"/>
          <p:cNvSpPr>
            <a:spLocks noGrp="1"/>
          </p:cNvSpPr>
          <p:nvPr>
            <p:ph type="body" sz="quarter" idx="13"/>
          </p:nvPr>
        </p:nvSpPr>
        <p:spPr>
          <a:xfrm>
            <a:off x="152400" y="609600"/>
            <a:ext cx="8839200" cy="5410200"/>
          </a:xfrm>
        </p:spPr>
        <p:txBody>
          <a:bodyPr vert="horz" lIns="457200" tIns="457200" rIns="457200" bIns="457200" rtlCol="0" anchor="ctr">
            <a:noAutofit/>
          </a:bodyPr>
          <a:lstStyle>
            <a:lvl1pPr marL="0" indent="0" algn="ctr">
              <a:lnSpc>
                <a:spcPct val="100000"/>
              </a:lnSpc>
              <a:spcBef>
                <a:spcPts val="1200"/>
              </a:spcBef>
              <a:buNone/>
              <a:defRPr lang="en-US" sz="6600" b="0" i="0" kern="1200" dirty="0" smtClean="0">
                <a:solidFill>
                  <a:srgbClr val="FFFFFF"/>
                </a:solidFill>
                <a:latin typeface="Arial"/>
                <a:ea typeface="+mn-ea"/>
                <a:cs typeface="Arial"/>
              </a:defRPr>
            </a:lvl1pPr>
            <a:lvl2pPr algn="ctr">
              <a:buNone/>
              <a:defRPr sz="8800">
                <a:solidFill>
                  <a:schemeClr val="bg1"/>
                </a:solidFill>
              </a:defRPr>
            </a:lvl2pPr>
            <a:lvl3pPr algn="ctr">
              <a:buNone/>
              <a:defRPr sz="8800">
                <a:solidFill>
                  <a:schemeClr val="bg1"/>
                </a:solidFill>
              </a:defRPr>
            </a:lvl3pPr>
            <a:lvl4pPr algn="ctr">
              <a:buNone/>
              <a:defRPr sz="8800">
                <a:solidFill>
                  <a:schemeClr val="bg1"/>
                </a:solidFill>
              </a:defRPr>
            </a:lvl4pPr>
            <a:lvl5pPr algn="ctr">
              <a:buNone/>
              <a:defRPr sz="8800">
                <a:solidFill>
                  <a:schemeClr val="bg1"/>
                </a:solidFill>
              </a:defRPr>
            </a:lvl5pPr>
          </a:lstStyle>
          <a:p>
            <a:pPr marL="0" lvl="0" indent="0" algn="ctr" defTabSz="457200" rtl="0" eaLnBrk="1" latinLnBrk="0" hangingPunct="1">
              <a:lnSpc>
                <a:spcPct val="100000"/>
              </a:lnSpc>
              <a:spcBef>
                <a:spcPts val="1200"/>
              </a:spcBef>
              <a:buClrTx/>
              <a:buFont typeface="Arial"/>
              <a:buNone/>
            </a:pPr>
            <a:r>
              <a:rPr lang="en-US" dirty="0" smtClean="0"/>
              <a:t>Click to edit Master text styles</a:t>
            </a:r>
            <a:endParaRPr lang="en-US" dirty="0"/>
          </a:p>
        </p:txBody>
      </p:sp>
    </p:spTree>
  </p:cSld>
  <p:clrMapOvr>
    <a:masterClrMapping/>
  </p:clrMapOvr>
  <p:transition>
    <p:fade/>
  </p:transition>
  <p:timing>
    <p:tnLst>
      <p:par>
        <p:cTn id="1" dur="indefinite" restart="never" nodeType="tmRoot"/>
      </p:par>
    </p:tnLst>
  </p:timing>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Big Text-Blue">
    <p:spTree>
      <p:nvGrpSpPr>
        <p:cNvPr id="1" name=""/>
        <p:cNvGrpSpPr/>
        <p:nvPr/>
      </p:nvGrpSpPr>
      <p:grpSpPr>
        <a:xfrm>
          <a:off x="0" y="0"/>
          <a:ext cx="0" cy="0"/>
          <a:chOff x="0" y="0"/>
          <a:chExt cx="0" cy="0"/>
        </a:xfrm>
      </p:grpSpPr>
      <p:sp>
        <p:nvSpPr>
          <p:cNvPr id="7" name="Rectangle 6"/>
          <p:cNvSpPr/>
          <p:nvPr userDrawn="1"/>
        </p:nvSpPr>
        <p:spPr>
          <a:xfrm>
            <a:off x="0" y="0"/>
            <a:ext cx="9144000" cy="6248400"/>
          </a:xfrm>
          <a:prstGeom prst="rect">
            <a:avLst/>
          </a:prstGeom>
          <a:gradFill flip="none" rotWithShape="1">
            <a:gsLst>
              <a:gs pos="0">
                <a:schemeClr val="accent1">
                  <a:lumMod val="50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13" name="Text Placeholder 12"/>
          <p:cNvSpPr>
            <a:spLocks noGrp="1"/>
          </p:cNvSpPr>
          <p:nvPr>
            <p:ph type="body" sz="quarter" idx="13"/>
          </p:nvPr>
        </p:nvSpPr>
        <p:spPr>
          <a:xfrm>
            <a:off x="152400" y="228600"/>
            <a:ext cx="8839200" cy="5791200"/>
          </a:xfrm>
        </p:spPr>
        <p:txBody>
          <a:bodyPr lIns="457200" tIns="457200" rIns="457200" bIns="457200" anchor="ctr">
            <a:noAutofit/>
          </a:bodyPr>
          <a:lstStyle>
            <a:lvl1pPr marL="0" indent="0" algn="ctr">
              <a:lnSpc>
                <a:spcPct val="100000"/>
              </a:lnSpc>
              <a:spcBef>
                <a:spcPts val="1200"/>
              </a:spcBef>
              <a:buNone/>
              <a:defRPr sz="8000">
                <a:solidFill>
                  <a:srgbClr val="FFFFFF"/>
                </a:solidFill>
              </a:defRPr>
            </a:lvl1pPr>
            <a:lvl2pPr algn="ctr">
              <a:buNone/>
              <a:defRPr sz="8800">
                <a:solidFill>
                  <a:schemeClr val="bg1"/>
                </a:solidFill>
              </a:defRPr>
            </a:lvl2pPr>
            <a:lvl3pPr algn="ctr">
              <a:buNone/>
              <a:defRPr sz="8800">
                <a:solidFill>
                  <a:schemeClr val="bg1"/>
                </a:solidFill>
              </a:defRPr>
            </a:lvl3pPr>
            <a:lvl4pPr algn="ctr">
              <a:buNone/>
              <a:defRPr sz="8800">
                <a:solidFill>
                  <a:schemeClr val="bg1"/>
                </a:solidFill>
              </a:defRPr>
            </a:lvl4pPr>
            <a:lvl5pPr algn="ctr">
              <a:buNone/>
              <a:defRPr sz="8800">
                <a:solidFill>
                  <a:schemeClr val="bg1"/>
                </a:solidFill>
              </a:defRPr>
            </a:lvl5pPr>
          </a:lstStyle>
          <a:p>
            <a:pPr lvl="0"/>
            <a:r>
              <a:rPr lang="en-US" dirty="0" smtClean="0"/>
              <a:t>Click to edit Master text styles</a:t>
            </a:r>
            <a:endParaRPr lang="en-US" dirty="0"/>
          </a:p>
        </p:txBody>
      </p:sp>
    </p:spTree>
  </p:cSld>
  <p:clrMapOvr>
    <a:masterClrMapping/>
  </p:clrMapOvr>
  <p:transition>
    <p:fade/>
  </p:transition>
  <p:timing>
    <p:tnLst>
      <p:par>
        <p:cTn id="1" dur="indefinite" restart="never" nodeType="tmRoot"/>
      </p:par>
    </p:tnLst>
  </p:timing>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Small Head and Chart-Blue">
    <p:spTree>
      <p:nvGrpSpPr>
        <p:cNvPr id="1" name=""/>
        <p:cNvGrpSpPr/>
        <p:nvPr/>
      </p:nvGrpSpPr>
      <p:grpSpPr>
        <a:xfrm>
          <a:off x="0" y="0"/>
          <a:ext cx="0" cy="0"/>
          <a:chOff x="0" y="0"/>
          <a:chExt cx="0" cy="0"/>
        </a:xfrm>
      </p:grpSpPr>
      <p:sp>
        <p:nvSpPr>
          <p:cNvPr id="10" name="Rectangle 9"/>
          <p:cNvSpPr/>
          <p:nvPr userDrawn="1"/>
        </p:nvSpPr>
        <p:spPr>
          <a:xfrm>
            <a:off x="0" y="0"/>
            <a:ext cx="9144000" cy="6248400"/>
          </a:xfrm>
          <a:prstGeom prst="rect">
            <a:avLst/>
          </a:prstGeom>
          <a:gradFill flip="none" rotWithShape="1">
            <a:gsLst>
              <a:gs pos="0">
                <a:schemeClr val="accent1">
                  <a:lumMod val="50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nvGrpSpPr>
          <p:cNvPr id="15" name="Group 14"/>
          <p:cNvGrpSpPr/>
          <p:nvPr userDrawn="1"/>
        </p:nvGrpSpPr>
        <p:grpSpPr>
          <a:xfrm>
            <a:off x="0" y="0"/>
            <a:ext cx="9144000" cy="855144"/>
            <a:chOff x="0" y="0"/>
            <a:chExt cx="9144000" cy="855144"/>
          </a:xfrm>
        </p:grpSpPr>
        <p:sp>
          <p:nvSpPr>
            <p:cNvPr id="16" name="Rounded Rectangle 15"/>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7" name="Isosceles Triangle 16"/>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4" name="Chart Placeholder 13"/>
          <p:cNvSpPr>
            <a:spLocks noGrp="1"/>
          </p:cNvSpPr>
          <p:nvPr>
            <p:ph type="chart" sz="quarter" idx="13"/>
          </p:nvPr>
        </p:nvSpPr>
        <p:spPr>
          <a:xfrm>
            <a:off x="152400" y="609600"/>
            <a:ext cx="8839200" cy="5486400"/>
          </a:xfrm>
        </p:spPr>
        <p:txBody>
          <a:bodyPr/>
          <a:lstStyle>
            <a:lvl1pPr>
              <a:defRPr>
                <a:solidFill>
                  <a:srgbClr val="FFFFFF"/>
                </a:solidFill>
              </a:defRPr>
            </a:lvl1pPr>
          </a:lstStyle>
          <a:p>
            <a:endParaRPr lang="en-US" dirty="0"/>
          </a:p>
        </p:txBody>
      </p:sp>
    </p:spTree>
  </p:cSld>
  <p:clrMapOvr>
    <a:masterClrMapping/>
  </p:clrMapOvr>
  <p:transition>
    <p:fade/>
  </p:transition>
  <p:timing>
    <p:tnLst>
      <p:par>
        <p:cTn id="1" dur="indefinite" restart="never" nodeType="tmRoot"/>
      </p:par>
    </p:tnLst>
  </p:timing>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Big Head and Content-Whit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Tree>
  </p:cSld>
  <p:clrMapOvr>
    <a:masterClrMapping/>
  </p:clrMapOvr>
  <p:transition>
    <p:fade/>
  </p:transition>
  <p:timing>
    <p:tnLst>
      <p:par>
        <p:cTn id="1" dur="indefinite" restart="never" nodeType="tmRoot"/>
      </p:par>
    </p:tnLst>
  </p:timing>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Big Head and Open Layout-Whit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818857F2-102E-5148-ADF3-C396FE20EBDD}" type="slidenum">
              <a:rPr lang="en-US" smtClean="0"/>
              <a:pPr/>
              <a:t>‹#›</a:t>
            </a:fld>
            <a:endParaRPr lang="en-US" dirty="0"/>
          </a:p>
        </p:txBody>
      </p:sp>
    </p:spTree>
  </p:cSld>
  <p:clrMapOvr>
    <a:masterClrMapping/>
  </p:clrMapOvr>
  <p:transition>
    <p:fade/>
  </p:transition>
  <p:timing>
    <p:tnLst>
      <p:par>
        <p:cTn id="1" dur="indefinite" restart="never" nodeType="tmRoot"/>
      </p:par>
    </p:tnLst>
  </p:timing>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Big Text-White">
    <p:spTree>
      <p:nvGrpSpPr>
        <p:cNvPr id="1" name=""/>
        <p:cNvGrpSpPr/>
        <p:nvPr/>
      </p:nvGrpSpPr>
      <p:grpSpPr>
        <a:xfrm>
          <a:off x="0" y="0"/>
          <a:ext cx="0" cy="0"/>
          <a:chOff x="0" y="0"/>
          <a:chExt cx="0" cy="0"/>
        </a:xfrm>
      </p:grpSpPr>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13" name="Text Placeholder 12"/>
          <p:cNvSpPr>
            <a:spLocks noGrp="1"/>
          </p:cNvSpPr>
          <p:nvPr>
            <p:ph type="body" sz="quarter" idx="13"/>
          </p:nvPr>
        </p:nvSpPr>
        <p:spPr>
          <a:xfrm>
            <a:off x="152400" y="228600"/>
            <a:ext cx="8839200" cy="5791200"/>
          </a:xfrm>
        </p:spPr>
        <p:txBody>
          <a:bodyPr lIns="457200" tIns="457200" rIns="457200" bIns="457200" anchor="ctr">
            <a:noAutofit/>
          </a:bodyPr>
          <a:lstStyle>
            <a:lvl1pPr marL="0" indent="0" algn="ctr">
              <a:lnSpc>
                <a:spcPct val="100000"/>
              </a:lnSpc>
              <a:spcBef>
                <a:spcPts val="1200"/>
              </a:spcBef>
              <a:buNone/>
              <a:defRPr sz="8000">
                <a:gradFill flip="none" rotWithShape="1">
                  <a:gsLst>
                    <a:gs pos="0">
                      <a:schemeClr val="accent1">
                        <a:lumMod val="75000"/>
                      </a:schemeClr>
                    </a:gs>
                    <a:gs pos="100000">
                      <a:schemeClr val="accent1"/>
                    </a:gs>
                  </a:gsLst>
                  <a:lin ang="16200000" scaled="0"/>
                  <a:tileRect/>
                </a:gradFill>
              </a:defRPr>
            </a:lvl1pPr>
            <a:lvl2pPr algn="ctr">
              <a:buNone/>
              <a:defRPr sz="8800">
                <a:solidFill>
                  <a:schemeClr val="bg1"/>
                </a:solidFill>
              </a:defRPr>
            </a:lvl2pPr>
            <a:lvl3pPr algn="ctr">
              <a:buNone/>
              <a:defRPr sz="8800">
                <a:solidFill>
                  <a:schemeClr val="bg1"/>
                </a:solidFill>
              </a:defRPr>
            </a:lvl3pPr>
            <a:lvl4pPr algn="ctr">
              <a:buNone/>
              <a:defRPr sz="8800">
                <a:solidFill>
                  <a:schemeClr val="bg1"/>
                </a:solidFill>
              </a:defRPr>
            </a:lvl4pPr>
            <a:lvl5pPr algn="ctr">
              <a:buNone/>
              <a:defRPr sz="8800">
                <a:solidFill>
                  <a:schemeClr val="bg1"/>
                </a:solidFill>
              </a:defRPr>
            </a:lvl5pPr>
          </a:lstStyle>
          <a:p>
            <a:pPr lvl="0"/>
            <a:r>
              <a:rPr lang="en-US" dirty="0" smtClean="0"/>
              <a:t>Click to edit Master text styles</a:t>
            </a:r>
            <a:endParaRPr lang="en-US" dirty="0"/>
          </a:p>
        </p:txBody>
      </p:sp>
    </p:spTree>
  </p:cSld>
  <p:clrMapOvr>
    <a:masterClrMapping/>
  </p:clrMapOvr>
  <p:transition>
    <p:fade/>
  </p:transition>
  <p:timing>
    <p:tnLst>
      <p:par>
        <p:cTn id="1" dur="indefinite" restart="never" nodeType="tmRoot"/>
      </p:par>
    </p:tnLst>
  </p:timing>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10_Chart">
    <p:spTree>
      <p:nvGrpSpPr>
        <p:cNvPr id="1" name=""/>
        <p:cNvGrpSpPr/>
        <p:nvPr/>
      </p:nvGrpSpPr>
      <p:grpSpPr>
        <a:xfrm>
          <a:off x="0" y="0"/>
          <a:ext cx="0" cy="0"/>
          <a:chOff x="0" y="0"/>
          <a:chExt cx="0" cy="0"/>
        </a:xfrm>
      </p:grpSpPr>
      <p:sp>
        <p:nvSpPr>
          <p:cNvPr id="10" name="Rectangle 9"/>
          <p:cNvSpPr/>
          <p:nvPr/>
        </p:nvSpPr>
        <p:spPr>
          <a:xfrm>
            <a:off x="0" y="0"/>
            <a:ext cx="9144000" cy="6248400"/>
          </a:xfrm>
          <a:prstGeom prst="rect">
            <a:avLst/>
          </a:prstGeom>
          <a:gradFill flip="none" rotWithShape="1">
            <a:gsLst>
              <a:gs pos="0">
                <a:schemeClr val="tx2">
                  <a:lumMod val="50000"/>
                </a:schemeClr>
              </a:gs>
              <a:gs pos="100000">
                <a:schemeClr val="tx2"/>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nvGrpSpPr>
          <p:cNvPr id="3" name="Group 14"/>
          <p:cNvGrpSpPr/>
          <p:nvPr/>
        </p:nvGrpSpPr>
        <p:grpSpPr>
          <a:xfrm>
            <a:off x="0" y="0"/>
            <a:ext cx="9144000" cy="855144"/>
            <a:chOff x="0" y="0"/>
            <a:chExt cx="9144000" cy="855144"/>
          </a:xfrm>
        </p:grpSpPr>
        <p:sp>
          <p:nvSpPr>
            <p:cNvPr id="16" name="Rounded Rectangle 15"/>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7" name="Isosceles Triangle 16"/>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smtClean="0"/>
              <a:t>Click to edit Master title style</a:t>
            </a:r>
            <a:endParaRPr lang="en-US" dirty="0"/>
          </a:p>
        </p:txBody>
      </p:sp>
      <p:sp>
        <p:nvSpPr>
          <p:cNvPr id="11" name="Content Placeholder 2"/>
          <p:cNvSpPr>
            <a:spLocks noGrp="1"/>
          </p:cNvSpPr>
          <p:nvPr>
            <p:ph idx="1"/>
          </p:nvPr>
        </p:nvSpPr>
        <p:spPr>
          <a:xfrm>
            <a:off x="3505200" y="990600"/>
            <a:ext cx="5181600" cy="5153025"/>
          </a:xfrm>
        </p:spPr>
        <p:txBody>
          <a:bodyPr/>
          <a:lstStyle>
            <a:lvl1pPr>
              <a:defRPr sz="2400">
                <a:solidFill>
                  <a:schemeClr val="bg1"/>
                </a:solidFill>
              </a:defRPr>
            </a:lvl1pPr>
            <a:lvl2pPr>
              <a:defRPr sz="2000">
                <a:solidFill>
                  <a:schemeClr val="bg1"/>
                </a:solidFill>
              </a:defRPr>
            </a:lvl2pPr>
            <a:lvl3pPr marL="914400" indent="-228600">
              <a:defRPr sz="1800">
                <a:solidFill>
                  <a:schemeClr val="bg1"/>
                </a:solidFill>
              </a:defRPr>
            </a:lvl3pPr>
            <a:lvl4pPr>
              <a:defRPr sz="1600">
                <a:solidFill>
                  <a:schemeClr val="bg1"/>
                </a:solidFill>
              </a:defRPr>
            </a:lvl4pPr>
            <a:lvl5pPr>
              <a:defRPr sz="1400">
                <a:solidFill>
                  <a:schemeClr val="bg1"/>
                </a:solidFill>
              </a:defRPr>
            </a:lvl5pPr>
            <a:lvl6pPr>
              <a:defRPr sz="2000"/>
            </a:lvl6pPr>
            <a:lvl7pPr>
              <a:defRPr sz="2000"/>
            </a:lvl7pPr>
            <a:lvl8pPr>
              <a:defRPr sz="2000"/>
            </a:lvl8pPr>
            <a:lvl9pPr>
              <a:defRPr sz="20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12" name="Text Placeholder 3"/>
          <p:cNvSpPr>
            <a:spLocks noGrp="1"/>
          </p:cNvSpPr>
          <p:nvPr>
            <p:ph type="body" sz="half" idx="2"/>
          </p:nvPr>
        </p:nvSpPr>
        <p:spPr>
          <a:xfrm>
            <a:off x="457201" y="990600"/>
            <a:ext cx="2667000" cy="5153025"/>
          </a:xfrm>
        </p:spPr>
        <p:txBody>
          <a:bodyPr>
            <a:normAutofit/>
          </a:bodyPr>
          <a:lstStyle>
            <a:lvl1pPr marL="0" indent="0">
              <a:buNone/>
              <a:defRPr sz="18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Tree>
  </p:cSld>
  <p:clrMapOvr>
    <a:masterClrMapping/>
  </p:clrMapOvr>
  <p:transition>
    <p:fade/>
  </p:transition>
  <p:timing>
    <p:tnLst>
      <p:par>
        <p:cTn id="1" dur="indefinite" restart="never" nodeType="tmRoot"/>
      </p:par>
    </p:tnLst>
  </p:timing>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1_Chart">
    <p:spTree>
      <p:nvGrpSpPr>
        <p:cNvPr id="1" name=""/>
        <p:cNvGrpSpPr/>
        <p:nvPr/>
      </p:nvGrpSpPr>
      <p:grpSpPr>
        <a:xfrm>
          <a:off x="0" y="0"/>
          <a:ext cx="0" cy="0"/>
          <a:chOff x="0" y="0"/>
          <a:chExt cx="0" cy="0"/>
        </a:xfrm>
      </p:grpSpPr>
      <p:sp>
        <p:nvSpPr>
          <p:cNvPr id="10" name="Rectangle 9"/>
          <p:cNvSpPr/>
          <p:nvPr userDrawn="1"/>
        </p:nvSpPr>
        <p:spPr>
          <a:xfrm>
            <a:off x="0" y="0"/>
            <a:ext cx="9144000" cy="6248400"/>
          </a:xfrm>
          <a:prstGeom prst="rect">
            <a:avLst/>
          </a:prstGeom>
          <a:gradFill flip="none" rotWithShape="1">
            <a:gsLst>
              <a:gs pos="0">
                <a:schemeClr val="tx2">
                  <a:lumMod val="50000"/>
                </a:schemeClr>
              </a:gs>
              <a:gs pos="100000">
                <a:schemeClr val="tx2"/>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nvGrpSpPr>
          <p:cNvPr id="3" name="Group 14"/>
          <p:cNvGrpSpPr/>
          <p:nvPr userDrawn="1"/>
        </p:nvGrpSpPr>
        <p:grpSpPr>
          <a:xfrm>
            <a:off x="0" y="0"/>
            <a:ext cx="9144000" cy="855144"/>
            <a:chOff x="0" y="0"/>
            <a:chExt cx="9144000" cy="855144"/>
          </a:xfrm>
        </p:grpSpPr>
        <p:sp>
          <p:nvSpPr>
            <p:cNvPr id="16" name="Rounded Rectangle 15"/>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7" name="Isosceles Triangle 16"/>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4" name="Chart Placeholder 13"/>
          <p:cNvSpPr>
            <a:spLocks noGrp="1"/>
          </p:cNvSpPr>
          <p:nvPr>
            <p:ph type="chart" sz="quarter" idx="13"/>
          </p:nvPr>
        </p:nvSpPr>
        <p:spPr>
          <a:xfrm>
            <a:off x="152400" y="609600"/>
            <a:ext cx="8839200" cy="5486400"/>
          </a:xfrm>
        </p:spPr>
        <p:txBody>
          <a:bodyPr/>
          <a:lstStyle>
            <a:lvl1pPr>
              <a:defRPr>
                <a:solidFill>
                  <a:srgbClr val="FFFFFF"/>
                </a:solidFill>
              </a:defRPr>
            </a:lvl1pPr>
          </a:lstStyle>
          <a:p>
            <a:endParaRPr lang="en-US" dirty="0"/>
          </a:p>
        </p:txBody>
      </p:sp>
    </p:spTree>
  </p:cSld>
  <p:clrMapOvr>
    <a:masterClrMapping/>
  </p:clrMapOvr>
  <p:transition>
    <p:fade/>
  </p:transition>
  <p:timing>
    <p:tnLst>
      <p:par>
        <p:cTn id="1" dur="indefinite" restart="never" nodeType="tmRoot"/>
      </p:par>
    </p:tnLst>
  </p:timing>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2_Chart">
    <p:spTree>
      <p:nvGrpSpPr>
        <p:cNvPr id="1" name=""/>
        <p:cNvGrpSpPr/>
        <p:nvPr/>
      </p:nvGrpSpPr>
      <p:grpSpPr>
        <a:xfrm>
          <a:off x="0" y="0"/>
          <a:ext cx="0" cy="0"/>
          <a:chOff x="0" y="0"/>
          <a:chExt cx="0" cy="0"/>
        </a:xfrm>
      </p:grpSpPr>
      <p:sp>
        <p:nvSpPr>
          <p:cNvPr id="10" name="Rectangle 9"/>
          <p:cNvSpPr/>
          <p:nvPr userDrawn="1"/>
        </p:nvSpPr>
        <p:spPr>
          <a:xfrm>
            <a:off x="0" y="0"/>
            <a:ext cx="9144000" cy="6248400"/>
          </a:xfrm>
          <a:prstGeom prst="rect">
            <a:avLst/>
          </a:prstGeom>
          <a:gradFill flip="none" rotWithShape="1">
            <a:gsLst>
              <a:gs pos="0">
                <a:schemeClr val="accent6">
                  <a:lumMod val="50000"/>
                </a:schemeClr>
              </a:gs>
              <a:gs pos="100000">
                <a:schemeClr val="accent6"/>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nvGrpSpPr>
          <p:cNvPr id="3" name="Group 14"/>
          <p:cNvGrpSpPr/>
          <p:nvPr userDrawn="1"/>
        </p:nvGrpSpPr>
        <p:grpSpPr>
          <a:xfrm>
            <a:off x="0" y="0"/>
            <a:ext cx="9144000" cy="855144"/>
            <a:chOff x="0" y="0"/>
            <a:chExt cx="9144000" cy="855144"/>
          </a:xfrm>
        </p:grpSpPr>
        <p:sp>
          <p:nvSpPr>
            <p:cNvPr id="16" name="Rounded Rectangle 15"/>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7" name="Isosceles Triangle 16"/>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4" name="Chart Placeholder 13"/>
          <p:cNvSpPr>
            <a:spLocks noGrp="1"/>
          </p:cNvSpPr>
          <p:nvPr>
            <p:ph type="chart" sz="quarter" idx="13"/>
          </p:nvPr>
        </p:nvSpPr>
        <p:spPr>
          <a:xfrm>
            <a:off x="152400" y="609600"/>
            <a:ext cx="8839200" cy="5486400"/>
          </a:xfrm>
        </p:spPr>
        <p:txBody>
          <a:bodyPr/>
          <a:lstStyle>
            <a:lvl1pPr>
              <a:defRPr>
                <a:solidFill>
                  <a:srgbClr val="FFFFFF"/>
                </a:solidFill>
              </a:defRPr>
            </a:lvl1pPr>
          </a:lstStyle>
          <a:p>
            <a:endParaRPr lang="en-US" dirty="0"/>
          </a:p>
        </p:txBody>
      </p:sp>
    </p:spTree>
  </p:cSld>
  <p:clrMapOvr>
    <a:masterClrMapping/>
  </p:clrMapOvr>
  <p:transition>
    <p:fade/>
  </p:transition>
  <p:timing>
    <p:tnLst>
      <p:par>
        <p:cTn id="1" dur="indefinite" restart="never" nodeType="tmRoot"/>
      </p:par>
    </p:tnLst>
  </p:timing>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3_Chart">
    <p:spTree>
      <p:nvGrpSpPr>
        <p:cNvPr id="1" name=""/>
        <p:cNvGrpSpPr/>
        <p:nvPr/>
      </p:nvGrpSpPr>
      <p:grpSpPr>
        <a:xfrm>
          <a:off x="0" y="0"/>
          <a:ext cx="0" cy="0"/>
          <a:chOff x="0" y="0"/>
          <a:chExt cx="0" cy="0"/>
        </a:xfrm>
      </p:grpSpPr>
      <p:sp>
        <p:nvSpPr>
          <p:cNvPr id="10" name="Rectangle 9"/>
          <p:cNvSpPr/>
          <p:nvPr userDrawn="1"/>
        </p:nvSpPr>
        <p:spPr>
          <a:xfrm>
            <a:off x="0" y="0"/>
            <a:ext cx="9144000" cy="6248400"/>
          </a:xfrm>
          <a:prstGeom prst="rect">
            <a:avLst/>
          </a:prstGeom>
          <a:gradFill flip="none" rotWithShape="1">
            <a:gsLst>
              <a:gs pos="0">
                <a:schemeClr val="accent3">
                  <a:lumMod val="50000"/>
                </a:schemeClr>
              </a:gs>
              <a:gs pos="100000">
                <a:schemeClr val="accent3"/>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nvGrpSpPr>
          <p:cNvPr id="3" name="Group 14"/>
          <p:cNvGrpSpPr/>
          <p:nvPr userDrawn="1"/>
        </p:nvGrpSpPr>
        <p:grpSpPr>
          <a:xfrm>
            <a:off x="0" y="0"/>
            <a:ext cx="9144000" cy="855144"/>
            <a:chOff x="0" y="0"/>
            <a:chExt cx="9144000" cy="855144"/>
          </a:xfrm>
        </p:grpSpPr>
        <p:sp>
          <p:nvSpPr>
            <p:cNvPr id="16" name="Rounded Rectangle 15"/>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7" name="Isosceles Triangle 16"/>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4" name="Chart Placeholder 13"/>
          <p:cNvSpPr>
            <a:spLocks noGrp="1"/>
          </p:cNvSpPr>
          <p:nvPr>
            <p:ph type="chart" sz="quarter" idx="13"/>
          </p:nvPr>
        </p:nvSpPr>
        <p:spPr>
          <a:xfrm>
            <a:off x="152400" y="609600"/>
            <a:ext cx="8839200" cy="5486400"/>
          </a:xfrm>
        </p:spPr>
        <p:txBody>
          <a:bodyPr/>
          <a:lstStyle>
            <a:lvl1pPr>
              <a:defRPr>
                <a:solidFill>
                  <a:srgbClr val="FFFFFF"/>
                </a:solidFill>
              </a:defRPr>
            </a:lvl1pPr>
          </a:lstStyle>
          <a:p>
            <a:endParaRPr lang="en-US" dirty="0"/>
          </a:p>
        </p:txBody>
      </p:sp>
    </p:spTree>
  </p:cSld>
  <p:clrMapOvr>
    <a:masterClrMapping/>
  </p:clrMapOvr>
  <p:transition>
    <p:fade/>
  </p:transition>
  <p:timing>
    <p:tnLst>
      <p:par>
        <p:cTn id="1" dur="indefinite" restart="never" nodeType="tmRoot"/>
      </p:par>
    </p:tnLst>
  </p:timing>
</p:sldLayout>
</file>

<file path=ppt/slideLayouts/slideLayout23.xml><?xml version="1.0" encoding="utf-8"?>
<p:sldLayout xmlns:a="http://schemas.openxmlformats.org/drawingml/2006/main" xmlns:r="http://schemas.openxmlformats.org/officeDocument/2006/relationships" xmlns:p="http://schemas.openxmlformats.org/presentationml/2006/main" type="secHead" preserve="1">
  <p:cSld name="5_Section Header">
    <p:spTree>
      <p:nvGrpSpPr>
        <p:cNvPr id="1" name=""/>
        <p:cNvGrpSpPr/>
        <p:nvPr/>
      </p:nvGrpSpPr>
      <p:grpSpPr>
        <a:xfrm>
          <a:off x="0" y="0"/>
          <a:ext cx="0" cy="0"/>
          <a:chOff x="0" y="0"/>
          <a:chExt cx="0" cy="0"/>
        </a:xfrm>
      </p:grpSpPr>
      <p:sp>
        <p:nvSpPr>
          <p:cNvPr id="7" name="Rectangle 6"/>
          <p:cNvSpPr/>
          <p:nvPr userDrawn="1"/>
        </p:nvSpPr>
        <p:spPr>
          <a:xfrm>
            <a:off x="0" y="0"/>
            <a:ext cx="9144000" cy="6248400"/>
          </a:xfrm>
          <a:prstGeom prst="rect">
            <a:avLst/>
          </a:prstGeom>
          <a:gradFill flip="none" rotWithShape="1">
            <a:gsLst>
              <a:gs pos="0">
                <a:schemeClr val="accent6">
                  <a:lumMod val="75000"/>
                </a:schemeClr>
              </a:gs>
              <a:gs pos="100000">
                <a:schemeClr val="accent6"/>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2" name="Title 1"/>
          <p:cNvSpPr>
            <a:spLocks noGrp="1"/>
          </p:cNvSpPr>
          <p:nvPr>
            <p:ph type="title"/>
          </p:nvPr>
        </p:nvSpPr>
        <p:spPr>
          <a:xfrm>
            <a:off x="722313" y="2057400"/>
            <a:ext cx="7772400" cy="3352800"/>
          </a:xfrm>
        </p:spPr>
        <p:txBody>
          <a:bodyPr anchor="t">
            <a:normAutofit/>
          </a:bodyPr>
          <a:lstStyle>
            <a:lvl1pPr algn="l">
              <a:defRPr sz="6600" b="0" cap="none">
                <a:solidFill>
                  <a:schemeClr val="bg1"/>
                </a:solidFill>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722313" y="557213"/>
            <a:ext cx="7772400" cy="1500187"/>
          </a:xfrm>
        </p:spPr>
        <p:txBody>
          <a:bodyPr anchor="b"/>
          <a:lstStyle>
            <a:lvl1pPr marL="0" indent="0">
              <a:buNone/>
              <a:defRPr sz="2000">
                <a:solidFill>
                  <a:schemeClr val="bg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Tree>
  </p:cSld>
  <p:clrMapOvr>
    <a:masterClrMapping/>
  </p:clrMapOvr>
  <p:transition>
    <p:fade/>
  </p:transition>
  <p:timing>
    <p:tnLst>
      <p:par>
        <p:cTn id="1" dur="indefinite" restart="never" nodeType="tmRoot"/>
      </p:par>
    </p:tnLst>
  </p:timing>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6_Big text with title">
    <p:spTree>
      <p:nvGrpSpPr>
        <p:cNvPr id="1" name=""/>
        <p:cNvGrpSpPr/>
        <p:nvPr/>
      </p:nvGrpSpPr>
      <p:grpSpPr>
        <a:xfrm>
          <a:off x="0" y="0"/>
          <a:ext cx="0" cy="0"/>
          <a:chOff x="0" y="0"/>
          <a:chExt cx="0" cy="0"/>
        </a:xfrm>
      </p:grpSpPr>
      <p:sp>
        <p:nvSpPr>
          <p:cNvPr id="10" name="Rectangle 9"/>
          <p:cNvSpPr/>
          <p:nvPr userDrawn="1"/>
        </p:nvSpPr>
        <p:spPr>
          <a:xfrm>
            <a:off x="0" y="0"/>
            <a:ext cx="9144000" cy="6248400"/>
          </a:xfrm>
          <a:prstGeom prst="rect">
            <a:avLst/>
          </a:prstGeom>
          <a:gradFill flip="none" rotWithShape="1">
            <a:gsLst>
              <a:gs pos="0">
                <a:schemeClr val="accent6">
                  <a:lumMod val="75000"/>
                </a:schemeClr>
              </a:gs>
              <a:gs pos="100000">
                <a:schemeClr val="accent6"/>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nvGrpSpPr>
          <p:cNvPr id="11" name="Group 11"/>
          <p:cNvGrpSpPr/>
          <p:nvPr userDrawn="1"/>
        </p:nvGrpSpPr>
        <p:grpSpPr>
          <a:xfrm>
            <a:off x="0" y="0"/>
            <a:ext cx="9144000" cy="855144"/>
            <a:chOff x="0" y="0"/>
            <a:chExt cx="9144000" cy="855144"/>
          </a:xfrm>
        </p:grpSpPr>
        <p:sp>
          <p:nvSpPr>
            <p:cNvPr id="15" name="Rounded Rectangle 14"/>
            <p:cNvSpPr/>
            <p:nvPr userDrawn="1"/>
          </p:nvSpPr>
          <p:spPr>
            <a:xfrm>
              <a:off x="0" y="0"/>
              <a:ext cx="9144000" cy="609600"/>
            </a:xfrm>
            <a:prstGeom prst="roundRect">
              <a:avLst>
                <a:gd name="adj" fmla="val 0"/>
              </a:avLst>
            </a:prstGeom>
            <a:gradFill flip="none" rotWithShape="1">
              <a:gsLst>
                <a:gs pos="0">
                  <a:schemeClr val="accent6">
                    <a:lumMod val="75000"/>
                  </a:schemeClr>
                </a:gs>
                <a:gs pos="100000">
                  <a:schemeClr val="accent6"/>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6" name="Isosceles Triangle 15"/>
            <p:cNvSpPr/>
            <p:nvPr userDrawn="1"/>
          </p:nvSpPr>
          <p:spPr>
            <a:xfrm rot="10800000">
              <a:off x="713702" y="599276"/>
              <a:ext cx="505498" cy="255868"/>
            </a:xfrm>
            <a:prstGeom prst="triangle">
              <a:avLst/>
            </a:prstGeom>
            <a:solidFill>
              <a:schemeClr val="accent6">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3" name="Text Placeholder 12"/>
          <p:cNvSpPr>
            <a:spLocks noGrp="1"/>
          </p:cNvSpPr>
          <p:nvPr>
            <p:ph type="body" sz="quarter" idx="13"/>
          </p:nvPr>
        </p:nvSpPr>
        <p:spPr>
          <a:xfrm>
            <a:off x="152400" y="609600"/>
            <a:ext cx="8839200" cy="5410200"/>
          </a:xfrm>
        </p:spPr>
        <p:txBody>
          <a:bodyPr vert="horz" lIns="457200" tIns="457200" rIns="457200" bIns="457200" rtlCol="0" anchor="ctr">
            <a:noAutofit/>
          </a:bodyPr>
          <a:lstStyle>
            <a:lvl1pPr marL="0" indent="0" algn="ctr">
              <a:lnSpc>
                <a:spcPct val="100000"/>
              </a:lnSpc>
              <a:spcBef>
                <a:spcPts val="1200"/>
              </a:spcBef>
              <a:buNone/>
              <a:defRPr lang="en-US" sz="8000" b="0" i="0" kern="1200" dirty="0" smtClean="0">
                <a:solidFill>
                  <a:srgbClr val="FFFFFF"/>
                </a:solidFill>
                <a:latin typeface="Arial"/>
                <a:ea typeface="+mn-ea"/>
                <a:cs typeface="Arial"/>
              </a:defRPr>
            </a:lvl1pPr>
            <a:lvl2pPr algn="ctr">
              <a:buNone/>
              <a:defRPr sz="8800">
                <a:solidFill>
                  <a:schemeClr val="bg1"/>
                </a:solidFill>
              </a:defRPr>
            </a:lvl2pPr>
            <a:lvl3pPr algn="ctr">
              <a:buNone/>
              <a:defRPr sz="8800">
                <a:solidFill>
                  <a:schemeClr val="bg1"/>
                </a:solidFill>
              </a:defRPr>
            </a:lvl3pPr>
            <a:lvl4pPr algn="ctr">
              <a:buNone/>
              <a:defRPr sz="8800">
                <a:solidFill>
                  <a:schemeClr val="bg1"/>
                </a:solidFill>
              </a:defRPr>
            </a:lvl4pPr>
            <a:lvl5pPr algn="ctr">
              <a:buNone/>
              <a:defRPr sz="8800">
                <a:solidFill>
                  <a:schemeClr val="bg1"/>
                </a:solidFill>
              </a:defRPr>
            </a:lvl5pPr>
          </a:lstStyle>
          <a:p>
            <a:pPr marL="0" lvl="0" indent="0" algn="ctr" defTabSz="457200" rtl="0" eaLnBrk="1" latinLnBrk="0" hangingPunct="1">
              <a:lnSpc>
                <a:spcPct val="100000"/>
              </a:lnSpc>
              <a:spcBef>
                <a:spcPts val="1200"/>
              </a:spcBef>
              <a:buClrTx/>
              <a:buFont typeface="Arial"/>
              <a:buNone/>
            </a:pPr>
            <a:r>
              <a:rPr lang="en-US" dirty="0" smtClean="0"/>
              <a:t>Click to edit Master text styles</a:t>
            </a:r>
            <a:endParaRPr lang="en-US" dirty="0"/>
          </a:p>
        </p:txBody>
      </p:sp>
    </p:spTree>
  </p:cSld>
  <p:clrMapOvr>
    <a:masterClrMapping/>
  </p:clrMapOvr>
  <p:transition>
    <p:fade/>
  </p:transition>
  <p:timing>
    <p:tnLst>
      <p:par>
        <p:cTn id="1" dur="indefinite" restart="never" nodeType="tmRoot"/>
      </p:par>
    </p:tnLst>
  </p:timing>
</p:sldLayout>
</file>

<file path=ppt/slideLayouts/slideLayout25.xml><?xml version="1.0" encoding="utf-8"?>
<p:sldLayout xmlns:a="http://schemas.openxmlformats.org/drawingml/2006/main" xmlns:r="http://schemas.openxmlformats.org/officeDocument/2006/relationships" xmlns:p="http://schemas.openxmlformats.org/presentationml/2006/main" type="obj" preserve="1">
  <p:cSld name="9_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905000"/>
            <a:ext cx="8229600" cy="4221163"/>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grpSp>
        <p:nvGrpSpPr>
          <p:cNvPr id="7" name="Group 7"/>
          <p:cNvGrpSpPr/>
          <p:nvPr userDrawn="1"/>
        </p:nvGrpSpPr>
        <p:grpSpPr>
          <a:xfrm>
            <a:off x="0" y="0"/>
            <a:ext cx="9144000" cy="1759220"/>
            <a:chOff x="228600" y="228600"/>
            <a:chExt cx="9144000" cy="1759220"/>
          </a:xfrm>
          <a:solidFill>
            <a:srgbClr val="195A88"/>
          </a:solidFill>
        </p:grpSpPr>
        <p:sp>
          <p:nvSpPr>
            <p:cNvPr id="9" name="Rounded Rectangle 8"/>
            <p:cNvSpPr/>
            <p:nvPr userDrawn="1"/>
          </p:nvSpPr>
          <p:spPr>
            <a:xfrm>
              <a:off x="228600" y="228600"/>
              <a:ext cx="9144000" cy="1524000"/>
            </a:xfrm>
            <a:prstGeom prst="roundRect">
              <a:avLst>
                <a:gd name="adj" fmla="val 0"/>
              </a:avLst>
            </a:prstGeom>
            <a:gradFill flip="none" rotWithShape="1">
              <a:gsLst>
                <a:gs pos="0">
                  <a:schemeClr val="accent6">
                    <a:lumMod val="75000"/>
                  </a:schemeClr>
                </a:gs>
                <a:gs pos="100000">
                  <a:schemeClr val="accent6"/>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0" name="Isosceles Triangle 9"/>
            <p:cNvSpPr/>
            <p:nvPr userDrawn="1"/>
          </p:nvSpPr>
          <p:spPr>
            <a:xfrm rot="10800000">
              <a:off x="942302" y="1731952"/>
              <a:ext cx="505498" cy="255868"/>
            </a:xfrm>
            <a:prstGeom prst="triangle">
              <a:avLst/>
            </a:prstGeom>
            <a:solidFill>
              <a:schemeClr val="accent6">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2" name="Title 1"/>
          <p:cNvSpPr>
            <a:spLocks noGrp="1"/>
          </p:cNvSpPr>
          <p:nvPr>
            <p:ph type="title"/>
          </p:nvPr>
        </p:nvSpPr>
        <p:spPr/>
        <p:txBody>
          <a:bodyPr wrap="none"/>
          <a:lstStyle>
            <a:lvl1pPr algn="l">
              <a:defRPr>
                <a:solidFill>
                  <a:schemeClr val="bg1"/>
                </a:solidFill>
              </a:defRPr>
            </a:lvl1pPr>
          </a:lstStyle>
          <a:p>
            <a:r>
              <a:rPr lang="en-US" dirty="0" smtClean="0"/>
              <a:t>Click to edit Master title style</a:t>
            </a:r>
            <a:endParaRPr lang="en-US" dirty="0"/>
          </a:p>
        </p:txBody>
      </p:sp>
    </p:spTree>
  </p:cSld>
  <p:clrMapOvr>
    <a:masterClrMapping/>
  </p:clrMapOvr>
  <p:transition>
    <p:fade/>
  </p:transition>
  <p:timing>
    <p:tnLst>
      <p:par>
        <p:cTn id="1" dur="indefinite" restart="never" nodeType="tmRoot"/>
      </p:par>
    </p:tnLst>
  </p:timing>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1_Title, Kicker and Content">
    <p:spTree>
      <p:nvGrpSpPr>
        <p:cNvPr id="1" name=""/>
        <p:cNvGrpSpPr/>
        <p:nvPr/>
      </p:nvGrpSpPr>
      <p:grpSpPr>
        <a:xfrm>
          <a:off x="0" y="0"/>
          <a:ext cx="0" cy="0"/>
          <a:chOff x="0" y="0"/>
          <a:chExt cx="0" cy="0"/>
        </a:xfrm>
      </p:grpSpPr>
      <p:grpSp>
        <p:nvGrpSpPr>
          <p:cNvPr id="11" name="Group 7"/>
          <p:cNvGrpSpPr/>
          <p:nvPr userDrawn="1"/>
        </p:nvGrpSpPr>
        <p:grpSpPr>
          <a:xfrm>
            <a:off x="0" y="0"/>
            <a:ext cx="9144000" cy="1759220"/>
            <a:chOff x="228600" y="228600"/>
            <a:chExt cx="9144000" cy="1759220"/>
          </a:xfrm>
          <a:solidFill>
            <a:srgbClr val="195A88"/>
          </a:solidFill>
        </p:grpSpPr>
        <p:sp>
          <p:nvSpPr>
            <p:cNvPr id="15" name="Rounded Rectangle 14"/>
            <p:cNvSpPr/>
            <p:nvPr userDrawn="1"/>
          </p:nvSpPr>
          <p:spPr>
            <a:xfrm>
              <a:off x="228600" y="228600"/>
              <a:ext cx="9144000" cy="1524000"/>
            </a:xfrm>
            <a:prstGeom prst="roundRect">
              <a:avLst>
                <a:gd name="adj" fmla="val 0"/>
              </a:avLst>
            </a:prstGeom>
            <a:gradFill flip="none" rotWithShape="1">
              <a:gsLst>
                <a:gs pos="0">
                  <a:schemeClr val="accent6">
                    <a:lumMod val="75000"/>
                  </a:schemeClr>
                </a:gs>
                <a:gs pos="100000">
                  <a:schemeClr val="accent6"/>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6" name="Isosceles Triangle 15"/>
            <p:cNvSpPr/>
            <p:nvPr userDrawn="1"/>
          </p:nvSpPr>
          <p:spPr>
            <a:xfrm rot="10800000">
              <a:off x="942302" y="1731952"/>
              <a:ext cx="505498" cy="255868"/>
            </a:xfrm>
            <a:prstGeom prst="triangle">
              <a:avLst/>
            </a:prstGeom>
            <a:solidFill>
              <a:schemeClr val="accent6">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3" name="Content Placeholder 2"/>
          <p:cNvSpPr>
            <a:spLocks noGrp="1"/>
          </p:cNvSpPr>
          <p:nvPr>
            <p:ph idx="1"/>
          </p:nvPr>
        </p:nvSpPr>
        <p:spPr>
          <a:xfrm>
            <a:off x="457200" y="1905000"/>
            <a:ext cx="8229600" cy="4221163"/>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457200" y="533400"/>
            <a:ext cx="8229600" cy="762000"/>
          </a:xfrm>
        </p:spPr>
        <p:txBody>
          <a:bodyPr wrap="none"/>
          <a:lstStyle>
            <a:lvl1pPr algn="l">
              <a:defRPr>
                <a:solidFill>
                  <a:schemeClr val="bg1"/>
                </a:solidFill>
              </a:defRPr>
            </a:lvl1pPr>
          </a:lstStyle>
          <a:p>
            <a:r>
              <a:rPr lang="en-US" dirty="0" smtClean="0"/>
              <a:t>Click to edit Master title style</a:t>
            </a:r>
            <a:endParaRPr lang="en-US" dirty="0"/>
          </a:p>
        </p:txBody>
      </p:sp>
      <p:sp>
        <p:nvSpPr>
          <p:cNvPr id="12" name="Text Placeholder 11"/>
          <p:cNvSpPr>
            <a:spLocks noGrp="1"/>
          </p:cNvSpPr>
          <p:nvPr>
            <p:ph type="body" sz="quarter" idx="13" hasCustomPrompt="1"/>
          </p:nvPr>
        </p:nvSpPr>
        <p:spPr>
          <a:xfrm>
            <a:off x="457199" y="152400"/>
            <a:ext cx="8229599" cy="304800"/>
          </a:xfrm>
        </p:spPr>
        <p:txBody>
          <a:bodyPr tIns="0" bIns="0" anchor="t">
            <a:noAutofit/>
          </a:bodyPr>
          <a:lstStyle>
            <a:lvl1pPr>
              <a:buNone/>
              <a:defRPr sz="1800">
                <a:solidFill>
                  <a:schemeClr val="accent6">
                    <a:lumMod val="20000"/>
                    <a:lumOff val="80000"/>
                  </a:schemeClr>
                </a:solidFill>
              </a:defRPr>
            </a:lvl1pPr>
          </a:lstStyle>
          <a:p>
            <a:pPr lvl="0"/>
            <a:r>
              <a:rPr lang="en-US" dirty="0" smtClean="0"/>
              <a:t>Edit kicker</a:t>
            </a:r>
            <a:endParaRPr lang="en-US" dirty="0"/>
          </a:p>
        </p:txBody>
      </p:sp>
    </p:spTree>
  </p:cSld>
  <p:clrMapOvr>
    <a:masterClrMapping/>
  </p:clrMapOvr>
  <p:transition>
    <p:fade/>
  </p:transition>
  <p:timing>
    <p:tnLst>
      <p:par>
        <p:cTn id="1" dur="indefinite" restart="never" nodeType="tmRoot"/>
      </p:par>
    </p:tnLst>
  </p:timing>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5_Chart">
    <p:spTree>
      <p:nvGrpSpPr>
        <p:cNvPr id="1" name=""/>
        <p:cNvGrpSpPr/>
        <p:nvPr/>
      </p:nvGrpSpPr>
      <p:grpSpPr>
        <a:xfrm>
          <a:off x="0" y="0"/>
          <a:ext cx="0" cy="0"/>
          <a:chOff x="0" y="0"/>
          <a:chExt cx="0" cy="0"/>
        </a:xfrm>
      </p:grpSpPr>
      <p:grpSp>
        <p:nvGrpSpPr>
          <p:cNvPr id="10" name="Group 11"/>
          <p:cNvGrpSpPr/>
          <p:nvPr userDrawn="1"/>
        </p:nvGrpSpPr>
        <p:grpSpPr>
          <a:xfrm>
            <a:off x="0" y="0"/>
            <a:ext cx="9144000" cy="855144"/>
            <a:chOff x="0" y="0"/>
            <a:chExt cx="9144000" cy="855144"/>
          </a:xfrm>
        </p:grpSpPr>
        <p:sp>
          <p:nvSpPr>
            <p:cNvPr id="11" name="Rounded Rectangle 10"/>
            <p:cNvSpPr/>
            <p:nvPr userDrawn="1"/>
          </p:nvSpPr>
          <p:spPr>
            <a:xfrm>
              <a:off x="0" y="0"/>
              <a:ext cx="9144000" cy="609600"/>
            </a:xfrm>
            <a:prstGeom prst="roundRect">
              <a:avLst>
                <a:gd name="adj" fmla="val 0"/>
              </a:avLst>
            </a:prstGeom>
            <a:gradFill flip="none" rotWithShape="1">
              <a:gsLst>
                <a:gs pos="0">
                  <a:schemeClr val="accent6">
                    <a:lumMod val="75000"/>
                  </a:schemeClr>
                </a:gs>
                <a:gs pos="100000">
                  <a:schemeClr val="accent6"/>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2" name="Isosceles Triangle 11"/>
            <p:cNvSpPr/>
            <p:nvPr userDrawn="1"/>
          </p:nvSpPr>
          <p:spPr>
            <a:xfrm rot="10800000">
              <a:off x="713702" y="599276"/>
              <a:ext cx="505498" cy="255868"/>
            </a:xfrm>
            <a:prstGeom prst="triangle">
              <a:avLst/>
            </a:prstGeom>
            <a:solidFill>
              <a:schemeClr val="accent6">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4" name="Chart Placeholder 13"/>
          <p:cNvSpPr>
            <a:spLocks noGrp="1"/>
          </p:cNvSpPr>
          <p:nvPr>
            <p:ph type="chart" sz="quarter" idx="13"/>
          </p:nvPr>
        </p:nvSpPr>
        <p:spPr>
          <a:xfrm>
            <a:off x="152400" y="609600"/>
            <a:ext cx="8839200" cy="5486400"/>
          </a:xfrm>
        </p:spPr>
        <p:txBody>
          <a:bodyPr/>
          <a:lstStyle>
            <a:lvl1pPr>
              <a:defRPr>
                <a:solidFill>
                  <a:srgbClr val="FFFFFF"/>
                </a:solidFill>
              </a:defRPr>
            </a:lvl1pPr>
          </a:lstStyle>
          <a:p>
            <a:endParaRPr lang="en-US" dirty="0"/>
          </a:p>
        </p:txBody>
      </p:sp>
    </p:spTree>
  </p:cSld>
  <p:clrMapOvr>
    <a:masterClrMapping/>
  </p:clrMapOvr>
  <p:transition>
    <p:fade/>
  </p:transition>
  <p:timing>
    <p:tnLst>
      <p:par>
        <p:cTn id="1" dur="indefinite" restart="never" nodeType="tmRoot"/>
      </p:par>
    </p:tnLst>
  </p:timing>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1_Small Title Bar">
    <p:spTree>
      <p:nvGrpSpPr>
        <p:cNvPr id="1" name=""/>
        <p:cNvGrpSpPr/>
        <p:nvPr/>
      </p:nvGrpSpPr>
      <p:grpSpPr>
        <a:xfrm>
          <a:off x="0" y="0"/>
          <a:ext cx="0" cy="0"/>
          <a:chOff x="0" y="0"/>
          <a:chExt cx="0" cy="0"/>
        </a:xfrm>
      </p:grpSpPr>
      <p:grpSp>
        <p:nvGrpSpPr>
          <p:cNvPr id="3" name="Group 11"/>
          <p:cNvGrpSpPr/>
          <p:nvPr userDrawn="1"/>
        </p:nvGrpSpPr>
        <p:grpSpPr>
          <a:xfrm>
            <a:off x="0" y="0"/>
            <a:ext cx="9144000" cy="855144"/>
            <a:chOff x="0" y="0"/>
            <a:chExt cx="9144000" cy="855144"/>
          </a:xfrm>
        </p:grpSpPr>
        <p:sp>
          <p:nvSpPr>
            <p:cNvPr id="9" name="Rounded Rectangle 8"/>
            <p:cNvSpPr/>
            <p:nvPr userDrawn="1"/>
          </p:nvSpPr>
          <p:spPr>
            <a:xfrm>
              <a:off x="0" y="0"/>
              <a:ext cx="9144000" cy="609600"/>
            </a:xfrm>
            <a:prstGeom prst="roundRect">
              <a:avLst>
                <a:gd name="adj" fmla="val 0"/>
              </a:avLst>
            </a:prstGeom>
            <a:gradFill flip="none" rotWithShape="1">
              <a:gsLst>
                <a:gs pos="0">
                  <a:schemeClr val="accent6">
                    <a:lumMod val="75000"/>
                  </a:schemeClr>
                </a:gs>
                <a:gs pos="100000">
                  <a:schemeClr val="accent6"/>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1" name="Isosceles Triangle 10"/>
            <p:cNvSpPr/>
            <p:nvPr userDrawn="1"/>
          </p:nvSpPr>
          <p:spPr>
            <a:xfrm rot="10800000">
              <a:off x="713702" y="599276"/>
              <a:ext cx="505498" cy="255868"/>
            </a:xfrm>
            <a:prstGeom prst="triangle">
              <a:avLst/>
            </a:prstGeom>
            <a:solidFill>
              <a:schemeClr val="accent6">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Tree>
  </p:cSld>
  <p:clrMapOvr>
    <a:masterClrMapping/>
  </p:clrMapOvr>
  <p:transition>
    <p:fade/>
  </p:transition>
  <p:timing>
    <p:tnLst>
      <p:par>
        <p:cTn id="1" dur="indefinite" restart="never" nodeType="tmRoot"/>
      </p:par>
    </p:tnLst>
  </p:timing>
</p:sldLayout>
</file>

<file path=ppt/slideLayouts/slideLayout29.xml><?xml version="1.0" encoding="utf-8"?>
<p:sldLayout xmlns:a="http://schemas.openxmlformats.org/drawingml/2006/main" xmlns:r="http://schemas.openxmlformats.org/officeDocument/2006/relationships" xmlns:p="http://schemas.openxmlformats.org/presentationml/2006/main" type="secHead" preserve="1">
  <p:cSld name="3_Section Header">
    <p:spTree>
      <p:nvGrpSpPr>
        <p:cNvPr id="1" name=""/>
        <p:cNvGrpSpPr/>
        <p:nvPr/>
      </p:nvGrpSpPr>
      <p:grpSpPr>
        <a:xfrm>
          <a:off x="0" y="0"/>
          <a:ext cx="0" cy="0"/>
          <a:chOff x="0" y="0"/>
          <a:chExt cx="0" cy="0"/>
        </a:xfrm>
      </p:grpSpPr>
      <p:sp>
        <p:nvSpPr>
          <p:cNvPr id="7" name="Rectangle 6"/>
          <p:cNvSpPr/>
          <p:nvPr userDrawn="1"/>
        </p:nvSpPr>
        <p:spPr>
          <a:xfrm>
            <a:off x="0" y="0"/>
            <a:ext cx="9144000" cy="6248400"/>
          </a:xfrm>
          <a:prstGeom prst="rect">
            <a:avLst/>
          </a:prstGeom>
          <a:gradFill flip="none" rotWithShape="1">
            <a:gsLst>
              <a:gs pos="0">
                <a:schemeClr val="accent3">
                  <a:lumMod val="75000"/>
                </a:schemeClr>
              </a:gs>
              <a:gs pos="100000">
                <a:schemeClr val="accent3"/>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2" name="Title 1"/>
          <p:cNvSpPr>
            <a:spLocks noGrp="1"/>
          </p:cNvSpPr>
          <p:nvPr>
            <p:ph type="title"/>
          </p:nvPr>
        </p:nvSpPr>
        <p:spPr>
          <a:xfrm>
            <a:off x="722313" y="2057400"/>
            <a:ext cx="7772400" cy="3352800"/>
          </a:xfrm>
        </p:spPr>
        <p:txBody>
          <a:bodyPr anchor="t">
            <a:normAutofit/>
          </a:bodyPr>
          <a:lstStyle>
            <a:lvl1pPr algn="l">
              <a:defRPr sz="6600" b="0" cap="none">
                <a:solidFill>
                  <a:schemeClr val="bg1"/>
                </a:solidFill>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722313" y="557213"/>
            <a:ext cx="7772400" cy="1500187"/>
          </a:xfrm>
        </p:spPr>
        <p:txBody>
          <a:bodyPr anchor="b"/>
          <a:lstStyle>
            <a:lvl1pPr marL="0" indent="0">
              <a:buNone/>
              <a:defRPr sz="2000">
                <a:solidFill>
                  <a:schemeClr val="bg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Tree>
  </p:cSld>
  <p:clrMapOvr>
    <a:masterClrMapping/>
  </p:clrMapOvr>
  <p:transition>
    <p:fade/>
  </p:transition>
  <p:timing>
    <p:tnLst>
      <p:par>
        <p:cTn id="1" dur="indefinite" restart="never" nodeType="tmRoot"/>
      </p:par>
    </p:tnLst>
  </p:timing>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5_Big text with title">
    <p:spTree>
      <p:nvGrpSpPr>
        <p:cNvPr id="1" name=""/>
        <p:cNvGrpSpPr/>
        <p:nvPr/>
      </p:nvGrpSpPr>
      <p:grpSpPr>
        <a:xfrm>
          <a:off x="0" y="0"/>
          <a:ext cx="0" cy="0"/>
          <a:chOff x="0" y="0"/>
          <a:chExt cx="0" cy="0"/>
        </a:xfrm>
      </p:grpSpPr>
      <p:sp>
        <p:nvSpPr>
          <p:cNvPr id="10" name="Rectangle 9"/>
          <p:cNvSpPr/>
          <p:nvPr userDrawn="1"/>
        </p:nvSpPr>
        <p:spPr>
          <a:xfrm>
            <a:off x="0" y="0"/>
            <a:ext cx="9144000" cy="6248400"/>
          </a:xfrm>
          <a:prstGeom prst="rect">
            <a:avLst/>
          </a:prstGeom>
          <a:gradFill flip="none" rotWithShape="1">
            <a:gsLst>
              <a:gs pos="0">
                <a:schemeClr val="accent3">
                  <a:lumMod val="75000"/>
                </a:schemeClr>
              </a:gs>
              <a:gs pos="100000">
                <a:schemeClr val="accent3"/>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nvGrpSpPr>
          <p:cNvPr id="11" name="Group 11"/>
          <p:cNvGrpSpPr/>
          <p:nvPr userDrawn="1"/>
        </p:nvGrpSpPr>
        <p:grpSpPr>
          <a:xfrm>
            <a:off x="0" y="0"/>
            <a:ext cx="9144000" cy="855144"/>
            <a:chOff x="0" y="0"/>
            <a:chExt cx="9144000" cy="855144"/>
          </a:xfrm>
        </p:grpSpPr>
        <p:sp>
          <p:nvSpPr>
            <p:cNvPr id="12" name="Rounded Rectangle 11"/>
            <p:cNvSpPr/>
            <p:nvPr userDrawn="1"/>
          </p:nvSpPr>
          <p:spPr>
            <a:xfrm>
              <a:off x="0" y="0"/>
              <a:ext cx="9144000" cy="609600"/>
            </a:xfrm>
            <a:prstGeom prst="roundRect">
              <a:avLst>
                <a:gd name="adj" fmla="val 0"/>
              </a:avLst>
            </a:prstGeom>
            <a:gradFill flip="none" rotWithShape="1">
              <a:gsLst>
                <a:gs pos="0">
                  <a:schemeClr val="accent3">
                    <a:lumMod val="75000"/>
                  </a:schemeClr>
                </a:gs>
                <a:gs pos="100000">
                  <a:schemeClr val="accent3"/>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4" name="Isosceles Triangle 13"/>
            <p:cNvSpPr/>
            <p:nvPr userDrawn="1"/>
          </p:nvSpPr>
          <p:spPr>
            <a:xfrm rot="10800000">
              <a:off x="713702" y="599276"/>
              <a:ext cx="505498" cy="255868"/>
            </a:xfrm>
            <a:prstGeom prst="triangle">
              <a:avLst/>
            </a:prstGeom>
            <a:solidFill>
              <a:schemeClr val="accent3">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3" name="Text Placeholder 12"/>
          <p:cNvSpPr>
            <a:spLocks noGrp="1"/>
          </p:cNvSpPr>
          <p:nvPr>
            <p:ph type="body" sz="quarter" idx="13"/>
          </p:nvPr>
        </p:nvSpPr>
        <p:spPr>
          <a:xfrm>
            <a:off x="152400" y="609600"/>
            <a:ext cx="8839200" cy="5410200"/>
          </a:xfrm>
        </p:spPr>
        <p:txBody>
          <a:bodyPr vert="horz" lIns="457200" tIns="457200" rIns="457200" bIns="457200" rtlCol="0" anchor="ctr">
            <a:noAutofit/>
          </a:bodyPr>
          <a:lstStyle>
            <a:lvl1pPr marL="0" indent="0" algn="ctr">
              <a:lnSpc>
                <a:spcPct val="100000"/>
              </a:lnSpc>
              <a:spcBef>
                <a:spcPts val="1200"/>
              </a:spcBef>
              <a:buNone/>
              <a:defRPr lang="en-US" sz="8000" b="0" i="0" kern="1200" dirty="0" smtClean="0">
                <a:solidFill>
                  <a:srgbClr val="FFFFFF"/>
                </a:solidFill>
                <a:latin typeface="Arial"/>
                <a:ea typeface="+mn-ea"/>
                <a:cs typeface="Arial"/>
              </a:defRPr>
            </a:lvl1pPr>
            <a:lvl2pPr algn="ctr">
              <a:buNone/>
              <a:defRPr sz="8800">
                <a:solidFill>
                  <a:schemeClr val="bg1"/>
                </a:solidFill>
              </a:defRPr>
            </a:lvl2pPr>
            <a:lvl3pPr algn="ctr">
              <a:buNone/>
              <a:defRPr sz="8800">
                <a:solidFill>
                  <a:schemeClr val="bg1"/>
                </a:solidFill>
              </a:defRPr>
            </a:lvl3pPr>
            <a:lvl4pPr algn="ctr">
              <a:buNone/>
              <a:defRPr sz="8800">
                <a:solidFill>
                  <a:schemeClr val="bg1"/>
                </a:solidFill>
              </a:defRPr>
            </a:lvl4pPr>
            <a:lvl5pPr algn="ctr">
              <a:buNone/>
              <a:defRPr sz="8800">
                <a:solidFill>
                  <a:schemeClr val="bg1"/>
                </a:solidFill>
              </a:defRPr>
            </a:lvl5pPr>
          </a:lstStyle>
          <a:p>
            <a:pPr marL="0" lvl="0" indent="0" algn="ctr" defTabSz="457200" rtl="0" eaLnBrk="1" latinLnBrk="0" hangingPunct="1">
              <a:lnSpc>
                <a:spcPct val="100000"/>
              </a:lnSpc>
              <a:spcBef>
                <a:spcPts val="1200"/>
              </a:spcBef>
              <a:buClrTx/>
              <a:buFont typeface="Arial"/>
              <a:buNone/>
            </a:pPr>
            <a:r>
              <a:rPr lang="en-US" dirty="0" smtClean="0"/>
              <a:t>Click to edit Master text styles</a:t>
            </a:r>
            <a:endParaRPr lang="en-US" dirty="0"/>
          </a:p>
        </p:txBody>
      </p:sp>
    </p:spTree>
  </p:cSld>
  <p:clrMapOvr>
    <a:masterClrMapping/>
  </p:clrMapOvr>
  <p:transition>
    <p:fade/>
  </p:transition>
  <p:timing>
    <p:tnLst>
      <p:par>
        <p:cTn id="1" dur="indefinite" restart="never" nodeType="tmRoot"/>
      </p:par>
    </p:tnLst>
  </p:timing>
</p:sldLayout>
</file>

<file path=ppt/slideLayouts/slideLayout31.xml><?xml version="1.0" encoding="utf-8"?>
<p:sldLayout xmlns:a="http://schemas.openxmlformats.org/drawingml/2006/main" xmlns:r="http://schemas.openxmlformats.org/officeDocument/2006/relationships" xmlns:p="http://schemas.openxmlformats.org/presentationml/2006/main" type="obj" preserve="1">
  <p:cSld name="10_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905000"/>
            <a:ext cx="8229600" cy="4221163"/>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grpSp>
        <p:nvGrpSpPr>
          <p:cNvPr id="7" name="Group 7"/>
          <p:cNvGrpSpPr/>
          <p:nvPr userDrawn="1"/>
        </p:nvGrpSpPr>
        <p:grpSpPr>
          <a:xfrm>
            <a:off x="0" y="0"/>
            <a:ext cx="9144000" cy="1759220"/>
            <a:chOff x="228600" y="228600"/>
            <a:chExt cx="9144000" cy="1759220"/>
          </a:xfrm>
          <a:solidFill>
            <a:srgbClr val="195A88"/>
          </a:solidFill>
        </p:grpSpPr>
        <p:sp>
          <p:nvSpPr>
            <p:cNvPr id="9" name="Rounded Rectangle 8"/>
            <p:cNvSpPr/>
            <p:nvPr userDrawn="1"/>
          </p:nvSpPr>
          <p:spPr>
            <a:xfrm>
              <a:off x="228600" y="228600"/>
              <a:ext cx="9144000" cy="1524000"/>
            </a:xfrm>
            <a:prstGeom prst="roundRect">
              <a:avLst>
                <a:gd name="adj" fmla="val 0"/>
              </a:avLst>
            </a:prstGeom>
            <a:gradFill flip="none" rotWithShape="1">
              <a:gsLst>
                <a:gs pos="0">
                  <a:schemeClr val="accent3">
                    <a:lumMod val="75000"/>
                  </a:schemeClr>
                </a:gs>
                <a:gs pos="100000">
                  <a:schemeClr val="accent3"/>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0" name="Isosceles Triangle 9"/>
            <p:cNvSpPr/>
            <p:nvPr userDrawn="1"/>
          </p:nvSpPr>
          <p:spPr>
            <a:xfrm rot="10800000">
              <a:off x="942302" y="1731952"/>
              <a:ext cx="505498" cy="255868"/>
            </a:xfrm>
            <a:prstGeom prst="triangle">
              <a:avLst/>
            </a:prstGeom>
            <a:solidFill>
              <a:schemeClr val="accent3">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2" name="Title 1"/>
          <p:cNvSpPr>
            <a:spLocks noGrp="1"/>
          </p:cNvSpPr>
          <p:nvPr>
            <p:ph type="title"/>
          </p:nvPr>
        </p:nvSpPr>
        <p:spPr/>
        <p:txBody>
          <a:bodyPr wrap="none"/>
          <a:lstStyle>
            <a:lvl1pPr algn="l">
              <a:defRPr>
                <a:solidFill>
                  <a:schemeClr val="bg1"/>
                </a:solidFill>
              </a:defRPr>
            </a:lvl1pPr>
          </a:lstStyle>
          <a:p>
            <a:r>
              <a:rPr lang="en-US" dirty="0" smtClean="0"/>
              <a:t>Click to edit Master title style</a:t>
            </a:r>
            <a:endParaRPr lang="en-US" dirty="0"/>
          </a:p>
        </p:txBody>
      </p:sp>
    </p:spTree>
  </p:cSld>
  <p:clrMapOvr>
    <a:masterClrMapping/>
  </p:clrMapOvr>
  <p:transition>
    <p:fade/>
  </p:transition>
  <p:timing>
    <p:tnLst>
      <p:par>
        <p:cTn id="1" dur="indefinite" restart="never" nodeType="tmRoot"/>
      </p:par>
    </p:tnLst>
  </p:timing>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2_Title, Kicker and Content">
    <p:spTree>
      <p:nvGrpSpPr>
        <p:cNvPr id="1" name=""/>
        <p:cNvGrpSpPr/>
        <p:nvPr/>
      </p:nvGrpSpPr>
      <p:grpSpPr>
        <a:xfrm>
          <a:off x="0" y="0"/>
          <a:ext cx="0" cy="0"/>
          <a:chOff x="0" y="0"/>
          <a:chExt cx="0" cy="0"/>
        </a:xfrm>
      </p:grpSpPr>
      <p:grpSp>
        <p:nvGrpSpPr>
          <p:cNvPr id="11" name="Group 7"/>
          <p:cNvGrpSpPr/>
          <p:nvPr userDrawn="1"/>
        </p:nvGrpSpPr>
        <p:grpSpPr>
          <a:xfrm>
            <a:off x="0" y="0"/>
            <a:ext cx="9144000" cy="1759220"/>
            <a:chOff x="228600" y="228600"/>
            <a:chExt cx="9144000" cy="1759220"/>
          </a:xfrm>
          <a:solidFill>
            <a:srgbClr val="195A88"/>
          </a:solidFill>
        </p:grpSpPr>
        <p:sp>
          <p:nvSpPr>
            <p:cNvPr id="15" name="Rounded Rectangle 14"/>
            <p:cNvSpPr/>
            <p:nvPr userDrawn="1"/>
          </p:nvSpPr>
          <p:spPr>
            <a:xfrm>
              <a:off x="228600" y="228600"/>
              <a:ext cx="9144000" cy="1524000"/>
            </a:xfrm>
            <a:prstGeom prst="roundRect">
              <a:avLst>
                <a:gd name="adj" fmla="val 0"/>
              </a:avLst>
            </a:prstGeom>
            <a:gradFill flip="none" rotWithShape="1">
              <a:gsLst>
                <a:gs pos="0">
                  <a:schemeClr val="accent3">
                    <a:lumMod val="75000"/>
                  </a:schemeClr>
                </a:gs>
                <a:gs pos="100000">
                  <a:schemeClr val="accent3"/>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6" name="Isosceles Triangle 15"/>
            <p:cNvSpPr/>
            <p:nvPr userDrawn="1"/>
          </p:nvSpPr>
          <p:spPr>
            <a:xfrm rot="10800000">
              <a:off x="942302" y="1731952"/>
              <a:ext cx="505498" cy="255868"/>
            </a:xfrm>
            <a:prstGeom prst="triangle">
              <a:avLst/>
            </a:prstGeom>
            <a:solidFill>
              <a:schemeClr val="accent3">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3" name="Content Placeholder 2"/>
          <p:cNvSpPr>
            <a:spLocks noGrp="1"/>
          </p:cNvSpPr>
          <p:nvPr>
            <p:ph idx="1"/>
          </p:nvPr>
        </p:nvSpPr>
        <p:spPr>
          <a:xfrm>
            <a:off x="457200" y="1905000"/>
            <a:ext cx="8229600" cy="4221163"/>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457200" y="533400"/>
            <a:ext cx="8229600" cy="762000"/>
          </a:xfrm>
        </p:spPr>
        <p:txBody>
          <a:bodyPr wrap="none"/>
          <a:lstStyle>
            <a:lvl1pPr algn="l">
              <a:defRPr>
                <a:solidFill>
                  <a:schemeClr val="bg1"/>
                </a:solidFill>
              </a:defRPr>
            </a:lvl1pPr>
          </a:lstStyle>
          <a:p>
            <a:r>
              <a:rPr lang="en-US" dirty="0" smtClean="0"/>
              <a:t>Click to edit Master title style</a:t>
            </a:r>
            <a:endParaRPr lang="en-US" dirty="0"/>
          </a:p>
        </p:txBody>
      </p:sp>
      <p:sp>
        <p:nvSpPr>
          <p:cNvPr id="12" name="Text Placeholder 11"/>
          <p:cNvSpPr>
            <a:spLocks noGrp="1"/>
          </p:cNvSpPr>
          <p:nvPr>
            <p:ph type="body" sz="quarter" idx="13" hasCustomPrompt="1"/>
          </p:nvPr>
        </p:nvSpPr>
        <p:spPr>
          <a:xfrm>
            <a:off x="457199" y="152400"/>
            <a:ext cx="8229599" cy="304800"/>
          </a:xfrm>
        </p:spPr>
        <p:txBody>
          <a:bodyPr tIns="0" bIns="0" anchor="t">
            <a:noAutofit/>
          </a:bodyPr>
          <a:lstStyle>
            <a:lvl1pPr>
              <a:buNone/>
              <a:defRPr sz="1800">
                <a:solidFill>
                  <a:schemeClr val="accent3">
                    <a:lumMod val="20000"/>
                    <a:lumOff val="80000"/>
                  </a:schemeClr>
                </a:solidFill>
              </a:defRPr>
            </a:lvl1pPr>
          </a:lstStyle>
          <a:p>
            <a:pPr lvl="0"/>
            <a:r>
              <a:rPr lang="en-US" dirty="0" smtClean="0"/>
              <a:t>Edit kicker</a:t>
            </a:r>
            <a:endParaRPr lang="en-US" dirty="0"/>
          </a:p>
        </p:txBody>
      </p:sp>
    </p:spTree>
  </p:cSld>
  <p:clrMapOvr>
    <a:masterClrMapping/>
  </p:clrMapOvr>
  <p:transition>
    <p:fade/>
  </p:transition>
  <p:timing>
    <p:tnLst>
      <p:par>
        <p:cTn id="1" dur="indefinite" restart="never" nodeType="tmRoot"/>
      </p:par>
    </p:tnLst>
  </p:timing>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6_Chart">
    <p:spTree>
      <p:nvGrpSpPr>
        <p:cNvPr id="1" name=""/>
        <p:cNvGrpSpPr/>
        <p:nvPr/>
      </p:nvGrpSpPr>
      <p:grpSpPr>
        <a:xfrm>
          <a:off x="0" y="0"/>
          <a:ext cx="0" cy="0"/>
          <a:chOff x="0" y="0"/>
          <a:chExt cx="0" cy="0"/>
        </a:xfrm>
      </p:grpSpPr>
      <p:grpSp>
        <p:nvGrpSpPr>
          <p:cNvPr id="10" name="Group 11"/>
          <p:cNvGrpSpPr/>
          <p:nvPr userDrawn="1"/>
        </p:nvGrpSpPr>
        <p:grpSpPr>
          <a:xfrm>
            <a:off x="0" y="0"/>
            <a:ext cx="9144000" cy="855144"/>
            <a:chOff x="0" y="0"/>
            <a:chExt cx="9144000" cy="855144"/>
          </a:xfrm>
        </p:grpSpPr>
        <p:sp>
          <p:nvSpPr>
            <p:cNvPr id="11" name="Rounded Rectangle 10"/>
            <p:cNvSpPr/>
            <p:nvPr userDrawn="1"/>
          </p:nvSpPr>
          <p:spPr>
            <a:xfrm>
              <a:off x="0" y="0"/>
              <a:ext cx="9144000" cy="609600"/>
            </a:xfrm>
            <a:prstGeom prst="roundRect">
              <a:avLst>
                <a:gd name="adj" fmla="val 0"/>
              </a:avLst>
            </a:prstGeom>
            <a:gradFill flip="none" rotWithShape="1">
              <a:gsLst>
                <a:gs pos="0">
                  <a:schemeClr val="accent3">
                    <a:lumMod val="75000"/>
                  </a:schemeClr>
                </a:gs>
                <a:gs pos="100000">
                  <a:schemeClr val="accent3"/>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2" name="Isosceles Triangle 11"/>
            <p:cNvSpPr/>
            <p:nvPr userDrawn="1"/>
          </p:nvSpPr>
          <p:spPr>
            <a:xfrm rot="10800000">
              <a:off x="713702" y="599276"/>
              <a:ext cx="505498" cy="255868"/>
            </a:xfrm>
            <a:prstGeom prst="triangle">
              <a:avLst/>
            </a:prstGeom>
            <a:solidFill>
              <a:schemeClr val="accent3">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
        <p:nvSpPr>
          <p:cNvPr id="14" name="Chart Placeholder 13"/>
          <p:cNvSpPr>
            <a:spLocks noGrp="1"/>
          </p:cNvSpPr>
          <p:nvPr>
            <p:ph type="chart" sz="quarter" idx="13"/>
          </p:nvPr>
        </p:nvSpPr>
        <p:spPr>
          <a:xfrm>
            <a:off x="152400" y="609600"/>
            <a:ext cx="8839200" cy="5486400"/>
          </a:xfrm>
        </p:spPr>
        <p:txBody>
          <a:bodyPr/>
          <a:lstStyle>
            <a:lvl1pPr>
              <a:defRPr>
                <a:solidFill>
                  <a:srgbClr val="FFFFFF"/>
                </a:solidFill>
              </a:defRPr>
            </a:lvl1pPr>
          </a:lstStyle>
          <a:p>
            <a:endParaRPr lang="en-US" dirty="0"/>
          </a:p>
        </p:txBody>
      </p:sp>
    </p:spTree>
  </p:cSld>
  <p:clrMapOvr>
    <a:masterClrMapping/>
  </p:clrMapOvr>
  <p:transition>
    <p:fade/>
  </p:transition>
  <p:timing>
    <p:tnLst>
      <p:par>
        <p:cTn id="1" dur="indefinite" restart="never" nodeType="tmRoot"/>
      </p:par>
    </p:tnLst>
  </p:timing>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2_Small Title Bar">
    <p:spTree>
      <p:nvGrpSpPr>
        <p:cNvPr id="1" name=""/>
        <p:cNvGrpSpPr/>
        <p:nvPr/>
      </p:nvGrpSpPr>
      <p:grpSpPr>
        <a:xfrm>
          <a:off x="0" y="0"/>
          <a:ext cx="0" cy="0"/>
          <a:chOff x="0" y="0"/>
          <a:chExt cx="0" cy="0"/>
        </a:xfrm>
      </p:grpSpPr>
      <p:grpSp>
        <p:nvGrpSpPr>
          <p:cNvPr id="3" name="Group 11"/>
          <p:cNvGrpSpPr/>
          <p:nvPr userDrawn="1"/>
        </p:nvGrpSpPr>
        <p:grpSpPr>
          <a:xfrm>
            <a:off x="0" y="0"/>
            <a:ext cx="9144000" cy="855144"/>
            <a:chOff x="0" y="0"/>
            <a:chExt cx="9144000" cy="855144"/>
          </a:xfrm>
        </p:grpSpPr>
        <p:sp>
          <p:nvSpPr>
            <p:cNvPr id="9" name="Rounded Rectangle 8"/>
            <p:cNvSpPr/>
            <p:nvPr userDrawn="1"/>
          </p:nvSpPr>
          <p:spPr>
            <a:xfrm>
              <a:off x="0" y="0"/>
              <a:ext cx="9144000" cy="609600"/>
            </a:xfrm>
            <a:prstGeom prst="roundRect">
              <a:avLst>
                <a:gd name="adj" fmla="val 0"/>
              </a:avLst>
            </a:prstGeom>
            <a:gradFill flip="none" rotWithShape="1">
              <a:gsLst>
                <a:gs pos="0">
                  <a:schemeClr val="accent3">
                    <a:lumMod val="75000"/>
                  </a:schemeClr>
                </a:gs>
                <a:gs pos="100000">
                  <a:schemeClr val="accent3"/>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11" name="Isosceles Triangle 10"/>
            <p:cNvSpPr/>
            <p:nvPr userDrawn="1"/>
          </p:nvSpPr>
          <p:spPr>
            <a:xfrm rot="10800000">
              <a:off x="713702" y="599276"/>
              <a:ext cx="505498" cy="255868"/>
            </a:xfrm>
            <a:prstGeom prst="triangle">
              <a:avLst/>
            </a:prstGeom>
            <a:solidFill>
              <a:schemeClr val="accent3">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152400" y="0"/>
            <a:ext cx="8534400" cy="609600"/>
          </a:xfrm>
        </p:spPr>
        <p:txBody>
          <a:bodyPr wrap="none" lIns="0" rIns="0">
            <a:noAutofit/>
          </a:bodyPr>
          <a:lstStyle>
            <a:lvl1pPr algn="l">
              <a:defRPr sz="2000">
                <a:solidFill>
                  <a:schemeClr val="bg1"/>
                </a:solidFill>
              </a:defRPr>
            </a:lvl1pPr>
          </a:lstStyle>
          <a:p>
            <a:r>
              <a:rPr lang="en-US" dirty="0" smtClean="0"/>
              <a:t>Click to edit Master title style</a:t>
            </a:r>
            <a:endParaRPr lang="en-US" dirty="0"/>
          </a:p>
        </p:txBody>
      </p:sp>
    </p:spTree>
  </p:cSld>
  <p:clrMapOvr>
    <a:masterClrMapping/>
  </p:clrMapOvr>
  <p:transition>
    <p:fade/>
  </p:transition>
  <p:timing>
    <p:tnLst>
      <p:par>
        <p:cTn id="1" dur="indefinite" restart="never" nodeType="tmRoot"/>
      </p:par>
    </p:tnLst>
  </p:timing>
</p:sldLayout>
</file>

<file path=ppt/slideLayouts/slideLayout35.xml><?xml version="1.0" encoding="utf-8"?>
<p:sldLayout xmlns:a="http://schemas.openxmlformats.org/drawingml/2006/main" xmlns:r="http://schemas.openxmlformats.org/officeDocument/2006/relationships" xmlns:p="http://schemas.openxmlformats.org/presentationml/2006/main" type="secHead" preserve="1">
  <p:cSld name="6_Section Header">
    <p:spTree>
      <p:nvGrpSpPr>
        <p:cNvPr id="1" name=""/>
        <p:cNvGrpSpPr/>
        <p:nvPr/>
      </p:nvGrpSpPr>
      <p:grpSpPr>
        <a:xfrm>
          <a:off x="0" y="0"/>
          <a:ext cx="0" cy="0"/>
          <a:chOff x="0" y="0"/>
          <a:chExt cx="0" cy="0"/>
        </a:xfrm>
      </p:grpSpPr>
      <p:sp>
        <p:nvSpPr>
          <p:cNvPr id="7" name="Rectangle 6"/>
          <p:cNvSpPr/>
          <p:nvPr userDrawn="1"/>
        </p:nvSpPr>
        <p:spPr>
          <a:xfrm>
            <a:off x="0" y="0"/>
            <a:ext cx="9144000" cy="6248400"/>
          </a:xfrm>
          <a:prstGeom prst="rect">
            <a:avLst/>
          </a:prstGeom>
          <a:gradFill flip="none" rotWithShape="1">
            <a:gsLst>
              <a:gs pos="0">
                <a:schemeClr val="accent4">
                  <a:lumMod val="75000"/>
                </a:schemeClr>
              </a:gs>
              <a:gs pos="100000">
                <a:schemeClr val="accent4"/>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sp>
        <p:nvSpPr>
          <p:cNvPr id="2" name="Title 1"/>
          <p:cNvSpPr>
            <a:spLocks noGrp="1"/>
          </p:cNvSpPr>
          <p:nvPr>
            <p:ph type="title"/>
          </p:nvPr>
        </p:nvSpPr>
        <p:spPr>
          <a:xfrm>
            <a:off x="722313" y="2057400"/>
            <a:ext cx="7772400" cy="3352800"/>
          </a:xfrm>
        </p:spPr>
        <p:txBody>
          <a:bodyPr anchor="t">
            <a:normAutofit/>
          </a:bodyPr>
          <a:lstStyle>
            <a:lvl1pPr algn="l">
              <a:defRPr sz="6600" b="0" cap="none">
                <a:solidFill>
                  <a:schemeClr val="bg1"/>
                </a:solidFill>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722313" y="557213"/>
            <a:ext cx="7772400" cy="1500187"/>
          </a:xfrm>
        </p:spPr>
        <p:txBody>
          <a:bodyPr anchor="b"/>
          <a:lstStyle>
            <a:lvl1pPr marL="0" indent="0">
              <a:buNone/>
              <a:defRPr sz="2000">
                <a:solidFill>
                  <a:schemeClr val="bg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Tree>
  </p:cSld>
  <p:clrMapOvr>
    <a:masterClrMapping/>
  </p:clrMapOvr>
  <p:transition>
    <p:fade/>
  </p:transition>
  <p:timing>
    <p:tnLst>
      <p:par>
        <p:cTn id="1" dur="indefinite" restart="never" nodeType="tmRoot"/>
      </p:par>
    </p:tnLst>
  </p:timing>
</p:sldLayout>
</file>

<file path=ppt/slideLayouts/slideLayout36.xml><?xml version="1.0" encoding="utf-8"?>
<p:sldLayout xmlns:a="http://schemas.openxmlformats.org/drawingml/2006/main" xmlns:r="http://schemas.openxmlformats.org/officeDocument/2006/relationships" xmlns:p="http://schemas.openxmlformats.org/presentationml/2006/main" type="obj" preserve="1">
  <p:cSld name="11_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905000"/>
            <a:ext cx="8229600" cy="4221163"/>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grpSp>
        <p:nvGrpSpPr>
          <p:cNvPr id="7" name="Group 7"/>
          <p:cNvGrpSpPr/>
          <p:nvPr userDrawn="1"/>
        </p:nvGrpSpPr>
        <p:grpSpPr>
          <a:xfrm>
            <a:off x="0" y="0"/>
            <a:ext cx="9144000" cy="1759220"/>
            <a:chOff x="228600" y="228600"/>
            <a:chExt cx="9144000" cy="1759220"/>
          </a:xfrm>
          <a:solidFill>
            <a:srgbClr val="195A88"/>
          </a:solidFill>
        </p:grpSpPr>
        <p:sp>
          <p:nvSpPr>
            <p:cNvPr id="9" name="Rounded Rectangle 8"/>
            <p:cNvSpPr/>
            <p:nvPr userDrawn="1"/>
          </p:nvSpPr>
          <p:spPr>
            <a:xfrm>
              <a:off x="228600" y="228600"/>
              <a:ext cx="9144000" cy="1524000"/>
            </a:xfrm>
            <a:prstGeom prst="roundRect">
              <a:avLst>
                <a:gd name="adj" fmla="val 0"/>
              </a:avLst>
            </a:prstGeom>
            <a:gradFill flip="none" rotWithShape="1">
              <a:gsLst>
                <a:gs pos="0">
                  <a:schemeClr val="accent4">
                    <a:lumMod val="75000"/>
                  </a:schemeClr>
                </a:gs>
                <a:gs pos="100000">
                  <a:schemeClr val="accent4"/>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0" name="Isosceles Triangle 9"/>
            <p:cNvSpPr/>
            <p:nvPr userDrawn="1"/>
          </p:nvSpPr>
          <p:spPr>
            <a:xfrm rot="10800000">
              <a:off x="942302" y="1731952"/>
              <a:ext cx="505498" cy="255868"/>
            </a:xfrm>
            <a:prstGeom prst="triangle">
              <a:avLst/>
            </a:prstGeom>
            <a:solidFill>
              <a:schemeClr val="accent4">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2" name="Title 1"/>
          <p:cNvSpPr>
            <a:spLocks noGrp="1"/>
          </p:cNvSpPr>
          <p:nvPr>
            <p:ph type="title"/>
          </p:nvPr>
        </p:nvSpPr>
        <p:spPr/>
        <p:txBody>
          <a:bodyPr wrap="none"/>
          <a:lstStyle>
            <a:lvl1pPr algn="l">
              <a:defRPr>
                <a:solidFill>
                  <a:schemeClr val="bg1"/>
                </a:solidFill>
              </a:defRPr>
            </a:lvl1pPr>
          </a:lstStyle>
          <a:p>
            <a:r>
              <a:rPr lang="en-US" dirty="0" smtClean="0"/>
              <a:t>Click to edit Master title style</a:t>
            </a:r>
            <a:endParaRPr lang="en-US" dirty="0"/>
          </a:p>
        </p:txBody>
      </p:sp>
    </p:spTree>
  </p:cSld>
  <p:clrMapOvr>
    <a:masterClrMapping/>
  </p:clrMapOvr>
  <p:transition>
    <p:fade/>
  </p:transition>
  <p:timing>
    <p:tnLst>
      <p:par>
        <p:cTn id="1" dur="indefinite" restart="never" nodeType="tmRoot"/>
      </p:par>
    </p:tnLst>
  </p:timing>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userDrawn="1">
  <p:cSld name="3_Title, Kicker and Content">
    <p:spTree>
      <p:nvGrpSpPr>
        <p:cNvPr id="1" name=""/>
        <p:cNvGrpSpPr/>
        <p:nvPr/>
      </p:nvGrpSpPr>
      <p:grpSpPr>
        <a:xfrm>
          <a:off x="0" y="0"/>
          <a:ext cx="0" cy="0"/>
          <a:chOff x="0" y="0"/>
          <a:chExt cx="0" cy="0"/>
        </a:xfrm>
      </p:grpSpPr>
      <p:grpSp>
        <p:nvGrpSpPr>
          <p:cNvPr id="7" name="Group 7"/>
          <p:cNvGrpSpPr/>
          <p:nvPr userDrawn="1"/>
        </p:nvGrpSpPr>
        <p:grpSpPr>
          <a:xfrm>
            <a:off x="0" y="0"/>
            <a:ext cx="9144000" cy="1759220"/>
            <a:chOff x="228600" y="228600"/>
            <a:chExt cx="9144000" cy="1759220"/>
          </a:xfrm>
          <a:solidFill>
            <a:srgbClr val="195A88"/>
          </a:solidFill>
        </p:grpSpPr>
        <p:sp>
          <p:nvSpPr>
            <p:cNvPr id="15" name="Rounded Rectangle 14"/>
            <p:cNvSpPr/>
            <p:nvPr userDrawn="1"/>
          </p:nvSpPr>
          <p:spPr>
            <a:xfrm>
              <a:off x="228600" y="228600"/>
              <a:ext cx="9144000" cy="1524000"/>
            </a:xfrm>
            <a:prstGeom prst="roundRect">
              <a:avLst>
                <a:gd name="adj" fmla="val 0"/>
              </a:avLst>
            </a:prstGeom>
            <a:gradFill flip="none" rotWithShape="1">
              <a:gsLst>
                <a:gs pos="0">
                  <a:schemeClr val="accent4">
                    <a:lumMod val="75000"/>
                  </a:schemeClr>
                </a:gs>
                <a:gs pos="100000">
                  <a:schemeClr val="accent4"/>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6" name="Isosceles Triangle 15"/>
            <p:cNvSpPr/>
            <p:nvPr userDrawn="1"/>
          </p:nvSpPr>
          <p:spPr>
            <a:xfrm rot="10800000">
              <a:off x="942302" y="1731952"/>
              <a:ext cx="505498" cy="255868"/>
            </a:xfrm>
            <a:prstGeom prst="triangle">
              <a:avLst/>
            </a:prstGeom>
            <a:solidFill>
              <a:schemeClr val="accent4">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3" name="Content Placeholder 2"/>
          <p:cNvSpPr>
            <a:spLocks noGrp="1"/>
          </p:cNvSpPr>
          <p:nvPr>
            <p:ph idx="1"/>
          </p:nvPr>
        </p:nvSpPr>
        <p:spPr>
          <a:xfrm>
            <a:off x="457200" y="1905000"/>
            <a:ext cx="8229600" cy="4221163"/>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793BC21B-894E-AB42-B567-820E81E1B58F}" type="datetimeFigureOut">
              <a:rPr lang="en-US" smtClean="0"/>
              <a:pPr/>
              <a:t>2/1/2013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18857F2-102E-5148-ADF3-C396FE20EBDD}" type="slidenum">
              <a:rPr lang="en-US" smtClean="0"/>
              <a:pPr/>
              <a:t>‹#›</a:t>
            </a:fld>
            <a:endParaRPr lang="en-US" dirty="0"/>
          </a:p>
        </p:txBody>
      </p:sp>
      <p:sp>
        <p:nvSpPr>
          <p:cNvPr id="2" name="Title 1"/>
          <p:cNvSpPr>
            <a:spLocks noGrp="1"/>
          </p:cNvSpPr>
          <p:nvPr>
            <p:ph type="title"/>
          </p:nvPr>
        </p:nvSpPr>
        <p:spPr>
          <a:xfrm>
            <a:off x="457200" y="533400"/>
            <a:ext cx="8229600" cy="762000"/>
          </a:xfrm>
        </p:spPr>
        <p:txBody>
          <a:bodyPr wrap="none"/>
          <a:lstStyle>
            <a:lvl1pPr algn="l">
              <a:defRPr>
                <a:solidFill>
                  <a:schemeClr val="bg1"/>
                </a:solidFill>
              </a:defRPr>
            </a:lvl1pPr>
          </a:lstStyle>
          <a:p>
            <a:r>
              <a:rPr lang="en-US" dirty="0" smtClean="0"/>
              <a:t>Click to edit Master title style</a:t>
            </a:r>
            <a:endParaRPr lang="en-US" dirty="0"/>
          </a:p>
        </p:txBody>
      </p:sp>
      <p:sp>
        <p:nvSpPr>
          <p:cNvPr id="12" name="Text Placeholder 11"/>
          <p:cNvSpPr>
            <a:spLocks noGrp="1"/>
          </p:cNvSpPr>
          <p:nvPr>
            <p:ph type="body" sz="quarter" idx="13" hasCustomPrompt="1"/>
          </p:nvPr>
        </p:nvSpPr>
        <p:spPr>
          <a:xfrm>
            <a:off x="457199" y="152400"/>
            <a:ext cx="8229599" cy="304800"/>
          </a:xfrm>
        </p:spPr>
        <p:txBody>
          <a:bodyPr tIns="0" bIns="0" anchor="t">
            <a:noAutofit/>
          </a:bodyPr>
          <a:lstStyle>
            <a:lvl1pPr>
              <a:buNone/>
              <a:defRPr sz="1800">
                <a:solidFill>
                  <a:schemeClr val="accent4">
                    <a:lumMod val="20000"/>
                    <a:lumOff val="80000"/>
                  </a:schemeClr>
                </a:solidFill>
              </a:defRPr>
            </a:lvl1pPr>
          </a:lstStyle>
          <a:p>
            <a:pPr lvl="0"/>
            <a:r>
              <a:rPr lang="en-US" dirty="0" smtClean="0"/>
              <a:t>Edit kicker</a:t>
            </a:r>
            <a:endParaRPr lang="en-US" dirty="0"/>
          </a:p>
        </p:txBody>
      </p:sp>
    </p:spTree>
  </p:cSld>
  <p:clrMapOvr>
    <a:masterClrMapping/>
  </p:clrMapOvr>
  <p:transition>
    <p:fade/>
  </p:transition>
  <p:timing>
    <p:tnLst>
      <p:par>
        <p:cTn id="1" dur="indefinite" restart="never" nodeType="tmRoot"/>
      </p:par>
    </p:tnLst>
  </p:timing>
</p:sldLayout>
</file>

<file path=ppt/slideLayouts/slideLayout38.xml><?xml version="1.0" encoding="utf-8"?>
<p:sldLayout xmlns:a="http://schemas.openxmlformats.org/drawingml/2006/main" xmlns:r="http://schemas.openxmlformats.org/officeDocument/2006/relationships" xmlns:p="http://schemas.openxmlformats.org/presentationml/2006/main">
  <p:cSld name="Small Title Bar">
    <p:spTree>
      <p:nvGrpSpPr>
        <p:cNvPr id="1" name=""/>
        <p:cNvGrpSpPr/>
        <p:nvPr/>
      </p:nvGrpSpPr>
      <p:grpSpPr>
        <a:xfrm>
          <a:off x="0" y="0"/>
          <a:ext cx="0" cy="0"/>
          <a:chOff x="0" y="0"/>
          <a:chExt cx="0" cy="0"/>
        </a:xfrm>
      </p:grpSpPr>
      <p:grpSp>
        <p:nvGrpSpPr>
          <p:cNvPr id="3" name="Group 11"/>
          <p:cNvGrpSpPr>
            <a:grpSpLocks/>
          </p:cNvGrpSpPr>
          <p:nvPr/>
        </p:nvGrpSpPr>
        <p:grpSpPr bwMode="auto">
          <a:xfrm>
            <a:off x="0" y="0"/>
            <a:ext cx="9144000" cy="855663"/>
            <a:chOff x="0" y="0"/>
            <a:chExt cx="9144000" cy="855144"/>
          </a:xfrm>
        </p:grpSpPr>
        <p:sp>
          <p:nvSpPr>
            <p:cNvPr id="4" name="Rounded Rectangle 3"/>
            <p:cNvSpPr>
              <a:spLocks noChangeArrowheads="1"/>
            </p:cNvSpPr>
            <p:nvPr userDrawn="1"/>
          </p:nvSpPr>
          <p:spPr bwMode="auto">
            <a:xfrm>
              <a:off x="0" y="0"/>
              <a:ext cx="9144000" cy="609230"/>
            </a:xfrm>
            <a:prstGeom prst="roundRect">
              <a:avLst>
                <a:gd name="adj" fmla="val 0"/>
              </a:avLst>
            </a:prstGeom>
            <a:gradFill rotWithShape="1">
              <a:gsLst>
                <a:gs pos="0">
                  <a:srgbClr val="376092"/>
                </a:gs>
                <a:gs pos="100000">
                  <a:schemeClr val="accent1"/>
                </a:gs>
              </a:gsLst>
              <a:lin ang="16200000"/>
            </a:gradFill>
            <a:ln w="9525">
              <a:noFill/>
              <a:round/>
              <a:headEnd/>
              <a:tailEnd/>
            </a:ln>
            <a:effectLst>
              <a:outerShdw blurRad="63500" dist="23000" dir="5400000" rotWithShape="0">
                <a:srgbClr val="000000">
                  <a:alpha val="34999"/>
                </a:srgbClr>
              </a:outerShdw>
            </a:effectLst>
          </p:spPr>
          <p:txBody>
            <a:bodyPr anchor="ctr">
              <a:prstTxWarp prst="textNoShape">
                <a:avLst/>
              </a:prstTxWarp>
            </a:bodyPr>
            <a:lstStyle/>
            <a:p>
              <a:pPr algn="ctr" defTabSz="457200">
                <a:defRPr/>
              </a:pPr>
              <a:endParaRPr lang="en-US" sz="1800">
                <a:solidFill>
                  <a:schemeClr val="lt1"/>
                </a:solidFill>
                <a:latin typeface="+mn-lt"/>
                <a:ea typeface="+mn-ea"/>
                <a:cs typeface="+mn-cs"/>
              </a:endParaRPr>
            </a:p>
          </p:txBody>
        </p:sp>
        <p:sp>
          <p:nvSpPr>
            <p:cNvPr id="5" name="Isosceles Triangle 4"/>
            <p:cNvSpPr>
              <a:spLocks noChangeArrowheads="1"/>
            </p:cNvSpPr>
            <p:nvPr userDrawn="1"/>
          </p:nvSpPr>
          <p:spPr bwMode="auto">
            <a:xfrm rot="10800000">
              <a:off x="714375" y="599711"/>
              <a:ext cx="504825" cy="255433"/>
            </a:xfrm>
            <a:prstGeom prst="triangle">
              <a:avLst>
                <a:gd name="adj" fmla="val 50000"/>
              </a:avLst>
            </a:prstGeom>
            <a:solidFill>
              <a:srgbClr val="195A88"/>
            </a:solidFill>
            <a:ln w="9525">
              <a:noFill/>
              <a:miter lim="800000"/>
              <a:headEnd/>
              <a:tailEnd/>
            </a:ln>
            <a:effectLst>
              <a:outerShdw blurRad="63500" dist="23000" dir="5400000" rotWithShape="0">
                <a:srgbClr val="000000">
                  <a:alpha val="34999"/>
                </a:srgbClr>
              </a:outerShdw>
            </a:effectLst>
          </p:spPr>
          <p:txBody>
            <a:bodyPr anchor="ctr">
              <a:prstTxWarp prst="textNoShape">
                <a:avLst/>
              </a:prstTxWarp>
            </a:bodyPr>
            <a:lstStyle/>
            <a:p>
              <a:pPr algn="ctr" defTabSz="457200">
                <a:defRPr/>
              </a:pPr>
              <a:endParaRPr lang="en-US" sz="1800">
                <a:solidFill>
                  <a:schemeClr val="lt1"/>
                </a:solidFill>
                <a:latin typeface="+mn-lt"/>
                <a:ea typeface="+mn-ea"/>
                <a:cs typeface="+mn-cs"/>
              </a:endParaRPr>
            </a:p>
          </p:txBody>
        </p:sp>
      </p:grpSp>
      <p:sp>
        <p:nvSpPr>
          <p:cNvPr id="2" name="Title 1"/>
          <p:cNvSpPr>
            <a:spLocks noGrp="1"/>
          </p:cNvSpPr>
          <p:nvPr>
            <p:ph type="title"/>
          </p:nvPr>
        </p:nvSpPr>
        <p:spPr>
          <a:xfrm>
            <a:off x="152400" y="0"/>
            <a:ext cx="8534400" cy="609600"/>
          </a:xfrm>
          <a:prstGeom prst="rect">
            <a:avLst/>
          </a:prstGeom>
        </p:spPr>
        <p:txBody>
          <a:bodyPr wrap="none" lIns="0" rIns="0">
            <a:noAutofit/>
          </a:bodyPr>
          <a:lstStyle>
            <a:lvl1pPr algn="l">
              <a:defRPr sz="2000">
                <a:solidFill>
                  <a:schemeClr val="bg1"/>
                </a:solidFill>
              </a:defRPr>
            </a:lvl1pPr>
          </a:lstStyle>
          <a:p>
            <a:r>
              <a:rPr lang="en-US" smtClean="0"/>
              <a:t>Click to edit Master title style</a:t>
            </a:r>
            <a:endParaRPr lang="en-US" dirty="0"/>
          </a:p>
        </p:txBody>
      </p:sp>
      <p:sp>
        <p:nvSpPr>
          <p:cNvPr id="6" name="Date Placeholder 3"/>
          <p:cNvSpPr>
            <a:spLocks noGrp="1"/>
          </p:cNvSpPr>
          <p:nvPr>
            <p:ph type="dt" sz="half" idx="10"/>
          </p:nvPr>
        </p:nvSpPr>
        <p:spPr>
          <a:xfrm>
            <a:off x="6654800" y="6400800"/>
            <a:ext cx="1268413" cy="293688"/>
          </a:xfrm>
          <a:prstGeom prst="rect">
            <a:avLst/>
          </a:prstGeom>
        </p:spPr>
        <p:txBody>
          <a:bodyPr vert="horz" wrap="square" lIns="91440" tIns="45720" rIns="91440" bIns="45720" numCol="1" anchor="t" anchorCtr="0" compatLnSpc="1">
            <a:prstTxWarp prst="textNoShape">
              <a:avLst/>
            </a:prstTxWarp>
          </a:bodyPr>
          <a:lstStyle>
            <a:lvl1pPr>
              <a:defRPr/>
            </a:lvl1pPr>
          </a:lstStyle>
          <a:p>
            <a:fld id="{7E201041-A051-5D40-B7BB-EE4D9ADA5256}" type="datetimeFigureOut">
              <a:rPr lang="en-US"/>
              <a:pPr/>
              <a:t>2/1/2013</a:t>
            </a:fld>
            <a:endParaRPr lang="en-US"/>
          </a:p>
        </p:txBody>
      </p:sp>
      <p:sp>
        <p:nvSpPr>
          <p:cNvPr id="7" name="Footer Placeholder 4"/>
          <p:cNvSpPr>
            <a:spLocks noGrp="1"/>
          </p:cNvSpPr>
          <p:nvPr>
            <p:ph type="ftr" sz="quarter" idx="11"/>
          </p:nvPr>
        </p:nvSpPr>
        <p:spPr>
          <a:xfrm>
            <a:off x="4038600" y="6400800"/>
            <a:ext cx="2465388" cy="293688"/>
          </a:xfrm>
          <a:prstGeom prst="rect">
            <a:avLst/>
          </a:prstGeom>
        </p:spPr>
        <p:txBody>
          <a:bodyPr/>
          <a:lstStyle>
            <a:lvl1pPr>
              <a:defRPr>
                <a:latin typeface="Arial" charset="0"/>
                <a:ea typeface="ＭＳ Ｐゴシック" pitchFamily="34" charset="-128"/>
                <a:cs typeface="+mn-cs"/>
              </a:defRPr>
            </a:lvl1pPr>
          </a:lstStyle>
          <a:p>
            <a:pPr>
              <a:defRPr/>
            </a:pPr>
            <a:endParaRPr lang="en-US"/>
          </a:p>
        </p:txBody>
      </p:sp>
      <p:sp>
        <p:nvSpPr>
          <p:cNvPr id="8" name="Slide Number Placeholder 5"/>
          <p:cNvSpPr>
            <a:spLocks noGrp="1"/>
          </p:cNvSpPr>
          <p:nvPr>
            <p:ph type="sldNum" sz="quarter" idx="12"/>
          </p:nvPr>
        </p:nvSpPr>
        <p:spPr>
          <a:xfrm>
            <a:off x="8115300" y="6400800"/>
            <a:ext cx="571500" cy="293688"/>
          </a:xfrm>
          <a:prstGeom prst="rect">
            <a:avLst/>
          </a:prstGeom>
        </p:spPr>
        <p:txBody>
          <a:bodyPr vert="horz" wrap="square" lIns="91440" tIns="45720" rIns="91440" bIns="45720" numCol="1" anchor="t" anchorCtr="0" compatLnSpc="1">
            <a:prstTxWarp prst="textNoShape">
              <a:avLst/>
            </a:prstTxWarp>
          </a:bodyPr>
          <a:lstStyle>
            <a:lvl1pPr>
              <a:defRPr/>
            </a:lvl1pPr>
          </a:lstStyle>
          <a:p>
            <a:fld id="{E1001733-93A8-524B-8A4C-3DA251704DCE}" type="slidenum">
              <a:rPr lang="en-US"/>
              <a:pPr/>
              <a:t>‹#›</a:t>
            </a:fld>
            <a:endParaRPr lang="en-US"/>
          </a:p>
        </p:txBody>
      </p:sp>
    </p:spTree>
  </p:cSld>
  <p:clrMapOvr>
    <a:masterClrMapping/>
  </p:clrMapOvr>
  <p:transition>
    <p:fade/>
  </p:transition>
</p:sldLayout>
</file>

<file path=ppt/slideLayouts/slideLayout39.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720725" y="1936750"/>
            <a:ext cx="3775075" cy="420211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936750"/>
            <a:ext cx="3775075" cy="420211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9" Type="http://schemas.openxmlformats.org/officeDocument/2006/relationships/slideLayout" Target="../slideLayouts/slideLayout39.xml"/><Relationship Id="rId3" Type="http://schemas.openxmlformats.org/officeDocument/2006/relationships/slideLayout" Target="../slideLayouts/slideLayout3.xml"/><Relationship Id="rId21" Type="http://schemas.openxmlformats.org/officeDocument/2006/relationships/slideLayout" Target="../slideLayouts/slideLayout21.xml"/><Relationship Id="rId34" Type="http://schemas.openxmlformats.org/officeDocument/2006/relationships/slideLayout" Target="../slideLayouts/slideLayout34.xml"/><Relationship Id="rId42" Type="http://schemas.openxmlformats.org/officeDocument/2006/relationships/image" Target="../media/image1.pdf"/><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33" Type="http://schemas.openxmlformats.org/officeDocument/2006/relationships/slideLayout" Target="../slideLayouts/slideLayout33.xml"/><Relationship Id="rId38" Type="http://schemas.openxmlformats.org/officeDocument/2006/relationships/slideLayout" Target="../slideLayouts/slideLayout38.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29" Type="http://schemas.openxmlformats.org/officeDocument/2006/relationships/slideLayout" Target="../slideLayouts/slideLayout29.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32" Type="http://schemas.openxmlformats.org/officeDocument/2006/relationships/slideLayout" Target="../slideLayouts/slideLayout32.xml"/><Relationship Id="rId37" Type="http://schemas.openxmlformats.org/officeDocument/2006/relationships/slideLayout" Target="../slideLayouts/slideLayout37.xml"/><Relationship Id="rId40" Type="http://schemas.openxmlformats.org/officeDocument/2006/relationships/theme" Target="../theme/theme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slideLayout" Target="../slideLayouts/slideLayout28.xml"/><Relationship Id="rId36" Type="http://schemas.openxmlformats.org/officeDocument/2006/relationships/slideLayout" Target="../slideLayouts/slideLayout36.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31" Type="http://schemas.openxmlformats.org/officeDocument/2006/relationships/slideLayout" Target="../slideLayouts/slideLayout31.xml"/><Relationship Id="rId44" Type="http://schemas.openxmlformats.org/officeDocument/2006/relationships/image" Target="../media/image2.jpe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slideLayout" Target="../slideLayouts/slideLayout27.xml"/><Relationship Id="rId30" Type="http://schemas.openxmlformats.org/officeDocument/2006/relationships/slideLayout" Target="../slideLayouts/slideLayout30.xml"/><Relationship Id="rId35" Type="http://schemas.openxmlformats.org/officeDocument/2006/relationships/slideLayout" Target="../slideLayouts/slideLayout35.xml"/><Relationship Id="rId43"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pic>
        <p:nvPicPr>
          <p:cNvPr id="8" name="Picture 7" descr="OCLC_H_CMYK.eps"/>
          <p:cNvPicPr>
            <a:picLocks noChangeAspect="1"/>
          </p:cNvPicPr>
          <p:nvPr/>
        </p:nvPicPr>
        <mc:AlternateContent xmlns:mc="http://schemas.openxmlformats.org/markup-compatibility/2006">
          <mc:Choice xmlns:ma="http://schemas.microsoft.com/office/mac/drawingml/2008/main" xmlns:mv="urn:schemas-microsoft-com:mac:vml" xmlns="" Requires="ma">
            <p:blipFill>
              <a:blip r:embed="rId42"/>
              <a:stretch>
                <a:fillRect/>
              </a:stretch>
            </p:blipFill>
          </mc:Choice>
          <mc:Fallback>
            <p:blipFill>
              <a:blip r:embed="rId43"/>
              <a:stretch>
                <a:fillRect/>
              </a:stretch>
            </p:blipFill>
          </mc:Fallback>
        </mc:AlternateContent>
        <p:spPr>
          <a:xfrm>
            <a:off x="239866" y="6400800"/>
            <a:ext cx="903134" cy="294325"/>
          </a:xfrm>
          <a:prstGeom prst="rect">
            <a:avLst/>
          </a:prstGeom>
        </p:spPr>
      </p:pic>
      <p:sp>
        <p:nvSpPr>
          <p:cNvPr id="2" name="Title Placeholder 1"/>
          <p:cNvSpPr>
            <a:spLocks noGrp="1"/>
          </p:cNvSpPr>
          <p:nvPr>
            <p:ph type="title"/>
          </p:nvPr>
        </p:nvSpPr>
        <p:spPr>
          <a:xfrm>
            <a:off x="457200" y="381000"/>
            <a:ext cx="8229600" cy="914400"/>
          </a:xfrm>
          <a:prstGeom prst="rect">
            <a:avLst/>
          </a:prstGeom>
        </p:spPr>
        <p:txBody>
          <a:bodyPr vert="horz" wrap="square" lIns="91440" tIns="45720" rIns="91440" bIns="45720" rtlCol="0" anchor="ctr">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6654404" y="6400800"/>
            <a:ext cx="1269211" cy="294325"/>
          </a:xfrm>
          <a:prstGeom prst="rect">
            <a:avLst/>
          </a:prstGeom>
        </p:spPr>
        <p:txBody>
          <a:bodyPr vert="horz" lIns="91440" tIns="45720" rIns="91440" bIns="45720" rtlCol="0" anchor="ctr"/>
          <a:lstStyle>
            <a:lvl1pPr algn="r">
              <a:defRPr sz="1200" b="0">
                <a:solidFill>
                  <a:schemeClr val="tx1">
                    <a:tint val="75000"/>
                  </a:schemeClr>
                </a:solidFill>
                <a:latin typeface="Myriad Web Pro"/>
                <a:cs typeface="Myriad Web Pro"/>
              </a:defRPr>
            </a:lvl1pPr>
          </a:lstStyle>
          <a:p>
            <a:fld id="{793BC21B-894E-AB42-B567-820E81E1B58F}" type="datetimeFigureOut">
              <a:rPr lang="en-US" smtClean="0"/>
              <a:pPr/>
              <a:t>2/1/2013</a:t>
            </a:fld>
            <a:endParaRPr lang="en-US" dirty="0"/>
          </a:p>
        </p:txBody>
      </p:sp>
      <p:sp>
        <p:nvSpPr>
          <p:cNvPr id="5" name="Footer Placeholder 4"/>
          <p:cNvSpPr>
            <a:spLocks noGrp="1"/>
          </p:cNvSpPr>
          <p:nvPr>
            <p:ph type="ftr" sz="quarter" idx="3"/>
          </p:nvPr>
        </p:nvSpPr>
        <p:spPr>
          <a:xfrm>
            <a:off x="4038600" y="6400800"/>
            <a:ext cx="2466093" cy="294325"/>
          </a:xfrm>
          <a:prstGeom prst="rect">
            <a:avLst/>
          </a:prstGeom>
        </p:spPr>
        <p:txBody>
          <a:bodyPr vert="horz" lIns="91440" tIns="45720" rIns="91440" bIns="45720" rtlCol="0" anchor="ctr"/>
          <a:lstStyle>
            <a:lvl1pPr algn="l">
              <a:defRPr sz="1200" b="0">
                <a:solidFill>
                  <a:schemeClr val="tx1">
                    <a:tint val="75000"/>
                  </a:schemeClr>
                </a:solidFill>
                <a:latin typeface="Myriad Web Pro"/>
                <a:cs typeface="Myriad Web Pro"/>
              </a:defRPr>
            </a:lvl1pPr>
          </a:lstStyle>
          <a:p>
            <a:endParaRPr lang="en-US" dirty="0"/>
          </a:p>
        </p:txBody>
      </p:sp>
      <p:sp>
        <p:nvSpPr>
          <p:cNvPr id="6" name="Slide Number Placeholder 5"/>
          <p:cNvSpPr>
            <a:spLocks noGrp="1"/>
          </p:cNvSpPr>
          <p:nvPr>
            <p:ph type="sldNum" sz="quarter" idx="4"/>
          </p:nvPr>
        </p:nvSpPr>
        <p:spPr>
          <a:xfrm>
            <a:off x="8115381" y="6400800"/>
            <a:ext cx="571418" cy="294325"/>
          </a:xfrm>
          <a:prstGeom prst="rect">
            <a:avLst/>
          </a:prstGeom>
        </p:spPr>
        <p:txBody>
          <a:bodyPr vert="horz" lIns="91440" tIns="45720" rIns="91440" bIns="45720" rtlCol="0" anchor="ctr"/>
          <a:lstStyle>
            <a:lvl1pPr algn="r">
              <a:defRPr sz="1200" b="0">
                <a:solidFill>
                  <a:schemeClr val="tx1">
                    <a:tint val="75000"/>
                  </a:schemeClr>
                </a:solidFill>
                <a:latin typeface="Myriad Web Pro"/>
                <a:cs typeface="Myriad Web Pro"/>
              </a:defRPr>
            </a:lvl1pPr>
          </a:lstStyle>
          <a:p>
            <a:fld id="{818857F2-102E-5148-ADF3-C396FE20EBDD}" type="slidenum">
              <a:rPr lang="en-US" smtClean="0"/>
              <a:pPr/>
              <a:t>‹#›</a:t>
            </a:fld>
            <a:endParaRPr lang="en-US" dirty="0"/>
          </a:p>
        </p:txBody>
      </p:sp>
      <p:sp>
        <p:nvSpPr>
          <p:cNvPr id="9" name="TextBox 8"/>
          <p:cNvSpPr txBox="1"/>
          <p:nvPr/>
        </p:nvSpPr>
        <p:spPr>
          <a:xfrm>
            <a:off x="1166715" y="6431783"/>
            <a:ext cx="2570903" cy="276999"/>
          </a:xfrm>
          <a:prstGeom prst="rect">
            <a:avLst/>
          </a:prstGeom>
          <a:noFill/>
        </p:spPr>
        <p:txBody>
          <a:bodyPr wrap="square" rtlCol="0" anchor="ctr">
            <a:spAutoFit/>
          </a:bodyPr>
          <a:lstStyle/>
          <a:p>
            <a:r>
              <a:rPr lang="en-US" sz="1200" b="0" i="0" dirty="0" smtClean="0">
                <a:solidFill>
                  <a:schemeClr val="tx1">
                    <a:lumMod val="65000"/>
                    <a:lumOff val="35000"/>
                  </a:schemeClr>
                </a:solidFill>
                <a:latin typeface="Tahoma"/>
                <a:cs typeface="Tahoma"/>
              </a:rPr>
              <a:t>The world’s libraries.</a:t>
            </a:r>
            <a:r>
              <a:rPr lang="en-US" sz="1200" b="0" i="0" baseline="0" dirty="0" smtClean="0">
                <a:solidFill>
                  <a:schemeClr val="tx1">
                    <a:lumMod val="65000"/>
                    <a:lumOff val="35000"/>
                  </a:schemeClr>
                </a:solidFill>
                <a:latin typeface="Tahoma"/>
                <a:cs typeface="Tahoma"/>
              </a:rPr>
              <a:t> Connected.</a:t>
            </a:r>
            <a:endParaRPr lang="en-US" sz="1200" b="0" i="0" dirty="0">
              <a:solidFill>
                <a:schemeClr val="tx1">
                  <a:lumMod val="65000"/>
                  <a:lumOff val="35000"/>
                </a:schemeClr>
              </a:solidFill>
              <a:latin typeface="Tahoma"/>
              <a:cs typeface="Tahoma"/>
            </a:endParaRPr>
          </a:p>
        </p:txBody>
      </p:sp>
      <p:cxnSp>
        <p:nvCxnSpPr>
          <p:cNvPr id="11" name="Straight Connector 10"/>
          <p:cNvCxnSpPr/>
          <p:nvPr userDrawn="1"/>
        </p:nvCxnSpPr>
        <p:spPr>
          <a:xfrm>
            <a:off x="0" y="6248400"/>
            <a:ext cx="9144000" cy="1588"/>
          </a:xfrm>
          <a:prstGeom prst="line">
            <a:avLst/>
          </a:prstGeom>
          <a:ln w="3175" cap="flat" cmpd="sng" algn="ctr">
            <a:solidFill>
              <a:schemeClr val="bg2">
                <a:lumMod val="75000"/>
              </a:schemeClr>
            </a:solidFill>
            <a:prstDash val="solid"/>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pic>
        <p:nvPicPr>
          <p:cNvPr id="10" name="Picture 15" descr="Rutgers"/>
          <p:cNvPicPr>
            <a:picLocks noChangeAspect="1" noChangeArrowheads="1"/>
          </p:cNvPicPr>
          <p:nvPr userDrawn="1"/>
        </p:nvPicPr>
        <p:blipFill>
          <a:blip r:embed="rId44" cstate="print"/>
          <a:srcRect r="37631"/>
          <a:stretch>
            <a:fillRect/>
          </a:stretch>
        </p:blipFill>
        <p:spPr bwMode="auto">
          <a:xfrm>
            <a:off x="3505200" y="6302375"/>
            <a:ext cx="2371725" cy="479425"/>
          </a:xfrm>
          <a:prstGeom prst="rect">
            <a:avLst/>
          </a:prstGeom>
          <a:ln>
            <a:noFill/>
          </a:ln>
          <a:effectLst/>
        </p:spPr>
      </p:pic>
    </p:spTree>
  </p:cSld>
  <p:clrMap bg1="lt1" tx1="dk1" bg2="lt2" tx2="dk2" accent1="accent1" accent2="accent2" accent3="accent3" accent4="accent4" accent5="accent5" accent6="accent6" hlink="hlink" folHlink="folHlink"/>
  <p:sldLayoutIdLst>
    <p:sldLayoutId id="2147483692" r:id="rId1"/>
    <p:sldLayoutId id="2147483690" r:id="rId2"/>
    <p:sldLayoutId id="2147483687" r:id="rId3"/>
    <p:sldLayoutId id="2147483701" r:id="rId4"/>
    <p:sldLayoutId id="2147483713" r:id="rId5"/>
    <p:sldLayoutId id="2147483731" r:id="rId6"/>
    <p:sldLayoutId id="2147483715" r:id="rId7"/>
    <p:sldLayoutId id="2147483730" r:id="rId8"/>
    <p:sldLayoutId id="2147483707" r:id="rId9"/>
    <p:sldLayoutId id="2147483683" r:id="rId10"/>
    <p:sldLayoutId id="2147483682" r:id="rId11"/>
    <p:sldLayoutId id="2147483709" r:id="rId12"/>
    <p:sldLayoutId id="2147483711" r:id="rId13"/>
    <p:sldLayoutId id="2147483712" r:id="rId14"/>
    <p:sldLayoutId id="2147483703" r:id="rId15"/>
    <p:sldLayoutId id="2147483663" r:id="rId16"/>
    <p:sldLayoutId id="2147483668" r:id="rId17"/>
    <p:sldLayoutId id="2147483710" r:id="rId18"/>
    <p:sldLayoutId id="2147483716" r:id="rId19"/>
    <p:sldLayoutId id="2147483704" r:id="rId20"/>
    <p:sldLayoutId id="2147483705" r:id="rId21"/>
    <p:sldLayoutId id="2147483706" r:id="rId22"/>
    <p:sldLayoutId id="2147483702" r:id="rId23"/>
    <p:sldLayoutId id="2147483724" r:id="rId24"/>
    <p:sldLayoutId id="2147483717" r:id="rId25"/>
    <p:sldLayoutId id="2147483725" r:id="rId26"/>
    <p:sldLayoutId id="2147483721" r:id="rId27"/>
    <p:sldLayoutId id="2147483719" r:id="rId28"/>
    <p:sldLayoutId id="2147483691" r:id="rId29"/>
    <p:sldLayoutId id="2147483723" r:id="rId30"/>
    <p:sldLayoutId id="2147483718" r:id="rId31"/>
    <p:sldLayoutId id="2147483726" r:id="rId32"/>
    <p:sldLayoutId id="2147483722" r:id="rId33"/>
    <p:sldLayoutId id="2147483720" r:id="rId34"/>
    <p:sldLayoutId id="2147483727" r:id="rId35"/>
    <p:sldLayoutId id="2147483728" r:id="rId36"/>
    <p:sldLayoutId id="2147483729" r:id="rId37"/>
    <p:sldLayoutId id="2147483732" r:id="rId38"/>
    <p:sldLayoutId id="2147483734" r:id="rId39"/>
  </p:sldLayoutIdLst>
  <p:transition>
    <p:fade/>
  </p:transition>
  <p:timing>
    <p:tnLst>
      <p:par>
        <p:cTn id="1" dur="indefinite" restart="never" nodeType="tmRoot"/>
      </p:par>
    </p:tnLst>
  </p:timing>
  <p:txStyles>
    <p:titleStyle>
      <a:lvl1pPr algn="l" defTabSz="457200" rtl="0" eaLnBrk="1" latinLnBrk="0" hangingPunct="1">
        <a:spcBef>
          <a:spcPct val="0"/>
        </a:spcBef>
        <a:buNone/>
        <a:defRPr sz="4400" b="0" i="0" kern="1200">
          <a:solidFill>
            <a:schemeClr val="accent1"/>
          </a:solidFill>
          <a:latin typeface="+mj-lt"/>
          <a:ea typeface="+mj-ea"/>
          <a:cs typeface="Georgia"/>
        </a:defRPr>
      </a:lvl1pPr>
    </p:titleStyle>
    <p:bodyStyle>
      <a:lvl1pPr marL="233363" indent="-233363" algn="l" defTabSz="457200" rtl="0" eaLnBrk="1" latinLnBrk="0" hangingPunct="1">
        <a:lnSpc>
          <a:spcPct val="110000"/>
        </a:lnSpc>
        <a:spcBef>
          <a:spcPts val="900"/>
        </a:spcBef>
        <a:buClrTx/>
        <a:buFont typeface="Arial"/>
        <a:buChar char="•"/>
        <a:defRPr sz="2400" b="0" i="0" kern="1200">
          <a:solidFill>
            <a:schemeClr val="tx1"/>
          </a:solidFill>
          <a:latin typeface="Arial"/>
          <a:ea typeface="+mn-ea"/>
          <a:cs typeface="Arial"/>
        </a:defRPr>
      </a:lvl1pPr>
      <a:lvl2pPr marL="690563" indent="-233363" algn="l" defTabSz="457200" rtl="0" eaLnBrk="1" latinLnBrk="0" hangingPunct="1">
        <a:lnSpc>
          <a:spcPct val="110000"/>
        </a:lnSpc>
        <a:spcBef>
          <a:spcPts val="900"/>
        </a:spcBef>
        <a:buClrTx/>
        <a:buFont typeface="Arial"/>
        <a:buChar char="•"/>
        <a:defRPr sz="2000" b="0" i="0" kern="1200">
          <a:solidFill>
            <a:schemeClr val="tx1"/>
          </a:solidFill>
          <a:latin typeface="Arial"/>
          <a:ea typeface="+mn-ea"/>
          <a:cs typeface="Arial"/>
        </a:defRPr>
      </a:lvl2pPr>
      <a:lvl3pPr marL="1143000" indent="-228600" algn="l" defTabSz="457200" rtl="0" eaLnBrk="1" latinLnBrk="0" hangingPunct="1">
        <a:lnSpc>
          <a:spcPct val="110000"/>
        </a:lnSpc>
        <a:spcBef>
          <a:spcPts val="900"/>
        </a:spcBef>
        <a:buClrTx/>
        <a:buFont typeface="Arial"/>
        <a:buChar char="•"/>
        <a:defRPr sz="1800" b="0" i="0" kern="1200">
          <a:solidFill>
            <a:schemeClr val="tx1"/>
          </a:solidFill>
          <a:latin typeface="Arial"/>
          <a:ea typeface="+mn-ea"/>
          <a:cs typeface="Arial"/>
        </a:defRPr>
      </a:lvl3pPr>
      <a:lvl4pPr marL="1600200" indent="-228600" algn="l" defTabSz="457200" rtl="0" eaLnBrk="1" latinLnBrk="0" hangingPunct="1">
        <a:lnSpc>
          <a:spcPct val="110000"/>
        </a:lnSpc>
        <a:spcBef>
          <a:spcPts val="900"/>
        </a:spcBef>
        <a:buClrTx/>
        <a:buFont typeface="Arial"/>
        <a:buChar char="•"/>
        <a:defRPr sz="1800" b="0" i="0" kern="1200">
          <a:solidFill>
            <a:schemeClr val="tx1"/>
          </a:solidFill>
          <a:latin typeface="Arial"/>
          <a:ea typeface="+mn-ea"/>
          <a:cs typeface="Arial"/>
        </a:defRPr>
      </a:lvl4pPr>
      <a:lvl5pPr marL="2057400" indent="-228600" algn="l" defTabSz="457200" rtl="0" eaLnBrk="1" latinLnBrk="0" hangingPunct="1">
        <a:lnSpc>
          <a:spcPct val="110000"/>
        </a:lnSpc>
        <a:spcBef>
          <a:spcPts val="900"/>
        </a:spcBef>
        <a:buClrTx/>
        <a:buFont typeface="Arial"/>
        <a:buChar char="•"/>
        <a:defRPr sz="1800" b="0" i="0" kern="1200">
          <a:solidFill>
            <a:schemeClr val="tx1"/>
          </a:solidFill>
          <a:latin typeface="Arial"/>
          <a:ea typeface="+mn-ea"/>
          <a:cs typeface="Arial"/>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7.png"/><Relationship Id="rId5" Type="http://schemas.openxmlformats.org/officeDocument/2006/relationships/image" Target="../media/image6.png"/><Relationship Id="rId4" Type="http://schemas.openxmlformats.org/officeDocument/2006/relationships/image" Target="../media/image5.pn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http://www.oclc.org/research/activities/synchronicity/default.htm" TargetMode="External"/><Relationship Id="rId2" Type="http://schemas.openxmlformats.org/officeDocument/2006/relationships/notesSlide" Target="../notesSlides/notesSlide3.xml"/><Relationship Id="rId1" Type="http://schemas.openxmlformats.org/officeDocument/2006/relationships/slideLayout" Target="../slideLayouts/slideLayout38.xml"/><Relationship Id="rId4" Type="http://schemas.openxmlformats.org/officeDocument/2006/relationships/image" Target="../media/image8.jpeg"/></Relationships>
</file>

<file path=ppt/slides/_rels/slide4.xml.rels><?xml version="1.0" encoding="UTF-8" standalone="yes"?>
<Relationships xmlns="http://schemas.openxmlformats.org/package/2006/relationships"><Relationship Id="rId3" Type="http://schemas.openxmlformats.org/officeDocument/2006/relationships/hyperlink" Target="http://www.oclc.org/research/activities/synergy/default.htm" TargetMode="External"/><Relationship Id="rId2" Type="http://schemas.openxmlformats.org/officeDocument/2006/relationships/notesSlide" Target="../notesSlides/notesSlide4.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openxmlformats.org/officeDocument/2006/relationships/image" Target="../media/image10.jpeg"/></Relationships>
</file>

<file path=ppt/slides/_rels/slide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38.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38.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38.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38.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38.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38.xml"/></Relationships>
</file>

<file path=ppt/slides/_rels/slide17.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17.xml"/><Relationship Id="rId1" Type="http://schemas.openxmlformats.org/officeDocument/2006/relationships/slideLayout" Target="../slideLayouts/slideLayout38.xml"/></Relationships>
</file>

<file path=ppt/slides/_rels/slide18.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18.xml"/><Relationship Id="rId1" Type="http://schemas.openxmlformats.org/officeDocument/2006/relationships/slideLayout" Target="../slideLayouts/slideLayout9.xml"/></Relationships>
</file>

<file path=ppt/slides/_rels/slide19.xml.rels><?xml version="1.0" encoding="UTF-8" standalone="yes"?>
<Relationships xmlns="http://schemas.openxmlformats.org/package/2006/relationships"><Relationship Id="rId3" Type="http://schemas.openxmlformats.org/officeDocument/2006/relationships/chart" Target="../charts/chart3.xml"/><Relationship Id="rId2" Type="http://schemas.openxmlformats.org/officeDocument/2006/relationships/notesSlide" Target="../notesSlides/notesSlide19.xml"/><Relationship Id="rId1" Type="http://schemas.openxmlformats.org/officeDocument/2006/relationships/slideLayout" Target="../slideLayouts/slideLayout10.xml"/><Relationship Id="rId4" Type="http://schemas.openxmlformats.org/officeDocument/2006/relationships/image" Target="../media/image12.png"/></Relationships>
</file>

<file path=ppt/slides/_rels/slide20.xml.rels><?xml version="1.0" encoding="UTF-8" standalone="yes"?>
<Relationships xmlns="http://schemas.openxmlformats.org/package/2006/relationships"><Relationship Id="rId3" Type="http://schemas.openxmlformats.org/officeDocument/2006/relationships/chart" Target="../charts/chart4.xml"/><Relationship Id="rId2" Type="http://schemas.openxmlformats.org/officeDocument/2006/relationships/notesSlide" Target="../notesSlides/notesSlide20.xml"/><Relationship Id="rId1" Type="http://schemas.openxmlformats.org/officeDocument/2006/relationships/slideLayout" Target="../slideLayouts/slideLayout38.xml"/></Relationships>
</file>

<file path=ppt/slides/_rels/slide21.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21.xml"/><Relationship Id="rId1" Type="http://schemas.openxmlformats.org/officeDocument/2006/relationships/slideLayout" Target="../slideLayouts/slideLayout2.xml"/><Relationship Id="rId4" Type="http://schemas.openxmlformats.org/officeDocument/2006/relationships/image" Target="../media/image14.gif"/></Relationships>
</file>

<file path=ppt/slides/_rels/slide22.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22.xml"/><Relationship Id="rId1" Type="http://schemas.openxmlformats.org/officeDocument/2006/relationships/slideLayout" Target="../slideLayouts/slideLayout38.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hyperlink" Target="http://host8.evanced.info/yorklibraries/sr/homepage.asp" TargetMode="External"/><Relationship Id="rId2" Type="http://schemas.openxmlformats.org/officeDocument/2006/relationships/notesSlide" Target="../notesSlides/notesSlide24.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3" Type="http://schemas.openxmlformats.org/officeDocument/2006/relationships/chart" Target="../charts/chart5.xml"/><Relationship Id="rId2" Type="http://schemas.openxmlformats.org/officeDocument/2006/relationships/notesSlide" Target="../notesSlides/notesSlide26.xml"/><Relationship Id="rId1" Type="http://schemas.openxmlformats.org/officeDocument/2006/relationships/slideLayout" Target="../slideLayouts/slideLayout38.xml"/></Relationships>
</file>

<file path=ppt/slides/_rels/slide27.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chart" Target="../charts/chart6.xml"/><Relationship Id="rId2" Type="http://schemas.openxmlformats.org/officeDocument/2006/relationships/notesSlide" Target="../notesSlides/notesSlide28.xml"/><Relationship Id="rId1" Type="http://schemas.openxmlformats.org/officeDocument/2006/relationships/slideLayout" Target="../slideLayouts/slideLayout10.xml"/></Relationships>
</file>

<file path=ppt/slides/_rels/slide29.xml.rels><?xml version="1.0" encoding="UTF-8" standalone="yes"?>
<Relationships xmlns="http://schemas.openxmlformats.org/package/2006/relationships"><Relationship Id="rId3" Type="http://schemas.openxmlformats.org/officeDocument/2006/relationships/chart" Target="../charts/chart7.xml"/><Relationship Id="rId2" Type="http://schemas.openxmlformats.org/officeDocument/2006/relationships/notesSlide" Target="../notesSlides/notesSlide29.xml"/><Relationship Id="rId1" Type="http://schemas.openxmlformats.org/officeDocument/2006/relationships/slideLayout" Target="../slideLayouts/slideLayout9.xml"/></Relationships>
</file>

<file path=ppt/slides/_rels/slide30.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30.xml"/><Relationship Id="rId1" Type="http://schemas.openxmlformats.org/officeDocument/2006/relationships/slideLayout" Target="../slideLayouts/slideLayout38.xml"/></Relationships>
</file>

<file path=ppt/slides/_rels/slide3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31.xml"/><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33.xml"/><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34.xml"/><Relationship Id="rId1" Type="http://schemas.openxmlformats.org/officeDocument/2006/relationships/slideLayout" Target="../slideLayouts/slideLayout7.xml"/><Relationship Id="rId4" Type="http://schemas.openxmlformats.org/officeDocument/2006/relationships/image" Target="../media/image17.jpeg"/></Relationships>
</file>

<file path=ppt/slides/_rels/slide35.xml.rels><?xml version="1.0" encoding="UTF-8" standalone="yes"?>
<Relationships xmlns="http://schemas.openxmlformats.org/package/2006/relationships"><Relationship Id="rId3" Type="http://schemas.openxmlformats.org/officeDocument/2006/relationships/hyperlink" Target="http://www.sciencedirect.com/science/article/pii/S0740818811000375" TargetMode="External"/><Relationship Id="rId2" Type="http://schemas.openxmlformats.org/officeDocument/2006/relationships/notesSlide" Target="../notesSlides/notesSlide35.xml"/><Relationship Id="rId1" Type="http://schemas.openxmlformats.org/officeDocument/2006/relationships/slideLayout" Target="../slideLayouts/slideLayout7.xml"/><Relationship Id="rId5" Type="http://schemas.openxmlformats.org/officeDocument/2006/relationships/hyperlink" Target="http://www.pewinternet.org/Reports/2012/Smartphone-Update-2012/Findings.aspx" TargetMode="External"/><Relationship Id="rId4" Type="http://schemas.openxmlformats.org/officeDocument/2006/relationships/hyperlink" Target="http://www.oclc.org/research/activities/synchronicity/default.htm" TargetMode="External"/></Relationships>
</file>

<file path=ppt/slides/_rels/slide36.xml.rels><?xml version="1.0" encoding="UTF-8" standalone="yes"?>
<Relationships xmlns="http://schemas.openxmlformats.org/package/2006/relationships"><Relationship Id="rId3" Type="http://schemas.openxmlformats.org/officeDocument/2006/relationships/hyperlink" Target="http://www.pewinternet.org/~/media/Files/Reports/2012/PIP_Teens_Smartphones_and_Texting.pdf" TargetMode="External"/><Relationship Id="rId2" Type="http://schemas.openxmlformats.org/officeDocument/2006/relationships/notesSlide" Target="../notesSlides/notesSlide36.xml"/><Relationship Id="rId1" Type="http://schemas.openxmlformats.org/officeDocument/2006/relationships/slideLayout" Target="../slideLayouts/slideLayout7.xml"/><Relationship Id="rId6" Type="http://schemas.openxmlformats.org/officeDocument/2006/relationships/hyperlink" Target="http://www.oclc.org/research/activities/synergy/default.htm" TargetMode="External"/><Relationship Id="rId5" Type="http://schemas.openxmlformats.org/officeDocument/2006/relationships/hyperlink" Target="http://www.oclc.org/resources/research/publications/library/2012/radford-connaway-lisr.pdf" TargetMode="External"/><Relationship Id="rId4" Type="http://schemas.openxmlformats.org/officeDocument/2006/relationships/hyperlink" Target="http://www.oclc.org/research/activities/synchronicity/default.htm" TargetMode="External"/></Relationships>
</file>

<file path=ppt/slides/_rels/slide37.xml.rels><?xml version="1.0" encoding="UTF-8" standalone="yes"?>
<Relationships xmlns="http://schemas.openxmlformats.org/package/2006/relationships"><Relationship Id="rId3" Type="http://schemas.openxmlformats.org/officeDocument/2006/relationships/hyperlink" Target="http://www.oclc.org/research/activities/synergy.html" TargetMode="External"/><Relationship Id="rId2" Type="http://schemas.openxmlformats.org/officeDocument/2006/relationships/notesSlide" Target="../notesSlides/notesSlide37.xml"/><Relationship Id="rId1" Type="http://schemas.openxmlformats.org/officeDocument/2006/relationships/slideLayout" Target="../slideLayouts/slideLayout38.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 Placeholder 7"/>
          <p:cNvSpPr>
            <a:spLocks noGrp="1"/>
          </p:cNvSpPr>
          <p:nvPr>
            <p:ph type="body" sz="quarter" idx="14"/>
          </p:nvPr>
        </p:nvSpPr>
        <p:spPr>
          <a:xfrm>
            <a:off x="4607630" y="5736868"/>
            <a:ext cx="4061361" cy="491741"/>
          </a:xfrm>
        </p:spPr>
        <p:txBody>
          <a:bodyPr>
            <a:normAutofit fontScale="92500" lnSpcReduction="10000"/>
          </a:bodyPr>
          <a:lstStyle/>
          <a:p>
            <a:pPr algn="ctr"/>
            <a:r>
              <a:rPr lang="en-US" dirty="0" smtClean="0">
                <a:solidFill>
                  <a:schemeClr val="bg1"/>
                </a:solidFill>
              </a:rPr>
              <a:t>ALISE,  January 22-25, </a:t>
            </a:r>
            <a:r>
              <a:rPr lang="en-US" dirty="0" smtClean="0">
                <a:solidFill>
                  <a:schemeClr val="bg1"/>
                </a:solidFill>
              </a:rPr>
              <a:t>2013</a:t>
            </a:r>
            <a:r>
              <a:rPr lang="en-US" dirty="0" smtClean="0">
                <a:solidFill>
                  <a:schemeClr val="bg1"/>
                </a:solidFill>
              </a:rPr>
              <a:t/>
            </a:r>
            <a:br>
              <a:rPr lang="en-US" dirty="0" smtClean="0">
                <a:solidFill>
                  <a:schemeClr val="bg1"/>
                </a:solidFill>
              </a:rPr>
            </a:br>
            <a:r>
              <a:rPr lang="en-US" dirty="0" smtClean="0">
                <a:solidFill>
                  <a:schemeClr val="bg1"/>
                </a:solidFill>
              </a:rPr>
              <a:t>http://www.oclc.org/research/activities/synergy.html</a:t>
            </a:r>
          </a:p>
          <a:p>
            <a:endParaRPr lang="en-US" dirty="0">
              <a:solidFill>
                <a:schemeClr val="tx1"/>
              </a:solidFill>
            </a:endParaRPr>
          </a:p>
        </p:txBody>
      </p:sp>
      <p:sp>
        <p:nvSpPr>
          <p:cNvPr id="9" name="Text Placeholder 5"/>
          <p:cNvSpPr txBox="1">
            <a:spLocks/>
          </p:cNvSpPr>
          <p:nvPr/>
        </p:nvSpPr>
        <p:spPr>
          <a:xfrm>
            <a:off x="0" y="3289461"/>
            <a:ext cx="2980706" cy="1828799"/>
          </a:xfrm>
          <a:prstGeom prst="rect">
            <a:avLst/>
          </a:prstGeom>
        </p:spPr>
        <p:txBody>
          <a:bodyPr vert="horz" lIns="91440" tIns="45720" rIns="91440" bIns="45720" rtlCol="0">
            <a:normAutofit fontScale="70000" lnSpcReduction="20000"/>
          </a:bodyPr>
          <a:lstStyle/>
          <a:p>
            <a:pPr marL="0" marR="0" lvl="0" indent="0" algn="l" defTabSz="457200" rtl="0" eaLnBrk="1" fontAlgn="auto" latinLnBrk="0" hangingPunct="1">
              <a:lnSpc>
                <a:spcPct val="110000"/>
              </a:lnSpc>
              <a:spcBef>
                <a:spcPts val="1200"/>
              </a:spcBef>
              <a:spcAft>
                <a:spcPts val="0"/>
              </a:spcAft>
              <a:buClrTx/>
              <a:buSzTx/>
              <a:buFont typeface="Arial"/>
              <a:buNone/>
              <a:tabLst/>
              <a:defRPr/>
            </a:pPr>
            <a:r>
              <a:rPr lang="en-US" sz="2300" b="1" dirty="0" smtClean="0">
                <a:solidFill>
                  <a:schemeClr val="bg1"/>
                </a:solidFill>
                <a:latin typeface="+mj-lt"/>
                <a:cs typeface="Arial" pitchFamily="34" charset="0"/>
              </a:rPr>
              <a:t>Marie L. Radford</a:t>
            </a:r>
          </a:p>
          <a:p>
            <a:pPr>
              <a:lnSpc>
                <a:spcPct val="110000"/>
              </a:lnSpc>
              <a:spcBef>
                <a:spcPts val="1200"/>
              </a:spcBef>
              <a:defRPr/>
            </a:pPr>
            <a:r>
              <a:rPr lang="en-US" sz="2300" dirty="0" smtClean="0">
                <a:solidFill>
                  <a:schemeClr val="bg1"/>
                </a:solidFill>
                <a:latin typeface="Arial" pitchFamily="34" charset="0"/>
                <a:cs typeface="Arial" pitchFamily="34" charset="0"/>
              </a:rPr>
              <a:t>Chair, Department of Library &amp; Information Science</a:t>
            </a:r>
            <a:br>
              <a:rPr lang="en-US" sz="2300" dirty="0" smtClean="0">
                <a:solidFill>
                  <a:schemeClr val="bg1"/>
                </a:solidFill>
                <a:latin typeface="Arial" pitchFamily="34" charset="0"/>
                <a:cs typeface="Arial" pitchFamily="34" charset="0"/>
              </a:rPr>
            </a:br>
            <a:r>
              <a:rPr lang="en-US" sz="2300" dirty="0" smtClean="0">
                <a:solidFill>
                  <a:schemeClr val="bg1"/>
                </a:solidFill>
                <a:latin typeface="Arial" pitchFamily="34" charset="0"/>
                <a:cs typeface="Arial" pitchFamily="34" charset="0"/>
              </a:rPr>
              <a:t>Rutgers University</a:t>
            </a:r>
          </a:p>
          <a:p>
            <a:pPr>
              <a:lnSpc>
                <a:spcPct val="110000"/>
              </a:lnSpc>
              <a:spcBef>
                <a:spcPts val="1200"/>
              </a:spcBef>
              <a:defRPr/>
            </a:pPr>
            <a:r>
              <a:rPr lang="en-US" sz="2300" dirty="0" smtClean="0">
                <a:solidFill>
                  <a:schemeClr val="bg1"/>
                </a:solidFill>
                <a:latin typeface="Arial" pitchFamily="34" charset="0"/>
                <a:cs typeface="Arial" pitchFamily="34" charset="0"/>
              </a:rPr>
              <a:t>mradford@rutgers.edu</a:t>
            </a:r>
          </a:p>
          <a:p>
            <a:pPr marL="0" marR="0" lvl="0" indent="0" algn="l" defTabSz="457200" rtl="0" eaLnBrk="1" fontAlgn="auto" latinLnBrk="0" hangingPunct="1">
              <a:lnSpc>
                <a:spcPct val="110000"/>
              </a:lnSpc>
              <a:spcBef>
                <a:spcPts val="1200"/>
              </a:spcBef>
              <a:spcAft>
                <a:spcPts val="0"/>
              </a:spcAft>
              <a:buClrTx/>
              <a:buSzTx/>
              <a:buFont typeface="Arial"/>
              <a:buNone/>
              <a:tabLst/>
              <a:defRPr/>
            </a:pPr>
            <a:endParaRPr kumimoji="0" lang="en-US" sz="2000" b="0" i="0" u="none" strike="noStrike" kern="1200" cap="none" spc="0" normalizeH="0" baseline="0" noProof="0" dirty="0">
              <a:ln>
                <a:noFill/>
              </a:ln>
              <a:solidFill>
                <a:schemeClr val="bg1"/>
              </a:solidFill>
              <a:effectLst/>
              <a:uLnTx/>
              <a:uFillTx/>
              <a:latin typeface="+mj-lt"/>
              <a:ea typeface="+mn-ea"/>
              <a:cs typeface="Arial"/>
            </a:endParaRPr>
          </a:p>
        </p:txBody>
      </p:sp>
      <p:sp>
        <p:nvSpPr>
          <p:cNvPr id="11" name="Text Placeholder 5"/>
          <p:cNvSpPr txBox="1">
            <a:spLocks/>
          </p:cNvSpPr>
          <p:nvPr/>
        </p:nvSpPr>
        <p:spPr>
          <a:xfrm>
            <a:off x="0" y="4972383"/>
            <a:ext cx="2783302" cy="1437325"/>
          </a:xfrm>
          <a:prstGeom prst="rect">
            <a:avLst/>
          </a:prstGeom>
        </p:spPr>
        <p:txBody>
          <a:bodyPr vert="horz" lIns="91440" tIns="45720" rIns="91440" bIns="45720" rtlCol="0">
            <a:normAutofit fontScale="25000" lnSpcReduction="20000"/>
          </a:bodyPr>
          <a:lstStyle/>
          <a:p>
            <a:pPr marL="0" marR="0" lvl="0" indent="0" algn="l" defTabSz="457200" rtl="0" eaLnBrk="1" fontAlgn="auto" latinLnBrk="0" hangingPunct="1">
              <a:lnSpc>
                <a:spcPct val="110000"/>
              </a:lnSpc>
              <a:spcBef>
                <a:spcPts val="1200"/>
              </a:spcBef>
              <a:spcAft>
                <a:spcPts val="0"/>
              </a:spcAft>
              <a:buClrTx/>
              <a:buSzTx/>
              <a:buFont typeface="Arial"/>
              <a:buNone/>
              <a:tabLst/>
              <a:defRPr/>
            </a:pPr>
            <a:r>
              <a:rPr kumimoji="0" lang="en-US" sz="6400" b="1" i="0" u="none" strike="noStrike" kern="1200" cap="none" spc="0" normalizeH="0" baseline="0" noProof="0" dirty="0" smtClean="0">
                <a:ln>
                  <a:noFill/>
                </a:ln>
                <a:solidFill>
                  <a:schemeClr val="bg1"/>
                </a:solidFill>
                <a:effectLst/>
                <a:uLnTx/>
                <a:uFillTx/>
                <a:latin typeface="+mj-lt"/>
                <a:cs typeface="Arial" pitchFamily="34" charset="0"/>
              </a:rPr>
              <a:t>Lynn Silipigni Connaway</a:t>
            </a:r>
          </a:p>
          <a:p>
            <a:pPr lvl="0">
              <a:lnSpc>
                <a:spcPct val="110000"/>
              </a:lnSpc>
              <a:spcBef>
                <a:spcPts val="1200"/>
              </a:spcBef>
              <a:defRPr/>
            </a:pPr>
            <a:r>
              <a:rPr lang="en-US" sz="6400" dirty="0" smtClean="0">
                <a:solidFill>
                  <a:schemeClr val="bg1"/>
                </a:solidFill>
                <a:latin typeface="Arial" pitchFamily="34" charset="0"/>
                <a:cs typeface="Arial" pitchFamily="34" charset="0"/>
              </a:rPr>
              <a:t>Senior Research Scientist</a:t>
            </a:r>
            <a:br>
              <a:rPr lang="en-US" sz="6400" dirty="0" smtClean="0">
                <a:solidFill>
                  <a:schemeClr val="bg1"/>
                </a:solidFill>
                <a:latin typeface="Arial" pitchFamily="34" charset="0"/>
                <a:cs typeface="Arial" pitchFamily="34" charset="0"/>
              </a:rPr>
            </a:br>
            <a:r>
              <a:rPr lang="en-US" sz="6400" dirty="0" smtClean="0">
                <a:solidFill>
                  <a:schemeClr val="bg1"/>
                </a:solidFill>
                <a:latin typeface="Arial" pitchFamily="34" charset="0"/>
                <a:cs typeface="Arial" pitchFamily="34" charset="0"/>
              </a:rPr>
              <a:t>OCLC</a:t>
            </a:r>
          </a:p>
          <a:p>
            <a:pPr lvl="0">
              <a:lnSpc>
                <a:spcPct val="110000"/>
              </a:lnSpc>
              <a:spcBef>
                <a:spcPts val="1200"/>
              </a:spcBef>
              <a:defRPr/>
            </a:pPr>
            <a:r>
              <a:rPr lang="en-US" sz="6400" dirty="0" smtClean="0">
                <a:solidFill>
                  <a:schemeClr val="bg1"/>
                </a:solidFill>
                <a:latin typeface="Arial" pitchFamily="34" charset="0"/>
                <a:cs typeface="Arial" pitchFamily="34" charset="0"/>
              </a:rPr>
              <a:t>connawal@oclc.org</a:t>
            </a:r>
          </a:p>
          <a:p>
            <a:pPr marL="0" marR="0" lvl="0" indent="0" algn="l" defTabSz="457200" rtl="0" eaLnBrk="1" fontAlgn="auto" latinLnBrk="0" hangingPunct="1">
              <a:lnSpc>
                <a:spcPct val="110000"/>
              </a:lnSpc>
              <a:spcBef>
                <a:spcPts val="1200"/>
              </a:spcBef>
              <a:spcAft>
                <a:spcPts val="0"/>
              </a:spcAft>
              <a:buClrTx/>
              <a:buSzTx/>
              <a:buFont typeface="Arial"/>
              <a:buNone/>
              <a:tabLst/>
              <a:defRPr/>
            </a:pPr>
            <a:endParaRPr kumimoji="0" lang="en-US" sz="2000" b="0" i="0" u="none" strike="noStrike" kern="1200" cap="none" spc="0" normalizeH="0" baseline="0" noProof="0" dirty="0">
              <a:ln>
                <a:noFill/>
              </a:ln>
              <a:solidFill>
                <a:schemeClr val="bg1"/>
              </a:solidFill>
              <a:effectLst/>
              <a:uLnTx/>
              <a:uFillTx/>
              <a:latin typeface="Arial"/>
              <a:ea typeface="+mn-ea"/>
              <a:cs typeface="Arial"/>
            </a:endParaRPr>
          </a:p>
        </p:txBody>
      </p:sp>
      <p:cxnSp>
        <p:nvCxnSpPr>
          <p:cNvPr id="13" name="Straight Connector 12"/>
          <p:cNvCxnSpPr/>
          <p:nvPr/>
        </p:nvCxnSpPr>
        <p:spPr>
          <a:xfrm flipH="1">
            <a:off x="6248400" y="1143000"/>
            <a:ext cx="2895600" cy="0"/>
          </a:xfrm>
          <a:prstGeom prst="line">
            <a:avLst/>
          </a:prstGeom>
          <a:ln>
            <a:solidFill>
              <a:srgbClr val="150688"/>
            </a:solidFill>
          </a:ln>
        </p:spPr>
        <p:style>
          <a:lnRef idx="2">
            <a:schemeClr val="accent1"/>
          </a:lnRef>
          <a:fillRef idx="0">
            <a:schemeClr val="accent1"/>
          </a:fillRef>
          <a:effectRef idx="1">
            <a:schemeClr val="accent1"/>
          </a:effectRef>
          <a:fontRef idx="minor">
            <a:schemeClr val="tx1"/>
          </a:fontRef>
        </p:style>
      </p:cxnSp>
      <p:cxnSp>
        <p:nvCxnSpPr>
          <p:cNvPr id="14" name="Straight Connector 13"/>
          <p:cNvCxnSpPr/>
          <p:nvPr/>
        </p:nvCxnSpPr>
        <p:spPr>
          <a:xfrm flipH="1">
            <a:off x="5867400" y="1143000"/>
            <a:ext cx="381000" cy="1208725"/>
          </a:xfrm>
          <a:prstGeom prst="line">
            <a:avLst/>
          </a:prstGeom>
          <a:ln>
            <a:solidFill>
              <a:srgbClr val="150688"/>
            </a:solidFill>
          </a:ln>
        </p:spPr>
        <p:style>
          <a:lnRef idx="2">
            <a:schemeClr val="accent1"/>
          </a:lnRef>
          <a:fillRef idx="0">
            <a:schemeClr val="accent1"/>
          </a:fillRef>
          <a:effectRef idx="1">
            <a:schemeClr val="accent1"/>
          </a:effectRef>
          <a:fontRef idx="minor">
            <a:schemeClr val="tx1"/>
          </a:fontRef>
        </p:style>
      </p:cxnSp>
      <p:cxnSp>
        <p:nvCxnSpPr>
          <p:cNvPr id="15" name="Straight Connector 14"/>
          <p:cNvCxnSpPr/>
          <p:nvPr/>
        </p:nvCxnSpPr>
        <p:spPr>
          <a:xfrm flipH="1" flipV="1">
            <a:off x="5486400" y="0"/>
            <a:ext cx="381000" cy="2351724"/>
          </a:xfrm>
          <a:prstGeom prst="line">
            <a:avLst/>
          </a:prstGeom>
          <a:ln>
            <a:solidFill>
              <a:srgbClr val="150688"/>
            </a:solidFill>
          </a:ln>
        </p:spPr>
        <p:style>
          <a:lnRef idx="2">
            <a:schemeClr val="accent1"/>
          </a:lnRef>
          <a:fillRef idx="0">
            <a:schemeClr val="accent1"/>
          </a:fillRef>
          <a:effectRef idx="1">
            <a:schemeClr val="accent1"/>
          </a:effectRef>
          <a:fontRef idx="minor">
            <a:schemeClr val="tx1"/>
          </a:fontRef>
        </p:style>
      </p:cxnSp>
      <p:cxnSp>
        <p:nvCxnSpPr>
          <p:cNvPr id="16" name="Straight Connector 15"/>
          <p:cNvCxnSpPr/>
          <p:nvPr/>
        </p:nvCxnSpPr>
        <p:spPr>
          <a:xfrm flipH="1">
            <a:off x="5257800" y="0"/>
            <a:ext cx="228600" cy="1447800"/>
          </a:xfrm>
          <a:prstGeom prst="line">
            <a:avLst/>
          </a:prstGeom>
          <a:ln>
            <a:solidFill>
              <a:srgbClr val="150688"/>
            </a:solidFill>
          </a:ln>
        </p:spPr>
        <p:style>
          <a:lnRef idx="2">
            <a:schemeClr val="accent1"/>
          </a:lnRef>
          <a:fillRef idx="0">
            <a:schemeClr val="accent1"/>
          </a:fillRef>
          <a:effectRef idx="1">
            <a:schemeClr val="accent1"/>
          </a:effectRef>
          <a:fontRef idx="minor">
            <a:schemeClr val="tx1"/>
          </a:fontRef>
        </p:style>
      </p:cxnSp>
      <p:cxnSp>
        <p:nvCxnSpPr>
          <p:cNvPr id="17" name="Straight Connector 16"/>
          <p:cNvCxnSpPr/>
          <p:nvPr/>
        </p:nvCxnSpPr>
        <p:spPr>
          <a:xfrm flipH="1">
            <a:off x="2" y="1436914"/>
            <a:ext cx="827312" cy="10887"/>
          </a:xfrm>
          <a:prstGeom prst="line">
            <a:avLst/>
          </a:prstGeom>
          <a:ln>
            <a:solidFill>
              <a:srgbClr val="150688"/>
            </a:solidFill>
          </a:ln>
        </p:spPr>
        <p:style>
          <a:lnRef idx="2">
            <a:schemeClr val="accent1"/>
          </a:lnRef>
          <a:fillRef idx="0">
            <a:schemeClr val="accent1"/>
          </a:fillRef>
          <a:effectRef idx="1">
            <a:schemeClr val="accent1"/>
          </a:effectRef>
          <a:fontRef idx="minor">
            <a:schemeClr val="tx1"/>
          </a:fontRef>
        </p:style>
      </p:cxnSp>
      <p:pic>
        <p:nvPicPr>
          <p:cNvPr id="19" name="Picture 9" descr="http://fontmeme.com/create.php?text=notdeadyet&amp;name=Cursif.ttf&amp;size=40&amp;style_color=1E00FF"/>
          <p:cNvPicPr>
            <a:picLocks noChangeAspect="1" noChangeArrowheads="1"/>
          </p:cNvPicPr>
          <p:nvPr/>
        </p:nvPicPr>
        <p:blipFill>
          <a:blip r:embed="rId3">
            <a:duotone>
              <a:schemeClr val="bg2">
                <a:shade val="45000"/>
                <a:satMod val="135000"/>
              </a:schemeClr>
              <a:prstClr val="white"/>
            </a:duotone>
          </a:blip>
          <a:srcRect/>
          <a:stretch>
            <a:fillRect/>
          </a:stretch>
        </p:blipFill>
        <p:spPr bwMode="auto">
          <a:xfrm>
            <a:off x="1234583" y="682171"/>
            <a:ext cx="3976045" cy="1779113"/>
          </a:xfrm>
          <a:prstGeom prst="rect">
            <a:avLst/>
          </a:prstGeom>
          <a:noFill/>
        </p:spPr>
      </p:pic>
      <p:cxnSp>
        <p:nvCxnSpPr>
          <p:cNvPr id="20" name="Straight Connector 19"/>
          <p:cNvCxnSpPr/>
          <p:nvPr/>
        </p:nvCxnSpPr>
        <p:spPr>
          <a:xfrm flipH="1">
            <a:off x="4953000" y="1447800"/>
            <a:ext cx="304800" cy="0"/>
          </a:xfrm>
          <a:prstGeom prst="line">
            <a:avLst/>
          </a:prstGeom>
          <a:ln>
            <a:solidFill>
              <a:srgbClr val="150688"/>
            </a:solidFill>
          </a:ln>
        </p:spPr>
        <p:style>
          <a:lnRef idx="2">
            <a:schemeClr val="accent1"/>
          </a:lnRef>
          <a:fillRef idx="0">
            <a:schemeClr val="accent1"/>
          </a:fillRef>
          <a:effectRef idx="1">
            <a:schemeClr val="accent1"/>
          </a:effectRef>
          <a:fontRef idx="minor">
            <a:schemeClr val="tx1"/>
          </a:fontRef>
        </p:style>
      </p:cxnSp>
      <p:cxnSp>
        <p:nvCxnSpPr>
          <p:cNvPr id="22" name="Straight Connector 21"/>
          <p:cNvCxnSpPr/>
          <p:nvPr/>
        </p:nvCxnSpPr>
        <p:spPr>
          <a:xfrm flipH="1" flipV="1">
            <a:off x="823731" y="1433286"/>
            <a:ext cx="192270" cy="293914"/>
          </a:xfrm>
          <a:prstGeom prst="line">
            <a:avLst/>
          </a:prstGeom>
          <a:ln>
            <a:solidFill>
              <a:srgbClr val="150688"/>
            </a:solidFill>
          </a:ln>
        </p:spPr>
        <p:style>
          <a:lnRef idx="2">
            <a:schemeClr val="accent1"/>
          </a:lnRef>
          <a:fillRef idx="0">
            <a:schemeClr val="accent1"/>
          </a:fillRef>
          <a:effectRef idx="1">
            <a:schemeClr val="accent1"/>
          </a:effectRef>
          <a:fontRef idx="minor">
            <a:schemeClr val="tx1"/>
          </a:fontRef>
        </p:style>
      </p:cxnSp>
      <p:cxnSp>
        <p:nvCxnSpPr>
          <p:cNvPr id="24" name="Straight Connector 23"/>
          <p:cNvCxnSpPr/>
          <p:nvPr/>
        </p:nvCxnSpPr>
        <p:spPr>
          <a:xfrm flipV="1">
            <a:off x="1008742" y="1436914"/>
            <a:ext cx="181429" cy="312061"/>
          </a:xfrm>
          <a:prstGeom prst="line">
            <a:avLst/>
          </a:prstGeom>
          <a:ln>
            <a:solidFill>
              <a:srgbClr val="150688"/>
            </a:solidFill>
          </a:ln>
        </p:spPr>
        <p:style>
          <a:lnRef idx="2">
            <a:schemeClr val="accent1"/>
          </a:lnRef>
          <a:fillRef idx="0">
            <a:schemeClr val="accent1"/>
          </a:fillRef>
          <a:effectRef idx="1">
            <a:schemeClr val="accent1"/>
          </a:effectRef>
          <a:fontRef idx="minor">
            <a:schemeClr val="tx1"/>
          </a:fontRef>
        </p:style>
      </p:cxnSp>
      <p:cxnSp>
        <p:nvCxnSpPr>
          <p:cNvPr id="28" name="Straight Connector 27"/>
          <p:cNvCxnSpPr/>
          <p:nvPr/>
        </p:nvCxnSpPr>
        <p:spPr>
          <a:xfrm flipV="1">
            <a:off x="1161142" y="1451429"/>
            <a:ext cx="290287" cy="2"/>
          </a:xfrm>
          <a:prstGeom prst="line">
            <a:avLst/>
          </a:prstGeom>
          <a:ln>
            <a:solidFill>
              <a:srgbClr val="150688"/>
            </a:solidFill>
          </a:ln>
        </p:spPr>
        <p:style>
          <a:lnRef idx="2">
            <a:schemeClr val="accent1"/>
          </a:lnRef>
          <a:fillRef idx="0">
            <a:schemeClr val="accent1"/>
          </a:fillRef>
          <a:effectRef idx="1">
            <a:schemeClr val="accent1"/>
          </a:effectRef>
          <a:fontRef idx="minor">
            <a:schemeClr val="tx1"/>
          </a:fontRef>
        </p:style>
      </p:cxnSp>
      <p:sp>
        <p:nvSpPr>
          <p:cNvPr id="23" name="TextBox 22"/>
          <p:cNvSpPr txBox="1"/>
          <p:nvPr/>
        </p:nvSpPr>
        <p:spPr>
          <a:xfrm>
            <a:off x="3135086" y="5332020"/>
            <a:ext cx="6008915" cy="400110"/>
          </a:xfrm>
          <a:prstGeom prst="rect">
            <a:avLst/>
          </a:prstGeom>
          <a:noFill/>
        </p:spPr>
        <p:txBody>
          <a:bodyPr wrap="square" rtlCol="0">
            <a:spAutoFit/>
          </a:bodyPr>
          <a:lstStyle/>
          <a:p>
            <a:r>
              <a:rPr lang="en-US" sz="2000" b="1" dirty="0" smtClean="0">
                <a:solidFill>
                  <a:schemeClr val="bg1"/>
                </a:solidFill>
                <a:latin typeface="+mj-lt"/>
                <a:cs typeface="Arial" pitchFamily="34" charset="0"/>
              </a:rPr>
              <a:t>ALISE/</a:t>
            </a:r>
            <a:r>
              <a:rPr lang="en-US" sz="2000" b="1" dirty="0" err="1" smtClean="0">
                <a:solidFill>
                  <a:schemeClr val="bg1"/>
                </a:solidFill>
                <a:latin typeface="+mj-lt"/>
                <a:cs typeface="Arial" pitchFamily="34" charset="0"/>
              </a:rPr>
              <a:t>Bohdan</a:t>
            </a:r>
            <a:r>
              <a:rPr lang="en-US" sz="2000" b="1" dirty="0" smtClean="0">
                <a:solidFill>
                  <a:schemeClr val="bg1"/>
                </a:solidFill>
                <a:latin typeface="+mj-lt"/>
                <a:cs typeface="Arial" pitchFamily="34" charset="0"/>
              </a:rPr>
              <a:t> S. </a:t>
            </a:r>
            <a:r>
              <a:rPr lang="en-US" sz="2000" b="1" dirty="0" err="1" smtClean="0">
                <a:solidFill>
                  <a:schemeClr val="bg1"/>
                </a:solidFill>
                <a:latin typeface="+mj-lt"/>
                <a:cs typeface="Arial" pitchFamily="34" charset="0"/>
              </a:rPr>
              <a:t>Wynar</a:t>
            </a:r>
            <a:r>
              <a:rPr lang="en-US" sz="2000" b="1" dirty="0" smtClean="0">
                <a:solidFill>
                  <a:schemeClr val="bg1"/>
                </a:solidFill>
                <a:latin typeface="+mj-lt"/>
                <a:cs typeface="Arial" pitchFamily="34" charset="0"/>
              </a:rPr>
              <a:t> Research Paper Award</a:t>
            </a:r>
          </a:p>
        </p:txBody>
      </p:sp>
      <p:pic>
        <p:nvPicPr>
          <p:cNvPr id="63490" name="Picture 2" descr="http://fontmeme.com/create.php?text=a%20longitudinal%20study%20of%20query%20type%20and%20&amp;name=Cursif.ttf&amp;size=30&amp;style_color=F5F5F5"/>
          <p:cNvPicPr>
            <a:picLocks noChangeAspect="1" noChangeArrowheads="1"/>
          </p:cNvPicPr>
          <p:nvPr/>
        </p:nvPicPr>
        <p:blipFill>
          <a:blip r:embed="rId4"/>
          <a:srcRect/>
          <a:stretch>
            <a:fillRect/>
          </a:stretch>
        </p:blipFill>
        <p:spPr bwMode="auto">
          <a:xfrm>
            <a:off x="-11875" y="1779879"/>
            <a:ext cx="6109276" cy="998950"/>
          </a:xfrm>
          <a:prstGeom prst="rect">
            <a:avLst/>
          </a:prstGeom>
          <a:noFill/>
        </p:spPr>
      </p:pic>
      <p:pic>
        <p:nvPicPr>
          <p:cNvPr id="63492" name="Picture 4" descr="http://fontmeme.com/create.php?text=ready%20reference%20accuracy%20in%20live%20chat%20&amp;name=Cursif.ttf&amp;size=30&amp;style_color=F5F5F5"/>
          <p:cNvPicPr>
            <a:picLocks noChangeAspect="1" noChangeArrowheads="1"/>
          </p:cNvPicPr>
          <p:nvPr/>
        </p:nvPicPr>
        <p:blipFill>
          <a:blip r:embed="rId5"/>
          <a:srcRect/>
          <a:stretch>
            <a:fillRect/>
          </a:stretch>
        </p:blipFill>
        <p:spPr bwMode="auto">
          <a:xfrm>
            <a:off x="0" y="2291367"/>
            <a:ext cx="6139543" cy="1047793"/>
          </a:xfrm>
          <a:prstGeom prst="rect">
            <a:avLst/>
          </a:prstGeom>
          <a:noFill/>
        </p:spPr>
      </p:pic>
      <p:pic>
        <p:nvPicPr>
          <p:cNvPr id="63494" name="Picture 6" descr="http://fontmeme.com/create.php?text=and%20IM%20reference&amp;name=Cursif.ttf&amp;size=30&amp;style_color=F5F5F5"/>
          <p:cNvPicPr>
            <a:picLocks noChangeAspect="1" noChangeArrowheads="1"/>
          </p:cNvPicPr>
          <p:nvPr/>
        </p:nvPicPr>
        <p:blipFill>
          <a:blip r:embed="rId6"/>
          <a:srcRect/>
          <a:stretch>
            <a:fillRect/>
          </a:stretch>
        </p:blipFill>
        <p:spPr bwMode="auto">
          <a:xfrm>
            <a:off x="5860139" y="2303813"/>
            <a:ext cx="3165111" cy="1021277"/>
          </a:xfrm>
          <a:prstGeom prst="rect">
            <a:avLst/>
          </a:prstGeom>
          <a:noFill/>
        </p:spPr>
      </p:pic>
    </p:spTree>
  </p:cSld>
  <p:clrMapOvr>
    <a:masterClrMapping/>
  </p:clrMapOvr>
  <p:transition>
    <p:fade/>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664257" y="522514"/>
            <a:ext cx="7772400" cy="4430486"/>
          </a:xfrm>
        </p:spPr>
        <p:txBody>
          <a:bodyPr/>
          <a:lstStyle/>
          <a:p>
            <a:r>
              <a:rPr lang="en-US" sz="6000" dirty="0" smtClean="0"/>
              <a:t>Seeking Synchronicity &amp; Cyber Synergy</a:t>
            </a:r>
            <a:endParaRPr lang="en-US" sz="6000" dirty="0"/>
          </a:p>
        </p:txBody>
      </p:sp>
    </p:spTree>
  </p:cSld>
  <p:clrMapOvr>
    <a:masterClrMapping/>
  </p:clrMapOvr>
  <p:transition>
    <p:fade/>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a:xfrm>
            <a:off x="21775" y="128650"/>
            <a:ext cx="7772400" cy="609600"/>
          </a:xfrm>
        </p:spPr>
        <p:txBody>
          <a:bodyPr/>
          <a:lstStyle/>
          <a:p>
            <a:r>
              <a:rPr lang="en-US" sz="1800" b="1" dirty="0" smtClean="0">
                <a:effectLst>
                  <a:outerShdw blurRad="38100" dist="38100" dir="2700000" algn="tl">
                    <a:srgbClr val="000000">
                      <a:alpha val="43137"/>
                    </a:srgbClr>
                  </a:outerShdw>
                </a:effectLst>
              </a:rPr>
              <a:t>Seeking Synchronicity:</a:t>
            </a:r>
            <a:br>
              <a:rPr lang="en-US" sz="1800" b="1" dirty="0" smtClean="0">
                <a:effectLst>
                  <a:outerShdw blurRad="38100" dist="38100" dir="2700000" algn="tl">
                    <a:srgbClr val="000000">
                      <a:alpha val="43137"/>
                    </a:srgbClr>
                  </a:outerShdw>
                </a:effectLst>
              </a:rPr>
            </a:br>
            <a:r>
              <a:rPr lang="en-US" sz="1800" b="1" dirty="0" smtClean="0">
                <a:effectLst>
                  <a:outerShdw blurRad="38100" dist="38100" dir="2700000" algn="tl">
                    <a:srgbClr val="000000">
                      <a:alpha val="43137"/>
                    </a:srgbClr>
                  </a:outerShdw>
                </a:effectLst>
              </a:rPr>
              <a:t>Evaluating Virtual Reference Services from User, Non-User &amp; Librarian Perspectives</a:t>
            </a:r>
            <a:br>
              <a:rPr lang="en-US" sz="1800" b="1" dirty="0" smtClean="0">
                <a:effectLst>
                  <a:outerShdw blurRad="38100" dist="38100" dir="2700000" algn="tl">
                    <a:srgbClr val="000000">
                      <a:alpha val="43137"/>
                    </a:srgbClr>
                  </a:outerShdw>
                </a:effectLst>
              </a:rPr>
            </a:br>
            <a:endParaRPr lang="en-US" sz="1800" b="1" dirty="0">
              <a:effectLst>
                <a:outerShdw blurRad="38100" dist="38100" dir="2700000" algn="tl">
                  <a:srgbClr val="000000">
                    <a:alpha val="43137"/>
                  </a:srgbClr>
                </a:outerShdw>
              </a:effectLst>
            </a:endParaRPr>
          </a:p>
        </p:txBody>
      </p:sp>
      <p:sp>
        <p:nvSpPr>
          <p:cNvPr id="3" name="Content Placeholder 2"/>
          <p:cNvSpPr>
            <a:spLocks noGrp="1"/>
          </p:cNvSpPr>
          <p:nvPr>
            <p:ph sz="half" idx="4294967295"/>
          </p:nvPr>
        </p:nvSpPr>
        <p:spPr>
          <a:xfrm>
            <a:off x="864755" y="1400175"/>
            <a:ext cx="7988300" cy="4300538"/>
          </a:xfrm>
        </p:spPr>
        <p:txBody>
          <a:bodyPr numCol="2"/>
          <a:lstStyle/>
          <a:p>
            <a:pPr>
              <a:buFont typeface="Arial" pitchFamily="34" charset="0"/>
              <a:buChar char="•"/>
            </a:pPr>
            <a:r>
              <a:rPr lang="en-US" sz="2000" b="1" dirty="0" smtClean="0"/>
              <a:t>Studied habits &amp; needs of virtual reference service (VRS) librarians, users, &amp; non-users </a:t>
            </a:r>
            <a:endParaRPr lang="en-US" sz="2000" b="1" dirty="0"/>
          </a:p>
          <a:p>
            <a:pPr>
              <a:buFont typeface="Arial" pitchFamily="34" charset="0"/>
              <a:buChar char="•"/>
            </a:pPr>
            <a:r>
              <a:rPr lang="en-US" sz="2000" b="1" dirty="0" smtClean="0"/>
              <a:t>Identified characteristics informing library system &amp; service development </a:t>
            </a:r>
          </a:p>
          <a:p>
            <a:pPr>
              <a:lnSpc>
                <a:spcPct val="100000"/>
              </a:lnSpc>
              <a:buFont typeface="Arial" pitchFamily="34" charset="0"/>
              <a:buChar char="•"/>
            </a:pPr>
            <a:r>
              <a:rPr lang="en-US" sz="2000" b="1" dirty="0" smtClean="0"/>
              <a:t>Generalizable -  large sample sizes, multiple methods of data collection, &amp; triangulation of results</a:t>
            </a:r>
          </a:p>
          <a:p>
            <a:pPr>
              <a:lnSpc>
                <a:spcPct val="100000"/>
              </a:lnSpc>
              <a:buFont typeface="Arial" pitchFamily="34" charset="0"/>
              <a:buChar char="•"/>
            </a:pPr>
            <a:endParaRPr lang="en-US" sz="1500" b="0" dirty="0" smtClean="0">
              <a:ea typeface="+mn-ea"/>
              <a:cs typeface="+mn-cs"/>
            </a:endParaRPr>
          </a:p>
          <a:p>
            <a:pPr>
              <a:buFont typeface="Arial" pitchFamily="34" charset="0"/>
              <a:buChar char="•"/>
            </a:pPr>
            <a:endParaRPr lang="en-US" sz="1500" b="0" dirty="0" smtClean="0">
              <a:hlinkClick r:id="rId3"/>
            </a:endParaRPr>
          </a:p>
          <a:p>
            <a:endParaRPr lang="en-US" sz="1500" b="0" dirty="0" smtClean="0">
              <a:hlinkClick r:id="rId3"/>
            </a:endParaRPr>
          </a:p>
          <a:p>
            <a:endParaRPr lang="en-US" sz="1500" b="0" dirty="0" smtClean="0">
              <a:hlinkClick r:id="rId3"/>
            </a:endParaRPr>
          </a:p>
          <a:p>
            <a:endParaRPr lang="en-US" sz="1200" b="0" dirty="0" smtClean="0">
              <a:hlinkClick r:id="rId3"/>
            </a:endParaRPr>
          </a:p>
        </p:txBody>
      </p:sp>
      <p:pic>
        <p:nvPicPr>
          <p:cNvPr id="9" name="Picture 8" descr="large_7131927517.jpg"/>
          <p:cNvPicPr>
            <a:picLocks noChangeAspect="1"/>
          </p:cNvPicPr>
          <p:nvPr/>
        </p:nvPicPr>
        <p:blipFill>
          <a:blip r:embed="rId4">
            <a:duotone>
              <a:schemeClr val="bg2">
                <a:shade val="45000"/>
                <a:satMod val="135000"/>
              </a:schemeClr>
              <a:prstClr val="white"/>
            </a:duotone>
          </a:blip>
          <a:srcRect l="11111" t="8889" r="30208" b="10000"/>
          <a:stretch>
            <a:fillRect/>
          </a:stretch>
        </p:blipFill>
        <p:spPr>
          <a:xfrm>
            <a:off x="6511764" y="762000"/>
            <a:ext cx="1327311" cy="1834673"/>
          </a:xfrm>
          <a:prstGeom prst="rect">
            <a:avLst/>
          </a:prstGeom>
          <a:ln>
            <a:noFill/>
          </a:ln>
        </p:spPr>
      </p:pic>
      <p:pic>
        <p:nvPicPr>
          <p:cNvPr id="10" name="Picture 9" descr="large_7131927517.jpg"/>
          <p:cNvPicPr>
            <a:picLocks noChangeAspect="1"/>
          </p:cNvPicPr>
          <p:nvPr/>
        </p:nvPicPr>
        <p:blipFill>
          <a:blip r:embed="rId4">
            <a:duotone>
              <a:schemeClr val="accent1">
                <a:shade val="45000"/>
                <a:satMod val="135000"/>
              </a:schemeClr>
              <a:prstClr val="white"/>
            </a:duotone>
          </a:blip>
          <a:srcRect l="11111" t="8889" r="30208" b="10000"/>
          <a:stretch>
            <a:fillRect/>
          </a:stretch>
        </p:blipFill>
        <p:spPr>
          <a:xfrm flipH="1">
            <a:off x="6511764" y="2584927"/>
            <a:ext cx="1327311" cy="1834673"/>
          </a:xfrm>
          <a:prstGeom prst="rect">
            <a:avLst/>
          </a:prstGeom>
        </p:spPr>
      </p:pic>
      <p:pic>
        <p:nvPicPr>
          <p:cNvPr id="11" name="Picture 10" descr="large_7131927517.jpg"/>
          <p:cNvPicPr>
            <a:picLocks noChangeAspect="1"/>
          </p:cNvPicPr>
          <p:nvPr/>
        </p:nvPicPr>
        <p:blipFill>
          <a:blip r:embed="rId4">
            <a:duotone>
              <a:schemeClr val="accent3">
                <a:shade val="45000"/>
                <a:satMod val="135000"/>
              </a:schemeClr>
              <a:prstClr val="white"/>
            </a:duotone>
          </a:blip>
          <a:srcRect l="11111" t="8889" r="30208" b="10000"/>
          <a:stretch>
            <a:fillRect/>
          </a:stretch>
        </p:blipFill>
        <p:spPr>
          <a:xfrm>
            <a:off x="6511764" y="4343400"/>
            <a:ext cx="1327311" cy="1834673"/>
          </a:xfrm>
          <a:prstGeom prst="rect">
            <a:avLst/>
          </a:prstGeom>
        </p:spPr>
      </p:pic>
      <p:sp>
        <p:nvSpPr>
          <p:cNvPr id="13" name="TextBox 12"/>
          <p:cNvSpPr txBox="1"/>
          <p:nvPr/>
        </p:nvSpPr>
        <p:spPr>
          <a:xfrm>
            <a:off x="7058025" y="938540"/>
            <a:ext cx="876300" cy="261610"/>
          </a:xfrm>
          <a:prstGeom prst="rect">
            <a:avLst/>
          </a:prstGeom>
          <a:noFill/>
        </p:spPr>
        <p:txBody>
          <a:bodyPr wrap="square" rtlCol="0">
            <a:spAutoFit/>
          </a:bodyPr>
          <a:lstStyle/>
          <a:p>
            <a:r>
              <a:rPr lang="en-US" sz="1100" b="1" dirty="0" smtClean="0">
                <a:latin typeface="Aharoni" pitchFamily="2" charset="-79"/>
                <a:cs typeface="Aharoni" pitchFamily="2" charset="-79"/>
              </a:rPr>
              <a:t>Librarians</a:t>
            </a:r>
            <a:endParaRPr lang="en-US" sz="1100" b="1" dirty="0">
              <a:latin typeface="Aharoni" pitchFamily="2" charset="-79"/>
              <a:cs typeface="Aharoni" pitchFamily="2" charset="-79"/>
            </a:endParaRPr>
          </a:p>
        </p:txBody>
      </p:sp>
      <p:sp>
        <p:nvSpPr>
          <p:cNvPr id="14" name="TextBox 13"/>
          <p:cNvSpPr txBox="1"/>
          <p:nvPr/>
        </p:nvSpPr>
        <p:spPr>
          <a:xfrm>
            <a:off x="6467475" y="2710190"/>
            <a:ext cx="1676400" cy="261610"/>
          </a:xfrm>
          <a:prstGeom prst="rect">
            <a:avLst/>
          </a:prstGeom>
          <a:noFill/>
        </p:spPr>
        <p:txBody>
          <a:bodyPr wrap="square" rtlCol="0">
            <a:spAutoFit/>
          </a:bodyPr>
          <a:lstStyle/>
          <a:p>
            <a:r>
              <a:rPr lang="en-US" sz="1100" b="1" dirty="0" smtClean="0">
                <a:latin typeface="Aharoni" pitchFamily="2" charset="-79"/>
                <a:cs typeface="Aharoni" pitchFamily="2" charset="-79"/>
              </a:rPr>
              <a:t>Users</a:t>
            </a:r>
            <a:endParaRPr lang="en-US" sz="1100" b="1" dirty="0">
              <a:latin typeface="Aharoni" pitchFamily="2" charset="-79"/>
              <a:cs typeface="Aharoni" pitchFamily="2" charset="-79"/>
            </a:endParaRPr>
          </a:p>
        </p:txBody>
      </p:sp>
      <p:sp>
        <p:nvSpPr>
          <p:cNvPr id="15" name="TextBox 14"/>
          <p:cNvSpPr txBox="1"/>
          <p:nvPr/>
        </p:nvSpPr>
        <p:spPr>
          <a:xfrm>
            <a:off x="7038975" y="4457700"/>
            <a:ext cx="1676400" cy="261610"/>
          </a:xfrm>
          <a:prstGeom prst="rect">
            <a:avLst/>
          </a:prstGeom>
          <a:noFill/>
        </p:spPr>
        <p:txBody>
          <a:bodyPr wrap="square" rtlCol="0">
            <a:spAutoFit/>
          </a:bodyPr>
          <a:lstStyle/>
          <a:p>
            <a:r>
              <a:rPr lang="en-US" sz="1100" b="1" dirty="0" smtClean="0">
                <a:latin typeface="Aharoni" pitchFamily="2" charset="-79"/>
                <a:cs typeface="Aharoni" pitchFamily="2" charset="-79"/>
              </a:rPr>
              <a:t>Non-users</a:t>
            </a:r>
            <a:endParaRPr lang="en-US" sz="1100" b="1" dirty="0">
              <a:latin typeface="Aharoni" pitchFamily="2" charset="-79"/>
              <a:cs typeface="Aharoni" pitchFamily="2" charset="-79"/>
            </a:endParaRPr>
          </a:p>
        </p:txBody>
      </p:sp>
    </p:spTree>
  </p:cSld>
  <p:clrMapOvr>
    <a:masterClrMapping/>
  </p:clrMapOvr>
  <p:transition>
    <p:fade/>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a:xfrm>
            <a:off x="35625" y="154377"/>
            <a:ext cx="8534400" cy="609600"/>
          </a:xfrm>
        </p:spPr>
        <p:txBody>
          <a:bodyPr/>
          <a:lstStyle/>
          <a:p>
            <a:r>
              <a:rPr lang="en-US" sz="2100" b="1" dirty="0" smtClean="0">
                <a:effectLst>
                  <a:outerShdw blurRad="38100" dist="38100" dir="2700000" algn="tl">
                    <a:srgbClr val="000000">
                      <a:alpha val="43137"/>
                    </a:srgbClr>
                  </a:outerShdw>
                </a:effectLst>
              </a:rPr>
              <a:t>Cyber Synergy: Seeking Sustainability through Collaboration between </a:t>
            </a:r>
            <a:br>
              <a:rPr lang="en-US" sz="2100" b="1" dirty="0" smtClean="0">
                <a:effectLst>
                  <a:outerShdw blurRad="38100" dist="38100" dir="2700000" algn="tl">
                    <a:srgbClr val="000000">
                      <a:alpha val="43137"/>
                    </a:srgbClr>
                  </a:outerShdw>
                </a:effectLst>
              </a:rPr>
            </a:br>
            <a:r>
              <a:rPr lang="en-US" sz="2100" b="1" dirty="0" smtClean="0">
                <a:effectLst>
                  <a:outerShdw blurRad="38100" dist="38100" dir="2700000" algn="tl">
                    <a:srgbClr val="000000">
                      <a:alpha val="43137"/>
                    </a:srgbClr>
                  </a:outerShdw>
                </a:effectLst>
              </a:rPr>
              <a:t>Virtual Reference and Social Q&amp;A Sites</a:t>
            </a:r>
            <a:r>
              <a:rPr lang="en-US" dirty="0" smtClean="0"/>
              <a:t/>
            </a:r>
            <a:br>
              <a:rPr lang="en-US" dirty="0" smtClean="0"/>
            </a:br>
            <a:endParaRPr lang="en-US" dirty="0"/>
          </a:p>
        </p:txBody>
      </p:sp>
      <p:sp>
        <p:nvSpPr>
          <p:cNvPr id="3" name="Content Placeholder 2"/>
          <p:cNvSpPr>
            <a:spLocks noGrp="1"/>
          </p:cNvSpPr>
          <p:nvPr>
            <p:ph type="body" sz="quarter" idx="13"/>
          </p:nvPr>
        </p:nvSpPr>
        <p:spPr>
          <a:xfrm>
            <a:off x="-213750" y="894606"/>
            <a:ext cx="8587850" cy="5410200"/>
          </a:xfrm>
        </p:spPr>
        <p:txBody>
          <a:bodyPr/>
          <a:lstStyle/>
          <a:p>
            <a:pPr algn="l">
              <a:buFont typeface="Arial" pitchFamily="34" charset="0"/>
              <a:buChar char="•"/>
            </a:pPr>
            <a:r>
              <a:rPr lang="en-US" sz="2000" b="1" dirty="0" smtClean="0">
                <a:solidFill>
                  <a:schemeClr val="tx1"/>
                </a:solidFill>
              </a:rPr>
              <a:t>Propose new model for VRS to remain viable in today's economic environment</a:t>
            </a:r>
          </a:p>
          <a:p>
            <a:pPr algn="l">
              <a:buFont typeface="Arial" pitchFamily="34" charset="0"/>
              <a:buChar char="•"/>
            </a:pPr>
            <a:r>
              <a:rPr lang="en-US" sz="2000" b="1" dirty="0" smtClean="0">
                <a:solidFill>
                  <a:schemeClr val="tx1"/>
                </a:solidFill>
              </a:rPr>
              <a:t>Investigate possibility of collaboration between knowledge institutions and Social Q&amp;A (SQA) community</a:t>
            </a:r>
          </a:p>
          <a:p>
            <a:pPr algn="l">
              <a:buFont typeface="Arial" pitchFamily="34" charset="0"/>
              <a:buChar char="•"/>
            </a:pPr>
            <a:r>
              <a:rPr lang="en-US" sz="2000" b="1" dirty="0" smtClean="0">
                <a:solidFill>
                  <a:schemeClr val="tx1"/>
                </a:solidFill>
              </a:rPr>
              <a:t>Provide evidence for modeling new library collaborative services</a:t>
            </a:r>
          </a:p>
          <a:p>
            <a:pPr algn="l">
              <a:buFont typeface="Arial" pitchFamily="34" charset="0"/>
              <a:buChar char="•"/>
            </a:pPr>
            <a:r>
              <a:rPr lang="en-US" sz="2000" b="1" dirty="0" smtClean="0">
                <a:solidFill>
                  <a:schemeClr val="tx1"/>
                </a:solidFill>
              </a:rPr>
              <a:t>Three phases</a:t>
            </a:r>
          </a:p>
          <a:p>
            <a:pPr marL="696913" lvl="2" indent="-225425" algn="l">
              <a:buFont typeface="Arial" pitchFamily="34" charset="0"/>
              <a:buChar char="•"/>
            </a:pPr>
            <a:r>
              <a:rPr lang="en-US" sz="2000" b="1" dirty="0" smtClean="0">
                <a:solidFill>
                  <a:schemeClr val="tx1"/>
                </a:solidFill>
              </a:rPr>
              <a:t>Analysis of transcripts</a:t>
            </a:r>
          </a:p>
          <a:p>
            <a:pPr marL="1154113" lvl="3" indent="-225425" algn="l">
              <a:buFont typeface="Arial" pitchFamily="34" charset="0"/>
              <a:buChar char="•"/>
            </a:pPr>
            <a:r>
              <a:rPr lang="en-US" sz="2000" b="1" dirty="0" smtClean="0">
                <a:solidFill>
                  <a:schemeClr val="tx1"/>
                </a:solidFill>
              </a:rPr>
              <a:t>1000 Yahoo Answers Q &amp; A pairs</a:t>
            </a:r>
          </a:p>
          <a:p>
            <a:pPr marL="1154113" lvl="3" indent="-225425" algn="l">
              <a:buFont typeface="Arial" pitchFamily="34" charset="0"/>
              <a:buChar char="•"/>
            </a:pPr>
            <a:r>
              <a:rPr lang="en-US" sz="2000" b="1" dirty="0" smtClean="0">
                <a:solidFill>
                  <a:schemeClr val="tx1"/>
                </a:solidFill>
              </a:rPr>
              <a:t> 300 </a:t>
            </a:r>
            <a:r>
              <a:rPr lang="en-US" sz="2000" b="1" dirty="0" err="1" smtClean="0">
                <a:solidFill>
                  <a:schemeClr val="tx1"/>
                </a:solidFill>
              </a:rPr>
              <a:t>QuestionPoint</a:t>
            </a:r>
            <a:r>
              <a:rPr lang="en-US" sz="2000" b="1" dirty="0" smtClean="0">
                <a:solidFill>
                  <a:schemeClr val="tx1"/>
                </a:solidFill>
              </a:rPr>
              <a:t> live chat </a:t>
            </a:r>
          </a:p>
          <a:p>
            <a:pPr marL="1154113" lvl="3" indent="-225425" algn="l">
              <a:buFont typeface="Arial" pitchFamily="34" charset="0"/>
              <a:buChar char="•"/>
            </a:pPr>
            <a:r>
              <a:rPr lang="en-US" sz="2000" b="1" dirty="0" smtClean="0">
                <a:solidFill>
                  <a:schemeClr val="tx1"/>
                </a:solidFill>
              </a:rPr>
              <a:t> 200 </a:t>
            </a:r>
            <a:r>
              <a:rPr lang="en-US" sz="2000" b="1" dirty="0" err="1" smtClean="0">
                <a:solidFill>
                  <a:schemeClr val="tx1"/>
                </a:solidFill>
              </a:rPr>
              <a:t>QuestionPoint</a:t>
            </a:r>
            <a:r>
              <a:rPr lang="en-US" sz="2000" b="1" dirty="0" smtClean="0">
                <a:solidFill>
                  <a:schemeClr val="tx1"/>
                </a:solidFill>
              </a:rPr>
              <a:t> </a:t>
            </a:r>
            <a:r>
              <a:rPr lang="en-US" sz="2000" b="1" dirty="0" err="1" smtClean="0">
                <a:solidFill>
                  <a:schemeClr val="tx1"/>
                </a:solidFill>
              </a:rPr>
              <a:t>Qwidget</a:t>
            </a:r>
            <a:r>
              <a:rPr lang="en-US" sz="2000" b="1" dirty="0" smtClean="0">
                <a:solidFill>
                  <a:schemeClr val="tx1"/>
                </a:solidFill>
              </a:rPr>
              <a:t> session transcripts</a:t>
            </a:r>
          </a:p>
          <a:p>
            <a:pPr marL="696913" lvl="2" indent="-225425" algn="l">
              <a:buFont typeface="Arial" pitchFamily="34" charset="0"/>
              <a:buChar char="•"/>
            </a:pPr>
            <a:r>
              <a:rPr lang="en-US" sz="2000" b="1" dirty="0" smtClean="0">
                <a:solidFill>
                  <a:schemeClr val="tx1"/>
                </a:solidFill>
              </a:rPr>
              <a:t>150 Telephone interviews &amp; analysis</a:t>
            </a:r>
          </a:p>
          <a:p>
            <a:pPr marL="696913" lvl="2" indent="-225425" algn="l">
              <a:buFont typeface="Arial" pitchFamily="34" charset="0"/>
              <a:buChar char="•"/>
            </a:pPr>
            <a:r>
              <a:rPr lang="en-US" sz="2000" b="1" dirty="0" smtClean="0">
                <a:solidFill>
                  <a:schemeClr val="tx1"/>
                </a:solidFill>
              </a:rPr>
              <a:t>Construct design specifications</a:t>
            </a:r>
          </a:p>
          <a:p>
            <a:pPr>
              <a:buFont typeface="Arial" pitchFamily="34" charset="0"/>
              <a:buChar char="•"/>
            </a:pPr>
            <a:endParaRPr lang="en-US" sz="1200" dirty="0" smtClean="0">
              <a:solidFill>
                <a:schemeClr val="tx1"/>
              </a:solidFill>
              <a:hlinkClick r:id="rId3"/>
            </a:endParaRPr>
          </a:p>
        </p:txBody>
      </p:sp>
    </p:spTree>
  </p:cSld>
  <p:clrMapOvr>
    <a:masterClrMapping/>
  </p:clrMapOvr>
  <p:transition>
    <p:fade/>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Transcript Analysis</a:t>
            </a:r>
            <a:endParaRPr lang="en-US" sz="2800" b="1" dirty="0">
              <a:effectLst>
                <a:outerShdw blurRad="38100" dist="38100" dir="2700000" algn="tl">
                  <a:srgbClr val="000000">
                    <a:alpha val="43137"/>
                  </a:srgbClr>
                </a:outerShdw>
              </a:effectLst>
            </a:endParaRPr>
          </a:p>
        </p:txBody>
      </p:sp>
      <p:sp>
        <p:nvSpPr>
          <p:cNvPr id="6" name="Content Placeholder 5"/>
          <p:cNvSpPr>
            <a:spLocks noGrp="1"/>
          </p:cNvSpPr>
          <p:nvPr>
            <p:ph idx="1"/>
          </p:nvPr>
        </p:nvSpPr>
        <p:spPr>
          <a:xfrm>
            <a:off x="3396343" y="990600"/>
            <a:ext cx="5747657" cy="5153025"/>
          </a:xfrm>
        </p:spPr>
        <p:txBody>
          <a:bodyPr>
            <a:normAutofit lnSpcReduction="10000"/>
          </a:bodyPr>
          <a:lstStyle/>
          <a:p>
            <a:pPr>
              <a:buNone/>
            </a:pPr>
            <a:r>
              <a:rPr lang="en-US" b="1" dirty="0" smtClean="0"/>
              <a:t>Seeking Synchronicity</a:t>
            </a:r>
          </a:p>
          <a:p>
            <a:pPr>
              <a:buNone/>
            </a:pPr>
            <a:r>
              <a:rPr lang="en-US" b="1" dirty="0" smtClean="0"/>
              <a:t>Live Chat Transcripts 2004-2006 (QP1)</a:t>
            </a:r>
          </a:p>
          <a:p>
            <a:pPr lvl="1"/>
            <a:r>
              <a:rPr lang="en-US" dirty="0" smtClean="0"/>
              <a:t>Total </a:t>
            </a:r>
            <a:r>
              <a:rPr lang="en-US" dirty="0" err="1" smtClean="0"/>
              <a:t>QuestionPoint</a:t>
            </a:r>
            <a:r>
              <a:rPr lang="en-US" dirty="0" smtClean="0"/>
              <a:t> &amp; 24/7 = 651,687</a:t>
            </a:r>
          </a:p>
          <a:p>
            <a:pPr lvl="1"/>
            <a:r>
              <a:rPr lang="en-US" dirty="0" smtClean="0"/>
              <a:t>850 randomly selected</a:t>
            </a:r>
          </a:p>
          <a:p>
            <a:pPr lvl="2"/>
            <a:r>
              <a:rPr lang="en-US" dirty="0" smtClean="0"/>
              <a:t>550 QP &amp; 300 24/7</a:t>
            </a:r>
          </a:p>
          <a:p>
            <a:pPr>
              <a:buNone/>
            </a:pPr>
            <a:r>
              <a:rPr lang="en-US" b="1" dirty="0" smtClean="0"/>
              <a:t>Cyber Synergy</a:t>
            </a:r>
          </a:p>
          <a:p>
            <a:pPr>
              <a:buNone/>
            </a:pPr>
            <a:r>
              <a:rPr lang="en-US" b="1" dirty="0" smtClean="0"/>
              <a:t>Live Chat &amp; Qwidget Transcripts 2010 (QP2 &amp; QW)</a:t>
            </a:r>
          </a:p>
          <a:p>
            <a:pPr marL="457200" lvl="1" indent="0">
              <a:lnSpc>
                <a:spcPct val="100000"/>
              </a:lnSpc>
              <a:spcBef>
                <a:spcPts val="0"/>
              </a:spcBef>
              <a:defRPr/>
            </a:pPr>
            <a:r>
              <a:rPr lang="en-US" dirty="0" smtClean="0"/>
              <a:t>  Total  QP2 &amp; QW = 296,797</a:t>
            </a:r>
          </a:p>
          <a:p>
            <a:pPr marL="681037" lvl="2" indent="0">
              <a:lnSpc>
                <a:spcPct val="100000"/>
              </a:lnSpc>
              <a:spcBef>
                <a:spcPts val="0"/>
              </a:spcBef>
              <a:defRPr/>
            </a:pPr>
            <a:r>
              <a:rPr lang="en-US" dirty="0" smtClean="0"/>
              <a:t>  </a:t>
            </a:r>
            <a:r>
              <a:rPr lang="en-US" dirty="0" smtClean="0">
                <a:latin typeface="Arial" pitchFamily="34" charset="0"/>
                <a:cs typeface="Arial" pitchFamily="34" charset="0"/>
              </a:rPr>
              <a:t>QP2 221,158 &amp; QW 75,639</a:t>
            </a:r>
            <a:endParaRPr lang="en-US" dirty="0" smtClean="0"/>
          </a:p>
          <a:p>
            <a:pPr lvl="1"/>
            <a:r>
              <a:rPr lang="en-US" dirty="0" smtClean="0"/>
              <a:t>560 randomly selected</a:t>
            </a:r>
          </a:p>
          <a:p>
            <a:pPr lvl="2"/>
            <a:r>
              <a:rPr lang="en-US" dirty="0" smtClean="0"/>
              <a:t>350 QP2 &amp; 210 QW</a:t>
            </a:r>
          </a:p>
        </p:txBody>
      </p:sp>
      <p:grpSp>
        <p:nvGrpSpPr>
          <p:cNvPr id="8" name="Group 7"/>
          <p:cNvGrpSpPr/>
          <p:nvPr/>
        </p:nvGrpSpPr>
        <p:grpSpPr>
          <a:xfrm>
            <a:off x="112909" y="1067647"/>
            <a:ext cx="2325491" cy="1904153"/>
            <a:chOff x="457201" y="1600200"/>
            <a:chExt cx="4114800" cy="3112512"/>
          </a:xfrm>
          <a:solidFill>
            <a:srgbClr val="00B0F0"/>
          </a:solidFill>
        </p:grpSpPr>
        <p:sp>
          <p:nvSpPr>
            <p:cNvPr id="9" name="Rounded Rectangle 8"/>
            <p:cNvSpPr/>
            <p:nvPr/>
          </p:nvSpPr>
          <p:spPr>
            <a:xfrm>
              <a:off x="457201" y="1600200"/>
              <a:ext cx="4114800" cy="2658992"/>
            </a:xfrm>
            <a:prstGeom prst="roundRect">
              <a:avLst>
                <a:gd name="adj" fmla="val 4488"/>
              </a:avLst>
            </a:prstGeom>
            <a:grpFill/>
            <a:ln w="76200">
              <a:solidFill>
                <a:schemeClr val="accent1">
                  <a:lumMod val="75000"/>
                </a:schemeClr>
              </a:solid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0" name="Isosceles Triangle 9"/>
            <p:cNvSpPr/>
            <p:nvPr/>
          </p:nvSpPr>
          <p:spPr>
            <a:xfrm rot="10800000">
              <a:off x="966451" y="4247645"/>
              <a:ext cx="505498" cy="465067"/>
            </a:xfrm>
            <a:prstGeom prst="triangle">
              <a:avLst/>
            </a:prstGeom>
            <a:grpFill/>
            <a:ln w="76200">
              <a:solidFill>
                <a:schemeClr val="accent1">
                  <a:lumMod val="7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grpSp>
        <p:nvGrpSpPr>
          <p:cNvPr id="11" name="Group 7"/>
          <p:cNvGrpSpPr/>
          <p:nvPr/>
        </p:nvGrpSpPr>
        <p:grpSpPr>
          <a:xfrm flipH="1">
            <a:off x="1219198" y="2843633"/>
            <a:ext cx="2057402" cy="1956967"/>
            <a:chOff x="457201" y="1600200"/>
            <a:chExt cx="4114800" cy="3112512"/>
          </a:xfrm>
          <a:solidFill>
            <a:srgbClr val="00B0F0"/>
          </a:solidFill>
        </p:grpSpPr>
        <p:sp>
          <p:nvSpPr>
            <p:cNvPr id="12" name="Rounded Rectangle 11"/>
            <p:cNvSpPr/>
            <p:nvPr/>
          </p:nvSpPr>
          <p:spPr>
            <a:xfrm>
              <a:off x="457201" y="1600200"/>
              <a:ext cx="4114800" cy="2658992"/>
            </a:xfrm>
            <a:prstGeom prst="roundRect">
              <a:avLst>
                <a:gd name="adj" fmla="val 4488"/>
              </a:avLst>
            </a:prstGeom>
            <a:grpFill/>
            <a:ln w="76200">
              <a:solidFill>
                <a:schemeClr val="accent1">
                  <a:lumMod val="60000"/>
                  <a:lumOff val="40000"/>
                </a:schemeClr>
              </a:solid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3" name="Isosceles Triangle 12"/>
            <p:cNvSpPr/>
            <p:nvPr/>
          </p:nvSpPr>
          <p:spPr>
            <a:xfrm rot="10800000">
              <a:off x="966451" y="4247645"/>
              <a:ext cx="505498" cy="465067"/>
            </a:xfrm>
            <a:prstGeom prst="triangle">
              <a:avLst/>
            </a:prstGeom>
            <a:grpFill/>
            <a:ln w="76200">
              <a:solidFill>
                <a:schemeClr val="accent1">
                  <a:lumMod val="60000"/>
                  <a:lumOff val="40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4" name="TextBox 13"/>
          <p:cNvSpPr txBox="1"/>
          <p:nvPr/>
        </p:nvSpPr>
        <p:spPr>
          <a:xfrm>
            <a:off x="348343" y="1364343"/>
            <a:ext cx="1901371" cy="954107"/>
          </a:xfrm>
          <a:prstGeom prst="rect">
            <a:avLst/>
          </a:prstGeom>
          <a:noFill/>
        </p:spPr>
        <p:txBody>
          <a:bodyPr wrap="square" rtlCol="0">
            <a:spAutoFit/>
          </a:bodyPr>
          <a:lstStyle/>
          <a:p>
            <a:pPr algn="ctr"/>
            <a:r>
              <a:rPr lang="en-US" sz="2800" b="1" dirty="0" smtClean="0">
                <a:solidFill>
                  <a:schemeClr val="bg1"/>
                </a:solidFill>
              </a:rPr>
              <a:t>2004-2006 (QP1)</a:t>
            </a:r>
            <a:endParaRPr lang="en-US" sz="2800" b="1" dirty="0">
              <a:solidFill>
                <a:schemeClr val="bg1"/>
              </a:solidFill>
            </a:endParaRPr>
          </a:p>
        </p:txBody>
      </p:sp>
      <p:sp>
        <p:nvSpPr>
          <p:cNvPr id="15" name="TextBox 14"/>
          <p:cNvSpPr txBox="1"/>
          <p:nvPr/>
        </p:nvSpPr>
        <p:spPr>
          <a:xfrm>
            <a:off x="1074057" y="3142342"/>
            <a:ext cx="2351314" cy="954107"/>
          </a:xfrm>
          <a:prstGeom prst="rect">
            <a:avLst/>
          </a:prstGeom>
          <a:noFill/>
        </p:spPr>
        <p:txBody>
          <a:bodyPr wrap="square" rtlCol="0">
            <a:spAutoFit/>
          </a:bodyPr>
          <a:lstStyle/>
          <a:p>
            <a:pPr algn="ctr"/>
            <a:r>
              <a:rPr lang="en-US" sz="2800" b="1" dirty="0" smtClean="0">
                <a:solidFill>
                  <a:schemeClr val="bg1"/>
                </a:solidFill>
              </a:rPr>
              <a:t>2010</a:t>
            </a:r>
          </a:p>
          <a:p>
            <a:pPr algn="ctr"/>
            <a:r>
              <a:rPr lang="en-US" sz="2800" b="1" dirty="0" smtClean="0">
                <a:solidFill>
                  <a:schemeClr val="bg1"/>
                </a:solidFill>
              </a:rPr>
              <a:t>(QP2 &amp; QW)</a:t>
            </a:r>
            <a:endParaRPr lang="en-US" sz="2800" b="1" dirty="0">
              <a:solidFill>
                <a:schemeClr val="bg1"/>
              </a:solidFill>
            </a:endParaRPr>
          </a:p>
        </p:txBody>
      </p:sp>
    </p:spTree>
  </p:cSld>
  <p:clrMapOvr>
    <a:masterClrMapping/>
  </p:clrMapOvr>
  <p:transition>
    <p:fade/>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Research Questions – Cyber Synergy</a:t>
            </a:r>
            <a:endParaRPr lang="en-US" sz="2800"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838200" y="1095375"/>
            <a:ext cx="7848600" cy="5153025"/>
          </a:xfrm>
        </p:spPr>
        <p:txBody>
          <a:bodyPr>
            <a:normAutofit/>
          </a:bodyPr>
          <a:lstStyle/>
          <a:p>
            <a:pPr lvl="0"/>
            <a:r>
              <a:rPr lang="en-US" b="1" dirty="0" smtClean="0"/>
              <a:t>How have the mix &amp; frequency of types of VRS questions changed? </a:t>
            </a:r>
          </a:p>
          <a:p>
            <a:pPr lvl="0"/>
            <a:r>
              <a:rPr lang="en-US" b="1" dirty="0" smtClean="0"/>
              <a:t>How frequently are ready reference questions asked in VRS? </a:t>
            </a:r>
          </a:p>
          <a:p>
            <a:pPr lvl="0"/>
            <a:r>
              <a:rPr lang="en-US" b="1" dirty="0" smtClean="0"/>
              <a:t>How has the rate of accuracy of answers to VRS ready reference questions changed?</a:t>
            </a:r>
          </a:p>
          <a:p>
            <a:pPr lvl="0"/>
            <a:r>
              <a:rPr lang="en-US" b="1" dirty="0" smtClean="0"/>
              <a:t>What differences are there in mix, frequency, &amp; accuracy for live chat compared to IM/QW VRS modes?</a:t>
            </a:r>
          </a:p>
          <a:p>
            <a:endParaRPr lang="en-US" dirty="0"/>
          </a:p>
        </p:txBody>
      </p:sp>
    </p:spTree>
  </p:cSld>
  <p:clrMapOvr>
    <a:masterClrMapping/>
  </p:clrMapOvr>
  <p:transition>
    <p:fade/>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smtClean="0"/>
              <a:t>Types of Questions</a:t>
            </a:r>
            <a:endParaRPr lang="en-US" dirty="0"/>
          </a:p>
        </p:txBody>
      </p:sp>
      <p:sp>
        <p:nvSpPr>
          <p:cNvPr id="5" name="Text Placeholder 4"/>
          <p:cNvSpPr>
            <a:spLocks noGrp="1"/>
          </p:cNvSpPr>
          <p:nvPr>
            <p:ph type="body" idx="1"/>
          </p:nvPr>
        </p:nvSpPr>
        <p:spPr>
          <a:xfrm>
            <a:off x="451262" y="557213"/>
            <a:ext cx="8494713" cy="1500187"/>
          </a:xfrm>
        </p:spPr>
        <p:txBody>
          <a:bodyPr>
            <a:normAutofit/>
          </a:bodyPr>
          <a:lstStyle/>
          <a:p>
            <a:r>
              <a:rPr lang="en-US" sz="3600" dirty="0" smtClean="0"/>
              <a:t>Seeking Synchronicity &amp; Cyber Synergy  </a:t>
            </a:r>
          </a:p>
          <a:p>
            <a:r>
              <a:rPr lang="en-US" sz="3600" dirty="0" smtClean="0"/>
              <a:t>			Transcript Analysis Results</a:t>
            </a:r>
            <a:endParaRPr lang="en-US" sz="3600" dirty="0"/>
          </a:p>
        </p:txBody>
      </p:sp>
      <p:pic>
        <p:nvPicPr>
          <p:cNvPr id="6" name="Picture 2" descr="C:\Users\dardena\AppData\Local\Microsoft\Windows\Temporary Internet Files\Content.IE5\I9N1BYRM\MP900433115[1].jpg"/>
          <p:cNvPicPr>
            <a:picLocks noChangeAspect="1" noChangeArrowheads="1"/>
          </p:cNvPicPr>
          <p:nvPr/>
        </p:nvPicPr>
        <p:blipFill>
          <a:blip r:embed="rId3"/>
          <a:srcRect l="27851" t="12648" r="25000" b="17638"/>
          <a:stretch>
            <a:fillRect/>
          </a:stretch>
        </p:blipFill>
        <p:spPr bwMode="auto">
          <a:xfrm rot="258666">
            <a:off x="6272722" y="3250035"/>
            <a:ext cx="2479985" cy="2940016"/>
          </a:xfrm>
          <a:prstGeom prst="rect">
            <a:avLst/>
          </a:prstGeom>
          <a:noFill/>
        </p:spPr>
      </p:pic>
      <p:sp>
        <p:nvSpPr>
          <p:cNvPr id="8" name="TextBox 7"/>
          <p:cNvSpPr txBox="1"/>
          <p:nvPr/>
        </p:nvSpPr>
        <p:spPr>
          <a:xfrm rot="294845">
            <a:off x="6458361" y="5542350"/>
            <a:ext cx="1821309" cy="615553"/>
          </a:xfrm>
          <a:prstGeom prst="rect">
            <a:avLst/>
          </a:prstGeom>
          <a:noFill/>
        </p:spPr>
        <p:txBody>
          <a:bodyPr wrap="square" rtlCol="0">
            <a:spAutoFit/>
          </a:bodyPr>
          <a:lstStyle/>
          <a:p>
            <a:pPr algn="ctr"/>
            <a:r>
              <a:rPr lang="en-US" sz="1700" dirty="0" smtClean="0">
                <a:latin typeface="Bradley Hand ITC" pitchFamily="66" charset="0"/>
              </a:rPr>
              <a:t>Types of questions</a:t>
            </a:r>
            <a:endParaRPr lang="en-US" sz="1700" dirty="0">
              <a:latin typeface="Bradley Hand ITC" pitchFamily="66" charset="0"/>
            </a:endParaRPr>
          </a:p>
        </p:txBody>
      </p:sp>
      <p:pic>
        <p:nvPicPr>
          <p:cNvPr id="2050" name="Picture 2" descr="C:\Users\dardena\AppData\Local\Microsoft\Windows\Temporary Internet Files\Content.IE5\FFO6W2QO\MP900401828[1].jpg"/>
          <p:cNvPicPr>
            <a:picLocks noChangeAspect="1" noChangeArrowheads="1"/>
          </p:cNvPicPr>
          <p:nvPr/>
        </p:nvPicPr>
        <p:blipFill>
          <a:blip r:embed="rId4"/>
          <a:srcRect/>
          <a:stretch>
            <a:fillRect/>
          </a:stretch>
        </p:blipFill>
        <p:spPr bwMode="auto">
          <a:xfrm rot="300000">
            <a:off x="6388440" y="3372706"/>
            <a:ext cx="2283722" cy="2178807"/>
          </a:xfrm>
          <a:prstGeom prst="rect">
            <a:avLst/>
          </a:prstGeom>
          <a:noFill/>
        </p:spPr>
      </p:pic>
    </p:spTree>
  </p:cSld>
  <p:clrMapOvr>
    <a:masterClrMapping/>
  </p:clrMapOvr>
  <p:transition>
    <p:fade/>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9"/>
          <p:cNvSpPr>
            <a:spLocks noGrp="1"/>
          </p:cNvSpPr>
          <p:nvPr>
            <p:ph type="title"/>
          </p:nvPr>
        </p:nvSpPr>
        <p:spPr>
          <a:xfrm>
            <a:off x="152400" y="152400"/>
            <a:ext cx="8534400" cy="609600"/>
          </a:xfrm>
        </p:spPr>
        <p:txBody>
          <a:bodyPr/>
          <a:lstStyle/>
          <a:p>
            <a:pPr lvl="0"/>
            <a:r>
              <a:rPr lang="en-US" sz="2800" b="1" dirty="0" smtClean="0">
                <a:effectLst>
                  <a:outerShdw blurRad="38100" dist="38100" dir="2700000" algn="tl">
                    <a:srgbClr val="000000">
                      <a:alpha val="43137"/>
                    </a:srgbClr>
                  </a:outerShdw>
                </a:effectLst>
              </a:rPr>
              <a:t>Types of VR Questions </a:t>
            </a:r>
            <a:r>
              <a:rPr lang="en-US" b="1" dirty="0" smtClean="0">
                <a:effectLst>
                  <a:outerShdw blurRad="38100" dist="38100" dir="2700000" algn="tl">
                    <a:srgbClr val="000000">
                      <a:alpha val="43137"/>
                    </a:srgbClr>
                  </a:outerShdw>
                </a:effectLst>
              </a:rPr>
              <a:t/>
            </a:r>
            <a:br>
              <a:rPr lang="en-US" b="1" dirty="0" smtClean="0">
                <a:effectLst>
                  <a:outerShdw blurRad="38100" dist="38100" dir="2700000" algn="tl">
                    <a:srgbClr val="000000">
                      <a:alpha val="43137"/>
                    </a:srgbClr>
                  </a:outerShdw>
                </a:effectLst>
              </a:rPr>
            </a:br>
            <a:endParaRPr lang="en-US" dirty="0">
              <a:effectLst>
                <a:outerShdw blurRad="38100" dist="38100" dir="2700000" algn="tl">
                  <a:srgbClr val="000000">
                    <a:alpha val="43137"/>
                  </a:srgbClr>
                </a:outerShdw>
              </a:effectLst>
            </a:endParaRPr>
          </a:p>
        </p:txBody>
      </p:sp>
      <p:sp>
        <p:nvSpPr>
          <p:cNvPr id="2" name="Content Placeholder 1"/>
          <p:cNvSpPr>
            <a:spLocks noGrp="1"/>
          </p:cNvSpPr>
          <p:nvPr>
            <p:ph idx="1"/>
          </p:nvPr>
        </p:nvSpPr>
        <p:spPr>
          <a:xfrm>
            <a:off x="407349" y="1053564"/>
            <a:ext cx="5181600" cy="5153025"/>
          </a:xfrm>
        </p:spPr>
        <p:txBody>
          <a:bodyPr>
            <a:normAutofit/>
          </a:bodyPr>
          <a:lstStyle/>
          <a:p>
            <a:pPr lvl="0">
              <a:defRPr/>
            </a:pPr>
            <a:r>
              <a:rPr lang="en-US" b="1" dirty="0" smtClean="0"/>
              <a:t>Subject Search </a:t>
            </a:r>
          </a:p>
          <a:p>
            <a:pPr lvl="0">
              <a:defRPr/>
            </a:pPr>
            <a:r>
              <a:rPr lang="en-US" b="1" dirty="0" smtClean="0"/>
              <a:t>Ready Reference </a:t>
            </a:r>
          </a:p>
          <a:p>
            <a:pPr lvl="0">
              <a:defRPr/>
            </a:pPr>
            <a:r>
              <a:rPr lang="en-US" b="1" dirty="0" smtClean="0"/>
              <a:t>Procedural </a:t>
            </a:r>
          </a:p>
          <a:p>
            <a:pPr lvl="0">
              <a:defRPr/>
            </a:pPr>
            <a:r>
              <a:rPr lang="en-US" b="1" dirty="0" smtClean="0"/>
              <a:t>No Question </a:t>
            </a:r>
          </a:p>
          <a:p>
            <a:pPr lvl="0">
              <a:defRPr/>
            </a:pPr>
            <a:r>
              <a:rPr lang="en-US" b="1" dirty="0" smtClean="0"/>
              <a:t>Holdings </a:t>
            </a:r>
          </a:p>
          <a:p>
            <a:pPr lvl="0">
              <a:defRPr/>
            </a:pPr>
            <a:r>
              <a:rPr lang="en-US" b="1" dirty="0" smtClean="0"/>
              <a:t>Research</a:t>
            </a:r>
          </a:p>
          <a:p>
            <a:pPr lvl="0">
              <a:defRPr/>
            </a:pPr>
            <a:r>
              <a:rPr lang="en-US" b="1" dirty="0" smtClean="0"/>
              <a:t>Inappropriate</a:t>
            </a:r>
          </a:p>
          <a:p>
            <a:pPr lvl="0">
              <a:defRPr/>
            </a:pPr>
            <a:r>
              <a:rPr lang="en-US" b="1" dirty="0" smtClean="0"/>
              <a:t>Directional</a:t>
            </a:r>
          </a:p>
          <a:p>
            <a:pPr lvl="0">
              <a:defRPr/>
            </a:pPr>
            <a:r>
              <a:rPr lang="en-US" b="1" dirty="0" smtClean="0"/>
              <a:t>Reader’s Advisory </a:t>
            </a:r>
          </a:p>
          <a:p>
            <a:endParaRPr lang="en-US" dirty="0"/>
          </a:p>
        </p:txBody>
      </p:sp>
      <p:sp>
        <p:nvSpPr>
          <p:cNvPr id="5" name="Content Placeholder 2"/>
          <p:cNvSpPr txBox="1">
            <a:spLocks/>
          </p:cNvSpPr>
          <p:nvPr/>
        </p:nvSpPr>
        <p:spPr>
          <a:xfrm>
            <a:off x="1295400" y="1600200"/>
            <a:ext cx="4343400" cy="4525963"/>
          </a:xfrm>
          <a:prstGeom prst="rect">
            <a:avLst/>
          </a:prstGeom>
        </p:spPr>
        <p:txBody>
          <a:bodyPr vert="horz" lIns="91440" tIns="45720" rIns="91440" bIns="45720" rtlCol="0">
            <a:normAutofit/>
          </a:bodyPr>
          <a:lstStyle/>
          <a:p>
            <a:pPr marL="233363" marR="0" lvl="0" indent="-233363" algn="l" defTabSz="457200" rtl="0" eaLnBrk="1" fontAlgn="auto" latinLnBrk="0" hangingPunct="1">
              <a:lnSpc>
                <a:spcPct val="110000"/>
              </a:lnSpc>
              <a:spcBef>
                <a:spcPts val="900"/>
              </a:spcBef>
              <a:spcAft>
                <a:spcPts val="0"/>
              </a:spcAft>
              <a:buClrTx/>
              <a:buSzTx/>
              <a:buFont typeface="Arial"/>
              <a:buChar char="•"/>
              <a:tabLst/>
              <a:defRPr/>
            </a:pPr>
            <a:endParaRPr kumimoji="0" lang="en-US" sz="2800" b="0" i="0" u="none" strike="noStrike" kern="1200" cap="none" spc="0" normalizeH="0" baseline="0" noProof="0" dirty="0">
              <a:ln>
                <a:noFill/>
              </a:ln>
              <a:solidFill>
                <a:schemeClr val="tx1"/>
              </a:solidFill>
              <a:effectLst/>
              <a:uLnTx/>
              <a:uFillTx/>
              <a:latin typeface="Arial"/>
              <a:ea typeface="+mn-ea"/>
              <a:cs typeface="Arial"/>
            </a:endParaRPr>
          </a:p>
        </p:txBody>
      </p:sp>
      <p:pic>
        <p:nvPicPr>
          <p:cNvPr id="6" name="Picture 5" descr="question.jpg"/>
          <p:cNvPicPr>
            <a:picLocks noChangeAspect="1"/>
          </p:cNvPicPr>
          <p:nvPr/>
        </p:nvPicPr>
        <p:blipFill>
          <a:blip r:embed="rId3" cstate="print"/>
          <a:stretch>
            <a:fillRect/>
          </a:stretch>
        </p:blipFill>
        <p:spPr>
          <a:xfrm>
            <a:off x="5334000" y="2118116"/>
            <a:ext cx="3155496" cy="2834884"/>
          </a:xfrm>
          <a:prstGeom prst="rect">
            <a:avLst/>
          </a:prstGeom>
        </p:spPr>
      </p:pic>
    </p:spTree>
  </p:cSld>
  <p:clrMapOvr>
    <a:masterClrMapping/>
  </p:clrMapOvr>
  <p:transition>
    <p:fade/>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152400" y="0"/>
            <a:ext cx="8534400" cy="609600"/>
          </a:xfrm>
        </p:spPr>
        <p:txBody>
          <a:bodyPr>
            <a:normAutofit/>
          </a:bodyPr>
          <a:lstStyle/>
          <a:p>
            <a:r>
              <a:rPr lang="en-US" sz="2800" b="1" dirty="0" smtClean="0">
                <a:effectLst>
                  <a:outerShdw blurRad="38100" dist="38100" dir="2700000" algn="tl">
                    <a:srgbClr val="000000">
                      <a:alpha val="43137"/>
                    </a:srgbClr>
                  </a:outerShdw>
                </a:effectLst>
              </a:rPr>
              <a:t>Subject Search or Specific Search</a:t>
            </a:r>
            <a:endParaRPr lang="en-US" sz="2800" dirty="0">
              <a:effectLst>
                <a:outerShdw blurRad="38100" dist="38100" dir="2700000" algn="tl">
                  <a:srgbClr val="000000">
                    <a:alpha val="43137"/>
                  </a:srgbClr>
                </a:outerShdw>
              </a:effectLst>
            </a:endParaRPr>
          </a:p>
        </p:txBody>
      </p:sp>
      <p:grpSp>
        <p:nvGrpSpPr>
          <p:cNvPr id="2" name="Group 7"/>
          <p:cNvGrpSpPr/>
          <p:nvPr/>
        </p:nvGrpSpPr>
        <p:grpSpPr>
          <a:xfrm>
            <a:off x="5717600" y="3867150"/>
            <a:ext cx="3114675" cy="1924050"/>
            <a:chOff x="457201" y="1600200"/>
            <a:chExt cx="4114800" cy="3112512"/>
          </a:xfrm>
          <a:solidFill>
            <a:schemeClr val="accent1">
              <a:lumMod val="60000"/>
              <a:lumOff val="40000"/>
            </a:schemeClr>
          </a:solidFill>
          <a:effectLst>
            <a:glow rad="139700">
              <a:schemeClr val="accent1">
                <a:satMod val="175000"/>
                <a:alpha val="40000"/>
              </a:schemeClr>
            </a:glow>
          </a:effectLst>
        </p:grpSpPr>
        <p:sp>
          <p:nvSpPr>
            <p:cNvPr id="11" name="Rounded Rectangle 10"/>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2" name="Isosceles Triangle 11"/>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3" name="TextBox 12"/>
          <p:cNvSpPr txBox="1"/>
          <p:nvPr/>
        </p:nvSpPr>
        <p:spPr>
          <a:xfrm>
            <a:off x="5727125" y="3952875"/>
            <a:ext cx="2743200" cy="1200329"/>
          </a:xfrm>
          <a:prstGeom prst="rect">
            <a:avLst/>
          </a:prstGeom>
          <a:noFill/>
        </p:spPr>
        <p:txBody>
          <a:bodyPr wrap="square" rtlCol="0">
            <a:spAutoFit/>
          </a:bodyPr>
          <a:lstStyle/>
          <a:p>
            <a:pPr lvl="1" algn="ctr">
              <a:defRPr/>
            </a:pPr>
            <a:r>
              <a:rPr lang="en-US" b="1" dirty="0" smtClean="0">
                <a:solidFill>
                  <a:sysClr val="windowText" lastClr="000000"/>
                </a:solidFill>
                <a:cs typeface="Arial"/>
              </a:rPr>
              <a:t>Where can </a:t>
            </a:r>
            <a:r>
              <a:rPr lang="en-US" b="1" dirty="0" err="1" smtClean="0">
                <a:solidFill>
                  <a:sysClr val="windowText" lastClr="000000"/>
                </a:solidFill>
                <a:cs typeface="Arial"/>
              </a:rPr>
              <a:t>i</a:t>
            </a:r>
            <a:r>
              <a:rPr lang="en-US" b="1" dirty="0" smtClean="0">
                <a:solidFill>
                  <a:sysClr val="windowText" lastClr="000000"/>
                </a:solidFill>
                <a:cs typeface="Arial"/>
              </a:rPr>
              <a:t> find information about ADHD? </a:t>
            </a:r>
          </a:p>
          <a:p>
            <a:pPr lvl="1" algn="ctr">
              <a:defRPr/>
            </a:pPr>
            <a:r>
              <a:rPr lang="en-US" b="1" dirty="0" smtClean="0">
                <a:solidFill>
                  <a:sysClr val="windowText" lastClr="000000"/>
                </a:solidFill>
                <a:cs typeface="Arial"/>
              </a:rPr>
              <a:t>(QP2–005)</a:t>
            </a:r>
          </a:p>
        </p:txBody>
      </p:sp>
      <p:grpSp>
        <p:nvGrpSpPr>
          <p:cNvPr id="5" name="Group 7"/>
          <p:cNvGrpSpPr/>
          <p:nvPr/>
        </p:nvGrpSpPr>
        <p:grpSpPr>
          <a:xfrm>
            <a:off x="3073850" y="2010275"/>
            <a:ext cx="3114675" cy="1924050"/>
            <a:chOff x="457201" y="1600200"/>
            <a:chExt cx="4114800" cy="3112512"/>
          </a:xfrm>
          <a:solidFill>
            <a:schemeClr val="accent1">
              <a:lumMod val="20000"/>
              <a:lumOff val="80000"/>
            </a:schemeClr>
          </a:solidFill>
          <a:effectLst>
            <a:glow rad="139700">
              <a:schemeClr val="accent1">
                <a:satMod val="175000"/>
                <a:alpha val="40000"/>
              </a:schemeClr>
            </a:glow>
          </a:effectLst>
        </p:grpSpPr>
        <p:sp>
          <p:nvSpPr>
            <p:cNvPr id="18" name="Rounded Rectangle 17"/>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9" name="Isosceles Triangle 18"/>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20" name="TextBox 19"/>
          <p:cNvSpPr txBox="1"/>
          <p:nvPr/>
        </p:nvSpPr>
        <p:spPr>
          <a:xfrm>
            <a:off x="2883350" y="2122099"/>
            <a:ext cx="3152775" cy="1200329"/>
          </a:xfrm>
          <a:prstGeom prst="rect">
            <a:avLst/>
          </a:prstGeom>
          <a:noFill/>
        </p:spPr>
        <p:txBody>
          <a:bodyPr wrap="square" rtlCol="0">
            <a:spAutoFit/>
          </a:bodyPr>
          <a:lstStyle/>
          <a:p>
            <a:pPr lvl="1" algn="ctr">
              <a:defRPr/>
            </a:pPr>
            <a:r>
              <a:rPr lang="en-US" b="1" dirty="0" smtClean="0">
                <a:solidFill>
                  <a:sysClr val="windowText" lastClr="000000"/>
                </a:solidFill>
                <a:cs typeface="Arial"/>
              </a:rPr>
              <a:t>How was the labeling theory important in deinstitutionalization? </a:t>
            </a:r>
          </a:p>
          <a:p>
            <a:pPr lvl="1" algn="ctr">
              <a:defRPr/>
            </a:pPr>
            <a:r>
              <a:rPr lang="en-US" b="1" dirty="0" smtClean="0">
                <a:solidFill>
                  <a:sysClr val="windowText" lastClr="000000"/>
                </a:solidFill>
                <a:cs typeface="Arial"/>
              </a:rPr>
              <a:t>(QW–023)</a:t>
            </a:r>
          </a:p>
        </p:txBody>
      </p:sp>
      <p:grpSp>
        <p:nvGrpSpPr>
          <p:cNvPr id="6" name="Group 7"/>
          <p:cNvGrpSpPr/>
          <p:nvPr/>
        </p:nvGrpSpPr>
        <p:grpSpPr>
          <a:xfrm>
            <a:off x="163900" y="3905250"/>
            <a:ext cx="3114675" cy="1924050"/>
            <a:chOff x="457201" y="1600200"/>
            <a:chExt cx="4114800" cy="3112512"/>
          </a:xfrm>
          <a:solidFill>
            <a:schemeClr val="accent1">
              <a:lumMod val="40000"/>
              <a:lumOff val="60000"/>
            </a:schemeClr>
          </a:solidFill>
          <a:effectLst>
            <a:glow rad="228600">
              <a:schemeClr val="accent1">
                <a:satMod val="175000"/>
                <a:alpha val="40000"/>
              </a:schemeClr>
            </a:glow>
          </a:effectLst>
        </p:grpSpPr>
        <p:sp>
          <p:nvSpPr>
            <p:cNvPr id="22" name="Rounded Rectangle 21"/>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23" name="Isosceles Triangle 22"/>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24" name="TextBox 23"/>
          <p:cNvSpPr txBox="1"/>
          <p:nvPr/>
        </p:nvSpPr>
        <p:spPr>
          <a:xfrm>
            <a:off x="154375" y="3990975"/>
            <a:ext cx="2743200" cy="1477328"/>
          </a:xfrm>
          <a:prstGeom prst="rect">
            <a:avLst/>
          </a:prstGeom>
          <a:noFill/>
        </p:spPr>
        <p:txBody>
          <a:bodyPr wrap="square" rtlCol="0">
            <a:spAutoFit/>
          </a:bodyPr>
          <a:lstStyle/>
          <a:p>
            <a:pPr lvl="1" algn="ctr">
              <a:defRPr/>
            </a:pPr>
            <a:r>
              <a:rPr lang="en-US" b="1" dirty="0" smtClean="0">
                <a:solidFill>
                  <a:sysClr val="windowText" lastClr="000000"/>
                </a:solidFill>
                <a:cs typeface="Arial"/>
              </a:rPr>
              <a:t>can you help me find poems by Maya Angelou and criticism on them? (QP1–230)</a:t>
            </a:r>
          </a:p>
        </p:txBody>
      </p:sp>
      <p:sp>
        <p:nvSpPr>
          <p:cNvPr id="4" name="Rectangle 3"/>
          <p:cNvSpPr>
            <a:spLocks noGrp="1" noChangeArrowheads="1"/>
          </p:cNvSpPr>
          <p:nvPr>
            <p:ph idx="1"/>
          </p:nvPr>
        </p:nvSpPr>
        <p:spPr>
          <a:xfrm>
            <a:off x="0" y="752598"/>
            <a:ext cx="9405257" cy="1800225"/>
          </a:xfrm>
        </p:spPr>
        <p:txBody>
          <a:bodyPr>
            <a:normAutofit/>
          </a:bodyPr>
          <a:lstStyle/>
          <a:p>
            <a:pPr marL="0" indent="0" algn="ctr" eaLnBrk="1" hangingPunct="1">
              <a:buFont typeface="Wingdings" pitchFamily="2" charset="2"/>
              <a:buNone/>
              <a:defRPr/>
            </a:pPr>
            <a:r>
              <a:rPr lang="en-US" sz="2200" b="1" dirty="0" smtClean="0"/>
              <a:t>“Almost always takes the form of giving the user a document, for example, a list of citations, a book, or a report”                             (Arnold &amp; </a:t>
            </a:r>
            <a:r>
              <a:rPr lang="en-US" sz="2200" b="1" dirty="0" err="1" smtClean="0"/>
              <a:t>Kaske</a:t>
            </a:r>
            <a:r>
              <a:rPr lang="en-US" sz="2200" b="1" dirty="0" smtClean="0"/>
              <a:t>, 2005).</a:t>
            </a:r>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3"/>
                                        </p:tgtEl>
                                        <p:attrNameLst>
                                          <p:attrName>style.visibility</p:attrName>
                                        </p:attrNameLst>
                                      </p:cBhvr>
                                      <p:to>
                                        <p:strVal val="visible"/>
                                      </p:to>
                                    </p:set>
                                    <p:anim calcmode="lin" valueType="num">
                                      <p:cBhvr additive="base">
                                        <p:cTn id="11" dur="500" fill="hold"/>
                                        <p:tgtEl>
                                          <p:spTgt spid="13"/>
                                        </p:tgtEl>
                                        <p:attrNameLst>
                                          <p:attrName>ppt_x</p:attrName>
                                        </p:attrNameLst>
                                      </p:cBhvr>
                                      <p:tavLst>
                                        <p:tav tm="0">
                                          <p:val>
                                            <p:strVal val="#ppt_x"/>
                                          </p:val>
                                        </p:tav>
                                        <p:tav tm="100000">
                                          <p:val>
                                            <p:strVal val="#ppt_x"/>
                                          </p:val>
                                        </p:tav>
                                      </p:tavLst>
                                    </p:anim>
                                    <p:anim calcmode="lin" valueType="num">
                                      <p:cBhvr additive="base">
                                        <p:cTn id="12" dur="500" fill="hold"/>
                                        <p:tgtEl>
                                          <p:spTgt spid="13"/>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4" fill="hold" nodeType="afterEffect">
                                  <p:stCondLst>
                                    <p:cond delay="0"/>
                                  </p:stCondLst>
                                  <p:childTnLst>
                                    <p:set>
                                      <p:cBhvr>
                                        <p:cTn id="15" dur="1" fill="hold">
                                          <p:stCondLst>
                                            <p:cond delay="0"/>
                                          </p:stCondLst>
                                        </p:cTn>
                                        <p:tgtEl>
                                          <p:spTgt spid="5"/>
                                        </p:tgtEl>
                                        <p:attrNameLst>
                                          <p:attrName>style.visibility</p:attrName>
                                        </p:attrNameLst>
                                      </p:cBhvr>
                                      <p:to>
                                        <p:strVal val="visible"/>
                                      </p:to>
                                    </p:set>
                                    <p:anim calcmode="lin" valueType="num">
                                      <p:cBhvr additive="base">
                                        <p:cTn id="16" dur="500" fill="hold"/>
                                        <p:tgtEl>
                                          <p:spTgt spid="5"/>
                                        </p:tgtEl>
                                        <p:attrNameLst>
                                          <p:attrName>ppt_x</p:attrName>
                                        </p:attrNameLst>
                                      </p:cBhvr>
                                      <p:tavLst>
                                        <p:tav tm="0">
                                          <p:val>
                                            <p:strVal val="#ppt_x"/>
                                          </p:val>
                                        </p:tav>
                                        <p:tav tm="100000">
                                          <p:val>
                                            <p:strVal val="#ppt_x"/>
                                          </p:val>
                                        </p:tav>
                                      </p:tavLst>
                                    </p:anim>
                                    <p:anim calcmode="lin" valueType="num">
                                      <p:cBhvr additive="base">
                                        <p:cTn id="17" dur="500" fill="hold"/>
                                        <p:tgtEl>
                                          <p:spTgt spid="5"/>
                                        </p:tgtEl>
                                        <p:attrNameLst>
                                          <p:attrName>ppt_y</p:attrName>
                                        </p:attrNameLst>
                                      </p:cBhvr>
                                      <p:tavLst>
                                        <p:tav tm="0">
                                          <p:val>
                                            <p:strVal val="1+#ppt_h/2"/>
                                          </p:val>
                                        </p:tav>
                                        <p:tav tm="100000">
                                          <p:val>
                                            <p:strVal val="#ppt_y"/>
                                          </p:val>
                                        </p:tav>
                                      </p:tavLst>
                                    </p:anim>
                                  </p:childTnLst>
                                </p:cTn>
                              </p:par>
                              <p:par>
                                <p:cTn id="18" presetID="2" presetClass="entr" presetSubtype="4" fill="hold" nodeType="withEffect">
                                  <p:stCondLst>
                                    <p:cond delay="0"/>
                                  </p:stCondLst>
                                  <p:childTnLst>
                                    <p:set>
                                      <p:cBhvr>
                                        <p:cTn id="19" dur="1" fill="hold">
                                          <p:stCondLst>
                                            <p:cond delay="0"/>
                                          </p:stCondLst>
                                        </p:cTn>
                                        <p:tgtEl>
                                          <p:spTgt spid="20"/>
                                        </p:tgtEl>
                                        <p:attrNameLst>
                                          <p:attrName>style.visibility</p:attrName>
                                        </p:attrNameLst>
                                      </p:cBhvr>
                                      <p:to>
                                        <p:strVal val="visible"/>
                                      </p:to>
                                    </p:set>
                                    <p:anim calcmode="lin" valueType="num">
                                      <p:cBhvr additive="base">
                                        <p:cTn id="20" dur="500" fill="hold"/>
                                        <p:tgtEl>
                                          <p:spTgt spid="20"/>
                                        </p:tgtEl>
                                        <p:attrNameLst>
                                          <p:attrName>ppt_x</p:attrName>
                                        </p:attrNameLst>
                                      </p:cBhvr>
                                      <p:tavLst>
                                        <p:tav tm="0">
                                          <p:val>
                                            <p:strVal val="#ppt_x"/>
                                          </p:val>
                                        </p:tav>
                                        <p:tav tm="100000">
                                          <p:val>
                                            <p:strVal val="#ppt_x"/>
                                          </p:val>
                                        </p:tav>
                                      </p:tavLst>
                                    </p:anim>
                                    <p:anim calcmode="lin" valueType="num">
                                      <p:cBhvr additive="base">
                                        <p:cTn id="21" dur="500" fill="hold"/>
                                        <p:tgtEl>
                                          <p:spTgt spid="20"/>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 presetClass="entr" presetSubtype="4" fill="hold" nodeType="afterEffect">
                                  <p:stCondLst>
                                    <p:cond delay="0"/>
                                  </p:stCondLst>
                                  <p:childTnLst>
                                    <p:set>
                                      <p:cBhvr>
                                        <p:cTn id="24" dur="1" fill="hold">
                                          <p:stCondLst>
                                            <p:cond delay="0"/>
                                          </p:stCondLst>
                                        </p:cTn>
                                        <p:tgtEl>
                                          <p:spTgt spid="6"/>
                                        </p:tgtEl>
                                        <p:attrNameLst>
                                          <p:attrName>style.visibility</p:attrName>
                                        </p:attrNameLst>
                                      </p:cBhvr>
                                      <p:to>
                                        <p:strVal val="visible"/>
                                      </p:to>
                                    </p:set>
                                    <p:anim calcmode="lin" valueType="num">
                                      <p:cBhvr additive="base">
                                        <p:cTn id="25" dur="500" fill="hold"/>
                                        <p:tgtEl>
                                          <p:spTgt spid="6"/>
                                        </p:tgtEl>
                                        <p:attrNameLst>
                                          <p:attrName>ppt_x</p:attrName>
                                        </p:attrNameLst>
                                      </p:cBhvr>
                                      <p:tavLst>
                                        <p:tav tm="0">
                                          <p:val>
                                            <p:strVal val="#ppt_x"/>
                                          </p:val>
                                        </p:tav>
                                        <p:tav tm="100000">
                                          <p:val>
                                            <p:strVal val="#ppt_x"/>
                                          </p:val>
                                        </p:tav>
                                      </p:tavLst>
                                    </p:anim>
                                    <p:anim calcmode="lin" valueType="num">
                                      <p:cBhvr additive="base">
                                        <p:cTn id="26" dur="500" fill="hold"/>
                                        <p:tgtEl>
                                          <p:spTgt spid="6"/>
                                        </p:tgtEl>
                                        <p:attrNameLst>
                                          <p:attrName>ppt_y</p:attrName>
                                        </p:attrNameLst>
                                      </p:cBhvr>
                                      <p:tavLst>
                                        <p:tav tm="0">
                                          <p:val>
                                            <p:strVal val="1+#ppt_h/2"/>
                                          </p:val>
                                        </p:tav>
                                        <p:tav tm="100000">
                                          <p:val>
                                            <p:strVal val="#ppt_y"/>
                                          </p:val>
                                        </p:tav>
                                      </p:tavLst>
                                    </p:anim>
                                  </p:childTnLst>
                                </p:cTn>
                              </p:par>
                              <p:par>
                                <p:cTn id="27" presetID="2" presetClass="entr" presetSubtype="4" fill="hold" nodeType="withEffect">
                                  <p:stCondLst>
                                    <p:cond delay="0"/>
                                  </p:stCondLst>
                                  <p:childTnLst>
                                    <p:set>
                                      <p:cBhvr>
                                        <p:cTn id="28" dur="1" fill="hold">
                                          <p:stCondLst>
                                            <p:cond delay="0"/>
                                          </p:stCondLst>
                                        </p:cTn>
                                        <p:tgtEl>
                                          <p:spTgt spid="24"/>
                                        </p:tgtEl>
                                        <p:attrNameLst>
                                          <p:attrName>style.visibility</p:attrName>
                                        </p:attrNameLst>
                                      </p:cBhvr>
                                      <p:to>
                                        <p:strVal val="visible"/>
                                      </p:to>
                                    </p:set>
                                    <p:anim calcmode="lin" valueType="num">
                                      <p:cBhvr additive="base">
                                        <p:cTn id="29" dur="500" fill="hold"/>
                                        <p:tgtEl>
                                          <p:spTgt spid="24"/>
                                        </p:tgtEl>
                                        <p:attrNameLst>
                                          <p:attrName>ppt_x</p:attrName>
                                        </p:attrNameLst>
                                      </p:cBhvr>
                                      <p:tavLst>
                                        <p:tav tm="0">
                                          <p:val>
                                            <p:strVal val="#ppt_x"/>
                                          </p:val>
                                        </p:tav>
                                        <p:tav tm="100000">
                                          <p:val>
                                            <p:strVal val="#ppt_x"/>
                                          </p:val>
                                        </p:tav>
                                      </p:tavLst>
                                    </p:anim>
                                    <p:anim calcmode="lin" valueType="num">
                                      <p:cBhvr additive="base">
                                        <p:cTn id="30" dur="500" fill="hold"/>
                                        <p:tgtEl>
                                          <p:spTgt spid="2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Ready Reference</a:t>
            </a:r>
            <a:endParaRPr lang="en-US" sz="2800" dirty="0">
              <a:effectLst>
                <a:outerShdw blurRad="38100" dist="38100" dir="2700000" algn="tl">
                  <a:srgbClr val="000000">
                    <a:alpha val="43137"/>
                  </a:srgbClr>
                </a:outerShdw>
              </a:effectLst>
            </a:endParaRPr>
          </a:p>
        </p:txBody>
      </p:sp>
      <p:sp>
        <p:nvSpPr>
          <p:cNvPr id="4" name="Rectangle 3"/>
          <p:cNvSpPr txBox="1">
            <a:spLocks noChangeArrowheads="1"/>
          </p:cNvSpPr>
          <p:nvPr/>
        </p:nvSpPr>
        <p:spPr>
          <a:xfrm>
            <a:off x="352425" y="838200"/>
            <a:ext cx="8458200" cy="1066800"/>
          </a:xfrm>
          <a:prstGeom prst="rect">
            <a:avLst/>
          </a:prstGeom>
        </p:spPr>
        <p:txBody>
          <a:bodyPr vert="horz" lIns="91440" tIns="45720" rIns="91440" bIns="45720" rtlCol="0">
            <a:noAutofit/>
          </a:bodyPr>
          <a:lstStyle/>
          <a:p>
            <a:pPr marL="0" marR="0" lvl="0" indent="0" algn="ctr" defTabSz="457200" rtl="0" eaLnBrk="1" fontAlgn="auto" latinLnBrk="0" hangingPunct="1">
              <a:lnSpc>
                <a:spcPct val="90000"/>
              </a:lnSpc>
              <a:spcBef>
                <a:spcPts val="900"/>
              </a:spcBef>
              <a:spcAft>
                <a:spcPts val="0"/>
              </a:spcAft>
              <a:buClrTx/>
              <a:buSzTx/>
              <a:buFont typeface="Arial"/>
              <a:buNone/>
              <a:tabLst/>
              <a:defRPr/>
            </a:pPr>
            <a:r>
              <a:rPr kumimoji="0" lang="en-US" sz="2200" b="1" i="0" u="none" strike="noStrike" kern="1200" cap="none" spc="0" normalizeH="0" baseline="0" noProof="0" dirty="0" smtClean="0">
                <a:ln>
                  <a:noFill/>
                </a:ln>
                <a:solidFill>
                  <a:schemeClr val="tx1"/>
                </a:solidFill>
                <a:effectLst/>
                <a:uLnTx/>
                <a:uFillTx/>
                <a:latin typeface="Arial"/>
                <a:ea typeface="+mn-ea"/>
                <a:cs typeface="Arial"/>
              </a:rPr>
              <a:t>“These are the typical ready-reference or data queries that require only a single, usually uncomplicated, straightforward answer...Who? What? When? Why? Where?”                        (Arnold &amp; </a:t>
            </a:r>
            <a:r>
              <a:rPr kumimoji="0" lang="en-US" sz="2200" b="1" i="0" u="none" strike="noStrike" kern="1200" cap="none" spc="0" normalizeH="0" baseline="0" noProof="0" dirty="0" err="1" smtClean="0">
                <a:ln>
                  <a:noFill/>
                </a:ln>
                <a:solidFill>
                  <a:schemeClr val="tx1"/>
                </a:solidFill>
                <a:effectLst/>
                <a:uLnTx/>
                <a:uFillTx/>
                <a:latin typeface="Arial"/>
                <a:ea typeface="+mn-ea"/>
                <a:cs typeface="Arial"/>
              </a:rPr>
              <a:t>Kaske</a:t>
            </a:r>
            <a:r>
              <a:rPr kumimoji="0" lang="en-US" sz="2200" b="1" i="0" u="none" strike="noStrike" kern="1200" cap="none" spc="0" normalizeH="0" baseline="0" noProof="0" dirty="0" smtClean="0">
                <a:ln>
                  <a:noFill/>
                </a:ln>
                <a:solidFill>
                  <a:schemeClr val="tx1"/>
                </a:solidFill>
                <a:effectLst/>
                <a:uLnTx/>
                <a:uFillTx/>
                <a:latin typeface="Arial"/>
                <a:ea typeface="+mn-ea"/>
                <a:cs typeface="Arial"/>
              </a:rPr>
              <a:t>, 2005).</a:t>
            </a:r>
          </a:p>
          <a:p>
            <a:pPr marL="0" marR="0" lvl="0" indent="0" algn="l" defTabSz="457200" rtl="0" eaLnBrk="1" fontAlgn="auto" latinLnBrk="0" hangingPunct="1">
              <a:lnSpc>
                <a:spcPct val="90000"/>
              </a:lnSpc>
              <a:spcBef>
                <a:spcPts val="900"/>
              </a:spcBef>
              <a:spcAft>
                <a:spcPts val="0"/>
              </a:spcAft>
              <a:buClrTx/>
              <a:buSzTx/>
              <a:buFont typeface="Arial"/>
              <a:buNone/>
              <a:tabLst/>
              <a:defRPr/>
            </a:pPr>
            <a:endParaRPr kumimoji="0" lang="en-US" sz="2800" b="1" i="0" u="none" strike="noStrike" kern="1200" cap="none" spc="0" normalizeH="0" baseline="0" noProof="0" dirty="0" smtClean="0">
              <a:ln>
                <a:noFill/>
              </a:ln>
              <a:solidFill>
                <a:schemeClr val="tx1"/>
              </a:solidFill>
              <a:effectLst/>
              <a:uLnTx/>
              <a:uFillTx/>
              <a:latin typeface="Arial"/>
              <a:ea typeface="+mn-ea"/>
              <a:cs typeface="Arial"/>
            </a:endParaRPr>
          </a:p>
        </p:txBody>
      </p:sp>
      <p:grpSp>
        <p:nvGrpSpPr>
          <p:cNvPr id="2" name="Group 7"/>
          <p:cNvGrpSpPr/>
          <p:nvPr/>
        </p:nvGrpSpPr>
        <p:grpSpPr>
          <a:xfrm>
            <a:off x="3295650" y="2209800"/>
            <a:ext cx="3114675" cy="1924050"/>
            <a:chOff x="457201" y="1600200"/>
            <a:chExt cx="4114800" cy="3112512"/>
          </a:xfrm>
          <a:solidFill>
            <a:schemeClr val="accent1">
              <a:lumMod val="20000"/>
              <a:lumOff val="80000"/>
            </a:schemeClr>
          </a:solidFill>
          <a:effectLst>
            <a:glow rad="139700">
              <a:schemeClr val="accent1">
                <a:satMod val="175000"/>
                <a:alpha val="40000"/>
              </a:schemeClr>
            </a:glow>
          </a:effectLst>
        </p:grpSpPr>
        <p:sp>
          <p:nvSpPr>
            <p:cNvPr id="13" name="Rounded Rectangle 12"/>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4" name="Isosceles Triangle 13"/>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grpSp>
      <p:sp>
        <p:nvSpPr>
          <p:cNvPr id="15" name="TextBox 14"/>
          <p:cNvSpPr txBox="1"/>
          <p:nvPr/>
        </p:nvSpPr>
        <p:spPr>
          <a:xfrm>
            <a:off x="2771775" y="2381249"/>
            <a:ext cx="3600450" cy="1204945"/>
          </a:xfrm>
          <a:prstGeom prst="rect">
            <a:avLst/>
          </a:prstGeom>
          <a:noFill/>
        </p:spPr>
        <p:txBody>
          <a:bodyPr wrap="square" rtlCol="0">
            <a:spAutoFit/>
          </a:bodyPr>
          <a:lstStyle/>
          <a:p>
            <a:pPr marL="690563" lvl="1" indent="-233363" algn="ctr">
              <a:lnSpc>
                <a:spcPct val="90000"/>
              </a:lnSpc>
              <a:spcBef>
                <a:spcPts val="900"/>
              </a:spcBef>
              <a:defRPr/>
            </a:pPr>
            <a:r>
              <a:rPr lang="en-US" b="1" dirty="0" smtClean="0">
                <a:solidFill>
                  <a:sysClr val="windowText" lastClr="000000"/>
                </a:solidFill>
                <a:cs typeface="Arial"/>
              </a:rPr>
              <a:t>who won the world cup game between south </a:t>
            </a:r>
            <a:r>
              <a:rPr lang="en-US" b="1" dirty="0" err="1" smtClean="0">
                <a:solidFill>
                  <a:sysClr val="windowText" lastClr="000000"/>
                </a:solidFill>
                <a:cs typeface="Arial"/>
              </a:rPr>
              <a:t>africa</a:t>
            </a:r>
            <a:r>
              <a:rPr lang="en-US" b="1" dirty="0" smtClean="0">
                <a:solidFill>
                  <a:sysClr val="windowText" lastClr="000000"/>
                </a:solidFill>
                <a:cs typeface="Arial"/>
              </a:rPr>
              <a:t> and </a:t>
            </a:r>
            <a:r>
              <a:rPr lang="en-US" b="1" dirty="0" err="1" smtClean="0">
                <a:solidFill>
                  <a:sysClr val="windowText" lastClr="000000"/>
                </a:solidFill>
                <a:cs typeface="Arial"/>
              </a:rPr>
              <a:t>france</a:t>
            </a:r>
            <a:r>
              <a:rPr lang="en-US" b="1" dirty="0" smtClean="0">
                <a:solidFill>
                  <a:sysClr val="windowText" lastClr="000000"/>
                </a:solidFill>
                <a:cs typeface="Arial"/>
              </a:rPr>
              <a:t>? </a:t>
            </a:r>
          </a:p>
          <a:p>
            <a:pPr marL="690563" lvl="1" indent="-233363" algn="ctr">
              <a:lnSpc>
                <a:spcPct val="90000"/>
              </a:lnSpc>
              <a:spcBef>
                <a:spcPts val="900"/>
              </a:spcBef>
              <a:defRPr/>
            </a:pPr>
            <a:r>
              <a:rPr lang="en-US" b="1" dirty="0" smtClean="0">
                <a:solidFill>
                  <a:sysClr val="windowText" lastClr="000000"/>
                </a:solidFill>
                <a:cs typeface="Arial"/>
              </a:rPr>
              <a:t>(QW–024)</a:t>
            </a:r>
          </a:p>
        </p:txBody>
      </p:sp>
      <p:grpSp>
        <p:nvGrpSpPr>
          <p:cNvPr id="5" name="Group 7"/>
          <p:cNvGrpSpPr/>
          <p:nvPr/>
        </p:nvGrpSpPr>
        <p:grpSpPr>
          <a:xfrm>
            <a:off x="142875" y="4229100"/>
            <a:ext cx="3114675" cy="1924050"/>
            <a:chOff x="457201" y="1600200"/>
            <a:chExt cx="4114800" cy="3112512"/>
          </a:xfrm>
          <a:solidFill>
            <a:schemeClr val="accent1">
              <a:lumMod val="40000"/>
              <a:lumOff val="60000"/>
            </a:schemeClr>
          </a:solidFill>
          <a:effectLst>
            <a:glow rad="228600">
              <a:schemeClr val="accent1">
                <a:satMod val="175000"/>
                <a:alpha val="40000"/>
              </a:schemeClr>
            </a:glow>
          </a:effectLst>
        </p:grpSpPr>
        <p:sp>
          <p:nvSpPr>
            <p:cNvPr id="17" name="Rounded Rectangle 16"/>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8" name="Isosceles Triangle 17"/>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9" name="TextBox 18"/>
          <p:cNvSpPr txBox="1"/>
          <p:nvPr/>
        </p:nvSpPr>
        <p:spPr>
          <a:xfrm>
            <a:off x="-190500" y="4505325"/>
            <a:ext cx="3133725" cy="955646"/>
          </a:xfrm>
          <a:prstGeom prst="rect">
            <a:avLst/>
          </a:prstGeom>
          <a:noFill/>
        </p:spPr>
        <p:txBody>
          <a:bodyPr wrap="square" rtlCol="0">
            <a:spAutoFit/>
          </a:bodyPr>
          <a:lstStyle/>
          <a:p>
            <a:pPr marL="690563" lvl="1" indent="-233363" algn="ctr">
              <a:lnSpc>
                <a:spcPct val="90000"/>
              </a:lnSpc>
              <a:spcBef>
                <a:spcPts val="900"/>
              </a:spcBef>
              <a:defRPr/>
            </a:pPr>
            <a:r>
              <a:rPr lang="en-US" b="1" dirty="0" smtClean="0">
                <a:solidFill>
                  <a:sysClr val="windowText" lastClr="000000"/>
                </a:solidFill>
                <a:cs typeface="Arial"/>
              </a:rPr>
              <a:t>Who was Bentonville, NC named after? </a:t>
            </a:r>
          </a:p>
          <a:p>
            <a:pPr marL="690563" lvl="1" indent="-233363" algn="ctr">
              <a:lnSpc>
                <a:spcPct val="90000"/>
              </a:lnSpc>
              <a:spcBef>
                <a:spcPts val="900"/>
              </a:spcBef>
              <a:defRPr/>
            </a:pPr>
            <a:r>
              <a:rPr lang="en-US" b="1" dirty="0" smtClean="0">
                <a:solidFill>
                  <a:sysClr val="windowText" lastClr="000000"/>
                </a:solidFill>
                <a:cs typeface="Arial"/>
              </a:rPr>
              <a:t>	(QP1–147)</a:t>
            </a:r>
          </a:p>
        </p:txBody>
      </p:sp>
      <p:grpSp>
        <p:nvGrpSpPr>
          <p:cNvPr id="6" name="Group 7"/>
          <p:cNvGrpSpPr/>
          <p:nvPr/>
        </p:nvGrpSpPr>
        <p:grpSpPr>
          <a:xfrm>
            <a:off x="5910575" y="4086225"/>
            <a:ext cx="3114675" cy="1924050"/>
            <a:chOff x="457201" y="1600200"/>
            <a:chExt cx="4114800" cy="3112512"/>
          </a:xfrm>
          <a:solidFill>
            <a:schemeClr val="accent1">
              <a:lumMod val="60000"/>
              <a:lumOff val="40000"/>
            </a:schemeClr>
          </a:solidFill>
          <a:effectLst>
            <a:glow rad="139700">
              <a:schemeClr val="accent1">
                <a:satMod val="175000"/>
                <a:alpha val="40000"/>
              </a:schemeClr>
            </a:glow>
          </a:effectLst>
        </p:grpSpPr>
        <p:sp>
          <p:nvSpPr>
            <p:cNvPr id="21" name="Rounded Rectangle 20"/>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22" name="Isosceles Triangle 21"/>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23" name="TextBox 22"/>
          <p:cNvSpPr txBox="1"/>
          <p:nvPr/>
        </p:nvSpPr>
        <p:spPr>
          <a:xfrm>
            <a:off x="5701025" y="4324350"/>
            <a:ext cx="3324225" cy="1204945"/>
          </a:xfrm>
          <a:prstGeom prst="rect">
            <a:avLst/>
          </a:prstGeom>
          <a:noFill/>
        </p:spPr>
        <p:txBody>
          <a:bodyPr wrap="square" rtlCol="0">
            <a:spAutoFit/>
          </a:bodyPr>
          <a:lstStyle/>
          <a:p>
            <a:pPr marL="690563" lvl="1" indent="-233363" algn="ctr">
              <a:lnSpc>
                <a:spcPct val="90000"/>
              </a:lnSpc>
              <a:spcBef>
                <a:spcPts val="900"/>
              </a:spcBef>
              <a:defRPr/>
            </a:pPr>
            <a:r>
              <a:rPr lang="en-US" b="1" dirty="0" smtClean="0">
                <a:solidFill>
                  <a:sysClr val="windowText" lastClr="000000"/>
                </a:solidFill>
                <a:cs typeface="Arial"/>
              </a:rPr>
              <a:t>How do </a:t>
            </a:r>
            <a:r>
              <a:rPr lang="en-US" b="1" dirty="0" err="1" smtClean="0">
                <a:solidFill>
                  <a:sysClr val="windowText" lastClr="000000"/>
                </a:solidFill>
                <a:cs typeface="Arial"/>
              </a:rPr>
              <a:t>i</a:t>
            </a:r>
            <a:r>
              <a:rPr lang="en-US" b="1" dirty="0" smtClean="0">
                <a:solidFill>
                  <a:sysClr val="windowText" lastClr="000000"/>
                </a:solidFill>
                <a:cs typeface="Arial"/>
              </a:rPr>
              <a:t> cite a political talk show in MLA format? </a:t>
            </a:r>
          </a:p>
          <a:p>
            <a:pPr marL="690563" lvl="1" indent="-233363" algn="ctr">
              <a:lnSpc>
                <a:spcPct val="90000"/>
              </a:lnSpc>
              <a:spcBef>
                <a:spcPts val="900"/>
              </a:spcBef>
              <a:defRPr/>
            </a:pPr>
            <a:r>
              <a:rPr lang="en-US" b="1" dirty="0" smtClean="0">
                <a:solidFill>
                  <a:sysClr val="windowText" lastClr="000000"/>
                </a:solidFill>
                <a:cs typeface="Arial"/>
              </a:rPr>
              <a:t>(QP2–013)</a:t>
            </a:r>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5"/>
                                        </p:tgtEl>
                                        <p:attrNameLst>
                                          <p:attrName>style.visibility</p:attrName>
                                        </p:attrNameLst>
                                      </p:cBhvr>
                                      <p:to>
                                        <p:strVal val="visible"/>
                                      </p:to>
                                    </p:set>
                                    <p:anim calcmode="lin" valueType="num">
                                      <p:cBhvr additive="base">
                                        <p:cTn id="11" dur="500" fill="hold"/>
                                        <p:tgtEl>
                                          <p:spTgt spid="15"/>
                                        </p:tgtEl>
                                        <p:attrNameLst>
                                          <p:attrName>ppt_x</p:attrName>
                                        </p:attrNameLst>
                                      </p:cBhvr>
                                      <p:tavLst>
                                        <p:tav tm="0">
                                          <p:val>
                                            <p:strVal val="#ppt_x"/>
                                          </p:val>
                                        </p:tav>
                                        <p:tav tm="100000">
                                          <p:val>
                                            <p:strVal val="#ppt_x"/>
                                          </p:val>
                                        </p:tav>
                                      </p:tavLst>
                                    </p:anim>
                                    <p:anim calcmode="lin" valueType="num">
                                      <p:cBhvr additive="base">
                                        <p:cTn id="12" dur="500" fill="hold"/>
                                        <p:tgtEl>
                                          <p:spTgt spid="15"/>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4" fill="hold" nodeType="afterEffect">
                                  <p:stCondLst>
                                    <p:cond delay="0"/>
                                  </p:stCondLst>
                                  <p:childTnLst>
                                    <p:set>
                                      <p:cBhvr>
                                        <p:cTn id="15" dur="1" fill="hold">
                                          <p:stCondLst>
                                            <p:cond delay="0"/>
                                          </p:stCondLst>
                                        </p:cTn>
                                        <p:tgtEl>
                                          <p:spTgt spid="5"/>
                                        </p:tgtEl>
                                        <p:attrNameLst>
                                          <p:attrName>style.visibility</p:attrName>
                                        </p:attrNameLst>
                                      </p:cBhvr>
                                      <p:to>
                                        <p:strVal val="visible"/>
                                      </p:to>
                                    </p:set>
                                    <p:anim calcmode="lin" valueType="num">
                                      <p:cBhvr additive="base">
                                        <p:cTn id="16" dur="500" fill="hold"/>
                                        <p:tgtEl>
                                          <p:spTgt spid="5"/>
                                        </p:tgtEl>
                                        <p:attrNameLst>
                                          <p:attrName>ppt_x</p:attrName>
                                        </p:attrNameLst>
                                      </p:cBhvr>
                                      <p:tavLst>
                                        <p:tav tm="0">
                                          <p:val>
                                            <p:strVal val="#ppt_x"/>
                                          </p:val>
                                        </p:tav>
                                        <p:tav tm="100000">
                                          <p:val>
                                            <p:strVal val="#ppt_x"/>
                                          </p:val>
                                        </p:tav>
                                      </p:tavLst>
                                    </p:anim>
                                    <p:anim calcmode="lin" valueType="num">
                                      <p:cBhvr additive="base">
                                        <p:cTn id="17" dur="500" fill="hold"/>
                                        <p:tgtEl>
                                          <p:spTgt spid="5"/>
                                        </p:tgtEl>
                                        <p:attrNameLst>
                                          <p:attrName>ppt_y</p:attrName>
                                        </p:attrNameLst>
                                      </p:cBhvr>
                                      <p:tavLst>
                                        <p:tav tm="0">
                                          <p:val>
                                            <p:strVal val="1+#ppt_h/2"/>
                                          </p:val>
                                        </p:tav>
                                        <p:tav tm="100000">
                                          <p:val>
                                            <p:strVal val="#ppt_y"/>
                                          </p:val>
                                        </p:tav>
                                      </p:tavLst>
                                    </p:anim>
                                  </p:childTnLst>
                                </p:cTn>
                              </p:par>
                              <p:par>
                                <p:cTn id="18" presetID="2" presetClass="entr" presetSubtype="4" fill="hold" grpId="0" nodeType="withEffect">
                                  <p:stCondLst>
                                    <p:cond delay="0"/>
                                  </p:stCondLst>
                                  <p:childTnLst>
                                    <p:set>
                                      <p:cBhvr>
                                        <p:cTn id="19" dur="1" fill="hold">
                                          <p:stCondLst>
                                            <p:cond delay="0"/>
                                          </p:stCondLst>
                                        </p:cTn>
                                        <p:tgtEl>
                                          <p:spTgt spid="19"/>
                                        </p:tgtEl>
                                        <p:attrNameLst>
                                          <p:attrName>style.visibility</p:attrName>
                                        </p:attrNameLst>
                                      </p:cBhvr>
                                      <p:to>
                                        <p:strVal val="visible"/>
                                      </p:to>
                                    </p:set>
                                    <p:anim calcmode="lin" valueType="num">
                                      <p:cBhvr additive="base">
                                        <p:cTn id="20" dur="500" fill="hold"/>
                                        <p:tgtEl>
                                          <p:spTgt spid="19"/>
                                        </p:tgtEl>
                                        <p:attrNameLst>
                                          <p:attrName>ppt_x</p:attrName>
                                        </p:attrNameLst>
                                      </p:cBhvr>
                                      <p:tavLst>
                                        <p:tav tm="0">
                                          <p:val>
                                            <p:strVal val="#ppt_x"/>
                                          </p:val>
                                        </p:tav>
                                        <p:tav tm="100000">
                                          <p:val>
                                            <p:strVal val="#ppt_x"/>
                                          </p:val>
                                        </p:tav>
                                      </p:tavLst>
                                    </p:anim>
                                    <p:anim calcmode="lin" valueType="num">
                                      <p:cBhvr additive="base">
                                        <p:cTn id="21" dur="500" fill="hold"/>
                                        <p:tgtEl>
                                          <p:spTgt spid="19"/>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 presetClass="entr" presetSubtype="4" fill="hold" nodeType="afterEffect">
                                  <p:stCondLst>
                                    <p:cond delay="0"/>
                                  </p:stCondLst>
                                  <p:childTnLst>
                                    <p:set>
                                      <p:cBhvr>
                                        <p:cTn id="24" dur="1" fill="hold">
                                          <p:stCondLst>
                                            <p:cond delay="0"/>
                                          </p:stCondLst>
                                        </p:cTn>
                                        <p:tgtEl>
                                          <p:spTgt spid="6"/>
                                        </p:tgtEl>
                                        <p:attrNameLst>
                                          <p:attrName>style.visibility</p:attrName>
                                        </p:attrNameLst>
                                      </p:cBhvr>
                                      <p:to>
                                        <p:strVal val="visible"/>
                                      </p:to>
                                    </p:set>
                                    <p:anim calcmode="lin" valueType="num">
                                      <p:cBhvr additive="base">
                                        <p:cTn id="25" dur="500" fill="hold"/>
                                        <p:tgtEl>
                                          <p:spTgt spid="6"/>
                                        </p:tgtEl>
                                        <p:attrNameLst>
                                          <p:attrName>ppt_x</p:attrName>
                                        </p:attrNameLst>
                                      </p:cBhvr>
                                      <p:tavLst>
                                        <p:tav tm="0">
                                          <p:val>
                                            <p:strVal val="#ppt_x"/>
                                          </p:val>
                                        </p:tav>
                                        <p:tav tm="100000">
                                          <p:val>
                                            <p:strVal val="#ppt_x"/>
                                          </p:val>
                                        </p:tav>
                                      </p:tavLst>
                                    </p:anim>
                                    <p:anim calcmode="lin" valueType="num">
                                      <p:cBhvr additive="base">
                                        <p:cTn id="26" dur="500" fill="hold"/>
                                        <p:tgtEl>
                                          <p:spTgt spid="6"/>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23"/>
                                        </p:tgtEl>
                                        <p:attrNameLst>
                                          <p:attrName>style.visibility</p:attrName>
                                        </p:attrNameLst>
                                      </p:cBhvr>
                                      <p:to>
                                        <p:strVal val="visible"/>
                                      </p:to>
                                    </p:set>
                                    <p:anim calcmode="lin" valueType="num">
                                      <p:cBhvr additive="base">
                                        <p:cTn id="29" dur="500" fill="hold"/>
                                        <p:tgtEl>
                                          <p:spTgt spid="23"/>
                                        </p:tgtEl>
                                        <p:attrNameLst>
                                          <p:attrName>ppt_x</p:attrName>
                                        </p:attrNameLst>
                                      </p:cBhvr>
                                      <p:tavLst>
                                        <p:tav tm="0">
                                          <p:val>
                                            <p:strVal val="#ppt_x"/>
                                          </p:val>
                                        </p:tav>
                                        <p:tav tm="100000">
                                          <p:val>
                                            <p:strVal val="#ppt_x"/>
                                          </p:val>
                                        </p:tav>
                                      </p:tavLst>
                                    </p:anim>
                                    <p:anim calcmode="lin" valueType="num">
                                      <p:cBhvr additive="base">
                                        <p:cTn id="30" dur="500" fill="hold"/>
                                        <p:tgtEl>
                                          <p:spTgt spid="2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9" grpId="0"/>
      <p:bldP spid="23"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3" name="Rectangle 2"/>
          <p:cNvSpPr>
            <a:spLocks noGrp="1" noChangeArrowheads="1"/>
          </p:cNvSpPr>
          <p:nvPr>
            <p:ph type="title"/>
          </p:nvPr>
        </p:nvSpPr>
        <p:spPr>
          <a:xfrm>
            <a:off x="-85725" y="-66675"/>
            <a:ext cx="8534400" cy="609600"/>
          </a:xfrm>
        </p:spPr>
        <p:txBody>
          <a:bodyPr>
            <a:noAutofit/>
          </a:bodyPr>
          <a:lstStyle/>
          <a:p>
            <a:pPr eaLnBrk="1" hangingPunct="1"/>
            <a:r>
              <a:rPr lang="en-US" sz="2800" b="1" dirty="0" smtClean="0">
                <a:effectLst>
                  <a:outerShdw blurRad="38100" dist="38100" dir="2700000" algn="tl">
                    <a:srgbClr val="000000">
                      <a:alpha val="43137"/>
                    </a:srgbClr>
                  </a:outerShdw>
                </a:effectLst>
              </a:rPr>
              <a:t>  Procedural </a:t>
            </a:r>
          </a:p>
        </p:txBody>
      </p:sp>
      <p:sp>
        <p:nvSpPr>
          <p:cNvPr id="10244" name="Rectangle 3"/>
          <p:cNvSpPr>
            <a:spLocks noGrp="1" noChangeArrowheads="1"/>
          </p:cNvSpPr>
          <p:nvPr>
            <p:ph sz="half" idx="4294967295"/>
          </p:nvPr>
        </p:nvSpPr>
        <p:spPr>
          <a:xfrm>
            <a:off x="504824" y="838200"/>
            <a:ext cx="8391525" cy="1190625"/>
          </a:xfrm>
        </p:spPr>
        <p:txBody>
          <a:bodyPr>
            <a:normAutofit/>
          </a:bodyPr>
          <a:lstStyle/>
          <a:p>
            <a:pPr marL="0" indent="0" algn="ctr" eaLnBrk="1" hangingPunct="1">
              <a:buNone/>
            </a:pPr>
            <a:r>
              <a:rPr lang="en-US" sz="2200" b="1" dirty="0" smtClean="0"/>
              <a:t>“Questions pertaining to the policies or procedures within the library system” (Arnold &amp; </a:t>
            </a:r>
            <a:r>
              <a:rPr lang="en-US" sz="2200" b="1" dirty="0" err="1" smtClean="0"/>
              <a:t>Kaske</a:t>
            </a:r>
            <a:r>
              <a:rPr lang="en-US" sz="2200" b="1" dirty="0" smtClean="0"/>
              <a:t>, 2005).</a:t>
            </a:r>
          </a:p>
          <a:p>
            <a:pPr algn="ctr" eaLnBrk="1" hangingPunct="1"/>
            <a:endParaRPr lang="en-US" sz="2900" b="1" dirty="0" smtClean="0"/>
          </a:p>
        </p:txBody>
      </p:sp>
      <p:grpSp>
        <p:nvGrpSpPr>
          <p:cNvPr id="2" name="Group 7"/>
          <p:cNvGrpSpPr/>
          <p:nvPr/>
        </p:nvGrpSpPr>
        <p:grpSpPr>
          <a:xfrm>
            <a:off x="3190875" y="2200275"/>
            <a:ext cx="3114675" cy="1924050"/>
            <a:chOff x="457201" y="1600200"/>
            <a:chExt cx="4114800" cy="3112512"/>
          </a:xfrm>
          <a:solidFill>
            <a:schemeClr val="accent1">
              <a:lumMod val="60000"/>
              <a:lumOff val="40000"/>
            </a:schemeClr>
          </a:solidFill>
          <a:effectLst>
            <a:glow rad="139700">
              <a:schemeClr val="accent1">
                <a:satMod val="175000"/>
                <a:alpha val="40000"/>
              </a:schemeClr>
            </a:glow>
          </a:effectLst>
        </p:grpSpPr>
        <p:sp>
          <p:nvSpPr>
            <p:cNvPr id="9" name="Rounded Rectangle 8"/>
            <p:cNvSpPr/>
            <p:nvPr/>
          </p:nvSpPr>
          <p:spPr>
            <a:xfrm>
              <a:off x="457201" y="1600200"/>
              <a:ext cx="4114800" cy="2658992"/>
            </a:xfrm>
            <a:prstGeom prst="roundRect">
              <a:avLst>
                <a:gd name="adj" fmla="val 4488"/>
              </a:avLst>
            </a:prstGeom>
            <a:solidFill>
              <a:schemeClr val="accent1">
                <a:lumMod val="20000"/>
                <a:lumOff val="80000"/>
              </a:schemeClr>
            </a:solid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0" name="Isosceles Triangle 9"/>
            <p:cNvSpPr/>
            <p:nvPr/>
          </p:nvSpPr>
          <p:spPr>
            <a:xfrm rot="10800000">
              <a:off x="966451" y="4247645"/>
              <a:ext cx="505498" cy="465067"/>
            </a:xfrm>
            <a:prstGeom prst="triangle">
              <a:avLst/>
            </a:prstGeom>
            <a:solidFill>
              <a:schemeClr val="accent1">
                <a:lumMod val="20000"/>
                <a:lumOff val="80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1" name="TextBox 10"/>
          <p:cNvSpPr txBox="1"/>
          <p:nvPr/>
        </p:nvSpPr>
        <p:spPr>
          <a:xfrm>
            <a:off x="2771775" y="2409824"/>
            <a:ext cx="3600450" cy="1089529"/>
          </a:xfrm>
          <a:prstGeom prst="rect">
            <a:avLst/>
          </a:prstGeom>
          <a:noFill/>
        </p:spPr>
        <p:txBody>
          <a:bodyPr wrap="square" rtlCol="0">
            <a:spAutoFit/>
          </a:bodyPr>
          <a:lstStyle/>
          <a:p>
            <a:pPr lvl="1" algn="ctr">
              <a:lnSpc>
                <a:spcPct val="120000"/>
              </a:lnSpc>
            </a:pPr>
            <a:r>
              <a:rPr lang="en-US" b="1" dirty="0" smtClean="0">
                <a:solidFill>
                  <a:sysClr val="windowText" lastClr="000000"/>
                </a:solidFill>
              </a:rPr>
              <a:t>Can I get summer long term renewals online? How? (QP1–004)</a:t>
            </a:r>
          </a:p>
        </p:txBody>
      </p:sp>
      <p:grpSp>
        <p:nvGrpSpPr>
          <p:cNvPr id="3" name="Group 7"/>
          <p:cNvGrpSpPr/>
          <p:nvPr/>
        </p:nvGrpSpPr>
        <p:grpSpPr>
          <a:xfrm>
            <a:off x="142875" y="4152900"/>
            <a:ext cx="3114675" cy="1924050"/>
            <a:chOff x="457201" y="1600200"/>
            <a:chExt cx="4114800" cy="3112512"/>
          </a:xfrm>
          <a:solidFill>
            <a:schemeClr val="accent1">
              <a:lumMod val="40000"/>
              <a:lumOff val="60000"/>
            </a:schemeClr>
          </a:solidFill>
          <a:effectLst>
            <a:glow rad="228600">
              <a:schemeClr val="accent1">
                <a:satMod val="175000"/>
                <a:alpha val="40000"/>
              </a:schemeClr>
            </a:glow>
          </a:effectLst>
        </p:grpSpPr>
        <p:sp>
          <p:nvSpPr>
            <p:cNvPr id="13" name="Rounded Rectangle 12"/>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4" name="Isosceles Triangle 13"/>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5" name="TextBox 14"/>
          <p:cNvSpPr txBox="1"/>
          <p:nvPr/>
        </p:nvSpPr>
        <p:spPr>
          <a:xfrm>
            <a:off x="-190500" y="4429125"/>
            <a:ext cx="3133725" cy="1089529"/>
          </a:xfrm>
          <a:prstGeom prst="rect">
            <a:avLst/>
          </a:prstGeom>
          <a:noFill/>
        </p:spPr>
        <p:txBody>
          <a:bodyPr wrap="square" rtlCol="0">
            <a:spAutoFit/>
          </a:bodyPr>
          <a:lstStyle/>
          <a:p>
            <a:pPr lvl="1" algn="ctr">
              <a:lnSpc>
                <a:spcPct val="120000"/>
              </a:lnSpc>
            </a:pPr>
            <a:r>
              <a:rPr lang="en-US" b="1" dirty="0" smtClean="0">
                <a:solidFill>
                  <a:sysClr val="windowText" lastClr="000000"/>
                </a:solidFill>
              </a:rPr>
              <a:t>what is the max for checkout on </a:t>
            </a:r>
            <a:r>
              <a:rPr lang="en-US" b="1" dirty="0" err="1" smtClean="0">
                <a:solidFill>
                  <a:sysClr val="windowText" lastClr="000000"/>
                </a:solidFill>
              </a:rPr>
              <a:t>blu</a:t>
            </a:r>
            <a:r>
              <a:rPr lang="en-US" b="1" dirty="0" smtClean="0">
                <a:solidFill>
                  <a:sysClr val="windowText" lastClr="000000"/>
                </a:solidFill>
              </a:rPr>
              <a:t> ray </a:t>
            </a:r>
            <a:r>
              <a:rPr lang="en-US" b="1" dirty="0" err="1" smtClean="0">
                <a:solidFill>
                  <a:sysClr val="windowText" lastClr="000000"/>
                </a:solidFill>
              </a:rPr>
              <a:t>dvids</a:t>
            </a:r>
            <a:r>
              <a:rPr lang="en-US" b="1" dirty="0" smtClean="0">
                <a:solidFill>
                  <a:sysClr val="windowText" lastClr="000000"/>
                </a:solidFill>
              </a:rPr>
              <a:t>? (QW–033)</a:t>
            </a:r>
          </a:p>
        </p:txBody>
      </p:sp>
      <p:grpSp>
        <p:nvGrpSpPr>
          <p:cNvPr id="4" name="Group 7"/>
          <p:cNvGrpSpPr/>
          <p:nvPr/>
        </p:nvGrpSpPr>
        <p:grpSpPr>
          <a:xfrm>
            <a:off x="6029325" y="4086225"/>
            <a:ext cx="3114675" cy="1924050"/>
            <a:chOff x="457201" y="1600200"/>
            <a:chExt cx="4114800" cy="3112512"/>
          </a:xfrm>
          <a:solidFill>
            <a:schemeClr val="accent1">
              <a:lumMod val="60000"/>
              <a:lumOff val="40000"/>
            </a:schemeClr>
          </a:solidFill>
          <a:effectLst>
            <a:glow rad="139700">
              <a:schemeClr val="accent1">
                <a:satMod val="175000"/>
                <a:alpha val="40000"/>
              </a:schemeClr>
            </a:glow>
          </a:effectLst>
        </p:grpSpPr>
        <p:sp>
          <p:nvSpPr>
            <p:cNvPr id="17" name="Rounded Rectangle 16"/>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8" name="Isosceles Triangle 17"/>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9" name="TextBox 18"/>
          <p:cNvSpPr txBox="1"/>
          <p:nvPr/>
        </p:nvSpPr>
        <p:spPr>
          <a:xfrm>
            <a:off x="5819775" y="4324350"/>
            <a:ext cx="3324225" cy="1391407"/>
          </a:xfrm>
          <a:prstGeom prst="rect">
            <a:avLst/>
          </a:prstGeom>
          <a:noFill/>
        </p:spPr>
        <p:txBody>
          <a:bodyPr wrap="square" rtlCol="0">
            <a:spAutoFit/>
          </a:bodyPr>
          <a:lstStyle/>
          <a:p>
            <a:pPr lvl="1" algn="ctr">
              <a:lnSpc>
                <a:spcPct val="120000"/>
              </a:lnSpc>
            </a:pPr>
            <a:r>
              <a:rPr lang="en-US" b="1" dirty="0" smtClean="0">
                <a:solidFill>
                  <a:sysClr val="windowText" lastClr="000000"/>
                </a:solidFill>
              </a:rPr>
              <a:t>need access logon info to lexis from </a:t>
            </a:r>
            <a:r>
              <a:rPr lang="en-US" b="1" dirty="0" err="1" smtClean="0">
                <a:solidFill>
                  <a:sysClr val="windowText" lastClr="000000"/>
                </a:solidFill>
              </a:rPr>
              <a:t>scool</a:t>
            </a:r>
            <a:r>
              <a:rPr lang="en-US" b="1" dirty="0" smtClean="0">
                <a:solidFill>
                  <a:sysClr val="windowText" lastClr="000000"/>
                </a:solidFill>
              </a:rPr>
              <a:t> library website (QP2– 027)</a:t>
            </a:r>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ppt_x"/>
                                          </p:val>
                                        </p:tav>
                                        <p:tav tm="100000">
                                          <p:val>
                                            <p:strVal val="#ppt_x"/>
                                          </p:val>
                                        </p:tav>
                                      </p:tavLst>
                                    </p:anim>
                                    <p:anim calcmode="lin" valueType="num">
                                      <p:cBhvr additive="base">
                                        <p:cTn id="12" dur="500" fill="hold"/>
                                        <p:tgtEl>
                                          <p:spTgt spid="11"/>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4" fill="hold" nodeType="afterEffect">
                                  <p:stCondLst>
                                    <p:cond delay="0"/>
                                  </p:stCondLst>
                                  <p:childTnLst>
                                    <p:set>
                                      <p:cBhvr>
                                        <p:cTn id="15" dur="1" fill="hold">
                                          <p:stCondLst>
                                            <p:cond delay="0"/>
                                          </p:stCondLst>
                                        </p:cTn>
                                        <p:tgtEl>
                                          <p:spTgt spid="3"/>
                                        </p:tgtEl>
                                        <p:attrNameLst>
                                          <p:attrName>style.visibility</p:attrName>
                                        </p:attrNameLst>
                                      </p:cBhvr>
                                      <p:to>
                                        <p:strVal val="visible"/>
                                      </p:to>
                                    </p:set>
                                    <p:anim calcmode="lin" valueType="num">
                                      <p:cBhvr additive="base">
                                        <p:cTn id="16" dur="500" fill="hold"/>
                                        <p:tgtEl>
                                          <p:spTgt spid="3"/>
                                        </p:tgtEl>
                                        <p:attrNameLst>
                                          <p:attrName>ppt_x</p:attrName>
                                        </p:attrNameLst>
                                      </p:cBhvr>
                                      <p:tavLst>
                                        <p:tav tm="0">
                                          <p:val>
                                            <p:strVal val="#ppt_x"/>
                                          </p:val>
                                        </p:tav>
                                        <p:tav tm="100000">
                                          <p:val>
                                            <p:strVal val="#ppt_x"/>
                                          </p:val>
                                        </p:tav>
                                      </p:tavLst>
                                    </p:anim>
                                    <p:anim calcmode="lin" valueType="num">
                                      <p:cBhvr additive="base">
                                        <p:cTn id="17" dur="500" fill="hold"/>
                                        <p:tgtEl>
                                          <p:spTgt spid="3"/>
                                        </p:tgtEl>
                                        <p:attrNameLst>
                                          <p:attrName>ppt_y</p:attrName>
                                        </p:attrNameLst>
                                      </p:cBhvr>
                                      <p:tavLst>
                                        <p:tav tm="0">
                                          <p:val>
                                            <p:strVal val="1+#ppt_h/2"/>
                                          </p:val>
                                        </p:tav>
                                        <p:tav tm="100000">
                                          <p:val>
                                            <p:strVal val="#ppt_y"/>
                                          </p:val>
                                        </p:tav>
                                      </p:tavLst>
                                    </p:anim>
                                  </p:childTnLst>
                                </p:cTn>
                              </p:par>
                              <p:par>
                                <p:cTn id="18" presetID="2" presetClass="entr" presetSubtype="4" fill="hold" grpId="0" nodeType="withEffect">
                                  <p:stCondLst>
                                    <p:cond delay="0"/>
                                  </p:stCondLst>
                                  <p:childTnLst>
                                    <p:set>
                                      <p:cBhvr>
                                        <p:cTn id="19" dur="1" fill="hold">
                                          <p:stCondLst>
                                            <p:cond delay="0"/>
                                          </p:stCondLst>
                                        </p:cTn>
                                        <p:tgtEl>
                                          <p:spTgt spid="15"/>
                                        </p:tgtEl>
                                        <p:attrNameLst>
                                          <p:attrName>style.visibility</p:attrName>
                                        </p:attrNameLst>
                                      </p:cBhvr>
                                      <p:to>
                                        <p:strVal val="visible"/>
                                      </p:to>
                                    </p:set>
                                    <p:anim calcmode="lin" valueType="num">
                                      <p:cBhvr additive="base">
                                        <p:cTn id="20" dur="500" fill="hold"/>
                                        <p:tgtEl>
                                          <p:spTgt spid="15"/>
                                        </p:tgtEl>
                                        <p:attrNameLst>
                                          <p:attrName>ppt_x</p:attrName>
                                        </p:attrNameLst>
                                      </p:cBhvr>
                                      <p:tavLst>
                                        <p:tav tm="0">
                                          <p:val>
                                            <p:strVal val="#ppt_x"/>
                                          </p:val>
                                        </p:tav>
                                        <p:tav tm="100000">
                                          <p:val>
                                            <p:strVal val="#ppt_x"/>
                                          </p:val>
                                        </p:tav>
                                      </p:tavLst>
                                    </p:anim>
                                    <p:anim calcmode="lin" valueType="num">
                                      <p:cBhvr additive="base">
                                        <p:cTn id="21" dur="500" fill="hold"/>
                                        <p:tgtEl>
                                          <p:spTgt spid="15"/>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 presetClass="entr" presetSubtype="4" fill="hold" nodeType="afterEffect">
                                  <p:stCondLst>
                                    <p:cond delay="0"/>
                                  </p:stCondLst>
                                  <p:childTnLst>
                                    <p:set>
                                      <p:cBhvr>
                                        <p:cTn id="24" dur="1" fill="hold">
                                          <p:stCondLst>
                                            <p:cond delay="0"/>
                                          </p:stCondLst>
                                        </p:cTn>
                                        <p:tgtEl>
                                          <p:spTgt spid="4"/>
                                        </p:tgtEl>
                                        <p:attrNameLst>
                                          <p:attrName>style.visibility</p:attrName>
                                        </p:attrNameLst>
                                      </p:cBhvr>
                                      <p:to>
                                        <p:strVal val="visible"/>
                                      </p:to>
                                    </p:set>
                                    <p:anim calcmode="lin" valueType="num">
                                      <p:cBhvr additive="base">
                                        <p:cTn id="25" dur="500" fill="hold"/>
                                        <p:tgtEl>
                                          <p:spTgt spid="4"/>
                                        </p:tgtEl>
                                        <p:attrNameLst>
                                          <p:attrName>ppt_x</p:attrName>
                                        </p:attrNameLst>
                                      </p:cBhvr>
                                      <p:tavLst>
                                        <p:tav tm="0">
                                          <p:val>
                                            <p:strVal val="#ppt_x"/>
                                          </p:val>
                                        </p:tav>
                                        <p:tav tm="100000">
                                          <p:val>
                                            <p:strVal val="#ppt_x"/>
                                          </p:val>
                                        </p:tav>
                                      </p:tavLst>
                                    </p:anim>
                                    <p:anim calcmode="lin" valueType="num">
                                      <p:cBhvr additive="base">
                                        <p:cTn id="26" dur="500" fill="hold"/>
                                        <p:tgtEl>
                                          <p:spTgt spid="4"/>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19"/>
                                        </p:tgtEl>
                                        <p:attrNameLst>
                                          <p:attrName>style.visibility</p:attrName>
                                        </p:attrNameLst>
                                      </p:cBhvr>
                                      <p:to>
                                        <p:strVal val="visible"/>
                                      </p:to>
                                    </p:set>
                                    <p:anim calcmode="lin" valueType="num">
                                      <p:cBhvr additive="base">
                                        <p:cTn id="29" dur="500" fill="hold"/>
                                        <p:tgtEl>
                                          <p:spTgt spid="19"/>
                                        </p:tgtEl>
                                        <p:attrNameLst>
                                          <p:attrName>ppt_x</p:attrName>
                                        </p:attrNameLst>
                                      </p:cBhvr>
                                      <p:tavLst>
                                        <p:tav tm="0">
                                          <p:val>
                                            <p:strVal val="#ppt_x"/>
                                          </p:val>
                                        </p:tav>
                                        <p:tav tm="100000">
                                          <p:val>
                                            <p:strVal val="#ppt_x"/>
                                          </p:val>
                                        </p:tav>
                                      </p:tavLst>
                                    </p:anim>
                                    <p:anim calcmode="lin" valueType="num">
                                      <p:cBhvr additive="base">
                                        <p:cTn id="30" dur="500" fill="hold"/>
                                        <p:tgtEl>
                                          <p:spTgt spid="1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P spid="15" grpId="0"/>
      <p:bldP spid="19"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7" name="Rectangle 2"/>
          <p:cNvSpPr>
            <a:spLocks noGrp="1" noChangeArrowheads="1"/>
          </p:cNvSpPr>
          <p:nvPr>
            <p:ph type="title"/>
          </p:nvPr>
        </p:nvSpPr>
        <p:spPr/>
        <p:txBody>
          <a:bodyPr>
            <a:noAutofit/>
          </a:bodyPr>
          <a:lstStyle/>
          <a:p>
            <a:pPr eaLnBrk="1" hangingPunct="1"/>
            <a:r>
              <a:rPr lang="en-US" sz="2800" b="1" dirty="0" smtClean="0">
                <a:effectLst>
                  <a:outerShdw blurRad="38100" dist="38100" dir="2700000" algn="tl">
                    <a:srgbClr val="000000">
                      <a:alpha val="43137"/>
                    </a:srgbClr>
                  </a:outerShdw>
                </a:effectLst>
              </a:rPr>
              <a:t>Holdings</a:t>
            </a:r>
          </a:p>
        </p:txBody>
      </p:sp>
      <p:sp>
        <p:nvSpPr>
          <p:cNvPr id="11268" name="Rectangle 3"/>
          <p:cNvSpPr>
            <a:spLocks noGrp="1" noChangeArrowheads="1"/>
          </p:cNvSpPr>
          <p:nvPr>
            <p:ph type="body" idx="4294967295"/>
          </p:nvPr>
        </p:nvSpPr>
        <p:spPr>
          <a:xfrm>
            <a:off x="714375" y="771897"/>
            <a:ext cx="7702550" cy="1282534"/>
          </a:xfrm>
        </p:spPr>
        <p:txBody>
          <a:bodyPr>
            <a:normAutofit/>
          </a:bodyPr>
          <a:lstStyle/>
          <a:p>
            <a:pPr marL="0" indent="0" algn="ctr" eaLnBrk="1" hangingPunct="1">
              <a:buNone/>
            </a:pPr>
            <a:r>
              <a:rPr lang="en-US" sz="2200" b="1" dirty="0" smtClean="0"/>
              <a:t>“Questions about specific holdings of a library in print or digital form” (Arnold &amp; </a:t>
            </a:r>
            <a:r>
              <a:rPr lang="en-US" sz="2200" b="1" dirty="0" err="1" smtClean="0"/>
              <a:t>Kaske</a:t>
            </a:r>
            <a:r>
              <a:rPr lang="en-US" sz="2200" b="1" dirty="0" smtClean="0"/>
              <a:t>, 2005).</a:t>
            </a:r>
          </a:p>
          <a:p>
            <a:pPr marL="0" indent="0" algn="ctr" eaLnBrk="1" hangingPunct="1">
              <a:buNone/>
            </a:pPr>
            <a:endParaRPr lang="en-US" sz="2000" b="1" dirty="0" smtClean="0"/>
          </a:p>
          <a:p>
            <a:pPr algn="ctr">
              <a:buNone/>
            </a:pPr>
            <a:endParaRPr lang="en-US" sz="2000" dirty="0" smtClean="0"/>
          </a:p>
          <a:p>
            <a:pPr algn="ctr" eaLnBrk="1" hangingPunct="1"/>
            <a:endParaRPr lang="en-US" b="1" dirty="0" smtClean="0"/>
          </a:p>
        </p:txBody>
      </p:sp>
      <p:grpSp>
        <p:nvGrpSpPr>
          <p:cNvPr id="2" name="Group 7"/>
          <p:cNvGrpSpPr/>
          <p:nvPr/>
        </p:nvGrpSpPr>
        <p:grpSpPr>
          <a:xfrm>
            <a:off x="3190875" y="2200275"/>
            <a:ext cx="3114675" cy="1924050"/>
            <a:chOff x="457201" y="1600200"/>
            <a:chExt cx="4114800" cy="3112512"/>
          </a:xfrm>
          <a:solidFill>
            <a:schemeClr val="accent1">
              <a:lumMod val="20000"/>
              <a:lumOff val="80000"/>
            </a:schemeClr>
          </a:solidFill>
          <a:effectLst>
            <a:glow rad="139700">
              <a:schemeClr val="accent1">
                <a:satMod val="175000"/>
                <a:alpha val="40000"/>
              </a:schemeClr>
            </a:glow>
          </a:effectLst>
        </p:grpSpPr>
        <p:sp>
          <p:nvSpPr>
            <p:cNvPr id="7" name="Rounded Rectangle 6"/>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8" name="Isosceles Triangle 7"/>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9" name="TextBox 8"/>
          <p:cNvSpPr txBox="1"/>
          <p:nvPr/>
        </p:nvSpPr>
        <p:spPr>
          <a:xfrm>
            <a:off x="2724150" y="2390774"/>
            <a:ext cx="3600450" cy="1200329"/>
          </a:xfrm>
          <a:prstGeom prst="rect">
            <a:avLst/>
          </a:prstGeom>
          <a:noFill/>
        </p:spPr>
        <p:txBody>
          <a:bodyPr wrap="square" rtlCol="0">
            <a:spAutoFit/>
          </a:bodyPr>
          <a:lstStyle/>
          <a:p>
            <a:pPr lvl="1" algn="ctr"/>
            <a:r>
              <a:rPr lang="en-US" b="1" dirty="0" smtClean="0">
                <a:solidFill>
                  <a:sysClr val="windowText" lastClr="000000"/>
                </a:solidFill>
              </a:rPr>
              <a:t>I was wondering if you have textbooks to rent for an hour or 2?</a:t>
            </a:r>
          </a:p>
          <a:p>
            <a:pPr lvl="1" algn="ctr"/>
            <a:r>
              <a:rPr lang="en-US" b="1" dirty="0" smtClean="0">
                <a:solidFill>
                  <a:sysClr val="windowText" lastClr="000000"/>
                </a:solidFill>
              </a:rPr>
              <a:t> (QP2–172)</a:t>
            </a:r>
          </a:p>
        </p:txBody>
      </p:sp>
      <p:grpSp>
        <p:nvGrpSpPr>
          <p:cNvPr id="3" name="Group 7"/>
          <p:cNvGrpSpPr/>
          <p:nvPr/>
        </p:nvGrpSpPr>
        <p:grpSpPr>
          <a:xfrm>
            <a:off x="180975" y="4152900"/>
            <a:ext cx="3114675" cy="1924050"/>
            <a:chOff x="457201" y="1600200"/>
            <a:chExt cx="4114800" cy="3112512"/>
          </a:xfrm>
          <a:solidFill>
            <a:schemeClr val="accent1">
              <a:lumMod val="40000"/>
              <a:lumOff val="60000"/>
            </a:schemeClr>
          </a:solidFill>
          <a:effectLst>
            <a:glow rad="228600">
              <a:schemeClr val="accent1">
                <a:satMod val="175000"/>
                <a:alpha val="40000"/>
              </a:schemeClr>
            </a:glow>
          </a:effectLst>
        </p:grpSpPr>
        <p:sp>
          <p:nvSpPr>
            <p:cNvPr id="11" name="Rounded Rectangle 10"/>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2" name="Isosceles Triangle 11"/>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3" name="TextBox 12"/>
          <p:cNvSpPr txBox="1"/>
          <p:nvPr/>
        </p:nvSpPr>
        <p:spPr>
          <a:xfrm>
            <a:off x="0" y="4019550"/>
            <a:ext cx="3133725" cy="1754326"/>
          </a:xfrm>
          <a:prstGeom prst="rect">
            <a:avLst/>
          </a:prstGeom>
          <a:noFill/>
        </p:spPr>
        <p:txBody>
          <a:bodyPr wrap="square" rtlCol="0">
            <a:spAutoFit/>
          </a:bodyPr>
          <a:lstStyle/>
          <a:p>
            <a:pPr algn="ctr"/>
            <a:endParaRPr lang="en-US" b="1" dirty="0" smtClean="0">
              <a:solidFill>
                <a:sysClr val="windowText" lastClr="000000"/>
              </a:solidFill>
            </a:endParaRPr>
          </a:p>
          <a:p>
            <a:pPr lvl="1" algn="ctr"/>
            <a:r>
              <a:rPr lang="en-US" b="1" dirty="0" smtClean="0">
                <a:solidFill>
                  <a:sysClr val="windowText" lastClr="000000"/>
                </a:solidFill>
              </a:rPr>
              <a:t>Do you have any books on Paris Hilton? (doing a project on her) </a:t>
            </a:r>
          </a:p>
          <a:p>
            <a:pPr lvl="1" algn="ctr"/>
            <a:r>
              <a:rPr lang="en-US" b="1" dirty="0" smtClean="0">
                <a:solidFill>
                  <a:sysClr val="windowText" lastClr="000000"/>
                </a:solidFill>
              </a:rPr>
              <a:t>(QP 1–195)</a:t>
            </a:r>
          </a:p>
        </p:txBody>
      </p:sp>
      <p:grpSp>
        <p:nvGrpSpPr>
          <p:cNvPr id="4" name="Group 7"/>
          <p:cNvGrpSpPr/>
          <p:nvPr/>
        </p:nvGrpSpPr>
        <p:grpSpPr>
          <a:xfrm>
            <a:off x="5953125" y="4086225"/>
            <a:ext cx="3114675" cy="1924050"/>
            <a:chOff x="457201" y="1600200"/>
            <a:chExt cx="4114800" cy="3112512"/>
          </a:xfrm>
          <a:solidFill>
            <a:schemeClr val="accent1">
              <a:lumMod val="60000"/>
              <a:lumOff val="40000"/>
            </a:schemeClr>
          </a:solidFill>
          <a:effectLst>
            <a:glow rad="139700">
              <a:schemeClr val="accent1">
                <a:satMod val="175000"/>
                <a:alpha val="40000"/>
              </a:schemeClr>
            </a:glow>
          </a:effectLst>
        </p:grpSpPr>
        <p:sp>
          <p:nvSpPr>
            <p:cNvPr id="15" name="Rounded Rectangle 14"/>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6" name="Isosceles Triangle 15"/>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7" name="TextBox 16"/>
          <p:cNvSpPr txBox="1"/>
          <p:nvPr/>
        </p:nvSpPr>
        <p:spPr>
          <a:xfrm>
            <a:off x="5743575" y="4191000"/>
            <a:ext cx="3324225" cy="1754326"/>
          </a:xfrm>
          <a:prstGeom prst="rect">
            <a:avLst/>
          </a:prstGeom>
          <a:noFill/>
        </p:spPr>
        <p:txBody>
          <a:bodyPr wrap="square" rtlCol="0">
            <a:spAutoFit/>
          </a:bodyPr>
          <a:lstStyle/>
          <a:p>
            <a:pPr lvl="1" algn="ctr"/>
            <a:r>
              <a:rPr lang="en-US" b="1" dirty="0" smtClean="0">
                <a:solidFill>
                  <a:sysClr val="windowText" lastClr="000000"/>
                </a:solidFill>
              </a:rPr>
              <a:t>hi there; </a:t>
            </a:r>
            <a:r>
              <a:rPr lang="en-US" b="1" dirty="0" err="1" smtClean="0">
                <a:solidFill>
                  <a:sysClr val="windowText" lastClr="000000"/>
                </a:solidFill>
              </a:rPr>
              <a:t>i</a:t>
            </a:r>
            <a:r>
              <a:rPr lang="en-US" b="1" dirty="0" smtClean="0">
                <a:solidFill>
                  <a:sysClr val="windowText" lastClr="000000"/>
                </a:solidFill>
              </a:rPr>
              <a:t> was wondering if you guys have Moby Dick in stock? </a:t>
            </a:r>
          </a:p>
          <a:p>
            <a:pPr lvl="1" algn="ctr"/>
            <a:r>
              <a:rPr lang="en-US" b="1" dirty="0" smtClean="0">
                <a:solidFill>
                  <a:sysClr val="windowText" lastClr="000000"/>
                </a:solidFill>
              </a:rPr>
              <a:t>(QW–014)</a:t>
            </a:r>
          </a:p>
          <a:p>
            <a:endParaRPr lang="en-US" b="1" dirty="0" smtClean="0">
              <a:solidFill>
                <a:sysClr val="windowText" lastClr="000000"/>
              </a:solidFill>
            </a:endParaRPr>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9"/>
                                        </p:tgtEl>
                                        <p:attrNameLst>
                                          <p:attrName>style.visibility</p:attrName>
                                        </p:attrNameLst>
                                      </p:cBhvr>
                                      <p:to>
                                        <p:strVal val="visible"/>
                                      </p:to>
                                    </p:set>
                                    <p:anim calcmode="lin" valueType="num">
                                      <p:cBhvr additive="base">
                                        <p:cTn id="11" dur="500" fill="hold"/>
                                        <p:tgtEl>
                                          <p:spTgt spid="9"/>
                                        </p:tgtEl>
                                        <p:attrNameLst>
                                          <p:attrName>ppt_x</p:attrName>
                                        </p:attrNameLst>
                                      </p:cBhvr>
                                      <p:tavLst>
                                        <p:tav tm="0">
                                          <p:val>
                                            <p:strVal val="#ppt_x"/>
                                          </p:val>
                                        </p:tav>
                                        <p:tav tm="100000">
                                          <p:val>
                                            <p:strVal val="#ppt_x"/>
                                          </p:val>
                                        </p:tav>
                                      </p:tavLst>
                                    </p:anim>
                                    <p:anim calcmode="lin" valueType="num">
                                      <p:cBhvr additive="base">
                                        <p:cTn id="12" dur="500" fill="hold"/>
                                        <p:tgtEl>
                                          <p:spTgt spid="9"/>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4" fill="hold" nodeType="afterEffect">
                                  <p:stCondLst>
                                    <p:cond delay="0"/>
                                  </p:stCondLst>
                                  <p:childTnLst>
                                    <p:set>
                                      <p:cBhvr>
                                        <p:cTn id="15" dur="1" fill="hold">
                                          <p:stCondLst>
                                            <p:cond delay="0"/>
                                          </p:stCondLst>
                                        </p:cTn>
                                        <p:tgtEl>
                                          <p:spTgt spid="3"/>
                                        </p:tgtEl>
                                        <p:attrNameLst>
                                          <p:attrName>style.visibility</p:attrName>
                                        </p:attrNameLst>
                                      </p:cBhvr>
                                      <p:to>
                                        <p:strVal val="visible"/>
                                      </p:to>
                                    </p:set>
                                    <p:anim calcmode="lin" valueType="num">
                                      <p:cBhvr additive="base">
                                        <p:cTn id="16" dur="500" fill="hold"/>
                                        <p:tgtEl>
                                          <p:spTgt spid="3"/>
                                        </p:tgtEl>
                                        <p:attrNameLst>
                                          <p:attrName>ppt_x</p:attrName>
                                        </p:attrNameLst>
                                      </p:cBhvr>
                                      <p:tavLst>
                                        <p:tav tm="0">
                                          <p:val>
                                            <p:strVal val="#ppt_x"/>
                                          </p:val>
                                        </p:tav>
                                        <p:tav tm="100000">
                                          <p:val>
                                            <p:strVal val="#ppt_x"/>
                                          </p:val>
                                        </p:tav>
                                      </p:tavLst>
                                    </p:anim>
                                    <p:anim calcmode="lin" valueType="num">
                                      <p:cBhvr additive="base">
                                        <p:cTn id="17" dur="500" fill="hold"/>
                                        <p:tgtEl>
                                          <p:spTgt spid="3"/>
                                        </p:tgtEl>
                                        <p:attrNameLst>
                                          <p:attrName>ppt_y</p:attrName>
                                        </p:attrNameLst>
                                      </p:cBhvr>
                                      <p:tavLst>
                                        <p:tav tm="0">
                                          <p:val>
                                            <p:strVal val="1+#ppt_h/2"/>
                                          </p:val>
                                        </p:tav>
                                        <p:tav tm="100000">
                                          <p:val>
                                            <p:strVal val="#ppt_y"/>
                                          </p:val>
                                        </p:tav>
                                      </p:tavLst>
                                    </p:anim>
                                  </p:childTnLst>
                                </p:cTn>
                              </p:par>
                              <p:par>
                                <p:cTn id="18" presetID="2" presetClass="entr" presetSubtype="4" fill="hold" grpId="0" nodeType="withEffect">
                                  <p:stCondLst>
                                    <p:cond delay="0"/>
                                  </p:stCondLst>
                                  <p:childTnLst>
                                    <p:set>
                                      <p:cBhvr>
                                        <p:cTn id="19" dur="1" fill="hold">
                                          <p:stCondLst>
                                            <p:cond delay="0"/>
                                          </p:stCondLst>
                                        </p:cTn>
                                        <p:tgtEl>
                                          <p:spTgt spid="13"/>
                                        </p:tgtEl>
                                        <p:attrNameLst>
                                          <p:attrName>style.visibility</p:attrName>
                                        </p:attrNameLst>
                                      </p:cBhvr>
                                      <p:to>
                                        <p:strVal val="visible"/>
                                      </p:to>
                                    </p:set>
                                    <p:anim calcmode="lin" valueType="num">
                                      <p:cBhvr additive="base">
                                        <p:cTn id="20" dur="500" fill="hold"/>
                                        <p:tgtEl>
                                          <p:spTgt spid="13"/>
                                        </p:tgtEl>
                                        <p:attrNameLst>
                                          <p:attrName>ppt_x</p:attrName>
                                        </p:attrNameLst>
                                      </p:cBhvr>
                                      <p:tavLst>
                                        <p:tav tm="0">
                                          <p:val>
                                            <p:strVal val="#ppt_x"/>
                                          </p:val>
                                        </p:tav>
                                        <p:tav tm="100000">
                                          <p:val>
                                            <p:strVal val="#ppt_x"/>
                                          </p:val>
                                        </p:tav>
                                      </p:tavLst>
                                    </p:anim>
                                    <p:anim calcmode="lin" valueType="num">
                                      <p:cBhvr additive="base">
                                        <p:cTn id="21" dur="500" fill="hold"/>
                                        <p:tgtEl>
                                          <p:spTgt spid="13"/>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 presetClass="entr" presetSubtype="4" fill="hold" nodeType="afterEffect">
                                  <p:stCondLst>
                                    <p:cond delay="0"/>
                                  </p:stCondLst>
                                  <p:childTnLst>
                                    <p:set>
                                      <p:cBhvr>
                                        <p:cTn id="24" dur="1" fill="hold">
                                          <p:stCondLst>
                                            <p:cond delay="0"/>
                                          </p:stCondLst>
                                        </p:cTn>
                                        <p:tgtEl>
                                          <p:spTgt spid="4"/>
                                        </p:tgtEl>
                                        <p:attrNameLst>
                                          <p:attrName>style.visibility</p:attrName>
                                        </p:attrNameLst>
                                      </p:cBhvr>
                                      <p:to>
                                        <p:strVal val="visible"/>
                                      </p:to>
                                    </p:set>
                                    <p:anim calcmode="lin" valueType="num">
                                      <p:cBhvr additive="base">
                                        <p:cTn id="25" dur="500" fill="hold"/>
                                        <p:tgtEl>
                                          <p:spTgt spid="4"/>
                                        </p:tgtEl>
                                        <p:attrNameLst>
                                          <p:attrName>ppt_x</p:attrName>
                                        </p:attrNameLst>
                                      </p:cBhvr>
                                      <p:tavLst>
                                        <p:tav tm="0">
                                          <p:val>
                                            <p:strVal val="#ppt_x"/>
                                          </p:val>
                                        </p:tav>
                                        <p:tav tm="100000">
                                          <p:val>
                                            <p:strVal val="#ppt_x"/>
                                          </p:val>
                                        </p:tav>
                                      </p:tavLst>
                                    </p:anim>
                                    <p:anim calcmode="lin" valueType="num">
                                      <p:cBhvr additive="base">
                                        <p:cTn id="26" dur="500" fill="hold"/>
                                        <p:tgtEl>
                                          <p:spTgt spid="4"/>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17"/>
                                        </p:tgtEl>
                                        <p:attrNameLst>
                                          <p:attrName>style.visibility</p:attrName>
                                        </p:attrNameLst>
                                      </p:cBhvr>
                                      <p:to>
                                        <p:strVal val="visible"/>
                                      </p:to>
                                    </p:set>
                                    <p:anim calcmode="lin" valueType="num">
                                      <p:cBhvr additive="base">
                                        <p:cTn id="29" dur="500" fill="hold"/>
                                        <p:tgtEl>
                                          <p:spTgt spid="17"/>
                                        </p:tgtEl>
                                        <p:attrNameLst>
                                          <p:attrName>ppt_x</p:attrName>
                                        </p:attrNameLst>
                                      </p:cBhvr>
                                      <p:tavLst>
                                        <p:tav tm="0">
                                          <p:val>
                                            <p:strVal val="#ppt_x"/>
                                          </p:val>
                                        </p:tav>
                                        <p:tav tm="100000">
                                          <p:val>
                                            <p:strVal val="#ppt_x"/>
                                          </p:val>
                                        </p:tav>
                                      </p:tavLst>
                                    </p:anim>
                                    <p:anim calcmode="lin" valueType="num">
                                      <p:cBhvr additive="base">
                                        <p:cTn id="30" dur="500" fill="hold"/>
                                        <p:tgtEl>
                                          <p:spTgt spid="1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3" grpId="0"/>
      <p:bldP spid="17"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 name="Group 7"/>
          <p:cNvGrpSpPr/>
          <p:nvPr/>
        </p:nvGrpSpPr>
        <p:grpSpPr>
          <a:xfrm>
            <a:off x="180975" y="3990975"/>
            <a:ext cx="3771900" cy="2285999"/>
            <a:chOff x="457201" y="1600200"/>
            <a:chExt cx="4114800" cy="3112512"/>
          </a:xfrm>
          <a:solidFill>
            <a:schemeClr val="accent1">
              <a:lumMod val="40000"/>
              <a:lumOff val="60000"/>
            </a:schemeClr>
          </a:solidFill>
          <a:effectLst>
            <a:glow rad="228600">
              <a:schemeClr val="accent1">
                <a:satMod val="175000"/>
                <a:alpha val="40000"/>
              </a:schemeClr>
            </a:glow>
          </a:effectLst>
        </p:grpSpPr>
        <p:sp>
          <p:nvSpPr>
            <p:cNvPr id="10" name="Rounded Rectangle 9"/>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1" name="Isosceles Triangle 10"/>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2291" name="Rectangle 2"/>
          <p:cNvSpPr>
            <a:spLocks noGrp="1" noChangeArrowheads="1"/>
          </p:cNvSpPr>
          <p:nvPr>
            <p:ph type="title"/>
          </p:nvPr>
        </p:nvSpPr>
        <p:spPr/>
        <p:txBody>
          <a:bodyPr>
            <a:noAutofit/>
          </a:bodyPr>
          <a:lstStyle/>
          <a:p>
            <a:pPr eaLnBrk="1" hangingPunct="1"/>
            <a:r>
              <a:rPr lang="en-US" sz="2800" b="1" dirty="0" smtClean="0">
                <a:effectLst>
                  <a:outerShdw blurRad="38100" dist="38100" dir="2700000" algn="tl">
                    <a:srgbClr val="000000">
                      <a:alpha val="43137"/>
                    </a:srgbClr>
                  </a:outerShdw>
                </a:effectLst>
              </a:rPr>
              <a:t>Research</a:t>
            </a:r>
          </a:p>
        </p:txBody>
      </p:sp>
      <p:sp>
        <p:nvSpPr>
          <p:cNvPr id="19460" name="Rectangle 3"/>
          <p:cNvSpPr>
            <a:spLocks noGrp="1" noChangeArrowheads="1"/>
          </p:cNvSpPr>
          <p:nvPr>
            <p:ph type="body" idx="4294967295"/>
          </p:nvPr>
        </p:nvSpPr>
        <p:spPr>
          <a:xfrm>
            <a:off x="866897" y="623106"/>
            <a:ext cx="7897091" cy="1015689"/>
          </a:xfrm>
        </p:spPr>
        <p:txBody>
          <a:bodyPr>
            <a:noAutofit/>
          </a:bodyPr>
          <a:lstStyle/>
          <a:p>
            <a:pPr marL="0" indent="0" eaLnBrk="1" hangingPunct="1">
              <a:buNone/>
              <a:defRPr/>
            </a:pPr>
            <a:r>
              <a:rPr lang="en-US" sz="2200" b="1" dirty="0" smtClean="0"/>
              <a:t>“Research questions… involve trial-and-error searching or browsing… </a:t>
            </a:r>
            <a:r>
              <a:rPr lang="en-US" sz="2200" b="1" dirty="0"/>
              <a:t>[</a:t>
            </a:r>
            <a:r>
              <a:rPr lang="en-US" sz="2200" b="1" dirty="0" smtClean="0"/>
              <a:t>and] are usually identified as coming from an adult specialist who is seeking detailed information to assist in specific work” (Arnold &amp; </a:t>
            </a:r>
            <a:r>
              <a:rPr lang="en-US" sz="2200" b="1" dirty="0" err="1" smtClean="0"/>
              <a:t>Kaske</a:t>
            </a:r>
            <a:r>
              <a:rPr lang="en-US" sz="2200" b="1" dirty="0" smtClean="0"/>
              <a:t>, 2005).</a:t>
            </a:r>
          </a:p>
          <a:p>
            <a:pPr eaLnBrk="1" hangingPunct="1">
              <a:defRPr/>
            </a:pPr>
            <a:endParaRPr lang="en-US" sz="2000" b="1" dirty="0" smtClean="0"/>
          </a:p>
        </p:txBody>
      </p:sp>
      <p:grpSp>
        <p:nvGrpSpPr>
          <p:cNvPr id="2" name="Group 7"/>
          <p:cNvGrpSpPr/>
          <p:nvPr/>
        </p:nvGrpSpPr>
        <p:grpSpPr>
          <a:xfrm>
            <a:off x="3452130" y="2147700"/>
            <a:ext cx="3114675" cy="1924050"/>
            <a:chOff x="457201" y="1600200"/>
            <a:chExt cx="4114800" cy="3112512"/>
          </a:xfrm>
          <a:solidFill>
            <a:schemeClr val="accent1">
              <a:lumMod val="20000"/>
              <a:lumOff val="80000"/>
            </a:schemeClr>
          </a:solidFill>
          <a:effectLst>
            <a:glow rad="139700">
              <a:schemeClr val="accent1">
                <a:satMod val="175000"/>
                <a:alpha val="40000"/>
              </a:schemeClr>
            </a:glow>
          </a:effectLst>
        </p:grpSpPr>
        <p:sp>
          <p:nvSpPr>
            <p:cNvPr id="6" name="Rounded Rectangle 5"/>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7" name="Isosceles Triangle 6"/>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8" name="TextBox 7"/>
          <p:cNvSpPr txBox="1"/>
          <p:nvPr/>
        </p:nvSpPr>
        <p:spPr>
          <a:xfrm>
            <a:off x="2926029" y="2338200"/>
            <a:ext cx="3600450" cy="1200329"/>
          </a:xfrm>
          <a:prstGeom prst="rect">
            <a:avLst/>
          </a:prstGeom>
          <a:noFill/>
        </p:spPr>
        <p:txBody>
          <a:bodyPr wrap="square" rtlCol="0">
            <a:spAutoFit/>
          </a:bodyPr>
          <a:lstStyle/>
          <a:p>
            <a:pPr lvl="1" algn="ctr">
              <a:defRPr/>
            </a:pPr>
            <a:r>
              <a:rPr lang="en-US" b="1" dirty="0" smtClean="0">
                <a:solidFill>
                  <a:sysClr val="windowText" lastClr="000000"/>
                </a:solidFill>
              </a:rPr>
              <a:t>Looking for information on national traffic survey and incident   reports.</a:t>
            </a:r>
          </a:p>
          <a:p>
            <a:pPr lvl="1" algn="ctr">
              <a:defRPr/>
            </a:pPr>
            <a:r>
              <a:rPr lang="en-US" b="1" dirty="0" smtClean="0">
                <a:solidFill>
                  <a:sysClr val="windowText" lastClr="000000"/>
                </a:solidFill>
              </a:rPr>
              <a:t> (QP2–169)</a:t>
            </a:r>
          </a:p>
        </p:txBody>
      </p:sp>
      <p:sp>
        <p:nvSpPr>
          <p:cNvPr id="12" name="TextBox 11"/>
          <p:cNvSpPr txBox="1"/>
          <p:nvPr/>
        </p:nvSpPr>
        <p:spPr>
          <a:xfrm>
            <a:off x="0" y="3962400"/>
            <a:ext cx="3733800" cy="2031325"/>
          </a:xfrm>
          <a:prstGeom prst="rect">
            <a:avLst/>
          </a:prstGeom>
          <a:noFill/>
        </p:spPr>
        <p:txBody>
          <a:bodyPr wrap="square" rtlCol="0">
            <a:spAutoFit/>
          </a:bodyPr>
          <a:lstStyle/>
          <a:p>
            <a:pPr lvl="1" algn="ctr">
              <a:defRPr/>
            </a:pPr>
            <a:r>
              <a:rPr lang="en-US" b="1" dirty="0" smtClean="0">
                <a:solidFill>
                  <a:sysClr val="windowText" lastClr="000000"/>
                </a:solidFill>
              </a:rPr>
              <a:t>Hi, I am trying to find out information on how the Learn Direct initiative was started, the criteria that was set and if local government had to be involved in the first stage. (QP 1–155)</a:t>
            </a:r>
          </a:p>
        </p:txBody>
      </p:sp>
      <p:grpSp>
        <p:nvGrpSpPr>
          <p:cNvPr id="4" name="Group 7"/>
          <p:cNvGrpSpPr/>
          <p:nvPr/>
        </p:nvGrpSpPr>
        <p:grpSpPr>
          <a:xfrm>
            <a:off x="5953125" y="4086225"/>
            <a:ext cx="3114675" cy="1924050"/>
            <a:chOff x="457201" y="1600200"/>
            <a:chExt cx="4114800" cy="3112512"/>
          </a:xfrm>
          <a:solidFill>
            <a:schemeClr val="accent1">
              <a:lumMod val="60000"/>
              <a:lumOff val="40000"/>
            </a:schemeClr>
          </a:solidFill>
          <a:effectLst>
            <a:glow rad="139700">
              <a:schemeClr val="accent1">
                <a:satMod val="175000"/>
                <a:alpha val="40000"/>
              </a:schemeClr>
            </a:glow>
          </a:effectLst>
        </p:grpSpPr>
        <p:sp>
          <p:nvSpPr>
            <p:cNvPr id="14" name="Rounded Rectangle 13"/>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5" name="Isosceles Triangle 14"/>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6" name="TextBox 15"/>
          <p:cNvSpPr txBox="1"/>
          <p:nvPr/>
        </p:nvSpPr>
        <p:spPr>
          <a:xfrm>
            <a:off x="5743575" y="4191000"/>
            <a:ext cx="3324225" cy="1754326"/>
          </a:xfrm>
          <a:prstGeom prst="rect">
            <a:avLst/>
          </a:prstGeom>
          <a:noFill/>
        </p:spPr>
        <p:txBody>
          <a:bodyPr wrap="square" rtlCol="0">
            <a:spAutoFit/>
          </a:bodyPr>
          <a:lstStyle/>
          <a:p>
            <a:pPr lvl="1" algn="ctr">
              <a:defRPr/>
            </a:pPr>
            <a:r>
              <a:rPr lang="en-US" b="1" dirty="0" smtClean="0">
                <a:solidFill>
                  <a:sysClr val="windowText" lastClr="000000"/>
                </a:solidFill>
              </a:rPr>
              <a:t>Hi I’m looking for studies similar to one I’ve already found. How do I go about this?</a:t>
            </a:r>
          </a:p>
          <a:p>
            <a:pPr lvl="1" algn="ctr">
              <a:defRPr/>
            </a:pPr>
            <a:r>
              <a:rPr lang="en-US" b="1" dirty="0" smtClean="0">
                <a:solidFill>
                  <a:sysClr val="windowText" lastClr="000000"/>
                </a:solidFill>
              </a:rPr>
              <a:t> (QW–013)</a:t>
            </a:r>
          </a:p>
          <a:p>
            <a:endParaRPr lang="en-US" b="1" dirty="0" smtClean="0">
              <a:solidFill>
                <a:sysClr val="windowText" lastClr="000000"/>
              </a:solidFill>
            </a:endParaRPr>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8"/>
                                        </p:tgtEl>
                                        <p:attrNameLst>
                                          <p:attrName>style.visibility</p:attrName>
                                        </p:attrNameLst>
                                      </p:cBhvr>
                                      <p:to>
                                        <p:strVal val="visible"/>
                                      </p:to>
                                    </p:set>
                                    <p:anim calcmode="lin" valueType="num">
                                      <p:cBhvr additive="base">
                                        <p:cTn id="11" dur="500" fill="hold"/>
                                        <p:tgtEl>
                                          <p:spTgt spid="8"/>
                                        </p:tgtEl>
                                        <p:attrNameLst>
                                          <p:attrName>ppt_x</p:attrName>
                                        </p:attrNameLst>
                                      </p:cBhvr>
                                      <p:tavLst>
                                        <p:tav tm="0">
                                          <p:val>
                                            <p:strVal val="#ppt_x"/>
                                          </p:val>
                                        </p:tav>
                                        <p:tav tm="100000">
                                          <p:val>
                                            <p:strVal val="#ppt_x"/>
                                          </p:val>
                                        </p:tav>
                                      </p:tavLst>
                                    </p:anim>
                                    <p:anim calcmode="lin" valueType="num">
                                      <p:cBhvr additive="base">
                                        <p:cTn id="12" dur="500" fill="hold"/>
                                        <p:tgtEl>
                                          <p:spTgt spid="8"/>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4" fill="hold" nodeType="afterEffect">
                                  <p:stCondLst>
                                    <p:cond delay="0"/>
                                  </p:stCondLst>
                                  <p:childTnLst>
                                    <p:set>
                                      <p:cBhvr>
                                        <p:cTn id="15" dur="1" fill="hold">
                                          <p:stCondLst>
                                            <p:cond delay="0"/>
                                          </p:stCondLst>
                                        </p:cTn>
                                        <p:tgtEl>
                                          <p:spTgt spid="3"/>
                                        </p:tgtEl>
                                        <p:attrNameLst>
                                          <p:attrName>style.visibility</p:attrName>
                                        </p:attrNameLst>
                                      </p:cBhvr>
                                      <p:to>
                                        <p:strVal val="visible"/>
                                      </p:to>
                                    </p:set>
                                    <p:anim calcmode="lin" valueType="num">
                                      <p:cBhvr additive="base">
                                        <p:cTn id="16" dur="500" fill="hold"/>
                                        <p:tgtEl>
                                          <p:spTgt spid="3"/>
                                        </p:tgtEl>
                                        <p:attrNameLst>
                                          <p:attrName>ppt_x</p:attrName>
                                        </p:attrNameLst>
                                      </p:cBhvr>
                                      <p:tavLst>
                                        <p:tav tm="0">
                                          <p:val>
                                            <p:strVal val="#ppt_x"/>
                                          </p:val>
                                        </p:tav>
                                        <p:tav tm="100000">
                                          <p:val>
                                            <p:strVal val="#ppt_x"/>
                                          </p:val>
                                        </p:tav>
                                      </p:tavLst>
                                    </p:anim>
                                    <p:anim calcmode="lin" valueType="num">
                                      <p:cBhvr additive="base">
                                        <p:cTn id="17" dur="500" fill="hold"/>
                                        <p:tgtEl>
                                          <p:spTgt spid="3"/>
                                        </p:tgtEl>
                                        <p:attrNameLst>
                                          <p:attrName>ppt_y</p:attrName>
                                        </p:attrNameLst>
                                      </p:cBhvr>
                                      <p:tavLst>
                                        <p:tav tm="0">
                                          <p:val>
                                            <p:strVal val="1+#ppt_h/2"/>
                                          </p:val>
                                        </p:tav>
                                        <p:tav tm="100000">
                                          <p:val>
                                            <p:strVal val="#ppt_y"/>
                                          </p:val>
                                        </p:tav>
                                      </p:tavLst>
                                    </p:anim>
                                  </p:childTnLst>
                                </p:cTn>
                              </p:par>
                              <p:par>
                                <p:cTn id="18" presetID="2" presetClass="entr" presetSubtype="4" fill="hold" grpId="0" nodeType="withEffect">
                                  <p:stCondLst>
                                    <p:cond delay="0"/>
                                  </p:stCondLst>
                                  <p:childTnLst>
                                    <p:set>
                                      <p:cBhvr>
                                        <p:cTn id="19" dur="1" fill="hold">
                                          <p:stCondLst>
                                            <p:cond delay="0"/>
                                          </p:stCondLst>
                                        </p:cTn>
                                        <p:tgtEl>
                                          <p:spTgt spid="12"/>
                                        </p:tgtEl>
                                        <p:attrNameLst>
                                          <p:attrName>style.visibility</p:attrName>
                                        </p:attrNameLst>
                                      </p:cBhvr>
                                      <p:to>
                                        <p:strVal val="visible"/>
                                      </p:to>
                                    </p:set>
                                    <p:anim calcmode="lin" valueType="num">
                                      <p:cBhvr additive="base">
                                        <p:cTn id="20" dur="500" fill="hold"/>
                                        <p:tgtEl>
                                          <p:spTgt spid="12"/>
                                        </p:tgtEl>
                                        <p:attrNameLst>
                                          <p:attrName>ppt_x</p:attrName>
                                        </p:attrNameLst>
                                      </p:cBhvr>
                                      <p:tavLst>
                                        <p:tav tm="0">
                                          <p:val>
                                            <p:strVal val="#ppt_x"/>
                                          </p:val>
                                        </p:tav>
                                        <p:tav tm="100000">
                                          <p:val>
                                            <p:strVal val="#ppt_x"/>
                                          </p:val>
                                        </p:tav>
                                      </p:tavLst>
                                    </p:anim>
                                    <p:anim calcmode="lin" valueType="num">
                                      <p:cBhvr additive="base">
                                        <p:cTn id="21" dur="500" fill="hold"/>
                                        <p:tgtEl>
                                          <p:spTgt spid="12"/>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 presetClass="entr" presetSubtype="4" fill="hold" nodeType="afterEffect">
                                  <p:stCondLst>
                                    <p:cond delay="0"/>
                                  </p:stCondLst>
                                  <p:childTnLst>
                                    <p:set>
                                      <p:cBhvr>
                                        <p:cTn id="24" dur="1" fill="hold">
                                          <p:stCondLst>
                                            <p:cond delay="0"/>
                                          </p:stCondLst>
                                        </p:cTn>
                                        <p:tgtEl>
                                          <p:spTgt spid="4"/>
                                        </p:tgtEl>
                                        <p:attrNameLst>
                                          <p:attrName>style.visibility</p:attrName>
                                        </p:attrNameLst>
                                      </p:cBhvr>
                                      <p:to>
                                        <p:strVal val="visible"/>
                                      </p:to>
                                    </p:set>
                                    <p:anim calcmode="lin" valueType="num">
                                      <p:cBhvr additive="base">
                                        <p:cTn id="25" dur="500" fill="hold"/>
                                        <p:tgtEl>
                                          <p:spTgt spid="4"/>
                                        </p:tgtEl>
                                        <p:attrNameLst>
                                          <p:attrName>ppt_x</p:attrName>
                                        </p:attrNameLst>
                                      </p:cBhvr>
                                      <p:tavLst>
                                        <p:tav tm="0">
                                          <p:val>
                                            <p:strVal val="#ppt_x"/>
                                          </p:val>
                                        </p:tav>
                                        <p:tav tm="100000">
                                          <p:val>
                                            <p:strVal val="#ppt_x"/>
                                          </p:val>
                                        </p:tav>
                                      </p:tavLst>
                                    </p:anim>
                                    <p:anim calcmode="lin" valueType="num">
                                      <p:cBhvr additive="base">
                                        <p:cTn id="26" dur="500" fill="hold"/>
                                        <p:tgtEl>
                                          <p:spTgt spid="4"/>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16"/>
                                        </p:tgtEl>
                                        <p:attrNameLst>
                                          <p:attrName>style.visibility</p:attrName>
                                        </p:attrNameLst>
                                      </p:cBhvr>
                                      <p:to>
                                        <p:strVal val="visible"/>
                                      </p:to>
                                    </p:set>
                                    <p:anim calcmode="lin" valueType="num">
                                      <p:cBhvr additive="base">
                                        <p:cTn id="29" dur="500" fill="hold"/>
                                        <p:tgtEl>
                                          <p:spTgt spid="16"/>
                                        </p:tgtEl>
                                        <p:attrNameLst>
                                          <p:attrName>ppt_x</p:attrName>
                                        </p:attrNameLst>
                                      </p:cBhvr>
                                      <p:tavLst>
                                        <p:tav tm="0">
                                          <p:val>
                                            <p:strVal val="#ppt_x"/>
                                          </p:val>
                                        </p:tav>
                                        <p:tav tm="100000">
                                          <p:val>
                                            <p:strVal val="#ppt_x"/>
                                          </p:val>
                                        </p:tav>
                                      </p:tavLst>
                                    </p:anim>
                                    <p:anim calcmode="lin" valueType="num">
                                      <p:cBhvr additive="base">
                                        <p:cTn id="30"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2" grpId="0"/>
      <p:bldP spid="16"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5" name="Rectangle 2"/>
          <p:cNvSpPr>
            <a:spLocks noGrp="1" noChangeArrowheads="1"/>
          </p:cNvSpPr>
          <p:nvPr>
            <p:ph type="title"/>
          </p:nvPr>
        </p:nvSpPr>
        <p:spPr/>
        <p:txBody>
          <a:bodyPr>
            <a:noAutofit/>
          </a:bodyPr>
          <a:lstStyle/>
          <a:p>
            <a:pPr eaLnBrk="1" hangingPunct="1"/>
            <a:r>
              <a:rPr lang="en-US" sz="2800" b="1" dirty="0" smtClean="0">
                <a:effectLst>
                  <a:outerShdw blurRad="38100" dist="38100" dir="2700000" algn="tl">
                    <a:srgbClr val="000000">
                      <a:alpha val="43137"/>
                    </a:srgbClr>
                  </a:outerShdw>
                </a:effectLst>
              </a:rPr>
              <a:t>Inappropriate</a:t>
            </a:r>
          </a:p>
        </p:txBody>
      </p:sp>
      <p:sp>
        <p:nvSpPr>
          <p:cNvPr id="20484" name="Rectangle 3"/>
          <p:cNvSpPr>
            <a:spLocks noGrp="1" noChangeArrowheads="1"/>
          </p:cNvSpPr>
          <p:nvPr>
            <p:ph type="body" idx="4294967295"/>
          </p:nvPr>
        </p:nvSpPr>
        <p:spPr>
          <a:xfrm>
            <a:off x="409575" y="771526"/>
            <a:ext cx="8480425" cy="952500"/>
          </a:xfrm>
        </p:spPr>
        <p:txBody>
          <a:bodyPr>
            <a:noAutofit/>
          </a:bodyPr>
          <a:lstStyle/>
          <a:p>
            <a:pPr marL="0" indent="0" algn="ctr" eaLnBrk="1" hangingPunct="1">
              <a:buNone/>
              <a:defRPr/>
            </a:pPr>
            <a:r>
              <a:rPr lang="en-US" sz="2200" b="1" dirty="0" smtClean="0"/>
              <a:t>“Questions which are not appropriate for a reference service including personal questions” (Radford, 2005).</a:t>
            </a:r>
          </a:p>
        </p:txBody>
      </p:sp>
      <p:grpSp>
        <p:nvGrpSpPr>
          <p:cNvPr id="2" name="Group 7"/>
          <p:cNvGrpSpPr/>
          <p:nvPr/>
        </p:nvGrpSpPr>
        <p:grpSpPr>
          <a:xfrm>
            <a:off x="3110193" y="1864099"/>
            <a:ext cx="3114675" cy="1924050"/>
            <a:chOff x="457201" y="1600200"/>
            <a:chExt cx="4114800" cy="3112512"/>
          </a:xfrm>
          <a:solidFill>
            <a:schemeClr val="accent1">
              <a:lumMod val="20000"/>
              <a:lumOff val="80000"/>
            </a:schemeClr>
          </a:solidFill>
          <a:effectLst>
            <a:glow rad="139700">
              <a:schemeClr val="accent1">
                <a:satMod val="175000"/>
                <a:alpha val="40000"/>
              </a:schemeClr>
            </a:glow>
          </a:effectLst>
        </p:grpSpPr>
        <p:sp>
          <p:nvSpPr>
            <p:cNvPr id="6" name="Rounded Rectangle 5"/>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7" name="Isosceles Triangle 6"/>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8" name="TextBox 7"/>
          <p:cNvSpPr txBox="1"/>
          <p:nvPr/>
        </p:nvSpPr>
        <p:spPr>
          <a:xfrm>
            <a:off x="2724150" y="2390774"/>
            <a:ext cx="3600450" cy="646331"/>
          </a:xfrm>
          <a:prstGeom prst="rect">
            <a:avLst/>
          </a:prstGeom>
          <a:noFill/>
        </p:spPr>
        <p:txBody>
          <a:bodyPr wrap="square" rtlCol="0">
            <a:spAutoFit/>
          </a:bodyPr>
          <a:lstStyle/>
          <a:p>
            <a:pPr lvl="1" algn="ctr">
              <a:defRPr/>
            </a:pPr>
            <a:r>
              <a:rPr lang="en-US" b="1" dirty="0" smtClean="0">
                <a:solidFill>
                  <a:sysClr val="windowText" lastClr="000000"/>
                </a:solidFill>
              </a:rPr>
              <a:t>How do I have sex? </a:t>
            </a:r>
          </a:p>
          <a:p>
            <a:pPr lvl="1" algn="ctr">
              <a:defRPr/>
            </a:pPr>
            <a:r>
              <a:rPr lang="en-US" b="1" dirty="0" smtClean="0">
                <a:solidFill>
                  <a:sysClr val="windowText" lastClr="000000"/>
                </a:solidFill>
              </a:rPr>
              <a:t>(QP1–159)</a:t>
            </a:r>
          </a:p>
        </p:txBody>
      </p:sp>
      <p:grpSp>
        <p:nvGrpSpPr>
          <p:cNvPr id="3" name="Group 7"/>
          <p:cNvGrpSpPr/>
          <p:nvPr/>
        </p:nvGrpSpPr>
        <p:grpSpPr>
          <a:xfrm>
            <a:off x="142875" y="4143375"/>
            <a:ext cx="3114675" cy="1924050"/>
            <a:chOff x="457201" y="1600200"/>
            <a:chExt cx="4114800" cy="3112512"/>
          </a:xfrm>
          <a:solidFill>
            <a:schemeClr val="accent1">
              <a:lumMod val="40000"/>
              <a:lumOff val="60000"/>
            </a:schemeClr>
          </a:solidFill>
          <a:effectLst>
            <a:glow rad="228600">
              <a:schemeClr val="accent1">
                <a:satMod val="175000"/>
                <a:alpha val="40000"/>
              </a:schemeClr>
            </a:glow>
          </a:effectLst>
        </p:grpSpPr>
        <p:sp>
          <p:nvSpPr>
            <p:cNvPr id="10" name="Rounded Rectangle 9"/>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2" name="Isosceles Triangle 11"/>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3" name="TextBox 12"/>
          <p:cNvSpPr txBox="1"/>
          <p:nvPr/>
        </p:nvSpPr>
        <p:spPr>
          <a:xfrm>
            <a:off x="19050" y="4114800"/>
            <a:ext cx="3133725" cy="1477328"/>
          </a:xfrm>
          <a:prstGeom prst="rect">
            <a:avLst/>
          </a:prstGeom>
          <a:noFill/>
        </p:spPr>
        <p:txBody>
          <a:bodyPr wrap="square" rtlCol="0">
            <a:spAutoFit/>
          </a:bodyPr>
          <a:lstStyle/>
          <a:p>
            <a:pPr lvl="1" algn="ctr">
              <a:defRPr/>
            </a:pPr>
            <a:r>
              <a:rPr lang="en-US" b="1" dirty="0" smtClean="0">
                <a:solidFill>
                  <a:sysClr val="windowText" lastClr="000000"/>
                </a:solidFill>
              </a:rPr>
              <a:t>WAT DOES it mean when a guy said he like me more as a friend </a:t>
            </a:r>
            <a:r>
              <a:rPr lang="en-US" b="1" dirty="0" err="1" smtClean="0">
                <a:solidFill>
                  <a:sysClr val="windowText" lastClr="000000"/>
                </a:solidFill>
              </a:rPr>
              <a:t>doesnt</a:t>
            </a:r>
            <a:r>
              <a:rPr lang="en-US" b="1" dirty="0" smtClean="0">
                <a:solidFill>
                  <a:sysClr val="windowText" lastClr="000000"/>
                </a:solidFill>
              </a:rPr>
              <a:t> it mean like  a  </a:t>
            </a:r>
            <a:r>
              <a:rPr lang="en-US" b="1" dirty="0" err="1" smtClean="0">
                <a:solidFill>
                  <a:sysClr val="windowText" lastClr="000000"/>
                </a:solidFill>
              </a:rPr>
              <a:t>gf</a:t>
            </a:r>
            <a:r>
              <a:rPr lang="en-US" b="1" dirty="0" smtClean="0">
                <a:solidFill>
                  <a:sysClr val="windowText" lastClr="000000"/>
                </a:solidFill>
              </a:rPr>
              <a:t>? (QP2–153)</a:t>
            </a:r>
          </a:p>
        </p:txBody>
      </p:sp>
      <p:grpSp>
        <p:nvGrpSpPr>
          <p:cNvPr id="4" name="Group 7"/>
          <p:cNvGrpSpPr/>
          <p:nvPr/>
        </p:nvGrpSpPr>
        <p:grpSpPr>
          <a:xfrm>
            <a:off x="5867401" y="3876675"/>
            <a:ext cx="3200400" cy="2133600"/>
            <a:chOff x="457201" y="1600200"/>
            <a:chExt cx="4114800" cy="3112512"/>
          </a:xfrm>
          <a:solidFill>
            <a:schemeClr val="accent1">
              <a:lumMod val="75000"/>
            </a:schemeClr>
          </a:solidFill>
          <a:effectLst>
            <a:glow rad="139700">
              <a:schemeClr val="accent1">
                <a:satMod val="175000"/>
                <a:alpha val="40000"/>
              </a:schemeClr>
            </a:glow>
          </a:effectLst>
        </p:grpSpPr>
        <p:sp>
          <p:nvSpPr>
            <p:cNvPr id="15" name="Rounded Rectangle 14"/>
            <p:cNvSpPr/>
            <p:nvPr/>
          </p:nvSpPr>
          <p:spPr>
            <a:xfrm>
              <a:off x="457201" y="1600200"/>
              <a:ext cx="4114800" cy="2658992"/>
            </a:xfrm>
            <a:prstGeom prst="roundRect">
              <a:avLst>
                <a:gd name="adj" fmla="val 4488"/>
              </a:avLst>
            </a:prstGeom>
            <a:solidFill>
              <a:schemeClr val="accent1">
                <a:lumMod val="60000"/>
                <a:lumOff val="40000"/>
              </a:schemeClr>
            </a:solid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6" name="Isosceles Triangle 15"/>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7" name="TextBox 16"/>
          <p:cNvSpPr txBox="1"/>
          <p:nvPr/>
        </p:nvSpPr>
        <p:spPr>
          <a:xfrm>
            <a:off x="5772150" y="3914775"/>
            <a:ext cx="3371850" cy="1754326"/>
          </a:xfrm>
          <a:prstGeom prst="rect">
            <a:avLst/>
          </a:prstGeom>
          <a:noFill/>
        </p:spPr>
        <p:txBody>
          <a:bodyPr wrap="square" rtlCol="0">
            <a:spAutoFit/>
          </a:bodyPr>
          <a:lstStyle/>
          <a:p>
            <a:pPr lvl="1">
              <a:defRPr/>
            </a:pPr>
            <a:r>
              <a:rPr lang="en-US" b="1" dirty="0" smtClean="0">
                <a:solidFill>
                  <a:sysClr val="windowText" lastClr="000000"/>
                </a:solidFill>
              </a:rPr>
              <a:t>	Are</a:t>
            </a:r>
          </a:p>
          <a:p>
            <a:pPr lvl="1">
              <a:defRPr/>
            </a:pPr>
            <a:r>
              <a:rPr lang="en-US" b="1" dirty="0" smtClean="0">
                <a:solidFill>
                  <a:sysClr val="windowText" lastClr="000000"/>
                </a:solidFill>
              </a:rPr>
              <a:t>	You </a:t>
            </a:r>
          </a:p>
          <a:p>
            <a:pPr lvl="1">
              <a:defRPr/>
            </a:pPr>
            <a:r>
              <a:rPr lang="en-US" b="1" dirty="0" smtClean="0">
                <a:solidFill>
                  <a:sysClr val="windowText" lastClr="000000"/>
                </a:solidFill>
              </a:rPr>
              <a:t>	Typing </a:t>
            </a:r>
          </a:p>
          <a:p>
            <a:pPr lvl="1">
              <a:defRPr/>
            </a:pPr>
            <a:r>
              <a:rPr lang="en-US" b="1" dirty="0" smtClean="0">
                <a:solidFill>
                  <a:sysClr val="windowText" lastClr="000000"/>
                </a:solidFill>
              </a:rPr>
              <a:t>	War</a:t>
            </a:r>
          </a:p>
          <a:p>
            <a:pPr lvl="1">
              <a:defRPr/>
            </a:pPr>
            <a:r>
              <a:rPr lang="en-US" b="1" dirty="0" smtClean="0">
                <a:solidFill>
                  <a:sysClr val="windowText" lastClr="000000"/>
                </a:solidFill>
              </a:rPr>
              <a:t>	and Peace</a:t>
            </a:r>
          </a:p>
          <a:p>
            <a:pPr lvl="1" algn="ctr">
              <a:defRPr/>
            </a:pPr>
            <a:r>
              <a:rPr lang="en-US" b="1" dirty="0" smtClean="0">
                <a:solidFill>
                  <a:sysClr val="windowText" lastClr="000000"/>
                </a:solidFill>
              </a:rPr>
              <a:t> (QW–020)</a:t>
            </a:r>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8"/>
                                        </p:tgtEl>
                                        <p:attrNameLst>
                                          <p:attrName>style.visibility</p:attrName>
                                        </p:attrNameLst>
                                      </p:cBhvr>
                                      <p:to>
                                        <p:strVal val="visible"/>
                                      </p:to>
                                    </p:set>
                                    <p:anim calcmode="lin" valueType="num">
                                      <p:cBhvr additive="base">
                                        <p:cTn id="11" dur="500" fill="hold"/>
                                        <p:tgtEl>
                                          <p:spTgt spid="8"/>
                                        </p:tgtEl>
                                        <p:attrNameLst>
                                          <p:attrName>ppt_x</p:attrName>
                                        </p:attrNameLst>
                                      </p:cBhvr>
                                      <p:tavLst>
                                        <p:tav tm="0">
                                          <p:val>
                                            <p:strVal val="#ppt_x"/>
                                          </p:val>
                                        </p:tav>
                                        <p:tav tm="100000">
                                          <p:val>
                                            <p:strVal val="#ppt_x"/>
                                          </p:val>
                                        </p:tav>
                                      </p:tavLst>
                                    </p:anim>
                                    <p:anim calcmode="lin" valueType="num">
                                      <p:cBhvr additive="base">
                                        <p:cTn id="12" dur="500" fill="hold"/>
                                        <p:tgtEl>
                                          <p:spTgt spid="8"/>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4" fill="hold" nodeType="afterEffect">
                                  <p:stCondLst>
                                    <p:cond delay="0"/>
                                  </p:stCondLst>
                                  <p:childTnLst>
                                    <p:set>
                                      <p:cBhvr>
                                        <p:cTn id="15" dur="1" fill="hold">
                                          <p:stCondLst>
                                            <p:cond delay="0"/>
                                          </p:stCondLst>
                                        </p:cTn>
                                        <p:tgtEl>
                                          <p:spTgt spid="3"/>
                                        </p:tgtEl>
                                        <p:attrNameLst>
                                          <p:attrName>style.visibility</p:attrName>
                                        </p:attrNameLst>
                                      </p:cBhvr>
                                      <p:to>
                                        <p:strVal val="visible"/>
                                      </p:to>
                                    </p:set>
                                    <p:anim calcmode="lin" valueType="num">
                                      <p:cBhvr additive="base">
                                        <p:cTn id="16" dur="500" fill="hold"/>
                                        <p:tgtEl>
                                          <p:spTgt spid="3"/>
                                        </p:tgtEl>
                                        <p:attrNameLst>
                                          <p:attrName>ppt_x</p:attrName>
                                        </p:attrNameLst>
                                      </p:cBhvr>
                                      <p:tavLst>
                                        <p:tav tm="0">
                                          <p:val>
                                            <p:strVal val="#ppt_x"/>
                                          </p:val>
                                        </p:tav>
                                        <p:tav tm="100000">
                                          <p:val>
                                            <p:strVal val="#ppt_x"/>
                                          </p:val>
                                        </p:tav>
                                      </p:tavLst>
                                    </p:anim>
                                    <p:anim calcmode="lin" valueType="num">
                                      <p:cBhvr additive="base">
                                        <p:cTn id="17" dur="500" fill="hold"/>
                                        <p:tgtEl>
                                          <p:spTgt spid="3"/>
                                        </p:tgtEl>
                                        <p:attrNameLst>
                                          <p:attrName>ppt_y</p:attrName>
                                        </p:attrNameLst>
                                      </p:cBhvr>
                                      <p:tavLst>
                                        <p:tav tm="0">
                                          <p:val>
                                            <p:strVal val="1+#ppt_h/2"/>
                                          </p:val>
                                        </p:tav>
                                        <p:tav tm="100000">
                                          <p:val>
                                            <p:strVal val="#ppt_y"/>
                                          </p:val>
                                        </p:tav>
                                      </p:tavLst>
                                    </p:anim>
                                  </p:childTnLst>
                                </p:cTn>
                              </p:par>
                              <p:par>
                                <p:cTn id="18" presetID="2" presetClass="entr" presetSubtype="4" fill="hold" grpId="0" nodeType="withEffect">
                                  <p:stCondLst>
                                    <p:cond delay="0"/>
                                  </p:stCondLst>
                                  <p:childTnLst>
                                    <p:set>
                                      <p:cBhvr>
                                        <p:cTn id="19" dur="1" fill="hold">
                                          <p:stCondLst>
                                            <p:cond delay="0"/>
                                          </p:stCondLst>
                                        </p:cTn>
                                        <p:tgtEl>
                                          <p:spTgt spid="13"/>
                                        </p:tgtEl>
                                        <p:attrNameLst>
                                          <p:attrName>style.visibility</p:attrName>
                                        </p:attrNameLst>
                                      </p:cBhvr>
                                      <p:to>
                                        <p:strVal val="visible"/>
                                      </p:to>
                                    </p:set>
                                    <p:anim calcmode="lin" valueType="num">
                                      <p:cBhvr additive="base">
                                        <p:cTn id="20" dur="500" fill="hold"/>
                                        <p:tgtEl>
                                          <p:spTgt spid="13"/>
                                        </p:tgtEl>
                                        <p:attrNameLst>
                                          <p:attrName>ppt_x</p:attrName>
                                        </p:attrNameLst>
                                      </p:cBhvr>
                                      <p:tavLst>
                                        <p:tav tm="0">
                                          <p:val>
                                            <p:strVal val="#ppt_x"/>
                                          </p:val>
                                        </p:tav>
                                        <p:tav tm="100000">
                                          <p:val>
                                            <p:strVal val="#ppt_x"/>
                                          </p:val>
                                        </p:tav>
                                      </p:tavLst>
                                    </p:anim>
                                    <p:anim calcmode="lin" valueType="num">
                                      <p:cBhvr additive="base">
                                        <p:cTn id="21" dur="500" fill="hold"/>
                                        <p:tgtEl>
                                          <p:spTgt spid="13"/>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 presetClass="entr" presetSubtype="4" fill="hold" nodeType="afterEffect">
                                  <p:stCondLst>
                                    <p:cond delay="0"/>
                                  </p:stCondLst>
                                  <p:childTnLst>
                                    <p:set>
                                      <p:cBhvr>
                                        <p:cTn id="24" dur="1" fill="hold">
                                          <p:stCondLst>
                                            <p:cond delay="0"/>
                                          </p:stCondLst>
                                        </p:cTn>
                                        <p:tgtEl>
                                          <p:spTgt spid="4"/>
                                        </p:tgtEl>
                                        <p:attrNameLst>
                                          <p:attrName>style.visibility</p:attrName>
                                        </p:attrNameLst>
                                      </p:cBhvr>
                                      <p:to>
                                        <p:strVal val="visible"/>
                                      </p:to>
                                    </p:set>
                                    <p:anim calcmode="lin" valueType="num">
                                      <p:cBhvr additive="base">
                                        <p:cTn id="25" dur="500" fill="hold"/>
                                        <p:tgtEl>
                                          <p:spTgt spid="4"/>
                                        </p:tgtEl>
                                        <p:attrNameLst>
                                          <p:attrName>ppt_x</p:attrName>
                                        </p:attrNameLst>
                                      </p:cBhvr>
                                      <p:tavLst>
                                        <p:tav tm="0">
                                          <p:val>
                                            <p:strVal val="#ppt_x"/>
                                          </p:val>
                                        </p:tav>
                                        <p:tav tm="100000">
                                          <p:val>
                                            <p:strVal val="#ppt_x"/>
                                          </p:val>
                                        </p:tav>
                                      </p:tavLst>
                                    </p:anim>
                                    <p:anim calcmode="lin" valueType="num">
                                      <p:cBhvr additive="base">
                                        <p:cTn id="26" dur="500" fill="hold"/>
                                        <p:tgtEl>
                                          <p:spTgt spid="4"/>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17"/>
                                        </p:tgtEl>
                                        <p:attrNameLst>
                                          <p:attrName>style.visibility</p:attrName>
                                        </p:attrNameLst>
                                      </p:cBhvr>
                                      <p:to>
                                        <p:strVal val="visible"/>
                                      </p:to>
                                    </p:set>
                                    <p:anim calcmode="lin" valueType="num">
                                      <p:cBhvr additive="base">
                                        <p:cTn id="29" dur="500" fill="hold"/>
                                        <p:tgtEl>
                                          <p:spTgt spid="17"/>
                                        </p:tgtEl>
                                        <p:attrNameLst>
                                          <p:attrName>ppt_x</p:attrName>
                                        </p:attrNameLst>
                                      </p:cBhvr>
                                      <p:tavLst>
                                        <p:tav tm="0">
                                          <p:val>
                                            <p:strVal val="#ppt_x"/>
                                          </p:val>
                                        </p:tav>
                                        <p:tav tm="100000">
                                          <p:val>
                                            <p:strVal val="#ppt_x"/>
                                          </p:val>
                                        </p:tav>
                                      </p:tavLst>
                                    </p:anim>
                                    <p:anim calcmode="lin" valueType="num">
                                      <p:cBhvr additive="base">
                                        <p:cTn id="30" dur="500" fill="hold"/>
                                        <p:tgtEl>
                                          <p:spTgt spid="1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3" grpId="0"/>
      <p:bldP spid="17"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9" name="Rectangle 2"/>
          <p:cNvSpPr>
            <a:spLocks noGrp="1" noChangeArrowheads="1"/>
          </p:cNvSpPr>
          <p:nvPr>
            <p:ph type="title"/>
          </p:nvPr>
        </p:nvSpPr>
        <p:spPr/>
        <p:txBody>
          <a:bodyPr>
            <a:noAutofit/>
          </a:bodyPr>
          <a:lstStyle/>
          <a:p>
            <a:pPr eaLnBrk="1" hangingPunct="1"/>
            <a:r>
              <a:rPr lang="en-US" sz="2800" b="1" dirty="0" smtClean="0">
                <a:effectLst>
                  <a:outerShdw blurRad="38100" dist="38100" dir="2700000" algn="tl">
                    <a:srgbClr val="000000">
                      <a:alpha val="43137"/>
                    </a:srgbClr>
                  </a:outerShdw>
                </a:effectLst>
              </a:rPr>
              <a:t>Directional</a:t>
            </a:r>
          </a:p>
        </p:txBody>
      </p:sp>
      <p:sp>
        <p:nvSpPr>
          <p:cNvPr id="14340" name="Rectangle 3"/>
          <p:cNvSpPr>
            <a:spLocks noGrp="1" noChangeArrowheads="1"/>
          </p:cNvSpPr>
          <p:nvPr>
            <p:ph sz="half" idx="4294967295"/>
          </p:nvPr>
        </p:nvSpPr>
        <p:spPr>
          <a:xfrm>
            <a:off x="228599" y="800100"/>
            <a:ext cx="8772526" cy="838200"/>
          </a:xfrm>
        </p:spPr>
        <p:txBody>
          <a:bodyPr>
            <a:normAutofit/>
          </a:bodyPr>
          <a:lstStyle/>
          <a:p>
            <a:pPr marL="0" indent="0" algn="ctr" eaLnBrk="1" hangingPunct="1">
              <a:buNone/>
            </a:pPr>
            <a:r>
              <a:rPr lang="en-US" sz="2200" b="1" dirty="0" smtClean="0"/>
              <a:t>“The general information or directional question is of the information booth variety…” (Arnold &amp; </a:t>
            </a:r>
            <a:r>
              <a:rPr lang="en-US" sz="2200" b="1" dirty="0" err="1" smtClean="0"/>
              <a:t>Kaske</a:t>
            </a:r>
            <a:r>
              <a:rPr lang="en-US" sz="2200" b="1" dirty="0" smtClean="0"/>
              <a:t>, 2005).</a:t>
            </a:r>
          </a:p>
          <a:p>
            <a:pPr lvl="1" eaLnBrk="1" hangingPunct="1">
              <a:buNone/>
            </a:pPr>
            <a:endParaRPr lang="en-US" b="1" dirty="0" smtClean="0"/>
          </a:p>
        </p:txBody>
      </p:sp>
      <p:grpSp>
        <p:nvGrpSpPr>
          <p:cNvPr id="2" name="Group 7"/>
          <p:cNvGrpSpPr/>
          <p:nvPr/>
        </p:nvGrpSpPr>
        <p:grpSpPr>
          <a:xfrm>
            <a:off x="3238500" y="2076450"/>
            <a:ext cx="3114675" cy="1924050"/>
            <a:chOff x="457201" y="1600200"/>
            <a:chExt cx="4114800" cy="3112512"/>
          </a:xfrm>
          <a:solidFill>
            <a:schemeClr val="accent1">
              <a:lumMod val="20000"/>
              <a:lumOff val="80000"/>
            </a:schemeClr>
          </a:solidFill>
          <a:effectLst>
            <a:glow rad="139700">
              <a:schemeClr val="accent1">
                <a:satMod val="175000"/>
                <a:alpha val="40000"/>
              </a:schemeClr>
            </a:glow>
          </a:effectLst>
        </p:grpSpPr>
        <p:sp>
          <p:nvSpPr>
            <p:cNvPr id="6" name="Rounded Rectangle 5"/>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7" name="Isosceles Triangle 6"/>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8" name="TextBox 7"/>
          <p:cNvSpPr txBox="1"/>
          <p:nvPr/>
        </p:nvSpPr>
        <p:spPr>
          <a:xfrm>
            <a:off x="2771775" y="2266949"/>
            <a:ext cx="3600450" cy="1200329"/>
          </a:xfrm>
          <a:prstGeom prst="rect">
            <a:avLst/>
          </a:prstGeom>
          <a:noFill/>
        </p:spPr>
        <p:txBody>
          <a:bodyPr wrap="square" rtlCol="0">
            <a:spAutoFit/>
          </a:bodyPr>
          <a:lstStyle/>
          <a:p>
            <a:pPr lvl="1" algn="ctr"/>
            <a:r>
              <a:rPr lang="en-US" b="1" dirty="0" smtClean="0">
                <a:solidFill>
                  <a:sysClr val="windowText" lastClr="000000"/>
                </a:solidFill>
              </a:rPr>
              <a:t>what is the URL for the summer reading program for teens? </a:t>
            </a:r>
          </a:p>
          <a:p>
            <a:pPr lvl="1" algn="ctr"/>
            <a:r>
              <a:rPr lang="en-US" b="1" dirty="0" smtClean="0">
                <a:solidFill>
                  <a:sysClr val="windowText" lastClr="000000"/>
                </a:solidFill>
              </a:rPr>
              <a:t>(QP2–032)</a:t>
            </a:r>
          </a:p>
        </p:txBody>
      </p:sp>
      <p:grpSp>
        <p:nvGrpSpPr>
          <p:cNvPr id="3" name="Group 7"/>
          <p:cNvGrpSpPr/>
          <p:nvPr/>
        </p:nvGrpSpPr>
        <p:grpSpPr>
          <a:xfrm>
            <a:off x="352425" y="4133850"/>
            <a:ext cx="3114675" cy="1924050"/>
            <a:chOff x="457201" y="1600200"/>
            <a:chExt cx="4114800" cy="3112512"/>
          </a:xfrm>
          <a:solidFill>
            <a:schemeClr val="accent1">
              <a:lumMod val="40000"/>
              <a:lumOff val="60000"/>
            </a:schemeClr>
          </a:solidFill>
          <a:effectLst>
            <a:glow rad="228600">
              <a:schemeClr val="accent1">
                <a:satMod val="175000"/>
                <a:alpha val="40000"/>
              </a:schemeClr>
            </a:glow>
          </a:effectLst>
        </p:grpSpPr>
        <p:sp>
          <p:nvSpPr>
            <p:cNvPr id="10" name="Rounded Rectangle 9"/>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1" name="Isosceles Triangle 10"/>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2" name="TextBox 11"/>
          <p:cNvSpPr txBox="1"/>
          <p:nvPr/>
        </p:nvSpPr>
        <p:spPr>
          <a:xfrm>
            <a:off x="228600" y="4105275"/>
            <a:ext cx="3133725" cy="1754326"/>
          </a:xfrm>
          <a:prstGeom prst="rect">
            <a:avLst/>
          </a:prstGeom>
          <a:noFill/>
        </p:spPr>
        <p:txBody>
          <a:bodyPr wrap="square" rtlCol="0">
            <a:spAutoFit/>
          </a:bodyPr>
          <a:lstStyle/>
          <a:p>
            <a:pPr lvl="1" algn="ctr">
              <a:defRPr/>
            </a:pPr>
            <a:r>
              <a:rPr lang="en-US" b="1" dirty="0" smtClean="0">
                <a:solidFill>
                  <a:sysClr val="windowText" lastClr="000000"/>
                </a:solidFill>
              </a:rPr>
              <a:t>I heard that you have adapted book kits for ESL speakers. Where can I find these online?</a:t>
            </a:r>
            <a:r>
              <a:rPr lang="en-US" dirty="0" smtClean="0">
                <a:solidFill>
                  <a:sysClr val="windowText" lastClr="000000"/>
                </a:solidFill>
              </a:rPr>
              <a:t> </a:t>
            </a:r>
          </a:p>
          <a:p>
            <a:pPr lvl="1" algn="ctr">
              <a:defRPr/>
            </a:pPr>
            <a:r>
              <a:rPr lang="en-US" b="1" dirty="0" smtClean="0">
                <a:solidFill>
                  <a:sysClr val="windowText" lastClr="000000"/>
                </a:solidFill>
              </a:rPr>
              <a:t>(QW–008)</a:t>
            </a:r>
          </a:p>
        </p:txBody>
      </p:sp>
      <p:grpSp>
        <p:nvGrpSpPr>
          <p:cNvPr id="4" name="Group 7"/>
          <p:cNvGrpSpPr/>
          <p:nvPr/>
        </p:nvGrpSpPr>
        <p:grpSpPr>
          <a:xfrm>
            <a:off x="5867401" y="4010025"/>
            <a:ext cx="3200400" cy="2133600"/>
            <a:chOff x="457201" y="1600200"/>
            <a:chExt cx="4114800" cy="3112512"/>
          </a:xfrm>
          <a:solidFill>
            <a:schemeClr val="accent1">
              <a:lumMod val="60000"/>
              <a:lumOff val="40000"/>
            </a:schemeClr>
          </a:solidFill>
          <a:effectLst>
            <a:glow rad="139700">
              <a:schemeClr val="accent1">
                <a:satMod val="175000"/>
                <a:alpha val="40000"/>
              </a:schemeClr>
            </a:glow>
          </a:effectLst>
        </p:grpSpPr>
        <p:sp>
          <p:nvSpPr>
            <p:cNvPr id="15" name="Rounded Rectangle 14"/>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6" name="Isosceles Triangle 15"/>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7" name="TextBox 16"/>
          <p:cNvSpPr txBox="1"/>
          <p:nvPr/>
        </p:nvSpPr>
        <p:spPr>
          <a:xfrm>
            <a:off x="5600700" y="4400550"/>
            <a:ext cx="3371850" cy="1200329"/>
          </a:xfrm>
          <a:prstGeom prst="rect">
            <a:avLst/>
          </a:prstGeom>
          <a:noFill/>
        </p:spPr>
        <p:txBody>
          <a:bodyPr wrap="square" rtlCol="0">
            <a:spAutoFit/>
          </a:bodyPr>
          <a:lstStyle/>
          <a:p>
            <a:pPr lvl="1" algn="ctr"/>
            <a:r>
              <a:rPr lang="en-US" b="1" dirty="0" smtClean="0">
                <a:solidFill>
                  <a:sysClr val="windowText" lastClr="000000"/>
                </a:solidFill>
              </a:rPr>
              <a:t>Where is the 67th street library? Is it on the west or east side? </a:t>
            </a:r>
          </a:p>
          <a:p>
            <a:pPr lvl="1" algn="ctr"/>
            <a:r>
              <a:rPr lang="en-US" b="1" dirty="0" smtClean="0">
                <a:solidFill>
                  <a:sysClr val="windowText" lastClr="000000"/>
                </a:solidFill>
              </a:rPr>
              <a:t>(QP1–387)</a:t>
            </a:r>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8"/>
                                        </p:tgtEl>
                                        <p:attrNameLst>
                                          <p:attrName>style.visibility</p:attrName>
                                        </p:attrNameLst>
                                      </p:cBhvr>
                                      <p:to>
                                        <p:strVal val="visible"/>
                                      </p:to>
                                    </p:set>
                                    <p:anim calcmode="lin" valueType="num">
                                      <p:cBhvr additive="base">
                                        <p:cTn id="11" dur="500" fill="hold"/>
                                        <p:tgtEl>
                                          <p:spTgt spid="8"/>
                                        </p:tgtEl>
                                        <p:attrNameLst>
                                          <p:attrName>ppt_x</p:attrName>
                                        </p:attrNameLst>
                                      </p:cBhvr>
                                      <p:tavLst>
                                        <p:tav tm="0">
                                          <p:val>
                                            <p:strVal val="#ppt_x"/>
                                          </p:val>
                                        </p:tav>
                                        <p:tav tm="100000">
                                          <p:val>
                                            <p:strVal val="#ppt_x"/>
                                          </p:val>
                                        </p:tav>
                                      </p:tavLst>
                                    </p:anim>
                                    <p:anim calcmode="lin" valueType="num">
                                      <p:cBhvr additive="base">
                                        <p:cTn id="12" dur="500" fill="hold"/>
                                        <p:tgtEl>
                                          <p:spTgt spid="8"/>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4" fill="hold" nodeType="afterEffect">
                                  <p:stCondLst>
                                    <p:cond delay="0"/>
                                  </p:stCondLst>
                                  <p:childTnLst>
                                    <p:set>
                                      <p:cBhvr>
                                        <p:cTn id="15" dur="1" fill="hold">
                                          <p:stCondLst>
                                            <p:cond delay="0"/>
                                          </p:stCondLst>
                                        </p:cTn>
                                        <p:tgtEl>
                                          <p:spTgt spid="3"/>
                                        </p:tgtEl>
                                        <p:attrNameLst>
                                          <p:attrName>style.visibility</p:attrName>
                                        </p:attrNameLst>
                                      </p:cBhvr>
                                      <p:to>
                                        <p:strVal val="visible"/>
                                      </p:to>
                                    </p:set>
                                    <p:anim calcmode="lin" valueType="num">
                                      <p:cBhvr additive="base">
                                        <p:cTn id="16" dur="500" fill="hold"/>
                                        <p:tgtEl>
                                          <p:spTgt spid="3"/>
                                        </p:tgtEl>
                                        <p:attrNameLst>
                                          <p:attrName>ppt_x</p:attrName>
                                        </p:attrNameLst>
                                      </p:cBhvr>
                                      <p:tavLst>
                                        <p:tav tm="0">
                                          <p:val>
                                            <p:strVal val="#ppt_x"/>
                                          </p:val>
                                        </p:tav>
                                        <p:tav tm="100000">
                                          <p:val>
                                            <p:strVal val="#ppt_x"/>
                                          </p:val>
                                        </p:tav>
                                      </p:tavLst>
                                    </p:anim>
                                    <p:anim calcmode="lin" valueType="num">
                                      <p:cBhvr additive="base">
                                        <p:cTn id="17" dur="500" fill="hold"/>
                                        <p:tgtEl>
                                          <p:spTgt spid="3"/>
                                        </p:tgtEl>
                                        <p:attrNameLst>
                                          <p:attrName>ppt_y</p:attrName>
                                        </p:attrNameLst>
                                      </p:cBhvr>
                                      <p:tavLst>
                                        <p:tav tm="0">
                                          <p:val>
                                            <p:strVal val="1+#ppt_h/2"/>
                                          </p:val>
                                        </p:tav>
                                        <p:tav tm="100000">
                                          <p:val>
                                            <p:strVal val="#ppt_y"/>
                                          </p:val>
                                        </p:tav>
                                      </p:tavLst>
                                    </p:anim>
                                  </p:childTnLst>
                                </p:cTn>
                              </p:par>
                              <p:par>
                                <p:cTn id="18" presetID="2" presetClass="entr" presetSubtype="4" fill="hold" grpId="0" nodeType="withEffect">
                                  <p:stCondLst>
                                    <p:cond delay="0"/>
                                  </p:stCondLst>
                                  <p:childTnLst>
                                    <p:set>
                                      <p:cBhvr>
                                        <p:cTn id="19" dur="1" fill="hold">
                                          <p:stCondLst>
                                            <p:cond delay="0"/>
                                          </p:stCondLst>
                                        </p:cTn>
                                        <p:tgtEl>
                                          <p:spTgt spid="12"/>
                                        </p:tgtEl>
                                        <p:attrNameLst>
                                          <p:attrName>style.visibility</p:attrName>
                                        </p:attrNameLst>
                                      </p:cBhvr>
                                      <p:to>
                                        <p:strVal val="visible"/>
                                      </p:to>
                                    </p:set>
                                    <p:anim calcmode="lin" valueType="num">
                                      <p:cBhvr additive="base">
                                        <p:cTn id="20" dur="500" fill="hold"/>
                                        <p:tgtEl>
                                          <p:spTgt spid="12"/>
                                        </p:tgtEl>
                                        <p:attrNameLst>
                                          <p:attrName>ppt_x</p:attrName>
                                        </p:attrNameLst>
                                      </p:cBhvr>
                                      <p:tavLst>
                                        <p:tav tm="0">
                                          <p:val>
                                            <p:strVal val="#ppt_x"/>
                                          </p:val>
                                        </p:tav>
                                        <p:tav tm="100000">
                                          <p:val>
                                            <p:strVal val="#ppt_x"/>
                                          </p:val>
                                        </p:tav>
                                      </p:tavLst>
                                    </p:anim>
                                    <p:anim calcmode="lin" valueType="num">
                                      <p:cBhvr additive="base">
                                        <p:cTn id="21" dur="500" fill="hold"/>
                                        <p:tgtEl>
                                          <p:spTgt spid="12"/>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 presetClass="entr" presetSubtype="4" fill="hold" nodeType="afterEffect">
                                  <p:stCondLst>
                                    <p:cond delay="0"/>
                                  </p:stCondLst>
                                  <p:childTnLst>
                                    <p:set>
                                      <p:cBhvr>
                                        <p:cTn id="24" dur="1" fill="hold">
                                          <p:stCondLst>
                                            <p:cond delay="0"/>
                                          </p:stCondLst>
                                        </p:cTn>
                                        <p:tgtEl>
                                          <p:spTgt spid="4"/>
                                        </p:tgtEl>
                                        <p:attrNameLst>
                                          <p:attrName>style.visibility</p:attrName>
                                        </p:attrNameLst>
                                      </p:cBhvr>
                                      <p:to>
                                        <p:strVal val="visible"/>
                                      </p:to>
                                    </p:set>
                                    <p:anim calcmode="lin" valueType="num">
                                      <p:cBhvr additive="base">
                                        <p:cTn id="25" dur="500" fill="hold"/>
                                        <p:tgtEl>
                                          <p:spTgt spid="4"/>
                                        </p:tgtEl>
                                        <p:attrNameLst>
                                          <p:attrName>ppt_x</p:attrName>
                                        </p:attrNameLst>
                                      </p:cBhvr>
                                      <p:tavLst>
                                        <p:tav tm="0">
                                          <p:val>
                                            <p:strVal val="#ppt_x"/>
                                          </p:val>
                                        </p:tav>
                                        <p:tav tm="100000">
                                          <p:val>
                                            <p:strVal val="#ppt_x"/>
                                          </p:val>
                                        </p:tav>
                                      </p:tavLst>
                                    </p:anim>
                                    <p:anim calcmode="lin" valueType="num">
                                      <p:cBhvr additive="base">
                                        <p:cTn id="26" dur="500" fill="hold"/>
                                        <p:tgtEl>
                                          <p:spTgt spid="4"/>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17"/>
                                        </p:tgtEl>
                                        <p:attrNameLst>
                                          <p:attrName>style.visibility</p:attrName>
                                        </p:attrNameLst>
                                      </p:cBhvr>
                                      <p:to>
                                        <p:strVal val="visible"/>
                                      </p:to>
                                    </p:set>
                                    <p:anim calcmode="lin" valueType="num">
                                      <p:cBhvr additive="base">
                                        <p:cTn id="29" dur="500" fill="hold"/>
                                        <p:tgtEl>
                                          <p:spTgt spid="17"/>
                                        </p:tgtEl>
                                        <p:attrNameLst>
                                          <p:attrName>ppt_x</p:attrName>
                                        </p:attrNameLst>
                                      </p:cBhvr>
                                      <p:tavLst>
                                        <p:tav tm="0">
                                          <p:val>
                                            <p:strVal val="#ppt_x"/>
                                          </p:val>
                                        </p:tav>
                                        <p:tav tm="100000">
                                          <p:val>
                                            <p:strVal val="#ppt_x"/>
                                          </p:val>
                                        </p:tav>
                                      </p:tavLst>
                                    </p:anim>
                                    <p:anim calcmode="lin" valueType="num">
                                      <p:cBhvr additive="base">
                                        <p:cTn id="30" dur="500" fill="hold"/>
                                        <p:tgtEl>
                                          <p:spTgt spid="1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2" grpId="0"/>
      <p:bldP spid="17"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3" name="Rectangle 2"/>
          <p:cNvSpPr>
            <a:spLocks noGrp="1" noChangeArrowheads="1"/>
          </p:cNvSpPr>
          <p:nvPr>
            <p:ph type="title"/>
          </p:nvPr>
        </p:nvSpPr>
        <p:spPr/>
        <p:txBody>
          <a:bodyPr>
            <a:noAutofit/>
          </a:bodyPr>
          <a:lstStyle/>
          <a:p>
            <a:pPr eaLnBrk="1" hangingPunct="1"/>
            <a:r>
              <a:rPr lang="en-US" sz="2800" b="1" dirty="0" smtClean="0">
                <a:effectLst>
                  <a:outerShdw blurRad="38100" dist="38100" dir="2700000" algn="tl">
                    <a:srgbClr val="000000">
                      <a:alpha val="43137"/>
                    </a:srgbClr>
                  </a:outerShdw>
                </a:effectLst>
              </a:rPr>
              <a:t>Reader’s Advisory</a:t>
            </a:r>
          </a:p>
        </p:txBody>
      </p:sp>
      <p:sp>
        <p:nvSpPr>
          <p:cNvPr id="15364" name="Rectangle 3"/>
          <p:cNvSpPr>
            <a:spLocks noGrp="1" noChangeArrowheads="1"/>
          </p:cNvSpPr>
          <p:nvPr>
            <p:ph type="body" idx="4294967295"/>
          </p:nvPr>
        </p:nvSpPr>
        <p:spPr>
          <a:xfrm>
            <a:off x="483425" y="683698"/>
            <a:ext cx="8229600" cy="1123950"/>
          </a:xfrm>
        </p:spPr>
        <p:txBody>
          <a:bodyPr>
            <a:noAutofit/>
          </a:bodyPr>
          <a:lstStyle/>
          <a:p>
            <a:pPr marL="0" indent="0" algn="ctr" eaLnBrk="1" hangingPunct="1">
              <a:lnSpc>
                <a:spcPct val="100000"/>
              </a:lnSpc>
              <a:spcBef>
                <a:spcPts val="0"/>
              </a:spcBef>
              <a:buNone/>
            </a:pPr>
            <a:r>
              <a:rPr lang="en-US" sz="2200" b="1" dirty="0" smtClean="0"/>
              <a:t>Reader’s Advisory questions are “focused on helping readers find materials they want to read, listen to, or view for pleasure” (Ross, Nilsen, &amp; Radford, 2009).</a:t>
            </a:r>
          </a:p>
        </p:txBody>
      </p:sp>
      <p:grpSp>
        <p:nvGrpSpPr>
          <p:cNvPr id="2" name="Group 7"/>
          <p:cNvGrpSpPr/>
          <p:nvPr/>
        </p:nvGrpSpPr>
        <p:grpSpPr>
          <a:xfrm>
            <a:off x="2971800" y="1914525"/>
            <a:ext cx="3114675" cy="1924050"/>
            <a:chOff x="457201" y="1600200"/>
            <a:chExt cx="4114800" cy="3112512"/>
          </a:xfrm>
          <a:solidFill>
            <a:schemeClr val="accent1">
              <a:lumMod val="20000"/>
              <a:lumOff val="80000"/>
            </a:schemeClr>
          </a:solidFill>
          <a:effectLst>
            <a:glow rad="139700">
              <a:schemeClr val="accent1">
                <a:satMod val="175000"/>
                <a:alpha val="40000"/>
              </a:schemeClr>
            </a:glow>
          </a:effectLst>
        </p:grpSpPr>
        <p:sp>
          <p:nvSpPr>
            <p:cNvPr id="5" name="Rounded Rectangle 4"/>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6" name="Isosceles Triangle 5"/>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7" name="TextBox 6"/>
          <p:cNvSpPr txBox="1"/>
          <p:nvPr/>
        </p:nvSpPr>
        <p:spPr>
          <a:xfrm>
            <a:off x="2505075" y="2105024"/>
            <a:ext cx="3600450" cy="1200329"/>
          </a:xfrm>
          <a:prstGeom prst="rect">
            <a:avLst/>
          </a:prstGeom>
          <a:noFill/>
        </p:spPr>
        <p:txBody>
          <a:bodyPr wrap="square" rtlCol="0">
            <a:spAutoFit/>
          </a:bodyPr>
          <a:lstStyle/>
          <a:p>
            <a:pPr lvl="1" algn="ctr"/>
            <a:r>
              <a:rPr lang="en-US" b="1" dirty="0" smtClean="0">
                <a:solidFill>
                  <a:sysClr val="windowText" lastClr="000000"/>
                </a:solidFill>
              </a:rPr>
              <a:t>Hello I am looking for recommendations for the author </a:t>
            </a:r>
            <a:r>
              <a:rPr lang="en-US" b="1" dirty="0" err="1" smtClean="0">
                <a:solidFill>
                  <a:sysClr val="windowText" lastClr="000000"/>
                </a:solidFill>
              </a:rPr>
              <a:t>jonathan</a:t>
            </a:r>
            <a:r>
              <a:rPr lang="en-US" b="1" dirty="0" smtClean="0">
                <a:solidFill>
                  <a:sysClr val="windowText" lastClr="000000"/>
                </a:solidFill>
              </a:rPr>
              <a:t> </a:t>
            </a:r>
            <a:r>
              <a:rPr lang="en-US" b="1" dirty="0" err="1" smtClean="0">
                <a:solidFill>
                  <a:sysClr val="windowText" lastClr="000000"/>
                </a:solidFill>
              </a:rPr>
              <a:t>kellerman</a:t>
            </a:r>
            <a:r>
              <a:rPr lang="en-US" b="1" dirty="0" smtClean="0">
                <a:solidFill>
                  <a:sysClr val="windowText" lastClr="000000"/>
                </a:solidFill>
              </a:rPr>
              <a:t>. (QP1–218)</a:t>
            </a:r>
          </a:p>
        </p:txBody>
      </p:sp>
      <p:grpSp>
        <p:nvGrpSpPr>
          <p:cNvPr id="3" name="Group 7"/>
          <p:cNvGrpSpPr/>
          <p:nvPr/>
        </p:nvGrpSpPr>
        <p:grpSpPr>
          <a:xfrm>
            <a:off x="352425" y="4133850"/>
            <a:ext cx="3114675" cy="1924050"/>
            <a:chOff x="457201" y="1600200"/>
            <a:chExt cx="4114800" cy="3112512"/>
          </a:xfrm>
          <a:solidFill>
            <a:schemeClr val="accent1">
              <a:lumMod val="40000"/>
              <a:lumOff val="60000"/>
            </a:schemeClr>
          </a:solidFill>
          <a:effectLst>
            <a:glow rad="228600">
              <a:schemeClr val="accent1">
                <a:satMod val="175000"/>
                <a:alpha val="40000"/>
              </a:schemeClr>
            </a:glow>
          </a:effectLst>
        </p:grpSpPr>
        <p:sp>
          <p:nvSpPr>
            <p:cNvPr id="9" name="Rounded Rectangle 8"/>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0" name="Isosceles Triangle 9"/>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1" name="TextBox 10"/>
          <p:cNvSpPr txBox="1"/>
          <p:nvPr/>
        </p:nvSpPr>
        <p:spPr>
          <a:xfrm>
            <a:off x="228600" y="4105275"/>
            <a:ext cx="3133725" cy="1477328"/>
          </a:xfrm>
          <a:prstGeom prst="rect">
            <a:avLst/>
          </a:prstGeom>
          <a:noFill/>
        </p:spPr>
        <p:txBody>
          <a:bodyPr wrap="square" rtlCol="0">
            <a:spAutoFit/>
          </a:bodyPr>
          <a:lstStyle/>
          <a:p>
            <a:pPr lvl="1" algn="ctr"/>
            <a:r>
              <a:rPr lang="en-US" b="1" dirty="0" smtClean="0">
                <a:solidFill>
                  <a:sysClr val="windowText" lastClr="000000"/>
                </a:solidFill>
              </a:rPr>
              <a:t>I was wondering if u would happen to know any good fantasy books… </a:t>
            </a:r>
          </a:p>
          <a:p>
            <a:pPr lvl="1" algn="ctr"/>
            <a:r>
              <a:rPr lang="en-US" b="1" dirty="0" smtClean="0">
                <a:solidFill>
                  <a:sysClr val="windowText" lastClr="000000"/>
                </a:solidFill>
              </a:rPr>
              <a:t>(QP2 – 050)</a:t>
            </a:r>
          </a:p>
        </p:txBody>
      </p:sp>
      <p:grpSp>
        <p:nvGrpSpPr>
          <p:cNvPr id="4" name="Group 7"/>
          <p:cNvGrpSpPr/>
          <p:nvPr/>
        </p:nvGrpSpPr>
        <p:grpSpPr>
          <a:xfrm>
            <a:off x="5019675" y="3705225"/>
            <a:ext cx="4048126" cy="2571750"/>
            <a:chOff x="457201" y="1600200"/>
            <a:chExt cx="4114800" cy="3112512"/>
          </a:xfrm>
          <a:solidFill>
            <a:schemeClr val="accent1">
              <a:lumMod val="60000"/>
              <a:lumOff val="40000"/>
            </a:schemeClr>
          </a:solidFill>
          <a:effectLst>
            <a:glow rad="139700">
              <a:schemeClr val="accent1">
                <a:satMod val="175000"/>
                <a:alpha val="40000"/>
              </a:schemeClr>
            </a:glow>
          </a:effectLst>
        </p:grpSpPr>
        <p:sp>
          <p:nvSpPr>
            <p:cNvPr id="13" name="Rounded Rectangle 12"/>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4" name="Isosceles Triangle 13"/>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5" name="TextBox 14"/>
          <p:cNvSpPr txBox="1"/>
          <p:nvPr/>
        </p:nvSpPr>
        <p:spPr>
          <a:xfrm>
            <a:off x="4791076" y="3686175"/>
            <a:ext cx="4352924" cy="2308324"/>
          </a:xfrm>
          <a:prstGeom prst="rect">
            <a:avLst/>
          </a:prstGeom>
          <a:noFill/>
        </p:spPr>
        <p:txBody>
          <a:bodyPr wrap="square" rtlCol="0">
            <a:spAutoFit/>
          </a:bodyPr>
          <a:lstStyle/>
          <a:p>
            <a:pPr lvl="1" algn="ctr"/>
            <a:r>
              <a:rPr lang="en-US" b="1" dirty="0" smtClean="0">
                <a:solidFill>
                  <a:sysClr val="windowText" lastClr="000000"/>
                </a:solidFill>
              </a:rPr>
              <a:t>Hi, my 7 year old son is looking for a copy of the Hobbit suitable for children, but we can’t seem to find anything in the library catalogue. Can you please offer any advice? Thanks.</a:t>
            </a:r>
          </a:p>
          <a:p>
            <a:pPr lvl="1" algn="ctr"/>
            <a:r>
              <a:rPr lang="en-US" b="1" dirty="0" smtClean="0">
                <a:solidFill>
                  <a:sysClr val="windowText" lastClr="000000"/>
                </a:solidFill>
              </a:rPr>
              <a:t> (QW– 120) (from Australia)</a:t>
            </a:r>
          </a:p>
          <a:p>
            <a:pPr lvl="1"/>
            <a:endParaRPr lang="en-US" b="1" dirty="0" smtClean="0">
              <a:solidFill>
                <a:sysClr val="windowText" lastClr="000000"/>
              </a:solidFill>
            </a:endParaRPr>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7"/>
                                        </p:tgtEl>
                                        <p:attrNameLst>
                                          <p:attrName>style.visibility</p:attrName>
                                        </p:attrNameLst>
                                      </p:cBhvr>
                                      <p:to>
                                        <p:strVal val="visible"/>
                                      </p:to>
                                    </p:set>
                                    <p:anim calcmode="lin" valueType="num">
                                      <p:cBhvr additive="base">
                                        <p:cTn id="11" dur="500" fill="hold"/>
                                        <p:tgtEl>
                                          <p:spTgt spid="7"/>
                                        </p:tgtEl>
                                        <p:attrNameLst>
                                          <p:attrName>ppt_x</p:attrName>
                                        </p:attrNameLst>
                                      </p:cBhvr>
                                      <p:tavLst>
                                        <p:tav tm="0">
                                          <p:val>
                                            <p:strVal val="#ppt_x"/>
                                          </p:val>
                                        </p:tav>
                                        <p:tav tm="100000">
                                          <p:val>
                                            <p:strVal val="#ppt_x"/>
                                          </p:val>
                                        </p:tav>
                                      </p:tavLst>
                                    </p:anim>
                                    <p:anim calcmode="lin" valueType="num">
                                      <p:cBhvr additive="base">
                                        <p:cTn id="12" dur="500" fill="hold"/>
                                        <p:tgtEl>
                                          <p:spTgt spid="7"/>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4" fill="hold" nodeType="afterEffect">
                                  <p:stCondLst>
                                    <p:cond delay="0"/>
                                  </p:stCondLst>
                                  <p:childTnLst>
                                    <p:set>
                                      <p:cBhvr>
                                        <p:cTn id="15" dur="1" fill="hold">
                                          <p:stCondLst>
                                            <p:cond delay="0"/>
                                          </p:stCondLst>
                                        </p:cTn>
                                        <p:tgtEl>
                                          <p:spTgt spid="3"/>
                                        </p:tgtEl>
                                        <p:attrNameLst>
                                          <p:attrName>style.visibility</p:attrName>
                                        </p:attrNameLst>
                                      </p:cBhvr>
                                      <p:to>
                                        <p:strVal val="visible"/>
                                      </p:to>
                                    </p:set>
                                    <p:anim calcmode="lin" valueType="num">
                                      <p:cBhvr additive="base">
                                        <p:cTn id="16" dur="500" fill="hold"/>
                                        <p:tgtEl>
                                          <p:spTgt spid="3"/>
                                        </p:tgtEl>
                                        <p:attrNameLst>
                                          <p:attrName>ppt_x</p:attrName>
                                        </p:attrNameLst>
                                      </p:cBhvr>
                                      <p:tavLst>
                                        <p:tav tm="0">
                                          <p:val>
                                            <p:strVal val="#ppt_x"/>
                                          </p:val>
                                        </p:tav>
                                        <p:tav tm="100000">
                                          <p:val>
                                            <p:strVal val="#ppt_x"/>
                                          </p:val>
                                        </p:tav>
                                      </p:tavLst>
                                    </p:anim>
                                    <p:anim calcmode="lin" valueType="num">
                                      <p:cBhvr additive="base">
                                        <p:cTn id="17" dur="500" fill="hold"/>
                                        <p:tgtEl>
                                          <p:spTgt spid="3"/>
                                        </p:tgtEl>
                                        <p:attrNameLst>
                                          <p:attrName>ppt_y</p:attrName>
                                        </p:attrNameLst>
                                      </p:cBhvr>
                                      <p:tavLst>
                                        <p:tav tm="0">
                                          <p:val>
                                            <p:strVal val="1+#ppt_h/2"/>
                                          </p:val>
                                        </p:tav>
                                        <p:tav tm="100000">
                                          <p:val>
                                            <p:strVal val="#ppt_y"/>
                                          </p:val>
                                        </p:tav>
                                      </p:tavLst>
                                    </p:anim>
                                  </p:childTnLst>
                                </p:cTn>
                              </p:par>
                              <p:par>
                                <p:cTn id="18" presetID="2" presetClass="entr" presetSubtype="4" fill="hold" grpId="0" nodeType="withEffect">
                                  <p:stCondLst>
                                    <p:cond delay="0"/>
                                  </p:stCondLst>
                                  <p:childTnLst>
                                    <p:set>
                                      <p:cBhvr>
                                        <p:cTn id="19" dur="1" fill="hold">
                                          <p:stCondLst>
                                            <p:cond delay="0"/>
                                          </p:stCondLst>
                                        </p:cTn>
                                        <p:tgtEl>
                                          <p:spTgt spid="11"/>
                                        </p:tgtEl>
                                        <p:attrNameLst>
                                          <p:attrName>style.visibility</p:attrName>
                                        </p:attrNameLst>
                                      </p:cBhvr>
                                      <p:to>
                                        <p:strVal val="visible"/>
                                      </p:to>
                                    </p:set>
                                    <p:anim calcmode="lin" valueType="num">
                                      <p:cBhvr additive="base">
                                        <p:cTn id="20" dur="500" fill="hold"/>
                                        <p:tgtEl>
                                          <p:spTgt spid="11"/>
                                        </p:tgtEl>
                                        <p:attrNameLst>
                                          <p:attrName>ppt_x</p:attrName>
                                        </p:attrNameLst>
                                      </p:cBhvr>
                                      <p:tavLst>
                                        <p:tav tm="0">
                                          <p:val>
                                            <p:strVal val="#ppt_x"/>
                                          </p:val>
                                        </p:tav>
                                        <p:tav tm="100000">
                                          <p:val>
                                            <p:strVal val="#ppt_x"/>
                                          </p:val>
                                        </p:tav>
                                      </p:tavLst>
                                    </p:anim>
                                    <p:anim calcmode="lin" valueType="num">
                                      <p:cBhvr additive="base">
                                        <p:cTn id="21" dur="500" fill="hold"/>
                                        <p:tgtEl>
                                          <p:spTgt spid="11"/>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 presetClass="entr" presetSubtype="4" fill="hold" nodeType="afterEffect">
                                  <p:stCondLst>
                                    <p:cond delay="0"/>
                                  </p:stCondLst>
                                  <p:childTnLst>
                                    <p:set>
                                      <p:cBhvr>
                                        <p:cTn id="24" dur="1" fill="hold">
                                          <p:stCondLst>
                                            <p:cond delay="0"/>
                                          </p:stCondLst>
                                        </p:cTn>
                                        <p:tgtEl>
                                          <p:spTgt spid="4"/>
                                        </p:tgtEl>
                                        <p:attrNameLst>
                                          <p:attrName>style.visibility</p:attrName>
                                        </p:attrNameLst>
                                      </p:cBhvr>
                                      <p:to>
                                        <p:strVal val="visible"/>
                                      </p:to>
                                    </p:set>
                                    <p:anim calcmode="lin" valueType="num">
                                      <p:cBhvr additive="base">
                                        <p:cTn id="25" dur="500" fill="hold"/>
                                        <p:tgtEl>
                                          <p:spTgt spid="4"/>
                                        </p:tgtEl>
                                        <p:attrNameLst>
                                          <p:attrName>ppt_x</p:attrName>
                                        </p:attrNameLst>
                                      </p:cBhvr>
                                      <p:tavLst>
                                        <p:tav tm="0">
                                          <p:val>
                                            <p:strVal val="#ppt_x"/>
                                          </p:val>
                                        </p:tav>
                                        <p:tav tm="100000">
                                          <p:val>
                                            <p:strVal val="#ppt_x"/>
                                          </p:val>
                                        </p:tav>
                                      </p:tavLst>
                                    </p:anim>
                                    <p:anim calcmode="lin" valueType="num">
                                      <p:cBhvr additive="base">
                                        <p:cTn id="26" dur="500" fill="hold"/>
                                        <p:tgtEl>
                                          <p:spTgt spid="4"/>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15"/>
                                        </p:tgtEl>
                                        <p:attrNameLst>
                                          <p:attrName>style.visibility</p:attrName>
                                        </p:attrNameLst>
                                      </p:cBhvr>
                                      <p:to>
                                        <p:strVal val="visible"/>
                                      </p:to>
                                    </p:set>
                                    <p:anim calcmode="lin" valueType="num">
                                      <p:cBhvr additive="base">
                                        <p:cTn id="29" dur="500" fill="hold"/>
                                        <p:tgtEl>
                                          <p:spTgt spid="15"/>
                                        </p:tgtEl>
                                        <p:attrNameLst>
                                          <p:attrName>ppt_x</p:attrName>
                                        </p:attrNameLst>
                                      </p:cBhvr>
                                      <p:tavLst>
                                        <p:tav tm="0">
                                          <p:val>
                                            <p:strVal val="#ppt_x"/>
                                          </p:val>
                                        </p:tav>
                                        <p:tav tm="100000">
                                          <p:val>
                                            <p:strVal val="#ppt_x"/>
                                          </p:val>
                                        </p:tav>
                                      </p:tavLst>
                                    </p:anim>
                                    <p:anim calcmode="lin" valueType="num">
                                      <p:cBhvr additive="base">
                                        <p:cTn id="30"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1" grpId="0"/>
      <p:bldP spid="15"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Chart 5"/>
          <p:cNvGraphicFramePr>
            <a:graphicFrameLocks noGrp="1"/>
          </p:cNvGraphicFramePr>
          <p:nvPr/>
        </p:nvGraphicFramePr>
        <p:xfrm>
          <a:off x="0" y="0"/>
          <a:ext cx="9157648" cy="6572250"/>
        </p:xfrm>
        <a:graphic>
          <a:graphicData uri="http://schemas.openxmlformats.org/drawingml/2006/chart">
            <c:chart xmlns:c="http://schemas.openxmlformats.org/drawingml/2006/chart" xmlns:r="http://schemas.openxmlformats.org/officeDocument/2006/relationships" r:id="rId3"/>
          </a:graphicData>
        </a:graphic>
      </p:graphicFrame>
      <p:sp>
        <p:nvSpPr>
          <p:cNvPr id="4" name="TextBox 3"/>
          <p:cNvSpPr txBox="1"/>
          <p:nvPr/>
        </p:nvSpPr>
        <p:spPr>
          <a:xfrm>
            <a:off x="1400173" y="946439"/>
            <a:ext cx="847726" cy="253916"/>
          </a:xfrm>
          <a:prstGeom prst="rect">
            <a:avLst/>
          </a:prstGeom>
          <a:noFill/>
        </p:spPr>
        <p:txBody>
          <a:bodyPr wrap="square" rtlCol="0">
            <a:spAutoFit/>
          </a:bodyPr>
          <a:lstStyle/>
          <a:p>
            <a:r>
              <a:rPr lang="en-US" sz="1050" b="1" dirty="0" smtClean="0"/>
              <a:t>n=293</a:t>
            </a:r>
            <a:endParaRPr lang="en-US" sz="1050" b="1" dirty="0"/>
          </a:p>
        </p:txBody>
      </p:sp>
      <p:sp>
        <p:nvSpPr>
          <p:cNvPr id="7" name="TextBox 6"/>
          <p:cNvSpPr txBox="1"/>
          <p:nvPr/>
        </p:nvSpPr>
        <p:spPr>
          <a:xfrm>
            <a:off x="2969203" y="1631372"/>
            <a:ext cx="857250" cy="253916"/>
          </a:xfrm>
          <a:prstGeom prst="rect">
            <a:avLst/>
          </a:prstGeom>
          <a:noFill/>
        </p:spPr>
        <p:txBody>
          <a:bodyPr wrap="square" rtlCol="0">
            <a:spAutoFit/>
          </a:bodyPr>
          <a:lstStyle/>
          <a:p>
            <a:r>
              <a:rPr lang="en-US" sz="1050" b="1" dirty="0" smtClean="0"/>
              <a:t>n=243</a:t>
            </a:r>
            <a:endParaRPr lang="en-US" sz="1050" b="1" dirty="0"/>
          </a:p>
        </p:txBody>
      </p:sp>
      <p:sp>
        <p:nvSpPr>
          <p:cNvPr id="8" name="TextBox 7"/>
          <p:cNvSpPr txBox="1"/>
          <p:nvPr/>
        </p:nvSpPr>
        <p:spPr>
          <a:xfrm>
            <a:off x="4489738" y="2746664"/>
            <a:ext cx="866776" cy="253916"/>
          </a:xfrm>
          <a:prstGeom prst="rect">
            <a:avLst/>
          </a:prstGeom>
          <a:noFill/>
        </p:spPr>
        <p:txBody>
          <a:bodyPr wrap="square" rtlCol="0">
            <a:spAutoFit/>
          </a:bodyPr>
          <a:lstStyle/>
          <a:p>
            <a:r>
              <a:rPr lang="en-US" sz="1050" b="1" dirty="0" smtClean="0"/>
              <a:t>n=162</a:t>
            </a:r>
            <a:endParaRPr lang="en-US" sz="1050" b="1" dirty="0"/>
          </a:p>
        </p:txBody>
      </p:sp>
      <p:sp>
        <p:nvSpPr>
          <p:cNvPr id="9" name="TextBox 8"/>
          <p:cNvSpPr txBox="1"/>
          <p:nvPr/>
        </p:nvSpPr>
        <p:spPr>
          <a:xfrm>
            <a:off x="6083876" y="3574473"/>
            <a:ext cx="866776" cy="253916"/>
          </a:xfrm>
          <a:prstGeom prst="rect">
            <a:avLst/>
          </a:prstGeom>
          <a:noFill/>
        </p:spPr>
        <p:txBody>
          <a:bodyPr wrap="square" rtlCol="0">
            <a:spAutoFit/>
          </a:bodyPr>
          <a:lstStyle/>
          <a:p>
            <a:r>
              <a:rPr lang="en-US" sz="1050" b="1" dirty="0" smtClean="0"/>
              <a:t>n=104</a:t>
            </a:r>
            <a:endParaRPr lang="en-US" sz="1050" b="1" dirty="0"/>
          </a:p>
        </p:txBody>
      </p:sp>
      <p:sp>
        <p:nvSpPr>
          <p:cNvPr id="10" name="TextBox 9"/>
          <p:cNvSpPr txBox="1"/>
          <p:nvPr/>
        </p:nvSpPr>
        <p:spPr>
          <a:xfrm>
            <a:off x="7655503" y="3951143"/>
            <a:ext cx="733425" cy="253916"/>
          </a:xfrm>
          <a:prstGeom prst="rect">
            <a:avLst/>
          </a:prstGeom>
          <a:noFill/>
        </p:spPr>
        <p:txBody>
          <a:bodyPr wrap="square" rtlCol="0">
            <a:spAutoFit/>
          </a:bodyPr>
          <a:lstStyle/>
          <a:p>
            <a:r>
              <a:rPr lang="en-US" sz="1050" b="1" dirty="0" smtClean="0"/>
              <a:t>n=77</a:t>
            </a:r>
            <a:endParaRPr lang="en-US" sz="1050" b="1" dirty="0"/>
          </a:p>
        </p:txBody>
      </p:sp>
    </p:spTree>
  </p:cSld>
  <p:clrMapOvr>
    <a:masterClrMapping/>
  </p:clrMapOvr>
  <p:transition>
    <p:fade/>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2"/>
          <p:cNvSpPr>
            <a:spLocks noGrp="1" noChangeArrowheads="1"/>
          </p:cNvSpPr>
          <p:nvPr>
            <p:ph type="title"/>
          </p:nvPr>
        </p:nvSpPr>
        <p:spPr>
          <a:xfrm>
            <a:off x="152400" y="0"/>
            <a:ext cx="8534400" cy="609600"/>
          </a:xfrm>
        </p:spPr>
        <p:txBody>
          <a:bodyPr>
            <a:noAutofit/>
          </a:bodyPr>
          <a:lstStyle/>
          <a:p>
            <a:pPr eaLnBrk="1" hangingPunct="1"/>
            <a:r>
              <a:rPr lang="en-US" sz="2800" b="1" dirty="0" smtClean="0">
                <a:effectLst>
                  <a:outerShdw blurRad="38100" dist="38100" dir="2700000" algn="tl">
                    <a:srgbClr val="000000">
                      <a:alpha val="43137"/>
                    </a:srgbClr>
                  </a:outerShdw>
                </a:effectLst>
              </a:rPr>
              <a:t>Query Type: 2010</a:t>
            </a:r>
          </a:p>
        </p:txBody>
      </p:sp>
      <p:graphicFrame>
        <p:nvGraphicFramePr>
          <p:cNvPr id="9" name="Chart 8"/>
          <p:cNvGraphicFramePr/>
          <p:nvPr/>
        </p:nvGraphicFramePr>
        <p:xfrm>
          <a:off x="209551" y="809625"/>
          <a:ext cx="9048749" cy="5295899"/>
        </p:xfrm>
        <a:graphic>
          <a:graphicData uri="http://schemas.openxmlformats.org/drawingml/2006/chart">
            <c:chart xmlns:c="http://schemas.openxmlformats.org/drawingml/2006/chart" xmlns:r="http://schemas.openxmlformats.org/officeDocument/2006/relationships" r:id="rId3"/>
          </a:graphicData>
        </a:graphic>
      </p:graphicFrame>
    </p:spTree>
  </p:cSld>
  <p:clrMapOvr>
    <a:masterClrMapping/>
  </p:clrMapOvr>
  <p:transition>
    <p:fade/>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Chart 6"/>
          <p:cNvGraphicFramePr>
            <a:graphicFrameLocks noGrp="1"/>
          </p:cNvGraphicFramePr>
          <p:nvPr/>
        </p:nvGraphicFramePr>
        <p:xfrm>
          <a:off x="244928" y="152400"/>
          <a:ext cx="8654143" cy="6378575"/>
        </p:xfrm>
        <a:graphic>
          <a:graphicData uri="http://schemas.openxmlformats.org/drawingml/2006/chart">
            <c:chart xmlns:c="http://schemas.openxmlformats.org/drawingml/2006/chart" xmlns:r="http://schemas.openxmlformats.org/officeDocument/2006/relationships" r:id="rId3"/>
          </a:graphicData>
        </a:graphic>
      </p:graphicFrame>
      <p:sp>
        <p:nvSpPr>
          <p:cNvPr id="5" name="TextBox 4"/>
          <p:cNvSpPr txBox="1"/>
          <p:nvPr/>
        </p:nvSpPr>
        <p:spPr>
          <a:xfrm>
            <a:off x="1390650" y="809625"/>
            <a:ext cx="485775" cy="253916"/>
          </a:xfrm>
          <a:prstGeom prst="rect">
            <a:avLst/>
          </a:prstGeom>
          <a:noFill/>
        </p:spPr>
        <p:txBody>
          <a:bodyPr wrap="square" rtlCol="0">
            <a:spAutoFit/>
          </a:bodyPr>
          <a:lstStyle/>
          <a:p>
            <a:r>
              <a:rPr lang="en-US" sz="1050" b="1" dirty="0" smtClean="0"/>
              <a:t>32%</a:t>
            </a:r>
            <a:endParaRPr lang="en-US" sz="1050" b="1" dirty="0"/>
          </a:p>
        </p:txBody>
      </p:sp>
      <p:sp>
        <p:nvSpPr>
          <p:cNvPr id="6" name="TextBox 5"/>
          <p:cNvSpPr txBox="1"/>
          <p:nvPr/>
        </p:nvSpPr>
        <p:spPr>
          <a:xfrm>
            <a:off x="7477125" y="3762375"/>
            <a:ext cx="485775" cy="253916"/>
          </a:xfrm>
          <a:prstGeom prst="rect">
            <a:avLst/>
          </a:prstGeom>
          <a:noFill/>
        </p:spPr>
        <p:txBody>
          <a:bodyPr wrap="square" rtlCol="0">
            <a:spAutoFit/>
          </a:bodyPr>
          <a:lstStyle/>
          <a:p>
            <a:r>
              <a:rPr lang="en-US" sz="1050" b="1" dirty="0" smtClean="0"/>
              <a:t>8%</a:t>
            </a:r>
            <a:endParaRPr lang="en-US" sz="1050" b="1" dirty="0"/>
          </a:p>
        </p:txBody>
      </p:sp>
      <p:sp>
        <p:nvSpPr>
          <p:cNvPr id="8" name="TextBox 7"/>
          <p:cNvSpPr txBox="1"/>
          <p:nvPr/>
        </p:nvSpPr>
        <p:spPr>
          <a:xfrm>
            <a:off x="6391275" y="4295775"/>
            <a:ext cx="485775" cy="253916"/>
          </a:xfrm>
          <a:prstGeom prst="rect">
            <a:avLst/>
          </a:prstGeom>
          <a:noFill/>
        </p:spPr>
        <p:txBody>
          <a:bodyPr wrap="square" rtlCol="0">
            <a:spAutoFit/>
          </a:bodyPr>
          <a:lstStyle/>
          <a:p>
            <a:r>
              <a:rPr lang="en-US" sz="1050" b="1" dirty="0" smtClean="0"/>
              <a:t>4%</a:t>
            </a:r>
            <a:endParaRPr lang="en-US" sz="1050" b="1" dirty="0"/>
          </a:p>
        </p:txBody>
      </p:sp>
      <p:sp>
        <p:nvSpPr>
          <p:cNvPr id="9" name="TextBox 8"/>
          <p:cNvSpPr txBox="1"/>
          <p:nvPr/>
        </p:nvSpPr>
        <p:spPr>
          <a:xfrm>
            <a:off x="5943600" y="3371850"/>
            <a:ext cx="485775" cy="253916"/>
          </a:xfrm>
          <a:prstGeom prst="rect">
            <a:avLst/>
          </a:prstGeom>
          <a:noFill/>
        </p:spPr>
        <p:txBody>
          <a:bodyPr wrap="square" rtlCol="0">
            <a:spAutoFit/>
          </a:bodyPr>
          <a:lstStyle/>
          <a:p>
            <a:r>
              <a:rPr lang="en-US" sz="1050" b="1" dirty="0" smtClean="0"/>
              <a:t>11%</a:t>
            </a:r>
            <a:endParaRPr lang="en-US" sz="1050" b="1" dirty="0"/>
          </a:p>
        </p:txBody>
      </p:sp>
      <p:sp>
        <p:nvSpPr>
          <p:cNvPr id="10" name="TextBox 9"/>
          <p:cNvSpPr txBox="1"/>
          <p:nvPr/>
        </p:nvSpPr>
        <p:spPr>
          <a:xfrm>
            <a:off x="2914650" y="1457325"/>
            <a:ext cx="485775" cy="253916"/>
          </a:xfrm>
          <a:prstGeom prst="rect">
            <a:avLst/>
          </a:prstGeom>
          <a:noFill/>
        </p:spPr>
        <p:txBody>
          <a:bodyPr wrap="square" rtlCol="0">
            <a:spAutoFit/>
          </a:bodyPr>
          <a:lstStyle/>
          <a:p>
            <a:r>
              <a:rPr lang="en-US" sz="1050" b="1" dirty="0" smtClean="0"/>
              <a:t>27%</a:t>
            </a:r>
            <a:endParaRPr lang="en-US" sz="1050" b="1" dirty="0"/>
          </a:p>
        </p:txBody>
      </p:sp>
      <p:sp>
        <p:nvSpPr>
          <p:cNvPr id="11" name="TextBox 10"/>
          <p:cNvSpPr txBox="1"/>
          <p:nvPr/>
        </p:nvSpPr>
        <p:spPr>
          <a:xfrm>
            <a:off x="4857750" y="838200"/>
            <a:ext cx="485775" cy="253916"/>
          </a:xfrm>
          <a:prstGeom prst="rect">
            <a:avLst/>
          </a:prstGeom>
          <a:noFill/>
        </p:spPr>
        <p:txBody>
          <a:bodyPr wrap="square" rtlCol="0">
            <a:spAutoFit/>
          </a:bodyPr>
          <a:lstStyle/>
          <a:p>
            <a:r>
              <a:rPr lang="en-US" sz="1050" b="1" dirty="0" smtClean="0"/>
              <a:t>31%</a:t>
            </a:r>
            <a:endParaRPr lang="en-US" sz="1050" b="1" dirty="0"/>
          </a:p>
        </p:txBody>
      </p:sp>
      <p:sp>
        <p:nvSpPr>
          <p:cNvPr id="12" name="TextBox 11"/>
          <p:cNvSpPr txBox="1"/>
          <p:nvPr/>
        </p:nvSpPr>
        <p:spPr>
          <a:xfrm>
            <a:off x="3362325" y="866775"/>
            <a:ext cx="485775" cy="253916"/>
          </a:xfrm>
          <a:prstGeom prst="rect">
            <a:avLst/>
          </a:prstGeom>
          <a:noFill/>
        </p:spPr>
        <p:txBody>
          <a:bodyPr wrap="square" rtlCol="0">
            <a:spAutoFit/>
          </a:bodyPr>
          <a:lstStyle/>
          <a:p>
            <a:r>
              <a:rPr lang="en-US" sz="1050" b="1" dirty="0" smtClean="0"/>
              <a:t>31%</a:t>
            </a:r>
            <a:endParaRPr lang="en-US" sz="1050" b="1" dirty="0"/>
          </a:p>
        </p:txBody>
      </p:sp>
      <p:sp>
        <p:nvSpPr>
          <p:cNvPr id="13" name="TextBox 12"/>
          <p:cNvSpPr txBox="1"/>
          <p:nvPr/>
        </p:nvSpPr>
        <p:spPr>
          <a:xfrm>
            <a:off x="1838325" y="2676525"/>
            <a:ext cx="485775" cy="253916"/>
          </a:xfrm>
          <a:prstGeom prst="rect">
            <a:avLst/>
          </a:prstGeom>
          <a:noFill/>
        </p:spPr>
        <p:txBody>
          <a:bodyPr wrap="square" rtlCol="0">
            <a:spAutoFit/>
          </a:bodyPr>
          <a:lstStyle/>
          <a:p>
            <a:r>
              <a:rPr lang="en-US" sz="1050" b="1" dirty="0" smtClean="0"/>
              <a:t>17%</a:t>
            </a:r>
            <a:endParaRPr lang="en-US" sz="1050" b="1" dirty="0"/>
          </a:p>
        </p:txBody>
      </p:sp>
      <p:sp>
        <p:nvSpPr>
          <p:cNvPr id="14" name="TextBox 13"/>
          <p:cNvSpPr txBox="1"/>
          <p:nvPr/>
        </p:nvSpPr>
        <p:spPr>
          <a:xfrm>
            <a:off x="4438650" y="2524125"/>
            <a:ext cx="485775" cy="253916"/>
          </a:xfrm>
          <a:prstGeom prst="rect">
            <a:avLst/>
          </a:prstGeom>
          <a:noFill/>
        </p:spPr>
        <p:txBody>
          <a:bodyPr wrap="square" rtlCol="0">
            <a:spAutoFit/>
          </a:bodyPr>
          <a:lstStyle/>
          <a:p>
            <a:r>
              <a:rPr lang="en-US" sz="1050" b="1" dirty="0" smtClean="0"/>
              <a:t>18%</a:t>
            </a:r>
            <a:endParaRPr lang="en-US" sz="1050" b="1" dirty="0"/>
          </a:p>
        </p:txBody>
      </p:sp>
      <p:sp>
        <p:nvSpPr>
          <p:cNvPr id="15" name="TextBox 14"/>
          <p:cNvSpPr txBox="1"/>
          <p:nvPr/>
        </p:nvSpPr>
        <p:spPr>
          <a:xfrm>
            <a:off x="7934325" y="3762375"/>
            <a:ext cx="485775" cy="253916"/>
          </a:xfrm>
          <a:prstGeom prst="rect">
            <a:avLst/>
          </a:prstGeom>
          <a:noFill/>
        </p:spPr>
        <p:txBody>
          <a:bodyPr wrap="square" rtlCol="0">
            <a:spAutoFit/>
          </a:bodyPr>
          <a:lstStyle/>
          <a:p>
            <a:r>
              <a:rPr lang="en-US" sz="1050" b="1" dirty="0" smtClean="0"/>
              <a:t>9%</a:t>
            </a:r>
            <a:endParaRPr lang="en-US" sz="1050" b="1" dirty="0"/>
          </a:p>
        </p:txBody>
      </p:sp>
      <p:pic>
        <p:nvPicPr>
          <p:cNvPr id="18" name="Picture 2"/>
          <p:cNvPicPr>
            <a:picLocks noChangeAspect="1" noChangeArrowheads="1"/>
          </p:cNvPicPr>
          <p:nvPr/>
        </p:nvPicPr>
        <p:blipFill>
          <a:blip r:embed="rId4"/>
          <a:srcRect l="66498" t="41629" r="22226" b="54450"/>
          <a:stretch>
            <a:fillRect/>
          </a:stretch>
        </p:blipFill>
        <p:spPr bwMode="auto">
          <a:xfrm>
            <a:off x="6374677" y="2268193"/>
            <a:ext cx="2044928" cy="427511"/>
          </a:xfrm>
          <a:prstGeom prst="rect">
            <a:avLst/>
          </a:prstGeom>
          <a:noFill/>
          <a:ln w="9525">
            <a:noFill/>
            <a:miter lim="800000"/>
            <a:headEnd/>
            <a:tailEnd/>
          </a:ln>
        </p:spPr>
      </p:pic>
    </p:spTree>
  </p:cSld>
  <p:clrMapOvr>
    <a:masterClrMapping/>
  </p:clrMapOvr>
  <p:transition>
    <p:fade/>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a:xfrm>
            <a:off x="114300" y="152400"/>
            <a:ext cx="8534400" cy="609600"/>
          </a:xfrm>
        </p:spPr>
        <p:txBody>
          <a:bodyPr/>
          <a:lstStyle/>
          <a:p>
            <a:r>
              <a:rPr lang="en-US" sz="2400" b="1" dirty="0" smtClean="0">
                <a:effectLst>
                  <a:outerShdw blurRad="38100" dist="38100" dir="2700000" algn="tl">
                    <a:srgbClr val="000000">
                      <a:alpha val="43137"/>
                    </a:srgbClr>
                  </a:outerShdw>
                </a:effectLst>
              </a:rPr>
              <a:t>Query Type 2010: Live Chat (QP2) vs. </a:t>
            </a:r>
            <a:r>
              <a:rPr lang="en-US" sz="2400" b="1" dirty="0" err="1" smtClean="0">
                <a:effectLst>
                  <a:outerShdw blurRad="38100" dist="38100" dir="2700000" algn="tl">
                    <a:srgbClr val="000000">
                      <a:alpha val="43137"/>
                    </a:srgbClr>
                  </a:outerShdw>
                </a:effectLst>
              </a:rPr>
              <a:t>Qwidget</a:t>
            </a:r>
            <a:r>
              <a:rPr lang="en-US" sz="2400" b="1" dirty="0" smtClean="0">
                <a:effectLst>
                  <a:outerShdw blurRad="38100" dist="38100" dir="2700000" algn="tl">
                    <a:srgbClr val="000000">
                      <a:alpha val="43137"/>
                    </a:srgbClr>
                  </a:outerShdw>
                </a:effectLst>
              </a:rPr>
              <a:t> (QW)</a:t>
            </a:r>
            <a:br>
              <a:rPr lang="en-US" sz="2400" b="1" dirty="0" smtClean="0">
                <a:effectLst>
                  <a:outerShdw blurRad="38100" dist="38100" dir="2700000" algn="tl">
                    <a:srgbClr val="000000">
                      <a:alpha val="43137"/>
                    </a:srgbClr>
                  </a:outerShdw>
                </a:effectLst>
              </a:rPr>
            </a:br>
            <a:endParaRPr lang="en-US" sz="2400" b="1" dirty="0">
              <a:effectLst>
                <a:outerShdw blurRad="38100" dist="38100" dir="2700000" algn="tl">
                  <a:srgbClr val="000000">
                    <a:alpha val="43137"/>
                  </a:srgbClr>
                </a:outerShdw>
              </a:effectLst>
            </a:endParaRPr>
          </a:p>
        </p:txBody>
      </p:sp>
      <p:graphicFrame>
        <p:nvGraphicFramePr>
          <p:cNvPr id="5" name="Chart 4"/>
          <p:cNvGraphicFramePr/>
          <p:nvPr/>
        </p:nvGraphicFramePr>
        <p:xfrm>
          <a:off x="1" y="638175"/>
          <a:ext cx="9144000" cy="5610225"/>
        </p:xfrm>
        <a:graphic>
          <a:graphicData uri="http://schemas.openxmlformats.org/drawingml/2006/chart">
            <c:chart xmlns:c="http://schemas.openxmlformats.org/drawingml/2006/chart" xmlns:r="http://schemas.openxmlformats.org/officeDocument/2006/relationships" r:id="rId3"/>
          </a:graphicData>
        </a:graphic>
      </p:graphicFrame>
      <p:sp>
        <p:nvSpPr>
          <p:cNvPr id="6" name="TextBox 3"/>
          <p:cNvSpPr txBox="1"/>
          <p:nvPr/>
        </p:nvSpPr>
        <p:spPr>
          <a:xfrm>
            <a:off x="834812" y="2322711"/>
            <a:ext cx="789635"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n=127</a:t>
            </a:r>
            <a:endParaRPr lang="en-US" sz="1050" b="1" dirty="0"/>
          </a:p>
        </p:txBody>
      </p:sp>
      <p:sp>
        <p:nvSpPr>
          <p:cNvPr id="7" name="TextBox 3"/>
          <p:cNvSpPr txBox="1"/>
          <p:nvPr/>
        </p:nvSpPr>
        <p:spPr>
          <a:xfrm>
            <a:off x="4172890" y="3567022"/>
            <a:ext cx="637235"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n=74</a:t>
            </a:r>
            <a:endParaRPr lang="en-US" sz="1050" b="1" dirty="0"/>
          </a:p>
        </p:txBody>
      </p:sp>
      <p:sp>
        <p:nvSpPr>
          <p:cNvPr id="8" name="TextBox 3"/>
          <p:cNvSpPr txBox="1"/>
          <p:nvPr/>
        </p:nvSpPr>
        <p:spPr>
          <a:xfrm>
            <a:off x="2530260" y="3010243"/>
            <a:ext cx="703909"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n=99</a:t>
            </a:r>
            <a:endParaRPr lang="en-US" sz="1050" b="1" dirty="0"/>
          </a:p>
        </p:txBody>
      </p:sp>
      <p:sp>
        <p:nvSpPr>
          <p:cNvPr id="9" name="TextBox 3"/>
          <p:cNvSpPr txBox="1"/>
          <p:nvPr/>
        </p:nvSpPr>
        <p:spPr>
          <a:xfrm>
            <a:off x="5839765" y="4768904"/>
            <a:ext cx="703910"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n=25</a:t>
            </a:r>
            <a:endParaRPr lang="en-US" sz="1050" b="1" dirty="0"/>
          </a:p>
        </p:txBody>
      </p:sp>
      <p:sp>
        <p:nvSpPr>
          <p:cNvPr id="10" name="TextBox 3"/>
          <p:cNvSpPr txBox="1"/>
          <p:nvPr/>
        </p:nvSpPr>
        <p:spPr>
          <a:xfrm>
            <a:off x="7519556" y="5049115"/>
            <a:ext cx="666751"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n=11</a:t>
            </a:r>
            <a:endParaRPr lang="en-US" sz="1050" b="1" dirty="0"/>
          </a:p>
        </p:txBody>
      </p:sp>
      <p:sp>
        <p:nvSpPr>
          <p:cNvPr id="11" name="TextBox 3"/>
          <p:cNvSpPr txBox="1"/>
          <p:nvPr/>
        </p:nvSpPr>
        <p:spPr>
          <a:xfrm>
            <a:off x="1230530" y="4142851"/>
            <a:ext cx="627709"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n=52</a:t>
            </a:r>
            <a:endParaRPr lang="en-US" sz="1050" b="1" dirty="0"/>
          </a:p>
        </p:txBody>
      </p:sp>
      <p:sp>
        <p:nvSpPr>
          <p:cNvPr id="12" name="TextBox 3"/>
          <p:cNvSpPr txBox="1"/>
          <p:nvPr/>
        </p:nvSpPr>
        <p:spPr>
          <a:xfrm>
            <a:off x="2901737" y="3461381"/>
            <a:ext cx="627709"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n=82</a:t>
            </a:r>
            <a:endParaRPr lang="en-US" sz="1050" b="1" dirty="0"/>
          </a:p>
        </p:txBody>
      </p:sp>
      <p:sp>
        <p:nvSpPr>
          <p:cNvPr id="13" name="TextBox 3"/>
          <p:cNvSpPr txBox="1"/>
          <p:nvPr/>
        </p:nvSpPr>
        <p:spPr>
          <a:xfrm>
            <a:off x="4582465" y="4772367"/>
            <a:ext cx="627709"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n=23</a:t>
            </a:r>
            <a:endParaRPr lang="en-US" sz="1050" b="1" dirty="0"/>
          </a:p>
        </p:txBody>
      </p:sp>
      <p:sp>
        <p:nvSpPr>
          <p:cNvPr id="14" name="TextBox 3"/>
          <p:cNvSpPr txBox="1"/>
          <p:nvPr/>
        </p:nvSpPr>
        <p:spPr>
          <a:xfrm>
            <a:off x="6238876" y="4796271"/>
            <a:ext cx="714374"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n=24</a:t>
            </a:r>
            <a:endParaRPr lang="en-US" sz="1050" b="1" dirty="0"/>
          </a:p>
        </p:txBody>
      </p:sp>
      <p:sp>
        <p:nvSpPr>
          <p:cNvPr id="15" name="TextBox 3"/>
          <p:cNvSpPr txBox="1"/>
          <p:nvPr/>
        </p:nvSpPr>
        <p:spPr>
          <a:xfrm>
            <a:off x="7919604" y="5049459"/>
            <a:ext cx="723899"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n=14</a:t>
            </a:r>
            <a:endParaRPr lang="en-US" sz="1050" b="1" dirty="0"/>
          </a:p>
        </p:txBody>
      </p:sp>
      <p:sp>
        <p:nvSpPr>
          <p:cNvPr id="16" name="TextBox 3"/>
          <p:cNvSpPr txBox="1"/>
          <p:nvPr/>
        </p:nvSpPr>
        <p:spPr>
          <a:xfrm>
            <a:off x="1581151" y="1147671"/>
            <a:ext cx="771524"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n=179</a:t>
            </a:r>
            <a:endParaRPr lang="en-US" sz="1050" b="1" dirty="0"/>
          </a:p>
        </p:txBody>
      </p:sp>
      <p:sp>
        <p:nvSpPr>
          <p:cNvPr id="17" name="TextBox 3"/>
          <p:cNvSpPr txBox="1"/>
          <p:nvPr/>
        </p:nvSpPr>
        <p:spPr>
          <a:xfrm>
            <a:off x="3235111" y="1147671"/>
            <a:ext cx="799160"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n=181</a:t>
            </a:r>
            <a:endParaRPr lang="en-US" sz="1050" b="1" dirty="0"/>
          </a:p>
        </p:txBody>
      </p:sp>
      <p:sp>
        <p:nvSpPr>
          <p:cNvPr id="18" name="TextBox 3"/>
          <p:cNvSpPr txBox="1"/>
          <p:nvPr/>
        </p:nvSpPr>
        <p:spPr>
          <a:xfrm>
            <a:off x="4957403" y="3005912"/>
            <a:ext cx="627709"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n=97</a:t>
            </a:r>
            <a:endParaRPr lang="en-US" sz="1050" b="1" dirty="0"/>
          </a:p>
        </p:txBody>
      </p:sp>
      <p:sp>
        <p:nvSpPr>
          <p:cNvPr id="19" name="TextBox 3"/>
          <p:cNvSpPr txBox="1"/>
          <p:nvPr/>
        </p:nvSpPr>
        <p:spPr>
          <a:xfrm>
            <a:off x="6597435" y="4224246"/>
            <a:ext cx="627709"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n=49</a:t>
            </a:r>
            <a:endParaRPr lang="en-US" sz="1050" b="1" dirty="0"/>
          </a:p>
        </p:txBody>
      </p:sp>
      <p:sp>
        <p:nvSpPr>
          <p:cNvPr id="20" name="TextBox 3"/>
          <p:cNvSpPr txBox="1"/>
          <p:nvPr/>
        </p:nvSpPr>
        <p:spPr>
          <a:xfrm>
            <a:off x="8300679" y="4763708"/>
            <a:ext cx="627709"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n=25</a:t>
            </a:r>
            <a:endParaRPr lang="en-US" sz="1050" b="1" dirty="0"/>
          </a:p>
        </p:txBody>
      </p:sp>
    </p:spTree>
  </p:cSld>
  <p:clrMapOvr>
    <a:masterClrMapping/>
  </p:clrMapOvr>
  <p:transition>
    <p:fade/>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0659" name="Picture 3"/>
          <p:cNvPicPr>
            <a:picLocks noChangeAspect="1" noChangeArrowheads="1"/>
          </p:cNvPicPr>
          <p:nvPr/>
        </p:nvPicPr>
        <p:blipFill>
          <a:blip r:embed="rId3"/>
          <a:srcRect l="50476" t="28952" r="42857" b="34477"/>
          <a:stretch>
            <a:fillRect/>
          </a:stretch>
        </p:blipFill>
        <p:spPr bwMode="auto">
          <a:xfrm>
            <a:off x="7239000" y="925286"/>
            <a:ext cx="1371600" cy="4702628"/>
          </a:xfrm>
          <a:prstGeom prst="round2DiagRect">
            <a:avLst>
              <a:gd name="adj1" fmla="val 16667"/>
              <a:gd name="adj2" fmla="val 14800"/>
            </a:avLst>
          </a:prstGeom>
          <a:ln w="88900" cap="sq">
            <a:solidFill>
              <a:srgbClr val="FFFFFF"/>
            </a:solidFill>
            <a:miter lim="800000"/>
          </a:ln>
          <a:effectLst>
            <a:outerShdw blurRad="254000" algn="tl" rotWithShape="0">
              <a:srgbClr val="000000">
                <a:alpha val="43000"/>
              </a:srgbClr>
            </a:outerShdw>
          </a:effectLst>
        </p:spPr>
      </p:pic>
      <p:sp>
        <p:nvSpPr>
          <p:cNvPr id="4" name="Title 3"/>
          <p:cNvSpPr>
            <a:spLocks noGrp="1"/>
          </p:cNvSpPr>
          <p:nvPr>
            <p:ph type="title"/>
          </p:nvPr>
        </p:nvSpPr>
        <p:spPr>
          <a:xfrm>
            <a:off x="381000" y="1271308"/>
            <a:ext cx="7772400" cy="3352800"/>
          </a:xfrm>
        </p:spPr>
        <p:txBody>
          <a:bodyPr/>
          <a:lstStyle/>
          <a:p>
            <a:r>
              <a:rPr lang="en-US" dirty="0" smtClean="0"/>
              <a:t>Ready Reference</a:t>
            </a:r>
            <a:br>
              <a:rPr lang="en-US" dirty="0" smtClean="0"/>
            </a:br>
            <a:r>
              <a:rPr lang="en-US" dirty="0" smtClean="0"/>
              <a:t>Accuracy</a:t>
            </a:r>
            <a:endParaRPr lang="en-US" dirty="0"/>
          </a:p>
        </p:txBody>
      </p:sp>
      <p:sp>
        <p:nvSpPr>
          <p:cNvPr id="15" name="Rectangle 14"/>
          <p:cNvSpPr/>
          <p:nvPr/>
        </p:nvSpPr>
        <p:spPr>
          <a:xfrm>
            <a:off x="7391400" y="5257800"/>
            <a:ext cx="1219200" cy="533400"/>
          </a:xfrm>
          <a:prstGeom prst="rect">
            <a:avLst/>
          </a:prstGeom>
          <a:solidFill>
            <a:schemeClr val="bg1"/>
          </a:solidFill>
          <a:ln>
            <a:noFill/>
          </a:ln>
          <a:effectLst>
            <a:softEdge rad="635000"/>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22530" name="Picture 2" descr="http://www.webdesign.org/img_articles/13819/step1.gif"/>
          <p:cNvPicPr>
            <a:picLocks noChangeAspect="1" noChangeArrowheads="1"/>
          </p:cNvPicPr>
          <p:nvPr/>
        </p:nvPicPr>
        <p:blipFill>
          <a:blip r:embed="rId4"/>
          <a:srcRect/>
          <a:stretch>
            <a:fillRect/>
          </a:stretch>
        </p:blipFill>
        <p:spPr bwMode="auto">
          <a:xfrm flipH="1">
            <a:off x="5334000" y="3276600"/>
            <a:ext cx="3810000" cy="2981326"/>
          </a:xfrm>
          <a:prstGeom prst="rect">
            <a:avLst/>
          </a:prstGeom>
          <a:noFill/>
          <a:effectLst>
            <a:innerShdw blurRad="63500" dist="50800" dir="5400000">
              <a:prstClr val="black">
                <a:alpha val="50000"/>
              </a:prstClr>
            </a:innerShdw>
            <a:softEdge rad="31750"/>
          </a:effectLst>
        </p:spPr>
      </p:pic>
    </p:spTree>
  </p:cSld>
  <p:clrMapOvr>
    <a:masterClrMapping/>
  </p:clrMapOvr>
  <p:transition>
    <p:fade/>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nchor="t"/>
          <a:lstStyle/>
          <a:p>
            <a:r>
              <a:rPr lang="en-US" sz="2800" b="1" dirty="0" smtClean="0">
                <a:effectLst>
                  <a:outerShdw blurRad="38100" dist="38100" dir="2700000" algn="tl">
                    <a:srgbClr val="000000">
                      <a:alpha val="43137"/>
                    </a:srgbClr>
                  </a:outerShdw>
                </a:effectLst>
              </a:rPr>
              <a:t>Accuracy in VR Ready Reference</a:t>
            </a:r>
            <a:br>
              <a:rPr lang="en-US" sz="2800" b="1" dirty="0" smtClean="0">
                <a:effectLst>
                  <a:outerShdw blurRad="38100" dist="38100" dir="2700000" algn="tl">
                    <a:srgbClr val="000000">
                      <a:alpha val="43137"/>
                    </a:srgbClr>
                  </a:outerShdw>
                </a:effectLst>
              </a:rPr>
            </a:br>
            <a:endParaRPr lang="en-US" sz="2800" b="1" dirty="0">
              <a:effectLst>
                <a:outerShdw blurRad="38100" dist="38100" dir="2700000" algn="tl">
                  <a:srgbClr val="000000">
                    <a:alpha val="43137"/>
                  </a:srgbClr>
                </a:outerShdw>
              </a:effectLst>
            </a:endParaRPr>
          </a:p>
        </p:txBody>
      </p:sp>
      <p:sp>
        <p:nvSpPr>
          <p:cNvPr id="16387" name="Rectangle 3"/>
          <p:cNvSpPr>
            <a:spLocks noGrp="1" noChangeArrowheads="1"/>
          </p:cNvSpPr>
          <p:nvPr>
            <p:ph type="body" idx="4294967295"/>
          </p:nvPr>
        </p:nvSpPr>
        <p:spPr>
          <a:xfrm>
            <a:off x="215900" y="1447800"/>
            <a:ext cx="8404225" cy="4691063"/>
          </a:xfrm>
        </p:spPr>
        <p:txBody>
          <a:bodyPr>
            <a:normAutofit/>
          </a:bodyPr>
          <a:lstStyle/>
          <a:p>
            <a:pPr eaLnBrk="1" hangingPunct="1"/>
            <a:endParaRPr lang="en-US" b="1" dirty="0" smtClean="0">
              <a:latin typeface="+mj-lt"/>
            </a:endParaRPr>
          </a:p>
          <a:p>
            <a:pPr eaLnBrk="1" hangingPunct="1"/>
            <a:r>
              <a:rPr lang="en-US" b="1" dirty="0" smtClean="0">
                <a:latin typeface="+mj-lt"/>
              </a:rPr>
              <a:t>How has the rate of accuracy of answers to VRS ready reference questions changed?</a:t>
            </a:r>
          </a:p>
          <a:p>
            <a:pPr eaLnBrk="1" hangingPunct="1"/>
            <a:endParaRPr lang="en-US" b="1" dirty="0" smtClean="0">
              <a:solidFill>
                <a:schemeClr val="bg1"/>
              </a:solidFill>
              <a:latin typeface="+mj-lt"/>
              <a:ea typeface="+mj-ea"/>
              <a:cs typeface="Georgia"/>
            </a:endParaRPr>
          </a:p>
          <a:p>
            <a:pPr eaLnBrk="1" hangingPunct="1"/>
            <a:r>
              <a:rPr lang="en-US" b="1" dirty="0" smtClean="0">
                <a:latin typeface="+mj-lt"/>
              </a:rPr>
              <a:t>Is the 55% rule in effect? </a:t>
            </a:r>
          </a:p>
          <a:p>
            <a:pPr lvl="1">
              <a:buNone/>
            </a:pPr>
            <a:r>
              <a:rPr lang="en-US" sz="2400" b="1" dirty="0" smtClean="0">
                <a:latin typeface="+mj-lt"/>
              </a:rPr>
              <a:t> (</a:t>
            </a:r>
            <a:r>
              <a:rPr lang="en-US" sz="2400" b="1" dirty="0" err="1" smtClean="0">
                <a:latin typeface="+mj-lt"/>
              </a:rPr>
              <a:t>Hernon</a:t>
            </a:r>
            <a:r>
              <a:rPr lang="en-US" sz="2400" b="1" dirty="0" smtClean="0">
                <a:latin typeface="+mj-lt"/>
              </a:rPr>
              <a:t> &amp; McClure, 1987) </a:t>
            </a:r>
          </a:p>
        </p:txBody>
      </p:sp>
      <p:sp>
        <p:nvSpPr>
          <p:cNvPr id="16388" name="Rectangle 4"/>
          <p:cNvSpPr>
            <a:spLocks noChangeArrowheads="1"/>
          </p:cNvSpPr>
          <p:nvPr/>
        </p:nvSpPr>
        <p:spPr bwMode="auto">
          <a:xfrm>
            <a:off x="152400" y="457200"/>
            <a:ext cx="8763000" cy="685800"/>
          </a:xfrm>
          <a:prstGeom prst="rect">
            <a:avLst/>
          </a:prstGeom>
          <a:noFill/>
          <a:ln w="9525">
            <a:noFill/>
            <a:miter lim="800000"/>
            <a:headEnd/>
            <a:tailEnd/>
          </a:ln>
        </p:spPr>
        <p:txBody>
          <a:bodyPr/>
          <a:lstStyle/>
          <a:p>
            <a:pPr algn="ctr"/>
            <a:endParaRPr lang="en-US" sz="3200" dirty="0">
              <a:solidFill>
                <a:srgbClr val="2178B5"/>
              </a:solidFill>
              <a:latin typeface="+mj-lt"/>
              <a:ea typeface="+mj-ea"/>
              <a:cs typeface="+mj-cs"/>
            </a:endParaRPr>
          </a:p>
        </p:txBody>
      </p:sp>
      <p:pic>
        <p:nvPicPr>
          <p:cNvPr id="1027" name="Picture 3" descr="C:\Users\dardena\AppData\Local\Microsoft\Windows\Temporary Internet Files\Content.IE5\FFO6W2QO\MP900433179[1].jpg"/>
          <p:cNvPicPr>
            <a:picLocks noChangeAspect="1" noChangeArrowheads="1"/>
          </p:cNvPicPr>
          <p:nvPr/>
        </p:nvPicPr>
        <p:blipFill>
          <a:blip r:embed="rId3"/>
          <a:srcRect/>
          <a:stretch>
            <a:fillRect/>
          </a:stretch>
        </p:blipFill>
        <p:spPr bwMode="auto">
          <a:xfrm>
            <a:off x="5353050" y="3503676"/>
            <a:ext cx="3365395" cy="2525649"/>
          </a:xfrm>
          <a:prstGeom prst="rect">
            <a:avLst/>
          </a:prstGeom>
          <a:noFill/>
        </p:spPr>
      </p:pic>
    </p:spTree>
  </p:cSld>
  <p:clrMapOvr>
    <a:masterClrMapping/>
  </p:clrMapOvr>
  <p:transition>
    <p:fade/>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Accuracy Transcript Analysis</a:t>
            </a:r>
            <a:endParaRPr lang="en-US" sz="2800" b="1" dirty="0">
              <a:effectLst>
                <a:outerShdw blurRad="38100" dist="38100" dir="2700000" algn="tl">
                  <a:srgbClr val="000000">
                    <a:alpha val="43137"/>
                  </a:srgbClr>
                </a:outerShdw>
              </a:effectLst>
            </a:endParaRPr>
          </a:p>
        </p:txBody>
      </p:sp>
      <p:sp>
        <p:nvSpPr>
          <p:cNvPr id="6" name="Content Placeholder 5"/>
          <p:cNvSpPr>
            <a:spLocks noGrp="1"/>
          </p:cNvSpPr>
          <p:nvPr>
            <p:ph idx="1"/>
          </p:nvPr>
        </p:nvSpPr>
        <p:spPr/>
        <p:txBody>
          <a:bodyPr>
            <a:normAutofit/>
          </a:bodyPr>
          <a:lstStyle/>
          <a:p>
            <a:r>
              <a:rPr lang="en-US" b="1" dirty="0" smtClean="0"/>
              <a:t>Subset of ready reference questions</a:t>
            </a:r>
          </a:p>
          <a:p>
            <a:pPr lvl="1"/>
            <a:r>
              <a:rPr lang="en-US" b="1" dirty="0" smtClean="0"/>
              <a:t>8/2004 - 10/2006</a:t>
            </a:r>
          </a:p>
          <a:p>
            <a:pPr lvl="2"/>
            <a:r>
              <a:rPr lang="en-US" sz="2000" b="1" dirty="0" smtClean="0">
                <a:latin typeface="Arial" pitchFamily="34" charset="0"/>
                <a:cs typeface="Arial" pitchFamily="34" charset="0"/>
              </a:rPr>
              <a:t>n=162 ready reference queries </a:t>
            </a:r>
          </a:p>
          <a:p>
            <a:pPr lvl="1"/>
            <a:r>
              <a:rPr lang="en-US" b="1" dirty="0" smtClean="0"/>
              <a:t>6/2010 - 12/2010</a:t>
            </a:r>
          </a:p>
          <a:p>
            <a:pPr lvl="2"/>
            <a:r>
              <a:rPr lang="en-US" sz="2000" b="1" dirty="0" smtClean="0">
                <a:latin typeface="Arial" pitchFamily="34" charset="0"/>
                <a:cs typeface="Arial" pitchFamily="34" charset="0"/>
              </a:rPr>
              <a:t>n=168 ready reference queries </a:t>
            </a:r>
          </a:p>
          <a:p>
            <a:pPr lvl="1"/>
            <a:endParaRPr lang="en-US" dirty="0" smtClean="0">
              <a:latin typeface="Arial" pitchFamily="34" charset="0"/>
              <a:cs typeface="Arial" pitchFamily="34" charset="0"/>
            </a:endParaRPr>
          </a:p>
        </p:txBody>
      </p:sp>
      <p:grpSp>
        <p:nvGrpSpPr>
          <p:cNvPr id="2" name="Group 7"/>
          <p:cNvGrpSpPr/>
          <p:nvPr/>
        </p:nvGrpSpPr>
        <p:grpSpPr>
          <a:xfrm>
            <a:off x="112909" y="1067647"/>
            <a:ext cx="2325491" cy="1904153"/>
            <a:chOff x="457201" y="1600200"/>
            <a:chExt cx="4114800" cy="3112512"/>
          </a:xfrm>
          <a:solidFill>
            <a:srgbClr val="00B0F0"/>
          </a:solidFill>
        </p:grpSpPr>
        <p:sp>
          <p:nvSpPr>
            <p:cNvPr id="9" name="Rounded Rectangle 8"/>
            <p:cNvSpPr/>
            <p:nvPr/>
          </p:nvSpPr>
          <p:spPr>
            <a:xfrm>
              <a:off x="457201" y="1600200"/>
              <a:ext cx="4114800" cy="2658992"/>
            </a:xfrm>
            <a:prstGeom prst="roundRect">
              <a:avLst>
                <a:gd name="adj" fmla="val 4488"/>
              </a:avLst>
            </a:prstGeom>
            <a:grpFill/>
            <a:ln w="76200">
              <a:solidFill>
                <a:schemeClr val="accent1">
                  <a:lumMod val="75000"/>
                </a:schemeClr>
              </a:solid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0" name="Isosceles Triangle 9"/>
            <p:cNvSpPr/>
            <p:nvPr/>
          </p:nvSpPr>
          <p:spPr>
            <a:xfrm rot="10800000">
              <a:off x="966451" y="4247645"/>
              <a:ext cx="505498" cy="465067"/>
            </a:xfrm>
            <a:prstGeom prst="triangle">
              <a:avLst/>
            </a:prstGeom>
            <a:grpFill/>
            <a:ln w="76200">
              <a:solidFill>
                <a:schemeClr val="accent1">
                  <a:lumMod val="7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grpSp>
        <p:nvGrpSpPr>
          <p:cNvPr id="3" name="Group 7"/>
          <p:cNvGrpSpPr/>
          <p:nvPr/>
        </p:nvGrpSpPr>
        <p:grpSpPr>
          <a:xfrm flipH="1">
            <a:off x="1219198" y="2843633"/>
            <a:ext cx="2057402" cy="1956967"/>
            <a:chOff x="457201" y="1600200"/>
            <a:chExt cx="4114800" cy="3112512"/>
          </a:xfrm>
          <a:solidFill>
            <a:srgbClr val="00B0F0"/>
          </a:solidFill>
        </p:grpSpPr>
        <p:sp>
          <p:nvSpPr>
            <p:cNvPr id="12" name="Rounded Rectangle 11"/>
            <p:cNvSpPr/>
            <p:nvPr/>
          </p:nvSpPr>
          <p:spPr>
            <a:xfrm>
              <a:off x="457201" y="1600200"/>
              <a:ext cx="4114800" cy="2658992"/>
            </a:xfrm>
            <a:prstGeom prst="roundRect">
              <a:avLst>
                <a:gd name="adj" fmla="val 4488"/>
              </a:avLst>
            </a:prstGeom>
            <a:grpFill/>
            <a:ln w="76200">
              <a:solidFill>
                <a:schemeClr val="accent1">
                  <a:lumMod val="60000"/>
                  <a:lumOff val="40000"/>
                </a:schemeClr>
              </a:solid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3" name="Isosceles Triangle 12"/>
            <p:cNvSpPr/>
            <p:nvPr/>
          </p:nvSpPr>
          <p:spPr>
            <a:xfrm rot="10800000">
              <a:off x="966451" y="4247645"/>
              <a:ext cx="505498" cy="465067"/>
            </a:xfrm>
            <a:prstGeom prst="triangle">
              <a:avLst/>
            </a:prstGeom>
            <a:grpFill/>
            <a:ln w="76200">
              <a:solidFill>
                <a:schemeClr val="accent1">
                  <a:lumMod val="60000"/>
                  <a:lumOff val="40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Tree>
  </p:cSld>
  <p:clrMapOvr>
    <a:masterClrMapping/>
  </p:clrMapOvr>
  <p:transition>
    <p:fade/>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7"/>
          <p:cNvGrpSpPr/>
          <p:nvPr/>
        </p:nvGrpSpPr>
        <p:grpSpPr>
          <a:xfrm>
            <a:off x="76200" y="742950"/>
            <a:ext cx="3114675" cy="1924050"/>
            <a:chOff x="457201" y="1600200"/>
            <a:chExt cx="4114800" cy="3112512"/>
          </a:xfrm>
          <a:solidFill>
            <a:srgbClr val="00B0F0"/>
          </a:solidFill>
          <a:effectLst>
            <a:glow rad="228600">
              <a:schemeClr val="accent1">
                <a:satMod val="175000"/>
                <a:alpha val="40000"/>
              </a:schemeClr>
            </a:glow>
          </a:effectLst>
        </p:grpSpPr>
        <p:sp>
          <p:nvSpPr>
            <p:cNvPr id="7" name="Rounded Rectangle 6"/>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8" name="Isosceles Triangle 7"/>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2" name="Title 1"/>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Checking for Accuracy</a:t>
            </a:r>
            <a:endParaRPr lang="en-US" sz="2800"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p:txBody>
          <a:bodyPr/>
          <a:lstStyle/>
          <a:p>
            <a:r>
              <a:rPr lang="en-US" b="1" dirty="0" smtClean="0"/>
              <a:t>Teams of coders checked responses</a:t>
            </a:r>
          </a:p>
          <a:p>
            <a:pPr lvl="1"/>
            <a:r>
              <a:rPr lang="en-US" b="1" dirty="0" smtClean="0"/>
              <a:t>Authoritative websites</a:t>
            </a:r>
          </a:p>
          <a:p>
            <a:pPr lvl="1"/>
            <a:r>
              <a:rPr lang="en-US" b="1" dirty="0" smtClean="0"/>
              <a:t>Subscription-based databases</a:t>
            </a:r>
          </a:p>
          <a:p>
            <a:pPr lvl="1"/>
            <a:r>
              <a:rPr lang="en-US" b="1" dirty="0" smtClean="0"/>
              <a:t>Any citations/links provided by the librarian/staff member</a:t>
            </a:r>
          </a:p>
          <a:p>
            <a:pPr lvl="1"/>
            <a:endParaRPr lang="en-US" dirty="0"/>
          </a:p>
        </p:txBody>
      </p:sp>
      <p:sp>
        <p:nvSpPr>
          <p:cNvPr id="9" name="TextBox 8"/>
          <p:cNvSpPr txBox="1"/>
          <p:nvPr/>
        </p:nvSpPr>
        <p:spPr>
          <a:xfrm>
            <a:off x="0" y="902183"/>
            <a:ext cx="2743200" cy="1477328"/>
          </a:xfrm>
          <a:prstGeom prst="rect">
            <a:avLst/>
          </a:prstGeom>
          <a:noFill/>
        </p:spPr>
        <p:txBody>
          <a:bodyPr wrap="square" rtlCol="0">
            <a:spAutoFit/>
          </a:bodyPr>
          <a:lstStyle/>
          <a:p>
            <a:pPr lvl="1" algn="ctr">
              <a:defRPr/>
            </a:pPr>
            <a:r>
              <a:rPr lang="en-US" b="1" dirty="0" smtClean="0">
                <a:solidFill>
                  <a:schemeClr val="bg1"/>
                </a:solidFill>
                <a:cs typeface="Arial"/>
              </a:rPr>
              <a:t>You were interested in the kids’ (up to age 12) summer reading, right?</a:t>
            </a:r>
          </a:p>
        </p:txBody>
      </p:sp>
      <p:sp>
        <p:nvSpPr>
          <p:cNvPr id="13" name="TextBox 12"/>
          <p:cNvSpPr txBox="1"/>
          <p:nvPr/>
        </p:nvSpPr>
        <p:spPr>
          <a:xfrm>
            <a:off x="442623" y="2638425"/>
            <a:ext cx="3371850" cy="369332"/>
          </a:xfrm>
          <a:prstGeom prst="rect">
            <a:avLst/>
          </a:prstGeom>
          <a:noFill/>
        </p:spPr>
        <p:txBody>
          <a:bodyPr wrap="square" rtlCol="0">
            <a:spAutoFit/>
          </a:bodyPr>
          <a:lstStyle/>
          <a:p>
            <a:pPr lvl="1">
              <a:defRPr/>
            </a:pPr>
            <a:r>
              <a:rPr lang="en-US" b="1" dirty="0" smtClean="0">
                <a:solidFill>
                  <a:schemeClr val="bg1"/>
                </a:solidFill>
              </a:rPr>
              <a:t>Yes</a:t>
            </a:r>
          </a:p>
        </p:txBody>
      </p:sp>
      <p:grpSp>
        <p:nvGrpSpPr>
          <p:cNvPr id="14" name="Group 7"/>
          <p:cNvGrpSpPr/>
          <p:nvPr/>
        </p:nvGrpSpPr>
        <p:grpSpPr>
          <a:xfrm flipH="1">
            <a:off x="920508" y="2514600"/>
            <a:ext cx="2660890" cy="1143000"/>
            <a:chOff x="457201" y="1600200"/>
            <a:chExt cx="4114800" cy="3112512"/>
          </a:xfrm>
          <a:solidFill>
            <a:srgbClr val="0070C0"/>
          </a:solidFill>
          <a:effectLst>
            <a:glow rad="228600">
              <a:schemeClr val="accent1">
                <a:satMod val="175000"/>
                <a:alpha val="40000"/>
              </a:schemeClr>
            </a:glow>
          </a:effectLst>
        </p:grpSpPr>
        <p:sp>
          <p:nvSpPr>
            <p:cNvPr id="15" name="Rounded Rectangle 14"/>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16" name="Isosceles Triangle 15"/>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17" name="TextBox 16"/>
          <p:cNvSpPr txBox="1"/>
          <p:nvPr/>
        </p:nvSpPr>
        <p:spPr>
          <a:xfrm>
            <a:off x="585120" y="2784991"/>
            <a:ext cx="2743200" cy="369332"/>
          </a:xfrm>
          <a:prstGeom prst="rect">
            <a:avLst/>
          </a:prstGeom>
          <a:noFill/>
        </p:spPr>
        <p:txBody>
          <a:bodyPr wrap="square" rtlCol="0">
            <a:spAutoFit/>
          </a:bodyPr>
          <a:lstStyle/>
          <a:p>
            <a:pPr lvl="1" algn="ctr">
              <a:defRPr/>
            </a:pPr>
            <a:r>
              <a:rPr lang="en-US" b="1" dirty="0" smtClean="0">
                <a:solidFill>
                  <a:schemeClr val="bg1"/>
                </a:solidFill>
                <a:cs typeface="Arial"/>
              </a:rPr>
              <a:t>Yes</a:t>
            </a:r>
          </a:p>
        </p:txBody>
      </p:sp>
      <p:grpSp>
        <p:nvGrpSpPr>
          <p:cNvPr id="18" name="Group 7"/>
          <p:cNvGrpSpPr/>
          <p:nvPr/>
        </p:nvGrpSpPr>
        <p:grpSpPr>
          <a:xfrm>
            <a:off x="76200" y="3809999"/>
            <a:ext cx="3419473" cy="2394049"/>
            <a:chOff x="457201" y="1600200"/>
            <a:chExt cx="4114800" cy="3112512"/>
          </a:xfrm>
          <a:solidFill>
            <a:srgbClr val="00B0F0"/>
          </a:solidFill>
          <a:effectLst>
            <a:glow rad="228600">
              <a:schemeClr val="accent1">
                <a:satMod val="175000"/>
                <a:alpha val="40000"/>
              </a:schemeClr>
            </a:glow>
          </a:effectLst>
        </p:grpSpPr>
        <p:sp>
          <p:nvSpPr>
            <p:cNvPr id="19" name="Rounded Rectangle 18"/>
            <p:cNvSpPr/>
            <p:nvPr/>
          </p:nvSpPr>
          <p:spPr>
            <a:xfrm>
              <a:off x="457201" y="1600200"/>
              <a:ext cx="4114800" cy="2658992"/>
            </a:xfrm>
            <a:prstGeom prst="roundRect">
              <a:avLst>
                <a:gd name="adj" fmla="val 4488"/>
              </a:avLst>
            </a:prstGeom>
            <a:grpFill/>
            <a:ln>
              <a:noFill/>
            </a:ln>
          </p:spPr>
          <p:style>
            <a:lnRef idx="1">
              <a:schemeClr val="accent1"/>
            </a:lnRef>
            <a:fillRef idx="3">
              <a:schemeClr val="accent1"/>
            </a:fillRef>
            <a:effectRef idx="2">
              <a:schemeClr val="accent1"/>
            </a:effectRef>
            <a:fontRef idx="minor">
              <a:schemeClr val="lt1"/>
            </a:fontRef>
          </p:style>
          <p:txBody>
            <a:bodyPr lIns="182880" tIns="182880" rIns="182880" bIns="182880" rtlCol="0" anchor="ctr"/>
            <a:lstStyle/>
            <a:p>
              <a:pPr algn="ctr">
                <a:spcBef>
                  <a:spcPts val="1200"/>
                </a:spcBef>
              </a:pPr>
              <a:endParaRPr lang="en-US" sz="1200" b="1" cap="all" dirty="0"/>
            </a:p>
          </p:txBody>
        </p:sp>
        <p:sp>
          <p:nvSpPr>
            <p:cNvPr id="20" name="Isosceles Triangle 19"/>
            <p:cNvSpPr/>
            <p:nvPr/>
          </p:nvSpPr>
          <p:spPr>
            <a:xfrm rot="10800000">
              <a:off x="966451" y="4247645"/>
              <a:ext cx="505498" cy="465067"/>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a:solidFill>
                  <a:schemeClr val="lt1"/>
                </a:solidFill>
                <a:latin typeface="+mn-lt"/>
                <a:ea typeface="+mn-ea"/>
                <a:cs typeface="+mn-cs"/>
              </a:endParaRPr>
            </a:p>
          </p:txBody>
        </p:sp>
      </p:grpSp>
      <p:sp>
        <p:nvSpPr>
          <p:cNvPr id="21" name="TextBox 20"/>
          <p:cNvSpPr txBox="1"/>
          <p:nvPr/>
        </p:nvSpPr>
        <p:spPr>
          <a:xfrm>
            <a:off x="161925" y="4114800"/>
            <a:ext cx="3352800" cy="1477328"/>
          </a:xfrm>
          <a:prstGeom prst="rect">
            <a:avLst/>
          </a:prstGeom>
          <a:noFill/>
        </p:spPr>
        <p:txBody>
          <a:bodyPr wrap="square" rtlCol="0">
            <a:spAutoFit/>
          </a:bodyPr>
          <a:lstStyle/>
          <a:p>
            <a:r>
              <a:rPr lang="en-US" b="1" dirty="0" smtClean="0">
                <a:solidFill>
                  <a:schemeClr val="bg1"/>
                </a:solidFill>
                <a:cs typeface="Arial"/>
              </a:rPr>
              <a:t>Here is a link to info on it. </a:t>
            </a:r>
            <a:r>
              <a:rPr lang="en-US" b="1" dirty="0" smtClean="0">
                <a:solidFill>
                  <a:schemeClr val="bg1"/>
                </a:solidFill>
                <a:cs typeface="Arial"/>
                <a:hlinkClick r:id="rId3"/>
              </a:rPr>
              <a:t>http://host8.evanced.info/yorklibraries/sr/homepage.asp</a:t>
            </a:r>
            <a:endParaRPr lang="en-US" b="1" dirty="0" smtClean="0">
              <a:solidFill>
                <a:schemeClr val="bg1"/>
              </a:solidFill>
              <a:cs typeface="Arial"/>
            </a:endParaRPr>
          </a:p>
          <a:p>
            <a:r>
              <a:rPr lang="en-US" b="1" dirty="0" smtClean="0">
                <a:solidFill>
                  <a:schemeClr val="bg1"/>
                </a:solidFill>
                <a:cs typeface="Arial"/>
              </a:rPr>
              <a:t>Hopefully, that page will answer your questions.</a:t>
            </a:r>
            <a:r>
              <a:rPr lang="en-US" dirty="0" smtClean="0"/>
              <a:t>	</a:t>
            </a:r>
          </a:p>
        </p:txBody>
      </p:sp>
      <p:sp>
        <p:nvSpPr>
          <p:cNvPr id="22" name="TextBox 21"/>
          <p:cNvSpPr txBox="1"/>
          <p:nvPr/>
        </p:nvSpPr>
        <p:spPr>
          <a:xfrm>
            <a:off x="1371600" y="5943600"/>
            <a:ext cx="1553597" cy="307777"/>
          </a:xfrm>
          <a:prstGeom prst="rect">
            <a:avLst/>
          </a:prstGeom>
          <a:noFill/>
        </p:spPr>
        <p:txBody>
          <a:bodyPr wrap="square" rtlCol="0">
            <a:spAutoFit/>
          </a:bodyPr>
          <a:lstStyle/>
          <a:p>
            <a:r>
              <a:rPr lang="en-US" sz="1400" b="1" dirty="0" smtClean="0"/>
              <a:t>(QP2-024)</a:t>
            </a:r>
            <a:endParaRPr lang="en-US" sz="1400" b="1" dirty="0"/>
          </a:p>
        </p:txBody>
      </p:sp>
      <p:cxnSp>
        <p:nvCxnSpPr>
          <p:cNvPr id="25" name="Straight Arrow Connector 24"/>
          <p:cNvCxnSpPr/>
          <p:nvPr/>
        </p:nvCxnSpPr>
        <p:spPr>
          <a:xfrm flipH="1">
            <a:off x="3657599" y="4724400"/>
            <a:ext cx="1295401" cy="0"/>
          </a:xfrm>
          <a:prstGeom prst="straightConnector1">
            <a:avLst/>
          </a:prstGeom>
          <a:ln w="76200">
            <a:solidFill>
              <a:srgbClr val="FFFF00"/>
            </a:solidFill>
            <a:tailEnd type="arrow"/>
          </a:ln>
          <a:effectLst>
            <a:glow rad="228600">
              <a:schemeClr val="accent6">
                <a:satMod val="175000"/>
                <a:alpha val="40000"/>
              </a:schemeClr>
            </a:glow>
            <a:outerShdw blurRad="40000" dist="20000" dir="5400000" rotWithShape="0">
              <a:srgbClr val="000000">
                <a:alpha val="38000"/>
              </a:srgbClr>
            </a:outerShdw>
          </a:effectLst>
        </p:spPr>
        <p:style>
          <a:lnRef idx="2">
            <a:schemeClr val="accent1"/>
          </a:lnRef>
          <a:fillRef idx="0">
            <a:schemeClr val="accent1"/>
          </a:fillRef>
          <a:effectRef idx="1">
            <a:schemeClr val="accent1"/>
          </a:effectRef>
          <a:fontRef idx="minor">
            <a:schemeClr val="tx1"/>
          </a:fontRef>
        </p:style>
      </p:cxnSp>
    </p:spTree>
  </p:cSld>
  <p:clrMapOvr>
    <a:masterClrMapping/>
  </p:clrMapOvr>
  <p:transition>
    <p:fade/>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Categories</a:t>
            </a:r>
            <a:endParaRPr lang="en-US" sz="2800" b="1" dirty="0">
              <a:effectLst>
                <a:outerShdw blurRad="38100" dist="38100" dir="2700000" algn="tl">
                  <a:srgbClr val="000000">
                    <a:alpha val="43137"/>
                  </a:srgbClr>
                </a:outerShdw>
              </a:effectLst>
            </a:endParaRPr>
          </a:p>
        </p:txBody>
      </p:sp>
      <p:sp>
        <p:nvSpPr>
          <p:cNvPr id="4" name="Text Placeholder 3"/>
          <p:cNvSpPr>
            <a:spLocks noGrp="1"/>
          </p:cNvSpPr>
          <p:nvPr>
            <p:ph type="body" sz="half" idx="2"/>
          </p:nvPr>
        </p:nvSpPr>
        <p:spPr>
          <a:xfrm>
            <a:off x="486889" y="1389080"/>
            <a:ext cx="8455231" cy="3764810"/>
          </a:xfrm>
        </p:spPr>
        <p:txBody>
          <a:bodyPr anchor="ctr">
            <a:noAutofit/>
          </a:bodyPr>
          <a:lstStyle/>
          <a:p>
            <a:pPr marL="342900" indent="-342900" algn="ctr">
              <a:buAutoNum type="arabicPeriod"/>
            </a:pPr>
            <a:r>
              <a:rPr lang="en-US" sz="2400" b="1" dirty="0" smtClean="0"/>
              <a:t>Correct with Citation</a:t>
            </a:r>
          </a:p>
          <a:p>
            <a:pPr marL="342900" indent="-342900" algn="ctr">
              <a:buAutoNum type="arabicPeriod"/>
            </a:pPr>
            <a:r>
              <a:rPr lang="en-US" sz="2400" b="1" dirty="0" smtClean="0"/>
              <a:t>Correct without Citation</a:t>
            </a:r>
          </a:p>
          <a:p>
            <a:pPr marL="342900" indent="-342900" algn="ctr">
              <a:buAutoNum type="arabicPeriod"/>
            </a:pPr>
            <a:r>
              <a:rPr lang="en-US" sz="2400" b="1" dirty="0" smtClean="0"/>
              <a:t>Correct without Citation, No Citation Needed</a:t>
            </a:r>
          </a:p>
          <a:p>
            <a:pPr marL="342900" indent="-342900" algn="ctr">
              <a:buAutoNum type="arabicPeriod"/>
            </a:pPr>
            <a:r>
              <a:rPr lang="en-US" sz="2400" b="1" dirty="0" smtClean="0"/>
              <a:t>Incorrect with Citation</a:t>
            </a:r>
          </a:p>
          <a:p>
            <a:pPr marL="342900" indent="-342900" algn="ctr">
              <a:buAutoNum type="arabicPeriod"/>
            </a:pPr>
            <a:r>
              <a:rPr lang="en-US" sz="2400" b="1" dirty="0" smtClean="0"/>
              <a:t>Incorrect without Citation</a:t>
            </a:r>
          </a:p>
          <a:p>
            <a:pPr marL="342900" indent="-342900" algn="ctr">
              <a:buAutoNum type="arabicPeriod"/>
            </a:pPr>
            <a:r>
              <a:rPr lang="en-US" sz="2400" b="1" dirty="0" smtClean="0"/>
              <a:t>Incorrect (without specific information requested)</a:t>
            </a:r>
          </a:p>
          <a:p>
            <a:pPr marL="342900" indent="-342900" algn="ctr">
              <a:buAutoNum type="arabicPeriod"/>
            </a:pPr>
            <a:r>
              <a:rPr lang="en-US" sz="2400" b="1" dirty="0" smtClean="0"/>
              <a:t>Other</a:t>
            </a:r>
            <a:endParaRPr lang="en-US" sz="2400" b="1" dirty="0"/>
          </a:p>
        </p:txBody>
      </p:sp>
    </p:spTree>
  </p:cSld>
  <p:clrMapOvr>
    <a:masterClrMapping/>
  </p:clrMapOvr>
  <p:transition>
    <p:fade/>
  </p:transition>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1" name="Rectangle 2"/>
          <p:cNvSpPr>
            <a:spLocks noGrp="1" noChangeArrowheads="1"/>
          </p:cNvSpPr>
          <p:nvPr>
            <p:ph type="title"/>
          </p:nvPr>
        </p:nvSpPr>
        <p:spPr/>
        <p:txBody>
          <a:bodyPr>
            <a:noAutofit/>
          </a:bodyPr>
          <a:lstStyle/>
          <a:p>
            <a:pPr eaLnBrk="1" hangingPunct="1"/>
            <a:r>
              <a:rPr lang="en-US" sz="2300" b="1" dirty="0" smtClean="0">
                <a:effectLst>
                  <a:outerShdw blurRad="38100" dist="38100" dir="2700000" algn="tl">
                    <a:srgbClr val="000000">
                      <a:alpha val="43137"/>
                    </a:srgbClr>
                  </a:outerShdw>
                </a:effectLst>
              </a:rPr>
              <a:t>Ready Reference Questions (2004-2006 vs. 2010)</a:t>
            </a:r>
            <a:br>
              <a:rPr lang="en-US" sz="2300" b="1" dirty="0" smtClean="0">
                <a:effectLst>
                  <a:outerShdw blurRad="38100" dist="38100" dir="2700000" algn="tl">
                    <a:srgbClr val="000000">
                      <a:alpha val="43137"/>
                    </a:srgbClr>
                  </a:outerShdw>
                </a:effectLst>
              </a:rPr>
            </a:br>
            <a:r>
              <a:rPr lang="en-US" sz="2300" b="1" dirty="0" smtClean="0">
                <a:effectLst>
                  <a:outerShdw blurRad="38100" dist="38100" dir="2700000" algn="tl">
                    <a:srgbClr val="000000">
                      <a:alpha val="43137"/>
                    </a:srgbClr>
                  </a:outerShdw>
                </a:effectLst>
              </a:rPr>
              <a:t>Received by Type of Chat Service</a:t>
            </a:r>
          </a:p>
        </p:txBody>
      </p:sp>
      <p:graphicFrame>
        <p:nvGraphicFramePr>
          <p:cNvPr id="7" name="Chart 6"/>
          <p:cNvGraphicFramePr/>
          <p:nvPr/>
        </p:nvGraphicFramePr>
        <p:xfrm>
          <a:off x="476250" y="904875"/>
          <a:ext cx="8496299" cy="5229225"/>
        </p:xfrm>
        <a:graphic>
          <a:graphicData uri="http://schemas.openxmlformats.org/drawingml/2006/chart">
            <c:chart xmlns:c="http://schemas.openxmlformats.org/drawingml/2006/chart" xmlns:r="http://schemas.openxmlformats.org/officeDocument/2006/relationships" r:id="rId3"/>
          </a:graphicData>
        </a:graphic>
      </p:graphicFrame>
      <p:sp>
        <p:nvSpPr>
          <p:cNvPr id="5" name="TextBox 4"/>
          <p:cNvSpPr txBox="1"/>
          <p:nvPr/>
        </p:nvSpPr>
        <p:spPr>
          <a:xfrm>
            <a:off x="1495425" y="2266950"/>
            <a:ext cx="485775" cy="253916"/>
          </a:xfrm>
          <a:prstGeom prst="rect">
            <a:avLst/>
          </a:prstGeom>
          <a:noFill/>
        </p:spPr>
        <p:txBody>
          <a:bodyPr wrap="square" rtlCol="0">
            <a:spAutoFit/>
          </a:bodyPr>
          <a:lstStyle/>
          <a:p>
            <a:r>
              <a:rPr lang="en-US" sz="1050" b="1" dirty="0" smtClean="0"/>
              <a:t>28%</a:t>
            </a:r>
            <a:endParaRPr lang="en-US" sz="1050" b="1" dirty="0"/>
          </a:p>
        </p:txBody>
      </p:sp>
      <p:sp>
        <p:nvSpPr>
          <p:cNvPr id="6" name="TextBox 5"/>
          <p:cNvSpPr txBox="1"/>
          <p:nvPr/>
        </p:nvSpPr>
        <p:spPr>
          <a:xfrm>
            <a:off x="1924050" y="1123950"/>
            <a:ext cx="485775" cy="253916"/>
          </a:xfrm>
          <a:prstGeom prst="rect">
            <a:avLst/>
          </a:prstGeom>
          <a:noFill/>
        </p:spPr>
        <p:txBody>
          <a:bodyPr wrap="square" rtlCol="0">
            <a:spAutoFit/>
          </a:bodyPr>
          <a:lstStyle/>
          <a:p>
            <a:r>
              <a:rPr lang="en-US" sz="1050" b="1" dirty="0" smtClean="0"/>
              <a:t>40%</a:t>
            </a:r>
            <a:endParaRPr lang="en-US" sz="1050" b="1" dirty="0"/>
          </a:p>
        </p:txBody>
      </p:sp>
      <p:sp>
        <p:nvSpPr>
          <p:cNvPr id="8" name="TextBox 7"/>
          <p:cNvSpPr txBox="1"/>
          <p:nvPr/>
        </p:nvSpPr>
        <p:spPr>
          <a:xfrm>
            <a:off x="3067050" y="2962275"/>
            <a:ext cx="485775" cy="253916"/>
          </a:xfrm>
          <a:prstGeom prst="rect">
            <a:avLst/>
          </a:prstGeom>
          <a:noFill/>
        </p:spPr>
        <p:txBody>
          <a:bodyPr wrap="square" rtlCol="0">
            <a:spAutoFit/>
          </a:bodyPr>
          <a:lstStyle/>
          <a:p>
            <a:r>
              <a:rPr lang="en-US" sz="1050" b="1" dirty="0" smtClean="0"/>
              <a:t>21%</a:t>
            </a:r>
            <a:endParaRPr lang="en-US" sz="1050" b="1" dirty="0"/>
          </a:p>
        </p:txBody>
      </p:sp>
      <p:sp>
        <p:nvSpPr>
          <p:cNvPr id="9" name="TextBox 8"/>
          <p:cNvSpPr txBox="1"/>
          <p:nvPr/>
        </p:nvSpPr>
        <p:spPr>
          <a:xfrm>
            <a:off x="3514725" y="1200150"/>
            <a:ext cx="485775" cy="253916"/>
          </a:xfrm>
          <a:prstGeom prst="rect">
            <a:avLst/>
          </a:prstGeom>
          <a:noFill/>
        </p:spPr>
        <p:txBody>
          <a:bodyPr wrap="square" rtlCol="0">
            <a:spAutoFit/>
          </a:bodyPr>
          <a:lstStyle/>
          <a:p>
            <a:r>
              <a:rPr lang="en-US" sz="1050" b="1" dirty="0" smtClean="0"/>
              <a:t>39%</a:t>
            </a:r>
            <a:endParaRPr lang="en-US" sz="1050" b="1" dirty="0"/>
          </a:p>
        </p:txBody>
      </p:sp>
      <p:sp>
        <p:nvSpPr>
          <p:cNvPr id="10" name="TextBox 9"/>
          <p:cNvSpPr txBox="1"/>
          <p:nvPr/>
        </p:nvSpPr>
        <p:spPr>
          <a:xfrm>
            <a:off x="4629150" y="1533525"/>
            <a:ext cx="485775" cy="253916"/>
          </a:xfrm>
          <a:prstGeom prst="rect">
            <a:avLst/>
          </a:prstGeom>
          <a:noFill/>
        </p:spPr>
        <p:txBody>
          <a:bodyPr wrap="square" rtlCol="0">
            <a:spAutoFit/>
          </a:bodyPr>
          <a:lstStyle/>
          <a:p>
            <a:r>
              <a:rPr lang="en-US" sz="1050" b="1" dirty="0" smtClean="0"/>
              <a:t>36%</a:t>
            </a:r>
            <a:endParaRPr lang="en-US" sz="1050" b="1" dirty="0"/>
          </a:p>
        </p:txBody>
      </p:sp>
      <p:sp>
        <p:nvSpPr>
          <p:cNvPr id="11" name="TextBox 10"/>
          <p:cNvSpPr txBox="1"/>
          <p:nvPr/>
        </p:nvSpPr>
        <p:spPr>
          <a:xfrm>
            <a:off x="5048250" y="3057525"/>
            <a:ext cx="485775" cy="253916"/>
          </a:xfrm>
          <a:prstGeom prst="rect">
            <a:avLst/>
          </a:prstGeom>
          <a:noFill/>
        </p:spPr>
        <p:txBody>
          <a:bodyPr wrap="square" rtlCol="0">
            <a:spAutoFit/>
          </a:bodyPr>
          <a:lstStyle/>
          <a:p>
            <a:r>
              <a:rPr lang="en-US" sz="1050" b="1" dirty="0" smtClean="0"/>
              <a:t>20%</a:t>
            </a:r>
            <a:endParaRPr lang="en-US" sz="1050" b="1" dirty="0"/>
          </a:p>
        </p:txBody>
      </p:sp>
      <p:sp>
        <p:nvSpPr>
          <p:cNvPr id="12" name="TextBox 11"/>
          <p:cNvSpPr txBox="1"/>
          <p:nvPr/>
        </p:nvSpPr>
        <p:spPr>
          <a:xfrm>
            <a:off x="6200775" y="3829050"/>
            <a:ext cx="485775" cy="253916"/>
          </a:xfrm>
          <a:prstGeom prst="rect">
            <a:avLst/>
          </a:prstGeom>
          <a:noFill/>
        </p:spPr>
        <p:txBody>
          <a:bodyPr wrap="square" rtlCol="0">
            <a:spAutoFit/>
          </a:bodyPr>
          <a:lstStyle/>
          <a:p>
            <a:r>
              <a:rPr lang="en-US" sz="1050" b="1" dirty="0" smtClean="0"/>
              <a:t>12%</a:t>
            </a:r>
            <a:endParaRPr lang="en-US" sz="1050" b="1" dirty="0"/>
          </a:p>
        </p:txBody>
      </p:sp>
      <p:sp>
        <p:nvSpPr>
          <p:cNvPr id="13" name="TextBox 12"/>
          <p:cNvSpPr txBox="1"/>
          <p:nvPr/>
        </p:nvSpPr>
        <p:spPr>
          <a:xfrm>
            <a:off x="6619875" y="4924425"/>
            <a:ext cx="485775" cy="253916"/>
          </a:xfrm>
          <a:prstGeom prst="rect">
            <a:avLst/>
          </a:prstGeom>
          <a:noFill/>
        </p:spPr>
        <p:txBody>
          <a:bodyPr wrap="square" rtlCol="0">
            <a:spAutoFit/>
          </a:bodyPr>
          <a:lstStyle/>
          <a:p>
            <a:r>
              <a:rPr lang="en-US" sz="1050" b="1" dirty="0" smtClean="0"/>
              <a:t>&lt;1%</a:t>
            </a:r>
            <a:endParaRPr lang="en-US" sz="1050" b="1" dirty="0"/>
          </a:p>
        </p:txBody>
      </p:sp>
      <p:sp>
        <p:nvSpPr>
          <p:cNvPr id="14" name="TextBox 13"/>
          <p:cNvSpPr txBox="1"/>
          <p:nvPr/>
        </p:nvSpPr>
        <p:spPr>
          <a:xfrm>
            <a:off x="7791450" y="4838700"/>
            <a:ext cx="485775" cy="253916"/>
          </a:xfrm>
          <a:prstGeom prst="rect">
            <a:avLst/>
          </a:prstGeom>
          <a:noFill/>
        </p:spPr>
        <p:txBody>
          <a:bodyPr wrap="square" rtlCol="0">
            <a:spAutoFit/>
          </a:bodyPr>
          <a:lstStyle/>
          <a:p>
            <a:r>
              <a:rPr lang="en-US" sz="1050" b="1" dirty="0" smtClean="0"/>
              <a:t>2%</a:t>
            </a:r>
            <a:endParaRPr lang="en-US" sz="1050" b="1" dirty="0"/>
          </a:p>
        </p:txBody>
      </p:sp>
      <p:sp>
        <p:nvSpPr>
          <p:cNvPr id="15" name="TextBox 14"/>
          <p:cNvSpPr txBox="1"/>
          <p:nvPr/>
        </p:nvSpPr>
        <p:spPr>
          <a:xfrm>
            <a:off x="8239125" y="4943475"/>
            <a:ext cx="485775" cy="253916"/>
          </a:xfrm>
          <a:prstGeom prst="rect">
            <a:avLst/>
          </a:prstGeom>
          <a:noFill/>
        </p:spPr>
        <p:txBody>
          <a:bodyPr wrap="square" rtlCol="0">
            <a:spAutoFit/>
          </a:bodyPr>
          <a:lstStyle/>
          <a:p>
            <a:r>
              <a:rPr lang="en-US" sz="1050" b="1" dirty="0" smtClean="0"/>
              <a:t>&lt;1%</a:t>
            </a:r>
            <a:endParaRPr lang="en-US" sz="1050" b="1" dirty="0"/>
          </a:p>
        </p:txBody>
      </p:sp>
    </p:spTree>
  </p:cSld>
  <p:clrMapOvr>
    <a:masterClrMapping/>
  </p:clrMapOvr>
  <p:transition>
    <p:fade/>
  </p:transition>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381000" y="380010"/>
            <a:ext cx="7772400" cy="4244098"/>
          </a:xfrm>
        </p:spPr>
        <p:txBody>
          <a:bodyPr/>
          <a:lstStyle/>
          <a:p>
            <a:r>
              <a:rPr lang="en-US" dirty="0" smtClean="0"/>
              <a:t>Ready Reference</a:t>
            </a:r>
            <a:br>
              <a:rPr lang="en-US" dirty="0" smtClean="0"/>
            </a:br>
            <a:r>
              <a:rPr lang="en-US" dirty="0" smtClean="0"/>
              <a:t>Accuracy </a:t>
            </a:r>
            <a:br>
              <a:rPr lang="en-US" dirty="0" smtClean="0"/>
            </a:br>
            <a:r>
              <a:rPr lang="en-US" dirty="0" smtClean="0"/>
              <a:t>Results</a:t>
            </a:r>
            <a:endParaRPr lang="en-US" dirty="0"/>
          </a:p>
        </p:txBody>
      </p:sp>
      <p:sp>
        <p:nvSpPr>
          <p:cNvPr id="15" name="Rectangle 14"/>
          <p:cNvSpPr/>
          <p:nvPr/>
        </p:nvSpPr>
        <p:spPr>
          <a:xfrm>
            <a:off x="7391400" y="5257800"/>
            <a:ext cx="1219200" cy="533400"/>
          </a:xfrm>
          <a:prstGeom prst="rect">
            <a:avLst/>
          </a:prstGeom>
          <a:solidFill>
            <a:schemeClr val="bg1"/>
          </a:solidFill>
          <a:ln>
            <a:noFill/>
          </a:ln>
          <a:effectLst>
            <a:softEdge rad="635000"/>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2052" name="Picture 4" descr="http://teamaltman.com/wp-content/uploads/2010/04/Business-Plan-Goals.jpg"/>
          <p:cNvPicPr>
            <a:picLocks noChangeAspect="1" noChangeArrowheads="1"/>
          </p:cNvPicPr>
          <p:nvPr/>
        </p:nvPicPr>
        <p:blipFill>
          <a:blip r:embed="rId3">
            <a:clrChange>
              <a:clrFrom>
                <a:srgbClr val="FEFEFE"/>
              </a:clrFrom>
              <a:clrTo>
                <a:srgbClr val="FEFEFE">
                  <a:alpha val="0"/>
                </a:srgbClr>
              </a:clrTo>
            </a:clrChange>
          </a:blip>
          <a:srcRect/>
          <a:stretch>
            <a:fillRect/>
          </a:stretch>
        </p:blipFill>
        <p:spPr bwMode="auto">
          <a:xfrm>
            <a:off x="0" y="2458192"/>
            <a:ext cx="7781209" cy="3646423"/>
          </a:xfrm>
          <a:prstGeom prst="rect">
            <a:avLst/>
          </a:prstGeom>
          <a:noFill/>
        </p:spPr>
      </p:pic>
    </p:spTree>
  </p:cSld>
  <p:clrMapOvr>
    <a:masterClrMapping/>
  </p:clrMapOvr>
  <p:transition>
    <p:fade/>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0" y="57090"/>
            <a:ext cx="7543800" cy="523220"/>
          </a:xfrm>
          <a:prstGeom prst="rect">
            <a:avLst/>
          </a:prstGeom>
          <a:noFill/>
        </p:spPr>
        <p:txBody>
          <a:bodyPr wrap="square" rtlCol="0">
            <a:spAutoFit/>
          </a:bodyPr>
          <a:lstStyle/>
          <a:p>
            <a:r>
              <a:rPr lang="en-US" sz="2800" b="1" dirty="0" smtClean="0">
                <a:solidFill>
                  <a:schemeClr val="bg1"/>
                </a:solidFill>
                <a:effectLst>
                  <a:outerShdw blurRad="38100" dist="38100" dir="2700000" algn="tl">
                    <a:srgbClr val="000000">
                      <a:alpha val="43137"/>
                    </a:srgbClr>
                  </a:outerShdw>
                </a:effectLst>
                <a:latin typeface="+mj-lt"/>
                <a:ea typeface="+mj-ea"/>
                <a:cs typeface="Georgia"/>
              </a:rPr>
              <a:t>Improving Accuracy: 2004-2006 vs. 2010</a:t>
            </a:r>
            <a:endParaRPr lang="en-US" sz="2800" b="1" dirty="0">
              <a:solidFill>
                <a:schemeClr val="bg1"/>
              </a:solidFill>
              <a:effectLst>
                <a:outerShdw blurRad="38100" dist="38100" dir="2700000" algn="tl">
                  <a:srgbClr val="000000">
                    <a:alpha val="43137"/>
                  </a:srgbClr>
                </a:outerShdw>
              </a:effectLst>
              <a:latin typeface="+mj-lt"/>
              <a:ea typeface="+mj-ea"/>
              <a:cs typeface="Georgia"/>
            </a:endParaRPr>
          </a:p>
        </p:txBody>
      </p:sp>
      <p:graphicFrame>
        <p:nvGraphicFramePr>
          <p:cNvPr id="11" name="Chart 10"/>
          <p:cNvGraphicFramePr>
            <a:graphicFrameLocks noGrp="1"/>
          </p:cNvGraphicFramePr>
          <p:nvPr/>
        </p:nvGraphicFramePr>
        <p:xfrm>
          <a:off x="228600" y="699233"/>
          <a:ext cx="8593992" cy="5679342"/>
        </p:xfrm>
        <a:graphic>
          <a:graphicData uri="http://schemas.openxmlformats.org/drawingml/2006/chart">
            <c:chart xmlns:c="http://schemas.openxmlformats.org/drawingml/2006/chart" xmlns:r="http://schemas.openxmlformats.org/officeDocument/2006/relationships" r:id="rId3"/>
          </a:graphicData>
        </a:graphic>
      </p:graphicFrame>
      <p:sp>
        <p:nvSpPr>
          <p:cNvPr id="4" name="TextBox 3"/>
          <p:cNvSpPr txBox="1"/>
          <p:nvPr/>
        </p:nvSpPr>
        <p:spPr>
          <a:xfrm>
            <a:off x="1847850" y="1800225"/>
            <a:ext cx="485775" cy="253916"/>
          </a:xfrm>
          <a:prstGeom prst="rect">
            <a:avLst/>
          </a:prstGeom>
          <a:noFill/>
        </p:spPr>
        <p:txBody>
          <a:bodyPr wrap="square" rtlCol="0">
            <a:spAutoFit/>
          </a:bodyPr>
          <a:lstStyle/>
          <a:p>
            <a:r>
              <a:rPr lang="en-US" sz="1050" b="1" dirty="0" smtClean="0"/>
              <a:t>78%</a:t>
            </a:r>
            <a:endParaRPr lang="en-US" sz="1050" b="1" dirty="0"/>
          </a:p>
        </p:txBody>
      </p:sp>
      <p:sp>
        <p:nvSpPr>
          <p:cNvPr id="6" name="TextBox 5"/>
          <p:cNvSpPr txBox="1"/>
          <p:nvPr/>
        </p:nvSpPr>
        <p:spPr>
          <a:xfrm>
            <a:off x="4305300" y="4400550"/>
            <a:ext cx="485775" cy="253916"/>
          </a:xfrm>
          <a:prstGeom prst="rect">
            <a:avLst/>
          </a:prstGeom>
          <a:noFill/>
        </p:spPr>
        <p:txBody>
          <a:bodyPr wrap="square" rtlCol="0">
            <a:spAutoFit/>
          </a:bodyPr>
          <a:lstStyle/>
          <a:p>
            <a:r>
              <a:rPr lang="en-US" sz="1050" b="1" dirty="0" smtClean="0"/>
              <a:t>20%</a:t>
            </a:r>
            <a:endParaRPr lang="en-US" sz="1050" b="1" dirty="0"/>
          </a:p>
        </p:txBody>
      </p:sp>
      <p:sp>
        <p:nvSpPr>
          <p:cNvPr id="7" name="TextBox 6"/>
          <p:cNvSpPr txBox="1"/>
          <p:nvPr/>
        </p:nvSpPr>
        <p:spPr>
          <a:xfrm>
            <a:off x="5038725" y="5105400"/>
            <a:ext cx="485775" cy="253916"/>
          </a:xfrm>
          <a:prstGeom prst="rect">
            <a:avLst/>
          </a:prstGeom>
          <a:noFill/>
        </p:spPr>
        <p:txBody>
          <a:bodyPr wrap="square" rtlCol="0">
            <a:spAutoFit/>
          </a:bodyPr>
          <a:lstStyle/>
          <a:p>
            <a:r>
              <a:rPr lang="en-US" sz="1050" b="1" dirty="0" smtClean="0"/>
              <a:t>4%</a:t>
            </a:r>
            <a:endParaRPr lang="en-US" sz="1050" b="1" dirty="0"/>
          </a:p>
        </p:txBody>
      </p:sp>
      <p:sp>
        <p:nvSpPr>
          <p:cNvPr id="8" name="TextBox 7"/>
          <p:cNvSpPr txBox="1"/>
          <p:nvPr/>
        </p:nvSpPr>
        <p:spPr>
          <a:xfrm>
            <a:off x="6772275" y="5219700"/>
            <a:ext cx="485775" cy="253916"/>
          </a:xfrm>
          <a:prstGeom prst="rect">
            <a:avLst/>
          </a:prstGeom>
          <a:noFill/>
        </p:spPr>
        <p:txBody>
          <a:bodyPr wrap="square" rtlCol="0">
            <a:spAutoFit/>
          </a:bodyPr>
          <a:lstStyle/>
          <a:p>
            <a:r>
              <a:rPr lang="en-US" sz="1050" b="1" dirty="0" smtClean="0"/>
              <a:t>2%</a:t>
            </a:r>
            <a:endParaRPr lang="en-US" sz="1050" b="1" dirty="0"/>
          </a:p>
        </p:txBody>
      </p:sp>
      <p:sp>
        <p:nvSpPr>
          <p:cNvPr id="9" name="TextBox 8"/>
          <p:cNvSpPr txBox="1"/>
          <p:nvPr/>
        </p:nvSpPr>
        <p:spPr>
          <a:xfrm>
            <a:off x="7467600" y="4781550"/>
            <a:ext cx="485775" cy="253916"/>
          </a:xfrm>
          <a:prstGeom prst="rect">
            <a:avLst/>
          </a:prstGeom>
          <a:noFill/>
        </p:spPr>
        <p:txBody>
          <a:bodyPr wrap="square" rtlCol="0">
            <a:spAutoFit/>
          </a:bodyPr>
          <a:lstStyle/>
          <a:p>
            <a:r>
              <a:rPr lang="en-US" sz="1050" b="1" dirty="0" smtClean="0"/>
              <a:t>6%</a:t>
            </a:r>
            <a:endParaRPr lang="en-US" sz="1050" b="1" dirty="0"/>
          </a:p>
        </p:txBody>
      </p:sp>
      <p:sp>
        <p:nvSpPr>
          <p:cNvPr id="10" name="TextBox 9"/>
          <p:cNvSpPr txBox="1"/>
          <p:nvPr/>
        </p:nvSpPr>
        <p:spPr>
          <a:xfrm>
            <a:off x="2552700" y="1562100"/>
            <a:ext cx="485775" cy="253916"/>
          </a:xfrm>
          <a:prstGeom prst="rect">
            <a:avLst/>
          </a:prstGeom>
          <a:noFill/>
        </p:spPr>
        <p:txBody>
          <a:bodyPr wrap="square" rtlCol="0">
            <a:spAutoFit/>
          </a:bodyPr>
          <a:lstStyle/>
          <a:p>
            <a:r>
              <a:rPr lang="en-US" sz="1050" b="1" dirty="0" smtClean="0"/>
              <a:t>90%</a:t>
            </a:r>
            <a:endParaRPr lang="en-US" sz="1050" b="1" dirty="0"/>
          </a:p>
        </p:txBody>
      </p:sp>
    </p:spTree>
  </p:cSld>
  <p:clrMapOvr>
    <a:masterClrMapping/>
  </p:clrMapOvr>
  <p:transition>
    <p:fade/>
  </p:transition>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effectLst>
                  <a:outerShdw blurRad="38100" dist="38100" dir="2700000" algn="tl">
                    <a:srgbClr val="000000">
                      <a:alpha val="43137"/>
                    </a:srgbClr>
                  </a:outerShdw>
                </a:effectLst>
              </a:rPr>
              <a:t>Ready Reference Accuracy Correct Answers and Citations </a:t>
            </a:r>
            <a:br>
              <a:rPr lang="en-US" b="1" dirty="0" smtClean="0">
                <a:effectLst>
                  <a:outerShdw blurRad="38100" dist="38100" dir="2700000" algn="tl">
                    <a:srgbClr val="000000">
                      <a:alpha val="43137"/>
                    </a:srgbClr>
                  </a:outerShdw>
                </a:effectLst>
              </a:rPr>
            </a:br>
            <a:r>
              <a:rPr lang="en-US" b="1" dirty="0" smtClean="0">
                <a:effectLst>
                  <a:outerShdw blurRad="38100" dist="38100" dir="2700000" algn="tl">
                    <a:srgbClr val="000000">
                      <a:alpha val="43137"/>
                    </a:srgbClr>
                  </a:outerShdw>
                </a:effectLst>
              </a:rPr>
              <a:t>for 2004-2006 vs. 2010</a:t>
            </a:r>
            <a:endParaRPr lang="en-US" b="1" dirty="0">
              <a:effectLst>
                <a:outerShdw blurRad="38100" dist="38100" dir="2700000" algn="tl">
                  <a:srgbClr val="000000">
                    <a:alpha val="43137"/>
                  </a:srgbClr>
                </a:outerShdw>
              </a:effectLst>
            </a:endParaRPr>
          </a:p>
        </p:txBody>
      </p:sp>
      <p:graphicFrame>
        <p:nvGraphicFramePr>
          <p:cNvPr id="4" name="Chart 3"/>
          <p:cNvGraphicFramePr/>
          <p:nvPr/>
        </p:nvGraphicFramePr>
        <p:xfrm>
          <a:off x="152400" y="762000"/>
          <a:ext cx="8686800" cy="5257800"/>
        </p:xfrm>
        <a:graphic>
          <a:graphicData uri="http://schemas.openxmlformats.org/drawingml/2006/chart">
            <c:chart xmlns:c="http://schemas.openxmlformats.org/drawingml/2006/chart" xmlns:r="http://schemas.openxmlformats.org/officeDocument/2006/relationships" r:id="rId3"/>
          </a:graphicData>
        </a:graphic>
      </p:graphicFrame>
      <p:sp>
        <p:nvSpPr>
          <p:cNvPr id="5" name="TextBox 3"/>
          <p:cNvSpPr txBox="1"/>
          <p:nvPr/>
        </p:nvSpPr>
        <p:spPr>
          <a:xfrm>
            <a:off x="1760083" y="1328099"/>
            <a:ext cx="485775"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89%</a:t>
            </a:r>
            <a:endParaRPr lang="en-US" sz="1050" b="1" dirty="0"/>
          </a:p>
        </p:txBody>
      </p:sp>
      <p:sp>
        <p:nvSpPr>
          <p:cNvPr id="6" name="TextBox 3"/>
          <p:cNvSpPr txBox="1"/>
          <p:nvPr/>
        </p:nvSpPr>
        <p:spPr>
          <a:xfrm>
            <a:off x="2434997" y="1886899"/>
            <a:ext cx="485775"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75%</a:t>
            </a:r>
            <a:endParaRPr lang="en-US" sz="1050" b="1" dirty="0"/>
          </a:p>
        </p:txBody>
      </p:sp>
      <p:sp>
        <p:nvSpPr>
          <p:cNvPr id="7" name="TextBox 3"/>
          <p:cNvSpPr txBox="1"/>
          <p:nvPr/>
        </p:nvSpPr>
        <p:spPr>
          <a:xfrm>
            <a:off x="4227512" y="4695413"/>
            <a:ext cx="485775"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6%</a:t>
            </a:r>
            <a:endParaRPr lang="en-US" sz="1050" b="1" dirty="0"/>
          </a:p>
        </p:txBody>
      </p:sp>
      <p:sp>
        <p:nvSpPr>
          <p:cNvPr id="8" name="TextBox 3"/>
          <p:cNvSpPr txBox="1"/>
          <p:nvPr/>
        </p:nvSpPr>
        <p:spPr>
          <a:xfrm>
            <a:off x="4960484" y="4383356"/>
            <a:ext cx="485775"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14%</a:t>
            </a:r>
            <a:endParaRPr lang="en-US" sz="1050" b="1" dirty="0"/>
          </a:p>
        </p:txBody>
      </p:sp>
      <p:sp>
        <p:nvSpPr>
          <p:cNvPr id="9" name="TextBox 3"/>
          <p:cNvSpPr txBox="1"/>
          <p:nvPr/>
        </p:nvSpPr>
        <p:spPr>
          <a:xfrm>
            <a:off x="6709456" y="4767984"/>
            <a:ext cx="485775"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5%</a:t>
            </a:r>
            <a:endParaRPr lang="en-US" sz="1050" b="1" dirty="0"/>
          </a:p>
        </p:txBody>
      </p:sp>
      <p:sp>
        <p:nvSpPr>
          <p:cNvPr id="10" name="TextBox 3"/>
          <p:cNvSpPr txBox="1"/>
          <p:nvPr/>
        </p:nvSpPr>
        <p:spPr>
          <a:xfrm>
            <a:off x="7471456" y="4499470"/>
            <a:ext cx="485775" cy="253916"/>
          </a:xfrm>
          <a:prstGeom prst="rect">
            <a:avLst/>
          </a:prstGeom>
          <a:noFill/>
        </p:spPr>
        <p:txBody>
          <a:bodyPr wrap="square" rtlCol="0">
            <a:sp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r>
              <a:rPr lang="en-US" sz="1050" b="1" dirty="0" smtClean="0"/>
              <a:t>11%</a:t>
            </a:r>
            <a:endParaRPr lang="en-US" sz="1050" b="1" dirty="0"/>
          </a:p>
        </p:txBody>
      </p:sp>
    </p:spTree>
  </p:cSld>
  <p:clrMapOvr>
    <a:masterClrMapping/>
  </p:clrMapOvr>
  <p:transition>
    <p:fade/>
  </p:transition>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1" descr="C:\Users\dardena\AppData\Local\Microsoft\Windows\Temporary Internet Files\Content.IE5\O6PWZQ5H\MC900438743[1].jpg"/>
          <p:cNvPicPr>
            <a:picLocks noChangeAspect="1" noChangeArrowheads="1"/>
          </p:cNvPicPr>
          <p:nvPr/>
        </p:nvPicPr>
        <p:blipFill>
          <a:blip r:embed="rId3"/>
          <a:srcRect l="47773"/>
          <a:stretch>
            <a:fillRect/>
          </a:stretch>
        </p:blipFill>
        <p:spPr bwMode="auto">
          <a:xfrm>
            <a:off x="6187043" y="1281209"/>
            <a:ext cx="2743201" cy="4814791"/>
          </a:xfrm>
          <a:prstGeom prst="rect">
            <a:avLst/>
          </a:prstGeom>
          <a:noFill/>
        </p:spPr>
      </p:pic>
      <p:sp>
        <p:nvSpPr>
          <p:cNvPr id="2" name="Title 1"/>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Ready Reference is Alive!</a:t>
            </a:r>
            <a:endParaRPr lang="en-US" sz="2800" b="1" dirty="0">
              <a:effectLst>
                <a:outerShdw blurRad="38100" dist="38100" dir="2700000" algn="tl">
                  <a:srgbClr val="000000">
                    <a:alpha val="43137"/>
                  </a:srgbClr>
                </a:outerShdw>
              </a:effectLst>
            </a:endParaRPr>
          </a:p>
        </p:txBody>
      </p:sp>
      <p:sp>
        <p:nvSpPr>
          <p:cNvPr id="3" name="Rectangle 3"/>
          <p:cNvSpPr txBox="1">
            <a:spLocks noChangeArrowheads="1"/>
          </p:cNvSpPr>
          <p:nvPr/>
        </p:nvSpPr>
        <p:spPr>
          <a:xfrm>
            <a:off x="152400" y="914399"/>
            <a:ext cx="5522686" cy="5428343"/>
          </a:xfrm>
          <a:prstGeom prst="rect">
            <a:avLst/>
          </a:prstGeom>
        </p:spPr>
        <p:txBody>
          <a:bodyPr vert="horz" lIns="91440" tIns="45720" rIns="91440" bIns="45720" rtlCol="0">
            <a:normAutofit/>
          </a:bodyPr>
          <a:lstStyle/>
          <a:p>
            <a:pPr marL="233363" marR="0" lvl="0" indent="-233363" algn="l" defTabSz="457200" rtl="0" eaLnBrk="1" fontAlgn="auto" latinLnBrk="0" hangingPunct="1">
              <a:lnSpc>
                <a:spcPct val="110000"/>
              </a:lnSpc>
              <a:spcBef>
                <a:spcPts val="900"/>
              </a:spcBef>
              <a:spcAft>
                <a:spcPts val="0"/>
              </a:spcAft>
              <a:buClr>
                <a:srgbClr val="2178B5"/>
              </a:buClr>
              <a:buSzTx/>
              <a:buFont typeface="Arial" pitchFamily="34" charset="0"/>
              <a:buChar char="•"/>
              <a:tabLst/>
              <a:defRPr/>
            </a:pPr>
            <a:r>
              <a:rPr kumimoji="0" lang="en-US" sz="2400" b="1" i="0" u="none" strike="noStrike" kern="1200" cap="none" spc="0" normalizeH="0" baseline="0" noProof="0" dirty="0" smtClean="0">
                <a:ln>
                  <a:noFill/>
                </a:ln>
                <a:solidFill>
                  <a:schemeClr val="tx1"/>
                </a:solidFill>
                <a:effectLst/>
                <a:uLnTx/>
                <a:uFillTx/>
                <a:latin typeface="Arial"/>
                <a:ea typeface="+mn-ea"/>
                <a:cs typeface="Arial"/>
              </a:rPr>
              <a:t>% of Ready Reference</a:t>
            </a:r>
            <a:r>
              <a:rPr kumimoji="0" lang="en-US" sz="2400" b="1" i="0" u="none" strike="noStrike" kern="1200" cap="none" spc="0" normalizeH="0" noProof="0" dirty="0" smtClean="0">
                <a:ln>
                  <a:noFill/>
                </a:ln>
                <a:solidFill>
                  <a:schemeClr val="tx1"/>
                </a:solidFill>
                <a:effectLst/>
                <a:uLnTx/>
                <a:uFillTx/>
                <a:latin typeface="Arial"/>
                <a:ea typeface="+mn-ea"/>
                <a:cs typeface="Arial"/>
              </a:rPr>
              <a:t> </a:t>
            </a:r>
            <a:r>
              <a:rPr lang="en-US" sz="2400" b="1" dirty="0" smtClean="0">
                <a:latin typeface="Arial"/>
                <a:cs typeface="Arial"/>
              </a:rPr>
              <a:t>Q</a:t>
            </a:r>
            <a:r>
              <a:rPr kumimoji="0" lang="en-US" sz="2400" b="1" i="0" u="none" strike="noStrike" kern="1200" cap="none" spc="0" normalizeH="0" noProof="0" dirty="0" smtClean="0">
                <a:ln>
                  <a:noFill/>
                </a:ln>
                <a:solidFill>
                  <a:schemeClr val="tx1"/>
                </a:solidFill>
                <a:effectLst/>
                <a:uLnTx/>
                <a:uFillTx/>
                <a:latin typeface="Arial"/>
                <a:ea typeface="+mn-ea"/>
                <a:cs typeface="Arial"/>
              </a:rPr>
              <a:t>ueries </a:t>
            </a:r>
          </a:p>
          <a:p>
            <a:pPr marL="690563" lvl="1" indent="-233363">
              <a:lnSpc>
                <a:spcPct val="110000"/>
              </a:lnSpc>
              <a:spcBef>
                <a:spcPts val="900"/>
              </a:spcBef>
              <a:buClr>
                <a:srgbClr val="2178B5"/>
              </a:buClr>
              <a:buFont typeface="Arial" pitchFamily="34" charset="0"/>
              <a:buChar char="•"/>
            </a:pPr>
            <a:r>
              <a:rPr lang="en-US" sz="2000" b="1" baseline="0" dirty="0" smtClean="0">
                <a:latin typeface="Arial"/>
                <a:cs typeface="Arial"/>
              </a:rPr>
              <a:t>Relatively</a:t>
            </a:r>
            <a:r>
              <a:rPr lang="en-US" sz="2000" b="1" dirty="0" smtClean="0">
                <a:latin typeface="Arial"/>
                <a:cs typeface="Arial"/>
              </a:rPr>
              <a:t> stable</a:t>
            </a:r>
          </a:p>
          <a:p>
            <a:pPr marL="690563" lvl="1" indent="-233363">
              <a:lnSpc>
                <a:spcPct val="110000"/>
              </a:lnSpc>
              <a:spcBef>
                <a:spcPts val="900"/>
              </a:spcBef>
              <a:buClr>
                <a:srgbClr val="2178B5"/>
              </a:buClr>
              <a:buFont typeface="Arial" pitchFamily="34" charset="0"/>
              <a:buChar char="•"/>
            </a:pPr>
            <a:r>
              <a:rPr lang="en-US" sz="2000" b="1" dirty="0" smtClean="0">
                <a:latin typeface="Arial"/>
                <a:cs typeface="Arial"/>
              </a:rPr>
              <a:t> Slight increase over time (4%)</a:t>
            </a:r>
          </a:p>
          <a:p>
            <a:pPr marL="233363" indent="-233363">
              <a:lnSpc>
                <a:spcPct val="110000"/>
              </a:lnSpc>
              <a:spcBef>
                <a:spcPts val="900"/>
              </a:spcBef>
              <a:buClr>
                <a:srgbClr val="2178B5"/>
              </a:buClr>
              <a:buFont typeface="Arial" pitchFamily="34" charset="0"/>
              <a:buChar char="•"/>
            </a:pPr>
            <a:r>
              <a:rPr lang="en-US" sz="2400" b="1" dirty="0" smtClean="0">
                <a:latin typeface="Arial"/>
                <a:cs typeface="Arial"/>
              </a:rPr>
              <a:t>Accuracy much higher than 55% benchmark</a:t>
            </a:r>
          </a:p>
          <a:p>
            <a:pPr marL="1147763" lvl="2" indent="-233363">
              <a:lnSpc>
                <a:spcPct val="110000"/>
              </a:lnSpc>
              <a:spcBef>
                <a:spcPts val="900"/>
              </a:spcBef>
              <a:buClr>
                <a:srgbClr val="2178B5"/>
              </a:buClr>
              <a:buFont typeface="Arial" pitchFamily="34" charset="0"/>
              <a:buChar char="•"/>
            </a:pPr>
            <a:r>
              <a:rPr lang="en-US" sz="2000" b="1" dirty="0" smtClean="0">
                <a:latin typeface="Arial"/>
                <a:cs typeface="Arial"/>
              </a:rPr>
              <a:t>78% (‘04-’06) to (‘10) 90%</a:t>
            </a:r>
          </a:p>
          <a:p>
            <a:pPr marL="1147763" lvl="2" indent="-233363">
              <a:lnSpc>
                <a:spcPct val="110000"/>
              </a:lnSpc>
              <a:spcBef>
                <a:spcPts val="900"/>
              </a:spcBef>
              <a:buClr>
                <a:srgbClr val="2178B5"/>
              </a:buClr>
              <a:buFont typeface="Arial" pitchFamily="34" charset="0"/>
              <a:buChar char="•"/>
            </a:pPr>
            <a:r>
              <a:rPr lang="en-US" sz="2000" b="1" dirty="0" smtClean="0">
                <a:latin typeface="Arial"/>
                <a:cs typeface="Arial"/>
              </a:rPr>
              <a:t>Both ready reference accuracy &amp; percentages for correct w/ citation improved</a:t>
            </a:r>
          </a:p>
          <a:p>
            <a:pPr marL="233363" indent="-233363">
              <a:lnSpc>
                <a:spcPct val="110000"/>
              </a:lnSpc>
              <a:spcBef>
                <a:spcPts val="900"/>
              </a:spcBef>
              <a:buClr>
                <a:srgbClr val="2178B5"/>
              </a:buClr>
              <a:buFont typeface="Arial" pitchFamily="34" charset="0"/>
              <a:buChar char="•"/>
            </a:pPr>
            <a:endParaRPr kumimoji="0" lang="en-US" sz="2000" b="1" i="0" u="none" strike="noStrike" kern="1200" cap="none" spc="0" normalizeH="0" baseline="0" noProof="0" dirty="0" smtClean="0">
              <a:ln>
                <a:noFill/>
              </a:ln>
              <a:solidFill>
                <a:schemeClr val="tx1"/>
              </a:solidFill>
              <a:effectLst/>
              <a:uLnTx/>
              <a:uFillTx/>
              <a:latin typeface="Arial"/>
              <a:ea typeface="+mn-ea"/>
              <a:cs typeface="Arial"/>
            </a:endParaRPr>
          </a:p>
          <a:p>
            <a:pPr marL="233363" marR="0" lvl="0" indent="-233363" algn="l" defTabSz="457200" rtl="0" eaLnBrk="1" fontAlgn="auto" latinLnBrk="0" hangingPunct="1">
              <a:lnSpc>
                <a:spcPct val="110000"/>
              </a:lnSpc>
              <a:spcBef>
                <a:spcPts val="900"/>
              </a:spcBef>
              <a:spcAft>
                <a:spcPts val="0"/>
              </a:spcAft>
              <a:buClrTx/>
              <a:buSzTx/>
              <a:buFont typeface="Wingdings" pitchFamily="2" charset="2"/>
              <a:buNone/>
              <a:tabLst/>
              <a:defRPr/>
            </a:pPr>
            <a:endParaRPr kumimoji="0" lang="en-US" sz="2400" b="0" i="0" u="none" strike="noStrike" kern="1200" cap="none" spc="0" normalizeH="0" baseline="0" noProof="0" dirty="0" smtClean="0">
              <a:ln>
                <a:noFill/>
              </a:ln>
              <a:solidFill>
                <a:schemeClr val="tx1"/>
              </a:solidFill>
              <a:effectLst/>
              <a:uLnTx/>
              <a:uFillTx/>
              <a:latin typeface="Arial"/>
              <a:ea typeface="+mn-ea"/>
              <a:cs typeface="Arial"/>
            </a:endParaRPr>
          </a:p>
          <a:p>
            <a:pPr marL="233363" marR="0" lvl="0" indent="-233363" algn="l" defTabSz="457200" rtl="0" eaLnBrk="1" fontAlgn="auto" latinLnBrk="0" hangingPunct="1">
              <a:lnSpc>
                <a:spcPct val="110000"/>
              </a:lnSpc>
              <a:spcBef>
                <a:spcPts val="900"/>
              </a:spcBef>
              <a:spcAft>
                <a:spcPts val="0"/>
              </a:spcAft>
              <a:buClrTx/>
              <a:buSzTx/>
              <a:buFont typeface="Wingdings" pitchFamily="2" charset="2"/>
              <a:buNone/>
              <a:tabLst/>
              <a:defRPr/>
            </a:pPr>
            <a:endParaRPr kumimoji="0" lang="en-US" sz="2400" b="0" i="0" u="none" strike="noStrike" kern="1200" cap="none" spc="0" normalizeH="0" baseline="0" noProof="0" dirty="0" smtClean="0">
              <a:ln>
                <a:noFill/>
              </a:ln>
              <a:solidFill>
                <a:schemeClr val="tx1"/>
              </a:solidFill>
              <a:effectLst/>
              <a:uLnTx/>
              <a:uFillTx/>
              <a:latin typeface="Arial"/>
              <a:ea typeface="+mn-ea"/>
              <a:cs typeface="Arial"/>
            </a:endParaRPr>
          </a:p>
          <a:p>
            <a:pPr marL="233363" marR="0" lvl="0" indent="-233363" algn="l" defTabSz="457200" rtl="0" eaLnBrk="1" fontAlgn="auto" latinLnBrk="0" hangingPunct="1">
              <a:lnSpc>
                <a:spcPct val="110000"/>
              </a:lnSpc>
              <a:spcBef>
                <a:spcPts val="900"/>
              </a:spcBef>
              <a:spcAft>
                <a:spcPts val="0"/>
              </a:spcAft>
              <a:buClrTx/>
              <a:buSzTx/>
              <a:buFont typeface="Wingdings" pitchFamily="2" charset="2"/>
              <a:buNone/>
              <a:tabLst/>
              <a:defRPr/>
            </a:pPr>
            <a:endParaRPr kumimoji="0" lang="en-US" sz="2400" b="0" i="0" u="none" strike="noStrike" kern="1200" cap="none" spc="0" normalizeH="0" baseline="0" noProof="0" dirty="0" smtClean="0">
              <a:ln>
                <a:noFill/>
              </a:ln>
              <a:solidFill>
                <a:schemeClr val="tx1"/>
              </a:solidFill>
              <a:effectLst/>
              <a:uLnTx/>
              <a:uFillTx/>
              <a:latin typeface="Arial"/>
              <a:ea typeface="+mn-ea"/>
              <a:cs typeface="Arial"/>
            </a:endParaRPr>
          </a:p>
          <a:p>
            <a:pPr marL="233363" marR="0" lvl="0" indent="-233363" algn="l" defTabSz="457200" rtl="0" eaLnBrk="1" fontAlgn="auto" latinLnBrk="0" hangingPunct="1">
              <a:lnSpc>
                <a:spcPct val="110000"/>
              </a:lnSpc>
              <a:spcBef>
                <a:spcPts val="900"/>
              </a:spcBef>
              <a:spcAft>
                <a:spcPts val="0"/>
              </a:spcAft>
              <a:buClrTx/>
              <a:buSzTx/>
              <a:buFont typeface="Wingdings" pitchFamily="2" charset="2"/>
              <a:buNone/>
              <a:tabLst/>
              <a:defRPr/>
            </a:pPr>
            <a:endParaRPr kumimoji="0" lang="en-US" sz="2400" b="0" i="0" u="none" strike="noStrike" kern="1200" cap="none" spc="0" normalizeH="0" baseline="0" noProof="0" dirty="0" smtClean="0">
              <a:ln>
                <a:noFill/>
              </a:ln>
              <a:solidFill>
                <a:schemeClr val="tx1"/>
              </a:solidFill>
              <a:effectLst/>
              <a:uLnTx/>
              <a:uFillTx/>
              <a:latin typeface="Arial"/>
              <a:ea typeface="+mn-ea"/>
              <a:cs typeface="Arial"/>
            </a:endParaRPr>
          </a:p>
        </p:txBody>
      </p:sp>
    </p:spTree>
  </p:cSld>
  <p:clrMapOvr>
    <a:masterClrMapping/>
  </p:clrMapOvr>
  <p:transition>
    <p:fade/>
  </p:transition>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Explanations for Increase</a:t>
            </a:r>
            <a:endParaRPr lang="en-US" sz="2800" b="1" dirty="0">
              <a:effectLst>
                <a:outerShdw blurRad="38100" dist="38100" dir="2700000" algn="tl">
                  <a:srgbClr val="000000">
                    <a:alpha val="43137"/>
                  </a:srgbClr>
                </a:outerShdw>
              </a:effectLst>
            </a:endParaRPr>
          </a:p>
        </p:txBody>
      </p:sp>
      <p:sp>
        <p:nvSpPr>
          <p:cNvPr id="4" name="Content Placeholder 3"/>
          <p:cNvSpPr>
            <a:spLocks noGrp="1"/>
          </p:cNvSpPr>
          <p:nvPr>
            <p:ph idx="1"/>
          </p:nvPr>
        </p:nvSpPr>
        <p:spPr>
          <a:xfrm>
            <a:off x="3505200" y="845460"/>
            <a:ext cx="5181600" cy="2099621"/>
          </a:xfrm>
        </p:spPr>
        <p:txBody>
          <a:bodyPr>
            <a:normAutofit fontScale="92500" lnSpcReduction="20000"/>
          </a:bodyPr>
          <a:lstStyle/>
          <a:p>
            <a:r>
              <a:rPr lang="en-US" sz="2600" b="1" dirty="0" smtClean="0"/>
              <a:t>VRS service providers more facile in chat &amp; IM environment</a:t>
            </a:r>
          </a:p>
          <a:p>
            <a:r>
              <a:rPr lang="en-US" sz="2600" b="1" dirty="0" smtClean="0"/>
              <a:t>Providers feel less rushed</a:t>
            </a:r>
          </a:p>
          <a:p>
            <a:r>
              <a:rPr lang="en-US" sz="2600" b="1" dirty="0" smtClean="0"/>
              <a:t>Have followed authors’ previous recommendations?</a:t>
            </a:r>
          </a:p>
          <a:p>
            <a:pPr lvl="1"/>
            <a:endParaRPr lang="en-US" dirty="0" smtClean="0"/>
          </a:p>
          <a:p>
            <a:endParaRPr lang="en-US" dirty="0"/>
          </a:p>
        </p:txBody>
      </p:sp>
      <p:pic>
        <p:nvPicPr>
          <p:cNvPr id="1026" name="Picture 2"/>
          <p:cNvPicPr>
            <a:picLocks noChangeAspect="1" noChangeArrowheads="1"/>
          </p:cNvPicPr>
          <p:nvPr/>
        </p:nvPicPr>
        <p:blipFill>
          <a:blip r:embed="rId3"/>
          <a:srcRect l="39974" t="29768" r="23748" b="48918"/>
          <a:stretch>
            <a:fillRect/>
          </a:stretch>
        </p:blipFill>
        <p:spPr bwMode="auto">
          <a:xfrm>
            <a:off x="172850" y="3235368"/>
            <a:ext cx="5403459" cy="2726045"/>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angle"/>
            <a:contourClr>
              <a:srgbClr val="969696"/>
            </a:contourClr>
          </a:sp3d>
        </p:spPr>
      </p:pic>
    </p:spTree>
  </p:cSld>
  <p:clrMapOvr>
    <a:masterClrMapping/>
  </p:clrMapOvr>
  <p:transition>
    <p:fade/>
  </p:transition>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381000" y="1271308"/>
            <a:ext cx="7772400" cy="3352800"/>
          </a:xfrm>
        </p:spPr>
        <p:txBody>
          <a:bodyPr/>
          <a:lstStyle/>
          <a:p>
            <a:r>
              <a:rPr lang="en-US" dirty="0" smtClean="0"/>
              <a:t>Where to Go from Here</a:t>
            </a:r>
            <a:endParaRPr lang="en-US" dirty="0"/>
          </a:p>
        </p:txBody>
      </p:sp>
      <p:sp>
        <p:nvSpPr>
          <p:cNvPr id="15" name="Rectangle 14"/>
          <p:cNvSpPr/>
          <p:nvPr/>
        </p:nvSpPr>
        <p:spPr>
          <a:xfrm>
            <a:off x="7391400" y="5257800"/>
            <a:ext cx="1219200" cy="533400"/>
          </a:xfrm>
          <a:prstGeom prst="rect">
            <a:avLst/>
          </a:prstGeom>
          <a:solidFill>
            <a:schemeClr val="bg1"/>
          </a:solidFill>
          <a:ln>
            <a:noFill/>
          </a:ln>
          <a:effectLst>
            <a:softEdge rad="635000"/>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5132" name="Picture 12" descr="C:\Users\dardena\AppData\Local\Microsoft\Windows\Temporary Internet Files\Content.IE5\O6PWZQ5H\MP900439492[1].jpg"/>
          <p:cNvPicPr>
            <a:picLocks noChangeAspect="1" noChangeArrowheads="1"/>
          </p:cNvPicPr>
          <p:nvPr/>
        </p:nvPicPr>
        <p:blipFill>
          <a:blip r:embed="rId3"/>
          <a:srcRect/>
          <a:stretch>
            <a:fillRect/>
          </a:stretch>
        </p:blipFill>
        <p:spPr bwMode="auto">
          <a:xfrm>
            <a:off x="6010656" y="2819400"/>
            <a:ext cx="2142744" cy="3200400"/>
          </a:xfrm>
          <a:prstGeom prst="rect">
            <a:avLst/>
          </a:prstGeom>
          <a:noFill/>
        </p:spPr>
      </p:pic>
    </p:spTree>
  </p:cSld>
  <p:clrMapOvr>
    <a:masterClrMapping/>
  </p:clrMapOvr>
  <p:transition>
    <p:fade/>
  </p:transition>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Recommendations to Improve Accuracy</a:t>
            </a:r>
            <a:endParaRPr lang="en-US" sz="2800" b="1" dirty="0">
              <a:effectLst>
                <a:outerShdw blurRad="38100" dist="38100" dir="2700000" algn="tl">
                  <a:srgbClr val="000000">
                    <a:alpha val="43137"/>
                  </a:srgbClr>
                </a:outerShdw>
              </a:effectLst>
            </a:endParaRPr>
          </a:p>
        </p:txBody>
      </p:sp>
      <p:sp>
        <p:nvSpPr>
          <p:cNvPr id="4" name="Content Placeholder 3"/>
          <p:cNvSpPr>
            <a:spLocks noGrp="1"/>
          </p:cNvSpPr>
          <p:nvPr>
            <p:ph idx="1"/>
          </p:nvPr>
        </p:nvSpPr>
        <p:spPr>
          <a:xfrm>
            <a:off x="405748" y="1282864"/>
            <a:ext cx="5181600" cy="3204028"/>
          </a:xfrm>
        </p:spPr>
        <p:txBody>
          <a:bodyPr>
            <a:noAutofit/>
          </a:bodyPr>
          <a:lstStyle/>
          <a:p>
            <a:r>
              <a:rPr lang="en-US" b="1" dirty="0" smtClean="0"/>
              <a:t>Clarify question</a:t>
            </a:r>
          </a:p>
          <a:p>
            <a:r>
              <a:rPr lang="en-US" b="1" dirty="0" smtClean="0"/>
              <a:t>Provide citations</a:t>
            </a:r>
          </a:p>
          <a:p>
            <a:r>
              <a:rPr lang="en-US" b="1" dirty="0" smtClean="0"/>
              <a:t>Check for broken links</a:t>
            </a:r>
          </a:p>
          <a:p>
            <a:r>
              <a:rPr lang="en-US" b="1" dirty="0" smtClean="0"/>
              <a:t>Make sure all parts of a query are answered</a:t>
            </a:r>
          </a:p>
          <a:p>
            <a:r>
              <a:rPr lang="en-US" b="1" dirty="0" smtClean="0"/>
              <a:t>Make sure specific information requested in presented before pushing a general website</a:t>
            </a:r>
            <a:endParaRPr lang="en-US" b="1" dirty="0"/>
          </a:p>
        </p:txBody>
      </p:sp>
      <p:pic>
        <p:nvPicPr>
          <p:cNvPr id="9" name="Picture 8" descr="medium_3838807132.jpg"/>
          <p:cNvPicPr>
            <a:picLocks noChangeAspect="1"/>
          </p:cNvPicPr>
          <p:nvPr/>
        </p:nvPicPr>
        <p:blipFill>
          <a:blip r:embed="rId3"/>
          <a:stretch>
            <a:fillRect/>
          </a:stretch>
        </p:blipFill>
        <p:spPr>
          <a:xfrm>
            <a:off x="5508172" y="1733975"/>
            <a:ext cx="3191450" cy="2125506"/>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sp>
        <p:nvSpPr>
          <p:cNvPr id="10" name="TextBox 9"/>
          <p:cNvSpPr txBox="1"/>
          <p:nvPr/>
        </p:nvSpPr>
        <p:spPr>
          <a:xfrm rot="1578530">
            <a:off x="5725069" y="3022472"/>
            <a:ext cx="1747774" cy="461665"/>
          </a:xfrm>
          <a:prstGeom prst="rect">
            <a:avLst/>
          </a:prstGeom>
          <a:solidFill>
            <a:schemeClr val="tx1"/>
          </a:solidFill>
        </p:spPr>
        <p:txBody>
          <a:bodyPr wrap="square" rtlCol="0">
            <a:spAutoFit/>
          </a:bodyPr>
          <a:lstStyle/>
          <a:p>
            <a:r>
              <a:rPr lang="en-US" sz="2400" b="1" dirty="0" smtClean="0">
                <a:solidFill>
                  <a:schemeClr val="bg1"/>
                </a:solidFill>
                <a:latin typeface="Aharoni" pitchFamily="2" charset="-79"/>
                <a:cs typeface="Aharoni" pitchFamily="2" charset="-79"/>
              </a:rPr>
              <a:t>improve</a:t>
            </a:r>
            <a:endParaRPr lang="en-US" sz="2400" b="1" dirty="0">
              <a:solidFill>
                <a:schemeClr val="bg1"/>
              </a:solidFill>
              <a:latin typeface="Aharoni" pitchFamily="2" charset="-79"/>
              <a:cs typeface="Aharoni" pitchFamily="2" charset="-79"/>
            </a:endParaRPr>
          </a:p>
        </p:txBody>
      </p:sp>
    </p:spTree>
  </p:cSld>
  <p:clrMapOvr>
    <a:masterClrMapping/>
  </p:clrMapOvr>
  <p:transition>
    <p:fade/>
  </p:transition>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Future Research Directions</a:t>
            </a:r>
            <a:endParaRPr lang="en-US" sz="2800" b="1" dirty="0">
              <a:effectLst>
                <a:outerShdw blurRad="38100" dist="38100" dir="2700000" algn="tl">
                  <a:srgbClr val="000000">
                    <a:alpha val="43137"/>
                  </a:srgbClr>
                </a:outerShdw>
              </a:effectLst>
            </a:endParaRPr>
          </a:p>
        </p:txBody>
      </p:sp>
      <p:sp>
        <p:nvSpPr>
          <p:cNvPr id="4" name="Content Placeholder 3"/>
          <p:cNvSpPr>
            <a:spLocks noGrp="1"/>
          </p:cNvSpPr>
          <p:nvPr>
            <p:ph idx="1"/>
          </p:nvPr>
        </p:nvSpPr>
        <p:spPr/>
        <p:txBody>
          <a:bodyPr>
            <a:normAutofit fontScale="92500" lnSpcReduction="20000"/>
          </a:bodyPr>
          <a:lstStyle/>
          <a:p>
            <a:pPr marL="0" indent="0">
              <a:buNone/>
            </a:pPr>
            <a:r>
              <a:rPr lang="en-US" b="1" dirty="0" smtClean="0"/>
              <a:t>Investigate:</a:t>
            </a:r>
          </a:p>
          <a:p>
            <a:r>
              <a:rPr lang="en-US" b="1" dirty="0"/>
              <a:t>A</a:t>
            </a:r>
            <a:r>
              <a:rPr lang="en-US" b="1" dirty="0" smtClean="0"/>
              <a:t>ccuracy in other question types &amp; SQA </a:t>
            </a:r>
          </a:p>
          <a:p>
            <a:pPr lvl="1"/>
            <a:r>
              <a:rPr lang="en-US" b="1" dirty="0" smtClean="0"/>
              <a:t>Data-derived taxonomy of accuracy</a:t>
            </a:r>
          </a:p>
          <a:p>
            <a:pPr lvl="1"/>
            <a:r>
              <a:rPr lang="en-US" b="1" dirty="0" smtClean="0"/>
              <a:t>SQA accuracy </a:t>
            </a:r>
          </a:p>
          <a:p>
            <a:r>
              <a:rPr lang="en-US" b="1" dirty="0"/>
              <a:t>L</a:t>
            </a:r>
            <a:r>
              <a:rPr lang="en-US" b="1" dirty="0" smtClean="0"/>
              <a:t>evel of difficulty (using READ model)</a:t>
            </a:r>
          </a:p>
          <a:p>
            <a:r>
              <a:rPr lang="en-US" b="1" dirty="0"/>
              <a:t>S</a:t>
            </a:r>
            <a:r>
              <a:rPr lang="en-US" b="1" dirty="0" smtClean="0"/>
              <a:t>taffing models</a:t>
            </a:r>
          </a:p>
          <a:p>
            <a:pPr lvl="1"/>
            <a:r>
              <a:rPr lang="en-US" b="1" dirty="0" smtClean="0"/>
              <a:t>Both </a:t>
            </a:r>
            <a:r>
              <a:rPr lang="en-US" b="1" dirty="0" err="1" smtClean="0"/>
              <a:t>FtF</a:t>
            </a:r>
            <a:r>
              <a:rPr lang="en-US" b="1" dirty="0" smtClean="0"/>
              <a:t> &amp; VR desks</a:t>
            </a:r>
          </a:p>
          <a:p>
            <a:pPr lvl="1"/>
            <a:r>
              <a:rPr lang="en-US" b="1" dirty="0" smtClean="0"/>
              <a:t>Managing multiple chat windows</a:t>
            </a:r>
          </a:p>
          <a:p>
            <a:pPr lvl="1"/>
            <a:r>
              <a:rPr lang="en-US" b="1" dirty="0" smtClean="0"/>
              <a:t>Lean staffing in tight budgets</a:t>
            </a:r>
          </a:p>
          <a:p>
            <a:pPr lvl="1"/>
            <a:r>
              <a:rPr lang="en-US" b="1" dirty="0" smtClean="0"/>
              <a:t>More collaboration/crowd-sourcing</a:t>
            </a:r>
          </a:p>
          <a:p>
            <a:r>
              <a:rPr lang="en-US" b="1" dirty="0" smtClean="0"/>
              <a:t>Mobile access</a:t>
            </a:r>
            <a:endParaRPr lang="en-US" b="1" dirty="0"/>
          </a:p>
        </p:txBody>
      </p:sp>
      <p:pic>
        <p:nvPicPr>
          <p:cNvPr id="6" name="Picture 5" descr="medium_6679478873.jpg"/>
          <p:cNvPicPr>
            <a:picLocks noChangeAspect="1"/>
          </p:cNvPicPr>
          <p:nvPr/>
        </p:nvPicPr>
        <p:blipFill>
          <a:blip r:embed="rId3"/>
          <a:srcRect l="28045" t="7784" r="28223" b="8318"/>
          <a:stretch>
            <a:fillRect/>
          </a:stretch>
        </p:blipFill>
        <p:spPr>
          <a:xfrm>
            <a:off x="391886" y="856342"/>
            <a:ext cx="2765280" cy="5305129"/>
          </a:xfrm>
          <a:prstGeom prst="rect">
            <a:avLst/>
          </a:prstGeom>
        </p:spPr>
      </p:pic>
      <p:sp>
        <p:nvSpPr>
          <p:cNvPr id="7" name="TextBox 6"/>
          <p:cNvSpPr txBox="1"/>
          <p:nvPr/>
        </p:nvSpPr>
        <p:spPr>
          <a:xfrm>
            <a:off x="769258" y="2656114"/>
            <a:ext cx="1683658" cy="830997"/>
          </a:xfrm>
          <a:prstGeom prst="rect">
            <a:avLst/>
          </a:prstGeom>
          <a:solidFill>
            <a:schemeClr val="accent3"/>
          </a:solidFill>
        </p:spPr>
        <p:txBody>
          <a:bodyPr wrap="square" rtlCol="0">
            <a:spAutoFit/>
          </a:bodyPr>
          <a:lstStyle/>
          <a:p>
            <a:r>
              <a:rPr lang="en-US" sz="2400" b="1" dirty="0" smtClean="0">
                <a:solidFill>
                  <a:schemeClr val="bg1"/>
                </a:solidFill>
                <a:latin typeface="Aharoni" pitchFamily="2" charset="-79"/>
                <a:cs typeface="Aharoni" pitchFamily="2" charset="-79"/>
              </a:rPr>
              <a:t>ask a librarian</a:t>
            </a:r>
            <a:endParaRPr lang="en-US" sz="2400" b="1" dirty="0">
              <a:solidFill>
                <a:schemeClr val="bg1"/>
              </a:solidFill>
              <a:latin typeface="Aharoni" pitchFamily="2" charset="-79"/>
              <a:cs typeface="Aharoni" pitchFamily="2" charset="-79"/>
            </a:endParaRPr>
          </a:p>
        </p:txBody>
      </p:sp>
      <p:pic>
        <p:nvPicPr>
          <p:cNvPr id="8" name="Picture 1" descr="C:\Users\dardena\AppData\Local\Microsoft\Windows\Temporary Internet Files\Content.IE5\O6PWZQ5H\MC900438743[1].jpg"/>
          <p:cNvPicPr>
            <a:picLocks noChangeAspect="1" noChangeArrowheads="1"/>
          </p:cNvPicPr>
          <p:nvPr/>
        </p:nvPicPr>
        <p:blipFill>
          <a:blip r:embed="rId4">
            <a:duotone>
              <a:prstClr val="black"/>
              <a:schemeClr val="accent3">
                <a:tint val="45000"/>
                <a:satMod val="400000"/>
              </a:schemeClr>
            </a:duotone>
          </a:blip>
          <a:srcRect l="47773"/>
          <a:stretch>
            <a:fillRect/>
          </a:stretch>
        </p:blipFill>
        <p:spPr bwMode="auto">
          <a:xfrm>
            <a:off x="769256" y="3512457"/>
            <a:ext cx="1669143" cy="812800"/>
          </a:xfrm>
          <a:prstGeom prst="rect">
            <a:avLst/>
          </a:prstGeom>
          <a:noFill/>
        </p:spPr>
      </p:pic>
    </p:spTree>
  </p:cSld>
  <p:clrMapOvr>
    <a:masterClrMapping/>
  </p:clrMapOvr>
  <p:transition>
    <p:fade/>
  </p:transition>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References</a:t>
            </a:r>
            <a:endParaRPr lang="en-US" sz="2800"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0" y="890650"/>
            <a:ext cx="9143999" cy="5818908"/>
          </a:xfrm>
        </p:spPr>
        <p:txBody>
          <a:bodyPr>
            <a:noAutofit/>
          </a:bodyPr>
          <a:lstStyle/>
          <a:p>
            <a:pPr>
              <a:buNone/>
              <a:tabLst>
                <a:tab pos="2060575" algn="l"/>
              </a:tabLst>
            </a:pPr>
            <a:r>
              <a:rPr lang="en-US" sz="1400" dirty="0" smtClean="0"/>
              <a:t>Arnold, J., &amp; </a:t>
            </a:r>
            <a:r>
              <a:rPr lang="en-US" sz="1400" dirty="0" err="1" smtClean="0"/>
              <a:t>Kaske</a:t>
            </a:r>
            <a:r>
              <a:rPr lang="en-US" sz="1400" dirty="0" smtClean="0"/>
              <a:t>, N. (2002). Chat with a Librarian. </a:t>
            </a:r>
            <a:r>
              <a:rPr lang="en-US" sz="1400" i="1" dirty="0" smtClean="0"/>
              <a:t>Computers in Libraries Annual Conference and Exhibition </a:t>
            </a:r>
            <a:r>
              <a:rPr lang="en-US" sz="1400" i="1" dirty="0" err="1" smtClean="0"/>
              <a:t>Usa</a:t>
            </a:r>
            <a:r>
              <a:rPr lang="en-US" sz="1400" i="1" dirty="0" smtClean="0"/>
              <a:t>-, </a:t>
            </a:r>
            <a:r>
              <a:rPr lang="en-US" sz="1400" dirty="0" smtClean="0"/>
              <a:t>1-6.</a:t>
            </a:r>
          </a:p>
          <a:p>
            <a:pPr>
              <a:buNone/>
              <a:tabLst>
                <a:tab pos="2060575" algn="l"/>
              </a:tabLst>
            </a:pPr>
            <a:r>
              <a:rPr lang="en-US" sz="1400" dirty="0" smtClean="0"/>
              <a:t>Arnold , J., &amp; </a:t>
            </a:r>
            <a:r>
              <a:rPr lang="en-US" sz="1400" dirty="0" err="1" smtClean="0"/>
              <a:t>Kaske</a:t>
            </a:r>
            <a:r>
              <a:rPr lang="en-US" sz="1400" dirty="0" smtClean="0"/>
              <a:t>, N. K. (2005). Evaluating the quality of a chat service. </a:t>
            </a:r>
            <a:r>
              <a:rPr lang="en-US" sz="1400" i="1" dirty="0" smtClean="0"/>
              <a:t>portal: Libraries and the Academy</a:t>
            </a:r>
            <a:r>
              <a:rPr lang="en-US" sz="1400" dirty="0" smtClean="0"/>
              <a:t>, </a:t>
            </a:r>
            <a:r>
              <a:rPr lang="en-US" sz="1400" i="1" dirty="0" smtClean="0"/>
              <a:t>5</a:t>
            </a:r>
            <a:r>
              <a:rPr lang="en-US" sz="1400" dirty="0" smtClean="0"/>
              <a:t>(2), 177-193.</a:t>
            </a:r>
          </a:p>
          <a:p>
            <a:pPr>
              <a:buNone/>
              <a:tabLst>
                <a:tab pos="2060575" algn="l"/>
              </a:tabLst>
            </a:pPr>
            <a:r>
              <a:rPr lang="en-US" sz="1400" dirty="0" err="1" smtClean="0"/>
              <a:t>Connaway</a:t>
            </a:r>
            <a:r>
              <a:rPr lang="en-US" sz="1400" dirty="0" smtClean="0"/>
              <a:t>, L. S., Dickey, T. J., &amp; Radford, M. L. (2011) “</a:t>
            </a:r>
            <a:r>
              <a:rPr lang="en-US" sz="1400" dirty="0" smtClean="0">
                <a:hlinkClick r:id="rId3"/>
              </a:rPr>
              <a:t>If it is too inconvenient I'm not going after it:” Convenience as a critical factor in information-seeking behaviors</a:t>
            </a:r>
            <a:r>
              <a:rPr lang="en-US" sz="1400" dirty="0" smtClean="0"/>
              <a:t>. </a:t>
            </a:r>
            <a:r>
              <a:rPr lang="en-US" sz="1400" i="1" dirty="0" smtClean="0"/>
              <a:t>Library &amp; Information Science Research</a:t>
            </a:r>
            <a:r>
              <a:rPr lang="en-US" sz="1400" dirty="0" smtClean="0"/>
              <a:t>, </a:t>
            </a:r>
            <a:r>
              <a:rPr lang="en-US" sz="1400" i="1" dirty="0" smtClean="0"/>
              <a:t>33</a:t>
            </a:r>
            <a:r>
              <a:rPr lang="en-US" sz="1400" dirty="0" smtClean="0"/>
              <a:t>(3), 179-190. </a:t>
            </a:r>
          </a:p>
          <a:p>
            <a:pPr>
              <a:buNone/>
              <a:tabLst>
                <a:tab pos="2060575" algn="l"/>
              </a:tabLst>
            </a:pPr>
            <a:r>
              <a:rPr lang="en-US" sz="1400" dirty="0" err="1" smtClean="0"/>
              <a:t>Connaway</a:t>
            </a:r>
            <a:r>
              <a:rPr lang="en-US" sz="1400" dirty="0" smtClean="0"/>
              <a:t>, L. S., Radford, M. L., &amp; OCLC Research. (2011). </a:t>
            </a:r>
            <a:r>
              <a:rPr lang="en-US" sz="1400" i="1" dirty="0" smtClean="0"/>
              <a:t>Seeking synchronicity: Revelations and recommendations for virtual reference</a:t>
            </a:r>
            <a:r>
              <a:rPr lang="en-US" sz="1400" dirty="0" smtClean="0"/>
              <a:t>. Dublin, Ohio: OCLC Research. </a:t>
            </a:r>
            <a:r>
              <a:rPr lang="en-US" sz="1400" u="sng" dirty="0" smtClean="0">
                <a:hlinkClick r:id="rId4"/>
              </a:rPr>
              <a:t>http://www.oclc.org/research/activities/synchronicity/default.htm</a:t>
            </a:r>
            <a:endParaRPr lang="en-US" sz="1400" dirty="0" smtClean="0"/>
          </a:p>
          <a:p>
            <a:pPr>
              <a:buNone/>
              <a:tabLst>
                <a:tab pos="2060575" algn="l"/>
              </a:tabLst>
            </a:pPr>
            <a:r>
              <a:rPr lang="en-US" sz="1400" dirty="0" err="1" smtClean="0"/>
              <a:t>Hernon</a:t>
            </a:r>
            <a:r>
              <a:rPr lang="en-US" sz="1400" dirty="0" smtClean="0"/>
              <a:t>, P., &amp; McClure, C. R. (1987). </a:t>
            </a:r>
            <a:r>
              <a:rPr lang="en-US" sz="1400" i="1" dirty="0" smtClean="0"/>
              <a:t>Unobtrusive testing and library reference services. </a:t>
            </a:r>
            <a:r>
              <a:rPr lang="en-US" sz="1400" dirty="0" smtClean="0"/>
              <a:t>Norwood, New Jersey: </a:t>
            </a:r>
            <a:r>
              <a:rPr lang="en-US" sz="1400" dirty="0" err="1" smtClean="0"/>
              <a:t>Ablex</a:t>
            </a:r>
            <a:r>
              <a:rPr lang="en-US" sz="1400" dirty="0" smtClean="0"/>
              <a:t> Publishing.</a:t>
            </a:r>
          </a:p>
          <a:p>
            <a:pPr>
              <a:buNone/>
              <a:tabLst>
                <a:tab pos="2060575" algn="l"/>
              </a:tabLst>
            </a:pPr>
            <a:r>
              <a:rPr lang="en-US" sz="1400" dirty="0" err="1" smtClean="0"/>
              <a:t>Janes</a:t>
            </a:r>
            <a:r>
              <a:rPr lang="en-US" sz="1400" dirty="0" smtClean="0"/>
              <a:t>, J. (2003). What is reference for?</a:t>
            </a:r>
            <a:r>
              <a:rPr lang="en-US" sz="1400" i="1" dirty="0" smtClean="0"/>
              <a:t> Reference Services Review, 31</a:t>
            </a:r>
            <a:r>
              <a:rPr lang="en-US" sz="1400" dirty="0" smtClean="0"/>
              <a:t>(1), 22-25.</a:t>
            </a:r>
          </a:p>
          <a:p>
            <a:pPr>
              <a:buNone/>
              <a:tabLst>
                <a:tab pos="2060575" algn="l"/>
              </a:tabLst>
            </a:pPr>
            <a:r>
              <a:rPr lang="en-US" sz="1400" dirty="0" err="1" smtClean="0"/>
              <a:t>Nummien</a:t>
            </a:r>
            <a:r>
              <a:rPr lang="en-US" sz="1400" dirty="0" smtClean="0"/>
              <a:t>, P., &amp; </a:t>
            </a:r>
            <a:r>
              <a:rPr lang="en-US" sz="1400" dirty="0" err="1" smtClean="0"/>
              <a:t>Vakkari</a:t>
            </a:r>
            <a:r>
              <a:rPr lang="en-US" sz="1400" dirty="0" smtClean="0"/>
              <a:t>, P. (2009). Question types in public libraries' digital reference service in Finland: Comparing 1999 and 2006. </a:t>
            </a:r>
            <a:r>
              <a:rPr lang="en-US" sz="1400" i="1" dirty="0" smtClean="0"/>
              <a:t>Journal of the American Society for Information Science and Technology, 60</a:t>
            </a:r>
            <a:r>
              <a:rPr lang="en-US" sz="1400" dirty="0" smtClean="0"/>
              <a:t>(6), 1249-1257. </a:t>
            </a:r>
          </a:p>
          <a:p>
            <a:pPr marL="0" indent="0">
              <a:lnSpc>
                <a:spcPct val="100000"/>
              </a:lnSpc>
              <a:spcBef>
                <a:spcPts val="0"/>
              </a:spcBef>
              <a:buNone/>
              <a:defRPr/>
            </a:pPr>
            <a:r>
              <a:rPr lang="en-US" sz="1400" dirty="0" smtClean="0"/>
              <a:t>Pearce, A., Collard, S., &amp; Whatley, K. (2010). SMS reference: Myths, markers, and modalities. </a:t>
            </a:r>
            <a:r>
              <a:rPr lang="en-US" sz="1400" i="1" dirty="0" smtClean="0"/>
              <a:t>Reference Services Review</a:t>
            </a:r>
            <a:r>
              <a:rPr lang="en-US" sz="1400" dirty="0" smtClean="0"/>
              <a:t>, </a:t>
            </a:r>
            <a:r>
              <a:rPr lang="en-US" sz="1400" i="1" dirty="0" smtClean="0"/>
              <a:t>38</a:t>
            </a:r>
            <a:r>
              <a:rPr lang="en-US" sz="1400" dirty="0" smtClean="0"/>
              <a:t>(2), 250-263.</a:t>
            </a:r>
          </a:p>
          <a:p>
            <a:pPr>
              <a:buNone/>
            </a:pPr>
            <a:r>
              <a:rPr lang="en-US" sz="1400" dirty="0" smtClean="0"/>
              <a:t>Pew Internet &amp; American Life Project. (2012a). </a:t>
            </a:r>
            <a:r>
              <a:rPr lang="en-US" sz="1400" i="1" dirty="0" smtClean="0"/>
              <a:t>Nearly half of American adults are </a:t>
            </a:r>
            <a:r>
              <a:rPr lang="en-US" sz="1400" i="1" dirty="0" err="1" smtClean="0"/>
              <a:t>smartphone</a:t>
            </a:r>
            <a:r>
              <a:rPr lang="en-US" sz="1400" i="1" dirty="0" smtClean="0"/>
              <a:t> owners. </a:t>
            </a:r>
            <a:r>
              <a:rPr lang="en-US" sz="1400" dirty="0" smtClean="0"/>
              <a:t>Retrieved on April 13, 2012 from </a:t>
            </a:r>
            <a:r>
              <a:rPr lang="en-US" sz="1400" dirty="0" smtClean="0">
                <a:hlinkClick r:id="rId5"/>
              </a:rPr>
              <a:t>http://www.pewinternet.org/Reports/2012/Smartphone-Update-2012/Findings.aspx</a:t>
            </a:r>
            <a:endParaRPr lang="en-US" sz="1400" dirty="0" smtClean="0"/>
          </a:p>
          <a:p>
            <a:pPr>
              <a:buNone/>
              <a:tabLst>
                <a:tab pos="2060575" algn="l"/>
              </a:tabLst>
            </a:pPr>
            <a:endParaRPr lang="en-US" sz="1400" dirty="0" smtClean="0"/>
          </a:p>
          <a:p>
            <a:pPr>
              <a:buNone/>
              <a:tabLst>
                <a:tab pos="2060575" algn="l"/>
              </a:tabLst>
            </a:pPr>
            <a:endParaRPr lang="en-US" sz="1400" dirty="0" smtClean="0"/>
          </a:p>
          <a:p>
            <a:pPr>
              <a:buNone/>
            </a:pPr>
            <a:endParaRPr lang="en-US" sz="1400" dirty="0" smtClean="0"/>
          </a:p>
          <a:p>
            <a:pPr>
              <a:buNone/>
            </a:pPr>
            <a:endParaRPr lang="en-US" sz="1400" dirty="0"/>
          </a:p>
        </p:txBody>
      </p:sp>
    </p:spTree>
  </p:cSld>
  <p:clrMapOvr>
    <a:masterClrMapping/>
  </p:clrMapOvr>
  <p:transition>
    <p:fade/>
  </p:transition>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b="1" dirty="0" smtClean="0">
                <a:effectLst>
                  <a:outerShdw blurRad="38100" dist="38100" dir="2700000" algn="tl">
                    <a:srgbClr val="000000">
                      <a:alpha val="43137"/>
                    </a:srgbClr>
                  </a:outerShdw>
                </a:effectLst>
              </a:rPr>
              <a:t>References</a:t>
            </a:r>
            <a:endParaRPr lang="en-US" sz="2800"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406400" y="990600"/>
            <a:ext cx="8280400" cy="5153025"/>
          </a:xfrm>
        </p:spPr>
        <p:txBody>
          <a:bodyPr>
            <a:normAutofit fontScale="85000" lnSpcReduction="10000"/>
          </a:bodyPr>
          <a:lstStyle/>
          <a:p>
            <a:pPr>
              <a:buNone/>
            </a:pPr>
            <a:r>
              <a:rPr lang="en-US" sz="1600" dirty="0" smtClean="0"/>
              <a:t>Pew Internet &amp; American Life Project. (2012b). </a:t>
            </a:r>
            <a:r>
              <a:rPr lang="en-US" sz="1600" i="1" dirty="0" smtClean="0"/>
              <a:t>Teens, </a:t>
            </a:r>
            <a:r>
              <a:rPr lang="en-US" sz="1600" i="1" dirty="0" err="1" smtClean="0"/>
              <a:t>smartphones</a:t>
            </a:r>
            <a:r>
              <a:rPr lang="en-US" sz="1600" i="1" dirty="0" smtClean="0"/>
              <a:t> &amp; texting. </a:t>
            </a:r>
            <a:r>
              <a:rPr lang="en-US" sz="1600" dirty="0" smtClean="0"/>
              <a:t>Retrieved on April 13, 2012 from </a:t>
            </a:r>
            <a:r>
              <a:rPr lang="x-none" sz="1600" smtClean="0">
                <a:hlinkClick r:id="rId3"/>
              </a:rPr>
              <a:t>http://www.pewinternet.org/~/media//Files/Reports/2012/PIP_Teens_Smartphones_and_Texting.pdf</a:t>
            </a:r>
            <a:endParaRPr lang="en-US" sz="1600" dirty="0" smtClean="0"/>
          </a:p>
          <a:p>
            <a:pPr>
              <a:buNone/>
            </a:pPr>
            <a:r>
              <a:rPr lang="en-US" sz="1500" dirty="0" smtClean="0"/>
              <a:t>Radford, M. L., &amp; </a:t>
            </a:r>
            <a:r>
              <a:rPr lang="en-US" sz="1500" dirty="0" err="1" smtClean="0"/>
              <a:t>Connaway</a:t>
            </a:r>
            <a:r>
              <a:rPr lang="en-US" sz="1500" dirty="0" smtClean="0"/>
              <a:t>, L. S. 2005–2008. Seeking Synchronicity: Evaluating virtual reference services from user, non-user, and librarian perspectives. Funded by the Institute of Museum and Library Services (IMLS), Rutgers University, and OCLC </a:t>
            </a:r>
            <a:r>
              <a:rPr lang="en-US" sz="1500" dirty="0" smtClean="0">
                <a:hlinkClick r:id="rId4"/>
              </a:rPr>
              <a:t>http://www.oclc.org/research/activities/synchronicity/default.htm</a:t>
            </a:r>
            <a:r>
              <a:rPr lang="en-US" sz="1500" dirty="0" smtClean="0"/>
              <a:t> </a:t>
            </a:r>
          </a:p>
          <a:p>
            <a:pPr>
              <a:buNone/>
            </a:pPr>
            <a:r>
              <a:rPr lang="en-US" sz="1500" dirty="0" smtClean="0"/>
              <a:t>Radford, M. L., &amp; </a:t>
            </a:r>
            <a:r>
              <a:rPr lang="en-US" sz="1500" dirty="0" err="1" smtClean="0"/>
              <a:t>Connaway</a:t>
            </a:r>
            <a:r>
              <a:rPr lang="en-US" sz="1500" dirty="0" smtClean="0"/>
              <a:t>, L. S. (2013). Not dead yet! A longitudinal study of query type and ready reference accuracy in live chat and IM reference. </a:t>
            </a:r>
            <a:r>
              <a:rPr lang="en-US" sz="1500" i="1" dirty="0" smtClean="0"/>
              <a:t>Library &amp; Information Science Research,</a:t>
            </a:r>
            <a:r>
              <a:rPr lang="en-US" sz="1500" dirty="0" smtClean="0"/>
              <a:t> </a:t>
            </a:r>
            <a:r>
              <a:rPr lang="en-US" sz="1500" i="1" dirty="0" smtClean="0"/>
              <a:t>35</a:t>
            </a:r>
            <a:r>
              <a:rPr lang="en-US" sz="1500" dirty="0" smtClean="0"/>
              <a:t>(1), 2-13. [Available: </a:t>
            </a:r>
            <a:r>
              <a:rPr lang="en-US" sz="1500" u="sng" dirty="0" smtClean="0">
                <a:hlinkClick r:id="rId5"/>
              </a:rPr>
              <a:t>http://www.oclc.org/resources/research/publications/library/2012/radford-connaway-lisr.pdf</a:t>
            </a:r>
            <a:r>
              <a:rPr lang="en-US" sz="1500" dirty="0" smtClean="0"/>
              <a:t>]</a:t>
            </a:r>
          </a:p>
          <a:p>
            <a:pPr>
              <a:buNone/>
            </a:pPr>
            <a:r>
              <a:rPr lang="en-US" sz="1500" dirty="0" smtClean="0"/>
              <a:t>Radford, M. L., </a:t>
            </a:r>
            <a:r>
              <a:rPr lang="en-US" sz="1500" dirty="0" err="1" smtClean="0"/>
              <a:t>Connaway</a:t>
            </a:r>
            <a:r>
              <a:rPr lang="en-US" sz="1500" dirty="0" smtClean="0"/>
              <a:t>, L. S., Confer, P., </a:t>
            </a:r>
            <a:r>
              <a:rPr lang="en-US" sz="1500" dirty="0" err="1" smtClean="0"/>
              <a:t>Sabolsci-Boros</a:t>
            </a:r>
            <a:r>
              <a:rPr lang="en-US" sz="1500" dirty="0" smtClean="0"/>
              <a:t>, S., &amp; Kwon, H. (2011). “Are we getting warmer?” Query clarification in live chat virtual reference. Reference &amp; User Services Quarterly, 50(3), 259-279.</a:t>
            </a:r>
          </a:p>
          <a:p>
            <a:pPr>
              <a:buNone/>
            </a:pPr>
            <a:r>
              <a:rPr lang="en-US" sz="1500" dirty="0" smtClean="0"/>
              <a:t>Radford, M.L., </a:t>
            </a:r>
            <a:r>
              <a:rPr lang="en-US" sz="1500" dirty="0" err="1" smtClean="0"/>
              <a:t>Connaway,L.S</a:t>
            </a:r>
            <a:r>
              <a:rPr lang="en-US" sz="1500" dirty="0" smtClean="0"/>
              <a:t>. &amp; Shah, C. (2011-2013). Cyber synergy: Seeking sustainability through collaboration between virtual reference and social Q&amp;A sites. Funded by the Institute of Museum and Library Services (IMLS). </a:t>
            </a:r>
            <a:r>
              <a:rPr lang="en-US" sz="1500" dirty="0" smtClean="0">
                <a:hlinkClick r:id="rId6"/>
              </a:rPr>
              <a:t>http://www.oclc.org/research/activities/synergy/default.htm</a:t>
            </a:r>
            <a:r>
              <a:rPr lang="en-US" sz="1500" dirty="0" smtClean="0"/>
              <a:t>  </a:t>
            </a:r>
          </a:p>
          <a:p>
            <a:pPr>
              <a:buNone/>
            </a:pPr>
            <a:r>
              <a:rPr lang="en-US" sz="1500" dirty="0" smtClean="0"/>
              <a:t>Radford, M. L., &amp; Vine, S. (2011). An exploration of the hybrid service model: Keeping what works. In: Diane </a:t>
            </a:r>
            <a:r>
              <a:rPr lang="en-US" sz="1500" dirty="0" err="1" smtClean="0"/>
              <a:t>Zabel</a:t>
            </a:r>
            <a:r>
              <a:rPr lang="en-US" sz="1500" dirty="0" smtClean="0"/>
              <a:t> (Ed.), Reference Reborn: Breathing New Life into Public Services Librarianship, pp. 79-89. CO: Libraries Unlimited.</a:t>
            </a:r>
          </a:p>
          <a:p>
            <a:pPr>
              <a:buNone/>
            </a:pPr>
            <a:r>
              <a:rPr lang="en-US" sz="1500" dirty="0" smtClean="0"/>
              <a:t>Ross, C. S., </a:t>
            </a:r>
            <a:r>
              <a:rPr lang="en-US" sz="1500" dirty="0" err="1" smtClean="0"/>
              <a:t>Nilsen</a:t>
            </a:r>
            <a:r>
              <a:rPr lang="en-US" sz="1500" dirty="0" smtClean="0"/>
              <a:t>, K., &amp; Radford, M. L. (2009). Conducting the reference interview (2nd ed.). New York: Neal-Schuman.</a:t>
            </a:r>
          </a:p>
          <a:p>
            <a:pPr>
              <a:buNone/>
            </a:pPr>
            <a:r>
              <a:rPr lang="en-US" sz="1500" dirty="0" smtClean="0"/>
              <a:t>Stacy-Bates, K. (2003). E-mail reference responses from academic ARL libraries. Reference &amp; User Services Quarterly, 43(1), 59-70.</a:t>
            </a:r>
          </a:p>
          <a:p>
            <a:pPr>
              <a:buNone/>
            </a:pPr>
            <a:endParaRPr lang="en-US" dirty="0" smtClean="0"/>
          </a:p>
          <a:p>
            <a:pPr>
              <a:buNone/>
            </a:pPr>
            <a:endParaRPr lang="en-US" dirty="0"/>
          </a:p>
        </p:txBody>
      </p:sp>
    </p:spTree>
  </p:cSld>
  <p:clrMapOvr>
    <a:masterClrMapping/>
  </p:clrMapOvr>
  <p:transition>
    <p:fade/>
  </p:transition>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800" b="1" dirty="0" smtClean="0">
                <a:effectLst>
                  <a:outerShdw blurRad="38100" dist="38100" dir="2700000" algn="tl">
                    <a:srgbClr val="000000">
                      <a:alpha val="43137"/>
                    </a:srgbClr>
                  </a:outerShdw>
                </a:effectLst>
              </a:rPr>
              <a:t>Funding &amp; Acknowledgements</a:t>
            </a:r>
            <a:endParaRPr lang="en-US" sz="2800" b="1" dirty="0">
              <a:effectLst>
                <a:outerShdw blurRad="38100" dist="38100" dir="2700000" algn="tl">
                  <a:srgbClr val="000000">
                    <a:alpha val="43137"/>
                  </a:srgbClr>
                </a:outerShdw>
              </a:effectLst>
            </a:endParaRPr>
          </a:p>
        </p:txBody>
      </p:sp>
      <p:sp>
        <p:nvSpPr>
          <p:cNvPr id="3" name="Content Placeholder 2"/>
          <p:cNvSpPr>
            <a:spLocks noGrp="1"/>
          </p:cNvSpPr>
          <p:nvPr>
            <p:ph idx="4294967295"/>
          </p:nvPr>
        </p:nvSpPr>
        <p:spPr>
          <a:xfrm>
            <a:off x="676893" y="1151906"/>
            <a:ext cx="7778131" cy="5158406"/>
          </a:xfrm>
        </p:spPr>
        <p:txBody>
          <a:bodyPr>
            <a:normAutofit fontScale="77500" lnSpcReduction="20000"/>
          </a:bodyPr>
          <a:lstStyle/>
          <a:p>
            <a:pPr algn="ctr">
              <a:buNone/>
            </a:pPr>
            <a:r>
              <a:rPr lang="en-US" sz="3100" b="1" i="1" dirty="0" smtClean="0"/>
              <a:t>Cyber Synergy: Seeking Sustainability through Collaboration between Virtual Reference and Social Q&amp;A Sites</a:t>
            </a:r>
          </a:p>
          <a:p>
            <a:pPr lvl="2"/>
            <a:r>
              <a:rPr lang="en-US" sz="3100" b="1" dirty="0" smtClean="0"/>
              <a:t>$250,000 for 2011-2013</a:t>
            </a:r>
          </a:p>
          <a:p>
            <a:pPr algn="ctr"/>
            <a:r>
              <a:rPr lang="en-US" sz="3100" b="1" dirty="0" smtClean="0"/>
              <a:t>Funded by IMLS, OCLC, </a:t>
            </a:r>
            <a:r>
              <a:rPr lang="en-US" sz="3100" b="1" dirty="0"/>
              <a:t>&amp;</a:t>
            </a:r>
            <a:r>
              <a:rPr lang="en-US" sz="3100" b="1" dirty="0" smtClean="0"/>
              <a:t> Rutgers University</a:t>
            </a:r>
          </a:p>
          <a:p>
            <a:pPr algn="ctr"/>
            <a:r>
              <a:rPr lang="en-US" sz="3100" b="1" dirty="0" smtClean="0"/>
              <a:t>Co-PIs Marie Radford (RU), Lynn </a:t>
            </a:r>
            <a:r>
              <a:rPr lang="en-US" sz="3100" b="1" dirty="0" err="1" smtClean="0"/>
              <a:t>Silipigni</a:t>
            </a:r>
            <a:r>
              <a:rPr lang="en-US" sz="3100" b="1" dirty="0" smtClean="0"/>
              <a:t> </a:t>
            </a:r>
            <a:r>
              <a:rPr lang="en-US" sz="3100" b="1" dirty="0" err="1" smtClean="0"/>
              <a:t>Connaway</a:t>
            </a:r>
            <a:r>
              <a:rPr lang="en-US" sz="3100" b="1" dirty="0" smtClean="0"/>
              <a:t> (OCLC), &amp; Chirag Shah (RU)</a:t>
            </a:r>
          </a:p>
          <a:p>
            <a:pPr algn="ctr">
              <a:buNone/>
            </a:pPr>
            <a:r>
              <a:rPr lang="en-US" sz="3100" dirty="0" smtClean="0">
                <a:hlinkClick r:id="rId3"/>
              </a:rPr>
              <a:t>http://www.oclc.org/research/activities/synergy.html</a:t>
            </a:r>
            <a:endParaRPr lang="en-US" sz="3100" dirty="0" smtClean="0"/>
          </a:p>
          <a:p>
            <a:pPr algn="ctr">
              <a:buNone/>
            </a:pPr>
            <a:endParaRPr lang="en-US" sz="3100" dirty="0" smtClean="0"/>
          </a:p>
          <a:p>
            <a:r>
              <a:rPr lang="en-US" sz="3100" b="1" dirty="0" smtClean="0"/>
              <a:t>We thank Alyssa Darden, Lisa </a:t>
            </a:r>
            <a:r>
              <a:rPr lang="en-US" sz="3100" b="1" dirty="0" err="1" smtClean="0"/>
              <a:t>DeLuca</a:t>
            </a:r>
            <a:r>
              <a:rPr lang="en-US" sz="3100" b="1" smtClean="0"/>
              <a:t>, Kathy </a:t>
            </a:r>
            <a:r>
              <a:rPr lang="en-US" sz="3100" b="1" dirty="0" smtClean="0"/>
              <a:t>Juliano, Stephanie Mikitish, Janet </a:t>
            </a:r>
            <a:r>
              <a:rPr lang="en-US" sz="3100" b="1" dirty="0" err="1" smtClean="0"/>
              <a:t>Torsney</a:t>
            </a:r>
            <a:r>
              <a:rPr lang="en-US" sz="3100" b="1" dirty="0" smtClean="0"/>
              <a:t>, &amp; Jacqueline </a:t>
            </a:r>
            <a:r>
              <a:rPr lang="en-US" sz="3100" b="1" dirty="0" err="1" smtClean="0"/>
              <a:t>Woolcott</a:t>
            </a:r>
            <a:r>
              <a:rPr lang="en-US" sz="3100" b="1" dirty="0" smtClean="0"/>
              <a:t> for assistance in coding, analysis, &amp; data presentation.</a:t>
            </a:r>
          </a:p>
          <a:p>
            <a:pPr algn="ctr"/>
            <a:endParaRPr lang="en-US" sz="2000" b="1" dirty="0"/>
          </a:p>
        </p:txBody>
      </p:sp>
    </p:spTree>
  </p:cSld>
  <p:clrMapOvr>
    <a:masterClrMapping/>
  </p:clrMapOvr>
  <p:transition>
    <p:fade/>
  </p:transition>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Rectangle 2"/>
          <p:cNvSpPr>
            <a:spLocks noGrp="1" noChangeArrowheads="1"/>
          </p:cNvSpPr>
          <p:nvPr>
            <p:ph type="title"/>
          </p:nvPr>
        </p:nvSpPr>
        <p:spPr>
          <a:xfrm>
            <a:off x="698562" y="1036122"/>
            <a:ext cx="7772400" cy="2395847"/>
          </a:xfrm>
        </p:spPr>
        <p:txBody>
          <a:bodyPr/>
          <a:lstStyle/>
          <a:p>
            <a:pPr algn="ctr"/>
            <a:r>
              <a:rPr lang="en-US" dirty="0" smtClean="0"/>
              <a:t>Questions &amp; Discussion</a:t>
            </a:r>
          </a:p>
        </p:txBody>
      </p:sp>
      <p:sp>
        <p:nvSpPr>
          <p:cNvPr id="4" name="Rectangle 3"/>
          <p:cNvSpPr/>
          <p:nvPr/>
        </p:nvSpPr>
        <p:spPr>
          <a:xfrm>
            <a:off x="5545778" y="4006572"/>
            <a:ext cx="3396342" cy="1631216"/>
          </a:xfrm>
          <a:prstGeom prst="rect">
            <a:avLst/>
          </a:prstGeom>
        </p:spPr>
        <p:txBody>
          <a:bodyPr wrap="square">
            <a:spAutoFit/>
          </a:bodyPr>
          <a:lstStyle/>
          <a:p>
            <a:pPr lvl="0" algn="r"/>
            <a:r>
              <a:rPr lang="en-US" sz="2000" dirty="0" smtClean="0">
                <a:solidFill>
                  <a:srgbClr val="FFFFFF"/>
                </a:solidFill>
                <a:cs typeface="Arial"/>
              </a:rPr>
              <a:t>		Marie Radford</a:t>
            </a:r>
          </a:p>
          <a:p>
            <a:pPr lvl="0" algn="r"/>
            <a:r>
              <a:rPr lang="en-US" sz="2000" dirty="0" smtClean="0">
                <a:solidFill>
                  <a:schemeClr val="bg1"/>
                </a:solidFill>
                <a:cs typeface="Arial"/>
              </a:rPr>
              <a:t>mradford@rutgers.edu</a:t>
            </a:r>
          </a:p>
          <a:p>
            <a:pPr lvl="0" algn="r"/>
            <a:endParaRPr lang="en-US" sz="2000" dirty="0" smtClean="0">
              <a:solidFill>
                <a:schemeClr val="bg1"/>
              </a:solidFill>
              <a:cs typeface="Arial"/>
            </a:endParaRPr>
          </a:p>
          <a:p>
            <a:pPr lvl="0" algn="r"/>
            <a:r>
              <a:rPr lang="en-US" sz="2000" dirty="0" smtClean="0">
                <a:solidFill>
                  <a:srgbClr val="FFFFFF"/>
                </a:solidFill>
                <a:cs typeface="Arial"/>
              </a:rPr>
              <a:t>Lynn Silipigni </a:t>
            </a:r>
            <a:r>
              <a:rPr lang="en-US" sz="2000" dirty="0" err="1" smtClean="0">
                <a:solidFill>
                  <a:srgbClr val="FFFFFF"/>
                </a:solidFill>
                <a:cs typeface="Arial"/>
              </a:rPr>
              <a:t>Connaway</a:t>
            </a:r>
            <a:endParaRPr lang="en-US" sz="2000" dirty="0" smtClean="0">
              <a:solidFill>
                <a:srgbClr val="FFFFFF"/>
              </a:solidFill>
              <a:cs typeface="Arial"/>
            </a:endParaRPr>
          </a:p>
          <a:p>
            <a:pPr lvl="0" algn="r"/>
            <a:r>
              <a:rPr lang="en-US" sz="2000" dirty="0" smtClean="0">
                <a:solidFill>
                  <a:srgbClr val="FFFFFF"/>
                </a:solidFill>
                <a:cs typeface="Arial"/>
              </a:rPr>
              <a:t>connawal@oclc.org</a:t>
            </a:r>
            <a:endParaRPr lang="en-US" sz="2000" dirty="0">
              <a:solidFill>
                <a:srgbClr val="FFFFFF"/>
              </a:solidFill>
              <a:cs typeface="Arial"/>
            </a:endParaRPr>
          </a:p>
        </p:txBody>
      </p:sp>
    </p:spTree>
  </p:cSld>
  <p:clrMapOvr>
    <a:masterClrMapping/>
  </p:clrMapOvr>
  <p:transition>
    <p:fade/>
  </p:transition>
  <p:timing>
    <p:tnLst>
      <p:par>
        <p:cTn id="1" dur="indefinite" restart="never" nodeType="tmRoot"/>
      </p:par>
    </p:tnLst>
  </p:timing>
</p:sld>
</file>

<file path=ppt/theme/theme1.xml><?xml version="1.0" encoding="utf-8"?>
<a:theme xmlns:a="http://schemas.openxmlformats.org/drawingml/2006/main" name="OCLC Redesign 2011-01">
  <a:themeElements>
    <a:clrScheme name="OCLC">
      <a:dk1>
        <a:sysClr val="windowText" lastClr="000000"/>
      </a:dk1>
      <a:lt1>
        <a:srgbClr val="FFFFFF"/>
      </a:lt1>
      <a:dk2>
        <a:srgbClr val="455560"/>
      </a:dk2>
      <a:lt2>
        <a:srgbClr val="FFFFFF"/>
      </a:lt2>
      <a:accent1>
        <a:srgbClr val="2178B5"/>
      </a:accent1>
      <a:accent2>
        <a:srgbClr val="C52127"/>
      </a:accent2>
      <a:accent3>
        <a:srgbClr val="409A3C"/>
      </a:accent3>
      <a:accent4>
        <a:srgbClr val="5F4894"/>
      </a:accent4>
      <a:accent5>
        <a:srgbClr val="A9316F"/>
      </a:accent5>
      <a:accent6>
        <a:srgbClr val="FF7600"/>
      </a:accent6>
      <a:hlink>
        <a:srgbClr val="034EA2"/>
      </a:hlink>
      <a:folHlink>
        <a:srgbClr val="A9316F"/>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9EC13F594A2FC74EADD29D0AF2FC40B8" ma:contentTypeVersion="0" ma:contentTypeDescription="Create a new document." ma:contentTypeScope="" ma:versionID="f6b9a7984d90970c0d0e973507f2746e">
  <xsd:schema xmlns:xsd="http://www.w3.org/2001/XMLSchema" xmlns:p="http://schemas.microsoft.com/office/2006/metadata/properties" targetNamespace="http://schemas.microsoft.com/office/2006/metadata/properties" ma:root="true" ma:fieldsID="4aeb20c0e3442673af7ee10786458764">
    <xsd:element name="properties">
      <xsd:complexType>
        <xsd:sequence>
          <xsd:element name="documentManagement">
            <xsd:complexType>
              <xsd:all/>
            </xsd:complexType>
          </xsd:element>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office/internal/2005/internalDocumentation"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ma:readOnly="tru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lastPrinted" minOccurs="0" maxOccurs="1" type="xsd:dateTime"/>
        <xsd:element name="contentStatus" minOccurs="0" maxOccurs="1" type="xsd:string"/>
      </xsd:all>
    </xsd:complexType>
  </xsd:schema>
</ct:contentTypeSchema>
</file>

<file path=customXml/itemProps1.xml><?xml version="1.0" encoding="utf-8"?>
<ds:datastoreItem xmlns:ds="http://schemas.openxmlformats.org/officeDocument/2006/customXml" ds:itemID="{F7939786-C169-4F7A-810B-4BE8BCB61B43}">
  <ds:schemaRefs>
    <ds:schemaRef ds:uri="http://schemas.openxmlformats.org/package/2006/metadata/core-properties"/>
    <ds:schemaRef ds:uri="http://purl.org/dc/terms/"/>
    <ds:schemaRef ds:uri="http://purl.org/dc/elements/1.1/"/>
    <ds:schemaRef ds:uri="http://schemas.microsoft.com/office/2006/metadata/properties"/>
    <ds:schemaRef ds:uri="http://schemas.microsoft.com/office/2006/documentManagement/types"/>
    <ds:schemaRef ds:uri="http://www.w3.org/XML/1998/namespace"/>
    <ds:schemaRef ds:uri="http://purl.org/dc/dcmitype/"/>
  </ds:schemaRefs>
</ds:datastoreItem>
</file>

<file path=customXml/itemProps2.xml><?xml version="1.0" encoding="utf-8"?>
<ds:datastoreItem xmlns:ds="http://schemas.openxmlformats.org/officeDocument/2006/customXml" ds:itemID="{F666D8B9-669F-4142-B8FC-2F14E25C84FA}">
  <ds:schemaRefs>
    <ds:schemaRef ds:uri="http://schemas.microsoft.com/sharepoint/v3/contenttype/forms"/>
  </ds:schemaRefs>
</ds:datastoreItem>
</file>

<file path=customXml/itemProps3.xml><?xml version="1.0" encoding="utf-8"?>
<ds:datastoreItem xmlns:ds="http://schemas.openxmlformats.org/officeDocument/2006/customXml" ds:itemID="{4AC843D3-24B5-44CD-B3F2-6FF1341FC0C5}">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openxmlformats.org/package/2006/metadata/core-properties"/>
    <ds:schemaRef ds:uri="http://purl.org/dc/elements/1.1/"/>
    <ds:schemaRef ds:uri="http://purl.org/dc/terms/"/>
    <ds:schemaRef ds:uri="http://schemas.microsoft.com/office/internal/2005/internalDocumentation"/>
  </ds:schemaRefs>
</ds:datastoreItem>
</file>

<file path=docProps/app.xml><?xml version="1.0" encoding="utf-8"?>
<Properties xmlns="http://schemas.openxmlformats.org/officeDocument/2006/extended-properties" xmlns:vt="http://schemas.openxmlformats.org/officeDocument/2006/docPropsVTypes">
  <Template/>
  <TotalTime>8</TotalTime>
  <Words>4264</Words>
  <Application>Microsoft Office PowerPoint</Application>
  <PresentationFormat>On-screen Show (4:3)</PresentationFormat>
  <Paragraphs>667</Paragraphs>
  <Slides>38</Slides>
  <Notes>38</Notes>
  <HiddenSlides>3</HiddenSlides>
  <MMClips>0</MMClips>
  <ScaleCrop>false</ScaleCrop>
  <HeadingPairs>
    <vt:vector size="4" baseType="variant">
      <vt:variant>
        <vt:lpstr>Theme</vt:lpstr>
      </vt:variant>
      <vt:variant>
        <vt:i4>1</vt:i4>
      </vt:variant>
      <vt:variant>
        <vt:lpstr>Slide Titles</vt:lpstr>
      </vt:variant>
      <vt:variant>
        <vt:i4>38</vt:i4>
      </vt:variant>
    </vt:vector>
  </HeadingPairs>
  <TitlesOfParts>
    <vt:vector size="39" baseType="lpstr">
      <vt:lpstr>OCLC Redesign 2011-01</vt:lpstr>
      <vt:lpstr>Slide 1</vt:lpstr>
      <vt:lpstr>Seeking Synchronicity &amp; Cyber Synergy</vt:lpstr>
      <vt:lpstr>Seeking Synchronicity: Evaluating Virtual Reference Services from User, Non-User &amp; Librarian Perspectives </vt:lpstr>
      <vt:lpstr>Cyber Synergy: Seeking Sustainability through Collaboration between  Virtual Reference and Social Q&amp;A Sites </vt:lpstr>
      <vt:lpstr>Transcript Analysis</vt:lpstr>
      <vt:lpstr>Research Questions – Cyber Synergy</vt:lpstr>
      <vt:lpstr>Types of Questions</vt:lpstr>
      <vt:lpstr>Types of VR Questions  </vt:lpstr>
      <vt:lpstr>Subject Search or Specific Search</vt:lpstr>
      <vt:lpstr>Ready Reference</vt:lpstr>
      <vt:lpstr>  Procedural </vt:lpstr>
      <vt:lpstr>Holdings</vt:lpstr>
      <vt:lpstr>Research</vt:lpstr>
      <vt:lpstr>Inappropriate</vt:lpstr>
      <vt:lpstr>Directional</vt:lpstr>
      <vt:lpstr>Reader’s Advisory</vt:lpstr>
      <vt:lpstr>Slide 17</vt:lpstr>
      <vt:lpstr>Query Type: 2010</vt:lpstr>
      <vt:lpstr>Slide 19</vt:lpstr>
      <vt:lpstr>Query Type 2010: Live Chat (QP2) vs. Qwidget (QW) </vt:lpstr>
      <vt:lpstr>Ready Reference Accuracy</vt:lpstr>
      <vt:lpstr>Accuracy in VR Ready Reference </vt:lpstr>
      <vt:lpstr>Accuracy Transcript Analysis</vt:lpstr>
      <vt:lpstr>Checking for Accuracy</vt:lpstr>
      <vt:lpstr>Categories</vt:lpstr>
      <vt:lpstr>Ready Reference Questions (2004-2006 vs. 2010) Received by Type of Chat Service</vt:lpstr>
      <vt:lpstr>Ready Reference Accuracy  Results</vt:lpstr>
      <vt:lpstr>Slide 28</vt:lpstr>
      <vt:lpstr>Ready Reference Accuracy Correct Answers and Citations  for 2004-2006 vs. 2010</vt:lpstr>
      <vt:lpstr>Ready Reference is Alive!</vt:lpstr>
      <vt:lpstr>Explanations for Increase</vt:lpstr>
      <vt:lpstr>Where to Go from Here</vt:lpstr>
      <vt:lpstr>Recommendations to Improve Accuracy</vt:lpstr>
      <vt:lpstr>Future Research Directions</vt:lpstr>
      <vt:lpstr>References</vt:lpstr>
      <vt:lpstr>References</vt:lpstr>
      <vt:lpstr>Funding &amp; Acknowledgements</vt:lpstr>
      <vt:lpstr>Questions &amp; Discussion</vt:lpstr>
    </vt:vector>
  </TitlesOfParts>
  <Company>OCLC</Company>
  <LinksUpToDate>false</LinksUpToDate>
  <SharedDoc>false</SharedDoc>
  <HyperlinkBase/>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Not Dead Yet: A Longitudinal Study of Query Type and Ready Reference Accurancy in Live Chat and IM Reference</dc:title>
  <dc:subject>Virtual Reference</dc:subject>
  <dc:creator>Marie L Radford, Lynn Silipigni Connaway</dc:creator>
  <cp:keywords>ready reference, live chat reference, IM reference, virtual reference, Seeking Synchronicity, Cyber Synergy, reference accuracy</cp:keywords>
  <cp:lastModifiedBy>mcnicolj</cp:lastModifiedBy>
  <cp:revision>806</cp:revision>
  <cp:lastPrinted>2012-01-18T22:20:44Z</cp:lastPrinted>
  <dcterms:created xsi:type="dcterms:W3CDTF">2012-03-27T16:06:48Z</dcterms:created>
  <dcterms:modified xsi:type="dcterms:W3CDTF">2013-02-01T20:34:39Z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0x0101009EC13F594A2FC74EADD29D0AF2FC40B8</vt:lpwstr>
  </property>
</Properties>
</file>