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84" r:id="rId3"/>
    <p:sldId id="420" r:id="rId4"/>
    <p:sldId id="382" r:id="rId5"/>
    <p:sldId id="421" r:id="rId6"/>
    <p:sldId id="277" r:id="rId7"/>
    <p:sldId id="383" r:id="rId8"/>
    <p:sldId id="344" r:id="rId9"/>
    <p:sldId id="423" r:id="rId10"/>
    <p:sldId id="424" r:id="rId11"/>
    <p:sldId id="402" r:id="rId12"/>
    <p:sldId id="401" r:id="rId13"/>
    <p:sldId id="413" r:id="rId14"/>
    <p:sldId id="414" r:id="rId15"/>
    <p:sldId id="415" r:id="rId16"/>
    <p:sldId id="399" r:id="rId17"/>
    <p:sldId id="408" r:id="rId18"/>
    <p:sldId id="406" r:id="rId19"/>
    <p:sldId id="409" r:id="rId20"/>
    <p:sldId id="418" r:id="rId21"/>
    <p:sldId id="419" r:id="rId22"/>
    <p:sldId id="417" r:id="rId23"/>
    <p:sldId id="410" r:id="rId24"/>
    <p:sldId id="411" r:id="rId25"/>
    <p:sldId id="412" r:id="rId26"/>
    <p:sldId id="416" r:id="rId27"/>
    <p:sldId id="385" r:id="rId28"/>
    <p:sldId id="386" r:id="rId29"/>
    <p:sldId id="387" r:id="rId30"/>
    <p:sldId id="388" r:id="rId31"/>
    <p:sldId id="390" r:id="rId32"/>
    <p:sldId id="391" r:id="rId33"/>
    <p:sldId id="392" r:id="rId34"/>
    <p:sldId id="407" r:id="rId35"/>
    <p:sldId id="274" r:id="rId3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7600"/>
    <a:srgbClr val="218F36"/>
    <a:srgbClr val="000000"/>
    <a:srgbClr val="66CCFF"/>
    <a:srgbClr val="3366FF"/>
    <a:srgbClr val="666666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45" autoAdjust="0"/>
    <p:restoredTop sz="97068" autoAdjust="0"/>
  </p:normalViewPr>
  <p:slideViewPr>
    <p:cSldViewPr>
      <p:cViewPr varScale="1">
        <p:scale>
          <a:sx n="72" d="100"/>
          <a:sy n="72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146070638" cy="1460706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.oa.oclc.org\data\OhioLINK\Webinar\Webin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\data\OhioLINK\Analysis\Language\LangFreq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\data\OhioLINK\Analysis\Language\LangFreq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\data\OhioLINK\Analysis\Language\LangFreq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\data\OhioLINK\Analysis\Language\LangFreq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.oa.oclc.org\data\OhioLINK\Webinar\Webina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OhioLINK\FileProcessing\Usage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.oa.oclc.org\data\OhioLINK\Webinar\LangFreq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.oa.oclc.org\data\OhioLINK\Webinar\LangFreq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.oa.oclc.org\data\OhioLINK\Webinar\Subjec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\data\OhioLINK\Analysis\Language\LangFreq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\data\OhioLINK\Analysis\Language\LangFreq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eill-e\data\OhioLINK\Analysis\Language\LangFre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Pt>
            <c:idx val="2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0000FF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2yr Colleges, 6.0%</a:t>
                    </a:r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Depositories, 15.2%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LibType!$B$2:$B$6</c:f>
              <c:strCache>
                <c:ptCount val="5"/>
                <c:pt idx="0">
                  <c:v>ARLs</c:v>
                </c:pt>
                <c:pt idx="1">
                  <c:v>Universities</c:v>
                </c:pt>
                <c:pt idx="2">
                  <c:v>Colleges</c:v>
                </c:pt>
                <c:pt idx="3">
                  <c:v>2yr Colleges</c:v>
                </c:pt>
                <c:pt idx="4">
                  <c:v>Depositories</c:v>
                </c:pt>
              </c:strCache>
            </c:strRef>
          </c:cat>
          <c:val>
            <c:numRef>
              <c:f>LibType!$G$2:$G$6</c:f>
              <c:numCache>
                <c:formatCode>0.0%</c:formatCode>
                <c:ptCount val="5"/>
                <c:pt idx="0">
                  <c:v>0.26979282780294922</c:v>
                </c:pt>
                <c:pt idx="1">
                  <c:v>0.27292486119990461</c:v>
                </c:pt>
                <c:pt idx="2">
                  <c:v>0.24582016301936721</c:v>
                </c:pt>
                <c:pt idx="3">
                  <c:v>5.9955213806571463E-2</c:v>
                </c:pt>
                <c:pt idx="4">
                  <c:v>0.15150693417120936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0312171462285434E-2"/>
          <c:y val="2.7203905834371357E-2"/>
          <c:w val="0.88440210065134706"/>
          <c:h val="0.87598738299594259"/>
        </c:manualLayout>
      </c:layout>
      <c:scatterChart>
        <c:scatterStyle val="smoothMarker"/>
        <c:ser>
          <c:idx val="0"/>
          <c:order val="0"/>
          <c:spPr>
            <a:ln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LangAge!$B$3:$B$109</c:f>
              <c:numCache>
                <c:formatCode>General</c:formatCode>
                <c:ptCount val="107"/>
                <c:pt idx="0">
                  <c:v>2006</c:v>
                </c:pt>
                <c:pt idx="1">
                  <c:v>2005</c:v>
                </c:pt>
                <c:pt idx="2">
                  <c:v>2004</c:v>
                </c:pt>
                <c:pt idx="3">
                  <c:v>2003</c:v>
                </c:pt>
                <c:pt idx="4">
                  <c:v>2002</c:v>
                </c:pt>
                <c:pt idx="5">
                  <c:v>2001</c:v>
                </c:pt>
                <c:pt idx="6">
                  <c:v>2000</c:v>
                </c:pt>
                <c:pt idx="7">
                  <c:v>1999</c:v>
                </c:pt>
                <c:pt idx="8">
                  <c:v>1998</c:v>
                </c:pt>
                <c:pt idx="9">
                  <c:v>1997</c:v>
                </c:pt>
                <c:pt idx="10">
                  <c:v>1996</c:v>
                </c:pt>
                <c:pt idx="11">
                  <c:v>1995</c:v>
                </c:pt>
                <c:pt idx="12">
                  <c:v>1994</c:v>
                </c:pt>
                <c:pt idx="13">
                  <c:v>1993</c:v>
                </c:pt>
                <c:pt idx="14">
                  <c:v>1992</c:v>
                </c:pt>
                <c:pt idx="15">
                  <c:v>1991</c:v>
                </c:pt>
                <c:pt idx="16">
                  <c:v>1990</c:v>
                </c:pt>
                <c:pt idx="17">
                  <c:v>1989</c:v>
                </c:pt>
                <c:pt idx="18">
                  <c:v>1988</c:v>
                </c:pt>
                <c:pt idx="19">
                  <c:v>1987</c:v>
                </c:pt>
                <c:pt idx="20">
                  <c:v>1986</c:v>
                </c:pt>
                <c:pt idx="21">
                  <c:v>1985</c:v>
                </c:pt>
                <c:pt idx="22">
                  <c:v>1984</c:v>
                </c:pt>
                <c:pt idx="23">
                  <c:v>1983</c:v>
                </c:pt>
                <c:pt idx="24">
                  <c:v>1982</c:v>
                </c:pt>
                <c:pt idx="25">
                  <c:v>1981</c:v>
                </c:pt>
                <c:pt idx="26">
                  <c:v>1980</c:v>
                </c:pt>
                <c:pt idx="27">
                  <c:v>1979</c:v>
                </c:pt>
                <c:pt idx="28">
                  <c:v>1978</c:v>
                </c:pt>
                <c:pt idx="29">
                  <c:v>1977</c:v>
                </c:pt>
                <c:pt idx="30">
                  <c:v>1976</c:v>
                </c:pt>
                <c:pt idx="31">
                  <c:v>1975</c:v>
                </c:pt>
                <c:pt idx="32">
                  <c:v>1974</c:v>
                </c:pt>
                <c:pt idx="33">
                  <c:v>1973</c:v>
                </c:pt>
                <c:pt idx="34">
                  <c:v>1972</c:v>
                </c:pt>
                <c:pt idx="35">
                  <c:v>1971</c:v>
                </c:pt>
                <c:pt idx="36">
                  <c:v>1970</c:v>
                </c:pt>
                <c:pt idx="37">
                  <c:v>1969</c:v>
                </c:pt>
                <c:pt idx="38">
                  <c:v>1968</c:v>
                </c:pt>
                <c:pt idx="39">
                  <c:v>1967</c:v>
                </c:pt>
                <c:pt idx="40">
                  <c:v>1966</c:v>
                </c:pt>
                <c:pt idx="41">
                  <c:v>1965</c:v>
                </c:pt>
                <c:pt idx="42">
                  <c:v>1964</c:v>
                </c:pt>
                <c:pt idx="43">
                  <c:v>1963</c:v>
                </c:pt>
                <c:pt idx="44">
                  <c:v>1962</c:v>
                </c:pt>
                <c:pt idx="45">
                  <c:v>1961</c:v>
                </c:pt>
                <c:pt idx="46">
                  <c:v>1960</c:v>
                </c:pt>
                <c:pt idx="47">
                  <c:v>1959</c:v>
                </c:pt>
                <c:pt idx="48">
                  <c:v>1958</c:v>
                </c:pt>
                <c:pt idx="49">
                  <c:v>1957</c:v>
                </c:pt>
                <c:pt idx="50">
                  <c:v>1956</c:v>
                </c:pt>
                <c:pt idx="51">
                  <c:v>1955</c:v>
                </c:pt>
                <c:pt idx="52">
                  <c:v>1954</c:v>
                </c:pt>
                <c:pt idx="53">
                  <c:v>1953</c:v>
                </c:pt>
                <c:pt idx="54">
                  <c:v>1952</c:v>
                </c:pt>
                <c:pt idx="55">
                  <c:v>1951</c:v>
                </c:pt>
                <c:pt idx="56">
                  <c:v>1950</c:v>
                </c:pt>
                <c:pt idx="57">
                  <c:v>1949</c:v>
                </c:pt>
                <c:pt idx="58">
                  <c:v>1948</c:v>
                </c:pt>
                <c:pt idx="59">
                  <c:v>1947</c:v>
                </c:pt>
                <c:pt idx="60">
                  <c:v>1946</c:v>
                </c:pt>
                <c:pt idx="61">
                  <c:v>1945</c:v>
                </c:pt>
                <c:pt idx="62">
                  <c:v>1944</c:v>
                </c:pt>
                <c:pt idx="63">
                  <c:v>1943</c:v>
                </c:pt>
                <c:pt idx="64">
                  <c:v>1942</c:v>
                </c:pt>
                <c:pt idx="65">
                  <c:v>1941</c:v>
                </c:pt>
                <c:pt idx="66">
                  <c:v>1940</c:v>
                </c:pt>
                <c:pt idx="67">
                  <c:v>1939</c:v>
                </c:pt>
                <c:pt idx="68">
                  <c:v>1938</c:v>
                </c:pt>
                <c:pt idx="69">
                  <c:v>1937</c:v>
                </c:pt>
                <c:pt idx="70">
                  <c:v>1936</c:v>
                </c:pt>
                <c:pt idx="71">
                  <c:v>1935</c:v>
                </c:pt>
                <c:pt idx="72">
                  <c:v>1934</c:v>
                </c:pt>
                <c:pt idx="73">
                  <c:v>1933</c:v>
                </c:pt>
                <c:pt idx="74">
                  <c:v>1932</c:v>
                </c:pt>
                <c:pt idx="75">
                  <c:v>1931</c:v>
                </c:pt>
                <c:pt idx="76">
                  <c:v>1930</c:v>
                </c:pt>
                <c:pt idx="77">
                  <c:v>1929</c:v>
                </c:pt>
                <c:pt idx="78">
                  <c:v>1928</c:v>
                </c:pt>
                <c:pt idx="79">
                  <c:v>1927</c:v>
                </c:pt>
                <c:pt idx="80">
                  <c:v>1926</c:v>
                </c:pt>
                <c:pt idx="81">
                  <c:v>1925</c:v>
                </c:pt>
                <c:pt idx="82">
                  <c:v>1924</c:v>
                </c:pt>
                <c:pt idx="83">
                  <c:v>1923</c:v>
                </c:pt>
                <c:pt idx="84">
                  <c:v>1922</c:v>
                </c:pt>
                <c:pt idx="85">
                  <c:v>1921</c:v>
                </c:pt>
                <c:pt idx="86">
                  <c:v>1920</c:v>
                </c:pt>
                <c:pt idx="87">
                  <c:v>1919</c:v>
                </c:pt>
                <c:pt idx="88">
                  <c:v>1918</c:v>
                </c:pt>
                <c:pt idx="89">
                  <c:v>1917</c:v>
                </c:pt>
                <c:pt idx="90">
                  <c:v>1916</c:v>
                </c:pt>
                <c:pt idx="91">
                  <c:v>1915</c:v>
                </c:pt>
                <c:pt idx="92">
                  <c:v>1914</c:v>
                </c:pt>
                <c:pt idx="93">
                  <c:v>1913</c:v>
                </c:pt>
                <c:pt idx="94">
                  <c:v>1912</c:v>
                </c:pt>
                <c:pt idx="95">
                  <c:v>1911</c:v>
                </c:pt>
                <c:pt idx="96">
                  <c:v>1910</c:v>
                </c:pt>
                <c:pt idx="97">
                  <c:v>1909</c:v>
                </c:pt>
                <c:pt idx="98">
                  <c:v>1908</c:v>
                </c:pt>
                <c:pt idx="99">
                  <c:v>1907</c:v>
                </c:pt>
                <c:pt idx="100">
                  <c:v>1906</c:v>
                </c:pt>
                <c:pt idx="101">
                  <c:v>1905</c:v>
                </c:pt>
                <c:pt idx="102">
                  <c:v>1904</c:v>
                </c:pt>
                <c:pt idx="103">
                  <c:v>1903</c:v>
                </c:pt>
                <c:pt idx="104">
                  <c:v>1902</c:v>
                </c:pt>
                <c:pt idx="105">
                  <c:v>1901</c:v>
                </c:pt>
                <c:pt idx="106">
                  <c:v>1900</c:v>
                </c:pt>
              </c:numCache>
            </c:numRef>
          </c:xVal>
          <c:yVal>
            <c:numRef>
              <c:f>LangAge!$AJ$3:$AJ$110</c:f>
              <c:numCache>
                <c:formatCode>0.0%</c:formatCode>
                <c:ptCount val="108"/>
                <c:pt idx="0">
                  <c:v>0.31377227714302963</c:v>
                </c:pt>
                <c:pt idx="1">
                  <c:v>0.30308460254164427</c:v>
                </c:pt>
                <c:pt idx="2">
                  <c:v>0.34347011254577831</c:v>
                </c:pt>
                <c:pt idx="3">
                  <c:v>0.33159617146526477</c:v>
                </c:pt>
                <c:pt idx="4">
                  <c:v>0.3656321309218093</c:v>
                </c:pt>
                <c:pt idx="5">
                  <c:v>0.37530773442595539</c:v>
                </c:pt>
                <c:pt idx="6">
                  <c:v>0.37613927944617326</c:v>
                </c:pt>
                <c:pt idx="7">
                  <c:v>0.41036103585388795</c:v>
                </c:pt>
                <c:pt idx="8">
                  <c:v>0.41852691809384768</c:v>
                </c:pt>
                <c:pt idx="9">
                  <c:v>0.41710455193400464</c:v>
                </c:pt>
                <c:pt idx="10">
                  <c:v>0.36315175254393423</c:v>
                </c:pt>
                <c:pt idx="11">
                  <c:v>0.38429645162773085</c:v>
                </c:pt>
                <c:pt idx="12">
                  <c:v>0.40641711690433152</c:v>
                </c:pt>
                <c:pt idx="13">
                  <c:v>0.40256431684852451</c:v>
                </c:pt>
                <c:pt idx="14">
                  <c:v>0.42393086094112131</c:v>
                </c:pt>
                <c:pt idx="15">
                  <c:v>0.47911528698355282</c:v>
                </c:pt>
                <c:pt idx="16">
                  <c:v>0.46712565168902481</c:v>
                </c:pt>
                <c:pt idx="17">
                  <c:v>0.50057390344753849</c:v>
                </c:pt>
                <c:pt idx="18">
                  <c:v>0.51413404243216609</c:v>
                </c:pt>
                <c:pt idx="19">
                  <c:v>0.46727368010250808</c:v>
                </c:pt>
                <c:pt idx="20">
                  <c:v>0.49508196761385243</c:v>
                </c:pt>
                <c:pt idx="21">
                  <c:v>0.52042521790379859</c:v>
                </c:pt>
                <c:pt idx="22">
                  <c:v>0.51407354771838587</c:v>
                </c:pt>
                <c:pt idx="23">
                  <c:v>0.50834320887090156</c:v>
                </c:pt>
                <c:pt idx="24">
                  <c:v>0.50753104557853068</c:v>
                </c:pt>
                <c:pt idx="25">
                  <c:v>0.57469047672491258</c:v>
                </c:pt>
                <c:pt idx="26">
                  <c:v>0.59405683655688735</c:v>
                </c:pt>
                <c:pt idx="27">
                  <c:v>0.53628202643419065</c:v>
                </c:pt>
                <c:pt idx="28">
                  <c:v>0.58303856394943299</c:v>
                </c:pt>
                <c:pt idx="29">
                  <c:v>0.54539007812583495</c:v>
                </c:pt>
                <c:pt idx="30">
                  <c:v>0.59217537520816277</c:v>
                </c:pt>
                <c:pt idx="31">
                  <c:v>0.58496795566274029</c:v>
                </c:pt>
                <c:pt idx="32">
                  <c:v>0.55672876137842764</c:v>
                </c:pt>
                <c:pt idx="33">
                  <c:v>0.52346627124036516</c:v>
                </c:pt>
                <c:pt idx="34">
                  <c:v>0.51754266144451255</c:v>
                </c:pt>
                <c:pt idx="35">
                  <c:v>0.53748995372969166</c:v>
                </c:pt>
                <c:pt idx="36">
                  <c:v>0.48256934588258932</c:v>
                </c:pt>
                <c:pt idx="37">
                  <c:v>0.49970148349635085</c:v>
                </c:pt>
                <c:pt idx="38">
                  <c:v>0.48193239454146458</c:v>
                </c:pt>
                <c:pt idx="39">
                  <c:v>0.56327269719238571</c:v>
                </c:pt>
                <c:pt idx="40">
                  <c:v>0.48245266256057723</c:v>
                </c:pt>
                <c:pt idx="41">
                  <c:v>0.50365323596778655</c:v>
                </c:pt>
                <c:pt idx="42">
                  <c:v>0.47935260734862273</c:v>
                </c:pt>
                <c:pt idx="43">
                  <c:v>0.49895388981077154</c:v>
                </c:pt>
                <c:pt idx="44">
                  <c:v>0.51747421729806464</c:v>
                </c:pt>
                <c:pt idx="45">
                  <c:v>0.49228575157381382</c:v>
                </c:pt>
                <c:pt idx="46">
                  <c:v>0.49651176567231392</c:v>
                </c:pt>
                <c:pt idx="47">
                  <c:v>0.4447655600475498</c:v>
                </c:pt>
                <c:pt idx="48">
                  <c:v>0.48953822717208373</c:v>
                </c:pt>
                <c:pt idx="49">
                  <c:v>0.51330944321936189</c:v>
                </c:pt>
                <c:pt idx="50">
                  <c:v>0.5298075992867225</c:v>
                </c:pt>
                <c:pt idx="51">
                  <c:v>0.51113483420301364</c:v>
                </c:pt>
                <c:pt idx="52">
                  <c:v>0.45395371676949658</c:v>
                </c:pt>
                <c:pt idx="53">
                  <c:v>0.49102124947187031</c:v>
                </c:pt>
                <c:pt idx="54">
                  <c:v>0.45897155349543045</c:v>
                </c:pt>
                <c:pt idx="55">
                  <c:v>0.59753553395754555</c:v>
                </c:pt>
                <c:pt idx="56">
                  <c:v>0.51800781418086561</c:v>
                </c:pt>
                <c:pt idx="57">
                  <c:v>0.5533189455584987</c:v>
                </c:pt>
                <c:pt idx="58">
                  <c:v>0.58663751085711657</c:v>
                </c:pt>
                <c:pt idx="59">
                  <c:v>0.47187716193247586</c:v>
                </c:pt>
                <c:pt idx="60">
                  <c:v>0.45748220238302717</c:v>
                </c:pt>
                <c:pt idx="61">
                  <c:v>0.59181235311799418</c:v>
                </c:pt>
                <c:pt idx="62">
                  <c:v>0.60427458558207814</c:v>
                </c:pt>
                <c:pt idx="63">
                  <c:v>0.59294264333869773</c:v>
                </c:pt>
                <c:pt idx="64">
                  <c:v>0.74857890666410198</c:v>
                </c:pt>
                <c:pt idx="65">
                  <c:v>0.60642128659001293</c:v>
                </c:pt>
                <c:pt idx="66">
                  <c:v>0.57969635467114977</c:v>
                </c:pt>
                <c:pt idx="67">
                  <c:v>0.63902769627822587</c:v>
                </c:pt>
                <c:pt idx="68">
                  <c:v>0.45410223881054385</c:v>
                </c:pt>
                <c:pt idx="69">
                  <c:v>0.59754271815675031</c:v>
                </c:pt>
                <c:pt idx="70">
                  <c:v>0.47853653355989939</c:v>
                </c:pt>
                <c:pt idx="71">
                  <c:v>0.73097002073358153</c:v>
                </c:pt>
                <c:pt idx="72">
                  <c:v>0.72587147599073065</c:v>
                </c:pt>
                <c:pt idx="73">
                  <c:v>0.56919336315080604</c:v>
                </c:pt>
                <c:pt idx="74">
                  <c:v>0.57285989633068757</c:v>
                </c:pt>
                <c:pt idx="75">
                  <c:v>0.61000443377482572</c:v>
                </c:pt>
                <c:pt idx="76">
                  <c:v>0.62065227237744724</c:v>
                </c:pt>
                <c:pt idx="77">
                  <c:v>0.44892216003329938</c:v>
                </c:pt>
                <c:pt idx="78">
                  <c:v>0.50954605474428316</c:v>
                </c:pt>
                <c:pt idx="79">
                  <c:v>0.62964713676240736</c:v>
                </c:pt>
                <c:pt idx="80">
                  <c:v>0.50142225462014711</c:v>
                </c:pt>
                <c:pt idx="81">
                  <c:v>0.51365074841706659</c:v>
                </c:pt>
                <c:pt idx="82">
                  <c:v>0.51399291093539923</c:v>
                </c:pt>
                <c:pt idx="83">
                  <c:v>0.58094780667730805</c:v>
                </c:pt>
                <c:pt idx="84">
                  <c:v>0.54547439285135857</c:v>
                </c:pt>
                <c:pt idx="85">
                  <c:v>0.53583231595364256</c:v>
                </c:pt>
                <c:pt idx="86">
                  <c:v>0.61778093336588913</c:v>
                </c:pt>
                <c:pt idx="87">
                  <c:v>0.59321230380603074</c:v>
                </c:pt>
                <c:pt idx="88">
                  <c:v>0.56362734045681795</c:v>
                </c:pt>
                <c:pt idx="89">
                  <c:v>0.63861253313585975</c:v>
                </c:pt>
                <c:pt idx="90">
                  <c:v>0.60371483974320039</c:v>
                </c:pt>
                <c:pt idx="91">
                  <c:v>0.70884600390926367</c:v>
                </c:pt>
                <c:pt idx="92">
                  <c:v>0.80370542100212583</c:v>
                </c:pt>
                <c:pt idx="93">
                  <c:v>0.74036963892940888</c:v>
                </c:pt>
                <c:pt idx="94">
                  <c:v>0.5459561527642165</c:v>
                </c:pt>
                <c:pt idx="95">
                  <c:v>0.57607208752260597</c:v>
                </c:pt>
                <c:pt idx="96">
                  <c:v>0.65163575536273199</c:v>
                </c:pt>
                <c:pt idx="97">
                  <c:v>0.45472616410511657</c:v>
                </c:pt>
                <c:pt idx="98">
                  <c:v>0.65800718402216951</c:v>
                </c:pt>
                <c:pt idx="99">
                  <c:v>0.59911424897661381</c:v>
                </c:pt>
                <c:pt idx="100">
                  <c:v>0.58952783335949199</c:v>
                </c:pt>
                <c:pt idx="101">
                  <c:v>0.51229237534466532</c:v>
                </c:pt>
                <c:pt idx="102">
                  <c:v>0.66700704272484712</c:v>
                </c:pt>
                <c:pt idx="103">
                  <c:v>0.72116334514416658</c:v>
                </c:pt>
                <c:pt idx="104">
                  <c:v>0.48970744091021284</c:v>
                </c:pt>
                <c:pt idx="105">
                  <c:v>0.50693627915181028</c:v>
                </c:pt>
                <c:pt idx="106">
                  <c:v>0.59171056866909399</c:v>
                </c:pt>
                <c:pt idx="107">
                  <c:v>0.47284186342538692</c:v>
                </c:pt>
              </c:numCache>
            </c:numRef>
          </c:yVal>
          <c:smooth val="1"/>
        </c:ser>
        <c:axId val="69073536"/>
        <c:axId val="69075328"/>
      </c:scatterChart>
      <c:valAx>
        <c:axId val="69073536"/>
        <c:scaling>
          <c:orientation val="minMax"/>
          <c:max val="2005"/>
          <c:min val="1900"/>
        </c:scaling>
        <c:axPos val="b"/>
        <c:numFmt formatCode="General" sourceLinked="1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9075328"/>
        <c:crosses val="autoZero"/>
        <c:crossBetween val="midCat"/>
        <c:majorUnit val="15"/>
      </c:valAx>
      <c:valAx>
        <c:axId val="69075328"/>
        <c:scaling>
          <c:orientation val="minMax"/>
          <c:max val="0.8"/>
        </c:scaling>
        <c:axPos val="l"/>
        <c:majorGridlines/>
        <c:numFmt formatCode="0%" sourceLinked="0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9073536"/>
        <c:crosses val="autoZero"/>
        <c:crossBetween val="midCat"/>
        <c:majorUnit val="0.2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(LangType!$B$3,LangType!$B$4,LangType!$B$5,LangType!$B$7)</c:f>
              <c:strCache>
                <c:ptCount val="4"/>
                <c:pt idx="0">
                  <c:v>ARLs</c:v>
                </c:pt>
                <c:pt idx="1">
                  <c:v>Universities</c:v>
                </c:pt>
                <c:pt idx="2">
                  <c:v>Colleges</c:v>
                </c:pt>
                <c:pt idx="3">
                  <c:v>Depositories</c:v>
                </c:pt>
              </c:strCache>
            </c:strRef>
          </c:cat>
          <c:val>
            <c:numRef>
              <c:f>(LangType!$H$3,LangType!$H$4,LangType!$H$5,LangType!$H$7)</c:f>
              <c:numCache>
                <c:formatCode>0.00</c:formatCode>
                <c:ptCount val="4"/>
                <c:pt idx="0">
                  <c:v>0.43827992910711788</c:v>
                </c:pt>
                <c:pt idx="1">
                  <c:v>0.5575943329534051</c:v>
                </c:pt>
                <c:pt idx="2">
                  <c:v>0.58751449981589576</c:v>
                </c:pt>
                <c:pt idx="3">
                  <c:v>0.68717896904778297</c:v>
                </c:pt>
              </c:numCache>
            </c:numRef>
          </c:val>
        </c:ser>
        <c:gapWidth val="75"/>
        <c:axId val="69094784"/>
        <c:axId val="69125248"/>
      </c:barChart>
      <c:catAx>
        <c:axId val="69094784"/>
        <c:scaling>
          <c:orientation val="minMax"/>
        </c:scaling>
        <c:axPos val="b"/>
        <c:tickLblPos val="nextTo"/>
        <c:spPr>
          <a:ln w="19050">
            <a:solidFill>
              <a:schemeClr val="tx1"/>
            </a:solidFill>
          </a:ln>
        </c:spPr>
        <c:crossAx val="69125248"/>
        <c:crosses val="autoZero"/>
        <c:auto val="1"/>
        <c:lblAlgn val="ctr"/>
        <c:lblOffset val="100"/>
      </c:catAx>
      <c:valAx>
        <c:axId val="69125248"/>
        <c:scaling>
          <c:orientation val="minMax"/>
          <c:max val="0.70000000000000062"/>
          <c:min val="0"/>
        </c:scaling>
        <c:axPos val="l"/>
        <c:majorGridlines/>
        <c:numFmt formatCode="0.0" sourceLinked="0"/>
        <c:tickLblPos val="nextTo"/>
        <c:spPr>
          <a:ln w="19050">
            <a:solidFill>
              <a:srgbClr val="000000"/>
            </a:solidFill>
          </a:ln>
        </c:spPr>
        <c:crossAx val="69094784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400" baseline="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dLbl>
              <c:idx val="3"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LangSubject!$B$4:$B$11</c:f>
              <c:strCache>
                <c:ptCount val="8"/>
                <c:pt idx="0">
                  <c:v>Arts &amp; Recreation</c:v>
                </c:pt>
                <c:pt idx="1">
                  <c:v>Business &amp; Economics</c:v>
                </c:pt>
                <c:pt idx="2">
                  <c:v>History &amp; Geography</c:v>
                </c:pt>
                <c:pt idx="3">
                  <c:v>Language &amp; Literature</c:v>
                </c:pt>
                <c:pt idx="4">
                  <c:v>Science &amp; Technology</c:v>
                </c:pt>
                <c:pt idx="5">
                  <c:v>Social Science</c:v>
                </c:pt>
                <c:pt idx="6">
                  <c:v>Medicine</c:v>
                </c:pt>
                <c:pt idx="7">
                  <c:v>Law</c:v>
                </c:pt>
              </c:strCache>
            </c:strRef>
          </c:cat>
          <c:val>
            <c:numRef>
              <c:f>LangSubject!$I$4:$I$11</c:f>
              <c:numCache>
                <c:formatCode>0.0%</c:formatCode>
                <c:ptCount val="8"/>
                <c:pt idx="0">
                  <c:v>0.11257464524733569</c:v>
                </c:pt>
                <c:pt idx="1">
                  <c:v>3.7841725411294928E-2</c:v>
                </c:pt>
                <c:pt idx="2">
                  <c:v>0.10748315661310349</c:v>
                </c:pt>
                <c:pt idx="3">
                  <c:v>0.20057594957965016</c:v>
                </c:pt>
                <c:pt idx="4">
                  <c:v>3.2957140687166958E-2</c:v>
                </c:pt>
                <c:pt idx="5">
                  <c:v>6.1753220911623857E-2</c:v>
                </c:pt>
                <c:pt idx="6">
                  <c:v>1.0877370080089899E-2</c:v>
                </c:pt>
                <c:pt idx="7">
                  <c:v>1.4157324512220047E-2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1650548920034585E-2"/>
          <c:y val="1.1223024708118496E-2"/>
          <c:w val="0.83166411532667861"/>
          <c:h val="0.89740074214861076"/>
        </c:manualLayout>
      </c:layout>
      <c:barChart>
        <c:barDir val="col"/>
        <c:grouping val="clustered"/>
        <c:ser>
          <c:idx val="0"/>
          <c:order val="0"/>
          <c:cat>
            <c:strRef>
              <c:f>LangSubject!$B$4:$B$11</c:f>
              <c:strCache>
                <c:ptCount val="8"/>
                <c:pt idx="0">
                  <c:v>Arts &amp; Recreation</c:v>
                </c:pt>
                <c:pt idx="1">
                  <c:v>Business &amp; Economics</c:v>
                </c:pt>
                <c:pt idx="2">
                  <c:v>History &amp; Geography</c:v>
                </c:pt>
                <c:pt idx="3">
                  <c:v>Language &amp; Literature</c:v>
                </c:pt>
                <c:pt idx="4">
                  <c:v>Science &amp; Technology</c:v>
                </c:pt>
                <c:pt idx="5">
                  <c:v>Social Science</c:v>
                </c:pt>
                <c:pt idx="6">
                  <c:v>Medicine</c:v>
                </c:pt>
                <c:pt idx="7">
                  <c:v>Law</c:v>
                </c:pt>
              </c:strCache>
            </c:strRef>
          </c:cat>
          <c:val>
            <c:numRef>
              <c:f>LangSubject!$J$4:$J$11</c:f>
              <c:numCache>
                <c:formatCode>0.0%</c:formatCode>
                <c:ptCount val="8"/>
                <c:pt idx="0">
                  <c:v>0.32286749271014947</c:v>
                </c:pt>
                <c:pt idx="1">
                  <c:v>0.20470200590038851</c:v>
                </c:pt>
                <c:pt idx="2">
                  <c:v>0.32066015768659517</c:v>
                </c:pt>
                <c:pt idx="3">
                  <c:v>0.31533175415011455</c:v>
                </c:pt>
                <c:pt idx="4">
                  <c:v>0.19541471466952839</c:v>
                </c:pt>
                <c:pt idx="5">
                  <c:v>0.21725626408616308</c:v>
                </c:pt>
                <c:pt idx="6">
                  <c:v>0.15746414309320753</c:v>
                </c:pt>
                <c:pt idx="7">
                  <c:v>0.34899521394999244</c:v>
                </c:pt>
              </c:numCache>
            </c:numRef>
          </c:val>
        </c:ser>
        <c:gapWidth val="50"/>
        <c:axId val="69240704"/>
        <c:axId val="69242240"/>
      </c:barChart>
      <c:catAx>
        <c:axId val="69240704"/>
        <c:scaling>
          <c:orientation val="minMax"/>
        </c:scaling>
        <c:axPos val="b"/>
        <c:tickLblPos val="nextTo"/>
        <c:crossAx val="69242240"/>
        <c:crosses val="autoZero"/>
        <c:auto val="1"/>
        <c:lblAlgn val="ctr"/>
        <c:lblOffset val="100"/>
      </c:catAx>
      <c:valAx>
        <c:axId val="69242240"/>
        <c:scaling>
          <c:orientation val="minMax"/>
          <c:max val="0.35000000000000031"/>
        </c:scaling>
        <c:axPos val="l"/>
        <c:majorGridlines/>
        <c:numFmt formatCode="0.0%" sourceLinked="1"/>
        <c:tickLblPos val="nextTo"/>
        <c:crossAx val="6924070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FF7600"/>
              </a:solidFill>
            </c:spPr>
          </c:dPt>
          <c:dPt>
            <c:idx val="2"/>
            <c:spPr>
              <a:solidFill>
                <a:srgbClr val="FF3300"/>
              </a:solidFill>
            </c:spPr>
          </c:dPt>
          <c:dPt>
            <c:idx val="3"/>
            <c:spPr>
              <a:solidFill>
                <a:schemeClr val="tx1"/>
              </a:solidFill>
            </c:spPr>
          </c:dPt>
          <c:dPt>
            <c:idx val="4"/>
            <c:spPr>
              <a:solidFill>
                <a:srgbClr val="0000FF"/>
              </a:solidFill>
            </c:spPr>
          </c:dPt>
          <c:cat>
            <c:strRef>
              <c:f>LibType!$B$2:$B$6</c:f>
              <c:strCache>
                <c:ptCount val="5"/>
                <c:pt idx="0">
                  <c:v>ARLs</c:v>
                </c:pt>
                <c:pt idx="1">
                  <c:v>Universities</c:v>
                </c:pt>
                <c:pt idx="2">
                  <c:v>Colleges</c:v>
                </c:pt>
                <c:pt idx="3">
                  <c:v>2yr Colleges</c:v>
                </c:pt>
                <c:pt idx="4">
                  <c:v>Depositories</c:v>
                </c:pt>
              </c:strCache>
            </c:strRef>
          </c:cat>
          <c:val>
            <c:numRef>
              <c:f>LibType!$H$2:$H$6</c:f>
              <c:numCache>
                <c:formatCode>0.000</c:formatCode>
                <c:ptCount val="5"/>
                <c:pt idx="0">
                  <c:v>0.14369520782074821</c:v>
                </c:pt>
                <c:pt idx="1">
                  <c:v>0.14565413710236083</c:v>
                </c:pt>
                <c:pt idx="2">
                  <c:v>0.11123465650015529</c:v>
                </c:pt>
                <c:pt idx="3">
                  <c:v>0.15392401566646638</c:v>
                </c:pt>
                <c:pt idx="4">
                  <c:v>2.5331290679796583E-2</c:v>
                </c:pt>
              </c:numCache>
            </c:numRef>
          </c:val>
        </c:ser>
        <c:gapWidth val="50"/>
        <c:axId val="66415232"/>
        <c:axId val="66417024"/>
      </c:barChart>
      <c:catAx>
        <c:axId val="66415232"/>
        <c:scaling>
          <c:orientation val="minMax"/>
        </c:scaling>
        <c:axPos val="b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6417024"/>
        <c:crosses val="autoZero"/>
        <c:auto val="1"/>
        <c:lblAlgn val="ctr"/>
        <c:lblOffset val="100"/>
      </c:catAx>
      <c:valAx>
        <c:axId val="66417024"/>
        <c:scaling>
          <c:orientation val="minMax"/>
          <c:max val="0.16"/>
        </c:scaling>
        <c:axPos val="l"/>
        <c:majorGridlines/>
        <c:numFmt formatCode="0.00" sourceLinked="0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6415232"/>
        <c:crosses val="autoZero"/>
        <c:crossBetween val="between"/>
        <c:majorUnit val="4.0000000000000022E-2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UsageStats!$D$1:$D$254</c:f>
              <c:numCache>
                <c:formatCode>General</c:formatCode>
                <c:ptCount val="2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45</c:v>
                </c:pt>
                <c:pt idx="40">
                  <c:v>47</c:v>
                </c:pt>
                <c:pt idx="41">
                  <c:v>48</c:v>
                </c:pt>
                <c:pt idx="42">
                  <c:v>49</c:v>
                </c:pt>
                <c:pt idx="43">
                  <c:v>50</c:v>
                </c:pt>
                <c:pt idx="44">
                  <c:v>51</c:v>
                </c:pt>
                <c:pt idx="45">
                  <c:v>53</c:v>
                </c:pt>
                <c:pt idx="46">
                  <c:v>55</c:v>
                </c:pt>
                <c:pt idx="47">
                  <c:v>56</c:v>
                </c:pt>
                <c:pt idx="48">
                  <c:v>57</c:v>
                </c:pt>
                <c:pt idx="49">
                  <c:v>58</c:v>
                </c:pt>
                <c:pt idx="50">
                  <c:v>59</c:v>
                </c:pt>
                <c:pt idx="51">
                  <c:v>60</c:v>
                </c:pt>
                <c:pt idx="52">
                  <c:v>61</c:v>
                </c:pt>
                <c:pt idx="53">
                  <c:v>62</c:v>
                </c:pt>
                <c:pt idx="54">
                  <c:v>63</c:v>
                </c:pt>
                <c:pt idx="55">
                  <c:v>64</c:v>
                </c:pt>
                <c:pt idx="56">
                  <c:v>65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78</c:v>
                </c:pt>
                <c:pt idx="68">
                  <c:v>80</c:v>
                </c:pt>
                <c:pt idx="69">
                  <c:v>81</c:v>
                </c:pt>
                <c:pt idx="70">
                  <c:v>82</c:v>
                </c:pt>
                <c:pt idx="71">
                  <c:v>84</c:v>
                </c:pt>
                <c:pt idx="72">
                  <c:v>86</c:v>
                </c:pt>
                <c:pt idx="73">
                  <c:v>87</c:v>
                </c:pt>
                <c:pt idx="74">
                  <c:v>88</c:v>
                </c:pt>
                <c:pt idx="75">
                  <c:v>89</c:v>
                </c:pt>
                <c:pt idx="76">
                  <c:v>90</c:v>
                </c:pt>
                <c:pt idx="77">
                  <c:v>92</c:v>
                </c:pt>
                <c:pt idx="78">
                  <c:v>93</c:v>
                </c:pt>
                <c:pt idx="79">
                  <c:v>96</c:v>
                </c:pt>
                <c:pt idx="80">
                  <c:v>97</c:v>
                </c:pt>
                <c:pt idx="81">
                  <c:v>101</c:v>
                </c:pt>
                <c:pt idx="82">
                  <c:v>102</c:v>
                </c:pt>
                <c:pt idx="83">
                  <c:v>105</c:v>
                </c:pt>
                <c:pt idx="84">
                  <c:v>107</c:v>
                </c:pt>
                <c:pt idx="85">
                  <c:v>110</c:v>
                </c:pt>
                <c:pt idx="86">
                  <c:v>112</c:v>
                </c:pt>
                <c:pt idx="87">
                  <c:v>113</c:v>
                </c:pt>
                <c:pt idx="88">
                  <c:v>114</c:v>
                </c:pt>
                <c:pt idx="89">
                  <c:v>117</c:v>
                </c:pt>
                <c:pt idx="90">
                  <c:v>120</c:v>
                </c:pt>
                <c:pt idx="91">
                  <c:v>122</c:v>
                </c:pt>
                <c:pt idx="92">
                  <c:v>123</c:v>
                </c:pt>
                <c:pt idx="93">
                  <c:v>125</c:v>
                </c:pt>
                <c:pt idx="94">
                  <c:v>127</c:v>
                </c:pt>
                <c:pt idx="95">
                  <c:v>131</c:v>
                </c:pt>
                <c:pt idx="96">
                  <c:v>133</c:v>
                </c:pt>
                <c:pt idx="97">
                  <c:v>134</c:v>
                </c:pt>
                <c:pt idx="98">
                  <c:v>136</c:v>
                </c:pt>
                <c:pt idx="99">
                  <c:v>138</c:v>
                </c:pt>
                <c:pt idx="100">
                  <c:v>139</c:v>
                </c:pt>
                <c:pt idx="101">
                  <c:v>142</c:v>
                </c:pt>
                <c:pt idx="102">
                  <c:v>143</c:v>
                </c:pt>
                <c:pt idx="103">
                  <c:v>144</c:v>
                </c:pt>
                <c:pt idx="104">
                  <c:v>147</c:v>
                </c:pt>
                <c:pt idx="105">
                  <c:v>150</c:v>
                </c:pt>
                <c:pt idx="106">
                  <c:v>152</c:v>
                </c:pt>
                <c:pt idx="107">
                  <c:v>154</c:v>
                </c:pt>
                <c:pt idx="108">
                  <c:v>156</c:v>
                </c:pt>
                <c:pt idx="109">
                  <c:v>160</c:v>
                </c:pt>
                <c:pt idx="110">
                  <c:v>163</c:v>
                </c:pt>
                <c:pt idx="111">
                  <c:v>165</c:v>
                </c:pt>
                <c:pt idx="112">
                  <c:v>167</c:v>
                </c:pt>
                <c:pt idx="113">
                  <c:v>168</c:v>
                </c:pt>
                <c:pt idx="114">
                  <c:v>169</c:v>
                </c:pt>
                <c:pt idx="115">
                  <c:v>172</c:v>
                </c:pt>
                <c:pt idx="116">
                  <c:v>176</c:v>
                </c:pt>
                <c:pt idx="117">
                  <c:v>179</c:v>
                </c:pt>
                <c:pt idx="118">
                  <c:v>181</c:v>
                </c:pt>
                <c:pt idx="119">
                  <c:v>183</c:v>
                </c:pt>
                <c:pt idx="120">
                  <c:v>188</c:v>
                </c:pt>
                <c:pt idx="121">
                  <c:v>192</c:v>
                </c:pt>
                <c:pt idx="122">
                  <c:v>197</c:v>
                </c:pt>
                <c:pt idx="123">
                  <c:v>199</c:v>
                </c:pt>
                <c:pt idx="124">
                  <c:v>201</c:v>
                </c:pt>
                <c:pt idx="125">
                  <c:v>204</c:v>
                </c:pt>
                <c:pt idx="126">
                  <c:v>208</c:v>
                </c:pt>
                <c:pt idx="127">
                  <c:v>213</c:v>
                </c:pt>
                <c:pt idx="128">
                  <c:v>216</c:v>
                </c:pt>
                <c:pt idx="129">
                  <c:v>217</c:v>
                </c:pt>
                <c:pt idx="130">
                  <c:v>220</c:v>
                </c:pt>
                <c:pt idx="131">
                  <c:v>224</c:v>
                </c:pt>
                <c:pt idx="132">
                  <c:v>226</c:v>
                </c:pt>
                <c:pt idx="133">
                  <c:v>232</c:v>
                </c:pt>
                <c:pt idx="134">
                  <c:v>237</c:v>
                </c:pt>
                <c:pt idx="135">
                  <c:v>242</c:v>
                </c:pt>
                <c:pt idx="136">
                  <c:v>244</c:v>
                </c:pt>
                <c:pt idx="137">
                  <c:v>247</c:v>
                </c:pt>
                <c:pt idx="138">
                  <c:v>254</c:v>
                </c:pt>
                <c:pt idx="139">
                  <c:v>261</c:v>
                </c:pt>
                <c:pt idx="140">
                  <c:v>267</c:v>
                </c:pt>
                <c:pt idx="141">
                  <c:v>270</c:v>
                </c:pt>
                <c:pt idx="142">
                  <c:v>275</c:v>
                </c:pt>
                <c:pt idx="143">
                  <c:v>278</c:v>
                </c:pt>
                <c:pt idx="144">
                  <c:v>285</c:v>
                </c:pt>
                <c:pt idx="145">
                  <c:v>286</c:v>
                </c:pt>
                <c:pt idx="146">
                  <c:v>294</c:v>
                </c:pt>
                <c:pt idx="147">
                  <c:v>303</c:v>
                </c:pt>
                <c:pt idx="148">
                  <c:v>310</c:v>
                </c:pt>
                <c:pt idx="149">
                  <c:v>316</c:v>
                </c:pt>
                <c:pt idx="150">
                  <c:v>321</c:v>
                </c:pt>
                <c:pt idx="151">
                  <c:v>333</c:v>
                </c:pt>
                <c:pt idx="152">
                  <c:v>338</c:v>
                </c:pt>
                <c:pt idx="153">
                  <c:v>346</c:v>
                </c:pt>
                <c:pt idx="154">
                  <c:v>351</c:v>
                </c:pt>
                <c:pt idx="155">
                  <c:v>364</c:v>
                </c:pt>
                <c:pt idx="156">
                  <c:v>375</c:v>
                </c:pt>
                <c:pt idx="157">
                  <c:v>381</c:v>
                </c:pt>
                <c:pt idx="158">
                  <c:v>388</c:v>
                </c:pt>
                <c:pt idx="159">
                  <c:v>398</c:v>
                </c:pt>
                <c:pt idx="160">
                  <c:v>406</c:v>
                </c:pt>
                <c:pt idx="161">
                  <c:v>411</c:v>
                </c:pt>
                <c:pt idx="162">
                  <c:v>418</c:v>
                </c:pt>
                <c:pt idx="163">
                  <c:v>426</c:v>
                </c:pt>
                <c:pt idx="164">
                  <c:v>434</c:v>
                </c:pt>
                <c:pt idx="165">
                  <c:v>445</c:v>
                </c:pt>
                <c:pt idx="166">
                  <c:v>456</c:v>
                </c:pt>
                <c:pt idx="167">
                  <c:v>466</c:v>
                </c:pt>
                <c:pt idx="168">
                  <c:v>480</c:v>
                </c:pt>
                <c:pt idx="169">
                  <c:v>494</c:v>
                </c:pt>
                <c:pt idx="170">
                  <c:v>511</c:v>
                </c:pt>
                <c:pt idx="171">
                  <c:v>519</c:v>
                </c:pt>
                <c:pt idx="172">
                  <c:v>533</c:v>
                </c:pt>
                <c:pt idx="173">
                  <c:v>550</c:v>
                </c:pt>
                <c:pt idx="174">
                  <c:v>563</c:v>
                </c:pt>
                <c:pt idx="175">
                  <c:v>579</c:v>
                </c:pt>
                <c:pt idx="176">
                  <c:v>596</c:v>
                </c:pt>
                <c:pt idx="177">
                  <c:v>614</c:v>
                </c:pt>
                <c:pt idx="178">
                  <c:v>631</c:v>
                </c:pt>
                <c:pt idx="179">
                  <c:v>647</c:v>
                </c:pt>
                <c:pt idx="180">
                  <c:v>659</c:v>
                </c:pt>
                <c:pt idx="181">
                  <c:v>675</c:v>
                </c:pt>
                <c:pt idx="182">
                  <c:v>705</c:v>
                </c:pt>
                <c:pt idx="183">
                  <c:v>719</c:v>
                </c:pt>
                <c:pt idx="184">
                  <c:v>736</c:v>
                </c:pt>
                <c:pt idx="185">
                  <c:v>757</c:v>
                </c:pt>
                <c:pt idx="186">
                  <c:v>786</c:v>
                </c:pt>
                <c:pt idx="187">
                  <c:v>808</c:v>
                </c:pt>
                <c:pt idx="188">
                  <c:v>837</c:v>
                </c:pt>
                <c:pt idx="189">
                  <c:v>864</c:v>
                </c:pt>
                <c:pt idx="190">
                  <c:v>900</c:v>
                </c:pt>
                <c:pt idx="191">
                  <c:v>926</c:v>
                </c:pt>
                <c:pt idx="192">
                  <c:v>966</c:v>
                </c:pt>
                <c:pt idx="193">
                  <c:v>999</c:v>
                </c:pt>
                <c:pt idx="194">
                  <c:v>1034</c:v>
                </c:pt>
                <c:pt idx="195">
                  <c:v>1075</c:v>
                </c:pt>
                <c:pt idx="196">
                  <c:v>1114</c:v>
                </c:pt>
                <c:pt idx="197">
                  <c:v>1163</c:v>
                </c:pt>
                <c:pt idx="198">
                  <c:v>1207</c:v>
                </c:pt>
                <c:pt idx="199">
                  <c:v>1249</c:v>
                </c:pt>
                <c:pt idx="200">
                  <c:v>1288</c:v>
                </c:pt>
                <c:pt idx="201">
                  <c:v>1356</c:v>
                </c:pt>
                <c:pt idx="202">
                  <c:v>1408</c:v>
                </c:pt>
                <c:pt idx="203">
                  <c:v>1457</c:v>
                </c:pt>
                <c:pt idx="204">
                  <c:v>1504</c:v>
                </c:pt>
                <c:pt idx="205">
                  <c:v>1566</c:v>
                </c:pt>
                <c:pt idx="206">
                  <c:v>1629</c:v>
                </c:pt>
                <c:pt idx="207">
                  <c:v>1704</c:v>
                </c:pt>
                <c:pt idx="208">
                  <c:v>1784</c:v>
                </c:pt>
                <c:pt idx="209">
                  <c:v>1887</c:v>
                </c:pt>
                <c:pt idx="210">
                  <c:v>1970</c:v>
                </c:pt>
                <c:pt idx="211">
                  <c:v>2079</c:v>
                </c:pt>
                <c:pt idx="212">
                  <c:v>2180</c:v>
                </c:pt>
                <c:pt idx="213">
                  <c:v>2308</c:v>
                </c:pt>
                <c:pt idx="214">
                  <c:v>2438</c:v>
                </c:pt>
                <c:pt idx="215">
                  <c:v>2566</c:v>
                </c:pt>
                <c:pt idx="216">
                  <c:v>2704</c:v>
                </c:pt>
                <c:pt idx="217">
                  <c:v>2850</c:v>
                </c:pt>
                <c:pt idx="218">
                  <c:v>3020</c:v>
                </c:pt>
                <c:pt idx="219">
                  <c:v>3186</c:v>
                </c:pt>
                <c:pt idx="220">
                  <c:v>3371</c:v>
                </c:pt>
                <c:pt idx="221">
                  <c:v>3596</c:v>
                </c:pt>
                <c:pt idx="222">
                  <c:v>3835</c:v>
                </c:pt>
                <c:pt idx="223">
                  <c:v>4061</c:v>
                </c:pt>
                <c:pt idx="224">
                  <c:v>4326</c:v>
                </c:pt>
                <c:pt idx="225">
                  <c:v>4648</c:v>
                </c:pt>
                <c:pt idx="226">
                  <c:v>4985</c:v>
                </c:pt>
                <c:pt idx="227">
                  <c:v>5359</c:v>
                </c:pt>
                <c:pt idx="228">
                  <c:v>5838</c:v>
                </c:pt>
                <c:pt idx="229">
                  <c:v>6316</c:v>
                </c:pt>
                <c:pt idx="230">
                  <c:v>6893</c:v>
                </c:pt>
                <c:pt idx="231">
                  <c:v>7532</c:v>
                </c:pt>
                <c:pt idx="232">
                  <c:v>8259</c:v>
                </c:pt>
                <c:pt idx="233">
                  <c:v>9072</c:v>
                </c:pt>
                <c:pt idx="234">
                  <c:v>10083</c:v>
                </c:pt>
                <c:pt idx="235">
                  <c:v>11180</c:v>
                </c:pt>
                <c:pt idx="236">
                  <c:v>12459</c:v>
                </c:pt>
                <c:pt idx="237">
                  <c:v>13999</c:v>
                </c:pt>
                <c:pt idx="238">
                  <c:v>15842</c:v>
                </c:pt>
                <c:pt idx="239">
                  <c:v>18122</c:v>
                </c:pt>
                <c:pt idx="240">
                  <c:v>20861</c:v>
                </c:pt>
                <c:pt idx="241">
                  <c:v>24284</c:v>
                </c:pt>
                <c:pt idx="242">
                  <c:v>28474</c:v>
                </c:pt>
                <c:pt idx="243">
                  <c:v>33706</c:v>
                </c:pt>
                <c:pt idx="244">
                  <c:v>40273</c:v>
                </c:pt>
                <c:pt idx="245">
                  <c:v>48867</c:v>
                </c:pt>
                <c:pt idx="246">
                  <c:v>60455</c:v>
                </c:pt>
                <c:pt idx="247">
                  <c:v>75954</c:v>
                </c:pt>
                <c:pt idx="248">
                  <c:v>98168</c:v>
                </c:pt>
                <c:pt idx="249">
                  <c:v>130973</c:v>
                </c:pt>
                <c:pt idx="250">
                  <c:v>182113</c:v>
                </c:pt>
                <c:pt idx="251">
                  <c:v>271036</c:v>
                </c:pt>
                <c:pt idx="252">
                  <c:v>454995</c:v>
                </c:pt>
                <c:pt idx="253">
                  <c:v>986208</c:v>
                </c:pt>
              </c:numCache>
            </c:numRef>
          </c:xVal>
          <c:yVal>
            <c:numRef>
              <c:f>UsageStats!$E$1:$E$254</c:f>
              <c:numCache>
                <c:formatCode>0.0000</c:formatCode>
                <c:ptCount val="254"/>
                <c:pt idx="0">
                  <c:v>3.1890138839942819E-4</c:v>
                </c:pt>
                <c:pt idx="1">
                  <c:v>5.965591792229559E-4</c:v>
                </c:pt>
                <c:pt idx="2">
                  <c:v>8.6501080987327742E-4</c:v>
                </c:pt>
                <c:pt idx="3">
                  <c:v>1.1264657587919781E-3</c:v>
                </c:pt>
                <c:pt idx="4">
                  <c:v>1.3440993852862741E-3</c:v>
                </c:pt>
                <c:pt idx="5">
                  <c:v>1.5363240097025581E-3</c:v>
                </c:pt>
                <c:pt idx="6">
                  <c:v>1.720078966759525E-3</c:v>
                </c:pt>
                <c:pt idx="7">
                  <c:v>1.9005197061541061E-3</c:v>
                </c:pt>
                <c:pt idx="8">
                  <c:v>2.0791192135140592E-3</c:v>
                </c:pt>
                <c:pt idx="9">
                  <c:v>2.2573504744671045E-3</c:v>
                </c:pt>
                <c:pt idx="10">
                  <c:v>2.4330040105716212E-3</c:v>
                </c:pt>
                <c:pt idx="11">
                  <c:v>2.783574589966877E-3</c:v>
                </c:pt>
                <c:pt idx="12">
                  <c:v>2.9559139084090252E-3</c:v>
                </c:pt>
                <c:pt idx="13">
                  <c:v>3.1249390091888612E-3</c:v>
                </c:pt>
                <c:pt idx="14">
                  <c:v>3.2880721674578769E-3</c:v>
                </c:pt>
                <c:pt idx="15">
                  <c:v>3.4493640936922206E-3</c:v>
                </c:pt>
                <c:pt idx="16">
                  <c:v>3.6102877735196292E-3</c:v>
                </c:pt>
                <c:pt idx="17">
                  <c:v>3.7634782788016218E-3</c:v>
                </c:pt>
                <c:pt idx="18">
                  <c:v>3.9100403487588092E-3</c:v>
                </c:pt>
                <c:pt idx="19">
                  <c:v>4.0510787226122101E-3</c:v>
                </c:pt>
                <c:pt idx="20">
                  <c:v>4.1917488500585404E-3</c:v>
                </c:pt>
                <c:pt idx="21">
                  <c:v>4.3305777454703412E-3</c:v>
                </c:pt>
                <c:pt idx="22">
                  <c:v>4.6060260578522473E-3</c:v>
                </c:pt>
                <c:pt idx="23">
                  <c:v>4.7385947643462404E-3</c:v>
                </c:pt>
                <c:pt idx="24">
                  <c:v>4.8678492531778784E-3</c:v>
                </c:pt>
                <c:pt idx="25">
                  <c:v>4.9959990027887424E-3</c:v>
                </c:pt>
                <c:pt idx="26">
                  <c:v>5.1237805059926598E-3</c:v>
                </c:pt>
                <c:pt idx="27">
                  <c:v>5.3690326130065424E-3</c:v>
                </c:pt>
                <c:pt idx="28">
                  <c:v>5.4872397096304123E-3</c:v>
                </c:pt>
                <c:pt idx="29">
                  <c:v>5.6010278493710194E-3</c:v>
                </c:pt>
                <c:pt idx="30">
                  <c:v>5.7115017714493514E-3</c:v>
                </c:pt>
                <c:pt idx="31">
                  <c:v>5.931713122792252E-3</c:v>
                </c:pt>
                <c:pt idx="32">
                  <c:v>6.0410823056497431E-3</c:v>
                </c:pt>
                <c:pt idx="33">
                  <c:v>6.1449277924033509E-3</c:v>
                </c:pt>
                <c:pt idx="34">
                  <c:v>6.2473002935292598E-3</c:v>
                </c:pt>
                <c:pt idx="35">
                  <c:v>6.3493045482481986E-3</c:v>
                </c:pt>
                <c:pt idx="36">
                  <c:v>6.4509405565602558E-3</c:v>
                </c:pt>
                <c:pt idx="37">
                  <c:v>6.5518400720584813E-3</c:v>
                </c:pt>
                <c:pt idx="38">
                  <c:v>6.6523713411497324E-3</c:v>
                </c:pt>
                <c:pt idx="39">
                  <c:v>6.8526973865184323E-3</c:v>
                </c:pt>
                <c:pt idx="40">
                  <c:v>7.0493409678178834E-3</c:v>
                </c:pt>
                <c:pt idx="41">
                  <c:v>7.1465580192467733E-3</c:v>
                </c:pt>
                <c:pt idx="42">
                  <c:v>7.2434068242687834E-3</c:v>
                </c:pt>
                <c:pt idx="43">
                  <c:v>7.3398873828839249E-3</c:v>
                </c:pt>
                <c:pt idx="44">
                  <c:v>7.4356314486850534E-3</c:v>
                </c:pt>
                <c:pt idx="45">
                  <c:v>7.6249101018459045E-3</c:v>
                </c:pt>
                <c:pt idx="46">
                  <c:v>7.8082968124959413E-3</c:v>
                </c:pt>
                <c:pt idx="47">
                  <c:v>7.8970441965655128E-3</c:v>
                </c:pt>
                <c:pt idx="48">
                  <c:v>7.9846868414143422E-3</c:v>
                </c:pt>
                <c:pt idx="49">
                  <c:v>8.0715929934494154E-3</c:v>
                </c:pt>
                <c:pt idx="50">
                  <c:v>8.1581308990774041E-3</c:v>
                </c:pt>
                <c:pt idx="51">
                  <c:v>8.2443005582983776E-3</c:v>
                </c:pt>
                <c:pt idx="52">
                  <c:v>8.3297337247057214E-3</c:v>
                </c:pt>
                <c:pt idx="53">
                  <c:v>8.4147986447059547E-3</c:v>
                </c:pt>
                <c:pt idx="54">
                  <c:v>8.4987588254854547E-3</c:v>
                </c:pt>
                <c:pt idx="55">
                  <c:v>8.5823507598580748E-3</c:v>
                </c:pt>
                <c:pt idx="56">
                  <c:v>8.6648379550098766E-3</c:v>
                </c:pt>
                <c:pt idx="57">
                  <c:v>8.8283393596858568E-3</c:v>
                </c:pt>
                <c:pt idx="58">
                  <c:v>8.9097218156168247E-3</c:v>
                </c:pt>
                <c:pt idx="59">
                  <c:v>8.9907360251410863E-3</c:v>
                </c:pt>
                <c:pt idx="60">
                  <c:v>9.0713819882580968E-3</c:v>
                </c:pt>
                <c:pt idx="61">
                  <c:v>9.1516597049683748E-3</c:v>
                </c:pt>
                <c:pt idx="62">
                  <c:v>9.2315691752716672E-3</c:v>
                </c:pt>
                <c:pt idx="63">
                  <c:v>9.3100056599474349E-3</c:v>
                </c:pt>
                <c:pt idx="64">
                  <c:v>9.3880738982159567E-3</c:v>
                </c:pt>
                <c:pt idx="65">
                  <c:v>9.4657738900778068E-3</c:v>
                </c:pt>
                <c:pt idx="66">
                  <c:v>9.5431056355325377E-3</c:v>
                </c:pt>
                <c:pt idx="67">
                  <c:v>9.6970326336284773E-3</c:v>
                </c:pt>
                <c:pt idx="68">
                  <c:v>9.8502231389103068E-3</c:v>
                </c:pt>
                <c:pt idx="69">
                  <c:v>9.9264501451444068E-3</c:v>
                </c:pt>
                <c:pt idx="70">
                  <c:v>1.0002308904971439E-2</c:v>
                </c:pt>
                <c:pt idx="71">
                  <c:v>1.0151816946184099E-2</c:v>
                </c:pt>
                <c:pt idx="72">
                  <c:v>1.0298379016141345E-2</c:v>
                </c:pt>
                <c:pt idx="73">
                  <c:v>1.037092355830611E-2</c:v>
                </c:pt>
                <c:pt idx="74">
                  <c:v>1.0442731607657215E-2</c:v>
                </c:pt>
                <c:pt idx="75">
                  <c:v>1.0513803164194074E-2</c:v>
                </c:pt>
                <c:pt idx="76">
                  <c:v>1.0584506474324204E-2</c:v>
                </c:pt>
                <c:pt idx="77">
                  <c:v>1.0725176601770641E-2</c:v>
                </c:pt>
                <c:pt idx="78">
                  <c:v>1.0795143419086882E-2</c:v>
                </c:pt>
                <c:pt idx="79">
                  <c:v>1.1003939131814905E-2</c:v>
                </c:pt>
                <c:pt idx="80">
                  <c:v>1.1073169456317483E-2</c:v>
                </c:pt>
                <c:pt idx="81">
                  <c:v>1.134861776869928E-2</c:v>
                </c:pt>
                <c:pt idx="82">
                  <c:v>1.1417111600387969E-2</c:v>
                </c:pt>
                <c:pt idx="83">
                  <c:v>1.161927887779117E-2</c:v>
                </c:pt>
                <c:pt idx="84">
                  <c:v>1.1753320569913022E-2</c:v>
                </c:pt>
                <c:pt idx="85">
                  <c:v>1.1947754672770781E-2</c:v>
                </c:pt>
                <c:pt idx="86">
                  <c:v>1.2076640915195416E-2</c:v>
                </c:pt>
                <c:pt idx="87">
                  <c:v>1.2140715790000865E-2</c:v>
                </c:pt>
                <c:pt idx="88">
                  <c:v>1.2204422418399363E-2</c:v>
                </c:pt>
                <c:pt idx="89">
                  <c:v>1.2393332825153276E-2</c:v>
                </c:pt>
                <c:pt idx="90">
                  <c:v>1.2581138492686564E-2</c:v>
                </c:pt>
                <c:pt idx="91">
                  <c:v>1.2705605778228027E-2</c:v>
                </c:pt>
                <c:pt idx="92">
                  <c:v>1.2767471174591882E-2</c:v>
                </c:pt>
                <c:pt idx="93">
                  <c:v>1.289046547450576E-2</c:v>
                </c:pt>
                <c:pt idx="94">
                  <c:v>1.3012723281605803E-2</c:v>
                </c:pt>
                <c:pt idx="95">
                  <c:v>1.325576591017808E-2</c:v>
                </c:pt>
                <c:pt idx="96">
                  <c:v>1.3376550731650423E-2</c:v>
                </c:pt>
                <c:pt idx="97">
                  <c:v>1.3436574895979663E-2</c:v>
                </c:pt>
                <c:pt idx="98">
                  <c:v>1.3555150239010539E-2</c:v>
                </c:pt>
                <c:pt idx="99">
                  <c:v>1.3672989089227329E-2</c:v>
                </c:pt>
                <c:pt idx="100">
                  <c:v>1.37311720215218E-2</c:v>
                </c:pt>
                <c:pt idx="101">
                  <c:v>1.3904616079184759E-2</c:v>
                </c:pt>
                <c:pt idx="102">
                  <c:v>1.3962062518665616E-2</c:v>
                </c:pt>
                <c:pt idx="103">
                  <c:v>1.4019140711739295E-2</c:v>
                </c:pt>
                <c:pt idx="104">
                  <c:v>1.4189270551739908E-2</c:v>
                </c:pt>
                <c:pt idx="105">
                  <c:v>1.4358295652519738E-2</c:v>
                </c:pt>
                <c:pt idx="106">
                  <c:v>1.447024256022565E-2</c:v>
                </c:pt>
                <c:pt idx="107">
                  <c:v>1.4581452975117965E-2</c:v>
                </c:pt>
                <c:pt idx="108">
                  <c:v>1.4691926897196278E-2</c:v>
                </c:pt>
                <c:pt idx="109">
                  <c:v>1.4911401755725247E-2</c:v>
                </c:pt>
                <c:pt idx="110">
                  <c:v>1.5074903160401136E-2</c:v>
                </c:pt>
                <c:pt idx="111">
                  <c:v>1.5182431111224047E-2</c:v>
                </c:pt>
                <c:pt idx="112">
                  <c:v>1.5289222569233091E-2</c:v>
                </c:pt>
                <c:pt idx="113">
                  <c:v>1.5342250051830689E-2</c:v>
                </c:pt>
                <c:pt idx="114">
                  <c:v>1.539490928802136E-2</c:v>
                </c:pt>
                <c:pt idx="115">
                  <c:v>1.5551782257372583E-2</c:v>
                </c:pt>
                <c:pt idx="116">
                  <c:v>1.5758000245252275E-2</c:v>
                </c:pt>
                <c:pt idx="117">
                  <c:v>1.5911558996940987E-2</c:v>
                </c:pt>
                <c:pt idx="118">
                  <c:v>1.6013195005253045E-2</c:v>
                </c:pt>
                <c:pt idx="119">
                  <c:v>1.6114094520751236E-2</c:v>
                </c:pt>
                <c:pt idx="120">
                  <c:v>1.6364502077462276E-2</c:v>
                </c:pt>
                <c:pt idx="121">
                  <c:v>1.6563355137203254E-2</c:v>
                </c:pt>
                <c:pt idx="122">
                  <c:v>1.6810080229844683E-2</c:v>
                </c:pt>
                <c:pt idx="123">
                  <c:v>1.6908033774087543E-2</c:v>
                </c:pt>
                <c:pt idx="124">
                  <c:v>1.7005250825516391E-2</c:v>
                </c:pt>
                <c:pt idx="125">
                  <c:v>1.7149971663439081E-2</c:v>
                </c:pt>
                <c:pt idx="126">
                  <c:v>1.7341459795041463E-2</c:v>
                </c:pt>
                <c:pt idx="127">
                  <c:v>1.7575296263440537E-2</c:v>
                </c:pt>
                <c:pt idx="128">
                  <c:v>1.771449340525922E-2</c:v>
                </c:pt>
                <c:pt idx="129">
                  <c:v>1.7760524206125457E-2</c:v>
                </c:pt>
                <c:pt idx="130">
                  <c:v>1.7897511869502343E-2</c:v>
                </c:pt>
                <c:pt idx="131">
                  <c:v>1.8078689101710763E-2</c:v>
                </c:pt>
                <c:pt idx="132">
                  <c:v>1.8168541225001163E-2</c:v>
                </c:pt>
                <c:pt idx="133">
                  <c:v>1.8435888116430803E-2</c:v>
                </c:pt>
                <c:pt idx="134">
                  <c:v>1.8656835960587485E-2</c:v>
                </c:pt>
                <c:pt idx="135">
                  <c:v>1.8875942572709314E-2</c:v>
                </c:pt>
                <c:pt idx="136">
                  <c:v>1.8962848724744286E-2</c:v>
                </c:pt>
                <c:pt idx="137">
                  <c:v>1.9092103213576087E-2</c:v>
                </c:pt>
                <c:pt idx="138">
                  <c:v>1.9391119296001461E-2</c:v>
                </c:pt>
                <c:pt idx="139">
                  <c:v>1.9687557653578325E-2</c:v>
                </c:pt>
                <c:pt idx="140">
                  <c:v>1.9939438195916818E-2</c:v>
                </c:pt>
                <c:pt idx="141">
                  <c:v>2.0064273727865442E-2</c:v>
                </c:pt>
                <c:pt idx="142">
                  <c:v>2.0270491715744732E-2</c:v>
                </c:pt>
                <c:pt idx="143">
                  <c:v>2.0393117769251692E-2</c:v>
                </c:pt>
                <c:pt idx="144">
                  <c:v>2.0676667502586052E-2</c:v>
                </c:pt>
                <c:pt idx="145">
                  <c:v>2.0716806360941128E-2</c:v>
                </c:pt>
                <c:pt idx="146">
                  <c:v>2.1034971256526896E-2</c:v>
                </c:pt>
                <c:pt idx="147">
                  <c:v>2.1389592546398151E-2</c:v>
                </c:pt>
                <c:pt idx="148">
                  <c:v>2.1662831380338508E-2</c:v>
                </c:pt>
                <c:pt idx="149">
                  <c:v>2.1894826616703052E-2</c:v>
                </c:pt>
                <c:pt idx="150">
                  <c:v>2.2086314748305656E-2</c:v>
                </c:pt>
                <c:pt idx="151">
                  <c:v>2.2541467307268196E-2</c:v>
                </c:pt>
                <c:pt idx="152">
                  <c:v>2.2729272974801505E-2</c:v>
                </c:pt>
                <c:pt idx="153">
                  <c:v>2.3026816071598878E-2</c:v>
                </c:pt>
                <c:pt idx="154">
                  <c:v>2.3210939275062771E-2</c:v>
                </c:pt>
                <c:pt idx="155">
                  <c:v>2.3684872400779058E-2</c:v>
                </c:pt>
                <c:pt idx="156">
                  <c:v>2.4081842027447242E-2</c:v>
                </c:pt>
                <c:pt idx="157">
                  <c:v>2.4296161436278826E-2</c:v>
                </c:pt>
                <c:pt idx="158">
                  <c:v>2.4543623021734282E-2</c:v>
                </c:pt>
                <c:pt idx="159">
                  <c:v>2.4893457108315645E-2</c:v>
                </c:pt>
                <c:pt idx="160">
                  <c:v>2.5170378406325751E-2</c:v>
                </c:pt>
                <c:pt idx="161">
                  <c:v>2.5341612985546852E-2</c:v>
                </c:pt>
                <c:pt idx="162">
                  <c:v>2.557876367160819E-2</c:v>
                </c:pt>
                <c:pt idx="163">
                  <c:v>2.5846847055851854E-2</c:v>
                </c:pt>
                <c:pt idx="164">
                  <c:v>2.6111984468839611E-2</c:v>
                </c:pt>
                <c:pt idx="165">
                  <c:v>2.6472497701222012E-2</c:v>
                </c:pt>
                <c:pt idx="166">
                  <c:v>2.6828960223128012E-2</c:v>
                </c:pt>
                <c:pt idx="167">
                  <c:v>2.7149334597155052E-2</c:v>
                </c:pt>
                <c:pt idx="168">
                  <c:v>2.7592703271096006E-2</c:v>
                </c:pt>
                <c:pt idx="169">
                  <c:v>2.8030916495340216E-2</c:v>
                </c:pt>
                <c:pt idx="170">
                  <c:v>2.8556772364432787E-2</c:v>
                </c:pt>
                <c:pt idx="171">
                  <c:v>2.8801287978632892E-2</c:v>
                </c:pt>
                <c:pt idx="172">
                  <c:v>2.9224034853785927E-2</c:v>
                </c:pt>
                <c:pt idx="173">
                  <c:v>2.9731110156125791E-2</c:v>
                </c:pt>
                <c:pt idx="174">
                  <c:v>3.0114086419330284E-2</c:v>
                </c:pt>
                <c:pt idx="175">
                  <c:v>3.0579549877687E-2</c:v>
                </c:pt>
                <c:pt idx="176">
                  <c:v>3.1067844613273582E-2</c:v>
                </c:pt>
                <c:pt idx="177">
                  <c:v>3.1578234133275006E-2</c:v>
                </c:pt>
                <c:pt idx="178">
                  <c:v>3.2054008491025812E-2</c:v>
                </c:pt>
                <c:pt idx="179">
                  <c:v>3.2495904179338959E-2</c:v>
                </c:pt>
                <c:pt idx="180">
                  <c:v>3.2822906988690816E-2</c:v>
                </c:pt>
                <c:pt idx="181">
                  <c:v>3.3253018791982392E-2</c:v>
                </c:pt>
                <c:pt idx="182">
                  <c:v>3.4048431030946326E-2</c:v>
                </c:pt>
                <c:pt idx="183">
                  <c:v>3.441446795943251E-2</c:v>
                </c:pt>
                <c:pt idx="184">
                  <c:v>3.485268118367655E-2</c:v>
                </c:pt>
                <c:pt idx="185">
                  <c:v>3.5386270227314852E-2</c:v>
                </c:pt>
                <c:pt idx="186">
                  <c:v>3.6112452141776351E-2</c:v>
                </c:pt>
                <c:pt idx="187">
                  <c:v>3.6655247345587859E-2</c:v>
                </c:pt>
                <c:pt idx="188">
                  <c:v>3.7360070968447581E-2</c:v>
                </c:pt>
                <c:pt idx="189">
                  <c:v>3.8006343412606086E-2</c:v>
                </c:pt>
                <c:pt idx="190">
                  <c:v>3.8854783134167264E-2</c:v>
                </c:pt>
                <c:pt idx="191">
                  <c:v>3.9457970748715279E-2</c:v>
                </c:pt>
                <c:pt idx="192">
                  <c:v>4.0371221837896439E-2</c:v>
                </c:pt>
                <c:pt idx="193">
                  <c:v>4.1112501855042234E-2</c:v>
                </c:pt>
                <c:pt idx="194">
                  <c:v>4.1885819309589366E-2</c:v>
                </c:pt>
                <c:pt idx="195">
                  <c:v>4.2776607367948381E-2</c:v>
                </c:pt>
                <c:pt idx="196">
                  <c:v>4.3609580740418326E-2</c:v>
                </c:pt>
                <c:pt idx="197">
                  <c:v>4.4638092954967533E-2</c:v>
                </c:pt>
                <c:pt idx="198">
                  <c:v>4.5545452101637476E-2</c:v>
                </c:pt>
                <c:pt idx="199">
                  <c:v>4.6396101301641152E-2</c:v>
                </c:pt>
                <c:pt idx="200">
                  <c:v>4.7171628234630433E-2</c:v>
                </c:pt>
                <c:pt idx="201">
                  <c:v>4.8498788285198033E-2</c:v>
                </c:pt>
                <c:pt idx="202">
                  <c:v>4.9494526569530913E-2</c:v>
                </c:pt>
                <c:pt idx="203">
                  <c:v>5.0414774340443919E-2</c:v>
                </c:pt>
                <c:pt idx="204">
                  <c:v>5.1280153396723267E-2</c:v>
                </c:pt>
                <c:pt idx="205">
                  <c:v>5.2398885980969791E-2</c:v>
                </c:pt>
                <c:pt idx="206">
                  <c:v>5.3512463115519514E-2</c:v>
                </c:pt>
                <c:pt idx="207">
                  <c:v>5.4810531699940247E-2</c:v>
                </c:pt>
                <c:pt idx="208">
                  <c:v>5.61656784774337E-2</c:v>
                </c:pt>
                <c:pt idx="209">
                  <c:v>5.7872500573543824E-2</c:v>
                </c:pt>
                <c:pt idx="210">
                  <c:v>5.921733645164453E-2</c:v>
                </c:pt>
                <c:pt idx="211">
                  <c:v>6.0943307360914273E-2</c:v>
                </c:pt>
                <c:pt idx="212">
                  <c:v>6.250540861910181E-2</c:v>
                </c:pt>
                <c:pt idx="213">
                  <c:v>6.4437965762658561E-2</c:v>
                </c:pt>
                <c:pt idx="214">
                  <c:v>6.6352847078682844E-2</c:v>
                </c:pt>
                <c:pt idx="215">
                  <c:v>6.8191133142066193E-2</c:v>
                </c:pt>
                <c:pt idx="216">
                  <c:v>7.0122217299995404E-2</c:v>
                </c:pt>
                <c:pt idx="217">
                  <c:v>7.2111484390219013E-2</c:v>
                </c:pt>
                <c:pt idx="218">
                  <c:v>7.4365152400616794E-2</c:v>
                </c:pt>
                <c:pt idx="219">
                  <c:v>7.6504664024866983E-2</c:v>
                </c:pt>
                <c:pt idx="220">
                  <c:v>7.8820933924443295E-2</c:v>
                </c:pt>
                <c:pt idx="221">
                  <c:v>8.1555163495882779E-2</c:v>
                </c:pt>
                <c:pt idx="222">
                  <c:v>8.4371512016064396E-2</c:v>
                </c:pt>
                <c:pt idx="223">
                  <c:v>8.6951446343000768E-2</c:v>
                </c:pt>
                <c:pt idx="224">
                  <c:v>8.9879005278075866E-2</c:v>
                </c:pt>
                <c:pt idx="225">
                  <c:v>9.3317690225967032E-2</c:v>
                </c:pt>
                <c:pt idx="226">
                  <c:v>9.6792463321737743E-2</c:v>
                </c:pt>
                <c:pt idx="227">
                  <c:v>0.10051101553889361</c:v>
                </c:pt>
                <c:pt idx="228">
                  <c:v>0.10509715629077178</c:v>
                </c:pt>
                <c:pt idx="229">
                  <c:v>0.10949770085355923</c:v>
                </c:pt>
                <c:pt idx="230">
                  <c:v>0.11459717709669399</c:v>
                </c:pt>
                <c:pt idx="231">
                  <c:v>0.12000929453931086</c:v>
                </c:pt>
                <c:pt idx="232">
                  <c:v>0.12589902757171323</c:v>
                </c:pt>
                <c:pt idx="233">
                  <c:v>0.13218609847719226</c:v>
                </c:pt>
                <c:pt idx="234">
                  <c:v>0.13963204082527098</c:v>
                </c:pt>
                <c:pt idx="235">
                  <c:v>0.14730740068486592</c:v>
                </c:pt>
                <c:pt idx="236">
                  <c:v>0.15578516946515544</c:v>
                </c:pt>
                <c:pt idx="237">
                  <c:v>0.16542586039852372</c:v>
                </c:pt>
                <c:pt idx="238">
                  <c:v>0.17628471044600899</c:v>
                </c:pt>
                <c:pt idx="239">
                  <c:v>0.18887873756293982</c:v>
                </c:pt>
                <c:pt idx="240">
                  <c:v>0.20299951428298926</c:v>
                </c:pt>
                <c:pt idx="241">
                  <c:v>0.21938611114486828</c:v>
                </c:pt>
                <c:pt idx="242">
                  <c:v>0.23790154048519599</c:v>
                </c:pt>
                <c:pt idx="243">
                  <c:v>0.25909485769669977</c:v>
                </c:pt>
                <c:pt idx="244">
                  <c:v>0.28327759923965007</c:v>
                </c:pt>
                <c:pt idx="245">
                  <c:v>0.31175998582988357</c:v>
                </c:pt>
                <c:pt idx="246">
                  <c:v>0.34589790073770832</c:v>
                </c:pt>
                <c:pt idx="247">
                  <c:v>0.3858500581645225</c:v>
                </c:pt>
                <c:pt idx="248">
                  <c:v>0.43493141226547782</c:v>
                </c:pt>
                <c:pt idx="249">
                  <c:v>0.49533302916180288</c:v>
                </c:pt>
                <c:pt idx="250">
                  <c:v>0.57066151416294097</c:v>
                </c:pt>
                <c:pt idx="251">
                  <c:v>0.66889823989264885</c:v>
                </c:pt>
                <c:pt idx="252">
                  <c:v>0.8043827214366861</c:v>
                </c:pt>
                <c:pt idx="253">
                  <c:v>1</c:v>
                </c:pt>
              </c:numCache>
            </c:numRef>
          </c:yVal>
          <c:smooth val="1"/>
        </c:ser>
        <c:axId val="66432384"/>
        <c:axId val="66442368"/>
      </c:scatterChart>
      <c:valAx>
        <c:axId val="66432384"/>
        <c:scaling>
          <c:logBase val="10"/>
          <c:orientation val="minMax"/>
          <c:max val="1000000"/>
          <c:min val="100"/>
        </c:scaling>
        <c:axPos val="b"/>
        <c:numFmt formatCode="#,##0" sourceLinked="0"/>
        <c:tickLblPos val="nextTo"/>
        <c:spPr>
          <a:ln w="19050">
            <a:solidFill>
              <a:schemeClr val="tx1"/>
            </a:solidFill>
          </a:ln>
        </c:spPr>
        <c:crossAx val="66442368"/>
        <c:crosses val="autoZero"/>
        <c:crossBetween val="midCat"/>
      </c:valAx>
      <c:valAx>
        <c:axId val="66442368"/>
        <c:scaling>
          <c:orientation val="minMax"/>
          <c:max val="1"/>
        </c:scaling>
        <c:axPos val="l"/>
        <c:majorGridlines/>
        <c:numFmt formatCode="0%" sourceLinked="0"/>
        <c:tickLblPos val="nextTo"/>
        <c:spPr>
          <a:ln w="19050">
            <a:solidFill>
              <a:schemeClr val="tx1"/>
            </a:solidFill>
          </a:ln>
        </c:spPr>
        <c:crossAx val="66432384"/>
        <c:crosses val="autoZero"/>
        <c:crossBetween val="midCat"/>
        <c:majorUnit val="0.2"/>
      </c:valAx>
    </c:plotArea>
    <c:plotVisOnly val="1"/>
  </c:chart>
  <c:txPr>
    <a:bodyPr/>
    <a:lstStyle/>
    <a:p>
      <a:pPr>
        <a:defRPr sz="1600" baseline="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00FF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Language &amp; Literature, 21.2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1.3724655373424401E-2"/>
                  <c:y val="1.2623030932257365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LangSubject!$B$4:$B$11</c:f>
              <c:strCache>
                <c:ptCount val="8"/>
                <c:pt idx="0">
                  <c:v>Arts &amp; Recreation</c:v>
                </c:pt>
                <c:pt idx="1">
                  <c:v>Business &amp; Economics</c:v>
                </c:pt>
                <c:pt idx="2">
                  <c:v>History &amp; Geography</c:v>
                </c:pt>
                <c:pt idx="3">
                  <c:v>Language &amp; Literature</c:v>
                </c:pt>
                <c:pt idx="4">
                  <c:v>Science &amp; Technology</c:v>
                </c:pt>
                <c:pt idx="5">
                  <c:v>Social Science</c:v>
                </c:pt>
                <c:pt idx="6">
                  <c:v>Medicine</c:v>
                </c:pt>
                <c:pt idx="7">
                  <c:v>Law</c:v>
                </c:pt>
              </c:strCache>
            </c:strRef>
          </c:cat>
          <c:val>
            <c:numRef>
              <c:f>LangSubject!$M$4:$M$11</c:f>
              <c:numCache>
                <c:formatCode>0.0%</c:formatCode>
                <c:ptCount val="8"/>
                <c:pt idx="0">
                  <c:v>8.0375753856677945E-2</c:v>
                </c:pt>
                <c:pt idx="1">
                  <c:v>8.15189903979157E-2</c:v>
                </c:pt>
                <c:pt idx="2">
                  <c:v>0.13702235791782144</c:v>
                </c:pt>
                <c:pt idx="3">
                  <c:v>0.21207088138986274</c:v>
                </c:pt>
                <c:pt idx="4">
                  <c:v>0.15099808360704442</c:v>
                </c:pt>
                <c:pt idx="5">
                  <c:v>0.22133741090784725</c:v>
                </c:pt>
                <c:pt idx="6">
                  <c:v>4.2254000030179407E-2</c:v>
                </c:pt>
                <c:pt idx="7">
                  <c:v>7.4422521892652027E-2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431985269002736E-2"/>
          <c:y val="2.4202060690735532E-2"/>
          <c:w val="0.91090479834995919"/>
          <c:h val="0.88431654441328456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0000FF"/>
              </a:solidFill>
            </c:spPr>
          </c:dPt>
          <c:dPt>
            <c:idx val="7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LangSubject!$B$4:$B$11</c:f>
              <c:strCache>
                <c:ptCount val="8"/>
                <c:pt idx="0">
                  <c:v>Arts &amp; Recreation</c:v>
                </c:pt>
                <c:pt idx="1">
                  <c:v>Business &amp; Economics</c:v>
                </c:pt>
                <c:pt idx="2">
                  <c:v>History &amp; Geography</c:v>
                </c:pt>
                <c:pt idx="3">
                  <c:v>Language &amp; Literature</c:v>
                </c:pt>
                <c:pt idx="4">
                  <c:v>Science &amp; Technology</c:v>
                </c:pt>
                <c:pt idx="5">
                  <c:v>Social Science</c:v>
                </c:pt>
                <c:pt idx="6">
                  <c:v>Medicine</c:v>
                </c:pt>
                <c:pt idx="7">
                  <c:v>Law</c:v>
                </c:pt>
              </c:strCache>
            </c:strRef>
          </c:cat>
          <c:val>
            <c:numRef>
              <c:f>LangSubject!$Q$4:$Q$11</c:f>
              <c:numCache>
                <c:formatCode>0.000</c:formatCode>
                <c:ptCount val="8"/>
                <c:pt idx="0">
                  <c:v>0.18774880522613968</c:v>
                </c:pt>
                <c:pt idx="1">
                  <c:v>7.5869837828646952E-2</c:v>
                </c:pt>
                <c:pt idx="2">
                  <c:v>0.10852461258421579</c:v>
                </c:pt>
                <c:pt idx="3">
                  <c:v>0.1093739755321807</c:v>
                </c:pt>
                <c:pt idx="4">
                  <c:v>0.10967971115943696</c:v>
                </c:pt>
                <c:pt idx="5">
                  <c:v>0.14260060746502831</c:v>
                </c:pt>
                <c:pt idx="6">
                  <c:v>0.17655988474332127</c:v>
                </c:pt>
                <c:pt idx="7">
                  <c:v>4.8051004864347574E-2</c:v>
                </c:pt>
              </c:numCache>
            </c:numRef>
          </c:val>
        </c:ser>
        <c:gapWidth val="50"/>
        <c:axId val="67183744"/>
        <c:axId val="67185280"/>
      </c:barChart>
      <c:catAx>
        <c:axId val="67183744"/>
        <c:scaling>
          <c:orientation val="minMax"/>
        </c:scaling>
        <c:axPos val="b"/>
        <c:tickLblPos val="nextTo"/>
        <c:spPr>
          <a:ln w="19050">
            <a:solidFill>
              <a:schemeClr val="tx1"/>
            </a:solidFill>
          </a:ln>
        </c:spPr>
        <c:crossAx val="67185280"/>
        <c:crosses val="autoZero"/>
        <c:auto val="1"/>
        <c:lblAlgn val="ctr"/>
        <c:lblOffset val="100"/>
      </c:catAx>
      <c:valAx>
        <c:axId val="67185280"/>
        <c:scaling>
          <c:orientation val="minMax"/>
        </c:scaling>
        <c:axPos val="l"/>
        <c:majorGridlines/>
        <c:numFmt formatCode="0.00" sourceLinked="0"/>
        <c:tickLblPos val="nextTo"/>
        <c:spPr>
          <a:ln w="19050">
            <a:solidFill>
              <a:schemeClr val="tx1"/>
            </a:solidFill>
          </a:ln>
        </c:spPr>
        <c:crossAx val="67183744"/>
        <c:crosses val="autoZero"/>
        <c:crossBetween val="between"/>
        <c:majorUnit val="0.05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4126137718456493E-2"/>
          <c:y val="2.980064230037947E-2"/>
          <c:w val="0.93103574959600854"/>
          <c:h val="0.86133836206392933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spPr>
              <a:solidFill>
                <a:schemeClr val="tx1"/>
              </a:solidFill>
            </c:spPr>
          </c:dPt>
          <c:dPt>
            <c:idx val="4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0000FF"/>
              </a:solidFill>
            </c:spPr>
          </c:dPt>
          <c:dPt>
            <c:idx val="7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Subject!$B$3:$B$10</c:f>
              <c:strCache>
                <c:ptCount val="8"/>
                <c:pt idx="0">
                  <c:v>Arts &amp; Recreation</c:v>
                </c:pt>
                <c:pt idx="1">
                  <c:v>Business &amp; Economics</c:v>
                </c:pt>
                <c:pt idx="2">
                  <c:v>History &amp; Geography</c:v>
                </c:pt>
                <c:pt idx="3">
                  <c:v>Language &amp; Literature</c:v>
                </c:pt>
                <c:pt idx="4">
                  <c:v>Science &amp; Technology</c:v>
                </c:pt>
                <c:pt idx="5">
                  <c:v>Social Science</c:v>
                </c:pt>
                <c:pt idx="6">
                  <c:v>Medicine</c:v>
                </c:pt>
                <c:pt idx="7">
                  <c:v>Law</c:v>
                </c:pt>
              </c:strCache>
            </c:strRef>
          </c:cat>
          <c:val>
            <c:numRef>
              <c:f>Subject!$H$3:$H$10</c:f>
              <c:numCache>
                <c:formatCode>0.00</c:formatCode>
                <c:ptCount val="8"/>
                <c:pt idx="0">
                  <c:v>4.4305325428037188</c:v>
                </c:pt>
                <c:pt idx="1">
                  <c:v>4.8546592156280095</c:v>
                </c:pt>
                <c:pt idx="2">
                  <c:v>4.8481346067326054</c:v>
                </c:pt>
                <c:pt idx="3">
                  <c:v>3.8650459676378404</c:v>
                </c:pt>
                <c:pt idx="4">
                  <c:v>4.5223768175326748</c:v>
                </c:pt>
                <c:pt idx="5">
                  <c:v>5.25934039035781</c:v>
                </c:pt>
                <c:pt idx="6">
                  <c:v>4.9751260281241798</c:v>
                </c:pt>
                <c:pt idx="7">
                  <c:v>8.2435304290464355</c:v>
                </c:pt>
              </c:numCache>
            </c:numRef>
          </c:val>
        </c:ser>
        <c:gapWidth val="50"/>
        <c:axId val="67225856"/>
        <c:axId val="67231744"/>
      </c:barChart>
      <c:catAx>
        <c:axId val="67225856"/>
        <c:scaling>
          <c:orientation val="minMax"/>
        </c:scaling>
        <c:axPos val="b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67231744"/>
        <c:crosses val="autoZero"/>
        <c:auto val="1"/>
        <c:lblAlgn val="ctr"/>
        <c:lblOffset val="100"/>
      </c:catAx>
      <c:valAx>
        <c:axId val="67231744"/>
        <c:scaling>
          <c:orientation val="minMax"/>
        </c:scaling>
        <c:axPos val="l"/>
        <c:majorGridlines/>
        <c:numFmt formatCode="0" sourceLinked="0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7225856"/>
        <c:crosses val="autoZero"/>
        <c:crossBetween val="between"/>
        <c:majorUnit val="3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Russian, 7.7%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'Major Languages'!$B$4:$B$11</c:f>
              <c:strCache>
                <c:ptCount val="8"/>
                <c:pt idx="0">
                  <c:v>German</c:v>
                </c:pt>
                <c:pt idx="1">
                  <c:v>French</c:v>
                </c:pt>
                <c:pt idx="2">
                  <c:v>Spanish</c:v>
                </c:pt>
                <c:pt idx="3">
                  <c:v>Russian</c:v>
                </c:pt>
                <c:pt idx="4">
                  <c:v>Chinese</c:v>
                </c:pt>
                <c:pt idx="5">
                  <c:v>Italian</c:v>
                </c:pt>
                <c:pt idx="6">
                  <c:v>Japanese</c:v>
                </c:pt>
                <c:pt idx="7">
                  <c:v>Other</c:v>
                </c:pt>
              </c:strCache>
            </c:strRef>
          </c:cat>
          <c:val>
            <c:numRef>
              <c:f>'Major Languages'!$G$4:$G$11</c:f>
              <c:numCache>
                <c:formatCode>0.0%</c:formatCode>
                <c:ptCount val="8"/>
                <c:pt idx="0">
                  <c:v>0.26479781571361022</c:v>
                </c:pt>
                <c:pt idx="1">
                  <c:v>0.22031714705861422</c:v>
                </c:pt>
                <c:pt idx="2">
                  <c:v>0.13526685176195841</c:v>
                </c:pt>
                <c:pt idx="3">
                  <c:v>7.6792627237656536E-2</c:v>
                </c:pt>
                <c:pt idx="4">
                  <c:v>4.2670900766837307E-2</c:v>
                </c:pt>
                <c:pt idx="5">
                  <c:v>4.608646594340203E-2</c:v>
                </c:pt>
                <c:pt idx="6">
                  <c:v>3.119242385341928E-2</c:v>
                </c:pt>
                <c:pt idx="7">
                  <c:v>0.18287576766450267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73B15"/>
            </a:solidFill>
          </c:spPr>
          <c:cat>
            <c:strRef>
              <c:f>'Major Languages'!$B$4:$B$11</c:f>
              <c:strCache>
                <c:ptCount val="8"/>
                <c:pt idx="0">
                  <c:v>German</c:v>
                </c:pt>
                <c:pt idx="1">
                  <c:v>French</c:v>
                </c:pt>
                <c:pt idx="2">
                  <c:v>Spanish</c:v>
                </c:pt>
                <c:pt idx="3">
                  <c:v>Russian</c:v>
                </c:pt>
                <c:pt idx="4">
                  <c:v>Chinese</c:v>
                </c:pt>
                <c:pt idx="5">
                  <c:v>Italian</c:v>
                </c:pt>
                <c:pt idx="6">
                  <c:v>Japanese</c:v>
                </c:pt>
                <c:pt idx="7">
                  <c:v>Other</c:v>
                </c:pt>
              </c:strCache>
            </c:strRef>
          </c:cat>
          <c:val>
            <c:numRef>
              <c:f>'Major Languages'!$I$4:$I$11</c:f>
              <c:numCache>
                <c:formatCode>0.0%</c:formatCode>
                <c:ptCount val="8"/>
                <c:pt idx="0">
                  <c:v>0.25996590352555432</c:v>
                </c:pt>
                <c:pt idx="1">
                  <c:v>0.31625093901889118</c:v>
                </c:pt>
                <c:pt idx="2">
                  <c:v>0.50821310962320876</c:v>
                </c:pt>
                <c:pt idx="3">
                  <c:v>0.17496647993857906</c:v>
                </c:pt>
                <c:pt idx="4">
                  <c:v>0.41641600275236534</c:v>
                </c:pt>
                <c:pt idx="5">
                  <c:v>0.38527881362127736</c:v>
                </c:pt>
                <c:pt idx="6">
                  <c:v>0.38102632863645197</c:v>
                </c:pt>
                <c:pt idx="7">
                  <c:v>0.25155220893014368</c:v>
                </c:pt>
              </c:numCache>
            </c:numRef>
          </c:val>
        </c:ser>
        <c:gapWidth val="49"/>
        <c:axId val="68994176"/>
        <c:axId val="68995712"/>
      </c:barChart>
      <c:catAx>
        <c:axId val="68994176"/>
        <c:scaling>
          <c:orientation val="minMax"/>
        </c:scaling>
        <c:axPos val="b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8995712"/>
        <c:crosses val="autoZero"/>
        <c:auto val="1"/>
        <c:lblAlgn val="ctr"/>
        <c:lblOffset val="100"/>
      </c:catAx>
      <c:valAx>
        <c:axId val="68995712"/>
        <c:scaling>
          <c:orientation val="minMax"/>
        </c:scaling>
        <c:axPos val="l"/>
        <c:majorGridlines/>
        <c:numFmt formatCode="#,##0.00" sourceLinked="0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899417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LangAge!$AK$1</c:f>
              <c:strCache>
                <c:ptCount val="1"/>
                <c:pt idx="0">
                  <c:v>% of books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LangAge!$B$2:$B$111</c:f>
              <c:numCache>
                <c:formatCode>General</c:formatCode>
                <c:ptCount val="110"/>
                <c:pt idx="0">
                  <c:v>2007</c:v>
                </c:pt>
                <c:pt idx="1">
                  <c:v>2006</c:v>
                </c:pt>
                <c:pt idx="2">
                  <c:v>2005</c:v>
                </c:pt>
                <c:pt idx="3">
                  <c:v>2004</c:v>
                </c:pt>
                <c:pt idx="4">
                  <c:v>2003</c:v>
                </c:pt>
                <c:pt idx="5">
                  <c:v>2002</c:v>
                </c:pt>
                <c:pt idx="6">
                  <c:v>2001</c:v>
                </c:pt>
                <c:pt idx="7">
                  <c:v>2000</c:v>
                </c:pt>
                <c:pt idx="8">
                  <c:v>1999</c:v>
                </c:pt>
                <c:pt idx="9">
                  <c:v>1998</c:v>
                </c:pt>
                <c:pt idx="10">
                  <c:v>1997</c:v>
                </c:pt>
                <c:pt idx="11">
                  <c:v>1996</c:v>
                </c:pt>
                <c:pt idx="12">
                  <c:v>1995</c:v>
                </c:pt>
                <c:pt idx="13">
                  <c:v>1994</c:v>
                </c:pt>
                <c:pt idx="14">
                  <c:v>1993</c:v>
                </c:pt>
                <c:pt idx="15">
                  <c:v>1992</c:v>
                </c:pt>
                <c:pt idx="16">
                  <c:v>1991</c:v>
                </c:pt>
                <c:pt idx="17">
                  <c:v>1990</c:v>
                </c:pt>
                <c:pt idx="18">
                  <c:v>1989</c:v>
                </c:pt>
                <c:pt idx="19">
                  <c:v>1988</c:v>
                </c:pt>
                <c:pt idx="20">
                  <c:v>1987</c:v>
                </c:pt>
                <c:pt idx="21">
                  <c:v>1986</c:v>
                </c:pt>
                <c:pt idx="22">
                  <c:v>1985</c:v>
                </c:pt>
                <c:pt idx="23">
                  <c:v>1984</c:v>
                </c:pt>
                <c:pt idx="24">
                  <c:v>1983</c:v>
                </c:pt>
                <c:pt idx="25">
                  <c:v>1982</c:v>
                </c:pt>
                <c:pt idx="26">
                  <c:v>1981</c:v>
                </c:pt>
                <c:pt idx="27">
                  <c:v>1980</c:v>
                </c:pt>
                <c:pt idx="28">
                  <c:v>1979</c:v>
                </c:pt>
                <c:pt idx="29">
                  <c:v>1978</c:v>
                </c:pt>
                <c:pt idx="30">
                  <c:v>1977</c:v>
                </c:pt>
                <c:pt idx="31">
                  <c:v>1976</c:v>
                </c:pt>
                <c:pt idx="32">
                  <c:v>1975</c:v>
                </c:pt>
                <c:pt idx="33">
                  <c:v>1974</c:v>
                </c:pt>
                <c:pt idx="34">
                  <c:v>1973</c:v>
                </c:pt>
                <c:pt idx="35">
                  <c:v>1972</c:v>
                </c:pt>
                <c:pt idx="36">
                  <c:v>1971</c:v>
                </c:pt>
                <c:pt idx="37">
                  <c:v>1970</c:v>
                </c:pt>
                <c:pt idx="38">
                  <c:v>1969</c:v>
                </c:pt>
                <c:pt idx="39">
                  <c:v>1968</c:v>
                </c:pt>
                <c:pt idx="40">
                  <c:v>1967</c:v>
                </c:pt>
                <c:pt idx="41">
                  <c:v>1966</c:v>
                </c:pt>
                <c:pt idx="42">
                  <c:v>1965</c:v>
                </c:pt>
                <c:pt idx="43">
                  <c:v>1964</c:v>
                </c:pt>
                <c:pt idx="44">
                  <c:v>1963</c:v>
                </c:pt>
                <c:pt idx="45">
                  <c:v>1962</c:v>
                </c:pt>
                <c:pt idx="46">
                  <c:v>1961</c:v>
                </c:pt>
                <c:pt idx="47">
                  <c:v>1960</c:v>
                </c:pt>
                <c:pt idx="48">
                  <c:v>1959</c:v>
                </c:pt>
                <c:pt idx="49">
                  <c:v>1958</c:v>
                </c:pt>
                <c:pt idx="50">
                  <c:v>1957</c:v>
                </c:pt>
                <c:pt idx="51">
                  <c:v>1956</c:v>
                </c:pt>
                <c:pt idx="52">
                  <c:v>1955</c:v>
                </c:pt>
                <c:pt idx="53">
                  <c:v>1954</c:v>
                </c:pt>
                <c:pt idx="54">
                  <c:v>1953</c:v>
                </c:pt>
                <c:pt idx="55">
                  <c:v>1952</c:v>
                </c:pt>
                <c:pt idx="56">
                  <c:v>1951</c:v>
                </c:pt>
                <c:pt idx="57">
                  <c:v>1950</c:v>
                </c:pt>
                <c:pt idx="58">
                  <c:v>1949</c:v>
                </c:pt>
                <c:pt idx="59">
                  <c:v>1948</c:v>
                </c:pt>
                <c:pt idx="60">
                  <c:v>1947</c:v>
                </c:pt>
                <c:pt idx="61">
                  <c:v>1946</c:v>
                </c:pt>
                <c:pt idx="62">
                  <c:v>1945</c:v>
                </c:pt>
                <c:pt idx="63">
                  <c:v>1944</c:v>
                </c:pt>
                <c:pt idx="64">
                  <c:v>1943</c:v>
                </c:pt>
                <c:pt idx="65">
                  <c:v>1942</c:v>
                </c:pt>
                <c:pt idx="66">
                  <c:v>1941</c:v>
                </c:pt>
                <c:pt idx="67">
                  <c:v>1940</c:v>
                </c:pt>
                <c:pt idx="68">
                  <c:v>1939</c:v>
                </c:pt>
                <c:pt idx="69">
                  <c:v>1938</c:v>
                </c:pt>
                <c:pt idx="70">
                  <c:v>1937</c:v>
                </c:pt>
                <c:pt idx="71">
                  <c:v>1936</c:v>
                </c:pt>
                <c:pt idx="72">
                  <c:v>1935</c:v>
                </c:pt>
                <c:pt idx="73">
                  <c:v>1934</c:v>
                </c:pt>
                <c:pt idx="74">
                  <c:v>1933</c:v>
                </c:pt>
                <c:pt idx="75">
                  <c:v>1932</c:v>
                </c:pt>
                <c:pt idx="76">
                  <c:v>1931</c:v>
                </c:pt>
                <c:pt idx="77">
                  <c:v>1930</c:v>
                </c:pt>
                <c:pt idx="78">
                  <c:v>1929</c:v>
                </c:pt>
                <c:pt idx="79">
                  <c:v>1928</c:v>
                </c:pt>
                <c:pt idx="80">
                  <c:v>1927</c:v>
                </c:pt>
                <c:pt idx="81">
                  <c:v>1926</c:v>
                </c:pt>
                <c:pt idx="82">
                  <c:v>1925</c:v>
                </c:pt>
                <c:pt idx="83">
                  <c:v>1924</c:v>
                </c:pt>
                <c:pt idx="84">
                  <c:v>1923</c:v>
                </c:pt>
                <c:pt idx="85">
                  <c:v>1922</c:v>
                </c:pt>
                <c:pt idx="86">
                  <c:v>1921</c:v>
                </c:pt>
                <c:pt idx="87">
                  <c:v>1920</c:v>
                </c:pt>
                <c:pt idx="88">
                  <c:v>1919</c:v>
                </c:pt>
                <c:pt idx="89">
                  <c:v>1918</c:v>
                </c:pt>
                <c:pt idx="90">
                  <c:v>1917</c:v>
                </c:pt>
                <c:pt idx="91">
                  <c:v>1916</c:v>
                </c:pt>
                <c:pt idx="92">
                  <c:v>1915</c:v>
                </c:pt>
                <c:pt idx="93">
                  <c:v>1914</c:v>
                </c:pt>
                <c:pt idx="94">
                  <c:v>1913</c:v>
                </c:pt>
                <c:pt idx="95">
                  <c:v>1912</c:v>
                </c:pt>
                <c:pt idx="96">
                  <c:v>1911</c:v>
                </c:pt>
                <c:pt idx="97">
                  <c:v>1910</c:v>
                </c:pt>
                <c:pt idx="98">
                  <c:v>1909</c:v>
                </c:pt>
                <c:pt idx="99">
                  <c:v>1908</c:v>
                </c:pt>
                <c:pt idx="100">
                  <c:v>1907</c:v>
                </c:pt>
                <c:pt idx="101">
                  <c:v>1906</c:v>
                </c:pt>
                <c:pt idx="102">
                  <c:v>1905</c:v>
                </c:pt>
                <c:pt idx="103">
                  <c:v>1904</c:v>
                </c:pt>
                <c:pt idx="104">
                  <c:v>1903</c:v>
                </c:pt>
                <c:pt idx="105">
                  <c:v>1902</c:v>
                </c:pt>
                <c:pt idx="106">
                  <c:v>1901</c:v>
                </c:pt>
                <c:pt idx="107">
                  <c:v>1900</c:v>
                </c:pt>
                <c:pt idx="108">
                  <c:v>1899</c:v>
                </c:pt>
                <c:pt idx="109">
                  <c:v>1898</c:v>
                </c:pt>
              </c:numCache>
            </c:numRef>
          </c:xVal>
          <c:yVal>
            <c:numRef>
              <c:f>LangAge!$AK$2:$AK$111</c:f>
              <c:numCache>
                <c:formatCode>0.0%</c:formatCode>
                <c:ptCount val="110"/>
                <c:pt idx="0">
                  <c:v>1.4894400374870301E-3</c:v>
                </c:pt>
                <c:pt idx="1">
                  <c:v>2.7238493850200392E-2</c:v>
                </c:pt>
                <c:pt idx="2">
                  <c:v>4.5765820291609381E-2</c:v>
                </c:pt>
                <c:pt idx="3">
                  <c:v>4.0932944021352002E-2</c:v>
                </c:pt>
                <c:pt idx="4">
                  <c:v>3.5014353472776323E-2</c:v>
                </c:pt>
                <c:pt idx="5">
                  <c:v>3.5968311012531472E-2</c:v>
                </c:pt>
                <c:pt idx="6">
                  <c:v>3.5069840909564692E-2</c:v>
                </c:pt>
                <c:pt idx="7">
                  <c:v>3.3810639875603142E-2</c:v>
                </c:pt>
                <c:pt idx="8">
                  <c:v>3.5220963702957776E-2</c:v>
                </c:pt>
                <c:pt idx="9">
                  <c:v>3.1126455456268607E-2</c:v>
                </c:pt>
                <c:pt idx="10">
                  <c:v>3.3895267010701682E-2</c:v>
                </c:pt>
                <c:pt idx="11">
                  <c:v>4.5017687422750974E-2</c:v>
                </c:pt>
                <c:pt idx="12">
                  <c:v>4.9269195735780306E-2</c:v>
                </c:pt>
                <c:pt idx="13">
                  <c:v>5.1847021008990544E-2</c:v>
                </c:pt>
                <c:pt idx="14">
                  <c:v>4.9718865200104274E-2</c:v>
                </c:pt>
                <c:pt idx="15">
                  <c:v>4.9441505868795706E-2</c:v>
                </c:pt>
                <c:pt idx="16">
                  <c:v>5.0103246342951574E-2</c:v>
                </c:pt>
                <c:pt idx="17">
                  <c:v>5.0839815817874306E-2</c:v>
                </c:pt>
                <c:pt idx="18">
                  <c:v>5.4623313144192963E-2</c:v>
                </c:pt>
                <c:pt idx="19">
                  <c:v>5.8444454159926856E-2</c:v>
                </c:pt>
                <c:pt idx="20">
                  <c:v>5.9084218144014912E-2</c:v>
                </c:pt>
                <c:pt idx="21">
                  <c:v>6.0637781750315999E-2</c:v>
                </c:pt>
                <c:pt idx="22">
                  <c:v>6.4289812853107364E-2</c:v>
                </c:pt>
                <c:pt idx="23">
                  <c:v>6.6761173199705495E-2</c:v>
                </c:pt>
                <c:pt idx="24">
                  <c:v>6.7889944999199023E-2</c:v>
                </c:pt>
                <c:pt idx="25">
                  <c:v>6.6175564407177687E-2</c:v>
                </c:pt>
                <c:pt idx="26">
                  <c:v>6.4355824726609959E-2</c:v>
                </c:pt>
                <c:pt idx="27">
                  <c:v>6.0574318862789286E-2</c:v>
                </c:pt>
                <c:pt idx="28">
                  <c:v>6.0744316946767504E-2</c:v>
                </c:pt>
                <c:pt idx="29">
                  <c:v>6.2343864887897532E-2</c:v>
                </c:pt>
                <c:pt idx="30">
                  <c:v>6.6193263823940696E-2</c:v>
                </c:pt>
                <c:pt idx="31">
                  <c:v>7.2389865607502185E-2</c:v>
                </c:pt>
                <c:pt idx="32">
                  <c:v>7.3584491114701514E-2</c:v>
                </c:pt>
                <c:pt idx="33">
                  <c:v>7.6965305226174785E-2</c:v>
                </c:pt>
                <c:pt idx="34">
                  <c:v>7.5688848026568847E-2</c:v>
                </c:pt>
                <c:pt idx="35">
                  <c:v>8.0893793153721194E-2</c:v>
                </c:pt>
                <c:pt idx="36">
                  <c:v>8.5513664110898543E-2</c:v>
                </c:pt>
                <c:pt idx="37">
                  <c:v>9.4830318952602924E-2</c:v>
                </c:pt>
                <c:pt idx="38">
                  <c:v>9.8249733625609945E-2</c:v>
                </c:pt>
                <c:pt idx="39">
                  <c:v>0.10429323428206866</c:v>
                </c:pt>
                <c:pt idx="40">
                  <c:v>0.10720628141497099</c:v>
                </c:pt>
                <c:pt idx="41">
                  <c:v>0.10662264319314672</c:v>
                </c:pt>
                <c:pt idx="42">
                  <c:v>0.10526853937241792</c:v>
                </c:pt>
                <c:pt idx="43">
                  <c:v>0.10479428281551818</c:v>
                </c:pt>
                <c:pt idx="44">
                  <c:v>0.10486779143023719</c:v>
                </c:pt>
                <c:pt idx="45">
                  <c:v>0.10678529715365451</c:v>
                </c:pt>
                <c:pt idx="46">
                  <c:v>0.10845959036755795</c:v>
                </c:pt>
                <c:pt idx="47">
                  <c:v>0.11283203383110875</c:v>
                </c:pt>
                <c:pt idx="48">
                  <c:v>0.11494791534014179</c:v>
                </c:pt>
                <c:pt idx="49">
                  <c:v>0.11817280165904018</c:v>
                </c:pt>
                <c:pt idx="50">
                  <c:v>0.12204268688801524</c:v>
                </c:pt>
                <c:pt idx="51">
                  <c:v>0.1222209515865388</c:v>
                </c:pt>
                <c:pt idx="52">
                  <c:v>0.11770398217766639</c:v>
                </c:pt>
                <c:pt idx="53">
                  <c:v>0.11662616384610945</c:v>
                </c:pt>
                <c:pt idx="54">
                  <c:v>0.10837979189699921</c:v>
                </c:pt>
                <c:pt idx="55">
                  <c:v>0.10350430421672628</c:v>
                </c:pt>
                <c:pt idx="56">
                  <c:v>0.10360614873286272</c:v>
                </c:pt>
                <c:pt idx="57">
                  <c:v>0.10617541885973721</c:v>
                </c:pt>
                <c:pt idx="58">
                  <c:v>0.11037962810168578</c:v>
                </c:pt>
                <c:pt idx="59">
                  <c:v>0.11715841504220748</c:v>
                </c:pt>
                <c:pt idx="60">
                  <c:v>0.11872238817513069</c:v>
                </c:pt>
                <c:pt idx="61">
                  <c:v>0.12780105060176875</c:v>
                </c:pt>
                <c:pt idx="62">
                  <c:v>0.11829475686738018</c:v>
                </c:pt>
                <c:pt idx="63">
                  <c:v>0.11398408812729498</c:v>
                </c:pt>
                <c:pt idx="64">
                  <c:v>0.10904844601473142</c:v>
                </c:pt>
                <c:pt idx="65">
                  <c:v>8.3092552279174225E-2</c:v>
                </c:pt>
                <c:pt idx="66">
                  <c:v>7.7949690045596973E-2</c:v>
                </c:pt>
                <c:pt idx="67">
                  <c:v>7.2935402641451319E-2</c:v>
                </c:pt>
                <c:pt idx="68">
                  <c:v>9.2124264079683577E-2</c:v>
                </c:pt>
                <c:pt idx="69">
                  <c:v>9.7412555668699163E-2</c:v>
                </c:pt>
                <c:pt idx="70">
                  <c:v>9.9842590510457005E-2</c:v>
                </c:pt>
                <c:pt idx="71">
                  <c:v>0.10849860287603133</c:v>
                </c:pt>
                <c:pt idx="72">
                  <c:v>0.1134214956902134</c:v>
                </c:pt>
                <c:pt idx="73">
                  <c:v>0.12117756185088878</c:v>
                </c:pt>
                <c:pt idx="74">
                  <c:v>0.12553610009351518</c:v>
                </c:pt>
                <c:pt idx="75">
                  <c:v>0.11737531395766057</c:v>
                </c:pt>
                <c:pt idx="76">
                  <c:v>0.11660278673326817</c:v>
                </c:pt>
                <c:pt idx="77">
                  <c:v>0.13781781886951039</c:v>
                </c:pt>
                <c:pt idx="78">
                  <c:v>0.13601465372773691</c:v>
                </c:pt>
                <c:pt idx="79">
                  <c:v>0.13170387225862137</c:v>
                </c:pt>
                <c:pt idx="80">
                  <c:v>0.13095158864323081</c:v>
                </c:pt>
                <c:pt idx="81">
                  <c:v>0.1387791794388116</c:v>
                </c:pt>
                <c:pt idx="82">
                  <c:v>0.15382538658827513</c:v>
                </c:pt>
                <c:pt idx="83">
                  <c:v>0.15870543974343301</c:v>
                </c:pt>
                <c:pt idx="84">
                  <c:v>0.14781377529774298</c:v>
                </c:pt>
                <c:pt idx="85">
                  <c:v>0.17334600760456273</c:v>
                </c:pt>
                <c:pt idx="86">
                  <c:v>0.15863401502322971</c:v>
                </c:pt>
                <c:pt idx="87">
                  <c:v>0.14427295946211444</c:v>
                </c:pt>
                <c:pt idx="88">
                  <c:v>0.13760623612840425</c:v>
                </c:pt>
                <c:pt idx="89">
                  <c:v>0.12623872868493885</c:v>
                </c:pt>
                <c:pt idx="90">
                  <c:v>9.6987735413352483E-2</c:v>
                </c:pt>
                <c:pt idx="91">
                  <c:v>0.10068070286528458</c:v>
                </c:pt>
                <c:pt idx="92">
                  <c:v>9.8057304102453696E-2</c:v>
                </c:pt>
                <c:pt idx="93">
                  <c:v>0.12937954923116518</c:v>
                </c:pt>
                <c:pt idx="94">
                  <c:v>0.15391643454039231</c:v>
                </c:pt>
                <c:pt idx="95">
                  <c:v>0.14614506857278256</c:v>
                </c:pt>
                <c:pt idx="96">
                  <c:v>0.15292325717633407</c:v>
                </c:pt>
                <c:pt idx="97">
                  <c:v>0.15630998616133349</c:v>
                </c:pt>
                <c:pt idx="98">
                  <c:v>0.14103954802259891</c:v>
                </c:pt>
                <c:pt idx="99">
                  <c:v>0.1417672061036459</c:v>
                </c:pt>
                <c:pt idx="100">
                  <c:v>0.12601250897159838</c:v>
                </c:pt>
                <c:pt idx="101">
                  <c:v>0.13954239569313659</c:v>
                </c:pt>
                <c:pt idx="102">
                  <c:v>0.14478142531800256</c:v>
                </c:pt>
                <c:pt idx="103">
                  <c:v>0.13676171610279941</c:v>
                </c:pt>
                <c:pt idx="104">
                  <c:v>0.12967560857127436</c:v>
                </c:pt>
                <c:pt idx="105">
                  <c:v>0.11901888698678192</c:v>
                </c:pt>
                <c:pt idx="106">
                  <c:v>0.13054588951718232</c:v>
                </c:pt>
                <c:pt idx="107">
                  <c:v>0.13202417651770759</c:v>
                </c:pt>
                <c:pt idx="108">
                  <c:v>0.11061546620082977</c:v>
                </c:pt>
              </c:numCache>
            </c:numRef>
          </c:yVal>
          <c:smooth val="1"/>
        </c:ser>
        <c:axId val="69027712"/>
        <c:axId val="69029248"/>
      </c:scatterChart>
      <c:valAx>
        <c:axId val="69027712"/>
        <c:scaling>
          <c:orientation val="minMax"/>
          <c:max val="2005"/>
          <c:min val="1900"/>
        </c:scaling>
        <c:axPos val="b"/>
        <c:numFmt formatCode="General" sourceLinked="1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9029248"/>
        <c:crosses val="autoZero"/>
        <c:crossBetween val="midCat"/>
        <c:majorUnit val="15"/>
      </c:valAx>
      <c:valAx>
        <c:axId val="69029248"/>
        <c:scaling>
          <c:orientation val="minMax"/>
        </c:scaling>
        <c:axPos val="l"/>
        <c:majorGridlines/>
        <c:numFmt formatCode="0%" sourceLinked="0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69027712"/>
        <c:crosses val="autoZero"/>
        <c:crossBetween val="midCat"/>
        <c:majorUnit val="0.05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536B9733-A5D6-4EE4-BEDA-ED6C4C2CB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65300" y="733425"/>
            <a:ext cx="3486150" cy="2614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3636963"/>
            <a:ext cx="561657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688E0C1E-44D8-405F-A6D8-929A573E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E122D-2EDC-40DB-9479-711E2B241D5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692B3-2BDE-47CA-84F3-3A02527AC8A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44365-9B36-497C-BFBC-14B86A1D6AC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45362-9E44-43D5-AA98-E8BDF0895E6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09CC0-E218-4178-9097-E93A053B0D6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E8709-B18B-459A-BD17-B72669C42A6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usage</a:t>
            </a:r>
            <a:r>
              <a:rPr lang="en-US" baseline="0" dirty="0" smtClean="0"/>
              <a:t> is the ratio of circulation rates of books in the specified language to English language books.  For example, German language materials are used (circulate) only about a forth as much as English language books.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51629-E0DA-499E-B7D1-3BE7B96A9C3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51629-E0DA-499E-B7D1-3BE7B96A9C3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51629-E0DA-499E-B7D1-3BE7B96A9C3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usage is relative to English language materials;  That is on the average, a non-English book in an ARL library is used less than half as much as an English language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51629-E0DA-499E-B7D1-3BE7B96A9C3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AF13F-47AE-4EEF-AA1A-46908996578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31BBB-D060-4034-B37A-81E3CBCE904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62" tIns="47082" rIns="94162" bIns="47082" anchor="b"/>
          <a:lstStyle/>
          <a:p>
            <a:pPr algn="r" defTabSz="942211"/>
            <a:fld id="{00E9B579-EA1B-4C77-9D31-618EE9693334}" type="slidenum">
              <a:rPr lang="en-US" sz="1000" b="0">
                <a:solidFill>
                  <a:schemeClr val="tx1"/>
                </a:solidFill>
                <a:latin typeface="Trebuchet MS" pitchFamily="34" charset="0"/>
              </a:rPr>
              <a:pPr algn="r" defTabSz="942211"/>
              <a:t>3</a:t>
            </a:fld>
            <a:endParaRPr lang="en-US" sz="1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443240A3-7254-4A6F-B1B6-0DDECECC650C}" type="slidenum">
              <a:rPr lang="en-US" sz="1000" b="0">
                <a:solidFill>
                  <a:schemeClr val="tx1"/>
                </a:solidFill>
                <a:latin typeface="Trebuchet MS" pitchFamily="34" charset="0"/>
              </a:rPr>
              <a:pPr algn="r" defTabSz="933450"/>
              <a:t>4</a:t>
            </a:fld>
            <a:endParaRPr lang="en-US" sz="1000" b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 eaLnBrk="1" hangingPunct="1">
              <a:buClr>
                <a:srgbClr val="0033CC"/>
              </a:buClr>
              <a:buFont typeface="Wingdings" pitchFamily="2" charset="2"/>
              <a:buAutoNum type="arabicPeriod"/>
              <a:defRPr/>
            </a:pPr>
            <a:r>
              <a:rPr lang="en-US" dirty="0" smtClean="0"/>
              <a:t>Circulation records are at the physical items level</a:t>
            </a:r>
          </a:p>
          <a:p>
            <a:pPr marL="228600" indent="-228600" eaLnBrk="1" hangingPunct="1">
              <a:buClr>
                <a:srgbClr val="0033CC"/>
              </a:buClr>
              <a:buFont typeface="Wingdings" pitchFamily="2" charset="2"/>
              <a:buAutoNum type="arabicPeriod"/>
              <a:defRPr/>
            </a:pPr>
            <a:r>
              <a:rPr lang="en-US" dirty="0" smtClean="0"/>
              <a:t>Items numbers are unique only within the source file.</a:t>
            </a:r>
          </a:p>
          <a:p>
            <a:pPr marL="228600" indent="-228600" eaLnBrk="1" hangingPunct="1">
              <a:buClr>
                <a:srgbClr val="0033CC"/>
              </a:buClr>
              <a:buFont typeface="Wingdings" pitchFamily="2" charset="2"/>
              <a:buAutoNum type="arabicPeriod"/>
              <a:defRPr/>
            </a:pPr>
            <a:r>
              <a:rPr lang="en-US" dirty="0" smtClean="0"/>
              <a:t>No distinction between local use and use by other </a:t>
            </a:r>
            <a:r>
              <a:rPr lang="en-US" dirty="0" err="1" smtClean="0"/>
              <a:t>OhioLINK</a:t>
            </a:r>
            <a:r>
              <a:rPr lang="en-US" dirty="0" smtClean="0"/>
              <a:t> users</a:t>
            </a:r>
          </a:p>
          <a:p>
            <a:pPr marL="228600" indent="-228600" eaLnBrk="1" hangingPunct="1">
              <a:buClr>
                <a:srgbClr val="0033CC"/>
              </a:buClr>
              <a:buFont typeface="Wingdings" pitchFamily="2" charset="2"/>
              <a:buAutoNum type="arabicPeriod"/>
              <a:defRPr/>
            </a:pPr>
            <a:r>
              <a:rPr lang="en-US" dirty="0" smtClean="0"/>
              <a:t>Circulation data is accumulative (Total circulation since acquired or </a:t>
            </a:r>
            <a:r>
              <a:rPr lang="en-US" dirty="0" err="1" smtClean="0"/>
              <a:t>OhioLINK</a:t>
            </a:r>
            <a:r>
              <a:rPr lang="en-US" dirty="0" smtClean="0"/>
              <a:t> start)</a:t>
            </a:r>
          </a:p>
          <a:p>
            <a:pPr marL="228600" indent="-228600" eaLnBrk="1" hangingPunct="1">
              <a:buClr>
                <a:srgbClr val="0033CC"/>
              </a:buClr>
              <a:buFont typeface="Wingdings" pitchFamily="2" charset="2"/>
              <a:buAutoNum type="arabicPeriod"/>
              <a:defRPr/>
            </a:pPr>
            <a:r>
              <a:rPr lang="en-US" dirty="0" smtClean="0"/>
              <a:t>The standard numbers (OCLC No., LCCN, ISBN) are not always present.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3195F-3F94-4DD9-AF89-CC5D4FA9555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/>
            <a:fld id="{C8441182-E6FE-4866-8EDE-A923E09CFC8B}" type="slidenum">
              <a:rPr lang="en-US" sz="1000" b="0">
                <a:solidFill>
                  <a:schemeClr val="tx1"/>
                </a:solidFill>
                <a:latin typeface="Trebuchet MS" pitchFamily="34" charset="0"/>
              </a:rPr>
              <a:pPr algn="r" defTabSz="933450"/>
              <a:t>7</a:t>
            </a:fld>
            <a:endParaRPr lang="en-US" sz="1000" b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BC5FF-BA6F-472E-BC45-F15F208404B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CA02A-B03D-4159-AD91-3794028C131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FFE69-78DB-42E9-8811-2236940A904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8" name="Picture 13" descr="logo with t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364163"/>
            <a:ext cx="39020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857250" y="1285875"/>
            <a:ext cx="1993900" cy="2000250"/>
          </a:xfrm>
          <a:prstGeom prst="ellipse">
            <a:avLst/>
          </a:prstGeom>
          <a:solidFill>
            <a:schemeClr val="bg1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endParaRPr lang="en-US">
              <a:solidFill>
                <a:schemeClr val="accent1"/>
              </a:solidFill>
              <a:latin typeface="Trebuchet MS" pitchFamily="34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286500" y="5572125"/>
          <a:ext cx="2212975" cy="627063"/>
        </p:xfrm>
        <a:graphic>
          <a:graphicData uri="http://schemas.openxmlformats.org/presentationml/2006/ole">
            <p:oleObj spid="_x0000_s75778" name="Image" r:id="rId8" imgW="2641270" imgH="749206" progId="">
              <p:embed/>
            </p:oleObj>
          </a:graphicData>
        </a:graphic>
      </p:graphicFrame>
      <p:sp>
        <p:nvSpPr>
          <p:cNvPr id="16" name="Oval 15"/>
          <p:cNvSpPr>
            <a:spLocks noChangeArrowheads="1"/>
          </p:cNvSpPr>
          <p:nvPr userDrawn="1"/>
        </p:nvSpPr>
        <p:spPr bwMode="auto">
          <a:xfrm>
            <a:off x="857250" y="1285875"/>
            <a:ext cx="2000250" cy="2000250"/>
          </a:xfrm>
          <a:prstGeom prst="ellipse">
            <a:avLst/>
          </a:prstGeom>
          <a:solidFill>
            <a:srgbClr val="144A6F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endParaRPr lang="en-US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3463" y="862013"/>
            <a:ext cx="4808537" cy="1751012"/>
          </a:xfrm>
        </p:spPr>
        <p:txBody>
          <a:bodyPr lIns="0" rIns="0" anchor="b"/>
          <a:lstStyle>
            <a:lvl1pPr>
              <a:defRPr sz="3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33528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/>
              <a:t>Speaker’s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147638"/>
            <a:ext cx="1997075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7638"/>
            <a:ext cx="5838825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6989763" cy="1284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36750"/>
            <a:ext cx="3775075" cy="420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36750"/>
            <a:ext cx="3775075" cy="420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6989763" cy="1284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5" y="1936750"/>
            <a:ext cx="3775075" cy="420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6750"/>
            <a:ext cx="3775075" cy="420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6989763" cy="1284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20725" y="1936750"/>
            <a:ext cx="7702550" cy="42021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6989763" cy="1284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20725" y="1936750"/>
            <a:ext cx="7702550" cy="42021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36750"/>
            <a:ext cx="3775075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6750"/>
            <a:ext cx="3775075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47638"/>
            <a:ext cx="69897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36750"/>
            <a:ext cx="770255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1" name="Picture 10" descr="logo white smal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86675" y="628650"/>
            <a:ext cx="9969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3" name="Picture 11" descr="lite border top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ite border bottom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3" descr="lite border left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4" descr="lite border right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8125" indent="-225425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1900" b="1">
          <a:solidFill>
            <a:schemeClr val="tx1"/>
          </a:solidFill>
          <a:latin typeface="+mn-lt"/>
        </a:defRPr>
      </a:lvl2pPr>
      <a:lvl3pPr marL="1150938" indent="-22383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700" b="1">
          <a:solidFill>
            <a:schemeClr val="tx1"/>
          </a:solidFill>
          <a:latin typeface="+mn-lt"/>
        </a:defRPr>
      </a:lvl3pPr>
      <a:lvl4pPr marL="1608138" indent="-22383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chemeClr val="folHlink"/>
        </a:buClr>
        <a:buChar char="•"/>
        <a:defRPr sz="1500" b="1">
          <a:solidFill>
            <a:schemeClr val="tx1"/>
          </a:solidFill>
          <a:latin typeface="+mn-lt"/>
        </a:defRPr>
      </a:lvl4pPr>
      <a:lvl5pPr marL="20637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chemeClr val="folHlink"/>
        </a:buClr>
        <a:buChar char="•"/>
        <a:defRPr sz="1300" b="1">
          <a:solidFill>
            <a:schemeClr val="tx1"/>
          </a:solidFill>
          <a:latin typeface="+mn-lt"/>
        </a:defRPr>
      </a:lvl5pPr>
      <a:lvl6pPr marL="2520950" indent="-22225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chemeClr val="folHlink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chemeClr val="folHlink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chemeClr val="folHlink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chemeClr val="folHlink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research/activities/ohiolink/institutions.htm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clc.org/research/activities/ohiolink/collective.ht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92100" y="433388"/>
            <a:ext cx="8558213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/>
              <a:t>OhioLINK Collection Analysis Project</a:t>
            </a:r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3295473" y="1431942"/>
            <a:ext cx="555593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Report on the OCLC/OhioLINK Circulation Study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863178" y="3571647"/>
            <a:ext cx="7429500" cy="147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6350">
              <a:lnSpc>
                <a:spcPct val="150000"/>
              </a:lnSpc>
            </a:pPr>
            <a:r>
              <a:rPr lang="en-US" sz="3200" b="0" dirty="0" smtClean="0">
                <a:solidFill>
                  <a:srgbClr val="144A6F"/>
                </a:solidFill>
              </a:rPr>
              <a:t>Julie Gammon, University of Akron </a:t>
            </a:r>
          </a:p>
          <a:p>
            <a:pPr marL="114300" indent="6350">
              <a:lnSpc>
                <a:spcPct val="150000"/>
              </a:lnSpc>
            </a:pPr>
            <a:r>
              <a:rPr lang="en-US" sz="3200" b="0" dirty="0" smtClean="0">
                <a:solidFill>
                  <a:srgbClr val="144A6F"/>
                </a:solidFill>
              </a:rPr>
              <a:t>Ed O’Neill, OCLC Research</a:t>
            </a:r>
            <a:endParaRPr lang="en-US" sz="3200" b="0" dirty="0">
              <a:solidFill>
                <a:srgbClr val="144A6F"/>
              </a:solidFill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005825" y="1859883"/>
            <a:ext cx="17145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Webinar</a:t>
            </a:r>
          </a:p>
          <a:p>
            <a:pPr algn="ctr"/>
            <a:r>
              <a:rPr lang="en-US" sz="1400" dirty="0" smtClean="0">
                <a:solidFill>
                  <a:srgbClr val="66CCFF"/>
                </a:solidFill>
              </a:rPr>
              <a:t>Nov. 18, </a:t>
            </a:r>
            <a:r>
              <a:rPr lang="en-US" sz="1400" dirty="0">
                <a:solidFill>
                  <a:srgbClr val="66CCFF"/>
                </a:solidFill>
              </a:rPr>
              <a:t>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43" y="147638"/>
            <a:ext cx="7845585" cy="1284287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/>
              <a:t>Three Level Holdings Structure (Akron)</a:t>
            </a: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42" y="1431942"/>
            <a:ext cx="8844115" cy="313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35843" name="Picture 2" descr="C:\Documents and Settings\oneill\Local Settings\Temporary Internet Files\Content.IE5\3SYBSSNR\MPj043943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06525"/>
            <a:ext cx="885825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Individual Institution Focus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77884" y="2287824"/>
            <a:ext cx="3857625" cy="371475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800" b="0" dirty="0" smtClean="0"/>
              <a:t> Detailed holdings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800" b="0" dirty="0" smtClean="0"/>
              <a:t> General Statistics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800" b="0" dirty="0" smtClean="0"/>
              <a:t> Languages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800" b="0" dirty="0" smtClean="0"/>
              <a:t> Age 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800" b="0" dirty="0" smtClean="0"/>
              <a:t> Subjects</a:t>
            </a:r>
            <a:endParaRPr lang="en-US" sz="28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830189" y="1617220"/>
            <a:ext cx="5285235" cy="5135292"/>
            <a:chOff x="-705939" y="1004001"/>
            <a:chExt cx="5873961" cy="5853999"/>
          </a:xfrm>
        </p:grpSpPr>
        <p:pic>
          <p:nvPicPr>
            <p:cNvPr id="16388" name="Picture 10" descr="C:\Documents and Settings\oneill\Local Settings\Temporary Internet Files\Content.IE5\GD2R49YB\MCj0281246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8472" y="2714625"/>
              <a:ext cx="4019550" cy="414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Users\Ed\AppData\Local\Microsoft\Windows\Temporary Internet Files\Content.IE5\W3BR45JT\MP900386745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05939" y="1004001"/>
              <a:ext cx="2886270" cy="2058872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2574942" y="3461637"/>
            <a:ext cx="2995587" cy="3046988"/>
            <a:chOff x="2574942" y="3461637"/>
            <a:chExt cx="2995587" cy="3046988"/>
          </a:xfrm>
        </p:grpSpPr>
        <p:sp>
          <p:nvSpPr>
            <p:cNvPr id="8" name="Right Brace 7"/>
            <p:cNvSpPr/>
            <p:nvPr/>
          </p:nvSpPr>
          <p:spPr bwMode="auto">
            <a:xfrm>
              <a:off x="2574942" y="3714294"/>
              <a:ext cx="570588" cy="2139705"/>
            </a:xfrm>
            <a:prstGeom prst="righ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45530" y="3461637"/>
              <a:ext cx="242499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Single campus Language, Age, and Subjects tables have been added to improve </a:t>
              </a:r>
              <a:r>
                <a:rPr lang="en-US" i="1" dirty="0" smtClean="0">
                  <a:solidFill>
                    <a:srgbClr val="FF0000"/>
                  </a:solidFill>
                </a:rPr>
                <a:t>readability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Table (Akron)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3" y="1431942"/>
            <a:ext cx="8844114" cy="49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719061" y="2653328"/>
            <a:ext cx="2710292" cy="2995587"/>
            <a:chOff x="1719061" y="2653328"/>
            <a:chExt cx="2710292" cy="2995587"/>
          </a:xfrm>
        </p:grpSpPr>
        <p:sp>
          <p:nvSpPr>
            <p:cNvPr id="5" name="Right Brace 4"/>
            <p:cNvSpPr/>
            <p:nvPr/>
          </p:nvSpPr>
          <p:spPr bwMode="auto">
            <a:xfrm>
              <a:off x="1719061" y="2653328"/>
              <a:ext cx="285293" cy="2995587"/>
            </a:xfrm>
            <a:prstGeom prst="righ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2295" y="3571647"/>
              <a:ext cx="19970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12 Major Non-English Languages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Tables (Akron)</a:t>
            </a:r>
            <a:endParaRPr 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84" y="1421357"/>
            <a:ext cx="7896161" cy="528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 Tables (Akron)</a:t>
            </a:r>
            <a:endParaRPr lang="en-US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" y="1431941"/>
            <a:ext cx="8844114" cy="527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‘Collective’ </a:t>
            </a:r>
            <a:r>
              <a:rPr lang="en-US" dirty="0" smtClean="0"/>
              <a:t>Collection Focus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4198" y="1431942"/>
            <a:ext cx="4875743" cy="4072664"/>
            <a:chOff x="435237" y="1717236"/>
            <a:chExt cx="4875743" cy="4072664"/>
          </a:xfrm>
        </p:grpSpPr>
        <p:pic>
          <p:nvPicPr>
            <p:cNvPr id="3" name="Picture 4" descr="C:\Users\Ed\AppData\Local\Microsoft\Windows\Temporary Internet Files\Content.IE5\W3BR45JT\MP900386745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237" y="1717236"/>
              <a:ext cx="2886270" cy="2058872"/>
            </a:xfrm>
            <a:prstGeom prst="rect">
              <a:avLst/>
            </a:prstGeom>
            <a:noFill/>
          </p:spPr>
        </p:pic>
        <p:pic>
          <p:nvPicPr>
            <p:cNvPr id="78850" name="Picture 2" descr="C:\Users\Ed\AppData\Local\Microsoft\Windows\Temporary Internet Files\Content.IE5\UNGAJ4UK\MC900013509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8566">
              <a:off x="2841483" y="2873381"/>
              <a:ext cx="2469497" cy="291651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427882" y="1717236"/>
            <a:ext cx="319510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  <a:tabLst>
                <a:tab pos="233363" algn="l"/>
                <a:tab pos="401638" algn="l"/>
              </a:tabLst>
            </a:pPr>
            <a:r>
              <a:rPr lang="en-US" dirty="0" smtClean="0"/>
              <a:t>Tables</a:t>
            </a:r>
          </a:p>
          <a:p>
            <a:pPr lvl="1">
              <a:buFont typeface="Wingdings" pitchFamily="2" charset="2"/>
              <a:buChar char="§"/>
              <a:tabLst>
                <a:tab pos="233363" algn="l"/>
                <a:tab pos="401638" algn="l"/>
              </a:tabLst>
            </a:pPr>
            <a:r>
              <a:rPr lang="en-US" dirty="0" smtClean="0"/>
              <a:t>	Subject</a:t>
            </a:r>
          </a:p>
          <a:p>
            <a:pPr lvl="1">
              <a:buFont typeface="Wingdings" pitchFamily="2" charset="2"/>
              <a:buChar char="§"/>
              <a:tabLst>
                <a:tab pos="233363" algn="l"/>
                <a:tab pos="401638" algn="l"/>
              </a:tabLst>
            </a:pPr>
            <a:r>
              <a:rPr lang="en-US" dirty="0" smtClean="0"/>
              <a:t>	Language</a:t>
            </a:r>
          </a:p>
          <a:p>
            <a:pPr lvl="1">
              <a:buFont typeface="Wingdings" pitchFamily="2" charset="2"/>
              <a:buChar char="§"/>
              <a:tabLst>
                <a:tab pos="233363" algn="l"/>
                <a:tab pos="401638" algn="l"/>
              </a:tabLst>
            </a:pPr>
            <a:endParaRPr lang="en-US" dirty="0" smtClean="0"/>
          </a:p>
          <a:p>
            <a:pPr>
              <a:buFont typeface="Wingdings" pitchFamily="2" charset="2"/>
              <a:buChar char="q"/>
              <a:tabLst>
                <a:tab pos="233363" algn="l"/>
                <a:tab pos="401638" algn="l"/>
              </a:tabLst>
            </a:pPr>
            <a:r>
              <a:rPr lang="en-US" dirty="0" smtClean="0"/>
              <a:t>Analysis</a:t>
            </a:r>
          </a:p>
          <a:p>
            <a:pPr lvl="1">
              <a:buFont typeface="Wingdings" pitchFamily="2" charset="2"/>
              <a:buChar char="§"/>
              <a:tabLst>
                <a:tab pos="233363" algn="l"/>
                <a:tab pos="401638" algn="l"/>
              </a:tabLst>
            </a:pPr>
            <a:r>
              <a:rPr lang="en-US" dirty="0" smtClean="0"/>
              <a:t>	Subject</a:t>
            </a:r>
          </a:p>
          <a:p>
            <a:pPr lvl="1">
              <a:buFont typeface="Wingdings" pitchFamily="2" charset="2"/>
              <a:buChar char="§"/>
              <a:tabLst>
                <a:tab pos="233363" algn="l"/>
                <a:tab pos="401638" algn="l"/>
              </a:tabLst>
            </a:pPr>
            <a:r>
              <a:rPr lang="en-US" dirty="0" smtClean="0"/>
              <a:t>	Language</a:t>
            </a:r>
          </a:p>
          <a:p>
            <a:pPr lvl="1">
              <a:buFont typeface="Wingdings" pitchFamily="2" charset="2"/>
              <a:buChar char="§"/>
              <a:tabLst>
                <a:tab pos="233363" algn="l"/>
                <a:tab pos="401638" algn="l"/>
              </a:tabLst>
            </a:pPr>
            <a:r>
              <a:rPr lang="en-US" dirty="0" smtClean="0"/>
              <a:t>	Duplication</a:t>
            </a:r>
          </a:p>
          <a:p>
            <a:pPr lvl="1">
              <a:buFont typeface="Wingdings" pitchFamily="2" charset="2"/>
              <a:buChar char="§"/>
              <a:tabLst>
                <a:tab pos="233363" algn="l"/>
                <a:tab pos="401638" algn="l"/>
              </a:tabLst>
            </a:pPr>
            <a:r>
              <a:rPr lang="en-US" dirty="0" smtClean="0"/>
              <a:t>	Obsolescence</a:t>
            </a:r>
          </a:p>
          <a:p>
            <a:pPr lvl="1">
              <a:buFont typeface="Wingdings" pitchFamily="2" charset="2"/>
              <a:buChar char="§"/>
              <a:tabLst>
                <a:tab pos="233363" algn="l"/>
                <a:tab pos="401638" algn="l"/>
              </a:tabLst>
            </a:pPr>
            <a:r>
              <a:rPr lang="en-US" dirty="0" smtClean="0"/>
              <a:t>	Library Type</a:t>
            </a:r>
          </a:p>
          <a:p>
            <a:pPr lvl="1">
              <a:buFont typeface="Wingdings" pitchFamily="2" charset="2"/>
              <a:buChar char="§"/>
              <a:tabLst>
                <a:tab pos="233363" algn="l"/>
                <a:tab pos="401638" algn="l"/>
              </a:tabLst>
            </a:pPr>
            <a:r>
              <a:rPr lang="en-US" dirty="0" smtClean="0"/>
              <a:t>	FRBR</a:t>
            </a:r>
          </a:p>
          <a:p>
            <a:pPr lvl="1">
              <a:buFont typeface="Wingdings" pitchFamily="2" charset="2"/>
              <a:buChar char="§"/>
              <a:tabLst>
                <a:tab pos="233363" algn="l"/>
                <a:tab pos="401638" algn="l"/>
              </a:tabLst>
            </a:pPr>
            <a:r>
              <a:rPr lang="en-US" dirty="0" smtClean="0"/>
              <a:t>   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Table (Advertising)</a:t>
            </a:r>
            <a:endParaRPr lang="en-US" dirty="0"/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3" y="1431942"/>
            <a:ext cx="8798228" cy="51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 bwMode="auto">
          <a:xfrm>
            <a:off x="2147001" y="7423116"/>
            <a:ext cx="1997058" cy="535531"/>
          </a:xfrm>
          <a:prstGeom prst="borderCallout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2717589" y="4284882"/>
            <a:ext cx="5563233" cy="1865126"/>
          </a:xfrm>
          <a:prstGeom prst="borderCallout1">
            <a:avLst>
              <a:gd name="adj1" fmla="val 699"/>
              <a:gd name="adj2" fmla="val 50204"/>
              <a:gd name="adj3" fmla="val -98177"/>
              <a:gd name="adj4" fmla="val 54951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Circulation Rate: </a:t>
            </a:r>
            <a:r>
              <a:rPr lang="en-US" dirty="0" smtClean="0"/>
              <a:t>The average number of times a circulating item in the collection was used during the year observed.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2717589" y="4284882"/>
            <a:ext cx="5563233" cy="1421928"/>
          </a:xfrm>
          <a:prstGeom prst="borderCallout1">
            <a:avLst>
              <a:gd name="adj1" fmla="val 699"/>
              <a:gd name="adj2" fmla="val 50204"/>
              <a:gd name="adj3" fmla="val -131196"/>
              <a:gd name="adj4" fmla="val 65764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Percent Coverage:</a:t>
            </a:r>
            <a:r>
              <a:rPr lang="en-US" dirty="0" smtClean="0"/>
              <a:t> The percent of all OhioLINK manifestations held in specified collection.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2717589" y="4284882"/>
            <a:ext cx="5563233" cy="1824346"/>
          </a:xfrm>
          <a:prstGeom prst="borderCallout1">
            <a:avLst>
              <a:gd name="adj1" fmla="val 699"/>
              <a:gd name="adj2" fmla="val 50204"/>
              <a:gd name="adj3" fmla="val -100169"/>
              <a:gd name="adj4" fmla="val 74271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Comprehensiveness: </a:t>
            </a:r>
            <a:r>
              <a:rPr lang="en-US" dirty="0" smtClean="0"/>
              <a:t>The proportion of all OhioLINK circulations that could have been met by the manifestations in the collection.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Line Callout 1 10"/>
          <p:cNvSpPr/>
          <p:nvPr/>
        </p:nvSpPr>
        <p:spPr bwMode="auto">
          <a:xfrm>
            <a:off x="2717589" y="4284882"/>
            <a:ext cx="5563233" cy="1200329"/>
          </a:xfrm>
          <a:prstGeom prst="borderCallout1">
            <a:avLst>
              <a:gd name="adj1" fmla="val 699"/>
              <a:gd name="adj2" fmla="val 50204"/>
              <a:gd name="adj3" fmla="val -155601"/>
              <a:gd name="adj4" fmla="val 107145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Audience Level: </a:t>
            </a:r>
            <a:r>
              <a:rPr lang="en-US" dirty="0" smtClean="0"/>
              <a:t>The type of audience for which the collection is most suitable.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Audience Level</a:t>
            </a:r>
          </a:p>
        </p:txBody>
      </p:sp>
      <p:sp>
        <p:nvSpPr>
          <p:cNvPr id="39939" name="Line 7"/>
          <p:cNvSpPr>
            <a:spLocks noChangeShapeType="1"/>
          </p:cNvSpPr>
          <p:nvPr/>
        </p:nvSpPr>
        <p:spPr bwMode="auto">
          <a:xfrm>
            <a:off x="558800" y="5995988"/>
            <a:ext cx="7988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434975" y="5995988"/>
            <a:ext cx="18637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</a:t>
            </a:r>
            <a:r>
              <a:rPr lang="en-US" b="0">
                <a:solidFill>
                  <a:schemeClr val="tx1"/>
                </a:solidFill>
              </a:rPr>
              <a:t>(Juvenile) </a:t>
            </a:r>
            <a:endParaRPr lang="en-US"/>
          </a:p>
        </p:txBody>
      </p:sp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6715125" y="5995988"/>
            <a:ext cx="19939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(Scholarly)</a:t>
            </a:r>
            <a:r>
              <a:rPr lang="en-US"/>
              <a:t> 1</a:t>
            </a:r>
          </a:p>
        </p:txBody>
      </p: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4479925" y="2173288"/>
            <a:ext cx="18415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4975" y="1717675"/>
            <a:ext cx="7527925" cy="3994150"/>
            <a:chOff x="364" y="1082"/>
            <a:chExt cx="4742" cy="2516"/>
          </a:xfrm>
        </p:grpSpPr>
        <p:pic>
          <p:nvPicPr>
            <p:cNvPr id="39959" name="Picture 11" descr="l44-co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" y="1082"/>
              <a:ext cx="1910" cy="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0" name="Text Box 14"/>
            <p:cNvSpPr txBox="1">
              <a:spLocks noChangeArrowheads="1"/>
            </p:cNvSpPr>
            <p:nvPr/>
          </p:nvSpPr>
          <p:spPr bwMode="auto">
            <a:xfrm>
              <a:off x="2880" y="1261"/>
              <a:ext cx="2226" cy="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Octopusses and squid </a:t>
              </a:r>
            </a:p>
            <a:p>
              <a:r>
                <a:rPr lang="en-US"/>
                <a:t>Audience level: 0.06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917950" y="4040188"/>
            <a:ext cx="1308100" cy="2098675"/>
            <a:chOff x="1622" y="2160"/>
            <a:chExt cx="824" cy="1322"/>
          </a:xfrm>
        </p:grpSpPr>
        <p:sp>
          <p:nvSpPr>
            <p:cNvPr id="39957" name="Text Box 26"/>
            <p:cNvSpPr txBox="1">
              <a:spLocks noChangeArrowheads="1"/>
            </p:cNvSpPr>
            <p:nvPr/>
          </p:nvSpPr>
          <p:spPr bwMode="auto">
            <a:xfrm>
              <a:off x="1892" y="3148"/>
              <a:ext cx="253" cy="3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</a:t>
              </a:r>
            </a:p>
          </p:txBody>
        </p:sp>
        <p:pic>
          <p:nvPicPr>
            <p:cNvPr id="39958" name="Picture 6" descr="e49-cov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2" y="2160"/>
              <a:ext cx="824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147763" y="1436688"/>
            <a:ext cx="7423150" cy="4132262"/>
            <a:chOff x="2386" y="-2603"/>
            <a:chExt cx="4676" cy="2603"/>
          </a:xfrm>
        </p:grpSpPr>
        <p:pic>
          <p:nvPicPr>
            <p:cNvPr id="39955" name="Picture 4" descr="d45-cov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6" y="-2516"/>
              <a:ext cx="1666" cy="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6" name="Text Box 19"/>
            <p:cNvSpPr txBox="1">
              <a:spLocks noChangeArrowheads="1"/>
            </p:cNvSpPr>
            <p:nvPr/>
          </p:nvSpPr>
          <p:spPr bwMode="auto">
            <a:xfrm>
              <a:off x="2386" y="-2603"/>
              <a:ext cx="2965" cy="10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Phylogeny and systematics of the treehopper subfamily </a:t>
              </a:r>
            </a:p>
            <a:p>
              <a:r>
                <a:rPr lang="en-US"/>
                <a:t>Audience level: 0.96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710488" y="3998913"/>
            <a:ext cx="1227137" cy="2098675"/>
            <a:chOff x="3150" y="2160"/>
            <a:chExt cx="773" cy="1322"/>
          </a:xfrm>
        </p:grpSpPr>
        <p:sp>
          <p:nvSpPr>
            <p:cNvPr id="39953" name="Text Box 25"/>
            <p:cNvSpPr txBox="1">
              <a:spLocks noChangeArrowheads="1"/>
            </p:cNvSpPr>
            <p:nvPr/>
          </p:nvSpPr>
          <p:spPr bwMode="auto">
            <a:xfrm>
              <a:off x="3419" y="3148"/>
              <a:ext cx="253" cy="3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</a:t>
              </a:r>
            </a:p>
          </p:txBody>
        </p:sp>
        <p:pic>
          <p:nvPicPr>
            <p:cNvPr id="39954" name="Picture 21" descr="d45-cov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0" y="2160"/>
              <a:ext cx="773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906463" y="1717675"/>
            <a:ext cx="7331075" cy="3994150"/>
            <a:chOff x="755" y="1082"/>
            <a:chExt cx="4618" cy="2516"/>
          </a:xfrm>
        </p:grpSpPr>
        <p:pic>
          <p:nvPicPr>
            <p:cNvPr id="39951" name="Picture 16" descr="e49-co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99" y="1082"/>
              <a:ext cx="1774" cy="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755" y="1459"/>
              <a:ext cx="2844" cy="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Fundamentals of entomology </a:t>
              </a:r>
            </a:p>
            <a:p>
              <a:r>
                <a:rPr lang="en-US"/>
                <a:t>Audience level: 0.51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92100" y="4040188"/>
            <a:ext cx="1408113" cy="2098675"/>
            <a:chOff x="184" y="2160"/>
            <a:chExt cx="887" cy="1322"/>
          </a:xfrm>
        </p:grpSpPr>
        <p:sp>
          <p:nvSpPr>
            <p:cNvPr id="39949" name="Text Box 23"/>
            <p:cNvSpPr txBox="1">
              <a:spLocks noChangeArrowheads="1"/>
            </p:cNvSpPr>
            <p:nvPr/>
          </p:nvSpPr>
          <p:spPr bwMode="auto">
            <a:xfrm>
              <a:off x="454" y="3148"/>
              <a:ext cx="253" cy="3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</a:t>
              </a:r>
            </a:p>
          </p:txBody>
        </p:sp>
        <p:pic>
          <p:nvPicPr>
            <p:cNvPr id="39950" name="Picture 10" descr="l44-co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4" y="2160"/>
              <a:ext cx="887" cy="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Tables</a:t>
            </a:r>
            <a:br>
              <a:rPr lang="en-US" dirty="0" smtClean="0"/>
            </a:br>
            <a:r>
              <a:rPr lang="en-US" dirty="0" smtClean="0"/>
              <a:t>(German / Language &amp; </a:t>
            </a:r>
            <a:r>
              <a:rPr lang="en-US" dirty="0" err="1" smtClean="0"/>
              <a:t>Literatue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3" y="1431941"/>
            <a:ext cx="8844114" cy="526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3716118" y="2858412"/>
            <a:ext cx="5135291" cy="377975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Eight broad subjects are used:</a:t>
            </a:r>
          </a:p>
          <a:p>
            <a:pPr marL="461963" lvl="0">
              <a:buFont typeface="Arial" pitchFamily="34" charset="0"/>
              <a:buChar char="•"/>
            </a:pPr>
            <a:r>
              <a:rPr lang="en-US" dirty="0" smtClean="0"/>
              <a:t> Arts &amp; Recreation</a:t>
            </a:r>
          </a:p>
          <a:p>
            <a:pPr marL="461963" lvl="0">
              <a:buFont typeface="Arial" pitchFamily="34" charset="0"/>
              <a:buChar char="•"/>
            </a:pPr>
            <a:r>
              <a:rPr lang="en-US" dirty="0" smtClean="0"/>
              <a:t> Business &amp; Economics</a:t>
            </a:r>
          </a:p>
          <a:p>
            <a:pPr marL="461963" lvl="0">
              <a:buFont typeface="Arial" pitchFamily="34" charset="0"/>
              <a:buChar char="•"/>
            </a:pPr>
            <a:r>
              <a:rPr lang="en-US" dirty="0" smtClean="0"/>
              <a:t> History &amp; Geography</a:t>
            </a:r>
          </a:p>
          <a:p>
            <a:pPr marL="461963" lvl="0">
              <a:buFont typeface="Arial" pitchFamily="34" charset="0"/>
              <a:buChar char="•"/>
            </a:pPr>
            <a:r>
              <a:rPr lang="en-US" dirty="0" smtClean="0"/>
              <a:t> Language &amp; Literature</a:t>
            </a:r>
          </a:p>
          <a:p>
            <a:pPr marL="461963" lvl="0">
              <a:buFont typeface="Arial" pitchFamily="34" charset="0"/>
              <a:buChar char="•"/>
            </a:pPr>
            <a:r>
              <a:rPr lang="en-US" dirty="0" smtClean="0"/>
              <a:t> Science &amp; Technology</a:t>
            </a:r>
          </a:p>
          <a:p>
            <a:pPr marL="461963" lvl="0">
              <a:buFont typeface="Arial" pitchFamily="34" charset="0"/>
              <a:buChar char="•"/>
            </a:pPr>
            <a:r>
              <a:rPr lang="en-US" dirty="0" smtClean="0"/>
              <a:t> Social Science</a:t>
            </a:r>
          </a:p>
          <a:p>
            <a:pPr marL="461963" lvl="0">
              <a:buFont typeface="Arial" pitchFamily="34" charset="0"/>
              <a:buChar char="•"/>
            </a:pPr>
            <a:r>
              <a:rPr lang="en-US" dirty="0" smtClean="0"/>
              <a:t> Medicine</a:t>
            </a:r>
          </a:p>
          <a:p>
            <a:pPr marL="461963" lvl="0">
              <a:buFont typeface="Arial" pitchFamily="34" charset="0"/>
              <a:buChar char="•"/>
            </a:pPr>
            <a:r>
              <a:rPr lang="en-US" dirty="0" smtClean="0"/>
              <a:t> Law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3288177" y="4284882"/>
            <a:ext cx="5563233" cy="1381147"/>
          </a:xfrm>
          <a:prstGeom prst="borderCallout1">
            <a:avLst>
              <a:gd name="adj1" fmla="val 699"/>
              <a:gd name="adj2" fmla="val 50204"/>
              <a:gd name="adj3" fmla="val -133727"/>
              <a:gd name="adj4" fmla="val 81912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Relative Circ. Rate: </a:t>
            </a:r>
            <a:r>
              <a:rPr lang="en-US" dirty="0" smtClean="0"/>
              <a:t>The circulation rate relative to the rate for English language books.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Overview</a:t>
            </a:r>
            <a:endParaRPr lang="en-US" dirty="0"/>
          </a:p>
        </p:txBody>
      </p:sp>
      <p:pic>
        <p:nvPicPr>
          <p:cNvPr id="6147" name="Picture 22" descr="C:\Documents and Settings\oneill\Local Settings\Temporary Internet Files\Content.IE5\GD2R49YB\MPj042768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0"/>
            <a:ext cx="885825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Holdings by Library Type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20531" y="1431942"/>
          <a:ext cx="7419747" cy="513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Circulation Rates by Library Type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9943" y="1717236"/>
          <a:ext cx="8705850" cy="473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Usage Distribution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143000" y="1714500"/>
          <a:ext cx="728662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3579813" y="6069013"/>
            <a:ext cx="27066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600"/>
              <a:t>Number of Manifestations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 rot="-5400000">
            <a:off x="-89694" y="3518694"/>
            <a:ext cx="2143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/>
              <a:t> </a:t>
            </a:r>
            <a:r>
              <a:rPr lang="en-US" sz="1600"/>
              <a:t>Annual Circulation</a:t>
            </a:r>
          </a:p>
        </p:txBody>
      </p:sp>
      <p:cxnSp>
        <p:nvCxnSpPr>
          <p:cNvPr id="33798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7286625" y="2571750"/>
            <a:ext cx="1588" cy="158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29375" y="2647950"/>
            <a:ext cx="1428750" cy="3000375"/>
            <a:chOff x="6429375" y="2647950"/>
            <a:chExt cx="1428750" cy="3000378"/>
          </a:xfrm>
        </p:grpSpPr>
        <p:cxnSp>
          <p:nvCxnSpPr>
            <p:cNvPr id="9" name="Straight Connector 8"/>
            <p:cNvCxnSpPr/>
            <p:nvPr/>
          </p:nvCxnSpPr>
          <p:spPr bwMode="auto">
            <a:xfrm rot="16200000" flipH="1">
              <a:off x="5815011" y="4148140"/>
              <a:ext cx="3000378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3802" name="TextBox 9"/>
            <p:cNvSpPr txBox="1">
              <a:spLocks noChangeArrowheads="1"/>
            </p:cNvSpPr>
            <p:nvPr/>
          </p:nvSpPr>
          <p:spPr bwMode="auto">
            <a:xfrm>
              <a:off x="6429375" y="4857750"/>
              <a:ext cx="14287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rgbClr val="FF0000"/>
                  </a:solidFill>
                </a:rPr>
                <a:t>455,000</a:t>
              </a:r>
            </a:p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rgbClr val="FF0000"/>
                  </a:solidFill>
                </a:rPr>
                <a:t>   6.5%</a:t>
              </a:r>
            </a:p>
          </p:txBody>
        </p:sp>
      </p:grpSp>
      <p:cxnSp>
        <p:nvCxnSpPr>
          <p:cNvPr id="33800" name="Straight Connector 10"/>
          <p:cNvCxnSpPr>
            <a:cxnSpLocks noChangeShapeType="1"/>
          </p:cNvCxnSpPr>
          <p:nvPr/>
        </p:nvCxnSpPr>
        <p:spPr bwMode="auto">
          <a:xfrm>
            <a:off x="4714875" y="1714500"/>
            <a:ext cx="1428750" cy="158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Distribution of Items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9944" y="1431941"/>
          <a:ext cx="8844114" cy="527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Circulation Rates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20530" y="1431942"/>
          <a:ext cx="7831649" cy="527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Rates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35238" y="1574589"/>
          <a:ext cx="7703136" cy="513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290513"/>
            <a:ext cx="6989763" cy="8937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Duplication Rate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41388" y="1295400"/>
          <a:ext cx="7974012" cy="5046663"/>
        </p:xfrm>
        <a:graphic>
          <a:graphicData uri="http://schemas.openxmlformats.org/presentationml/2006/ole">
            <p:oleObj spid="_x0000_s77826" r:id="rId4" imgW="7980356" imgH="5041829" progId="Excel.Sheet.8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62400" y="6324600"/>
            <a:ext cx="204152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6350" algn="ctr">
              <a:spcBef>
                <a:spcPct val="20000"/>
              </a:spcBef>
            </a:pPr>
            <a:r>
              <a:rPr lang="en-US" sz="2000" b="0">
                <a:solidFill>
                  <a:schemeClr val="tx1"/>
                </a:solidFill>
              </a:rPr>
              <a:t>Publication Date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-5400000">
            <a:off x="-716756" y="3459956"/>
            <a:ext cx="2744788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6350" algn="ctr">
              <a:spcBef>
                <a:spcPct val="20000"/>
              </a:spcBef>
            </a:pPr>
            <a:r>
              <a:rPr lang="en-US" sz="2000" b="0">
                <a:solidFill>
                  <a:schemeClr val="tx1"/>
                </a:solidFill>
              </a:rPr>
              <a:t>Average No. of Copies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84863" y="2571750"/>
            <a:ext cx="2681287" cy="457200"/>
            <a:chOff x="3707" y="1633"/>
            <a:chExt cx="1689" cy="288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 flipH="1">
              <a:off x="4048" y="1801"/>
              <a:ext cx="13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707" y="1633"/>
              <a:ext cx="53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4.5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Non-English Collections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9943" y="1574590"/>
          <a:ext cx="8844114" cy="499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Usage by Language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9943" y="1431942"/>
          <a:ext cx="8844114" cy="513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Non-English Percent of Collection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20531" y="1431942"/>
          <a:ext cx="7132350" cy="512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Research Project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9943" y="1717236"/>
            <a:ext cx="5286375" cy="4714875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2000" dirty="0" smtClean="0"/>
              <a:t>Joint study by </a:t>
            </a:r>
            <a:r>
              <a:rPr lang="en-US" sz="2000" dirty="0" err="1" smtClean="0"/>
              <a:t>OhioLINK</a:t>
            </a:r>
            <a:r>
              <a:rPr lang="en-US" sz="2000" dirty="0" smtClean="0"/>
              <a:t>, </a:t>
            </a:r>
            <a:r>
              <a:rPr lang="en-US" sz="2000" dirty="0" err="1" smtClean="0"/>
              <a:t>OhioLINK</a:t>
            </a:r>
            <a:r>
              <a:rPr lang="en-US" sz="2000" dirty="0" smtClean="0"/>
              <a:t> members, </a:t>
            </a:r>
            <a:r>
              <a:rPr lang="en-US" sz="2000" dirty="0" err="1" smtClean="0"/>
              <a:t>OhioLINK</a:t>
            </a:r>
            <a:r>
              <a:rPr lang="en-US" sz="2000" dirty="0" smtClean="0"/>
              <a:t> Collection Building Task Force (CBTF) and OCLC Research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 The goal is to strengthen the collective collection and expand cooperative acquisitions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This project is distinct from OCLC’s collection analysis service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 Much of the analysis is new or previously untested</a:t>
            </a:r>
          </a:p>
        </p:txBody>
      </p:sp>
      <p:pic>
        <p:nvPicPr>
          <p:cNvPr id="5" name="Picture 3" descr="MCj02504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3176" y="1717236"/>
            <a:ext cx="31686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Use of Non-English Books by Publication Date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9886" y="1431942"/>
          <a:ext cx="8844114" cy="513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590" y="148119"/>
            <a:ext cx="7417645" cy="1284287"/>
          </a:xfrm>
        </p:spPr>
        <p:txBody>
          <a:bodyPr/>
          <a:lstStyle/>
          <a:p>
            <a:r>
              <a:rPr lang="en-US" dirty="0" smtClean="0"/>
              <a:t>Relative Non-English Language Use by Library Type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48472" y="1574589"/>
          <a:ext cx="6727791" cy="505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84" y="148119"/>
            <a:ext cx="7275259" cy="1284287"/>
          </a:xfrm>
        </p:spPr>
        <p:txBody>
          <a:bodyPr/>
          <a:lstStyle/>
          <a:p>
            <a:r>
              <a:rPr lang="en-US" dirty="0" smtClean="0"/>
              <a:t>Non-English Distribution by Subject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76413" y="1574589"/>
          <a:ext cx="62674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Usage of Non-English Books by Subject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91119" y="1574589"/>
          <a:ext cx="6847056" cy="502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7132612" cy="1284287"/>
          </a:xfrm>
        </p:spPr>
        <p:txBody>
          <a:bodyPr/>
          <a:lstStyle/>
          <a:p>
            <a:r>
              <a:rPr lang="en-US" dirty="0" smtClean="0"/>
              <a:t>Project Website</a:t>
            </a:r>
            <a:br>
              <a:rPr lang="en-US" dirty="0" smtClean="0"/>
            </a:br>
            <a:r>
              <a:rPr lang="en-US" sz="1800" dirty="0" smtClean="0"/>
              <a:t>http://www.oclc.org/research/activities/ohiolink/collections.htm</a:t>
            </a:r>
            <a:endParaRPr lang="en-US" sz="1800" dirty="0"/>
          </a:p>
        </p:txBody>
      </p:sp>
      <p:pic>
        <p:nvPicPr>
          <p:cNvPr id="77826" name="Picture 2" descr="C:\Scratch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83" y="1420367"/>
            <a:ext cx="7988233" cy="53008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708763" y="5140765"/>
            <a:ext cx="30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08763" y="571135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†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577884" y="1574589"/>
            <a:ext cx="8137719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sz="2200" dirty="0" smtClean="0"/>
              <a:t>  Limited </a:t>
            </a:r>
            <a:r>
              <a:rPr lang="en-US" sz="2200" dirty="0"/>
              <a:t>use of non-English materials</a:t>
            </a:r>
            <a:r>
              <a:rPr lang="en-US" sz="2200" dirty="0" smtClean="0"/>
              <a:t>,</a:t>
            </a:r>
          </a:p>
          <a:p>
            <a:pPr marL="0"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sz="2200" dirty="0" smtClean="0"/>
              <a:t>  </a:t>
            </a:r>
            <a:r>
              <a:rPr lang="en-US" sz="2200" dirty="0"/>
              <a:t>Unique resources widely distributed</a:t>
            </a:r>
            <a:r>
              <a:rPr lang="en-US" sz="2200" dirty="0" smtClean="0"/>
              <a:t>,</a:t>
            </a:r>
          </a:p>
          <a:p>
            <a:pPr marL="0"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sz="2200" dirty="0" smtClean="0"/>
              <a:t>  </a:t>
            </a:r>
            <a:r>
              <a:rPr lang="en-US" sz="2200" dirty="0"/>
              <a:t>Circulation rates vary greatly by subject, institution, </a:t>
            </a:r>
            <a:r>
              <a:rPr lang="en-US" sz="2200" dirty="0" smtClean="0"/>
              <a:t>…</a:t>
            </a:r>
          </a:p>
          <a:p>
            <a:pPr marL="0"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sz="2200" dirty="0" smtClean="0"/>
              <a:t>  Collectively duplication level are high.</a:t>
            </a:r>
            <a:endParaRPr lang="en-US" sz="2200" dirty="0"/>
          </a:p>
          <a:p>
            <a:pPr marL="0"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en-US" sz="2200" dirty="0"/>
              <a:t> </a:t>
            </a:r>
            <a:r>
              <a:rPr lang="en-US" sz="2200" dirty="0" smtClean="0"/>
              <a:t> Next Steps</a:t>
            </a:r>
            <a:endParaRPr lang="en-US" sz="2200" dirty="0"/>
          </a:p>
          <a:p>
            <a:pPr marL="457200"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dirty="0" smtClean="0"/>
              <a:t> Analysis is ongoing,</a:t>
            </a:r>
          </a:p>
          <a:p>
            <a:pPr marL="457200"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dirty="0" smtClean="0"/>
              <a:t> What </a:t>
            </a:r>
            <a:r>
              <a:rPr lang="en-US" sz="2200" dirty="0"/>
              <a:t>information is helpful; what isn’t?</a:t>
            </a:r>
          </a:p>
          <a:p>
            <a:pPr marL="457200"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dirty="0"/>
              <a:t> What did we get wrong?</a:t>
            </a:r>
          </a:p>
          <a:p>
            <a:pPr marL="457200"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dirty="0"/>
              <a:t> What did we miss</a:t>
            </a:r>
            <a:r>
              <a:rPr lang="en-US" sz="2200" dirty="0" smtClean="0"/>
              <a:t>?</a:t>
            </a:r>
          </a:p>
          <a:p>
            <a:pPr marL="457200"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dirty="0" smtClean="0"/>
              <a:t> Sharing of the data. </a:t>
            </a:r>
            <a:endParaRPr lang="en-US" sz="2200" dirty="0"/>
          </a:p>
          <a:p>
            <a:pPr marL="457200"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457200" algn="l"/>
              </a:tabLst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Distinctive Aspects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75" y="1714500"/>
            <a:ext cx="4714875" cy="4857750"/>
          </a:xfrm>
        </p:spPr>
        <p:txBody>
          <a:bodyPr/>
          <a:lstStyle/>
          <a:p>
            <a:pPr marL="412750" indent="-400050">
              <a:buClr>
                <a:srgbClr val="000099"/>
              </a:buClr>
              <a:buFont typeface="Wingdings" pitchFamily="2" charset="2"/>
              <a:buChar char="q"/>
            </a:pPr>
            <a:r>
              <a:rPr lang="en-US" sz="2200" smtClean="0"/>
              <a:t>Size and scope of collections</a:t>
            </a:r>
          </a:p>
          <a:p>
            <a:pPr marL="412750" indent="-400050">
              <a:buClr>
                <a:srgbClr val="000099"/>
              </a:buClr>
              <a:buFont typeface="Wingdings" pitchFamily="2" charset="2"/>
              <a:buChar char="q"/>
            </a:pPr>
            <a:r>
              <a:rPr lang="en-US" sz="2200" smtClean="0"/>
              <a:t>Use of local holdings and circulation information</a:t>
            </a:r>
          </a:p>
          <a:p>
            <a:pPr marL="412750" indent="-400050">
              <a:buClr>
                <a:srgbClr val="000099"/>
              </a:buClr>
              <a:buFont typeface="Wingdings" pitchFamily="2" charset="2"/>
              <a:buChar char="q"/>
            </a:pPr>
            <a:r>
              <a:rPr lang="en-US" sz="2200" smtClean="0"/>
              <a:t>Number and variety of institutions</a:t>
            </a:r>
          </a:p>
          <a:p>
            <a:pPr marL="412750" indent="-400050">
              <a:buClr>
                <a:srgbClr val="000099"/>
              </a:buClr>
              <a:buFont typeface="Wingdings" pitchFamily="2" charset="2"/>
              <a:buChar char="q"/>
            </a:pPr>
            <a:r>
              <a:rPr lang="en-US" sz="2200" smtClean="0"/>
              <a:t>FRBR (Functional Requirements for Bibliographic Records)</a:t>
            </a:r>
          </a:p>
          <a:p>
            <a:pPr marL="412750" indent="-400050">
              <a:buClr>
                <a:srgbClr val="000099"/>
              </a:buClr>
              <a:buFont typeface="Wingdings" pitchFamily="2" charset="2"/>
              <a:buChar char="q"/>
            </a:pPr>
            <a:r>
              <a:rPr lang="en-US" sz="2200" smtClean="0"/>
              <a:t>New metrics (Audience Level, Comprehensiveness, …)</a:t>
            </a:r>
          </a:p>
        </p:txBody>
      </p:sp>
      <p:pic>
        <p:nvPicPr>
          <p:cNvPr id="9220" name="Picture 16" descr="C:\Documents and Settings\oneill\Local Settings\Temporary Internet Files\Content.IE5\T1062WZ7\MCBD06926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" y="4000500"/>
            <a:ext cx="26289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9" descr="C:\Documents and Settings\oneill\Local Settings\Temporary Internet Files\Content.IE5\W9MZ0TQ7\MPj043941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113" y="2000250"/>
            <a:ext cx="11477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0" descr="C:\Documents and Settings\oneill\Local Settings\Temporary Internet Files\Content.IE5\GD2R49YB\MPj043867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5143500"/>
            <a:ext cx="148907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1" descr="C:\Documents and Settings\oneill\Local Settings\Temporary Internet Files\Content.IE5\S5YBK9YN\MCj0435546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3286125"/>
            <a:ext cx="14287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89265">
            <a:off x="269875" y="1657350"/>
            <a:ext cx="1765300" cy="1633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78587">
            <a:off x="882650" y="5445125"/>
            <a:ext cx="1089025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3178" y="2145177"/>
          <a:ext cx="6096000" cy="4053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51469"/>
                <a:gridCol w="224453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Library Type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ARL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Universities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Colleges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2 Year Colleges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49</a:t>
                      </a:r>
                      <a:endParaRPr lang="en-US" sz="3200" dirty="0"/>
                    </a:p>
                  </a:txBody>
                  <a:tcPr/>
                </a:tc>
              </a:tr>
              <a:tr h="142858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Depositories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</a:tr>
              <a:tr h="142858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Other Types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The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0675" y="1860550"/>
            <a:ext cx="2139950" cy="470693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Item No.: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OCLC No.: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Title: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LCCN: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Location Code: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Status Code: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Circulation: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Renewals: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Accession date: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Date of Last Use: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smtClean="0"/>
              <a:t>ISBN: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0" i="1" smtClean="0"/>
              <a:t>Source</a:t>
            </a:r>
            <a:r>
              <a:rPr lang="en-US" sz="1800" b="0" i="1" smtClean="0"/>
              <a:t>:</a:t>
            </a:r>
          </a:p>
        </p:txBody>
      </p:sp>
      <p:pic>
        <p:nvPicPr>
          <p:cNvPr id="11268" name="Picture 4" descr="j03326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1431925"/>
            <a:ext cx="25177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5427663" y="1860550"/>
            <a:ext cx="3281362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i25878591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45207959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The infinite / A.W. Moore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00051722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bc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-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5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1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8/3/2001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8/23/2004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>
                <a:solidFill>
                  <a:srgbClr val="FF0000"/>
                </a:solidFill>
              </a:rPr>
              <a:t>0415252857 (pbk.)</a:t>
            </a:r>
          </a:p>
          <a:p>
            <a:pPr marL="238125" indent="-225425"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sz="2000" b="0" i="1">
                <a:solidFill>
                  <a:srgbClr val="FF0000"/>
                </a:solidFill>
              </a:rPr>
              <a:t>Akron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/>
              <a:t>WorldCat</a:t>
            </a:r>
            <a:r>
              <a:rPr lang="en-US" b="0" dirty="0"/>
              <a:t> Linking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3000375"/>
            <a:ext cx="7572375" cy="3571875"/>
          </a:xfrm>
        </p:spPr>
        <p:txBody>
          <a:bodyPr/>
          <a:lstStyle/>
          <a:p>
            <a:pPr marL="228600" indent="-228600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smtClean="0"/>
              <a:t>  Obsolete OCLC numbers were replaced,</a:t>
            </a:r>
          </a:p>
          <a:p>
            <a:pPr marL="228600" indent="-228600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smtClean="0"/>
              <a:t>  Unique LCCNs or  ISBNs were used to identify an OCLC number,</a:t>
            </a:r>
          </a:p>
          <a:p>
            <a:pPr marL="228600" indent="-228600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smtClean="0"/>
              <a:t>  Records lacking any standard number were excluded from the study,</a:t>
            </a:r>
          </a:p>
          <a:p>
            <a:pPr marL="228600" indent="-228600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smtClean="0"/>
              <a:t>  Records from the 2007 &amp; 2008 circulation files were paired to determine annual circulation,</a:t>
            </a:r>
          </a:p>
          <a:p>
            <a:pPr marL="228600" indent="-228600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smtClean="0"/>
              <a:t>  Approximately 93% of the records were validated; many of the unvalidated records were for non-book materials.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8625" y="1428750"/>
            <a:ext cx="8080375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The OCLC Number is used to link the circulation records to the corresponding bibliographic record in WorldCat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Circulation Data (1 Year)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7884" y="2145177"/>
          <a:ext cx="784558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4322"/>
                <a:gridCol w="2441262"/>
              </a:tblGrid>
              <a:tr h="249632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Annual circulation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2,822,035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9632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9632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No.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of Items (Volumes)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29,002,327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963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Items Circulated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2,106,142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9632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9632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No. of manifestations (Titles)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6,779,969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9632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No. of Manifestations Circulated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1,041,405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 Level Structure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3998913"/>
            <a:ext cx="8131175" cy="5699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1600" b="0" smtClean="0"/>
              <a:t>Third level units:			Distinct library units.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800" smtClean="0"/>
              <a:t>		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06413" y="5283200"/>
            <a:ext cx="813117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8125" indent="-225425">
              <a:buClr>
                <a:srgbClr val="FF7600"/>
              </a:buClr>
            </a:pPr>
            <a:r>
              <a:rPr lang="en-US" sz="2000" b="0">
                <a:solidFill>
                  <a:schemeClr val="tx1"/>
                </a:solidFill>
              </a:rPr>
              <a:t>Location codes</a:t>
            </a:r>
            <a:r>
              <a:rPr lang="en-US" sz="1600">
                <a:solidFill>
                  <a:schemeClr val="tx1"/>
                </a:solidFill>
              </a:rPr>
              <a:t> :	</a:t>
            </a:r>
            <a:r>
              <a:rPr lang="en-US" sz="1600" b="0">
                <a:solidFill>
                  <a:schemeClr val="tx1"/>
                </a:solidFill>
              </a:rPr>
              <a:t>	The codes used within OhioLINK to identify the 				location of the individual items.  Over 4,200 				different location codes are used.</a:t>
            </a:r>
            <a:endParaRPr lang="en-US" sz="1600">
              <a:solidFill>
                <a:schemeClr val="tx1"/>
              </a:solidFill>
            </a:endParaRPr>
          </a:p>
          <a:p>
            <a:pPr marL="238125" indent="-225425">
              <a:buClr>
                <a:srgbClr val="FF7600"/>
              </a:buClr>
            </a:pPr>
            <a:r>
              <a:rPr lang="en-US" sz="80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6413" y="1574800"/>
            <a:ext cx="81311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8125" indent="-225425">
              <a:buClr>
                <a:srgbClr val="FF7600"/>
              </a:buClr>
            </a:pPr>
            <a:r>
              <a:rPr lang="en-US" sz="1600" b="0">
                <a:solidFill>
                  <a:schemeClr val="tx1"/>
                </a:solidFill>
              </a:rPr>
              <a:t>Top level units:			Individual campus, depositories, and external			   	organizations (Museums, Centers, Hospitals) </a:t>
            </a:r>
            <a:endParaRPr lang="en-US" sz="1600" b="0">
              <a:solidFill>
                <a:srgbClr val="FF0000"/>
              </a:solidFill>
            </a:endParaRP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719138" y="5599113"/>
            <a:ext cx="2425700" cy="973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FF0000"/>
                </a:solidFill>
              </a:rPr>
              <a:t>bccco, bccct, bccir, bccm, bcgd, bcgdo, bcmu, …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434975" y="1860550"/>
            <a:ext cx="1889125" cy="3322638"/>
            <a:chOff x="274" y="1172"/>
            <a:chExt cx="1190" cy="2093"/>
          </a:xfrm>
        </p:grpSpPr>
        <p:sp>
          <p:nvSpPr>
            <p:cNvPr id="17429" name="Text Box 12"/>
            <p:cNvSpPr txBox="1">
              <a:spLocks noChangeArrowheads="1"/>
            </p:cNvSpPr>
            <p:nvPr/>
          </p:nvSpPr>
          <p:spPr bwMode="auto">
            <a:xfrm>
              <a:off x="274" y="1172"/>
              <a:ext cx="11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FF7600"/>
                </a:buClr>
              </a:pPr>
              <a:r>
                <a:rPr lang="en-US" sz="1600" b="0">
                  <a:solidFill>
                    <a:srgbClr val="FF0000"/>
                  </a:solidFill>
                </a:rPr>
                <a:t>University of Akron</a:t>
              </a:r>
              <a:endParaRPr lang="en-US" sz="1600"/>
            </a:p>
          </p:txBody>
        </p:sp>
        <p:sp>
          <p:nvSpPr>
            <p:cNvPr id="17430" name="Line 13"/>
            <p:cNvSpPr>
              <a:spLocks noChangeShapeType="1"/>
            </p:cNvSpPr>
            <p:nvPr/>
          </p:nvSpPr>
          <p:spPr bwMode="auto">
            <a:xfrm flipV="1">
              <a:off x="813" y="1433"/>
              <a:ext cx="0" cy="18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5072" name="Rectangle 80"/>
          <p:cNvSpPr>
            <a:spLocks noChangeArrowheads="1"/>
          </p:cNvSpPr>
          <p:nvPr/>
        </p:nvSpPr>
        <p:spPr bwMode="auto">
          <a:xfrm>
            <a:off x="506413" y="2716213"/>
            <a:ext cx="81311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8125" indent="-225425">
              <a:buClr>
                <a:srgbClr val="FF7600"/>
              </a:buClr>
            </a:pPr>
            <a:r>
              <a:rPr lang="en-US" sz="1600" b="0">
                <a:solidFill>
                  <a:schemeClr val="tx1"/>
                </a:solidFill>
              </a:rPr>
              <a:t>Second level units:			Separate administrative units [university libraries, 				law, medicine, etc.) or distinct library units. </a:t>
            </a:r>
          </a:p>
          <a:p>
            <a:pPr marL="238125" indent="-225425">
              <a:buClr>
                <a:srgbClr val="FF7600"/>
              </a:buClr>
            </a:pPr>
            <a:r>
              <a:rPr lang="en-US" sz="800">
                <a:solidFill>
                  <a:schemeClr val="tx1"/>
                </a:solidFill>
              </a:rPr>
              <a:t>		</a:t>
            </a:r>
          </a:p>
        </p:txBody>
      </p: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434975" y="1871663"/>
            <a:ext cx="2139950" cy="3268662"/>
            <a:chOff x="-4578" y="640"/>
            <a:chExt cx="1348" cy="2059"/>
          </a:xfrm>
        </p:grpSpPr>
        <p:sp>
          <p:nvSpPr>
            <p:cNvPr id="17425" name="Text Box 83"/>
            <p:cNvSpPr txBox="1">
              <a:spLocks noChangeArrowheads="1"/>
            </p:cNvSpPr>
            <p:nvPr/>
          </p:nvSpPr>
          <p:spPr bwMode="auto">
            <a:xfrm>
              <a:off x="-4578" y="640"/>
              <a:ext cx="11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FF7600"/>
                </a:buClr>
              </a:pPr>
              <a:r>
                <a:rPr lang="en-US" sz="1600" b="0">
                  <a:solidFill>
                    <a:srgbClr val="FF0000"/>
                  </a:solidFill>
                </a:rPr>
                <a:t>University of Akron</a:t>
              </a:r>
              <a:endParaRPr lang="en-US" sz="1600"/>
            </a:p>
          </p:txBody>
        </p:sp>
        <p:sp>
          <p:nvSpPr>
            <p:cNvPr id="17426" name="Line 84"/>
            <p:cNvSpPr>
              <a:spLocks noChangeShapeType="1"/>
            </p:cNvSpPr>
            <p:nvPr/>
          </p:nvSpPr>
          <p:spPr bwMode="auto">
            <a:xfrm flipV="1">
              <a:off x="-4039" y="1718"/>
              <a:ext cx="0" cy="9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27" name="Text Box 85"/>
            <p:cNvSpPr txBox="1">
              <a:spLocks noChangeArrowheads="1"/>
            </p:cNvSpPr>
            <p:nvPr/>
          </p:nvSpPr>
          <p:spPr bwMode="auto">
            <a:xfrm>
              <a:off x="-4578" y="1359"/>
              <a:ext cx="1348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>
                  <a:solidFill>
                    <a:srgbClr val="FF0000"/>
                  </a:solidFill>
                </a:rPr>
                <a:t>University Libraries</a:t>
              </a:r>
            </a:p>
          </p:txBody>
        </p:sp>
        <p:sp>
          <p:nvSpPr>
            <p:cNvPr id="17428" name="Line 86"/>
            <p:cNvSpPr>
              <a:spLocks noChangeShapeType="1"/>
            </p:cNvSpPr>
            <p:nvPr/>
          </p:nvSpPr>
          <p:spPr bwMode="auto">
            <a:xfrm flipV="1">
              <a:off x="-4039" y="902"/>
              <a:ext cx="0" cy="4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434975" y="1871663"/>
            <a:ext cx="2282825" cy="3268662"/>
            <a:chOff x="-2242" y="640"/>
            <a:chExt cx="1438" cy="2059"/>
          </a:xfrm>
        </p:grpSpPr>
        <p:sp>
          <p:nvSpPr>
            <p:cNvPr id="17419" name="Text Box 74"/>
            <p:cNvSpPr txBox="1">
              <a:spLocks noChangeArrowheads="1"/>
            </p:cNvSpPr>
            <p:nvPr/>
          </p:nvSpPr>
          <p:spPr bwMode="auto">
            <a:xfrm>
              <a:off x="-2242" y="640"/>
              <a:ext cx="11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FF7600"/>
                </a:buClr>
              </a:pPr>
              <a:r>
                <a:rPr lang="en-US" sz="1600" b="0">
                  <a:solidFill>
                    <a:srgbClr val="FF0000"/>
                  </a:solidFill>
                </a:rPr>
                <a:t>University of Akron</a:t>
              </a:r>
              <a:endParaRPr lang="en-US" sz="1600"/>
            </a:p>
          </p:txBody>
        </p:sp>
        <p:sp>
          <p:nvSpPr>
            <p:cNvPr id="17420" name="Line 75"/>
            <p:cNvSpPr>
              <a:spLocks noChangeShapeType="1"/>
            </p:cNvSpPr>
            <p:nvPr/>
          </p:nvSpPr>
          <p:spPr bwMode="auto">
            <a:xfrm flipV="1">
              <a:off x="-1703" y="2430"/>
              <a:ext cx="0" cy="2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21" name="Text Box 76"/>
            <p:cNvSpPr txBox="1">
              <a:spLocks noChangeArrowheads="1"/>
            </p:cNvSpPr>
            <p:nvPr/>
          </p:nvSpPr>
          <p:spPr bwMode="auto">
            <a:xfrm>
              <a:off x="-2242" y="1359"/>
              <a:ext cx="1348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>
                  <a:solidFill>
                    <a:srgbClr val="FF0000"/>
                  </a:solidFill>
                </a:rPr>
                <a:t>University Libraries</a:t>
              </a:r>
            </a:p>
          </p:txBody>
        </p:sp>
        <p:sp>
          <p:nvSpPr>
            <p:cNvPr id="17422" name="Line 78"/>
            <p:cNvSpPr>
              <a:spLocks noChangeShapeType="1"/>
            </p:cNvSpPr>
            <p:nvPr/>
          </p:nvSpPr>
          <p:spPr bwMode="auto">
            <a:xfrm flipV="1">
              <a:off x="-1703" y="908"/>
              <a:ext cx="0" cy="3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23" name="Text Box 87"/>
            <p:cNvSpPr txBox="1">
              <a:spLocks noChangeArrowheads="1"/>
            </p:cNvSpPr>
            <p:nvPr/>
          </p:nvSpPr>
          <p:spPr bwMode="auto">
            <a:xfrm>
              <a:off x="-2152" y="2187"/>
              <a:ext cx="1348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>
                  <a:solidFill>
                    <a:srgbClr val="FF0000"/>
                  </a:solidFill>
                </a:rPr>
                <a:t>Bierce Library</a:t>
              </a:r>
            </a:p>
          </p:txBody>
        </p:sp>
        <p:sp>
          <p:nvSpPr>
            <p:cNvPr id="17424" name="Line 88"/>
            <p:cNvSpPr>
              <a:spLocks noChangeShapeType="1"/>
            </p:cNvSpPr>
            <p:nvPr/>
          </p:nvSpPr>
          <p:spPr bwMode="auto">
            <a:xfrm flipV="1">
              <a:off x="-1703" y="1628"/>
              <a:ext cx="0" cy="3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5003" grpId="0"/>
      <p:bldP spid="85072" grpId="0"/>
    </p:bldLst>
  </p:timing>
</p:sld>
</file>

<file path=ppt/theme/theme1.xml><?xml version="1.0" encoding="utf-8"?>
<a:theme xmlns:a="http://schemas.openxmlformats.org/drawingml/2006/main" name="oclc_light_blu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4764</TotalTime>
  <Words>918</Words>
  <Application>Microsoft Office PowerPoint</Application>
  <PresentationFormat>On-screen Show (4:3)</PresentationFormat>
  <Paragraphs>211</Paragraphs>
  <Slides>35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oclc_light_blue</vt:lpstr>
      <vt:lpstr>Image</vt:lpstr>
      <vt:lpstr>Microsoft Office Excel 97-2003 Worksheet</vt:lpstr>
      <vt:lpstr>OhioLINK Collection Analysis Project</vt:lpstr>
      <vt:lpstr>The Overview</vt:lpstr>
      <vt:lpstr>Research Project</vt:lpstr>
      <vt:lpstr>Distinctive Aspects</vt:lpstr>
      <vt:lpstr>The Libraries</vt:lpstr>
      <vt:lpstr>The Data</vt:lpstr>
      <vt:lpstr>WorldCat Linking</vt:lpstr>
      <vt:lpstr>The Circulation Data (1 Year)</vt:lpstr>
      <vt:lpstr>Multi Level Structure</vt:lpstr>
      <vt:lpstr>Three Level Holdings Structure (Akron)</vt:lpstr>
      <vt:lpstr>Analysis</vt:lpstr>
      <vt:lpstr>Individual Institution Focus</vt:lpstr>
      <vt:lpstr>Language Table (Akron)</vt:lpstr>
      <vt:lpstr>Age Tables (Akron)</vt:lpstr>
      <vt:lpstr>Subjects Tables (Akron)</vt:lpstr>
      <vt:lpstr>‘Collective’ Collection Focus</vt:lpstr>
      <vt:lpstr>Subject Table (Advertising)</vt:lpstr>
      <vt:lpstr>Audience Level</vt:lpstr>
      <vt:lpstr>Language Tables (German / Language &amp; Literatue)</vt:lpstr>
      <vt:lpstr>Holdings by Library Type</vt:lpstr>
      <vt:lpstr>Annual Circulation Rates by Library Type</vt:lpstr>
      <vt:lpstr>Usage Distribution</vt:lpstr>
      <vt:lpstr>Subject Distribution of Items</vt:lpstr>
      <vt:lpstr>Annual Circulation Rates</vt:lpstr>
      <vt:lpstr>Duplication Rates</vt:lpstr>
      <vt:lpstr>Duplication Rate</vt:lpstr>
      <vt:lpstr>Non-English Collections</vt:lpstr>
      <vt:lpstr>Relative Usage by Language</vt:lpstr>
      <vt:lpstr>Non-English Percent of Collection</vt:lpstr>
      <vt:lpstr>Relative Use of Non-English Books by Publication Date</vt:lpstr>
      <vt:lpstr>Relative Non-English Language Use by Library Type</vt:lpstr>
      <vt:lpstr>Non-English Distribution by Subject</vt:lpstr>
      <vt:lpstr>Relative Usage of Non-English Books by Subject</vt:lpstr>
      <vt:lpstr>Project Website http://www.oclc.org/research/activities/ohiolink/collections.htm</vt:lpstr>
      <vt:lpstr>Conclusions</vt:lpstr>
    </vt:vector>
  </TitlesOfParts>
  <Company>Online Computer Library Center,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Title Slide Title Line Two</dc:title>
  <dc:creator>Mike Harsh</dc:creator>
  <cp:keywords>Theme color: blue; Background color: light;</cp:keywords>
  <dc:description>Use this "light" template when projecting presentations in well lit rooms.</dc:description>
  <cp:lastModifiedBy>Melissa Renspie</cp:lastModifiedBy>
  <cp:revision>317</cp:revision>
  <dcterms:created xsi:type="dcterms:W3CDTF">2007-12-27T15:13:34Z</dcterms:created>
  <dcterms:modified xsi:type="dcterms:W3CDTF">2010-11-17T23:30:48Z</dcterms:modified>
  <cp:category>OCLC PowerPoint Template</cp:category>
</cp:coreProperties>
</file>