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Default Extension="pdf" ContentType="application/pdf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charts/chart2.xml" ContentType="application/vnd.openxmlformats-officedocument.drawingml.chart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4"/>
    <p:sldMasterId id="2147483732" r:id="rId5"/>
  </p:sldMasterIdLst>
  <p:notesMasterIdLst>
    <p:notesMasterId r:id="rId36"/>
  </p:notesMasterIdLst>
  <p:handoutMasterIdLst>
    <p:handoutMasterId r:id="rId37"/>
  </p:handoutMasterIdLst>
  <p:sldIdLst>
    <p:sldId id="622" r:id="rId6"/>
    <p:sldId id="594" r:id="rId7"/>
    <p:sldId id="595" r:id="rId8"/>
    <p:sldId id="596" r:id="rId9"/>
    <p:sldId id="597" r:id="rId10"/>
    <p:sldId id="599" r:id="rId11"/>
    <p:sldId id="600" r:id="rId12"/>
    <p:sldId id="601" r:id="rId13"/>
    <p:sldId id="608" r:id="rId14"/>
    <p:sldId id="602" r:id="rId15"/>
    <p:sldId id="603" r:id="rId16"/>
    <p:sldId id="604" r:id="rId17"/>
    <p:sldId id="605" r:id="rId18"/>
    <p:sldId id="606" r:id="rId19"/>
    <p:sldId id="607" r:id="rId20"/>
    <p:sldId id="610" r:id="rId21"/>
    <p:sldId id="616" r:id="rId22"/>
    <p:sldId id="617" r:id="rId23"/>
    <p:sldId id="618" r:id="rId24"/>
    <p:sldId id="619" r:id="rId25"/>
    <p:sldId id="620" r:id="rId26"/>
    <p:sldId id="611" r:id="rId27"/>
    <p:sldId id="613" r:id="rId28"/>
    <p:sldId id="612" r:id="rId29"/>
    <p:sldId id="614" r:id="rId30"/>
    <p:sldId id="615" r:id="rId31"/>
    <p:sldId id="609" r:id="rId32"/>
    <p:sldId id="621" r:id="rId33"/>
    <p:sldId id="559" r:id="rId34"/>
    <p:sldId id="623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key Hawk" initials="MLH" lastIdx="2" clrIdx="0"/>
  <p:cmAuthor id="1" name="malpasc" initials="CM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2178B5"/>
    <a:srgbClr val="FBE5E6"/>
    <a:srgbClr val="D3B503"/>
    <a:srgbClr val="F3D103"/>
    <a:srgbClr val="FF7600"/>
    <a:srgbClr val="A9316F"/>
    <a:srgbClr val="419A3C"/>
    <a:srgbClr val="0B7CCB"/>
    <a:srgbClr val="E18100"/>
    <a:srgbClr val="CC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3" autoAdjust="0"/>
    <p:restoredTop sz="85092" autoAdjust="0"/>
  </p:normalViewPr>
  <p:slideViewPr>
    <p:cSldViewPr snapToObjects="1" showGuides="1">
      <p:cViewPr varScale="1">
        <p:scale>
          <a:sx n="54" d="100"/>
          <a:sy n="54" d="100"/>
        </p:scale>
        <p:origin x="-1620" y="-84"/>
      </p:cViewPr>
      <p:guideLst>
        <p:guide orient="horz" pos="672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ta\Shared%20Print\Mega%20Regions%20Print%20Consolidation%20Project\mrData2011-09-08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ata\Shared%20Print\Mega%20Regions%20Print%20Consolidation%20Project\hath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Distribution of Print Book Holdings in Academic Libraries</a:t>
            </a:r>
            <a:endParaRPr lang="en-US" dirty="0"/>
          </a:p>
        </c:rich>
      </c:tx>
    </c:title>
    <c:plotArea>
      <c:layout/>
      <c:barChart>
        <c:barDir val="col"/>
        <c:grouping val="percentStacked"/>
        <c:ser>
          <c:idx val="0"/>
          <c:order val="0"/>
          <c:tx>
            <c:v>ARL</c:v>
          </c:tx>
          <c:cat>
            <c:strRef>
              <c:f>Types!$B$14:$M$14</c:f>
              <c:strCache>
                <c:ptCount val="12"/>
                <c:pt idx="0">
                  <c:v>BOS-WASH</c:v>
                </c:pt>
                <c:pt idx="1">
                  <c:v>CASCADIA</c:v>
                </c:pt>
                <c:pt idx="2">
                  <c:v>CHAR-LANTA</c:v>
                </c:pt>
                <c:pt idx="3">
                  <c:v>CHI-PITTS</c:v>
                </c:pt>
                <c:pt idx="4">
                  <c:v>DAUSTIN</c:v>
                </c:pt>
                <c:pt idx="5">
                  <c:v>DENVER</c:v>
                </c:pt>
                <c:pt idx="6">
                  <c:v>HOU-ORLEANS</c:v>
                </c:pt>
                <c:pt idx="7">
                  <c:v>NOR-CAL</c:v>
                </c:pt>
                <c:pt idx="8">
                  <c:v>SO-CAL</c:v>
                </c:pt>
                <c:pt idx="9">
                  <c:v>SO-FLO</c:v>
                </c:pt>
                <c:pt idx="10">
                  <c:v>TOR-BUFF-CHESTER</c:v>
                </c:pt>
                <c:pt idx="11">
                  <c:v>PHOENIX</c:v>
                </c:pt>
              </c:strCache>
            </c:strRef>
          </c:cat>
          <c:val>
            <c:numRef>
              <c:f>Types!$B$16:$M$16</c:f>
              <c:numCache>
                <c:formatCode>0.00</c:formatCode>
                <c:ptCount val="12"/>
                <c:pt idx="0">
                  <c:v>0.34088835303610282</c:v>
                </c:pt>
                <c:pt idx="1">
                  <c:v>0.22786568339855739</c:v>
                </c:pt>
                <c:pt idx="2">
                  <c:v>0.27233580156302467</c:v>
                </c:pt>
                <c:pt idx="3">
                  <c:v>0.18582967593201907</c:v>
                </c:pt>
                <c:pt idx="4">
                  <c:v>0.18901414805308059</c:v>
                </c:pt>
                <c:pt idx="5">
                  <c:v>0.22664698100211361</c:v>
                </c:pt>
                <c:pt idx="6">
                  <c:v>0.36451192073660182</c:v>
                </c:pt>
                <c:pt idx="7">
                  <c:v>0.20134404320287591</c:v>
                </c:pt>
                <c:pt idx="8">
                  <c:v>0.27367183776878035</c:v>
                </c:pt>
                <c:pt idx="9">
                  <c:v>0.12354694688219429</c:v>
                </c:pt>
                <c:pt idx="10">
                  <c:v>0.45961341168802816</c:v>
                </c:pt>
                <c:pt idx="11">
                  <c:v>0.51970292945401197</c:v>
                </c:pt>
              </c:numCache>
            </c:numRef>
          </c:val>
        </c:ser>
        <c:ser>
          <c:idx val="1"/>
          <c:order val="1"/>
          <c:tx>
            <c:v>Non-ARL academic</c:v>
          </c:tx>
          <c:spPr>
            <a:solidFill>
              <a:schemeClr val="accent1">
                <a:lumMod val="60000"/>
                <a:lumOff val="40000"/>
              </a:schemeClr>
            </a:solidFill>
          </c:spPr>
          <c:cat>
            <c:strRef>
              <c:f>Types!$B$14:$M$14</c:f>
              <c:strCache>
                <c:ptCount val="12"/>
                <c:pt idx="0">
                  <c:v>BOS-WASH</c:v>
                </c:pt>
                <c:pt idx="1">
                  <c:v>CASCADIA</c:v>
                </c:pt>
                <c:pt idx="2">
                  <c:v>CHAR-LANTA</c:v>
                </c:pt>
                <c:pt idx="3">
                  <c:v>CHI-PITTS</c:v>
                </c:pt>
                <c:pt idx="4">
                  <c:v>DAUSTIN</c:v>
                </c:pt>
                <c:pt idx="5">
                  <c:v>DENVER</c:v>
                </c:pt>
                <c:pt idx="6">
                  <c:v>HOU-ORLEANS</c:v>
                </c:pt>
                <c:pt idx="7">
                  <c:v>NOR-CAL</c:v>
                </c:pt>
                <c:pt idx="8">
                  <c:v>SO-CAL</c:v>
                </c:pt>
                <c:pt idx="9">
                  <c:v>SO-FLO</c:v>
                </c:pt>
                <c:pt idx="10">
                  <c:v>TOR-BUFF-CHESTER</c:v>
                </c:pt>
                <c:pt idx="11">
                  <c:v>PHOENIX</c:v>
                </c:pt>
              </c:strCache>
            </c:strRef>
          </c:cat>
          <c:val>
            <c:numRef>
              <c:f>Types!$B$17:$M$17</c:f>
              <c:numCache>
                <c:formatCode>0.00</c:formatCode>
                <c:ptCount val="12"/>
                <c:pt idx="0">
                  <c:v>0.37479462458862212</c:v>
                </c:pt>
                <c:pt idx="1">
                  <c:v>0.40749416872778998</c:v>
                </c:pt>
                <c:pt idx="2">
                  <c:v>0.38095393069396882</c:v>
                </c:pt>
                <c:pt idx="3">
                  <c:v>0.31927934774398331</c:v>
                </c:pt>
                <c:pt idx="4">
                  <c:v>0.54818830726574519</c:v>
                </c:pt>
                <c:pt idx="5">
                  <c:v>0.35198522252386161</c:v>
                </c:pt>
                <c:pt idx="6">
                  <c:v>0.34799692010783151</c:v>
                </c:pt>
                <c:pt idx="7">
                  <c:v>0.35151028665277873</c:v>
                </c:pt>
                <c:pt idx="8">
                  <c:v>0.3737399992033989</c:v>
                </c:pt>
                <c:pt idx="9">
                  <c:v>0.40973646553569831</c:v>
                </c:pt>
                <c:pt idx="10">
                  <c:v>0.30081339954712238</c:v>
                </c:pt>
                <c:pt idx="11">
                  <c:v>8.1116688581356025E-2</c:v>
                </c:pt>
              </c:numCache>
            </c:numRef>
          </c:val>
        </c:ser>
        <c:overlap val="100"/>
        <c:axId val="86791680"/>
        <c:axId val="86793216"/>
      </c:barChart>
      <c:catAx>
        <c:axId val="8679168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6793216"/>
        <c:crosses val="autoZero"/>
        <c:auto val="1"/>
        <c:lblAlgn val="ctr"/>
        <c:lblOffset val="100"/>
      </c:catAx>
      <c:valAx>
        <c:axId val="86793216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86791680"/>
        <c:crosses val="autoZero"/>
        <c:crossBetween val="between"/>
      </c:valAx>
    </c:plotArea>
    <c:legend>
      <c:legendPos val="t"/>
      <c:txPr>
        <a:bodyPr/>
        <a:lstStyle/>
        <a:p>
          <a:pPr>
            <a:defRPr sz="1400" b="1"/>
          </a:pPr>
          <a:endParaRPr lang="en-US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/>
              <a:t> Distribution</a:t>
            </a:r>
            <a:r>
              <a:rPr lang="en-US" baseline="0" dirty="0"/>
              <a:t> of Print Book </a:t>
            </a:r>
            <a:r>
              <a:rPr lang="en-US" baseline="0" dirty="0" smtClean="0"/>
              <a:t>Titles </a:t>
            </a:r>
            <a:r>
              <a:rPr lang="en-US" baseline="0" dirty="0"/>
              <a:t>by Digital Preservation Status</a:t>
            </a:r>
            <a:endParaRPr lang="en-US" dirty="0"/>
          </a:p>
        </c:rich>
      </c:tx>
    </c:title>
    <c:plotArea>
      <c:layout/>
      <c:barChart>
        <c:barDir val="col"/>
        <c:grouping val="percentStacked"/>
        <c:ser>
          <c:idx val="0"/>
          <c:order val="0"/>
          <c:tx>
            <c:v>Duplicated in HathiTrust</c:v>
          </c:tx>
          <c:spPr>
            <a:solidFill>
              <a:schemeClr val="accent6"/>
            </a:solidFill>
          </c:spPr>
          <c:cat>
            <c:strRef>
              <c:f>Sheet1!$A$2:$A$13</c:f>
              <c:strCache>
                <c:ptCount val="12"/>
                <c:pt idx="0">
                  <c:v>BOSWASH</c:v>
                </c:pt>
                <c:pt idx="1">
                  <c:v>CASCADIA</c:v>
                </c:pt>
                <c:pt idx="2">
                  <c:v>CHARLANTA</c:v>
                </c:pt>
                <c:pt idx="3">
                  <c:v>CHIPITTS</c:v>
                </c:pt>
                <c:pt idx="4">
                  <c:v>DAUSTIN</c:v>
                </c:pt>
                <c:pt idx="5">
                  <c:v>DENVER</c:v>
                </c:pt>
                <c:pt idx="6">
                  <c:v>HOUORLEANS</c:v>
                </c:pt>
                <c:pt idx="7">
                  <c:v>NORCAL</c:v>
                </c:pt>
                <c:pt idx="8">
                  <c:v>SOCAL</c:v>
                </c:pt>
                <c:pt idx="9">
                  <c:v>SOFLO</c:v>
                </c:pt>
                <c:pt idx="10">
                  <c:v>TORBUFF</c:v>
                </c:pt>
                <c:pt idx="11">
                  <c:v>PHOENIX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3719184</c:v>
                </c:pt>
                <c:pt idx="1">
                  <c:v>1977901</c:v>
                </c:pt>
                <c:pt idx="2">
                  <c:v>2240706</c:v>
                </c:pt>
                <c:pt idx="3">
                  <c:v>3700089</c:v>
                </c:pt>
                <c:pt idx="4">
                  <c:v>1790966</c:v>
                </c:pt>
                <c:pt idx="5">
                  <c:v>1216497</c:v>
                </c:pt>
                <c:pt idx="6">
                  <c:v>1470582</c:v>
                </c:pt>
                <c:pt idx="7">
                  <c:v>2927296</c:v>
                </c:pt>
                <c:pt idx="8">
                  <c:v>2433638</c:v>
                </c:pt>
                <c:pt idx="9">
                  <c:v>1286838</c:v>
                </c:pt>
                <c:pt idx="10">
                  <c:v>2827021</c:v>
                </c:pt>
                <c:pt idx="11">
                  <c:v>1258297</c:v>
                </c:pt>
              </c:numCache>
            </c:numRef>
          </c:val>
        </c:ser>
        <c:ser>
          <c:idx val="1"/>
          <c:order val="1"/>
          <c:tx>
            <c:v>Not duplicated in HathiTrust</c:v>
          </c:tx>
          <c:spPr>
            <a:solidFill>
              <a:schemeClr val="accent5"/>
            </a:solidFill>
          </c:spPr>
          <c:cat>
            <c:strRef>
              <c:f>Sheet1!$A$2:$A$13</c:f>
              <c:strCache>
                <c:ptCount val="12"/>
                <c:pt idx="0">
                  <c:v>BOSWASH</c:v>
                </c:pt>
                <c:pt idx="1">
                  <c:v>CASCADIA</c:v>
                </c:pt>
                <c:pt idx="2">
                  <c:v>CHARLANTA</c:v>
                </c:pt>
                <c:pt idx="3">
                  <c:v>CHIPITTS</c:v>
                </c:pt>
                <c:pt idx="4">
                  <c:v>DAUSTIN</c:v>
                </c:pt>
                <c:pt idx="5">
                  <c:v>DENVER</c:v>
                </c:pt>
                <c:pt idx="6">
                  <c:v>HOUORLEANS</c:v>
                </c:pt>
                <c:pt idx="7">
                  <c:v>NORCAL</c:v>
                </c:pt>
                <c:pt idx="8">
                  <c:v>SOCAL</c:v>
                </c:pt>
                <c:pt idx="9">
                  <c:v>SOFLO</c:v>
                </c:pt>
                <c:pt idx="10">
                  <c:v>TORBUFF</c:v>
                </c:pt>
                <c:pt idx="11">
                  <c:v>PHOENIX</c:v>
                </c:pt>
              </c:strCache>
            </c:strRef>
          </c:cat>
          <c:val>
            <c:numRef>
              <c:f>Sheet1!$E$2:$E$13</c:f>
              <c:numCache>
                <c:formatCode>#,##0</c:formatCode>
                <c:ptCount val="12"/>
                <c:pt idx="0">
                  <c:v>22386241</c:v>
                </c:pt>
                <c:pt idx="1">
                  <c:v>5009163</c:v>
                </c:pt>
                <c:pt idx="2">
                  <c:v>7916104</c:v>
                </c:pt>
                <c:pt idx="3">
                  <c:v>14858112</c:v>
                </c:pt>
                <c:pt idx="4">
                  <c:v>4592790</c:v>
                </c:pt>
                <c:pt idx="5">
                  <c:v>2830699</c:v>
                </c:pt>
                <c:pt idx="6">
                  <c:v>3692039</c:v>
                </c:pt>
                <c:pt idx="7">
                  <c:v>9554703</c:v>
                </c:pt>
                <c:pt idx="8">
                  <c:v>7338336</c:v>
                </c:pt>
                <c:pt idx="9">
                  <c:v>3721819</c:v>
                </c:pt>
                <c:pt idx="10">
                  <c:v>11872900</c:v>
                </c:pt>
                <c:pt idx="11">
                  <c:v>2568876</c:v>
                </c:pt>
              </c:numCache>
            </c:numRef>
          </c:val>
        </c:ser>
        <c:overlap val="100"/>
        <c:axId val="87011328"/>
        <c:axId val="87012864"/>
      </c:barChart>
      <c:catAx>
        <c:axId val="87011328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7012864"/>
        <c:crosses val="autoZero"/>
        <c:auto val="1"/>
        <c:lblAlgn val="ctr"/>
        <c:lblOffset val="100"/>
      </c:catAx>
      <c:valAx>
        <c:axId val="87012864"/>
        <c:scaling>
          <c:orientation val="minMax"/>
        </c:scaling>
        <c:axPos val="l"/>
        <c:majorGridlines/>
        <c:numFmt formatCode="0%" sourceLinked="1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87011328"/>
        <c:crosses val="autoZero"/>
        <c:crossBetween val="between"/>
      </c:valAx>
    </c:plotArea>
    <c:legend>
      <c:legendPos val="t"/>
      <c:txPr>
        <a:bodyPr/>
        <a:lstStyle/>
        <a:p>
          <a:pPr>
            <a:defRPr sz="1400" b="1"/>
          </a:pPr>
          <a:endParaRPr lang="en-US"/>
        </a:p>
      </c:txPr>
    </c:legend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590B96-037A-504A-977E-B6542BD6CBD5}" type="datetimeFigureOut">
              <a:rPr lang="en-US" smtClean="0"/>
              <a:pPr/>
              <a:t>3/28/2013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E670E-6968-D546-96D3-BA97EA7DE81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5C79E4-531B-094F-B0E0-0AB1940632EE}" type="datetimeFigureOut">
              <a:rPr lang="en-US" smtClean="0"/>
              <a:pPr/>
              <a:t>3/28/2013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921901-2D7D-404F-83CF-0310337D82A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21901-2D7D-404F-83CF-0310337D82A5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21901-2D7D-404F-83CF-0310337D82A5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921901-2D7D-404F-83CF-0310337D82A5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3/28/2013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ctrTitle"/>
          </p:nvPr>
        </p:nvSpPr>
        <p:spPr>
          <a:xfrm>
            <a:off x="685800" y="1523999"/>
            <a:ext cx="7772400" cy="2732725"/>
          </a:xfrm>
        </p:spPr>
        <p:txBody>
          <a:bodyPr wrap="square" tIns="0" bIns="0" anchor="t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685800" y="990216"/>
            <a:ext cx="7772400" cy="533784"/>
          </a:xfrm>
        </p:spPr>
        <p:txBody>
          <a:bodyPr anchor="t">
            <a:normAutofit/>
          </a:bodyPr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245651"/>
            <a:ext cx="8153400" cy="491741"/>
          </a:xfrm>
        </p:spPr>
        <p:txBody>
          <a:bodyPr>
            <a:normAutofit/>
          </a:bodyPr>
          <a:lstStyle>
            <a:lvl1pPr marL="0" indent="0" algn="r">
              <a:spcBef>
                <a:spcPts val="1200"/>
              </a:spcBef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Venue or location, date</a:t>
            </a:r>
            <a:b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Twitter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hashtag</a:t>
            </a:r>
            <a:endParaRPr lang="en-US" dirty="0" smtClean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lvl="0"/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85800" y="4256725"/>
            <a:ext cx="3693697" cy="45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Presenter name</a:t>
            </a:r>
            <a:endParaRPr lang="en-US" dirty="0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685800" y="4713925"/>
            <a:ext cx="3693697" cy="130587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Title</a:t>
            </a:r>
            <a:b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</a:b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Organization</a:t>
            </a:r>
          </a:p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Presenter’s Twitter</a:t>
            </a:r>
            <a:r>
              <a:rPr lang="en-US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ID or other info</a:t>
            </a:r>
          </a:p>
        </p:txBody>
      </p:sp>
      <p:pic>
        <p:nvPicPr>
          <p:cNvPr id="19" name="Picture 18" descr="oclclogo-rings-transparent.png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b="8763"/>
          <a:stretch>
            <a:fillRect/>
          </a:stretch>
        </p:blipFill>
        <p:spPr>
          <a:xfrm>
            <a:off x="5325434" y="2853375"/>
            <a:ext cx="3513766" cy="33950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Head and Ope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9" name="Rounded Rectangle 8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Isosceles Triangle 10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3/28/2013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3/28/2013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Head and 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4"/>
          <p:cNvGrpSpPr/>
          <p:nvPr userDrawn="1"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6" name="Rounded Rectangle 15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3/28/2013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52400" y="609600"/>
            <a:ext cx="8839200" cy="5410200"/>
          </a:xfrm>
        </p:spPr>
        <p:txBody>
          <a:bodyPr lIns="457200" tIns="457200" rIns="457200" bIns="4572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sz="6600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1"/>
                    </a:gs>
                  </a:gsLst>
                  <a:lin ang="16200000" scaled="0"/>
                  <a:tileRect/>
                </a:gradFill>
              </a:defRPr>
            </a:lvl1pPr>
            <a:lvl2pPr algn="ctr">
              <a:buNone/>
              <a:defRPr sz="8800">
                <a:solidFill>
                  <a:schemeClr val="bg1"/>
                </a:solidFill>
              </a:defRPr>
            </a:lvl2pPr>
            <a:lvl3pPr algn="ctr">
              <a:buNone/>
              <a:defRPr sz="8800">
                <a:solidFill>
                  <a:schemeClr val="bg1"/>
                </a:solidFill>
              </a:defRPr>
            </a:lvl3pPr>
            <a:lvl4pPr algn="ctr">
              <a:buNone/>
              <a:defRPr sz="8800">
                <a:solidFill>
                  <a:schemeClr val="bg1"/>
                </a:solidFill>
              </a:defRPr>
            </a:lvl4pPr>
            <a:lvl5pPr algn="ctr">
              <a:buNone/>
              <a:defRPr sz="8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Head and Big Text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14"/>
          <p:cNvGrpSpPr/>
          <p:nvPr userDrawn="1"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6" name="Rounded Rectangle 15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3/28/2013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52400" y="609600"/>
            <a:ext cx="8839200" cy="5410200"/>
          </a:xfrm>
        </p:spPr>
        <p:txBody>
          <a:bodyPr vert="horz" lIns="457200" tIns="457200" rIns="457200" bIns="45720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lang="en-US" sz="6600" b="0" i="0" kern="120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algn="ctr">
              <a:buNone/>
              <a:defRPr sz="8800">
                <a:solidFill>
                  <a:schemeClr val="bg1"/>
                </a:solidFill>
              </a:defRPr>
            </a:lvl2pPr>
            <a:lvl3pPr algn="ctr">
              <a:buNone/>
              <a:defRPr sz="8800">
                <a:solidFill>
                  <a:schemeClr val="bg1"/>
                </a:solidFill>
              </a:defRPr>
            </a:lvl3pPr>
            <a:lvl4pPr algn="ctr">
              <a:buNone/>
              <a:defRPr sz="8800">
                <a:solidFill>
                  <a:schemeClr val="bg1"/>
                </a:solidFill>
              </a:defRPr>
            </a:lvl4pPr>
            <a:lvl5pPr algn="ctr">
              <a:buNone/>
              <a:defRPr sz="8800">
                <a:solidFill>
                  <a:schemeClr val="bg1"/>
                </a:solidFill>
              </a:defRPr>
            </a:lvl5pPr>
          </a:lstStyle>
          <a:p>
            <a:pPr marL="0" lvl="0" indent="0" algn="ctr" defTabSz="457200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Font typeface="Arial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3/28/2013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52400" y="228600"/>
            <a:ext cx="8839200" cy="5791200"/>
          </a:xfrm>
        </p:spPr>
        <p:txBody>
          <a:bodyPr lIns="457200" tIns="457200" rIns="457200" bIns="4572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sz="8000">
                <a:solidFill>
                  <a:srgbClr val="FFFFFF"/>
                </a:solidFill>
              </a:defRPr>
            </a:lvl1pPr>
            <a:lvl2pPr algn="ctr">
              <a:buNone/>
              <a:defRPr sz="8800">
                <a:solidFill>
                  <a:schemeClr val="bg1"/>
                </a:solidFill>
              </a:defRPr>
            </a:lvl2pPr>
            <a:lvl3pPr algn="ctr">
              <a:buNone/>
              <a:defRPr sz="8800">
                <a:solidFill>
                  <a:schemeClr val="bg1"/>
                </a:solidFill>
              </a:defRPr>
            </a:lvl3pPr>
            <a:lvl4pPr algn="ctr">
              <a:buNone/>
              <a:defRPr sz="8800">
                <a:solidFill>
                  <a:schemeClr val="bg1"/>
                </a:solidFill>
              </a:defRPr>
            </a:lvl4pPr>
            <a:lvl5pPr algn="ctr">
              <a:buNone/>
              <a:defRPr sz="8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Head and Chart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</a:schemeClr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6" name="Rounded Rectangle 15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3/28/2013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152400" y="609600"/>
            <a:ext cx="8839200" cy="54864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ig Head and Content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3/28/2013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ig Head and Open Layout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3/28/2013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3/28/2013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52400" y="228600"/>
            <a:ext cx="8839200" cy="5791200"/>
          </a:xfrm>
        </p:spPr>
        <p:txBody>
          <a:bodyPr lIns="457200" tIns="457200" rIns="457200" bIns="45720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sz="8000">
                <a:gradFill flip="none" rotWithShape="1">
                  <a:gsLst>
                    <a:gs pos="0">
                      <a:schemeClr val="accent1">
                        <a:lumMod val="75000"/>
                      </a:schemeClr>
                    </a:gs>
                    <a:gs pos="100000">
                      <a:schemeClr val="accent1"/>
                    </a:gs>
                  </a:gsLst>
                  <a:lin ang="16200000" scaled="0"/>
                  <a:tileRect/>
                </a:gradFill>
              </a:defRPr>
            </a:lvl1pPr>
            <a:lvl2pPr algn="ctr">
              <a:buNone/>
              <a:defRPr sz="8800">
                <a:solidFill>
                  <a:schemeClr val="bg1"/>
                </a:solidFill>
              </a:defRPr>
            </a:lvl2pPr>
            <a:lvl3pPr algn="ctr">
              <a:buNone/>
              <a:defRPr sz="8800">
                <a:solidFill>
                  <a:schemeClr val="bg1"/>
                </a:solidFill>
              </a:defRPr>
            </a:lvl3pPr>
            <a:lvl4pPr algn="ctr">
              <a:buNone/>
              <a:defRPr sz="8800">
                <a:solidFill>
                  <a:schemeClr val="bg1"/>
                </a:solidFill>
              </a:defRPr>
            </a:lvl4pPr>
            <a:lvl5pPr algn="ctr">
              <a:buNone/>
              <a:defRPr sz="8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14"/>
          <p:cNvGrpSpPr/>
          <p:nvPr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6" name="Rounded Rectangle 15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3/28/2013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505200" y="990600"/>
            <a:ext cx="5181600" cy="5153025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 marL="914400" indent="-228600"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990600"/>
            <a:ext cx="2667000" cy="515302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100000">
                <a:schemeClr val="accent1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057400"/>
            <a:ext cx="7772400" cy="3352800"/>
          </a:xfrm>
        </p:spPr>
        <p:txBody>
          <a:bodyPr anchor="t">
            <a:normAutofit/>
          </a:bodyPr>
          <a:lstStyle>
            <a:lvl1pPr algn="l">
              <a:defRPr sz="6600" b="0" cap="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5572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3/28/2013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50000"/>
                </a:schemeClr>
              </a:gs>
              <a:gs pos="100000">
                <a:schemeClr val="tx2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14"/>
          <p:cNvGrpSpPr/>
          <p:nvPr userDrawn="1"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6" name="Rounded Rectangle 15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3/28/2013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152400" y="609600"/>
            <a:ext cx="8839200" cy="54864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6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14"/>
          <p:cNvGrpSpPr/>
          <p:nvPr userDrawn="1"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6" name="Rounded Rectangle 15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3/28/2013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152400" y="609600"/>
            <a:ext cx="8839200" cy="54864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100000">
                <a:schemeClr val="accent3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" name="Group 14"/>
          <p:cNvGrpSpPr/>
          <p:nvPr userDrawn="1"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6" name="Rounded Rectangle 15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3/28/2013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152400" y="609600"/>
            <a:ext cx="8839200" cy="54864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057400"/>
            <a:ext cx="7772400" cy="3352800"/>
          </a:xfrm>
        </p:spPr>
        <p:txBody>
          <a:bodyPr anchor="t">
            <a:normAutofit/>
          </a:bodyPr>
          <a:lstStyle>
            <a:lvl1pPr algn="l">
              <a:defRPr sz="6600" b="0" cap="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5572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3/28/2013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ig tex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1" name="Group 11"/>
          <p:cNvGrpSpPr/>
          <p:nvPr userDrawn="1"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5" name="Rounded Rectangle 14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Isosceles Triangle 15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3/28/2013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52400" y="609600"/>
            <a:ext cx="8839200" cy="5410200"/>
          </a:xfrm>
        </p:spPr>
        <p:txBody>
          <a:bodyPr vert="horz" lIns="457200" tIns="457200" rIns="457200" bIns="45720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lang="en-US" sz="8000" b="0" i="0" kern="120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algn="ctr">
              <a:buNone/>
              <a:defRPr sz="8800">
                <a:solidFill>
                  <a:schemeClr val="bg1"/>
                </a:solidFill>
              </a:defRPr>
            </a:lvl2pPr>
            <a:lvl3pPr algn="ctr">
              <a:buNone/>
              <a:defRPr sz="8800">
                <a:solidFill>
                  <a:schemeClr val="bg1"/>
                </a:solidFill>
              </a:defRPr>
            </a:lvl3pPr>
            <a:lvl4pPr algn="ctr">
              <a:buNone/>
              <a:defRPr sz="8800">
                <a:solidFill>
                  <a:schemeClr val="bg1"/>
                </a:solidFill>
              </a:defRPr>
            </a:lvl4pPr>
            <a:lvl5pPr algn="ctr">
              <a:buNone/>
              <a:defRPr sz="8800">
                <a:solidFill>
                  <a:schemeClr val="bg1"/>
                </a:solidFill>
              </a:defRPr>
            </a:lvl5pPr>
          </a:lstStyle>
          <a:p>
            <a:pPr marL="0" lvl="0" indent="0" algn="ctr" defTabSz="457200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Font typeface="Arial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3/28/2013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7"/>
          <p:cNvGrpSpPr/>
          <p:nvPr userDrawn="1"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9" name="Rounded Rectangle 8"/>
            <p:cNvSpPr/>
            <p:nvPr userDrawn="1"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Isosceles Triangle 9"/>
            <p:cNvSpPr/>
            <p:nvPr userDrawn="1"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Kick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7"/>
          <p:cNvGrpSpPr/>
          <p:nvPr userDrawn="1"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15" name="Rounded Rectangle 14"/>
            <p:cNvSpPr/>
            <p:nvPr userDrawn="1"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Isosceles Triangle 15"/>
            <p:cNvSpPr/>
            <p:nvPr userDrawn="1"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3/28/2013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199" y="152400"/>
            <a:ext cx="8229599" cy="304800"/>
          </a:xfrm>
        </p:spPr>
        <p:txBody>
          <a:bodyPr tIns="0" bIns="0" anchor="t">
            <a:noAutofit/>
          </a:bodyPr>
          <a:lstStyle>
            <a:lvl1pPr>
              <a:buNone/>
              <a:defRPr sz="1800">
                <a:solidFill>
                  <a:schemeClr val="accent6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kicker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1"/>
          <p:cNvGrpSpPr/>
          <p:nvPr userDrawn="1"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1" name="Rounded Rectangle 10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Isosceles Triangle 11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3/28/2013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152400" y="609600"/>
            <a:ext cx="8839200" cy="54864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mall 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/>
          <p:cNvGrpSpPr/>
          <p:nvPr userDrawn="1"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9" name="Rounded Rectangle 8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Isosceles Triangle 10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3/28/2013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057400"/>
            <a:ext cx="7772400" cy="3352800"/>
          </a:xfrm>
        </p:spPr>
        <p:txBody>
          <a:bodyPr anchor="t">
            <a:normAutofit/>
          </a:bodyPr>
          <a:lstStyle>
            <a:lvl1pPr algn="l">
              <a:defRPr sz="6600" b="0" cap="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5572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3/28/2013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arge 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3/28/2013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7"/>
          <p:cNvGrpSpPr/>
          <p:nvPr userDrawn="1"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9" name="Rounded Rectangle 8"/>
            <p:cNvSpPr/>
            <p:nvPr userDrawn="1"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Isosceles Triangle 9"/>
            <p:cNvSpPr/>
            <p:nvPr userDrawn="1"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ig tex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chemeClr val="accent3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11" name="Group 11"/>
          <p:cNvGrpSpPr/>
          <p:nvPr userDrawn="1"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2" name="Rounded Rectangle 11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Isosceles Triangle 13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3/28/2013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152400" y="609600"/>
            <a:ext cx="8839200" cy="5410200"/>
          </a:xfrm>
        </p:spPr>
        <p:txBody>
          <a:bodyPr vert="horz" lIns="457200" tIns="457200" rIns="457200" bIns="457200"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1200"/>
              </a:spcBef>
              <a:buNone/>
              <a:defRPr lang="en-US" sz="8000" b="0" i="0" kern="1200" dirty="0" smtClean="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algn="ctr">
              <a:buNone/>
              <a:defRPr sz="8800">
                <a:solidFill>
                  <a:schemeClr val="bg1"/>
                </a:solidFill>
              </a:defRPr>
            </a:lvl2pPr>
            <a:lvl3pPr algn="ctr">
              <a:buNone/>
              <a:defRPr sz="8800">
                <a:solidFill>
                  <a:schemeClr val="bg1"/>
                </a:solidFill>
              </a:defRPr>
            </a:lvl3pPr>
            <a:lvl4pPr algn="ctr">
              <a:buNone/>
              <a:defRPr sz="8800">
                <a:solidFill>
                  <a:schemeClr val="bg1"/>
                </a:solidFill>
              </a:defRPr>
            </a:lvl4pPr>
            <a:lvl5pPr algn="ctr">
              <a:buNone/>
              <a:defRPr sz="8800">
                <a:solidFill>
                  <a:schemeClr val="bg1"/>
                </a:solidFill>
              </a:defRPr>
            </a:lvl5pPr>
          </a:lstStyle>
          <a:p>
            <a:pPr marL="0" lvl="0" indent="0" algn="ctr" defTabSz="457200" rtl="0" eaLnBrk="1" latinLnBrk="0" hangingPunct="1">
              <a:lnSpc>
                <a:spcPct val="100000"/>
              </a:lnSpc>
              <a:spcBef>
                <a:spcPts val="1200"/>
              </a:spcBef>
              <a:buClrTx/>
              <a:buFont typeface="Arial"/>
              <a:buNone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3/28/2013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7"/>
          <p:cNvGrpSpPr/>
          <p:nvPr userDrawn="1"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9" name="Rounded Rectangle 8"/>
            <p:cNvSpPr/>
            <p:nvPr userDrawn="1"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Isosceles Triangle 9"/>
            <p:cNvSpPr/>
            <p:nvPr userDrawn="1"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Kick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7"/>
          <p:cNvGrpSpPr/>
          <p:nvPr userDrawn="1"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15" name="Rounded Rectangle 14"/>
            <p:cNvSpPr/>
            <p:nvPr userDrawn="1"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Isosceles Triangle 15"/>
            <p:cNvSpPr/>
            <p:nvPr userDrawn="1"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3/28/2013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199" y="152400"/>
            <a:ext cx="8229599" cy="304800"/>
          </a:xfrm>
        </p:spPr>
        <p:txBody>
          <a:bodyPr tIns="0" bIns="0" anchor="t">
            <a:noAutofit/>
          </a:bodyPr>
          <a:lstStyle>
            <a:lvl1pPr>
              <a:buNone/>
              <a:defRPr sz="1800">
                <a:solidFill>
                  <a:schemeClr val="accent3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kicker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1"/>
          <p:cNvGrpSpPr/>
          <p:nvPr userDrawn="1"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1" name="Rounded Rectangle 10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Isosceles Triangle 11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3/28/2013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152400" y="609600"/>
            <a:ext cx="8839200" cy="54864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mall Titl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1"/>
          <p:cNvGrpSpPr/>
          <p:nvPr userDrawn="1"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9" name="Rounded Rectangle 8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3">
                    <a:lumMod val="75000"/>
                  </a:schemeClr>
                </a:gs>
                <a:gs pos="100000">
                  <a:schemeClr val="accent3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Isosceles Triangle 10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3/28/2013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2484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chemeClr val="accent4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4572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057400"/>
            <a:ext cx="7772400" cy="3352800"/>
          </a:xfrm>
        </p:spPr>
        <p:txBody>
          <a:bodyPr anchor="t">
            <a:normAutofit/>
          </a:bodyPr>
          <a:lstStyle>
            <a:lvl1pPr algn="l">
              <a:defRPr sz="6600" b="0" cap="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5572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3/28/2013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3/28/2013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7"/>
          <p:cNvGrpSpPr/>
          <p:nvPr userDrawn="1"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9" name="Rounded Rectangle 8"/>
            <p:cNvSpPr/>
            <p:nvPr userDrawn="1"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100000">
                  <a:schemeClr val="accent4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Isosceles Triangle 9"/>
            <p:cNvSpPr/>
            <p:nvPr userDrawn="1"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Kick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 userDrawn="1"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15" name="Rounded Rectangle 14"/>
            <p:cNvSpPr/>
            <p:nvPr userDrawn="1"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100000">
                  <a:schemeClr val="accent4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Isosceles Triangle 15"/>
            <p:cNvSpPr/>
            <p:nvPr userDrawn="1"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3/28/2013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199" y="152400"/>
            <a:ext cx="8229599" cy="304800"/>
          </a:xfrm>
        </p:spPr>
        <p:txBody>
          <a:bodyPr tIns="0" bIns="0" anchor="t">
            <a:noAutofit/>
          </a:bodyPr>
          <a:lstStyle>
            <a:lvl1pPr>
              <a:buNone/>
              <a:defRPr sz="1800">
                <a:solidFill>
                  <a:schemeClr val="accent4">
                    <a:lumMod val="20000"/>
                    <a:lumOff val="8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kicker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B5BA-962B-4807-9E24-704B1632F3B0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892CF-6C92-4958-A37C-C225B049F1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B5BA-962B-4807-9E24-704B1632F3B0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892CF-6C92-4958-A37C-C225B049F1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Head, Kicker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7"/>
          <p:cNvGrpSpPr/>
          <p:nvPr userDrawn="1"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13" name="Rounded Rectangle 12"/>
            <p:cNvSpPr/>
            <p:nvPr userDrawn="1"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Isosceles Triangle 13"/>
            <p:cNvSpPr/>
            <p:nvPr userDrawn="1"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3/28/2013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62000"/>
          </a:xfrm>
        </p:spPr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57199" y="152400"/>
            <a:ext cx="8229599" cy="304800"/>
          </a:xfrm>
        </p:spPr>
        <p:txBody>
          <a:bodyPr tIns="0" bIns="0" anchor="t">
            <a:noAutofit/>
          </a:bodyPr>
          <a:lstStyle>
            <a:lvl1pPr>
              <a:buNone/>
              <a:defRPr sz="1800">
                <a:solidFill>
                  <a:srgbClr val="CDE5F6"/>
                </a:solidFill>
              </a:defRPr>
            </a:lvl1pPr>
          </a:lstStyle>
          <a:p>
            <a:pPr lvl="0"/>
            <a:r>
              <a:rPr lang="en-US" dirty="0" smtClean="0"/>
              <a:t>Edit kicker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B5BA-962B-4807-9E24-704B1632F3B0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892CF-6C92-4958-A37C-C225B049F1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B5BA-962B-4807-9E24-704B1632F3B0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892CF-6C92-4958-A37C-C225B049F1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B5BA-962B-4807-9E24-704B1632F3B0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892CF-6C92-4958-A37C-C225B049F1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B5BA-962B-4807-9E24-704B1632F3B0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892CF-6C92-4958-A37C-C225B049F1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B5BA-962B-4807-9E24-704B1632F3B0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892CF-6C92-4958-A37C-C225B049F1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B5BA-962B-4807-9E24-704B1632F3B0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892CF-6C92-4958-A37C-C225B049F1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B5BA-962B-4807-9E24-704B1632F3B0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892CF-6C92-4958-A37C-C225B049F1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B5BA-962B-4807-9E24-704B1632F3B0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892CF-6C92-4958-A37C-C225B049F1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B5BA-962B-4807-9E24-704B1632F3B0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892CF-6C92-4958-A37C-C225B049F1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Head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/>
          <p:nvPr userDrawn="1"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6" name="Rounded Rectangle 5"/>
            <p:cNvSpPr/>
            <p:nvPr userDrawn="1"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Isosceles Triangle 6"/>
            <p:cNvSpPr/>
            <p:nvPr userDrawn="1"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4375" y="2000250"/>
            <a:ext cx="3714751" cy="4143375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4875" y="2000250"/>
            <a:ext cx="3714750" cy="4143375"/>
          </a:xfrm>
        </p:spPr>
        <p:txBody>
          <a:bodyPr/>
          <a:lstStyle>
            <a:lvl1pPr>
              <a:defRPr sz="2100"/>
            </a:lvl1pPr>
            <a:lvl2pPr>
              <a:defRPr sz="1900"/>
            </a:lvl2pPr>
            <a:lvl3pPr>
              <a:defRPr sz="1700"/>
            </a:lvl3pPr>
            <a:lvl4pPr>
              <a:defRPr sz="1500"/>
            </a:lvl4pPr>
            <a:lvl5pPr>
              <a:defRPr sz="13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</p:spPr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Head, Person Photo and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>
            <a:off x="0" y="0"/>
            <a:ext cx="9144000" cy="1759220"/>
            <a:chOff x="228600" y="228600"/>
            <a:chExt cx="9144000" cy="1759220"/>
          </a:xfrm>
          <a:solidFill>
            <a:srgbClr val="195A88"/>
          </a:solidFill>
        </p:grpSpPr>
        <p:sp>
          <p:nvSpPr>
            <p:cNvPr id="9" name="Rounded Rectangle 8"/>
            <p:cNvSpPr/>
            <p:nvPr userDrawn="1"/>
          </p:nvSpPr>
          <p:spPr>
            <a:xfrm>
              <a:off x="228600" y="228600"/>
              <a:ext cx="9144000" cy="15240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9"/>
            <p:cNvSpPr/>
            <p:nvPr userDrawn="1"/>
          </p:nvSpPr>
          <p:spPr>
            <a:xfrm rot="10800000">
              <a:off x="942302" y="1731952"/>
              <a:ext cx="505498" cy="255868"/>
            </a:xfrm>
            <a:prstGeom prst="triangle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none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14400" y="2133600"/>
            <a:ext cx="2209800" cy="27432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3429000" y="2133600"/>
            <a:ext cx="5181600" cy="838200"/>
          </a:xfrm>
        </p:spPr>
        <p:txBody>
          <a:bodyPr>
            <a:normAutofit/>
          </a:bodyPr>
          <a:lstStyle>
            <a:lvl1pPr>
              <a:buNone/>
              <a:defRPr sz="4000"/>
            </a:lvl1pPr>
          </a:lstStyle>
          <a:p>
            <a:pPr lvl="0"/>
            <a:r>
              <a:rPr lang="en-US" dirty="0" smtClean="0"/>
              <a:t>Name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3429000" y="2971800"/>
            <a:ext cx="5181600" cy="838200"/>
          </a:xfrm>
        </p:spPr>
        <p:txBody>
          <a:bodyPr>
            <a:normAutofit/>
          </a:bodyPr>
          <a:lstStyle>
            <a:lvl1pPr>
              <a:buNone/>
              <a:defRPr sz="2400"/>
            </a:lvl1pPr>
          </a:lstStyle>
          <a:p>
            <a:pPr lvl="0"/>
            <a:r>
              <a:rPr lang="en-US" dirty="0" smtClean="0"/>
              <a:t>Position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Head, Tex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4"/>
          <p:cNvGrpSpPr/>
          <p:nvPr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6" name="Rounded Rectangle 15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3/28/2013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505200" y="990600"/>
            <a:ext cx="5181600" cy="5153025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 marL="914400" indent="-228600"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990600"/>
            <a:ext cx="2667000" cy="515302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Head and Three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 userDrawn="1"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5" name="Rounded Rectangle 14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Isosceles Triangle 15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/>
          </p:nvPr>
        </p:nvSpPr>
        <p:spPr>
          <a:xfrm>
            <a:off x="914400" y="4876800"/>
            <a:ext cx="7315200" cy="1219200"/>
          </a:xfrm>
        </p:spPr>
        <p:txBody>
          <a:bodyPr anchor="t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914400" y="1219200"/>
            <a:ext cx="2209800" cy="27432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8" name="Picture Placeholder 6"/>
          <p:cNvSpPr>
            <a:spLocks noGrp="1"/>
          </p:cNvSpPr>
          <p:nvPr>
            <p:ph type="pic" sz="quarter" idx="11"/>
          </p:nvPr>
        </p:nvSpPr>
        <p:spPr>
          <a:xfrm>
            <a:off x="3467100" y="1219200"/>
            <a:ext cx="2209800" cy="27432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233363" indent="-233363" algn="l" defTabSz="457200" rtl="0" eaLnBrk="1" latinLnBrk="0" hangingPunct="1">
              <a:lnSpc>
                <a:spcPct val="110000"/>
              </a:lnSpc>
              <a:spcBef>
                <a:spcPts val="900"/>
              </a:spcBef>
              <a:buClrTx/>
              <a:buFont typeface="Arial"/>
              <a:buNone/>
              <a:defRPr lang="en-US" sz="2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0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6019800" y="1219200"/>
            <a:ext cx="2209800" cy="2743200"/>
          </a:xfr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233363" indent="-233363" algn="l" defTabSz="457200" rtl="0" eaLnBrk="1" latinLnBrk="0" hangingPunct="1">
              <a:lnSpc>
                <a:spcPct val="110000"/>
              </a:lnSpc>
              <a:spcBef>
                <a:spcPts val="900"/>
              </a:spcBef>
              <a:buClrTx/>
              <a:buFont typeface="Arial"/>
              <a:buNone/>
              <a:defRPr lang="en-US" sz="24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1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4076660"/>
            <a:ext cx="2209800" cy="266740"/>
          </a:xfrm>
        </p:spPr>
        <p:txBody>
          <a:bodyPr vert="horz" wrap="square" lIns="0" tIns="0" rIns="0" bIns="0" rtlCol="0" anchor="t">
            <a:spAutoFit/>
          </a:bodyPr>
          <a:lstStyle>
            <a:lvl1pPr marL="0" indent="0" algn="ctr">
              <a:spcBef>
                <a:spcPts val="200"/>
              </a:spcBef>
              <a:buNone/>
              <a:defRPr lang="en-US" sz="1600" b="0" i="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pPr marL="0" lvl="0" indent="0" algn="ctr" defTabSz="457200" rtl="0" eaLnBrk="1" latinLnBrk="0" hangingPunct="1">
              <a:lnSpc>
                <a:spcPct val="110000"/>
              </a:lnSpc>
              <a:spcBef>
                <a:spcPts val="300"/>
              </a:spcBef>
              <a:buClrTx/>
              <a:buFont typeface="Arial"/>
              <a:buNone/>
            </a:pPr>
            <a:r>
              <a:rPr lang="en-US" dirty="0" smtClean="0"/>
              <a:t>Name</a:t>
            </a:r>
          </a:p>
        </p:txBody>
      </p:sp>
      <p:sp>
        <p:nvSpPr>
          <p:cNvPr id="2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475028" y="4076660"/>
            <a:ext cx="2209800" cy="266740"/>
          </a:xfrm>
        </p:spPr>
        <p:txBody>
          <a:bodyPr vert="horz" wrap="square" lIns="0" tIns="0" rIns="0" bIns="0" rtlCol="0" anchor="t">
            <a:spAutoFit/>
          </a:bodyPr>
          <a:lstStyle>
            <a:lvl1pPr marL="0" indent="0" algn="ctr">
              <a:spcBef>
                <a:spcPts val="400"/>
              </a:spcBef>
              <a:buNone/>
              <a:defRPr lang="en-US" sz="1600" b="0" i="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pPr marL="0" lvl="0" indent="0" algn="ctr" defTabSz="457200" rtl="0" eaLnBrk="1" latinLnBrk="0" hangingPunct="1">
              <a:lnSpc>
                <a:spcPct val="110000"/>
              </a:lnSpc>
              <a:spcBef>
                <a:spcPts val="300"/>
              </a:spcBef>
              <a:buClrTx/>
              <a:buFont typeface="Arial"/>
              <a:buNone/>
            </a:pPr>
            <a:r>
              <a:rPr lang="en-US" dirty="0" smtClean="0"/>
              <a:t>Name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6026522" y="4076660"/>
            <a:ext cx="2209800" cy="266740"/>
          </a:xfrm>
        </p:spPr>
        <p:txBody>
          <a:bodyPr vert="horz" wrap="square" lIns="0" tIns="0" rIns="0" bIns="0" rtlCol="0" anchor="t">
            <a:spAutoFit/>
          </a:bodyPr>
          <a:lstStyle>
            <a:lvl1pPr marL="0" indent="0" algn="ctr">
              <a:spcBef>
                <a:spcPts val="400"/>
              </a:spcBef>
              <a:buNone/>
              <a:defRPr lang="en-US" sz="1600" b="0" i="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pPr marL="0" lvl="0" indent="0" algn="ctr" defTabSz="457200" rtl="0" eaLnBrk="1" latinLnBrk="0" hangingPunct="1">
              <a:lnSpc>
                <a:spcPct val="110000"/>
              </a:lnSpc>
              <a:spcBef>
                <a:spcPts val="300"/>
              </a:spcBef>
              <a:buClrTx/>
              <a:buFont typeface="Arial"/>
              <a:buNone/>
            </a:pPr>
            <a:r>
              <a:rPr lang="en-US" dirty="0" smtClean="0"/>
              <a:t>Name</a:t>
            </a:r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Head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4"/>
          <p:cNvGrpSpPr/>
          <p:nvPr userDrawn="1"/>
        </p:nvGrpSpPr>
        <p:grpSpPr>
          <a:xfrm>
            <a:off x="0" y="0"/>
            <a:ext cx="9144000" cy="855144"/>
            <a:chOff x="0" y="0"/>
            <a:chExt cx="9144000" cy="855144"/>
          </a:xfrm>
        </p:grpSpPr>
        <p:sp>
          <p:nvSpPr>
            <p:cNvPr id="16" name="Rounded Rectangle 15"/>
            <p:cNvSpPr/>
            <p:nvPr userDrawn="1"/>
          </p:nvSpPr>
          <p:spPr>
            <a:xfrm>
              <a:off x="0" y="0"/>
              <a:ext cx="9144000" cy="609600"/>
            </a:xfrm>
            <a:prstGeom prst="roundRect">
              <a:avLst>
                <a:gd name="adj" fmla="val 0"/>
              </a:avLst>
            </a:pr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100000">
                  <a:schemeClr val="accent1"/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Isosceles Triangle 16"/>
            <p:cNvSpPr/>
            <p:nvPr userDrawn="1"/>
          </p:nvSpPr>
          <p:spPr>
            <a:xfrm rot="10800000">
              <a:off x="713702" y="599276"/>
              <a:ext cx="505498" cy="255868"/>
            </a:xfrm>
            <a:prstGeom prst="triangle">
              <a:avLst/>
            </a:prstGeom>
            <a:solidFill>
              <a:srgbClr val="195A88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457200" rtl="0" eaLnBrk="1" latinLnBrk="0" hangingPunct="1"/>
              <a:endParaRPr lang="en-US" sz="1800" kern="1200" dirty="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BC21B-894E-AB42-B567-820E81E1B58F}" type="datetimeFigureOut">
              <a:rPr lang="en-US" smtClean="0"/>
              <a:pPr/>
              <a:t>3/28/2013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534400" cy="609600"/>
          </a:xfrm>
        </p:spPr>
        <p:txBody>
          <a:bodyPr wrap="none" lIns="0" rIns="0">
            <a:no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hart Placeholder 13"/>
          <p:cNvSpPr>
            <a:spLocks noGrp="1"/>
          </p:cNvSpPr>
          <p:nvPr>
            <p:ph type="chart" sz="quarter" idx="13"/>
          </p:nvPr>
        </p:nvSpPr>
        <p:spPr>
          <a:xfrm>
            <a:off x="152400" y="609600"/>
            <a:ext cx="8839200" cy="548640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icon to add chart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1.pd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CLC_H_CMYK.eps"/>
          <p:cNvPicPr>
            <a:picLocks noChangeAspect="1"/>
          </p:cNvPicPr>
          <p:nvPr/>
        </p:nvPicPr>
        <mc:AlternateContent xmlns:mc="http://schemas.openxmlformats.org/markup-compatibility/2006">
          <mc:Choice xmlns:ma="http://schemas.microsoft.com/office/mac/drawingml/2008/main" xmlns:mv="urn:schemas-microsoft-com:mac:vml" xmlns="" Requires="ma">
            <p:blipFill>
              <a:blip r:embed="rId40"/>
              <a:stretch>
                <a:fillRect/>
              </a:stretch>
            </p:blipFill>
          </mc:Choice>
          <mc:Fallback>
            <p:blipFill>
              <a:blip r:embed="rId41"/>
              <a:stretch>
                <a:fillRect/>
              </a:stretch>
            </p:blipFill>
          </mc:Fallback>
        </mc:AlternateContent>
        <p:spPr>
          <a:xfrm>
            <a:off x="239866" y="6400800"/>
            <a:ext cx="903134" cy="29432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54404" y="6400800"/>
            <a:ext cx="1269211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fld id="{793BC21B-894E-AB42-B567-820E81E1B58F}" type="datetimeFigureOut">
              <a:rPr lang="en-US" smtClean="0"/>
              <a:pPr/>
              <a:t>3/28/2013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400800"/>
            <a:ext cx="2466093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15381" y="6400800"/>
            <a:ext cx="571418" cy="2943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  <a:latin typeface="Myriad Web Pro"/>
                <a:cs typeface="Myriad Web Pro"/>
              </a:defRPr>
            </a:lvl1pPr>
          </a:lstStyle>
          <a:p>
            <a:fld id="{818857F2-102E-5148-ADF3-C396FE20EBD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66715" y="6431783"/>
            <a:ext cx="257090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200" b="0" i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The world’s libraries.</a:t>
            </a:r>
            <a:r>
              <a:rPr lang="en-US" sz="1200" b="0" i="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ahoma"/>
                <a:cs typeface="Tahoma"/>
              </a:rPr>
              <a:t> Connected.</a:t>
            </a:r>
            <a:endParaRPr lang="en-US" sz="1200" b="0" i="0" dirty="0">
              <a:solidFill>
                <a:schemeClr val="tx1">
                  <a:lumMod val="65000"/>
                  <a:lumOff val="35000"/>
                </a:schemeClr>
              </a:solidFill>
              <a:latin typeface="Tahoma"/>
              <a:cs typeface="Tahoma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6248400"/>
            <a:ext cx="9144000" cy="1588"/>
          </a:xfrm>
          <a:prstGeom prst="line">
            <a:avLst/>
          </a:prstGeom>
          <a:ln w="317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0" r:id="rId2"/>
    <p:sldLayoutId id="2147483687" r:id="rId3"/>
    <p:sldLayoutId id="2147483701" r:id="rId4"/>
    <p:sldLayoutId id="2147483713" r:id="rId5"/>
    <p:sldLayoutId id="2147483731" r:id="rId6"/>
    <p:sldLayoutId id="2147483715" r:id="rId7"/>
    <p:sldLayoutId id="2147483730" r:id="rId8"/>
    <p:sldLayoutId id="2147483707" r:id="rId9"/>
    <p:sldLayoutId id="2147483683" r:id="rId10"/>
    <p:sldLayoutId id="2147483682" r:id="rId11"/>
    <p:sldLayoutId id="2147483709" r:id="rId12"/>
    <p:sldLayoutId id="2147483711" r:id="rId13"/>
    <p:sldLayoutId id="2147483712" r:id="rId14"/>
    <p:sldLayoutId id="2147483703" r:id="rId15"/>
    <p:sldLayoutId id="2147483663" r:id="rId16"/>
    <p:sldLayoutId id="2147483668" r:id="rId17"/>
    <p:sldLayoutId id="2147483710" r:id="rId18"/>
    <p:sldLayoutId id="2147483716" r:id="rId19"/>
    <p:sldLayoutId id="2147483704" r:id="rId20"/>
    <p:sldLayoutId id="2147483705" r:id="rId21"/>
    <p:sldLayoutId id="2147483706" r:id="rId22"/>
    <p:sldLayoutId id="2147483702" r:id="rId23"/>
    <p:sldLayoutId id="2147483724" r:id="rId24"/>
    <p:sldLayoutId id="2147483717" r:id="rId25"/>
    <p:sldLayoutId id="2147483725" r:id="rId26"/>
    <p:sldLayoutId id="2147483721" r:id="rId27"/>
    <p:sldLayoutId id="2147483719" r:id="rId28"/>
    <p:sldLayoutId id="2147483691" r:id="rId29"/>
    <p:sldLayoutId id="2147483723" r:id="rId30"/>
    <p:sldLayoutId id="2147483718" r:id="rId31"/>
    <p:sldLayoutId id="2147483726" r:id="rId32"/>
    <p:sldLayoutId id="2147483722" r:id="rId33"/>
    <p:sldLayoutId id="2147483720" r:id="rId34"/>
    <p:sldLayoutId id="2147483727" r:id="rId35"/>
    <p:sldLayoutId id="2147483728" r:id="rId36"/>
    <p:sldLayoutId id="2147483729" r:id="rId37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4400" b="0" i="0" kern="1200">
          <a:solidFill>
            <a:schemeClr val="accent1"/>
          </a:solidFill>
          <a:latin typeface="+mj-lt"/>
          <a:ea typeface="+mj-ea"/>
          <a:cs typeface="Georgia"/>
        </a:defRPr>
      </a:lvl1pPr>
    </p:titleStyle>
    <p:bodyStyle>
      <a:lvl1pPr marL="233363" indent="-233363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24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690563" indent="-233363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lnSpc>
          <a:spcPct val="110000"/>
        </a:lnSpc>
        <a:spcBef>
          <a:spcPts val="900"/>
        </a:spcBef>
        <a:buClrTx/>
        <a:buFont typeface="Arial"/>
        <a:buChar char="•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EB5BA-962B-4807-9E24-704B1632F3B0}" type="datetimeFigureOut">
              <a:rPr lang="en-US" smtClean="0"/>
              <a:pPr/>
              <a:t>3/28/2013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892CF-6C92-4958-A37C-C225B049F1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4" Type="http://schemas.openxmlformats.org/officeDocument/2006/relationships/hyperlink" Target="http://www.arl.org/arl/membership/members.shtml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c.net/home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c.net/home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oclc.org/research/publications/library/2012/2012-05.pdf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971800" y="5943600"/>
            <a:ext cx="6019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5" algn="r">
              <a:lnSpc>
                <a:spcPts val="2000"/>
              </a:lnSpc>
            </a:pPr>
            <a:r>
              <a:rPr lang="en-US" sz="2800" b="1" dirty="0" smtClean="0">
                <a:solidFill>
                  <a:srgbClr val="2178B5"/>
                </a:solidFill>
              </a:rPr>
              <a:t>OCLC Research</a:t>
            </a:r>
          </a:p>
          <a:p>
            <a:pPr lvl="5" algn="r">
              <a:lnSpc>
                <a:spcPts val="2000"/>
              </a:lnSpc>
            </a:pPr>
            <a:r>
              <a:rPr lang="en-US" sz="1600" dirty="0" smtClean="0"/>
              <a:t>Exploration, innovation and community </a:t>
            </a:r>
            <a:br>
              <a:rPr lang="en-US" sz="1600" dirty="0" smtClean="0"/>
            </a:br>
            <a:r>
              <a:rPr lang="en-US" sz="1600" dirty="0" smtClean="0"/>
              <a:t>for libraries and archives.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3810000" y="198120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cs typeface="Arial" pitchFamily="34" charset="0"/>
              </a:rPr>
              <a:t>Featuring </a:t>
            </a:r>
            <a:br>
              <a:rPr lang="en-US" sz="2400" dirty="0" smtClean="0">
                <a:cs typeface="Arial" pitchFamily="34" charset="0"/>
              </a:rPr>
            </a:br>
            <a:r>
              <a:rPr lang="en-US" sz="2400" dirty="0" smtClean="0">
                <a:cs typeface="Arial" pitchFamily="34" charset="0"/>
              </a:rPr>
              <a:t>Brian Lavoie, </a:t>
            </a:r>
            <a:br>
              <a:rPr lang="en-US" sz="2400" dirty="0" smtClean="0">
                <a:cs typeface="Arial" pitchFamily="34" charset="0"/>
              </a:rPr>
            </a:br>
            <a:r>
              <a:rPr lang="en-US" sz="2400" dirty="0" smtClean="0">
                <a:cs typeface="Arial" pitchFamily="34" charset="0"/>
              </a:rPr>
              <a:t>Research Scientist</a:t>
            </a:r>
            <a:br>
              <a:rPr lang="en-US" sz="2400" dirty="0" smtClean="0">
                <a:cs typeface="Arial" pitchFamily="34" charset="0"/>
              </a:rPr>
            </a:br>
            <a:endParaRPr lang="en-US" sz="2400" dirty="0" smtClean="0">
              <a:cs typeface="Arial" pitchFamily="34" charset="0"/>
            </a:endParaRPr>
          </a:p>
        </p:txBody>
      </p:sp>
      <p:grpSp>
        <p:nvGrpSpPr>
          <p:cNvPr id="5" name="Group 16"/>
          <p:cNvGrpSpPr/>
          <p:nvPr/>
        </p:nvGrpSpPr>
        <p:grpSpPr>
          <a:xfrm>
            <a:off x="457200" y="1676400"/>
            <a:ext cx="8305800" cy="1950660"/>
            <a:chOff x="457200" y="1447800"/>
            <a:chExt cx="8305800" cy="1950660"/>
          </a:xfrm>
        </p:grpSpPr>
        <p:sp>
          <p:nvSpPr>
            <p:cNvPr id="18" name="TextBox 17"/>
            <p:cNvSpPr txBox="1"/>
            <p:nvPr/>
          </p:nvSpPr>
          <p:spPr>
            <a:xfrm>
              <a:off x="457200" y="1447800"/>
              <a:ext cx="7848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800" b="1" dirty="0">
                <a:latin typeface="+mj-lt"/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124200" y="1828800"/>
              <a:ext cx="56388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cs typeface="Arial" pitchFamily="34" charset="0"/>
                </a:rPr>
                <a:t/>
              </a:r>
              <a:br>
                <a:rPr lang="en-US" sz="2400" dirty="0" smtClean="0">
                  <a:cs typeface="Arial" pitchFamily="34" charset="0"/>
                </a:rPr>
              </a:br>
              <a:endParaRPr lang="en-US" sz="2400" dirty="0" smtClean="0">
                <a:cs typeface="Arial" pitchFamily="34" charset="0"/>
              </a:endParaRPr>
            </a:p>
            <a:p>
              <a:endParaRPr lang="en-US" sz="2400" dirty="0" smtClean="0">
                <a:cs typeface="Arial" pitchFamily="34" charset="0"/>
              </a:endParaRPr>
            </a:p>
            <a:p>
              <a:pPr algn="ctr"/>
              <a:endParaRPr lang="en-US" sz="2400" dirty="0">
                <a:latin typeface="+mj-lt"/>
                <a:cs typeface="Arial" pitchFamily="34" charset="0"/>
              </a:endParaRPr>
            </a:p>
          </p:txBody>
        </p:sp>
      </p:grp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1" name="AutoShape 3"/>
          <p:cNvSpPr>
            <a:spLocks noChangeAspect="1" noChangeArrowheads="1" noTextEdit="1"/>
          </p:cNvSpPr>
          <p:nvPr/>
        </p:nvSpPr>
        <p:spPr bwMode="auto">
          <a:xfrm>
            <a:off x="0" y="5562600"/>
            <a:ext cx="9144000" cy="35169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" name="Picture 2" descr="OCLC logo, color without tag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943600"/>
            <a:ext cx="1676400" cy="609600"/>
          </a:xfrm>
          <a:prstGeom prst="rect">
            <a:avLst/>
          </a:prstGeom>
          <a:noFill/>
        </p:spPr>
      </p:pic>
      <p:cxnSp>
        <p:nvCxnSpPr>
          <p:cNvPr id="22" name="Straight Connector 21"/>
          <p:cNvCxnSpPr/>
          <p:nvPr/>
        </p:nvCxnSpPr>
        <p:spPr>
          <a:xfrm>
            <a:off x="0" y="57150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"/>
          <p:cNvSpPr>
            <a:spLocks noGrp="1"/>
          </p:cNvSpPr>
          <p:nvPr>
            <p:ph type="title" idx="4294967295"/>
          </p:nvPr>
        </p:nvSpPr>
        <p:spPr>
          <a:xfrm>
            <a:off x="457200" y="990600"/>
            <a:ext cx="8305800" cy="1143000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</a:pPr>
            <a:r>
              <a:rPr lang="en-US" sz="2800" b="1" dirty="0" smtClean="0">
                <a:solidFill>
                  <a:srgbClr val="2178B5"/>
                </a:solidFill>
                <a:cs typeface="Arial" pitchFamily="34" charset="0"/>
              </a:rPr>
              <a:t>Print Management at “Mega-scale”:  A Regional Perspective on Print Book Collections in North America</a:t>
            </a:r>
            <a:r>
              <a:rPr lang="en-US" sz="3600" b="1" dirty="0" smtClean="0">
                <a:cs typeface="Arial" pitchFamily="34" charset="0"/>
              </a:rPr>
              <a:t/>
            </a:r>
            <a:br>
              <a:rPr lang="en-US" sz="3600" b="1" dirty="0" smtClean="0">
                <a:cs typeface="Arial" pitchFamily="34" charset="0"/>
              </a:rPr>
            </a:br>
            <a:endParaRPr lang="en-US" sz="3600" dirty="0"/>
          </a:p>
        </p:txBody>
      </p:sp>
      <p:sp>
        <p:nvSpPr>
          <p:cNvPr id="25" name="TextBox 24"/>
          <p:cNvSpPr txBox="1"/>
          <p:nvPr/>
        </p:nvSpPr>
        <p:spPr>
          <a:xfrm>
            <a:off x="533400" y="5334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OCLC Research Webinar</a:t>
            </a:r>
            <a:endParaRPr lang="en-US" sz="2400" dirty="0"/>
          </a:p>
        </p:txBody>
      </p:sp>
      <p:pic>
        <p:nvPicPr>
          <p:cNvPr id="2" name="Picture 2" descr="http://www.oclc.org/content/dam/research/images/people/lavoie-lis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057400"/>
            <a:ext cx="1219200" cy="1615809"/>
          </a:xfrm>
          <a:prstGeom prst="rect">
            <a:avLst/>
          </a:prstGeom>
          <a:noFill/>
        </p:spPr>
      </p:pic>
      <p:pic>
        <p:nvPicPr>
          <p:cNvPr id="4" name="Picture 4" descr="Ralph LeVa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3794392"/>
            <a:ext cx="1219200" cy="1615808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3810000" y="3462437"/>
            <a:ext cx="4572000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dirty="0" smtClean="0">
                <a:cs typeface="Arial" pitchFamily="34" charset="0"/>
              </a:rPr>
              <a:t/>
            </a:r>
            <a:br>
              <a:rPr lang="en-US" sz="2400" dirty="0" smtClean="0">
                <a:cs typeface="Arial" pitchFamily="34" charset="0"/>
              </a:rPr>
            </a:br>
            <a:r>
              <a:rPr lang="en-US" sz="2400" dirty="0" smtClean="0">
                <a:cs typeface="Arial" pitchFamily="34" charset="0"/>
              </a:rPr>
              <a:t>Constance </a:t>
            </a:r>
            <a:r>
              <a:rPr lang="en-US" sz="2400" dirty="0" err="1" smtClean="0">
                <a:cs typeface="Arial" pitchFamily="34" charset="0"/>
              </a:rPr>
              <a:t>Malpas</a:t>
            </a:r>
            <a:r>
              <a:rPr lang="en-US" sz="2400" dirty="0" smtClean="0">
                <a:cs typeface="Arial" pitchFamily="34" charset="0"/>
              </a:rPr>
              <a:t>, </a:t>
            </a:r>
            <a:br>
              <a:rPr lang="en-US" sz="2400" dirty="0" smtClean="0">
                <a:cs typeface="Arial" pitchFamily="34" charset="0"/>
              </a:rPr>
            </a:br>
            <a:r>
              <a:rPr lang="en-US" sz="2400" dirty="0" smtClean="0">
                <a:cs typeface="Arial" pitchFamily="34" charset="0"/>
              </a:rPr>
              <a:t>Program Officer</a:t>
            </a:r>
            <a:br>
              <a:rPr lang="en-US" sz="2400" dirty="0" smtClean="0">
                <a:cs typeface="Arial" pitchFamily="34" charset="0"/>
              </a:rPr>
            </a:br>
            <a:endParaRPr lang="en-US" sz="2400" dirty="0" smtClean="0"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0" y="3276600"/>
            <a:ext cx="1219200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dirty="0" smtClean="0">
                <a:cs typeface="Arial" pitchFamily="34" charset="0"/>
              </a:rPr>
              <a:t>and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810000" y="4724400"/>
            <a:ext cx="4953000" cy="1072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dirty="0" smtClean="0">
                <a:cs typeface="Arial" pitchFamily="34" charset="0"/>
              </a:rPr>
              <a:t>14 March 2013</a:t>
            </a:r>
          </a:p>
          <a:p>
            <a:r>
              <a:rPr lang="en-US" sz="2400" dirty="0" smtClean="0">
                <a:cs typeface="Arial" pitchFamily="34" charset="0"/>
              </a:rPr>
              <a:t> </a:t>
            </a:r>
          </a:p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810000" y="5029200"/>
            <a:ext cx="57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2178B5"/>
                </a:solidFill>
              </a:rPr>
              <a:t>#</a:t>
            </a:r>
            <a:r>
              <a:rPr lang="en-US" sz="2400" b="1" dirty="0" err="1" smtClean="0">
                <a:solidFill>
                  <a:srgbClr val="2178B5"/>
                </a:solidFill>
              </a:rPr>
              <a:t>ormega</a:t>
            </a:r>
            <a:r>
              <a:rPr lang="en-US" sz="2400" b="1" dirty="0" smtClean="0">
                <a:solidFill>
                  <a:srgbClr val="2178B5"/>
                </a:solidFill>
              </a:rPr>
              <a:t>     #</a:t>
            </a:r>
            <a:r>
              <a:rPr lang="en-US" sz="2400" b="1" dirty="0" err="1" smtClean="0">
                <a:solidFill>
                  <a:srgbClr val="2178B5"/>
                </a:solidFill>
              </a:rPr>
              <a:t>InsightSeries</a:t>
            </a:r>
            <a:r>
              <a:rPr lang="en-US" sz="2400" b="1" dirty="0" smtClean="0">
                <a:solidFill>
                  <a:srgbClr val="2178B5"/>
                </a:solidFill>
                <a:cs typeface="Arial" pitchFamily="34" charset="0"/>
              </a:rPr>
              <a:t> </a:t>
            </a:r>
            <a:endParaRPr lang="en-US" sz="2400" b="1" dirty="0">
              <a:solidFill>
                <a:srgbClr val="2178B5"/>
              </a:solidFill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NorthAmerican\Blog\MR-publications-upd-b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52400"/>
            <a:ext cx="8458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945847" y="6400800"/>
            <a:ext cx="2045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OCLC Research, 2013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" y="4591288"/>
            <a:ext cx="4206240" cy="1123712"/>
          </a:xfrm>
          <a:prstGeom prst="roundRect">
            <a:avLst/>
          </a:prstGeom>
          <a:solidFill>
            <a:schemeClr val="bg1">
              <a:alpha val="7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itchFamily="34" charset="0"/>
              </a:rPr>
              <a:t>North American print book resource:</a:t>
            </a:r>
            <a:endParaRPr lang="en-US" sz="2000" dirty="0" smtClean="0">
              <a:latin typeface="Calibri" pitchFamily="34" charset="0"/>
            </a:endParaRPr>
          </a:p>
          <a:p>
            <a:r>
              <a:rPr lang="en-US" sz="2000" b="1" dirty="0" smtClean="0">
                <a:latin typeface="Calibri" pitchFamily="34" charset="0"/>
              </a:rPr>
              <a:t>  45.7 million distinct publications</a:t>
            </a:r>
            <a:endParaRPr lang="en-US" sz="2000" dirty="0" smtClean="0">
              <a:latin typeface="Calibri" pitchFamily="34" charset="0"/>
            </a:endParaRPr>
          </a:p>
          <a:p>
            <a:r>
              <a:rPr lang="en-US" sz="2000" b="1" dirty="0" smtClean="0">
                <a:latin typeface="Calibri" pitchFamily="34" charset="0"/>
              </a:rPr>
              <a:t>  889.5 million total library holdings</a:t>
            </a:r>
            <a:endParaRPr lang="en-US" sz="2000" dirty="0" smtClean="0">
              <a:latin typeface="Calibri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/>
              <a:t>Regional coverage of the North American print book resource</a:t>
            </a:r>
            <a:endParaRPr lang="en-US" sz="24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0" y="1219200"/>
          <a:ext cx="6096000" cy="445008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BOS-WASH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57 %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CHI-PITTS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41 %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TOR-BUFF-CHESTER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32 %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NOR-CAL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27 %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CHAR-LANTA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22 %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SO-CAL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21 %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CASCADIA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15 %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DAL-AUSTIN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14 %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HOU-ORLEANS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11 %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SO-FLO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11 %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/>
                        <a:t>DENVER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9 %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PHOENIX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8 %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934200" y="6400800"/>
            <a:ext cx="2045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OCLC Research, 2013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799" y="1481138"/>
            <a:ext cx="8534401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/>
              <a:t>Share of regional print book holdings, by institution type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934200" y="6400800"/>
            <a:ext cx="2045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OCLC Research, 2013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/>
              <a:t>Rareness is common</a:t>
            </a:r>
            <a:endParaRPr lang="en-US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9" y="838200"/>
            <a:ext cx="8672511" cy="530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934200" y="6400800"/>
            <a:ext cx="2045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OCLC Research, 2013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/>
              <a:t>Overlap with BOS-WASH, by region</a:t>
            </a:r>
            <a:endParaRPr lang="en-US" sz="24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838200"/>
            <a:ext cx="83248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934200" y="6400800"/>
            <a:ext cx="2045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OCLC Research, 2013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/>
              <a:t>HathiTrust coverage of regional print book collections</a:t>
            </a:r>
            <a:endParaRPr lang="en-US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5625" y="901898"/>
            <a:ext cx="7826375" cy="5346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934200" y="6400800"/>
            <a:ext cx="2045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OCLC Research, 2013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Academic Libraries</a:t>
            </a:r>
            <a:endParaRPr lang="en-US" sz="5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b="1" i="1" dirty="0" smtClean="0">
                <a:solidFill>
                  <a:schemeClr val="accent6"/>
                </a:solidFill>
              </a:rPr>
              <a:t>Stewardship of the Scholarly Record</a:t>
            </a:r>
            <a:endParaRPr lang="en-US" sz="2400" b="1" i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Asymmetries in Distribution of Resource and Institutional Capacity to Preserve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990600"/>
            <a:ext cx="8305800" cy="5153025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2800" dirty="0" smtClean="0"/>
              <a:t>More than half of print book holdings in each mega-region are held by academic libraries</a:t>
            </a:r>
          </a:p>
          <a:p>
            <a:r>
              <a:rPr lang="en-US" dirty="0" smtClean="0"/>
              <a:t>ARL libraries, presumptive stewards of monographic print record, hold just 28% of regional inventory on average</a:t>
            </a:r>
            <a:endParaRPr lang="en-US" dirty="0" smtClean="0">
              <a:sym typeface="Wingdings" pitchFamily="2" charset="2"/>
            </a:endParaRPr>
          </a:p>
          <a:p>
            <a:pPr lvl="1">
              <a:buFont typeface="Wingdings"/>
              <a:buChar char="è"/>
            </a:pPr>
            <a:r>
              <a:rPr lang="en-US" dirty="0" smtClean="0">
                <a:sym typeface="Wingdings" pitchFamily="2" charset="2"/>
              </a:rPr>
              <a:t> Stewardship mandate is strong; institutional resources are limited</a:t>
            </a:r>
            <a:endParaRPr lang="en-US" dirty="0" smtClean="0"/>
          </a:p>
          <a:p>
            <a:r>
              <a:rPr lang="en-US" dirty="0" smtClean="0"/>
              <a:t>Non-ARL academic libraries hold 35% of regional inventory on average</a:t>
            </a:r>
            <a:endParaRPr lang="en-US" dirty="0" smtClean="0">
              <a:sym typeface="Wingdings" pitchFamily="2" charset="2"/>
            </a:endParaRPr>
          </a:p>
          <a:p>
            <a:pPr lvl="1">
              <a:buFont typeface="Wingdings"/>
              <a:buChar char="è"/>
            </a:pPr>
            <a:r>
              <a:rPr lang="en-US" dirty="0" smtClean="0"/>
              <a:t> Limited preservation capacity or mandate</a:t>
            </a:r>
          </a:p>
          <a:p>
            <a:r>
              <a:rPr lang="en-US" dirty="0" smtClean="0"/>
              <a:t>Uncertainties about whether inventory in ARL is sufficient to meet aggregate demand</a:t>
            </a:r>
          </a:p>
          <a:p>
            <a:r>
              <a:rPr lang="en-US" dirty="0" smtClean="0"/>
              <a:t>Questions about business models for sustainable stewardship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 in Higher Education System Will Alter Organization of Library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Globalization of higher education, distance learning and rise of MOOCs – traditional library infrastructure is out of step with emerging trends</a:t>
            </a:r>
          </a:p>
          <a:p>
            <a:r>
              <a:rPr lang="en-US" dirty="0" smtClean="0"/>
              <a:t>Institution-scale stewardship of print collections increasingly unsustainable for many academic institutions</a:t>
            </a:r>
          </a:p>
          <a:p>
            <a:r>
              <a:rPr lang="en-US" dirty="0" smtClean="0"/>
              <a:t>Shared print management may be a solution – but organized at what scale?</a:t>
            </a:r>
            <a:endParaRPr lang="en-US" dirty="0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5779" y="2074601"/>
            <a:ext cx="1372621" cy="516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7" y="3869587"/>
            <a:ext cx="1719263" cy="47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37" name="Picture 5" descr="http://74.53.104.178/~sipxweb/wp-content/uploads/2012/12/copy-sipx_top1.png"/>
          <p:cNvPicPr>
            <a:picLocks noChangeAspect="1" noChangeArrowheads="1"/>
          </p:cNvPicPr>
          <p:nvPr/>
        </p:nvPicPr>
        <p:blipFill>
          <a:blip r:embed="rId5"/>
          <a:srcRect l="5600" t="27586" r="80300" b="24138"/>
          <a:stretch>
            <a:fillRect/>
          </a:stretch>
        </p:blipFill>
        <p:spPr bwMode="auto">
          <a:xfrm>
            <a:off x="457200" y="5486400"/>
            <a:ext cx="1280160" cy="508433"/>
          </a:xfrm>
          <a:prstGeom prst="rect">
            <a:avLst/>
          </a:prstGeom>
          <a:noFill/>
        </p:spPr>
      </p:pic>
      <p:sp>
        <p:nvSpPr>
          <p:cNvPr id="69639" name="AutoShape 7" descr="https://www.edx.org/static/images/header-logo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41" name="AutoShape 9" descr="https://www.edx.org/static/images/header-logo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643" name="AutoShape 11" descr="https://www.edx.org/static/images/header-logo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9644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55516" y="4551720"/>
            <a:ext cx="1168684" cy="70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646" name="Picture 14" descr="Udacity Log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676400" y="2743200"/>
            <a:ext cx="968659" cy="1043172"/>
          </a:xfrm>
          <a:prstGeom prst="rect">
            <a:avLst/>
          </a:prstGeom>
          <a:noFill/>
        </p:spPr>
      </p:pic>
      <p:pic>
        <p:nvPicPr>
          <p:cNvPr id="14" name="Picture 1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" y="990600"/>
            <a:ext cx="1557337" cy="838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Distribution by Academic Library Type Varies by Region</a:t>
            </a:r>
            <a:endParaRPr lang="en-US" sz="2400" dirty="0"/>
          </a:p>
        </p:txBody>
      </p:sp>
      <p:graphicFrame>
        <p:nvGraphicFramePr>
          <p:cNvPr id="3" name="Chart 2"/>
          <p:cNvGraphicFramePr/>
          <p:nvPr/>
        </p:nvGraphicFramePr>
        <p:xfrm>
          <a:off x="152400" y="990600"/>
          <a:ext cx="8598953" cy="533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6934200" y="6400800"/>
            <a:ext cx="2045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OCLC Research, 2013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2590800" y="5486400"/>
            <a:ext cx="60960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5400000" flipH="1" flipV="1">
            <a:off x="5715000" y="5486400"/>
            <a:ext cx="60960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6200" y="5911334"/>
            <a:ext cx="17134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As of January 2011</a:t>
            </a:r>
            <a:endParaRPr lang="en-US" sz="1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800" dirty="0" smtClean="0"/>
              <a:t>Print Management at ‘Mega’-scale</a:t>
            </a:r>
            <a:endParaRPr lang="en-US" sz="4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r>
              <a:rPr lang="en-US" sz="1600" dirty="0" smtClean="0"/>
              <a:t>OCLC Research Webinar - 14 March 2013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85800" y="3733800"/>
            <a:ext cx="3693697" cy="1447799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Brian Lavoie</a:t>
            </a:r>
          </a:p>
          <a:p>
            <a:pPr>
              <a:spcBef>
                <a:spcPts val="0"/>
              </a:spcBef>
            </a:pPr>
            <a:r>
              <a:rPr lang="en-US" dirty="0" smtClean="0"/>
              <a:t>Constance Malpas</a:t>
            </a:r>
          </a:p>
          <a:p>
            <a:pPr>
              <a:spcBef>
                <a:spcPts val="0"/>
              </a:spcBef>
            </a:pPr>
            <a:endParaRPr lang="en-US" dirty="0" smtClean="0"/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sz="1600" b="1" dirty="0" smtClean="0"/>
              <a:t>OCLC Research</a:t>
            </a:r>
            <a:endParaRPr lang="en-US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85800" y="5257800"/>
            <a:ext cx="12747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#</a:t>
            </a:r>
            <a:r>
              <a:rPr lang="en-US" b="1" dirty="0" err="1" smtClean="0">
                <a:solidFill>
                  <a:schemeClr val="accent6"/>
                </a:solidFill>
              </a:rPr>
              <a:t>ormega</a:t>
            </a:r>
            <a:r>
              <a:rPr lang="en-US" dirty="0" smtClean="0">
                <a:solidFill>
                  <a:schemeClr val="accent6"/>
                </a:solidFill>
              </a:rPr>
              <a:t>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57400" y="5257800"/>
            <a:ext cx="1826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</a:rPr>
              <a:t>#Insight Series</a:t>
            </a:r>
          </a:p>
          <a:p>
            <a:r>
              <a:rPr lang="en-US" dirty="0" smtClean="0">
                <a:solidFill>
                  <a:schemeClr val="accent6"/>
                </a:solidFill>
              </a:rPr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 smtClean="0"/>
              <a:t>Preservation Value of Shared Digital Infrastructure Varies by Region</a:t>
            </a:r>
            <a:endParaRPr lang="en-US" sz="2200" dirty="0"/>
          </a:p>
        </p:txBody>
      </p:sp>
      <p:graphicFrame>
        <p:nvGraphicFramePr>
          <p:cNvPr id="4" name="Chart 3"/>
          <p:cNvGraphicFramePr/>
          <p:nvPr/>
        </p:nvGraphicFramePr>
        <p:xfrm>
          <a:off x="152400" y="914400"/>
          <a:ext cx="8839200" cy="5072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Straight Arrow Connector 4"/>
          <p:cNvCxnSpPr/>
          <p:nvPr/>
        </p:nvCxnSpPr>
        <p:spPr>
          <a:xfrm rot="5400000" flipH="1" flipV="1">
            <a:off x="2743200" y="5486400"/>
            <a:ext cx="60960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 flipH="1" flipV="1">
            <a:off x="6019800" y="5486400"/>
            <a:ext cx="60960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7" name="Picture 6"/>
          <p:cNvPicPr/>
          <p:nvPr/>
        </p:nvPicPr>
        <p:blipFill>
          <a:blip r:embed="rId3" cstate="print"/>
          <a:srcRect r="65517" b="4255"/>
          <a:stretch>
            <a:fillRect/>
          </a:stretch>
        </p:blipFill>
        <p:spPr bwMode="auto">
          <a:xfrm>
            <a:off x="8131419" y="914400"/>
            <a:ext cx="555381" cy="4956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6934200" y="6400800"/>
            <a:ext cx="2045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OCLC Research, 2013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" y="5911334"/>
            <a:ext cx="18053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As of February 2012</a:t>
            </a:r>
            <a:endParaRPr lang="en-US" sz="1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 l="12747" t="34817" r="6827" b="9691"/>
          <a:stretch>
            <a:fillRect/>
          </a:stretch>
        </p:blipFill>
        <p:spPr bwMode="auto">
          <a:xfrm>
            <a:off x="381000" y="990600"/>
            <a:ext cx="8382000" cy="44958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9" name="Freeform 8"/>
          <p:cNvSpPr/>
          <p:nvPr/>
        </p:nvSpPr>
        <p:spPr>
          <a:xfrm>
            <a:off x="3236170" y="2784764"/>
            <a:ext cx="239676" cy="420254"/>
          </a:xfrm>
          <a:custGeom>
            <a:avLst/>
            <a:gdLst>
              <a:gd name="connsiteX0" fmla="*/ 199757 w 239676"/>
              <a:gd name="connsiteY0" fmla="*/ 415636 h 420254"/>
              <a:gd name="connsiteX1" fmla="*/ 213612 w 239676"/>
              <a:gd name="connsiteY1" fmla="*/ 374072 h 420254"/>
              <a:gd name="connsiteX2" fmla="*/ 213612 w 239676"/>
              <a:gd name="connsiteY2" fmla="*/ 69272 h 420254"/>
              <a:gd name="connsiteX3" fmla="*/ 199757 w 239676"/>
              <a:gd name="connsiteY3" fmla="*/ 27709 h 420254"/>
              <a:gd name="connsiteX4" fmla="*/ 158194 w 239676"/>
              <a:gd name="connsiteY4" fmla="*/ 0 h 420254"/>
              <a:gd name="connsiteX5" fmla="*/ 75066 w 239676"/>
              <a:gd name="connsiteY5" fmla="*/ 13854 h 420254"/>
              <a:gd name="connsiteX6" fmla="*/ 47357 w 239676"/>
              <a:gd name="connsiteY6" fmla="*/ 180109 h 420254"/>
              <a:gd name="connsiteX7" fmla="*/ 116630 w 239676"/>
              <a:gd name="connsiteY7" fmla="*/ 415636 h 420254"/>
              <a:gd name="connsiteX8" fmla="*/ 158194 w 239676"/>
              <a:gd name="connsiteY8" fmla="*/ 401781 h 420254"/>
              <a:gd name="connsiteX9" fmla="*/ 199757 w 239676"/>
              <a:gd name="connsiteY9" fmla="*/ 415636 h 420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9676" h="420254">
                <a:moveTo>
                  <a:pt x="199757" y="415636"/>
                </a:moveTo>
                <a:cubicBezTo>
                  <a:pt x="208993" y="411018"/>
                  <a:pt x="210444" y="388328"/>
                  <a:pt x="213612" y="374072"/>
                </a:cubicBezTo>
                <a:cubicBezTo>
                  <a:pt x="239676" y="256783"/>
                  <a:pt x="229115" y="216549"/>
                  <a:pt x="213612" y="69272"/>
                </a:cubicBezTo>
                <a:cubicBezTo>
                  <a:pt x="212083" y="54748"/>
                  <a:pt x="208880" y="39113"/>
                  <a:pt x="199757" y="27709"/>
                </a:cubicBezTo>
                <a:cubicBezTo>
                  <a:pt x="189355" y="14707"/>
                  <a:pt x="172048" y="9236"/>
                  <a:pt x="158194" y="0"/>
                </a:cubicBezTo>
                <a:cubicBezTo>
                  <a:pt x="130485" y="4618"/>
                  <a:pt x="100736" y="2445"/>
                  <a:pt x="75066" y="13854"/>
                </a:cubicBezTo>
                <a:cubicBezTo>
                  <a:pt x="0" y="47216"/>
                  <a:pt x="39732" y="116566"/>
                  <a:pt x="47357" y="180109"/>
                </a:cubicBezTo>
                <a:cubicBezTo>
                  <a:pt x="75647" y="415862"/>
                  <a:pt x="4663" y="378313"/>
                  <a:pt x="116630" y="415636"/>
                </a:cubicBezTo>
                <a:cubicBezTo>
                  <a:pt x="130485" y="411018"/>
                  <a:pt x="144152" y="405793"/>
                  <a:pt x="158194" y="401781"/>
                </a:cubicBezTo>
                <a:cubicBezTo>
                  <a:pt x="223036" y="383255"/>
                  <a:pt x="190521" y="420254"/>
                  <a:pt x="199757" y="415636"/>
                </a:cubicBezTo>
                <a:close/>
              </a:path>
            </a:pathLst>
          </a:cu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995890" y="1254581"/>
            <a:ext cx="6748801" cy="4110660"/>
            <a:chOff x="995890" y="1254581"/>
            <a:chExt cx="6748801" cy="4110660"/>
          </a:xfrm>
        </p:grpSpPr>
        <p:grpSp>
          <p:nvGrpSpPr>
            <p:cNvPr id="4" name="Group 11"/>
            <p:cNvGrpSpPr/>
            <p:nvPr/>
          </p:nvGrpSpPr>
          <p:grpSpPr>
            <a:xfrm>
              <a:off x="995890" y="1254581"/>
              <a:ext cx="5673570" cy="3525237"/>
              <a:chOff x="995890" y="1254581"/>
              <a:chExt cx="5673570" cy="3525237"/>
            </a:xfrm>
          </p:grpSpPr>
          <p:sp>
            <p:nvSpPr>
              <p:cNvPr id="3" name="Freeform 2"/>
              <p:cNvSpPr/>
              <p:nvPr/>
            </p:nvSpPr>
            <p:spPr>
              <a:xfrm>
                <a:off x="995890" y="1254581"/>
                <a:ext cx="443215" cy="1232506"/>
              </a:xfrm>
              <a:custGeom>
                <a:avLst/>
                <a:gdLst>
                  <a:gd name="connsiteX0" fmla="*/ 70910 w 443215"/>
                  <a:gd name="connsiteY0" fmla="*/ 172437 h 1232506"/>
                  <a:gd name="connsiteX1" fmla="*/ 84765 w 443215"/>
                  <a:gd name="connsiteY1" fmla="*/ 89310 h 1232506"/>
                  <a:gd name="connsiteX2" fmla="*/ 126328 w 443215"/>
                  <a:gd name="connsiteY2" fmla="*/ 75455 h 1232506"/>
                  <a:gd name="connsiteX3" fmla="*/ 223310 w 443215"/>
                  <a:gd name="connsiteY3" fmla="*/ 89310 h 1232506"/>
                  <a:gd name="connsiteX4" fmla="*/ 264874 w 443215"/>
                  <a:gd name="connsiteY4" fmla="*/ 297128 h 1232506"/>
                  <a:gd name="connsiteX5" fmla="*/ 306437 w 443215"/>
                  <a:gd name="connsiteY5" fmla="*/ 310983 h 1232506"/>
                  <a:gd name="connsiteX6" fmla="*/ 389565 w 443215"/>
                  <a:gd name="connsiteY6" fmla="*/ 352546 h 1232506"/>
                  <a:gd name="connsiteX7" fmla="*/ 403419 w 443215"/>
                  <a:gd name="connsiteY7" fmla="*/ 712764 h 1232506"/>
                  <a:gd name="connsiteX8" fmla="*/ 375710 w 443215"/>
                  <a:gd name="connsiteY8" fmla="*/ 879019 h 1232506"/>
                  <a:gd name="connsiteX9" fmla="*/ 334146 w 443215"/>
                  <a:gd name="connsiteY9" fmla="*/ 1114546 h 1232506"/>
                  <a:gd name="connsiteX10" fmla="*/ 292583 w 443215"/>
                  <a:gd name="connsiteY10" fmla="*/ 1142255 h 1232506"/>
                  <a:gd name="connsiteX11" fmla="*/ 264874 w 443215"/>
                  <a:gd name="connsiteY11" fmla="*/ 1183819 h 1232506"/>
                  <a:gd name="connsiteX12" fmla="*/ 126328 w 443215"/>
                  <a:gd name="connsiteY12" fmla="*/ 1197674 h 1232506"/>
                  <a:gd name="connsiteX13" fmla="*/ 84765 w 443215"/>
                  <a:gd name="connsiteY13" fmla="*/ 1128401 h 1232506"/>
                  <a:gd name="connsiteX14" fmla="*/ 126328 w 443215"/>
                  <a:gd name="connsiteY14" fmla="*/ 546510 h 1232506"/>
                  <a:gd name="connsiteX15" fmla="*/ 126328 w 443215"/>
                  <a:gd name="connsiteY15" fmla="*/ 352546 h 1232506"/>
                  <a:gd name="connsiteX16" fmla="*/ 98619 w 443215"/>
                  <a:gd name="connsiteY16" fmla="*/ 310983 h 1232506"/>
                  <a:gd name="connsiteX17" fmla="*/ 84765 w 443215"/>
                  <a:gd name="connsiteY17" fmla="*/ 227855 h 1232506"/>
                  <a:gd name="connsiteX18" fmla="*/ 57055 w 443215"/>
                  <a:gd name="connsiteY18" fmla="*/ 200146 h 1232506"/>
                  <a:gd name="connsiteX19" fmla="*/ 43201 w 443215"/>
                  <a:gd name="connsiteY19" fmla="*/ 158583 h 1232506"/>
                  <a:gd name="connsiteX20" fmla="*/ 57055 w 443215"/>
                  <a:gd name="connsiteY20" fmla="*/ 103164 h 1232506"/>
                  <a:gd name="connsiteX21" fmla="*/ 70910 w 443215"/>
                  <a:gd name="connsiteY21" fmla="*/ 61601 h 1232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43215" h="1232506">
                    <a:moveTo>
                      <a:pt x="70910" y="172437"/>
                    </a:moveTo>
                    <a:cubicBezTo>
                      <a:pt x="75528" y="144728"/>
                      <a:pt x="70828" y="113700"/>
                      <a:pt x="84765" y="89310"/>
                    </a:cubicBezTo>
                    <a:cubicBezTo>
                      <a:pt x="92010" y="76630"/>
                      <a:pt x="111724" y="75455"/>
                      <a:pt x="126328" y="75455"/>
                    </a:cubicBezTo>
                    <a:cubicBezTo>
                      <a:pt x="158984" y="75455"/>
                      <a:pt x="190983" y="84692"/>
                      <a:pt x="223310" y="89310"/>
                    </a:cubicBezTo>
                    <a:cubicBezTo>
                      <a:pt x="304678" y="211363"/>
                      <a:pt x="173450" y="0"/>
                      <a:pt x="264874" y="297128"/>
                    </a:cubicBezTo>
                    <a:cubicBezTo>
                      <a:pt x="269169" y="311086"/>
                      <a:pt x="293092" y="305052"/>
                      <a:pt x="306437" y="310983"/>
                    </a:cubicBezTo>
                    <a:cubicBezTo>
                      <a:pt x="334747" y="323565"/>
                      <a:pt x="361856" y="338692"/>
                      <a:pt x="389565" y="352546"/>
                    </a:cubicBezTo>
                    <a:cubicBezTo>
                      <a:pt x="443215" y="513498"/>
                      <a:pt x="429190" y="437875"/>
                      <a:pt x="403419" y="712764"/>
                    </a:cubicBezTo>
                    <a:cubicBezTo>
                      <a:pt x="398175" y="768701"/>
                      <a:pt x="375710" y="879019"/>
                      <a:pt x="375710" y="879019"/>
                    </a:cubicBezTo>
                    <a:cubicBezTo>
                      <a:pt x="370201" y="956146"/>
                      <a:pt x="395362" y="1053330"/>
                      <a:pt x="334146" y="1114546"/>
                    </a:cubicBezTo>
                    <a:cubicBezTo>
                      <a:pt x="322372" y="1126320"/>
                      <a:pt x="306437" y="1133019"/>
                      <a:pt x="292583" y="1142255"/>
                    </a:cubicBezTo>
                    <a:cubicBezTo>
                      <a:pt x="283347" y="1156110"/>
                      <a:pt x="276648" y="1172045"/>
                      <a:pt x="264874" y="1183819"/>
                    </a:cubicBezTo>
                    <a:cubicBezTo>
                      <a:pt x="216187" y="1232506"/>
                      <a:pt x="200476" y="1208266"/>
                      <a:pt x="126328" y="1197674"/>
                    </a:cubicBezTo>
                    <a:cubicBezTo>
                      <a:pt x="104379" y="1175724"/>
                      <a:pt x="84765" y="1164371"/>
                      <a:pt x="84765" y="1128401"/>
                    </a:cubicBezTo>
                    <a:cubicBezTo>
                      <a:pt x="84765" y="592850"/>
                      <a:pt x="0" y="736004"/>
                      <a:pt x="126328" y="546510"/>
                    </a:cubicBezTo>
                    <a:cubicBezTo>
                      <a:pt x="138246" y="463084"/>
                      <a:pt x="151356" y="435972"/>
                      <a:pt x="126328" y="352546"/>
                    </a:cubicBezTo>
                    <a:cubicBezTo>
                      <a:pt x="121543" y="336597"/>
                      <a:pt x="107855" y="324837"/>
                      <a:pt x="98619" y="310983"/>
                    </a:cubicBezTo>
                    <a:cubicBezTo>
                      <a:pt x="94001" y="283274"/>
                      <a:pt x="94629" y="254158"/>
                      <a:pt x="84765" y="227855"/>
                    </a:cubicBezTo>
                    <a:cubicBezTo>
                      <a:pt x="80178" y="215624"/>
                      <a:pt x="63776" y="211347"/>
                      <a:pt x="57055" y="200146"/>
                    </a:cubicBezTo>
                    <a:cubicBezTo>
                      <a:pt x="49541" y="187623"/>
                      <a:pt x="47819" y="172437"/>
                      <a:pt x="43201" y="158583"/>
                    </a:cubicBezTo>
                    <a:cubicBezTo>
                      <a:pt x="47819" y="140110"/>
                      <a:pt x="51824" y="121473"/>
                      <a:pt x="57055" y="103164"/>
                    </a:cubicBezTo>
                    <a:cubicBezTo>
                      <a:pt x="61067" y="89122"/>
                      <a:pt x="70910" y="61601"/>
                      <a:pt x="70910" y="61601"/>
                    </a:cubicBezTo>
                  </a:path>
                </a:pathLst>
              </a:custGeom>
              <a:solidFill>
                <a:schemeClr val="accent6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Freeform 4"/>
              <p:cNvSpPr/>
              <p:nvPr/>
            </p:nvSpPr>
            <p:spPr>
              <a:xfrm>
                <a:off x="2382982" y="3885704"/>
                <a:ext cx="506541" cy="498494"/>
              </a:xfrm>
              <a:custGeom>
                <a:avLst/>
                <a:gdLst>
                  <a:gd name="connsiteX0" fmla="*/ 484909 w 506541"/>
                  <a:gd name="connsiteY0" fmla="*/ 423060 h 498494"/>
                  <a:gd name="connsiteX1" fmla="*/ 443345 w 506541"/>
                  <a:gd name="connsiteY1" fmla="*/ 339932 h 498494"/>
                  <a:gd name="connsiteX2" fmla="*/ 415636 w 506541"/>
                  <a:gd name="connsiteY2" fmla="*/ 298369 h 498494"/>
                  <a:gd name="connsiteX3" fmla="*/ 374073 w 506541"/>
                  <a:gd name="connsiteY3" fmla="*/ 215241 h 498494"/>
                  <a:gd name="connsiteX4" fmla="*/ 346363 w 506541"/>
                  <a:gd name="connsiteY4" fmla="*/ 187532 h 498494"/>
                  <a:gd name="connsiteX5" fmla="*/ 249382 w 506541"/>
                  <a:gd name="connsiteY5" fmla="*/ 76696 h 498494"/>
                  <a:gd name="connsiteX6" fmla="*/ 221673 w 506541"/>
                  <a:gd name="connsiteY6" fmla="*/ 35132 h 498494"/>
                  <a:gd name="connsiteX7" fmla="*/ 138545 w 506541"/>
                  <a:gd name="connsiteY7" fmla="*/ 7423 h 498494"/>
                  <a:gd name="connsiteX8" fmla="*/ 13854 w 506541"/>
                  <a:gd name="connsiteY8" fmla="*/ 76696 h 498494"/>
                  <a:gd name="connsiteX9" fmla="*/ 0 w 506541"/>
                  <a:gd name="connsiteY9" fmla="*/ 132114 h 498494"/>
                  <a:gd name="connsiteX10" fmla="*/ 13854 w 506541"/>
                  <a:gd name="connsiteY10" fmla="*/ 256805 h 498494"/>
                  <a:gd name="connsiteX11" fmla="*/ 27709 w 506541"/>
                  <a:gd name="connsiteY11" fmla="*/ 298369 h 498494"/>
                  <a:gd name="connsiteX12" fmla="*/ 69273 w 506541"/>
                  <a:gd name="connsiteY12" fmla="*/ 326078 h 498494"/>
                  <a:gd name="connsiteX13" fmla="*/ 166254 w 506541"/>
                  <a:gd name="connsiteY13" fmla="*/ 353787 h 498494"/>
                  <a:gd name="connsiteX14" fmla="*/ 249382 w 506541"/>
                  <a:gd name="connsiteY14" fmla="*/ 409205 h 498494"/>
                  <a:gd name="connsiteX15" fmla="*/ 277091 w 506541"/>
                  <a:gd name="connsiteY15" fmla="*/ 450769 h 498494"/>
                  <a:gd name="connsiteX16" fmla="*/ 443345 w 506541"/>
                  <a:gd name="connsiteY16" fmla="*/ 492332 h 498494"/>
                  <a:gd name="connsiteX17" fmla="*/ 498763 w 506541"/>
                  <a:gd name="connsiteY17" fmla="*/ 436914 h 498494"/>
                  <a:gd name="connsiteX18" fmla="*/ 484909 w 506541"/>
                  <a:gd name="connsiteY18" fmla="*/ 423060 h 4984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06541" h="498494">
                    <a:moveTo>
                      <a:pt x="484909" y="423060"/>
                    </a:moveTo>
                    <a:cubicBezTo>
                      <a:pt x="475673" y="406896"/>
                      <a:pt x="500708" y="454657"/>
                      <a:pt x="443345" y="339932"/>
                    </a:cubicBezTo>
                    <a:cubicBezTo>
                      <a:pt x="435898" y="325039"/>
                      <a:pt x="424872" y="312223"/>
                      <a:pt x="415636" y="298369"/>
                    </a:cubicBezTo>
                    <a:cubicBezTo>
                      <a:pt x="401004" y="254470"/>
                      <a:pt x="404767" y="253608"/>
                      <a:pt x="374073" y="215241"/>
                    </a:cubicBezTo>
                    <a:cubicBezTo>
                      <a:pt x="365913" y="205041"/>
                      <a:pt x="354200" y="197982"/>
                      <a:pt x="346363" y="187532"/>
                    </a:cubicBezTo>
                    <a:cubicBezTo>
                      <a:pt x="265543" y="79773"/>
                      <a:pt x="326737" y="128266"/>
                      <a:pt x="249382" y="76696"/>
                    </a:cubicBezTo>
                    <a:cubicBezTo>
                      <a:pt x="240146" y="62841"/>
                      <a:pt x="235793" y="43957"/>
                      <a:pt x="221673" y="35132"/>
                    </a:cubicBezTo>
                    <a:cubicBezTo>
                      <a:pt x="196905" y="19652"/>
                      <a:pt x="138545" y="7423"/>
                      <a:pt x="138545" y="7423"/>
                    </a:cubicBezTo>
                    <a:cubicBezTo>
                      <a:pt x="23932" y="36076"/>
                      <a:pt x="35767" y="0"/>
                      <a:pt x="13854" y="76696"/>
                    </a:cubicBezTo>
                    <a:cubicBezTo>
                      <a:pt x="8623" y="95005"/>
                      <a:pt x="4618" y="113641"/>
                      <a:pt x="0" y="132114"/>
                    </a:cubicBezTo>
                    <a:cubicBezTo>
                      <a:pt x="4618" y="173678"/>
                      <a:pt x="6979" y="215555"/>
                      <a:pt x="13854" y="256805"/>
                    </a:cubicBezTo>
                    <a:cubicBezTo>
                      <a:pt x="16255" y="271210"/>
                      <a:pt x="18586" y="286965"/>
                      <a:pt x="27709" y="298369"/>
                    </a:cubicBezTo>
                    <a:cubicBezTo>
                      <a:pt x="38111" y="311371"/>
                      <a:pt x="53968" y="319519"/>
                      <a:pt x="69273" y="326078"/>
                    </a:cubicBezTo>
                    <a:cubicBezTo>
                      <a:pt x="100674" y="339535"/>
                      <a:pt x="135914" y="336931"/>
                      <a:pt x="166254" y="353787"/>
                    </a:cubicBezTo>
                    <a:cubicBezTo>
                      <a:pt x="195365" y="369960"/>
                      <a:pt x="249382" y="409205"/>
                      <a:pt x="249382" y="409205"/>
                    </a:cubicBezTo>
                    <a:cubicBezTo>
                      <a:pt x="258618" y="423060"/>
                      <a:pt x="265317" y="438995"/>
                      <a:pt x="277091" y="450769"/>
                    </a:cubicBezTo>
                    <a:cubicBezTo>
                      <a:pt x="324815" y="498494"/>
                      <a:pt x="374022" y="484630"/>
                      <a:pt x="443345" y="492332"/>
                    </a:cubicBezTo>
                    <a:cubicBezTo>
                      <a:pt x="472513" y="482610"/>
                      <a:pt x="506541" y="483583"/>
                      <a:pt x="498763" y="436914"/>
                    </a:cubicBezTo>
                    <a:cubicBezTo>
                      <a:pt x="496026" y="420490"/>
                      <a:pt x="494145" y="439224"/>
                      <a:pt x="484909" y="423060"/>
                    </a:cubicBezTo>
                    <a:close/>
                  </a:path>
                </a:pathLst>
              </a:custGeom>
              <a:solidFill>
                <a:schemeClr val="accent6">
                  <a:alpha val="5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Freeform 5"/>
              <p:cNvSpPr/>
              <p:nvPr/>
            </p:nvSpPr>
            <p:spPr>
              <a:xfrm>
                <a:off x="1119235" y="3103418"/>
                <a:ext cx="323663" cy="401782"/>
              </a:xfrm>
              <a:custGeom>
                <a:avLst/>
                <a:gdLst>
                  <a:gd name="connsiteX0" fmla="*/ 293929 w 323663"/>
                  <a:gd name="connsiteY0" fmla="*/ 360218 h 401782"/>
                  <a:gd name="connsiteX1" fmla="*/ 280074 w 323663"/>
                  <a:gd name="connsiteY1" fmla="*/ 304800 h 401782"/>
                  <a:gd name="connsiteX2" fmla="*/ 238510 w 323663"/>
                  <a:gd name="connsiteY2" fmla="*/ 110837 h 401782"/>
                  <a:gd name="connsiteX3" fmla="*/ 196947 w 323663"/>
                  <a:gd name="connsiteY3" fmla="*/ 27709 h 401782"/>
                  <a:gd name="connsiteX4" fmla="*/ 155383 w 323663"/>
                  <a:gd name="connsiteY4" fmla="*/ 0 h 401782"/>
                  <a:gd name="connsiteX5" fmla="*/ 72256 w 323663"/>
                  <a:gd name="connsiteY5" fmla="*/ 41564 h 401782"/>
                  <a:gd name="connsiteX6" fmla="*/ 30692 w 323663"/>
                  <a:gd name="connsiteY6" fmla="*/ 124691 h 401782"/>
                  <a:gd name="connsiteX7" fmla="*/ 2983 w 323663"/>
                  <a:gd name="connsiteY7" fmla="*/ 166255 h 401782"/>
                  <a:gd name="connsiteX8" fmla="*/ 16838 w 323663"/>
                  <a:gd name="connsiteY8" fmla="*/ 374073 h 401782"/>
                  <a:gd name="connsiteX9" fmla="*/ 58401 w 323663"/>
                  <a:gd name="connsiteY9" fmla="*/ 387927 h 401782"/>
                  <a:gd name="connsiteX10" fmla="*/ 183092 w 323663"/>
                  <a:gd name="connsiteY10" fmla="*/ 401782 h 401782"/>
                  <a:gd name="connsiteX11" fmla="*/ 252365 w 323663"/>
                  <a:gd name="connsiteY11" fmla="*/ 387927 h 401782"/>
                  <a:gd name="connsiteX12" fmla="*/ 321638 w 323663"/>
                  <a:gd name="connsiteY12" fmla="*/ 304800 h 401782"/>
                  <a:gd name="connsiteX13" fmla="*/ 307783 w 323663"/>
                  <a:gd name="connsiteY13" fmla="*/ 277091 h 401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23663" h="401782">
                    <a:moveTo>
                      <a:pt x="293929" y="360218"/>
                    </a:moveTo>
                    <a:cubicBezTo>
                      <a:pt x="289311" y="341745"/>
                      <a:pt x="282436" y="323694"/>
                      <a:pt x="280074" y="304800"/>
                    </a:cubicBezTo>
                    <a:cubicBezTo>
                      <a:pt x="256598" y="116992"/>
                      <a:pt x="307548" y="179873"/>
                      <a:pt x="238510" y="110837"/>
                    </a:cubicBezTo>
                    <a:cubicBezTo>
                      <a:pt x="227242" y="77032"/>
                      <a:pt x="223805" y="54567"/>
                      <a:pt x="196947" y="27709"/>
                    </a:cubicBezTo>
                    <a:cubicBezTo>
                      <a:pt x="185173" y="15935"/>
                      <a:pt x="169238" y="9236"/>
                      <a:pt x="155383" y="0"/>
                    </a:cubicBezTo>
                    <a:cubicBezTo>
                      <a:pt x="121579" y="11268"/>
                      <a:pt x="99113" y="14708"/>
                      <a:pt x="72256" y="41564"/>
                    </a:cubicBezTo>
                    <a:cubicBezTo>
                      <a:pt x="32552" y="81267"/>
                      <a:pt x="53228" y="79619"/>
                      <a:pt x="30692" y="124691"/>
                    </a:cubicBezTo>
                    <a:cubicBezTo>
                      <a:pt x="23245" y="139584"/>
                      <a:pt x="12219" y="152400"/>
                      <a:pt x="2983" y="166255"/>
                    </a:cubicBezTo>
                    <a:cubicBezTo>
                      <a:pt x="7601" y="235528"/>
                      <a:pt x="0" y="306719"/>
                      <a:pt x="16838" y="374073"/>
                    </a:cubicBezTo>
                    <a:cubicBezTo>
                      <a:pt x="20380" y="388241"/>
                      <a:pt x="43996" y="385526"/>
                      <a:pt x="58401" y="387927"/>
                    </a:cubicBezTo>
                    <a:cubicBezTo>
                      <a:pt x="99651" y="394802"/>
                      <a:pt x="141528" y="397164"/>
                      <a:pt x="183092" y="401782"/>
                    </a:cubicBezTo>
                    <a:cubicBezTo>
                      <a:pt x="206183" y="397164"/>
                      <a:pt x="231303" y="398458"/>
                      <a:pt x="252365" y="387927"/>
                    </a:cubicBezTo>
                    <a:cubicBezTo>
                      <a:pt x="264471" y="381874"/>
                      <a:pt x="318102" y="322483"/>
                      <a:pt x="321638" y="304800"/>
                    </a:cubicBezTo>
                    <a:cubicBezTo>
                      <a:pt x="323663" y="294674"/>
                      <a:pt x="312401" y="286327"/>
                      <a:pt x="307783" y="277091"/>
                    </a:cubicBezTo>
                  </a:path>
                </a:pathLst>
              </a:cu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Freeform 6"/>
              <p:cNvSpPr/>
              <p:nvPr/>
            </p:nvSpPr>
            <p:spPr>
              <a:xfrm>
                <a:off x="4195374" y="4280831"/>
                <a:ext cx="363180" cy="498987"/>
              </a:xfrm>
              <a:custGeom>
                <a:avLst/>
                <a:gdLst>
                  <a:gd name="connsiteX0" fmla="*/ 168808 w 363180"/>
                  <a:gd name="connsiteY0" fmla="*/ 415860 h 498987"/>
                  <a:gd name="connsiteX1" fmla="*/ 238081 w 363180"/>
                  <a:gd name="connsiteY1" fmla="*/ 374296 h 498987"/>
                  <a:gd name="connsiteX2" fmla="*/ 251935 w 363180"/>
                  <a:gd name="connsiteY2" fmla="*/ 332733 h 498987"/>
                  <a:gd name="connsiteX3" fmla="*/ 265790 w 363180"/>
                  <a:gd name="connsiteY3" fmla="*/ 235751 h 498987"/>
                  <a:gd name="connsiteX4" fmla="*/ 279644 w 363180"/>
                  <a:gd name="connsiteY4" fmla="*/ 194187 h 498987"/>
                  <a:gd name="connsiteX5" fmla="*/ 321208 w 363180"/>
                  <a:gd name="connsiteY5" fmla="*/ 180333 h 498987"/>
                  <a:gd name="connsiteX6" fmla="*/ 335062 w 363180"/>
                  <a:gd name="connsiteY6" fmla="*/ 83351 h 498987"/>
                  <a:gd name="connsiteX7" fmla="*/ 279644 w 363180"/>
                  <a:gd name="connsiteY7" fmla="*/ 224 h 498987"/>
                  <a:gd name="connsiteX8" fmla="*/ 210371 w 363180"/>
                  <a:gd name="connsiteY8" fmla="*/ 14078 h 498987"/>
                  <a:gd name="connsiteX9" fmla="*/ 85681 w 363180"/>
                  <a:gd name="connsiteY9" fmla="*/ 41787 h 498987"/>
                  <a:gd name="connsiteX10" fmla="*/ 57971 w 363180"/>
                  <a:gd name="connsiteY10" fmla="*/ 69496 h 498987"/>
                  <a:gd name="connsiteX11" fmla="*/ 30262 w 363180"/>
                  <a:gd name="connsiteY11" fmla="*/ 152624 h 498987"/>
                  <a:gd name="connsiteX12" fmla="*/ 16408 w 363180"/>
                  <a:gd name="connsiteY12" fmla="*/ 374296 h 498987"/>
                  <a:gd name="connsiteX13" fmla="*/ 99535 w 363180"/>
                  <a:gd name="connsiteY13" fmla="*/ 457424 h 498987"/>
                  <a:gd name="connsiteX14" fmla="*/ 127244 w 363180"/>
                  <a:gd name="connsiteY14" fmla="*/ 498987 h 498987"/>
                  <a:gd name="connsiteX15" fmla="*/ 141099 w 363180"/>
                  <a:gd name="connsiteY15" fmla="*/ 457424 h 498987"/>
                  <a:gd name="connsiteX16" fmla="*/ 168808 w 363180"/>
                  <a:gd name="connsiteY16" fmla="*/ 429714 h 498987"/>
                  <a:gd name="connsiteX17" fmla="*/ 168808 w 363180"/>
                  <a:gd name="connsiteY17" fmla="*/ 415860 h 498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63180" h="498987">
                    <a:moveTo>
                      <a:pt x="168808" y="415860"/>
                    </a:moveTo>
                    <a:cubicBezTo>
                      <a:pt x="180353" y="406624"/>
                      <a:pt x="219063" y="405991"/>
                      <a:pt x="238081" y="374296"/>
                    </a:cubicBezTo>
                    <a:cubicBezTo>
                      <a:pt x="245595" y="361773"/>
                      <a:pt x="247317" y="346587"/>
                      <a:pt x="251935" y="332733"/>
                    </a:cubicBezTo>
                    <a:cubicBezTo>
                      <a:pt x="256553" y="300406"/>
                      <a:pt x="259386" y="267772"/>
                      <a:pt x="265790" y="235751"/>
                    </a:cubicBezTo>
                    <a:cubicBezTo>
                      <a:pt x="268654" y="221431"/>
                      <a:pt x="269317" y="204514"/>
                      <a:pt x="279644" y="194187"/>
                    </a:cubicBezTo>
                    <a:cubicBezTo>
                      <a:pt x="289971" y="183860"/>
                      <a:pt x="307353" y="184951"/>
                      <a:pt x="321208" y="180333"/>
                    </a:cubicBezTo>
                    <a:cubicBezTo>
                      <a:pt x="350538" y="136337"/>
                      <a:pt x="363180" y="139586"/>
                      <a:pt x="335062" y="83351"/>
                    </a:cubicBezTo>
                    <a:cubicBezTo>
                      <a:pt x="320169" y="53565"/>
                      <a:pt x="279644" y="224"/>
                      <a:pt x="279644" y="224"/>
                    </a:cubicBezTo>
                    <a:cubicBezTo>
                      <a:pt x="256553" y="4842"/>
                      <a:pt x="233359" y="8970"/>
                      <a:pt x="210371" y="14078"/>
                    </a:cubicBezTo>
                    <a:cubicBezTo>
                      <a:pt x="34266" y="53212"/>
                      <a:pt x="294624" y="0"/>
                      <a:pt x="85681" y="41787"/>
                    </a:cubicBezTo>
                    <a:cubicBezTo>
                      <a:pt x="76444" y="51023"/>
                      <a:pt x="63813" y="57813"/>
                      <a:pt x="57971" y="69496"/>
                    </a:cubicBezTo>
                    <a:cubicBezTo>
                      <a:pt x="44909" y="95621"/>
                      <a:pt x="30262" y="152624"/>
                      <a:pt x="30262" y="152624"/>
                    </a:cubicBezTo>
                    <a:cubicBezTo>
                      <a:pt x="25644" y="226515"/>
                      <a:pt x="0" y="302102"/>
                      <a:pt x="16408" y="374296"/>
                    </a:cubicBezTo>
                    <a:cubicBezTo>
                      <a:pt x="25093" y="412508"/>
                      <a:pt x="71826" y="429715"/>
                      <a:pt x="99535" y="457424"/>
                    </a:cubicBezTo>
                    <a:cubicBezTo>
                      <a:pt x="111309" y="469198"/>
                      <a:pt x="118008" y="485133"/>
                      <a:pt x="127244" y="498987"/>
                    </a:cubicBezTo>
                    <a:cubicBezTo>
                      <a:pt x="131862" y="485133"/>
                      <a:pt x="133585" y="469947"/>
                      <a:pt x="141099" y="457424"/>
                    </a:cubicBezTo>
                    <a:cubicBezTo>
                      <a:pt x="147820" y="446223"/>
                      <a:pt x="160971" y="440164"/>
                      <a:pt x="168808" y="429714"/>
                    </a:cubicBezTo>
                    <a:cubicBezTo>
                      <a:pt x="175004" y="421453"/>
                      <a:pt x="157263" y="425096"/>
                      <a:pt x="168808" y="415860"/>
                    </a:cubicBezTo>
                    <a:close/>
                  </a:path>
                </a:pathLst>
              </a:custGeom>
              <a:solidFill>
                <a:schemeClr val="accent4">
                  <a:alpha val="5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Freeform 7"/>
              <p:cNvSpPr/>
              <p:nvPr/>
            </p:nvSpPr>
            <p:spPr>
              <a:xfrm>
                <a:off x="4518780" y="4336473"/>
                <a:ext cx="1043820" cy="360218"/>
              </a:xfrm>
              <a:custGeom>
                <a:avLst/>
                <a:gdLst>
                  <a:gd name="connsiteX0" fmla="*/ 787511 w 856784"/>
                  <a:gd name="connsiteY0" fmla="*/ 346363 h 360218"/>
                  <a:gd name="connsiteX1" fmla="*/ 829075 w 856784"/>
                  <a:gd name="connsiteY1" fmla="*/ 332509 h 360218"/>
                  <a:gd name="connsiteX2" fmla="*/ 856784 w 856784"/>
                  <a:gd name="connsiteY2" fmla="*/ 249382 h 360218"/>
                  <a:gd name="connsiteX3" fmla="*/ 829075 w 856784"/>
                  <a:gd name="connsiteY3" fmla="*/ 124691 h 360218"/>
                  <a:gd name="connsiteX4" fmla="*/ 801365 w 856784"/>
                  <a:gd name="connsiteY4" fmla="*/ 96982 h 360218"/>
                  <a:gd name="connsiteX5" fmla="*/ 787511 w 856784"/>
                  <a:gd name="connsiteY5" fmla="*/ 55418 h 360218"/>
                  <a:gd name="connsiteX6" fmla="*/ 704384 w 856784"/>
                  <a:gd name="connsiteY6" fmla="*/ 0 h 360218"/>
                  <a:gd name="connsiteX7" fmla="*/ 524275 w 856784"/>
                  <a:gd name="connsiteY7" fmla="*/ 13854 h 360218"/>
                  <a:gd name="connsiteX8" fmla="*/ 455002 w 856784"/>
                  <a:gd name="connsiteY8" fmla="*/ 83127 h 360218"/>
                  <a:gd name="connsiteX9" fmla="*/ 413438 w 856784"/>
                  <a:gd name="connsiteY9" fmla="*/ 96982 h 360218"/>
                  <a:gd name="connsiteX10" fmla="*/ 358020 w 856784"/>
                  <a:gd name="connsiteY10" fmla="*/ 138545 h 360218"/>
                  <a:gd name="connsiteX11" fmla="*/ 288747 w 856784"/>
                  <a:gd name="connsiteY11" fmla="*/ 193963 h 360218"/>
                  <a:gd name="connsiteX12" fmla="*/ 150202 w 856784"/>
                  <a:gd name="connsiteY12" fmla="*/ 180109 h 360218"/>
                  <a:gd name="connsiteX13" fmla="*/ 53220 w 856784"/>
                  <a:gd name="connsiteY13" fmla="*/ 207818 h 360218"/>
                  <a:gd name="connsiteX14" fmla="*/ 39365 w 856784"/>
                  <a:gd name="connsiteY14" fmla="*/ 346363 h 360218"/>
                  <a:gd name="connsiteX15" fmla="*/ 80929 w 856784"/>
                  <a:gd name="connsiteY15" fmla="*/ 360218 h 360218"/>
                  <a:gd name="connsiteX16" fmla="*/ 330311 w 856784"/>
                  <a:gd name="connsiteY16" fmla="*/ 346363 h 360218"/>
                  <a:gd name="connsiteX17" fmla="*/ 371875 w 856784"/>
                  <a:gd name="connsiteY17" fmla="*/ 318654 h 360218"/>
                  <a:gd name="connsiteX18" fmla="*/ 787511 w 856784"/>
                  <a:gd name="connsiteY18" fmla="*/ 346363 h 3602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856784" h="360218">
                    <a:moveTo>
                      <a:pt x="787511" y="346363"/>
                    </a:moveTo>
                    <a:cubicBezTo>
                      <a:pt x="801366" y="341745"/>
                      <a:pt x="820587" y="344393"/>
                      <a:pt x="829075" y="332509"/>
                    </a:cubicBezTo>
                    <a:cubicBezTo>
                      <a:pt x="846052" y="308742"/>
                      <a:pt x="856784" y="249382"/>
                      <a:pt x="856784" y="249382"/>
                    </a:cubicBezTo>
                    <a:cubicBezTo>
                      <a:pt x="853987" y="232601"/>
                      <a:pt x="844815" y="150924"/>
                      <a:pt x="829075" y="124691"/>
                    </a:cubicBezTo>
                    <a:cubicBezTo>
                      <a:pt x="822354" y="113490"/>
                      <a:pt x="810602" y="106218"/>
                      <a:pt x="801365" y="96982"/>
                    </a:cubicBezTo>
                    <a:cubicBezTo>
                      <a:pt x="796747" y="83127"/>
                      <a:pt x="797838" y="65745"/>
                      <a:pt x="787511" y="55418"/>
                    </a:cubicBezTo>
                    <a:cubicBezTo>
                      <a:pt x="763963" y="31870"/>
                      <a:pt x="704384" y="0"/>
                      <a:pt x="704384" y="0"/>
                    </a:cubicBezTo>
                    <a:cubicBezTo>
                      <a:pt x="644348" y="4618"/>
                      <a:pt x="583457" y="2757"/>
                      <a:pt x="524275" y="13854"/>
                    </a:cubicBezTo>
                    <a:cubicBezTo>
                      <a:pt x="469987" y="24033"/>
                      <a:pt x="490817" y="54475"/>
                      <a:pt x="455002" y="83127"/>
                    </a:cubicBezTo>
                    <a:cubicBezTo>
                      <a:pt x="443598" y="92250"/>
                      <a:pt x="427293" y="92364"/>
                      <a:pt x="413438" y="96982"/>
                    </a:cubicBezTo>
                    <a:cubicBezTo>
                      <a:pt x="394965" y="110836"/>
                      <a:pt x="374348" y="122217"/>
                      <a:pt x="358020" y="138545"/>
                    </a:cubicBezTo>
                    <a:cubicBezTo>
                      <a:pt x="295353" y="201212"/>
                      <a:pt x="369663" y="166992"/>
                      <a:pt x="288747" y="193963"/>
                    </a:cubicBezTo>
                    <a:cubicBezTo>
                      <a:pt x="242565" y="189345"/>
                      <a:pt x="196614" y="180109"/>
                      <a:pt x="150202" y="180109"/>
                    </a:cubicBezTo>
                    <a:cubicBezTo>
                      <a:pt x="132802" y="180109"/>
                      <a:pt x="72822" y="201284"/>
                      <a:pt x="53220" y="207818"/>
                    </a:cubicBezTo>
                    <a:cubicBezTo>
                      <a:pt x="19205" y="258841"/>
                      <a:pt x="0" y="267633"/>
                      <a:pt x="39365" y="346363"/>
                    </a:cubicBezTo>
                    <a:cubicBezTo>
                      <a:pt x="45896" y="359425"/>
                      <a:pt x="67074" y="355600"/>
                      <a:pt x="80929" y="360218"/>
                    </a:cubicBezTo>
                    <a:cubicBezTo>
                      <a:pt x="164056" y="355600"/>
                      <a:pt x="247892" y="358137"/>
                      <a:pt x="330311" y="346363"/>
                    </a:cubicBezTo>
                    <a:cubicBezTo>
                      <a:pt x="346795" y="344008"/>
                      <a:pt x="355230" y="319116"/>
                      <a:pt x="371875" y="318654"/>
                    </a:cubicBezTo>
                    <a:lnTo>
                      <a:pt x="787511" y="346363"/>
                    </a:lnTo>
                    <a:close/>
                  </a:path>
                </a:pathLst>
              </a:custGeom>
              <a:solidFill>
                <a:schemeClr val="accent6">
                  <a:alpha val="5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1440873" y="3740727"/>
                <a:ext cx="603651" cy="542637"/>
              </a:xfrm>
              <a:custGeom>
                <a:avLst/>
                <a:gdLst>
                  <a:gd name="connsiteX0" fmla="*/ 498763 w 603651"/>
                  <a:gd name="connsiteY0" fmla="*/ 540328 h 542637"/>
                  <a:gd name="connsiteX1" fmla="*/ 512618 w 603651"/>
                  <a:gd name="connsiteY1" fmla="*/ 498764 h 542637"/>
                  <a:gd name="connsiteX2" fmla="*/ 568036 w 603651"/>
                  <a:gd name="connsiteY2" fmla="*/ 387928 h 542637"/>
                  <a:gd name="connsiteX3" fmla="*/ 581891 w 603651"/>
                  <a:gd name="connsiteY3" fmla="*/ 346364 h 542637"/>
                  <a:gd name="connsiteX4" fmla="*/ 526472 w 603651"/>
                  <a:gd name="connsiteY4" fmla="*/ 263237 h 542637"/>
                  <a:gd name="connsiteX5" fmla="*/ 471054 w 603651"/>
                  <a:gd name="connsiteY5" fmla="*/ 180109 h 542637"/>
                  <a:gd name="connsiteX6" fmla="*/ 415636 w 603651"/>
                  <a:gd name="connsiteY6" fmla="*/ 110837 h 542637"/>
                  <a:gd name="connsiteX7" fmla="*/ 332509 w 603651"/>
                  <a:gd name="connsiteY7" fmla="*/ 41564 h 542637"/>
                  <a:gd name="connsiteX8" fmla="*/ 193963 w 603651"/>
                  <a:gd name="connsiteY8" fmla="*/ 0 h 542637"/>
                  <a:gd name="connsiteX9" fmla="*/ 83127 w 603651"/>
                  <a:gd name="connsiteY9" fmla="*/ 13855 h 542637"/>
                  <a:gd name="connsiteX10" fmla="*/ 41563 w 603651"/>
                  <a:gd name="connsiteY10" fmla="*/ 41564 h 542637"/>
                  <a:gd name="connsiteX11" fmla="*/ 0 w 603651"/>
                  <a:gd name="connsiteY11" fmla="*/ 55418 h 542637"/>
                  <a:gd name="connsiteX12" fmla="*/ 13854 w 603651"/>
                  <a:gd name="connsiteY12" fmla="*/ 193964 h 542637"/>
                  <a:gd name="connsiteX13" fmla="*/ 41563 w 603651"/>
                  <a:gd name="connsiteY13" fmla="*/ 235528 h 542637"/>
                  <a:gd name="connsiteX14" fmla="*/ 55418 w 603651"/>
                  <a:gd name="connsiteY14" fmla="*/ 277091 h 542637"/>
                  <a:gd name="connsiteX15" fmla="*/ 83127 w 603651"/>
                  <a:gd name="connsiteY15" fmla="*/ 318655 h 542637"/>
                  <a:gd name="connsiteX16" fmla="*/ 96982 w 603651"/>
                  <a:gd name="connsiteY16" fmla="*/ 360218 h 542637"/>
                  <a:gd name="connsiteX17" fmla="*/ 152400 w 603651"/>
                  <a:gd name="connsiteY17" fmla="*/ 387928 h 542637"/>
                  <a:gd name="connsiteX18" fmla="*/ 180109 w 603651"/>
                  <a:gd name="connsiteY18" fmla="*/ 429491 h 542637"/>
                  <a:gd name="connsiteX19" fmla="*/ 221672 w 603651"/>
                  <a:gd name="connsiteY19" fmla="*/ 443346 h 542637"/>
                  <a:gd name="connsiteX20" fmla="*/ 415636 w 603651"/>
                  <a:gd name="connsiteY20" fmla="*/ 471055 h 542637"/>
                  <a:gd name="connsiteX21" fmla="*/ 457200 w 603651"/>
                  <a:gd name="connsiteY21" fmla="*/ 484909 h 542637"/>
                  <a:gd name="connsiteX22" fmla="*/ 498763 w 603651"/>
                  <a:gd name="connsiteY22" fmla="*/ 540328 h 542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603651" h="542637">
                    <a:moveTo>
                      <a:pt x="498763" y="540328"/>
                    </a:moveTo>
                    <a:cubicBezTo>
                      <a:pt x="507999" y="542637"/>
                      <a:pt x="506575" y="512059"/>
                      <a:pt x="512618" y="498764"/>
                    </a:cubicBezTo>
                    <a:cubicBezTo>
                      <a:pt x="529711" y="461160"/>
                      <a:pt x="554974" y="427114"/>
                      <a:pt x="568036" y="387928"/>
                    </a:cubicBezTo>
                    <a:lnTo>
                      <a:pt x="581891" y="346364"/>
                    </a:lnTo>
                    <a:cubicBezTo>
                      <a:pt x="548946" y="247532"/>
                      <a:pt x="595661" y="367021"/>
                      <a:pt x="526472" y="263237"/>
                    </a:cubicBezTo>
                    <a:cubicBezTo>
                      <a:pt x="446267" y="142930"/>
                      <a:pt x="603651" y="312706"/>
                      <a:pt x="471054" y="180109"/>
                    </a:cubicBezTo>
                    <a:cubicBezTo>
                      <a:pt x="448311" y="111878"/>
                      <a:pt x="473483" y="159043"/>
                      <a:pt x="415636" y="110837"/>
                    </a:cubicBezTo>
                    <a:cubicBezTo>
                      <a:pt x="378349" y="79765"/>
                      <a:pt x="376734" y="61220"/>
                      <a:pt x="332509" y="41564"/>
                    </a:cubicBezTo>
                    <a:cubicBezTo>
                      <a:pt x="289143" y="22290"/>
                      <a:pt x="240019" y="11514"/>
                      <a:pt x="193963" y="0"/>
                    </a:cubicBezTo>
                    <a:cubicBezTo>
                      <a:pt x="157018" y="4618"/>
                      <a:pt x="119048" y="4058"/>
                      <a:pt x="83127" y="13855"/>
                    </a:cubicBezTo>
                    <a:cubicBezTo>
                      <a:pt x="67063" y="18236"/>
                      <a:pt x="56456" y="34117"/>
                      <a:pt x="41563" y="41564"/>
                    </a:cubicBezTo>
                    <a:cubicBezTo>
                      <a:pt x="28501" y="48095"/>
                      <a:pt x="13854" y="50800"/>
                      <a:pt x="0" y="55418"/>
                    </a:cubicBezTo>
                    <a:cubicBezTo>
                      <a:pt x="4618" y="101600"/>
                      <a:pt x="3418" y="148740"/>
                      <a:pt x="13854" y="193964"/>
                    </a:cubicBezTo>
                    <a:cubicBezTo>
                      <a:pt x="17598" y="210189"/>
                      <a:pt x="34116" y="220635"/>
                      <a:pt x="41563" y="235528"/>
                    </a:cubicBezTo>
                    <a:cubicBezTo>
                      <a:pt x="48094" y="248590"/>
                      <a:pt x="48887" y="264029"/>
                      <a:pt x="55418" y="277091"/>
                    </a:cubicBezTo>
                    <a:cubicBezTo>
                      <a:pt x="62865" y="291984"/>
                      <a:pt x="75680" y="303762"/>
                      <a:pt x="83127" y="318655"/>
                    </a:cubicBezTo>
                    <a:cubicBezTo>
                      <a:pt x="89658" y="331717"/>
                      <a:pt x="86656" y="349892"/>
                      <a:pt x="96982" y="360218"/>
                    </a:cubicBezTo>
                    <a:cubicBezTo>
                      <a:pt x="111586" y="374822"/>
                      <a:pt x="133927" y="378691"/>
                      <a:pt x="152400" y="387928"/>
                    </a:cubicBezTo>
                    <a:cubicBezTo>
                      <a:pt x="161636" y="401782"/>
                      <a:pt x="167107" y="419089"/>
                      <a:pt x="180109" y="429491"/>
                    </a:cubicBezTo>
                    <a:cubicBezTo>
                      <a:pt x="191513" y="438614"/>
                      <a:pt x="207630" y="439334"/>
                      <a:pt x="221672" y="443346"/>
                    </a:cubicBezTo>
                    <a:cubicBezTo>
                      <a:pt x="302794" y="466524"/>
                      <a:pt x="305243" y="460015"/>
                      <a:pt x="415636" y="471055"/>
                    </a:cubicBezTo>
                    <a:cubicBezTo>
                      <a:pt x="429491" y="475673"/>
                      <a:pt x="444138" y="478378"/>
                      <a:pt x="457200" y="484909"/>
                    </a:cubicBezTo>
                    <a:cubicBezTo>
                      <a:pt x="509420" y="511019"/>
                      <a:pt x="489527" y="538019"/>
                      <a:pt x="498763" y="540328"/>
                    </a:cubicBezTo>
                    <a:close/>
                  </a:path>
                </a:pathLst>
              </a:custGeom>
              <a:solidFill>
                <a:schemeClr val="accent4">
                  <a:alpha val="5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4765964" y="1967345"/>
                <a:ext cx="1903496" cy="1167846"/>
              </a:xfrm>
              <a:custGeom>
                <a:avLst/>
                <a:gdLst>
                  <a:gd name="connsiteX0" fmla="*/ 0 w 1903496"/>
                  <a:gd name="connsiteY0" fmla="*/ 193964 h 1167846"/>
                  <a:gd name="connsiteX1" fmla="*/ 55418 w 1903496"/>
                  <a:gd name="connsiteY1" fmla="*/ 110837 h 1167846"/>
                  <a:gd name="connsiteX2" fmla="*/ 69272 w 1903496"/>
                  <a:gd name="connsiteY2" fmla="*/ 69273 h 1167846"/>
                  <a:gd name="connsiteX3" fmla="*/ 110836 w 1903496"/>
                  <a:gd name="connsiteY3" fmla="*/ 27710 h 1167846"/>
                  <a:gd name="connsiteX4" fmla="*/ 193963 w 1903496"/>
                  <a:gd name="connsiteY4" fmla="*/ 0 h 1167846"/>
                  <a:gd name="connsiteX5" fmla="*/ 235527 w 1903496"/>
                  <a:gd name="connsiteY5" fmla="*/ 13855 h 1167846"/>
                  <a:gd name="connsiteX6" fmla="*/ 318654 w 1903496"/>
                  <a:gd name="connsiteY6" fmla="*/ 138546 h 1167846"/>
                  <a:gd name="connsiteX7" fmla="*/ 360218 w 1903496"/>
                  <a:gd name="connsiteY7" fmla="*/ 166255 h 1167846"/>
                  <a:gd name="connsiteX8" fmla="*/ 429491 w 1903496"/>
                  <a:gd name="connsiteY8" fmla="*/ 277091 h 1167846"/>
                  <a:gd name="connsiteX9" fmla="*/ 471054 w 1903496"/>
                  <a:gd name="connsiteY9" fmla="*/ 332510 h 1167846"/>
                  <a:gd name="connsiteX10" fmla="*/ 498763 w 1903496"/>
                  <a:gd name="connsiteY10" fmla="*/ 374073 h 1167846"/>
                  <a:gd name="connsiteX11" fmla="*/ 581891 w 1903496"/>
                  <a:gd name="connsiteY11" fmla="*/ 401782 h 1167846"/>
                  <a:gd name="connsiteX12" fmla="*/ 623454 w 1903496"/>
                  <a:gd name="connsiteY12" fmla="*/ 415637 h 1167846"/>
                  <a:gd name="connsiteX13" fmla="*/ 665018 w 1903496"/>
                  <a:gd name="connsiteY13" fmla="*/ 429491 h 1167846"/>
                  <a:gd name="connsiteX14" fmla="*/ 803563 w 1903496"/>
                  <a:gd name="connsiteY14" fmla="*/ 498764 h 1167846"/>
                  <a:gd name="connsiteX15" fmla="*/ 845127 w 1903496"/>
                  <a:gd name="connsiteY15" fmla="*/ 512619 h 1167846"/>
                  <a:gd name="connsiteX16" fmla="*/ 969818 w 1903496"/>
                  <a:gd name="connsiteY16" fmla="*/ 498764 h 1167846"/>
                  <a:gd name="connsiteX17" fmla="*/ 1482436 w 1903496"/>
                  <a:gd name="connsiteY17" fmla="*/ 526473 h 1167846"/>
                  <a:gd name="connsiteX18" fmla="*/ 1537854 w 1903496"/>
                  <a:gd name="connsiteY18" fmla="*/ 568037 h 1167846"/>
                  <a:gd name="connsiteX19" fmla="*/ 1579418 w 1903496"/>
                  <a:gd name="connsiteY19" fmla="*/ 595746 h 1167846"/>
                  <a:gd name="connsiteX20" fmla="*/ 1690254 w 1903496"/>
                  <a:gd name="connsiteY20" fmla="*/ 692728 h 1167846"/>
                  <a:gd name="connsiteX21" fmla="*/ 1704109 w 1903496"/>
                  <a:gd name="connsiteY21" fmla="*/ 734291 h 1167846"/>
                  <a:gd name="connsiteX22" fmla="*/ 1690254 w 1903496"/>
                  <a:gd name="connsiteY22" fmla="*/ 775855 h 1167846"/>
                  <a:gd name="connsiteX23" fmla="*/ 1745672 w 1903496"/>
                  <a:gd name="connsiteY23" fmla="*/ 858982 h 1167846"/>
                  <a:gd name="connsiteX24" fmla="*/ 1759527 w 1903496"/>
                  <a:gd name="connsiteY24" fmla="*/ 900546 h 1167846"/>
                  <a:gd name="connsiteX25" fmla="*/ 1842654 w 1903496"/>
                  <a:gd name="connsiteY25" fmla="*/ 928255 h 1167846"/>
                  <a:gd name="connsiteX26" fmla="*/ 1884218 w 1903496"/>
                  <a:gd name="connsiteY26" fmla="*/ 942110 h 1167846"/>
                  <a:gd name="connsiteX27" fmla="*/ 1898072 w 1903496"/>
                  <a:gd name="connsiteY27" fmla="*/ 983673 h 1167846"/>
                  <a:gd name="connsiteX28" fmla="*/ 1856509 w 1903496"/>
                  <a:gd name="connsiteY28" fmla="*/ 1011382 h 1167846"/>
                  <a:gd name="connsiteX29" fmla="*/ 1773381 w 1903496"/>
                  <a:gd name="connsiteY29" fmla="*/ 1066800 h 1167846"/>
                  <a:gd name="connsiteX30" fmla="*/ 1745672 w 1903496"/>
                  <a:gd name="connsiteY30" fmla="*/ 1025237 h 1167846"/>
                  <a:gd name="connsiteX31" fmla="*/ 1704109 w 1903496"/>
                  <a:gd name="connsiteY31" fmla="*/ 1052946 h 1167846"/>
                  <a:gd name="connsiteX32" fmla="*/ 1662545 w 1903496"/>
                  <a:gd name="connsiteY32" fmla="*/ 1066800 h 1167846"/>
                  <a:gd name="connsiteX33" fmla="*/ 1634836 w 1903496"/>
                  <a:gd name="connsiteY33" fmla="*/ 1094510 h 1167846"/>
                  <a:gd name="connsiteX34" fmla="*/ 1593272 w 1903496"/>
                  <a:gd name="connsiteY34" fmla="*/ 1108364 h 1167846"/>
                  <a:gd name="connsiteX35" fmla="*/ 1399309 w 1903496"/>
                  <a:gd name="connsiteY35" fmla="*/ 1122219 h 1167846"/>
                  <a:gd name="connsiteX36" fmla="*/ 1302327 w 1903496"/>
                  <a:gd name="connsiteY36" fmla="*/ 1136073 h 1167846"/>
                  <a:gd name="connsiteX37" fmla="*/ 1260763 w 1903496"/>
                  <a:gd name="connsiteY37" fmla="*/ 1163782 h 1167846"/>
                  <a:gd name="connsiteX38" fmla="*/ 1136072 w 1903496"/>
                  <a:gd name="connsiteY38" fmla="*/ 1136073 h 1167846"/>
                  <a:gd name="connsiteX39" fmla="*/ 1094509 w 1903496"/>
                  <a:gd name="connsiteY39" fmla="*/ 1149928 h 1167846"/>
                  <a:gd name="connsiteX40" fmla="*/ 1039091 w 1903496"/>
                  <a:gd name="connsiteY40" fmla="*/ 1066800 h 1167846"/>
                  <a:gd name="connsiteX41" fmla="*/ 969818 w 1903496"/>
                  <a:gd name="connsiteY41" fmla="*/ 1052946 h 1167846"/>
                  <a:gd name="connsiteX42" fmla="*/ 872836 w 1903496"/>
                  <a:gd name="connsiteY42" fmla="*/ 1039091 h 1167846"/>
                  <a:gd name="connsiteX43" fmla="*/ 831272 w 1903496"/>
                  <a:gd name="connsiteY43" fmla="*/ 955964 h 1167846"/>
                  <a:gd name="connsiteX44" fmla="*/ 817418 w 1903496"/>
                  <a:gd name="connsiteY44" fmla="*/ 914400 h 1167846"/>
                  <a:gd name="connsiteX45" fmla="*/ 775854 w 1903496"/>
                  <a:gd name="connsiteY45" fmla="*/ 928255 h 1167846"/>
                  <a:gd name="connsiteX46" fmla="*/ 678872 w 1903496"/>
                  <a:gd name="connsiteY46" fmla="*/ 817419 h 1167846"/>
                  <a:gd name="connsiteX47" fmla="*/ 568036 w 1903496"/>
                  <a:gd name="connsiteY47" fmla="*/ 651164 h 1167846"/>
                  <a:gd name="connsiteX48" fmla="*/ 526472 w 1903496"/>
                  <a:gd name="connsiteY48" fmla="*/ 623455 h 1167846"/>
                  <a:gd name="connsiteX49" fmla="*/ 498763 w 1903496"/>
                  <a:gd name="connsiteY49" fmla="*/ 581891 h 1167846"/>
                  <a:gd name="connsiteX50" fmla="*/ 415636 w 1903496"/>
                  <a:gd name="connsiteY50" fmla="*/ 498764 h 1167846"/>
                  <a:gd name="connsiteX51" fmla="*/ 401781 w 1903496"/>
                  <a:gd name="connsiteY51" fmla="*/ 457200 h 1167846"/>
                  <a:gd name="connsiteX52" fmla="*/ 346363 w 1903496"/>
                  <a:gd name="connsiteY52" fmla="*/ 471055 h 1167846"/>
                  <a:gd name="connsiteX53" fmla="*/ 263236 w 1903496"/>
                  <a:gd name="connsiteY53" fmla="*/ 457200 h 1167846"/>
                  <a:gd name="connsiteX54" fmla="*/ 221672 w 1903496"/>
                  <a:gd name="connsiteY54" fmla="*/ 429491 h 1167846"/>
                  <a:gd name="connsiteX55" fmla="*/ 193963 w 1903496"/>
                  <a:gd name="connsiteY55" fmla="*/ 387928 h 1167846"/>
                  <a:gd name="connsiteX56" fmla="*/ 152400 w 1903496"/>
                  <a:gd name="connsiteY56" fmla="*/ 332510 h 1167846"/>
                  <a:gd name="connsiteX57" fmla="*/ 124691 w 1903496"/>
                  <a:gd name="connsiteY57" fmla="*/ 277091 h 1167846"/>
                  <a:gd name="connsiteX58" fmla="*/ 96981 w 1903496"/>
                  <a:gd name="connsiteY58" fmla="*/ 249382 h 1167846"/>
                  <a:gd name="connsiteX59" fmla="*/ 41563 w 1903496"/>
                  <a:gd name="connsiteY59" fmla="*/ 166255 h 1167846"/>
                  <a:gd name="connsiteX60" fmla="*/ 110836 w 1903496"/>
                  <a:gd name="connsiteY60" fmla="*/ 96982 h 1167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1903496" h="1167846">
                    <a:moveTo>
                      <a:pt x="0" y="193964"/>
                    </a:moveTo>
                    <a:cubicBezTo>
                      <a:pt x="18473" y="166255"/>
                      <a:pt x="44887" y="142430"/>
                      <a:pt x="55418" y="110837"/>
                    </a:cubicBezTo>
                    <a:cubicBezTo>
                      <a:pt x="60036" y="96982"/>
                      <a:pt x="61171" y="81424"/>
                      <a:pt x="69272" y="69273"/>
                    </a:cubicBezTo>
                    <a:cubicBezTo>
                      <a:pt x="80140" y="52970"/>
                      <a:pt x="93708" y="37225"/>
                      <a:pt x="110836" y="27710"/>
                    </a:cubicBezTo>
                    <a:cubicBezTo>
                      <a:pt x="136368" y="13525"/>
                      <a:pt x="193963" y="0"/>
                      <a:pt x="193963" y="0"/>
                    </a:cubicBezTo>
                    <a:cubicBezTo>
                      <a:pt x="207818" y="4618"/>
                      <a:pt x="225200" y="3528"/>
                      <a:pt x="235527" y="13855"/>
                    </a:cubicBezTo>
                    <a:cubicBezTo>
                      <a:pt x="235529" y="13857"/>
                      <a:pt x="304799" y="117763"/>
                      <a:pt x="318654" y="138546"/>
                    </a:cubicBezTo>
                    <a:cubicBezTo>
                      <a:pt x="327890" y="152401"/>
                      <a:pt x="346363" y="157019"/>
                      <a:pt x="360218" y="166255"/>
                    </a:cubicBezTo>
                    <a:cubicBezTo>
                      <a:pt x="477953" y="323237"/>
                      <a:pt x="334407" y="124956"/>
                      <a:pt x="429491" y="277091"/>
                    </a:cubicBezTo>
                    <a:cubicBezTo>
                      <a:pt x="441729" y="296672"/>
                      <a:pt x="457633" y="313720"/>
                      <a:pt x="471054" y="332510"/>
                    </a:cubicBezTo>
                    <a:cubicBezTo>
                      <a:pt x="480732" y="346059"/>
                      <a:pt x="484643" y="365248"/>
                      <a:pt x="498763" y="374073"/>
                    </a:cubicBezTo>
                    <a:cubicBezTo>
                      <a:pt x="523532" y="389553"/>
                      <a:pt x="554182" y="392545"/>
                      <a:pt x="581891" y="401782"/>
                    </a:cubicBezTo>
                    <a:lnTo>
                      <a:pt x="623454" y="415637"/>
                    </a:lnTo>
                    <a:lnTo>
                      <a:pt x="665018" y="429491"/>
                    </a:lnTo>
                    <a:cubicBezTo>
                      <a:pt x="743803" y="488580"/>
                      <a:pt x="698529" y="463753"/>
                      <a:pt x="803563" y="498764"/>
                    </a:cubicBezTo>
                    <a:lnTo>
                      <a:pt x="845127" y="512619"/>
                    </a:lnTo>
                    <a:cubicBezTo>
                      <a:pt x="886691" y="508001"/>
                      <a:pt x="927999" y="498764"/>
                      <a:pt x="969818" y="498764"/>
                    </a:cubicBezTo>
                    <a:cubicBezTo>
                      <a:pt x="1363744" y="498764"/>
                      <a:pt x="1279800" y="485947"/>
                      <a:pt x="1482436" y="526473"/>
                    </a:cubicBezTo>
                    <a:cubicBezTo>
                      <a:pt x="1500909" y="540328"/>
                      <a:pt x="1519064" y="554616"/>
                      <a:pt x="1537854" y="568037"/>
                    </a:cubicBezTo>
                    <a:cubicBezTo>
                      <a:pt x="1551404" y="577715"/>
                      <a:pt x="1566887" y="584781"/>
                      <a:pt x="1579418" y="595746"/>
                    </a:cubicBezTo>
                    <a:cubicBezTo>
                      <a:pt x="1709097" y="709215"/>
                      <a:pt x="1596723" y="630373"/>
                      <a:pt x="1690254" y="692728"/>
                    </a:cubicBezTo>
                    <a:cubicBezTo>
                      <a:pt x="1694872" y="706582"/>
                      <a:pt x="1704109" y="719687"/>
                      <a:pt x="1704109" y="734291"/>
                    </a:cubicBezTo>
                    <a:cubicBezTo>
                      <a:pt x="1704109" y="748895"/>
                      <a:pt x="1685636" y="762000"/>
                      <a:pt x="1690254" y="775855"/>
                    </a:cubicBezTo>
                    <a:cubicBezTo>
                      <a:pt x="1700785" y="807448"/>
                      <a:pt x="1735141" y="827389"/>
                      <a:pt x="1745672" y="858982"/>
                    </a:cubicBezTo>
                    <a:cubicBezTo>
                      <a:pt x="1750290" y="872837"/>
                      <a:pt x="1747643" y="892058"/>
                      <a:pt x="1759527" y="900546"/>
                    </a:cubicBezTo>
                    <a:cubicBezTo>
                      <a:pt x="1783294" y="917523"/>
                      <a:pt x="1814945" y="919019"/>
                      <a:pt x="1842654" y="928255"/>
                    </a:cubicBezTo>
                    <a:lnTo>
                      <a:pt x="1884218" y="942110"/>
                    </a:lnTo>
                    <a:cubicBezTo>
                      <a:pt x="1888836" y="955964"/>
                      <a:pt x="1903496" y="970114"/>
                      <a:pt x="1898072" y="983673"/>
                    </a:cubicBezTo>
                    <a:cubicBezTo>
                      <a:pt x="1891888" y="999133"/>
                      <a:pt x="1868283" y="999608"/>
                      <a:pt x="1856509" y="1011382"/>
                    </a:cubicBezTo>
                    <a:cubicBezTo>
                      <a:pt x="1792724" y="1075168"/>
                      <a:pt x="1874130" y="1041614"/>
                      <a:pt x="1773381" y="1066800"/>
                    </a:cubicBezTo>
                    <a:cubicBezTo>
                      <a:pt x="1764145" y="1052946"/>
                      <a:pt x="1762000" y="1028502"/>
                      <a:pt x="1745672" y="1025237"/>
                    </a:cubicBezTo>
                    <a:cubicBezTo>
                      <a:pt x="1729344" y="1021972"/>
                      <a:pt x="1719002" y="1045500"/>
                      <a:pt x="1704109" y="1052946"/>
                    </a:cubicBezTo>
                    <a:cubicBezTo>
                      <a:pt x="1691047" y="1059477"/>
                      <a:pt x="1676400" y="1062182"/>
                      <a:pt x="1662545" y="1066800"/>
                    </a:cubicBezTo>
                    <a:cubicBezTo>
                      <a:pt x="1653309" y="1076037"/>
                      <a:pt x="1646037" y="1087789"/>
                      <a:pt x="1634836" y="1094510"/>
                    </a:cubicBezTo>
                    <a:cubicBezTo>
                      <a:pt x="1622313" y="1102024"/>
                      <a:pt x="1607776" y="1106658"/>
                      <a:pt x="1593272" y="1108364"/>
                    </a:cubicBezTo>
                    <a:cubicBezTo>
                      <a:pt x="1528897" y="1115938"/>
                      <a:pt x="1463836" y="1116074"/>
                      <a:pt x="1399309" y="1122219"/>
                    </a:cubicBezTo>
                    <a:cubicBezTo>
                      <a:pt x="1366801" y="1125315"/>
                      <a:pt x="1334654" y="1131455"/>
                      <a:pt x="1302327" y="1136073"/>
                    </a:cubicBezTo>
                    <a:cubicBezTo>
                      <a:pt x="1288472" y="1145309"/>
                      <a:pt x="1277312" y="1161943"/>
                      <a:pt x="1260763" y="1163782"/>
                    </a:cubicBezTo>
                    <a:cubicBezTo>
                      <a:pt x="1224186" y="1167846"/>
                      <a:pt x="1172596" y="1148248"/>
                      <a:pt x="1136072" y="1136073"/>
                    </a:cubicBezTo>
                    <a:cubicBezTo>
                      <a:pt x="1122218" y="1140691"/>
                      <a:pt x="1106393" y="1158416"/>
                      <a:pt x="1094509" y="1149928"/>
                    </a:cubicBezTo>
                    <a:cubicBezTo>
                      <a:pt x="1067410" y="1130571"/>
                      <a:pt x="1057564" y="1094509"/>
                      <a:pt x="1039091" y="1066800"/>
                    </a:cubicBezTo>
                    <a:cubicBezTo>
                      <a:pt x="1026029" y="1047207"/>
                      <a:pt x="993046" y="1056817"/>
                      <a:pt x="969818" y="1052946"/>
                    </a:cubicBezTo>
                    <a:cubicBezTo>
                      <a:pt x="937607" y="1047577"/>
                      <a:pt x="905163" y="1043709"/>
                      <a:pt x="872836" y="1039091"/>
                    </a:cubicBezTo>
                    <a:cubicBezTo>
                      <a:pt x="838008" y="934612"/>
                      <a:pt x="884991" y="1063405"/>
                      <a:pt x="831272" y="955964"/>
                    </a:cubicBezTo>
                    <a:cubicBezTo>
                      <a:pt x="824741" y="942902"/>
                      <a:pt x="822036" y="928255"/>
                      <a:pt x="817418" y="914400"/>
                    </a:cubicBezTo>
                    <a:cubicBezTo>
                      <a:pt x="803563" y="919018"/>
                      <a:pt x="790259" y="930656"/>
                      <a:pt x="775854" y="928255"/>
                    </a:cubicBezTo>
                    <a:cubicBezTo>
                      <a:pt x="732560" y="921040"/>
                      <a:pt x="691570" y="836466"/>
                      <a:pt x="678872" y="817419"/>
                    </a:cubicBezTo>
                    <a:lnTo>
                      <a:pt x="568036" y="651164"/>
                    </a:lnTo>
                    <a:cubicBezTo>
                      <a:pt x="558800" y="637309"/>
                      <a:pt x="540327" y="632691"/>
                      <a:pt x="526472" y="623455"/>
                    </a:cubicBezTo>
                    <a:cubicBezTo>
                      <a:pt x="517236" y="609600"/>
                      <a:pt x="509825" y="594336"/>
                      <a:pt x="498763" y="581891"/>
                    </a:cubicBezTo>
                    <a:cubicBezTo>
                      <a:pt x="472729" y="552603"/>
                      <a:pt x="415636" y="498764"/>
                      <a:pt x="415636" y="498764"/>
                    </a:cubicBezTo>
                    <a:cubicBezTo>
                      <a:pt x="411018" y="484909"/>
                      <a:pt x="415341" y="462624"/>
                      <a:pt x="401781" y="457200"/>
                    </a:cubicBezTo>
                    <a:cubicBezTo>
                      <a:pt x="384102" y="450128"/>
                      <a:pt x="365404" y="471055"/>
                      <a:pt x="346363" y="471055"/>
                    </a:cubicBezTo>
                    <a:cubicBezTo>
                      <a:pt x="318272" y="471055"/>
                      <a:pt x="290945" y="461818"/>
                      <a:pt x="263236" y="457200"/>
                    </a:cubicBezTo>
                    <a:cubicBezTo>
                      <a:pt x="249381" y="447964"/>
                      <a:pt x="233446" y="441265"/>
                      <a:pt x="221672" y="429491"/>
                    </a:cubicBezTo>
                    <a:cubicBezTo>
                      <a:pt x="209898" y="417717"/>
                      <a:pt x="203641" y="401477"/>
                      <a:pt x="193963" y="387928"/>
                    </a:cubicBezTo>
                    <a:cubicBezTo>
                      <a:pt x="180542" y="369138"/>
                      <a:pt x="164638" y="352091"/>
                      <a:pt x="152400" y="332510"/>
                    </a:cubicBezTo>
                    <a:cubicBezTo>
                      <a:pt x="141454" y="314996"/>
                      <a:pt x="136147" y="294276"/>
                      <a:pt x="124691" y="277091"/>
                    </a:cubicBezTo>
                    <a:cubicBezTo>
                      <a:pt x="117445" y="266222"/>
                      <a:pt x="104818" y="259832"/>
                      <a:pt x="96981" y="249382"/>
                    </a:cubicBezTo>
                    <a:cubicBezTo>
                      <a:pt x="77000" y="222740"/>
                      <a:pt x="41563" y="166255"/>
                      <a:pt x="41563" y="166255"/>
                    </a:cubicBezTo>
                    <a:lnTo>
                      <a:pt x="110836" y="96982"/>
                    </a:lnTo>
                  </a:path>
                </a:pathLst>
              </a:custGeom>
              <a:solidFill>
                <a:schemeClr val="accent3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Freeform 12"/>
            <p:cNvSpPr/>
            <p:nvPr/>
          </p:nvSpPr>
          <p:spPr>
            <a:xfrm>
              <a:off x="6865056" y="2369127"/>
              <a:ext cx="879635" cy="915225"/>
            </a:xfrm>
            <a:custGeom>
              <a:avLst/>
              <a:gdLst>
                <a:gd name="connsiteX0" fmla="*/ 297744 w 879635"/>
                <a:gd name="connsiteY0" fmla="*/ 900546 h 915225"/>
                <a:gd name="connsiteX1" fmla="*/ 200762 w 879635"/>
                <a:gd name="connsiteY1" fmla="*/ 886691 h 915225"/>
                <a:gd name="connsiteX2" fmla="*/ 159199 w 879635"/>
                <a:gd name="connsiteY2" fmla="*/ 858982 h 915225"/>
                <a:gd name="connsiteX3" fmla="*/ 76071 w 879635"/>
                <a:gd name="connsiteY3" fmla="*/ 872837 h 915225"/>
                <a:gd name="connsiteX4" fmla="*/ 34508 w 879635"/>
                <a:gd name="connsiteY4" fmla="*/ 858982 h 915225"/>
                <a:gd name="connsiteX5" fmla="*/ 6799 w 879635"/>
                <a:gd name="connsiteY5" fmla="*/ 817418 h 915225"/>
                <a:gd name="connsiteX6" fmla="*/ 48362 w 879635"/>
                <a:gd name="connsiteY6" fmla="*/ 637309 h 915225"/>
                <a:gd name="connsiteX7" fmla="*/ 76071 w 879635"/>
                <a:gd name="connsiteY7" fmla="*/ 595746 h 915225"/>
                <a:gd name="connsiteX8" fmla="*/ 89926 w 879635"/>
                <a:gd name="connsiteY8" fmla="*/ 554182 h 915225"/>
                <a:gd name="connsiteX9" fmla="*/ 242326 w 879635"/>
                <a:gd name="connsiteY9" fmla="*/ 540328 h 915225"/>
                <a:gd name="connsiteX10" fmla="*/ 270035 w 879635"/>
                <a:gd name="connsiteY10" fmla="*/ 512618 h 915225"/>
                <a:gd name="connsiteX11" fmla="*/ 311599 w 879635"/>
                <a:gd name="connsiteY11" fmla="*/ 484909 h 915225"/>
                <a:gd name="connsiteX12" fmla="*/ 325453 w 879635"/>
                <a:gd name="connsiteY12" fmla="*/ 443346 h 915225"/>
                <a:gd name="connsiteX13" fmla="*/ 353162 w 879635"/>
                <a:gd name="connsiteY13" fmla="*/ 401782 h 915225"/>
                <a:gd name="connsiteX14" fmla="*/ 367017 w 879635"/>
                <a:gd name="connsiteY14" fmla="*/ 332509 h 915225"/>
                <a:gd name="connsiteX15" fmla="*/ 408580 w 879635"/>
                <a:gd name="connsiteY15" fmla="*/ 304800 h 915225"/>
                <a:gd name="connsiteX16" fmla="*/ 505562 w 879635"/>
                <a:gd name="connsiteY16" fmla="*/ 235528 h 915225"/>
                <a:gd name="connsiteX17" fmla="*/ 588689 w 879635"/>
                <a:gd name="connsiteY17" fmla="*/ 207818 h 915225"/>
                <a:gd name="connsiteX18" fmla="*/ 616399 w 879635"/>
                <a:gd name="connsiteY18" fmla="*/ 180109 h 915225"/>
                <a:gd name="connsiteX19" fmla="*/ 644108 w 879635"/>
                <a:gd name="connsiteY19" fmla="*/ 138546 h 915225"/>
                <a:gd name="connsiteX20" fmla="*/ 727235 w 879635"/>
                <a:gd name="connsiteY20" fmla="*/ 110837 h 915225"/>
                <a:gd name="connsiteX21" fmla="*/ 741089 w 879635"/>
                <a:gd name="connsiteY21" fmla="*/ 69273 h 915225"/>
                <a:gd name="connsiteX22" fmla="*/ 768799 w 879635"/>
                <a:gd name="connsiteY22" fmla="*/ 41564 h 915225"/>
                <a:gd name="connsiteX23" fmla="*/ 796508 w 879635"/>
                <a:gd name="connsiteY23" fmla="*/ 0 h 915225"/>
                <a:gd name="connsiteX24" fmla="*/ 838071 w 879635"/>
                <a:gd name="connsiteY24" fmla="*/ 13855 h 915225"/>
                <a:gd name="connsiteX25" fmla="*/ 879635 w 879635"/>
                <a:gd name="connsiteY25" fmla="*/ 96982 h 915225"/>
                <a:gd name="connsiteX26" fmla="*/ 865780 w 879635"/>
                <a:gd name="connsiteY26" fmla="*/ 235528 h 915225"/>
                <a:gd name="connsiteX27" fmla="*/ 851926 w 879635"/>
                <a:gd name="connsiteY27" fmla="*/ 346364 h 915225"/>
                <a:gd name="connsiteX28" fmla="*/ 810362 w 879635"/>
                <a:gd name="connsiteY28" fmla="*/ 374073 h 915225"/>
                <a:gd name="connsiteX29" fmla="*/ 699526 w 879635"/>
                <a:gd name="connsiteY29" fmla="*/ 457200 h 915225"/>
                <a:gd name="connsiteX30" fmla="*/ 657962 w 879635"/>
                <a:gd name="connsiteY30" fmla="*/ 484909 h 915225"/>
                <a:gd name="connsiteX31" fmla="*/ 630253 w 879635"/>
                <a:gd name="connsiteY31" fmla="*/ 526473 h 915225"/>
                <a:gd name="connsiteX32" fmla="*/ 588689 w 879635"/>
                <a:gd name="connsiteY32" fmla="*/ 595746 h 915225"/>
                <a:gd name="connsiteX33" fmla="*/ 547126 w 879635"/>
                <a:gd name="connsiteY33" fmla="*/ 609600 h 915225"/>
                <a:gd name="connsiteX34" fmla="*/ 422435 w 879635"/>
                <a:gd name="connsiteY34" fmla="*/ 692728 h 915225"/>
                <a:gd name="connsiteX35" fmla="*/ 380871 w 879635"/>
                <a:gd name="connsiteY35" fmla="*/ 720437 h 915225"/>
                <a:gd name="connsiteX36" fmla="*/ 339308 w 879635"/>
                <a:gd name="connsiteY36" fmla="*/ 845128 h 915225"/>
                <a:gd name="connsiteX37" fmla="*/ 325453 w 879635"/>
                <a:gd name="connsiteY37" fmla="*/ 886691 h 915225"/>
                <a:gd name="connsiteX38" fmla="*/ 297744 w 879635"/>
                <a:gd name="connsiteY38" fmla="*/ 900546 h 915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879635" h="915225">
                  <a:moveTo>
                    <a:pt x="297744" y="900546"/>
                  </a:moveTo>
                  <a:cubicBezTo>
                    <a:pt x="276962" y="900546"/>
                    <a:pt x="232040" y="896075"/>
                    <a:pt x="200762" y="886691"/>
                  </a:cubicBezTo>
                  <a:cubicBezTo>
                    <a:pt x="184813" y="881906"/>
                    <a:pt x="175748" y="860821"/>
                    <a:pt x="159199" y="858982"/>
                  </a:cubicBezTo>
                  <a:cubicBezTo>
                    <a:pt x="131279" y="855880"/>
                    <a:pt x="103780" y="868219"/>
                    <a:pt x="76071" y="872837"/>
                  </a:cubicBezTo>
                  <a:cubicBezTo>
                    <a:pt x="62217" y="868219"/>
                    <a:pt x="45912" y="868105"/>
                    <a:pt x="34508" y="858982"/>
                  </a:cubicBezTo>
                  <a:cubicBezTo>
                    <a:pt x="21506" y="848580"/>
                    <a:pt x="8182" y="834012"/>
                    <a:pt x="6799" y="817418"/>
                  </a:cubicBezTo>
                  <a:cubicBezTo>
                    <a:pt x="0" y="735831"/>
                    <a:pt x="13278" y="698707"/>
                    <a:pt x="48362" y="637309"/>
                  </a:cubicBezTo>
                  <a:cubicBezTo>
                    <a:pt x="56623" y="622852"/>
                    <a:pt x="68624" y="610639"/>
                    <a:pt x="76071" y="595746"/>
                  </a:cubicBezTo>
                  <a:cubicBezTo>
                    <a:pt x="82602" y="582684"/>
                    <a:pt x="76071" y="558800"/>
                    <a:pt x="89926" y="554182"/>
                  </a:cubicBezTo>
                  <a:cubicBezTo>
                    <a:pt x="138318" y="538051"/>
                    <a:pt x="191526" y="544946"/>
                    <a:pt x="242326" y="540328"/>
                  </a:cubicBezTo>
                  <a:cubicBezTo>
                    <a:pt x="251562" y="531091"/>
                    <a:pt x="259835" y="520778"/>
                    <a:pt x="270035" y="512618"/>
                  </a:cubicBezTo>
                  <a:cubicBezTo>
                    <a:pt x="283037" y="502216"/>
                    <a:pt x="301197" y="497911"/>
                    <a:pt x="311599" y="484909"/>
                  </a:cubicBezTo>
                  <a:cubicBezTo>
                    <a:pt x="320722" y="473505"/>
                    <a:pt x="318922" y="456408"/>
                    <a:pt x="325453" y="443346"/>
                  </a:cubicBezTo>
                  <a:cubicBezTo>
                    <a:pt x="332900" y="428453"/>
                    <a:pt x="343926" y="415637"/>
                    <a:pt x="353162" y="401782"/>
                  </a:cubicBezTo>
                  <a:cubicBezTo>
                    <a:pt x="357780" y="378691"/>
                    <a:pt x="355334" y="352955"/>
                    <a:pt x="367017" y="332509"/>
                  </a:cubicBezTo>
                  <a:cubicBezTo>
                    <a:pt x="375278" y="318052"/>
                    <a:pt x="395031" y="314478"/>
                    <a:pt x="408580" y="304800"/>
                  </a:cubicBezTo>
                  <a:cubicBezTo>
                    <a:pt x="417002" y="298784"/>
                    <a:pt x="488281" y="243208"/>
                    <a:pt x="505562" y="235528"/>
                  </a:cubicBezTo>
                  <a:cubicBezTo>
                    <a:pt x="532252" y="223665"/>
                    <a:pt x="588689" y="207818"/>
                    <a:pt x="588689" y="207818"/>
                  </a:cubicBezTo>
                  <a:cubicBezTo>
                    <a:pt x="597926" y="198582"/>
                    <a:pt x="608239" y="190309"/>
                    <a:pt x="616399" y="180109"/>
                  </a:cubicBezTo>
                  <a:cubicBezTo>
                    <a:pt x="626801" y="167107"/>
                    <a:pt x="629988" y="147371"/>
                    <a:pt x="644108" y="138546"/>
                  </a:cubicBezTo>
                  <a:cubicBezTo>
                    <a:pt x="668876" y="123066"/>
                    <a:pt x="727235" y="110837"/>
                    <a:pt x="727235" y="110837"/>
                  </a:cubicBezTo>
                  <a:cubicBezTo>
                    <a:pt x="731853" y="96982"/>
                    <a:pt x="733575" y="81796"/>
                    <a:pt x="741089" y="69273"/>
                  </a:cubicBezTo>
                  <a:cubicBezTo>
                    <a:pt x="747810" y="58072"/>
                    <a:pt x="760639" y="51764"/>
                    <a:pt x="768799" y="41564"/>
                  </a:cubicBezTo>
                  <a:cubicBezTo>
                    <a:pt x="779201" y="28562"/>
                    <a:pt x="787272" y="13855"/>
                    <a:pt x="796508" y="0"/>
                  </a:cubicBezTo>
                  <a:cubicBezTo>
                    <a:pt x="810362" y="4618"/>
                    <a:pt x="826667" y="4732"/>
                    <a:pt x="838071" y="13855"/>
                  </a:cubicBezTo>
                  <a:cubicBezTo>
                    <a:pt x="862487" y="33388"/>
                    <a:pt x="870508" y="69601"/>
                    <a:pt x="879635" y="96982"/>
                  </a:cubicBezTo>
                  <a:cubicBezTo>
                    <a:pt x="875017" y="143164"/>
                    <a:pt x="870905" y="189400"/>
                    <a:pt x="865780" y="235528"/>
                  </a:cubicBezTo>
                  <a:cubicBezTo>
                    <a:pt x="861668" y="272533"/>
                    <a:pt x="865754" y="311794"/>
                    <a:pt x="851926" y="346364"/>
                  </a:cubicBezTo>
                  <a:cubicBezTo>
                    <a:pt x="845742" y="361824"/>
                    <a:pt x="822893" y="363108"/>
                    <a:pt x="810362" y="374073"/>
                  </a:cubicBezTo>
                  <a:cubicBezTo>
                    <a:pt x="712393" y="459795"/>
                    <a:pt x="780284" y="430281"/>
                    <a:pt x="699526" y="457200"/>
                  </a:cubicBezTo>
                  <a:cubicBezTo>
                    <a:pt x="685671" y="466436"/>
                    <a:pt x="669736" y="473135"/>
                    <a:pt x="657962" y="484909"/>
                  </a:cubicBezTo>
                  <a:cubicBezTo>
                    <a:pt x="646188" y="496683"/>
                    <a:pt x="637699" y="511580"/>
                    <a:pt x="630253" y="526473"/>
                  </a:cubicBezTo>
                  <a:cubicBezTo>
                    <a:pt x="611571" y="563838"/>
                    <a:pt x="627350" y="572550"/>
                    <a:pt x="588689" y="595746"/>
                  </a:cubicBezTo>
                  <a:cubicBezTo>
                    <a:pt x="576166" y="603259"/>
                    <a:pt x="560980" y="604982"/>
                    <a:pt x="547126" y="609600"/>
                  </a:cubicBezTo>
                  <a:lnTo>
                    <a:pt x="422435" y="692728"/>
                  </a:lnTo>
                  <a:lnTo>
                    <a:pt x="380871" y="720437"/>
                  </a:lnTo>
                  <a:cubicBezTo>
                    <a:pt x="355152" y="874758"/>
                    <a:pt x="388010" y="747726"/>
                    <a:pt x="339308" y="845128"/>
                  </a:cubicBezTo>
                  <a:cubicBezTo>
                    <a:pt x="332777" y="858190"/>
                    <a:pt x="335780" y="876365"/>
                    <a:pt x="325453" y="886691"/>
                  </a:cubicBezTo>
                  <a:cubicBezTo>
                    <a:pt x="296918" y="915225"/>
                    <a:pt x="318526" y="900546"/>
                    <a:pt x="297744" y="900546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6344632" y="1842655"/>
              <a:ext cx="1348529" cy="706581"/>
            </a:xfrm>
            <a:custGeom>
              <a:avLst/>
              <a:gdLst>
                <a:gd name="connsiteX0" fmla="*/ 430241 w 1348529"/>
                <a:gd name="connsiteY0" fmla="*/ 457200 h 706581"/>
                <a:gd name="connsiteX1" fmla="*/ 125441 w 1348529"/>
                <a:gd name="connsiteY1" fmla="*/ 471054 h 706581"/>
                <a:gd name="connsiteX2" fmla="*/ 111586 w 1348529"/>
                <a:gd name="connsiteY2" fmla="*/ 512618 h 706581"/>
                <a:gd name="connsiteX3" fmla="*/ 83877 w 1348529"/>
                <a:gd name="connsiteY3" fmla="*/ 554181 h 706581"/>
                <a:gd name="connsiteX4" fmla="*/ 750 w 1348529"/>
                <a:gd name="connsiteY4" fmla="*/ 595745 h 706581"/>
                <a:gd name="connsiteX5" fmla="*/ 14604 w 1348529"/>
                <a:gd name="connsiteY5" fmla="*/ 692727 h 706581"/>
                <a:gd name="connsiteX6" fmla="*/ 56168 w 1348529"/>
                <a:gd name="connsiteY6" fmla="*/ 706581 h 706581"/>
                <a:gd name="connsiteX7" fmla="*/ 388677 w 1348529"/>
                <a:gd name="connsiteY7" fmla="*/ 692727 h 706581"/>
                <a:gd name="connsiteX8" fmla="*/ 471804 w 1348529"/>
                <a:gd name="connsiteY8" fmla="*/ 665018 h 706581"/>
                <a:gd name="connsiteX9" fmla="*/ 568786 w 1348529"/>
                <a:gd name="connsiteY9" fmla="*/ 623454 h 706581"/>
                <a:gd name="connsiteX10" fmla="*/ 651913 w 1348529"/>
                <a:gd name="connsiteY10" fmla="*/ 609600 h 706581"/>
                <a:gd name="connsiteX11" fmla="*/ 693477 w 1348529"/>
                <a:gd name="connsiteY11" fmla="*/ 581890 h 706581"/>
                <a:gd name="connsiteX12" fmla="*/ 735041 w 1348529"/>
                <a:gd name="connsiteY12" fmla="*/ 568036 h 706581"/>
                <a:gd name="connsiteX13" fmla="*/ 776604 w 1348529"/>
                <a:gd name="connsiteY13" fmla="*/ 526472 h 706581"/>
                <a:gd name="connsiteX14" fmla="*/ 832023 w 1348529"/>
                <a:gd name="connsiteY14" fmla="*/ 498763 h 706581"/>
                <a:gd name="connsiteX15" fmla="*/ 887441 w 1348529"/>
                <a:gd name="connsiteY15" fmla="*/ 429490 h 706581"/>
                <a:gd name="connsiteX16" fmla="*/ 915150 w 1348529"/>
                <a:gd name="connsiteY16" fmla="*/ 387927 h 706581"/>
                <a:gd name="connsiteX17" fmla="*/ 1039841 w 1348529"/>
                <a:gd name="connsiteY17" fmla="*/ 318654 h 706581"/>
                <a:gd name="connsiteX18" fmla="*/ 1067550 w 1348529"/>
                <a:gd name="connsiteY18" fmla="*/ 277090 h 706581"/>
                <a:gd name="connsiteX19" fmla="*/ 1192241 w 1348529"/>
                <a:gd name="connsiteY19" fmla="*/ 207818 h 706581"/>
                <a:gd name="connsiteX20" fmla="*/ 1233804 w 1348529"/>
                <a:gd name="connsiteY20" fmla="*/ 180109 h 706581"/>
                <a:gd name="connsiteX21" fmla="*/ 1316932 w 1348529"/>
                <a:gd name="connsiteY21" fmla="*/ 138545 h 706581"/>
                <a:gd name="connsiteX22" fmla="*/ 1289223 w 1348529"/>
                <a:gd name="connsiteY22" fmla="*/ 55418 h 706581"/>
                <a:gd name="connsiteX23" fmla="*/ 1247659 w 1348529"/>
                <a:gd name="connsiteY23" fmla="*/ 41563 h 706581"/>
                <a:gd name="connsiteX24" fmla="*/ 1206095 w 1348529"/>
                <a:gd name="connsiteY24" fmla="*/ 13854 h 706581"/>
                <a:gd name="connsiteX25" fmla="*/ 1150677 w 1348529"/>
                <a:gd name="connsiteY25" fmla="*/ 0 h 706581"/>
                <a:gd name="connsiteX26" fmla="*/ 984423 w 1348529"/>
                <a:gd name="connsiteY26" fmla="*/ 13854 h 706581"/>
                <a:gd name="connsiteX27" fmla="*/ 901295 w 1348529"/>
                <a:gd name="connsiteY27" fmla="*/ 41563 h 706581"/>
                <a:gd name="connsiteX28" fmla="*/ 859732 w 1348529"/>
                <a:gd name="connsiteY28" fmla="*/ 55418 h 706581"/>
                <a:gd name="connsiteX29" fmla="*/ 818168 w 1348529"/>
                <a:gd name="connsiteY29" fmla="*/ 83127 h 706581"/>
                <a:gd name="connsiteX30" fmla="*/ 735041 w 1348529"/>
                <a:gd name="connsiteY30" fmla="*/ 110836 h 706581"/>
                <a:gd name="connsiteX31" fmla="*/ 638059 w 1348529"/>
                <a:gd name="connsiteY31" fmla="*/ 152400 h 706581"/>
                <a:gd name="connsiteX32" fmla="*/ 568786 w 1348529"/>
                <a:gd name="connsiteY32" fmla="*/ 277090 h 706581"/>
                <a:gd name="connsiteX33" fmla="*/ 527223 w 1348529"/>
                <a:gd name="connsiteY33" fmla="*/ 304800 h 706581"/>
                <a:gd name="connsiteX34" fmla="*/ 499513 w 1348529"/>
                <a:gd name="connsiteY34" fmla="*/ 346363 h 706581"/>
                <a:gd name="connsiteX35" fmla="*/ 485659 w 1348529"/>
                <a:gd name="connsiteY35" fmla="*/ 387927 h 706581"/>
                <a:gd name="connsiteX36" fmla="*/ 444095 w 1348529"/>
                <a:gd name="connsiteY36" fmla="*/ 401781 h 706581"/>
                <a:gd name="connsiteX37" fmla="*/ 388677 w 1348529"/>
                <a:gd name="connsiteY37" fmla="*/ 429490 h 706581"/>
                <a:gd name="connsiteX38" fmla="*/ 319404 w 1348529"/>
                <a:gd name="connsiteY38" fmla="*/ 471054 h 706581"/>
                <a:gd name="connsiteX39" fmla="*/ 305550 w 1348529"/>
                <a:gd name="connsiteY39" fmla="*/ 457200 h 706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348529" h="706581">
                  <a:moveTo>
                    <a:pt x="430241" y="457200"/>
                  </a:moveTo>
                  <a:cubicBezTo>
                    <a:pt x="328641" y="461818"/>
                    <a:pt x="225642" y="453628"/>
                    <a:pt x="125441" y="471054"/>
                  </a:cubicBezTo>
                  <a:cubicBezTo>
                    <a:pt x="111053" y="473556"/>
                    <a:pt x="118117" y="499556"/>
                    <a:pt x="111586" y="512618"/>
                  </a:cubicBezTo>
                  <a:cubicBezTo>
                    <a:pt x="104139" y="527511"/>
                    <a:pt x="95651" y="542407"/>
                    <a:pt x="83877" y="554181"/>
                  </a:cubicBezTo>
                  <a:cubicBezTo>
                    <a:pt x="57020" y="581037"/>
                    <a:pt x="34554" y="584477"/>
                    <a:pt x="750" y="595745"/>
                  </a:cubicBezTo>
                  <a:cubicBezTo>
                    <a:pt x="5368" y="628072"/>
                    <a:pt x="0" y="663519"/>
                    <a:pt x="14604" y="692727"/>
                  </a:cubicBezTo>
                  <a:cubicBezTo>
                    <a:pt x="21135" y="705789"/>
                    <a:pt x="41564" y="706581"/>
                    <a:pt x="56168" y="706581"/>
                  </a:cubicBezTo>
                  <a:cubicBezTo>
                    <a:pt x="167100" y="706581"/>
                    <a:pt x="277841" y="697345"/>
                    <a:pt x="388677" y="692727"/>
                  </a:cubicBezTo>
                  <a:cubicBezTo>
                    <a:pt x="416386" y="683491"/>
                    <a:pt x="445680" y="678080"/>
                    <a:pt x="471804" y="665018"/>
                  </a:cubicBezTo>
                  <a:cubicBezTo>
                    <a:pt x="505683" y="648079"/>
                    <a:pt x="532096" y="631607"/>
                    <a:pt x="568786" y="623454"/>
                  </a:cubicBezTo>
                  <a:cubicBezTo>
                    <a:pt x="596208" y="617360"/>
                    <a:pt x="624204" y="614218"/>
                    <a:pt x="651913" y="609600"/>
                  </a:cubicBezTo>
                  <a:cubicBezTo>
                    <a:pt x="665768" y="600363"/>
                    <a:pt x="678584" y="589337"/>
                    <a:pt x="693477" y="581890"/>
                  </a:cubicBezTo>
                  <a:cubicBezTo>
                    <a:pt x="706539" y="575359"/>
                    <a:pt x="722890" y="576137"/>
                    <a:pt x="735041" y="568036"/>
                  </a:cubicBezTo>
                  <a:cubicBezTo>
                    <a:pt x="751344" y="557168"/>
                    <a:pt x="760660" y="537860"/>
                    <a:pt x="776604" y="526472"/>
                  </a:cubicBezTo>
                  <a:cubicBezTo>
                    <a:pt x="793410" y="514467"/>
                    <a:pt x="813550" y="507999"/>
                    <a:pt x="832023" y="498763"/>
                  </a:cubicBezTo>
                  <a:cubicBezTo>
                    <a:pt x="917307" y="370838"/>
                    <a:pt x="808475" y="528198"/>
                    <a:pt x="887441" y="429490"/>
                  </a:cubicBezTo>
                  <a:cubicBezTo>
                    <a:pt x="897843" y="416488"/>
                    <a:pt x="902619" y="398892"/>
                    <a:pt x="915150" y="387927"/>
                  </a:cubicBezTo>
                  <a:cubicBezTo>
                    <a:pt x="973783" y="336624"/>
                    <a:pt x="982754" y="337683"/>
                    <a:pt x="1039841" y="318654"/>
                  </a:cubicBezTo>
                  <a:cubicBezTo>
                    <a:pt x="1049077" y="304799"/>
                    <a:pt x="1055019" y="288055"/>
                    <a:pt x="1067550" y="277090"/>
                  </a:cubicBezTo>
                  <a:cubicBezTo>
                    <a:pt x="1126183" y="225786"/>
                    <a:pt x="1135154" y="226846"/>
                    <a:pt x="1192241" y="207818"/>
                  </a:cubicBezTo>
                  <a:cubicBezTo>
                    <a:pt x="1206095" y="198582"/>
                    <a:pt x="1218911" y="187556"/>
                    <a:pt x="1233804" y="180109"/>
                  </a:cubicBezTo>
                  <a:cubicBezTo>
                    <a:pt x="1348529" y="122746"/>
                    <a:pt x="1197811" y="217958"/>
                    <a:pt x="1316932" y="138545"/>
                  </a:cubicBezTo>
                  <a:cubicBezTo>
                    <a:pt x="1307696" y="110836"/>
                    <a:pt x="1316932" y="64655"/>
                    <a:pt x="1289223" y="55418"/>
                  </a:cubicBezTo>
                  <a:cubicBezTo>
                    <a:pt x="1275368" y="50800"/>
                    <a:pt x="1260721" y="48094"/>
                    <a:pt x="1247659" y="41563"/>
                  </a:cubicBezTo>
                  <a:cubicBezTo>
                    <a:pt x="1232766" y="34116"/>
                    <a:pt x="1221400" y="20413"/>
                    <a:pt x="1206095" y="13854"/>
                  </a:cubicBezTo>
                  <a:cubicBezTo>
                    <a:pt x="1188593" y="6353"/>
                    <a:pt x="1169150" y="4618"/>
                    <a:pt x="1150677" y="0"/>
                  </a:cubicBezTo>
                  <a:cubicBezTo>
                    <a:pt x="1095259" y="4618"/>
                    <a:pt x="1039276" y="4712"/>
                    <a:pt x="984423" y="13854"/>
                  </a:cubicBezTo>
                  <a:cubicBezTo>
                    <a:pt x="955612" y="18656"/>
                    <a:pt x="929004" y="32326"/>
                    <a:pt x="901295" y="41563"/>
                  </a:cubicBezTo>
                  <a:cubicBezTo>
                    <a:pt x="887441" y="46181"/>
                    <a:pt x="871883" y="47317"/>
                    <a:pt x="859732" y="55418"/>
                  </a:cubicBezTo>
                  <a:cubicBezTo>
                    <a:pt x="845877" y="64654"/>
                    <a:pt x="833384" y="76364"/>
                    <a:pt x="818168" y="83127"/>
                  </a:cubicBezTo>
                  <a:cubicBezTo>
                    <a:pt x="791478" y="94989"/>
                    <a:pt x="759343" y="94635"/>
                    <a:pt x="735041" y="110836"/>
                  </a:cubicBezTo>
                  <a:cubicBezTo>
                    <a:pt x="677634" y="149107"/>
                    <a:pt x="709631" y="134506"/>
                    <a:pt x="638059" y="152400"/>
                  </a:cubicBezTo>
                  <a:cubicBezTo>
                    <a:pt x="611287" y="232715"/>
                    <a:pt x="626218" y="229229"/>
                    <a:pt x="568786" y="277090"/>
                  </a:cubicBezTo>
                  <a:cubicBezTo>
                    <a:pt x="555994" y="287750"/>
                    <a:pt x="541077" y="295563"/>
                    <a:pt x="527223" y="304800"/>
                  </a:cubicBezTo>
                  <a:cubicBezTo>
                    <a:pt x="517986" y="318654"/>
                    <a:pt x="506960" y="331470"/>
                    <a:pt x="499513" y="346363"/>
                  </a:cubicBezTo>
                  <a:cubicBezTo>
                    <a:pt x="492982" y="359425"/>
                    <a:pt x="495986" y="377600"/>
                    <a:pt x="485659" y="387927"/>
                  </a:cubicBezTo>
                  <a:cubicBezTo>
                    <a:pt x="475332" y="398254"/>
                    <a:pt x="457518" y="396028"/>
                    <a:pt x="444095" y="401781"/>
                  </a:cubicBezTo>
                  <a:cubicBezTo>
                    <a:pt x="425112" y="409917"/>
                    <a:pt x="407150" y="420254"/>
                    <a:pt x="388677" y="429490"/>
                  </a:cubicBezTo>
                  <a:cubicBezTo>
                    <a:pt x="366727" y="451441"/>
                    <a:pt x="355376" y="471054"/>
                    <a:pt x="319404" y="471054"/>
                  </a:cubicBezTo>
                  <a:cubicBezTo>
                    <a:pt x="312873" y="471054"/>
                    <a:pt x="310168" y="461818"/>
                    <a:pt x="305550" y="457200"/>
                  </a:cubicBezTo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5499652" y="3311151"/>
              <a:ext cx="1470311" cy="889788"/>
            </a:xfrm>
            <a:custGeom>
              <a:avLst/>
              <a:gdLst>
                <a:gd name="connsiteX0" fmla="*/ 1457739 w 1470311"/>
                <a:gd name="connsiteY0" fmla="*/ 187423 h 889788"/>
                <a:gd name="connsiteX1" fmla="*/ 1417983 w 1470311"/>
                <a:gd name="connsiteY1" fmla="*/ 174171 h 889788"/>
                <a:gd name="connsiteX2" fmla="*/ 1391478 w 1470311"/>
                <a:gd name="connsiteY2" fmla="*/ 147666 h 889788"/>
                <a:gd name="connsiteX3" fmla="*/ 1338470 w 1470311"/>
                <a:gd name="connsiteY3" fmla="*/ 134414 h 889788"/>
                <a:gd name="connsiteX4" fmla="*/ 1311965 w 1470311"/>
                <a:gd name="connsiteY4" fmla="*/ 107910 h 889788"/>
                <a:gd name="connsiteX5" fmla="*/ 1285461 w 1470311"/>
                <a:gd name="connsiteY5" fmla="*/ 68153 h 889788"/>
                <a:gd name="connsiteX6" fmla="*/ 1245705 w 1470311"/>
                <a:gd name="connsiteY6" fmla="*/ 54901 h 889788"/>
                <a:gd name="connsiteX7" fmla="*/ 1219200 w 1470311"/>
                <a:gd name="connsiteY7" fmla="*/ 28397 h 889788"/>
                <a:gd name="connsiteX8" fmla="*/ 1099931 w 1470311"/>
                <a:gd name="connsiteY8" fmla="*/ 41649 h 889788"/>
                <a:gd name="connsiteX9" fmla="*/ 1020418 w 1470311"/>
                <a:gd name="connsiteY9" fmla="*/ 54901 h 889788"/>
                <a:gd name="connsiteX10" fmla="*/ 861391 w 1470311"/>
                <a:gd name="connsiteY10" fmla="*/ 94658 h 889788"/>
                <a:gd name="connsiteX11" fmla="*/ 768626 w 1470311"/>
                <a:gd name="connsiteY11" fmla="*/ 147666 h 889788"/>
                <a:gd name="connsiteX12" fmla="*/ 742122 w 1470311"/>
                <a:gd name="connsiteY12" fmla="*/ 187423 h 889788"/>
                <a:gd name="connsiteX13" fmla="*/ 662609 w 1470311"/>
                <a:gd name="connsiteY13" fmla="*/ 213927 h 889788"/>
                <a:gd name="connsiteX14" fmla="*/ 397565 w 1470311"/>
                <a:gd name="connsiteY14" fmla="*/ 240432 h 889788"/>
                <a:gd name="connsiteX15" fmla="*/ 344557 w 1470311"/>
                <a:gd name="connsiteY15" fmla="*/ 266936 h 889788"/>
                <a:gd name="connsiteX16" fmla="*/ 291548 w 1470311"/>
                <a:gd name="connsiteY16" fmla="*/ 319945 h 889788"/>
                <a:gd name="connsiteX17" fmla="*/ 172278 w 1470311"/>
                <a:gd name="connsiteY17" fmla="*/ 346449 h 889788"/>
                <a:gd name="connsiteX18" fmla="*/ 66261 w 1470311"/>
                <a:gd name="connsiteY18" fmla="*/ 478971 h 889788"/>
                <a:gd name="connsiteX19" fmla="*/ 39757 w 1470311"/>
                <a:gd name="connsiteY19" fmla="*/ 624745 h 889788"/>
                <a:gd name="connsiteX20" fmla="*/ 26505 w 1470311"/>
                <a:gd name="connsiteY20" fmla="*/ 677753 h 889788"/>
                <a:gd name="connsiteX21" fmla="*/ 0 w 1470311"/>
                <a:gd name="connsiteY21" fmla="*/ 757266 h 889788"/>
                <a:gd name="connsiteX22" fmla="*/ 26505 w 1470311"/>
                <a:gd name="connsiteY22" fmla="*/ 783771 h 889788"/>
                <a:gd name="connsiteX23" fmla="*/ 53009 w 1470311"/>
                <a:gd name="connsiteY23" fmla="*/ 823527 h 889788"/>
                <a:gd name="connsiteX24" fmla="*/ 106018 w 1470311"/>
                <a:gd name="connsiteY24" fmla="*/ 836779 h 889788"/>
                <a:gd name="connsiteX25" fmla="*/ 371061 w 1470311"/>
                <a:gd name="connsiteY25" fmla="*/ 850032 h 889788"/>
                <a:gd name="connsiteX26" fmla="*/ 516835 w 1470311"/>
                <a:gd name="connsiteY26" fmla="*/ 823527 h 889788"/>
                <a:gd name="connsiteX27" fmla="*/ 556591 w 1470311"/>
                <a:gd name="connsiteY27" fmla="*/ 836779 h 889788"/>
                <a:gd name="connsiteX28" fmla="*/ 609600 w 1470311"/>
                <a:gd name="connsiteY28" fmla="*/ 850032 h 889788"/>
                <a:gd name="connsiteX29" fmla="*/ 662609 w 1470311"/>
                <a:gd name="connsiteY29" fmla="*/ 876536 h 889788"/>
                <a:gd name="connsiteX30" fmla="*/ 702365 w 1470311"/>
                <a:gd name="connsiteY30" fmla="*/ 889788 h 889788"/>
                <a:gd name="connsiteX31" fmla="*/ 848139 w 1470311"/>
                <a:gd name="connsiteY31" fmla="*/ 876536 h 889788"/>
                <a:gd name="connsiteX32" fmla="*/ 927652 w 1470311"/>
                <a:gd name="connsiteY32" fmla="*/ 850032 h 889788"/>
                <a:gd name="connsiteX33" fmla="*/ 967409 w 1470311"/>
                <a:gd name="connsiteY33" fmla="*/ 836779 h 889788"/>
                <a:gd name="connsiteX34" fmla="*/ 1007165 w 1470311"/>
                <a:gd name="connsiteY34" fmla="*/ 823527 h 889788"/>
                <a:gd name="connsiteX35" fmla="*/ 1086678 w 1470311"/>
                <a:gd name="connsiteY35" fmla="*/ 770519 h 889788"/>
                <a:gd name="connsiteX36" fmla="*/ 1192696 w 1470311"/>
                <a:gd name="connsiteY36" fmla="*/ 691006 h 889788"/>
                <a:gd name="connsiteX37" fmla="*/ 1272209 w 1470311"/>
                <a:gd name="connsiteY37" fmla="*/ 651249 h 889788"/>
                <a:gd name="connsiteX38" fmla="*/ 1311965 w 1470311"/>
                <a:gd name="connsiteY38" fmla="*/ 571736 h 889788"/>
                <a:gd name="connsiteX39" fmla="*/ 1325218 w 1470311"/>
                <a:gd name="connsiteY39" fmla="*/ 505475 h 889788"/>
                <a:gd name="connsiteX40" fmla="*/ 1378226 w 1470311"/>
                <a:gd name="connsiteY40" fmla="*/ 439214 h 889788"/>
                <a:gd name="connsiteX41" fmla="*/ 1404731 w 1470311"/>
                <a:gd name="connsiteY41" fmla="*/ 359701 h 889788"/>
                <a:gd name="connsiteX42" fmla="*/ 1417983 w 1470311"/>
                <a:gd name="connsiteY42" fmla="*/ 280188 h 889788"/>
                <a:gd name="connsiteX43" fmla="*/ 1457739 w 1470311"/>
                <a:gd name="connsiteY43" fmla="*/ 187423 h 8897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470311" h="889788">
                  <a:moveTo>
                    <a:pt x="1457739" y="187423"/>
                  </a:moveTo>
                  <a:cubicBezTo>
                    <a:pt x="1457739" y="169754"/>
                    <a:pt x="1429961" y="181358"/>
                    <a:pt x="1417983" y="174171"/>
                  </a:cubicBezTo>
                  <a:cubicBezTo>
                    <a:pt x="1407269" y="167743"/>
                    <a:pt x="1402653" y="153254"/>
                    <a:pt x="1391478" y="147666"/>
                  </a:cubicBezTo>
                  <a:cubicBezTo>
                    <a:pt x="1375188" y="139521"/>
                    <a:pt x="1356139" y="138831"/>
                    <a:pt x="1338470" y="134414"/>
                  </a:cubicBezTo>
                  <a:cubicBezTo>
                    <a:pt x="1329635" y="125579"/>
                    <a:pt x="1319770" y="117666"/>
                    <a:pt x="1311965" y="107910"/>
                  </a:cubicBezTo>
                  <a:cubicBezTo>
                    <a:pt x="1302015" y="95473"/>
                    <a:pt x="1297898" y="78103"/>
                    <a:pt x="1285461" y="68153"/>
                  </a:cubicBezTo>
                  <a:cubicBezTo>
                    <a:pt x="1274553" y="59427"/>
                    <a:pt x="1258957" y="59318"/>
                    <a:pt x="1245705" y="54901"/>
                  </a:cubicBezTo>
                  <a:cubicBezTo>
                    <a:pt x="1236870" y="46066"/>
                    <a:pt x="1229914" y="34825"/>
                    <a:pt x="1219200" y="28397"/>
                  </a:cubicBezTo>
                  <a:cubicBezTo>
                    <a:pt x="1171871" y="0"/>
                    <a:pt x="1154833" y="23348"/>
                    <a:pt x="1099931" y="41649"/>
                  </a:cubicBezTo>
                  <a:cubicBezTo>
                    <a:pt x="1074440" y="50146"/>
                    <a:pt x="1046486" y="48384"/>
                    <a:pt x="1020418" y="54901"/>
                  </a:cubicBezTo>
                  <a:cubicBezTo>
                    <a:pt x="810412" y="107403"/>
                    <a:pt x="1069451" y="59982"/>
                    <a:pt x="861391" y="94658"/>
                  </a:cubicBezTo>
                  <a:cubicBezTo>
                    <a:pt x="840606" y="105051"/>
                    <a:pt x="787356" y="128936"/>
                    <a:pt x="768626" y="147666"/>
                  </a:cubicBezTo>
                  <a:cubicBezTo>
                    <a:pt x="757364" y="158928"/>
                    <a:pt x="755628" y="178982"/>
                    <a:pt x="742122" y="187423"/>
                  </a:cubicBezTo>
                  <a:cubicBezTo>
                    <a:pt x="718431" y="202230"/>
                    <a:pt x="689113" y="205092"/>
                    <a:pt x="662609" y="213927"/>
                  </a:cubicBezTo>
                  <a:cubicBezTo>
                    <a:pt x="551488" y="250967"/>
                    <a:pt x="636791" y="226359"/>
                    <a:pt x="397565" y="240432"/>
                  </a:cubicBezTo>
                  <a:cubicBezTo>
                    <a:pt x="379896" y="249267"/>
                    <a:pt x="360361" y="255083"/>
                    <a:pt x="344557" y="266936"/>
                  </a:cubicBezTo>
                  <a:cubicBezTo>
                    <a:pt x="324566" y="281929"/>
                    <a:pt x="315254" y="312043"/>
                    <a:pt x="291548" y="319945"/>
                  </a:cubicBezTo>
                  <a:cubicBezTo>
                    <a:pt x="226300" y="341694"/>
                    <a:pt x="265570" y="330901"/>
                    <a:pt x="172278" y="346449"/>
                  </a:cubicBezTo>
                  <a:cubicBezTo>
                    <a:pt x="78796" y="439931"/>
                    <a:pt x="109528" y="392436"/>
                    <a:pt x="66261" y="478971"/>
                  </a:cubicBezTo>
                  <a:cubicBezTo>
                    <a:pt x="56671" y="536510"/>
                    <a:pt x="52104" y="569181"/>
                    <a:pt x="39757" y="624745"/>
                  </a:cubicBezTo>
                  <a:cubicBezTo>
                    <a:pt x="35806" y="642524"/>
                    <a:pt x="31739" y="660308"/>
                    <a:pt x="26505" y="677753"/>
                  </a:cubicBezTo>
                  <a:cubicBezTo>
                    <a:pt x="18477" y="704513"/>
                    <a:pt x="0" y="757266"/>
                    <a:pt x="0" y="757266"/>
                  </a:cubicBezTo>
                  <a:cubicBezTo>
                    <a:pt x="8835" y="766101"/>
                    <a:pt x="18700" y="774014"/>
                    <a:pt x="26505" y="783771"/>
                  </a:cubicBezTo>
                  <a:cubicBezTo>
                    <a:pt x="36454" y="796208"/>
                    <a:pt x="39757" y="814692"/>
                    <a:pt x="53009" y="823527"/>
                  </a:cubicBezTo>
                  <a:cubicBezTo>
                    <a:pt x="68164" y="833630"/>
                    <a:pt x="87867" y="835266"/>
                    <a:pt x="106018" y="836779"/>
                  </a:cubicBezTo>
                  <a:cubicBezTo>
                    <a:pt x="194170" y="844125"/>
                    <a:pt x="282713" y="845614"/>
                    <a:pt x="371061" y="850032"/>
                  </a:cubicBezTo>
                  <a:cubicBezTo>
                    <a:pt x="419652" y="841197"/>
                    <a:pt x="467573" y="827046"/>
                    <a:pt x="516835" y="823527"/>
                  </a:cubicBezTo>
                  <a:cubicBezTo>
                    <a:pt x="530768" y="822532"/>
                    <a:pt x="543160" y="832941"/>
                    <a:pt x="556591" y="836779"/>
                  </a:cubicBezTo>
                  <a:cubicBezTo>
                    <a:pt x="574104" y="841783"/>
                    <a:pt x="592546" y="843637"/>
                    <a:pt x="609600" y="850032"/>
                  </a:cubicBezTo>
                  <a:cubicBezTo>
                    <a:pt x="628097" y="856969"/>
                    <a:pt x="644451" y="868754"/>
                    <a:pt x="662609" y="876536"/>
                  </a:cubicBezTo>
                  <a:cubicBezTo>
                    <a:pt x="675448" y="882039"/>
                    <a:pt x="689113" y="885371"/>
                    <a:pt x="702365" y="889788"/>
                  </a:cubicBezTo>
                  <a:cubicBezTo>
                    <a:pt x="750956" y="885371"/>
                    <a:pt x="800090" y="885015"/>
                    <a:pt x="848139" y="876536"/>
                  </a:cubicBezTo>
                  <a:cubicBezTo>
                    <a:pt x="875652" y="871681"/>
                    <a:pt x="901148" y="858867"/>
                    <a:pt x="927652" y="850032"/>
                  </a:cubicBezTo>
                  <a:lnTo>
                    <a:pt x="967409" y="836779"/>
                  </a:lnTo>
                  <a:cubicBezTo>
                    <a:pt x="980661" y="832362"/>
                    <a:pt x="995542" y="831275"/>
                    <a:pt x="1007165" y="823527"/>
                  </a:cubicBezTo>
                  <a:cubicBezTo>
                    <a:pt x="1033669" y="805858"/>
                    <a:pt x="1061195" y="789631"/>
                    <a:pt x="1086678" y="770519"/>
                  </a:cubicBezTo>
                  <a:cubicBezTo>
                    <a:pt x="1122017" y="744015"/>
                    <a:pt x="1150789" y="704976"/>
                    <a:pt x="1192696" y="691006"/>
                  </a:cubicBezTo>
                  <a:cubicBezTo>
                    <a:pt x="1247562" y="672716"/>
                    <a:pt x="1220829" y="685501"/>
                    <a:pt x="1272209" y="651249"/>
                  </a:cubicBezTo>
                  <a:cubicBezTo>
                    <a:pt x="1298121" y="612380"/>
                    <a:pt x="1300991" y="615629"/>
                    <a:pt x="1311965" y="571736"/>
                  </a:cubicBezTo>
                  <a:cubicBezTo>
                    <a:pt x="1317428" y="549884"/>
                    <a:pt x="1317309" y="526565"/>
                    <a:pt x="1325218" y="505475"/>
                  </a:cubicBezTo>
                  <a:cubicBezTo>
                    <a:pt x="1335248" y="478728"/>
                    <a:pt x="1358821" y="458620"/>
                    <a:pt x="1378226" y="439214"/>
                  </a:cubicBezTo>
                  <a:cubicBezTo>
                    <a:pt x="1387061" y="412710"/>
                    <a:pt x="1400138" y="387259"/>
                    <a:pt x="1404731" y="359701"/>
                  </a:cubicBezTo>
                  <a:cubicBezTo>
                    <a:pt x="1409148" y="333197"/>
                    <a:pt x="1404652" y="303518"/>
                    <a:pt x="1417983" y="280188"/>
                  </a:cubicBezTo>
                  <a:cubicBezTo>
                    <a:pt x="1470311" y="188613"/>
                    <a:pt x="1457739" y="205092"/>
                    <a:pt x="1457739" y="187423"/>
                  </a:cubicBezTo>
                  <a:close/>
                </a:path>
              </a:pathLst>
            </a:cu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6118241" y="4426226"/>
              <a:ext cx="494327" cy="939015"/>
            </a:xfrm>
            <a:custGeom>
              <a:avLst/>
              <a:gdLst>
                <a:gd name="connsiteX0" fmla="*/ 481342 w 494327"/>
                <a:gd name="connsiteY0" fmla="*/ 808383 h 939015"/>
                <a:gd name="connsiteX1" fmla="*/ 468089 w 494327"/>
                <a:gd name="connsiteY1" fmla="*/ 503583 h 939015"/>
                <a:gd name="connsiteX2" fmla="*/ 441585 w 494327"/>
                <a:gd name="connsiteY2" fmla="*/ 397565 h 939015"/>
                <a:gd name="connsiteX3" fmla="*/ 401829 w 494327"/>
                <a:gd name="connsiteY3" fmla="*/ 278296 h 939015"/>
                <a:gd name="connsiteX4" fmla="*/ 375324 w 494327"/>
                <a:gd name="connsiteY4" fmla="*/ 238539 h 939015"/>
                <a:gd name="connsiteX5" fmla="*/ 335568 w 494327"/>
                <a:gd name="connsiteY5" fmla="*/ 172278 h 939015"/>
                <a:gd name="connsiteX6" fmla="*/ 322316 w 494327"/>
                <a:gd name="connsiteY6" fmla="*/ 132522 h 939015"/>
                <a:gd name="connsiteX7" fmla="*/ 256055 w 494327"/>
                <a:gd name="connsiteY7" fmla="*/ 66261 h 939015"/>
                <a:gd name="connsiteX8" fmla="*/ 203046 w 494327"/>
                <a:gd name="connsiteY8" fmla="*/ 13252 h 939015"/>
                <a:gd name="connsiteX9" fmla="*/ 163289 w 494327"/>
                <a:gd name="connsiteY9" fmla="*/ 0 h 939015"/>
                <a:gd name="connsiteX10" fmla="*/ 44020 w 494327"/>
                <a:gd name="connsiteY10" fmla="*/ 13252 h 939015"/>
                <a:gd name="connsiteX11" fmla="*/ 17516 w 494327"/>
                <a:gd name="connsiteY11" fmla="*/ 39757 h 939015"/>
                <a:gd name="connsiteX12" fmla="*/ 57272 w 494327"/>
                <a:gd name="connsiteY12" fmla="*/ 331304 h 939015"/>
                <a:gd name="connsiteX13" fmla="*/ 83776 w 494327"/>
                <a:gd name="connsiteY13" fmla="*/ 357809 h 939015"/>
                <a:gd name="connsiteX14" fmla="*/ 97029 w 494327"/>
                <a:gd name="connsiteY14" fmla="*/ 437322 h 939015"/>
                <a:gd name="connsiteX15" fmla="*/ 136785 w 494327"/>
                <a:gd name="connsiteY15" fmla="*/ 463826 h 939015"/>
                <a:gd name="connsiteX16" fmla="*/ 203046 w 494327"/>
                <a:gd name="connsiteY16" fmla="*/ 503583 h 939015"/>
                <a:gd name="connsiteX17" fmla="*/ 295811 w 494327"/>
                <a:gd name="connsiteY17" fmla="*/ 583096 h 939015"/>
                <a:gd name="connsiteX18" fmla="*/ 322316 w 494327"/>
                <a:gd name="connsiteY18" fmla="*/ 609600 h 939015"/>
                <a:gd name="connsiteX19" fmla="*/ 348820 w 494327"/>
                <a:gd name="connsiteY19" fmla="*/ 689113 h 939015"/>
                <a:gd name="connsiteX20" fmla="*/ 362072 w 494327"/>
                <a:gd name="connsiteY20" fmla="*/ 728870 h 939015"/>
                <a:gd name="connsiteX21" fmla="*/ 375324 w 494327"/>
                <a:gd name="connsiteY21" fmla="*/ 834887 h 939015"/>
                <a:gd name="connsiteX22" fmla="*/ 468089 w 494327"/>
                <a:gd name="connsiteY22" fmla="*/ 742122 h 939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94327" h="939015">
                  <a:moveTo>
                    <a:pt x="481342" y="808383"/>
                  </a:moveTo>
                  <a:cubicBezTo>
                    <a:pt x="476924" y="706783"/>
                    <a:pt x="477885" y="604806"/>
                    <a:pt x="468089" y="503583"/>
                  </a:cubicBezTo>
                  <a:cubicBezTo>
                    <a:pt x="464580" y="467325"/>
                    <a:pt x="450420" y="432904"/>
                    <a:pt x="441585" y="397565"/>
                  </a:cubicBezTo>
                  <a:cubicBezTo>
                    <a:pt x="441584" y="397560"/>
                    <a:pt x="408456" y="298177"/>
                    <a:pt x="401829" y="278296"/>
                  </a:cubicBezTo>
                  <a:cubicBezTo>
                    <a:pt x="396792" y="263186"/>
                    <a:pt x="384159" y="251791"/>
                    <a:pt x="375324" y="238539"/>
                  </a:cubicBezTo>
                  <a:cubicBezTo>
                    <a:pt x="337784" y="125918"/>
                    <a:pt x="390140" y="263233"/>
                    <a:pt x="335568" y="172278"/>
                  </a:cubicBezTo>
                  <a:cubicBezTo>
                    <a:pt x="328381" y="160300"/>
                    <a:pt x="330697" y="143697"/>
                    <a:pt x="322316" y="132522"/>
                  </a:cubicBezTo>
                  <a:cubicBezTo>
                    <a:pt x="303575" y="107533"/>
                    <a:pt x="278142" y="88348"/>
                    <a:pt x="256055" y="66261"/>
                  </a:cubicBezTo>
                  <a:lnTo>
                    <a:pt x="203046" y="13252"/>
                  </a:lnTo>
                  <a:cubicBezTo>
                    <a:pt x="193169" y="3374"/>
                    <a:pt x="176541" y="4417"/>
                    <a:pt x="163289" y="0"/>
                  </a:cubicBezTo>
                  <a:cubicBezTo>
                    <a:pt x="123533" y="4417"/>
                    <a:pt x="82611" y="2727"/>
                    <a:pt x="44020" y="13252"/>
                  </a:cubicBezTo>
                  <a:cubicBezTo>
                    <a:pt x="31966" y="16540"/>
                    <a:pt x="18140" y="27278"/>
                    <a:pt x="17516" y="39757"/>
                  </a:cubicBezTo>
                  <a:cubicBezTo>
                    <a:pt x="12328" y="143517"/>
                    <a:pt x="0" y="245395"/>
                    <a:pt x="57272" y="331304"/>
                  </a:cubicBezTo>
                  <a:cubicBezTo>
                    <a:pt x="64203" y="341700"/>
                    <a:pt x="74941" y="348974"/>
                    <a:pt x="83776" y="357809"/>
                  </a:cubicBezTo>
                  <a:cubicBezTo>
                    <a:pt x="88194" y="384313"/>
                    <a:pt x="85012" y="413289"/>
                    <a:pt x="97029" y="437322"/>
                  </a:cubicBezTo>
                  <a:cubicBezTo>
                    <a:pt x="104152" y="451567"/>
                    <a:pt x="124348" y="453876"/>
                    <a:pt x="136785" y="463826"/>
                  </a:cubicBezTo>
                  <a:cubicBezTo>
                    <a:pt x="188760" y="505406"/>
                    <a:pt x="134002" y="480569"/>
                    <a:pt x="203046" y="503583"/>
                  </a:cubicBezTo>
                  <a:cubicBezTo>
                    <a:pt x="263595" y="543949"/>
                    <a:pt x="231538" y="518823"/>
                    <a:pt x="295811" y="583096"/>
                  </a:cubicBezTo>
                  <a:lnTo>
                    <a:pt x="322316" y="609600"/>
                  </a:lnTo>
                  <a:lnTo>
                    <a:pt x="348820" y="689113"/>
                  </a:lnTo>
                  <a:lnTo>
                    <a:pt x="362072" y="728870"/>
                  </a:lnTo>
                  <a:cubicBezTo>
                    <a:pt x="366489" y="764209"/>
                    <a:pt x="348522" y="811435"/>
                    <a:pt x="375324" y="834887"/>
                  </a:cubicBezTo>
                  <a:cubicBezTo>
                    <a:pt x="494327" y="939015"/>
                    <a:pt x="468089" y="750090"/>
                    <a:pt x="468089" y="742122"/>
                  </a:cubicBezTo>
                </a:path>
              </a:pathLst>
            </a:custGeom>
            <a:solidFill>
              <a:schemeClr val="accent2">
                <a:alpha val="50000"/>
              </a:schemeClr>
            </a:solidFill>
            <a:ln>
              <a:noFill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/>
          <a:srcRect r="80634"/>
          <a:stretch>
            <a:fillRect/>
          </a:stretch>
        </p:blipFill>
        <p:spPr bwMode="auto">
          <a:xfrm>
            <a:off x="52098" y="0"/>
            <a:ext cx="1067137" cy="96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52401" y="4944070"/>
            <a:ext cx="5410199" cy="923330"/>
          </a:xfrm>
          <a:prstGeom prst="rect">
            <a:avLst/>
          </a:prstGeom>
          <a:solidFill>
            <a:schemeClr val="bg1">
              <a:alpha val="9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dirty="0" smtClean="0"/>
              <a:t>ARL total holdings:    			357,419,468</a:t>
            </a:r>
          </a:p>
          <a:p>
            <a:r>
              <a:rPr lang="en-US" dirty="0" smtClean="0"/>
              <a:t>ARL total print book holdings:    232,610,958 </a:t>
            </a:r>
            <a:r>
              <a:rPr lang="en-US" b="1" dirty="0" smtClean="0"/>
              <a:t>(65%)</a:t>
            </a:r>
          </a:p>
          <a:p>
            <a:r>
              <a:rPr lang="en-US" dirty="0" smtClean="0"/>
              <a:t>ARL print book titles:			  33,355,216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632724" y="5864423"/>
            <a:ext cx="45018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hlinkClick r:id="rId4"/>
              </a:rPr>
              <a:t>http://www.arl.org/arl/membership/members.shtml</a:t>
            </a:r>
            <a:endParaRPr lang="en-US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6934200" y="6400800"/>
            <a:ext cx="2045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OCLC Research, 2013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/>
          <a:srcRect l="22405"/>
          <a:stretch>
            <a:fillRect/>
          </a:stretch>
        </p:blipFill>
        <p:spPr bwMode="auto">
          <a:xfrm>
            <a:off x="990600" y="0"/>
            <a:ext cx="4275895" cy="964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6" name="Group 25"/>
          <p:cNvGrpSpPr/>
          <p:nvPr/>
        </p:nvGrpSpPr>
        <p:grpSpPr>
          <a:xfrm>
            <a:off x="5568796" y="4944070"/>
            <a:ext cx="3458944" cy="923330"/>
            <a:chOff x="5568796" y="4944070"/>
            <a:chExt cx="3458944" cy="923330"/>
          </a:xfrm>
        </p:grpSpPr>
        <p:sp>
          <p:nvSpPr>
            <p:cNvPr id="23" name="TextBox 22"/>
            <p:cNvSpPr txBox="1"/>
            <p:nvPr/>
          </p:nvSpPr>
          <p:spPr>
            <a:xfrm>
              <a:off x="6934200" y="4944070"/>
              <a:ext cx="2093540" cy="923330"/>
            </a:xfrm>
            <a:prstGeom prst="rect">
              <a:avLst/>
            </a:prstGeom>
            <a:solidFill>
              <a:schemeClr val="bg1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~73%</a:t>
              </a:r>
              <a:r>
                <a:rPr lang="en-US" dirty="0" smtClean="0"/>
                <a:t> of North American print book collection</a:t>
              </a:r>
              <a:endParaRPr lang="en-US" dirty="0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5568796" y="5477470"/>
              <a:ext cx="1365404" cy="1588"/>
            </a:xfrm>
            <a:prstGeom prst="straightConnector1">
              <a:avLst/>
            </a:prstGeom>
            <a:ln w="38100">
              <a:solidFill>
                <a:schemeClr val="accent4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Folded Corner 23"/>
          <p:cNvSpPr/>
          <p:nvPr/>
        </p:nvSpPr>
        <p:spPr>
          <a:xfrm>
            <a:off x="9525000" y="87868"/>
            <a:ext cx="1676401" cy="1600200"/>
          </a:xfrm>
          <a:prstGeom prst="foldedCorner">
            <a:avLst/>
          </a:prstGeom>
          <a:solidFill>
            <a:srgbClr val="FBE5E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 smtClean="0">
              <a:solidFill>
                <a:schemeClr val="tx1"/>
              </a:solidFill>
              <a:latin typeface="Courier" pitchFamily="49" charset="0"/>
            </a:endParaRPr>
          </a:p>
          <a:p>
            <a:pPr algn="ctr"/>
            <a:r>
              <a:rPr lang="en-US" sz="1000" dirty="0" smtClean="0">
                <a:solidFill>
                  <a:schemeClr val="tx1"/>
                </a:solidFill>
                <a:latin typeface="Courier" pitchFamily="49" charset="0"/>
              </a:rPr>
              <a:t>13 Jan 2011</a:t>
            </a:r>
          </a:p>
          <a:p>
            <a:pPr algn="ctr"/>
            <a:endParaRPr lang="en-US" sz="1000" dirty="0" smtClean="0">
              <a:solidFill>
                <a:schemeClr val="tx1"/>
              </a:solidFill>
              <a:latin typeface="Courier" pitchFamily="49" charset="0"/>
            </a:endParaRPr>
          </a:p>
          <a:p>
            <a:r>
              <a:rPr lang="en-US" sz="1050" dirty="0" smtClean="0">
                <a:solidFill>
                  <a:schemeClr val="accent4"/>
                </a:solidFill>
                <a:latin typeface="Courier" pitchFamily="49" charset="0"/>
              </a:rPr>
              <a:t> SoCal</a:t>
            </a:r>
            <a:r>
              <a:rPr lang="en-US" sz="1050" dirty="0" smtClean="0">
                <a:solidFill>
                  <a:schemeClr val="tx1"/>
                </a:solidFill>
                <a:latin typeface="Courier" pitchFamily="49" charset="0"/>
              </a:rPr>
              <a:t>     </a:t>
            </a:r>
            <a:r>
              <a:rPr lang="en-US" sz="1050" dirty="0" smtClean="0">
                <a:solidFill>
                  <a:schemeClr val="accent4"/>
                </a:solidFill>
                <a:latin typeface="Courier" pitchFamily="49" charset="0"/>
              </a:rPr>
              <a:t>1</a:t>
            </a:r>
            <a:r>
              <a:rPr lang="en-US" sz="1050" dirty="0" smtClean="0">
                <a:solidFill>
                  <a:schemeClr val="tx1"/>
                </a:solidFill>
                <a:latin typeface="Courier" pitchFamily="49" charset="0"/>
              </a:rPr>
              <a:t> @ 38%</a:t>
            </a:r>
          </a:p>
          <a:p>
            <a:r>
              <a:rPr lang="en-US" sz="1050" dirty="0" smtClean="0">
                <a:solidFill>
                  <a:schemeClr val="tx2"/>
                </a:solidFill>
                <a:latin typeface="Courier" pitchFamily="49" charset="0"/>
              </a:rPr>
              <a:t> NorCal    1 </a:t>
            </a:r>
            <a:r>
              <a:rPr lang="en-US" sz="1050" dirty="0" smtClean="0">
                <a:solidFill>
                  <a:schemeClr val="tx1"/>
                </a:solidFill>
                <a:latin typeface="Courier" pitchFamily="49" charset="0"/>
              </a:rPr>
              <a:t>@ 34%</a:t>
            </a:r>
          </a:p>
          <a:p>
            <a:r>
              <a:rPr lang="en-US" sz="1050" dirty="0" smtClean="0">
                <a:solidFill>
                  <a:schemeClr val="accent4"/>
                </a:solidFill>
                <a:latin typeface="Courier" pitchFamily="49" charset="0"/>
              </a:rPr>
              <a:t> </a:t>
            </a:r>
            <a:r>
              <a:rPr lang="en-US" sz="1050" dirty="0" err="1" smtClean="0">
                <a:solidFill>
                  <a:schemeClr val="accent4"/>
                </a:solidFill>
                <a:latin typeface="Courier" pitchFamily="49" charset="0"/>
              </a:rPr>
              <a:t>Charlanta</a:t>
            </a:r>
            <a:r>
              <a:rPr lang="en-US" sz="1050" dirty="0" smtClean="0">
                <a:solidFill>
                  <a:schemeClr val="accent4"/>
                </a:solidFill>
                <a:latin typeface="Courier" pitchFamily="49" charset="0"/>
              </a:rPr>
              <a:t> 1</a:t>
            </a:r>
            <a:r>
              <a:rPr lang="en-US" sz="1050" dirty="0" smtClean="0">
                <a:solidFill>
                  <a:schemeClr val="tx1"/>
                </a:solidFill>
                <a:latin typeface="Courier" pitchFamily="49" charset="0"/>
              </a:rPr>
              <a:t> @ 25%</a:t>
            </a:r>
          </a:p>
          <a:p>
            <a:r>
              <a:rPr lang="en-US" sz="1050" dirty="0" smtClean="0">
                <a:solidFill>
                  <a:schemeClr val="tx2"/>
                </a:solidFill>
                <a:latin typeface="Courier" pitchFamily="49" charset="0"/>
              </a:rPr>
              <a:t> </a:t>
            </a:r>
            <a:r>
              <a:rPr lang="en-US" sz="1050" dirty="0" err="1" smtClean="0">
                <a:solidFill>
                  <a:schemeClr val="tx2"/>
                </a:solidFill>
                <a:latin typeface="Courier" pitchFamily="49" charset="0"/>
              </a:rPr>
              <a:t>BosWash</a:t>
            </a:r>
            <a:r>
              <a:rPr lang="en-US" sz="1050" dirty="0" smtClean="0">
                <a:solidFill>
                  <a:schemeClr val="tx2"/>
                </a:solidFill>
                <a:latin typeface="Courier" pitchFamily="49" charset="0"/>
              </a:rPr>
              <a:t>   2</a:t>
            </a:r>
            <a:r>
              <a:rPr lang="en-US" sz="1050" dirty="0" smtClean="0">
                <a:solidFill>
                  <a:schemeClr val="tx1"/>
                </a:solidFill>
                <a:latin typeface="Courier" pitchFamily="49" charset="0"/>
              </a:rPr>
              <a:t> @ 20%</a:t>
            </a:r>
          </a:p>
          <a:p>
            <a:pPr algn="ctr"/>
            <a:r>
              <a:rPr lang="en-US" sz="1050" dirty="0" smtClean="0">
                <a:solidFill>
                  <a:schemeClr val="tx1"/>
                </a:solidFill>
                <a:latin typeface="Courier" pitchFamily="49" charset="0"/>
              </a:rPr>
              <a:t>. . .</a:t>
            </a:r>
            <a:endParaRPr lang="en-US" sz="1000" i="1" dirty="0" smtClean="0">
              <a:solidFill>
                <a:schemeClr val="tx1"/>
              </a:solidFill>
              <a:latin typeface="Courier" pitchFamily="49" charset="0"/>
            </a:endParaRPr>
          </a:p>
          <a:p>
            <a:pPr algn="ctr"/>
            <a:r>
              <a:rPr lang="en-US" sz="800" i="1" dirty="0" smtClean="0">
                <a:solidFill>
                  <a:schemeClr val="tx1"/>
                </a:solidFill>
                <a:latin typeface="Courier" pitchFamily="49" charset="0"/>
              </a:rPr>
              <a:t>Thanks for Shopping ARL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02443" y="87868"/>
            <a:ext cx="9509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Lucida Handwriting" pitchFamily="66" charset="0"/>
              </a:rPr>
              <a:t>Asset </a:t>
            </a:r>
            <a:endParaRPr lang="en-US" sz="2000" dirty="0">
              <a:solidFill>
                <a:srgbClr val="FF0000"/>
              </a:solidFill>
              <a:latin typeface="Lucida Handwriting" pitchFamily="66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38200" y="316468"/>
            <a:ext cx="393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Lucida Handwriting" pitchFamily="66" charset="0"/>
              </a:rPr>
              <a:t>v </a:t>
            </a:r>
            <a:endParaRPr lang="en-US" dirty="0">
              <a:solidFill>
                <a:srgbClr val="FF0000"/>
              </a:solidFill>
              <a:latin typeface="Lucida Handwriting" pitchFamily="66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6200" y="5911334"/>
            <a:ext cx="1726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As of January 2013</a:t>
            </a:r>
            <a:endParaRPr lang="en-US" sz="14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/>
              <a:t>Mega-regions and Library Consortia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b="1" i="1" dirty="0" smtClean="0">
                <a:solidFill>
                  <a:schemeClr val="accent6"/>
                </a:solidFill>
              </a:rPr>
              <a:t>Maps and Gaps</a:t>
            </a:r>
            <a:endParaRPr lang="en-US" sz="2400" b="1" i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003" r="4107"/>
          <a:stretch>
            <a:fillRect/>
          </a:stretch>
        </p:blipFill>
        <p:spPr bwMode="auto">
          <a:xfrm>
            <a:off x="115866" y="381000"/>
            <a:ext cx="8874690" cy="594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828800" y="304800"/>
            <a:ext cx="5410200" cy="510778"/>
          </a:xfrm>
          <a:prstGeom prst="roundRect">
            <a:avLst/>
          </a:prstGeo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Mega-regions &amp; Library Consortia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34200" y="6400800"/>
            <a:ext cx="2045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OCLC Research, 2013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1000" y="1066800"/>
            <a:ext cx="990600" cy="304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err="1" smtClean="0">
                <a:solidFill>
                  <a:schemeClr val="bg1"/>
                </a:solidFill>
              </a:rPr>
              <a:t>Orbis</a:t>
            </a:r>
            <a:r>
              <a:rPr lang="en-US" sz="1000" b="1" dirty="0" smtClean="0">
                <a:solidFill>
                  <a:schemeClr val="bg1"/>
                </a:solidFill>
              </a:rPr>
              <a:t>-Cascade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638800" y="2743200"/>
            <a:ext cx="990600" cy="304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CIC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134100" y="4724400"/>
            <a:ext cx="990600" cy="304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ASERL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15866" y="3429000"/>
            <a:ext cx="990600" cy="304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SCELC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343400" y="2209800"/>
            <a:ext cx="990600" cy="304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MINITEX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989353" y="2209800"/>
            <a:ext cx="990600" cy="304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bg1"/>
                </a:solidFill>
              </a:rPr>
              <a:t>Boston Library Cons.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998753" y="3048000"/>
            <a:ext cx="990600" cy="304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NERL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248400" y="2057400"/>
            <a:ext cx="990600" cy="304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OCUL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733800" y="4724400"/>
            <a:ext cx="990600" cy="304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TEXSHARE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057400" y="3733800"/>
            <a:ext cx="990600" cy="304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GWLA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876800" y="5029200"/>
            <a:ext cx="990600" cy="304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LOUIS</a:t>
            </a:r>
            <a:endParaRPr lang="en-US" sz="1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08C44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/>
              <a:t>Right-scaling stewardship:  assessing group-scale options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Shared print agreement for print books in ASERL libraries could secure </a:t>
            </a:r>
            <a:r>
              <a:rPr lang="en-US" sz="3200" b="1" dirty="0" smtClean="0">
                <a:solidFill>
                  <a:schemeClr val="accent4"/>
                </a:solidFill>
              </a:rPr>
              <a:t>67% </a:t>
            </a:r>
            <a:r>
              <a:rPr lang="en-US" dirty="0" smtClean="0"/>
              <a:t>of titles in </a:t>
            </a:r>
            <a:r>
              <a:rPr lang="en-US" dirty="0" err="1" smtClean="0"/>
              <a:t>Charlanta</a:t>
            </a:r>
            <a:endParaRPr lang="en-US" dirty="0" smtClean="0"/>
          </a:p>
          <a:p>
            <a:r>
              <a:rPr lang="en-US" dirty="0" smtClean="0"/>
              <a:t>Might enable hundreds of academic libraries in region to manage local collections differently</a:t>
            </a:r>
          </a:p>
          <a:p>
            <a:r>
              <a:rPr lang="en-US" dirty="0" smtClean="0"/>
              <a:t>Could support cost-effective redistribution of stewardship and new business model for ASERL</a:t>
            </a:r>
          </a:p>
          <a:p>
            <a:r>
              <a:rPr lang="en-US" dirty="0" smtClean="0"/>
              <a:t>Partnership with WRLC could expand benefit to </a:t>
            </a:r>
            <a:r>
              <a:rPr lang="en-US" dirty="0" err="1" smtClean="0"/>
              <a:t>BosWash</a:t>
            </a:r>
            <a:endParaRPr lang="en-US" dirty="0" smtClean="0"/>
          </a:p>
          <a:p>
            <a:endParaRPr lang="en-US" dirty="0" smtClean="0"/>
          </a:p>
        </p:txBody>
      </p:sp>
      <p:grpSp>
        <p:nvGrpSpPr>
          <p:cNvPr id="13" name="Group 12"/>
          <p:cNvGrpSpPr/>
          <p:nvPr/>
        </p:nvGrpSpPr>
        <p:grpSpPr>
          <a:xfrm>
            <a:off x="258989" y="838200"/>
            <a:ext cx="5303611" cy="1371601"/>
            <a:chOff x="258989" y="1600198"/>
            <a:chExt cx="7598300" cy="2390776"/>
          </a:xfrm>
        </p:grpSpPr>
        <p:grpSp>
          <p:nvGrpSpPr>
            <p:cNvPr id="14" name="Group 13"/>
            <p:cNvGrpSpPr/>
            <p:nvPr/>
          </p:nvGrpSpPr>
          <p:grpSpPr>
            <a:xfrm>
              <a:off x="258989" y="1600200"/>
              <a:ext cx="4837370" cy="2390774"/>
              <a:chOff x="-1368892" y="2257425"/>
              <a:chExt cx="5852160" cy="2952750"/>
            </a:xfrm>
          </p:grpSpPr>
          <p:grpSp>
            <p:nvGrpSpPr>
              <p:cNvPr id="16" name="Group 10"/>
              <p:cNvGrpSpPr/>
              <p:nvPr/>
            </p:nvGrpSpPr>
            <p:grpSpPr>
              <a:xfrm>
                <a:off x="-1368892" y="2257425"/>
                <a:ext cx="5852160" cy="2952750"/>
                <a:chOff x="-1223518" y="2286000"/>
                <a:chExt cx="5795518" cy="2952750"/>
              </a:xfrm>
            </p:grpSpPr>
            <p:pic>
              <p:nvPicPr>
                <p:cNvPr id="19" name="Picture 2"/>
                <p:cNvPicPr>
                  <a:picLocks noChangeAspect="1" noChangeArrowheads="1"/>
                </p:cNvPicPr>
                <p:nvPr/>
              </p:nvPicPr>
              <p:blipFill>
                <a:blip r:embed="rId2"/>
                <a:srcRect/>
                <a:stretch>
                  <a:fillRect/>
                </a:stretch>
              </p:blipFill>
              <p:spPr bwMode="auto">
                <a:xfrm>
                  <a:off x="-1223518" y="2286000"/>
                  <a:ext cx="5504770" cy="2952750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  <p:pic>
              <p:nvPicPr>
                <p:cNvPr id="20" name="Picture 3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3421973" y="3505200"/>
                  <a:ext cx="1150027" cy="274320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</p:grpSp>
          <p:pic>
            <p:nvPicPr>
              <p:cNvPr id="17" name="Picture 4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352800" y="3428999"/>
                <a:ext cx="547222" cy="4520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4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505199" y="3429001"/>
                <a:ext cx="475455" cy="3927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4614250" y="1600198"/>
              <a:ext cx="3243039" cy="8583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600" b="1" dirty="0" smtClean="0">
                  <a:solidFill>
                    <a:schemeClr val="accent4">
                      <a:lumMod val="75000"/>
                    </a:schemeClr>
                  </a:solidFill>
                </a:rPr>
                <a:t>Char-</a:t>
              </a:r>
              <a:r>
                <a:rPr lang="en-US" sz="2600" b="1" dirty="0" err="1" smtClean="0">
                  <a:solidFill>
                    <a:schemeClr val="accent4">
                      <a:lumMod val="75000"/>
                    </a:schemeClr>
                  </a:solidFill>
                </a:rPr>
                <a:t>lanta</a:t>
              </a:r>
              <a:endParaRPr lang="en-US" sz="2600" b="1" dirty="0">
                <a:solidFill>
                  <a:schemeClr val="accent4">
                    <a:lumMod val="75000"/>
                  </a:schemeClr>
                </a:solidFill>
              </a:endParaRPr>
            </a:p>
          </p:txBody>
        </p:sp>
      </p:grp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5"/>
          <a:srcRect l="11889" t="6449" r="13219" b="9875"/>
          <a:stretch>
            <a:fillRect/>
          </a:stretch>
        </p:blipFill>
        <p:spPr bwMode="auto">
          <a:xfrm>
            <a:off x="914400" y="3259835"/>
            <a:ext cx="1535360" cy="12359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7" name="TextBox 26"/>
          <p:cNvSpPr txBox="1"/>
          <p:nvPr/>
        </p:nvSpPr>
        <p:spPr>
          <a:xfrm>
            <a:off x="591049" y="2209801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10M print book titles </a:t>
            </a:r>
          </a:p>
          <a:p>
            <a:r>
              <a:rPr lang="en-US" b="1" dirty="0" smtClean="0"/>
              <a:t>1800 libraries</a:t>
            </a:r>
          </a:p>
        </p:txBody>
      </p:sp>
      <p:pic>
        <p:nvPicPr>
          <p:cNvPr id="28" name="Picture 2" descr="http://www.wrlc.org/images/wrlc_logo_2012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" y="4724400"/>
            <a:ext cx="1577916" cy="1095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Shared print agreement for print books in SCELC libraries could secure 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28%</a:t>
            </a:r>
            <a:r>
              <a:rPr lang="en-US" dirty="0" smtClean="0"/>
              <a:t> of NorCal and </a:t>
            </a:r>
            <a:r>
              <a:rPr lang="en-US" sz="2800" b="1" dirty="0" smtClean="0">
                <a:solidFill>
                  <a:schemeClr val="accent4"/>
                </a:solidFill>
              </a:rPr>
              <a:t>47%</a:t>
            </a:r>
            <a:r>
              <a:rPr lang="en-US" dirty="0" smtClean="0"/>
              <a:t> of SoCal print book titles</a:t>
            </a:r>
          </a:p>
          <a:p>
            <a:r>
              <a:rPr lang="en-US" dirty="0" smtClean="0"/>
              <a:t>Not clear that a consortium on non-ARL academic libraries should assume primary stewardship role – limits options for member libraries</a:t>
            </a:r>
          </a:p>
          <a:p>
            <a:r>
              <a:rPr lang="en-US" dirty="0" smtClean="0"/>
              <a:t>Opportunity to consider where SCELC can offer distinctive value in larger shared print eco-system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990600"/>
            <a:ext cx="1219200" cy="1549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1447800" y="1066800"/>
            <a:ext cx="1194558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NorCal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2477869"/>
            <a:ext cx="2428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12M print book titles</a:t>
            </a:r>
          </a:p>
          <a:p>
            <a:r>
              <a:rPr lang="en-US" b="1" dirty="0" smtClean="0"/>
              <a:t>775 libraries</a:t>
            </a:r>
            <a:endParaRPr lang="en-US" b="1" dirty="0"/>
          </a:p>
        </p:txBody>
      </p:sp>
      <p:grpSp>
        <p:nvGrpSpPr>
          <p:cNvPr id="8" name="Group 3"/>
          <p:cNvGrpSpPr/>
          <p:nvPr/>
        </p:nvGrpSpPr>
        <p:grpSpPr>
          <a:xfrm>
            <a:off x="569022" y="4038600"/>
            <a:ext cx="2326578" cy="1524000"/>
            <a:chOff x="152400" y="1600200"/>
            <a:chExt cx="2326578" cy="1524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/>
            <a:srcRect l="6950" t="14399" r="24813"/>
            <a:stretch>
              <a:fillRect/>
            </a:stretch>
          </p:blipFill>
          <p:spPr bwMode="auto">
            <a:xfrm>
              <a:off x="152400" y="1705903"/>
              <a:ext cx="1676400" cy="141829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0" name="TextBox 9"/>
            <p:cNvSpPr txBox="1"/>
            <p:nvPr/>
          </p:nvSpPr>
          <p:spPr>
            <a:xfrm>
              <a:off x="1422278" y="1600200"/>
              <a:ext cx="10567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chemeClr val="accent4">
                      <a:lumMod val="75000"/>
                    </a:schemeClr>
                  </a:solidFill>
                  <a:latin typeface="+mn-lt"/>
                </a:rPr>
                <a:t>SoCal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609600" y="5449669"/>
            <a:ext cx="2428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10M print book titles</a:t>
            </a:r>
          </a:p>
          <a:p>
            <a:r>
              <a:rPr lang="en-US" b="1" dirty="0" smtClean="0"/>
              <a:t>774 libraries</a:t>
            </a:r>
            <a:endParaRPr lang="en-US" b="1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/>
              <a:t>Right-scaling stewardship:  assessing group-scale options</a:t>
            </a:r>
            <a:endParaRPr lang="en-US" sz="2400" b="1" dirty="0"/>
          </a:p>
        </p:txBody>
      </p:sp>
      <p:pic>
        <p:nvPicPr>
          <p:cNvPr id="13" name="chart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9950" y="3237131"/>
            <a:ext cx="2342320" cy="556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Shared print agreement for print books in CIC libraries could secure </a:t>
            </a:r>
            <a:r>
              <a:rPr lang="en-US" sz="2800" b="1" dirty="0" smtClean="0">
                <a:solidFill>
                  <a:schemeClr val="accent3"/>
                </a:solidFill>
              </a:rPr>
              <a:t>58%</a:t>
            </a:r>
            <a:r>
              <a:rPr lang="en-US" dirty="0" smtClean="0">
                <a:solidFill>
                  <a:schemeClr val="accent3"/>
                </a:solidFill>
              </a:rPr>
              <a:t> </a:t>
            </a:r>
            <a:r>
              <a:rPr lang="en-US" dirty="0" smtClean="0"/>
              <a:t>of </a:t>
            </a:r>
            <a:r>
              <a:rPr lang="en-US" dirty="0" err="1" smtClean="0"/>
              <a:t>ChiPitts</a:t>
            </a:r>
            <a:r>
              <a:rPr lang="en-US" dirty="0" smtClean="0"/>
              <a:t> print book titles</a:t>
            </a:r>
          </a:p>
          <a:p>
            <a:r>
              <a:rPr lang="en-US" dirty="0" smtClean="0"/>
              <a:t>As CIC libraries expand Shared Print Repository plans to include print monographs, new questions about which library should retain what (and where)</a:t>
            </a:r>
          </a:p>
          <a:p>
            <a:r>
              <a:rPr lang="en-US" dirty="0" smtClean="0"/>
              <a:t>For research institutions, redistributing stewardship for monographic collections in the humanities will entail hard choices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2590800"/>
            <a:ext cx="2428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19M</a:t>
            </a:r>
            <a:r>
              <a:rPr lang="en-US" dirty="0" smtClean="0"/>
              <a:t> </a:t>
            </a:r>
            <a:r>
              <a:rPr lang="en-US" b="1" dirty="0" smtClean="0"/>
              <a:t>print book titles</a:t>
            </a:r>
          </a:p>
          <a:p>
            <a:r>
              <a:rPr lang="en-US" b="1" dirty="0" smtClean="0"/>
              <a:t>in 4000 libraries</a:t>
            </a:r>
            <a:endParaRPr lang="en-US" b="1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/>
              <a:t>Right-scaling stewardship:  assessing group-scale options</a:t>
            </a:r>
            <a:endParaRPr lang="en-US" sz="2400" b="1" dirty="0"/>
          </a:p>
        </p:txBody>
      </p:sp>
      <p:pic>
        <p:nvPicPr>
          <p:cNvPr id="1026" name="Picture 2" descr="C:\DOCUME~1\malpasc\LOCALS~1\Temp\SNAGHTMLe2350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066799"/>
            <a:ext cx="2714625" cy="13716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2" descr="C:\DOCUME~1\malpasc\LOCALS~1\Temp\SNAGHTMLe2350e.PNG"/>
          <p:cNvPicPr>
            <a:picLocks noChangeAspect="1" noChangeArrowheads="1"/>
          </p:cNvPicPr>
          <p:nvPr/>
        </p:nvPicPr>
        <p:blipFill>
          <a:blip r:embed="rId2"/>
          <a:srcRect t="61111" r="72982"/>
          <a:stretch>
            <a:fillRect/>
          </a:stretch>
        </p:blipFill>
        <p:spPr bwMode="auto">
          <a:xfrm>
            <a:off x="504825" y="1752600"/>
            <a:ext cx="733425" cy="533400"/>
          </a:xfrm>
          <a:prstGeom prst="rect">
            <a:avLst/>
          </a:prstGeom>
          <a:noFill/>
        </p:spPr>
      </p:pic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2016447" y="838200"/>
            <a:ext cx="1346844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chemeClr val="accent3"/>
                </a:solidFill>
              </a:rPr>
              <a:t>ChiPitts</a:t>
            </a:r>
            <a:endParaRPr lang="en-US" sz="2400" b="1" dirty="0">
              <a:solidFill>
                <a:schemeClr val="accent3"/>
              </a:solidFill>
            </a:endParaRPr>
          </a:p>
        </p:txBody>
      </p:sp>
      <p:pic>
        <p:nvPicPr>
          <p:cNvPr id="16" name="Picture 4" descr="CIC 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2931" y="3581400"/>
            <a:ext cx="2505069" cy="585932"/>
          </a:xfrm>
          <a:prstGeom prst="rect">
            <a:avLst/>
          </a:prstGeom>
          <a:noFill/>
        </p:spPr>
      </p:pic>
      <p:grpSp>
        <p:nvGrpSpPr>
          <p:cNvPr id="19" name="Group 18"/>
          <p:cNvGrpSpPr/>
          <p:nvPr/>
        </p:nvGrpSpPr>
        <p:grpSpPr>
          <a:xfrm>
            <a:off x="504825" y="4724400"/>
            <a:ext cx="2609850" cy="1207298"/>
            <a:chOff x="504825" y="4724400"/>
            <a:chExt cx="2609850" cy="1207298"/>
          </a:xfrm>
        </p:grpSpPr>
        <p:pic>
          <p:nvPicPr>
            <p:cNvPr id="1028" name="Picture 4" descr="http://www.libraries.iub.edu/secure/images/libraryPhotos/D_40/ALF2_2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04825" y="4724400"/>
              <a:ext cx="1609730" cy="1207298"/>
            </a:xfrm>
            <a:prstGeom prst="rect">
              <a:avLst/>
            </a:prstGeom>
            <a:noFill/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1238250" y="4724400"/>
              <a:ext cx="1876425" cy="428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/>
              <a:t>OSU/CIC Project: A Mega-Regions Application </a:t>
            </a:r>
            <a:endParaRPr lang="en-US" sz="2400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400" y="1789049"/>
            <a:ext cx="8763000" cy="4354575"/>
          </a:xfrm>
        </p:spPr>
        <p:txBody>
          <a:bodyPr>
            <a:normAutofit lnSpcReduction="10000"/>
          </a:bodyPr>
          <a:lstStyle/>
          <a:p>
            <a:r>
              <a:rPr lang="en-US" sz="2000" b="1" dirty="0" smtClean="0"/>
              <a:t>Explore contours of regional print book management strategy:</a:t>
            </a:r>
          </a:p>
          <a:p>
            <a:pPr lvl="1"/>
            <a:r>
              <a:rPr lang="en-US" sz="1800" dirty="0" smtClean="0"/>
              <a:t>At three levels: </a:t>
            </a:r>
            <a:r>
              <a:rPr lang="en-US" sz="1800" b="1" dirty="0" smtClean="0">
                <a:solidFill>
                  <a:schemeClr val="accent6"/>
                </a:solidFill>
              </a:rPr>
              <a:t>institution</a:t>
            </a:r>
            <a:r>
              <a:rPr lang="en-US" sz="1800" dirty="0" smtClean="0"/>
              <a:t> (OSU); </a:t>
            </a:r>
            <a:r>
              <a:rPr lang="en-US" sz="1800" b="1" dirty="0" smtClean="0">
                <a:solidFill>
                  <a:schemeClr val="accent6"/>
                </a:solidFill>
              </a:rPr>
              <a:t>consortial</a:t>
            </a:r>
            <a:r>
              <a:rPr lang="en-US" sz="1800" dirty="0" smtClean="0"/>
              <a:t> “collective collection” (CIC); and </a:t>
            </a:r>
            <a:r>
              <a:rPr lang="en-US" sz="1800" b="1" dirty="0" smtClean="0">
                <a:solidFill>
                  <a:schemeClr val="accent6"/>
                </a:solidFill>
              </a:rPr>
              <a:t>regional</a:t>
            </a:r>
            <a:r>
              <a:rPr lang="en-US" sz="1800" dirty="0" smtClean="0">
                <a:solidFill>
                  <a:schemeClr val="accent6"/>
                </a:solidFill>
              </a:rPr>
              <a:t> </a:t>
            </a:r>
            <a:r>
              <a:rPr lang="en-US" sz="1800" dirty="0" smtClean="0"/>
              <a:t>print book resource (CHI-PITTS)</a:t>
            </a:r>
          </a:p>
          <a:p>
            <a:r>
              <a:rPr lang="en-US" sz="2000" b="1" dirty="0" smtClean="0"/>
              <a:t>Some questions:</a:t>
            </a:r>
          </a:p>
          <a:p>
            <a:pPr lvl="1"/>
            <a:r>
              <a:rPr lang="en-US" sz="1800" dirty="0" smtClean="0"/>
              <a:t>What part of OSU print book collection is a </a:t>
            </a:r>
            <a:r>
              <a:rPr lang="en-US" sz="1800" b="1" dirty="0" smtClean="0">
                <a:solidFill>
                  <a:schemeClr val="accent6"/>
                </a:solidFill>
              </a:rPr>
              <a:t>distinctive asset </a:t>
            </a:r>
            <a:r>
              <a:rPr lang="en-US" sz="1800" dirty="0" smtClean="0"/>
              <a:t>in comparison to CIC or CHI-PITTS? What are characteristics of these distinctive resources (subject, age, system-wide work-level holdings)?</a:t>
            </a:r>
          </a:p>
          <a:p>
            <a:pPr lvl="1"/>
            <a:r>
              <a:rPr lang="en-US" sz="1800" dirty="0" smtClean="0"/>
              <a:t>What part of OSU collection is widely held across CIC membership or institutions within CHI-PITTS region? Can a “core” set of titles be identified at </a:t>
            </a:r>
            <a:r>
              <a:rPr lang="en-US" sz="1800" dirty="0" err="1" smtClean="0"/>
              <a:t>consortial</a:t>
            </a:r>
            <a:r>
              <a:rPr lang="en-US" sz="1800" dirty="0" smtClean="0"/>
              <a:t> or regional level that represent </a:t>
            </a:r>
            <a:r>
              <a:rPr lang="en-US" sz="1800" b="1" dirty="0" smtClean="0">
                <a:solidFill>
                  <a:schemeClr val="accent6"/>
                </a:solidFill>
              </a:rPr>
              <a:t>duplicative investment</a:t>
            </a:r>
            <a:r>
              <a:rPr lang="en-US" sz="1800" dirty="0" smtClean="0"/>
              <a:t>?</a:t>
            </a:r>
          </a:p>
          <a:p>
            <a:pPr lvl="1"/>
            <a:r>
              <a:rPr lang="en-US" sz="1800" dirty="0" smtClean="0"/>
              <a:t>What does ILL demand profile for OSU suggest about </a:t>
            </a:r>
            <a:r>
              <a:rPr lang="en-US" sz="1800" b="1" dirty="0" smtClean="0">
                <a:solidFill>
                  <a:schemeClr val="accent6"/>
                </a:solidFill>
              </a:rPr>
              <a:t>consortial and regional demand</a:t>
            </a:r>
            <a:r>
              <a:rPr lang="en-US" sz="1800" dirty="0" smtClean="0">
                <a:solidFill>
                  <a:schemeClr val="accent6"/>
                </a:solidFill>
              </a:rPr>
              <a:t> </a:t>
            </a:r>
            <a:r>
              <a:rPr lang="en-US" sz="1800" dirty="0" smtClean="0"/>
              <a:t>for its print book collection? How much of this demand is centered around OSU’s distinctive print book titles?</a:t>
            </a:r>
          </a:p>
        </p:txBody>
      </p:sp>
      <p:pic>
        <p:nvPicPr>
          <p:cNvPr id="4" name="Picture 2" descr="http://msfhq.com/wp-content/uploads/2012/11/Ohio-State-University-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62800" y="801751"/>
            <a:ext cx="990600" cy="987298"/>
          </a:xfrm>
          <a:prstGeom prst="rect">
            <a:avLst/>
          </a:prstGeom>
          <a:noFill/>
        </p:spPr>
      </p:pic>
      <p:pic>
        <p:nvPicPr>
          <p:cNvPr id="6" name="Picture 4" descr="CIC 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03209" y="933748"/>
            <a:ext cx="2809875" cy="65722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914400" y="1129309"/>
            <a:ext cx="30364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In partnership with:</a:t>
            </a:r>
            <a:endParaRPr lang="en-US" sz="2400" b="1" i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/>
              <a:t>Conclusions and Takeaways</a:t>
            </a:r>
            <a:endParaRPr lang="en-US" sz="2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399"/>
            <a:ext cx="8229600" cy="4419601"/>
          </a:xfrm>
        </p:spPr>
        <p:txBody>
          <a:bodyPr>
            <a:normAutofit fontScale="85000" lnSpcReduction="20000"/>
          </a:bodyPr>
          <a:lstStyle/>
          <a:p>
            <a:r>
              <a:rPr lang="en-US" sz="2600" dirty="0" smtClean="0"/>
              <a:t>Striking </a:t>
            </a:r>
            <a:r>
              <a:rPr lang="en-US" sz="2600" b="1" i="1" dirty="0" smtClean="0">
                <a:solidFill>
                  <a:schemeClr val="accent6"/>
                </a:solidFill>
              </a:rPr>
              <a:t>asymmetries in regional distribution</a:t>
            </a:r>
            <a:r>
              <a:rPr lang="en-US" sz="2600" dirty="0" smtClean="0"/>
              <a:t> of print books in North America</a:t>
            </a:r>
          </a:p>
          <a:p>
            <a:r>
              <a:rPr lang="en-US" sz="2600" dirty="0" smtClean="0"/>
              <a:t>Majority of holdings are managed by </a:t>
            </a:r>
            <a:r>
              <a:rPr lang="en-US" sz="2600" b="1" i="1" dirty="0" smtClean="0">
                <a:solidFill>
                  <a:schemeClr val="accent6"/>
                </a:solidFill>
              </a:rPr>
              <a:t>academic libraries </a:t>
            </a:r>
            <a:r>
              <a:rPr lang="en-US" sz="2600" dirty="0" smtClean="0"/>
              <a:t>– for whom institutional stewardship mandate is uncertain</a:t>
            </a:r>
          </a:p>
          <a:p>
            <a:r>
              <a:rPr lang="en-US" sz="2600" dirty="0" smtClean="0"/>
              <a:t>Research libraries have a significant role to play in securing </a:t>
            </a:r>
            <a:r>
              <a:rPr lang="en-US" sz="2600" b="1" i="1" dirty="0" smtClean="0">
                <a:solidFill>
                  <a:schemeClr val="accent6"/>
                </a:solidFill>
              </a:rPr>
              <a:t>long-term preservation </a:t>
            </a:r>
            <a:r>
              <a:rPr lang="en-US" sz="2600" dirty="0" smtClean="0"/>
              <a:t>of national resource – but they can’t do it all</a:t>
            </a:r>
          </a:p>
          <a:p>
            <a:r>
              <a:rPr lang="en-US" sz="2600" b="1" i="1" dirty="0" smtClean="0"/>
              <a:t> </a:t>
            </a:r>
            <a:r>
              <a:rPr lang="en-US" sz="2600" b="1" i="1" dirty="0" smtClean="0">
                <a:solidFill>
                  <a:schemeClr val="accent6"/>
                </a:solidFill>
              </a:rPr>
              <a:t>Cooperative infrastructure</a:t>
            </a:r>
            <a:r>
              <a:rPr lang="en-US" sz="2600" b="1" dirty="0" smtClean="0">
                <a:solidFill>
                  <a:schemeClr val="accent6"/>
                </a:solidFill>
              </a:rPr>
              <a:t> </a:t>
            </a:r>
            <a:r>
              <a:rPr lang="en-US" sz="2600" dirty="0" smtClean="0"/>
              <a:t>embodied in large-scale, multi-type regional consortia can be leveraged to maximize coverage</a:t>
            </a:r>
          </a:p>
          <a:p>
            <a:r>
              <a:rPr lang="en-US" sz="2600" b="1" i="1" dirty="0" smtClean="0"/>
              <a:t> </a:t>
            </a:r>
            <a:r>
              <a:rPr lang="en-US" sz="2600" b="1" i="1" dirty="0" smtClean="0">
                <a:solidFill>
                  <a:schemeClr val="accent6"/>
                </a:solidFill>
              </a:rPr>
              <a:t>Sustainable stewardship </a:t>
            </a:r>
            <a:r>
              <a:rPr lang="en-US" sz="2600" dirty="0" smtClean="0"/>
              <a:t>models will combine institution-, group-, and network-scale solutions</a:t>
            </a:r>
          </a:p>
          <a:p>
            <a:pPr>
              <a:buNone/>
            </a:pPr>
            <a:endParaRPr lang="en-US" sz="2200" dirty="0" smtClean="0"/>
          </a:p>
          <a:p>
            <a:pPr>
              <a:buNone/>
            </a:pPr>
            <a:endParaRPr lang="en-US" sz="2200" dirty="0" smtClean="0"/>
          </a:p>
          <a:p>
            <a:endParaRPr lang="en-US" sz="22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3600" dirty="0" smtClean="0">
                <a:solidFill>
                  <a:schemeClr val="accent6"/>
                </a:solidFill>
              </a:rPr>
              <a:t>lavoie@oclc.org</a:t>
            </a:r>
            <a:br>
              <a:rPr lang="en-US" sz="3600" dirty="0" smtClean="0">
                <a:solidFill>
                  <a:schemeClr val="accent6"/>
                </a:solidFill>
              </a:rPr>
            </a:br>
            <a:r>
              <a:rPr lang="en-US" sz="3600" dirty="0" smtClean="0">
                <a:solidFill>
                  <a:schemeClr val="accent6"/>
                </a:solidFill>
              </a:rPr>
              <a:t>malpasc@oclc.org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</a:t>
            </a:r>
            <a:r>
              <a:rPr lang="en-US" sz="2800" dirty="0" smtClean="0"/>
              <a:t>www.oclc.org/research/activities/megascale.html</a:t>
            </a:r>
            <a:br>
              <a:rPr lang="en-US" sz="2800" dirty="0" smtClean="0"/>
            </a:br>
            <a:r>
              <a:rPr lang="en-US" sz="3000" dirty="0" smtClean="0"/>
              <a:t> </a:t>
            </a:r>
            <a:r>
              <a:rPr lang="en-US" sz="2700" dirty="0" smtClean="0"/>
              <a:t>www.oclc.org/research/activities/sharedcollections.html</a:t>
            </a:r>
            <a:r>
              <a:rPr lang="en-US" sz="3600" dirty="0" smtClean="0"/>
              <a:t> </a:t>
            </a:r>
            <a:r>
              <a:rPr lang="en-US" sz="6000" dirty="0" smtClean="0"/>
              <a:t/>
            </a:r>
            <a:br>
              <a:rPr lang="en-US" sz="6000" dirty="0" smtClean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Comments or Questions?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future of print management</a:t>
            </a:r>
          </a:p>
          <a:p>
            <a:r>
              <a:rPr lang="en-US" dirty="0" smtClean="0"/>
              <a:t>Mega-regions and cooperative print management</a:t>
            </a:r>
          </a:p>
          <a:p>
            <a:r>
              <a:rPr lang="en-US" dirty="0" smtClean="0"/>
              <a:t>Focus on academic libraries</a:t>
            </a:r>
          </a:p>
          <a:p>
            <a:r>
              <a:rPr lang="en-US" dirty="0" smtClean="0"/>
              <a:t>Mega-regions and library consortia </a:t>
            </a:r>
          </a:p>
          <a:p>
            <a:r>
              <a:rPr lang="en-US" dirty="0" smtClean="0"/>
              <a:t>Conclusions &amp; takeaways</a:t>
            </a:r>
          </a:p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Roadmap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971800" y="5943600"/>
            <a:ext cx="60198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5" algn="r">
              <a:lnSpc>
                <a:spcPts val="2000"/>
              </a:lnSpc>
            </a:pPr>
            <a:r>
              <a:rPr lang="en-US" sz="2800" b="1" dirty="0" smtClean="0">
                <a:solidFill>
                  <a:srgbClr val="2178B5"/>
                </a:solidFill>
              </a:rPr>
              <a:t>OCLC Research</a:t>
            </a:r>
          </a:p>
          <a:p>
            <a:pPr lvl="5" algn="r">
              <a:lnSpc>
                <a:spcPts val="2000"/>
              </a:lnSpc>
            </a:pPr>
            <a:r>
              <a:rPr lang="en-US" sz="1600" dirty="0" smtClean="0"/>
              <a:t>Exploration, innovation and community </a:t>
            </a:r>
            <a:br>
              <a:rPr lang="en-US" sz="1600" dirty="0" smtClean="0"/>
            </a:br>
            <a:r>
              <a:rPr lang="en-US" sz="1600" dirty="0" smtClean="0"/>
              <a:t>for libraries and archives.</a:t>
            </a:r>
            <a:endParaRPr lang="en-US" sz="1600" dirty="0"/>
          </a:p>
        </p:txBody>
      </p:sp>
      <p:sp>
        <p:nvSpPr>
          <p:cNvPr id="10" name="Rectangle 9"/>
          <p:cNvSpPr/>
          <p:nvPr/>
        </p:nvSpPr>
        <p:spPr>
          <a:xfrm>
            <a:off x="-2514600" y="2362200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Cultural Webinar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cs typeface="Arial" pitchFamily="34" charset="0"/>
              </a:rPr>
              <a:t>1 August 2012</a:t>
            </a:r>
          </a:p>
        </p:txBody>
      </p:sp>
      <p:grpSp>
        <p:nvGrpSpPr>
          <p:cNvPr id="2" name="Group 16"/>
          <p:cNvGrpSpPr/>
          <p:nvPr/>
        </p:nvGrpSpPr>
        <p:grpSpPr>
          <a:xfrm>
            <a:off x="457200" y="1600200"/>
            <a:ext cx="9296400" cy="1669197"/>
            <a:chOff x="457200" y="1447800"/>
            <a:chExt cx="9296400" cy="1669197"/>
          </a:xfrm>
        </p:grpSpPr>
        <p:sp>
          <p:nvSpPr>
            <p:cNvPr id="18" name="TextBox 17"/>
            <p:cNvSpPr txBox="1"/>
            <p:nvPr/>
          </p:nvSpPr>
          <p:spPr>
            <a:xfrm>
              <a:off x="457200" y="1447800"/>
              <a:ext cx="7848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800" b="1" dirty="0">
                <a:latin typeface="+mj-lt"/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114800" y="2286000"/>
              <a:ext cx="5638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2400" dirty="0" smtClean="0">
                <a:cs typeface="Arial" pitchFamily="34" charset="0"/>
              </a:endParaRPr>
            </a:p>
            <a:p>
              <a:pPr algn="ctr"/>
              <a:endParaRPr lang="en-US" sz="2400" dirty="0">
                <a:latin typeface="+mj-lt"/>
                <a:cs typeface="Arial" pitchFamily="34" charset="0"/>
              </a:endParaRPr>
            </a:p>
          </p:txBody>
        </p:sp>
      </p:grp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51" name="AutoShape 3"/>
          <p:cNvSpPr>
            <a:spLocks noChangeAspect="1" noChangeArrowheads="1" noTextEdit="1"/>
          </p:cNvSpPr>
          <p:nvPr/>
        </p:nvSpPr>
        <p:spPr bwMode="auto">
          <a:xfrm>
            <a:off x="0" y="5562600"/>
            <a:ext cx="9144000" cy="35169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33400" y="5334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OCLC Research Webinar</a:t>
            </a:r>
            <a:endParaRPr lang="en-US" sz="2400" dirty="0"/>
          </a:p>
        </p:txBody>
      </p:sp>
      <p:pic>
        <p:nvPicPr>
          <p:cNvPr id="3" name="Picture 2" descr="OCLC logo, color without tagl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943600"/>
            <a:ext cx="1676400" cy="609600"/>
          </a:xfrm>
          <a:prstGeom prst="rect">
            <a:avLst/>
          </a:prstGeom>
          <a:noFill/>
        </p:spPr>
      </p:pic>
      <p:cxnSp>
        <p:nvCxnSpPr>
          <p:cNvPr id="22" name="Straight Connector 21"/>
          <p:cNvCxnSpPr/>
          <p:nvPr/>
        </p:nvCxnSpPr>
        <p:spPr>
          <a:xfrm>
            <a:off x="0" y="57150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667000" y="1900535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2178B5"/>
                </a:solidFill>
              </a:rPr>
              <a:t>#</a:t>
            </a:r>
            <a:r>
              <a:rPr lang="en-US" sz="2400" b="1" dirty="0" err="1" smtClean="0">
                <a:solidFill>
                  <a:srgbClr val="2178B5"/>
                </a:solidFill>
              </a:rPr>
              <a:t>ormega</a:t>
            </a:r>
            <a:r>
              <a:rPr lang="en-US" sz="2400" b="1" dirty="0" smtClean="0">
                <a:solidFill>
                  <a:srgbClr val="2178B5"/>
                </a:solidFill>
              </a:rPr>
              <a:t>     #</a:t>
            </a:r>
            <a:r>
              <a:rPr lang="en-US" sz="2400" b="1" dirty="0" err="1" smtClean="0">
                <a:solidFill>
                  <a:srgbClr val="2178B5"/>
                </a:solidFill>
              </a:rPr>
              <a:t>InsightSeries</a:t>
            </a:r>
            <a:r>
              <a:rPr lang="en-US" sz="2400" b="1" dirty="0" smtClean="0">
                <a:solidFill>
                  <a:srgbClr val="2178B5"/>
                </a:solidFill>
                <a:cs typeface="Arial" pitchFamily="34" charset="0"/>
              </a:rPr>
              <a:t> </a:t>
            </a:r>
            <a:endParaRPr lang="en-US" sz="2400" b="1" dirty="0">
              <a:solidFill>
                <a:srgbClr val="2178B5"/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8600" y="4648200"/>
            <a:ext cx="868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cs typeface="Arial" pitchFamily="34" charset="0"/>
              </a:rPr>
              <a:t>Our Webinars</a:t>
            </a:r>
          </a:p>
          <a:p>
            <a:pPr algn="ctr"/>
            <a:r>
              <a:rPr lang="en-US" sz="2400" dirty="0" smtClean="0">
                <a:cs typeface="Arial" pitchFamily="34" charset="0"/>
              </a:rPr>
              <a:t>http://www.oclc.org/research/events/webinars.html</a:t>
            </a:r>
            <a:endParaRPr lang="en-US" sz="2400" dirty="0"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04800" y="3733800"/>
            <a:ext cx="853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cs typeface="Arial" pitchFamily="34" charset="0"/>
              </a:rPr>
              <a:t>OCLC Research </a:t>
            </a:r>
          </a:p>
          <a:p>
            <a:pPr algn="ctr"/>
            <a:r>
              <a:rPr lang="en-US" sz="2400" dirty="0" smtClean="0">
                <a:cs typeface="Arial" pitchFamily="34" charset="0"/>
              </a:rPr>
              <a:t>http</a:t>
            </a:r>
            <a:r>
              <a:rPr lang="en-US" sz="2400" smtClean="0">
                <a:cs typeface="Arial" pitchFamily="34" charset="0"/>
              </a:rPr>
              <a:t>://www.oclc.org/research.html</a:t>
            </a:r>
            <a:r>
              <a:rPr lang="en-US" sz="2400" dirty="0" smtClean="0">
                <a:cs typeface="Arial" pitchFamily="34" charset="0"/>
              </a:rPr>
              <a:t>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895600" y="1905000"/>
            <a:ext cx="3200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cs typeface="Arial" pitchFamily="34" charset="0"/>
              </a:rPr>
              <a:t/>
            </a:r>
            <a:br>
              <a:rPr lang="en-US" sz="2400" b="1" dirty="0" smtClean="0">
                <a:cs typeface="Arial" pitchFamily="34" charset="0"/>
              </a:rPr>
            </a:br>
            <a:r>
              <a:rPr lang="en-US" sz="2400" b="1" dirty="0" smtClean="0">
                <a:solidFill>
                  <a:srgbClr val="2178B5"/>
                </a:solidFill>
                <a:cs typeface="Arial" pitchFamily="34" charset="0"/>
              </a:rPr>
              <a:t/>
            </a:r>
            <a:br>
              <a:rPr lang="en-US" sz="2400" b="1" dirty="0" smtClean="0">
                <a:solidFill>
                  <a:srgbClr val="2178B5"/>
                </a:solidFill>
                <a:cs typeface="Arial" pitchFamily="34" charset="0"/>
              </a:rPr>
            </a:br>
            <a:r>
              <a:rPr lang="en-US" sz="2400" dirty="0" smtClean="0">
                <a:solidFill>
                  <a:srgbClr val="2178B5"/>
                </a:solidFill>
              </a:rPr>
              <a:t> </a:t>
            </a:r>
            <a:r>
              <a:rPr lang="en-US" sz="2400" b="1" dirty="0" smtClean="0">
                <a:cs typeface="Arial" pitchFamily="34" charset="0"/>
              </a:rPr>
              <a:t/>
            </a:r>
            <a:br>
              <a:rPr lang="en-US" sz="2400" b="1" dirty="0" smtClean="0">
                <a:cs typeface="Arial" pitchFamily="34" charset="0"/>
              </a:rPr>
            </a:br>
            <a:endParaRPr lang="en-US" sz="2400" dirty="0" smtClean="0">
              <a:cs typeface="Arial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457200" y="990600"/>
            <a:ext cx="8305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178B5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>Print Management at “Mega-scale”:  A Regional Perspective on Print Book Collections in North America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  <a:t/>
            </a:r>
            <a:b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pitchFamily="34" charset="0"/>
              </a:rPr>
            </a:b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524000" y="2590800"/>
            <a:ext cx="259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+mj-lt"/>
                <a:cs typeface="Arial" pitchFamily="34" charset="0"/>
              </a:rPr>
              <a:t>Brian Lavoie</a:t>
            </a:r>
          </a:p>
          <a:p>
            <a:pPr algn="ctr"/>
            <a:r>
              <a:rPr lang="en-US" sz="2800" dirty="0" smtClean="0">
                <a:latin typeface="+mj-lt"/>
              </a:rPr>
              <a:t>lavoie@oclc.org</a:t>
            </a:r>
            <a:endParaRPr lang="en-US" sz="2800" dirty="0">
              <a:latin typeface="+mj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724400" y="2577405"/>
            <a:ext cx="2895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latin typeface="+mj-lt"/>
                <a:cs typeface="Arial" pitchFamily="34" charset="0"/>
              </a:rPr>
              <a:t>Constance </a:t>
            </a:r>
            <a:r>
              <a:rPr lang="en-US" sz="2800" b="1" dirty="0" err="1" smtClean="0">
                <a:latin typeface="+mj-lt"/>
                <a:cs typeface="Arial" pitchFamily="34" charset="0"/>
              </a:rPr>
              <a:t>Malpas</a:t>
            </a:r>
            <a:endParaRPr lang="en-US" sz="2800" b="1" dirty="0" smtClean="0">
              <a:latin typeface="+mj-lt"/>
              <a:cs typeface="Arial" pitchFamily="34" charset="0"/>
            </a:endParaRPr>
          </a:p>
          <a:p>
            <a:pPr algn="ctr"/>
            <a:r>
              <a:rPr lang="en-US" sz="2800" dirty="0" smtClean="0">
                <a:latin typeface="+mj-lt"/>
                <a:cs typeface="Arial" pitchFamily="34" charset="0"/>
              </a:rPr>
              <a:t>malpasc@oclc.org </a:t>
            </a:r>
            <a:br>
              <a:rPr lang="en-US" sz="2800" dirty="0" smtClean="0">
                <a:latin typeface="+mj-lt"/>
                <a:cs typeface="Arial" pitchFamily="34" charset="0"/>
              </a:rPr>
            </a:br>
            <a:endParaRPr lang="en-US" sz="2800" dirty="0" smtClean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Print Management:</a:t>
            </a:r>
            <a:br>
              <a:rPr lang="en-US" sz="5400" dirty="0" smtClean="0"/>
            </a:br>
            <a:r>
              <a:rPr lang="en-US" sz="5400" dirty="0" smtClean="0"/>
              <a:t>Future Strategies</a:t>
            </a:r>
            <a:endParaRPr lang="en-US" sz="5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b="1" i="1" dirty="0" smtClean="0">
                <a:solidFill>
                  <a:schemeClr val="accent6"/>
                </a:solidFill>
              </a:rPr>
              <a:t>Sourcing and Scaling</a:t>
            </a:r>
            <a:endParaRPr lang="en-US" sz="2400" b="1" i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/>
              <a:t>Background: The future of print collection management</a:t>
            </a:r>
            <a:endParaRPr lang="en-US" sz="24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81000" y="990600"/>
            <a:ext cx="8534400" cy="5153025"/>
          </a:xfrm>
        </p:spPr>
        <p:txBody>
          <a:bodyPr>
            <a:normAutofit fontScale="92500"/>
          </a:bodyPr>
          <a:lstStyle/>
          <a:p>
            <a:r>
              <a:rPr lang="en-US" b="1" dirty="0" smtClean="0"/>
              <a:t>Opportunity cost:</a:t>
            </a:r>
          </a:p>
          <a:p>
            <a:pPr lvl="1"/>
            <a:r>
              <a:rPr lang="en-US" dirty="0" smtClean="0"/>
              <a:t>Declining use of print collections (OCLC/Ohio Link study); ever-expanding array of digital alternatives</a:t>
            </a:r>
          </a:p>
          <a:p>
            <a:pPr lvl="1"/>
            <a:r>
              <a:rPr lang="en-US" dirty="0" smtClean="0"/>
              <a:t>Resources supporting print needed for new service priorities</a:t>
            </a:r>
          </a:p>
          <a:p>
            <a:r>
              <a:rPr lang="en-US" b="1" dirty="0" smtClean="0"/>
              <a:t>Reduce cost of print collections while leveraging more value from legacy print investment. Contours of a solution?</a:t>
            </a:r>
          </a:p>
          <a:p>
            <a:pPr lvl="1"/>
            <a:r>
              <a:rPr lang="en-US" dirty="0" smtClean="0"/>
              <a:t>Print resource as a shared asset managed cooperatively</a:t>
            </a:r>
          </a:p>
          <a:p>
            <a:pPr lvl="1"/>
            <a:r>
              <a:rPr lang="en-US" dirty="0" smtClean="0"/>
              <a:t>Regions are attractive scale for this cooperation</a:t>
            </a:r>
          </a:p>
          <a:p>
            <a:r>
              <a:rPr lang="en-US" b="1" dirty="0" smtClean="0"/>
              <a:t>OCLC Research: “Cloud-Sourcing Research Collections”</a:t>
            </a:r>
          </a:p>
          <a:p>
            <a:pPr lvl="1"/>
            <a:r>
              <a:rPr lang="en-US" dirty="0" smtClean="0"/>
              <a:t>ARL libraries: growing overlap with Hathi Trust, most of which widely held</a:t>
            </a:r>
          </a:p>
          <a:p>
            <a:pPr lvl="1"/>
            <a:r>
              <a:rPr lang="en-US" dirty="0" smtClean="0"/>
              <a:t>Significant opportunity for collaboration in print management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914400"/>
            <a:ext cx="4495800" cy="5257800"/>
          </a:xfrm>
          <a:prstGeom prst="rect">
            <a:avLst/>
          </a:prstGeom>
        </p:spPr>
        <p:txBody>
          <a:bodyPr>
            <a:noAutofit/>
          </a:bodyPr>
          <a:lstStyle/>
          <a:p>
            <a:pPr marL="233363" marR="0" lvl="0" indent="-233363" algn="l" defTabSz="457200" rtl="0" eaLnBrk="1" fontAlgn="auto" latinLnBrk="0" hangingPunct="1"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100" dirty="0" smtClean="0">
                <a:latin typeface="Arial"/>
                <a:cs typeface="Arial"/>
              </a:rPr>
              <a:t>OCLC Research report: characteristics and implications of a </a:t>
            </a:r>
            <a:r>
              <a:rPr lang="en-US" sz="2100" b="1" dirty="0" smtClean="0">
                <a:latin typeface="Arial"/>
                <a:cs typeface="Arial"/>
              </a:rPr>
              <a:t>North American network of regional shared print book collections</a:t>
            </a:r>
          </a:p>
          <a:p>
            <a:pPr marL="233363" marR="0" lvl="0" indent="-233363" algn="l" defTabSz="457200" rtl="0" eaLnBrk="1" fontAlgn="auto" latinLnBrk="0" hangingPunct="1"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100" b="1" dirty="0" smtClean="0">
              <a:latin typeface="Arial"/>
              <a:cs typeface="Arial"/>
            </a:endParaRPr>
          </a:p>
          <a:p>
            <a:pPr marL="233363" marR="0" lvl="0" indent="-233363" algn="l" defTabSz="457200" rtl="0" eaLnBrk="1" fontAlgn="auto" latinLnBrk="0" hangingPunct="1"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100" dirty="0" smtClean="0">
                <a:latin typeface="Arial"/>
                <a:cs typeface="Arial"/>
              </a:rPr>
              <a:t>Many current discussions around cooperative shared print organized at </a:t>
            </a:r>
            <a:r>
              <a:rPr lang="en-US" sz="2100" b="1" dirty="0" smtClean="0">
                <a:latin typeface="Arial"/>
                <a:cs typeface="Arial"/>
              </a:rPr>
              <a:t>regional scale</a:t>
            </a:r>
          </a:p>
          <a:p>
            <a:pPr marL="233363" marR="0" lvl="0" indent="-233363" algn="l" defTabSz="457200" rtl="0" eaLnBrk="1" fontAlgn="auto" latinLnBrk="0" hangingPunct="1"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100" dirty="0" smtClean="0">
              <a:latin typeface="Arial"/>
              <a:cs typeface="Arial"/>
            </a:endParaRPr>
          </a:p>
          <a:p>
            <a:pPr marL="237744" marR="0" lvl="0" indent="-233363" algn="l" defTabSz="457200" rtl="0" eaLnBrk="1" fontAlgn="auto" latinLnBrk="0" hangingPunct="1"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100" dirty="0" smtClean="0">
                <a:latin typeface="Arial"/>
                <a:cs typeface="Arial"/>
              </a:rPr>
              <a:t>Regional framework </a:t>
            </a:r>
            <a:r>
              <a:rPr lang="en-US" sz="2100" dirty="0" err="1" smtClean="0">
                <a:latin typeface="Arial"/>
                <a:cs typeface="Arial"/>
              </a:rPr>
              <a:t>operationalized</a:t>
            </a:r>
            <a:r>
              <a:rPr lang="en-US" sz="2100" dirty="0" smtClean="0">
                <a:latin typeface="Arial"/>
                <a:cs typeface="Arial"/>
              </a:rPr>
              <a:t> using </a:t>
            </a:r>
            <a:r>
              <a:rPr lang="en-US" sz="2100" b="1" dirty="0" smtClean="0">
                <a:latin typeface="Arial"/>
                <a:cs typeface="Arial"/>
              </a:rPr>
              <a:t>mega-region concept</a:t>
            </a:r>
          </a:p>
          <a:p>
            <a:pPr marL="237744" marR="0" lvl="0" indent="-233363" algn="l" defTabSz="457200" rtl="0" eaLnBrk="1" fontAlgn="auto" latinLnBrk="0" hangingPunct="1"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100" dirty="0" smtClean="0">
              <a:latin typeface="Arial"/>
              <a:cs typeface="Arial"/>
            </a:endParaRPr>
          </a:p>
          <a:p>
            <a:pPr marL="233363" marR="0" lvl="0" indent="-233363" algn="l" defTabSz="457200" rtl="0" eaLnBrk="1" fontAlgn="auto" latinLnBrk="0" hangingPunct="1"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100" b="1" dirty="0" smtClean="0">
                <a:latin typeface="Arial"/>
                <a:cs typeface="Arial"/>
              </a:rPr>
              <a:t>Not prescriptive</a:t>
            </a:r>
            <a:r>
              <a:rPr lang="en-US" sz="2100" dirty="0" smtClean="0">
                <a:latin typeface="Arial"/>
                <a:cs typeface="Arial"/>
              </a:rPr>
              <a:t>: one model among many</a:t>
            </a:r>
          </a:p>
          <a:p>
            <a:pPr marL="233363" marR="0" lvl="0" indent="-233363" algn="l" defTabSz="457200" rtl="0" eaLnBrk="1" fontAlgn="auto" latinLnBrk="0" hangingPunct="1"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2100" dirty="0" smtClean="0">
              <a:latin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/>
              <a:t>Print Management at “Mega-Scale”</a:t>
            </a:r>
            <a:endParaRPr lang="en-US" sz="2400" b="1" dirty="0"/>
          </a:p>
        </p:txBody>
      </p:sp>
      <p:pic>
        <p:nvPicPr>
          <p:cNvPr id="8194" name="Picture 2" descr="C:\NorthAmerican\Webinars\report_cov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914400"/>
            <a:ext cx="3831771" cy="502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3581399" y="6342424"/>
            <a:ext cx="5562601" cy="363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lvl="0" indent="-233363">
              <a:lnSpc>
                <a:spcPct val="110000"/>
              </a:lnSpc>
              <a:defRPr/>
            </a:pPr>
            <a:r>
              <a:rPr lang="en-US" sz="1600" b="1" dirty="0" smtClean="0">
                <a:latin typeface="Calibri" pitchFamily="34" charset="0"/>
                <a:hlinkClick r:id="rId4"/>
              </a:rPr>
              <a:t>www.oclc.org/research/publications/library/2012/2012-05.pdf</a:t>
            </a:r>
            <a:endParaRPr lang="en-US" sz="1600" b="1" dirty="0" smtClean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/>
              <a:t>Mega-regions</a:t>
            </a:r>
            <a:endParaRPr lang="en-US" sz="2400" b="1" dirty="0"/>
          </a:p>
        </p:txBody>
      </p:sp>
      <p:pic>
        <p:nvPicPr>
          <p:cNvPr id="4" name="Picture 2" descr="C:\NorthAmerican\Webinars\nasa-usa-at-nigh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3276600"/>
            <a:ext cx="4183062" cy="27887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28600" y="914400"/>
            <a:ext cx="860043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Geographic area defined by </a:t>
            </a:r>
            <a:r>
              <a:rPr lang="en-US" sz="2800" b="1" i="1" dirty="0" smtClean="0"/>
              <a:t>high level of economic</a:t>
            </a:r>
          </a:p>
          <a:p>
            <a:r>
              <a:rPr lang="en-US" sz="2800" b="1" i="1" dirty="0" smtClean="0"/>
              <a:t>integration, </a:t>
            </a:r>
            <a:r>
              <a:rPr lang="en-US" sz="2800" dirty="0" smtClean="0"/>
              <a:t>underpinned by </a:t>
            </a:r>
            <a:r>
              <a:rPr lang="en-US" sz="2800" b="1" i="1" dirty="0" smtClean="0"/>
              <a:t>robust supporting</a:t>
            </a:r>
          </a:p>
          <a:p>
            <a:r>
              <a:rPr lang="en-US" sz="2800" b="1" i="1" dirty="0" smtClean="0"/>
              <a:t>infrastructure</a:t>
            </a:r>
            <a:r>
              <a:rPr lang="en-US" sz="2800" dirty="0" smtClean="0"/>
              <a:t> (transportation, logistics, etc.)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9262" y="2590800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“</a:t>
            </a:r>
            <a:r>
              <a:rPr lang="en-US" sz="2800" dirty="0" smtClean="0">
                <a:solidFill>
                  <a:schemeClr val="accent6"/>
                </a:solidFill>
              </a:rPr>
              <a:t>Lights from space</a:t>
            </a:r>
            <a:r>
              <a:rPr lang="en-US" sz="2800" dirty="0" smtClean="0"/>
              <a:t>” definition (Richard Florida et al.)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4038600"/>
            <a:ext cx="4267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 some respects, a</a:t>
            </a:r>
          </a:p>
          <a:p>
            <a:r>
              <a:rPr lang="en-US" sz="2800" dirty="0" smtClean="0"/>
              <a:t>“natural” unit of  analysis?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003" r="4107"/>
          <a:stretch>
            <a:fillRect/>
          </a:stretch>
        </p:blipFill>
        <p:spPr bwMode="auto">
          <a:xfrm>
            <a:off x="115866" y="381000"/>
            <a:ext cx="8874690" cy="594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057400" y="304800"/>
            <a:ext cx="4953000" cy="510778"/>
          </a:xfrm>
          <a:prstGeom prst="roundRect">
            <a:avLst/>
          </a:prstGeo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North American Mega-regions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34200" y="6400800"/>
            <a:ext cx="2045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OCLC Research, 2013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5003" r="4107"/>
          <a:stretch>
            <a:fillRect/>
          </a:stretch>
        </p:blipFill>
        <p:spPr bwMode="auto">
          <a:xfrm>
            <a:off x="115866" y="381000"/>
            <a:ext cx="8874690" cy="594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1828800" y="304800"/>
            <a:ext cx="5410200" cy="510778"/>
          </a:xfrm>
          <a:prstGeom prst="roundRect">
            <a:avLst/>
          </a:prstGeom>
          <a:solidFill>
            <a:schemeClr val="accent3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Mega-regions &amp; Library Consortia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34200" y="6400800"/>
            <a:ext cx="204575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OCLC Research, 2013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1000" y="1066800"/>
            <a:ext cx="990600" cy="304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err="1" smtClean="0">
                <a:solidFill>
                  <a:schemeClr val="bg1"/>
                </a:solidFill>
              </a:rPr>
              <a:t>Orbis</a:t>
            </a:r>
            <a:r>
              <a:rPr lang="en-US" sz="1000" b="1" dirty="0" smtClean="0">
                <a:solidFill>
                  <a:schemeClr val="bg1"/>
                </a:solidFill>
              </a:rPr>
              <a:t>-Cascade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638800" y="2743200"/>
            <a:ext cx="990600" cy="304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CIC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134100" y="4724400"/>
            <a:ext cx="990600" cy="304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ASERL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15866" y="3429000"/>
            <a:ext cx="990600" cy="304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SCELC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343400" y="2209800"/>
            <a:ext cx="990600" cy="304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MINITEX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7989353" y="2209800"/>
            <a:ext cx="990600" cy="304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b="1" dirty="0" smtClean="0">
                <a:solidFill>
                  <a:schemeClr val="bg1"/>
                </a:solidFill>
              </a:rPr>
              <a:t>Boston Library Cons.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998753" y="3048000"/>
            <a:ext cx="990600" cy="304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NERL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248400" y="2057400"/>
            <a:ext cx="990600" cy="304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OCUL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3733800" y="4724400"/>
            <a:ext cx="990600" cy="304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TEXSHARE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057400" y="3733800"/>
            <a:ext cx="990600" cy="304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GWLA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4876800" y="5029200"/>
            <a:ext cx="990600" cy="3048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LOUIS</a:t>
            </a:r>
            <a:endParaRPr lang="en-US" sz="1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 OCLC template">
  <a:themeElements>
    <a:clrScheme name="OCLC">
      <a:dk1>
        <a:sysClr val="windowText" lastClr="000000"/>
      </a:dk1>
      <a:lt1>
        <a:srgbClr val="FFFFFF"/>
      </a:lt1>
      <a:dk2>
        <a:srgbClr val="455560"/>
      </a:dk2>
      <a:lt2>
        <a:srgbClr val="FFFFFF"/>
      </a:lt2>
      <a:accent1>
        <a:srgbClr val="2178B5"/>
      </a:accent1>
      <a:accent2>
        <a:srgbClr val="C52127"/>
      </a:accent2>
      <a:accent3>
        <a:srgbClr val="409A3C"/>
      </a:accent3>
      <a:accent4>
        <a:srgbClr val="5F4894"/>
      </a:accent4>
      <a:accent5>
        <a:srgbClr val="A9316F"/>
      </a:accent5>
      <a:accent6>
        <a:srgbClr val="FF7600"/>
      </a:accent6>
      <a:hlink>
        <a:srgbClr val="034EA2"/>
      </a:hlink>
      <a:folHlink>
        <a:srgbClr val="A9316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C13F594A2FC74EADD29D0AF2FC40B8" ma:contentTypeVersion="0" ma:contentTypeDescription="Create a new document." ma:contentTypeScope="" ma:versionID="f6b9a7984d90970c0d0e973507f2746e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F7939786-C169-4F7A-810B-4BE8BCB61B43}">
  <ds:schemaRefs>
    <ds:schemaRef ds:uri="http://schemas.microsoft.com/office/2006/documentManagement/types"/>
    <ds:schemaRef ds:uri="http://purl.org/dc/elements/1.1/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F666D8B9-669F-4142-B8FC-2F14E25C84F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C843D3-24B5-44CD-B3F2-6FF1341FC0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OCLC template</Template>
  <TotalTime>19361</TotalTime>
  <Words>1222</Words>
  <Application>Microsoft Office PowerPoint</Application>
  <PresentationFormat>On-screen Show (4:3)</PresentationFormat>
  <Paragraphs>224</Paragraphs>
  <Slides>30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New OCLC template</vt:lpstr>
      <vt:lpstr>Office Theme</vt:lpstr>
      <vt:lpstr>Print Management at “Mega-scale”:  A Regional Perspective on Print Book Collections in North America </vt:lpstr>
      <vt:lpstr>Print Management at ‘Mega’-scale</vt:lpstr>
      <vt:lpstr>Roadmap</vt:lpstr>
      <vt:lpstr>Print Management: Future Strategies</vt:lpstr>
      <vt:lpstr>Background: The future of print collection management</vt:lpstr>
      <vt:lpstr>Print Management at “Mega-Scale”</vt:lpstr>
      <vt:lpstr>Mega-regions</vt:lpstr>
      <vt:lpstr>Slide 8</vt:lpstr>
      <vt:lpstr>Slide 9</vt:lpstr>
      <vt:lpstr>Slide 10</vt:lpstr>
      <vt:lpstr>Regional coverage of the North American print book resource</vt:lpstr>
      <vt:lpstr>Share of regional print book holdings, by institution type</vt:lpstr>
      <vt:lpstr>Rareness is common</vt:lpstr>
      <vt:lpstr>Overlap with BOS-WASH, by region</vt:lpstr>
      <vt:lpstr>HathiTrust coverage of regional print book collections</vt:lpstr>
      <vt:lpstr>Academic Libraries</vt:lpstr>
      <vt:lpstr>Asymmetries in Distribution of Resource and Institutional Capacity to Preserve</vt:lpstr>
      <vt:lpstr>Changes in Higher Education System Will Alter Organization of Library System</vt:lpstr>
      <vt:lpstr>Distribution by Academic Library Type Varies by Region</vt:lpstr>
      <vt:lpstr>Preservation Value of Shared Digital Infrastructure Varies by Region</vt:lpstr>
      <vt:lpstr>Slide 21</vt:lpstr>
      <vt:lpstr>Mega-regions and Library Consortia  </vt:lpstr>
      <vt:lpstr>Slide 23</vt:lpstr>
      <vt:lpstr>Right-scaling stewardship:  assessing group-scale options</vt:lpstr>
      <vt:lpstr>Right-scaling stewardship:  assessing group-scale options</vt:lpstr>
      <vt:lpstr>Right-scaling stewardship:  assessing group-scale options</vt:lpstr>
      <vt:lpstr>OSU/CIC Project: A Mega-Regions Application </vt:lpstr>
      <vt:lpstr>Conclusions and Takeaways</vt:lpstr>
      <vt:lpstr> lavoie@oclc.org malpasc@oclc.org   www.oclc.org/research/activities/megascale.html  www.oclc.org/research/activities/sharedcollections.html  </vt:lpstr>
      <vt:lpstr>Slide 30</vt:lpstr>
    </vt:vector>
  </TitlesOfParts>
  <Manager/>
  <Company>OCLC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Print Management at "Mega-scale":  A Regional Perspective on Print Book Collections in North America</dc:title>
  <dc:creator>Brian Lavoie, Constance Malpas</dc:creator>
  <cp:lastModifiedBy>conferp</cp:lastModifiedBy>
  <cp:revision>3146</cp:revision>
  <cp:lastPrinted>2012-01-18T22:20:44Z</cp:lastPrinted>
  <dcterms:created xsi:type="dcterms:W3CDTF">2012-12-06T22:02:24Z</dcterms:created>
  <dcterms:modified xsi:type="dcterms:W3CDTF">2013-03-28T23:41:25Z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0x0101009EC13F594A2FC74EADD29D0AF2FC40B8</vt:lpwstr>
  </property>
</Properties>
</file>