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492" r:id="rId5"/>
    <p:sldId id="499" r:id="rId6"/>
    <p:sldId id="497" r:id="rId7"/>
    <p:sldId id="500" r:id="rId8"/>
    <p:sldId id="493" r:id="rId9"/>
    <p:sldId id="490" r:id="rId10"/>
    <p:sldId id="496" r:id="rId11"/>
    <p:sldId id="506" r:id="rId12"/>
    <p:sldId id="507" r:id="rId13"/>
    <p:sldId id="502" r:id="rId14"/>
    <p:sldId id="508" r:id="rId15"/>
    <p:sldId id="487" r:id="rId16"/>
    <p:sldId id="494" r:id="rId17"/>
    <p:sldId id="495" r:id="rId18"/>
    <p:sldId id="505" r:id="rId19"/>
    <p:sldId id="486" r:id="rId20"/>
    <p:sldId id="491" r:id="rId21"/>
    <p:sldId id="498" r:id="rId22"/>
    <p:sldId id="5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key Hawk" initials="ML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9316F"/>
    <a:srgbClr val="419A3C"/>
    <a:srgbClr val="0B7CCB"/>
    <a:srgbClr val="FF7600"/>
    <a:srgbClr val="E18100"/>
    <a:srgbClr val="CCFF66"/>
    <a:srgbClr val="2F4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26" autoAdjust="0"/>
  </p:normalViewPr>
  <p:slideViewPr>
    <p:cSldViewPr snapToObjects="1" showGuides="1">
      <p:cViewPr varScale="1">
        <p:scale>
          <a:sx n="58" d="100"/>
          <a:sy n="58" d="100"/>
        </p:scale>
        <p:origin x="-1404" y="-78"/>
      </p:cViewPr>
      <p:guideLst>
        <p:guide orient="horz" pos="6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Mega%20Regions%20Print%20Consolidation%20Project\SoCal%20MR%20pre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2346894138231606E-3"/>
                  <c:y val="-9.6276784383829764E-2"/>
                </c:manualLayout>
              </c:layout>
              <c:numFmt formatCode="0%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2800" b="1"/>
                  </a:pPr>
                  <a:endParaRPr lang="en-US"/>
                </a:p>
              </c:txPr>
              <c:showVal val="1"/>
            </c:dLbl>
            <c:numFmt formatCode="0%" sourceLinked="0"/>
            <c:showVal val="1"/>
          </c:dLbls>
          <c:cat>
            <c:strRef>
              <c:f>'intra-MR overlap'!$G$3:$G$7</c:f>
              <c:strCache>
                <c:ptCount val="5"/>
                <c:pt idx="0">
                  <c:v>&lt;5 in region</c:v>
                </c:pt>
                <c:pt idx="1">
                  <c:v>5 to 9 in region</c:v>
                </c:pt>
                <c:pt idx="2">
                  <c:v>10 to 24 in region</c:v>
                </c:pt>
                <c:pt idx="3">
                  <c:v>25 to 99 in region</c:v>
                </c:pt>
                <c:pt idx="4">
                  <c:v>&gt;99 in region</c:v>
                </c:pt>
              </c:strCache>
            </c:strRef>
          </c:cat>
          <c:val>
            <c:numRef>
              <c:f>'intra-MR overlap'!$H$3:$H$7</c:f>
              <c:numCache>
                <c:formatCode>0.00</c:formatCode>
                <c:ptCount val="5"/>
                <c:pt idx="0">
                  <c:v>0.78316847752562591</c:v>
                </c:pt>
                <c:pt idx="1">
                  <c:v>0.11462269547585804</c:v>
                </c:pt>
                <c:pt idx="2">
                  <c:v>8.0308338929268683E-2</c:v>
                </c:pt>
                <c:pt idx="3">
                  <c:v>2.1770319896471348E-2</c:v>
                </c:pt>
                <c:pt idx="4">
                  <c:v>1.3016817277655492E-4</c:v>
                </c:pt>
              </c:numCache>
            </c:numRef>
          </c:val>
        </c:ser>
        <c:axId val="102191104"/>
        <c:axId val="102193024"/>
      </c:barChart>
      <c:catAx>
        <c:axId val="102191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Holding Libraries in SoCal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2193024"/>
        <c:crosses val="autoZero"/>
        <c:auto val="1"/>
        <c:lblAlgn val="ctr"/>
        <c:lblOffset val="100"/>
      </c:catAx>
      <c:valAx>
        <c:axId val="102193024"/>
        <c:scaling>
          <c:orientation val="minMax"/>
          <c:max val="0.8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Percent of SoCal Print Books (holdings)</a:t>
                </a:r>
              </a:p>
            </c:rich>
          </c:tx>
          <c:layout/>
        </c:title>
        <c:numFmt formatCode="0%" sourceLinked="0"/>
        <c:majorTickMark val="none"/>
        <c:tickLblPos val="nextTo"/>
        <c:crossAx val="10219110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5550237860892391"/>
                  <c:y val="0.194367523831702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25,876,932</a:t>
                    </a: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
65%</a:t>
                    </a:r>
                  </a:p>
                </c:rich>
              </c:tx>
              <c:spPr/>
              <c:showVal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11,600,841
29%</a:t>
                    </a:r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2,492,043
6%</a:t>
                    </a:r>
                  </a:p>
                </c:rich>
              </c:tx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'holds by lib type'!$A$22:$A$24</c:f>
              <c:strCache>
                <c:ptCount val="3"/>
                <c:pt idx="0">
                  <c:v>Academic</c:v>
                </c:pt>
                <c:pt idx="1">
                  <c:v>Public</c:v>
                </c:pt>
                <c:pt idx="2">
                  <c:v>Other</c:v>
                </c:pt>
              </c:strCache>
            </c:strRef>
          </c:cat>
          <c:val>
            <c:numRef>
              <c:f>'holds by lib type'!$B$22:$B$24</c:f>
              <c:numCache>
                <c:formatCode>General</c:formatCode>
                <c:ptCount val="3"/>
                <c:pt idx="0">
                  <c:v>25876932</c:v>
                </c:pt>
                <c:pt idx="1">
                  <c:v>11600841</c:v>
                </c:pt>
                <c:pt idx="2">
                  <c:v>2492043</c:v>
                </c:pt>
              </c:numCache>
            </c:numRef>
          </c:val>
        </c:ser>
        <c:firstSliceAng val="221"/>
      </c:pieChart>
    </c:plotArea>
    <c:legend>
      <c:legendPos val="t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90B96-037A-504A-977E-B6542BD6CBD5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670E-6968-D546-96D3-BA97EA7DE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79E4-531B-094F-B0E0-0AB1940632EE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1901-2D7D-404F-83CF-0310337D8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2/3rds of the regional print book collection (holdings)</a:t>
            </a:r>
            <a:r>
              <a:rPr lang="en-US" baseline="0" dirty="0" smtClean="0"/>
              <a:t> is held by academic libraries. </a:t>
            </a:r>
            <a:r>
              <a:rPr lang="en-US" dirty="0" smtClean="0"/>
              <a:t>So as academic sector changes, we can</a:t>
            </a:r>
            <a:r>
              <a:rPr lang="en-US" baseline="0" dirty="0" smtClean="0"/>
              <a:t> anticipate potentially major impact on SoCal print book collection.  A significant part of the regional inventory is held by institutions that are likely to shed low-use print materials.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BosWash</a:t>
            </a:r>
            <a:r>
              <a:rPr lang="en-US" dirty="0" smtClean="0"/>
              <a:t>, </a:t>
            </a:r>
            <a:r>
              <a:rPr lang="en-US" dirty="0" err="1" smtClean="0"/>
              <a:t>ChiPitts</a:t>
            </a:r>
            <a:r>
              <a:rPr lang="en-US" dirty="0" smtClean="0"/>
              <a:t>, </a:t>
            </a:r>
            <a:r>
              <a:rPr lang="en-US" dirty="0" err="1" smtClean="0"/>
              <a:t>TorBuffChester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NorCal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Charlanta</a:t>
            </a:r>
            <a:r>
              <a:rPr lang="en-US" baseline="0" dirty="0" smtClean="0"/>
              <a:t> each duplicate &gt;50% of titles in SoCal regional collection.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but </a:t>
            </a:r>
            <a:r>
              <a:rPr lang="en-US" baseline="0" dirty="0" err="1" smtClean="0"/>
              <a:t>NoCal</a:t>
            </a:r>
            <a:r>
              <a:rPr lang="en-US" baseline="0" dirty="0" smtClean="0"/>
              <a:t> are too distant to be regarded as proxy suppliers for print – though from a preservation perspective, their distance may be plus.  One can imagine that a mega-regional preservation agreement might be struck between SoCal and </a:t>
            </a:r>
            <a:r>
              <a:rPr lang="en-US" baseline="0" dirty="0" err="1" smtClean="0"/>
              <a:t>ChiPitts</a:t>
            </a:r>
            <a:r>
              <a:rPr lang="en-US" baseline="0" dirty="0" smtClean="0"/>
              <a:t> for example, with the Midwest libraries providing ‘emergency backup book power’ to institutions in Southern California in the event of a catastrophic disaster on the West Coast.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Pretty good – but what’s the strategy for</a:t>
            </a:r>
            <a:r>
              <a:rPr lang="en-US" baseline="0" dirty="0" smtClean="0"/>
              <a:t> the other 75%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to figure out how many HathiTrust members are in SoCal</a:t>
            </a:r>
          </a:p>
          <a:p>
            <a:r>
              <a:rPr lang="en-US" dirty="0" smtClean="0"/>
              <a:t>UCLA + SRLF</a:t>
            </a:r>
          </a:p>
          <a:p>
            <a:r>
              <a:rPr lang="en-US" dirty="0" smtClean="0"/>
              <a:t>UC Riverside</a:t>
            </a:r>
          </a:p>
          <a:p>
            <a:r>
              <a:rPr lang="en-US" dirty="0" smtClean="0"/>
              <a:t>UCSD</a:t>
            </a:r>
          </a:p>
          <a:p>
            <a:r>
              <a:rPr lang="en-US" dirty="0" smtClean="0"/>
              <a:t>Santa Barbara</a:t>
            </a:r>
          </a:p>
          <a:p>
            <a:r>
              <a:rPr lang="en-US" dirty="0" smtClean="0"/>
              <a:t>Irvine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UC SRLF alone holds 22% of the discrete PB publications in SoCal.</a:t>
            </a:r>
            <a:r>
              <a:rPr lang="en-US" baseline="0" dirty="0" smtClean="0"/>
              <a:t>  The collection is a sunk cost for UC and could deliver preservation benefit to the whole region if it were designated as a shared archive.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Mega-region</a:t>
            </a:r>
            <a:r>
              <a:rPr lang="en-US" baseline="0" dirty="0" smtClean="0"/>
              <a:t> framework not prescriptive – simply one model among others for how to organize a regional approach to print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to talk about SoCal print book resource, but useful to put it in context of other NA mega regions.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vast collection of titles – the scope of the regional resources</a:t>
            </a:r>
            <a:r>
              <a:rPr lang="en-US" baseline="0" dirty="0" smtClean="0"/>
              <a:t> is very broad.  </a:t>
            </a:r>
          </a:p>
          <a:p>
            <a:r>
              <a:rPr lang="en-US" dirty="0" smtClean="0"/>
              <a:t>&gt;80% of titles </a:t>
            </a:r>
            <a:r>
              <a:rPr lang="en-US" baseline="0" dirty="0" smtClean="0"/>
              <a:t>in the regional collection represent distinctive works (as opposed to variant editions of a title).</a:t>
            </a:r>
          </a:p>
          <a:p>
            <a:r>
              <a:rPr lang="en-US" baseline="0" dirty="0" smtClean="0"/>
              <a:t>What does this mean?  There is breadth of intellectual scope in the collection.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supply side, we find that 4 SoCal libraries on average hold one or more copies of these titles.  So there is some duplication, put perhaps less than might be anticipated.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collection is relatively young, with a median age per title of 30 years.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SoCal collection represents about a fifth of the print book titles we’ve identified in the North American print book collection, and just 4% of all holdings.  Broad coverage; thin supply.  But note that we can’t draw any conclusions about the sufficiency of the average 4 holdings without some regional demand side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Recall that our data is incomplete for public libraries, especially for branch libraries – so the total duplication is likely greater than what is reflected here.  On the other hand, from a preservation perspective, public library holdings are not generally viewed collections of record – so the redundancy in public library holdings may not be a good measure of the preservation status of the regional collection as a whole.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necessarily</a:t>
            </a:r>
            <a:r>
              <a:rPr lang="en-US" baseline="0" dirty="0" smtClean="0"/>
              <a:t> </a:t>
            </a:r>
            <a:r>
              <a:rPr lang="en-US" dirty="0" smtClean="0"/>
              <a:t>raises the question of ‘how much is enough’ and</a:t>
            </a:r>
            <a:r>
              <a:rPr lang="en-US" baseline="0" dirty="0" smtClean="0"/>
              <a:t> the degree to which SoCal institutions must rely on extra-regional partners to supplement intra-regional preservation infrastructure.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rich regional resource that is</a:t>
            </a:r>
            <a:r>
              <a:rPr lang="en-US" baseline="0" dirty="0" smtClean="0"/>
              <a:t> relatively diffuse; it represents only a small part of NA print book resource and hence SoCal remains dependent on preservation and access decisions made in other MR.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20% of the SoCal library population holds 65% of the regional print book resource; but</a:t>
            </a:r>
            <a:r>
              <a:rPr lang="en-US" baseline="0" dirty="0" smtClean="0"/>
              <a:t> this population does not have commensurately sized preservation capacity – non-ARL institutions have limited preservation resources or mandate.</a:t>
            </a:r>
          </a:p>
          <a:p>
            <a:endParaRPr lang="en-US" dirty="0" smtClean="0"/>
          </a:p>
          <a:p>
            <a:r>
              <a:rPr lang="en-US" dirty="0" smtClean="0"/>
              <a:t>NB because state library</a:t>
            </a:r>
            <a:r>
              <a:rPr lang="en-US" baseline="0" dirty="0" smtClean="0"/>
              <a:t> is based in Sacramento (</a:t>
            </a:r>
            <a:r>
              <a:rPr lang="en-US" baseline="0" dirty="0" err="1" smtClean="0"/>
              <a:t>NorCal</a:t>
            </a:r>
            <a:r>
              <a:rPr lang="en-US" baseline="0" dirty="0" smtClean="0"/>
              <a:t>), it isn’t counted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suggests that the SoCal regional resource is valued within the region and therefore should be a priority for collective stewardship.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2/3rds of the regional print book collection (holdings)</a:t>
            </a:r>
            <a:r>
              <a:rPr lang="en-US" baseline="0" dirty="0" smtClean="0"/>
              <a:t> is held by academic libraries. </a:t>
            </a:r>
            <a:r>
              <a:rPr lang="en-US" dirty="0" smtClean="0"/>
              <a:t>So as academic sector changes, we can</a:t>
            </a:r>
            <a:r>
              <a:rPr lang="en-US" baseline="0" dirty="0" smtClean="0"/>
              <a:t> anticipate potentially major impact on SoCal print book collection.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d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0"/>
              <a:stretch>
                <a:fillRect/>
              </a:stretch>
            </p:blipFill>
          </mc:Choice>
          <mc:Fallback>
            <p:blipFill>
              <a:blip r:embed="rId41"/>
              <a:stretch>
                <a:fillRect/>
              </a:stretch>
            </p:blipFill>
          </mc:Fallback>
        </mc:AlternateContent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793BC21B-894E-AB42-B567-820E81E1B58F}" type="datetimeFigureOut">
              <a:rPr lang="en-US" smtClean="0"/>
              <a:pPr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7" r:id="rId3"/>
    <p:sldLayoutId id="2147483701" r:id="rId4"/>
    <p:sldLayoutId id="2147483713" r:id="rId5"/>
    <p:sldLayoutId id="2147483731" r:id="rId6"/>
    <p:sldLayoutId id="2147483715" r:id="rId7"/>
    <p:sldLayoutId id="2147483730" r:id="rId8"/>
    <p:sldLayoutId id="2147483707" r:id="rId9"/>
    <p:sldLayoutId id="2147483683" r:id="rId10"/>
    <p:sldLayoutId id="2147483682" r:id="rId11"/>
    <p:sldLayoutId id="2147483709" r:id="rId12"/>
    <p:sldLayoutId id="2147483711" r:id="rId13"/>
    <p:sldLayoutId id="2147483712" r:id="rId14"/>
    <p:sldLayoutId id="2147483703" r:id="rId15"/>
    <p:sldLayoutId id="2147483663" r:id="rId16"/>
    <p:sldLayoutId id="2147483668" r:id="rId17"/>
    <p:sldLayoutId id="2147483710" r:id="rId18"/>
    <p:sldLayoutId id="2147483716" r:id="rId19"/>
    <p:sldLayoutId id="2147483704" r:id="rId20"/>
    <p:sldLayoutId id="2147483705" r:id="rId21"/>
    <p:sldLayoutId id="2147483706" r:id="rId22"/>
    <p:sldLayoutId id="2147483702" r:id="rId23"/>
    <p:sldLayoutId id="2147483724" r:id="rId24"/>
    <p:sldLayoutId id="2147483717" r:id="rId25"/>
    <p:sldLayoutId id="2147483725" r:id="rId26"/>
    <p:sldLayoutId id="2147483721" r:id="rId27"/>
    <p:sldLayoutId id="2147483719" r:id="rId28"/>
    <p:sldLayoutId id="2147483691" r:id="rId29"/>
    <p:sldLayoutId id="2147483723" r:id="rId30"/>
    <p:sldLayoutId id="2147483718" r:id="rId31"/>
    <p:sldLayoutId id="2147483726" r:id="rId32"/>
    <p:sldLayoutId id="2147483722" r:id="rId33"/>
    <p:sldLayoutId id="2147483720" r:id="rId34"/>
    <p:sldLayoutId id="2147483727" r:id="rId35"/>
    <p:sldLayoutId id="2147483728" r:id="rId36"/>
    <p:sldLayoutId id="2147483729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maps.google.com/maps/ms?gl=us&amp;ie=UTF8&amp;oe=UTF8&amp;msa=0&amp;msid=116372932749076038893.00044700bc73cbe3a819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609600"/>
          </a:xfrm>
        </p:spPr>
        <p:txBody>
          <a:bodyPr/>
          <a:lstStyle/>
          <a:p>
            <a:r>
              <a:rPr lang="en-US" sz="1980" b="1" dirty="0" smtClean="0">
                <a:latin typeface="+mn-lt"/>
              </a:rPr>
              <a:t>A mega-regional perspective on print books in Southern California libraries</a:t>
            </a:r>
            <a:endParaRPr lang="en-US" sz="198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7924800" cy="52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" name="Text Placeholder 17"/>
          <p:cNvSpPr txBox="1">
            <a:spLocks/>
          </p:cNvSpPr>
          <p:nvPr/>
        </p:nvSpPr>
        <p:spPr>
          <a:xfrm>
            <a:off x="76200" y="5327700"/>
            <a:ext cx="3810000" cy="76830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/>
          <a:lstStyle/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Constance Malpas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OCLC Research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malpasc@oclc.org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6310093"/>
            <a:ext cx="54864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 algn="r">
              <a:lnSpc>
                <a:spcPct val="110000"/>
              </a:lnSpc>
              <a:defRPr/>
            </a:pPr>
            <a:r>
              <a:rPr lang="en-US" sz="1400" dirty="0" smtClean="0">
                <a:cs typeface="Arial"/>
              </a:rPr>
              <a:t>Shared Print Collections Southern California Mega-Region Meeting  </a:t>
            </a:r>
          </a:p>
          <a:p>
            <a:pPr marL="233363" lvl="0" indent="-233363" algn="r">
              <a:lnSpc>
                <a:spcPct val="110000"/>
              </a:lnSpc>
              <a:defRPr/>
            </a:pPr>
            <a:r>
              <a:rPr lang="en-US" sz="1400" dirty="0" smtClean="0">
                <a:cs typeface="Arial"/>
              </a:rPr>
              <a:t>14 December 2012 - UCLA - Bob Kieft, convener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4123"/>
          <a:stretch>
            <a:fillRect/>
          </a:stretch>
        </p:blipFill>
        <p:spPr bwMode="auto">
          <a:xfrm>
            <a:off x="303724" y="1250305"/>
            <a:ext cx="8459276" cy="454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702617"/>
            <a:ext cx="3095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124" y="5910590"/>
            <a:ext cx="8459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https://maps.google.com/maps/ms?gl=us&amp;ie=UTF8&amp;oe=UTF8&amp;msa=0&amp;msid=116372932749076038893.00044700bc73cbe3a8198</a:t>
            </a:r>
            <a:endParaRPr lang="en-US" sz="1100" dirty="0" smtClean="0"/>
          </a:p>
          <a:p>
            <a:endParaRPr lang="en-US" sz="11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Regional stewardship:  </a:t>
            </a:r>
            <a:r>
              <a:rPr lang="en-US" sz="2600" dirty="0" smtClean="0">
                <a:solidFill>
                  <a:schemeClr val="accent6"/>
                </a:solidFill>
              </a:rPr>
              <a:t>cooperative infrastructure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971800"/>
            <a:ext cx="649408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Leveraging resource-sharing capacity on a regional scale</a:t>
            </a:r>
            <a:endParaRPr lang="en-US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In sum:  </a:t>
            </a:r>
            <a:r>
              <a:rPr lang="en-US" sz="2400" b="1" dirty="0" smtClean="0">
                <a:solidFill>
                  <a:schemeClr val="accent6"/>
                </a:solidFill>
              </a:rPr>
              <a:t>demand-side view of regional resource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SoCal print book resource is a vital part of regional information economy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SoCal resource delivers value beyond the immediate region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4495800" y="1600200"/>
            <a:ext cx="4297680" cy="2903315"/>
            <a:chOff x="457201" y="1600200"/>
            <a:chExt cx="3933469" cy="2903315"/>
          </a:xfrm>
        </p:grpSpPr>
        <p:sp>
          <p:nvSpPr>
            <p:cNvPr id="8" name="Rounded Rectangle 7"/>
            <p:cNvSpPr/>
            <p:nvPr/>
          </p:nvSpPr>
          <p:spPr>
            <a:xfrm>
              <a:off x="457201" y="1600200"/>
              <a:ext cx="3933469" cy="2658992"/>
            </a:xfrm>
            <a:prstGeom prst="roundRect">
              <a:avLst>
                <a:gd name="adj" fmla="val 4488"/>
              </a:avLst>
            </a:prstGeom>
            <a:solidFill>
              <a:srgbClr val="2178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>
                <a:spcBef>
                  <a:spcPts val="1200"/>
                </a:spcBef>
              </a:pPr>
              <a:r>
                <a:rPr lang="en-US" b="1" dirty="0" smtClean="0">
                  <a:latin typeface="+mj-lt"/>
                </a:rPr>
                <a:t>OPINION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By more effectively </a:t>
              </a:r>
              <a:r>
                <a:rPr lang="en-US" b="1" dirty="0" smtClean="0">
                  <a:solidFill>
                    <a:schemeClr val="accent6"/>
                  </a:solidFill>
                </a:rPr>
                <a:t>surfacing distinctive regional resources</a:t>
              </a:r>
              <a:r>
                <a:rPr lang="en-US" dirty="0" smtClean="0"/>
                <a:t> in  discovery systems, SoCal can increase support for regional stewardship;  preservation of ‘redundant’ resources should be informed by </a:t>
              </a:r>
              <a:r>
                <a:rPr lang="en-US" b="1" dirty="0" smtClean="0">
                  <a:solidFill>
                    <a:schemeClr val="accent6"/>
                  </a:solidFill>
                </a:rPr>
                <a:t>aggregate demand </a:t>
              </a:r>
              <a:endParaRPr lang="en-US" dirty="0" smtClean="0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966451" y="4247647"/>
              <a:ext cx="505498" cy="255868"/>
            </a:xfrm>
            <a:prstGeom prst="triangle">
              <a:avLst/>
            </a:prstGeom>
            <a:solidFill>
              <a:srgbClr val="2178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Distribution of SoCal Print Books by Holding Library Type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828800" y="1223664"/>
          <a:ext cx="7315200" cy="453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5756831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N = 40M holdings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895600"/>
            <a:ext cx="355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Majority of titles held by </a:t>
            </a:r>
            <a:r>
              <a:rPr lang="en-US" sz="2400" b="1" i="1" dirty="0" smtClean="0"/>
              <a:t>academic libraries</a:t>
            </a:r>
            <a:endParaRPr lang="en-US" sz="2400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56560" y="3505200"/>
            <a:ext cx="1005840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Distribution of SoCal Print Books in Academic Libraries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96198"/>
            <a:ext cx="7239000" cy="434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865153" y="3440668"/>
            <a:ext cx="2145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37% </a:t>
            </a:r>
          </a:p>
          <a:p>
            <a:pPr algn="ctr"/>
            <a:r>
              <a:rPr lang="en-US" dirty="0" smtClean="0"/>
              <a:t>of SoCal holdings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879068"/>
            <a:ext cx="844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26M holdings in SoCal academic libraries; 40M holdings in all SoCal libraries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4648200"/>
            <a:ext cx="2145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27%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of SoCal holdings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61400" y="1143000"/>
            <a:ext cx="4229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… mostly non-ARL libraries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0800000">
            <a:off x="5052203" y="4239931"/>
            <a:ext cx="552303" cy="255868"/>
          </a:xfrm>
          <a:prstGeom prst="triangle">
            <a:avLst/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1608208"/>
            <a:ext cx="4297680" cy="2658992"/>
          </a:xfrm>
          <a:prstGeom prst="roundRect">
            <a:avLst>
              <a:gd name="adj" fmla="val 4488"/>
            </a:avLst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+mj-lt"/>
              </a:rPr>
              <a:t>OPINION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As mid-tier HEI seek to adapt to competitive e-learning environment, local investment in print management is likely to decline; </a:t>
            </a:r>
            <a:r>
              <a:rPr lang="en-US" b="1" dirty="0" smtClean="0">
                <a:solidFill>
                  <a:schemeClr val="accent6"/>
                </a:solidFill>
              </a:rPr>
              <a:t>external cooperative or commercial strategies </a:t>
            </a:r>
            <a:r>
              <a:rPr lang="en-US" dirty="0" smtClean="0"/>
              <a:t>will be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increasingly attractive </a:t>
            </a:r>
            <a:r>
              <a:rPr lang="en-US" dirty="0" smtClean="0">
                <a:solidFill>
                  <a:schemeClr val="bg1"/>
                </a:solidFill>
              </a:rPr>
              <a:t>to academic administrators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In sum: </a:t>
            </a:r>
            <a:r>
              <a:rPr lang="en-US" sz="2600" b="1" dirty="0" smtClean="0">
                <a:solidFill>
                  <a:schemeClr val="accent6"/>
                </a:solidFill>
              </a:rPr>
              <a:t>institutional stewardship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2/3rds of SoCal print book collection is held by academic libraries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 Most of these held by non-ARL institutions with limited preservation capacity or mandate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upload.wikimedia.org/wikipedia/en/thumb/b/bf/CSULA_seal.png/200px-CSULA_se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419600"/>
            <a:ext cx="1097280" cy="1130199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Intra-regional stewardship:   in the room today*</a:t>
            </a:r>
            <a:endParaRPr lang="en-US" sz="2600" dirty="0"/>
          </a:p>
        </p:txBody>
      </p:sp>
      <p:grpSp>
        <p:nvGrpSpPr>
          <p:cNvPr id="2" name="Group 8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12" descr="Csudh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8720" y="3862790"/>
            <a:ext cx="1097280" cy="1119226"/>
          </a:xfrm>
          <a:prstGeom prst="rect">
            <a:avLst/>
          </a:prstGeom>
          <a:noFill/>
        </p:spPr>
      </p:pic>
      <p:pic>
        <p:nvPicPr>
          <p:cNvPr id="12" name="Picture 11" descr="CSUNS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2520" y="4982016"/>
            <a:ext cx="1097280" cy="108630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53041" y="336446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1,796,497</a:t>
            </a:r>
            <a:endParaRPr lang="en-US" sz="24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2585567" y="1447800"/>
            <a:ext cx="2047220" cy="2378333"/>
            <a:chOff x="2585567" y="1447800"/>
            <a:chExt cx="2047220" cy="2378333"/>
          </a:xfrm>
        </p:grpSpPr>
        <p:pic>
          <p:nvPicPr>
            <p:cNvPr id="16" name="Picture 15" descr="Ucla logo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85567" y="1447800"/>
              <a:ext cx="1097280" cy="1097280"/>
            </a:xfrm>
            <a:prstGeom prst="rect">
              <a:avLst/>
            </a:prstGeom>
            <a:noFill/>
          </p:spPr>
        </p:pic>
        <p:pic>
          <p:nvPicPr>
            <p:cNvPr id="17" name="Picture 16" descr="http://upload.wikimedia.org/wikipedia/en/thumb/4/42/UCSD_Seal.svg/200px-UCSD_Seal.svg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90239" y="2179152"/>
              <a:ext cx="1097280" cy="109728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077553" y="3364468"/>
              <a:ext cx="1555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7,329,672</a:t>
              </a:r>
              <a:endParaRPr lang="en-US" sz="24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46960" y="336446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+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11315" y="3332202"/>
            <a:ext cx="2194560" cy="2747094"/>
            <a:chOff x="6711315" y="3332202"/>
            <a:chExt cx="2194560" cy="2747094"/>
          </a:xfrm>
        </p:grpSpPr>
        <p:pic>
          <p:nvPicPr>
            <p:cNvPr id="3074" name="Picture 2" descr="SI seal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75517" y="4098172"/>
              <a:ext cx="1097280" cy="1097280"/>
            </a:xfrm>
            <a:prstGeom prst="rect">
              <a:avLst/>
            </a:prstGeom>
            <a:noFill/>
          </p:spPr>
        </p:pic>
        <p:pic>
          <p:nvPicPr>
            <p:cNvPr id="19" name="Picture 18" descr="The university seal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08595" y="4982016"/>
              <a:ext cx="1097280" cy="109728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7299481" y="3364468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715,426</a:t>
              </a:r>
              <a:endParaRPr 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11315" y="3332202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+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24400" y="807720"/>
            <a:ext cx="3448397" cy="3018413"/>
            <a:chOff x="4724400" y="807720"/>
            <a:chExt cx="3448397" cy="3018413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62922" y="2009775"/>
              <a:ext cx="2809875" cy="733425"/>
            </a:xfrm>
            <a:prstGeom prst="rect">
              <a:avLst/>
            </a:prstGeom>
            <a:noFill/>
          </p:spPr>
        </p:pic>
        <p:pic>
          <p:nvPicPr>
            <p:cNvPr id="11" name="Picture 10" descr="http://upload.wikimedia.org/wikipedia/en/thumb/8/81/Seal-OccidentalCollege.png/200px-Seal-OccidentalCollege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42179" y="807720"/>
              <a:ext cx="1097280" cy="109728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5321232" y="3364468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969,884</a:t>
              </a:r>
              <a:endParaRPr lang="en-US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4400" y="3364468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+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06755" y="6397823"/>
            <a:ext cx="458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*excludes </a:t>
            </a:r>
            <a:r>
              <a:rPr lang="en-US" sz="1400" dirty="0" err="1" smtClean="0"/>
              <a:t>UoP</a:t>
            </a:r>
            <a:r>
              <a:rPr lang="en-US" sz="1400" dirty="0" smtClean="0"/>
              <a:t> and HNU, which fall outside SoCal zone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232272" y="4356565"/>
            <a:ext cx="4801314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accent2"/>
                </a:solidFill>
              </a:rPr>
              <a:t>= </a:t>
            </a:r>
          </a:p>
          <a:p>
            <a:pPr algn="ctr"/>
            <a:r>
              <a:rPr lang="en-US" sz="2400" b="1" dirty="0" smtClean="0"/>
              <a:t>10.8M</a:t>
            </a:r>
            <a:r>
              <a:rPr lang="en-US" sz="2300" b="1" dirty="0" smtClean="0"/>
              <a:t> </a:t>
            </a:r>
            <a:r>
              <a:rPr lang="en-US" sz="2400" b="1" dirty="0" smtClean="0"/>
              <a:t>print book holdings</a:t>
            </a:r>
            <a:endParaRPr lang="en-US" sz="2300" b="1" dirty="0" smtClean="0"/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27% of SoCal regional resource</a:t>
            </a:r>
            <a:endParaRPr lang="en-US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6"/>
                </a:solidFill>
              </a:rPr>
              <a:t>Extra</a:t>
            </a:r>
            <a:r>
              <a:rPr lang="en-US" sz="2600" dirty="0" smtClean="0"/>
              <a:t>-regional preservation capacity for SoCal print books</a:t>
            </a:r>
            <a:endParaRPr lang="en-US" sz="2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7924800" cy="52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06269" y="1447800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46%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3288268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82%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4114800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58%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78269" y="3103602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75%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636532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45%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8869" y="3593068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33%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4876800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40%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3103" y="3223736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63%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469" y="5345668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39%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16469" y="2438400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62%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4648200"/>
            <a:ext cx="64633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32%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45847" y="64740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945558"/>
            <a:ext cx="142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SoCal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9.8M titles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617296" y="4387827"/>
            <a:ext cx="521732" cy="456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838200"/>
            <a:ext cx="9028113" cy="3616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50" b="1" i="1" dirty="0" smtClean="0"/>
              <a:t>Percent of titles (manifestations) duplicated in other North American mega-regions</a:t>
            </a:r>
            <a:endParaRPr lang="en-US" sz="175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664" r="9471" b="12570"/>
          <a:stretch>
            <a:fillRect/>
          </a:stretch>
        </p:blipFill>
        <p:spPr bwMode="auto">
          <a:xfrm>
            <a:off x="1905000" y="1322725"/>
            <a:ext cx="6827611" cy="423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Digital preservation (HathiTrust) status of SoCal print books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5726668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N = 9.8M titles (manifestations)</a:t>
            </a:r>
            <a:endParaRPr lang="en-US" dirty="0"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 r="65517" b="4255"/>
          <a:stretch>
            <a:fillRect/>
          </a:stretch>
        </p:blipFill>
        <p:spPr bwMode="auto">
          <a:xfrm>
            <a:off x="6248399" y="4114800"/>
            <a:ext cx="640080" cy="54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239000" y="420177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25%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45847" y="64740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89" y="3048000"/>
            <a:ext cx="43892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smtClean="0"/>
              <a:t>Range for other mega-regions:              </a:t>
            </a:r>
          </a:p>
          <a:p>
            <a:r>
              <a:rPr lang="en-US" sz="2300" i="1" dirty="0" smtClean="0"/>
              <a:t>				19%-33%</a:t>
            </a:r>
            <a:endParaRPr lang="en-US" sz="23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0800000">
            <a:off x="5052203" y="4239931"/>
            <a:ext cx="552303" cy="255868"/>
          </a:xfrm>
          <a:prstGeom prst="triangle">
            <a:avLst/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1608208"/>
            <a:ext cx="4297680" cy="2658992"/>
          </a:xfrm>
          <a:prstGeom prst="roundRect">
            <a:avLst>
              <a:gd name="adj" fmla="val 4488"/>
            </a:avLst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+mj-lt"/>
              </a:rPr>
              <a:t>OPINION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</a:rPr>
              <a:t>Given growing stewardship expectations for ARL institutions, </a:t>
            </a:r>
            <a:r>
              <a:rPr lang="en-US" b="1" dirty="0" smtClean="0">
                <a:solidFill>
                  <a:schemeClr val="accent6"/>
                </a:solidFill>
              </a:rPr>
              <a:t>investment in print preservation </a:t>
            </a:r>
            <a:r>
              <a:rPr lang="en-US" dirty="0" smtClean="0">
                <a:solidFill>
                  <a:schemeClr val="bg1"/>
                </a:solidFill>
              </a:rPr>
              <a:t>should be </a:t>
            </a:r>
            <a:r>
              <a:rPr lang="en-US" b="1" dirty="0" smtClean="0">
                <a:solidFill>
                  <a:schemeClr val="accent6"/>
                </a:solidFill>
              </a:rPr>
              <a:t>reassessed in view of  growing digital preservation </a:t>
            </a:r>
            <a:r>
              <a:rPr lang="en-US" dirty="0" smtClean="0">
                <a:solidFill>
                  <a:schemeClr val="bg1"/>
                </a:solidFill>
              </a:rPr>
              <a:t>infrastructure; regional efforts should acknowledge </a:t>
            </a:r>
            <a:r>
              <a:rPr lang="en-US" b="1" dirty="0" smtClean="0">
                <a:solidFill>
                  <a:schemeClr val="accent6"/>
                </a:solidFill>
              </a:rPr>
              <a:t>inter-regional dependencies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In sum: </a:t>
            </a:r>
            <a:r>
              <a:rPr lang="en-US" sz="2600" b="1" dirty="0" smtClean="0">
                <a:solidFill>
                  <a:schemeClr val="accent6"/>
                </a:solidFill>
              </a:rPr>
              <a:t>regional stewardship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 A preservation compact among a small number of institutions would secure a significant part of the regional resource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 If comprehensive coverage is desired, extra-regional agreements may be needed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SoCal print book collection is a vital regional resource</a:t>
            </a:r>
          </a:p>
          <a:p>
            <a:r>
              <a:rPr lang="en-US" dirty="0" smtClean="0"/>
              <a:t>It delivers value within the SoCal region</a:t>
            </a:r>
          </a:p>
          <a:p>
            <a:r>
              <a:rPr lang="en-US" dirty="0" smtClean="0"/>
              <a:t>It complements and enriches other regional collections</a:t>
            </a:r>
          </a:p>
          <a:p>
            <a:r>
              <a:rPr lang="en-US" dirty="0" smtClean="0"/>
              <a:t>Pressures on academic libraries </a:t>
            </a:r>
            <a:r>
              <a:rPr lang="en-US" smtClean="0"/>
              <a:t>will continue </a:t>
            </a:r>
            <a:r>
              <a:rPr lang="en-US" dirty="0" smtClean="0"/>
              <a:t>to destabilize current preservation ecosystem</a:t>
            </a:r>
          </a:p>
          <a:p>
            <a:r>
              <a:rPr lang="en-US" dirty="0" smtClean="0"/>
              <a:t>Strategic planning on a (mega-) regional scale is a reasonable place to start; it builds on existing infrastructure and networks of supply and demand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Geographic area defined by </a:t>
            </a:r>
            <a:r>
              <a:rPr lang="en-US" b="1" i="1" dirty="0" smtClean="0"/>
              <a:t>high level of economic integration </a:t>
            </a:r>
            <a:r>
              <a:rPr lang="en-US" dirty="0" smtClean="0"/>
              <a:t>underpinned by robust supporting infrastructure (transportation, logistics, etc.)</a:t>
            </a:r>
          </a:p>
          <a:p>
            <a:r>
              <a:rPr lang="en-US" dirty="0" smtClean="0"/>
              <a:t>Anchored by one or more </a:t>
            </a:r>
            <a:r>
              <a:rPr lang="en-US" b="1" i="1" dirty="0" smtClean="0"/>
              <a:t>urban agglomerations</a:t>
            </a:r>
          </a:p>
          <a:p>
            <a:r>
              <a:rPr lang="en-US" dirty="0" smtClean="0"/>
              <a:t>High </a:t>
            </a:r>
            <a:r>
              <a:rPr lang="en-US" b="1" i="1" dirty="0" smtClean="0"/>
              <a:t>concentration of educational and cultural organizations</a:t>
            </a:r>
            <a:r>
              <a:rPr lang="en-US" dirty="0" smtClean="0"/>
              <a:t>, a center of gravity for the ‘creative class’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mean by ‘mega-region’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4221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3363" marR="0" lvl="0" indent="-233363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300" b="1" i="1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empirically derived framework </a:t>
            </a: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lang="en-US" sz="2300" noProof="0" dirty="0" smtClean="0">
                <a:latin typeface="Arial"/>
                <a:cs typeface="Arial"/>
              </a:rPr>
              <a:t>Richard Florida, et al.) </a:t>
            </a: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on regional economic activity; mega-regions are a </a:t>
            </a:r>
            <a:r>
              <a:rPr kumimoji="0" lang="en-US" sz="2300" b="1" i="1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‘natural unit’ for analysis</a:t>
            </a:r>
          </a:p>
          <a:p>
            <a:pPr marL="233363" marR="0" lvl="0" indent="-233363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>
                <a:latin typeface="Arial"/>
                <a:cs typeface="Arial"/>
              </a:rPr>
              <a:t>Helps situate print management within broader networks of economic exchange; builds on </a:t>
            </a:r>
            <a:r>
              <a:rPr lang="en-US" sz="2300" b="1" i="1" dirty="0" smtClean="0">
                <a:solidFill>
                  <a:schemeClr val="accent6"/>
                </a:solidFill>
                <a:latin typeface="Arial"/>
                <a:cs typeface="Arial"/>
              </a:rPr>
              <a:t>existing organizational infrastructure and institutional interests </a:t>
            </a:r>
          </a:p>
          <a:p>
            <a:pPr marL="233363" marR="0" lvl="0" indent="-233363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>
                <a:latin typeface="Arial"/>
                <a:cs typeface="Arial"/>
              </a:rPr>
              <a:t>Shared print management efforts being undertaken at variable (and overlapping) scale; we have no </a:t>
            </a:r>
            <a:r>
              <a:rPr lang="en-US" sz="2300" b="1" i="1" dirty="0" smtClean="0">
                <a:solidFill>
                  <a:schemeClr val="accent6"/>
                </a:solidFill>
                <a:latin typeface="Arial"/>
                <a:cs typeface="Arial"/>
              </a:rPr>
              <a:t>objective benchmarks </a:t>
            </a:r>
            <a:r>
              <a:rPr lang="en-US" sz="2300" dirty="0" smtClean="0">
                <a:latin typeface="Arial"/>
                <a:cs typeface="Arial"/>
              </a:rPr>
              <a:t>for establishing appropriate scale of action</a:t>
            </a:r>
          </a:p>
          <a:p>
            <a:pPr marL="233363" marR="0" lvl="0" indent="-233363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>
                <a:latin typeface="Arial"/>
                <a:cs typeface="Arial"/>
              </a:rPr>
              <a:t>For monographic literature especially, we believe </a:t>
            </a:r>
            <a:r>
              <a:rPr lang="en-US" sz="2300" b="1" i="1" dirty="0" smtClean="0">
                <a:solidFill>
                  <a:schemeClr val="accent6"/>
                </a:solidFill>
                <a:latin typeface="Arial"/>
                <a:cs typeface="Arial"/>
              </a:rPr>
              <a:t>a model based on economic ‘flows’</a:t>
            </a:r>
            <a:r>
              <a:rPr lang="en-US" sz="2300" b="1" i="1" dirty="0" smtClean="0">
                <a:latin typeface="Arial"/>
                <a:cs typeface="Arial"/>
              </a:rPr>
              <a:t> </a:t>
            </a:r>
            <a:r>
              <a:rPr lang="en-US" sz="2300" dirty="0" smtClean="0">
                <a:latin typeface="Arial"/>
                <a:cs typeface="Arial"/>
              </a:rPr>
              <a:t>is an appropriate choice</a:t>
            </a:r>
          </a:p>
          <a:p>
            <a:pPr marL="233363" marR="0" lvl="0" indent="-233363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3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Mega-regions and print management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NorthAmerican\Blog\MR-publications-upd-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Print books in Southern California libraries</a:t>
            </a:r>
            <a:endParaRPr lang="en-US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554349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accent4"/>
                </a:solidFill>
              </a:rPr>
              <a:t>21% of titles </a:t>
            </a:r>
            <a:r>
              <a:rPr lang="en-US" sz="2200" i="1" dirty="0" smtClean="0"/>
              <a:t>(4% of holdings) in North American print book collection</a:t>
            </a:r>
          </a:p>
          <a:p>
            <a:pPr algn="ctr"/>
            <a:r>
              <a:rPr lang="en-US" sz="2200" i="1" dirty="0" smtClean="0"/>
              <a:t>including more than </a:t>
            </a:r>
            <a:r>
              <a:rPr lang="en-US" sz="2200" b="1" i="1" dirty="0" smtClean="0"/>
              <a:t>900K </a:t>
            </a:r>
            <a:r>
              <a:rPr lang="en-US" sz="2200" i="1" dirty="0" smtClean="0"/>
              <a:t>titles </a:t>
            </a:r>
            <a:r>
              <a:rPr lang="en-US" sz="2200" b="1" i="1" dirty="0" smtClean="0">
                <a:solidFill>
                  <a:schemeClr val="accent4"/>
                </a:solidFill>
              </a:rPr>
              <a:t>unique to SoCal </a:t>
            </a:r>
            <a:endParaRPr lang="en-US" sz="2200" b="1" i="1" dirty="0">
              <a:solidFill>
                <a:schemeClr val="accent4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63400" y="1447800"/>
            <a:ext cx="6400800" cy="3733800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chemeClr val="accent4"/>
                </a:solidFill>
              </a:rPr>
              <a:t>Regional print book collection</a:t>
            </a:r>
            <a:endParaRPr lang="en-US" sz="25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9,771,974 discrete titles (manifestations)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7,880,297 discrete works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1.24 manifestations per work on average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39,969,816 holdings in SoCal libraries	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4.09 holdings per title on average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Median age: 30 (i.e. published 1982)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‘Density’ of print book holdings in SoCal</a:t>
            </a:r>
            <a:endParaRPr lang="en-US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52400" y="1981200"/>
          <a:ext cx="84582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09800" y="1383268"/>
            <a:ext cx="680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Majority of titles held by &lt;5 libraries in region</a:t>
            </a:r>
            <a:endParaRPr lang="en-US" sz="24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085562" y="3229639"/>
            <a:ext cx="24984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In sum:  </a:t>
            </a:r>
            <a:r>
              <a:rPr lang="en-US" sz="2600" b="1" dirty="0" smtClean="0">
                <a:solidFill>
                  <a:schemeClr val="accent6"/>
                </a:solidFill>
              </a:rPr>
              <a:t>supply-side view of regional resource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SoCal print book collection is the sixth largest regional collection in North America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SoCal library holdings provide coverage for about 20% of print book titles in North America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4495800" y="1600200"/>
            <a:ext cx="4297680" cy="2903315"/>
            <a:chOff x="457201" y="1600200"/>
            <a:chExt cx="3933469" cy="2903315"/>
          </a:xfrm>
        </p:grpSpPr>
        <p:sp>
          <p:nvSpPr>
            <p:cNvPr id="8" name="Rounded Rectangle 7"/>
            <p:cNvSpPr/>
            <p:nvPr/>
          </p:nvSpPr>
          <p:spPr>
            <a:xfrm>
              <a:off x="457201" y="1600200"/>
              <a:ext cx="3933469" cy="2658992"/>
            </a:xfrm>
            <a:prstGeom prst="roundRect">
              <a:avLst>
                <a:gd name="adj" fmla="val 4488"/>
              </a:avLst>
            </a:prstGeom>
            <a:solidFill>
              <a:srgbClr val="2178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>
                <a:spcBef>
                  <a:spcPts val="1200"/>
                </a:spcBef>
              </a:pPr>
              <a:r>
                <a:rPr lang="en-US" b="1" dirty="0" smtClean="0">
                  <a:latin typeface="+mj-lt"/>
                </a:rPr>
                <a:t>OPINION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SoCal institutions will continue to </a:t>
              </a:r>
              <a:r>
                <a:rPr lang="en-US" b="1" dirty="0" smtClean="0">
                  <a:solidFill>
                    <a:schemeClr val="accent6"/>
                  </a:solidFill>
                </a:rPr>
                <a:t>rely on </a:t>
              </a:r>
              <a:r>
                <a:rPr lang="en-US" dirty="0" smtClean="0"/>
                <a:t>access to, and </a:t>
              </a:r>
              <a:r>
                <a:rPr lang="en-US" b="1" dirty="0" smtClean="0">
                  <a:solidFill>
                    <a:schemeClr val="accent6"/>
                  </a:solidFill>
                </a:rPr>
                <a:t>preservation of extra-regional</a:t>
              </a:r>
              <a:r>
                <a:rPr lang="en-US" dirty="0" smtClean="0"/>
                <a:t> book collections 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Need to </a:t>
              </a:r>
              <a:r>
                <a:rPr lang="en-US" b="1" dirty="0" smtClean="0">
                  <a:solidFill>
                    <a:schemeClr val="accent6"/>
                  </a:solidFill>
                </a:rPr>
                <a:t>coordinate regional management plan</a:t>
              </a:r>
              <a:r>
                <a:rPr lang="en-US" dirty="0" smtClean="0"/>
                <a:t> with other North American partners</a:t>
              </a: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966451" y="4247647"/>
              <a:ext cx="505498" cy="255868"/>
            </a:xfrm>
            <a:prstGeom prst="triangle">
              <a:avLst/>
            </a:prstGeom>
            <a:solidFill>
              <a:srgbClr val="2178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Intra-regional stewardship:  </a:t>
            </a:r>
            <a:r>
              <a:rPr lang="en-US" sz="2600" dirty="0" smtClean="0">
                <a:solidFill>
                  <a:schemeClr val="accent6"/>
                </a:solidFill>
              </a:rPr>
              <a:t>institutional infrastructure</a:t>
            </a:r>
            <a:endParaRPr lang="en-US" sz="2600" dirty="0">
              <a:solidFill>
                <a:schemeClr val="accent6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0" y="1676400"/>
            <a:ext cx="607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774 holding library symbols in WorldCat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06260" y="2362200"/>
          <a:ext cx="6151940" cy="2860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70957"/>
                <a:gridCol w="26809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SoCal population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School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48%</a:t>
                      </a:r>
                      <a:endParaRPr lang="en-US" b="1" dirty="0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Non-ARL academic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Special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ARL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55830" y="470408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*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548640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*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638800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Institutions with stewardship mandate and preservation capacity </a:t>
            </a:r>
            <a:endParaRPr lang="en-US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76400" y="3581400"/>
            <a:ext cx="609600" cy="923330"/>
            <a:chOff x="1905000" y="3581400"/>
            <a:chExt cx="60960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1981200" y="3581400"/>
              <a:ext cx="453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2"/>
                  </a:solidFill>
                </a:rPr>
                <a:t>*</a:t>
              </a:r>
              <a:endParaRPr lang="en-US" sz="54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5000" y="371348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52990" y="37338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Demand-side dynamics:  inter-lending traffic 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2133600"/>
          <a:ext cx="8885016" cy="3144291"/>
        </p:xfrm>
        <a:graphic>
          <a:graphicData uri="http://schemas.openxmlformats.org/drawingml/2006/table">
            <a:tbl>
              <a:tblPr/>
              <a:tblGrid>
                <a:gridCol w="1721441"/>
                <a:gridCol w="579407"/>
                <a:gridCol w="516200"/>
                <a:gridCol w="505664"/>
                <a:gridCol w="505664"/>
                <a:gridCol w="505664"/>
                <a:gridCol w="505664"/>
                <a:gridCol w="505664"/>
                <a:gridCol w="505664"/>
                <a:gridCol w="505664"/>
                <a:gridCol w="505664"/>
                <a:gridCol w="505664"/>
                <a:gridCol w="505664"/>
                <a:gridCol w="505664"/>
                <a:gridCol w="505664"/>
              </a:tblGrid>
              <a:tr h="349663">
                <a:tc gridSpan="15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7" marR="5237" marT="5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7" marR="5237" marT="5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7" marR="5237" marT="5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7" marR="5237" marT="5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7" marR="5237" marT="5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7" marR="5237" marT="5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9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7" marR="5237" marT="52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Lending Location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9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Requesting Location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 North American mega-regions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Unknown location (no zip data)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-Wash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Cascadia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Char-lanta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Chi-Pitts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Dal-Austin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Denver-Boulder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Hou-Orleans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NorCal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Phoenix-Tucson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SoCal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So-Flo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Tor-Buff-chester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NorCal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SoCal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237" marR="5237" marT="5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38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8989" y="7620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SoCal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2012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6411" y="1752600"/>
            <a:ext cx="6511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CY2010 Returnable Borrowing &amp; Lending Activity (WCRS)</a:t>
            </a:r>
          </a:p>
          <a:p>
            <a:pPr algn="ctr"/>
            <a:r>
              <a:rPr lang="en-US" b="1" dirty="0" smtClean="0"/>
              <a:t>Percent of Returnable Requests Filled by Mega-region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1159" y="5562600"/>
            <a:ext cx="836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41% of SoCal demand is fulfilled </a:t>
            </a:r>
            <a:r>
              <a:rPr lang="en-US" sz="2400" b="1" i="1" dirty="0" smtClean="0">
                <a:solidFill>
                  <a:schemeClr val="accent4"/>
                </a:solidFill>
              </a:rPr>
              <a:t>within</a:t>
            </a:r>
            <a:r>
              <a:rPr lang="en-US" sz="2400" b="1" i="1" dirty="0" smtClean="0"/>
              <a:t> the mega-region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OCLC template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39786-C169-4F7A-810B-4BE8BCB61B4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OCLC template</Template>
  <TotalTime>6257</TotalTime>
  <Words>1674</Words>
  <Application>Microsoft Office PowerPoint</Application>
  <PresentationFormat>On-screen Show (4:3)</PresentationFormat>
  <Paragraphs>248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 OCLC template</vt:lpstr>
      <vt:lpstr>A mega-regional perspective on print books in Southern California libraries</vt:lpstr>
      <vt:lpstr>What we mean by ‘mega-region’</vt:lpstr>
      <vt:lpstr>Mega-regions and print management</vt:lpstr>
      <vt:lpstr>Slide 4</vt:lpstr>
      <vt:lpstr>Print books in Southern California libraries</vt:lpstr>
      <vt:lpstr>‘Density’ of print book holdings in SoCal</vt:lpstr>
      <vt:lpstr>In sum:  supply-side view of regional resource</vt:lpstr>
      <vt:lpstr>Intra-regional stewardship:  institutional infrastructure</vt:lpstr>
      <vt:lpstr>Demand-side dynamics:  inter-lending traffic </vt:lpstr>
      <vt:lpstr>Regional stewardship:  cooperative infrastructure</vt:lpstr>
      <vt:lpstr>In sum:  demand-side view of regional resource</vt:lpstr>
      <vt:lpstr>Distribution of SoCal Print Books by Holding Library Type</vt:lpstr>
      <vt:lpstr>Distribution of SoCal Print Books in Academic Libraries</vt:lpstr>
      <vt:lpstr>In sum: institutional stewardship</vt:lpstr>
      <vt:lpstr>Intra-regional stewardship:   in the room today*</vt:lpstr>
      <vt:lpstr>Extra-regional preservation capacity for SoCal print books</vt:lpstr>
      <vt:lpstr>Digital preservation (HathiTrust) status of SoCal print books</vt:lpstr>
      <vt:lpstr>In sum: regional stewardship</vt:lpstr>
      <vt:lpstr>In conclusion</vt:lpstr>
    </vt:vector>
  </TitlesOfParts>
  <Company>OCLC Research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Mega-regional Perspective on Print Books in Southern California Libraries</dc:title>
  <dc:subject>Shared Print Management</dc:subject>
  <dc:creator>Constance Malpas</dc:creator>
  <cp:keywords>calstate university,higher education,mega-region,richard florida,shared print management,southern california,southern california libraries, university of california, shared print management</cp:keywords>
  <dc:description>Slides prepared as discussion document for meeting convened by Bob Kieft (Occidental College) and hosted by UCLA, focused on a regional print management strategy in Southern California.  Attendees included library directors from academic libraries throughout Southern California.</dc:description>
  <cp:lastModifiedBy>mcnicolj</cp:lastModifiedBy>
  <cp:revision>1022</cp:revision>
  <cp:lastPrinted>2012-01-18T22:20:44Z</cp:lastPrinted>
  <dcterms:created xsi:type="dcterms:W3CDTF">2012-12-06T22:02:24Z</dcterms:created>
  <dcterms:modified xsi:type="dcterms:W3CDTF">2013-02-26T23:49:35Z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</Properties>
</file>