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Default Extension="pdf" ContentType="application/pdf"/>
  <Override PartName="/customXml/itemProps1.xml" ContentType="application/vnd.openxmlformats-officedocument.customXmlPropertie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4"/>
  </p:sldMasterIdLst>
  <p:notesMasterIdLst>
    <p:notesMasterId r:id="rId43"/>
  </p:notesMasterIdLst>
  <p:handoutMasterIdLst>
    <p:handoutMasterId r:id="rId44"/>
  </p:handoutMasterIdLst>
  <p:sldIdLst>
    <p:sldId id="518" r:id="rId5"/>
    <p:sldId id="557" r:id="rId6"/>
    <p:sldId id="536" r:id="rId7"/>
    <p:sldId id="533" r:id="rId8"/>
    <p:sldId id="519" r:id="rId9"/>
    <p:sldId id="539" r:id="rId10"/>
    <p:sldId id="540" r:id="rId11"/>
    <p:sldId id="538" r:id="rId12"/>
    <p:sldId id="520" r:id="rId13"/>
    <p:sldId id="534" r:id="rId14"/>
    <p:sldId id="535" r:id="rId15"/>
    <p:sldId id="526" r:id="rId16"/>
    <p:sldId id="527" r:id="rId17"/>
    <p:sldId id="528" r:id="rId18"/>
    <p:sldId id="529" r:id="rId19"/>
    <p:sldId id="531" r:id="rId20"/>
    <p:sldId id="532" r:id="rId21"/>
    <p:sldId id="530" r:id="rId22"/>
    <p:sldId id="552" r:id="rId23"/>
    <p:sldId id="492" r:id="rId24"/>
    <p:sldId id="509" r:id="rId25"/>
    <p:sldId id="510" r:id="rId26"/>
    <p:sldId id="496" r:id="rId27"/>
    <p:sldId id="511" r:id="rId28"/>
    <p:sldId id="515" r:id="rId29"/>
    <p:sldId id="513" r:id="rId30"/>
    <p:sldId id="495" r:id="rId31"/>
    <p:sldId id="547" r:id="rId32"/>
    <p:sldId id="517" r:id="rId33"/>
    <p:sldId id="516" r:id="rId34"/>
    <p:sldId id="553" r:id="rId35"/>
    <p:sldId id="554" r:id="rId36"/>
    <p:sldId id="555" r:id="rId37"/>
    <p:sldId id="560" r:id="rId38"/>
    <p:sldId id="498" r:id="rId39"/>
    <p:sldId id="501" r:id="rId40"/>
    <p:sldId id="559" r:id="rId41"/>
    <p:sldId id="542" r:id="rId4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ckey Hawk" initials="MLH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FF7600"/>
    <a:srgbClr val="A9316F"/>
    <a:srgbClr val="419A3C"/>
    <a:srgbClr val="0B7CCB"/>
    <a:srgbClr val="E18100"/>
    <a:srgbClr val="CCFF66"/>
    <a:srgbClr val="2F416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5926" autoAdjust="0"/>
  </p:normalViewPr>
  <p:slideViewPr>
    <p:cSldViewPr snapToObjects="1" showGuides="1">
      <p:cViewPr varScale="1">
        <p:scale>
          <a:sx n="72" d="100"/>
          <a:sy n="72" d="100"/>
        </p:scale>
        <p:origin x="-1014" y="-102"/>
      </p:cViewPr>
      <p:guideLst>
        <p:guide orient="horz" pos="672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notesMaster" Target="notesMasters/notesMaster1.xml"/><Relationship Id="rId48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ata\Shared%20Print\Mega%20Regions%20Print%20Consolidation%20Project\ASERL\Charlanta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ata\Shared%20Print\Mega%20Regions%20Print%20Consolidation%20Project\ASERL\Charlant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5"/>
  <c:chart>
    <c:plotArea>
      <c:layout/>
      <c:barChart>
        <c:barDir val="bar"/>
        <c:grouping val="clustered"/>
        <c:ser>
          <c:idx val="0"/>
          <c:order val="0"/>
          <c:cat>
            <c:strRef>
              <c:f>Sheet2!$D$2:$D$6</c:f>
              <c:strCache>
                <c:ptCount val="5"/>
                <c:pt idx="0">
                  <c:v>&lt;5 in region</c:v>
                </c:pt>
                <c:pt idx="1">
                  <c:v>5 to 9 in region</c:v>
                </c:pt>
                <c:pt idx="2">
                  <c:v>10 to 24 in region</c:v>
                </c:pt>
                <c:pt idx="3">
                  <c:v>25 to 99 in region</c:v>
                </c:pt>
                <c:pt idx="4">
                  <c:v>&gt; 99 in region</c:v>
                </c:pt>
              </c:strCache>
            </c:strRef>
          </c:cat>
          <c:val>
            <c:numRef>
              <c:f>Sheet2!$E$2:$E$6</c:f>
              <c:numCache>
                <c:formatCode>0.00</c:formatCode>
                <c:ptCount val="5"/>
                <c:pt idx="0">
                  <c:v>0.73100117064314618</c:v>
                </c:pt>
                <c:pt idx="1">
                  <c:v>0.11181995134299051</c:v>
                </c:pt>
                <c:pt idx="2">
                  <c:v>0.10279132916732713</c:v>
                </c:pt>
                <c:pt idx="3">
                  <c:v>5.2145210947138046E-2</c:v>
                </c:pt>
                <c:pt idx="4">
                  <c:v>2.2423378993995254E-3</c:v>
                </c:pt>
              </c:numCache>
            </c:numRef>
          </c:val>
        </c:ser>
        <c:axId val="105779584"/>
        <c:axId val="105781504"/>
      </c:barChart>
      <c:catAx>
        <c:axId val="105779584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 sz="1600" b="1"/>
                </a:pPr>
                <a:r>
                  <a:rPr lang="en-US" sz="1600" b="1" dirty="0" smtClean="0"/>
                  <a:t>Holding libraries in Char-</a:t>
                </a:r>
                <a:r>
                  <a:rPr lang="en-US" sz="1600" b="1" dirty="0" err="1" smtClean="0"/>
                  <a:t>lanta</a:t>
                </a:r>
                <a:endParaRPr lang="en-US" sz="1600" b="1" dirty="0"/>
              </a:p>
            </c:rich>
          </c:tx>
        </c:title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05781504"/>
        <c:crosses val="autoZero"/>
        <c:auto val="1"/>
        <c:lblAlgn val="ctr"/>
        <c:lblOffset val="100"/>
      </c:catAx>
      <c:valAx>
        <c:axId val="105781504"/>
        <c:scaling>
          <c:orientation val="minMax"/>
        </c:scaling>
        <c:axPos val="b"/>
        <c:majorGridlines/>
        <c:numFmt formatCode="0%" sourceLinked="0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05779584"/>
        <c:crosses val="autoZero"/>
        <c:crossBetween val="between"/>
      </c:valAx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pieChart>
        <c:varyColors val="1"/>
        <c:ser>
          <c:idx val="0"/>
          <c:order val="0"/>
          <c:explosion val="25"/>
          <c:dLbls>
            <c:dLbl>
              <c:idx val="0"/>
              <c:layout>
                <c:manualLayout>
                  <c:x val="0.22869793449731854"/>
                  <c:y val="2.4787369480091068E-2"/>
                </c:manualLayout>
              </c:layout>
              <c:tx>
                <c:rich>
                  <a:bodyPr/>
                  <a:lstStyle/>
                  <a:p>
                    <a:pPr>
                      <a:defRPr sz="2000" b="1">
                        <a:solidFill>
                          <a:schemeClr val="bg1"/>
                        </a:solidFill>
                      </a:defRPr>
                    </a:pPr>
                    <a:r>
                      <a:rPr lang="en-US" sz="2000" b="1">
                        <a:solidFill>
                          <a:schemeClr val="bg1"/>
                        </a:solidFill>
                      </a:rPr>
                      <a:t>39,264,141
65%</a:t>
                    </a:r>
                  </a:p>
                </c:rich>
              </c:tx>
              <c:spPr/>
              <c:showVal val="1"/>
              <c:showPercent val="1"/>
              <c:separator>
</c:separator>
            </c:dLbl>
            <c:dLbl>
              <c:idx val="1"/>
              <c:layout>
                <c:manualLayout>
                  <c:x val="4.7515120392559625E-2"/>
                  <c:y val="-0.14740588181584863"/>
                </c:manualLayout>
              </c:layout>
              <c:tx>
                <c:rich>
                  <a:bodyPr/>
                  <a:lstStyle/>
                  <a:p>
                    <a:pPr>
                      <a:defRPr sz="1600" b="1"/>
                    </a:pPr>
                    <a:r>
                      <a:rPr lang="en-US" sz="1600" b="1"/>
                      <a:t>14,619,669
24%</a:t>
                    </a:r>
                  </a:p>
                </c:rich>
              </c:tx>
              <c:spPr/>
              <c:showVal val="1"/>
              <c:showPercent val="1"/>
              <c:separator>
</c:separator>
            </c:dLbl>
            <c:dLbl>
              <c:idx val="2"/>
              <c:tx>
                <c:rich>
                  <a:bodyPr/>
                  <a:lstStyle/>
                  <a:p>
                    <a:pPr>
                      <a:defRPr sz="1600" b="1"/>
                    </a:pPr>
                    <a:r>
                      <a:rPr lang="en-US" sz="1600" b="1"/>
                      <a:t>6,218,376
11%</a:t>
                    </a:r>
                  </a:p>
                </c:rich>
              </c:tx>
              <c:spPr/>
              <c:showVal val="1"/>
              <c:showPercent val="1"/>
              <c:separator>
</c:separator>
            </c:dLbl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showVal val="1"/>
            <c:showPercent val="1"/>
            <c:separator>
</c:separator>
            <c:showLeaderLines val="1"/>
          </c:dLbls>
          <c:cat>
            <c:strRef>
              <c:f>Sheet3!$A$2:$A$4</c:f>
              <c:strCache>
                <c:ptCount val="3"/>
                <c:pt idx="0">
                  <c:v>Academic </c:v>
                </c:pt>
                <c:pt idx="1">
                  <c:v>Public</c:v>
                </c:pt>
                <c:pt idx="2">
                  <c:v>Other</c:v>
                </c:pt>
              </c:strCache>
            </c:strRef>
          </c:cat>
          <c:val>
            <c:numRef>
              <c:f>Sheet3!$C$2:$C$4</c:f>
              <c:numCache>
                <c:formatCode>General</c:formatCode>
                <c:ptCount val="3"/>
                <c:pt idx="0">
                  <c:v>39264141</c:v>
                </c:pt>
                <c:pt idx="1">
                  <c:v>14619669</c:v>
                </c:pt>
                <c:pt idx="2">
                  <c:v>6218376</c:v>
                </c:pt>
              </c:numCache>
            </c:numRef>
          </c:val>
        </c:ser>
        <c:firstSliceAng val="171"/>
      </c:pieChart>
    </c:plotArea>
    <c:legend>
      <c:legendPos val="t"/>
      <c:txPr>
        <a:bodyPr/>
        <a:lstStyle/>
        <a:p>
          <a:pPr rtl="0">
            <a:defRPr sz="2000" b="1"/>
          </a:pPr>
          <a:endParaRPr lang="en-US"/>
        </a:p>
      </c:txPr>
    </c:legend>
    <c:plotVisOnly val="1"/>
  </c:chart>
  <c:txPr>
    <a:bodyPr/>
    <a:lstStyle/>
    <a:p>
      <a:pPr>
        <a:defRPr sz="1100"/>
      </a:pPr>
      <a:endParaRPr lang="en-US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590B96-037A-504A-977E-B6542BD6CBD5}" type="datetimeFigureOut">
              <a:rPr lang="en-US" smtClean="0"/>
              <a:pPr/>
              <a:t>2/7/2013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2E670E-6968-D546-96D3-BA97EA7DE81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5C79E4-531B-094F-B0E0-0AB1940632EE}" type="datetimeFigureOut">
              <a:rPr lang="en-US" smtClean="0"/>
              <a:pPr/>
              <a:t>2/7/2013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921901-2D7D-404F-83CF-0310337D82A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921901-2D7D-404F-83CF-0310337D82A5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921901-2D7D-404F-83CF-0310337D82A5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921901-2D7D-404F-83CF-0310337D82A5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921901-2D7D-404F-83CF-0310337D82A5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921901-2D7D-404F-83CF-0310337D82A5}" type="slidenum">
              <a:rPr lang="en-US" smtClean="0"/>
              <a:pPr/>
              <a:t>28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921901-2D7D-404F-83CF-0310337D82A5}" type="slidenum">
              <a:rPr lang="en-US" smtClean="0"/>
              <a:pPr/>
              <a:t>29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921901-2D7D-404F-83CF-0310337D82A5}" type="slidenum">
              <a:rPr lang="en-US" smtClean="0"/>
              <a:pPr/>
              <a:t>30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921901-2D7D-404F-83CF-0310337D82A5}" type="slidenum">
              <a:rPr lang="en-US" smtClean="0"/>
              <a:pPr/>
              <a:t>31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921901-2D7D-404F-83CF-0310337D82A5}" type="slidenum">
              <a:rPr lang="en-US" smtClean="0"/>
              <a:pPr/>
              <a:t>32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921901-2D7D-404F-83CF-0310337D82A5}" type="slidenum">
              <a:rPr lang="en-US" smtClean="0"/>
              <a:pPr/>
              <a:t>33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921901-2D7D-404F-83CF-0310337D82A5}" type="slidenum">
              <a:rPr lang="en-US" smtClean="0"/>
              <a:pPr/>
              <a:t>34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921901-2D7D-404F-83CF-0310337D82A5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921901-2D7D-404F-83CF-0310337D82A5}" type="slidenum">
              <a:rPr lang="en-US" smtClean="0"/>
              <a:pPr/>
              <a:t>35</a:t>
            </a:fld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921901-2D7D-404F-83CF-0310337D82A5}" type="slidenum">
              <a:rPr lang="en-US" smtClean="0"/>
              <a:pPr/>
              <a:t>36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921901-2D7D-404F-83CF-0310337D82A5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http://www.flickr.com/photos/15021633@N07/2287562918/sizes/z/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921901-2D7D-404F-83CF-0310337D82A5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921901-2D7D-404F-83CF-0310337D82A5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921901-2D7D-404F-83CF-0310337D82A5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921901-2D7D-404F-83CF-0310337D82A5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921901-2D7D-404F-83CF-0310337D82A5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921901-2D7D-404F-83CF-0310337D82A5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2484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BC21B-894E-AB42-B567-820E81E1B58F}" type="datetimeFigureOut">
              <a:rPr lang="en-US" smtClean="0"/>
              <a:pPr/>
              <a:t>2/7/2013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857F2-102E-5148-ADF3-C396FE20EBD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685800" y="1523999"/>
            <a:ext cx="7772400" cy="2732725"/>
          </a:xfrm>
        </p:spPr>
        <p:txBody>
          <a:bodyPr wrap="square" tIns="0" bIns="0" anchor="t">
            <a:norm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685800" y="990216"/>
            <a:ext cx="7772400" cy="533784"/>
          </a:xfrm>
        </p:spPr>
        <p:txBody>
          <a:bodyPr anchor="t">
            <a:normAutofit/>
          </a:bodyPr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685800" y="245651"/>
            <a:ext cx="8153400" cy="491741"/>
          </a:xfrm>
        </p:spPr>
        <p:txBody>
          <a:bodyPr>
            <a:normAutofit/>
          </a:bodyPr>
          <a:lstStyle>
            <a:lvl1pPr marL="0" indent="0" algn="r">
              <a:spcBef>
                <a:spcPts val="1200"/>
              </a:spcBef>
              <a:buNone/>
              <a:defRPr sz="1400"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Venue or location, date</a:t>
            </a:r>
            <a:b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</a:b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Twitter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hashtag</a:t>
            </a: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pPr lvl="0"/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4256725"/>
            <a:ext cx="3693697" cy="45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Presenter name</a:t>
            </a:r>
            <a:endParaRPr lang="en-US" dirty="0"/>
          </a:p>
        </p:txBody>
      </p:sp>
      <p:sp>
        <p:nvSpPr>
          <p:cNvPr id="18" name="Text Placehold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685800" y="4713925"/>
            <a:ext cx="3693697" cy="1305875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Title</a:t>
            </a:r>
            <a:b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</a:b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Organization</a:t>
            </a: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Presenter’s Twitter</a:t>
            </a:r>
            <a:r>
              <a:rPr lang="en-US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ID or other info</a:t>
            </a:r>
          </a:p>
        </p:txBody>
      </p:sp>
      <p:pic>
        <p:nvPicPr>
          <p:cNvPr id="19" name="Picture 18" descr="oclclogo-rings-transparent.png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b="8763"/>
          <a:stretch>
            <a:fillRect/>
          </a:stretch>
        </p:blipFill>
        <p:spPr>
          <a:xfrm>
            <a:off x="5325434" y="2853375"/>
            <a:ext cx="3513766" cy="339502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Head and Ope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 userDrawn="1"/>
        </p:nvGrpSpPr>
        <p:grpSpPr>
          <a:xfrm>
            <a:off x="0" y="0"/>
            <a:ext cx="9144000" cy="855144"/>
            <a:chOff x="0" y="0"/>
            <a:chExt cx="9144000" cy="855144"/>
          </a:xfrm>
        </p:grpSpPr>
        <p:sp>
          <p:nvSpPr>
            <p:cNvPr id="9" name="Rounded Rectangle 8"/>
            <p:cNvSpPr/>
            <p:nvPr userDrawn="1"/>
          </p:nvSpPr>
          <p:spPr>
            <a:xfrm>
              <a:off x="0" y="0"/>
              <a:ext cx="9144000" cy="609600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457200" rtl="0" eaLnBrk="1" latinLnBrk="0" hangingPunct="1"/>
              <a:endParaRPr lang="en-US"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Isosceles Triangle 10"/>
            <p:cNvSpPr/>
            <p:nvPr userDrawn="1"/>
          </p:nvSpPr>
          <p:spPr>
            <a:xfrm rot="10800000">
              <a:off x="713702" y="599276"/>
              <a:ext cx="505498" cy="255868"/>
            </a:xfrm>
            <a:prstGeom prst="triangle">
              <a:avLst/>
            </a:prstGeom>
            <a:solidFill>
              <a:srgbClr val="195A8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457200" rtl="0" eaLnBrk="1" latinLnBrk="0" hangingPunct="1"/>
              <a:endParaRPr lang="en-US"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BC21B-894E-AB42-B567-820E81E1B58F}" type="datetimeFigureOut">
              <a:rPr lang="en-US" smtClean="0"/>
              <a:pPr/>
              <a:t>2/7/2013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857F2-102E-5148-ADF3-C396FE20EBD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534400" cy="609600"/>
          </a:xfrm>
        </p:spPr>
        <p:txBody>
          <a:bodyPr wrap="none" lIns="0" rIns="0">
            <a:noAutofit/>
          </a:bodyPr>
          <a:lstStyle>
            <a:lvl1pPr algn="l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BC21B-894E-AB42-B567-820E81E1B58F}" type="datetimeFigureOut">
              <a:rPr lang="en-US" smtClean="0"/>
              <a:pPr/>
              <a:t>2/7/2013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857F2-102E-5148-ADF3-C396FE20EBD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Head and Big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4"/>
          <p:cNvGrpSpPr/>
          <p:nvPr userDrawn="1"/>
        </p:nvGrpSpPr>
        <p:grpSpPr>
          <a:xfrm>
            <a:off x="0" y="0"/>
            <a:ext cx="9144000" cy="855144"/>
            <a:chOff x="0" y="0"/>
            <a:chExt cx="9144000" cy="855144"/>
          </a:xfrm>
        </p:grpSpPr>
        <p:sp>
          <p:nvSpPr>
            <p:cNvPr id="16" name="Rounded Rectangle 15"/>
            <p:cNvSpPr/>
            <p:nvPr userDrawn="1"/>
          </p:nvSpPr>
          <p:spPr>
            <a:xfrm>
              <a:off x="0" y="0"/>
              <a:ext cx="9144000" cy="609600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457200" rtl="0" eaLnBrk="1" latinLnBrk="0" hangingPunct="1"/>
              <a:endParaRPr lang="en-US"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Isosceles Triangle 16"/>
            <p:cNvSpPr/>
            <p:nvPr userDrawn="1"/>
          </p:nvSpPr>
          <p:spPr>
            <a:xfrm rot="10800000">
              <a:off x="713702" y="599276"/>
              <a:ext cx="505498" cy="255868"/>
            </a:xfrm>
            <a:prstGeom prst="triangle">
              <a:avLst/>
            </a:prstGeom>
            <a:solidFill>
              <a:srgbClr val="195A8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457200" rtl="0" eaLnBrk="1" latinLnBrk="0" hangingPunct="1"/>
              <a:endParaRPr lang="en-US"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BC21B-894E-AB42-B567-820E81E1B58F}" type="datetimeFigureOut">
              <a:rPr lang="en-US" smtClean="0"/>
              <a:pPr/>
              <a:t>2/7/2013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857F2-102E-5148-ADF3-C396FE20EBD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534400" cy="609600"/>
          </a:xfrm>
        </p:spPr>
        <p:txBody>
          <a:bodyPr wrap="none" lIns="0" rIns="0">
            <a:noAutofit/>
          </a:bodyPr>
          <a:lstStyle>
            <a:lvl1pPr algn="l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152400" y="609600"/>
            <a:ext cx="8839200" cy="5410200"/>
          </a:xfrm>
        </p:spPr>
        <p:txBody>
          <a:bodyPr lIns="457200" tIns="457200" rIns="457200" bIns="45720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1200"/>
              </a:spcBef>
              <a:buNone/>
              <a:defRPr sz="6600">
                <a:gradFill flip="none" rotWithShape="1">
                  <a:gsLst>
                    <a:gs pos="0">
                      <a:schemeClr val="accent1">
                        <a:lumMod val="75000"/>
                      </a:schemeClr>
                    </a:gs>
                    <a:gs pos="100000">
                      <a:schemeClr val="accent1"/>
                    </a:gs>
                  </a:gsLst>
                  <a:lin ang="16200000" scaled="0"/>
                  <a:tileRect/>
                </a:gradFill>
              </a:defRPr>
            </a:lvl1pPr>
            <a:lvl2pPr algn="ctr">
              <a:buNone/>
              <a:defRPr sz="8800">
                <a:solidFill>
                  <a:schemeClr val="bg1"/>
                </a:solidFill>
              </a:defRPr>
            </a:lvl2pPr>
            <a:lvl3pPr algn="ctr">
              <a:buNone/>
              <a:defRPr sz="8800">
                <a:solidFill>
                  <a:schemeClr val="bg1"/>
                </a:solidFill>
              </a:defRPr>
            </a:lvl3pPr>
            <a:lvl4pPr algn="ctr">
              <a:buNone/>
              <a:defRPr sz="8800">
                <a:solidFill>
                  <a:schemeClr val="bg1"/>
                </a:solidFill>
              </a:defRPr>
            </a:lvl4pPr>
            <a:lvl5pPr algn="ctr">
              <a:buNone/>
              <a:defRPr sz="8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Head and Big Text-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62484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</a:schemeClr>
              </a:gs>
              <a:gs pos="100000">
                <a:schemeClr val="accent1"/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3" name="Group 14"/>
          <p:cNvGrpSpPr/>
          <p:nvPr userDrawn="1"/>
        </p:nvGrpSpPr>
        <p:grpSpPr>
          <a:xfrm>
            <a:off x="0" y="0"/>
            <a:ext cx="9144000" cy="855144"/>
            <a:chOff x="0" y="0"/>
            <a:chExt cx="9144000" cy="855144"/>
          </a:xfrm>
        </p:grpSpPr>
        <p:sp>
          <p:nvSpPr>
            <p:cNvPr id="16" name="Rounded Rectangle 15"/>
            <p:cNvSpPr/>
            <p:nvPr userDrawn="1"/>
          </p:nvSpPr>
          <p:spPr>
            <a:xfrm>
              <a:off x="0" y="0"/>
              <a:ext cx="9144000" cy="609600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457200" rtl="0" eaLnBrk="1" latinLnBrk="0" hangingPunct="1"/>
              <a:endParaRPr lang="en-US"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Isosceles Triangle 16"/>
            <p:cNvSpPr/>
            <p:nvPr userDrawn="1"/>
          </p:nvSpPr>
          <p:spPr>
            <a:xfrm rot="10800000">
              <a:off x="713702" y="599276"/>
              <a:ext cx="505498" cy="255868"/>
            </a:xfrm>
            <a:prstGeom prst="triangle">
              <a:avLst/>
            </a:prstGeom>
            <a:solidFill>
              <a:srgbClr val="195A8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457200" rtl="0" eaLnBrk="1" latinLnBrk="0" hangingPunct="1"/>
              <a:endParaRPr lang="en-US"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BC21B-894E-AB42-B567-820E81E1B58F}" type="datetimeFigureOut">
              <a:rPr lang="en-US" smtClean="0"/>
              <a:pPr/>
              <a:t>2/7/2013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857F2-102E-5148-ADF3-C396FE20EBD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534400" cy="609600"/>
          </a:xfrm>
        </p:spPr>
        <p:txBody>
          <a:bodyPr wrap="none" lIns="0" rIns="0">
            <a:noAutofit/>
          </a:bodyPr>
          <a:lstStyle>
            <a:lvl1pPr algn="l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152400" y="609600"/>
            <a:ext cx="8839200" cy="5410200"/>
          </a:xfrm>
        </p:spPr>
        <p:txBody>
          <a:bodyPr vert="horz" lIns="457200" tIns="457200" rIns="457200" bIns="45720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1200"/>
              </a:spcBef>
              <a:buNone/>
              <a:defRPr lang="en-US" sz="6600" b="0" i="0" kern="1200" dirty="0" smtClean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  <a:lvl2pPr algn="ctr">
              <a:buNone/>
              <a:defRPr sz="8800">
                <a:solidFill>
                  <a:schemeClr val="bg1"/>
                </a:solidFill>
              </a:defRPr>
            </a:lvl2pPr>
            <a:lvl3pPr algn="ctr">
              <a:buNone/>
              <a:defRPr sz="8800">
                <a:solidFill>
                  <a:schemeClr val="bg1"/>
                </a:solidFill>
              </a:defRPr>
            </a:lvl3pPr>
            <a:lvl4pPr algn="ctr">
              <a:buNone/>
              <a:defRPr sz="8800">
                <a:solidFill>
                  <a:schemeClr val="bg1"/>
                </a:solidFill>
              </a:defRPr>
            </a:lvl4pPr>
            <a:lvl5pPr algn="ctr">
              <a:buNone/>
              <a:defRPr sz="8800">
                <a:solidFill>
                  <a:schemeClr val="bg1"/>
                </a:solidFill>
              </a:defRPr>
            </a:lvl5pPr>
          </a:lstStyle>
          <a:p>
            <a:pPr marL="0" lvl="0" indent="0" algn="ctr" defTabSz="457200" rtl="0" eaLnBrk="1" latinLnBrk="0" hangingPunct="1">
              <a:lnSpc>
                <a:spcPct val="100000"/>
              </a:lnSpc>
              <a:spcBef>
                <a:spcPts val="1200"/>
              </a:spcBef>
              <a:buClrTx/>
              <a:buFont typeface="Arial"/>
              <a:buNone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Text-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2484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</a:schemeClr>
              </a:gs>
              <a:gs pos="100000">
                <a:schemeClr val="accent1"/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BC21B-894E-AB42-B567-820E81E1B58F}" type="datetimeFigureOut">
              <a:rPr lang="en-US" smtClean="0"/>
              <a:pPr/>
              <a:t>2/7/2013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857F2-102E-5148-ADF3-C396FE20EBD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152400" y="228600"/>
            <a:ext cx="8839200" cy="5791200"/>
          </a:xfrm>
        </p:spPr>
        <p:txBody>
          <a:bodyPr lIns="457200" tIns="457200" rIns="457200" bIns="45720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1200"/>
              </a:spcBef>
              <a:buNone/>
              <a:defRPr sz="8000">
                <a:solidFill>
                  <a:srgbClr val="FFFFFF"/>
                </a:solidFill>
              </a:defRPr>
            </a:lvl1pPr>
            <a:lvl2pPr algn="ctr">
              <a:buNone/>
              <a:defRPr sz="8800">
                <a:solidFill>
                  <a:schemeClr val="bg1"/>
                </a:solidFill>
              </a:defRPr>
            </a:lvl2pPr>
            <a:lvl3pPr algn="ctr">
              <a:buNone/>
              <a:defRPr sz="8800">
                <a:solidFill>
                  <a:schemeClr val="bg1"/>
                </a:solidFill>
              </a:defRPr>
            </a:lvl3pPr>
            <a:lvl4pPr algn="ctr">
              <a:buNone/>
              <a:defRPr sz="8800">
                <a:solidFill>
                  <a:schemeClr val="bg1"/>
                </a:solidFill>
              </a:defRPr>
            </a:lvl4pPr>
            <a:lvl5pPr algn="ctr">
              <a:buNone/>
              <a:defRPr sz="8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Head and Chart-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62484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</a:schemeClr>
              </a:gs>
              <a:gs pos="100000">
                <a:schemeClr val="accent1"/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0" y="0"/>
            <a:ext cx="9144000" cy="855144"/>
            <a:chOff x="0" y="0"/>
            <a:chExt cx="9144000" cy="855144"/>
          </a:xfrm>
        </p:grpSpPr>
        <p:sp>
          <p:nvSpPr>
            <p:cNvPr id="16" name="Rounded Rectangle 15"/>
            <p:cNvSpPr/>
            <p:nvPr userDrawn="1"/>
          </p:nvSpPr>
          <p:spPr>
            <a:xfrm>
              <a:off x="0" y="0"/>
              <a:ext cx="9144000" cy="609600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457200" rtl="0" eaLnBrk="1" latinLnBrk="0" hangingPunct="1"/>
              <a:endParaRPr lang="en-US"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Isosceles Triangle 16"/>
            <p:cNvSpPr/>
            <p:nvPr userDrawn="1"/>
          </p:nvSpPr>
          <p:spPr>
            <a:xfrm rot="10800000">
              <a:off x="713702" y="599276"/>
              <a:ext cx="505498" cy="255868"/>
            </a:xfrm>
            <a:prstGeom prst="triangle">
              <a:avLst/>
            </a:prstGeom>
            <a:solidFill>
              <a:srgbClr val="195A8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457200" rtl="0" eaLnBrk="1" latinLnBrk="0" hangingPunct="1"/>
              <a:endParaRPr lang="en-US"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BC21B-894E-AB42-B567-820E81E1B58F}" type="datetimeFigureOut">
              <a:rPr lang="en-US" smtClean="0"/>
              <a:pPr/>
              <a:t>2/7/2013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857F2-102E-5148-ADF3-C396FE20EBD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534400" cy="609600"/>
          </a:xfrm>
        </p:spPr>
        <p:txBody>
          <a:bodyPr wrap="none" lIns="0" rIns="0">
            <a:noAutofit/>
          </a:bodyPr>
          <a:lstStyle>
            <a:lvl1pPr algn="l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Chart Placeholder 13"/>
          <p:cNvSpPr>
            <a:spLocks noGrp="1"/>
          </p:cNvSpPr>
          <p:nvPr>
            <p:ph type="chart" sz="quarter" idx="13"/>
          </p:nvPr>
        </p:nvSpPr>
        <p:spPr>
          <a:xfrm>
            <a:off x="152400" y="609600"/>
            <a:ext cx="8839200" cy="54864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ig Head and Content-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BC21B-894E-AB42-B567-820E81E1B58F}" type="datetimeFigureOut">
              <a:rPr lang="en-US" smtClean="0"/>
              <a:pPr/>
              <a:t>2/7/2013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857F2-102E-5148-ADF3-C396FE20EBD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ig Head and Open Layout-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BC21B-894E-AB42-B567-820E81E1B58F}" type="datetimeFigureOut">
              <a:rPr lang="en-US" smtClean="0"/>
              <a:pPr/>
              <a:t>2/7/2013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857F2-102E-5148-ADF3-C396FE20EBD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Text-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BC21B-894E-AB42-B567-820E81E1B58F}" type="datetimeFigureOut">
              <a:rPr lang="en-US" smtClean="0"/>
              <a:pPr/>
              <a:t>2/7/2013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857F2-102E-5148-ADF3-C396FE20EBD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152400" y="228600"/>
            <a:ext cx="8839200" cy="5791200"/>
          </a:xfrm>
        </p:spPr>
        <p:txBody>
          <a:bodyPr lIns="457200" tIns="457200" rIns="457200" bIns="45720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1200"/>
              </a:spcBef>
              <a:buNone/>
              <a:defRPr sz="8000">
                <a:gradFill flip="none" rotWithShape="1">
                  <a:gsLst>
                    <a:gs pos="0">
                      <a:schemeClr val="accent1">
                        <a:lumMod val="75000"/>
                      </a:schemeClr>
                    </a:gs>
                    <a:gs pos="100000">
                      <a:schemeClr val="accent1"/>
                    </a:gs>
                  </a:gsLst>
                  <a:lin ang="16200000" scaled="0"/>
                  <a:tileRect/>
                </a:gradFill>
              </a:defRPr>
            </a:lvl1pPr>
            <a:lvl2pPr algn="ctr">
              <a:buNone/>
              <a:defRPr sz="8800">
                <a:solidFill>
                  <a:schemeClr val="bg1"/>
                </a:solidFill>
              </a:defRPr>
            </a:lvl2pPr>
            <a:lvl3pPr algn="ctr">
              <a:buNone/>
              <a:defRPr sz="8800">
                <a:solidFill>
                  <a:schemeClr val="bg1"/>
                </a:solidFill>
              </a:defRPr>
            </a:lvl3pPr>
            <a:lvl4pPr algn="ctr">
              <a:buNone/>
              <a:defRPr sz="8800">
                <a:solidFill>
                  <a:schemeClr val="bg1"/>
                </a:solidFill>
              </a:defRPr>
            </a:lvl4pPr>
            <a:lvl5pPr algn="ctr">
              <a:buNone/>
              <a:defRPr sz="8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2484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50000"/>
                </a:schemeClr>
              </a:gs>
              <a:gs pos="100000">
                <a:schemeClr val="tx2"/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3" name="Group 14"/>
          <p:cNvGrpSpPr/>
          <p:nvPr/>
        </p:nvGrpSpPr>
        <p:grpSpPr>
          <a:xfrm>
            <a:off x="0" y="0"/>
            <a:ext cx="9144000" cy="855144"/>
            <a:chOff x="0" y="0"/>
            <a:chExt cx="9144000" cy="855144"/>
          </a:xfrm>
        </p:grpSpPr>
        <p:sp>
          <p:nvSpPr>
            <p:cNvPr id="16" name="Rounded Rectangle 15"/>
            <p:cNvSpPr/>
            <p:nvPr userDrawn="1"/>
          </p:nvSpPr>
          <p:spPr>
            <a:xfrm>
              <a:off x="0" y="0"/>
              <a:ext cx="9144000" cy="609600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457200" rtl="0" eaLnBrk="1" latinLnBrk="0" hangingPunct="1"/>
              <a:endParaRPr lang="en-US"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Isosceles Triangle 16"/>
            <p:cNvSpPr/>
            <p:nvPr userDrawn="1"/>
          </p:nvSpPr>
          <p:spPr>
            <a:xfrm rot="10800000">
              <a:off x="713702" y="599276"/>
              <a:ext cx="505498" cy="255868"/>
            </a:xfrm>
            <a:prstGeom prst="triangle">
              <a:avLst/>
            </a:prstGeom>
            <a:solidFill>
              <a:srgbClr val="195A8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457200" rtl="0" eaLnBrk="1" latinLnBrk="0" hangingPunct="1"/>
              <a:endParaRPr lang="en-US"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BC21B-894E-AB42-B567-820E81E1B58F}" type="datetimeFigureOut">
              <a:rPr lang="en-US" smtClean="0"/>
              <a:pPr/>
              <a:t>2/7/2013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857F2-102E-5148-ADF3-C396FE20EBD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534400" cy="609600"/>
          </a:xfrm>
        </p:spPr>
        <p:txBody>
          <a:bodyPr wrap="none" lIns="0" rIns="0">
            <a:noAutofit/>
          </a:bodyPr>
          <a:lstStyle>
            <a:lvl1pPr algn="l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3505200" y="990600"/>
            <a:ext cx="5181600" cy="5153025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 marL="914400" indent="-228600"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990600"/>
            <a:ext cx="2667000" cy="515302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2484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057400"/>
            <a:ext cx="7772400" cy="3352800"/>
          </a:xfrm>
        </p:spPr>
        <p:txBody>
          <a:bodyPr anchor="t">
            <a:normAutofit/>
          </a:bodyPr>
          <a:lstStyle>
            <a:lvl1pPr algn="l">
              <a:defRPr sz="6600" b="0" cap="none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5572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BC21B-894E-AB42-B567-820E81E1B58F}" type="datetimeFigureOut">
              <a:rPr lang="en-US" smtClean="0"/>
              <a:pPr/>
              <a:t>2/7/2013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857F2-102E-5148-ADF3-C396FE20EBD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62484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50000"/>
                </a:schemeClr>
              </a:gs>
              <a:gs pos="100000">
                <a:schemeClr val="tx2"/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3" name="Group 14"/>
          <p:cNvGrpSpPr/>
          <p:nvPr userDrawn="1"/>
        </p:nvGrpSpPr>
        <p:grpSpPr>
          <a:xfrm>
            <a:off x="0" y="0"/>
            <a:ext cx="9144000" cy="855144"/>
            <a:chOff x="0" y="0"/>
            <a:chExt cx="9144000" cy="855144"/>
          </a:xfrm>
        </p:grpSpPr>
        <p:sp>
          <p:nvSpPr>
            <p:cNvPr id="16" name="Rounded Rectangle 15"/>
            <p:cNvSpPr/>
            <p:nvPr userDrawn="1"/>
          </p:nvSpPr>
          <p:spPr>
            <a:xfrm>
              <a:off x="0" y="0"/>
              <a:ext cx="9144000" cy="609600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457200" rtl="0" eaLnBrk="1" latinLnBrk="0" hangingPunct="1"/>
              <a:endParaRPr lang="en-US"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Isosceles Triangle 16"/>
            <p:cNvSpPr/>
            <p:nvPr userDrawn="1"/>
          </p:nvSpPr>
          <p:spPr>
            <a:xfrm rot="10800000">
              <a:off x="713702" y="599276"/>
              <a:ext cx="505498" cy="255868"/>
            </a:xfrm>
            <a:prstGeom prst="triangle">
              <a:avLst/>
            </a:prstGeom>
            <a:solidFill>
              <a:srgbClr val="195A8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457200" rtl="0" eaLnBrk="1" latinLnBrk="0" hangingPunct="1"/>
              <a:endParaRPr lang="en-US"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BC21B-894E-AB42-B567-820E81E1B58F}" type="datetimeFigureOut">
              <a:rPr lang="en-US" smtClean="0"/>
              <a:pPr/>
              <a:t>2/7/2013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857F2-102E-5148-ADF3-C396FE20EBD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534400" cy="609600"/>
          </a:xfrm>
        </p:spPr>
        <p:txBody>
          <a:bodyPr wrap="none" lIns="0" rIns="0">
            <a:noAutofit/>
          </a:bodyPr>
          <a:lstStyle>
            <a:lvl1pPr algn="l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Chart Placeholder 13"/>
          <p:cNvSpPr>
            <a:spLocks noGrp="1"/>
          </p:cNvSpPr>
          <p:nvPr>
            <p:ph type="chart" sz="quarter" idx="13"/>
          </p:nvPr>
        </p:nvSpPr>
        <p:spPr>
          <a:xfrm>
            <a:off x="152400" y="609600"/>
            <a:ext cx="8839200" cy="54864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62484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0"/>
                </a:schemeClr>
              </a:gs>
              <a:gs pos="100000">
                <a:schemeClr val="accent6"/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3" name="Group 14"/>
          <p:cNvGrpSpPr/>
          <p:nvPr userDrawn="1"/>
        </p:nvGrpSpPr>
        <p:grpSpPr>
          <a:xfrm>
            <a:off x="0" y="0"/>
            <a:ext cx="9144000" cy="855144"/>
            <a:chOff x="0" y="0"/>
            <a:chExt cx="9144000" cy="855144"/>
          </a:xfrm>
        </p:grpSpPr>
        <p:sp>
          <p:nvSpPr>
            <p:cNvPr id="16" name="Rounded Rectangle 15"/>
            <p:cNvSpPr/>
            <p:nvPr userDrawn="1"/>
          </p:nvSpPr>
          <p:spPr>
            <a:xfrm>
              <a:off x="0" y="0"/>
              <a:ext cx="9144000" cy="609600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457200" rtl="0" eaLnBrk="1" latinLnBrk="0" hangingPunct="1"/>
              <a:endParaRPr lang="en-US"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Isosceles Triangle 16"/>
            <p:cNvSpPr/>
            <p:nvPr userDrawn="1"/>
          </p:nvSpPr>
          <p:spPr>
            <a:xfrm rot="10800000">
              <a:off x="713702" y="599276"/>
              <a:ext cx="505498" cy="255868"/>
            </a:xfrm>
            <a:prstGeom prst="triangle">
              <a:avLst/>
            </a:prstGeom>
            <a:solidFill>
              <a:srgbClr val="195A8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457200" rtl="0" eaLnBrk="1" latinLnBrk="0" hangingPunct="1"/>
              <a:endParaRPr lang="en-US"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BC21B-894E-AB42-B567-820E81E1B58F}" type="datetimeFigureOut">
              <a:rPr lang="en-US" smtClean="0"/>
              <a:pPr/>
              <a:t>2/7/2013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857F2-102E-5148-ADF3-C396FE20EBD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534400" cy="609600"/>
          </a:xfrm>
        </p:spPr>
        <p:txBody>
          <a:bodyPr wrap="none" lIns="0" rIns="0">
            <a:noAutofit/>
          </a:bodyPr>
          <a:lstStyle>
            <a:lvl1pPr algn="l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Chart Placeholder 13"/>
          <p:cNvSpPr>
            <a:spLocks noGrp="1"/>
          </p:cNvSpPr>
          <p:nvPr>
            <p:ph type="chart" sz="quarter" idx="13"/>
          </p:nvPr>
        </p:nvSpPr>
        <p:spPr>
          <a:xfrm>
            <a:off x="152400" y="609600"/>
            <a:ext cx="8839200" cy="54864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62484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0"/>
                </a:schemeClr>
              </a:gs>
              <a:gs pos="100000">
                <a:schemeClr val="accent3"/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3" name="Group 14"/>
          <p:cNvGrpSpPr/>
          <p:nvPr userDrawn="1"/>
        </p:nvGrpSpPr>
        <p:grpSpPr>
          <a:xfrm>
            <a:off x="0" y="0"/>
            <a:ext cx="9144000" cy="855144"/>
            <a:chOff x="0" y="0"/>
            <a:chExt cx="9144000" cy="855144"/>
          </a:xfrm>
        </p:grpSpPr>
        <p:sp>
          <p:nvSpPr>
            <p:cNvPr id="16" name="Rounded Rectangle 15"/>
            <p:cNvSpPr/>
            <p:nvPr userDrawn="1"/>
          </p:nvSpPr>
          <p:spPr>
            <a:xfrm>
              <a:off x="0" y="0"/>
              <a:ext cx="9144000" cy="609600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457200" rtl="0" eaLnBrk="1" latinLnBrk="0" hangingPunct="1"/>
              <a:endParaRPr lang="en-US"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Isosceles Triangle 16"/>
            <p:cNvSpPr/>
            <p:nvPr userDrawn="1"/>
          </p:nvSpPr>
          <p:spPr>
            <a:xfrm rot="10800000">
              <a:off x="713702" y="599276"/>
              <a:ext cx="505498" cy="255868"/>
            </a:xfrm>
            <a:prstGeom prst="triangle">
              <a:avLst/>
            </a:prstGeom>
            <a:solidFill>
              <a:srgbClr val="195A8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457200" rtl="0" eaLnBrk="1" latinLnBrk="0" hangingPunct="1"/>
              <a:endParaRPr lang="en-US"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BC21B-894E-AB42-B567-820E81E1B58F}" type="datetimeFigureOut">
              <a:rPr lang="en-US" smtClean="0"/>
              <a:pPr/>
              <a:t>2/7/2013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857F2-102E-5148-ADF3-C396FE20EBD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534400" cy="609600"/>
          </a:xfrm>
        </p:spPr>
        <p:txBody>
          <a:bodyPr wrap="none" lIns="0" rIns="0">
            <a:noAutofit/>
          </a:bodyPr>
          <a:lstStyle>
            <a:lvl1pPr algn="l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Chart Placeholder 13"/>
          <p:cNvSpPr>
            <a:spLocks noGrp="1"/>
          </p:cNvSpPr>
          <p:nvPr>
            <p:ph type="chart" sz="quarter" idx="13"/>
          </p:nvPr>
        </p:nvSpPr>
        <p:spPr>
          <a:xfrm>
            <a:off x="152400" y="609600"/>
            <a:ext cx="8839200" cy="54864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2484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100000">
                <a:schemeClr val="accent6"/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057400"/>
            <a:ext cx="7772400" cy="3352800"/>
          </a:xfrm>
        </p:spPr>
        <p:txBody>
          <a:bodyPr anchor="t">
            <a:normAutofit/>
          </a:bodyPr>
          <a:lstStyle>
            <a:lvl1pPr algn="l">
              <a:defRPr sz="6600" b="0" cap="none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5572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BC21B-894E-AB42-B567-820E81E1B58F}" type="datetimeFigureOut">
              <a:rPr lang="en-US" smtClean="0"/>
              <a:pPr/>
              <a:t>2/7/2013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857F2-102E-5148-ADF3-C396FE20EBD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ig text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62484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100000">
                <a:schemeClr val="accent6"/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11" name="Group 11"/>
          <p:cNvGrpSpPr/>
          <p:nvPr userDrawn="1"/>
        </p:nvGrpSpPr>
        <p:grpSpPr>
          <a:xfrm>
            <a:off x="0" y="0"/>
            <a:ext cx="9144000" cy="855144"/>
            <a:chOff x="0" y="0"/>
            <a:chExt cx="9144000" cy="855144"/>
          </a:xfrm>
        </p:grpSpPr>
        <p:sp>
          <p:nvSpPr>
            <p:cNvPr id="15" name="Rounded Rectangle 14"/>
            <p:cNvSpPr/>
            <p:nvPr userDrawn="1"/>
          </p:nvSpPr>
          <p:spPr>
            <a:xfrm>
              <a:off x="0" y="0"/>
              <a:ext cx="9144000" cy="609600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accent6">
                    <a:lumMod val="75000"/>
                  </a:schemeClr>
                </a:gs>
                <a:gs pos="100000">
                  <a:schemeClr val="accent6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457200" rtl="0" eaLnBrk="1" latinLnBrk="0" hangingPunct="1"/>
              <a:endParaRPr lang="en-US"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Isosceles Triangle 15"/>
            <p:cNvSpPr/>
            <p:nvPr userDrawn="1"/>
          </p:nvSpPr>
          <p:spPr>
            <a:xfrm rot="10800000">
              <a:off x="713702" y="599276"/>
              <a:ext cx="505498" cy="255868"/>
            </a:xfrm>
            <a:prstGeom prst="triangl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457200" rtl="0" eaLnBrk="1" latinLnBrk="0" hangingPunct="1"/>
              <a:endParaRPr lang="en-US"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BC21B-894E-AB42-B567-820E81E1B58F}" type="datetimeFigureOut">
              <a:rPr lang="en-US" smtClean="0"/>
              <a:pPr/>
              <a:t>2/7/2013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857F2-102E-5148-ADF3-C396FE20EBD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534400" cy="609600"/>
          </a:xfrm>
        </p:spPr>
        <p:txBody>
          <a:bodyPr wrap="none" lIns="0" rIns="0">
            <a:noAutofit/>
          </a:bodyPr>
          <a:lstStyle>
            <a:lvl1pPr algn="l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152400" y="609600"/>
            <a:ext cx="8839200" cy="5410200"/>
          </a:xfrm>
        </p:spPr>
        <p:txBody>
          <a:bodyPr vert="horz" lIns="457200" tIns="457200" rIns="457200" bIns="45720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1200"/>
              </a:spcBef>
              <a:buNone/>
              <a:defRPr lang="en-US" sz="8000" b="0" i="0" kern="1200" dirty="0" smtClean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  <a:lvl2pPr algn="ctr">
              <a:buNone/>
              <a:defRPr sz="8800">
                <a:solidFill>
                  <a:schemeClr val="bg1"/>
                </a:solidFill>
              </a:defRPr>
            </a:lvl2pPr>
            <a:lvl3pPr algn="ctr">
              <a:buNone/>
              <a:defRPr sz="8800">
                <a:solidFill>
                  <a:schemeClr val="bg1"/>
                </a:solidFill>
              </a:defRPr>
            </a:lvl3pPr>
            <a:lvl4pPr algn="ctr">
              <a:buNone/>
              <a:defRPr sz="8800">
                <a:solidFill>
                  <a:schemeClr val="bg1"/>
                </a:solidFill>
              </a:defRPr>
            </a:lvl4pPr>
            <a:lvl5pPr algn="ctr">
              <a:buNone/>
              <a:defRPr sz="8800">
                <a:solidFill>
                  <a:schemeClr val="bg1"/>
                </a:solidFill>
              </a:defRPr>
            </a:lvl5pPr>
          </a:lstStyle>
          <a:p>
            <a:pPr marL="0" lvl="0" indent="0" algn="ctr" defTabSz="457200" rtl="0" eaLnBrk="1" latinLnBrk="0" hangingPunct="1">
              <a:lnSpc>
                <a:spcPct val="100000"/>
              </a:lnSpc>
              <a:spcBef>
                <a:spcPts val="1200"/>
              </a:spcBef>
              <a:buClrTx/>
              <a:buFont typeface="Arial"/>
              <a:buNone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BC21B-894E-AB42-B567-820E81E1B58F}" type="datetimeFigureOut">
              <a:rPr lang="en-US" smtClean="0"/>
              <a:pPr/>
              <a:t>2/7/2013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857F2-102E-5148-ADF3-C396FE20EBDD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7"/>
          <p:cNvGrpSpPr/>
          <p:nvPr userDrawn="1"/>
        </p:nvGrpSpPr>
        <p:grpSpPr>
          <a:xfrm>
            <a:off x="0" y="0"/>
            <a:ext cx="9144000" cy="1759220"/>
            <a:chOff x="228600" y="228600"/>
            <a:chExt cx="9144000" cy="1759220"/>
          </a:xfrm>
          <a:solidFill>
            <a:srgbClr val="195A88"/>
          </a:solidFill>
        </p:grpSpPr>
        <p:sp>
          <p:nvSpPr>
            <p:cNvPr id="9" name="Rounded Rectangle 8"/>
            <p:cNvSpPr/>
            <p:nvPr userDrawn="1"/>
          </p:nvSpPr>
          <p:spPr>
            <a:xfrm>
              <a:off x="228600" y="228600"/>
              <a:ext cx="9144000" cy="1524000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accent6">
                    <a:lumMod val="75000"/>
                  </a:schemeClr>
                </a:gs>
                <a:gs pos="100000">
                  <a:schemeClr val="accent6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Isosceles Triangle 9"/>
            <p:cNvSpPr/>
            <p:nvPr userDrawn="1"/>
          </p:nvSpPr>
          <p:spPr>
            <a:xfrm rot="10800000">
              <a:off x="942302" y="1731952"/>
              <a:ext cx="505498" cy="255868"/>
            </a:xfrm>
            <a:prstGeom prst="triangl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457200" rtl="0" eaLnBrk="1" latinLnBrk="0" hangingPunct="1"/>
              <a:endParaRPr lang="en-US"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Kicker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7"/>
          <p:cNvGrpSpPr/>
          <p:nvPr userDrawn="1"/>
        </p:nvGrpSpPr>
        <p:grpSpPr>
          <a:xfrm>
            <a:off x="0" y="0"/>
            <a:ext cx="9144000" cy="1759220"/>
            <a:chOff x="228600" y="228600"/>
            <a:chExt cx="9144000" cy="1759220"/>
          </a:xfrm>
          <a:solidFill>
            <a:srgbClr val="195A88"/>
          </a:solidFill>
        </p:grpSpPr>
        <p:sp>
          <p:nvSpPr>
            <p:cNvPr id="15" name="Rounded Rectangle 14"/>
            <p:cNvSpPr/>
            <p:nvPr userDrawn="1"/>
          </p:nvSpPr>
          <p:spPr>
            <a:xfrm>
              <a:off x="228600" y="228600"/>
              <a:ext cx="9144000" cy="1524000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accent6">
                    <a:lumMod val="75000"/>
                  </a:schemeClr>
                </a:gs>
                <a:gs pos="100000">
                  <a:schemeClr val="accent6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Isosceles Triangle 15"/>
            <p:cNvSpPr/>
            <p:nvPr userDrawn="1"/>
          </p:nvSpPr>
          <p:spPr>
            <a:xfrm rot="10800000">
              <a:off x="942302" y="1731952"/>
              <a:ext cx="505498" cy="255868"/>
            </a:xfrm>
            <a:prstGeom prst="triangl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457200" rtl="0" eaLnBrk="1" latinLnBrk="0" hangingPunct="1"/>
              <a:endParaRPr lang="en-US"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BC21B-894E-AB42-B567-820E81E1B58F}" type="datetimeFigureOut">
              <a:rPr lang="en-US" smtClean="0"/>
              <a:pPr/>
              <a:t>2/7/2013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857F2-102E-5148-ADF3-C396FE20EBD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62000"/>
          </a:xfrm>
        </p:spPr>
        <p:txBody>
          <a:bodyPr wrap="none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57199" y="152400"/>
            <a:ext cx="8229599" cy="304800"/>
          </a:xfrm>
        </p:spPr>
        <p:txBody>
          <a:bodyPr tIns="0" bIns="0" anchor="t">
            <a:noAutofit/>
          </a:bodyPr>
          <a:lstStyle>
            <a:lvl1pPr>
              <a:buNone/>
              <a:defRPr sz="1800"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Edit kicker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1"/>
          <p:cNvGrpSpPr/>
          <p:nvPr userDrawn="1"/>
        </p:nvGrpSpPr>
        <p:grpSpPr>
          <a:xfrm>
            <a:off x="0" y="0"/>
            <a:ext cx="9144000" cy="855144"/>
            <a:chOff x="0" y="0"/>
            <a:chExt cx="9144000" cy="855144"/>
          </a:xfrm>
        </p:grpSpPr>
        <p:sp>
          <p:nvSpPr>
            <p:cNvPr id="11" name="Rounded Rectangle 10"/>
            <p:cNvSpPr/>
            <p:nvPr userDrawn="1"/>
          </p:nvSpPr>
          <p:spPr>
            <a:xfrm>
              <a:off x="0" y="0"/>
              <a:ext cx="9144000" cy="609600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accent6">
                    <a:lumMod val="75000"/>
                  </a:schemeClr>
                </a:gs>
                <a:gs pos="100000">
                  <a:schemeClr val="accent6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457200" rtl="0" eaLnBrk="1" latinLnBrk="0" hangingPunct="1"/>
              <a:endParaRPr lang="en-US"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Isosceles Triangle 11"/>
            <p:cNvSpPr/>
            <p:nvPr userDrawn="1"/>
          </p:nvSpPr>
          <p:spPr>
            <a:xfrm rot="10800000">
              <a:off x="713702" y="599276"/>
              <a:ext cx="505498" cy="255868"/>
            </a:xfrm>
            <a:prstGeom prst="triangl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457200" rtl="0" eaLnBrk="1" latinLnBrk="0" hangingPunct="1"/>
              <a:endParaRPr lang="en-US"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BC21B-894E-AB42-B567-820E81E1B58F}" type="datetimeFigureOut">
              <a:rPr lang="en-US" smtClean="0"/>
              <a:pPr/>
              <a:t>2/7/2013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857F2-102E-5148-ADF3-C396FE20EBD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534400" cy="609600"/>
          </a:xfrm>
        </p:spPr>
        <p:txBody>
          <a:bodyPr wrap="none" lIns="0" rIns="0">
            <a:noAutofit/>
          </a:bodyPr>
          <a:lstStyle>
            <a:lvl1pPr algn="l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Chart Placeholder 13"/>
          <p:cNvSpPr>
            <a:spLocks noGrp="1"/>
          </p:cNvSpPr>
          <p:nvPr>
            <p:ph type="chart" sz="quarter" idx="13"/>
          </p:nvPr>
        </p:nvSpPr>
        <p:spPr>
          <a:xfrm>
            <a:off x="152400" y="609600"/>
            <a:ext cx="8839200" cy="54864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mall Titl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1"/>
          <p:cNvGrpSpPr/>
          <p:nvPr userDrawn="1"/>
        </p:nvGrpSpPr>
        <p:grpSpPr>
          <a:xfrm>
            <a:off x="0" y="0"/>
            <a:ext cx="9144000" cy="855144"/>
            <a:chOff x="0" y="0"/>
            <a:chExt cx="9144000" cy="855144"/>
          </a:xfrm>
        </p:grpSpPr>
        <p:sp>
          <p:nvSpPr>
            <p:cNvPr id="9" name="Rounded Rectangle 8"/>
            <p:cNvSpPr/>
            <p:nvPr userDrawn="1"/>
          </p:nvSpPr>
          <p:spPr>
            <a:xfrm>
              <a:off x="0" y="0"/>
              <a:ext cx="9144000" cy="609600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accent6">
                    <a:lumMod val="75000"/>
                  </a:schemeClr>
                </a:gs>
                <a:gs pos="100000">
                  <a:schemeClr val="accent6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457200" rtl="0" eaLnBrk="1" latinLnBrk="0" hangingPunct="1"/>
              <a:endParaRPr lang="en-US"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Isosceles Triangle 10"/>
            <p:cNvSpPr/>
            <p:nvPr userDrawn="1"/>
          </p:nvSpPr>
          <p:spPr>
            <a:xfrm rot="10800000">
              <a:off x="713702" y="599276"/>
              <a:ext cx="505498" cy="255868"/>
            </a:xfrm>
            <a:prstGeom prst="triangl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457200" rtl="0" eaLnBrk="1" latinLnBrk="0" hangingPunct="1"/>
              <a:endParaRPr lang="en-US"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BC21B-894E-AB42-B567-820E81E1B58F}" type="datetimeFigureOut">
              <a:rPr lang="en-US" smtClean="0"/>
              <a:pPr/>
              <a:t>2/7/2013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857F2-102E-5148-ADF3-C396FE20EBD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534400" cy="609600"/>
          </a:xfrm>
        </p:spPr>
        <p:txBody>
          <a:bodyPr wrap="none" lIns="0" rIns="0">
            <a:noAutofit/>
          </a:bodyPr>
          <a:lstStyle>
            <a:lvl1pPr algn="l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2484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100000">
                <a:schemeClr val="accent3"/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057400"/>
            <a:ext cx="7772400" cy="3352800"/>
          </a:xfrm>
        </p:spPr>
        <p:txBody>
          <a:bodyPr anchor="t">
            <a:normAutofit/>
          </a:bodyPr>
          <a:lstStyle>
            <a:lvl1pPr algn="l">
              <a:defRPr sz="6600" b="0" cap="none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5572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BC21B-894E-AB42-B567-820E81E1B58F}" type="datetimeFigureOut">
              <a:rPr lang="en-US" smtClean="0"/>
              <a:pPr/>
              <a:t>2/7/2013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857F2-102E-5148-ADF3-C396FE20EBD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arge Head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BC21B-894E-AB42-B567-820E81E1B58F}" type="datetimeFigureOut">
              <a:rPr lang="en-US" smtClean="0"/>
              <a:pPr/>
              <a:t>2/7/2013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857F2-102E-5148-ADF3-C396FE20EBDD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7"/>
          <p:cNvGrpSpPr/>
          <p:nvPr userDrawn="1"/>
        </p:nvGrpSpPr>
        <p:grpSpPr>
          <a:xfrm>
            <a:off x="0" y="0"/>
            <a:ext cx="9144000" cy="1759220"/>
            <a:chOff x="228600" y="228600"/>
            <a:chExt cx="9144000" cy="1759220"/>
          </a:xfrm>
          <a:solidFill>
            <a:srgbClr val="195A88"/>
          </a:solidFill>
        </p:grpSpPr>
        <p:sp>
          <p:nvSpPr>
            <p:cNvPr id="9" name="Rounded Rectangle 8"/>
            <p:cNvSpPr/>
            <p:nvPr userDrawn="1"/>
          </p:nvSpPr>
          <p:spPr>
            <a:xfrm>
              <a:off x="228600" y="228600"/>
              <a:ext cx="9144000" cy="1524000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Isosceles Triangle 9"/>
            <p:cNvSpPr/>
            <p:nvPr userDrawn="1"/>
          </p:nvSpPr>
          <p:spPr>
            <a:xfrm rot="10800000">
              <a:off x="942302" y="1731952"/>
              <a:ext cx="505498" cy="255868"/>
            </a:xfrm>
            <a:prstGeom prst="triangl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457200" rtl="0" eaLnBrk="1" latinLnBrk="0" hangingPunct="1"/>
              <a:endParaRPr lang="en-US"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ig text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62484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100000">
                <a:schemeClr val="accent3"/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11" name="Group 11"/>
          <p:cNvGrpSpPr/>
          <p:nvPr userDrawn="1"/>
        </p:nvGrpSpPr>
        <p:grpSpPr>
          <a:xfrm>
            <a:off x="0" y="0"/>
            <a:ext cx="9144000" cy="855144"/>
            <a:chOff x="0" y="0"/>
            <a:chExt cx="9144000" cy="855144"/>
          </a:xfrm>
        </p:grpSpPr>
        <p:sp>
          <p:nvSpPr>
            <p:cNvPr id="12" name="Rounded Rectangle 11"/>
            <p:cNvSpPr/>
            <p:nvPr userDrawn="1"/>
          </p:nvSpPr>
          <p:spPr>
            <a:xfrm>
              <a:off x="0" y="0"/>
              <a:ext cx="9144000" cy="609600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accent3">
                    <a:lumMod val="75000"/>
                  </a:schemeClr>
                </a:gs>
                <a:gs pos="100000">
                  <a:schemeClr val="accent3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457200" rtl="0" eaLnBrk="1" latinLnBrk="0" hangingPunct="1"/>
              <a:endParaRPr lang="en-US"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Isosceles Triangle 13"/>
            <p:cNvSpPr/>
            <p:nvPr userDrawn="1"/>
          </p:nvSpPr>
          <p:spPr>
            <a:xfrm rot="10800000">
              <a:off x="713702" y="599276"/>
              <a:ext cx="505498" cy="255868"/>
            </a:xfrm>
            <a:prstGeom prst="triangl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457200" rtl="0" eaLnBrk="1" latinLnBrk="0" hangingPunct="1"/>
              <a:endParaRPr lang="en-US"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BC21B-894E-AB42-B567-820E81E1B58F}" type="datetimeFigureOut">
              <a:rPr lang="en-US" smtClean="0"/>
              <a:pPr/>
              <a:t>2/7/2013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857F2-102E-5148-ADF3-C396FE20EBD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534400" cy="609600"/>
          </a:xfrm>
        </p:spPr>
        <p:txBody>
          <a:bodyPr wrap="none" lIns="0" rIns="0">
            <a:noAutofit/>
          </a:bodyPr>
          <a:lstStyle>
            <a:lvl1pPr algn="l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152400" y="609600"/>
            <a:ext cx="8839200" cy="5410200"/>
          </a:xfrm>
        </p:spPr>
        <p:txBody>
          <a:bodyPr vert="horz" lIns="457200" tIns="457200" rIns="457200" bIns="45720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1200"/>
              </a:spcBef>
              <a:buNone/>
              <a:defRPr lang="en-US" sz="8000" b="0" i="0" kern="1200" dirty="0" smtClean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  <a:lvl2pPr algn="ctr">
              <a:buNone/>
              <a:defRPr sz="8800">
                <a:solidFill>
                  <a:schemeClr val="bg1"/>
                </a:solidFill>
              </a:defRPr>
            </a:lvl2pPr>
            <a:lvl3pPr algn="ctr">
              <a:buNone/>
              <a:defRPr sz="8800">
                <a:solidFill>
                  <a:schemeClr val="bg1"/>
                </a:solidFill>
              </a:defRPr>
            </a:lvl3pPr>
            <a:lvl4pPr algn="ctr">
              <a:buNone/>
              <a:defRPr sz="8800">
                <a:solidFill>
                  <a:schemeClr val="bg1"/>
                </a:solidFill>
              </a:defRPr>
            </a:lvl4pPr>
            <a:lvl5pPr algn="ctr">
              <a:buNone/>
              <a:defRPr sz="8800">
                <a:solidFill>
                  <a:schemeClr val="bg1"/>
                </a:solidFill>
              </a:defRPr>
            </a:lvl5pPr>
          </a:lstStyle>
          <a:p>
            <a:pPr marL="0" lvl="0" indent="0" algn="ctr" defTabSz="457200" rtl="0" eaLnBrk="1" latinLnBrk="0" hangingPunct="1">
              <a:lnSpc>
                <a:spcPct val="100000"/>
              </a:lnSpc>
              <a:spcBef>
                <a:spcPts val="1200"/>
              </a:spcBef>
              <a:buClrTx/>
              <a:buFont typeface="Arial"/>
              <a:buNone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BC21B-894E-AB42-B567-820E81E1B58F}" type="datetimeFigureOut">
              <a:rPr lang="en-US" smtClean="0"/>
              <a:pPr/>
              <a:t>2/7/2013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857F2-102E-5148-ADF3-C396FE20EBDD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7"/>
          <p:cNvGrpSpPr/>
          <p:nvPr userDrawn="1"/>
        </p:nvGrpSpPr>
        <p:grpSpPr>
          <a:xfrm>
            <a:off x="0" y="0"/>
            <a:ext cx="9144000" cy="1759220"/>
            <a:chOff x="228600" y="228600"/>
            <a:chExt cx="9144000" cy="1759220"/>
          </a:xfrm>
          <a:solidFill>
            <a:srgbClr val="195A88"/>
          </a:solidFill>
        </p:grpSpPr>
        <p:sp>
          <p:nvSpPr>
            <p:cNvPr id="9" name="Rounded Rectangle 8"/>
            <p:cNvSpPr/>
            <p:nvPr userDrawn="1"/>
          </p:nvSpPr>
          <p:spPr>
            <a:xfrm>
              <a:off x="228600" y="228600"/>
              <a:ext cx="9144000" cy="1524000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accent3">
                    <a:lumMod val="75000"/>
                  </a:schemeClr>
                </a:gs>
                <a:gs pos="100000">
                  <a:schemeClr val="accent3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Isosceles Triangle 9"/>
            <p:cNvSpPr/>
            <p:nvPr userDrawn="1"/>
          </p:nvSpPr>
          <p:spPr>
            <a:xfrm rot="10800000">
              <a:off x="942302" y="1731952"/>
              <a:ext cx="505498" cy="255868"/>
            </a:xfrm>
            <a:prstGeom prst="triangl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457200" rtl="0" eaLnBrk="1" latinLnBrk="0" hangingPunct="1"/>
              <a:endParaRPr lang="en-US"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, Kicker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7"/>
          <p:cNvGrpSpPr/>
          <p:nvPr userDrawn="1"/>
        </p:nvGrpSpPr>
        <p:grpSpPr>
          <a:xfrm>
            <a:off x="0" y="0"/>
            <a:ext cx="9144000" cy="1759220"/>
            <a:chOff x="228600" y="228600"/>
            <a:chExt cx="9144000" cy="1759220"/>
          </a:xfrm>
          <a:solidFill>
            <a:srgbClr val="195A88"/>
          </a:solidFill>
        </p:grpSpPr>
        <p:sp>
          <p:nvSpPr>
            <p:cNvPr id="15" name="Rounded Rectangle 14"/>
            <p:cNvSpPr/>
            <p:nvPr userDrawn="1"/>
          </p:nvSpPr>
          <p:spPr>
            <a:xfrm>
              <a:off x="228600" y="228600"/>
              <a:ext cx="9144000" cy="1524000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accent3">
                    <a:lumMod val="75000"/>
                  </a:schemeClr>
                </a:gs>
                <a:gs pos="100000">
                  <a:schemeClr val="accent3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Isosceles Triangle 15"/>
            <p:cNvSpPr/>
            <p:nvPr userDrawn="1"/>
          </p:nvSpPr>
          <p:spPr>
            <a:xfrm rot="10800000">
              <a:off x="942302" y="1731952"/>
              <a:ext cx="505498" cy="255868"/>
            </a:xfrm>
            <a:prstGeom prst="triangl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457200" rtl="0" eaLnBrk="1" latinLnBrk="0" hangingPunct="1"/>
              <a:endParaRPr lang="en-US"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BC21B-894E-AB42-B567-820E81E1B58F}" type="datetimeFigureOut">
              <a:rPr lang="en-US" smtClean="0"/>
              <a:pPr/>
              <a:t>2/7/2013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857F2-102E-5148-ADF3-C396FE20EBD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62000"/>
          </a:xfrm>
        </p:spPr>
        <p:txBody>
          <a:bodyPr wrap="none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57199" y="152400"/>
            <a:ext cx="8229599" cy="304800"/>
          </a:xfrm>
        </p:spPr>
        <p:txBody>
          <a:bodyPr tIns="0" bIns="0" anchor="t">
            <a:noAutofit/>
          </a:bodyPr>
          <a:lstStyle>
            <a:lvl1pPr>
              <a:buNone/>
              <a:defRPr sz="180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Edit kicker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1"/>
          <p:cNvGrpSpPr/>
          <p:nvPr userDrawn="1"/>
        </p:nvGrpSpPr>
        <p:grpSpPr>
          <a:xfrm>
            <a:off x="0" y="0"/>
            <a:ext cx="9144000" cy="855144"/>
            <a:chOff x="0" y="0"/>
            <a:chExt cx="9144000" cy="855144"/>
          </a:xfrm>
        </p:grpSpPr>
        <p:sp>
          <p:nvSpPr>
            <p:cNvPr id="11" name="Rounded Rectangle 10"/>
            <p:cNvSpPr/>
            <p:nvPr userDrawn="1"/>
          </p:nvSpPr>
          <p:spPr>
            <a:xfrm>
              <a:off x="0" y="0"/>
              <a:ext cx="9144000" cy="609600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accent3">
                    <a:lumMod val="75000"/>
                  </a:schemeClr>
                </a:gs>
                <a:gs pos="100000">
                  <a:schemeClr val="accent3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457200" rtl="0" eaLnBrk="1" latinLnBrk="0" hangingPunct="1"/>
              <a:endParaRPr lang="en-US"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Isosceles Triangle 11"/>
            <p:cNvSpPr/>
            <p:nvPr userDrawn="1"/>
          </p:nvSpPr>
          <p:spPr>
            <a:xfrm rot="10800000">
              <a:off x="713702" y="599276"/>
              <a:ext cx="505498" cy="255868"/>
            </a:xfrm>
            <a:prstGeom prst="triangl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457200" rtl="0" eaLnBrk="1" latinLnBrk="0" hangingPunct="1"/>
              <a:endParaRPr lang="en-US"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BC21B-894E-AB42-B567-820E81E1B58F}" type="datetimeFigureOut">
              <a:rPr lang="en-US" smtClean="0"/>
              <a:pPr/>
              <a:t>2/7/2013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857F2-102E-5148-ADF3-C396FE20EBD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534400" cy="609600"/>
          </a:xfrm>
        </p:spPr>
        <p:txBody>
          <a:bodyPr wrap="none" lIns="0" rIns="0">
            <a:noAutofit/>
          </a:bodyPr>
          <a:lstStyle>
            <a:lvl1pPr algn="l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Chart Placeholder 13"/>
          <p:cNvSpPr>
            <a:spLocks noGrp="1"/>
          </p:cNvSpPr>
          <p:nvPr>
            <p:ph type="chart" sz="quarter" idx="13"/>
          </p:nvPr>
        </p:nvSpPr>
        <p:spPr>
          <a:xfrm>
            <a:off x="152400" y="609600"/>
            <a:ext cx="8839200" cy="54864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mall Titl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1"/>
          <p:cNvGrpSpPr/>
          <p:nvPr userDrawn="1"/>
        </p:nvGrpSpPr>
        <p:grpSpPr>
          <a:xfrm>
            <a:off x="0" y="0"/>
            <a:ext cx="9144000" cy="855144"/>
            <a:chOff x="0" y="0"/>
            <a:chExt cx="9144000" cy="855144"/>
          </a:xfrm>
        </p:grpSpPr>
        <p:sp>
          <p:nvSpPr>
            <p:cNvPr id="9" name="Rounded Rectangle 8"/>
            <p:cNvSpPr/>
            <p:nvPr userDrawn="1"/>
          </p:nvSpPr>
          <p:spPr>
            <a:xfrm>
              <a:off x="0" y="0"/>
              <a:ext cx="9144000" cy="609600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accent3">
                    <a:lumMod val="75000"/>
                  </a:schemeClr>
                </a:gs>
                <a:gs pos="100000">
                  <a:schemeClr val="accent3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457200" rtl="0" eaLnBrk="1" latinLnBrk="0" hangingPunct="1"/>
              <a:endParaRPr lang="en-US"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Isosceles Triangle 10"/>
            <p:cNvSpPr/>
            <p:nvPr userDrawn="1"/>
          </p:nvSpPr>
          <p:spPr>
            <a:xfrm rot="10800000">
              <a:off x="713702" y="599276"/>
              <a:ext cx="505498" cy="255868"/>
            </a:xfrm>
            <a:prstGeom prst="triangl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457200" rtl="0" eaLnBrk="1" latinLnBrk="0" hangingPunct="1"/>
              <a:endParaRPr lang="en-US"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BC21B-894E-AB42-B567-820E81E1B58F}" type="datetimeFigureOut">
              <a:rPr lang="en-US" smtClean="0"/>
              <a:pPr/>
              <a:t>2/7/2013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857F2-102E-5148-ADF3-C396FE20EBD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534400" cy="609600"/>
          </a:xfrm>
        </p:spPr>
        <p:txBody>
          <a:bodyPr wrap="none" lIns="0" rIns="0">
            <a:noAutofit/>
          </a:bodyPr>
          <a:lstStyle>
            <a:lvl1pPr algn="l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2484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75000"/>
                </a:schemeClr>
              </a:gs>
              <a:gs pos="100000">
                <a:schemeClr val="accent4"/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057400"/>
            <a:ext cx="7772400" cy="3352800"/>
          </a:xfrm>
        </p:spPr>
        <p:txBody>
          <a:bodyPr anchor="t">
            <a:normAutofit/>
          </a:bodyPr>
          <a:lstStyle>
            <a:lvl1pPr algn="l">
              <a:defRPr sz="6600" b="0" cap="none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5572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BC21B-894E-AB42-B567-820E81E1B58F}" type="datetimeFigureOut">
              <a:rPr lang="en-US" smtClean="0"/>
              <a:pPr/>
              <a:t>2/7/2013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857F2-102E-5148-ADF3-C396FE20EBD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BC21B-894E-AB42-B567-820E81E1B58F}" type="datetimeFigureOut">
              <a:rPr lang="en-US" smtClean="0"/>
              <a:pPr/>
              <a:t>2/7/2013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857F2-102E-5148-ADF3-C396FE20EBDD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7"/>
          <p:cNvGrpSpPr/>
          <p:nvPr userDrawn="1"/>
        </p:nvGrpSpPr>
        <p:grpSpPr>
          <a:xfrm>
            <a:off x="0" y="0"/>
            <a:ext cx="9144000" cy="1759220"/>
            <a:chOff x="228600" y="228600"/>
            <a:chExt cx="9144000" cy="1759220"/>
          </a:xfrm>
          <a:solidFill>
            <a:srgbClr val="195A88"/>
          </a:solidFill>
        </p:grpSpPr>
        <p:sp>
          <p:nvSpPr>
            <p:cNvPr id="9" name="Rounded Rectangle 8"/>
            <p:cNvSpPr/>
            <p:nvPr userDrawn="1"/>
          </p:nvSpPr>
          <p:spPr>
            <a:xfrm>
              <a:off x="228600" y="228600"/>
              <a:ext cx="9144000" cy="1524000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accent4">
                    <a:lumMod val="75000"/>
                  </a:schemeClr>
                </a:gs>
                <a:gs pos="100000">
                  <a:schemeClr val="accent4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Isosceles Triangle 9"/>
            <p:cNvSpPr/>
            <p:nvPr userDrawn="1"/>
          </p:nvSpPr>
          <p:spPr>
            <a:xfrm rot="10800000">
              <a:off x="942302" y="1731952"/>
              <a:ext cx="505498" cy="255868"/>
            </a:xfrm>
            <a:prstGeom prst="triangl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457200" rtl="0" eaLnBrk="1" latinLnBrk="0" hangingPunct="1"/>
              <a:endParaRPr lang="en-US"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, Kicker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7"/>
          <p:cNvGrpSpPr/>
          <p:nvPr userDrawn="1"/>
        </p:nvGrpSpPr>
        <p:grpSpPr>
          <a:xfrm>
            <a:off x="0" y="0"/>
            <a:ext cx="9144000" cy="1759220"/>
            <a:chOff x="228600" y="228600"/>
            <a:chExt cx="9144000" cy="1759220"/>
          </a:xfrm>
          <a:solidFill>
            <a:srgbClr val="195A88"/>
          </a:solidFill>
        </p:grpSpPr>
        <p:sp>
          <p:nvSpPr>
            <p:cNvPr id="15" name="Rounded Rectangle 14"/>
            <p:cNvSpPr/>
            <p:nvPr userDrawn="1"/>
          </p:nvSpPr>
          <p:spPr>
            <a:xfrm>
              <a:off x="228600" y="228600"/>
              <a:ext cx="9144000" cy="1524000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accent4">
                    <a:lumMod val="75000"/>
                  </a:schemeClr>
                </a:gs>
                <a:gs pos="100000">
                  <a:schemeClr val="accent4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Isosceles Triangle 15"/>
            <p:cNvSpPr/>
            <p:nvPr userDrawn="1"/>
          </p:nvSpPr>
          <p:spPr>
            <a:xfrm rot="10800000">
              <a:off x="942302" y="1731952"/>
              <a:ext cx="505498" cy="255868"/>
            </a:xfrm>
            <a:prstGeom prst="triangl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457200" rtl="0" eaLnBrk="1" latinLnBrk="0" hangingPunct="1"/>
              <a:endParaRPr lang="en-US"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BC21B-894E-AB42-B567-820E81E1B58F}" type="datetimeFigureOut">
              <a:rPr lang="en-US" smtClean="0"/>
              <a:pPr/>
              <a:t>2/7/2013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857F2-102E-5148-ADF3-C396FE20EBD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62000"/>
          </a:xfrm>
        </p:spPr>
        <p:txBody>
          <a:bodyPr wrap="none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57199" y="152400"/>
            <a:ext cx="8229599" cy="304800"/>
          </a:xfrm>
        </p:spPr>
        <p:txBody>
          <a:bodyPr tIns="0" bIns="0" anchor="t">
            <a:noAutofit/>
          </a:bodyPr>
          <a:lstStyle>
            <a:lvl1pPr>
              <a:buNone/>
              <a:defRPr sz="180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Edit kicker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Head, Kicker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7"/>
          <p:cNvGrpSpPr/>
          <p:nvPr userDrawn="1"/>
        </p:nvGrpSpPr>
        <p:grpSpPr>
          <a:xfrm>
            <a:off x="0" y="0"/>
            <a:ext cx="9144000" cy="1759220"/>
            <a:chOff x="228600" y="228600"/>
            <a:chExt cx="9144000" cy="1759220"/>
          </a:xfrm>
          <a:solidFill>
            <a:srgbClr val="195A88"/>
          </a:solidFill>
        </p:grpSpPr>
        <p:sp>
          <p:nvSpPr>
            <p:cNvPr id="13" name="Rounded Rectangle 12"/>
            <p:cNvSpPr/>
            <p:nvPr userDrawn="1"/>
          </p:nvSpPr>
          <p:spPr>
            <a:xfrm>
              <a:off x="228600" y="228600"/>
              <a:ext cx="9144000" cy="1524000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Isosceles Triangle 13"/>
            <p:cNvSpPr/>
            <p:nvPr userDrawn="1"/>
          </p:nvSpPr>
          <p:spPr>
            <a:xfrm rot="10800000">
              <a:off x="942302" y="1731952"/>
              <a:ext cx="505498" cy="255868"/>
            </a:xfrm>
            <a:prstGeom prst="triangl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457200" rtl="0" eaLnBrk="1" latinLnBrk="0" hangingPunct="1"/>
              <a:endParaRPr lang="en-US"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BC21B-894E-AB42-B567-820E81E1B58F}" type="datetimeFigureOut">
              <a:rPr lang="en-US" smtClean="0"/>
              <a:pPr/>
              <a:t>2/7/2013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857F2-102E-5148-ADF3-C396FE20EBD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62000"/>
          </a:xfrm>
        </p:spPr>
        <p:txBody>
          <a:bodyPr wrap="none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57199" y="152400"/>
            <a:ext cx="8229599" cy="304800"/>
          </a:xfrm>
        </p:spPr>
        <p:txBody>
          <a:bodyPr tIns="0" bIns="0" anchor="t">
            <a:noAutofit/>
          </a:bodyPr>
          <a:lstStyle>
            <a:lvl1pPr>
              <a:buNone/>
              <a:defRPr sz="1800">
                <a:solidFill>
                  <a:srgbClr val="CDE5F6"/>
                </a:solidFill>
              </a:defRPr>
            </a:lvl1pPr>
          </a:lstStyle>
          <a:p>
            <a:pPr lvl="0"/>
            <a:r>
              <a:rPr lang="en-US" dirty="0" smtClean="0"/>
              <a:t>Edit kicker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Head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/>
          <p:nvPr userDrawn="1"/>
        </p:nvGrpSpPr>
        <p:grpSpPr>
          <a:xfrm>
            <a:off x="0" y="0"/>
            <a:ext cx="9144000" cy="1759220"/>
            <a:chOff x="228600" y="228600"/>
            <a:chExt cx="9144000" cy="1759220"/>
          </a:xfrm>
          <a:solidFill>
            <a:srgbClr val="195A88"/>
          </a:solidFill>
        </p:grpSpPr>
        <p:sp>
          <p:nvSpPr>
            <p:cNvPr id="6" name="Rounded Rectangle 5"/>
            <p:cNvSpPr/>
            <p:nvPr userDrawn="1"/>
          </p:nvSpPr>
          <p:spPr>
            <a:xfrm>
              <a:off x="228600" y="228600"/>
              <a:ext cx="9144000" cy="1524000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Isosceles Triangle 6"/>
            <p:cNvSpPr/>
            <p:nvPr userDrawn="1"/>
          </p:nvSpPr>
          <p:spPr>
            <a:xfrm rot="10800000">
              <a:off x="942302" y="1731952"/>
              <a:ext cx="505498" cy="255868"/>
            </a:xfrm>
            <a:prstGeom prst="triangl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457200" rtl="0" eaLnBrk="1" latinLnBrk="0" hangingPunct="1"/>
              <a:endParaRPr lang="en-US"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4375" y="2000250"/>
            <a:ext cx="3714751" cy="4143375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3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4875" y="2000250"/>
            <a:ext cx="3714750" cy="4143375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3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14400"/>
          </a:xfrm>
        </p:spPr>
        <p:txBody>
          <a:bodyPr wrap="none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Head, Person Photo and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BC21B-894E-AB42-B567-820E81E1B58F}" type="datetimeFigureOut">
              <a:rPr lang="en-US" smtClean="0"/>
              <a:pPr/>
              <a:t>2/7/2013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857F2-102E-5148-ADF3-C396FE20EBDD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3" name="Group 7"/>
          <p:cNvGrpSpPr/>
          <p:nvPr/>
        </p:nvGrpSpPr>
        <p:grpSpPr>
          <a:xfrm>
            <a:off x="0" y="0"/>
            <a:ext cx="9144000" cy="1759220"/>
            <a:chOff x="228600" y="228600"/>
            <a:chExt cx="9144000" cy="1759220"/>
          </a:xfrm>
          <a:solidFill>
            <a:srgbClr val="195A88"/>
          </a:solidFill>
        </p:grpSpPr>
        <p:sp>
          <p:nvSpPr>
            <p:cNvPr id="9" name="Rounded Rectangle 8"/>
            <p:cNvSpPr/>
            <p:nvPr userDrawn="1"/>
          </p:nvSpPr>
          <p:spPr>
            <a:xfrm>
              <a:off x="228600" y="228600"/>
              <a:ext cx="9144000" cy="1524000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Isosceles Triangle 9"/>
            <p:cNvSpPr/>
            <p:nvPr userDrawn="1"/>
          </p:nvSpPr>
          <p:spPr>
            <a:xfrm rot="10800000">
              <a:off x="942302" y="1731952"/>
              <a:ext cx="505498" cy="255868"/>
            </a:xfrm>
            <a:prstGeom prst="triangl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4572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914400" y="2133600"/>
            <a:ext cx="2209800" cy="2743200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3429000" y="2133600"/>
            <a:ext cx="5181600" cy="838200"/>
          </a:xfrm>
        </p:spPr>
        <p:txBody>
          <a:bodyPr>
            <a:normAutofit/>
          </a:bodyPr>
          <a:lstStyle>
            <a:lvl1pPr>
              <a:buNone/>
              <a:defRPr sz="4000"/>
            </a:lvl1pPr>
          </a:lstStyle>
          <a:p>
            <a:pPr lvl="0"/>
            <a:r>
              <a:rPr lang="en-US" dirty="0" smtClean="0"/>
              <a:t>Name</a:t>
            </a:r>
            <a:endParaRPr lang="en-US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3429000" y="2971800"/>
            <a:ext cx="5181600" cy="838200"/>
          </a:xfrm>
        </p:spPr>
        <p:txBody>
          <a:bodyPr>
            <a:normAutofit/>
          </a:bodyPr>
          <a:lstStyle>
            <a:lvl1pPr>
              <a:buNone/>
              <a:defRPr sz="2400"/>
            </a:lvl1pPr>
          </a:lstStyle>
          <a:p>
            <a:pPr lvl="0"/>
            <a:r>
              <a:rPr lang="en-US" dirty="0" smtClean="0"/>
              <a:t>Position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Head, Tex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4"/>
          <p:cNvGrpSpPr/>
          <p:nvPr/>
        </p:nvGrpSpPr>
        <p:grpSpPr>
          <a:xfrm>
            <a:off x="0" y="0"/>
            <a:ext cx="9144000" cy="855144"/>
            <a:chOff x="0" y="0"/>
            <a:chExt cx="9144000" cy="855144"/>
          </a:xfrm>
        </p:grpSpPr>
        <p:sp>
          <p:nvSpPr>
            <p:cNvPr id="16" name="Rounded Rectangle 15"/>
            <p:cNvSpPr/>
            <p:nvPr userDrawn="1"/>
          </p:nvSpPr>
          <p:spPr>
            <a:xfrm>
              <a:off x="0" y="0"/>
              <a:ext cx="9144000" cy="609600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457200" rtl="0" eaLnBrk="1" latinLnBrk="0" hangingPunct="1"/>
              <a:endParaRPr lang="en-US"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Isosceles Triangle 16"/>
            <p:cNvSpPr/>
            <p:nvPr userDrawn="1"/>
          </p:nvSpPr>
          <p:spPr>
            <a:xfrm rot="10800000">
              <a:off x="713702" y="599276"/>
              <a:ext cx="505498" cy="255868"/>
            </a:xfrm>
            <a:prstGeom prst="triangle">
              <a:avLst/>
            </a:prstGeom>
            <a:solidFill>
              <a:srgbClr val="195A8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457200" rtl="0" eaLnBrk="1" latinLnBrk="0" hangingPunct="1"/>
              <a:endParaRPr lang="en-US"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BC21B-894E-AB42-B567-820E81E1B58F}" type="datetimeFigureOut">
              <a:rPr lang="en-US" smtClean="0"/>
              <a:pPr/>
              <a:t>2/7/2013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857F2-102E-5148-ADF3-C396FE20EBD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534400" cy="609600"/>
          </a:xfrm>
        </p:spPr>
        <p:txBody>
          <a:bodyPr wrap="none" lIns="0" rIns="0">
            <a:noAutofit/>
          </a:bodyPr>
          <a:lstStyle>
            <a:lvl1pPr algn="l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3505200" y="990600"/>
            <a:ext cx="5181600" cy="5153025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 marL="914400" indent="-228600"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990600"/>
            <a:ext cx="2667000" cy="515302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Head and Three Peo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/>
          <p:nvPr userDrawn="1"/>
        </p:nvGrpSpPr>
        <p:grpSpPr>
          <a:xfrm>
            <a:off x="0" y="0"/>
            <a:ext cx="9144000" cy="855144"/>
            <a:chOff x="0" y="0"/>
            <a:chExt cx="9144000" cy="855144"/>
          </a:xfrm>
        </p:grpSpPr>
        <p:sp>
          <p:nvSpPr>
            <p:cNvPr id="15" name="Rounded Rectangle 14"/>
            <p:cNvSpPr/>
            <p:nvPr userDrawn="1"/>
          </p:nvSpPr>
          <p:spPr>
            <a:xfrm>
              <a:off x="0" y="0"/>
              <a:ext cx="9144000" cy="609600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4572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Isosceles Triangle 15"/>
            <p:cNvSpPr/>
            <p:nvPr userDrawn="1"/>
          </p:nvSpPr>
          <p:spPr>
            <a:xfrm rot="10800000">
              <a:off x="713702" y="599276"/>
              <a:ext cx="505498" cy="255868"/>
            </a:xfrm>
            <a:prstGeom prst="triangle">
              <a:avLst/>
            </a:prstGeom>
            <a:solidFill>
              <a:srgbClr val="195A8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4572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534400" cy="609600"/>
          </a:xfrm>
        </p:spPr>
        <p:txBody>
          <a:bodyPr wrap="none" lIns="0" rIns="0">
            <a:noAutofit/>
          </a:bodyPr>
          <a:lstStyle>
            <a:lvl1pPr algn="l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6"/>
          </p:nvPr>
        </p:nvSpPr>
        <p:spPr>
          <a:xfrm>
            <a:off x="914400" y="4876800"/>
            <a:ext cx="7315200" cy="1219200"/>
          </a:xfrm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914400" y="1219200"/>
            <a:ext cx="2209800" cy="2743200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8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3467100" y="1219200"/>
            <a:ext cx="2209800" cy="2743200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vert="horz" lIns="91440" tIns="45720" rIns="91440" bIns="45720" rtlCol="0">
            <a:normAutofit/>
          </a:bodyPr>
          <a:lstStyle>
            <a:lvl1pPr marL="233363" indent="-233363" algn="l" defTabSz="457200" rtl="0" eaLnBrk="1" latinLnBrk="0" hangingPunct="1">
              <a:lnSpc>
                <a:spcPct val="110000"/>
              </a:lnSpc>
              <a:spcBef>
                <a:spcPts val="900"/>
              </a:spcBef>
              <a:buClrTx/>
              <a:buFont typeface="Arial"/>
              <a:buNone/>
              <a:defRPr lang="en-US" sz="24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0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6019800" y="1219200"/>
            <a:ext cx="2209800" cy="2743200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vert="horz" lIns="91440" tIns="45720" rIns="91440" bIns="45720" rtlCol="0">
            <a:normAutofit/>
          </a:bodyPr>
          <a:lstStyle>
            <a:lvl1pPr marL="233363" indent="-233363" algn="l" defTabSz="457200" rtl="0" eaLnBrk="1" latinLnBrk="0" hangingPunct="1">
              <a:lnSpc>
                <a:spcPct val="110000"/>
              </a:lnSpc>
              <a:spcBef>
                <a:spcPts val="900"/>
              </a:spcBef>
              <a:buClrTx/>
              <a:buFont typeface="Arial"/>
              <a:buNone/>
              <a:defRPr lang="en-US" sz="24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1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914400" y="4076660"/>
            <a:ext cx="2209800" cy="266740"/>
          </a:xfrm>
        </p:spPr>
        <p:txBody>
          <a:bodyPr vert="horz" wrap="square" lIns="0" tIns="0" rIns="0" bIns="0" rtlCol="0" anchor="t">
            <a:spAutoFit/>
          </a:bodyPr>
          <a:lstStyle>
            <a:lvl1pPr marL="0" indent="0" algn="ctr">
              <a:spcBef>
                <a:spcPts val="200"/>
              </a:spcBef>
              <a:buNone/>
              <a:defRPr lang="en-US" sz="1600" b="0" i="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</a:lstStyle>
          <a:p>
            <a:pPr marL="0" lvl="0" indent="0" algn="ctr" defTabSz="457200" rtl="0" eaLnBrk="1" latinLnBrk="0" hangingPunct="1">
              <a:lnSpc>
                <a:spcPct val="110000"/>
              </a:lnSpc>
              <a:spcBef>
                <a:spcPts val="300"/>
              </a:spcBef>
              <a:buClrTx/>
              <a:buFont typeface="Arial"/>
              <a:buNone/>
            </a:pPr>
            <a:r>
              <a:rPr lang="en-US" dirty="0" smtClean="0"/>
              <a:t>Name</a:t>
            </a:r>
          </a:p>
        </p:txBody>
      </p:sp>
      <p:sp>
        <p:nvSpPr>
          <p:cNvPr id="2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3475028" y="4076660"/>
            <a:ext cx="2209800" cy="266740"/>
          </a:xfrm>
        </p:spPr>
        <p:txBody>
          <a:bodyPr vert="horz" wrap="square" lIns="0" tIns="0" rIns="0" bIns="0" rtlCol="0" anchor="t">
            <a:spAutoFit/>
          </a:bodyPr>
          <a:lstStyle>
            <a:lvl1pPr marL="0" indent="0" algn="ctr">
              <a:spcBef>
                <a:spcPts val="400"/>
              </a:spcBef>
              <a:buNone/>
              <a:defRPr lang="en-US" sz="1600" b="0" i="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</a:lstStyle>
          <a:p>
            <a:pPr marL="0" lvl="0" indent="0" algn="ctr" defTabSz="457200" rtl="0" eaLnBrk="1" latinLnBrk="0" hangingPunct="1">
              <a:lnSpc>
                <a:spcPct val="110000"/>
              </a:lnSpc>
              <a:spcBef>
                <a:spcPts val="300"/>
              </a:spcBef>
              <a:buClrTx/>
              <a:buFont typeface="Arial"/>
              <a:buNone/>
            </a:pPr>
            <a:r>
              <a:rPr lang="en-US" dirty="0" smtClean="0"/>
              <a:t>Name</a:t>
            </a:r>
          </a:p>
        </p:txBody>
      </p:sp>
      <p:sp>
        <p:nvSpPr>
          <p:cNvPr id="25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6026522" y="4076660"/>
            <a:ext cx="2209800" cy="266740"/>
          </a:xfrm>
        </p:spPr>
        <p:txBody>
          <a:bodyPr vert="horz" wrap="square" lIns="0" tIns="0" rIns="0" bIns="0" rtlCol="0" anchor="t">
            <a:spAutoFit/>
          </a:bodyPr>
          <a:lstStyle>
            <a:lvl1pPr marL="0" indent="0" algn="ctr">
              <a:spcBef>
                <a:spcPts val="400"/>
              </a:spcBef>
              <a:buNone/>
              <a:defRPr lang="en-US" sz="1600" b="0" i="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</a:lstStyle>
          <a:p>
            <a:pPr marL="0" lvl="0" indent="0" algn="ctr" defTabSz="457200" rtl="0" eaLnBrk="1" latinLnBrk="0" hangingPunct="1">
              <a:lnSpc>
                <a:spcPct val="110000"/>
              </a:lnSpc>
              <a:spcBef>
                <a:spcPts val="300"/>
              </a:spcBef>
              <a:buClrTx/>
              <a:buFont typeface="Arial"/>
              <a:buNone/>
            </a:pPr>
            <a:r>
              <a:rPr lang="en-US" dirty="0" smtClean="0"/>
              <a:t>Name</a:t>
            </a:r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Head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4"/>
          <p:cNvGrpSpPr/>
          <p:nvPr userDrawn="1"/>
        </p:nvGrpSpPr>
        <p:grpSpPr>
          <a:xfrm>
            <a:off x="0" y="0"/>
            <a:ext cx="9144000" cy="855144"/>
            <a:chOff x="0" y="0"/>
            <a:chExt cx="9144000" cy="855144"/>
          </a:xfrm>
        </p:grpSpPr>
        <p:sp>
          <p:nvSpPr>
            <p:cNvPr id="16" name="Rounded Rectangle 15"/>
            <p:cNvSpPr/>
            <p:nvPr userDrawn="1"/>
          </p:nvSpPr>
          <p:spPr>
            <a:xfrm>
              <a:off x="0" y="0"/>
              <a:ext cx="9144000" cy="609600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457200" rtl="0" eaLnBrk="1" latinLnBrk="0" hangingPunct="1"/>
              <a:endParaRPr lang="en-US"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Isosceles Triangle 16"/>
            <p:cNvSpPr/>
            <p:nvPr userDrawn="1"/>
          </p:nvSpPr>
          <p:spPr>
            <a:xfrm rot="10800000">
              <a:off x="713702" y="599276"/>
              <a:ext cx="505498" cy="255868"/>
            </a:xfrm>
            <a:prstGeom prst="triangle">
              <a:avLst/>
            </a:prstGeom>
            <a:solidFill>
              <a:srgbClr val="195A8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457200" rtl="0" eaLnBrk="1" latinLnBrk="0" hangingPunct="1"/>
              <a:endParaRPr lang="en-US"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BC21B-894E-AB42-B567-820E81E1B58F}" type="datetimeFigureOut">
              <a:rPr lang="en-US" smtClean="0"/>
              <a:pPr/>
              <a:t>2/7/2013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857F2-102E-5148-ADF3-C396FE20EBD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534400" cy="609600"/>
          </a:xfrm>
        </p:spPr>
        <p:txBody>
          <a:bodyPr wrap="none" lIns="0" rIns="0">
            <a:noAutofit/>
          </a:bodyPr>
          <a:lstStyle>
            <a:lvl1pPr algn="l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Chart Placeholder 13"/>
          <p:cNvSpPr>
            <a:spLocks noGrp="1"/>
          </p:cNvSpPr>
          <p:nvPr>
            <p:ph type="chart" sz="quarter" idx="13"/>
          </p:nvPr>
        </p:nvSpPr>
        <p:spPr>
          <a:xfrm>
            <a:off x="152400" y="609600"/>
            <a:ext cx="8839200" cy="54864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image" Target="../media/image1.pd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CLC_H_CMYK.eps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40"/>
              <a:stretch>
                <a:fillRect/>
              </a:stretch>
            </p:blipFill>
          </mc:Choice>
          <mc:Fallback>
            <p:blipFill>
              <a:blip r:embed="rId41"/>
              <a:stretch>
                <a:fillRect/>
              </a:stretch>
            </p:blipFill>
          </mc:Fallback>
        </mc:AlternateContent>
        <p:spPr>
          <a:xfrm>
            <a:off x="239866" y="6400800"/>
            <a:ext cx="903134" cy="29432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144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54404" y="6400800"/>
            <a:ext cx="1269211" cy="294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1">
                    <a:tint val="75000"/>
                  </a:schemeClr>
                </a:solidFill>
                <a:latin typeface="Myriad Web Pro"/>
                <a:cs typeface="Myriad Web Pro"/>
              </a:defRPr>
            </a:lvl1pPr>
          </a:lstStyle>
          <a:p>
            <a:fld id="{793BC21B-894E-AB42-B567-820E81E1B58F}" type="datetimeFigureOut">
              <a:rPr lang="en-US" smtClean="0"/>
              <a:pPr/>
              <a:t>2/7/2013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400800"/>
            <a:ext cx="2466093" cy="294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1">
                    <a:tint val="75000"/>
                  </a:schemeClr>
                </a:solidFill>
                <a:latin typeface="Myriad Web Pro"/>
                <a:cs typeface="Myriad Web Pro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15381" y="6400800"/>
            <a:ext cx="571418" cy="294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1">
                    <a:tint val="75000"/>
                  </a:schemeClr>
                </a:solidFill>
                <a:latin typeface="Myriad Web Pro"/>
                <a:cs typeface="Myriad Web Pro"/>
              </a:defRPr>
            </a:lvl1pPr>
          </a:lstStyle>
          <a:p>
            <a:fld id="{818857F2-102E-5148-ADF3-C396FE20EBD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66715" y="6431783"/>
            <a:ext cx="2570903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200" b="0" i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The world’s libraries.</a:t>
            </a:r>
            <a:r>
              <a:rPr lang="en-US" sz="1200" b="0" i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 Connected.</a:t>
            </a:r>
            <a:endParaRPr lang="en-US" sz="1200" b="0" i="0" dirty="0">
              <a:solidFill>
                <a:schemeClr val="tx1">
                  <a:lumMod val="65000"/>
                  <a:lumOff val="35000"/>
                </a:schemeClr>
              </a:solidFill>
              <a:latin typeface="Tahoma"/>
              <a:cs typeface="Tahoma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6248400"/>
            <a:ext cx="9144000" cy="1588"/>
          </a:xfrm>
          <a:prstGeom prst="line">
            <a:avLst/>
          </a:prstGeom>
          <a:ln w="3175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0" r:id="rId2"/>
    <p:sldLayoutId id="2147483687" r:id="rId3"/>
    <p:sldLayoutId id="2147483701" r:id="rId4"/>
    <p:sldLayoutId id="2147483713" r:id="rId5"/>
    <p:sldLayoutId id="2147483731" r:id="rId6"/>
    <p:sldLayoutId id="2147483715" r:id="rId7"/>
    <p:sldLayoutId id="2147483730" r:id="rId8"/>
    <p:sldLayoutId id="2147483707" r:id="rId9"/>
    <p:sldLayoutId id="2147483683" r:id="rId10"/>
    <p:sldLayoutId id="2147483682" r:id="rId11"/>
    <p:sldLayoutId id="2147483709" r:id="rId12"/>
    <p:sldLayoutId id="2147483711" r:id="rId13"/>
    <p:sldLayoutId id="2147483712" r:id="rId14"/>
    <p:sldLayoutId id="2147483703" r:id="rId15"/>
    <p:sldLayoutId id="2147483663" r:id="rId16"/>
    <p:sldLayoutId id="2147483668" r:id="rId17"/>
    <p:sldLayoutId id="2147483710" r:id="rId18"/>
    <p:sldLayoutId id="2147483716" r:id="rId19"/>
    <p:sldLayoutId id="2147483704" r:id="rId20"/>
    <p:sldLayoutId id="2147483705" r:id="rId21"/>
    <p:sldLayoutId id="2147483706" r:id="rId22"/>
    <p:sldLayoutId id="2147483702" r:id="rId23"/>
    <p:sldLayoutId id="2147483724" r:id="rId24"/>
    <p:sldLayoutId id="2147483717" r:id="rId25"/>
    <p:sldLayoutId id="2147483725" r:id="rId26"/>
    <p:sldLayoutId id="2147483721" r:id="rId27"/>
    <p:sldLayoutId id="2147483719" r:id="rId28"/>
    <p:sldLayoutId id="2147483691" r:id="rId29"/>
    <p:sldLayoutId id="2147483723" r:id="rId30"/>
    <p:sldLayoutId id="2147483718" r:id="rId31"/>
    <p:sldLayoutId id="2147483726" r:id="rId32"/>
    <p:sldLayoutId id="2147483722" r:id="rId33"/>
    <p:sldLayoutId id="2147483720" r:id="rId34"/>
    <p:sldLayoutId id="2147483727" r:id="rId35"/>
    <p:sldLayoutId id="2147483728" r:id="rId36"/>
    <p:sldLayoutId id="2147483729" r:id="rId37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4400" b="0" i="0" kern="1200">
          <a:solidFill>
            <a:schemeClr val="accent1"/>
          </a:solidFill>
          <a:latin typeface="+mj-lt"/>
          <a:ea typeface="+mj-ea"/>
          <a:cs typeface="Georgia"/>
        </a:defRPr>
      </a:lvl1pPr>
    </p:titleStyle>
    <p:bodyStyle>
      <a:lvl1pPr marL="233363" indent="-233363" algn="l" defTabSz="457200" rtl="0" eaLnBrk="1" latinLnBrk="0" hangingPunct="1">
        <a:lnSpc>
          <a:spcPct val="110000"/>
        </a:lnSpc>
        <a:spcBef>
          <a:spcPts val="900"/>
        </a:spcBef>
        <a:buClrTx/>
        <a:buFont typeface="Arial"/>
        <a:buChar char="•"/>
        <a:defRPr sz="2400" b="0" i="0" kern="1200">
          <a:solidFill>
            <a:schemeClr val="tx1"/>
          </a:solidFill>
          <a:latin typeface="Arial"/>
          <a:ea typeface="+mn-ea"/>
          <a:cs typeface="Arial"/>
        </a:defRPr>
      </a:lvl1pPr>
      <a:lvl2pPr marL="690563" indent="-233363" algn="l" defTabSz="457200" rtl="0" eaLnBrk="1" latinLnBrk="0" hangingPunct="1">
        <a:lnSpc>
          <a:spcPct val="110000"/>
        </a:lnSpc>
        <a:spcBef>
          <a:spcPts val="900"/>
        </a:spcBef>
        <a:buClrTx/>
        <a:buFont typeface="Arial"/>
        <a:buChar char="•"/>
        <a:defRPr sz="2000" b="0" i="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lnSpc>
          <a:spcPct val="110000"/>
        </a:lnSpc>
        <a:spcBef>
          <a:spcPts val="900"/>
        </a:spcBef>
        <a:buClrTx/>
        <a:buFont typeface="Arial"/>
        <a:buChar char="•"/>
        <a:defRPr sz="1800" b="0" i="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lnSpc>
          <a:spcPct val="110000"/>
        </a:lnSpc>
        <a:spcBef>
          <a:spcPts val="900"/>
        </a:spcBef>
        <a:buClrTx/>
        <a:buFont typeface="Arial"/>
        <a:buChar char="•"/>
        <a:defRPr sz="1800" b="0" i="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lnSpc>
          <a:spcPct val="110000"/>
        </a:lnSpc>
        <a:spcBef>
          <a:spcPts val="900"/>
        </a:spcBef>
        <a:buClrTx/>
        <a:buFont typeface="Arial"/>
        <a:buChar char="•"/>
        <a:defRPr sz="1800" b="0" i="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6" Type="http://schemas.openxmlformats.org/officeDocument/2006/relationships/chart" Target="../charts/char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0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2.jpe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8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8.jpe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9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31.png"/><Relationship Id="rId4" Type="http://schemas.openxmlformats.org/officeDocument/2006/relationships/image" Target="../media/image16.png"/><Relationship Id="rId9" Type="http://schemas.openxmlformats.org/officeDocument/2006/relationships/image" Target="../media/image30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www.oclc.org/research/publications/library/2012/2012-05.pdf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800" dirty="0" smtClean="0"/>
              <a:t>Print Management at ‘Mega’-scale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ASERL/WRLC Collections in a Mega-regional framework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ASERL webinar, 5 February 2013 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85800" y="3733800"/>
            <a:ext cx="3693697" cy="1447799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/>
              <a:t>Brian Lavoie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Constance Malpas</a:t>
            </a:r>
          </a:p>
          <a:p>
            <a:pPr>
              <a:spcBef>
                <a:spcPts val="0"/>
              </a:spcBef>
            </a:pPr>
            <a:endParaRPr lang="en-US" dirty="0" smtClean="0"/>
          </a:p>
          <a:p>
            <a:pPr>
              <a:spcBef>
                <a:spcPts val="0"/>
              </a:spcBef>
            </a:pP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en-US" sz="1600" b="1" dirty="0" smtClean="0"/>
              <a:t>OCLC Research</a:t>
            </a:r>
            <a:endParaRPr lang="en-US" sz="16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NorthAmerican\Blog\MR-publications-upd-b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52400"/>
            <a:ext cx="84582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945847" y="6400800"/>
            <a:ext cx="20457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</a:rPr>
              <a:t>OCLC Research, 2013</a:t>
            </a:r>
            <a:endParaRPr lang="en-US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" y="4591288"/>
            <a:ext cx="4206240" cy="1123712"/>
          </a:xfrm>
          <a:prstGeom prst="roundRect">
            <a:avLst/>
          </a:prstGeom>
          <a:solidFill>
            <a:schemeClr val="bg1">
              <a:alpha val="7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alibri" pitchFamily="34" charset="0"/>
              </a:rPr>
              <a:t>North American print book resource:</a:t>
            </a:r>
            <a:endParaRPr lang="en-US" sz="2000" dirty="0" smtClean="0">
              <a:latin typeface="Calibri" pitchFamily="34" charset="0"/>
            </a:endParaRPr>
          </a:p>
          <a:p>
            <a:r>
              <a:rPr lang="en-US" sz="2000" b="1" dirty="0" smtClean="0">
                <a:latin typeface="Calibri" pitchFamily="34" charset="0"/>
              </a:rPr>
              <a:t>  45.7 million distinct publications</a:t>
            </a:r>
            <a:endParaRPr lang="en-US" sz="2000" dirty="0" smtClean="0">
              <a:latin typeface="Calibri" pitchFamily="34" charset="0"/>
            </a:endParaRPr>
          </a:p>
          <a:p>
            <a:r>
              <a:rPr lang="en-US" sz="2000" b="1" dirty="0" smtClean="0">
                <a:latin typeface="Calibri" pitchFamily="34" charset="0"/>
              </a:rPr>
              <a:t>  889.5 million total library holdings</a:t>
            </a:r>
            <a:endParaRPr lang="en-US" sz="2000" dirty="0" smtClean="0">
              <a:latin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 smtClean="0"/>
              <a:t>Regional coverage of the North American print book resource</a:t>
            </a:r>
            <a:endParaRPr lang="en-US" sz="24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24000" y="1219200"/>
          <a:ext cx="6096000" cy="44500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BOS-WASH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57 %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CHI-PITTS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41 %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TOR-BUFF-CHESTER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32 %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NOR-CAL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27 %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CHAR-LANTA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22 %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SO-CAL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21 %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CASCADIA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15 %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DAL-AUSTIN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14 %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HOU-ORLEANS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11 %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SO-FLO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11 %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DENVER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9 %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PHOENIX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8 %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934200" y="6400800"/>
            <a:ext cx="20457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</a:rPr>
              <a:t>OCLC Research, 2013</a:t>
            </a:r>
            <a:endParaRPr lang="en-US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799" y="1481138"/>
            <a:ext cx="8534401" cy="389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 smtClean="0"/>
              <a:t>Share of regional print book holdings, by institution type</a:t>
            </a:r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934200" y="6400800"/>
            <a:ext cx="20457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</a:rPr>
              <a:t>OCLC Research, 2013</a:t>
            </a:r>
            <a:endParaRPr lang="en-US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 smtClean="0"/>
              <a:t>Rareness is common</a:t>
            </a:r>
            <a:endParaRPr lang="en-US" sz="24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9" y="838200"/>
            <a:ext cx="8672511" cy="530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934200" y="6400800"/>
            <a:ext cx="20457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</a:rPr>
              <a:t>OCLC Research, 2013</a:t>
            </a:r>
            <a:endParaRPr lang="en-US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 smtClean="0"/>
              <a:t>Size is a driver for uniqueness and global diversity</a:t>
            </a:r>
            <a:endParaRPr lang="en-US" sz="24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914400"/>
            <a:ext cx="8763000" cy="520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934200" y="6400800"/>
            <a:ext cx="20457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</a:rPr>
              <a:t>OCLC Research, 2013</a:t>
            </a:r>
            <a:endParaRPr lang="en-US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 smtClean="0"/>
              <a:t>Overlap with BOS-WASH, by region</a:t>
            </a:r>
            <a:endParaRPr lang="en-US" sz="24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838200"/>
            <a:ext cx="832485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934200" y="6400800"/>
            <a:ext cx="20457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</a:rPr>
              <a:t>OCLC Research, 2013</a:t>
            </a:r>
            <a:endParaRPr lang="en-US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 smtClean="0"/>
              <a:t>PHOENIX, DENVER, SO-FLO: overlap with other regions</a:t>
            </a:r>
            <a:endParaRPr lang="en-US" sz="24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838200"/>
            <a:ext cx="8686800" cy="5182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934200" y="6400800"/>
            <a:ext cx="20457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</a:rPr>
              <a:t>OCLC Research, 2013</a:t>
            </a:r>
            <a:endParaRPr lang="en-US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 smtClean="0"/>
              <a:t>HathiTrust coverage of regional print book collections</a:t>
            </a:r>
            <a:endParaRPr lang="en-US" sz="2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5625" y="901898"/>
            <a:ext cx="7826375" cy="5346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6934200" y="6400800"/>
            <a:ext cx="20457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</a:rPr>
              <a:t>OCLC Research, 2013</a:t>
            </a:r>
            <a:endParaRPr lang="en-US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Spotlight on Char-</a:t>
            </a:r>
            <a:r>
              <a:rPr lang="en-US" sz="5400" smtClean="0"/>
              <a:t>lanta</a:t>
            </a:r>
            <a:endParaRPr lang="en-US" sz="5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ASERL/WRLC Collections in a Mega-regional framework</a:t>
            </a:r>
          </a:p>
          <a:p>
            <a:endParaRPr lang="en-US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farm4.static.flickr.com/3038/2287562918_691f32c739_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239250" cy="6858001"/>
          </a:xfrm>
          <a:prstGeom prst="rect">
            <a:avLst/>
          </a:prstGeom>
          <a:noFill/>
        </p:spPr>
      </p:pic>
      <p:pic>
        <p:nvPicPr>
          <p:cNvPr id="108548" name="Picture 4" descr="C:\DOCUME~1\malpasc\LOCALS~1\Temp\SNAGHTMLa6942e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448800" y="1351845"/>
            <a:ext cx="4191000" cy="163689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future of print management</a:t>
            </a:r>
          </a:p>
          <a:p>
            <a:r>
              <a:rPr lang="en-US" dirty="0" smtClean="0"/>
              <a:t>Mega-regions and cooperative print management</a:t>
            </a:r>
          </a:p>
          <a:p>
            <a:r>
              <a:rPr lang="en-US" dirty="0" smtClean="0"/>
              <a:t>Spotlight on Char-</a:t>
            </a:r>
            <a:r>
              <a:rPr lang="en-US" dirty="0" err="1" smtClean="0"/>
              <a:t>lanta</a:t>
            </a:r>
            <a:r>
              <a:rPr lang="en-US" dirty="0" smtClean="0"/>
              <a:t>, ASERL &amp; WRLC</a:t>
            </a:r>
          </a:p>
          <a:p>
            <a:r>
              <a:rPr lang="en-US" dirty="0" smtClean="0"/>
              <a:t>Implications &amp; takeaways</a:t>
            </a:r>
          </a:p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Roadmap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8534400" cy="609600"/>
          </a:xfrm>
        </p:spPr>
        <p:txBody>
          <a:bodyPr/>
          <a:lstStyle/>
          <a:p>
            <a:r>
              <a:rPr lang="en-US" sz="1980" b="1" dirty="0" smtClean="0">
                <a:latin typeface="+mn-lt"/>
              </a:rPr>
              <a:t>A mega-regional perspective on print books in Char-</a:t>
            </a:r>
            <a:r>
              <a:rPr lang="en-US" sz="1980" b="1" dirty="0" err="1" smtClean="0">
                <a:latin typeface="+mn-lt"/>
              </a:rPr>
              <a:t>lanta</a:t>
            </a:r>
            <a:r>
              <a:rPr lang="en-US" sz="1980" b="1" dirty="0" smtClean="0">
                <a:latin typeface="+mn-lt"/>
              </a:rPr>
              <a:t>, ASERL &amp; WRLC</a:t>
            </a:r>
            <a:endParaRPr lang="en-US" sz="1980" b="1" dirty="0">
              <a:latin typeface="+mn-lt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914400"/>
            <a:ext cx="7924800" cy="5259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5" name="Group 14"/>
          <p:cNvGrpSpPr/>
          <p:nvPr/>
        </p:nvGrpSpPr>
        <p:grpSpPr>
          <a:xfrm>
            <a:off x="258989" y="914399"/>
            <a:ext cx="5303611" cy="1371601"/>
            <a:chOff x="258989" y="1600198"/>
            <a:chExt cx="7598300" cy="2390776"/>
          </a:xfrm>
        </p:grpSpPr>
        <p:grpSp>
          <p:nvGrpSpPr>
            <p:cNvPr id="14" name="Group 13"/>
            <p:cNvGrpSpPr/>
            <p:nvPr/>
          </p:nvGrpSpPr>
          <p:grpSpPr>
            <a:xfrm>
              <a:off x="258989" y="1600200"/>
              <a:ext cx="4837370" cy="2390774"/>
              <a:chOff x="-1368892" y="2257425"/>
              <a:chExt cx="5852160" cy="2952750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-1368892" y="2257425"/>
                <a:ext cx="5852160" cy="2952750"/>
                <a:chOff x="-1223518" y="2286000"/>
                <a:chExt cx="5795518" cy="2952750"/>
              </a:xfrm>
            </p:grpSpPr>
            <p:pic>
              <p:nvPicPr>
                <p:cNvPr id="1026" name="Picture 2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-1223518" y="2286000"/>
                  <a:ext cx="5504770" cy="2952750"/>
                </a:xfrm>
                <a:prstGeom prst="rect">
                  <a:avLst/>
                </a:prstGeom>
                <a:ln>
                  <a:noFill/>
                </a:ln>
                <a:effectLst>
                  <a:softEdge rad="112500"/>
                </a:effectLst>
              </p:spPr>
            </p:pic>
            <p:pic>
              <p:nvPicPr>
                <p:cNvPr id="1027" name="Picture 3"/>
                <p:cNvPicPr>
                  <a:picLocks noChangeAspect="1" noChangeArrowheads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3421973" y="3505200"/>
                  <a:ext cx="1150027" cy="274320"/>
                </a:xfrm>
                <a:prstGeom prst="rect">
                  <a:avLst/>
                </a:prstGeom>
                <a:ln>
                  <a:noFill/>
                </a:ln>
                <a:effectLst>
                  <a:softEdge rad="112500"/>
                </a:effectLst>
              </p:spPr>
            </p:pic>
          </p:grpSp>
          <p:pic>
            <p:nvPicPr>
              <p:cNvPr id="1028" name="Picture 4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3352800" y="3428999"/>
                <a:ext cx="547222" cy="4520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" name="Picture 4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3505199" y="3429001"/>
                <a:ext cx="475455" cy="3927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4614250" y="1600198"/>
              <a:ext cx="3243039" cy="8583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600" b="1" dirty="0" smtClean="0">
                  <a:solidFill>
                    <a:schemeClr val="accent4">
                      <a:lumMod val="75000"/>
                    </a:schemeClr>
                  </a:solidFill>
                </a:rPr>
                <a:t>Char-</a:t>
              </a:r>
              <a:r>
                <a:rPr lang="en-US" sz="2600" b="1" dirty="0" err="1" smtClean="0">
                  <a:solidFill>
                    <a:schemeClr val="accent4">
                      <a:lumMod val="75000"/>
                    </a:schemeClr>
                  </a:solidFill>
                </a:rPr>
                <a:t>lanta</a:t>
              </a:r>
              <a:endParaRPr lang="en-US" sz="2600" b="1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6934200" y="6400800"/>
            <a:ext cx="20457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</a:rPr>
              <a:t>OCLC Research, 2013</a:t>
            </a:r>
            <a:endParaRPr lang="en-US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81200" y="2940844"/>
            <a:ext cx="4671958" cy="1021556"/>
          </a:xfrm>
          <a:prstGeom prst="roundRect">
            <a:avLst/>
          </a:prstGeom>
          <a:solidFill>
            <a:schemeClr val="bg1">
              <a:alpha val="89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4"/>
                </a:solidFill>
              </a:rPr>
              <a:t>5</a:t>
            </a:r>
            <a:r>
              <a:rPr lang="en-US" b="1" baseline="30000" dirty="0" smtClean="0">
                <a:solidFill>
                  <a:schemeClr val="accent4"/>
                </a:solidFill>
              </a:rPr>
              <a:t>th</a:t>
            </a:r>
            <a:r>
              <a:rPr lang="en-US" b="1" dirty="0" smtClean="0">
                <a:solidFill>
                  <a:schemeClr val="accent4"/>
                </a:solidFill>
              </a:rPr>
              <a:t> largest collection by scope (titles)</a:t>
            </a:r>
          </a:p>
          <a:p>
            <a:r>
              <a:rPr lang="en-US" b="1" dirty="0" smtClean="0">
                <a:solidFill>
                  <a:schemeClr val="accent4"/>
                </a:solidFill>
              </a:rPr>
              <a:t>3</a:t>
            </a:r>
            <a:r>
              <a:rPr lang="en-US" b="1" baseline="30000" dirty="0" smtClean="0">
                <a:solidFill>
                  <a:schemeClr val="accent4"/>
                </a:solidFill>
              </a:rPr>
              <a:t>rd</a:t>
            </a:r>
            <a:r>
              <a:rPr lang="en-US" b="1" dirty="0" smtClean="0">
                <a:solidFill>
                  <a:schemeClr val="accent4"/>
                </a:solidFill>
              </a:rPr>
              <a:t> largest collection by size (holdings)</a:t>
            </a:r>
          </a:p>
          <a:p>
            <a:r>
              <a:rPr lang="en-US" b="1" dirty="0" smtClean="0">
                <a:solidFill>
                  <a:schemeClr val="accent4"/>
                </a:solidFill>
              </a:rPr>
              <a:t>Robust cooperative infrastructure</a:t>
            </a:r>
            <a:endParaRPr lang="en-US" b="1" dirty="0">
              <a:solidFill>
                <a:schemeClr val="accent4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Print Books in Char-</a:t>
            </a:r>
            <a:r>
              <a:rPr lang="en-US" sz="2800" dirty="0" err="1" smtClean="0"/>
              <a:t>lanta</a:t>
            </a:r>
            <a:r>
              <a:rPr lang="en-US" sz="2800" dirty="0" smtClean="0"/>
              <a:t> Libraries</a:t>
            </a:r>
            <a:endParaRPr lang="en-US" sz="2800" dirty="0"/>
          </a:p>
        </p:txBody>
      </p:sp>
      <p:grpSp>
        <p:nvGrpSpPr>
          <p:cNvPr id="3" name="Group 2"/>
          <p:cNvGrpSpPr/>
          <p:nvPr/>
        </p:nvGrpSpPr>
        <p:grpSpPr>
          <a:xfrm>
            <a:off x="258989" y="914399"/>
            <a:ext cx="5379811" cy="1371601"/>
            <a:chOff x="258989" y="1600198"/>
            <a:chExt cx="7707469" cy="2390776"/>
          </a:xfrm>
        </p:grpSpPr>
        <p:grpSp>
          <p:nvGrpSpPr>
            <p:cNvPr id="4" name="Group 13"/>
            <p:cNvGrpSpPr/>
            <p:nvPr/>
          </p:nvGrpSpPr>
          <p:grpSpPr>
            <a:xfrm>
              <a:off x="258989" y="1600200"/>
              <a:ext cx="4837370" cy="2390774"/>
              <a:chOff x="-1368892" y="2257425"/>
              <a:chExt cx="5852160" cy="2952750"/>
            </a:xfrm>
          </p:grpSpPr>
          <p:grpSp>
            <p:nvGrpSpPr>
              <p:cNvPr id="6" name="Group 10"/>
              <p:cNvGrpSpPr/>
              <p:nvPr/>
            </p:nvGrpSpPr>
            <p:grpSpPr>
              <a:xfrm>
                <a:off x="-1368892" y="2257425"/>
                <a:ext cx="5852160" cy="2952750"/>
                <a:chOff x="-1223518" y="2286000"/>
                <a:chExt cx="5795518" cy="2952750"/>
              </a:xfrm>
            </p:grpSpPr>
            <p:pic>
              <p:nvPicPr>
                <p:cNvPr id="9" name="Picture 2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-1223518" y="2286000"/>
                  <a:ext cx="5504770" cy="2952750"/>
                </a:xfrm>
                <a:prstGeom prst="rect">
                  <a:avLst/>
                </a:prstGeom>
                <a:ln>
                  <a:noFill/>
                </a:ln>
                <a:effectLst>
                  <a:softEdge rad="112500"/>
                </a:effectLst>
              </p:spPr>
            </p:pic>
            <p:pic>
              <p:nvPicPr>
                <p:cNvPr id="10" name="Picture 3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3421973" y="3505200"/>
                  <a:ext cx="1150027" cy="274320"/>
                </a:xfrm>
                <a:prstGeom prst="rect">
                  <a:avLst/>
                </a:prstGeom>
                <a:ln>
                  <a:noFill/>
                </a:ln>
                <a:effectLst>
                  <a:softEdge rad="112500"/>
                </a:effectLst>
              </p:spPr>
            </p:pic>
          </p:grpSp>
          <p:pic>
            <p:nvPicPr>
              <p:cNvPr id="7" name="Picture 4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3352800" y="3428999"/>
                <a:ext cx="547222" cy="4520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" name="Picture 4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3505200" y="3429000"/>
                <a:ext cx="547222" cy="4520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5" name="TextBox 4"/>
            <p:cNvSpPr txBox="1"/>
            <p:nvPr/>
          </p:nvSpPr>
          <p:spPr>
            <a:xfrm>
              <a:off x="4614250" y="1600198"/>
              <a:ext cx="3352208" cy="8583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600" b="1" dirty="0" smtClean="0">
                  <a:solidFill>
                    <a:schemeClr val="accent4">
                      <a:lumMod val="75000"/>
                    </a:schemeClr>
                  </a:solidFill>
                </a:rPr>
                <a:t>Char-</a:t>
              </a:r>
              <a:r>
                <a:rPr lang="en-US" sz="2600" b="1" dirty="0" err="1" smtClean="0">
                  <a:solidFill>
                    <a:schemeClr val="accent4">
                      <a:lumMod val="75000"/>
                    </a:schemeClr>
                  </a:solidFill>
                </a:rPr>
                <a:t>lanta</a:t>
              </a:r>
              <a:endParaRPr lang="en-US" sz="2600" b="1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</p:grpSp>
      <p:sp>
        <p:nvSpPr>
          <p:cNvPr id="11" name="Rounded Rectangle 10"/>
          <p:cNvSpPr/>
          <p:nvPr/>
        </p:nvSpPr>
        <p:spPr>
          <a:xfrm>
            <a:off x="2363400" y="1676400"/>
            <a:ext cx="6492240" cy="3505200"/>
          </a:xfrm>
          <a:prstGeom prst="roundRect">
            <a:avLst>
              <a:gd name="adj" fmla="val 4488"/>
            </a:avLst>
          </a:prstGeom>
          <a:gradFill flip="none" rotWithShape="1">
            <a:gsLst>
              <a:gs pos="0">
                <a:schemeClr val="accent1">
                  <a:alpha val="15000"/>
                </a:schemeClr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>
              <a:srgbClr val="000000">
                <a:alpha val="20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82880" tIns="182880" rIns="182880" bIns="182880" rtlCol="0" anchor="ctr"/>
          <a:lstStyle/>
          <a:p>
            <a:pPr>
              <a:lnSpc>
                <a:spcPct val="150000"/>
              </a:lnSpc>
            </a:pPr>
            <a:r>
              <a:rPr lang="en-US" sz="2500" b="1" dirty="0" smtClean="0">
                <a:solidFill>
                  <a:schemeClr val="accent4"/>
                </a:solidFill>
              </a:rPr>
              <a:t>Regional print book collection</a:t>
            </a:r>
            <a:endParaRPr lang="en-US" sz="2500" dirty="0" smtClean="0">
              <a:solidFill>
                <a:schemeClr val="accent4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300" dirty="0" smtClean="0"/>
              <a:t>10,156,810 discrete titles (manifestations)</a:t>
            </a:r>
          </a:p>
          <a:p>
            <a:pPr>
              <a:buFont typeface="Arial" pitchFamily="34" charset="0"/>
              <a:buChar char="•"/>
            </a:pPr>
            <a:r>
              <a:rPr lang="en-US" sz="2300" dirty="0" smtClean="0"/>
              <a:t>  8,098,748 discrete works</a:t>
            </a:r>
          </a:p>
          <a:p>
            <a:pPr>
              <a:buFont typeface="Arial" pitchFamily="34" charset="0"/>
              <a:buChar char="•"/>
            </a:pPr>
            <a:r>
              <a:rPr lang="en-US" sz="2300" dirty="0" smtClean="0"/>
              <a:t> 1.25 manifestations per work on average</a:t>
            </a:r>
          </a:p>
          <a:p>
            <a:pPr>
              <a:buFont typeface="Arial" pitchFamily="34" charset="0"/>
              <a:buChar char="•"/>
            </a:pPr>
            <a:endParaRPr lang="en-US" sz="2300" dirty="0" smtClean="0"/>
          </a:p>
          <a:p>
            <a:pPr>
              <a:buFont typeface="Arial" pitchFamily="34" charset="0"/>
              <a:buChar char="•"/>
            </a:pPr>
            <a:r>
              <a:rPr lang="en-US" sz="2300" dirty="0" smtClean="0"/>
              <a:t> 60,102,186 holdings in Char-</a:t>
            </a:r>
            <a:r>
              <a:rPr lang="en-US" sz="2300" dirty="0" err="1" smtClean="0"/>
              <a:t>lanta</a:t>
            </a:r>
            <a:r>
              <a:rPr lang="en-US" sz="2300" dirty="0" smtClean="0"/>
              <a:t> libraries</a:t>
            </a:r>
          </a:p>
          <a:p>
            <a:pPr>
              <a:buFont typeface="Arial" pitchFamily="34" charset="0"/>
              <a:buChar char="•"/>
            </a:pPr>
            <a:r>
              <a:rPr lang="en-US" sz="2300" dirty="0" smtClean="0"/>
              <a:t> 5.92 holdings per title on average</a:t>
            </a:r>
          </a:p>
          <a:p>
            <a:pPr>
              <a:buFont typeface="Arial" pitchFamily="34" charset="0"/>
              <a:buChar char="•"/>
            </a:pPr>
            <a:endParaRPr lang="en-US" sz="2300" dirty="0" smtClean="0"/>
          </a:p>
          <a:p>
            <a:pPr>
              <a:buFont typeface="Arial" pitchFamily="34" charset="0"/>
              <a:buChar char="•"/>
            </a:pPr>
            <a:r>
              <a:rPr lang="en-US" sz="2300" dirty="0" smtClean="0"/>
              <a:t> Median age: 25 (i.e. published 1986)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6200" y="5486400"/>
            <a:ext cx="9067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i="1" dirty="0" smtClean="0">
                <a:solidFill>
                  <a:schemeClr val="accent4"/>
                </a:solidFill>
              </a:rPr>
              <a:t>= 22% of titles </a:t>
            </a:r>
            <a:r>
              <a:rPr lang="en-US" sz="2200" i="1" dirty="0" smtClean="0"/>
              <a:t>(7% of holdings) in North American print book collection</a:t>
            </a:r>
          </a:p>
          <a:p>
            <a:pPr algn="ctr"/>
            <a:r>
              <a:rPr lang="en-US" sz="2200" i="1" dirty="0" smtClean="0"/>
              <a:t>including more than </a:t>
            </a:r>
            <a:r>
              <a:rPr lang="en-US" sz="2200" b="1" i="1" dirty="0" smtClean="0"/>
              <a:t>700K </a:t>
            </a:r>
            <a:r>
              <a:rPr lang="en-US" sz="2200" i="1" dirty="0" smtClean="0"/>
              <a:t>titles </a:t>
            </a:r>
            <a:r>
              <a:rPr lang="en-US" sz="2200" b="1" i="1" dirty="0" smtClean="0">
                <a:solidFill>
                  <a:schemeClr val="accent4"/>
                </a:solidFill>
              </a:rPr>
              <a:t>unique to Char-</a:t>
            </a:r>
            <a:r>
              <a:rPr lang="en-US" sz="2200" b="1" i="1" dirty="0" err="1" smtClean="0">
                <a:solidFill>
                  <a:schemeClr val="accent4"/>
                </a:solidFill>
              </a:rPr>
              <a:t>lanta</a:t>
            </a:r>
            <a:r>
              <a:rPr lang="en-US" sz="2200" b="1" i="1" dirty="0" smtClean="0">
                <a:solidFill>
                  <a:schemeClr val="accent4"/>
                </a:solidFill>
              </a:rPr>
              <a:t> </a:t>
            </a:r>
            <a:endParaRPr lang="en-US" sz="2200" b="1" i="1" dirty="0">
              <a:solidFill>
                <a:schemeClr val="accent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45847" y="6400800"/>
            <a:ext cx="20457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</a:rPr>
              <a:t>OCLC Research, 2013</a:t>
            </a:r>
            <a:endParaRPr lang="en-US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dirty="0" smtClean="0"/>
              <a:t>‘Density’ of print book holdings in Char-</a:t>
            </a:r>
            <a:r>
              <a:rPr lang="en-US" sz="2600" dirty="0" err="1" smtClean="0"/>
              <a:t>lanta</a:t>
            </a:r>
            <a:endParaRPr lang="en-US" sz="2600" dirty="0"/>
          </a:p>
        </p:txBody>
      </p:sp>
      <p:grpSp>
        <p:nvGrpSpPr>
          <p:cNvPr id="3" name="Group 2"/>
          <p:cNvGrpSpPr/>
          <p:nvPr/>
        </p:nvGrpSpPr>
        <p:grpSpPr>
          <a:xfrm>
            <a:off x="258989" y="914399"/>
            <a:ext cx="5379811" cy="1371601"/>
            <a:chOff x="258989" y="1600198"/>
            <a:chExt cx="7707469" cy="2390776"/>
          </a:xfrm>
        </p:grpSpPr>
        <p:grpSp>
          <p:nvGrpSpPr>
            <p:cNvPr id="4" name="Group 13"/>
            <p:cNvGrpSpPr/>
            <p:nvPr/>
          </p:nvGrpSpPr>
          <p:grpSpPr>
            <a:xfrm>
              <a:off x="258989" y="1600200"/>
              <a:ext cx="4837370" cy="2390774"/>
              <a:chOff x="-1368892" y="2257425"/>
              <a:chExt cx="5852160" cy="2952750"/>
            </a:xfrm>
          </p:grpSpPr>
          <p:grpSp>
            <p:nvGrpSpPr>
              <p:cNvPr id="6" name="Group 10"/>
              <p:cNvGrpSpPr/>
              <p:nvPr/>
            </p:nvGrpSpPr>
            <p:grpSpPr>
              <a:xfrm>
                <a:off x="-1368892" y="2257425"/>
                <a:ext cx="5852160" cy="2952750"/>
                <a:chOff x="-1223518" y="2286000"/>
                <a:chExt cx="5795518" cy="2952750"/>
              </a:xfrm>
            </p:grpSpPr>
            <p:pic>
              <p:nvPicPr>
                <p:cNvPr id="9" name="Picture 2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-1223518" y="2286000"/>
                  <a:ext cx="5504770" cy="2952750"/>
                </a:xfrm>
                <a:prstGeom prst="rect">
                  <a:avLst/>
                </a:prstGeom>
                <a:ln>
                  <a:noFill/>
                </a:ln>
                <a:effectLst>
                  <a:softEdge rad="112500"/>
                </a:effectLst>
              </p:spPr>
            </p:pic>
            <p:pic>
              <p:nvPicPr>
                <p:cNvPr id="10" name="Picture 3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3421973" y="3505200"/>
                  <a:ext cx="1150027" cy="274320"/>
                </a:xfrm>
                <a:prstGeom prst="rect">
                  <a:avLst/>
                </a:prstGeom>
                <a:ln>
                  <a:noFill/>
                </a:ln>
                <a:effectLst>
                  <a:softEdge rad="112500"/>
                </a:effectLst>
              </p:spPr>
            </p:pic>
          </p:grpSp>
          <p:pic>
            <p:nvPicPr>
              <p:cNvPr id="7" name="Picture 4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3352800" y="3428999"/>
                <a:ext cx="547222" cy="4520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" name="Picture 4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3505200" y="3429000"/>
                <a:ext cx="547222" cy="4520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5" name="TextBox 4"/>
            <p:cNvSpPr txBox="1"/>
            <p:nvPr/>
          </p:nvSpPr>
          <p:spPr>
            <a:xfrm>
              <a:off x="4614250" y="1600198"/>
              <a:ext cx="3352208" cy="8583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600" b="1" dirty="0" smtClean="0">
                  <a:solidFill>
                    <a:schemeClr val="accent4">
                      <a:lumMod val="75000"/>
                    </a:schemeClr>
                  </a:solidFill>
                </a:rPr>
                <a:t>Char-</a:t>
              </a:r>
              <a:r>
                <a:rPr lang="en-US" sz="2600" b="1" dirty="0" err="1" smtClean="0">
                  <a:solidFill>
                    <a:schemeClr val="accent4">
                      <a:lumMod val="75000"/>
                    </a:schemeClr>
                  </a:solidFill>
                </a:rPr>
                <a:t>lanta</a:t>
              </a:r>
              <a:endParaRPr lang="en-US" sz="2600" b="1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471866" y="1884044"/>
            <a:ext cx="6519734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00" b="1" i="1" dirty="0" smtClean="0"/>
              <a:t>Majority of titles held by &lt;5 libraries in region</a:t>
            </a:r>
            <a:endParaRPr lang="en-US" sz="2300" b="1" i="1" dirty="0"/>
          </a:p>
        </p:txBody>
      </p:sp>
      <p:graphicFrame>
        <p:nvGraphicFramePr>
          <p:cNvPr id="12" name="Chart 11"/>
          <p:cNvGraphicFramePr/>
          <p:nvPr/>
        </p:nvGraphicFramePr>
        <p:xfrm>
          <a:off x="990600" y="2514600"/>
          <a:ext cx="7696200" cy="381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cxnSp>
        <p:nvCxnSpPr>
          <p:cNvPr id="13" name="Straight Arrow Connector 12"/>
          <p:cNvCxnSpPr/>
          <p:nvPr/>
        </p:nvCxnSpPr>
        <p:spPr>
          <a:xfrm rot="5400000">
            <a:off x="6600161" y="3763040"/>
            <a:ext cx="2498465" cy="1588"/>
          </a:xfrm>
          <a:prstGeom prst="straightConnector1">
            <a:avLst/>
          </a:prstGeom>
          <a:ln w="44450"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8040469" y="5181600"/>
            <a:ext cx="904415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73%</a:t>
            </a:r>
            <a:endParaRPr lang="en-US" sz="28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6945847" y="6400800"/>
            <a:ext cx="20457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</a:rPr>
              <a:t>OCLC Research, 2013</a:t>
            </a:r>
            <a:endParaRPr lang="en-US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b="1" dirty="0" smtClean="0"/>
              <a:t>In sum:  </a:t>
            </a:r>
            <a:r>
              <a:rPr lang="en-US" sz="2600" b="1" dirty="0" smtClean="0">
                <a:solidFill>
                  <a:schemeClr val="accent6"/>
                </a:solidFill>
              </a:rPr>
              <a:t>supply-side view of regional resource</a:t>
            </a:r>
            <a:endParaRPr lang="en-US" sz="2600" b="1" dirty="0">
              <a:solidFill>
                <a:schemeClr val="accent6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81000" y="1600200"/>
            <a:ext cx="3886200" cy="2658992"/>
          </a:xfrm>
          <a:prstGeom prst="roundRect">
            <a:avLst>
              <a:gd name="adj" fmla="val 4488"/>
            </a:avLst>
          </a:prstGeom>
          <a:gradFill flip="none" rotWithShape="1">
            <a:gsLst>
              <a:gs pos="0">
                <a:schemeClr val="accent1">
                  <a:alpha val="15000"/>
                </a:schemeClr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>
              <a:srgbClr val="000000">
                <a:alpha val="20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82880" tIns="182880" rIns="182880" bIns="182880" rtlCol="0" anchor="ctr"/>
          <a:lstStyle/>
          <a:p>
            <a:pPr marL="109538" indent="-109538">
              <a:spcBef>
                <a:spcPts val="1200"/>
              </a:spcBef>
            </a:pPr>
            <a:r>
              <a:rPr lang="en-US" b="1" cap="all" dirty="0" smtClean="0">
                <a:solidFill>
                  <a:srgbClr val="195A88"/>
                </a:solidFill>
                <a:latin typeface="+mj-lt"/>
                <a:cs typeface="Tahoma"/>
              </a:rPr>
              <a:t>Evidence</a:t>
            </a:r>
          </a:p>
          <a:p>
            <a:pPr marL="109538" indent="-109538">
              <a:spcBef>
                <a:spcPts val="1200"/>
              </a:spcBef>
              <a:buFont typeface="Arial"/>
              <a:buChar char="•"/>
            </a:pPr>
            <a:r>
              <a:rPr lang="en-US" dirty="0" smtClean="0"/>
              <a:t>Char-</a:t>
            </a:r>
            <a:r>
              <a:rPr lang="en-US" dirty="0" err="1" smtClean="0"/>
              <a:t>lanta</a:t>
            </a:r>
            <a:r>
              <a:rPr lang="en-US" dirty="0" smtClean="0"/>
              <a:t> print book collection is the </a:t>
            </a:r>
            <a:r>
              <a:rPr lang="en-US" b="1" dirty="0" smtClean="0"/>
              <a:t>third largest regional collection</a:t>
            </a:r>
            <a:r>
              <a:rPr lang="en-US" dirty="0" smtClean="0"/>
              <a:t> in North America</a:t>
            </a:r>
          </a:p>
          <a:p>
            <a:pPr marL="109538" indent="-109538">
              <a:spcBef>
                <a:spcPts val="1200"/>
              </a:spcBef>
              <a:buFont typeface="Arial"/>
              <a:buChar char="•"/>
            </a:pPr>
            <a:r>
              <a:rPr lang="en-US" dirty="0" smtClean="0"/>
              <a:t>Char-</a:t>
            </a:r>
            <a:r>
              <a:rPr lang="en-US" dirty="0" err="1" smtClean="0"/>
              <a:t>lanta</a:t>
            </a:r>
            <a:r>
              <a:rPr lang="en-US" dirty="0" smtClean="0"/>
              <a:t> library holdings provide </a:t>
            </a:r>
            <a:r>
              <a:rPr lang="en-US" b="1" dirty="0" smtClean="0"/>
              <a:t>coverage </a:t>
            </a:r>
            <a:r>
              <a:rPr lang="en-US" dirty="0" smtClean="0"/>
              <a:t>for about </a:t>
            </a:r>
            <a:r>
              <a:rPr lang="en-US" b="1" dirty="0" smtClean="0"/>
              <a:t>20% of print book titles</a:t>
            </a:r>
            <a:r>
              <a:rPr lang="en-US" dirty="0" smtClean="0"/>
              <a:t> in North America</a:t>
            </a:r>
          </a:p>
        </p:txBody>
      </p:sp>
      <p:grpSp>
        <p:nvGrpSpPr>
          <p:cNvPr id="3" name="Group 7"/>
          <p:cNvGrpSpPr/>
          <p:nvPr/>
        </p:nvGrpSpPr>
        <p:grpSpPr>
          <a:xfrm>
            <a:off x="4495800" y="1600200"/>
            <a:ext cx="4297680" cy="2903315"/>
            <a:chOff x="457201" y="1600200"/>
            <a:chExt cx="3933469" cy="2903315"/>
          </a:xfrm>
        </p:grpSpPr>
        <p:sp>
          <p:nvSpPr>
            <p:cNvPr id="8" name="Rounded Rectangle 7"/>
            <p:cNvSpPr/>
            <p:nvPr/>
          </p:nvSpPr>
          <p:spPr>
            <a:xfrm>
              <a:off x="457201" y="1600200"/>
              <a:ext cx="3933469" cy="2658992"/>
            </a:xfrm>
            <a:prstGeom prst="roundRect">
              <a:avLst>
                <a:gd name="adj" fmla="val 4488"/>
              </a:avLst>
            </a:prstGeom>
            <a:solidFill>
              <a:srgbClr val="2178B5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82880" tIns="182880" rIns="182880" bIns="182880" rtlCol="0" anchor="ctr"/>
            <a:lstStyle/>
            <a:p>
              <a:pPr>
                <a:spcBef>
                  <a:spcPts val="1200"/>
                </a:spcBef>
              </a:pPr>
              <a:r>
                <a:rPr lang="en-US" b="1" dirty="0" smtClean="0">
                  <a:latin typeface="+mj-lt"/>
                </a:rPr>
                <a:t>OPINION</a:t>
              </a:r>
            </a:p>
            <a:p>
              <a:pPr>
                <a:spcBef>
                  <a:spcPts val="1200"/>
                </a:spcBef>
              </a:pPr>
              <a:r>
                <a:rPr lang="en-US" dirty="0" smtClean="0"/>
                <a:t>Char-</a:t>
              </a:r>
              <a:r>
                <a:rPr lang="en-US" dirty="0" err="1" smtClean="0"/>
                <a:t>lanta</a:t>
              </a:r>
              <a:r>
                <a:rPr lang="en-US" dirty="0" smtClean="0"/>
                <a:t> institutions will continue to </a:t>
              </a:r>
              <a:r>
                <a:rPr lang="en-US" b="1" dirty="0" smtClean="0">
                  <a:solidFill>
                    <a:schemeClr val="accent6"/>
                  </a:solidFill>
                </a:rPr>
                <a:t>rely on </a:t>
              </a:r>
              <a:r>
                <a:rPr lang="en-US" dirty="0" smtClean="0"/>
                <a:t>access to, </a:t>
              </a:r>
              <a:r>
                <a:rPr lang="en-US" dirty="0" smtClean="0">
                  <a:solidFill>
                    <a:schemeClr val="bg1"/>
                  </a:solidFill>
                </a:rPr>
                <a:t>and preservation of  book collec</a:t>
              </a:r>
              <a:r>
                <a:rPr lang="en-US" dirty="0" smtClean="0"/>
                <a:t>tions in </a:t>
              </a:r>
              <a:r>
                <a:rPr lang="en-US" b="1" dirty="0" smtClean="0">
                  <a:solidFill>
                    <a:srgbClr val="FF7600"/>
                  </a:solidFill>
                </a:rPr>
                <a:t>other regions</a:t>
              </a:r>
            </a:p>
            <a:p>
              <a:pPr>
                <a:spcBef>
                  <a:spcPts val="1200"/>
                </a:spcBef>
              </a:pPr>
              <a:r>
                <a:rPr lang="en-US" dirty="0" smtClean="0"/>
                <a:t>Need to </a:t>
              </a:r>
              <a:r>
                <a:rPr lang="en-US" b="1" dirty="0" smtClean="0">
                  <a:solidFill>
                    <a:schemeClr val="accent6"/>
                  </a:solidFill>
                </a:rPr>
                <a:t>coordinate regional management plan</a:t>
              </a:r>
              <a:r>
                <a:rPr lang="en-US" dirty="0" smtClean="0"/>
                <a:t> with other North American partners</a:t>
              </a:r>
            </a:p>
          </p:txBody>
        </p:sp>
        <p:sp>
          <p:nvSpPr>
            <p:cNvPr id="9" name="Isosceles Triangle 8"/>
            <p:cNvSpPr/>
            <p:nvPr/>
          </p:nvSpPr>
          <p:spPr>
            <a:xfrm rot="10800000">
              <a:off x="966451" y="4247647"/>
              <a:ext cx="505498" cy="255868"/>
            </a:xfrm>
            <a:prstGeom prst="triangle">
              <a:avLst/>
            </a:prstGeom>
            <a:solidFill>
              <a:srgbClr val="2178B5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4572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52400" y="4953000"/>
            <a:ext cx="876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>
                <a:latin typeface="Calibri" pitchFamily="34" charset="0"/>
              </a:rPr>
              <a:t>Long-term preservation of the regional print book resource will require partnerships within and outside of Char-</a:t>
            </a:r>
            <a:r>
              <a:rPr lang="en-US" sz="2400" i="1" dirty="0" err="1" smtClean="0">
                <a:latin typeface="Calibri" pitchFamily="34" charset="0"/>
              </a:rPr>
              <a:t>lanta</a:t>
            </a:r>
            <a:endParaRPr lang="en-US" sz="2400" i="1" dirty="0">
              <a:latin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58989" y="914399"/>
            <a:ext cx="5227411" cy="1371601"/>
            <a:chOff x="258989" y="1600198"/>
            <a:chExt cx="7489131" cy="2390776"/>
          </a:xfrm>
        </p:grpSpPr>
        <p:grpSp>
          <p:nvGrpSpPr>
            <p:cNvPr id="4" name="Group 13"/>
            <p:cNvGrpSpPr/>
            <p:nvPr/>
          </p:nvGrpSpPr>
          <p:grpSpPr>
            <a:xfrm>
              <a:off x="258989" y="1600200"/>
              <a:ext cx="4837370" cy="2390774"/>
              <a:chOff x="-1368892" y="2257425"/>
              <a:chExt cx="5852160" cy="2952750"/>
            </a:xfrm>
          </p:grpSpPr>
          <p:grpSp>
            <p:nvGrpSpPr>
              <p:cNvPr id="6" name="Group 10"/>
              <p:cNvGrpSpPr/>
              <p:nvPr/>
            </p:nvGrpSpPr>
            <p:grpSpPr>
              <a:xfrm>
                <a:off x="-1368892" y="2257425"/>
                <a:ext cx="5852160" cy="2952750"/>
                <a:chOff x="-1223518" y="2286000"/>
                <a:chExt cx="5795518" cy="2952750"/>
              </a:xfrm>
            </p:grpSpPr>
            <p:pic>
              <p:nvPicPr>
                <p:cNvPr id="9" name="Picture 2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-1223518" y="2286000"/>
                  <a:ext cx="5504770" cy="2952750"/>
                </a:xfrm>
                <a:prstGeom prst="rect">
                  <a:avLst/>
                </a:prstGeom>
                <a:ln>
                  <a:noFill/>
                </a:ln>
                <a:effectLst>
                  <a:softEdge rad="112500"/>
                </a:effectLst>
              </p:spPr>
            </p:pic>
            <p:pic>
              <p:nvPicPr>
                <p:cNvPr id="10" name="Picture 3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3421973" y="3505200"/>
                  <a:ext cx="1150027" cy="274320"/>
                </a:xfrm>
                <a:prstGeom prst="rect">
                  <a:avLst/>
                </a:prstGeom>
                <a:ln>
                  <a:noFill/>
                </a:ln>
                <a:effectLst>
                  <a:softEdge rad="112500"/>
                </a:effectLst>
              </p:spPr>
            </p:pic>
          </p:grpSp>
          <p:pic>
            <p:nvPicPr>
              <p:cNvPr id="7" name="Picture 4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3352800" y="3428999"/>
                <a:ext cx="547222" cy="4520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" name="Picture 4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3505200" y="3429000"/>
                <a:ext cx="547222" cy="4520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5" name="TextBox 4"/>
            <p:cNvSpPr txBox="1"/>
            <p:nvPr/>
          </p:nvSpPr>
          <p:spPr>
            <a:xfrm>
              <a:off x="4614250" y="1600198"/>
              <a:ext cx="3133870" cy="8583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600" b="1" dirty="0" smtClean="0">
                  <a:solidFill>
                    <a:schemeClr val="accent4">
                      <a:lumMod val="75000"/>
                    </a:schemeClr>
                  </a:solidFill>
                </a:rPr>
                <a:t>Char-</a:t>
              </a:r>
              <a:r>
                <a:rPr lang="en-US" sz="2600" b="1" dirty="0" err="1" smtClean="0">
                  <a:solidFill>
                    <a:schemeClr val="accent4">
                      <a:lumMod val="75000"/>
                    </a:schemeClr>
                  </a:solidFill>
                </a:rPr>
                <a:t>lanta</a:t>
              </a:r>
              <a:endParaRPr lang="en-US" sz="2600" b="1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</p:grpSp>
      <p:sp>
        <p:nvSpPr>
          <p:cNvPr id="12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dirty="0" smtClean="0"/>
              <a:t>Intra-regional stewardship:  </a:t>
            </a:r>
            <a:r>
              <a:rPr lang="en-US" sz="2600" dirty="0" smtClean="0">
                <a:solidFill>
                  <a:schemeClr val="accent6"/>
                </a:solidFill>
              </a:rPr>
              <a:t>institutional infrastructure</a:t>
            </a:r>
            <a:endParaRPr lang="en-US" sz="2600" dirty="0">
              <a:solidFill>
                <a:schemeClr val="accent6"/>
              </a:solidFill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2382460" y="2667000"/>
          <a:ext cx="6151940" cy="286004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470957"/>
                <a:gridCol w="268098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Type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Percent</a:t>
                      </a:r>
                      <a:r>
                        <a:rPr lang="en-US" baseline="0" dirty="0" smtClean="0"/>
                        <a:t> of </a:t>
                      </a:r>
                      <a:r>
                        <a:rPr lang="en-US" dirty="0" smtClean="0"/>
                        <a:t>Char-</a:t>
                      </a:r>
                      <a:r>
                        <a:rPr lang="en-US" dirty="0" err="1" smtClean="0"/>
                        <a:t>lanta</a:t>
                      </a:r>
                      <a:r>
                        <a:rPr lang="en-US" dirty="0" smtClean="0"/>
                        <a:t> library population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School libraries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60%</a:t>
                      </a:r>
                      <a:endParaRPr lang="en-US" b="1" dirty="0"/>
                    </a:p>
                  </a:txBody>
                  <a:tcPr/>
                </a:tc>
              </a:tr>
              <a:tr h="34036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Non-ARL academic libraries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17%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Public libraries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9%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Special</a:t>
                      </a:r>
                      <a:r>
                        <a:rPr lang="en-US" b="1" baseline="0" dirty="0" smtClean="0"/>
                        <a:t> </a:t>
                      </a:r>
                      <a:r>
                        <a:rPr lang="en-US" b="1" dirty="0" smtClean="0"/>
                        <a:t>libraries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6%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Other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6%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ARL libraries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2%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2362200" y="1991380"/>
            <a:ext cx="66294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i="1" dirty="0" smtClean="0">
                <a:latin typeface="Calibri" pitchFamily="34" charset="0"/>
              </a:rPr>
              <a:t>1,811 libraries (holding symbols) in WorldCat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837616" y="4973320"/>
            <a:ext cx="45397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chemeClr val="accent2"/>
                </a:solidFill>
              </a:rPr>
              <a:t>*</a:t>
            </a:r>
            <a:endParaRPr lang="en-US" sz="5400" dirty="0">
              <a:solidFill>
                <a:schemeClr val="accent2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34386" y="5570974"/>
            <a:ext cx="45397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chemeClr val="accent2"/>
                </a:solidFill>
              </a:rPr>
              <a:t>*</a:t>
            </a:r>
            <a:endParaRPr lang="en-US" sz="5400" dirty="0">
              <a:solidFill>
                <a:schemeClr val="accent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15386" y="5723374"/>
            <a:ext cx="6776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Institutions with stewardship mandate and preservation capacity </a:t>
            </a:r>
            <a:endParaRPr lang="en-US" i="1" dirty="0"/>
          </a:p>
        </p:txBody>
      </p:sp>
      <p:grpSp>
        <p:nvGrpSpPr>
          <p:cNvPr id="18" name="Group 17"/>
          <p:cNvGrpSpPr/>
          <p:nvPr/>
        </p:nvGrpSpPr>
        <p:grpSpPr>
          <a:xfrm>
            <a:off x="1758186" y="4258270"/>
            <a:ext cx="609600" cy="923330"/>
            <a:chOff x="1905000" y="3581400"/>
            <a:chExt cx="609600" cy="923330"/>
          </a:xfrm>
        </p:grpSpPr>
        <p:sp>
          <p:nvSpPr>
            <p:cNvPr id="19" name="TextBox 18"/>
            <p:cNvSpPr txBox="1"/>
            <p:nvPr/>
          </p:nvSpPr>
          <p:spPr>
            <a:xfrm>
              <a:off x="1981200" y="3581400"/>
              <a:ext cx="453970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accent2"/>
                  </a:solidFill>
                </a:rPr>
                <a:t>*</a:t>
              </a:r>
              <a:endParaRPr lang="en-US" sz="5400" dirty="0">
                <a:solidFill>
                  <a:schemeClr val="accent2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905000" y="3713480"/>
              <a:ext cx="2616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(</a:t>
              </a:r>
              <a:endParaRPr lang="en-US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252990" y="3733800"/>
              <a:ext cx="2616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)</a:t>
              </a:r>
              <a:endParaRPr lang="en-US" dirty="0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6934200" y="6400800"/>
            <a:ext cx="20457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</a:rPr>
              <a:t>OCLC Research, 2013</a:t>
            </a:r>
            <a:endParaRPr lang="en-US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8534400" cy="609600"/>
          </a:xfrm>
        </p:spPr>
        <p:txBody>
          <a:bodyPr/>
          <a:lstStyle/>
          <a:p>
            <a:r>
              <a:rPr lang="en-US" sz="2600" dirty="0" smtClean="0"/>
              <a:t>Distribution of Char-</a:t>
            </a:r>
            <a:r>
              <a:rPr lang="en-US" sz="2600" dirty="0" err="1" smtClean="0"/>
              <a:t>lanta</a:t>
            </a:r>
            <a:r>
              <a:rPr lang="en-US" sz="2600" dirty="0" smtClean="0"/>
              <a:t> Print Books by Holding Library Type</a:t>
            </a:r>
            <a:endParaRPr lang="en-US" sz="2600" dirty="0"/>
          </a:p>
        </p:txBody>
      </p:sp>
      <p:graphicFrame>
        <p:nvGraphicFramePr>
          <p:cNvPr id="3" name="Chart 2"/>
          <p:cNvGraphicFramePr/>
          <p:nvPr/>
        </p:nvGraphicFramePr>
        <p:xfrm>
          <a:off x="1969553" y="1608164"/>
          <a:ext cx="7010400" cy="46437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258989" y="914399"/>
            <a:ext cx="5456011" cy="1371601"/>
            <a:chOff x="258989" y="1600198"/>
            <a:chExt cx="7816638" cy="2390776"/>
          </a:xfrm>
        </p:grpSpPr>
        <p:grpSp>
          <p:nvGrpSpPr>
            <p:cNvPr id="5" name="Group 13"/>
            <p:cNvGrpSpPr/>
            <p:nvPr/>
          </p:nvGrpSpPr>
          <p:grpSpPr>
            <a:xfrm>
              <a:off x="258989" y="1600200"/>
              <a:ext cx="4837370" cy="2390774"/>
              <a:chOff x="-1368892" y="2257425"/>
              <a:chExt cx="5852160" cy="2952750"/>
            </a:xfrm>
          </p:grpSpPr>
          <p:grpSp>
            <p:nvGrpSpPr>
              <p:cNvPr id="7" name="Group 10"/>
              <p:cNvGrpSpPr/>
              <p:nvPr/>
            </p:nvGrpSpPr>
            <p:grpSpPr>
              <a:xfrm>
                <a:off x="-1368892" y="2257425"/>
                <a:ext cx="5852160" cy="2952750"/>
                <a:chOff x="-1223518" y="2286000"/>
                <a:chExt cx="5795518" cy="2952750"/>
              </a:xfrm>
            </p:grpSpPr>
            <p:pic>
              <p:nvPicPr>
                <p:cNvPr id="10" name="Picture 2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-1223518" y="2286000"/>
                  <a:ext cx="5504770" cy="2952750"/>
                </a:xfrm>
                <a:prstGeom prst="rect">
                  <a:avLst/>
                </a:prstGeom>
                <a:ln>
                  <a:noFill/>
                </a:ln>
                <a:effectLst>
                  <a:softEdge rad="112500"/>
                </a:effectLst>
              </p:spPr>
            </p:pic>
            <p:pic>
              <p:nvPicPr>
                <p:cNvPr id="11" name="Picture 3"/>
                <p:cNvPicPr>
                  <a:picLocks noChangeAspect="1" noChangeArrowheads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3421973" y="3505200"/>
                  <a:ext cx="1150027" cy="274320"/>
                </a:xfrm>
                <a:prstGeom prst="rect">
                  <a:avLst/>
                </a:prstGeom>
                <a:ln>
                  <a:noFill/>
                </a:ln>
                <a:effectLst>
                  <a:softEdge rad="112500"/>
                </a:effectLst>
              </p:spPr>
            </p:pic>
          </p:grpSp>
          <p:pic>
            <p:nvPicPr>
              <p:cNvPr id="8" name="Picture 4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3352800" y="3428999"/>
                <a:ext cx="547222" cy="4520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" name="Picture 4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3505200" y="3429000"/>
                <a:ext cx="547222" cy="4520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4614250" y="1600198"/>
              <a:ext cx="3461377" cy="8583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600" b="1" dirty="0" smtClean="0">
                  <a:solidFill>
                    <a:schemeClr val="accent4">
                      <a:lumMod val="75000"/>
                    </a:schemeClr>
                  </a:solidFill>
                </a:rPr>
                <a:t>Char-</a:t>
              </a:r>
              <a:r>
                <a:rPr lang="en-US" sz="2600" b="1" dirty="0" err="1" smtClean="0">
                  <a:solidFill>
                    <a:schemeClr val="accent4">
                      <a:lumMod val="75000"/>
                    </a:schemeClr>
                  </a:solidFill>
                </a:rPr>
                <a:t>lanta</a:t>
              </a:r>
              <a:endParaRPr lang="en-US" sz="2600" b="1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6934200" y="6400800"/>
            <a:ext cx="20457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</a:rPr>
              <a:t>OCLC Research, 2013</a:t>
            </a:r>
            <a:endParaRPr lang="en-US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2400" y="2895600"/>
            <a:ext cx="33136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Majority of holdings are managed in </a:t>
            </a:r>
            <a:r>
              <a:rPr lang="en-US" sz="2400" b="1" i="1" dirty="0" smtClean="0"/>
              <a:t>academic libraries</a:t>
            </a:r>
            <a:endParaRPr lang="en-US" sz="2400" b="1" i="1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2438400" y="3505200"/>
            <a:ext cx="1280160" cy="0"/>
          </a:xfrm>
          <a:prstGeom prst="straightConnector1">
            <a:avLst/>
          </a:prstGeom>
          <a:ln w="44450">
            <a:solidFill>
              <a:schemeClr val="accent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52400" y="5756831"/>
            <a:ext cx="20088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alibri" pitchFamily="34" charset="0"/>
              </a:rPr>
              <a:t>N = 60M holdings</a:t>
            </a:r>
            <a:endParaRPr lang="en-US" sz="2000" dirty="0">
              <a:latin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dirty="0" smtClean="0"/>
              <a:t>Distribution of Char-</a:t>
            </a:r>
            <a:r>
              <a:rPr lang="en-US" sz="2600" dirty="0" err="1" smtClean="0"/>
              <a:t>lanta</a:t>
            </a:r>
            <a:r>
              <a:rPr lang="en-US" sz="2600" dirty="0" smtClean="0"/>
              <a:t> Print Books Academic Libraries</a:t>
            </a:r>
            <a:endParaRPr lang="en-US" sz="2600" dirty="0"/>
          </a:p>
        </p:txBody>
      </p:sp>
      <p:grpSp>
        <p:nvGrpSpPr>
          <p:cNvPr id="3" name="Group 2"/>
          <p:cNvGrpSpPr/>
          <p:nvPr/>
        </p:nvGrpSpPr>
        <p:grpSpPr>
          <a:xfrm>
            <a:off x="258989" y="914399"/>
            <a:ext cx="5227411" cy="1371601"/>
            <a:chOff x="258989" y="1600198"/>
            <a:chExt cx="7489131" cy="2390776"/>
          </a:xfrm>
        </p:grpSpPr>
        <p:grpSp>
          <p:nvGrpSpPr>
            <p:cNvPr id="4" name="Group 13"/>
            <p:cNvGrpSpPr/>
            <p:nvPr/>
          </p:nvGrpSpPr>
          <p:grpSpPr>
            <a:xfrm>
              <a:off x="258989" y="1600200"/>
              <a:ext cx="4837370" cy="2390774"/>
              <a:chOff x="-1368892" y="2257425"/>
              <a:chExt cx="5852160" cy="2952750"/>
            </a:xfrm>
          </p:grpSpPr>
          <p:grpSp>
            <p:nvGrpSpPr>
              <p:cNvPr id="6" name="Group 10"/>
              <p:cNvGrpSpPr/>
              <p:nvPr/>
            </p:nvGrpSpPr>
            <p:grpSpPr>
              <a:xfrm>
                <a:off x="-1368892" y="2257425"/>
                <a:ext cx="5852160" cy="2952750"/>
                <a:chOff x="-1223518" y="2286000"/>
                <a:chExt cx="5795518" cy="2952750"/>
              </a:xfrm>
            </p:grpSpPr>
            <p:pic>
              <p:nvPicPr>
                <p:cNvPr id="9" name="Picture 2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-1223518" y="2286000"/>
                  <a:ext cx="5504770" cy="2952750"/>
                </a:xfrm>
                <a:prstGeom prst="rect">
                  <a:avLst/>
                </a:prstGeom>
                <a:ln>
                  <a:noFill/>
                </a:ln>
                <a:effectLst>
                  <a:softEdge rad="112500"/>
                </a:effectLst>
              </p:spPr>
            </p:pic>
            <p:pic>
              <p:nvPicPr>
                <p:cNvPr id="10" name="Picture 3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3421973" y="3505200"/>
                  <a:ext cx="1150027" cy="274320"/>
                </a:xfrm>
                <a:prstGeom prst="rect">
                  <a:avLst/>
                </a:prstGeom>
                <a:ln>
                  <a:noFill/>
                </a:ln>
                <a:effectLst>
                  <a:softEdge rad="112500"/>
                </a:effectLst>
              </p:spPr>
            </p:pic>
          </p:grpSp>
          <p:pic>
            <p:nvPicPr>
              <p:cNvPr id="7" name="Picture 4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3352800" y="3428999"/>
                <a:ext cx="547222" cy="4520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" name="Picture 4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3505200" y="3429000"/>
                <a:ext cx="547222" cy="4520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5" name="TextBox 4"/>
            <p:cNvSpPr txBox="1"/>
            <p:nvPr/>
          </p:nvSpPr>
          <p:spPr>
            <a:xfrm>
              <a:off x="4614250" y="1600198"/>
              <a:ext cx="3133870" cy="8583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600" b="1" dirty="0" smtClean="0">
                  <a:solidFill>
                    <a:schemeClr val="accent4">
                      <a:lumMod val="75000"/>
                    </a:schemeClr>
                  </a:solidFill>
                </a:rPr>
                <a:t>Char-</a:t>
              </a:r>
              <a:r>
                <a:rPr lang="en-US" sz="2600" b="1" dirty="0" err="1" smtClean="0">
                  <a:solidFill>
                    <a:schemeClr val="accent4">
                      <a:lumMod val="75000"/>
                    </a:schemeClr>
                  </a:solidFill>
                </a:rPr>
                <a:t>lanta</a:t>
              </a:r>
              <a:endParaRPr lang="en-US" sz="2600" b="1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50073" y="5879068"/>
            <a:ext cx="9014006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00" dirty="0" smtClean="0">
                <a:latin typeface="Calibri" pitchFamily="34" charset="0"/>
              </a:rPr>
              <a:t>N = </a:t>
            </a:r>
            <a:r>
              <a:rPr lang="en-US" sz="1900" b="1" dirty="0" smtClean="0">
                <a:latin typeface="Calibri" pitchFamily="34" charset="0"/>
              </a:rPr>
              <a:t>39M</a:t>
            </a:r>
            <a:r>
              <a:rPr lang="en-US" sz="1900" dirty="0" smtClean="0">
                <a:latin typeface="Calibri" pitchFamily="34" charset="0"/>
              </a:rPr>
              <a:t> holdings in Char-</a:t>
            </a:r>
            <a:r>
              <a:rPr lang="en-US" sz="1900" dirty="0" err="1" smtClean="0">
                <a:latin typeface="Calibri" pitchFamily="34" charset="0"/>
              </a:rPr>
              <a:t>lanta</a:t>
            </a:r>
            <a:r>
              <a:rPr lang="en-US" sz="1900" dirty="0" smtClean="0">
                <a:latin typeface="Calibri" pitchFamily="34" charset="0"/>
              </a:rPr>
              <a:t> academic libraries; </a:t>
            </a:r>
            <a:r>
              <a:rPr lang="en-US" sz="1900" b="1" dirty="0" smtClean="0">
                <a:latin typeface="Calibri" pitchFamily="34" charset="0"/>
              </a:rPr>
              <a:t>60M</a:t>
            </a:r>
            <a:r>
              <a:rPr lang="en-US" sz="1900" dirty="0" smtClean="0">
                <a:latin typeface="Calibri" pitchFamily="34" charset="0"/>
              </a:rPr>
              <a:t> holdings in all Char-</a:t>
            </a:r>
            <a:r>
              <a:rPr lang="en-US" sz="1900" dirty="0" err="1" smtClean="0">
                <a:latin typeface="Calibri" pitchFamily="34" charset="0"/>
              </a:rPr>
              <a:t>lanta</a:t>
            </a:r>
            <a:r>
              <a:rPr lang="en-US" sz="1900" dirty="0" smtClean="0">
                <a:latin typeface="Calibri" pitchFamily="34" charset="0"/>
              </a:rPr>
              <a:t> libraries</a:t>
            </a:r>
            <a:endParaRPr lang="en-US" sz="1900" dirty="0">
              <a:latin typeface="Calibri" pitchFamily="34" charset="0"/>
            </a:endParaRP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6"/>
          <a:srcRect b="10237"/>
          <a:stretch>
            <a:fillRect/>
          </a:stretch>
        </p:blipFill>
        <p:spPr bwMode="auto">
          <a:xfrm>
            <a:off x="1878875" y="1905000"/>
            <a:ext cx="7071391" cy="39740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/>
          <p:cNvSpPr txBox="1"/>
          <p:nvPr/>
        </p:nvSpPr>
        <p:spPr>
          <a:xfrm>
            <a:off x="4865153" y="3276600"/>
            <a:ext cx="21452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38% </a:t>
            </a:r>
          </a:p>
          <a:p>
            <a:pPr algn="ctr"/>
            <a:r>
              <a:rPr lang="en-US" dirty="0" smtClean="0"/>
              <a:t>of Char-</a:t>
            </a:r>
            <a:r>
              <a:rPr lang="en-US" dirty="0" err="1" smtClean="0"/>
              <a:t>lanta</a:t>
            </a:r>
            <a:r>
              <a:rPr lang="en-US" dirty="0" smtClean="0"/>
              <a:t> holdings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865153" y="4608731"/>
            <a:ext cx="21452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27% 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of Char-</a:t>
            </a:r>
            <a:r>
              <a:rPr lang="en-US" dirty="0" err="1" smtClean="0">
                <a:solidFill>
                  <a:schemeClr val="bg1"/>
                </a:solidFill>
              </a:rPr>
              <a:t>lanta</a:t>
            </a:r>
            <a:r>
              <a:rPr lang="en-US" dirty="0" smtClean="0">
                <a:solidFill>
                  <a:schemeClr val="bg1"/>
                </a:solidFill>
              </a:rPr>
              <a:t> holdings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66082" y="1480738"/>
            <a:ext cx="42298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/>
              <a:t>… mostly non-ARL libraries</a:t>
            </a:r>
            <a:endParaRPr lang="en-US" sz="2400" b="1" i="1" dirty="0"/>
          </a:p>
        </p:txBody>
      </p:sp>
      <p:sp>
        <p:nvSpPr>
          <p:cNvPr id="18" name="TextBox 17"/>
          <p:cNvSpPr txBox="1"/>
          <p:nvPr/>
        </p:nvSpPr>
        <p:spPr>
          <a:xfrm>
            <a:off x="6934200" y="6400800"/>
            <a:ext cx="20457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</a:rPr>
              <a:t>OCLC Research, 2013</a:t>
            </a:r>
            <a:endParaRPr lang="en-US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sosceles Triangle 8"/>
          <p:cNvSpPr/>
          <p:nvPr/>
        </p:nvSpPr>
        <p:spPr>
          <a:xfrm rot="10800000">
            <a:off x="5052203" y="4239931"/>
            <a:ext cx="552303" cy="255868"/>
          </a:xfrm>
          <a:prstGeom prst="triangle">
            <a:avLst/>
          </a:prstGeom>
          <a:solidFill>
            <a:srgbClr val="2178B5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495800" y="1608208"/>
            <a:ext cx="4297680" cy="2658992"/>
          </a:xfrm>
          <a:prstGeom prst="roundRect">
            <a:avLst>
              <a:gd name="adj" fmla="val 4488"/>
            </a:avLst>
          </a:prstGeom>
          <a:solidFill>
            <a:srgbClr val="2178B5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ctr"/>
          <a:lstStyle/>
          <a:p>
            <a:pPr>
              <a:spcBef>
                <a:spcPts val="1200"/>
              </a:spcBef>
            </a:pPr>
            <a:r>
              <a:rPr lang="en-US" b="1" dirty="0" smtClean="0">
                <a:latin typeface="+mj-lt"/>
              </a:rPr>
              <a:t>OPINION</a:t>
            </a:r>
          </a:p>
          <a:p>
            <a:pPr>
              <a:spcBef>
                <a:spcPts val="1200"/>
              </a:spcBef>
            </a:pPr>
            <a:r>
              <a:rPr lang="en-US" dirty="0" smtClean="0"/>
              <a:t>As mid-tier HEI seek to adapt to competitive e-learning environment, local investment in print management is likely to decline; </a:t>
            </a:r>
            <a:r>
              <a:rPr lang="en-US" b="1" dirty="0" smtClean="0">
                <a:solidFill>
                  <a:schemeClr val="accent6"/>
                </a:solidFill>
              </a:rPr>
              <a:t>external cooperative or commercial strategies </a:t>
            </a:r>
            <a:r>
              <a:rPr lang="en-US" dirty="0" smtClean="0"/>
              <a:t>will be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chemeClr val="accent6"/>
                </a:solidFill>
              </a:rPr>
              <a:t>increasingly attractive </a:t>
            </a:r>
            <a:r>
              <a:rPr lang="en-US" dirty="0" smtClean="0">
                <a:solidFill>
                  <a:schemeClr val="bg1"/>
                </a:solidFill>
              </a:rPr>
              <a:t>to academic administrators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b="1" dirty="0" smtClean="0"/>
              <a:t>In sum: </a:t>
            </a:r>
            <a:r>
              <a:rPr lang="en-US" sz="2600" b="1" dirty="0" smtClean="0">
                <a:solidFill>
                  <a:schemeClr val="accent6"/>
                </a:solidFill>
              </a:rPr>
              <a:t>institutional stewardship</a:t>
            </a:r>
            <a:endParaRPr lang="en-US" sz="2600" b="1" dirty="0">
              <a:solidFill>
                <a:schemeClr val="accent6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81000" y="1600200"/>
            <a:ext cx="3886200" cy="2658992"/>
          </a:xfrm>
          <a:prstGeom prst="roundRect">
            <a:avLst>
              <a:gd name="adj" fmla="val 4488"/>
            </a:avLst>
          </a:prstGeom>
          <a:gradFill flip="none" rotWithShape="1">
            <a:gsLst>
              <a:gs pos="0">
                <a:schemeClr val="accent1">
                  <a:alpha val="15000"/>
                </a:schemeClr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>
              <a:srgbClr val="000000">
                <a:alpha val="20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82880" tIns="182880" rIns="182880" bIns="182880" rtlCol="0" anchor="ctr"/>
          <a:lstStyle/>
          <a:p>
            <a:pPr marL="109538" indent="-109538">
              <a:spcBef>
                <a:spcPts val="1200"/>
              </a:spcBef>
            </a:pPr>
            <a:r>
              <a:rPr lang="en-US" b="1" cap="all" dirty="0" smtClean="0">
                <a:solidFill>
                  <a:srgbClr val="195A88"/>
                </a:solidFill>
                <a:latin typeface="+mj-lt"/>
                <a:cs typeface="Tahoma"/>
              </a:rPr>
              <a:t>Evidence</a:t>
            </a:r>
          </a:p>
          <a:p>
            <a:pPr marL="109538" indent="-109538">
              <a:spcBef>
                <a:spcPts val="1200"/>
              </a:spcBef>
              <a:buFont typeface="Arial"/>
              <a:buChar char="•"/>
            </a:pPr>
            <a:r>
              <a:rPr lang="en-US" b="1" dirty="0" smtClean="0"/>
              <a:t>2/3rds</a:t>
            </a:r>
            <a:r>
              <a:rPr lang="en-US" dirty="0" smtClean="0"/>
              <a:t> of Char-</a:t>
            </a:r>
            <a:r>
              <a:rPr lang="en-US" dirty="0" err="1" smtClean="0"/>
              <a:t>lanta</a:t>
            </a:r>
            <a:r>
              <a:rPr lang="en-US" dirty="0" smtClean="0"/>
              <a:t> print book collection is held by </a:t>
            </a:r>
            <a:r>
              <a:rPr lang="en-US" b="1" dirty="0" smtClean="0"/>
              <a:t>academic libraries</a:t>
            </a:r>
          </a:p>
          <a:p>
            <a:pPr marL="109538" indent="-109538">
              <a:spcBef>
                <a:spcPts val="1200"/>
              </a:spcBef>
              <a:buFont typeface="Arial"/>
              <a:buChar char="•"/>
            </a:pPr>
            <a:r>
              <a:rPr lang="en-US" dirty="0" smtClean="0"/>
              <a:t> Most are non-ARL institutions with </a:t>
            </a:r>
            <a:r>
              <a:rPr lang="en-US" b="1" dirty="0" smtClean="0"/>
              <a:t>limited preservation capacity or mandate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400" y="4953000"/>
            <a:ext cx="876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>
                <a:latin typeface="Calibri" pitchFamily="34" charset="0"/>
              </a:rPr>
              <a:t>Unrealistic to imagine that a handful of ARL institutions can assume stewardship responsibility for regional print book resource</a:t>
            </a:r>
            <a:endParaRPr lang="en-US" sz="2400" i="1" dirty="0">
              <a:latin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dirty="0" smtClean="0"/>
              <a:t>Intra-regional stewardship:  </a:t>
            </a:r>
            <a:r>
              <a:rPr lang="en-US" sz="2600" dirty="0" smtClean="0">
                <a:solidFill>
                  <a:schemeClr val="accent6"/>
                </a:solidFill>
              </a:rPr>
              <a:t>cooperative infrastructure</a:t>
            </a:r>
            <a:endParaRPr lang="en-US" sz="2600" dirty="0">
              <a:solidFill>
                <a:schemeClr val="accent6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945847" y="6400800"/>
            <a:ext cx="20457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</a:rPr>
              <a:t>OCLC Research, 2013</a:t>
            </a:r>
            <a:endParaRPr lang="en-US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2" name="Group 17"/>
          <p:cNvGrpSpPr/>
          <p:nvPr/>
        </p:nvGrpSpPr>
        <p:grpSpPr>
          <a:xfrm>
            <a:off x="258989" y="914399"/>
            <a:ext cx="5075011" cy="1371601"/>
            <a:chOff x="258989" y="1600198"/>
            <a:chExt cx="7270792" cy="2390776"/>
          </a:xfrm>
        </p:grpSpPr>
        <p:grpSp>
          <p:nvGrpSpPr>
            <p:cNvPr id="3" name="Group 13"/>
            <p:cNvGrpSpPr/>
            <p:nvPr/>
          </p:nvGrpSpPr>
          <p:grpSpPr>
            <a:xfrm>
              <a:off x="258989" y="1600200"/>
              <a:ext cx="4837370" cy="2390774"/>
              <a:chOff x="-1368892" y="2257425"/>
              <a:chExt cx="5852160" cy="2952750"/>
            </a:xfrm>
          </p:grpSpPr>
          <p:grpSp>
            <p:nvGrpSpPr>
              <p:cNvPr id="4" name="Group 10"/>
              <p:cNvGrpSpPr/>
              <p:nvPr/>
            </p:nvGrpSpPr>
            <p:grpSpPr>
              <a:xfrm>
                <a:off x="-1368892" y="2257425"/>
                <a:ext cx="5852160" cy="2952750"/>
                <a:chOff x="-1223518" y="2286000"/>
                <a:chExt cx="5795518" cy="2952750"/>
              </a:xfrm>
            </p:grpSpPr>
            <p:pic>
              <p:nvPicPr>
                <p:cNvPr id="25" name="Picture 2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-1223518" y="2286000"/>
                  <a:ext cx="5504770" cy="2952750"/>
                </a:xfrm>
                <a:prstGeom prst="rect">
                  <a:avLst/>
                </a:prstGeom>
                <a:ln>
                  <a:noFill/>
                </a:ln>
                <a:effectLst>
                  <a:softEdge rad="112500"/>
                </a:effectLst>
              </p:spPr>
            </p:pic>
            <p:pic>
              <p:nvPicPr>
                <p:cNvPr id="26" name="Picture 3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3421973" y="3505200"/>
                  <a:ext cx="1150027" cy="274320"/>
                </a:xfrm>
                <a:prstGeom prst="rect">
                  <a:avLst/>
                </a:prstGeom>
                <a:ln>
                  <a:noFill/>
                </a:ln>
                <a:effectLst>
                  <a:softEdge rad="112500"/>
                </a:effectLst>
              </p:spPr>
            </p:pic>
          </p:grpSp>
          <p:pic>
            <p:nvPicPr>
              <p:cNvPr id="23" name="Picture 4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3352800" y="3428999"/>
                <a:ext cx="547222" cy="4520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4" name="Picture 4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3505200" y="3429000"/>
                <a:ext cx="547222" cy="4520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1" name="TextBox 20"/>
            <p:cNvSpPr txBox="1"/>
            <p:nvPr/>
          </p:nvSpPr>
          <p:spPr>
            <a:xfrm>
              <a:off x="4614250" y="1600198"/>
              <a:ext cx="2915531" cy="91200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chemeClr val="accent4">
                      <a:lumMod val="75000"/>
                    </a:schemeClr>
                  </a:solidFill>
                </a:rPr>
                <a:t>Char-</a:t>
              </a:r>
              <a:r>
                <a:rPr lang="en-US" sz="2800" b="1" dirty="0" err="1" smtClean="0">
                  <a:solidFill>
                    <a:schemeClr val="accent4">
                      <a:lumMod val="75000"/>
                    </a:schemeClr>
                  </a:solidFill>
                </a:rPr>
                <a:t>lanta</a:t>
              </a:r>
              <a:endParaRPr lang="en-US" sz="2800" b="1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</p:grp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6"/>
          <a:srcRect l="11889" t="6449" r="13219" b="9875"/>
          <a:stretch>
            <a:fillRect/>
          </a:stretch>
        </p:blipFill>
        <p:spPr bwMode="auto">
          <a:xfrm>
            <a:off x="6324600" y="897635"/>
            <a:ext cx="1535360" cy="12359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435983" y="2438400"/>
            <a:ext cx="832701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Calibri" pitchFamily="34" charset="0"/>
              </a:rPr>
              <a:t>43% of ASERL </a:t>
            </a:r>
            <a:r>
              <a:rPr lang="en-US" sz="2200" dirty="0" smtClean="0">
                <a:latin typeface="Calibri" pitchFamily="34" charset="0"/>
              </a:rPr>
              <a:t>members are located within Char-</a:t>
            </a:r>
            <a:r>
              <a:rPr lang="en-US" sz="2200" dirty="0" err="1" smtClean="0">
                <a:latin typeface="Calibri" pitchFamily="34" charset="0"/>
              </a:rPr>
              <a:t>lanta</a:t>
            </a:r>
            <a:r>
              <a:rPr lang="en-US" sz="2200" dirty="0" smtClean="0">
                <a:latin typeface="Calibri" pitchFamily="34" charset="0"/>
              </a:rPr>
              <a:t> mega-region</a:t>
            </a:r>
          </a:p>
          <a:p>
            <a:r>
              <a:rPr lang="en-US" sz="2200" dirty="0" smtClean="0">
                <a:latin typeface="Calibri" pitchFamily="34" charset="0"/>
              </a:rPr>
              <a:t>     represents </a:t>
            </a:r>
            <a:r>
              <a:rPr lang="en-US" sz="2200" b="1" dirty="0" smtClean="0">
                <a:latin typeface="Calibri" pitchFamily="34" charset="0"/>
              </a:rPr>
              <a:t>&lt;1% of libraries </a:t>
            </a:r>
            <a:r>
              <a:rPr lang="en-US" sz="2200" dirty="0" smtClean="0">
                <a:latin typeface="Calibri" pitchFamily="34" charset="0"/>
              </a:rPr>
              <a:t>in Char-</a:t>
            </a:r>
            <a:r>
              <a:rPr lang="en-US" sz="2200" dirty="0" err="1" smtClean="0">
                <a:latin typeface="Calibri" pitchFamily="34" charset="0"/>
              </a:rPr>
              <a:t>lanta</a:t>
            </a:r>
            <a:endParaRPr lang="en-US" sz="2200" dirty="0" smtClean="0">
              <a:latin typeface="Calibri" pitchFamily="34" charset="0"/>
            </a:endParaRPr>
          </a:p>
          <a:p>
            <a:r>
              <a:rPr lang="en-US" sz="2200" dirty="0" smtClean="0">
                <a:latin typeface="Calibri" pitchFamily="34" charset="0"/>
              </a:rPr>
              <a:t>	   accounts for </a:t>
            </a:r>
            <a:r>
              <a:rPr lang="en-US" sz="2200" b="1" dirty="0" smtClean="0">
                <a:latin typeface="Calibri" pitchFamily="34" charset="0"/>
              </a:rPr>
              <a:t>31% of print book inventory (holdings) in the region</a:t>
            </a:r>
            <a:endParaRPr lang="en-US" sz="2200" b="1" dirty="0">
              <a:latin typeface="Calibri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5983" y="3581400"/>
            <a:ext cx="83270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accent4"/>
                </a:solidFill>
                <a:latin typeface="Calibri" pitchFamily="34" charset="0"/>
              </a:rPr>
              <a:t>i.e., a monographic preservation program limited to 18 ASERL libraries would secure almost a third of regional print book holdings</a:t>
            </a:r>
            <a:endParaRPr lang="en-US" sz="2200" dirty="0">
              <a:solidFill>
                <a:schemeClr val="accent4"/>
              </a:solidFill>
              <a:latin typeface="Calibri" pitchFamily="34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228600" y="4495800"/>
            <a:ext cx="8839200" cy="1107996"/>
            <a:chOff x="228600" y="4495800"/>
            <a:chExt cx="8839200" cy="1107996"/>
          </a:xfrm>
        </p:grpSpPr>
        <p:sp>
          <p:nvSpPr>
            <p:cNvPr id="15" name="TextBox 14"/>
            <p:cNvSpPr txBox="1"/>
            <p:nvPr/>
          </p:nvSpPr>
          <p:spPr>
            <a:xfrm>
              <a:off x="990600" y="4495800"/>
              <a:ext cx="807720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 smtClean="0">
                  <a:latin typeface="Calibri" pitchFamily="34" charset="0"/>
                </a:rPr>
                <a:t>UNC Chapel Hill </a:t>
              </a:r>
              <a:r>
                <a:rPr lang="en-US" sz="2200" i="1" dirty="0" smtClean="0">
                  <a:latin typeface="Calibri" pitchFamily="34" charset="0"/>
                </a:rPr>
                <a:t>alone</a:t>
              </a:r>
              <a:r>
                <a:rPr lang="en-US" sz="2200" dirty="0" smtClean="0">
                  <a:latin typeface="Calibri" pitchFamily="34" charset="0"/>
                </a:rPr>
                <a:t> holds </a:t>
              </a:r>
              <a:r>
                <a:rPr lang="en-US" sz="2200" b="1" dirty="0" smtClean="0">
                  <a:latin typeface="Calibri" pitchFamily="34" charset="0"/>
                </a:rPr>
                <a:t>25%</a:t>
              </a:r>
              <a:r>
                <a:rPr lang="en-US" sz="2200" b="1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Calibri" pitchFamily="34" charset="0"/>
                </a:rPr>
                <a:t> </a:t>
              </a:r>
              <a:r>
                <a:rPr lang="en-US" sz="2200" dirty="0" smtClean="0">
                  <a:latin typeface="Calibri" pitchFamily="34" charset="0"/>
                </a:rPr>
                <a:t>of titles in the Char-</a:t>
              </a:r>
              <a:r>
                <a:rPr lang="en-US" sz="2200" dirty="0" err="1" smtClean="0">
                  <a:latin typeface="Calibri" pitchFamily="34" charset="0"/>
                </a:rPr>
                <a:t>lanta</a:t>
              </a:r>
              <a:r>
                <a:rPr lang="en-US" sz="2200" dirty="0" smtClean="0">
                  <a:latin typeface="Calibri" pitchFamily="34" charset="0"/>
                </a:rPr>
                <a:t> regional collection – but is it </a:t>
              </a:r>
              <a:r>
                <a:rPr lang="en-US" sz="2200" b="1" dirty="0" smtClean="0">
                  <a:latin typeface="Calibri" pitchFamily="34" charset="0"/>
                </a:rPr>
                <a:t>solely responsible for stewardship of this resource?</a:t>
              </a:r>
              <a:endParaRPr lang="en-US" sz="2200" b="1" dirty="0">
                <a:latin typeface="Calibri" pitchFamily="34" charset="0"/>
              </a:endParaRPr>
            </a:p>
          </p:txBody>
        </p:sp>
        <p:pic>
          <p:nvPicPr>
            <p:cNvPr id="2050" name="Picture 2" descr="https://encrypted-tbn0.gstatic.com/images?q=tbn:ANd9GcQAiaRf8hT7bw83XfY9fBMt1FGkKLmSC_yjsEtETQck_VnvW2G_nJh8bblQ_A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28600" y="4724400"/>
              <a:ext cx="697876" cy="56394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sp>
        <p:nvSpPr>
          <p:cNvPr id="17" name="TextBox 16"/>
          <p:cNvSpPr txBox="1"/>
          <p:nvPr/>
        </p:nvSpPr>
        <p:spPr>
          <a:xfrm>
            <a:off x="129994" y="5638800"/>
            <a:ext cx="901400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latin typeface="Calibri" pitchFamily="34" charset="0"/>
              </a:rPr>
              <a:t>Cooperative infrastructure enables broader (re)distribution of  stewardship</a:t>
            </a:r>
            <a:endParaRPr lang="en-US" sz="2200" b="1" dirty="0">
              <a:latin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500" dirty="0" smtClean="0"/>
              <a:t>Mega-region preservation capacity for Char-</a:t>
            </a:r>
            <a:r>
              <a:rPr lang="en-US" sz="2500" dirty="0" err="1" smtClean="0"/>
              <a:t>lanta</a:t>
            </a:r>
            <a:r>
              <a:rPr lang="en-US" sz="2500" dirty="0" smtClean="0"/>
              <a:t> print books</a:t>
            </a:r>
            <a:endParaRPr lang="en-US" sz="25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33400" y="914400"/>
            <a:ext cx="7924800" cy="5259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106269" y="1371600"/>
            <a:ext cx="825462" cy="519351"/>
          </a:xfrm>
          <a:prstGeom prst="ellipse">
            <a:avLst/>
          </a:prstGeom>
          <a:solidFill>
            <a:schemeClr val="bg1">
              <a:alpha val="7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alibri" pitchFamily="34" charset="0"/>
              </a:rPr>
              <a:t>46%</a:t>
            </a:r>
            <a:endParaRPr lang="en-US" b="1" dirty="0">
              <a:latin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00" y="3072825"/>
            <a:ext cx="90120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82%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37331" y="3408402"/>
            <a:ext cx="825462" cy="519351"/>
          </a:xfrm>
          <a:prstGeom prst="ellipse">
            <a:avLst/>
          </a:prstGeom>
          <a:solidFill>
            <a:schemeClr val="bg1">
              <a:alpha val="7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alibri" pitchFamily="34" charset="0"/>
              </a:rPr>
              <a:t>79%</a:t>
            </a:r>
            <a:endParaRPr lang="en-US" b="1" dirty="0">
              <a:latin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52800" y="4724400"/>
            <a:ext cx="825462" cy="519351"/>
          </a:xfrm>
          <a:prstGeom prst="ellipse">
            <a:avLst/>
          </a:prstGeom>
          <a:solidFill>
            <a:schemeClr val="bg1">
              <a:alpha val="7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alibri" pitchFamily="34" charset="0"/>
              </a:rPr>
              <a:t>45%</a:t>
            </a:r>
            <a:endParaRPr lang="en-US" b="1" dirty="0">
              <a:latin typeface="Calibr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52800" y="3581400"/>
            <a:ext cx="825462" cy="519351"/>
          </a:xfrm>
          <a:prstGeom prst="ellipse">
            <a:avLst/>
          </a:prstGeom>
          <a:solidFill>
            <a:schemeClr val="bg1">
              <a:alpha val="7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alibri" pitchFamily="34" charset="0"/>
              </a:rPr>
              <a:t>33%</a:t>
            </a:r>
            <a:endParaRPr lang="en-US" b="1" dirty="0">
              <a:latin typeface="Calibri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3212068"/>
            <a:ext cx="825462" cy="519351"/>
          </a:xfrm>
          <a:prstGeom prst="ellipse">
            <a:avLst/>
          </a:prstGeom>
          <a:solidFill>
            <a:schemeClr val="bg1">
              <a:alpha val="7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alibri" pitchFamily="34" charset="0"/>
              </a:rPr>
              <a:t>65%</a:t>
            </a:r>
            <a:endParaRPr lang="en-US" b="1" dirty="0">
              <a:latin typeface="Calibri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16469" y="1632466"/>
            <a:ext cx="825462" cy="519351"/>
          </a:xfrm>
          <a:prstGeom prst="ellipse">
            <a:avLst/>
          </a:prstGeom>
          <a:solidFill>
            <a:schemeClr val="bg1">
              <a:alpha val="7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alibri" pitchFamily="34" charset="0"/>
              </a:rPr>
              <a:t>62%</a:t>
            </a:r>
            <a:endParaRPr lang="en-US" b="1" dirty="0">
              <a:latin typeface="Calibri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57400" y="5005864"/>
            <a:ext cx="587020" cy="369332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alibri" pitchFamily="34" charset="0"/>
              </a:rPr>
              <a:t>31%</a:t>
            </a:r>
            <a:endParaRPr lang="en-US" b="1" dirty="0">
              <a:latin typeface="Calibri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945847" y="6474023"/>
            <a:ext cx="20457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</a:rPr>
              <a:t>OCLC Research, 2013</a:t>
            </a:r>
            <a:endParaRPr lang="en-US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552129" y="3817204"/>
            <a:ext cx="1515671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7030A0"/>
                </a:solidFill>
                <a:latin typeface="Calibri" pitchFamily="34" charset="0"/>
              </a:rPr>
              <a:t>Char-</a:t>
            </a:r>
            <a:r>
              <a:rPr lang="en-US" sz="2400" b="1" dirty="0" err="1" smtClean="0">
                <a:solidFill>
                  <a:srgbClr val="7030A0"/>
                </a:solidFill>
                <a:latin typeface="Calibri" pitchFamily="34" charset="0"/>
              </a:rPr>
              <a:t>lanta</a:t>
            </a:r>
            <a:endParaRPr lang="en-US" sz="2400" b="1" dirty="0" smtClean="0">
              <a:solidFill>
                <a:srgbClr val="7030A0"/>
              </a:solidFill>
              <a:latin typeface="Calibri" pitchFamily="34" charset="0"/>
            </a:endParaRPr>
          </a:p>
          <a:p>
            <a:pPr algn="ctr"/>
            <a:r>
              <a:rPr lang="en-US" sz="2400" b="1" dirty="0" smtClean="0">
                <a:solidFill>
                  <a:srgbClr val="7030A0"/>
                </a:solidFill>
                <a:latin typeface="Calibri" pitchFamily="34" charset="0"/>
              </a:rPr>
              <a:t>10M titles</a:t>
            </a:r>
            <a:endParaRPr lang="en-US" sz="2400" b="1" dirty="0">
              <a:solidFill>
                <a:srgbClr val="7030A0"/>
              </a:solidFill>
              <a:latin typeface="Calibri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0" y="887596"/>
            <a:ext cx="9144000" cy="40780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 smtClean="0">
                <a:latin typeface="Calibri" pitchFamily="34" charset="0"/>
              </a:rPr>
              <a:t>Percent of Char-</a:t>
            </a:r>
            <a:r>
              <a:rPr lang="en-US" sz="2000" b="1" i="1" dirty="0" err="1" smtClean="0">
                <a:latin typeface="Calibri" pitchFamily="34" charset="0"/>
              </a:rPr>
              <a:t>lanta</a:t>
            </a:r>
            <a:r>
              <a:rPr lang="en-US" sz="2000" b="1" i="1" dirty="0" smtClean="0">
                <a:latin typeface="Calibri" pitchFamily="34" charset="0"/>
              </a:rPr>
              <a:t> print books duplicated in other North American mega-regions</a:t>
            </a:r>
            <a:endParaRPr lang="en-US" sz="2000" b="1" i="1" dirty="0">
              <a:latin typeface="Calibri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10234" y="4114800"/>
            <a:ext cx="587020" cy="369332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alibri" pitchFamily="34" charset="0"/>
              </a:rPr>
              <a:t>56%</a:t>
            </a:r>
            <a:endParaRPr lang="en-US" b="1" dirty="0">
              <a:latin typeface="Calibri" pitchFamily="34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rot="10800000" flipV="1">
            <a:off x="7193812" y="4648201"/>
            <a:ext cx="938483" cy="1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32" name="Group 31"/>
          <p:cNvGrpSpPr/>
          <p:nvPr/>
        </p:nvGrpSpPr>
        <p:grpSpPr>
          <a:xfrm>
            <a:off x="6934200" y="4953000"/>
            <a:ext cx="1734770" cy="990600"/>
            <a:chOff x="6934200" y="4953000"/>
            <a:chExt cx="1734770" cy="990600"/>
          </a:xfrm>
        </p:grpSpPr>
        <p:sp>
          <p:nvSpPr>
            <p:cNvPr id="16" name="TextBox 15"/>
            <p:cNvSpPr txBox="1"/>
            <p:nvPr/>
          </p:nvSpPr>
          <p:spPr>
            <a:xfrm>
              <a:off x="7152061" y="5235714"/>
              <a:ext cx="1077539" cy="707886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4000" b="1" dirty="0" smtClean="0">
                  <a:solidFill>
                    <a:srgbClr val="FF0000"/>
                  </a:solidFill>
                  <a:latin typeface="Calibri" pitchFamily="34" charset="0"/>
                </a:rPr>
                <a:t>40%</a:t>
              </a:r>
              <a:endParaRPr lang="en-US" sz="4000" b="1" dirty="0">
                <a:solidFill>
                  <a:srgbClr val="FF0000"/>
                </a:solidFill>
                <a:latin typeface="Calibri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934200" y="4953000"/>
              <a:ext cx="1734770" cy="461665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  <a:latin typeface="Calibri" pitchFamily="34" charset="0"/>
                </a:rPr>
                <a:t>So-Flo holds</a:t>
              </a:r>
              <a:endParaRPr lang="en-US" sz="2400" b="1" dirty="0">
                <a:solidFill>
                  <a:srgbClr val="FF0000"/>
                </a:solidFill>
                <a:latin typeface="Calibri" pitchFamily="34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2286000" y="5540514"/>
            <a:ext cx="4876800" cy="1017151"/>
            <a:chOff x="2286000" y="5540514"/>
            <a:chExt cx="4876800" cy="1017151"/>
          </a:xfrm>
        </p:grpSpPr>
        <p:sp>
          <p:nvSpPr>
            <p:cNvPr id="14" name="TextBox 13"/>
            <p:cNvSpPr txBox="1"/>
            <p:nvPr/>
          </p:nvSpPr>
          <p:spPr>
            <a:xfrm>
              <a:off x="4724400" y="5540514"/>
              <a:ext cx="1077539" cy="707886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solidFill>
                    <a:schemeClr val="accent6"/>
                  </a:solidFill>
                  <a:latin typeface="Calibri" pitchFamily="34" charset="0"/>
                </a:rPr>
                <a:t>41%</a:t>
              </a:r>
              <a:endParaRPr lang="en-US" sz="4000" b="1" dirty="0">
                <a:solidFill>
                  <a:schemeClr val="accent6"/>
                </a:solidFill>
                <a:latin typeface="Calibri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286000" y="5715000"/>
              <a:ext cx="2555508" cy="461665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2400" b="1" dirty="0" err="1" smtClean="0">
                  <a:solidFill>
                    <a:schemeClr val="accent6"/>
                  </a:solidFill>
                  <a:latin typeface="Calibri" pitchFamily="34" charset="0"/>
                </a:rPr>
                <a:t>Hou</a:t>
              </a:r>
              <a:r>
                <a:rPr lang="en-US" sz="2400" b="1" dirty="0" smtClean="0">
                  <a:solidFill>
                    <a:schemeClr val="accent6"/>
                  </a:solidFill>
                  <a:latin typeface="Calibri" pitchFamily="34" charset="0"/>
                </a:rPr>
                <a:t>-Orleans holds</a:t>
              </a:r>
              <a:endParaRPr lang="en-US" sz="2400" b="1" dirty="0">
                <a:solidFill>
                  <a:schemeClr val="accent6"/>
                </a:solidFill>
                <a:latin typeface="Calibri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007128" y="6096000"/>
              <a:ext cx="3155672" cy="461665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chemeClr val="accent6"/>
                  </a:solidFill>
                  <a:latin typeface="Calibri" pitchFamily="34" charset="0"/>
                </a:rPr>
                <a:t>of Char-</a:t>
              </a:r>
              <a:r>
                <a:rPr lang="en-US" sz="2400" b="1" dirty="0" err="1" smtClean="0">
                  <a:solidFill>
                    <a:schemeClr val="accent6"/>
                  </a:solidFill>
                  <a:latin typeface="Calibri" pitchFamily="34" charset="0"/>
                </a:rPr>
                <a:t>lanta</a:t>
              </a:r>
              <a:r>
                <a:rPr lang="en-US" sz="2400" b="1" dirty="0" smtClean="0">
                  <a:solidFill>
                    <a:schemeClr val="accent6"/>
                  </a:solidFill>
                  <a:latin typeface="Calibri" pitchFamily="34" charset="0"/>
                </a:rPr>
                <a:t> collection</a:t>
              </a:r>
              <a:endParaRPr lang="en-US" sz="2400" b="1" dirty="0">
                <a:solidFill>
                  <a:schemeClr val="accent6"/>
                </a:solidFill>
                <a:latin typeface="Calibri" pitchFamily="34" charset="0"/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7848600" y="2800290"/>
            <a:ext cx="1280160" cy="40011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Bos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-Wash</a:t>
            </a:r>
            <a:endParaRPr lang="en-US" sz="2000" b="1" dirty="0">
              <a:solidFill>
                <a:schemeClr val="accent1">
                  <a:lumMod val="75000"/>
                </a:schemeClr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Print Management:</a:t>
            </a:r>
            <a:br>
              <a:rPr lang="en-US" sz="5400" dirty="0" smtClean="0"/>
            </a:br>
            <a:r>
              <a:rPr lang="en-US" sz="5400" dirty="0" smtClean="0"/>
              <a:t>Future Strategies</a:t>
            </a:r>
            <a:endParaRPr lang="en-US" sz="5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ASERL/WRLC Collections in a Mega-regional framework</a:t>
            </a:r>
          </a:p>
          <a:p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dirty="0" smtClean="0"/>
              <a:t>Digital preservation status of Char-</a:t>
            </a:r>
            <a:r>
              <a:rPr lang="en-US" sz="2600" dirty="0" err="1" smtClean="0"/>
              <a:t>lanta</a:t>
            </a:r>
            <a:r>
              <a:rPr lang="en-US" sz="2600" dirty="0" smtClean="0"/>
              <a:t> print books</a:t>
            </a:r>
            <a:endParaRPr lang="en-US" sz="2600" dirty="0"/>
          </a:p>
        </p:txBody>
      </p:sp>
      <p:sp>
        <p:nvSpPr>
          <p:cNvPr id="11" name="TextBox 10"/>
          <p:cNvSpPr txBox="1"/>
          <p:nvPr/>
        </p:nvSpPr>
        <p:spPr>
          <a:xfrm>
            <a:off x="6945847" y="6474023"/>
            <a:ext cx="20457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</a:rPr>
              <a:t>OCLC Research, 2013</a:t>
            </a:r>
            <a:endParaRPr lang="en-US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258989" y="914399"/>
            <a:ext cx="5608411" cy="1371601"/>
            <a:chOff x="258989" y="1600198"/>
            <a:chExt cx="8034976" cy="2390776"/>
          </a:xfrm>
        </p:grpSpPr>
        <p:grpSp>
          <p:nvGrpSpPr>
            <p:cNvPr id="14" name="Group 13"/>
            <p:cNvGrpSpPr/>
            <p:nvPr/>
          </p:nvGrpSpPr>
          <p:grpSpPr>
            <a:xfrm>
              <a:off x="258989" y="1600200"/>
              <a:ext cx="4837370" cy="2390774"/>
              <a:chOff x="-1368892" y="2257425"/>
              <a:chExt cx="5852160" cy="2952750"/>
            </a:xfrm>
          </p:grpSpPr>
          <p:grpSp>
            <p:nvGrpSpPr>
              <p:cNvPr id="16" name="Group 10"/>
              <p:cNvGrpSpPr/>
              <p:nvPr/>
            </p:nvGrpSpPr>
            <p:grpSpPr>
              <a:xfrm>
                <a:off x="-1368892" y="2257425"/>
                <a:ext cx="5852160" cy="2952750"/>
                <a:chOff x="-1223518" y="2286000"/>
                <a:chExt cx="5795518" cy="2952750"/>
              </a:xfrm>
            </p:grpSpPr>
            <p:pic>
              <p:nvPicPr>
                <p:cNvPr id="19" name="Picture 2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-1223518" y="2286000"/>
                  <a:ext cx="5504770" cy="2952750"/>
                </a:xfrm>
                <a:prstGeom prst="rect">
                  <a:avLst/>
                </a:prstGeom>
                <a:ln>
                  <a:noFill/>
                </a:ln>
                <a:effectLst>
                  <a:softEdge rad="112500"/>
                </a:effectLst>
              </p:spPr>
            </p:pic>
            <p:pic>
              <p:nvPicPr>
                <p:cNvPr id="20" name="Picture 3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3421973" y="3505200"/>
                  <a:ext cx="1150027" cy="274320"/>
                </a:xfrm>
                <a:prstGeom prst="rect">
                  <a:avLst/>
                </a:prstGeom>
                <a:ln>
                  <a:noFill/>
                </a:ln>
                <a:effectLst>
                  <a:softEdge rad="112500"/>
                </a:effectLst>
              </p:spPr>
            </p:pic>
          </p:grpSp>
          <p:pic>
            <p:nvPicPr>
              <p:cNvPr id="17" name="Picture 4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3352800" y="3428999"/>
                <a:ext cx="547222" cy="4520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" name="Picture 4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3505200" y="3429000"/>
                <a:ext cx="547222" cy="4520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5" name="TextBox 14"/>
            <p:cNvSpPr txBox="1"/>
            <p:nvPr/>
          </p:nvSpPr>
          <p:spPr>
            <a:xfrm>
              <a:off x="4614250" y="1600198"/>
              <a:ext cx="3679715" cy="8583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600" b="1" dirty="0" smtClean="0">
                  <a:solidFill>
                    <a:schemeClr val="accent4">
                      <a:lumMod val="75000"/>
                    </a:schemeClr>
                  </a:solidFill>
                </a:rPr>
                <a:t>Char-</a:t>
              </a:r>
              <a:r>
                <a:rPr lang="en-US" sz="2600" b="1" dirty="0" err="1" smtClean="0">
                  <a:solidFill>
                    <a:schemeClr val="accent4">
                      <a:lumMod val="75000"/>
                    </a:schemeClr>
                  </a:solidFill>
                </a:rPr>
                <a:t>lanta</a:t>
              </a:r>
              <a:endParaRPr lang="en-US" sz="2600" b="1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438400" y="1676400"/>
            <a:ext cx="6400800" cy="4343400"/>
            <a:chOff x="-694705" y="228600"/>
            <a:chExt cx="7376961" cy="4807389"/>
          </a:xfrm>
        </p:grpSpPr>
        <p:pic>
          <p:nvPicPr>
            <p:cNvPr id="9218" name="Picture 2"/>
            <p:cNvPicPr>
              <a:picLocks noChangeAspect="1" noChangeArrowheads="1"/>
            </p:cNvPicPr>
            <p:nvPr/>
          </p:nvPicPr>
          <p:blipFill>
            <a:blip r:embed="rId6"/>
            <a:srcRect l="6073" r="5822"/>
            <a:stretch>
              <a:fillRect/>
            </a:stretch>
          </p:blipFill>
          <p:spPr bwMode="auto">
            <a:xfrm>
              <a:off x="-694705" y="228600"/>
              <a:ext cx="7376961" cy="480738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9" name="Picture 8"/>
            <p:cNvPicPr/>
            <p:nvPr/>
          </p:nvPicPr>
          <p:blipFill>
            <a:blip r:embed="rId7" cstate="print"/>
            <a:srcRect r="65517" b="4255"/>
            <a:stretch>
              <a:fillRect/>
            </a:stretch>
          </p:blipFill>
          <p:spPr bwMode="auto">
            <a:xfrm>
              <a:off x="4114800" y="3124200"/>
              <a:ext cx="640080" cy="54864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sp>
        <p:nvSpPr>
          <p:cNvPr id="12" name="TextBox 11"/>
          <p:cNvSpPr txBox="1"/>
          <p:nvPr/>
        </p:nvSpPr>
        <p:spPr>
          <a:xfrm>
            <a:off x="106589" y="3048000"/>
            <a:ext cx="352888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i="1" dirty="0" smtClean="0"/>
              <a:t>Range for other regions:              </a:t>
            </a:r>
          </a:p>
          <a:p>
            <a:r>
              <a:rPr lang="en-US" sz="2300" i="1" dirty="0" smtClean="0"/>
              <a:t>		19% </a:t>
            </a:r>
            <a:r>
              <a:rPr lang="en-US" sz="2300" i="1" dirty="0" smtClean="0">
                <a:sym typeface="Wingdings" pitchFamily="2" charset="2"/>
              </a:rPr>
              <a:t>  </a:t>
            </a:r>
            <a:r>
              <a:rPr lang="en-US" sz="2300" i="1" dirty="0" smtClean="0"/>
              <a:t>33%</a:t>
            </a:r>
            <a:endParaRPr lang="en-US" sz="23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97279" y="5726668"/>
            <a:ext cx="3471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Calibri" pitchFamily="34" charset="0"/>
              </a:rPr>
              <a:t>N = 10M titles (manifestations)</a:t>
            </a:r>
            <a:endParaRPr lang="en-US" sz="2000" b="1" dirty="0">
              <a:latin typeface="Calibri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772400" y="4724400"/>
            <a:ext cx="8114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Calibri" pitchFamily="34" charset="0"/>
              </a:rPr>
              <a:t>22%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102242" y="5403502"/>
            <a:ext cx="17844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Calibri" pitchFamily="34" charset="0"/>
              </a:rPr>
              <a:t>2.24M titles </a:t>
            </a:r>
          </a:p>
          <a:p>
            <a:endParaRPr lang="en-US" sz="2400" dirty="0">
              <a:latin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7103" y="476250"/>
            <a:ext cx="8940697" cy="5619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/>
          <a:srcRect l="11889" t="6449" r="13219" b="9875"/>
          <a:stretch>
            <a:fillRect/>
          </a:stretch>
        </p:blipFill>
        <p:spPr bwMode="auto">
          <a:xfrm>
            <a:off x="5913782" y="181374"/>
            <a:ext cx="1325218" cy="10668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 descr="http://www.wrlc.org/images/wrlc_logo_2012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91400" y="152400"/>
            <a:ext cx="1577916" cy="1095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27103" y="152400"/>
            <a:ext cx="5842240" cy="52322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Calibri" pitchFamily="34" charset="0"/>
              </a:rPr>
              <a:t>Scaling up:  cooperative infrastructure</a:t>
            </a:r>
            <a:endParaRPr lang="en-US" sz="2800" b="1" dirty="0">
              <a:latin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1524000"/>
            <a:ext cx="5821465" cy="544830"/>
          </a:xfrm>
          <a:prstGeom prst="roundRect">
            <a:avLst/>
          </a:prstGeom>
          <a:solidFill>
            <a:schemeClr val="bg1">
              <a:alpha val="7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latin typeface="Calibri" pitchFamily="34" charset="0"/>
              </a:rPr>
              <a:t>~50 libraries spanning four mega-regions</a:t>
            </a:r>
            <a:endParaRPr lang="en-US" sz="2600" b="1" dirty="0">
              <a:latin typeface="Calibri" pitchFamily="34" charset="0"/>
            </a:endParaRPr>
          </a:p>
        </p:txBody>
      </p:sp>
      <p:pic>
        <p:nvPicPr>
          <p:cNvPr id="106500" name="Picture 4" descr="C:\DOCUME~1\malpasc\LOCALS~1\Temp\SNAGHTML714b5c5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" y="2362200"/>
            <a:ext cx="3985577" cy="1814571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133600" y="5181600"/>
            <a:ext cx="6526851" cy="544830"/>
          </a:xfrm>
          <a:prstGeom prst="roundRect">
            <a:avLst/>
          </a:prstGeom>
          <a:solidFill>
            <a:schemeClr val="bg1">
              <a:alpha val="7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latin typeface="Calibri" pitchFamily="34" charset="0"/>
              </a:rPr>
              <a:t>What is the carrying capacity of this network?</a:t>
            </a:r>
            <a:endParaRPr lang="en-US" sz="2600" b="1" dirty="0">
              <a:latin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70629" y="4419600"/>
            <a:ext cx="6380978" cy="544830"/>
          </a:xfrm>
          <a:prstGeom prst="roundRect">
            <a:avLst/>
          </a:prstGeom>
          <a:solidFill>
            <a:schemeClr val="bg1">
              <a:alpha val="7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latin typeface="Calibri" pitchFamily="34" charset="0"/>
              </a:rPr>
              <a:t>9.36M print book titles; 44M library holdings</a:t>
            </a:r>
            <a:endParaRPr lang="en-US" sz="2600" b="1" dirty="0">
              <a:latin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5" name="Picture 3"/>
          <p:cNvPicPr>
            <a:picLocks noChangeAspect="1" noChangeArrowheads="1"/>
          </p:cNvPicPr>
          <p:nvPr/>
        </p:nvPicPr>
        <p:blipFill>
          <a:blip r:embed="rId3"/>
          <a:srcRect l="5668" t="48897"/>
          <a:stretch>
            <a:fillRect/>
          </a:stretch>
        </p:blipFill>
        <p:spPr bwMode="auto">
          <a:xfrm>
            <a:off x="381000" y="3263454"/>
            <a:ext cx="6340897" cy="20705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6858000" y="2272854"/>
            <a:ext cx="1905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  <a:latin typeface="Calibri" pitchFamily="34" charset="0"/>
              </a:rPr>
              <a:t>~</a:t>
            </a:r>
            <a:r>
              <a:rPr lang="en-US" sz="2800" b="1" dirty="0" smtClean="0">
                <a:solidFill>
                  <a:schemeClr val="accent1"/>
                </a:solidFill>
                <a:latin typeface="Calibri" pitchFamily="34" charset="0"/>
              </a:rPr>
              <a:t>75% </a:t>
            </a:r>
            <a:r>
              <a:rPr lang="en-US" sz="2000" dirty="0" smtClean="0">
                <a:latin typeface="Calibri" pitchFamily="34" charset="0"/>
              </a:rPr>
              <a:t>of print books in ASERL/WRLC collective collection  are </a:t>
            </a:r>
            <a:r>
              <a:rPr lang="en-US" sz="2000" b="1" dirty="0" smtClean="0">
                <a:solidFill>
                  <a:schemeClr val="accent1"/>
                </a:solidFill>
                <a:latin typeface="Calibri" pitchFamily="34" charset="0"/>
              </a:rPr>
              <a:t>held by fewer than 5 libraries in the group</a:t>
            </a:r>
            <a:endParaRPr lang="en-US" sz="2000" b="1" dirty="0">
              <a:solidFill>
                <a:schemeClr val="accent1"/>
              </a:solidFill>
              <a:latin typeface="Calibri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/>
          <a:srcRect l="5682" b="58352"/>
          <a:stretch>
            <a:fillRect/>
          </a:stretch>
        </p:blipFill>
        <p:spPr bwMode="auto">
          <a:xfrm>
            <a:off x="533400" y="1869829"/>
            <a:ext cx="6324600" cy="1622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Scale matters: assessing print preservation risks </a:t>
            </a:r>
            <a:endParaRPr lang="en-US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6945847" y="6400800"/>
            <a:ext cx="20457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</a:rPr>
              <a:t>OCLC Research, 2013</a:t>
            </a:r>
            <a:endParaRPr lang="en-US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7279" y="5848290"/>
            <a:ext cx="3670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Calibri" pitchFamily="34" charset="0"/>
              </a:rPr>
              <a:t>N = 9.36M titles (manifestations)</a:t>
            </a:r>
            <a:endParaRPr lang="en-US" sz="2000" b="1" dirty="0">
              <a:latin typeface="Calibri" pitchFamily="34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rot="10800000" flipV="1">
            <a:off x="4724402" y="3263454"/>
            <a:ext cx="1997500" cy="331090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635861" y="1093113"/>
            <a:ext cx="34868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chemeClr val="accent1"/>
                </a:solidFill>
              </a:rPr>
              <a:t>“rareness is common”</a:t>
            </a:r>
            <a:endParaRPr lang="en-US" sz="2400" b="1" i="1" dirty="0">
              <a:solidFill>
                <a:schemeClr val="accent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4920" y="4800600"/>
            <a:ext cx="29206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 smtClean="0"/>
              <a:t>0</a:t>
            </a:r>
            <a:endParaRPr lang="en-US" sz="15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1"/>
          <p:cNvGrpSpPr/>
          <p:nvPr/>
        </p:nvGrpSpPr>
        <p:grpSpPr>
          <a:xfrm>
            <a:off x="381000" y="762000"/>
            <a:ext cx="8382000" cy="3464171"/>
            <a:chOff x="381000" y="892375"/>
            <a:chExt cx="8382000" cy="3464171"/>
          </a:xfrm>
        </p:grpSpPr>
        <p:pic>
          <p:nvPicPr>
            <p:cNvPr id="105475" name="Picture 3"/>
            <p:cNvPicPr>
              <a:picLocks noChangeAspect="1" noChangeArrowheads="1"/>
            </p:cNvPicPr>
            <p:nvPr/>
          </p:nvPicPr>
          <p:blipFill>
            <a:blip r:embed="rId3"/>
            <a:srcRect l="5668" t="48897"/>
            <a:stretch>
              <a:fillRect/>
            </a:stretch>
          </p:blipFill>
          <p:spPr bwMode="auto">
            <a:xfrm>
              <a:off x="381000" y="2286000"/>
              <a:ext cx="6340897" cy="207054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9" name="TextBox 8"/>
            <p:cNvSpPr txBox="1"/>
            <p:nvPr/>
          </p:nvSpPr>
          <p:spPr>
            <a:xfrm>
              <a:off x="6858000" y="892375"/>
              <a:ext cx="1905000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Calibri" pitchFamily="34" charset="0"/>
                </a:rPr>
                <a:t>~</a:t>
              </a:r>
              <a:r>
                <a:rPr lang="en-US" sz="2800" b="1" dirty="0" smtClean="0">
                  <a:latin typeface="Calibri" pitchFamily="34" charset="0"/>
                </a:rPr>
                <a:t>75% </a:t>
              </a:r>
              <a:r>
                <a:rPr lang="en-US" sz="2000" dirty="0" smtClean="0">
                  <a:latin typeface="Calibri" pitchFamily="34" charset="0"/>
                </a:rPr>
                <a:t>of print books in ASERL/WRLC collective collection  are </a:t>
              </a:r>
              <a:r>
                <a:rPr lang="en-US" sz="2000" b="1" dirty="0" smtClean="0">
                  <a:latin typeface="Calibri" pitchFamily="34" charset="0"/>
                </a:rPr>
                <a:t>held by fewer than 5 libraries in group</a:t>
              </a:r>
              <a:endParaRPr lang="en-US" sz="2000" b="1" dirty="0">
                <a:latin typeface="Calibri" pitchFamily="34" charset="0"/>
              </a:endParaRPr>
            </a:p>
          </p:txBody>
        </p:sp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4"/>
            <a:srcRect l="5682" b="58352"/>
            <a:stretch>
              <a:fillRect/>
            </a:stretch>
          </p:blipFill>
          <p:spPr bwMode="auto">
            <a:xfrm>
              <a:off x="533400" y="892375"/>
              <a:ext cx="6324600" cy="162222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Scale matters: assessing print preservation risks </a:t>
            </a:r>
            <a:endParaRPr lang="en-US" sz="2800" dirty="0"/>
          </a:p>
        </p:txBody>
      </p:sp>
      <p:grpSp>
        <p:nvGrpSpPr>
          <p:cNvPr id="4" name="Group 12"/>
          <p:cNvGrpSpPr/>
          <p:nvPr/>
        </p:nvGrpSpPr>
        <p:grpSpPr>
          <a:xfrm>
            <a:off x="355376" y="3364169"/>
            <a:ext cx="8407624" cy="2677656"/>
            <a:chOff x="355376" y="3494544"/>
            <a:chExt cx="8407624" cy="2677656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3"/>
            <a:srcRect l="12382" t="15046" r="19514" b="75551"/>
            <a:stretch>
              <a:fillRect/>
            </a:stretch>
          </p:blipFill>
          <p:spPr bwMode="auto">
            <a:xfrm>
              <a:off x="457201" y="3657600"/>
              <a:ext cx="6096000" cy="447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" name="TextBox 6"/>
            <p:cNvSpPr txBox="1"/>
            <p:nvPr/>
          </p:nvSpPr>
          <p:spPr>
            <a:xfrm>
              <a:off x="355376" y="5681246"/>
              <a:ext cx="482824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latin typeface="Calibri" pitchFamily="34" charset="0"/>
                </a:rPr>
                <a:t>0 %</a:t>
              </a:r>
              <a:endParaRPr lang="en-US" sz="1600" dirty="0">
                <a:latin typeface="Calibri" pitchFamily="34" charset="0"/>
              </a:endParaRPr>
            </a:p>
          </p:txBody>
        </p:sp>
        <p:grpSp>
          <p:nvGrpSpPr>
            <p:cNvPr id="5" name="Group 11"/>
            <p:cNvGrpSpPr/>
            <p:nvPr/>
          </p:nvGrpSpPr>
          <p:grpSpPr>
            <a:xfrm>
              <a:off x="457200" y="3494544"/>
              <a:ext cx="8305800" cy="2677656"/>
              <a:chOff x="457200" y="3494544"/>
              <a:chExt cx="8305800" cy="2677656"/>
            </a:xfrm>
          </p:grpSpPr>
          <p:pic>
            <p:nvPicPr>
              <p:cNvPr id="105474" name="Picture 2"/>
              <p:cNvPicPr>
                <a:picLocks noChangeAspect="1" noChangeArrowheads="1"/>
              </p:cNvPicPr>
              <p:nvPr/>
            </p:nvPicPr>
            <p:blipFill>
              <a:blip r:embed="rId4"/>
              <a:srcRect l="5682" t="45561"/>
              <a:stretch>
                <a:fillRect/>
              </a:stretch>
            </p:blipFill>
            <p:spPr bwMode="auto">
              <a:xfrm>
                <a:off x="457200" y="4051746"/>
                <a:ext cx="6324600" cy="2120454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sp>
            <p:nvSpPr>
              <p:cNvPr id="11" name="TextBox 10"/>
              <p:cNvSpPr txBox="1"/>
              <p:nvPr/>
            </p:nvSpPr>
            <p:spPr>
              <a:xfrm>
                <a:off x="6858000" y="3494544"/>
                <a:ext cx="1905000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chemeClr val="accent1"/>
                    </a:solidFill>
                    <a:latin typeface="Calibri" pitchFamily="34" charset="0"/>
                  </a:rPr>
                  <a:t>~15% </a:t>
                </a:r>
                <a:r>
                  <a:rPr lang="en-US" sz="2000" dirty="0" smtClean="0">
                    <a:latin typeface="Calibri" pitchFamily="34" charset="0"/>
                  </a:rPr>
                  <a:t>of print books in ASERL/WRLC collective collection  are </a:t>
                </a:r>
                <a:r>
                  <a:rPr lang="en-US" sz="2000" b="1" dirty="0" smtClean="0">
                    <a:solidFill>
                      <a:schemeClr val="accent1"/>
                    </a:solidFill>
                    <a:latin typeface="Calibri" pitchFamily="34" charset="0"/>
                  </a:rPr>
                  <a:t>held by fewer than 5 libraries in WorldCat</a:t>
                </a:r>
                <a:endParaRPr lang="en-US" sz="2000" b="1" dirty="0">
                  <a:solidFill>
                    <a:schemeClr val="accent1"/>
                  </a:solidFill>
                  <a:latin typeface="Calibri" pitchFamily="34" charset="0"/>
                </a:endParaRPr>
              </a:p>
            </p:txBody>
          </p:sp>
        </p:grpSp>
      </p:grpSp>
      <p:sp>
        <p:nvSpPr>
          <p:cNvPr id="14" name="TextBox 13"/>
          <p:cNvSpPr txBox="1"/>
          <p:nvPr/>
        </p:nvSpPr>
        <p:spPr>
          <a:xfrm>
            <a:off x="6945847" y="6400800"/>
            <a:ext cx="20457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</a:rPr>
              <a:t>OCLC Research, 2013</a:t>
            </a:r>
            <a:endParaRPr lang="en-US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7279" y="5848290"/>
            <a:ext cx="3670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Calibri" pitchFamily="34" charset="0"/>
              </a:rPr>
              <a:t>N = 9.36M titles (manifestations)</a:t>
            </a:r>
            <a:endParaRPr lang="en-US" sz="2000" b="1" dirty="0">
              <a:latin typeface="Calibri" pitchFamily="34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rot="10800000">
            <a:off x="1523994" y="5105400"/>
            <a:ext cx="5334006" cy="1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3"/>
          <p:cNvGrpSpPr/>
          <p:nvPr/>
        </p:nvGrpSpPr>
        <p:grpSpPr>
          <a:xfrm>
            <a:off x="574749" y="4800600"/>
            <a:ext cx="1254051" cy="1371600"/>
            <a:chOff x="229418" y="5193268"/>
            <a:chExt cx="1446982" cy="1664732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04800" y="5343525"/>
              <a:ext cx="1371600" cy="151447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32" name="TextBox 31"/>
            <p:cNvSpPr txBox="1"/>
            <p:nvPr/>
          </p:nvSpPr>
          <p:spPr>
            <a:xfrm>
              <a:off x="229418" y="5424481"/>
              <a:ext cx="663816" cy="554911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      </a:t>
              </a:r>
              <a:endParaRPr lang="en-US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381000" y="5193268"/>
              <a:ext cx="56938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      </a:t>
              </a:r>
              <a:endParaRPr lang="en-US" dirty="0"/>
            </a:p>
          </p:txBody>
        </p:sp>
      </p:grp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dirty="0" smtClean="0"/>
              <a:t>Mega-regional stewardship:  </a:t>
            </a:r>
            <a:r>
              <a:rPr lang="en-US" sz="2600" dirty="0" smtClean="0">
                <a:solidFill>
                  <a:schemeClr val="accent6"/>
                </a:solidFill>
              </a:rPr>
              <a:t>cooperative infrastructure</a:t>
            </a:r>
            <a:endParaRPr lang="en-US" sz="2600" dirty="0">
              <a:solidFill>
                <a:schemeClr val="accent6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945847" y="6400800"/>
            <a:ext cx="20457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</a:rPr>
              <a:t>OCLC Research, 2013</a:t>
            </a:r>
            <a:endParaRPr lang="en-US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pSp>
        <p:nvGrpSpPr>
          <p:cNvPr id="3" name="Group 17"/>
          <p:cNvGrpSpPr/>
          <p:nvPr/>
        </p:nvGrpSpPr>
        <p:grpSpPr>
          <a:xfrm>
            <a:off x="258988" y="914399"/>
            <a:ext cx="5760811" cy="1371601"/>
            <a:chOff x="258989" y="1600198"/>
            <a:chExt cx="6929556" cy="2390776"/>
          </a:xfrm>
        </p:grpSpPr>
        <p:grpSp>
          <p:nvGrpSpPr>
            <p:cNvPr id="4" name="Group 13"/>
            <p:cNvGrpSpPr/>
            <p:nvPr/>
          </p:nvGrpSpPr>
          <p:grpSpPr>
            <a:xfrm>
              <a:off x="258989" y="1600200"/>
              <a:ext cx="4837370" cy="2390774"/>
              <a:chOff x="-1368892" y="2257425"/>
              <a:chExt cx="5852160" cy="2952750"/>
            </a:xfrm>
          </p:grpSpPr>
          <p:grpSp>
            <p:nvGrpSpPr>
              <p:cNvPr id="5" name="Group 10"/>
              <p:cNvGrpSpPr/>
              <p:nvPr/>
            </p:nvGrpSpPr>
            <p:grpSpPr>
              <a:xfrm>
                <a:off x="-1368892" y="2257425"/>
                <a:ext cx="5852160" cy="2952750"/>
                <a:chOff x="-1223518" y="2286000"/>
                <a:chExt cx="5795518" cy="2952750"/>
              </a:xfrm>
            </p:grpSpPr>
            <p:pic>
              <p:nvPicPr>
                <p:cNvPr id="25" name="Picture 2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-1223518" y="2286000"/>
                  <a:ext cx="5504770" cy="2952750"/>
                </a:xfrm>
                <a:prstGeom prst="rect">
                  <a:avLst/>
                </a:prstGeom>
                <a:ln>
                  <a:noFill/>
                </a:ln>
                <a:effectLst>
                  <a:softEdge rad="112500"/>
                </a:effectLst>
              </p:spPr>
            </p:pic>
            <p:pic>
              <p:nvPicPr>
                <p:cNvPr id="26" name="Picture 3"/>
                <p:cNvPicPr>
                  <a:picLocks noChangeAspect="1" noChangeArrowheads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3421973" y="3505200"/>
                  <a:ext cx="1150027" cy="274320"/>
                </a:xfrm>
                <a:prstGeom prst="rect">
                  <a:avLst/>
                </a:prstGeom>
                <a:ln>
                  <a:noFill/>
                </a:ln>
                <a:effectLst>
                  <a:softEdge rad="112500"/>
                </a:effectLst>
              </p:spPr>
            </p:pic>
          </p:grpSp>
          <p:pic>
            <p:nvPicPr>
              <p:cNvPr id="23" name="Picture 4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3352800" y="3428999"/>
                <a:ext cx="547222" cy="4520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4" name="Picture 4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3505200" y="3429000"/>
                <a:ext cx="547222" cy="4520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21" name="TextBox 20"/>
            <p:cNvSpPr txBox="1"/>
            <p:nvPr/>
          </p:nvSpPr>
          <p:spPr>
            <a:xfrm>
              <a:off x="4614250" y="1600198"/>
              <a:ext cx="2574295" cy="155576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600" b="1" dirty="0" smtClean="0">
                  <a:solidFill>
                    <a:schemeClr val="accent4">
                      <a:lumMod val="75000"/>
                    </a:schemeClr>
                  </a:solidFill>
                </a:rPr>
                <a:t>Char-</a:t>
              </a:r>
              <a:r>
                <a:rPr lang="en-US" sz="2600" b="1" dirty="0" err="1" smtClean="0">
                  <a:solidFill>
                    <a:schemeClr val="accent4">
                      <a:lumMod val="75000"/>
                    </a:schemeClr>
                  </a:solidFill>
                </a:rPr>
                <a:t>lanta</a:t>
              </a:r>
              <a:endParaRPr lang="en-US" sz="2600" b="1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</p:grp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7"/>
          <a:srcRect l="11889" t="6449" r="13219" b="9875"/>
          <a:stretch>
            <a:fillRect/>
          </a:stretch>
        </p:blipFill>
        <p:spPr bwMode="auto">
          <a:xfrm>
            <a:off x="5867400" y="838200"/>
            <a:ext cx="1325218" cy="10668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290" name="Picture 2" descr="http://www.wrlc.org/images/wrlc_logo_2012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391400" y="1143000"/>
            <a:ext cx="1577916" cy="1095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TextBox 17"/>
          <p:cNvSpPr txBox="1"/>
          <p:nvPr/>
        </p:nvSpPr>
        <p:spPr>
          <a:xfrm>
            <a:off x="357584" y="2357735"/>
            <a:ext cx="81006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Calibri" pitchFamily="34" charset="0"/>
              </a:rPr>
              <a:t>9,358,508 print book titles in ASERL/WRLC collective collection</a:t>
            </a:r>
            <a:endParaRPr lang="en-US" sz="2400" b="1" dirty="0">
              <a:latin typeface="Calibri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62461" y="2895600"/>
            <a:ext cx="65379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alibri" pitchFamily="34" charset="0"/>
              </a:rPr>
              <a:t>Represents  </a:t>
            </a:r>
            <a:r>
              <a:rPr lang="en-US" sz="2800" b="1" dirty="0" smtClean="0">
                <a:solidFill>
                  <a:schemeClr val="accent4"/>
                </a:solidFill>
                <a:latin typeface="Calibri" pitchFamily="34" charset="0"/>
              </a:rPr>
              <a:t>68% </a:t>
            </a:r>
            <a:r>
              <a:rPr lang="en-US" sz="2400" dirty="0" smtClean="0">
                <a:latin typeface="Calibri" pitchFamily="34" charset="0"/>
              </a:rPr>
              <a:t>of print book titles in Char-</a:t>
            </a:r>
            <a:r>
              <a:rPr lang="en-US" sz="2400" dirty="0" err="1" smtClean="0">
                <a:latin typeface="Calibri" pitchFamily="34" charset="0"/>
              </a:rPr>
              <a:t>lanta</a:t>
            </a:r>
            <a:r>
              <a:rPr lang="en-US" sz="2400" dirty="0" smtClean="0">
                <a:latin typeface="Calibri" pitchFamily="34" charset="0"/>
              </a:rPr>
              <a:t>  </a:t>
            </a:r>
            <a:endParaRPr lang="en-US" sz="2400" dirty="0">
              <a:latin typeface="Calibri" pitchFamily="34" charset="0"/>
            </a:endParaRPr>
          </a:p>
        </p:txBody>
      </p:sp>
      <p:grpSp>
        <p:nvGrpSpPr>
          <p:cNvPr id="7" name="Group 28"/>
          <p:cNvGrpSpPr/>
          <p:nvPr/>
        </p:nvGrpSpPr>
        <p:grpSpPr>
          <a:xfrm>
            <a:off x="257757" y="3429000"/>
            <a:ext cx="7376098" cy="644786"/>
            <a:chOff x="257758" y="3988769"/>
            <a:chExt cx="7376098" cy="644786"/>
          </a:xfrm>
        </p:grpSpPr>
        <p:pic>
          <p:nvPicPr>
            <p:cNvPr id="27650" name="Picture 2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257758" y="3988769"/>
              <a:ext cx="1828800" cy="57751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7" name="TextBox 26"/>
            <p:cNvSpPr txBox="1"/>
            <p:nvPr/>
          </p:nvSpPr>
          <p:spPr>
            <a:xfrm>
              <a:off x="685800" y="4110335"/>
              <a:ext cx="694805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atin typeface="Calibri" pitchFamily="34" charset="0"/>
                </a:rPr>
                <a:t>                      </a:t>
              </a:r>
              <a:r>
                <a:rPr lang="en-US" sz="2800" b="1" dirty="0" smtClean="0">
                  <a:solidFill>
                    <a:srgbClr val="FF7600"/>
                  </a:solidFill>
                  <a:latin typeface="Calibri" pitchFamily="34" charset="0"/>
                </a:rPr>
                <a:t>75% </a:t>
              </a:r>
              <a:r>
                <a:rPr lang="en-US" sz="2400" dirty="0" smtClean="0">
                  <a:latin typeface="Calibri" pitchFamily="34" charset="0"/>
                </a:rPr>
                <a:t>of print book titles in </a:t>
              </a:r>
              <a:r>
                <a:rPr lang="en-US" sz="2400" dirty="0" err="1" smtClean="0">
                  <a:latin typeface="Calibri" pitchFamily="34" charset="0"/>
                </a:rPr>
                <a:t>Hou</a:t>
              </a:r>
              <a:r>
                <a:rPr lang="en-US" sz="2400" dirty="0" smtClean="0">
                  <a:latin typeface="Calibri" pitchFamily="34" charset="0"/>
                </a:rPr>
                <a:t>-Orleans</a:t>
              </a:r>
              <a:endParaRPr lang="en-US" sz="2400" dirty="0">
                <a:latin typeface="Calibri" pitchFamily="34" charset="0"/>
              </a:endParaRPr>
            </a:p>
          </p:txBody>
        </p:sp>
      </p:grpSp>
      <p:grpSp>
        <p:nvGrpSpPr>
          <p:cNvPr id="8" name="Group 29"/>
          <p:cNvGrpSpPr/>
          <p:nvPr/>
        </p:nvGrpSpPr>
        <p:grpSpPr>
          <a:xfrm>
            <a:off x="574749" y="4006516"/>
            <a:ext cx="6235549" cy="870612"/>
            <a:chOff x="574749" y="4686628"/>
            <a:chExt cx="6235549" cy="870612"/>
          </a:xfrm>
        </p:grpSpPr>
        <p:sp>
          <p:nvSpPr>
            <p:cNvPr id="28" name="TextBox 27"/>
            <p:cNvSpPr txBox="1"/>
            <p:nvPr/>
          </p:nvSpPr>
          <p:spPr>
            <a:xfrm>
              <a:off x="949078" y="4947312"/>
              <a:ext cx="586122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latin typeface="Calibri" pitchFamily="34" charset="0"/>
                </a:rPr>
                <a:t>                      </a:t>
              </a:r>
              <a:r>
                <a:rPr lang="en-US" sz="2800" b="1" dirty="0" smtClean="0">
                  <a:solidFill>
                    <a:srgbClr val="FF0000"/>
                  </a:solidFill>
                  <a:latin typeface="Calibri" pitchFamily="34" charset="0"/>
                </a:rPr>
                <a:t>75% </a:t>
              </a:r>
              <a:r>
                <a:rPr lang="en-US" sz="2400" dirty="0" smtClean="0">
                  <a:latin typeface="Calibri" pitchFamily="34" charset="0"/>
                </a:rPr>
                <a:t>of print book titles in So-Flo</a:t>
              </a:r>
              <a:endParaRPr lang="en-US" sz="2400" dirty="0">
                <a:latin typeface="Calibri" pitchFamily="34" charset="0"/>
              </a:endParaRPr>
            </a:p>
          </p:txBody>
        </p:sp>
        <p:pic>
          <p:nvPicPr>
            <p:cNvPr id="27649" name="Picture 1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574749" y="4686628"/>
              <a:ext cx="1188720" cy="87061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35" name="Rectangle 34"/>
          <p:cNvSpPr/>
          <p:nvPr/>
        </p:nvSpPr>
        <p:spPr>
          <a:xfrm>
            <a:off x="2428772" y="4953000"/>
            <a:ext cx="48102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rPr>
              <a:t>31%</a:t>
            </a:r>
            <a:r>
              <a:rPr lang="en-US" sz="2800" b="1" dirty="0" smtClean="0">
                <a:solidFill>
                  <a:schemeClr val="accent4"/>
                </a:solidFill>
                <a:latin typeface="Calibri" pitchFamily="34" charset="0"/>
              </a:rPr>
              <a:t> </a:t>
            </a:r>
            <a:r>
              <a:rPr lang="en-US" sz="2400" dirty="0" smtClean="0">
                <a:latin typeface="Calibri" pitchFamily="34" charset="0"/>
              </a:rPr>
              <a:t>of print book titles in </a:t>
            </a:r>
            <a:r>
              <a:rPr lang="en-US" sz="2400" dirty="0" err="1" smtClean="0">
                <a:latin typeface="Calibri" pitchFamily="34" charset="0"/>
              </a:rPr>
              <a:t>Bos</a:t>
            </a:r>
            <a:r>
              <a:rPr lang="en-US" sz="2400" dirty="0" smtClean="0">
                <a:latin typeface="Calibri" pitchFamily="34" charset="0"/>
              </a:rPr>
              <a:t>-Wash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286000" y="5648980"/>
            <a:ext cx="57063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Calibri" pitchFamily="34" charset="0"/>
              </a:rPr>
              <a:t>  20%</a:t>
            </a:r>
            <a:r>
              <a:rPr lang="en-US" sz="2800" b="1" dirty="0" smtClean="0">
                <a:solidFill>
                  <a:schemeClr val="accent4"/>
                </a:solidFill>
                <a:latin typeface="Calibri" pitchFamily="34" charset="0"/>
              </a:rPr>
              <a:t> </a:t>
            </a:r>
            <a:r>
              <a:rPr lang="en-US" sz="2400" dirty="0" smtClean="0">
                <a:latin typeface="Calibri" pitchFamily="34" charset="0"/>
              </a:rPr>
              <a:t>of print book titles in North America  </a:t>
            </a:r>
            <a:endParaRPr lang="en-US" sz="2400" dirty="0">
              <a:latin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2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sosceles Triangle 8"/>
          <p:cNvSpPr/>
          <p:nvPr/>
        </p:nvSpPr>
        <p:spPr>
          <a:xfrm rot="10800000">
            <a:off x="5052203" y="4239931"/>
            <a:ext cx="552303" cy="255868"/>
          </a:xfrm>
          <a:prstGeom prst="triangle">
            <a:avLst/>
          </a:prstGeom>
          <a:solidFill>
            <a:srgbClr val="2178B5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495800" y="1608208"/>
            <a:ext cx="4191000" cy="2658992"/>
          </a:xfrm>
          <a:prstGeom prst="roundRect">
            <a:avLst>
              <a:gd name="adj" fmla="val 4488"/>
            </a:avLst>
          </a:prstGeom>
          <a:solidFill>
            <a:srgbClr val="2178B5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ctr"/>
          <a:lstStyle/>
          <a:p>
            <a:pPr>
              <a:spcBef>
                <a:spcPts val="600"/>
              </a:spcBef>
            </a:pPr>
            <a:r>
              <a:rPr lang="en-US" b="1" dirty="0" smtClean="0">
                <a:latin typeface="+mj-lt"/>
              </a:rPr>
              <a:t>OPINION</a:t>
            </a:r>
          </a:p>
          <a:p>
            <a:pPr>
              <a:spcBef>
                <a:spcPts val="600"/>
              </a:spcBef>
            </a:pPr>
            <a:r>
              <a:rPr lang="en-US" dirty="0" smtClean="0">
                <a:solidFill>
                  <a:schemeClr val="bg1"/>
                </a:solidFill>
              </a:rPr>
              <a:t>Given growing stewardship expectations for ARL institutions, </a:t>
            </a:r>
            <a:r>
              <a:rPr lang="en-US" b="1" dirty="0" smtClean="0">
                <a:solidFill>
                  <a:schemeClr val="accent6"/>
                </a:solidFill>
              </a:rPr>
              <a:t>investment in print preservation </a:t>
            </a:r>
            <a:r>
              <a:rPr lang="en-US" dirty="0" smtClean="0">
                <a:solidFill>
                  <a:schemeClr val="bg1"/>
                </a:solidFill>
              </a:rPr>
              <a:t>should be </a:t>
            </a:r>
            <a:r>
              <a:rPr lang="en-US" b="1" dirty="0" smtClean="0">
                <a:solidFill>
                  <a:schemeClr val="accent6"/>
                </a:solidFill>
              </a:rPr>
              <a:t>reassessed in view of  growing digital preservation </a:t>
            </a:r>
            <a:r>
              <a:rPr lang="en-US" dirty="0" smtClean="0">
                <a:solidFill>
                  <a:schemeClr val="bg1"/>
                </a:solidFill>
              </a:rPr>
              <a:t>infrastructure; regional efforts should acknowledge </a:t>
            </a:r>
            <a:r>
              <a:rPr lang="en-US" b="1" dirty="0" smtClean="0">
                <a:solidFill>
                  <a:schemeClr val="accent6"/>
                </a:solidFill>
              </a:rPr>
              <a:t>inter-regional dependencies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b="1" dirty="0" smtClean="0"/>
              <a:t>In sum: </a:t>
            </a:r>
            <a:r>
              <a:rPr lang="en-US" sz="2600" b="1" dirty="0" smtClean="0">
                <a:solidFill>
                  <a:schemeClr val="accent6"/>
                </a:solidFill>
              </a:rPr>
              <a:t>regional stewardship</a:t>
            </a:r>
            <a:endParaRPr lang="en-US" sz="2600" b="1" dirty="0">
              <a:solidFill>
                <a:schemeClr val="accent6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81000" y="1600200"/>
            <a:ext cx="3886200" cy="2658992"/>
          </a:xfrm>
          <a:prstGeom prst="roundRect">
            <a:avLst>
              <a:gd name="adj" fmla="val 4488"/>
            </a:avLst>
          </a:prstGeom>
          <a:gradFill flip="none" rotWithShape="1">
            <a:gsLst>
              <a:gs pos="0">
                <a:schemeClr val="accent1">
                  <a:alpha val="15000"/>
                </a:schemeClr>
              </a:gs>
              <a:gs pos="100000">
                <a:schemeClr val="bg1">
                  <a:lumMod val="95000"/>
                </a:schemeClr>
              </a:gs>
            </a:gsLst>
            <a:lin ang="16200000" scaled="0"/>
            <a:tileRect/>
          </a:gra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sx="102000" sy="102000" algn="ctr">
              <a:srgbClr val="000000">
                <a:alpha val="20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82880" tIns="182880" rIns="182880" bIns="182880" rtlCol="0" anchor="ctr"/>
          <a:lstStyle/>
          <a:p>
            <a:pPr marL="109538" indent="-109538">
              <a:spcBef>
                <a:spcPts val="1200"/>
              </a:spcBef>
            </a:pPr>
            <a:r>
              <a:rPr lang="en-US" b="1" cap="all" dirty="0" smtClean="0">
                <a:solidFill>
                  <a:srgbClr val="195A88"/>
                </a:solidFill>
                <a:latin typeface="+mj-lt"/>
                <a:cs typeface="Tahoma"/>
              </a:rPr>
              <a:t>Evidence</a:t>
            </a:r>
          </a:p>
          <a:p>
            <a:pPr marL="109538" indent="-109538">
              <a:spcBef>
                <a:spcPts val="1200"/>
              </a:spcBef>
              <a:buFont typeface="Arial"/>
              <a:buChar char="•"/>
            </a:pPr>
            <a:r>
              <a:rPr lang="en-US" dirty="0" smtClean="0"/>
              <a:t> A preservation compact among a small number of institutions would secure a significant part of the regional resource</a:t>
            </a:r>
          </a:p>
          <a:p>
            <a:pPr marL="109538" indent="-109538">
              <a:spcBef>
                <a:spcPts val="1200"/>
              </a:spcBef>
              <a:buFont typeface="Arial"/>
              <a:buChar char="•"/>
            </a:pPr>
            <a:r>
              <a:rPr lang="en-US" dirty="0" smtClean="0"/>
              <a:t> If comprehensive coverage is desired, extra-regional agreements may be needed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400" y="4953000"/>
            <a:ext cx="876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>
                <a:latin typeface="Calibri" pitchFamily="34" charset="0"/>
              </a:rPr>
              <a:t>Joint ASERL / WRLC agreements could transform print preservation strategy for libraries throughout the Southeast</a:t>
            </a:r>
            <a:endParaRPr lang="en-US" sz="2400" i="1" dirty="0">
              <a:latin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Char-</a:t>
            </a:r>
            <a:r>
              <a:rPr lang="en-US" dirty="0" err="1" smtClean="0"/>
              <a:t>lanta</a:t>
            </a:r>
            <a:r>
              <a:rPr lang="en-US" dirty="0" smtClean="0"/>
              <a:t> print book collection is an </a:t>
            </a:r>
            <a:r>
              <a:rPr lang="en-US" b="1" i="1" dirty="0" smtClean="0"/>
              <a:t>important regional resource</a:t>
            </a:r>
            <a:r>
              <a:rPr lang="en-US" dirty="0" smtClean="0"/>
              <a:t>; it complements and enriches other regional collections in North America</a:t>
            </a:r>
          </a:p>
          <a:p>
            <a:r>
              <a:rPr lang="en-US" b="1" i="1" dirty="0" smtClean="0"/>
              <a:t>Pressures on academic libraries</a:t>
            </a:r>
            <a:r>
              <a:rPr lang="en-US" i="1" dirty="0" smtClean="0"/>
              <a:t> </a:t>
            </a:r>
            <a:r>
              <a:rPr lang="en-US" dirty="0" smtClean="0"/>
              <a:t>will continue to destabilize current preservation eco-system</a:t>
            </a:r>
          </a:p>
          <a:p>
            <a:r>
              <a:rPr lang="en-US" dirty="0" smtClean="0"/>
              <a:t>Strategic planning on a </a:t>
            </a:r>
            <a:r>
              <a:rPr lang="en-US" b="1" i="1" dirty="0" smtClean="0"/>
              <a:t>mega-regional scale builds on existing infrastructure and networks </a:t>
            </a:r>
            <a:r>
              <a:rPr lang="en-US" dirty="0" smtClean="0"/>
              <a:t>of supply and demand</a:t>
            </a:r>
          </a:p>
          <a:p>
            <a:r>
              <a:rPr lang="en-US" dirty="0" smtClean="0"/>
              <a:t>ASERL / WRLC </a:t>
            </a:r>
            <a:r>
              <a:rPr lang="en-US" b="1" i="1" dirty="0" smtClean="0"/>
              <a:t>cooperative infrastructure has potential to transform print management </a:t>
            </a:r>
            <a:r>
              <a:rPr lang="en-US" dirty="0" smtClean="0"/>
              <a:t>in Char-</a:t>
            </a:r>
            <a:r>
              <a:rPr lang="en-US" dirty="0" err="1" smtClean="0"/>
              <a:t>lanta</a:t>
            </a:r>
            <a:r>
              <a:rPr lang="en-US" dirty="0" smtClean="0"/>
              <a:t> and other regions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conclusion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3600" dirty="0" smtClean="0">
                <a:solidFill>
                  <a:schemeClr val="accent6"/>
                </a:solidFill>
              </a:rPr>
              <a:t>lavoie@oclc.org</a:t>
            </a:r>
            <a:br>
              <a:rPr lang="en-US" sz="3600" dirty="0" smtClean="0">
                <a:solidFill>
                  <a:schemeClr val="accent6"/>
                </a:solidFill>
              </a:rPr>
            </a:br>
            <a:r>
              <a:rPr lang="en-US" sz="3600" dirty="0" smtClean="0">
                <a:solidFill>
                  <a:schemeClr val="accent6"/>
                </a:solidFill>
              </a:rPr>
              <a:t>malpasc@oclc.org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 </a:t>
            </a:r>
            <a:r>
              <a:rPr lang="en-US" sz="2800" dirty="0" smtClean="0"/>
              <a:t>www.oclc.org/research/activities/megascale.html</a:t>
            </a:r>
            <a:br>
              <a:rPr lang="en-US" sz="2800" dirty="0" smtClean="0"/>
            </a:br>
            <a:r>
              <a:rPr lang="en-US" sz="3000" dirty="0" smtClean="0"/>
              <a:t> </a:t>
            </a:r>
            <a:r>
              <a:rPr lang="en-US" sz="2700" dirty="0" smtClean="0"/>
              <a:t>www.oclc.org/research/activities/sharedcollections.html</a:t>
            </a:r>
            <a:r>
              <a:rPr lang="en-US" sz="3600" dirty="0" smtClean="0"/>
              <a:t> </a:t>
            </a:r>
            <a:r>
              <a:rPr lang="en-US" sz="6000" dirty="0" smtClean="0"/>
              <a:t/>
            </a:r>
            <a:br>
              <a:rPr lang="en-US" sz="6000" dirty="0" smtClean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Comments or Questions?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How can the cooperative infrastructure of ASERL and WRLC be leveraged to support an efficient redistribution of print stewardship responsibilities?  </a:t>
            </a:r>
          </a:p>
          <a:p>
            <a:r>
              <a:rPr lang="en-US" dirty="0" smtClean="0"/>
              <a:t>What synergies exist between ASERL / WRLC print archiving efforts and other regional efforts (WEST, CIC, etc.)?</a:t>
            </a:r>
          </a:p>
          <a:p>
            <a:r>
              <a:rPr lang="en-US" dirty="0" smtClean="0"/>
              <a:t>Where does ASERL / WRLC infrastructure fit within regional higher education and economic development plans? What strategic alliances are possible?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to consider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 smtClean="0"/>
              <a:t>Background: The future of print collection management</a:t>
            </a:r>
            <a:endParaRPr lang="en-US" sz="2400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81000" y="990600"/>
            <a:ext cx="8534400" cy="5153025"/>
          </a:xfrm>
        </p:spPr>
        <p:txBody>
          <a:bodyPr>
            <a:normAutofit fontScale="92500"/>
          </a:bodyPr>
          <a:lstStyle/>
          <a:p>
            <a:r>
              <a:rPr lang="en-US" b="1" dirty="0" smtClean="0"/>
              <a:t>Opportunity cost:</a:t>
            </a:r>
          </a:p>
          <a:p>
            <a:pPr lvl="1"/>
            <a:r>
              <a:rPr lang="en-US" dirty="0" smtClean="0"/>
              <a:t>Declining use of print collections (OCLC/Ohio Link study); ever-expanding array of digital alternatives</a:t>
            </a:r>
          </a:p>
          <a:p>
            <a:pPr lvl="1"/>
            <a:r>
              <a:rPr lang="en-US" dirty="0" smtClean="0"/>
              <a:t>Resources supporting print needed for new service priorities</a:t>
            </a:r>
          </a:p>
          <a:p>
            <a:r>
              <a:rPr lang="en-US" b="1" dirty="0" smtClean="0"/>
              <a:t>Reduce cost of print collections while leveraging more value from legacy print investment. Contours of a solution?</a:t>
            </a:r>
          </a:p>
          <a:p>
            <a:pPr lvl="1"/>
            <a:r>
              <a:rPr lang="en-US" dirty="0" smtClean="0"/>
              <a:t>Print resource as a shared asset managed cooperatively</a:t>
            </a:r>
          </a:p>
          <a:p>
            <a:pPr lvl="1"/>
            <a:r>
              <a:rPr lang="en-US" dirty="0" smtClean="0"/>
              <a:t>Regions are attractive scale for this cooperation</a:t>
            </a:r>
          </a:p>
          <a:p>
            <a:r>
              <a:rPr lang="en-US" b="1" dirty="0" smtClean="0"/>
              <a:t>OCLC Research: “Cloud-Sourcing Research Collections”</a:t>
            </a:r>
          </a:p>
          <a:p>
            <a:pPr lvl="1"/>
            <a:r>
              <a:rPr lang="en-US" dirty="0" smtClean="0"/>
              <a:t>ARL libraries: growing overlap with Hathi Trust, most of which widely held</a:t>
            </a:r>
          </a:p>
          <a:p>
            <a:pPr lvl="1"/>
            <a:r>
              <a:rPr lang="en-US" dirty="0" smtClean="0"/>
              <a:t>Significant opportunity for collaboration in print management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327403" y="685800"/>
            <a:ext cx="2362200" cy="2133600"/>
          </a:xfrm>
          <a:prstGeom prst="rect">
            <a:avLst/>
          </a:prstGeom>
          <a:ln w="635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HUB MODEL</a:t>
            </a:r>
          </a:p>
          <a:p>
            <a:pPr algn="ctr"/>
            <a:r>
              <a:rPr lang="en-US" dirty="0" smtClean="0"/>
              <a:t>Example:</a:t>
            </a:r>
          </a:p>
          <a:p>
            <a:pPr algn="ctr"/>
            <a:r>
              <a:rPr lang="en-US" dirty="0" smtClean="0"/>
              <a:t>CIC Print Archive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371600" y="1524000"/>
            <a:ext cx="7425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Use</a:t>
            </a:r>
            <a:endParaRPr lang="en-US" sz="28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762000" y="3733800"/>
            <a:ext cx="13837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Back-up</a:t>
            </a:r>
            <a:endParaRPr lang="en-US" sz="28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5456419" y="5105400"/>
            <a:ext cx="11961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Virtual</a:t>
            </a:r>
            <a:endParaRPr lang="en-US" sz="28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2857988" y="5105400"/>
            <a:ext cx="13744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Physical</a:t>
            </a:r>
            <a:endParaRPr lang="en-US" sz="2800" b="1" dirty="0"/>
          </a:p>
        </p:txBody>
      </p:sp>
      <p:sp>
        <p:nvSpPr>
          <p:cNvPr id="20" name="Rectangle 19"/>
          <p:cNvSpPr/>
          <p:nvPr/>
        </p:nvSpPr>
        <p:spPr>
          <a:xfrm>
            <a:off x="4842003" y="2971800"/>
            <a:ext cx="2362200" cy="213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SPREAD MODEL</a:t>
            </a:r>
          </a:p>
          <a:p>
            <a:pPr algn="ctr"/>
            <a:r>
              <a:rPr lang="en-US" dirty="0" smtClean="0"/>
              <a:t>Example:</a:t>
            </a:r>
          </a:p>
          <a:p>
            <a:pPr algn="ctr"/>
            <a:r>
              <a:rPr lang="en-US" dirty="0" smtClean="0"/>
              <a:t>Hathi Print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2327403" y="2971800"/>
            <a:ext cx="2362200" cy="2133600"/>
          </a:xfrm>
          <a:prstGeom prst="rect">
            <a:avLst/>
          </a:prstGeom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STOCK MODEL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Example: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JSTOR backfiles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842003" y="685800"/>
            <a:ext cx="2362200" cy="2133600"/>
          </a:xfrm>
          <a:prstGeom prst="rect">
            <a:avLst/>
          </a:prstGeom>
          <a:ln w="635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FLOW MODEL</a:t>
            </a:r>
          </a:p>
          <a:p>
            <a:pPr algn="ctr"/>
            <a:r>
              <a:rPr lang="en-US" dirty="0" smtClean="0"/>
              <a:t>Example:</a:t>
            </a:r>
          </a:p>
          <a:p>
            <a:pPr algn="ctr"/>
            <a:r>
              <a:rPr lang="en-US" dirty="0" smtClean="0"/>
              <a:t>BorrowDirect</a:t>
            </a:r>
          </a:p>
        </p:txBody>
      </p:sp>
      <p:sp>
        <p:nvSpPr>
          <p:cNvPr id="23" name="TextBox 22"/>
          <p:cNvSpPr txBox="1"/>
          <p:nvPr/>
        </p:nvSpPr>
        <p:spPr>
          <a:xfrm rot="16200000">
            <a:off x="-1517553" y="2941518"/>
            <a:ext cx="41386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WHY CONSOLIDATE?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209800" y="5628620"/>
            <a:ext cx="48387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HOW TO CONSOLIDATE?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556003" y="228600"/>
            <a:ext cx="228600" cy="2286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5181600" y="228600"/>
            <a:ext cx="228600" cy="228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2819400" y="0"/>
            <a:ext cx="16416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Cloud-sourcing </a:t>
            </a:r>
          </a:p>
          <a:p>
            <a:r>
              <a:rPr lang="en-US" dirty="0" smtClean="0"/>
              <a:t>Report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5410200" y="0"/>
            <a:ext cx="14709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Mega-regions</a:t>
            </a:r>
          </a:p>
          <a:p>
            <a:r>
              <a:rPr lang="en-US" dirty="0" smtClean="0"/>
              <a:t>Report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6934200" y="6400800"/>
            <a:ext cx="20457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</a:rPr>
              <a:t>OCLC Research, 2013</a:t>
            </a:r>
            <a:endParaRPr lang="en-US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Print Management</a:t>
            </a:r>
            <a:br>
              <a:rPr lang="en-US" sz="5400" dirty="0" smtClean="0"/>
            </a:br>
            <a:r>
              <a:rPr lang="en-US" sz="5400" dirty="0" smtClean="0"/>
              <a:t>at “Mega-scale”</a:t>
            </a:r>
            <a:endParaRPr lang="en-US" sz="5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ASERL/WRLC Collections in a Mega-regional framework</a:t>
            </a:r>
          </a:p>
          <a:p>
            <a:endParaRPr lang="en-US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 smtClean="0"/>
              <a:t>Mega-regions</a:t>
            </a:r>
            <a:endParaRPr lang="en-US" sz="2400" b="1" dirty="0"/>
          </a:p>
        </p:txBody>
      </p:sp>
      <p:pic>
        <p:nvPicPr>
          <p:cNvPr id="4" name="Picture 2" descr="C:\NorthAmerican\Webinars\nasa-usa-at-nigh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3276600"/>
            <a:ext cx="4183062" cy="27887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28600" y="914400"/>
            <a:ext cx="860043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Geographic area defined by </a:t>
            </a:r>
            <a:r>
              <a:rPr lang="en-US" sz="2800" b="1" i="1" dirty="0" smtClean="0"/>
              <a:t>high level of economic</a:t>
            </a:r>
          </a:p>
          <a:p>
            <a:r>
              <a:rPr lang="en-US" sz="2800" b="1" i="1" dirty="0" smtClean="0"/>
              <a:t>integration, </a:t>
            </a:r>
            <a:r>
              <a:rPr lang="en-US" sz="2800" dirty="0" smtClean="0"/>
              <a:t>underpinned by </a:t>
            </a:r>
            <a:r>
              <a:rPr lang="en-US" sz="2800" b="1" i="1" dirty="0" smtClean="0"/>
              <a:t>robust supporting</a:t>
            </a:r>
          </a:p>
          <a:p>
            <a:r>
              <a:rPr lang="en-US" sz="2800" b="1" i="1" dirty="0" smtClean="0"/>
              <a:t>infrastructure</a:t>
            </a:r>
            <a:r>
              <a:rPr lang="en-US" sz="2800" dirty="0" smtClean="0"/>
              <a:t> (transportation, logistics, etc.)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9262" y="2590800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“</a:t>
            </a:r>
            <a:r>
              <a:rPr lang="en-US" sz="2800" dirty="0" smtClean="0">
                <a:solidFill>
                  <a:schemeClr val="accent6"/>
                </a:solidFill>
              </a:rPr>
              <a:t>Lights from space</a:t>
            </a:r>
            <a:r>
              <a:rPr lang="en-US" sz="2800" dirty="0" smtClean="0"/>
              <a:t>” definition (Richard Florida et al.)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8600" y="4038600"/>
            <a:ext cx="4267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In some respects, a</a:t>
            </a:r>
          </a:p>
          <a:p>
            <a:r>
              <a:rPr lang="en-US" sz="2800" dirty="0" smtClean="0"/>
              <a:t>“natural” unit of  analysis?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304800" y="914400"/>
            <a:ext cx="4495800" cy="52578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33363" marR="0" lvl="0" indent="-233363" algn="l" defTabSz="457200" rtl="0" eaLnBrk="1" fontAlgn="auto" latinLnBrk="0" hangingPunct="1"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100" dirty="0" smtClean="0">
                <a:latin typeface="Arial"/>
                <a:cs typeface="Arial"/>
              </a:rPr>
              <a:t>OCLC Research report: characteristics and implications of a </a:t>
            </a:r>
            <a:r>
              <a:rPr lang="en-US" sz="2100" b="1" dirty="0" smtClean="0">
                <a:latin typeface="Arial"/>
                <a:cs typeface="Arial"/>
              </a:rPr>
              <a:t>North American network of regional shared print book collections</a:t>
            </a:r>
          </a:p>
          <a:p>
            <a:pPr marL="233363" marR="0" lvl="0" indent="-233363" algn="l" defTabSz="457200" rtl="0" eaLnBrk="1" fontAlgn="auto" latinLnBrk="0" hangingPunct="1"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2100" b="1" dirty="0" smtClean="0">
              <a:latin typeface="Arial"/>
              <a:cs typeface="Arial"/>
            </a:endParaRPr>
          </a:p>
          <a:p>
            <a:pPr marL="233363" marR="0" lvl="0" indent="-233363" algn="l" defTabSz="457200" rtl="0" eaLnBrk="1" fontAlgn="auto" latinLnBrk="0" hangingPunct="1"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100" dirty="0" smtClean="0">
                <a:latin typeface="Arial"/>
                <a:cs typeface="Arial"/>
              </a:rPr>
              <a:t>Many current discussions around cooperative shared print organized at </a:t>
            </a:r>
            <a:r>
              <a:rPr lang="en-US" sz="2100" b="1" dirty="0" smtClean="0">
                <a:latin typeface="Arial"/>
                <a:cs typeface="Arial"/>
              </a:rPr>
              <a:t>regional scale</a:t>
            </a:r>
          </a:p>
          <a:p>
            <a:pPr marL="233363" marR="0" lvl="0" indent="-233363" algn="l" defTabSz="457200" rtl="0" eaLnBrk="1" fontAlgn="auto" latinLnBrk="0" hangingPunct="1"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2100" dirty="0" smtClean="0">
              <a:latin typeface="Arial"/>
              <a:cs typeface="Arial"/>
            </a:endParaRPr>
          </a:p>
          <a:p>
            <a:pPr marL="237744" marR="0" lvl="0" indent="-233363" algn="l" defTabSz="457200" rtl="0" eaLnBrk="1" fontAlgn="auto" latinLnBrk="0" hangingPunct="1"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100" dirty="0" smtClean="0">
                <a:latin typeface="Arial"/>
                <a:cs typeface="Arial"/>
              </a:rPr>
              <a:t>Regional framework </a:t>
            </a:r>
            <a:r>
              <a:rPr lang="en-US" sz="2100" dirty="0" err="1" smtClean="0">
                <a:latin typeface="Arial"/>
                <a:cs typeface="Arial"/>
              </a:rPr>
              <a:t>operationalized</a:t>
            </a:r>
            <a:r>
              <a:rPr lang="en-US" sz="2100" dirty="0" smtClean="0">
                <a:latin typeface="Arial"/>
                <a:cs typeface="Arial"/>
              </a:rPr>
              <a:t> using </a:t>
            </a:r>
            <a:r>
              <a:rPr lang="en-US" sz="2100" b="1" dirty="0" smtClean="0">
                <a:latin typeface="Arial"/>
                <a:cs typeface="Arial"/>
              </a:rPr>
              <a:t>mega-region concept</a:t>
            </a:r>
          </a:p>
          <a:p>
            <a:pPr marL="237744" marR="0" lvl="0" indent="-233363" algn="l" defTabSz="457200" rtl="0" eaLnBrk="1" fontAlgn="auto" latinLnBrk="0" hangingPunct="1"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2100" dirty="0" smtClean="0">
              <a:latin typeface="Arial"/>
              <a:cs typeface="Arial"/>
            </a:endParaRPr>
          </a:p>
          <a:p>
            <a:pPr marL="233363" marR="0" lvl="0" indent="-233363" algn="l" defTabSz="457200" rtl="0" eaLnBrk="1" fontAlgn="auto" latinLnBrk="0" hangingPunct="1"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100" b="1" dirty="0" smtClean="0">
                <a:latin typeface="Arial"/>
                <a:cs typeface="Arial"/>
              </a:rPr>
              <a:t>Not prescriptive</a:t>
            </a:r>
            <a:r>
              <a:rPr lang="en-US" sz="2100" dirty="0" smtClean="0">
                <a:latin typeface="Arial"/>
                <a:cs typeface="Arial"/>
              </a:rPr>
              <a:t>: one model among many</a:t>
            </a:r>
          </a:p>
          <a:p>
            <a:pPr marL="233363" marR="0" lvl="0" indent="-233363" algn="l" defTabSz="457200" rtl="0" eaLnBrk="1" fontAlgn="auto" latinLnBrk="0" hangingPunct="1"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2100" dirty="0" smtClean="0">
              <a:latin typeface="Arial"/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 smtClean="0"/>
              <a:t>Print Management at “Mega-Scale”</a:t>
            </a:r>
            <a:endParaRPr lang="en-US" sz="2400" b="1" dirty="0"/>
          </a:p>
        </p:txBody>
      </p:sp>
      <p:pic>
        <p:nvPicPr>
          <p:cNvPr id="8194" name="Picture 2" descr="C:\NorthAmerican\Webinars\report_cov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914400"/>
            <a:ext cx="3831771" cy="502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3581399" y="6342424"/>
            <a:ext cx="5562601" cy="363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3363" lvl="0" indent="-233363">
              <a:lnSpc>
                <a:spcPct val="110000"/>
              </a:lnSpc>
              <a:defRPr/>
            </a:pPr>
            <a:r>
              <a:rPr lang="en-US" sz="1600" b="1" dirty="0" smtClean="0">
                <a:latin typeface="Calibri" pitchFamily="34" charset="0"/>
                <a:hlinkClick r:id="rId4"/>
              </a:rPr>
              <a:t>www.oclc.org/research/publications/library/2012/2012-05.pdf</a:t>
            </a:r>
            <a:endParaRPr lang="en-US" sz="1600" b="1" dirty="0" smtClean="0">
              <a:solidFill>
                <a:schemeClr val="accent1">
                  <a:lumMod val="75000"/>
                </a:schemeClr>
              </a:solidFill>
              <a:latin typeface="Calibri" pitchFamily="34" charset="0"/>
              <a:cs typeface="Arial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5003" r="4107"/>
          <a:stretch>
            <a:fillRect/>
          </a:stretch>
        </p:blipFill>
        <p:spPr bwMode="auto">
          <a:xfrm>
            <a:off x="115866" y="381000"/>
            <a:ext cx="8874690" cy="5943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2057400" y="304800"/>
            <a:ext cx="4953000" cy="510778"/>
          </a:xfrm>
          <a:prstGeom prst="roundRect">
            <a:avLst/>
          </a:prstGeom>
          <a:solidFill>
            <a:schemeClr val="accent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North American Mega-regions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34200" y="6400800"/>
            <a:ext cx="20457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</a:rPr>
              <a:t>OCLC Research, 2013</a:t>
            </a:r>
            <a:endParaRPr lang="en-US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ew OCLC template">
  <a:themeElements>
    <a:clrScheme name="OCLC">
      <a:dk1>
        <a:sysClr val="windowText" lastClr="000000"/>
      </a:dk1>
      <a:lt1>
        <a:srgbClr val="FFFFFF"/>
      </a:lt1>
      <a:dk2>
        <a:srgbClr val="455560"/>
      </a:dk2>
      <a:lt2>
        <a:srgbClr val="FFFFFF"/>
      </a:lt2>
      <a:accent1>
        <a:srgbClr val="2178B5"/>
      </a:accent1>
      <a:accent2>
        <a:srgbClr val="C52127"/>
      </a:accent2>
      <a:accent3>
        <a:srgbClr val="409A3C"/>
      </a:accent3>
      <a:accent4>
        <a:srgbClr val="5F4894"/>
      </a:accent4>
      <a:accent5>
        <a:srgbClr val="A9316F"/>
      </a:accent5>
      <a:accent6>
        <a:srgbClr val="FF7600"/>
      </a:accent6>
      <a:hlink>
        <a:srgbClr val="034EA2"/>
      </a:hlink>
      <a:folHlink>
        <a:srgbClr val="A9316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C13F594A2FC74EADD29D0AF2FC40B8" ma:contentTypeVersion="0" ma:contentTypeDescription="Create a new document." ma:contentTypeScope="" ma:versionID="f6b9a7984d90970c0d0e973507f2746e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F7939786-C169-4F7A-810B-4BE8BCB61B43}">
  <ds:schemaRefs>
    <ds:schemaRef ds:uri="http://schemas.microsoft.com/office/2006/documentManagement/types"/>
    <ds:schemaRef ds:uri="http://purl.org/dc/elements/1.1/"/>
    <ds:schemaRef ds:uri="http://purl.org/dc/terms/"/>
    <ds:schemaRef ds:uri="http://purl.org/dc/dcmitype/"/>
    <ds:schemaRef ds:uri="http://www.w3.org/XML/1998/namespace"/>
    <ds:schemaRef ds:uri="http://schemas.microsoft.com/office/2006/metadata/propertie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F666D8B9-669F-4142-B8FC-2F14E25C84F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AC843D3-24B5-44CD-B3F2-6FF1341FC0C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New OCLC template</Template>
  <TotalTime>11786</TotalTime>
  <Words>1500</Words>
  <Application>Microsoft Office PowerPoint</Application>
  <PresentationFormat>On-screen Show (4:3)</PresentationFormat>
  <Paragraphs>297</Paragraphs>
  <Slides>38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New OCLC template</vt:lpstr>
      <vt:lpstr>Print Management at ‘Mega’-scale</vt:lpstr>
      <vt:lpstr>Roadmap</vt:lpstr>
      <vt:lpstr>Print Management: Future Strategies</vt:lpstr>
      <vt:lpstr>Background: The future of print collection management</vt:lpstr>
      <vt:lpstr>Slide 5</vt:lpstr>
      <vt:lpstr>Print Management at “Mega-scale”</vt:lpstr>
      <vt:lpstr>Mega-regions</vt:lpstr>
      <vt:lpstr>Print Management at “Mega-Scale”</vt:lpstr>
      <vt:lpstr>Slide 9</vt:lpstr>
      <vt:lpstr>Slide 10</vt:lpstr>
      <vt:lpstr>Regional coverage of the North American print book resource</vt:lpstr>
      <vt:lpstr>Share of regional print book holdings, by institution type</vt:lpstr>
      <vt:lpstr>Rareness is common</vt:lpstr>
      <vt:lpstr>Size is a driver for uniqueness and global diversity</vt:lpstr>
      <vt:lpstr>Overlap with BOS-WASH, by region</vt:lpstr>
      <vt:lpstr>PHOENIX, DENVER, SO-FLO: overlap with other regions</vt:lpstr>
      <vt:lpstr>HathiTrust coverage of regional print book collections</vt:lpstr>
      <vt:lpstr>Spotlight on Char-lanta</vt:lpstr>
      <vt:lpstr>Slide 19</vt:lpstr>
      <vt:lpstr>A mega-regional perspective on print books in Char-lanta, ASERL &amp; WRLC</vt:lpstr>
      <vt:lpstr>Print Books in Char-lanta Libraries</vt:lpstr>
      <vt:lpstr>‘Density’ of print book holdings in Char-lanta</vt:lpstr>
      <vt:lpstr>In sum:  supply-side view of regional resource</vt:lpstr>
      <vt:lpstr>Intra-regional stewardship:  institutional infrastructure</vt:lpstr>
      <vt:lpstr>Distribution of Char-lanta Print Books by Holding Library Type</vt:lpstr>
      <vt:lpstr>Distribution of Char-lanta Print Books Academic Libraries</vt:lpstr>
      <vt:lpstr>In sum: institutional stewardship</vt:lpstr>
      <vt:lpstr>Intra-regional stewardship:  cooperative infrastructure</vt:lpstr>
      <vt:lpstr>Mega-region preservation capacity for Char-lanta print books</vt:lpstr>
      <vt:lpstr>Digital preservation status of Char-lanta print books</vt:lpstr>
      <vt:lpstr>Slide 31</vt:lpstr>
      <vt:lpstr>Scale matters: assessing print preservation risks </vt:lpstr>
      <vt:lpstr>Scale matters: assessing print preservation risks </vt:lpstr>
      <vt:lpstr>Mega-regional stewardship:  cooperative infrastructure</vt:lpstr>
      <vt:lpstr>In sum: regional stewardship</vt:lpstr>
      <vt:lpstr>In conclusion</vt:lpstr>
      <vt:lpstr> lavoie@oclc.org malpasc@oclc.org   www.oclc.org/research/activities/megascale.html  www.oclc.org/research/activities/sharedcollections.html  </vt:lpstr>
      <vt:lpstr>Questions to consider</vt:lpstr>
    </vt:vector>
  </TitlesOfParts>
  <Company>OCLC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ASERL/WRLC Collections in a Mega-regions Framework</dc:title>
  <dc:subject>Shared Print Management</dc:subject>
  <dc:creator>Brian Lavoie and Constance Malpas</dc:creator>
  <cp:keywords>library preservation, mega-regions, shared print</cp:keywords>
  <cp:lastModifiedBy>mcnicolj</cp:lastModifiedBy>
  <cp:revision>1756</cp:revision>
  <cp:lastPrinted>2012-01-18T22:20:44Z</cp:lastPrinted>
  <dcterms:created xsi:type="dcterms:W3CDTF">2012-12-06T22:02:24Z</dcterms:created>
  <dcterms:modified xsi:type="dcterms:W3CDTF">2013-02-08T01:25:59Z</dcterms:modified>
  <cp:contentType>Document</cp:contentTyp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0x0101009EC13F594A2FC74EADD29D0AF2FC40B8</vt:lpwstr>
  </property>
</Properties>
</file>