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customXml/itemProps1.xml" ContentType="application/vnd.openxmlformats-officedocument.customXmlProperties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customXml/itemProps3.xml" ContentType="application/vnd.openxmlformats-officedocument.customXmlProperties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customXml/itemProps2.xml" ContentType="application/vnd.openxmlformats-officedocument.customXmlProperties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4"/>
    <p:sldMasterId id="2147483662" r:id="rId5"/>
  </p:sldMasterIdLst>
  <p:notesMasterIdLst>
    <p:notesMasterId r:id="rId55"/>
  </p:notesMasterIdLst>
  <p:handoutMasterIdLst>
    <p:handoutMasterId r:id="rId56"/>
  </p:handoutMasterIdLst>
  <p:sldIdLst>
    <p:sldId id="256" r:id="rId6"/>
    <p:sldId id="299" r:id="rId7"/>
    <p:sldId id="309" r:id="rId8"/>
    <p:sldId id="290" r:id="rId9"/>
    <p:sldId id="306" r:id="rId10"/>
    <p:sldId id="400" r:id="rId11"/>
    <p:sldId id="399" r:id="rId12"/>
    <p:sldId id="380" r:id="rId13"/>
    <p:sldId id="402" r:id="rId14"/>
    <p:sldId id="325" r:id="rId15"/>
    <p:sldId id="308" r:id="rId16"/>
    <p:sldId id="311" r:id="rId17"/>
    <p:sldId id="337" r:id="rId18"/>
    <p:sldId id="343" r:id="rId19"/>
    <p:sldId id="342" r:id="rId20"/>
    <p:sldId id="312" r:id="rId21"/>
    <p:sldId id="326" r:id="rId22"/>
    <p:sldId id="351" r:id="rId23"/>
    <p:sldId id="401" r:id="rId24"/>
    <p:sldId id="382" r:id="rId25"/>
    <p:sldId id="406" r:id="rId26"/>
    <p:sldId id="383" r:id="rId27"/>
    <p:sldId id="403" r:id="rId28"/>
    <p:sldId id="384" r:id="rId29"/>
    <p:sldId id="387" r:id="rId30"/>
    <p:sldId id="327" r:id="rId31"/>
    <p:sldId id="315" r:id="rId32"/>
    <p:sldId id="388" r:id="rId33"/>
    <p:sldId id="328" r:id="rId34"/>
    <p:sldId id="316" r:id="rId35"/>
    <p:sldId id="389" r:id="rId36"/>
    <p:sldId id="372" r:id="rId37"/>
    <p:sldId id="329" r:id="rId38"/>
    <p:sldId id="390" r:id="rId39"/>
    <p:sldId id="391" r:id="rId40"/>
    <p:sldId id="392" r:id="rId41"/>
    <p:sldId id="404" r:id="rId42"/>
    <p:sldId id="330" r:id="rId43"/>
    <p:sldId id="346" r:id="rId44"/>
    <p:sldId id="352" r:id="rId45"/>
    <p:sldId id="393" r:id="rId46"/>
    <p:sldId id="394" r:id="rId47"/>
    <p:sldId id="405" r:id="rId48"/>
    <p:sldId id="331" r:id="rId49"/>
    <p:sldId id="396" r:id="rId50"/>
    <p:sldId id="397" r:id="rId51"/>
    <p:sldId id="348" r:id="rId52"/>
    <p:sldId id="332" r:id="rId53"/>
    <p:sldId id="335" r:id="rId54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69426"/>
    <a:srgbClr val="2178B5"/>
    <a:srgbClr val="419A3C"/>
    <a:srgbClr val="FF7600"/>
    <a:srgbClr val="5F4894"/>
    <a:srgbClr val="7D2553"/>
    <a:srgbClr val="A9316F"/>
    <a:srgbClr val="000000"/>
    <a:srgbClr val="FFFFFF"/>
    <a:srgbClr val="611D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3" autoAdjust="0"/>
    <p:restoredTop sz="99599" autoAdjust="0"/>
  </p:normalViewPr>
  <p:slideViewPr>
    <p:cSldViewPr>
      <p:cViewPr>
        <p:scale>
          <a:sx n="90" d="100"/>
          <a:sy n="90" d="100"/>
        </p:scale>
        <p:origin x="-87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tags" Target="tags/tag1.xml"/><Relationship Id="rId59" Type="http://schemas.openxmlformats.org/officeDocument/2006/relationships/presProps" Target="pres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66BF07F-F275-4807-B382-CF03A1C972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6088" y="720725"/>
            <a:ext cx="342265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573463"/>
            <a:ext cx="54864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2CF4C4C-19F4-4555-84AC-DDCE43DBCD2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6088" y="720725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7391400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OCLC</a:t>
            </a:r>
            <a:r>
              <a:rPr lang="en-US" sz="1400" baseline="0" dirty="0" smtClean="0">
                <a:solidFill>
                  <a:schemeClr val="bg1"/>
                </a:solidFill>
              </a:rPr>
              <a:t> Research Survey of Special Collections and Archives, ALCTS forum, 10 Jan 2011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54" r:id="rId5"/>
    <p:sldLayoutId id="2147483658" r:id="rId6"/>
    <p:sldLayoutId id="2147483657" r:id="rId7"/>
    <p:sldLayoutId id="2147483672" r:id="rId8"/>
    <p:sldLayoutId id="2147483673" r:id="rId9"/>
    <p:sldLayoutId id="2147483671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5181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Presentation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6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60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l.org/bm~doc/principles_large_scale_digitization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clc.org/research/publications/library/2010/2010-1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71800" y="381000"/>
            <a:ext cx="5799137" cy="2057400"/>
          </a:xfrm>
        </p:spPr>
        <p:txBody>
          <a:bodyPr/>
          <a:lstStyle/>
          <a:p>
            <a:r>
              <a:rPr lang="en-US" sz="3800" dirty="0" smtClean="0"/>
              <a:t>Taking Our Pulse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dirty="0" smtClean="0"/>
              <a:t>The OCLC Research Survey of Special Collections and Archives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5257800" cy="35052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pPr>
              <a:spcAft>
                <a:spcPts val="1000"/>
              </a:spcAft>
            </a:pPr>
            <a:r>
              <a:rPr lang="en-US" dirty="0" smtClean="0"/>
              <a:t>Jackie </a:t>
            </a:r>
            <a:r>
              <a:rPr lang="en-US" dirty="0" smtClean="0"/>
              <a:t>Dooley    </a:t>
            </a:r>
            <a:r>
              <a:rPr lang="en-US" sz="1400" dirty="0" smtClean="0">
                <a:solidFill>
                  <a:srgbClr val="FF0000"/>
                </a:solidFill>
              </a:rPr>
              <a:t>[took 45 minutes, 75 in audience]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 smtClean="0"/>
              <a:t>OCLC Research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Program Officer</a:t>
            </a:r>
          </a:p>
          <a:p>
            <a:pPr>
              <a:spcAft>
                <a:spcPts val="1000"/>
              </a:spcAft>
            </a:pPr>
            <a:endParaRPr lang="en-US" sz="1200" dirty="0" smtClean="0"/>
          </a:p>
          <a:p>
            <a:pPr>
              <a:spcAft>
                <a:spcPts val="1000"/>
              </a:spcAft>
            </a:pPr>
            <a:r>
              <a:rPr lang="en-US" sz="2000" dirty="0" smtClean="0"/>
              <a:t>		  ALCTS Midwinter Forum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		  10 January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</a:t>
            </a:r>
            <a:r>
              <a:rPr lang="en-US" dirty="0" smtClean="0">
                <a:solidFill>
                  <a:schemeClr val="tx1"/>
                </a:solidFill>
              </a:rPr>
              <a:t>Action item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02551" cy="2514600"/>
          </a:xfrm>
        </p:spPr>
        <p:txBody>
          <a:bodyPr/>
          <a:lstStyle/>
          <a:p>
            <a:pPr>
              <a:buNone/>
            </a:pPr>
            <a:endParaRPr lang="en-US" sz="1200" b="1" i="1" dirty="0" smtClean="0"/>
          </a:p>
          <a:p>
            <a:pPr>
              <a:buNone/>
            </a:pPr>
            <a:r>
              <a:rPr lang="en-US" sz="2800" dirty="0" smtClean="0"/>
              <a:t>Develop and promulgate metrics that enable </a:t>
            </a:r>
            <a:r>
              <a:rPr lang="en-US" sz="2800" b="1" i="1" dirty="0" smtClean="0">
                <a:solidFill>
                  <a:srgbClr val="000000"/>
                </a:solidFill>
              </a:rPr>
              <a:t>standardized measurement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/>
              <a:t>of key elements of special collections use and management.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47800"/>
            <a:ext cx="7702551" cy="2971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Key to percentages: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Red = % of respondents</a:t>
            </a:r>
          </a:p>
          <a:p>
            <a:pPr algn="ctr">
              <a:buNone/>
            </a:pPr>
            <a:r>
              <a:rPr lang="en-US" sz="2800" dirty="0" smtClean="0"/>
              <a:t>Black = numerical data</a:t>
            </a:r>
          </a:p>
          <a:p>
            <a:pPr>
              <a:buNone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Growth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8991600" cy="46482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Mean ARL collections growth since 1998</a:t>
            </a:r>
          </a:p>
          <a:p>
            <a:pPr lvl="1"/>
            <a:r>
              <a:rPr lang="en-US" sz="2600" dirty="0" smtClean="0"/>
              <a:t>Books: 50%</a:t>
            </a:r>
          </a:p>
          <a:p>
            <a:pPr lvl="1"/>
            <a:r>
              <a:rPr lang="en-US" sz="2600" dirty="0" smtClean="0"/>
              <a:t>Archives/manuscripts: 50%</a:t>
            </a:r>
          </a:p>
          <a:p>
            <a:pPr lvl="1"/>
            <a:r>
              <a:rPr lang="en-US" sz="2600" dirty="0" smtClean="0"/>
              <a:t>Audio: 240%</a:t>
            </a:r>
          </a:p>
          <a:p>
            <a:pPr lvl="1"/>
            <a:r>
              <a:rPr lang="en-US" sz="2600" dirty="0" smtClean="0"/>
              <a:t>Visual and moving image: 300%</a:t>
            </a:r>
          </a:p>
          <a:p>
            <a:pPr lvl="1"/>
            <a:r>
              <a:rPr lang="en-US" sz="2600" dirty="0" smtClean="0"/>
              <a:t>Microforms: </a:t>
            </a:r>
            <a:r>
              <a:rPr lang="en-US" sz="2600" i="1" dirty="0" smtClean="0"/>
              <a:t>decreased </a:t>
            </a:r>
            <a:r>
              <a:rPr lang="en-US" sz="2600" dirty="0" smtClean="0"/>
              <a:t>80%</a:t>
            </a:r>
          </a:p>
          <a:p>
            <a:pPr lvl="1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Special collections in remote storage: </a:t>
            </a:r>
            <a:r>
              <a:rPr lang="en-US" sz="2800" dirty="0" smtClean="0">
                <a:solidFill>
                  <a:srgbClr val="FF0000"/>
                </a:solidFill>
              </a:rPr>
              <a:t>67%</a:t>
            </a:r>
          </a:p>
          <a:p>
            <a:pPr lvl="0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Acquisitions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620000" cy="55626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Purchase vs. gift</a:t>
            </a:r>
          </a:p>
          <a:p>
            <a:pPr lvl="1"/>
            <a:r>
              <a:rPr lang="en-US" sz="2600" dirty="0" smtClean="0"/>
              <a:t>57% of books are purchased</a:t>
            </a:r>
          </a:p>
          <a:p>
            <a:pPr lvl="2"/>
            <a:r>
              <a:rPr lang="en-US" sz="2600" dirty="0" smtClean="0"/>
              <a:t>50/50 institutional and special funds</a:t>
            </a:r>
          </a:p>
          <a:p>
            <a:pPr lvl="1"/>
            <a:r>
              <a:rPr lang="en-US" sz="2600" dirty="0" smtClean="0"/>
              <a:t>18% of other formats are purchased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sz="1000" dirty="0" smtClean="0"/>
          </a:p>
          <a:p>
            <a:pPr lvl="0">
              <a:buNone/>
            </a:pPr>
            <a:r>
              <a:rPr lang="en-US" sz="2800" dirty="0" smtClean="0"/>
              <a:t>Source of funding</a:t>
            </a:r>
          </a:p>
          <a:p>
            <a:pPr lvl="1"/>
            <a:r>
              <a:rPr lang="en-US" sz="2600" dirty="0" smtClean="0"/>
              <a:t>Institutional: 38%</a:t>
            </a:r>
          </a:p>
          <a:p>
            <a:pPr lvl="1"/>
            <a:r>
              <a:rPr lang="en-US" sz="2600" dirty="0" smtClean="0"/>
              <a:t>Special: 62%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Acquisitions Funding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3962400" cy="53340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ARL</a:t>
            </a:r>
          </a:p>
          <a:p>
            <a:pPr lvl="1"/>
            <a:r>
              <a:rPr lang="en-US" sz="2200" dirty="0" smtClean="0"/>
              <a:t>Mean: $488,000</a:t>
            </a:r>
          </a:p>
          <a:p>
            <a:pPr lvl="1"/>
            <a:r>
              <a:rPr lang="en-US" sz="2200" dirty="0" smtClean="0"/>
              <a:t>Median:$200,000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CARL</a:t>
            </a:r>
          </a:p>
          <a:p>
            <a:pPr lvl="1"/>
            <a:r>
              <a:rPr lang="en-US" sz="2200" dirty="0" smtClean="0"/>
              <a:t>Mean: $293,000</a:t>
            </a:r>
          </a:p>
          <a:p>
            <a:pPr lvl="1"/>
            <a:r>
              <a:rPr lang="en-US" sz="2200" dirty="0" smtClean="0"/>
              <a:t>Median: $103,000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IRLA</a:t>
            </a:r>
          </a:p>
          <a:p>
            <a:pPr lvl="1"/>
            <a:r>
              <a:rPr lang="en-US" sz="2200" dirty="0" smtClean="0">
                <a:solidFill>
                  <a:srgbClr val="419A3C"/>
                </a:solidFill>
              </a:rPr>
              <a:t>Mean: $821,000</a:t>
            </a:r>
          </a:p>
          <a:p>
            <a:pPr lvl="1"/>
            <a:r>
              <a:rPr lang="en-US" sz="2200" dirty="0" smtClean="0"/>
              <a:t>Median: $167,000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19600" y="1676400"/>
            <a:ext cx="4191000" cy="369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Oberlin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Mean: $53,000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Median:$18,000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1000" b="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b="0" dirty="0" smtClean="0">
                <a:latin typeface="+mn-lt"/>
              </a:rPr>
              <a:t>RLG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Mean: $724,000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0" dirty="0" smtClean="0">
                <a:solidFill>
                  <a:srgbClr val="419A3C"/>
                </a:solidFill>
                <a:latin typeface="+mn-lt"/>
              </a:rPr>
              <a:t>Median: $268,000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</a:pPr>
            <a:endParaRPr lang="en-US" sz="2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Acquisitions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14400"/>
            <a:ext cx="8001000" cy="5105400"/>
          </a:xfrm>
        </p:spPr>
        <p:txBody>
          <a:bodyPr/>
          <a:lstStyle/>
          <a:p>
            <a:pPr lvl="0">
              <a:buNone/>
            </a:pPr>
            <a:endParaRPr lang="en-US" sz="2600" dirty="0" smtClean="0"/>
          </a:p>
          <a:p>
            <a:pPr lvl="0">
              <a:buNone/>
            </a:pPr>
            <a:r>
              <a:rPr lang="en-US" sz="2800" dirty="0" smtClean="0"/>
              <a:t>Hundreds of new collecting directions</a:t>
            </a:r>
          </a:p>
          <a:p>
            <a:pPr lvl="1"/>
            <a:r>
              <a:rPr lang="en-US" sz="2600" dirty="0" smtClean="0"/>
              <a:t>#1: gift</a:t>
            </a:r>
          </a:p>
          <a:p>
            <a:pPr lvl="1"/>
            <a:r>
              <a:rPr lang="en-US" sz="2600" dirty="0" smtClean="0"/>
              <a:t>#2: new institutional direction</a:t>
            </a:r>
          </a:p>
          <a:p>
            <a:pPr lvl="1"/>
            <a:r>
              <a:rPr lang="en-US" sz="2600" dirty="0" smtClean="0"/>
              <a:t>#3: faculty suggestion</a:t>
            </a:r>
          </a:p>
          <a:p>
            <a:pPr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Cooperative collection development</a:t>
            </a:r>
          </a:p>
          <a:p>
            <a:pPr lvl="1"/>
            <a:r>
              <a:rPr lang="en-US" sz="2600" dirty="0" smtClean="0"/>
              <a:t>Mostly informal/regional</a:t>
            </a:r>
          </a:p>
          <a:p>
            <a:pPr lvl="1"/>
            <a:r>
              <a:rPr lang="en-US" sz="2600" dirty="0" smtClean="0"/>
              <a:t>Very few formal arrangements </a:t>
            </a:r>
            <a:r>
              <a:rPr lang="en-US" sz="2600" dirty="0" smtClean="0">
                <a:solidFill>
                  <a:srgbClr val="FF0000"/>
                </a:solidFill>
              </a:rPr>
              <a:t>(5%)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7800"/>
            <a:ext cx="8991600" cy="5562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Materials deaccessioned</a:t>
            </a:r>
          </a:p>
          <a:p>
            <a:pPr lvl="1"/>
            <a:r>
              <a:rPr lang="en-US" sz="2400" dirty="0" smtClean="0"/>
              <a:t>Reported by 33 respondents </a:t>
            </a:r>
            <a:r>
              <a:rPr lang="en-US" sz="2400" dirty="0" smtClean="0">
                <a:solidFill>
                  <a:srgbClr val="FF0000"/>
                </a:solidFill>
              </a:rPr>
              <a:t>(20%)</a:t>
            </a:r>
          </a:p>
          <a:p>
            <a:pPr lvl="1"/>
            <a:r>
              <a:rPr lang="en-US" sz="2400" dirty="0" smtClean="0"/>
              <a:t>Most frequent reasons</a:t>
            </a:r>
          </a:p>
          <a:p>
            <a:pPr lvl="2"/>
            <a:r>
              <a:rPr lang="en-US" sz="2200" dirty="0" smtClean="0"/>
              <a:t>Transferred to more appropriate institution (13)</a:t>
            </a:r>
          </a:p>
          <a:p>
            <a:pPr lvl="2"/>
            <a:r>
              <a:rPr lang="en-US" sz="2200" dirty="0" smtClean="0"/>
              <a:t>Returned to donor (5)</a:t>
            </a:r>
          </a:p>
          <a:p>
            <a:pPr lvl="2"/>
            <a:r>
              <a:rPr lang="en-US" sz="2200" dirty="0" smtClean="0"/>
              <a:t>Transferred to general stacks (4)</a:t>
            </a:r>
          </a:p>
          <a:p>
            <a:pPr lvl="1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Preservation</a:t>
            </a:r>
          </a:p>
          <a:p>
            <a:pPr lvl="1"/>
            <a:r>
              <a:rPr lang="en-US" sz="2400" dirty="0" smtClean="0"/>
              <a:t>Audiovisual materials are at “code blue”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Identify barriers that limit </a:t>
            </a:r>
            <a:r>
              <a:rPr lang="en-US" sz="2800" b="1" i="1" dirty="0" smtClean="0"/>
              <a:t>collaborative collection development.</a:t>
            </a:r>
            <a:r>
              <a:rPr lang="en-US" sz="2800" dirty="0" smtClean="0"/>
              <a:t> Define key characteristics and desired outcomes of effective collaboration.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Take collective action to share resources for cost-effective</a:t>
            </a:r>
            <a:r>
              <a:rPr lang="en-US" sz="2800" b="1" i="1" dirty="0" smtClean="0"/>
              <a:t> preservation of at-risk audiovisual materials.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services: Onsite visits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609600"/>
            <a:ext cx="7696200" cy="5715000"/>
          </a:xfrm>
        </p:spPr>
        <p:txBody>
          <a:bodyPr/>
          <a:lstStyle/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sz="800" dirty="0" smtClean="0"/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Percent of each type of user</a:t>
            </a:r>
          </a:p>
          <a:p>
            <a:pPr lvl="1"/>
            <a:r>
              <a:rPr lang="en-US" sz="2400" dirty="0" smtClean="0"/>
              <a:t>Faculty/staff: 9%</a:t>
            </a:r>
          </a:p>
          <a:p>
            <a:pPr lvl="1"/>
            <a:r>
              <a:rPr lang="en-US" sz="2400" dirty="0" smtClean="0">
                <a:sym typeface="Wingdings"/>
              </a:rPr>
              <a:t>Graduate students: 5%</a:t>
            </a:r>
          </a:p>
          <a:p>
            <a:pPr lvl="1"/>
            <a:r>
              <a:rPr lang="en-US" sz="2400" dirty="0" smtClean="0">
                <a:sym typeface="Wingdings"/>
              </a:rPr>
              <a:t>Undergraduates: 12%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Visiting scholars/researchers: 24%</a:t>
            </a:r>
          </a:p>
          <a:p>
            <a:pPr lvl="1"/>
            <a:r>
              <a:rPr lang="en-US" sz="2400" dirty="0" smtClean="0">
                <a:sym typeface="Wingdings"/>
              </a:rPr>
              <a:t>Local community: 7%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“Other”: 43%</a:t>
            </a:r>
          </a:p>
          <a:p>
            <a:pPr lvl="1">
              <a:buNone/>
            </a:pPr>
            <a:endParaRPr lang="en-US" sz="800" dirty="0" smtClean="0"/>
          </a:p>
          <a:p>
            <a:pPr lvl="1"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Changes in level of use by type </a:t>
            </a:r>
            <a:r>
              <a:rPr lang="en-US" sz="3200" dirty="0" smtClean="0">
                <a:solidFill>
                  <a:srgbClr val="4F81BD"/>
                </a:solidFill>
                <a:latin typeface="Calibri"/>
                <a:cs typeface="Calibri"/>
              </a:rPr>
              <a:t>of user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6" y="860523"/>
            <a:ext cx="8280400" cy="5155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34165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Note: Numbers of respondents.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635751" cy="5181600"/>
          </a:xfrm>
        </p:spPr>
        <p:txBody>
          <a:bodyPr/>
          <a:lstStyle/>
          <a:p>
            <a:r>
              <a:rPr lang="en-US" sz="2800" dirty="0" smtClean="0"/>
              <a:t>Survey population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800" dirty="0" smtClean="0"/>
              <a:t>Project objectives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800" dirty="0" smtClean="0"/>
              <a:t>Data &amp; action items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Changes in use by format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331200" cy="5131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817715"/>
            <a:ext cx="35814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Note: Numbers of respondents.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F81BD"/>
                </a:solidFill>
                <a:latin typeface="+mj-lt"/>
              </a:rPr>
              <a:t>Changes in users’ methods of contact</a:t>
            </a:r>
            <a:endParaRPr lang="en-US" sz="3600" b="1" dirty="0">
              <a:solidFill>
                <a:srgbClr val="4F81BD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4445" y="6169709"/>
            <a:ext cx="314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Numbers of respondents.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0" y="967571"/>
            <a:ext cx="8659128" cy="524409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457200" y="6492875"/>
            <a:ext cx="609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Taking our Pulse: The OCLC Research Survey of Special Collections and Archives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Access to uncataloged/unprocessed materials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759700" cy="4723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817715"/>
            <a:ext cx="3416545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Note: Numbers of respondents.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digital cameras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2743200"/>
          </a:xfrm>
        </p:spPr>
        <p:txBody>
          <a:bodyPr/>
          <a:lstStyle/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Users may employ personal digital cameras in the special collections reading room: </a:t>
            </a:r>
            <a:r>
              <a:rPr lang="en-US" sz="2800" dirty="0" smtClean="0">
                <a:solidFill>
                  <a:srgbClr val="FF0000"/>
                </a:solidFill>
              </a:rPr>
              <a:t>87%</a:t>
            </a:r>
            <a:endParaRPr lang="en-US" sz="2800" dirty="0" smtClean="0"/>
          </a:p>
          <a:p>
            <a:pPr lvl="1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300" dirty="0" smtClean="0"/>
          </a:p>
          <a:p>
            <a:pPr lvl="1"/>
            <a:endParaRPr lang="en-US" sz="2300" dirty="0" smtClean="0"/>
          </a:p>
          <a:p>
            <a:pPr>
              <a:buNone/>
            </a:pPr>
            <a:endParaRPr lang="en-US" sz="31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600" dirty="0" smtClean="0"/>
          </a:p>
          <a:p>
            <a:pPr lvl="1">
              <a:buNone/>
            </a:pPr>
            <a:endParaRPr lang="en-US" sz="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4724400"/>
            <a:ext cx="75438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C.f. Lisa Miller, et al. “</a:t>
            </a:r>
            <a:r>
              <a:rPr lang="en-US" sz="1800" i="1" dirty="0" smtClean="0"/>
              <a:t>Capture and Release”: Digital Cameras in the Reading Room. </a:t>
            </a:r>
            <a:r>
              <a:rPr lang="en-US" sz="1800" dirty="0" smtClean="0"/>
              <a:t>OCLC Research, 2010. http://www.oclc.org/research/publications/library/2010/2010-05.pdf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Interlibrary loan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066800"/>
            <a:ext cx="8813800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Web-based communication methods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166100" cy="546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050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Develop and liberally implement exemplary policies to </a:t>
            </a:r>
            <a:r>
              <a:rPr lang="en-US" sz="2800" b="1" i="1" dirty="0" smtClean="0"/>
              <a:t>facilitate</a:t>
            </a:r>
            <a:r>
              <a:rPr lang="en-US" sz="2800" dirty="0" smtClean="0"/>
              <a:t> rather than inhibit </a:t>
            </a:r>
            <a:r>
              <a:rPr lang="en-US" sz="2800" b="1" i="1" dirty="0" smtClean="0"/>
              <a:t>access</a:t>
            </a:r>
            <a:r>
              <a:rPr lang="en-US" sz="2800" dirty="0" smtClean="0"/>
              <a:t> to and </a:t>
            </a:r>
            <a:r>
              <a:rPr lang="en-US" sz="2800" b="1" i="1" dirty="0" smtClean="0"/>
              <a:t>interlibrary loan</a:t>
            </a:r>
            <a:r>
              <a:rPr lang="en-US" sz="2800" dirty="0" smtClean="0"/>
              <a:t> of rare and unique materials.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and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19200"/>
            <a:ext cx="7924800" cy="52578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Online catalog records</a:t>
            </a:r>
          </a:p>
          <a:p>
            <a:pPr lvl="1"/>
            <a:r>
              <a:rPr lang="en-US" sz="2400" dirty="0" smtClean="0"/>
              <a:t>Books: 85%</a:t>
            </a:r>
          </a:p>
          <a:p>
            <a:pPr lvl="1"/>
            <a:r>
              <a:rPr lang="en-US" sz="2400" dirty="0" smtClean="0"/>
              <a:t>Maps: 42%</a:t>
            </a:r>
          </a:p>
          <a:p>
            <a:pPr lvl="1"/>
            <a:r>
              <a:rPr lang="en-US" sz="2400" dirty="0" smtClean="0"/>
              <a:t>Archival formats: 50% or less</a:t>
            </a:r>
          </a:p>
          <a:p>
            <a:pPr lvl="1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ARLs show minimal improvement in “exposing hidden collections”</a:t>
            </a:r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Backlogs</a:t>
            </a:r>
          </a:p>
          <a:p>
            <a:pPr lvl="1"/>
            <a:r>
              <a:rPr lang="en-US" sz="2400" dirty="0" smtClean="0"/>
              <a:t>Decreased: </a:t>
            </a:r>
            <a:r>
              <a:rPr lang="en-US" sz="2400" dirty="0" smtClean="0">
                <a:solidFill>
                  <a:srgbClr val="FF0000"/>
                </a:solidFill>
              </a:rPr>
              <a:t>59% </a:t>
            </a:r>
            <a:r>
              <a:rPr lang="en-US" sz="2400" dirty="0" smtClean="0">
                <a:solidFill>
                  <a:srgbClr val="000000"/>
                </a:solidFill>
              </a:rPr>
              <a:t>(books), </a:t>
            </a:r>
            <a:r>
              <a:rPr lang="en-US" sz="2400" dirty="0" smtClean="0">
                <a:solidFill>
                  <a:srgbClr val="FF0000"/>
                </a:solidFill>
              </a:rPr>
              <a:t>44% </a:t>
            </a:r>
            <a:r>
              <a:rPr lang="en-US" sz="2400" dirty="0" smtClean="0">
                <a:solidFill>
                  <a:srgbClr val="000000"/>
                </a:solidFill>
              </a:rPr>
              <a:t>(other)</a:t>
            </a:r>
          </a:p>
          <a:p>
            <a:pPr lvl="1"/>
            <a:r>
              <a:rPr lang="en-US" sz="2400" dirty="0" smtClean="0"/>
              <a:t>Increased:  </a:t>
            </a:r>
            <a:r>
              <a:rPr lang="en-US" sz="2400" dirty="0" smtClean="0">
                <a:solidFill>
                  <a:srgbClr val="FF0000"/>
                </a:solidFill>
              </a:rPr>
              <a:t>25% </a:t>
            </a:r>
            <a:r>
              <a:rPr lang="en-US" sz="2400" dirty="0" smtClean="0"/>
              <a:t>(books), </a:t>
            </a:r>
            <a:r>
              <a:rPr lang="en-US" sz="2400" dirty="0" smtClean="0">
                <a:solidFill>
                  <a:srgbClr val="FF0000"/>
                </a:solidFill>
              </a:rPr>
              <a:t>41% </a:t>
            </a:r>
            <a:r>
              <a:rPr lang="en-US" sz="2400" dirty="0" smtClean="0">
                <a:solidFill>
                  <a:srgbClr val="000000"/>
                </a:solidFill>
              </a:rPr>
              <a:t>(other)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Change</a:t>
            </a:r>
            <a:r>
              <a:rPr lang="en-US" sz="3200" b="1" dirty="0" smtClean="0">
                <a:solidFill>
                  <a:srgbClr val="4F81BD"/>
                </a:solidFill>
                <a:latin typeface="+mj-lt"/>
              </a:rPr>
              <a:t> in size of backlogs</a:t>
            </a:r>
            <a:endParaRPr lang="en-US" sz="3200" b="1" dirty="0">
              <a:solidFill>
                <a:srgbClr val="4F81BD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712200" cy="492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7400"/>
            <a:ext cx="605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Note: Numbers of respondents.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and metadata: </a:t>
            </a:r>
            <a:r>
              <a:rPr lang="en-US" dirty="0" smtClean="0">
                <a:solidFill>
                  <a:schemeClr val="tx1"/>
                </a:solidFill>
              </a:rPr>
              <a:t>Action items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6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Compile, disseminate, and adopt a slate of </a:t>
            </a:r>
            <a:r>
              <a:rPr lang="en-US" sz="2800" b="1" i="1" dirty="0" smtClean="0"/>
              <a:t>replicable, sustainable methodologies</a:t>
            </a:r>
            <a:r>
              <a:rPr lang="en-US" sz="2800" dirty="0" smtClean="0"/>
              <a:t> for cataloging and processing to facilitate exposure of materials that remain hidden and </a:t>
            </a:r>
            <a:r>
              <a:rPr lang="en-US" sz="2800" b="1" i="1" dirty="0" smtClean="0"/>
              <a:t>stop the growth of backlogs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Develop </a:t>
            </a:r>
            <a:r>
              <a:rPr lang="en-US" sz="2800" b="1" i="1" dirty="0" smtClean="0"/>
              <a:t>shared capacities to create metadata</a:t>
            </a:r>
            <a:r>
              <a:rPr lang="en-US" sz="2800" dirty="0" smtClean="0"/>
              <a:t> for published materials</a:t>
            </a:r>
            <a:r>
              <a:rPr lang="en-US" sz="2800" b="1" i="1" dirty="0" smtClean="0"/>
              <a:t> </a:t>
            </a:r>
            <a:r>
              <a:rPr lang="en-US" sz="2800" dirty="0" smtClean="0"/>
              <a:t>such as maps and printed graphics for which cataloging resources appear to be scarce.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[big] picture?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143000"/>
            <a:ext cx="8458200" cy="4691064"/>
          </a:xfrm>
        </p:spPr>
        <p:txBody>
          <a:bodyPr/>
          <a:lstStyle/>
          <a:p>
            <a:pPr marL="469900" indent="-457200"/>
            <a:r>
              <a:rPr lang="en-US" sz="2800" dirty="0" smtClean="0"/>
              <a:t>Overall </a:t>
            </a:r>
            <a:r>
              <a:rPr lang="en-US" sz="2800" b="1" i="1" dirty="0" smtClean="0"/>
              <a:t>collections </a:t>
            </a:r>
            <a:r>
              <a:rPr lang="en-US" sz="2800" dirty="0" smtClean="0"/>
              <a:t>size is growing</a:t>
            </a:r>
          </a:p>
          <a:p>
            <a:pPr marL="469900" indent="-457200">
              <a:buNone/>
            </a:pPr>
            <a:endParaRPr lang="en-US" sz="1200" dirty="0" smtClean="0"/>
          </a:p>
          <a:p>
            <a:pPr marL="469900" indent="-457200"/>
            <a:r>
              <a:rPr lang="en-US" sz="2800" b="1" i="1" dirty="0" smtClean="0"/>
              <a:t>Use </a:t>
            </a:r>
            <a:r>
              <a:rPr lang="en-US" sz="2800" dirty="0" smtClean="0"/>
              <a:t>is increasing</a:t>
            </a:r>
          </a:p>
          <a:p>
            <a:pPr marL="469900" indent="-457200">
              <a:buNone/>
            </a:pPr>
            <a:endParaRPr lang="en-US" sz="1400" dirty="0" smtClean="0"/>
          </a:p>
          <a:p>
            <a:pPr marL="469900" indent="-457200"/>
            <a:r>
              <a:rPr lang="en-US" sz="2800" dirty="0" smtClean="0"/>
              <a:t>Too many materials remain </a:t>
            </a:r>
            <a:r>
              <a:rPr lang="en-US" sz="2800" b="1" dirty="0" smtClean="0"/>
              <a:t>“</a:t>
            </a:r>
            <a:r>
              <a:rPr lang="en-US" sz="2800" b="1" i="1" dirty="0" smtClean="0"/>
              <a:t>hidden</a:t>
            </a:r>
            <a:r>
              <a:rPr lang="en-US" sz="2800" b="1" dirty="0" smtClean="0"/>
              <a:t>”</a:t>
            </a:r>
            <a:endParaRPr lang="en-US" sz="2800" dirty="0" smtClean="0"/>
          </a:p>
          <a:p>
            <a:pPr marL="469900" indent="-457200"/>
            <a:endParaRPr lang="en-US" sz="1200" dirty="0" smtClean="0"/>
          </a:p>
          <a:p>
            <a:pPr marL="469900" indent="-457200"/>
            <a:r>
              <a:rPr lang="en-US" sz="2800" b="1" i="1" dirty="0" smtClean="0"/>
              <a:t>Backlogs </a:t>
            </a:r>
            <a:r>
              <a:rPr lang="en-US" sz="2800" dirty="0" smtClean="0"/>
              <a:t>continue to grow</a:t>
            </a:r>
          </a:p>
          <a:p>
            <a:pPr marL="469900" indent="-457200">
              <a:buNone/>
            </a:pPr>
            <a:endParaRPr lang="en-US" sz="1200" dirty="0" smtClean="0"/>
          </a:p>
          <a:p>
            <a:pPr marL="469900" indent="-457200"/>
            <a:r>
              <a:rPr lang="en-US" sz="2800" b="1" i="1" dirty="0" smtClean="0"/>
              <a:t>Staffing </a:t>
            </a:r>
            <a:r>
              <a:rPr lang="en-US" sz="2800" dirty="0" smtClean="0"/>
              <a:t>is stable</a:t>
            </a:r>
          </a:p>
          <a:p>
            <a:pPr marL="469900" indent="-457200">
              <a:buNone/>
            </a:pPr>
            <a:endParaRPr lang="en-US" sz="1200" dirty="0" smtClean="0"/>
          </a:p>
          <a:p>
            <a:pPr marL="469900" indent="-457200"/>
            <a:r>
              <a:rPr lang="en-US" sz="2800" dirty="0" smtClean="0"/>
              <a:t>75% of library </a:t>
            </a:r>
            <a:r>
              <a:rPr lang="en-US" sz="2800" b="1" i="1" dirty="0" smtClean="0"/>
              <a:t>budgets </a:t>
            </a:r>
            <a:r>
              <a:rPr lang="en-US" sz="2800" dirty="0" smtClean="0"/>
              <a:t>have been cut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24000"/>
            <a:ext cx="7778751" cy="5072064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Archival finding aids</a:t>
            </a:r>
          </a:p>
          <a:p>
            <a:pPr lvl="1"/>
            <a:r>
              <a:rPr lang="en-US" sz="2400" dirty="0" smtClean="0"/>
              <a:t>Online: 44%</a:t>
            </a:r>
          </a:p>
          <a:p>
            <a:pPr lvl="1"/>
            <a:r>
              <a:rPr lang="en-US" sz="2400" dirty="0" smtClean="0"/>
              <a:t>Print-only or in local silos: 30%</a:t>
            </a: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Simplified processing techniques</a:t>
            </a:r>
          </a:p>
          <a:p>
            <a:pPr lvl="1"/>
            <a:r>
              <a:rPr lang="en-US" sz="2400" dirty="0" smtClean="0"/>
              <a:t>Always: </a:t>
            </a:r>
            <a:r>
              <a:rPr lang="en-US" sz="2400" dirty="0" smtClean="0">
                <a:solidFill>
                  <a:srgbClr val="FF0000"/>
                </a:solidFill>
              </a:rPr>
              <a:t>18%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Sometimes: </a:t>
            </a:r>
            <a:r>
              <a:rPr lang="en-US" sz="2400" dirty="0" smtClean="0">
                <a:solidFill>
                  <a:srgbClr val="FF0000"/>
                </a:solidFill>
              </a:rPr>
              <a:t>57%</a:t>
            </a:r>
          </a:p>
          <a:p>
            <a:pPr lvl="0">
              <a:buNone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Encoding of archival finding aids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867400"/>
            <a:ext cx="605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Note: Percentages of respondents.</a:t>
            </a:r>
            <a:endParaRPr lang="en-US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074670"/>
            <a:ext cx="87503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778751" cy="5072064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Finding aids tools are not standardized</a:t>
            </a:r>
          </a:p>
          <a:p>
            <a:pPr lvl="1"/>
            <a:r>
              <a:rPr lang="en-US" sz="2300" dirty="0" smtClean="0"/>
              <a:t>Most commonly used: word processing,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databases</a:t>
            </a:r>
          </a:p>
          <a:p>
            <a:pPr lvl="1"/>
            <a:r>
              <a:rPr lang="en-US" sz="2300" dirty="0" smtClean="0"/>
              <a:t>Archivists Toolkit: </a:t>
            </a:r>
            <a:r>
              <a:rPr lang="en-US" sz="2300" dirty="0" smtClean="0">
                <a:solidFill>
                  <a:srgbClr val="FF0000"/>
                </a:solidFill>
              </a:rPr>
              <a:t>34%</a:t>
            </a:r>
          </a:p>
          <a:p>
            <a:pPr lvl="1"/>
            <a:r>
              <a:rPr lang="en-US" sz="2300" dirty="0" smtClean="0"/>
              <a:t>Archon: </a:t>
            </a:r>
            <a:r>
              <a:rPr lang="en-US" sz="2300" dirty="0" smtClean="0">
                <a:solidFill>
                  <a:srgbClr val="FF0000"/>
                </a:solidFill>
              </a:rPr>
              <a:t>11%</a:t>
            </a:r>
          </a:p>
          <a:p>
            <a:pPr lvl="0">
              <a:buNone/>
            </a:pPr>
            <a:endParaRPr lang="en-US" sz="800" dirty="0" smtClean="0"/>
          </a:p>
          <a:p>
            <a:pPr lvl="0">
              <a:buNone/>
            </a:pPr>
            <a:endParaRPr lang="en-US" sz="800" dirty="0" smtClean="0"/>
          </a:p>
          <a:p>
            <a:pPr lvl="0">
              <a:buNone/>
            </a:pPr>
            <a:r>
              <a:rPr lang="en-US" sz="2800" dirty="0" smtClean="0"/>
              <a:t>Institutional archives</a:t>
            </a:r>
          </a:p>
          <a:p>
            <a:pPr lvl="1"/>
            <a:r>
              <a:rPr lang="en-US" sz="2400" dirty="0" smtClean="0"/>
              <a:t>Reports to library: </a:t>
            </a:r>
            <a:r>
              <a:rPr lang="en-US" sz="2400" dirty="0" smtClean="0">
                <a:solidFill>
                  <a:srgbClr val="FF0000"/>
                </a:solidFill>
              </a:rPr>
              <a:t>87%</a:t>
            </a:r>
          </a:p>
          <a:p>
            <a:pPr lvl="1"/>
            <a:r>
              <a:rPr lang="en-US" sz="2400" dirty="0" smtClean="0"/>
              <a:t>Responsible for records management: </a:t>
            </a:r>
            <a:r>
              <a:rPr lang="en-US" sz="2400" dirty="0" smtClean="0">
                <a:solidFill>
                  <a:srgbClr val="FF0000"/>
                </a:solidFill>
              </a:rPr>
              <a:t>70%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management: </a:t>
            </a:r>
            <a:r>
              <a:rPr lang="en-US" dirty="0" smtClean="0">
                <a:solidFill>
                  <a:srgbClr val="000000"/>
                </a:solidFill>
              </a:rPr>
              <a:t>Action item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4196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 Convert legacy finding aids</a:t>
            </a:r>
            <a:r>
              <a:rPr lang="en-US" sz="2800" dirty="0" smtClean="0"/>
              <a:t> using affordable methodologies to enable Internet access.</a:t>
            </a:r>
          </a:p>
          <a:p>
            <a:pPr>
              <a:buNone/>
            </a:pPr>
            <a:r>
              <a:rPr lang="en-US" sz="2800" dirty="0" smtClean="0"/>
              <a:t>		 Resist the urge to upgrade or expand the data. </a:t>
            </a:r>
          </a:p>
          <a:p>
            <a:pPr>
              <a:buNone/>
            </a:pPr>
            <a:r>
              <a:rPr lang="en-US" sz="2800" dirty="0" smtClean="0"/>
              <a:t>		Develop tools to facilitate conversion from local databases.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Digitization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66800"/>
            <a:ext cx="873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247005" cy="12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Special collections involvement in digitization projects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432800" cy="471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Large-scale digitization of special collections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6705600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638800"/>
            <a:ext cx="6771008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Definition: Systematic reproduction of entire collections using streamlined production methods that account for special needs.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Licensed content</a:t>
            </a:r>
            <a:endParaRPr lang="en-US" sz="4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95400"/>
            <a:ext cx="7702551" cy="2743200"/>
          </a:xfrm>
        </p:spPr>
        <p:txBody>
          <a:bodyPr/>
          <a:lstStyle/>
          <a:p>
            <a:pPr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Content licensed to commercial firms for digitization: </a:t>
            </a:r>
            <a:r>
              <a:rPr lang="en-US" sz="2800" dirty="0" smtClean="0">
                <a:solidFill>
                  <a:srgbClr val="FF0000"/>
                </a:solidFill>
              </a:rPr>
              <a:t>26%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19200" y="4495800"/>
            <a:ext cx="75438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sz="1600" b="0" dirty="0" smtClean="0"/>
              <a:t>C.f. </a:t>
            </a:r>
            <a:r>
              <a:rPr lang="en-US" sz="1600" b="0" i="1" dirty="0" smtClean="0"/>
              <a:t>Principles to Guide Vendor/Publisher Relations in Large- Scale Digitization Projects of Special Collections Materials. </a:t>
            </a:r>
            <a:r>
              <a:rPr lang="en-US" sz="1600" b="0" dirty="0" smtClean="0"/>
              <a:t>ARL policy, approved July 2010</a:t>
            </a:r>
            <a:r>
              <a:rPr lang="en-US" sz="1600" b="0" i="1" dirty="0" smtClean="0"/>
              <a:t>.</a:t>
            </a:r>
          </a:p>
          <a:p>
            <a:pPr lvl="0">
              <a:buNone/>
            </a:pPr>
            <a:r>
              <a:rPr lang="en-US" sz="1600" dirty="0" smtClean="0">
                <a:hlinkClick r:id="rId2"/>
              </a:rPr>
              <a:t>http://www.arl.org/bm~doc/principles_large_scale_digitization.pdf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Digitization: </a:t>
            </a:r>
            <a:r>
              <a:rPr lang="en-US" dirty="0" smtClean="0">
                <a:solidFill>
                  <a:schemeClr val="tx1"/>
                </a:solidFill>
              </a:rPr>
              <a:t>Action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0"/>
            <a:ext cx="7702551" cy="5410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Develop models for </a:t>
            </a:r>
            <a:r>
              <a:rPr lang="en-US" sz="2800" b="1" i="1" dirty="0" smtClean="0"/>
              <a:t>large-scale digitization</a:t>
            </a:r>
            <a:r>
              <a:rPr lang="en-US" sz="2800" dirty="0" smtClean="0"/>
              <a:t> of special collections, including methodologies for selection of appropriate collections, security, safe handling, sustainable metadata creation, and ambitious productivity levels.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Determine the scope of the existing corpus of </a:t>
            </a:r>
            <a:r>
              <a:rPr lang="en-US" sz="2800" b="1" i="1" dirty="0" smtClean="0"/>
              <a:t>digitized rare books, </a:t>
            </a:r>
            <a:r>
              <a:rPr lang="en-US" sz="2800" dirty="0" smtClean="0"/>
              <a:t>differentiating those available as open access from those that are licensed.</a:t>
            </a:r>
            <a:r>
              <a:rPr lang="en-US" sz="2800" b="1" i="1" dirty="0" smtClean="0"/>
              <a:t> </a:t>
            </a:r>
            <a:r>
              <a:rPr lang="en-US" sz="2800" dirty="0" smtClean="0"/>
              <a:t>Identify the most important gaps and implement collaborative projects to complete the corpus.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Born-digital archival materials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6270623" cy="47243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In a nutshell …</a:t>
            </a:r>
          </a:p>
          <a:p>
            <a:pPr lvl="1">
              <a:buNone/>
            </a:pPr>
            <a:endParaRPr lang="en-US" sz="1200" dirty="0" smtClean="0"/>
          </a:p>
          <a:p>
            <a:pPr lvl="1"/>
            <a:r>
              <a:rPr lang="en-US" sz="2600" dirty="0" smtClean="0"/>
              <a:t>Undercollected</a:t>
            </a:r>
          </a:p>
          <a:p>
            <a:pPr lvl="1"/>
            <a:r>
              <a:rPr lang="en-US" sz="2600" dirty="0" smtClean="0"/>
              <a:t>Undercounted</a:t>
            </a:r>
          </a:p>
          <a:p>
            <a:pPr lvl="1"/>
            <a:r>
              <a:rPr lang="en-US" sz="2600" dirty="0" smtClean="0"/>
              <a:t>Undermanaged</a:t>
            </a:r>
          </a:p>
          <a:p>
            <a:pPr lvl="1"/>
            <a:r>
              <a:rPr lang="en-US" sz="2600" dirty="0" smtClean="0"/>
              <a:t>Unpreserved</a:t>
            </a:r>
          </a:p>
          <a:p>
            <a:pPr lvl="1"/>
            <a:r>
              <a:rPr lang="en-US" sz="2600" dirty="0" smtClean="0"/>
              <a:t>Inaccessible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702551" cy="5072065"/>
          </a:xfrm>
        </p:spPr>
        <p:txBody>
          <a:bodyPr/>
          <a:lstStyle/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Obtain </a:t>
            </a:r>
            <a:r>
              <a:rPr lang="en-US" sz="2600" b="1" i="1" dirty="0" smtClean="0"/>
              <a:t>current data </a:t>
            </a:r>
            <a:r>
              <a:rPr lang="en-US" sz="2600" dirty="0" smtClean="0"/>
              <a:t>to determine changes across the ARL libraries since 1998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b="1" i="1" dirty="0" smtClean="0"/>
              <a:t> Expand </a:t>
            </a:r>
            <a:r>
              <a:rPr lang="en-US" sz="2600" dirty="0" smtClean="0"/>
              <a:t>ARL’s survey population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Enable institutions to place themselves in the context of </a:t>
            </a:r>
            <a:r>
              <a:rPr lang="en-US" sz="2600" b="1" i="1" dirty="0" smtClean="0"/>
              <a:t>norms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Provide data to support </a:t>
            </a:r>
            <a:r>
              <a:rPr lang="en-US" sz="2600" b="1" i="1" dirty="0" smtClean="0"/>
              <a:t>decision-making</a:t>
            </a:r>
          </a:p>
          <a:p>
            <a:pPr marL="469900" indent="-457200">
              <a:buFont typeface="+mj-lt"/>
              <a:buAutoNum type="arabicPeriod"/>
            </a:pPr>
            <a:endParaRPr lang="en-US" sz="1000" dirty="0" smtClean="0"/>
          </a:p>
          <a:p>
            <a:pPr marL="527050" indent="-514350">
              <a:buFont typeface="+mj-lt"/>
              <a:buAutoNum type="arabicPeriod"/>
            </a:pPr>
            <a:r>
              <a:rPr lang="en-US" sz="2600" dirty="0" smtClean="0"/>
              <a:t>Recommend </a:t>
            </a:r>
            <a:r>
              <a:rPr lang="en-US" sz="2600" b="1" i="1" dirty="0" smtClean="0"/>
              <a:t>actions </a:t>
            </a:r>
            <a:r>
              <a:rPr lang="en-US" sz="2600" dirty="0" smtClean="0"/>
              <a:t>based on survey results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Born-digital archival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02551" cy="4691064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</a:rPr>
              <a:t>Holdings reported by: </a:t>
            </a:r>
            <a:r>
              <a:rPr lang="en-US" sz="2600" dirty="0" smtClean="0">
                <a:solidFill>
                  <a:srgbClr val="FF0000"/>
                </a:solidFill>
              </a:rPr>
              <a:t>35%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Percent held by top two libraries: </a:t>
            </a:r>
            <a:r>
              <a:rPr lang="en-US" sz="2600" dirty="0" smtClean="0"/>
              <a:t>51%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Percent held by top 13 libraries: 93%</a:t>
            </a:r>
          </a:p>
          <a:p>
            <a:pPr lvl="1">
              <a:buNone/>
            </a:pPr>
            <a:endParaRPr lang="en-US" sz="1200" dirty="0" smtClean="0">
              <a:solidFill>
                <a:srgbClr val="FF7600"/>
              </a:solidFill>
            </a:endParaRPr>
          </a:p>
          <a:p>
            <a:r>
              <a:rPr lang="en-US" sz="2600" dirty="0" smtClean="0"/>
              <a:t>Digital materials currently held by: </a:t>
            </a:r>
            <a:r>
              <a:rPr lang="en-US" sz="2600" dirty="0" smtClean="0">
                <a:solidFill>
                  <a:srgbClr val="FF0000"/>
                </a:solidFill>
              </a:rPr>
              <a:t>79%</a:t>
            </a:r>
          </a:p>
          <a:p>
            <a:pPr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Assignment of responsibility for born-digital management made by: </a:t>
            </a:r>
            <a:r>
              <a:rPr lang="en-US" sz="2600" dirty="0" smtClean="0">
                <a:solidFill>
                  <a:srgbClr val="FF0000"/>
                </a:solidFill>
              </a:rPr>
              <a:t>55%</a:t>
            </a:r>
          </a:p>
          <a:p>
            <a:pPr>
              <a:buNone/>
            </a:pPr>
            <a:endParaRPr lang="en-US" sz="1200" dirty="0" smtClean="0">
              <a:solidFill>
                <a:srgbClr val="FF7600"/>
              </a:solidFill>
            </a:endParaRPr>
          </a:p>
          <a:p>
            <a:r>
              <a:rPr lang="en-US" sz="2600" dirty="0" smtClean="0"/>
              <a:t>Education/training needed by: </a:t>
            </a:r>
            <a:r>
              <a:rPr lang="en-US" sz="2600" dirty="0" smtClean="0">
                <a:solidFill>
                  <a:srgbClr val="FF0000"/>
                </a:solidFill>
              </a:rPr>
              <a:t>83%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4192"/>
            <a:ext cx="8462121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Responsibility for born-digital archival materials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915400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+mj-lt"/>
              </a:rPr>
              <a:t>Born-digital materials already held</a:t>
            </a:r>
            <a:endParaRPr lang="en-US" sz="3200" b="1" dirty="0">
              <a:solidFill>
                <a:srgbClr val="4F81BD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318500" cy="545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Impediments to born-digital management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486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791200"/>
            <a:ext cx="49266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Note: Respondents could check all that apply.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Born-digital materials: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702551" cy="51054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Define the characteristics of born-digital materials that </a:t>
            </a:r>
            <a:r>
              <a:rPr lang="en-US" sz="2600" dirty="0" smtClean="0">
                <a:solidFill>
                  <a:srgbClr val="000000"/>
                </a:solidFill>
              </a:rPr>
              <a:t>warrant </a:t>
            </a:r>
            <a:r>
              <a:rPr lang="en-US" sz="2600" b="1" i="1" dirty="0" smtClean="0">
                <a:solidFill>
                  <a:srgbClr val="000000"/>
                </a:solidFill>
              </a:rPr>
              <a:t>management as “special collections.”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Define a reasonable set of </a:t>
            </a:r>
            <a:r>
              <a:rPr lang="en-US" sz="2600" b="1" i="1" dirty="0" smtClean="0"/>
              <a:t>basic</a:t>
            </a:r>
            <a:r>
              <a:rPr lang="en-US" sz="2600" dirty="0" smtClean="0"/>
              <a:t> </a:t>
            </a:r>
            <a:r>
              <a:rPr lang="en-US" sz="2600" b="1" i="1" dirty="0" smtClean="0"/>
              <a:t>steps </a:t>
            </a:r>
            <a:r>
              <a:rPr lang="en-US" sz="2600" dirty="0" smtClean="0"/>
              <a:t>for initiating</a:t>
            </a:r>
            <a:r>
              <a:rPr lang="en-US" sz="2600" b="1" i="1" dirty="0" smtClean="0"/>
              <a:t> </a:t>
            </a:r>
            <a:r>
              <a:rPr lang="en-US" sz="2600" dirty="0" smtClean="0"/>
              <a:t>an institutional program for responsibly managing born-digital archival materials.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Develop </a:t>
            </a:r>
            <a:r>
              <a:rPr lang="en-US" sz="2600" b="1" i="1" dirty="0" smtClean="0"/>
              <a:t>use cases and cost models</a:t>
            </a:r>
            <a:r>
              <a:rPr lang="en-US" sz="2600" dirty="0" smtClean="0"/>
              <a:t> for selection, management, and preservation of born-digital archival materials.</a:t>
            </a: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+mj-lt"/>
              </a:rPr>
              <a:t>Changes in staffing levels</a:t>
            </a:r>
            <a:endParaRPr lang="en-US" sz="3200" b="1" dirty="0">
              <a:solidFill>
                <a:srgbClr val="4F81BD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6" y="685800"/>
            <a:ext cx="8700284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5791200"/>
            <a:ext cx="34165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Note: Numbers of respondents.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+mj-lt"/>
              </a:rPr>
              <a:t>Education and training needs</a:t>
            </a:r>
            <a:endParaRPr lang="en-US" sz="3200" b="1" dirty="0">
              <a:solidFill>
                <a:srgbClr val="4F81BD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7928721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85936"/>
            <a:ext cx="7702551" cy="5072064"/>
          </a:xfrm>
        </p:spPr>
        <p:txBody>
          <a:bodyPr/>
          <a:lstStyle/>
          <a:p>
            <a:pPr lvl="1">
              <a:buNone/>
            </a:pPr>
            <a:endParaRPr lang="en-US" sz="600" dirty="0" smtClean="0"/>
          </a:p>
          <a:p>
            <a:pPr lvl="0">
              <a:buNone/>
            </a:pPr>
            <a:r>
              <a:rPr lang="en-US" sz="2800" dirty="0" smtClean="0"/>
              <a:t>Retirements likely within five years: 9%</a:t>
            </a:r>
          </a:p>
          <a:p>
            <a:pPr lvl="0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Multiple special collections units/depts: </a:t>
            </a:r>
            <a:r>
              <a:rPr lang="en-US" sz="2800" dirty="0" smtClean="0">
                <a:solidFill>
                  <a:srgbClr val="FF0000"/>
                </a:solidFill>
              </a:rPr>
              <a:t>25%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Staffing: </a:t>
            </a:r>
            <a:r>
              <a:rPr lang="en-US" dirty="0" smtClean="0">
                <a:solidFill>
                  <a:srgbClr val="000000"/>
                </a:solidFill>
              </a:rPr>
              <a:t>Action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7702551" cy="2362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Confirm high-priority areas in which </a:t>
            </a:r>
            <a:r>
              <a:rPr lang="en-US" sz="2800" b="1" i="1" dirty="0" smtClean="0"/>
              <a:t>education and training </a:t>
            </a:r>
            <a:r>
              <a:rPr lang="en-US" sz="2800" dirty="0" smtClean="0"/>
              <a:t>opportunities are not adequate for particular segments of the professional community. Exert pressure on appropriate organizations to fill the gaps.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09600"/>
            <a:ext cx="7702551" cy="5257800"/>
          </a:xfrm>
        </p:spPr>
        <p:txBody>
          <a:bodyPr/>
          <a:lstStyle/>
          <a:p>
            <a:pPr algn="ctr">
              <a:buNone/>
            </a:pPr>
            <a:endParaRPr lang="en-US" sz="3600" b="1" i="1" dirty="0" smtClean="0"/>
          </a:p>
          <a:p>
            <a:pPr algn="ctr">
              <a:buNone/>
            </a:pPr>
            <a:r>
              <a:rPr lang="en-US" sz="3600" b="1" i="1" dirty="0" smtClean="0"/>
              <a:t>Taking our Pulse</a:t>
            </a:r>
          </a:p>
          <a:p>
            <a:pPr algn="ctr">
              <a:buNone/>
            </a:pPr>
            <a:endParaRPr lang="en-US" sz="1000" b="1" i="1" dirty="0" smtClean="0"/>
          </a:p>
          <a:p>
            <a:pPr algn="ctr">
              <a:buNone/>
            </a:pPr>
            <a:r>
              <a:rPr lang="en-US" sz="2800" b="1" i="1" dirty="0" smtClean="0"/>
              <a:t>The OCLC Research Survey of </a:t>
            </a:r>
          </a:p>
          <a:p>
            <a:pPr algn="ctr">
              <a:buNone/>
            </a:pPr>
            <a:r>
              <a:rPr lang="en-US" sz="2800" b="1" i="1" dirty="0" smtClean="0"/>
              <a:t>Special Collections and Archives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>
                <a:hlinkClick r:id="rId2"/>
              </a:rPr>
              <a:t>http://www.oclc.org/research/publications/library/2010/2010-11.pdf</a:t>
            </a:r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population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762000"/>
            <a:ext cx="7702551" cy="5257800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sz="2800" dirty="0" smtClean="0"/>
              <a:t>Libraries surveyed: 275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Rate of response: 61% (169)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Five membership organizations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Association of Research Libraries</a:t>
            </a:r>
          </a:p>
          <a:p>
            <a:pPr lvl="1"/>
            <a:r>
              <a:rPr lang="en-US" sz="2400" dirty="0" smtClean="0"/>
              <a:t>Canadian Association of Research Libraries</a:t>
            </a:r>
          </a:p>
          <a:p>
            <a:pPr lvl="1"/>
            <a:r>
              <a:rPr lang="en-US" sz="2400" dirty="0" smtClean="0"/>
              <a:t>Independent Research Libraries Association</a:t>
            </a:r>
          </a:p>
          <a:p>
            <a:pPr lvl="1"/>
            <a:r>
              <a:rPr lang="en-US" sz="2400" dirty="0" smtClean="0"/>
              <a:t>Oberlin Group</a:t>
            </a:r>
          </a:p>
          <a:p>
            <a:pPr lvl="1"/>
            <a:r>
              <a:rPr lang="en-US" sz="2400" dirty="0" smtClean="0"/>
              <a:t>RLG Partnership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82" y="1454150"/>
            <a:ext cx="5537200" cy="394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716" y="214192"/>
            <a:ext cx="6896883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Respondents by type of institution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Printed volumes in overall library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277100" cy="515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16" y="214192"/>
            <a:ext cx="824700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libri"/>
                <a:cs typeface="Calibri"/>
              </a:rPr>
              <a:t>Change in overall library funding</a:t>
            </a:r>
            <a:endParaRPr lang="en-US" sz="3200" b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991600" cy="514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23223" cy="995360"/>
          </a:xfrm>
        </p:spPr>
        <p:txBody>
          <a:bodyPr/>
          <a:lstStyle/>
          <a:p>
            <a:r>
              <a:rPr lang="en-US" dirty="0" smtClean="0"/>
              <a:t>“Your three most challenging issues” **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02551" cy="2971800"/>
          </a:xfrm>
        </p:spPr>
        <p:txBody>
          <a:bodyPr/>
          <a:lstStyle/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Space: </a:t>
            </a:r>
            <a:r>
              <a:rPr lang="en-US" sz="2800" dirty="0" smtClean="0">
                <a:solidFill>
                  <a:srgbClr val="FF0000"/>
                </a:solidFill>
              </a:rPr>
              <a:t>64%</a:t>
            </a:r>
            <a:endParaRPr lang="en-US" sz="2800" dirty="0" smtClean="0"/>
          </a:p>
          <a:p>
            <a:pPr marL="987425" lvl="1" indent="-514350">
              <a:buNone/>
            </a:pPr>
            <a:endParaRPr lang="en-US" sz="2800" dirty="0" smtClean="0"/>
          </a:p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Born-digital materials: </a:t>
            </a:r>
            <a:r>
              <a:rPr lang="en-US" sz="2800" dirty="0" smtClean="0">
                <a:solidFill>
                  <a:srgbClr val="FF0000"/>
                </a:solidFill>
              </a:rPr>
              <a:t>37%</a:t>
            </a:r>
          </a:p>
          <a:p>
            <a:pPr marL="987425" lvl="1" indent="-514350">
              <a:buFont typeface="+mj-lt"/>
              <a:buAutoNum type="arabicPeriod"/>
            </a:pPr>
            <a:endParaRPr lang="en-US" sz="2800" dirty="0" smtClean="0"/>
          </a:p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Digitization: </a:t>
            </a:r>
            <a:r>
              <a:rPr lang="en-US" sz="2800" dirty="0" smtClean="0">
                <a:solidFill>
                  <a:srgbClr val="FF0000"/>
                </a:solidFill>
              </a:rPr>
              <a:t>35%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876800"/>
            <a:ext cx="586740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** Funding and staffing were disallowed. Respondents could name up to three challenges.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ROJECT_OPEN" val="0"/>
</p:tagLst>
</file>

<file path=ppt/theme/theme1.xml><?xml version="1.0" encoding="utf-8"?>
<a:theme xmlns:a="http://schemas.openxmlformats.org/drawingml/2006/main" name="OCCL Blu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21B2CB3A491438F8C3CF70CF5C351" ma:contentTypeVersion="0" ma:contentTypeDescription="Create a new document." ma:contentTypeScope="" ma:versionID="d73062128fec434ff45cfe428458908c">
  <xsd:schema xmlns:xsd="http://www.w3.org/2001/XMLSchema" xmlns:p="http://schemas.microsoft.com/office/2006/metadata/properties" targetNamespace="http://schemas.microsoft.com/office/2006/metadata/properties" ma:root="true" ma:fieldsID="774135a8e01ad8e2a25cb24840439c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32341-1B23-4F20-9825-B34EBA9434A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834BD36-37CB-48C5-8C53-15E606A2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577B243-7733-4BAE-94E0-AF1A737FC3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45746</TotalTime>
  <Words>1391</Words>
  <Application>Microsoft Macintosh PowerPoint</Application>
  <PresentationFormat>On-screen Show (4:3)</PresentationFormat>
  <Paragraphs>271</Paragraphs>
  <Slides>49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OCCL Blue "light" template</vt:lpstr>
      <vt:lpstr>OCLC orange "light" template</vt:lpstr>
      <vt:lpstr>Taking Our Pulse  The OCLC Research Survey of Special Collections and Archives</vt:lpstr>
      <vt:lpstr>Overview</vt:lpstr>
      <vt:lpstr>What’s wrong with this [big] picture?</vt:lpstr>
      <vt:lpstr>Project objectives</vt:lpstr>
      <vt:lpstr>Survey population</vt:lpstr>
      <vt:lpstr>Slide 6</vt:lpstr>
      <vt:lpstr>Slide 7</vt:lpstr>
      <vt:lpstr>Slide 8</vt:lpstr>
      <vt:lpstr>“Your three most challenging issues” **</vt:lpstr>
      <vt:lpstr>Assessment: Action item</vt:lpstr>
      <vt:lpstr>Slide 11</vt:lpstr>
      <vt:lpstr>Collections: Growth</vt:lpstr>
      <vt:lpstr>Collections: Acquisitions</vt:lpstr>
      <vt:lpstr>Collections: Acquisitions Funding</vt:lpstr>
      <vt:lpstr>Collections: Acquisitions</vt:lpstr>
      <vt:lpstr>Collections</vt:lpstr>
      <vt:lpstr>Collections: Action items</vt:lpstr>
      <vt:lpstr>User services: Onsite visits</vt:lpstr>
      <vt:lpstr>Slide 19</vt:lpstr>
      <vt:lpstr>Slide 20</vt:lpstr>
      <vt:lpstr>Slide 21</vt:lpstr>
      <vt:lpstr>Slide 22</vt:lpstr>
      <vt:lpstr>Use of digital cameras</vt:lpstr>
      <vt:lpstr>Slide 24</vt:lpstr>
      <vt:lpstr>Slide 25</vt:lpstr>
      <vt:lpstr>User services: Action items</vt:lpstr>
      <vt:lpstr>Cataloging and metadata</vt:lpstr>
      <vt:lpstr>Slide 28</vt:lpstr>
      <vt:lpstr>Cataloging and metadata: Action items</vt:lpstr>
      <vt:lpstr>Archival management</vt:lpstr>
      <vt:lpstr>Slide 31</vt:lpstr>
      <vt:lpstr>Archival management</vt:lpstr>
      <vt:lpstr>Archival management: Action item</vt:lpstr>
      <vt:lpstr>Slide 34</vt:lpstr>
      <vt:lpstr>Slide 35</vt:lpstr>
      <vt:lpstr>Slide 36</vt:lpstr>
      <vt:lpstr>Licensed content</vt:lpstr>
      <vt:lpstr>Digitization: Action items</vt:lpstr>
      <vt:lpstr>Born-digital archival materials </vt:lpstr>
      <vt:lpstr>Born-digital archival materials</vt:lpstr>
      <vt:lpstr>Slide 41</vt:lpstr>
      <vt:lpstr>Slide 42</vt:lpstr>
      <vt:lpstr>Slide 43</vt:lpstr>
      <vt:lpstr>Born-digital materials: Action items</vt:lpstr>
      <vt:lpstr>Slide 45</vt:lpstr>
      <vt:lpstr>Slide 46</vt:lpstr>
      <vt:lpstr>Staffing </vt:lpstr>
      <vt:lpstr>Staffing: Action items</vt:lpstr>
      <vt:lpstr>Slide 49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 Slide Title Line Two</dc:title>
  <dc:creator>robinsoma</dc:creator>
  <cp:keywords>Theme color: blue; Background color: light;</cp:keywords>
  <dc:description>Use this "light" template when projecting presentations in well lit rooms.</dc:description>
  <cp:lastModifiedBy>OCLC Dooley</cp:lastModifiedBy>
  <cp:revision>1609</cp:revision>
  <dcterms:created xsi:type="dcterms:W3CDTF">2011-01-09T21:17:41Z</dcterms:created>
  <dcterms:modified xsi:type="dcterms:W3CDTF">2011-01-10T22:02:26Z</dcterms:modified>
  <cp:category>OCLC PowerPoint Template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0x01010001D21B2CB3A491438F8C3CF70CF5C351</vt:lpwstr>
  </property>
</Properties>
</file>