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52" r:id="rId2"/>
    <p:sldId id="353" r:id="rId3"/>
    <p:sldId id="356" r:id="rId4"/>
    <p:sldId id="354" r:id="rId5"/>
    <p:sldId id="357" r:id="rId6"/>
    <p:sldId id="358" r:id="rId7"/>
    <p:sldId id="359" r:id="rId8"/>
    <p:sldId id="364" r:id="rId9"/>
    <p:sldId id="361" r:id="rId10"/>
    <p:sldId id="360" r:id="rId11"/>
    <p:sldId id="362" r:id="rId12"/>
    <p:sldId id="366" r:id="rId13"/>
    <p:sldId id="365" r:id="rId14"/>
    <p:sldId id="351" r:id="rId15"/>
  </p:sldIdLst>
  <p:sldSz cx="9144000" cy="6858000" type="screen4x3"/>
  <p:notesSz cx="6858000" cy="9144000"/>
  <p:embeddedFontLst>
    <p:embeddedFont>
      <p:font typeface="Open Sans" pitchFamily="34" charset="0"/>
      <p:regular r:id="rId17"/>
      <p:bold r:id="rId18"/>
      <p:italic r:id="rId19"/>
      <p:boldItalic r:id="rId20"/>
    </p:embeddedFont>
    <p:embeddedFont>
      <p:font typeface="Open Sans Semibold" pitchFamily="34" charset="0"/>
      <p:bold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464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0118" autoAdjust="0"/>
  </p:normalViewPr>
  <p:slideViewPr>
    <p:cSldViewPr>
      <p:cViewPr>
        <p:scale>
          <a:sx n="100" d="100"/>
          <a:sy n="100" d="100"/>
        </p:scale>
        <p:origin x="-336" y="1044"/>
      </p:cViewPr>
      <p:guideLst>
        <p:guide orient="horz" pos="288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lc\data\OCLCResearch\Dublin\Home\childree\My%20Documents\FAST%20users%20stud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lc\data\OCLCResearch\Dublin\Home\childree\My%20Documents\FAST%20users%20stud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lc\data\OCLCResearch\Dublin\Home\childree\My%20Documents\FAST%20users%20stud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Sheet2!$B$44</c:f>
              <c:strCache>
                <c:ptCount val="1"/>
                <c:pt idx="0">
                  <c:v>FAST Facets Use by Adopters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Sheet2!$A$45:$A$52</c:f>
              <c:strCache>
                <c:ptCount val="8"/>
                <c:pt idx="0">
                  <c:v>Topics</c:v>
                </c:pt>
                <c:pt idx="1">
                  <c:v>Geographic Names</c:v>
                </c:pt>
                <c:pt idx="2">
                  <c:v>Form/Genre </c:v>
                </c:pt>
                <c:pt idx="3">
                  <c:v>Personal Names</c:v>
                </c:pt>
                <c:pt idx="4">
                  <c:v>Corporate Names</c:v>
                </c:pt>
                <c:pt idx="5">
                  <c:v>Chronological</c:v>
                </c:pt>
                <c:pt idx="6">
                  <c:v>Events</c:v>
                </c:pt>
                <c:pt idx="7">
                  <c:v>Titles</c:v>
                </c:pt>
              </c:strCache>
            </c:strRef>
          </c:cat>
          <c:val>
            <c:numRef>
              <c:f>Sheet2!$B$45:$B$52</c:f>
              <c:numCache>
                <c:formatCode>General</c:formatCode>
                <c:ptCount val="8"/>
                <c:pt idx="0">
                  <c:v>9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Positive Attributes cited by FAST Adopters 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Sheet2!$A$2:$A$11</c:f>
              <c:strCache>
                <c:ptCount val="10"/>
                <c:pt idx="0">
                  <c:v>easy to use</c:v>
                </c:pt>
                <c:pt idx="1">
                  <c:v>simple syntax</c:v>
                </c:pt>
                <c:pt idx="2">
                  <c:v>non-cataloger use</c:v>
                </c:pt>
                <c:pt idx="3">
                  <c:v>all headings are linked</c:v>
                </c:pt>
                <c:pt idx="4">
                  <c:v>rich vocabulary</c:v>
                </c:pt>
                <c:pt idx="5">
                  <c:v>easy to learn</c:v>
                </c:pt>
                <c:pt idx="6">
                  <c:v>linked data</c:v>
                </c:pt>
                <c:pt idx="7">
                  <c:v>faceted navigation</c:v>
                </c:pt>
                <c:pt idx="8">
                  <c:v>easy to implement</c:v>
                </c:pt>
                <c:pt idx="9">
                  <c:v>uniform indexing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Sheet2!$B$65</c:f>
              <c:strCache>
                <c:ptCount val="1"/>
                <c:pt idx="0">
                  <c:v> FAST Adopters </c:v>
                </c:pt>
              </c:strCache>
            </c:strRef>
          </c:tx>
          <c:cat>
            <c:strRef>
              <c:f>Sheet2!$A$66:$A$75</c:f>
              <c:strCache>
                <c:ptCount val="10"/>
                <c:pt idx="0">
                  <c:v>simple syntax</c:v>
                </c:pt>
                <c:pt idx="1">
                  <c:v>uniform indexing</c:v>
                </c:pt>
                <c:pt idx="2">
                  <c:v>easy to use</c:v>
                </c:pt>
                <c:pt idx="3">
                  <c:v>non-cataloger use</c:v>
                </c:pt>
                <c:pt idx="4">
                  <c:v>all headings are linked</c:v>
                </c:pt>
                <c:pt idx="5">
                  <c:v>easy to implement</c:v>
                </c:pt>
                <c:pt idx="6">
                  <c:v>faceted navigation</c:v>
                </c:pt>
                <c:pt idx="7">
                  <c:v>geographic search</c:v>
                </c:pt>
                <c:pt idx="8">
                  <c:v>innovative uses</c:v>
                </c:pt>
                <c:pt idx="9">
                  <c:v>staff efficiency</c:v>
                </c:pt>
              </c:strCache>
            </c:strRef>
          </c:cat>
          <c:val>
            <c:numRef>
              <c:f>Sheet2!$B$66:$B$75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Sheet2!$C$65</c:f>
              <c:strCache>
                <c:ptCount val="1"/>
                <c:pt idx="0">
                  <c:v> FAST Non-Adopters</c:v>
                </c:pt>
              </c:strCache>
            </c:strRef>
          </c:tx>
          <c:cat>
            <c:strRef>
              <c:f>Sheet2!$A$66:$A$75</c:f>
              <c:strCache>
                <c:ptCount val="10"/>
                <c:pt idx="0">
                  <c:v>simple syntax</c:v>
                </c:pt>
                <c:pt idx="1">
                  <c:v>uniform indexing</c:v>
                </c:pt>
                <c:pt idx="2">
                  <c:v>easy to use</c:v>
                </c:pt>
                <c:pt idx="3">
                  <c:v>non-cataloger use</c:v>
                </c:pt>
                <c:pt idx="4">
                  <c:v>all headings are linked</c:v>
                </c:pt>
                <c:pt idx="5">
                  <c:v>easy to implement</c:v>
                </c:pt>
                <c:pt idx="6">
                  <c:v>faceted navigation</c:v>
                </c:pt>
                <c:pt idx="7">
                  <c:v>geographic search</c:v>
                </c:pt>
                <c:pt idx="8">
                  <c:v>innovative uses</c:v>
                </c:pt>
                <c:pt idx="9">
                  <c:v>staff efficiency</c:v>
                </c:pt>
              </c:strCache>
            </c:strRef>
          </c:cat>
          <c:val>
            <c:numRef>
              <c:f>Sheet2!$C$66:$C$75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hape val="box"/>
        <c:axId val="76000640"/>
        <c:axId val="76104832"/>
        <c:axId val="0"/>
      </c:bar3DChart>
      <c:catAx>
        <c:axId val="76000640"/>
        <c:scaling>
          <c:orientation val="minMax"/>
        </c:scaling>
        <c:axPos val="l"/>
        <c:tickLblPos val="nextTo"/>
        <c:crossAx val="76104832"/>
        <c:crosses val="autoZero"/>
        <c:auto val="1"/>
        <c:lblAlgn val="ctr"/>
        <c:lblOffset val="100"/>
      </c:catAx>
      <c:valAx>
        <c:axId val="76104832"/>
        <c:scaling>
          <c:orientation val="minMax"/>
        </c:scaling>
        <c:axPos val="b"/>
        <c:majorGridlines/>
        <c:numFmt formatCode="General" sourceLinked="1"/>
        <c:tickLblPos val="nextTo"/>
        <c:crossAx val="760006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8C6BD-D8CF-43CE-9A0D-DA4E77A4F016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E8577-7E78-41DF-96AC-A776B0057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8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(Faceted Application of Subject Terminology)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429000"/>
            <a:ext cx="7772400" cy="4572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800600"/>
            <a:ext cx="4343400" cy="346364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181600"/>
            <a:ext cx="4343400" cy="346364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87737"/>
            <a:ext cx="4343400" cy="277091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6092537"/>
            <a:ext cx="4343400" cy="277091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397337"/>
            <a:ext cx="4343400" cy="277091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057400"/>
            <a:ext cx="7772400" cy="1371600"/>
          </a:xfrm>
        </p:spPr>
        <p:txBody>
          <a:bodyPr>
            <a:noAutofit/>
          </a:bodyPr>
          <a:lstStyle>
            <a:lvl1pPr>
              <a:defRPr sz="4800" baseline="0"/>
            </a:lvl1pPr>
          </a:lstStyle>
          <a:p>
            <a:r>
              <a:rPr lang="en-US" dirty="0" smtClean="0"/>
              <a:t>Click to edit Master title style. Up to two 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5077"/>
            <a:ext cx="914400" cy="1002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3276600" y="6350913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10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10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http://creativecommons.org/licenses/by/3.0/</a:t>
            </a:r>
            <a:endParaRPr lang="en-US" sz="10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200400"/>
            <a:ext cx="5486400" cy="19812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" y="64593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 dirty="0" smtClean="0">
                <a:solidFill>
                  <a:srgbClr val="64646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©2013 OCLC</a:t>
            </a:r>
            <a:endParaRPr lang="en-US" sz="1000" dirty="0">
              <a:solidFill>
                <a:srgbClr val="646464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362200"/>
            <a:ext cx="3977640" cy="796204"/>
          </a:xfrm>
        </p:spPr>
        <p:txBody>
          <a:bodyPr>
            <a:normAutofit/>
          </a:bodyPr>
          <a:lstStyle>
            <a:lvl1pPr marL="0" indent="0">
              <a:buNone/>
              <a:defRPr sz="4400" baseline="0"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5077"/>
            <a:ext cx="914400" cy="1002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3298"/>
            <a:ext cx="1452563" cy="300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3298"/>
            <a:ext cx="1452563" cy="300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00200"/>
            <a:ext cx="8001000" cy="20574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Segue Slide Dark –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6400800"/>
            <a:ext cx="1457326" cy="301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049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q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00200"/>
            <a:ext cx="8229600" cy="1828800"/>
          </a:xfrm>
        </p:spPr>
        <p:txBody>
          <a:bodyPr>
            <a:normAutofit/>
          </a:bodyPr>
          <a:lstStyle>
            <a:lvl1pPr>
              <a:defRPr sz="4400" baseline="0"/>
            </a:lvl1pPr>
          </a:lstStyle>
          <a:p>
            <a:r>
              <a:rPr lang="en-US" dirty="0" smtClean="0"/>
              <a:t>Segue Slide – White-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3298"/>
            <a:ext cx="1452563" cy="300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82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3298"/>
            <a:ext cx="1452563" cy="300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3298"/>
            <a:ext cx="1452563" cy="300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3298"/>
            <a:ext cx="1452563" cy="300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-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1" y="467497"/>
            <a:ext cx="914400" cy="1056503"/>
          </a:xfrm>
          <a:prstGeom prst="rect">
            <a:avLst/>
          </a:prstGeom>
        </p:spPr>
      </p:pic>
      <p:pic>
        <p:nvPicPr>
          <p:cNvPr id="13" name="Picture 1" descr="image00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276600" y="6350913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1000" baseline="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aseline="0" dirty="0" err="1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1000" baseline="0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http://creativecommons.org/licenses/by/3.0/</a:t>
            </a:r>
            <a:endParaRPr lang="en-US" sz="1000" dirty="0" smtClean="0">
              <a:solidFill>
                <a:schemeClr val="bg1">
                  <a:lumMod val="9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5200"/>
            <a:ext cx="5410200" cy="2438400"/>
          </a:xfr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Parting slide contact info; name, twitter, email, etc… 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64593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 dirty="0" smtClean="0">
                <a:solidFill>
                  <a:schemeClr val="bg1">
                    <a:lumMod val="8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©2013 OCLC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6464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61" r:id="rId4"/>
    <p:sldLayoutId id="2147483662" r:id="rId5"/>
    <p:sldLayoutId id="2147483650" r:id="rId6"/>
    <p:sldLayoutId id="2147483659" r:id="rId7"/>
    <p:sldLayoutId id="2147483652" r:id="rId8"/>
    <p:sldLayoutId id="2147483657" r:id="rId9"/>
    <p:sldLayoutId id="2147483660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Open Sans Semibold" pitchFamily="34" charset="0"/>
          <a:ea typeface="Open Sans Semibold" pitchFamily="34" charset="0"/>
          <a:cs typeface="Open Sans Semibold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research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ast.oclc.org/searchfas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clc.org/research/news/2013/06-25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xperimental.worldcat.org/mapfast/mobil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hangingtogether.org/?cat=1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nformit.com.au/downloads/bulletin_issue3_2011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772400" cy="914400"/>
          </a:xfrm>
        </p:spPr>
        <p:txBody>
          <a:bodyPr/>
          <a:lstStyle/>
          <a:p>
            <a:r>
              <a:rPr lang="en-US" dirty="0" smtClean="0"/>
              <a:t>Eric Childress</a:t>
            </a:r>
          </a:p>
          <a:p>
            <a:r>
              <a:rPr lang="en-US" dirty="0" smtClean="0"/>
              <a:t>Ed O’Neill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ALA Annual 2013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29 June 2013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B3AA010-7757-41E0-A212-D41514C97AA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990600" y="1981200"/>
            <a:ext cx="4343400" cy="277091"/>
          </a:xfrm>
        </p:spPr>
        <p:txBody>
          <a:bodyPr/>
          <a:lstStyle/>
          <a:p>
            <a:r>
              <a:rPr lang="en-US" dirty="0" smtClean="0"/>
              <a:t>Faceted Subject Access Interest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adopted…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685800" y="1219200"/>
          <a:ext cx="7848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295400" y="57150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From: </a:t>
            </a:r>
            <a:r>
              <a:rPr lang="en-US" sz="1400" dirty="0" err="1" smtClean="0"/>
              <a:t>Mixter</a:t>
            </a:r>
            <a:r>
              <a:rPr lang="en-US" sz="1400" dirty="0" smtClean="0"/>
              <a:t>, Jeffrey, and Eric Childress. 2013. </a:t>
            </a:r>
            <a:r>
              <a:rPr lang="en-US" sz="1400" i="1" dirty="0" smtClean="0"/>
              <a:t>FAST (Faceted Application of Subject Terminology) users summary and case studies</a:t>
            </a:r>
            <a:r>
              <a:rPr lang="en-US" sz="1400" dirty="0" smtClean="0"/>
              <a:t>. Dublin, Ohio: OCLC Research.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Adopters vs. Non-adopters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600200"/>
          <a:ext cx="830580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57150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From: </a:t>
            </a:r>
            <a:r>
              <a:rPr lang="en-US" sz="1400" dirty="0" err="1" smtClean="0"/>
              <a:t>Mixter</a:t>
            </a:r>
            <a:r>
              <a:rPr lang="en-US" sz="1400" dirty="0" smtClean="0"/>
              <a:t>, Jeffrey, and Eric Childress. 2013. </a:t>
            </a:r>
            <a:r>
              <a:rPr lang="en-US" sz="1400" i="1" dirty="0" smtClean="0"/>
              <a:t>FAST (Faceted Application of Subject Terminology) users summary and case studies</a:t>
            </a:r>
            <a:r>
              <a:rPr lang="en-US" sz="1400" dirty="0" smtClean="0"/>
              <a:t>. Dublin, Ohio: OCLC Research.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In-press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Will be released in July 2013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 l="30476" t="16000" r="30952" b="6286"/>
          <a:stretch>
            <a:fillRect/>
          </a:stretch>
        </p:blipFill>
        <p:spPr bwMode="auto">
          <a:xfrm>
            <a:off x="533399" y="1524000"/>
            <a:ext cx="3449171" cy="434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fast@oclc.org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B3AA010-7757-41E0-A212-D41514C97A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about OCLC Research…</a:t>
            </a:r>
            <a:endParaRPr lang="en-US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 l="15238" t="11429" r="19524" b="4000"/>
          <a:stretch>
            <a:fillRect/>
          </a:stretch>
        </p:blipFill>
        <p:spPr bwMode="auto">
          <a:xfrm>
            <a:off x="1600201" y="1219200"/>
            <a:ext cx="6327346" cy="512653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0" y="6412468"/>
            <a:ext cx="34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http://www.oclc.org/research.html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(Faceted Application of Subject Terminology)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Joint OCLC Research and Library of Congress project</a:t>
            </a:r>
          </a:p>
          <a:p>
            <a:r>
              <a:rPr lang="en-US" dirty="0" smtClean="0"/>
              <a:t>Provides a faceted version of the Library of Congress Subject Headings</a:t>
            </a:r>
          </a:p>
          <a:p>
            <a:r>
              <a:rPr lang="en-US" dirty="0" smtClean="0"/>
              <a:t>Available in various interfaces and downloadable versions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46476" r="15238" b="4000"/>
          <a:stretch>
            <a:fillRect/>
          </a:stretch>
        </p:blipFill>
        <p:spPr bwMode="auto">
          <a:xfrm>
            <a:off x="4114800" y="1524000"/>
            <a:ext cx="4877972" cy="43434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00600" y="5943600"/>
            <a:ext cx="308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http://fast.oclc.org/searchfast/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stats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dirty="0" smtClean="0"/>
              <a:t>Total headings: 1.7 million</a:t>
            </a:r>
          </a:p>
          <a:p>
            <a:pPr lvl="0"/>
            <a:r>
              <a:rPr lang="en-US" dirty="0" smtClean="0"/>
              <a:t>Facets:</a:t>
            </a:r>
          </a:p>
          <a:p>
            <a:pPr lvl="1"/>
            <a:r>
              <a:rPr lang="en-US" i="1" dirty="0" smtClean="0"/>
              <a:t>Personal names: </a:t>
            </a:r>
            <a:r>
              <a:rPr lang="en-US" dirty="0" smtClean="0"/>
              <a:t>704,143</a:t>
            </a:r>
          </a:p>
          <a:p>
            <a:pPr lvl="1"/>
            <a:r>
              <a:rPr lang="en-US" i="1" dirty="0" smtClean="0"/>
              <a:t>Corporate names: </a:t>
            </a:r>
            <a:r>
              <a:rPr lang="en-US" dirty="0" smtClean="0"/>
              <a:t>357,625</a:t>
            </a:r>
          </a:p>
          <a:p>
            <a:pPr lvl="1"/>
            <a:r>
              <a:rPr lang="en-US" i="1" dirty="0" smtClean="0"/>
              <a:t>Events: </a:t>
            </a:r>
            <a:r>
              <a:rPr lang="en-US" dirty="0" smtClean="0"/>
              <a:t>11,915</a:t>
            </a:r>
          </a:p>
          <a:p>
            <a:pPr lvl="1"/>
            <a:r>
              <a:rPr lang="en-US" i="1" dirty="0" smtClean="0"/>
              <a:t>Uniform titles: </a:t>
            </a:r>
            <a:r>
              <a:rPr lang="en-US" dirty="0" smtClean="0"/>
              <a:t>61,633</a:t>
            </a:r>
          </a:p>
          <a:p>
            <a:pPr lvl="1"/>
            <a:r>
              <a:rPr lang="en-US" i="1" dirty="0" smtClean="0"/>
              <a:t>Chronological: </a:t>
            </a:r>
            <a:r>
              <a:rPr lang="en-US" dirty="0" smtClean="0"/>
              <a:t>676</a:t>
            </a:r>
          </a:p>
          <a:p>
            <a:pPr lvl="1"/>
            <a:r>
              <a:rPr lang="en-US" i="1" dirty="0" smtClean="0"/>
              <a:t>Topical: </a:t>
            </a:r>
            <a:r>
              <a:rPr lang="en-US" dirty="0" smtClean="0"/>
              <a:t>392,593</a:t>
            </a:r>
          </a:p>
          <a:p>
            <a:pPr lvl="1"/>
            <a:r>
              <a:rPr lang="en-US" i="1" dirty="0" smtClean="0"/>
              <a:t>Geographic: </a:t>
            </a:r>
            <a:r>
              <a:rPr lang="en-US" dirty="0" smtClean="0"/>
              <a:t>148,722</a:t>
            </a:r>
          </a:p>
          <a:p>
            <a:pPr lvl="1"/>
            <a:r>
              <a:rPr lang="en-US" i="1" dirty="0" smtClean="0"/>
              <a:t>Form/Genre: </a:t>
            </a:r>
            <a:r>
              <a:rPr lang="en-US" dirty="0" smtClean="0"/>
              <a:t>1,905</a:t>
            </a:r>
          </a:p>
          <a:p>
            <a:r>
              <a:rPr lang="en-US" dirty="0" smtClean="0"/>
              <a:t> </a:t>
            </a:r>
            <a:r>
              <a:rPr lang="en-US" i="1" dirty="0" smtClean="0"/>
              <a:t>Deprecated/deleted:</a:t>
            </a:r>
            <a:r>
              <a:rPr lang="en-US" dirty="0" smtClean="0"/>
              <a:t> 46,719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FAST headings have been successfully added to an off-line copy of OCLC's WorldCat database.</a:t>
            </a:r>
          </a:p>
          <a:p>
            <a:pPr lvl="1"/>
            <a:r>
              <a:rPr lang="en-US" dirty="0" smtClean="0"/>
              <a:t> WorldCat contained 1,678,279 distinct FAST headings (excluding chronological) each controlled with a single authority record.</a:t>
            </a:r>
          </a:p>
          <a:p>
            <a:pPr lvl="1"/>
            <a:r>
              <a:rPr lang="en-US" dirty="0" smtClean="0"/>
              <a:t>WorldCat contained 26,425,717 distinct LCSH headings (including names valid as subjects) with approximately 7.5% controlled by a single authority record.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mapFAST</a:t>
            </a:r>
            <a:r>
              <a:rPr lang="en-US" dirty="0" smtClean="0"/>
              <a:t> Mobile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16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714" t="11429" r="18571" b="8884"/>
          <a:stretch>
            <a:fillRect/>
          </a:stretch>
        </p:blipFill>
        <p:spPr bwMode="auto">
          <a:xfrm>
            <a:off x="311150" y="152399"/>
            <a:ext cx="8070850" cy="61168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5400000">
            <a:off x="6326088" y="365611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hlinkClick r:id="rId2"/>
              </a:rPr>
              <a:t>http://www.oclc.org/research/news/2013/06-25.html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981200" y="5791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hlinkClick r:id="rId4"/>
              </a:rPr>
              <a:t>http://experimental.worldcat.org/mapfast/mobile/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“Centers”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Experimental</a:t>
            </a:r>
          </a:p>
          <a:p>
            <a:r>
              <a:rPr lang="en-US" dirty="0" smtClean="0"/>
              <a:t>Leverages FAST and VIAF in OCLC Research’s upgraded version of WorldCat</a:t>
            </a:r>
          </a:p>
          <a:p>
            <a:r>
              <a:rPr lang="en-US" dirty="0" smtClean="0"/>
              <a:t>Reveals:</a:t>
            </a:r>
          </a:p>
          <a:p>
            <a:pPr lvl="1"/>
            <a:r>
              <a:rPr lang="en-US" dirty="0" smtClean="0"/>
              <a:t>What a given library has relative-to-others’ strengths</a:t>
            </a:r>
          </a:p>
          <a:p>
            <a:pPr lvl="1"/>
            <a:r>
              <a:rPr lang="en-US" dirty="0" smtClean="0"/>
              <a:t>Which libraries are strong for a given topic/person/country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 l="42381" t="19048" r="32857" b="3238"/>
          <a:stretch>
            <a:fillRect/>
          </a:stretch>
        </p:blipFill>
        <p:spPr bwMode="auto">
          <a:xfrm>
            <a:off x="4648200" y="304800"/>
            <a:ext cx="3052482" cy="598756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 l="30952" t="12190" r="32857" b="44381"/>
          <a:stretch>
            <a:fillRect/>
          </a:stretch>
        </p:blipFill>
        <p:spPr bwMode="auto">
          <a:xfrm>
            <a:off x="6553200" y="5029200"/>
            <a:ext cx="2209800" cy="1657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00400" y="6324600"/>
            <a:ext cx="3169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4"/>
              </a:rPr>
              <a:t>http://hangingtogether.org/?cat=13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Forthcoming…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Interviews with 16 parties</a:t>
            </a:r>
          </a:p>
          <a:p>
            <a:pPr lvl="1"/>
            <a:r>
              <a:rPr lang="en-US" dirty="0" smtClean="0"/>
              <a:t>9 adopters</a:t>
            </a:r>
          </a:p>
          <a:p>
            <a:pPr lvl="1"/>
            <a:r>
              <a:rPr lang="en-US" dirty="0" smtClean="0"/>
              <a:t>7 non-adopters</a:t>
            </a:r>
          </a:p>
          <a:p>
            <a:r>
              <a:rPr lang="en-US" dirty="0" smtClean="0"/>
              <a:t>Presented in two parts</a:t>
            </a:r>
          </a:p>
          <a:p>
            <a:pPr lvl="1"/>
            <a:r>
              <a:rPr lang="en-US" dirty="0" smtClean="0"/>
              <a:t>Summary of findings</a:t>
            </a:r>
          </a:p>
          <a:p>
            <a:pPr lvl="1"/>
            <a:r>
              <a:rPr lang="en-US" dirty="0" smtClean="0"/>
              <a:t>16 interviews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 l="30476" t="16000" r="30952" b="6286"/>
          <a:stretch>
            <a:fillRect/>
          </a:stretch>
        </p:blipFill>
        <p:spPr bwMode="auto">
          <a:xfrm>
            <a:off x="533399" y="1524000"/>
            <a:ext cx="3449171" cy="434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report - interview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b="1" dirty="0" smtClean="0"/>
              <a:t>Adopters</a:t>
            </a:r>
          </a:p>
          <a:p>
            <a:pPr lvl="0"/>
            <a:r>
              <a:rPr lang="en-US" dirty="0" smtClean="0"/>
              <a:t>Bodleian Libraries (University of Oxford)</a:t>
            </a:r>
          </a:p>
          <a:p>
            <a:pPr lvl="0"/>
            <a:r>
              <a:rPr lang="en-US" dirty="0" smtClean="0"/>
              <a:t>Databib.org</a:t>
            </a:r>
          </a:p>
          <a:p>
            <a:pPr lvl="0"/>
            <a:r>
              <a:rPr lang="en-US" dirty="0" smtClean="0"/>
              <a:t>National Library of New Zealand (Te </a:t>
            </a:r>
            <a:r>
              <a:rPr lang="en-US" dirty="0" err="1" smtClean="0"/>
              <a:t>Puna</a:t>
            </a:r>
            <a:r>
              <a:rPr lang="en-US" dirty="0" smtClean="0"/>
              <a:t> </a:t>
            </a:r>
            <a:r>
              <a:rPr lang="en-US" dirty="0" err="1" smtClean="0"/>
              <a:t>Mātauranga</a:t>
            </a:r>
            <a:r>
              <a:rPr lang="en-US" dirty="0" smtClean="0"/>
              <a:t> o </a:t>
            </a:r>
            <a:r>
              <a:rPr lang="en-US" dirty="0" err="1" smtClean="0"/>
              <a:t>Aotearoa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OCLC</a:t>
            </a:r>
          </a:p>
          <a:p>
            <a:pPr lvl="0"/>
            <a:r>
              <a:rPr lang="en-US" dirty="0" smtClean="0"/>
              <a:t>RMIT Publishing</a:t>
            </a:r>
          </a:p>
          <a:p>
            <a:pPr lvl="0"/>
            <a:r>
              <a:rPr lang="en-US" dirty="0" smtClean="0"/>
              <a:t>Sterling and Francine Clark Art Institute Library</a:t>
            </a:r>
          </a:p>
          <a:p>
            <a:pPr lvl="0"/>
            <a:r>
              <a:rPr lang="en-US" dirty="0" err="1" smtClean="0"/>
              <a:t>Universiteitsbibliotheek</a:t>
            </a:r>
            <a:r>
              <a:rPr lang="en-US" dirty="0" smtClean="0"/>
              <a:t> Amsterdam (Amsterdam University Library)</a:t>
            </a:r>
          </a:p>
          <a:p>
            <a:pPr lvl="0"/>
            <a:r>
              <a:rPr lang="en-US" dirty="0" smtClean="0"/>
              <a:t>University of Illinois at Chicago</a:t>
            </a:r>
          </a:p>
          <a:p>
            <a:pPr lvl="0"/>
            <a:r>
              <a:rPr lang="en-US" dirty="0" smtClean="0"/>
              <a:t>University of North Dakota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b="1" dirty="0" smtClean="0"/>
              <a:t>Non-adopters</a:t>
            </a:r>
          </a:p>
          <a:p>
            <a:pPr lvl="0"/>
            <a:r>
              <a:rPr lang="en-US" dirty="0" smtClean="0"/>
              <a:t>Biodiversity Heritage Library (BHL)</a:t>
            </a:r>
          </a:p>
          <a:p>
            <a:r>
              <a:rPr lang="en-US" dirty="0" smtClean="0"/>
              <a:t>Minnesota State University, Mankato</a:t>
            </a:r>
          </a:p>
          <a:p>
            <a:pPr lvl="0"/>
            <a:r>
              <a:rPr lang="en-US" dirty="0" smtClean="0"/>
              <a:t>University of Western Ontario - PhD Research</a:t>
            </a:r>
          </a:p>
          <a:p>
            <a:pPr lvl="0"/>
            <a:r>
              <a:rPr lang="en-US" dirty="0" smtClean="0"/>
              <a:t>People of the Founding Era</a:t>
            </a:r>
          </a:p>
          <a:p>
            <a:pPr lvl="0"/>
            <a:r>
              <a:rPr lang="en-US" dirty="0" err="1" smtClean="0"/>
              <a:t>l’Université</a:t>
            </a:r>
            <a:r>
              <a:rPr lang="en-US" dirty="0" smtClean="0"/>
              <a:t> du Québec à Montréal (UQAM) (University of Quebec in Montreal)</a:t>
            </a:r>
          </a:p>
          <a:p>
            <a:pPr lvl="0"/>
            <a:r>
              <a:rPr lang="en-US" dirty="0" smtClean="0"/>
              <a:t>University of Texas School of Public Health at Houston</a:t>
            </a:r>
          </a:p>
          <a:p>
            <a:pPr lvl="0"/>
            <a:r>
              <a:rPr lang="en-US" dirty="0" smtClean="0"/>
              <a:t>World Maritime University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RMIT quote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l="5714" t="16762" r="50476" b="33714"/>
          <a:stretch>
            <a:fillRect/>
          </a:stretch>
        </p:blipFill>
        <p:spPr bwMode="auto">
          <a:xfrm>
            <a:off x="152399" y="152400"/>
            <a:ext cx="7772401" cy="549137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 l="31905" t="16762" r="32857" b="4000"/>
          <a:stretch>
            <a:fillRect/>
          </a:stretch>
        </p:blipFill>
        <p:spPr bwMode="auto">
          <a:xfrm>
            <a:off x="6172200" y="4876799"/>
            <a:ext cx="1371600" cy="192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5864423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http://www.informit.com.au/downloads/bulletin_issue3_2011.pdf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Facets used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371600"/>
          <a:ext cx="8305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57150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From: </a:t>
            </a:r>
            <a:r>
              <a:rPr lang="en-US" sz="1400" dirty="0" err="1" smtClean="0"/>
              <a:t>Mixter</a:t>
            </a:r>
            <a:r>
              <a:rPr lang="en-US" sz="1400" dirty="0" smtClean="0"/>
              <a:t>, Jeffrey, and Eric Childress. 2013. </a:t>
            </a:r>
            <a:r>
              <a:rPr lang="en-US" sz="1400" i="1" dirty="0" smtClean="0"/>
              <a:t>FAST (Faceted Application of Subject Terminology) users summary and case studies</a:t>
            </a:r>
            <a:r>
              <a:rPr lang="en-US" sz="1400" dirty="0" smtClean="0"/>
              <a:t>. Dublin, Ohio: OCLC Research.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LC-Research-Template-blackand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OCLC-Research-Template-blackandwhite</Template>
  <TotalTime>3922</TotalTime>
  <Words>440</Words>
  <Application>Microsoft Office PowerPoint</Application>
  <PresentationFormat>On-screen Show (4:3)</PresentationFormat>
  <Paragraphs>94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Open Sans</vt:lpstr>
      <vt:lpstr>Open Sans Semibold</vt:lpstr>
      <vt:lpstr>Calibri</vt:lpstr>
      <vt:lpstr>OCLC-Research-Template-blackandwhite</vt:lpstr>
      <vt:lpstr>FAST Report</vt:lpstr>
      <vt:lpstr>FAST (Faceted Application of Subject Terminology)</vt:lpstr>
      <vt:lpstr>FAST stats</vt:lpstr>
      <vt:lpstr>mapFAST Mobile</vt:lpstr>
      <vt:lpstr>“Centers” work</vt:lpstr>
      <vt:lpstr>Forthcoming…</vt:lpstr>
      <vt:lpstr>FAST report - interview subjects</vt:lpstr>
      <vt:lpstr>RMIT quote</vt:lpstr>
      <vt:lpstr>Facets used</vt:lpstr>
      <vt:lpstr>Why adopted…</vt:lpstr>
      <vt:lpstr>Adopters vs. Non-adopters</vt:lpstr>
      <vt:lpstr>In-press</vt:lpstr>
      <vt:lpstr>Slide 13</vt:lpstr>
      <vt:lpstr>For more about OCLC Research…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Report</dc:title>
  <dc:subject>FAST, ALA Annual 2013</dc:subject>
  <dc:creator>Eric Childress and Ed O'Neill</dc:creator>
  <cp:keywords>OCLC Research</cp:keywords>
  <dc:description>Presentation by Eric Childress and Ed O'Neill at the Faceted Subject Access IG at ALA Annual 2013, Chicago, IL 29 June 2013</dc:description>
  <cp:lastModifiedBy>disbrowk</cp:lastModifiedBy>
  <cp:revision>110</cp:revision>
  <dcterms:created xsi:type="dcterms:W3CDTF">2013-06-21T18:06:19Z</dcterms:created>
  <dcterms:modified xsi:type="dcterms:W3CDTF">2013-08-12T18:09:44Z</dcterms:modified>
  <cp:category>Presentation</cp:category>
</cp:coreProperties>
</file>