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67"/>
  </p:notesMasterIdLst>
  <p:handoutMasterIdLst>
    <p:handoutMasterId r:id="rId68"/>
  </p:handoutMasterIdLst>
  <p:sldIdLst>
    <p:sldId id="30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15" r:id="rId53"/>
    <p:sldId id="314" r:id="rId54"/>
    <p:sldId id="316" r:id="rId55"/>
    <p:sldId id="317" r:id="rId56"/>
    <p:sldId id="318" r:id="rId57"/>
    <p:sldId id="319" r:id="rId58"/>
    <p:sldId id="309" r:id="rId59"/>
    <p:sldId id="310" r:id="rId60"/>
    <p:sldId id="311" r:id="rId61"/>
    <p:sldId id="312" r:id="rId62"/>
    <p:sldId id="313" r:id="rId63"/>
    <p:sldId id="305" r:id="rId64"/>
    <p:sldId id="306" r:id="rId65"/>
    <p:sldId id="307"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fanieli" initials="im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152889"/>
    <a:srgbClr val="175A87"/>
    <a:srgbClr val="15537D"/>
    <a:srgbClr val="134A6F"/>
    <a:srgbClr val="419A3C"/>
    <a:srgbClr val="A9316F"/>
    <a:srgbClr val="0B7CCB"/>
    <a:srgbClr val="FF7600"/>
    <a:srgbClr val="E18100"/>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1970" autoAdjust="0"/>
  </p:normalViewPr>
  <p:slideViewPr>
    <p:cSldViewPr snapToObjects="1" showGuides="1">
      <p:cViewPr>
        <p:scale>
          <a:sx n="50" d="100"/>
          <a:sy n="50" d="100"/>
        </p:scale>
        <p:origin x="-2550" y="-246"/>
      </p:cViewPr>
      <p:guideLst>
        <p:guide orient="horz" pos="6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2243-6D4F-434B-A329-C5C3F34973C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B490DED-E262-4200-98C1-95A25892527C}">
      <dgm:prSet phldrT="[Text]"/>
      <dgm:spPr/>
      <dgm:t>
        <a:bodyPr/>
        <a:lstStyle/>
        <a:p>
          <a:r>
            <a:rPr lang="en-US" dirty="0" smtClean="0"/>
            <a:t>DIPIR Project </a:t>
          </a:r>
          <a:endParaRPr lang="en-US" dirty="0"/>
        </a:p>
      </dgm:t>
    </dgm:pt>
    <dgm:pt modelId="{DF1561B8-7E5F-4AFD-9241-415BD081F4A6}" type="parTrans" cxnId="{68FD5DF4-C8C9-4433-9609-B012DB6AFE33}">
      <dgm:prSet/>
      <dgm:spPr/>
      <dgm:t>
        <a:bodyPr/>
        <a:lstStyle/>
        <a:p>
          <a:endParaRPr lang="en-US"/>
        </a:p>
      </dgm:t>
    </dgm:pt>
    <dgm:pt modelId="{2CE9EEBF-8B2C-4583-BCB1-586D271E328E}" type="sibTrans" cxnId="{68FD5DF4-C8C9-4433-9609-B012DB6AFE33}">
      <dgm:prSet/>
      <dgm:spPr/>
      <dgm:t>
        <a:bodyPr/>
        <a:lstStyle/>
        <a:p>
          <a:endParaRPr lang="en-US"/>
        </a:p>
      </dgm:t>
    </dgm:pt>
    <dgm:pt modelId="{E9594D8F-4AE0-4431-B887-2B4CF2F02194}">
      <dgm:prSet phldrT="[Text]"/>
      <dgm:spPr/>
      <dgm:t>
        <a:bodyPr/>
        <a:lstStyle/>
        <a:p>
          <a:r>
            <a:rPr lang="en-US" dirty="0" smtClean="0"/>
            <a:t>Nancy McGovern</a:t>
          </a:r>
        </a:p>
        <a:p>
          <a:r>
            <a:rPr lang="en-US" dirty="0" smtClean="0"/>
            <a:t>ICPSR/MIT</a:t>
          </a:r>
          <a:endParaRPr lang="en-US" dirty="0"/>
        </a:p>
      </dgm:t>
    </dgm:pt>
    <dgm:pt modelId="{6E578EA0-CE1B-46BD-8994-F21B989C9351}" type="parTrans" cxnId="{D474CC9B-E5D4-4101-8A85-B3DD4F860948}">
      <dgm:prSet/>
      <dgm:spPr/>
      <dgm:t>
        <a:bodyPr/>
        <a:lstStyle/>
        <a:p>
          <a:endParaRPr lang="en-US" dirty="0"/>
        </a:p>
      </dgm:t>
    </dgm:pt>
    <dgm:pt modelId="{D3754221-492F-435F-851C-347EB039F012}" type="sibTrans" cxnId="{D474CC9B-E5D4-4101-8A85-B3DD4F860948}">
      <dgm:prSet/>
      <dgm:spPr/>
      <dgm:t>
        <a:bodyPr/>
        <a:lstStyle/>
        <a:p>
          <a:endParaRPr lang="en-US"/>
        </a:p>
      </dgm:t>
    </dgm:pt>
    <dgm:pt modelId="{C7D52028-B500-41F9-81C3-86561F5E2A1B}">
      <dgm:prSet phldrT="[Text]"/>
      <dgm:spPr/>
      <dgm:t>
        <a:bodyPr/>
        <a:lstStyle/>
        <a:p>
          <a:r>
            <a:rPr lang="en-US" dirty="0" smtClean="0"/>
            <a:t>Ixchel Faniel</a:t>
          </a:r>
        </a:p>
        <a:p>
          <a:r>
            <a:rPr lang="en-US" dirty="0" smtClean="0"/>
            <a:t>OCLC Research </a:t>
          </a:r>
        </a:p>
        <a:p>
          <a:r>
            <a:rPr lang="en-US" dirty="0" smtClean="0"/>
            <a:t>(PI)</a:t>
          </a:r>
          <a:endParaRPr lang="en-US" dirty="0"/>
        </a:p>
      </dgm:t>
    </dgm:pt>
    <dgm:pt modelId="{5BA8A5BA-343F-4004-A43E-87A41A4EBCE3}" type="parTrans" cxnId="{BC7D7011-558B-4714-A650-C6E9F2B5C221}">
      <dgm:prSet/>
      <dgm:spPr/>
      <dgm:t>
        <a:bodyPr/>
        <a:lstStyle/>
        <a:p>
          <a:endParaRPr lang="en-US" dirty="0"/>
        </a:p>
      </dgm:t>
    </dgm:pt>
    <dgm:pt modelId="{24EEB685-45FA-4DD6-B934-9E1F434F1171}" type="sibTrans" cxnId="{BC7D7011-558B-4714-A650-C6E9F2B5C221}">
      <dgm:prSet/>
      <dgm:spPr/>
      <dgm:t>
        <a:bodyPr/>
        <a:lstStyle/>
        <a:p>
          <a:endParaRPr lang="en-US"/>
        </a:p>
      </dgm:t>
    </dgm:pt>
    <dgm:pt modelId="{0E258C9C-D2FA-4CC6-A7FC-0235E01FAC0B}">
      <dgm:prSet phldrT="[Text]"/>
      <dgm:spPr/>
      <dgm:t>
        <a:bodyPr/>
        <a:lstStyle/>
        <a:p>
          <a:r>
            <a:rPr lang="en-US" dirty="0" smtClean="0"/>
            <a:t>Eric Kansa Open Context</a:t>
          </a:r>
          <a:endParaRPr lang="en-US" dirty="0"/>
        </a:p>
      </dgm:t>
    </dgm:pt>
    <dgm:pt modelId="{DBD52581-7D31-4DA3-9D80-6F88D2540659}" type="parTrans" cxnId="{3D8213EA-1D2B-4401-AC5E-DFD5AC9C49BF}">
      <dgm:prSet/>
      <dgm:spPr/>
      <dgm:t>
        <a:bodyPr/>
        <a:lstStyle/>
        <a:p>
          <a:endParaRPr lang="en-US" dirty="0"/>
        </a:p>
      </dgm:t>
    </dgm:pt>
    <dgm:pt modelId="{48EBC09D-28C7-4C8D-A3C0-67644280C72C}" type="sibTrans" cxnId="{3D8213EA-1D2B-4401-AC5E-DFD5AC9C49BF}">
      <dgm:prSet/>
      <dgm:spPr/>
      <dgm:t>
        <a:bodyPr/>
        <a:lstStyle/>
        <a:p>
          <a:endParaRPr lang="en-US"/>
        </a:p>
      </dgm:t>
    </dgm:pt>
    <dgm:pt modelId="{675091F0-ACD5-469D-BBA4-1D8AE48477F5}">
      <dgm:prSet phldrT="[Text]"/>
      <dgm:spPr/>
      <dgm:t>
        <a:bodyPr/>
        <a:lstStyle/>
        <a:p>
          <a:r>
            <a:rPr lang="en-US" dirty="0" smtClean="0"/>
            <a:t>William Fink        UM Museum of Zoology</a:t>
          </a:r>
          <a:endParaRPr lang="en-US" dirty="0"/>
        </a:p>
      </dgm:t>
    </dgm:pt>
    <dgm:pt modelId="{664B8F41-3EC4-4BB2-9569-085FDDC9E64A}" type="parTrans" cxnId="{CBA688DC-D0B8-4DB1-A844-E22494AB24EE}">
      <dgm:prSet/>
      <dgm:spPr/>
      <dgm:t>
        <a:bodyPr/>
        <a:lstStyle/>
        <a:p>
          <a:endParaRPr lang="en-US" dirty="0"/>
        </a:p>
      </dgm:t>
    </dgm:pt>
    <dgm:pt modelId="{2236C86C-32BC-41F9-AFE6-C898C5BAAC68}" type="sibTrans" cxnId="{CBA688DC-D0B8-4DB1-A844-E22494AB24EE}">
      <dgm:prSet/>
      <dgm:spPr/>
      <dgm:t>
        <a:bodyPr/>
        <a:lstStyle/>
        <a:p>
          <a:endParaRPr lang="en-US"/>
        </a:p>
      </dgm:t>
    </dgm:pt>
    <dgm:pt modelId="{B60B2733-84D3-4B5F-83BC-A9CD1A995520}">
      <dgm:prSet phldrT="[Text]"/>
      <dgm:spPr/>
      <dgm:t>
        <a:bodyPr/>
        <a:lstStyle/>
        <a:p>
          <a:r>
            <a:rPr lang="en-US" dirty="0" smtClean="0"/>
            <a:t>Elizabeth Yakel      University of Michigan  (Co-PI)</a:t>
          </a:r>
          <a:endParaRPr lang="en-US" dirty="0"/>
        </a:p>
      </dgm:t>
    </dgm:pt>
    <dgm:pt modelId="{1EEF692B-5A47-4867-B91F-B82A3C188221}" type="parTrans" cxnId="{1BEEE573-8AA7-4FC6-9BA6-A59F8D99967C}">
      <dgm:prSet/>
      <dgm:spPr/>
      <dgm:t>
        <a:bodyPr/>
        <a:lstStyle/>
        <a:p>
          <a:endParaRPr lang="en-US" dirty="0"/>
        </a:p>
      </dgm:t>
    </dgm:pt>
    <dgm:pt modelId="{7D0E6C0E-16BE-4630-9558-B224B1A0322C}" type="sibTrans" cxnId="{1BEEE573-8AA7-4FC6-9BA6-A59F8D99967C}">
      <dgm:prSet/>
      <dgm:spPr/>
      <dgm:t>
        <a:bodyPr/>
        <a:lstStyle/>
        <a:p>
          <a:endParaRPr lang="en-US"/>
        </a:p>
      </dgm:t>
    </dgm:pt>
    <dgm:pt modelId="{E9F3727D-F25F-46F9-9EEE-669C05BC2607}" type="pres">
      <dgm:prSet presAssocID="{CD532243-6D4F-434B-A329-C5C3F34973C0}" presName="cycle" presStyleCnt="0">
        <dgm:presLayoutVars>
          <dgm:chMax val="1"/>
          <dgm:dir/>
          <dgm:animLvl val="ctr"/>
          <dgm:resizeHandles val="exact"/>
        </dgm:presLayoutVars>
      </dgm:prSet>
      <dgm:spPr/>
      <dgm:t>
        <a:bodyPr/>
        <a:lstStyle/>
        <a:p>
          <a:endParaRPr lang="en-US"/>
        </a:p>
      </dgm:t>
    </dgm:pt>
    <dgm:pt modelId="{63D863C6-720F-4F21-BFB6-5EEE94B1A1C9}" type="pres">
      <dgm:prSet presAssocID="{CB490DED-E262-4200-98C1-95A25892527C}" presName="centerShape" presStyleLbl="node0" presStyleIdx="0" presStyleCnt="1"/>
      <dgm:spPr/>
      <dgm:t>
        <a:bodyPr/>
        <a:lstStyle/>
        <a:p>
          <a:endParaRPr lang="en-US"/>
        </a:p>
      </dgm:t>
    </dgm:pt>
    <dgm:pt modelId="{ADDDD1EF-D841-4E15-9FAE-15005AD52C63}" type="pres">
      <dgm:prSet presAssocID="{6E578EA0-CE1B-46BD-8994-F21B989C9351}" presName="Name9" presStyleLbl="parChTrans1D2" presStyleIdx="0" presStyleCnt="5"/>
      <dgm:spPr/>
      <dgm:t>
        <a:bodyPr/>
        <a:lstStyle/>
        <a:p>
          <a:endParaRPr lang="en-US"/>
        </a:p>
      </dgm:t>
    </dgm:pt>
    <dgm:pt modelId="{67AA2296-E054-4C6F-B02B-F066BBE63DAE}" type="pres">
      <dgm:prSet presAssocID="{6E578EA0-CE1B-46BD-8994-F21B989C9351}" presName="connTx" presStyleLbl="parChTrans1D2" presStyleIdx="0" presStyleCnt="5"/>
      <dgm:spPr/>
      <dgm:t>
        <a:bodyPr/>
        <a:lstStyle/>
        <a:p>
          <a:endParaRPr lang="en-US"/>
        </a:p>
      </dgm:t>
    </dgm:pt>
    <dgm:pt modelId="{FF49DCB9-BB93-474D-B17B-66D0124300DC}" type="pres">
      <dgm:prSet presAssocID="{E9594D8F-4AE0-4431-B887-2B4CF2F02194}" presName="node" presStyleLbl="node1" presStyleIdx="0" presStyleCnt="5">
        <dgm:presLayoutVars>
          <dgm:bulletEnabled val="1"/>
        </dgm:presLayoutVars>
      </dgm:prSet>
      <dgm:spPr/>
      <dgm:t>
        <a:bodyPr/>
        <a:lstStyle/>
        <a:p>
          <a:endParaRPr lang="en-US"/>
        </a:p>
      </dgm:t>
    </dgm:pt>
    <dgm:pt modelId="{1AE64E3D-16E8-48EF-BCD7-A0F46C734162}" type="pres">
      <dgm:prSet presAssocID="{5BA8A5BA-343F-4004-A43E-87A41A4EBCE3}" presName="Name9" presStyleLbl="parChTrans1D2" presStyleIdx="1" presStyleCnt="5"/>
      <dgm:spPr/>
      <dgm:t>
        <a:bodyPr/>
        <a:lstStyle/>
        <a:p>
          <a:endParaRPr lang="en-US"/>
        </a:p>
      </dgm:t>
    </dgm:pt>
    <dgm:pt modelId="{F93CE3F0-1602-4D7E-8CBD-26D5953B523D}" type="pres">
      <dgm:prSet presAssocID="{5BA8A5BA-343F-4004-A43E-87A41A4EBCE3}" presName="connTx" presStyleLbl="parChTrans1D2" presStyleIdx="1" presStyleCnt="5"/>
      <dgm:spPr/>
      <dgm:t>
        <a:bodyPr/>
        <a:lstStyle/>
        <a:p>
          <a:endParaRPr lang="en-US"/>
        </a:p>
      </dgm:t>
    </dgm:pt>
    <dgm:pt modelId="{1BA3EE65-7EEB-423F-B7C8-1F31E74962DF}" type="pres">
      <dgm:prSet presAssocID="{C7D52028-B500-41F9-81C3-86561F5E2A1B}" presName="node" presStyleLbl="node1" presStyleIdx="1" presStyleCnt="5">
        <dgm:presLayoutVars>
          <dgm:bulletEnabled val="1"/>
        </dgm:presLayoutVars>
      </dgm:prSet>
      <dgm:spPr/>
      <dgm:t>
        <a:bodyPr/>
        <a:lstStyle/>
        <a:p>
          <a:endParaRPr lang="en-US"/>
        </a:p>
      </dgm:t>
    </dgm:pt>
    <dgm:pt modelId="{0253664B-A661-417F-B2F5-F1100A654733}" type="pres">
      <dgm:prSet presAssocID="{DBD52581-7D31-4DA3-9D80-6F88D2540659}" presName="Name9" presStyleLbl="parChTrans1D2" presStyleIdx="2" presStyleCnt="5"/>
      <dgm:spPr/>
      <dgm:t>
        <a:bodyPr/>
        <a:lstStyle/>
        <a:p>
          <a:endParaRPr lang="en-US"/>
        </a:p>
      </dgm:t>
    </dgm:pt>
    <dgm:pt modelId="{89E35120-DFF0-47B2-871B-1BC01C65C0F9}" type="pres">
      <dgm:prSet presAssocID="{DBD52581-7D31-4DA3-9D80-6F88D2540659}" presName="connTx" presStyleLbl="parChTrans1D2" presStyleIdx="2" presStyleCnt="5"/>
      <dgm:spPr/>
      <dgm:t>
        <a:bodyPr/>
        <a:lstStyle/>
        <a:p>
          <a:endParaRPr lang="en-US"/>
        </a:p>
      </dgm:t>
    </dgm:pt>
    <dgm:pt modelId="{95B9C2A0-4C47-4560-B845-01585346611D}" type="pres">
      <dgm:prSet presAssocID="{0E258C9C-D2FA-4CC6-A7FC-0235E01FAC0B}" presName="node" presStyleLbl="node1" presStyleIdx="2" presStyleCnt="5">
        <dgm:presLayoutVars>
          <dgm:bulletEnabled val="1"/>
        </dgm:presLayoutVars>
      </dgm:prSet>
      <dgm:spPr/>
      <dgm:t>
        <a:bodyPr/>
        <a:lstStyle/>
        <a:p>
          <a:endParaRPr lang="en-US"/>
        </a:p>
      </dgm:t>
    </dgm:pt>
    <dgm:pt modelId="{DEF3E311-F307-49BB-B0EF-448DFDD0EAE3}" type="pres">
      <dgm:prSet presAssocID="{664B8F41-3EC4-4BB2-9569-085FDDC9E64A}" presName="Name9" presStyleLbl="parChTrans1D2" presStyleIdx="3" presStyleCnt="5"/>
      <dgm:spPr/>
      <dgm:t>
        <a:bodyPr/>
        <a:lstStyle/>
        <a:p>
          <a:endParaRPr lang="en-US"/>
        </a:p>
      </dgm:t>
    </dgm:pt>
    <dgm:pt modelId="{B8AEBDE2-AE2B-49F1-AAEF-1FAA73A80C1B}" type="pres">
      <dgm:prSet presAssocID="{664B8F41-3EC4-4BB2-9569-085FDDC9E64A}" presName="connTx" presStyleLbl="parChTrans1D2" presStyleIdx="3" presStyleCnt="5"/>
      <dgm:spPr/>
      <dgm:t>
        <a:bodyPr/>
        <a:lstStyle/>
        <a:p>
          <a:endParaRPr lang="en-US"/>
        </a:p>
      </dgm:t>
    </dgm:pt>
    <dgm:pt modelId="{9A67F473-A806-4694-B5B0-4A767BE1F699}" type="pres">
      <dgm:prSet presAssocID="{675091F0-ACD5-469D-BBA4-1D8AE48477F5}" presName="node" presStyleLbl="node1" presStyleIdx="3" presStyleCnt="5">
        <dgm:presLayoutVars>
          <dgm:bulletEnabled val="1"/>
        </dgm:presLayoutVars>
      </dgm:prSet>
      <dgm:spPr/>
      <dgm:t>
        <a:bodyPr/>
        <a:lstStyle/>
        <a:p>
          <a:endParaRPr lang="en-US"/>
        </a:p>
      </dgm:t>
    </dgm:pt>
    <dgm:pt modelId="{1C9FDED9-06C1-479A-8F79-4146B76FA115}" type="pres">
      <dgm:prSet presAssocID="{1EEF692B-5A47-4867-B91F-B82A3C188221}" presName="Name9" presStyleLbl="parChTrans1D2" presStyleIdx="4" presStyleCnt="5"/>
      <dgm:spPr/>
      <dgm:t>
        <a:bodyPr/>
        <a:lstStyle/>
        <a:p>
          <a:endParaRPr lang="en-US"/>
        </a:p>
      </dgm:t>
    </dgm:pt>
    <dgm:pt modelId="{5528E2CE-681E-40C0-9EFB-91FA6032A40D}" type="pres">
      <dgm:prSet presAssocID="{1EEF692B-5A47-4867-B91F-B82A3C188221}" presName="connTx" presStyleLbl="parChTrans1D2" presStyleIdx="4" presStyleCnt="5"/>
      <dgm:spPr/>
      <dgm:t>
        <a:bodyPr/>
        <a:lstStyle/>
        <a:p>
          <a:endParaRPr lang="en-US"/>
        </a:p>
      </dgm:t>
    </dgm:pt>
    <dgm:pt modelId="{9CF32AB4-0184-4298-A416-15D8AC288B7B}" type="pres">
      <dgm:prSet presAssocID="{B60B2733-84D3-4B5F-83BC-A9CD1A995520}" presName="node" presStyleLbl="node1" presStyleIdx="4" presStyleCnt="5">
        <dgm:presLayoutVars>
          <dgm:bulletEnabled val="1"/>
        </dgm:presLayoutVars>
      </dgm:prSet>
      <dgm:spPr/>
      <dgm:t>
        <a:bodyPr/>
        <a:lstStyle/>
        <a:p>
          <a:endParaRPr lang="en-US"/>
        </a:p>
      </dgm:t>
    </dgm:pt>
  </dgm:ptLst>
  <dgm:cxnLst>
    <dgm:cxn modelId="{4BB9FD74-FC8A-47C6-B769-25C05E2505D8}" type="presOf" srcId="{5BA8A5BA-343F-4004-A43E-87A41A4EBCE3}" destId="{1AE64E3D-16E8-48EF-BCD7-A0F46C734162}" srcOrd="0" destOrd="0" presId="urn:microsoft.com/office/officeart/2005/8/layout/radial1"/>
    <dgm:cxn modelId="{8D93B4E5-3822-43AE-8910-109E5EB0597A}" type="presOf" srcId="{CB490DED-E262-4200-98C1-95A25892527C}" destId="{63D863C6-720F-4F21-BFB6-5EEE94B1A1C9}" srcOrd="0" destOrd="0" presId="urn:microsoft.com/office/officeart/2005/8/layout/radial1"/>
    <dgm:cxn modelId="{F8A123A7-3886-499B-AE64-53485AF410A8}" type="presOf" srcId="{664B8F41-3EC4-4BB2-9569-085FDDC9E64A}" destId="{DEF3E311-F307-49BB-B0EF-448DFDD0EAE3}" srcOrd="0" destOrd="0" presId="urn:microsoft.com/office/officeart/2005/8/layout/radial1"/>
    <dgm:cxn modelId="{1DDF1001-FF79-49A6-A904-26B294BBC474}" type="presOf" srcId="{1EEF692B-5A47-4867-B91F-B82A3C188221}" destId="{5528E2CE-681E-40C0-9EFB-91FA6032A40D}" srcOrd="1" destOrd="0" presId="urn:microsoft.com/office/officeart/2005/8/layout/radial1"/>
    <dgm:cxn modelId="{D474CC9B-E5D4-4101-8A85-B3DD4F860948}" srcId="{CB490DED-E262-4200-98C1-95A25892527C}" destId="{E9594D8F-4AE0-4431-B887-2B4CF2F02194}" srcOrd="0" destOrd="0" parTransId="{6E578EA0-CE1B-46BD-8994-F21B989C9351}" sibTransId="{D3754221-492F-435F-851C-347EB039F012}"/>
    <dgm:cxn modelId="{567DB96C-8B4F-4291-85DE-DF7E844ACAA8}" type="presOf" srcId="{664B8F41-3EC4-4BB2-9569-085FDDC9E64A}" destId="{B8AEBDE2-AE2B-49F1-AAEF-1FAA73A80C1B}" srcOrd="1" destOrd="0" presId="urn:microsoft.com/office/officeart/2005/8/layout/radial1"/>
    <dgm:cxn modelId="{3D8213EA-1D2B-4401-AC5E-DFD5AC9C49BF}" srcId="{CB490DED-E262-4200-98C1-95A25892527C}" destId="{0E258C9C-D2FA-4CC6-A7FC-0235E01FAC0B}" srcOrd="2" destOrd="0" parTransId="{DBD52581-7D31-4DA3-9D80-6F88D2540659}" sibTransId="{48EBC09D-28C7-4C8D-A3C0-67644280C72C}"/>
    <dgm:cxn modelId="{66160635-10E7-4BEC-9567-9570A679A47C}" type="presOf" srcId="{0E258C9C-D2FA-4CC6-A7FC-0235E01FAC0B}" destId="{95B9C2A0-4C47-4560-B845-01585346611D}" srcOrd="0" destOrd="0" presId="urn:microsoft.com/office/officeart/2005/8/layout/radial1"/>
    <dgm:cxn modelId="{8BD2E5CB-82FD-4306-894D-08FFD3241EED}" type="presOf" srcId="{CD532243-6D4F-434B-A329-C5C3F34973C0}" destId="{E9F3727D-F25F-46F9-9EEE-669C05BC2607}" srcOrd="0" destOrd="0" presId="urn:microsoft.com/office/officeart/2005/8/layout/radial1"/>
    <dgm:cxn modelId="{F23F57F3-26DD-4323-A661-6883DD11C9A6}" type="presOf" srcId="{C7D52028-B500-41F9-81C3-86561F5E2A1B}" destId="{1BA3EE65-7EEB-423F-B7C8-1F31E74962DF}" srcOrd="0" destOrd="0" presId="urn:microsoft.com/office/officeart/2005/8/layout/radial1"/>
    <dgm:cxn modelId="{68FD5DF4-C8C9-4433-9609-B012DB6AFE33}" srcId="{CD532243-6D4F-434B-A329-C5C3F34973C0}" destId="{CB490DED-E262-4200-98C1-95A25892527C}" srcOrd="0" destOrd="0" parTransId="{DF1561B8-7E5F-4AFD-9241-415BD081F4A6}" sibTransId="{2CE9EEBF-8B2C-4583-BCB1-586D271E328E}"/>
    <dgm:cxn modelId="{04C14EF7-785A-48A8-A9FE-B96EB0396E80}" type="presOf" srcId="{E9594D8F-4AE0-4431-B887-2B4CF2F02194}" destId="{FF49DCB9-BB93-474D-B17B-66D0124300DC}" srcOrd="0" destOrd="0" presId="urn:microsoft.com/office/officeart/2005/8/layout/radial1"/>
    <dgm:cxn modelId="{08FEA070-5C08-4801-B35E-41B784A90225}" type="presOf" srcId="{6E578EA0-CE1B-46BD-8994-F21B989C9351}" destId="{67AA2296-E054-4C6F-B02B-F066BBE63DAE}" srcOrd="1" destOrd="0" presId="urn:microsoft.com/office/officeart/2005/8/layout/radial1"/>
    <dgm:cxn modelId="{D814B798-3A26-478A-B014-5104DB0B701E}" type="presOf" srcId="{DBD52581-7D31-4DA3-9D80-6F88D2540659}" destId="{0253664B-A661-417F-B2F5-F1100A654733}" srcOrd="0" destOrd="0" presId="urn:microsoft.com/office/officeart/2005/8/layout/radial1"/>
    <dgm:cxn modelId="{8AD796ED-9122-479D-9932-564439A5B6D2}" type="presOf" srcId="{DBD52581-7D31-4DA3-9D80-6F88D2540659}" destId="{89E35120-DFF0-47B2-871B-1BC01C65C0F9}" srcOrd="1" destOrd="0" presId="urn:microsoft.com/office/officeart/2005/8/layout/radial1"/>
    <dgm:cxn modelId="{CBA688DC-D0B8-4DB1-A844-E22494AB24EE}" srcId="{CB490DED-E262-4200-98C1-95A25892527C}" destId="{675091F0-ACD5-469D-BBA4-1D8AE48477F5}" srcOrd="3" destOrd="0" parTransId="{664B8F41-3EC4-4BB2-9569-085FDDC9E64A}" sibTransId="{2236C86C-32BC-41F9-AFE6-C898C5BAAC68}"/>
    <dgm:cxn modelId="{1BEEE573-8AA7-4FC6-9BA6-A59F8D99967C}" srcId="{CB490DED-E262-4200-98C1-95A25892527C}" destId="{B60B2733-84D3-4B5F-83BC-A9CD1A995520}" srcOrd="4" destOrd="0" parTransId="{1EEF692B-5A47-4867-B91F-B82A3C188221}" sibTransId="{7D0E6C0E-16BE-4630-9558-B224B1A0322C}"/>
    <dgm:cxn modelId="{2CC8A01D-AA79-4467-A3A1-67566B543ADB}" type="presOf" srcId="{6E578EA0-CE1B-46BD-8994-F21B989C9351}" destId="{ADDDD1EF-D841-4E15-9FAE-15005AD52C63}" srcOrd="0" destOrd="0" presId="urn:microsoft.com/office/officeart/2005/8/layout/radial1"/>
    <dgm:cxn modelId="{05CDD5C6-37FE-4862-BC56-46C9216E2627}" type="presOf" srcId="{675091F0-ACD5-469D-BBA4-1D8AE48477F5}" destId="{9A67F473-A806-4694-B5B0-4A767BE1F699}" srcOrd="0" destOrd="0" presId="urn:microsoft.com/office/officeart/2005/8/layout/radial1"/>
    <dgm:cxn modelId="{9753F197-5FB0-4A47-8AAB-B8D6171643B6}" type="presOf" srcId="{1EEF692B-5A47-4867-B91F-B82A3C188221}" destId="{1C9FDED9-06C1-479A-8F79-4146B76FA115}" srcOrd="0" destOrd="0" presId="urn:microsoft.com/office/officeart/2005/8/layout/radial1"/>
    <dgm:cxn modelId="{21B81C8D-EFE7-4733-A0C6-B56E31739F15}" type="presOf" srcId="{B60B2733-84D3-4B5F-83BC-A9CD1A995520}" destId="{9CF32AB4-0184-4298-A416-15D8AC288B7B}" srcOrd="0" destOrd="0" presId="urn:microsoft.com/office/officeart/2005/8/layout/radial1"/>
    <dgm:cxn modelId="{4FA1B602-9587-4229-908E-9444ABE0A58D}" type="presOf" srcId="{5BA8A5BA-343F-4004-A43E-87A41A4EBCE3}" destId="{F93CE3F0-1602-4D7E-8CBD-26D5953B523D}" srcOrd="1" destOrd="0" presId="urn:microsoft.com/office/officeart/2005/8/layout/radial1"/>
    <dgm:cxn modelId="{BC7D7011-558B-4714-A650-C6E9F2B5C221}" srcId="{CB490DED-E262-4200-98C1-95A25892527C}" destId="{C7D52028-B500-41F9-81C3-86561F5E2A1B}" srcOrd="1" destOrd="0" parTransId="{5BA8A5BA-343F-4004-A43E-87A41A4EBCE3}" sibTransId="{24EEB685-45FA-4DD6-B934-9E1F434F1171}"/>
    <dgm:cxn modelId="{98DE1A95-6CAD-468D-BFA8-07E99C4E19E0}" type="presParOf" srcId="{E9F3727D-F25F-46F9-9EEE-669C05BC2607}" destId="{63D863C6-720F-4F21-BFB6-5EEE94B1A1C9}" srcOrd="0" destOrd="0" presId="urn:microsoft.com/office/officeart/2005/8/layout/radial1"/>
    <dgm:cxn modelId="{5685A0F8-14AC-438B-A25B-4CB54B64DCEE}" type="presParOf" srcId="{E9F3727D-F25F-46F9-9EEE-669C05BC2607}" destId="{ADDDD1EF-D841-4E15-9FAE-15005AD52C63}" srcOrd="1" destOrd="0" presId="urn:microsoft.com/office/officeart/2005/8/layout/radial1"/>
    <dgm:cxn modelId="{BBA680C2-1BDA-4416-82E1-6E882E58784C}" type="presParOf" srcId="{ADDDD1EF-D841-4E15-9FAE-15005AD52C63}" destId="{67AA2296-E054-4C6F-B02B-F066BBE63DAE}" srcOrd="0" destOrd="0" presId="urn:microsoft.com/office/officeart/2005/8/layout/radial1"/>
    <dgm:cxn modelId="{18773859-DBD8-49E3-8BF3-0E7E16A8180D}" type="presParOf" srcId="{E9F3727D-F25F-46F9-9EEE-669C05BC2607}" destId="{FF49DCB9-BB93-474D-B17B-66D0124300DC}" srcOrd="2" destOrd="0" presId="urn:microsoft.com/office/officeart/2005/8/layout/radial1"/>
    <dgm:cxn modelId="{6DDFC6C6-5AA6-4226-9D86-C07525450E6C}" type="presParOf" srcId="{E9F3727D-F25F-46F9-9EEE-669C05BC2607}" destId="{1AE64E3D-16E8-48EF-BCD7-A0F46C734162}" srcOrd="3" destOrd="0" presId="urn:microsoft.com/office/officeart/2005/8/layout/radial1"/>
    <dgm:cxn modelId="{C18DAD1D-C4F9-4685-AAE2-EED565AFCAC0}" type="presParOf" srcId="{1AE64E3D-16E8-48EF-BCD7-A0F46C734162}" destId="{F93CE3F0-1602-4D7E-8CBD-26D5953B523D}" srcOrd="0" destOrd="0" presId="urn:microsoft.com/office/officeart/2005/8/layout/radial1"/>
    <dgm:cxn modelId="{D416C256-A2E3-463D-8F6E-7C1EDE18C894}" type="presParOf" srcId="{E9F3727D-F25F-46F9-9EEE-669C05BC2607}" destId="{1BA3EE65-7EEB-423F-B7C8-1F31E74962DF}" srcOrd="4" destOrd="0" presId="urn:microsoft.com/office/officeart/2005/8/layout/radial1"/>
    <dgm:cxn modelId="{27ADECCF-071B-41D8-BD7E-6311C515060C}" type="presParOf" srcId="{E9F3727D-F25F-46F9-9EEE-669C05BC2607}" destId="{0253664B-A661-417F-B2F5-F1100A654733}" srcOrd="5" destOrd="0" presId="urn:microsoft.com/office/officeart/2005/8/layout/radial1"/>
    <dgm:cxn modelId="{00AEC985-6611-4B1C-9F10-1FED80AE1FB3}" type="presParOf" srcId="{0253664B-A661-417F-B2F5-F1100A654733}" destId="{89E35120-DFF0-47B2-871B-1BC01C65C0F9}" srcOrd="0" destOrd="0" presId="urn:microsoft.com/office/officeart/2005/8/layout/radial1"/>
    <dgm:cxn modelId="{67688E40-F46E-4BA0-B44F-F69B425A3FBD}" type="presParOf" srcId="{E9F3727D-F25F-46F9-9EEE-669C05BC2607}" destId="{95B9C2A0-4C47-4560-B845-01585346611D}" srcOrd="6" destOrd="0" presId="urn:microsoft.com/office/officeart/2005/8/layout/radial1"/>
    <dgm:cxn modelId="{808D0A15-0DD9-4B81-8F9F-7BF84FB1AA65}" type="presParOf" srcId="{E9F3727D-F25F-46F9-9EEE-669C05BC2607}" destId="{DEF3E311-F307-49BB-B0EF-448DFDD0EAE3}" srcOrd="7" destOrd="0" presId="urn:microsoft.com/office/officeart/2005/8/layout/radial1"/>
    <dgm:cxn modelId="{CD951840-A749-4A73-9361-BA3F7D879156}" type="presParOf" srcId="{DEF3E311-F307-49BB-B0EF-448DFDD0EAE3}" destId="{B8AEBDE2-AE2B-49F1-AAEF-1FAA73A80C1B}" srcOrd="0" destOrd="0" presId="urn:microsoft.com/office/officeart/2005/8/layout/radial1"/>
    <dgm:cxn modelId="{28B96487-7EE5-4E9E-9E8F-C3532FBED6B1}" type="presParOf" srcId="{E9F3727D-F25F-46F9-9EEE-669C05BC2607}" destId="{9A67F473-A806-4694-B5B0-4A767BE1F699}" srcOrd="8" destOrd="0" presId="urn:microsoft.com/office/officeart/2005/8/layout/radial1"/>
    <dgm:cxn modelId="{334B0E69-4F83-4EB4-A742-F033250F49F4}" type="presParOf" srcId="{E9F3727D-F25F-46F9-9EEE-669C05BC2607}" destId="{1C9FDED9-06C1-479A-8F79-4146B76FA115}" srcOrd="9" destOrd="0" presId="urn:microsoft.com/office/officeart/2005/8/layout/radial1"/>
    <dgm:cxn modelId="{EAA8517C-2718-45E6-ACF9-66CC04BCE458}" type="presParOf" srcId="{1C9FDED9-06C1-479A-8F79-4146B76FA115}" destId="{5528E2CE-681E-40C0-9EFB-91FA6032A40D}" srcOrd="0" destOrd="0" presId="urn:microsoft.com/office/officeart/2005/8/layout/radial1"/>
    <dgm:cxn modelId="{A88099FF-F211-465F-B1F2-08E36E15A3EE}" type="presParOf" srcId="{E9F3727D-F25F-46F9-9EEE-669C05BC2607}" destId="{9CF32AB4-0184-4298-A416-15D8AC288B7B}" srcOrd="10"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2A365-99B3-47FD-BB5A-2DE412B9781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0EFCB6D-5A2C-4A6A-8188-59A8A6E40B3A}">
      <dgm:prSet custT="1"/>
      <dgm:spPr/>
      <dgm:t>
        <a:bodyPr/>
        <a:lstStyle/>
        <a:p>
          <a:pPr rtl="0"/>
          <a:r>
            <a:rPr lang="en-US" sz="1600" dirty="0" smtClean="0"/>
            <a:t>Interviews</a:t>
          </a:r>
          <a:endParaRPr lang="en-US" sz="1600" dirty="0"/>
        </a:p>
      </dgm:t>
    </dgm:pt>
    <dgm:pt modelId="{36179628-521D-4024-A20F-2096BDF10CF3}" type="parTrans" cxnId="{5494A4AF-4C69-4BCE-BB4E-B56370873278}">
      <dgm:prSet/>
      <dgm:spPr/>
      <dgm:t>
        <a:bodyPr/>
        <a:lstStyle/>
        <a:p>
          <a:endParaRPr lang="en-US" dirty="0"/>
        </a:p>
      </dgm:t>
    </dgm:pt>
    <dgm:pt modelId="{57FD4A07-DFC0-4BD1-B34E-B3B6C476DC97}" type="sibTrans" cxnId="{5494A4AF-4C69-4BCE-BB4E-B56370873278}">
      <dgm:prSet/>
      <dgm:spPr/>
      <dgm:t>
        <a:bodyPr/>
        <a:lstStyle/>
        <a:p>
          <a:endParaRPr lang="en-US"/>
        </a:p>
      </dgm:t>
    </dgm:pt>
    <dgm:pt modelId="{7E4E401B-2264-4087-AEDE-C9E719D4CAE2}">
      <dgm:prSet/>
      <dgm:spPr/>
      <dgm:t>
        <a:bodyPr/>
        <a:lstStyle/>
        <a:p>
          <a:pPr rtl="0"/>
          <a:r>
            <a:rPr lang="en-US" dirty="0" smtClean="0"/>
            <a:t>Social scientists</a:t>
          </a:r>
          <a:endParaRPr lang="en-US" dirty="0"/>
        </a:p>
      </dgm:t>
    </dgm:pt>
    <dgm:pt modelId="{A3C47C03-DC65-4FB6-B167-647F843306A6}" type="parTrans" cxnId="{FFA2CE63-3B41-4641-8742-5B07431997E4}">
      <dgm:prSet/>
      <dgm:spPr/>
      <dgm:t>
        <a:bodyPr/>
        <a:lstStyle/>
        <a:p>
          <a:endParaRPr lang="en-US"/>
        </a:p>
      </dgm:t>
    </dgm:pt>
    <dgm:pt modelId="{C6662618-7DF3-4979-8B46-FC781C4D9999}" type="sibTrans" cxnId="{FFA2CE63-3B41-4641-8742-5B07431997E4}">
      <dgm:prSet/>
      <dgm:spPr/>
      <dgm:t>
        <a:bodyPr/>
        <a:lstStyle/>
        <a:p>
          <a:endParaRPr lang="en-US"/>
        </a:p>
      </dgm:t>
    </dgm:pt>
    <dgm:pt modelId="{79135F3F-9744-4EB4-9688-B57375DA64D1}">
      <dgm:prSet/>
      <dgm:spPr/>
      <dgm:t>
        <a:bodyPr/>
        <a:lstStyle/>
        <a:p>
          <a:pPr rtl="0"/>
          <a:r>
            <a:rPr lang="en-US" dirty="0" smtClean="0"/>
            <a:t>Archaeologists</a:t>
          </a:r>
          <a:endParaRPr lang="en-US" dirty="0"/>
        </a:p>
      </dgm:t>
    </dgm:pt>
    <dgm:pt modelId="{FC1CB3E2-AB38-43DA-BA11-D764B104C787}" type="parTrans" cxnId="{4EE0D364-7218-42D5-B194-5D4B3F1188B3}">
      <dgm:prSet/>
      <dgm:spPr/>
      <dgm:t>
        <a:bodyPr/>
        <a:lstStyle/>
        <a:p>
          <a:endParaRPr lang="en-US"/>
        </a:p>
      </dgm:t>
    </dgm:pt>
    <dgm:pt modelId="{53AB376E-839A-4DE0-B1E4-6ADC976F4962}" type="sibTrans" cxnId="{4EE0D364-7218-42D5-B194-5D4B3F1188B3}">
      <dgm:prSet/>
      <dgm:spPr/>
      <dgm:t>
        <a:bodyPr/>
        <a:lstStyle/>
        <a:p>
          <a:endParaRPr lang="en-US"/>
        </a:p>
      </dgm:t>
    </dgm:pt>
    <dgm:pt modelId="{551C631E-7111-4209-9E15-B265D6807925}">
      <dgm:prSet/>
      <dgm:spPr/>
      <dgm:t>
        <a:bodyPr/>
        <a:lstStyle/>
        <a:p>
          <a:pPr rtl="0"/>
          <a:r>
            <a:rPr lang="en-US" dirty="0" smtClean="0"/>
            <a:t>Zoologists</a:t>
          </a:r>
          <a:endParaRPr lang="en-US" dirty="0"/>
        </a:p>
      </dgm:t>
    </dgm:pt>
    <dgm:pt modelId="{519D3C73-92AF-4913-A089-3D1AF9379D05}" type="parTrans" cxnId="{E26102FE-4722-475D-A7DF-CE06D9A9615F}">
      <dgm:prSet/>
      <dgm:spPr/>
      <dgm:t>
        <a:bodyPr/>
        <a:lstStyle/>
        <a:p>
          <a:endParaRPr lang="en-US"/>
        </a:p>
      </dgm:t>
    </dgm:pt>
    <dgm:pt modelId="{8DBA274F-5E4C-4B5B-BD8D-4A66808A08D4}" type="sibTrans" cxnId="{E26102FE-4722-475D-A7DF-CE06D9A9615F}">
      <dgm:prSet/>
      <dgm:spPr/>
      <dgm:t>
        <a:bodyPr/>
        <a:lstStyle/>
        <a:p>
          <a:endParaRPr lang="en-US"/>
        </a:p>
      </dgm:t>
    </dgm:pt>
    <dgm:pt modelId="{CF2BB139-4E5A-45CE-911A-2B8C2C462B3F}">
      <dgm:prSet custT="1"/>
      <dgm:spPr/>
      <dgm:t>
        <a:bodyPr/>
        <a:lstStyle/>
        <a:p>
          <a:pPr rtl="0"/>
          <a:r>
            <a:rPr lang="en-US" sz="1600" dirty="0" smtClean="0"/>
            <a:t>Survey</a:t>
          </a:r>
          <a:endParaRPr lang="en-US" sz="1600" dirty="0"/>
        </a:p>
      </dgm:t>
    </dgm:pt>
    <dgm:pt modelId="{82325CB9-3E93-45CB-A7BC-86D3509F9E32}" type="parTrans" cxnId="{9327957B-AA12-46AF-8620-FBC872184301}">
      <dgm:prSet/>
      <dgm:spPr/>
      <dgm:t>
        <a:bodyPr/>
        <a:lstStyle/>
        <a:p>
          <a:endParaRPr lang="en-US" dirty="0"/>
        </a:p>
      </dgm:t>
    </dgm:pt>
    <dgm:pt modelId="{BE77CCD8-C49D-482B-9EFF-2DFBD6C9404E}" type="sibTrans" cxnId="{9327957B-AA12-46AF-8620-FBC872184301}">
      <dgm:prSet/>
      <dgm:spPr/>
      <dgm:t>
        <a:bodyPr/>
        <a:lstStyle/>
        <a:p>
          <a:endParaRPr lang="en-US"/>
        </a:p>
      </dgm:t>
    </dgm:pt>
    <dgm:pt modelId="{5BBDA2D9-3B12-461D-99AD-B06276B5D3AC}">
      <dgm:prSet/>
      <dgm:spPr/>
      <dgm:t>
        <a:bodyPr/>
        <a:lstStyle/>
        <a:p>
          <a:pPr rtl="0"/>
          <a:r>
            <a:rPr lang="en-US" dirty="0" smtClean="0"/>
            <a:t>ICPSR Data Reusers </a:t>
          </a:r>
          <a:endParaRPr lang="en-US" dirty="0"/>
        </a:p>
      </dgm:t>
    </dgm:pt>
    <dgm:pt modelId="{B0D4CBA8-0C7C-4486-8920-DD5CCB74B17C}" type="parTrans" cxnId="{703D7013-3840-488E-A518-6C8A8C6C5ECA}">
      <dgm:prSet/>
      <dgm:spPr/>
      <dgm:t>
        <a:bodyPr/>
        <a:lstStyle/>
        <a:p>
          <a:endParaRPr lang="en-US"/>
        </a:p>
      </dgm:t>
    </dgm:pt>
    <dgm:pt modelId="{39BEC2AB-91AD-446B-A1A4-EC44322B6C59}" type="sibTrans" cxnId="{703D7013-3840-488E-A518-6C8A8C6C5ECA}">
      <dgm:prSet/>
      <dgm:spPr/>
      <dgm:t>
        <a:bodyPr/>
        <a:lstStyle/>
        <a:p>
          <a:endParaRPr lang="en-US"/>
        </a:p>
      </dgm:t>
    </dgm:pt>
    <dgm:pt modelId="{A07BB4EF-B57C-4C75-8097-D7D9C003993D}">
      <dgm:prSet/>
      <dgm:spPr>
        <a:solidFill>
          <a:srgbClr val="FF0000"/>
        </a:solidFill>
      </dgm:spPr>
      <dgm:t>
        <a:bodyPr/>
        <a:lstStyle/>
        <a:p>
          <a:pPr rtl="0"/>
          <a:r>
            <a:rPr lang="en-US" dirty="0" smtClean="0"/>
            <a:t>Observations</a:t>
          </a:r>
          <a:endParaRPr lang="en-US" dirty="0"/>
        </a:p>
      </dgm:t>
    </dgm:pt>
    <dgm:pt modelId="{C821EE7C-D50F-4DFE-8FA4-98A503FC148E}" type="parTrans" cxnId="{EA0C762E-19DF-4D83-B7F2-E5B3C6AB37D5}">
      <dgm:prSet/>
      <dgm:spPr/>
      <dgm:t>
        <a:bodyPr/>
        <a:lstStyle/>
        <a:p>
          <a:endParaRPr lang="en-US" dirty="0"/>
        </a:p>
      </dgm:t>
    </dgm:pt>
    <dgm:pt modelId="{F9257F54-7A78-4CEA-B020-FDB7B2BE18BC}" type="sibTrans" cxnId="{EA0C762E-19DF-4D83-B7F2-E5B3C6AB37D5}">
      <dgm:prSet/>
      <dgm:spPr/>
      <dgm:t>
        <a:bodyPr/>
        <a:lstStyle/>
        <a:p>
          <a:endParaRPr lang="en-US"/>
        </a:p>
      </dgm:t>
    </dgm:pt>
    <dgm:pt modelId="{0EB7C42A-0180-44D5-8609-034D26577BEB}">
      <dgm:prSet/>
      <dgm:spPr/>
      <dgm:t>
        <a:bodyPr/>
        <a:lstStyle/>
        <a:p>
          <a:pPr rtl="0"/>
          <a:r>
            <a:rPr lang="en-US" dirty="0" smtClean="0"/>
            <a:t>UMMZ Data Reusers</a:t>
          </a:r>
          <a:endParaRPr lang="en-US" dirty="0"/>
        </a:p>
      </dgm:t>
    </dgm:pt>
    <dgm:pt modelId="{BBED9208-2A76-4E2D-8470-22309784B1CD}" type="parTrans" cxnId="{29A71129-036C-48A4-B4E0-89C3777EB764}">
      <dgm:prSet/>
      <dgm:spPr/>
      <dgm:t>
        <a:bodyPr/>
        <a:lstStyle/>
        <a:p>
          <a:endParaRPr lang="en-US"/>
        </a:p>
      </dgm:t>
    </dgm:pt>
    <dgm:pt modelId="{02B143D4-0160-4526-89E8-5A157774CD2D}" type="sibTrans" cxnId="{29A71129-036C-48A4-B4E0-89C3777EB764}">
      <dgm:prSet/>
      <dgm:spPr/>
      <dgm:t>
        <a:bodyPr/>
        <a:lstStyle/>
        <a:p>
          <a:endParaRPr lang="en-US"/>
        </a:p>
      </dgm:t>
    </dgm:pt>
    <dgm:pt modelId="{726FE499-C88F-4C54-99E1-6529EE516AA7}">
      <dgm:prSet custT="1"/>
      <dgm:spPr/>
      <dgm:t>
        <a:bodyPr/>
        <a:lstStyle/>
        <a:p>
          <a:pPr rtl="0"/>
          <a:r>
            <a:rPr lang="en-US" sz="1600" dirty="0" smtClean="0"/>
            <a:t>Web analytics</a:t>
          </a:r>
          <a:endParaRPr lang="en-US" sz="1600" dirty="0"/>
        </a:p>
      </dgm:t>
    </dgm:pt>
    <dgm:pt modelId="{45F82AD8-5BE0-4279-BF83-86B8C38A2F5B}" type="parTrans" cxnId="{2511F469-2A1E-442D-8CFC-D82E2D968BB1}">
      <dgm:prSet/>
      <dgm:spPr/>
      <dgm:t>
        <a:bodyPr/>
        <a:lstStyle/>
        <a:p>
          <a:endParaRPr lang="en-US" dirty="0"/>
        </a:p>
      </dgm:t>
    </dgm:pt>
    <dgm:pt modelId="{95486C78-0585-487E-905B-1DC7673894E5}" type="sibTrans" cxnId="{2511F469-2A1E-442D-8CFC-D82E2D968BB1}">
      <dgm:prSet/>
      <dgm:spPr/>
      <dgm:t>
        <a:bodyPr/>
        <a:lstStyle/>
        <a:p>
          <a:endParaRPr lang="en-US"/>
        </a:p>
      </dgm:t>
    </dgm:pt>
    <dgm:pt modelId="{949B7EBC-1F58-449D-902D-E91ECD7FF350}">
      <dgm:prSet/>
      <dgm:spPr/>
      <dgm:t>
        <a:bodyPr/>
        <a:lstStyle/>
        <a:p>
          <a:pPr rtl="0"/>
          <a:r>
            <a:rPr lang="en-US" dirty="0" smtClean="0"/>
            <a:t>OpenContext.org transaction log analysis</a:t>
          </a:r>
          <a:endParaRPr lang="en-US" dirty="0"/>
        </a:p>
      </dgm:t>
    </dgm:pt>
    <dgm:pt modelId="{125A0F17-051D-4729-98CB-33EE52B3ED2A}" type="parTrans" cxnId="{8C107FE1-2A7F-454F-A33A-0C987ADB542D}">
      <dgm:prSet/>
      <dgm:spPr/>
      <dgm:t>
        <a:bodyPr/>
        <a:lstStyle/>
        <a:p>
          <a:endParaRPr lang="en-US"/>
        </a:p>
      </dgm:t>
    </dgm:pt>
    <dgm:pt modelId="{DE9CC4E9-DCF0-4774-AE3C-4EE979116526}" type="sibTrans" cxnId="{8C107FE1-2A7F-454F-A33A-0C987ADB542D}">
      <dgm:prSet/>
      <dgm:spPr/>
      <dgm:t>
        <a:bodyPr/>
        <a:lstStyle/>
        <a:p>
          <a:endParaRPr lang="en-US"/>
        </a:p>
      </dgm:t>
    </dgm:pt>
    <dgm:pt modelId="{BF78A372-5BFD-49E7-984F-F7FC546AD50F}" type="pres">
      <dgm:prSet presAssocID="{B012A365-99B3-47FD-BB5A-2DE412B9781A}" presName="composite" presStyleCnt="0">
        <dgm:presLayoutVars>
          <dgm:chMax val="5"/>
          <dgm:dir/>
          <dgm:animLvl val="ctr"/>
          <dgm:resizeHandles val="exact"/>
        </dgm:presLayoutVars>
      </dgm:prSet>
      <dgm:spPr/>
      <dgm:t>
        <a:bodyPr/>
        <a:lstStyle/>
        <a:p>
          <a:endParaRPr lang="en-US"/>
        </a:p>
      </dgm:t>
    </dgm:pt>
    <dgm:pt modelId="{E8E79F33-1807-495E-A17A-F88329DEB0D9}" type="pres">
      <dgm:prSet presAssocID="{B012A365-99B3-47FD-BB5A-2DE412B9781A}" presName="cycle" presStyleCnt="0"/>
      <dgm:spPr/>
    </dgm:pt>
    <dgm:pt modelId="{7C069729-BEB4-421E-A530-166F3AE56510}" type="pres">
      <dgm:prSet presAssocID="{B012A365-99B3-47FD-BB5A-2DE412B9781A}" presName="centerShape" presStyleCnt="0"/>
      <dgm:spPr/>
    </dgm:pt>
    <dgm:pt modelId="{26211938-F169-45B0-B584-40F4EFEE3180}" type="pres">
      <dgm:prSet presAssocID="{B012A365-99B3-47FD-BB5A-2DE412B9781A}" presName="connSite" presStyleLbl="node1" presStyleIdx="0" presStyleCnt="5"/>
      <dgm:spPr/>
    </dgm:pt>
    <dgm:pt modelId="{0E003787-9A63-42D8-83C9-CA532ACD1C32}" type="pres">
      <dgm:prSet presAssocID="{B012A365-99B3-47FD-BB5A-2DE412B9781A}" presName="visible" presStyleLbl="node1" presStyleIdx="0" presStyleCnt="5" custLinFactNeighborY="1411"/>
      <dgm:spPr>
        <a:solidFill>
          <a:srgbClr val="419A3C"/>
        </a:solidFill>
      </dgm:spPr>
      <dgm:t>
        <a:bodyPr/>
        <a:lstStyle/>
        <a:p>
          <a:endParaRPr lang="en-US"/>
        </a:p>
      </dgm:t>
    </dgm:pt>
    <dgm:pt modelId="{E02A59FD-5064-42F8-B02D-823D3466AB0C}" type="pres">
      <dgm:prSet presAssocID="{36179628-521D-4024-A20F-2096BDF10CF3}" presName="Name25" presStyleLbl="parChTrans1D1" presStyleIdx="0" presStyleCnt="4"/>
      <dgm:spPr/>
      <dgm:t>
        <a:bodyPr/>
        <a:lstStyle/>
        <a:p>
          <a:endParaRPr lang="en-US"/>
        </a:p>
      </dgm:t>
    </dgm:pt>
    <dgm:pt modelId="{79EC6750-CE55-4B8C-A1BB-D2E4B3559172}" type="pres">
      <dgm:prSet presAssocID="{90EFCB6D-5A2C-4A6A-8188-59A8A6E40B3A}" presName="node" presStyleCnt="0"/>
      <dgm:spPr/>
    </dgm:pt>
    <dgm:pt modelId="{08FB984E-E02A-4D29-B027-6ECAEF1E053D}" type="pres">
      <dgm:prSet presAssocID="{90EFCB6D-5A2C-4A6A-8188-59A8A6E40B3A}" presName="parentNode" presStyleLbl="node1" presStyleIdx="1" presStyleCnt="5" custScaleX="106832" custLinFactNeighborY="9926">
        <dgm:presLayoutVars>
          <dgm:chMax val="1"/>
          <dgm:bulletEnabled val="1"/>
        </dgm:presLayoutVars>
      </dgm:prSet>
      <dgm:spPr/>
      <dgm:t>
        <a:bodyPr/>
        <a:lstStyle/>
        <a:p>
          <a:endParaRPr lang="en-US"/>
        </a:p>
      </dgm:t>
    </dgm:pt>
    <dgm:pt modelId="{54C32814-24A3-4FC5-8A91-7973BBBE3B23}" type="pres">
      <dgm:prSet presAssocID="{90EFCB6D-5A2C-4A6A-8188-59A8A6E40B3A}" presName="childNode" presStyleLbl="revTx" presStyleIdx="0" presStyleCnt="4">
        <dgm:presLayoutVars>
          <dgm:bulletEnabled val="1"/>
        </dgm:presLayoutVars>
      </dgm:prSet>
      <dgm:spPr/>
      <dgm:t>
        <a:bodyPr/>
        <a:lstStyle/>
        <a:p>
          <a:endParaRPr lang="en-US"/>
        </a:p>
      </dgm:t>
    </dgm:pt>
    <dgm:pt modelId="{8D323B83-7618-4D65-96EB-C995B7FFE237}" type="pres">
      <dgm:prSet presAssocID="{82325CB9-3E93-45CB-A7BC-86D3509F9E32}" presName="Name25" presStyleLbl="parChTrans1D1" presStyleIdx="1" presStyleCnt="4"/>
      <dgm:spPr/>
      <dgm:t>
        <a:bodyPr/>
        <a:lstStyle/>
        <a:p>
          <a:endParaRPr lang="en-US"/>
        </a:p>
      </dgm:t>
    </dgm:pt>
    <dgm:pt modelId="{8E4681D3-63D8-4A54-B6CE-295497960072}" type="pres">
      <dgm:prSet presAssocID="{CF2BB139-4E5A-45CE-911A-2B8C2C462B3F}" presName="node" presStyleCnt="0"/>
      <dgm:spPr/>
    </dgm:pt>
    <dgm:pt modelId="{1777E135-2C95-469D-9338-C2ABDB299DEC}" type="pres">
      <dgm:prSet presAssocID="{CF2BB139-4E5A-45CE-911A-2B8C2C462B3F}" presName="parentNode" presStyleLbl="node1" presStyleIdx="2" presStyleCnt="5" custScaleX="104260" custScaleY="104589">
        <dgm:presLayoutVars>
          <dgm:chMax val="1"/>
          <dgm:bulletEnabled val="1"/>
        </dgm:presLayoutVars>
      </dgm:prSet>
      <dgm:spPr/>
      <dgm:t>
        <a:bodyPr/>
        <a:lstStyle/>
        <a:p>
          <a:endParaRPr lang="en-US"/>
        </a:p>
      </dgm:t>
    </dgm:pt>
    <dgm:pt modelId="{BF751459-37C9-4FBD-BE1B-9319608CE8B0}" type="pres">
      <dgm:prSet presAssocID="{CF2BB139-4E5A-45CE-911A-2B8C2C462B3F}" presName="childNode" presStyleLbl="revTx" presStyleIdx="1" presStyleCnt="4">
        <dgm:presLayoutVars>
          <dgm:bulletEnabled val="1"/>
        </dgm:presLayoutVars>
      </dgm:prSet>
      <dgm:spPr/>
      <dgm:t>
        <a:bodyPr/>
        <a:lstStyle/>
        <a:p>
          <a:endParaRPr lang="en-US"/>
        </a:p>
      </dgm:t>
    </dgm:pt>
    <dgm:pt modelId="{40BE91EF-DC64-4637-86A7-B717663CD862}" type="pres">
      <dgm:prSet presAssocID="{C821EE7C-D50F-4DFE-8FA4-98A503FC148E}" presName="Name25" presStyleLbl="parChTrans1D1" presStyleIdx="2" presStyleCnt="4"/>
      <dgm:spPr/>
      <dgm:t>
        <a:bodyPr/>
        <a:lstStyle/>
        <a:p>
          <a:endParaRPr lang="en-US"/>
        </a:p>
      </dgm:t>
    </dgm:pt>
    <dgm:pt modelId="{4D988A38-1088-45DC-9B9D-22DEA765030D}" type="pres">
      <dgm:prSet presAssocID="{A07BB4EF-B57C-4C75-8097-D7D9C003993D}" presName="node" presStyleCnt="0"/>
      <dgm:spPr/>
    </dgm:pt>
    <dgm:pt modelId="{609DB6DA-47BB-4F92-AD45-E56CC6695146}" type="pres">
      <dgm:prSet presAssocID="{A07BB4EF-B57C-4C75-8097-D7D9C003993D}" presName="parentNode" presStyleLbl="node1" presStyleIdx="3" presStyleCnt="5" custScaleX="105384" custScaleY="108225" custLinFactNeighborX="7911" custLinFactNeighborY="0">
        <dgm:presLayoutVars>
          <dgm:chMax val="1"/>
          <dgm:bulletEnabled val="1"/>
        </dgm:presLayoutVars>
      </dgm:prSet>
      <dgm:spPr/>
      <dgm:t>
        <a:bodyPr/>
        <a:lstStyle/>
        <a:p>
          <a:endParaRPr lang="en-US"/>
        </a:p>
      </dgm:t>
    </dgm:pt>
    <dgm:pt modelId="{C72A8687-6D5E-4A61-91E2-0DB33741B713}" type="pres">
      <dgm:prSet presAssocID="{A07BB4EF-B57C-4C75-8097-D7D9C003993D}" presName="childNode" presStyleLbl="revTx" presStyleIdx="2" presStyleCnt="4">
        <dgm:presLayoutVars>
          <dgm:bulletEnabled val="1"/>
        </dgm:presLayoutVars>
      </dgm:prSet>
      <dgm:spPr/>
      <dgm:t>
        <a:bodyPr/>
        <a:lstStyle/>
        <a:p>
          <a:endParaRPr lang="en-US"/>
        </a:p>
      </dgm:t>
    </dgm:pt>
    <dgm:pt modelId="{CA7B5F1C-4BAB-4FC7-B270-9A92EDAF41DF}" type="pres">
      <dgm:prSet presAssocID="{45F82AD8-5BE0-4279-BF83-86B8C38A2F5B}" presName="Name25" presStyleLbl="parChTrans1D1" presStyleIdx="3" presStyleCnt="4"/>
      <dgm:spPr/>
      <dgm:t>
        <a:bodyPr/>
        <a:lstStyle/>
        <a:p>
          <a:endParaRPr lang="en-US"/>
        </a:p>
      </dgm:t>
    </dgm:pt>
    <dgm:pt modelId="{44A381E2-82E3-4428-AFDC-41DB92201869}" type="pres">
      <dgm:prSet presAssocID="{726FE499-C88F-4C54-99E1-6529EE516AA7}" presName="node" presStyleCnt="0"/>
      <dgm:spPr/>
    </dgm:pt>
    <dgm:pt modelId="{04851F65-9CD4-496E-88E8-00D758C174E3}" type="pres">
      <dgm:prSet presAssocID="{726FE499-C88F-4C54-99E1-6529EE516AA7}" presName="parentNode" presStyleLbl="node1" presStyleIdx="4" presStyleCnt="5" custScaleX="96278" custScaleY="100230" custLinFactNeighborX="-7819" custLinFactNeighborY="-3637">
        <dgm:presLayoutVars>
          <dgm:chMax val="1"/>
          <dgm:bulletEnabled val="1"/>
        </dgm:presLayoutVars>
      </dgm:prSet>
      <dgm:spPr/>
      <dgm:t>
        <a:bodyPr/>
        <a:lstStyle/>
        <a:p>
          <a:endParaRPr lang="en-US"/>
        </a:p>
      </dgm:t>
    </dgm:pt>
    <dgm:pt modelId="{909F4610-4392-4326-8D66-8BBB64731CB1}" type="pres">
      <dgm:prSet presAssocID="{726FE499-C88F-4C54-99E1-6529EE516AA7}" presName="childNode" presStyleLbl="revTx" presStyleIdx="3" presStyleCnt="4">
        <dgm:presLayoutVars>
          <dgm:bulletEnabled val="1"/>
        </dgm:presLayoutVars>
      </dgm:prSet>
      <dgm:spPr/>
      <dgm:t>
        <a:bodyPr/>
        <a:lstStyle/>
        <a:p>
          <a:endParaRPr lang="en-US"/>
        </a:p>
      </dgm:t>
    </dgm:pt>
  </dgm:ptLst>
  <dgm:cxnLst>
    <dgm:cxn modelId="{A67A731C-9C54-4E70-9211-B86991981F26}" type="presOf" srcId="{90EFCB6D-5A2C-4A6A-8188-59A8A6E40B3A}" destId="{08FB984E-E02A-4D29-B027-6ECAEF1E053D}" srcOrd="0" destOrd="0" presId="urn:microsoft.com/office/officeart/2005/8/layout/radial2"/>
    <dgm:cxn modelId="{FFA2CE63-3B41-4641-8742-5B07431997E4}" srcId="{90EFCB6D-5A2C-4A6A-8188-59A8A6E40B3A}" destId="{7E4E401B-2264-4087-AEDE-C9E719D4CAE2}" srcOrd="0" destOrd="0" parTransId="{A3C47C03-DC65-4FB6-B167-647F843306A6}" sibTransId="{C6662618-7DF3-4979-8B46-FC781C4D9999}"/>
    <dgm:cxn modelId="{4EE0D364-7218-42D5-B194-5D4B3F1188B3}" srcId="{90EFCB6D-5A2C-4A6A-8188-59A8A6E40B3A}" destId="{79135F3F-9744-4EB4-9688-B57375DA64D1}" srcOrd="1" destOrd="0" parTransId="{FC1CB3E2-AB38-43DA-BA11-D764B104C787}" sibTransId="{53AB376E-839A-4DE0-B1E4-6ADC976F4962}"/>
    <dgm:cxn modelId="{9327957B-AA12-46AF-8620-FBC872184301}" srcId="{B012A365-99B3-47FD-BB5A-2DE412B9781A}" destId="{CF2BB139-4E5A-45CE-911A-2B8C2C462B3F}" srcOrd="1" destOrd="0" parTransId="{82325CB9-3E93-45CB-A7BC-86D3509F9E32}" sibTransId="{BE77CCD8-C49D-482B-9EFF-2DFBD6C9404E}"/>
    <dgm:cxn modelId="{1E082987-C8D3-46C9-A0F3-9CB7769E8C3F}" type="presOf" srcId="{B012A365-99B3-47FD-BB5A-2DE412B9781A}" destId="{BF78A372-5BFD-49E7-984F-F7FC546AD50F}" srcOrd="0" destOrd="0" presId="urn:microsoft.com/office/officeart/2005/8/layout/radial2"/>
    <dgm:cxn modelId="{FAD5796D-CB21-4463-8F5C-A822BC5888DA}" type="presOf" srcId="{82325CB9-3E93-45CB-A7BC-86D3509F9E32}" destId="{8D323B83-7618-4D65-96EB-C995B7FFE237}" srcOrd="0" destOrd="0" presId="urn:microsoft.com/office/officeart/2005/8/layout/radial2"/>
    <dgm:cxn modelId="{FBF795FD-1E1F-4F62-8E29-1529FDFC331C}" type="presOf" srcId="{726FE499-C88F-4C54-99E1-6529EE516AA7}" destId="{04851F65-9CD4-496E-88E8-00D758C174E3}" srcOrd="0" destOrd="0" presId="urn:microsoft.com/office/officeart/2005/8/layout/radial2"/>
    <dgm:cxn modelId="{703D7013-3840-488E-A518-6C8A8C6C5ECA}" srcId="{CF2BB139-4E5A-45CE-911A-2B8C2C462B3F}" destId="{5BBDA2D9-3B12-461D-99AD-B06276B5D3AC}" srcOrd="0" destOrd="0" parTransId="{B0D4CBA8-0C7C-4486-8920-DD5CCB74B17C}" sibTransId="{39BEC2AB-91AD-446B-A1A4-EC44322B6C59}"/>
    <dgm:cxn modelId="{F1B5DA52-2834-4746-B959-4F9582C28EED}" type="presOf" srcId="{5BBDA2D9-3B12-461D-99AD-B06276B5D3AC}" destId="{BF751459-37C9-4FBD-BE1B-9319608CE8B0}" srcOrd="0" destOrd="0" presId="urn:microsoft.com/office/officeart/2005/8/layout/radial2"/>
    <dgm:cxn modelId="{8C107FE1-2A7F-454F-A33A-0C987ADB542D}" srcId="{726FE499-C88F-4C54-99E1-6529EE516AA7}" destId="{949B7EBC-1F58-449D-902D-E91ECD7FF350}" srcOrd="0" destOrd="0" parTransId="{125A0F17-051D-4729-98CB-33EE52B3ED2A}" sibTransId="{DE9CC4E9-DCF0-4774-AE3C-4EE979116526}"/>
    <dgm:cxn modelId="{4B685F9E-4E6E-4017-B3C9-1B7442D13DBB}" type="presOf" srcId="{949B7EBC-1F58-449D-902D-E91ECD7FF350}" destId="{909F4610-4392-4326-8D66-8BBB64731CB1}" srcOrd="0" destOrd="0" presId="urn:microsoft.com/office/officeart/2005/8/layout/radial2"/>
    <dgm:cxn modelId="{27070B0D-23DD-4E0F-9DD5-22617EC78B1F}" type="presOf" srcId="{CF2BB139-4E5A-45CE-911A-2B8C2C462B3F}" destId="{1777E135-2C95-469D-9338-C2ABDB299DEC}" srcOrd="0" destOrd="0" presId="urn:microsoft.com/office/officeart/2005/8/layout/radial2"/>
    <dgm:cxn modelId="{565AFD23-35DB-445F-BA46-49701828B740}" type="presOf" srcId="{79135F3F-9744-4EB4-9688-B57375DA64D1}" destId="{54C32814-24A3-4FC5-8A91-7973BBBE3B23}" srcOrd="0" destOrd="1" presId="urn:microsoft.com/office/officeart/2005/8/layout/radial2"/>
    <dgm:cxn modelId="{83B0693C-2367-4E5E-9130-29D8059F96F9}" type="presOf" srcId="{551C631E-7111-4209-9E15-B265D6807925}" destId="{54C32814-24A3-4FC5-8A91-7973BBBE3B23}" srcOrd="0" destOrd="2" presId="urn:microsoft.com/office/officeart/2005/8/layout/radial2"/>
    <dgm:cxn modelId="{5923F891-EABC-44CE-A42B-E39D9C9C1EBC}" type="presOf" srcId="{A07BB4EF-B57C-4C75-8097-D7D9C003993D}" destId="{609DB6DA-47BB-4F92-AD45-E56CC6695146}" srcOrd="0" destOrd="0" presId="urn:microsoft.com/office/officeart/2005/8/layout/radial2"/>
    <dgm:cxn modelId="{6A0E263A-89AC-480E-911A-E7ABCC370036}" type="presOf" srcId="{C821EE7C-D50F-4DFE-8FA4-98A503FC148E}" destId="{40BE91EF-DC64-4637-86A7-B717663CD862}" srcOrd="0" destOrd="0" presId="urn:microsoft.com/office/officeart/2005/8/layout/radial2"/>
    <dgm:cxn modelId="{E26102FE-4722-475D-A7DF-CE06D9A9615F}" srcId="{90EFCB6D-5A2C-4A6A-8188-59A8A6E40B3A}" destId="{551C631E-7111-4209-9E15-B265D6807925}" srcOrd="2" destOrd="0" parTransId="{519D3C73-92AF-4913-A089-3D1AF9379D05}" sibTransId="{8DBA274F-5E4C-4B5B-BD8D-4A66808A08D4}"/>
    <dgm:cxn modelId="{2511F469-2A1E-442D-8CFC-D82E2D968BB1}" srcId="{B012A365-99B3-47FD-BB5A-2DE412B9781A}" destId="{726FE499-C88F-4C54-99E1-6529EE516AA7}" srcOrd="3" destOrd="0" parTransId="{45F82AD8-5BE0-4279-BF83-86B8C38A2F5B}" sibTransId="{95486C78-0585-487E-905B-1DC7673894E5}"/>
    <dgm:cxn modelId="{2F43D307-B9E6-40CF-96BF-238FF5A758D3}" type="presOf" srcId="{45F82AD8-5BE0-4279-BF83-86B8C38A2F5B}" destId="{CA7B5F1C-4BAB-4FC7-B270-9A92EDAF41DF}" srcOrd="0" destOrd="0" presId="urn:microsoft.com/office/officeart/2005/8/layout/radial2"/>
    <dgm:cxn modelId="{5494A4AF-4C69-4BCE-BB4E-B56370873278}" srcId="{B012A365-99B3-47FD-BB5A-2DE412B9781A}" destId="{90EFCB6D-5A2C-4A6A-8188-59A8A6E40B3A}" srcOrd="0" destOrd="0" parTransId="{36179628-521D-4024-A20F-2096BDF10CF3}" sibTransId="{57FD4A07-DFC0-4BD1-B34E-B3B6C476DC97}"/>
    <dgm:cxn modelId="{DF9AC315-B017-475C-84E4-AEFB3BBA8385}" type="presOf" srcId="{7E4E401B-2264-4087-AEDE-C9E719D4CAE2}" destId="{54C32814-24A3-4FC5-8A91-7973BBBE3B23}" srcOrd="0" destOrd="0" presId="urn:microsoft.com/office/officeart/2005/8/layout/radial2"/>
    <dgm:cxn modelId="{26E9EFD5-C986-461A-A3C8-3782815AB007}" type="presOf" srcId="{0EB7C42A-0180-44D5-8609-034D26577BEB}" destId="{C72A8687-6D5E-4A61-91E2-0DB33741B713}" srcOrd="0" destOrd="0" presId="urn:microsoft.com/office/officeart/2005/8/layout/radial2"/>
    <dgm:cxn modelId="{EA0C762E-19DF-4D83-B7F2-E5B3C6AB37D5}" srcId="{B012A365-99B3-47FD-BB5A-2DE412B9781A}" destId="{A07BB4EF-B57C-4C75-8097-D7D9C003993D}" srcOrd="2" destOrd="0" parTransId="{C821EE7C-D50F-4DFE-8FA4-98A503FC148E}" sibTransId="{F9257F54-7A78-4CEA-B020-FDB7B2BE18BC}"/>
    <dgm:cxn modelId="{529B97FD-BCFC-4FAE-B6E5-67578529D44B}" type="presOf" srcId="{36179628-521D-4024-A20F-2096BDF10CF3}" destId="{E02A59FD-5064-42F8-B02D-823D3466AB0C}" srcOrd="0" destOrd="0" presId="urn:microsoft.com/office/officeart/2005/8/layout/radial2"/>
    <dgm:cxn modelId="{29A71129-036C-48A4-B4E0-89C3777EB764}" srcId="{A07BB4EF-B57C-4C75-8097-D7D9C003993D}" destId="{0EB7C42A-0180-44D5-8609-034D26577BEB}" srcOrd="0" destOrd="0" parTransId="{BBED9208-2A76-4E2D-8470-22309784B1CD}" sibTransId="{02B143D4-0160-4526-89E8-5A157774CD2D}"/>
    <dgm:cxn modelId="{F75FEA55-FC55-4EC0-A6CE-0C0F786097E5}" type="presParOf" srcId="{BF78A372-5BFD-49E7-984F-F7FC546AD50F}" destId="{E8E79F33-1807-495E-A17A-F88329DEB0D9}" srcOrd="0" destOrd="0" presId="urn:microsoft.com/office/officeart/2005/8/layout/radial2"/>
    <dgm:cxn modelId="{36506C19-BF82-43F8-895D-0032FB46E6A8}" type="presParOf" srcId="{E8E79F33-1807-495E-A17A-F88329DEB0D9}" destId="{7C069729-BEB4-421E-A530-166F3AE56510}" srcOrd="0" destOrd="0" presId="urn:microsoft.com/office/officeart/2005/8/layout/radial2"/>
    <dgm:cxn modelId="{CA62BA6E-B5B8-4E81-8C8A-5461504C76C8}" type="presParOf" srcId="{7C069729-BEB4-421E-A530-166F3AE56510}" destId="{26211938-F169-45B0-B584-40F4EFEE3180}" srcOrd="0" destOrd="0" presId="urn:microsoft.com/office/officeart/2005/8/layout/radial2"/>
    <dgm:cxn modelId="{CB04D231-B758-4A1B-98E1-D4E680E2E187}" type="presParOf" srcId="{7C069729-BEB4-421E-A530-166F3AE56510}" destId="{0E003787-9A63-42D8-83C9-CA532ACD1C32}" srcOrd="1" destOrd="0" presId="urn:microsoft.com/office/officeart/2005/8/layout/radial2"/>
    <dgm:cxn modelId="{7F37FA18-92E3-46F2-A702-491F31FCB047}" type="presParOf" srcId="{E8E79F33-1807-495E-A17A-F88329DEB0D9}" destId="{E02A59FD-5064-42F8-B02D-823D3466AB0C}" srcOrd="1" destOrd="0" presId="urn:microsoft.com/office/officeart/2005/8/layout/radial2"/>
    <dgm:cxn modelId="{D1551067-174A-4273-9774-57AC4C189702}" type="presParOf" srcId="{E8E79F33-1807-495E-A17A-F88329DEB0D9}" destId="{79EC6750-CE55-4B8C-A1BB-D2E4B3559172}" srcOrd="2" destOrd="0" presId="urn:microsoft.com/office/officeart/2005/8/layout/radial2"/>
    <dgm:cxn modelId="{E800DE2F-A0D3-42BF-8644-78861D75A471}" type="presParOf" srcId="{79EC6750-CE55-4B8C-A1BB-D2E4B3559172}" destId="{08FB984E-E02A-4D29-B027-6ECAEF1E053D}" srcOrd="0" destOrd="0" presId="urn:microsoft.com/office/officeart/2005/8/layout/radial2"/>
    <dgm:cxn modelId="{A9B49B5C-823E-477A-A540-14BC5C2CAD32}" type="presParOf" srcId="{79EC6750-CE55-4B8C-A1BB-D2E4B3559172}" destId="{54C32814-24A3-4FC5-8A91-7973BBBE3B23}" srcOrd="1" destOrd="0" presId="urn:microsoft.com/office/officeart/2005/8/layout/radial2"/>
    <dgm:cxn modelId="{F65689C3-D4A2-424D-B169-56905E05F757}" type="presParOf" srcId="{E8E79F33-1807-495E-A17A-F88329DEB0D9}" destId="{8D323B83-7618-4D65-96EB-C995B7FFE237}" srcOrd="3" destOrd="0" presId="urn:microsoft.com/office/officeart/2005/8/layout/radial2"/>
    <dgm:cxn modelId="{FDC6D44B-3D96-4F37-A2D5-DB233690F558}" type="presParOf" srcId="{E8E79F33-1807-495E-A17A-F88329DEB0D9}" destId="{8E4681D3-63D8-4A54-B6CE-295497960072}" srcOrd="4" destOrd="0" presId="urn:microsoft.com/office/officeart/2005/8/layout/radial2"/>
    <dgm:cxn modelId="{8BD12869-10EF-414A-8336-44DA0718CC65}" type="presParOf" srcId="{8E4681D3-63D8-4A54-B6CE-295497960072}" destId="{1777E135-2C95-469D-9338-C2ABDB299DEC}" srcOrd="0" destOrd="0" presId="urn:microsoft.com/office/officeart/2005/8/layout/radial2"/>
    <dgm:cxn modelId="{968D06B1-508F-461F-A94D-1A41079309CE}" type="presParOf" srcId="{8E4681D3-63D8-4A54-B6CE-295497960072}" destId="{BF751459-37C9-4FBD-BE1B-9319608CE8B0}" srcOrd="1" destOrd="0" presId="urn:microsoft.com/office/officeart/2005/8/layout/radial2"/>
    <dgm:cxn modelId="{CBCA456E-37F2-4053-9217-2FFCCBF6D10F}" type="presParOf" srcId="{E8E79F33-1807-495E-A17A-F88329DEB0D9}" destId="{40BE91EF-DC64-4637-86A7-B717663CD862}" srcOrd="5" destOrd="0" presId="urn:microsoft.com/office/officeart/2005/8/layout/radial2"/>
    <dgm:cxn modelId="{C111CCEB-C7DE-4AB6-A612-8909D4C1CA39}" type="presParOf" srcId="{E8E79F33-1807-495E-A17A-F88329DEB0D9}" destId="{4D988A38-1088-45DC-9B9D-22DEA765030D}" srcOrd="6" destOrd="0" presId="urn:microsoft.com/office/officeart/2005/8/layout/radial2"/>
    <dgm:cxn modelId="{317DF90D-E404-4F9D-BB94-BEE4C71A39B7}" type="presParOf" srcId="{4D988A38-1088-45DC-9B9D-22DEA765030D}" destId="{609DB6DA-47BB-4F92-AD45-E56CC6695146}" srcOrd="0" destOrd="0" presId="urn:microsoft.com/office/officeart/2005/8/layout/radial2"/>
    <dgm:cxn modelId="{42579F20-9EB2-4524-8E80-617F7643570A}" type="presParOf" srcId="{4D988A38-1088-45DC-9B9D-22DEA765030D}" destId="{C72A8687-6D5E-4A61-91E2-0DB33741B713}" srcOrd="1" destOrd="0" presId="urn:microsoft.com/office/officeart/2005/8/layout/radial2"/>
    <dgm:cxn modelId="{0EE6506D-D671-499B-BB9F-D60265D87D1B}" type="presParOf" srcId="{E8E79F33-1807-495E-A17A-F88329DEB0D9}" destId="{CA7B5F1C-4BAB-4FC7-B270-9A92EDAF41DF}" srcOrd="7" destOrd="0" presId="urn:microsoft.com/office/officeart/2005/8/layout/radial2"/>
    <dgm:cxn modelId="{FE3FC643-5B25-472F-BCA5-03896F693B51}" type="presParOf" srcId="{E8E79F33-1807-495E-A17A-F88329DEB0D9}" destId="{44A381E2-82E3-4428-AFDC-41DB92201869}" srcOrd="8" destOrd="0" presId="urn:microsoft.com/office/officeart/2005/8/layout/radial2"/>
    <dgm:cxn modelId="{53BB1C05-6966-4CD0-830C-33A061F67B42}" type="presParOf" srcId="{44A381E2-82E3-4428-AFDC-41DB92201869}" destId="{04851F65-9CD4-496E-88E8-00D758C174E3}" srcOrd="0" destOrd="0" presId="urn:microsoft.com/office/officeart/2005/8/layout/radial2"/>
    <dgm:cxn modelId="{2625A705-54D3-48BD-A06D-0ED8E1F8C444}" type="presParOf" srcId="{44A381E2-82E3-4428-AFDC-41DB92201869}" destId="{909F4610-4392-4326-8D66-8BBB64731CB1}"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863C6-720F-4F21-BFB6-5EEE94B1A1C9}">
      <dsp:nvSpPr>
        <dsp:cNvPr id="0" name=""/>
        <dsp:cNvSpPr/>
      </dsp:nvSpPr>
      <dsp:spPr>
        <a:xfrm>
          <a:off x="3440720" y="1756353"/>
          <a:ext cx="1348159" cy="1348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DIPIR Project </a:t>
          </a:r>
          <a:endParaRPr lang="en-US" sz="2300" kern="1200" dirty="0"/>
        </a:p>
      </dsp:txBody>
      <dsp:txXfrm>
        <a:off x="3440720" y="1756353"/>
        <a:ext cx="1348159" cy="1348159"/>
      </dsp:txXfrm>
    </dsp:sp>
    <dsp:sp modelId="{ADDDD1EF-D841-4E15-9FAE-15005AD52C63}">
      <dsp:nvSpPr>
        <dsp:cNvPr id="0" name=""/>
        <dsp:cNvSpPr/>
      </dsp:nvSpPr>
      <dsp:spPr>
        <a:xfrm rot="16200000">
          <a:off x="3912093" y="1538902"/>
          <a:ext cx="405413" cy="29487"/>
        </a:xfrm>
        <a:custGeom>
          <a:avLst/>
          <a:gdLst/>
          <a:ahLst/>
          <a:cxnLst/>
          <a:rect l="0" t="0" r="0" b="0"/>
          <a:pathLst>
            <a:path>
              <a:moveTo>
                <a:pt x="0" y="14743"/>
              </a:moveTo>
              <a:lnTo>
                <a:pt x="405413" y="14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4104664" y="1543511"/>
        <a:ext cx="20270" cy="20270"/>
      </dsp:txXfrm>
    </dsp:sp>
    <dsp:sp modelId="{FF49DCB9-BB93-474D-B17B-66D0124300DC}">
      <dsp:nvSpPr>
        <dsp:cNvPr id="0" name=""/>
        <dsp:cNvSpPr/>
      </dsp:nvSpPr>
      <dsp:spPr>
        <a:xfrm>
          <a:off x="3440720" y="2780"/>
          <a:ext cx="1348159" cy="1348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Nancy McGovern</a:t>
          </a:r>
        </a:p>
        <a:p>
          <a:pPr lvl="0" algn="ctr" defTabSz="577850">
            <a:lnSpc>
              <a:spcPct val="90000"/>
            </a:lnSpc>
            <a:spcBef>
              <a:spcPct val="0"/>
            </a:spcBef>
            <a:spcAft>
              <a:spcPct val="35000"/>
            </a:spcAft>
          </a:pPr>
          <a:r>
            <a:rPr lang="en-US" sz="1300" kern="1200" dirty="0" smtClean="0"/>
            <a:t>ICPSR/MIT</a:t>
          </a:r>
          <a:endParaRPr lang="en-US" sz="1300" kern="1200" dirty="0"/>
        </a:p>
      </dsp:txBody>
      <dsp:txXfrm>
        <a:off x="3440720" y="2780"/>
        <a:ext cx="1348159" cy="1348159"/>
      </dsp:txXfrm>
    </dsp:sp>
    <dsp:sp modelId="{1AE64E3D-16E8-48EF-BCD7-A0F46C734162}">
      <dsp:nvSpPr>
        <dsp:cNvPr id="0" name=""/>
        <dsp:cNvSpPr/>
      </dsp:nvSpPr>
      <dsp:spPr>
        <a:xfrm rot="20520000">
          <a:off x="4745966" y="2144747"/>
          <a:ext cx="405413" cy="29487"/>
        </a:xfrm>
        <a:custGeom>
          <a:avLst/>
          <a:gdLst/>
          <a:ahLst/>
          <a:cxnLst/>
          <a:rect l="0" t="0" r="0" b="0"/>
          <a:pathLst>
            <a:path>
              <a:moveTo>
                <a:pt x="0" y="14743"/>
              </a:moveTo>
              <a:lnTo>
                <a:pt x="405413" y="14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0520000">
        <a:off x="4938538" y="2149355"/>
        <a:ext cx="20270" cy="20270"/>
      </dsp:txXfrm>
    </dsp:sp>
    <dsp:sp modelId="{1BA3EE65-7EEB-423F-B7C8-1F31E74962DF}">
      <dsp:nvSpPr>
        <dsp:cNvPr id="0" name=""/>
        <dsp:cNvSpPr/>
      </dsp:nvSpPr>
      <dsp:spPr>
        <a:xfrm>
          <a:off x="5108466" y="1214469"/>
          <a:ext cx="1348159" cy="1348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Ixchel Faniel</a:t>
          </a:r>
        </a:p>
        <a:p>
          <a:pPr lvl="0" algn="ctr" defTabSz="577850">
            <a:lnSpc>
              <a:spcPct val="90000"/>
            </a:lnSpc>
            <a:spcBef>
              <a:spcPct val="0"/>
            </a:spcBef>
            <a:spcAft>
              <a:spcPct val="35000"/>
            </a:spcAft>
          </a:pPr>
          <a:r>
            <a:rPr lang="en-US" sz="1300" kern="1200" dirty="0" smtClean="0"/>
            <a:t>OCLC Research </a:t>
          </a:r>
        </a:p>
        <a:p>
          <a:pPr lvl="0" algn="ctr" defTabSz="577850">
            <a:lnSpc>
              <a:spcPct val="90000"/>
            </a:lnSpc>
            <a:spcBef>
              <a:spcPct val="0"/>
            </a:spcBef>
            <a:spcAft>
              <a:spcPct val="35000"/>
            </a:spcAft>
          </a:pPr>
          <a:r>
            <a:rPr lang="en-US" sz="1300" kern="1200" dirty="0" smtClean="0"/>
            <a:t>(PI)</a:t>
          </a:r>
          <a:endParaRPr lang="en-US" sz="1300" kern="1200" dirty="0"/>
        </a:p>
      </dsp:txBody>
      <dsp:txXfrm>
        <a:off x="5108466" y="1214469"/>
        <a:ext cx="1348159" cy="1348159"/>
      </dsp:txXfrm>
    </dsp:sp>
    <dsp:sp modelId="{0253664B-A661-417F-B2F5-F1100A654733}">
      <dsp:nvSpPr>
        <dsp:cNvPr id="0" name=""/>
        <dsp:cNvSpPr/>
      </dsp:nvSpPr>
      <dsp:spPr>
        <a:xfrm rot="3240000">
          <a:off x="4427455" y="3125024"/>
          <a:ext cx="405413" cy="29487"/>
        </a:xfrm>
        <a:custGeom>
          <a:avLst/>
          <a:gdLst/>
          <a:ahLst/>
          <a:cxnLst/>
          <a:rect l="0" t="0" r="0" b="0"/>
          <a:pathLst>
            <a:path>
              <a:moveTo>
                <a:pt x="0" y="14743"/>
              </a:moveTo>
              <a:lnTo>
                <a:pt x="405413" y="14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240000">
        <a:off x="4620026" y="3129632"/>
        <a:ext cx="20270" cy="20270"/>
      </dsp:txXfrm>
    </dsp:sp>
    <dsp:sp modelId="{95B9C2A0-4C47-4560-B845-01585346611D}">
      <dsp:nvSpPr>
        <dsp:cNvPr id="0" name=""/>
        <dsp:cNvSpPr/>
      </dsp:nvSpPr>
      <dsp:spPr>
        <a:xfrm>
          <a:off x="4471444" y="3175023"/>
          <a:ext cx="1348159" cy="1348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Eric Kansa Open Context</a:t>
          </a:r>
          <a:endParaRPr lang="en-US" sz="1300" kern="1200" dirty="0"/>
        </a:p>
      </dsp:txBody>
      <dsp:txXfrm>
        <a:off x="4471444" y="3175023"/>
        <a:ext cx="1348159" cy="1348159"/>
      </dsp:txXfrm>
    </dsp:sp>
    <dsp:sp modelId="{DEF3E311-F307-49BB-B0EF-448DFDD0EAE3}">
      <dsp:nvSpPr>
        <dsp:cNvPr id="0" name=""/>
        <dsp:cNvSpPr/>
      </dsp:nvSpPr>
      <dsp:spPr>
        <a:xfrm rot="7560000">
          <a:off x="3396731" y="3125024"/>
          <a:ext cx="405413" cy="29487"/>
        </a:xfrm>
        <a:custGeom>
          <a:avLst/>
          <a:gdLst/>
          <a:ahLst/>
          <a:cxnLst/>
          <a:rect l="0" t="0" r="0" b="0"/>
          <a:pathLst>
            <a:path>
              <a:moveTo>
                <a:pt x="0" y="14743"/>
              </a:moveTo>
              <a:lnTo>
                <a:pt x="405413" y="14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7560000">
        <a:off x="3589302" y="3129632"/>
        <a:ext cx="20270" cy="20270"/>
      </dsp:txXfrm>
    </dsp:sp>
    <dsp:sp modelId="{9A67F473-A806-4694-B5B0-4A767BE1F699}">
      <dsp:nvSpPr>
        <dsp:cNvPr id="0" name=""/>
        <dsp:cNvSpPr/>
      </dsp:nvSpPr>
      <dsp:spPr>
        <a:xfrm>
          <a:off x="2409996" y="3175023"/>
          <a:ext cx="1348159" cy="1348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William Fink        UM Museum of Zoology</a:t>
          </a:r>
          <a:endParaRPr lang="en-US" sz="1300" kern="1200" dirty="0"/>
        </a:p>
      </dsp:txBody>
      <dsp:txXfrm>
        <a:off x="2409996" y="3175023"/>
        <a:ext cx="1348159" cy="1348159"/>
      </dsp:txXfrm>
    </dsp:sp>
    <dsp:sp modelId="{1C9FDED9-06C1-479A-8F79-4146B76FA115}">
      <dsp:nvSpPr>
        <dsp:cNvPr id="0" name=""/>
        <dsp:cNvSpPr/>
      </dsp:nvSpPr>
      <dsp:spPr>
        <a:xfrm rot="11880000">
          <a:off x="3078220" y="2144747"/>
          <a:ext cx="405413" cy="29487"/>
        </a:xfrm>
        <a:custGeom>
          <a:avLst/>
          <a:gdLst/>
          <a:ahLst/>
          <a:cxnLst/>
          <a:rect l="0" t="0" r="0" b="0"/>
          <a:pathLst>
            <a:path>
              <a:moveTo>
                <a:pt x="0" y="14743"/>
              </a:moveTo>
              <a:lnTo>
                <a:pt x="405413" y="14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1880000">
        <a:off x="3270791" y="2149355"/>
        <a:ext cx="20270" cy="20270"/>
      </dsp:txXfrm>
    </dsp:sp>
    <dsp:sp modelId="{9CF32AB4-0184-4298-A416-15D8AC288B7B}">
      <dsp:nvSpPr>
        <dsp:cNvPr id="0" name=""/>
        <dsp:cNvSpPr/>
      </dsp:nvSpPr>
      <dsp:spPr>
        <a:xfrm>
          <a:off x="1772973" y="1214469"/>
          <a:ext cx="1348159" cy="1348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Elizabeth Yakel      University of Michigan  (Co-PI)</a:t>
          </a:r>
          <a:endParaRPr lang="en-US" sz="1300" kern="1200" dirty="0"/>
        </a:p>
      </dsp:txBody>
      <dsp:txXfrm>
        <a:off x="1772973" y="1214469"/>
        <a:ext cx="1348159" cy="13481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B5F1C-4BAB-4FC7-B270-9A92EDAF41DF}">
      <dsp:nvSpPr>
        <dsp:cNvPr id="0" name=""/>
        <dsp:cNvSpPr/>
      </dsp:nvSpPr>
      <dsp:spPr>
        <a:xfrm rot="3765972">
          <a:off x="2450526" y="3958930"/>
          <a:ext cx="980692" cy="45000"/>
        </a:xfrm>
        <a:custGeom>
          <a:avLst/>
          <a:gdLst/>
          <a:ahLst/>
          <a:cxnLst/>
          <a:rect l="0" t="0" r="0" b="0"/>
          <a:pathLst>
            <a:path>
              <a:moveTo>
                <a:pt x="0" y="22500"/>
              </a:moveTo>
              <a:lnTo>
                <a:pt x="980692"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E91EF-DC64-4637-86A7-B717663CD862}">
      <dsp:nvSpPr>
        <dsp:cNvPr id="0" name=""/>
        <dsp:cNvSpPr/>
      </dsp:nvSpPr>
      <dsp:spPr>
        <a:xfrm rot="1260736">
          <a:off x="3042499" y="3219274"/>
          <a:ext cx="802837" cy="45000"/>
        </a:xfrm>
        <a:custGeom>
          <a:avLst/>
          <a:gdLst/>
          <a:ahLst/>
          <a:cxnLst/>
          <a:rect l="0" t="0" r="0" b="0"/>
          <a:pathLst>
            <a:path>
              <a:moveTo>
                <a:pt x="0" y="22500"/>
              </a:moveTo>
              <a:lnTo>
                <a:pt x="802837"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23B83-7618-4D65-96EB-C995B7FFE237}">
      <dsp:nvSpPr>
        <dsp:cNvPr id="0" name=""/>
        <dsp:cNvSpPr/>
      </dsp:nvSpPr>
      <dsp:spPr>
        <a:xfrm rot="20283755">
          <a:off x="3043245" y="2369600"/>
          <a:ext cx="716697" cy="45000"/>
        </a:xfrm>
        <a:custGeom>
          <a:avLst/>
          <a:gdLst/>
          <a:ahLst/>
          <a:cxnLst/>
          <a:rect l="0" t="0" r="0" b="0"/>
          <a:pathLst>
            <a:path>
              <a:moveTo>
                <a:pt x="0" y="22500"/>
              </a:moveTo>
              <a:lnTo>
                <a:pt x="716697"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A59FD-5064-42F8-B02D-823D3466AB0C}">
      <dsp:nvSpPr>
        <dsp:cNvPr id="0" name=""/>
        <dsp:cNvSpPr/>
      </dsp:nvSpPr>
      <dsp:spPr>
        <a:xfrm rot="17989427">
          <a:off x="2528720" y="1671890"/>
          <a:ext cx="916445" cy="45000"/>
        </a:xfrm>
        <a:custGeom>
          <a:avLst/>
          <a:gdLst/>
          <a:ahLst/>
          <a:cxnLst/>
          <a:rect l="0" t="0" r="0" b="0"/>
          <a:pathLst>
            <a:path>
              <a:moveTo>
                <a:pt x="0" y="22500"/>
              </a:moveTo>
              <a:lnTo>
                <a:pt x="916445"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03787-9A63-42D8-83C9-CA532ACD1C32}">
      <dsp:nvSpPr>
        <dsp:cNvPr id="0" name=""/>
        <dsp:cNvSpPr/>
      </dsp:nvSpPr>
      <dsp:spPr>
        <a:xfrm>
          <a:off x="1304209" y="1809757"/>
          <a:ext cx="2076449" cy="2076449"/>
        </a:xfrm>
        <a:prstGeom prst="ellipse">
          <a:avLst/>
        </a:prstGeom>
        <a:solidFill>
          <a:srgbClr val="419A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B984E-E02A-4D29-B027-6ECAEF1E053D}">
      <dsp:nvSpPr>
        <dsp:cNvPr id="0" name=""/>
        <dsp:cNvSpPr/>
      </dsp:nvSpPr>
      <dsp:spPr>
        <a:xfrm>
          <a:off x="2864001" y="125017"/>
          <a:ext cx="1330987" cy="12458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Interviews</a:t>
          </a:r>
          <a:endParaRPr lang="en-US" sz="1600" kern="1200" dirty="0"/>
        </a:p>
      </dsp:txBody>
      <dsp:txXfrm>
        <a:off x="2864001" y="125017"/>
        <a:ext cx="1330987" cy="1245870"/>
      </dsp:txXfrm>
    </dsp:sp>
    <dsp:sp modelId="{54C32814-24A3-4FC5-8A91-7973BBBE3B23}">
      <dsp:nvSpPr>
        <dsp:cNvPr id="0" name=""/>
        <dsp:cNvSpPr/>
      </dsp:nvSpPr>
      <dsp:spPr>
        <a:xfrm>
          <a:off x="4213178" y="125017"/>
          <a:ext cx="1996481" cy="1245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Social scientists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Archaeologists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Zoologists</a:t>
          </a:r>
          <a:endParaRPr lang="en-US" sz="1600" kern="1200" dirty="0"/>
        </a:p>
      </dsp:txBody>
      <dsp:txXfrm>
        <a:off x="4213178" y="125017"/>
        <a:ext cx="1996481" cy="1245870"/>
      </dsp:txXfrm>
    </dsp:sp>
    <dsp:sp modelId="{1777E135-2C95-469D-9338-C2ABDB299DEC}">
      <dsp:nvSpPr>
        <dsp:cNvPr id="0" name=""/>
        <dsp:cNvSpPr/>
      </dsp:nvSpPr>
      <dsp:spPr>
        <a:xfrm>
          <a:off x="3687233" y="1363957"/>
          <a:ext cx="1298944" cy="13030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Survey</a:t>
          </a:r>
          <a:endParaRPr lang="en-US" sz="1600" kern="1200" dirty="0"/>
        </a:p>
      </dsp:txBody>
      <dsp:txXfrm>
        <a:off x="3687233" y="1363957"/>
        <a:ext cx="1298944" cy="1303042"/>
      </dsp:txXfrm>
    </dsp:sp>
    <dsp:sp modelId="{BF751459-37C9-4FBD-BE1B-9319608CE8B0}">
      <dsp:nvSpPr>
        <dsp:cNvPr id="0" name=""/>
        <dsp:cNvSpPr/>
      </dsp:nvSpPr>
      <dsp:spPr>
        <a:xfrm>
          <a:off x="5044421" y="1363957"/>
          <a:ext cx="1948416" cy="130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ICPSR Data Reusers </a:t>
          </a:r>
          <a:endParaRPr lang="en-US" sz="1600" kern="1200" dirty="0"/>
        </a:p>
      </dsp:txBody>
      <dsp:txXfrm>
        <a:off x="5044421" y="1363957"/>
        <a:ext cx="1948416" cy="1303042"/>
      </dsp:txXfrm>
    </dsp:sp>
    <dsp:sp modelId="{609DB6DA-47BB-4F92-AD45-E56CC6695146}">
      <dsp:nvSpPr>
        <dsp:cNvPr id="0" name=""/>
        <dsp:cNvSpPr/>
      </dsp:nvSpPr>
      <dsp:spPr>
        <a:xfrm>
          <a:off x="3777042" y="2947717"/>
          <a:ext cx="1312947" cy="134834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Observations</a:t>
          </a:r>
          <a:endParaRPr lang="en-US" sz="1200" kern="1200" dirty="0"/>
        </a:p>
      </dsp:txBody>
      <dsp:txXfrm>
        <a:off x="3777042" y="2947717"/>
        <a:ext cx="1312947" cy="1348342"/>
      </dsp:txXfrm>
    </dsp:sp>
    <dsp:sp modelId="{C72A8687-6D5E-4A61-91E2-0DB33741B713}">
      <dsp:nvSpPr>
        <dsp:cNvPr id="0" name=""/>
        <dsp:cNvSpPr/>
      </dsp:nvSpPr>
      <dsp:spPr>
        <a:xfrm>
          <a:off x="5130729" y="2947717"/>
          <a:ext cx="1969421" cy="134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UMMZ Data Reusers</a:t>
          </a:r>
          <a:endParaRPr lang="en-US" sz="1600" kern="1200" dirty="0"/>
        </a:p>
      </dsp:txBody>
      <dsp:txXfrm>
        <a:off x="5130729" y="2947717"/>
        <a:ext cx="1969421" cy="1348342"/>
      </dsp:txXfrm>
    </dsp:sp>
    <dsp:sp modelId="{04851F65-9CD4-496E-88E8-00D758C174E3}">
      <dsp:nvSpPr>
        <dsp:cNvPr id="0" name=""/>
        <dsp:cNvSpPr/>
      </dsp:nvSpPr>
      <dsp:spPr>
        <a:xfrm>
          <a:off x="2848767" y="4343399"/>
          <a:ext cx="1199498" cy="12487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Web analytics</a:t>
          </a:r>
          <a:endParaRPr lang="en-US" sz="1600" kern="1200" dirty="0"/>
        </a:p>
      </dsp:txBody>
      <dsp:txXfrm>
        <a:off x="2848767" y="4343399"/>
        <a:ext cx="1199498" cy="1248735"/>
      </dsp:txXfrm>
    </dsp:sp>
    <dsp:sp modelId="{909F4610-4392-4326-8D66-8BBB64731CB1}">
      <dsp:nvSpPr>
        <dsp:cNvPr id="0" name=""/>
        <dsp:cNvSpPr/>
      </dsp:nvSpPr>
      <dsp:spPr>
        <a:xfrm>
          <a:off x="4230817" y="4343399"/>
          <a:ext cx="1799248" cy="124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OpenContext.org transaction log analysis</a:t>
          </a:r>
          <a:endParaRPr lang="en-US" sz="1600" kern="1200" dirty="0"/>
        </a:p>
      </dsp:txBody>
      <dsp:txXfrm>
        <a:off x="4230817" y="4343399"/>
        <a:ext cx="1799248" cy="1248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6/26/2013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p14="http://schemas.microsoft.com/office/powerpoint/2010/main" xmlns="" val="111700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6/26/2013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p14="http://schemas.microsoft.com/office/powerpoint/2010/main" xmlns="" val="872023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35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39</a:t>
            </a:fld>
            <a:endParaRPr lang="en-US" dirty="0"/>
          </a:p>
        </p:txBody>
      </p:sp>
    </p:spTree>
    <p:extLst>
      <p:ext uri="{BB962C8B-B14F-4D97-AF65-F5344CB8AC3E}">
        <p14:creationId xmlns:p14="http://schemas.microsoft.com/office/powerpoint/2010/main" xmlns="" val="4125337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40</a:t>
            </a:fld>
            <a:endParaRPr lang="en-US" dirty="0"/>
          </a:p>
        </p:txBody>
      </p:sp>
    </p:spTree>
    <p:extLst>
      <p:ext uri="{BB962C8B-B14F-4D97-AF65-F5344CB8AC3E}">
        <p14:creationId xmlns:p14="http://schemas.microsoft.com/office/powerpoint/2010/main" xmlns="" val="1364629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B3A4A-81B4-422F-AE3B-887AEED8E153}"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48</a:t>
            </a:fld>
            <a:endParaRPr lang="en-US" dirty="0"/>
          </a:p>
        </p:txBody>
      </p:sp>
    </p:spTree>
    <p:extLst>
      <p:ext uri="{BB962C8B-B14F-4D97-AF65-F5344CB8AC3E}">
        <p14:creationId xmlns:p14="http://schemas.microsoft.com/office/powerpoint/2010/main" xmlns="" val="3679196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50</a:t>
            </a:fld>
            <a:endParaRPr lang="en-US" dirty="0"/>
          </a:p>
        </p:txBody>
      </p:sp>
    </p:spTree>
    <p:extLst>
      <p:ext uri="{BB962C8B-B14F-4D97-AF65-F5344CB8AC3E}">
        <p14:creationId xmlns:p14="http://schemas.microsoft.com/office/powerpoint/2010/main" xmlns="" val="80835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51</a:t>
            </a:fld>
            <a:endParaRPr lang="en-US" dirty="0"/>
          </a:p>
        </p:txBody>
      </p:sp>
    </p:spTree>
    <p:extLst>
      <p:ext uri="{BB962C8B-B14F-4D97-AF65-F5344CB8AC3E}">
        <p14:creationId xmlns:p14="http://schemas.microsoft.com/office/powerpoint/2010/main" xmlns="" val="628650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52</a:t>
            </a:fld>
            <a:endParaRPr lang="en-US" dirty="0"/>
          </a:p>
        </p:txBody>
      </p:sp>
    </p:spTree>
    <p:extLst>
      <p:ext uri="{BB962C8B-B14F-4D97-AF65-F5344CB8AC3E}">
        <p14:creationId xmlns:p14="http://schemas.microsoft.com/office/powerpoint/2010/main" xmlns="" val="1630916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53</a:t>
            </a:fld>
            <a:endParaRPr lang="en-US" dirty="0"/>
          </a:p>
        </p:txBody>
      </p:sp>
    </p:spTree>
    <p:extLst>
      <p:ext uri="{BB962C8B-B14F-4D97-AF65-F5344CB8AC3E}">
        <p14:creationId xmlns:p14="http://schemas.microsoft.com/office/powerpoint/2010/main" xmlns="" val="3077177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54</a:t>
            </a:fld>
            <a:endParaRPr lang="en-US" dirty="0"/>
          </a:p>
        </p:txBody>
      </p:sp>
    </p:spTree>
    <p:extLst>
      <p:ext uri="{BB962C8B-B14F-4D97-AF65-F5344CB8AC3E}">
        <p14:creationId xmlns:p14="http://schemas.microsoft.com/office/powerpoint/2010/main" xmlns="" val="130616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56</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62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23B37-EAB2-4853-9F0D-7266E1E24ADA}" type="slidenum">
              <a:rPr lang="en-US" smtClean="0"/>
              <a:pPr/>
              <a:t>10</a:t>
            </a:fld>
            <a:endParaRPr lang="en-US" dirty="0"/>
          </a:p>
        </p:txBody>
      </p:sp>
    </p:spTree>
    <p:extLst>
      <p:ext uri="{BB962C8B-B14F-4D97-AF65-F5344CB8AC3E}">
        <p14:creationId xmlns:p14="http://schemas.microsoft.com/office/powerpoint/2010/main" xmlns="" val="104303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396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Users\gomezj\Desktop\UMSIlogo.tif"/>
          <p:cNvPicPr>
            <a:picLocks noChangeAspect="1" noChangeArrowheads="1"/>
          </p:cNvPicPr>
          <p:nvPr userDrawn="1"/>
        </p:nvPicPr>
        <p:blipFill>
          <a:blip r:embed="rId40"/>
          <a:srcRect/>
          <a:stretch>
            <a:fillRect/>
          </a:stretch>
        </p:blipFill>
        <p:spPr bwMode="auto">
          <a:xfrm>
            <a:off x="7483476" y="6248400"/>
            <a:ext cx="1355724" cy="599908"/>
          </a:xfrm>
          <a:prstGeom prst="rect">
            <a:avLst/>
          </a:prstGeom>
          <a:noFill/>
        </p:spPr>
      </p:pic>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3" r:id="rId38"/>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www.dipir.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9.gif"/><Relationship Id="rId5" Type="http://schemas.openxmlformats.org/officeDocument/2006/relationships/diagramQuickStyle" Target="../diagrams/quickStyle1.xml"/><Relationship Id="rId10" Type="http://schemas.openxmlformats.org/officeDocument/2006/relationships/image" Target="../media/image8.gif"/><Relationship Id="rId4" Type="http://schemas.openxmlformats.org/officeDocument/2006/relationships/diagramLayout" Target="../diagrams/layout1.xml"/><Relationship Id="rId9" Type="http://schemas.openxmlformats.org/officeDocument/2006/relationships/image" Target="../media/image7.gif"/></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fanieli@oclc.or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dipir.org/" TargetMode="External"/><Relationship Id="rId4" Type="http://schemas.openxmlformats.org/officeDocument/2006/relationships/hyperlink" Target="mailto:yakel@umic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77608"/>
            <a:ext cx="8382000" cy="2732725"/>
          </a:xfrm>
        </p:spPr>
        <p:txBody>
          <a:bodyPr>
            <a:normAutofit fontScale="90000"/>
          </a:bodyPr>
          <a:lstStyle/>
          <a:p>
            <a:pPr algn="ctr"/>
            <a:r>
              <a:rPr lang="en-US" dirty="0" smtClean="0"/>
              <a:t>Dissemination Information Packages for Information Reuse</a:t>
            </a:r>
            <a:endParaRPr lang="en-US" dirty="0"/>
          </a:p>
        </p:txBody>
      </p:sp>
      <p:sp>
        <p:nvSpPr>
          <p:cNvPr id="8" name="Text Placeholder 7"/>
          <p:cNvSpPr>
            <a:spLocks noGrp="1"/>
          </p:cNvSpPr>
          <p:nvPr>
            <p:ph type="body" sz="quarter" idx="14"/>
          </p:nvPr>
        </p:nvSpPr>
        <p:spPr>
          <a:xfrm>
            <a:off x="490758" y="139875"/>
            <a:ext cx="7767850" cy="744949"/>
          </a:xfrm>
        </p:spPr>
        <p:txBody>
          <a:bodyPr>
            <a:normAutofit fontScale="92500" lnSpcReduction="20000"/>
          </a:bodyPr>
          <a:lstStyle/>
          <a:p>
            <a:r>
              <a:rPr lang="en-US" sz="1800" dirty="0" smtClean="0"/>
              <a:t>University of Amsterdam, Faculty of Media Studies</a:t>
            </a:r>
          </a:p>
          <a:p>
            <a:r>
              <a:rPr lang="en-US" sz="1800" dirty="0" smtClean="0"/>
              <a:t>January 18, 2013</a:t>
            </a:r>
            <a:endParaRPr lang="en-US" sz="1800" dirty="0"/>
          </a:p>
          <a:p>
            <a:endParaRPr lang="en-US" dirty="0"/>
          </a:p>
        </p:txBody>
      </p:sp>
      <p:sp>
        <p:nvSpPr>
          <p:cNvPr id="6" name="Text Placeholder 5"/>
          <p:cNvSpPr>
            <a:spLocks noGrp="1"/>
          </p:cNvSpPr>
          <p:nvPr>
            <p:ph type="body" sz="quarter" idx="13"/>
          </p:nvPr>
        </p:nvSpPr>
        <p:spPr>
          <a:xfrm>
            <a:off x="5822482" y="4038600"/>
            <a:ext cx="2819966" cy="457200"/>
          </a:xfrm>
        </p:spPr>
        <p:txBody>
          <a:bodyPr>
            <a:normAutofit fontScale="92500"/>
          </a:bodyPr>
          <a:lstStyle/>
          <a:p>
            <a:r>
              <a:rPr lang="en-US" sz="2200" dirty="0" smtClean="0"/>
              <a:t>Ixchel M. Faniel, Ph.D</a:t>
            </a:r>
            <a:r>
              <a:rPr lang="en-US" dirty="0" smtClean="0"/>
              <a:t>.</a:t>
            </a:r>
            <a:endParaRPr lang="en-US" dirty="0"/>
          </a:p>
        </p:txBody>
      </p:sp>
      <p:sp>
        <p:nvSpPr>
          <p:cNvPr id="18" name="Text Placeholder 17"/>
          <p:cNvSpPr>
            <a:spLocks noGrp="1"/>
          </p:cNvSpPr>
          <p:nvPr>
            <p:ph type="body" sz="quarter" idx="15"/>
          </p:nvPr>
        </p:nvSpPr>
        <p:spPr>
          <a:xfrm>
            <a:off x="5822482" y="4527195"/>
            <a:ext cx="2436126" cy="1243083"/>
          </a:xfrm>
        </p:spPr>
        <p:txBody>
          <a:bodyPr/>
          <a:lstStyle/>
          <a:p>
            <a:r>
              <a:rPr lang="en-US" dirty="0" smtClean="0"/>
              <a:t>Postdoctoral Researcher </a:t>
            </a:r>
            <a:br>
              <a:rPr lang="en-US" dirty="0" smtClean="0"/>
            </a:br>
            <a:r>
              <a:rPr lang="en-US" dirty="0" smtClean="0"/>
              <a:t>OCLC Research</a:t>
            </a:r>
          </a:p>
          <a:p>
            <a:r>
              <a:rPr lang="en-US" dirty="0" smtClean="0"/>
              <a:t>fanieli@oclc.org</a:t>
            </a:r>
          </a:p>
        </p:txBody>
      </p:sp>
      <p:sp>
        <p:nvSpPr>
          <p:cNvPr id="10" name="Text Placeholder 5"/>
          <p:cNvSpPr txBox="1">
            <a:spLocks/>
          </p:cNvSpPr>
          <p:nvPr/>
        </p:nvSpPr>
        <p:spPr>
          <a:xfrm>
            <a:off x="604768" y="4038600"/>
            <a:ext cx="3048000"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Elizabeth Yakel, Ph.D.</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11" name="Text Placeholder 17"/>
          <p:cNvSpPr txBox="1">
            <a:spLocks/>
          </p:cNvSpPr>
          <p:nvPr/>
        </p:nvSpPr>
        <p:spPr>
          <a:xfrm>
            <a:off x="600218" y="4495800"/>
            <a:ext cx="2161463" cy="130587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Professor</a:t>
            </a:r>
            <a:br>
              <a:rPr kumimoji="0" lang="en-US" sz="1400" b="0" i="0" u="none" strike="noStrike" kern="1200" cap="none" spc="0" normalizeH="0" baseline="0" noProof="0" dirty="0" smtClean="0">
                <a:ln>
                  <a:noFill/>
                </a:ln>
                <a:solidFill>
                  <a:schemeClr val="bg1"/>
                </a:solidFill>
                <a:effectLst/>
                <a:uLnTx/>
                <a:uFillTx/>
                <a:latin typeface="Arial"/>
                <a:ea typeface="+mn-ea"/>
                <a:cs typeface="Arial"/>
              </a:rPr>
            </a:br>
            <a:r>
              <a:rPr kumimoji="0" lang="en-US" sz="1400" b="0" i="0" u="none" strike="noStrike" kern="1200" cap="none" spc="0" normalizeH="0" baseline="0" noProof="0" dirty="0" smtClean="0">
                <a:ln>
                  <a:noFill/>
                </a:ln>
                <a:solidFill>
                  <a:schemeClr val="bg1"/>
                </a:solidFill>
                <a:effectLst/>
                <a:uLnTx/>
                <a:uFillTx/>
                <a:latin typeface="Arial"/>
                <a:ea typeface="+mn-ea"/>
                <a:cs typeface="Arial"/>
              </a:rPr>
              <a:t>University of Michigan</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sz="1400" dirty="0" smtClean="0">
                <a:solidFill>
                  <a:schemeClr val="bg1"/>
                </a:solidFill>
                <a:latin typeface="Arial"/>
                <a:cs typeface="Arial"/>
              </a:rPr>
              <a:t>yakel@umich.edu</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1212" y="63676"/>
            <a:ext cx="732992" cy="897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69835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Motivations &amp; Questions</a:t>
            </a:r>
            <a:endParaRPr lang="en-US" dirty="0"/>
          </a:p>
        </p:txBody>
      </p:sp>
      <p:sp>
        <p:nvSpPr>
          <p:cNvPr id="10" name="Text Placeholder 9"/>
          <p:cNvSpPr>
            <a:spLocks noGrp="1"/>
          </p:cNvSpPr>
          <p:nvPr>
            <p:ph type="body" sz="half" idx="2"/>
          </p:nvPr>
        </p:nvSpPr>
        <p:spPr>
          <a:xfrm>
            <a:off x="457201" y="1066800"/>
            <a:ext cx="4085770" cy="5153025"/>
          </a:xfrm>
        </p:spPr>
        <p:txBody>
          <a:bodyPr anchor="ctr">
            <a:normAutofit lnSpcReduction="10000"/>
          </a:bodyPr>
          <a:lstStyle/>
          <a:p>
            <a:pPr marL="457200" lvl="0" indent="-457200">
              <a:buFont typeface="+mj-lt"/>
              <a:buAutoNum type="arabicPeriod"/>
              <a:defRPr/>
            </a:pPr>
            <a:r>
              <a:rPr lang="en-US" sz="2400" dirty="0" smtClean="0"/>
              <a:t>What are the significant properties of quantitative social science, archaeological, and zoological data that facilitate reuse? </a:t>
            </a:r>
          </a:p>
          <a:p>
            <a:pPr marL="457200" lvl="0" indent="-457200">
              <a:defRPr/>
            </a:pPr>
            <a:endParaRPr lang="en-US" sz="2400" dirty="0" smtClean="0"/>
          </a:p>
          <a:p>
            <a:pPr marL="342900" lvl="0" indent="-342900">
              <a:defRPr/>
            </a:pPr>
            <a:r>
              <a:rPr lang="en-US" sz="2400" dirty="0" smtClean="0"/>
              <a:t>2.  How can these significant properties be expressed as representation information to ensure the preservation of meaning and enable data reuse?</a:t>
            </a:r>
            <a:endParaRPr lang="en-US" sz="2400" dirty="0"/>
          </a:p>
        </p:txBody>
      </p:sp>
      <p:sp>
        <p:nvSpPr>
          <p:cNvPr id="12" name="Content Placeholder 2"/>
          <p:cNvSpPr txBox="1">
            <a:spLocks/>
          </p:cNvSpPr>
          <p:nvPr/>
        </p:nvSpPr>
        <p:spPr>
          <a:xfrm>
            <a:off x="609600" y="1828800"/>
            <a:ext cx="3775075" cy="420211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19" name="Group 18"/>
          <p:cNvGrpSpPr/>
          <p:nvPr/>
        </p:nvGrpSpPr>
        <p:grpSpPr>
          <a:xfrm>
            <a:off x="4384675" y="1066800"/>
            <a:ext cx="4565470" cy="4638675"/>
            <a:chOff x="4384675" y="1066800"/>
            <a:chExt cx="4565470" cy="4638675"/>
          </a:xfrm>
        </p:grpSpPr>
        <p:pic>
          <p:nvPicPr>
            <p:cNvPr id="7171" name="Picture 3" descr="C:\Users\gomezj\Desktop\slide5.png"/>
            <p:cNvPicPr>
              <a:picLocks noChangeAspect="1" noChangeArrowheads="1"/>
            </p:cNvPicPr>
            <p:nvPr/>
          </p:nvPicPr>
          <p:blipFill>
            <a:blip r:embed="rId3"/>
            <a:srcRect/>
            <a:stretch>
              <a:fillRect/>
            </a:stretch>
          </p:blipFill>
          <p:spPr bwMode="auto">
            <a:xfrm>
              <a:off x="4384675" y="1066800"/>
              <a:ext cx="4505325" cy="4638675"/>
            </a:xfrm>
            <a:prstGeom prst="rect">
              <a:avLst/>
            </a:prstGeom>
            <a:noFill/>
          </p:spPr>
        </p:pic>
        <p:sp>
          <p:nvSpPr>
            <p:cNvPr id="18" name="TextBox 17"/>
            <p:cNvSpPr txBox="1"/>
            <p:nvPr/>
          </p:nvSpPr>
          <p:spPr>
            <a:xfrm>
              <a:off x="7625743" y="5437386"/>
              <a:ext cx="1324402" cy="246221"/>
            </a:xfrm>
            <a:prstGeom prst="rect">
              <a:avLst/>
            </a:prstGeom>
            <a:noFill/>
          </p:spPr>
          <p:txBody>
            <a:bodyPr wrap="none" rtlCol="0">
              <a:spAutoFit/>
            </a:bodyPr>
            <a:lstStyle/>
            <a:p>
              <a:r>
                <a:rPr lang="en-US" sz="1000" dirty="0" smtClean="0"/>
                <a:t>Faniel &amp; Yakel 2011</a:t>
              </a:r>
              <a:endParaRPr lang="en-US" sz="1000" dirty="0"/>
            </a:p>
          </p:txBody>
        </p:sp>
      </p:grpSp>
    </p:spTree>
    <p:extLst>
      <p:ext uri="{BB962C8B-B14F-4D97-AF65-F5344CB8AC3E}">
        <p14:creationId xmlns:p14="http://schemas.microsoft.com/office/powerpoint/2010/main" xmlns="" val="19222998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Research Methodology</a:t>
            </a:r>
            <a:endParaRPr lang="en-US" b="1" dirty="0">
              <a:effectLst>
                <a:outerShdw blurRad="38100" dist="38100" dir="2700000" algn="tl">
                  <a:srgbClr val="000000">
                    <a:alpha val="43137"/>
                  </a:srgbClr>
                </a:outerShdw>
              </a:effectLst>
            </a:endParaRPr>
          </a:p>
        </p:txBody>
      </p:sp>
      <p:graphicFrame>
        <p:nvGraphicFramePr>
          <p:cNvPr id="7" name="Content Placeholder 3"/>
          <p:cNvGraphicFramePr>
            <a:graphicFrameLocks noGrp="1"/>
          </p:cNvGraphicFramePr>
          <p:nvPr>
            <p:ph type="chart" sz="quarter" idx="13"/>
            <p:extLst>
              <p:ext uri="{D42A27DB-BD31-4B8C-83A1-F6EECF244321}">
                <p14:modId xmlns:p14="http://schemas.microsoft.com/office/powerpoint/2010/main" xmlns="" val="1470354650"/>
              </p:ext>
            </p:extLst>
          </p:nvPr>
        </p:nvGraphicFramePr>
        <p:xfrm>
          <a:off x="282270" y="914401"/>
          <a:ext cx="8534400" cy="5181598"/>
        </p:xfrm>
        <a:graphic>
          <a:graphicData uri="http://schemas.openxmlformats.org/drawingml/2006/table">
            <a:tbl>
              <a:tblPr firstRow="1" bandRow="1">
                <a:tableStyleId>{5C22544A-7EE6-4342-B048-85BDC9FD1C3A}</a:tableStyleId>
              </a:tblPr>
              <a:tblGrid>
                <a:gridCol w="2133600"/>
                <a:gridCol w="2133600"/>
                <a:gridCol w="2133600"/>
                <a:gridCol w="2133600"/>
              </a:tblGrid>
              <a:tr h="405798">
                <a:tc>
                  <a:txBody>
                    <a:bodyPr/>
                    <a:lstStyle/>
                    <a:p>
                      <a:endParaRPr lang="en-US" dirty="0"/>
                    </a:p>
                  </a:txBody>
                  <a:tcPr marL="104934" marR="104934"/>
                </a:tc>
                <a:tc>
                  <a:txBody>
                    <a:bodyPr/>
                    <a:lstStyle/>
                    <a:p>
                      <a:pPr algn="ctr"/>
                      <a:r>
                        <a:rPr lang="en-US" dirty="0" smtClean="0"/>
                        <a:t>ICSPR</a:t>
                      </a:r>
                      <a:endParaRPr lang="en-US" dirty="0"/>
                    </a:p>
                  </a:txBody>
                  <a:tcPr marL="104934" marR="104934"/>
                </a:tc>
                <a:tc>
                  <a:txBody>
                    <a:bodyPr/>
                    <a:lstStyle/>
                    <a:p>
                      <a:pPr algn="ctr"/>
                      <a:r>
                        <a:rPr lang="en-US" dirty="0" smtClean="0"/>
                        <a:t>Open Context</a:t>
                      </a:r>
                      <a:endParaRPr lang="en-US" dirty="0"/>
                    </a:p>
                  </a:txBody>
                  <a:tcPr marL="104934" marR="104934"/>
                </a:tc>
                <a:tc>
                  <a:txBody>
                    <a:bodyPr/>
                    <a:lstStyle/>
                    <a:p>
                      <a:pPr algn="ctr"/>
                      <a:r>
                        <a:rPr lang="en-US" dirty="0" smtClean="0"/>
                        <a:t>UMMZ</a:t>
                      </a:r>
                      <a:endParaRPr lang="en-US" dirty="0"/>
                    </a:p>
                  </a:txBody>
                  <a:tcPr marL="104934" marR="104934"/>
                </a:tc>
              </a:tr>
              <a:tr h="405798">
                <a:tc gridSpan="4">
                  <a:txBody>
                    <a:bodyPr/>
                    <a:lstStyle/>
                    <a:p>
                      <a:pPr algn="ctr"/>
                      <a:r>
                        <a:rPr lang="en-US" b="1" dirty="0" smtClean="0"/>
                        <a:t>Phase 1: Project Start up</a:t>
                      </a:r>
                      <a:endParaRPr lang="en-US" b="1"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r>
              <a:tr h="710147">
                <a:tc>
                  <a:txBody>
                    <a:bodyPr/>
                    <a:lstStyle/>
                    <a:p>
                      <a:r>
                        <a:rPr lang="en-US" dirty="0" smtClean="0"/>
                        <a:t>Interviews</a:t>
                      </a:r>
                      <a:r>
                        <a:rPr lang="en-US" baseline="0" dirty="0" smtClean="0"/>
                        <a:t> </a:t>
                      </a:r>
                    </a:p>
                    <a:p>
                      <a:r>
                        <a:rPr lang="en-US" baseline="0" dirty="0" smtClean="0"/>
                        <a:t>Staff</a:t>
                      </a:r>
                      <a:endParaRPr lang="en-US" dirty="0"/>
                    </a:p>
                  </a:txBody>
                  <a:tcPr marL="104934" marR="104934"/>
                </a:tc>
                <a:tc>
                  <a:txBody>
                    <a:bodyPr/>
                    <a:lstStyle/>
                    <a:p>
                      <a:pPr algn="ctr"/>
                      <a:r>
                        <a:rPr lang="en-US" dirty="0" smtClean="0"/>
                        <a:t>10 </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4</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10</a:t>
                      </a:r>
                    </a:p>
                    <a:p>
                      <a:pPr marL="285750" indent="-285750" algn="ctr">
                        <a:buFont typeface="Wingdings" pitchFamily="2" charset="2"/>
                        <a:buChar char="ü"/>
                      </a:pPr>
                      <a:r>
                        <a:rPr lang="en-US" dirty="0" smtClean="0"/>
                        <a:t>Spring 2011</a:t>
                      </a:r>
                      <a:endParaRPr lang="en-US" dirty="0"/>
                    </a:p>
                  </a:txBody>
                  <a:tcPr marL="104934" marR="104934"/>
                </a:tc>
              </a:tr>
              <a:tr h="405798">
                <a:tc gridSpan="4">
                  <a:txBody>
                    <a:bodyPr/>
                    <a:lstStyle/>
                    <a:p>
                      <a:pPr algn="ctr"/>
                      <a:r>
                        <a:rPr lang="en-US" b="1" dirty="0" smtClean="0"/>
                        <a:t>Phase 2: Collecting and analyzing user</a:t>
                      </a:r>
                      <a:r>
                        <a:rPr lang="en-US" b="1" baseline="0" dirty="0" smtClean="0"/>
                        <a:t> data</a:t>
                      </a:r>
                      <a:endParaRPr lang="en-US" b="1" dirty="0"/>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algn="ctr"/>
                      <a:endParaRPr lang="en-US" dirty="0"/>
                    </a:p>
                  </a:txBody>
                  <a:tcPr marL="104934" marR="104934"/>
                </a:tc>
              </a:tr>
              <a:tr h="710147">
                <a:tc>
                  <a:txBody>
                    <a:bodyPr/>
                    <a:lstStyle/>
                    <a:p>
                      <a:r>
                        <a:rPr lang="en-US" dirty="0" smtClean="0"/>
                        <a:t>Interviews </a:t>
                      </a:r>
                    </a:p>
                    <a:p>
                      <a:r>
                        <a:rPr lang="en-US" dirty="0" smtClean="0"/>
                        <a:t>data</a:t>
                      </a:r>
                      <a:r>
                        <a:rPr lang="en-US" baseline="0" dirty="0" smtClean="0"/>
                        <a:t> consumers</a:t>
                      </a:r>
                      <a:endParaRPr lang="en-US" dirty="0"/>
                    </a:p>
                  </a:txBody>
                  <a:tcPr marL="104934" marR="104934"/>
                </a:tc>
                <a:tc>
                  <a:txBody>
                    <a:bodyPr/>
                    <a:lstStyle/>
                    <a:p>
                      <a:pPr algn="ctr"/>
                      <a:r>
                        <a:rPr lang="en-US" dirty="0" smtClean="0"/>
                        <a:t>44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22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27 </a:t>
                      </a:r>
                    </a:p>
                    <a:p>
                      <a:pPr algn="ctr">
                        <a:buFont typeface="Wingdings" pitchFamily="2" charset="2"/>
                        <a:buChar char="ü"/>
                      </a:pPr>
                      <a:r>
                        <a:rPr lang="en-US" dirty="0" smtClean="0"/>
                        <a:t>  Fall 2012</a:t>
                      </a:r>
                      <a:endParaRPr lang="en-US" dirty="0"/>
                    </a:p>
                  </a:txBody>
                  <a:tcPr marL="104934" marR="104934"/>
                </a:tc>
              </a:tr>
              <a:tr h="710147">
                <a:tc>
                  <a:txBody>
                    <a:bodyPr/>
                    <a:lstStyle/>
                    <a:p>
                      <a:r>
                        <a:rPr lang="en-US" dirty="0" smtClean="0"/>
                        <a:t>Survey </a:t>
                      </a:r>
                    </a:p>
                    <a:p>
                      <a:r>
                        <a:rPr lang="en-US" dirty="0" smtClean="0"/>
                        <a:t>data consumers</a:t>
                      </a:r>
                      <a:endParaRPr lang="en-US" dirty="0"/>
                    </a:p>
                  </a:txBody>
                  <a:tcPr marL="104934" marR="104934"/>
                </a:tc>
                <a:tc>
                  <a:txBody>
                    <a:bodyPr/>
                    <a:lstStyle/>
                    <a:p>
                      <a:pPr algn="ctr"/>
                      <a:r>
                        <a:rPr lang="en-US" dirty="0" smtClean="0"/>
                        <a:t>2000</a:t>
                      </a:r>
                      <a:r>
                        <a:rPr lang="en-US" baseline="0" dirty="0" smtClean="0"/>
                        <a:t> </a:t>
                      </a:r>
                    </a:p>
                    <a:p>
                      <a:pPr algn="ctr">
                        <a:buFont typeface="Wingdings" pitchFamily="2" charset="2"/>
                        <a:buChar char="ü"/>
                      </a:pPr>
                      <a:r>
                        <a:rPr lang="en-US" baseline="0" dirty="0" smtClean="0">
                          <a:solidFill>
                            <a:schemeClr val="tx1"/>
                          </a:solidFill>
                        </a:rPr>
                        <a:t> Summer 2012</a:t>
                      </a:r>
                      <a:endParaRPr lang="en-US" dirty="0">
                        <a:solidFill>
                          <a:schemeClr val="tx1"/>
                        </a:solidFill>
                      </a:endParaRPr>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r>
              <a:tr h="710147">
                <a:tc>
                  <a:txBody>
                    <a:bodyPr/>
                    <a:lstStyle/>
                    <a:p>
                      <a:r>
                        <a:rPr lang="en-US" dirty="0" smtClean="0"/>
                        <a:t>Web analytics</a:t>
                      </a:r>
                    </a:p>
                    <a:p>
                      <a:r>
                        <a:rPr lang="en-US" dirty="0" smtClean="0"/>
                        <a:t>data</a:t>
                      </a:r>
                      <a:r>
                        <a:rPr lang="en-US" baseline="0" dirty="0" smtClean="0"/>
                        <a:t> consumers</a:t>
                      </a:r>
                      <a:endParaRPr lang="en-US" dirty="0"/>
                    </a:p>
                  </a:txBody>
                  <a:tcPr marL="104934" marR="104934"/>
                </a:tc>
                <a:tc>
                  <a:txBody>
                    <a:bodyPr/>
                    <a:lstStyle/>
                    <a:p>
                      <a:pPr algn="ctr"/>
                      <a:endParaRPr lang="en-US" dirty="0"/>
                    </a:p>
                  </a:txBody>
                  <a:tcPr marL="104934" marR="104934"/>
                </a:tc>
                <a:tc>
                  <a:txBody>
                    <a:bodyPr/>
                    <a:lstStyle/>
                    <a:p>
                      <a:pPr algn="ctr"/>
                      <a:r>
                        <a:rPr lang="en-US" dirty="0" smtClean="0"/>
                        <a:t>Server</a:t>
                      </a:r>
                      <a:r>
                        <a:rPr lang="en-US" baseline="0" dirty="0" smtClean="0"/>
                        <a:t> logs</a:t>
                      </a:r>
                      <a:endParaRPr lang="en-US" dirty="0" smtClean="0"/>
                    </a:p>
                    <a:p>
                      <a:pPr algn="ctr"/>
                      <a:r>
                        <a:rPr lang="en-US" dirty="0" smtClean="0"/>
                        <a:t>On</a:t>
                      </a:r>
                      <a:r>
                        <a:rPr lang="en-US" baseline="0" dirty="0" smtClean="0"/>
                        <a:t>going</a:t>
                      </a:r>
                      <a:endParaRPr lang="en-US" dirty="0"/>
                    </a:p>
                  </a:txBody>
                  <a:tcPr marL="104934" marR="104934"/>
                </a:tc>
                <a:tc>
                  <a:txBody>
                    <a:bodyPr/>
                    <a:lstStyle/>
                    <a:p>
                      <a:pPr algn="ctr"/>
                      <a:endParaRPr lang="en-US" dirty="0"/>
                    </a:p>
                  </a:txBody>
                  <a:tcPr marL="104934" marR="104934"/>
                </a:tc>
              </a:tr>
              <a:tr h="710147">
                <a:tc>
                  <a:txBody>
                    <a:bodyPr/>
                    <a:lstStyle/>
                    <a:p>
                      <a:r>
                        <a:rPr lang="en-US" dirty="0" smtClean="0"/>
                        <a:t>Observations </a:t>
                      </a:r>
                    </a:p>
                    <a:p>
                      <a:r>
                        <a:rPr lang="en-US" dirty="0" smtClean="0"/>
                        <a:t>data consumers</a:t>
                      </a:r>
                      <a:endParaRPr lang="en-US" dirty="0"/>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c>
                  <a:txBody>
                    <a:bodyPr/>
                    <a:lstStyle/>
                    <a:p>
                      <a:pPr algn="ctr"/>
                      <a:r>
                        <a:rPr lang="en-US" dirty="0" smtClean="0"/>
                        <a:t>10</a:t>
                      </a:r>
                    </a:p>
                    <a:p>
                      <a:pPr algn="ctr"/>
                      <a:r>
                        <a:rPr lang="en-US" dirty="0" smtClean="0"/>
                        <a:t>Spring 2013</a:t>
                      </a:r>
                    </a:p>
                  </a:txBody>
                  <a:tcPr marL="104934" marR="104934"/>
                </a:tc>
              </a:tr>
              <a:tr h="413469">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Phase 3: Mapping significant properties as representation</a:t>
                      </a:r>
                      <a:r>
                        <a:rPr lang="en-US" b="1" baseline="0" dirty="0" smtClean="0"/>
                        <a:t> information</a:t>
                      </a:r>
                      <a:endParaRPr lang="en-US" b="1" dirty="0" smtClean="0"/>
                    </a:p>
                  </a:txBody>
                  <a:tcPr marL="104934" marR="104934"/>
                </a:tc>
                <a:tc hMerge="1">
                  <a:txBody>
                    <a:bodyPr/>
                    <a:lstStyle/>
                    <a:p>
                      <a:pPr algn="ctr"/>
                      <a:endParaRPr lang="en-US" dirty="0"/>
                    </a:p>
                  </a:txBody>
                  <a:tcPr marL="104934" marR="104934"/>
                </a:tc>
                <a:tc hMerge="1">
                  <a:txBody>
                    <a:bodyPr/>
                    <a:lstStyle/>
                    <a:p>
                      <a:pPr algn="ctr"/>
                      <a:endParaRPr lang="en-US" dirty="0"/>
                    </a:p>
                  </a:txBody>
                  <a:tcPr marL="104934" marR="104934"/>
                </a:tc>
                <a:tc hMerge="1">
                  <a:txBody>
                    <a:bodyPr/>
                    <a:lstStyle/>
                    <a:p>
                      <a:pPr algn="ctr"/>
                      <a:endParaRPr lang="en-US" dirty="0" smtClean="0"/>
                    </a:p>
                  </a:txBody>
                  <a:tcPr marL="104934" marR="104934"/>
                </a:tc>
              </a:tr>
            </a:tbl>
          </a:graphicData>
        </a:graphic>
      </p:graphicFrame>
    </p:spTree>
    <p:extLst>
      <p:ext uri="{BB962C8B-B14F-4D97-AF65-F5344CB8AC3E}">
        <p14:creationId xmlns:p14="http://schemas.microsoft.com/office/powerpoint/2010/main" xmlns="" val="5215813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1: Project Start Up</a:t>
            </a:r>
            <a:endParaRPr lang="en-US" dirty="0"/>
          </a:p>
        </p:txBody>
      </p:sp>
      <p:sp>
        <p:nvSpPr>
          <p:cNvPr id="3" name="Content Placeholder 2"/>
          <p:cNvSpPr>
            <a:spLocks noGrp="1"/>
          </p:cNvSpPr>
          <p:nvPr>
            <p:ph idx="1"/>
          </p:nvPr>
        </p:nvSpPr>
        <p:spPr/>
        <p:txBody>
          <a:bodyPr>
            <a:normAutofit lnSpcReduction="10000"/>
          </a:bodyPr>
          <a:lstStyle/>
          <a:p>
            <a:r>
              <a:rPr lang="en-US" dirty="0" smtClean="0"/>
              <a:t>Understand each site in more depth</a:t>
            </a:r>
          </a:p>
          <a:p>
            <a:pPr lvl="1"/>
            <a:r>
              <a:rPr lang="en-US" dirty="0" smtClean="0">
                <a:solidFill>
                  <a:schemeClr val="tx2">
                    <a:lumMod val="60000"/>
                    <a:lumOff val="40000"/>
                  </a:schemeClr>
                </a:solidFill>
              </a:rPr>
              <a:t>Interview site staff about data submission, archival, and dissemination process</a:t>
            </a:r>
          </a:p>
          <a:p>
            <a:pPr lvl="1"/>
            <a:r>
              <a:rPr lang="en-US" dirty="0" smtClean="0"/>
              <a:t>Review documentation, metadata standards, data available for reuse, supportive tools and services </a:t>
            </a:r>
          </a:p>
          <a:p>
            <a:pPr lvl="1"/>
            <a:r>
              <a:rPr lang="en-US" dirty="0" smtClean="0"/>
              <a:t>Create profiles of designated communities</a:t>
            </a:r>
          </a:p>
          <a:p>
            <a:pPr lvl="1">
              <a:buNone/>
            </a:pPr>
            <a:endParaRPr lang="en-US" dirty="0" smtClean="0"/>
          </a:p>
          <a:p>
            <a:r>
              <a:rPr lang="en-US" dirty="0" smtClean="0"/>
              <a:t>Inform future data collection across the three sites </a:t>
            </a:r>
            <a:endParaRPr lang="en-US" dirty="0"/>
          </a:p>
        </p:txBody>
      </p:sp>
    </p:spTree>
    <p:extLst>
      <p:ext uri="{BB962C8B-B14F-4D97-AF65-F5344CB8AC3E}">
        <p14:creationId xmlns:p14="http://schemas.microsoft.com/office/powerpoint/2010/main" xmlns="" val="8422377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914400"/>
          </a:xfrm>
        </p:spPr>
        <p:txBody>
          <a:bodyPr>
            <a:normAutofit/>
          </a:bodyPr>
          <a:lstStyle/>
          <a:p>
            <a:r>
              <a:rPr lang="en-US" dirty="0" smtClean="0"/>
              <a:t>Phase 2: Data Collection &amp; Analysis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Understand significant properties of data production employed during reuse </a:t>
            </a:r>
          </a:p>
          <a:p>
            <a:pPr lvl="1"/>
            <a:r>
              <a:rPr lang="en-US" dirty="0" smtClean="0">
                <a:solidFill>
                  <a:schemeClr val="tx2">
                    <a:lumMod val="60000"/>
                    <a:lumOff val="40000"/>
                  </a:schemeClr>
                </a:solidFill>
              </a:rPr>
              <a:t>Interview users from designated communities about reuse practices, how they assess data reusability</a:t>
            </a:r>
          </a:p>
          <a:p>
            <a:pPr lvl="1">
              <a:buNone/>
            </a:pPr>
            <a:endParaRPr lang="en-US" dirty="0" smtClean="0"/>
          </a:p>
          <a:p>
            <a:r>
              <a:rPr lang="en-US" dirty="0" smtClean="0"/>
              <a:t>Use multi-methods to triangulate findings given site capabilities</a:t>
            </a:r>
          </a:p>
          <a:p>
            <a:pPr lvl="1"/>
            <a:r>
              <a:rPr lang="en-US" dirty="0" smtClean="0"/>
              <a:t>Surveys of ICPSR users</a:t>
            </a:r>
          </a:p>
          <a:p>
            <a:pPr lvl="1"/>
            <a:r>
              <a:rPr lang="en-US" dirty="0" smtClean="0"/>
              <a:t>Online behavior of Open Context users</a:t>
            </a:r>
          </a:p>
          <a:p>
            <a:pPr lvl="1"/>
            <a:r>
              <a:rPr lang="en-US" dirty="0" smtClean="0"/>
              <a:t>Observations of UMMZ users</a:t>
            </a:r>
          </a:p>
          <a:p>
            <a:pPr lvl="1"/>
            <a:endParaRPr lang="en-US" dirty="0"/>
          </a:p>
        </p:txBody>
      </p:sp>
    </p:spTree>
    <p:extLst>
      <p:ext uri="{BB962C8B-B14F-4D97-AF65-F5344CB8AC3E}">
        <p14:creationId xmlns:p14="http://schemas.microsoft.com/office/powerpoint/2010/main" xmlns="" val="21255632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676400"/>
          </a:xfrm>
        </p:spPr>
        <p:txBody>
          <a:bodyPr>
            <a:noAutofit/>
          </a:bodyPr>
          <a:lstStyle/>
          <a:p>
            <a:r>
              <a:rPr lang="en-US" dirty="0" smtClean="0"/>
              <a:t>Phase 3: Mapping Significant </a:t>
            </a:r>
            <a:br>
              <a:rPr lang="en-US" dirty="0" smtClean="0"/>
            </a:br>
            <a:r>
              <a:rPr lang="en-US" dirty="0" smtClean="0"/>
              <a:t>Properties</a:t>
            </a:r>
            <a:endParaRPr lang="en-US" dirty="0"/>
          </a:p>
        </p:txBody>
      </p:sp>
      <p:sp>
        <p:nvSpPr>
          <p:cNvPr id="3" name="Content Placeholder 2"/>
          <p:cNvSpPr>
            <a:spLocks noGrp="1"/>
          </p:cNvSpPr>
          <p:nvPr>
            <p:ph idx="1"/>
          </p:nvPr>
        </p:nvSpPr>
        <p:spPr>
          <a:xfrm>
            <a:off x="457200" y="1676400"/>
            <a:ext cx="8229600" cy="4449763"/>
          </a:xfrm>
        </p:spPr>
        <p:txBody>
          <a:bodyPr>
            <a:normAutofit fontScale="92500" lnSpcReduction="10000"/>
          </a:bodyPr>
          <a:lstStyle/>
          <a:p>
            <a:pPr marL="514350" indent="-514350">
              <a:buFont typeface="+mj-lt"/>
              <a:buAutoNum type="arabicPeriod"/>
            </a:pPr>
            <a:r>
              <a:rPr lang="en-US" dirty="0" smtClean="0"/>
              <a:t>Examine unique and common significant properties</a:t>
            </a:r>
          </a:p>
          <a:p>
            <a:pPr marL="514350" indent="-514350">
              <a:buNone/>
            </a:pPr>
            <a:r>
              <a:rPr lang="en-US" dirty="0" smtClean="0"/>
              <a:t> </a:t>
            </a:r>
          </a:p>
          <a:p>
            <a:pPr marL="514350" indent="-514350">
              <a:buNone/>
            </a:pPr>
            <a:r>
              <a:rPr lang="en-US" dirty="0" smtClean="0"/>
              <a:t>2.   Work with team and subjects to rank order them </a:t>
            </a:r>
          </a:p>
          <a:p>
            <a:pPr marL="514350" indent="-514350">
              <a:buNone/>
            </a:pPr>
            <a:endParaRPr lang="en-US" dirty="0" smtClean="0"/>
          </a:p>
          <a:p>
            <a:pPr marL="514350" indent="-514350">
              <a:buNone/>
            </a:pPr>
            <a:r>
              <a:rPr lang="en-US" dirty="0" smtClean="0"/>
              <a:t>3.   Examine how they might be captured in a preservation repository</a:t>
            </a:r>
          </a:p>
          <a:p>
            <a:pPr marL="514350" indent="-514350">
              <a:buNone/>
            </a:pPr>
            <a:endParaRPr lang="en-US" dirty="0" smtClean="0"/>
          </a:p>
          <a:p>
            <a:pPr marL="514350" indent="-514350">
              <a:buNone/>
            </a:pPr>
            <a:r>
              <a:rPr lang="en-US" dirty="0" smtClean="0"/>
              <a:t>4.   Determine how to express them as representation information</a:t>
            </a:r>
            <a:endParaRPr lang="en-US" dirty="0"/>
          </a:p>
        </p:txBody>
      </p:sp>
    </p:spTree>
    <p:extLst>
      <p:ext uri="{BB962C8B-B14F-4D97-AF65-F5344CB8AC3E}">
        <p14:creationId xmlns:p14="http://schemas.microsoft.com/office/powerpoint/2010/main" xmlns="" val="32271161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0"/>
            <a:ext cx="8610600" cy="2743200"/>
          </a:xfrm>
        </p:spPr>
        <p:txBody>
          <a:bodyPr>
            <a:normAutofit fontScale="90000"/>
          </a:bodyPr>
          <a:lstStyle/>
          <a:p>
            <a:r>
              <a:rPr lang="en-US" dirty="0" smtClean="0"/>
              <a:t/>
            </a:r>
            <a:br>
              <a:rPr lang="en-US" dirty="0" smtClean="0"/>
            </a:br>
            <a:r>
              <a:rPr lang="en-US" dirty="0" smtClean="0"/>
              <a:t>Study 1: Staff Interviews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539989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1_0433.JPG"/>
          <p:cNvPicPr>
            <a:picLocks noGrp="1" noChangeAspect="1"/>
          </p:cNvPicPr>
          <p:nvPr>
            <p:ph sz="half" idx="1"/>
          </p:nvPr>
        </p:nvPicPr>
        <p:blipFill>
          <a:blip r:embed="rId3"/>
          <a:stretch>
            <a:fillRect/>
          </a:stretch>
        </p:blipFill>
        <p:spPr>
          <a:xfrm>
            <a:off x="457200" y="2209800"/>
            <a:ext cx="3714750" cy="3429000"/>
          </a:xfrm>
        </p:spPr>
      </p:pic>
      <p:sp>
        <p:nvSpPr>
          <p:cNvPr id="3" name="Content Placeholder 2"/>
          <p:cNvSpPr>
            <a:spLocks noGrp="1"/>
          </p:cNvSpPr>
          <p:nvPr>
            <p:ph sz="half" idx="2"/>
          </p:nvPr>
        </p:nvSpPr>
        <p:spPr>
          <a:xfrm>
            <a:off x="4714875" y="1828800"/>
            <a:ext cx="3714750" cy="4314825"/>
          </a:xfrm>
        </p:spPr>
        <p:txBody>
          <a:bodyPr/>
          <a:lstStyle/>
          <a:p>
            <a:r>
              <a:rPr lang="en-US" sz="2800" dirty="0"/>
              <a:t>Research question: </a:t>
            </a:r>
          </a:p>
          <a:p>
            <a:pPr lvl="1"/>
            <a:r>
              <a:rPr lang="en-US" sz="2400" dirty="0"/>
              <a:t>How do repository staff manage changes to data over time? </a:t>
            </a:r>
            <a:endParaRPr lang="en-US" sz="2400" dirty="0" smtClean="0"/>
          </a:p>
          <a:p>
            <a:r>
              <a:rPr lang="en-US" sz="2800" dirty="0" smtClean="0"/>
              <a:t>Methods</a:t>
            </a:r>
          </a:p>
          <a:p>
            <a:pPr lvl="1"/>
            <a:r>
              <a:rPr lang="en-US" sz="2400" dirty="0" smtClean="0"/>
              <a:t>27 semi-structured interviews</a:t>
            </a:r>
            <a:endParaRPr lang="en-US" sz="2400" dirty="0"/>
          </a:p>
          <a:p>
            <a:endParaRPr lang="en-US" dirty="0"/>
          </a:p>
        </p:txBody>
      </p:sp>
      <p:sp>
        <p:nvSpPr>
          <p:cNvPr id="2" name="Title 1"/>
          <p:cNvSpPr>
            <a:spLocks noGrp="1"/>
          </p:cNvSpPr>
          <p:nvPr>
            <p:ph type="title"/>
          </p:nvPr>
        </p:nvSpPr>
        <p:spPr/>
        <p:txBody>
          <a:bodyPr>
            <a:normAutofit fontScale="90000"/>
          </a:bodyPr>
          <a:lstStyle/>
          <a:p>
            <a:r>
              <a:rPr lang="en-US" dirty="0"/>
              <a:t>Staff Interviews: </a:t>
            </a:r>
            <a:r>
              <a:rPr lang="en-US" dirty="0" smtClean="0"/>
              <a:t/>
            </a:r>
            <a:br>
              <a:rPr lang="en-US" dirty="0" smtClean="0"/>
            </a:br>
            <a:r>
              <a:rPr lang="en-US" dirty="0" smtClean="0"/>
              <a:t>Managing </a:t>
            </a:r>
            <a:r>
              <a:rPr lang="en-US" dirty="0"/>
              <a:t>Fixity and Change</a:t>
            </a:r>
          </a:p>
        </p:txBody>
      </p:sp>
    </p:spTree>
    <p:extLst>
      <p:ext uri="{BB962C8B-B14F-4D97-AF65-F5344CB8AC3E}">
        <p14:creationId xmlns:p14="http://schemas.microsoft.com/office/powerpoint/2010/main" xmlns="" val="177438813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smtClean="0"/>
              <a:t>Findings: Categories of Change</a:t>
            </a:r>
            <a:endParaRPr lang="en-US" dirty="0"/>
          </a:p>
        </p:txBody>
      </p:sp>
      <p:sp>
        <p:nvSpPr>
          <p:cNvPr id="3" name="Content Placeholder 2"/>
          <p:cNvSpPr>
            <a:spLocks noGrp="1"/>
          </p:cNvSpPr>
          <p:nvPr>
            <p:ph sz="quarter" idx="1"/>
          </p:nvPr>
        </p:nvSpPr>
        <p:spPr>
          <a:xfrm>
            <a:off x="457200" y="1828800"/>
            <a:ext cx="8229600" cy="4398932"/>
          </a:xfrm>
        </p:spPr>
        <p:txBody>
          <a:bodyPr>
            <a:noAutofit/>
          </a:bodyPr>
          <a:lstStyle/>
          <a:p>
            <a:r>
              <a:rPr lang="en-US" dirty="0" smtClean="0"/>
              <a:t>Adding value</a:t>
            </a:r>
          </a:p>
          <a:p>
            <a:r>
              <a:rPr lang="en-US" dirty="0" smtClean="0"/>
              <a:t>Correcting errors</a:t>
            </a:r>
          </a:p>
          <a:p>
            <a:r>
              <a:rPr lang="en-US" dirty="0" smtClean="0"/>
              <a:t>Creating consistency</a:t>
            </a:r>
          </a:p>
          <a:p>
            <a:r>
              <a:rPr lang="en-US" dirty="0" smtClean="0"/>
              <a:t>Changing </a:t>
            </a:r>
            <a:r>
              <a:rPr lang="en-US" dirty="0"/>
              <a:t>representations of data to reflect new </a:t>
            </a:r>
            <a:r>
              <a:rPr lang="en-US" dirty="0" smtClean="0"/>
              <a:t>knowledge</a:t>
            </a:r>
          </a:p>
          <a:p>
            <a:r>
              <a:rPr lang="en-US" dirty="0" smtClean="0"/>
              <a:t>Responding </a:t>
            </a:r>
            <a:r>
              <a:rPr lang="en-US" dirty="0"/>
              <a:t>to designated </a:t>
            </a:r>
            <a:r>
              <a:rPr lang="en-US" dirty="0" smtClean="0"/>
              <a:t>communities</a:t>
            </a:r>
          </a:p>
          <a:p>
            <a:r>
              <a:rPr lang="en-US" dirty="0" smtClean="0"/>
              <a:t>Evolving </a:t>
            </a:r>
            <a:r>
              <a:rPr lang="en-US" dirty="0"/>
              <a:t>practices around </a:t>
            </a:r>
            <a:r>
              <a:rPr lang="en-US" dirty="0" smtClean="0"/>
              <a:t>collecting</a:t>
            </a:r>
            <a:endParaRPr lang="en-US" dirty="0"/>
          </a:p>
        </p:txBody>
      </p:sp>
    </p:spTree>
    <p:extLst>
      <p:ext uri="{BB962C8B-B14F-4D97-AF65-F5344CB8AC3E}">
        <p14:creationId xmlns:p14="http://schemas.microsoft.com/office/powerpoint/2010/main" xmlns="" val="395271341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dding Value</a:t>
            </a:r>
            <a:endParaRPr lang="en-US" dirty="0"/>
          </a:p>
        </p:txBody>
      </p:sp>
      <p:sp>
        <p:nvSpPr>
          <p:cNvPr id="3" name="Content Placeholder 2"/>
          <p:cNvSpPr>
            <a:spLocks noGrp="1"/>
          </p:cNvSpPr>
          <p:nvPr>
            <p:ph sz="quarter" idx="1"/>
          </p:nvPr>
        </p:nvSpPr>
        <p:spPr>
          <a:xfrm>
            <a:off x="152400" y="1739266"/>
            <a:ext cx="8991600" cy="4711816"/>
          </a:xfrm>
        </p:spPr>
        <p:txBody>
          <a:bodyPr>
            <a:normAutofit fontScale="92500" lnSpcReduction="20000"/>
          </a:bodyPr>
          <a:lstStyle/>
          <a:p>
            <a:r>
              <a:rPr lang="en-US" dirty="0" smtClean="0"/>
              <a:t>Processing data for reuse</a:t>
            </a:r>
          </a:p>
          <a:p>
            <a:endParaRPr lang="en-US" dirty="0" smtClean="0"/>
          </a:p>
          <a:p>
            <a:endParaRPr lang="en-US" dirty="0" smtClean="0"/>
          </a:p>
          <a:p>
            <a:endParaRPr lang="en-US" dirty="0" smtClean="0"/>
          </a:p>
          <a:p>
            <a:endParaRPr lang="en-US" dirty="0" smtClean="0"/>
          </a:p>
          <a:p>
            <a:endParaRPr lang="en-US" dirty="0" smtClean="0"/>
          </a:p>
          <a:p>
            <a:r>
              <a:rPr lang="en-US" dirty="0" smtClean="0"/>
              <a:t>Peer review</a:t>
            </a:r>
          </a:p>
          <a:p>
            <a:pPr lvl="1"/>
            <a:r>
              <a:rPr lang="en-US" dirty="0" smtClean="0"/>
              <a:t>“If it [the dataset] sufficiently surpasses these various questions then we’re going to going to add a little like stamp or star or something to mark that that dataset has gone through this additional level of scrutiny” (CC02, Open Context). </a:t>
            </a:r>
            <a:endParaRPr lang="en-US" dirty="0"/>
          </a:p>
        </p:txBody>
      </p:sp>
      <p:pic>
        <p:nvPicPr>
          <p:cNvPr id="4" name="Content Placeholder 3" descr="101_0207.JPG"/>
          <p:cNvPicPr>
            <a:picLocks noChangeAspect="1"/>
          </p:cNvPicPr>
          <p:nvPr/>
        </p:nvPicPr>
        <p:blipFill>
          <a:blip r:embed="rId3"/>
          <a:srcRect l="-12508" r="-12508"/>
          <a:stretch>
            <a:fillRect/>
          </a:stretch>
        </p:blipFill>
        <p:spPr>
          <a:xfrm>
            <a:off x="1320799" y="2209800"/>
            <a:ext cx="3581401" cy="2208847"/>
          </a:xfrm>
          <a:prstGeom prst="rect">
            <a:avLst/>
          </a:prstGeom>
        </p:spPr>
      </p:pic>
      <p:pic>
        <p:nvPicPr>
          <p:cNvPr id="8" name="Content Placeholder 3" descr="101_0200.JPG"/>
          <p:cNvPicPr>
            <a:picLocks noChangeAspect="1"/>
          </p:cNvPicPr>
          <p:nvPr/>
        </p:nvPicPr>
        <p:blipFill>
          <a:blip r:embed="rId4"/>
          <a:srcRect l="-12508" r="-12508"/>
          <a:stretch>
            <a:fillRect/>
          </a:stretch>
        </p:blipFill>
        <p:spPr>
          <a:xfrm>
            <a:off x="4623825" y="2147887"/>
            <a:ext cx="3784600" cy="2270760"/>
          </a:xfrm>
          <a:prstGeom prst="rect">
            <a:avLst/>
          </a:prstGeom>
        </p:spPr>
      </p:pic>
    </p:spTree>
    <p:extLst>
      <p:ext uri="{BB962C8B-B14F-4D97-AF65-F5344CB8AC3E}">
        <p14:creationId xmlns:p14="http://schemas.microsoft.com/office/powerpoint/2010/main" xmlns="" val="22666694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orrecting Errors</a:t>
            </a:r>
            <a:endParaRPr lang="en-US" dirty="0"/>
          </a:p>
        </p:txBody>
      </p:sp>
      <p:sp>
        <p:nvSpPr>
          <p:cNvPr id="3" name="Content Placeholder 2"/>
          <p:cNvSpPr>
            <a:spLocks noGrp="1"/>
          </p:cNvSpPr>
          <p:nvPr>
            <p:ph sz="quarter" idx="1"/>
          </p:nvPr>
        </p:nvSpPr>
        <p:spPr>
          <a:xfrm>
            <a:off x="457200" y="1828800"/>
            <a:ext cx="8229600" cy="4328160"/>
          </a:xfrm>
        </p:spPr>
        <p:txBody>
          <a:bodyPr>
            <a:normAutofit fontScale="92500" lnSpcReduction="10000"/>
          </a:bodyPr>
          <a:lstStyle/>
          <a:p>
            <a:r>
              <a:rPr lang="en-US" dirty="0" smtClean="0"/>
              <a:t>During submission</a:t>
            </a:r>
          </a:p>
          <a:p>
            <a:pPr lvl="1"/>
            <a:r>
              <a:rPr lang="en-US" dirty="0" smtClean="0"/>
              <a:t>“We note problems in the data and, you know, we let the PI's... [we] tell them we found X, Y, Z. We can't change it. Not unless they direct us” (CB07, ICPSR).</a:t>
            </a:r>
          </a:p>
          <a:p>
            <a:pPr lvl="1"/>
            <a:endParaRPr lang="en-US" dirty="0" smtClean="0"/>
          </a:p>
          <a:p>
            <a:r>
              <a:rPr lang="en-US" dirty="0" smtClean="0"/>
              <a:t>During dissemination</a:t>
            </a:r>
          </a:p>
          <a:p>
            <a:pPr lvl="1"/>
            <a:r>
              <a:rPr lang="en-US" dirty="0" smtClean="0"/>
              <a:t>“We get quite a bit of feedback from people saying, you know, ‘Shouldn't this be a different species?’ And we'll say, ‘Oh yes, it was a mistake in the database’ or ‘that name was wrong in the database’” (CA02, UMMZ).</a:t>
            </a:r>
          </a:p>
        </p:txBody>
      </p:sp>
    </p:spTree>
    <p:extLst>
      <p:ext uri="{BB962C8B-B14F-4D97-AF65-F5344CB8AC3E}">
        <p14:creationId xmlns:p14="http://schemas.microsoft.com/office/powerpoint/2010/main" xmlns="" val="26816735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a:xfrm>
            <a:off x="609600" y="1676400"/>
            <a:ext cx="8229600" cy="4525963"/>
          </a:xfrm>
        </p:spPr>
        <p:txBody>
          <a:bodyPr>
            <a:normAutofit/>
          </a:bodyPr>
          <a:lstStyle/>
          <a:p>
            <a:r>
              <a:rPr lang="en-US" dirty="0" smtClean="0"/>
              <a:t>Project Overview</a:t>
            </a:r>
          </a:p>
          <a:p>
            <a:pPr lvl="1"/>
            <a:r>
              <a:rPr lang="en-US" dirty="0" smtClean="0"/>
              <a:t>Research questions</a:t>
            </a:r>
          </a:p>
          <a:p>
            <a:pPr lvl="1"/>
            <a:r>
              <a:rPr lang="en-US" dirty="0" smtClean="0"/>
              <a:t>Methodology</a:t>
            </a:r>
          </a:p>
          <a:p>
            <a:r>
              <a:rPr lang="en-US" dirty="0" smtClean="0"/>
              <a:t>3 studies</a:t>
            </a:r>
          </a:p>
          <a:p>
            <a:pPr lvl="1"/>
            <a:r>
              <a:rPr lang="en-US" dirty="0" smtClean="0"/>
              <a:t>Managing fixity and change in disciplinary repositories</a:t>
            </a:r>
          </a:p>
          <a:p>
            <a:pPr lvl="1"/>
            <a:r>
              <a:rPr lang="en-US" dirty="0" smtClean="0"/>
              <a:t>Understanding data reuse among novices</a:t>
            </a:r>
          </a:p>
          <a:p>
            <a:pPr lvl="1"/>
            <a:r>
              <a:rPr lang="en-US" dirty="0" smtClean="0"/>
              <a:t>Trust in digital repositories</a:t>
            </a:r>
          </a:p>
          <a:p>
            <a:r>
              <a:rPr lang="en-US" dirty="0" smtClean="0"/>
              <a:t>Next steps</a:t>
            </a:r>
          </a:p>
          <a:p>
            <a:pPr>
              <a:buNone/>
            </a:pPr>
            <a:endParaRPr lang="en-US" dirty="0" smtClean="0"/>
          </a:p>
        </p:txBody>
      </p:sp>
    </p:spTree>
    <p:extLst>
      <p:ext uri="{BB962C8B-B14F-4D97-AF65-F5344CB8AC3E}">
        <p14:creationId xmlns:p14="http://schemas.microsoft.com/office/powerpoint/2010/main" xmlns="" val="34264206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reating Consistency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For interoperability between collections</a:t>
            </a:r>
          </a:p>
          <a:p>
            <a:pPr lvl="1"/>
            <a:r>
              <a:rPr lang="en-US" dirty="0" smtClean="0"/>
              <a:t>ICPSR and Open Context</a:t>
            </a:r>
          </a:p>
          <a:p>
            <a:r>
              <a:rPr lang="en-US" dirty="0" smtClean="0"/>
              <a:t>Across institutions</a:t>
            </a:r>
          </a:p>
          <a:p>
            <a:pPr lvl="1"/>
            <a:r>
              <a:rPr lang="en-US" dirty="0" smtClean="0"/>
              <a:t>“We have […] a subset of the Darwin Core and we participate with […] other collections in the data portal. So our content is available to anybody by going to this portal, along with the content of these other museums” (CA05, UMMZ).</a:t>
            </a:r>
          </a:p>
          <a:p>
            <a:r>
              <a:rPr lang="en-US" dirty="0" smtClean="0"/>
              <a:t>Chosen to encourage submission</a:t>
            </a:r>
          </a:p>
          <a:p>
            <a:pPr lvl="1"/>
            <a:r>
              <a:rPr lang="en-US" dirty="0" smtClean="0"/>
              <a:t>“[…] to do a full CIDOC implementation, that would also require a lot more metadata that I think would be difficult to actually get from our contributors” (CC01, Open Context).</a:t>
            </a:r>
          </a:p>
          <a:p>
            <a:pPr>
              <a:buNone/>
            </a:pPr>
            <a:endParaRPr lang="en-US" dirty="0"/>
          </a:p>
        </p:txBody>
      </p:sp>
    </p:spTree>
    <p:extLst>
      <p:ext uri="{BB962C8B-B14F-4D97-AF65-F5344CB8AC3E}">
        <p14:creationId xmlns:p14="http://schemas.microsoft.com/office/powerpoint/2010/main" xmlns="" val="41736314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Autofit/>
          </a:bodyPr>
          <a:lstStyle/>
          <a:p>
            <a:r>
              <a:rPr lang="en-US" dirty="0"/>
              <a:t>C</a:t>
            </a:r>
            <a:r>
              <a:rPr lang="en-US" dirty="0" smtClean="0"/>
              <a:t>hanging Representations of Data</a:t>
            </a:r>
            <a:br>
              <a:rPr lang="en-US" dirty="0" smtClean="0"/>
            </a:br>
            <a:r>
              <a:rPr lang="en-US" dirty="0" smtClean="0"/>
              <a:t> to Reflect New Knowledge</a:t>
            </a:r>
            <a:endParaRPr lang="en-US" dirty="0"/>
          </a:p>
        </p:txBody>
      </p:sp>
      <p:sp>
        <p:nvSpPr>
          <p:cNvPr id="3" name="Content Placeholder 2"/>
          <p:cNvSpPr>
            <a:spLocks noGrp="1"/>
          </p:cNvSpPr>
          <p:nvPr>
            <p:ph sz="quarter" idx="1"/>
          </p:nvPr>
        </p:nvSpPr>
        <p:spPr>
          <a:xfrm>
            <a:off x="431321" y="1676400"/>
            <a:ext cx="8229600" cy="4480560"/>
          </a:xfrm>
        </p:spPr>
        <p:txBody>
          <a:bodyPr>
            <a:normAutofit lnSpcReduction="10000"/>
          </a:bodyPr>
          <a:lstStyle/>
          <a:p>
            <a:r>
              <a:rPr lang="en-US" dirty="0" smtClean="0"/>
              <a:t>Records change to reflect new understandings</a:t>
            </a:r>
          </a:p>
          <a:p>
            <a:pPr lvl="1"/>
            <a:r>
              <a:rPr lang="en-US" dirty="0" smtClean="0"/>
              <a:t>“Science is not an error. In fact, it changes in time. For example, the specific name can be changed later and the relationship with other groups of animals can change over time. So it's not really error” (CA07, UMMZ).</a:t>
            </a:r>
          </a:p>
          <a:p>
            <a:pPr lvl="1">
              <a:buNone/>
            </a:pPr>
            <a:endParaRPr lang="en-US" dirty="0" smtClean="0"/>
          </a:p>
          <a:p>
            <a:r>
              <a:rPr lang="en-US" dirty="0" smtClean="0"/>
              <a:t>Captured in a bibliographic database but does not change the representation of the data (ICPSR)</a:t>
            </a:r>
            <a:endParaRPr lang="en-US" dirty="0"/>
          </a:p>
        </p:txBody>
      </p:sp>
    </p:spTree>
    <p:extLst>
      <p:ext uri="{BB962C8B-B14F-4D97-AF65-F5344CB8AC3E}">
        <p14:creationId xmlns:p14="http://schemas.microsoft.com/office/powerpoint/2010/main" xmlns="" val="22149098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dirty="0"/>
              <a:t>R</a:t>
            </a:r>
            <a:r>
              <a:rPr lang="en-US" dirty="0" smtClean="0"/>
              <a:t>esponding to </a:t>
            </a:r>
            <a:br>
              <a:rPr lang="en-US" dirty="0" smtClean="0"/>
            </a:br>
            <a:r>
              <a:rPr lang="en-US" dirty="0" smtClean="0"/>
              <a:t>Designated Communities</a:t>
            </a:r>
            <a:endParaRPr lang="en-US" dirty="0"/>
          </a:p>
        </p:txBody>
      </p:sp>
      <p:sp>
        <p:nvSpPr>
          <p:cNvPr id="3" name="Content Placeholder 2"/>
          <p:cNvSpPr>
            <a:spLocks noGrp="1"/>
          </p:cNvSpPr>
          <p:nvPr>
            <p:ph sz="quarter" idx="1"/>
          </p:nvPr>
        </p:nvSpPr>
        <p:spPr>
          <a:xfrm>
            <a:off x="152400" y="1828800"/>
            <a:ext cx="8534400" cy="4398932"/>
          </a:xfrm>
        </p:spPr>
        <p:txBody>
          <a:bodyPr>
            <a:normAutofit fontScale="92500" lnSpcReduction="20000"/>
          </a:bodyPr>
          <a:lstStyle/>
          <a:p>
            <a:r>
              <a:rPr lang="en-US" dirty="0" smtClean="0"/>
              <a:t>Preparing specimens in new ways</a:t>
            </a:r>
          </a:p>
          <a:p>
            <a:pPr lvl="1"/>
            <a:r>
              <a:rPr lang="en-US" dirty="0" smtClean="0"/>
              <a:t>“Most of the loans that we do now is actually little clips of skin from lung specimens that people are using for their DNA, or the frozen tissues of the same” (CA02, UMMZ). </a:t>
            </a:r>
          </a:p>
          <a:p>
            <a:r>
              <a:rPr lang="en-US" dirty="0" smtClean="0"/>
              <a:t>Collecting </a:t>
            </a:r>
            <a:r>
              <a:rPr lang="en-US" dirty="0"/>
              <a:t>n</a:t>
            </a:r>
            <a:r>
              <a:rPr lang="en-US" dirty="0" smtClean="0"/>
              <a:t>ew types of data</a:t>
            </a:r>
          </a:p>
          <a:p>
            <a:pPr lvl="1"/>
            <a:r>
              <a:rPr lang="en-US" dirty="0" smtClean="0"/>
              <a:t>“No one has really tackled [providing video data]. And it’s ripe, right now; we’re going to start moving in that direction” (CB03, ICPSR).</a:t>
            </a:r>
          </a:p>
          <a:p>
            <a:r>
              <a:rPr lang="en-US" dirty="0" smtClean="0"/>
              <a:t>Creating a venue for data publication </a:t>
            </a:r>
          </a:p>
          <a:p>
            <a:pPr lvl="1"/>
            <a:r>
              <a:rPr lang="en-US" dirty="0" smtClean="0"/>
              <a:t>“They want to have something where you can put your data in and it’s citable” (CC02, Open Context).</a:t>
            </a:r>
            <a:endParaRPr lang="en-US" dirty="0"/>
          </a:p>
        </p:txBody>
      </p:sp>
    </p:spTree>
    <p:extLst>
      <p:ext uri="{BB962C8B-B14F-4D97-AF65-F5344CB8AC3E}">
        <p14:creationId xmlns:p14="http://schemas.microsoft.com/office/powerpoint/2010/main" xmlns="" val="23820323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fontScale="90000"/>
          </a:bodyPr>
          <a:lstStyle/>
          <a:p>
            <a:pPr lvl="1" algn="l" defTabSz="457200" rtl="0">
              <a:spcBef>
                <a:spcPct val="0"/>
              </a:spcBef>
            </a:pPr>
            <a:r>
              <a:rPr lang="en-US" sz="4400" dirty="0">
                <a:solidFill>
                  <a:schemeClr val="bg1"/>
                </a:solidFill>
                <a:latin typeface="+mj-lt"/>
              </a:rPr>
              <a:t>E</a:t>
            </a:r>
            <a:r>
              <a:rPr lang="en-US" sz="4400" dirty="0" smtClean="0">
                <a:solidFill>
                  <a:schemeClr val="bg1"/>
                </a:solidFill>
                <a:latin typeface="+mj-lt"/>
              </a:rPr>
              <a:t>volving Practices Around </a:t>
            </a:r>
            <a:br>
              <a:rPr lang="en-US" sz="4400" dirty="0" smtClean="0">
                <a:solidFill>
                  <a:schemeClr val="bg1"/>
                </a:solidFill>
                <a:latin typeface="+mj-lt"/>
              </a:rPr>
            </a:br>
            <a:r>
              <a:rPr lang="en-US" sz="4400" dirty="0" smtClean="0">
                <a:solidFill>
                  <a:schemeClr val="bg1"/>
                </a:solidFill>
                <a:latin typeface="+mj-lt"/>
              </a:rPr>
              <a:t>Collecting</a:t>
            </a:r>
            <a:endParaRPr lang="en-US" sz="4400" dirty="0">
              <a:solidFill>
                <a:schemeClr val="bg1"/>
              </a:solidFill>
            </a:endParaRPr>
          </a:p>
        </p:txBody>
      </p:sp>
      <p:sp>
        <p:nvSpPr>
          <p:cNvPr id="3" name="Content Placeholder 2"/>
          <p:cNvSpPr>
            <a:spLocks noGrp="1"/>
          </p:cNvSpPr>
          <p:nvPr>
            <p:ph sz="quarter" idx="1"/>
          </p:nvPr>
        </p:nvSpPr>
        <p:spPr>
          <a:xfrm>
            <a:off x="457200" y="1752600"/>
            <a:ext cx="8229600" cy="4404360"/>
          </a:xfrm>
        </p:spPr>
        <p:txBody>
          <a:bodyPr>
            <a:normAutofit fontScale="85000" lnSpcReduction="20000"/>
          </a:bodyPr>
          <a:lstStyle/>
          <a:p>
            <a:r>
              <a:rPr lang="en-US" dirty="0" smtClean="0"/>
              <a:t>Internally motivated by curator practices (UMMZ)</a:t>
            </a:r>
          </a:p>
          <a:p>
            <a:pPr lvl="1"/>
            <a:r>
              <a:rPr lang="en-US" dirty="0" smtClean="0"/>
              <a:t>Emphasis may change over time.</a:t>
            </a:r>
          </a:p>
          <a:p>
            <a:r>
              <a:rPr lang="en-US" dirty="0" smtClean="0"/>
              <a:t>Based on researcher interests</a:t>
            </a:r>
          </a:p>
          <a:p>
            <a:pPr lvl="1"/>
            <a:r>
              <a:rPr lang="en-US" dirty="0" smtClean="0"/>
              <a:t>“We're trying to go for the low hanging fruit, right now, the projects that are, everyone's on board and everyone's happy to share. And there's not going to be any issues with people who don't want to share the content” (CC02, Open Context).</a:t>
            </a:r>
          </a:p>
          <a:p>
            <a:r>
              <a:rPr lang="en-US" dirty="0" smtClean="0"/>
              <a:t>Comprehensive approach to collection development</a:t>
            </a:r>
          </a:p>
          <a:p>
            <a:pPr lvl="1"/>
            <a:r>
              <a:rPr lang="en-US" dirty="0" smtClean="0"/>
              <a:t>“Currently, we have an interest in mixed methods studies and then we have sort of this prospective technique to go out and try and cull a good list of mixed methods studies and then go after them, both from the leads database and from other ways” (CB15, ICPSR).</a:t>
            </a:r>
            <a:endParaRPr lang="en-US" dirty="0"/>
          </a:p>
        </p:txBody>
      </p:sp>
    </p:spTree>
    <p:extLst>
      <p:ext uri="{BB962C8B-B14F-4D97-AF65-F5344CB8AC3E}">
        <p14:creationId xmlns:p14="http://schemas.microsoft.com/office/powerpoint/2010/main" xmlns="" val="15321791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581150"/>
            <a:ext cx="4876800" cy="4591050"/>
          </a:xfrm>
        </p:spPr>
        <p:txBody>
          <a:bodyPr>
            <a:normAutofit fontScale="85000" lnSpcReduction="20000"/>
          </a:bodyPr>
          <a:lstStyle/>
          <a:p>
            <a:r>
              <a:rPr lang="en-US" dirty="0" smtClean="0"/>
              <a:t>Documenting change</a:t>
            </a:r>
          </a:p>
          <a:p>
            <a:pPr lvl="1"/>
            <a:r>
              <a:rPr lang="en-US" dirty="0" smtClean="0"/>
              <a:t>What is documented?</a:t>
            </a:r>
          </a:p>
          <a:p>
            <a:pPr lvl="1"/>
            <a:r>
              <a:rPr lang="en-US" dirty="0" smtClean="0"/>
              <a:t>For what audience?</a:t>
            </a:r>
          </a:p>
          <a:p>
            <a:r>
              <a:rPr lang="en-US" dirty="0" smtClean="0"/>
              <a:t>Instigating change</a:t>
            </a:r>
          </a:p>
          <a:p>
            <a:pPr lvl="1"/>
            <a:r>
              <a:rPr lang="en-US" dirty="0" smtClean="0"/>
              <a:t>Staff members</a:t>
            </a:r>
          </a:p>
          <a:p>
            <a:pPr lvl="1"/>
            <a:r>
              <a:rPr lang="en-US" dirty="0" smtClean="0"/>
              <a:t>Designated communities</a:t>
            </a:r>
          </a:p>
          <a:p>
            <a:pPr lvl="1"/>
            <a:r>
              <a:rPr lang="en-US" dirty="0" smtClean="0"/>
              <a:t>Individual users</a:t>
            </a:r>
          </a:p>
          <a:p>
            <a:r>
              <a:rPr lang="en-US" dirty="0" smtClean="0"/>
              <a:t>Organizational influences</a:t>
            </a:r>
          </a:p>
          <a:p>
            <a:pPr lvl="1"/>
            <a:r>
              <a:rPr lang="en-US" dirty="0" smtClean="0"/>
              <a:t>Staff size</a:t>
            </a:r>
          </a:p>
          <a:p>
            <a:pPr lvl="1"/>
            <a:r>
              <a:rPr lang="en-US" dirty="0" smtClean="0"/>
              <a:t>Extent of collections</a:t>
            </a:r>
          </a:p>
          <a:p>
            <a:pPr lvl="1"/>
            <a:r>
              <a:rPr lang="en-US" dirty="0" smtClean="0"/>
              <a:t>Standardization</a:t>
            </a:r>
            <a:endParaRPr lang="en-US" dirty="0"/>
          </a:p>
        </p:txBody>
      </p:sp>
      <p:sp>
        <p:nvSpPr>
          <p:cNvPr id="2" name="Title 1"/>
          <p:cNvSpPr>
            <a:spLocks noGrp="1"/>
          </p:cNvSpPr>
          <p:nvPr>
            <p:ph type="title"/>
          </p:nvPr>
        </p:nvSpPr>
        <p:spPr/>
        <p:txBody>
          <a:bodyPr/>
          <a:lstStyle/>
          <a:p>
            <a:r>
              <a:rPr lang="en-US" dirty="0" smtClean="0"/>
              <a:t>Discussion</a:t>
            </a:r>
            <a:endParaRPr lang="en-US" dirty="0"/>
          </a:p>
        </p:txBody>
      </p:sp>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bwMode="auto">
          <a:xfrm>
            <a:off x="0" y="2133600"/>
            <a:ext cx="37846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92720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2: Novice Quantitative Social Scientists as Data Reuses</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66657153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4" name="Text Placeholder 3"/>
          <p:cNvSpPr>
            <a:spLocks noGrp="1"/>
          </p:cNvSpPr>
          <p:nvPr>
            <p:ph type="body" sz="half" idx="2"/>
          </p:nvPr>
        </p:nvSpPr>
        <p:spPr>
          <a:xfrm>
            <a:off x="457200" y="990600"/>
            <a:ext cx="4876800" cy="5153025"/>
          </a:xfrm>
        </p:spPr>
        <p:txBody>
          <a:bodyPr>
            <a:normAutofit lnSpcReduction="10000"/>
          </a:bodyPr>
          <a:lstStyle/>
          <a:p>
            <a:r>
              <a:rPr lang="en-US" sz="2400" u="sng" dirty="0" smtClean="0"/>
              <a:t>Research Question</a:t>
            </a:r>
          </a:p>
          <a:p>
            <a:r>
              <a:rPr lang="en-US" sz="2400" dirty="0" smtClean="0"/>
              <a:t>How do novice social science researchers make sense of </a:t>
            </a:r>
            <a:br>
              <a:rPr lang="en-US" sz="2400" dirty="0" smtClean="0"/>
            </a:br>
            <a:r>
              <a:rPr lang="en-US" sz="2400" dirty="0" smtClean="0"/>
              <a:t>social science data? </a:t>
            </a:r>
          </a:p>
          <a:p>
            <a:endParaRPr lang="en-US" sz="2400" u="sng" dirty="0" smtClean="0"/>
          </a:p>
          <a:p>
            <a:r>
              <a:rPr lang="en-US" sz="2400" u="sng" dirty="0" smtClean="0"/>
              <a:t>Data Collection</a:t>
            </a:r>
          </a:p>
          <a:p>
            <a:r>
              <a:rPr lang="en-US" sz="2400" dirty="0" smtClean="0"/>
              <a:t>22 Interviews</a:t>
            </a:r>
          </a:p>
          <a:p>
            <a:endParaRPr lang="en-US" sz="2400" u="sng" dirty="0" smtClean="0"/>
          </a:p>
          <a:p>
            <a:r>
              <a:rPr lang="en-US" sz="2400" u="sng" dirty="0" smtClean="0"/>
              <a:t>Data Analysis</a:t>
            </a:r>
          </a:p>
          <a:p>
            <a:r>
              <a:rPr lang="en-US" sz="2400" dirty="0" smtClean="0"/>
              <a:t>Code set developed and expanded from interview protocol</a:t>
            </a:r>
          </a:p>
          <a:p>
            <a:endParaRPr lang="en-US" dirty="0" smtClean="0"/>
          </a:p>
          <a:p>
            <a:endParaRPr lang="en-US" dirty="0" smtClean="0"/>
          </a:p>
        </p:txBody>
      </p:sp>
      <p:pic>
        <p:nvPicPr>
          <p:cNvPr id="5" name="Picture 18" descr="C:\Users\gomezj\Desktop\library.tiff"/>
          <p:cNvPicPr>
            <a:picLocks noGrp="1" noChangeAspect="1" noChangeArrowheads="1"/>
          </p:cNvPicPr>
          <p:nvPr>
            <p:ph idx="1"/>
          </p:nvPr>
        </p:nvPicPr>
        <p:blipFill>
          <a:blip r:embed="rId3"/>
          <a:srcRect l="41810"/>
          <a:stretch>
            <a:fillRect/>
          </a:stretch>
        </p:blipFill>
        <p:spPr bwMode="auto">
          <a:xfrm>
            <a:off x="5507002" y="1752600"/>
            <a:ext cx="2951198" cy="304299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62800" y="4876800"/>
            <a:ext cx="1503398" cy="215444"/>
          </a:xfrm>
          <a:prstGeom prst="rect">
            <a:avLst/>
          </a:prstGeom>
          <a:noFill/>
        </p:spPr>
        <p:txBody>
          <a:bodyPr wrap="square" rtlCol="0">
            <a:spAutoFit/>
          </a:bodyPr>
          <a:lstStyle/>
          <a:p>
            <a:r>
              <a:rPr lang="en-US" sz="800" dirty="0" smtClean="0"/>
              <a:t>http://www.english.sxu.edu</a:t>
            </a:r>
            <a:endParaRPr lang="en-US" sz="800" dirty="0"/>
          </a:p>
        </p:txBody>
      </p:sp>
    </p:spTree>
    <p:extLst>
      <p:ext uri="{BB962C8B-B14F-4D97-AF65-F5344CB8AC3E}">
        <p14:creationId xmlns:p14="http://schemas.microsoft.com/office/powerpoint/2010/main" xmlns="" val="34646181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Findings </a:t>
            </a:r>
            <a:endParaRPr lang="en-US" dirty="0"/>
          </a:p>
        </p:txBody>
      </p:sp>
      <p:sp>
        <p:nvSpPr>
          <p:cNvPr id="13" name="TextBox 12"/>
          <p:cNvSpPr txBox="1"/>
          <p:nvPr/>
        </p:nvSpPr>
        <p:spPr>
          <a:xfrm>
            <a:off x="339236" y="1828800"/>
            <a:ext cx="4613764" cy="3323987"/>
          </a:xfrm>
          <a:prstGeom prst="rect">
            <a:avLst/>
          </a:prstGeom>
          <a:noFill/>
        </p:spPr>
        <p:txBody>
          <a:bodyPr wrap="none" rtlCol="0">
            <a:spAutoFit/>
          </a:bodyPr>
          <a:lstStyle/>
          <a:p>
            <a:pPr marL="12700" indent="0">
              <a:buNone/>
            </a:pPr>
            <a:r>
              <a:rPr lang="en-US" sz="2400" i="1" dirty="0" smtClean="0"/>
              <a:t>“…it's numerical value on </a:t>
            </a:r>
            <a:br>
              <a:rPr lang="en-US" sz="2400" i="1" dirty="0" smtClean="0"/>
            </a:br>
            <a:r>
              <a:rPr lang="en-US" sz="2400" i="1" dirty="0" smtClean="0"/>
              <a:t>things that don't have </a:t>
            </a:r>
            <a:br>
              <a:rPr lang="en-US" sz="2400" i="1" dirty="0" smtClean="0"/>
            </a:br>
            <a:r>
              <a:rPr lang="en-US" sz="2400" i="1" dirty="0" smtClean="0"/>
              <a:t>numerical value. So it's not </a:t>
            </a:r>
            <a:br>
              <a:rPr lang="en-US" sz="2400" i="1" dirty="0" smtClean="0"/>
            </a:br>
            <a:r>
              <a:rPr lang="en-US" sz="2400" i="1" dirty="0" smtClean="0"/>
              <a:t>like a sort of thing is worth </a:t>
            </a:r>
            <a:br>
              <a:rPr lang="en-US" sz="2400" i="1" dirty="0" smtClean="0"/>
            </a:br>
            <a:r>
              <a:rPr lang="en-US" sz="2400" i="1" dirty="0" smtClean="0"/>
              <a:t>a certain amount, that </a:t>
            </a:r>
            <a:br>
              <a:rPr lang="en-US" sz="2400" i="1" dirty="0" smtClean="0"/>
            </a:br>
            <a:r>
              <a:rPr lang="en-US" sz="2400" i="1" dirty="0" smtClean="0"/>
              <a:t>numerical value is something </a:t>
            </a:r>
            <a:br>
              <a:rPr lang="en-US" sz="2400" i="1" dirty="0" smtClean="0"/>
            </a:br>
            <a:r>
              <a:rPr lang="en-US" sz="2400" i="1" dirty="0" smtClean="0"/>
              <a:t>that everybody can understand” </a:t>
            </a:r>
            <a:br>
              <a:rPr lang="en-US" sz="2400" i="1" dirty="0" smtClean="0"/>
            </a:br>
            <a:r>
              <a:rPr lang="en-US" sz="2400" dirty="0" smtClean="0"/>
              <a:t>(CBU14).</a:t>
            </a:r>
          </a:p>
          <a:p>
            <a:endParaRPr lang="en-US" dirty="0"/>
          </a:p>
        </p:txBody>
      </p:sp>
      <p:grpSp>
        <p:nvGrpSpPr>
          <p:cNvPr id="10" name="Group 9"/>
          <p:cNvGrpSpPr/>
          <p:nvPr/>
        </p:nvGrpSpPr>
        <p:grpSpPr>
          <a:xfrm>
            <a:off x="685800" y="1414681"/>
            <a:ext cx="8226974" cy="4300319"/>
            <a:chOff x="391073" y="1676291"/>
            <a:chExt cx="8600527" cy="4452719"/>
          </a:xfrm>
        </p:grpSpPr>
        <p:pic>
          <p:nvPicPr>
            <p:cNvPr id="4098" name="Picture 2" descr="C:\Users\gomezj\Desktop\Picture2.png"/>
            <p:cNvPicPr>
              <a:picLocks noChangeAspect="1" noChangeArrowheads="1"/>
            </p:cNvPicPr>
            <p:nvPr/>
          </p:nvPicPr>
          <p:blipFill>
            <a:blip r:embed="rId3"/>
            <a:srcRect/>
            <a:stretch>
              <a:fillRect/>
            </a:stretch>
          </p:blipFill>
          <p:spPr bwMode="auto">
            <a:xfrm>
              <a:off x="391073" y="1676291"/>
              <a:ext cx="8521700" cy="4237037"/>
            </a:xfrm>
            <a:prstGeom prst="rect">
              <a:avLst/>
            </a:prstGeom>
            <a:noFill/>
          </p:spPr>
        </p:pic>
        <p:sp>
          <p:nvSpPr>
            <p:cNvPr id="9" name="TextBox 8"/>
            <p:cNvSpPr txBox="1"/>
            <p:nvPr/>
          </p:nvSpPr>
          <p:spPr>
            <a:xfrm>
              <a:off x="6629400" y="5867400"/>
              <a:ext cx="2362200" cy="261610"/>
            </a:xfrm>
            <a:prstGeom prst="rect">
              <a:avLst/>
            </a:prstGeom>
            <a:noFill/>
          </p:spPr>
          <p:txBody>
            <a:bodyPr wrap="square" rtlCol="0">
              <a:spAutoFit/>
            </a:bodyPr>
            <a:lstStyle/>
            <a:p>
              <a:r>
                <a:rPr lang="en-US" sz="1100" dirty="0" smtClean="0"/>
                <a:t>Faniel, Kriesberg &amp; Yakel 2012</a:t>
              </a:r>
              <a:endParaRPr lang="en-US" sz="1100" dirty="0"/>
            </a:p>
          </p:txBody>
        </p:sp>
      </p:grpSp>
    </p:spTree>
    <p:extLst>
      <p:ext uri="{BB962C8B-B14F-4D97-AF65-F5344CB8AC3E}">
        <p14:creationId xmlns:p14="http://schemas.microsoft.com/office/powerpoint/2010/main" xmlns="" val="113497072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Making sense of transformations from qualitative to quantitative data</a:t>
            </a:r>
            <a:endParaRPr lang="en-US" dirty="0"/>
          </a:p>
        </p:txBody>
      </p:sp>
      <p:sp>
        <p:nvSpPr>
          <p:cNvPr id="3" name="Content Placeholder 1"/>
          <p:cNvSpPr txBox="1">
            <a:spLocks/>
          </p:cNvSpPr>
          <p:nvPr/>
        </p:nvSpPr>
        <p:spPr>
          <a:xfrm>
            <a:off x="152400" y="1143000"/>
            <a:ext cx="8763000" cy="5105400"/>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Direct maps </a:t>
            </a:r>
            <a:r>
              <a:rPr kumimoji="0" lang="en-US" sz="2000" b="0" i="0" u="none" strike="noStrike" kern="1200" cap="none" spc="0" normalizeH="0" baseline="0" noProof="0" dirty="0" smtClean="0">
                <a:ln>
                  <a:noFill/>
                </a:ln>
                <a:solidFill>
                  <a:schemeClr val="tx1"/>
                </a:solidFill>
                <a:effectLst/>
                <a:uLnTx/>
                <a:uFillTx/>
                <a:latin typeface="Arial"/>
                <a:ea typeface="+mn-ea"/>
                <a:cs typeface="Arial"/>
              </a:rPr>
              <a:t>(e.g. White=0, Black=1, Asian=2, etc.)</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not enough</a:t>
            </a:r>
          </a:p>
          <a:p>
            <a:pPr marL="690563" marR="0" lvl="1"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000" b="0" i="1" u="none" strike="noStrike" kern="1200" cap="none" spc="0" normalizeH="0" baseline="0" noProof="0" dirty="0" smtClean="0">
                <a:ln>
                  <a:noFill/>
                </a:ln>
                <a:solidFill>
                  <a:schemeClr val="tx1"/>
                </a:solidFill>
                <a:effectLst/>
                <a:uLnTx/>
                <a:uFillTx/>
                <a:latin typeface="Arial"/>
                <a:ea typeface="+mn-ea"/>
                <a:cs typeface="Arial"/>
              </a:rPr>
              <a:t>“…I want to find out when they ask the question to the parent or to the student, how was that question asked and was there follow-up questions in terms of did they ask what is your race as opposed to allowing the parent or the student to tell them what their race was” </a:t>
            </a:r>
            <a:r>
              <a:rPr kumimoji="0" lang="en-US" sz="2000" b="0" u="none" strike="noStrike" kern="1200" cap="none" spc="0" normalizeH="0" baseline="0" noProof="0" dirty="0" smtClean="0">
                <a:ln>
                  <a:noFill/>
                </a:ln>
                <a:solidFill>
                  <a:schemeClr val="tx1"/>
                </a:solidFill>
                <a:effectLst/>
                <a:uLnTx/>
                <a:uFillTx/>
                <a:latin typeface="Arial"/>
                <a:ea typeface="+mn-ea"/>
                <a:cs typeface="Arial"/>
              </a:rPr>
              <a:t>(CBU10).</a:t>
            </a:r>
          </a:p>
          <a:p>
            <a:pPr marL="690563" marR="0" lvl="1" indent="-233363" algn="l" defTabSz="457200" rtl="0" eaLnBrk="1" fontAlgn="auto" latinLnBrk="0" hangingPunct="1">
              <a:lnSpc>
                <a:spcPct val="110000"/>
              </a:lnSpc>
              <a:spcBef>
                <a:spcPts val="9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Interested in how direct maps </a:t>
            </a:r>
            <a:r>
              <a:rPr kumimoji="0" lang="en-US" sz="2400" b="0" i="0" u="none" strike="noStrike" kern="1200" cap="none" spc="0" normalizeH="0" noProof="0" dirty="0" smtClean="0">
                <a:ln>
                  <a:noFill/>
                </a:ln>
                <a:solidFill>
                  <a:schemeClr val="tx1"/>
                </a:solidFill>
                <a:effectLst/>
                <a:uLnTx/>
                <a:uFillTx/>
                <a:latin typeface="Arial"/>
                <a:ea typeface="+mn-ea"/>
                <a:cs typeface="Arial"/>
              </a:rPr>
              <a:t>developed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p>
          <a:p>
            <a:pPr marL="690563" marR="0" lvl="1"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000" b="0" i="1" u="none" strike="noStrike" kern="1200" cap="none" spc="0" normalizeH="0" baseline="0" noProof="0" dirty="0" smtClean="0">
                <a:ln>
                  <a:noFill/>
                </a:ln>
                <a:solidFill>
                  <a:schemeClr val="tx1"/>
                </a:solidFill>
                <a:effectLst/>
                <a:uLnTx/>
                <a:uFillTx/>
                <a:latin typeface="Arial"/>
                <a:ea typeface="+mn-ea"/>
                <a:cs typeface="Arial"/>
              </a:rPr>
              <a:t>“So they use New York Times continuously for like the 30 years. New York Times, it has changed. So I want to know like what years New York Times was used to gather data. I'm sure they used more than one newspaper. Also, I want to know which ones those were, for example” </a:t>
            </a:r>
            <a:r>
              <a:rPr kumimoji="0" lang="en-US" sz="2000" b="0" u="none" strike="noStrike" kern="1200" cap="none" spc="0" normalizeH="0" baseline="0" noProof="0" dirty="0" smtClean="0">
                <a:ln>
                  <a:noFill/>
                </a:ln>
                <a:solidFill>
                  <a:schemeClr val="tx1"/>
                </a:solidFill>
                <a:effectLst/>
                <a:uLnTx/>
                <a:uFillTx/>
                <a:latin typeface="Arial"/>
                <a:ea typeface="+mn-ea"/>
                <a:cs typeface="Arial"/>
              </a:rPr>
              <a:t>(CBU03).</a:t>
            </a:r>
            <a:endParaRPr kumimoji="0" lang="en-US" sz="2000" b="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xmlns="" val="98369388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Making sense of concepts not well-established in the literature </a:t>
            </a:r>
            <a:endParaRPr lang="en-US" dirty="0"/>
          </a:p>
        </p:txBody>
      </p:sp>
      <p:sp>
        <p:nvSpPr>
          <p:cNvPr id="3" name="Content Placeholder 1"/>
          <p:cNvSpPr txBox="1">
            <a:spLocks/>
          </p:cNvSpPr>
          <p:nvPr/>
        </p:nvSpPr>
        <p:spPr>
          <a:xfrm>
            <a:off x="152400" y="1143000"/>
            <a:ext cx="8763000" cy="5105400"/>
          </a:xfrm>
          <a:prstGeom prst="rect">
            <a:avLst/>
          </a:prstGeom>
        </p:spPr>
        <p:txBody>
          <a:bodyPr/>
          <a:lstStyle/>
          <a:p>
            <a:pPr marL="233363" lvl="0" indent="-233363">
              <a:lnSpc>
                <a:spcPct val="110000"/>
              </a:lnSpc>
              <a:spcBef>
                <a:spcPts val="900"/>
              </a:spcBef>
              <a:buFont typeface="Arial"/>
              <a:buChar char="•"/>
            </a:pPr>
            <a:r>
              <a:rPr lang="en-US" sz="2400" dirty="0" smtClean="0"/>
              <a:t>Do beliefs match data producer actions</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690563" marR="0" lvl="1"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000" b="0" i="1" u="none" strike="noStrike" kern="1200" cap="none" spc="0" normalizeH="0" baseline="0" noProof="0" dirty="0" smtClean="0">
                <a:ln>
                  <a:noFill/>
                </a:ln>
                <a:solidFill>
                  <a:schemeClr val="tx1"/>
                </a:solidFill>
                <a:effectLst/>
                <a:uLnTx/>
                <a:uFillTx/>
                <a:latin typeface="Arial"/>
                <a:ea typeface="+mn-ea"/>
                <a:cs typeface="Arial"/>
              </a:rPr>
              <a:t>“And</a:t>
            </a:r>
            <a:r>
              <a:rPr kumimoji="0" lang="en-US" sz="2000" b="0" i="1" u="none" strike="noStrike" kern="1200" cap="none" spc="0" normalizeH="0" noProof="0" dirty="0" smtClean="0">
                <a:ln>
                  <a:noFill/>
                </a:ln>
                <a:solidFill>
                  <a:schemeClr val="tx1"/>
                </a:solidFill>
                <a:effectLst/>
                <a:uLnTx/>
                <a:uFillTx/>
                <a:latin typeface="Arial"/>
                <a:ea typeface="+mn-ea"/>
                <a:cs typeface="Arial"/>
              </a:rPr>
              <a:t> </a:t>
            </a:r>
            <a:r>
              <a:rPr kumimoji="0" lang="en-US" sz="2000" b="0" i="1" u="none" strike="noStrike" kern="1200" cap="none" spc="0" normalizeH="0" baseline="0" noProof="0" dirty="0" smtClean="0">
                <a:ln>
                  <a:noFill/>
                </a:ln>
                <a:solidFill>
                  <a:schemeClr val="tx1"/>
                </a:solidFill>
                <a:effectLst/>
                <a:uLnTx/>
                <a:uFillTx/>
                <a:latin typeface="Arial"/>
                <a:ea typeface="+mn-ea"/>
                <a:cs typeface="Arial"/>
              </a:rPr>
              <a:t>that’s not to exclude</a:t>
            </a:r>
            <a:r>
              <a:rPr kumimoji="0" lang="en-US" sz="2000" b="0" i="1" u="none" strike="noStrike" kern="1200" cap="none" spc="0" normalizeH="0" noProof="0" dirty="0" smtClean="0">
                <a:ln>
                  <a:noFill/>
                </a:ln>
                <a:solidFill>
                  <a:schemeClr val="tx1"/>
                </a:solidFill>
                <a:effectLst/>
                <a:uLnTx/>
                <a:uFillTx/>
                <a:latin typeface="Arial"/>
                <a:ea typeface="+mn-ea"/>
                <a:cs typeface="Arial"/>
              </a:rPr>
              <a:t> it just by the nature of it being a right wing organization, but I would want to evaluate their methods to see if that’s the methods that I would’ve chosen…</a:t>
            </a:r>
            <a:r>
              <a:rPr kumimoji="0" lang="en-US" sz="2000" b="0" i="1" u="none" strike="noStrike" kern="1200" cap="none" spc="0" normalizeH="0" baseline="0" noProof="0" dirty="0" smtClean="0">
                <a:ln>
                  <a:noFill/>
                </a:ln>
                <a:solidFill>
                  <a:schemeClr val="tx1"/>
                </a:solidFill>
                <a:effectLst/>
                <a:uLnTx/>
                <a:uFillTx/>
                <a:latin typeface="Arial"/>
                <a:ea typeface="+mn-ea"/>
                <a:cs typeface="Arial"/>
              </a:rPr>
              <a:t>” </a:t>
            </a:r>
            <a:r>
              <a:rPr kumimoji="0" lang="en-US" sz="2000" b="0" u="none" strike="noStrike" kern="1200" cap="none" spc="0" normalizeH="0" baseline="0" noProof="0" dirty="0" smtClean="0">
                <a:ln>
                  <a:noFill/>
                </a:ln>
                <a:solidFill>
                  <a:schemeClr val="tx1"/>
                </a:solidFill>
                <a:effectLst/>
                <a:uLnTx/>
                <a:uFillTx/>
                <a:latin typeface="Arial"/>
                <a:ea typeface="+mn-ea"/>
                <a:cs typeface="Arial"/>
              </a:rPr>
              <a:t>(CBU09).</a:t>
            </a:r>
          </a:p>
          <a:p>
            <a:pPr marL="690563" marR="0" lvl="1" indent="-233363" algn="l" defTabSz="457200" rtl="0" eaLnBrk="1" fontAlgn="auto" latinLnBrk="0" hangingPunct="1">
              <a:lnSpc>
                <a:spcPct val="110000"/>
              </a:lnSpc>
              <a:spcBef>
                <a:spcPts val="9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dirty="0" smtClean="0">
                <a:latin typeface="Arial"/>
                <a:cs typeface="Arial"/>
              </a:rPr>
              <a:t>How will reusing data impact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research</a:t>
            </a:r>
            <a:r>
              <a:rPr kumimoji="0" lang="en-US" sz="2400" b="0" i="0" u="none" strike="noStrike" kern="1200" cap="none" spc="0" normalizeH="0" noProof="0" dirty="0" smtClean="0">
                <a:ln>
                  <a:noFill/>
                </a:ln>
                <a:solidFill>
                  <a:schemeClr val="tx1"/>
                </a:solidFill>
                <a:effectLst/>
                <a:uLnTx/>
                <a:uFillTx/>
                <a:latin typeface="Arial"/>
                <a:ea typeface="+mn-ea"/>
                <a:cs typeface="Arial"/>
              </a:rPr>
              <a: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p>
          <a:p>
            <a:pPr marL="690563" lvl="1" indent="-233363">
              <a:lnSpc>
                <a:spcPct val="110000"/>
              </a:lnSpc>
              <a:spcBef>
                <a:spcPts val="900"/>
              </a:spcBef>
              <a:buFont typeface="Arial"/>
              <a:buChar char="•"/>
            </a:pPr>
            <a:r>
              <a:rPr lang="en-US" sz="2000" i="1" dirty="0" smtClean="0"/>
              <a:t>“some parties,… had only like one or two experts rating them, in the Dutch case, which makes it not super reliable, so that’s what’s kind of like [it made me think,…] ‘Oh I should really pay attention that that’s not going to hurt me…” </a:t>
            </a:r>
            <a:r>
              <a:rPr lang="en-US" sz="2000" dirty="0" smtClean="0"/>
              <a:t>(CBU17).</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xmlns="" val="13669351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5668626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Making sense of matching and merging capabilities across multiple datasets</a:t>
            </a:r>
            <a:endParaRPr lang="en-US" dirty="0"/>
          </a:p>
        </p:txBody>
      </p:sp>
      <p:sp>
        <p:nvSpPr>
          <p:cNvPr id="3" name="Content Placeholder 1"/>
          <p:cNvSpPr txBox="1">
            <a:spLocks/>
          </p:cNvSpPr>
          <p:nvPr/>
        </p:nvSpPr>
        <p:spPr>
          <a:xfrm>
            <a:off x="152400" y="1143000"/>
            <a:ext cx="8763000" cy="5105400"/>
          </a:xfrm>
          <a:prstGeom prst="rect">
            <a:avLst/>
          </a:prstGeom>
        </p:spPr>
        <p:txBody>
          <a:bodyPr/>
          <a:lstStyle/>
          <a:p>
            <a:pPr marL="233363" lvl="0" indent="-233363">
              <a:lnSpc>
                <a:spcPct val="110000"/>
              </a:lnSpc>
              <a:spcBef>
                <a:spcPts val="900"/>
              </a:spcBef>
              <a:buFont typeface="Arial"/>
              <a:buChar char="•"/>
            </a:pPr>
            <a:r>
              <a:rPr lang="en-US" sz="2400" dirty="0" smtClean="0"/>
              <a:t>Combining longitudinal data</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690563" lvl="1" indent="-233363">
              <a:lnSpc>
                <a:spcPct val="110000"/>
              </a:lnSpc>
              <a:spcBef>
                <a:spcPts val="900"/>
              </a:spcBef>
              <a:buFont typeface="Arial"/>
              <a:buChar char="•"/>
            </a:pPr>
            <a:r>
              <a:rPr lang="en-US" sz="2000" i="1" dirty="0" smtClean="0"/>
              <a:t>“If they're not asking the same question over years,… [it’s] particularly difficult because if they’ve changed the question wording, are then people answering differently and so there were several discussions that I had with my dissertation advisor…” </a:t>
            </a:r>
            <a:r>
              <a:rPr lang="en-US" sz="2000" dirty="0" smtClean="0"/>
              <a:t>(CBU18).</a:t>
            </a:r>
          </a:p>
          <a:p>
            <a:pPr marL="690563" lvl="1" indent="-233363">
              <a:lnSpc>
                <a:spcPct val="110000"/>
              </a:lnSpc>
              <a:spcBef>
                <a:spcPts val="900"/>
              </a:spcBef>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dirty="0" smtClean="0">
                <a:latin typeface="Arial"/>
                <a:cs typeface="Arial"/>
              </a:rPr>
              <a:t>Merging data from different sources  </a:t>
            </a:r>
            <a:r>
              <a:rPr kumimoji="0" lang="en-US" sz="2400" b="0" i="0" u="none" strike="noStrike" kern="1200" cap="none" spc="0" normalizeH="0" noProof="0" dirty="0" smtClean="0">
                <a:ln>
                  <a:noFill/>
                </a:ln>
                <a:solidFill>
                  <a:schemeClr val="tx1"/>
                </a:solidFill>
                <a:effectLst/>
                <a:uLnTx/>
                <a:uFillTx/>
                <a:latin typeface="Arial"/>
                <a:ea typeface="+mn-ea"/>
                <a:cs typeface="Arial"/>
              </a:rPr>
              <a: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p>
          <a:p>
            <a:pPr marL="690563" lvl="1" indent="-233363">
              <a:lnSpc>
                <a:spcPct val="110000"/>
              </a:lnSpc>
              <a:spcBef>
                <a:spcPts val="900"/>
              </a:spcBef>
              <a:buFont typeface="Arial"/>
              <a:buChar char="•"/>
            </a:pPr>
            <a:r>
              <a:rPr lang="en-US" sz="2000" i="1" dirty="0" smtClean="0"/>
              <a:t>“…authors will create a variable, they’ll average across a four or five year period, and I’m trying to match that with a variable that was coded for a single year period. So making an argument…that these two things should be put together …, is something I always have to be wary of …So when dealing with that,…I’ll see if it’s been done by others” </a:t>
            </a:r>
            <a:r>
              <a:rPr lang="en-US" sz="2000" dirty="0" smtClean="0"/>
              <a:t>(CBU04).</a:t>
            </a:r>
            <a:endParaRPr kumimoji="0" lang="en-US" sz="2400" b="0" u="none" strike="noStrike" kern="1200" cap="none" spc="0" normalizeH="0" baseline="0" noProof="0" dirty="0">
              <a:ln>
                <a:noFill/>
              </a:ln>
              <a:solidFill>
                <a:schemeClr val="tx1"/>
              </a:solidFill>
              <a:effectLst/>
              <a:uLnTx/>
              <a:uFillTx/>
              <a:latin typeface="Arial"/>
              <a:cs typeface="Arial"/>
            </a:endParaRPr>
          </a:p>
        </p:txBody>
      </p:sp>
    </p:spTree>
    <p:extLst>
      <p:ext uri="{BB962C8B-B14F-4D97-AF65-F5344CB8AC3E}">
        <p14:creationId xmlns:p14="http://schemas.microsoft.com/office/powerpoint/2010/main" xmlns="" val="89739370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sp>
        <p:nvSpPr>
          <p:cNvPr id="6" name="Content Placeholder 5"/>
          <p:cNvSpPr>
            <a:spLocks noGrp="1"/>
          </p:cNvSpPr>
          <p:nvPr>
            <p:ph type="body" sz="half" idx="2"/>
          </p:nvPr>
        </p:nvSpPr>
        <p:spPr>
          <a:xfrm>
            <a:off x="457200" y="2270047"/>
            <a:ext cx="3810000" cy="2209800"/>
          </a:xfrm>
        </p:spPr>
        <p:txBody>
          <a:bodyPr>
            <a:normAutofit fontScale="85000" lnSpcReduction="10000"/>
          </a:bodyPr>
          <a:lstStyle/>
          <a:p>
            <a:r>
              <a:rPr lang="en-US" sz="3300" dirty="0" smtClean="0"/>
              <a:t>Novices engaged in careful articulation of the data producer’s research process. </a:t>
            </a:r>
          </a:p>
          <a:p>
            <a:endParaRPr lang="en-US" dirty="0"/>
          </a:p>
        </p:txBody>
      </p:sp>
      <p:pic>
        <p:nvPicPr>
          <p:cNvPr id="1027" name="Picture 3" descr="C:\Users\gomezj\AppData\Local\Microsoft\Windows\Temporary Internet Files\Content.IE5\F4D6W7VZ\MP900444381[1].jpg"/>
          <p:cNvPicPr>
            <a:picLocks noChangeAspect="1" noChangeArrowheads="1"/>
          </p:cNvPicPr>
          <p:nvPr/>
        </p:nvPicPr>
        <p:blipFill>
          <a:blip r:embed="rId2"/>
          <a:srcRect/>
          <a:stretch>
            <a:fillRect/>
          </a:stretch>
        </p:blipFill>
        <p:spPr bwMode="auto">
          <a:xfrm>
            <a:off x="5257800" y="1600200"/>
            <a:ext cx="2743200" cy="3549494"/>
          </a:xfrm>
          <a:prstGeom prst="rect">
            <a:avLst/>
          </a:prstGeom>
          <a:noFill/>
        </p:spPr>
      </p:pic>
    </p:spTree>
    <p:extLst>
      <p:ext uri="{BB962C8B-B14F-4D97-AF65-F5344CB8AC3E}">
        <p14:creationId xmlns:p14="http://schemas.microsoft.com/office/powerpoint/2010/main" xmlns="" val="31020476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grpSp>
        <p:nvGrpSpPr>
          <p:cNvPr id="9" name="Group 8"/>
          <p:cNvGrpSpPr/>
          <p:nvPr/>
        </p:nvGrpSpPr>
        <p:grpSpPr>
          <a:xfrm>
            <a:off x="838200" y="1828800"/>
            <a:ext cx="3276600" cy="3639364"/>
            <a:chOff x="838200" y="2228036"/>
            <a:chExt cx="3276600" cy="3639364"/>
          </a:xfrm>
        </p:grpSpPr>
        <p:pic>
          <p:nvPicPr>
            <p:cNvPr id="4104" name="Picture 8" descr="C:\Users\gomezj\Desktop\lemoyne-edu.jpg"/>
            <p:cNvPicPr>
              <a:picLocks noChangeAspect="1" noChangeArrowheads="1"/>
            </p:cNvPicPr>
            <p:nvPr/>
          </p:nvPicPr>
          <p:blipFill>
            <a:blip r:embed="rId3">
              <a:lum bright="10000"/>
            </a:blip>
            <a:srcRect l="33171" r="5154" b="10196"/>
            <a:stretch>
              <a:fillRect/>
            </a:stretch>
          </p:blipFill>
          <p:spPr bwMode="auto">
            <a:xfrm>
              <a:off x="914400" y="2228036"/>
              <a:ext cx="3200400" cy="333456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38200" y="5651956"/>
              <a:ext cx="2828925" cy="215444"/>
            </a:xfrm>
            <a:prstGeom prst="rect">
              <a:avLst/>
            </a:prstGeom>
            <a:noFill/>
          </p:spPr>
          <p:txBody>
            <a:bodyPr wrap="square" rtlCol="0">
              <a:spAutoFit/>
            </a:bodyPr>
            <a:lstStyle/>
            <a:p>
              <a:r>
                <a:rPr lang="en-US" sz="800" dirty="0" smtClean="0"/>
                <a:t>http://www.lemoyne.edu</a:t>
              </a:r>
            </a:p>
          </p:txBody>
        </p:sp>
      </p:grpSp>
      <p:sp>
        <p:nvSpPr>
          <p:cNvPr id="7" name="TextBox 6"/>
          <p:cNvSpPr txBox="1"/>
          <p:nvPr/>
        </p:nvSpPr>
        <p:spPr>
          <a:xfrm>
            <a:off x="4603631" y="2740541"/>
            <a:ext cx="4083169" cy="1815882"/>
          </a:xfrm>
          <a:prstGeom prst="rect">
            <a:avLst/>
          </a:prstGeom>
          <a:noFill/>
        </p:spPr>
        <p:txBody>
          <a:bodyPr wrap="none" rtlCol="0">
            <a:spAutoFit/>
          </a:bodyPr>
          <a:lstStyle/>
          <a:p>
            <a:r>
              <a:rPr lang="en-US" sz="2800" dirty="0" smtClean="0"/>
              <a:t>Novices relied on </a:t>
            </a:r>
            <a:br>
              <a:rPr lang="en-US" sz="2800" dirty="0" smtClean="0"/>
            </a:br>
            <a:r>
              <a:rPr lang="en-US" sz="2800" dirty="0" smtClean="0"/>
              <a:t>human scaffolding </a:t>
            </a:r>
          </a:p>
          <a:p>
            <a:r>
              <a:rPr lang="en-US" sz="2800" dirty="0" smtClean="0"/>
              <a:t>in the form of faculty </a:t>
            </a:r>
          </a:p>
          <a:p>
            <a:r>
              <a:rPr lang="en-US" sz="2800" dirty="0" smtClean="0"/>
              <a:t>advisors and instructors.</a:t>
            </a:r>
            <a:endParaRPr lang="en-US" sz="2800" dirty="0"/>
          </a:p>
        </p:txBody>
      </p:sp>
    </p:spTree>
    <p:extLst>
      <p:ext uri="{BB962C8B-B14F-4D97-AF65-F5344CB8AC3E}">
        <p14:creationId xmlns:p14="http://schemas.microsoft.com/office/powerpoint/2010/main" xmlns="" val="155877011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grpSp>
        <p:nvGrpSpPr>
          <p:cNvPr id="10" name="Group 9"/>
          <p:cNvGrpSpPr/>
          <p:nvPr/>
        </p:nvGrpSpPr>
        <p:grpSpPr>
          <a:xfrm>
            <a:off x="4724400" y="1765756"/>
            <a:ext cx="5114150" cy="3322023"/>
            <a:chOff x="4648975" y="2438400"/>
            <a:chExt cx="5114150" cy="3322023"/>
          </a:xfrm>
        </p:grpSpPr>
        <p:pic>
          <p:nvPicPr>
            <p:cNvPr id="2050" name="Picture 2" descr="C:\Users\gomezj\Desktop\Journals_Publications_Documents_Research_Studies_iStock_000010182180Small_0.jpg"/>
            <p:cNvPicPr>
              <a:picLocks noChangeAspect="1" noChangeArrowheads="1"/>
            </p:cNvPicPr>
            <p:nvPr/>
          </p:nvPicPr>
          <p:blipFill>
            <a:blip r:embed="rId3"/>
            <a:srcRect r="10002"/>
            <a:stretch>
              <a:fillRect/>
            </a:stretch>
          </p:blipFill>
          <p:spPr bwMode="auto">
            <a:xfrm>
              <a:off x="4648975" y="2438400"/>
              <a:ext cx="4114025" cy="302976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934200" y="5544979"/>
              <a:ext cx="2828925" cy="215444"/>
            </a:xfrm>
            <a:prstGeom prst="rect">
              <a:avLst/>
            </a:prstGeom>
            <a:noFill/>
          </p:spPr>
          <p:txBody>
            <a:bodyPr wrap="square" rtlCol="0">
              <a:spAutoFit/>
            </a:bodyPr>
            <a:lstStyle/>
            <a:p>
              <a:r>
                <a:rPr lang="en-US" sz="800" dirty="0" smtClean="0"/>
                <a:t>http://www.texasenterprise.utexas.edu</a:t>
              </a:r>
              <a:endParaRPr lang="en-US" sz="800" dirty="0"/>
            </a:p>
          </p:txBody>
        </p:sp>
      </p:grpSp>
      <p:sp>
        <p:nvSpPr>
          <p:cNvPr id="6" name="TextBox 5"/>
          <p:cNvSpPr txBox="1"/>
          <p:nvPr/>
        </p:nvSpPr>
        <p:spPr>
          <a:xfrm>
            <a:off x="152400" y="2303383"/>
            <a:ext cx="3657600" cy="2246769"/>
          </a:xfrm>
          <a:prstGeom prst="rect">
            <a:avLst/>
          </a:prstGeom>
          <a:noFill/>
        </p:spPr>
        <p:txBody>
          <a:bodyPr wrap="square" rtlCol="0">
            <a:spAutoFit/>
          </a:bodyPr>
          <a:lstStyle/>
          <a:p>
            <a:r>
              <a:rPr lang="en-US" sz="2800" dirty="0" smtClean="0"/>
              <a:t>Human scaffolding </a:t>
            </a:r>
            <a:br>
              <a:rPr lang="en-US" sz="2800" dirty="0" smtClean="0"/>
            </a:br>
            <a:r>
              <a:rPr lang="en-US" sz="2800" dirty="0" smtClean="0"/>
              <a:t>also came from </a:t>
            </a:r>
            <a:br>
              <a:rPr lang="en-US" sz="2800" dirty="0" smtClean="0"/>
            </a:br>
            <a:r>
              <a:rPr lang="en-US" sz="2800" dirty="0" smtClean="0"/>
              <a:t>the community as represented in the </a:t>
            </a:r>
            <a:br>
              <a:rPr lang="en-US" sz="2800" dirty="0" smtClean="0"/>
            </a:br>
            <a:r>
              <a:rPr lang="en-US" sz="2800" dirty="0" smtClean="0"/>
              <a:t>literature.</a:t>
            </a:r>
            <a:endParaRPr lang="en-US" sz="2800" dirty="0"/>
          </a:p>
        </p:txBody>
      </p:sp>
    </p:spTree>
    <p:extLst>
      <p:ext uri="{BB962C8B-B14F-4D97-AF65-F5344CB8AC3E}">
        <p14:creationId xmlns:p14="http://schemas.microsoft.com/office/powerpoint/2010/main" xmlns="" val="114973942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43200"/>
            <a:ext cx="7772400" cy="3200400"/>
          </a:xfrm>
        </p:spPr>
        <p:txBody>
          <a:bodyPr>
            <a:normAutofit/>
          </a:bodyPr>
          <a:lstStyle/>
          <a:p>
            <a:r>
              <a:rPr lang="en-US" dirty="0" smtClean="0"/>
              <a:t>Study 3: Trust in Digital Repositories </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6272672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Trust in Digital Repositories</a:t>
            </a:r>
            <a:endParaRPr lang="en-US" dirty="0"/>
          </a:p>
        </p:txBody>
      </p:sp>
      <p:pic>
        <p:nvPicPr>
          <p:cNvPr id="8194" name="Picture 2" descr="C:\Users\gomezj\Desktop\slide7.png"/>
          <p:cNvPicPr>
            <a:picLocks noChangeAspect="1" noChangeArrowheads="1"/>
          </p:cNvPicPr>
          <p:nvPr/>
        </p:nvPicPr>
        <p:blipFill>
          <a:blip r:embed="rId3"/>
          <a:srcRect/>
          <a:stretch>
            <a:fillRect/>
          </a:stretch>
        </p:blipFill>
        <p:spPr bwMode="auto">
          <a:xfrm>
            <a:off x="4168538" y="1860550"/>
            <a:ext cx="4724400" cy="4071938"/>
          </a:xfrm>
          <a:prstGeom prst="rect">
            <a:avLst/>
          </a:prstGeom>
          <a:noFill/>
        </p:spPr>
      </p:pic>
      <p:sp>
        <p:nvSpPr>
          <p:cNvPr id="2" name="Content Placeholder 1"/>
          <p:cNvSpPr>
            <a:spLocks noGrp="1"/>
          </p:cNvSpPr>
          <p:nvPr>
            <p:ph sz="half" idx="1"/>
          </p:nvPr>
        </p:nvSpPr>
        <p:spPr>
          <a:xfrm>
            <a:off x="304801" y="1860550"/>
            <a:ext cx="4124326" cy="4283075"/>
          </a:xfrm>
        </p:spPr>
        <p:txBody>
          <a:bodyPr>
            <a:normAutofit/>
          </a:bodyPr>
          <a:lstStyle/>
          <a:p>
            <a:r>
              <a:rPr lang="en-US" sz="2800" dirty="0" smtClean="0"/>
              <a:t>Research questions</a:t>
            </a:r>
          </a:p>
          <a:p>
            <a:pPr lvl="1"/>
            <a:r>
              <a:rPr lang="en-US" sz="2400" dirty="0" smtClean="0"/>
              <a:t>How do data consumers associate repository actions with trustworthiness? </a:t>
            </a:r>
          </a:p>
          <a:p>
            <a:pPr>
              <a:buNone/>
            </a:pPr>
            <a:endParaRPr lang="en-US" sz="2400" dirty="0" smtClean="0"/>
          </a:p>
          <a:p>
            <a:pPr lvl="1"/>
            <a:r>
              <a:rPr lang="en-US" sz="2400" dirty="0" smtClean="0"/>
              <a:t>How do data consumers conceive of trust in repositories? </a:t>
            </a:r>
          </a:p>
          <a:p>
            <a:pPr>
              <a:buNone/>
            </a:pPr>
            <a:endParaRPr lang="en-US" dirty="0"/>
          </a:p>
        </p:txBody>
      </p:sp>
    </p:spTree>
    <p:extLst>
      <p:ext uri="{BB962C8B-B14F-4D97-AF65-F5344CB8AC3E}">
        <p14:creationId xmlns:p14="http://schemas.microsoft.com/office/powerpoint/2010/main" xmlns="" val="3619672371"/>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Construction of Trust</a:t>
            </a:r>
          </a:p>
          <a:p>
            <a:pPr lvl="1"/>
            <a:r>
              <a:rPr lang="en-US" dirty="0" smtClean="0"/>
              <a:t>Trustworthy </a:t>
            </a:r>
            <a:r>
              <a:rPr lang="en-US" dirty="0"/>
              <a:t>actions by </a:t>
            </a:r>
            <a:r>
              <a:rPr lang="en-US" dirty="0" smtClean="0"/>
              <a:t>repositories</a:t>
            </a:r>
          </a:p>
          <a:p>
            <a:pPr marL="914400" lvl="2" indent="0">
              <a:buNone/>
            </a:pPr>
            <a:endParaRPr lang="en-US" dirty="0"/>
          </a:p>
          <a:p>
            <a:pPr lvl="1"/>
            <a:r>
              <a:rPr lang="en-US" dirty="0" smtClean="0"/>
              <a:t>Trust </a:t>
            </a:r>
            <a:r>
              <a:rPr lang="en-US" dirty="0"/>
              <a:t>by external </a:t>
            </a:r>
            <a:r>
              <a:rPr lang="en-US" dirty="0" smtClean="0"/>
              <a:t>stakeholders</a:t>
            </a:r>
          </a:p>
          <a:p>
            <a:pPr lvl="1"/>
            <a:endParaRPr lang="en-US" dirty="0"/>
          </a:p>
          <a:p>
            <a:r>
              <a:rPr lang="en-US" dirty="0" smtClean="0"/>
              <a:t>Reciprocal nature of Trust</a:t>
            </a:r>
          </a:p>
          <a:p>
            <a:pPr lvl="1"/>
            <a:r>
              <a:rPr lang="en-US" dirty="0" err="1" smtClean="0"/>
              <a:t>Prieto</a:t>
            </a:r>
            <a:r>
              <a:rPr lang="en-US" dirty="0" smtClean="0"/>
              <a:t> (2009) views “the </a:t>
            </a:r>
            <a:r>
              <a:rPr lang="en-US" dirty="0"/>
              <a:t>digital repository as a trusted </a:t>
            </a:r>
            <a:r>
              <a:rPr lang="en-US" dirty="0" smtClean="0"/>
              <a:t>system” </a:t>
            </a:r>
            <a:r>
              <a:rPr lang="en-US" dirty="0"/>
              <a:t>noting “user communities and their perceptions of trust” </a:t>
            </a:r>
            <a:r>
              <a:rPr lang="en-US" dirty="0" smtClean="0"/>
              <a:t>are </a:t>
            </a:r>
            <a:r>
              <a:rPr lang="en-US" dirty="0"/>
              <a:t>key (p. 595). </a:t>
            </a:r>
          </a:p>
        </p:txBody>
      </p:sp>
      <p:sp>
        <p:nvSpPr>
          <p:cNvPr id="5" name="Title 4"/>
          <p:cNvSpPr>
            <a:spLocks noGrp="1"/>
          </p:cNvSpPr>
          <p:nvPr>
            <p:ph type="title"/>
          </p:nvPr>
        </p:nvSpPr>
        <p:spPr/>
        <p:txBody>
          <a:bodyPr/>
          <a:lstStyle/>
          <a:p>
            <a:r>
              <a:rPr lang="en-US" dirty="0" smtClean="0"/>
              <a:t>Theoretical Framework</a:t>
            </a:r>
            <a:endParaRPr lang="en-US" dirty="0"/>
          </a:p>
        </p:txBody>
      </p:sp>
    </p:spTree>
    <p:extLst>
      <p:ext uri="{BB962C8B-B14F-4D97-AF65-F5344CB8AC3E}">
        <p14:creationId xmlns:p14="http://schemas.microsoft.com/office/powerpoint/2010/main" xmlns="" val="8183804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a:t>ISO 16363:2012: Space data and information transfer systems -- Audit and certification of trustworthy digital repositories (hereafter ISO TRAC</a:t>
            </a:r>
            <a:r>
              <a:rPr lang="en-US" dirty="0" smtClean="0"/>
              <a:t>)</a:t>
            </a:r>
          </a:p>
          <a:p>
            <a:pPr lvl="1"/>
            <a:r>
              <a:rPr lang="en-US" dirty="0" smtClean="0"/>
              <a:t>Establishes functions </a:t>
            </a:r>
            <a:r>
              <a:rPr lang="en-US" dirty="0"/>
              <a:t>for repositories to enact in order to be considered trustworthy (i.e. selection, data processing/cleaning, preservation). </a:t>
            </a:r>
            <a:endParaRPr lang="en-US" dirty="0" smtClean="0"/>
          </a:p>
          <a:p>
            <a:pPr lvl="1"/>
            <a:r>
              <a:rPr lang="en-US" dirty="0" smtClean="0"/>
              <a:t>Designated community – understanding </a:t>
            </a:r>
          </a:p>
          <a:p>
            <a:pPr lvl="1"/>
            <a:r>
              <a:rPr lang="en-US" dirty="0" smtClean="0"/>
              <a:t>Transparency – underlying principal</a:t>
            </a:r>
            <a:endParaRPr lang="en-US" dirty="0"/>
          </a:p>
        </p:txBody>
      </p:sp>
      <p:sp>
        <p:nvSpPr>
          <p:cNvPr id="5" name="Title 4"/>
          <p:cNvSpPr>
            <a:spLocks noGrp="1"/>
          </p:cNvSpPr>
          <p:nvPr>
            <p:ph type="title"/>
          </p:nvPr>
        </p:nvSpPr>
        <p:spPr>
          <a:xfrm>
            <a:off x="37531" y="381000"/>
            <a:ext cx="8915400" cy="914400"/>
          </a:xfrm>
        </p:spPr>
        <p:txBody>
          <a:bodyPr/>
          <a:lstStyle/>
          <a:p>
            <a:r>
              <a:rPr lang="en-US" dirty="0" smtClean="0"/>
              <a:t>Trustworthy Actions by Repositories</a:t>
            </a:r>
            <a:endParaRPr lang="en-US" dirty="0"/>
          </a:p>
        </p:txBody>
      </p:sp>
    </p:spTree>
    <p:extLst>
      <p:ext uri="{BB962C8B-B14F-4D97-AF65-F5344CB8AC3E}">
        <p14:creationId xmlns:p14="http://schemas.microsoft.com/office/powerpoint/2010/main" xmlns="" val="3801911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Stakeholder trust in the organization</a:t>
            </a:r>
            <a:r>
              <a:rPr lang="en-US" dirty="0" smtClean="0"/>
              <a:t> </a:t>
            </a:r>
            <a:r>
              <a:rPr lang="en-US" sz="2000" dirty="0" smtClean="0"/>
              <a:t>(</a:t>
            </a:r>
            <a:r>
              <a:rPr lang="en-US" sz="2000" dirty="0" err="1" smtClean="0"/>
              <a:t>Pirson</a:t>
            </a:r>
            <a:r>
              <a:rPr lang="en-US" sz="2000" dirty="0" smtClean="0"/>
              <a:t> &amp; </a:t>
            </a:r>
            <a:r>
              <a:rPr lang="en-US" sz="2000" dirty="0" err="1" smtClean="0"/>
              <a:t>Malhotra</a:t>
            </a:r>
            <a:r>
              <a:rPr lang="en-US" sz="2000" dirty="0" smtClean="0"/>
              <a:t>, </a:t>
            </a:r>
            <a:r>
              <a:rPr lang="en-US" sz="2000" dirty="0"/>
              <a:t>2011; Mayer, Davis, &amp; </a:t>
            </a:r>
            <a:r>
              <a:rPr lang="en-US" sz="2000" dirty="0" err="1"/>
              <a:t>Schoorman</a:t>
            </a:r>
            <a:r>
              <a:rPr lang="en-US" sz="2000" dirty="0"/>
              <a:t>, 1995; </a:t>
            </a:r>
            <a:r>
              <a:rPr lang="en-US" sz="2000" dirty="0" err="1" smtClean="0"/>
              <a:t>Sitkin</a:t>
            </a:r>
            <a:r>
              <a:rPr lang="en-US" sz="2000" dirty="0" smtClean="0"/>
              <a:t> </a:t>
            </a:r>
            <a:r>
              <a:rPr lang="en-US" sz="2000" dirty="0"/>
              <a:t>&amp; Roth, 1993; </a:t>
            </a:r>
            <a:r>
              <a:rPr lang="en-US" sz="2000" dirty="0" err="1"/>
              <a:t>Lewicki</a:t>
            </a:r>
            <a:r>
              <a:rPr lang="en-US" sz="2000" dirty="0"/>
              <a:t> &amp; Bunker, 1996</a:t>
            </a:r>
            <a:r>
              <a:rPr lang="en-US" sz="2000" dirty="0" smtClean="0"/>
              <a:t>)</a:t>
            </a:r>
          </a:p>
          <a:p>
            <a:endParaRPr lang="en-US" dirty="0" smtClean="0"/>
          </a:p>
          <a:p>
            <a:r>
              <a:rPr lang="en-US" b="1" dirty="0" smtClean="0"/>
              <a:t>Structural </a:t>
            </a:r>
            <a:r>
              <a:rPr lang="en-US" b="1" dirty="0"/>
              <a:t>assurance</a:t>
            </a:r>
            <a:r>
              <a:rPr lang="en-US" dirty="0"/>
              <a:t> </a:t>
            </a:r>
            <a:r>
              <a:rPr lang="en-US" sz="2000" dirty="0"/>
              <a:t>(</a:t>
            </a:r>
            <a:r>
              <a:rPr lang="en-US" sz="2000" dirty="0" err="1"/>
              <a:t>Gefen</a:t>
            </a:r>
            <a:r>
              <a:rPr lang="en-US" sz="2000" dirty="0"/>
              <a:t>, </a:t>
            </a:r>
            <a:r>
              <a:rPr lang="en-US" sz="2000" dirty="0" err="1"/>
              <a:t>Karahanna</a:t>
            </a:r>
            <a:r>
              <a:rPr lang="en-US" sz="2000" dirty="0"/>
              <a:t>, &amp; Straub, 2003; McKnight, Cummings, &amp; </a:t>
            </a:r>
            <a:r>
              <a:rPr lang="en-US" sz="2000" dirty="0" err="1"/>
              <a:t>Chervany</a:t>
            </a:r>
            <a:r>
              <a:rPr lang="en-US" sz="2000" dirty="0"/>
              <a:t>, </a:t>
            </a:r>
            <a:r>
              <a:rPr lang="en-US" sz="2000" dirty="0" smtClean="0"/>
              <a:t>1998)</a:t>
            </a:r>
          </a:p>
          <a:p>
            <a:endParaRPr lang="en-US" dirty="0" smtClean="0"/>
          </a:p>
          <a:p>
            <a:r>
              <a:rPr lang="en-US" b="1" dirty="0" smtClean="0"/>
              <a:t>Social </a:t>
            </a:r>
            <a:r>
              <a:rPr lang="en-US" b="1" dirty="0"/>
              <a:t>factors </a:t>
            </a:r>
            <a:r>
              <a:rPr lang="en-US" sz="2000" dirty="0"/>
              <a:t>(</a:t>
            </a:r>
            <a:r>
              <a:rPr lang="en-US" sz="2000" dirty="0" err="1"/>
              <a:t>Venkatesh</a:t>
            </a:r>
            <a:r>
              <a:rPr lang="en-US" sz="2000" dirty="0"/>
              <a:t>, Morris, Davis, &amp; Davis, 2003; Thompson, Higgins, &amp; Howell, 1991; </a:t>
            </a:r>
            <a:r>
              <a:rPr lang="en-US" sz="2000" dirty="0" err="1"/>
              <a:t>Triandis</a:t>
            </a:r>
            <a:r>
              <a:rPr lang="en-US" sz="2000" dirty="0"/>
              <a:t>, 1977</a:t>
            </a:r>
            <a:r>
              <a:rPr lang="en-US" sz="2000" dirty="0" smtClean="0"/>
              <a:t>)</a:t>
            </a:r>
            <a:endParaRPr lang="en-US" dirty="0"/>
          </a:p>
        </p:txBody>
      </p:sp>
      <p:sp>
        <p:nvSpPr>
          <p:cNvPr id="3" name="Title 2"/>
          <p:cNvSpPr>
            <a:spLocks noGrp="1"/>
          </p:cNvSpPr>
          <p:nvPr>
            <p:ph type="title"/>
          </p:nvPr>
        </p:nvSpPr>
        <p:spPr/>
        <p:txBody>
          <a:bodyPr/>
          <a:lstStyle/>
          <a:p>
            <a:r>
              <a:rPr lang="en-US" dirty="0" smtClean="0"/>
              <a:t>Trust by External Stakeholders</a:t>
            </a:r>
            <a:endParaRPr lang="en-US" dirty="0"/>
          </a:p>
        </p:txBody>
      </p:sp>
    </p:spTree>
    <p:extLst>
      <p:ext uri="{BB962C8B-B14F-4D97-AF65-F5344CB8AC3E}">
        <p14:creationId xmlns:p14="http://schemas.microsoft.com/office/powerpoint/2010/main" xmlns="" val="16795750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73563"/>
          </a:xfrm>
        </p:spPr>
        <p:txBody>
          <a:bodyPr>
            <a:normAutofit fontScale="85000" lnSpcReduction="20000"/>
          </a:bodyPr>
          <a:lstStyle/>
          <a:p>
            <a:r>
              <a:rPr lang="en-US" dirty="0" smtClean="0"/>
              <a:t>Benevolence</a:t>
            </a:r>
          </a:p>
          <a:p>
            <a:pPr lvl="1"/>
            <a:r>
              <a:rPr lang="en-US" dirty="0" smtClean="0"/>
              <a:t>The organization demonstrates goodwill </a:t>
            </a:r>
            <a:r>
              <a:rPr lang="en-US" dirty="0"/>
              <a:t>toward the </a:t>
            </a:r>
            <a:r>
              <a:rPr lang="en-US" dirty="0" smtClean="0"/>
              <a:t>customer</a:t>
            </a:r>
          </a:p>
          <a:p>
            <a:r>
              <a:rPr lang="en-US" dirty="0" smtClean="0"/>
              <a:t>Integrity</a:t>
            </a:r>
          </a:p>
          <a:p>
            <a:pPr lvl="1"/>
            <a:r>
              <a:rPr lang="en-US" dirty="0" smtClean="0"/>
              <a:t>The organization </a:t>
            </a:r>
            <a:r>
              <a:rPr lang="en-US" dirty="0"/>
              <a:t>is honest and treats stakeholders with </a:t>
            </a:r>
            <a:r>
              <a:rPr lang="en-US" dirty="0" smtClean="0"/>
              <a:t>respect</a:t>
            </a:r>
          </a:p>
          <a:p>
            <a:r>
              <a:rPr lang="en-US" dirty="0" smtClean="0"/>
              <a:t>Identification</a:t>
            </a:r>
          </a:p>
          <a:p>
            <a:pPr lvl="1"/>
            <a:r>
              <a:rPr lang="en-US" dirty="0" smtClean="0"/>
              <a:t>Understanding </a:t>
            </a:r>
            <a:r>
              <a:rPr lang="en-US" dirty="0"/>
              <a:t>and internalization of stakeholder interests by the </a:t>
            </a:r>
            <a:r>
              <a:rPr lang="en-US" dirty="0" smtClean="0"/>
              <a:t>organization </a:t>
            </a:r>
          </a:p>
          <a:p>
            <a:pPr lvl="1"/>
            <a:r>
              <a:rPr lang="en-US" dirty="0" smtClean="0"/>
              <a:t>ISO TRAC understanding the designated community (pp. 25-26)</a:t>
            </a:r>
          </a:p>
          <a:p>
            <a:r>
              <a:rPr lang="en-US" dirty="0" smtClean="0"/>
              <a:t>Transparency</a:t>
            </a:r>
          </a:p>
          <a:p>
            <a:pPr lvl="1"/>
            <a:r>
              <a:rPr lang="en-US" dirty="0" smtClean="0"/>
              <a:t>Sharing trust-relevant </a:t>
            </a:r>
            <a:r>
              <a:rPr lang="en-US" dirty="0"/>
              <a:t>information with </a:t>
            </a:r>
            <a:r>
              <a:rPr lang="en-US" dirty="0" smtClean="0"/>
              <a:t>stakeholders </a:t>
            </a:r>
          </a:p>
          <a:p>
            <a:pPr lvl="1"/>
            <a:r>
              <a:rPr lang="en-US" dirty="0" smtClean="0"/>
              <a:t>ISO TRAC sharing audit results (p. 19) </a:t>
            </a:r>
          </a:p>
          <a:p>
            <a:pPr lvl="1"/>
            <a:endParaRPr lang="en-US" dirty="0"/>
          </a:p>
        </p:txBody>
      </p:sp>
      <p:sp>
        <p:nvSpPr>
          <p:cNvPr id="3" name="Title 2"/>
          <p:cNvSpPr>
            <a:spLocks noGrp="1"/>
          </p:cNvSpPr>
          <p:nvPr>
            <p:ph type="title"/>
          </p:nvPr>
        </p:nvSpPr>
        <p:spPr/>
        <p:txBody>
          <a:bodyPr/>
          <a:lstStyle/>
          <a:p>
            <a:r>
              <a:rPr lang="en-US" dirty="0" smtClean="0"/>
              <a:t>Stakeholder Trust</a:t>
            </a:r>
            <a:endParaRPr lang="en-US" dirty="0"/>
          </a:p>
        </p:txBody>
      </p:sp>
    </p:spTree>
    <p:extLst>
      <p:ext uri="{BB962C8B-B14F-4D97-AF65-F5344CB8AC3E}">
        <p14:creationId xmlns:p14="http://schemas.microsoft.com/office/powerpoint/2010/main" xmlns="" val="29274071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35668"/>
            <a:ext cx="8229600" cy="4590495"/>
          </a:xfrm>
        </p:spPr>
        <p:txBody>
          <a:bodyPr>
            <a:normAutofit fontScale="25000" lnSpcReduction="20000"/>
          </a:bodyPr>
          <a:lstStyle/>
          <a:p>
            <a:endParaRPr lang="en-US" dirty="0" smtClean="0"/>
          </a:p>
          <a:p>
            <a:r>
              <a:rPr lang="en-US" sz="7200" dirty="0" smtClean="0"/>
              <a:t>Project </a:t>
            </a:r>
            <a:r>
              <a:rPr lang="en-US" sz="7200" dirty="0"/>
              <a:t>led by Drs. Ixchel Faniel (PI) &amp; Elizabeth Yakel (co-PI); </a:t>
            </a:r>
            <a:endParaRPr lang="en-US" sz="7200" dirty="0" smtClean="0"/>
          </a:p>
          <a:p>
            <a:endParaRPr lang="en-US" sz="7200" dirty="0"/>
          </a:p>
          <a:p>
            <a:r>
              <a:rPr lang="en-US" sz="7200" dirty="0" smtClean="0"/>
              <a:t>National </a:t>
            </a:r>
            <a:r>
              <a:rPr lang="en-US" sz="7200" dirty="0"/>
              <a:t>Leadership Grant from the Institute for Museum and Library Services, LG-06-10-0140-10, “Dissemination Information Packages for Information Reuse</a:t>
            </a:r>
            <a:r>
              <a:rPr lang="en-US" sz="7200" dirty="0" smtClean="0"/>
              <a:t>”</a:t>
            </a:r>
          </a:p>
          <a:p>
            <a:endParaRPr lang="en-US" sz="7200" dirty="0" smtClean="0"/>
          </a:p>
          <a:p>
            <a:r>
              <a:rPr lang="en-US" sz="7200" dirty="0" smtClean="0"/>
              <a:t>Studying the intersection between data reuse and digital preservation in three academic disciplines to identify how contextual information about the data that supports reuse can best be created and preserved. </a:t>
            </a:r>
          </a:p>
          <a:p>
            <a:endParaRPr lang="en-US" sz="7200" dirty="0" smtClean="0"/>
          </a:p>
          <a:p>
            <a:r>
              <a:rPr lang="en-US" sz="7200" dirty="0" smtClean="0"/>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t>For more information, please visit </a:t>
            </a:r>
            <a:r>
              <a:rPr lang="en-US" dirty="0" smtClean="0">
                <a:hlinkClick r:id="rId4"/>
              </a:rPr>
              <a:t>http://www.dipir.org</a:t>
            </a:r>
            <a:r>
              <a:rPr lang="en-US" dirty="0" smtClean="0"/>
              <a:t> </a:t>
            </a:r>
            <a:endParaRPr lang="en-US" dirty="0"/>
          </a:p>
        </p:txBody>
      </p:sp>
    </p:spTree>
    <p:extLst>
      <p:ext uri="{BB962C8B-B14F-4D97-AF65-F5344CB8AC3E}">
        <p14:creationId xmlns:p14="http://schemas.microsoft.com/office/powerpoint/2010/main" xmlns="" val="220160683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1" y="1905000"/>
            <a:ext cx="4200526" cy="4238625"/>
          </a:xfrm>
        </p:spPr>
        <p:txBody>
          <a:bodyPr>
            <a:normAutofit/>
          </a:bodyPr>
          <a:lstStyle/>
          <a:p>
            <a:r>
              <a:rPr lang="en-US" sz="2400" dirty="0" smtClean="0"/>
              <a:t>“Refers </a:t>
            </a:r>
            <a:r>
              <a:rPr lang="en-US" sz="2400" dirty="0"/>
              <a:t>to one's sense of security from guarantees, safety nets, or other impersonal structures inherent in a specific context</a:t>
            </a:r>
            <a:r>
              <a:rPr lang="en-US" sz="2400" dirty="0" smtClean="0"/>
              <a:t>” </a:t>
            </a:r>
            <a:r>
              <a:rPr lang="en-US" sz="1800" dirty="0" smtClean="0"/>
              <a:t>(</a:t>
            </a:r>
            <a:r>
              <a:rPr lang="en-US" sz="1800" dirty="0" err="1" smtClean="0"/>
              <a:t>Gefen</a:t>
            </a:r>
            <a:r>
              <a:rPr lang="en-US" sz="1800" dirty="0"/>
              <a:t>, </a:t>
            </a:r>
            <a:r>
              <a:rPr lang="en-US" sz="1800" dirty="0" err="1"/>
              <a:t>Karahanna</a:t>
            </a:r>
            <a:r>
              <a:rPr lang="en-US" sz="1800" dirty="0"/>
              <a:t>, &amp; Straub, p. </a:t>
            </a:r>
            <a:r>
              <a:rPr lang="en-US" sz="1800" dirty="0" smtClean="0"/>
              <a:t>64) </a:t>
            </a:r>
          </a:p>
          <a:p>
            <a:pPr lvl="1"/>
            <a:r>
              <a:rPr lang="en-US" sz="2000" dirty="0" smtClean="0"/>
              <a:t>Third-party endorsement</a:t>
            </a:r>
          </a:p>
          <a:p>
            <a:pPr lvl="1"/>
            <a:r>
              <a:rPr lang="en-US" sz="2000" dirty="0" smtClean="0"/>
              <a:t>Guarantees</a:t>
            </a:r>
          </a:p>
          <a:p>
            <a:pPr lvl="1"/>
            <a:r>
              <a:rPr lang="en-US" sz="2000" dirty="0" smtClean="0"/>
              <a:t>Reputation</a:t>
            </a:r>
            <a:endParaRPr lang="en-US" sz="2000" dirty="0"/>
          </a:p>
          <a:p>
            <a:endParaRPr lang="en-US" dirty="0"/>
          </a:p>
        </p:txBody>
      </p:sp>
      <p:sp>
        <p:nvSpPr>
          <p:cNvPr id="3" name="Title 2"/>
          <p:cNvSpPr>
            <a:spLocks noGrp="1"/>
          </p:cNvSpPr>
          <p:nvPr>
            <p:ph type="title"/>
          </p:nvPr>
        </p:nvSpPr>
        <p:spPr/>
        <p:txBody>
          <a:bodyPr/>
          <a:lstStyle/>
          <a:p>
            <a:r>
              <a:rPr lang="en-US" dirty="0" smtClean="0"/>
              <a:t>Structural Assurance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207988"/>
            <a:ext cx="4352928" cy="3586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3022972"/>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828800"/>
            <a:ext cx="3714751" cy="4143375"/>
          </a:xfrm>
        </p:spPr>
        <p:txBody>
          <a:bodyPr/>
          <a:lstStyle/>
          <a:p>
            <a:r>
              <a:rPr lang="en-US" sz="2400" dirty="0" smtClean="0"/>
              <a:t>Positive reinforcement from</a:t>
            </a:r>
          </a:p>
          <a:p>
            <a:pPr lvl="1"/>
            <a:r>
              <a:rPr lang="en-US" sz="2000" dirty="0" smtClean="0"/>
              <a:t>Peers</a:t>
            </a:r>
          </a:p>
          <a:p>
            <a:pPr lvl="1"/>
            <a:r>
              <a:rPr lang="en-US" sz="2000" dirty="0" smtClean="0"/>
              <a:t>Mentors </a:t>
            </a:r>
            <a:r>
              <a:rPr lang="en-US" sz="2000" dirty="0"/>
              <a:t>or senior </a:t>
            </a:r>
            <a:r>
              <a:rPr lang="en-US" sz="2000" dirty="0" smtClean="0"/>
              <a:t>colleague</a:t>
            </a:r>
          </a:p>
          <a:p>
            <a:pPr lvl="1"/>
            <a:r>
              <a:rPr lang="en-US" sz="2000" dirty="0" smtClean="0"/>
              <a:t>Institutions </a:t>
            </a:r>
            <a:endParaRPr lang="en-US" sz="2000" dirty="0"/>
          </a:p>
        </p:txBody>
      </p:sp>
      <p:sp>
        <p:nvSpPr>
          <p:cNvPr id="4" name="Content Placeholder 3"/>
          <p:cNvSpPr>
            <a:spLocks noGrp="1"/>
          </p:cNvSpPr>
          <p:nvPr>
            <p:ph sz="half" idx="2"/>
          </p:nvPr>
        </p:nvSpPr>
        <p:spPr>
          <a:xfrm>
            <a:off x="4714875" y="2000250"/>
            <a:ext cx="3714750" cy="440055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sz="1100" dirty="0"/>
          </a:p>
          <a:p>
            <a:endParaRPr lang="en-US" sz="1100" dirty="0" smtClean="0"/>
          </a:p>
          <a:p>
            <a:endParaRPr lang="en-US" sz="1100" dirty="0"/>
          </a:p>
          <a:p>
            <a:endParaRPr lang="en-US" sz="1100" dirty="0" smtClean="0"/>
          </a:p>
          <a:p>
            <a:pPr algn="r">
              <a:buNone/>
            </a:pPr>
            <a:r>
              <a:rPr lang="en-US" sz="800" dirty="0" smtClean="0"/>
              <a:t>http</a:t>
            </a:r>
            <a:r>
              <a:rPr lang="en-US" sz="800" dirty="0"/>
              <a:t>://</a:t>
            </a:r>
            <a:r>
              <a:rPr lang="en-US" sz="800" dirty="0" smtClean="0"/>
              <a:t>austinmccann.com/2012/06/06/mentoring-your-adult-volunteers</a:t>
            </a:r>
            <a:endParaRPr lang="en-US" sz="800" dirty="0"/>
          </a:p>
        </p:txBody>
      </p:sp>
      <p:sp>
        <p:nvSpPr>
          <p:cNvPr id="3" name="Title 2"/>
          <p:cNvSpPr>
            <a:spLocks noGrp="1"/>
          </p:cNvSpPr>
          <p:nvPr>
            <p:ph type="title"/>
          </p:nvPr>
        </p:nvSpPr>
        <p:spPr/>
        <p:txBody>
          <a:bodyPr/>
          <a:lstStyle/>
          <a:p>
            <a:r>
              <a:rPr lang="en-US" dirty="0" smtClean="0"/>
              <a:t>Social Factors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4876" y="1774209"/>
            <a:ext cx="371475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7006756"/>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4" name="Text Placeholder 3"/>
          <p:cNvSpPr>
            <a:spLocks noGrp="1"/>
          </p:cNvSpPr>
          <p:nvPr>
            <p:ph type="body" sz="half" idx="2"/>
          </p:nvPr>
        </p:nvSpPr>
        <p:spPr>
          <a:xfrm>
            <a:off x="304800" y="990600"/>
            <a:ext cx="5105400" cy="5153025"/>
          </a:xfrm>
        </p:spPr>
        <p:txBody>
          <a:bodyPr>
            <a:normAutofit/>
          </a:bodyPr>
          <a:lstStyle/>
          <a:p>
            <a:r>
              <a:rPr lang="en-US" sz="2400" u="sng" dirty="0" smtClean="0"/>
              <a:t>Data Collection</a:t>
            </a:r>
          </a:p>
          <a:p>
            <a:r>
              <a:rPr lang="en-US" sz="2400" dirty="0" smtClean="0"/>
              <a:t>66 Interviews</a:t>
            </a:r>
          </a:p>
          <a:p>
            <a:r>
              <a:rPr lang="en-US" sz="2400" dirty="0"/>
              <a:t>	</a:t>
            </a:r>
            <a:r>
              <a:rPr lang="en-US" sz="2000" dirty="0" smtClean="0"/>
              <a:t>22 Archaeologists</a:t>
            </a:r>
          </a:p>
          <a:p>
            <a:r>
              <a:rPr lang="en-US" sz="2000" dirty="0"/>
              <a:t>	</a:t>
            </a:r>
            <a:r>
              <a:rPr lang="en-US" sz="2000" dirty="0" smtClean="0"/>
              <a:t>22 Novice quantitative social scientists</a:t>
            </a:r>
          </a:p>
          <a:p>
            <a:r>
              <a:rPr lang="en-US" sz="2000" dirty="0"/>
              <a:t>	</a:t>
            </a:r>
            <a:r>
              <a:rPr lang="en-US" sz="2000" dirty="0" smtClean="0"/>
              <a:t>22 Expert </a:t>
            </a:r>
            <a:r>
              <a:rPr lang="en-US" sz="2000" dirty="0"/>
              <a:t>quantitative social scientists</a:t>
            </a:r>
            <a:endParaRPr lang="en-US" sz="2000" dirty="0" smtClean="0"/>
          </a:p>
          <a:p>
            <a:endParaRPr lang="en-US" sz="2400" u="sng" dirty="0" smtClean="0"/>
          </a:p>
          <a:p>
            <a:r>
              <a:rPr lang="en-US" sz="2400" u="sng" dirty="0" smtClean="0"/>
              <a:t>Data Analysis</a:t>
            </a:r>
          </a:p>
          <a:p>
            <a:r>
              <a:rPr lang="en-US" sz="2400" dirty="0" smtClean="0"/>
              <a:t>Code set developed and expanded from interview protocol</a:t>
            </a:r>
          </a:p>
          <a:p>
            <a:endParaRPr lang="en-US" dirty="0" smtClean="0"/>
          </a:p>
          <a:p>
            <a:endParaRPr lang="en-US" dirty="0" smtClean="0"/>
          </a:p>
        </p:txBody>
      </p:sp>
      <p:pic>
        <p:nvPicPr>
          <p:cNvPr id="5" name="Picture 18" descr="C:\Users\gomezj\Desktop\library.tiff"/>
          <p:cNvPicPr>
            <a:picLocks noGrp="1" noChangeAspect="1" noChangeArrowheads="1"/>
          </p:cNvPicPr>
          <p:nvPr>
            <p:ph idx="1"/>
          </p:nvPr>
        </p:nvPicPr>
        <p:blipFill>
          <a:blip r:embed="rId3"/>
          <a:srcRect l="41810"/>
          <a:stretch>
            <a:fillRect/>
          </a:stretch>
        </p:blipFill>
        <p:spPr bwMode="auto">
          <a:xfrm>
            <a:off x="5507002" y="1752600"/>
            <a:ext cx="2951198" cy="304299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62800" y="4876800"/>
            <a:ext cx="1503398" cy="215444"/>
          </a:xfrm>
          <a:prstGeom prst="rect">
            <a:avLst/>
          </a:prstGeom>
          <a:noFill/>
        </p:spPr>
        <p:txBody>
          <a:bodyPr wrap="square" rtlCol="0">
            <a:spAutoFit/>
          </a:bodyPr>
          <a:lstStyle/>
          <a:p>
            <a:r>
              <a:rPr lang="en-US" sz="800" dirty="0" smtClean="0"/>
              <a:t>http://www.english.sxu.edu</a:t>
            </a:r>
            <a:endParaRPr lang="en-US" sz="800" dirty="0"/>
          </a:p>
        </p:txBody>
      </p:sp>
    </p:spTree>
    <p:extLst>
      <p:ext uri="{BB962C8B-B14F-4D97-AF65-F5344CB8AC3E}">
        <p14:creationId xmlns:p14="http://schemas.microsoft.com/office/powerpoint/2010/main" xmlns="" val="18444025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828800"/>
            <a:ext cx="8610600" cy="4419600"/>
          </a:xfrm>
        </p:spPr>
        <p:txBody>
          <a:bodyPr>
            <a:normAutofit fontScale="92500" lnSpcReduction="20000"/>
          </a:bodyPr>
          <a:lstStyle/>
          <a:p>
            <a:r>
              <a:rPr lang="en-US" dirty="0" smtClean="0"/>
              <a:t>Metadata creation</a:t>
            </a:r>
          </a:p>
          <a:p>
            <a:pPr lvl="1"/>
            <a:r>
              <a:rPr lang="en-US" dirty="0"/>
              <a:t>‘They're very keen on producing the comprehensive metadata. And it's not that I trust each research … but I trust that the metadata is there for me to go back and check…on my own. I don't give [the archaeological repository] a sort of blanket trust that all the data in there is correct…they provide enough metadata for me to check that on my own…I sort of trust going there because I know that I can find the information I need to validate </a:t>
            </a:r>
            <a:r>
              <a:rPr lang="en-US" dirty="0" smtClean="0"/>
              <a:t>it’ (CCU02).</a:t>
            </a:r>
            <a:endParaRPr lang="en-US" dirty="0"/>
          </a:p>
          <a:p>
            <a:r>
              <a:rPr lang="en-US" dirty="0" smtClean="0"/>
              <a:t>Selection</a:t>
            </a:r>
          </a:p>
          <a:p>
            <a:pPr lvl="1"/>
            <a:r>
              <a:rPr lang="en-US" dirty="0"/>
              <a:t>‘I mean I wouldn't use a scale from a very overtly conservative or overtly liberal organization that was involved in other kinds of political activities outside of collecting data because that would make you question what the goal is in collecting that data. So that would I think affect sort of the trustworthiness of repositories at least in my </a:t>
            </a:r>
            <a:r>
              <a:rPr lang="en-US" dirty="0" smtClean="0"/>
              <a:t>field’ (CBU14).</a:t>
            </a:r>
            <a:endParaRPr lang="en-US" dirty="0"/>
          </a:p>
          <a:p>
            <a:pPr lvl="1"/>
            <a:endParaRPr lang="en-US" dirty="0"/>
          </a:p>
        </p:txBody>
      </p:sp>
      <p:sp>
        <p:nvSpPr>
          <p:cNvPr id="5" name="Title 4"/>
          <p:cNvSpPr>
            <a:spLocks noGrp="1"/>
          </p:cNvSpPr>
          <p:nvPr>
            <p:ph type="title"/>
          </p:nvPr>
        </p:nvSpPr>
        <p:spPr>
          <a:xfrm>
            <a:off x="152400" y="533400"/>
            <a:ext cx="8229600" cy="762000"/>
          </a:xfrm>
        </p:spPr>
        <p:txBody>
          <a:bodyPr/>
          <a:lstStyle/>
          <a:p>
            <a:r>
              <a:rPr lang="en-US" dirty="0" smtClean="0"/>
              <a:t>Findings: Repository Actions Matter</a:t>
            </a:r>
            <a:endParaRPr lang="en-US" dirty="0"/>
          </a:p>
        </p:txBody>
      </p:sp>
      <p:sp>
        <p:nvSpPr>
          <p:cNvPr id="7" name="Text Placeholder 6"/>
          <p:cNvSpPr>
            <a:spLocks noGrp="1"/>
          </p:cNvSpPr>
          <p:nvPr>
            <p:ph type="body" sz="quarter" idx="13"/>
          </p:nvPr>
        </p:nvSpPr>
        <p:spPr>
          <a:xfrm>
            <a:off x="152400" y="152400"/>
            <a:ext cx="8229599" cy="304800"/>
          </a:xfrm>
        </p:spPr>
        <p:txBody>
          <a:bodyPr/>
          <a:lstStyle/>
          <a:p>
            <a:pPr marL="233363" lvl="1">
              <a:buNone/>
            </a:pPr>
            <a:r>
              <a:rPr lang="en-US" b="1" dirty="0">
                <a:solidFill>
                  <a:schemeClr val="bg2"/>
                </a:solidFill>
              </a:rPr>
              <a:t>Recognizing Trustworthy Actions by Repositories</a:t>
            </a:r>
          </a:p>
          <a:p>
            <a:endParaRPr lang="en-US" dirty="0"/>
          </a:p>
        </p:txBody>
      </p:sp>
    </p:spTree>
    <p:extLst>
      <p:ext uri="{BB962C8B-B14F-4D97-AF65-F5344CB8AC3E}">
        <p14:creationId xmlns:p14="http://schemas.microsoft.com/office/powerpoint/2010/main" xmlns="" val="65278901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1" dirty="0" smtClean="0">
                <a:effectLst>
                  <a:outerShdw blurRad="38100" dist="38100" dir="2700000" algn="tl">
                    <a:srgbClr val="000000">
                      <a:alpha val="43137"/>
                    </a:srgbClr>
                  </a:outerShdw>
                </a:effectLst>
              </a:rPr>
              <a:t>Frequency interviewees linked repository functions and trust</a:t>
            </a:r>
            <a:endParaRPr lang="en-US" sz="2000" b="1" dirty="0">
              <a:effectLst>
                <a:outerShdw blurRad="38100" dist="38100" dir="2700000" algn="tl">
                  <a:srgbClr val="000000">
                    <a:alpha val="43137"/>
                  </a:srgbClr>
                </a:outerShdw>
              </a:effectLst>
            </a:endParaRPr>
          </a:p>
        </p:txBody>
      </p:sp>
      <p:grpSp>
        <p:nvGrpSpPr>
          <p:cNvPr id="8" name="Group 7"/>
          <p:cNvGrpSpPr/>
          <p:nvPr/>
        </p:nvGrpSpPr>
        <p:grpSpPr>
          <a:xfrm>
            <a:off x="432125" y="1447800"/>
            <a:ext cx="8411619" cy="4572000"/>
            <a:chOff x="432125" y="1459200"/>
            <a:chExt cx="8411619" cy="4222871"/>
          </a:xfrm>
        </p:grpSpPr>
        <p:sp>
          <p:nvSpPr>
            <p:cNvPr id="5" name="TextBox 4"/>
            <p:cNvSpPr txBox="1"/>
            <p:nvPr/>
          </p:nvSpPr>
          <p:spPr>
            <a:xfrm>
              <a:off x="5022371" y="5158851"/>
              <a:ext cx="3821373" cy="523220"/>
            </a:xfrm>
            <a:prstGeom prst="rect">
              <a:avLst/>
            </a:prstGeom>
            <a:noFill/>
          </p:spPr>
          <p:txBody>
            <a:bodyPr wrap="square" rtlCol="0">
              <a:spAutoFit/>
            </a:bodyPr>
            <a:lstStyle/>
            <a:p>
              <a:r>
                <a:rPr lang="en-US" sz="1000" dirty="0" smtClean="0"/>
                <a:t>Yakel, Faniel, Kriesberg, &amp; Yoon, IDCC 8, 2013</a:t>
              </a:r>
            </a:p>
            <a:p>
              <a:endParaRPr lang="en-US" dirty="0"/>
            </a:p>
          </p:txBody>
        </p:sp>
        <p:pic>
          <p:nvPicPr>
            <p:cNvPr id="2050" name="Picture 2" descr="C:\Users\gomezj\Desktop\slide8.png"/>
            <p:cNvPicPr>
              <a:picLocks noChangeAspect="1" noChangeArrowheads="1"/>
            </p:cNvPicPr>
            <p:nvPr/>
          </p:nvPicPr>
          <p:blipFill>
            <a:blip r:embed="rId3"/>
            <a:srcRect/>
            <a:stretch>
              <a:fillRect/>
            </a:stretch>
          </p:blipFill>
          <p:spPr bwMode="auto">
            <a:xfrm>
              <a:off x="432125" y="1459200"/>
              <a:ext cx="8375650" cy="3730625"/>
            </a:xfrm>
            <a:prstGeom prst="rect">
              <a:avLst/>
            </a:prstGeom>
            <a:noFill/>
          </p:spPr>
        </p:pic>
      </p:grpSp>
    </p:spTree>
    <p:extLst>
      <p:ext uri="{BB962C8B-B14F-4D97-AF65-F5344CB8AC3E}">
        <p14:creationId xmlns:p14="http://schemas.microsoft.com/office/powerpoint/2010/main" xmlns="" val="88394966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981200"/>
            <a:ext cx="8382000" cy="4038600"/>
          </a:xfrm>
        </p:spPr>
        <p:txBody>
          <a:bodyPr>
            <a:noAutofit/>
          </a:bodyPr>
          <a:lstStyle/>
          <a:p>
            <a:r>
              <a:rPr lang="en-US" sz="2400" dirty="0" smtClean="0"/>
              <a:t>Identification</a:t>
            </a:r>
          </a:p>
          <a:p>
            <a:pPr lvl="1"/>
            <a:r>
              <a:rPr lang="en-US" sz="2000" dirty="0"/>
              <a:t>‘Data migration is critical…I believe, that a good repository has to be field-centric. That is to say, if you're going to put archaeological data into a repository, that repository has to understand archaeology. Because when the data must be migrated, they need to be able to look at it and to understand whether or not the migration is correct. It's one thing to say we got all the bits moved, it's another thing to say it still makes sense for archaeological </a:t>
            </a:r>
            <a:r>
              <a:rPr lang="en-US" sz="2000" dirty="0" smtClean="0"/>
              <a:t>data’ (CCU21).</a:t>
            </a:r>
            <a:endParaRPr lang="en-US" sz="1400" dirty="0" smtClean="0"/>
          </a:p>
          <a:p>
            <a:pPr lvl="1"/>
            <a:endParaRPr lang="en-US" dirty="0"/>
          </a:p>
          <a:p>
            <a:pPr lvl="1"/>
            <a:endParaRPr lang="en-US" dirty="0"/>
          </a:p>
        </p:txBody>
      </p:sp>
      <p:sp>
        <p:nvSpPr>
          <p:cNvPr id="3" name="Title 2"/>
          <p:cNvSpPr>
            <a:spLocks noGrp="1"/>
          </p:cNvSpPr>
          <p:nvPr>
            <p:ph type="title"/>
          </p:nvPr>
        </p:nvSpPr>
        <p:spPr/>
        <p:txBody>
          <a:bodyPr/>
          <a:lstStyle/>
          <a:p>
            <a:r>
              <a:rPr lang="en-US" dirty="0" smtClean="0"/>
              <a:t>Engendering Trust</a:t>
            </a:r>
            <a:endParaRPr lang="en-US" dirty="0"/>
          </a:p>
        </p:txBody>
      </p:sp>
    </p:spTree>
    <p:extLst>
      <p:ext uri="{BB962C8B-B14F-4D97-AF65-F5344CB8AC3E}">
        <p14:creationId xmlns:p14="http://schemas.microsoft.com/office/powerpoint/2010/main" xmlns="" val="149904541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a:t>Social factors: Disciplinary practice</a:t>
            </a:r>
          </a:p>
          <a:p>
            <a:pPr lvl="1"/>
            <a:r>
              <a:rPr lang="en-US" sz="2000" dirty="0"/>
              <a:t>‘I guess that's, well, trust …my own experience with using the data and then the organization’s long history, and then within the profession, it's very well spoken of. So, largely, informal mechanisms are why I trust [repository name]’ (CBU32). </a:t>
            </a:r>
          </a:p>
          <a:p>
            <a:r>
              <a:rPr lang="en-US" sz="2400" dirty="0" smtClean="0"/>
              <a:t>Structural </a:t>
            </a:r>
            <a:r>
              <a:rPr lang="en-US" sz="2400" dirty="0"/>
              <a:t>assurance and preservation</a:t>
            </a:r>
          </a:p>
          <a:p>
            <a:pPr lvl="1"/>
            <a:r>
              <a:rPr lang="en-US" sz="2000" dirty="0"/>
              <a:t>‘They're the only repository that I know around for individual investigator data. They've existed for a long time, they have incredible reputation for being able to maintain data, keep it well preserved, the issue of preservation is key, and that they go through extensive interrogation of the data to make sure that it is of high enough quality to be allowed to be part of their repository’ (CBU28).</a:t>
            </a:r>
          </a:p>
          <a:p>
            <a:pPr marL="0" indent="0">
              <a:buNone/>
            </a:pPr>
            <a:endParaRPr lang="en-US" dirty="0"/>
          </a:p>
        </p:txBody>
      </p:sp>
      <p:sp>
        <p:nvSpPr>
          <p:cNvPr id="3" name="Title 2"/>
          <p:cNvSpPr>
            <a:spLocks noGrp="1"/>
          </p:cNvSpPr>
          <p:nvPr>
            <p:ph type="title"/>
          </p:nvPr>
        </p:nvSpPr>
        <p:spPr/>
        <p:txBody>
          <a:bodyPr/>
          <a:lstStyle/>
          <a:p>
            <a:r>
              <a:rPr lang="en-US" dirty="0" smtClean="0"/>
              <a:t>Engendering Trust</a:t>
            </a:r>
            <a:endParaRPr lang="en-US" dirty="0"/>
          </a:p>
        </p:txBody>
      </p:sp>
    </p:spTree>
    <p:extLst>
      <p:ext uri="{BB962C8B-B14F-4D97-AF65-F5344CB8AC3E}">
        <p14:creationId xmlns:p14="http://schemas.microsoft.com/office/powerpoint/2010/main" xmlns="" val="318261090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Frequency interviewees mentioned trust factors</a:t>
            </a:r>
            <a:endParaRPr lang="en-US" b="1" dirty="0">
              <a:effectLst>
                <a:outerShdw blurRad="38100" dist="38100" dir="2700000" algn="tl">
                  <a:srgbClr val="000000">
                    <a:alpha val="43137"/>
                  </a:srgbClr>
                </a:outerShdw>
              </a:effectLst>
            </a:endParaRPr>
          </a:p>
        </p:txBody>
      </p:sp>
      <p:grpSp>
        <p:nvGrpSpPr>
          <p:cNvPr id="10" name="Group 9"/>
          <p:cNvGrpSpPr/>
          <p:nvPr/>
        </p:nvGrpSpPr>
        <p:grpSpPr>
          <a:xfrm>
            <a:off x="332825" y="1075961"/>
            <a:ext cx="8551863" cy="5192974"/>
            <a:chOff x="332825" y="1075961"/>
            <a:chExt cx="8551863" cy="5192974"/>
          </a:xfrm>
        </p:grpSpPr>
        <p:sp>
          <p:nvSpPr>
            <p:cNvPr id="7" name="TextBox 6"/>
            <p:cNvSpPr txBox="1"/>
            <p:nvPr/>
          </p:nvSpPr>
          <p:spPr>
            <a:xfrm>
              <a:off x="5063315" y="5745715"/>
              <a:ext cx="3821373" cy="523220"/>
            </a:xfrm>
            <a:prstGeom prst="rect">
              <a:avLst/>
            </a:prstGeom>
            <a:noFill/>
          </p:spPr>
          <p:txBody>
            <a:bodyPr wrap="square" rtlCol="0">
              <a:spAutoFit/>
            </a:bodyPr>
            <a:lstStyle/>
            <a:p>
              <a:r>
                <a:rPr lang="en-US" sz="1000" dirty="0" smtClean="0"/>
                <a:t>Yakel, Faniel, Kriesberg, &amp; Yoon, IDCC 8, 2013</a:t>
              </a:r>
            </a:p>
            <a:p>
              <a:endParaRPr lang="en-US" dirty="0"/>
            </a:p>
          </p:txBody>
        </p:sp>
        <p:pic>
          <p:nvPicPr>
            <p:cNvPr id="3074" name="Picture 2" descr="C:\Users\gomezj\Desktop\slide9.png"/>
            <p:cNvPicPr>
              <a:picLocks noChangeAspect="1" noChangeArrowheads="1"/>
            </p:cNvPicPr>
            <p:nvPr/>
          </p:nvPicPr>
          <p:blipFill>
            <a:blip r:embed="rId3"/>
            <a:srcRect/>
            <a:stretch>
              <a:fillRect/>
            </a:stretch>
          </p:blipFill>
          <p:spPr bwMode="auto">
            <a:xfrm>
              <a:off x="332825" y="1075961"/>
              <a:ext cx="8551863" cy="4760913"/>
            </a:xfrm>
            <a:prstGeom prst="rect">
              <a:avLst/>
            </a:prstGeom>
            <a:noFill/>
          </p:spPr>
        </p:pic>
      </p:grpSp>
    </p:spTree>
    <p:extLst>
      <p:ext uri="{BB962C8B-B14F-4D97-AF65-F5344CB8AC3E}">
        <p14:creationId xmlns:p14="http://schemas.microsoft.com/office/powerpoint/2010/main" xmlns="" val="323061291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Repository </a:t>
            </a:r>
            <a:r>
              <a:rPr lang="en-US" dirty="0"/>
              <a:t>functions </a:t>
            </a:r>
            <a:r>
              <a:rPr lang="en-US" dirty="0" smtClean="0"/>
              <a:t>are </a:t>
            </a:r>
            <a:r>
              <a:rPr lang="en-US" dirty="0"/>
              <a:t>indicators of </a:t>
            </a:r>
            <a:r>
              <a:rPr lang="en-US" dirty="0" smtClean="0"/>
              <a:t>trust</a:t>
            </a:r>
          </a:p>
          <a:p>
            <a:r>
              <a:rPr lang="en-US" dirty="0" smtClean="0"/>
              <a:t>Transparency is </a:t>
            </a:r>
            <a:r>
              <a:rPr lang="en-US" dirty="0"/>
              <a:t>a trust </a:t>
            </a:r>
            <a:r>
              <a:rPr lang="en-US" dirty="0" smtClean="0"/>
              <a:t>factor</a:t>
            </a:r>
          </a:p>
          <a:p>
            <a:r>
              <a:rPr lang="en-US" dirty="0"/>
              <a:t>Discipline and level of expertise affect perceptions of trust</a:t>
            </a:r>
          </a:p>
          <a:p>
            <a:pPr lvl="1"/>
            <a:r>
              <a:rPr lang="en-US" dirty="0" smtClean="0"/>
              <a:t>Preservation and sustainability should be considered structural assurance guarantees</a:t>
            </a:r>
          </a:p>
          <a:p>
            <a:pPr lvl="1"/>
            <a:r>
              <a:rPr lang="en-US" dirty="0" smtClean="0"/>
              <a:t>Institutional reputation important</a:t>
            </a:r>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xmlns="" val="20352454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43200"/>
            <a:ext cx="7772400" cy="3200400"/>
          </a:xfrm>
        </p:spPr>
        <p:txBody>
          <a:bodyPr>
            <a:normAutofit/>
          </a:bodyPr>
          <a:lstStyle/>
          <a:p>
            <a:r>
              <a:rPr lang="en-US" dirty="0" smtClean="0"/>
              <a:t>Themes across the Studies</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9670572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Research Team</a:t>
            </a:r>
            <a:endParaRPr lang="en-US" dirty="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opencontext_logo.jpg"/>
          <p:cNvPicPr>
            <a:picLocks noChangeAspect="1"/>
          </p:cNvPicPr>
          <p:nvPr/>
        </p:nvPicPr>
        <p:blipFill>
          <a:blip r:embed="rId8" cstate="print"/>
          <a:stretch>
            <a:fillRect/>
          </a:stretch>
        </p:blipFill>
        <p:spPr>
          <a:xfrm>
            <a:off x="6455515" y="5195362"/>
            <a:ext cx="1047750" cy="552450"/>
          </a:xfrm>
          <a:prstGeom prst="rect">
            <a:avLst/>
          </a:prstGeom>
        </p:spPr>
      </p:pic>
      <p:pic>
        <p:nvPicPr>
          <p:cNvPr id="6" name="Picture 5" descr="si-logo2.gif"/>
          <p:cNvPicPr>
            <a:picLocks noChangeAspect="1"/>
          </p:cNvPicPr>
          <p:nvPr/>
        </p:nvPicPr>
        <p:blipFill>
          <a:blip r:embed="rId9" cstate="print"/>
          <a:stretch>
            <a:fillRect/>
          </a:stretch>
        </p:blipFill>
        <p:spPr>
          <a:xfrm>
            <a:off x="925293" y="3381835"/>
            <a:ext cx="1248728" cy="597218"/>
          </a:xfrm>
          <a:prstGeom prst="rect">
            <a:avLst/>
          </a:prstGeom>
        </p:spPr>
      </p:pic>
      <p:pic>
        <p:nvPicPr>
          <p:cNvPr id="7" name="Picture 6" descr="icpsr-logo-home.gif"/>
          <p:cNvPicPr>
            <a:picLocks noChangeAspect="1"/>
          </p:cNvPicPr>
          <p:nvPr/>
        </p:nvPicPr>
        <p:blipFill>
          <a:blip r:embed="rId10" cstate="print"/>
          <a:stretch>
            <a:fillRect/>
          </a:stretch>
        </p:blipFill>
        <p:spPr>
          <a:xfrm>
            <a:off x="1966687" y="1868718"/>
            <a:ext cx="1818799" cy="446723"/>
          </a:xfrm>
          <a:prstGeom prst="rect">
            <a:avLst/>
          </a:prstGeom>
        </p:spPr>
      </p:pic>
      <p:pic>
        <p:nvPicPr>
          <p:cNvPr id="8" name="Picture 7" descr="ummz_logo.gif"/>
          <p:cNvPicPr>
            <a:picLocks noChangeAspect="1"/>
          </p:cNvPicPr>
          <p:nvPr/>
        </p:nvPicPr>
        <p:blipFill>
          <a:blip r:embed="rId11" cstate="print"/>
          <a:stretch>
            <a:fillRect/>
          </a:stretch>
        </p:blipFill>
        <p:spPr>
          <a:xfrm>
            <a:off x="1886866" y="5228776"/>
            <a:ext cx="861441" cy="615315"/>
          </a:xfrm>
          <a:prstGeom prst="rect">
            <a:avLst/>
          </a:prstGeom>
        </p:spPr>
      </p:pic>
      <p:pic>
        <p:nvPicPr>
          <p:cNvPr id="11" name="Picture 10" descr="OCLC_TM_V_SM.jpg"/>
          <p:cNvPicPr>
            <a:picLocks noChangeAspect="1"/>
          </p:cNvPicPr>
          <p:nvPr/>
        </p:nvPicPr>
        <p:blipFill>
          <a:blip r:embed="rId12" cstate="print"/>
          <a:stretch>
            <a:fillRect/>
          </a:stretch>
        </p:blipFill>
        <p:spPr>
          <a:xfrm>
            <a:off x="7017096" y="2816163"/>
            <a:ext cx="864108" cy="744093"/>
          </a:xfrm>
          <a:prstGeom prst="rect">
            <a:avLst/>
          </a:prstGeom>
        </p:spPr>
      </p:pic>
    </p:spTree>
    <p:extLst>
      <p:ext uri="{BB962C8B-B14F-4D97-AF65-F5344CB8AC3E}">
        <p14:creationId xmlns:p14="http://schemas.microsoft.com/office/powerpoint/2010/main" xmlns="" val="9786552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4" y="2000250"/>
            <a:ext cx="6524626" cy="4143375"/>
          </a:xfrm>
        </p:spPr>
        <p:txBody>
          <a:bodyPr>
            <a:normAutofit/>
          </a:bodyPr>
          <a:lstStyle/>
          <a:p>
            <a:r>
              <a:rPr lang="en-US" sz="3200" dirty="0" smtClean="0"/>
              <a:t>Preservation</a:t>
            </a:r>
          </a:p>
          <a:p>
            <a:r>
              <a:rPr lang="en-US" sz="3200" dirty="0" smtClean="0"/>
              <a:t>Responding to designated communities</a:t>
            </a:r>
          </a:p>
          <a:p>
            <a:r>
              <a:rPr lang="en-US" sz="3200" dirty="0" smtClean="0"/>
              <a:t>Transparency</a:t>
            </a:r>
          </a:p>
          <a:p>
            <a:r>
              <a:rPr lang="en-US" sz="3200" dirty="0" smtClean="0"/>
              <a:t>Social factors</a:t>
            </a:r>
            <a:endParaRPr lang="en-US" sz="3200" dirty="0"/>
          </a:p>
        </p:txBody>
      </p:sp>
      <p:sp>
        <p:nvSpPr>
          <p:cNvPr id="4" name="Content Placeholder 3"/>
          <p:cNvSpPr>
            <a:spLocks noGrp="1"/>
          </p:cNvSpPr>
          <p:nvPr>
            <p:ph sz="half" idx="2"/>
          </p:nvPr>
        </p:nvSpPr>
        <p:spPr>
          <a:xfrm>
            <a:off x="4714875" y="1905000"/>
            <a:ext cx="3714750" cy="4143375"/>
          </a:xfrm>
        </p:spPr>
        <p:txBody>
          <a:bodyPr/>
          <a:lstStyle/>
          <a:p>
            <a:endParaRPr lang="en-US" dirty="0"/>
          </a:p>
        </p:txBody>
      </p:sp>
      <p:sp>
        <p:nvSpPr>
          <p:cNvPr id="3" name="Title 2"/>
          <p:cNvSpPr>
            <a:spLocks noGrp="1"/>
          </p:cNvSpPr>
          <p:nvPr>
            <p:ph type="title"/>
          </p:nvPr>
        </p:nvSpPr>
        <p:spPr/>
        <p:txBody>
          <a:bodyPr/>
          <a:lstStyle/>
          <a:p>
            <a:r>
              <a:rPr lang="en-US" dirty="0" smtClean="0"/>
              <a:t>Themes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95826" y="3705225"/>
            <a:ext cx="3733799"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7789389"/>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1" y="2000250"/>
            <a:ext cx="4124326" cy="4143375"/>
          </a:xfrm>
        </p:spPr>
        <p:txBody>
          <a:bodyPr>
            <a:normAutofit/>
          </a:bodyPr>
          <a:lstStyle/>
          <a:p>
            <a:r>
              <a:rPr lang="en-US" sz="3200" dirty="0"/>
              <a:t>Preservation of bits versus meaning</a:t>
            </a:r>
          </a:p>
          <a:p>
            <a:pPr lvl="1"/>
            <a:r>
              <a:rPr lang="en-US" sz="2400" dirty="0"/>
              <a:t>Create fixity in the  data while </a:t>
            </a:r>
            <a:r>
              <a:rPr lang="en-US" sz="2400" dirty="0" smtClean="0"/>
              <a:t>changing </a:t>
            </a:r>
            <a:r>
              <a:rPr lang="en-US" sz="2400" dirty="0"/>
              <a:t>it to enhance </a:t>
            </a:r>
            <a:r>
              <a:rPr lang="en-US" sz="2400" dirty="0" smtClean="0"/>
              <a:t>meaning</a:t>
            </a:r>
          </a:p>
          <a:p>
            <a:r>
              <a:rPr lang="en-US" sz="2800" dirty="0" smtClean="0"/>
              <a:t>Preservation as a guarantee linked to trust </a:t>
            </a:r>
            <a:endParaRPr lang="en-US" sz="2800" dirty="0"/>
          </a:p>
          <a:p>
            <a:endParaRPr lang="en-US" dirty="0"/>
          </a:p>
        </p:txBody>
      </p:sp>
      <p:sp>
        <p:nvSpPr>
          <p:cNvPr id="3" name="Content Placeholder 2"/>
          <p:cNvSpPr>
            <a:spLocks noGrp="1"/>
          </p:cNvSpPr>
          <p:nvPr>
            <p:ph sz="half" idx="2"/>
          </p:nvPr>
        </p:nvSpPr>
        <p:spPr/>
        <p:txBody>
          <a:bodyPr/>
          <a:lstStyle/>
          <a:p>
            <a:endParaRPr lang="en-US" dirty="0"/>
          </a:p>
        </p:txBody>
      </p:sp>
      <p:sp>
        <p:nvSpPr>
          <p:cNvPr id="4" name="Title 3"/>
          <p:cNvSpPr>
            <a:spLocks noGrp="1"/>
          </p:cNvSpPr>
          <p:nvPr>
            <p:ph type="title"/>
          </p:nvPr>
        </p:nvSpPr>
        <p:spPr/>
        <p:txBody>
          <a:bodyPr/>
          <a:lstStyle/>
          <a:p>
            <a:r>
              <a:rPr lang="en-US" dirty="0" smtClean="0"/>
              <a:t>Preservation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4875" y="1523999"/>
            <a:ext cx="3714749" cy="428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334000" y="5805873"/>
            <a:ext cx="2895600" cy="215444"/>
          </a:xfrm>
          <a:prstGeom prst="rect">
            <a:avLst/>
          </a:prstGeom>
          <a:noFill/>
        </p:spPr>
        <p:txBody>
          <a:bodyPr wrap="square" rtlCol="0">
            <a:spAutoFit/>
          </a:bodyPr>
          <a:lstStyle/>
          <a:p>
            <a:r>
              <a:rPr lang="en-US" sz="800" dirty="0" smtClean="0"/>
              <a:t>http</a:t>
            </a:r>
            <a:r>
              <a:rPr lang="en-US" sz="800" dirty="0"/>
              <a:t>://www.dlib.org/dlib/july08/buonora/07buonora.html</a:t>
            </a:r>
          </a:p>
        </p:txBody>
      </p:sp>
    </p:spTree>
    <p:extLst>
      <p:ext uri="{BB962C8B-B14F-4D97-AF65-F5344CB8AC3E}">
        <p14:creationId xmlns:p14="http://schemas.microsoft.com/office/powerpoint/2010/main" xmlns="" val="1119986287"/>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normAutofit lnSpcReduction="10000"/>
          </a:bodyPr>
          <a:lstStyle/>
          <a:p>
            <a:r>
              <a:rPr lang="en-US" sz="2800" dirty="0" smtClean="0"/>
              <a:t>Allowing for new methodological approaches to data </a:t>
            </a:r>
            <a:r>
              <a:rPr lang="en-US" sz="2800" dirty="0"/>
              <a:t>(ICPSR and UMMZ)</a:t>
            </a:r>
          </a:p>
          <a:p>
            <a:r>
              <a:rPr lang="en-US" sz="2800" dirty="0"/>
              <a:t>Reciprocity of trust; understanding how data </a:t>
            </a:r>
            <a:r>
              <a:rPr lang="en-US" sz="2800" dirty="0" err="1"/>
              <a:t>reusers</a:t>
            </a:r>
            <a:r>
              <a:rPr lang="en-US" sz="2800" dirty="0"/>
              <a:t> respond to repository actions</a:t>
            </a:r>
          </a:p>
          <a:p>
            <a:endParaRPr lang="en-US" dirty="0"/>
          </a:p>
        </p:txBody>
      </p:sp>
      <p:sp>
        <p:nvSpPr>
          <p:cNvPr id="4" name="Title 3"/>
          <p:cNvSpPr>
            <a:spLocks noGrp="1"/>
          </p:cNvSpPr>
          <p:nvPr>
            <p:ph type="title"/>
          </p:nvPr>
        </p:nvSpPr>
        <p:spPr/>
        <p:txBody>
          <a:bodyPr>
            <a:normAutofit fontScale="90000"/>
          </a:bodyPr>
          <a:lstStyle/>
          <a:p>
            <a:r>
              <a:rPr lang="en-US" dirty="0" smtClean="0"/>
              <a:t>Responding to </a:t>
            </a:r>
            <a:br>
              <a:rPr lang="en-US" dirty="0" smtClean="0"/>
            </a:br>
            <a:r>
              <a:rPr lang="en-US" dirty="0" smtClean="0"/>
              <a:t>Designated Communities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000250"/>
            <a:ext cx="3952876" cy="379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66738" y="5820459"/>
            <a:ext cx="3733800" cy="215444"/>
          </a:xfrm>
          <a:prstGeom prst="rect">
            <a:avLst/>
          </a:prstGeom>
          <a:noFill/>
        </p:spPr>
        <p:txBody>
          <a:bodyPr wrap="square" rtlCol="0">
            <a:spAutoFit/>
          </a:bodyPr>
          <a:lstStyle/>
          <a:p>
            <a:r>
              <a:rPr lang="en-US" sz="800" dirty="0" smtClean="0"/>
              <a:t>http</a:t>
            </a:r>
            <a:r>
              <a:rPr lang="en-US" sz="800" dirty="0"/>
              <a:t>://www.dcr.virginia.gov/natural_heritage/localityliaison.shtml</a:t>
            </a:r>
          </a:p>
        </p:txBody>
      </p:sp>
    </p:spTree>
    <p:extLst>
      <p:ext uri="{BB962C8B-B14F-4D97-AF65-F5344CB8AC3E}">
        <p14:creationId xmlns:p14="http://schemas.microsoft.com/office/powerpoint/2010/main" xmlns="" val="2018192552"/>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1" y="1828800"/>
            <a:ext cx="4410074" cy="4314825"/>
          </a:xfrm>
        </p:spPr>
        <p:txBody>
          <a:bodyPr>
            <a:noAutofit/>
          </a:bodyPr>
          <a:lstStyle/>
          <a:p>
            <a:r>
              <a:rPr lang="en-US" sz="2800" dirty="0" smtClean="0"/>
              <a:t>Documenting </a:t>
            </a:r>
            <a:r>
              <a:rPr lang="en-US" sz="2800" dirty="0"/>
              <a:t>data preparation and subsequent changes (ICPSR, UMMZ, Open Context) </a:t>
            </a:r>
          </a:p>
          <a:p>
            <a:r>
              <a:rPr lang="en-US" sz="2800" dirty="0"/>
              <a:t>Need to understand the data producer’s original research design (ICPSR novices</a:t>
            </a:r>
            <a:r>
              <a:rPr lang="en-US" sz="2800" dirty="0" smtClean="0"/>
              <a:t>)</a:t>
            </a:r>
            <a:endParaRPr lang="en-US" sz="2800" dirty="0"/>
          </a:p>
        </p:txBody>
      </p:sp>
      <p:sp>
        <p:nvSpPr>
          <p:cNvPr id="3" name="Content Placeholder 2"/>
          <p:cNvSpPr>
            <a:spLocks noGrp="1"/>
          </p:cNvSpPr>
          <p:nvPr>
            <p:ph sz="half" idx="2"/>
          </p:nvPr>
        </p:nvSpPr>
        <p:spPr>
          <a:xfrm>
            <a:off x="4714875" y="2000251"/>
            <a:ext cx="3714750" cy="3943350"/>
          </a:xfrm>
        </p:spPr>
        <p:txBody>
          <a:bodyPr/>
          <a:lstStyle/>
          <a:p>
            <a:endParaRPr lang="en-US" dirty="0"/>
          </a:p>
        </p:txBody>
      </p:sp>
      <p:sp>
        <p:nvSpPr>
          <p:cNvPr id="4" name="Title 3"/>
          <p:cNvSpPr>
            <a:spLocks noGrp="1"/>
          </p:cNvSpPr>
          <p:nvPr>
            <p:ph type="title"/>
          </p:nvPr>
        </p:nvSpPr>
        <p:spPr/>
        <p:txBody>
          <a:bodyPr/>
          <a:lstStyle/>
          <a:p>
            <a:r>
              <a:rPr lang="en-US" dirty="0" smtClean="0"/>
              <a:t>Transparency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4875" y="1600200"/>
            <a:ext cx="3971925" cy="414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714875" y="5772180"/>
            <a:ext cx="3971925" cy="215444"/>
          </a:xfrm>
          <a:prstGeom prst="rect">
            <a:avLst/>
          </a:prstGeom>
          <a:noFill/>
        </p:spPr>
        <p:txBody>
          <a:bodyPr wrap="square" rtlCol="0">
            <a:spAutoFit/>
          </a:bodyPr>
          <a:lstStyle/>
          <a:p>
            <a:r>
              <a:rPr lang="en-US" sz="800" dirty="0" smtClean="0"/>
              <a:t>http</a:t>
            </a:r>
            <a:r>
              <a:rPr lang="en-US" sz="800" dirty="0"/>
              <a:t>://www.utzedek.org/whoweare/mission-a-3-pillars/values-and-transparency.html</a:t>
            </a:r>
          </a:p>
        </p:txBody>
      </p:sp>
    </p:spTree>
    <p:extLst>
      <p:ext uri="{BB962C8B-B14F-4D97-AF65-F5344CB8AC3E}">
        <p14:creationId xmlns:p14="http://schemas.microsoft.com/office/powerpoint/2010/main" xmlns="" val="762488084"/>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a:xfrm>
            <a:off x="5029199" y="2209801"/>
            <a:ext cx="3657601" cy="3725048"/>
          </a:xfrm>
        </p:spPr>
        <p:txBody>
          <a:bodyPr/>
          <a:lstStyle/>
          <a:p>
            <a:r>
              <a:rPr lang="en-US" sz="3200" dirty="0" smtClean="0"/>
              <a:t>Scaffolding for novices</a:t>
            </a:r>
          </a:p>
          <a:p>
            <a:r>
              <a:rPr lang="en-US" sz="3200" dirty="0" smtClean="0"/>
              <a:t>Trust</a:t>
            </a:r>
            <a:endParaRPr lang="en-US" sz="3200" dirty="0"/>
          </a:p>
          <a:p>
            <a:pPr marL="0" indent="0">
              <a:buNone/>
            </a:pPr>
            <a:endParaRPr lang="en-US" dirty="0"/>
          </a:p>
        </p:txBody>
      </p:sp>
      <p:sp>
        <p:nvSpPr>
          <p:cNvPr id="4" name="Title 3"/>
          <p:cNvSpPr>
            <a:spLocks noGrp="1"/>
          </p:cNvSpPr>
          <p:nvPr>
            <p:ph type="title"/>
          </p:nvPr>
        </p:nvSpPr>
        <p:spPr/>
        <p:txBody>
          <a:bodyPr/>
          <a:lstStyle/>
          <a:p>
            <a:r>
              <a:rPr lang="en-US" dirty="0" smtClean="0"/>
              <a:t>Social Factors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1" y="2000250"/>
            <a:ext cx="4124326" cy="379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914400" y="5796349"/>
            <a:ext cx="3514726" cy="215444"/>
          </a:xfrm>
          <a:prstGeom prst="rect">
            <a:avLst/>
          </a:prstGeom>
          <a:noFill/>
        </p:spPr>
        <p:txBody>
          <a:bodyPr wrap="square" rtlCol="0">
            <a:spAutoFit/>
          </a:bodyPr>
          <a:lstStyle/>
          <a:p>
            <a:r>
              <a:rPr lang="en-US" sz="800" dirty="0" smtClean="0"/>
              <a:t> </a:t>
            </a:r>
            <a:r>
              <a:rPr lang="en-US" sz="800" dirty="0"/>
              <a:t>http://newvaluestreams.com/wordpress/?p=1701</a:t>
            </a:r>
          </a:p>
        </p:txBody>
      </p:sp>
    </p:spTree>
    <p:extLst>
      <p:ext uri="{BB962C8B-B14F-4D97-AF65-F5344CB8AC3E}">
        <p14:creationId xmlns:p14="http://schemas.microsoft.com/office/powerpoint/2010/main" xmlns="" val="2999702592"/>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graphicFrame>
        <p:nvGraphicFramePr>
          <p:cNvPr id="17" name="Diagram 16"/>
          <p:cNvGraphicFramePr/>
          <p:nvPr>
            <p:extLst>
              <p:ext uri="{D42A27DB-BD31-4B8C-83A1-F6EECF244321}">
                <p14:modId xmlns:p14="http://schemas.microsoft.com/office/powerpoint/2010/main" xmlns="" val="3921117264"/>
              </p:ext>
            </p:extLst>
          </p:nvPr>
        </p:nvGraphicFramePr>
        <p:xfrm>
          <a:off x="381000" y="609600"/>
          <a:ext cx="8305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828800" y="2895600"/>
            <a:ext cx="1828800" cy="1323439"/>
          </a:xfrm>
          <a:prstGeom prst="rect">
            <a:avLst/>
          </a:prstGeom>
          <a:noFill/>
        </p:spPr>
        <p:txBody>
          <a:bodyPr wrap="square" rtlCol="0">
            <a:spAutoFit/>
          </a:bodyPr>
          <a:lstStyle/>
          <a:p>
            <a:pPr algn="ctr"/>
            <a:r>
              <a:rPr lang="en-US" sz="1600" dirty="0" smtClean="0">
                <a:solidFill>
                  <a:schemeClr val="bg1"/>
                </a:solidFill>
              </a:rPr>
              <a:t>Map significant properties of data as representation information </a:t>
            </a:r>
          </a:p>
          <a:p>
            <a:endParaRPr lang="en-US" sz="1600"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ICPSR Data </a:t>
            </a:r>
            <a:r>
              <a:rPr lang="en-US" dirty="0" err="1" smtClean="0"/>
              <a:t>Reusers</a:t>
            </a:r>
            <a:endParaRPr lang="en-US" dirty="0"/>
          </a:p>
        </p:txBody>
      </p:sp>
      <p:sp>
        <p:nvSpPr>
          <p:cNvPr id="4" name="Text Placeholder 3"/>
          <p:cNvSpPr>
            <a:spLocks noGrp="1"/>
          </p:cNvSpPr>
          <p:nvPr>
            <p:ph type="body" sz="half" idx="2"/>
          </p:nvPr>
        </p:nvSpPr>
        <p:spPr>
          <a:xfrm>
            <a:off x="304800" y="838200"/>
            <a:ext cx="5105400" cy="5305425"/>
          </a:xfrm>
        </p:spPr>
        <p:txBody>
          <a:bodyPr>
            <a:normAutofit lnSpcReduction="10000"/>
          </a:bodyPr>
          <a:lstStyle/>
          <a:p>
            <a:r>
              <a:rPr lang="en-US" sz="2800" u="sng" dirty="0" smtClean="0"/>
              <a:t>Data Collection</a:t>
            </a:r>
          </a:p>
          <a:p>
            <a:r>
              <a:rPr lang="en-US" sz="2400" dirty="0" smtClean="0"/>
              <a:t>	1,632 first authors of published 	journal articles 2008-2012 	surveyed</a:t>
            </a:r>
          </a:p>
          <a:p>
            <a:endParaRPr lang="en-US" sz="2000" dirty="0" smtClean="0"/>
          </a:p>
          <a:p>
            <a:r>
              <a:rPr lang="en-US" sz="2800" u="sng" dirty="0" smtClean="0"/>
              <a:t>The Survey </a:t>
            </a:r>
          </a:p>
          <a:p>
            <a:r>
              <a:rPr lang="en-US" sz="2400" dirty="0" smtClean="0"/>
              <a:t>	Part 1: inquire about data reuse 			experience</a:t>
            </a:r>
          </a:p>
          <a:p>
            <a:r>
              <a:rPr lang="en-US" sz="2400" dirty="0" smtClean="0"/>
              <a:t>	Part 2:	inquire about experience 			using ICSPR repository 			and intention to continue 			use</a:t>
            </a:r>
          </a:p>
          <a:p>
            <a:endParaRPr lang="en-US" dirty="0" smtClean="0"/>
          </a:p>
          <a:p>
            <a:endParaRPr lang="en-US" dirty="0" smtClean="0"/>
          </a:p>
        </p:txBody>
      </p:sp>
      <p:pic>
        <p:nvPicPr>
          <p:cNvPr id="1036" name="Picture 12" descr="C:\Users\fanieli\AppData\Local\Microsoft\Windows\Temporary Internet Files\Content.IE5\G0LIO5EE\MP900438680[1].jpg"/>
          <p:cNvPicPr>
            <a:picLocks noChangeAspect="1" noChangeArrowheads="1"/>
          </p:cNvPicPr>
          <p:nvPr/>
        </p:nvPicPr>
        <p:blipFill>
          <a:blip r:embed="rId3"/>
          <a:srcRect/>
          <a:stretch>
            <a:fillRect/>
          </a:stretch>
        </p:blipFill>
        <p:spPr bwMode="auto">
          <a:xfrm>
            <a:off x="5410200" y="2133600"/>
            <a:ext cx="3276600" cy="2184400"/>
          </a:xfrm>
          <a:prstGeom prst="rect">
            <a:avLst/>
          </a:prstGeom>
          <a:noFill/>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ICPSR Survey of Data </a:t>
            </a:r>
            <a:r>
              <a:rPr lang="en-US" dirty="0" err="1" smtClean="0"/>
              <a:t>Reusers</a:t>
            </a:r>
            <a:r>
              <a:rPr lang="en-US" dirty="0" smtClean="0"/>
              <a:t> – Part I Data Reuse Experience </a:t>
            </a:r>
            <a:endParaRPr lang="en-US" dirty="0"/>
          </a:p>
        </p:txBody>
      </p:sp>
      <p:sp>
        <p:nvSpPr>
          <p:cNvPr id="9" name="TextBox 8"/>
          <p:cNvSpPr txBox="1"/>
          <p:nvPr/>
        </p:nvSpPr>
        <p:spPr>
          <a:xfrm>
            <a:off x="152400" y="2343834"/>
            <a:ext cx="3048000" cy="2554545"/>
          </a:xfrm>
          <a:prstGeom prst="rect">
            <a:avLst/>
          </a:prstGeom>
          <a:noFill/>
          <a:ln>
            <a:solidFill>
              <a:schemeClr val="accent1">
                <a:shade val="95000"/>
                <a:satMod val="105000"/>
              </a:schemeClr>
            </a:solidFill>
          </a:ln>
        </p:spPr>
        <p:txBody>
          <a:bodyPr wrap="square" rtlCol="0">
            <a:spAutoFit/>
          </a:bodyPr>
          <a:lstStyle/>
          <a:p>
            <a:pPr algn="ctr"/>
            <a:r>
              <a:rPr lang="en-US" sz="2000" u="sng" dirty="0" smtClean="0"/>
              <a:t>Data Quality</a:t>
            </a:r>
          </a:p>
          <a:p>
            <a:pPr algn="ctr"/>
            <a:r>
              <a:rPr lang="en-US" sz="2000" dirty="0" smtClean="0"/>
              <a:t>Completeness</a:t>
            </a:r>
          </a:p>
          <a:p>
            <a:pPr algn="ctr"/>
            <a:r>
              <a:rPr lang="en-US" sz="2000" dirty="0" smtClean="0"/>
              <a:t>Relevancy </a:t>
            </a:r>
          </a:p>
          <a:p>
            <a:pPr algn="ctr"/>
            <a:r>
              <a:rPr lang="en-US" sz="2000" dirty="0" smtClean="0"/>
              <a:t>Interpretability</a:t>
            </a:r>
          </a:p>
          <a:p>
            <a:pPr algn="ctr"/>
            <a:r>
              <a:rPr lang="en-US" sz="2000" dirty="0" smtClean="0"/>
              <a:t>Accessibility</a:t>
            </a:r>
          </a:p>
          <a:p>
            <a:pPr algn="ctr"/>
            <a:r>
              <a:rPr lang="en-US" sz="2000" dirty="0" smtClean="0"/>
              <a:t>Ease of Operation</a:t>
            </a:r>
          </a:p>
          <a:p>
            <a:pPr algn="ctr"/>
            <a:r>
              <a:rPr lang="en-US" sz="2000" dirty="0" smtClean="0"/>
              <a:t>Traceability</a:t>
            </a:r>
          </a:p>
          <a:p>
            <a:pPr algn="ctr"/>
            <a:r>
              <a:rPr lang="en-US" sz="2000" dirty="0" smtClean="0"/>
              <a:t>Credibility</a:t>
            </a:r>
          </a:p>
        </p:txBody>
      </p:sp>
      <p:sp>
        <p:nvSpPr>
          <p:cNvPr id="10" name="TextBox 9"/>
          <p:cNvSpPr txBox="1"/>
          <p:nvPr/>
        </p:nvSpPr>
        <p:spPr>
          <a:xfrm>
            <a:off x="152400" y="881896"/>
            <a:ext cx="3048000" cy="1261884"/>
          </a:xfrm>
          <a:prstGeom prst="rect">
            <a:avLst/>
          </a:prstGeom>
          <a:noFill/>
          <a:ln>
            <a:solidFill>
              <a:schemeClr val="accent1">
                <a:shade val="95000"/>
                <a:satMod val="105000"/>
              </a:schemeClr>
            </a:solidFill>
          </a:ln>
        </p:spPr>
        <p:txBody>
          <a:bodyPr wrap="square" rtlCol="0">
            <a:spAutoFit/>
          </a:bodyPr>
          <a:lstStyle/>
          <a:p>
            <a:endParaRPr lang="en-US" dirty="0" smtClean="0"/>
          </a:p>
          <a:p>
            <a:pPr algn="ctr"/>
            <a:r>
              <a:rPr lang="en-US" sz="2000" dirty="0" smtClean="0"/>
              <a:t>Data Producer Reputation</a:t>
            </a:r>
          </a:p>
          <a:p>
            <a:pPr algn="ctr"/>
            <a:endParaRPr lang="en-US" dirty="0" smtClean="0"/>
          </a:p>
        </p:txBody>
      </p:sp>
      <p:sp>
        <p:nvSpPr>
          <p:cNvPr id="11" name="TextBox 10"/>
          <p:cNvSpPr txBox="1"/>
          <p:nvPr/>
        </p:nvSpPr>
        <p:spPr>
          <a:xfrm>
            <a:off x="152400" y="5105400"/>
            <a:ext cx="3048000" cy="954107"/>
          </a:xfrm>
          <a:prstGeom prst="rect">
            <a:avLst/>
          </a:prstGeom>
          <a:noFill/>
          <a:ln>
            <a:solidFill>
              <a:schemeClr val="accent1">
                <a:shade val="95000"/>
                <a:satMod val="105000"/>
              </a:schemeClr>
            </a:solidFill>
          </a:ln>
        </p:spPr>
        <p:txBody>
          <a:bodyPr wrap="square" rtlCol="0" anchor="ctr" anchorCtr="0">
            <a:spAutoFit/>
          </a:bodyPr>
          <a:lstStyle/>
          <a:p>
            <a:pPr algn="ctr"/>
            <a:endParaRPr lang="en-US" dirty="0" smtClean="0"/>
          </a:p>
          <a:p>
            <a:pPr algn="ctr"/>
            <a:r>
              <a:rPr lang="en-US" sz="2000" dirty="0" smtClean="0"/>
              <a:t>Documentation Quality</a:t>
            </a:r>
          </a:p>
          <a:p>
            <a:r>
              <a:rPr lang="en-US" dirty="0" smtClean="0"/>
              <a:t> </a:t>
            </a:r>
            <a:endParaRPr lang="en-US" dirty="0"/>
          </a:p>
        </p:txBody>
      </p:sp>
      <p:sp>
        <p:nvSpPr>
          <p:cNvPr id="12" name="TextBox 11"/>
          <p:cNvSpPr txBox="1"/>
          <p:nvPr/>
        </p:nvSpPr>
        <p:spPr>
          <a:xfrm>
            <a:off x="4419600" y="2882443"/>
            <a:ext cx="3048000" cy="1508105"/>
          </a:xfrm>
          <a:prstGeom prst="rect">
            <a:avLst/>
          </a:prstGeom>
          <a:noFill/>
          <a:ln>
            <a:solidFill>
              <a:schemeClr val="accent1">
                <a:shade val="95000"/>
                <a:satMod val="105000"/>
              </a:schemeClr>
            </a:solidFill>
          </a:ln>
        </p:spPr>
        <p:txBody>
          <a:bodyPr wrap="square" rtlCol="0">
            <a:spAutoFit/>
          </a:bodyPr>
          <a:lstStyle/>
          <a:p>
            <a:endParaRPr lang="en-US" dirty="0" smtClean="0"/>
          </a:p>
          <a:p>
            <a:endParaRPr lang="en-US" dirty="0" smtClean="0"/>
          </a:p>
          <a:p>
            <a:pPr algn="ctr"/>
            <a:r>
              <a:rPr lang="en-US" sz="2000" dirty="0" smtClean="0"/>
              <a:t>Data Reuse Satisfaction</a:t>
            </a:r>
          </a:p>
          <a:p>
            <a:endParaRPr lang="en-US" dirty="0" smtClean="0"/>
          </a:p>
          <a:p>
            <a:endParaRPr lang="en-US" dirty="0"/>
          </a:p>
        </p:txBody>
      </p:sp>
      <p:cxnSp>
        <p:nvCxnSpPr>
          <p:cNvPr id="15" name="Straight Arrow Connector 14"/>
          <p:cNvCxnSpPr>
            <a:stCxn id="9" idx="3"/>
            <a:endCxn id="12" idx="1"/>
          </p:cNvCxnSpPr>
          <p:nvPr/>
        </p:nvCxnSpPr>
        <p:spPr>
          <a:xfrm>
            <a:off x="3200400" y="3621107"/>
            <a:ext cx="1219200" cy="153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3"/>
          </p:cNvCxnSpPr>
          <p:nvPr/>
        </p:nvCxnSpPr>
        <p:spPr>
          <a:xfrm flipV="1">
            <a:off x="3200400" y="4359771"/>
            <a:ext cx="1219200" cy="1222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p:cNvCxnSpPr>
          <p:nvPr/>
        </p:nvCxnSpPr>
        <p:spPr>
          <a:xfrm>
            <a:off x="3200400" y="1512838"/>
            <a:ext cx="1219200" cy="1369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581400" y="5228510"/>
            <a:ext cx="5562600" cy="830997"/>
          </a:xfrm>
          <a:prstGeom prst="rect">
            <a:avLst/>
          </a:prstGeom>
          <a:noFill/>
        </p:spPr>
        <p:txBody>
          <a:bodyPr wrap="square" rtlCol="0">
            <a:spAutoFit/>
          </a:bodyPr>
          <a:lstStyle/>
          <a:p>
            <a:r>
              <a:rPr lang="en-US" sz="1600" u="sng" dirty="0" smtClean="0"/>
              <a:t>Other variables of interest</a:t>
            </a:r>
            <a:r>
              <a:rPr lang="en-US" sz="1600" dirty="0" smtClean="0"/>
              <a:t>: data scarcity, reuse experience, </a:t>
            </a:r>
            <a:br>
              <a:rPr lang="en-US" sz="1600" dirty="0" smtClean="0"/>
            </a:br>
            <a:r>
              <a:rPr lang="en-US" sz="1600" dirty="0" smtClean="0"/>
              <a:t>data scarcity, reuse dependence, data integrator, </a:t>
            </a:r>
            <a:br>
              <a:rPr lang="en-US" sz="1600" dirty="0" smtClean="0"/>
            </a:br>
            <a:r>
              <a:rPr lang="en-US" sz="1600" dirty="0" smtClean="0"/>
              <a:t>ICPSR contributor, data restrictions, journal impact factor.  </a:t>
            </a:r>
            <a:endParaRPr lang="en-US" sz="1600" dirty="0"/>
          </a:p>
        </p:txBody>
      </p:sp>
      <p:sp>
        <p:nvSpPr>
          <p:cNvPr id="13" name="TextBox 12"/>
          <p:cNvSpPr txBox="1"/>
          <p:nvPr/>
        </p:nvSpPr>
        <p:spPr>
          <a:xfrm>
            <a:off x="4476750" y="4423498"/>
            <a:ext cx="3429000" cy="276999"/>
          </a:xfrm>
          <a:prstGeom prst="rect">
            <a:avLst/>
          </a:prstGeom>
          <a:noFill/>
        </p:spPr>
        <p:txBody>
          <a:bodyPr wrap="square" rtlCol="0">
            <a:spAutoFit/>
          </a:bodyPr>
          <a:lstStyle/>
          <a:p>
            <a:pPr algn="r"/>
            <a:r>
              <a:rPr lang="en-US" sz="1200" dirty="0" err="1" smtClean="0"/>
              <a:t>Faniel</a:t>
            </a:r>
            <a:r>
              <a:rPr lang="en-US" sz="1200" dirty="0" smtClean="0"/>
              <a:t> &amp; Yakel for the DIPIR Project, 2010-2013</a:t>
            </a:r>
            <a:endParaRPr lang="en-US" sz="1200"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ICPSR Survey of Data </a:t>
            </a:r>
            <a:r>
              <a:rPr lang="en-US" dirty="0" err="1" smtClean="0"/>
              <a:t>Reusers</a:t>
            </a:r>
            <a:r>
              <a:rPr lang="en-US" dirty="0" smtClean="0"/>
              <a:t> – Part I Data Reuse Experience </a:t>
            </a:r>
            <a:endParaRPr lang="en-US" dirty="0"/>
          </a:p>
        </p:txBody>
      </p:sp>
      <p:sp>
        <p:nvSpPr>
          <p:cNvPr id="9" name="TextBox 8"/>
          <p:cNvSpPr txBox="1"/>
          <p:nvPr/>
        </p:nvSpPr>
        <p:spPr>
          <a:xfrm>
            <a:off x="152400" y="2343834"/>
            <a:ext cx="3048000" cy="2554545"/>
          </a:xfrm>
          <a:prstGeom prst="rect">
            <a:avLst/>
          </a:prstGeom>
          <a:noFill/>
          <a:ln>
            <a:solidFill>
              <a:schemeClr val="accent1">
                <a:shade val="95000"/>
                <a:satMod val="105000"/>
              </a:schemeClr>
            </a:solidFill>
          </a:ln>
        </p:spPr>
        <p:txBody>
          <a:bodyPr wrap="square" rtlCol="0">
            <a:spAutoFit/>
          </a:bodyPr>
          <a:lstStyle/>
          <a:p>
            <a:pPr algn="ctr"/>
            <a:r>
              <a:rPr lang="en-US" sz="2000" u="sng" dirty="0" smtClean="0"/>
              <a:t>Data Quality</a:t>
            </a:r>
          </a:p>
          <a:p>
            <a:pPr algn="ctr"/>
            <a:r>
              <a:rPr lang="en-US" sz="2000" dirty="0" smtClean="0"/>
              <a:t>Completeness</a:t>
            </a:r>
          </a:p>
          <a:p>
            <a:pPr algn="ctr"/>
            <a:r>
              <a:rPr lang="en-US" sz="2000" dirty="0" smtClean="0"/>
              <a:t>Relevancy </a:t>
            </a:r>
          </a:p>
          <a:p>
            <a:pPr algn="ctr"/>
            <a:r>
              <a:rPr lang="en-US" sz="2000" dirty="0" smtClean="0"/>
              <a:t>Interpretability</a:t>
            </a:r>
          </a:p>
          <a:p>
            <a:pPr algn="ctr"/>
            <a:r>
              <a:rPr lang="en-US" sz="2000" dirty="0" smtClean="0"/>
              <a:t>Accessibility</a:t>
            </a:r>
          </a:p>
          <a:p>
            <a:pPr algn="ctr"/>
            <a:r>
              <a:rPr lang="en-US" sz="2000" dirty="0" smtClean="0"/>
              <a:t>Ease of Operation</a:t>
            </a:r>
          </a:p>
          <a:p>
            <a:pPr algn="ctr"/>
            <a:r>
              <a:rPr lang="en-US" sz="2000" dirty="0" smtClean="0"/>
              <a:t>Traceability</a:t>
            </a:r>
          </a:p>
          <a:p>
            <a:pPr algn="ctr"/>
            <a:r>
              <a:rPr lang="en-US" sz="2000" dirty="0" smtClean="0"/>
              <a:t>Credibility</a:t>
            </a:r>
          </a:p>
        </p:txBody>
      </p:sp>
      <p:sp>
        <p:nvSpPr>
          <p:cNvPr id="10" name="TextBox 9"/>
          <p:cNvSpPr txBox="1"/>
          <p:nvPr/>
        </p:nvSpPr>
        <p:spPr>
          <a:xfrm>
            <a:off x="152400" y="881896"/>
            <a:ext cx="3048000" cy="1261884"/>
          </a:xfrm>
          <a:prstGeom prst="rect">
            <a:avLst/>
          </a:prstGeom>
          <a:noFill/>
          <a:ln>
            <a:solidFill>
              <a:schemeClr val="accent1">
                <a:shade val="95000"/>
                <a:satMod val="105000"/>
              </a:schemeClr>
            </a:solidFill>
          </a:ln>
        </p:spPr>
        <p:txBody>
          <a:bodyPr wrap="square" rtlCol="0">
            <a:spAutoFit/>
          </a:bodyPr>
          <a:lstStyle/>
          <a:p>
            <a:endParaRPr lang="en-US" dirty="0" smtClean="0"/>
          </a:p>
          <a:p>
            <a:pPr algn="ctr"/>
            <a:r>
              <a:rPr lang="en-US" sz="2000" dirty="0" smtClean="0"/>
              <a:t>Data Producer Reputation</a:t>
            </a:r>
          </a:p>
          <a:p>
            <a:pPr algn="ctr"/>
            <a:endParaRPr lang="en-US" dirty="0" smtClean="0"/>
          </a:p>
        </p:txBody>
      </p:sp>
      <p:sp>
        <p:nvSpPr>
          <p:cNvPr id="11" name="TextBox 10"/>
          <p:cNvSpPr txBox="1"/>
          <p:nvPr/>
        </p:nvSpPr>
        <p:spPr>
          <a:xfrm>
            <a:off x="152400" y="5105400"/>
            <a:ext cx="3048000" cy="954107"/>
          </a:xfrm>
          <a:prstGeom prst="rect">
            <a:avLst/>
          </a:prstGeom>
          <a:noFill/>
          <a:ln>
            <a:solidFill>
              <a:schemeClr val="accent1">
                <a:shade val="95000"/>
                <a:satMod val="105000"/>
              </a:schemeClr>
            </a:solidFill>
          </a:ln>
        </p:spPr>
        <p:txBody>
          <a:bodyPr wrap="square" rtlCol="0" anchor="ctr" anchorCtr="0">
            <a:spAutoFit/>
          </a:bodyPr>
          <a:lstStyle/>
          <a:p>
            <a:pPr algn="ctr"/>
            <a:endParaRPr lang="en-US" dirty="0" smtClean="0"/>
          </a:p>
          <a:p>
            <a:pPr algn="ctr"/>
            <a:r>
              <a:rPr lang="en-US" sz="2000" dirty="0" smtClean="0"/>
              <a:t>Documentation Quality</a:t>
            </a:r>
          </a:p>
          <a:p>
            <a:r>
              <a:rPr lang="en-US" dirty="0" smtClean="0"/>
              <a:t> </a:t>
            </a:r>
            <a:endParaRPr lang="en-US" dirty="0"/>
          </a:p>
        </p:txBody>
      </p:sp>
      <p:sp>
        <p:nvSpPr>
          <p:cNvPr id="12" name="TextBox 11"/>
          <p:cNvSpPr txBox="1"/>
          <p:nvPr/>
        </p:nvSpPr>
        <p:spPr>
          <a:xfrm>
            <a:off x="4419600" y="2882443"/>
            <a:ext cx="3048000" cy="1508105"/>
          </a:xfrm>
          <a:prstGeom prst="rect">
            <a:avLst/>
          </a:prstGeom>
          <a:noFill/>
          <a:ln>
            <a:solidFill>
              <a:schemeClr val="accent1">
                <a:shade val="95000"/>
                <a:satMod val="105000"/>
              </a:schemeClr>
            </a:solidFill>
          </a:ln>
        </p:spPr>
        <p:txBody>
          <a:bodyPr wrap="square" rtlCol="0">
            <a:spAutoFit/>
          </a:bodyPr>
          <a:lstStyle/>
          <a:p>
            <a:endParaRPr lang="en-US" dirty="0" smtClean="0"/>
          </a:p>
          <a:p>
            <a:endParaRPr lang="en-US" dirty="0" smtClean="0"/>
          </a:p>
          <a:p>
            <a:pPr algn="ctr"/>
            <a:r>
              <a:rPr lang="en-US" sz="2000" dirty="0" smtClean="0"/>
              <a:t>Data Reuse Satisfaction</a:t>
            </a:r>
          </a:p>
          <a:p>
            <a:endParaRPr lang="en-US" dirty="0" smtClean="0"/>
          </a:p>
          <a:p>
            <a:endParaRPr lang="en-US" dirty="0"/>
          </a:p>
        </p:txBody>
      </p:sp>
      <p:cxnSp>
        <p:nvCxnSpPr>
          <p:cNvPr id="15" name="Straight Arrow Connector 14"/>
          <p:cNvCxnSpPr>
            <a:stCxn id="9" idx="3"/>
            <a:endCxn id="12" idx="1"/>
          </p:cNvCxnSpPr>
          <p:nvPr/>
        </p:nvCxnSpPr>
        <p:spPr>
          <a:xfrm>
            <a:off x="3200400" y="3621107"/>
            <a:ext cx="1219200" cy="153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3"/>
          </p:cNvCxnSpPr>
          <p:nvPr/>
        </p:nvCxnSpPr>
        <p:spPr>
          <a:xfrm flipV="1">
            <a:off x="3200400" y="4359771"/>
            <a:ext cx="1219200" cy="1222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p:cNvCxnSpPr>
          <p:nvPr/>
        </p:nvCxnSpPr>
        <p:spPr>
          <a:xfrm>
            <a:off x="3200400" y="1512838"/>
            <a:ext cx="1219200" cy="1369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352800" y="5386863"/>
            <a:ext cx="5592365" cy="830997"/>
          </a:xfrm>
          <a:prstGeom prst="rect">
            <a:avLst/>
          </a:prstGeom>
          <a:noFill/>
        </p:spPr>
        <p:txBody>
          <a:bodyPr wrap="none" rtlCol="0">
            <a:spAutoFit/>
          </a:bodyPr>
          <a:lstStyle/>
          <a:p>
            <a:r>
              <a:rPr lang="en-US" sz="1600" u="sng" dirty="0" smtClean="0"/>
              <a:t>Other variables of interest</a:t>
            </a:r>
            <a:r>
              <a:rPr lang="en-US" sz="1600" dirty="0" smtClean="0"/>
              <a:t>: data scarcity, reuse experience, </a:t>
            </a:r>
            <a:br>
              <a:rPr lang="en-US" sz="1600" dirty="0" smtClean="0"/>
            </a:br>
            <a:r>
              <a:rPr lang="en-US" sz="1600" dirty="0" smtClean="0"/>
              <a:t>data scarcity, reuse dependence, data integrator, </a:t>
            </a:r>
            <a:br>
              <a:rPr lang="en-US" sz="1600" dirty="0" smtClean="0"/>
            </a:br>
            <a:r>
              <a:rPr lang="en-US" sz="1600" dirty="0" smtClean="0"/>
              <a:t>ICPSR contributor, data restrictions, journal impact factor.  </a:t>
            </a:r>
            <a:endParaRPr lang="en-US" sz="1600" dirty="0"/>
          </a:p>
        </p:txBody>
      </p:sp>
      <p:sp>
        <p:nvSpPr>
          <p:cNvPr id="13" name="TextBox 12"/>
          <p:cNvSpPr txBox="1"/>
          <p:nvPr/>
        </p:nvSpPr>
        <p:spPr>
          <a:xfrm>
            <a:off x="4476750" y="4423498"/>
            <a:ext cx="3429000" cy="276999"/>
          </a:xfrm>
          <a:prstGeom prst="rect">
            <a:avLst/>
          </a:prstGeom>
          <a:noFill/>
        </p:spPr>
        <p:txBody>
          <a:bodyPr wrap="square" rtlCol="0">
            <a:spAutoFit/>
          </a:bodyPr>
          <a:lstStyle/>
          <a:p>
            <a:pPr algn="r"/>
            <a:r>
              <a:rPr lang="en-US" sz="1200" dirty="0" err="1" smtClean="0"/>
              <a:t>Faniel</a:t>
            </a:r>
            <a:r>
              <a:rPr lang="en-US" sz="1200" dirty="0" smtClean="0"/>
              <a:t> &amp; Yakel for the DIPIR Project, 2010-2013</a:t>
            </a:r>
            <a:endParaRPr lang="en-US" sz="1200"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ICPSR Survey of Data </a:t>
            </a:r>
            <a:r>
              <a:rPr lang="en-US" dirty="0" err="1" smtClean="0"/>
              <a:t>Reusers</a:t>
            </a:r>
            <a:r>
              <a:rPr lang="en-US" dirty="0" smtClean="0"/>
              <a:t> – Part II Data Repository Experience &amp; Intention</a:t>
            </a:r>
            <a:endParaRPr lang="en-US" dirty="0"/>
          </a:p>
        </p:txBody>
      </p:sp>
      <p:sp>
        <p:nvSpPr>
          <p:cNvPr id="9" name="TextBox 8"/>
          <p:cNvSpPr txBox="1"/>
          <p:nvPr/>
        </p:nvSpPr>
        <p:spPr>
          <a:xfrm>
            <a:off x="152400" y="875944"/>
            <a:ext cx="3048000" cy="1938992"/>
          </a:xfrm>
          <a:prstGeom prst="rect">
            <a:avLst/>
          </a:prstGeom>
          <a:noFill/>
          <a:ln>
            <a:solidFill>
              <a:schemeClr val="accent1">
                <a:shade val="95000"/>
                <a:satMod val="105000"/>
              </a:schemeClr>
            </a:solidFill>
          </a:ln>
        </p:spPr>
        <p:txBody>
          <a:bodyPr wrap="square" rtlCol="0">
            <a:spAutoFit/>
          </a:bodyPr>
          <a:lstStyle/>
          <a:p>
            <a:pPr algn="ctr"/>
            <a:r>
              <a:rPr lang="en-US" sz="2000" u="sng" dirty="0" smtClean="0"/>
              <a:t>Stakeholder Trust </a:t>
            </a:r>
          </a:p>
          <a:p>
            <a:pPr algn="ctr"/>
            <a:r>
              <a:rPr lang="en-US" sz="2000" u="sng" dirty="0" smtClean="0"/>
              <a:t>in ICPSR</a:t>
            </a:r>
          </a:p>
          <a:p>
            <a:pPr algn="ctr"/>
            <a:r>
              <a:rPr lang="en-US" sz="2000" dirty="0" smtClean="0"/>
              <a:t>Integrity</a:t>
            </a:r>
          </a:p>
          <a:p>
            <a:pPr algn="ctr"/>
            <a:r>
              <a:rPr lang="en-US" sz="2000" dirty="0" smtClean="0"/>
              <a:t>Benevolence</a:t>
            </a:r>
          </a:p>
          <a:p>
            <a:pPr algn="ctr"/>
            <a:r>
              <a:rPr lang="en-US" sz="2000" dirty="0" smtClean="0"/>
              <a:t>Transparency</a:t>
            </a:r>
          </a:p>
          <a:p>
            <a:pPr algn="ctr"/>
            <a:r>
              <a:rPr lang="en-US" sz="2000" dirty="0" smtClean="0"/>
              <a:t>Identification</a:t>
            </a:r>
          </a:p>
        </p:txBody>
      </p:sp>
      <p:sp>
        <p:nvSpPr>
          <p:cNvPr id="10" name="TextBox 9"/>
          <p:cNvSpPr txBox="1"/>
          <p:nvPr/>
        </p:nvSpPr>
        <p:spPr>
          <a:xfrm>
            <a:off x="152400" y="2971800"/>
            <a:ext cx="3048000" cy="1508105"/>
          </a:xfrm>
          <a:prstGeom prst="rect">
            <a:avLst/>
          </a:prstGeom>
          <a:noFill/>
          <a:ln>
            <a:solidFill>
              <a:schemeClr val="accent1">
                <a:shade val="95000"/>
                <a:satMod val="105000"/>
              </a:schemeClr>
            </a:solidFill>
          </a:ln>
        </p:spPr>
        <p:txBody>
          <a:bodyPr wrap="square" rtlCol="0">
            <a:spAutoFit/>
          </a:bodyPr>
          <a:lstStyle/>
          <a:p>
            <a:endParaRPr lang="en-US" dirty="0" smtClean="0"/>
          </a:p>
          <a:p>
            <a:endParaRPr lang="en-US" dirty="0" smtClean="0"/>
          </a:p>
          <a:p>
            <a:pPr algn="ctr"/>
            <a:r>
              <a:rPr lang="en-US" sz="2000" dirty="0" smtClean="0"/>
              <a:t>Structural Assurances</a:t>
            </a:r>
          </a:p>
          <a:p>
            <a:endParaRPr lang="en-US" dirty="0" smtClean="0"/>
          </a:p>
          <a:p>
            <a:endParaRPr lang="en-US" dirty="0" smtClean="0"/>
          </a:p>
        </p:txBody>
      </p:sp>
      <p:sp>
        <p:nvSpPr>
          <p:cNvPr id="11" name="TextBox 10"/>
          <p:cNvSpPr txBox="1"/>
          <p:nvPr/>
        </p:nvSpPr>
        <p:spPr>
          <a:xfrm>
            <a:off x="152400" y="4632812"/>
            <a:ext cx="3048000" cy="1508105"/>
          </a:xfrm>
          <a:prstGeom prst="rect">
            <a:avLst/>
          </a:prstGeom>
          <a:noFill/>
          <a:ln>
            <a:solidFill>
              <a:schemeClr val="accent1">
                <a:shade val="95000"/>
                <a:satMod val="105000"/>
              </a:schemeClr>
            </a:solidFill>
          </a:ln>
        </p:spPr>
        <p:txBody>
          <a:bodyPr wrap="square" rtlCol="0" anchor="ctr" anchorCtr="0">
            <a:spAutoFit/>
          </a:bodyPr>
          <a:lstStyle/>
          <a:p>
            <a:pPr algn="ctr"/>
            <a:endParaRPr lang="en-US" dirty="0" smtClean="0"/>
          </a:p>
          <a:p>
            <a:pPr algn="ctr"/>
            <a:endParaRPr lang="en-US" dirty="0" smtClean="0"/>
          </a:p>
          <a:p>
            <a:pPr algn="ctr"/>
            <a:r>
              <a:rPr lang="en-US" sz="2000" dirty="0" smtClean="0"/>
              <a:t>Social Influence</a:t>
            </a:r>
          </a:p>
          <a:p>
            <a:endParaRPr lang="en-US" dirty="0" smtClean="0"/>
          </a:p>
          <a:p>
            <a:r>
              <a:rPr lang="en-US" dirty="0" smtClean="0"/>
              <a:t> </a:t>
            </a:r>
            <a:endParaRPr lang="en-US" dirty="0"/>
          </a:p>
        </p:txBody>
      </p:sp>
      <p:sp>
        <p:nvSpPr>
          <p:cNvPr id="12" name="TextBox 11"/>
          <p:cNvSpPr txBox="1"/>
          <p:nvPr/>
        </p:nvSpPr>
        <p:spPr>
          <a:xfrm>
            <a:off x="4419600" y="3002578"/>
            <a:ext cx="1905000" cy="1508105"/>
          </a:xfrm>
          <a:prstGeom prst="rect">
            <a:avLst/>
          </a:prstGeom>
          <a:noFill/>
          <a:ln>
            <a:solidFill>
              <a:schemeClr val="accent1">
                <a:shade val="95000"/>
                <a:satMod val="105000"/>
              </a:schemeClr>
            </a:solidFill>
          </a:ln>
        </p:spPr>
        <p:txBody>
          <a:bodyPr wrap="square" rtlCol="0">
            <a:spAutoFit/>
          </a:bodyPr>
          <a:lstStyle/>
          <a:p>
            <a:endParaRPr lang="en-US" dirty="0" smtClean="0"/>
          </a:p>
          <a:p>
            <a:endParaRPr lang="en-US" dirty="0" smtClean="0"/>
          </a:p>
          <a:p>
            <a:pPr algn="ctr"/>
            <a:r>
              <a:rPr lang="en-US" sz="2000" dirty="0" smtClean="0"/>
              <a:t>Trust in ICPSR</a:t>
            </a:r>
          </a:p>
          <a:p>
            <a:endParaRPr lang="en-US" dirty="0" smtClean="0"/>
          </a:p>
          <a:p>
            <a:endParaRPr lang="en-US" dirty="0"/>
          </a:p>
        </p:txBody>
      </p:sp>
      <p:sp>
        <p:nvSpPr>
          <p:cNvPr id="13" name="TextBox 12"/>
          <p:cNvSpPr txBox="1"/>
          <p:nvPr/>
        </p:nvSpPr>
        <p:spPr>
          <a:xfrm>
            <a:off x="7086600" y="2971800"/>
            <a:ext cx="1905000" cy="1569660"/>
          </a:xfrm>
          <a:prstGeom prst="rect">
            <a:avLst/>
          </a:prstGeom>
          <a:noFill/>
          <a:ln>
            <a:solidFill>
              <a:schemeClr val="accent1">
                <a:shade val="95000"/>
                <a:satMod val="105000"/>
              </a:schemeClr>
            </a:solidFill>
          </a:ln>
        </p:spPr>
        <p:txBody>
          <a:bodyPr wrap="square" rtlCol="0">
            <a:spAutoFit/>
          </a:bodyPr>
          <a:lstStyle/>
          <a:p>
            <a:endParaRPr lang="en-US" dirty="0" smtClean="0"/>
          </a:p>
          <a:p>
            <a:pPr algn="ctr"/>
            <a:r>
              <a:rPr lang="en-US" sz="2000" dirty="0" smtClean="0"/>
              <a:t>Intention to Continue Using ICPSR </a:t>
            </a:r>
          </a:p>
          <a:p>
            <a:endParaRPr lang="en-US" dirty="0"/>
          </a:p>
        </p:txBody>
      </p:sp>
      <p:cxnSp>
        <p:nvCxnSpPr>
          <p:cNvPr id="15" name="Straight Arrow Connector 14"/>
          <p:cNvCxnSpPr>
            <a:stCxn id="9" idx="3"/>
          </p:cNvCxnSpPr>
          <p:nvPr/>
        </p:nvCxnSpPr>
        <p:spPr>
          <a:xfrm>
            <a:off x="3200400" y="1845440"/>
            <a:ext cx="1219200" cy="1126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3"/>
          </p:cNvCxnSpPr>
          <p:nvPr/>
        </p:nvCxnSpPr>
        <p:spPr>
          <a:xfrm flipV="1">
            <a:off x="3200400" y="4449128"/>
            <a:ext cx="1219200" cy="9377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p:cNvCxnSpPr>
          <p:nvPr/>
        </p:nvCxnSpPr>
        <p:spPr>
          <a:xfrm>
            <a:off x="3200400" y="3725853"/>
            <a:ext cx="1219200" cy="7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3"/>
            <a:endCxn id="13" idx="1"/>
          </p:cNvCxnSpPr>
          <p:nvPr/>
        </p:nvCxnSpPr>
        <p:spPr>
          <a:xfrm flipV="1">
            <a:off x="6324600" y="3756630"/>
            <a:ext cx="7620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991100" y="4599801"/>
            <a:ext cx="3429000" cy="276999"/>
          </a:xfrm>
          <a:prstGeom prst="rect">
            <a:avLst/>
          </a:prstGeom>
          <a:noFill/>
        </p:spPr>
        <p:txBody>
          <a:bodyPr wrap="square" rtlCol="0">
            <a:spAutoFit/>
          </a:bodyPr>
          <a:lstStyle/>
          <a:p>
            <a:pPr algn="r"/>
            <a:r>
              <a:rPr lang="en-US" sz="1200" dirty="0" err="1" smtClean="0"/>
              <a:t>Faniel</a:t>
            </a:r>
            <a:r>
              <a:rPr lang="en-US" sz="1200" dirty="0" smtClean="0"/>
              <a:t> &amp; Yakel for the DIPIR Project, 2010-2013</a:t>
            </a:r>
            <a:endParaRPr lang="en-US" sz="1200" dirty="0"/>
          </a:p>
        </p:txBody>
      </p:sp>
      <p:sp>
        <p:nvSpPr>
          <p:cNvPr id="14" name="TextBox 13"/>
          <p:cNvSpPr txBox="1"/>
          <p:nvPr/>
        </p:nvSpPr>
        <p:spPr>
          <a:xfrm>
            <a:off x="3352800" y="5386863"/>
            <a:ext cx="5592365" cy="830997"/>
          </a:xfrm>
          <a:prstGeom prst="rect">
            <a:avLst/>
          </a:prstGeom>
          <a:noFill/>
        </p:spPr>
        <p:txBody>
          <a:bodyPr wrap="none" rtlCol="0">
            <a:spAutoFit/>
          </a:bodyPr>
          <a:lstStyle/>
          <a:p>
            <a:r>
              <a:rPr lang="en-US" sz="1600" u="sng" dirty="0" smtClean="0"/>
              <a:t>Other variables of interest</a:t>
            </a:r>
            <a:r>
              <a:rPr lang="en-US" sz="1600" dirty="0" smtClean="0"/>
              <a:t>: data scarcity, reuse experience, </a:t>
            </a:r>
            <a:br>
              <a:rPr lang="en-US" sz="1600" dirty="0" smtClean="0"/>
            </a:br>
            <a:r>
              <a:rPr lang="en-US" sz="1600" dirty="0" smtClean="0"/>
              <a:t>data scarcity, reuse dependence, data integrator, </a:t>
            </a:r>
            <a:br>
              <a:rPr lang="en-US" sz="1600" dirty="0" smtClean="0"/>
            </a:br>
            <a:r>
              <a:rPr lang="en-US" sz="1600" dirty="0" smtClean="0"/>
              <a:t>ICPSR contributor, data restrictions, journal impact factor.  </a:t>
            </a:r>
            <a:endParaRPr lang="en-US" sz="16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3082" r="2364"/>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16402280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Acknowledgements </a:t>
            </a:r>
            <a:endParaRPr lang="en-US" dirty="0"/>
          </a:p>
        </p:txBody>
      </p:sp>
      <p:sp>
        <p:nvSpPr>
          <p:cNvPr id="2" name="Content Placeholder 1"/>
          <p:cNvSpPr>
            <a:spLocks noGrp="1"/>
          </p:cNvSpPr>
          <p:nvPr>
            <p:ph idx="4294967295"/>
          </p:nvPr>
        </p:nvSpPr>
        <p:spPr>
          <a:xfrm>
            <a:off x="186689" y="1219199"/>
            <a:ext cx="8229600" cy="4953001"/>
          </a:xfrm>
        </p:spPr>
        <p:txBody>
          <a:bodyPr>
            <a:normAutofit/>
          </a:bodyPr>
          <a:lstStyle/>
          <a:p>
            <a:r>
              <a:rPr lang="en-US" dirty="0" smtClean="0"/>
              <a:t>Institute of Museum and Library Services </a:t>
            </a:r>
          </a:p>
          <a:p>
            <a:pPr>
              <a:buNone/>
            </a:pPr>
            <a:endParaRPr lang="en-US" dirty="0" smtClean="0"/>
          </a:p>
          <a:p>
            <a:r>
              <a:rPr lang="en-US" dirty="0" smtClean="0"/>
              <a:t>Partners: Nancy McGovern, Ph.D. (MIT), </a:t>
            </a:r>
            <a:r>
              <a:rPr lang="en-US" dirty="0"/>
              <a:t>Eric Kansa, Ph.D</a:t>
            </a:r>
            <a:r>
              <a:rPr lang="en-US" dirty="0" smtClean="0"/>
              <a:t>. (Open Context), </a:t>
            </a:r>
            <a:r>
              <a:rPr lang="en-US" dirty="0"/>
              <a:t>William Fink, Ph.D</a:t>
            </a:r>
            <a:r>
              <a:rPr lang="en-US" dirty="0" smtClean="0"/>
              <a:t>. (University of Michigan Museum of Zoology)</a:t>
            </a:r>
          </a:p>
          <a:p>
            <a:endParaRPr lang="en-US" dirty="0" smtClean="0"/>
          </a:p>
          <a:p>
            <a:r>
              <a:rPr lang="en-US" dirty="0" smtClean="0"/>
              <a:t>Students: </a:t>
            </a:r>
            <a:r>
              <a:rPr lang="en-US" dirty="0"/>
              <a:t>Morgan Daniels, Rebecca </a:t>
            </a:r>
            <a:r>
              <a:rPr lang="en-US" dirty="0" smtClean="0"/>
              <a:t>Frank, Julianna Barrera-Gomez, Adam Kriesberg, Jessica Schaengold, Gavin Strassel, Michele DeLia, Kathleen Fear, Mallory Hood, </a:t>
            </a:r>
            <a:r>
              <a:rPr lang="en-US" dirty="0"/>
              <a:t>Molly Haig, Annelise </a:t>
            </a:r>
            <a:r>
              <a:rPr lang="en-US" dirty="0" smtClean="0"/>
              <a:t>Doll, Monique Lowe</a:t>
            </a:r>
          </a:p>
        </p:txBody>
      </p:sp>
      <p:pic>
        <p:nvPicPr>
          <p:cNvPr id="4"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3689" y="990600"/>
            <a:ext cx="1752600" cy="7949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179351831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comments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00838527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quarter" idx="1"/>
          </p:nvPr>
        </p:nvSpPr>
        <p:spPr/>
        <p:txBody>
          <a:bodyPr/>
          <a:lstStyle/>
          <a:p>
            <a:r>
              <a:rPr lang="en-US" dirty="0" smtClean="0"/>
              <a:t>Ixchel Faniel: </a:t>
            </a:r>
            <a:r>
              <a:rPr lang="en-US" dirty="0" smtClean="0">
                <a:hlinkClick r:id="rId3"/>
              </a:rPr>
              <a:t>fanieli@oclc.org</a:t>
            </a:r>
            <a:r>
              <a:rPr lang="en-US" dirty="0" smtClean="0"/>
              <a:t> </a:t>
            </a:r>
          </a:p>
          <a:p>
            <a:r>
              <a:rPr lang="en-US" dirty="0" smtClean="0"/>
              <a:t>Elizabeth Yakel: </a:t>
            </a:r>
            <a:r>
              <a:rPr lang="en-US" dirty="0" smtClean="0">
                <a:hlinkClick r:id="rId4"/>
              </a:rPr>
              <a:t>yakel@umich.edu</a:t>
            </a:r>
            <a:endParaRPr lang="en-US" dirty="0" smtClean="0"/>
          </a:p>
          <a:p>
            <a:pPr>
              <a:buNone/>
            </a:pPr>
            <a:endParaRPr lang="en-US" dirty="0" smtClean="0"/>
          </a:p>
          <a:p>
            <a:r>
              <a:rPr lang="en-US" dirty="0" smtClean="0"/>
              <a:t>Dissemination Information Packages for Information Reuse (DIPIR) </a:t>
            </a:r>
          </a:p>
          <a:p>
            <a:pPr lvl="1"/>
            <a:r>
              <a:rPr lang="en-US" dirty="0" smtClean="0">
                <a:hlinkClick r:id="rId5"/>
              </a:rPr>
              <a:t>http://dipir.org</a:t>
            </a:r>
            <a:r>
              <a:rPr lang="en-US" dirty="0" smtClean="0"/>
              <a:t> </a:t>
            </a:r>
          </a:p>
          <a:p>
            <a:endParaRPr lang="en-US" dirty="0"/>
          </a:p>
        </p:txBody>
      </p:sp>
    </p:spTree>
    <p:extLst>
      <p:ext uri="{BB962C8B-B14F-4D97-AF65-F5344CB8AC3E}">
        <p14:creationId xmlns:p14="http://schemas.microsoft.com/office/powerpoint/2010/main" xmlns="" val="10304104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gomezj\Desktop\ummz.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5302175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l="9734" t="19780" r="11285" b="1099"/>
          <a:stretch>
            <a:fillRect/>
          </a:stretch>
        </p:blipFill>
        <p:spPr bwMode="auto">
          <a:xfrm>
            <a:off x="76200" y="76200"/>
            <a:ext cx="9067800" cy="6781800"/>
          </a:xfrm>
          <a:prstGeom prst="rect">
            <a:avLst/>
          </a:prstGeom>
          <a:noFill/>
          <a:ln w="9525">
            <a:noFill/>
            <a:miter lim="800000"/>
            <a:headEnd/>
            <a:tailEnd/>
          </a:ln>
        </p:spPr>
      </p:pic>
    </p:spTree>
    <p:extLst>
      <p:ext uri="{BB962C8B-B14F-4D97-AF65-F5344CB8AC3E}">
        <p14:creationId xmlns:p14="http://schemas.microsoft.com/office/powerpoint/2010/main" xmlns="" val="25189676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457200" y="1828800"/>
            <a:ext cx="8229600" cy="4572000"/>
          </a:xfrm>
        </p:spPr>
        <p:txBody>
          <a:bodyPr>
            <a:normAutofit fontScale="85000" lnSpcReduction="20000"/>
          </a:bodyPr>
          <a:lstStyle/>
          <a:p>
            <a:r>
              <a:rPr lang="en-US" dirty="0" smtClean="0"/>
              <a:t>Dissemination information packages </a:t>
            </a:r>
          </a:p>
          <a:p>
            <a:pPr lvl="1"/>
            <a:r>
              <a:rPr lang="en-US" dirty="0" smtClean="0"/>
              <a:t>From the Open Archival Information System (OAIS) Standard </a:t>
            </a:r>
          </a:p>
          <a:p>
            <a:pPr lvl="1"/>
            <a:r>
              <a:rPr lang="en-US" dirty="0" smtClean="0"/>
              <a:t>For on the end-user</a:t>
            </a:r>
          </a:p>
          <a:p>
            <a:pPr marL="0" indent="0">
              <a:buNone/>
            </a:pPr>
            <a:endParaRPr lang="en-US" dirty="0"/>
          </a:p>
          <a:p>
            <a:r>
              <a:rPr lang="en-US" dirty="0"/>
              <a:t>Preservation </a:t>
            </a:r>
            <a:endParaRPr lang="en-US" dirty="0" smtClean="0"/>
          </a:p>
          <a:p>
            <a:pPr lvl="1"/>
            <a:r>
              <a:rPr lang="en-US" dirty="0" smtClean="0"/>
              <a:t>Bits</a:t>
            </a:r>
            <a:endParaRPr lang="en-US" dirty="0"/>
          </a:p>
          <a:p>
            <a:pPr lvl="1"/>
            <a:r>
              <a:rPr lang="en-US" dirty="0" smtClean="0"/>
              <a:t>Meaning</a:t>
            </a:r>
            <a:endParaRPr lang="en-US" dirty="0"/>
          </a:p>
          <a:p>
            <a:endParaRPr lang="en-US" dirty="0" smtClean="0"/>
          </a:p>
          <a:p>
            <a:r>
              <a:rPr lang="en-US" dirty="0" smtClean="0"/>
              <a:t>Data </a:t>
            </a:r>
            <a:r>
              <a:rPr lang="en-US" dirty="0"/>
              <a:t>reuse</a:t>
            </a:r>
          </a:p>
          <a:p>
            <a:pPr lvl="1"/>
            <a:r>
              <a:rPr lang="en-US" dirty="0" smtClean="0"/>
              <a:t>“The </a:t>
            </a:r>
            <a:r>
              <a:rPr lang="en-US" dirty="0"/>
              <a:t>use of data </a:t>
            </a:r>
            <a:r>
              <a:rPr lang="en-US" dirty="0" smtClean="0"/>
              <a:t>collected for </a:t>
            </a:r>
            <a:r>
              <a:rPr lang="en-US" dirty="0"/>
              <a:t>one purpose to study a new </a:t>
            </a:r>
            <a:r>
              <a:rPr lang="en-US" dirty="0" smtClean="0"/>
              <a:t>problem” (Zimmerman, 2008)</a:t>
            </a:r>
          </a:p>
          <a:p>
            <a:pPr lvl="1"/>
            <a:endParaRPr lang="en-US" dirty="0" smtClean="0"/>
          </a:p>
          <a:p>
            <a:endParaRPr lang="en-US" dirty="0"/>
          </a:p>
        </p:txBody>
      </p:sp>
    </p:spTree>
    <p:extLst>
      <p:ext uri="{BB962C8B-B14F-4D97-AF65-F5344CB8AC3E}">
        <p14:creationId xmlns:p14="http://schemas.microsoft.com/office/powerpoint/2010/main" xmlns="" val="20609801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2.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7939786-C169-4F7A-810B-4BE8BCB61B43}">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9999</TotalTime>
  <Words>2926</Words>
  <Application>Microsoft Office PowerPoint</Application>
  <PresentationFormat>On-screen Show (4:3)</PresentationFormat>
  <Paragraphs>466</Paragraphs>
  <Slides>62</Slides>
  <Notes>41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OCLC Redesign 2011-01</vt:lpstr>
      <vt:lpstr>Dissemination Information Packages for Information Reuse</vt:lpstr>
      <vt:lpstr>Today’s Talk</vt:lpstr>
      <vt:lpstr>Project Overview</vt:lpstr>
      <vt:lpstr>Slide 4</vt:lpstr>
      <vt:lpstr>Research Team</vt:lpstr>
      <vt:lpstr>Slide 6</vt:lpstr>
      <vt:lpstr>Slide 7</vt:lpstr>
      <vt:lpstr>Slide 8</vt:lpstr>
      <vt:lpstr>Terminology</vt:lpstr>
      <vt:lpstr>Research Motivations &amp; Questions</vt:lpstr>
      <vt:lpstr>Research Methodology</vt:lpstr>
      <vt:lpstr>Phase 1: Project Start Up</vt:lpstr>
      <vt:lpstr>Phase 2: Data Collection &amp; Analysis  </vt:lpstr>
      <vt:lpstr>Phase 3: Mapping Significant  Properties</vt:lpstr>
      <vt:lpstr> Study 1: Staff Interviews</vt:lpstr>
      <vt:lpstr>Staff Interviews:  Managing Fixity and Change</vt:lpstr>
      <vt:lpstr>Findings: Categories of Change</vt:lpstr>
      <vt:lpstr>Adding Value</vt:lpstr>
      <vt:lpstr>Correcting Errors</vt:lpstr>
      <vt:lpstr>Creating Consistency</vt:lpstr>
      <vt:lpstr>Changing Representations of Data  to Reflect New Knowledge</vt:lpstr>
      <vt:lpstr>Responding to  Designated Communities</vt:lpstr>
      <vt:lpstr>Evolving Practices Around  Collecting</vt:lpstr>
      <vt:lpstr>Discussion</vt:lpstr>
      <vt:lpstr>Study 2: Novice Quantitative Social Scientists as Data Reuses </vt:lpstr>
      <vt:lpstr>The Study</vt:lpstr>
      <vt:lpstr>Findings </vt:lpstr>
      <vt:lpstr>Making sense of transformations from qualitative to quantitative data</vt:lpstr>
      <vt:lpstr>Making sense of concepts not well-established in the literature </vt:lpstr>
      <vt:lpstr>Making sense of matching and merging capabilities across multiple datasets</vt:lpstr>
      <vt:lpstr>Discussion</vt:lpstr>
      <vt:lpstr>Discussion</vt:lpstr>
      <vt:lpstr>Discussion</vt:lpstr>
      <vt:lpstr>Study 3: Trust in Digital Repositories  </vt:lpstr>
      <vt:lpstr>Trust in Digital Repositories</vt:lpstr>
      <vt:lpstr>Theoretical Framework</vt:lpstr>
      <vt:lpstr>Trustworthy Actions by Repositories</vt:lpstr>
      <vt:lpstr>Trust by External Stakeholders</vt:lpstr>
      <vt:lpstr>Stakeholder Trust</vt:lpstr>
      <vt:lpstr>Structural Assurance</vt:lpstr>
      <vt:lpstr>Social Factors</vt:lpstr>
      <vt:lpstr>The Study</vt:lpstr>
      <vt:lpstr>Findings: Repository Actions Matter</vt:lpstr>
      <vt:lpstr>Frequency interviewees linked repository functions and trust</vt:lpstr>
      <vt:lpstr>Engendering Trust</vt:lpstr>
      <vt:lpstr>Engendering Trust</vt:lpstr>
      <vt:lpstr>Frequency interviewees mentioned trust factors</vt:lpstr>
      <vt:lpstr>Discussion</vt:lpstr>
      <vt:lpstr>Themes across the Studies </vt:lpstr>
      <vt:lpstr>Themes</vt:lpstr>
      <vt:lpstr>Preservation</vt:lpstr>
      <vt:lpstr>Responding to  Designated Communities</vt:lpstr>
      <vt:lpstr>Transparency</vt:lpstr>
      <vt:lpstr>Social Factors</vt:lpstr>
      <vt:lpstr>Next Steps</vt:lpstr>
      <vt:lpstr>Survey of ICPSR Data Reusers</vt:lpstr>
      <vt:lpstr>ICPSR Survey of Data Reusers – Part I Data Reuse Experience </vt:lpstr>
      <vt:lpstr>ICPSR Survey of Data Reusers – Part I Data Reuse Experience </vt:lpstr>
      <vt:lpstr>ICPSR Survey of Data Reusers – Part II Data Repository Experience &amp; Intention</vt:lpstr>
      <vt:lpstr>Acknowledgements </vt:lpstr>
      <vt:lpstr>Questions &amp; comments</vt:lpstr>
      <vt:lpstr>For More Information</vt:lpstr>
    </vt:vector>
  </TitlesOfParts>
  <Manager/>
  <Company>University of Michigan, OCLC Research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Dissemination Information Packages for Information Reuse</dc:title>
  <dc:subject/>
  <dc:creator>Elizabeth Yakel, Ixchel M. Faniel</dc:creator>
  <cp:keywords>data curation, data repositories, data reuse, digital preservation</cp:keywords>
  <cp:lastModifiedBy>Ixchel Faniel</cp:lastModifiedBy>
  <cp:revision>779</cp:revision>
  <cp:lastPrinted>2012-01-18T22:20:44Z</cp:lastPrinted>
  <dcterms:created xsi:type="dcterms:W3CDTF">2012-03-27T16:06:48Z</dcterms:created>
  <dcterms:modified xsi:type="dcterms:W3CDTF">2013-06-26T21:15:05Z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