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8"/>
  </p:notesMasterIdLst>
  <p:handoutMasterIdLst>
    <p:handoutMasterId r:id="rId29"/>
  </p:handoutMasterIdLst>
  <p:sldIdLst>
    <p:sldId id="467" r:id="rId5"/>
    <p:sldId id="486" r:id="rId6"/>
    <p:sldId id="513" r:id="rId7"/>
    <p:sldId id="514" r:id="rId8"/>
    <p:sldId id="512" r:id="rId9"/>
    <p:sldId id="510" r:id="rId10"/>
    <p:sldId id="500" r:id="rId11"/>
    <p:sldId id="509" r:id="rId12"/>
    <p:sldId id="520" r:id="rId13"/>
    <p:sldId id="526" r:id="rId14"/>
    <p:sldId id="521" r:id="rId15"/>
    <p:sldId id="490" r:id="rId16"/>
    <p:sldId id="522" r:id="rId17"/>
    <p:sldId id="518" r:id="rId18"/>
    <p:sldId id="519" r:id="rId19"/>
    <p:sldId id="493" r:id="rId20"/>
    <p:sldId id="523" r:id="rId21"/>
    <p:sldId id="503" r:id="rId22"/>
    <p:sldId id="507" r:id="rId23"/>
    <p:sldId id="524" r:id="rId24"/>
    <p:sldId id="525" r:id="rId25"/>
    <p:sldId id="499" r:id="rId26"/>
    <p:sldId id="4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9316F"/>
    <a:srgbClr val="419A3C"/>
    <a:srgbClr val="0B7CCB"/>
    <a:srgbClr val="FF7600"/>
    <a:srgbClr val="E18100"/>
    <a:srgbClr val="CCFF66"/>
    <a:srgbClr val="2F41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9617" autoAdjust="0"/>
  </p:normalViewPr>
  <p:slideViewPr>
    <p:cSldViewPr snapToObjects="1" showGuides="1">
      <p:cViewPr>
        <p:scale>
          <a:sx n="70" d="100"/>
          <a:sy n="70" d="100"/>
        </p:scale>
        <p:origin x="-1842" y="-174"/>
      </p:cViewPr>
      <p:guideLst>
        <p:guide orient="horz" pos="672"/>
        <p:guide/>
      </p:guideLst>
    </p:cSldViewPr>
  </p:slideViewPr>
  <p:outlineViewPr>
    <p:cViewPr>
      <p:scale>
        <a:sx n="33" d="100"/>
        <a:sy n="33" d="100"/>
      </p:scale>
      <p:origin x="0" y="5166"/>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32243-6D4F-434B-A329-C5C3F34973C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B490DED-E262-4200-98C1-95A25892527C}">
      <dgm:prSet phldrT="[Text]"/>
      <dgm:spPr/>
      <dgm:t>
        <a:bodyPr/>
        <a:lstStyle/>
        <a:p>
          <a:r>
            <a:rPr lang="en-US" dirty="0" smtClean="0"/>
            <a:t>DIPIR Project </a:t>
          </a:r>
          <a:endParaRPr lang="en-US" dirty="0"/>
        </a:p>
      </dgm:t>
    </dgm:pt>
    <dgm:pt modelId="{DF1561B8-7E5F-4AFD-9241-415BD081F4A6}" type="parTrans" cxnId="{68FD5DF4-C8C9-4433-9609-B012DB6AFE33}">
      <dgm:prSet/>
      <dgm:spPr/>
      <dgm:t>
        <a:bodyPr/>
        <a:lstStyle/>
        <a:p>
          <a:endParaRPr lang="en-US"/>
        </a:p>
      </dgm:t>
    </dgm:pt>
    <dgm:pt modelId="{2CE9EEBF-8B2C-4583-BCB1-586D271E328E}" type="sibTrans" cxnId="{68FD5DF4-C8C9-4433-9609-B012DB6AFE33}">
      <dgm:prSet/>
      <dgm:spPr/>
      <dgm:t>
        <a:bodyPr/>
        <a:lstStyle/>
        <a:p>
          <a:endParaRPr lang="en-US"/>
        </a:p>
      </dgm:t>
    </dgm:pt>
    <dgm:pt modelId="{E9594D8F-4AE0-4431-B887-2B4CF2F02194}">
      <dgm:prSet phldrT="[Text]"/>
      <dgm:spPr/>
      <dgm:t>
        <a:bodyPr/>
        <a:lstStyle/>
        <a:p>
          <a:r>
            <a:rPr lang="en-US" dirty="0" smtClean="0"/>
            <a:t>Nancy McGovern</a:t>
          </a:r>
        </a:p>
        <a:p>
          <a:r>
            <a:rPr lang="en-US" dirty="0" smtClean="0"/>
            <a:t>ICPSR/MIT</a:t>
          </a:r>
          <a:endParaRPr lang="en-US" dirty="0"/>
        </a:p>
      </dgm:t>
    </dgm:pt>
    <dgm:pt modelId="{6E578EA0-CE1B-46BD-8994-F21B989C9351}" type="parTrans" cxnId="{D474CC9B-E5D4-4101-8A85-B3DD4F860948}">
      <dgm:prSet/>
      <dgm:spPr/>
      <dgm:t>
        <a:bodyPr/>
        <a:lstStyle/>
        <a:p>
          <a:endParaRPr lang="en-US" dirty="0"/>
        </a:p>
      </dgm:t>
    </dgm:pt>
    <dgm:pt modelId="{D3754221-492F-435F-851C-347EB039F012}" type="sibTrans" cxnId="{D474CC9B-E5D4-4101-8A85-B3DD4F860948}">
      <dgm:prSet/>
      <dgm:spPr/>
      <dgm:t>
        <a:bodyPr/>
        <a:lstStyle/>
        <a:p>
          <a:endParaRPr lang="en-US"/>
        </a:p>
      </dgm:t>
    </dgm:pt>
    <dgm:pt modelId="{C7D52028-B500-41F9-81C3-86561F5E2A1B}">
      <dgm:prSet phldrT="[Text]"/>
      <dgm:spPr/>
      <dgm:t>
        <a:bodyPr/>
        <a:lstStyle/>
        <a:p>
          <a:r>
            <a:rPr lang="en-US" dirty="0" smtClean="0"/>
            <a:t>Ixchel Faniel</a:t>
          </a:r>
        </a:p>
        <a:p>
          <a:r>
            <a:rPr lang="en-US" dirty="0" smtClean="0"/>
            <a:t>OCLC Research </a:t>
          </a:r>
        </a:p>
        <a:p>
          <a:r>
            <a:rPr lang="en-US" dirty="0" smtClean="0"/>
            <a:t>(PI)</a:t>
          </a:r>
          <a:endParaRPr lang="en-US" dirty="0"/>
        </a:p>
      </dgm:t>
    </dgm:pt>
    <dgm:pt modelId="{5BA8A5BA-343F-4004-A43E-87A41A4EBCE3}" type="parTrans" cxnId="{BC7D7011-558B-4714-A650-C6E9F2B5C221}">
      <dgm:prSet/>
      <dgm:spPr/>
      <dgm:t>
        <a:bodyPr/>
        <a:lstStyle/>
        <a:p>
          <a:endParaRPr lang="en-US" dirty="0"/>
        </a:p>
      </dgm:t>
    </dgm:pt>
    <dgm:pt modelId="{24EEB685-45FA-4DD6-B934-9E1F434F1171}" type="sibTrans" cxnId="{BC7D7011-558B-4714-A650-C6E9F2B5C221}">
      <dgm:prSet/>
      <dgm:spPr/>
      <dgm:t>
        <a:bodyPr/>
        <a:lstStyle/>
        <a:p>
          <a:endParaRPr lang="en-US"/>
        </a:p>
      </dgm:t>
    </dgm:pt>
    <dgm:pt modelId="{0E258C9C-D2FA-4CC6-A7FC-0235E01FAC0B}">
      <dgm:prSet phldrT="[Text]"/>
      <dgm:spPr/>
      <dgm:t>
        <a:bodyPr/>
        <a:lstStyle/>
        <a:p>
          <a:r>
            <a:rPr lang="en-US" dirty="0" smtClean="0"/>
            <a:t>Eric Kansa Open Context</a:t>
          </a:r>
          <a:endParaRPr lang="en-US" dirty="0"/>
        </a:p>
      </dgm:t>
    </dgm:pt>
    <dgm:pt modelId="{DBD52581-7D31-4DA3-9D80-6F88D2540659}" type="parTrans" cxnId="{3D8213EA-1D2B-4401-AC5E-DFD5AC9C49BF}">
      <dgm:prSet/>
      <dgm:spPr/>
      <dgm:t>
        <a:bodyPr/>
        <a:lstStyle/>
        <a:p>
          <a:endParaRPr lang="en-US" dirty="0"/>
        </a:p>
      </dgm:t>
    </dgm:pt>
    <dgm:pt modelId="{48EBC09D-28C7-4C8D-A3C0-67644280C72C}" type="sibTrans" cxnId="{3D8213EA-1D2B-4401-AC5E-DFD5AC9C49BF}">
      <dgm:prSet/>
      <dgm:spPr/>
      <dgm:t>
        <a:bodyPr/>
        <a:lstStyle/>
        <a:p>
          <a:endParaRPr lang="en-US"/>
        </a:p>
      </dgm:t>
    </dgm:pt>
    <dgm:pt modelId="{675091F0-ACD5-469D-BBA4-1D8AE48477F5}">
      <dgm:prSet phldrT="[Text]"/>
      <dgm:spPr/>
      <dgm:t>
        <a:bodyPr/>
        <a:lstStyle/>
        <a:p>
          <a:r>
            <a:rPr lang="en-US" dirty="0" smtClean="0"/>
            <a:t>William Fink        UM Museum of Zoology</a:t>
          </a:r>
          <a:endParaRPr lang="en-US" dirty="0"/>
        </a:p>
      </dgm:t>
    </dgm:pt>
    <dgm:pt modelId="{664B8F41-3EC4-4BB2-9569-085FDDC9E64A}" type="parTrans" cxnId="{CBA688DC-D0B8-4DB1-A844-E22494AB24EE}">
      <dgm:prSet/>
      <dgm:spPr/>
      <dgm:t>
        <a:bodyPr/>
        <a:lstStyle/>
        <a:p>
          <a:endParaRPr lang="en-US" dirty="0"/>
        </a:p>
      </dgm:t>
    </dgm:pt>
    <dgm:pt modelId="{2236C86C-32BC-41F9-AFE6-C898C5BAAC68}" type="sibTrans" cxnId="{CBA688DC-D0B8-4DB1-A844-E22494AB24EE}">
      <dgm:prSet/>
      <dgm:spPr/>
      <dgm:t>
        <a:bodyPr/>
        <a:lstStyle/>
        <a:p>
          <a:endParaRPr lang="en-US"/>
        </a:p>
      </dgm:t>
    </dgm:pt>
    <dgm:pt modelId="{B60B2733-84D3-4B5F-83BC-A9CD1A995520}">
      <dgm:prSet phldrT="[Text]"/>
      <dgm:spPr/>
      <dgm:t>
        <a:bodyPr/>
        <a:lstStyle/>
        <a:p>
          <a:r>
            <a:rPr lang="en-US" dirty="0" smtClean="0"/>
            <a:t>Elizabeth Yakel      University of Michigan  (Co-PI)</a:t>
          </a:r>
          <a:endParaRPr lang="en-US" dirty="0"/>
        </a:p>
      </dgm:t>
    </dgm:pt>
    <dgm:pt modelId="{1EEF692B-5A47-4867-B91F-B82A3C188221}" type="parTrans" cxnId="{1BEEE573-8AA7-4FC6-9BA6-A59F8D99967C}">
      <dgm:prSet/>
      <dgm:spPr/>
      <dgm:t>
        <a:bodyPr/>
        <a:lstStyle/>
        <a:p>
          <a:endParaRPr lang="en-US" dirty="0"/>
        </a:p>
      </dgm:t>
    </dgm:pt>
    <dgm:pt modelId="{7D0E6C0E-16BE-4630-9558-B224B1A0322C}" type="sibTrans" cxnId="{1BEEE573-8AA7-4FC6-9BA6-A59F8D99967C}">
      <dgm:prSet/>
      <dgm:spPr/>
      <dgm:t>
        <a:bodyPr/>
        <a:lstStyle/>
        <a:p>
          <a:endParaRPr lang="en-US"/>
        </a:p>
      </dgm:t>
    </dgm:pt>
    <dgm:pt modelId="{E9F3727D-F25F-46F9-9EEE-669C05BC2607}" type="pres">
      <dgm:prSet presAssocID="{CD532243-6D4F-434B-A329-C5C3F34973C0}" presName="cycle" presStyleCnt="0">
        <dgm:presLayoutVars>
          <dgm:chMax val="1"/>
          <dgm:dir/>
          <dgm:animLvl val="ctr"/>
          <dgm:resizeHandles val="exact"/>
        </dgm:presLayoutVars>
      </dgm:prSet>
      <dgm:spPr/>
      <dgm:t>
        <a:bodyPr/>
        <a:lstStyle/>
        <a:p>
          <a:endParaRPr lang="en-US"/>
        </a:p>
      </dgm:t>
    </dgm:pt>
    <dgm:pt modelId="{63D863C6-720F-4F21-BFB6-5EEE94B1A1C9}" type="pres">
      <dgm:prSet presAssocID="{CB490DED-E262-4200-98C1-95A25892527C}" presName="centerShape" presStyleLbl="node0" presStyleIdx="0" presStyleCnt="1"/>
      <dgm:spPr/>
      <dgm:t>
        <a:bodyPr/>
        <a:lstStyle/>
        <a:p>
          <a:endParaRPr lang="en-US"/>
        </a:p>
      </dgm:t>
    </dgm:pt>
    <dgm:pt modelId="{ADDDD1EF-D841-4E15-9FAE-15005AD52C63}" type="pres">
      <dgm:prSet presAssocID="{6E578EA0-CE1B-46BD-8994-F21B989C9351}" presName="Name9" presStyleLbl="parChTrans1D2" presStyleIdx="0" presStyleCnt="5"/>
      <dgm:spPr/>
      <dgm:t>
        <a:bodyPr/>
        <a:lstStyle/>
        <a:p>
          <a:endParaRPr lang="en-US"/>
        </a:p>
      </dgm:t>
    </dgm:pt>
    <dgm:pt modelId="{67AA2296-E054-4C6F-B02B-F066BBE63DAE}" type="pres">
      <dgm:prSet presAssocID="{6E578EA0-CE1B-46BD-8994-F21B989C9351}" presName="connTx" presStyleLbl="parChTrans1D2" presStyleIdx="0" presStyleCnt="5"/>
      <dgm:spPr/>
      <dgm:t>
        <a:bodyPr/>
        <a:lstStyle/>
        <a:p>
          <a:endParaRPr lang="en-US"/>
        </a:p>
      </dgm:t>
    </dgm:pt>
    <dgm:pt modelId="{FF49DCB9-BB93-474D-B17B-66D0124300DC}" type="pres">
      <dgm:prSet presAssocID="{E9594D8F-4AE0-4431-B887-2B4CF2F02194}" presName="node" presStyleLbl="node1" presStyleIdx="0" presStyleCnt="5">
        <dgm:presLayoutVars>
          <dgm:bulletEnabled val="1"/>
        </dgm:presLayoutVars>
      </dgm:prSet>
      <dgm:spPr/>
      <dgm:t>
        <a:bodyPr/>
        <a:lstStyle/>
        <a:p>
          <a:endParaRPr lang="en-US"/>
        </a:p>
      </dgm:t>
    </dgm:pt>
    <dgm:pt modelId="{1AE64E3D-16E8-48EF-BCD7-A0F46C734162}" type="pres">
      <dgm:prSet presAssocID="{5BA8A5BA-343F-4004-A43E-87A41A4EBCE3}" presName="Name9" presStyleLbl="parChTrans1D2" presStyleIdx="1" presStyleCnt="5"/>
      <dgm:spPr/>
      <dgm:t>
        <a:bodyPr/>
        <a:lstStyle/>
        <a:p>
          <a:endParaRPr lang="en-US"/>
        </a:p>
      </dgm:t>
    </dgm:pt>
    <dgm:pt modelId="{F93CE3F0-1602-4D7E-8CBD-26D5953B523D}" type="pres">
      <dgm:prSet presAssocID="{5BA8A5BA-343F-4004-A43E-87A41A4EBCE3}" presName="connTx" presStyleLbl="parChTrans1D2" presStyleIdx="1" presStyleCnt="5"/>
      <dgm:spPr/>
      <dgm:t>
        <a:bodyPr/>
        <a:lstStyle/>
        <a:p>
          <a:endParaRPr lang="en-US"/>
        </a:p>
      </dgm:t>
    </dgm:pt>
    <dgm:pt modelId="{1BA3EE65-7EEB-423F-B7C8-1F31E74962DF}" type="pres">
      <dgm:prSet presAssocID="{C7D52028-B500-41F9-81C3-86561F5E2A1B}" presName="node" presStyleLbl="node1" presStyleIdx="1" presStyleCnt="5">
        <dgm:presLayoutVars>
          <dgm:bulletEnabled val="1"/>
        </dgm:presLayoutVars>
      </dgm:prSet>
      <dgm:spPr/>
      <dgm:t>
        <a:bodyPr/>
        <a:lstStyle/>
        <a:p>
          <a:endParaRPr lang="en-US"/>
        </a:p>
      </dgm:t>
    </dgm:pt>
    <dgm:pt modelId="{0253664B-A661-417F-B2F5-F1100A654733}" type="pres">
      <dgm:prSet presAssocID="{DBD52581-7D31-4DA3-9D80-6F88D2540659}" presName="Name9" presStyleLbl="parChTrans1D2" presStyleIdx="2" presStyleCnt="5"/>
      <dgm:spPr/>
      <dgm:t>
        <a:bodyPr/>
        <a:lstStyle/>
        <a:p>
          <a:endParaRPr lang="en-US"/>
        </a:p>
      </dgm:t>
    </dgm:pt>
    <dgm:pt modelId="{89E35120-DFF0-47B2-871B-1BC01C65C0F9}" type="pres">
      <dgm:prSet presAssocID="{DBD52581-7D31-4DA3-9D80-6F88D2540659}" presName="connTx" presStyleLbl="parChTrans1D2" presStyleIdx="2" presStyleCnt="5"/>
      <dgm:spPr/>
      <dgm:t>
        <a:bodyPr/>
        <a:lstStyle/>
        <a:p>
          <a:endParaRPr lang="en-US"/>
        </a:p>
      </dgm:t>
    </dgm:pt>
    <dgm:pt modelId="{95B9C2A0-4C47-4560-B845-01585346611D}" type="pres">
      <dgm:prSet presAssocID="{0E258C9C-D2FA-4CC6-A7FC-0235E01FAC0B}" presName="node" presStyleLbl="node1" presStyleIdx="2" presStyleCnt="5">
        <dgm:presLayoutVars>
          <dgm:bulletEnabled val="1"/>
        </dgm:presLayoutVars>
      </dgm:prSet>
      <dgm:spPr/>
      <dgm:t>
        <a:bodyPr/>
        <a:lstStyle/>
        <a:p>
          <a:endParaRPr lang="en-US"/>
        </a:p>
      </dgm:t>
    </dgm:pt>
    <dgm:pt modelId="{DEF3E311-F307-49BB-B0EF-448DFDD0EAE3}" type="pres">
      <dgm:prSet presAssocID="{664B8F41-3EC4-4BB2-9569-085FDDC9E64A}" presName="Name9" presStyleLbl="parChTrans1D2" presStyleIdx="3" presStyleCnt="5"/>
      <dgm:spPr/>
      <dgm:t>
        <a:bodyPr/>
        <a:lstStyle/>
        <a:p>
          <a:endParaRPr lang="en-US"/>
        </a:p>
      </dgm:t>
    </dgm:pt>
    <dgm:pt modelId="{B8AEBDE2-AE2B-49F1-AAEF-1FAA73A80C1B}" type="pres">
      <dgm:prSet presAssocID="{664B8F41-3EC4-4BB2-9569-085FDDC9E64A}" presName="connTx" presStyleLbl="parChTrans1D2" presStyleIdx="3" presStyleCnt="5"/>
      <dgm:spPr/>
      <dgm:t>
        <a:bodyPr/>
        <a:lstStyle/>
        <a:p>
          <a:endParaRPr lang="en-US"/>
        </a:p>
      </dgm:t>
    </dgm:pt>
    <dgm:pt modelId="{9A67F473-A806-4694-B5B0-4A767BE1F699}" type="pres">
      <dgm:prSet presAssocID="{675091F0-ACD5-469D-BBA4-1D8AE48477F5}" presName="node" presStyleLbl="node1" presStyleIdx="3" presStyleCnt="5">
        <dgm:presLayoutVars>
          <dgm:bulletEnabled val="1"/>
        </dgm:presLayoutVars>
      </dgm:prSet>
      <dgm:spPr/>
      <dgm:t>
        <a:bodyPr/>
        <a:lstStyle/>
        <a:p>
          <a:endParaRPr lang="en-US"/>
        </a:p>
      </dgm:t>
    </dgm:pt>
    <dgm:pt modelId="{1C9FDED9-06C1-479A-8F79-4146B76FA115}" type="pres">
      <dgm:prSet presAssocID="{1EEF692B-5A47-4867-B91F-B82A3C188221}" presName="Name9" presStyleLbl="parChTrans1D2" presStyleIdx="4" presStyleCnt="5"/>
      <dgm:spPr/>
      <dgm:t>
        <a:bodyPr/>
        <a:lstStyle/>
        <a:p>
          <a:endParaRPr lang="en-US"/>
        </a:p>
      </dgm:t>
    </dgm:pt>
    <dgm:pt modelId="{5528E2CE-681E-40C0-9EFB-91FA6032A40D}" type="pres">
      <dgm:prSet presAssocID="{1EEF692B-5A47-4867-B91F-B82A3C188221}" presName="connTx" presStyleLbl="parChTrans1D2" presStyleIdx="4" presStyleCnt="5"/>
      <dgm:spPr/>
      <dgm:t>
        <a:bodyPr/>
        <a:lstStyle/>
        <a:p>
          <a:endParaRPr lang="en-US"/>
        </a:p>
      </dgm:t>
    </dgm:pt>
    <dgm:pt modelId="{9CF32AB4-0184-4298-A416-15D8AC288B7B}" type="pres">
      <dgm:prSet presAssocID="{B60B2733-84D3-4B5F-83BC-A9CD1A995520}" presName="node" presStyleLbl="node1" presStyleIdx="4" presStyleCnt="5">
        <dgm:presLayoutVars>
          <dgm:bulletEnabled val="1"/>
        </dgm:presLayoutVars>
      </dgm:prSet>
      <dgm:spPr/>
      <dgm:t>
        <a:bodyPr/>
        <a:lstStyle/>
        <a:p>
          <a:endParaRPr lang="en-US"/>
        </a:p>
      </dgm:t>
    </dgm:pt>
  </dgm:ptLst>
  <dgm:cxnLst>
    <dgm:cxn modelId="{4AE0373A-F75C-493F-B013-26699BB2CFCB}" type="presOf" srcId="{0E258C9C-D2FA-4CC6-A7FC-0235E01FAC0B}" destId="{95B9C2A0-4C47-4560-B845-01585346611D}" srcOrd="0" destOrd="0" presId="urn:microsoft.com/office/officeart/2005/8/layout/radial1"/>
    <dgm:cxn modelId="{72789C76-1ADD-4B86-B242-7CD77BC4174F}" type="presOf" srcId="{1EEF692B-5A47-4867-B91F-B82A3C188221}" destId="{5528E2CE-681E-40C0-9EFB-91FA6032A40D}" srcOrd="1" destOrd="0" presId="urn:microsoft.com/office/officeart/2005/8/layout/radial1"/>
    <dgm:cxn modelId="{B503D1D5-58B0-4408-A9F9-E5C5F9577A3A}" type="presOf" srcId="{CD532243-6D4F-434B-A329-C5C3F34973C0}" destId="{E9F3727D-F25F-46F9-9EEE-669C05BC2607}" srcOrd="0" destOrd="0" presId="urn:microsoft.com/office/officeart/2005/8/layout/radial1"/>
    <dgm:cxn modelId="{7D316226-2D3A-41A5-B2DD-D53CF70A8D49}" type="presOf" srcId="{664B8F41-3EC4-4BB2-9569-085FDDC9E64A}" destId="{DEF3E311-F307-49BB-B0EF-448DFDD0EAE3}" srcOrd="0" destOrd="0" presId="urn:microsoft.com/office/officeart/2005/8/layout/radial1"/>
    <dgm:cxn modelId="{3F00A939-9E89-421B-869F-CCF8E0073F12}" type="presOf" srcId="{CB490DED-E262-4200-98C1-95A25892527C}" destId="{63D863C6-720F-4F21-BFB6-5EEE94B1A1C9}" srcOrd="0" destOrd="0" presId="urn:microsoft.com/office/officeart/2005/8/layout/radial1"/>
    <dgm:cxn modelId="{D474CC9B-E5D4-4101-8A85-B3DD4F860948}" srcId="{CB490DED-E262-4200-98C1-95A25892527C}" destId="{E9594D8F-4AE0-4431-B887-2B4CF2F02194}" srcOrd="0" destOrd="0" parTransId="{6E578EA0-CE1B-46BD-8994-F21B989C9351}" sibTransId="{D3754221-492F-435F-851C-347EB039F012}"/>
    <dgm:cxn modelId="{3D8213EA-1D2B-4401-AC5E-DFD5AC9C49BF}" srcId="{CB490DED-E262-4200-98C1-95A25892527C}" destId="{0E258C9C-D2FA-4CC6-A7FC-0235E01FAC0B}" srcOrd="2" destOrd="0" parTransId="{DBD52581-7D31-4DA3-9D80-6F88D2540659}" sibTransId="{48EBC09D-28C7-4C8D-A3C0-67644280C72C}"/>
    <dgm:cxn modelId="{AB85D8B7-8EAB-4A9C-854B-D841D0AE0775}" type="presOf" srcId="{DBD52581-7D31-4DA3-9D80-6F88D2540659}" destId="{0253664B-A661-417F-B2F5-F1100A654733}" srcOrd="0" destOrd="0" presId="urn:microsoft.com/office/officeart/2005/8/layout/radial1"/>
    <dgm:cxn modelId="{68FD5DF4-C8C9-4433-9609-B012DB6AFE33}" srcId="{CD532243-6D4F-434B-A329-C5C3F34973C0}" destId="{CB490DED-E262-4200-98C1-95A25892527C}" srcOrd="0" destOrd="0" parTransId="{DF1561B8-7E5F-4AFD-9241-415BD081F4A6}" sibTransId="{2CE9EEBF-8B2C-4583-BCB1-586D271E328E}"/>
    <dgm:cxn modelId="{E631D5FD-95F2-4375-9631-E8C2A080A016}" type="presOf" srcId="{B60B2733-84D3-4B5F-83BC-A9CD1A995520}" destId="{9CF32AB4-0184-4298-A416-15D8AC288B7B}" srcOrd="0" destOrd="0" presId="urn:microsoft.com/office/officeart/2005/8/layout/radial1"/>
    <dgm:cxn modelId="{8A728C38-1827-4B8E-9CDD-9F50D9647EB7}" type="presOf" srcId="{1EEF692B-5A47-4867-B91F-B82A3C188221}" destId="{1C9FDED9-06C1-479A-8F79-4146B76FA115}" srcOrd="0" destOrd="0" presId="urn:microsoft.com/office/officeart/2005/8/layout/radial1"/>
    <dgm:cxn modelId="{7EA5B026-4E77-49E4-914C-C7C068439A19}" type="presOf" srcId="{6E578EA0-CE1B-46BD-8994-F21B989C9351}" destId="{ADDDD1EF-D841-4E15-9FAE-15005AD52C63}" srcOrd="0" destOrd="0" presId="urn:microsoft.com/office/officeart/2005/8/layout/radial1"/>
    <dgm:cxn modelId="{88CB1ACA-9466-48DA-B420-29202E5461DE}" type="presOf" srcId="{664B8F41-3EC4-4BB2-9569-085FDDC9E64A}" destId="{B8AEBDE2-AE2B-49F1-AAEF-1FAA73A80C1B}" srcOrd="1" destOrd="0" presId="urn:microsoft.com/office/officeart/2005/8/layout/radial1"/>
    <dgm:cxn modelId="{FE7B7C80-FDB0-450F-BA5F-EE365059D273}" type="presOf" srcId="{675091F0-ACD5-469D-BBA4-1D8AE48477F5}" destId="{9A67F473-A806-4694-B5B0-4A767BE1F699}" srcOrd="0" destOrd="0" presId="urn:microsoft.com/office/officeart/2005/8/layout/radial1"/>
    <dgm:cxn modelId="{CBA688DC-D0B8-4DB1-A844-E22494AB24EE}" srcId="{CB490DED-E262-4200-98C1-95A25892527C}" destId="{675091F0-ACD5-469D-BBA4-1D8AE48477F5}" srcOrd="3" destOrd="0" parTransId="{664B8F41-3EC4-4BB2-9569-085FDDC9E64A}" sibTransId="{2236C86C-32BC-41F9-AFE6-C898C5BAAC68}"/>
    <dgm:cxn modelId="{0773511C-6D55-4C7B-BE24-D9443A3155E0}" type="presOf" srcId="{C7D52028-B500-41F9-81C3-86561F5E2A1B}" destId="{1BA3EE65-7EEB-423F-B7C8-1F31E74962DF}" srcOrd="0" destOrd="0" presId="urn:microsoft.com/office/officeart/2005/8/layout/radial1"/>
    <dgm:cxn modelId="{51A680A2-DC63-407B-9808-7C6537B08A81}" type="presOf" srcId="{E9594D8F-4AE0-4431-B887-2B4CF2F02194}" destId="{FF49DCB9-BB93-474D-B17B-66D0124300DC}" srcOrd="0" destOrd="0" presId="urn:microsoft.com/office/officeart/2005/8/layout/radial1"/>
    <dgm:cxn modelId="{1BEEE573-8AA7-4FC6-9BA6-A59F8D99967C}" srcId="{CB490DED-E262-4200-98C1-95A25892527C}" destId="{B60B2733-84D3-4B5F-83BC-A9CD1A995520}" srcOrd="4" destOrd="0" parTransId="{1EEF692B-5A47-4867-B91F-B82A3C188221}" sibTransId="{7D0E6C0E-16BE-4630-9558-B224B1A0322C}"/>
    <dgm:cxn modelId="{DFE885DF-1673-4649-A219-BD26A04BF162}" type="presOf" srcId="{DBD52581-7D31-4DA3-9D80-6F88D2540659}" destId="{89E35120-DFF0-47B2-871B-1BC01C65C0F9}" srcOrd="1" destOrd="0" presId="urn:microsoft.com/office/officeart/2005/8/layout/radial1"/>
    <dgm:cxn modelId="{AC3BB7D1-8275-4732-A3E3-4F21ACAC9B10}" type="presOf" srcId="{5BA8A5BA-343F-4004-A43E-87A41A4EBCE3}" destId="{F93CE3F0-1602-4D7E-8CBD-26D5953B523D}" srcOrd="1" destOrd="0" presId="urn:microsoft.com/office/officeart/2005/8/layout/radial1"/>
    <dgm:cxn modelId="{5841571E-F676-4218-BF95-26DB75E4E238}" type="presOf" srcId="{5BA8A5BA-343F-4004-A43E-87A41A4EBCE3}" destId="{1AE64E3D-16E8-48EF-BCD7-A0F46C734162}" srcOrd="0" destOrd="0" presId="urn:microsoft.com/office/officeart/2005/8/layout/radial1"/>
    <dgm:cxn modelId="{E4542297-1B2B-40BE-9E70-577B83FBE386}" type="presOf" srcId="{6E578EA0-CE1B-46BD-8994-F21B989C9351}" destId="{67AA2296-E054-4C6F-B02B-F066BBE63DAE}" srcOrd="1" destOrd="0" presId="urn:microsoft.com/office/officeart/2005/8/layout/radial1"/>
    <dgm:cxn modelId="{BC7D7011-558B-4714-A650-C6E9F2B5C221}" srcId="{CB490DED-E262-4200-98C1-95A25892527C}" destId="{C7D52028-B500-41F9-81C3-86561F5E2A1B}" srcOrd="1" destOrd="0" parTransId="{5BA8A5BA-343F-4004-A43E-87A41A4EBCE3}" sibTransId="{24EEB685-45FA-4DD6-B934-9E1F434F1171}"/>
    <dgm:cxn modelId="{1651C665-8AFB-4495-B90D-3F11E751BD4F}" type="presParOf" srcId="{E9F3727D-F25F-46F9-9EEE-669C05BC2607}" destId="{63D863C6-720F-4F21-BFB6-5EEE94B1A1C9}" srcOrd="0" destOrd="0" presId="urn:microsoft.com/office/officeart/2005/8/layout/radial1"/>
    <dgm:cxn modelId="{042EBEC6-F258-4C8D-A436-E9D227A1DCEA}" type="presParOf" srcId="{E9F3727D-F25F-46F9-9EEE-669C05BC2607}" destId="{ADDDD1EF-D841-4E15-9FAE-15005AD52C63}" srcOrd="1" destOrd="0" presId="urn:microsoft.com/office/officeart/2005/8/layout/radial1"/>
    <dgm:cxn modelId="{E5AEC64E-F472-4FE4-9E3F-41E48E75697C}" type="presParOf" srcId="{ADDDD1EF-D841-4E15-9FAE-15005AD52C63}" destId="{67AA2296-E054-4C6F-B02B-F066BBE63DAE}" srcOrd="0" destOrd="0" presId="urn:microsoft.com/office/officeart/2005/8/layout/radial1"/>
    <dgm:cxn modelId="{79C9C72F-5C11-4F46-94B1-CA4A14AED35E}" type="presParOf" srcId="{E9F3727D-F25F-46F9-9EEE-669C05BC2607}" destId="{FF49DCB9-BB93-474D-B17B-66D0124300DC}" srcOrd="2" destOrd="0" presId="urn:microsoft.com/office/officeart/2005/8/layout/radial1"/>
    <dgm:cxn modelId="{E58D7F4F-4525-42D4-9BF4-46C1392FE4B2}" type="presParOf" srcId="{E9F3727D-F25F-46F9-9EEE-669C05BC2607}" destId="{1AE64E3D-16E8-48EF-BCD7-A0F46C734162}" srcOrd="3" destOrd="0" presId="urn:microsoft.com/office/officeart/2005/8/layout/radial1"/>
    <dgm:cxn modelId="{721BF3D4-15B8-4374-8ACB-4F7568DD9BEF}" type="presParOf" srcId="{1AE64E3D-16E8-48EF-BCD7-A0F46C734162}" destId="{F93CE3F0-1602-4D7E-8CBD-26D5953B523D}" srcOrd="0" destOrd="0" presId="urn:microsoft.com/office/officeart/2005/8/layout/radial1"/>
    <dgm:cxn modelId="{5BF0DB44-74E4-4A5E-BD88-A937C5ABB226}" type="presParOf" srcId="{E9F3727D-F25F-46F9-9EEE-669C05BC2607}" destId="{1BA3EE65-7EEB-423F-B7C8-1F31E74962DF}" srcOrd="4" destOrd="0" presId="urn:microsoft.com/office/officeart/2005/8/layout/radial1"/>
    <dgm:cxn modelId="{9A8EC774-5986-44CB-B12E-8502E91664D7}" type="presParOf" srcId="{E9F3727D-F25F-46F9-9EEE-669C05BC2607}" destId="{0253664B-A661-417F-B2F5-F1100A654733}" srcOrd="5" destOrd="0" presId="urn:microsoft.com/office/officeart/2005/8/layout/radial1"/>
    <dgm:cxn modelId="{877C599B-6B74-4231-B62E-104F45929341}" type="presParOf" srcId="{0253664B-A661-417F-B2F5-F1100A654733}" destId="{89E35120-DFF0-47B2-871B-1BC01C65C0F9}" srcOrd="0" destOrd="0" presId="urn:microsoft.com/office/officeart/2005/8/layout/radial1"/>
    <dgm:cxn modelId="{CFCF4CB3-8E59-4698-89BF-98B76089944D}" type="presParOf" srcId="{E9F3727D-F25F-46F9-9EEE-669C05BC2607}" destId="{95B9C2A0-4C47-4560-B845-01585346611D}" srcOrd="6" destOrd="0" presId="urn:microsoft.com/office/officeart/2005/8/layout/radial1"/>
    <dgm:cxn modelId="{38F31117-9E17-44E7-892B-53D21A2800D4}" type="presParOf" srcId="{E9F3727D-F25F-46F9-9EEE-669C05BC2607}" destId="{DEF3E311-F307-49BB-B0EF-448DFDD0EAE3}" srcOrd="7" destOrd="0" presId="urn:microsoft.com/office/officeart/2005/8/layout/radial1"/>
    <dgm:cxn modelId="{1B63380D-67D9-42D1-9FEE-2832E372801A}" type="presParOf" srcId="{DEF3E311-F307-49BB-B0EF-448DFDD0EAE3}" destId="{B8AEBDE2-AE2B-49F1-AAEF-1FAA73A80C1B}" srcOrd="0" destOrd="0" presId="urn:microsoft.com/office/officeart/2005/8/layout/radial1"/>
    <dgm:cxn modelId="{508FE0B0-03A2-4828-9E60-8B0AEE2E2C18}" type="presParOf" srcId="{E9F3727D-F25F-46F9-9EEE-669C05BC2607}" destId="{9A67F473-A806-4694-B5B0-4A767BE1F699}" srcOrd="8" destOrd="0" presId="urn:microsoft.com/office/officeart/2005/8/layout/radial1"/>
    <dgm:cxn modelId="{69EA40DB-74AD-4E7B-9D05-56D444811B22}" type="presParOf" srcId="{E9F3727D-F25F-46F9-9EEE-669C05BC2607}" destId="{1C9FDED9-06C1-479A-8F79-4146B76FA115}" srcOrd="9" destOrd="0" presId="urn:microsoft.com/office/officeart/2005/8/layout/radial1"/>
    <dgm:cxn modelId="{CB539AB5-6398-4BA4-8F3B-4F657A4C8441}" type="presParOf" srcId="{1C9FDED9-06C1-479A-8F79-4146B76FA115}" destId="{5528E2CE-681E-40C0-9EFB-91FA6032A40D}" srcOrd="0" destOrd="0" presId="urn:microsoft.com/office/officeart/2005/8/layout/radial1"/>
    <dgm:cxn modelId="{B9017252-43CE-4BF6-9BC4-E8A3BBFE430B}" type="presParOf" srcId="{E9F3727D-F25F-46F9-9EEE-669C05BC2607}" destId="{9CF32AB4-0184-4298-A416-15D8AC288B7B}" srcOrd="10" destOrd="0" presId="urn:microsoft.com/office/officeart/2005/8/layout/radial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863C6-720F-4F21-BFB6-5EEE94B1A1C9}">
      <dsp:nvSpPr>
        <dsp:cNvPr id="0" name=""/>
        <dsp:cNvSpPr/>
      </dsp:nvSpPr>
      <dsp:spPr>
        <a:xfrm>
          <a:off x="3485926" y="1637956"/>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DIPIR Project </a:t>
          </a:r>
          <a:endParaRPr lang="en-US" sz="2100" kern="1200" dirty="0"/>
        </a:p>
      </dsp:txBody>
      <dsp:txXfrm>
        <a:off x="3485926" y="1637956"/>
        <a:ext cx="1257746" cy="1257746"/>
      </dsp:txXfrm>
    </dsp:sp>
    <dsp:sp modelId="{ADDDD1EF-D841-4E15-9FAE-15005AD52C63}">
      <dsp:nvSpPr>
        <dsp:cNvPr id="0" name=""/>
        <dsp:cNvSpPr/>
      </dsp:nvSpPr>
      <dsp:spPr>
        <a:xfrm rot="16200000">
          <a:off x="3925548" y="143495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4105337" y="1439242"/>
        <a:ext cx="18925" cy="18925"/>
      </dsp:txXfrm>
    </dsp:sp>
    <dsp:sp modelId="{FF49DCB9-BB93-474D-B17B-66D0124300DC}">
      <dsp:nvSpPr>
        <dsp:cNvPr id="0" name=""/>
        <dsp:cNvSpPr/>
      </dsp:nvSpPr>
      <dsp:spPr>
        <a:xfrm>
          <a:off x="3485926" y="1707"/>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Nancy McGovern</a:t>
          </a:r>
        </a:p>
        <a:p>
          <a:pPr lvl="0" algn="ctr" defTabSz="533400">
            <a:lnSpc>
              <a:spcPct val="90000"/>
            </a:lnSpc>
            <a:spcBef>
              <a:spcPct val="0"/>
            </a:spcBef>
            <a:spcAft>
              <a:spcPct val="35000"/>
            </a:spcAft>
          </a:pPr>
          <a:r>
            <a:rPr lang="en-US" sz="1200" kern="1200" dirty="0" smtClean="0"/>
            <a:t>ICPSR/MIT</a:t>
          </a:r>
          <a:endParaRPr lang="en-US" sz="1200" kern="1200" dirty="0"/>
        </a:p>
      </dsp:txBody>
      <dsp:txXfrm>
        <a:off x="3485926" y="1707"/>
        <a:ext cx="1257746" cy="1257746"/>
      </dsp:txXfrm>
    </dsp:sp>
    <dsp:sp modelId="{1AE64E3D-16E8-48EF-BCD7-A0F46C734162}">
      <dsp:nvSpPr>
        <dsp:cNvPr id="0" name=""/>
        <dsp:cNvSpPr/>
      </dsp:nvSpPr>
      <dsp:spPr>
        <a:xfrm rot="20520000">
          <a:off x="4703631" y="200026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0520000">
        <a:off x="4883419" y="2004552"/>
        <a:ext cx="18925" cy="18925"/>
      </dsp:txXfrm>
    </dsp:sp>
    <dsp:sp modelId="{1BA3EE65-7EEB-423F-B7C8-1F31E74962DF}">
      <dsp:nvSpPr>
        <dsp:cNvPr id="0" name=""/>
        <dsp:cNvSpPr/>
      </dsp:nvSpPr>
      <dsp:spPr>
        <a:xfrm>
          <a:off x="5042091" y="1132327"/>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Ixchel Faniel</a:t>
          </a:r>
        </a:p>
        <a:p>
          <a:pPr lvl="0" algn="ctr" defTabSz="533400">
            <a:lnSpc>
              <a:spcPct val="90000"/>
            </a:lnSpc>
            <a:spcBef>
              <a:spcPct val="0"/>
            </a:spcBef>
            <a:spcAft>
              <a:spcPct val="35000"/>
            </a:spcAft>
          </a:pPr>
          <a:r>
            <a:rPr lang="en-US" sz="1200" kern="1200" dirty="0" smtClean="0"/>
            <a:t>OCLC Research </a:t>
          </a:r>
        </a:p>
        <a:p>
          <a:pPr lvl="0" algn="ctr" defTabSz="533400">
            <a:lnSpc>
              <a:spcPct val="90000"/>
            </a:lnSpc>
            <a:spcBef>
              <a:spcPct val="0"/>
            </a:spcBef>
            <a:spcAft>
              <a:spcPct val="35000"/>
            </a:spcAft>
          </a:pPr>
          <a:r>
            <a:rPr lang="en-US" sz="1200" kern="1200" dirty="0" smtClean="0"/>
            <a:t>(PI)</a:t>
          </a:r>
          <a:endParaRPr lang="en-US" sz="1200" kern="1200" dirty="0"/>
        </a:p>
      </dsp:txBody>
      <dsp:txXfrm>
        <a:off x="5042091" y="1132327"/>
        <a:ext cx="1257746" cy="1257746"/>
      </dsp:txXfrm>
    </dsp:sp>
    <dsp:sp modelId="{0253664B-A661-417F-B2F5-F1100A654733}">
      <dsp:nvSpPr>
        <dsp:cNvPr id="0" name=""/>
        <dsp:cNvSpPr/>
      </dsp:nvSpPr>
      <dsp:spPr>
        <a:xfrm rot="3240000">
          <a:off x="4406430" y="291495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3240000">
        <a:off x="4586218" y="2919243"/>
        <a:ext cx="18925" cy="18925"/>
      </dsp:txXfrm>
    </dsp:sp>
    <dsp:sp modelId="{95B9C2A0-4C47-4560-B845-01585346611D}">
      <dsp:nvSpPr>
        <dsp:cNvPr id="0" name=""/>
        <dsp:cNvSpPr/>
      </dsp:nvSpPr>
      <dsp:spPr>
        <a:xfrm>
          <a:off x="4447689" y="2961709"/>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Eric Kansa Open Context</a:t>
          </a:r>
          <a:endParaRPr lang="en-US" sz="1200" kern="1200" dirty="0"/>
        </a:p>
      </dsp:txBody>
      <dsp:txXfrm>
        <a:off x="4447689" y="2961709"/>
        <a:ext cx="1257746" cy="1257746"/>
      </dsp:txXfrm>
    </dsp:sp>
    <dsp:sp modelId="{DEF3E311-F307-49BB-B0EF-448DFDD0EAE3}">
      <dsp:nvSpPr>
        <dsp:cNvPr id="0" name=""/>
        <dsp:cNvSpPr/>
      </dsp:nvSpPr>
      <dsp:spPr>
        <a:xfrm rot="7560000">
          <a:off x="3444667" y="291495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7560000">
        <a:off x="3624456" y="2919243"/>
        <a:ext cx="18925" cy="18925"/>
      </dsp:txXfrm>
    </dsp:sp>
    <dsp:sp modelId="{9A67F473-A806-4694-B5B0-4A767BE1F699}">
      <dsp:nvSpPr>
        <dsp:cNvPr id="0" name=""/>
        <dsp:cNvSpPr/>
      </dsp:nvSpPr>
      <dsp:spPr>
        <a:xfrm>
          <a:off x="2524163" y="2961709"/>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William Fink        UM Museum of Zoology</a:t>
          </a:r>
          <a:endParaRPr lang="en-US" sz="1200" kern="1200" dirty="0"/>
        </a:p>
      </dsp:txBody>
      <dsp:txXfrm>
        <a:off x="2524163" y="2961709"/>
        <a:ext cx="1257746" cy="1257746"/>
      </dsp:txXfrm>
    </dsp:sp>
    <dsp:sp modelId="{1C9FDED9-06C1-479A-8F79-4146B76FA115}">
      <dsp:nvSpPr>
        <dsp:cNvPr id="0" name=""/>
        <dsp:cNvSpPr/>
      </dsp:nvSpPr>
      <dsp:spPr>
        <a:xfrm rot="11880000">
          <a:off x="3147466" y="200026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1880000">
        <a:off x="3327255" y="2004552"/>
        <a:ext cx="18925" cy="18925"/>
      </dsp:txXfrm>
    </dsp:sp>
    <dsp:sp modelId="{9CF32AB4-0184-4298-A416-15D8AC288B7B}">
      <dsp:nvSpPr>
        <dsp:cNvPr id="0" name=""/>
        <dsp:cNvSpPr/>
      </dsp:nvSpPr>
      <dsp:spPr>
        <a:xfrm>
          <a:off x="1929761" y="1132327"/>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Elizabeth Yakel      University of Michigan  (Co-PI)</a:t>
          </a:r>
          <a:endParaRPr lang="en-US" sz="1200" kern="1200" dirty="0"/>
        </a:p>
      </dsp:txBody>
      <dsp:txXfrm>
        <a:off x="1929761" y="1132327"/>
        <a:ext cx="1257746" cy="125774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9/5/2013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 xmlns:p14="http://schemas.microsoft.com/office/powerpoint/2010/main" val="1117001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9/5/2013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 xmlns:p14="http://schemas.microsoft.com/office/powerpoint/2010/main" val="872023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extLst>
      <p:ext uri="{BB962C8B-B14F-4D97-AF65-F5344CB8AC3E}">
        <p14:creationId xmlns="" xmlns:p14="http://schemas.microsoft.com/office/powerpoint/2010/main" val="398416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23</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23</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23</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23</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endParaRPr lang="en-US" sz="1800" b="0"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AB3A4A-81B4-422F-AE3B-887AEED8E15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extLst>
      <p:ext uri="{BB962C8B-B14F-4D97-AF65-F5344CB8AC3E}">
        <p14:creationId xmlns="" xmlns:p14="http://schemas.microsoft.com/office/powerpoint/2010/main" val="3007149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Conten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1143000"/>
            <a:ext cx="8229600" cy="4983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mall Head with 2 Content Blocks">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Content Placeholder 2"/>
          <p:cNvSpPr>
            <a:spLocks noGrp="1"/>
          </p:cNvSpPr>
          <p:nvPr>
            <p:ph sz="half" idx="1"/>
          </p:nvPr>
        </p:nvSpPr>
        <p:spPr>
          <a:xfrm>
            <a:off x="708419" y="1143000"/>
            <a:ext cx="3714751" cy="4800600"/>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2"/>
          </p:nvPr>
        </p:nvSpPr>
        <p:spPr>
          <a:xfrm>
            <a:off x="4708919" y="1143000"/>
            <a:ext cx="3714750" cy="4800600"/>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61384018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lide 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9/5/2013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1"/>
              <a:stretch>
                <a:fillRect/>
              </a:stretch>
            </p:blipFill>
          </mc:Choice>
          <mc:Fallback>
            <p:blipFill>
              <a:blip r:embed="rId42"/>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userDrawn="1"/>
        </p:nvPicPr>
        <p:blipFill>
          <a:blip r:embed="rId43">
            <a:extLst>
              <a:ext uri="{28A0092B-C50C-407E-A947-70E740481C1C}">
                <a14:useLocalDpi xmlns="" xmlns:a14="http://schemas.microsoft.com/office/drawing/2010/main" val="0"/>
              </a:ext>
            </a:extLst>
          </a:blip>
          <a:srcRect/>
          <a:stretch>
            <a:fillRect/>
          </a:stretch>
        </p:blipFill>
        <p:spPr bwMode="auto">
          <a:xfrm>
            <a:off x="7086600" y="6336684"/>
            <a:ext cx="1786717" cy="3893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733" r:id="rId11"/>
    <p:sldLayoutId id="2147483682" r:id="rId12"/>
    <p:sldLayoutId id="2147483709" r:id="rId13"/>
    <p:sldLayoutId id="2147483711" r:id="rId14"/>
    <p:sldLayoutId id="2147483712" r:id="rId15"/>
    <p:sldLayoutId id="2147483703" r:id="rId16"/>
    <p:sldLayoutId id="2147483663" r:id="rId17"/>
    <p:sldLayoutId id="2147483668" r:id="rId18"/>
    <p:sldLayoutId id="2147483710" r:id="rId19"/>
    <p:sldLayoutId id="2147483716" r:id="rId20"/>
    <p:sldLayoutId id="2147483704" r:id="rId21"/>
    <p:sldLayoutId id="2147483705" r:id="rId22"/>
    <p:sldLayoutId id="2147483706" r:id="rId23"/>
    <p:sldLayoutId id="2147483702" r:id="rId24"/>
    <p:sldLayoutId id="2147483724" r:id="rId25"/>
    <p:sldLayoutId id="2147483717" r:id="rId26"/>
    <p:sldLayoutId id="2147483725" r:id="rId27"/>
    <p:sldLayoutId id="2147483721" r:id="rId28"/>
    <p:sldLayoutId id="2147483719" r:id="rId29"/>
    <p:sldLayoutId id="2147483691" r:id="rId30"/>
    <p:sldLayoutId id="2147483723" r:id="rId31"/>
    <p:sldLayoutId id="2147483718" r:id="rId32"/>
    <p:sldLayoutId id="2147483726" r:id="rId33"/>
    <p:sldLayoutId id="2147483722" r:id="rId34"/>
    <p:sldLayoutId id="2147483720" r:id="rId35"/>
    <p:sldLayoutId id="2147483727" r:id="rId36"/>
    <p:sldLayoutId id="2147483728" r:id="rId37"/>
    <p:sldLayoutId id="2147483729" r:id="rId38"/>
    <p:sldLayoutId id="2147483732"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www.dipir.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hyperlink" Target="http://www.digitalpreservation.gov/formats/"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8.gif"/><Relationship Id="rId5" Type="http://schemas.openxmlformats.org/officeDocument/2006/relationships/diagramQuickStyle" Target="../diagrams/quickStyle1.xml"/><Relationship Id="rId10" Type="http://schemas.openxmlformats.org/officeDocument/2006/relationships/image" Target="../media/image7.gif"/><Relationship Id="rId4" Type="http://schemas.openxmlformats.org/officeDocument/2006/relationships/diagramLayout" Target="../diagrams/layout1.xml"/><Relationship Id="rId9"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71" y="1380698"/>
            <a:ext cx="9034818" cy="2362201"/>
          </a:xfrm>
        </p:spPr>
        <p:txBody>
          <a:bodyPr>
            <a:normAutofit/>
          </a:bodyPr>
          <a:lstStyle/>
          <a:p>
            <a:r>
              <a:rPr lang="en-US" sz="4800" dirty="0"/>
              <a:t>Digital Archaeological Data: </a:t>
            </a:r>
            <a:r>
              <a:rPr lang="en-US" sz="4400" dirty="0"/>
              <a:t>Curation, Preservation, and Reuse</a:t>
            </a:r>
          </a:p>
        </p:txBody>
      </p:sp>
      <p:sp>
        <p:nvSpPr>
          <p:cNvPr id="3" name="Subtitle 2"/>
          <p:cNvSpPr>
            <a:spLocks noGrp="1"/>
          </p:cNvSpPr>
          <p:nvPr>
            <p:ph type="subTitle" idx="1"/>
          </p:nvPr>
        </p:nvSpPr>
        <p:spPr>
          <a:xfrm>
            <a:off x="3048001" y="228600"/>
            <a:ext cx="5791200" cy="914400"/>
          </a:xfrm>
        </p:spPr>
        <p:txBody>
          <a:bodyPr>
            <a:normAutofit fontScale="92500" lnSpcReduction="10000"/>
          </a:bodyPr>
          <a:lstStyle/>
          <a:p>
            <a:pPr algn="r"/>
            <a:r>
              <a:rPr lang="en-US" dirty="0" smtClean="0"/>
              <a:t>SAA 75</a:t>
            </a:r>
            <a:r>
              <a:rPr lang="en-US" baseline="30000" dirty="0" smtClean="0"/>
              <a:t>th</a:t>
            </a:r>
            <a:r>
              <a:rPr lang="en-US" dirty="0" smtClean="0"/>
              <a:t> Annual Meeting, April 3-7, 2013</a:t>
            </a:r>
          </a:p>
          <a:p>
            <a:pPr algn="r"/>
            <a:r>
              <a:rPr lang="en-US" dirty="0" smtClean="0"/>
              <a:t>Honolulu, Hawaii</a:t>
            </a:r>
            <a:endParaRPr lang="en-US" dirty="0"/>
          </a:p>
        </p:txBody>
      </p:sp>
      <p:sp>
        <p:nvSpPr>
          <p:cNvPr id="6" name="Text Placeholder 5"/>
          <p:cNvSpPr>
            <a:spLocks noGrp="1"/>
          </p:cNvSpPr>
          <p:nvPr>
            <p:ph type="body" sz="quarter" idx="13"/>
          </p:nvPr>
        </p:nvSpPr>
        <p:spPr>
          <a:xfrm>
            <a:off x="31846" y="3238710"/>
            <a:ext cx="2438400" cy="457200"/>
          </a:xfrm>
        </p:spPr>
        <p:txBody>
          <a:bodyPr>
            <a:normAutofit/>
          </a:bodyPr>
          <a:lstStyle/>
          <a:p>
            <a:r>
              <a:rPr lang="en-US" sz="1800" dirty="0" smtClean="0"/>
              <a:t>Elizabeth Yakel, Ph.D.</a:t>
            </a:r>
            <a:endParaRPr lang="en-US" sz="1800" dirty="0"/>
          </a:p>
        </p:txBody>
      </p:sp>
      <p:sp>
        <p:nvSpPr>
          <p:cNvPr id="18" name="Text Placeholder 17"/>
          <p:cNvSpPr>
            <a:spLocks noGrp="1"/>
          </p:cNvSpPr>
          <p:nvPr>
            <p:ph type="body" sz="quarter" idx="15"/>
          </p:nvPr>
        </p:nvSpPr>
        <p:spPr>
          <a:xfrm>
            <a:off x="0" y="3577509"/>
            <a:ext cx="2074337" cy="1305875"/>
          </a:xfrm>
        </p:spPr>
        <p:txBody>
          <a:bodyPr/>
          <a:lstStyle/>
          <a:p>
            <a:pPr lvl="0">
              <a:defRPr/>
            </a:pPr>
            <a:r>
              <a:rPr lang="en-US" dirty="0"/>
              <a:t>Professor</a:t>
            </a:r>
            <a:br>
              <a:rPr lang="en-US" dirty="0"/>
            </a:br>
            <a:r>
              <a:rPr lang="en-US" dirty="0"/>
              <a:t>University of Michigan</a:t>
            </a:r>
          </a:p>
          <a:p>
            <a:pPr lvl="0">
              <a:defRPr/>
            </a:pPr>
            <a:r>
              <a:rPr lang="en-US" dirty="0"/>
              <a:t>yakel@umich.edu</a:t>
            </a:r>
          </a:p>
        </p:txBody>
      </p:sp>
      <p:sp>
        <p:nvSpPr>
          <p:cNvPr id="7" name="Text Placeholder 5"/>
          <p:cNvSpPr txBox="1">
            <a:spLocks/>
          </p:cNvSpPr>
          <p:nvPr/>
        </p:nvSpPr>
        <p:spPr>
          <a:xfrm>
            <a:off x="1804763" y="4385030"/>
            <a:ext cx="2591641"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b="0" i="0" u="none" strike="noStrike" kern="1200" cap="none" spc="0" normalizeH="0" baseline="0" noProof="0" dirty="0" smtClean="0">
                <a:ln>
                  <a:noFill/>
                </a:ln>
                <a:solidFill>
                  <a:schemeClr val="bg1"/>
                </a:solidFill>
                <a:effectLst/>
                <a:uLnTx/>
                <a:uFillTx/>
                <a:latin typeface="Arial"/>
                <a:ea typeface="+mn-ea"/>
                <a:cs typeface="Arial"/>
              </a:rPr>
              <a:t>Ixchel M. Faniel, Ph.D</a:t>
            </a:r>
            <a:r>
              <a:rPr kumimoji="0" lang="en-US" sz="2000" b="0" i="0" u="none" strike="noStrike" kern="1200" cap="none" spc="0" normalizeH="0" baseline="0" noProof="0" dirty="0" smtClean="0">
                <a:ln>
                  <a:noFill/>
                </a:ln>
                <a:solidFill>
                  <a:schemeClr val="bg1"/>
                </a:solidFill>
                <a:effectLst/>
                <a:uLnTx/>
                <a:uFillTx/>
                <a:latin typeface="Arial"/>
                <a:ea typeface="+mn-ea"/>
                <a:cs typeface="Arial"/>
              </a:rPr>
              <a:t>.</a:t>
            </a: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
        <p:nvSpPr>
          <p:cNvPr id="9" name="Text Placeholder 17"/>
          <p:cNvSpPr txBox="1">
            <a:spLocks/>
          </p:cNvSpPr>
          <p:nvPr/>
        </p:nvSpPr>
        <p:spPr>
          <a:xfrm>
            <a:off x="1895902" y="4812001"/>
            <a:ext cx="2304198" cy="1305875"/>
          </a:xfrm>
          <a:prstGeom prst="rect">
            <a:avLst/>
          </a:prstGeom>
        </p:spPr>
        <p:txBody>
          <a:bodyPr vert="horz" lIns="91440" tIns="45720" rIns="91440" bIns="45720" rtlCol="0">
            <a:normAutofit/>
          </a:bodyPr>
          <a:lstStyle/>
          <a:p>
            <a:pPr lvl="0">
              <a:lnSpc>
                <a:spcPct val="110000"/>
              </a:lnSpc>
              <a:spcBef>
                <a:spcPts val="1200"/>
              </a:spcBef>
              <a:defRPr/>
            </a:pPr>
            <a:r>
              <a:rPr lang="en-US" sz="1400" dirty="0">
                <a:solidFill>
                  <a:schemeClr val="bg1"/>
                </a:solidFill>
                <a:cs typeface="Arial"/>
              </a:rPr>
              <a:t>Postdoctoral Researcher </a:t>
            </a:r>
            <a:br>
              <a:rPr lang="en-US" sz="1400" dirty="0">
                <a:solidFill>
                  <a:schemeClr val="bg1"/>
                </a:solidFill>
                <a:cs typeface="Arial"/>
              </a:rPr>
            </a:br>
            <a:r>
              <a:rPr lang="en-US" sz="1400" dirty="0">
                <a:solidFill>
                  <a:schemeClr val="bg1"/>
                </a:solidFill>
                <a:cs typeface="Arial"/>
              </a:rPr>
              <a:t>OCLC Research</a:t>
            </a:r>
          </a:p>
          <a:p>
            <a:pPr lvl="0">
              <a:lnSpc>
                <a:spcPct val="110000"/>
              </a:lnSpc>
              <a:spcBef>
                <a:spcPts val="1200"/>
              </a:spcBef>
              <a:defRPr/>
            </a:pPr>
            <a:r>
              <a:rPr lang="en-US" sz="1400" dirty="0">
                <a:solidFill>
                  <a:schemeClr val="bg1"/>
                </a:solidFill>
                <a:cs typeface="Arial"/>
              </a:rPr>
              <a:t>fanieli@oclc.org</a:t>
            </a:r>
          </a:p>
        </p:txBody>
      </p:sp>
      <p:sp>
        <p:nvSpPr>
          <p:cNvPr id="10" name="Text Placeholder 5"/>
          <p:cNvSpPr txBox="1">
            <a:spLocks/>
          </p:cNvSpPr>
          <p:nvPr/>
        </p:nvSpPr>
        <p:spPr>
          <a:xfrm>
            <a:off x="4370559" y="3238710"/>
            <a:ext cx="1955041" cy="457200"/>
          </a:xfrm>
          <a:prstGeom prst="rect">
            <a:avLst/>
          </a:prstGeom>
        </p:spPr>
        <p:txBody>
          <a:bodyPr vert="horz" lIns="91440" tIns="45720" rIns="91440" bIns="45720" rtlCol="0">
            <a:normAutofit fontScale="92500"/>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b="0" i="0" u="none" strike="noStrike" kern="1200" cap="none" spc="0" normalizeH="0" baseline="0" noProof="0" dirty="0" smtClean="0">
                <a:ln>
                  <a:noFill/>
                </a:ln>
                <a:solidFill>
                  <a:schemeClr val="bg1"/>
                </a:solidFill>
                <a:effectLst/>
                <a:uLnTx/>
                <a:uFillTx/>
                <a:latin typeface="Arial"/>
                <a:ea typeface="+mn-ea"/>
                <a:cs typeface="Arial"/>
              </a:rPr>
              <a:t>Eric Kansa. Ph.D.</a:t>
            </a:r>
            <a:endParaRPr kumimoji="0" lang="en-US" b="0" i="0" u="none" strike="noStrike" kern="1200" cap="none" spc="0" normalizeH="0" baseline="0" noProof="0" dirty="0">
              <a:ln>
                <a:noFill/>
              </a:ln>
              <a:solidFill>
                <a:schemeClr val="bg1"/>
              </a:solidFill>
              <a:effectLst/>
              <a:uLnTx/>
              <a:uFillTx/>
              <a:latin typeface="Arial"/>
              <a:ea typeface="+mn-ea"/>
              <a:cs typeface="Arial"/>
            </a:endParaRPr>
          </a:p>
        </p:txBody>
      </p:sp>
      <p:sp>
        <p:nvSpPr>
          <p:cNvPr id="11" name="Text Placeholder 17"/>
          <p:cNvSpPr txBox="1">
            <a:spLocks/>
          </p:cNvSpPr>
          <p:nvPr/>
        </p:nvSpPr>
        <p:spPr>
          <a:xfrm>
            <a:off x="6400800" y="4934085"/>
            <a:ext cx="2743200" cy="1161916"/>
          </a:xfrm>
          <a:prstGeom prst="rect">
            <a:avLst/>
          </a:prstGeom>
        </p:spPr>
        <p:txBody>
          <a:bodyPr vert="horz" lIns="91440" tIns="45720" rIns="91440" bIns="45720" rtlCol="0">
            <a:normAutofit/>
          </a:bodyPr>
          <a:lstStyle/>
          <a:p>
            <a:pPr marL="0" marR="0" lvl="0" indent="0" algn="l" defTabSz="457200" rtl="0" eaLnBrk="1" fontAlgn="auto" latinLnBrk="0" hangingPunct="1">
              <a:lnSpc>
                <a:spcPct val="120000"/>
              </a:lnSpc>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Executive Director</a:t>
            </a:r>
          </a:p>
          <a:p>
            <a:pPr marL="0" marR="0" lvl="0" indent="0" algn="l" defTabSz="457200" rtl="0" eaLnBrk="1" fontAlgn="auto" latinLnBrk="0" hangingPunct="1">
              <a:lnSpc>
                <a:spcPct val="120000"/>
              </a:lnSpc>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Alexandria Archive  Institute</a:t>
            </a:r>
          </a:p>
          <a:p>
            <a:pPr lvl="0">
              <a:lnSpc>
                <a:spcPct val="110000"/>
              </a:lnSpc>
              <a:spcBef>
                <a:spcPts val="1200"/>
              </a:spcBef>
              <a:defRPr/>
            </a:pPr>
            <a:r>
              <a:rPr lang="en-US" sz="1400" dirty="0" smtClean="0">
                <a:solidFill>
                  <a:schemeClr val="bg1"/>
                </a:solidFill>
                <a:cs typeface="Arial"/>
              </a:rPr>
              <a:t>skansa@alexandriaarchive.org </a:t>
            </a:r>
            <a:endParaRPr kumimoji="0" lang="en-US" sz="1400" b="0" i="0" u="none" strike="noStrike" kern="1200" cap="none" spc="0" normalizeH="0" baseline="0" noProof="0" dirty="0" smtClean="0">
              <a:ln>
                <a:noFill/>
              </a:ln>
              <a:solidFill>
                <a:schemeClr val="bg1"/>
              </a:solidFill>
              <a:effectLst/>
              <a:uLnTx/>
              <a:uFillTx/>
              <a:latin typeface="Arial"/>
              <a:ea typeface="+mn-ea"/>
              <a:cs typeface="Arial"/>
            </a:endParaRPr>
          </a:p>
        </p:txBody>
      </p:sp>
      <p:sp>
        <p:nvSpPr>
          <p:cNvPr id="12" name="Text Placeholder 17"/>
          <p:cNvSpPr txBox="1">
            <a:spLocks/>
          </p:cNvSpPr>
          <p:nvPr/>
        </p:nvSpPr>
        <p:spPr>
          <a:xfrm>
            <a:off x="4382650" y="3616239"/>
            <a:ext cx="2780150" cy="1063895"/>
          </a:xfrm>
          <a:prstGeom prst="rect">
            <a:avLst/>
          </a:prstGeom>
        </p:spPr>
        <p:txBody>
          <a:bodyPr vert="horz" lIns="91440" tIns="45720" rIns="91440" bIns="45720" rtlCol="0">
            <a:normAutofit/>
          </a:bodyPr>
          <a:lstStyle/>
          <a:p>
            <a:pPr>
              <a:lnSpc>
                <a:spcPct val="110000"/>
              </a:lnSpc>
              <a:spcBef>
                <a:spcPts val="1200"/>
              </a:spcBef>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Open Context and </a:t>
            </a:r>
            <a:r>
              <a:rPr lang="en-US" sz="1400" dirty="0">
                <a:solidFill>
                  <a:schemeClr val="bg1"/>
                </a:solidFill>
                <a:cs typeface="Arial"/>
              </a:rPr>
              <a:t>University of California, Berkeley</a:t>
            </a:r>
          </a:p>
          <a:p>
            <a:pPr lvl="0">
              <a:lnSpc>
                <a:spcPct val="110000"/>
              </a:lnSpc>
              <a:spcBef>
                <a:spcPts val="1200"/>
              </a:spcBef>
              <a:defRPr/>
            </a:pPr>
            <a:r>
              <a:rPr lang="en-US" sz="1400" dirty="0">
                <a:solidFill>
                  <a:schemeClr val="bg1"/>
                </a:solidFill>
                <a:cs typeface="Arial"/>
              </a:rPr>
              <a:t>ekansa@ischool.berkeley.edu</a:t>
            </a:r>
            <a:endParaRPr kumimoji="0" lang="en-US" sz="1400" b="0" i="0" u="none" strike="noStrike" kern="1200" cap="none" spc="0" normalizeH="0" baseline="0" noProof="0" dirty="0" smtClean="0">
              <a:ln>
                <a:noFill/>
              </a:ln>
              <a:solidFill>
                <a:schemeClr val="bg1"/>
              </a:solidFill>
              <a:effectLst/>
              <a:uLnTx/>
              <a:uFillTx/>
              <a:latin typeface="Arial"/>
              <a:ea typeface="+mn-ea"/>
              <a:cs typeface="Arial"/>
            </a:endParaRPr>
          </a:p>
        </p:txBody>
      </p:sp>
      <p:sp>
        <p:nvSpPr>
          <p:cNvPr id="13" name="Text Placeholder 5"/>
          <p:cNvSpPr txBox="1">
            <a:spLocks/>
          </p:cNvSpPr>
          <p:nvPr/>
        </p:nvSpPr>
        <p:spPr>
          <a:xfrm>
            <a:off x="6325600" y="4598666"/>
            <a:ext cx="2286001" cy="4065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lang="en-US" dirty="0" smtClean="0">
                <a:solidFill>
                  <a:schemeClr val="bg1"/>
                </a:solidFill>
                <a:latin typeface="Arial"/>
                <a:cs typeface="Arial"/>
              </a:rPr>
              <a:t>Sarah</a:t>
            </a:r>
            <a:r>
              <a:rPr kumimoji="0" lang="en-US" b="0" i="0" u="none" strike="noStrike" kern="1200" cap="none" spc="0" normalizeH="0" baseline="0" noProof="0" dirty="0" smtClean="0">
                <a:ln>
                  <a:noFill/>
                </a:ln>
                <a:solidFill>
                  <a:schemeClr val="bg1"/>
                </a:solidFill>
                <a:effectLst/>
                <a:uLnTx/>
                <a:uFillTx/>
                <a:latin typeface="Arial"/>
                <a:ea typeface="+mn-ea"/>
                <a:cs typeface="Arial"/>
              </a:rPr>
              <a:t> Kansa, Ph.D.</a:t>
            </a:r>
            <a:endParaRPr kumimoji="0" lang="en-US" b="0" i="0" u="none" strike="noStrike" kern="1200" cap="none" spc="0" normalizeH="0" baseline="0" noProof="0" dirty="0">
              <a:ln>
                <a:noFill/>
              </a:ln>
              <a:solidFill>
                <a:schemeClr val="bg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Archaeologists and Data Diversity</a:t>
            </a:r>
            <a:endParaRPr lang="en-US" dirty="0"/>
          </a:p>
        </p:txBody>
      </p:sp>
      <p:sp>
        <p:nvSpPr>
          <p:cNvPr id="6" name="Content Placeholder 5"/>
          <p:cNvSpPr>
            <a:spLocks noGrp="1"/>
          </p:cNvSpPr>
          <p:nvPr>
            <p:ph idx="1"/>
          </p:nvPr>
        </p:nvSpPr>
        <p:spPr>
          <a:xfrm>
            <a:off x="457200" y="990600"/>
            <a:ext cx="8229600" cy="5135563"/>
          </a:xfrm>
        </p:spPr>
        <p:txBody>
          <a:bodyPr>
            <a:noAutofit/>
          </a:bodyPr>
          <a:lstStyle/>
          <a:p>
            <a:r>
              <a:rPr lang="en-US" sz="1800" dirty="0"/>
              <a:t>It's a very interdisciplinary collection method that we use </a:t>
            </a:r>
            <a:r>
              <a:rPr lang="en-US" sz="1800" dirty="0" smtClean="0"/>
              <a:t>… </a:t>
            </a:r>
            <a:r>
              <a:rPr lang="en-US" sz="1800" dirty="0"/>
              <a:t>and draws on gross geological techniques and zoological techniques and architecture</a:t>
            </a:r>
            <a:r>
              <a:rPr lang="en-US" sz="1800" dirty="0" smtClean="0"/>
              <a:t>… So</a:t>
            </a:r>
            <a:r>
              <a:rPr lang="en-US" sz="1800" dirty="0"/>
              <a:t>, the kinds of ways that I record data are first and foremost paperwork. We  have  notebooks in the field that are either pencil and paper version or digital format</a:t>
            </a:r>
            <a:r>
              <a:rPr lang="en-US" sz="1800" dirty="0" smtClean="0"/>
              <a:t>...The </a:t>
            </a:r>
            <a:r>
              <a:rPr lang="en-US" sz="1800" dirty="0"/>
              <a:t>next step would be photography; a lot of digital photography. Both, say, publishable and stuff that's more of record keeping but doesn't have the resolution to be published. We also use high-resolution survey equipment like total station so we are collecting say a lot of spatial data. So, that is recorded in spreadsheet files and CAD files that we can then use to reconstruct in a CAD-like environment, GIS/CAD </a:t>
            </a:r>
            <a:r>
              <a:rPr lang="en-US" sz="1800" dirty="0" smtClean="0"/>
              <a:t>environments...We </a:t>
            </a:r>
            <a:r>
              <a:rPr lang="en-US" sz="1800" dirty="0"/>
              <a:t>also catalogue all the artifacts that we find, we assign everything a unique identification number, and build databases to keep that information together. And we do a lot of what we call post-excavation processing, in which that material is processed in a field laboratory, and then it's prepared, oftentimes prepared either to be stored for the </a:t>
            </a:r>
            <a:r>
              <a:rPr lang="en-US" sz="1800" dirty="0" smtClean="0"/>
              <a:t>long term </a:t>
            </a:r>
            <a:r>
              <a:rPr lang="en-US" sz="1800" dirty="0"/>
              <a:t>in the Middle East, or a portion of it is shipped to the United States for laboratory analysis, and there, a whole other level of recording takes </a:t>
            </a:r>
            <a:r>
              <a:rPr lang="en-US" sz="1800" dirty="0" smtClean="0"/>
              <a:t>place </a:t>
            </a:r>
            <a:r>
              <a:rPr lang="en-US" sz="1800" dirty="0"/>
              <a:t>(CCU15</a:t>
            </a:r>
            <a:r>
              <a:rPr lang="en-US" sz="1800" dirty="0" smtClean="0"/>
              <a:t>).</a:t>
            </a:r>
            <a:endParaRPr lang="en-US" sz="1800" dirty="0"/>
          </a:p>
        </p:txBody>
      </p:sp>
    </p:spTree>
    <p:extLst>
      <p:ext uri="{BB962C8B-B14F-4D97-AF65-F5344CB8AC3E}">
        <p14:creationId xmlns="" xmlns:p14="http://schemas.microsoft.com/office/powerpoint/2010/main" val="244743565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8572" y="1676400"/>
            <a:ext cx="3714750" cy="441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smtClean="0"/>
              <a:t>Data Documentation: Standardization and Openness</a:t>
            </a:r>
            <a:endParaRPr lang="en-US" dirty="0"/>
          </a:p>
        </p:txBody>
      </p:sp>
      <p:sp>
        <p:nvSpPr>
          <p:cNvPr id="6" name="Content Placeholder 5"/>
          <p:cNvSpPr>
            <a:spLocks noGrp="1"/>
          </p:cNvSpPr>
          <p:nvPr>
            <p:ph sz="half" idx="1"/>
          </p:nvPr>
        </p:nvSpPr>
        <p:spPr>
          <a:xfrm>
            <a:off x="457201" y="1143000"/>
            <a:ext cx="3965970" cy="4800600"/>
          </a:xfrm>
        </p:spPr>
        <p:txBody>
          <a:bodyPr>
            <a:normAutofit/>
          </a:bodyPr>
          <a:lstStyle/>
          <a:p>
            <a:r>
              <a:rPr lang="en-US" dirty="0" smtClean="0"/>
              <a:t>Quantitative social scientists</a:t>
            </a:r>
          </a:p>
          <a:p>
            <a:pPr lvl="1"/>
            <a:r>
              <a:rPr lang="en-US" dirty="0" smtClean="0"/>
              <a:t>Standardization</a:t>
            </a:r>
          </a:p>
          <a:p>
            <a:pPr lvl="2"/>
            <a:r>
              <a:rPr lang="en-US" dirty="0" smtClean="0"/>
              <a:t>Codebooks </a:t>
            </a:r>
            <a:r>
              <a:rPr lang="en-US" dirty="0"/>
              <a:t> </a:t>
            </a:r>
            <a:r>
              <a:rPr lang="en-US" dirty="0" smtClean="0"/>
              <a:t>in DDI (Data documentation initiative)</a:t>
            </a:r>
          </a:p>
          <a:p>
            <a:pPr lvl="2"/>
            <a:r>
              <a:rPr lang="en-US" dirty="0" smtClean="0"/>
              <a:t>Expectation by users</a:t>
            </a:r>
          </a:p>
          <a:p>
            <a:pPr lvl="1"/>
            <a:r>
              <a:rPr lang="en-US" dirty="0" smtClean="0"/>
              <a:t>Open</a:t>
            </a:r>
          </a:p>
          <a:p>
            <a:pPr lvl="2"/>
            <a:r>
              <a:rPr lang="en-US" dirty="0" smtClean="0"/>
              <a:t>Data in CSV</a:t>
            </a:r>
          </a:p>
          <a:p>
            <a:pPr marL="914400" lvl="2" indent="0">
              <a:buNone/>
            </a:pPr>
            <a:endParaRPr lang="en-US" dirty="0"/>
          </a:p>
          <a:p>
            <a:r>
              <a:rPr lang="en-US" dirty="0" smtClean="0"/>
              <a:t>Archaeologists</a:t>
            </a:r>
          </a:p>
          <a:p>
            <a:pPr lvl="1"/>
            <a:r>
              <a:rPr lang="en-US" dirty="0" smtClean="0"/>
              <a:t>Standardization</a:t>
            </a:r>
          </a:p>
          <a:p>
            <a:pPr lvl="1"/>
            <a:r>
              <a:rPr lang="en-US" dirty="0" smtClean="0"/>
              <a:t>Proprietary and open</a:t>
            </a:r>
            <a:endParaRPr lang="en-US" dirty="0"/>
          </a:p>
        </p:txBody>
      </p:sp>
      <p:pic>
        <p:nvPicPr>
          <p:cNvPr id="8" name="Content Placeholder 5"/>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4708572" y="1676400"/>
            <a:ext cx="3714750" cy="4419600"/>
          </a:xfrm>
        </p:spPr>
      </p:pic>
      <p:sp>
        <p:nvSpPr>
          <p:cNvPr id="9" name="TextBox 8"/>
          <p:cNvSpPr txBox="1"/>
          <p:nvPr/>
        </p:nvSpPr>
        <p:spPr>
          <a:xfrm>
            <a:off x="4736058" y="1307068"/>
            <a:ext cx="3978227" cy="369332"/>
          </a:xfrm>
          <a:prstGeom prst="rect">
            <a:avLst/>
          </a:prstGeom>
          <a:noFill/>
        </p:spPr>
        <p:txBody>
          <a:bodyPr wrap="square" rtlCol="0">
            <a:spAutoFit/>
          </a:bodyPr>
          <a:lstStyle/>
          <a:p>
            <a:r>
              <a:rPr lang="en-US" dirty="0" smtClean="0"/>
              <a:t>ICPSR Codebook rendered with DDI</a:t>
            </a:r>
            <a:endParaRPr lang="en-US" dirty="0"/>
          </a:p>
        </p:txBody>
      </p:sp>
    </p:spTree>
    <p:extLst>
      <p:ext uri="{BB962C8B-B14F-4D97-AF65-F5344CB8AC3E}">
        <p14:creationId xmlns="" xmlns:p14="http://schemas.microsoft.com/office/powerpoint/2010/main" val="274754208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Documentation Practices: Establishing the Data-Codebook Link</a:t>
            </a:r>
            <a:endParaRPr lang="en-US" dirty="0"/>
          </a:p>
        </p:txBody>
      </p:sp>
      <p:sp>
        <p:nvSpPr>
          <p:cNvPr id="2" name="Text Placeholder 1"/>
          <p:cNvSpPr>
            <a:spLocks noGrp="1"/>
          </p:cNvSpPr>
          <p:nvPr>
            <p:ph idx="1"/>
          </p:nvPr>
        </p:nvSpPr>
        <p:spPr>
          <a:xfrm>
            <a:off x="457200" y="914400"/>
            <a:ext cx="8229600" cy="5333999"/>
          </a:xfrm>
        </p:spPr>
        <p:txBody>
          <a:bodyPr>
            <a:normAutofit fontScale="85000" lnSpcReduction="20000"/>
          </a:bodyPr>
          <a:lstStyle/>
          <a:p>
            <a:r>
              <a:rPr lang="en-US" dirty="0" smtClean="0"/>
              <a:t>Quantitative </a:t>
            </a:r>
            <a:r>
              <a:rPr lang="en-US" dirty="0"/>
              <a:t>social scientists</a:t>
            </a:r>
          </a:p>
          <a:p>
            <a:pPr lvl="2"/>
            <a:r>
              <a:rPr lang="en-US" dirty="0" smtClean="0"/>
              <a:t>One </a:t>
            </a:r>
            <a:r>
              <a:rPr lang="en-US" dirty="0"/>
              <a:t>issue we have in Political Science is that people... No one can agree on how to </a:t>
            </a:r>
            <a:r>
              <a:rPr lang="en-US" dirty="0" smtClean="0"/>
              <a:t>measure democracy</a:t>
            </a:r>
            <a:r>
              <a:rPr lang="en-US" dirty="0"/>
              <a:t>. It's like a very ambiguous concept </a:t>
            </a:r>
            <a:r>
              <a:rPr lang="en-US" dirty="0" smtClean="0"/>
              <a:t>and... </a:t>
            </a:r>
            <a:r>
              <a:rPr lang="en-US" dirty="0"/>
              <a:t>I think what would be </a:t>
            </a:r>
            <a:r>
              <a:rPr lang="en-US" dirty="0" smtClean="0"/>
              <a:t>an important </a:t>
            </a:r>
            <a:r>
              <a:rPr lang="en-US" dirty="0"/>
              <a:t>thing for me in the future is to be able to justify my decision as to why I chose to </a:t>
            </a:r>
            <a:r>
              <a:rPr lang="en-US" dirty="0" smtClean="0"/>
              <a:t>use that </a:t>
            </a:r>
            <a:r>
              <a:rPr lang="en-US" dirty="0"/>
              <a:t>data because there are lots of different data measuring </a:t>
            </a:r>
            <a:r>
              <a:rPr lang="en-US" dirty="0" smtClean="0"/>
              <a:t>this... people </a:t>
            </a:r>
            <a:r>
              <a:rPr lang="en-US" dirty="0"/>
              <a:t>give responses like, "How did you choose this coding scheme, or </a:t>
            </a:r>
            <a:r>
              <a:rPr lang="en-US" dirty="0" smtClean="0"/>
              <a:t>this sequence</a:t>
            </a:r>
            <a:r>
              <a:rPr lang="en-US" dirty="0"/>
              <a:t>?" And they say, "It's the best available out there." And that is not a sufficient </a:t>
            </a:r>
            <a:r>
              <a:rPr lang="en-US" dirty="0" smtClean="0"/>
              <a:t>response for </a:t>
            </a:r>
            <a:r>
              <a:rPr lang="en-US" dirty="0"/>
              <a:t>why you choose what you </a:t>
            </a:r>
            <a:r>
              <a:rPr lang="en-US" dirty="0" smtClean="0"/>
              <a:t>choose (CBU11).</a:t>
            </a:r>
          </a:p>
          <a:p>
            <a:r>
              <a:rPr lang="en-US" dirty="0" smtClean="0"/>
              <a:t>Archaeologists</a:t>
            </a:r>
          </a:p>
          <a:p>
            <a:pPr lvl="2"/>
            <a:r>
              <a:rPr lang="en-US" dirty="0" smtClean="0"/>
              <a:t>And </a:t>
            </a:r>
            <a:r>
              <a:rPr lang="en-US" dirty="0"/>
              <a:t>that's a huge change because </a:t>
            </a:r>
            <a:r>
              <a:rPr lang="en-US" dirty="0" smtClean="0"/>
              <a:t>in …the </a:t>
            </a:r>
            <a:r>
              <a:rPr lang="en-US" dirty="0"/>
              <a:t>original expedition, they were much different and of course more primitive archaeological approach. It was clearance work, it wasn't strati-graphic levels every few centimeters. It wasn't GPS recordings, and digital photography, and analysis of bones, and sheep turds, and all that sort of thing. And that's what's happening now. So, there's a whole different dataset and different types of fields of things that would be tough to mesh a new excavation with an old one. That will be a challenge that we'll face </a:t>
            </a:r>
            <a:r>
              <a:rPr lang="en-US" dirty="0" smtClean="0"/>
              <a:t>later</a:t>
            </a:r>
            <a:r>
              <a:rPr lang="en-US" dirty="0"/>
              <a:t> </a:t>
            </a:r>
            <a:r>
              <a:rPr lang="en-US" dirty="0" smtClean="0"/>
              <a:t>(CCU05).</a:t>
            </a:r>
            <a:r>
              <a:rPr lang="en-US" dirty="0"/>
              <a:t/>
            </a:r>
            <a:br>
              <a:rPr lang="en-US" dirty="0"/>
            </a:br>
            <a:endParaRPr lang="en-US" dirty="0"/>
          </a:p>
          <a:p>
            <a:endParaRPr lang="en-US" dirty="0"/>
          </a:p>
        </p:txBody>
      </p:sp>
      <p:sp>
        <p:nvSpPr>
          <p:cNvPr id="3" name="Content Placeholder 1"/>
          <p:cNvSpPr txBox="1">
            <a:spLocks/>
          </p:cNvSpPr>
          <p:nvPr/>
        </p:nvSpPr>
        <p:spPr>
          <a:xfrm>
            <a:off x="152400" y="1143000"/>
            <a:ext cx="8763000" cy="5105400"/>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000" b="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Reuse: Salience</a:t>
            </a:r>
            <a:endParaRPr lang="en-US" dirty="0"/>
          </a:p>
        </p:txBody>
      </p:sp>
      <p:sp>
        <p:nvSpPr>
          <p:cNvPr id="3" name="Content Placeholder 2"/>
          <p:cNvSpPr>
            <a:spLocks noGrp="1"/>
          </p:cNvSpPr>
          <p:nvPr>
            <p:ph idx="1"/>
          </p:nvPr>
        </p:nvSpPr>
        <p:spPr/>
        <p:txBody>
          <a:bodyPr/>
          <a:lstStyle/>
          <a:p>
            <a:r>
              <a:rPr lang="en-US" dirty="0" smtClean="0"/>
              <a:t>Scarcity versus abundance</a:t>
            </a:r>
          </a:p>
          <a:p>
            <a:pPr marL="457200" lvl="1" indent="0">
              <a:buNone/>
            </a:pPr>
            <a:endParaRPr lang="en-US" dirty="0" smtClean="0"/>
          </a:p>
          <a:p>
            <a:r>
              <a:rPr lang="en-US" dirty="0" smtClean="0"/>
              <a:t>Creating new data</a:t>
            </a:r>
          </a:p>
          <a:p>
            <a:pPr lvl="1"/>
            <a:r>
              <a:rPr lang="en-US" dirty="0" smtClean="0"/>
              <a:t>Archaeologists primarily create </a:t>
            </a:r>
            <a:r>
              <a:rPr lang="en-US" dirty="0"/>
              <a:t>new </a:t>
            </a:r>
            <a:r>
              <a:rPr lang="en-US" dirty="0" smtClean="0"/>
              <a:t>data</a:t>
            </a:r>
          </a:p>
          <a:p>
            <a:pPr lvl="2"/>
            <a:r>
              <a:rPr lang="en-US" dirty="0" smtClean="0"/>
              <a:t>Reuse is usually supplementary to original data collection </a:t>
            </a:r>
          </a:p>
          <a:p>
            <a:endParaRPr lang="en-US" dirty="0"/>
          </a:p>
          <a:p>
            <a:pPr lvl="1"/>
            <a:r>
              <a:rPr lang="en-US" dirty="0" smtClean="0"/>
              <a:t>Most quantitative social scientists do not create their own datasets</a:t>
            </a:r>
          </a:p>
          <a:p>
            <a:pPr lvl="2"/>
            <a:r>
              <a:rPr lang="en-US" dirty="0" smtClean="0"/>
              <a:t>High </a:t>
            </a:r>
            <a:r>
              <a:rPr lang="en-US" dirty="0"/>
              <a:t>cost of conducting a large scale survey, etc</a:t>
            </a:r>
            <a:r>
              <a:rPr lang="en-US" dirty="0" smtClean="0"/>
              <a:t>.</a:t>
            </a:r>
          </a:p>
        </p:txBody>
      </p:sp>
    </p:spTree>
    <p:extLst>
      <p:ext uri="{BB962C8B-B14F-4D97-AF65-F5344CB8AC3E}">
        <p14:creationId xmlns="" xmlns:p14="http://schemas.microsoft.com/office/powerpoint/2010/main" val="10909122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Reuse : Discovery Sites</a:t>
            </a:r>
            <a:endParaRPr lang="en-US" dirty="0"/>
          </a:p>
        </p:txBody>
      </p:sp>
      <p:grpSp>
        <p:nvGrpSpPr>
          <p:cNvPr id="7" name="Group 6"/>
          <p:cNvGrpSpPr/>
          <p:nvPr/>
        </p:nvGrpSpPr>
        <p:grpSpPr>
          <a:xfrm>
            <a:off x="-152400" y="806600"/>
            <a:ext cx="9144000" cy="5289399"/>
            <a:chOff x="152400" y="609600"/>
            <a:chExt cx="8839200" cy="5486400"/>
          </a:xfrm>
        </p:grpSpPr>
        <p:sp>
          <p:nvSpPr>
            <p:cNvPr id="8" name="Rectangle 7"/>
            <p:cNvSpPr/>
            <p:nvPr/>
          </p:nvSpPr>
          <p:spPr>
            <a:xfrm>
              <a:off x="152400" y="609600"/>
              <a:ext cx="8839200" cy="5486400"/>
            </a:xfrm>
            <a:prstGeom prst="rect">
              <a:avLst/>
            </a:prstGeom>
            <a:noFill/>
          </p:spPr>
        </p:sp>
        <p:sp>
          <p:nvSpPr>
            <p:cNvPr id="9" name="Freeform 8"/>
            <p:cNvSpPr/>
            <p:nvPr/>
          </p:nvSpPr>
          <p:spPr>
            <a:xfrm>
              <a:off x="3773260" y="2710052"/>
              <a:ext cx="2223194" cy="1720901"/>
            </a:xfrm>
            <a:custGeom>
              <a:avLst/>
              <a:gdLst>
                <a:gd name="connsiteX0" fmla="*/ 0 w 2223194"/>
                <a:gd name="connsiteY0" fmla="*/ 860451 h 1720901"/>
                <a:gd name="connsiteX1" fmla="*/ 1111597 w 2223194"/>
                <a:gd name="connsiteY1" fmla="*/ 0 h 1720901"/>
                <a:gd name="connsiteX2" fmla="*/ 2223194 w 2223194"/>
                <a:gd name="connsiteY2" fmla="*/ 860451 h 1720901"/>
                <a:gd name="connsiteX3" fmla="*/ 1111597 w 2223194"/>
                <a:gd name="connsiteY3" fmla="*/ 1720902 h 1720901"/>
                <a:gd name="connsiteX4" fmla="*/ 0 w 2223194"/>
                <a:gd name="connsiteY4" fmla="*/ 860451 h 172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194" h="1720901">
                  <a:moveTo>
                    <a:pt x="0" y="860451"/>
                  </a:moveTo>
                  <a:cubicBezTo>
                    <a:pt x="0" y="385237"/>
                    <a:pt x="497679" y="0"/>
                    <a:pt x="1111597" y="0"/>
                  </a:cubicBezTo>
                  <a:cubicBezTo>
                    <a:pt x="1725515" y="0"/>
                    <a:pt x="2223194" y="385237"/>
                    <a:pt x="2223194" y="860451"/>
                  </a:cubicBezTo>
                  <a:cubicBezTo>
                    <a:pt x="2223194" y="1335665"/>
                    <a:pt x="1725515" y="1720902"/>
                    <a:pt x="1111597" y="1720902"/>
                  </a:cubicBezTo>
                  <a:cubicBezTo>
                    <a:pt x="497679" y="1720902"/>
                    <a:pt x="0" y="1335665"/>
                    <a:pt x="0" y="86045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7009" tIns="263450" rIns="337009" bIns="26345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Archaeologist</a:t>
              </a:r>
              <a:endParaRPr lang="en-US" sz="1800" b="1" kern="1200" dirty="0">
                <a:solidFill>
                  <a:schemeClr val="tx1"/>
                </a:solidFill>
              </a:endParaRPr>
            </a:p>
          </p:txBody>
        </p:sp>
        <p:sp>
          <p:nvSpPr>
            <p:cNvPr id="10" name="Freeform 9"/>
            <p:cNvSpPr/>
            <p:nvPr/>
          </p:nvSpPr>
          <p:spPr>
            <a:xfrm rot="25633347">
              <a:off x="4145144" y="2474521"/>
              <a:ext cx="571103" cy="28777"/>
            </a:xfrm>
            <a:custGeom>
              <a:avLst/>
              <a:gdLst>
                <a:gd name="connsiteX0" fmla="*/ 0 w 571103"/>
                <a:gd name="connsiteY0" fmla="*/ 14388 h 28777"/>
                <a:gd name="connsiteX1" fmla="*/ 571103 w 571103"/>
                <a:gd name="connsiteY1" fmla="*/ 14388 h 28777"/>
              </a:gdLst>
              <a:ahLst/>
              <a:cxnLst>
                <a:cxn ang="0">
                  <a:pos x="connsiteX0" y="connsiteY0"/>
                </a:cxn>
                <a:cxn ang="0">
                  <a:pos x="connsiteX1" y="connsiteY1"/>
                </a:cxn>
              </a:cxnLst>
              <a:rect l="l" t="t" r="r" b="b"/>
              <a:pathLst>
                <a:path w="571103" h="28777">
                  <a:moveTo>
                    <a:pt x="571103" y="14389"/>
                  </a:moveTo>
                  <a:lnTo>
                    <a:pt x="0" y="1438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3974" tIns="109" rIns="283973" bIns="112"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11" name="Freeform 10"/>
            <p:cNvSpPr/>
            <p:nvPr/>
          </p:nvSpPr>
          <p:spPr>
            <a:xfrm>
              <a:off x="2799352" y="632095"/>
              <a:ext cx="2385608" cy="1624848"/>
            </a:xfrm>
            <a:custGeom>
              <a:avLst/>
              <a:gdLst>
                <a:gd name="connsiteX0" fmla="*/ 0 w 2385608"/>
                <a:gd name="connsiteY0" fmla="*/ 812424 h 1624848"/>
                <a:gd name="connsiteX1" fmla="*/ 1192804 w 2385608"/>
                <a:gd name="connsiteY1" fmla="*/ 0 h 1624848"/>
                <a:gd name="connsiteX2" fmla="*/ 2385608 w 2385608"/>
                <a:gd name="connsiteY2" fmla="*/ 812424 h 1624848"/>
                <a:gd name="connsiteX3" fmla="*/ 1192804 w 2385608"/>
                <a:gd name="connsiteY3" fmla="*/ 1624848 h 1624848"/>
                <a:gd name="connsiteX4" fmla="*/ 0 w 2385608"/>
                <a:gd name="connsiteY4" fmla="*/ 812424 h 1624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608" h="1624848">
                  <a:moveTo>
                    <a:pt x="0" y="812424"/>
                  </a:moveTo>
                  <a:cubicBezTo>
                    <a:pt x="0" y="363735"/>
                    <a:pt x="534037" y="0"/>
                    <a:pt x="1192804" y="0"/>
                  </a:cubicBezTo>
                  <a:cubicBezTo>
                    <a:pt x="1851571" y="0"/>
                    <a:pt x="2385608" y="363735"/>
                    <a:pt x="2385608" y="812424"/>
                  </a:cubicBezTo>
                  <a:cubicBezTo>
                    <a:pt x="2385608" y="1261113"/>
                    <a:pt x="1851571" y="1624848"/>
                    <a:pt x="1192804" y="1624848"/>
                  </a:cubicBezTo>
                  <a:cubicBezTo>
                    <a:pt x="534037" y="1624848"/>
                    <a:pt x="0" y="1261113"/>
                    <a:pt x="0" y="81242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794" tIns="249383" rIns="360794" bIns="24938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Museums</a:t>
              </a:r>
              <a:endParaRPr lang="en-US" sz="1800" b="1" kern="1200" dirty="0">
                <a:solidFill>
                  <a:schemeClr val="tx1"/>
                </a:solidFill>
              </a:endParaRPr>
            </a:p>
          </p:txBody>
        </p:sp>
        <p:sp>
          <p:nvSpPr>
            <p:cNvPr id="12" name="Freeform 11"/>
            <p:cNvSpPr/>
            <p:nvPr/>
          </p:nvSpPr>
          <p:spPr>
            <a:xfrm rot="18441006">
              <a:off x="5298501" y="2508579"/>
              <a:ext cx="771625" cy="28777"/>
            </a:xfrm>
            <a:custGeom>
              <a:avLst/>
              <a:gdLst>
                <a:gd name="connsiteX0" fmla="*/ 0 w 771625"/>
                <a:gd name="connsiteY0" fmla="*/ 14388 h 28777"/>
                <a:gd name="connsiteX1" fmla="*/ 771625 w 771625"/>
                <a:gd name="connsiteY1" fmla="*/ 14388 h 28777"/>
              </a:gdLst>
              <a:ahLst/>
              <a:cxnLst>
                <a:cxn ang="0">
                  <a:pos x="connsiteX0" y="connsiteY0"/>
                </a:cxn>
                <a:cxn ang="0">
                  <a:pos x="connsiteX1" y="connsiteY1"/>
                </a:cxn>
              </a:cxnLst>
              <a:rect l="l" t="t" r="r" b="b"/>
              <a:pathLst>
                <a:path w="771625" h="28777">
                  <a:moveTo>
                    <a:pt x="0" y="14388"/>
                  </a:moveTo>
                  <a:lnTo>
                    <a:pt x="771625" y="143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9221" tIns="-4902" rIns="379222" bIns="-4903"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13" name="Freeform 12"/>
            <p:cNvSpPr/>
            <p:nvPr/>
          </p:nvSpPr>
          <p:spPr>
            <a:xfrm>
              <a:off x="5260888" y="806601"/>
              <a:ext cx="2333985" cy="1484126"/>
            </a:xfrm>
            <a:custGeom>
              <a:avLst/>
              <a:gdLst>
                <a:gd name="connsiteX0" fmla="*/ 0 w 2333985"/>
                <a:gd name="connsiteY0" fmla="*/ 742063 h 1484126"/>
                <a:gd name="connsiteX1" fmla="*/ 1166993 w 2333985"/>
                <a:gd name="connsiteY1" fmla="*/ 0 h 1484126"/>
                <a:gd name="connsiteX2" fmla="*/ 2333986 w 2333985"/>
                <a:gd name="connsiteY2" fmla="*/ 742063 h 1484126"/>
                <a:gd name="connsiteX3" fmla="*/ 1166993 w 2333985"/>
                <a:gd name="connsiteY3" fmla="*/ 1484126 h 1484126"/>
                <a:gd name="connsiteX4" fmla="*/ 0 w 2333985"/>
                <a:gd name="connsiteY4" fmla="*/ 742063 h 148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985" h="1484126">
                  <a:moveTo>
                    <a:pt x="0" y="742063"/>
                  </a:moveTo>
                  <a:cubicBezTo>
                    <a:pt x="0" y="332233"/>
                    <a:pt x="522481" y="0"/>
                    <a:pt x="1166993" y="0"/>
                  </a:cubicBezTo>
                  <a:cubicBezTo>
                    <a:pt x="1811505" y="0"/>
                    <a:pt x="2333986" y="332233"/>
                    <a:pt x="2333986" y="742063"/>
                  </a:cubicBezTo>
                  <a:cubicBezTo>
                    <a:pt x="2333986" y="1151893"/>
                    <a:pt x="1811505" y="1484126"/>
                    <a:pt x="1166993" y="1484126"/>
                  </a:cubicBezTo>
                  <a:cubicBezTo>
                    <a:pt x="522481" y="1484126"/>
                    <a:pt x="0" y="1151893"/>
                    <a:pt x="0" y="74206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234" tIns="228775" rIns="353234" bIns="228775"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Colleagues</a:t>
              </a:r>
              <a:endParaRPr lang="en-US" sz="1800" b="1" kern="1200" dirty="0">
                <a:solidFill>
                  <a:schemeClr val="tx1"/>
                </a:solidFill>
              </a:endParaRPr>
            </a:p>
          </p:txBody>
        </p:sp>
        <p:sp>
          <p:nvSpPr>
            <p:cNvPr id="14" name="Freeform 13"/>
            <p:cNvSpPr/>
            <p:nvPr/>
          </p:nvSpPr>
          <p:spPr>
            <a:xfrm rot="20656795">
              <a:off x="5914544" y="3153481"/>
              <a:ext cx="801607" cy="28777"/>
            </a:xfrm>
            <a:custGeom>
              <a:avLst/>
              <a:gdLst>
                <a:gd name="connsiteX0" fmla="*/ 0 w 801607"/>
                <a:gd name="connsiteY0" fmla="*/ 14388 h 28777"/>
                <a:gd name="connsiteX1" fmla="*/ 801607 w 801607"/>
                <a:gd name="connsiteY1" fmla="*/ 14388 h 28777"/>
              </a:gdLst>
              <a:ahLst/>
              <a:cxnLst>
                <a:cxn ang="0">
                  <a:pos x="connsiteX0" y="connsiteY0"/>
                </a:cxn>
                <a:cxn ang="0">
                  <a:pos x="connsiteX1" y="connsiteY1"/>
                </a:cxn>
              </a:cxnLst>
              <a:rect l="l" t="t" r="r" b="b"/>
              <a:pathLst>
                <a:path w="801607" h="28777">
                  <a:moveTo>
                    <a:pt x="0" y="14388"/>
                  </a:moveTo>
                  <a:lnTo>
                    <a:pt x="801607" y="143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93463" tIns="-5652" rIns="393464" bIns="-5652"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15" name="Freeform 14"/>
            <p:cNvSpPr/>
            <p:nvPr/>
          </p:nvSpPr>
          <p:spPr>
            <a:xfrm>
              <a:off x="6655712" y="2122789"/>
              <a:ext cx="1710387" cy="1417143"/>
            </a:xfrm>
            <a:custGeom>
              <a:avLst/>
              <a:gdLst>
                <a:gd name="connsiteX0" fmla="*/ 0 w 1710387"/>
                <a:gd name="connsiteY0" fmla="*/ 708572 h 1417143"/>
                <a:gd name="connsiteX1" fmla="*/ 855194 w 1710387"/>
                <a:gd name="connsiteY1" fmla="*/ 0 h 1417143"/>
                <a:gd name="connsiteX2" fmla="*/ 1710388 w 1710387"/>
                <a:gd name="connsiteY2" fmla="*/ 708572 h 1417143"/>
                <a:gd name="connsiteX3" fmla="*/ 855194 w 1710387"/>
                <a:gd name="connsiteY3" fmla="*/ 1417144 h 1417143"/>
                <a:gd name="connsiteX4" fmla="*/ 0 w 1710387"/>
                <a:gd name="connsiteY4" fmla="*/ 708572 h 141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387" h="1417143">
                  <a:moveTo>
                    <a:pt x="0" y="708572"/>
                  </a:moveTo>
                  <a:cubicBezTo>
                    <a:pt x="0" y="317238"/>
                    <a:pt x="382883" y="0"/>
                    <a:pt x="855194" y="0"/>
                  </a:cubicBezTo>
                  <a:cubicBezTo>
                    <a:pt x="1327505" y="0"/>
                    <a:pt x="1710388" y="317238"/>
                    <a:pt x="1710388" y="708572"/>
                  </a:cubicBezTo>
                  <a:cubicBezTo>
                    <a:pt x="1710388" y="1099906"/>
                    <a:pt x="1327505" y="1417144"/>
                    <a:pt x="855194" y="1417144"/>
                  </a:cubicBezTo>
                  <a:cubicBezTo>
                    <a:pt x="382883" y="1417144"/>
                    <a:pt x="0" y="1099906"/>
                    <a:pt x="0" y="70857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10" tIns="218966" rIns="261910" bIns="21896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SHPO</a:t>
              </a:r>
              <a:endParaRPr lang="en-US" sz="1800" b="1" kern="1200" dirty="0">
                <a:solidFill>
                  <a:schemeClr val="tx1"/>
                </a:solidFill>
              </a:endParaRPr>
            </a:p>
          </p:txBody>
        </p:sp>
        <p:sp>
          <p:nvSpPr>
            <p:cNvPr id="16" name="Freeform 15"/>
            <p:cNvSpPr/>
            <p:nvPr/>
          </p:nvSpPr>
          <p:spPr>
            <a:xfrm rot="1282696">
              <a:off x="5865853" y="4002540"/>
              <a:ext cx="318843" cy="28777"/>
            </a:xfrm>
            <a:custGeom>
              <a:avLst/>
              <a:gdLst>
                <a:gd name="connsiteX0" fmla="*/ 0 w 318843"/>
                <a:gd name="connsiteY0" fmla="*/ 14388 h 28777"/>
                <a:gd name="connsiteX1" fmla="*/ 318843 w 318843"/>
                <a:gd name="connsiteY1" fmla="*/ 14388 h 28777"/>
              </a:gdLst>
              <a:ahLst/>
              <a:cxnLst>
                <a:cxn ang="0">
                  <a:pos x="connsiteX0" y="connsiteY0"/>
                </a:cxn>
                <a:cxn ang="0">
                  <a:pos x="connsiteX1" y="connsiteY1"/>
                </a:cxn>
              </a:cxnLst>
              <a:rect l="l" t="t" r="r" b="b"/>
              <a:pathLst>
                <a:path w="318843" h="28777">
                  <a:moveTo>
                    <a:pt x="0" y="14388"/>
                  </a:moveTo>
                  <a:lnTo>
                    <a:pt x="318843" y="143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4149" tIns="6417" rIns="164150" bIns="6417"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17" name="Freeform 16"/>
            <p:cNvSpPr/>
            <p:nvPr/>
          </p:nvSpPr>
          <p:spPr>
            <a:xfrm>
              <a:off x="5855148" y="3778665"/>
              <a:ext cx="3035477" cy="1531594"/>
            </a:xfrm>
            <a:custGeom>
              <a:avLst/>
              <a:gdLst>
                <a:gd name="connsiteX0" fmla="*/ 0 w 3035477"/>
                <a:gd name="connsiteY0" fmla="*/ 765797 h 1531594"/>
                <a:gd name="connsiteX1" fmla="*/ 1517739 w 3035477"/>
                <a:gd name="connsiteY1" fmla="*/ 0 h 1531594"/>
                <a:gd name="connsiteX2" fmla="*/ 3035478 w 3035477"/>
                <a:gd name="connsiteY2" fmla="*/ 765797 h 1531594"/>
                <a:gd name="connsiteX3" fmla="*/ 1517739 w 3035477"/>
                <a:gd name="connsiteY3" fmla="*/ 1531594 h 1531594"/>
                <a:gd name="connsiteX4" fmla="*/ 0 w 3035477"/>
                <a:gd name="connsiteY4" fmla="*/ 765797 h 1531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5477" h="1531594">
                  <a:moveTo>
                    <a:pt x="0" y="765797"/>
                  </a:moveTo>
                  <a:cubicBezTo>
                    <a:pt x="0" y="342859"/>
                    <a:pt x="679515" y="0"/>
                    <a:pt x="1517739" y="0"/>
                  </a:cubicBezTo>
                  <a:cubicBezTo>
                    <a:pt x="2355963" y="0"/>
                    <a:pt x="3035478" y="342859"/>
                    <a:pt x="3035478" y="765797"/>
                  </a:cubicBezTo>
                  <a:cubicBezTo>
                    <a:pt x="3035478" y="1188735"/>
                    <a:pt x="2355963" y="1531594"/>
                    <a:pt x="1517739" y="1531594"/>
                  </a:cubicBezTo>
                  <a:cubicBezTo>
                    <a:pt x="679515" y="1531594"/>
                    <a:pt x="0" y="1188735"/>
                    <a:pt x="0" y="76579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5965" tIns="235727" rIns="455965" bIns="235727"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Government Antiquities Authorities</a:t>
              </a:r>
              <a:endParaRPr lang="en-US" sz="1800" b="1" kern="1200" dirty="0">
                <a:solidFill>
                  <a:schemeClr val="tx1"/>
                </a:solidFill>
              </a:endParaRPr>
            </a:p>
          </p:txBody>
        </p:sp>
        <p:sp>
          <p:nvSpPr>
            <p:cNvPr id="18" name="Freeform 17"/>
            <p:cNvSpPr/>
            <p:nvPr/>
          </p:nvSpPr>
          <p:spPr>
            <a:xfrm rot="5395735">
              <a:off x="4806801" y="4495786"/>
              <a:ext cx="158444" cy="28777"/>
            </a:xfrm>
            <a:custGeom>
              <a:avLst/>
              <a:gdLst>
                <a:gd name="connsiteX0" fmla="*/ 0 w 158444"/>
                <a:gd name="connsiteY0" fmla="*/ 14388 h 28777"/>
                <a:gd name="connsiteX1" fmla="*/ 158444 w 158444"/>
                <a:gd name="connsiteY1" fmla="*/ 14388 h 28777"/>
              </a:gdLst>
              <a:ahLst/>
              <a:cxnLst>
                <a:cxn ang="0">
                  <a:pos x="connsiteX0" y="connsiteY0"/>
                </a:cxn>
                <a:cxn ang="0">
                  <a:pos x="connsiteX1" y="connsiteY1"/>
                </a:cxn>
              </a:cxnLst>
              <a:rect l="l" t="t" r="r" b="b"/>
              <a:pathLst>
                <a:path w="158444" h="28777">
                  <a:moveTo>
                    <a:pt x="0" y="14388"/>
                  </a:moveTo>
                  <a:lnTo>
                    <a:pt x="158444" y="143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7961" tIns="10427" rIns="87960" bIns="10427"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19" name="Freeform 18"/>
            <p:cNvSpPr/>
            <p:nvPr/>
          </p:nvSpPr>
          <p:spPr>
            <a:xfrm>
              <a:off x="3675765" y="4589397"/>
              <a:ext cx="2422562" cy="1491757"/>
            </a:xfrm>
            <a:custGeom>
              <a:avLst/>
              <a:gdLst>
                <a:gd name="connsiteX0" fmla="*/ 0 w 2422562"/>
                <a:gd name="connsiteY0" fmla="*/ 745879 h 1491757"/>
                <a:gd name="connsiteX1" fmla="*/ 1211281 w 2422562"/>
                <a:gd name="connsiteY1" fmla="*/ 0 h 1491757"/>
                <a:gd name="connsiteX2" fmla="*/ 2422562 w 2422562"/>
                <a:gd name="connsiteY2" fmla="*/ 745879 h 1491757"/>
                <a:gd name="connsiteX3" fmla="*/ 1211281 w 2422562"/>
                <a:gd name="connsiteY3" fmla="*/ 1491758 h 1491757"/>
                <a:gd name="connsiteX4" fmla="*/ 0 w 2422562"/>
                <a:gd name="connsiteY4" fmla="*/ 745879 h 1491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562" h="1491757">
                  <a:moveTo>
                    <a:pt x="0" y="745879"/>
                  </a:moveTo>
                  <a:cubicBezTo>
                    <a:pt x="0" y="333941"/>
                    <a:pt x="542309" y="0"/>
                    <a:pt x="1211281" y="0"/>
                  </a:cubicBezTo>
                  <a:cubicBezTo>
                    <a:pt x="1880253" y="0"/>
                    <a:pt x="2422562" y="333941"/>
                    <a:pt x="2422562" y="745879"/>
                  </a:cubicBezTo>
                  <a:cubicBezTo>
                    <a:pt x="2422562" y="1157817"/>
                    <a:pt x="1880253" y="1491758"/>
                    <a:pt x="1211281" y="1491758"/>
                  </a:cubicBezTo>
                  <a:cubicBezTo>
                    <a:pt x="542309" y="1491758"/>
                    <a:pt x="0" y="1157817"/>
                    <a:pt x="0" y="74587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206" tIns="229893" rIns="366206" bIns="22989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Journals / Published Reports</a:t>
              </a:r>
              <a:endParaRPr lang="en-US" sz="1800" b="1" kern="1200" dirty="0">
                <a:solidFill>
                  <a:schemeClr val="tx1"/>
                </a:solidFill>
              </a:endParaRPr>
            </a:p>
          </p:txBody>
        </p:sp>
        <p:sp>
          <p:nvSpPr>
            <p:cNvPr id="20" name="Freeform 19"/>
            <p:cNvSpPr/>
            <p:nvPr/>
          </p:nvSpPr>
          <p:spPr>
            <a:xfrm rot="20413804">
              <a:off x="3690252" y="3950974"/>
              <a:ext cx="192058" cy="28778"/>
            </a:xfrm>
            <a:custGeom>
              <a:avLst/>
              <a:gdLst>
                <a:gd name="connsiteX0" fmla="*/ 0 w 192057"/>
                <a:gd name="connsiteY0" fmla="*/ 14388 h 28777"/>
                <a:gd name="connsiteX1" fmla="*/ 192057 w 192057"/>
                <a:gd name="connsiteY1" fmla="*/ 14388 h 28777"/>
              </a:gdLst>
              <a:ahLst/>
              <a:cxnLst>
                <a:cxn ang="0">
                  <a:pos x="connsiteX0" y="connsiteY0"/>
                </a:cxn>
                <a:cxn ang="0">
                  <a:pos x="connsiteX1" y="connsiteY1"/>
                </a:cxn>
              </a:cxnLst>
              <a:rect l="l" t="t" r="r" b="b"/>
              <a:pathLst>
                <a:path w="192057" h="28777">
                  <a:moveTo>
                    <a:pt x="192057" y="14389"/>
                  </a:moveTo>
                  <a:lnTo>
                    <a:pt x="0" y="1438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3927" tIns="9587" rIns="103928" bIns="9588"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21" name="Freeform 20"/>
            <p:cNvSpPr/>
            <p:nvPr/>
          </p:nvSpPr>
          <p:spPr>
            <a:xfrm>
              <a:off x="1176939" y="3613796"/>
              <a:ext cx="2717601" cy="1602097"/>
            </a:xfrm>
            <a:custGeom>
              <a:avLst/>
              <a:gdLst>
                <a:gd name="connsiteX0" fmla="*/ 0 w 2717601"/>
                <a:gd name="connsiteY0" fmla="*/ 801049 h 1602097"/>
                <a:gd name="connsiteX1" fmla="*/ 1358801 w 2717601"/>
                <a:gd name="connsiteY1" fmla="*/ 0 h 1602097"/>
                <a:gd name="connsiteX2" fmla="*/ 2717602 w 2717601"/>
                <a:gd name="connsiteY2" fmla="*/ 801049 h 1602097"/>
                <a:gd name="connsiteX3" fmla="*/ 1358801 w 2717601"/>
                <a:gd name="connsiteY3" fmla="*/ 1602098 h 1602097"/>
                <a:gd name="connsiteX4" fmla="*/ 0 w 2717601"/>
                <a:gd name="connsiteY4" fmla="*/ 801049 h 160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601" h="1602097">
                  <a:moveTo>
                    <a:pt x="0" y="801049"/>
                  </a:moveTo>
                  <a:cubicBezTo>
                    <a:pt x="0" y="358642"/>
                    <a:pt x="608356" y="0"/>
                    <a:pt x="1358801" y="0"/>
                  </a:cubicBezTo>
                  <a:cubicBezTo>
                    <a:pt x="2109246" y="0"/>
                    <a:pt x="2717602" y="358642"/>
                    <a:pt x="2717602" y="801049"/>
                  </a:cubicBezTo>
                  <a:cubicBezTo>
                    <a:pt x="2717602" y="1243456"/>
                    <a:pt x="2109246" y="1602098"/>
                    <a:pt x="1358801" y="1602098"/>
                  </a:cubicBezTo>
                  <a:cubicBezTo>
                    <a:pt x="608356" y="1602098"/>
                    <a:pt x="0" y="1243456"/>
                    <a:pt x="0" y="80104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9413" tIns="246052" rIns="409413" bIns="2460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Personal archives</a:t>
              </a:r>
              <a:endParaRPr lang="en-US" sz="1800" b="1" kern="1200" dirty="0">
                <a:solidFill>
                  <a:schemeClr val="tx1"/>
                </a:solidFill>
              </a:endParaRPr>
            </a:p>
          </p:txBody>
        </p:sp>
        <p:sp>
          <p:nvSpPr>
            <p:cNvPr id="22" name="Freeform 21"/>
            <p:cNvSpPr/>
            <p:nvPr/>
          </p:nvSpPr>
          <p:spPr>
            <a:xfrm rot="22744098">
              <a:off x="3386205" y="3124035"/>
              <a:ext cx="497302" cy="28778"/>
            </a:xfrm>
            <a:custGeom>
              <a:avLst/>
              <a:gdLst>
                <a:gd name="connsiteX0" fmla="*/ 0 w 497301"/>
                <a:gd name="connsiteY0" fmla="*/ 14388 h 28777"/>
                <a:gd name="connsiteX1" fmla="*/ 497301 w 497301"/>
                <a:gd name="connsiteY1" fmla="*/ 14388 h 28777"/>
              </a:gdLst>
              <a:ahLst/>
              <a:cxnLst>
                <a:cxn ang="0">
                  <a:pos x="connsiteX0" y="connsiteY0"/>
                </a:cxn>
                <a:cxn ang="0">
                  <a:pos x="connsiteX1" y="connsiteY1"/>
                </a:cxn>
              </a:cxnLst>
              <a:rect l="l" t="t" r="r" b="b"/>
              <a:pathLst>
                <a:path w="497301" h="28777">
                  <a:moveTo>
                    <a:pt x="497301" y="14389"/>
                  </a:moveTo>
                  <a:lnTo>
                    <a:pt x="0" y="1438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8918" tIns="1958" rIns="248918" bIns="1954"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23" name="Freeform 22"/>
            <p:cNvSpPr/>
            <p:nvPr/>
          </p:nvSpPr>
          <p:spPr>
            <a:xfrm>
              <a:off x="888999" y="1797253"/>
              <a:ext cx="2689343" cy="1689091"/>
            </a:xfrm>
            <a:custGeom>
              <a:avLst/>
              <a:gdLst>
                <a:gd name="connsiteX0" fmla="*/ 0 w 2760462"/>
                <a:gd name="connsiteY0" fmla="*/ 844546 h 1689091"/>
                <a:gd name="connsiteX1" fmla="*/ 1380231 w 2760462"/>
                <a:gd name="connsiteY1" fmla="*/ 0 h 1689091"/>
                <a:gd name="connsiteX2" fmla="*/ 2760462 w 2760462"/>
                <a:gd name="connsiteY2" fmla="*/ 844546 h 1689091"/>
                <a:gd name="connsiteX3" fmla="*/ 1380231 w 2760462"/>
                <a:gd name="connsiteY3" fmla="*/ 1689092 h 1689091"/>
                <a:gd name="connsiteX4" fmla="*/ 0 w 2760462"/>
                <a:gd name="connsiteY4" fmla="*/ 844546 h 168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0462" h="1689091">
                  <a:moveTo>
                    <a:pt x="0" y="844546"/>
                  </a:moveTo>
                  <a:cubicBezTo>
                    <a:pt x="0" y="378116"/>
                    <a:pt x="617950" y="0"/>
                    <a:pt x="1380231" y="0"/>
                  </a:cubicBezTo>
                  <a:cubicBezTo>
                    <a:pt x="2142512" y="0"/>
                    <a:pt x="2760462" y="378116"/>
                    <a:pt x="2760462" y="844546"/>
                  </a:cubicBezTo>
                  <a:cubicBezTo>
                    <a:pt x="2760462" y="1310976"/>
                    <a:pt x="2142512" y="1689092"/>
                    <a:pt x="1380231" y="1689092"/>
                  </a:cubicBezTo>
                  <a:cubicBezTo>
                    <a:pt x="617950" y="1689092"/>
                    <a:pt x="0" y="1310976"/>
                    <a:pt x="0" y="84454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5690" tIns="258792" rIns="415690" bIns="25879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Digital Data Repositories</a:t>
              </a:r>
              <a:endParaRPr lang="en-US" sz="1800" b="1" kern="1200" dirty="0">
                <a:solidFill>
                  <a:schemeClr val="tx1"/>
                </a:solidFill>
              </a:endParaRPr>
            </a:p>
          </p:txBody>
        </p:sp>
      </p:grpSp>
    </p:spTree>
    <p:extLst>
      <p:ext uri="{BB962C8B-B14F-4D97-AF65-F5344CB8AC3E}">
        <p14:creationId xmlns="" xmlns:p14="http://schemas.microsoft.com/office/powerpoint/2010/main" val="348815686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omezj\Desktop\codebook.png"/>
          <p:cNvPicPr>
            <a:picLocks noChangeAspect="1" noChangeArrowheads="1"/>
          </p:cNvPicPr>
          <p:nvPr/>
        </p:nvPicPr>
        <p:blipFill>
          <a:blip r:embed="rId3" cstate="print">
            <a:lum contrast="-10000"/>
          </a:blip>
          <a:srcRect/>
          <a:stretch>
            <a:fillRect/>
          </a:stretch>
        </p:blipFill>
        <p:spPr bwMode="auto">
          <a:xfrm>
            <a:off x="6467442" y="2363172"/>
            <a:ext cx="1012887" cy="1066460"/>
          </a:xfrm>
          <a:prstGeom prst="rect">
            <a:avLst/>
          </a:prstGeom>
          <a:ln>
            <a:noFill/>
          </a:ln>
          <a:effectLst>
            <a:outerShdw blurRad="292100" dist="139700" dir="2700000" algn="tl" rotWithShape="0">
              <a:srgbClr val="333333">
                <a:alpha val="65000"/>
              </a:srgbClr>
            </a:outerShdw>
          </a:effectLst>
        </p:spPr>
      </p:pic>
      <p:pic>
        <p:nvPicPr>
          <p:cNvPr id="1029" name="Picture 5" descr="C:\Users\gomezj\Desktop\drawing ex.jpg"/>
          <p:cNvPicPr>
            <a:picLocks noChangeAspect="1" noChangeArrowheads="1"/>
          </p:cNvPicPr>
          <p:nvPr/>
        </p:nvPicPr>
        <p:blipFill>
          <a:blip r:embed="rId4" cstate="print"/>
          <a:srcRect/>
          <a:stretch>
            <a:fillRect/>
          </a:stretch>
        </p:blipFill>
        <p:spPr bwMode="auto">
          <a:xfrm>
            <a:off x="433002" y="2233701"/>
            <a:ext cx="712741" cy="845344"/>
          </a:xfrm>
          <a:prstGeom prst="rect">
            <a:avLst/>
          </a:prstGeom>
          <a:ln>
            <a:noFill/>
          </a:ln>
          <a:effectLst>
            <a:outerShdw blurRad="292100" dist="139700" dir="2700000" algn="tl" rotWithShape="0">
              <a:srgbClr val="333333">
                <a:alpha val="65000"/>
              </a:srgbClr>
            </a:outerShdw>
          </a:effectLst>
        </p:spPr>
      </p:pic>
      <p:sp>
        <p:nvSpPr>
          <p:cNvPr id="27" name="TextBox 26"/>
          <p:cNvSpPr txBox="1"/>
          <p:nvPr/>
        </p:nvSpPr>
        <p:spPr>
          <a:xfrm>
            <a:off x="277812" y="5155689"/>
            <a:ext cx="4079875" cy="848938"/>
          </a:xfrm>
          <a:prstGeom prst="rect">
            <a:avLst/>
          </a:prstGeom>
          <a:noFill/>
        </p:spPr>
        <p:txBody>
          <a:bodyPr wrap="square" lIns="17768" tIns="8884" rIns="17768" bIns="8884" rtlCol="0">
            <a:spAutoFit/>
          </a:bodyPr>
          <a:lstStyle/>
          <a:p>
            <a:pPr algn="ctr" defTabSz="974667"/>
            <a:r>
              <a:rPr lang="en-US" b="1" dirty="0">
                <a:solidFill>
                  <a:srgbClr val="FF9900"/>
                </a:solidFill>
              </a:rPr>
              <a:t>Web of Discovery for Context</a:t>
            </a:r>
          </a:p>
          <a:p>
            <a:pPr algn="ctr" defTabSz="974667"/>
            <a:r>
              <a:rPr lang="en-US" dirty="0">
                <a:solidFill>
                  <a:prstClr val="black">
                    <a:lumMod val="65000"/>
                    <a:lumOff val="35000"/>
                  </a:prstClr>
                </a:solidFill>
              </a:rPr>
              <a:t>Archaeologists </a:t>
            </a:r>
            <a:r>
              <a:rPr lang="en-US" dirty="0" smtClean="0">
                <a:solidFill>
                  <a:prstClr val="black">
                    <a:lumMod val="65000"/>
                    <a:lumOff val="35000"/>
                  </a:prstClr>
                </a:solidFill>
              </a:rPr>
              <a:t>rely </a:t>
            </a:r>
            <a:r>
              <a:rPr lang="en-US" dirty="0">
                <a:solidFill>
                  <a:prstClr val="black">
                    <a:lumMod val="65000"/>
                    <a:lumOff val="35000"/>
                  </a:prstClr>
                </a:solidFill>
              </a:rPr>
              <a:t>on a web of many sources to provide context for the data.</a:t>
            </a:r>
          </a:p>
        </p:txBody>
      </p:sp>
      <p:sp>
        <p:nvSpPr>
          <p:cNvPr id="49" name="TextBox 48"/>
          <p:cNvSpPr txBox="1"/>
          <p:nvPr/>
        </p:nvSpPr>
        <p:spPr>
          <a:xfrm>
            <a:off x="4997933" y="1525268"/>
            <a:ext cx="1863726" cy="264163"/>
          </a:xfrm>
          <a:prstGeom prst="rect">
            <a:avLst/>
          </a:prstGeom>
          <a:noFill/>
        </p:spPr>
        <p:txBody>
          <a:bodyPr wrap="square" lIns="17768" tIns="8884" rIns="17768" bIns="8884" rtlCol="0">
            <a:spAutoFit/>
          </a:bodyPr>
          <a:lstStyle/>
          <a:p>
            <a:pPr defTabSz="974667"/>
            <a:r>
              <a:rPr lang="en-US" sz="1600" dirty="0">
                <a:solidFill>
                  <a:prstClr val="black"/>
                </a:solidFill>
              </a:rPr>
              <a:t>study</a:t>
            </a:r>
            <a:r>
              <a:rPr lang="en-US" sz="1100" dirty="0">
                <a:solidFill>
                  <a:prstClr val="black"/>
                </a:solidFill>
              </a:rPr>
              <a:t> </a:t>
            </a:r>
            <a:r>
              <a:rPr lang="en-US" sz="1600" dirty="0">
                <a:solidFill>
                  <a:prstClr val="black"/>
                </a:solidFill>
              </a:rPr>
              <a:t>description</a:t>
            </a:r>
          </a:p>
        </p:txBody>
      </p:sp>
      <p:sp>
        <p:nvSpPr>
          <p:cNvPr id="50" name="TextBox 49"/>
          <p:cNvSpPr txBox="1"/>
          <p:nvPr/>
        </p:nvSpPr>
        <p:spPr>
          <a:xfrm>
            <a:off x="7320116" y="1666864"/>
            <a:ext cx="1050309" cy="264163"/>
          </a:xfrm>
          <a:prstGeom prst="rect">
            <a:avLst/>
          </a:prstGeom>
          <a:noFill/>
        </p:spPr>
        <p:txBody>
          <a:bodyPr wrap="square" lIns="17768" tIns="8884" rIns="17768" bIns="8884" rtlCol="0">
            <a:spAutoFit/>
          </a:bodyPr>
          <a:lstStyle/>
          <a:p>
            <a:pPr defTabSz="974667"/>
            <a:r>
              <a:rPr lang="en-US" sz="1600" dirty="0">
                <a:solidFill>
                  <a:prstClr val="black"/>
                </a:solidFill>
              </a:rPr>
              <a:t>datasets</a:t>
            </a:r>
          </a:p>
        </p:txBody>
      </p:sp>
      <p:sp>
        <p:nvSpPr>
          <p:cNvPr id="51" name="TextBox 50"/>
          <p:cNvSpPr txBox="1"/>
          <p:nvPr/>
        </p:nvSpPr>
        <p:spPr>
          <a:xfrm>
            <a:off x="7301350" y="3959763"/>
            <a:ext cx="1673226" cy="510384"/>
          </a:xfrm>
          <a:prstGeom prst="rect">
            <a:avLst/>
          </a:prstGeom>
          <a:noFill/>
        </p:spPr>
        <p:txBody>
          <a:bodyPr wrap="square" lIns="17768" tIns="8884" rIns="17768" bIns="8884" rtlCol="0">
            <a:spAutoFit/>
          </a:bodyPr>
          <a:lstStyle/>
          <a:p>
            <a:pPr defTabSz="974667"/>
            <a:r>
              <a:rPr lang="en-US" sz="1600" dirty="0">
                <a:solidFill>
                  <a:prstClr val="black"/>
                </a:solidFill>
              </a:rPr>
              <a:t>codes &amp; coding procedures</a:t>
            </a:r>
          </a:p>
        </p:txBody>
      </p:sp>
      <p:sp>
        <p:nvSpPr>
          <p:cNvPr id="52" name="TextBox 51"/>
          <p:cNvSpPr txBox="1"/>
          <p:nvPr/>
        </p:nvSpPr>
        <p:spPr>
          <a:xfrm>
            <a:off x="4784237" y="2613618"/>
            <a:ext cx="1145559" cy="510384"/>
          </a:xfrm>
          <a:prstGeom prst="rect">
            <a:avLst/>
          </a:prstGeom>
          <a:noFill/>
        </p:spPr>
        <p:txBody>
          <a:bodyPr wrap="square" lIns="17768" tIns="8884" rIns="17768" bIns="8884" rtlCol="0">
            <a:spAutoFit/>
          </a:bodyPr>
          <a:lstStyle/>
          <a:p>
            <a:pPr algn="ctr" defTabSz="974667"/>
            <a:r>
              <a:rPr lang="en-US" sz="1600" dirty="0">
                <a:solidFill>
                  <a:prstClr val="black"/>
                </a:solidFill>
              </a:rPr>
              <a:t>variable definitions</a:t>
            </a:r>
          </a:p>
        </p:txBody>
      </p:sp>
      <p:pic>
        <p:nvPicPr>
          <p:cNvPr id="5" name="Picture 5" descr="C:\Users\gomezj\Desktop\dayplan2.JPG"/>
          <p:cNvPicPr>
            <a:picLocks noChangeAspect="1" noChangeArrowheads="1"/>
          </p:cNvPicPr>
          <p:nvPr/>
        </p:nvPicPr>
        <p:blipFill>
          <a:blip r:embed="rId5" cstate="print"/>
          <a:srcRect/>
          <a:stretch>
            <a:fillRect/>
          </a:stretch>
        </p:blipFill>
        <p:spPr bwMode="auto">
          <a:xfrm>
            <a:off x="2753905" y="2009837"/>
            <a:ext cx="840281" cy="961893"/>
          </a:xfrm>
          <a:prstGeom prst="rect">
            <a:avLst/>
          </a:prstGeom>
          <a:ln>
            <a:noFill/>
          </a:ln>
          <a:effectLst>
            <a:outerShdw blurRad="292100" dist="139700" dir="2700000" algn="tl" rotWithShape="0">
              <a:srgbClr val="333333">
                <a:alpha val="65000"/>
              </a:srgbClr>
            </a:outerShdw>
          </a:effectLst>
        </p:spPr>
      </p:pic>
      <p:pic>
        <p:nvPicPr>
          <p:cNvPr id="6" name="Picture 6" descr="C:\Users\gomezj\Desktop\room plan.jpg"/>
          <p:cNvPicPr>
            <a:picLocks noChangeAspect="1" noChangeArrowheads="1"/>
          </p:cNvPicPr>
          <p:nvPr/>
        </p:nvPicPr>
        <p:blipFill>
          <a:blip r:embed="rId6" cstate="print"/>
          <a:srcRect/>
          <a:stretch>
            <a:fillRect/>
          </a:stretch>
        </p:blipFill>
        <p:spPr bwMode="auto">
          <a:xfrm>
            <a:off x="587464" y="3860631"/>
            <a:ext cx="1016000" cy="540246"/>
          </a:xfrm>
          <a:prstGeom prst="rect">
            <a:avLst/>
          </a:prstGeom>
          <a:ln>
            <a:noFill/>
          </a:ln>
          <a:effectLst>
            <a:outerShdw blurRad="292100" dist="139700" dir="2700000" algn="tl" rotWithShape="0">
              <a:srgbClr val="333333">
                <a:alpha val="65000"/>
              </a:srgbClr>
            </a:outerShdw>
          </a:effectLst>
        </p:spPr>
      </p:pic>
      <p:pic>
        <p:nvPicPr>
          <p:cNvPr id="10" name="Picture 7" descr="C:\Users\gomezj\Desktop\oc table ex.png"/>
          <p:cNvPicPr>
            <a:picLocks noChangeAspect="1" noChangeArrowheads="1"/>
          </p:cNvPicPr>
          <p:nvPr/>
        </p:nvPicPr>
        <p:blipFill>
          <a:blip r:embed="rId7" cstate="print"/>
          <a:srcRect t="27859" b="4040"/>
          <a:stretch>
            <a:fillRect/>
          </a:stretch>
        </p:blipFill>
        <p:spPr bwMode="auto">
          <a:xfrm>
            <a:off x="1263866" y="1085850"/>
            <a:ext cx="1238250" cy="571500"/>
          </a:xfrm>
          <a:prstGeom prst="rect">
            <a:avLst/>
          </a:prstGeom>
          <a:ln>
            <a:noFill/>
          </a:ln>
          <a:effectLst>
            <a:outerShdw blurRad="292100" dist="139700" dir="2700000" algn="tl" rotWithShape="0">
              <a:srgbClr val="333333">
                <a:alpha val="65000"/>
              </a:srgbClr>
            </a:outerShdw>
          </a:effectLst>
        </p:spPr>
      </p:pic>
      <p:pic>
        <p:nvPicPr>
          <p:cNvPr id="3" name="Picture 3" descr="C:\Users\gomezj\Desktop\head.jpg"/>
          <p:cNvPicPr>
            <a:picLocks noChangeAspect="1" noChangeArrowheads="1"/>
          </p:cNvPicPr>
          <p:nvPr/>
        </p:nvPicPr>
        <p:blipFill>
          <a:blip r:embed="rId8" cstate="print">
            <a:lum bright="20000"/>
          </a:blip>
          <a:srcRect/>
          <a:stretch>
            <a:fillRect/>
          </a:stretch>
        </p:blipFill>
        <p:spPr bwMode="auto">
          <a:xfrm>
            <a:off x="1663408" y="2585564"/>
            <a:ext cx="439166" cy="310838"/>
          </a:xfrm>
          <a:prstGeom prst="rect">
            <a:avLst/>
          </a:prstGeom>
          <a:noFill/>
        </p:spPr>
      </p:pic>
      <p:sp>
        <p:nvSpPr>
          <p:cNvPr id="91" name="TextBox 90"/>
          <p:cNvSpPr txBox="1"/>
          <p:nvPr/>
        </p:nvSpPr>
        <p:spPr>
          <a:xfrm>
            <a:off x="5257800" y="5072195"/>
            <a:ext cx="3886200" cy="1125937"/>
          </a:xfrm>
          <a:prstGeom prst="rect">
            <a:avLst/>
          </a:prstGeom>
          <a:noFill/>
        </p:spPr>
        <p:txBody>
          <a:bodyPr wrap="square" lIns="17768" tIns="8884" rIns="17768" bIns="8884" rtlCol="0">
            <a:spAutoFit/>
          </a:bodyPr>
          <a:lstStyle/>
          <a:p>
            <a:pPr algn="ctr" defTabSz="974667"/>
            <a:r>
              <a:rPr lang="en-US" b="1" dirty="0">
                <a:solidFill>
                  <a:srgbClr val="FF9900"/>
                </a:solidFill>
              </a:rPr>
              <a:t>Centralized Hub for Context</a:t>
            </a:r>
          </a:p>
          <a:p>
            <a:pPr algn="ctr" defTabSz="974667"/>
            <a:r>
              <a:rPr lang="en-US" dirty="0">
                <a:solidFill>
                  <a:prstClr val="black">
                    <a:lumMod val="65000"/>
                    <a:lumOff val="35000"/>
                  </a:prstClr>
                </a:solidFill>
              </a:rPr>
              <a:t>Social scientists </a:t>
            </a:r>
            <a:r>
              <a:rPr lang="en-US" dirty="0" smtClean="0">
                <a:solidFill>
                  <a:prstClr val="black">
                    <a:lumMod val="65000"/>
                    <a:lumOff val="35000"/>
                  </a:prstClr>
                </a:solidFill>
              </a:rPr>
              <a:t>use </a:t>
            </a:r>
            <a:r>
              <a:rPr lang="en-US" dirty="0">
                <a:solidFill>
                  <a:prstClr val="black">
                    <a:lumMod val="65000"/>
                    <a:lumOff val="35000"/>
                  </a:prstClr>
                </a:solidFill>
              </a:rPr>
              <a:t>a central codebook which acts as a hub of information.</a:t>
            </a:r>
          </a:p>
        </p:txBody>
      </p:sp>
      <p:sp>
        <p:nvSpPr>
          <p:cNvPr id="92" name="TextBox 91"/>
          <p:cNvSpPr txBox="1"/>
          <p:nvPr/>
        </p:nvSpPr>
        <p:spPr>
          <a:xfrm>
            <a:off x="8172399" y="2712644"/>
            <a:ext cx="873125" cy="264163"/>
          </a:xfrm>
          <a:prstGeom prst="rect">
            <a:avLst/>
          </a:prstGeom>
          <a:noFill/>
        </p:spPr>
        <p:txBody>
          <a:bodyPr wrap="square" lIns="17768" tIns="8884" rIns="17768" bIns="8884" rtlCol="0">
            <a:spAutoFit/>
          </a:bodyPr>
          <a:lstStyle/>
          <a:p>
            <a:pPr defTabSz="974667"/>
            <a:r>
              <a:rPr lang="en-US" sz="1600" dirty="0">
                <a:solidFill>
                  <a:prstClr val="black"/>
                </a:solidFill>
              </a:rPr>
              <a:t>sampling</a:t>
            </a:r>
          </a:p>
        </p:txBody>
      </p:sp>
      <p:sp>
        <p:nvSpPr>
          <p:cNvPr id="93" name="TextBox 92"/>
          <p:cNvSpPr txBox="1"/>
          <p:nvPr/>
        </p:nvSpPr>
        <p:spPr>
          <a:xfrm>
            <a:off x="5370371" y="4012248"/>
            <a:ext cx="1370012" cy="510384"/>
          </a:xfrm>
          <a:prstGeom prst="rect">
            <a:avLst/>
          </a:prstGeom>
          <a:noFill/>
        </p:spPr>
        <p:txBody>
          <a:bodyPr wrap="square" lIns="17768" tIns="8884" rIns="17768" bIns="8884" rtlCol="0">
            <a:spAutoFit/>
          </a:bodyPr>
          <a:lstStyle/>
          <a:p>
            <a:pPr defTabSz="974667"/>
            <a:r>
              <a:rPr lang="en-US" sz="1600" dirty="0">
                <a:solidFill>
                  <a:prstClr val="black"/>
                </a:solidFill>
              </a:rPr>
              <a:t>survey instrument</a:t>
            </a:r>
          </a:p>
        </p:txBody>
      </p:sp>
      <p:pic>
        <p:nvPicPr>
          <p:cNvPr id="11" name="Picture 2" descr="C:\Users\gomezj\Desktop\oc bone.jpg"/>
          <p:cNvPicPr>
            <a:picLocks noChangeAspect="1" noChangeArrowheads="1"/>
          </p:cNvPicPr>
          <p:nvPr/>
        </p:nvPicPr>
        <p:blipFill>
          <a:blip r:embed="rId9" cstate="print"/>
          <a:srcRect t="18991"/>
          <a:stretch>
            <a:fillRect/>
          </a:stretch>
        </p:blipFill>
        <p:spPr bwMode="auto">
          <a:xfrm>
            <a:off x="2411766" y="3793134"/>
            <a:ext cx="809929" cy="421821"/>
          </a:xfrm>
          <a:prstGeom prst="rect">
            <a:avLst/>
          </a:prstGeom>
          <a:ln>
            <a:noFill/>
          </a:ln>
          <a:effectLst>
            <a:outerShdw blurRad="292100" dist="139700" dir="2700000" algn="tl" rotWithShape="0">
              <a:srgbClr val="333333">
                <a:alpha val="65000"/>
              </a:srgbClr>
            </a:outerShdw>
          </a:effectLst>
        </p:spPr>
      </p:pic>
      <p:sp>
        <p:nvSpPr>
          <p:cNvPr id="12" name="Title 11"/>
          <p:cNvSpPr>
            <a:spLocks noGrp="1"/>
          </p:cNvSpPr>
          <p:nvPr>
            <p:ph type="title"/>
          </p:nvPr>
        </p:nvSpPr>
        <p:spPr/>
        <p:txBody>
          <a:bodyPr>
            <a:normAutofit/>
          </a:bodyPr>
          <a:lstStyle/>
          <a:p>
            <a:r>
              <a:rPr lang="en-US" dirty="0"/>
              <a:t>Data Reuse </a:t>
            </a:r>
            <a:r>
              <a:rPr lang="en-US" dirty="0" smtClean="0"/>
              <a:t>Flows: Centrifugal versus Centripetal</a:t>
            </a:r>
            <a:endParaRPr lang="en-US" dirty="0"/>
          </a:p>
        </p:txBody>
      </p:sp>
      <p:cxnSp>
        <p:nvCxnSpPr>
          <p:cNvPr id="16" name="Straight Arrow Connector 15"/>
          <p:cNvCxnSpPr/>
          <p:nvPr/>
        </p:nvCxnSpPr>
        <p:spPr>
          <a:xfrm flipV="1">
            <a:off x="1903239" y="1943100"/>
            <a:ext cx="0" cy="490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2242850" y="2541043"/>
            <a:ext cx="445658" cy="1495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2102574" y="3058240"/>
            <a:ext cx="399542" cy="604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1313035" y="3058240"/>
            <a:ext cx="353073" cy="7412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H="1" flipV="1">
            <a:off x="1195345" y="2597884"/>
            <a:ext cx="470763" cy="1169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6297627" y="3542143"/>
            <a:ext cx="217110" cy="327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6189977" y="1916163"/>
            <a:ext cx="433315" cy="213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flipH="1">
            <a:off x="7473033" y="1984808"/>
            <a:ext cx="372237" cy="2891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flipH="1">
            <a:off x="7649568" y="2856030"/>
            <a:ext cx="4102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flipH="1" flipV="1">
            <a:off x="7568332" y="3488581"/>
            <a:ext cx="311457" cy="3045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5847941" y="2885535"/>
            <a:ext cx="449686" cy="10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4653766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Reuse: Data Selection</a:t>
            </a:r>
            <a:endParaRPr lang="en-US" dirty="0"/>
          </a:p>
        </p:txBody>
      </p:sp>
      <p:graphicFrame>
        <p:nvGraphicFramePr>
          <p:cNvPr id="11" name="Content Placeholder 10"/>
          <p:cNvGraphicFramePr>
            <a:graphicFrameLocks noGrp="1"/>
          </p:cNvGraphicFramePr>
          <p:nvPr>
            <p:ph idx="1"/>
            <p:extLst>
              <p:ext uri="{D42A27DB-BD31-4B8C-83A1-F6EECF244321}">
                <p14:modId xmlns="" xmlns:p14="http://schemas.microsoft.com/office/powerpoint/2010/main" val="2184819200"/>
              </p:ext>
            </p:extLst>
          </p:nvPr>
        </p:nvGraphicFramePr>
        <p:xfrm>
          <a:off x="221776" y="762000"/>
          <a:ext cx="8465024" cy="5404485"/>
        </p:xfrm>
        <a:graphic>
          <a:graphicData uri="http://schemas.openxmlformats.org/drawingml/2006/table">
            <a:tbl>
              <a:tblPr/>
              <a:tblGrid>
                <a:gridCol w="4045315"/>
                <a:gridCol w="4419709"/>
              </a:tblGrid>
              <a:tr h="359411">
                <a:tc>
                  <a:txBody>
                    <a:bodyPr/>
                    <a:lstStyle/>
                    <a:p>
                      <a:pPr algn="l" fontAlgn="b"/>
                      <a:r>
                        <a:rPr lang="en-US" sz="2400" b="1" i="0" u="none" strike="noStrike" dirty="0">
                          <a:solidFill>
                            <a:srgbClr val="000000"/>
                          </a:solidFill>
                          <a:effectLst/>
                          <a:latin typeface="Calibri"/>
                        </a:rPr>
                        <a:t>Quantitative Social Scientists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dirty="0">
                          <a:solidFill>
                            <a:srgbClr val="000000"/>
                          </a:solidFill>
                          <a:effectLst/>
                          <a:latin typeface="Calibri"/>
                        </a:rPr>
                        <a:t>Archaeologists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Methodology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Methodology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Reputation of Repository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Reputation of Repository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Theory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Research question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1" u="none" strike="noStrike" dirty="0">
                          <a:solidFill>
                            <a:srgbClr val="000000"/>
                          </a:solidFill>
                          <a:effectLst/>
                          <a:latin typeface="Calibri"/>
                        </a:rPr>
                        <a:t>Codebook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1" u="none" strike="noStrike" dirty="0" smtClean="0">
                          <a:solidFill>
                            <a:srgbClr val="000000"/>
                          </a:solidFill>
                          <a:effectLst/>
                          <a:latin typeface="Calibri"/>
                        </a:rPr>
                        <a:t>Documentation </a:t>
                      </a:r>
                      <a:r>
                        <a:rPr lang="en-US" sz="2000" b="0" i="1" u="none" strike="noStrike" dirty="0">
                          <a:solidFill>
                            <a:srgbClr val="000000"/>
                          </a:solidFill>
                          <a:effectLst/>
                          <a:latin typeface="Calibri"/>
                        </a:rPr>
                        <a:t>(Contextual information)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Completeness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Consistency/Comparable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1" u="none" strike="noStrike" dirty="0">
                          <a:solidFill>
                            <a:srgbClr val="000000"/>
                          </a:solidFill>
                          <a:effectLst/>
                          <a:latin typeface="Calibri"/>
                        </a:rPr>
                        <a:t>Publications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1" u="none" strike="noStrike" dirty="0">
                          <a:solidFill>
                            <a:srgbClr val="000000"/>
                          </a:solidFill>
                          <a:effectLst/>
                          <a:latin typeface="Calibri"/>
                        </a:rPr>
                        <a:t>Data producer </a:t>
                      </a:r>
                      <a:r>
                        <a:rPr lang="en-US" sz="2000" b="0" i="1" u="none" strike="noStrike" dirty="0" smtClean="0">
                          <a:solidFill>
                            <a:srgbClr val="000000"/>
                          </a:solidFill>
                          <a:effectLst/>
                          <a:latin typeface="Calibri"/>
                        </a:rPr>
                        <a:t>(contact)</a:t>
                      </a:r>
                      <a:endParaRPr lang="en-US" sz="2000" b="0" i="1"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Availability (Satisficing)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Availability (Satisficing)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smtClean="0">
                          <a:solidFill>
                            <a:srgbClr val="000000"/>
                          </a:solidFill>
                          <a:effectLst/>
                          <a:latin typeface="Calibri"/>
                        </a:rPr>
                        <a:t>Variables (presence of absence)</a:t>
                      </a:r>
                      <a:endParaRPr lang="en-US" sz="2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Representativeness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Mentors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Reputation of Data Producer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Measurement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Experience with dataset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Post-analysis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Disciplinary practice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30">
                <a:tc>
                  <a:txBody>
                    <a:bodyPr/>
                    <a:lstStyle/>
                    <a:p>
                      <a:pPr algn="l" fontAlgn="b"/>
                      <a:r>
                        <a:rPr lang="en-US" sz="2000" b="0" i="0" u="none" strike="noStrike" dirty="0">
                          <a:solidFill>
                            <a:srgbClr val="000000"/>
                          </a:solidFill>
                          <a:effectLst/>
                          <a:latin typeface="Calibri"/>
                        </a:rPr>
                        <a:t>Question construction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Reuse: Data Selection</a:t>
            </a:r>
            <a:endParaRPr lang="en-US" dirty="0"/>
          </a:p>
        </p:txBody>
      </p:sp>
      <p:sp>
        <p:nvSpPr>
          <p:cNvPr id="3" name="Content Placeholder 2"/>
          <p:cNvSpPr>
            <a:spLocks noGrp="1"/>
          </p:cNvSpPr>
          <p:nvPr>
            <p:ph idx="1"/>
          </p:nvPr>
        </p:nvSpPr>
        <p:spPr/>
        <p:txBody>
          <a:bodyPr>
            <a:normAutofit lnSpcReduction="10000"/>
          </a:bodyPr>
          <a:lstStyle/>
          <a:p>
            <a:r>
              <a:rPr lang="en-US" dirty="0" smtClean="0"/>
              <a:t>Codebook / Documentation</a:t>
            </a:r>
          </a:p>
          <a:p>
            <a:pPr lvl="1"/>
            <a:r>
              <a:rPr lang="en-US" dirty="0" smtClean="0"/>
              <a:t>Identifying, locating, and understanding the data is more complicated in a centrifugal than a centripetal environment </a:t>
            </a:r>
          </a:p>
          <a:p>
            <a:pPr lvl="1"/>
            <a:r>
              <a:rPr lang="en-US" dirty="0" smtClean="0"/>
              <a:t>Increased number of “contexts” work against centralization of all information</a:t>
            </a:r>
          </a:p>
          <a:p>
            <a:r>
              <a:rPr lang="en-US" dirty="0" smtClean="0"/>
              <a:t>Publications / Data Producer</a:t>
            </a:r>
          </a:p>
          <a:p>
            <a:pPr lvl="1"/>
            <a:r>
              <a:rPr lang="en-US" dirty="0" smtClean="0"/>
              <a:t>Ease of access, stability and locatability of publications</a:t>
            </a:r>
          </a:p>
          <a:p>
            <a:pPr lvl="1"/>
            <a:r>
              <a:rPr lang="en-US" dirty="0" smtClean="0"/>
              <a:t>In quantitative social science the repository acts as a filter (through data processing as well as reuse)</a:t>
            </a:r>
          </a:p>
          <a:p>
            <a:pPr lvl="1"/>
            <a:endParaRPr lang="en-US" dirty="0" smtClean="0"/>
          </a:p>
          <a:p>
            <a:pPr lvl="1"/>
            <a:endParaRPr lang="en-US" dirty="0" smtClean="0"/>
          </a:p>
        </p:txBody>
      </p:sp>
    </p:spTree>
    <p:extLst>
      <p:ext uri="{BB962C8B-B14F-4D97-AF65-F5344CB8AC3E}">
        <p14:creationId xmlns="" xmlns:p14="http://schemas.microsoft.com/office/powerpoint/2010/main" val="368100989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Digital Preservation</a:t>
            </a:r>
            <a:endParaRPr lang="en-US" dirty="0"/>
          </a:p>
        </p:txBody>
      </p:sp>
      <p:sp>
        <p:nvSpPr>
          <p:cNvPr id="4" name="Content Placeholder 3"/>
          <p:cNvSpPr>
            <a:spLocks noGrp="1"/>
          </p:cNvSpPr>
          <p:nvPr>
            <p:ph idx="1"/>
          </p:nvPr>
        </p:nvSpPr>
        <p:spPr/>
        <p:txBody>
          <a:bodyPr/>
          <a:lstStyle/>
          <a:p>
            <a:r>
              <a:rPr lang="en-US" dirty="0" smtClean="0"/>
              <a:t>File formats</a:t>
            </a:r>
          </a:p>
          <a:p>
            <a:pPr lvl="1"/>
            <a:r>
              <a:rPr lang="en-US" dirty="0" smtClean="0"/>
              <a:t>Open versus proprietary</a:t>
            </a:r>
          </a:p>
          <a:p>
            <a:pPr lvl="1"/>
            <a:r>
              <a:rPr lang="en-US" dirty="0" smtClean="0"/>
              <a:t>Number of file formats</a:t>
            </a:r>
          </a:p>
          <a:p>
            <a:pPr lvl="1"/>
            <a:endParaRPr lang="en-US" dirty="0"/>
          </a:p>
          <a:p>
            <a:r>
              <a:rPr lang="en-US" dirty="0" smtClean="0"/>
              <a:t>Metadata</a:t>
            </a:r>
          </a:p>
          <a:p>
            <a:pPr lvl="1"/>
            <a:r>
              <a:rPr lang="en-US" dirty="0" smtClean="0"/>
              <a:t>DDI</a:t>
            </a:r>
          </a:p>
          <a:p>
            <a:pPr lvl="1"/>
            <a:r>
              <a:rPr lang="en-US" dirty="0" err="1" smtClean="0"/>
              <a:t>ArchaeoML</a:t>
            </a:r>
            <a:endParaRPr lang="en-US" dirty="0"/>
          </a:p>
        </p:txBody>
      </p:sp>
      <p:pic>
        <p:nvPicPr>
          <p:cNvPr id="3074" name="Picture 2"/>
          <p:cNvPicPr>
            <a:picLocks noGrp="1" noChangeAspect="1" noChangeArrowheads="1"/>
          </p:cNvPicPr>
          <p:nvPr>
            <p:ph sz="half" idx="4294967295"/>
          </p:nvPr>
        </p:nvPicPr>
        <p:blipFill>
          <a:blip r:embed="rId3">
            <a:extLst>
              <a:ext uri="{28A0092B-C50C-407E-A947-70E740481C1C}">
                <a14:useLocalDpi xmlns="" xmlns:a14="http://schemas.microsoft.com/office/drawing/2010/main" val="0"/>
              </a:ext>
            </a:extLst>
          </a:blip>
          <a:srcRect/>
          <a:stretch>
            <a:fillRect/>
          </a:stretch>
        </p:blipFill>
        <p:spPr bwMode="auto">
          <a:xfrm>
            <a:off x="5638800" y="1143000"/>
            <a:ext cx="3048000" cy="498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Amount and diversity of data/documentation </a:t>
            </a:r>
          </a:p>
          <a:p>
            <a:pPr lvl="1"/>
            <a:r>
              <a:rPr lang="en-US" dirty="0" smtClean="0"/>
              <a:t>Preserving data descriptions (ICPSR) versus preserving the context of the data (Open Context)</a:t>
            </a:r>
          </a:p>
          <a:p>
            <a:pPr lvl="1"/>
            <a:r>
              <a:rPr lang="en-US" dirty="0" smtClean="0"/>
              <a:t>Records duality as data and metadata (context)</a:t>
            </a:r>
          </a:p>
          <a:p>
            <a:r>
              <a:rPr lang="en-US" dirty="0" smtClean="0"/>
              <a:t>Information flows</a:t>
            </a:r>
          </a:p>
          <a:p>
            <a:pPr lvl="1"/>
            <a:r>
              <a:rPr lang="en-US" dirty="0" smtClean="0"/>
              <a:t>Dispersion of data/documentation</a:t>
            </a:r>
          </a:p>
          <a:p>
            <a:pPr lvl="1"/>
            <a:r>
              <a:rPr lang="en-US" dirty="0" smtClean="0"/>
              <a:t>Repository versus network solutions</a:t>
            </a:r>
          </a:p>
          <a:p>
            <a:pPr lvl="1"/>
            <a:r>
              <a:rPr lang="en-US" dirty="0" smtClean="0"/>
              <a:t>Interoperability</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Discussion / Conclusions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endParaRPr lang="en-US" dirty="0" smtClean="0"/>
          </a:p>
          <a:p>
            <a:r>
              <a:rPr lang="en-US" sz="7200" dirty="0" smtClean="0"/>
              <a:t>An Institute for Museum and Library Services (IMLS) funded project led by Dr. Ixchel Faniel and Dr. Elizabeth Yakel. </a:t>
            </a:r>
          </a:p>
          <a:p>
            <a:endParaRPr lang="en-US" sz="7200" dirty="0" smtClean="0"/>
          </a:p>
          <a:p>
            <a:r>
              <a:rPr lang="en-US" sz="7200" dirty="0" smtClean="0"/>
              <a:t>Studying data reuse in three academic disciplines to identify how contextual information about the data that supports reuse can best be created and preserved. </a:t>
            </a:r>
          </a:p>
          <a:p>
            <a:endParaRPr lang="en-US" sz="7200" dirty="0" smtClean="0"/>
          </a:p>
          <a:p>
            <a:r>
              <a:rPr lang="en-US" sz="7200" dirty="0" smtClean="0"/>
              <a:t>Focuses on research data produced and used by quantitative social scientists, archaeologists, and zoologists. </a:t>
            </a:r>
          </a:p>
          <a:p>
            <a:endParaRPr lang="en-US" sz="7200" dirty="0" smtClean="0"/>
          </a:p>
          <a:p>
            <a:r>
              <a:rPr lang="en-US" sz="7200" dirty="0" smtClean="0"/>
              <a:t>The intended audiences of this project are researchers who use secondary data and the digital curators, digital repository managers, data center staff, and others who collect, manage, and store digital information. </a:t>
            </a:r>
          </a:p>
          <a:p>
            <a:endParaRPr lang="en-US" sz="7200" dirty="0" smtClean="0"/>
          </a:p>
        </p:txBody>
      </p:sp>
      <p:pic>
        <p:nvPicPr>
          <p:cNvPr id="4" name="Picture 3" descr="dipir_header.jpg"/>
          <p:cNvPicPr>
            <a:picLocks noChangeAspect="1"/>
          </p:cNvPicPr>
          <p:nvPr/>
        </p:nvPicPr>
        <p:blipFill>
          <a:blip r:embed="rId3"/>
          <a:stretch>
            <a:fillRect/>
          </a:stretch>
        </p:blipFill>
        <p:spPr>
          <a:xfrm>
            <a:off x="0" y="0"/>
            <a:ext cx="9144000" cy="1371600"/>
          </a:xfrm>
          <a:prstGeom prst="rect">
            <a:avLst/>
          </a:prstGeom>
        </p:spPr>
      </p:pic>
      <p:sp>
        <p:nvSpPr>
          <p:cNvPr id="12" name="TextBox 11"/>
          <p:cNvSpPr txBox="1"/>
          <p:nvPr/>
        </p:nvSpPr>
        <p:spPr>
          <a:xfrm>
            <a:off x="1524000" y="5756831"/>
            <a:ext cx="5673476" cy="369332"/>
          </a:xfrm>
          <a:prstGeom prst="rect">
            <a:avLst/>
          </a:prstGeom>
          <a:noFill/>
        </p:spPr>
        <p:txBody>
          <a:bodyPr wrap="none" rtlCol="0">
            <a:spAutoFit/>
          </a:bodyPr>
          <a:lstStyle/>
          <a:p>
            <a:r>
              <a:rPr lang="en-US" dirty="0" smtClean="0"/>
              <a:t>For more information, please visit </a:t>
            </a:r>
            <a:r>
              <a:rPr lang="en-US" dirty="0" smtClean="0">
                <a:hlinkClick r:id="rId4"/>
              </a:rPr>
              <a:t>http://www.dipir.org</a:t>
            </a:r>
            <a:r>
              <a:rPr lang="en-US" dirty="0" smtClean="0"/>
              <a:t> </a:t>
            </a:r>
            <a:endParaRPr lang="en-US" dirty="0"/>
          </a:p>
        </p:txBody>
      </p:sp>
    </p:spTree>
    <p:extLst>
      <p:ext uri="{BB962C8B-B14F-4D97-AF65-F5344CB8AC3E}">
        <p14:creationId xmlns="" xmlns:p14="http://schemas.microsoft.com/office/powerpoint/2010/main" val="314600789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Changing the Information Flow from Centripetal to Network</a:t>
            </a:r>
            <a:endParaRPr lang="en-US" dirty="0"/>
          </a:p>
        </p:txBody>
      </p:sp>
      <p:sp>
        <p:nvSpPr>
          <p:cNvPr id="5" name="Content Placeholder 4"/>
          <p:cNvSpPr>
            <a:spLocks noGrp="1"/>
          </p:cNvSpPr>
          <p:nvPr>
            <p:ph sz="half" idx="1"/>
          </p:nvPr>
        </p:nvSpPr>
        <p:spPr>
          <a:xfrm>
            <a:off x="527520" y="5486400"/>
            <a:ext cx="8159280" cy="740220"/>
          </a:xfrm>
        </p:spPr>
        <p:txBody>
          <a:bodyPr/>
          <a:lstStyle/>
          <a:p>
            <a:r>
              <a:rPr lang="en-US" dirty="0" smtClean="0"/>
              <a:t>Relieving the archaeologist of some of the burden of integration</a:t>
            </a:r>
            <a:endParaRPr lang="en-US" dirty="0"/>
          </a:p>
        </p:txBody>
      </p:sp>
      <p:sp>
        <p:nvSpPr>
          <p:cNvPr id="6" name="Content Placeholder 5"/>
          <p:cNvSpPr>
            <a:spLocks noGrp="1"/>
          </p:cNvSpPr>
          <p:nvPr>
            <p:ph sz="half" idx="2"/>
          </p:nvPr>
        </p:nvSpPr>
        <p:spPr>
          <a:xfrm>
            <a:off x="4708919" y="1143000"/>
            <a:ext cx="3714750" cy="4114800"/>
          </a:xfrm>
        </p:spPr>
        <p:txBody>
          <a:bodyPr/>
          <a:lstStyle/>
          <a:p>
            <a:endParaRPr lang="en-US" dirty="0"/>
          </a:p>
        </p:txBody>
      </p:sp>
      <p:pic>
        <p:nvPicPr>
          <p:cNvPr id="7" name="Picture 5" descr="C:\Users\gomezj\Desktop\drawing ex.jpg"/>
          <p:cNvPicPr>
            <a:picLocks noChangeAspect="1" noChangeArrowheads="1"/>
          </p:cNvPicPr>
          <p:nvPr/>
        </p:nvPicPr>
        <p:blipFill>
          <a:blip r:embed="rId2" cstate="print"/>
          <a:srcRect/>
          <a:stretch>
            <a:fillRect/>
          </a:stretch>
        </p:blipFill>
        <p:spPr bwMode="auto">
          <a:xfrm>
            <a:off x="421323" y="2645096"/>
            <a:ext cx="712741" cy="845344"/>
          </a:xfrm>
          <a:prstGeom prst="rect">
            <a:avLst/>
          </a:prstGeom>
          <a:ln>
            <a:noFill/>
          </a:ln>
          <a:effectLst>
            <a:outerShdw blurRad="292100" dist="139700" dir="2700000" algn="tl" rotWithShape="0">
              <a:srgbClr val="333333">
                <a:alpha val="65000"/>
              </a:srgbClr>
            </a:outerShdw>
          </a:effectLst>
        </p:spPr>
      </p:pic>
      <p:pic>
        <p:nvPicPr>
          <p:cNvPr id="8" name="Picture 5" descr="C:\Users\gomezj\Desktop\dayplan2.JPG"/>
          <p:cNvPicPr>
            <a:picLocks noChangeAspect="1" noChangeArrowheads="1"/>
          </p:cNvPicPr>
          <p:nvPr/>
        </p:nvPicPr>
        <p:blipFill>
          <a:blip r:embed="rId3" cstate="print"/>
          <a:srcRect/>
          <a:stretch>
            <a:fillRect/>
          </a:stretch>
        </p:blipFill>
        <p:spPr bwMode="auto">
          <a:xfrm>
            <a:off x="2734332" y="2796760"/>
            <a:ext cx="840281" cy="961893"/>
          </a:xfrm>
          <a:prstGeom prst="rect">
            <a:avLst/>
          </a:prstGeom>
          <a:ln>
            <a:noFill/>
          </a:ln>
          <a:effectLst>
            <a:outerShdw blurRad="292100" dist="139700" dir="2700000" algn="tl" rotWithShape="0">
              <a:srgbClr val="333333">
                <a:alpha val="65000"/>
              </a:srgbClr>
            </a:outerShdw>
          </a:effectLst>
        </p:spPr>
      </p:pic>
      <p:pic>
        <p:nvPicPr>
          <p:cNvPr id="9" name="Picture 6" descr="C:\Users\gomezj\Desktop\room plan.jpg"/>
          <p:cNvPicPr>
            <a:picLocks noChangeAspect="1" noChangeArrowheads="1"/>
          </p:cNvPicPr>
          <p:nvPr/>
        </p:nvPicPr>
        <p:blipFill>
          <a:blip r:embed="rId4" cstate="print"/>
          <a:srcRect/>
          <a:stretch>
            <a:fillRect/>
          </a:stretch>
        </p:blipFill>
        <p:spPr bwMode="auto">
          <a:xfrm>
            <a:off x="695922" y="4421760"/>
            <a:ext cx="1016000" cy="540246"/>
          </a:xfrm>
          <a:prstGeom prst="rect">
            <a:avLst/>
          </a:prstGeom>
          <a:ln>
            <a:noFill/>
          </a:ln>
          <a:effectLst>
            <a:outerShdw blurRad="292100" dist="139700" dir="2700000" algn="tl" rotWithShape="0">
              <a:srgbClr val="333333">
                <a:alpha val="65000"/>
              </a:srgbClr>
            </a:outerShdw>
          </a:effectLst>
        </p:spPr>
      </p:pic>
      <p:pic>
        <p:nvPicPr>
          <p:cNvPr id="10" name="Picture 7" descr="C:\Users\gomezj\Desktop\oc table ex.png"/>
          <p:cNvPicPr>
            <a:picLocks noChangeAspect="1" noChangeArrowheads="1"/>
          </p:cNvPicPr>
          <p:nvPr/>
        </p:nvPicPr>
        <p:blipFill>
          <a:blip r:embed="rId5" cstate="print"/>
          <a:srcRect t="27859" b="4040"/>
          <a:stretch>
            <a:fillRect/>
          </a:stretch>
        </p:blipFill>
        <p:spPr bwMode="auto">
          <a:xfrm>
            <a:off x="1449705" y="1524000"/>
            <a:ext cx="1238250" cy="959466"/>
          </a:xfrm>
          <a:prstGeom prst="rect">
            <a:avLst/>
          </a:prstGeom>
          <a:ln>
            <a:noFill/>
          </a:ln>
          <a:effectLst>
            <a:outerShdw blurRad="292100" dist="139700" dir="2700000" algn="tl" rotWithShape="0">
              <a:srgbClr val="333333">
                <a:alpha val="65000"/>
              </a:srgbClr>
            </a:outerShdw>
          </a:effectLst>
        </p:spPr>
      </p:pic>
      <p:pic>
        <p:nvPicPr>
          <p:cNvPr id="11" name="Picture 3" descr="C:\Users\gomezj\Desktop\head.jpg"/>
          <p:cNvPicPr>
            <a:picLocks noChangeAspect="1" noChangeArrowheads="1"/>
          </p:cNvPicPr>
          <p:nvPr/>
        </p:nvPicPr>
        <p:blipFill>
          <a:blip r:embed="rId6" cstate="print">
            <a:lum bright="20000"/>
          </a:blip>
          <a:srcRect/>
          <a:stretch>
            <a:fillRect/>
          </a:stretch>
        </p:blipFill>
        <p:spPr bwMode="auto">
          <a:xfrm>
            <a:off x="1843295" y="3277707"/>
            <a:ext cx="439166" cy="310838"/>
          </a:xfrm>
          <a:prstGeom prst="rect">
            <a:avLst/>
          </a:prstGeom>
          <a:noFill/>
        </p:spPr>
      </p:pic>
      <p:pic>
        <p:nvPicPr>
          <p:cNvPr id="12" name="Picture 2" descr="C:\Users\gomezj\Desktop\oc bone.jpg"/>
          <p:cNvPicPr>
            <a:picLocks noChangeAspect="1" noChangeArrowheads="1"/>
          </p:cNvPicPr>
          <p:nvPr/>
        </p:nvPicPr>
        <p:blipFill>
          <a:blip r:embed="rId7" cstate="print"/>
          <a:srcRect t="18991"/>
          <a:stretch>
            <a:fillRect/>
          </a:stretch>
        </p:blipFill>
        <p:spPr bwMode="auto">
          <a:xfrm>
            <a:off x="2482232" y="4323175"/>
            <a:ext cx="809929" cy="421821"/>
          </a:xfrm>
          <a:prstGeom prst="rect">
            <a:avLst/>
          </a:prstGeom>
          <a:ln>
            <a:noFill/>
          </a:ln>
          <a:effectLst>
            <a:outerShdw blurRad="292100" dist="139700" dir="2700000" algn="tl" rotWithShape="0">
              <a:srgbClr val="333333">
                <a:alpha val="65000"/>
              </a:srgbClr>
            </a:outerShdw>
          </a:effectLst>
        </p:spPr>
      </p:pic>
      <p:cxnSp>
        <p:nvCxnSpPr>
          <p:cNvPr id="13" name="Straight Arrow Connector 12"/>
          <p:cNvCxnSpPr/>
          <p:nvPr/>
        </p:nvCxnSpPr>
        <p:spPr>
          <a:xfrm flipV="1">
            <a:off x="2012836" y="2646893"/>
            <a:ext cx="0" cy="490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283212" y="3099356"/>
            <a:ext cx="445658" cy="1495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282461" y="3581970"/>
            <a:ext cx="399542" cy="604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1469974" y="3581970"/>
            <a:ext cx="353073" cy="7412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1264471" y="3076661"/>
            <a:ext cx="447451" cy="208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8" name="Picture 5" descr="C:\Users\gomezj\Desktop\drawing ex.jpg"/>
          <p:cNvPicPr>
            <a:picLocks noChangeAspect="1" noChangeArrowheads="1"/>
          </p:cNvPicPr>
          <p:nvPr/>
        </p:nvPicPr>
        <p:blipFill>
          <a:blip r:embed="rId2" cstate="print"/>
          <a:srcRect/>
          <a:stretch>
            <a:fillRect/>
          </a:stretch>
        </p:blipFill>
        <p:spPr bwMode="auto">
          <a:xfrm>
            <a:off x="5200446" y="2829015"/>
            <a:ext cx="712741" cy="845344"/>
          </a:xfrm>
          <a:prstGeom prst="rect">
            <a:avLst/>
          </a:prstGeom>
          <a:ln>
            <a:noFill/>
          </a:ln>
          <a:effectLst>
            <a:outerShdw blurRad="292100" dist="139700" dir="2700000" algn="tl" rotWithShape="0">
              <a:srgbClr val="333333">
                <a:alpha val="65000"/>
              </a:srgbClr>
            </a:outerShdw>
          </a:effectLst>
        </p:spPr>
      </p:pic>
      <p:pic>
        <p:nvPicPr>
          <p:cNvPr id="19" name="Picture 5" descr="C:\Users\gomezj\Desktop\dayplan2.JPG"/>
          <p:cNvPicPr>
            <a:picLocks noChangeAspect="1" noChangeArrowheads="1"/>
          </p:cNvPicPr>
          <p:nvPr/>
        </p:nvPicPr>
        <p:blipFill>
          <a:blip r:embed="rId3" cstate="print"/>
          <a:srcRect/>
          <a:stretch>
            <a:fillRect/>
          </a:stretch>
        </p:blipFill>
        <p:spPr bwMode="auto">
          <a:xfrm>
            <a:off x="7521349" y="2605151"/>
            <a:ext cx="840281" cy="961893"/>
          </a:xfrm>
          <a:prstGeom prst="rect">
            <a:avLst/>
          </a:prstGeom>
          <a:ln>
            <a:noFill/>
          </a:ln>
          <a:effectLst>
            <a:outerShdw blurRad="292100" dist="139700" dir="2700000" algn="tl" rotWithShape="0">
              <a:srgbClr val="333333">
                <a:alpha val="65000"/>
              </a:srgbClr>
            </a:outerShdw>
          </a:effectLst>
        </p:spPr>
      </p:pic>
      <p:pic>
        <p:nvPicPr>
          <p:cNvPr id="20" name="Picture 6" descr="C:\Users\gomezj\Desktop\room plan.jpg"/>
          <p:cNvPicPr>
            <a:picLocks noChangeAspect="1" noChangeArrowheads="1"/>
          </p:cNvPicPr>
          <p:nvPr/>
        </p:nvPicPr>
        <p:blipFill>
          <a:blip r:embed="rId4" cstate="print"/>
          <a:srcRect/>
          <a:stretch>
            <a:fillRect/>
          </a:stretch>
        </p:blipFill>
        <p:spPr bwMode="auto">
          <a:xfrm>
            <a:off x="5354908" y="4455945"/>
            <a:ext cx="1016000" cy="540246"/>
          </a:xfrm>
          <a:prstGeom prst="rect">
            <a:avLst/>
          </a:prstGeom>
          <a:ln>
            <a:noFill/>
          </a:ln>
          <a:effectLst>
            <a:outerShdw blurRad="292100" dist="139700" dir="2700000" algn="tl" rotWithShape="0">
              <a:srgbClr val="333333">
                <a:alpha val="65000"/>
              </a:srgbClr>
            </a:outerShdw>
          </a:effectLst>
        </p:spPr>
      </p:pic>
      <p:pic>
        <p:nvPicPr>
          <p:cNvPr id="21" name="Picture 7" descr="C:\Users\gomezj\Desktop\oc table ex.png"/>
          <p:cNvPicPr>
            <a:picLocks noChangeAspect="1" noChangeArrowheads="1"/>
          </p:cNvPicPr>
          <p:nvPr/>
        </p:nvPicPr>
        <p:blipFill>
          <a:blip r:embed="rId5" cstate="print"/>
          <a:srcRect t="27859" b="4040"/>
          <a:stretch>
            <a:fillRect/>
          </a:stretch>
        </p:blipFill>
        <p:spPr bwMode="auto">
          <a:xfrm>
            <a:off x="6031310" y="1669153"/>
            <a:ext cx="1238250" cy="571500"/>
          </a:xfrm>
          <a:prstGeom prst="rect">
            <a:avLst/>
          </a:prstGeom>
          <a:ln>
            <a:noFill/>
          </a:ln>
          <a:effectLst>
            <a:outerShdw blurRad="292100" dist="139700" dir="2700000" algn="tl" rotWithShape="0">
              <a:srgbClr val="333333">
                <a:alpha val="65000"/>
              </a:srgbClr>
            </a:outerShdw>
          </a:effectLst>
        </p:spPr>
      </p:pic>
      <p:pic>
        <p:nvPicPr>
          <p:cNvPr id="22" name="Picture 3" descr="C:\Users\gomezj\Desktop\head.jpg"/>
          <p:cNvPicPr>
            <a:picLocks noChangeAspect="1" noChangeArrowheads="1"/>
          </p:cNvPicPr>
          <p:nvPr/>
        </p:nvPicPr>
        <p:blipFill>
          <a:blip r:embed="rId6" cstate="print">
            <a:lum bright="20000"/>
          </a:blip>
          <a:srcRect/>
          <a:stretch>
            <a:fillRect/>
          </a:stretch>
        </p:blipFill>
        <p:spPr bwMode="auto">
          <a:xfrm>
            <a:off x="6430852" y="3180878"/>
            <a:ext cx="439166" cy="310838"/>
          </a:xfrm>
          <a:prstGeom prst="rect">
            <a:avLst/>
          </a:prstGeom>
          <a:noFill/>
        </p:spPr>
      </p:pic>
      <p:pic>
        <p:nvPicPr>
          <p:cNvPr id="23" name="Picture 2" descr="C:\Users\gomezj\Desktop\oc bone.jpg"/>
          <p:cNvPicPr>
            <a:picLocks noChangeAspect="1" noChangeArrowheads="1"/>
          </p:cNvPicPr>
          <p:nvPr/>
        </p:nvPicPr>
        <p:blipFill>
          <a:blip r:embed="rId7" cstate="print"/>
          <a:srcRect t="18991"/>
          <a:stretch>
            <a:fillRect/>
          </a:stretch>
        </p:blipFill>
        <p:spPr bwMode="auto">
          <a:xfrm>
            <a:off x="7179210" y="4388448"/>
            <a:ext cx="809929" cy="421821"/>
          </a:xfrm>
          <a:prstGeom prst="rect">
            <a:avLst/>
          </a:prstGeom>
          <a:ln>
            <a:noFill/>
          </a:ln>
          <a:effectLst>
            <a:outerShdw blurRad="292100" dist="139700" dir="2700000" algn="tl" rotWithShape="0">
              <a:srgbClr val="333333">
                <a:alpha val="65000"/>
              </a:srgbClr>
            </a:outerShdw>
          </a:effectLst>
        </p:spPr>
      </p:pic>
      <p:cxnSp>
        <p:nvCxnSpPr>
          <p:cNvPr id="24" name="Straight Arrow Connector 23"/>
          <p:cNvCxnSpPr/>
          <p:nvPr/>
        </p:nvCxnSpPr>
        <p:spPr>
          <a:xfrm flipV="1">
            <a:off x="6670683" y="2538414"/>
            <a:ext cx="0" cy="490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870018" y="3653554"/>
            <a:ext cx="399542" cy="604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6080479" y="3653554"/>
            <a:ext cx="353073" cy="7412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5962789" y="3193198"/>
            <a:ext cx="470763" cy="1169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280283" y="1955880"/>
            <a:ext cx="609600" cy="582534"/>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6961285" y="3101027"/>
            <a:ext cx="435850" cy="30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8" idx="0"/>
          </p:cNvCxnSpPr>
          <p:nvPr/>
        </p:nvCxnSpPr>
        <p:spPr>
          <a:xfrm flipV="1">
            <a:off x="5556817" y="2072397"/>
            <a:ext cx="523662" cy="756618"/>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6269186" y="3528272"/>
            <a:ext cx="1341498" cy="884399"/>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5962789" y="2291831"/>
            <a:ext cx="403094" cy="2102928"/>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9" idx="2"/>
          </p:cNvCxnSpPr>
          <p:nvPr/>
        </p:nvCxnSpPr>
        <p:spPr>
          <a:xfrm flipH="1">
            <a:off x="7521349" y="3567044"/>
            <a:ext cx="420141" cy="777208"/>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6939935" y="2303663"/>
            <a:ext cx="457200" cy="2040589"/>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862908" y="3610082"/>
            <a:ext cx="1316302" cy="784677"/>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5882582" y="2951027"/>
            <a:ext cx="1638767" cy="1"/>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464087" y="3667749"/>
            <a:ext cx="398821" cy="706504"/>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23" idx="1"/>
          </p:cNvCxnSpPr>
          <p:nvPr/>
        </p:nvCxnSpPr>
        <p:spPr>
          <a:xfrm>
            <a:off x="6370908" y="4599359"/>
            <a:ext cx="808302" cy="0"/>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1722596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Preservation</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Preservation </a:t>
            </a:r>
          </a:p>
          <a:p>
            <a:pPr lvl="1"/>
            <a:r>
              <a:rPr lang="en-US" dirty="0"/>
              <a:t>Meaning</a:t>
            </a:r>
          </a:p>
          <a:p>
            <a:pPr lvl="1"/>
            <a:r>
              <a:rPr lang="en-US" dirty="0" smtClean="0"/>
              <a:t>Bits</a:t>
            </a:r>
          </a:p>
          <a:p>
            <a:r>
              <a:rPr lang="en-US" dirty="0" smtClean="0"/>
              <a:t>Collaborative</a:t>
            </a:r>
            <a:endParaRPr lang="en-US" dirty="0"/>
          </a:p>
          <a:p>
            <a:pPr lvl="1"/>
            <a:r>
              <a:rPr lang="en-US" dirty="0"/>
              <a:t>Many different sites (libraries, archives, museums, governments, individuals</a:t>
            </a:r>
            <a:r>
              <a:rPr lang="en-US" dirty="0" smtClean="0"/>
              <a:t>) needed to preserve one project</a:t>
            </a:r>
            <a:endParaRPr lang="en-US" dirty="0"/>
          </a:p>
          <a:p>
            <a:r>
              <a:rPr lang="en-US" dirty="0" smtClean="0"/>
              <a:t>File formats</a:t>
            </a:r>
          </a:p>
          <a:p>
            <a:pPr lvl="1"/>
            <a:r>
              <a:rPr lang="en-US" dirty="0" smtClean="0"/>
              <a:t>Proprietary</a:t>
            </a:r>
          </a:p>
          <a:p>
            <a:pPr lvl="1"/>
            <a:r>
              <a:rPr lang="en-US" dirty="0" smtClean="0"/>
              <a:t>Understand the affordances of different formats</a:t>
            </a:r>
            <a:endParaRPr lang="en-US" dirty="0"/>
          </a:p>
          <a:p>
            <a:pPr lvl="2"/>
            <a:r>
              <a:rPr lang="en-US" dirty="0"/>
              <a:t>Library of Congress, Sustainability of Digital </a:t>
            </a:r>
            <a:r>
              <a:rPr lang="en-US" dirty="0" smtClean="0"/>
              <a:t>Formats </a:t>
            </a:r>
            <a:r>
              <a:rPr lang="en-US" dirty="0"/>
              <a:t> </a:t>
            </a:r>
            <a:r>
              <a:rPr lang="en-US" dirty="0" smtClean="0"/>
              <a:t>site</a:t>
            </a:r>
          </a:p>
          <a:p>
            <a:pPr lvl="3"/>
            <a:r>
              <a:rPr lang="en-US" dirty="0">
                <a:hlinkClick r:id="rId2"/>
              </a:rPr>
              <a:t>http://</a:t>
            </a:r>
            <a:r>
              <a:rPr lang="en-US" dirty="0" smtClean="0">
                <a:hlinkClick r:id="rId2"/>
              </a:rPr>
              <a:t>www.digitalpreservation.gov/formats/</a:t>
            </a:r>
            <a:r>
              <a:rPr lang="en-US" dirty="0" smtClean="0"/>
              <a:t> </a:t>
            </a:r>
            <a:endParaRPr lang="en-US" dirty="0"/>
          </a:p>
        </p:txBody>
      </p:sp>
    </p:spTree>
    <p:extLst>
      <p:ext uri="{BB962C8B-B14F-4D97-AF65-F5344CB8AC3E}">
        <p14:creationId xmlns="" xmlns:p14="http://schemas.microsoft.com/office/powerpoint/2010/main" val="123261065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Acknowledgements </a:t>
            </a:r>
            <a:endParaRPr lang="en-US" dirty="0"/>
          </a:p>
        </p:txBody>
      </p:sp>
      <p:sp>
        <p:nvSpPr>
          <p:cNvPr id="2" name="Content Placeholder 1"/>
          <p:cNvSpPr>
            <a:spLocks noGrp="1"/>
          </p:cNvSpPr>
          <p:nvPr>
            <p:ph idx="4294967295"/>
          </p:nvPr>
        </p:nvSpPr>
        <p:spPr>
          <a:xfrm>
            <a:off x="186689" y="1219199"/>
            <a:ext cx="8229600" cy="4953001"/>
          </a:xfrm>
        </p:spPr>
        <p:txBody>
          <a:bodyPr>
            <a:normAutofit fontScale="92500"/>
          </a:bodyPr>
          <a:lstStyle/>
          <a:p>
            <a:r>
              <a:rPr lang="en-US" dirty="0" smtClean="0"/>
              <a:t>Institute of Museum and Library Services, </a:t>
            </a:r>
          </a:p>
          <a:p>
            <a:pPr lvl="1"/>
            <a:r>
              <a:rPr lang="en-US" dirty="0" smtClean="0"/>
              <a:t>LG-06-10-0140-10 </a:t>
            </a:r>
          </a:p>
          <a:p>
            <a:endParaRPr lang="en-US" dirty="0" smtClean="0"/>
          </a:p>
          <a:p>
            <a:r>
              <a:rPr lang="en-US" dirty="0" smtClean="0"/>
              <a:t>PI: Ixchel Faniel, Ph.D. </a:t>
            </a:r>
          </a:p>
          <a:p>
            <a:r>
              <a:rPr lang="en-US" dirty="0" smtClean="0"/>
              <a:t>Partners: Nancy McGovern, Ph.D. (MIT), </a:t>
            </a:r>
            <a:r>
              <a:rPr lang="en-US" dirty="0"/>
              <a:t>Eric Kansa, Ph.D</a:t>
            </a:r>
            <a:r>
              <a:rPr lang="en-US" dirty="0" smtClean="0"/>
              <a:t>. (Open Context), </a:t>
            </a:r>
            <a:r>
              <a:rPr lang="en-US" dirty="0"/>
              <a:t>William Fink, Ph.D</a:t>
            </a:r>
            <a:r>
              <a:rPr lang="en-US" dirty="0" smtClean="0"/>
              <a:t>. (University of Michigan Museum of Zoology)</a:t>
            </a:r>
          </a:p>
          <a:p>
            <a:r>
              <a:rPr lang="en-US" dirty="0" smtClean="0"/>
              <a:t>OCLC Fellow</a:t>
            </a:r>
            <a:r>
              <a:rPr lang="en-US" dirty="0"/>
              <a:t>: Julianna Barrera-Gomez</a:t>
            </a:r>
            <a:endParaRPr lang="en-US" dirty="0" smtClean="0"/>
          </a:p>
          <a:p>
            <a:r>
              <a:rPr lang="en-US" dirty="0" smtClean="0"/>
              <a:t>Students: </a:t>
            </a:r>
            <a:r>
              <a:rPr lang="en-US" dirty="0"/>
              <a:t>Morgan Daniels, Rebecca </a:t>
            </a:r>
            <a:r>
              <a:rPr lang="en-US" dirty="0" smtClean="0"/>
              <a:t>Frank,, Adam Kriesberg, Jessica Schaengold, Gavin Strassel, Michele DeLia, Kathleen Fear, Mallory Hood, </a:t>
            </a:r>
            <a:r>
              <a:rPr lang="en-US" dirty="0"/>
              <a:t>Molly Haig, Annelise </a:t>
            </a:r>
            <a:r>
              <a:rPr lang="en-US" dirty="0" smtClean="0"/>
              <a:t>Doll, Monique Lowe</a:t>
            </a:r>
          </a:p>
        </p:txBody>
      </p:sp>
      <p:pic>
        <p:nvPicPr>
          <p:cNvPr id="4" name="Picture 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1200" y="1219199"/>
            <a:ext cx="1752600" cy="7949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EEECE1"/>
                  </a:outerShdw>
                </a:effectLst>
              </a14:hiddenEffects>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Questions?</a:t>
            </a:r>
          </a:p>
        </p:txBody>
      </p:sp>
      <p:sp>
        <p:nvSpPr>
          <p:cNvPr id="3" name="Content Placeholder 2"/>
          <p:cNvSpPr>
            <a:spLocks noGrp="1"/>
          </p:cNvSpPr>
          <p:nvPr>
            <p:ph type="body" idx="1"/>
          </p:nvPr>
        </p:nvSpPr>
        <p:spPr/>
        <p:txBody>
          <a:bodyPr/>
          <a:lstStyle/>
          <a:p>
            <a:r>
              <a:rPr lang="en-US" dirty="0" smtClean="0"/>
              <a:t>Elizabeth Yakel</a:t>
            </a:r>
            <a:br>
              <a:rPr lang="en-US" dirty="0" smtClean="0"/>
            </a:br>
            <a:r>
              <a:rPr lang="en-US" dirty="0" smtClean="0"/>
              <a:t>yakel@umich.edu</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9050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3"/>
          <p:cNvSpPr>
            <a:spLocks noGrp="1"/>
          </p:cNvSpPr>
          <p:nvPr>
            <p:ph type="title"/>
          </p:nvPr>
        </p:nvSpPr>
        <p:spPr/>
        <p:txBody>
          <a:bodyPr/>
          <a:lstStyle/>
          <a:p>
            <a:r>
              <a:rPr lang="en-US" dirty="0" smtClean="0"/>
              <a:t>The Research Team</a:t>
            </a:r>
            <a:endParaRPr lang="en-US" dirty="0"/>
          </a:p>
        </p:txBody>
      </p:sp>
      <p:pic>
        <p:nvPicPr>
          <p:cNvPr id="5" name="Picture 4" descr="opencontext_logo.jpg"/>
          <p:cNvPicPr>
            <a:picLocks noChangeAspect="1"/>
          </p:cNvPicPr>
          <p:nvPr/>
        </p:nvPicPr>
        <p:blipFill>
          <a:blip r:embed="rId8" cstate="print"/>
          <a:stretch>
            <a:fillRect/>
          </a:stretch>
        </p:blipFill>
        <p:spPr>
          <a:xfrm>
            <a:off x="6455515" y="5195362"/>
            <a:ext cx="1047750" cy="552450"/>
          </a:xfrm>
          <a:prstGeom prst="rect">
            <a:avLst/>
          </a:prstGeom>
        </p:spPr>
      </p:pic>
      <p:pic>
        <p:nvPicPr>
          <p:cNvPr id="6" name="Picture 5" descr="si-logo2.gif"/>
          <p:cNvPicPr>
            <a:picLocks noChangeAspect="1"/>
          </p:cNvPicPr>
          <p:nvPr/>
        </p:nvPicPr>
        <p:blipFill>
          <a:blip r:embed="rId9" cstate="print"/>
          <a:stretch>
            <a:fillRect/>
          </a:stretch>
        </p:blipFill>
        <p:spPr>
          <a:xfrm>
            <a:off x="925293" y="3381835"/>
            <a:ext cx="1248728" cy="597218"/>
          </a:xfrm>
          <a:prstGeom prst="rect">
            <a:avLst/>
          </a:prstGeom>
        </p:spPr>
      </p:pic>
      <p:pic>
        <p:nvPicPr>
          <p:cNvPr id="7" name="Picture 6" descr="icpsr-logo-home.gif"/>
          <p:cNvPicPr>
            <a:picLocks noChangeAspect="1"/>
          </p:cNvPicPr>
          <p:nvPr/>
        </p:nvPicPr>
        <p:blipFill>
          <a:blip r:embed="rId10" cstate="print"/>
          <a:stretch>
            <a:fillRect/>
          </a:stretch>
        </p:blipFill>
        <p:spPr>
          <a:xfrm>
            <a:off x="1966687" y="1868718"/>
            <a:ext cx="1818799" cy="446723"/>
          </a:xfrm>
          <a:prstGeom prst="rect">
            <a:avLst/>
          </a:prstGeom>
        </p:spPr>
      </p:pic>
      <p:pic>
        <p:nvPicPr>
          <p:cNvPr id="8" name="Picture 7" descr="ummz_logo.gif"/>
          <p:cNvPicPr>
            <a:picLocks noChangeAspect="1"/>
          </p:cNvPicPr>
          <p:nvPr/>
        </p:nvPicPr>
        <p:blipFill>
          <a:blip r:embed="rId11" cstate="print"/>
          <a:stretch>
            <a:fillRect/>
          </a:stretch>
        </p:blipFill>
        <p:spPr>
          <a:xfrm>
            <a:off x="1886866" y="5228776"/>
            <a:ext cx="861441" cy="615315"/>
          </a:xfrm>
          <a:prstGeom prst="rect">
            <a:avLst/>
          </a:prstGeom>
        </p:spPr>
      </p:pic>
      <p:pic>
        <p:nvPicPr>
          <p:cNvPr id="11" name="Picture 10" descr="OCLC_TM_V_SM.jpg"/>
          <p:cNvPicPr>
            <a:picLocks noChangeAspect="1"/>
          </p:cNvPicPr>
          <p:nvPr/>
        </p:nvPicPr>
        <p:blipFill>
          <a:blip r:embed="rId12" cstate="print"/>
          <a:stretch>
            <a:fillRect/>
          </a:stretch>
        </p:blipFill>
        <p:spPr>
          <a:xfrm>
            <a:off x="7017096" y="2816163"/>
            <a:ext cx="864108" cy="744093"/>
          </a:xfrm>
          <a:prstGeom prst="rect">
            <a:avLst/>
          </a:prstGeom>
        </p:spPr>
      </p:pic>
    </p:spTree>
    <p:extLst>
      <p:ext uri="{BB962C8B-B14F-4D97-AF65-F5344CB8AC3E}">
        <p14:creationId xmlns="" xmlns:p14="http://schemas.microsoft.com/office/powerpoint/2010/main" val="12244296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Methods Overview</a:t>
            </a:r>
            <a:endParaRPr lang="en-US" b="1" dirty="0">
              <a:effectLst>
                <a:outerShdw blurRad="38100" dist="38100" dir="2700000" algn="tl">
                  <a:srgbClr val="000000">
                    <a:alpha val="43137"/>
                  </a:srgbClr>
                </a:outerShdw>
              </a:effectLst>
            </a:endParaRPr>
          </a:p>
        </p:txBody>
      </p:sp>
      <p:graphicFrame>
        <p:nvGraphicFramePr>
          <p:cNvPr id="7" name="Content Placeholder 3"/>
          <p:cNvGraphicFramePr>
            <a:graphicFrameLocks noGrp="1"/>
          </p:cNvGraphicFramePr>
          <p:nvPr>
            <p:ph type="chart" sz="quarter" idx="13"/>
            <p:extLst>
              <p:ext uri="{D42A27DB-BD31-4B8C-83A1-F6EECF244321}">
                <p14:modId xmlns="" xmlns:p14="http://schemas.microsoft.com/office/powerpoint/2010/main" val="245878108"/>
              </p:ext>
            </p:extLst>
          </p:nvPr>
        </p:nvGraphicFramePr>
        <p:xfrm>
          <a:off x="282270" y="914401"/>
          <a:ext cx="8534400" cy="5181598"/>
        </p:xfrm>
        <a:graphic>
          <a:graphicData uri="http://schemas.openxmlformats.org/drawingml/2006/table">
            <a:tbl>
              <a:tblPr firstRow="1" bandRow="1">
                <a:tableStyleId>{5C22544A-7EE6-4342-B048-85BDC9FD1C3A}</a:tableStyleId>
              </a:tblPr>
              <a:tblGrid>
                <a:gridCol w="2133600"/>
                <a:gridCol w="2133600"/>
                <a:gridCol w="2133600"/>
                <a:gridCol w="2133600"/>
              </a:tblGrid>
              <a:tr h="405798">
                <a:tc>
                  <a:txBody>
                    <a:bodyPr/>
                    <a:lstStyle/>
                    <a:p>
                      <a:endParaRPr lang="en-US" dirty="0"/>
                    </a:p>
                  </a:txBody>
                  <a:tcPr marL="104934" marR="104934"/>
                </a:tc>
                <a:tc>
                  <a:txBody>
                    <a:bodyPr/>
                    <a:lstStyle/>
                    <a:p>
                      <a:pPr algn="ctr"/>
                      <a:r>
                        <a:rPr lang="en-US" dirty="0" smtClean="0"/>
                        <a:t>ICSPR</a:t>
                      </a:r>
                      <a:endParaRPr lang="en-US" dirty="0"/>
                    </a:p>
                  </a:txBody>
                  <a:tcPr marL="104934" marR="104934"/>
                </a:tc>
                <a:tc>
                  <a:txBody>
                    <a:bodyPr/>
                    <a:lstStyle/>
                    <a:p>
                      <a:pPr algn="ctr"/>
                      <a:r>
                        <a:rPr lang="en-US" dirty="0" smtClean="0"/>
                        <a:t>Open Context</a:t>
                      </a:r>
                      <a:endParaRPr lang="en-US" dirty="0"/>
                    </a:p>
                  </a:txBody>
                  <a:tcPr marL="104934" marR="104934"/>
                </a:tc>
                <a:tc>
                  <a:txBody>
                    <a:bodyPr/>
                    <a:lstStyle/>
                    <a:p>
                      <a:pPr algn="ctr"/>
                      <a:r>
                        <a:rPr lang="en-US" dirty="0" smtClean="0"/>
                        <a:t>UMMZ</a:t>
                      </a:r>
                      <a:endParaRPr lang="en-US" dirty="0"/>
                    </a:p>
                  </a:txBody>
                  <a:tcPr marL="104934" marR="104934"/>
                </a:tc>
              </a:tr>
              <a:tr h="405798">
                <a:tc gridSpan="4">
                  <a:txBody>
                    <a:bodyPr/>
                    <a:lstStyle/>
                    <a:p>
                      <a:pPr algn="ctr"/>
                      <a:r>
                        <a:rPr lang="en-US" b="1" dirty="0" smtClean="0"/>
                        <a:t>Phase 1: Project Start up</a:t>
                      </a:r>
                      <a:endParaRPr lang="en-US" b="1" dirty="0"/>
                    </a:p>
                  </a:txBody>
                  <a:tcPr marL="104934" marR="104934"/>
                </a:tc>
                <a:tc hMerge="1">
                  <a:txBody>
                    <a:bodyPr/>
                    <a:lstStyle/>
                    <a:p>
                      <a:pPr marL="285750" indent="-285750" algn="ctr">
                        <a:buFont typeface="Wingdings" pitchFamily="2" charset="2"/>
                        <a:buChar char="ü"/>
                      </a:pPr>
                      <a:endParaRPr lang="en-US" dirty="0"/>
                    </a:p>
                  </a:txBody>
                  <a:tcPr marL="104934" marR="104934"/>
                </a:tc>
                <a:tc hMerge="1">
                  <a:txBody>
                    <a:bodyPr/>
                    <a:lstStyle/>
                    <a:p>
                      <a:pPr marL="285750" indent="-285750" algn="ctr">
                        <a:buFont typeface="Wingdings" pitchFamily="2" charset="2"/>
                        <a:buChar char="ü"/>
                      </a:pPr>
                      <a:endParaRPr lang="en-US" dirty="0"/>
                    </a:p>
                  </a:txBody>
                  <a:tcPr marL="104934" marR="104934"/>
                </a:tc>
                <a:tc hMerge="1">
                  <a:txBody>
                    <a:bodyPr/>
                    <a:lstStyle/>
                    <a:p>
                      <a:pPr marL="285750" indent="-285750" algn="ctr">
                        <a:buFont typeface="Wingdings" pitchFamily="2" charset="2"/>
                        <a:buChar char="ü"/>
                      </a:pPr>
                      <a:endParaRPr lang="en-US" dirty="0"/>
                    </a:p>
                  </a:txBody>
                  <a:tcPr marL="104934" marR="104934"/>
                </a:tc>
              </a:tr>
              <a:tr h="710147">
                <a:tc>
                  <a:txBody>
                    <a:bodyPr/>
                    <a:lstStyle/>
                    <a:p>
                      <a:r>
                        <a:rPr lang="en-US" dirty="0" smtClean="0"/>
                        <a:t>Interviews</a:t>
                      </a:r>
                      <a:r>
                        <a:rPr lang="en-US" baseline="0" dirty="0" smtClean="0"/>
                        <a:t> </a:t>
                      </a:r>
                    </a:p>
                    <a:p>
                      <a:r>
                        <a:rPr lang="en-US" baseline="0" dirty="0" smtClean="0"/>
                        <a:t>Staff</a:t>
                      </a:r>
                      <a:endParaRPr lang="en-US" dirty="0"/>
                    </a:p>
                  </a:txBody>
                  <a:tcPr marL="104934" marR="104934"/>
                </a:tc>
                <a:tc>
                  <a:txBody>
                    <a:bodyPr/>
                    <a:lstStyle/>
                    <a:p>
                      <a:pPr algn="ctr"/>
                      <a:r>
                        <a:rPr lang="en-US" dirty="0" smtClean="0"/>
                        <a:t>10 </a:t>
                      </a:r>
                    </a:p>
                    <a:p>
                      <a:pPr marL="285750" indent="-285750" algn="ctr">
                        <a:buFont typeface="Wingdings" pitchFamily="2" charset="2"/>
                        <a:buChar char="ü"/>
                      </a:pPr>
                      <a:r>
                        <a:rPr lang="en-US" dirty="0" smtClean="0"/>
                        <a:t>Winter 2011</a:t>
                      </a:r>
                      <a:endParaRPr lang="en-US" dirty="0"/>
                    </a:p>
                  </a:txBody>
                  <a:tcPr marL="104934" marR="104934"/>
                </a:tc>
                <a:tc>
                  <a:txBody>
                    <a:bodyPr/>
                    <a:lstStyle/>
                    <a:p>
                      <a:pPr algn="ctr"/>
                      <a:r>
                        <a:rPr lang="en-US" dirty="0" smtClean="0"/>
                        <a:t>4</a:t>
                      </a:r>
                    </a:p>
                    <a:p>
                      <a:pPr marL="285750" indent="-285750" algn="ctr">
                        <a:buFont typeface="Wingdings" pitchFamily="2" charset="2"/>
                        <a:buChar char="ü"/>
                      </a:pPr>
                      <a:r>
                        <a:rPr lang="en-US" dirty="0" smtClean="0"/>
                        <a:t>Winter 2011</a:t>
                      </a:r>
                      <a:endParaRPr lang="en-US" dirty="0"/>
                    </a:p>
                  </a:txBody>
                  <a:tcPr marL="104934" marR="104934"/>
                </a:tc>
                <a:tc>
                  <a:txBody>
                    <a:bodyPr/>
                    <a:lstStyle/>
                    <a:p>
                      <a:pPr algn="ctr"/>
                      <a:r>
                        <a:rPr lang="en-US" dirty="0" smtClean="0"/>
                        <a:t>10</a:t>
                      </a:r>
                    </a:p>
                    <a:p>
                      <a:pPr marL="285750" indent="-285750" algn="ctr">
                        <a:buFont typeface="Wingdings" pitchFamily="2" charset="2"/>
                        <a:buChar char="ü"/>
                      </a:pPr>
                      <a:r>
                        <a:rPr lang="en-US" dirty="0" smtClean="0"/>
                        <a:t>Spring 2011</a:t>
                      </a:r>
                      <a:endParaRPr lang="en-US" dirty="0"/>
                    </a:p>
                  </a:txBody>
                  <a:tcPr marL="104934" marR="104934"/>
                </a:tc>
              </a:tr>
              <a:tr h="405798">
                <a:tc gridSpan="4">
                  <a:txBody>
                    <a:bodyPr/>
                    <a:lstStyle/>
                    <a:p>
                      <a:pPr algn="ctr"/>
                      <a:r>
                        <a:rPr lang="en-US" b="1" dirty="0" smtClean="0"/>
                        <a:t>Phase 2: Collecting and analyzing user</a:t>
                      </a:r>
                      <a:r>
                        <a:rPr lang="en-US" b="1" baseline="0" dirty="0" smtClean="0"/>
                        <a:t> data</a:t>
                      </a:r>
                      <a:endParaRPr lang="en-US" b="1" dirty="0"/>
                    </a:p>
                  </a:txBody>
                  <a:tcPr marL="104934" marR="104934"/>
                </a:tc>
                <a:tc hMerge="1">
                  <a:txBody>
                    <a:bodyPr/>
                    <a:lstStyle/>
                    <a:p>
                      <a:pPr marL="285750" indent="-285750" algn="ctr">
                        <a:buFont typeface="Wingdings" pitchFamily="2" charset="2"/>
                        <a:buChar char="ü"/>
                      </a:pPr>
                      <a:endParaRPr lang="en-US" dirty="0">
                        <a:solidFill>
                          <a:schemeClr val="tx1"/>
                        </a:solidFill>
                      </a:endParaRPr>
                    </a:p>
                  </a:txBody>
                  <a:tcPr marL="104934" marR="104934"/>
                </a:tc>
                <a:tc hMerge="1">
                  <a:txBody>
                    <a:bodyPr/>
                    <a:lstStyle/>
                    <a:p>
                      <a:pPr marL="285750" indent="-285750" algn="ctr">
                        <a:buFont typeface="Wingdings" pitchFamily="2" charset="2"/>
                        <a:buChar char="ü"/>
                      </a:pPr>
                      <a:endParaRPr lang="en-US" dirty="0">
                        <a:solidFill>
                          <a:schemeClr val="tx1"/>
                        </a:solidFill>
                      </a:endParaRPr>
                    </a:p>
                  </a:txBody>
                  <a:tcPr marL="104934" marR="104934"/>
                </a:tc>
                <a:tc hMerge="1">
                  <a:txBody>
                    <a:bodyPr/>
                    <a:lstStyle/>
                    <a:p>
                      <a:pPr algn="ctr"/>
                      <a:endParaRPr lang="en-US" dirty="0"/>
                    </a:p>
                  </a:txBody>
                  <a:tcPr marL="104934" marR="104934"/>
                </a:tc>
              </a:tr>
              <a:tr h="710147">
                <a:tc>
                  <a:txBody>
                    <a:bodyPr/>
                    <a:lstStyle/>
                    <a:p>
                      <a:r>
                        <a:rPr lang="en-US" dirty="0" smtClean="0"/>
                        <a:t>Interviews </a:t>
                      </a:r>
                    </a:p>
                    <a:p>
                      <a:r>
                        <a:rPr lang="en-US" dirty="0" smtClean="0"/>
                        <a:t>data</a:t>
                      </a:r>
                      <a:r>
                        <a:rPr lang="en-US" baseline="0" dirty="0" smtClean="0"/>
                        <a:t> consumers</a:t>
                      </a:r>
                      <a:endParaRPr lang="en-US" dirty="0"/>
                    </a:p>
                  </a:txBody>
                  <a:tcPr marL="104934" marR="104934"/>
                </a:tc>
                <a:tc>
                  <a:txBody>
                    <a:bodyPr/>
                    <a:lstStyle/>
                    <a:p>
                      <a:pPr algn="ctr"/>
                      <a:r>
                        <a:rPr lang="en-US" dirty="0" smtClean="0"/>
                        <a:t>43 </a:t>
                      </a:r>
                    </a:p>
                    <a:p>
                      <a:pPr marL="285750" indent="-285750" algn="ctr">
                        <a:buFont typeface="Wingdings" pitchFamily="2" charset="2"/>
                        <a:buChar char="ü"/>
                      </a:pPr>
                      <a:r>
                        <a:rPr lang="en-US" dirty="0" smtClean="0">
                          <a:solidFill>
                            <a:schemeClr val="tx1"/>
                          </a:solidFill>
                        </a:rPr>
                        <a:t>Winter 2012</a:t>
                      </a:r>
                      <a:endParaRPr lang="en-US" dirty="0">
                        <a:solidFill>
                          <a:schemeClr val="tx1"/>
                        </a:solidFill>
                      </a:endParaRPr>
                    </a:p>
                  </a:txBody>
                  <a:tcPr marL="104934" marR="104934"/>
                </a:tc>
                <a:tc>
                  <a:txBody>
                    <a:bodyPr/>
                    <a:lstStyle/>
                    <a:p>
                      <a:pPr algn="ctr"/>
                      <a:r>
                        <a:rPr lang="en-US" dirty="0" smtClean="0"/>
                        <a:t>22 </a:t>
                      </a:r>
                    </a:p>
                    <a:p>
                      <a:pPr marL="285750" indent="-285750" algn="ctr">
                        <a:buFont typeface="Wingdings" pitchFamily="2" charset="2"/>
                        <a:buChar char="ü"/>
                      </a:pPr>
                      <a:r>
                        <a:rPr lang="en-US" dirty="0" smtClean="0">
                          <a:solidFill>
                            <a:schemeClr val="tx1"/>
                          </a:solidFill>
                        </a:rPr>
                        <a:t>Winter 2012</a:t>
                      </a:r>
                      <a:endParaRPr lang="en-US" dirty="0">
                        <a:solidFill>
                          <a:schemeClr val="tx1"/>
                        </a:solidFill>
                      </a:endParaRPr>
                    </a:p>
                  </a:txBody>
                  <a:tcPr marL="104934" marR="104934"/>
                </a:tc>
                <a:tc>
                  <a:txBody>
                    <a:bodyPr/>
                    <a:lstStyle/>
                    <a:p>
                      <a:pPr algn="ctr"/>
                      <a:r>
                        <a:rPr lang="en-US" dirty="0" smtClean="0"/>
                        <a:t>27 </a:t>
                      </a:r>
                    </a:p>
                    <a:p>
                      <a:pPr algn="ctr">
                        <a:buFont typeface="Wingdings" pitchFamily="2" charset="2"/>
                        <a:buChar char="ü"/>
                      </a:pPr>
                      <a:r>
                        <a:rPr lang="en-US" dirty="0" smtClean="0"/>
                        <a:t>  Fall 2012</a:t>
                      </a:r>
                      <a:endParaRPr lang="en-US" dirty="0"/>
                    </a:p>
                  </a:txBody>
                  <a:tcPr marL="104934" marR="104934"/>
                </a:tc>
              </a:tr>
              <a:tr h="710147">
                <a:tc>
                  <a:txBody>
                    <a:bodyPr/>
                    <a:lstStyle/>
                    <a:p>
                      <a:r>
                        <a:rPr lang="en-US" dirty="0" smtClean="0"/>
                        <a:t>Survey </a:t>
                      </a:r>
                    </a:p>
                    <a:p>
                      <a:r>
                        <a:rPr lang="en-US" dirty="0" smtClean="0"/>
                        <a:t>data consumers</a:t>
                      </a:r>
                      <a:endParaRPr lang="en-US" dirty="0"/>
                    </a:p>
                  </a:txBody>
                  <a:tcPr marL="104934" marR="104934"/>
                </a:tc>
                <a:tc>
                  <a:txBody>
                    <a:bodyPr/>
                    <a:lstStyle/>
                    <a:p>
                      <a:pPr algn="ctr"/>
                      <a:r>
                        <a:rPr lang="en-US" dirty="0" smtClean="0"/>
                        <a:t>2000</a:t>
                      </a:r>
                      <a:r>
                        <a:rPr lang="en-US" baseline="0" dirty="0" smtClean="0"/>
                        <a:t> </a:t>
                      </a:r>
                    </a:p>
                    <a:p>
                      <a:pPr algn="ctr">
                        <a:buFont typeface="Wingdings" pitchFamily="2" charset="2"/>
                        <a:buChar char="ü"/>
                      </a:pPr>
                      <a:r>
                        <a:rPr lang="en-US" baseline="0" dirty="0" smtClean="0">
                          <a:solidFill>
                            <a:schemeClr val="tx1"/>
                          </a:solidFill>
                        </a:rPr>
                        <a:t> Summer 2012</a:t>
                      </a:r>
                      <a:endParaRPr lang="en-US" dirty="0">
                        <a:solidFill>
                          <a:schemeClr val="tx1"/>
                        </a:solidFill>
                      </a:endParaRPr>
                    </a:p>
                  </a:txBody>
                  <a:tcPr marL="104934" marR="104934"/>
                </a:tc>
                <a:tc>
                  <a:txBody>
                    <a:bodyPr/>
                    <a:lstStyle/>
                    <a:p>
                      <a:pPr algn="ctr"/>
                      <a:endParaRPr lang="en-US" dirty="0"/>
                    </a:p>
                  </a:txBody>
                  <a:tcPr marL="104934" marR="104934"/>
                </a:tc>
                <a:tc>
                  <a:txBody>
                    <a:bodyPr/>
                    <a:lstStyle/>
                    <a:p>
                      <a:pPr algn="ctr"/>
                      <a:endParaRPr lang="en-US" dirty="0"/>
                    </a:p>
                  </a:txBody>
                  <a:tcPr marL="104934" marR="104934"/>
                </a:tc>
              </a:tr>
              <a:tr h="710147">
                <a:tc>
                  <a:txBody>
                    <a:bodyPr/>
                    <a:lstStyle/>
                    <a:p>
                      <a:r>
                        <a:rPr lang="en-US" dirty="0" smtClean="0"/>
                        <a:t>Web analytics</a:t>
                      </a:r>
                    </a:p>
                    <a:p>
                      <a:r>
                        <a:rPr lang="en-US" dirty="0" smtClean="0"/>
                        <a:t>data</a:t>
                      </a:r>
                      <a:r>
                        <a:rPr lang="en-US" baseline="0" dirty="0" smtClean="0"/>
                        <a:t> consumers</a:t>
                      </a:r>
                      <a:endParaRPr lang="en-US" dirty="0"/>
                    </a:p>
                  </a:txBody>
                  <a:tcPr marL="104934" marR="104934"/>
                </a:tc>
                <a:tc>
                  <a:txBody>
                    <a:bodyPr/>
                    <a:lstStyle/>
                    <a:p>
                      <a:pPr algn="ctr"/>
                      <a:endParaRPr lang="en-US" dirty="0"/>
                    </a:p>
                  </a:txBody>
                  <a:tcPr marL="104934" marR="104934"/>
                </a:tc>
                <a:tc>
                  <a:txBody>
                    <a:bodyPr/>
                    <a:lstStyle/>
                    <a:p>
                      <a:pPr algn="ctr"/>
                      <a:r>
                        <a:rPr lang="en-US" dirty="0" smtClean="0"/>
                        <a:t>Server</a:t>
                      </a:r>
                      <a:r>
                        <a:rPr lang="en-US" baseline="0" dirty="0" smtClean="0"/>
                        <a:t> logs</a:t>
                      </a:r>
                      <a:endParaRPr lang="en-US" dirty="0" smtClean="0"/>
                    </a:p>
                    <a:p>
                      <a:pPr algn="ctr"/>
                      <a:r>
                        <a:rPr lang="en-US" dirty="0" smtClean="0"/>
                        <a:t>On</a:t>
                      </a:r>
                      <a:r>
                        <a:rPr lang="en-US" baseline="0" dirty="0" smtClean="0"/>
                        <a:t>going</a:t>
                      </a:r>
                      <a:endParaRPr lang="en-US" dirty="0"/>
                    </a:p>
                  </a:txBody>
                  <a:tcPr marL="104934" marR="104934"/>
                </a:tc>
                <a:tc>
                  <a:txBody>
                    <a:bodyPr/>
                    <a:lstStyle/>
                    <a:p>
                      <a:pPr algn="ctr"/>
                      <a:endParaRPr lang="en-US" dirty="0"/>
                    </a:p>
                  </a:txBody>
                  <a:tcPr marL="104934" marR="104934"/>
                </a:tc>
              </a:tr>
              <a:tr h="710147">
                <a:tc>
                  <a:txBody>
                    <a:bodyPr/>
                    <a:lstStyle/>
                    <a:p>
                      <a:r>
                        <a:rPr lang="en-US" dirty="0" smtClean="0"/>
                        <a:t>Observations </a:t>
                      </a:r>
                    </a:p>
                    <a:p>
                      <a:r>
                        <a:rPr lang="en-US" dirty="0" smtClean="0"/>
                        <a:t>data consumers</a:t>
                      </a:r>
                      <a:endParaRPr lang="en-US" dirty="0"/>
                    </a:p>
                  </a:txBody>
                  <a:tcPr marL="104934" marR="104934"/>
                </a:tc>
                <a:tc>
                  <a:txBody>
                    <a:bodyPr/>
                    <a:lstStyle/>
                    <a:p>
                      <a:pPr algn="ctr"/>
                      <a:endParaRPr lang="en-US" dirty="0"/>
                    </a:p>
                  </a:txBody>
                  <a:tcPr marL="104934" marR="104934"/>
                </a:tc>
                <a:tc>
                  <a:txBody>
                    <a:bodyPr/>
                    <a:lstStyle/>
                    <a:p>
                      <a:pPr algn="ctr"/>
                      <a:endParaRPr lang="en-US" dirty="0"/>
                    </a:p>
                  </a:txBody>
                  <a:tcPr marL="104934" marR="104934"/>
                </a:tc>
                <a:tc>
                  <a:txBody>
                    <a:bodyPr/>
                    <a:lstStyle/>
                    <a:p>
                      <a:pPr algn="ctr"/>
                      <a:r>
                        <a:rPr lang="en-US" dirty="0" smtClean="0"/>
                        <a:t>10</a:t>
                      </a:r>
                    </a:p>
                    <a:p>
                      <a:pPr algn="ctr"/>
                      <a:r>
                        <a:rPr lang="en-US" dirty="0" smtClean="0"/>
                        <a:t>Ongoing</a:t>
                      </a:r>
                    </a:p>
                  </a:txBody>
                  <a:tcPr marL="104934" marR="104934"/>
                </a:tc>
              </a:tr>
              <a:tr h="413469">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Phase 3: Mapping significant properties as representation</a:t>
                      </a:r>
                      <a:r>
                        <a:rPr lang="en-US" b="1" baseline="0" dirty="0" smtClean="0"/>
                        <a:t> information</a:t>
                      </a:r>
                      <a:endParaRPr lang="en-US" b="1" dirty="0" smtClean="0"/>
                    </a:p>
                  </a:txBody>
                  <a:tcPr marL="104934" marR="104934"/>
                </a:tc>
                <a:tc hMerge="1">
                  <a:txBody>
                    <a:bodyPr/>
                    <a:lstStyle/>
                    <a:p>
                      <a:pPr algn="ctr"/>
                      <a:endParaRPr lang="en-US" dirty="0"/>
                    </a:p>
                  </a:txBody>
                  <a:tcPr marL="104934" marR="104934"/>
                </a:tc>
                <a:tc hMerge="1">
                  <a:txBody>
                    <a:bodyPr/>
                    <a:lstStyle/>
                    <a:p>
                      <a:pPr algn="ctr"/>
                      <a:endParaRPr lang="en-US" dirty="0"/>
                    </a:p>
                  </a:txBody>
                  <a:tcPr marL="104934" marR="104934"/>
                </a:tc>
                <a:tc hMerge="1">
                  <a:txBody>
                    <a:bodyPr/>
                    <a:lstStyle/>
                    <a:p>
                      <a:pPr algn="ctr"/>
                      <a:endParaRPr lang="en-US" dirty="0" smtClean="0"/>
                    </a:p>
                  </a:txBody>
                  <a:tcPr marL="104934" marR="104934"/>
                </a:tc>
              </a:tr>
            </a:tbl>
          </a:graphicData>
        </a:graphic>
      </p:graphicFrame>
    </p:spTree>
    <p:extLst>
      <p:ext uri="{BB962C8B-B14F-4D97-AF65-F5344CB8AC3E}">
        <p14:creationId xmlns="" xmlns:p14="http://schemas.microsoft.com/office/powerpoint/2010/main" val="157935976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l="9734" t="19780" r="11285" b="1099"/>
          <a:stretch>
            <a:fillRect/>
          </a:stretch>
        </p:blipFill>
        <p:spPr bwMode="auto">
          <a:xfrm>
            <a:off x="76200" y="76200"/>
            <a:ext cx="9067800" cy="6477000"/>
          </a:xfrm>
          <a:prstGeom prst="rect">
            <a:avLst/>
          </a:prstGeom>
          <a:noFill/>
          <a:ln w="9525">
            <a:noFill/>
            <a:miter lim="800000"/>
            <a:headEnd/>
            <a:tailEnd/>
          </a:ln>
        </p:spPr>
      </p:pic>
    </p:spTree>
    <p:extLst>
      <p:ext uri="{BB962C8B-B14F-4D97-AF65-F5344CB8AC3E}">
        <p14:creationId xmlns="" xmlns:p14="http://schemas.microsoft.com/office/powerpoint/2010/main" val="38795625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gomezj\Desktop\ICPSR.png"/>
          <p:cNvPicPr>
            <a:picLocks noChangeAspect="1" noChangeArrowheads="1"/>
          </p:cNvPicPr>
          <p:nvPr/>
        </p:nvPicPr>
        <p:blipFill>
          <a:blip r:embed="rId2"/>
          <a:srcRect b="3626"/>
          <a:stretch>
            <a:fillRect/>
          </a:stretch>
        </p:blipFill>
        <p:spPr bwMode="auto">
          <a:xfrm>
            <a:off x="104727" y="19731"/>
            <a:ext cx="8934546" cy="6076269"/>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4" name="Text Placeholder 3"/>
          <p:cNvSpPr>
            <a:spLocks noGrp="1"/>
          </p:cNvSpPr>
          <p:nvPr>
            <p:ph type="body" sz="half" idx="2"/>
          </p:nvPr>
        </p:nvSpPr>
        <p:spPr>
          <a:xfrm>
            <a:off x="457200" y="990600"/>
            <a:ext cx="4876800" cy="5153025"/>
          </a:xfrm>
        </p:spPr>
        <p:txBody>
          <a:bodyPr>
            <a:normAutofit fontScale="77500" lnSpcReduction="20000"/>
          </a:bodyPr>
          <a:lstStyle/>
          <a:p>
            <a:r>
              <a:rPr lang="en-US" sz="2400" u="sng" dirty="0" smtClean="0"/>
              <a:t>Research Question</a:t>
            </a:r>
          </a:p>
          <a:p>
            <a:r>
              <a:rPr lang="en-US" sz="2400" dirty="0" smtClean="0"/>
              <a:t>In what ways do the dynamics of data creation and sharing differ between quantitative social scientists and archaeologists and how does this affect reuse and preservation? </a:t>
            </a:r>
          </a:p>
          <a:p>
            <a:endParaRPr lang="en-US" sz="2400" u="sng" dirty="0" smtClean="0"/>
          </a:p>
          <a:p>
            <a:r>
              <a:rPr lang="en-US" sz="2400" u="sng" dirty="0" smtClean="0"/>
              <a:t>Data Collection</a:t>
            </a:r>
          </a:p>
          <a:p>
            <a:r>
              <a:rPr lang="en-US" sz="2400" dirty="0" smtClean="0"/>
              <a:t>65 Interviews</a:t>
            </a:r>
          </a:p>
          <a:p>
            <a:r>
              <a:rPr lang="en-US" sz="2400" dirty="0"/>
              <a:t>	</a:t>
            </a:r>
            <a:r>
              <a:rPr lang="en-US" sz="2400" dirty="0" smtClean="0"/>
              <a:t>22 archaeologists</a:t>
            </a:r>
          </a:p>
          <a:p>
            <a:r>
              <a:rPr lang="en-US" sz="2400" dirty="0"/>
              <a:t>	</a:t>
            </a:r>
            <a:r>
              <a:rPr lang="en-US" sz="2400" dirty="0" smtClean="0"/>
              <a:t>43 quantitative social scientists</a:t>
            </a:r>
          </a:p>
          <a:p>
            <a:endParaRPr lang="en-US" sz="2400" u="sng" dirty="0" smtClean="0"/>
          </a:p>
          <a:p>
            <a:r>
              <a:rPr lang="en-US" sz="2400" u="sng" dirty="0" smtClean="0"/>
              <a:t>Data Analysis</a:t>
            </a:r>
          </a:p>
          <a:p>
            <a:r>
              <a:rPr lang="en-US" sz="2400" dirty="0" smtClean="0"/>
              <a:t>Code set developed and expanded from interview protocol</a:t>
            </a:r>
          </a:p>
          <a:p>
            <a:endParaRPr lang="en-US" dirty="0" smtClean="0"/>
          </a:p>
          <a:p>
            <a:endParaRPr lang="en-US" dirty="0" smtClean="0"/>
          </a:p>
        </p:txBody>
      </p:sp>
      <p:pic>
        <p:nvPicPr>
          <p:cNvPr id="5" name="Picture 18" descr="C:\Users\gomezj\Desktop\library.tiff"/>
          <p:cNvPicPr>
            <a:picLocks noGrp="1" noChangeAspect="1" noChangeArrowheads="1"/>
          </p:cNvPicPr>
          <p:nvPr>
            <p:ph idx="1"/>
          </p:nvPr>
        </p:nvPicPr>
        <p:blipFill>
          <a:blip r:embed="rId3"/>
          <a:srcRect l="41810"/>
          <a:stretch>
            <a:fillRect/>
          </a:stretch>
        </p:blipFill>
        <p:spPr bwMode="auto">
          <a:xfrm>
            <a:off x="5507002" y="1752600"/>
            <a:ext cx="2951198" cy="304299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162800" y="4876800"/>
            <a:ext cx="1503398" cy="215444"/>
          </a:xfrm>
          <a:prstGeom prst="rect">
            <a:avLst/>
          </a:prstGeom>
          <a:noFill/>
        </p:spPr>
        <p:txBody>
          <a:bodyPr wrap="square" rtlCol="0">
            <a:spAutoFit/>
          </a:bodyPr>
          <a:lstStyle/>
          <a:p>
            <a:r>
              <a:rPr lang="en-US" sz="800" dirty="0" smtClean="0"/>
              <a:t>http://www.english.sxu.edu</a:t>
            </a:r>
            <a:endParaRPr lang="en-US" sz="8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2800" dirty="0" smtClean="0"/>
              <a:t>Data creation / Documentation practices</a:t>
            </a:r>
          </a:p>
          <a:p>
            <a:endParaRPr lang="en-US" sz="2800" dirty="0" smtClean="0"/>
          </a:p>
          <a:p>
            <a:r>
              <a:rPr lang="en-US" sz="2800" dirty="0" smtClean="0"/>
              <a:t>Data reuse issues</a:t>
            </a:r>
          </a:p>
          <a:p>
            <a:endParaRPr lang="en-US" sz="2800" dirty="0" smtClean="0"/>
          </a:p>
          <a:p>
            <a:r>
              <a:rPr lang="en-US" sz="2800" dirty="0" smtClean="0"/>
              <a:t>Digital preservation</a:t>
            </a:r>
            <a:endParaRPr lang="en-US" sz="2800" dirty="0"/>
          </a:p>
        </p:txBody>
      </p:sp>
      <p:sp>
        <p:nvSpPr>
          <p:cNvPr id="11" name="Title 10"/>
          <p:cNvSpPr>
            <a:spLocks noGrp="1"/>
          </p:cNvSpPr>
          <p:nvPr>
            <p:ph type="title"/>
          </p:nvPr>
        </p:nvSpPr>
        <p:spPr/>
        <p:txBody>
          <a:bodyPr/>
          <a:lstStyle/>
          <a:p>
            <a:r>
              <a:rPr lang="en-US" dirty="0" smtClean="0"/>
              <a:t>Findings </a:t>
            </a:r>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4714874" y="1828800"/>
            <a:ext cx="3971925"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Creation: Diversity</a:t>
            </a:r>
            <a:endParaRPr lang="en-US" dirty="0"/>
          </a:p>
        </p:txBody>
      </p:sp>
      <p:sp>
        <p:nvSpPr>
          <p:cNvPr id="8" name="Content Placeholder 7"/>
          <p:cNvSpPr>
            <a:spLocks noGrp="1"/>
          </p:cNvSpPr>
          <p:nvPr>
            <p:ph idx="1"/>
          </p:nvPr>
        </p:nvSpPr>
        <p:spPr/>
        <p:txBody>
          <a:bodyPr>
            <a:normAutofit lnSpcReduction="10000"/>
          </a:bodyPr>
          <a:lstStyle/>
          <a:p>
            <a:r>
              <a:rPr lang="en-US" dirty="0" smtClean="0"/>
              <a:t>Quantitative social scientists</a:t>
            </a:r>
          </a:p>
          <a:p>
            <a:pPr lvl="1"/>
            <a:r>
              <a:rPr lang="en-US" dirty="0" smtClean="0"/>
              <a:t>Data</a:t>
            </a:r>
          </a:p>
          <a:p>
            <a:pPr lvl="2"/>
            <a:r>
              <a:rPr lang="en-US" dirty="0" smtClean="0"/>
              <a:t>CSV, SPSS, Stata</a:t>
            </a:r>
          </a:p>
          <a:p>
            <a:pPr lvl="1"/>
            <a:r>
              <a:rPr lang="en-US" dirty="0" smtClean="0"/>
              <a:t>Codebook</a:t>
            </a:r>
          </a:p>
          <a:p>
            <a:pPr lvl="1"/>
            <a:r>
              <a:rPr lang="en-US" dirty="0" smtClean="0"/>
              <a:t>Methodology / Research Design</a:t>
            </a:r>
          </a:p>
          <a:p>
            <a:endParaRPr lang="en-US" dirty="0"/>
          </a:p>
          <a:p>
            <a:r>
              <a:rPr lang="en-US" dirty="0" smtClean="0"/>
              <a:t>Archaeologists</a:t>
            </a:r>
          </a:p>
          <a:p>
            <a:pPr lvl="1"/>
            <a:r>
              <a:rPr lang="en-US" dirty="0" smtClean="0"/>
              <a:t>Data </a:t>
            </a:r>
          </a:p>
          <a:p>
            <a:pPr lvl="2"/>
            <a:r>
              <a:rPr lang="en-US" dirty="0" smtClean="0"/>
              <a:t>Fieldnotes</a:t>
            </a:r>
          </a:p>
          <a:p>
            <a:pPr lvl="2"/>
            <a:r>
              <a:rPr lang="en-US" dirty="0" smtClean="0"/>
              <a:t>Images</a:t>
            </a:r>
          </a:p>
          <a:p>
            <a:pPr lvl="2"/>
            <a:r>
              <a:rPr lang="en-US" dirty="0" smtClean="0"/>
              <a:t>Spreadsheet</a:t>
            </a:r>
          </a:p>
          <a:p>
            <a:pPr lvl="2"/>
            <a:r>
              <a:rPr lang="en-US" dirty="0" smtClean="0"/>
              <a:t>CAD, GIS, etc…</a:t>
            </a:r>
          </a:p>
          <a:p>
            <a:pPr lvl="1"/>
            <a:endParaRPr lang="en-US" dirty="0" smtClean="0"/>
          </a:p>
        </p:txBody>
      </p:sp>
      <p:sp>
        <p:nvSpPr>
          <p:cNvPr id="9" name="Text Placeholder 8"/>
          <p:cNvSpPr>
            <a:spLocks noGrp="1"/>
          </p:cNvSpPr>
          <p:nvPr>
            <p:ph type="body" sz="half" idx="2"/>
          </p:nvPr>
        </p:nvSpPr>
        <p:spPr/>
        <p:txBody>
          <a:bodyPr/>
          <a:lstStyle/>
          <a:p>
            <a:endParaRPr lang="en-US" dirty="0"/>
          </a:p>
        </p:txBody>
      </p:sp>
      <p:pic>
        <p:nvPicPr>
          <p:cNvPr id="11"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400000">
            <a:off x="-123565" y="1607787"/>
            <a:ext cx="4352858" cy="29660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298" y="3962400"/>
            <a:ext cx="1228102" cy="218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62619" y="4049711"/>
            <a:ext cx="2173288" cy="2006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468896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939786-C169-4F7A-810B-4BE8BCB61B43}">
  <ds:schemaRefs>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9818</TotalTime>
  <Words>1156</Words>
  <Application>Microsoft Office PowerPoint</Application>
  <PresentationFormat>On-screen Show (4:3)</PresentationFormat>
  <Paragraphs>246</Paragraphs>
  <Slides>23</Slides>
  <Notes>13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OCLC Redesign 2011-01</vt:lpstr>
      <vt:lpstr>Digital Archaeological Data: Curation, Preservation, and Reuse</vt:lpstr>
      <vt:lpstr>Slide 2</vt:lpstr>
      <vt:lpstr>The Research Team</vt:lpstr>
      <vt:lpstr>Methods Overview</vt:lpstr>
      <vt:lpstr>Slide 5</vt:lpstr>
      <vt:lpstr>Slide 6</vt:lpstr>
      <vt:lpstr>The Study</vt:lpstr>
      <vt:lpstr>Findings </vt:lpstr>
      <vt:lpstr>Data Creation: Diversity</vt:lpstr>
      <vt:lpstr>Archaeologists and Data Diversity</vt:lpstr>
      <vt:lpstr>Data Documentation: Standardization and Openness</vt:lpstr>
      <vt:lpstr>Documentation Practices: Establishing the Data-Codebook Link</vt:lpstr>
      <vt:lpstr>Data Reuse: Salience</vt:lpstr>
      <vt:lpstr>Data Reuse : Discovery Sites</vt:lpstr>
      <vt:lpstr>Data Reuse Flows: Centrifugal versus Centripetal</vt:lpstr>
      <vt:lpstr>Data Reuse: Data Selection</vt:lpstr>
      <vt:lpstr>Data Reuse: Data Selection</vt:lpstr>
      <vt:lpstr>Digital Preservation</vt:lpstr>
      <vt:lpstr>Discussion / Conclusions</vt:lpstr>
      <vt:lpstr>Changing the Information Flow from Centripetal to Network</vt:lpstr>
      <vt:lpstr>Discussion: Preservation</vt:lpstr>
      <vt:lpstr>Acknowledgements </vt:lpstr>
      <vt:lpstr>Questions?</vt:lpstr>
    </vt:vector>
  </TitlesOfParts>
  <Manager/>
  <Company>University of Michigan, OCLC Research, University of California Berkeley, Alexandria Archive Institute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Archaeological Data: Curation, Preservation, and Reuse</dc:title>
  <dc:creator>Elizabeth Yakel, Ixchel M. Faniel, Eric Kansa, Sarah Kansa</dc:creator>
  <cp:keywords>data curation, data preservation, data reuse, data repositories</cp:keywords>
  <cp:lastModifiedBy>Windows User</cp:lastModifiedBy>
  <cp:revision>739</cp:revision>
  <cp:lastPrinted>2012-01-18T22:20:44Z</cp:lastPrinted>
  <dcterms:created xsi:type="dcterms:W3CDTF">2012-03-27T16:06:48Z</dcterms:created>
  <dcterms:modified xsi:type="dcterms:W3CDTF">2013-09-05T12:22:27Z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