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pdf" ContentType="application/pdf"/>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6"/>
  </p:notesMasterIdLst>
  <p:handoutMasterIdLst>
    <p:handoutMasterId r:id="rId27"/>
  </p:handoutMasterIdLst>
  <p:sldIdLst>
    <p:sldId id="467" r:id="rId5"/>
    <p:sldId id="486" r:id="rId6"/>
    <p:sldId id="513" r:id="rId7"/>
    <p:sldId id="514" r:id="rId8"/>
    <p:sldId id="545" r:id="rId9"/>
    <p:sldId id="500" r:id="rId10"/>
    <p:sldId id="509" r:id="rId11"/>
    <p:sldId id="529" r:id="rId12"/>
    <p:sldId id="531" r:id="rId13"/>
    <p:sldId id="532" r:id="rId14"/>
    <p:sldId id="533" r:id="rId15"/>
    <p:sldId id="534" r:id="rId16"/>
    <p:sldId id="535" r:id="rId17"/>
    <p:sldId id="537" r:id="rId18"/>
    <p:sldId id="538" r:id="rId19"/>
    <p:sldId id="543" r:id="rId20"/>
    <p:sldId id="539" r:id="rId21"/>
    <p:sldId id="542" r:id="rId22"/>
    <p:sldId id="544" r:id="rId23"/>
    <p:sldId id="499" r:id="rId24"/>
    <p:sldId id="4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9565" autoAdjust="0"/>
  </p:normalViewPr>
  <p:slideViewPr>
    <p:cSldViewPr snapToObjects="1" showGuides="1">
      <p:cViewPr>
        <p:scale>
          <a:sx n="70" d="100"/>
          <a:sy n="70" d="100"/>
        </p:scale>
        <p:origin x="-1842" y="-348"/>
      </p:cViewPr>
      <p:guideLst>
        <p:guide orient="horz" pos="672"/>
        <p:guide/>
      </p:guideLst>
    </p:cSldViewPr>
  </p:slideViewPr>
  <p:outlineViewPr>
    <p:cViewPr>
      <p:scale>
        <a:sx n="33" d="100"/>
        <a:sy n="33" d="100"/>
      </p:scale>
      <p:origin x="0" y="5166"/>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2243-6D4F-434B-A329-C5C3F34973C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B490DED-E262-4200-98C1-95A25892527C}">
      <dgm:prSet phldrT="[Text]"/>
      <dgm:spPr/>
      <dgm:t>
        <a:bodyPr/>
        <a:lstStyle/>
        <a:p>
          <a:r>
            <a:rPr lang="en-US" dirty="0" smtClean="0"/>
            <a:t>DIPIR Project </a:t>
          </a:r>
          <a:endParaRPr lang="en-US" dirty="0"/>
        </a:p>
      </dgm:t>
    </dgm:pt>
    <dgm:pt modelId="{DF1561B8-7E5F-4AFD-9241-415BD081F4A6}" type="parTrans" cxnId="{68FD5DF4-C8C9-4433-9609-B012DB6AFE33}">
      <dgm:prSet/>
      <dgm:spPr/>
      <dgm:t>
        <a:bodyPr/>
        <a:lstStyle/>
        <a:p>
          <a:endParaRPr lang="en-US"/>
        </a:p>
      </dgm:t>
    </dgm:pt>
    <dgm:pt modelId="{2CE9EEBF-8B2C-4583-BCB1-586D271E328E}" type="sibTrans" cxnId="{68FD5DF4-C8C9-4433-9609-B012DB6AFE33}">
      <dgm:prSet/>
      <dgm:spPr/>
      <dgm:t>
        <a:bodyPr/>
        <a:lstStyle/>
        <a:p>
          <a:endParaRPr lang="en-US"/>
        </a:p>
      </dgm:t>
    </dgm:pt>
    <dgm:pt modelId="{E9594D8F-4AE0-4431-B887-2B4CF2F02194}">
      <dgm:prSet phldrT="[Text]"/>
      <dgm:spPr/>
      <dgm:t>
        <a:bodyPr/>
        <a:lstStyle/>
        <a:p>
          <a:r>
            <a:rPr lang="en-US" dirty="0" smtClean="0"/>
            <a:t>Nancy McGovern</a:t>
          </a:r>
        </a:p>
        <a:p>
          <a:r>
            <a:rPr lang="en-US" dirty="0" smtClean="0"/>
            <a:t>ICPSR/MIT</a:t>
          </a:r>
          <a:endParaRPr lang="en-US" dirty="0"/>
        </a:p>
      </dgm:t>
    </dgm:pt>
    <dgm:pt modelId="{6E578EA0-CE1B-46BD-8994-F21B989C9351}" type="parTrans" cxnId="{D474CC9B-E5D4-4101-8A85-B3DD4F860948}">
      <dgm:prSet/>
      <dgm:spPr/>
      <dgm:t>
        <a:bodyPr/>
        <a:lstStyle/>
        <a:p>
          <a:endParaRPr lang="en-US" dirty="0"/>
        </a:p>
      </dgm:t>
    </dgm:pt>
    <dgm:pt modelId="{D3754221-492F-435F-851C-347EB039F012}" type="sibTrans" cxnId="{D474CC9B-E5D4-4101-8A85-B3DD4F860948}">
      <dgm:prSet/>
      <dgm:spPr/>
      <dgm:t>
        <a:bodyPr/>
        <a:lstStyle/>
        <a:p>
          <a:endParaRPr lang="en-US"/>
        </a:p>
      </dgm:t>
    </dgm:pt>
    <dgm:pt modelId="{C7D52028-B500-41F9-81C3-86561F5E2A1B}">
      <dgm:prSet phldrT="[Text]"/>
      <dgm:spPr/>
      <dgm:t>
        <a:bodyPr/>
        <a:lstStyle/>
        <a:p>
          <a:r>
            <a:rPr lang="en-US" dirty="0" smtClean="0"/>
            <a:t>Ixchel Faniel</a:t>
          </a:r>
        </a:p>
        <a:p>
          <a:r>
            <a:rPr lang="en-US" dirty="0" smtClean="0"/>
            <a:t>OCLC Research </a:t>
          </a:r>
        </a:p>
        <a:p>
          <a:r>
            <a:rPr lang="en-US" dirty="0" smtClean="0"/>
            <a:t>(PI)</a:t>
          </a:r>
          <a:endParaRPr lang="en-US" dirty="0"/>
        </a:p>
      </dgm:t>
    </dgm:pt>
    <dgm:pt modelId="{5BA8A5BA-343F-4004-A43E-87A41A4EBCE3}" type="parTrans" cxnId="{BC7D7011-558B-4714-A650-C6E9F2B5C221}">
      <dgm:prSet/>
      <dgm:spPr/>
      <dgm:t>
        <a:bodyPr/>
        <a:lstStyle/>
        <a:p>
          <a:endParaRPr lang="en-US" dirty="0"/>
        </a:p>
      </dgm:t>
    </dgm:pt>
    <dgm:pt modelId="{24EEB685-45FA-4DD6-B934-9E1F434F1171}" type="sibTrans" cxnId="{BC7D7011-558B-4714-A650-C6E9F2B5C221}">
      <dgm:prSet/>
      <dgm:spPr/>
      <dgm:t>
        <a:bodyPr/>
        <a:lstStyle/>
        <a:p>
          <a:endParaRPr lang="en-US"/>
        </a:p>
      </dgm:t>
    </dgm:pt>
    <dgm:pt modelId="{0E258C9C-D2FA-4CC6-A7FC-0235E01FAC0B}">
      <dgm:prSet phldrT="[Text]"/>
      <dgm:spPr/>
      <dgm:t>
        <a:bodyPr/>
        <a:lstStyle/>
        <a:p>
          <a:r>
            <a:rPr lang="en-US" dirty="0" smtClean="0"/>
            <a:t>Eric Kansa Open Context</a:t>
          </a:r>
          <a:endParaRPr lang="en-US" dirty="0"/>
        </a:p>
      </dgm:t>
    </dgm:pt>
    <dgm:pt modelId="{DBD52581-7D31-4DA3-9D80-6F88D2540659}" type="parTrans" cxnId="{3D8213EA-1D2B-4401-AC5E-DFD5AC9C49BF}">
      <dgm:prSet/>
      <dgm:spPr/>
      <dgm:t>
        <a:bodyPr/>
        <a:lstStyle/>
        <a:p>
          <a:endParaRPr lang="en-US" dirty="0"/>
        </a:p>
      </dgm:t>
    </dgm:pt>
    <dgm:pt modelId="{48EBC09D-28C7-4C8D-A3C0-67644280C72C}" type="sibTrans" cxnId="{3D8213EA-1D2B-4401-AC5E-DFD5AC9C49BF}">
      <dgm:prSet/>
      <dgm:spPr/>
      <dgm:t>
        <a:bodyPr/>
        <a:lstStyle/>
        <a:p>
          <a:endParaRPr lang="en-US"/>
        </a:p>
      </dgm:t>
    </dgm:pt>
    <dgm:pt modelId="{675091F0-ACD5-469D-BBA4-1D8AE48477F5}">
      <dgm:prSet phldrT="[Text]"/>
      <dgm:spPr/>
      <dgm:t>
        <a:bodyPr/>
        <a:lstStyle/>
        <a:p>
          <a:r>
            <a:rPr lang="en-US" dirty="0" smtClean="0"/>
            <a:t>William Fink        UM Museum of Zoology</a:t>
          </a:r>
          <a:endParaRPr lang="en-US" dirty="0"/>
        </a:p>
      </dgm:t>
    </dgm:pt>
    <dgm:pt modelId="{664B8F41-3EC4-4BB2-9569-085FDDC9E64A}" type="parTrans" cxnId="{CBA688DC-D0B8-4DB1-A844-E22494AB24EE}">
      <dgm:prSet/>
      <dgm:spPr/>
      <dgm:t>
        <a:bodyPr/>
        <a:lstStyle/>
        <a:p>
          <a:endParaRPr lang="en-US" dirty="0"/>
        </a:p>
      </dgm:t>
    </dgm:pt>
    <dgm:pt modelId="{2236C86C-32BC-41F9-AFE6-C898C5BAAC68}" type="sibTrans" cxnId="{CBA688DC-D0B8-4DB1-A844-E22494AB24EE}">
      <dgm:prSet/>
      <dgm:spPr/>
      <dgm:t>
        <a:bodyPr/>
        <a:lstStyle/>
        <a:p>
          <a:endParaRPr lang="en-US"/>
        </a:p>
      </dgm:t>
    </dgm:pt>
    <dgm:pt modelId="{B60B2733-84D3-4B5F-83BC-A9CD1A995520}">
      <dgm:prSet phldrT="[Text]"/>
      <dgm:spPr/>
      <dgm:t>
        <a:bodyPr/>
        <a:lstStyle/>
        <a:p>
          <a:r>
            <a:rPr lang="en-US" dirty="0" smtClean="0"/>
            <a:t>Elizabeth Yakel      University of Michigan  (Co-PI)</a:t>
          </a:r>
          <a:endParaRPr lang="en-US" dirty="0"/>
        </a:p>
      </dgm:t>
    </dgm:pt>
    <dgm:pt modelId="{1EEF692B-5A47-4867-B91F-B82A3C188221}" type="parTrans" cxnId="{1BEEE573-8AA7-4FC6-9BA6-A59F8D99967C}">
      <dgm:prSet/>
      <dgm:spPr/>
      <dgm:t>
        <a:bodyPr/>
        <a:lstStyle/>
        <a:p>
          <a:endParaRPr lang="en-US" dirty="0"/>
        </a:p>
      </dgm:t>
    </dgm:pt>
    <dgm:pt modelId="{7D0E6C0E-16BE-4630-9558-B224B1A0322C}" type="sibTrans" cxnId="{1BEEE573-8AA7-4FC6-9BA6-A59F8D99967C}">
      <dgm:prSet/>
      <dgm:spPr/>
      <dgm:t>
        <a:bodyPr/>
        <a:lstStyle/>
        <a:p>
          <a:endParaRPr lang="en-US"/>
        </a:p>
      </dgm:t>
    </dgm:pt>
    <dgm:pt modelId="{E9F3727D-F25F-46F9-9EEE-669C05BC2607}" type="pres">
      <dgm:prSet presAssocID="{CD532243-6D4F-434B-A329-C5C3F34973C0}" presName="cycle" presStyleCnt="0">
        <dgm:presLayoutVars>
          <dgm:chMax val="1"/>
          <dgm:dir/>
          <dgm:animLvl val="ctr"/>
          <dgm:resizeHandles val="exact"/>
        </dgm:presLayoutVars>
      </dgm:prSet>
      <dgm:spPr/>
      <dgm:t>
        <a:bodyPr/>
        <a:lstStyle/>
        <a:p>
          <a:endParaRPr lang="en-US"/>
        </a:p>
      </dgm:t>
    </dgm:pt>
    <dgm:pt modelId="{63D863C6-720F-4F21-BFB6-5EEE94B1A1C9}" type="pres">
      <dgm:prSet presAssocID="{CB490DED-E262-4200-98C1-95A25892527C}" presName="centerShape" presStyleLbl="node0" presStyleIdx="0" presStyleCnt="1"/>
      <dgm:spPr/>
      <dgm:t>
        <a:bodyPr/>
        <a:lstStyle/>
        <a:p>
          <a:endParaRPr lang="en-US"/>
        </a:p>
      </dgm:t>
    </dgm:pt>
    <dgm:pt modelId="{ADDDD1EF-D841-4E15-9FAE-15005AD52C63}" type="pres">
      <dgm:prSet presAssocID="{6E578EA0-CE1B-46BD-8994-F21B989C9351}" presName="Name9" presStyleLbl="parChTrans1D2" presStyleIdx="0" presStyleCnt="5"/>
      <dgm:spPr/>
      <dgm:t>
        <a:bodyPr/>
        <a:lstStyle/>
        <a:p>
          <a:endParaRPr lang="en-US"/>
        </a:p>
      </dgm:t>
    </dgm:pt>
    <dgm:pt modelId="{67AA2296-E054-4C6F-B02B-F066BBE63DAE}" type="pres">
      <dgm:prSet presAssocID="{6E578EA0-CE1B-46BD-8994-F21B989C9351}" presName="connTx" presStyleLbl="parChTrans1D2" presStyleIdx="0" presStyleCnt="5"/>
      <dgm:spPr/>
      <dgm:t>
        <a:bodyPr/>
        <a:lstStyle/>
        <a:p>
          <a:endParaRPr lang="en-US"/>
        </a:p>
      </dgm:t>
    </dgm:pt>
    <dgm:pt modelId="{FF49DCB9-BB93-474D-B17B-66D0124300DC}" type="pres">
      <dgm:prSet presAssocID="{E9594D8F-4AE0-4431-B887-2B4CF2F02194}" presName="node" presStyleLbl="node1" presStyleIdx="0" presStyleCnt="5">
        <dgm:presLayoutVars>
          <dgm:bulletEnabled val="1"/>
        </dgm:presLayoutVars>
      </dgm:prSet>
      <dgm:spPr/>
      <dgm:t>
        <a:bodyPr/>
        <a:lstStyle/>
        <a:p>
          <a:endParaRPr lang="en-US"/>
        </a:p>
      </dgm:t>
    </dgm:pt>
    <dgm:pt modelId="{1AE64E3D-16E8-48EF-BCD7-A0F46C734162}" type="pres">
      <dgm:prSet presAssocID="{5BA8A5BA-343F-4004-A43E-87A41A4EBCE3}" presName="Name9" presStyleLbl="parChTrans1D2" presStyleIdx="1" presStyleCnt="5"/>
      <dgm:spPr/>
      <dgm:t>
        <a:bodyPr/>
        <a:lstStyle/>
        <a:p>
          <a:endParaRPr lang="en-US"/>
        </a:p>
      </dgm:t>
    </dgm:pt>
    <dgm:pt modelId="{F93CE3F0-1602-4D7E-8CBD-26D5953B523D}" type="pres">
      <dgm:prSet presAssocID="{5BA8A5BA-343F-4004-A43E-87A41A4EBCE3}" presName="connTx" presStyleLbl="parChTrans1D2" presStyleIdx="1" presStyleCnt="5"/>
      <dgm:spPr/>
      <dgm:t>
        <a:bodyPr/>
        <a:lstStyle/>
        <a:p>
          <a:endParaRPr lang="en-US"/>
        </a:p>
      </dgm:t>
    </dgm:pt>
    <dgm:pt modelId="{1BA3EE65-7EEB-423F-B7C8-1F31E74962DF}" type="pres">
      <dgm:prSet presAssocID="{C7D52028-B500-41F9-81C3-86561F5E2A1B}" presName="node" presStyleLbl="node1" presStyleIdx="1" presStyleCnt="5">
        <dgm:presLayoutVars>
          <dgm:bulletEnabled val="1"/>
        </dgm:presLayoutVars>
      </dgm:prSet>
      <dgm:spPr/>
      <dgm:t>
        <a:bodyPr/>
        <a:lstStyle/>
        <a:p>
          <a:endParaRPr lang="en-US"/>
        </a:p>
      </dgm:t>
    </dgm:pt>
    <dgm:pt modelId="{0253664B-A661-417F-B2F5-F1100A654733}" type="pres">
      <dgm:prSet presAssocID="{DBD52581-7D31-4DA3-9D80-6F88D2540659}" presName="Name9" presStyleLbl="parChTrans1D2" presStyleIdx="2" presStyleCnt="5"/>
      <dgm:spPr/>
      <dgm:t>
        <a:bodyPr/>
        <a:lstStyle/>
        <a:p>
          <a:endParaRPr lang="en-US"/>
        </a:p>
      </dgm:t>
    </dgm:pt>
    <dgm:pt modelId="{89E35120-DFF0-47B2-871B-1BC01C65C0F9}" type="pres">
      <dgm:prSet presAssocID="{DBD52581-7D31-4DA3-9D80-6F88D2540659}" presName="connTx" presStyleLbl="parChTrans1D2" presStyleIdx="2" presStyleCnt="5"/>
      <dgm:spPr/>
      <dgm:t>
        <a:bodyPr/>
        <a:lstStyle/>
        <a:p>
          <a:endParaRPr lang="en-US"/>
        </a:p>
      </dgm:t>
    </dgm:pt>
    <dgm:pt modelId="{95B9C2A0-4C47-4560-B845-01585346611D}" type="pres">
      <dgm:prSet presAssocID="{0E258C9C-D2FA-4CC6-A7FC-0235E01FAC0B}" presName="node" presStyleLbl="node1" presStyleIdx="2" presStyleCnt="5">
        <dgm:presLayoutVars>
          <dgm:bulletEnabled val="1"/>
        </dgm:presLayoutVars>
      </dgm:prSet>
      <dgm:spPr/>
      <dgm:t>
        <a:bodyPr/>
        <a:lstStyle/>
        <a:p>
          <a:endParaRPr lang="en-US"/>
        </a:p>
      </dgm:t>
    </dgm:pt>
    <dgm:pt modelId="{DEF3E311-F307-49BB-B0EF-448DFDD0EAE3}" type="pres">
      <dgm:prSet presAssocID="{664B8F41-3EC4-4BB2-9569-085FDDC9E64A}" presName="Name9" presStyleLbl="parChTrans1D2" presStyleIdx="3" presStyleCnt="5"/>
      <dgm:spPr/>
      <dgm:t>
        <a:bodyPr/>
        <a:lstStyle/>
        <a:p>
          <a:endParaRPr lang="en-US"/>
        </a:p>
      </dgm:t>
    </dgm:pt>
    <dgm:pt modelId="{B8AEBDE2-AE2B-49F1-AAEF-1FAA73A80C1B}" type="pres">
      <dgm:prSet presAssocID="{664B8F41-3EC4-4BB2-9569-085FDDC9E64A}" presName="connTx" presStyleLbl="parChTrans1D2" presStyleIdx="3" presStyleCnt="5"/>
      <dgm:spPr/>
      <dgm:t>
        <a:bodyPr/>
        <a:lstStyle/>
        <a:p>
          <a:endParaRPr lang="en-US"/>
        </a:p>
      </dgm:t>
    </dgm:pt>
    <dgm:pt modelId="{9A67F473-A806-4694-B5B0-4A767BE1F699}" type="pres">
      <dgm:prSet presAssocID="{675091F0-ACD5-469D-BBA4-1D8AE48477F5}" presName="node" presStyleLbl="node1" presStyleIdx="3" presStyleCnt="5">
        <dgm:presLayoutVars>
          <dgm:bulletEnabled val="1"/>
        </dgm:presLayoutVars>
      </dgm:prSet>
      <dgm:spPr/>
      <dgm:t>
        <a:bodyPr/>
        <a:lstStyle/>
        <a:p>
          <a:endParaRPr lang="en-US"/>
        </a:p>
      </dgm:t>
    </dgm:pt>
    <dgm:pt modelId="{1C9FDED9-06C1-479A-8F79-4146B76FA115}" type="pres">
      <dgm:prSet presAssocID="{1EEF692B-5A47-4867-B91F-B82A3C188221}" presName="Name9" presStyleLbl="parChTrans1D2" presStyleIdx="4" presStyleCnt="5"/>
      <dgm:spPr/>
      <dgm:t>
        <a:bodyPr/>
        <a:lstStyle/>
        <a:p>
          <a:endParaRPr lang="en-US"/>
        </a:p>
      </dgm:t>
    </dgm:pt>
    <dgm:pt modelId="{5528E2CE-681E-40C0-9EFB-91FA6032A40D}" type="pres">
      <dgm:prSet presAssocID="{1EEF692B-5A47-4867-B91F-B82A3C188221}" presName="connTx" presStyleLbl="parChTrans1D2" presStyleIdx="4" presStyleCnt="5"/>
      <dgm:spPr/>
      <dgm:t>
        <a:bodyPr/>
        <a:lstStyle/>
        <a:p>
          <a:endParaRPr lang="en-US"/>
        </a:p>
      </dgm:t>
    </dgm:pt>
    <dgm:pt modelId="{9CF32AB4-0184-4298-A416-15D8AC288B7B}" type="pres">
      <dgm:prSet presAssocID="{B60B2733-84D3-4B5F-83BC-A9CD1A995520}" presName="node" presStyleLbl="node1" presStyleIdx="4" presStyleCnt="5">
        <dgm:presLayoutVars>
          <dgm:bulletEnabled val="1"/>
        </dgm:presLayoutVars>
      </dgm:prSet>
      <dgm:spPr/>
      <dgm:t>
        <a:bodyPr/>
        <a:lstStyle/>
        <a:p>
          <a:endParaRPr lang="en-US"/>
        </a:p>
      </dgm:t>
    </dgm:pt>
  </dgm:ptLst>
  <dgm:cxnLst>
    <dgm:cxn modelId="{4AE0373A-F75C-493F-B013-26699BB2CFCB}" type="presOf" srcId="{0E258C9C-D2FA-4CC6-A7FC-0235E01FAC0B}" destId="{95B9C2A0-4C47-4560-B845-01585346611D}" srcOrd="0" destOrd="0" presId="urn:microsoft.com/office/officeart/2005/8/layout/radial1"/>
    <dgm:cxn modelId="{72789C76-1ADD-4B86-B242-7CD77BC4174F}" type="presOf" srcId="{1EEF692B-5A47-4867-B91F-B82A3C188221}" destId="{5528E2CE-681E-40C0-9EFB-91FA6032A40D}" srcOrd="1" destOrd="0" presId="urn:microsoft.com/office/officeart/2005/8/layout/radial1"/>
    <dgm:cxn modelId="{B503D1D5-58B0-4408-A9F9-E5C5F9577A3A}" type="presOf" srcId="{CD532243-6D4F-434B-A329-C5C3F34973C0}" destId="{E9F3727D-F25F-46F9-9EEE-669C05BC2607}" srcOrd="0" destOrd="0" presId="urn:microsoft.com/office/officeart/2005/8/layout/radial1"/>
    <dgm:cxn modelId="{7D316226-2D3A-41A5-B2DD-D53CF70A8D49}" type="presOf" srcId="{664B8F41-3EC4-4BB2-9569-085FDDC9E64A}" destId="{DEF3E311-F307-49BB-B0EF-448DFDD0EAE3}" srcOrd="0" destOrd="0" presId="urn:microsoft.com/office/officeart/2005/8/layout/radial1"/>
    <dgm:cxn modelId="{3F00A939-9E89-421B-869F-CCF8E0073F12}" type="presOf" srcId="{CB490DED-E262-4200-98C1-95A25892527C}" destId="{63D863C6-720F-4F21-BFB6-5EEE94B1A1C9}" srcOrd="0" destOrd="0" presId="urn:microsoft.com/office/officeart/2005/8/layout/radial1"/>
    <dgm:cxn modelId="{D474CC9B-E5D4-4101-8A85-B3DD4F860948}" srcId="{CB490DED-E262-4200-98C1-95A25892527C}" destId="{E9594D8F-4AE0-4431-B887-2B4CF2F02194}" srcOrd="0" destOrd="0" parTransId="{6E578EA0-CE1B-46BD-8994-F21B989C9351}" sibTransId="{D3754221-492F-435F-851C-347EB039F012}"/>
    <dgm:cxn modelId="{3D8213EA-1D2B-4401-AC5E-DFD5AC9C49BF}" srcId="{CB490DED-E262-4200-98C1-95A25892527C}" destId="{0E258C9C-D2FA-4CC6-A7FC-0235E01FAC0B}" srcOrd="2" destOrd="0" parTransId="{DBD52581-7D31-4DA3-9D80-6F88D2540659}" sibTransId="{48EBC09D-28C7-4C8D-A3C0-67644280C72C}"/>
    <dgm:cxn modelId="{AB85D8B7-8EAB-4A9C-854B-D841D0AE0775}" type="presOf" srcId="{DBD52581-7D31-4DA3-9D80-6F88D2540659}" destId="{0253664B-A661-417F-B2F5-F1100A654733}" srcOrd="0" destOrd="0" presId="urn:microsoft.com/office/officeart/2005/8/layout/radial1"/>
    <dgm:cxn modelId="{68FD5DF4-C8C9-4433-9609-B012DB6AFE33}" srcId="{CD532243-6D4F-434B-A329-C5C3F34973C0}" destId="{CB490DED-E262-4200-98C1-95A25892527C}" srcOrd="0" destOrd="0" parTransId="{DF1561B8-7E5F-4AFD-9241-415BD081F4A6}" sibTransId="{2CE9EEBF-8B2C-4583-BCB1-586D271E328E}"/>
    <dgm:cxn modelId="{E631D5FD-95F2-4375-9631-E8C2A080A016}" type="presOf" srcId="{B60B2733-84D3-4B5F-83BC-A9CD1A995520}" destId="{9CF32AB4-0184-4298-A416-15D8AC288B7B}" srcOrd="0" destOrd="0" presId="urn:microsoft.com/office/officeart/2005/8/layout/radial1"/>
    <dgm:cxn modelId="{8A728C38-1827-4B8E-9CDD-9F50D9647EB7}" type="presOf" srcId="{1EEF692B-5A47-4867-B91F-B82A3C188221}" destId="{1C9FDED9-06C1-479A-8F79-4146B76FA115}" srcOrd="0" destOrd="0" presId="urn:microsoft.com/office/officeart/2005/8/layout/radial1"/>
    <dgm:cxn modelId="{7EA5B026-4E77-49E4-914C-C7C068439A19}" type="presOf" srcId="{6E578EA0-CE1B-46BD-8994-F21B989C9351}" destId="{ADDDD1EF-D841-4E15-9FAE-15005AD52C63}" srcOrd="0" destOrd="0" presId="urn:microsoft.com/office/officeart/2005/8/layout/radial1"/>
    <dgm:cxn modelId="{88CB1ACA-9466-48DA-B420-29202E5461DE}" type="presOf" srcId="{664B8F41-3EC4-4BB2-9569-085FDDC9E64A}" destId="{B8AEBDE2-AE2B-49F1-AAEF-1FAA73A80C1B}" srcOrd="1" destOrd="0" presId="urn:microsoft.com/office/officeart/2005/8/layout/radial1"/>
    <dgm:cxn modelId="{FE7B7C80-FDB0-450F-BA5F-EE365059D273}" type="presOf" srcId="{675091F0-ACD5-469D-BBA4-1D8AE48477F5}" destId="{9A67F473-A806-4694-B5B0-4A767BE1F699}" srcOrd="0" destOrd="0" presId="urn:microsoft.com/office/officeart/2005/8/layout/radial1"/>
    <dgm:cxn modelId="{CBA688DC-D0B8-4DB1-A844-E22494AB24EE}" srcId="{CB490DED-E262-4200-98C1-95A25892527C}" destId="{675091F0-ACD5-469D-BBA4-1D8AE48477F5}" srcOrd="3" destOrd="0" parTransId="{664B8F41-3EC4-4BB2-9569-085FDDC9E64A}" sibTransId="{2236C86C-32BC-41F9-AFE6-C898C5BAAC68}"/>
    <dgm:cxn modelId="{0773511C-6D55-4C7B-BE24-D9443A3155E0}" type="presOf" srcId="{C7D52028-B500-41F9-81C3-86561F5E2A1B}" destId="{1BA3EE65-7EEB-423F-B7C8-1F31E74962DF}" srcOrd="0" destOrd="0" presId="urn:microsoft.com/office/officeart/2005/8/layout/radial1"/>
    <dgm:cxn modelId="{51A680A2-DC63-407B-9808-7C6537B08A81}" type="presOf" srcId="{E9594D8F-4AE0-4431-B887-2B4CF2F02194}" destId="{FF49DCB9-BB93-474D-B17B-66D0124300DC}" srcOrd="0" destOrd="0" presId="urn:microsoft.com/office/officeart/2005/8/layout/radial1"/>
    <dgm:cxn modelId="{1BEEE573-8AA7-4FC6-9BA6-A59F8D99967C}" srcId="{CB490DED-E262-4200-98C1-95A25892527C}" destId="{B60B2733-84D3-4B5F-83BC-A9CD1A995520}" srcOrd="4" destOrd="0" parTransId="{1EEF692B-5A47-4867-B91F-B82A3C188221}" sibTransId="{7D0E6C0E-16BE-4630-9558-B224B1A0322C}"/>
    <dgm:cxn modelId="{DFE885DF-1673-4649-A219-BD26A04BF162}" type="presOf" srcId="{DBD52581-7D31-4DA3-9D80-6F88D2540659}" destId="{89E35120-DFF0-47B2-871B-1BC01C65C0F9}" srcOrd="1" destOrd="0" presId="urn:microsoft.com/office/officeart/2005/8/layout/radial1"/>
    <dgm:cxn modelId="{AC3BB7D1-8275-4732-A3E3-4F21ACAC9B10}" type="presOf" srcId="{5BA8A5BA-343F-4004-A43E-87A41A4EBCE3}" destId="{F93CE3F0-1602-4D7E-8CBD-26D5953B523D}" srcOrd="1" destOrd="0" presId="urn:microsoft.com/office/officeart/2005/8/layout/radial1"/>
    <dgm:cxn modelId="{5841571E-F676-4218-BF95-26DB75E4E238}" type="presOf" srcId="{5BA8A5BA-343F-4004-A43E-87A41A4EBCE3}" destId="{1AE64E3D-16E8-48EF-BCD7-A0F46C734162}" srcOrd="0" destOrd="0" presId="urn:microsoft.com/office/officeart/2005/8/layout/radial1"/>
    <dgm:cxn modelId="{E4542297-1B2B-40BE-9E70-577B83FBE386}" type="presOf" srcId="{6E578EA0-CE1B-46BD-8994-F21B989C9351}" destId="{67AA2296-E054-4C6F-B02B-F066BBE63DAE}" srcOrd="1" destOrd="0" presId="urn:microsoft.com/office/officeart/2005/8/layout/radial1"/>
    <dgm:cxn modelId="{BC7D7011-558B-4714-A650-C6E9F2B5C221}" srcId="{CB490DED-E262-4200-98C1-95A25892527C}" destId="{C7D52028-B500-41F9-81C3-86561F5E2A1B}" srcOrd="1" destOrd="0" parTransId="{5BA8A5BA-343F-4004-A43E-87A41A4EBCE3}" sibTransId="{24EEB685-45FA-4DD6-B934-9E1F434F1171}"/>
    <dgm:cxn modelId="{1651C665-8AFB-4495-B90D-3F11E751BD4F}" type="presParOf" srcId="{E9F3727D-F25F-46F9-9EEE-669C05BC2607}" destId="{63D863C6-720F-4F21-BFB6-5EEE94B1A1C9}" srcOrd="0" destOrd="0" presId="urn:microsoft.com/office/officeart/2005/8/layout/radial1"/>
    <dgm:cxn modelId="{042EBEC6-F258-4C8D-A436-E9D227A1DCEA}" type="presParOf" srcId="{E9F3727D-F25F-46F9-9EEE-669C05BC2607}" destId="{ADDDD1EF-D841-4E15-9FAE-15005AD52C63}" srcOrd="1" destOrd="0" presId="urn:microsoft.com/office/officeart/2005/8/layout/radial1"/>
    <dgm:cxn modelId="{E5AEC64E-F472-4FE4-9E3F-41E48E75697C}" type="presParOf" srcId="{ADDDD1EF-D841-4E15-9FAE-15005AD52C63}" destId="{67AA2296-E054-4C6F-B02B-F066BBE63DAE}" srcOrd="0" destOrd="0" presId="urn:microsoft.com/office/officeart/2005/8/layout/radial1"/>
    <dgm:cxn modelId="{79C9C72F-5C11-4F46-94B1-CA4A14AED35E}" type="presParOf" srcId="{E9F3727D-F25F-46F9-9EEE-669C05BC2607}" destId="{FF49DCB9-BB93-474D-B17B-66D0124300DC}" srcOrd="2" destOrd="0" presId="urn:microsoft.com/office/officeart/2005/8/layout/radial1"/>
    <dgm:cxn modelId="{E58D7F4F-4525-42D4-9BF4-46C1392FE4B2}" type="presParOf" srcId="{E9F3727D-F25F-46F9-9EEE-669C05BC2607}" destId="{1AE64E3D-16E8-48EF-BCD7-A0F46C734162}" srcOrd="3" destOrd="0" presId="urn:microsoft.com/office/officeart/2005/8/layout/radial1"/>
    <dgm:cxn modelId="{721BF3D4-15B8-4374-8ACB-4F7568DD9BEF}" type="presParOf" srcId="{1AE64E3D-16E8-48EF-BCD7-A0F46C734162}" destId="{F93CE3F0-1602-4D7E-8CBD-26D5953B523D}" srcOrd="0" destOrd="0" presId="urn:microsoft.com/office/officeart/2005/8/layout/radial1"/>
    <dgm:cxn modelId="{5BF0DB44-74E4-4A5E-BD88-A937C5ABB226}" type="presParOf" srcId="{E9F3727D-F25F-46F9-9EEE-669C05BC2607}" destId="{1BA3EE65-7EEB-423F-B7C8-1F31E74962DF}" srcOrd="4" destOrd="0" presId="urn:microsoft.com/office/officeart/2005/8/layout/radial1"/>
    <dgm:cxn modelId="{9A8EC774-5986-44CB-B12E-8502E91664D7}" type="presParOf" srcId="{E9F3727D-F25F-46F9-9EEE-669C05BC2607}" destId="{0253664B-A661-417F-B2F5-F1100A654733}" srcOrd="5" destOrd="0" presId="urn:microsoft.com/office/officeart/2005/8/layout/radial1"/>
    <dgm:cxn modelId="{877C599B-6B74-4231-B62E-104F45929341}" type="presParOf" srcId="{0253664B-A661-417F-B2F5-F1100A654733}" destId="{89E35120-DFF0-47B2-871B-1BC01C65C0F9}" srcOrd="0" destOrd="0" presId="urn:microsoft.com/office/officeart/2005/8/layout/radial1"/>
    <dgm:cxn modelId="{CFCF4CB3-8E59-4698-89BF-98B76089944D}" type="presParOf" srcId="{E9F3727D-F25F-46F9-9EEE-669C05BC2607}" destId="{95B9C2A0-4C47-4560-B845-01585346611D}" srcOrd="6" destOrd="0" presId="urn:microsoft.com/office/officeart/2005/8/layout/radial1"/>
    <dgm:cxn modelId="{38F31117-9E17-44E7-892B-53D21A2800D4}" type="presParOf" srcId="{E9F3727D-F25F-46F9-9EEE-669C05BC2607}" destId="{DEF3E311-F307-49BB-B0EF-448DFDD0EAE3}" srcOrd="7" destOrd="0" presId="urn:microsoft.com/office/officeart/2005/8/layout/radial1"/>
    <dgm:cxn modelId="{1B63380D-67D9-42D1-9FEE-2832E372801A}" type="presParOf" srcId="{DEF3E311-F307-49BB-B0EF-448DFDD0EAE3}" destId="{B8AEBDE2-AE2B-49F1-AAEF-1FAA73A80C1B}" srcOrd="0" destOrd="0" presId="urn:microsoft.com/office/officeart/2005/8/layout/radial1"/>
    <dgm:cxn modelId="{508FE0B0-03A2-4828-9E60-8B0AEE2E2C18}" type="presParOf" srcId="{E9F3727D-F25F-46F9-9EEE-669C05BC2607}" destId="{9A67F473-A806-4694-B5B0-4A767BE1F699}" srcOrd="8" destOrd="0" presId="urn:microsoft.com/office/officeart/2005/8/layout/radial1"/>
    <dgm:cxn modelId="{69EA40DB-74AD-4E7B-9D05-56D444811B22}" type="presParOf" srcId="{E9F3727D-F25F-46F9-9EEE-669C05BC2607}" destId="{1C9FDED9-06C1-479A-8F79-4146B76FA115}" srcOrd="9" destOrd="0" presId="urn:microsoft.com/office/officeart/2005/8/layout/radial1"/>
    <dgm:cxn modelId="{CB539AB5-6398-4BA4-8F3B-4F657A4C8441}" type="presParOf" srcId="{1C9FDED9-06C1-479A-8F79-4146B76FA115}" destId="{5528E2CE-681E-40C0-9EFB-91FA6032A40D}" srcOrd="0" destOrd="0" presId="urn:microsoft.com/office/officeart/2005/8/layout/radial1"/>
    <dgm:cxn modelId="{B9017252-43CE-4BF6-9BC4-E8A3BBFE430B}" type="presParOf" srcId="{E9F3727D-F25F-46F9-9EEE-669C05BC2607}" destId="{9CF32AB4-0184-4298-A416-15D8AC288B7B}" srcOrd="10"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863C6-720F-4F21-BFB6-5EEE94B1A1C9}">
      <dsp:nvSpPr>
        <dsp:cNvPr id="0" name=""/>
        <dsp:cNvSpPr/>
      </dsp:nvSpPr>
      <dsp:spPr>
        <a:xfrm>
          <a:off x="3485926" y="1637956"/>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DIPIR Project </a:t>
          </a:r>
          <a:endParaRPr lang="en-US" sz="2100" kern="1200" dirty="0"/>
        </a:p>
      </dsp:txBody>
      <dsp:txXfrm>
        <a:off x="3485926" y="1637956"/>
        <a:ext cx="1257746" cy="1257746"/>
      </dsp:txXfrm>
    </dsp:sp>
    <dsp:sp modelId="{ADDDD1EF-D841-4E15-9FAE-15005AD52C63}">
      <dsp:nvSpPr>
        <dsp:cNvPr id="0" name=""/>
        <dsp:cNvSpPr/>
      </dsp:nvSpPr>
      <dsp:spPr>
        <a:xfrm rot="16200000">
          <a:off x="3925548" y="143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4105337" y="1439242"/>
        <a:ext cx="18925" cy="18925"/>
      </dsp:txXfrm>
    </dsp:sp>
    <dsp:sp modelId="{FF49DCB9-BB93-474D-B17B-66D0124300DC}">
      <dsp:nvSpPr>
        <dsp:cNvPr id="0" name=""/>
        <dsp:cNvSpPr/>
      </dsp:nvSpPr>
      <dsp:spPr>
        <a:xfrm>
          <a:off x="3485926" y="170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Nancy McGovern</a:t>
          </a:r>
        </a:p>
        <a:p>
          <a:pPr lvl="0" algn="ctr" defTabSz="533400">
            <a:lnSpc>
              <a:spcPct val="90000"/>
            </a:lnSpc>
            <a:spcBef>
              <a:spcPct val="0"/>
            </a:spcBef>
            <a:spcAft>
              <a:spcPct val="35000"/>
            </a:spcAft>
          </a:pPr>
          <a:r>
            <a:rPr lang="en-US" sz="1200" kern="1200" dirty="0" smtClean="0"/>
            <a:t>ICPSR/MIT</a:t>
          </a:r>
          <a:endParaRPr lang="en-US" sz="1200" kern="1200" dirty="0"/>
        </a:p>
      </dsp:txBody>
      <dsp:txXfrm>
        <a:off x="3485926" y="1707"/>
        <a:ext cx="1257746" cy="1257746"/>
      </dsp:txXfrm>
    </dsp:sp>
    <dsp:sp modelId="{1AE64E3D-16E8-48EF-BCD7-A0F46C734162}">
      <dsp:nvSpPr>
        <dsp:cNvPr id="0" name=""/>
        <dsp:cNvSpPr/>
      </dsp:nvSpPr>
      <dsp:spPr>
        <a:xfrm rot="20520000">
          <a:off x="4703631" y="200026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0520000">
        <a:off x="4883419" y="2004552"/>
        <a:ext cx="18925" cy="18925"/>
      </dsp:txXfrm>
    </dsp:sp>
    <dsp:sp modelId="{1BA3EE65-7EEB-423F-B7C8-1F31E74962DF}">
      <dsp:nvSpPr>
        <dsp:cNvPr id="0" name=""/>
        <dsp:cNvSpPr/>
      </dsp:nvSpPr>
      <dsp:spPr>
        <a:xfrm>
          <a:off x="5042091" y="113232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Ixchel Faniel</a:t>
          </a:r>
        </a:p>
        <a:p>
          <a:pPr lvl="0" algn="ctr" defTabSz="533400">
            <a:lnSpc>
              <a:spcPct val="90000"/>
            </a:lnSpc>
            <a:spcBef>
              <a:spcPct val="0"/>
            </a:spcBef>
            <a:spcAft>
              <a:spcPct val="35000"/>
            </a:spcAft>
          </a:pPr>
          <a:r>
            <a:rPr lang="en-US" sz="1200" kern="1200" dirty="0" smtClean="0"/>
            <a:t>OCLC Research </a:t>
          </a:r>
        </a:p>
        <a:p>
          <a:pPr lvl="0" algn="ctr" defTabSz="533400">
            <a:lnSpc>
              <a:spcPct val="90000"/>
            </a:lnSpc>
            <a:spcBef>
              <a:spcPct val="0"/>
            </a:spcBef>
            <a:spcAft>
              <a:spcPct val="35000"/>
            </a:spcAft>
          </a:pPr>
          <a:r>
            <a:rPr lang="en-US" sz="1200" kern="1200" dirty="0" smtClean="0"/>
            <a:t>(PI)</a:t>
          </a:r>
          <a:endParaRPr lang="en-US" sz="1200" kern="1200" dirty="0"/>
        </a:p>
      </dsp:txBody>
      <dsp:txXfrm>
        <a:off x="5042091" y="1132327"/>
        <a:ext cx="1257746" cy="1257746"/>
      </dsp:txXfrm>
    </dsp:sp>
    <dsp:sp modelId="{0253664B-A661-417F-B2F5-F1100A654733}">
      <dsp:nvSpPr>
        <dsp:cNvPr id="0" name=""/>
        <dsp:cNvSpPr/>
      </dsp:nvSpPr>
      <dsp:spPr>
        <a:xfrm rot="3240000">
          <a:off x="4406430" y="291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240000">
        <a:off x="4586218" y="2919243"/>
        <a:ext cx="18925" cy="18925"/>
      </dsp:txXfrm>
    </dsp:sp>
    <dsp:sp modelId="{95B9C2A0-4C47-4560-B845-01585346611D}">
      <dsp:nvSpPr>
        <dsp:cNvPr id="0" name=""/>
        <dsp:cNvSpPr/>
      </dsp:nvSpPr>
      <dsp:spPr>
        <a:xfrm>
          <a:off x="4447689" y="2961709"/>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Eric Kansa Open Context</a:t>
          </a:r>
          <a:endParaRPr lang="en-US" sz="1200" kern="1200" dirty="0"/>
        </a:p>
      </dsp:txBody>
      <dsp:txXfrm>
        <a:off x="4447689" y="2961709"/>
        <a:ext cx="1257746" cy="1257746"/>
      </dsp:txXfrm>
    </dsp:sp>
    <dsp:sp modelId="{DEF3E311-F307-49BB-B0EF-448DFDD0EAE3}">
      <dsp:nvSpPr>
        <dsp:cNvPr id="0" name=""/>
        <dsp:cNvSpPr/>
      </dsp:nvSpPr>
      <dsp:spPr>
        <a:xfrm rot="7560000">
          <a:off x="3444667" y="291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7560000">
        <a:off x="3624456" y="2919243"/>
        <a:ext cx="18925" cy="18925"/>
      </dsp:txXfrm>
    </dsp:sp>
    <dsp:sp modelId="{9A67F473-A806-4694-B5B0-4A767BE1F699}">
      <dsp:nvSpPr>
        <dsp:cNvPr id="0" name=""/>
        <dsp:cNvSpPr/>
      </dsp:nvSpPr>
      <dsp:spPr>
        <a:xfrm>
          <a:off x="2524163" y="2961709"/>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William Fink        UM Museum of Zoology</a:t>
          </a:r>
          <a:endParaRPr lang="en-US" sz="1200" kern="1200" dirty="0"/>
        </a:p>
      </dsp:txBody>
      <dsp:txXfrm>
        <a:off x="2524163" y="2961709"/>
        <a:ext cx="1257746" cy="1257746"/>
      </dsp:txXfrm>
    </dsp:sp>
    <dsp:sp modelId="{1C9FDED9-06C1-479A-8F79-4146B76FA115}">
      <dsp:nvSpPr>
        <dsp:cNvPr id="0" name=""/>
        <dsp:cNvSpPr/>
      </dsp:nvSpPr>
      <dsp:spPr>
        <a:xfrm rot="11880000">
          <a:off x="3147466" y="200026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1880000">
        <a:off x="3327255" y="2004552"/>
        <a:ext cx="18925" cy="18925"/>
      </dsp:txXfrm>
    </dsp:sp>
    <dsp:sp modelId="{9CF32AB4-0184-4298-A416-15D8AC288B7B}">
      <dsp:nvSpPr>
        <dsp:cNvPr id="0" name=""/>
        <dsp:cNvSpPr/>
      </dsp:nvSpPr>
      <dsp:spPr>
        <a:xfrm>
          <a:off x="1929761" y="113232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Elizabeth Yakel      University of Michigan  (Co-PI)</a:t>
          </a:r>
          <a:endParaRPr lang="en-US" sz="1200" kern="1200" dirty="0"/>
        </a:p>
      </dsp:txBody>
      <dsp:txXfrm>
        <a:off x="1929761" y="1132327"/>
        <a:ext cx="1257746" cy="12577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7/24/2013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 xmlns:p14="http://schemas.microsoft.com/office/powerpoint/2010/main" val="1117001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7/24/2013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 xmlns:p14="http://schemas.microsoft.com/office/powerpoint/2010/main" val="872023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AB3A4A-81B4-422F-AE3B-887AEED8E15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1900"/>
          </a:xfrm>
          <a:solidFill>
            <a:srgbClr val="CFE7F5"/>
          </a:solidFill>
          <a:ln w="25402">
            <a:solidFill>
              <a:srgbClr val="808080"/>
            </a:solidFill>
            <a:prstDash val="solid"/>
            <a:miter/>
          </a:ln>
        </p:spPr>
      </p:sp>
      <p:sp>
        <p:nvSpPr>
          <p:cNvPr id="3" name="Notes Placeholder 2"/>
          <p:cNvSpPr txBox="1">
            <a:spLocks noGrp="1"/>
          </p:cNvSpPr>
          <p:nvPr>
            <p:ph type="body" sz="quarter" idx="1"/>
          </p:nvPr>
        </p:nvSpPr>
        <p:spPr>
          <a:xfrm>
            <a:off x="776965" y="4777529"/>
            <a:ext cx="6217627" cy="4525859"/>
          </a:xfrm>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21</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21</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21</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21</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Conten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1143000"/>
            <a:ext cx="8229600" cy="4983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mall Head with 2 Content Blocks">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Content Placeholder 2"/>
          <p:cNvSpPr>
            <a:spLocks noGrp="1"/>
          </p:cNvSpPr>
          <p:nvPr>
            <p:ph sz="half" idx="1"/>
          </p:nvPr>
        </p:nvSpPr>
        <p:spPr>
          <a:xfrm>
            <a:off x="708419" y="1143000"/>
            <a:ext cx="3714751" cy="4800600"/>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2"/>
          </p:nvPr>
        </p:nvSpPr>
        <p:spPr>
          <a:xfrm>
            <a:off x="4708919" y="1143000"/>
            <a:ext cx="3714750" cy="4800600"/>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1384018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lide 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1"/>
              <a:stretch>
                <a:fillRect/>
              </a:stretch>
            </p:blipFill>
          </mc:Choice>
          <mc:Fallback>
            <p:blipFill>
              <a:blip r:embed="rId42"/>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userDrawn="1"/>
        </p:nvPicPr>
        <p:blipFill>
          <a:blip r:embed="rId43">
            <a:extLst>
              <a:ext uri="{28A0092B-C50C-407E-A947-70E740481C1C}">
                <a14:useLocalDpi xmlns="" xmlns:a14="http://schemas.microsoft.com/office/drawing/2010/main" val="0"/>
              </a:ext>
            </a:extLst>
          </a:blip>
          <a:srcRect/>
          <a:stretch>
            <a:fillRect/>
          </a:stretch>
        </p:blipFill>
        <p:spPr bwMode="auto">
          <a:xfrm>
            <a:off x="7086600" y="6336684"/>
            <a:ext cx="1786717" cy="389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733" r:id="rId11"/>
    <p:sldLayoutId id="2147483682" r:id="rId12"/>
    <p:sldLayoutId id="2147483709" r:id="rId13"/>
    <p:sldLayoutId id="2147483711" r:id="rId14"/>
    <p:sldLayoutId id="2147483712" r:id="rId15"/>
    <p:sldLayoutId id="2147483703" r:id="rId16"/>
    <p:sldLayoutId id="2147483663" r:id="rId17"/>
    <p:sldLayoutId id="2147483668" r:id="rId18"/>
    <p:sldLayoutId id="2147483710" r:id="rId19"/>
    <p:sldLayoutId id="2147483716" r:id="rId20"/>
    <p:sldLayoutId id="2147483704" r:id="rId21"/>
    <p:sldLayoutId id="2147483705" r:id="rId22"/>
    <p:sldLayoutId id="2147483706" r:id="rId23"/>
    <p:sldLayoutId id="2147483702" r:id="rId24"/>
    <p:sldLayoutId id="2147483724" r:id="rId25"/>
    <p:sldLayoutId id="2147483717" r:id="rId26"/>
    <p:sldLayoutId id="2147483725" r:id="rId27"/>
    <p:sldLayoutId id="2147483721" r:id="rId28"/>
    <p:sldLayoutId id="2147483719" r:id="rId29"/>
    <p:sldLayoutId id="2147483691" r:id="rId30"/>
    <p:sldLayoutId id="2147483723" r:id="rId31"/>
    <p:sldLayoutId id="2147483718" r:id="rId32"/>
    <p:sldLayoutId id="2147483726" r:id="rId33"/>
    <p:sldLayoutId id="2147483722" r:id="rId34"/>
    <p:sldLayoutId id="2147483720" r:id="rId35"/>
    <p:sldLayoutId id="2147483727" r:id="rId36"/>
    <p:sldLayoutId id="2147483728" r:id="rId37"/>
    <p:sldLayoutId id="2147483729" r:id="rId38"/>
    <p:sldLayoutId id="2147483732"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www.dipir.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gif"/><Relationship Id="rId5" Type="http://schemas.openxmlformats.org/officeDocument/2006/relationships/diagramQuickStyle" Target="../diagrams/quickStyle1.xml"/><Relationship Id="rId10" Type="http://schemas.openxmlformats.org/officeDocument/2006/relationships/image" Target="../media/image7.gif"/><Relationship Id="rId4" Type="http://schemas.openxmlformats.org/officeDocument/2006/relationships/diagramLayout" Target="../diagrams/layout1.xml"/><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82" y="1182958"/>
            <a:ext cx="9034818" cy="2026782"/>
          </a:xfrm>
        </p:spPr>
        <p:txBody>
          <a:bodyPr>
            <a:normAutofit/>
          </a:bodyPr>
          <a:lstStyle/>
          <a:p>
            <a:r>
              <a:rPr lang="en-US" sz="4000" b="1" dirty="0" smtClean="0">
                <a:effectLst>
                  <a:outerShdw blurRad="38100" dist="38100" dir="2700000" algn="tl">
                    <a:srgbClr val="000000">
                      <a:alpha val="43137"/>
                    </a:srgbClr>
                  </a:outerShdw>
                </a:effectLst>
              </a:rPr>
              <a:t>The Challenges of Digging Data: A Study of Context in Archaeological Data Reuse</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342868" y="268558"/>
            <a:ext cx="6496333" cy="914400"/>
          </a:xfrm>
        </p:spPr>
        <p:txBody>
          <a:bodyPr>
            <a:normAutofit fontScale="70000" lnSpcReduction="20000"/>
          </a:bodyPr>
          <a:lstStyle/>
          <a:p>
            <a:pPr algn="r"/>
            <a:r>
              <a:rPr lang="en-US" dirty="0" smtClean="0"/>
              <a:t>Joint Conference on Digital Libraries (JCDL), July 22-25, 2013</a:t>
            </a:r>
          </a:p>
          <a:p>
            <a:pPr algn="r"/>
            <a:r>
              <a:rPr lang="en-US" dirty="0" smtClean="0"/>
              <a:t>Indianapolis, Indiana</a:t>
            </a:r>
            <a:endParaRPr lang="en-US" dirty="0"/>
          </a:p>
        </p:txBody>
      </p:sp>
      <p:sp>
        <p:nvSpPr>
          <p:cNvPr id="6" name="Text Placeholder 5"/>
          <p:cNvSpPr>
            <a:spLocks noGrp="1"/>
          </p:cNvSpPr>
          <p:nvPr>
            <p:ph type="body" sz="quarter" idx="13"/>
          </p:nvPr>
        </p:nvSpPr>
        <p:spPr>
          <a:xfrm>
            <a:off x="5086338" y="4572000"/>
            <a:ext cx="2438400" cy="457200"/>
          </a:xfrm>
        </p:spPr>
        <p:txBody>
          <a:bodyPr>
            <a:normAutofit/>
          </a:bodyPr>
          <a:lstStyle/>
          <a:p>
            <a:r>
              <a:rPr lang="en-US" sz="1800" dirty="0" smtClean="0"/>
              <a:t>Elizabeth Yakel, Ph.D.</a:t>
            </a:r>
            <a:endParaRPr lang="en-US" sz="1800" dirty="0"/>
          </a:p>
        </p:txBody>
      </p:sp>
      <p:sp>
        <p:nvSpPr>
          <p:cNvPr id="18" name="Text Placeholder 17"/>
          <p:cNvSpPr>
            <a:spLocks noGrp="1"/>
          </p:cNvSpPr>
          <p:nvPr>
            <p:ph type="body" sz="quarter" idx="15"/>
          </p:nvPr>
        </p:nvSpPr>
        <p:spPr>
          <a:xfrm>
            <a:off x="5086338" y="4910799"/>
            <a:ext cx="2074337" cy="651801"/>
          </a:xfrm>
        </p:spPr>
        <p:txBody>
          <a:bodyPr>
            <a:normAutofit/>
          </a:bodyPr>
          <a:lstStyle/>
          <a:p>
            <a:pPr lvl="0">
              <a:defRPr/>
            </a:pPr>
            <a:r>
              <a:rPr lang="en-US" dirty="0" smtClean="0"/>
              <a:t>University </a:t>
            </a:r>
            <a:r>
              <a:rPr lang="en-US" dirty="0"/>
              <a:t>of </a:t>
            </a:r>
            <a:r>
              <a:rPr lang="en-US" dirty="0" smtClean="0"/>
              <a:t>Michigan</a:t>
            </a:r>
            <a:br>
              <a:rPr lang="en-US" dirty="0" smtClean="0"/>
            </a:br>
            <a:r>
              <a:rPr lang="en-US" dirty="0" smtClean="0"/>
              <a:t>yakel@umich.edu</a:t>
            </a:r>
            <a:endParaRPr lang="en-US" dirty="0"/>
          </a:p>
        </p:txBody>
      </p:sp>
      <p:sp>
        <p:nvSpPr>
          <p:cNvPr id="7" name="Text Placeholder 5"/>
          <p:cNvSpPr txBox="1">
            <a:spLocks/>
          </p:cNvSpPr>
          <p:nvPr/>
        </p:nvSpPr>
        <p:spPr>
          <a:xfrm>
            <a:off x="66096" y="3212464"/>
            <a:ext cx="2591641"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b="0" i="0" u="none" strike="noStrike" kern="1200" cap="none" spc="0" normalizeH="0" baseline="0" noProof="0" dirty="0" smtClean="0">
                <a:ln>
                  <a:noFill/>
                </a:ln>
                <a:solidFill>
                  <a:schemeClr val="bg1"/>
                </a:solidFill>
                <a:effectLst/>
                <a:uLnTx/>
                <a:uFillTx/>
                <a:latin typeface="Arial"/>
                <a:ea typeface="+mn-ea"/>
                <a:cs typeface="Arial"/>
              </a:rPr>
              <a:t>Ixchel M. Faniel, Ph.D</a:t>
            </a:r>
            <a:r>
              <a:rPr kumimoji="0" lang="en-US" sz="2000" b="0" i="0" u="none" strike="noStrike" kern="1200" cap="none" spc="0" normalizeH="0" baseline="0" noProof="0" dirty="0" smtClean="0">
                <a:ln>
                  <a:noFill/>
                </a:ln>
                <a:solidFill>
                  <a:schemeClr val="bg1"/>
                </a:solidFill>
                <a:effectLst/>
                <a:uLnTx/>
                <a:uFillTx/>
                <a:latin typeface="Arial"/>
                <a:ea typeface="+mn-ea"/>
                <a:cs typeface="Arial"/>
              </a:rPr>
              <a:t>.</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9" name="Text Placeholder 17"/>
          <p:cNvSpPr txBox="1">
            <a:spLocks/>
          </p:cNvSpPr>
          <p:nvPr/>
        </p:nvSpPr>
        <p:spPr>
          <a:xfrm>
            <a:off x="66096" y="3530227"/>
            <a:ext cx="2304198" cy="892464"/>
          </a:xfrm>
          <a:prstGeom prst="rect">
            <a:avLst/>
          </a:prstGeom>
        </p:spPr>
        <p:txBody>
          <a:bodyPr vert="horz" lIns="91440" tIns="45720" rIns="91440" bIns="45720" rtlCol="0">
            <a:normAutofit/>
          </a:bodyPr>
          <a:lstStyle/>
          <a:p>
            <a:pPr lvl="0">
              <a:lnSpc>
                <a:spcPct val="110000"/>
              </a:lnSpc>
              <a:spcBef>
                <a:spcPts val="1200"/>
              </a:spcBef>
              <a:defRPr/>
            </a:pPr>
            <a:r>
              <a:rPr lang="en-US" sz="1400" dirty="0" smtClean="0">
                <a:solidFill>
                  <a:schemeClr val="bg1"/>
                </a:solidFill>
                <a:cs typeface="Arial"/>
              </a:rPr>
              <a:t>OCLC </a:t>
            </a:r>
            <a:r>
              <a:rPr lang="en-US" sz="1400" dirty="0" smtClean="0">
                <a:solidFill>
                  <a:schemeClr val="bg1"/>
                </a:solidFill>
                <a:cs typeface="Arial"/>
              </a:rPr>
              <a:t>Research</a:t>
            </a:r>
            <a:br>
              <a:rPr lang="en-US" sz="1400" dirty="0" smtClean="0">
                <a:solidFill>
                  <a:schemeClr val="bg1"/>
                </a:solidFill>
                <a:cs typeface="Arial"/>
              </a:rPr>
            </a:br>
            <a:r>
              <a:rPr lang="en-US" sz="1400" dirty="0" smtClean="0">
                <a:solidFill>
                  <a:schemeClr val="bg1"/>
                </a:solidFill>
                <a:cs typeface="Arial"/>
              </a:rPr>
              <a:t>fanieli@oclc.org</a:t>
            </a:r>
            <a:endParaRPr lang="en-US" sz="1400" dirty="0">
              <a:solidFill>
                <a:schemeClr val="bg1"/>
              </a:solidFill>
              <a:cs typeface="Arial"/>
            </a:endParaRPr>
          </a:p>
        </p:txBody>
      </p:sp>
      <p:sp>
        <p:nvSpPr>
          <p:cNvPr id="10" name="Text Placeholder 5"/>
          <p:cNvSpPr txBox="1">
            <a:spLocks/>
          </p:cNvSpPr>
          <p:nvPr/>
        </p:nvSpPr>
        <p:spPr>
          <a:xfrm>
            <a:off x="2895601" y="3212464"/>
            <a:ext cx="2107442"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b="0" i="0" u="none" strike="noStrike" kern="1200" cap="none" spc="0" normalizeH="0" baseline="0" noProof="0" dirty="0" smtClean="0">
                <a:ln>
                  <a:noFill/>
                </a:ln>
                <a:solidFill>
                  <a:schemeClr val="bg1"/>
                </a:solidFill>
                <a:effectLst/>
                <a:uLnTx/>
                <a:uFillTx/>
                <a:latin typeface="Arial"/>
                <a:ea typeface="+mn-ea"/>
                <a:cs typeface="Arial"/>
              </a:rPr>
              <a:t>Eric Kansa. Ph.D.</a:t>
            </a:r>
            <a:endParaRPr kumimoji="0" lang="en-US" b="0" i="0" u="none" strike="noStrike" kern="1200" cap="none" spc="0" normalizeH="0" baseline="0" noProof="0" dirty="0">
              <a:ln>
                <a:noFill/>
              </a:ln>
              <a:solidFill>
                <a:schemeClr val="bg1"/>
              </a:solidFill>
              <a:effectLst/>
              <a:uLnTx/>
              <a:uFillTx/>
              <a:latin typeface="Arial"/>
              <a:ea typeface="+mn-ea"/>
              <a:cs typeface="Arial"/>
            </a:endParaRPr>
          </a:p>
        </p:txBody>
      </p:sp>
      <p:sp>
        <p:nvSpPr>
          <p:cNvPr id="11" name="Text Placeholder 17"/>
          <p:cNvSpPr txBox="1">
            <a:spLocks/>
          </p:cNvSpPr>
          <p:nvPr/>
        </p:nvSpPr>
        <p:spPr>
          <a:xfrm>
            <a:off x="5828151" y="3492099"/>
            <a:ext cx="2743200" cy="87444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20000"/>
              </a:lnSpc>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The Alexandria Archive Institute</a:t>
            </a:r>
            <a:r>
              <a:rPr kumimoji="0" lang="en-US" sz="1400" b="0" i="0" u="none" strike="noStrike" kern="1200" cap="none" spc="0" normalizeH="0" baseline="0" noProof="0" dirty="0" smtClean="0">
                <a:ln>
                  <a:noFill/>
                </a:ln>
                <a:solidFill>
                  <a:schemeClr val="bg1"/>
                </a:solidFill>
                <a:effectLst/>
                <a:uLnTx/>
                <a:uFillTx/>
                <a:latin typeface="Arial"/>
                <a:ea typeface="+mn-ea"/>
                <a:cs typeface="Arial"/>
              </a:rPr>
              <a:t/>
            </a:r>
            <a:br>
              <a:rPr kumimoji="0" lang="en-US" sz="1400" b="0" i="0" u="none" strike="noStrike" kern="1200" cap="none" spc="0" normalizeH="0" baseline="0" noProof="0" dirty="0" smtClean="0">
                <a:ln>
                  <a:noFill/>
                </a:ln>
                <a:solidFill>
                  <a:schemeClr val="bg1"/>
                </a:solidFill>
                <a:effectLst/>
                <a:uLnTx/>
                <a:uFillTx/>
                <a:latin typeface="Arial"/>
                <a:ea typeface="+mn-ea"/>
                <a:cs typeface="Arial"/>
              </a:rPr>
            </a:br>
            <a:r>
              <a:rPr lang="en-US" sz="1400" dirty="0" smtClean="0">
                <a:solidFill>
                  <a:schemeClr val="bg1"/>
                </a:solidFill>
                <a:cs typeface="Arial"/>
              </a:rPr>
              <a:t>skansa@alexandriaarchive.org </a:t>
            </a:r>
            <a:endParaRPr kumimoji="0" lang="en-US" sz="1400" b="0" i="0" u="none" strike="noStrike" kern="1200" cap="none" spc="0" normalizeH="0" baseline="0" noProof="0" dirty="0" smtClean="0">
              <a:ln>
                <a:noFill/>
              </a:ln>
              <a:solidFill>
                <a:schemeClr val="bg1"/>
              </a:solidFill>
              <a:effectLst/>
              <a:uLnTx/>
              <a:uFillTx/>
              <a:latin typeface="Arial"/>
              <a:ea typeface="+mn-ea"/>
              <a:cs typeface="Arial"/>
            </a:endParaRPr>
          </a:p>
        </p:txBody>
      </p:sp>
      <p:sp>
        <p:nvSpPr>
          <p:cNvPr id="12" name="Text Placeholder 17"/>
          <p:cNvSpPr txBox="1">
            <a:spLocks/>
          </p:cNvSpPr>
          <p:nvPr/>
        </p:nvSpPr>
        <p:spPr>
          <a:xfrm>
            <a:off x="2895601" y="3504306"/>
            <a:ext cx="2780150" cy="862235"/>
          </a:xfrm>
          <a:prstGeom prst="rect">
            <a:avLst/>
          </a:prstGeom>
        </p:spPr>
        <p:txBody>
          <a:bodyPr vert="horz" lIns="91440" tIns="45720" rIns="91440" bIns="45720" rtlCol="0">
            <a:normAutofit/>
          </a:bodyPr>
          <a:lstStyle/>
          <a:p>
            <a:pPr>
              <a:lnSpc>
                <a:spcPct val="110000"/>
              </a:lnSpc>
              <a:spcBef>
                <a:spcPts val="1200"/>
              </a:spcBef>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Open Context and </a:t>
            </a:r>
            <a:r>
              <a:rPr lang="en-US" sz="1400" dirty="0">
                <a:solidFill>
                  <a:schemeClr val="bg1"/>
                </a:solidFill>
                <a:cs typeface="Arial"/>
              </a:rPr>
              <a:t>University of California, </a:t>
            </a:r>
            <a:r>
              <a:rPr lang="en-US" sz="1400" dirty="0" smtClean="0">
                <a:solidFill>
                  <a:schemeClr val="bg1"/>
                </a:solidFill>
                <a:cs typeface="Arial"/>
              </a:rPr>
              <a:t>Berkeley</a:t>
            </a:r>
            <a:br>
              <a:rPr lang="en-US" sz="1400" dirty="0" smtClean="0">
                <a:solidFill>
                  <a:schemeClr val="bg1"/>
                </a:solidFill>
                <a:cs typeface="Arial"/>
              </a:rPr>
            </a:br>
            <a:r>
              <a:rPr lang="en-US" sz="1400" dirty="0" smtClean="0">
                <a:solidFill>
                  <a:schemeClr val="bg1"/>
                </a:solidFill>
              </a:rPr>
              <a:t>ekansa@berkeley.edu</a:t>
            </a:r>
            <a:endParaRPr kumimoji="0" lang="en-US" sz="1400" b="0" i="0" u="none" strike="noStrike" kern="1200" cap="none" spc="0" normalizeH="0" baseline="0" noProof="0" dirty="0" smtClean="0">
              <a:ln>
                <a:noFill/>
              </a:ln>
              <a:solidFill>
                <a:schemeClr val="bg1"/>
              </a:solidFill>
              <a:effectLst/>
              <a:uLnTx/>
              <a:uFillTx/>
              <a:latin typeface="Arial"/>
              <a:ea typeface="+mn-ea"/>
              <a:cs typeface="Arial"/>
            </a:endParaRPr>
          </a:p>
        </p:txBody>
      </p:sp>
      <p:sp>
        <p:nvSpPr>
          <p:cNvPr id="13" name="Text Placeholder 5"/>
          <p:cNvSpPr txBox="1">
            <a:spLocks/>
          </p:cNvSpPr>
          <p:nvPr/>
        </p:nvSpPr>
        <p:spPr>
          <a:xfrm>
            <a:off x="5828151" y="3212464"/>
            <a:ext cx="3163449" cy="406500"/>
          </a:xfrm>
          <a:prstGeom prst="rect">
            <a:avLst/>
          </a:prstGeom>
        </p:spPr>
        <p:txBody>
          <a:bodyPr vert="horz" lIns="91440" tIns="45720" rIns="91440" bIns="45720" rtlCol="0">
            <a:normAutofit fontScale="92500"/>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lang="en-US" dirty="0" smtClean="0">
                <a:solidFill>
                  <a:schemeClr val="bg1"/>
                </a:solidFill>
                <a:latin typeface="Arial"/>
                <a:cs typeface="Arial"/>
              </a:rPr>
              <a:t>Sarah</a:t>
            </a:r>
            <a:r>
              <a:rPr kumimoji="0" lang="en-US" b="0" i="0" u="none" strike="noStrike" kern="1200" cap="none" spc="0" normalizeH="0" baseline="0" noProof="0" dirty="0" smtClean="0">
                <a:ln>
                  <a:noFill/>
                </a:ln>
                <a:solidFill>
                  <a:schemeClr val="bg1"/>
                </a:solidFill>
                <a:effectLst/>
                <a:uLnTx/>
                <a:uFillTx/>
                <a:latin typeface="Arial"/>
                <a:ea typeface="+mn-ea"/>
                <a:cs typeface="Arial"/>
              </a:rPr>
              <a:t> </a:t>
            </a:r>
            <a:r>
              <a:rPr kumimoji="0" lang="en-US" b="0" i="0" u="none" strike="noStrike" kern="1200" cap="none" spc="0" normalizeH="0" baseline="0" noProof="0" dirty="0" smtClean="0">
                <a:ln>
                  <a:noFill/>
                </a:ln>
                <a:solidFill>
                  <a:schemeClr val="bg1"/>
                </a:solidFill>
                <a:effectLst/>
                <a:uLnTx/>
                <a:uFillTx/>
                <a:latin typeface="Arial"/>
                <a:ea typeface="+mn-ea"/>
                <a:cs typeface="Arial"/>
              </a:rPr>
              <a:t>Whitcher Kansa</a:t>
            </a:r>
            <a:r>
              <a:rPr kumimoji="0" lang="en-US" b="0" i="0" u="none" strike="noStrike" kern="1200" cap="none" spc="0" normalizeH="0" baseline="0" noProof="0" dirty="0" smtClean="0">
                <a:ln>
                  <a:noFill/>
                </a:ln>
                <a:solidFill>
                  <a:schemeClr val="bg1"/>
                </a:solidFill>
                <a:effectLst/>
                <a:uLnTx/>
                <a:uFillTx/>
                <a:latin typeface="Arial"/>
                <a:ea typeface="+mn-ea"/>
                <a:cs typeface="Arial"/>
              </a:rPr>
              <a:t>, Ph.D.</a:t>
            </a:r>
            <a:endParaRPr kumimoji="0" lang="en-US" b="0" i="0" u="none" strike="noStrike" kern="1200" cap="none" spc="0" normalizeH="0" baseline="0" noProof="0" dirty="0">
              <a:ln>
                <a:noFill/>
              </a:ln>
              <a:solidFill>
                <a:schemeClr val="bg1"/>
              </a:solidFill>
              <a:effectLst/>
              <a:uLnTx/>
              <a:uFillTx/>
              <a:latin typeface="Arial"/>
              <a:ea typeface="+mn-ea"/>
              <a:cs typeface="Arial"/>
            </a:endParaRPr>
          </a:p>
        </p:txBody>
      </p:sp>
      <p:sp>
        <p:nvSpPr>
          <p:cNvPr id="14" name="Text Placeholder 5"/>
          <p:cNvSpPr>
            <a:spLocks noGrp="1"/>
          </p:cNvSpPr>
          <p:nvPr>
            <p:ph type="body" sz="quarter" idx="13"/>
          </p:nvPr>
        </p:nvSpPr>
        <p:spPr>
          <a:xfrm>
            <a:off x="1143000" y="4560362"/>
            <a:ext cx="3092354" cy="457200"/>
          </a:xfrm>
        </p:spPr>
        <p:txBody>
          <a:bodyPr>
            <a:normAutofit/>
          </a:bodyPr>
          <a:lstStyle/>
          <a:p>
            <a:r>
              <a:rPr lang="en-US" sz="1800" dirty="0" smtClean="0"/>
              <a:t>Julianna Barrera-Gomez </a:t>
            </a:r>
            <a:endParaRPr lang="en-US" sz="1800" dirty="0"/>
          </a:p>
        </p:txBody>
      </p:sp>
      <p:sp>
        <p:nvSpPr>
          <p:cNvPr id="15" name="Text Placeholder 17"/>
          <p:cNvSpPr>
            <a:spLocks noGrp="1"/>
          </p:cNvSpPr>
          <p:nvPr>
            <p:ph type="body" sz="quarter" idx="15"/>
          </p:nvPr>
        </p:nvSpPr>
        <p:spPr>
          <a:xfrm>
            <a:off x="1143000" y="4899161"/>
            <a:ext cx="2074337" cy="663439"/>
          </a:xfrm>
        </p:spPr>
        <p:txBody>
          <a:bodyPr>
            <a:normAutofit/>
          </a:bodyPr>
          <a:lstStyle/>
          <a:p>
            <a:pPr lvl="0">
              <a:defRPr/>
            </a:pPr>
            <a:r>
              <a:rPr lang="en-US" dirty="0" smtClean="0"/>
              <a:t>OCLC </a:t>
            </a:r>
            <a:r>
              <a:rPr lang="en-US" dirty="0" smtClean="0"/>
              <a:t>Research </a:t>
            </a:r>
            <a:br>
              <a:rPr lang="en-US" dirty="0" smtClean="0"/>
            </a:br>
            <a:r>
              <a:rPr lang="en-US" dirty="0" smtClean="0"/>
              <a:t>barreraj@oclc.org</a:t>
            </a:r>
            <a:endParaRPr lang="en-US" dirty="0"/>
          </a:p>
        </p:txBody>
      </p:sp>
      <p:sp>
        <p:nvSpPr>
          <p:cNvPr id="16" name="TextBox 15"/>
          <p:cNvSpPr txBox="1"/>
          <p:nvPr/>
        </p:nvSpPr>
        <p:spPr>
          <a:xfrm>
            <a:off x="2657737" y="5832476"/>
            <a:ext cx="3590663" cy="461665"/>
          </a:xfrm>
          <a:prstGeom prst="rect">
            <a:avLst/>
          </a:prstGeom>
          <a:noFill/>
        </p:spPr>
        <p:txBody>
          <a:bodyPr wrap="none" rtlCol="0">
            <a:spAutoFit/>
          </a:bodyPr>
          <a:lstStyle/>
          <a:p>
            <a:r>
              <a:rPr lang="en-US" sz="2400" b="1" dirty="0" smtClean="0">
                <a:solidFill>
                  <a:schemeClr val="bg2"/>
                </a:solidFill>
              </a:rPr>
              <a:t>Twitter @DIPIR_Project</a:t>
            </a:r>
            <a:endParaRPr lang="en-US" sz="2400" b="1"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Findings </a:t>
            </a:r>
            <a:endParaRPr lang="en-US" dirty="0"/>
          </a:p>
        </p:txBody>
      </p:sp>
      <p:sp>
        <p:nvSpPr>
          <p:cNvPr id="4" name="Text Placeholder 3"/>
          <p:cNvSpPr>
            <a:spLocks noGrp="1"/>
          </p:cNvSpPr>
          <p:nvPr>
            <p:ph type="body" sz="quarter" idx="13"/>
          </p:nvPr>
        </p:nvSpPr>
        <p:spPr/>
        <p:txBody>
          <a:bodyPr/>
          <a:lstStyle/>
          <a:p>
            <a:r>
              <a:rPr lang="en-US" dirty="0" smtClean="0"/>
              <a:t>Additional context that also played a role in data reuse. </a:t>
            </a:r>
            <a:endParaRPr lang="en-US" dirty="0"/>
          </a:p>
        </p:txBody>
      </p:sp>
      <p:sp>
        <p:nvSpPr>
          <p:cNvPr id="11" name="TextBox 10"/>
          <p:cNvSpPr txBox="1"/>
          <p:nvPr/>
        </p:nvSpPr>
        <p:spPr>
          <a:xfrm>
            <a:off x="0" y="1752600"/>
            <a:ext cx="9093178" cy="1477328"/>
          </a:xfrm>
          <a:prstGeom prst="rect">
            <a:avLst/>
          </a:prstGeom>
          <a:noFill/>
        </p:spPr>
        <p:txBody>
          <a:bodyPr wrap="square" rtlCol="0">
            <a:spAutoFit/>
          </a:bodyPr>
          <a:lstStyle/>
          <a:p>
            <a:r>
              <a:rPr lang="en-US" b="1" u="sng" dirty="0" smtClean="0"/>
              <a:t>DATA RECORDING PROCEDURES</a:t>
            </a:r>
          </a:p>
          <a:p>
            <a:r>
              <a:rPr lang="en-US" dirty="0" smtClean="0"/>
              <a:t>“</a:t>
            </a:r>
            <a:r>
              <a:rPr lang="en-US" b="1" dirty="0" smtClean="0">
                <a:solidFill>
                  <a:srgbClr val="FF0000"/>
                </a:solidFill>
              </a:rPr>
              <a:t>If somebody was writing about</a:t>
            </a:r>
            <a:r>
              <a:rPr lang="en-US" dirty="0" smtClean="0"/>
              <a:t>, say, </a:t>
            </a:r>
            <a:r>
              <a:rPr lang="en-US" b="1" dirty="0" smtClean="0">
                <a:solidFill>
                  <a:srgbClr val="FF0000"/>
                </a:solidFill>
              </a:rPr>
              <a:t>a loci </a:t>
            </a:r>
            <a:r>
              <a:rPr lang="en-US" dirty="0" smtClean="0"/>
              <a:t>that they were digging </a:t>
            </a:r>
            <a:r>
              <a:rPr lang="en-US" b="1" dirty="0" smtClean="0">
                <a:solidFill>
                  <a:srgbClr val="FF0000"/>
                </a:solidFill>
              </a:rPr>
              <a:t>and</a:t>
            </a:r>
            <a:r>
              <a:rPr lang="en-US" dirty="0" smtClean="0"/>
              <a:t> they were talking about some of the </a:t>
            </a:r>
            <a:r>
              <a:rPr lang="en-US" b="1" dirty="0" smtClean="0">
                <a:solidFill>
                  <a:srgbClr val="FF0000"/>
                </a:solidFill>
              </a:rPr>
              <a:t>major finds</a:t>
            </a:r>
            <a:r>
              <a:rPr lang="en-US" dirty="0" smtClean="0"/>
              <a:t> </a:t>
            </a:r>
            <a:r>
              <a:rPr lang="en-US" b="1" dirty="0" smtClean="0">
                <a:solidFill>
                  <a:srgbClr val="FF0000"/>
                </a:solidFill>
              </a:rPr>
              <a:t>before</a:t>
            </a:r>
            <a:r>
              <a:rPr lang="en-US" dirty="0" smtClean="0"/>
              <a:t> they were talking about </a:t>
            </a:r>
            <a:r>
              <a:rPr lang="en-US" b="1" dirty="0" smtClean="0">
                <a:solidFill>
                  <a:srgbClr val="FF0000"/>
                </a:solidFill>
              </a:rPr>
              <a:t>the dirt, the matrix</a:t>
            </a:r>
            <a:r>
              <a:rPr lang="en-US" dirty="0" smtClean="0"/>
              <a:t>, and kind of its relationship to the other squares around it, </a:t>
            </a:r>
            <a:r>
              <a:rPr lang="en-US" b="1" dirty="0" smtClean="0">
                <a:solidFill>
                  <a:srgbClr val="FF0000"/>
                </a:solidFill>
              </a:rPr>
              <a:t>I was more wary</a:t>
            </a:r>
            <a:r>
              <a:rPr lang="en-US" dirty="0" smtClean="0"/>
              <a:t>...” (CCU10).</a:t>
            </a:r>
            <a:endParaRPr lang="en-US" dirty="0"/>
          </a:p>
        </p:txBody>
      </p:sp>
      <p:sp>
        <p:nvSpPr>
          <p:cNvPr id="12" name="TextBox 11"/>
          <p:cNvSpPr txBox="1"/>
          <p:nvPr/>
        </p:nvSpPr>
        <p:spPr>
          <a:xfrm>
            <a:off x="152400" y="4430257"/>
            <a:ext cx="8991600" cy="1754326"/>
          </a:xfrm>
          <a:prstGeom prst="rect">
            <a:avLst/>
          </a:prstGeom>
          <a:noFill/>
        </p:spPr>
        <p:txBody>
          <a:bodyPr wrap="square" rtlCol="0">
            <a:spAutoFit/>
          </a:bodyPr>
          <a:lstStyle/>
          <a:p>
            <a:pPr algn="r"/>
            <a:r>
              <a:rPr lang="en-US" b="1" u="sng" dirty="0" smtClean="0"/>
              <a:t>REPUTATION OF THE DATA REPOSITORY</a:t>
            </a:r>
            <a:r>
              <a:rPr lang="en-US" u="sng" dirty="0" smtClean="0"/>
              <a:t> </a:t>
            </a:r>
            <a:endParaRPr lang="en-US" dirty="0" smtClean="0"/>
          </a:p>
          <a:p>
            <a:pPr algn="r"/>
            <a:r>
              <a:rPr lang="en-US" dirty="0" smtClean="0"/>
              <a:t>“</a:t>
            </a:r>
            <a:r>
              <a:rPr lang="en-US" b="1" dirty="0" smtClean="0">
                <a:solidFill>
                  <a:srgbClr val="FF0000"/>
                </a:solidFill>
              </a:rPr>
              <a:t>They're very keen on producing the comprehensive metadata</a:t>
            </a:r>
            <a:r>
              <a:rPr lang="en-US" dirty="0" smtClean="0"/>
              <a:t>. And it's not that I trust each research [study]... but I trust that the metadata is there for me to go back and check out each file on my own. I don't give [the repository] a sort of blanket trust that all the data in there is correct, but...</a:t>
            </a:r>
            <a:r>
              <a:rPr lang="en-US" b="1" dirty="0" smtClean="0">
                <a:solidFill>
                  <a:srgbClr val="FF0000"/>
                </a:solidFill>
              </a:rPr>
              <a:t>I sort of trust going there because I know that I can find the information I need to validate</a:t>
            </a:r>
            <a:r>
              <a:rPr lang="en-US" dirty="0" smtClean="0"/>
              <a:t> it” (CCU02).  </a:t>
            </a:r>
            <a:endParaRPr lang="en-US" dirty="0"/>
          </a:p>
        </p:txBody>
      </p:sp>
      <p:sp>
        <p:nvSpPr>
          <p:cNvPr id="13" name="Rectangle 12"/>
          <p:cNvSpPr/>
          <p:nvPr/>
        </p:nvSpPr>
        <p:spPr>
          <a:xfrm>
            <a:off x="0" y="3229928"/>
            <a:ext cx="8940778" cy="1200329"/>
          </a:xfrm>
          <a:prstGeom prst="rect">
            <a:avLst/>
          </a:prstGeom>
        </p:spPr>
        <p:txBody>
          <a:bodyPr wrap="square">
            <a:spAutoFit/>
          </a:bodyPr>
          <a:lstStyle/>
          <a:p>
            <a:pPr algn="ctr"/>
            <a:r>
              <a:rPr lang="en-US" b="1" u="sng" dirty="0" smtClean="0"/>
              <a:t>REPUTATION AND SCHOLARY AFFILIATION</a:t>
            </a:r>
            <a:r>
              <a:rPr lang="en-US" u="sng" dirty="0" smtClean="0"/>
              <a:t> </a:t>
            </a:r>
          </a:p>
          <a:p>
            <a:pPr algn="ctr"/>
            <a:r>
              <a:rPr lang="en-US" dirty="0" smtClean="0"/>
              <a:t>“there are individuals that I have a lot of respect for, and I really respect their training. </a:t>
            </a:r>
            <a:r>
              <a:rPr lang="en-US" b="1" dirty="0" smtClean="0">
                <a:solidFill>
                  <a:srgbClr val="FF0000"/>
                </a:solidFill>
              </a:rPr>
              <a:t>If it's somebody whose training I don't know about, I'm going to be less likely to use </a:t>
            </a:r>
            <a:r>
              <a:rPr lang="en-US" dirty="0" smtClean="0"/>
              <a:t>their dataset because I'm not sure how reliable it is” (CCU06).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Implications: Documenting Context is Challenging</a:t>
            </a:r>
            <a:endParaRPr lang="en-US" dirty="0"/>
          </a:p>
        </p:txBody>
      </p:sp>
      <p:sp>
        <p:nvSpPr>
          <p:cNvPr id="6" name="Content Placeholder 5"/>
          <p:cNvSpPr>
            <a:spLocks noGrp="1"/>
          </p:cNvSpPr>
          <p:nvPr>
            <p:ph sz="half" idx="1"/>
          </p:nvPr>
        </p:nvSpPr>
        <p:spPr/>
        <p:txBody>
          <a:bodyPr/>
          <a:lstStyle/>
          <a:p>
            <a:pPr>
              <a:buSzPct val="25000"/>
              <a:buFont typeface="StarSymbol"/>
              <a:buChar char=""/>
            </a:pPr>
            <a:r>
              <a:rPr lang="en-US" sz="2000" b="1" dirty="0" smtClean="0">
                <a:solidFill>
                  <a:srgbClr val="000000"/>
                </a:solidFill>
              </a:rPr>
              <a:t>What: </a:t>
            </a:r>
            <a:r>
              <a:rPr lang="en-US" sz="2000" dirty="0" smtClean="0">
                <a:solidFill>
                  <a:srgbClr val="000000"/>
                </a:solidFill>
              </a:rPr>
              <a:t>typology &amp; description of finds</a:t>
            </a:r>
            <a:endParaRPr lang="en-US" dirty="0" smtClean="0"/>
          </a:p>
          <a:p>
            <a:pPr>
              <a:buSzPct val="25000"/>
              <a:buFont typeface="StarSymbol"/>
              <a:buChar char=""/>
            </a:pPr>
            <a:r>
              <a:rPr lang="en-US" sz="2000" b="1" dirty="0" smtClean="0">
                <a:solidFill>
                  <a:srgbClr val="000000"/>
                </a:solidFill>
              </a:rPr>
              <a:t>Who: </a:t>
            </a:r>
            <a:r>
              <a:rPr lang="en-US" sz="2000" dirty="0" smtClean="0">
                <a:solidFill>
                  <a:srgbClr val="000000"/>
                </a:solidFill>
              </a:rPr>
              <a:t>institutional, personal (training, reputation)</a:t>
            </a:r>
            <a:endParaRPr lang="en-US" dirty="0" smtClean="0"/>
          </a:p>
          <a:p>
            <a:pPr>
              <a:buSzPct val="25000"/>
              <a:buFont typeface="StarSymbol"/>
              <a:buChar char=""/>
            </a:pPr>
            <a:r>
              <a:rPr lang="en-US" sz="2000" b="1" dirty="0" smtClean="0">
                <a:solidFill>
                  <a:srgbClr val="000000"/>
                </a:solidFill>
              </a:rPr>
              <a:t>Where &amp; When: </a:t>
            </a:r>
            <a:r>
              <a:rPr lang="en-US" sz="2000" dirty="0" smtClean="0">
                <a:solidFill>
                  <a:srgbClr val="000000"/>
                </a:solidFill>
              </a:rPr>
              <a:t>stratigraphic / positional, chronology</a:t>
            </a:r>
            <a:endParaRPr lang="en-US" dirty="0" smtClean="0"/>
          </a:p>
          <a:p>
            <a:pPr>
              <a:buSzPct val="25000"/>
              <a:buFont typeface="StarSymbol"/>
              <a:buChar char=""/>
            </a:pPr>
            <a:r>
              <a:rPr lang="en-US" sz="2000" b="1" dirty="0" smtClean="0">
                <a:solidFill>
                  <a:srgbClr val="000000"/>
                </a:solidFill>
              </a:rPr>
              <a:t>How: </a:t>
            </a:r>
            <a:r>
              <a:rPr lang="en-US" sz="2000" dirty="0" smtClean="0">
                <a:solidFill>
                  <a:srgbClr val="000000"/>
                </a:solidFill>
              </a:rPr>
              <a:t>methods, sampling strategies, identification procedures, instruments, etc.</a:t>
            </a:r>
            <a:endParaRPr lang="en-US" dirty="0" smtClean="0"/>
          </a:p>
          <a:p>
            <a:pPr>
              <a:buSzPct val="25000"/>
              <a:buFont typeface="StarSymbol"/>
              <a:buChar char=""/>
            </a:pPr>
            <a:r>
              <a:rPr lang="en-US" sz="2000" b="1" dirty="0" smtClean="0">
                <a:solidFill>
                  <a:srgbClr val="000000"/>
                </a:solidFill>
              </a:rPr>
              <a:t>Why: </a:t>
            </a:r>
            <a:r>
              <a:rPr lang="en-US" sz="2000" dirty="0" smtClean="0">
                <a:solidFill>
                  <a:srgbClr val="000000"/>
                </a:solidFill>
              </a:rPr>
              <a:t>research, preservation, and documentation goals</a:t>
            </a:r>
            <a:endParaRPr lang="en-US" dirty="0" smtClean="0"/>
          </a:p>
          <a:p>
            <a:endParaRPr lang="en-US" dirty="0"/>
          </a:p>
        </p:txBody>
      </p:sp>
      <p:pic>
        <p:nvPicPr>
          <p:cNvPr id="8" name="Picture 2"/>
          <p:cNvPicPr>
            <a:picLocks noGrp="1"/>
          </p:cNvPicPr>
          <p:nvPr>
            <p:ph sz="half" idx="2"/>
          </p:nvPr>
        </p:nvPicPr>
        <p:blipFill>
          <a:blip r:embed="rId2"/>
          <a:stretch>
            <a:fillRect/>
          </a:stretch>
        </p:blipFill>
        <p:spPr>
          <a:xfrm>
            <a:off x="4708524" y="1219200"/>
            <a:ext cx="4206875" cy="44958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Implications: Documenting Context is Challenging</a:t>
            </a:r>
            <a:endParaRPr lang="en-US" dirty="0"/>
          </a:p>
        </p:txBody>
      </p:sp>
      <p:sp>
        <p:nvSpPr>
          <p:cNvPr id="6" name="Content Placeholder 5"/>
          <p:cNvSpPr>
            <a:spLocks noGrp="1"/>
          </p:cNvSpPr>
          <p:nvPr>
            <p:ph sz="half" idx="1"/>
          </p:nvPr>
        </p:nvSpPr>
        <p:spPr/>
        <p:txBody>
          <a:bodyPr/>
          <a:lstStyle/>
          <a:p>
            <a:pPr>
              <a:buSzPct val="25000"/>
              <a:buFont typeface="StarSymbol"/>
              <a:buChar char=""/>
            </a:pPr>
            <a:r>
              <a:rPr lang="en-US" sz="2000" b="1" dirty="0" smtClean="0">
                <a:solidFill>
                  <a:srgbClr val="000000"/>
                </a:solidFill>
              </a:rPr>
              <a:t>What: </a:t>
            </a:r>
            <a:r>
              <a:rPr lang="en-US" sz="2000" dirty="0" smtClean="0">
                <a:solidFill>
                  <a:srgbClr val="000000"/>
                </a:solidFill>
              </a:rPr>
              <a:t>typology &amp; description of finds</a:t>
            </a:r>
            <a:endParaRPr lang="en-US" dirty="0" smtClean="0"/>
          </a:p>
          <a:p>
            <a:pPr>
              <a:buSzPct val="25000"/>
              <a:buFont typeface="StarSymbol"/>
              <a:buChar char=""/>
            </a:pPr>
            <a:r>
              <a:rPr lang="en-US" sz="2000" b="1" dirty="0" smtClean="0">
                <a:solidFill>
                  <a:srgbClr val="000000"/>
                </a:solidFill>
              </a:rPr>
              <a:t>Who: </a:t>
            </a:r>
            <a:r>
              <a:rPr lang="en-US" sz="2000" dirty="0" smtClean="0">
                <a:solidFill>
                  <a:srgbClr val="000000"/>
                </a:solidFill>
              </a:rPr>
              <a:t>institutional, personal (training, reputation)</a:t>
            </a:r>
            <a:endParaRPr lang="en-US" dirty="0" smtClean="0"/>
          </a:p>
          <a:p>
            <a:pPr>
              <a:buSzPct val="25000"/>
              <a:buFont typeface="StarSymbol"/>
              <a:buChar char=""/>
            </a:pPr>
            <a:r>
              <a:rPr lang="en-US" sz="2000" b="1" dirty="0" smtClean="0">
                <a:solidFill>
                  <a:srgbClr val="000000"/>
                </a:solidFill>
              </a:rPr>
              <a:t>Where &amp; When: </a:t>
            </a:r>
            <a:r>
              <a:rPr lang="en-US" sz="2000" dirty="0" smtClean="0">
                <a:solidFill>
                  <a:srgbClr val="000000"/>
                </a:solidFill>
              </a:rPr>
              <a:t>stratigraphic / positional, chronology</a:t>
            </a:r>
            <a:endParaRPr lang="en-US" dirty="0" smtClean="0"/>
          </a:p>
          <a:p>
            <a:pPr>
              <a:buSzPct val="25000"/>
              <a:buFont typeface="StarSymbol"/>
              <a:buChar char=""/>
            </a:pPr>
            <a:r>
              <a:rPr lang="en-US" sz="2000" b="1" dirty="0" smtClean="0">
                <a:solidFill>
                  <a:srgbClr val="000000"/>
                </a:solidFill>
              </a:rPr>
              <a:t>How: </a:t>
            </a:r>
            <a:r>
              <a:rPr lang="en-US" sz="2000" dirty="0" smtClean="0">
                <a:solidFill>
                  <a:srgbClr val="000000"/>
                </a:solidFill>
              </a:rPr>
              <a:t>methods, sampling strategies, identification procedures, instruments, etc.</a:t>
            </a:r>
            <a:endParaRPr lang="en-US" dirty="0" smtClean="0"/>
          </a:p>
          <a:p>
            <a:pPr>
              <a:buSzPct val="25000"/>
              <a:buFont typeface="StarSymbol"/>
              <a:buChar char=""/>
            </a:pPr>
            <a:r>
              <a:rPr lang="en-US" sz="2000" b="1" dirty="0" smtClean="0">
                <a:solidFill>
                  <a:srgbClr val="000000"/>
                </a:solidFill>
              </a:rPr>
              <a:t>Why: </a:t>
            </a:r>
            <a:r>
              <a:rPr lang="en-US" sz="2000" dirty="0" smtClean="0">
                <a:solidFill>
                  <a:srgbClr val="000000"/>
                </a:solidFill>
              </a:rPr>
              <a:t>research, preservation, and documentation goals</a:t>
            </a:r>
            <a:endParaRPr lang="en-US" dirty="0" smtClean="0"/>
          </a:p>
          <a:p>
            <a:endParaRPr lang="en-US" dirty="0"/>
          </a:p>
        </p:txBody>
      </p:sp>
      <p:sp>
        <p:nvSpPr>
          <p:cNvPr id="9" name="Rectangle 8"/>
          <p:cNvSpPr/>
          <p:nvPr/>
        </p:nvSpPr>
        <p:spPr>
          <a:xfrm>
            <a:off x="5334000" y="1600200"/>
            <a:ext cx="3276600" cy="4524315"/>
          </a:xfrm>
          <a:prstGeom prst="rect">
            <a:avLst/>
          </a:prstGeom>
          <a:solidFill>
            <a:schemeClr val="tx2">
              <a:lumMod val="20000"/>
              <a:lumOff val="80000"/>
            </a:schemeClr>
          </a:solidFill>
        </p:spPr>
        <p:txBody>
          <a:bodyPr wrap="square" lIns="91440">
            <a:spAutoFit/>
          </a:bodyPr>
          <a:lstStyle/>
          <a:p>
            <a:r>
              <a:rPr lang="en-US" b="1" dirty="0" smtClean="0"/>
              <a:t>CIDOC-CRM</a:t>
            </a:r>
            <a:endParaRPr lang="en-US" dirty="0" smtClean="0"/>
          </a:p>
          <a:p>
            <a:r>
              <a:rPr lang="en-US" dirty="0" smtClean="0"/>
              <a:t>Ontology for “cultural heritage” (mainly museum) data, recently extended for archaeology:</a:t>
            </a:r>
          </a:p>
          <a:p>
            <a:endParaRPr lang="en-US" dirty="0" smtClean="0"/>
          </a:p>
          <a:p>
            <a:pPr marL="91440"/>
            <a:r>
              <a:rPr lang="en-US" dirty="0" smtClean="0"/>
              <a:t>- Complex (dozens of classes &amp; properties)</a:t>
            </a:r>
          </a:p>
          <a:p>
            <a:pPr marL="91440"/>
            <a:endParaRPr lang="en-US" dirty="0" smtClean="0"/>
          </a:p>
          <a:p>
            <a:pPr marL="91440"/>
            <a:r>
              <a:rPr lang="en-US" dirty="0" smtClean="0"/>
              <a:t>- Abstract </a:t>
            </a:r>
            <a:r>
              <a:rPr lang="en-US" dirty="0" smtClean="0"/>
              <a:t>(models historical “events” relating people, places, things, and actions). </a:t>
            </a:r>
            <a:r>
              <a:rPr lang="en-US" b="1" dirty="0" smtClean="0">
                <a:solidFill>
                  <a:srgbClr val="FF0000"/>
                </a:solidFill>
              </a:rPr>
              <a:t>Needs to be used in conjunction with controlled vocabularies</a:t>
            </a:r>
          </a:p>
          <a:p>
            <a:endParaRPr lang="en-US" dirty="0" smtClean="0"/>
          </a:p>
        </p:txBody>
      </p:sp>
      <p:sp>
        <p:nvSpPr>
          <p:cNvPr id="10" name="Right Brace 9"/>
          <p:cNvSpPr/>
          <p:nvPr/>
        </p:nvSpPr>
        <p:spPr>
          <a:xfrm>
            <a:off x="4572000" y="1143000"/>
            <a:ext cx="609600" cy="4648200"/>
          </a:xfrm>
          <a:prstGeom prst="rightBrace">
            <a:avLst>
              <a:gd name="adj1" fmla="val 3680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Implications: Documenting Context is Challenging</a:t>
            </a:r>
            <a:endParaRPr lang="en-US" dirty="0"/>
          </a:p>
        </p:txBody>
      </p:sp>
      <p:sp>
        <p:nvSpPr>
          <p:cNvPr id="6" name="Content Placeholder 5"/>
          <p:cNvSpPr>
            <a:spLocks noGrp="1"/>
          </p:cNvSpPr>
          <p:nvPr>
            <p:ph sz="half" idx="1"/>
          </p:nvPr>
        </p:nvSpPr>
        <p:spPr/>
        <p:txBody>
          <a:bodyPr/>
          <a:lstStyle/>
          <a:p>
            <a:pPr>
              <a:buSzPct val="25000"/>
              <a:buFont typeface="StarSymbol"/>
              <a:buChar char=""/>
            </a:pPr>
            <a:r>
              <a:rPr lang="en-US" sz="2000" b="1" dirty="0" smtClean="0">
                <a:solidFill>
                  <a:srgbClr val="000000"/>
                </a:solidFill>
              </a:rPr>
              <a:t>What: </a:t>
            </a:r>
            <a:r>
              <a:rPr lang="en-US" sz="2000" dirty="0" smtClean="0">
                <a:solidFill>
                  <a:srgbClr val="000000"/>
                </a:solidFill>
              </a:rPr>
              <a:t>typology &amp; description of finds</a:t>
            </a:r>
            <a:endParaRPr lang="en-US" dirty="0" smtClean="0"/>
          </a:p>
          <a:p>
            <a:pPr>
              <a:buSzPct val="25000"/>
              <a:buFont typeface="StarSymbol"/>
              <a:buChar char=""/>
            </a:pPr>
            <a:r>
              <a:rPr lang="en-US" sz="2000" b="1" dirty="0" smtClean="0">
                <a:solidFill>
                  <a:schemeClr val="tx1">
                    <a:lumMod val="50000"/>
                    <a:lumOff val="50000"/>
                  </a:schemeClr>
                </a:solidFill>
              </a:rPr>
              <a:t>Who: </a:t>
            </a:r>
            <a:r>
              <a:rPr lang="en-US" sz="2000" dirty="0" smtClean="0">
                <a:solidFill>
                  <a:schemeClr val="tx1">
                    <a:lumMod val="50000"/>
                    <a:lumOff val="50000"/>
                  </a:schemeClr>
                </a:solidFill>
              </a:rPr>
              <a:t>institutional, personal (training, reputation)</a:t>
            </a:r>
            <a:endParaRPr lang="en-US" dirty="0" smtClean="0">
              <a:solidFill>
                <a:schemeClr val="tx1">
                  <a:lumMod val="50000"/>
                  <a:lumOff val="50000"/>
                </a:schemeClr>
              </a:solidFill>
            </a:endParaRPr>
          </a:p>
          <a:p>
            <a:pPr>
              <a:buSzPct val="25000"/>
              <a:buFont typeface="StarSymbol"/>
              <a:buChar char=""/>
            </a:pPr>
            <a:r>
              <a:rPr lang="en-US" sz="2000" b="1" dirty="0" smtClean="0">
                <a:solidFill>
                  <a:schemeClr val="tx1">
                    <a:lumMod val="50000"/>
                    <a:lumOff val="50000"/>
                  </a:schemeClr>
                </a:solidFill>
              </a:rPr>
              <a:t>Where &amp; When: </a:t>
            </a:r>
            <a:r>
              <a:rPr lang="en-US" sz="2000" dirty="0" smtClean="0">
                <a:solidFill>
                  <a:schemeClr val="tx1">
                    <a:lumMod val="50000"/>
                    <a:lumOff val="50000"/>
                  </a:schemeClr>
                </a:solidFill>
              </a:rPr>
              <a:t>stratigraphic / positional, chronology</a:t>
            </a:r>
            <a:endParaRPr lang="en-US" dirty="0" smtClean="0">
              <a:solidFill>
                <a:schemeClr val="tx1">
                  <a:lumMod val="50000"/>
                  <a:lumOff val="50000"/>
                </a:schemeClr>
              </a:solidFill>
            </a:endParaRPr>
          </a:p>
          <a:p>
            <a:pPr>
              <a:buSzPct val="25000"/>
              <a:buFont typeface="StarSymbol"/>
              <a:buChar char=""/>
            </a:pPr>
            <a:r>
              <a:rPr lang="en-US" sz="2000" b="1" dirty="0" smtClean="0">
                <a:solidFill>
                  <a:schemeClr val="tx1">
                    <a:lumMod val="50000"/>
                    <a:lumOff val="50000"/>
                  </a:schemeClr>
                </a:solidFill>
              </a:rPr>
              <a:t>How: </a:t>
            </a:r>
            <a:r>
              <a:rPr lang="en-US" sz="2000" dirty="0" smtClean="0">
                <a:solidFill>
                  <a:schemeClr val="tx1">
                    <a:lumMod val="50000"/>
                    <a:lumOff val="50000"/>
                  </a:schemeClr>
                </a:solidFill>
              </a:rPr>
              <a:t>methods, sampling strategies, identification procedures, instruments, etc.</a:t>
            </a:r>
            <a:endParaRPr lang="en-US" dirty="0" smtClean="0">
              <a:solidFill>
                <a:schemeClr val="tx1">
                  <a:lumMod val="50000"/>
                  <a:lumOff val="50000"/>
                </a:schemeClr>
              </a:solidFill>
            </a:endParaRPr>
          </a:p>
          <a:p>
            <a:pPr>
              <a:buSzPct val="25000"/>
              <a:buFont typeface="StarSymbol"/>
              <a:buChar char=""/>
            </a:pPr>
            <a:r>
              <a:rPr lang="en-US" sz="2000" b="1" dirty="0" smtClean="0">
                <a:solidFill>
                  <a:schemeClr val="tx1">
                    <a:lumMod val="50000"/>
                    <a:lumOff val="50000"/>
                  </a:schemeClr>
                </a:solidFill>
              </a:rPr>
              <a:t>Why: </a:t>
            </a:r>
            <a:r>
              <a:rPr lang="en-US" sz="2000" dirty="0" smtClean="0">
                <a:solidFill>
                  <a:schemeClr val="tx1">
                    <a:lumMod val="50000"/>
                    <a:lumOff val="50000"/>
                  </a:schemeClr>
                </a:solidFill>
              </a:rPr>
              <a:t>research, preservation, and documentation goals</a:t>
            </a:r>
            <a:endParaRPr lang="en-US" dirty="0" smtClean="0">
              <a:solidFill>
                <a:schemeClr val="tx1">
                  <a:lumMod val="50000"/>
                  <a:lumOff val="50000"/>
                </a:schemeClr>
              </a:solidFill>
            </a:endParaRPr>
          </a:p>
          <a:p>
            <a:endParaRPr lang="en-US" dirty="0"/>
          </a:p>
        </p:txBody>
      </p:sp>
      <p:sp>
        <p:nvSpPr>
          <p:cNvPr id="9" name="Rectangle 8"/>
          <p:cNvSpPr/>
          <p:nvPr/>
        </p:nvSpPr>
        <p:spPr>
          <a:xfrm>
            <a:off x="5334000" y="1600200"/>
            <a:ext cx="3276600" cy="3970318"/>
          </a:xfrm>
          <a:prstGeom prst="rect">
            <a:avLst/>
          </a:prstGeom>
          <a:solidFill>
            <a:schemeClr val="tx2">
              <a:lumMod val="20000"/>
              <a:lumOff val="80000"/>
            </a:schemeClr>
          </a:solidFill>
        </p:spPr>
        <p:txBody>
          <a:bodyPr wrap="square" lIns="91440">
            <a:spAutoFit/>
          </a:bodyPr>
          <a:lstStyle/>
          <a:p>
            <a:r>
              <a:rPr lang="en-US" dirty="0" smtClean="0"/>
              <a:t>Can use general controlled vocabularies &amp; thesauri (British Museum, EOL, UBERON &amp; others)</a:t>
            </a:r>
          </a:p>
          <a:p>
            <a:endParaRPr lang="en-US" dirty="0" smtClean="0"/>
          </a:p>
          <a:p>
            <a:r>
              <a:rPr lang="en-US" dirty="0" smtClean="0"/>
              <a:t>But! Expertise required (“Data Editors” in Open Context case)</a:t>
            </a:r>
          </a:p>
          <a:p>
            <a:endParaRPr lang="en-US" dirty="0" smtClean="0"/>
          </a:p>
          <a:p>
            <a:r>
              <a:rPr lang="en-US" dirty="0" smtClean="0"/>
              <a:t>Specific classification can be controversial / disputed (research / interpretive goal)</a:t>
            </a:r>
          </a:p>
          <a:p>
            <a:endParaRPr lang="en-US" dirty="0" smtClean="0">
              <a:solidFill>
                <a:srgbClr val="FF0000"/>
              </a:solidFill>
            </a:endParaRPr>
          </a:p>
          <a:p>
            <a:endParaRPr lang="en-US" dirty="0" smtClean="0"/>
          </a:p>
        </p:txBody>
      </p:sp>
      <p:sp>
        <p:nvSpPr>
          <p:cNvPr id="7" name="Rectangle 6"/>
          <p:cNvSpPr/>
          <p:nvPr/>
        </p:nvSpPr>
        <p:spPr>
          <a:xfrm>
            <a:off x="708419" y="1143000"/>
            <a:ext cx="3939781" cy="68580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flipV="1">
            <a:off x="4423170" y="1981200"/>
            <a:ext cx="91083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C-CIDOC-BM-Links.png"/>
          <p:cNvPicPr>
            <a:picLocks noChangeAspect="1"/>
          </p:cNvPicPr>
          <p:nvPr/>
        </p:nvPicPr>
        <p:blipFill>
          <a:blip r:embed="rId3"/>
          <a:stretch>
            <a:fillRect/>
          </a:stretch>
        </p:blipFill>
        <p:spPr>
          <a:xfrm>
            <a:off x="1987147" y="0"/>
            <a:ext cx="7156853" cy="6858000"/>
          </a:xfrm>
          <a:prstGeom prst="rect">
            <a:avLst/>
          </a:prstGeom>
          <a:noFill/>
          <a:ln>
            <a:noFill/>
          </a:ln>
        </p:spPr>
      </p:pic>
      <p:sp>
        <p:nvSpPr>
          <p:cNvPr id="3" name="Rounded Rectangle 6"/>
          <p:cNvSpPr/>
          <p:nvPr/>
        </p:nvSpPr>
        <p:spPr>
          <a:xfrm>
            <a:off x="76200" y="4495800"/>
            <a:ext cx="6477000" cy="22860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25557">
            <a:solidFill>
              <a:srgbClr val="800000"/>
            </a:solidFill>
            <a:prstDash val="solid"/>
          </a:ln>
          <a:effectLst>
            <a:outerShdw dist="38096" dir="2700000" algn="tl">
              <a:srgbClr val="000000">
                <a:alpha val="40000"/>
              </a:srgbClr>
            </a:outerShdw>
          </a:effectLst>
        </p:spPr>
        <p:txBody>
          <a:bodyPr vert="horz" wrap="square" lIns="90004" tIns="44997" rIns="90004" bIns="44997" anchor="ctr" anchorCtr="0" compatLnSpc="0"/>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18"/>
              <a:ea typeface="Microsoft YaHei" pitchFamily="2"/>
              <a:cs typeface="Mangal" pitchFamily="2"/>
            </a:endParaRPr>
          </a:p>
        </p:txBody>
      </p:sp>
      <p:pic>
        <p:nvPicPr>
          <p:cNvPr id="4" name="Picture 6" descr="OC-CIDOC-Example.png"/>
          <p:cNvPicPr>
            <a:picLocks noChangeAspect="1"/>
          </p:cNvPicPr>
          <p:nvPr/>
        </p:nvPicPr>
        <p:blipFill>
          <a:blip r:embed="rId4"/>
          <a:stretch>
            <a:fillRect/>
          </a:stretch>
        </p:blipFill>
        <p:spPr>
          <a:xfrm>
            <a:off x="254587" y="4876800"/>
            <a:ext cx="6070013" cy="1523997"/>
          </a:xfrm>
          <a:prstGeom prst="rect">
            <a:avLst/>
          </a:prstGeom>
          <a:noFill/>
          <a:ln>
            <a:noFill/>
          </a:ln>
        </p:spPr>
      </p:pic>
      <p:sp>
        <p:nvSpPr>
          <p:cNvPr id="5" name="Line 4"/>
          <p:cNvSpPr/>
          <p:nvPr/>
        </p:nvSpPr>
        <p:spPr>
          <a:xfrm flipV="1">
            <a:off x="4038600" y="4191000"/>
            <a:ext cx="2667000" cy="9144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FF1A1A"/>
            </a:solidFill>
            <a:prstDash val="solid"/>
            <a:round/>
            <a:headEnd type="arrow"/>
            <a:tailEnd type="arrow"/>
          </a:ln>
          <a:effectLst>
            <a:outerShdw dist="38096" dir="2700000" algn="tl">
              <a:srgbClr val="000000">
                <a:alpha val="40000"/>
              </a:srgbClr>
            </a:outerShdw>
          </a:effectLst>
        </p:spPr>
        <p:txBody>
          <a:bodyPr vert="horz" wrap="square" lIns="90004" tIns="44997" rIns="90004" bIns="44997" anchor="t" anchorCtr="1"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rial" pitchFamily="18"/>
              <a:ea typeface="Microsoft YaHei" pitchFamily="2"/>
              <a:cs typeface="Mangal" pitchFamily="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Implications: Documenting Context is Challenging</a:t>
            </a:r>
            <a:endParaRPr lang="en-US" dirty="0"/>
          </a:p>
        </p:txBody>
      </p:sp>
      <p:sp>
        <p:nvSpPr>
          <p:cNvPr id="6" name="Content Placeholder 5"/>
          <p:cNvSpPr>
            <a:spLocks noGrp="1"/>
          </p:cNvSpPr>
          <p:nvPr>
            <p:ph sz="half" idx="1"/>
          </p:nvPr>
        </p:nvSpPr>
        <p:spPr/>
        <p:txBody>
          <a:bodyPr/>
          <a:lstStyle/>
          <a:p>
            <a:pPr>
              <a:buSzPct val="25000"/>
              <a:buFont typeface="StarSymbol"/>
              <a:buChar char=""/>
            </a:pPr>
            <a:r>
              <a:rPr lang="en-US" sz="2000" b="1" dirty="0" smtClean="0">
                <a:solidFill>
                  <a:schemeClr val="tx1">
                    <a:lumMod val="50000"/>
                    <a:lumOff val="50000"/>
                  </a:schemeClr>
                </a:solidFill>
              </a:rPr>
              <a:t>What: </a:t>
            </a:r>
            <a:r>
              <a:rPr lang="en-US" sz="2000" dirty="0" smtClean="0">
                <a:solidFill>
                  <a:schemeClr val="tx1">
                    <a:lumMod val="50000"/>
                    <a:lumOff val="50000"/>
                  </a:schemeClr>
                </a:solidFill>
              </a:rPr>
              <a:t>typology &amp; description of finds</a:t>
            </a:r>
            <a:endParaRPr lang="en-US" dirty="0" smtClean="0">
              <a:solidFill>
                <a:schemeClr val="tx1">
                  <a:lumMod val="50000"/>
                  <a:lumOff val="50000"/>
                </a:schemeClr>
              </a:solidFill>
            </a:endParaRPr>
          </a:p>
          <a:p>
            <a:pPr>
              <a:buSzPct val="25000"/>
              <a:buFont typeface="StarSymbol"/>
              <a:buChar char=""/>
            </a:pPr>
            <a:r>
              <a:rPr lang="en-US" sz="2000" b="1" dirty="0" smtClean="0"/>
              <a:t>Who: </a:t>
            </a:r>
            <a:r>
              <a:rPr lang="en-US" sz="2000" dirty="0" smtClean="0"/>
              <a:t>institutional, personal (training, reputation)</a:t>
            </a:r>
            <a:endParaRPr lang="en-US" dirty="0" smtClean="0"/>
          </a:p>
          <a:p>
            <a:pPr>
              <a:buSzPct val="25000"/>
              <a:buFont typeface="StarSymbol"/>
              <a:buChar char=""/>
            </a:pPr>
            <a:r>
              <a:rPr lang="en-US" sz="2000" b="1" dirty="0" smtClean="0">
                <a:solidFill>
                  <a:schemeClr val="tx1">
                    <a:lumMod val="50000"/>
                    <a:lumOff val="50000"/>
                  </a:schemeClr>
                </a:solidFill>
              </a:rPr>
              <a:t>Where &amp; When: </a:t>
            </a:r>
            <a:r>
              <a:rPr lang="en-US" sz="2000" dirty="0" smtClean="0">
                <a:solidFill>
                  <a:schemeClr val="tx1">
                    <a:lumMod val="50000"/>
                    <a:lumOff val="50000"/>
                  </a:schemeClr>
                </a:solidFill>
              </a:rPr>
              <a:t>stratigraphic / positional, chronology</a:t>
            </a:r>
            <a:endParaRPr lang="en-US" dirty="0" smtClean="0">
              <a:solidFill>
                <a:schemeClr val="tx1">
                  <a:lumMod val="50000"/>
                  <a:lumOff val="50000"/>
                </a:schemeClr>
              </a:solidFill>
            </a:endParaRPr>
          </a:p>
          <a:p>
            <a:pPr>
              <a:buSzPct val="25000"/>
              <a:buFont typeface="StarSymbol"/>
              <a:buChar char=""/>
            </a:pPr>
            <a:r>
              <a:rPr lang="en-US" sz="2000" b="1" dirty="0" smtClean="0">
                <a:solidFill>
                  <a:schemeClr val="tx1">
                    <a:lumMod val="50000"/>
                    <a:lumOff val="50000"/>
                  </a:schemeClr>
                </a:solidFill>
              </a:rPr>
              <a:t>How: </a:t>
            </a:r>
            <a:r>
              <a:rPr lang="en-US" sz="2000" dirty="0" smtClean="0">
                <a:solidFill>
                  <a:schemeClr val="tx1">
                    <a:lumMod val="50000"/>
                    <a:lumOff val="50000"/>
                  </a:schemeClr>
                </a:solidFill>
              </a:rPr>
              <a:t>methods, sampling strategies, identification procedures, instruments, etc.</a:t>
            </a:r>
            <a:endParaRPr lang="en-US" dirty="0" smtClean="0">
              <a:solidFill>
                <a:schemeClr val="tx1">
                  <a:lumMod val="50000"/>
                  <a:lumOff val="50000"/>
                </a:schemeClr>
              </a:solidFill>
            </a:endParaRPr>
          </a:p>
          <a:p>
            <a:pPr>
              <a:buSzPct val="25000"/>
              <a:buFont typeface="StarSymbol"/>
              <a:buChar char=""/>
            </a:pPr>
            <a:r>
              <a:rPr lang="en-US" sz="2000" b="1" dirty="0" smtClean="0">
                <a:solidFill>
                  <a:schemeClr val="tx1">
                    <a:lumMod val="50000"/>
                    <a:lumOff val="50000"/>
                  </a:schemeClr>
                </a:solidFill>
              </a:rPr>
              <a:t>Why: </a:t>
            </a:r>
            <a:r>
              <a:rPr lang="en-US" sz="2000" dirty="0" smtClean="0">
                <a:solidFill>
                  <a:schemeClr val="tx1">
                    <a:lumMod val="50000"/>
                    <a:lumOff val="50000"/>
                  </a:schemeClr>
                </a:solidFill>
              </a:rPr>
              <a:t>research, preservation, and documentation goals</a:t>
            </a:r>
            <a:endParaRPr lang="en-US" dirty="0" smtClean="0">
              <a:solidFill>
                <a:schemeClr val="tx1">
                  <a:lumMod val="50000"/>
                  <a:lumOff val="50000"/>
                </a:schemeClr>
              </a:solidFill>
            </a:endParaRPr>
          </a:p>
          <a:p>
            <a:endParaRPr lang="en-US" dirty="0"/>
          </a:p>
        </p:txBody>
      </p:sp>
      <p:sp>
        <p:nvSpPr>
          <p:cNvPr id="9" name="Rectangle 8"/>
          <p:cNvSpPr/>
          <p:nvPr/>
        </p:nvSpPr>
        <p:spPr>
          <a:xfrm>
            <a:off x="5334000" y="2209800"/>
            <a:ext cx="3276600" cy="1477328"/>
          </a:xfrm>
          <a:prstGeom prst="rect">
            <a:avLst/>
          </a:prstGeom>
          <a:solidFill>
            <a:schemeClr val="tx2">
              <a:lumMod val="20000"/>
              <a:lumOff val="80000"/>
            </a:schemeClr>
          </a:solidFill>
        </p:spPr>
        <p:txBody>
          <a:bodyPr wrap="square" lIns="91440">
            <a:spAutoFit/>
          </a:bodyPr>
          <a:lstStyle/>
          <a:p>
            <a:r>
              <a:rPr lang="en-US" dirty="0" smtClean="0"/>
              <a:t>Name authorities, researcher identity systems (VIAF, ORCID)</a:t>
            </a:r>
          </a:p>
          <a:p>
            <a:endParaRPr lang="en-US" dirty="0" smtClean="0">
              <a:solidFill>
                <a:srgbClr val="FF0000"/>
              </a:solidFill>
            </a:endParaRPr>
          </a:p>
          <a:p>
            <a:endParaRPr lang="en-US" dirty="0" smtClean="0"/>
          </a:p>
        </p:txBody>
      </p:sp>
      <p:sp>
        <p:nvSpPr>
          <p:cNvPr id="7" name="Rectangle 6"/>
          <p:cNvSpPr/>
          <p:nvPr/>
        </p:nvSpPr>
        <p:spPr>
          <a:xfrm>
            <a:off x="708419" y="1981200"/>
            <a:ext cx="3939781" cy="68580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flipV="1">
            <a:off x="4423170" y="2438400"/>
            <a:ext cx="91083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99716"/>
            <a:ext cx="9144000" cy="8582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event-person-page.png"/>
          <p:cNvPicPr>
            <a:picLocks noChangeAspect="1"/>
          </p:cNvPicPr>
          <p:nvPr/>
        </p:nvPicPr>
        <p:blipFill>
          <a:blip r:embed="rId2"/>
          <a:srcRect r="31400" b="46912"/>
          <a:stretch>
            <a:fillRect/>
          </a:stretch>
        </p:blipFill>
        <p:spPr>
          <a:xfrm>
            <a:off x="228600" y="152400"/>
            <a:ext cx="8534400" cy="6786390"/>
          </a:xfrm>
          <a:prstGeom prst="rect">
            <a:avLst/>
          </a:prstGeom>
        </p:spPr>
      </p:pic>
      <p:sp>
        <p:nvSpPr>
          <p:cNvPr id="3" name="Oval 3"/>
          <p:cNvSpPr/>
          <p:nvPr/>
        </p:nvSpPr>
        <p:spPr>
          <a:xfrm>
            <a:off x="1447800" y="2438400"/>
            <a:ext cx="2895600" cy="60960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Implications: Documenting Context is Challenging</a:t>
            </a:r>
            <a:endParaRPr lang="en-US" dirty="0"/>
          </a:p>
        </p:txBody>
      </p:sp>
      <p:sp>
        <p:nvSpPr>
          <p:cNvPr id="6" name="Content Placeholder 5"/>
          <p:cNvSpPr>
            <a:spLocks noGrp="1"/>
          </p:cNvSpPr>
          <p:nvPr>
            <p:ph sz="half" idx="1"/>
          </p:nvPr>
        </p:nvSpPr>
        <p:spPr/>
        <p:txBody>
          <a:bodyPr/>
          <a:lstStyle/>
          <a:p>
            <a:pPr>
              <a:buSzPct val="25000"/>
              <a:buFont typeface="StarSymbol"/>
              <a:buChar char=""/>
            </a:pPr>
            <a:r>
              <a:rPr lang="en-US" sz="2000" b="1" dirty="0" smtClean="0">
                <a:solidFill>
                  <a:schemeClr val="tx1">
                    <a:lumMod val="50000"/>
                    <a:lumOff val="50000"/>
                  </a:schemeClr>
                </a:solidFill>
              </a:rPr>
              <a:t>What: </a:t>
            </a:r>
            <a:r>
              <a:rPr lang="en-US" sz="2000" dirty="0" smtClean="0">
                <a:solidFill>
                  <a:schemeClr val="tx1">
                    <a:lumMod val="50000"/>
                    <a:lumOff val="50000"/>
                  </a:schemeClr>
                </a:solidFill>
              </a:rPr>
              <a:t>typology &amp; description of finds</a:t>
            </a:r>
            <a:endParaRPr lang="en-US" dirty="0" smtClean="0">
              <a:solidFill>
                <a:schemeClr val="tx1">
                  <a:lumMod val="50000"/>
                  <a:lumOff val="50000"/>
                </a:schemeClr>
              </a:solidFill>
            </a:endParaRPr>
          </a:p>
          <a:p>
            <a:pPr>
              <a:buSzPct val="25000"/>
              <a:buFont typeface="StarSymbol"/>
              <a:buChar char=""/>
            </a:pPr>
            <a:r>
              <a:rPr lang="en-US" sz="2000" b="1" dirty="0" smtClean="0">
                <a:solidFill>
                  <a:schemeClr val="tx1">
                    <a:lumMod val="50000"/>
                    <a:lumOff val="50000"/>
                  </a:schemeClr>
                </a:solidFill>
              </a:rPr>
              <a:t>Who: </a:t>
            </a:r>
            <a:r>
              <a:rPr lang="en-US" sz="2000" dirty="0" smtClean="0">
                <a:solidFill>
                  <a:schemeClr val="tx1">
                    <a:lumMod val="50000"/>
                    <a:lumOff val="50000"/>
                  </a:schemeClr>
                </a:solidFill>
              </a:rPr>
              <a:t>institutional, personal (training, reputation)</a:t>
            </a:r>
            <a:endParaRPr lang="en-US" dirty="0" smtClean="0">
              <a:solidFill>
                <a:schemeClr val="tx1">
                  <a:lumMod val="50000"/>
                  <a:lumOff val="50000"/>
                </a:schemeClr>
              </a:solidFill>
            </a:endParaRPr>
          </a:p>
          <a:p>
            <a:pPr>
              <a:buSzPct val="25000"/>
              <a:buFont typeface="StarSymbol"/>
              <a:buChar char=""/>
            </a:pPr>
            <a:r>
              <a:rPr lang="en-US" sz="2000" b="1" dirty="0" smtClean="0"/>
              <a:t>Where &amp; When: </a:t>
            </a:r>
            <a:r>
              <a:rPr lang="en-US" sz="2000" dirty="0" smtClean="0"/>
              <a:t>stratigraphic / positional, chronology</a:t>
            </a:r>
            <a:endParaRPr lang="en-US" dirty="0" smtClean="0"/>
          </a:p>
          <a:p>
            <a:pPr>
              <a:buSzPct val="25000"/>
              <a:buFont typeface="StarSymbol"/>
              <a:buChar char=""/>
            </a:pPr>
            <a:r>
              <a:rPr lang="en-US" sz="2000" b="1" dirty="0" smtClean="0"/>
              <a:t>How: </a:t>
            </a:r>
            <a:r>
              <a:rPr lang="en-US" sz="2000" dirty="0" smtClean="0"/>
              <a:t>methods, sampling strategies, identification procedures, instruments, etc.</a:t>
            </a:r>
            <a:endParaRPr lang="en-US" dirty="0" smtClean="0"/>
          </a:p>
          <a:p>
            <a:pPr>
              <a:buSzPct val="25000"/>
              <a:buFont typeface="StarSymbol"/>
              <a:buChar char=""/>
            </a:pPr>
            <a:r>
              <a:rPr lang="en-US" sz="2000" b="1" dirty="0" smtClean="0"/>
              <a:t>Why: </a:t>
            </a:r>
            <a:r>
              <a:rPr lang="en-US" sz="2000" dirty="0" smtClean="0"/>
              <a:t>research, preservation, and documentation goals</a:t>
            </a:r>
            <a:endParaRPr lang="en-US" dirty="0" smtClean="0"/>
          </a:p>
          <a:p>
            <a:endParaRPr lang="en-US" dirty="0"/>
          </a:p>
        </p:txBody>
      </p:sp>
      <p:sp>
        <p:nvSpPr>
          <p:cNvPr id="9" name="Rectangle 8"/>
          <p:cNvSpPr/>
          <p:nvPr/>
        </p:nvSpPr>
        <p:spPr>
          <a:xfrm>
            <a:off x="5334000" y="1467683"/>
            <a:ext cx="3276600" cy="4247317"/>
          </a:xfrm>
          <a:prstGeom prst="rect">
            <a:avLst/>
          </a:prstGeom>
          <a:solidFill>
            <a:schemeClr val="tx2">
              <a:lumMod val="20000"/>
              <a:lumOff val="80000"/>
            </a:schemeClr>
          </a:solidFill>
        </p:spPr>
        <p:txBody>
          <a:bodyPr wrap="square" lIns="91440">
            <a:spAutoFit/>
          </a:bodyPr>
          <a:lstStyle/>
          <a:p>
            <a:r>
              <a:rPr lang="en-US" dirty="0" smtClean="0"/>
              <a:t>Standards either under-developed or not widely applied and understood.</a:t>
            </a:r>
          </a:p>
          <a:p>
            <a:endParaRPr lang="en-US" dirty="0" smtClean="0"/>
          </a:p>
          <a:p>
            <a:r>
              <a:rPr lang="en-US" u="sng" dirty="0" smtClean="0"/>
              <a:t>Challenges</a:t>
            </a:r>
            <a:r>
              <a:rPr lang="en-US" dirty="0" smtClean="0"/>
              <a:t>: </a:t>
            </a:r>
          </a:p>
          <a:p>
            <a:r>
              <a:rPr lang="en-US" i="1" dirty="0" smtClean="0"/>
              <a:t>(1) Interpretive (chronology is a research outcome, not a given)</a:t>
            </a:r>
          </a:p>
          <a:p>
            <a:endParaRPr lang="en-US" i="1" dirty="0" smtClean="0"/>
          </a:p>
          <a:p>
            <a:r>
              <a:rPr lang="en-US" i="1" dirty="0" smtClean="0"/>
              <a:t>(2) Multidisciplinary breadth (zoology, soil science, chemistry, geology, botany, genetics...) </a:t>
            </a:r>
          </a:p>
          <a:p>
            <a:endParaRPr lang="en-US" dirty="0" smtClean="0">
              <a:solidFill>
                <a:srgbClr val="FF0000"/>
              </a:solidFill>
            </a:endParaRPr>
          </a:p>
          <a:p>
            <a:endParaRPr lang="en-US" dirty="0" smtClean="0"/>
          </a:p>
        </p:txBody>
      </p:sp>
      <p:sp>
        <p:nvSpPr>
          <p:cNvPr id="7" name="Rectangle 6"/>
          <p:cNvSpPr/>
          <p:nvPr/>
        </p:nvSpPr>
        <p:spPr>
          <a:xfrm>
            <a:off x="708419" y="2743200"/>
            <a:ext cx="3939781" cy="304800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4724400" y="3810000"/>
            <a:ext cx="6096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normAutofit fontScale="92500"/>
          </a:bodyPr>
          <a:lstStyle/>
          <a:p>
            <a:r>
              <a:rPr lang="en-US" dirty="0" smtClean="0"/>
              <a:t>Researchers have an interest in the entire data life-cycle (data collection preparation through repository)</a:t>
            </a:r>
          </a:p>
          <a:p>
            <a:endParaRPr lang="en-US" dirty="0" smtClean="0"/>
          </a:p>
          <a:p>
            <a:r>
              <a:rPr lang="en-US" dirty="0" smtClean="0"/>
              <a:t>Need more studies involving data integration and reuse to help </a:t>
            </a:r>
            <a:r>
              <a:rPr lang="en-US" b="1" dirty="0" smtClean="0">
                <a:solidFill>
                  <a:srgbClr val="FF0000"/>
                </a:solidFill>
              </a:rPr>
              <a:t>guide standards development </a:t>
            </a:r>
            <a:r>
              <a:rPr lang="en-US" dirty="0" smtClean="0"/>
              <a:t>(CIDOC-CRM not sufficient)</a:t>
            </a:r>
          </a:p>
          <a:p>
            <a:endParaRPr lang="en-US" dirty="0"/>
          </a:p>
        </p:txBody>
      </p:sp>
      <p:pic>
        <p:nvPicPr>
          <p:cNvPr id="5" name="Picture 3" descr="Boromir.jpg"/>
          <p:cNvPicPr>
            <a:picLocks noGrp="1" noChangeAspect="1"/>
          </p:cNvPicPr>
          <p:nvPr>
            <p:ph sz="half" idx="2"/>
          </p:nvPr>
        </p:nvPicPr>
        <p:blipFill>
          <a:blip r:embed="rId2"/>
          <a:stretch>
            <a:fillRect/>
          </a:stretch>
        </p:blipFill>
        <p:spPr>
          <a:xfrm>
            <a:off x="4714875" y="2438400"/>
            <a:ext cx="3714750" cy="2088709"/>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normAutofit fontScale="92500"/>
          </a:bodyPr>
          <a:lstStyle/>
          <a:p>
            <a:r>
              <a:rPr lang="en-US" dirty="0" smtClean="0"/>
              <a:t>Researchers have an interest in the entire data life-cycle (data collection preparation through repository)</a:t>
            </a:r>
          </a:p>
          <a:p>
            <a:endParaRPr lang="en-US" dirty="0" smtClean="0"/>
          </a:p>
          <a:p>
            <a:r>
              <a:rPr lang="en-US" dirty="0" smtClean="0"/>
              <a:t>Need more studies involving data integration and reuse to help </a:t>
            </a:r>
            <a:r>
              <a:rPr lang="en-US" b="1" dirty="0" smtClean="0">
                <a:solidFill>
                  <a:srgbClr val="FF0000"/>
                </a:solidFill>
              </a:rPr>
              <a:t>guide standards development</a:t>
            </a:r>
            <a:r>
              <a:rPr lang="en-US" dirty="0" smtClean="0"/>
              <a:t> (CIDOC-CRM not sufficient)</a:t>
            </a:r>
          </a:p>
          <a:p>
            <a:endParaRPr lang="en-US" dirty="0"/>
          </a:p>
        </p:txBody>
      </p:sp>
      <p:pic>
        <p:nvPicPr>
          <p:cNvPr id="5" name="Picture 3" descr="Boromir.jpg"/>
          <p:cNvPicPr>
            <a:picLocks noGrp="1" noChangeAspect="1"/>
          </p:cNvPicPr>
          <p:nvPr>
            <p:ph sz="half" idx="2"/>
          </p:nvPr>
        </p:nvPicPr>
        <p:blipFill>
          <a:blip r:embed="rId2"/>
          <a:stretch>
            <a:fillRect/>
          </a:stretch>
        </p:blipFill>
        <p:spPr>
          <a:xfrm>
            <a:off x="4714875" y="2438400"/>
            <a:ext cx="3714750" cy="2088709"/>
          </a:xfrm>
          <a:prstGeom prst="rect">
            <a:avLst/>
          </a:prstGeom>
          <a:noFill/>
          <a:ln>
            <a:noFill/>
          </a:ln>
        </p:spPr>
      </p:pic>
      <p:sp>
        <p:nvSpPr>
          <p:cNvPr id="6" name="Rounded Rectangular Callout 4"/>
          <p:cNvSpPr/>
          <p:nvPr/>
        </p:nvSpPr>
        <p:spPr>
          <a:xfrm>
            <a:off x="6324596" y="4343401"/>
            <a:ext cx="2667004" cy="1295400"/>
          </a:xfrm>
          <a:custGeom>
            <a:avLst>
              <a:gd name="f0" fmla="val 4288"/>
              <a:gd name="f1" fmla="val -7704"/>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2147483647"/>
              <a:gd name="f13" fmla="val 3590"/>
              <a:gd name="f14" fmla="val 8970"/>
              <a:gd name="f15" fmla="val 12630"/>
              <a:gd name="f16" fmla="val 18010"/>
              <a:gd name="f17" fmla="+- 0 0 180"/>
              <a:gd name="f18" fmla="*/ f6 1 21600"/>
              <a:gd name="f19" fmla="*/ f7 1 21600"/>
              <a:gd name="f20" fmla="pin -2147483647 f0 2147483647"/>
              <a:gd name="f21" fmla="pin -2147483647 f1 2147483647"/>
              <a:gd name="f22" fmla="+- 0 0 f13"/>
              <a:gd name="f23" fmla="+- 3590 0 f8"/>
              <a:gd name="f24" fmla="+- 0 0 f3"/>
              <a:gd name="f25" fmla="+- 21600 0 f16"/>
              <a:gd name="f26" fmla="+- 18010 0 f9"/>
              <a:gd name="f27" fmla="*/ f17 f2 1"/>
              <a:gd name="f28" fmla="+- f20 0 10800"/>
              <a:gd name="f29" fmla="+- f21 0 10800"/>
              <a:gd name="f30" fmla="+- f21 0 21600"/>
              <a:gd name="f31" fmla="+- f20 0 21600"/>
              <a:gd name="f32" fmla="val f20"/>
              <a:gd name="f33" fmla="val f21"/>
              <a:gd name="f34" fmla="*/ f20 f18 1"/>
              <a:gd name="f35" fmla="*/ f21 f19 1"/>
              <a:gd name="f36" fmla="*/ 800 f18 1"/>
              <a:gd name="f37" fmla="*/ 20800 f18 1"/>
              <a:gd name="f38" fmla="*/ 20800 f19 1"/>
              <a:gd name="f39" fmla="*/ 800 f19 1"/>
              <a:gd name="f40" fmla="abs f22"/>
              <a:gd name="f41" fmla="abs f23"/>
              <a:gd name="f42" fmla="?: f22 f24 f3"/>
              <a:gd name="f43" fmla="?: f22 f3 f24"/>
              <a:gd name="f44" fmla="?: f22 f4 f3"/>
              <a:gd name="f45" fmla="?: f22 f3 f4"/>
              <a:gd name="f46" fmla="abs f25"/>
              <a:gd name="f47" fmla="?: f23 f24 f3"/>
              <a:gd name="f48" fmla="?: f23 f3 f24"/>
              <a:gd name="f49" fmla="?: f25 0 f2"/>
              <a:gd name="f50" fmla="?: f25 f2 0"/>
              <a:gd name="f51" fmla="abs f26"/>
              <a:gd name="f52" fmla="?: f25 f24 f3"/>
              <a:gd name="f53" fmla="?: f25 f3 f24"/>
              <a:gd name="f54" fmla="?: f25 f4 f3"/>
              <a:gd name="f55" fmla="?: f25 f3 f4"/>
              <a:gd name="f56" fmla="?: f26 f24 f3"/>
              <a:gd name="f57" fmla="?: f26 f3 f24"/>
              <a:gd name="f58" fmla="?: f22 0 f2"/>
              <a:gd name="f59" fmla="?: f22 f2 0"/>
              <a:gd name="f60" fmla="*/ f27 1 f5"/>
              <a:gd name="f61" fmla="abs f28"/>
              <a:gd name="f62" fmla="abs f29"/>
              <a:gd name="f63" fmla="?: f22 f45 f44"/>
              <a:gd name="f64" fmla="?: f22 f44 f45"/>
              <a:gd name="f65" fmla="?: f23 f43 f42"/>
              <a:gd name="f66" fmla="?: f23 f50 f49"/>
              <a:gd name="f67" fmla="?: f23 f49 f50"/>
              <a:gd name="f68" fmla="?: f25 f47 f48"/>
              <a:gd name="f69" fmla="?: f25 f55 f54"/>
              <a:gd name="f70" fmla="?: f25 f54 f55"/>
              <a:gd name="f71" fmla="?: f26 f53 f52"/>
              <a:gd name="f72" fmla="?: f26 f59 f58"/>
              <a:gd name="f73" fmla="?: f26 f58 f59"/>
              <a:gd name="f74" fmla="?: f22 f56 f57"/>
              <a:gd name="f75" fmla="*/ f32 f18 1"/>
              <a:gd name="f76" fmla="*/ f33 f19 1"/>
              <a:gd name="f77" fmla="+- f60 0 f3"/>
              <a:gd name="f78" fmla="+- f61 0 f62"/>
              <a:gd name="f79" fmla="+- f62 0 f61"/>
              <a:gd name="f80" fmla="?: f23 f64 f63"/>
              <a:gd name="f81" fmla="?: f25 f66 f67"/>
              <a:gd name="f82" fmla="?: f26 f70 f69"/>
              <a:gd name="f83" fmla="?: f22 f72 f73"/>
              <a:gd name="f84" fmla="?: f29 f10 f78"/>
              <a:gd name="f85" fmla="?: f29 f78 f10"/>
              <a:gd name="f86" fmla="?: f28 f10 f79"/>
              <a:gd name="f87" fmla="?: f28 f79 f10"/>
              <a:gd name="f88" fmla="?: f20 f10 f84"/>
              <a:gd name="f89" fmla="?: f20 f10 f85"/>
              <a:gd name="f90" fmla="?: f30 f86 f10"/>
              <a:gd name="f91" fmla="?: f30 f87 f10"/>
              <a:gd name="f92" fmla="?: f31 f85 f10"/>
              <a:gd name="f93" fmla="?: f31 f84 f10"/>
              <a:gd name="f94" fmla="?: f21 f10 f87"/>
              <a:gd name="f95" fmla="?: f21 f10 f86"/>
              <a:gd name="f96" fmla="?: f88 f20 0"/>
              <a:gd name="f97" fmla="?: f88 f21 6280"/>
              <a:gd name="f98" fmla="?: f89 f20 0"/>
              <a:gd name="f99" fmla="?: f89 f21 15320"/>
              <a:gd name="f100" fmla="?: f90 f20 6280"/>
              <a:gd name="f101" fmla="?: f90 f21 21600"/>
              <a:gd name="f102" fmla="?: f91 f20 15320"/>
              <a:gd name="f103" fmla="?: f91 f21 21600"/>
              <a:gd name="f104" fmla="?: f92 f20 21600"/>
              <a:gd name="f105" fmla="?: f92 f21 15320"/>
              <a:gd name="f106" fmla="?: f93 f20 21600"/>
              <a:gd name="f107" fmla="?: f93 f21 6280"/>
              <a:gd name="f108" fmla="?: f94 f20 15320"/>
              <a:gd name="f109" fmla="?: f94 f21 0"/>
              <a:gd name="f110" fmla="?: f95 f20 6280"/>
              <a:gd name="f111" fmla="?: f95 f21 0"/>
            </a:gdLst>
            <a:ahLst>
              <a:ahXY gdRefX="f0" minX="f11" maxX="f12" gdRefY="f1" minY="f11" maxY="f12">
                <a:pos x="f34" y="f35"/>
              </a:ahXY>
            </a:ahLst>
            <a:cxnLst>
              <a:cxn ang="3cd4">
                <a:pos x="hc" y="t"/>
              </a:cxn>
              <a:cxn ang="0">
                <a:pos x="r" y="vc"/>
              </a:cxn>
              <a:cxn ang="cd4">
                <a:pos x="hc" y="b"/>
              </a:cxn>
              <a:cxn ang="cd2">
                <a:pos x="l" y="vc"/>
              </a:cxn>
              <a:cxn ang="f77">
                <a:pos x="f75" y="f76"/>
              </a:cxn>
            </a:cxnLst>
            <a:rect l="f36" t="f39" r="f37" b="f38"/>
            <a:pathLst>
              <a:path w="21600" h="21600">
                <a:moveTo>
                  <a:pt x="f13" y="f8"/>
                </a:moveTo>
                <a:arcTo wR="f40" hR="f41" stAng="f80" swAng="f65"/>
                <a:lnTo>
                  <a:pt x="f96" y="f97"/>
                </a:lnTo>
                <a:lnTo>
                  <a:pt x="f8" y="f14"/>
                </a:lnTo>
                <a:lnTo>
                  <a:pt x="f8" y="f15"/>
                </a:lnTo>
                <a:lnTo>
                  <a:pt x="f98" y="f99"/>
                </a:lnTo>
                <a:lnTo>
                  <a:pt x="f8" y="f16"/>
                </a:lnTo>
                <a:arcTo wR="f41" hR="f46" stAng="f81" swAng="f68"/>
                <a:lnTo>
                  <a:pt x="f100" y="f101"/>
                </a:lnTo>
                <a:lnTo>
                  <a:pt x="f14" y="f9"/>
                </a:lnTo>
                <a:lnTo>
                  <a:pt x="f15" y="f9"/>
                </a:lnTo>
                <a:lnTo>
                  <a:pt x="f102" y="f103"/>
                </a:lnTo>
                <a:lnTo>
                  <a:pt x="f16" y="f9"/>
                </a:lnTo>
                <a:arcTo wR="f46" hR="f51" stAng="f82" swAng="f71"/>
                <a:lnTo>
                  <a:pt x="f104" y="f105"/>
                </a:lnTo>
                <a:lnTo>
                  <a:pt x="f9" y="f15"/>
                </a:lnTo>
                <a:lnTo>
                  <a:pt x="f9" y="f14"/>
                </a:lnTo>
                <a:lnTo>
                  <a:pt x="f106" y="f107"/>
                </a:lnTo>
                <a:lnTo>
                  <a:pt x="f9" y="f13"/>
                </a:lnTo>
                <a:arcTo wR="f51" hR="f40" stAng="f83" swAng="f74"/>
                <a:lnTo>
                  <a:pt x="f108" y="f109"/>
                </a:lnTo>
                <a:lnTo>
                  <a:pt x="f15" y="f8"/>
                </a:lnTo>
                <a:lnTo>
                  <a:pt x="f14" y="f8"/>
                </a:lnTo>
                <a:lnTo>
                  <a:pt x="f110" y="f111"/>
                </a:lnTo>
                <a:close/>
              </a:path>
            </a:pathLst>
          </a:custGeom>
          <a:solidFill>
            <a:srgbClr val="FFFFCC"/>
          </a:solidFill>
          <a:ln w="25402">
            <a:solidFill>
              <a:srgbClr val="8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Calibri"/>
              </a:rPr>
              <a:t>One does not simply share usable data…</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7200" dirty="0" smtClean="0"/>
              <a:t>An Institute for Museum and Library Services (IMLS) funded project led by Dr. Ixchel Faniel and Dr. Elizabeth Yakel. </a:t>
            </a:r>
          </a:p>
          <a:p>
            <a:endParaRPr lang="en-US" sz="7200" dirty="0" smtClean="0"/>
          </a:p>
          <a:p>
            <a:r>
              <a:rPr lang="en-US" sz="7200" dirty="0" smtClean="0"/>
              <a:t>Studying data reuse in three academic disciplines to identify how contextual information about the data that supports reuse can best be created and preserved. </a:t>
            </a:r>
          </a:p>
          <a:p>
            <a:endParaRPr lang="en-US" sz="7200" dirty="0" smtClean="0"/>
          </a:p>
          <a:p>
            <a:r>
              <a:rPr lang="en-US" sz="7200" dirty="0" smtClean="0"/>
              <a:t>Focuses on research data produced and used by quantitative social scientists, archaeologists, and zoologists. </a:t>
            </a:r>
          </a:p>
          <a:p>
            <a:endParaRPr lang="en-US" sz="7200" dirty="0" smtClean="0"/>
          </a:p>
          <a:p>
            <a:r>
              <a:rPr lang="en-US" sz="7200" dirty="0" smtClean="0"/>
              <a:t>The intended audiences of this project are researchers who use secondary data and the digital curators, digital repository managers, data center staff, and others who collect, manage, and store digital information. </a:t>
            </a:r>
          </a:p>
          <a:p>
            <a:endParaRPr lang="en-US" sz="7200" dirty="0" smtClean="0"/>
          </a:p>
        </p:txBody>
      </p:sp>
      <p:pic>
        <p:nvPicPr>
          <p:cNvPr id="4" name="Picture 3" descr="dipir_header.jpg"/>
          <p:cNvPicPr>
            <a:picLocks noChangeAspect="1"/>
          </p:cNvPicPr>
          <p:nvPr/>
        </p:nvPicPr>
        <p:blipFill>
          <a:blip r:embed="rId3"/>
          <a:stretch>
            <a:fillRect/>
          </a:stretch>
        </p:blipFill>
        <p:spPr>
          <a:xfrm>
            <a:off x="0" y="0"/>
            <a:ext cx="9144000" cy="1371600"/>
          </a:xfrm>
          <a:prstGeom prst="rect">
            <a:avLst/>
          </a:prstGeom>
        </p:spPr>
      </p:pic>
      <p:sp>
        <p:nvSpPr>
          <p:cNvPr id="12" name="TextBox 11"/>
          <p:cNvSpPr txBox="1"/>
          <p:nvPr/>
        </p:nvSpPr>
        <p:spPr>
          <a:xfrm>
            <a:off x="1524000" y="5756831"/>
            <a:ext cx="5673476" cy="369332"/>
          </a:xfrm>
          <a:prstGeom prst="rect">
            <a:avLst/>
          </a:prstGeom>
          <a:noFill/>
        </p:spPr>
        <p:txBody>
          <a:bodyPr wrap="none" rtlCol="0">
            <a:spAutoFit/>
          </a:bodyPr>
          <a:lstStyle/>
          <a:p>
            <a:r>
              <a:rPr lang="en-US" dirty="0" smtClean="0"/>
              <a:t>For more information, please visit </a:t>
            </a:r>
            <a:r>
              <a:rPr lang="en-US" dirty="0" smtClean="0">
                <a:hlinkClick r:id="rId4"/>
              </a:rPr>
              <a:t>http://www.dipir.org</a:t>
            </a:r>
            <a:r>
              <a:rPr lang="en-US" dirty="0" smtClean="0"/>
              <a:t> </a:t>
            </a:r>
            <a:endParaRPr lang="en-US" dirty="0"/>
          </a:p>
        </p:txBody>
      </p:sp>
    </p:spTree>
    <p:extLst>
      <p:ext uri="{BB962C8B-B14F-4D97-AF65-F5344CB8AC3E}">
        <p14:creationId xmlns="" xmlns:p14="http://schemas.microsoft.com/office/powerpoint/2010/main" val="31460078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Acknowledgements </a:t>
            </a:r>
            <a:endParaRPr lang="en-US" b="1" dirty="0">
              <a:effectLst>
                <a:outerShdw blurRad="38100" dist="38100" dir="2700000" algn="tl">
                  <a:srgbClr val="000000">
                    <a:alpha val="43137"/>
                  </a:srgbClr>
                </a:outerShdw>
              </a:effectLst>
            </a:endParaRPr>
          </a:p>
        </p:txBody>
      </p:sp>
      <p:sp>
        <p:nvSpPr>
          <p:cNvPr id="2" name="Content Placeholder 1"/>
          <p:cNvSpPr>
            <a:spLocks noGrp="1"/>
          </p:cNvSpPr>
          <p:nvPr>
            <p:ph idx="4294967295"/>
          </p:nvPr>
        </p:nvSpPr>
        <p:spPr>
          <a:xfrm>
            <a:off x="186689" y="1219199"/>
            <a:ext cx="8229600" cy="4953001"/>
          </a:xfrm>
        </p:spPr>
        <p:txBody>
          <a:bodyPr>
            <a:normAutofit fontScale="92500" lnSpcReduction="20000"/>
          </a:bodyPr>
          <a:lstStyle/>
          <a:p>
            <a:r>
              <a:rPr lang="en-US" dirty="0" smtClean="0"/>
              <a:t>Institute of Museum and Library Services, </a:t>
            </a:r>
          </a:p>
          <a:p>
            <a:pPr lvl="1"/>
            <a:r>
              <a:rPr lang="en-US" dirty="0" smtClean="0"/>
              <a:t>LG-06-10-0140-10 </a:t>
            </a:r>
          </a:p>
          <a:p>
            <a:endParaRPr lang="en-US" dirty="0" smtClean="0"/>
          </a:p>
          <a:p>
            <a:r>
              <a:rPr lang="en-US" dirty="0" smtClean="0"/>
              <a:t>Our co-authors: Sarah Whitcher Kansa, Ph.D., Julianna Barrera-Gomez, M.S.I.,  Elizabeth Yakel, Ph.D.</a:t>
            </a:r>
          </a:p>
          <a:p>
            <a:endParaRPr lang="en-US" dirty="0" smtClean="0"/>
          </a:p>
          <a:p>
            <a:r>
              <a:rPr lang="en-US" dirty="0" smtClean="0"/>
              <a:t>Partners: Nancy McGovern, Ph.D. (MIT), </a:t>
            </a:r>
            <a:r>
              <a:rPr lang="en-US" dirty="0"/>
              <a:t>Eric Kansa, Ph.D</a:t>
            </a:r>
            <a:r>
              <a:rPr lang="en-US" dirty="0" smtClean="0"/>
              <a:t>. (Open Context), </a:t>
            </a:r>
            <a:r>
              <a:rPr lang="en-US" dirty="0"/>
              <a:t>William Fink, Ph.D</a:t>
            </a:r>
            <a:r>
              <a:rPr lang="en-US" dirty="0" smtClean="0"/>
              <a:t>. (University of Michigan Museum of Zoology)</a:t>
            </a:r>
          </a:p>
          <a:p>
            <a:pPr>
              <a:buNone/>
            </a:pPr>
            <a:endParaRPr lang="en-US" dirty="0" smtClean="0"/>
          </a:p>
          <a:p>
            <a:r>
              <a:rPr lang="en-US" dirty="0" smtClean="0"/>
              <a:t>Students: </a:t>
            </a:r>
            <a:r>
              <a:rPr lang="en-US" dirty="0"/>
              <a:t>Morgan Daniels, Rebecca </a:t>
            </a:r>
            <a:r>
              <a:rPr lang="en-US" dirty="0" smtClean="0"/>
              <a:t>Frank, Adam Kriesberg, Jessica Schaengold, Gavin Strassel, Michele DeLia, Kathleen Fear, Mallory Hood, </a:t>
            </a:r>
            <a:r>
              <a:rPr lang="en-US" dirty="0"/>
              <a:t>Molly Haig, Annelise </a:t>
            </a:r>
            <a:r>
              <a:rPr lang="en-US" dirty="0" smtClean="0"/>
              <a:t>Doll, Monique Lowe</a:t>
            </a:r>
          </a:p>
        </p:txBody>
      </p:sp>
      <p:pic>
        <p:nvPicPr>
          <p:cNvPr id="4"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7000" y="1143000"/>
            <a:ext cx="1752600" cy="7949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Questions?</a:t>
            </a:r>
          </a:p>
        </p:txBody>
      </p:sp>
      <p:sp>
        <p:nvSpPr>
          <p:cNvPr id="3" name="Content Placeholder 2"/>
          <p:cNvSpPr>
            <a:spLocks noGrp="1"/>
          </p:cNvSpPr>
          <p:nvPr>
            <p:ph type="body" idx="1"/>
          </p:nvPr>
        </p:nvSpPr>
        <p:spPr/>
        <p:txBody>
          <a:bodyPr/>
          <a:lstStyle/>
          <a:p>
            <a:r>
              <a:rPr lang="en-US" dirty="0" smtClean="0"/>
              <a:t>Ixchel M. Faniel						Eric Kansa </a:t>
            </a:r>
            <a:br>
              <a:rPr lang="en-US" dirty="0" smtClean="0"/>
            </a:br>
            <a:r>
              <a:rPr lang="en-US" dirty="0" smtClean="0"/>
              <a:t>fanieli@oclc.org						ekansa@berkeley.edu</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3"/>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Research </a:t>
            </a:r>
            <a:r>
              <a:rPr lang="en-US" b="1" dirty="0" smtClean="0">
                <a:effectLst>
                  <a:outerShdw blurRad="38100" dist="38100" dir="2700000" algn="tl">
                    <a:srgbClr val="000000">
                      <a:alpha val="43137"/>
                    </a:srgbClr>
                  </a:outerShdw>
                </a:effectLst>
              </a:rPr>
              <a:t>Team</a:t>
            </a:r>
            <a:endParaRPr lang="en-US" b="1" dirty="0">
              <a:effectLst>
                <a:outerShdw blurRad="38100" dist="38100" dir="2700000" algn="tl">
                  <a:srgbClr val="000000">
                    <a:alpha val="43137"/>
                  </a:srgbClr>
                </a:outerShdw>
              </a:effectLst>
            </a:endParaRPr>
          </a:p>
        </p:txBody>
      </p:sp>
      <p:pic>
        <p:nvPicPr>
          <p:cNvPr id="5" name="Picture 4" descr="opencontext_logo.jpg"/>
          <p:cNvPicPr>
            <a:picLocks noChangeAspect="1"/>
          </p:cNvPicPr>
          <p:nvPr/>
        </p:nvPicPr>
        <p:blipFill>
          <a:blip r:embed="rId8" cstate="print"/>
          <a:stretch>
            <a:fillRect/>
          </a:stretch>
        </p:blipFill>
        <p:spPr>
          <a:xfrm>
            <a:off x="6455515" y="5195362"/>
            <a:ext cx="1047750" cy="552450"/>
          </a:xfrm>
          <a:prstGeom prst="rect">
            <a:avLst/>
          </a:prstGeom>
        </p:spPr>
      </p:pic>
      <p:pic>
        <p:nvPicPr>
          <p:cNvPr id="6" name="Picture 5" descr="si-logo2.gif"/>
          <p:cNvPicPr>
            <a:picLocks noChangeAspect="1"/>
          </p:cNvPicPr>
          <p:nvPr/>
        </p:nvPicPr>
        <p:blipFill>
          <a:blip r:embed="rId9" cstate="print"/>
          <a:stretch>
            <a:fillRect/>
          </a:stretch>
        </p:blipFill>
        <p:spPr>
          <a:xfrm>
            <a:off x="925293" y="3381835"/>
            <a:ext cx="1248728" cy="597218"/>
          </a:xfrm>
          <a:prstGeom prst="rect">
            <a:avLst/>
          </a:prstGeom>
        </p:spPr>
      </p:pic>
      <p:pic>
        <p:nvPicPr>
          <p:cNvPr id="7" name="Picture 6" descr="icpsr-logo-home.gif"/>
          <p:cNvPicPr>
            <a:picLocks noChangeAspect="1"/>
          </p:cNvPicPr>
          <p:nvPr/>
        </p:nvPicPr>
        <p:blipFill>
          <a:blip r:embed="rId10" cstate="print"/>
          <a:stretch>
            <a:fillRect/>
          </a:stretch>
        </p:blipFill>
        <p:spPr>
          <a:xfrm>
            <a:off x="1966687" y="1868718"/>
            <a:ext cx="1818799" cy="446723"/>
          </a:xfrm>
          <a:prstGeom prst="rect">
            <a:avLst/>
          </a:prstGeom>
        </p:spPr>
      </p:pic>
      <p:pic>
        <p:nvPicPr>
          <p:cNvPr id="8" name="Picture 7" descr="ummz_logo.gif"/>
          <p:cNvPicPr>
            <a:picLocks noChangeAspect="1"/>
          </p:cNvPicPr>
          <p:nvPr/>
        </p:nvPicPr>
        <p:blipFill>
          <a:blip r:embed="rId11" cstate="print"/>
          <a:stretch>
            <a:fillRect/>
          </a:stretch>
        </p:blipFill>
        <p:spPr>
          <a:xfrm>
            <a:off x="1886866" y="5228776"/>
            <a:ext cx="861441" cy="615315"/>
          </a:xfrm>
          <a:prstGeom prst="rect">
            <a:avLst/>
          </a:prstGeom>
        </p:spPr>
      </p:pic>
      <p:pic>
        <p:nvPicPr>
          <p:cNvPr id="11" name="Picture 10" descr="OCLC_TM_V_SM.jpg"/>
          <p:cNvPicPr>
            <a:picLocks noChangeAspect="1"/>
          </p:cNvPicPr>
          <p:nvPr/>
        </p:nvPicPr>
        <p:blipFill>
          <a:blip r:embed="rId12" cstate="print"/>
          <a:stretch>
            <a:fillRect/>
          </a:stretch>
        </p:blipFill>
        <p:spPr>
          <a:xfrm>
            <a:off x="7017096" y="2816163"/>
            <a:ext cx="864108" cy="744093"/>
          </a:xfrm>
          <a:prstGeom prst="rect">
            <a:avLst/>
          </a:prstGeom>
        </p:spPr>
      </p:pic>
    </p:spTree>
    <p:extLst>
      <p:ext uri="{BB962C8B-B14F-4D97-AF65-F5344CB8AC3E}">
        <p14:creationId xmlns="" xmlns:p14="http://schemas.microsoft.com/office/powerpoint/2010/main" val="12244296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Methods </a:t>
            </a:r>
            <a:r>
              <a:rPr lang="en-US" b="1" dirty="0" smtClean="0">
                <a:effectLst>
                  <a:outerShdw blurRad="38100" dist="38100" dir="2700000" algn="tl">
                    <a:srgbClr val="000000">
                      <a:alpha val="43137"/>
                    </a:srgbClr>
                  </a:outerShdw>
                </a:effectLst>
              </a:rPr>
              <a:t>Overview</a:t>
            </a:r>
            <a:endParaRPr lang="en-US" b="1" dirty="0">
              <a:effectLst>
                <a:outerShdw blurRad="38100" dist="38100" dir="2700000" algn="tl">
                  <a:srgbClr val="000000">
                    <a:alpha val="43137"/>
                  </a:srgbClr>
                </a:outerShdw>
              </a:effectLst>
            </a:endParaRPr>
          </a:p>
        </p:txBody>
      </p:sp>
      <p:graphicFrame>
        <p:nvGraphicFramePr>
          <p:cNvPr id="7" name="Content Placeholder 3"/>
          <p:cNvGraphicFramePr>
            <a:graphicFrameLocks noGrp="1"/>
          </p:cNvGraphicFramePr>
          <p:nvPr>
            <p:ph type="chart" sz="quarter" idx="13"/>
            <p:extLst>
              <p:ext uri="{D42A27DB-BD31-4B8C-83A1-F6EECF244321}">
                <p14:modId xmlns="" xmlns:p14="http://schemas.microsoft.com/office/powerpoint/2010/main" val="245878108"/>
              </p:ext>
            </p:extLst>
          </p:nvPr>
        </p:nvGraphicFramePr>
        <p:xfrm>
          <a:off x="282270" y="914401"/>
          <a:ext cx="8534400" cy="5181598"/>
        </p:xfrm>
        <a:graphic>
          <a:graphicData uri="http://schemas.openxmlformats.org/drawingml/2006/table">
            <a:tbl>
              <a:tblPr firstRow="1" bandRow="1">
                <a:tableStyleId>{5C22544A-7EE6-4342-B048-85BDC9FD1C3A}</a:tableStyleId>
              </a:tblPr>
              <a:tblGrid>
                <a:gridCol w="2133600"/>
                <a:gridCol w="2133600"/>
                <a:gridCol w="2133600"/>
                <a:gridCol w="2133600"/>
              </a:tblGrid>
              <a:tr h="405798">
                <a:tc>
                  <a:txBody>
                    <a:bodyPr/>
                    <a:lstStyle/>
                    <a:p>
                      <a:endParaRPr lang="en-US" dirty="0"/>
                    </a:p>
                  </a:txBody>
                  <a:tcPr marL="104934" marR="104934"/>
                </a:tc>
                <a:tc>
                  <a:txBody>
                    <a:bodyPr/>
                    <a:lstStyle/>
                    <a:p>
                      <a:pPr algn="ctr"/>
                      <a:r>
                        <a:rPr lang="en-US" dirty="0" smtClean="0"/>
                        <a:t>ICSPR</a:t>
                      </a:r>
                      <a:endParaRPr lang="en-US" dirty="0"/>
                    </a:p>
                  </a:txBody>
                  <a:tcPr marL="104934" marR="104934"/>
                </a:tc>
                <a:tc>
                  <a:txBody>
                    <a:bodyPr/>
                    <a:lstStyle/>
                    <a:p>
                      <a:pPr algn="ctr"/>
                      <a:r>
                        <a:rPr lang="en-US" dirty="0" smtClean="0"/>
                        <a:t>Open Context</a:t>
                      </a:r>
                      <a:endParaRPr lang="en-US" dirty="0"/>
                    </a:p>
                  </a:txBody>
                  <a:tcPr marL="104934" marR="104934"/>
                </a:tc>
                <a:tc>
                  <a:txBody>
                    <a:bodyPr/>
                    <a:lstStyle/>
                    <a:p>
                      <a:pPr algn="ctr"/>
                      <a:r>
                        <a:rPr lang="en-US" dirty="0" smtClean="0"/>
                        <a:t>UMMZ</a:t>
                      </a:r>
                      <a:endParaRPr lang="en-US" dirty="0"/>
                    </a:p>
                  </a:txBody>
                  <a:tcPr marL="104934" marR="104934"/>
                </a:tc>
              </a:tr>
              <a:tr h="405798">
                <a:tc gridSpan="4">
                  <a:txBody>
                    <a:bodyPr/>
                    <a:lstStyle/>
                    <a:p>
                      <a:pPr algn="ctr"/>
                      <a:r>
                        <a:rPr lang="en-US" b="1" dirty="0" smtClean="0"/>
                        <a:t>Phase 1: Project Start up</a:t>
                      </a:r>
                      <a:endParaRPr lang="en-US" b="1"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r>
              <a:tr h="710147">
                <a:tc>
                  <a:txBody>
                    <a:bodyPr/>
                    <a:lstStyle/>
                    <a:p>
                      <a:r>
                        <a:rPr lang="en-US" dirty="0" smtClean="0"/>
                        <a:t>Interviews</a:t>
                      </a:r>
                      <a:r>
                        <a:rPr lang="en-US" baseline="0" dirty="0" smtClean="0"/>
                        <a:t> </a:t>
                      </a:r>
                    </a:p>
                    <a:p>
                      <a:r>
                        <a:rPr lang="en-US" baseline="0" dirty="0" smtClean="0"/>
                        <a:t>Staff</a:t>
                      </a:r>
                      <a:endParaRPr lang="en-US" dirty="0"/>
                    </a:p>
                  </a:txBody>
                  <a:tcPr marL="104934" marR="104934"/>
                </a:tc>
                <a:tc>
                  <a:txBody>
                    <a:bodyPr/>
                    <a:lstStyle/>
                    <a:p>
                      <a:pPr algn="ctr"/>
                      <a:r>
                        <a:rPr lang="en-US" dirty="0" smtClean="0"/>
                        <a:t>10 </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4</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10</a:t>
                      </a:r>
                    </a:p>
                    <a:p>
                      <a:pPr marL="285750" indent="-285750" algn="ctr">
                        <a:buFont typeface="Wingdings" pitchFamily="2" charset="2"/>
                        <a:buChar char="ü"/>
                      </a:pPr>
                      <a:r>
                        <a:rPr lang="en-US" dirty="0" smtClean="0"/>
                        <a:t>Spring 2011</a:t>
                      </a:r>
                      <a:endParaRPr lang="en-US" dirty="0"/>
                    </a:p>
                  </a:txBody>
                  <a:tcPr marL="104934" marR="104934"/>
                </a:tc>
              </a:tr>
              <a:tr h="405798">
                <a:tc gridSpan="4">
                  <a:txBody>
                    <a:bodyPr/>
                    <a:lstStyle/>
                    <a:p>
                      <a:pPr algn="ctr"/>
                      <a:r>
                        <a:rPr lang="en-US" b="1" dirty="0" smtClean="0"/>
                        <a:t>Phase 2: Collecting and analyzing user</a:t>
                      </a:r>
                      <a:r>
                        <a:rPr lang="en-US" b="1" baseline="0" dirty="0" smtClean="0"/>
                        <a:t> data</a:t>
                      </a:r>
                      <a:endParaRPr lang="en-US" b="1" dirty="0"/>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algn="ctr"/>
                      <a:endParaRPr lang="en-US" dirty="0"/>
                    </a:p>
                  </a:txBody>
                  <a:tcPr marL="104934" marR="104934"/>
                </a:tc>
              </a:tr>
              <a:tr h="710147">
                <a:tc>
                  <a:txBody>
                    <a:bodyPr/>
                    <a:lstStyle/>
                    <a:p>
                      <a:r>
                        <a:rPr lang="en-US" dirty="0" smtClean="0"/>
                        <a:t>Interviews </a:t>
                      </a:r>
                    </a:p>
                    <a:p>
                      <a:r>
                        <a:rPr lang="en-US" dirty="0" smtClean="0"/>
                        <a:t>data</a:t>
                      </a:r>
                      <a:r>
                        <a:rPr lang="en-US" baseline="0" dirty="0" smtClean="0"/>
                        <a:t> consumers</a:t>
                      </a:r>
                      <a:endParaRPr lang="en-US" dirty="0"/>
                    </a:p>
                  </a:txBody>
                  <a:tcPr marL="104934" marR="104934"/>
                </a:tc>
                <a:tc>
                  <a:txBody>
                    <a:bodyPr/>
                    <a:lstStyle/>
                    <a:p>
                      <a:pPr algn="ctr"/>
                      <a:r>
                        <a:rPr lang="en-US" dirty="0" smtClean="0"/>
                        <a:t>43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22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27 </a:t>
                      </a:r>
                    </a:p>
                    <a:p>
                      <a:pPr algn="ctr">
                        <a:buFont typeface="Wingdings" pitchFamily="2" charset="2"/>
                        <a:buChar char="ü"/>
                      </a:pPr>
                      <a:r>
                        <a:rPr lang="en-US" dirty="0" smtClean="0"/>
                        <a:t>  Fall 2012</a:t>
                      </a:r>
                      <a:endParaRPr lang="en-US" dirty="0"/>
                    </a:p>
                  </a:txBody>
                  <a:tcPr marL="104934" marR="104934"/>
                </a:tc>
              </a:tr>
              <a:tr h="710147">
                <a:tc>
                  <a:txBody>
                    <a:bodyPr/>
                    <a:lstStyle/>
                    <a:p>
                      <a:r>
                        <a:rPr lang="en-US" dirty="0" smtClean="0"/>
                        <a:t>Survey </a:t>
                      </a:r>
                    </a:p>
                    <a:p>
                      <a:r>
                        <a:rPr lang="en-US" dirty="0" smtClean="0"/>
                        <a:t>data consumers</a:t>
                      </a:r>
                      <a:endParaRPr lang="en-US" dirty="0"/>
                    </a:p>
                  </a:txBody>
                  <a:tcPr marL="104934" marR="104934"/>
                </a:tc>
                <a:tc>
                  <a:txBody>
                    <a:bodyPr/>
                    <a:lstStyle/>
                    <a:p>
                      <a:pPr algn="ctr"/>
                      <a:r>
                        <a:rPr lang="en-US" dirty="0" smtClean="0"/>
                        <a:t>2000</a:t>
                      </a:r>
                      <a:r>
                        <a:rPr lang="en-US" baseline="0" dirty="0" smtClean="0"/>
                        <a:t> </a:t>
                      </a:r>
                    </a:p>
                    <a:p>
                      <a:pPr algn="ctr">
                        <a:buFont typeface="Wingdings" pitchFamily="2" charset="2"/>
                        <a:buChar char="ü"/>
                      </a:pPr>
                      <a:r>
                        <a:rPr lang="en-US" baseline="0" dirty="0" smtClean="0">
                          <a:solidFill>
                            <a:schemeClr val="tx1"/>
                          </a:solidFill>
                        </a:rPr>
                        <a:t> Summer 2012</a:t>
                      </a:r>
                      <a:endParaRPr lang="en-US" dirty="0">
                        <a:solidFill>
                          <a:schemeClr val="tx1"/>
                        </a:solidFill>
                      </a:endParaRPr>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r>
              <a:tr h="710147">
                <a:tc>
                  <a:txBody>
                    <a:bodyPr/>
                    <a:lstStyle/>
                    <a:p>
                      <a:r>
                        <a:rPr lang="en-US" dirty="0" smtClean="0"/>
                        <a:t>Web analytics</a:t>
                      </a:r>
                    </a:p>
                    <a:p>
                      <a:r>
                        <a:rPr lang="en-US" dirty="0" smtClean="0"/>
                        <a:t>data</a:t>
                      </a:r>
                      <a:r>
                        <a:rPr lang="en-US" baseline="0" dirty="0" smtClean="0"/>
                        <a:t> consumers</a:t>
                      </a:r>
                      <a:endParaRPr lang="en-US" dirty="0"/>
                    </a:p>
                  </a:txBody>
                  <a:tcPr marL="104934" marR="104934"/>
                </a:tc>
                <a:tc>
                  <a:txBody>
                    <a:bodyPr/>
                    <a:lstStyle/>
                    <a:p>
                      <a:pPr algn="ctr"/>
                      <a:endParaRPr lang="en-US" dirty="0"/>
                    </a:p>
                  </a:txBody>
                  <a:tcPr marL="104934" marR="104934"/>
                </a:tc>
                <a:tc>
                  <a:txBody>
                    <a:bodyPr/>
                    <a:lstStyle/>
                    <a:p>
                      <a:pPr algn="ctr"/>
                      <a:r>
                        <a:rPr lang="en-US" dirty="0" smtClean="0"/>
                        <a:t>Server</a:t>
                      </a:r>
                      <a:r>
                        <a:rPr lang="en-US" baseline="0" dirty="0" smtClean="0"/>
                        <a:t> logs</a:t>
                      </a:r>
                      <a:endParaRPr lang="en-US" dirty="0" smtClean="0"/>
                    </a:p>
                    <a:p>
                      <a:pPr algn="ctr"/>
                      <a:r>
                        <a:rPr lang="en-US" dirty="0" smtClean="0"/>
                        <a:t>On</a:t>
                      </a:r>
                      <a:r>
                        <a:rPr lang="en-US" baseline="0" dirty="0" smtClean="0"/>
                        <a:t>going</a:t>
                      </a:r>
                      <a:endParaRPr lang="en-US" dirty="0"/>
                    </a:p>
                  </a:txBody>
                  <a:tcPr marL="104934" marR="104934"/>
                </a:tc>
                <a:tc>
                  <a:txBody>
                    <a:bodyPr/>
                    <a:lstStyle/>
                    <a:p>
                      <a:pPr algn="ctr"/>
                      <a:endParaRPr lang="en-US" dirty="0"/>
                    </a:p>
                  </a:txBody>
                  <a:tcPr marL="104934" marR="104934"/>
                </a:tc>
              </a:tr>
              <a:tr h="710147">
                <a:tc>
                  <a:txBody>
                    <a:bodyPr/>
                    <a:lstStyle/>
                    <a:p>
                      <a:r>
                        <a:rPr lang="en-US" dirty="0" smtClean="0"/>
                        <a:t>Observations </a:t>
                      </a:r>
                    </a:p>
                    <a:p>
                      <a:r>
                        <a:rPr lang="en-US" dirty="0" smtClean="0"/>
                        <a:t>data consumers</a:t>
                      </a:r>
                      <a:endParaRPr lang="en-US" dirty="0"/>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c>
                  <a:txBody>
                    <a:bodyPr/>
                    <a:lstStyle/>
                    <a:p>
                      <a:pPr algn="ctr"/>
                      <a:r>
                        <a:rPr lang="en-US" dirty="0" smtClean="0"/>
                        <a:t>10</a:t>
                      </a:r>
                    </a:p>
                    <a:p>
                      <a:pPr algn="ctr"/>
                      <a:r>
                        <a:rPr lang="en-US" dirty="0" smtClean="0"/>
                        <a:t>Ongoing</a:t>
                      </a:r>
                    </a:p>
                  </a:txBody>
                  <a:tcPr marL="104934" marR="104934"/>
                </a:tc>
              </a:tr>
              <a:tr h="413469">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Phase 3: Mapping significant properties as representation</a:t>
                      </a:r>
                      <a:r>
                        <a:rPr lang="en-US" b="1" baseline="0" dirty="0" smtClean="0"/>
                        <a:t> information</a:t>
                      </a:r>
                      <a:endParaRPr lang="en-US" b="1" dirty="0" smtClean="0"/>
                    </a:p>
                  </a:txBody>
                  <a:tcPr marL="104934" marR="104934"/>
                </a:tc>
                <a:tc hMerge="1">
                  <a:txBody>
                    <a:bodyPr/>
                    <a:lstStyle/>
                    <a:p>
                      <a:pPr algn="ctr"/>
                      <a:endParaRPr lang="en-US" dirty="0"/>
                    </a:p>
                  </a:txBody>
                  <a:tcPr marL="104934" marR="104934"/>
                </a:tc>
                <a:tc hMerge="1">
                  <a:txBody>
                    <a:bodyPr/>
                    <a:lstStyle/>
                    <a:p>
                      <a:pPr algn="ctr"/>
                      <a:endParaRPr lang="en-US" dirty="0"/>
                    </a:p>
                  </a:txBody>
                  <a:tcPr marL="104934" marR="104934"/>
                </a:tc>
                <a:tc hMerge="1">
                  <a:txBody>
                    <a:bodyPr/>
                    <a:lstStyle/>
                    <a:p>
                      <a:pPr algn="ctr"/>
                      <a:endParaRPr lang="en-US" dirty="0" smtClean="0"/>
                    </a:p>
                  </a:txBody>
                  <a:tcPr marL="104934" marR="104934"/>
                </a:tc>
              </a:tr>
            </a:tbl>
          </a:graphicData>
        </a:graphic>
      </p:graphicFrame>
    </p:spTree>
    <p:extLst>
      <p:ext uri="{BB962C8B-B14F-4D97-AF65-F5344CB8AC3E}">
        <p14:creationId xmlns="" xmlns:p14="http://schemas.microsoft.com/office/powerpoint/2010/main" val="15793597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152400" y="2000250"/>
            <a:ext cx="3714751" cy="4143375"/>
          </a:xfrm>
        </p:spPr>
        <p:txBody>
          <a:bodyPr>
            <a:normAutofit lnSpcReduction="10000"/>
          </a:bodyPr>
          <a:lstStyle/>
          <a:p>
            <a:r>
              <a:rPr lang="en-US" dirty="0" smtClean="0"/>
              <a:t>Social and economic forces pushing toward digital archaeological data publication</a:t>
            </a:r>
          </a:p>
          <a:p>
            <a:r>
              <a:rPr lang="en-US" dirty="0" smtClean="0"/>
              <a:t>No robust set of standards exist for field archaeology</a:t>
            </a:r>
          </a:p>
          <a:p>
            <a:r>
              <a:rPr lang="en-US" dirty="0" smtClean="0"/>
              <a:t>Data reuse studies can inform standards development, but there are few outside of science and engineering disciplines</a:t>
            </a:r>
          </a:p>
          <a:p>
            <a:endParaRPr lang="en-US" dirty="0"/>
          </a:p>
        </p:txBody>
      </p:sp>
      <p:pic>
        <p:nvPicPr>
          <p:cNvPr id="12" name="Content Placeholder 11" descr="OpenContext-map-view.jpg"/>
          <p:cNvPicPr>
            <a:picLocks noGrp="1" noChangeAspect="1"/>
          </p:cNvPicPr>
          <p:nvPr>
            <p:ph sz="half" idx="2"/>
          </p:nvPr>
        </p:nvPicPr>
        <p:blipFill>
          <a:blip r:embed="rId2"/>
          <a:stretch>
            <a:fillRect/>
          </a:stretch>
        </p:blipFill>
        <p:spPr>
          <a:xfrm>
            <a:off x="3867151" y="2000250"/>
            <a:ext cx="5118704" cy="3943350"/>
          </a:xfrm>
        </p:spPr>
      </p:pic>
      <p:sp>
        <p:nvSpPr>
          <p:cNvPr id="9" name="Title 8"/>
          <p:cNvSpPr>
            <a:spLocks noGrp="1"/>
          </p:cNvSpPr>
          <p:nvPr>
            <p:ph type="title"/>
          </p:nvPr>
        </p:nvSpPr>
        <p:spPr/>
        <p:txBody>
          <a:bodyPr/>
          <a:lstStyle/>
          <a:p>
            <a:r>
              <a:rPr lang="en-US" b="1" dirty="0" smtClean="0">
                <a:effectLst>
                  <a:outerShdw blurRad="38100" dist="38100" dir="2700000" algn="tl">
                    <a:srgbClr val="000000">
                      <a:alpha val="43137"/>
                    </a:srgbClr>
                  </a:outerShdw>
                </a:effectLst>
              </a:rPr>
              <a:t>Motivation</a:t>
            </a:r>
            <a:endParaRPr lang="en-US" b="1" dirty="0">
              <a:effectLst>
                <a:outerShdw blurRad="38100" dist="38100" dir="2700000" algn="tl">
                  <a:srgbClr val="000000">
                    <a:alpha val="43137"/>
                  </a:srgbClr>
                </a:outerShdw>
              </a:effectLst>
            </a:endParaRPr>
          </a:p>
        </p:txBody>
      </p:sp>
      <p:sp>
        <p:nvSpPr>
          <p:cNvPr id="15" name="Text Placeholder 4"/>
          <p:cNvSpPr>
            <a:spLocks noGrp="1"/>
          </p:cNvSpPr>
          <p:nvPr/>
        </p:nvSpPr>
        <p:spPr>
          <a:xfrm>
            <a:off x="152400" y="228600"/>
            <a:ext cx="8229599" cy="304800"/>
          </a:xfrm>
          <a:prstGeom prst="rect">
            <a:avLst/>
          </a:prstGeom>
        </p:spPr>
        <p:txBody>
          <a:bodyPr vert="horz" lIns="91440" tIns="0" rIns="91440" bIns="0" rtlCol="0" anchor="t">
            <a:normAutofit fontScale="92500"/>
          </a:bodyPr>
          <a:lstStyle>
            <a:lvl1pPr marL="233363" indent="-233363" algn="l" defTabSz="457200" rtl="0" eaLnBrk="1" latinLnBrk="0" hangingPunct="1">
              <a:lnSpc>
                <a:spcPct val="110000"/>
              </a:lnSpc>
              <a:spcBef>
                <a:spcPts val="900"/>
              </a:spcBef>
              <a:buClrTx/>
              <a:buFont typeface="Arial"/>
              <a:buNone/>
              <a:defRPr sz="1800" b="0" i="0" kern="1200">
                <a:solidFill>
                  <a:srgbClr val="CDE5F6"/>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Challenges of Digging Data: A Study of Context in Archaeological Data Reuse</a:t>
            </a: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Study</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0" y="990600"/>
            <a:ext cx="4876800" cy="5153025"/>
          </a:xfrm>
        </p:spPr>
        <p:txBody>
          <a:bodyPr>
            <a:normAutofit fontScale="85000" lnSpcReduction="20000"/>
          </a:bodyPr>
          <a:lstStyle/>
          <a:p>
            <a:r>
              <a:rPr lang="en-US" sz="2400" u="sng" dirty="0" smtClean="0"/>
              <a:t>Research Question</a:t>
            </a:r>
          </a:p>
          <a:p>
            <a:pPr marL="457200" indent="-457200">
              <a:buAutoNum type="arabicPeriod"/>
            </a:pPr>
            <a:r>
              <a:rPr lang="en-US" sz="2400" dirty="0" smtClean="0"/>
              <a:t>How does contextual information serve to preserve the meaning of and trust in archaeological field research over time? </a:t>
            </a:r>
          </a:p>
          <a:p>
            <a:pPr marL="457200" indent="-457200">
              <a:buAutoNum type="arabicPeriod"/>
            </a:pPr>
            <a:r>
              <a:rPr lang="en-US" sz="2400" dirty="0" smtClean="0"/>
              <a:t>How can existing cultural heritage standards be extended to incorporate these contextual elements? </a:t>
            </a:r>
          </a:p>
          <a:p>
            <a:endParaRPr lang="en-US" sz="2400" u="sng" dirty="0" smtClean="0"/>
          </a:p>
          <a:p>
            <a:r>
              <a:rPr lang="en-US" sz="2400" u="sng" dirty="0" smtClean="0"/>
              <a:t>Data Collection</a:t>
            </a:r>
          </a:p>
          <a:p>
            <a:r>
              <a:rPr lang="en-US" sz="2400" dirty="0" smtClean="0"/>
              <a:t>22 interviews with archaeologists</a:t>
            </a:r>
          </a:p>
          <a:p>
            <a:endParaRPr lang="en-US" sz="2400" u="sng" dirty="0" smtClean="0"/>
          </a:p>
          <a:p>
            <a:r>
              <a:rPr lang="en-US" sz="2400" u="sng" dirty="0" smtClean="0"/>
              <a:t>Data Analysis</a:t>
            </a:r>
          </a:p>
          <a:p>
            <a:r>
              <a:rPr lang="en-US" sz="2400" dirty="0" smtClean="0"/>
              <a:t>Code set developed and expanded from interview protocol</a:t>
            </a:r>
          </a:p>
          <a:p>
            <a:endParaRPr lang="en-US" dirty="0" smtClean="0"/>
          </a:p>
          <a:p>
            <a:endParaRPr lang="en-US" dirty="0" smtClean="0"/>
          </a:p>
        </p:txBody>
      </p:sp>
      <p:pic>
        <p:nvPicPr>
          <p:cNvPr id="5" name="Picture 18" descr="C:\Users\gomezj\Desktop\library.tiff"/>
          <p:cNvPicPr>
            <a:picLocks noGrp="1" noChangeAspect="1" noChangeArrowheads="1"/>
          </p:cNvPicPr>
          <p:nvPr>
            <p:ph idx="1"/>
          </p:nvPr>
        </p:nvPicPr>
        <p:blipFill>
          <a:blip r:embed="rId3"/>
          <a:srcRect l="41810"/>
          <a:stretch>
            <a:fillRect/>
          </a:stretch>
        </p:blipFill>
        <p:spPr bwMode="auto">
          <a:xfrm>
            <a:off x="5507002" y="1752600"/>
            <a:ext cx="2951198" cy="304299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62800" y="4876800"/>
            <a:ext cx="1503398" cy="215444"/>
          </a:xfrm>
          <a:prstGeom prst="rect">
            <a:avLst/>
          </a:prstGeom>
          <a:noFill/>
        </p:spPr>
        <p:txBody>
          <a:bodyPr wrap="square" rtlCol="0">
            <a:spAutoFit/>
          </a:bodyPr>
          <a:lstStyle/>
          <a:p>
            <a:r>
              <a:rPr lang="en-US" sz="800" dirty="0" smtClean="0"/>
              <a:t>http://www.english.sxu.edu</a:t>
            </a:r>
            <a:endParaRPr lang="en-US" sz="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sz="2800" dirty="0" smtClean="0"/>
              <a:t>The lack of context was a persistent problem.</a:t>
            </a:r>
          </a:p>
          <a:p>
            <a:pPr marL="0" indent="0">
              <a:buNone/>
            </a:pPr>
            <a:endParaRPr lang="en-US" sz="2800" dirty="0" smtClean="0"/>
          </a:p>
          <a:p>
            <a:r>
              <a:rPr lang="en-US" sz="2800" dirty="0" smtClean="0"/>
              <a:t>Data collection procedures were highly sought during data reuse.</a:t>
            </a:r>
          </a:p>
          <a:p>
            <a:pPr marL="0" indent="0">
              <a:buNone/>
            </a:pPr>
            <a:r>
              <a:rPr lang="en-US" sz="2800" dirty="0" smtClean="0"/>
              <a:t> </a:t>
            </a:r>
          </a:p>
          <a:p>
            <a:r>
              <a:rPr lang="en-US" sz="2800" dirty="0" smtClean="0"/>
              <a:t>Additional context also played a role during data reuse. </a:t>
            </a:r>
          </a:p>
        </p:txBody>
      </p:sp>
      <p:sp>
        <p:nvSpPr>
          <p:cNvPr id="11" name="Title 10"/>
          <p:cNvSpPr>
            <a:spLocks noGrp="1"/>
          </p:cNvSpPr>
          <p:nvPr>
            <p:ph type="title"/>
          </p:nvPr>
        </p:nvSpPr>
        <p:spPr/>
        <p:txBody>
          <a:bodyPr/>
          <a:lstStyle/>
          <a:p>
            <a:r>
              <a:rPr lang="en-US" b="1" dirty="0" smtClean="0">
                <a:effectLst>
                  <a:outerShdw blurRad="38100" dist="38100" dir="2700000" algn="tl">
                    <a:srgbClr val="000000">
                      <a:alpha val="43137"/>
                    </a:srgbClr>
                  </a:outerShdw>
                </a:effectLst>
              </a:rPr>
              <a:t>Findings</a:t>
            </a:r>
            <a:r>
              <a:rPr lang="en-US" dirty="0" smtClean="0"/>
              <a:t> </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4714874" y="1828800"/>
            <a:ext cx="3971925"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Findings </a:t>
            </a:r>
            <a:endParaRPr lang="en-US" dirty="0"/>
          </a:p>
        </p:txBody>
      </p:sp>
      <p:sp>
        <p:nvSpPr>
          <p:cNvPr id="4" name="Text Placeholder 3"/>
          <p:cNvSpPr>
            <a:spLocks noGrp="1"/>
          </p:cNvSpPr>
          <p:nvPr>
            <p:ph type="body" sz="quarter" idx="13"/>
          </p:nvPr>
        </p:nvSpPr>
        <p:spPr/>
        <p:txBody>
          <a:bodyPr/>
          <a:lstStyle/>
          <a:p>
            <a:r>
              <a:rPr lang="en-US" dirty="0" smtClean="0"/>
              <a:t>The lack of context was a persistent problem during data reuse.</a:t>
            </a:r>
            <a:endParaRPr lang="en-US" dirty="0"/>
          </a:p>
        </p:txBody>
      </p:sp>
      <p:sp>
        <p:nvSpPr>
          <p:cNvPr id="11" name="TextBox 10"/>
          <p:cNvSpPr txBox="1"/>
          <p:nvPr/>
        </p:nvSpPr>
        <p:spPr>
          <a:xfrm>
            <a:off x="0" y="1752600"/>
            <a:ext cx="8947793" cy="1200329"/>
          </a:xfrm>
          <a:prstGeom prst="rect">
            <a:avLst/>
          </a:prstGeom>
          <a:noFill/>
        </p:spPr>
        <p:txBody>
          <a:bodyPr wrap="square" rtlCol="0">
            <a:spAutoFit/>
          </a:bodyPr>
          <a:lstStyle/>
          <a:p>
            <a:r>
              <a:rPr lang="en-US" b="1" u="sng" dirty="0" smtClean="0"/>
              <a:t>MUSEUM COLLECTONS</a:t>
            </a:r>
          </a:p>
          <a:p>
            <a:r>
              <a:rPr lang="en-US" dirty="0" smtClean="0"/>
              <a:t>“…There was </a:t>
            </a:r>
            <a:r>
              <a:rPr lang="en-US" b="1" dirty="0" smtClean="0">
                <a:solidFill>
                  <a:srgbClr val="FF0000"/>
                </a:solidFill>
              </a:rPr>
              <a:t>less concern about</a:t>
            </a:r>
            <a:r>
              <a:rPr lang="en-US" dirty="0" smtClean="0"/>
              <a:t> provenance information or </a:t>
            </a:r>
            <a:r>
              <a:rPr lang="en-US" b="1" dirty="0" smtClean="0">
                <a:solidFill>
                  <a:srgbClr val="FF0000"/>
                </a:solidFill>
              </a:rPr>
              <a:t>context information</a:t>
            </a:r>
            <a:r>
              <a:rPr lang="en-US" dirty="0" smtClean="0"/>
              <a:t>. So </a:t>
            </a:r>
            <a:r>
              <a:rPr lang="en-US" b="1" dirty="0" smtClean="0">
                <a:solidFill>
                  <a:srgbClr val="FF0000"/>
                </a:solidFill>
              </a:rPr>
              <a:t>objects are treated as objects</a:t>
            </a:r>
            <a:r>
              <a:rPr lang="en-US" dirty="0" smtClean="0"/>
              <a:t> and not as objects within their contextual world…” </a:t>
            </a:r>
          </a:p>
          <a:p>
            <a:r>
              <a:rPr lang="en-US" dirty="0" smtClean="0"/>
              <a:t>(CCU20).</a:t>
            </a:r>
            <a:endParaRPr lang="en-US" dirty="0"/>
          </a:p>
        </p:txBody>
      </p:sp>
      <p:sp>
        <p:nvSpPr>
          <p:cNvPr id="12" name="TextBox 11"/>
          <p:cNvSpPr txBox="1"/>
          <p:nvPr/>
        </p:nvSpPr>
        <p:spPr>
          <a:xfrm>
            <a:off x="145383" y="2952929"/>
            <a:ext cx="8802410" cy="1754326"/>
          </a:xfrm>
          <a:prstGeom prst="rect">
            <a:avLst/>
          </a:prstGeom>
          <a:noFill/>
        </p:spPr>
        <p:txBody>
          <a:bodyPr wrap="square" rtlCol="0">
            <a:spAutoFit/>
          </a:bodyPr>
          <a:lstStyle/>
          <a:p>
            <a:pPr algn="ctr"/>
            <a:r>
              <a:rPr lang="en-US" b="1" u="sng" dirty="0" smtClean="0"/>
              <a:t>EARLY FIELD STUDIES</a:t>
            </a:r>
          </a:p>
          <a:p>
            <a:pPr algn="ctr"/>
            <a:r>
              <a:rPr lang="en-US" dirty="0" smtClean="0"/>
              <a:t>So we </a:t>
            </a:r>
            <a:r>
              <a:rPr lang="en-US" b="1" dirty="0" smtClean="0">
                <a:solidFill>
                  <a:srgbClr val="FF0000"/>
                </a:solidFill>
              </a:rPr>
              <a:t>did not have access to critical information</a:t>
            </a:r>
            <a:r>
              <a:rPr lang="en-US" dirty="0" smtClean="0"/>
              <a:t>, such as archaeological contexts, </a:t>
            </a:r>
            <a:r>
              <a:rPr lang="en-US" b="1" dirty="0" smtClean="0">
                <a:solidFill>
                  <a:srgbClr val="FF0000"/>
                </a:solidFill>
              </a:rPr>
              <a:t>excavation</a:t>
            </a:r>
            <a:r>
              <a:rPr lang="en-US" dirty="0" smtClean="0"/>
              <a:t> methods, </a:t>
            </a:r>
            <a:r>
              <a:rPr lang="en-US" b="1" dirty="0" smtClean="0">
                <a:solidFill>
                  <a:srgbClr val="FF0000"/>
                </a:solidFill>
              </a:rPr>
              <a:t>sampling</a:t>
            </a:r>
            <a:r>
              <a:rPr lang="en-US" dirty="0" smtClean="0"/>
              <a:t> methods, even </a:t>
            </a:r>
            <a:r>
              <a:rPr lang="en-US" b="1" dirty="0" smtClean="0">
                <a:solidFill>
                  <a:srgbClr val="FF0000"/>
                </a:solidFill>
              </a:rPr>
              <a:t>identification methods</a:t>
            </a:r>
            <a:r>
              <a:rPr lang="en-US" dirty="0" smtClean="0"/>
              <a:t>. We didn't know if the analysts actually used comparative collections or just published manuals to identify specimens or how did she sample... She didn't mention or detail those things.” (CCU16).</a:t>
            </a:r>
            <a:endParaRPr lang="en-US" dirty="0"/>
          </a:p>
        </p:txBody>
      </p:sp>
      <p:sp>
        <p:nvSpPr>
          <p:cNvPr id="13" name="Rectangle 12"/>
          <p:cNvSpPr/>
          <p:nvPr/>
        </p:nvSpPr>
        <p:spPr>
          <a:xfrm>
            <a:off x="457200" y="4707255"/>
            <a:ext cx="8490593" cy="1477328"/>
          </a:xfrm>
          <a:prstGeom prst="rect">
            <a:avLst/>
          </a:prstGeom>
        </p:spPr>
        <p:txBody>
          <a:bodyPr wrap="square">
            <a:spAutoFit/>
          </a:bodyPr>
          <a:lstStyle/>
          <a:p>
            <a:pPr algn="r"/>
            <a:r>
              <a:rPr lang="en-US" b="1" u="sng" dirty="0" smtClean="0"/>
              <a:t>CONTEMPORARY FIELD STUDIES</a:t>
            </a:r>
          </a:p>
          <a:p>
            <a:pPr algn="r"/>
            <a:r>
              <a:rPr lang="en-US" dirty="0" smtClean="0"/>
              <a:t>“You </a:t>
            </a:r>
            <a:r>
              <a:rPr lang="en-US" b="1" dirty="0" smtClean="0">
                <a:solidFill>
                  <a:srgbClr val="FF0000"/>
                </a:solidFill>
              </a:rPr>
              <a:t>need to do a lot of cleaning and translating</a:t>
            </a:r>
            <a:r>
              <a:rPr lang="en-US" dirty="0" smtClean="0"/>
              <a:t> to make things work. But the concepts in the archaeological ontologies that are being used to describe are still professionally the same, but they’re recorded in various scales. They </a:t>
            </a:r>
            <a:r>
              <a:rPr lang="en-US" b="1" dirty="0" smtClean="0">
                <a:solidFill>
                  <a:srgbClr val="FF0000"/>
                </a:solidFill>
              </a:rPr>
              <a:t>may use different terminologies, different data types</a:t>
            </a:r>
            <a:r>
              <a:rPr lang="en-US" dirty="0" smtClean="0"/>
              <a:t>” (CCU12).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Findings </a:t>
            </a:r>
            <a:endParaRPr lang="en-US" dirty="0"/>
          </a:p>
        </p:txBody>
      </p:sp>
      <p:sp>
        <p:nvSpPr>
          <p:cNvPr id="4" name="Text Placeholder 3"/>
          <p:cNvSpPr>
            <a:spLocks noGrp="1"/>
          </p:cNvSpPr>
          <p:nvPr>
            <p:ph type="body" sz="quarter" idx="13"/>
          </p:nvPr>
        </p:nvSpPr>
        <p:spPr/>
        <p:txBody>
          <a:bodyPr/>
          <a:lstStyle/>
          <a:p>
            <a:r>
              <a:rPr lang="en-US" dirty="0" smtClean="0"/>
              <a:t>Data collection procedures were highly sought during data reuse. </a:t>
            </a:r>
            <a:endParaRPr lang="en-US" dirty="0"/>
          </a:p>
        </p:txBody>
      </p:sp>
      <p:sp>
        <p:nvSpPr>
          <p:cNvPr id="11" name="TextBox 10"/>
          <p:cNvSpPr txBox="1"/>
          <p:nvPr/>
        </p:nvSpPr>
        <p:spPr>
          <a:xfrm>
            <a:off x="0" y="1752600"/>
            <a:ext cx="8947793" cy="923330"/>
          </a:xfrm>
          <a:prstGeom prst="rect">
            <a:avLst/>
          </a:prstGeom>
          <a:noFill/>
        </p:spPr>
        <p:txBody>
          <a:bodyPr wrap="square" rtlCol="0">
            <a:spAutoFit/>
          </a:bodyPr>
          <a:lstStyle/>
          <a:p>
            <a:r>
              <a:rPr lang="en-US" b="1" u="sng" dirty="0" smtClean="0"/>
              <a:t>Accounting for Interpretations of Context Made in the Field</a:t>
            </a:r>
          </a:p>
          <a:p>
            <a:r>
              <a:rPr lang="en-US" dirty="0" smtClean="0"/>
              <a:t>“</a:t>
            </a:r>
            <a:r>
              <a:rPr lang="en-US" b="1" dirty="0" smtClean="0">
                <a:solidFill>
                  <a:srgbClr val="FF0000"/>
                </a:solidFill>
              </a:rPr>
              <a:t>We make a sort of series of interlocking assumptions</a:t>
            </a:r>
            <a:r>
              <a:rPr lang="en-US" dirty="0" smtClean="0"/>
              <a:t> about the certificate of a finding and the material that I’m processing ...” (CCU18). </a:t>
            </a:r>
            <a:endParaRPr lang="en-US" dirty="0"/>
          </a:p>
        </p:txBody>
      </p:sp>
      <p:sp>
        <p:nvSpPr>
          <p:cNvPr id="12" name="TextBox 11"/>
          <p:cNvSpPr txBox="1"/>
          <p:nvPr/>
        </p:nvSpPr>
        <p:spPr>
          <a:xfrm>
            <a:off x="152400" y="5029200"/>
            <a:ext cx="8991600" cy="1200329"/>
          </a:xfrm>
          <a:prstGeom prst="rect">
            <a:avLst/>
          </a:prstGeom>
          <a:noFill/>
        </p:spPr>
        <p:txBody>
          <a:bodyPr wrap="square" rtlCol="0">
            <a:spAutoFit/>
          </a:bodyPr>
          <a:lstStyle/>
          <a:p>
            <a:pPr algn="r"/>
            <a:r>
              <a:rPr lang="en-US" b="1" u="sng" dirty="0" smtClean="0"/>
              <a:t>Accounting for Context Destroyed in the Field</a:t>
            </a:r>
            <a:r>
              <a:rPr lang="en-US" u="sng" dirty="0" smtClean="0"/>
              <a:t> </a:t>
            </a:r>
            <a:endParaRPr lang="en-US" dirty="0" smtClean="0"/>
          </a:p>
          <a:p>
            <a:pPr algn="r"/>
            <a:r>
              <a:rPr lang="en-US" dirty="0" smtClean="0"/>
              <a:t>“</a:t>
            </a:r>
            <a:r>
              <a:rPr lang="en-US" b="1" dirty="0" smtClean="0">
                <a:solidFill>
                  <a:srgbClr val="FF0000"/>
                </a:solidFill>
              </a:rPr>
              <a:t>Just knowing an object is there is nothing</a:t>
            </a:r>
            <a:r>
              <a:rPr lang="en-US" dirty="0" smtClean="0"/>
              <a:t>. You have to know all about it. You need to know where it comes from, how it was acquired, how it was excavated. </a:t>
            </a:r>
            <a:r>
              <a:rPr lang="en-US" b="1" dirty="0" smtClean="0">
                <a:solidFill>
                  <a:srgbClr val="FF0000"/>
                </a:solidFill>
              </a:rPr>
              <a:t>Everything we know has to be tied to that object, otherwise, it’s useless</a:t>
            </a:r>
            <a:r>
              <a:rPr lang="en-US" dirty="0" smtClean="0"/>
              <a:t>” (CCU11). </a:t>
            </a:r>
            <a:endParaRPr lang="en-US" dirty="0"/>
          </a:p>
        </p:txBody>
      </p:sp>
      <p:sp>
        <p:nvSpPr>
          <p:cNvPr id="13" name="Rectangle 12"/>
          <p:cNvSpPr/>
          <p:nvPr/>
        </p:nvSpPr>
        <p:spPr>
          <a:xfrm>
            <a:off x="152400" y="2836902"/>
            <a:ext cx="8940778" cy="2031325"/>
          </a:xfrm>
          <a:prstGeom prst="rect">
            <a:avLst/>
          </a:prstGeom>
        </p:spPr>
        <p:txBody>
          <a:bodyPr wrap="square">
            <a:spAutoFit/>
          </a:bodyPr>
          <a:lstStyle/>
          <a:p>
            <a:pPr algn="ctr"/>
            <a:r>
              <a:rPr lang="en-US" b="1" u="sng" dirty="0" smtClean="0"/>
              <a:t>Accounting for Different Approaches in the Field</a:t>
            </a:r>
          </a:p>
          <a:p>
            <a:pPr algn="ctr"/>
            <a:r>
              <a:rPr lang="en-US" dirty="0" smtClean="0"/>
              <a:t>“We </a:t>
            </a:r>
            <a:r>
              <a:rPr lang="en-US" b="1" dirty="0" smtClean="0">
                <a:solidFill>
                  <a:srgbClr val="FF0000"/>
                </a:solidFill>
              </a:rPr>
              <a:t>have to look at their field methods</a:t>
            </a:r>
            <a:r>
              <a:rPr lang="en-US" dirty="0" smtClean="0"/>
              <a:t> and that's, for example, </a:t>
            </a:r>
            <a:r>
              <a:rPr lang="en-US" b="1" dirty="0" smtClean="0">
                <a:solidFill>
                  <a:srgbClr val="FF0000"/>
                </a:solidFill>
              </a:rPr>
              <a:t>did they walk with spacing close enough so</a:t>
            </a:r>
            <a:r>
              <a:rPr lang="en-US" dirty="0" smtClean="0"/>
              <a:t> that they were picking up…</a:t>
            </a:r>
            <a:r>
              <a:rPr lang="en-US" b="1" dirty="0" smtClean="0">
                <a:solidFill>
                  <a:srgbClr val="FF0000"/>
                </a:solidFill>
              </a:rPr>
              <a:t>They'll hit a site, but they'll walk by little tiny sherd scattered things</a:t>
            </a:r>
            <a:r>
              <a:rPr lang="en-US" dirty="0" smtClean="0"/>
              <a:t>…So you kind of need to know that. I've heard of things like shoulder surveys, where they literally walk side by side and pick those little things, but then, again, you've only, you're doing a very narrow tract. So there are procedures” (CCU01).  </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F7939786-C169-4F7A-810B-4BE8BCB61B43}">
  <ds:schemaRefs>
    <ds:schemaRef ds:uri="http://schemas.openxmlformats.org/package/2006/metadata/core-properties"/>
    <ds:schemaRef ds:uri="http://purl.org/dc/elements/1.1/"/>
    <ds:schemaRef ds:uri="http://schemas.microsoft.com/office/2006/documentManagement/types"/>
    <ds:schemaRef ds:uri="http://purl.org/dc/dcmitype/"/>
    <ds:schemaRef ds:uri="http://www.w3.org/XML/1998/namespace"/>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10141</TotalTime>
  <Words>1645</Words>
  <Application>Microsoft Office PowerPoint</Application>
  <PresentationFormat>On-screen Show (4:3)</PresentationFormat>
  <Paragraphs>195</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OCLC Redesign 2011-01</vt:lpstr>
      <vt:lpstr>The Challenges of Digging Data: A Study of Context in Archaeological Data Reuse</vt:lpstr>
      <vt:lpstr>Slide 2</vt:lpstr>
      <vt:lpstr>The Research Team</vt:lpstr>
      <vt:lpstr>Methods Overview</vt:lpstr>
      <vt:lpstr>Motivation</vt:lpstr>
      <vt:lpstr>The Study</vt:lpstr>
      <vt:lpstr>Findings </vt:lpstr>
      <vt:lpstr>Findings </vt:lpstr>
      <vt:lpstr>Findings </vt:lpstr>
      <vt:lpstr>Findings </vt:lpstr>
      <vt:lpstr>Implications: Documenting Context is Challenging</vt:lpstr>
      <vt:lpstr>Implications: Documenting Context is Challenging</vt:lpstr>
      <vt:lpstr>Implications: Documenting Context is Challenging</vt:lpstr>
      <vt:lpstr>Slide 14</vt:lpstr>
      <vt:lpstr>Implications: Documenting Context is Challenging</vt:lpstr>
      <vt:lpstr>Slide 16</vt:lpstr>
      <vt:lpstr>Implications: Documenting Context is Challenging</vt:lpstr>
      <vt:lpstr>Conclusions</vt:lpstr>
      <vt:lpstr>Conclusions</vt:lpstr>
      <vt:lpstr>Acknowledgements </vt:lpstr>
      <vt:lpstr>Questions?</vt:lpstr>
    </vt:vector>
  </TitlesOfParts>
  <Company>OCLC Research, University of California Berkeley, The Alexandria Archive Institute, University of Michigan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Challenges of Digging Data: A Study of Context in Archaeological Data Reuse</dc:title>
  <dc:creator>Ixchel Faniel;Eric Kansa;Sarah Whitcher Kansa;Julianna Barrera-Gomez;Elizabeth Yakel</dc:creator>
  <cp:keywords>Archaeology, Data management, Data reuse, Data standards</cp:keywords>
  <cp:lastModifiedBy>Ixchel Faniel</cp:lastModifiedBy>
  <cp:revision>787</cp:revision>
  <cp:lastPrinted>2012-01-18T22:20:44Z</cp:lastPrinted>
  <dcterms:created xsi:type="dcterms:W3CDTF">2012-03-27T16:06:48Z</dcterms:created>
  <dcterms:modified xsi:type="dcterms:W3CDTF">2013-07-24T11:15:17Z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