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Default Extension="pdf" ContentType="application/pdf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22"/>
  </p:notesMasterIdLst>
  <p:handoutMasterIdLst>
    <p:handoutMasterId r:id="rId23"/>
  </p:handoutMasterIdLst>
  <p:sldIdLst>
    <p:sldId id="467" r:id="rId5"/>
    <p:sldId id="545" r:id="rId6"/>
    <p:sldId id="560" r:id="rId7"/>
    <p:sldId id="550" r:id="rId8"/>
    <p:sldId id="546" r:id="rId9"/>
    <p:sldId id="548" r:id="rId10"/>
    <p:sldId id="558" r:id="rId11"/>
    <p:sldId id="531" r:id="rId12"/>
    <p:sldId id="532" r:id="rId13"/>
    <p:sldId id="551" r:id="rId14"/>
    <p:sldId id="555" r:id="rId15"/>
    <p:sldId id="552" r:id="rId16"/>
    <p:sldId id="559" r:id="rId17"/>
    <p:sldId id="534" r:id="rId18"/>
    <p:sldId id="556" r:id="rId19"/>
    <p:sldId id="499" r:id="rId20"/>
    <p:sldId id="48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72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key Hawk" initials="MLH" lastIdx="2" clrIdx="0"/>
  <p:cmAuthor id="1" name="Ixchel Faniel" initials="IM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B7CCB"/>
    <a:srgbClr val="419A3C"/>
    <a:srgbClr val="A9316F"/>
    <a:srgbClr val="FF7600"/>
    <a:srgbClr val="E18100"/>
    <a:srgbClr val="CCFF66"/>
    <a:srgbClr val="2F416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72659" autoAdjust="0"/>
  </p:normalViewPr>
  <p:slideViewPr>
    <p:cSldViewPr snapToObjects="1" showGuides="1">
      <p:cViewPr varScale="1">
        <p:scale>
          <a:sx n="84" d="100"/>
          <a:sy n="84" d="100"/>
        </p:scale>
        <p:origin x="-2382" y="-90"/>
      </p:cViewPr>
      <p:guideLst>
        <p:guide orient="horz" pos="672"/>
        <p:guide/>
      </p:guideLst>
    </p:cSldViewPr>
  </p:slideViewPr>
  <p:outlineViewPr>
    <p:cViewPr>
      <p:scale>
        <a:sx n="33" d="100"/>
        <a:sy n="33" d="100"/>
      </p:scale>
      <p:origin x="0" y="51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Objects="1">
      <p:cViewPr>
        <p:scale>
          <a:sx n="60" d="100"/>
          <a:sy n="60" d="100"/>
        </p:scale>
        <p:origin x="-4398" y="-91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FA042C-27E6-45BA-A355-2B9D3B4D7E5C}" type="doc">
      <dgm:prSet loTypeId="urn:microsoft.com/office/officeart/2005/8/layout/cycle4#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CB3FEE-626C-43D0-9D47-D50D461461A5}">
      <dgm:prSet phldrT="[Text]" custT="1"/>
      <dgm:spPr/>
      <dgm:t>
        <a:bodyPr/>
        <a:lstStyle/>
        <a:p>
          <a:r>
            <a:rPr lang="en-US" sz="2400" dirty="0" smtClean="0"/>
            <a:t>Data Collection</a:t>
          </a:r>
          <a:endParaRPr lang="en-US" sz="1800" dirty="0"/>
        </a:p>
      </dgm:t>
    </dgm:pt>
    <dgm:pt modelId="{69519229-3CDE-4EAA-AA3E-856AE41258FA}" type="parTrans" cxnId="{D98D1E5A-203B-48C4-8379-05C8E306A821}">
      <dgm:prSet/>
      <dgm:spPr/>
      <dgm:t>
        <a:bodyPr/>
        <a:lstStyle/>
        <a:p>
          <a:endParaRPr lang="en-US"/>
        </a:p>
      </dgm:t>
    </dgm:pt>
    <dgm:pt modelId="{0E615487-F562-4C14-B207-E552B385D9A1}" type="sibTrans" cxnId="{D98D1E5A-203B-48C4-8379-05C8E306A821}">
      <dgm:prSet/>
      <dgm:spPr/>
      <dgm:t>
        <a:bodyPr/>
        <a:lstStyle/>
        <a:p>
          <a:endParaRPr lang="en-US"/>
        </a:p>
      </dgm:t>
    </dgm:pt>
    <dgm:pt modelId="{082B0BB0-B188-4569-8BE3-EB5EB390120F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pPr algn="l"/>
          <a:r>
            <a:rPr lang="en-US" sz="2800" dirty="0" smtClean="0"/>
            <a:t>Data Producer</a:t>
          </a:r>
          <a:r>
            <a:rPr lang="en-US" sz="1900" dirty="0" smtClean="0"/>
            <a:t> </a:t>
          </a:r>
          <a:endParaRPr lang="en-US" sz="1900" dirty="0"/>
        </a:p>
      </dgm:t>
    </dgm:pt>
    <dgm:pt modelId="{AA53A57A-6E4C-4309-A19D-A7E59A44EF45}" type="parTrans" cxnId="{41A620C5-08E8-4621-92BD-0801AFE32736}">
      <dgm:prSet/>
      <dgm:spPr/>
      <dgm:t>
        <a:bodyPr/>
        <a:lstStyle/>
        <a:p>
          <a:endParaRPr lang="en-US"/>
        </a:p>
      </dgm:t>
    </dgm:pt>
    <dgm:pt modelId="{1A4FE954-6647-4AA3-AFB7-374B53E295BA}" type="sibTrans" cxnId="{41A620C5-08E8-4621-92BD-0801AFE32736}">
      <dgm:prSet/>
      <dgm:spPr/>
      <dgm:t>
        <a:bodyPr/>
        <a:lstStyle/>
        <a:p>
          <a:endParaRPr lang="en-US"/>
        </a:p>
      </dgm:t>
    </dgm:pt>
    <dgm:pt modelId="{BED00102-4095-4B7A-A824-68FA3DCBBB7F}">
      <dgm:prSet phldrT="[Text]" custT="1"/>
      <dgm:spPr/>
      <dgm:t>
        <a:bodyPr/>
        <a:lstStyle/>
        <a:p>
          <a:r>
            <a:rPr lang="en-US" sz="2400" dirty="0" smtClean="0"/>
            <a:t>Data Sharing</a:t>
          </a:r>
          <a:r>
            <a:rPr lang="en-US" sz="2000" dirty="0" smtClean="0"/>
            <a:t> </a:t>
          </a:r>
          <a:endParaRPr lang="en-US" sz="2000" dirty="0"/>
        </a:p>
      </dgm:t>
    </dgm:pt>
    <dgm:pt modelId="{D974F703-1CB6-401B-868A-1DE5B99E647D}" type="parTrans" cxnId="{1F6CEB3B-27CF-4B89-89BB-68565B2C7688}">
      <dgm:prSet/>
      <dgm:spPr/>
      <dgm:t>
        <a:bodyPr/>
        <a:lstStyle/>
        <a:p>
          <a:endParaRPr lang="en-US"/>
        </a:p>
      </dgm:t>
    </dgm:pt>
    <dgm:pt modelId="{B5455C86-14FA-4A11-BEB3-F3431FAEFAA0}" type="sibTrans" cxnId="{1F6CEB3B-27CF-4B89-89BB-68565B2C7688}">
      <dgm:prSet/>
      <dgm:spPr/>
      <dgm:t>
        <a:bodyPr/>
        <a:lstStyle/>
        <a:p>
          <a:endParaRPr lang="en-US"/>
        </a:p>
      </dgm:t>
    </dgm:pt>
    <dgm:pt modelId="{11359FEB-5397-498F-AE7C-5494392473EC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pPr algn="r"/>
          <a:r>
            <a:rPr lang="en-US" sz="2800" dirty="0" smtClean="0"/>
            <a:t>Data </a:t>
          </a:r>
          <a:br>
            <a:rPr lang="en-US" sz="2800" dirty="0" smtClean="0"/>
          </a:br>
          <a:r>
            <a:rPr lang="en-US" sz="2800" dirty="0" smtClean="0"/>
            <a:t>Producer </a:t>
          </a:r>
          <a:endParaRPr lang="en-US" sz="1900" dirty="0"/>
        </a:p>
      </dgm:t>
    </dgm:pt>
    <dgm:pt modelId="{6A5991DC-B1BF-42D2-AF55-664556CCFF46}" type="parTrans" cxnId="{D5501D18-5239-4A49-8F1D-F79F510189FC}">
      <dgm:prSet/>
      <dgm:spPr/>
      <dgm:t>
        <a:bodyPr/>
        <a:lstStyle/>
        <a:p>
          <a:endParaRPr lang="en-US"/>
        </a:p>
      </dgm:t>
    </dgm:pt>
    <dgm:pt modelId="{003A8D74-C1D1-4487-913C-2A16BDA96CBC}" type="sibTrans" cxnId="{D5501D18-5239-4A49-8F1D-F79F510189FC}">
      <dgm:prSet/>
      <dgm:spPr/>
      <dgm:t>
        <a:bodyPr/>
        <a:lstStyle/>
        <a:p>
          <a:endParaRPr lang="en-US"/>
        </a:p>
      </dgm:t>
    </dgm:pt>
    <dgm:pt modelId="{311EE402-113B-420B-B7DE-C02C1381795F}">
      <dgm:prSet phldrT="[Text]" custT="1"/>
      <dgm:spPr/>
      <dgm:t>
        <a:bodyPr/>
        <a:lstStyle/>
        <a:p>
          <a:r>
            <a:rPr lang="en-US" sz="2400" dirty="0" smtClean="0"/>
            <a:t>Data Curation</a:t>
          </a:r>
          <a:endParaRPr lang="en-US" sz="2400" dirty="0"/>
        </a:p>
      </dgm:t>
    </dgm:pt>
    <dgm:pt modelId="{9B4D9EA4-52F5-4E7E-A620-6EDDE82A5320}" type="parTrans" cxnId="{39496B81-16AD-4C56-8A59-407459765742}">
      <dgm:prSet/>
      <dgm:spPr/>
      <dgm:t>
        <a:bodyPr/>
        <a:lstStyle/>
        <a:p>
          <a:endParaRPr lang="en-US"/>
        </a:p>
      </dgm:t>
    </dgm:pt>
    <dgm:pt modelId="{3F1A0C1B-98C8-4045-BC94-9D55FD60366A}" type="sibTrans" cxnId="{39496B81-16AD-4C56-8A59-407459765742}">
      <dgm:prSet/>
      <dgm:spPr/>
      <dgm:t>
        <a:bodyPr/>
        <a:lstStyle/>
        <a:p>
          <a:endParaRPr lang="en-US"/>
        </a:p>
      </dgm:t>
    </dgm:pt>
    <dgm:pt modelId="{4D33DCF8-07E2-4577-8D90-9DEE8F6D48C6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pPr algn="r"/>
          <a:r>
            <a:rPr lang="en-US" sz="2800" dirty="0" smtClean="0"/>
            <a:t>Repository Staff</a:t>
          </a:r>
          <a:r>
            <a:rPr lang="en-US" sz="2400" dirty="0" smtClean="0"/>
            <a:t> </a:t>
          </a:r>
          <a:endParaRPr lang="en-US" sz="1700" dirty="0"/>
        </a:p>
      </dgm:t>
    </dgm:pt>
    <dgm:pt modelId="{6659D008-A3A9-406C-9757-AF8C8D5303A3}" type="parTrans" cxnId="{1514A75D-3E58-452E-B7D1-F89700E12A19}">
      <dgm:prSet/>
      <dgm:spPr/>
      <dgm:t>
        <a:bodyPr/>
        <a:lstStyle/>
        <a:p>
          <a:endParaRPr lang="en-US"/>
        </a:p>
      </dgm:t>
    </dgm:pt>
    <dgm:pt modelId="{B2E299C2-FB9A-407B-9148-E09E84B99CA3}" type="sibTrans" cxnId="{1514A75D-3E58-452E-B7D1-F89700E12A19}">
      <dgm:prSet/>
      <dgm:spPr/>
      <dgm:t>
        <a:bodyPr/>
        <a:lstStyle/>
        <a:p>
          <a:endParaRPr lang="en-US"/>
        </a:p>
      </dgm:t>
    </dgm:pt>
    <dgm:pt modelId="{BC82B587-9D6F-4D48-8513-A1313965A09B}">
      <dgm:prSet phldrT="[Text]" custT="1"/>
      <dgm:spPr/>
      <dgm:t>
        <a:bodyPr/>
        <a:lstStyle/>
        <a:p>
          <a:r>
            <a:rPr lang="en-US" sz="2400" dirty="0" smtClean="0"/>
            <a:t>Data Reuse </a:t>
          </a:r>
          <a:endParaRPr lang="en-US" sz="2000" dirty="0"/>
        </a:p>
      </dgm:t>
    </dgm:pt>
    <dgm:pt modelId="{0FB76878-2B72-45A9-AF82-C4500085B831}" type="parTrans" cxnId="{7F242166-F145-4BE7-89E6-B9C7E2E69415}">
      <dgm:prSet/>
      <dgm:spPr/>
      <dgm:t>
        <a:bodyPr/>
        <a:lstStyle/>
        <a:p>
          <a:endParaRPr lang="en-US"/>
        </a:p>
      </dgm:t>
    </dgm:pt>
    <dgm:pt modelId="{0A7BB1F4-9CDF-41CC-B88D-4601EC349B63}" type="sibTrans" cxnId="{7F242166-F145-4BE7-89E6-B9C7E2E69415}">
      <dgm:prSet/>
      <dgm:spPr/>
      <dgm:t>
        <a:bodyPr/>
        <a:lstStyle/>
        <a:p>
          <a:endParaRPr lang="en-US"/>
        </a:p>
      </dgm:t>
    </dgm:pt>
    <dgm:pt modelId="{905C0292-121A-4B26-A8D8-A132C90E82EF}">
      <dgm:prSet phldrT="[Text]" custT="1"/>
      <dgm:spPr>
        <a:ln>
          <a:solidFill>
            <a:schemeClr val="bg2"/>
          </a:solidFill>
        </a:ln>
      </dgm:spPr>
      <dgm:t>
        <a:bodyPr/>
        <a:lstStyle/>
        <a:p>
          <a:pPr algn="l"/>
          <a:r>
            <a:rPr lang="en-US" sz="2800" dirty="0" smtClean="0"/>
            <a:t>Data </a:t>
          </a:r>
          <a:br>
            <a:rPr lang="en-US" sz="2800" dirty="0" smtClean="0"/>
          </a:br>
          <a:r>
            <a:rPr lang="en-US" sz="2800" dirty="0" smtClean="0"/>
            <a:t>Reuser </a:t>
          </a:r>
          <a:endParaRPr lang="en-US" sz="2800" dirty="0"/>
        </a:p>
      </dgm:t>
    </dgm:pt>
    <dgm:pt modelId="{5A5898F3-F580-4673-94CB-F650D6587981}" type="parTrans" cxnId="{5BE3BC49-DC04-483A-B592-0503F119AE27}">
      <dgm:prSet/>
      <dgm:spPr/>
      <dgm:t>
        <a:bodyPr/>
        <a:lstStyle/>
        <a:p>
          <a:endParaRPr lang="en-US"/>
        </a:p>
      </dgm:t>
    </dgm:pt>
    <dgm:pt modelId="{F710525B-110A-424D-9DF5-6D334ECD5A5F}" type="sibTrans" cxnId="{5BE3BC49-DC04-483A-B592-0503F119AE27}">
      <dgm:prSet/>
      <dgm:spPr/>
      <dgm:t>
        <a:bodyPr/>
        <a:lstStyle/>
        <a:p>
          <a:endParaRPr lang="en-US"/>
        </a:p>
      </dgm:t>
    </dgm:pt>
    <dgm:pt modelId="{D4782D51-78BB-4DA7-8E7A-5E496CD09584}" type="pres">
      <dgm:prSet presAssocID="{5BFA042C-27E6-45BA-A355-2B9D3B4D7E5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EF260C-881A-4082-A4DF-15D4C223E6A3}" type="pres">
      <dgm:prSet presAssocID="{5BFA042C-27E6-45BA-A355-2B9D3B4D7E5C}" presName="children" presStyleCnt="0"/>
      <dgm:spPr/>
    </dgm:pt>
    <dgm:pt modelId="{B123316A-21F9-4B9A-A46D-7FB612733674}" type="pres">
      <dgm:prSet presAssocID="{5BFA042C-27E6-45BA-A355-2B9D3B4D7E5C}" presName="child1group" presStyleCnt="0"/>
      <dgm:spPr/>
    </dgm:pt>
    <dgm:pt modelId="{B8B1B4FE-2819-4D69-BFAA-532EC31351E2}" type="pres">
      <dgm:prSet presAssocID="{5BFA042C-27E6-45BA-A355-2B9D3B4D7E5C}" presName="child1" presStyleLbl="bgAcc1" presStyleIdx="0" presStyleCnt="4" custScaleX="180340"/>
      <dgm:spPr/>
      <dgm:t>
        <a:bodyPr/>
        <a:lstStyle/>
        <a:p>
          <a:endParaRPr lang="en-US"/>
        </a:p>
      </dgm:t>
    </dgm:pt>
    <dgm:pt modelId="{3BA34E15-9F49-40F4-9E74-5BF56A94275C}" type="pres">
      <dgm:prSet presAssocID="{5BFA042C-27E6-45BA-A355-2B9D3B4D7E5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FF62D-2948-42FC-AA46-8CE2AF1AD4D9}" type="pres">
      <dgm:prSet presAssocID="{5BFA042C-27E6-45BA-A355-2B9D3B4D7E5C}" presName="child2group" presStyleCnt="0"/>
      <dgm:spPr/>
    </dgm:pt>
    <dgm:pt modelId="{2E230A8D-17CB-4184-80C0-9F8D7D4D0ABC}" type="pres">
      <dgm:prSet presAssocID="{5BFA042C-27E6-45BA-A355-2B9D3B4D7E5C}" presName="child2" presStyleLbl="bgAcc1" presStyleIdx="1" presStyleCnt="4" custScaleX="216881" custScaleY="91801" custLinFactNeighborX="34715" custLinFactNeighborY="-4099"/>
      <dgm:spPr/>
      <dgm:t>
        <a:bodyPr/>
        <a:lstStyle/>
        <a:p>
          <a:endParaRPr lang="en-US"/>
        </a:p>
      </dgm:t>
    </dgm:pt>
    <dgm:pt modelId="{B603B1DD-5535-4965-ADB0-363AAF84D145}" type="pres">
      <dgm:prSet presAssocID="{5BFA042C-27E6-45BA-A355-2B9D3B4D7E5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1C1E6-E871-465A-9F88-706856EEA44A}" type="pres">
      <dgm:prSet presAssocID="{5BFA042C-27E6-45BA-A355-2B9D3B4D7E5C}" presName="child3group" presStyleCnt="0"/>
      <dgm:spPr/>
    </dgm:pt>
    <dgm:pt modelId="{CC0D189F-5158-47A9-8E71-CF6BA39C577C}" type="pres">
      <dgm:prSet presAssocID="{5BFA042C-27E6-45BA-A355-2B9D3B4D7E5C}" presName="child3" presStyleLbl="bgAcc1" presStyleIdx="2" presStyleCnt="4" custScaleX="180340" custLinFactNeighborX="52986" custLinFactNeighborY="0"/>
      <dgm:spPr/>
      <dgm:t>
        <a:bodyPr/>
        <a:lstStyle/>
        <a:p>
          <a:endParaRPr lang="en-US"/>
        </a:p>
      </dgm:t>
    </dgm:pt>
    <dgm:pt modelId="{AE094974-170F-4EEC-8793-49A5ABEFB853}" type="pres">
      <dgm:prSet presAssocID="{5BFA042C-27E6-45BA-A355-2B9D3B4D7E5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DC3FE-348A-4755-94D5-11D960042388}" type="pres">
      <dgm:prSet presAssocID="{5BFA042C-27E6-45BA-A355-2B9D3B4D7E5C}" presName="child4group" presStyleCnt="0"/>
      <dgm:spPr/>
    </dgm:pt>
    <dgm:pt modelId="{748833AE-4802-44EE-ABA7-F9E02005B496}" type="pres">
      <dgm:prSet presAssocID="{5BFA042C-27E6-45BA-A355-2B9D3B4D7E5C}" presName="child4" presStyleLbl="bgAcc1" presStyleIdx="3" presStyleCnt="4" custScaleX="180340"/>
      <dgm:spPr/>
      <dgm:t>
        <a:bodyPr/>
        <a:lstStyle/>
        <a:p>
          <a:endParaRPr lang="en-US"/>
        </a:p>
      </dgm:t>
    </dgm:pt>
    <dgm:pt modelId="{3522BCD5-F4D9-4600-8FE9-D1DBD766A67D}" type="pres">
      <dgm:prSet presAssocID="{5BFA042C-27E6-45BA-A355-2B9D3B4D7E5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475E9-5F22-481C-9C55-68B251FB14DE}" type="pres">
      <dgm:prSet presAssocID="{5BFA042C-27E6-45BA-A355-2B9D3B4D7E5C}" presName="childPlaceholder" presStyleCnt="0"/>
      <dgm:spPr/>
    </dgm:pt>
    <dgm:pt modelId="{3FE296D2-1909-43CC-BDBB-1E77E9F1C895}" type="pres">
      <dgm:prSet presAssocID="{5BFA042C-27E6-45BA-A355-2B9D3B4D7E5C}" presName="circle" presStyleCnt="0"/>
      <dgm:spPr/>
    </dgm:pt>
    <dgm:pt modelId="{0776652A-BEFA-40D1-AAC0-77EE49B275E4}" type="pres">
      <dgm:prSet presAssocID="{5BFA042C-27E6-45BA-A355-2B9D3B4D7E5C}" presName="quadrant1" presStyleLbl="node1" presStyleIdx="0" presStyleCnt="4" custScaleX="145523" custLinFactNeighborX="0" custLinFactNeighborY="35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77BD6-79D9-45B5-BD55-B3848B49352F}" type="pres">
      <dgm:prSet presAssocID="{5BFA042C-27E6-45BA-A355-2B9D3B4D7E5C}" presName="quadrant2" presStyleLbl="node1" presStyleIdx="1" presStyleCnt="4" custScaleX="145523" custLinFactNeighborX="41297" custLinFactNeighborY="35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0DEE9-296B-4766-869A-3B3931F6CD54}" type="pres">
      <dgm:prSet presAssocID="{5BFA042C-27E6-45BA-A355-2B9D3B4D7E5C}" presName="quadrant3" presStyleLbl="node1" presStyleIdx="2" presStyleCnt="4" custScaleX="145523" custLinFactNeighborX="41297" custLinFactNeighborY="-10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BA74B-E293-4DAE-92A9-4A7C7AE7D55D}" type="pres">
      <dgm:prSet presAssocID="{5BFA042C-27E6-45BA-A355-2B9D3B4D7E5C}" presName="quadrant4" presStyleLbl="node1" presStyleIdx="3" presStyleCnt="4" custScaleX="145523" custLinFactNeighborX="0" custLinFactNeighborY="-10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FC421-E0CD-48F1-A0D2-C1F7773376B7}" type="pres">
      <dgm:prSet presAssocID="{5BFA042C-27E6-45BA-A355-2B9D3B4D7E5C}" presName="quadrantPlaceholder" presStyleCnt="0"/>
      <dgm:spPr/>
    </dgm:pt>
    <dgm:pt modelId="{188AB081-A104-4754-9F8F-BEDD753CBCCB}" type="pres">
      <dgm:prSet presAssocID="{5BFA042C-27E6-45BA-A355-2B9D3B4D7E5C}" presName="center1" presStyleLbl="fgShp" presStyleIdx="0" presStyleCnt="2" custLinFactNeighborX="62075" custLinFactNeighborY="3995"/>
      <dgm:spPr/>
    </dgm:pt>
    <dgm:pt modelId="{5B87F20E-AD45-4D02-BF94-1B94004BEA01}" type="pres">
      <dgm:prSet presAssocID="{5BFA042C-27E6-45BA-A355-2B9D3B4D7E5C}" presName="center2" presStyleLbl="fgShp" presStyleIdx="1" presStyleCnt="2" custLinFactNeighborX="62075" custLinFactNeighborY="3995"/>
      <dgm:spPr/>
    </dgm:pt>
  </dgm:ptLst>
  <dgm:cxnLst>
    <dgm:cxn modelId="{84EEBC1D-32A5-462A-B93D-D34E0AACA951}" type="presOf" srcId="{BC82B587-9D6F-4D48-8513-A1313965A09B}" destId="{C14BA74B-E293-4DAE-92A9-4A7C7AE7D55D}" srcOrd="0" destOrd="0" presId="urn:microsoft.com/office/officeart/2005/8/layout/cycle4#7"/>
    <dgm:cxn modelId="{B8B236AB-F10D-45FC-AEC8-A73E68B8456A}" type="presOf" srcId="{082B0BB0-B188-4569-8BE3-EB5EB390120F}" destId="{3BA34E15-9F49-40F4-9E74-5BF56A94275C}" srcOrd="1" destOrd="0" presId="urn:microsoft.com/office/officeart/2005/8/layout/cycle4#7"/>
    <dgm:cxn modelId="{5F2FA549-5886-4E06-9743-FD37532053DB}" type="presOf" srcId="{905C0292-121A-4B26-A8D8-A132C90E82EF}" destId="{3522BCD5-F4D9-4600-8FE9-D1DBD766A67D}" srcOrd="1" destOrd="0" presId="urn:microsoft.com/office/officeart/2005/8/layout/cycle4#7"/>
    <dgm:cxn modelId="{41A620C5-08E8-4621-92BD-0801AFE32736}" srcId="{DCCB3FEE-626C-43D0-9D47-D50D461461A5}" destId="{082B0BB0-B188-4569-8BE3-EB5EB390120F}" srcOrd="0" destOrd="0" parTransId="{AA53A57A-6E4C-4309-A19D-A7E59A44EF45}" sibTransId="{1A4FE954-6647-4AA3-AFB7-374B53E295BA}"/>
    <dgm:cxn modelId="{39496B81-16AD-4C56-8A59-407459765742}" srcId="{5BFA042C-27E6-45BA-A355-2B9D3B4D7E5C}" destId="{311EE402-113B-420B-B7DE-C02C1381795F}" srcOrd="2" destOrd="0" parTransId="{9B4D9EA4-52F5-4E7E-A620-6EDDE82A5320}" sibTransId="{3F1A0C1B-98C8-4045-BC94-9D55FD60366A}"/>
    <dgm:cxn modelId="{1514A75D-3E58-452E-B7D1-F89700E12A19}" srcId="{311EE402-113B-420B-B7DE-C02C1381795F}" destId="{4D33DCF8-07E2-4577-8D90-9DEE8F6D48C6}" srcOrd="0" destOrd="0" parTransId="{6659D008-A3A9-406C-9757-AF8C8D5303A3}" sibTransId="{B2E299C2-FB9A-407B-9148-E09E84B99CA3}"/>
    <dgm:cxn modelId="{1F6CEB3B-27CF-4B89-89BB-68565B2C7688}" srcId="{5BFA042C-27E6-45BA-A355-2B9D3B4D7E5C}" destId="{BED00102-4095-4B7A-A824-68FA3DCBBB7F}" srcOrd="1" destOrd="0" parTransId="{D974F703-1CB6-401B-868A-1DE5B99E647D}" sibTransId="{B5455C86-14FA-4A11-BEB3-F3431FAEFAA0}"/>
    <dgm:cxn modelId="{C0F62BB1-9ACC-4D61-AA5E-9C3D1A4115C0}" type="presOf" srcId="{905C0292-121A-4B26-A8D8-A132C90E82EF}" destId="{748833AE-4802-44EE-ABA7-F9E02005B496}" srcOrd="0" destOrd="0" presId="urn:microsoft.com/office/officeart/2005/8/layout/cycle4#7"/>
    <dgm:cxn modelId="{936056B6-F683-4879-8CBC-11B3AF8A16B6}" type="presOf" srcId="{11359FEB-5397-498F-AE7C-5494392473EC}" destId="{2E230A8D-17CB-4184-80C0-9F8D7D4D0ABC}" srcOrd="0" destOrd="0" presId="urn:microsoft.com/office/officeart/2005/8/layout/cycle4#7"/>
    <dgm:cxn modelId="{F3C5D6B3-A745-4553-8653-9E108673EDE8}" type="presOf" srcId="{DCCB3FEE-626C-43D0-9D47-D50D461461A5}" destId="{0776652A-BEFA-40D1-AAC0-77EE49B275E4}" srcOrd="0" destOrd="0" presId="urn:microsoft.com/office/officeart/2005/8/layout/cycle4#7"/>
    <dgm:cxn modelId="{7F242166-F145-4BE7-89E6-B9C7E2E69415}" srcId="{5BFA042C-27E6-45BA-A355-2B9D3B4D7E5C}" destId="{BC82B587-9D6F-4D48-8513-A1313965A09B}" srcOrd="3" destOrd="0" parTransId="{0FB76878-2B72-45A9-AF82-C4500085B831}" sibTransId="{0A7BB1F4-9CDF-41CC-B88D-4601EC349B63}"/>
    <dgm:cxn modelId="{D98D1E5A-203B-48C4-8379-05C8E306A821}" srcId="{5BFA042C-27E6-45BA-A355-2B9D3B4D7E5C}" destId="{DCCB3FEE-626C-43D0-9D47-D50D461461A5}" srcOrd="0" destOrd="0" parTransId="{69519229-3CDE-4EAA-AA3E-856AE41258FA}" sibTransId="{0E615487-F562-4C14-B207-E552B385D9A1}"/>
    <dgm:cxn modelId="{E2ED1893-BEE6-4156-8628-F6788C3EE948}" type="presOf" srcId="{11359FEB-5397-498F-AE7C-5494392473EC}" destId="{B603B1DD-5535-4965-ADB0-363AAF84D145}" srcOrd="1" destOrd="0" presId="urn:microsoft.com/office/officeart/2005/8/layout/cycle4#7"/>
    <dgm:cxn modelId="{EAEC82A0-8C0A-45DE-A343-94A2500B15B3}" type="presOf" srcId="{4D33DCF8-07E2-4577-8D90-9DEE8F6D48C6}" destId="{AE094974-170F-4EEC-8793-49A5ABEFB853}" srcOrd="1" destOrd="0" presId="urn:microsoft.com/office/officeart/2005/8/layout/cycle4#7"/>
    <dgm:cxn modelId="{2BA62DCA-3935-4F62-8F8B-34FEEEE809EB}" type="presOf" srcId="{BED00102-4095-4B7A-A824-68FA3DCBBB7F}" destId="{82477BD6-79D9-45B5-BD55-B3848B49352F}" srcOrd="0" destOrd="0" presId="urn:microsoft.com/office/officeart/2005/8/layout/cycle4#7"/>
    <dgm:cxn modelId="{76C8A8AB-4604-495F-9AD1-A2B8E6C2B066}" type="presOf" srcId="{311EE402-113B-420B-B7DE-C02C1381795F}" destId="{7D60DEE9-296B-4766-869A-3B3931F6CD54}" srcOrd="0" destOrd="0" presId="urn:microsoft.com/office/officeart/2005/8/layout/cycle4#7"/>
    <dgm:cxn modelId="{DCC03E23-0AEB-42B2-95C1-CF727F65440B}" type="presOf" srcId="{4D33DCF8-07E2-4577-8D90-9DEE8F6D48C6}" destId="{CC0D189F-5158-47A9-8E71-CF6BA39C577C}" srcOrd="0" destOrd="0" presId="urn:microsoft.com/office/officeart/2005/8/layout/cycle4#7"/>
    <dgm:cxn modelId="{3FE6635D-2642-4713-B2C9-37A3CB26C30C}" type="presOf" srcId="{5BFA042C-27E6-45BA-A355-2B9D3B4D7E5C}" destId="{D4782D51-78BB-4DA7-8E7A-5E496CD09584}" srcOrd="0" destOrd="0" presId="urn:microsoft.com/office/officeart/2005/8/layout/cycle4#7"/>
    <dgm:cxn modelId="{5BE3BC49-DC04-483A-B592-0503F119AE27}" srcId="{BC82B587-9D6F-4D48-8513-A1313965A09B}" destId="{905C0292-121A-4B26-A8D8-A132C90E82EF}" srcOrd="0" destOrd="0" parTransId="{5A5898F3-F580-4673-94CB-F650D6587981}" sibTransId="{F710525B-110A-424D-9DF5-6D334ECD5A5F}"/>
    <dgm:cxn modelId="{D5F8DD88-4FB8-4E24-A7C2-95ED7BDF3866}" type="presOf" srcId="{082B0BB0-B188-4569-8BE3-EB5EB390120F}" destId="{B8B1B4FE-2819-4D69-BFAA-532EC31351E2}" srcOrd="0" destOrd="0" presId="urn:microsoft.com/office/officeart/2005/8/layout/cycle4#7"/>
    <dgm:cxn modelId="{D5501D18-5239-4A49-8F1D-F79F510189FC}" srcId="{BED00102-4095-4B7A-A824-68FA3DCBBB7F}" destId="{11359FEB-5397-498F-AE7C-5494392473EC}" srcOrd="0" destOrd="0" parTransId="{6A5991DC-B1BF-42D2-AF55-664556CCFF46}" sibTransId="{003A8D74-C1D1-4487-913C-2A16BDA96CBC}"/>
    <dgm:cxn modelId="{F303D5A3-B20A-4E2B-B290-81E34C3354D0}" type="presParOf" srcId="{D4782D51-78BB-4DA7-8E7A-5E496CD09584}" destId="{28EF260C-881A-4082-A4DF-15D4C223E6A3}" srcOrd="0" destOrd="0" presId="urn:microsoft.com/office/officeart/2005/8/layout/cycle4#7"/>
    <dgm:cxn modelId="{143DA5FB-2B53-4672-BA80-740ABD1AE395}" type="presParOf" srcId="{28EF260C-881A-4082-A4DF-15D4C223E6A3}" destId="{B123316A-21F9-4B9A-A46D-7FB612733674}" srcOrd="0" destOrd="0" presId="urn:microsoft.com/office/officeart/2005/8/layout/cycle4#7"/>
    <dgm:cxn modelId="{D1535BF4-12ED-4BFF-BF23-CBCE078793A0}" type="presParOf" srcId="{B123316A-21F9-4B9A-A46D-7FB612733674}" destId="{B8B1B4FE-2819-4D69-BFAA-532EC31351E2}" srcOrd="0" destOrd="0" presId="urn:microsoft.com/office/officeart/2005/8/layout/cycle4#7"/>
    <dgm:cxn modelId="{D1D17A17-7DA9-4153-833A-CEBC8316A183}" type="presParOf" srcId="{B123316A-21F9-4B9A-A46D-7FB612733674}" destId="{3BA34E15-9F49-40F4-9E74-5BF56A94275C}" srcOrd="1" destOrd="0" presId="urn:microsoft.com/office/officeart/2005/8/layout/cycle4#7"/>
    <dgm:cxn modelId="{9C60D71A-723E-4DD2-9E6E-11F0B04F41A8}" type="presParOf" srcId="{28EF260C-881A-4082-A4DF-15D4C223E6A3}" destId="{E5FFF62D-2948-42FC-AA46-8CE2AF1AD4D9}" srcOrd="1" destOrd="0" presId="urn:microsoft.com/office/officeart/2005/8/layout/cycle4#7"/>
    <dgm:cxn modelId="{F81E46F2-56C3-4925-84F0-174B02FCAADC}" type="presParOf" srcId="{E5FFF62D-2948-42FC-AA46-8CE2AF1AD4D9}" destId="{2E230A8D-17CB-4184-80C0-9F8D7D4D0ABC}" srcOrd="0" destOrd="0" presId="urn:microsoft.com/office/officeart/2005/8/layout/cycle4#7"/>
    <dgm:cxn modelId="{6C894BC1-4F6D-4520-BB7C-5F172E1169B8}" type="presParOf" srcId="{E5FFF62D-2948-42FC-AA46-8CE2AF1AD4D9}" destId="{B603B1DD-5535-4965-ADB0-363AAF84D145}" srcOrd="1" destOrd="0" presId="urn:microsoft.com/office/officeart/2005/8/layout/cycle4#7"/>
    <dgm:cxn modelId="{FB8AAFF3-F8D4-4114-B876-ABBC99DD3147}" type="presParOf" srcId="{28EF260C-881A-4082-A4DF-15D4C223E6A3}" destId="{3D61C1E6-E871-465A-9F88-706856EEA44A}" srcOrd="2" destOrd="0" presId="urn:microsoft.com/office/officeart/2005/8/layout/cycle4#7"/>
    <dgm:cxn modelId="{32C0104A-3811-4F57-B3CB-FCBDE56BC854}" type="presParOf" srcId="{3D61C1E6-E871-465A-9F88-706856EEA44A}" destId="{CC0D189F-5158-47A9-8E71-CF6BA39C577C}" srcOrd="0" destOrd="0" presId="urn:microsoft.com/office/officeart/2005/8/layout/cycle4#7"/>
    <dgm:cxn modelId="{53596807-0884-4893-A554-FA17B8B28381}" type="presParOf" srcId="{3D61C1E6-E871-465A-9F88-706856EEA44A}" destId="{AE094974-170F-4EEC-8793-49A5ABEFB853}" srcOrd="1" destOrd="0" presId="urn:microsoft.com/office/officeart/2005/8/layout/cycle4#7"/>
    <dgm:cxn modelId="{55553540-31D4-4B04-B06B-2E5A4D1F5391}" type="presParOf" srcId="{28EF260C-881A-4082-A4DF-15D4C223E6A3}" destId="{E9CDC3FE-348A-4755-94D5-11D960042388}" srcOrd="3" destOrd="0" presId="urn:microsoft.com/office/officeart/2005/8/layout/cycle4#7"/>
    <dgm:cxn modelId="{A4AE9340-702B-4D29-A2F6-5E984C149725}" type="presParOf" srcId="{E9CDC3FE-348A-4755-94D5-11D960042388}" destId="{748833AE-4802-44EE-ABA7-F9E02005B496}" srcOrd="0" destOrd="0" presId="urn:microsoft.com/office/officeart/2005/8/layout/cycle4#7"/>
    <dgm:cxn modelId="{5E9CEDD1-4F2F-4F68-A5BB-9657EAA51CED}" type="presParOf" srcId="{E9CDC3FE-348A-4755-94D5-11D960042388}" destId="{3522BCD5-F4D9-4600-8FE9-D1DBD766A67D}" srcOrd="1" destOrd="0" presId="urn:microsoft.com/office/officeart/2005/8/layout/cycle4#7"/>
    <dgm:cxn modelId="{DF10798B-C5BF-490E-9556-32DFB600B048}" type="presParOf" srcId="{28EF260C-881A-4082-A4DF-15D4C223E6A3}" destId="{46A475E9-5F22-481C-9C55-68B251FB14DE}" srcOrd="4" destOrd="0" presId="urn:microsoft.com/office/officeart/2005/8/layout/cycle4#7"/>
    <dgm:cxn modelId="{A36D3687-DF98-44D9-8908-20F0ED1F619E}" type="presParOf" srcId="{D4782D51-78BB-4DA7-8E7A-5E496CD09584}" destId="{3FE296D2-1909-43CC-BDBB-1E77E9F1C895}" srcOrd="1" destOrd="0" presId="urn:microsoft.com/office/officeart/2005/8/layout/cycle4#7"/>
    <dgm:cxn modelId="{D56922AF-1D50-4C3F-81ED-ADBF66BF9DF8}" type="presParOf" srcId="{3FE296D2-1909-43CC-BDBB-1E77E9F1C895}" destId="{0776652A-BEFA-40D1-AAC0-77EE49B275E4}" srcOrd="0" destOrd="0" presId="urn:microsoft.com/office/officeart/2005/8/layout/cycle4#7"/>
    <dgm:cxn modelId="{0D0724D9-B824-4571-B058-54653205966F}" type="presParOf" srcId="{3FE296D2-1909-43CC-BDBB-1E77E9F1C895}" destId="{82477BD6-79D9-45B5-BD55-B3848B49352F}" srcOrd="1" destOrd="0" presId="urn:microsoft.com/office/officeart/2005/8/layout/cycle4#7"/>
    <dgm:cxn modelId="{938BE323-365A-45B8-A78F-1689CB099158}" type="presParOf" srcId="{3FE296D2-1909-43CC-BDBB-1E77E9F1C895}" destId="{7D60DEE9-296B-4766-869A-3B3931F6CD54}" srcOrd="2" destOrd="0" presId="urn:microsoft.com/office/officeart/2005/8/layout/cycle4#7"/>
    <dgm:cxn modelId="{841055E8-7857-42DF-BFFA-03582A6AE5B0}" type="presParOf" srcId="{3FE296D2-1909-43CC-BDBB-1E77E9F1C895}" destId="{C14BA74B-E293-4DAE-92A9-4A7C7AE7D55D}" srcOrd="3" destOrd="0" presId="urn:microsoft.com/office/officeart/2005/8/layout/cycle4#7"/>
    <dgm:cxn modelId="{25372439-32CF-4041-8833-67B1E2391EB8}" type="presParOf" srcId="{3FE296D2-1909-43CC-BDBB-1E77E9F1C895}" destId="{CAEFC421-E0CD-48F1-A0D2-C1F7773376B7}" srcOrd="4" destOrd="0" presId="urn:microsoft.com/office/officeart/2005/8/layout/cycle4#7"/>
    <dgm:cxn modelId="{4828B4FE-57A8-44AB-89FA-34F60297DCAE}" type="presParOf" srcId="{D4782D51-78BB-4DA7-8E7A-5E496CD09584}" destId="{188AB081-A104-4754-9F8F-BEDD753CBCCB}" srcOrd="2" destOrd="0" presId="urn:microsoft.com/office/officeart/2005/8/layout/cycle4#7"/>
    <dgm:cxn modelId="{DD1125CD-F928-4758-9102-9C03CF9D668B}" type="presParOf" srcId="{D4782D51-78BB-4DA7-8E7A-5E496CD09584}" destId="{5B87F20E-AD45-4D02-BF94-1B94004BEA01}" srcOrd="3" destOrd="0" presId="urn:microsoft.com/office/officeart/2005/8/layout/cycle4#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334B55-9ED8-40D8-A460-BB098CE58F9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5ADE30-27B5-42AC-9E7F-385CD02E56D2}">
      <dgm:prSet phldrT="[Text]"/>
      <dgm:spPr/>
      <dgm:t>
        <a:bodyPr/>
        <a:lstStyle/>
        <a:p>
          <a:r>
            <a:rPr lang="en-US" dirty="0" smtClean="0"/>
            <a:t>Data sharing</a:t>
          </a:r>
          <a:endParaRPr lang="en-US" dirty="0"/>
        </a:p>
      </dgm:t>
    </dgm:pt>
    <dgm:pt modelId="{5972F163-6755-491A-99A0-D5755E291C4B}" type="parTrans" cxnId="{8FE26BFA-87D9-4CD1-869F-712E11AA09D5}">
      <dgm:prSet/>
      <dgm:spPr/>
      <dgm:t>
        <a:bodyPr/>
        <a:lstStyle/>
        <a:p>
          <a:endParaRPr lang="en-US"/>
        </a:p>
      </dgm:t>
    </dgm:pt>
    <dgm:pt modelId="{69D0F8DD-5C42-43B4-9D03-32446A49E141}" type="sibTrans" cxnId="{8FE26BFA-87D9-4CD1-869F-712E11AA09D5}">
      <dgm:prSet/>
      <dgm:spPr>
        <a:solidFill>
          <a:srgbClr val="0B7CCB"/>
        </a:solidFill>
        <a:ln w="3175"/>
      </dgm:spPr>
      <dgm:t>
        <a:bodyPr/>
        <a:lstStyle/>
        <a:p>
          <a:endParaRPr lang="en-US" dirty="0"/>
        </a:p>
      </dgm:t>
    </dgm:pt>
    <dgm:pt modelId="{9C8D3FB7-378E-448C-8145-45F67F51E648}">
      <dgm:prSet phldrT="[Text]"/>
      <dgm:spPr/>
      <dgm:t>
        <a:bodyPr/>
        <a:lstStyle/>
        <a:p>
          <a:r>
            <a:rPr lang="en-US" dirty="0" smtClean="0"/>
            <a:t>Data curation</a:t>
          </a:r>
          <a:endParaRPr lang="en-US" dirty="0"/>
        </a:p>
      </dgm:t>
    </dgm:pt>
    <dgm:pt modelId="{1CFABC8B-3C39-49B9-A07B-0093764CC9E7}" type="parTrans" cxnId="{5D07F079-0021-4F8E-A0C3-BAA0A710BF47}">
      <dgm:prSet/>
      <dgm:spPr/>
      <dgm:t>
        <a:bodyPr/>
        <a:lstStyle/>
        <a:p>
          <a:endParaRPr lang="en-US"/>
        </a:p>
      </dgm:t>
    </dgm:pt>
    <dgm:pt modelId="{85A38AB6-1F1F-43CB-99AC-F5116B19F938}" type="sibTrans" cxnId="{5D07F079-0021-4F8E-A0C3-BAA0A710BF47}">
      <dgm:prSet/>
      <dgm:spPr/>
      <dgm:t>
        <a:bodyPr/>
        <a:lstStyle/>
        <a:p>
          <a:endParaRPr lang="en-US"/>
        </a:p>
      </dgm:t>
    </dgm:pt>
    <dgm:pt modelId="{891FEEAE-AB89-4365-BA7D-DC12B48E8A99}">
      <dgm:prSet phldrT="[Text]"/>
      <dgm:spPr/>
      <dgm:t>
        <a:bodyPr/>
        <a:lstStyle/>
        <a:p>
          <a:r>
            <a:rPr lang="en-US" dirty="0" smtClean="0"/>
            <a:t>Data reuse</a:t>
          </a:r>
          <a:endParaRPr lang="en-US" dirty="0"/>
        </a:p>
      </dgm:t>
    </dgm:pt>
    <dgm:pt modelId="{F943E110-A036-4C65-B615-3A22F12B1D67}" type="parTrans" cxnId="{1F3F61FF-9D0F-4E36-926D-2A8CEC0CBAB9}">
      <dgm:prSet/>
      <dgm:spPr/>
      <dgm:t>
        <a:bodyPr/>
        <a:lstStyle/>
        <a:p>
          <a:endParaRPr lang="en-US"/>
        </a:p>
      </dgm:t>
    </dgm:pt>
    <dgm:pt modelId="{DC147E2D-E24C-4231-8719-B0BA2BBA0A8A}" type="sibTrans" cxnId="{1F3F61FF-9D0F-4E36-926D-2A8CEC0CBAB9}">
      <dgm:prSet/>
      <dgm:spPr/>
      <dgm:t>
        <a:bodyPr/>
        <a:lstStyle/>
        <a:p>
          <a:endParaRPr lang="en-US"/>
        </a:p>
      </dgm:t>
    </dgm:pt>
    <dgm:pt modelId="{F183DD3F-BAFF-43DA-B53D-777F5E2B9587}">
      <dgm:prSet phldrT="[Text]"/>
      <dgm:spPr/>
      <dgm:t>
        <a:bodyPr/>
        <a:lstStyle/>
        <a:p>
          <a:r>
            <a:rPr lang="en-US" dirty="0" smtClean="0"/>
            <a:t>Data curation</a:t>
          </a:r>
          <a:endParaRPr lang="en-US" dirty="0"/>
        </a:p>
      </dgm:t>
    </dgm:pt>
    <dgm:pt modelId="{9140C9C4-5510-4132-8186-FA2499D5CA6B}" type="parTrans" cxnId="{51120C44-347F-4905-9D56-650889EBA89C}">
      <dgm:prSet/>
      <dgm:spPr/>
      <dgm:t>
        <a:bodyPr/>
        <a:lstStyle/>
        <a:p>
          <a:endParaRPr lang="en-US"/>
        </a:p>
      </dgm:t>
    </dgm:pt>
    <dgm:pt modelId="{65FBC506-A31D-415B-BB35-FA00178C47A4}" type="sibTrans" cxnId="{51120C44-347F-4905-9D56-650889EBA89C}">
      <dgm:prSet/>
      <dgm:spPr>
        <a:solidFill>
          <a:schemeClr val="accent1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D56320DD-0DAF-498E-9884-5B0E1692BD46}">
      <dgm:prSet phldrT="[Text]"/>
      <dgm:spPr/>
      <dgm:t>
        <a:bodyPr/>
        <a:lstStyle/>
        <a:p>
          <a:r>
            <a:rPr lang="en-US" dirty="0" smtClean="0"/>
            <a:t>Data sharing</a:t>
          </a:r>
          <a:endParaRPr lang="en-US" dirty="0"/>
        </a:p>
      </dgm:t>
    </dgm:pt>
    <dgm:pt modelId="{346C2F4E-0057-4DB6-B04A-C8D0AA960960}" type="parTrans" cxnId="{C9BA6234-5417-4C9D-9B27-510058AFEF6F}">
      <dgm:prSet/>
      <dgm:spPr/>
      <dgm:t>
        <a:bodyPr/>
        <a:lstStyle/>
        <a:p>
          <a:endParaRPr lang="en-US"/>
        </a:p>
      </dgm:t>
    </dgm:pt>
    <dgm:pt modelId="{0203FC69-160B-43AA-8575-8BFEC17CC89C}" type="sibTrans" cxnId="{C9BA6234-5417-4C9D-9B27-510058AFEF6F}">
      <dgm:prSet/>
      <dgm:spPr/>
      <dgm:t>
        <a:bodyPr/>
        <a:lstStyle/>
        <a:p>
          <a:endParaRPr lang="en-US"/>
        </a:p>
      </dgm:t>
    </dgm:pt>
    <dgm:pt modelId="{6BE54AFE-5062-47BC-A89B-155723E98BFC}">
      <dgm:prSet phldrT="[Text]"/>
      <dgm:spPr/>
      <dgm:t>
        <a:bodyPr/>
        <a:lstStyle/>
        <a:p>
          <a:r>
            <a:rPr lang="en-US" dirty="0" smtClean="0"/>
            <a:t>Data reuse</a:t>
          </a:r>
          <a:endParaRPr lang="en-US" dirty="0"/>
        </a:p>
      </dgm:t>
    </dgm:pt>
    <dgm:pt modelId="{141CE415-FA86-4384-9147-A738EAB5D8E0}" type="parTrans" cxnId="{FD5B2585-266C-4335-BBC0-75FB4789BA76}">
      <dgm:prSet/>
      <dgm:spPr/>
      <dgm:t>
        <a:bodyPr/>
        <a:lstStyle/>
        <a:p>
          <a:endParaRPr lang="en-US"/>
        </a:p>
      </dgm:t>
    </dgm:pt>
    <dgm:pt modelId="{CC6CDCCF-E9D1-4BB4-8A50-EF877547FDEC}" type="sibTrans" cxnId="{FD5B2585-266C-4335-BBC0-75FB4789BA76}">
      <dgm:prSet/>
      <dgm:spPr/>
      <dgm:t>
        <a:bodyPr/>
        <a:lstStyle/>
        <a:p>
          <a:endParaRPr lang="en-US"/>
        </a:p>
      </dgm:t>
    </dgm:pt>
    <dgm:pt modelId="{7B9133B6-3212-4D1F-B4FA-D8D0C6941E25}">
      <dgm:prSet phldrT="[Text]"/>
      <dgm:spPr/>
      <dgm:t>
        <a:bodyPr/>
        <a:lstStyle/>
        <a:p>
          <a:r>
            <a:rPr lang="en-US" dirty="0" smtClean="0"/>
            <a:t>Data documentation</a:t>
          </a:r>
          <a:endParaRPr lang="en-US" dirty="0"/>
        </a:p>
      </dgm:t>
    </dgm:pt>
    <dgm:pt modelId="{58243F88-4BC7-40C9-A28A-AF678B957906}" type="parTrans" cxnId="{07B5B9A6-48C6-4EE9-99DC-81FCC2D6F9FA}">
      <dgm:prSet/>
      <dgm:spPr/>
      <dgm:t>
        <a:bodyPr/>
        <a:lstStyle/>
        <a:p>
          <a:endParaRPr lang="en-US"/>
        </a:p>
      </dgm:t>
    </dgm:pt>
    <dgm:pt modelId="{821341CA-C73F-4CC1-92A9-8C509C4FFB56}" type="sibTrans" cxnId="{07B5B9A6-48C6-4EE9-99DC-81FCC2D6F9FA}">
      <dgm:prSet/>
      <dgm:spPr/>
      <dgm:t>
        <a:bodyPr/>
        <a:lstStyle/>
        <a:p>
          <a:endParaRPr lang="en-US"/>
        </a:p>
      </dgm:t>
    </dgm:pt>
    <dgm:pt modelId="{4640B7B4-00BA-482B-A30F-514063C6B955}">
      <dgm:prSet phldrT="[Text]"/>
      <dgm:spPr/>
      <dgm:t>
        <a:bodyPr/>
        <a:lstStyle/>
        <a:p>
          <a:r>
            <a:rPr lang="en-US" dirty="0" smtClean="0"/>
            <a:t>Repository policy</a:t>
          </a:r>
          <a:endParaRPr lang="en-US" dirty="0"/>
        </a:p>
      </dgm:t>
    </dgm:pt>
    <dgm:pt modelId="{185344F2-4987-4118-B406-C34FFF4325C1}" type="parTrans" cxnId="{CF1DA878-C590-4BCA-832E-38EEF39F841F}">
      <dgm:prSet/>
      <dgm:spPr/>
      <dgm:t>
        <a:bodyPr/>
        <a:lstStyle/>
        <a:p>
          <a:endParaRPr lang="en-US"/>
        </a:p>
      </dgm:t>
    </dgm:pt>
    <dgm:pt modelId="{F83516E5-3BB1-4DB5-8A43-343FEF97F210}" type="sibTrans" cxnId="{CF1DA878-C590-4BCA-832E-38EEF39F841F}">
      <dgm:prSet/>
      <dgm:spPr/>
      <dgm:t>
        <a:bodyPr/>
        <a:lstStyle/>
        <a:p>
          <a:endParaRPr lang="en-US"/>
        </a:p>
      </dgm:t>
    </dgm:pt>
    <dgm:pt modelId="{E6CFFAAF-051A-4881-B3FA-9FC7BF9E27FA}">
      <dgm:prSet phldrT="[Text]"/>
      <dgm:spPr/>
      <dgm:t>
        <a:bodyPr/>
        <a:lstStyle/>
        <a:p>
          <a:r>
            <a:rPr lang="en-US" dirty="0" smtClean="0"/>
            <a:t>Data reuse</a:t>
          </a:r>
          <a:endParaRPr lang="en-US" dirty="0"/>
        </a:p>
      </dgm:t>
    </dgm:pt>
    <dgm:pt modelId="{ED9BE3FD-4FEC-4700-81C1-AA6071B42196}" type="parTrans" cxnId="{6B741A65-1AD3-404B-BE8D-FBD79AB6B60E}">
      <dgm:prSet/>
      <dgm:spPr/>
      <dgm:t>
        <a:bodyPr/>
        <a:lstStyle/>
        <a:p>
          <a:endParaRPr lang="en-US"/>
        </a:p>
      </dgm:t>
    </dgm:pt>
    <dgm:pt modelId="{0147A353-D516-4033-99FC-5A89C56BCD5D}" type="sibTrans" cxnId="{6B741A65-1AD3-404B-BE8D-FBD79AB6B60E}">
      <dgm:prSet/>
      <dgm:spPr/>
      <dgm:t>
        <a:bodyPr/>
        <a:lstStyle/>
        <a:p>
          <a:endParaRPr lang="en-US"/>
        </a:p>
      </dgm:t>
    </dgm:pt>
    <dgm:pt modelId="{F46CE105-930F-4120-A95C-59E3F88565E6}" type="pres">
      <dgm:prSet presAssocID="{A8334B55-9ED8-40D8-A460-BB098CE58F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53BB2C-7E5C-45B6-B0B0-02A66E766529}" type="pres">
      <dgm:prSet presAssocID="{A8334B55-9ED8-40D8-A460-BB098CE58F98}" presName="tSp" presStyleCnt="0"/>
      <dgm:spPr/>
    </dgm:pt>
    <dgm:pt modelId="{9F15AA57-B471-4245-9FAD-220DE9D366BD}" type="pres">
      <dgm:prSet presAssocID="{A8334B55-9ED8-40D8-A460-BB098CE58F98}" presName="bSp" presStyleCnt="0"/>
      <dgm:spPr/>
    </dgm:pt>
    <dgm:pt modelId="{E41BD209-E901-4B5A-B3D8-66B7AD992C6E}" type="pres">
      <dgm:prSet presAssocID="{A8334B55-9ED8-40D8-A460-BB098CE58F98}" presName="process" presStyleCnt="0"/>
      <dgm:spPr/>
    </dgm:pt>
    <dgm:pt modelId="{14D3B56A-0390-4835-B4E0-2100FE225C92}" type="pres">
      <dgm:prSet presAssocID="{AA5ADE30-27B5-42AC-9E7F-385CD02E56D2}" presName="composite1" presStyleCnt="0"/>
      <dgm:spPr/>
    </dgm:pt>
    <dgm:pt modelId="{178119B8-4B22-4693-B9D6-C5F2D2176EF1}" type="pres">
      <dgm:prSet presAssocID="{AA5ADE30-27B5-42AC-9E7F-385CD02E56D2}" presName="dummyNode1" presStyleLbl="node1" presStyleIdx="0" presStyleCnt="3"/>
      <dgm:spPr/>
    </dgm:pt>
    <dgm:pt modelId="{A479A832-D312-4B6C-84A7-9D547519EBA2}" type="pres">
      <dgm:prSet presAssocID="{AA5ADE30-27B5-42AC-9E7F-385CD02E56D2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09541-5D55-4B5C-93D1-8676AFF6028B}" type="pres">
      <dgm:prSet presAssocID="{AA5ADE30-27B5-42AC-9E7F-385CD02E56D2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49276-220C-4A0A-8A68-53DD4801A7BB}" type="pres">
      <dgm:prSet presAssocID="{AA5ADE30-27B5-42AC-9E7F-385CD02E56D2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6A9B1D-3431-4AD6-B5FE-C8668C9CFB9C}" type="pres">
      <dgm:prSet presAssocID="{AA5ADE30-27B5-42AC-9E7F-385CD02E56D2}" presName="connSite1" presStyleCnt="0"/>
      <dgm:spPr/>
    </dgm:pt>
    <dgm:pt modelId="{22C393D9-B9A0-4D1B-AEAA-A217B3D08D2A}" type="pres">
      <dgm:prSet presAssocID="{69D0F8DD-5C42-43B4-9D03-32446A49E141}" presName="Name9" presStyleLbl="sibTrans2D1" presStyleIdx="0" presStyleCnt="2" custLinFactNeighborX="18121" custLinFactNeighborY="-7476"/>
      <dgm:spPr/>
      <dgm:t>
        <a:bodyPr/>
        <a:lstStyle/>
        <a:p>
          <a:endParaRPr lang="en-US"/>
        </a:p>
      </dgm:t>
    </dgm:pt>
    <dgm:pt modelId="{FCE0E3E8-118B-438C-AE23-851CC791D619}" type="pres">
      <dgm:prSet presAssocID="{F183DD3F-BAFF-43DA-B53D-777F5E2B9587}" presName="composite2" presStyleCnt="0"/>
      <dgm:spPr/>
    </dgm:pt>
    <dgm:pt modelId="{5EAB214D-2BAB-4F31-AE1F-D6AA1626DFBB}" type="pres">
      <dgm:prSet presAssocID="{F183DD3F-BAFF-43DA-B53D-777F5E2B9587}" presName="dummyNode2" presStyleLbl="node1" presStyleIdx="0" presStyleCnt="3"/>
      <dgm:spPr/>
    </dgm:pt>
    <dgm:pt modelId="{38753CBF-A067-4C85-BFD2-0F39270AECDD}" type="pres">
      <dgm:prSet presAssocID="{F183DD3F-BAFF-43DA-B53D-777F5E2B9587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18CC0-5A0E-4897-A728-1BD4F652B1E6}" type="pres">
      <dgm:prSet presAssocID="{F183DD3F-BAFF-43DA-B53D-777F5E2B9587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923B6-82F5-4E4C-B4DD-23A1033A76F7}" type="pres">
      <dgm:prSet presAssocID="{F183DD3F-BAFF-43DA-B53D-777F5E2B9587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31A63E-2D22-45B7-B3A7-90629B3CA9CF}" type="pres">
      <dgm:prSet presAssocID="{F183DD3F-BAFF-43DA-B53D-777F5E2B9587}" presName="connSite2" presStyleCnt="0"/>
      <dgm:spPr/>
    </dgm:pt>
    <dgm:pt modelId="{F8BA76A8-7925-49D3-8647-2BEC70204674}" type="pres">
      <dgm:prSet presAssocID="{65FBC506-A31D-415B-BB35-FA00178C47A4}" presName="Name18" presStyleLbl="sibTrans2D1" presStyleIdx="1" presStyleCnt="2" custLinFactNeighborX="25013" custLinFactNeighborY="2820"/>
      <dgm:spPr/>
      <dgm:t>
        <a:bodyPr/>
        <a:lstStyle/>
        <a:p>
          <a:endParaRPr lang="en-US"/>
        </a:p>
      </dgm:t>
    </dgm:pt>
    <dgm:pt modelId="{E0110201-9DA8-49E8-8B6A-24D6D28FDD83}" type="pres">
      <dgm:prSet presAssocID="{6BE54AFE-5062-47BC-A89B-155723E98BFC}" presName="composite1" presStyleCnt="0"/>
      <dgm:spPr/>
    </dgm:pt>
    <dgm:pt modelId="{1C2DEC82-07F9-4820-9645-A253072BEB87}" type="pres">
      <dgm:prSet presAssocID="{6BE54AFE-5062-47BC-A89B-155723E98BFC}" presName="dummyNode1" presStyleLbl="node1" presStyleIdx="1" presStyleCnt="3"/>
      <dgm:spPr/>
    </dgm:pt>
    <dgm:pt modelId="{28ECD166-69D1-4FCB-A48E-A046FE1526BA}" type="pres">
      <dgm:prSet presAssocID="{6BE54AFE-5062-47BC-A89B-155723E98BFC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2409E-2332-4402-8B3A-2F63DE34AC93}" type="pres">
      <dgm:prSet presAssocID="{6BE54AFE-5062-47BC-A89B-155723E98BF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9BA32-DF48-4EC7-9F24-E77AE6A70C17}" type="pres">
      <dgm:prSet presAssocID="{6BE54AFE-5062-47BC-A89B-155723E98BFC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A8CB4-CA9B-4962-BACB-B1850A1179C5}" type="pres">
      <dgm:prSet presAssocID="{6BE54AFE-5062-47BC-A89B-155723E98BFC}" presName="connSite1" presStyleCnt="0"/>
      <dgm:spPr/>
    </dgm:pt>
  </dgm:ptLst>
  <dgm:cxnLst>
    <dgm:cxn modelId="{5D07F079-0021-4F8E-A0C3-BAA0A710BF47}" srcId="{AA5ADE30-27B5-42AC-9E7F-385CD02E56D2}" destId="{9C8D3FB7-378E-448C-8145-45F67F51E648}" srcOrd="0" destOrd="0" parTransId="{1CFABC8B-3C39-49B9-A07B-0093764CC9E7}" sibTransId="{85A38AB6-1F1F-43CB-99AC-F5116B19F938}"/>
    <dgm:cxn modelId="{94515D9E-6909-40A4-A529-0F07C898DEC7}" type="presOf" srcId="{69D0F8DD-5C42-43B4-9D03-32446A49E141}" destId="{22C393D9-B9A0-4D1B-AEAA-A217B3D08D2A}" srcOrd="0" destOrd="0" presId="urn:microsoft.com/office/officeart/2005/8/layout/hProcess4"/>
    <dgm:cxn modelId="{F2ADEC2E-F42A-4F5F-8362-ED04FE2F2059}" type="presOf" srcId="{F183DD3F-BAFF-43DA-B53D-777F5E2B9587}" destId="{766923B6-82F5-4E4C-B4DD-23A1033A76F7}" srcOrd="0" destOrd="0" presId="urn:microsoft.com/office/officeart/2005/8/layout/hProcess4"/>
    <dgm:cxn modelId="{DE76F3F7-F78F-4505-9CAA-D6731F5962FE}" type="presOf" srcId="{9C8D3FB7-378E-448C-8145-45F67F51E648}" destId="{A479A832-D312-4B6C-84A7-9D547519EBA2}" srcOrd="0" destOrd="0" presId="urn:microsoft.com/office/officeart/2005/8/layout/hProcess4"/>
    <dgm:cxn modelId="{D0A7CA81-FF79-4828-BB15-EA24F17FEBEA}" type="presOf" srcId="{4640B7B4-00BA-482B-A30F-514063C6B955}" destId="{28ECD166-69D1-4FCB-A48E-A046FE1526BA}" srcOrd="0" destOrd="1" presId="urn:microsoft.com/office/officeart/2005/8/layout/hProcess4"/>
    <dgm:cxn modelId="{75C70DC5-6215-4E90-BBB8-CCD35D6DC1C9}" type="presOf" srcId="{891FEEAE-AB89-4365-BA7D-DC12B48E8A99}" destId="{F4F09541-5D55-4B5C-93D1-8676AFF6028B}" srcOrd="1" destOrd="1" presId="urn:microsoft.com/office/officeart/2005/8/layout/hProcess4"/>
    <dgm:cxn modelId="{51120C44-347F-4905-9D56-650889EBA89C}" srcId="{A8334B55-9ED8-40D8-A460-BB098CE58F98}" destId="{F183DD3F-BAFF-43DA-B53D-777F5E2B9587}" srcOrd="1" destOrd="0" parTransId="{9140C9C4-5510-4132-8186-FA2499D5CA6B}" sibTransId="{65FBC506-A31D-415B-BB35-FA00178C47A4}"/>
    <dgm:cxn modelId="{08BF5233-23DD-4D90-AE22-C7962DCA50D4}" type="presOf" srcId="{A8334B55-9ED8-40D8-A460-BB098CE58F98}" destId="{F46CE105-930F-4120-A95C-59E3F88565E6}" srcOrd="0" destOrd="0" presId="urn:microsoft.com/office/officeart/2005/8/layout/hProcess4"/>
    <dgm:cxn modelId="{C9BA6234-5417-4C9D-9B27-510058AFEF6F}" srcId="{F183DD3F-BAFF-43DA-B53D-777F5E2B9587}" destId="{D56320DD-0DAF-498E-9884-5B0E1692BD46}" srcOrd="0" destOrd="0" parTransId="{346C2F4E-0057-4DB6-B04A-C8D0AA960960}" sibTransId="{0203FC69-160B-43AA-8575-8BFEC17CC89C}"/>
    <dgm:cxn modelId="{CF1DA878-C590-4BCA-832E-38EEF39F841F}" srcId="{6BE54AFE-5062-47BC-A89B-155723E98BFC}" destId="{4640B7B4-00BA-482B-A30F-514063C6B955}" srcOrd="1" destOrd="0" parTransId="{185344F2-4987-4118-B406-C34FFF4325C1}" sibTransId="{F83516E5-3BB1-4DB5-8A43-343FEF97F210}"/>
    <dgm:cxn modelId="{6B741A65-1AD3-404B-BE8D-FBD79AB6B60E}" srcId="{F183DD3F-BAFF-43DA-B53D-777F5E2B9587}" destId="{E6CFFAAF-051A-4881-B3FA-9FC7BF9E27FA}" srcOrd="1" destOrd="0" parTransId="{ED9BE3FD-4FEC-4700-81C1-AA6071B42196}" sibTransId="{0147A353-D516-4033-99FC-5A89C56BCD5D}"/>
    <dgm:cxn modelId="{2C584901-DFB7-4B7B-903A-E9E5F3E9A005}" type="presOf" srcId="{7B9133B6-3212-4D1F-B4FA-D8D0C6941E25}" destId="{28ECD166-69D1-4FCB-A48E-A046FE1526BA}" srcOrd="0" destOrd="0" presId="urn:microsoft.com/office/officeart/2005/8/layout/hProcess4"/>
    <dgm:cxn modelId="{8E98220C-7465-4093-9DC4-F24108263E26}" type="presOf" srcId="{D56320DD-0DAF-498E-9884-5B0E1692BD46}" destId="{B0A18CC0-5A0E-4897-A728-1BD4F652B1E6}" srcOrd="1" destOrd="0" presId="urn:microsoft.com/office/officeart/2005/8/layout/hProcess4"/>
    <dgm:cxn modelId="{5629432F-67A7-4ED7-8889-516E105E3B4B}" type="presOf" srcId="{E6CFFAAF-051A-4881-B3FA-9FC7BF9E27FA}" destId="{B0A18CC0-5A0E-4897-A728-1BD4F652B1E6}" srcOrd="1" destOrd="1" presId="urn:microsoft.com/office/officeart/2005/8/layout/hProcess4"/>
    <dgm:cxn modelId="{D3E28C28-4036-4607-85EF-2AB145417F52}" type="presOf" srcId="{E6CFFAAF-051A-4881-B3FA-9FC7BF9E27FA}" destId="{38753CBF-A067-4C85-BFD2-0F39270AECDD}" srcOrd="0" destOrd="1" presId="urn:microsoft.com/office/officeart/2005/8/layout/hProcess4"/>
    <dgm:cxn modelId="{91E4F8D9-24B1-4768-B368-A722FB850BEB}" type="presOf" srcId="{891FEEAE-AB89-4365-BA7D-DC12B48E8A99}" destId="{A479A832-D312-4B6C-84A7-9D547519EBA2}" srcOrd="0" destOrd="1" presId="urn:microsoft.com/office/officeart/2005/8/layout/hProcess4"/>
    <dgm:cxn modelId="{8FE26BFA-87D9-4CD1-869F-712E11AA09D5}" srcId="{A8334B55-9ED8-40D8-A460-BB098CE58F98}" destId="{AA5ADE30-27B5-42AC-9E7F-385CD02E56D2}" srcOrd="0" destOrd="0" parTransId="{5972F163-6755-491A-99A0-D5755E291C4B}" sibTransId="{69D0F8DD-5C42-43B4-9D03-32446A49E141}"/>
    <dgm:cxn modelId="{01886704-8A59-4561-9447-70C5D7B18904}" type="presOf" srcId="{4640B7B4-00BA-482B-A30F-514063C6B955}" destId="{4432409E-2332-4402-8B3A-2F63DE34AC93}" srcOrd="1" destOrd="1" presId="urn:microsoft.com/office/officeart/2005/8/layout/hProcess4"/>
    <dgm:cxn modelId="{1F3F61FF-9D0F-4E36-926D-2A8CEC0CBAB9}" srcId="{AA5ADE30-27B5-42AC-9E7F-385CD02E56D2}" destId="{891FEEAE-AB89-4365-BA7D-DC12B48E8A99}" srcOrd="1" destOrd="0" parTransId="{F943E110-A036-4C65-B615-3A22F12B1D67}" sibTransId="{DC147E2D-E24C-4231-8719-B0BA2BBA0A8A}"/>
    <dgm:cxn modelId="{7DC78FEA-83D3-4273-A811-B3A5D06E05FB}" type="presOf" srcId="{D56320DD-0DAF-498E-9884-5B0E1692BD46}" destId="{38753CBF-A067-4C85-BFD2-0F39270AECDD}" srcOrd="0" destOrd="0" presId="urn:microsoft.com/office/officeart/2005/8/layout/hProcess4"/>
    <dgm:cxn modelId="{0D489E16-68BC-448B-979D-B5C0849939CF}" type="presOf" srcId="{7B9133B6-3212-4D1F-B4FA-D8D0C6941E25}" destId="{4432409E-2332-4402-8B3A-2F63DE34AC93}" srcOrd="1" destOrd="0" presId="urn:microsoft.com/office/officeart/2005/8/layout/hProcess4"/>
    <dgm:cxn modelId="{07B5B9A6-48C6-4EE9-99DC-81FCC2D6F9FA}" srcId="{6BE54AFE-5062-47BC-A89B-155723E98BFC}" destId="{7B9133B6-3212-4D1F-B4FA-D8D0C6941E25}" srcOrd="0" destOrd="0" parTransId="{58243F88-4BC7-40C9-A28A-AF678B957906}" sibTransId="{821341CA-C73F-4CC1-92A9-8C509C4FFB56}"/>
    <dgm:cxn modelId="{49FCF8EA-FCE0-4E8A-8CDB-4679FB38C493}" type="presOf" srcId="{65FBC506-A31D-415B-BB35-FA00178C47A4}" destId="{F8BA76A8-7925-49D3-8647-2BEC70204674}" srcOrd="0" destOrd="0" presId="urn:microsoft.com/office/officeart/2005/8/layout/hProcess4"/>
    <dgm:cxn modelId="{FD5B2585-266C-4335-BBC0-75FB4789BA76}" srcId="{A8334B55-9ED8-40D8-A460-BB098CE58F98}" destId="{6BE54AFE-5062-47BC-A89B-155723E98BFC}" srcOrd="2" destOrd="0" parTransId="{141CE415-FA86-4384-9147-A738EAB5D8E0}" sibTransId="{CC6CDCCF-E9D1-4BB4-8A50-EF877547FDEC}"/>
    <dgm:cxn modelId="{2278BEDC-71D7-400A-B40F-75816D8ABDDB}" type="presOf" srcId="{9C8D3FB7-378E-448C-8145-45F67F51E648}" destId="{F4F09541-5D55-4B5C-93D1-8676AFF6028B}" srcOrd="1" destOrd="0" presId="urn:microsoft.com/office/officeart/2005/8/layout/hProcess4"/>
    <dgm:cxn modelId="{BACC5A3B-7945-487A-9B4B-0ADF4878EB30}" type="presOf" srcId="{AA5ADE30-27B5-42AC-9E7F-385CD02E56D2}" destId="{8E449276-220C-4A0A-8A68-53DD4801A7BB}" srcOrd="0" destOrd="0" presId="urn:microsoft.com/office/officeart/2005/8/layout/hProcess4"/>
    <dgm:cxn modelId="{D0EC8430-1EB0-4772-86A0-EEF63BC746F5}" type="presOf" srcId="{6BE54AFE-5062-47BC-A89B-155723E98BFC}" destId="{13D9BA32-DF48-4EC7-9F24-E77AE6A70C17}" srcOrd="0" destOrd="0" presId="urn:microsoft.com/office/officeart/2005/8/layout/hProcess4"/>
    <dgm:cxn modelId="{8E0E491B-6A7E-4704-9426-96BD24BAE6C2}" type="presParOf" srcId="{F46CE105-930F-4120-A95C-59E3F88565E6}" destId="{AC53BB2C-7E5C-45B6-B0B0-02A66E766529}" srcOrd="0" destOrd="0" presId="urn:microsoft.com/office/officeart/2005/8/layout/hProcess4"/>
    <dgm:cxn modelId="{888FBE0D-2922-40AF-AF20-E4AAFCA3E92D}" type="presParOf" srcId="{F46CE105-930F-4120-A95C-59E3F88565E6}" destId="{9F15AA57-B471-4245-9FAD-220DE9D366BD}" srcOrd="1" destOrd="0" presId="urn:microsoft.com/office/officeart/2005/8/layout/hProcess4"/>
    <dgm:cxn modelId="{296DF52A-8EEA-42A7-8386-C9E65C1F5B94}" type="presParOf" srcId="{F46CE105-930F-4120-A95C-59E3F88565E6}" destId="{E41BD209-E901-4B5A-B3D8-66B7AD992C6E}" srcOrd="2" destOrd="0" presId="urn:microsoft.com/office/officeart/2005/8/layout/hProcess4"/>
    <dgm:cxn modelId="{648B4BBB-9440-4738-9C9B-31EC80FA72DF}" type="presParOf" srcId="{E41BD209-E901-4B5A-B3D8-66B7AD992C6E}" destId="{14D3B56A-0390-4835-B4E0-2100FE225C92}" srcOrd="0" destOrd="0" presId="urn:microsoft.com/office/officeart/2005/8/layout/hProcess4"/>
    <dgm:cxn modelId="{A5E94069-6093-49E6-AFF4-C79C9777AACB}" type="presParOf" srcId="{14D3B56A-0390-4835-B4E0-2100FE225C92}" destId="{178119B8-4B22-4693-B9D6-C5F2D2176EF1}" srcOrd="0" destOrd="0" presId="urn:microsoft.com/office/officeart/2005/8/layout/hProcess4"/>
    <dgm:cxn modelId="{88826006-D285-408C-A71F-C17D5D168C35}" type="presParOf" srcId="{14D3B56A-0390-4835-B4E0-2100FE225C92}" destId="{A479A832-D312-4B6C-84A7-9D547519EBA2}" srcOrd="1" destOrd="0" presId="urn:microsoft.com/office/officeart/2005/8/layout/hProcess4"/>
    <dgm:cxn modelId="{8193C7B8-1403-4806-90E0-C07CE5EA373F}" type="presParOf" srcId="{14D3B56A-0390-4835-B4E0-2100FE225C92}" destId="{F4F09541-5D55-4B5C-93D1-8676AFF6028B}" srcOrd="2" destOrd="0" presId="urn:microsoft.com/office/officeart/2005/8/layout/hProcess4"/>
    <dgm:cxn modelId="{A8750826-7DED-43C8-B855-787A5F94A54E}" type="presParOf" srcId="{14D3B56A-0390-4835-B4E0-2100FE225C92}" destId="{8E449276-220C-4A0A-8A68-53DD4801A7BB}" srcOrd="3" destOrd="0" presId="urn:microsoft.com/office/officeart/2005/8/layout/hProcess4"/>
    <dgm:cxn modelId="{017A52E7-F376-4A64-8812-7964323A0C1D}" type="presParOf" srcId="{14D3B56A-0390-4835-B4E0-2100FE225C92}" destId="{186A9B1D-3431-4AD6-B5FE-C8668C9CFB9C}" srcOrd="4" destOrd="0" presId="urn:microsoft.com/office/officeart/2005/8/layout/hProcess4"/>
    <dgm:cxn modelId="{1AA6EB2D-39D2-434E-81EF-19F1BBF66530}" type="presParOf" srcId="{E41BD209-E901-4B5A-B3D8-66B7AD992C6E}" destId="{22C393D9-B9A0-4D1B-AEAA-A217B3D08D2A}" srcOrd="1" destOrd="0" presId="urn:microsoft.com/office/officeart/2005/8/layout/hProcess4"/>
    <dgm:cxn modelId="{2909FEAF-E4A9-4DA5-91C1-A8247887B43D}" type="presParOf" srcId="{E41BD209-E901-4B5A-B3D8-66B7AD992C6E}" destId="{FCE0E3E8-118B-438C-AE23-851CC791D619}" srcOrd="2" destOrd="0" presId="urn:microsoft.com/office/officeart/2005/8/layout/hProcess4"/>
    <dgm:cxn modelId="{87C53A42-AE65-4020-9E74-341B3D5CEA30}" type="presParOf" srcId="{FCE0E3E8-118B-438C-AE23-851CC791D619}" destId="{5EAB214D-2BAB-4F31-AE1F-D6AA1626DFBB}" srcOrd="0" destOrd="0" presId="urn:microsoft.com/office/officeart/2005/8/layout/hProcess4"/>
    <dgm:cxn modelId="{E054D30B-A64A-4272-B9FD-535980465CF4}" type="presParOf" srcId="{FCE0E3E8-118B-438C-AE23-851CC791D619}" destId="{38753CBF-A067-4C85-BFD2-0F39270AECDD}" srcOrd="1" destOrd="0" presId="urn:microsoft.com/office/officeart/2005/8/layout/hProcess4"/>
    <dgm:cxn modelId="{0B9F1F8C-84B2-422C-AC5B-D2B721D2BF21}" type="presParOf" srcId="{FCE0E3E8-118B-438C-AE23-851CC791D619}" destId="{B0A18CC0-5A0E-4897-A728-1BD4F652B1E6}" srcOrd="2" destOrd="0" presId="urn:microsoft.com/office/officeart/2005/8/layout/hProcess4"/>
    <dgm:cxn modelId="{8396B49D-6499-4E3F-902D-67C3CBB19E49}" type="presParOf" srcId="{FCE0E3E8-118B-438C-AE23-851CC791D619}" destId="{766923B6-82F5-4E4C-B4DD-23A1033A76F7}" srcOrd="3" destOrd="0" presId="urn:microsoft.com/office/officeart/2005/8/layout/hProcess4"/>
    <dgm:cxn modelId="{E7B328F0-14A3-4C87-BA47-7A4726B85247}" type="presParOf" srcId="{FCE0E3E8-118B-438C-AE23-851CC791D619}" destId="{1F31A63E-2D22-45B7-B3A7-90629B3CA9CF}" srcOrd="4" destOrd="0" presId="urn:microsoft.com/office/officeart/2005/8/layout/hProcess4"/>
    <dgm:cxn modelId="{9E790632-B300-4207-B5C1-A575C5A9EF01}" type="presParOf" srcId="{E41BD209-E901-4B5A-B3D8-66B7AD992C6E}" destId="{F8BA76A8-7925-49D3-8647-2BEC70204674}" srcOrd="3" destOrd="0" presId="urn:microsoft.com/office/officeart/2005/8/layout/hProcess4"/>
    <dgm:cxn modelId="{D7934674-B211-412B-B160-D02A9FA921E6}" type="presParOf" srcId="{E41BD209-E901-4B5A-B3D8-66B7AD992C6E}" destId="{E0110201-9DA8-49E8-8B6A-24D6D28FDD83}" srcOrd="4" destOrd="0" presId="urn:microsoft.com/office/officeart/2005/8/layout/hProcess4"/>
    <dgm:cxn modelId="{C69F99F2-CF26-4F3F-8FE4-D026BA98C936}" type="presParOf" srcId="{E0110201-9DA8-49E8-8B6A-24D6D28FDD83}" destId="{1C2DEC82-07F9-4820-9645-A253072BEB87}" srcOrd="0" destOrd="0" presId="urn:microsoft.com/office/officeart/2005/8/layout/hProcess4"/>
    <dgm:cxn modelId="{C34F5111-AA38-42E4-A2AD-CB8F7D966028}" type="presParOf" srcId="{E0110201-9DA8-49E8-8B6A-24D6D28FDD83}" destId="{28ECD166-69D1-4FCB-A48E-A046FE1526BA}" srcOrd="1" destOrd="0" presId="urn:microsoft.com/office/officeart/2005/8/layout/hProcess4"/>
    <dgm:cxn modelId="{CCB3F7B9-B428-43EE-9C89-703F34768AC7}" type="presParOf" srcId="{E0110201-9DA8-49E8-8B6A-24D6D28FDD83}" destId="{4432409E-2332-4402-8B3A-2F63DE34AC93}" srcOrd="2" destOrd="0" presId="urn:microsoft.com/office/officeart/2005/8/layout/hProcess4"/>
    <dgm:cxn modelId="{69DE7ED7-34EF-4C52-ADD3-CDE25D8AEA96}" type="presParOf" srcId="{E0110201-9DA8-49E8-8B6A-24D6D28FDD83}" destId="{13D9BA32-DF48-4EC7-9F24-E77AE6A70C17}" srcOrd="3" destOrd="0" presId="urn:microsoft.com/office/officeart/2005/8/layout/hProcess4"/>
    <dgm:cxn modelId="{912F14C3-34D9-4F5C-B904-2C69852BB7C7}" type="presParOf" srcId="{E0110201-9DA8-49E8-8B6A-24D6D28FDD83}" destId="{D32A8CB4-CA9B-4962-BACB-B1850A1179C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0D189F-5158-47A9-8E71-CF6BA39C577C}">
      <dsp:nvSpPr>
        <dsp:cNvPr id="0" name=""/>
        <dsp:cNvSpPr/>
      </dsp:nvSpPr>
      <dsp:spPr>
        <a:xfrm>
          <a:off x="5231051" y="2870390"/>
          <a:ext cx="3760548" cy="1350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Repository Staff</a:t>
          </a:r>
          <a:r>
            <a:rPr lang="en-US" sz="2400" kern="1200" dirty="0" smtClean="0"/>
            <a:t> </a:t>
          </a:r>
          <a:endParaRPr lang="en-US" sz="1700" kern="1200" dirty="0"/>
        </a:p>
      </dsp:txBody>
      <dsp:txXfrm>
        <a:off x="6359216" y="3208083"/>
        <a:ext cx="2632383" cy="1013079"/>
      </dsp:txXfrm>
    </dsp:sp>
    <dsp:sp modelId="{748833AE-4802-44EE-ABA7-F9E02005B496}">
      <dsp:nvSpPr>
        <dsp:cNvPr id="0" name=""/>
        <dsp:cNvSpPr/>
      </dsp:nvSpPr>
      <dsp:spPr>
        <a:xfrm>
          <a:off x="723904" y="2870390"/>
          <a:ext cx="3760548" cy="1350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Data </a:t>
          </a:r>
          <a:br>
            <a:rPr lang="en-US" sz="2800" kern="1200" dirty="0" smtClean="0"/>
          </a:br>
          <a:r>
            <a:rPr lang="en-US" sz="2800" kern="1200" dirty="0" smtClean="0"/>
            <a:t>Reuser </a:t>
          </a:r>
          <a:endParaRPr lang="en-US" sz="2800" kern="1200" dirty="0"/>
        </a:p>
      </dsp:txBody>
      <dsp:txXfrm>
        <a:off x="723904" y="3208083"/>
        <a:ext cx="2632383" cy="1013079"/>
      </dsp:txXfrm>
    </dsp:sp>
    <dsp:sp modelId="{2E230A8D-17CB-4184-80C0-9F8D7D4D0ABC}">
      <dsp:nvSpPr>
        <dsp:cNvPr id="0" name=""/>
        <dsp:cNvSpPr/>
      </dsp:nvSpPr>
      <dsp:spPr>
        <a:xfrm>
          <a:off x="4469071" y="6"/>
          <a:ext cx="4522520" cy="1240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Data </a:t>
          </a:r>
          <a:br>
            <a:rPr lang="en-US" sz="2800" kern="1200" dirty="0" smtClean="0"/>
          </a:br>
          <a:r>
            <a:rPr lang="en-US" sz="2800" kern="1200" dirty="0" smtClean="0"/>
            <a:t>Producer </a:t>
          </a:r>
          <a:endParaRPr lang="en-US" sz="1900" kern="1200" dirty="0"/>
        </a:p>
      </dsp:txBody>
      <dsp:txXfrm>
        <a:off x="5825827" y="6"/>
        <a:ext cx="3165764" cy="930016"/>
      </dsp:txXfrm>
    </dsp:sp>
    <dsp:sp modelId="{B8B1B4FE-2819-4D69-BFAA-532EC31351E2}">
      <dsp:nvSpPr>
        <dsp:cNvPr id="0" name=""/>
        <dsp:cNvSpPr/>
      </dsp:nvSpPr>
      <dsp:spPr>
        <a:xfrm>
          <a:off x="723904" y="0"/>
          <a:ext cx="3760548" cy="1350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Data Producer</a:t>
          </a:r>
          <a:r>
            <a:rPr lang="en-US" sz="1900" kern="1200" dirty="0" smtClean="0"/>
            <a:t> </a:t>
          </a:r>
          <a:endParaRPr lang="en-US" sz="1900" kern="1200" dirty="0"/>
        </a:p>
      </dsp:txBody>
      <dsp:txXfrm>
        <a:off x="723904" y="0"/>
        <a:ext cx="2632383" cy="1013079"/>
      </dsp:txXfrm>
    </dsp:sp>
    <dsp:sp modelId="{0776652A-BEFA-40D1-AAC0-77EE49B275E4}">
      <dsp:nvSpPr>
        <dsp:cNvPr id="0" name=""/>
        <dsp:cNvSpPr/>
      </dsp:nvSpPr>
      <dsp:spPr>
        <a:xfrm>
          <a:off x="2209798" y="304797"/>
          <a:ext cx="2659816" cy="182776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Collection</a:t>
          </a:r>
          <a:endParaRPr lang="en-US" sz="1800" kern="1200" dirty="0"/>
        </a:p>
      </dsp:txBody>
      <dsp:txXfrm>
        <a:off x="2209798" y="304797"/>
        <a:ext cx="2659816" cy="1827763"/>
      </dsp:txXfrm>
    </dsp:sp>
    <dsp:sp modelId="{82477BD6-79D9-45B5-BD55-B3848B49352F}">
      <dsp:nvSpPr>
        <dsp:cNvPr id="0" name=""/>
        <dsp:cNvSpPr/>
      </dsp:nvSpPr>
      <dsp:spPr>
        <a:xfrm rot="5400000">
          <a:off x="5292823" y="-111229"/>
          <a:ext cx="1827763" cy="265981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Sharing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 rot="5400000">
        <a:off x="5292823" y="-111229"/>
        <a:ext cx="1827763" cy="2659816"/>
      </dsp:txXfrm>
    </dsp:sp>
    <dsp:sp modelId="{7D60DEE9-296B-4766-869A-3B3931F6CD54}">
      <dsp:nvSpPr>
        <dsp:cNvPr id="0" name=""/>
        <dsp:cNvSpPr/>
      </dsp:nvSpPr>
      <dsp:spPr>
        <a:xfrm rot="10800000">
          <a:off x="4876796" y="2133601"/>
          <a:ext cx="2659816" cy="182776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Curation</a:t>
          </a:r>
          <a:endParaRPr lang="en-US" sz="2400" kern="1200" dirty="0"/>
        </a:p>
      </dsp:txBody>
      <dsp:txXfrm rot="10800000">
        <a:off x="4876796" y="2133601"/>
        <a:ext cx="2659816" cy="1827763"/>
      </dsp:txXfrm>
    </dsp:sp>
    <dsp:sp modelId="{C14BA74B-E293-4DAE-92A9-4A7C7AE7D55D}">
      <dsp:nvSpPr>
        <dsp:cNvPr id="0" name=""/>
        <dsp:cNvSpPr/>
      </dsp:nvSpPr>
      <dsp:spPr>
        <a:xfrm rot="16200000">
          <a:off x="2625824" y="1717575"/>
          <a:ext cx="1827763" cy="265981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Reuse </a:t>
          </a:r>
          <a:endParaRPr lang="en-US" sz="2000" kern="1200" dirty="0"/>
        </a:p>
      </dsp:txBody>
      <dsp:txXfrm rot="16200000">
        <a:off x="2625824" y="1717575"/>
        <a:ext cx="1827763" cy="2659816"/>
      </dsp:txXfrm>
    </dsp:sp>
    <dsp:sp modelId="{188AB081-A104-4754-9F8F-BEDD753CBCCB}">
      <dsp:nvSpPr>
        <dsp:cNvPr id="0" name=""/>
        <dsp:cNvSpPr/>
      </dsp:nvSpPr>
      <dsp:spPr>
        <a:xfrm>
          <a:off x="4572000" y="1752599"/>
          <a:ext cx="631063" cy="54875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7F20E-AD45-4D02-BF94-1B94004BEA01}">
      <dsp:nvSpPr>
        <dsp:cNvPr id="0" name=""/>
        <dsp:cNvSpPr/>
      </dsp:nvSpPr>
      <dsp:spPr>
        <a:xfrm rot="10800000">
          <a:off x="4572000" y="1963657"/>
          <a:ext cx="631063" cy="54875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79A832-D312-4B6C-84A7-9D547519EBA2}">
      <dsp:nvSpPr>
        <dsp:cNvPr id="0" name=""/>
        <dsp:cNvSpPr/>
      </dsp:nvSpPr>
      <dsp:spPr>
        <a:xfrm>
          <a:off x="1163132" y="751332"/>
          <a:ext cx="1750426" cy="14437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Data curation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Data reuse</a:t>
          </a:r>
          <a:endParaRPr lang="en-US" sz="1700" kern="1200" dirty="0"/>
        </a:p>
      </dsp:txBody>
      <dsp:txXfrm>
        <a:off x="1163132" y="751332"/>
        <a:ext cx="1750426" cy="1134364"/>
      </dsp:txXfrm>
    </dsp:sp>
    <dsp:sp modelId="{22C393D9-B9A0-4D1B-AEAA-A217B3D08D2A}">
      <dsp:nvSpPr>
        <dsp:cNvPr id="0" name=""/>
        <dsp:cNvSpPr/>
      </dsp:nvSpPr>
      <dsp:spPr>
        <a:xfrm>
          <a:off x="2494727" y="753700"/>
          <a:ext cx="2192700" cy="2192700"/>
        </a:xfrm>
        <a:prstGeom prst="leftCircularArrow">
          <a:avLst>
            <a:gd name="adj1" fmla="val 4342"/>
            <a:gd name="adj2" fmla="val 549843"/>
            <a:gd name="adj3" fmla="val 2325353"/>
            <a:gd name="adj4" fmla="val 9024489"/>
            <a:gd name="adj5" fmla="val 5066"/>
          </a:avLst>
        </a:prstGeom>
        <a:solidFill>
          <a:srgbClr val="0B7CCB"/>
        </a:solidFill>
        <a:ln w="317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49276-220C-4A0A-8A68-53DD4801A7BB}">
      <dsp:nvSpPr>
        <dsp:cNvPr id="0" name=""/>
        <dsp:cNvSpPr/>
      </dsp:nvSpPr>
      <dsp:spPr>
        <a:xfrm>
          <a:off x="1552115" y="1885696"/>
          <a:ext cx="1555934" cy="618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 sharing</a:t>
          </a:r>
          <a:endParaRPr lang="en-US" sz="2000" kern="1200" dirty="0"/>
        </a:p>
      </dsp:txBody>
      <dsp:txXfrm>
        <a:off x="1552115" y="1885696"/>
        <a:ext cx="1555934" cy="618744"/>
      </dsp:txXfrm>
    </dsp:sp>
    <dsp:sp modelId="{38753CBF-A067-4C85-BFD2-0F39270AECDD}">
      <dsp:nvSpPr>
        <dsp:cNvPr id="0" name=""/>
        <dsp:cNvSpPr/>
      </dsp:nvSpPr>
      <dsp:spPr>
        <a:xfrm>
          <a:off x="3561440" y="751332"/>
          <a:ext cx="1750426" cy="14437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Data sharing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Data reuse</a:t>
          </a:r>
          <a:endParaRPr lang="en-US" sz="1700" kern="1200" dirty="0"/>
        </a:p>
      </dsp:txBody>
      <dsp:txXfrm>
        <a:off x="3561440" y="1060704"/>
        <a:ext cx="1750426" cy="1134364"/>
      </dsp:txXfrm>
    </dsp:sp>
    <dsp:sp modelId="{F8BA76A8-7925-49D3-8647-2BEC70204674}">
      <dsp:nvSpPr>
        <dsp:cNvPr id="0" name=""/>
        <dsp:cNvSpPr/>
      </dsp:nvSpPr>
      <dsp:spPr>
        <a:xfrm>
          <a:off x="5085516" y="-152394"/>
          <a:ext cx="2416366" cy="2416366"/>
        </a:xfrm>
        <a:prstGeom prst="circularArrow">
          <a:avLst>
            <a:gd name="adj1" fmla="val 3940"/>
            <a:gd name="adj2" fmla="val 494095"/>
            <a:gd name="adj3" fmla="val 19330394"/>
            <a:gd name="adj4" fmla="val 12575511"/>
            <a:gd name="adj5" fmla="val 4597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923B6-82F5-4E4C-B4DD-23A1033A76F7}">
      <dsp:nvSpPr>
        <dsp:cNvPr id="0" name=""/>
        <dsp:cNvSpPr/>
      </dsp:nvSpPr>
      <dsp:spPr>
        <a:xfrm>
          <a:off x="3950424" y="441960"/>
          <a:ext cx="1555934" cy="618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 curation</a:t>
          </a:r>
          <a:endParaRPr lang="en-US" sz="2000" kern="1200" dirty="0"/>
        </a:p>
      </dsp:txBody>
      <dsp:txXfrm>
        <a:off x="3950424" y="441960"/>
        <a:ext cx="1555934" cy="618744"/>
      </dsp:txXfrm>
    </dsp:sp>
    <dsp:sp modelId="{28ECD166-69D1-4FCB-A48E-A046FE1526BA}">
      <dsp:nvSpPr>
        <dsp:cNvPr id="0" name=""/>
        <dsp:cNvSpPr/>
      </dsp:nvSpPr>
      <dsp:spPr>
        <a:xfrm>
          <a:off x="5959749" y="751332"/>
          <a:ext cx="1750426" cy="14437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Data documentation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Repository policy</a:t>
          </a:r>
          <a:endParaRPr lang="en-US" sz="1700" kern="1200" dirty="0"/>
        </a:p>
      </dsp:txBody>
      <dsp:txXfrm>
        <a:off x="5959749" y="751332"/>
        <a:ext cx="1750426" cy="1134364"/>
      </dsp:txXfrm>
    </dsp:sp>
    <dsp:sp modelId="{13D9BA32-DF48-4EC7-9F24-E77AE6A70C17}">
      <dsp:nvSpPr>
        <dsp:cNvPr id="0" name=""/>
        <dsp:cNvSpPr/>
      </dsp:nvSpPr>
      <dsp:spPr>
        <a:xfrm>
          <a:off x="6348733" y="1885696"/>
          <a:ext cx="1555934" cy="618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 reuse</a:t>
          </a:r>
          <a:endParaRPr lang="en-US" sz="2000" kern="1200" dirty="0"/>
        </a:p>
      </dsp:txBody>
      <dsp:txXfrm>
        <a:off x="6348733" y="1885696"/>
        <a:ext cx="1555934" cy="618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7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90B96-037A-504A-977E-B6542BD6CBD5}" type="datetimeFigureOut">
              <a:rPr lang="en-US" smtClean="0"/>
              <a:pPr/>
              <a:t>8/13/2014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E670E-6968-D546-96D3-BA97EA7DE8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7001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C79E4-531B-094F-B0E0-0AB1940632EE}" type="datetimeFigureOut">
              <a:rPr lang="en-US" smtClean="0"/>
              <a:pPr/>
              <a:t>8/13/2014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21901-2D7D-404F-83CF-0310337D8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202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3691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6427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9965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5159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36486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4855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5506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069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62B2F6-5FB6-44E3-B0F5-8178F38C8C20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b"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fld id="{48B8872B-814D-4FC3-B0AE-07971E9DA4B7}" type="slidenum">
              <a:rPr lang="en-US" sz="1000"/>
              <a:pPr algn="r">
                <a:lnSpc>
                  <a:spcPct val="100000"/>
                </a:lnSpc>
                <a:spcBef>
                  <a:spcPct val="0"/>
                </a:spcBef>
              </a:pPr>
              <a:t>17</a:t>
            </a:fld>
            <a:endParaRPr lang="en-US" sz="1000" dirty="0"/>
          </a:p>
        </p:txBody>
      </p:sp>
      <p:sp>
        <p:nvSpPr>
          <p:cNvPr id="7475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b"/>
          <a:lstStyle/>
          <a:p>
            <a:pPr algn="r">
              <a:spcBef>
                <a:spcPct val="0"/>
              </a:spcBef>
            </a:pPr>
            <a:fld id="{4D776AF4-FF0E-4505-99A7-F436A73BCF1F}" type="slidenum">
              <a:rPr lang="en-US" sz="1000">
                <a:solidFill>
                  <a:srgbClr val="000000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17</a:t>
            </a:fld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475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b"/>
          <a:lstStyle/>
          <a:p>
            <a:pPr algn="r">
              <a:spcBef>
                <a:spcPct val="0"/>
              </a:spcBef>
            </a:pPr>
            <a:fld id="{623976AC-250A-4732-AC72-351F5946D719}" type="slidenum"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pPr algn="r">
                <a:spcBef>
                  <a:spcPct val="0"/>
                </a:spcBef>
              </a:pPr>
              <a:t>17</a:t>
            </a:fld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475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292100"/>
            <a:ext cx="4486275" cy="3365500"/>
          </a:xfrm>
          <a:ln/>
        </p:spPr>
      </p:sp>
      <p:sp>
        <p:nvSpPr>
          <p:cNvPr id="74759" name="Rectangle 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800" b="0" dirty="0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5285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5552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9563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4017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9246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5323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6579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4554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3927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85800" y="1523999"/>
            <a:ext cx="7772400" cy="2732725"/>
          </a:xfrm>
        </p:spPr>
        <p:txBody>
          <a:bodyPr wrap="square" tIns="0" bIns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85800" y="990216"/>
            <a:ext cx="7772400" cy="533784"/>
          </a:xfr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245651"/>
            <a:ext cx="8153400" cy="491741"/>
          </a:xfrm>
        </p:spPr>
        <p:txBody>
          <a:bodyPr>
            <a:normAutofit/>
          </a:bodyPr>
          <a:lstStyle>
            <a:lvl1pPr marL="0" indent="0" algn="r">
              <a:spcBef>
                <a:spcPts val="120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Venue or location, date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Twitter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hashtag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lvl="0"/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256725"/>
            <a:ext cx="3693697" cy="45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Presenter name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4713925"/>
            <a:ext cx="3693697" cy="130587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Title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Organization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Presenter’s Twitter</a:t>
            </a:r>
            <a:r>
              <a:rPr lang="en-US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ID or other info</a:t>
            </a:r>
          </a:p>
        </p:txBody>
      </p:sp>
      <p:pic>
        <p:nvPicPr>
          <p:cNvPr id="19" name="Picture 18" descr="oclclogo-rings-transparent.png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b="8763"/>
          <a:stretch>
            <a:fillRect/>
          </a:stretch>
        </p:blipFill>
        <p:spPr>
          <a:xfrm>
            <a:off x="5314676" y="2853375"/>
            <a:ext cx="3513766" cy="33950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Head with 2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708419" y="1143000"/>
            <a:ext cx="3714751" cy="4800600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708919" y="1143000"/>
            <a:ext cx="3714750" cy="4800600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3840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/>
          <a:lstStyle/>
          <a:p>
            <a:fld id="{793BC21B-894E-AB42-B567-820E81E1B58F}" type="datetimeFigureOut">
              <a:rPr lang="en-US" smtClean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66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16200000" scaled="0"/>
                  <a:tileRect/>
                </a:gra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Big Tex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/>
          <a:lstStyle/>
          <a:p>
            <a:fld id="{793BC21B-894E-AB42-B567-820E81E1B58F}" type="datetimeFigureOut">
              <a:rPr lang="en-US" smtClean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vert="horz"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66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/>
          <a:lstStyle/>
          <a:p>
            <a:fld id="{793BC21B-894E-AB42-B567-820E81E1B58F}" type="datetimeFigureOut">
              <a:rPr lang="en-US" smtClean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228600"/>
            <a:ext cx="8839200" cy="5791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8000">
                <a:solidFill>
                  <a:srgbClr val="FFFFFF"/>
                </a:soli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Char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/>
          <a:lstStyle/>
          <a:p>
            <a:fld id="{793BC21B-894E-AB42-B567-820E81E1B58F}" type="datetimeFigureOut">
              <a:rPr lang="en-US" smtClean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Head and Conten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/>
          <a:lstStyle/>
          <a:p>
            <a:fld id="{793BC21B-894E-AB42-B567-820E81E1B58F}" type="datetimeFigureOut">
              <a:rPr lang="en-US" smtClean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ig Head and Open Layou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/>
          <a:lstStyle/>
          <a:p>
            <a:fld id="{793BC21B-894E-AB42-B567-820E81E1B58F}" type="datetimeFigureOut">
              <a:rPr lang="en-US" smtClean="0"/>
              <a:pPr/>
              <a:t>8/13/2014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/>
          <a:lstStyle/>
          <a:p>
            <a:fld id="{793BC21B-894E-AB42-B567-820E81E1B58F}" type="datetimeFigureOut">
              <a:rPr lang="en-US" smtClean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228600"/>
            <a:ext cx="8839200" cy="5791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80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16200000" scaled="0"/>
                  <a:tileRect/>
                </a:gra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/>
          <a:lstStyle/>
          <a:p>
            <a:fld id="{793BC21B-894E-AB42-B567-820E81E1B58F}" type="datetimeFigureOut">
              <a:rPr lang="en-US" smtClean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05200" y="990600"/>
            <a:ext cx="5181600" cy="51530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 marL="914400" indent="-228600"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90600"/>
            <a:ext cx="2667000" cy="5153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/>
          <a:lstStyle/>
          <a:p>
            <a:fld id="{793BC21B-894E-AB42-B567-820E81E1B58F}" type="datetimeFigureOut">
              <a:rPr lang="en-US" smtClean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/>
          <a:lstStyle/>
          <a:p>
            <a:fld id="{793BC21B-894E-AB42-B567-820E81E1B58F}" type="datetimeFigureOut">
              <a:rPr lang="en-US" smtClean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/>
          <a:lstStyle/>
          <a:p>
            <a:fld id="{793BC21B-894E-AB42-B567-820E81E1B58F}" type="datetimeFigureOut">
              <a:rPr lang="en-US" smtClean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/>
          <a:lstStyle/>
          <a:p>
            <a:fld id="{793BC21B-894E-AB42-B567-820E81E1B58F}" type="datetimeFigureOut">
              <a:rPr lang="en-US" smtClean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/>
          <a:lstStyle/>
          <a:p>
            <a:fld id="{793BC21B-894E-AB42-B567-820E81E1B58F}" type="datetimeFigureOut">
              <a:rPr lang="en-US" smtClean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vert="horz"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80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/>
          <a:lstStyle/>
          <a:p>
            <a:fld id="{793BC21B-894E-AB42-B567-820E81E1B58F}" type="datetimeFigureOut">
              <a:rPr lang="en-US" smtClean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5" name="Rounded Rectangle 14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/>
          <a:lstStyle/>
          <a:p>
            <a:fld id="{793BC21B-894E-AB42-B567-820E81E1B58F}" type="datetimeFigureOut">
              <a:rPr lang="en-US" smtClean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/>
          <a:lstStyle/>
          <a:p>
            <a:fld id="{793BC21B-894E-AB42-B567-820E81E1B58F}" type="datetimeFigureOut">
              <a:rPr lang="en-US" smtClean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/>
          <a:lstStyle/>
          <a:p>
            <a:fld id="{793BC21B-894E-AB42-B567-820E81E1B58F}" type="datetimeFigureOut">
              <a:rPr lang="en-US" smtClean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/>
          <a:lstStyle/>
          <a:p>
            <a:fld id="{793BC21B-894E-AB42-B567-820E81E1B58F}" type="datetimeFigureOut">
              <a:rPr lang="en-US" smtClean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/>
          <a:lstStyle/>
          <a:p>
            <a:fld id="{793BC21B-894E-AB42-B567-820E81E1B58F}" type="datetimeFigureOut">
              <a:rPr lang="en-US" smtClean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vert="horz"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80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/>
          <a:lstStyle/>
          <a:p>
            <a:fld id="{793BC21B-894E-AB42-B567-820E81E1B58F}" type="datetimeFigureOut">
              <a:rPr lang="en-US" smtClean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5" name="Rounded Rectangle 14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/>
          <a:lstStyle/>
          <a:p>
            <a:fld id="{793BC21B-894E-AB42-B567-820E81E1B58F}" type="datetimeFigureOut">
              <a:rPr lang="en-US" smtClean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/>
          <a:lstStyle/>
          <a:p>
            <a:fld id="{793BC21B-894E-AB42-B567-820E81E1B58F}" type="datetimeFigureOut">
              <a:rPr lang="en-US" smtClean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mall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/>
          <a:lstStyle/>
          <a:p>
            <a:fld id="{793BC21B-894E-AB42-B567-820E81E1B58F}" type="datetimeFigureOut">
              <a:rPr lang="en-US" smtClean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/>
          <a:lstStyle/>
          <a:p>
            <a:fld id="{793BC21B-894E-AB42-B567-820E81E1B58F}" type="datetimeFigureOut">
              <a:rPr lang="en-US" smtClean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/>
          <a:lstStyle/>
          <a:p>
            <a:fld id="{793BC21B-894E-AB42-B567-820E81E1B58F}" type="datetimeFigureOut">
              <a:rPr lang="en-US" smtClean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5" name="Rounded Rectangle 14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/>
          <a:lstStyle/>
          <a:p>
            <a:fld id="{793BC21B-894E-AB42-B567-820E81E1B58F}" type="datetimeFigureOut">
              <a:rPr lang="en-US" smtClean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19075">
              <a:spcAft>
                <a:spcPts val="600"/>
              </a:spcAft>
              <a:buClr>
                <a:srgbClr val="2178B5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3" name="Rounded Rectangle 12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rgbClr val="CDE5F6"/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6" name="Rounded Rectangle 5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75" y="2000250"/>
            <a:ext cx="3714751" cy="41433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2000250"/>
            <a:ext cx="3714750" cy="41433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, Person Photo an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400" y="21336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133600"/>
            <a:ext cx="5181600" cy="838200"/>
          </a:xfrm>
        </p:spPr>
        <p:txBody>
          <a:bodyPr>
            <a:normAutofit/>
          </a:bodyPr>
          <a:lstStyle>
            <a:lvl1pPr>
              <a:buNone/>
              <a:defRPr sz="4000"/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00" y="2971800"/>
            <a:ext cx="5181600" cy="838200"/>
          </a:xfrm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dirty="0" smtClean="0"/>
              <a:t>Position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/>
          <a:lstStyle/>
          <a:p>
            <a:fld id="{793BC21B-894E-AB42-B567-820E81E1B58F}" type="datetimeFigureOut">
              <a:rPr lang="en-US" smtClean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05200" y="990600"/>
            <a:ext cx="5181600" cy="51530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-228600"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90600"/>
            <a:ext cx="2667000" cy="5153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Three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914400" y="4876800"/>
            <a:ext cx="7315200" cy="12192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144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4671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233363" indent="-233363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Tx/>
              <a:buFont typeface="Arial"/>
              <a:buNone/>
              <a:defRPr lang="en-US"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198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233363" indent="-233363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Tx/>
              <a:buFont typeface="Arial"/>
              <a:buNone/>
              <a:defRPr lang="en-US"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076660"/>
            <a:ext cx="2209800" cy="266740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spcBef>
                <a:spcPts val="2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ctr" defTabSz="4572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/>
              <a:buNone/>
            </a:pPr>
            <a:r>
              <a:rPr lang="en-US" dirty="0" smtClean="0"/>
              <a:t>Name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75028" y="4076660"/>
            <a:ext cx="2209800" cy="266740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spcBef>
                <a:spcPts val="4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ctr" defTabSz="4572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/>
              <a:buNone/>
            </a:pPr>
            <a:r>
              <a:rPr lang="en-US" dirty="0" smtClean="0"/>
              <a:t>Name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026522" y="4076660"/>
            <a:ext cx="2209800" cy="266740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spcBef>
                <a:spcPts val="4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ctr" defTabSz="4572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/>
              <a:buNone/>
            </a:pPr>
            <a:r>
              <a:rPr lang="en-US" dirty="0" smtClean="0"/>
              <a:t>Name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/>
          <a:lstStyle/>
          <a:p>
            <a:fld id="{793BC21B-894E-AB42-B567-820E81E1B58F}" type="datetimeFigureOut">
              <a:rPr lang="en-US" smtClean="0"/>
              <a:pPr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d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1"/>
              <a:stretch>
                <a:fillRect/>
              </a:stretch>
            </p:blipFill>
          </mc:Choice>
          <mc:Fallback>
            <p:blipFill>
              <a:blip r:embed="rId42"/>
              <a:stretch>
                <a:fillRect/>
              </a:stretch>
            </p:blipFill>
          </mc:Fallback>
        </mc:AlternateContent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The world’s libraries.</a:t>
            </a:r>
            <a:r>
              <a:rPr lang="en-US" sz="1200" b="0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Connected.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6359703" y="6316338"/>
            <a:ext cx="2784297" cy="5078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0" r:id="rId2"/>
    <p:sldLayoutId id="2147483687" r:id="rId3"/>
    <p:sldLayoutId id="2147483701" r:id="rId4"/>
    <p:sldLayoutId id="2147483713" r:id="rId5"/>
    <p:sldLayoutId id="2147483731" r:id="rId6"/>
    <p:sldLayoutId id="2147483715" r:id="rId7"/>
    <p:sldLayoutId id="2147483730" r:id="rId8"/>
    <p:sldLayoutId id="2147483707" r:id="rId9"/>
    <p:sldLayoutId id="2147483683" r:id="rId10"/>
    <p:sldLayoutId id="2147483733" r:id="rId11"/>
    <p:sldLayoutId id="2147483682" r:id="rId12"/>
    <p:sldLayoutId id="2147483709" r:id="rId13"/>
    <p:sldLayoutId id="2147483711" r:id="rId14"/>
    <p:sldLayoutId id="2147483712" r:id="rId15"/>
    <p:sldLayoutId id="2147483703" r:id="rId16"/>
    <p:sldLayoutId id="2147483663" r:id="rId17"/>
    <p:sldLayoutId id="2147483668" r:id="rId18"/>
    <p:sldLayoutId id="2147483710" r:id="rId19"/>
    <p:sldLayoutId id="2147483716" r:id="rId20"/>
    <p:sldLayoutId id="2147483704" r:id="rId21"/>
    <p:sldLayoutId id="2147483705" r:id="rId22"/>
    <p:sldLayoutId id="2147483706" r:id="rId23"/>
    <p:sldLayoutId id="2147483702" r:id="rId24"/>
    <p:sldLayoutId id="2147483724" r:id="rId25"/>
    <p:sldLayoutId id="2147483717" r:id="rId26"/>
    <p:sldLayoutId id="2147483725" r:id="rId27"/>
    <p:sldLayoutId id="2147483721" r:id="rId28"/>
    <p:sldLayoutId id="2147483719" r:id="rId29"/>
    <p:sldLayoutId id="2147483691" r:id="rId30"/>
    <p:sldLayoutId id="2147483723" r:id="rId31"/>
    <p:sldLayoutId id="2147483718" r:id="rId32"/>
    <p:sldLayoutId id="2147483726" r:id="rId33"/>
    <p:sldLayoutId id="2147483722" r:id="rId34"/>
    <p:sldLayoutId id="2147483720" r:id="rId35"/>
    <p:sldLayoutId id="2147483727" r:id="rId36"/>
    <p:sldLayoutId id="2147483728" r:id="rId37"/>
    <p:sldLayoutId id="2147483729" r:id="rId38"/>
    <p:sldLayoutId id="2147483732" r:id="rId3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182" y="1552670"/>
            <a:ext cx="9034818" cy="1530823"/>
          </a:xfrm>
        </p:spPr>
        <p:txBody>
          <a:bodyPr>
            <a:normAutofit/>
          </a:bodyPr>
          <a:lstStyle/>
          <a:p>
            <a:r>
              <a:rPr lang="en-US" sz="4000" dirty="0"/>
              <a:t>Three Perspectives on Data Reuse: Producers, Curators, and Reusers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28600"/>
            <a:ext cx="7162801" cy="9144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dirty="0" smtClean="0"/>
              <a:t>Library of Congress (LOC), Digital Preservation 2014, July 22-23, 2014</a:t>
            </a:r>
          </a:p>
          <a:p>
            <a:pPr algn="r"/>
            <a:r>
              <a:rPr lang="en-US" dirty="0" smtClean="0"/>
              <a:t>Washington, DC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86338" y="3547970"/>
            <a:ext cx="2438400" cy="457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Elizabeth Yakel, Ph.D.</a:t>
            </a:r>
            <a:endParaRPr lang="en-US" sz="18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86338" y="3970964"/>
            <a:ext cx="2074337" cy="933315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>
                <a:latin typeface="+mn-lt"/>
              </a:rPr>
              <a:t>Professor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University of </a:t>
            </a:r>
            <a:r>
              <a:rPr lang="en-US" dirty="0" smtClean="0">
                <a:latin typeface="+mn-lt"/>
              </a:rPr>
              <a:t>Michigan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yakel@umich.edu</a:t>
            </a:r>
            <a:endParaRPr lang="en-US" dirty="0">
              <a:latin typeface="+mn-lt"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1334490" y="3547970"/>
            <a:ext cx="2591641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Ixchel M. Faniel, Ph.D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 Placeholder 17"/>
          <p:cNvSpPr txBox="1">
            <a:spLocks/>
          </p:cNvSpPr>
          <p:nvPr/>
        </p:nvSpPr>
        <p:spPr>
          <a:xfrm>
            <a:off x="1334490" y="3970964"/>
            <a:ext cx="2780310" cy="89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sz="1400" dirty="0" smtClean="0">
                <a:solidFill>
                  <a:schemeClr val="bg1"/>
                </a:solidFill>
                <a:cs typeface="Arial"/>
              </a:rPr>
              <a:t>Associate Research Scientist</a:t>
            </a:r>
            <a:r>
              <a:rPr lang="en-US" sz="1400" dirty="0">
                <a:solidFill>
                  <a:schemeClr val="bg1"/>
                </a:solidFill>
                <a:cs typeface="Arial"/>
              </a:rPr>
              <a:t/>
            </a:r>
            <a:br>
              <a:rPr lang="en-US" sz="1400" dirty="0">
                <a:solidFill>
                  <a:schemeClr val="bg1"/>
                </a:solidFill>
                <a:cs typeface="Arial"/>
              </a:rPr>
            </a:br>
            <a:r>
              <a:rPr lang="en-US" sz="1400" dirty="0">
                <a:solidFill>
                  <a:schemeClr val="bg1"/>
                </a:solidFill>
                <a:cs typeface="Arial"/>
              </a:rPr>
              <a:t>OCLC </a:t>
            </a:r>
            <a:r>
              <a:rPr lang="en-US" sz="1400" dirty="0" smtClean="0">
                <a:solidFill>
                  <a:schemeClr val="bg1"/>
                </a:solidFill>
                <a:cs typeface="Arial"/>
              </a:rPr>
              <a:t>Research</a:t>
            </a:r>
            <a:br>
              <a:rPr lang="en-US" sz="1400" dirty="0" smtClean="0">
                <a:solidFill>
                  <a:schemeClr val="bg1"/>
                </a:solidFill>
                <a:cs typeface="Arial"/>
              </a:rPr>
            </a:br>
            <a:r>
              <a:rPr lang="en-US" sz="1400" dirty="0" smtClean="0">
                <a:solidFill>
                  <a:schemeClr val="bg1"/>
                </a:solidFill>
                <a:cs typeface="Arial"/>
              </a:rPr>
              <a:t>fanieli@oclc.org</a:t>
            </a:r>
            <a:endParaRPr lang="en-US" sz="14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400" y="5432366"/>
            <a:ext cx="3020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Twitter @DIPIR_Project</a:t>
            </a:r>
            <a:endParaRPr lang="en-US" sz="2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Data sharing factors influence data repositories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326" y="1848741"/>
            <a:ext cx="52566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DATA FORMAT</a:t>
            </a:r>
          </a:p>
          <a:p>
            <a:r>
              <a:rPr lang="en-US" sz="2000" dirty="0"/>
              <a:t>In addition to the project info attached, I'll need your datasets, </a:t>
            </a:r>
            <a:r>
              <a:rPr lang="en-US" sz="2000" dirty="0" smtClean="0"/>
              <a:t>preferably </a:t>
            </a:r>
            <a:r>
              <a:rPr lang="en-US" sz="2000" dirty="0"/>
              <a:t>as Excel tables. </a:t>
            </a:r>
            <a:r>
              <a:rPr lang="en-US" sz="2000" b="1" dirty="0"/>
              <a:t>If you export them from a database, please </a:t>
            </a:r>
            <a:r>
              <a:rPr lang="en-US" sz="2000" b="1" dirty="0" smtClean="0"/>
              <a:t>indicate </a:t>
            </a:r>
            <a:r>
              <a:rPr lang="en-US" sz="2000" b="1" dirty="0"/>
              <a:t>the key(s) for us so we can stitch them back together again!</a:t>
            </a:r>
            <a:r>
              <a:rPr lang="en-US" sz="2000" dirty="0"/>
              <a:t> </a:t>
            </a:r>
            <a:r>
              <a:rPr lang="en-US" sz="2000" dirty="0" smtClean="0"/>
              <a:t>Since </a:t>
            </a:r>
            <a:r>
              <a:rPr lang="en-US" sz="2000" dirty="0"/>
              <a:t>you've already published on these data, feel free to send the </a:t>
            </a:r>
            <a:r>
              <a:rPr lang="en-US" sz="2000" dirty="0" smtClean="0"/>
              <a:t>entire datasets (Repository Staff 2).</a:t>
            </a:r>
            <a:endParaRPr lang="en-US" dirty="0"/>
          </a:p>
          <a:p>
            <a:endParaRPr lang="en-US" dirty="0"/>
          </a:p>
          <a:p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7326" y="4664896"/>
            <a:ext cx="54355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smtClean="0"/>
              <a:t>DATA CONDITION</a:t>
            </a:r>
          </a:p>
          <a:p>
            <a:pPr algn="r"/>
            <a:r>
              <a:rPr lang="en-US" sz="2000" b="1" dirty="0"/>
              <a:t>I</a:t>
            </a:r>
            <a:r>
              <a:rPr lang="en-US" sz="2000" b="1" dirty="0" smtClean="0"/>
              <a:t>t took </a:t>
            </a:r>
            <a:r>
              <a:rPr lang="en-US" sz="2000" b="1" dirty="0"/>
              <a:t>10 times longer to deal with those [</a:t>
            </a:r>
            <a:r>
              <a:rPr lang="en-US" sz="2000" b="1" dirty="0" smtClean="0"/>
              <a:t>coded] datasets </a:t>
            </a:r>
            <a:r>
              <a:rPr lang="en-US" sz="2000" dirty="0"/>
              <a:t>but if it helped the researcher to get their stuff in </a:t>
            </a:r>
            <a:r>
              <a:rPr lang="en-US" sz="2000" dirty="0" smtClean="0"/>
              <a:t>…</a:t>
            </a:r>
          </a:p>
          <a:p>
            <a:pPr algn="r"/>
            <a:r>
              <a:rPr lang="en-US" sz="2000" dirty="0" smtClean="0"/>
              <a:t>(Repository Staff 2)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352" y="1689100"/>
            <a:ext cx="3549648" cy="4152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5880613"/>
            <a:ext cx="3352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http://visiblepast.net/see/wp-content/uploads/2011/03/fig3.jpg</a:t>
            </a:r>
          </a:p>
        </p:txBody>
      </p:sp>
    </p:spTree>
    <p:extLst>
      <p:ext uri="{BB962C8B-B14F-4D97-AF65-F5344CB8AC3E}">
        <p14:creationId xmlns="" xmlns:p14="http://schemas.microsoft.com/office/powerpoint/2010/main" val="1882776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Data sharing factors influence data reuse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4430257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1" y="1868394"/>
            <a:ext cx="88137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smtClean="0"/>
              <a:t>DATA PRODUCERS’ SELECTION</a:t>
            </a:r>
          </a:p>
          <a:p>
            <a:endParaRPr lang="en-US" sz="2000" dirty="0" smtClean="0"/>
          </a:p>
          <a:p>
            <a:r>
              <a:rPr lang="en-US" sz="2000" b="1" dirty="0" smtClean="0"/>
              <a:t>I </a:t>
            </a:r>
            <a:r>
              <a:rPr lang="en-US" sz="2000" b="1" dirty="0"/>
              <a:t>did think quite carefully </a:t>
            </a:r>
            <a:r>
              <a:rPr lang="en-US" sz="2000" b="1" dirty="0" smtClean="0"/>
              <a:t>about…those …big </a:t>
            </a:r>
            <a:r>
              <a:rPr lang="en-US" sz="2000" b="1" dirty="0"/>
              <a:t>subjective descriptions we write about the units...before including that, but I decided to</a:t>
            </a:r>
            <a:r>
              <a:rPr lang="en-US" sz="2000" dirty="0"/>
              <a:t>... I mean obviously different people write in different styles. It's not exactly like your personal diary entry, but </a:t>
            </a:r>
            <a:r>
              <a:rPr lang="en-US" sz="2000" dirty="0" smtClean="0"/>
              <a:t>it... </a:t>
            </a:r>
            <a:r>
              <a:rPr lang="en-US" sz="2000" dirty="0"/>
              <a:t>Can be quite informal. I always write them in quite formal prose myself, but some people are a little bit less formal...</a:t>
            </a:r>
            <a:r>
              <a:rPr lang="en-US" sz="2000" b="1" dirty="0"/>
              <a:t>I couldn’t really be sure if people </a:t>
            </a:r>
            <a:r>
              <a:rPr lang="en-US" sz="2000" b="1" dirty="0" smtClean="0"/>
              <a:t>…would </a:t>
            </a:r>
            <a:r>
              <a:rPr lang="en-US" sz="2000" b="1" dirty="0"/>
              <a:t>necessarily want them out but they are an important part of the data </a:t>
            </a:r>
            <a:r>
              <a:rPr lang="en-US" sz="2000" b="1" dirty="0" smtClean="0"/>
              <a:t>set</a:t>
            </a:r>
            <a:r>
              <a:rPr lang="en-US" sz="2000" dirty="0"/>
              <a:t> </a:t>
            </a:r>
            <a:r>
              <a:rPr lang="en-US" sz="2000" dirty="0" smtClean="0"/>
              <a:t>(Data Producer 10).</a:t>
            </a:r>
          </a:p>
        </p:txBody>
      </p:sp>
    </p:spTree>
    <p:extLst>
      <p:ext uri="{BB962C8B-B14F-4D97-AF65-F5344CB8AC3E}">
        <p14:creationId xmlns="" xmlns:p14="http://schemas.microsoft.com/office/powerpoint/2010/main" val="3664168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8627166" cy="381000"/>
          </a:xfrm>
        </p:spPr>
        <p:txBody>
          <a:bodyPr/>
          <a:lstStyle/>
          <a:p>
            <a:r>
              <a:rPr lang="en-US" dirty="0" smtClean="0"/>
              <a:t>Data reuse influences future actions of repository staff and data producers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2700" y="1692123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REPOSITORY PROCEDURES</a:t>
            </a:r>
            <a:endParaRPr lang="en-US" sz="2000" dirty="0"/>
          </a:p>
          <a:p>
            <a:r>
              <a:rPr lang="en-US" sz="2000" dirty="0" smtClean="0"/>
              <a:t>There </a:t>
            </a:r>
            <a:r>
              <a:rPr lang="en-US" sz="2000" dirty="0"/>
              <a:t>are some inherent issues with CSV as it is a very simple text-based </a:t>
            </a:r>
            <a:r>
              <a:rPr lang="en-US" sz="2000" dirty="0" smtClean="0"/>
              <a:t>format…the </a:t>
            </a:r>
            <a:r>
              <a:rPr lang="en-US" sz="2000" dirty="0"/>
              <a:t>simplicity is why it is preferred for interoperability and </a:t>
            </a:r>
            <a:r>
              <a:rPr lang="en-US" sz="2000" dirty="0" smtClean="0"/>
              <a:t>longevity …</a:t>
            </a:r>
            <a:r>
              <a:rPr lang="en-US" sz="2000" b="1" dirty="0" smtClean="0"/>
              <a:t>we </a:t>
            </a:r>
            <a:r>
              <a:rPr lang="en-US" sz="2000" b="1" dirty="0"/>
              <a:t>need to give users a few tips on working with CSV</a:t>
            </a:r>
            <a:r>
              <a:rPr lang="en-US" sz="2000" dirty="0"/>
              <a:t>. I'm also looking into other open spreadsheet formats, but </a:t>
            </a:r>
            <a:r>
              <a:rPr lang="en-US" sz="2000" dirty="0" smtClean="0"/>
              <a:t>Excel…gets </a:t>
            </a:r>
            <a:r>
              <a:rPr lang="en-US" sz="2000" dirty="0"/>
              <a:t>these wrong </a:t>
            </a:r>
            <a:r>
              <a:rPr lang="en-US" sz="2000" dirty="0" smtClean="0"/>
              <a:t>(Repository Staff 1).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39700" y="4526189"/>
            <a:ext cx="899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Two </a:t>
            </a:r>
            <a:r>
              <a:rPr lang="en-US" sz="2000" b="1" dirty="0"/>
              <a:t>things that I would now do differently</a:t>
            </a:r>
            <a:r>
              <a:rPr lang="en-US" sz="2000" dirty="0"/>
              <a:t>: One of them is writing down with my data what exactly all those criteria </a:t>
            </a:r>
            <a:r>
              <a:rPr lang="en-US" sz="2000" dirty="0" smtClean="0"/>
              <a:t>are…I </a:t>
            </a:r>
            <a:r>
              <a:rPr lang="en-US" sz="2000" dirty="0"/>
              <a:t>always kind of had a few notes </a:t>
            </a:r>
            <a:r>
              <a:rPr lang="en-US" sz="2000" dirty="0" smtClean="0"/>
              <a:t>…</a:t>
            </a:r>
            <a:r>
              <a:rPr lang="en-US" sz="2000" b="1" dirty="0" smtClean="0"/>
              <a:t>but…writing </a:t>
            </a:r>
            <a:r>
              <a:rPr lang="en-US" sz="2000" b="1" dirty="0"/>
              <a:t>down more systematically exactly what those criteria have been</a:t>
            </a:r>
            <a:r>
              <a:rPr lang="en-US" sz="2000" dirty="0"/>
              <a:t>. And second one is </a:t>
            </a:r>
            <a:r>
              <a:rPr lang="en-US" sz="2000" b="1" dirty="0"/>
              <a:t>just dropping numeric codes</a:t>
            </a:r>
            <a:r>
              <a:rPr lang="en-US" sz="2000" dirty="0"/>
              <a:t>, not doing </a:t>
            </a:r>
            <a:r>
              <a:rPr lang="en-US" sz="2000" dirty="0" smtClean="0"/>
              <a:t>…numeric </a:t>
            </a:r>
            <a:r>
              <a:rPr lang="en-US" sz="2000" dirty="0"/>
              <a:t>codes </a:t>
            </a:r>
            <a:r>
              <a:rPr lang="en-US" sz="2000" dirty="0" smtClean="0"/>
              <a:t>anymore (Data Reuser 10).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172278" y="3510526"/>
            <a:ext cx="89717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smtClean="0"/>
              <a:t>DATA PRODUCERS’ DOCUMENTATION</a:t>
            </a:r>
          </a:p>
          <a:p>
            <a:r>
              <a:rPr lang="en-US" sz="2000" dirty="0" smtClean="0"/>
              <a:t>In </a:t>
            </a:r>
            <a:r>
              <a:rPr lang="en-US" sz="2000" dirty="0"/>
              <a:t>my case </a:t>
            </a:r>
            <a:r>
              <a:rPr lang="en-US" sz="2000" b="1" dirty="0"/>
              <a:t>it changed </a:t>
            </a:r>
            <a:r>
              <a:rPr lang="en-US" sz="2000" b="1" dirty="0" smtClean="0"/>
              <a:t>already</a:t>
            </a:r>
            <a:r>
              <a:rPr lang="en-US" sz="2000" dirty="0" smtClean="0"/>
              <a:t>…</a:t>
            </a:r>
            <a:r>
              <a:rPr lang="en-US" sz="2000" b="1" dirty="0" smtClean="0"/>
              <a:t>I </a:t>
            </a:r>
            <a:r>
              <a:rPr lang="en-US" sz="2000" b="1" dirty="0"/>
              <a:t>had a completely different recording system for [</a:t>
            </a:r>
            <a:r>
              <a:rPr lang="en-US" sz="2000" b="1" dirty="0" smtClean="0"/>
              <a:t>teeth]</a:t>
            </a:r>
            <a:r>
              <a:rPr lang="en-US" sz="2000" dirty="0" smtClean="0"/>
              <a:t>…just using…Payne… (Data Reuser 6).</a:t>
            </a:r>
          </a:p>
        </p:txBody>
      </p:sp>
    </p:spTree>
    <p:extLst>
      <p:ext uri="{BB962C8B-B14F-4D97-AF65-F5344CB8AC3E}">
        <p14:creationId xmlns="" xmlns:p14="http://schemas.microsoft.com/office/powerpoint/2010/main" val="4095212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The data lifecycle is a tightly coupled activity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Archaeological data management is loosely coupled </a:t>
            </a:r>
          </a:p>
          <a:p>
            <a:pPr lvl="1"/>
            <a:r>
              <a:rPr lang="en-US" sz="3100" dirty="0" smtClean="0"/>
              <a:t>Don’t think about data sharing or reuse outside and sometimes inside the group</a:t>
            </a:r>
          </a:p>
          <a:p>
            <a:pPr lvl="1">
              <a:buNone/>
            </a:pPr>
            <a:endParaRPr lang="en-US" sz="3600" dirty="0" smtClean="0"/>
          </a:p>
          <a:p>
            <a:r>
              <a:rPr lang="en-US" sz="3600" dirty="0" smtClean="0"/>
              <a:t>Consider all stages of data lifecycle during data production and documentation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Tightly vs. Loosely Coupled Activities 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Individual rewards</a:t>
            </a:r>
          </a:p>
          <a:p>
            <a:pPr lvl="1"/>
            <a:r>
              <a:rPr lang="en-US" sz="2400" dirty="0" smtClean="0"/>
              <a:t>Data reusers: Publication of the article</a:t>
            </a:r>
          </a:p>
          <a:p>
            <a:pPr lvl="1"/>
            <a:r>
              <a:rPr lang="en-US" sz="2400" dirty="0" smtClean="0"/>
              <a:t>Data producers: Data archiving / data publication</a:t>
            </a:r>
          </a:p>
          <a:p>
            <a:pPr lvl="1"/>
            <a:r>
              <a:rPr lang="en-US" sz="2400" dirty="0" smtClean="0"/>
              <a:t>Repository staff: Better data submitted</a:t>
            </a:r>
          </a:p>
          <a:p>
            <a:r>
              <a:rPr lang="en-US" sz="2800" dirty="0" smtClean="0"/>
              <a:t>Science: gaining new knowledge</a:t>
            </a:r>
          </a:p>
          <a:p>
            <a:pPr lvl="1"/>
            <a:r>
              <a:rPr lang="en-US" sz="2400" dirty="0" smtClean="0"/>
              <a:t>Data producers</a:t>
            </a:r>
          </a:p>
          <a:p>
            <a:pPr lvl="1"/>
            <a:r>
              <a:rPr lang="en-US" sz="2400" dirty="0" smtClean="0"/>
              <a:t>Data reusers</a:t>
            </a:r>
          </a:p>
          <a:p>
            <a:pPr lvl="1"/>
            <a:r>
              <a:rPr lang="en-US" sz="2400" dirty="0" smtClean="0"/>
              <a:t>Designated community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 and </a:t>
            </a:r>
            <a:r>
              <a:rPr lang="en-US" dirty="0"/>
              <a:t>L</a:t>
            </a:r>
            <a:r>
              <a:rPr lang="en-US" dirty="0" smtClean="0"/>
              <a:t>ong Term Benefits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Persistence: Data now in repository that anyone can use</a:t>
            </a:r>
          </a:p>
          <a:p>
            <a:pPr>
              <a:buNone/>
            </a:pPr>
            <a:endParaRPr lang="en-US" sz="3000" dirty="0" smtClean="0"/>
          </a:p>
          <a:p>
            <a:r>
              <a:rPr lang="en-US" sz="3000" dirty="0" smtClean="0"/>
              <a:t>Repository staff: Building repository reputation as a trusted source</a:t>
            </a:r>
          </a:p>
          <a:p>
            <a:pPr>
              <a:buNone/>
            </a:pPr>
            <a:endParaRPr lang="en-US" sz="3000" dirty="0" smtClean="0"/>
          </a:p>
          <a:p>
            <a:r>
              <a:rPr lang="en-US" sz="3000" dirty="0" smtClean="0"/>
              <a:t>Designated community: Increasing the visibility of new archaeological data sharing and reuse practices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 and </a:t>
            </a:r>
            <a:r>
              <a:rPr lang="en-US" dirty="0"/>
              <a:t>L</a:t>
            </a:r>
            <a:r>
              <a:rPr lang="en-US" dirty="0" smtClean="0"/>
              <a:t>ong Term Benefits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1377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Post-doctoral researcher: Anthea Josias, Ph.D.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Doctoral students: </a:t>
            </a:r>
            <a:r>
              <a:rPr lang="en-US" dirty="0"/>
              <a:t>Rebecca </a:t>
            </a:r>
            <a:r>
              <a:rPr lang="en-US" dirty="0" smtClean="0"/>
              <a:t>Frank, Adam Kriesberg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Study participants for allowing us to collect data for this research.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950911" y="3581400"/>
            <a:ext cx="2438401" cy="150018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Ixchel M. Faniel			</a:t>
            </a:r>
            <a:br>
              <a:rPr lang="en-US" dirty="0" smtClean="0"/>
            </a:br>
            <a:r>
              <a:rPr lang="en-US" dirty="0" smtClean="0"/>
              <a:t>fanieli@oclc.org						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3581400"/>
            <a:ext cx="2438401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Elizabeth Yakel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noProof="0" dirty="0" smtClean="0">
                <a:solidFill>
                  <a:schemeClr val="bg1"/>
                </a:solidFill>
                <a:latin typeface="Arial"/>
                <a:cs typeface="Arial"/>
              </a:rPr>
              <a:t>yakel@umich.edu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2313" y="5410200"/>
            <a:ext cx="777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©2014 </a:t>
            </a:r>
            <a:r>
              <a:rPr lang="en-US" sz="1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OCLC, Elizabeth </a:t>
            </a:r>
            <a:r>
              <a:rPr lang="en-US" sz="1000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Yakel</a:t>
            </a:r>
            <a:r>
              <a:rPr lang="en-US" sz="1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r>
              <a:rPr lang="en-US" sz="1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This work is licensed under a Creative Commons Attribution 3.0 Unported License. Suggested attribution: “This work uses content from </a:t>
            </a:r>
            <a:r>
              <a:rPr lang="en-US" sz="1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“Three Perspectives on Data Reuse: Producers, Curators, and </a:t>
            </a:r>
            <a:r>
              <a:rPr lang="en-US" sz="1000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Reusers</a:t>
            </a:r>
            <a:r>
              <a:rPr lang="en-US" sz="1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” </a:t>
            </a:r>
            <a:r>
              <a:rPr lang="en-US" sz="1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© </a:t>
            </a:r>
            <a:r>
              <a:rPr lang="en-US" sz="1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OCLC</a:t>
            </a:r>
            <a:r>
              <a:rPr lang="en-US" sz="1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Elizabeth </a:t>
            </a:r>
            <a:r>
              <a:rPr lang="en-US" sz="1000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Yakel</a:t>
            </a:r>
            <a:r>
              <a:rPr lang="en-US" sz="1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n-US" sz="1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used under a Creative Commons Attribution license:  http://creativecommons.org/licenses/by/3.0/”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Changing nature of research questions</a:t>
            </a:r>
          </a:p>
          <a:p>
            <a:endParaRPr lang="en-US" sz="2800" dirty="0" smtClean="0"/>
          </a:p>
          <a:p>
            <a:r>
              <a:rPr lang="en-US" sz="2800" dirty="0" smtClean="0"/>
              <a:t>More reliance on documentation as artifacts can often not  be removed from sites</a:t>
            </a:r>
          </a:p>
          <a:p>
            <a:endParaRPr lang="en-US" sz="2800" dirty="0" smtClean="0"/>
          </a:p>
          <a:p>
            <a:r>
              <a:rPr lang="en-US" sz="2800" dirty="0" smtClean="0"/>
              <a:t>Data reuse tradition mixed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Archaeological Practice </a:t>
            </a:r>
            <a:endParaRPr lang="en-US" dirty="0"/>
          </a:p>
        </p:txBody>
      </p:sp>
      <p:pic>
        <p:nvPicPr>
          <p:cNvPr id="1026" name="Picture 2" descr="http://msnbcmedia.msn.com/j/MSNBC/Components/Photo/_new/130424-coslog-dig-9p.660;660;7;70;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78" y="1733639"/>
            <a:ext cx="4191000" cy="4143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68078" y="5843543"/>
            <a:ext cx="44299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http://cosmiclog.nbcnews.com/_news/2013/04/25/17914746-where-did-maya-culture-come-from-archaeologists-dig-into-tangled-roots?lite</a:t>
            </a:r>
          </a:p>
        </p:txBody>
      </p:sp>
    </p:spTree>
    <p:extLst>
      <p:ext uri="{BB962C8B-B14F-4D97-AF65-F5344CB8AC3E}">
        <p14:creationId xmlns="" xmlns:p14="http://schemas.microsoft.com/office/powerpoint/2010/main" val="8414159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905000"/>
          <a:ext cx="8991600" cy="422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data lifecycle from 3 perspectives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Our project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09800"/>
            <a:ext cx="4267200" cy="3405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How do actions in </a:t>
            </a:r>
            <a:r>
              <a:rPr lang="en-US" sz="2800" dirty="0"/>
              <a:t>one part of the data lifecycle </a:t>
            </a:r>
            <a:r>
              <a:rPr lang="en-US" sz="2800" dirty="0" smtClean="0"/>
              <a:t>create </a:t>
            </a:r>
            <a:r>
              <a:rPr lang="en-US" sz="2800" dirty="0"/>
              <a:t>challenges </a:t>
            </a:r>
            <a:r>
              <a:rPr lang="en-US" sz="2800" dirty="0" smtClean="0"/>
              <a:t>or </a:t>
            </a:r>
            <a:r>
              <a:rPr lang="en-US" sz="2800" dirty="0"/>
              <a:t>facilitate work at another point in the lifecycle?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933" y="1790704"/>
            <a:ext cx="2969009" cy="4352921"/>
          </a:xfrm>
          <a:prstGeom prst="rect">
            <a:avLst/>
          </a:prstGeom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36936"/>
            <a:ext cx="3432345" cy="370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660327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Underlying Case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8229600" cy="42211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6240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14375" y="1828800"/>
            <a:ext cx="3714751" cy="4143375"/>
          </a:xfrm>
        </p:spPr>
        <p:txBody>
          <a:bodyPr>
            <a:noAutofit/>
          </a:bodyPr>
          <a:lstStyle/>
          <a:p>
            <a:r>
              <a:rPr lang="en-US" sz="2400" dirty="0" smtClean="0"/>
              <a:t>Data collected over 1.5 years (2012 – 2014)</a:t>
            </a:r>
          </a:p>
          <a:p>
            <a:r>
              <a:rPr lang="en-US" sz="2400" dirty="0" smtClean="0"/>
              <a:t>9 data producers</a:t>
            </a:r>
          </a:p>
          <a:p>
            <a:r>
              <a:rPr lang="en-US" sz="2400" dirty="0" smtClean="0"/>
              <a:t>2 repository staff</a:t>
            </a:r>
          </a:p>
          <a:p>
            <a:r>
              <a:rPr lang="en-US" sz="2400" dirty="0" smtClean="0"/>
              <a:t>7 data reusers </a:t>
            </a:r>
          </a:p>
          <a:p>
            <a:r>
              <a:rPr lang="en-US" sz="2400" dirty="0" smtClean="0"/>
              <a:t>Culminated in several conference presentations and 1 publication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828800"/>
            <a:ext cx="3714750" cy="431482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400" u="sng" dirty="0"/>
              <a:t>Data Collection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Interviews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Email exchanges with data producers, repository staff, and data reusers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Focus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Observations at conference </a:t>
            </a:r>
            <a:r>
              <a:rPr lang="en-US" sz="2400" dirty="0" smtClean="0"/>
              <a:t>presentations</a:t>
            </a:r>
            <a:endParaRPr lang="en-US" sz="2400" dirty="0"/>
          </a:p>
          <a:p>
            <a:pPr>
              <a:buNone/>
            </a:pPr>
            <a:r>
              <a:rPr lang="en-US" sz="2400" u="sng" dirty="0"/>
              <a:t>Data Analysis</a:t>
            </a:r>
          </a:p>
          <a:p>
            <a:r>
              <a:rPr lang="en-US" sz="2400" dirty="0"/>
              <a:t>Code set developed and expanded from </a:t>
            </a:r>
            <a:r>
              <a:rPr lang="en-US" sz="2400" dirty="0" smtClean="0"/>
              <a:t>previous interview </a:t>
            </a:r>
            <a:r>
              <a:rPr lang="en-US" sz="2400" dirty="0"/>
              <a:t>protocol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48736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28600" y="1524000"/>
            <a:ext cx="8686800" cy="463511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72050" y="5673634"/>
            <a:ext cx="3200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http://www.robinisfossilised.co.uk/pottery/bones.jpg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="" xmlns:p14="http://schemas.microsoft.com/office/powerpoint/2010/main" val="541175597"/>
              </p:ext>
            </p:extLst>
          </p:nvPr>
        </p:nvGraphicFramePr>
        <p:xfrm>
          <a:off x="19878" y="2362200"/>
          <a:ext cx="9067800" cy="294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4923162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2170" y="152400"/>
            <a:ext cx="8681840" cy="304800"/>
          </a:xfrm>
        </p:spPr>
        <p:txBody>
          <a:bodyPr/>
          <a:lstStyle/>
          <a:p>
            <a:r>
              <a:rPr lang="en-US" sz="2000" dirty="0" smtClean="0"/>
              <a:t>R</a:t>
            </a:r>
            <a:r>
              <a:rPr lang="en-US" dirty="0" smtClean="0"/>
              <a:t>epository processing had positive benefits for data reusers and producers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9940" y="1572161"/>
            <a:ext cx="9144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 smtClean="0"/>
              <a:t>STANDARDIZATION</a:t>
            </a:r>
          </a:p>
          <a:p>
            <a:pPr algn="r"/>
            <a:r>
              <a:rPr lang="en-US" sz="2000" b="1" dirty="0" smtClean="0"/>
              <a:t>Everything is </a:t>
            </a:r>
            <a:r>
              <a:rPr lang="en-US" sz="2000" b="1" dirty="0"/>
              <a:t>turned into </a:t>
            </a:r>
            <a:r>
              <a:rPr lang="en-US" sz="2000" b="1" dirty="0" smtClean="0"/>
              <a:t>intentionally </a:t>
            </a:r>
            <a:r>
              <a:rPr lang="en-US" sz="2000" b="1" dirty="0"/>
              <a:t>difficult codes</a:t>
            </a:r>
            <a:r>
              <a:rPr lang="en-US" sz="2000" dirty="0" smtClean="0"/>
              <a:t>... hundreds </a:t>
            </a:r>
            <a:r>
              <a:rPr lang="en-US" sz="2000" dirty="0"/>
              <a:t>of </a:t>
            </a:r>
            <a:r>
              <a:rPr lang="en-US" sz="2000" dirty="0" smtClean="0"/>
              <a:t>lines …you </a:t>
            </a:r>
            <a:r>
              <a:rPr lang="en-US" sz="2000" dirty="0"/>
              <a:t>have to </a:t>
            </a:r>
            <a:r>
              <a:rPr lang="en-US" sz="2000" dirty="0" smtClean="0"/>
              <a:t>translate, </a:t>
            </a:r>
            <a:r>
              <a:rPr lang="en-US" sz="2000" dirty="0"/>
              <a:t>such as what is a 1 </a:t>
            </a:r>
            <a:r>
              <a:rPr lang="en-US" sz="2000" dirty="0" smtClean="0"/>
              <a:t>or 1.5, what's </a:t>
            </a:r>
            <a:r>
              <a:rPr lang="en-US" sz="2000" dirty="0"/>
              <a:t>that mean? </a:t>
            </a:r>
            <a:r>
              <a:rPr lang="en-US" sz="2000" b="1" dirty="0" smtClean="0"/>
              <a:t>It </a:t>
            </a:r>
            <a:r>
              <a:rPr lang="en-US" sz="2000" b="1" dirty="0"/>
              <a:t>was </a:t>
            </a:r>
            <a:r>
              <a:rPr lang="en-US" sz="2000" b="1" dirty="0" smtClean="0"/>
              <a:t>really </a:t>
            </a:r>
            <a:r>
              <a:rPr lang="en-US" sz="2000" b="1" dirty="0"/>
              <a:t>important to streamline that translation </a:t>
            </a:r>
            <a:r>
              <a:rPr lang="en-US" sz="2000" b="1" dirty="0" smtClean="0"/>
              <a:t>process</a:t>
            </a:r>
            <a:r>
              <a:rPr lang="en-US" sz="2000" dirty="0"/>
              <a:t> </a:t>
            </a:r>
            <a:r>
              <a:rPr lang="en-US" sz="2000" dirty="0" smtClean="0"/>
              <a:t>(Data Producer 3).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-9940" y="2895600"/>
            <a:ext cx="9139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smtClean="0"/>
              <a:t>INTEGRATION</a:t>
            </a:r>
          </a:p>
          <a:p>
            <a:pPr algn="ctr"/>
            <a:r>
              <a:rPr lang="en-US" sz="2000" b="1" dirty="0" smtClean="0"/>
              <a:t>[</a:t>
            </a:r>
            <a:r>
              <a:rPr lang="en-US" sz="2000" b="1" dirty="0"/>
              <a:t>R</a:t>
            </a:r>
            <a:r>
              <a:rPr lang="en-US" sz="2000" b="1" dirty="0" smtClean="0"/>
              <a:t>epository staff] </a:t>
            </a:r>
            <a:r>
              <a:rPr lang="en-US" sz="2000" b="1" dirty="0"/>
              <a:t>did a great job integrating </a:t>
            </a:r>
            <a:r>
              <a:rPr lang="en-US" sz="2000" b="1" dirty="0" smtClean="0"/>
              <a:t>it</a:t>
            </a:r>
            <a:r>
              <a:rPr lang="en-US" sz="2000" dirty="0" smtClean="0"/>
              <a:t>…I </a:t>
            </a:r>
            <a:r>
              <a:rPr lang="en-US" sz="2000" dirty="0"/>
              <a:t>don't know what kind of format the datasets had before they got </a:t>
            </a:r>
            <a:r>
              <a:rPr lang="en-US" sz="2000" b="1" dirty="0" smtClean="0"/>
              <a:t>integrated…Integrated </a:t>
            </a:r>
            <a:r>
              <a:rPr lang="en-US" sz="2000" b="1" dirty="0"/>
              <a:t>to the extent that </a:t>
            </a:r>
            <a:r>
              <a:rPr lang="en-US" sz="2000" b="1" dirty="0" smtClean="0"/>
              <a:t>it’s </a:t>
            </a:r>
            <a:r>
              <a:rPr lang="en-US" sz="2000" b="1" dirty="0"/>
              <a:t>comprehensible, but I believe there was a lot of work because I know that different zooarchaeologists did things in a number of different ways </a:t>
            </a:r>
            <a:r>
              <a:rPr lang="en-US" sz="2000" dirty="0"/>
              <a:t>and coming from different traditions. </a:t>
            </a:r>
            <a:r>
              <a:rPr lang="en-US" sz="2000" dirty="0" smtClean="0"/>
              <a:t>(Data Reuser 9).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970" y="4852720"/>
            <a:ext cx="9144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SAVING TIME AND EFFORT</a:t>
            </a:r>
          </a:p>
          <a:p>
            <a:r>
              <a:rPr lang="en-US" sz="2000" dirty="0" smtClean="0"/>
              <a:t>It </a:t>
            </a:r>
            <a:r>
              <a:rPr lang="en-US" sz="2000" dirty="0"/>
              <a:t>was great that </a:t>
            </a:r>
            <a:r>
              <a:rPr lang="en-US" sz="2000" b="1" dirty="0" smtClean="0"/>
              <a:t>[repository staff] did </a:t>
            </a:r>
            <a:r>
              <a:rPr lang="en-US" sz="2000" b="1" dirty="0"/>
              <a:t>a lot of the </a:t>
            </a:r>
            <a:r>
              <a:rPr lang="en-US" sz="2000" b="1" dirty="0" smtClean="0"/>
              <a:t>cleaning…you </a:t>
            </a:r>
            <a:r>
              <a:rPr lang="en-US" sz="2000" b="1" dirty="0"/>
              <a:t>can't do that on your </a:t>
            </a:r>
            <a:r>
              <a:rPr lang="en-US" sz="2000" b="1" dirty="0" smtClean="0"/>
              <a:t>own</a:t>
            </a:r>
            <a:r>
              <a:rPr lang="en-US" sz="2000" dirty="0" smtClean="0"/>
              <a:t>…you </a:t>
            </a:r>
            <a:r>
              <a:rPr lang="en-US" sz="2000" dirty="0"/>
              <a:t>can do it</a:t>
            </a:r>
            <a:r>
              <a:rPr lang="en-US" sz="2000" dirty="0" smtClean="0"/>
              <a:t>,…you </a:t>
            </a:r>
            <a:r>
              <a:rPr lang="en-US" sz="2000" dirty="0"/>
              <a:t>will have to change a lot to integrate it into </a:t>
            </a:r>
            <a:r>
              <a:rPr lang="en-US" sz="2000" dirty="0" smtClean="0"/>
              <a:t>yours [database] </a:t>
            </a:r>
            <a:r>
              <a:rPr lang="en-US" sz="2000" dirty="0"/>
              <a:t>and </a:t>
            </a:r>
            <a:r>
              <a:rPr lang="en-US" sz="2000" b="1" dirty="0"/>
              <a:t>that will take a lot of </a:t>
            </a:r>
            <a:r>
              <a:rPr lang="en-US" sz="2000" b="1" dirty="0" smtClean="0"/>
              <a:t>time </a:t>
            </a:r>
            <a:r>
              <a:rPr lang="en-US" sz="2000" dirty="0" smtClean="0"/>
              <a:t>(Data Producer 4).</a:t>
            </a:r>
            <a:endParaRPr lang="en-US" sz="2000" b="1" u="sng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66700"/>
            <a:ext cx="8686800" cy="533400"/>
          </a:xfrm>
        </p:spPr>
        <p:txBody>
          <a:bodyPr/>
          <a:lstStyle/>
          <a:p>
            <a:r>
              <a:rPr lang="en-US" dirty="0" smtClean="0"/>
              <a:t>Repositories often can’t reverse data producers’ collection/documentation practices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" y="1905000"/>
            <a:ext cx="90931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DATA COLLECTION PRACTICES</a:t>
            </a:r>
            <a:r>
              <a:rPr lang="en-US" sz="2000" dirty="0" smtClean="0"/>
              <a:t> </a:t>
            </a:r>
          </a:p>
          <a:p>
            <a:r>
              <a:rPr lang="en-US" sz="2000" b="1" dirty="0" smtClean="0"/>
              <a:t>I </a:t>
            </a:r>
            <a:r>
              <a:rPr lang="en-US" sz="2000" b="1" dirty="0"/>
              <a:t>just keep getting stuck on exactly what I am supposed to do with my excel spreadsheets and with issues like that fact that in some cases I have sampled assemblages </a:t>
            </a:r>
            <a:r>
              <a:rPr lang="en-US" sz="2000" dirty="0"/>
              <a:t>for just caprine </a:t>
            </a:r>
            <a:r>
              <a:rPr lang="en-US" sz="2000" b="1" dirty="0" smtClean="0"/>
              <a:t>specimens…so </a:t>
            </a:r>
            <a:r>
              <a:rPr lang="en-US" sz="2000" b="1" dirty="0"/>
              <a:t>those data cannot be used</a:t>
            </a:r>
            <a:r>
              <a:rPr lang="en-US" sz="2000" dirty="0"/>
              <a:t> to calculate NISP </a:t>
            </a:r>
            <a:r>
              <a:rPr lang="en-US" sz="2000" dirty="0" smtClean="0"/>
              <a:t>[Number </a:t>
            </a:r>
            <a:r>
              <a:rPr lang="en-US" sz="2000" dirty="0"/>
              <a:t>of Identified </a:t>
            </a:r>
            <a:r>
              <a:rPr lang="en-US" sz="2000" dirty="0" smtClean="0"/>
              <a:t>or </a:t>
            </a:r>
            <a:r>
              <a:rPr lang="en-US" sz="2000" dirty="0"/>
              <a:t>Number of Individual </a:t>
            </a:r>
            <a:r>
              <a:rPr lang="en-US" sz="2000" dirty="0" smtClean="0"/>
              <a:t>Specimens] frequencies </a:t>
            </a:r>
            <a:r>
              <a:rPr lang="en-US" sz="2000" dirty="0"/>
              <a:t>for the total </a:t>
            </a:r>
            <a:r>
              <a:rPr lang="en-US" sz="2000" dirty="0" smtClean="0"/>
              <a:t>site (Data Producer 3) </a:t>
            </a:r>
            <a:endParaRPr lang="en-US" b="1" u="sng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2192" y="4245590"/>
            <a:ext cx="89407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smtClean="0"/>
              <a:t>DATA DOCUMENTATION: UNDERSPECIFIED STANDARDS</a:t>
            </a:r>
          </a:p>
          <a:p>
            <a:pPr algn="r"/>
            <a:r>
              <a:rPr lang="en-US" sz="2000" b="1" dirty="0"/>
              <a:t>We do have tooth wear data, but it just wasn't in a format that could be clearly integrated</a:t>
            </a:r>
            <a:r>
              <a:rPr lang="en-US" sz="2000" dirty="0"/>
              <a:t>. Some sites have clear A, B, C phases, while others have number codes by tooth. </a:t>
            </a:r>
            <a:r>
              <a:rPr lang="en-US" sz="2000" b="1" dirty="0"/>
              <a:t>We could provide all of that to the analysts, but it will be a lot of columns of pretty disparate </a:t>
            </a:r>
            <a:r>
              <a:rPr lang="en-US" sz="2000" b="1" dirty="0" smtClean="0"/>
              <a:t>data </a:t>
            </a:r>
            <a:r>
              <a:rPr lang="en-US" sz="2000" dirty="0" smtClean="0"/>
              <a:t>(Repository Staff 2). </a:t>
            </a:r>
            <a:endParaRPr lang="en-US" u="sng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LC Redesign 2011-01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C13F594A2FC74EADD29D0AF2FC40B8" ma:contentTypeVersion="0" ma:contentTypeDescription="Create a new document." ma:contentTypeScope="" ma:versionID="f6b9a7984d90970c0d0e973507f2746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AC843D3-24B5-44CD-B3F2-6FF1341FC0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666D8B9-669F-4142-B8FC-2F14E25C84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939786-C169-4F7A-810B-4BE8BCB61B43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11274</TotalTime>
  <Words>1156</Words>
  <Application>Microsoft Office PowerPoint</Application>
  <PresentationFormat>On-screen Show (4:3)</PresentationFormat>
  <Paragraphs>143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OCLC Redesign 2011-01</vt:lpstr>
      <vt:lpstr>Three Perspectives on Data Reuse: Producers, Curators, and Reusers</vt:lpstr>
      <vt:lpstr>Archaeological Practice </vt:lpstr>
      <vt:lpstr>The data lifecycle from 3 perspectives </vt:lpstr>
      <vt:lpstr>Research Question</vt:lpstr>
      <vt:lpstr>Underlying Case</vt:lpstr>
      <vt:lpstr>Research Design</vt:lpstr>
      <vt:lpstr>Findings </vt:lpstr>
      <vt:lpstr>Findings </vt:lpstr>
      <vt:lpstr>Findings</vt:lpstr>
      <vt:lpstr>Findings </vt:lpstr>
      <vt:lpstr>Findings </vt:lpstr>
      <vt:lpstr>Findings </vt:lpstr>
      <vt:lpstr>Tightly vs. Loosely Coupled Activities </vt:lpstr>
      <vt:lpstr>Short and Long Term Benefits </vt:lpstr>
      <vt:lpstr>Short and Long Term Benefits </vt:lpstr>
      <vt:lpstr>Acknowledgements </vt:lpstr>
      <vt:lpstr>Questions?</vt:lpstr>
    </vt:vector>
  </TitlesOfParts>
  <Company>OCLC Research, University of Michigan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Perspectives on Data Reuse: Producers, Curators, and Reusers</dc:title>
  <dc:creator>Ixchel Faniel, Elizabeth Yakel</dc:creator>
  <cp:keywords>Archaeology, Data curation, Data management, Data reuse, Data sharing</cp:keywords>
  <cp:lastModifiedBy>Windows User</cp:lastModifiedBy>
  <cp:revision>940</cp:revision>
  <cp:lastPrinted>2012-01-18T22:20:44Z</cp:lastPrinted>
  <dcterms:created xsi:type="dcterms:W3CDTF">2012-03-27T16:06:48Z</dcterms:created>
  <dcterms:modified xsi:type="dcterms:W3CDTF">2014-08-13T17:44:29Z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0x0101009EC13F594A2FC74EADD29D0AF2FC40B8</vt:lpwstr>
  </property>
</Properties>
</file>