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3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690" autoAdjust="0"/>
  </p:normalViewPr>
  <p:slideViewPr>
    <p:cSldViewPr snapToGrid="0" snapToObjects="1">
      <p:cViewPr varScale="1">
        <p:scale>
          <a:sx n="48" d="100"/>
          <a:sy n="48" d="100"/>
        </p:scale>
        <p:origin x="-3576" y="-120"/>
      </p:cViewPr>
      <p:guideLst>
        <p:guide orient="horz" pos="2160"/>
        <p:guide pos="288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CE026-49C5-9646-9B36-1B092D32BCA4}" type="datetimeFigureOut">
              <a:rPr lang="en-US" smtClean="0"/>
              <a:t>9/26/14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EEAC4-F3BA-2D47-B9FB-477E146BC467}" type="slidenum">
              <a:rPr lang="en-US" smtClean="0"/>
              <a:t>‹#›</a:t>
            </a:fld>
            <a:endParaRPr lang="en-US"/>
          </a:p>
        </p:txBody>
      </p:sp>
    </p:spTree>
    <p:extLst>
      <p:ext uri="{BB962C8B-B14F-4D97-AF65-F5344CB8AC3E}">
        <p14:creationId xmlns:p14="http://schemas.microsoft.com/office/powerpoint/2010/main" val="3430048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i="1" dirty="0" smtClean="0"/>
              <a:t>At a Tipping Point: Education, Learning &amp; Libraries </a:t>
            </a:r>
            <a:r>
              <a:rPr lang="en-US" sz="900" dirty="0" smtClean="0"/>
              <a:t>(an accompanying slide deck)</a:t>
            </a:r>
          </a:p>
          <a:p>
            <a:endParaRPr lang="en-US" sz="900" dirty="0" smtClean="0"/>
          </a:p>
          <a:p>
            <a:endParaRPr lang="en-US" sz="900" dirty="0" smtClean="0"/>
          </a:p>
          <a:p>
            <a:r>
              <a:rPr lang="en-US" sz="900" dirty="0" smtClean="0"/>
              <a:t>In June 2014, OCLC published its latest membership report, </a:t>
            </a:r>
            <a:r>
              <a:rPr lang="en-US" sz="900" i="1" dirty="0" smtClean="0"/>
              <a:t>At a Tipping</a:t>
            </a:r>
            <a:r>
              <a:rPr lang="en-US" sz="900" i="1" baseline="0" dirty="0" smtClean="0"/>
              <a:t> Point: Education, Learning &amp; Libraries</a:t>
            </a:r>
            <a:r>
              <a:rPr lang="en-US" sz="900" baseline="0" dirty="0" smtClean="0"/>
              <a:t>. OCLC produced this slide deck, using artwork and text from the report, for librarians to use in your own presentations. You may use as many (or as few) of the slides in the deck as you wish; the slides themselves, however, are not editable.</a:t>
            </a:r>
          </a:p>
          <a:p>
            <a:endParaRPr lang="en-US" sz="900" baseline="0" dirty="0" smtClean="0"/>
          </a:p>
          <a:p>
            <a:endParaRPr lang="en-US" sz="900" baseline="0" dirty="0" smtClean="0"/>
          </a:p>
          <a:p>
            <a:endParaRPr lang="en-US" sz="900" baseline="0" dirty="0" smtClean="0"/>
          </a:p>
          <a:p>
            <a:r>
              <a:rPr lang="en-US" sz="900" baseline="0" dirty="0" smtClean="0"/>
              <a:t>ALL RIGHTS RESERVED. </a:t>
            </a:r>
            <a:r>
              <a:rPr lang="en-US" sz="900" kern="1200" baseline="0" dirty="0" smtClean="0">
                <a:solidFill>
                  <a:schemeClr val="tx1"/>
                </a:solidFill>
                <a:latin typeface="+mn-lt"/>
                <a:ea typeface="+mn-ea"/>
                <a:cs typeface="+mn-cs"/>
              </a:rPr>
              <a:t>Graphics appearing in the report and excerpts of text from the report may be reproduced by library organizations and OCLC member libraries for their noncommercial use without the prior written permission of  OCLC, provided that such use is accompanied by clear and full attribution to OCLC (see format below) and proper acknowledgment of any works cited by OCLC in the graphics or excerpts used.</a:t>
            </a:r>
            <a:r>
              <a:rPr lang="en-US" sz="900" baseline="0" dirty="0" smtClean="0"/>
              <a:t>  </a:t>
            </a:r>
          </a:p>
          <a:p>
            <a:endParaRPr lang="en-US" sz="900" baseline="0" dirty="0" smtClean="0"/>
          </a:p>
          <a:p>
            <a:r>
              <a:rPr lang="en-US" sz="900" baseline="0" smtClean="0"/>
              <a:t>Form of attribution to OCLC:  “OCLC, </a:t>
            </a:r>
            <a:r>
              <a:rPr lang="en-US" sz="900" i="1" baseline="0" smtClean="0"/>
              <a:t>At a Tipping Point: Education, Learning and Libraries</a:t>
            </a:r>
            <a:r>
              <a:rPr lang="en-US" sz="900" baseline="0" smtClean="0"/>
              <a:t>, 2014.”</a:t>
            </a:r>
            <a:endParaRPr lang="en-US" sz="900"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1</a:t>
            </a:fld>
            <a:endParaRPr lang="en-US"/>
          </a:p>
        </p:txBody>
      </p:sp>
    </p:spTree>
    <p:extLst>
      <p:ext uri="{BB962C8B-B14F-4D97-AF65-F5344CB8AC3E}">
        <p14:creationId xmlns:p14="http://schemas.microsoft.com/office/powerpoint/2010/main" val="423898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Supporting Text From P.6</a:t>
            </a:r>
          </a:p>
          <a:p>
            <a:endParaRPr lang="en-US" sz="900" dirty="0" smtClean="0"/>
          </a:p>
          <a:p>
            <a:r>
              <a:rPr lang="en-US" sz="900" dirty="0" smtClean="0"/>
              <a:t>In 2007, when OCLC published </a:t>
            </a:r>
            <a:r>
              <a:rPr lang="en-US" sz="900" i="1" dirty="0" smtClean="0"/>
              <a:t>Sharing, Privacy and Trust in our Networked World</a:t>
            </a:r>
            <a:r>
              <a:rPr lang="en-US" sz="900" dirty="0" smtClean="0"/>
              <a:t>, 71% of those under 25 were already using social networking sites, most logging on daily to their favorite site. But only 13% of those age 60+ were engaged in social networking activities. </a:t>
            </a:r>
          </a:p>
          <a:p>
            <a:endParaRPr lang="en-US" sz="900" dirty="0" smtClean="0"/>
          </a:p>
          <a:p>
            <a:r>
              <a:rPr lang="en-US" sz="900" dirty="0" smtClean="0"/>
              <a:t>Today, 94% of those under 25 use social networking sites; so do 60% of  the 60+ age group, with 32% visiting Facebook daily.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2</a:t>
            </a:fld>
            <a:endParaRPr lang="en-US"/>
          </a:p>
        </p:txBody>
      </p:sp>
    </p:spTree>
    <p:extLst>
      <p:ext uri="{BB962C8B-B14F-4D97-AF65-F5344CB8AC3E}">
        <p14:creationId xmlns:p14="http://schemas.microsoft.com/office/powerpoint/2010/main" val="192510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Supporting Text From P.7</a:t>
            </a:r>
          </a:p>
          <a:p>
            <a:endParaRPr lang="en-US" sz="900" dirty="0" smtClean="0"/>
          </a:p>
          <a:p>
            <a:r>
              <a:rPr lang="en-US" sz="900" dirty="0" smtClean="0"/>
              <a:t>The gap is also closing across income levels. </a:t>
            </a:r>
          </a:p>
          <a:p>
            <a:endParaRPr lang="en-US" sz="900" dirty="0" smtClean="0"/>
          </a:p>
          <a:p>
            <a:r>
              <a:rPr lang="en-US" sz="900" dirty="0" smtClean="0"/>
              <a:t>In 2007, those with household incomes of less than $25,000 had higher social networking participation rates than other income levels. That trend continues in 2014, but the gap in participation rates between income levels has gotten smaller. </a:t>
            </a:r>
          </a:p>
          <a:p>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3</a:t>
            </a:fld>
            <a:endParaRPr lang="en-US"/>
          </a:p>
        </p:txBody>
      </p:sp>
    </p:spTree>
    <p:extLst>
      <p:ext uri="{BB962C8B-B14F-4D97-AF65-F5344CB8AC3E}">
        <p14:creationId xmlns:p14="http://schemas.microsoft.com/office/powerpoint/2010/main" val="184590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P.7</a:t>
            </a:r>
          </a:p>
          <a:p>
            <a:endParaRPr lang="en-US" sz="900" dirty="0" smtClean="0"/>
          </a:p>
          <a:p>
            <a:r>
              <a:rPr lang="en-US" sz="900" dirty="0" smtClean="0"/>
              <a:t>The gap is also closing across</a:t>
            </a:r>
            <a:r>
              <a:rPr lang="en-US" sz="900" baseline="0" dirty="0" smtClean="0"/>
              <a:t> education </a:t>
            </a:r>
            <a:r>
              <a:rPr lang="en-US" sz="900" dirty="0" smtClean="0"/>
              <a:t>levels.</a:t>
            </a:r>
          </a:p>
          <a:p>
            <a:endParaRPr lang="en-US" sz="900" dirty="0" smtClean="0"/>
          </a:p>
          <a:p>
            <a:r>
              <a:rPr lang="en-US" sz="900" dirty="0" smtClean="0"/>
              <a:t>In 2007, education level said a lot about who was on social networking sites—much less so today. High school students in 2007 were by far the segment who were most likely to use social networking sites. Today, high school student use exceeds 90%. Roughly three quarters of adults with or without any post-high school education are now participating in online social networks.</a:t>
            </a:r>
          </a:p>
          <a:p>
            <a:endParaRPr lang="en-US" dirty="0" smtClean="0"/>
          </a:p>
        </p:txBody>
      </p:sp>
      <p:sp>
        <p:nvSpPr>
          <p:cNvPr id="4" name="Slide Number Placeholder 3"/>
          <p:cNvSpPr>
            <a:spLocks noGrp="1"/>
          </p:cNvSpPr>
          <p:nvPr>
            <p:ph type="sldNum" sz="quarter" idx="10"/>
          </p:nvPr>
        </p:nvSpPr>
        <p:spPr/>
        <p:txBody>
          <a:bodyPr/>
          <a:lstStyle/>
          <a:p>
            <a:fld id="{DECEEAC4-F3BA-2D47-B9FB-477E146BC467}" type="slidenum">
              <a:rPr lang="en-US" smtClean="0"/>
              <a:t>4</a:t>
            </a:fld>
            <a:endParaRPr lang="en-US"/>
          </a:p>
        </p:txBody>
      </p:sp>
    </p:spTree>
    <p:extLst>
      <p:ext uri="{BB962C8B-B14F-4D97-AF65-F5344CB8AC3E}">
        <p14:creationId xmlns:p14="http://schemas.microsoft.com/office/powerpoint/2010/main" val="327062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P.6</a:t>
            </a:r>
          </a:p>
          <a:p>
            <a:endParaRPr lang="en-US" sz="9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Equipped with mobile and tablet technology and thousands of social sites, all ages, income and education levels are now connected and active participants on the social Web. They are prepared and eager to embrace more online services and lifestyle changes. </a:t>
            </a:r>
          </a:p>
          <a:p>
            <a:endParaRPr lang="en-US" dirty="0"/>
          </a:p>
        </p:txBody>
      </p:sp>
      <p:sp>
        <p:nvSpPr>
          <p:cNvPr id="4" name="Slide Number Placeholder 3"/>
          <p:cNvSpPr>
            <a:spLocks noGrp="1"/>
          </p:cNvSpPr>
          <p:nvPr>
            <p:ph type="sldNum" sz="quarter" idx="10"/>
          </p:nvPr>
        </p:nvSpPr>
        <p:spPr/>
        <p:txBody>
          <a:bodyPr/>
          <a:lstStyle/>
          <a:p>
            <a:fld id="{DECEEAC4-F3BA-2D47-B9FB-477E146BC467}" type="slidenum">
              <a:rPr lang="en-US" smtClean="0"/>
              <a:t>5</a:t>
            </a:fld>
            <a:endParaRPr lang="en-US"/>
          </a:p>
        </p:txBody>
      </p:sp>
    </p:spTree>
    <p:extLst>
      <p:ext uri="{BB962C8B-B14F-4D97-AF65-F5344CB8AC3E}">
        <p14:creationId xmlns:p14="http://schemas.microsoft.com/office/powerpoint/2010/main" val="225277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dirty="0" smtClean="0"/>
              <a:t>Supporting Text From P.10</a:t>
            </a:r>
          </a:p>
          <a:p>
            <a:endParaRPr lang="en-US" sz="900" dirty="0" smtClean="0"/>
          </a:p>
          <a:p>
            <a:r>
              <a:rPr lang="en-US" sz="900" dirty="0" smtClean="0"/>
              <a:t>Forces of Change</a:t>
            </a:r>
            <a:endParaRPr lang="en-US" sz="900" baseline="30000" dirty="0" smtClean="0"/>
          </a:p>
          <a:p>
            <a:r>
              <a:rPr lang="en-US" sz="900" b="1" dirty="0" smtClean="0"/>
              <a:t>Behavior</a:t>
            </a:r>
          </a:p>
          <a:p>
            <a:r>
              <a:rPr lang="en-US" sz="900" dirty="0" smtClean="0"/>
              <a:t>Information consumers have amassed significant online and self-service skills. Internet use is nearly ubiquitous across ages, income and education levels. Information consumers spend 5+ hours online every day, shopping, socializing and learning  </a:t>
            </a:r>
            <a:r>
              <a:rPr lang="en-US" sz="800" dirty="0" smtClean="0"/>
              <a:t>(</a:t>
            </a:r>
            <a:r>
              <a:rPr lang="en-US" sz="800" dirty="0" err="1" smtClean="0"/>
              <a:t>eMarketer</a:t>
            </a:r>
            <a:r>
              <a:rPr lang="en-US" sz="800" dirty="0" smtClean="0"/>
              <a:t>, April 2014)</a:t>
            </a:r>
            <a:r>
              <a:rPr lang="en-US" sz="900" dirty="0" smtClean="0"/>
              <a:t>. The do-it-myself, at-my-pace, on-my-device approach to service has already supplanted many traditional face-to-face services from depositing checks to renewing automobile license plates. Online recommendations from a trusted source, a friend or a colleague are fueling new product trials and accelerating adoption of services and new buying behaviors.</a:t>
            </a:r>
          </a:p>
          <a:p>
            <a:endParaRPr lang="en-US" sz="900" dirty="0" smtClean="0"/>
          </a:p>
          <a:p>
            <a:r>
              <a:rPr lang="en-US" sz="900" b="1" dirty="0" smtClean="0"/>
              <a:t>Technology</a:t>
            </a:r>
          </a:p>
          <a:p>
            <a:r>
              <a:rPr lang="en-US" sz="900" dirty="0" smtClean="0"/>
              <a:t>Prices for smartphones and tablets have been reduced, leading to mass market adoption. Since 2010, the average price of an </a:t>
            </a:r>
            <a:r>
              <a:rPr lang="en-US" sz="900" dirty="0" err="1" smtClean="0"/>
              <a:t>iPad</a:t>
            </a:r>
            <a:r>
              <a:rPr lang="en-US" sz="900" dirty="0" smtClean="0"/>
              <a:t> has dropped 48% </a:t>
            </a:r>
            <a:r>
              <a:rPr lang="en-US" sz="800" dirty="0" smtClean="0"/>
              <a:t>(Newman, 2013)</a:t>
            </a:r>
            <a:r>
              <a:rPr lang="en-US" sz="900" dirty="0" smtClean="0"/>
              <a:t>. Tablet ownership is expected to grow by nearly 40% this year </a:t>
            </a:r>
            <a:r>
              <a:rPr lang="en-US" sz="800" dirty="0" smtClean="0"/>
              <a:t>(</a:t>
            </a:r>
            <a:r>
              <a:rPr lang="en-US" sz="800" dirty="0" err="1" smtClean="0"/>
              <a:t>Attard</a:t>
            </a:r>
            <a:r>
              <a:rPr lang="en-US" sz="800" dirty="0" smtClean="0"/>
              <a:t>, 2014)</a:t>
            </a:r>
            <a:r>
              <a:rPr lang="en-US" sz="900" dirty="0" smtClean="0"/>
              <a:t>. Robust Internet access has helped to make YouTube the second most-used (46% visiting daily or weekly) online social networking service behind Facebook (67% visiting daily or weekly). The learning platforms fueling the rise of MOOCs are still in early stages, but today are able to support class sizes of 20,000 and hundreds of course offerings. The technologies required to power online education are here or on the horizon.</a:t>
            </a:r>
          </a:p>
          <a:p>
            <a:endParaRPr lang="en-US" sz="900" dirty="0" smtClean="0"/>
          </a:p>
          <a:p>
            <a:r>
              <a:rPr lang="en-US" sz="900" b="1" dirty="0" smtClean="0"/>
              <a:t>Economics</a:t>
            </a:r>
          </a:p>
          <a:p>
            <a:r>
              <a:rPr lang="en-US" sz="900" dirty="0" smtClean="0"/>
              <a:t>The average annual price (including tuition, fees, room and board) for a U.S. four-year, in-state public college education was $17,474 in 2012-13 </a:t>
            </a:r>
            <a:r>
              <a:rPr lang="en-US" sz="800" dirty="0" smtClean="0"/>
              <a:t>(NCES, Table 330.20, 2014)</a:t>
            </a:r>
            <a:r>
              <a:rPr lang="en-US" sz="900" dirty="0" smtClean="0"/>
              <a:t>. Assuming it takes four years to graduate, that is nearly a $70,000 investment. Over the last ten years, increases in college costs outpaced the inflation rate. Cost is the first thing that parents think of when they think about a college education. Affordability is the top factor for parents and students when choosing a college. College students are concerned about costs and most believe online education will decrease the cost of higher education. </a:t>
            </a:r>
          </a:p>
          <a:p>
            <a:endParaRPr lang="en-US" dirty="0"/>
          </a:p>
        </p:txBody>
      </p:sp>
      <p:sp>
        <p:nvSpPr>
          <p:cNvPr id="4" name="Slide Number Placeholder 3"/>
          <p:cNvSpPr>
            <a:spLocks noGrp="1"/>
          </p:cNvSpPr>
          <p:nvPr>
            <p:ph type="sldNum" sz="quarter" idx="10"/>
          </p:nvPr>
        </p:nvSpPr>
        <p:spPr/>
        <p:txBody>
          <a:bodyPr/>
          <a:lstStyle/>
          <a:p>
            <a:fld id="{DECEEAC4-F3BA-2D47-B9FB-477E146BC467}" type="slidenum">
              <a:rPr lang="en-US" smtClean="0"/>
              <a:t>6</a:t>
            </a:fld>
            <a:endParaRPr lang="en-US"/>
          </a:p>
        </p:txBody>
      </p:sp>
    </p:spTree>
    <p:extLst>
      <p:ext uri="{BB962C8B-B14F-4D97-AF65-F5344CB8AC3E}">
        <p14:creationId xmlns:p14="http://schemas.microsoft.com/office/powerpoint/2010/main" val="337372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77055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52523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66860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450401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5CD45A-B544-3240-A521-1D2A9343DDCC}"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3788909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49482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5CD45A-B544-3240-A521-1D2A9343DDCC}" type="datetimeFigureOut">
              <a:rPr lang="en-US" smtClean="0"/>
              <a:t>9/26/14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22459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CD45A-B544-3240-A521-1D2A9343DDCC}" type="datetimeFigureOut">
              <a:rPr lang="en-US" smtClean="0"/>
              <a:t>9/26/14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14840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CD45A-B544-3240-A521-1D2A9343DDCC}" type="datetimeFigureOut">
              <a:rPr lang="en-US" smtClean="0"/>
              <a:t>9/26/14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214698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198849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CD45A-B544-3240-A521-1D2A9343DDCC}"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E19CD-8F26-9F4F-9F07-AB039C9E1699}" type="slidenum">
              <a:rPr lang="en-US" smtClean="0"/>
              <a:t>‹#›</a:t>
            </a:fld>
            <a:endParaRPr lang="en-US"/>
          </a:p>
        </p:txBody>
      </p:sp>
    </p:spTree>
    <p:extLst>
      <p:ext uri="{BB962C8B-B14F-4D97-AF65-F5344CB8AC3E}">
        <p14:creationId xmlns:p14="http://schemas.microsoft.com/office/powerpoint/2010/main" val="436589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CD45A-B544-3240-A521-1D2A9343DDCC}" type="datetimeFigureOut">
              <a:rPr lang="en-US" smtClean="0"/>
              <a:t>9/26/14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E19CD-8F26-9F4F-9F07-AB039C9E1699}" type="slidenum">
              <a:rPr lang="en-US" smtClean="0"/>
              <a:t>‹#›</a:t>
            </a:fld>
            <a:endParaRPr lang="en-US"/>
          </a:p>
        </p:txBody>
      </p:sp>
    </p:spTree>
    <p:extLst>
      <p:ext uri="{BB962C8B-B14F-4D97-AF65-F5344CB8AC3E}">
        <p14:creationId xmlns:p14="http://schemas.microsoft.com/office/powerpoint/2010/main" val="74971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6095"/>
          </a:xfrm>
          <a:prstGeom prst="rect">
            <a:avLst/>
          </a:prstGeom>
        </p:spPr>
      </p:pic>
    </p:spTree>
    <p:extLst>
      <p:ext uri="{BB962C8B-B14F-4D97-AF65-F5344CB8AC3E}">
        <p14:creationId xmlns:p14="http://schemas.microsoft.com/office/powerpoint/2010/main" val="414211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6095"/>
          </a:xfrm>
          <a:prstGeom prst="rect">
            <a:avLst/>
          </a:prstGeom>
        </p:spPr>
      </p:pic>
    </p:spTree>
    <p:extLst>
      <p:ext uri="{BB962C8B-B14F-4D97-AF65-F5344CB8AC3E}">
        <p14:creationId xmlns:p14="http://schemas.microsoft.com/office/powerpoint/2010/main" val="140844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22527642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3999" cy="6856095"/>
          </a:xfrm>
          <a:prstGeom prst="rect">
            <a:avLst/>
          </a:prstGeom>
        </p:spPr>
      </p:pic>
    </p:spTree>
    <p:extLst>
      <p:ext uri="{BB962C8B-B14F-4D97-AF65-F5344CB8AC3E}">
        <p14:creationId xmlns:p14="http://schemas.microsoft.com/office/powerpoint/2010/main" val="6232590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1009</TotalTime>
  <Words>862</Words>
  <Application>Microsoft Macintosh PowerPoint</Application>
  <PresentationFormat>On-screen Show (4:3)</PresentationFormat>
  <Paragraphs>45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pager</dc:creator>
  <cp:lastModifiedBy>pager</cp:lastModifiedBy>
  <cp:revision>82</cp:revision>
  <cp:lastPrinted>2014-08-29T15:31:19Z</cp:lastPrinted>
  <dcterms:created xsi:type="dcterms:W3CDTF">2014-07-29T20:06:19Z</dcterms:created>
  <dcterms:modified xsi:type="dcterms:W3CDTF">2014-09-26T14:31:18Z</dcterms:modified>
</cp:coreProperties>
</file>