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9" r:id="rId2"/>
    <p:sldId id="315" r:id="rId3"/>
    <p:sldId id="316" r:id="rId4"/>
    <p:sldId id="317"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3687" autoAdjust="0"/>
  </p:normalViewPr>
  <p:slideViewPr>
    <p:cSldViewPr snapToGrid="0" snapToObjects="1">
      <p:cViewPr varScale="1">
        <p:scale>
          <a:sx n="32" d="100"/>
          <a:sy n="32" d="100"/>
        </p:scale>
        <p:origin x="-4040" y="-96"/>
      </p:cViewPr>
      <p:guideLst>
        <p:guide orient="horz" pos="2160"/>
        <p:guide pos="288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CE026-49C5-9646-9B36-1B092D32BCA4}" type="datetimeFigureOut">
              <a:rPr lang="en-US" smtClean="0"/>
              <a:t>9/26/14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EEAC4-F3BA-2D47-B9FB-477E146BC467}" type="slidenum">
              <a:rPr lang="en-US" smtClean="0"/>
              <a:t>‹#›</a:t>
            </a:fld>
            <a:endParaRPr lang="en-US"/>
          </a:p>
        </p:txBody>
      </p:sp>
    </p:spTree>
    <p:extLst>
      <p:ext uri="{BB962C8B-B14F-4D97-AF65-F5344CB8AC3E}">
        <p14:creationId xmlns:p14="http://schemas.microsoft.com/office/powerpoint/2010/main" val="3430048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i="1" dirty="0" smtClean="0"/>
              <a:t>At a Tipping Point: Education, Learning &amp; Libraries </a:t>
            </a:r>
            <a:r>
              <a:rPr lang="en-US" sz="900" dirty="0" smtClean="0"/>
              <a:t>(an accompanying slide deck)</a:t>
            </a:r>
          </a:p>
          <a:p>
            <a:endParaRPr lang="en-US" sz="900" dirty="0" smtClean="0"/>
          </a:p>
          <a:p>
            <a:endParaRPr lang="en-US" sz="900" dirty="0" smtClean="0"/>
          </a:p>
          <a:p>
            <a:r>
              <a:rPr lang="en-US" sz="900" dirty="0" smtClean="0"/>
              <a:t>In June 2014, OCLC published its latest membership report, </a:t>
            </a:r>
            <a:r>
              <a:rPr lang="en-US" sz="900" i="1" dirty="0" smtClean="0"/>
              <a:t>At a Tipping</a:t>
            </a:r>
            <a:r>
              <a:rPr lang="en-US" sz="900" i="1" baseline="0" dirty="0" smtClean="0"/>
              <a:t> Point: Education, Learning &amp; Libraries</a:t>
            </a:r>
            <a:r>
              <a:rPr lang="en-US" sz="900" baseline="0" dirty="0" smtClean="0"/>
              <a:t>. OCLC produced this slide deck, using artwork and text from the report, for librarians to use in your own presentations. You may use as many (or as few) of the slides in the deck as you wish; the slides themselves, however, are not editable.</a:t>
            </a:r>
          </a:p>
          <a:p>
            <a:endParaRPr lang="en-US" sz="900" baseline="0" dirty="0" smtClean="0"/>
          </a:p>
          <a:p>
            <a:endParaRPr lang="en-US" sz="900" baseline="0" dirty="0" smtClean="0"/>
          </a:p>
          <a:p>
            <a:endParaRPr lang="en-US" sz="900" baseline="0" dirty="0" smtClean="0"/>
          </a:p>
          <a:p>
            <a:r>
              <a:rPr lang="en-US" sz="900" baseline="0" dirty="0" smtClean="0"/>
              <a:t>ALL RIGHTS RESERVED. </a:t>
            </a:r>
            <a:r>
              <a:rPr lang="en-US" sz="900" kern="1200" baseline="0" dirty="0" smtClean="0">
                <a:solidFill>
                  <a:schemeClr val="tx1"/>
                </a:solidFill>
                <a:latin typeface="+mn-lt"/>
                <a:ea typeface="+mn-ea"/>
                <a:cs typeface="+mn-cs"/>
              </a:rPr>
              <a:t>Graphics appearing in the report and excerpts of text from the report may be reproduced by library organizations and OCLC member libraries for their noncommercial use without the prior written permission of  OCLC, provided that such use is accompanied by clear and full attribution to OCLC (see format below) and proper acknowledgment of any works cited by OCLC in the graphics or excerpts used.</a:t>
            </a:r>
            <a:r>
              <a:rPr lang="en-US" sz="900" baseline="0" dirty="0" smtClean="0"/>
              <a:t>  </a:t>
            </a:r>
          </a:p>
          <a:p>
            <a:endParaRPr lang="en-US" sz="900" baseline="0" dirty="0" smtClean="0"/>
          </a:p>
          <a:p>
            <a:r>
              <a:rPr lang="en-US" sz="900" baseline="0" smtClean="0"/>
              <a:t>Form of attribution to OCLC:  “OCLC, </a:t>
            </a:r>
            <a:r>
              <a:rPr lang="en-US" sz="900" i="1" baseline="0" smtClean="0"/>
              <a:t>At a Tipping Point: Education, Learning and Libraries</a:t>
            </a:r>
            <a:r>
              <a:rPr lang="en-US" sz="900" baseline="0" smtClean="0"/>
              <a:t>, 2014.”</a:t>
            </a:r>
            <a:endParaRPr lang="en-US" sz="900"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a:t>
            </a:fld>
            <a:endParaRPr lang="en-US"/>
          </a:p>
        </p:txBody>
      </p:sp>
    </p:spTree>
    <p:extLst>
      <p:ext uri="{BB962C8B-B14F-4D97-AF65-F5344CB8AC3E}">
        <p14:creationId xmlns:p14="http://schemas.microsoft.com/office/powerpoint/2010/main" val="423898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P.51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Our 2014 research tells us that the library brand remains firmly grounded as the “book” brand.  </a:t>
            </a:r>
          </a:p>
          <a:p>
            <a:endParaRPr lang="en-US" sz="900" dirty="0" smtClean="0"/>
          </a:p>
          <a:p>
            <a:r>
              <a:rPr lang="en-US" sz="900" dirty="0" smtClean="0"/>
              <a:t>In fact, from 2005 to 2014, the perception of the book brand has cemented. Sixty-nine percent (69%) of online users indicated that their first thought of a library was “books” in 2005, 75% in both 2010 and 2014. Even as most consumers have moved online for much of their information needs, they continue to strongly associate libraries with the physical— books and buildings.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a:t>
            </a:fld>
            <a:endParaRPr lang="en-US"/>
          </a:p>
        </p:txBody>
      </p:sp>
    </p:spTree>
    <p:extLst>
      <p:ext uri="{BB962C8B-B14F-4D97-AF65-F5344CB8AC3E}">
        <p14:creationId xmlns:p14="http://schemas.microsoft.com/office/powerpoint/2010/main" val="110826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P.51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The more that the digital information landscape expands with alternatives to physical materials, the more solidified the library brand becomes as “books.” Even as academic and public libraries dramatically increased spending on electronic resources by 370% and 163%, respectively, from 2002 to 2012 </a:t>
            </a:r>
            <a:r>
              <a:rPr lang="en-US" sz="800" dirty="0" smtClean="0"/>
              <a:t>(NCES/IMLS data, 2012)</a:t>
            </a:r>
            <a:r>
              <a:rPr lang="en-US" sz="900" dirty="0" smtClean="0"/>
              <a:t>, mindshare did not shift. The significant investment in electronic content and online services have not moved brand perceptions beyond the book.</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3</a:t>
            </a:fld>
            <a:endParaRPr lang="en-US"/>
          </a:p>
        </p:txBody>
      </p:sp>
    </p:spTree>
    <p:extLst>
      <p:ext uri="{BB962C8B-B14F-4D97-AF65-F5344CB8AC3E}">
        <p14:creationId xmlns:p14="http://schemas.microsoft.com/office/powerpoint/2010/main" val="4689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P.56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r>
              <a:rPr lang="en-US" sz="900" dirty="0" smtClean="0"/>
              <a:t>A strong, trusted, loved brand can falter, not because the brand has become weaker, but rather because the brand category has lost relevance. </a:t>
            </a:r>
          </a:p>
          <a:p>
            <a:endParaRPr lang="en-US" sz="900" dirty="0" smtClean="0"/>
          </a:p>
          <a:p>
            <a:r>
              <a:rPr lang="en-US" sz="900" dirty="0" smtClean="0"/>
              <a:t>Even the strongest brands will falter if the product category (think books) with which the brand is associated is believed to be fading, or if that category is being augmented by another product category (think e-books). The brand loses relevance through no fault of its own, but rather by category association. It is not the strength or weakness of a brand’s offerings that decrease the perceived value of the brand. It is the perception of the need most associated with the brand.</a:t>
            </a:r>
          </a:p>
          <a:p>
            <a:endParaRPr lang="en-US" sz="900" dirty="0" smtClean="0"/>
          </a:p>
          <a:p>
            <a:r>
              <a:rPr lang="en-US" sz="900" dirty="0" smtClean="0"/>
              <a:t>This reality is impacting library relevance. While libraries continue to add electronic content and online services, library brand perception is not benefiting from this work. The library brand is too strongly associated with books, a category that both library users and non-users perceive to be less relevant with the rise of the Web, mobile information and e-books.</a:t>
            </a:r>
          </a:p>
          <a:p>
            <a:endParaRPr lang="en-US" sz="900" dirty="0" smtClean="0"/>
          </a:p>
          <a:p>
            <a:r>
              <a:rPr lang="en-US" sz="900" dirty="0" smtClean="0"/>
              <a:t>We clearly see evidence of a brand that is loved. In OCLC studies, as well as the recent Pew Research Center study,</a:t>
            </a:r>
            <a:r>
              <a:rPr lang="en-US" sz="900" i="1" dirty="0" smtClean="0"/>
              <a:t> How Americans Value Public Libraries in Their Communities</a:t>
            </a:r>
            <a:r>
              <a:rPr lang="en-US" sz="900" dirty="0" smtClean="0"/>
              <a:t>, libraries are a loved and trusted brand. Appreciation of libraries remains at the top of the charts (e.g., 80% say that books and media are very important services that public libraries offer). But the cues are there. In the same study, public libraries do not rate well in terms of relevancy. Over half (52%) say that people do not need public libraries as much as they used to </a:t>
            </a:r>
            <a:r>
              <a:rPr lang="en-US" sz="800" dirty="0" smtClean="0"/>
              <a:t>(</a:t>
            </a:r>
            <a:r>
              <a:rPr lang="en-US" sz="800" dirty="0" err="1" smtClean="0"/>
              <a:t>Zickhuhr</a:t>
            </a:r>
            <a:r>
              <a:rPr lang="en-US" sz="800" dirty="0" smtClean="0"/>
              <a:t> et al., 2013)</a:t>
            </a:r>
            <a:r>
              <a:rPr lang="en-US" sz="900" dirty="0" smtClean="0"/>
              <a:t>. Love is steady, but relevancy is slipping and nostalgia is fading.</a:t>
            </a:r>
          </a:p>
          <a:p>
            <a:endParaRPr lang="en-US" sz="900" dirty="0" smtClean="0"/>
          </a:p>
          <a:p>
            <a:r>
              <a:rPr lang="en-US" sz="900" dirty="0" smtClean="0"/>
              <a:t>How do libraries remain both valued—and relevant? </a:t>
            </a:r>
            <a:r>
              <a:rPr lang="en-US" sz="900" dirty="0" err="1" smtClean="0"/>
              <a:t>Aaker</a:t>
            </a:r>
            <a:r>
              <a:rPr lang="en-US" sz="900" dirty="0" smtClean="0"/>
              <a:t> asserts that organizations often incorrectly assume that the only challenge for the brand is to win against other alternatives in their current category. Leaders must also evaluate the question, “What is the product category that I need to operate in today?”  Relevance in a changing landscape requires that an organization’s product attributes and perceived benefits are aimed at a category that the consumer sees as relevant.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4</a:t>
            </a:fld>
            <a:endParaRPr lang="en-US"/>
          </a:p>
        </p:txBody>
      </p:sp>
    </p:spTree>
    <p:extLst>
      <p:ext uri="{BB962C8B-B14F-4D97-AF65-F5344CB8AC3E}">
        <p14:creationId xmlns:p14="http://schemas.microsoft.com/office/powerpoint/2010/main" val="368409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77055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52523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66860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345040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378890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49482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CD45A-B544-3240-A521-1D2A9343DDCC}" type="datetimeFigureOut">
              <a:rPr lang="en-US" smtClean="0"/>
              <a:t>9/26/14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22459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CD45A-B544-3240-A521-1D2A9343DDCC}" type="datetimeFigureOut">
              <a:rPr lang="en-US" smtClean="0"/>
              <a:t>9/26/14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14840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CD45A-B544-3240-A521-1D2A9343DDCC}" type="datetimeFigureOut">
              <a:rPr lang="en-US" smtClean="0"/>
              <a:t>9/26/14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214698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98849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436589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CD45A-B544-3240-A521-1D2A9343DDCC}" type="datetimeFigureOut">
              <a:rPr lang="en-US" smtClean="0"/>
              <a:t>9/26/14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E19CD-8F26-9F4F-9F07-AB039C9E1699}" type="slidenum">
              <a:rPr lang="en-US" smtClean="0"/>
              <a:t>‹#›</a:t>
            </a:fld>
            <a:endParaRPr lang="en-US"/>
          </a:p>
        </p:txBody>
      </p:sp>
    </p:spTree>
    <p:extLst>
      <p:ext uri="{BB962C8B-B14F-4D97-AF65-F5344CB8AC3E}">
        <p14:creationId xmlns:p14="http://schemas.microsoft.com/office/powerpoint/2010/main" val="74971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405915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4"/>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1009</TotalTime>
  <Words>798</Words>
  <Application>Microsoft Macintosh PowerPoint</Application>
  <PresentationFormat>On-screen Show (4:3)</PresentationFormat>
  <Paragraphs>34</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pager</dc:creator>
  <cp:lastModifiedBy>pager</cp:lastModifiedBy>
  <cp:revision>82</cp:revision>
  <cp:lastPrinted>2014-08-29T15:31:19Z</cp:lastPrinted>
  <dcterms:created xsi:type="dcterms:W3CDTF">2014-07-29T20:06:19Z</dcterms:created>
  <dcterms:modified xsi:type="dcterms:W3CDTF">2014-09-26T14:32:18Z</dcterms:modified>
</cp:coreProperties>
</file>