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76" r:id="rId6"/>
    <p:sldId id="28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5" r:id="rId1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B61"/>
    <a:srgbClr val="4C8C2B"/>
    <a:srgbClr val="FF0000"/>
    <a:srgbClr val="77C020"/>
    <a:srgbClr val="000000"/>
    <a:srgbClr val="EEF1F2"/>
    <a:srgbClr val="F6BE00"/>
    <a:srgbClr val="B7C00E"/>
    <a:srgbClr val="D2703A"/>
    <a:srgbClr val="AE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 autoAdjust="0"/>
    <p:restoredTop sz="94804"/>
  </p:normalViewPr>
  <p:slideViewPr>
    <p:cSldViewPr snapToGrid="0" snapToObjects="1">
      <p:cViewPr varScale="1">
        <p:scale>
          <a:sx n="145" d="100"/>
          <a:sy n="145" d="100"/>
        </p:scale>
        <p:origin x="912" y="176"/>
      </p:cViewPr>
      <p:guideLst>
        <p:guide orient="horz" pos="1808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A59C-26AF-6346-A5CF-41ECEFF79957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242FB-C156-A14A-9F52-74F252AE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implemented/plan to implement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 patron service?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implement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patron service?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areas of your library, campus, or community have you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to improve resource sharing services?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do you use to learn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what service innovations would be most useful to your users?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users needs and expectations are influenced by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providers such as Amazon or iTunes?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innovations - current or imagined - could we implement to meet those needs and expectations?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innovations - current or imagined - could we implement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turnaround time?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Questions / 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1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implemented/plan to implement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 patron service?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implement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patron service?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areas of your library, campus, or community have you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to improve resource sharing services?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do you use to learn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what service innovations would be most useful to your users?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users needs and expectations are influenced by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providers such as Amazon or iTunes?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innovations - current or imagined - could we implement to meet those needs and expectations?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innovations - current or imagined - could we implement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turnaround time?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Questions / 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5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implemented/plan to implement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 patron service?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implement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patron service?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areas of your library, campus, or community have you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to improve resource sharing services?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do you use to learn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what service innovations would be most useful to your users?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users needs and expectations are influenced by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providers such as Amazon or iTunes?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innovations - current or imagined - could we implement to meet those needs and expectations?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innovations - current or imagined - could we implement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turnaround time?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Questions / 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implemented/plan to implement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 patron service?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implement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patron service?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areas of your library, campus, or community have you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to improve resource sharing services?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do you use to learn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what service innovations would be most useful to your users?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users needs and expectations are influenced by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providers such as Amazon or iTunes?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innovations - current or imagined - could we implement to meet those needs and expectations?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innovations - current or imagined - could we implement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turnaround time?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Questions / 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7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implemented/plan to implement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 patron service?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implement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patron service?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areas of your library, campus, or community have you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to improve resource sharing services?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do you use to learn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what service innovations would be most useful to your users?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users needs and expectations are influenced by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providers such as Amazon or iTunes?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innovations - current or imagined - could we implement to meet those needs and expectations?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innovations - current or imagined - could we implement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turnaround time?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Questions / 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implemented/plan to implement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 patron service?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implement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patron service?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areas of your library, campus, or community have you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to improve resource sharing services?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do you use to learn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what service innovations would be most useful to your users?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users needs and expectations are influenced by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providers such as Amazon or iTunes?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innovations - current or imagined - could we implement to meet those needs and expectations?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innovations - current or imagined - could we implement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turnaround time?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Questions / 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implemented/plan to implement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 patron service?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implement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patron service?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areas of your library, campus, or community have you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to improve resource sharing services?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do you use to learn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what service innovations would be most useful to your users?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users needs and expectations are influenced by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providers such as Amazon or iTunes?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innovations - current or imagined - could we implement to meet those needs and expectations?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innovations - current or imagined - could we implement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turnaround time?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Questions / 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implemented/plan to implement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 patron service?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new innovations, features, or tools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implement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patron service?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areas of your library, campus, or community have you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to improve resource sharing services?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do you use to learn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what service innovations would be most useful to your users?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users needs and expectations are influenced by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providers such as Amazon or iTunes?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innovations - current or imagined - could we implement to meet those needs and expectations?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innovations - current or imagined - could we implement to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turnaround time?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Questions / Discussion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5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51415"/>
            <a:ext cx="9144000" cy="1781146"/>
          </a:xfrm>
          <a:prstGeom prst="rect">
            <a:avLst/>
          </a:prstGeom>
          <a:solidFill>
            <a:srgbClr val="EEF1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03" t="24510" r="24328" b="54883"/>
          <a:stretch/>
        </p:blipFill>
        <p:spPr>
          <a:xfrm>
            <a:off x="3771855" y="151415"/>
            <a:ext cx="5372145" cy="177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307" y="151415"/>
            <a:ext cx="4017965" cy="1775661"/>
          </a:xfrm>
          <a:prstGeom prst="rect">
            <a:avLst/>
          </a:prstGeom>
        </p:spPr>
      </p:pic>
      <p:sp>
        <p:nvSpPr>
          <p:cNvPr id="3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2713" y="2315531"/>
            <a:ext cx="7815262" cy="140176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1">
                <a:solidFill>
                  <a:srgbClr val="4C8C2B"/>
                </a:solidFill>
              </a:defRPr>
            </a:lvl1pPr>
          </a:lstStyle>
          <a:p>
            <a:pPr lvl="0"/>
            <a:r>
              <a:rPr lang="en-US" dirty="0"/>
              <a:t>Title of presentation goes here and it can be two lines long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749092"/>
            <a:ext cx="7815262" cy="62706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 cap="all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JANE SMITH, NAME OF ORGANIZATION</a:t>
            </a:r>
          </a:p>
        </p:txBody>
      </p:sp>
      <p:pic>
        <p:nvPicPr>
          <p:cNvPr id="12" name="Picture 26" descr="OCLC_H_PMS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903" y="4665694"/>
            <a:ext cx="858624" cy="2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438" y="420776"/>
            <a:ext cx="3465870" cy="1242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7671" y="4611674"/>
            <a:ext cx="1422400" cy="3937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hqprint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439" y="975360"/>
            <a:ext cx="4994562" cy="4168140"/>
          </a:xfrm>
          <a:prstGeom prst="rect">
            <a:avLst/>
          </a:prstGeom>
        </p:spPr>
      </p:pic>
      <p:sp>
        <p:nvSpPr>
          <p:cNvPr id="1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114447" y="1386766"/>
            <a:ext cx="1761082" cy="183194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90843" y="2327578"/>
            <a:ext cx="5030269" cy="639129"/>
          </a:xfrm>
          <a:prstGeom prst="rect">
            <a:avLst/>
          </a:prstGeom>
        </p:spPr>
        <p:txBody>
          <a:bodyPr vert="horz" lIns="0" tIns="0" r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90835" y="1791337"/>
            <a:ext cx="5030277" cy="488156"/>
          </a:xfrm>
          <a:prstGeom prst="rect">
            <a:avLst/>
          </a:prstGeom>
        </p:spPr>
        <p:txBody>
          <a:bodyPr vert="horz" lIns="0" rIns="182880" bIns="0" anchor="b" anchorCtr="0"/>
          <a:lstStyle>
            <a:lvl1pPr marL="0" indent="0">
              <a:buNone/>
              <a:defRPr sz="3600" b="1" baseline="0">
                <a:solidFill>
                  <a:srgbClr val="4C8C2B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5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4" y="4691820"/>
            <a:ext cx="2293879" cy="227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8112"/>
            <a:ext cx="9144000" cy="5005388"/>
          </a:xfrm>
          <a:prstGeom prst="rect">
            <a:avLst/>
          </a:prstGeom>
          <a:solidFill>
            <a:srgbClr val="77C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74914" y="782961"/>
            <a:ext cx="7377193" cy="3138110"/>
          </a:xfrm>
          <a:prstGeom prst="rect">
            <a:avLst/>
          </a:prstGeom>
        </p:spPr>
        <p:txBody>
          <a:bodyPr bIns="365760" anchor="ctr" anchorCtr="0"/>
          <a:lstStyle>
            <a:lvl1pPr marL="0" indent="0">
              <a:buNone/>
              <a:defRPr sz="5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903" y="4696658"/>
            <a:ext cx="851535" cy="278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4" y="4691820"/>
            <a:ext cx="2293879" cy="227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4C8C2B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pic>
        <p:nvPicPr>
          <p:cNvPr id="11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4" y="4691820"/>
            <a:ext cx="2293879" cy="2279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4" y="4691820"/>
            <a:ext cx="2293879" cy="2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51415"/>
            <a:ext cx="9144000" cy="1781146"/>
          </a:xfrm>
          <a:prstGeom prst="rect">
            <a:avLst/>
          </a:prstGeom>
          <a:solidFill>
            <a:srgbClr val="EEF1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46881" y="2431038"/>
            <a:ext cx="3525837" cy="4634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rgbClr val="4C8C2B"/>
                </a:solidFill>
              </a:defRPr>
            </a:lvl1pPr>
          </a:lstStyle>
          <a:p>
            <a:pPr lvl="0"/>
            <a:r>
              <a:rPr lang="en-US" dirty="0"/>
              <a:t>Jane Smith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46881" y="2909951"/>
            <a:ext cx="3525837" cy="40295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400" b="1" cap="all" spc="20" baseline="0"/>
            </a:lvl1pPr>
          </a:lstStyle>
          <a:p>
            <a:pPr lvl="0"/>
            <a:r>
              <a:rPr lang="en-US"/>
              <a:t>NAME OF ORGANIZATION</a:t>
            </a:r>
            <a:endParaRPr lang="en-US" dirty="0"/>
          </a:p>
        </p:txBody>
      </p:sp>
      <p:sp>
        <p:nvSpPr>
          <p:cNvPr id="14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446880" y="3328405"/>
            <a:ext cx="3525837" cy="8112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email@address.org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twitteraccount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339" y="2431038"/>
            <a:ext cx="3525837" cy="4634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rgbClr val="4C8C2B"/>
                </a:solidFill>
              </a:defRPr>
            </a:lvl1pPr>
          </a:lstStyle>
          <a:p>
            <a:pPr lvl="0"/>
            <a:r>
              <a:rPr lang="en-US" dirty="0"/>
              <a:t>Jane Smith</a:t>
            </a:r>
          </a:p>
        </p:txBody>
      </p:sp>
      <p:sp>
        <p:nvSpPr>
          <p:cNvPr id="16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4644339" y="2909951"/>
            <a:ext cx="3525837" cy="40295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400" b="1" cap="all" spc="20" baseline="0"/>
            </a:lvl1pPr>
          </a:lstStyle>
          <a:p>
            <a:pPr lvl="0"/>
            <a:r>
              <a:rPr lang="en-US"/>
              <a:t>NAME OF ORGANIZATION</a:t>
            </a:r>
            <a:endParaRPr lang="en-US" dirty="0"/>
          </a:p>
        </p:txBody>
      </p:sp>
      <p:sp>
        <p:nvSpPr>
          <p:cNvPr id="17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338" y="3328405"/>
            <a:ext cx="3525837" cy="8112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email@address.org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twitteraccount</a:t>
            </a:r>
            <a:endParaRPr lang="en-US" dirty="0"/>
          </a:p>
        </p:txBody>
      </p:sp>
      <p:pic>
        <p:nvPicPr>
          <p:cNvPr id="19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903" y="4691820"/>
            <a:ext cx="858624" cy="2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910" y="753973"/>
            <a:ext cx="2857238" cy="665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276"/>
            <a:ext cx="5555152" cy="177532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3267221" y="-3277"/>
            <a:ext cx="5876779" cy="92529"/>
          </a:xfrm>
          <a:prstGeom prst="rect">
            <a:avLst/>
          </a:prstGeom>
          <a:solidFill>
            <a:srgbClr val="F6B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2208725" y="-3277"/>
            <a:ext cx="1058496" cy="92529"/>
          </a:xfrm>
          <a:prstGeom prst="rect">
            <a:avLst/>
          </a:prstGeom>
          <a:solidFill>
            <a:srgbClr val="B7BF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-3277"/>
            <a:ext cx="2208725" cy="92529"/>
          </a:xfrm>
          <a:prstGeom prst="rect">
            <a:avLst/>
          </a:prstGeom>
          <a:solidFill>
            <a:srgbClr val="77C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671" y="4611674"/>
            <a:ext cx="1422400" cy="3937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2" r:id="rId2"/>
    <p:sldLayoutId id="2147483684" r:id="rId3"/>
    <p:sldLayoutId id="2147483653" r:id="rId4"/>
    <p:sldLayoutId id="214748365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dirty="0"/>
              <a:t>Panel | </a:t>
            </a:r>
            <a:r>
              <a:rPr lang="en-US" sz="3600" b="0" dirty="0"/>
              <a:t>Innovations in Patron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Mike Paxton, amber cook, Margaret </a:t>
            </a:r>
            <a:r>
              <a:rPr lang="en-US" dirty="0" err="1"/>
              <a:t>dunn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2DC9-639A-EB4A-8A95-CE5CA7DAE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64F4-B4FA-D348-A943-7D8289C3D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4952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Many!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Many!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Come ask us! </a:t>
            </a:r>
          </a:p>
        </p:txBody>
      </p:sp>
    </p:spTree>
    <p:extLst>
      <p:ext uri="{BB962C8B-B14F-4D97-AF65-F5344CB8AC3E}">
        <p14:creationId xmlns:p14="http://schemas.microsoft.com/office/powerpoint/2010/main" val="8342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88DEC-2D7E-C247-B95D-275848A74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C888-029B-A541-BDDE-91AAE8C01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Mike Paxton (Chicago)</a:t>
            </a:r>
          </a:p>
          <a:p>
            <a:r>
              <a:rPr lang="en-US" dirty="0"/>
              <a:t>Margaret Dunn (University of Houston) </a:t>
            </a:r>
          </a:p>
          <a:p>
            <a:r>
              <a:rPr lang="en-US" dirty="0"/>
              <a:t>Amber Cook (University of South Carolina) </a:t>
            </a:r>
          </a:p>
          <a:p>
            <a:r>
              <a:rPr lang="en-US" dirty="0"/>
              <a:t>You! (Many!) </a:t>
            </a:r>
          </a:p>
        </p:txBody>
      </p:sp>
    </p:spTree>
    <p:extLst>
      <p:ext uri="{BB962C8B-B14F-4D97-AF65-F5344CB8AC3E}">
        <p14:creationId xmlns:p14="http://schemas.microsoft.com/office/powerpoint/2010/main" val="14134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2DC9-639A-EB4A-8A95-CE5CA7DAE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64F4-B4FA-D348-A943-7D8289C3D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new </a:t>
            </a:r>
            <a:r>
              <a:rPr lang="en-US" b="1" dirty="0"/>
              <a:t>innovations, features, or tools </a:t>
            </a:r>
            <a:r>
              <a:rPr lang="en-US" dirty="0"/>
              <a:t>have you </a:t>
            </a:r>
            <a:r>
              <a:rPr lang="en-US" b="1" dirty="0">
                <a:solidFill>
                  <a:srgbClr val="8A1B61"/>
                </a:solidFill>
              </a:rPr>
              <a:t>implemented</a:t>
            </a:r>
            <a:r>
              <a:rPr lang="en-US" dirty="0"/>
              <a:t> or </a:t>
            </a:r>
            <a:r>
              <a:rPr lang="en-US" b="1" dirty="0">
                <a:solidFill>
                  <a:srgbClr val="8A1B61"/>
                </a:solidFill>
              </a:rPr>
              <a:t>plan to implement </a:t>
            </a:r>
            <a:r>
              <a:rPr lang="en-US" dirty="0"/>
              <a:t>to improve patron service? </a:t>
            </a:r>
          </a:p>
        </p:txBody>
      </p:sp>
    </p:spTree>
    <p:extLst>
      <p:ext uri="{BB962C8B-B14F-4D97-AF65-F5344CB8AC3E}">
        <p14:creationId xmlns:p14="http://schemas.microsoft.com/office/powerpoint/2010/main" val="35282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2DC9-639A-EB4A-8A95-CE5CA7DAE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64F4-B4FA-D348-A943-7D8289C3D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new i</a:t>
            </a:r>
            <a:r>
              <a:rPr lang="en-US" b="1" dirty="0"/>
              <a:t>nnovations, features, or tools </a:t>
            </a:r>
            <a:r>
              <a:rPr lang="en-US" dirty="0"/>
              <a:t>would you like to implement to improve patron service, but </a:t>
            </a:r>
            <a:r>
              <a:rPr lang="en-US" b="1" dirty="0">
                <a:solidFill>
                  <a:srgbClr val="8A1B61"/>
                </a:solidFill>
              </a:rPr>
              <a:t>haven’t due to roadblocks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987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2DC9-639A-EB4A-8A95-CE5CA7DAE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64F4-B4FA-D348-A943-7D8289C3D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/>
              <a:t>other areas </a:t>
            </a:r>
            <a:r>
              <a:rPr lang="en-US" dirty="0"/>
              <a:t>of your library, campus, or community have you </a:t>
            </a:r>
            <a:r>
              <a:rPr lang="en-US" b="1" dirty="0">
                <a:solidFill>
                  <a:srgbClr val="8A1B61"/>
                </a:solidFill>
              </a:rPr>
              <a:t>collaborated with </a:t>
            </a:r>
            <a:r>
              <a:rPr lang="en-US" dirty="0"/>
              <a:t>to improve resource sharing services? </a:t>
            </a:r>
          </a:p>
        </p:txBody>
      </p:sp>
    </p:spTree>
    <p:extLst>
      <p:ext uri="{BB962C8B-B14F-4D97-AF65-F5344CB8AC3E}">
        <p14:creationId xmlns:p14="http://schemas.microsoft.com/office/powerpoint/2010/main" val="26064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2DC9-639A-EB4A-8A95-CE5CA7DAE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64F4-B4FA-D348-A943-7D8289C3D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>
                <a:solidFill>
                  <a:srgbClr val="8A1B61"/>
                </a:solidFill>
              </a:rPr>
              <a:t>methods do you use to learn </a:t>
            </a:r>
            <a:r>
              <a:rPr lang="en-US" dirty="0"/>
              <a:t>about what service innovations would be most useful to your users?</a:t>
            </a:r>
          </a:p>
        </p:txBody>
      </p:sp>
    </p:spTree>
    <p:extLst>
      <p:ext uri="{BB962C8B-B14F-4D97-AF65-F5344CB8AC3E}">
        <p14:creationId xmlns:p14="http://schemas.microsoft.com/office/powerpoint/2010/main" val="29700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2DC9-639A-EB4A-8A95-CE5CA7DAE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64F4-B4FA-D348-A943-7D8289C3D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you think users’ needs and expectations are </a:t>
            </a:r>
            <a:r>
              <a:rPr lang="en-US" b="1" dirty="0">
                <a:solidFill>
                  <a:srgbClr val="8A1B61"/>
                </a:solidFill>
              </a:rPr>
              <a:t>influenced by commercial providers </a:t>
            </a:r>
            <a:r>
              <a:rPr lang="en-US" dirty="0"/>
              <a:t>such as Amazon or iTunes?</a:t>
            </a:r>
          </a:p>
        </p:txBody>
      </p:sp>
    </p:spTree>
    <p:extLst>
      <p:ext uri="{BB962C8B-B14F-4D97-AF65-F5344CB8AC3E}">
        <p14:creationId xmlns:p14="http://schemas.microsoft.com/office/powerpoint/2010/main" val="6607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2DC9-639A-EB4A-8A95-CE5CA7DAE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 5,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64F4-B4FA-D348-A943-7D8289C3D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 you think users’ needs and expectations are </a:t>
            </a:r>
            <a:r>
              <a:rPr lang="en-US" b="1" dirty="0">
                <a:solidFill>
                  <a:srgbClr val="8A1B61"/>
                </a:solidFill>
              </a:rPr>
              <a:t>influenced by commercial providers </a:t>
            </a:r>
            <a:r>
              <a:rPr lang="en-US" dirty="0"/>
              <a:t>such as Amazon or iTunes?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</a:t>
            </a:r>
            <a:r>
              <a:rPr lang="en-US" b="1" dirty="0"/>
              <a:t>innovations</a:t>
            </a:r>
            <a:r>
              <a:rPr lang="en-US" dirty="0"/>
              <a:t> – current or imagined – </a:t>
            </a:r>
            <a:r>
              <a:rPr lang="en-US" b="1" dirty="0">
                <a:solidFill>
                  <a:srgbClr val="8A1B61"/>
                </a:solidFill>
              </a:rPr>
              <a:t>could we implement</a:t>
            </a:r>
            <a:r>
              <a:rPr lang="en-US" dirty="0"/>
              <a:t> to meet those needs and expectations?</a:t>
            </a:r>
          </a:p>
        </p:txBody>
      </p:sp>
    </p:spTree>
    <p:extLst>
      <p:ext uri="{BB962C8B-B14F-4D97-AF65-F5344CB8AC3E}">
        <p14:creationId xmlns:p14="http://schemas.microsoft.com/office/powerpoint/2010/main" val="23353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32DC9-639A-EB4A-8A95-CE5CA7DAE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64F4-B4FA-D348-A943-7D8289C3D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innovations – current or imagined – could we implement to </a:t>
            </a:r>
            <a:r>
              <a:rPr lang="en-US" b="1" dirty="0">
                <a:solidFill>
                  <a:srgbClr val="8A1B61"/>
                </a:solidFill>
              </a:rPr>
              <a:t>improve turnaround time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755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1e867eb-0ccf-46b3-a8be-678a344b5681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0515AF1295244B26E4E6D23BF0BEB" ma:contentTypeVersion="60" ma:contentTypeDescription="Create a new document." ma:contentTypeScope="" ma:versionID="3ab1845c282ca95ea55a370b014f16f3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dc18ffd4b9c37d9f1a33ccc21d583d93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82E809F-BB71-443C-980C-C97BB9F2C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7E988F0-95B4-4FCA-A550-26E1636850FD}">
  <ds:schemaRefs>
    <ds:schemaRef ds:uri="http://schemas.microsoft.com/office/2006/documentManagement/types"/>
    <ds:schemaRef ds:uri="http://schemas.microsoft.com/office/infopath/2007/PartnerControls"/>
    <ds:schemaRef ds:uri="6b67d80f-331f-4b51-b18e-81b8c101c29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13179</TotalTime>
  <Words>1280</Words>
  <Application>Microsoft Macintosh PowerPoint</Application>
  <PresentationFormat>On-screen Show (16:9)</PresentationFormat>
  <Paragraphs>92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Nance, Heidi L</cp:lastModifiedBy>
  <cp:revision>289</cp:revision>
  <dcterms:created xsi:type="dcterms:W3CDTF">2015-04-17T19:58:50Z</dcterms:created>
  <dcterms:modified xsi:type="dcterms:W3CDTF">2018-03-08T01:59:56Z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0x010100A350515AF1295244B26E4E6D23BF0BEB</vt:lpwstr>
  </property>
</Properties>
</file>