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4"/>
  </p:notesMasterIdLst>
  <p:handoutMasterIdLst>
    <p:handoutMasterId r:id="rId25"/>
  </p:handoutMasterIdLst>
  <p:sldIdLst>
    <p:sldId id="265" r:id="rId6"/>
    <p:sldId id="420" r:id="rId7"/>
    <p:sldId id="424" r:id="rId8"/>
    <p:sldId id="262" r:id="rId9"/>
    <p:sldId id="426" r:id="rId10"/>
    <p:sldId id="303" r:id="rId11"/>
    <p:sldId id="425" r:id="rId12"/>
    <p:sldId id="263" r:id="rId13"/>
    <p:sldId id="370" r:id="rId14"/>
    <p:sldId id="341" r:id="rId15"/>
    <p:sldId id="421" r:id="rId16"/>
    <p:sldId id="427" r:id="rId17"/>
    <p:sldId id="417" r:id="rId18"/>
    <p:sldId id="423" r:id="rId19"/>
    <p:sldId id="338" r:id="rId20"/>
    <p:sldId id="418" r:id="rId21"/>
    <p:sldId id="422" r:id="rId22"/>
    <p:sldId id="258" r:id="rId23"/>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7F"/>
    <a:srgbClr val="E56B1F"/>
    <a:srgbClr val="ED9013"/>
    <a:srgbClr val="ECECEA"/>
    <a:srgbClr val="00ADEF"/>
    <a:srgbClr val="F6BE02"/>
    <a:srgbClr val="D9D9D6"/>
    <a:srgbClr val="E5E4E5"/>
    <a:srgbClr val="AE2373"/>
    <a:srgbClr val="F6B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25" autoAdjust="0"/>
    <p:restoredTop sz="80610" autoAdjust="0"/>
  </p:normalViewPr>
  <p:slideViewPr>
    <p:cSldViewPr snapToGrid="0" snapToObjects="1">
      <p:cViewPr varScale="1">
        <p:scale>
          <a:sx n="91" d="100"/>
          <a:sy n="91" d="100"/>
        </p:scale>
        <p:origin x="1608" y="72"/>
      </p:cViewPr>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1EA7726C-ACAE-124E-B040-09E55DEF4DA0}" type="datetimeFigureOut">
              <a:rPr lang="en-US" smtClean="0"/>
              <a:t>3/22/2019</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4CBBE1E-CFCE-4CC9-9D61-68CEDAE7DBC6}" type="datetimeFigureOut">
              <a:rPr lang="en-US" smtClean="0"/>
              <a:t>3/22/2019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0BC7B18-5DEC-4113-874F-56437E3F47F6}" type="slidenum">
              <a:rPr lang="en-US" smtClean="0"/>
              <a:t>‹#›</a:t>
            </a:fld>
            <a:endParaRPr lang="en-US"/>
          </a:p>
        </p:txBody>
      </p:sp>
    </p:spTree>
    <p:extLst>
      <p:ext uri="{BB962C8B-B14F-4D97-AF65-F5344CB8AC3E}">
        <p14:creationId xmlns:p14="http://schemas.microsoft.com/office/powerpoint/2010/main" val="370315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weekly “office hours”, Passage Pilot Partners showcased some of the case studies they were working on in describing resources in the Wikibase structure, highlighting the issues they encountered which often led to additional features or properties. These are some of them: digitized map, a poster for an event, a musical work associated with an event, a digitized postcard, and a photo within an archival collection. We all learned a lot! And it was </a:t>
            </a:r>
            <a:r>
              <a:rPr lang="en-US" i="1" dirty="0"/>
              <a:t>so much fun!</a:t>
            </a:r>
            <a:endParaRPr lang="en-US" dirty="0"/>
          </a:p>
          <a:p>
            <a:endParaRPr lang="en-US" dirty="0"/>
          </a:p>
        </p:txBody>
      </p:sp>
      <p:sp>
        <p:nvSpPr>
          <p:cNvPr id="4" name="Slide Number Placeholder 3"/>
          <p:cNvSpPr>
            <a:spLocks noGrp="1"/>
          </p:cNvSpPr>
          <p:nvPr>
            <p:ph type="sldNum" sz="quarter" idx="10"/>
          </p:nvPr>
        </p:nvSpPr>
        <p:spPr/>
        <p:txBody>
          <a:bodyPr/>
          <a:lstStyle/>
          <a:p>
            <a:fld id="{10BC7B18-5DEC-4113-874F-56437E3F47F6}" type="slidenum">
              <a:rPr lang="en-US" smtClean="0"/>
              <a:t>5</a:t>
            </a:fld>
            <a:endParaRPr lang="en-US"/>
          </a:p>
        </p:txBody>
      </p:sp>
    </p:spTree>
    <p:extLst>
      <p:ext uri="{BB962C8B-B14F-4D97-AF65-F5344CB8AC3E}">
        <p14:creationId xmlns:p14="http://schemas.microsoft.com/office/powerpoint/2010/main" val="217313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there are over 30 million records in WorldCat with non-Latin scripts for 34 different languages. But 76% of them are for Chinese-Japanese-Korean;  29 non-Latin script languages combined total only 1% of the total.   Romanization only predominates in WorldCat records for most languages written in non-Latin scripts.</a:t>
            </a:r>
          </a:p>
          <a:p>
            <a:endParaRPr lang="en-US" dirty="0"/>
          </a:p>
          <a:p>
            <a:r>
              <a:rPr lang="en-US" dirty="0"/>
              <a:t>Two of those languages are Greek and Persian. WorldCat has records for these translations of Sein und Zeit, but only in romanization. The two entries we saw on the earlier slide have Greek and Persian scripts because we ingested them from Wikidata.</a:t>
            </a:r>
          </a:p>
          <a:p>
            <a:endParaRPr lang="en-US" dirty="0"/>
          </a:p>
        </p:txBody>
      </p:sp>
      <p:sp>
        <p:nvSpPr>
          <p:cNvPr id="4" name="Slide Number Placeholder 3"/>
          <p:cNvSpPr>
            <a:spLocks noGrp="1"/>
          </p:cNvSpPr>
          <p:nvPr>
            <p:ph type="sldNum" sz="quarter" idx="10"/>
          </p:nvPr>
        </p:nvSpPr>
        <p:spPr/>
        <p:txBody>
          <a:bodyPr/>
          <a:lstStyle/>
          <a:p>
            <a:fld id="{10BC7B18-5DEC-4113-874F-56437E3F47F6}" type="slidenum">
              <a:rPr lang="en-US" smtClean="0"/>
              <a:t>14</a:t>
            </a:fld>
            <a:endParaRPr lang="en-US"/>
          </a:p>
        </p:txBody>
      </p:sp>
    </p:spTree>
    <p:extLst>
      <p:ext uri="{BB962C8B-B14F-4D97-AF65-F5344CB8AC3E}">
        <p14:creationId xmlns:p14="http://schemas.microsoft.com/office/powerpoint/2010/main" val="38657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The Wikidata page for Heidegger’s </a:t>
            </a:r>
            <a:r>
              <a:rPr lang="en-US" i="1" baseline="0" dirty="0">
                <a:latin typeface="Arial" panose="020B0604020202020204" pitchFamily="34" charset="0"/>
                <a:cs typeface="Arial" panose="020B0604020202020204" pitchFamily="34" charset="0"/>
              </a:rPr>
              <a:t>Sein und Zeit</a:t>
            </a:r>
            <a:r>
              <a:rPr lang="en-US" i="0" baseline="0" dirty="0">
                <a:latin typeface="Arial" panose="020B0604020202020204" pitchFamily="34" charset="0"/>
                <a:cs typeface="Arial" panose="020B0604020202020204" pitchFamily="34" charset="0"/>
              </a:rPr>
              <a:t> includes the labels for each translation in the writing system of that language.  We can infer with high confidence these are all “</a:t>
            </a:r>
            <a:r>
              <a:rPr lang="en-US" i="0" baseline="0" dirty="0" err="1">
                <a:latin typeface="Arial" panose="020B0604020202020204" pitchFamily="34" charset="0"/>
                <a:cs typeface="Arial" panose="020B0604020202020204" pitchFamily="34" charset="0"/>
              </a:rPr>
              <a:t>TranslationOfWork</a:t>
            </a:r>
            <a:r>
              <a:rPr lang="en-US" i="0" baseline="0" dirty="0">
                <a:latin typeface="Arial" panose="020B0604020202020204" pitchFamily="34" charset="0"/>
                <a:cs typeface="Arial" panose="020B0604020202020204" pitchFamily="34" charset="0"/>
              </a:rPr>
              <a:t>” even if the WorldCat record does not include the original title. The “quick facts” are included in some of the Wikipedia pages, including the date of the original publication, the original title (in the original script) and sometimes a few translators.</a:t>
            </a:r>
          </a:p>
          <a:p>
            <a:endParaRPr lang="en-US" i="0" baseline="0" dirty="0">
              <a:latin typeface="Arial" panose="020B0604020202020204" pitchFamily="34" charset="0"/>
              <a:cs typeface="Arial" panose="020B0604020202020204" pitchFamily="34" charset="0"/>
            </a:endParaRPr>
          </a:p>
          <a:p>
            <a:r>
              <a:rPr lang="en-US" i="0" baseline="0" dirty="0">
                <a:latin typeface="Arial" panose="020B0604020202020204" pitchFamily="34" charset="0"/>
                <a:cs typeface="Arial" panose="020B0604020202020204" pitchFamily="34" charset="0"/>
              </a:rPr>
              <a:t>We can enrich the information we extract from WorldCat by including the original scripts of translations that are in WorldCat only in romanized form, and find translations that lack the original title but are represented in Wikidata.</a:t>
            </a:r>
          </a:p>
          <a:p>
            <a:endParaRPr lang="en-US" i="0" baseline="0" dirty="0">
              <a:latin typeface="Arial" panose="020B0604020202020204" pitchFamily="34" charset="0"/>
              <a:cs typeface="Arial" panose="020B0604020202020204" pitchFamily="34" charset="0"/>
            </a:endParaRPr>
          </a:p>
          <a:p>
            <a:r>
              <a:rPr lang="en-US" i="0" baseline="0" dirty="0">
                <a:latin typeface="Arial" panose="020B0604020202020204" pitchFamily="34" charset="0"/>
                <a:cs typeface="Arial" panose="020B0604020202020204" pitchFamily="34" charset="0"/>
              </a:rPr>
              <a:t>But WorldCat has far more titles – and more translators identified – than Wikidata does.</a:t>
            </a:r>
          </a:p>
          <a:p>
            <a:endParaRPr lang="en-US" i="0" baseline="0" dirty="0">
              <a:latin typeface="Arial" panose="020B0604020202020204" pitchFamily="34" charset="0"/>
              <a:cs typeface="Arial" panose="020B060402020202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For the subset of the often-translated titles represented in Wikidata, our goal: is to line up  the corresponding Wikidata and WorldCat descriptions.</a:t>
            </a:r>
          </a:p>
          <a:p>
            <a:pPr marL="0" marR="0" lvl="0" indent="0" algn="l" defTabSz="914378"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378"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Slide from Jean </a:t>
            </a:r>
            <a:r>
              <a:rPr lang="en-US" dirty="0" err="1">
                <a:latin typeface="Arial" panose="020B0604020202020204" pitchFamily="34" charset="0"/>
                <a:cs typeface="Arial" panose="020B0604020202020204" pitchFamily="34" charset="0"/>
              </a:rPr>
              <a:t>Godby</a:t>
            </a:r>
            <a:r>
              <a:rPr lang="en-US" dirty="0">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5D5958B2-8CFD-7C43-B1A8-5462CA51E0EE}" type="slidenum">
              <a:rPr lang="en-US" smtClean="0"/>
              <a:t>15</a:t>
            </a:fld>
            <a:endParaRPr lang="en-US"/>
          </a:p>
        </p:txBody>
      </p:sp>
    </p:spTree>
    <p:extLst>
      <p:ext uri="{BB962C8B-B14F-4D97-AF65-F5344CB8AC3E}">
        <p14:creationId xmlns:p14="http://schemas.microsoft.com/office/powerpoint/2010/main" val="3370570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Passage Project we learned how crucial a discovery layer was – not just for end users, but to the metadata creators to verify all the inverse relationships were indeed represented.  In this case, we show that the original work, </a:t>
            </a:r>
            <a:r>
              <a:rPr lang="en-US" i="1" dirty="0"/>
              <a:t>Sein und Zeit</a:t>
            </a:r>
            <a:r>
              <a:rPr lang="en-US" i="0" dirty="0"/>
              <a:t> was translated </a:t>
            </a:r>
            <a:r>
              <a:rPr lang="en-US" b="1" i="1" dirty="0"/>
              <a:t>into </a:t>
            </a:r>
            <a:r>
              <a:rPr lang="en-US" i="0" dirty="0"/>
              <a:t> other languages. The discovery layer we created during the Passage project also pulled in images from Wikimedia commons and descriptions from </a:t>
            </a:r>
            <a:r>
              <a:rPr lang="en-US" i="0" dirty="0" err="1"/>
              <a:t>DBpedia</a:t>
            </a:r>
            <a:r>
              <a:rPr lang="en-US" i="0" dirty="0"/>
              <a:t>.  And it served to remind us that the free text descriptions we’re used in putting into our MARC records could be pulled in from other sources instead in a linked data environment.</a:t>
            </a:r>
          </a:p>
          <a:p>
            <a:endParaRPr lang="en-US" i="0" dirty="0"/>
          </a:p>
        </p:txBody>
      </p:sp>
      <p:sp>
        <p:nvSpPr>
          <p:cNvPr id="4" name="Slide Number Placeholder 3"/>
          <p:cNvSpPr>
            <a:spLocks noGrp="1"/>
          </p:cNvSpPr>
          <p:nvPr>
            <p:ph type="sldNum" sz="quarter" idx="10"/>
          </p:nvPr>
        </p:nvSpPr>
        <p:spPr/>
        <p:txBody>
          <a:bodyPr/>
          <a:lstStyle/>
          <a:p>
            <a:fld id="{98A389F8-C112-4532-A52F-BFCEF6781DFE}" type="slidenum">
              <a:rPr lang="en-US" smtClean="0"/>
              <a:t>16</a:t>
            </a:fld>
            <a:endParaRPr lang="en-US"/>
          </a:p>
        </p:txBody>
      </p:sp>
    </p:spTree>
    <p:extLst>
      <p:ext uri="{BB962C8B-B14F-4D97-AF65-F5344CB8AC3E}">
        <p14:creationId xmlns:p14="http://schemas.microsoft.com/office/powerpoint/2010/main" val="1916840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Wikibase structure that underlies both Wikidata and our Project Passage provides a way to store structured data as liked data entities and their relationships. So from the earlier entry I can click on the author, Martin Heidegger, and retrieve this biography from </a:t>
            </a:r>
            <a:r>
              <a:rPr lang="en-US" dirty="0" err="1"/>
              <a:t>DBpedia</a:t>
            </a:r>
            <a:r>
              <a:rPr lang="en-US" dirty="0"/>
              <a:t> and this photo from Wikimedia commons. Another example of “knowledge transfer.”</a:t>
            </a:r>
          </a:p>
        </p:txBody>
      </p:sp>
      <p:sp>
        <p:nvSpPr>
          <p:cNvPr id="4" name="Slide Number Placeholder 3"/>
          <p:cNvSpPr>
            <a:spLocks noGrp="1"/>
          </p:cNvSpPr>
          <p:nvPr>
            <p:ph type="sldNum" sz="quarter" idx="10"/>
          </p:nvPr>
        </p:nvSpPr>
        <p:spPr/>
        <p:txBody>
          <a:bodyPr/>
          <a:lstStyle/>
          <a:p>
            <a:fld id="{10BC7B18-5DEC-4113-874F-56437E3F47F6}" type="slidenum">
              <a:rPr lang="en-US" smtClean="0"/>
              <a:t>17</a:t>
            </a:fld>
            <a:endParaRPr lang="en-US"/>
          </a:p>
        </p:txBody>
      </p:sp>
    </p:spTree>
    <p:extLst>
      <p:ext uri="{BB962C8B-B14F-4D97-AF65-F5344CB8AC3E}">
        <p14:creationId xmlns:p14="http://schemas.microsoft.com/office/powerpoint/2010/main" val="380390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C7B18-5DEC-4113-874F-56437E3F47F6}" type="slidenum">
              <a:rPr lang="en-US" smtClean="0"/>
              <a:t>18</a:t>
            </a:fld>
            <a:endParaRPr lang="en-US"/>
          </a:p>
        </p:txBody>
      </p:sp>
    </p:spTree>
    <p:extLst>
      <p:ext uri="{BB962C8B-B14F-4D97-AF65-F5344CB8AC3E}">
        <p14:creationId xmlns:p14="http://schemas.microsoft.com/office/powerpoint/2010/main" val="4176161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same entity—with the same identifier—can be described and displayed in different languages, in this case simplified Chinese.  No need for someone adding Chinese descriptions to add transliterations as they would be handled by the descriptions created in other languages.</a:t>
            </a:r>
          </a:p>
        </p:txBody>
      </p:sp>
      <p:sp>
        <p:nvSpPr>
          <p:cNvPr id="4" name="Slide Number Placeholder 3"/>
          <p:cNvSpPr>
            <a:spLocks noGrp="1"/>
          </p:cNvSpPr>
          <p:nvPr>
            <p:ph type="sldNum" sz="quarter" idx="10"/>
          </p:nvPr>
        </p:nvSpPr>
        <p:spPr/>
        <p:txBody>
          <a:bodyPr/>
          <a:lstStyle/>
          <a:p>
            <a:fld id="{98A389F8-C112-4532-A52F-BFCEF6781DFE}" type="slidenum">
              <a:rPr lang="en-US" smtClean="0"/>
              <a:t>6</a:t>
            </a:fld>
            <a:endParaRPr lang="en-US"/>
          </a:p>
        </p:txBody>
      </p:sp>
    </p:spTree>
    <p:extLst>
      <p:ext uri="{BB962C8B-B14F-4D97-AF65-F5344CB8AC3E}">
        <p14:creationId xmlns:p14="http://schemas.microsoft.com/office/powerpoint/2010/main" val="1555592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the effects of structured metadata associated with the same entity. These are Wikipedia information boxes with the data represented in Wikidata – Chinese, French, Russia, Arabic, and Hebrew. All are tied to the same Wikidata identifier--representing the same entity—but the information is presented in the preferred language and script of the user.</a:t>
            </a:r>
          </a:p>
        </p:txBody>
      </p:sp>
      <p:sp>
        <p:nvSpPr>
          <p:cNvPr id="4" name="Slide Number Placeholder 3"/>
          <p:cNvSpPr>
            <a:spLocks noGrp="1"/>
          </p:cNvSpPr>
          <p:nvPr>
            <p:ph type="sldNum" sz="quarter" idx="10"/>
          </p:nvPr>
        </p:nvSpPr>
        <p:spPr/>
        <p:txBody>
          <a:bodyPr/>
          <a:lstStyle/>
          <a:p>
            <a:fld id="{10BC7B18-5DEC-4113-874F-56437E3F47F6}" type="slidenum">
              <a:rPr lang="en-US" smtClean="0"/>
              <a:t>7</a:t>
            </a:fld>
            <a:endParaRPr lang="en-US"/>
          </a:p>
        </p:txBody>
      </p:sp>
    </p:spTree>
    <p:extLst>
      <p:ext uri="{BB962C8B-B14F-4D97-AF65-F5344CB8AC3E}">
        <p14:creationId xmlns:p14="http://schemas.microsoft.com/office/powerpoint/2010/main" val="884028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focus on the case studies we did on translations. </a:t>
            </a:r>
            <a:r>
              <a:rPr lang="en-GB" dirty="0">
                <a:latin typeface="Arial" panose="020B0604020202020204" pitchFamily="34" charset="0"/>
                <a:cs typeface="Arial" panose="020B0604020202020204" pitchFamily="34" charset="0"/>
              </a:rPr>
              <a:t>The cream of the world’s cultural and knowledge heritage is shared by being translated – it’s how we learn about other cultures and how other cultures learn about us.  WorldCat contains many rich cataloguing records for these translations, and our Project Passage participants had “homework assignments” to enter works and their translations into our Wikibase sandbox.</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0BC7B18-5DEC-4113-874F-56437E3F47F6}" type="slidenum">
              <a:rPr lang="en-US" smtClean="0"/>
              <a:t>8</a:t>
            </a:fld>
            <a:endParaRPr lang="en-US"/>
          </a:p>
        </p:txBody>
      </p:sp>
    </p:spTree>
    <p:extLst>
      <p:ext uri="{BB962C8B-B14F-4D97-AF65-F5344CB8AC3E}">
        <p14:creationId xmlns:p14="http://schemas.microsoft.com/office/powerpoint/2010/main" val="818027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Translations are</a:t>
            </a:r>
            <a:r>
              <a:rPr lang="en-GB" sz="1200" kern="1200" dirty="0">
                <a:solidFill>
                  <a:schemeClr val="tx1"/>
                </a:solidFill>
                <a:effectLst/>
                <a:latin typeface="+mn-lt"/>
                <a:ea typeface="+mn-ea"/>
                <a:cs typeface="+mn-cs"/>
              </a:rPr>
              <a:t> a time-tested channel for learning about other cultures – a key method for “knowledge transfer.”. </a:t>
            </a:r>
            <a:r>
              <a:rPr lang="en-GB" baseline="0" dirty="0">
                <a:latin typeface="Arial" panose="020B0604020202020204" pitchFamily="34" charset="0"/>
                <a:cs typeface="Arial" panose="020B0604020202020204" pitchFamily="34" charset="0"/>
              </a:rPr>
              <a:t>Only 7% of the unique authors in WorldCat  have works that have been translated into at least one other language. This is the “short head”  [as opposed to the “long tail” ] of works that have the most impact on readers worldwide. </a:t>
            </a:r>
          </a:p>
          <a:p>
            <a:endParaRPr lang="en-GB" baseline="0" dirty="0"/>
          </a:p>
          <a:p>
            <a:r>
              <a:rPr lang="en-GB" baseline="0" dirty="0"/>
              <a:t> </a:t>
            </a:r>
            <a:r>
              <a:rPr lang="en-GB" baseline="0" dirty="0">
                <a:latin typeface="Arial" panose="020B0604020202020204" pitchFamily="34" charset="0"/>
                <a:cs typeface="Arial" panose="020B0604020202020204" pitchFamily="34" charset="0"/>
              </a:rPr>
              <a:t>I’ve listed here a few titles—some classic, some written by Nobel Prize laureates of literature—</a:t>
            </a:r>
            <a:r>
              <a:rPr lang="en-US" baseline="0" dirty="0">
                <a:latin typeface="Arial" panose="020B0604020202020204" pitchFamily="34" charset="0"/>
                <a:cs typeface="Arial" panose="020B0604020202020204" pitchFamily="34" charset="0"/>
              </a:rPr>
              <a:t> in the original language and script. Likely you’ve heard of all or most of them?  But probably in another language. (click).</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F896307-7DAF-5642-9DCB-6041360F1C6E}" type="slidenum">
              <a:rPr lang="en-US" smtClean="0"/>
              <a:pPr/>
              <a:t>9</a:t>
            </a:fld>
            <a:endParaRPr lang="en-US"/>
          </a:p>
        </p:txBody>
      </p:sp>
    </p:spTree>
    <p:extLst>
      <p:ext uri="{BB962C8B-B14F-4D97-AF65-F5344CB8AC3E}">
        <p14:creationId xmlns:p14="http://schemas.microsoft.com/office/powerpoint/2010/main" val="347923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the model we used for representing a work and its associated translations with some translations of Heidegger’s </a:t>
            </a:r>
            <a:r>
              <a:rPr lang="en-US" sz="1200" i="1" kern="1200" dirty="0">
                <a:solidFill>
                  <a:schemeClr val="tx1"/>
                </a:solidFill>
                <a:effectLst/>
                <a:latin typeface="+mn-lt"/>
                <a:ea typeface="+mn-ea"/>
                <a:cs typeface="+mn-cs"/>
              </a:rPr>
              <a:t>Sein und Zeit</a:t>
            </a:r>
            <a:r>
              <a:rPr lang="en-US" sz="1200" kern="1200" dirty="0">
                <a:solidFill>
                  <a:schemeClr val="tx1"/>
                </a:solidFill>
                <a:effectLst/>
                <a:latin typeface="+mn-lt"/>
                <a:ea typeface="+mn-ea"/>
                <a:cs typeface="+mn-cs"/>
              </a:rPr>
              <a:t>, along with a few key properties. Each translation has a “</a:t>
            </a:r>
            <a:r>
              <a:rPr lang="en-US" sz="1200" kern="1200" dirty="0" err="1">
                <a:solidFill>
                  <a:schemeClr val="tx1"/>
                </a:solidFill>
                <a:effectLst/>
                <a:latin typeface="+mn-lt"/>
                <a:ea typeface="+mn-ea"/>
                <a:cs typeface="+mn-cs"/>
              </a:rPr>
              <a:t>translationOfWork</a:t>
            </a:r>
            <a:r>
              <a:rPr lang="en-US" sz="1200" kern="1200" dirty="0">
                <a:solidFill>
                  <a:schemeClr val="tx1"/>
                </a:solidFill>
                <a:effectLst/>
                <a:latin typeface="+mn-lt"/>
                <a:ea typeface="+mn-ea"/>
                <a:cs typeface="+mn-cs"/>
              </a:rPr>
              <a:t>” relationship to the original German work, indicated by the red arrows. There can be multiple translations into the same language. In this case, we’ve shown two Korean translations, one with </a:t>
            </a:r>
            <a:r>
              <a:rPr lang="en-US" sz="1200" i="1" kern="1200" dirty="0">
                <a:solidFill>
                  <a:schemeClr val="tx1"/>
                </a:solidFill>
                <a:effectLst/>
                <a:latin typeface="+mn-lt"/>
                <a:ea typeface="+mn-ea"/>
                <a:cs typeface="+mn-cs"/>
              </a:rPr>
              <a:t>hangul </a:t>
            </a:r>
            <a:r>
              <a:rPr lang="en-US" sz="1200" kern="1200" dirty="0">
                <a:solidFill>
                  <a:schemeClr val="tx1"/>
                </a:solidFill>
                <a:effectLst/>
                <a:latin typeface="+mn-lt"/>
                <a:ea typeface="+mn-ea"/>
                <a:cs typeface="+mn-cs"/>
              </a:rPr>
              <a:t>only and one with </a:t>
            </a:r>
            <a:r>
              <a:rPr lang="en-US" sz="1200" i="1" kern="1200" dirty="0">
                <a:solidFill>
                  <a:schemeClr val="tx1"/>
                </a:solidFill>
                <a:effectLst/>
                <a:latin typeface="+mn-lt"/>
                <a:ea typeface="+mn-ea"/>
                <a:cs typeface="+mn-cs"/>
              </a:rPr>
              <a:t>hangul</a:t>
            </a:r>
            <a:r>
              <a:rPr lang="en-US" sz="1200"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hanja</a:t>
            </a:r>
            <a:r>
              <a:rPr lang="en-US" sz="1200" kern="1200" dirty="0">
                <a:solidFill>
                  <a:schemeClr val="tx1"/>
                </a:solidFill>
                <a:effectLst/>
                <a:latin typeface="+mn-lt"/>
                <a:ea typeface="+mn-ea"/>
                <a:cs typeface="+mn-cs"/>
              </a:rPr>
              <a:t>, published in different years and with different translators. The earlier translation has two translators.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identified 570 translations in 33 languages for Heidegger’s </a:t>
            </a:r>
            <a:r>
              <a:rPr lang="en-US" sz="1200" i="1" kern="1200" dirty="0">
                <a:solidFill>
                  <a:schemeClr val="tx1"/>
                </a:solidFill>
                <a:effectLst/>
                <a:latin typeface="+mn-lt"/>
                <a:ea typeface="+mn-ea"/>
                <a:cs typeface="+mn-cs"/>
              </a:rPr>
              <a:t>Sein und Zeit </a:t>
            </a:r>
            <a:r>
              <a:rPr lang="en-US" sz="1200" i="0" kern="1200" dirty="0">
                <a:solidFill>
                  <a:schemeClr val="tx1"/>
                </a:solidFill>
                <a:effectLst/>
                <a:latin typeface="+mn-lt"/>
                <a:ea typeface="+mn-ea"/>
                <a:cs typeface="+mn-cs"/>
              </a:rPr>
              <a:t> in WorldCat.</a:t>
            </a:r>
            <a:endParaRPr lang="en-US" sz="1200" kern="1200" dirty="0">
              <a:solidFill>
                <a:schemeClr val="tx1"/>
              </a:solidFill>
              <a:effectLst/>
              <a:latin typeface="+mn-lt"/>
              <a:ea typeface="+mn-ea"/>
              <a:cs typeface="+mn-cs"/>
            </a:endParaRPr>
          </a:p>
          <a:p>
            <a:endParaRPr lang="en-US" i="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10</a:t>
            </a:fld>
            <a:endParaRPr lang="en-US"/>
          </a:p>
        </p:txBody>
      </p:sp>
    </p:spTree>
    <p:extLst>
      <p:ext uri="{BB962C8B-B14F-4D97-AF65-F5344CB8AC3E}">
        <p14:creationId xmlns:p14="http://schemas.microsoft.com/office/powerpoint/2010/main" val="1784991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translated that model into a desired minimum set of statements for our Project Passage participants.</a:t>
            </a:r>
          </a:p>
        </p:txBody>
      </p:sp>
      <p:sp>
        <p:nvSpPr>
          <p:cNvPr id="4" name="Slide Number Placeholder 3"/>
          <p:cNvSpPr>
            <a:spLocks noGrp="1"/>
          </p:cNvSpPr>
          <p:nvPr>
            <p:ph type="sldNum" sz="quarter" idx="10"/>
          </p:nvPr>
        </p:nvSpPr>
        <p:spPr/>
        <p:txBody>
          <a:bodyPr/>
          <a:lstStyle/>
          <a:p>
            <a:fld id="{10BC7B18-5DEC-4113-874F-56437E3F47F6}" type="slidenum">
              <a:rPr lang="en-US" smtClean="0"/>
              <a:t>11</a:t>
            </a:fld>
            <a:endParaRPr lang="en-US"/>
          </a:p>
        </p:txBody>
      </p:sp>
    </p:spTree>
    <p:extLst>
      <p:ext uri="{BB962C8B-B14F-4D97-AF65-F5344CB8AC3E}">
        <p14:creationId xmlns:p14="http://schemas.microsoft.com/office/powerpoint/2010/main" val="1949405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earlier that we imported entities from WorldCat to populate our Project Passage Wikibase. </a:t>
            </a:r>
            <a:r>
              <a:rPr lang="en-US" dirty="0" err="1"/>
              <a:t>WorldCat’s</a:t>
            </a:r>
            <a:r>
              <a:rPr lang="en-US" dirty="0"/>
              <a:t> metadata can identify translations of works. But it’s often</a:t>
            </a:r>
            <a:r>
              <a:rPr lang="en-US" baseline="0" dirty="0"/>
              <a:t> not easy. In this first record, there is no indication what the original language was, or the original title. And although </a:t>
            </a:r>
            <a:r>
              <a:rPr lang="en-US" baseline="0" dirty="0" err="1"/>
              <a:t>Chiodi</a:t>
            </a:r>
            <a:r>
              <a:rPr lang="en-US" baseline="0" dirty="0"/>
              <a:t> is identified as a translator in the statement of responsibility, the added entry incorrectly identifies him as an author. &lt;click&gt; This is a much richer record for a later Italian translation, also by </a:t>
            </a:r>
            <a:r>
              <a:rPr lang="en-US" baseline="0" dirty="0" err="1"/>
              <a:t>Chiodi</a:t>
            </a:r>
            <a:r>
              <a:rPr lang="en-US" baseline="0" dirty="0"/>
              <a:t>. Here the original language is identified, as well as the original title. There is an added entry for </a:t>
            </a:r>
            <a:r>
              <a:rPr lang="en-US" baseline="0" dirty="0" err="1"/>
              <a:t>Chiodi</a:t>
            </a:r>
            <a:r>
              <a:rPr lang="en-US" baseline="0" dirty="0"/>
              <a:t>, correctly identified as the translator. We can consider this  a “gold standard” for representing a translation in MARC.</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long as </a:t>
            </a:r>
            <a:r>
              <a:rPr lang="en-US" sz="1200" i="1" kern="1200" dirty="0">
                <a:solidFill>
                  <a:schemeClr val="tx1"/>
                </a:solidFill>
                <a:effectLst/>
                <a:latin typeface="+mn-lt"/>
                <a:ea typeface="+mn-ea"/>
                <a:cs typeface="+mn-cs"/>
              </a:rPr>
              <a:t>some</a:t>
            </a:r>
            <a:r>
              <a:rPr lang="en-US" sz="1200" kern="1200" dirty="0">
                <a:solidFill>
                  <a:schemeClr val="tx1"/>
                </a:solidFill>
                <a:effectLst/>
                <a:latin typeface="+mn-lt"/>
                <a:ea typeface="+mn-ea"/>
                <a:cs typeface="+mn-cs"/>
              </a:rPr>
              <a:t> records accurately reflect this information, then we can assert the correct relationships for the records that lack the information. However, there are many translations where we are not able to do this from WorldCat alone. </a:t>
            </a:r>
          </a:p>
          <a:p>
            <a:endParaRPr lang="en-US" dirty="0"/>
          </a:p>
        </p:txBody>
      </p:sp>
      <p:sp>
        <p:nvSpPr>
          <p:cNvPr id="4" name="Slide Number Placeholder 3"/>
          <p:cNvSpPr>
            <a:spLocks noGrp="1"/>
          </p:cNvSpPr>
          <p:nvPr>
            <p:ph type="sldNum" sz="quarter" idx="10"/>
          </p:nvPr>
        </p:nvSpPr>
        <p:spPr/>
        <p:txBody>
          <a:bodyPr/>
          <a:lstStyle/>
          <a:p>
            <a:fld id="{10BC7B18-5DEC-4113-874F-56437E3F47F6}" type="slidenum">
              <a:rPr lang="en-US" smtClean="0"/>
              <a:t>12</a:t>
            </a:fld>
            <a:endParaRPr lang="en-US"/>
          </a:p>
        </p:txBody>
      </p:sp>
    </p:spTree>
    <p:extLst>
      <p:ext uri="{BB962C8B-B14F-4D97-AF65-F5344CB8AC3E}">
        <p14:creationId xmlns:p14="http://schemas.microsoft.com/office/powerpoint/2010/main" val="42530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all the Passage entities retrieved by a SPARQL query that had a “</a:t>
            </a:r>
            <a:r>
              <a:rPr lang="en-US" i="0" dirty="0"/>
              <a:t> “Translated from:” statement for </a:t>
            </a:r>
            <a:r>
              <a:rPr lang="en-US" i="1" dirty="0"/>
              <a:t>Sein und Zeit</a:t>
            </a:r>
            <a:r>
              <a:rPr lang="en-US" i="0" dirty="0"/>
              <a:t> displayed in a timeline.. I chose to display in a timeline the statements for Language of the translation, the translated title, the translators, and the date. &lt;click&gt; The three circled here are for French translations, each by a different translator. Some translations are better than others,  which is why it’s so crucial to identify the respective translators.  This visualization far exceeds what we can accomplish with raw MARC records.</a:t>
            </a:r>
            <a:endParaRPr lang="en-US" dirty="0"/>
          </a:p>
          <a:p>
            <a:endParaRPr lang="en-US" dirty="0"/>
          </a:p>
        </p:txBody>
      </p:sp>
      <p:sp>
        <p:nvSpPr>
          <p:cNvPr id="4" name="Slide Number Placeholder 3"/>
          <p:cNvSpPr>
            <a:spLocks noGrp="1"/>
          </p:cNvSpPr>
          <p:nvPr>
            <p:ph type="sldNum" sz="quarter" idx="10"/>
          </p:nvPr>
        </p:nvSpPr>
        <p:spPr/>
        <p:txBody>
          <a:bodyPr/>
          <a:lstStyle/>
          <a:p>
            <a:fld id="{98A389F8-C112-4532-A52F-BFCEF6781DFE}" type="slidenum">
              <a:rPr lang="en-US" smtClean="0"/>
              <a:t>13</a:t>
            </a:fld>
            <a:endParaRPr lang="en-US"/>
          </a:p>
        </p:txBody>
      </p:sp>
    </p:spTree>
    <p:extLst>
      <p:ext uri="{BB962C8B-B14F-4D97-AF65-F5344CB8AC3E}">
        <p14:creationId xmlns:p14="http://schemas.microsoft.com/office/powerpoint/2010/main" val="3083029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1363CB-06C4-384B-A8EE-39B91A104E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
        <p:nvSpPr>
          <p:cNvPr id="32" name="Text Placeholder 17"/>
          <p:cNvSpPr>
            <a:spLocks noGrp="1"/>
          </p:cNvSpPr>
          <p:nvPr>
            <p:ph type="body" sz="quarter" idx="12" hasCustomPrompt="1"/>
          </p:nvPr>
        </p:nvSpPr>
        <p:spPr>
          <a:xfrm>
            <a:off x="664909" y="2058356"/>
            <a:ext cx="7815262" cy="1401763"/>
          </a:xfrm>
          <a:prstGeom prst="rect">
            <a:avLst/>
          </a:prstGeom>
        </p:spPr>
        <p:txBody>
          <a:bodyPr lIns="0"/>
          <a:lstStyle>
            <a:lvl1pPr marL="0" indent="0" algn="ctr">
              <a:buNone/>
              <a:defRPr sz="4000" b="1">
                <a:solidFill>
                  <a:schemeClr val="tx2"/>
                </a:solidFill>
              </a:defRPr>
            </a:lvl1pPr>
          </a:lstStyle>
          <a:p>
            <a:pPr lvl="0"/>
            <a:r>
              <a:rPr lang="en-US" dirty="0"/>
              <a:t>Title of presentation goes here and it can be two lines long</a:t>
            </a:r>
          </a:p>
        </p:txBody>
      </p:sp>
      <p:sp>
        <p:nvSpPr>
          <p:cNvPr id="33" name="Text Placeholder 24"/>
          <p:cNvSpPr>
            <a:spLocks noGrp="1"/>
          </p:cNvSpPr>
          <p:nvPr>
            <p:ph type="body" sz="quarter" idx="13" hasCustomPrompt="1"/>
          </p:nvPr>
        </p:nvSpPr>
        <p:spPr>
          <a:xfrm>
            <a:off x="664909" y="3853251"/>
            <a:ext cx="7815262" cy="627062"/>
          </a:xfrm>
          <a:prstGeom prst="rect">
            <a:avLst/>
          </a:prstGeom>
        </p:spPr>
        <p:txBody>
          <a:bodyPr lIns="0"/>
          <a:lstStyle>
            <a:lvl1pPr marL="0" indent="0" algn="ctr">
              <a:buNone/>
              <a:defRPr sz="1600" b="1" cap="all" spc="20" baseline="0">
                <a:solidFill>
                  <a:schemeClr val="accent5"/>
                </a:solidFill>
              </a:defRPr>
            </a:lvl1pPr>
          </a:lstStyle>
          <a:p>
            <a:pPr lvl="0"/>
            <a:r>
              <a:rPr lang="en-US" dirty="0"/>
              <a:t>JANE SMITH, NAME OF ORGANIZATION</a:t>
            </a:r>
          </a:p>
        </p:txBody>
      </p:sp>
      <p:pic>
        <p:nvPicPr>
          <p:cNvPr id="46" name="Picture 26" descr="OCLC_H_PMS.eps"/>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87D91FB-A03B-8641-B43A-05E6311479E8}"/>
              </a:ext>
            </a:extLst>
          </p:cNvPr>
          <p:cNvCxnSpPr/>
          <p:nvPr userDrawn="1"/>
        </p:nvCxnSpPr>
        <p:spPr>
          <a:xfrm>
            <a:off x="771525" y="3638550"/>
            <a:ext cx="7629525" cy="0"/>
          </a:xfrm>
          <a:prstGeom prst="line">
            <a:avLst/>
          </a:prstGeom>
          <a:ln>
            <a:solidFill>
              <a:srgbClr val="004B7F"/>
            </a:solidFill>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ED72B6F-5B7C-C943-BFA8-D2A771C72CEF}"/>
              </a:ext>
            </a:extLst>
          </p:cNvPr>
          <p:cNvSpPr/>
          <p:nvPr userDrawn="1"/>
        </p:nvSpPr>
        <p:spPr>
          <a:xfrm>
            <a:off x="0" y="0"/>
            <a:ext cx="9144000" cy="1828800"/>
          </a:xfrm>
          <a:prstGeom prst="rect">
            <a:avLst/>
          </a:prstGeom>
          <a:solidFill>
            <a:srgbClr val="ECEC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7821AC0-2968-A54E-8B72-3ED774923FD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80" y="87032"/>
            <a:ext cx="9142920" cy="1737621"/>
          </a:xfrm>
          <a:prstGeom prst="rect">
            <a:avLst/>
          </a:prstGeom>
        </p:spPr>
      </p:pic>
      <p:sp>
        <p:nvSpPr>
          <p:cNvPr id="12" name="Rectangle 11">
            <a:extLst>
              <a:ext uri="{FF2B5EF4-FFF2-40B4-BE49-F238E27FC236}">
                <a16:creationId xmlns:a16="http://schemas.microsoft.com/office/drawing/2014/main" id="{61E2B19B-82F1-4F4F-9A4D-A188F251464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875599F8-86A9-834A-B997-366D31094A6B}"/>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a:extLst>
              <a:ext uri="{FF2B5EF4-FFF2-40B4-BE49-F238E27FC236}">
                <a16:creationId xmlns:a16="http://schemas.microsoft.com/office/drawing/2014/main" id="{6B144630-BA3C-924C-905F-A770759CA6F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a:extLst>
              <a:ext uri="{FF2B5EF4-FFF2-40B4-BE49-F238E27FC236}">
                <a16:creationId xmlns:a16="http://schemas.microsoft.com/office/drawing/2014/main" id="{AC39BC96-FABC-6744-A05D-8B7C2A766632}"/>
              </a:ext>
            </a:extLst>
          </p:cNvPr>
          <p:cNvSpPr/>
          <p:nvPr userDrawn="1"/>
        </p:nvSpPr>
        <p:spPr>
          <a:xfrm>
            <a:off x="-17756" y="82399"/>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6" name="Picture 26" descr="OCLC_H_PMS.eps">
            <a:extLst>
              <a:ext uri="{FF2B5EF4-FFF2-40B4-BE49-F238E27FC236}">
                <a16:creationId xmlns:a16="http://schemas.microsoft.com/office/drawing/2014/main" id="{C328F08F-4F65-F545-9E99-351776C0DE0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657E3A21-75AC-7345-A851-B4E4211543F5}"/>
              </a:ext>
            </a:extLst>
          </p:cNvPr>
          <p:cNvCxnSpPr>
            <a:cxnSpLocks/>
          </p:cNvCxnSpPr>
          <p:nvPr userDrawn="1"/>
        </p:nvCxnSpPr>
        <p:spPr>
          <a:xfrm>
            <a:off x="0" y="1824653"/>
            <a:ext cx="91440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CEE4703F-2BFC-3843-A42E-4417CA9FF8D2}"/>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733148" y="150790"/>
            <a:ext cx="5677705" cy="1615668"/>
          </a:xfrm>
          <a:prstGeom prst="rect">
            <a:avLst/>
          </a:prstGeom>
        </p:spPr>
      </p:pic>
    </p:spTree>
    <p:extLst>
      <p:ext uri="{BB962C8B-B14F-4D97-AF65-F5344CB8AC3E}">
        <p14:creationId xmlns:p14="http://schemas.microsoft.com/office/powerpoint/2010/main" val="262093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5D8B5C6-02E4-2D4B-8D27-1771CE49AFDC}"/>
              </a:ext>
            </a:extLst>
          </p:cNvPr>
          <p:cNvSpPr/>
          <p:nvPr userDrawn="1"/>
        </p:nvSpPr>
        <p:spPr>
          <a:xfrm>
            <a:off x="0" y="127338"/>
            <a:ext cx="9144000" cy="501616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38B2AC2-1E87-A449-AB03-0BA69C4DAFA6}"/>
              </a:ext>
            </a:extLst>
          </p:cNvPr>
          <p:cNvPicPr>
            <a:picLocks noChangeAspect="1"/>
          </p:cNvPicPr>
          <p:nvPr userDrawn="1"/>
        </p:nvPicPr>
        <p:blipFill rotWithShape="1">
          <a:blip r:embed="rId2" cstate="print">
            <a:alphaModFix amt="7000"/>
            <a:extLst>
              <a:ext uri="{28A0092B-C50C-407E-A947-70E740481C1C}">
                <a14:useLocalDpi xmlns:a14="http://schemas.microsoft.com/office/drawing/2010/main"/>
              </a:ext>
            </a:extLst>
          </a:blip>
          <a:srcRect l="20141" r="17767"/>
          <a:stretch/>
        </p:blipFill>
        <p:spPr>
          <a:xfrm>
            <a:off x="0" y="332697"/>
            <a:ext cx="9144000" cy="4585682"/>
          </a:xfrm>
          <a:prstGeom prst="rect">
            <a:avLst/>
          </a:prstGeom>
        </p:spPr>
      </p:pic>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rotWithShape="1">
          <a:blip r:embed="rId3" cstate="print">
            <a:lum bright="100000" contrast="100000"/>
            <a:extLst>
              <a:ext uri="{28A0092B-C50C-407E-A947-70E740481C1C}">
                <a14:useLocalDpi xmlns:a14="http://schemas.microsoft.com/office/drawing/2010/main"/>
              </a:ext>
            </a:extLst>
          </a:blip>
          <a:src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a:extLst>
              <a:ext uri="{FF2B5EF4-FFF2-40B4-BE49-F238E27FC236}">
                <a16:creationId xmlns:a16="http://schemas.microsoft.com/office/drawing/2014/main" id="{94869AC9-D873-A048-AFD7-BB8A4A8866D8}"/>
              </a:ext>
            </a:extLst>
          </p:cNvPr>
          <p:cNvSpPr>
            <a:spLocks noGrp="1"/>
          </p:cNvSpPr>
          <p:nvPr>
            <p:ph type="body" sz="quarter" idx="11" hasCustomPrompt="1"/>
          </p:nvPr>
        </p:nvSpPr>
        <p:spPr>
          <a:xfrm>
            <a:off x="670358" y="2066437"/>
            <a:ext cx="7803284" cy="677863"/>
          </a:xfrm>
          <a:prstGeom prst="rect">
            <a:avLst/>
          </a:prstGeom>
        </p:spPr>
        <p:txBody>
          <a:bodyPr anchor="ctr"/>
          <a:lstStyle>
            <a:lvl1pPr marL="0" indent="0" algn="ct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New Section</a:t>
            </a:r>
          </a:p>
        </p:txBody>
      </p:sp>
      <p:sp>
        <p:nvSpPr>
          <p:cNvPr id="16" name="Rectangle 15">
            <a:extLst>
              <a:ext uri="{FF2B5EF4-FFF2-40B4-BE49-F238E27FC236}">
                <a16:creationId xmlns:a16="http://schemas.microsoft.com/office/drawing/2014/main" id="{730470BF-8BDB-7C45-9FCF-9C9B574DBEEF}"/>
              </a:ext>
            </a:extLst>
          </p:cNvPr>
          <p:cNvSpPr/>
          <p:nvPr userDrawn="1"/>
        </p:nvSpPr>
        <p:spPr>
          <a:xfrm>
            <a:off x="0" y="86837"/>
            <a:ext cx="914400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14" name="Picture 13">
            <a:extLst>
              <a:ext uri="{FF2B5EF4-FFF2-40B4-BE49-F238E27FC236}">
                <a16:creationId xmlns:a16="http://schemas.microsoft.com/office/drawing/2014/main" id="{04B63ABF-6376-0143-A319-B8B942A34DF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me/Title ">
    <p:spTree>
      <p:nvGrpSpPr>
        <p:cNvPr id="1" name=""/>
        <p:cNvGrpSpPr/>
        <p:nvPr/>
      </p:nvGrpSpPr>
      <p:grpSpPr>
        <a:xfrm>
          <a:off x="0" y="0"/>
          <a:ext cx="0" cy="0"/>
          <a:chOff x="0" y="0"/>
          <a:chExt cx="0" cy="0"/>
        </a:xfrm>
      </p:grpSpPr>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 name="Picture Placeholder 3">
            <a:extLst>
              <a:ext uri="{FF2B5EF4-FFF2-40B4-BE49-F238E27FC236}">
                <a16:creationId xmlns:a16="http://schemas.microsoft.com/office/drawing/2014/main" id="{3021BFE2-038C-E946-AD61-E0B0B4E2CE4B}"/>
              </a:ext>
            </a:extLst>
          </p:cNvPr>
          <p:cNvSpPr>
            <a:spLocks noGrp="1"/>
          </p:cNvSpPr>
          <p:nvPr>
            <p:ph type="pic" sz="quarter" idx="10" hasCustomPrompt="1"/>
          </p:nvPr>
        </p:nvSpPr>
        <p:spPr>
          <a:xfrm>
            <a:off x="1068738" y="1343330"/>
            <a:ext cx="2200275" cy="2200275"/>
          </a:xfrm>
          <a:prstGeom prst="ellipse">
            <a:avLst/>
          </a:prstGeom>
        </p:spPr>
        <p:txBody>
          <a:bodyPr anchor="ctr"/>
          <a:lstStyle>
            <a:lvl1pPr marL="4762" indent="0">
              <a:buNone/>
              <a:tabLst/>
              <a:defRPr sz="1400"/>
            </a:lvl1pPr>
          </a:lstStyle>
          <a:p>
            <a:r>
              <a:rPr lang="en-US" dirty="0"/>
              <a:t>Place photo here</a:t>
            </a:r>
          </a:p>
        </p:txBody>
      </p:sp>
      <p:sp>
        <p:nvSpPr>
          <p:cNvPr id="6" name="Text Placeholder 5">
            <a:extLst>
              <a:ext uri="{FF2B5EF4-FFF2-40B4-BE49-F238E27FC236}">
                <a16:creationId xmlns:a16="http://schemas.microsoft.com/office/drawing/2014/main" id="{94869AC9-D873-A048-AFD7-BB8A4A8866D8}"/>
              </a:ext>
            </a:extLst>
          </p:cNvPr>
          <p:cNvSpPr>
            <a:spLocks noGrp="1"/>
          </p:cNvSpPr>
          <p:nvPr>
            <p:ph type="body" sz="quarter" idx="11" hasCustomPrompt="1"/>
          </p:nvPr>
        </p:nvSpPr>
        <p:spPr>
          <a:xfrm>
            <a:off x="3719862" y="1765604"/>
            <a:ext cx="4669887" cy="677863"/>
          </a:xfrm>
          <a:prstGeom prst="rect">
            <a:avLst/>
          </a:prstGeom>
        </p:spPr>
        <p:txBody>
          <a:bodyPr/>
          <a:lstStyle>
            <a:lvl1pPr marL="0" indent="0">
              <a:buNone/>
              <a:defRPr b="1">
                <a:solidFill>
                  <a:srgbClr val="E56B1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Here</a:t>
            </a:r>
          </a:p>
        </p:txBody>
      </p:sp>
      <p:sp>
        <p:nvSpPr>
          <p:cNvPr id="14" name="Text Placeholder 5">
            <a:extLst>
              <a:ext uri="{FF2B5EF4-FFF2-40B4-BE49-F238E27FC236}">
                <a16:creationId xmlns:a16="http://schemas.microsoft.com/office/drawing/2014/main" id="{9080AF84-5F28-CF43-895A-B3DFBAB80374}"/>
              </a:ext>
            </a:extLst>
          </p:cNvPr>
          <p:cNvSpPr>
            <a:spLocks noGrp="1"/>
          </p:cNvSpPr>
          <p:nvPr>
            <p:ph type="body" sz="quarter" idx="12" hasCustomPrompt="1"/>
          </p:nvPr>
        </p:nvSpPr>
        <p:spPr>
          <a:xfrm>
            <a:off x="3719861" y="2443467"/>
            <a:ext cx="4669887" cy="677863"/>
          </a:xfrm>
          <a:prstGeom prst="rect">
            <a:avLst/>
          </a:prstGeom>
        </p:spPr>
        <p:txBody>
          <a:bodyPr/>
          <a:lstStyle>
            <a:lvl1pPr marL="0" indent="0">
              <a:buNone/>
              <a:defRPr sz="2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 goes here</a:t>
            </a:r>
          </a:p>
        </p:txBody>
      </p:sp>
      <p:pic>
        <p:nvPicPr>
          <p:cNvPr id="10" name="Picture 9">
            <a:extLst>
              <a:ext uri="{FF2B5EF4-FFF2-40B4-BE49-F238E27FC236}">
                <a16:creationId xmlns:a16="http://schemas.microsoft.com/office/drawing/2014/main" id="{73C94171-B9C0-1E4E-A80C-C09178E9FE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357151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26" descr="OCLC_H_PMS.eps">
            <a:extLst>
              <a:ext uri="{FF2B5EF4-FFF2-40B4-BE49-F238E27FC236}">
                <a16:creationId xmlns:a16="http://schemas.microsoft.com/office/drawing/2014/main" id="{0251DAA5-3304-934C-9A50-2ECBF1D018F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021780" y="4644846"/>
            <a:ext cx="858624" cy="285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a:extLst>
              <a:ext uri="{FF2B5EF4-FFF2-40B4-BE49-F238E27FC236}">
                <a16:creationId xmlns:a16="http://schemas.microsoft.com/office/drawing/2014/main" id="{281C5217-DB6A-194E-8982-999AE276E907}"/>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2" name="Rectangle 11">
            <a:extLst>
              <a:ext uri="{FF2B5EF4-FFF2-40B4-BE49-F238E27FC236}">
                <a16:creationId xmlns:a16="http://schemas.microsoft.com/office/drawing/2014/main" id="{223B2729-7801-5644-AF6F-66F1A71B180C}"/>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3" name="Rectangle 12">
            <a:extLst>
              <a:ext uri="{FF2B5EF4-FFF2-40B4-BE49-F238E27FC236}">
                <a16:creationId xmlns:a16="http://schemas.microsoft.com/office/drawing/2014/main" id="{7B0A7CF6-2F0A-8240-8C10-2F08B19BEB0B}"/>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8" name="Picture 7">
            <a:extLst>
              <a:ext uri="{FF2B5EF4-FFF2-40B4-BE49-F238E27FC236}">
                <a16:creationId xmlns:a16="http://schemas.microsoft.com/office/drawing/2014/main" id="{A54723C6-3EE2-6D48-AF37-AA13999B22A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8041" y="4775207"/>
            <a:ext cx="2340163" cy="196475"/>
          </a:xfrm>
          <a:prstGeom prst="rect">
            <a:avLst/>
          </a:prstGeom>
        </p:spPr>
      </p:pic>
    </p:spTree>
    <p:extLst>
      <p:ext uri="{BB962C8B-B14F-4D97-AF65-F5344CB8AC3E}">
        <p14:creationId xmlns:p14="http://schemas.microsoft.com/office/powerpoint/2010/main" val="128100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53731B-912A-094C-9605-5D5DD25C921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27338"/>
            <a:ext cx="9144000" cy="2714210"/>
          </a:xfrm>
          <a:prstGeom prst="rect">
            <a:avLst/>
          </a:prstGeom>
        </p:spPr>
      </p:pic>
      <p:sp>
        <p:nvSpPr>
          <p:cNvPr id="24" name="Rectangle 23">
            <a:extLst>
              <a:ext uri="{FF2B5EF4-FFF2-40B4-BE49-F238E27FC236}">
                <a16:creationId xmlns:a16="http://schemas.microsoft.com/office/drawing/2014/main" id="{DDD5587F-EFCC-0C47-A7AD-1156812139B8}"/>
              </a:ext>
            </a:extLst>
          </p:cNvPr>
          <p:cNvSpPr/>
          <p:nvPr userDrawn="1"/>
        </p:nvSpPr>
        <p:spPr>
          <a:xfrm>
            <a:off x="0" y="2841548"/>
            <a:ext cx="9144000" cy="23019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ext Placeholder 6"/>
          <p:cNvSpPr>
            <a:spLocks noGrp="1"/>
          </p:cNvSpPr>
          <p:nvPr>
            <p:ph type="body" sz="quarter" idx="10" hasCustomPrompt="1"/>
          </p:nvPr>
        </p:nvSpPr>
        <p:spPr>
          <a:xfrm>
            <a:off x="3136763"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23" name="Text Placeholder 40"/>
          <p:cNvSpPr>
            <a:spLocks noGrp="1"/>
          </p:cNvSpPr>
          <p:nvPr>
            <p:ph type="body" sz="quarter" idx="16" hasCustomPrompt="1"/>
          </p:nvPr>
        </p:nvSpPr>
        <p:spPr>
          <a:xfrm>
            <a:off x="3136763"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25" name="Text Placeholder 43"/>
          <p:cNvSpPr>
            <a:spLocks noGrp="1"/>
          </p:cNvSpPr>
          <p:nvPr>
            <p:ph type="body" sz="quarter" idx="17" hasCustomPrompt="1"/>
          </p:nvPr>
        </p:nvSpPr>
        <p:spPr>
          <a:xfrm>
            <a:off x="3136763"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29" name="Rectangle 28">
            <a:extLst>
              <a:ext uri="{FF2B5EF4-FFF2-40B4-BE49-F238E27FC236}">
                <a16:creationId xmlns:a16="http://schemas.microsoft.com/office/drawing/2014/main" id="{EE64BF67-9B91-E245-A2EC-71546BD38E54}"/>
              </a:ext>
            </a:extLst>
          </p:cNvPr>
          <p:cNvSpPr/>
          <p:nvPr userDrawn="1"/>
        </p:nvSpPr>
        <p:spPr>
          <a:xfrm>
            <a:off x="0" y="0"/>
            <a:ext cx="2209800" cy="81654"/>
          </a:xfrm>
          <a:prstGeom prst="rect">
            <a:avLst/>
          </a:prstGeom>
          <a:solidFill>
            <a:srgbClr val="E56B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0" name="Rectangle 29">
            <a:extLst>
              <a:ext uri="{FF2B5EF4-FFF2-40B4-BE49-F238E27FC236}">
                <a16:creationId xmlns:a16="http://schemas.microsoft.com/office/drawing/2014/main" id="{48DA77D7-0300-8D4C-BCFA-4E7E8230C45B}"/>
              </a:ext>
            </a:extLst>
          </p:cNvPr>
          <p:cNvSpPr/>
          <p:nvPr userDrawn="1"/>
        </p:nvSpPr>
        <p:spPr>
          <a:xfrm>
            <a:off x="2209800" y="0"/>
            <a:ext cx="1060450" cy="81654"/>
          </a:xfrm>
          <a:prstGeom prst="rect">
            <a:avLst/>
          </a:prstGeom>
          <a:solidFill>
            <a:srgbClr val="ED901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1" name="Rectangle 30">
            <a:extLst>
              <a:ext uri="{FF2B5EF4-FFF2-40B4-BE49-F238E27FC236}">
                <a16:creationId xmlns:a16="http://schemas.microsoft.com/office/drawing/2014/main" id="{4C354169-154D-2240-B82D-C61563820593}"/>
              </a:ext>
            </a:extLst>
          </p:cNvPr>
          <p:cNvSpPr/>
          <p:nvPr userDrawn="1"/>
        </p:nvSpPr>
        <p:spPr>
          <a:xfrm>
            <a:off x="3270250" y="0"/>
            <a:ext cx="5873750" cy="81654"/>
          </a:xfrm>
          <a:prstGeom prst="rect">
            <a:avLst/>
          </a:prstGeom>
          <a:solidFill>
            <a:srgbClr val="F6BE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33" name="Text Placeholder 6">
            <a:extLst>
              <a:ext uri="{FF2B5EF4-FFF2-40B4-BE49-F238E27FC236}">
                <a16:creationId xmlns:a16="http://schemas.microsoft.com/office/drawing/2014/main" id="{791CF769-1925-5749-803C-E7A513E69C08}"/>
              </a:ext>
            </a:extLst>
          </p:cNvPr>
          <p:cNvSpPr>
            <a:spLocks noGrp="1"/>
          </p:cNvSpPr>
          <p:nvPr>
            <p:ph type="body" sz="quarter" idx="18" hasCustomPrompt="1"/>
          </p:nvPr>
        </p:nvSpPr>
        <p:spPr>
          <a:xfrm>
            <a:off x="107042"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34" name="Text Placeholder 40">
            <a:extLst>
              <a:ext uri="{FF2B5EF4-FFF2-40B4-BE49-F238E27FC236}">
                <a16:creationId xmlns:a16="http://schemas.microsoft.com/office/drawing/2014/main" id="{9A517905-7B0B-4944-AA0B-FD4844D6A3B8}"/>
              </a:ext>
            </a:extLst>
          </p:cNvPr>
          <p:cNvSpPr>
            <a:spLocks noGrp="1"/>
          </p:cNvSpPr>
          <p:nvPr>
            <p:ph type="body" sz="quarter" idx="19" hasCustomPrompt="1"/>
          </p:nvPr>
        </p:nvSpPr>
        <p:spPr>
          <a:xfrm>
            <a:off x="107042"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35" name="Text Placeholder 43">
            <a:extLst>
              <a:ext uri="{FF2B5EF4-FFF2-40B4-BE49-F238E27FC236}">
                <a16:creationId xmlns:a16="http://schemas.microsoft.com/office/drawing/2014/main" id="{289CA798-E5C4-9941-B0B0-34FFBC49BF0D}"/>
              </a:ext>
            </a:extLst>
          </p:cNvPr>
          <p:cNvSpPr>
            <a:spLocks noGrp="1"/>
          </p:cNvSpPr>
          <p:nvPr>
            <p:ph type="body" sz="quarter" idx="20" hasCustomPrompt="1"/>
          </p:nvPr>
        </p:nvSpPr>
        <p:spPr>
          <a:xfrm>
            <a:off x="107042"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36" name="Text Placeholder 6">
            <a:extLst>
              <a:ext uri="{FF2B5EF4-FFF2-40B4-BE49-F238E27FC236}">
                <a16:creationId xmlns:a16="http://schemas.microsoft.com/office/drawing/2014/main" id="{FB369829-A2CD-7B4C-A04C-ECC518E7B551}"/>
              </a:ext>
            </a:extLst>
          </p:cNvPr>
          <p:cNvSpPr>
            <a:spLocks noGrp="1"/>
          </p:cNvSpPr>
          <p:nvPr>
            <p:ph type="body" sz="quarter" idx="21" hasCustomPrompt="1"/>
          </p:nvPr>
        </p:nvSpPr>
        <p:spPr>
          <a:xfrm>
            <a:off x="6142083" y="3897397"/>
            <a:ext cx="2913915" cy="358416"/>
          </a:xfrm>
          <a:prstGeom prst="rect">
            <a:avLst/>
          </a:prstGeom>
        </p:spPr>
        <p:txBody>
          <a:bodyPr lIns="0"/>
          <a:lstStyle>
            <a:lvl1pPr marL="0" indent="0" algn="ctr">
              <a:buNone/>
              <a:defRPr sz="2000" b="1">
                <a:solidFill>
                  <a:schemeClr val="bg1"/>
                </a:solidFill>
              </a:defRPr>
            </a:lvl1pPr>
          </a:lstStyle>
          <a:p>
            <a:pPr lvl="0"/>
            <a:r>
              <a:rPr lang="en-US" dirty="0"/>
              <a:t>Jane Smith</a:t>
            </a:r>
          </a:p>
        </p:txBody>
      </p:sp>
      <p:sp>
        <p:nvSpPr>
          <p:cNvPr id="37" name="Text Placeholder 40">
            <a:extLst>
              <a:ext uri="{FF2B5EF4-FFF2-40B4-BE49-F238E27FC236}">
                <a16:creationId xmlns:a16="http://schemas.microsoft.com/office/drawing/2014/main" id="{D06645D4-ACCD-EE47-8157-7D65CB4BBABB}"/>
              </a:ext>
            </a:extLst>
          </p:cNvPr>
          <p:cNvSpPr>
            <a:spLocks noGrp="1"/>
          </p:cNvSpPr>
          <p:nvPr>
            <p:ph type="body" sz="quarter" idx="22" hasCustomPrompt="1"/>
          </p:nvPr>
        </p:nvSpPr>
        <p:spPr>
          <a:xfrm>
            <a:off x="6142083" y="4255813"/>
            <a:ext cx="2913915" cy="260236"/>
          </a:xfrm>
          <a:prstGeom prst="rect">
            <a:avLst/>
          </a:prstGeom>
        </p:spPr>
        <p:txBody>
          <a:bodyPr lIns="0"/>
          <a:lstStyle>
            <a:lvl1pPr marL="0" indent="0" algn="ctr">
              <a:spcBef>
                <a:spcPts val="0"/>
              </a:spcBef>
              <a:buNone/>
              <a:defRPr sz="1100" b="1" cap="all" spc="20" baseline="0">
                <a:solidFill>
                  <a:schemeClr val="bg1"/>
                </a:solidFill>
              </a:defRPr>
            </a:lvl1pPr>
          </a:lstStyle>
          <a:p>
            <a:pPr lvl="0"/>
            <a:r>
              <a:rPr lang="en-US" dirty="0"/>
              <a:t>NAME OF ORGANIZATION</a:t>
            </a:r>
          </a:p>
        </p:txBody>
      </p:sp>
      <p:sp>
        <p:nvSpPr>
          <p:cNvPr id="38" name="Text Placeholder 43">
            <a:extLst>
              <a:ext uri="{FF2B5EF4-FFF2-40B4-BE49-F238E27FC236}">
                <a16:creationId xmlns:a16="http://schemas.microsoft.com/office/drawing/2014/main" id="{0E8899A8-6CA7-024E-A083-F05B79F54867}"/>
              </a:ext>
            </a:extLst>
          </p:cNvPr>
          <p:cNvSpPr>
            <a:spLocks noGrp="1"/>
          </p:cNvSpPr>
          <p:nvPr>
            <p:ph type="body" sz="quarter" idx="23" hasCustomPrompt="1"/>
          </p:nvPr>
        </p:nvSpPr>
        <p:spPr>
          <a:xfrm>
            <a:off x="6142083" y="4516049"/>
            <a:ext cx="2913915" cy="491724"/>
          </a:xfrm>
          <a:prstGeom prst="rect">
            <a:avLst/>
          </a:prstGeom>
        </p:spPr>
        <p:txBody>
          <a:bodyPr lIns="0"/>
          <a:lstStyle>
            <a:lvl1pPr marL="0" indent="0" algn="ctr">
              <a:buNone/>
              <a:defRPr sz="1000">
                <a:solidFill>
                  <a:schemeClr val="bg1"/>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39" name="Rectangle 38">
            <a:extLst>
              <a:ext uri="{FF2B5EF4-FFF2-40B4-BE49-F238E27FC236}">
                <a16:creationId xmlns:a16="http://schemas.microsoft.com/office/drawing/2014/main" id="{B1ADD3C1-1F35-0446-A1FF-04FEB332B617}"/>
              </a:ext>
            </a:extLst>
          </p:cNvPr>
          <p:cNvSpPr/>
          <p:nvPr userDrawn="1"/>
        </p:nvSpPr>
        <p:spPr>
          <a:xfrm>
            <a:off x="-33865" y="2823265"/>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a:extLst>
              <a:ext uri="{FF2B5EF4-FFF2-40B4-BE49-F238E27FC236}">
                <a16:creationId xmlns:a16="http://schemas.microsoft.com/office/drawing/2014/main" id="{9FBD3D0A-41AA-B743-966F-585501220C62}"/>
              </a:ext>
            </a:extLst>
          </p:cNvPr>
          <p:cNvSpPr/>
          <p:nvPr userDrawn="1"/>
        </p:nvSpPr>
        <p:spPr>
          <a:xfrm>
            <a:off x="-33865" y="86838"/>
            <a:ext cx="9187440" cy="40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pic>
        <p:nvPicPr>
          <p:cNvPr id="4" name="Picture 3">
            <a:extLst>
              <a:ext uri="{FF2B5EF4-FFF2-40B4-BE49-F238E27FC236}">
                <a16:creationId xmlns:a16="http://schemas.microsoft.com/office/drawing/2014/main" id="{55FD6F6D-DB2A-1E45-86B3-93DA18D7F0C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494918" y="3062118"/>
            <a:ext cx="4197603" cy="636926"/>
          </a:xfrm>
          <a:prstGeom prst="rect">
            <a:avLst/>
          </a:prstGeom>
        </p:spPr>
      </p:pic>
      <p:pic>
        <p:nvPicPr>
          <p:cNvPr id="8" name="Picture 7">
            <a:extLst>
              <a:ext uri="{FF2B5EF4-FFF2-40B4-BE49-F238E27FC236}">
                <a16:creationId xmlns:a16="http://schemas.microsoft.com/office/drawing/2014/main" id="{FFAF5628-B931-004E-A08C-06754D79B34D}"/>
              </a:ext>
            </a:extLst>
          </p:cNvPr>
          <p:cNvPicPr>
            <a:picLocks noChangeAspect="1"/>
          </p:cNvPicPr>
          <p:nvPr userDrawn="1"/>
        </p:nvPicPr>
        <p:blipFill>
          <a:blip r:embed="rId4"/>
          <a:stretch>
            <a:fillRect/>
          </a:stretch>
        </p:blipFill>
        <p:spPr>
          <a:xfrm>
            <a:off x="793488" y="442008"/>
            <a:ext cx="7557025" cy="2150455"/>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 Bar">
    <p:spTree>
      <p:nvGrpSpPr>
        <p:cNvPr id="1" name=""/>
        <p:cNvGrpSpPr/>
        <p:nvPr/>
      </p:nvGrpSpPr>
      <p:grpSpPr>
        <a:xfrm>
          <a:off x="0" y="0"/>
          <a:ext cx="0" cy="0"/>
          <a:chOff x="0" y="0"/>
          <a:chExt cx="0" cy="0"/>
        </a:xfrm>
      </p:grpSpPr>
      <p:sp>
        <p:nvSpPr>
          <p:cNvPr id="10" name="Rectangle 9"/>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F02EB6E2-6C44-9848-82D4-0E588DE4C8C8}"/>
              </a:ext>
            </a:extLst>
          </p:cNvPr>
          <p:cNvSpPr txBox="1"/>
          <p:nvPr userDrawn="1"/>
        </p:nvSpPr>
        <p:spPr>
          <a:xfrm>
            <a:off x="174271" y="4781058"/>
            <a:ext cx="945734"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#ALAMW19</a:t>
            </a:r>
          </a:p>
        </p:txBody>
      </p:sp>
    </p:spTree>
    <p:extLst>
      <p:ext uri="{BB962C8B-B14F-4D97-AF65-F5344CB8AC3E}">
        <p14:creationId xmlns:p14="http://schemas.microsoft.com/office/powerpoint/2010/main" val="1618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1" name="Rectangle 10"/>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Rectangle 12"/>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a:extLst>
              <a:ext uri="{FF2B5EF4-FFF2-40B4-BE49-F238E27FC236}">
                <a16:creationId xmlns:a16="http://schemas.microsoft.com/office/drawing/2014/main" id="{A094622E-7ABD-0248-A337-1ED96A1BBA9A}"/>
              </a:ext>
            </a:extLst>
          </p:cNvPr>
          <p:cNvSpPr txBox="1"/>
          <p:nvPr userDrawn="1"/>
        </p:nvSpPr>
        <p:spPr>
          <a:xfrm>
            <a:off x="174271" y="4781058"/>
            <a:ext cx="945734" cy="261610"/>
          </a:xfrm>
          <a:prstGeom prst="rect">
            <a:avLst/>
          </a:prstGeom>
          <a:noFill/>
        </p:spPr>
        <p:txBody>
          <a:bodyPr wrap="square" lIns="0" rtlCol="0">
            <a:spAutoFit/>
          </a:bodyPr>
          <a:lstStyle/>
          <a:p>
            <a:pPr algn="l"/>
            <a:r>
              <a:rPr lang="en-US" sz="1100" b="1" dirty="0">
                <a:solidFill>
                  <a:schemeClr val="bg1"/>
                </a:solidFill>
                <a:latin typeface="Arial" charset="0"/>
                <a:ea typeface="Arial" charset="0"/>
                <a:cs typeface="Arial" charset="0"/>
              </a:rPr>
              <a:t>#ALAMW19</a:t>
            </a:r>
          </a:p>
        </p:txBody>
      </p:sp>
    </p:spTree>
    <p:extLst>
      <p:ext uri="{BB962C8B-B14F-4D97-AF65-F5344CB8AC3E}">
        <p14:creationId xmlns:p14="http://schemas.microsoft.com/office/powerpoint/2010/main" val="40039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81" r:id="rId1"/>
    <p:sldLayoutId id="2147483654" r:id="rId2"/>
    <p:sldLayoutId id="2147483680" r:id="rId3"/>
    <p:sldLayoutId id="2147483679" r:id="rId4"/>
    <p:sldLayoutId id="2147483676" r:id="rId5"/>
    <p:sldLayoutId id="2147483683" r:id="rId6"/>
    <p:sldLayoutId id="2147483684"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67320-F971-CA4B-98DD-7E449334D122}"/>
              </a:ext>
            </a:extLst>
          </p:cNvPr>
          <p:cNvSpPr>
            <a:spLocks noGrp="1"/>
          </p:cNvSpPr>
          <p:nvPr>
            <p:ph type="body" sz="quarter" idx="12"/>
          </p:nvPr>
        </p:nvSpPr>
        <p:spPr/>
        <p:txBody>
          <a:bodyPr/>
          <a:lstStyle/>
          <a:p>
            <a:r>
              <a:rPr lang="en-US" dirty="0"/>
              <a:t>Amplifying Metadata as Entities  to Support Multilingualism</a:t>
            </a:r>
          </a:p>
        </p:txBody>
      </p:sp>
      <p:sp>
        <p:nvSpPr>
          <p:cNvPr id="3" name="Text Placeholder 2">
            <a:extLst>
              <a:ext uri="{FF2B5EF4-FFF2-40B4-BE49-F238E27FC236}">
                <a16:creationId xmlns:a16="http://schemas.microsoft.com/office/drawing/2014/main" id="{6C9FD030-17E8-9646-948F-A5995CF636B1}"/>
              </a:ext>
            </a:extLst>
          </p:cNvPr>
          <p:cNvSpPr>
            <a:spLocks noGrp="1"/>
          </p:cNvSpPr>
          <p:nvPr>
            <p:ph type="body" sz="quarter" idx="13"/>
          </p:nvPr>
        </p:nvSpPr>
        <p:spPr/>
        <p:txBody>
          <a:bodyPr/>
          <a:lstStyle/>
          <a:p>
            <a:r>
              <a:rPr lang="en-US" dirty="0"/>
              <a:t>Karen Smith-Yoshimura, OCLC </a:t>
            </a:r>
          </a:p>
        </p:txBody>
      </p:sp>
    </p:spTree>
    <p:extLst>
      <p:ext uri="{BB962C8B-B14F-4D97-AF65-F5344CB8AC3E}">
        <p14:creationId xmlns:p14="http://schemas.microsoft.com/office/powerpoint/2010/main" val="345563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8"/>
          <p:cNvGrpSpPr/>
          <p:nvPr/>
        </p:nvGrpSpPr>
        <p:grpSpPr>
          <a:xfrm>
            <a:off x="1449286" y="1976340"/>
            <a:ext cx="1414463" cy="727122"/>
            <a:chOff x="476604" y="2405939"/>
            <a:chExt cx="2514600" cy="1292661"/>
          </a:xfrm>
        </p:grpSpPr>
        <p:sp>
          <p:nvSpPr>
            <p:cNvPr id="7" name="TextBox 6"/>
            <p:cNvSpPr txBox="1"/>
            <p:nvPr/>
          </p:nvSpPr>
          <p:spPr>
            <a:xfrm>
              <a:off x="476604" y="2405939"/>
              <a:ext cx="2514600" cy="1292661"/>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cs typeface="Arial" pitchFamily="34" charset="0"/>
                </a:rPr>
                <a:t>Title:	</a:t>
              </a:r>
              <a:r>
                <a:rPr lang="ko-KR" altLang="en-US" sz="825" dirty="0"/>
                <a:t>존재 와 시간 </a:t>
              </a:r>
              <a:r>
                <a:rPr lang="en-US" sz="825" dirty="0">
                  <a:cs typeface="Arial" pitchFamily="34" charset="0"/>
                </a:rPr>
                <a:t>Language:	Korean</a:t>
              </a:r>
            </a:p>
            <a:p>
              <a:pPr>
                <a:tabLst>
                  <a:tab pos="581323" algn="l"/>
                </a:tabLst>
              </a:pPr>
              <a:r>
                <a:rPr lang="en-US" sz="825" dirty="0">
                  <a:cs typeface="Arial" pitchFamily="34" charset="0"/>
                </a:rPr>
                <a:t>Translator:	</a:t>
              </a:r>
              <a:r>
                <a:rPr lang="ko-KR" altLang="en-US" sz="825" dirty="0"/>
                <a:t>전 양범</a:t>
              </a:r>
              <a:endParaRPr lang="en-US" sz="825" dirty="0">
                <a:cs typeface="Arial" pitchFamily="34" charset="0"/>
              </a:endParaRPr>
            </a:p>
            <a:p>
              <a:pPr>
                <a:tabLst>
                  <a:tab pos="581323" algn="l"/>
                </a:tabLst>
              </a:pPr>
              <a:r>
                <a:rPr lang="en-US" sz="825" dirty="0">
                  <a:cs typeface="Arial" pitchFamily="34" charset="0"/>
                </a:rPr>
                <a:t>Date:	1989</a:t>
              </a:r>
            </a:p>
            <a:p>
              <a:r>
                <a:rPr lang="en-US" sz="825" dirty="0">
                  <a:cs typeface="Arial" pitchFamily="34" charset="0"/>
                </a:rPr>
                <a:t>IsTranslationOf:</a:t>
              </a:r>
            </a:p>
          </p:txBody>
        </p:sp>
        <p:sp>
          <p:nvSpPr>
            <p:cNvPr id="64" name="Oval 63"/>
            <p:cNvSpPr/>
            <p:nvPr/>
          </p:nvSpPr>
          <p:spPr>
            <a:xfrm>
              <a:off x="2057400" y="3505200"/>
              <a:ext cx="76200" cy="762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4" name="Group 151"/>
          <p:cNvGrpSpPr/>
          <p:nvPr/>
        </p:nvGrpSpPr>
        <p:grpSpPr>
          <a:xfrm>
            <a:off x="1674115" y="2889272"/>
            <a:ext cx="1414463" cy="854080"/>
            <a:chOff x="251629" y="2521303"/>
            <a:chExt cx="2514600" cy="1518363"/>
          </a:xfrm>
        </p:grpSpPr>
        <p:sp>
          <p:nvSpPr>
            <p:cNvPr id="154" name="TextBox 153"/>
            <p:cNvSpPr txBox="1"/>
            <p:nvPr/>
          </p:nvSpPr>
          <p:spPr>
            <a:xfrm>
              <a:off x="251629" y="2521303"/>
              <a:ext cx="2514600" cy="1518363"/>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cs typeface="Arial" pitchFamily="34" charset="0"/>
                </a:rPr>
                <a:t>Title:	</a:t>
              </a:r>
              <a:r>
                <a:rPr lang="ja-JP" altLang="en-US" sz="825" dirty="0"/>
                <a:t> 存在</a:t>
              </a:r>
              <a:r>
                <a:rPr lang="ko-KR" altLang="en-US" sz="825" dirty="0"/>
                <a:t>와</a:t>
              </a:r>
              <a:r>
                <a:rPr lang="ja-JP" altLang="en-US" sz="825" dirty="0"/>
                <a:t>時間</a:t>
              </a:r>
              <a:endParaRPr lang="en-US" sz="825" dirty="0">
                <a:cs typeface="Arial" pitchFamily="34" charset="0"/>
              </a:endParaRPr>
            </a:p>
            <a:p>
              <a:pPr>
                <a:tabLst>
                  <a:tab pos="581323" algn="l"/>
                </a:tabLst>
              </a:pPr>
              <a:r>
                <a:rPr lang="en-US" sz="825" dirty="0">
                  <a:cs typeface="Arial" pitchFamily="34" charset="0"/>
                </a:rPr>
                <a:t>Language:	Korean</a:t>
              </a:r>
            </a:p>
            <a:p>
              <a:pPr>
                <a:tabLst>
                  <a:tab pos="581323" algn="l"/>
                </a:tabLst>
              </a:pPr>
              <a:r>
                <a:rPr lang="en-US" sz="825" dirty="0">
                  <a:cs typeface="Arial" pitchFamily="34" charset="0"/>
                </a:rPr>
                <a:t>Translator:	</a:t>
              </a:r>
              <a:r>
                <a:rPr lang="ja-JP" altLang="en-US" sz="825" dirty="0"/>
                <a:t>鄭明五</a:t>
              </a:r>
              <a:r>
                <a:rPr lang="en-US" altLang="ja-JP" sz="825" dirty="0"/>
                <a:t>, </a:t>
              </a:r>
              <a:r>
                <a:rPr lang="ja-JP" altLang="en-US" sz="825" dirty="0"/>
                <a:t>鄭淳喆</a:t>
              </a:r>
              <a:endParaRPr lang="en-US" sz="825" dirty="0">
                <a:cs typeface="Arial" pitchFamily="34" charset="0"/>
              </a:endParaRPr>
            </a:p>
            <a:p>
              <a:pPr>
                <a:tabLst>
                  <a:tab pos="581323" algn="l"/>
                </a:tabLst>
              </a:pPr>
              <a:r>
                <a:rPr lang="en-US" sz="825" dirty="0">
                  <a:cs typeface="Arial" pitchFamily="34" charset="0"/>
                </a:rPr>
                <a:t>Date:	1972</a:t>
              </a:r>
            </a:p>
            <a:p>
              <a:r>
                <a:rPr lang="en-US" sz="825" dirty="0">
                  <a:cs typeface="Arial" pitchFamily="34" charset="0"/>
                </a:rPr>
                <a:t>IsTranslationOf:</a:t>
              </a:r>
            </a:p>
          </p:txBody>
        </p:sp>
        <p:sp>
          <p:nvSpPr>
            <p:cNvPr id="155" name="Oval 154"/>
            <p:cNvSpPr/>
            <p:nvPr/>
          </p:nvSpPr>
          <p:spPr>
            <a:xfrm>
              <a:off x="2057400" y="3505200"/>
              <a:ext cx="76200" cy="7620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8" name="Group 55"/>
          <p:cNvGrpSpPr/>
          <p:nvPr/>
        </p:nvGrpSpPr>
        <p:grpSpPr>
          <a:xfrm>
            <a:off x="3360758" y="1321183"/>
            <a:ext cx="2524952" cy="996922"/>
            <a:chOff x="586714" y="956390"/>
            <a:chExt cx="3733800" cy="1772305"/>
          </a:xfrm>
        </p:grpSpPr>
        <p:sp>
          <p:nvSpPr>
            <p:cNvPr id="2" name="TextBox 1"/>
            <p:cNvSpPr txBox="1"/>
            <p:nvPr/>
          </p:nvSpPr>
          <p:spPr>
            <a:xfrm>
              <a:off x="586714" y="956390"/>
              <a:ext cx="3733800" cy="1477327"/>
            </a:xfrm>
            <a:prstGeom prst="rect">
              <a:avLst/>
            </a:prstGeom>
            <a:solidFill>
              <a:schemeClr val="bg1"/>
            </a:solidFill>
            <a:ln w="38100">
              <a:solidFill>
                <a:schemeClr val="accent1"/>
              </a:solidFill>
            </a:ln>
            <a:effectLst>
              <a:outerShdw blurRad="50800" dist="38100" dir="2700000" algn="tl" rotWithShape="0">
                <a:prstClr val="black">
                  <a:alpha val="40000"/>
                </a:prstClr>
              </a:outerShdw>
            </a:effectLst>
          </p:spPr>
          <p:txBody>
            <a:bodyPr wrap="square" rtlCol="0">
              <a:spAutoFit/>
            </a:bodyPr>
            <a:lstStyle/>
            <a:p>
              <a:pPr>
                <a:tabLst>
                  <a:tab pos="902792" algn="l"/>
                </a:tabLst>
              </a:pPr>
              <a:r>
                <a:rPr lang="en-US" altLang="ja-JP" sz="1200" b="1" dirty="0">
                  <a:latin typeface="Arial Unicode MS" pitchFamily="34" charset="-128"/>
                  <a:ea typeface="Arial Unicode MS" pitchFamily="34" charset="-128"/>
                  <a:cs typeface="Arial Unicode MS" pitchFamily="34" charset="-128"/>
                </a:rPr>
                <a:t>Title:	</a:t>
              </a:r>
              <a:r>
                <a:rPr lang="en-US" altLang="ja-JP" sz="1200" b="1" i="1" dirty="0">
                  <a:latin typeface="Arial Unicode MS" pitchFamily="34" charset="-128"/>
                  <a:ea typeface="Arial Unicode MS" pitchFamily="34" charset="-128"/>
                  <a:cs typeface="Arial Unicode MS" pitchFamily="34" charset="-128"/>
                </a:rPr>
                <a:t>Sein und </a:t>
              </a:r>
              <a:r>
                <a:rPr lang="en-US" altLang="ja-JP" sz="1200" b="1" i="1" dirty="0" err="1">
                  <a:latin typeface="Arial Unicode MS" pitchFamily="34" charset="-128"/>
                  <a:ea typeface="Arial Unicode MS" pitchFamily="34" charset="-128"/>
                  <a:cs typeface="Arial Unicode MS" pitchFamily="34" charset="-128"/>
                </a:rPr>
                <a:t>Zeit</a:t>
              </a:r>
              <a:endParaRPr lang="en-US" altLang="ja-JP" sz="1200" b="1" dirty="0">
                <a:latin typeface="Arial Unicode MS" pitchFamily="34" charset="-128"/>
                <a:ea typeface="Arial Unicode MS" pitchFamily="34" charset="-128"/>
                <a:cs typeface="Arial Unicode MS" pitchFamily="34" charset="-128"/>
              </a:endParaRPr>
            </a:p>
            <a:p>
              <a:pPr>
                <a:tabLst>
                  <a:tab pos="902792" algn="l"/>
                </a:tabLst>
              </a:pPr>
              <a:r>
                <a:rPr lang="en-US" altLang="ja-JP" sz="1200" b="1" dirty="0">
                  <a:latin typeface="Arial Unicode MS" pitchFamily="34" charset="-128"/>
                  <a:ea typeface="Arial Unicode MS" pitchFamily="34" charset="-128"/>
                  <a:cs typeface="Arial Unicode MS" pitchFamily="34" charset="-128"/>
                </a:rPr>
                <a:t>Language:	German</a:t>
              </a:r>
            </a:p>
            <a:p>
              <a:pPr>
                <a:tabLst>
                  <a:tab pos="902792" algn="l"/>
                </a:tabLst>
              </a:pPr>
              <a:r>
                <a:rPr lang="en-US" altLang="ja-JP" sz="1200" b="1" dirty="0">
                  <a:latin typeface="Arial Unicode MS" pitchFamily="34" charset="-128"/>
                  <a:ea typeface="Arial Unicode MS" pitchFamily="34" charset="-128"/>
                  <a:cs typeface="Arial Unicode MS" pitchFamily="34" charset="-128"/>
                </a:rPr>
                <a:t>Author:	Martin Heidegger</a:t>
              </a:r>
            </a:p>
            <a:p>
              <a:pPr>
                <a:tabLst>
                  <a:tab pos="902792" algn="l"/>
                </a:tabLst>
              </a:pPr>
              <a:r>
                <a:rPr lang="en-US" altLang="ja-JP" sz="1200" b="1" dirty="0">
                  <a:latin typeface="Arial Unicode MS" pitchFamily="34" charset="-128"/>
                  <a:ea typeface="Arial Unicode MS" pitchFamily="34" charset="-128"/>
                  <a:cs typeface="Arial Unicode MS" pitchFamily="34" charset="-128"/>
                </a:rPr>
                <a:t>Created:	1927</a:t>
              </a:r>
            </a:p>
          </p:txBody>
        </p:sp>
        <p:sp>
          <p:nvSpPr>
            <p:cNvPr id="5" name="Oval 4"/>
            <p:cNvSpPr/>
            <p:nvPr/>
          </p:nvSpPr>
          <p:spPr>
            <a:xfrm>
              <a:off x="1841239" y="2545815"/>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59" name="Oval 58"/>
            <p:cNvSpPr/>
            <p:nvPr/>
          </p:nvSpPr>
          <p:spPr>
            <a:xfrm>
              <a:off x="2162256" y="2545814"/>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0" name="Oval 59"/>
            <p:cNvSpPr/>
            <p:nvPr/>
          </p:nvSpPr>
          <p:spPr>
            <a:xfrm>
              <a:off x="2524567" y="2545812"/>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1" name="Oval 60"/>
            <p:cNvSpPr/>
            <p:nvPr/>
          </p:nvSpPr>
          <p:spPr>
            <a:xfrm>
              <a:off x="2855611" y="2545811"/>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62" name="Oval 61"/>
            <p:cNvSpPr/>
            <p:nvPr/>
          </p:nvSpPr>
          <p:spPr>
            <a:xfrm>
              <a:off x="3160926" y="2545810"/>
              <a:ext cx="152120" cy="182880"/>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9" name="Group 217"/>
          <p:cNvGrpSpPr/>
          <p:nvPr/>
        </p:nvGrpSpPr>
        <p:grpSpPr>
          <a:xfrm>
            <a:off x="4217067" y="2338227"/>
            <a:ext cx="978694" cy="78581"/>
            <a:chOff x="3898900" y="2057400"/>
            <a:chExt cx="1739900" cy="139700"/>
          </a:xfrm>
        </p:grpSpPr>
        <p:sp>
          <p:nvSpPr>
            <p:cNvPr id="158" name="Oval 157"/>
            <p:cNvSpPr/>
            <p:nvPr/>
          </p:nvSpPr>
          <p:spPr>
            <a:xfrm>
              <a:off x="54991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59" name="Oval 158"/>
            <p:cNvSpPr/>
            <p:nvPr/>
          </p:nvSpPr>
          <p:spPr>
            <a:xfrm>
              <a:off x="50990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60" name="Oval 159"/>
            <p:cNvSpPr/>
            <p:nvPr/>
          </p:nvSpPr>
          <p:spPr>
            <a:xfrm>
              <a:off x="46990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61" name="Oval 160"/>
            <p:cNvSpPr/>
            <p:nvPr/>
          </p:nvSpPr>
          <p:spPr>
            <a:xfrm>
              <a:off x="429895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62" name="Oval 161"/>
            <p:cNvSpPr/>
            <p:nvPr/>
          </p:nvSpPr>
          <p:spPr>
            <a:xfrm>
              <a:off x="3898900" y="2057400"/>
              <a:ext cx="139700" cy="13970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136" name="TextBox 135"/>
          <p:cNvSpPr txBox="1"/>
          <p:nvPr/>
        </p:nvSpPr>
        <p:spPr>
          <a:xfrm>
            <a:off x="2566029" y="3898581"/>
            <a:ext cx="1884159" cy="981038"/>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latin typeface="Arial" pitchFamily="34" charset="0"/>
                <a:cs typeface="Arial" pitchFamily="34" charset="0"/>
              </a:rPr>
              <a:t>Title:	</a:t>
            </a:r>
            <a:r>
              <a:rPr lang="az-Cyrl-AZ" sz="825" dirty="0">
                <a:latin typeface="Arial" panose="020B0604020202020204" pitchFamily="34" charset="0"/>
                <a:cs typeface="Arial" panose="020B0604020202020204" pitchFamily="34" charset="0"/>
              </a:rPr>
              <a:t>Время и бытие</a:t>
            </a:r>
            <a:endParaRPr lang="en-US" sz="825" dirty="0">
              <a:latin typeface="Arial" pitchFamily="34" charset="0"/>
              <a:cs typeface="Arial" pitchFamily="34" charset="0"/>
            </a:endParaRPr>
          </a:p>
          <a:p>
            <a:pPr>
              <a:tabLst>
                <a:tab pos="581323" algn="l"/>
              </a:tabLst>
            </a:pPr>
            <a:r>
              <a:rPr lang="en-US" sz="825" dirty="0">
                <a:latin typeface="Arial" pitchFamily="34" charset="0"/>
                <a:cs typeface="Arial" pitchFamily="34" charset="0"/>
              </a:rPr>
              <a:t>Language:	Russian</a:t>
            </a:r>
          </a:p>
          <a:p>
            <a:pPr>
              <a:tabLst>
                <a:tab pos="581323" algn="l"/>
              </a:tabLst>
            </a:pPr>
            <a:r>
              <a:rPr lang="en-US" sz="825" dirty="0">
                <a:latin typeface="Arial" pitchFamily="34" charset="0"/>
                <a:cs typeface="Arial" pitchFamily="34" charset="0"/>
              </a:rPr>
              <a:t>Translator:	</a:t>
            </a:r>
            <a:r>
              <a:rPr lang="az-Cyrl-AZ" sz="825" dirty="0">
                <a:latin typeface="Arial" panose="020B0604020202020204" pitchFamily="34" charset="0"/>
                <a:cs typeface="Arial" panose="020B0604020202020204" pitchFamily="34" charset="0"/>
              </a:rPr>
              <a:t>Владимир Вениамович</a:t>
            </a:r>
            <a:endParaRPr lang="en-US" sz="825" dirty="0">
              <a:latin typeface="Arial" panose="020B0604020202020204" pitchFamily="34" charset="0"/>
              <a:cs typeface="Arial" panose="020B0604020202020204" pitchFamily="34" charset="0"/>
            </a:endParaRPr>
          </a:p>
          <a:p>
            <a:pPr>
              <a:tabLst>
                <a:tab pos="581323" algn="l"/>
              </a:tabLst>
            </a:pPr>
            <a:r>
              <a:rPr lang="en-US" sz="825" dirty="0">
                <a:latin typeface="Arial" panose="020B0604020202020204" pitchFamily="34" charset="0"/>
                <a:cs typeface="Arial" panose="020B0604020202020204" pitchFamily="34" charset="0"/>
              </a:rPr>
              <a:t>	</a:t>
            </a:r>
            <a:r>
              <a:rPr lang="az-Cyrl-AZ" sz="825" dirty="0">
                <a:latin typeface="Arial" panose="020B0604020202020204" pitchFamily="34" charset="0"/>
                <a:cs typeface="Arial" panose="020B0604020202020204" pitchFamily="34" charset="0"/>
              </a:rPr>
              <a:t>Бибихин</a:t>
            </a:r>
            <a:endParaRPr lang="en-US" sz="825" dirty="0">
              <a:latin typeface="Arial" pitchFamily="34" charset="0"/>
              <a:cs typeface="Arial" pitchFamily="34" charset="0"/>
            </a:endParaRPr>
          </a:p>
          <a:p>
            <a:pPr>
              <a:tabLst>
                <a:tab pos="581323" algn="l"/>
              </a:tabLst>
            </a:pPr>
            <a:r>
              <a:rPr lang="en-US" sz="825" dirty="0">
                <a:latin typeface="Arial" pitchFamily="34" charset="0"/>
                <a:cs typeface="Arial" pitchFamily="34" charset="0"/>
              </a:rPr>
              <a:t>Date:	1993</a:t>
            </a:r>
          </a:p>
          <a:p>
            <a:r>
              <a:rPr lang="en-US" sz="825" dirty="0">
                <a:latin typeface="Arial" pitchFamily="34" charset="0"/>
                <a:cs typeface="Arial" pitchFamily="34" charset="0"/>
              </a:rPr>
              <a:t>IsTranslationOf:</a:t>
            </a:r>
          </a:p>
        </p:txBody>
      </p:sp>
      <p:sp>
        <p:nvSpPr>
          <p:cNvPr id="137" name="Oval 136"/>
          <p:cNvSpPr/>
          <p:nvPr/>
        </p:nvSpPr>
        <p:spPr>
          <a:xfrm>
            <a:off x="3532823" y="4632848"/>
            <a:ext cx="42863" cy="42863"/>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nvGrpSpPr>
          <p:cNvPr id="11" name="Group 139"/>
          <p:cNvGrpSpPr/>
          <p:nvPr/>
        </p:nvGrpSpPr>
        <p:grpSpPr>
          <a:xfrm>
            <a:off x="5158530" y="4050356"/>
            <a:ext cx="1414463" cy="727122"/>
            <a:chOff x="1768512" y="2772409"/>
            <a:chExt cx="2514600" cy="1292660"/>
          </a:xfrm>
        </p:grpSpPr>
        <p:sp>
          <p:nvSpPr>
            <p:cNvPr id="142" name="TextBox 141"/>
            <p:cNvSpPr txBox="1"/>
            <p:nvPr/>
          </p:nvSpPr>
          <p:spPr>
            <a:xfrm>
              <a:off x="1768512" y="2772409"/>
              <a:ext cx="2514600" cy="1292660"/>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cs typeface="Arial" pitchFamily="34" charset="0"/>
                </a:rPr>
                <a:t>Title:	</a:t>
              </a:r>
              <a:r>
                <a:rPr lang="ja-JP" altLang="en-US" sz="825" dirty="0"/>
                <a:t>存在と時間</a:t>
              </a:r>
              <a:endParaRPr lang="en-US" sz="825" dirty="0">
                <a:cs typeface="Arial" pitchFamily="34" charset="0"/>
              </a:endParaRPr>
            </a:p>
            <a:p>
              <a:pPr>
                <a:tabLst>
                  <a:tab pos="581323" algn="l"/>
                </a:tabLst>
              </a:pPr>
              <a:r>
                <a:rPr lang="en-US" sz="825" dirty="0">
                  <a:cs typeface="Arial" pitchFamily="34" charset="0"/>
                </a:rPr>
                <a:t>Language:	Japanese</a:t>
              </a:r>
            </a:p>
            <a:p>
              <a:pPr>
                <a:tabLst>
                  <a:tab pos="581323" algn="l"/>
                </a:tabLst>
              </a:pPr>
              <a:r>
                <a:rPr lang="en-US" sz="825" dirty="0">
                  <a:cs typeface="Arial" pitchFamily="34" charset="0"/>
                </a:rPr>
                <a:t>Translator:	</a:t>
              </a:r>
              <a:r>
                <a:rPr lang="ja-JP" altLang="en-US" sz="825" dirty="0"/>
                <a:t>細谷貞雄</a:t>
              </a:r>
              <a:endParaRPr lang="en-US" sz="825" dirty="0">
                <a:cs typeface="Arial" pitchFamily="34" charset="0"/>
              </a:endParaRPr>
            </a:p>
            <a:p>
              <a:pPr>
                <a:tabLst>
                  <a:tab pos="581323" algn="l"/>
                </a:tabLst>
              </a:pPr>
              <a:r>
                <a:rPr lang="en-US" sz="825" dirty="0">
                  <a:cs typeface="Arial" pitchFamily="34" charset="0"/>
                </a:rPr>
                <a:t>Date:	1997</a:t>
              </a:r>
            </a:p>
            <a:p>
              <a:r>
                <a:rPr lang="en-US" sz="825" dirty="0">
                  <a:cs typeface="Arial" pitchFamily="34" charset="0"/>
                </a:rPr>
                <a:t>IsTranslationOf:</a:t>
              </a:r>
            </a:p>
          </p:txBody>
        </p:sp>
        <p:sp>
          <p:nvSpPr>
            <p:cNvPr id="143" name="Oval 142"/>
            <p:cNvSpPr/>
            <p:nvPr/>
          </p:nvSpPr>
          <p:spPr>
            <a:xfrm>
              <a:off x="3344087" y="3850090"/>
              <a:ext cx="73152" cy="731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grpSp>
        <p:nvGrpSpPr>
          <p:cNvPr id="13" name="Group 145"/>
          <p:cNvGrpSpPr/>
          <p:nvPr/>
        </p:nvGrpSpPr>
        <p:grpSpPr>
          <a:xfrm>
            <a:off x="5298298" y="2865005"/>
            <a:ext cx="1713235" cy="727122"/>
            <a:chOff x="902823" y="2373946"/>
            <a:chExt cx="3045751" cy="1292663"/>
          </a:xfrm>
        </p:grpSpPr>
        <p:sp>
          <p:nvSpPr>
            <p:cNvPr id="148" name="TextBox 147"/>
            <p:cNvSpPr txBox="1"/>
            <p:nvPr/>
          </p:nvSpPr>
          <p:spPr>
            <a:xfrm>
              <a:off x="902823" y="2373946"/>
              <a:ext cx="3045751" cy="1292663"/>
            </a:xfrm>
            <a:prstGeom prst="rect">
              <a:avLst/>
            </a:prstGeom>
            <a:solidFill>
              <a:schemeClr val="bg1"/>
            </a:solidFill>
            <a:ln w="19050" cmpd="sng">
              <a:solidFill>
                <a:srgbClr val="FF0000"/>
              </a:solidFill>
            </a:ln>
            <a:effectLst>
              <a:outerShdw blurRad="50800" dist="38100" dir="2700000" algn="tl" rotWithShape="0">
                <a:prstClr val="black">
                  <a:alpha val="40000"/>
                </a:prstClr>
              </a:outerShdw>
            </a:effectLst>
          </p:spPr>
          <p:txBody>
            <a:bodyPr wrap="square" rtlCol="0">
              <a:spAutoFit/>
            </a:bodyPr>
            <a:lstStyle/>
            <a:p>
              <a:pPr>
                <a:tabLst>
                  <a:tab pos="581323" algn="l"/>
                </a:tabLst>
              </a:pPr>
              <a:r>
                <a:rPr lang="en-US" sz="825" dirty="0">
                  <a:latin typeface="Arial" pitchFamily="34" charset="0"/>
                  <a:cs typeface="Arial" pitchFamily="34" charset="0"/>
                </a:rPr>
                <a:t>Title:	Being and Time</a:t>
              </a:r>
            </a:p>
            <a:p>
              <a:pPr>
                <a:tabLst>
                  <a:tab pos="581323" algn="l"/>
                </a:tabLst>
              </a:pPr>
              <a:r>
                <a:rPr lang="en-US" sz="825" dirty="0">
                  <a:latin typeface="Arial" pitchFamily="34" charset="0"/>
                  <a:cs typeface="Arial" pitchFamily="34" charset="0"/>
                </a:rPr>
                <a:t>Language:	English</a:t>
              </a:r>
            </a:p>
            <a:p>
              <a:pPr>
                <a:tabLst>
                  <a:tab pos="581323" algn="l"/>
                </a:tabLst>
              </a:pPr>
              <a:r>
                <a:rPr lang="en-US" sz="825" dirty="0">
                  <a:latin typeface="Arial" pitchFamily="34" charset="0"/>
                  <a:cs typeface="Arial" pitchFamily="34" charset="0"/>
                </a:rPr>
                <a:t>Translator:	Joan </a:t>
              </a:r>
              <a:r>
                <a:rPr lang="en-US" sz="825" dirty="0" err="1">
                  <a:latin typeface="Arial" pitchFamily="34" charset="0"/>
                  <a:cs typeface="Arial" pitchFamily="34" charset="0"/>
                </a:rPr>
                <a:t>Stambaugh</a:t>
              </a:r>
              <a:endParaRPr lang="en-US" sz="825" dirty="0">
                <a:latin typeface="Arial" pitchFamily="34" charset="0"/>
                <a:cs typeface="Arial" pitchFamily="34" charset="0"/>
              </a:endParaRPr>
            </a:p>
            <a:p>
              <a:pPr>
                <a:tabLst>
                  <a:tab pos="581323" algn="l"/>
                </a:tabLst>
              </a:pPr>
              <a:r>
                <a:rPr lang="en-US" sz="825" dirty="0">
                  <a:latin typeface="Arial" pitchFamily="34" charset="0"/>
                  <a:cs typeface="Arial" pitchFamily="34" charset="0"/>
                </a:rPr>
                <a:t>Date:	2010</a:t>
              </a:r>
            </a:p>
            <a:p>
              <a:r>
                <a:rPr lang="en-US" sz="825" dirty="0">
                  <a:latin typeface="Arial" pitchFamily="34" charset="0"/>
                  <a:cs typeface="Arial" pitchFamily="34" charset="0"/>
                </a:rPr>
                <a:t>IsTranslationOf:</a:t>
              </a:r>
            </a:p>
          </p:txBody>
        </p:sp>
        <p:sp>
          <p:nvSpPr>
            <p:cNvPr id="149" name="Oval 148"/>
            <p:cNvSpPr/>
            <p:nvPr/>
          </p:nvSpPr>
          <p:spPr>
            <a:xfrm flipH="1" flipV="1">
              <a:off x="2581439" y="3415775"/>
              <a:ext cx="73152" cy="73152"/>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cxnSp>
        <p:nvCxnSpPr>
          <p:cNvPr id="72" name="Elbow Connector 71"/>
          <p:cNvCxnSpPr>
            <a:stCxn id="64" idx="4"/>
            <a:endCxn id="162" idx="4"/>
          </p:cNvCxnSpPr>
          <p:nvPr/>
        </p:nvCxnSpPr>
        <p:spPr>
          <a:xfrm rot="5400000" flipH="1" flipV="1">
            <a:off x="3197772" y="1578951"/>
            <a:ext cx="220729" cy="1896443"/>
          </a:xfrm>
          <a:prstGeom prst="bentConnector3">
            <a:avLst>
              <a:gd name="adj1" fmla="val -77675"/>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137" idx="4"/>
            <a:endCxn id="160" idx="4"/>
          </p:cNvCxnSpPr>
          <p:nvPr/>
        </p:nvCxnSpPr>
        <p:spPr>
          <a:xfrm rot="5400000" flipH="1" flipV="1">
            <a:off x="3000883" y="2970180"/>
            <a:ext cx="2258903" cy="1152159"/>
          </a:xfrm>
          <a:prstGeom prst="bentConnector3">
            <a:avLst>
              <a:gd name="adj1" fmla="val -5692"/>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45" name="Elbow Connector 144"/>
          <p:cNvCxnSpPr>
            <a:stCxn id="143" idx="5"/>
          </p:cNvCxnSpPr>
          <p:nvPr/>
        </p:nvCxnSpPr>
        <p:spPr>
          <a:xfrm rot="5400000" flipH="1">
            <a:off x="4376081" y="2987841"/>
            <a:ext cx="2264994" cy="1142671"/>
          </a:xfrm>
          <a:prstGeom prst="bentConnector3">
            <a:avLst>
              <a:gd name="adj1" fmla="val -7836"/>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1" name="Elbow Connector 150"/>
          <p:cNvCxnSpPr/>
          <p:nvPr/>
        </p:nvCxnSpPr>
        <p:spPr>
          <a:xfrm rot="16200000" flipV="1">
            <a:off x="5177864" y="2395414"/>
            <a:ext cx="1073387" cy="1116175"/>
          </a:xfrm>
          <a:prstGeom prst="bentConnector3">
            <a:avLst>
              <a:gd name="adj1" fmla="val -41670"/>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cxnSp>
        <p:nvCxnSpPr>
          <p:cNvPr id="157" name="Elbow Connector 156"/>
          <p:cNvCxnSpPr>
            <a:stCxn id="155" idx="4"/>
            <a:endCxn id="161" idx="4"/>
          </p:cNvCxnSpPr>
          <p:nvPr/>
        </p:nvCxnSpPr>
        <p:spPr>
          <a:xfrm rot="5400000" flipH="1" flipV="1">
            <a:off x="3061955" y="2066145"/>
            <a:ext cx="1068769" cy="1770095"/>
          </a:xfrm>
          <a:prstGeom prst="bentConnector3">
            <a:avLst>
              <a:gd name="adj1" fmla="val -16042"/>
            </a:avLst>
          </a:prstGeom>
          <a:ln w="9525" cmpd="sng">
            <a:solidFill>
              <a:srgbClr val="FF0000"/>
            </a:solidFill>
            <a:prstDash val="sysDash"/>
            <a:tailEnd type="triangle" w="med"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6200000">
            <a:off x="3906531" y="3462235"/>
            <a:ext cx="1433406" cy="219291"/>
          </a:xfrm>
          <a:prstGeom prst="rect">
            <a:avLst/>
          </a:prstGeom>
          <a:noFill/>
        </p:spPr>
        <p:txBody>
          <a:bodyPr wrap="none" rtlCol="0">
            <a:spAutoFit/>
          </a:bodyPr>
          <a:lstStyle/>
          <a:p>
            <a:r>
              <a:rPr lang="en-US" sz="825" dirty="0" err="1"/>
              <a:t>schema:translationOfWork</a:t>
            </a:r>
            <a:endParaRPr lang="en-US" sz="788" dirty="0"/>
          </a:p>
        </p:txBody>
      </p:sp>
      <p:sp>
        <p:nvSpPr>
          <p:cNvPr id="35" name="Text Placeholder 1">
            <a:extLst>
              <a:ext uri="{FF2B5EF4-FFF2-40B4-BE49-F238E27FC236}">
                <a16:creationId xmlns:a16="http://schemas.microsoft.com/office/drawing/2014/main" id="{547D15A5-E8C3-4EF9-875C-73264DD333B2}"/>
              </a:ext>
            </a:extLst>
          </p:cNvPr>
          <p:cNvSpPr txBox="1">
            <a:spLocks/>
          </p:cNvSpPr>
          <p:nvPr/>
        </p:nvSpPr>
        <p:spPr>
          <a:xfrm>
            <a:off x="352426" y="101257"/>
            <a:ext cx="8439148" cy="686442"/>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b="1" dirty="0">
                <a:solidFill>
                  <a:schemeClr val="tx2"/>
                </a:solidFill>
              </a:rPr>
              <a:t>A work and its translations: a model</a:t>
            </a:r>
          </a:p>
        </p:txBody>
      </p:sp>
    </p:spTree>
    <p:extLst>
      <p:ext uri="{BB962C8B-B14F-4D97-AF65-F5344CB8AC3E}">
        <p14:creationId xmlns:p14="http://schemas.microsoft.com/office/powerpoint/2010/main" val="209043724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2B967A7-4F98-4770-9525-C4221B467B14}"/>
              </a:ext>
            </a:extLst>
          </p:cNvPr>
          <p:cNvSpPr txBox="1">
            <a:spLocks/>
          </p:cNvSpPr>
          <p:nvPr/>
        </p:nvSpPr>
        <p:spPr>
          <a:xfrm>
            <a:off x="340787" y="3433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latin typeface="+mj-lt"/>
              </a:rPr>
              <a:t>Wikibase Statements</a:t>
            </a:r>
          </a:p>
        </p:txBody>
      </p:sp>
      <p:sp>
        <p:nvSpPr>
          <p:cNvPr id="3" name="Text Placeholder 3">
            <a:extLst>
              <a:ext uri="{FF2B5EF4-FFF2-40B4-BE49-F238E27FC236}">
                <a16:creationId xmlns:a16="http://schemas.microsoft.com/office/drawing/2014/main" id="{4D5694AC-3221-4C84-843D-3D6FD494CB68}"/>
              </a:ext>
            </a:extLst>
          </p:cNvPr>
          <p:cNvSpPr txBox="1">
            <a:spLocks/>
          </p:cNvSpPr>
          <p:nvPr/>
        </p:nvSpPr>
        <p:spPr>
          <a:xfrm>
            <a:off x="340787" y="1032943"/>
            <a:ext cx="4030979" cy="3413570"/>
          </a:xfrm>
          <a:prstGeom prst="rect">
            <a:avLst/>
          </a:prstGeom>
          <a:ln w="28575">
            <a:solidFill>
              <a:srgbClr val="027DBA"/>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u="sng" dirty="0"/>
              <a:t>Work</a:t>
            </a:r>
          </a:p>
          <a:p>
            <a:r>
              <a:rPr lang="en-US" sz="2400" dirty="0"/>
              <a:t>Title (original title)</a:t>
            </a:r>
          </a:p>
          <a:p>
            <a:r>
              <a:rPr lang="en-US" sz="2400" dirty="0"/>
              <a:t>Language (of original)</a:t>
            </a:r>
          </a:p>
          <a:p>
            <a:r>
              <a:rPr lang="en-US" sz="2400" dirty="0"/>
              <a:t>Instance of: (Book)</a:t>
            </a:r>
          </a:p>
          <a:p>
            <a:r>
              <a:rPr lang="en-US" sz="2400" dirty="0"/>
              <a:t>Author(s) (of original)</a:t>
            </a:r>
          </a:p>
          <a:p>
            <a:r>
              <a:rPr lang="en-US" sz="2400" dirty="0"/>
              <a:t>Earliest known publication date</a:t>
            </a:r>
          </a:p>
          <a:p>
            <a:endParaRPr lang="en-US" dirty="0"/>
          </a:p>
          <a:p>
            <a:endParaRPr lang="en-US" b="1" u="sng" dirty="0"/>
          </a:p>
        </p:txBody>
      </p:sp>
      <p:sp>
        <p:nvSpPr>
          <p:cNvPr id="4" name="Text Placeholder 1">
            <a:extLst>
              <a:ext uri="{FF2B5EF4-FFF2-40B4-BE49-F238E27FC236}">
                <a16:creationId xmlns:a16="http://schemas.microsoft.com/office/drawing/2014/main" id="{65BAA8E0-FED1-46ED-AF7E-CE0308096AD5}"/>
              </a:ext>
            </a:extLst>
          </p:cNvPr>
          <p:cNvSpPr txBox="1">
            <a:spLocks/>
          </p:cNvSpPr>
          <p:nvPr/>
        </p:nvSpPr>
        <p:spPr>
          <a:xfrm>
            <a:off x="4745783" y="1032943"/>
            <a:ext cx="4030978" cy="3413570"/>
          </a:xfrm>
          <a:prstGeom prst="rect">
            <a:avLst/>
          </a:prstGeom>
          <a:ln w="28575">
            <a:solidFill>
              <a:srgbClr val="027DBA"/>
            </a:solid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b="1" u="sng" dirty="0"/>
              <a:t>Translation</a:t>
            </a:r>
          </a:p>
          <a:p>
            <a:r>
              <a:rPr lang="en-US" sz="2400" dirty="0"/>
              <a:t>Title (translated title)</a:t>
            </a:r>
          </a:p>
          <a:p>
            <a:r>
              <a:rPr lang="en-US" sz="2400" dirty="0"/>
              <a:t>Language (of translation)</a:t>
            </a:r>
          </a:p>
          <a:p>
            <a:r>
              <a:rPr lang="en-US" sz="2400" dirty="0"/>
              <a:t>Instance of: (Translation)</a:t>
            </a:r>
          </a:p>
          <a:p>
            <a:r>
              <a:rPr lang="en-US" sz="2400" dirty="0"/>
              <a:t>Translator(s)</a:t>
            </a:r>
          </a:p>
          <a:p>
            <a:r>
              <a:rPr lang="en-US" sz="2400" dirty="0"/>
              <a:t>Earliest known publication date</a:t>
            </a:r>
          </a:p>
          <a:p>
            <a:r>
              <a:rPr lang="en-US" sz="2400" dirty="0"/>
              <a:t>Translated from</a:t>
            </a:r>
          </a:p>
          <a:p>
            <a:pPr marL="0" indent="0">
              <a:buFont typeface="Arial"/>
              <a:buNone/>
            </a:pPr>
            <a:endParaRPr lang="en-US" b="1" u="sng" dirty="0"/>
          </a:p>
        </p:txBody>
      </p:sp>
    </p:spTree>
    <p:extLst>
      <p:ext uri="{BB962C8B-B14F-4D97-AF65-F5344CB8AC3E}">
        <p14:creationId xmlns:p14="http://schemas.microsoft.com/office/powerpoint/2010/main" val="39640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8B4FE-F084-4EA8-98E7-58AD9D225A20}"/>
              </a:ext>
            </a:extLst>
          </p:cNvPr>
          <p:cNvPicPr/>
          <p:nvPr/>
        </p:nvPicPr>
        <p:blipFill>
          <a:blip r:embed="rId3"/>
          <a:stretch>
            <a:fillRect/>
          </a:stretch>
        </p:blipFill>
        <p:spPr>
          <a:xfrm>
            <a:off x="938840" y="306473"/>
            <a:ext cx="3767718" cy="1988820"/>
          </a:xfrm>
          <a:prstGeom prst="rect">
            <a:avLst/>
          </a:prstGeom>
        </p:spPr>
      </p:pic>
      <p:pic>
        <p:nvPicPr>
          <p:cNvPr id="3" name="Picture 2">
            <a:extLst>
              <a:ext uri="{FF2B5EF4-FFF2-40B4-BE49-F238E27FC236}">
                <a16:creationId xmlns:a16="http://schemas.microsoft.com/office/drawing/2014/main" id="{C54568AF-1172-4884-B90D-63491972A29E}"/>
              </a:ext>
            </a:extLst>
          </p:cNvPr>
          <p:cNvPicPr/>
          <p:nvPr/>
        </p:nvPicPr>
        <p:blipFill>
          <a:blip r:embed="rId4"/>
          <a:stretch>
            <a:fillRect/>
          </a:stretch>
        </p:blipFill>
        <p:spPr>
          <a:xfrm>
            <a:off x="4123071" y="699755"/>
            <a:ext cx="4457700" cy="3841909"/>
          </a:xfrm>
          <a:prstGeom prst="rect">
            <a:avLst/>
          </a:prstGeom>
        </p:spPr>
      </p:pic>
      <p:sp>
        <p:nvSpPr>
          <p:cNvPr id="4" name="Star: 5 Points 3">
            <a:extLst>
              <a:ext uri="{FF2B5EF4-FFF2-40B4-BE49-F238E27FC236}">
                <a16:creationId xmlns:a16="http://schemas.microsoft.com/office/drawing/2014/main" id="{696B2FD2-290B-4257-B3B0-009719827476}"/>
              </a:ext>
            </a:extLst>
          </p:cNvPr>
          <p:cNvSpPr/>
          <p:nvPr/>
        </p:nvSpPr>
        <p:spPr>
          <a:xfrm>
            <a:off x="7666371" y="306473"/>
            <a:ext cx="914400" cy="914400"/>
          </a:xfrm>
          <a:prstGeom prst="star5">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B3C081-02A8-4618-B6C2-87836091E97C}"/>
              </a:ext>
            </a:extLst>
          </p:cNvPr>
          <p:cNvSpPr txBox="1"/>
          <p:nvPr/>
        </p:nvSpPr>
        <p:spPr>
          <a:xfrm>
            <a:off x="1089443" y="2620710"/>
            <a:ext cx="2712937" cy="1615827"/>
          </a:xfrm>
          <a:prstGeom prst="rect">
            <a:avLst/>
          </a:prstGeom>
          <a:noFill/>
        </p:spPr>
        <p:txBody>
          <a:bodyPr wrap="square" rtlCol="0">
            <a:spAutoFit/>
          </a:bodyPr>
          <a:lstStyle/>
          <a:p>
            <a:pPr marL="214313" indent="-214313">
              <a:buFont typeface="Arial" panose="020B0604020202020204" pitchFamily="34" charset="0"/>
              <a:buChar char="•"/>
            </a:pPr>
            <a:r>
              <a:rPr lang="en-US" dirty="0"/>
              <a:t>No original language</a:t>
            </a:r>
          </a:p>
          <a:p>
            <a:pPr marL="214313" indent="-214313">
              <a:buFont typeface="Arial" panose="020B0604020202020204" pitchFamily="34" charset="0"/>
              <a:buChar char="•"/>
            </a:pPr>
            <a:r>
              <a:rPr lang="en-US" dirty="0"/>
              <a:t>No original title</a:t>
            </a:r>
          </a:p>
          <a:p>
            <a:pPr marL="214313" indent="-214313">
              <a:buFont typeface="Arial" panose="020B0604020202020204" pitchFamily="34" charset="0"/>
              <a:buChar char="•"/>
            </a:pPr>
            <a:r>
              <a:rPr lang="en-US" dirty="0" err="1"/>
              <a:t>Chiodi</a:t>
            </a:r>
            <a:r>
              <a:rPr lang="en-US" dirty="0"/>
              <a:t> translator, not author</a:t>
            </a:r>
          </a:p>
          <a:p>
            <a:endParaRPr lang="en-US" sz="1350" dirty="0"/>
          </a:p>
          <a:p>
            <a:endParaRPr lang="en-US" sz="1350" dirty="0"/>
          </a:p>
        </p:txBody>
      </p:sp>
    </p:spTree>
    <p:extLst>
      <p:ext uri="{BB962C8B-B14F-4D97-AF65-F5344CB8AC3E}">
        <p14:creationId xmlns:p14="http://schemas.microsoft.com/office/powerpoint/2010/main" val="158024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8EAA92-AFC8-4BC7-B1D9-4C002A8BE189}"/>
              </a:ext>
            </a:extLst>
          </p:cNvPr>
          <p:cNvSpPr>
            <a:spLocks noGrp="1"/>
          </p:cNvSpPr>
          <p:nvPr>
            <p:ph type="body" sz="quarter" idx="13"/>
          </p:nvPr>
        </p:nvSpPr>
        <p:spPr/>
        <p:txBody>
          <a:bodyPr/>
          <a:lstStyle/>
          <a:p>
            <a:r>
              <a:rPr lang="en-US" dirty="0"/>
              <a:t>Translations of </a:t>
            </a:r>
            <a:r>
              <a:rPr lang="en-US" i="1" dirty="0"/>
              <a:t>Sein und Zeit</a:t>
            </a:r>
            <a:endParaRPr lang="en-US" dirty="0"/>
          </a:p>
        </p:txBody>
      </p:sp>
      <p:pic>
        <p:nvPicPr>
          <p:cNvPr id="3" name="Picture 2">
            <a:extLst>
              <a:ext uri="{FF2B5EF4-FFF2-40B4-BE49-F238E27FC236}">
                <a16:creationId xmlns:a16="http://schemas.microsoft.com/office/drawing/2014/main" id="{F29D297F-D56C-413E-9042-B3510D381F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7000"/>
                    </a14:imgEffect>
                  </a14:imgLayer>
                </a14:imgProps>
              </a:ext>
            </a:extLst>
          </a:blip>
          <a:stretch>
            <a:fillRect/>
          </a:stretch>
        </p:blipFill>
        <p:spPr>
          <a:xfrm>
            <a:off x="199756" y="1080247"/>
            <a:ext cx="9144000" cy="4381500"/>
          </a:xfrm>
          <a:prstGeom prst="rect">
            <a:avLst/>
          </a:prstGeom>
        </p:spPr>
      </p:pic>
      <p:sp>
        <p:nvSpPr>
          <p:cNvPr id="4" name="Oval 3">
            <a:extLst>
              <a:ext uri="{FF2B5EF4-FFF2-40B4-BE49-F238E27FC236}">
                <a16:creationId xmlns:a16="http://schemas.microsoft.com/office/drawing/2014/main" id="{298F850E-5F97-4F62-9E98-2671152CD70C}"/>
              </a:ext>
            </a:extLst>
          </p:cNvPr>
          <p:cNvSpPr/>
          <p:nvPr/>
        </p:nvSpPr>
        <p:spPr>
          <a:xfrm>
            <a:off x="3459480" y="303784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25EB0BC-B2AE-4E15-8250-E45635C8155E}"/>
              </a:ext>
            </a:extLst>
          </p:cNvPr>
          <p:cNvSpPr/>
          <p:nvPr/>
        </p:nvSpPr>
        <p:spPr>
          <a:xfrm>
            <a:off x="5339080" y="303784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1788A4-350A-456C-9526-2A974BAA9E55}"/>
              </a:ext>
            </a:extLst>
          </p:cNvPr>
          <p:cNvSpPr/>
          <p:nvPr/>
        </p:nvSpPr>
        <p:spPr>
          <a:xfrm>
            <a:off x="5425440" y="2402840"/>
            <a:ext cx="1188720" cy="533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90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46C284-A4C7-49B5-9B42-330C40FC2A8E}"/>
              </a:ext>
            </a:extLst>
          </p:cNvPr>
          <p:cNvSpPr/>
          <p:nvPr/>
        </p:nvSpPr>
        <p:spPr>
          <a:xfrm>
            <a:off x="107039" y="888484"/>
            <a:ext cx="3779162" cy="1754326"/>
          </a:xfrm>
          <a:prstGeom prst="rect">
            <a:avLst/>
          </a:prstGeom>
        </p:spPr>
        <p:txBody>
          <a:bodyPr wrap="square">
            <a:spAutoFit/>
          </a:bodyPr>
          <a:lstStyle/>
          <a:p>
            <a:r>
              <a:rPr lang="en-US" sz="3600" b="1" dirty="0">
                <a:solidFill>
                  <a:srgbClr val="004B7F"/>
                </a:solidFill>
              </a:rPr>
              <a:t>Non-Latin scripts imported from Wikidata</a:t>
            </a:r>
          </a:p>
        </p:txBody>
      </p:sp>
      <p:pic>
        <p:nvPicPr>
          <p:cNvPr id="3" name="Picture 2">
            <a:extLst>
              <a:ext uri="{FF2B5EF4-FFF2-40B4-BE49-F238E27FC236}">
                <a16:creationId xmlns:a16="http://schemas.microsoft.com/office/drawing/2014/main" id="{0CA22722-497E-4A2D-B4BE-191B23A035AF}"/>
              </a:ext>
            </a:extLst>
          </p:cNvPr>
          <p:cNvPicPr>
            <a:picLocks noChangeAspect="1"/>
          </p:cNvPicPr>
          <p:nvPr/>
        </p:nvPicPr>
        <p:blipFill>
          <a:blip r:embed="rId3"/>
          <a:stretch>
            <a:fillRect/>
          </a:stretch>
        </p:blipFill>
        <p:spPr>
          <a:xfrm>
            <a:off x="4572000" y="363680"/>
            <a:ext cx="2644369" cy="1767993"/>
          </a:xfrm>
          <a:prstGeom prst="rect">
            <a:avLst/>
          </a:prstGeom>
        </p:spPr>
      </p:pic>
      <p:pic>
        <p:nvPicPr>
          <p:cNvPr id="4" name="Picture 3">
            <a:extLst>
              <a:ext uri="{FF2B5EF4-FFF2-40B4-BE49-F238E27FC236}">
                <a16:creationId xmlns:a16="http://schemas.microsoft.com/office/drawing/2014/main" id="{B7036882-9859-475A-B626-10F99540CC9E}"/>
              </a:ext>
            </a:extLst>
          </p:cNvPr>
          <p:cNvPicPr>
            <a:picLocks noChangeAspect="1"/>
          </p:cNvPicPr>
          <p:nvPr/>
        </p:nvPicPr>
        <p:blipFill>
          <a:blip r:embed="rId4"/>
          <a:stretch>
            <a:fillRect/>
          </a:stretch>
        </p:blipFill>
        <p:spPr>
          <a:xfrm>
            <a:off x="4572000" y="2439109"/>
            <a:ext cx="2416904" cy="1728216"/>
          </a:xfrm>
          <a:prstGeom prst="rect">
            <a:avLst/>
          </a:prstGeom>
        </p:spPr>
      </p:pic>
      <p:pic>
        <p:nvPicPr>
          <p:cNvPr id="5" name="Picture 4">
            <a:extLst>
              <a:ext uri="{FF2B5EF4-FFF2-40B4-BE49-F238E27FC236}">
                <a16:creationId xmlns:a16="http://schemas.microsoft.com/office/drawing/2014/main" id="{C00040E4-C4C6-4097-82E5-4F57CC072612}"/>
              </a:ext>
            </a:extLst>
          </p:cNvPr>
          <p:cNvPicPr>
            <a:picLocks noChangeAspect="1"/>
          </p:cNvPicPr>
          <p:nvPr/>
        </p:nvPicPr>
        <p:blipFill>
          <a:blip r:embed="rId5"/>
          <a:stretch>
            <a:fillRect/>
          </a:stretch>
        </p:blipFill>
        <p:spPr>
          <a:xfrm>
            <a:off x="7595370" y="359800"/>
            <a:ext cx="1377434" cy="1057367"/>
          </a:xfrm>
          <a:prstGeom prst="rect">
            <a:avLst/>
          </a:prstGeom>
        </p:spPr>
      </p:pic>
    </p:spTree>
    <p:extLst>
      <p:ext uri="{BB962C8B-B14F-4D97-AF65-F5344CB8AC3E}">
        <p14:creationId xmlns:p14="http://schemas.microsoft.com/office/powerpoint/2010/main" val="295803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4243719" y="125104"/>
            <a:ext cx="2080260" cy="4503420"/>
          </a:xfrm>
          <a:prstGeom prst="rect">
            <a:avLst/>
          </a:prstGeom>
        </p:spPr>
      </p:pic>
      <p:sp>
        <p:nvSpPr>
          <p:cNvPr id="16" name="Rectangle 15">
            <a:extLst>
              <a:ext uri="{FF2B5EF4-FFF2-40B4-BE49-F238E27FC236}">
                <a16:creationId xmlns:a16="http://schemas.microsoft.com/office/drawing/2014/main" id="{4EAB9FC5-5CCD-4B22-977A-FE584E3E9ACF}"/>
              </a:ext>
            </a:extLst>
          </p:cNvPr>
          <p:cNvSpPr/>
          <p:nvPr/>
        </p:nvSpPr>
        <p:spPr>
          <a:xfrm>
            <a:off x="5696570" y="85176"/>
            <a:ext cx="3369510" cy="4543348"/>
          </a:xfrm>
          <a:prstGeom prst="rect">
            <a:avLst/>
          </a:prstGeom>
          <a:solidFill>
            <a:schemeClr val="bg1"/>
          </a:solid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5F88FA7-1ECE-4CC7-BB82-383C6790C7AF}"/>
              </a:ext>
            </a:extLst>
          </p:cNvPr>
          <p:cNvSpPr/>
          <p:nvPr/>
        </p:nvSpPr>
        <p:spPr>
          <a:xfrm>
            <a:off x="220133" y="85177"/>
            <a:ext cx="1600458" cy="4543347"/>
          </a:xfrm>
          <a:prstGeom prst="rect">
            <a:avLst/>
          </a:prstGeom>
          <a:noFill/>
          <a:ln w="381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346525" y="168321"/>
            <a:ext cx="1388865" cy="4126588"/>
          </a:xfrm>
          <a:prstGeom prst="rect">
            <a:avLst/>
          </a:prstGeom>
        </p:spPr>
      </p:pic>
      <p:pic>
        <p:nvPicPr>
          <p:cNvPr id="8" name="Picture 7"/>
          <p:cNvPicPr>
            <a:picLocks noChangeAspect="1"/>
          </p:cNvPicPr>
          <p:nvPr/>
        </p:nvPicPr>
        <p:blipFill>
          <a:blip r:embed="rId5"/>
          <a:stretch>
            <a:fillRect/>
          </a:stretch>
        </p:blipFill>
        <p:spPr>
          <a:xfrm>
            <a:off x="2002638" y="22976"/>
            <a:ext cx="1377434" cy="1057367"/>
          </a:xfrm>
          <a:prstGeom prst="rect">
            <a:avLst/>
          </a:prstGeom>
        </p:spPr>
      </p:pic>
      <p:sp>
        <p:nvSpPr>
          <p:cNvPr id="9" name="TextBox 8"/>
          <p:cNvSpPr txBox="1"/>
          <p:nvPr/>
        </p:nvSpPr>
        <p:spPr>
          <a:xfrm>
            <a:off x="5720310" y="143952"/>
            <a:ext cx="3108543" cy="1200329"/>
          </a:xfrm>
          <a:prstGeom prst="rect">
            <a:avLst/>
          </a:prstGeom>
          <a:noFill/>
        </p:spPr>
        <p:txBody>
          <a:bodyPr wrap="none" rtlCol="0">
            <a:spAutoFit/>
          </a:bodyPr>
          <a:lstStyle/>
          <a:p>
            <a:r>
              <a:rPr lang="en-US" dirty="0"/>
              <a:t>These strings represent </a:t>
            </a:r>
          </a:p>
          <a:p>
            <a:r>
              <a:rPr lang="en-US" dirty="0"/>
              <a:t>Wikipedia entries in multiple </a:t>
            </a:r>
          </a:p>
          <a:p>
            <a:r>
              <a:rPr lang="en-US" dirty="0"/>
              <a:t>languages. They imply the </a:t>
            </a:r>
          </a:p>
          <a:p>
            <a:r>
              <a:rPr lang="en-US" dirty="0"/>
              <a:t>existence of translations.</a:t>
            </a:r>
          </a:p>
        </p:txBody>
      </p:sp>
      <p:sp>
        <p:nvSpPr>
          <p:cNvPr id="10" name="TextBox 9"/>
          <p:cNvSpPr txBox="1"/>
          <p:nvPr/>
        </p:nvSpPr>
        <p:spPr>
          <a:xfrm>
            <a:off x="5769918" y="1334393"/>
            <a:ext cx="3405408" cy="2308324"/>
          </a:xfrm>
          <a:prstGeom prst="rect">
            <a:avLst/>
          </a:prstGeom>
          <a:noFill/>
        </p:spPr>
        <p:txBody>
          <a:bodyPr wrap="square" rtlCol="0">
            <a:spAutoFit/>
          </a:bodyPr>
          <a:lstStyle/>
          <a:p>
            <a:r>
              <a:rPr lang="en-US" dirty="0"/>
              <a:t>So the Greek title… </a:t>
            </a:r>
          </a:p>
          <a:p>
            <a:endParaRPr lang="en-US" dirty="0"/>
          </a:p>
          <a:p>
            <a:endParaRPr lang="en-US" dirty="0"/>
          </a:p>
          <a:p>
            <a:r>
              <a:rPr lang="en-US" dirty="0"/>
              <a:t>can be issued as a search </a:t>
            </a:r>
          </a:p>
          <a:p>
            <a:r>
              <a:rPr lang="en-US" dirty="0"/>
              <a:t>against </a:t>
            </a:r>
            <a:r>
              <a:rPr lang="en-US" dirty="0" err="1"/>
              <a:t>WorldCat</a:t>
            </a:r>
            <a:r>
              <a:rPr lang="en-US" dirty="0"/>
              <a:t> to discover a </a:t>
            </a:r>
          </a:p>
          <a:p>
            <a:r>
              <a:rPr lang="en-US" dirty="0"/>
              <a:t>translation. Since one was </a:t>
            </a:r>
          </a:p>
          <a:p>
            <a:r>
              <a:rPr lang="en-US" dirty="0"/>
              <a:t>found, the Greek script can replace the transcription…</a:t>
            </a:r>
          </a:p>
        </p:txBody>
      </p:sp>
      <p:pic>
        <p:nvPicPr>
          <p:cNvPr id="11" name="Picture 10"/>
          <p:cNvPicPr>
            <a:picLocks noChangeAspect="1"/>
          </p:cNvPicPr>
          <p:nvPr/>
        </p:nvPicPr>
        <p:blipFill>
          <a:blip r:embed="rId6"/>
          <a:stretch>
            <a:fillRect/>
          </a:stretch>
        </p:blipFill>
        <p:spPr>
          <a:xfrm>
            <a:off x="5755560" y="1679426"/>
            <a:ext cx="3038042" cy="493990"/>
          </a:xfrm>
          <a:prstGeom prst="rect">
            <a:avLst/>
          </a:prstGeom>
        </p:spPr>
      </p:pic>
      <p:sp>
        <p:nvSpPr>
          <p:cNvPr id="12" name="TextBox 11"/>
          <p:cNvSpPr txBox="1"/>
          <p:nvPr/>
        </p:nvSpPr>
        <p:spPr>
          <a:xfrm>
            <a:off x="5720310" y="3377697"/>
            <a:ext cx="3153949" cy="1200329"/>
          </a:xfrm>
          <a:prstGeom prst="rect">
            <a:avLst/>
          </a:prstGeom>
          <a:noFill/>
        </p:spPr>
        <p:txBody>
          <a:bodyPr wrap="square" rtlCol="0">
            <a:spAutoFit/>
          </a:bodyPr>
          <a:lstStyle/>
          <a:p>
            <a:pPr algn="ctr"/>
            <a:r>
              <a:rPr lang="en-US" i="1" dirty="0">
                <a:solidFill>
                  <a:srgbClr val="C00000"/>
                </a:solidFill>
              </a:rPr>
              <a:t>…</a:t>
            </a:r>
          </a:p>
          <a:p>
            <a:pPr algn="ctr"/>
            <a:r>
              <a:rPr lang="en-US" i="1" dirty="0" err="1">
                <a:solidFill>
                  <a:srgbClr val="C00000"/>
                </a:solidFill>
              </a:rPr>
              <a:t>Einei</a:t>
            </a:r>
            <a:r>
              <a:rPr lang="en-US" i="1" dirty="0">
                <a:solidFill>
                  <a:srgbClr val="C00000"/>
                </a:solidFill>
              </a:rPr>
              <a:t> kai </a:t>
            </a:r>
            <a:r>
              <a:rPr lang="en-US" i="1" dirty="0" err="1">
                <a:solidFill>
                  <a:srgbClr val="C00000"/>
                </a:solidFill>
              </a:rPr>
              <a:t>chronos</a:t>
            </a:r>
            <a:endParaRPr lang="en-US" i="1" dirty="0">
              <a:solidFill>
                <a:srgbClr val="C00000"/>
              </a:solidFill>
            </a:endParaRPr>
          </a:p>
          <a:p>
            <a:r>
              <a:rPr lang="en-US" i="1" dirty="0"/>
              <a:t>…</a:t>
            </a:r>
            <a:r>
              <a:rPr lang="en-US" dirty="0"/>
              <a:t>which isn’t useful to Greek readers.</a:t>
            </a:r>
          </a:p>
        </p:txBody>
      </p:sp>
      <p:pic>
        <p:nvPicPr>
          <p:cNvPr id="4" name="Picture 3">
            <a:extLst>
              <a:ext uri="{FF2B5EF4-FFF2-40B4-BE49-F238E27FC236}">
                <a16:creationId xmlns:a16="http://schemas.microsoft.com/office/drawing/2014/main" id="{BE552CB4-5A06-4F76-B50C-0D521405FC41}"/>
              </a:ext>
            </a:extLst>
          </p:cNvPr>
          <p:cNvPicPr>
            <a:picLocks noChangeAspect="1"/>
          </p:cNvPicPr>
          <p:nvPr/>
        </p:nvPicPr>
        <p:blipFill>
          <a:blip r:embed="rId7"/>
          <a:stretch>
            <a:fillRect/>
          </a:stretch>
        </p:blipFill>
        <p:spPr>
          <a:xfrm>
            <a:off x="2015759" y="3255545"/>
            <a:ext cx="1973877" cy="112603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6015E2B-A349-4CD6-8DF3-67C397335EA4}"/>
              </a:ext>
            </a:extLst>
          </p:cNvPr>
          <p:cNvPicPr>
            <a:picLocks noChangeAspect="1"/>
          </p:cNvPicPr>
          <p:nvPr/>
        </p:nvPicPr>
        <p:blipFill>
          <a:blip r:embed="rId8"/>
          <a:stretch>
            <a:fillRect/>
          </a:stretch>
        </p:blipFill>
        <p:spPr>
          <a:xfrm>
            <a:off x="1993714" y="1080343"/>
            <a:ext cx="1915596" cy="2069042"/>
          </a:xfrm>
          <a:prstGeom prst="rect">
            <a:avLst/>
          </a:prstGeom>
        </p:spPr>
      </p:pic>
      <p:sp>
        <p:nvSpPr>
          <p:cNvPr id="13" name="Rectangle 12">
            <a:extLst>
              <a:ext uri="{FF2B5EF4-FFF2-40B4-BE49-F238E27FC236}">
                <a16:creationId xmlns:a16="http://schemas.microsoft.com/office/drawing/2014/main" id="{AA45C590-6EAE-44EF-BC6B-992B28ADC83F}"/>
              </a:ext>
            </a:extLst>
          </p:cNvPr>
          <p:cNvSpPr/>
          <p:nvPr/>
        </p:nvSpPr>
        <p:spPr>
          <a:xfrm>
            <a:off x="1915481" y="85176"/>
            <a:ext cx="2185709" cy="4543347"/>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204273-8B86-4A89-9B08-F7AED6B1FC16}"/>
              </a:ext>
            </a:extLst>
          </p:cNvPr>
          <p:cNvSpPr/>
          <p:nvPr/>
        </p:nvSpPr>
        <p:spPr>
          <a:xfrm>
            <a:off x="4196080" y="86080"/>
            <a:ext cx="1405601" cy="4542444"/>
          </a:xfrm>
          <a:prstGeom prst="rect">
            <a:avLst/>
          </a:prstGeom>
          <a:noFill/>
          <a:ln w="38100">
            <a:solidFill>
              <a:srgbClr val="3BB77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7743B6C-4C59-4173-A32D-5DC39FBC3419}"/>
              </a:ext>
            </a:extLst>
          </p:cNvPr>
          <p:cNvSpPr txBox="1"/>
          <p:nvPr/>
        </p:nvSpPr>
        <p:spPr>
          <a:xfrm>
            <a:off x="170610" y="4734683"/>
            <a:ext cx="1699504" cy="338554"/>
          </a:xfrm>
          <a:prstGeom prst="rect">
            <a:avLst/>
          </a:prstGeom>
          <a:solidFill>
            <a:srgbClr val="236192"/>
          </a:solidFill>
        </p:spPr>
        <p:txBody>
          <a:bodyPr wrap="none" rtlCol="0">
            <a:spAutoFit/>
          </a:bodyPr>
          <a:lstStyle/>
          <a:p>
            <a:r>
              <a:rPr lang="en-US" sz="1600" dirty="0">
                <a:solidFill>
                  <a:schemeClr val="accent1">
                    <a:lumMod val="20000"/>
                    <a:lumOff val="80000"/>
                  </a:schemeClr>
                </a:solidFill>
              </a:rPr>
              <a:t>Wikipedia “work”</a:t>
            </a:r>
          </a:p>
        </p:txBody>
      </p:sp>
      <p:sp>
        <p:nvSpPr>
          <p:cNvPr id="18" name="TextBox 17">
            <a:extLst>
              <a:ext uri="{FF2B5EF4-FFF2-40B4-BE49-F238E27FC236}">
                <a16:creationId xmlns:a16="http://schemas.microsoft.com/office/drawing/2014/main" id="{5D752537-8820-4D08-B0CF-5DA44F0F6B82}"/>
              </a:ext>
            </a:extLst>
          </p:cNvPr>
          <p:cNvSpPr txBox="1"/>
          <p:nvPr/>
        </p:nvSpPr>
        <p:spPr>
          <a:xfrm>
            <a:off x="2273759" y="4734683"/>
            <a:ext cx="1391728" cy="338554"/>
          </a:xfrm>
          <a:prstGeom prst="rect">
            <a:avLst/>
          </a:prstGeom>
          <a:solidFill>
            <a:srgbClr val="236192"/>
          </a:solidFill>
        </p:spPr>
        <p:txBody>
          <a:bodyPr wrap="none" rtlCol="0">
            <a:spAutoFit/>
          </a:bodyPr>
          <a:lstStyle/>
          <a:p>
            <a:r>
              <a:rPr lang="en-US" sz="1600" dirty="0">
                <a:solidFill>
                  <a:schemeClr val="accent1">
                    <a:lumMod val="20000"/>
                    <a:lumOff val="80000"/>
                  </a:schemeClr>
                </a:solidFill>
              </a:rPr>
              <a:t>…in </a:t>
            </a:r>
            <a:r>
              <a:rPr lang="en-US" sz="1600" dirty="0" err="1">
                <a:solidFill>
                  <a:schemeClr val="accent1">
                    <a:lumMod val="20000"/>
                    <a:lumOff val="80000"/>
                  </a:schemeClr>
                </a:solidFill>
              </a:rPr>
              <a:t>Wikidata</a:t>
            </a:r>
            <a:endParaRPr lang="en-US" sz="1600" dirty="0">
              <a:solidFill>
                <a:schemeClr val="accent1">
                  <a:lumMod val="20000"/>
                  <a:lumOff val="80000"/>
                </a:schemeClr>
              </a:solidFill>
            </a:endParaRPr>
          </a:p>
        </p:txBody>
      </p:sp>
      <p:sp>
        <p:nvSpPr>
          <p:cNvPr id="19" name="TextBox 18">
            <a:extLst>
              <a:ext uri="{FF2B5EF4-FFF2-40B4-BE49-F238E27FC236}">
                <a16:creationId xmlns:a16="http://schemas.microsoft.com/office/drawing/2014/main" id="{729EE183-34B5-49F7-8B0D-C7EF7D11BB5A}"/>
              </a:ext>
            </a:extLst>
          </p:cNvPr>
          <p:cNvSpPr txBox="1"/>
          <p:nvPr/>
        </p:nvSpPr>
        <p:spPr>
          <a:xfrm>
            <a:off x="4101261" y="4734683"/>
            <a:ext cx="1595309" cy="338554"/>
          </a:xfrm>
          <a:prstGeom prst="rect">
            <a:avLst/>
          </a:prstGeom>
          <a:solidFill>
            <a:srgbClr val="236192"/>
          </a:solidFill>
        </p:spPr>
        <p:txBody>
          <a:bodyPr wrap="none" rtlCol="0">
            <a:spAutoFit/>
          </a:bodyPr>
          <a:lstStyle/>
          <a:p>
            <a:r>
              <a:rPr lang="en-US" sz="1600" dirty="0">
                <a:solidFill>
                  <a:schemeClr val="accent1">
                    <a:lumMod val="20000"/>
                    <a:lumOff val="80000"/>
                  </a:schemeClr>
                </a:solidFill>
              </a:rPr>
              <a:t>Multilingual info</a:t>
            </a:r>
          </a:p>
        </p:txBody>
      </p:sp>
      <p:sp>
        <p:nvSpPr>
          <p:cNvPr id="20" name="TextBox 19">
            <a:extLst>
              <a:ext uri="{FF2B5EF4-FFF2-40B4-BE49-F238E27FC236}">
                <a16:creationId xmlns:a16="http://schemas.microsoft.com/office/drawing/2014/main" id="{6D731030-2412-418F-81B7-B61089382929}"/>
              </a:ext>
            </a:extLst>
          </p:cNvPr>
          <p:cNvSpPr txBox="1"/>
          <p:nvPr/>
        </p:nvSpPr>
        <p:spPr>
          <a:xfrm>
            <a:off x="6012292" y="4734683"/>
            <a:ext cx="2246128" cy="338554"/>
          </a:xfrm>
          <a:prstGeom prst="rect">
            <a:avLst/>
          </a:prstGeom>
          <a:solidFill>
            <a:srgbClr val="1F497D"/>
          </a:solidFill>
        </p:spPr>
        <p:txBody>
          <a:bodyPr wrap="none" rtlCol="0">
            <a:spAutoFit/>
          </a:bodyPr>
          <a:lstStyle/>
          <a:p>
            <a:r>
              <a:rPr lang="en-US" sz="1600" dirty="0">
                <a:solidFill>
                  <a:schemeClr val="accent1">
                    <a:lumMod val="20000"/>
                    <a:lumOff val="80000"/>
                  </a:schemeClr>
                </a:solidFill>
              </a:rPr>
              <a:t>Extractable knowledge</a:t>
            </a:r>
          </a:p>
        </p:txBody>
      </p:sp>
    </p:spTree>
    <p:extLst>
      <p:ext uri="{BB962C8B-B14F-4D97-AF65-F5344CB8AC3E}">
        <p14:creationId xmlns:p14="http://schemas.microsoft.com/office/powerpoint/2010/main" val="242158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309603-D2A1-4122-B0B4-0DCDD62363D6}"/>
              </a:ext>
            </a:extLst>
          </p:cNvPr>
          <p:cNvSpPr>
            <a:spLocks noGrp="1"/>
          </p:cNvSpPr>
          <p:nvPr>
            <p:ph type="body" sz="quarter" idx="13"/>
          </p:nvPr>
        </p:nvSpPr>
        <p:spPr>
          <a:xfrm>
            <a:off x="0" y="20574"/>
            <a:ext cx="8439148" cy="686442"/>
          </a:xfrm>
        </p:spPr>
        <p:txBody>
          <a:bodyPr/>
          <a:lstStyle/>
          <a:p>
            <a:r>
              <a:rPr lang="en-US" dirty="0"/>
              <a:t>Discovery layer crucial </a:t>
            </a:r>
          </a:p>
        </p:txBody>
      </p:sp>
      <p:pic>
        <p:nvPicPr>
          <p:cNvPr id="3" name="Picture 2">
            <a:extLst>
              <a:ext uri="{FF2B5EF4-FFF2-40B4-BE49-F238E27FC236}">
                <a16:creationId xmlns:a16="http://schemas.microsoft.com/office/drawing/2014/main" id="{EF0CB10E-57A1-45BD-8B17-E21033456E7E}"/>
              </a:ext>
            </a:extLst>
          </p:cNvPr>
          <p:cNvPicPr>
            <a:picLocks noChangeAspect="1"/>
          </p:cNvPicPr>
          <p:nvPr/>
        </p:nvPicPr>
        <p:blipFill>
          <a:blip r:embed="rId3"/>
          <a:stretch>
            <a:fillRect/>
          </a:stretch>
        </p:blipFill>
        <p:spPr>
          <a:xfrm>
            <a:off x="98739" y="619610"/>
            <a:ext cx="8325441" cy="5143500"/>
          </a:xfrm>
          <a:prstGeom prst="rect">
            <a:avLst/>
          </a:prstGeom>
        </p:spPr>
      </p:pic>
      <p:sp>
        <p:nvSpPr>
          <p:cNvPr id="4" name="Oval 3">
            <a:extLst>
              <a:ext uri="{FF2B5EF4-FFF2-40B4-BE49-F238E27FC236}">
                <a16:creationId xmlns:a16="http://schemas.microsoft.com/office/drawing/2014/main" id="{A82E320C-A05A-4E79-A893-48EF6BD6F36E}"/>
              </a:ext>
            </a:extLst>
          </p:cNvPr>
          <p:cNvSpPr/>
          <p:nvPr/>
        </p:nvSpPr>
        <p:spPr>
          <a:xfrm>
            <a:off x="3042411" y="3411561"/>
            <a:ext cx="1381421" cy="70285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1EC3DC4-6C7F-4B18-86F6-00D63F1D9B11}"/>
              </a:ext>
            </a:extLst>
          </p:cNvPr>
          <p:cNvSpPr/>
          <p:nvPr/>
        </p:nvSpPr>
        <p:spPr>
          <a:xfrm>
            <a:off x="180680" y="4837556"/>
            <a:ext cx="928048" cy="28537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68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2D502C-5865-4FB6-B407-98E9277E7477}"/>
              </a:ext>
            </a:extLst>
          </p:cNvPr>
          <p:cNvPicPr>
            <a:picLocks noChangeAspect="1"/>
          </p:cNvPicPr>
          <p:nvPr/>
        </p:nvPicPr>
        <p:blipFill>
          <a:blip r:embed="rId3"/>
          <a:stretch>
            <a:fillRect/>
          </a:stretch>
        </p:blipFill>
        <p:spPr>
          <a:xfrm>
            <a:off x="138007" y="152400"/>
            <a:ext cx="6086685" cy="5143500"/>
          </a:xfrm>
          <a:prstGeom prst="rect">
            <a:avLst/>
          </a:prstGeom>
        </p:spPr>
      </p:pic>
    </p:spTree>
    <p:extLst>
      <p:ext uri="{BB962C8B-B14F-4D97-AF65-F5344CB8AC3E}">
        <p14:creationId xmlns:p14="http://schemas.microsoft.com/office/powerpoint/2010/main" val="3137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2E18CF-5753-C74B-A055-A3D294619D24}"/>
              </a:ext>
            </a:extLst>
          </p:cNvPr>
          <p:cNvSpPr>
            <a:spLocks noGrp="1"/>
          </p:cNvSpPr>
          <p:nvPr>
            <p:ph type="body" sz="quarter" idx="10"/>
          </p:nvPr>
        </p:nvSpPr>
        <p:spPr>
          <a:xfrm>
            <a:off x="3136763" y="3897397"/>
            <a:ext cx="3152826" cy="358416"/>
          </a:xfrm>
        </p:spPr>
        <p:txBody>
          <a:bodyPr/>
          <a:lstStyle/>
          <a:p>
            <a:r>
              <a:rPr lang="en-US" dirty="0"/>
              <a:t>Karen Smith-Yoshimura</a:t>
            </a:r>
          </a:p>
        </p:txBody>
      </p:sp>
      <p:sp>
        <p:nvSpPr>
          <p:cNvPr id="9" name="Text Placeholder 8">
            <a:extLst>
              <a:ext uri="{FF2B5EF4-FFF2-40B4-BE49-F238E27FC236}">
                <a16:creationId xmlns:a16="http://schemas.microsoft.com/office/drawing/2014/main" id="{70A73A94-8C50-E54D-A2D4-421F73468B6A}"/>
              </a:ext>
            </a:extLst>
          </p:cNvPr>
          <p:cNvSpPr>
            <a:spLocks noGrp="1"/>
          </p:cNvSpPr>
          <p:nvPr>
            <p:ph type="body" sz="quarter" idx="16"/>
          </p:nvPr>
        </p:nvSpPr>
        <p:spPr/>
        <p:txBody>
          <a:bodyPr/>
          <a:lstStyle/>
          <a:p>
            <a:r>
              <a:rPr lang="en-US" dirty="0"/>
              <a:t>OCLC</a:t>
            </a:r>
          </a:p>
        </p:txBody>
      </p:sp>
      <p:sp>
        <p:nvSpPr>
          <p:cNvPr id="10" name="Text Placeholder 9">
            <a:extLst>
              <a:ext uri="{FF2B5EF4-FFF2-40B4-BE49-F238E27FC236}">
                <a16:creationId xmlns:a16="http://schemas.microsoft.com/office/drawing/2014/main" id="{7E309CB7-461D-DE4A-913E-FC097DBDC528}"/>
              </a:ext>
            </a:extLst>
          </p:cNvPr>
          <p:cNvSpPr>
            <a:spLocks noGrp="1"/>
          </p:cNvSpPr>
          <p:nvPr>
            <p:ph type="body" sz="quarter" idx="17"/>
          </p:nvPr>
        </p:nvSpPr>
        <p:spPr/>
        <p:txBody>
          <a:bodyPr/>
          <a:lstStyle/>
          <a:p>
            <a:r>
              <a:rPr lang="en-US" dirty="0"/>
              <a:t>smithyok@oclc.org</a:t>
            </a:r>
          </a:p>
          <a:p>
            <a:r>
              <a:rPr lang="en-US" dirty="0"/>
              <a:t>@</a:t>
            </a:r>
            <a:r>
              <a:rPr lang="en-US" dirty="0" err="1"/>
              <a:t>KarenS_Y</a:t>
            </a:r>
            <a:endParaRPr lang="en-US" dirty="0"/>
          </a:p>
        </p:txBody>
      </p:sp>
    </p:spTree>
    <p:extLst>
      <p:ext uri="{BB962C8B-B14F-4D97-AF65-F5344CB8AC3E}">
        <p14:creationId xmlns:p14="http://schemas.microsoft.com/office/powerpoint/2010/main" val="230527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75696-5B7A-F343-94D6-D779073CC6CF}"/>
              </a:ext>
            </a:extLst>
          </p:cNvPr>
          <p:cNvSpPr>
            <a:spLocks noGrp="1"/>
          </p:cNvSpPr>
          <p:nvPr>
            <p:ph type="body" sz="quarter" idx="11"/>
          </p:nvPr>
        </p:nvSpPr>
        <p:spPr/>
        <p:txBody>
          <a:bodyPr/>
          <a:lstStyle/>
          <a:p>
            <a:r>
              <a:rPr lang="en-US" dirty="0"/>
              <a:t>Linked Data Wikibase Prototype: </a:t>
            </a:r>
          </a:p>
          <a:p>
            <a:r>
              <a:rPr lang="en-US" dirty="0"/>
              <a:t>“Project Passage” </a:t>
            </a:r>
          </a:p>
        </p:txBody>
      </p:sp>
    </p:spTree>
    <p:extLst>
      <p:ext uri="{BB962C8B-B14F-4D97-AF65-F5344CB8AC3E}">
        <p14:creationId xmlns:p14="http://schemas.microsoft.com/office/powerpoint/2010/main" val="410786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A3C2151-31D8-4BCE-9942-C03B62735267}"/>
              </a:ext>
            </a:extLst>
          </p:cNvPr>
          <p:cNvSpPr txBox="1">
            <a:spLocks/>
          </p:cNvSpPr>
          <p:nvPr/>
        </p:nvSpPr>
        <p:spPr>
          <a:xfrm>
            <a:off x="340786" y="2671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rPr>
              <a:t>About the Passage Pilot </a:t>
            </a:r>
          </a:p>
        </p:txBody>
      </p:sp>
      <p:sp>
        <p:nvSpPr>
          <p:cNvPr id="3" name="Text Placeholder 4">
            <a:extLst>
              <a:ext uri="{FF2B5EF4-FFF2-40B4-BE49-F238E27FC236}">
                <a16:creationId xmlns:a16="http://schemas.microsoft.com/office/drawing/2014/main" id="{5EB030EC-0B3C-4E77-85B9-9B04383F38F7}"/>
              </a:ext>
            </a:extLst>
          </p:cNvPr>
          <p:cNvSpPr txBox="1">
            <a:spLocks/>
          </p:cNvSpPr>
          <p:nvPr/>
        </p:nvSpPr>
        <p:spPr>
          <a:xfrm>
            <a:off x="352426" y="1131347"/>
            <a:ext cx="8439148" cy="33563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Ran from December 2017 through September 2018</a:t>
            </a:r>
          </a:p>
          <a:p>
            <a:r>
              <a:rPr lang="en-US" sz="2400" dirty="0"/>
              <a:t>16 OCLC Member libraries participated</a:t>
            </a:r>
          </a:p>
          <a:p>
            <a:r>
              <a:rPr lang="en-US" sz="2400" dirty="0"/>
              <a:t>The objective was to evaluate a framework for </a:t>
            </a:r>
            <a:r>
              <a:rPr lang="en-US" sz="2400" b="1" dirty="0"/>
              <a:t>reconciling,</a:t>
            </a:r>
            <a:r>
              <a:rPr lang="en-US" sz="2400" dirty="0"/>
              <a:t>  </a:t>
            </a:r>
            <a:r>
              <a:rPr lang="en-US" sz="2400" b="1" dirty="0"/>
              <a:t>creating, and managing</a:t>
            </a:r>
            <a:r>
              <a:rPr lang="en-US" sz="2400" dirty="0"/>
              <a:t> bibliographic and authority data as </a:t>
            </a:r>
            <a:r>
              <a:rPr lang="en-US" sz="2400" b="1" dirty="0"/>
              <a:t>linked data entities and relationships</a:t>
            </a:r>
          </a:p>
          <a:p>
            <a:r>
              <a:rPr lang="en-US" sz="2400" dirty="0"/>
              <a:t>The pilot Wikibase instance included 1.2M entities, mostly data representing overlaps between Wikidata, VIAF, and WorldCat</a:t>
            </a:r>
          </a:p>
        </p:txBody>
      </p:sp>
    </p:spTree>
    <p:extLst>
      <p:ext uri="{BB962C8B-B14F-4D97-AF65-F5344CB8AC3E}">
        <p14:creationId xmlns:p14="http://schemas.microsoft.com/office/powerpoint/2010/main" val="327421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1A7B3-208C-4B77-B353-5743501E00B0}"/>
              </a:ext>
            </a:extLst>
          </p:cNvPr>
          <p:cNvPicPr>
            <a:picLocks noChangeAspect="1"/>
          </p:cNvPicPr>
          <p:nvPr/>
        </p:nvPicPr>
        <p:blipFill>
          <a:blip r:embed="rId2"/>
          <a:stretch>
            <a:fillRect/>
          </a:stretch>
        </p:blipFill>
        <p:spPr>
          <a:xfrm>
            <a:off x="3528038" y="656504"/>
            <a:ext cx="5329380" cy="3830492"/>
          </a:xfrm>
          <a:prstGeom prst="rect">
            <a:avLst/>
          </a:prstGeom>
          <a:ln>
            <a:noFill/>
          </a:ln>
          <a:effectLst>
            <a:outerShdw blurRad="292100" dist="139700" dir="2700000" algn="tl" rotWithShape="0">
              <a:srgbClr val="333333">
                <a:alpha val="65000"/>
              </a:srgbClr>
            </a:outerShdw>
          </a:effectLst>
        </p:spPr>
      </p:pic>
      <p:sp>
        <p:nvSpPr>
          <p:cNvPr id="3" name="Text Placeholder 1">
            <a:extLst>
              <a:ext uri="{FF2B5EF4-FFF2-40B4-BE49-F238E27FC236}">
                <a16:creationId xmlns:a16="http://schemas.microsoft.com/office/drawing/2014/main" id="{A12E93F1-55AA-4AAD-B277-69B8DDA5E2EA}"/>
              </a:ext>
            </a:extLst>
          </p:cNvPr>
          <p:cNvSpPr txBox="1">
            <a:spLocks/>
          </p:cNvSpPr>
          <p:nvPr/>
        </p:nvSpPr>
        <p:spPr>
          <a:xfrm>
            <a:off x="340786" y="3433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rPr>
              <a:t>Entity-based</a:t>
            </a:r>
          </a:p>
          <a:p>
            <a:pPr marL="0" indent="0">
              <a:buNone/>
            </a:pPr>
            <a:endParaRPr lang="en-US" dirty="0"/>
          </a:p>
        </p:txBody>
      </p:sp>
      <p:sp>
        <p:nvSpPr>
          <p:cNvPr id="4" name="TextBox 3">
            <a:extLst>
              <a:ext uri="{FF2B5EF4-FFF2-40B4-BE49-F238E27FC236}">
                <a16:creationId xmlns:a16="http://schemas.microsoft.com/office/drawing/2014/main" id="{03547674-5725-422F-82F7-1172A337C79D}"/>
              </a:ext>
            </a:extLst>
          </p:cNvPr>
          <p:cNvSpPr txBox="1"/>
          <p:nvPr/>
        </p:nvSpPr>
        <p:spPr>
          <a:xfrm>
            <a:off x="584201" y="1354667"/>
            <a:ext cx="2859171" cy="2092881"/>
          </a:xfrm>
          <a:prstGeom prst="rect">
            <a:avLst/>
          </a:prstGeom>
          <a:noFill/>
        </p:spPr>
        <p:txBody>
          <a:bodyPr wrap="square" rtlCol="0">
            <a:spAutoFit/>
          </a:bodyPr>
          <a:lstStyle/>
          <a:p>
            <a:r>
              <a:rPr lang="en-US" sz="2600" dirty="0"/>
              <a:t>Create linked data without</a:t>
            </a:r>
          </a:p>
          <a:p>
            <a:r>
              <a:rPr lang="en-US" sz="2600" dirty="0"/>
              <a:t>needing to learn its technical underpinnings</a:t>
            </a:r>
          </a:p>
        </p:txBody>
      </p:sp>
    </p:spTree>
    <p:extLst>
      <p:ext uri="{BB962C8B-B14F-4D97-AF65-F5344CB8AC3E}">
        <p14:creationId xmlns:p14="http://schemas.microsoft.com/office/powerpoint/2010/main" val="297647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41F16-9182-4975-A2FF-75B24F185F83}"/>
              </a:ext>
            </a:extLst>
          </p:cNvPr>
          <p:cNvSpPr txBox="1">
            <a:spLocks/>
          </p:cNvSpPr>
          <p:nvPr/>
        </p:nvSpPr>
        <p:spPr>
          <a:xfrm>
            <a:off x="340786" y="343304"/>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b="1" dirty="0">
                <a:solidFill>
                  <a:srgbClr val="004B7F"/>
                </a:solidFill>
              </a:rPr>
              <a:t>Passage Pilot Partners Case Studies</a:t>
            </a:r>
          </a:p>
        </p:txBody>
      </p:sp>
      <p:pic>
        <p:nvPicPr>
          <p:cNvPr id="3" name="Picture 2">
            <a:extLst>
              <a:ext uri="{FF2B5EF4-FFF2-40B4-BE49-F238E27FC236}">
                <a16:creationId xmlns:a16="http://schemas.microsoft.com/office/drawing/2014/main" id="{0B0B21C7-B81A-4524-B2B2-5439B6A19731}"/>
              </a:ext>
            </a:extLst>
          </p:cNvPr>
          <p:cNvPicPr>
            <a:picLocks noChangeAspect="1"/>
          </p:cNvPicPr>
          <p:nvPr/>
        </p:nvPicPr>
        <p:blipFill>
          <a:blip r:embed="rId3"/>
          <a:stretch>
            <a:fillRect/>
          </a:stretch>
        </p:blipFill>
        <p:spPr>
          <a:xfrm>
            <a:off x="340786" y="1096725"/>
            <a:ext cx="2500122" cy="1956054"/>
          </a:xfrm>
          <a:prstGeom prst="rect">
            <a:avLst/>
          </a:prstGeom>
        </p:spPr>
      </p:pic>
      <p:pic>
        <p:nvPicPr>
          <p:cNvPr id="4" name="Picture 3">
            <a:extLst>
              <a:ext uri="{FF2B5EF4-FFF2-40B4-BE49-F238E27FC236}">
                <a16:creationId xmlns:a16="http://schemas.microsoft.com/office/drawing/2014/main" id="{24F63C96-1FFB-4ECA-9B61-1B0A5F56D043}"/>
              </a:ext>
            </a:extLst>
          </p:cNvPr>
          <p:cNvPicPr>
            <a:picLocks noChangeAspect="1"/>
          </p:cNvPicPr>
          <p:nvPr/>
        </p:nvPicPr>
        <p:blipFill>
          <a:blip r:embed="rId4"/>
          <a:stretch>
            <a:fillRect/>
          </a:stretch>
        </p:blipFill>
        <p:spPr>
          <a:xfrm>
            <a:off x="3080936" y="1316868"/>
            <a:ext cx="1772793" cy="2735294"/>
          </a:xfrm>
          <a:prstGeom prst="rect">
            <a:avLst/>
          </a:prstGeom>
        </p:spPr>
      </p:pic>
      <p:pic>
        <p:nvPicPr>
          <p:cNvPr id="5" name="Picture 4" descr="A person wearing a dress&#10;&#10;Description generated with very high confidence">
            <a:extLst>
              <a:ext uri="{FF2B5EF4-FFF2-40B4-BE49-F238E27FC236}">
                <a16:creationId xmlns:a16="http://schemas.microsoft.com/office/drawing/2014/main" id="{DFFC9007-4E64-426F-AF97-0F2B16C581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648" y="1029746"/>
            <a:ext cx="1205911" cy="1828068"/>
          </a:xfrm>
          <a:prstGeom prst="rect">
            <a:avLst/>
          </a:prstGeom>
        </p:spPr>
      </p:pic>
      <p:pic>
        <p:nvPicPr>
          <p:cNvPr id="6" name="Picture 5">
            <a:extLst>
              <a:ext uri="{FF2B5EF4-FFF2-40B4-BE49-F238E27FC236}">
                <a16:creationId xmlns:a16="http://schemas.microsoft.com/office/drawing/2014/main" id="{DB6915EA-9E16-4F71-AB3C-8A5A3B47D58E}"/>
              </a:ext>
            </a:extLst>
          </p:cNvPr>
          <p:cNvPicPr/>
          <p:nvPr/>
        </p:nvPicPr>
        <p:blipFill>
          <a:blip r:embed="rId6"/>
          <a:stretch>
            <a:fillRect/>
          </a:stretch>
        </p:blipFill>
        <p:spPr>
          <a:xfrm>
            <a:off x="6936846" y="1245440"/>
            <a:ext cx="1552575" cy="1254125"/>
          </a:xfrm>
          <a:prstGeom prst="rect">
            <a:avLst/>
          </a:prstGeom>
        </p:spPr>
      </p:pic>
      <p:pic>
        <p:nvPicPr>
          <p:cNvPr id="7" name="Picture 6">
            <a:extLst>
              <a:ext uri="{FF2B5EF4-FFF2-40B4-BE49-F238E27FC236}">
                <a16:creationId xmlns:a16="http://schemas.microsoft.com/office/drawing/2014/main" id="{176B3ED7-5678-4358-8EF8-1178BAD87C17}"/>
              </a:ext>
            </a:extLst>
          </p:cNvPr>
          <p:cNvPicPr/>
          <p:nvPr/>
        </p:nvPicPr>
        <p:blipFill>
          <a:blip r:embed="rId7"/>
          <a:stretch>
            <a:fillRect/>
          </a:stretch>
        </p:blipFill>
        <p:spPr>
          <a:xfrm>
            <a:off x="5214782" y="2857814"/>
            <a:ext cx="3686175" cy="1697355"/>
          </a:xfrm>
          <a:prstGeom prst="rect">
            <a:avLst/>
          </a:prstGeom>
        </p:spPr>
      </p:pic>
    </p:spTree>
    <p:extLst>
      <p:ext uri="{BB962C8B-B14F-4D97-AF65-F5344CB8AC3E}">
        <p14:creationId xmlns:p14="http://schemas.microsoft.com/office/powerpoint/2010/main" val="408905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90580"/>
            <a:ext cx="6796589" cy="403308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8481" y="2028576"/>
            <a:ext cx="6837631" cy="387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886450" y="1885950"/>
            <a:ext cx="628650" cy="4423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5584157" y="0"/>
            <a:ext cx="628650" cy="4423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Left Arrow 3"/>
          <p:cNvSpPr/>
          <p:nvPr/>
        </p:nvSpPr>
        <p:spPr>
          <a:xfrm>
            <a:off x="3486150" y="742950"/>
            <a:ext cx="628650" cy="1817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Left Arrow 13"/>
          <p:cNvSpPr/>
          <p:nvPr/>
        </p:nvSpPr>
        <p:spPr>
          <a:xfrm>
            <a:off x="3429000" y="2686050"/>
            <a:ext cx="628650" cy="18173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a16="http://schemas.microsoft.com/office/drawing/2014/main" id="{7304564A-10F2-44FE-BC2A-EEED6D7B51D4}"/>
              </a:ext>
            </a:extLst>
          </p:cNvPr>
          <p:cNvSpPr txBox="1"/>
          <p:nvPr/>
        </p:nvSpPr>
        <p:spPr>
          <a:xfrm>
            <a:off x="4182780" y="847589"/>
            <a:ext cx="3688830" cy="492443"/>
          </a:xfrm>
          <a:prstGeom prst="rect">
            <a:avLst/>
          </a:prstGeom>
          <a:noFill/>
        </p:spPr>
        <p:txBody>
          <a:bodyPr wrap="none" rtlCol="0">
            <a:spAutoFit/>
          </a:bodyPr>
          <a:lstStyle/>
          <a:p>
            <a:r>
              <a:rPr lang="en-US" sz="2600" dirty="0">
                <a:solidFill>
                  <a:srgbClr val="FF0000"/>
                </a:solidFill>
              </a:rPr>
              <a:t>Embeds multilingualism</a:t>
            </a:r>
          </a:p>
        </p:txBody>
      </p:sp>
      <p:sp>
        <p:nvSpPr>
          <p:cNvPr id="3" name="TextBox 2">
            <a:extLst>
              <a:ext uri="{FF2B5EF4-FFF2-40B4-BE49-F238E27FC236}">
                <a16:creationId xmlns:a16="http://schemas.microsoft.com/office/drawing/2014/main" id="{A8EFFC28-738D-4E11-8288-90C2928A5539}"/>
              </a:ext>
            </a:extLst>
          </p:cNvPr>
          <p:cNvSpPr txBox="1"/>
          <p:nvPr/>
        </p:nvSpPr>
        <p:spPr>
          <a:xfrm>
            <a:off x="5446183" y="4528909"/>
            <a:ext cx="2986715" cy="338554"/>
          </a:xfrm>
          <a:prstGeom prst="rect">
            <a:avLst/>
          </a:prstGeom>
          <a:noFill/>
        </p:spPr>
        <p:txBody>
          <a:bodyPr wrap="none" rtlCol="0">
            <a:spAutoFit/>
          </a:bodyPr>
          <a:lstStyle/>
          <a:p>
            <a:r>
              <a:rPr lang="en-US" sz="1600" dirty="0">
                <a:solidFill>
                  <a:schemeClr val="bg1">
                    <a:lumMod val="50000"/>
                  </a:schemeClr>
                </a:solidFill>
              </a:rPr>
              <a:t>Courtesy of Xiaoli Li, UC Davis</a:t>
            </a:r>
          </a:p>
        </p:txBody>
      </p:sp>
    </p:spTree>
    <p:extLst>
      <p:ext uri="{BB962C8B-B14F-4D97-AF65-F5344CB8AC3E}">
        <p14:creationId xmlns:p14="http://schemas.microsoft.com/office/powerpoint/2010/main" val="4459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CDF1F-B458-4BEF-8F3C-6DC2B5DDE4E0}"/>
              </a:ext>
            </a:extLst>
          </p:cNvPr>
          <p:cNvPicPr>
            <a:picLocks noChangeAspect="1"/>
          </p:cNvPicPr>
          <p:nvPr/>
        </p:nvPicPr>
        <p:blipFill>
          <a:blip r:embed="rId3"/>
          <a:stretch>
            <a:fillRect/>
          </a:stretch>
        </p:blipFill>
        <p:spPr>
          <a:xfrm>
            <a:off x="0" y="26449"/>
            <a:ext cx="1877576" cy="5143500"/>
          </a:xfrm>
          <a:prstGeom prst="rect">
            <a:avLst/>
          </a:prstGeom>
        </p:spPr>
      </p:pic>
      <p:pic>
        <p:nvPicPr>
          <p:cNvPr id="3" name="Picture 2">
            <a:extLst>
              <a:ext uri="{FF2B5EF4-FFF2-40B4-BE49-F238E27FC236}">
                <a16:creationId xmlns:a16="http://schemas.microsoft.com/office/drawing/2014/main" id="{22F7E68C-2B07-4612-9B04-BA9DAA7639A8}"/>
              </a:ext>
            </a:extLst>
          </p:cNvPr>
          <p:cNvPicPr>
            <a:picLocks noChangeAspect="1"/>
          </p:cNvPicPr>
          <p:nvPr/>
        </p:nvPicPr>
        <p:blipFill>
          <a:blip r:embed="rId4"/>
          <a:stretch>
            <a:fillRect/>
          </a:stretch>
        </p:blipFill>
        <p:spPr>
          <a:xfrm>
            <a:off x="1877576" y="52898"/>
            <a:ext cx="1928027" cy="5090601"/>
          </a:xfrm>
          <a:prstGeom prst="rect">
            <a:avLst/>
          </a:prstGeom>
        </p:spPr>
      </p:pic>
      <p:pic>
        <p:nvPicPr>
          <p:cNvPr id="4" name="Picture 3">
            <a:extLst>
              <a:ext uri="{FF2B5EF4-FFF2-40B4-BE49-F238E27FC236}">
                <a16:creationId xmlns:a16="http://schemas.microsoft.com/office/drawing/2014/main" id="{4184F02A-1FCB-4F04-8AB4-F1F117BA8B8A}"/>
              </a:ext>
            </a:extLst>
          </p:cNvPr>
          <p:cNvPicPr>
            <a:picLocks noChangeAspect="1"/>
          </p:cNvPicPr>
          <p:nvPr/>
        </p:nvPicPr>
        <p:blipFill>
          <a:blip r:embed="rId5"/>
          <a:stretch>
            <a:fillRect/>
          </a:stretch>
        </p:blipFill>
        <p:spPr>
          <a:xfrm>
            <a:off x="5498316" y="-1"/>
            <a:ext cx="1710471" cy="5143500"/>
          </a:xfrm>
          <a:prstGeom prst="rect">
            <a:avLst/>
          </a:prstGeom>
        </p:spPr>
      </p:pic>
      <p:pic>
        <p:nvPicPr>
          <p:cNvPr id="5" name="Picture 4">
            <a:extLst>
              <a:ext uri="{FF2B5EF4-FFF2-40B4-BE49-F238E27FC236}">
                <a16:creationId xmlns:a16="http://schemas.microsoft.com/office/drawing/2014/main" id="{BD2775B4-2A89-4EE7-A5E7-874E4BD8BA3F}"/>
              </a:ext>
            </a:extLst>
          </p:cNvPr>
          <p:cNvPicPr>
            <a:picLocks noChangeAspect="1"/>
          </p:cNvPicPr>
          <p:nvPr/>
        </p:nvPicPr>
        <p:blipFill>
          <a:blip r:embed="rId6"/>
          <a:stretch>
            <a:fillRect/>
          </a:stretch>
        </p:blipFill>
        <p:spPr>
          <a:xfrm>
            <a:off x="3841720" y="0"/>
            <a:ext cx="1710368" cy="5143500"/>
          </a:xfrm>
          <a:prstGeom prst="rect">
            <a:avLst/>
          </a:prstGeom>
        </p:spPr>
      </p:pic>
      <p:pic>
        <p:nvPicPr>
          <p:cNvPr id="6" name="Picture 5">
            <a:extLst>
              <a:ext uri="{FF2B5EF4-FFF2-40B4-BE49-F238E27FC236}">
                <a16:creationId xmlns:a16="http://schemas.microsoft.com/office/drawing/2014/main" id="{9057F38E-8D78-4ACA-A0D9-F18AFE3A982B}"/>
              </a:ext>
            </a:extLst>
          </p:cNvPr>
          <p:cNvPicPr>
            <a:picLocks noChangeAspect="1"/>
          </p:cNvPicPr>
          <p:nvPr/>
        </p:nvPicPr>
        <p:blipFill>
          <a:blip r:embed="rId7"/>
          <a:stretch>
            <a:fillRect/>
          </a:stretch>
        </p:blipFill>
        <p:spPr>
          <a:xfrm>
            <a:off x="7208787" y="26449"/>
            <a:ext cx="1935648" cy="4686706"/>
          </a:xfrm>
          <a:prstGeom prst="rect">
            <a:avLst/>
          </a:prstGeom>
        </p:spPr>
      </p:pic>
    </p:spTree>
    <p:extLst>
      <p:ext uri="{BB962C8B-B14F-4D97-AF65-F5344CB8AC3E}">
        <p14:creationId xmlns:p14="http://schemas.microsoft.com/office/powerpoint/2010/main" val="7459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75696-5B7A-F343-94D6-D779073CC6CF}"/>
              </a:ext>
            </a:extLst>
          </p:cNvPr>
          <p:cNvSpPr>
            <a:spLocks noGrp="1"/>
          </p:cNvSpPr>
          <p:nvPr>
            <p:ph type="body" sz="quarter" idx="11"/>
          </p:nvPr>
        </p:nvSpPr>
        <p:spPr/>
        <p:txBody>
          <a:bodyPr/>
          <a:lstStyle/>
          <a:p>
            <a:r>
              <a:rPr lang="en-US" dirty="0"/>
              <a:t>Translations</a:t>
            </a:r>
          </a:p>
        </p:txBody>
      </p:sp>
    </p:spTree>
    <p:extLst>
      <p:ext uri="{BB962C8B-B14F-4D97-AF65-F5344CB8AC3E}">
        <p14:creationId xmlns:p14="http://schemas.microsoft.com/office/powerpoint/2010/main" val="403828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14351"/>
            <a:ext cx="1885950" cy="507831"/>
          </a:xfrm>
          <a:prstGeom prst="rect">
            <a:avLst/>
          </a:prstGeom>
          <a:noFill/>
        </p:spPr>
        <p:txBody>
          <a:bodyPr wrap="square" rtlCol="0">
            <a:spAutoFit/>
          </a:bodyPr>
          <a:lstStyle/>
          <a:p>
            <a:r>
              <a:rPr lang="el-GR" sz="2700" dirty="0">
                <a:solidFill>
                  <a:schemeClr val="accent5">
                    <a:lumMod val="75000"/>
                  </a:schemeClr>
                </a:solidFill>
              </a:rPr>
              <a:t>Ιλιάδα</a:t>
            </a:r>
            <a:endParaRPr lang="en-US" sz="2700" dirty="0">
              <a:solidFill>
                <a:schemeClr val="accent5">
                  <a:lumMod val="75000"/>
                </a:schemeClr>
              </a:solidFill>
            </a:endParaRPr>
          </a:p>
        </p:txBody>
      </p:sp>
      <p:sp>
        <p:nvSpPr>
          <p:cNvPr id="3" name="TextBox 2"/>
          <p:cNvSpPr txBox="1"/>
          <p:nvPr/>
        </p:nvSpPr>
        <p:spPr>
          <a:xfrm>
            <a:off x="1600200" y="911051"/>
            <a:ext cx="1069524" cy="369332"/>
          </a:xfrm>
          <a:prstGeom prst="rect">
            <a:avLst/>
          </a:prstGeom>
          <a:noFill/>
        </p:spPr>
        <p:txBody>
          <a:bodyPr wrap="none" rtlCol="0">
            <a:spAutoFit/>
          </a:bodyPr>
          <a:lstStyle/>
          <a:p>
            <a:r>
              <a:rPr lang="en-US" i="1" dirty="0">
                <a:latin typeface="Arial" pitchFamily="34" charset="0"/>
                <a:cs typeface="Arial" pitchFamily="34" charset="0"/>
              </a:rPr>
              <a:t>The Iliad</a:t>
            </a:r>
          </a:p>
        </p:txBody>
      </p:sp>
      <p:sp>
        <p:nvSpPr>
          <p:cNvPr id="4" name="TextBox 3"/>
          <p:cNvSpPr txBox="1"/>
          <p:nvPr/>
        </p:nvSpPr>
        <p:spPr>
          <a:xfrm>
            <a:off x="3714750" y="742951"/>
            <a:ext cx="1223412" cy="507831"/>
          </a:xfrm>
          <a:prstGeom prst="rect">
            <a:avLst/>
          </a:prstGeom>
          <a:noFill/>
        </p:spPr>
        <p:txBody>
          <a:bodyPr wrap="none" rtlCol="0">
            <a:spAutoFit/>
          </a:bodyPr>
          <a:lstStyle/>
          <a:p>
            <a:r>
              <a:rPr lang="ja-JP" altLang="en-US" sz="2700">
                <a:solidFill>
                  <a:srgbClr val="FF0000"/>
                </a:solidFill>
                <a:latin typeface="Arial Unicode MS" pitchFamily="34" charset="-128"/>
                <a:ea typeface="Arial Unicode MS" pitchFamily="34" charset="-128"/>
                <a:cs typeface="Arial Unicode MS" pitchFamily="34" charset="-128"/>
              </a:rPr>
              <a:t>紅樓夢</a:t>
            </a:r>
            <a:endParaRPr lang="en-US" sz="2700" dirty="0">
              <a:solidFill>
                <a:srgbClr val="FF0000"/>
              </a:solidFill>
              <a:latin typeface="Arial Unicode MS" pitchFamily="34" charset="-128"/>
              <a:ea typeface="Arial Unicode MS" pitchFamily="34" charset="-128"/>
              <a:cs typeface="Arial Unicode MS" pitchFamily="34" charset="-128"/>
            </a:endParaRPr>
          </a:p>
        </p:txBody>
      </p:sp>
      <p:sp>
        <p:nvSpPr>
          <p:cNvPr id="5" name="TextBox 4"/>
          <p:cNvSpPr txBox="1"/>
          <p:nvPr/>
        </p:nvSpPr>
        <p:spPr>
          <a:xfrm>
            <a:off x="3200401" y="1257300"/>
            <a:ext cx="3018775" cy="369332"/>
          </a:xfrm>
          <a:prstGeom prst="rect">
            <a:avLst/>
          </a:prstGeom>
          <a:noFill/>
        </p:spPr>
        <p:txBody>
          <a:bodyPr wrap="none" rtlCol="0">
            <a:spAutoFit/>
          </a:bodyPr>
          <a:lstStyle/>
          <a:p>
            <a:r>
              <a:rPr lang="en-US" i="1" dirty="0">
                <a:latin typeface="Arial" pitchFamily="34" charset="0"/>
                <a:cs typeface="Arial" pitchFamily="34" charset="0"/>
              </a:rPr>
              <a:t>Dream of the Red Chamber</a:t>
            </a:r>
          </a:p>
        </p:txBody>
      </p:sp>
      <p:sp>
        <p:nvSpPr>
          <p:cNvPr id="6" name="TextBox 5"/>
          <p:cNvSpPr txBox="1"/>
          <p:nvPr/>
        </p:nvSpPr>
        <p:spPr>
          <a:xfrm>
            <a:off x="1828800" y="2704669"/>
            <a:ext cx="2162772" cy="461665"/>
          </a:xfrm>
          <a:prstGeom prst="rect">
            <a:avLst/>
          </a:prstGeom>
          <a:noFill/>
        </p:spPr>
        <p:txBody>
          <a:bodyPr wrap="none" rtlCol="0">
            <a:spAutoFit/>
          </a:bodyPr>
          <a:lstStyle/>
          <a:p>
            <a:r>
              <a:rPr lang="az-Cyrl-AZ" sz="2400" dirty="0">
                <a:solidFill>
                  <a:srgbClr val="7030A0"/>
                </a:solidFill>
                <a:latin typeface="Arial Unicode MS" pitchFamily="34" charset="-128"/>
                <a:ea typeface="Arial Unicode MS" pitchFamily="34" charset="-128"/>
                <a:cs typeface="Arial Unicode MS" pitchFamily="34" charset="-128"/>
              </a:rPr>
              <a:t>Война и миръ</a:t>
            </a:r>
            <a:endParaRPr lang="en-US" sz="2400" dirty="0">
              <a:solidFill>
                <a:srgbClr val="7030A0"/>
              </a:solidFill>
              <a:latin typeface="Arial Unicode MS" pitchFamily="34" charset="-128"/>
              <a:ea typeface="Arial Unicode MS" pitchFamily="34" charset="-128"/>
              <a:cs typeface="Arial Unicode MS" pitchFamily="34" charset="-128"/>
            </a:endParaRPr>
          </a:p>
        </p:txBody>
      </p:sp>
      <p:sp>
        <p:nvSpPr>
          <p:cNvPr id="7" name="TextBox 6"/>
          <p:cNvSpPr txBox="1"/>
          <p:nvPr/>
        </p:nvSpPr>
        <p:spPr>
          <a:xfrm>
            <a:off x="1988652" y="3143250"/>
            <a:ext cx="1726098" cy="646331"/>
          </a:xfrm>
          <a:prstGeom prst="rect">
            <a:avLst/>
          </a:prstGeom>
          <a:noFill/>
        </p:spPr>
        <p:txBody>
          <a:bodyPr wrap="square" rtlCol="0">
            <a:spAutoFit/>
          </a:bodyPr>
          <a:lstStyle/>
          <a:p>
            <a:r>
              <a:rPr lang="en-US" i="1" dirty="0">
                <a:latin typeface="Arial" pitchFamily="34" charset="0"/>
                <a:cs typeface="Arial" pitchFamily="34" charset="0"/>
              </a:rPr>
              <a:t>War and Peace</a:t>
            </a:r>
          </a:p>
        </p:txBody>
      </p:sp>
      <p:sp>
        <p:nvSpPr>
          <p:cNvPr id="8" name="TextBox 7"/>
          <p:cNvSpPr txBox="1"/>
          <p:nvPr/>
        </p:nvSpPr>
        <p:spPr>
          <a:xfrm>
            <a:off x="3612048" y="1828801"/>
            <a:ext cx="1268296" cy="507831"/>
          </a:xfrm>
          <a:prstGeom prst="rect">
            <a:avLst/>
          </a:prstGeom>
          <a:noFill/>
        </p:spPr>
        <p:txBody>
          <a:bodyPr wrap="none" rtlCol="0">
            <a:spAutoFit/>
          </a:bodyPr>
          <a:lstStyle/>
          <a:p>
            <a:r>
              <a:rPr lang="as-IN" sz="2700" dirty="0">
                <a:solidFill>
                  <a:schemeClr val="accent6">
                    <a:lumMod val="75000"/>
                  </a:schemeClr>
                </a:solidFill>
                <a:latin typeface="Arial Unicode MS" pitchFamily="34" charset="-128"/>
                <a:ea typeface="Arial Unicode MS" pitchFamily="34" charset="-128"/>
                <a:cs typeface="Arial Unicode MS" pitchFamily="34" charset="-128"/>
              </a:rPr>
              <a:t>ঘরে বাইরে</a:t>
            </a:r>
            <a:endParaRPr lang="en-US" sz="2700" dirty="0">
              <a:solidFill>
                <a:schemeClr val="accent6">
                  <a:lumMod val="75000"/>
                </a:schemeClr>
              </a:solidFill>
              <a:latin typeface="Arial Unicode MS" pitchFamily="34" charset="-128"/>
              <a:ea typeface="Arial Unicode MS" pitchFamily="34" charset="-128"/>
              <a:cs typeface="Arial Unicode MS" pitchFamily="34" charset="-128"/>
            </a:endParaRPr>
          </a:p>
        </p:txBody>
      </p:sp>
      <p:sp>
        <p:nvSpPr>
          <p:cNvPr id="9" name="TextBox 8"/>
          <p:cNvSpPr txBox="1"/>
          <p:nvPr/>
        </p:nvSpPr>
        <p:spPr>
          <a:xfrm>
            <a:off x="3134620" y="2232398"/>
            <a:ext cx="2762295" cy="369332"/>
          </a:xfrm>
          <a:prstGeom prst="rect">
            <a:avLst/>
          </a:prstGeom>
          <a:noFill/>
        </p:spPr>
        <p:txBody>
          <a:bodyPr wrap="none" rtlCol="0">
            <a:spAutoFit/>
          </a:bodyPr>
          <a:lstStyle/>
          <a:p>
            <a:r>
              <a:rPr lang="en-US" i="1" dirty="0">
                <a:latin typeface="Arial" pitchFamily="34" charset="0"/>
                <a:cs typeface="Arial" pitchFamily="34" charset="0"/>
              </a:rPr>
              <a:t>The Home and the World</a:t>
            </a:r>
          </a:p>
        </p:txBody>
      </p:sp>
      <p:sp>
        <p:nvSpPr>
          <p:cNvPr id="10" name="TextBox 9"/>
          <p:cNvSpPr txBox="1"/>
          <p:nvPr/>
        </p:nvSpPr>
        <p:spPr>
          <a:xfrm>
            <a:off x="1870372" y="3877271"/>
            <a:ext cx="4809330" cy="507831"/>
          </a:xfrm>
          <a:prstGeom prst="rect">
            <a:avLst/>
          </a:prstGeom>
          <a:noFill/>
        </p:spPr>
        <p:txBody>
          <a:bodyPr wrap="none" rtlCol="0">
            <a:spAutoFit/>
          </a:bodyPr>
          <a:lstStyle/>
          <a:p>
            <a:r>
              <a:rPr lang="gu-IN" sz="2700" i="1" dirty="0">
                <a:solidFill>
                  <a:schemeClr val="accent3">
                    <a:lumMod val="75000"/>
                  </a:schemeClr>
                </a:solidFill>
              </a:rPr>
              <a:t>સત્યના પ્રયોગો અથવા આત્મકથા</a:t>
            </a:r>
            <a:endParaRPr lang="en-US" sz="2700" dirty="0">
              <a:solidFill>
                <a:schemeClr val="accent3">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2156509" y="4280848"/>
            <a:ext cx="4237057" cy="646331"/>
          </a:xfrm>
          <a:prstGeom prst="rect">
            <a:avLst/>
          </a:prstGeom>
          <a:noFill/>
        </p:spPr>
        <p:txBody>
          <a:bodyPr wrap="none" rtlCol="0">
            <a:spAutoFit/>
          </a:bodyPr>
          <a:lstStyle/>
          <a:p>
            <a:r>
              <a:rPr lang="en-US" i="1" dirty="0">
                <a:latin typeface="Arial" pitchFamily="34" charset="0"/>
                <a:cs typeface="Arial" pitchFamily="34" charset="0"/>
              </a:rPr>
              <a:t>The Story of My Experiments with Truth</a:t>
            </a:r>
          </a:p>
          <a:p>
            <a:r>
              <a:rPr lang="en-US" i="1" dirty="0">
                <a:latin typeface="Arial" pitchFamily="34" charset="0"/>
                <a:cs typeface="Arial" pitchFamily="34" charset="0"/>
              </a:rPr>
              <a:t>           [Gandhi autobiography]</a:t>
            </a:r>
          </a:p>
        </p:txBody>
      </p:sp>
      <p:sp>
        <p:nvSpPr>
          <p:cNvPr id="12" name="TextBox 11"/>
          <p:cNvSpPr txBox="1"/>
          <p:nvPr/>
        </p:nvSpPr>
        <p:spPr>
          <a:xfrm>
            <a:off x="6572250" y="171450"/>
            <a:ext cx="635880" cy="1708160"/>
          </a:xfrm>
          <a:prstGeom prst="rect">
            <a:avLst/>
          </a:prstGeom>
          <a:noFill/>
        </p:spPr>
        <p:txBody>
          <a:bodyPr vert="wordArtVert" wrap="none" rtlCol="0">
            <a:spAutoFit/>
          </a:bodyPr>
          <a:lstStyle/>
          <a:p>
            <a:r>
              <a:rPr lang="ja-JP" altLang="en-US" sz="2700">
                <a:solidFill>
                  <a:srgbClr val="FF0000"/>
                </a:solidFill>
                <a:latin typeface="Arial Unicode MS" pitchFamily="34" charset="-128"/>
                <a:ea typeface="Arial Unicode MS" pitchFamily="34" charset="-128"/>
                <a:cs typeface="Arial Unicode MS" pitchFamily="34" charset="-128"/>
              </a:rPr>
              <a:t>源氏物語</a:t>
            </a:r>
            <a:endParaRPr lang="en-US" sz="2700" dirty="0">
              <a:solidFill>
                <a:srgbClr val="FF0000"/>
              </a:solidFill>
              <a:latin typeface="Arial Unicode MS" pitchFamily="34" charset="-128"/>
              <a:ea typeface="Arial Unicode MS" pitchFamily="34" charset="-128"/>
              <a:cs typeface="Arial Unicode MS" pitchFamily="34" charset="-128"/>
            </a:endParaRPr>
          </a:p>
        </p:txBody>
      </p:sp>
      <p:sp>
        <p:nvSpPr>
          <p:cNvPr id="13" name="Rectangle 12"/>
          <p:cNvSpPr/>
          <p:nvPr/>
        </p:nvSpPr>
        <p:spPr>
          <a:xfrm>
            <a:off x="6141660" y="1894702"/>
            <a:ext cx="1954381" cy="369332"/>
          </a:xfrm>
          <a:prstGeom prst="rect">
            <a:avLst/>
          </a:prstGeom>
        </p:spPr>
        <p:txBody>
          <a:bodyPr vert="horz" wrap="none">
            <a:spAutoFit/>
          </a:bodyPr>
          <a:lstStyle/>
          <a:p>
            <a:r>
              <a:rPr lang="en-US" i="1" dirty="0">
                <a:latin typeface="Arial" pitchFamily="34" charset="0"/>
                <a:cs typeface="Arial" pitchFamily="34" charset="0"/>
              </a:rPr>
              <a:t>The Tale of </a:t>
            </a:r>
            <a:r>
              <a:rPr lang="en-US" i="1" dirty="0" err="1">
                <a:latin typeface="Arial" pitchFamily="34" charset="0"/>
                <a:cs typeface="Arial" pitchFamily="34" charset="0"/>
              </a:rPr>
              <a:t>Genji</a:t>
            </a:r>
            <a:endParaRPr lang="en-US" i="1" dirty="0">
              <a:latin typeface="Arial" pitchFamily="34" charset="0"/>
              <a:cs typeface="Arial" pitchFamily="34" charset="0"/>
            </a:endParaRPr>
          </a:p>
        </p:txBody>
      </p:sp>
      <p:sp>
        <p:nvSpPr>
          <p:cNvPr id="14" name="TextBox 13"/>
          <p:cNvSpPr txBox="1"/>
          <p:nvPr/>
        </p:nvSpPr>
        <p:spPr>
          <a:xfrm>
            <a:off x="4493885" y="2704669"/>
            <a:ext cx="2242922" cy="461665"/>
          </a:xfrm>
          <a:prstGeom prst="rect">
            <a:avLst/>
          </a:prstGeom>
          <a:noFill/>
          <a:ln w="0">
            <a:noFill/>
          </a:ln>
        </p:spPr>
        <p:txBody>
          <a:bodyPr wrap="none" rtlCol="0">
            <a:spAutoFit/>
          </a:bodyPr>
          <a:lstStyle/>
          <a:p>
            <a:r>
              <a:rPr lang="he-IL" sz="2400" b="1" dirty="0">
                <a:solidFill>
                  <a:srgbClr val="0070C0"/>
                </a:solidFill>
                <a:latin typeface="Arial Unicode MS" pitchFamily="34" charset="-128"/>
                <a:ea typeface="Arial Unicode MS" pitchFamily="34" charset="-128"/>
                <a:cs typeface="Arial Unicode MS" pitchFamily="34" charset="-128"/>
              </a:rPr>
              <a:t>דער בעל-תשובה</a:t>
            </a:r>
            <a:endParaRPr lang="en-US" sz="2400" dirty="0">
              <a:solidFill>
                <a:srgbClr val="0070C0"/>
              </a:solidFill>
              <a:latin typeface="Arial Unicode MS" pitchFamily="34" charset="-128"/>
              <a:ea typeface="Arial Unicode MS" pitchFamily="34" charset="-128"/>
              <a:cs typeface="Arial Unicode MS" pitchFamily="34" charset="-128"/>
            </a:endParaRPr>
          </a:p>
        </p:txBody>
      </p:sp>
      <p:sp>
        <p:nvSpPr>
          <p:cNvPr id="15" name="TextBox 14"/>
          <p:cNvSpPr txBox="1"/>
          <p:nvPr/>
        </p:nvSpPr>
        <p:spPr>
          <a:xfrm>
            <a:off x="4728462" y="3143250"/>
            <a:ext cx="1492716" cy="369332"/>
          </a:xfrm>
          <a:prstGeom prst="rect">
            <a:avLst/>
          </a:prstGeom>
          <a:noFill/>
        </p:spPr>
        <p:txBody>
          <a:bodyPr wrap="none" rtlCol="0">
            <a:spAutoFit/>
          </a:bodyPr>
          <a:lstStyle/>
          <a:p>
            <a:r>
              <a:rPr lang="en-US" i="1" dirty="0">
                <a:latin typeface="Arial" pitchFamily="34" charset="0"/>
                <a:cs typeface="Arial" pitchFamily="34" charset="0"/>
              </a:rPr>
              <a:t>The Penitent</a:t>
            </a:r>
          </a:p>
        </p:txBody>
      </p:sp>
      <p:sp>
        <p:nvSpPr>
          <p:cNvPr id="16" name="TextBox 15"/>
          <p:cNvSpPr txBox="1"/>
          <p:nvPr/>
        </p:nvSpPr>
        <p:spPr>
          <a:xfrm>
            <a:off x="1371600" y="1485901"/>
            <a:ext cx="2114550" cy="507831"/>
          </a:xfrm>
          <a:prstGeom prst="rect">
            <a:avLst/>
          </a:prstGeom>
          <a:noFill/>
        </p:spPr>
        <p:txBody>
          <a:bodyPr wrap="square" rtlCol="0">
            <a:spAutoFit/>
          </a:bodyPr>
          <a:lstStyle/>
          <a:p>
            <a:r>
              <a:rPr lang="ar-AE" sz="2700" i="1" dirty="0">
                <a:solidFill>
                  <a:srgbClr val="00B050"/>
                </a:solidFill>
                <a:latin typeface="Arial Unicode MS" pitchFamily="34" charset="-128"/>
                <a:ea typeface="Arial Unicode MS" pitchFamily="34" charset="-128"/>
                <a:cs typeface="Arial Unicode MS" pitchFamily="34" charset="-128"/>
              </a:rPr>
              <a:t>زقاق المدق</a:t>
            </a:r>
            <a:endParaRPr lang="en-US" sz="2700" dirty="0">
              <a:solidFill>
                <a:srgbClr val="00B050"/>
              </a:solidFill>
              <a:latin typeface="Arial Unicode MS" pitchFamily="34" charset="-128"/>
              <a:ea typeface="Arial Unicode MS" pitchFamily="34" charset="-128"/>
              <a:cs typeface="Arial Unicode MS" pitchFamily="34" charset="-128"/>
            </a:endParaRPr>
          </a:p>
        </p:txBody>
      </p:sp>
      <p:sp>
        <p:nvSpPr>
          <p:cNvPr id="17" name="TextBox 16"/>
          <p:cNvSpPr txBox="1"/>
          <p:nvPr/>
        </p:nvSpPr>
        <p:spPr>
          <a:xfrm>
            <a:off x="1428750" y="1885950"/>
            <a:ext cx="1368708" cy="369332"/>
          </a:xfrm>
          <a:prstGeom prst="rect">
            <a:avLst/>
          </a:prstGeom>
          <a:noFill/>
        </p:spPr>
        <p:txBody>
          <a:bodyPr wrap="none" rtlCol="0">
            <a:spAutoFit/>
          </a:bodyPr>
          <a:lstStyle/>
          <a:p>
            <a:r>
              <a:rPr lang="en-US" i="1" dirty="0" err="1">
                <a:latin typeface="Arial" pitchFamily="34" charset="0"/>
                <a:cs typeface="Arial" pitchFamily="34" charset="0"/>
              </a:rPr>
              <a:t>Midaq</a:t>
            </a:r>
            <a:r>
              <a:rPr lang="en-US" i="1" dirty="0">
                <a:latin typeface="Arial" pitchFamily="34" charset="0"/>
                <a:cs typeface="Arial" pitchFamily="34" charset="0"/>
              </a:rPr>
              <a:t> Alley</a:t>
            </a:r>
          </a:p>
        </p:txBody>
      </p:sp>
    </p:spTree>
    <p:extLst>
      <p:ext uri="{BB962C8B-B14F-4D97-AF65-F5344CB8AC3E}">
        <p14:creationId xmlns:p14="http://schemas.microsoft.com/office/powerpoint/2010/main" val="8690706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17" grpId="0"/>
    </p:bldLst>
  </p:timing>
</p:sld>
</file>

<file path=ppt/theme/theme1.xml><?xml version="1.0" encoding="utf-8"?>
<a:theme xmlns:a="http://schemas.openxmlformats.org/drawingml/2006/main" name="Confidential">
  <a:themeElements>
    <a:clrScheme name="Accent 7">
      <a:dk1>
        <a:srgbClr val="000000"/>
      </a:dk1>
      <a:lt1>
        <a:srgbClr val="FFFFFF"/>
      </a:lt1>
      <a:dk2>
        <a:srgbClr val="1F497D"/>
      </a:dk2>
      <a:lt2>
        <a:srgbClr val="78BE20"/>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698D0295606649966569F9E2E00BEA" ma:contentTypeVersion="16" ma:contentTypeDescription="Create a new document." ma:contentTypeScope="" ma:versionID="8b5809c559c5d617b118113f18865f86">
  <xsd:schema xmlns:xsd="http://www.w3.org/2001/XMLSchema" xmlns:xs="http://www.w3.org/2001/XMLSchema" xmlns:p="http://schemas.microsoft.com/office/2006/metadata/properties" xmlns:ns1="http://schemas.microsoft.com/sharepoint/v3" xmlns:ns2="eb38e078-efb2-4e07-a029-8891078709c7" xmlns:ns3="b4ed6d95-0c6e-4478-8016-27c1da11f936" targetNamespace="http://schemas.microsoft.com/office/2006/metadata/properties" ma:root="true" ma:fieldsID="e20437a73222a983a88bc9b1a6a574af" ns1:_="" ns2:_="" ns3:_="">
    <xsd:import namespace="http://schemas.microsoft.com/sharepoint/v3"/>
    <xsd:import namespace="eb38e078-efb2-4e07-a029-8891078709c7"/>
    <xsd:import namespace="b4ed6d95-0c6e-4478-8016-27c1da11f936"/>
    <xsd:element name="properties">
      <xsd:complexType>
        <xsd:sequence>
          <xsd:element name="documentManagement">
            <xsd:complexType>
              <xsd:all>
                <xsd:element ref="ns1:Language"/>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8" ma:displayName="Language" ma:default="English" ma:description="" ma:format="Dropdown" ma:internalName="Languag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b38e078-efb2-4e07-a029-8891078709c7"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b4ed6d95-0c6e-4478-8016-27c1da11f93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E7E988F0-95B4-4FCA-A550-26E1636850FD}">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9b9db491-4385-45f1-9eb7-7d00055b11bb"/>
    <ds:schemaRef ds:uri="http://schemas.microsoft.com/office/infopath/2007/PartnerControls"/>
    <ds:schemaRef ds:uri="c908eeb5-9d00-41e0-9796-81e9ccc774c3"/>
    <ds:schemaRef ds:uri="http://www.w3.org/XML/1998/namespace"/>
  </ds:schemaRefs>
</ds:datastoreItem>
</file>

<file path=customXml/itemProps3.xml><?xml version="1.0" encoding="utf-8"?>
<ds:datastoreItem xmlns:ds="http://schemas.openxmlformats.org/officeDocument/2006/customXml" ds:itemID="{470D448E-AE20-40B4-B6FF-F27EE364F798}"/>
</file>

<file path=customXml/itemProps4.xml><?xml version="1.0" encoding="utf-8"?>
<ds:datastoreItem xmlns:ds="http://schemas.openxmlformats.org/officeDocument/2006/customXml" ds:itemID="{0F593AE6-1AD2-44A9-9585-67BB8129610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16612</TotalTime>
  <Words>1604</Words>
  <Application>Microsoft Office PowerPoint</Application>
  <PresentationFormat>On-screen Show (16:9)</PresentationFormat>
  <Paragraphs>150</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Arial Unicode MS</vt:lpstr>
      <vt:lpstr>Calibri</vt:lpstr>
      <vt:lpstr>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Amplifying Metadata as Entitites to Support Multilngualism</dc:title>
  <dc:creator>smithyok@oclc.org</dc:creator>
  <cp:lastModifiedBy>Burke,Gemma</cp:lastModifiedBy>
  <cp:revision>253</cp:revision>
  <dcterms:created xsi:type="dcterms:W3CDTF">2015-04-17T19:58:50Z</dcterms:created>
  <dcterms:modified xsi:type="dcterms:W3CDTF">2019-03-22T09:58:15Z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0x010100F9698D0295606649966569F9E2E00BEA</vt:lpwstr>
  </property>
</Properties>
</file>