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35"/>
  </p:notesMasterIdLst>
  <p:handoutMasterIdLst>
    <p:handoutMasterId r:id="rId36"/>
  </p:handoutMasterIdLst>
  <p:sldIdLst>
    <p:sldId id="265" r:id="rId6"/>
    <p:sldId id="259" r:id="rId7"/>
    <p:sldId id="260" r:id="rId8"/>
    <p:sldId id="273" r:id="rId9"/>
    <p:sldId id="266" r:id="rId10"/>
    <p:sldId id="268" r:id="rId11"/>
    <p:sldId id="283" r:id="rId12"/>
    <p:sldId id="269" r:id="rId13"/>
    <p:sldId id="294" r:id="rId14"/>
    <p:sldId id="267" r:id="rId15"/>
    <p:sldId id="285" r:id="rId16"/>
    <p:sldId id="286" r:id="rId17"/>
    <p:sldId id="302" r:id="rId18"/>
    <p:sldId id="275" r:id="rId19"/>
    <p:sldId id="287" r:id="rId20"/>
    <p:sldId id="303" r:id="rId21"/>
    <p:sldId id="276" r:id="rId22"/>
    <p:sldId id="277" r:id="rId23"/>
    <p:sldId id="300" r:id="rId24"/>
    <p:sldId id="301" r:id="rId25"/>
    <p:sldId id="274" r:id="rId26"/>
    <p:sldId id="272" r:id="rId27"/>
    <p:sldId id="291" r:id="rId28"/>
    <p:sldId id="293" r:id="rId29"/>
    <p:sldId id="282" r:id="rId30"/>
    <p:sldId id="280" r:id="rId31"/>
    <p:sldId id="304" r:id="rId32"/>
    <p:sldId id="289" r:id="rId33"/>
    <p:sldId id="270" r:id="rId34"/>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9611" autoAdjust="0"/>
  </p:normalViewPr>
  <p:slideViewPr>
    <p:cSldViewPr snapToGrid="0" snapToObjects="1">
      <p:cViewPr varScale="1">
        <p:scale>
          <a:sx n="34" d="100"/>
          <a:sy n="34" d="100"/>
        </p:scale>
        <p:origin x="706" y="43"/>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3/8/2016</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40E2D7E0-13AB-4081-88C6-81305814C039}" type="datetimeFigureOut">
              <a:rPr lang="en-US" smtClean="0"/>
              <a:t>3/8/2016</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8476"/>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6"/>
            <a:ext cx="3041968" cy="467450"/>
          </a:xfrm>
          <a:prstGeom prst="rect">
            <a:avLst/>
          </a:prstGeom>
        </p:spPr>
        <p:txBody>
          <a:bodyPr vert="horz" lIns="93287" tIns="46644" rIns="93287" bIns="46644" rtlCol="0" anchor="b"/>
          <a:lstStyle>
            <a:lvl1pPr algn="r">
              <a:defRPr sz="1200"/>
            </a:lvl1pPr>
          </a:lstStyle>
          <a:p>
            <a:fld id="{427E463D-5436-4E13-AD38-F505E2896F0F}" type="slidenum">
              <a:rPr lang="en-US" smtClean="0"/>
              <a:t>‹#›</a:t>
            </a:fld>
            <a:endParaRPr lang="en-US"/>
          </a:p>
        </p:txBody>
      </p:sp>
    </p:spTree>
    <p:extLst>
      <p:ext uri="{BB962C8B-B14F-4D97-AF65-F5344CB8AC3E}">
        <p14:creationId xmlns:p14="http://schemas.microsoft.com/office/powerpoint/2010/main" val="422774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la.org/ala/mgrps/divs/alcts/resources/org/cat/differences07.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askqc@oclc.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Cataloging Sound Recordings Defensively:</a:t>
            </a:r>
          </a:p>
          <a:p>
            <a:r>
              <a:rPr lang="en-US" sz="1100" dirty="0"/>
              <a:t>“When to Input a New Record” in the Age of DDR</a:t>
            </a:r>
          </a:p>
          <a:p>
            <a:r>
              <a:rPr lang="en-US" sz="1100" dirty="0"/>
              <a:t>Music OCLC Users Group • 2016 March 2</a:t>
            </a:r>
          </a:p>
          <a:p>
            <a:r>
              <a:rPr lang="en-US" sz="1100" dirty="0"/>
              <a:t>Cincinnati, Ohio</a:t>
            </a:r>
          </a:p>
          <a:p>
            <a:endParaRPr lang="en-US" sz="1100" dirty="0"/>
          </a:p>
          <a:p>
            <a:r>
              <a:rPr lang="en-US" sz="1100" dirty="0"/>
              <a:t>Welcome.  This presentation is based upon a more general “Cataloging Defensively” Webinar that I presented twice in October and November 2010 and that has been available since then on the OCLC Web site.  Given its 2010 date, it was heavily oriented toward AACR2 rather than RDA.  Given its intention, it tried to generalize rather than to get into too many bibliographic-format-specific issues.  I hope you will find this updated and more Sound Recording-specific presentation useful.</a:t>
            </a:r>
          </a:p>
          <a:p>
            <a:endParaRPr lang="en-US" sz="1100" dirty="0"/>
          </a:p>
          <a:p>
            <a:r>
              <a:rPr lang="en-US" sz="1100" dirty="0"/>
              <a:t>Please understand that the “Cataloging Defensively” presentations are not intended to serve as cataloging workshops, per se, but are designed to give some background to how OCLC’s Duplicate Detection and Resolution (DDR) software deals with bibliographic records, both generally and for the specific bibliographic format in the title.  They should help catalogers use MARC 21 and the instructions in both RDA and AACR2 to the best advantage in making sure that DDR performs appropriately when encountering a record that is legitimately unique according to the descriptive conventions.</a:t>
            </a:r>
          </a:p>
        </p:txBody>
      </p:sp>
      <p:sp>
        <p:nvSpPr>
          <p:cNvPr id="4" name="Slide Number Placeholder 3"/>
          <p:cNvSpPr>
            <a:spLocks noGrp="1"/>
          </p:cNvSpPr>
          <p:nvPr>
            <p:ph type="sldNum" sz="quarter" idx="10"/>
          </p:nvPr>
        </p:nvSpPr>
        <p:spPr/>
        <p:txBody>
          <a:bodyPr/>
          <a:lstStyle/>
          <a:p>
            <a:fld id="{427E463D-5436-4E13-AD38-F505E2896F0F}" type="slidenum">
              <a:rPr lang="en-US" smtClean="0"/>
              <a:t>1</a:t>
            </a:fld>
            <a:endParaRPr lang="en-US"/>
          </a:p>
        </p:txBody>
      </p:sp>
    </p:spTree>
    <p:extLst>
      <p:ext uri="{BB962C8B-B14F-4D97-AF65-F5344CB8AC3E}">
        <p14:creationId xmlns:p14="http://schemas.microsoft.com/office/powerpoint/2010/main" val="419345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a:t>
            </a:r>
            <a:r>
              <a:rPr lang="en-US" baseline="0" dirty="0" smtClean="0"/>
              <a:t> </a:t>
            </a:r>
            <a:r>
              <a:rPr lang="en-US" dirty="0" smtClean="0"/>
              <a:t>Defensively:  Editions:  Difference in Content</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32871" lvl="2" defTabSz="932871">
              <a:defRPr/>
            </a:pPr>
            <a:r>
              <a:rPr lang="it-IT" dirty="0" smtClean="0"/>
              <a:t>i)  a difference in content</a:t>
            </a:r>
            <a:r>
              <a:rPr lang="en-US" dirty="0" smtClean="0"/>
              <a:t>.”</a:t>
            </a:r>
          </a:p>
          <a:p>
            <a:pPr lvl="0"/>
            <a:endParaRPr lang="it-IT" dirty="0" smtClean="0"/>
          </a:p>
          <a:p>
            <a:pPr defTabSz="932871">
              <a:defRPr/>
            </a:pPr>
            <a:r>
              <a:rPr lang="en-US" dirty="0" smtClean="0"/>
              <a:t>“Explicit” recorded versions with lyrics uncensored and “edited” recorded versions with censored/cleaned-up lyrics constitute legitimately separate editions, stated in field 250.  If</a:t>
            </a:r>
            <a:r>
              <a:rPr lang="en-US" baseline="0" dirty="0" smtClean="0"/>
              <a:t> some statement on the resource can be used as an edition statement, do so.  Otherwise, if the difference is known, supply an appropriate edition statement in field 250.</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10</a:t>
            </a:fld>
            <a:endParaRPr lang="en-US"/>
          </a:p>
        </p:txBody>
      </p:sp>
    </p:spTree>
    <p:extLst>
      <p:ext uri="{BB962C8B-B14F-4D97-AF65-F5344CB8AC3E}">
        <p14:creationId xmlns:p14="http://schemas.microsoft.com/office/powerpoint/2010/main" val="328822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Editions:  Difference in Content</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32871" lvl="2" defTabSz="932871">
              <a:defRPr/>
            </a:pPr>
            <a:r>
              <a:rPr lang="it-IT" dirty="0" smtClean="0"/>
              <a:t>i)  a difference in content</a:t>
            </a:r>
            <a:r>
              <a:rPr lang="en-US" dirty="0" smtClean="0"/>
              <a:t>.”</a:t>
            </a:r>
          </a:p>
          <a:p>
            <a:endParaRPr lang="en-US" dirty="0" smtClean="0"/>
          </a:p>
          <a:p>
            <a:r>
              <a:rPr lang="en-US" dirty="0" smtClean="0"/>
              <a:t>Here we have the “Test pressing” version on the right and the published version on the left.</a:t>
            </a:r>
            <a:r>
              <a:rPr lang="en-US" baseline="0" dirty="0" smtClean="0"/>
              <a:t>  Such designations are legitimate edition statements and should be in 250.  We do try to identify and parse such statements in 500 fields (“proof”, “galley”, “draft”, other variations and abbreviations), but they are most effective in field 250 for differentiation.  If the designation is accompanied by a date, all the better.</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11</a:t>
            </a:fld>
            <a:endParaRPr lang="en-US"/>
          </a:p>
        </p:txBody>
      </p:sp>
    </p:spTree>
    <p:extLst>
      <p:ext uri="{BB962C8B-B14F-4D97-AF65-F5344CB8AC3E}">
        <p14:creationId xmlns:p14="http://schemas.microsoft.com/office/powerpoint/2010/main" val="396348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Cataloging Sound Recordings Defensively:  Editions:  Difference in Content</a:t>
            </a:r>
          </a:p>
          <a:p>
            <a:pPr defTabSz="932871">
              <a:defRPr/>
            </a:pPr>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32871" lvl="2" defTabSz="932871">
              <a:defRPr/>
            </a:pPr>
            <a:r>
              <a:rPr lang="it-IT" dirty="0" smtClean="0"/>
              <a:t>i)  a difference in content</a:t>
            </a:r>
            <a:r>
              <a:rPr lang="en-US" dirty="0" smtClean="0"/>
              <a:t>.”</a:t>
            </a:r>
          </a:p>
          <a:p>
            <a:endParaRPr lang="en-US" dirty="0" smtClean="0"/>
          </a:p>
          <a:p>
            <a:pPr defTabSz="932871">
              <a:defRPr/>
            </a:pPr>
            <a:r>
              <a:rPr lang="en-US" dirty="0" smtClean="0"/>
              <a:t>Although such other differences as the number of discs would likely prevent a match, the inclusion of the edition statements, in addition to providing vital information to users, would ensure that these would not match.   Both OCLC’s “When to Input a New Record” and ALCTS’ “Differences Between, Changes Within” regard these</a:t>
            </a:r>
            <a:r>
              <a:rPr lang="en-US" baseline="0" dirty="0" smtClean="0"/>
              <a:t> as legitimate edition statements.</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12</a:t>
            </a:fld>
            <a:endParaRPr lang="en-US"/>
          </a:p>
        </p:txBody>
      </p:sp>
    </p:spTree>
    <p:extLst>
      <p:ext uri="{BB962C8B-B14F-4D97-AF65-F5344CB8AC3E}">
        <p14:creationId xmlns:p14="http://schemas.microsoft.com/office/powerpoint/2010/main" val="266134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Cataloging Sound Recordings Defensively:  Editions:  Difference in Content/</a:t>
            </a:r>
            <a:r>
              <a:rPr lang="en-US" dirty="0"/>
              <a:t>Format or Physical Presentation</a:t>
            </a:r>
            <a:endParaRPr lang="en-US" dirty="0" smtClean="0"/>
          </a:p>
          <a:p>
            <a:pPr defTabSz="932871">
              <a:defRPr/>
            </a:pPr>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32871" lvl="2" defTabSz="932871">
              <a:defRPr/>
            </a:pPr>
            <a:r>
              <a:rPr lang="it-IT" dirty="0" smtClean="0"/>
              <a:t>i)</a:t>
            </a:r>
            <a:r>
              <a:rPr lang="it-IT" baseline="0" dirty="0" smtClean="0"/>
              <a:t>  </a:t>
            </a:r>
            <a:r>
              <a:rPr lang="it-IT" dirty="0" smtClean="0"/>
              <a:t>a difference in content</a:t>
            </a:r>
            <a:endParaRPr lang="en-US" dirty="0" smtClean="0"/>
          </a:p>
          <a:p>
            <a:pPr marL="932871" lvl="2" defTabSz="932871">
              <a:defRPr/>
            </a:pPr>
            <a:r>
              <a:rPr lang="en-US" dirty="0" smtClean="0"/>
              <a:t>…</a:t>
            </a:r>
          </a:p>
          <a:p>
            <a:pPr marL="932871" lvl="2" defTabSz="932871">
              <a:defRPr/>
            </a:pPr>
            <a:r>
              <a:rPr lang="en-US" dirty="0"/>
              <a:t>v) a particular format or physical presentation.”</a:t>
            </a:r>
          </a:p>
          <a:p>
            <a:pPr marL="932871" lvl="2" defTabSz="932871">
              <a:defRPr/>
            </a:pPr>
            <a:endParaRPr lang="en-US" dirty="0" smtClean="0"/>
          </a:p>
          <a:p>
            <a:pPr defTabSz="932871">
              <a:defRPr/>
            </a:pPr>
            <a:r>
              <a:rPr lang="en-US" dirty="0" smtClean="0"/>
              <a:t>Although the differences in Publisher Numbers and the number of discs would prevent a match, the inclusion of the “Extended edition” statement for the record on the right is also appropriate.</a:t>
            </a:r>
          </a:p>
        </p:txBody>
      </p:sp>
      <p:sp>
        <p:nvSpPr>
          <p:cNvPr id="4" name="Slide Number Placeholder 3"/>
          <p:cNvSpPr>
            <a:spLocks noGrp="1"/>
          </p:cNvSpPr>
          <p:nvPr>
            <p:ph type="sldNum" sz="quarter" idx="10"/>
          </p:nvPr>
        </p:nvSpPr>
        <p:spPr/>
        <p:txBody>
          <a:bodyPr/>
          <a:lstStyle/>
          <a:p>
            <a:fld id="{427E463D-5436-4E13-AD38-F505E2896F0F}" type="slidenum">
              <a:rPr lang="en-US" smtClean="0"/>
              <a:t>13</a:t>
            </a:fld>
            <a:endParaRPr lang="en-US"/>
          </a:p>
        </p:txBody>
      </p:sp>
    </p:spTree>
    <p:extLst>
      <p:ext uri="{BB962C8B-B14F-4D97-AF65-F5344CB8AC3E}">
        <p14:creationId xmlns:p14="http://schemas.microsoft.com/office/powerpoint/2010/main" val="412670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100" dirty="0"/>
              <a:t>Cataloging Sound Recordings Defensively:  Editions:  </a:t>
            </a:r>
            <a:r>
              <a:rPr lang="en-US" sz="1100" dirty="0">
                <a:solidFill>
                  <a:srgbClr val="FF0000"/>
                </a:solidFill>
              </a:rPr>
              <a:t>Differences in Content/Geographic Coverage/Audience</a:t>
            </a:r>
          </a:p>
          <a:p>
            <a:endParaRPr lang="en-US" sz="1100" dirty="0"/>
          </a:p>
          <a:p>
            <a:r>
              <a:rPr lang="en-US" sz="1100" dirty="0"/>
              <a:t>RDA 2.5.2.1:  “… In case of doubt about whether a statement is a designation of edition, consider the presence of these words or statements as evidence that it is a designation of edition:</a:t>
            </a:r>
          </a:p>
          <a:p>
            <a:pPr lvl="1"/>
            <a:r>
              <a:rPr lang="en-US" sz="1100" dirty="0"/>
              <a:t>…</a:t>
            </a:r>
          </a:p>
          <a:p>
            <a:pPr lvl="1"/>
            <a:r>
              <a:rPr lang="en-US" sz="1100" dirty="0"/>
              <a:t>b)  a statement indicating: </a:t>
            </a:r>
          </a:p>
          <a:p>
            <a:pPr lvl="1"/>
            <a:r>
              <a:rPr lang="en-US" sz="1100" dirty="0"/>
              <a:t>…</a:t>
            </a:r>
          </a:p>
          <a:p>
            <a:pPr marL="932871" lvl="2"/>
            <a:r>
              <a:rPr lang="en-US" sz="1100" dirty="0" err="1"/>
              <a:t>i</a:t>
            </a:r>
            <a:r>
              <a:rPr lang="en-US" sz="1100" dirty="0"/>
              <a:t>)	a difference in content</a:t>
            </a:r>
          </a:p>
          <a:p>
            <a:pPr marL="932871" lvl="2"/>
            <a:r>
              <a:rPr lang="en-US" sz="1100" dirty="0"/>
              <a:t>ii)	a difference in geographic coverage</a:t>
            </a:r>
          </a:p>
          <a:p>
            <a:pPr marL="932871" lvl="2"/>
            <a:r>
              <a:rPr lang="en-US" sz="1100" dirty="0"/>
              <a:t>…</a:t>
            </a:r>
          </a:p>
          <a:p>
            <a:pPr marL="932871" lvl="2"/>
            <a:r>
              <a:rPr lang="en-US" sz="1100" dirty="0"/>
              <a:t>iv)	a difference in audience.”</a:t>
            </a:r>
          </a:p>
          <a:p>
            <a:pPr marL="1224393" lvl="2" indent="-291522">
              <a:buAutoNum type="romanLcParenR" startAt="2"/>
            </a:pPr>
            <a:endParaRPr lang="en-US" sz="1100" dirty="0"/>
          </a:p>
          <a:p>
            <a:r>
              <a:rPr lang="en-US" sz="1100" dirty="0"/>
              <a:t>On the left we have the “Amazon U.S. Deluxe Exclusive” edition, which includes two bonus tracks.  On the right is the standard version.  Regardless of whether one considers “Amazon U.S. Deluxe Exclusive” to be a difference in “contents,” “geographic coverage,” or “audience,” we can agree that it is a difference deserving a separate record, which DDR will recognize because of the edition statement.</a:t>
            </a:r>
          </a:p>
        </p:txBody>
      </p:sp>
      <p:sp>
        <p:nvSpPr>
          <p:cNvPr id="4" name="Slide Number Placeholder 3"/>
          <p:cNvSpPr>
            <a:spLocks noGrp="1"/>
          </p:cNvSpPr>
          <p:nvPr>
            <p:ph type="sldNum" sz="quarter" idx="10"/>
          </p:nvPr>
        </p:nvSpPr>
        <p:spPr/>
        <p:txBody>
          <a:bodyPr/>
          <a:lstStyle/>
          <a:p>
            <a:fld id="{427E463D-5436-4E13-AD38-F505E2896F0F}" type="slidenum">
              <a:rPr lang="en-US" smtClean="0"/>
              <a:t>14</a:t>
            </a:fld>
            <a:endParaRPr lang="en-US"/>
          </a:p>
        </p:txBody>
      </p:sp>
    </p:spTree>
    <p:extLst>
      <p:ext uri="{BB962C8B-B14F-4D97-AF65-F5344CB8AC3E}">
        <p14:creationId xmlns:p14="http://schemas.microsoft.com/office/powerpoint/2010/main" val="326040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Cataloging Sound Recordings Defensively:  Editions:  Difference in Geographic Coverage</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32871" lvl="2"/>
            <a:r>
              <a:rPr lang="en-US" dirty="0" smtClean="0"/>
              <a:t>ii)  a difference in geographic coverage.”</a:t>
            </a:r>
          </a:p>
          <a:p>
            <a:endParaRPr lang="en-US" dirty="0" smtClean="0"/>
          </a:p>
          <a:p>
            <a:r>
              <a:rPr lang="en-US" dirty="0" smtClean="0"/>
              <a:t>Sound</a:t>
            </a:r>
            <a:r>
              <a:rPr lang="en-US" baseline="0" dirty="0" smtClean="0"/>
              <a:t> effects apparently have different accents overseas than they do in Hollywood, so the left-hand record reflects the “European Edition” of the “</a:t>
            </a:r>
            <a:r>
              <a:rPr lang="en-US" dirty="0"/>
              <a:t>Hollywood Edge sound effects library.”  Clearly, other differences such as dates would also keep these records from merging incorrectly, but the “</a:t>
            </a:r>
            <a:r>
              <a:rPr lang="en-US" dirty="0" smtClean="0"/>
              <a:t>Difference in Geographic Coverage” reflected by the edition statement is another assurance.</a:t>
            </a:r>
          </a:p>
        </p:txBody>
      </p:sp>
      <p:sp>
        <p:nvSpPr>
          <p:cNvPr id="4" name="Slide Number Placeholder 3"/>
          <p:cNvSpPr>
            <a:spLocks noGrp="1"/>
          </p:cNvSpPr>
          <p:nvPr>
            <p:ph type="sldNum" sz="quarter" idx="10"/>
          </p:nvPr>
        </p:nvSpPr>
        <p:spPr/>
        <p:txBody>
          <a:bodyPr/>
          <a:lstStyle/>
          <a:p>
            <a:fld id="{427E463D-5436-4E13-AD38-F505E2896F0F}" type="slidenum">
              <a:rPr lang="en-US" smtClean="0"/>
              <a:t>15</a:t>
            </a:fld>
            <a:endParaRPr lang="en-US"/>
          </a:p>
        </p:txBody>
      </p:sp>
    </p:spTree>
    <p:extLst>
      <p:ext uri="{BB962C8B-B14F-4D97-AF65-F5344CB8AC3E}">
        <p14:creationId xmlns:p14="http://schemas.microsoft.com/office/powerpoint/2010/main" val="4183667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Editions:  Difference in Audience</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iv)  a difference in audience.”</a:t>
            </a:r>
          </a:p>
          <a:p>
            <a:endParaRPr lang="en-US" dirty="0" smtClean="0"/>
          </a:p>
          <a:p>
            <a:r>
              <a:rPr lang="en-US" dirty="0" smtClean="0"/>
              <a:t>On the left is the “Young Listeners’ Edition” (or “Young readers’ edition”) and on the right, the unabridged version.  Clearly, other elements such as the dates and the number of cassettes would also keep these two from merging, but the different editions are also a factor.</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16</a:t>
            </a:fld>
            <a:endParaRPr lang="en-US"/>
          </a:p>
        </p:txBody>
      </p:sp>
    </p:spTree>
    <p:extLst>
      <p:ext uri="{BB962C8B-B14F-4D97-AF65-F5344CB8AC3E}">
        <p14:creationId xmlns:p14="http://schemas.microsoft.com/office/powerpoint/2010/main" val="95588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Editions:  Difference in Audience</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iv)  a difference in audience.”</a:t>
            </a:r>
          </a:p>
          <a:p>
            <a:endParaRPr lang="en-US" dirty="0" smtClean="0"/>
          </a:p>
          <a:p>
            <a:r>
              <a:rPr lang="en-US" dirty="0" smtClean="0"/>
              <a:t>These are sort of different audiences or perhaps different situations, “Parade edition” versus “Show and driving edition.”</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17</a:t>
            </a:fld>
            <a:endParaRPr lang="en-US"/>
          </a:p>
        </p:txBody>
      </p:sp>
    </p:spTree>
    <p:extLst>
      <p:ext uri="{BB962C8B-B14F-4D97-AF65-F5344CB8AC3E}">
        <p14:creationId xmlns:p14="http://schemas.microsoft.com/office/powerpoint/2010/main" val="3872013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Editions:  Format or Physical Presentation</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v)  a particular format or physical presentation.”</a:t>
            </a:r>
          </a:p>
          <a:p>
            <a:endParaRPr lang="en-US" dirty="0" smtClean="0"/>
          </a:p>
          <a:p>
            <a:pPr defTabSz="932871">
              <a:defRPr/>
            </a:pPr>
            <a:r>
              <a:rPr lang="en-US" dirty="0" smtClean="0"/>
              <a:t>Resources designated as “Library Editions” may have content or other differences from resources not so designated, but most often, the differences are in physical presentation, which may or may not</a:t>
            </a:r>
            <a:r>
              <a:rPr lang="en-US" baseline="0" dirty="0" smtClean="0"/>
              <a:t> be obvious from other elements in the record.  Library editions should be identified as such in field 250.  </a:t>
            </a:r>
            <a:r>
              <a:rPr lang="en-US" dirty="0" smtClean="0"/>
              <a:t>Both OCLC’s “When to Input a New Record” and ALCTS’ “Differences Between, Changes Within” regard “Library edition” </a:t>
            </a:r>
            <a:r>
              <a:rPr lang="en-US" baseline="0" dirty="0" smtClean="0"/>
              <a:t>as a legitimate edition statement.  </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18</a:t>
            </a:fld>
            <a:endParaRPr lang="en-US"/>
          </a:p>
        </p:txBody>
      </p:sp>
    </p:spTree>
    <p:extLst>
      <p:ext uri="{BB962C8B-B14F-4D97-AF65-F5344CB8AC3E}">
        <p14:creationId xmlns:p14="http://schemas.microsoft.com/office/powerpoint/2010/main" val="2265189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Editions:  Format or Physical Presentation</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v)  a particular format or physical presentation.”</a:t>
            </a:r>
          </a:p>
          <a:p>
            <a:endParaRPr lang="en-US" dirty="0" smtClean="0"/>
          </a:p>
          <a:p>
            <a:pPr defTabSz="932871">
              <a:defRPr/>
            </a:pPr>
            <a:r>
              <a:rPr lang="en-US" dirty="0" smtClean="0"/>
              <a:t>Special and/or limited editions such as picture discs, shaped discs, colored discs also constitute differences in physical presentation.  If such an</a:t>
            </a:r>
            <a:r>
              <a:rPr lang="en-US" baseline="0" dirty="0" smtClean="0"/>
              <a:t> edition statement appears on the resource, include it in field 250.  If not, and your institution wants to distinguish it from a standard issue (such as the record on the left)</a:t>
            </a:r>
            <a:r>
              <a:rPr lang="en-US" dirty="0" smtClean="0"/>
              <a:t>, supply an appropriate edition statement.</a:t>
            </a:r>
            <a:r>
              <a:rPr lang="en-US" baseline="0" dirty="0" smtClean="0"/>
              <a:t>  In this particular case, the publisher numbers also happen to make the distinction, but the 250 in the right-hand picture disc record is legitimate.</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19</a:t>
            </a:fld>
            <a:endParaRPr lang="en-US"/>
          </a:p>
        </p:txBody>
      </p:sp>
    </p:spTree>
    <p:extLst>
      <p:ext uri="{BB962C8B-B14F-4D97-AF65-F5344CB8AC3E}">
        <p14:creationId xmlns:p14="http://schemas.microsoft.com/office/powerpoint/2010/main" val="315882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a:t>
            </a:r>
            <a:r>
              <a:rPr lang="en-US" dirty="0"/>
              <a:t>Sound Recordings </a:t>
            </a:r>
            <a:r>
              <a:rPr lang="en-US" dirty="0" smtClean="0"/>
              <a:t>Defensively:  Introduction</a:t>
            </a:r>
          </a:p>
          <a:p>
            <a:endParaRPr lang="en-US" dirty="0" smtClean="0"/>
          </a:p>
          <a:p>
            <a:r>
              <a:rPr lang="en-US" sz="1000" dirty="0"/>
              <a:t>OCLC’s “When to Input a New Record” has long served to provide a common basis for decision-making in the creation of the WorldCat bibliographic database by participants in the OCLC cooperative.  We are in the process of thoroughly revising and updating BFAS and have so fare made only minor changes to “When to Input …,” so please bear with us and take its </a:t>
            </a:r>
            <a:r>
              <a:rPr lang="en-US" sz="1000" dirty="0" err="1"/>
              <a:t>outdatedness</a:t>
            </a:r>
            <a:r>
              <a:rPr lang="en-US" sz="1000" dirty="0"/>
              <a:t> into consideration.</a:t>
            </a:r>
          </a:p>
          <a:p>
            <a:endParaRPr lang="en-US" sz="1000" dirty="0"/>
          </a:p>
          <a:p>
            <a:pPr marL="0" lvl="2" defTabSz="932871">
              <a:defRPr/>
            </a:pPr>
            <a:r>
              <a:rPr lang="en-US" sz="1000" dirty="0"/>
              <a:t>In 2004, the Association for Library Collections and Technical Services first published “Differences Between, Changes Within:  Guidelines on When to Create a New Record,” which supplements the descriptive cataloging rules of AACR2. The document, revised in 2007 and maintained by an ALCTS task force, provides guidance to the cataloger who has found copy that is a close or near match to the item in hand about whether to use that copy or to create a new bibliographic record.  It is now available as a free PDF file on the ALCTS Web site at </a:t>
            </a:r>
            <a:r>
              <a:rPr lang="en-US" sz="1000" dirty="0">
                <a:hlinkClick r:id="rId3"/>
              </a:rPr>
              <a:t>http://www.ala.org/ala/mgrps/divs/alcts/resources/org/cat/differences07.pdf</a:t>
            </a:r>
            <a:r>
              <a:rPr lang="en-US" sz="1000" dirty="0"/>
              <a:t>.</a:t>
            </a:r>
          </a:p>
          <a:p>
            <a:r>
              <a:rPr lang="en-US" sz="1000" dirty="0"/>
              <a:t> </a:t>
            </a:r>
          </a:p>
          <a:p>
            <a:r>
              <a:rPr lang="en-US" sz="1000" dirty="0"/>
              <a:t>“Differences Between, Changes Within” is a valuable supplement to OCLC’s “When to Input,” but does not replace it for members of the OCLC cooperative. On most major points, the two documents agree. There are, however, several areas in which OCLC, because of the unique cooperative nature of WorldCat and its application of a master record concept, has chosen to differ. OCLC requests that users follow OCLC practice in these instances.  “When to Input” and “DBCW” cannot deal with every possible situation; likewise, this Webinar cannot consider every possible situation.</a:t>
            </a:r>
          </a:p>
        </p:txBody>
      </p:sp>
      <p:sp>
        <p:nvSpPr>
          <p:cNvPr id="4" name="Slide Number Placeholder 3"/>
          <p:cNvSpPr>
            <a:spLocks noGrp="1"/>
          </p:cNvSpPr>
          <p:nvPr>
            <p:ph type="sldNum" sz="quarter" idx="10"/>
          </p:nvPr>
        </p:nvSpPr>
        <p:spPr/>
        <p:txBody>
          <a:bodyPr/>
          <a:lstStyle/>
          <a:p>
            <a:fld id="{427E463D-5436-4E13-AD38-F505E2896F0F}" type="slidenum">
              <a:rPr lang="en-US" smtClean="0"/>
              <a:t>2</a:t>
            </a:fld>
            <a:endParaRPr lang="en-US"/>
          </a:p>
        </p:txBody>
      </p:sp>
    </p:spTree>
    <p:extLst>
      <p:ext uri="{BB962C8B-B14F-4D97-AF65-F5344CB8AC3E}">
        <p14:creationId xmlns:p14="http://schemas.microsoft.com/office/powerpoint/2010/main" val="322414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Editions:  Format or Physical Presentation</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v)  a particular format or physical presentation.”</a:t>
            </a:r>
          </a:p>
          <a:p>
            <a:endParaRPr lang="en-US" dirty="0" smtClean="0"/>
          </a:p>
          <a:p>
            <a:pPr defTabSz="932871">
              <a:defRPr/>
            </a:pPr>
            <a:r>
              <a:rPr lang="en-US" dirty="0" smtClean="0"/>
              <a:t>Different formats, such as traditional Compact Disc versus a disc containing MP3 files, will usually be distinguished by DDR via Material Types, differences in numbers of discs, and/or different publisher numbers.</a:t>
            </a:r>
            <a:r>
              <a:rPr lang="en-US" baseline="0" dirty="0" smtClean="0"/>
              <a:t>  But if the resource includes a statement of the format that can be read as an edition statement, include it.</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20</a:t>
            </a:fld>
            <a:endParaRPr lang="en-US"/>
          </a:p>
        </p:txBody>
      </p:sp>
    </p:spTree>
    <p:extLst>
      <p:ext uri="{BB962C8B-B14F-4D97-AF65-F5344CB8AC3E}">
        <p14:creationId xmlns:p14="http://schemas.microsoft.com/office/powerpoint/2010/main" val="3794723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Editions:  Different Date Associated with the Content</a:t>
            </a:r>
          </a:p>
          <a:p>
            <a:endParaRPr lang="en-US" dirty="0" smtClean="0"/>
          </a:p>
          <a:p>
            <a:r>
              <a:rPr lang="en-US" dirty="0" smtClean="0"/>
              <a:t>RDA 2.5.2.1:</a:t>
            </a:r>
            <a:r>
              <a:rPr lang="en-US" baseline="0" dirty="0" smtClean="0"/>
              <a:t>  “… </a:t>
            </a:r>
            <a:r>
              <a:rPr lang="en-US" dirty="0" smtClean="0"/>
              <a:t>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vi)  a different date associated with the content.”</a:t>
            </a:r>
          </a:p>
          <a:p>
            <a:endParaRPr lang="en-US" dirty="0" smtClean="0"/>
          </a:p>
          <a:p>
            <a:r>
              <a:rPr lang="en-US" dirty="0" smtClean="0"/>
              <a:t>For sound recordings and videorecordings, we</a:t>
            </a:r>
            <a:r>
              <a:rPr lang="en-US" baseline="0" dirty="0" smtClean="0"/>
              <a:t> try our best to differentiate performances that have been recorded on different dates.  Even in cases where these differences are not expressed in edition statements, we try to parse data in field 518 for strings that look like dates, accounting for many of the most common forms of date expression.  For many types of materials, we also try to identify dates found in quoted notes, even in field 500, to differentiate bibliographic records.  </a:t>
            </a:r>
            <a:r>
              <a:rPr lang="en-US" dirty="0" smtClean="0"/>
              <a:t>Although we do our best to try to identify dates in these ways, DDR does not always succeed.  More reliable would be to supply an edition statement.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21</a:t>
            </a:fld>
            <a:endParaRPr lang="en-US"/>
          </a:p>
        </p:txBody>
      </p:sp>
    </p:spTree>
    <p:extLst>
      <p:ext uri="{BB962C8B-B14F-4D97-AF65-F5344CB8AC3E}">
        <p14:creationId xmlns:p14="http://schemas.microsoft.com/office/powerpoint/2010/main" val="396207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000" dirty="0"/>
              <a:t>Cataloging Sound Recordings Defensively:  Edition:  Different Date Associated with the Content</a:t>
            </a:r>
          </a:p>
          <a:p>
            <a:pPr defTabSz="932871">
              <a:defRPr/>
            </a:pPr>
            <a:endParaRPr lang="en-US" sz="1000" dirty="0"/>
          </a:p>
          <a:p>
            <a:r>
              <a:rPr lang="en-US" sz="1000" dirty="0"/>
              <a:t>RDA 2.5.2.1:  “… In case of doubt about whether a statement is a designation of edition, consider the presence of these words or statements as evidence that it is a designation of edition:</a:t>
            </a:r>
          </a:p>
          <a:p>
            <a:pPr lvl="1"/>
            <a:r>
              <a:rPr lang="en-US" sz="1000" dirty="0"/>
              <a:t>…</a:t>
            </a:r>
          </a:p>
          <a:p>
            <a:pPr lvl="1"/>
            <a:r>
              <a:rPr lang="en-US" sz="1000" dirty="0"/>
              <a:t>b)  a statement indicating: </a:t>
            </a:r>
          </a:p>
          <a:p>
            <a:pPr lvl="1"/>
            <a:r>
              <a:rPr lang="en-US" sz="1000" dirty="0"/>
              <a:t>…</a:t>
            </a:r>
          </a:p>
          <a:p>
            <a:pPr lvl="2"/>
            <a:r>
              <a:rPr lang="en-US" sz="1000" dirty="0"/>
              <a:t>vi)  a different date associated with the content.”</a:t>
            </a:r>
          </a:p>
          <a:p>
            <a:endParaRPr lang="en-US" sz="1000" dirty="0"/>
          </a:p>
          <a:p>
            <a:r>
              <a:rPr lang="en-US" sz="1000" dirty="0"/>
              <a:t>In this case, the difference is not dates, per se, but performance times on the same date:  one performance at 3 p.m. and the other at 7 p.m.  Aside from that four-hour difference, everything else is identical.  DDR tries to take into account both date and time differences, in both field 250 and in field 518.  In both fields, DDR attempts to identify and compare dates in various formats.  If it can further identify times of day, also in various forms, it will try to compare those as well.  As you can well imagine, it doesn’t always succeed, but we do try to account for most of the more common ways in which dates and times can be expressed.  We limit the comparison of recording dates and times to records for Sound Recordings and Visual Materials that are created by the same institution (identified in field 040 subfield $c), which is where we’ve found incorrect merges in the past.</a:t>
            </a:r>
          </a:p>
        </p:txBody>
      </p:sp>
      <p:sp>
        <p:nvSpPr>
          <p:cNvPr id="4" name="Slide Number Placeholder 3"/>
          <p:cNvSpPr>
            <a:spLocks noGrp="1"/>
          </p:cNvSpPr>
          <p:nvPr>
            <p:ph type="sldNum" sz="quarter" idx="10"/>
          </p:nvPr>
        </p:nvSpPr>
        <p:spPr/>
        <p:txBody>
          <a:bodyPr/>
          <a:lstStyle/>
          <a:p>
            <a:fld id="{427E463D-5436-4E13-AD38-F505E2896F0F}" type="slidenum">
              <a:rPr lang="en-US" smtClean="0"/>
              <a:t>22</a:t>
            </a:fld>
            <a:endParaRPr lang="en-US"/>
          </a:p>
        </p:txBody>
      </p:sp>
    </p:spTree>
    <p:extLst>
      <p:ext uri="{BB962C8B-B14F-4D97-AF65-F5344CB8AC3E}">
        <p14:creationId xmlns:p14="http://schemas.microsoft.com/office/powerpoint/2010/main" val="57599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Editions:  Voice Range</a:t>
            </a:r>
          </a:p>
          <a:p>
            <a:endParaRPr lang="en-US" dirty="0" smtClean="0"/>
          </a:p>
          <a:p>
            <a:r>
              <a:rPr lang="en-US" dirty="0" smtClean="0"/>
              <a:t>RDA 2.5.2.1:</a:t>
            </a:r>
            <a:r>
              <a:rPr lang="en-US" baseline="0" dirty="0" smtClean="0"/>
              <a:t>  “… </a:t>
            </a:r>
            <a:r>
              <a:rPr lang="en-US" dirty="0" smtClean="0"/>
              <a:t>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1224393" lvl="2" indent="-291522">
              <a:buAutoNum type="romanLcParenR" startAt="7"/>
            </a:pPr>
            <a:r>
              <a:rPr lang="en-US" dirty="0" smtClean="0"/>
              <a:t>a particular voice range or format of notated music.” </a:t>
            </a:r>
          </a:p>
          <a:p>
            <a:pPr marL="1224393" lvl="2" indent="-291522">
              <a:buAutoNum type="romanLcParenR" startAt="7"/>
            </a:pPr>
            <a:endParaRPr lang="en-US" dirty="0" smtClean="0"/>
          </a:p>
          <a:p>
            <a:r>
              <a:rPr lang="en-US" dirty="0" smtClean="0"/>
              <a:t>Differences in voice range most commonly refer to notated music, but can also be found for sound recordings.  On the left, we have the “</a:t>
            </a:r>
            <a:r>
              <a:rPr lang="en-US" dirty="0"/>
              <a:t>Accompaniments for the French Song Anthology” for High Voice, on the left for Low Voice.  The differing voice ranges are legitimate edition statements and should be in field 250.  In these two cases, the lists of songs in the contents notes happen to be identical.</a:t>
            </a:r>
          </a:p>
        </p:txBody>
      </p:sp>
      <p:sp>
        <p:nvSpPr>
          <p:cNvPr id="4" name="Slide Number Placeholder 3"/>
          <p:cNvSpPr>
            <a:spLocks noGrp="1"/>
          </p:cNvSpPr>
          <p:nvPr>
            <p:ph type="sldNum" sz="quarter" idx="10"/>
          </p:nvPr>
        </p:nvSpPr>
        <p:spPr/>
        <p:txBody>
          <a:bodyPr/>
          <a:lstStyle/>
          <a:p>
            <a:fld id="{427E463D-5436-4E13-AD38-F505E2896F0F}" type="slidenum">
              <a:rPr lang="en-US" smtClean="0"/>
              <a:t>23</a:t>
            </a:fld>
            <a:endParaRPr lang="en-US"/>
          </a:p>
        </p:txBody>
      </p:sp>
    </p:spTree>
    <p:extLst>
      <p:ext uri="{BB962C8B-B14F-4D97-AF65-F5344CB8AC3E}">
        <p14:creationId xmlns:p14="http://schemas.microsoft.com/office/powerpoint/2010/main" val="3492114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“Cast List”</a:t>
            </a:r>
          </a:p>
          <a:p>
            <a:endParaRPr lang="en-US" dirty="0" smtClean="0"/>
          </a:p>
          <a:p>
            <a:r>
              <a:rPr lang="en-US" dirty="0" smtClean="0"/>
              <a:t>“Cast List” Comparison</a:t>
            </a:r>
          </a:p>
          <a:p>
            <a:pPr marL="174913" indent="-174913">
              <a:buFont typeface="Arial" panose="020B0604020202020204" pitchFamily="34" charset="0"/>
              <a:buChar char="•"/>
            </a:pPr>
            <a:r>
              <a:rPr lang="en-US" dirty="0" smtClean="0"/>
              <a:t>So called because it was first worked on for GLIMIR clustering to distinguish different</a:t>
            </a:r>
            <a:r>
              <a:rPr lang="en-US" baseline="0" dirty="0" smtClean="0"/>
              <a:t> versions of films (remakes, etc.) and to cluster together recorded performances of the same works by the same conductor and ensemble.  Its scope is really much wider than that name suggests, e</a:t>
            </a:r>
            <a:r>
              <a:rPr lang="en-US" dirty="0" smtClean="0"/>
              <a:t>ncompassing different performers, conductors, narrators/readers, translators, directors, etc.</a:t>
            </a:r>
          </a:p>
          <a:p>
            <a:pPr marL="174913" indent="-174913">
              <a:buFont typeface="Arial" panose="020B0604020202020204" pitchFamily="34" charset="0"/>
              <a:buChar char="•"/>
            </a:pPr>
            <a:r>
              <a:rPr lang="en-US" baseline="0" dirty="0" smtClean="0"/>
              <a:t>It is used only under certain limited conditions because it is so complex and unforgiving.</a:t>
            </a:r>
            <a:endParaRPr lang="en-US" dirty="0" smtClean="0"/>
          </a:p>
          <a:p>
            <a:pPr marL="174913" indent="-174913">
              <a:buFont typeface="Arial" panose="020B0604020202020204" pitchFamily="34" charset="0"/>
              <a:buChar char="•"/>
            </a:pPr>
            <a:r>
              <a:rPr lang="en-US" dirty="0" smtClean="0"/>
              <a:t>Considers subfields $e and $4 in X00 and X10 fields, when present.</a:t>
            </a:r>
          </a:p>
          <a:p>
            <a:pPr marL="174913" indent="-174913">
              <a:buFont typeface="Arial" panose="020B0604020202020204" pitchFamily="34" charset="0"/>
              <a:buChar char="•"/>
            </a:pPr>
            <a:r>
              <a:rPr lang="en-US" dirty="0" smtClean="0"/>
              <a:t>When relator terms and/or relator codes are not present in X00 and X10 fields, it tries to parse data in field 245 subfield $c, field 508, field 511,</a:t>
            </a:r>
            <a:r>
              <a:rPr lang="en-US" baseline="0" dirty="0" smtClean="0"/>
              <a:t> looking for a list of terms in various languages and the names that are associated with those terms</a:t>
            </a:r>
            <a:endParaRPr lang="en-US" dirty="0" smtClean="0"/>
          </a:p>
          <a:p>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24</a:t>
            </a:fld>
            <a:endParaRPr lang="en-US"/>
          </a:p>
        </p:txBody>
      </p:sp>
    </p:spTree>
    <p:extLst>
      <p:ext uri="{BB962C8B-B14F-4D97-AF65-F5344CB8AC3E}">
        <p14:creationId xmlns:p14="http://schemas.microsoft.com/office/powerpoint/2010/main" val="2189264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“Cast List”</a:t>
            </a:r>
          </a:p>
          <a:p>
            <a:endParaRPr lang="en-US" dirty="0" smtClean="0"/>
          </a:p>
          <a:p>
            <a:r>
              <a:rPr lang="en-US" dirty="0" smtClean="0"/>
              <a:t>An example of “cast list” comparison where everything matches except for the names of the performer/narrator.  These will not match.</a:t>
            </a:r>
          </a:p>
        </p:txBody>
      </p:sp>
      <p:sp>
        <p:nvSpPr>
          <p:cNvPr id="4" name="Slide Number Placeholder 3"/>
          <p:cNvSpPr>
            <a:spLocks noGrp="1"/>
          </p:cNvSpPr>
          <p:nvPr>
            <p:ph type="sldNum" sz="quarter" idx="10"/>
          </p:nvPr>
        </p:nvSpPr>
        <p:spPr/>
        <p:txBody>
          <a:bodyPr/>
          <a:lstStyle/>
          <a:p>
            <a:fld id="{427E463D-5436-4E13-AD38-F505E2896F0F}" type="slidenum">
              <a:rPr lang="en-US" smtClean="0"/>
              <a:t>25</a:t>
            </a:fld>
            <a:endParaRPr lang="en-US"/>
          </a:p>
        </p:txBody>
      </p:sp>
    </p:spTree>
    <p:extLst>
      <p:ext uri="{BB962C8B-B14F-4D97-AF65-F5344CB8AC3E}">
        <p14:creationId xmlns:p14="http://schemas.microsoft.com/office/powerpoint/2010/main" val="4017202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“Cast List”</a:t>
            </a:r>
          </a:p>
          <a:p>
            <a:endParaRPr lang="en-US" dirty="0" smtClean="0"/>
          </a:p>
          <a:p>
            <a:r>
              <a:rPr lang="en-US" dirty="0" smtClean="0"/>
              <a:t>There are several differences between these two records, including dates.  But the differences</a:t>
            </a:r>
            <a:r>
              <a:rPr lang="en-US" baseline="0" dirty="0" smtClean="0"/>
              <a:t> in both narrators and translators will also keep these records from </a:t>
            </a:r>
            <a:r>
              <a:rPr lang="en-US" baseline="0" smtClean="0"/>
              <a:t>merging incorrectly.</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26</a:t>
            </a:fld>
            <a:endParaRPr lang="en-US"/>
          </a:p>
        </p:txBody>
      </p:sp>
    </p:spTree>
    <p:extLst>
      <p:ext uri="{BB962C8B-B14F-4D97-AF65-F5344CB8AC3E}">
        <p14:creationId xmlns:p14="http://schemas.microsoft.com/office/powerpoint/2010/main" val="134685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Cataloging Sound Recordings Defensively:  Publisher Number</a:t>
            </a:r>
          </a:p>
          <a:p>
            <a:endParaRPr lang="en-US" dirty="0" smtClean="0"/>
          </a:p>
          <a:p>
            <a:r>
              <a:rPr lang="en-US" dirty="0" smtClean="0"/>
              <a:t>Except for the publisher numbers, these two records are identical.  The different publisher numbers prevent them from merging.</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27</a:t>
            </a:fld>
            <a:endParaRPr lang="en-US"/>
          </a:p>
        </p:txBody>
      </p:sp>
    </p:spTree>
    <p:extLst>
      <p:ext uri="{BB962C8B-B14F-4D97-AF65-F5344CB8AC3E}">
        <p14:creationId xmlns:p14="http://schemas.microsoft.com/office/powerpoint/2010/main" val="556155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Conclusion</a:t>
            </a:r>
          </a:p>
          <a:p>
            <a:endParaRPr lang="en-US" dirty="0" smtClean="0"/>
          </a:p>
          <a:p>
            <a:r>
              <a:rPr lang="en-US" dirty="0" smtClean="0"/>
              <a:t>The contents of this presentation barely scratch the surface of what Duplicate Detection and Resolution tries to do.  We have concentrated on a few ways in which you as a cataloger might be able to assist</a:t>
            </a:r>
            <a:r>
              <a:rPr lang="en-US" baseline="0" dirty="0" smtClean="0"/>
              <a:t> DDR in correctly differentiating between legitimately separate bibliographic records specifically for cartographic materials.  We have merely touched upon many of the other “defensive cataloging” measures that can be applied more generally to many sorts of bibliographic materials beyond maps, including such elements as standardized numbers (ISBNs, etc.), places of publication, publishers, dates, and so on.  And we have concentrated chiefly on how DDR tries to </a:t>
            </a:r>
            <a:r>
              <a:rPr lang="en-US" i="1" baseline="0" dirty="0" smtClean="0"/>
              <a:t>differentiate</a:t>
            </a:r>
            <a:r>
              <a:rPr lang="en-US" baseline="0" dirty="0" smtClean="0"/>
              <a:t> records.  There’s been only a limited amount of discussion here of the many ways in which DDR tries to manipulate data to determine that differently transcribed data are actually identifiably the same:  different versions of a publisher’s name; different choices in the interpretation, transcription, and coding of titles; and so on.  But I hope this presentation helps you think a bit differently about how you catalog Sound Recordings in the cooperative environment of WorldCat.</a:t>
            </a:r>
          </a:p>
          <a:p>
            <a:endParaRPr lang="en-US" baseline="0" dirty="0" smtClean="0"/>
          </a:p>
          <a:p>
            <a:r>
              <a:rPr lang="en-US" baseline="0" dirty="0" smtClean="0"/>
              <a:t>By the way, the image on the right is that of the “shape disc” of Tangerine Dream’s </a:t>
            </a:r>
            <a:r>
              <a:rPr lang="en-US" i="1" dirty="0" smtClean="0"/>
              <a:t>Warsaw in the Sun</a:t>
            </a:r>
            <a:r>
              <a:rPr lang="en-US" dirty="0" smtClean="0"/>
              <a:t>, which is in the shape of Poland,</a:t>
            </a:r>
            <a:r>
              <a:rPr lang="en-US" baseline="0" dirty="0" smtClean="0"/>
              <a:t> released on vinyl in 1984.</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28</a:t>
            </a:fld>
            <a:endParaRPr lang="en-US"/>
          </a:p>
        </p:txBody>
      </p:sp>
    </p:spTree>
    <p:extLst>
      <p:ext uri="{BB962C8B-B14F-4D97-AF65-F5344CB8AC3E}">
        <p14:creationId xmlns:p14="http://schemas.microsoft.com/office/powerpoint/2010/main" val="489652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Questions</a:t>
            </a:r>
          </a:p>
          <a:p>
            <a:endParaRPr lang="en-US" dirty="0" smtClean="0"/>
          </a:p>
          <a:p>
            <a:r>
              <a:rPr lang="en-US" dirty="0" smtClean="0"/>
              <a:t>Thank you for your kind attention.</a:t>
            </a:r>
          </a:p>
          <a:p>
            <a:endParaRPr lang="en-US" dirty="0" smtClean="0"/>
          </a:p>
          <a:p>
            <a:r>
              <a:rPr lang="en-US" dirty="0" smtClean="0"/>
              <a:t>Outside of the context of this presentation, questions about “When to Input a New Record,” DDR, and other WorldCat quality issues may always be addressed to </a:t>
            </a:r>
            <a:r>
              <a:rPr lang="en-US" dirty="0" smtClean="0">
                <a:hlinkClick r:id="rId3"/>
              </a:rPr>
              <a:t>askqc@oclc.org</a:t>
            </a:r>
            <a:r>
              <a:rPr lang="en-US" dirty="0" smtClean="0"/>
              <a:t>.</a:t>
            </a:r>
          </a:p>
          <a:p>
            <a:endParaRPr lang="en-US" dirty="0" smtClean="0"/>
          </a:p>
          <a:p>
            <a:r>
              <a:rPr lang="en-US" dirty="0" smtClean="0"/>
              <a:t>On the screen, you see that AskQC address as well as the URLs for OCLC’s “When to Input a New Record” and the ALCTS document “Differences Between, Changes Within.”</a:t>
            </a:r>
          </a:p>
          <a:p>
            <a:endParaRPr lang="en-US" dirty="0" smtClean="0"/>
          </a:p>
          <a:p>
            <a:r>
              <a:rPr lang="en-US" dirty="0" smtClean="0"/>
              <a:t>Now it’s time for your questions.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29</a:t>
            </a:fld>
            <a:endParaRPr lang="en-US"/>
          </a:p>
        </p:txBody>
      </p:sp>
    </p:spTree>
    <p:extLst>
      <p:ext uri="{BB962C8B-B14F-4D97-AF65-F5344CB8AC3E}">
        <p14:creationId xmlns:p14="http://schemas.microsoft.com/office/powerpoint/2010/main" val="191231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Cataloging Sound Recordings Defensively:  Introduction</a:t>
            </a:r>
          </a:p>
          <a:p>
            <a:endParaRPr lang="en-US" sz="800" dirty="0"/>
          </a:p>
          <a:p>
            <a:r>
              <a:rPr lang="en-US" sz="800" dirty="0"/>
              <a:t>OCLC’s Duplicate Detection and Resolution (DDR) software originally ran sixteen times through WorldCat between 1991 and 2005, eliminating a total of nearly 1.6 million duplicate records in the Books format.</a:t>
            </a:r>
          </a:p>
          <a:p>
            <a:endParaRPr lang="en-US" sz="800" dirty="0"/>
          </a:p>
          <a:p>
            <a:r>
              <a:rPr lang="en-US" sz="800" dirty="0"/>
              <a:t>In 2005, we began a project to thoroughly revamp DDR for the Connexion platform, taking advantage of all of its new capabilities as well as other advances in technology.</a:t>
            </a:r>
          </a:p>
          <a:p>
            <a:endParaRPr lang="en-US" sz="800" dirty="0"/>
          </a:p>
          <a:p>
            <a:r>
              <a:rPr lang="en-US" sz="800" dirty="0"/>
              <a:t>After four years of development and testing, in May 2009 we began to process small test subsets of WorldCat, an eventual total of roughly 500,000 records.  During that phase we individually examined every single one of some 15,000 merges, fine-tuning our algorithms and retesting each time we found a merge that was incorrect. </a:t>
            </a:r>
          </a:p>
          <a:p>
            <a:endParaRPr lang="en-US" sz="800" dirty="0"/>
          </a:p>
          <a:p>
            <a:r>
              <a:rPr lang="en-US" sz="800" dirty="0"/>
              <a:t>In late January 2010, we began two parallel DDR processes, the first looking at each day’s new and updated records, the second “walking” the WorldCat database beginning with OCLC Record #1.  That first process continues daily and has merged over 18 million duplicates.  That second process completed on September 30, 2010 , going through over 166 million records and merging 5.1 million duplicates.   We have continued to  monitor the results and encourage all users to report incorrect merges to us.  We pull apart incorrect merges when possible and keep adjusting our algorithms to be as accurate as they can be.</a:t>
            </a:r>
          </a:p>
          <a:p>
            <a:endParaRPr lang="en-US" sz="800" dirty="0"/>
          </a:p>
          <a:p>
            <a:r>
              <a:rPr lang="en-US" sz="800" dirty="0"/>
              <a:t>With the full implementation of the new DDR, it is more important than ever to create a bibliographic record that clearly distinguishes itself from similar records in cases where separate records are justified.  This presentation “Cataloging Sound Recordings Defensively:  ‘When to Input a New Record’ in the Age of DDR” attempts to instruct OCLC users about safeguarding justifiably unique bibliographic records for Sound Recordings that should not be merged.</a:t>
            </a:r>
          </a:p>
        </p:txBody>
      </p:sp>
      <p:sp>
        <p:nvSpPr>
          <p:cNvPr id="4" name="Slide Number Placeholder 3"/>
          <p:cNvSpPr>
            <a:spLocks noGrp="1"/>
          </p:cNvSpPr>
          <p:nvPr>
            <p:ph type="sldNum" sz="quarter" idx="10"/>
          </p:nvPr>
        </p:nvSpPr>
        <p:spPr/>
        <p:txBody>
          <a:bodyPr/>
          <a:lstStyle/>
          <a:p>
            <a:fld id="{427E463D-5436-4E13-AD38-F505E2896F0F}" type="slidenum">
              <a:rPr lang="en-US" smtClean="0"/>
              <a:t>3</a:t>
            </a:fld>
            <a:endParaRPr lang="en-US"/>
          </a:p>
        </p:txBody>
      </p:sp>
    </p:spTree>
    <p:extLst>
      <p:ext uri="{BB962C8B-B14F-4D97-AF65-F5344CB8AC3E}">
        <p14:creationId xmlns:p14="http://schemas.microsoft.com/office/powerpoint/2010/main" val="271777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100" dirty="0"/>
              <a:t>Cataloging Sound Recordings Defensively:  Introduction</a:t>
            </a:r>
          </a:p>
          <a:p>
            <a:pPr defTabSz="932871">
              <a:defRPr/>
            </a:pPr>
            <a:endParaRPr lang="en-US" sz="1100" dirty="0"/>
          </a:p>
          <a:p>
            <a:pPr defTabSz="932871">
              <a:defRPr/>
            </a:pPr>
            <a:r>
              <a:rPr lang="en-US" sz="1100" dirty="0"/>
              <a:t>From the very beginning of automated DDR back in 1991, records for resources with dates of publication/production earlier than 1801 have been set aside and not processed. In 2011, in consultation with the Rare Books and Manuscripts Section (RBMS) of the Bibliographic Standards Committee of ACRL, we exempted from DDR all records for original materials that were coded with any of four descriptive conventions in field 040 subfield $e:  </a:t>
            </a:r>
            <a:r>
              <a:rPr lang="en-US" sz="1100" dirty="0" err="1"/>
              <a:t>bdrb</a:t>
            </a:r>
            <a:r>
              <a:rPr lang="en-US" sz="1100" dirty="0"/>
              <a:t>, </a:t>
            </a:r>
            <a:r>
              <a:rPr lang="en-US" sz="1100" dirty="0" err="1"/>
              <a:t>dcrb</a:t>
            </a:r>
            <a:r>
              <a:rPr lang="en-US" sz="1100" dirty="0"/>
              <a:t>, </a:t>
            </a:r>
            <a:r>
              <a:rPr lang="en-US" sz="1100" dirty="0" err="1"/>
              <a:t>dcrmb</a:t>
            </a:r>
            <a:r>
              <a:rPr lang="en-US" sz="1100" dirty="0"/>
              <a:t>, </a:t>
            </a:r>
            <a:r>
              <a:rPr lang="en-US" sz="1100" dirty="0" err="1"/>
              <a:t>dcrms</a:t>
            </a:r>
            <a:r>
              <a:rPr lang="en-US" sz="1100" dirty="0"/>
              <a:t>.  In March 2016, we are expanding that list of exempted rare and archival materials descriptive conventions to include twenty additional MARC </a:t>
            </a:r>
            <a:r>
              <a:rPr lang="en-US" sz="1100" i="1" dirty="0"/>
              <a:t>Descriptive Convention Source Codes </a:t>
            </a:r>
            <a:r>
              <a:rPr lang="en-US" sz="1100" dirty="0"/>
              <a:t>in field 040 subfield $e (</a:t>
            </a:r>
            <a:r>
              <a:rPr lang="en-US" sz="1100" dirty="0" err="1"/>
              <a:t>amim</a:t>
            </a:r>
            <a:r>
              <a:rPr lang="en-US" sz="1100" dirty="0"/>
              <a:t>, </a:t>
            </a:r>
            <a:r>
              <a:rPr lang="en-US" sz="1100" dirty="0" err="1"/>
              <a:t>amremm</a:t>
            </a:r>
            <a:r>
              <a:rPr lang="en-US" sz="1100" dirty="0"/>
              <a:t>, appm, </a:t>
            </a:r>
            <a:r>
              <a:rPr lang="en-US" sz="1100" dirty="0" err="1"/>
              <a:t>cgcrb</a:t>
            </a:r>
            <a:r>
              <a:rPr lang="en-US" sz="1100" dirty="0"/>
              <a:t>, </a:t>
            </a:r>
            <a:r>
              <a:rPr lang="en-US" sz="1100" dirty="0" err="1"/>
              <a:t>cco</a:t>
            </a:r>
            <a:r>
              <a:rPr lang="en-US" sz="1100" dirty="0"/>
              <a:t>, dacs, </a:t>
            </a:r>
            <a:r>
              <a:rPr lang="en-US" sz="1100" dirty="0" err="1"/>
              <a:t>dcgpm</a:t>
            </a:r>
            <a:r>
              <a:rPr lang="en-US" sz="1100" dirty="0"/>
              <a:t>, </a:t>
            </a:r>
            <a:r>
              <a:rPr lang="en-US" sz="1100" dirty="0" err="1"/>
              <a:t>dcrmc</a:t>
            </a:r>
            <a:r>
              <a:rPr lang="en-US" sz="1100" dirty="0"/>
              <a:t>, dcrmg, </a:t>
            </a:r>
            <a:r>
              <a:rPr lang="en-US" sz="1100" dirty="0" err="1"/>
              <a:t>dcrmm</a:t>
            </a:r>
            <a:r>
              <a:rPr lang="en-US" sz="1100" dirty="0"/>
              <a:t>, </a:t>
            </a:r>
            <a:r>
              <a:rPr lang="en-US" sz="1100" dirty="0" err="1"/>
              <a:t>dmbsb</a:t>
            </a:r>
            <a:r>
              <a:rPr lang="en-US" sz="1100" dirty="0"/>
              <a:t>, enol, </a:t>
            </a:r>
            <a:r>
              <a:rPr lang="en-US" sz="1100" dirty="0" err="1"/>
              <a:t>estc</a:t>
            </a:r>
            <a:r>
              <a:rPr lang="en-US" sz="1100" dirty="0"/>
              <a:t>, gihc, </a:t>
            </a:r>
            <a:r>
              <a:rPr lang="en-US" sz="1100" dirty="0" err="1"/>
              <a:t>iosr</a:t>
            </a:r>
            <a:r>
              <a:rPr lang="en-US" sz="1100" dirty="0"/>
              <a:t>, </a:t>
            </a:r>
            <a:r>
              <a:rPr lang="en-US" sz="1100" dirty="0" err="1"/>
              <a:t>ohcm</a:t>
            </a:r>
            <a:r>
              <a:rPr lang="en-US" sz="1100" dirty="0"/>
              <a:t>, rad, </a:t>
            </a:r>
            <a:r>
              <a:rPr lang="en-US" sz="1100" dirty="0" err="1"/>
              <a:t>rna</a:t>
            </a:r>
            <a:r>
              <a:rPr lang="en-US" sz="1100" dirty="0"/>
              <a:t>, vd16, vd17) after further consultations with the larger rare and archival materials communities.  That’s a total of 24 codes exempted.  In consultation with the American Library Association (ALA) Map and Geospatial Information Round Table (MAGIRT) Cataloging and Classification Committee (CCC), we have further exempted records for cartographic materials with dates of publication earlier than 1901. In addition, we exempt from DDR processing all records for resources that can be identified as photographs (Material Types “</a:t>
            </a:r>
            <a:r>
              <a:rPr lang="en-US" sz="1100" dirty="0" err="1"/>
              <a:t>pht</a:t>
            </a:r>
            <a:r>
              <a:rPr lang="en-US" sz="1100" dirty="0"/>
              <a:t>” for photograph and/or “pic” for picture).  They are commonly unique, unpublished, and have cataloger-supplied, generic, </a:t>
            </a:r>
            <a:r>
              <a:rPr lang="en-US" sz="1100" dirty="0" err="1"/>
              <a:t>undifferentiable</a:t>
            </a:r>
            <a:r>
              <a:rPr lang="en-US" sz="1100" dirty="0"/>
              <a:t> titles and otherwise described in ways that don’t lend themselves to being distinguished from each other.</a:t>
            </a:r>
          </a:p>
        </p:txBody>
      </p:sp>
      <p:sp>
        <p:nvSpPr>
          <p:cNvPr id="4" name="Slide Number Placeholder 3"/>
          <p:cNvSpPr>
            <a:spLocks noGrp="1"/>
          </p:cNvSpPr>
          <p:nvPr>
            <p:ph type="sldNum" sz="quarter" idx="10"/>
          </p:nvPr>
        </p:nvSpPr>
        <p:spPr/>
        <p:txBody>
          <a:bodyPr/>
          <a:lstStyle/>
          <a:p>
            <a:fld id="{427E463D-5436-4E13-AD38-F505E2896F0F}" type="slidenum">
              <a:rPr lang="en-US" smtClean="0"/>
              <a:t>4</a:t>
            </a:fld>
            <a:endParaRPr lang="en-US"/>
          </a:p>
        </p:txBody>
      </p:sp>
    </p:spTree>
    <p:extLst>
      <p:ext uri="{BB962C8B-B14F-4D97-AF65-F5344CB8AC3E}">
        <p14:creationId xmlns:p14="http://schemas.microsoft.com/office/powerpoint/2010/main" val="237504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a:t>
            </a:r>
            <a:r>
              <a:rPr lang="en-US" dirty="0"/>
              <a:t>Sound Recordings </a:t>
            </a:r>
            <a:r>
              <a:rPr lang="en-US" dirty="0" smtClean="0"/>
              <a:t>Defensively:  Basics</a:t>
            </a:r>
          </a:p>
          <a:p>
            <a:endParaRPr lang="en-US" dirty="0" smtClean="0"/>
          </a:p>
          <a:p>
            <a:r>
              <a:rPr lang="en-US" dirty="0" smtClean="0"/>
              <a:t>By far, the best advice you will ever hear about “Cataloging Defensively” is to catalog carefully.  That includes:</a:t>
            </a:r>
          </a:p>
          <a:p>
            <a:pPr lvl="1">
              <a:buFont typeface="Arial" pitchFamily="34" charset="0"/>
              <a:buChar char="•"/>
            </a:pPr>
            <a:r>
              <a:rPr lang="en-US" dirty="0" smtClean="0"/>
              <a:t>Be sure you search thoroughly</a:t>
            </a:r>
          </a:p>
          <a:p>
            <a:pPr lvl="1">
              <a:buFont typeface="Arial" pitchFamily="34" charset="0"/>
              <a:buChar char="•"/>
            </a:pPr>
            <a:r>
              <a:rPr lang="en-US" dirty="0"/>
              <a:t>When deriving a new record from an existing one, be sure that you make all of the changes to the record that convinced you a separate record was justified in the first place</a:t>
            </a:r>
          </a:p>
          <a:p>
            <a:pPr lvl="1">
              <a:buFont typeface="Arial" pitchFamily="34" charset="0"/>
              <a:buChar char="•"/>
            </a:pPr>
            <a:r>
              <a:rPr lang="en-US" dirty="0"/>
              <a:t>When editing an existing record, be sure that you never change the essential identity of an existing bibliographic record to something else</a:t>
            </a:r>
          </a:p>
          <a:p>
            <a:pPr lvl="1">
              <a:buFont typeface="Arial" pitchFamily="34" charset="0"/>
              <a:buChar char="•"/>
            </a:pPr>
            <a:r>
              <a:rPr lang="en-US" dirty="0" smtClean="0"/>
              <a:t>Be sure that the coding and tagging are correct and complete</a:t>
            </a:r>
            <a:endParaRPr lang="en-US" sz="1800" dirty="0"/>
          </a:p>
          <a:p>
            <a:pPr lvl="2">
              <a:buFont typeface="Arial" pitchFamily="34" charset="0"/>
              <a:buChar char="•"/>
            </a:pPr>
            <a:r>
              <a:rPr lang="en-US" dirty="0" smtClean="0"/>
              <a:t>Miscoded fields and subfields, missing subfields can cause data to be ignored or misinterpreted</a:t>
            </a:r>
          </a:p>
          <a:p>
            <a:pPr lvl="1">
              <a:buFont typeface="Arial" pitchFamily="34" charset="0"/>
              <a:buChar char="•"/>
            </a:pPr>
            <a:r>
              <a:rPr lang="en-US" dirty="0" smtClean="0"/>
              <a:t>Be sure to proofread the record</a:t>
            </a:r>
            <a:endParaRPr lang="en-US" sz="1800" dirty="0"/>
          </a:p>
          <a:p>
            <a:pPr lvl="2">
              <a:buFont typeface="Arial" pitchFamily="34" charset="0"/>
              <a:buChar char="•"/>
            </a:pPr>
            <a:r>
              <a:rPr lang="en-US" dirty="0" smtClean="0"/>
              <a:t>Use the spell-check provided in Connexion, but remember that not all typos will be caught by a spell-check</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5</a:t>
            </a:fld>
            <a:endParaRPr lang="en-US"/>
          </a:p>
        </p:txBody>
      </p:sp>
    </p:spTree>
    <p:extLst>
      <p:ext uri="{BB962C8B-B14F-4D97-AF65-F5344CB8AC3E}">
        <p14:creationId xmlns:p14="http://schemas.microsoft.com/office/powerpoint/2010/main" val="138369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Cataloging Sound Recordings Defensively:  Basics</a:t>
            </a:r>
          </a:p>
          <a:p>
            <a:endParaRPr lang="en-US" sz="1000" dirty="0"/>
          </a:p>
          <a:p>
            <a:pPr defTabSz="932871">
              <a:defRPr/>
            </a:pPr>
            <a:r>
              <a:rPr lang="en-US" sz="1000" dirty="0"/>
              <a:t>Cataloging Defensively = Cataloging Carefully</a:t>
            </a:r>
          </a:p>
          <a:p>
            <a:endParaRPr lang="en-US" sz="1000" dirty="0"/>
          </a:p>
          <a:p>
            <a:pPr>
              <a:buFont typeface="Arial" pitchFamily="34" charset="0"/>
              <a:buNone/>
            </a:pPr>
            <a:r>
              <a:rPr lang="en-US" sz="1000" dirty="0"/>
              <a:t>Be sure that the record is internally consistent, with coded data corresponding correctly to descriptive data, when appropriate, including:</a:t>
            </a:r>
          </a:p>
          <a:p>
            <a:pPr lvl="1">
              <a:buFont typeface="Arial" pitchFamily="34" charset="0"/>
              <a:buChar char="•"/>
            </a:pPr>
            <a:r>
              <a:rPr lang="en-US" sz="1000" dirty="0"/>
              <a:t>Country of Publication (</a:t>
            </a:r>
            <a:r>
              <a:rPr lang="en-US" sz="1000" i="1" dirty="0" err="1"/>
              <a:t>Ctry</a:t>
            </a:r>
            <a:r>
              <a:rPr lang="en-US" sz="1000" dirty="0"/>
              <a:t>) should usually represent the first named place in 260/264 subfield $a</a:t>
            </a:r>
          </a:p>
          <a:p>
            <a:pPr lvl="1">
              <a:buFont typeface="Arial" pitchFamily="34" charset="0"/>
              <a:buChar char="•"/>
            </a:pPr>
            <a:r>
              <a:rPr lang="en-US" sz="1000" i="1" dirty="0"/>
              <a:t>Date 1</a:t>
            </a:r>
            <a:r>
              <a:rPr lang="en-US" sz="1000" dirty="0"/>
              <a:t>, </a:t>
            </a:r>
            <a:r>
              <a:rPr lang="en-US" sz="1000" i="1" dirty="0"/>
              <a:t>Date 2</a:t>
            </a:r>
            <a:r>
              <a:rPr lang="en-US" sz="1000" dirty="0"/>
              <a:t>, and Type of Date/Publication Status (</a:t>
            </a:r>
            <a:r>
              <a:rPr lang="en-US" sz="1000" i="1" dirty="0"/>
              <a:t>DtSt</a:t>
            </a:r>
            <a:r>
              <a:rPr lang="en-US" sz="1000" dirty="0"/>
              <a:t>) should correctly reflect the date or dates found in 260/264 subfield $c and, if appropriate, other date-related parts of the bibliographic record</a:t>
            </a:r>
          </a:p>
          <a:p>
            <a:pPr lvl="1">
              <a:buFont typeface="Arial" pitchFamily="34" charset="0"/>
              <a:buChar char="•"/>
            </a:pPr>
            <a:r>
              <a:rPr lang="en-US" sz="1000" dirty="0"/>
              <a:t>Form  of Item (</a:t>
            </a:r>
            <a:r>
              <a:rPr lang="en-US" sz="1000" i="1" dirty="0"/>
              <a:t>Form</a:t>
            </a:r>
            <a:r>
              <a:rPr lang="en-US" sz="1000" dirty="0"/>
              <a:t>) should be correctly coded for tangible and remote electronic resources, microforms, Braille, large print, and regular print reproductions when appropriate; and if field 006 is also appropriate, make sure the </a:t>
            </a:r>
            <a:r>
              <a:rPr lang="en-US" sz="1000" i="1" dirty="0"/>
              <a:t>Form</a:t>
            </a:r>
            <a:r>
              <a:rPr lang="en-US" sz="1000" dirty="0"/>
              <a:t> in the 006 correctly agrees with the Form coding in the 008</a:t>
            </a:r>
          </a:p>
          <a:p>
            <a:pPr lvl="1">
              <a:buFont typeface="Arial" pitchFamily="34" charset="0"/>
              <a:buChar char="•"/>
            </a:pPr>
            <a:r>
              <a:rPr lang="en-US" sz="1000" dirty="0"/>
              <a:t>Use an appropriate 006 field or fields to account for additional aspects of a resource, when that is called for</a:t>
            </a:r>
          </a:p>
          <a:p>
            <a:pPr lvl="1">
              <a:buFont typeface="Arial" pitchFamily="34" charset="0"/>
              <a:buChar char="•"/>
            </a:pPr>
            <a:r>
              <a:rPr lang="en-US" sz="1000" dirty="0"/>
              <a:t>Code an appropriate 007 field or fields to account for physical characteristics, when that is called for</a:t>
            </a:r>
          </a:p>
          <a:p>
            <a:pPr>
              <a:buFont typeface="Arial" pitchFamily="34" charset="0"/>
              <a:buNone/>
            </a:pPr>
            <a:r>
              <a:rPr lang="en-US" sz="1000" dirty="0"/>
              <a:t>These elements are all taken into consideration by DDR’s algorithms, and any inaccuracies or inconsistencies might result in DDR not acting correctly.</a:t>
            </a:r>
          </a:p>
        </p:txBody>
      </p:sp>
      <p:sp>
        <p:nvSpPr>
          <p:cNvPr id="4" name="Slide Number Placeholder 3"/>
          <p:cNvSpPr>
            <a:spLocks noGrp="1"/>
          </p:cNvSpPr>
          <p:nvPr>
            <p:ph type="sldNum" sz="quarter" idx="10"/>
          </p:nvPr>
        </p:nvSpPr>
        <p:spPr/>
        <p:txBody>
          <a:bodyPr/>
          <a:lstStyle/>
          <a:p>
            <a:fld id="{427E463D-5436-4E13-AD38-F505E2896F0F}" type="slidenum">
              <a:rPr lang="en-US" smtClean="0"/>
              <a:t>6</a:t>
            </a:fld>
            <a:endParaRPr lang="en-US"/>
          </a:p>
        </p:txBody>
      </p:sp>
    </p:spTree>
    <p:extLst>
      <p:ext uri="{BB962C8B-B14F-4D97-AF65-F5344CB8AC3E}">
        <p14:creationId xmlns:p14="http://schemas.microsoft.com/office/powerpoint/2010/main" val="4867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Cataloging Sound Recordings Defensively:  Edition</a:t>
            </a:r>
          </a:p>
          <a:p>
            <a:endParaRPr lang="en-US" sz="800" dirty="0"/>
          </a:p>
          <a:p>
            <a:r>
              <a:rPr lang="en-US" sz="800" dirty="0"/>
              <a:t>Make sure that you include an edition statement if one is available.  An edition statement coded </a:t>
            </a:r>
            <a:r>
              <a:rPr lang="en-US" sz="800" i="1" dirty="0"/>
              <a:t>in field 250 </a:t>
            </a:r>
            <a:r>
              <a:rPr lang="en-US" sz="800" dirty="0"/>
              <a:t>-- rather than being relegated to a quoted or unquoted note -- can be one of the most effective means of differentiating records that might otherwise seem identical.  RDA 2.5.2.1 reads in part:</a:t>
            </a:r>
          </a:p>
          <a:p>
            <a:endParaRPr lang="en-US" sz="800" dirty="0"/>
          </a:p>
          <a:p>
            <a:pPr lvl="1"/>
            <a:r>
              <a:rPr lang="en-US" sz="800" dirty="0"/>
              <a:t>“In case of doubt about whether a statement is a designation of edition, consider the presence of these words or statements as evidence that it is a designation of edition:</a:t>
            </a:r>
          </a:p>
          <a:p>
            <a:pPr lvl="2"/>
            <a:r>
              <a:rPr lang="en-US" sz="800" dirty="0"/>
              <a:t>a)  a word such as edition, issue, release, level, state, or update (or its equivalent in another language)</a:t>
            </a:r>
          </a:p>
          <a:p>
            <a:pPr lvl="2"/>
            <a:r>
              <a:rPr lang="en-US" sz="800" dirty="0"/>
              <a:t>	</a:t>
            </a:r>
            <a:r>
              <a:rPr lang="en-US" sz="800" i="1" dirty="0"/>
              <a:t>or</a:t>
            </a:r>
          </a:p>
          <a:p>
            <a:pPr lvl="2"/>
            <a:r>
              <a:rPr lang="en-US" sz="800" dirty="0"/>
              <a:t>b)  a statement indicating: </a:t>
            </a:r>
          </a:p>
          <a:p>
            <a:pPr lvl="3"/>
            <a:r>
              <a:rPr lang="en-US" sz="800" dirty="0" err="1"/>
              <a:t>i</a:t>
            </a:r>
            <a:r>
              <a:rPr lang="en-US" sz="800" dirty="0"/>
              <a:t>)	a difference in content</a:t>
            </a:r>
          </a:p>
          <a:p>
            <a:pPr lvl="3"/>
            <a:r>
              <a:rPr lang="en-US" sz="800" dirty="0"/>
              <a:t>ii)	a difference in geographic coverage</a:t>
            </a:r>
          </a:p>
          <a:p>
            <a:pPr lvl="3"/>
            <a:r>
              <a:rPr lang="en-US" sz="800" dirty="0"/>
              <a:t>iii)	a difference in language</a:t>
            </a:r>
          </a:p>
          <a:p>
            <a:pPr lvl="3"/>
            <a:r>
              <a:rPr lang="en-US" sz="800" dirty="0"/>
              <a:t>iv)	a difference in audience</a:t>
            </a:r>
          </a:p>
          <a:p>
            <a:pPr lvl="3"/>
            <a:r>
              <a:rPr lang="en-US" sz="800" dirty="0"/>
              <a:t>v)	a particular format or physical presentation</a:t>
            </a:r>
          </a:p>
          <a:p>
            <a:pPr marL="1399306" lvl="3"/>
            <a:r>
              <a:rPr lang="en-US" sz="800" dirty="0"/>
              <a:t>vi)	a different date associated with the content</a:t>
            </a:r>
          </a:p>
          <a:p>
            <a:r>
              <a:rPr lang="en-US" dirty="0" smtClean="0"/>
              <a:t>	</a:t>
            </a:r>
            <a:r>
              <a:rPr lang="en-US" baseline="0" dirty="0" smtClean="0"/>
              <a:t>            </a:t>
            </a:r>
            <a:r>
              <a:rPr lang="en-US" dirty="0" smtClean="0"/>
              <a:t>vii)	a particular voice range or format of notated music</a:t>
            </a:r>
            <a:r>
              <a:rPr lang="en-US" sz="800" dirty="0"/>
              <a:t>”</a:t>
            </a:r>
          </a:p>
          <a:p>
            <a:endParaRPr lang="en-US" sz="800" dirty="0"/>
          </a:p>
          <a:p>
            <a:r>
              <a:rPr lang="en-US" sz="800" dirty="0"/>
              <a:t>In many cases (including in some of the examples that follow), other matching elements such as dates and publisher numbers may also distinguish the records adequately, but please include edition statements in 250 whenever appropriate.</a:t>
            </a:r>
          </a:p>
          <a:p>
            <a:endParaRPr lang="en-US" sz="800" dirty="0"/>
          </a:p>
          <a:p>
            <a:r>
              <a:rPr lang="en-US" sz="800" dirty="0"/>
              <a:t>In this context, we’ll also look at a few instances when some of these distinctions may be made more appropriately through other means, according to the descriptive conventions you are using and/or the manner in which the resource presents itself.</a:t>
            </a:r>
          </a:p>
          <a:p>
            <a:endParaRPr lang="en-US" sz="800" dirty="0"/>
          </a:p>
          <a:p>
            <a:pPr defTabSz="932871">
              <a:defRPr/>
            </a:pPr>
            <a:r>
              <a:rPr lang="en-US" sz="800" dirty="0"/>
              <a:t>Additionally, we will look at a few of the other ways we’ve tried to adjust the DDR algorithms to identify similar differences in existing records that have followed earlier and sometimes less explicit cataloging practices.</a:t>
            </a:r>
          </a:p>
        </p:txBody>
      </p:sp>
      <p:sp>
        <p:nvSpPr>
          <p:cNvPr id="4" name="Slide Number Placeholder 3"/>
          <p:cNvSpPr>
            <a:spLocks noGrp="1"/>
          </p:cNvSpPr>
          <p:nvPr>
            <p:ph type="sldNum" sz="quarter" idx="10"/>
          </p:nvPr>
        </p:nvSpPr>
        <p:spPr/>
        <p:txBody>
          <a:bodyPr/>
          <a:lstStyle/>
          <a:p>
            <a:fld id="{427E463D-5436-4E13-AD38-F505E2896F0F}" type="slidenum">
              <a:rPr lang="en-US" smtClean="0"/>
              <a:t>7</a:t>
            </a:fld>
            <a:endParaRPr lang="en-US"/>
          </a:p>
        </p:txBody>
      </p:sp>
    </p:spTree>
    <p:extLst>
      <p:ext uri="{BB962C8B-B14F-4D97-AF65-F5344CB8AC3E}">
        <p14:creationId xmlns:p14="http://schemas.microsoft.com/office/powerpoint/2010/main" val="207120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2871">
              <a:defRPr/>
            </a:pPr>
            <a:r>
              <a:rPr lang="en-US" dirty="0"/>
              <a:t>Cataloging Sound Recordings Defensively:  Edition</a:t>
            </a:r>
          </a:p>
          <a:p>
            <a:pPr lvl="0">
              <a:buFont typeface="Arial" pitchFamily="34" charset="0"/>
              <a:buNone/>
            </a:pPr>
            <a:endParaRPr lang="en-US" dirty="0" smtClean="0"/>
          </a:p>
          <a:p>
            <a:pPr lvl="0">
              <a:buFont typeface="Arial" pitchFamily="34" charset="0"/>
              <a:buNone/>
            </a:pPr>
            <a:r>
              <a:rPr lang="en-US" dirty="0" smtClean="0"/>
              <a:t>One of the most effective ways of assuring that bibliographic records reflecting subtle differences between similar resources are not merged incorrectly by DDR is to use the power that both AACR2 1.2B4 and RDA 2.5.1.4 give to catalogers.</a:t>
            </a:r>
          </a:p>
          <a:p>
            <a:pPr lvl="0">
              <a:buFont typeface="Arial" pitchFamily="34" charset="0"/>
              <a:buNone/>
            </a:pPr>
            <a:endParaRPr lang="en-US" dirty="0" smtClean="0"/>
          </a:p>
          <a:p>
            <a:pPr lvl="0">
              <a:buFont typeface="Arial" pitchFamily="34" charset="0"/>
              <a:buNone/>
            </a:pPr>
            <a:r>
              <a:rPr lang="en-US" dirty="0" smtClean="0"/>
              <a:t>AACR2 1.2B4 (and the corresponding rules in subsequent chapters, including 6.2B3) and their associated LCRIs allow the optional addition of an edition statement:  “If an item lacks an edition statement but is known to contain significant changes from other editions, supply a suitable brief statement in the language and script of the title proper and enclose it in square brackets.”  LCRI 1.2B4 further states: “Do not apply this optional rule to any case of merely supposed differences in issues that might make them different editions. Apply the option for manifest differences where the catalog records would otherwise show exactly the same information in the areas beginning with the title and statement of responsibility area and ending with the series area.”</a:t>
            </a:r>
          </a:p>
          <a:p>
            <a:pPr lvl="0">
              <a:buFont typeface="Arial" pitchFamily="34" charset="0"/>
              <a:buNone/>
            </a:pPr>
            <a:endParaRPr lang="en-US" dirty="0" smtClean="0"/>
          </a:p>
          <a:p>
            <a:pPr lvl="0">
              <a:buFont typeface="Arial" pitchFamily="34" charset="0"/>
              <a:buNone/>
            </a:pPr>
            <a:r>
              <a:rPr lang="en-US" dirty="0" smtClean="0"/>
              <a:t>RDA 2.5.1.4 allows essentially the same option:  “If a resource lacks an edition statement but is known to contain significant changes from other editions, supply an edition statement, if considered important for identification or access.”  If there is a date associated with these different versions, it is fully in keeping with these instructions to include that date as part of the edition statement in field 250.  Edition statements</a:t>
            </a:r>
            <a:r>
              <a:rPr lang="en-US" baseline="0" dirty="0" smtClean="0"/>
              <a:t> are not as common in sound recordings as they are in other bibliographic formats, but they should be in field 250 when they are present.</a:t>
            </a:r>
            <a:endParaRPr lang="en-US" dirty="0" smtClean="0"/>
          </a:p>
        </p:txBody>
      </p:sp>
      <p:sp>
        <p:nvSpPr>
          <p:cNvPr id="4" name="Slide Number Placeholder 3"/>
          <p:cNvSpPr>
            <a:spLocks noGrp="1"/>
          </p:cNvSpPr>
          <p:nvPr>
            <p:ph type="sldNum" sz="quarter" idx="10"/>
          </p:nvPr>
        </p:nvSpPr>
        <p:spPr/>
        <p:txBody>
          <a:bodyPr/>
          <a:lstStyle/>
          <a:p>
            <a:fld id="{588CD277-DA77-4B88-A1A5-A6D2302C7659}" type="slidenum">
              <a:rPr lang="en-US" smtClean="0"/>
              <a:pPr/>
              <a:t>8</a:t>
            </a:fld>
            <a:endParaRPr lang="en-US" dirty="0"/>
          </a:p>
        </p:txBody>
      </p:sp>
    </p:spTree>
    <p:extLst>
      <p:ext uri="{BB962C8B-B14F-4D97-AF65-F5344CB8AC3E}">
        <p14:creationId xmlns:p14="http://schemas.microsoft.com/office/powerpoint/2010/main" val="364459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Sound Recordings Defensively:  Editions:  Difference in Content</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32871" lvl="2" defTabSz="932871">
              <a:defRPr/>
            </a:pPr>
            <a:r>
              <a:rPr lang="it-IT" dirty="0" smtClean="0"/>
              <a:t>i)  a difference in content</a:t>
            </a:r>
            <a:r>
              <a:rPr lang="en-US" dirty="0" smtClean="0"/>
              <a:t>.”</a:t>
            </a:r>
          </a:p>
          <a:p>
            <a:endParaRPr lang="en-US" dirty="0" smtClean="0"/>
          </a:p>
          <a:p>
            <a:r>
              <a:rPr lang="en-US" dirty="0" smtClean="0"/>
              <a:t>On the left is the unspecified First Edition and on the right, the specified Second Edition.  The spines of the respective sets can be seen in the lower left-hand corner, with the Second Edition being the dark case on the bottom.  This sort of traditional edition numbering doesn’t happen too often with sound</a:t>
            </a:r>
            <a:r>
              <a:rPr lang="en-US" baseline="0" dirty="0" smtClean="0"/>
              <a:t> recordings, but when it does, it should be put in field 250.</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9</a:t>
            </a:fld>
            <a:endParaRPr lang="en-US"/>
          </a:p>
        </p:txBody>
      </p:sp>
    </p:spTree>
    <p:extLst>
      <p:ext uri="{BB962C8B-B14F-4D97-AF65-F5344CB8AC3E}">
        <p14:creationId xmlns:p14="http://schemas.microsoft.com/office/powerpoint/2010/main" val="1851730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6" y="110729"/>
            <a:ext cx="6989763" cy="96321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6"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35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oclc.org/bibformats/en/input.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ala.org/ala/mgrps/divs/alcts/resources/org/cat/differences07.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www.ala.org/ala/mgrps/divs/alcts/resources/org/cat/differences07.pdf" TargetMode="External"/><Relationship Id="rId5" Type="http://schemas.openxmlformats.org/officeDocument/2006/relationships/hyperlink" Target="http://www.oclc.org/bibformats/en/input.html" TargetMode="External"/><Relationship Id="rId4" Type="http://schemas.openxmlformats.org/officeDocument/2006/relationships/hyperlink" Target="mailto:askqc@ocl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045182"/>
            <a:ext cx="4565032" cy="815608"/>
          </a:xfrm>
        </p:spPr>
        <p:txBody>
          <a:bodyPr/>
          <a:lstStyle/>
          <a:p>
            <a:r>
              <a:rPr lang="en-US" dirty="0" smtClean="0"/>
              <a:t>Music OCLC Users Group • 2016 March 2</a:t>
            </a:r>
          </a:p>
          <a:p>
            <a:r>
              <a:rPr lang="en-US" dirty="0" smtClean="0"/>
              <a:t>Cincinnati, Ohio</a:t>
            </a:r>
          </a:p>
        </p:txBody>
      </p:sp>
      <p:sp>
        <p:nvSpPr>
          <p:cNvPr id="36" name="Text Placeholder 35"/>
          <p:cNvSpPr>
            <a:spLocks noGrp="1"/>
          </p:cNvSpPr>
          <p:nvPr>
            <p:ph type="body" sz="quarter" idx="16"/>
          </p:nvPr>
        </p:nvSpPr>
        <p:spPr>
          <a:xfrm>
            <a:off x="779470" y="2068398"/>
            <a:ext cx="8053634" cy="1284492"/>
          </a:xfrm>
        </p:spPr>
        <p:txBody>
          <a:bodyPr>
            <a:noAutofit/>
          </a:bodyPr>
          <a:lstStyle/>
          <a:p>
            <a:pPr algn="ctr"/>
            <a:r>
              <a:rPr lang="en-US" sz="2400" dirty="0"/>
              <a:t>Cataloging </a:t>
            </a:r>
            <a:r>
              <a:rPr lang="en-US" sz="2400" dirty="0" smtClean="0"/>
              <a:t>Sound Recordings Defensively:</a:t>
            </a:r>
          </a:p>
          <a:p>
            <a:pPr algn="ctr"/>
            <a:r>
              <a:rPr lang="en-US" sz="2400" dirty="0" smtClean="0"/>
              <a:t>“</a:t>
            </a:r>
            <a:r>
              <a:rPr lang="en-US" sz="2400" dirty="0"/>
              <a:t>When to Input a New Record” in the Age of DDR</a:t>
            </a:r>
          </a:p>
        </p:txBody>
      </p:sp>
      <p:sp>
        <p:nvSpPr>
          <p:cNvPr id="37" name="Text Placeholder 36"/>
          <p:cNvSpPr>
            <a:spLocks noGrp="1"/>
          </p:cNvSpPr>
          <p:nvPr>
            <p:ph type="body" sz="quarter" idx="17"/>
          </p:nvPr>
        </p:nvSpPr>
        <p:spPr>
          <a:xfrm>
            <a:off x="728694" y="3422960"/>
            <a:ext cx="1860270" cy="400110"/>
          </a:xfrm>
        </p:spPr>
        <p:txBody>
          <a:bodyPr/>
          <a:lstStyle/>
          <a:p>
            <a:r>
              <a:rPr lang="en-US" dirty="0" smtClean="0"/>
              <a:t>Jay Weitz</a:t>
            </a:r>
            <a:endParaRPr lang="en-US" dirty="0"/>
          </a:p>
        </p:txBody>
      </p:sp>
      <p:sp>
        <p:nvSpPr>
          <p:cNvPr id="38" name="Text Placeholder 37"/>
          <p:cNvSpPr>
            <a:spLocks noGrp="1"/>
          </p:cNvSpPr>
          <p:nvPr>
            <p:ph type="body" sz="quarter" idx="18"/>
          </p:nvPr>
        </p:nvSpPr>
        <p:spPr>
          <a:xfrm>
            <a:off x="728695" y="3912072"/>
            <a:ext cx="6513353" cy="683842"/>
          </a:xfrm>
        </p:spPr>
        <p:txBody>
          <a:bodyPr/>
          <a:lstStyle/>
          <a:p>
            <a:pPr marL="342900" indent="-342900">
              <a:lnSpc>
                <a:spcPct val="90000"/>
              </a:lnSpc>
            </a:pPr>
            <a:r>
              <a:rPr lang="en-US" sz="1800" dirty="0"/>
              <a:t>Senior Consulting Database Specialist</a:t>
            </a:r>
          </a:p>
          <a:p>
            <a:pPr marL="342900" indent="-342900">
              <a:lnSpc>
                <a:spcPct val="90000"/>
              </a:lnSpc>
            </a:pPr>
            <a:r>
              <a:rPr lang="en-US" sz="1800" dirty="0" smtClean="0"/>
              <a:t>Data Infrastructure and WorldCat </a:t>
            </a:r>
            <a:r>
              <a:rPr lang="en-US" sz="1800" dirty="0"/>
              <a:t>Quality Management, </a:t>
            </a:r>
            <a:r>
              <a:rPr lang="en-US" sz="1800" dirty="0" smtClean="0"/>
              <a:t>OCLC</a:t>
            </a:r>
            <a:endParaRPr lang="en-US" sz="1800" dirty="0"/>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224" y="954353"/>
            <a:ext cx="4298577" cy="3810778"/>
          </a:xfrm>
        </p:spPr>
        <p:txBody>
          <a:bodyPr/>
          <a:lstStyle/>
          <a:p>
            <a:pPr marL="0" indent="0">
              <a:buNone/>
            </a:pPr>
            <a:r>
              <a:rPr lang="en-US" sz="1600" dirty="0" smtClean="0"/>
              <a:t>024 1   602537799398</a:t>
            </a:r>
            <a:endParaRPr lang="en-US" sz="1600" dirty="0"/>
          </a:p>
          <a:p>
            <a:pPr marL="0" indent="0">
              <a:buNone/>
            </a:pPr>
            <a:r>
              <a:rPr lang="en-US" sz="1600" dirty="0" smtClean="0"/>
              <a:t>028 02 B0020571-02 </a:t>
            </a:r>
            <a:r>
              <a:rPr lang="en-US" sz="1600" dirty="0" err="1"/>
              <a:t>ǂb</a:t>
            </a:r>
            <a:r>
              <a:rPr lang="en-US" sz="1600" dirty="0"/>
              <a:t> Island</a:t>
            </a:r>
          </a:p>
          <a:p>
            <a:pPr marL="0" indent="0">
              <a:buNone/>
            </a:pPr>
            <a:r>
              <a:rPr lang="en-US" sz="1600" dirty="0" smtClean="0"/>
              <a:t>100 1   </a:t>
            </a:r>
            <a:r>
              <a:rPr lang="en-US" sz="1600" dirty="0"/>
              <a:t>Azalea, Iggy, </a:t>
            </a:r>
            <a:r>
              <a:rPr lang="en-US" sz="1600" dirty="0" err="1"/>
              <a:t>ǂd</a:t>
            </a:r>
            <a:r>
              <a:rPr lang="en-US" sz="1600" dirty="0"/>
              <a:t> 1990- </a:t>
            </a:r>
            <a:r>
              <a:rPr lang="en-US" sz="1600" dirty="0" err="1"/>
              <a:t>ǂe</a:t>
            </a:r>
            <a:r>
              <a:rPr lang="en-US" sz="1600" dirty="0"/>
              <a:t> composer, </a:t>
            </a:r>
            <a:r>
              <a:rPr lang="en-US" sz="1600" dirty="0" err="1"/>
              <a:t>ǂe</a:t>
            </a:r>
            <a:r>
              <a:rPr lang="en-US" sz="1600" dirty="0"/>
              <a:t> performer.</a:t>
            </a:r>
          </a:p>
          <a:p>
            <a:pPr marL="0" indent="0">
              <a:buNone/>
            </a:pPr>
            <a:r>
              <a:rPr lang="en-US" sz="1600" dirty="0" smtClean="0"/>
              <a:t>245 14  The </a:t>
            </a:r>
            <a:r>
              <a:rPr lang="en-US" sz="1600" dirty="0"/>
              <a:t>new classic / </a:t>
            </a:r>
            <a:r>
              <a:rPr lang="en-US" sz="1600" dirty="0" err="1"/>
              <a:t>ǂc</a:t>
            </a:r>
            <a:r>
              <a:rPr lang="en-US" sz="1600" dirty="0"/>
              <a:t> Iggy Azalea.</a:t>
            </a:r>
          </a:p>
          <a:p>
            <a:pPr marL="0" indent="0">
              <a:buNone/>
            </a:pPr>
            <a:r>
              <a:rPr lang="en-US" sz="1600" dirty="0" smtClean="0">
                <a:solidFill>
                  <a:srgbClr val="FF0000"/>
                </a:solidFill>
              </a:rPr>
              <a:t>250       </a:t>
            </a:r>
            <a:r>
              <a:rPr lang="en-US" sz="1600" dirty="0">
                <a:solidFill>
                  <a:srgbClr val="FF0000"/>
                </a:solidFill>
              </a:rPr>
              <a:t>[Edited version].</a:t>
            </a:r>
          </a:p>
          <a:p>
            <a:pPr marL="0" indent="0">
              <a:buNone/>
            </a:pPr>
            <a:r>
              <a:rPr lang="en-US" sz="1600" dirty="0"/>
              <a:t>264 </a:t>
            </a:r>
            <a:r>
              <a:rPr lang="en-US" sz="1600" dirty="0" smtClean="0"/>
              <a:t>1    [</a:t>
            </a:r>
            <a:r>
              <a:rPr lang="en-US" sz="1600" dirty="0"/>
              <a:t>New York, NY] : </a:t>
            </a:r>
            <a:r>
              <a:rPr lang="en-US" sz="1600" dirty="0" err="1"/>
              <a:t>ǂb</a:t>
            </a:r>
            <a:r>
              <a:rPr lang="en-US" sz="1600" dirty="0"/>
              <a:t> Island, </a:t>
            </a:r>
            <a:r>
              <a:rPr lang="en-US" sz="1600" dirty="0" err="1"/>
              <a:t>ǂc</a:t>
            </a:r>
            <a:r>
              <a:rPr lang="en-US" sz="1600" dirty="0"/>
              <a:t> [2014]</a:t>
            </a:r>
          </a:p>
          <a:p>
            <a:pPr marL="0" indent="0">
              <a:buNone/>
            </a:pPr>
            <a:r>
              <a:rPr lang="en-US" sz="1600" dirty="0"/>
              <a:t>300  </a:t>
            </a:r>
            <a:r>
              <a:rPr lang="en-US" sz="1600" dirty="0" smtClean="0"/>
              <a:t>     1 </a:t>
            </a:r>
            <a:r>
              <a:rPr lang="en-US" sz="1600" dirty="0"/>
              <a:t>audio disc : </a:t>
            </a:r>
            <a:r>
              <a:rPr lang="en-US" sz="1600" dirty="0" err="1"/>
              <a:t>ǂb</a:t>
            </a:r>
            <a:r>
              <a:rPr lang="en-US" sz="1600" dirty="0"/>
              <a:t> CD audio, digital ; </a:t>
            </a:r>
            <a:r>
              <a:rPr lang="en-US" sz="1600" dirty="0" err="1"/>
              <a:t>ǂc</a:t>
            </a:r>
            <a:r>
              <a:rPr lang="en-US" sz="1600" dirty="0"/>
              <a:t> 4 3/4 in.</a:t>
            </a:r>
          </a:p>
          <a:p>
            <a:pPr marL="0" indent="0">
              <a:buNone/>
            </a:pPr>
            <a:r>
              <a:rPr lang="en-US" sz="1600" dirty="0" smtClean="0">
                <a:solidFill>
                  <a:srgbClr val="FF0000"/>
                </a:solidFill>
              </a:rPr>
              <a:t>500       Title </a:t>
            </a:r>
            <a:r>
              <a:rPr lang="en-US" sz="1600" dirty="0">
                <a:solidFill>
                  <a:srgbClr val="FF0000"/>
                </a:solidFill>
              </a:rPr>
              <a:t>from web page. Edition statement from container label.</a:t>
            </a:r>
          </a:p>
          <a:p>
            <a:pPr marL="0" indent="0">
              <a:buNone/>
            </a:pPr>
            <a:r>
              <a:rPr lang="en-US" sz="1600" dirty="0">
                <a:solidFill>
                  <a:srgbClr val="FF0000"/>
                </a:solidFill>
              </a:rPr>
              <a:t>500 </a:t>
            </a:r>
            <a:r>
              <a:rPr lang="en-US" sz="1600" dirty="0" smtClean="0">
                <a:solidFill>
                  <a:srgbClr val="FF0000"/>
                </a:solidFill>
              </a:rPr>
              <a:t>      </a:t>
            </a:r>
            <a:r>
              <a:rPr lang="en-US" sz="1600" dirty="0">
                <a:solidFill>
                  <a:srgbClr val="FF0000"/>
                </a:solidFill>
              </a:rPr>
              <a:t>"Edited version"--Container label.</a:t>
            </a:r>
          </a:p>
          <a:p>
            <a:pPr marL="0" indent="0">
              <a:buNone/>
            </a:pPr>
            <a:r>
              <a:rPr lang="en-US" sz="1600" dirty="0" smtClean="0"/>
              <a:t>511 0    </a:t>
            </a:r>
            <a:r>
              <a:rPr lang="en-US" sz="1600" dirty="0"/>
              <a:t>Iggy Azalea.</a:t>
            </a:r>
          </a:p>
          <a:p>
            <a:pPr marL="0" indent="0">
              <a:buNone/>
            </a:pPr>
            <a:endParaRPr lang="en-US" sz="1500" dirty="0"/>
          </a:p>
        </p:txBody>
      </p:sp>
      <p:sp>
        <p:nvSpPr>
          <p:cNvPr id="4" name="Content Placeholder 3"/>
          <p:cNvSpPr>
            <a:spLocks noGrp="1"/>
          </p:cNvSpPr>
          <p:nvPr>
            <p:ph sz="half" idx="2"/>
          </p:nvPr>
        </p:nvSpPr>
        <p:spPr>
          <a:xfrm>
            <a:off x="4648201" y="968580"/>
            <a:ext cx="4334434" cy="3904518"/>
          </a:xfrm>
        </p:spPr>
        <p:txBody>
          <a:bodyPr/>
          <a:lstStyle/>
          <a:p>
            <a:pPr marL="0" indent="0">
              <a:buNone/>
            </a:pPr>
            <a:r>
              <a:rPr lang="en-US" sz="1600" dirty="0"/>
              <a:t>020  </a:t>
            </a:r>
            <a:r>
              <a:rPr lang="en-US" sz="1600" dirty="0" smtClean="0"/>
              <a:t>    9786315417993</a:t>
            </a:r>
            <a:endParaRPr lang="en-US" sz="1600" dirty="0"/>
          </a:p>
          <a:p>
            <a:pPr marL="0" indent="0">
              <a:buNone/>
            </a:pPr>
            <a:r>
              <a:rPr lang="en-US" sz="1600" dirty="0"/>
              <a:t>020  </a:t>
            </a:r>
            <a:r>
              <a:rPr lang="en-US" sz="1600" dirty="0" smtClean="0"/>
              <a:t>    631541799X</a:t>
            </a:r>
            <a:endParaRPr lang="en-US" sz="1600" dirty="0"/>
          </a:p>
          <a:p>
            <a:pPr marL="0" indent="0">
              <a:buNone/>
            </a:pPr>
            <a:r>
              <a:rPr lang="en-US" sz="1600" dirty="0" smtClean="0"/>
              <a:t>100 1    Azalea</a:t>
            </a:r>
            <a:r>
              <a:rPr lang="en-US" sz="1600" dirty="0"/>
              <a:t>, Iggy, </a:t>
            </a:r>
            <a:r>
              <a:rPr lang="en-US" sz="1600" dirty="0" err="1"/>
              <a:t>ǂd</a:t>
            </a:r>
            <a:r>
              <a:rPr lang="en-US" sz="1600" dirty="0"/>
              <a:t> 1990- </a:t>
            </a:r>
            <a:r>
              <a:rPr lang="en-US" sz="1600" dirty="0" err="1"/>
              <a:t>ǂe</a:t>
            </a:r>
            <a:r>
              <a:rPr lang="en-US" sz="1600" dirty="0"/>
              <a:t> composer, </a:t>
            </a:r>
            <a:r>
              <a:rPr lang="en-US" sz="1600" dirty="0" err="1"/>
              <a:t>ǂe</a:t>
            </a:r>
            <a:r>
              <a:rPr lang="en-US" sz="1600" dirty="0"/>
              <a:t> performer.</a:t>
            </a:r>
          </a:p>
          <a:p>
            <a:pPr marL="0" indent="0">
              <a:buNone/>
            </a:pPr>
            <a:r>
              <a:rPr lang="en-US" sz="1600" dirty="0" smtClean="0"/>
              <a:t>245 14  The </a:t>
            </a:r>
            <a:r>
              <a:rPr lang="en-US" sz="1600" dirty="0"/>
              <a:t>new </a:t>
            </a:r>
            <a:r>
              <a:rPr lang="en-US" sz="1600" dirty="0" smtClean="0"/>
              <a:t>classic </a:t>
            </a:r>
            <a:r>
              <a:rPr lang="en-US" sz="1600" dirty="0"/>
              <a:t>/ </a:t>
            </a:r>
            <a:r>
              <a:rPr lang="en-US" sz="1600" dirty="0" err="1"/>
              <a:t>ǂc</a:t>
            </a:r>
            <a:r>
              <a:rPr lang="en-US" sz="1600" dirty="0"/>
              <a:t> Iggy Azalea.</a:t>
            </a:r>
          </a:p>
          <a:p>
            <a:pPr marL="0" indent="0">
              <a:buNone/>
            </a:pPr>
            <a:r>
              <a:rPr lang="en-US" sz="1600" dirty="0">
                <a:solidFill>
                  <a:srgbClr val="FF0000"/>
                </a:solidFill>
              </a:rPr>
              <a:t>250  </a:t>
            </a:r>
            <a:r>
              <a:rPr lang="en-US" sz="1600" dirty="0" smtClean="0">
                <a:solidFill>
                  <a:srgbClr val="FF0000"/>
                </a:solidFill>
              </a:rPr>
              <a:t>     [</a:t>
            </a:r>
            <a:r>
              <a:rPr lang="en-US" sz="1600" dirty="0">
                <a:solidFill>
                  <a:srgbClr val="FF0000"/>
                </a:solidFill>
              </a:rPr>
              <a:t>Explicit version].</a:t>
            </a:r>
          </a:p>
          <a:p>
            <a:pPr marL="0" indent="0">
              <a:buNone/>
            </a:pPr>
            <a:r>
              <a:rPr lang="en-US" sz="1600" dirty="0"/>
              <a:t>260  </a:t>
            </a:r>
            <a:r>
              <a:rPr lang="en-US" sz="1600" dirty="0" smtClean="0"/>
              <a:t>     [</a:t>
            </a:r>
            <a:r>
              <a:rPr lang="en-US" sz="1600" dirty="0"/>
              <a:t>United States] : </a:t>
            </a:r>
            <a:r>
              <a:rPr lang="en-US" sz="1600" dirty="0" err="1"/>
              <a:t>ǂb</a:t>
            </a:r>
            <a:r>
              <a:rPr lang="en-US" sz="1600" dirty="0"/>
              <a:t> Island Records, </a:t>
            </a:r>
            <a:r>
              <a:rPr lang="en-US" sz="1600" dirty="0" err="1"/>
              <a:t>ǂc</a:t>
            </a:r>
            <a:r>
              <a:rPr lang="en-US" sz="1600" dirty="0"/>
              <a:t> 2014.</a:t>
            </a:r>
          </a:p>
          <a:p>
            <a:pPr marL="0" indent="0">
              <a:buNone/>
            </a:pPr>
            <a:r>
              <a:rPr lang="en-US" sz="1600" dirty="0"/>
              <a:t>300  </a:t>
            </a:r>
            <a:r>
              <a:rPr lang="en-US" sz="1600" dirty="0" smtClean="0"/>
              <a:t>     1 </a:t>
            </a:r>
            <a:r>
              <a:rPr lang="en-US" sz="1600" dirty="0"/>
              <a:t>sound disc : </a:t>
            </a:r>
            <a:r>
              <a:rPr lang="en-US" sz="1600" dirty="0" err="1"/>
              <a:t>ǂb</a:t>
            </a:r>
            <a:r>
              <a:rPr lang="en-US" sz="1600" dirty="0"/>
              <a:t> digital ; </a:t>
            </a:r>
            <a:r>
              <a:rPr lang="en-US" sz="1600" dirty="0" err="1"/>
              <a:t>ǂc</a:t>
            </a:r>
            <a:r>
              <a:rPr lang="en-US" sz="1600" dirty="0"/>
              <a:t> 4 3/4 in.</a:t>
            </a:r>
          </a:p>
          <a:p>
            <a:pPr marL="0" indent="0">
              <a:buNone/>
            </a:pPr>
            <a:r>
              <a:rPr lang="en-US" sz="1600" dirty="0">
                <a:solidFill>
                  <a:srgbClr val="FF0000"/>
                </a:solidFill>
              </a:rPr>
              <a:t>500  </a:t>
            </a:r>
            <a:r>
              <a:rPr lang="en-US" sz="1600" dirty="0" smtClean="0">
                <a:solidFill>
                  <a:srgbClr val="FF0000"/>
                </a:solidFill>
              </a:rPr>
              <a:t>     Parental </a:t>
            </a:r>
            <a:r>
              <a:rPr lang="en-US" sz="1600" dirty="0">
                <a:solidFill>
                  <a:srgbClr val="FF0000"/>
                </a:solidFill>
              </a:rPr>
              <a:t>advisory: Explicit content.</a:t>
            </a:r>
          </a:p>
          <a:p>
            <a:pPr marL="0" indent="0">
              <a:buNone/>
            </a:pPr>
            <a:endParaRPr lang="en-US" sz="1500" dirty="0"/>
          </a:p>
          <a:p>
            <a:pPr marL="0" indent="0" algn="ctr">
              <a:buNone/>
            </a:pPr>
            <a:r>
              <a:rPr lang="en-US" sz="2800" b="1" dirty="0" smtClean="0">
                <a:solidFill>
                  <a:srgbClr val="FF0000"/>
                </a:solidFill>
              </a:rPr>
              <a:t>Difference </a:t>
            </a:r>
            <a:r>
              <a:rPr lang="en-US" sz="2800" b="1" dirty="0">
                <a:solidFill>
                  <a:srgbClr val="FF0000"/>
                </a:solidFill>
              </a:rPr>
              <a:t>in </a:t>
            </a:r>
            <a:r>
              <a:rPr lang="en-US" sz="2800" b="1" dirty="0" smtClean="0">
                <a:solidFill>
                  <a:srgbClr val="FF0000"/>
                </a:solidFill>
              </a:rPr>
              <a:t>Content</a:t>
            </a:r>
            <a:endParaRPr lang="en-US" sz="2800" b="1" dirty="0">
              <a:solidFill>
                <a:srgbClr val="FF0000"/>
              </a:solidFill>
            </a:endParaRPr>
          </a:p>
        </p:txBody>
      </p:sp>
      <p:sp>
        <p:nvSpPr>
          <p:cNvPr id="8" name="Title 3"/>
          <p:cNvSpPr>
            <a:spLocks noGrp="1"/>
          </p:cNvSpPr>
          <p:nvPr>
            <p:ph type="title"/>
          </p:nvPr>
        </p:nvSpPr>
        <p:spPr>
          <a:xfrm>
            <a:off x="434976" y="110730"/>
            <a:ext cx="7561542" cy="465740"/>
          </a:xfrm>
          <a:ln w="12700">
            <a:solidFill>
              <a:schemeClr val="tx1"/>
            </a:solidFill>
          </a:ln>
        </p:spPr>
        <p:txBody>
          <a:bodyPr/>
          <a:lstStyle/>
          <a:p>
            <a:r>
              <a:rPr lang="en-US" sz="2300" b="1" dirty="0">
                <a:solidFill>
                  <a:schemeClr val="tx2"/>
                </a:solidFill>
                <a:latin typeface="+mn-lt"/>
                <a:ea typeface="+mn-ea"/>
                <a:cs typeface="+mn-cs"/>
              </a:rPr>
              <a:t>Cataloging </a:t>
            </a:r>
            <a:r>
              <a:rPr lang="en-US" sz="2300" b="1" dirty="0" smtClean="0">
                <a:solidFill>
                  <a:schemeClr val="tx2"/>
                </a:solidFill>
                <a:latin typeface="+mn-lt"/>
                <a:ea typeface="+mn-ea"/>
                <a:cs typeface="+mn-cs"/>
              </a:rPr>
              <a:t>Sound Recordings Defensively</a:t>
            </a:r>
            <a:r>
              <a:rPr lang="en-US" sz="2300" b="1" dirty="0">
                <a:solidFill>
                  <a:schemeClr val="tx2"/>
                </a:solidFill>
                <a:latin typeface="+mn-lt"/>
                <a:ea typeface="+mn-ea"/>
                <a:cs typeface="+mn-cs"/>
              </a:rPr>
              <a:t>:  Edition</a:t>
            </a:r>
          </a:p>
        </p:txBody>
      </p:sp>
    </p:spTree>
    <p:extLst>
      <p:ext uri="{BB962C8B-B14F-4D97-AF65-F5344CB8AC3E}">
        <p14:creationId xmlns:p14="http://schemas.microsoft.com/office/powerpoint/2010/main" val="5191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970961"/>
            <a:ext cx="4201508" cy="3139126"/>
          </a:xfrm>
        </p:spPr>
        <p:txBody>
          <a:bodyPr/>
          <a:lstStyle/>
          <a:p>
            <a:pPr marL="0" indent="0">
              <a:buNone/>
            </a:pPr>
            <a:r>
              <a:rPr lang="en-US" sz="1300" dirty="0" smtClean="0"/>
              <a:t>028 02  CTI </a:t>
            </a:r>
            <a:r>
              <a:rPr lang="en-US" sz="1300" dirty="0"/>
              <a:t>6015 </a:t>
            </a:r>
            <a:r>
              <a:rPr lang="en-US" sz="1300" dirty="0" err="1"/>
              <a:t>ǂb</a:t>
            </a:r>
            <a:r>
              <a:rPr lang="en-US" sz="1300" dirty="0"/>
              <a:t> CTI Records</a:t>
            </a:r>
          </a:p>
          <a:p>
            <a:pPr marL="0" indent="0">
              <a:buNone/>
            </a:pPr>
            <a:r>
              <a:rPr lang="en-US" sz="1300" dirty="0" smtClean="0"/>
              <a:t>245 00  White </a:t>
            </a:r>
            <a:r>
              <a:rPr lang="en-US" sz="1300" dirty="0"/>
              <a:t>rabbit </a:t>
            </a:r>
            <a:r>
              <a:rPr lang="en-US" sz="1300" dirty="0" err="1"/>
              <a:t>ǂh</a:t>
            </a:r>
            <a:r>
              <a:rPr lang="en-US" sz="1300" dirty="0"/>
              <a:t> [sound recording].</a:t>
            </a:r>
          </a:p>
          <a:p>
            <a:pPr marL="0" indent="0">
              <a:buNone/>
            </a:pPr>
            <a:r>
              <a:rPr lang="en-US" sz="1300" dirty="0"/>
              <a:t>260 </a:t>
            </a:r>
            <a:r>
              <a:rPr lang="en-US" sz="1300" dirty="0" smtClean="0"/>
              <a:t>      </a:t>
            </a:r>
            <a:r>
              <a:rPr lang="en-US" sz="1300" dirty="0"/>
              <a:t>New York, N.Y. : </a:t>
            </a:r>
            <a:r>
              <a:rPr lang="en-US" sz="1300" dirty="0" err="1"/>
              <a:t>ǂb</a:t>
            </a:r>
            <a:r>
              <a:rPr lang="en-US" sz="1300" dirty="0"/>
              <a:t> CTI Records, </a:t>
            </a:r>
            <a:r>
              <a:rPr lang="en-US" sz="1300" dirty="0" err="1"/>
              <a:t>ǂc</a:t>
            </a:r>
            <a:r>
              <a:rPr lang="en-US" sz="1300" dirty="0"/>
              <a:t> [197-]</a:t>
            </a:r>
          </a:p>
          <a:p>
            <a:pPr marL="0" indent="0">
              <a:buNone/>
            </a:pPr>
            <a:r>
              <a:rPr lang="en-US" sz="1300" dirty="0"/>
              <a:t>300  </a:t>
            </a:r>
            <a:r>
              <a:rPr lang="en-US" sz="1300" dirty="0" smtClean="0"/>
              <a:t>     1 </a:t>
            </a:r>
            <a:r>
              <a:rPr lang="en-US" sz="1300" dirty="0"/>
              <a:t>sound disc : </a:t>
            </a:r>
            <a:r>
              <a:rPr lang="en-US" sz="1300" dirty="0" err="1"/>
              <a:t>ǂb</a:t>
            </a:r>
            <a:r>
              <a:rPr lang="en-US" sz="1300" dirty="0"/>
              <a:t> analog, 33 1/3 rpm, stereo. ; </a:t>
            </a:r>
            <a:r>
              <a:rPr lang="en-US" sz="1300" dirty="0" err="1"/>
              <a:t>ǂc</a:t>
            </a:r>
            <a:r>
              <a:rPr lang="en-US" sz="1300" dirty="0"/>
              <a:t> 12 in.</a:t>
            </a:r>
          </a:p>
          <a:p>
            <a:pPr marL="0" indent="0">
              <a:buNone/>
            </a:pPr>
            <a:r>
              <a:rPr lang="en-US" sz="1300" dirty="0" smtClean="0"/>
              <a:t>511 0    George </a:t>
            </a:r>
            <a:r>
              <a:rPr lang="en-US" sz="1300" dirty="0"/>
              <a:t>Benson, guitar, with jazz ensemble ; Don </a:t>
            </a:r>
            <a:r>
              <a:rPr lang="en-US" sz="1300" dirty="0" err="1"/>
              <a:t>Sebesky</a:t>
            </a:r>
            <a:r>
              <a:rPr lang="en-US" sz="1300" dirty="0"/>
              <a:t>, arranger.</a:t>
            </a:r>
          </a:p>
          <a:p>
            <a:pPr marL="0" indent="0">
              <a:buNone/>
            </a:pPr>
            <a:r>
              <a:rPr lang="en-US" sz="1300" dirty="0"/>
              <a:t>518  </a:t>
            </a:r>
            <a:r>
              <a:rPr lang="en-US" sz="1300" dirty="0" smtClean="0"/>
              <a:t>     Recorded </a:t>
            </a:r>
            <a:r>
              <a:rPr lang="en-US" sz="1300" dirty="0"/>
              <a:t>Nov. 1971.</a:t>
            </a:r>
          </a:p>
          <a:p>
            <a:pPr marL="0" indent="0">
              <a:buNone/>
            </a:pPr>
            <a:r>
              <a:rPr lang="en-US" sz="1300" dirty="0" smtClean="0"/>
              <a:t>505 0    White </a:t>
            </a:r>
            <a:r>
              <a:rPr lang="en-US" sz="1300" dirty="0"/>
              <a:t>rabbit -- Theme from Summer of '42 -- Little train -- California dreaming -- El mar.</a:t>
            </a:r>
          </a:p>
          <a:p>
            <a:pPr marL="0" indent="0">
              <a:buNone/>
            </a:pPr>
            <a:r>
              <a:rPr lang="en-US" sz="1300" dirty="0"/>
              <a:t>650 </a:t>
            </a:r>
            <a:r>
              <a:rPr lang="en-US" sz="1300" dirty="0" smtClean="0"/>
              <a:t>0    Jazz </a:t>
            </a:r>
            <a:r>
              <a:rPr lang="en-US" sz="1300" dirty="0" err="1"/>
              <a:t>ǂy</a:t>
            </a:r>
            <a:r>
              <a:rPr lang="en-US" sz="1300" dirty="0"/>
              <a:t> 1971-1980.</a:t>
            </a:r>
          </a:p>
          <a:p>
            <a:pPr marL="0" indent="0">
              <a:buNone/>
            </a:pPr>
            <a:r>
              <a:rPr lang="en-US" sz="1300" dirty="0" smtClean="0"/>
              <a:t>700 1    Benson</a:t>
            </a:r>
            <a:r>
              <a:rPr lang="en-US" sz="1300" dirty="0"/>
              <a:t>, George, </a:t>
            </a:r>
            <a:r>
              <a:rPr lang="en-US" sz="1300" dirty="0" err="1"/>
              <a:t>ǂd</a:t>
            </a:r>
            <a:r>
              <a:rPr lang="en-US" sz="1300" dirty="0"/>
              <a:t> 1943- ǂ4 </a:t>
            </a:r>
            <a:r>
              <a:rPr lang="en-US" sz="1300" dirty="0" err="1"/>
              <a:t>prf</a:t>
            </a:r>
            <a:endParaRPr lang="en-US" sz="1300" dirty="0"/>
          </a:p>
          <a:p>
            <a:pPr marL="0" indent="0">
              <a:buNone/>
            </a:pPr>
            <a:r>
              <a:rPr lang="en-US" sz="1300" dirty="0" smtClean="0"/>
              <a:t>700 1    </a:t>
            </a:r>
            <a:r>
              <a:rPr lang="en-US" sz="1300" dirty="0" err="1" smtClean="0"/>
              <a:t>Sebesky</a:t>
            </a:r>
            <a:r>
              <a:rPr lang="en-US" sz="1300" dirty="0"/>
              <a:t>, Don. ǂ4 </a:t>
            </a:r>
            <a:r>
              <a:rPr lang="en-US" sz="1300" dirty="0" err="1"/>
              <a:t>arr</a:t>
            </a:r>
            <a:endParaRPr lang="en-US" sz="1300" dirty="0"/>
          </a:p>
          <a:p>
            <a:pPr marL="0" indent="0">
              <a:buNone/>
            </a:pPr>
            <a:endParaRPr lang="en-US" sz="1300" dirty="0"/>
          </a:p>
        </p:txBody>
      </p:sp>
      <p:sp>
        <p:nvSpPr>
          <p:cNvPr id="4" name="Content Placeholder 3"/>
          <p:cNvSpPr>
            <a:spLocks noGrp="1"/>
          </p:cNvSpPr>
          <p:nvPr>
            <p:ph sz="half" idx="2"/>
          </p:nvPr>
        </p:nvSpPr>
        <p:spPr>
          <a:xfrm>
            <a:off x="4562573" y="688156"/>
            <a:ext cx="4270876" cy="4355183"/>
          </a:xfrm>
        </p:spPr>
        <p:txBody>
          <a:bodyPr/>
          <a:lstStyle/>
          <a:p>
            <a:pPr marL="0" indent="0">
              <a:buNone/>
            </a:pPr>
            <a:r>
              <a:rPr lang="en-US" sz="1400" dirty="0" smtClean="0"/>
              <a:t>028 01  RVG </a:t>
            </a:r>
            <a:r>
              <a:rPr lang="en-US" sz="1400" dirty="0"/>
              <a:t>87671 A--RVG 87671 B </a:t>
            </a:r>
            <a:r>
              <a:rPr lang="en-US" sz="1400" dirty="0" err="1"/>
              <a:t>ǂb</a:t>
            </a:r>
            <a:r>
              <a:rPr lang="en-US" sz="1400" dirty="0"/>
              <a:t> Pitman</a:t>
            </a:r>
          </a:p>
          <a:p>
            <a:pPr marL="0" indent="0">
              <a:buNone/>
            </a:pPr>
            <a:r>
              <a:rPr lang="en-US" sz="1400" dirty="0" smtClean="0"/>
              <a:t>028 00  CTI </a:t>
            </a:r>
            <a:r>
              <a:rPr lang="en-US" sz="1400" dirty="0"/>
              <a:t>6015 </a:t>
            </a:r>
            <a:r>
              <a:rPr lang="en-US" sz="1400" dirty="0" err="1"/>
              <a:t>ǂb</a:t>
            </a:r>
            <a:r>
              <a:rPr lang="en-US" sz="1400" dirty="0"/>
              <a:t> CTI Records</a:t>
            </a:r>
          </a:p>
          <a:p>
            <a:pPr marL="0" indent="0">
              <a:buNone/>
            </a:pPr>
            <a:r>
              <a:rPr lang="en-US" sz="1400" dirty="0" smtClean="0"/>
              <a:t>100 1    Benson</a:t>
            </a:r>
            <a:r>
              <a:rPr lang="en-US" sz="1400" dirty="0"/>
              <a:t>, George, </a:t>
            </a:r>
            <a:r>
              <a:rPr lang="en-US" sz="1400" dirty="0" err="1"/>
              <a:t>ǂd</a:t>
            </a:r>
            <a:r>
              <a:rPr lang="en-US" sz="1400" dirty="0"/>
              <a:t> 1943- ǂ4 </a:t>
            </a:r>
            <a:r>
              <a:rPr lang="en-US" sz="1400" dirty="0" err="1"/>
              <a:t>prf</a:t>
            </a:r>
            <a:endParaRPr lang="en-US" sz="1400" dirty="0"/>
          </a:p>
          <a:p>
            <a:pPr marL="0" indent="0">
              <a:buNone/>
            </a:pPr>
            <a:r>
              <a:rPr lang="en-US" sz="1400" dirty="0" smtClean="0"/>
              <a:t>245 10  [White </a:t>
            </a:r>
            <a:r>
              <a:rPr lang="en-US" sz="1400" dirty="0"/>
              <a:t>rabbit </a:t>
            </a:r>
            <a:r>
              <a:rPr lang="en-US" sz="1400" dirty="0" err="1"/>
              <a:t>ǂh</a:t>
            </a:r>
            <a:r>
              <a:rPr lang="en-US" sz="1400" dirty="0"/>
              <a:t> [sound recording] / </a:t>
            </a:r>
            <a:r>
              <a:rPr lang="en-US" sz="1400" dirty="0" err="1"/>
              <a:t>ǂc</a:t>
            </a:r>
            <a:r>
              <a:rPr lang="en-US" sz="1400" dirty="0"/>
              <a:t> George Benson].</a:t>
            </a:r>
          </a:p>
          <a:p>
            <a:pPr marL="0" indent="0">
              <a:buNone/>
            </a:pPr>
            <a:r>
              <a:rPr lang="en-US" sz="1400" dirty="0">
                <a:solidFill>
                  <a:srgbClr val="FF0000"/>
                </a:solidFill>
              </a:rPr>
              <a:t>250  </a:t>
            </a:r>
            <a:r>
              <a:rPr lang="en-US" sz="1400" dirty="0" smtClean="0">
                <a:solidFill>
                  <a:srgbClr val="FF0000"/>
                </a:solidFill>
              </a:rPr>
              <a:t>    Test </a:t>
            </a:r>
            <a:r>
              <a:rPr lang="en-US" sz="1400" dirty="0">
                <a:solidFill>
                  <a:srgbClr val="FF0000"/>
                </a:solidFill>
              </a:rPr>
              <a:t>pressing.</a:t>
            </a:r>
          </a:p>
          <a:p>
            <a:pPr marL="0" indent="0">
              <a:buNone/>
            </a:pPr>
            <a:r>
              <a:rPr lang="en-US" sz="1400" dirty="0"/>
              <a:t>260  </a:t>
            </a:r>
            <a:r>
              <a:rPr lang="en-US" sz="1400" dirty="0" smtClean="0"/>
              <a:t>    [</a:t>
            </a:r>
            <a:r>
              <a:rPr lang="en-US" sz="1400" dirty="0"/>
              <a:t>New York, N.Y. : </a:t>
            </a:r>
            <a:r>
              <a:rPr lang="en-US" sz="1400" dirty="0" err="1"/>
              <a:t>ǂb</a:t>
            </a:r>
            <a:r>
              <a:rPr lang="en-US" sz="1400" dirty="0"/>
              <a:t> CTI Records, </a:t>
            </a:r>
            <a:r>
              <a:rPr lang="en-US" sz="1400" dirty="0" err="1"/>
              <a:t>ǂc</a:t>
            </a:r>
            <a:r>
              <a:rPr lang="en-US" sz="1400" dirty="0"/>
              <a:t> 197-]</a:t>
            </a:r>
          </a:p>
          <a:p>
            <a:pPr marL="0" indent="0">
              <a:buNone/>
            </a:pPr>
            <a:r>
              <a:rPr lang="en-US" sz="1400" dirty="0"/>
              <a:t>300  </a:t>
            </a:r>
            <a:r>
              <a:rPr lang="en-US" sz="1400" dirty="0" smtClean="0"/>
              <a:t>    1 </a:t>
            </a:r>
            <a:r>
              <a:rPr lang="en-US" sz="1400" dirty="0"/>
              <a:t>sound disc (35:50) : </a:t>
            </a:r>
            <a:r>
              <a:rPr lang="en-US" sz="1400" dirty="0" err="1"/>
              <a:t>ǂb</a:t>
            </a:r>
            <a:r>
              <a:rPr lang="en-US" sz="1400" dirty="0"/>
              <a:t> analog, 33 1/3 rpm, stereo. ; </a:t>
            </a:r>
            <a:r>
              <a:rPr lang="en-US" sz="1400" dirty="0" err="1"/>
              <a:t>ǂc</a:t>
            </a:r>
            <a:r>
              <a:rPr lang="en-US" sz="1400" dirty="0"/>
              <a:t> 12 in.</a:t>
            </a:r>
          </a:p>
          <a:p>
            <a:pPr marL="0" indent="0">
              <a:buNone/>
            </a:pPr>
            <a:r>
              <a:rPr lang="en-US" sz="1400" dirty="0" smtClean="0"/>
              <a:t>511 0   George </a:t>
            </a:r>
            <a:r>
              <a:rPr lang="en-US" sz="1400" dirty="0"/>
              <a:t>Benson, guitar, with jazz ensemble ; Don </a:t>
            </a:r>
            <a:r>
              <a:rPr lang="en-US" sz="1400" dirty="0" err="1"/>
              <a:t>Sebesky</a:t>
            </a:r>
            <a:r>
              <a:rPr lang="en-US" sz="1400" dirty="0"/>
              <a:t>, </a:t>
            </a:r>
            <a:r>
              <a:rPr lang="en-US" sz="1400" dirty="0" smtClean="0"/>
              <a:t>arranger</a:t>
            </a:r>
            <a:r>
              <a:rPr lang="en-US" sz="1400" dirty="0"/>
              <a:t>.</a:t>
            </a:r>
          </a:p>
          <a:p>
            <a:pPr marL="0" indent="0">
              <a:buNone/>
            </a:pPr>
            <a:r>
              <a:rPr lang="en-US" sz="1400" dirty="0"/>
              <a:t>518  </a:t>
            </a:r>
            <a:r>
              <a:rPr lang="en-US" sz="1400" dirty="0" smtClean="0"/>
              <a:t>    Recorded </a:t>
            </a:r>
            <a:r>
              <a:rPr lang="en-US" sz="1400" dirty="0"/>
              <a:t>Nov. </a:t>
            </a:r>
            <a:r>
              <a:rPr lang="en-US" sz="1400" dirty="0" smtClean="0"/>
              <a:t>1971.</a:t>
            </a:r>
            <a:endParaRPr lang="en-US" sz="1400" dirty="0"/>
          </a:p>
          <a:p>
            <a:pPr marL="0" indent="0">
              <a:buNone/>
            </a:pPr>
            <a:r>
              <a:rPr lang="en-US" sz="1400" dirty="0" smtClean="0"/>
              <a:t>505 0   White </a:t>
            </a:r>
            <a:r>
              <a:rPr lang="en-US" sz="1400" dirty="0"/>
              <a:t>rabbit / Slick (6:55) -- Theme from Summer of '42 / Legrand (5:00) -- Little train / Villa Lobos (5:40) -- California dreaming / Philips-Philips (7:15) -- El mar / Benson (11:00</a:t>
            </a:r>
            <a:r>
              <a:rPr lang="en-US" sz="1400" dirty="0" smtClean="0"/>
              <a:t>).</a:t>
            </a:r>
            <a:endParaRPr lang="en-US" sz="1400" dirty="0"/>
          </a:p>
          <a:p>
            <a:pPr marL="0" indent="0">
              <a:buNone/>
            </a:pPr>
            <a:r>
              <a:rPr lang="en-US" sz="1400" dirty="0">
                <a:solidFill>
                  <a:srgbClr val="FF0000"/>
                </a:solidFill>
              </a:rPr>
              <a:t>500  </a:t>
            </a:r>
            <a:r>
              <a:rPr lang="en-US" sz="1400" dirty="0" smtClean="0">
                <a:solidFill>
                  <a:srgbClr val="FF0000"/>
                </a:solidFill>
              </a:rPr>
              <a:t>   All </a:t>
            </a:r>
            <a:r>
              <a:rPr lang="en-US" sz="1400" dirty="0">
                <a:solidFill>
                  <a:srgbClr val="FF0000"/>
                </a:solidFill>
              </a:rPr>
              <a:t>information </a:t>
            </a:r>
            <a:r>
              <a:rPr lang="en-US" sz="1400" dirty="0" smtClean="0">
                <a:solidFill>
                  <a:srgbClr val="FF0000"/>
                </a:solidFill>
              </a:rPr>
              <a:t>from </a:t>
            </a:r>
            <a:r>
              <a:rPr lang="en-US" sz="1400" dirty="0">
                <a:solidFill>
                  <a:srgbClr val="FF0000"/>
                </a:solidFill>
              </a:rPr>
              <a:t>label pasted on blank jacket and </a:t>
            </a:r>
            <a:r>
              <a:rPr lang="en-US" sz="1400" dirty="0" smtClean="0">
                <a:solidFill>
                  <a:srgbClr val="FF0000"/>
                </a:solidFill>
              </a:rPr>
              <a:t>photocopied insert</a:t>
            </a:r>
            <a:r>
              <a:rPr lang="en-US" sz="1400" dirty="0">
                <a:solidFill>
                  <a:srgbClr val="FF0000"/>
                </a:solidFill>
              </a:rPr>
              <a:t>.</a:t>
            </a:r>
          </a:p>
          <a:p>
            <a:pPr marL="0" indent="0" algn="ctr">
              <a:buNone/>
            </a:pPr>
            <a:endParaRPr lang="en-US" sz="1600" b="1" dirty="0" smtClean="0">
              <a:solidFill>
                <a:srgbClr val="FF0000"/>
              </a:solidFill>
            </a:endParaRPr>
          </a:p>
          <a:p>
            <a:pPr marL="0" indent="0">
              <a:buNone/>
            </a:pPr>
            <a:endParaRPr lang="en-US" sz="1500" dirty="0"/>
          </a:p>
        </p:txBody>
      </p:sp>
      <p:sp>
        <p:nvSpPr>
          <p:cNvPr id="5" name="Title 3"/>
          <p:cNvSpPr>
            <a:spLocks noGrp="1"/>
          </p:cNvSpPr>
          <p:nvPr>
            <p:ph type="title"/>
          </p:nvPr>
        </p:nvSpPr>
        <p:spPr>
          <a:xfrm>
            <a:off x="575035" y="110730"/>
            <a:ext cx="7353719" cy="436025"/>
          </a:xfrm>
          <a:ln w="12700">
            <a:solidFill>
              <a:schemeClr val="tx1"/>
            </a:solidFill>
          </a:ln>
        </p:spPr>
        <p:txBody>
          <a:bodyPr/>
          <a:lstStyle/>
          <a:p>
            <a:r>
              <a:rPr lang="en-US" sz="2300" b="1" dirty="0">
                <a:solidFill>
                  <a:schemeClr val="tx2"/>
                </a:solidFill>
                <a:latin typeface="+mn-lt"/>
                <a:ea typeface="+mn-ea"/>
                <a:cs typeface="+mn-cs"/>
              </a:rPr>
              <a:t>Cataloging </a:t>
            </a:r>
            <a:r>
              <a:rPr lang="en-US" sz="2300" b="1" dirty="0" smtClean="0">
                <a:solidFill>
                  <a:schemeClr val="tx2"/>
                </a:solidFill>
                <a:latin typeface="+mn-lt"/>
                <a:ea typeface="+mn-ea"/>
                <a:cs typeface="+mn-cs"/>
              </a:rPr>
              <a:t>Sound Recordings </a:t>
            </a:r>
            <a:r>
              <a:rPr lang="en-US" sz="2300" b="1" dirty="0">
                <a:solidFill>
                  <a:schemeClr val="tx2"/>
                </a:solidFill>
                <a:latin typeface="+mn-lt"/>
                <a:ea typeface="+mn-ea"/>
                <a:cs typeface="+mn-cs"/>
              </a:rPr>
              <a:t>Defensively:  Edition</a:t>
            </a:r>
          </a:p>
        </p:txBody>
      </p:sp>
      <p:sp>
        <p:nvSpPr>
          <p:cNvPr id="2" name="Rectangle 1"/>
          <p:cNvSpPr/>
          <p:nvPr/>
        </p:nvSpPr>
        <p:spPr>
          <a:xfrm>
            <a:off x="625234" y="4232635"/>
            <a:ext cx="3296095" cy="461665"/>
          </a:xfrm>
          <a:prstGeom prst="rect">
            <a:avLst/>
          </a:prstGeom>
        </p:spPr>
        <p:txBody>
          <a:bodyPr wrap="none">
            <a:spAutoFit/>
          </a:bodyPr>
          <a:lstStyle/>
          <a:p>
            <a:r>
              <a:rPr lang="en-US" sz="2400" b="1" dirty="0">
                <a:solidFill>
                  <a:srgbClr val="FF0000"/>
                </a:solidFill>
              </a:rPr>
              <a:t>Difference in </a:t>
            </a:r>
            <a:r>
              <a:rPr lang="en-US" sz="2400" b="1" dirty="0" smtClean="0">
                <a:solidFill>
                  <a:srgbClr val="FF0000"/>
                </a:solidFill>
              </a:rPr>
              <a:t>Content</a:t>
            </a:r>
            <a:endParaRPr lang="en-US" sz="2400" dirty="0"/>
          </a:p>
        </p:txBody>
      </p:sp>
    </p:spTree>
    <p:extLst>
      <p:ext uri="{BB962C8B-B14F-4D97-AF65-F5344CB8AC3E}">
        <p14:creationId xmlns:p14="http://schemas.microsoft.com/office/powerpoint/2010/main" val="356364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276" y="828137"/>
            <a:ext cx="4340526" cy="3716154"/>
          </a:xfrm>
        </p:spPr>
        <p:txBody>
          <a:bodyPr/>
          <a:lstStyle/>
          <a:p>
            <a:pPr marL="0" indent="0">
              <a:buNone/>
            </a:pPr>
            <a:r>
              <a:rPr lang="en-US" sz="1300" dirty="0"/>
              <a:t>020  </a:t>
            </a:r>
            <a:r>
              <a:rPr lang="en-US" sz="1300" dirty="0" smtClean="0"/>
              <a:t>    9781455862610</a:t>
            </a:r>
            <a:endParaRPr lang="en-US" sz="1300" dirty="0"/>
          </a:p>
          <a:p>
            <a:pPr marL="0" indent="0">
              <a:buNone/>
            </a:pPr>
            <a:r>
              <a:rPr lang="en-US" sz="1300" dirty="0"/>
              <a:t>020  </a:t>
            </a:r>
            <a:r>
              <a:rPr lang="en-US" sz="1300" dirty="0" smtClean="0"/>
              <a:t>    1455862614</a:t>
            </a:r>
            <a:endParaRPr lang="en-US" sz="1300" dirty="0"/>
          </a:p>
          <a:p>
            <a:pPr marL="0" indent="0">
              <a:buNone/>
            </a:pPr>
            <a:r>
              <a:rPr lang="en-US" sz="1300" dirty="0" smtClean="0"/>
              <a:t>028 01 BN1100 </a:t>
            </a:r>
            <a:r>
              <a:rPr lang="en-US" sz="1300" dirty="0" err="1"/>
              <a:t>ǂb</a:t>
            </a:r>
            <a:r>
              <a:rPr lang="en-US" sz="1300" dirty="0"/>
              <a:t> Recorded Books</a:t>
            </a:r>
          </a:p>
          <a:p>
            <a:pPr marL="0" indent="0">
              <a:buNone/>
            </a:pPr>
            <a:r>
              <a:rPr lang="en-US" sz="1300" dirty="0" smtClean="0"/>
              <a:t>100 1   Woods</a:t>
            </a:r>
            <a:r>
              <a:rPr lang="en-US" sz="1300" dirty="0"/>
              <a:t>, Sherryl.</a:t>
            </a:r>
          </a:p>
          <a:p>
            <a:pPr marL="0" indent="0">
              <a:buNone/>
            </a:pPr>
            <a:r>
              <a:rPr lang="en-US" sz="1300" dirty="0" smtClean="0"/>
              <a:t>245 10 Catching </a:t>
            </a:r>
            <a:r>
              <a:rPr lang="en-US" sz="1300" dirty="0"/>
              <a:t>fireflies </a:t>
            </a:r>
            <a:r>
              <a:rPr lang="en-US" sz="1300" dirty="0" err="1"/>
              <a:t>ǂh</a:t>
            </a:r>
            <a:r>
              <a:rPr lang="en-US" sz="1300" dirty="0"/>
              <a:t> [sound recording] / </a:t>
            </a:r>
            <a:r>
              <a:rPr lang="en-US" sz="1300" dirty="0" err="1"/>
              <a:t>ǂc</a:t>
            </a:r>
            <a:r>
              <a:rPr lang="en-US" sz="1300" dirty="0"/>
              <a:t> Sherryl Woods.</a:t>
            </a:r>
          </a:p>
          <a:p>
            <a:pPr marL="0" indent="0">
              <a:buNone/>
            </a:pPr>
            <a:r>
              <a:rPr lang="en-US" sz="1300" dirty="0">
                <a:solidFill>
                  <a:srgbClr val="FF0000"/>
                </a:solidFill>
              </a:rPr>
              <a:t>250  </a:t>
            </a:r>
            <a:r>
              <a:rPr lang="en-US" sz="1300" dirty="0" smtClean="0">
                <a:solidFill>
                  <a:srgbClr val="FF0000"/>
                </a:solidFill>
              </a:rPr>
              <a:t>    Unabridged</a:t>
            </a:r>
            <a:r>
              <a:rPr lang="en-US" sz="1300" dirty="0">
                <a:solidFill>
                  <a:srgbClr val="FF0000"/>
                </a:solidFill>
              </a:rPr>
              <a:t>.</a:t>
            </a:r>
          </a:p>
          <a:p>
            <a:pPr marL="0" indent="0">
              <a:buNone/>
            </a:pPr>
            <a:r>
              <a:rPr lang="en-US" sz="1300" dirty="0"/>
              <a:t>260  </a:t>
            </a:r>
            <a:r>
              <a:rPr lang="en-US" sz="1300" dirty="0" smtClean="0"/>
              <a:t>    Grand </a:t>
            </a:r>
            <a:r>
              <a:rPr lang="en-US" sz="1300" dirty="0"/>
              <a:t>Haven, Mich. : </a:t>
            </a:r>
            <a:r>
              <a:rPr lang="en-US" sz="1300" dirty="0" err="1"/>
              <a:t>ǂb</a:t>
            </a:r>
            <a:r>
              <a:rPr lang="en-US" sz="1300" dirty="0"/>
              <a:t> Brilliance Audio ; </a:t>
            </a:r>
            <a:r>
              <a:rPr lang="en-US" sz="1300" dirty="0" err="1"/>
              <a:t>ǂa</a:t>
            </a:r>
            <a:r>
              <a:rPr lang="en-US" sz="1300" dirty="0"/>
              <a:t> Prince Frederick, MD : </a:t>
            </a:r>
            <a:r>
              <a:rPr lang="en-US" sz="1300" dirty="0" err="1"/>
              <a:t>ǂb</a:t>
            </a:r>
            <a:r>
              <a:rPr lang="en-US" sz="1300" dirty="0"/>
              <a:t> Distributed by Recorded Books, </a:t>
            </a:r>
            <a:r>
              <a:rPr lang="en-US" sz="1300" dirty="0" err="1"/>
              <a:t>ǂc</a:t>
            </a:r>
            <a:r>
              <a:rPr lang="en-US" sz="1300" dirty="0"/>
              <a:t> p2012.</a:t>
            </a:r>
          </a:p>
          <a:p>
            <a:pPr marL="0" indent="0">
              <a:buNone/>
            </a:pPr>
            <a:r>
              <a:rPr lang="en-US" sz="1300" dirty="0"/>
              <a:t>300  </a:t>
            </a:r>
            <a:r>
              <a:rPr lang="en-US" sz="1300" dirty="0" smtClean="0"/>
              <a:t>    9 </a:t>
            </a:r>
            <a:r>
              <a:rPr lang="en-US" sz="1300" dirty="0"/>
              <a:t>sound discs (10 hr., 27 min.) : </a:t>
            </a:r>
            <a:r>
              <a:rPr lang="en-US" sz="1300" dirty="0" err="1"/>
              <a:t>ǂb</a:t>
            </a:r>
            <a:r>
              <a:rPr lang="en-US" sz="1300" dirty="0"/>
              <a:t> digital ; </a:t>
            </a:r>
            <a:r>
              <a:rPr lang="en-US" sz="1300" dirty="0" err="1"/>
              <a:t>ǂc</a:t>
            </a:r>
            <a:r>
              <a:rPr lang="en-US" sz="1300" dirty="0"/>
              <a:t> 4 3/4 in.</a:t>
            </a:r>
          </a:p>
          <a:p>
            <a:pPr marL="0" indent="0">
              <a:buNone/>
            </a:pPr>
            <a:r>
              <a:rPr lang="en-US" sz="1300" dirty="0" smtClean="0"/>
              <a:t>490 1   A </a:t>
            </a:r>
            <a:r>
              <a:rPr lang="en-US" sz="1300" dirty="0"/>
              <a:t>Sweet Magnolia novel</a:t>
            </a:r>
          </a:p>
          <a:p>
            <a:pPr marL="0" indent="0">
              <a:buNone/>
            </a:pPr>
            <a:r>
              <a:rPr lang="en-US" sz="1300" dirty="0" smtClean="0"/>
              <a:t>490 1   Brilliance </a:t>
            </a:r>
            <a:r>
              <a:rPr lang="en-US" sz="1300" dirty="0"/>
              <a:t>Audio on compact disc</a:t>
            </a:r>
          </a:p>
          <a:p>
            <a:pPr marL="0" indent="0">
              <a:buNone/>
            </a:pPr>
            <a:r>
              <a:rPr lang="en-US" sz="1300" dirty="0" smtClean="0"/>
              <a:t>511 0   Performed </a:t>
            </a:r>
            <a:r>
              <a:rPr lang="en-US" sz="1300" dirty="0"/>
              <a:t>by Janet Metzger.</a:t>
            </a:r>
          </a:p>
          <a:p>
            <a:pPr marL="228600" indent="-228600">
              <a:buAutoNum type="arabicPlain" startAt="500"/>
            </a:pPr>
            <a:r>
              <a:rPr lang="en-US" sz="1300" dirty="0" smtClean="0"/>
              <a:t>      In </a:t>
            </a:r>
            <a:r>
              <a:rPr lang="en-US" sz="1300" dirty="0"/>
              <a:t>container (17 cm.). </a:t>
            </a:r>
            <a:endParaRPr lang="en-US" sz="1300" dirty="0" smtClean="0"/>
          </a:p>
        </p:txBody>
      </p:sp>
      <p:sp>
        <p:nvSpPr>
          <p:cNvPr id="4" name="Content Placeholder 3"/>
          <p:cNvSpPr>
            <a:spLocks noGrp="1"/>
          </p:cNvSpPr>
          <p:nvPr>
            <p:ph sz="half" idx="2"/>
          </p:nvPr>
        </p:nvSpPr>
        <p:spPr>
          <a:xfrm>
            <a:off x="4648201" y="828137"/>
            <a:ext cx="4306018" cy="3813437"/>
          </a:xfrm>
        </p:spPr>
        <p:txBody>
          <a:bodyPr/>
          <a:lstStyle/>
          <a:p>
            <a:pPr marL="0" indent="0">
              <a:buNone/>
            </a:pPr>
            <a:r>
              <a:rPr lang="en-US" sz="1300" dirty="0"/>
              <a:t>020  </a:t>
            </a:r>
            <a:r>
              <a:rPr lang="en-US" sz="1300" dirty="0" smtClean="0"/>
              <a:t>    9781455862771</a:t>
            </a:r>
            <a:endParaRPr lang="en-US" sz="1300" dirty="0"/>
          </a:p>
          <a:p>
            <a:pPr marL="0" indent="0">
              <a:buNone/>
            </a:pPr>
            <a:r>
              <a:rPr lang="en-US" sz="1300" dirty="0"/>
              <a:t>020  </a:t>
            </a:r>
            <a:r>
              <a:rPr lang="en-US" sz="1300" dirty="0" smtClean="0"/>
              <a:t>    1455862770</a:t>
            </a:r>
            <a:endParaRPr lang="en-US" sz="1300" dirty="0"/>
          </a:p>
          <a:p>
            <a:pPr marL="0" indent="0">
              <a:buNone/>
            </a:pPr>
            <a:r>
              <a:rPr lang="en-US" sz="1300" dirty="0" smtClean="0"/>
              <a:t>028 01  B00907 </a:t>
            </a:r>
            <a:r>
              <a:rPr lang="en-US" sz="1300" dirty="0" err="1"/>
              <a:t>ǂb</a:t>
            </a:r>
            <a:r>
              <a:rPr lang="en-US" sz="1300" dirty="0"/>
              <a:t> Recorded Books</a:t>
            </a:r>
          </a:p>
          <a:p>
            <a:pPr marL="0" indent="0">
              <a:buNone/>
            </a:pPr>
            <a:r>
              <a:rPr lang="en-US" sz="1300" dirty="0" smtClean="0"/>
              <a:t>100 1    Woods</a:t>
            </a:r>
            <a:r>
              <a:rPr lang="en-US" sz="1300" dirty="0"/>
              <a:t>, Sherryl.</a:t>
            </a:r>
          </a:p>
          <a:p>
            <a:pPr marL="0" indent="0">
              <a:buNone/>
            </a:pPr>
            <a:r>
              <a:rPr lang="en-US" sz="1300" dirty="0" smtClean="0"/>
              <a:t>245 10  Catching </a:t>
            </a:r>
            <a:r>
              <a:rPr lang="en-US" sz="1300" dirty="0"/>
              <a:t>fireflies </a:t>
            </a:r>
            <a:r>
              <a:rPr lang="en-US" sz="1300" dirty="0" err="1"/>
              <a:t>ǂh</a:t>
            </a:r>
            <a:r>
              <a:rPr lang="en-US" sz="1300" dirty="0"/>
              <a:t> [sound recording] / </a:t>
            </a:r>
            <a:r>
              <a:rPr lang="en-US" sz="1300" dirty="0" err="1"/>
              <a:t>ǂc</a:t>
            </a:r>
            <a:r>
              <a:rPr lang="en-US" sz="1300" dirty="0"/>
              <a:t> Sherryl Woods.</a:t>
            </a:r>
          </a:p>
          <a:p>
            <a:pPr marL="0" indent="0">
              <a:buNone/>
            </a:pPr>
            <a:r>
              <a:rPr lang="en-US" sz="1300" dirty="0">
                <a:solidFill>
                  <a:srgbClr val="FF0000"/>
                </a:solidFill>
              </a:rPr>
              <a:t>250  </a:t>
            </a:r>
            <a:r>
              <a:rPr lang="en-US" sz="1300" dirty="0" smtClean="0">
                <a:solidFill>
                  <a:srgbClr val="FF0000"/>
                </a:solidFill>
              </a:rPr>
              <a:t>     Abridged</a:t>
            </a:r>
            <a:r>
              <a:rPr lang="en-US" sz="1300" dirty="0">
                <a:solidFill>
                  <a:srgbClr val="FF0000"/>
                </a:solidFill>
              </a:rPr>
              <a:t>.</a:t>
            </a:r>
          </a:p>
          <a:p>
            <a:pPr marL="0" indent="0">
              <a:buNone/>
            </a:pPr>
            <a:r>
              <a:rPr lang="en-US" sz="1300" dirty="0"/>
              <a:t>260  </a:t>
            </a:r>
            <a:r>
              <a:rPr lang="en-US" sz="1300" dirty="0" smtClean="0"/>
              <a:t>     Grand </a:t>
            </a:r>
            <a:r>
              <a:rPr lang="en-US" sz="1300" dirty="0"/>
              <a:t>Haven, Mich. : </a:t>
            </a:r>
            <a:r>
              <a:rPr lang="en-US" sz="1300" dirty="0" err="1"/>
              <a:t>ǂb</a:t>
            </a:r>
            <a:r>
              <a:rPr lang="en-US" sz="1300" dirty="0"/>
              <a:t> Brilliance Audio ; </a:t>
            </a:r>
            <a:r>
              <a:rPr lang="en-US" sz="1300" dirty="0" err="1"/>
              <a:t>ǂa</a:t>
            </a:r>
            <a:r>
              <a:rPr lang="en-US" sz="1300" dirty="0"/>
              <a:t> Prince Frederick, MD : </a:t>
            </a:r>
            <a:r>
              <a:rPr lang="en-US" sz="1300" dirty="0" err="1"/>
              <a:t>ǂb</a:t>
            </a:r>
            <a:r>
              <a:rPr lang="en-US" sz="1300" dirty="0"/>
              <a:t> Distributed by Recorded Books, </a:t>
            </a:r>
            <a:r>
              <a:rPr lang="en-US" sz="1300" dirty="0" err="1"/>
              <a:t>ǂc</a:t>
            </a:r>
            <a:r>
              <a:rPr lang="en-US" sz="1300" dirty="0"/>
              <a:t> p2012.</a:t>
            </a:r>
          </a:p>
          <a:p>
            <a:pPr marL="0" indent="0">
              <a:buNone/>
            </a:pPr>
            <a:r>
              <a:rPr lang="en-US" sz="1300" dirty="0"/>
              <a:t>300  </a:t>
            </a:r>
            <a:r>
              <a:rPr lang="en-US" sz="1300" dirty="0" smtClean="0"/>
              <a:t>     5 </a:t>
            </a:r>
            <a:r>
              <a:rPr lang="en-US" sz="1300" dirty="0"/>
              <a:t>sound discs (5 hr., 46 min.) : </a:t>
            </a:r>
            <a:r>
              <a:rPr lang="en-US" sz="1300" dirty="0" err="1"/>
              <a:t>ǂb</a:t>
            </a:r>
            <a:r>
              <a:rPr lang="en-US" sz="1300" dirty="0"/>
              <a:t> digital ; </a:t>
            </a:r>
            <a:r>
              <a:rPr lang="en-US" sz="1300" dirty="0" err="1"/>
              <a:t>ǂc</a:t>
            </a:r>
            <a:r>
              <a:rPr lang="en-US" sz="1300" dirty="0"/>
              <a:t> 4 3/4 in.</a:t>
            </a:r>
          </a:p>
          <a:p>
            <a:pPr marL="0" indent="0">
              <a:buNone/>
            </a:pPr>
            <a:r>
              <a:rPr lang="en-US" sz="1300" dirty="0" smtClean="0"/>
              <a:t>490 1    A </a:t>
            </a:r>
            <a:r>
              <a:rPr lang="en-US" sz="1300" dirty="0"/>
              <a:t>Sweet Magnolia novel</a:t>
            </a:r>
          </a:p>
          <a:p>
            <a:pPr marL="0" indent="0">
              <a:buNone/>
            </a:pPr>
            <a:r>
              <a:rPr lang="en-US" sz="1300" dirty="0" smtClean="0"/>
              <a:t>490 1    Brilliance </a:t>
            </a:r>
            <a:r>
              <a:rPr lang="en-US" sz="1300" dirty="0"/>
              <a:t>Audio on compact disc</a:t>
            </a:r>
          </a:p>
          <a:p>
            <a:pPr marL="0" indent="0">
              <a:buNone/>
            </a:pPr>
            <a:r>
              <a:rPr lang="en-US" sz="1300" dirty="0" smtClean="0"/>
              <a:t>511 0    </a:t>
            </a:r>
            <a:r>
              <a:rPr lang="en-US" sz="1300" dirty="0"/>
              <a:t>Performed by Janet Metzger.</a:t>
            </a:r>
          </a:p>
          <a:p>
            <a:pPr marL="0" indent="0">
              <a:buNone/>
            </a:pPr>
            <a:r>
              <a:rPr lang="en-US" sz="1300" dirty="0"/>
              <a:t>500  </a:t>
            </a:r>
            <a:r>
              <a:rPr lang="en-US" sz="1300" dirty="0" smtClean="0"/>
              <a:t>     In </a:t>
            </a:r>
            <a:r>
              <a:rPr lang="en-US" sz="1300" dirty="0"/>
              <a:t>container (17 cm.).</a:t>
            </a:r>
          </a:p>
        </p:txBody>
      </p:sp>
      <p:sp>
        <p:nvSpPr>
          <p:cNvPr id="5" name="Title 3"/>
          <p:cNvSpPr>
            <a:spLocks noGrp="1"/>
          </p:cNvSpPr>
          <p:nvPr>
            <p:ph type="title"/>
          </p:nvPr>
        </p:nvSpPr>
        <p:spPr>
          <a:xfrm>
            <a:off x="840029" y="110729"/>
            <a:ext cx="7311545" cy="455801"/>
          </a:xfrm>
          <a:ln w="12700">
            <a:solidFill>
              <a:schemeClr val="tx1"/>
            </a:solidFill>
          </a:ln>
        </p:spPr>
        <p:txBody>
          <a:bodyPr/>
          <a:lstStyle/>
          <a:p>
            <a:r>
              <a:rPr lang="en-US" sz="2300" b="1" dirty="0">
                <a:solidFill>
                  <a:schemeClr val="tx2"/>
                </a:solidFill>
                <a:latin typeface="+mn-lt"/>
                <a:ea typeface="+mn-ea"/>
                <a:cs typeface="+mn-cs"/>
              </a:rPr>
              <a:t>Cataloging </a:t>
            </a:r>
            <a:r>
              <a:rPr lang="en-US" sz="2300" b="1" dirty="0" smtClean="0">
                <a:solidFill>
                  <a:schemeClr val="tx2"/>
                </a:solidFill>
                <a:latin typeface="+mn-lt"/>
                <a:ea typeface="+mn-ea"/>
                <a:cs typeface="+mn-cs"/>
              </a:rPr>
              <a:t>Sound Recordings Defensively</a:t>
            </a:r>
            <a:r>
              <a:rPr lang="en-US" sz="2300" b="1" dirty="0">
                <a:solidFill>
                  <a:schemeClr val="tx2"/>
                </a:solidFill>
                <a:latin typeface="+mn-lt"/>
                <a:ea typeface="+mn-ea"/>
                <a:cs typeface="+mn-cs"/>
              </a:rPr>
              <a:t>:  Edition</a:t>
            </a:r>
          </a:p>
        </p:txBody>
      </p:sp>
      <p:sp>
        <p:nvSpPr>
          <p:cNvPr id="2" name="Rectangle 1"/>
          <p:cNvSpPr/>
          <p:nvPr/>
        </p:nvSpPr>
        <p:spPr>
          <a:xfrm>
            <a:off x="2661062" y="4542909"/>
            <a:ext cx="3821880" cy="523220"/>
          </a:xfrm>
          <a:prstGeom prst="rect">
            <a:avLst/>
          </a:prstGeom>
        </p:spPr>
        <p:txBody>
          <a:bodyPr wrap="none">
            <a:spAutoFit/>
          </a:bodyPr>
          <a:lstStyle/>
          <a:p>
            <a:r>
              <a:rPr lang="en-US" sz="2800" b="1" dirty="0">
                <a:solidFill>
                  <a:srgbClr val="FF0000"/>
                </a:solidFill>
              </a:rPr>
              <a:t>Difference in </a:t>
            </a:r>
            <a:r>
              <a:rPr lang="en-US" sz="2800" b="1" dirty="0" smtClean="0">
                <a:solidFill>
                  <a:srgbClr val="FF0000"/>
                </a:solidFill>
              </a:rPr>
              <a:t>Content</a:t>
            </a:r>
            <a:endParaRPr lang="en-US" sz="2800" dirty="0"/>
          </a:p>
        </p:txBody>
      </p:sp>
    </p:spTree>
    <p:extLst>
      <p:ext uri="{BB962C8B-B14F-4D97-AF65-F5344CB8AC3E}">
        <p14:creationId xmlns:p14="http://schemas.microsoft.com/office/powerpoint/2010/main" val="488591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276" y="828137"/>
            <a:ext cx="4340526" cy="3365172"/>
          </a:xfrm>
        </p:spPr>
        <p:txBody>
          <a:bodyPr/>
          <a:lstStyle/>
          <a:p>
            <a:pPr marL="0" indent="0">
              <a:buNone/>
            </a:pPr>
            <a:r>
              <a:rPr lang="en-US" sz="1300" dirty="0" smtClean="0"/>
              <a:t>028 02  CAD </a:t>
            </a:r>
            <a:r>
              <a:rPr lang="en-US" sz="1300" dirty="0"/>
              <a:t>3X03CD </a:t>
            </a:r>
            <a:r>
              <a:rPr lang="en-US" sz="1300" dirty="0" err="1"/>
              <a:t>ǂb</a:t>
            </a:r>
            <a:r>
              <a:rPr lang="en-US" sz="1300" dirty="0"/>
              <a:t> 4AD</a:t>
            </a:r>
          </a:p>
          <a:p>
            <a:pPr marL="0" indent="0">
              <a:buNone/>
            </a:pPr>
            <a:r>
              <a:rPr lang="en-US" sz="1300" dirty="0" smtClean="0"/>
              <a:t>110 2    National </a:t>
            </a:r>
            <a:r>
              <a:rPr lang="en-US" sz="1300" dirty="0"/>
              <a:t>(Musical group) ǂ4 </a:t>
            </a:r>
            <a:r>
              <a:rPr lang="en-US" sz="1300" dirty="0" err="1"/>
              <a:t>prf</a:t>
            </a:r>
            <a:endParaRPr lang="en-US" sz="1300" dirty="0"/>
          </a:p>
          <a:p>
            <a:pPr marL="0" indent="0">
              <a:buNone/>
            </a:pPr>
            <a:r>
              <a:rPr lang="en-US" sz="1300" dirty="0" smtClean="0"/>
              <a:t>245 10  High </a:t>
            </a:r>
            <a:r>
              <a:rPr lang="en-US" sz="1300" dirty="0"/>
              <a:t>violet </a:t>
            </a:r>
            <a:r>
              <a:rPr lang="en-US" sz="1300" dirty="0" err="1"/>
              <a:t>ǂh</a:t>
            </a:r>
            <a:r>
              <a:rPr lang="en-US" sz="1300" dirty="0"/>
              <a:t> [sound recording] / </a:t>
            </a:r>
            <a:r>
              <a:rPr lang="en-US" sz="1300" dirty="0" err="1"/>
              <a:t>ǂc</a:t>
            </a:r>
            <a:r>
              <a:rPr lang="en-US" sz="1300" dirty="0"/>
              <a:t> the National.</a:t>
            </a:r>
          </a:p>
          <a:p>
            <a:pPr marL="0" indent="0">
              <a:buNone/>
            </a:pPr>
            <a:r>
              <a:rPr lang="en-US" sz="1300" dirty="0"/>
              <a:t>260 </a:t>
            </a:r>
            <a:r>
              <a:rPr lang="en-US" sz="1300" dirty="0" smtClean="0"/>
              <a:t>      </a:t>
            </a:r>
            <a:r>
              <a:rPr lang="en-US" sz="1300" dirty="0"/>
              <a:t>[New York] : </a:t>
            </a:r>
            <a:r>
              <a:rPr lang="en-US" sz="1300" dirty="0" err="1"/>
              <a:t>ǂb</a:t>
            </a:r>
            <a:r>
              <a:rPr lang="en-US" sz="1300" dirty="0"/>
              <a:t> 4AD, </a:t>
            </a:r>
            <a:r>
              <a:rPr lang="en-US" sz="1300" dirty="0" err="1"/>
              <a:t>ǂc</a:t>
            </a:r>
            <a:r>
              <a:rPr lang="en-US" sz="1300" dirty="0"/>
              <a:t> p2010.</a:t>
            </a:r>
          </a:p>
          <a:p>
            <a:pPr marL="0" indent="0">
              <a:buNone/>
            </a:pPr>
            <a:r>
              <a:rPr lang="en-US" sz="1300" dirty="0"/>
              <a:t>300  </a:t>
            </a:r>
            <a:r>
              <a:rPr lang="en-US" sz="1300" dirty="0" smtClean="0"/>
              <a:t>     1 </a:t>
            </a:r>
            <a:r>
              <a:rPr lang="en-US" sz="1300" dirty="0"/>
              <a:t>sound disc : </a:t>
            </a:r>
            <a:r>
              <a:rPr lang="en-US" sz="1300" dirty="0" err="1"/>
              <a:t>ǂb</a:t>
            </a:r>
            <a:r>
              <a:rPr lang="en-US" sz="1300" dirty="0"/>
              <a:t> digital ; </a:t>
            </a:r>
            <a:r>
              <a:rPr lang="en-US" sz="1300" dirty="0" err="1"/>
              <a:t>ǂc</a:t>
            </a:r>
            <a:r>
              <a:rPr lang="en-US" sz="1300" dirty="0"/>
              <a:t> 4 3/4 in.</a:t>
            </a:r>
          </a:p>
          <a:p>
            <a:pPr marL="0" indent="0">
              <a:buNone/>
            </a:pPr>
            <a:r>
              <a:rPr lang="en-US" sz="1300" dirty="0" smtClean="0"/>
              <a:t>511 0    The </a:t>
            </a:r>
            <a:r>
              <a:rPr lang="en-US" sz="1300" dirty="0"/>
              <a:t>National: Matt </a:t>
            </a:r>
            <a:r>
              <a:rPr lang="en-US" sz="1300" dirty="0" err="1"/>
              <a:t>Berninger</a:t>
            </a:r>
            <a:r>
              <a:rPr lang="en-US" sz="1300" dirty="0"/>
              <a:t>, Aaron </a:t>
            </a:r>
            <a:r>
              <a:rPr lang="en-US" sz="1300" dirty="0" err="1"/>
              <a:t>Dessner</a:t>
            </a:r>
            <a:r>
              <a:rPr lang="en-US" sz="1300" dirty="0"/>
              <a:t>, Bryce </a:t>
            </a:r>
            <a:r>
              <a:rPr lang="en-US" sz="1300" dirty="0" err="1"/>
              <a:t>Dessner</a:t>
            </a:r>
            <a:r>
              <a:rPr lang="en-US" sz="1300" dirty="0"/>
              <a:t>, Bryan </a:t>
            </a:r>
            <a:r>
              <a:rPr lang="en-US" sz="1300" dirty="0" err="1"/>
              <a:t>Devendorf</a:t>
            </a:r>
            <a:r>
              <a:rPr lang="en-US" sz="1300" dirty="0"/>
              <a:t>, Scott </a:t>
            </a:r>
            <a:r>
              <a:rPr lang="en-US" sz="1300" dirty="0" err="1"/>
              <a:t>Devondorf</a:t>
            </a:r>
            <a:r>
              <a:rPr lang="en-US" sz="1300" dirty="0"/>
              <a:t>; with additional musicians.</a:t>
            </a:r>
          </a:p>
          <a:p>
            <a:pPr marL="0" indent="0">
              <a:buNone/>
            </a:pPr>
            <a:r>
              <a:rPr lang="en-US" sz="1300" dirty="0"/>
              <a:t>518  </a:t>
            </a:r>
            <a:r>
              <a:rPr lang="en-US" sz="1300" dirty="0" smtClean="0"/>
              <a:t>     Recorded </a:t>
            </a:r>
            <a:r>
              <a:rPr lang="en-US" sz="1300" dirty="0"/>
              <a:t>March 2009-January 2010, in Brooklyn, N.Y.</a:t>
            </a:r>
          </a:p>
          <a:p>
            <a:pPr marL="0" indent="0">
              <a:buNone/>
            </a:pPr>
            <a:r>
              <a:rPr lang="en-US" sz="1300" dirty="0" smtClean="0"/>
              <a:t>505 00  </a:t>
            </a:r>
            <a:r>
              <a:rPr lang="en-US" sz="1300" dirty="0" err="1" smtClean="0"/>
              <a:t>ǂt</a:t>
            </a:r>
            <a:r>
              <a:rPr lang="en-US" sz="1300" dirty="0" smtClean="0"/>
              <a:t> </a:t>
            </a:r>
            <a:r>
              <a:rPr lang="en-US" sz="1300" dirty="0"/>
              <a:t>Terrible love -- </a:t>
            </a:r>
            <a:r>
              <a:rPr lang="en-US" sz="1300" dirty="0" err="1"/>
              <a:t>ǂt</a:t>
            </a:r>
            <a:r>
              <a:rPr lang="en-US" sz="1300" dirty="0"/>
              <a:t> Sorrow -- </a:t>
            </a:r>
            <a:r>
              <a:rPr lang="en-US" sz="1300" dirty="0" err="1"/>
              <a:t>ǂt</a:t>
            </a:r>
            <a:r>
              <a:rPr lang="en-US" sz="1300" dirty="0"/>
              <a:t> Anyone's ghost -- </a:t>
            </a:r>
            <a:r>
              <a:rPr lang="en-US" sz="1300" dirty="0" err="1"/>
              <a:t>ǂt</a:t>
            </a:r>
            <a:r>
              <a:rPr lang="en-US" sz="1300" dirty="0"/>
              <a:t> Little faith -- </a:t>
            </a:r>
            <a:r>
              <a:rPr lang="en-US" sz="1300" dirty="0" err="1"/>
              <a:t>ǂt</a:t>
            </a:r>
            <a:r>
              <a:rPr lang="en-US" sz="1300" dirty="0"/>
              <a:t> Afraid of everyone -- </a:t>
            </a:r>
            <a:r>
              <a:rPr lang="en-US" sz="1300" dirty="0" err="1"/>
              <a:t>ǂt</a:t>
            </a:r>
            <a:r>
              <a:rPr lang="en-US" sz="1300" dirty="0"/>
              <a:t> </a:t>
            </a:r>
            <a:r>
              <a:rPr lang="en-US" sz="1300" dirty="0" err="1"/>
              <a:t>Bloodbuzz</a:t>
            </a:r>
            <a:r>
              <a:rPr lang="en-US" sz="1300" dirty="0"/>
              <a:t> Ohio -- </a:t>
            </a:r>
            <a:r>
              <a:rPr lang="en-US" sz="1300" dirty="0" err="1"/>
              <a:t>ǂt</a:t>
            </a:r>
            <a:r>
              <a:rPr lang="en-US" sz="1300" dirty="0"/>
              <a:t> </a:t>
            </a:r>
            <a:r>
              <a:rPr lang="en-US" sz="1300" dirty="0" err="1"/>
              <a:t>Lemonworld</a:t>
            </a:r>
            <a:r>
              <a:rPr lang="en-US" sz="1300" dirty="0"/>
              <a:t> -- </a:t>
            </a:r>
            <a:r>
              <a:rPr lang="en-US" sz="1300" dirty="0" err="1"/>
              <a:t>ǂt</a:t>
            </a:r>
            <a:r>
              <a:rPr lang="en-US" sz="1300" dirty="0"/>
              <a:t> Runaway -- </a:t>
            </a:r>
            <a:r>
              <a:rPr lang="en-US" sz="1300" dirty="0" err="1"/>
              <a:t>ǂt</a:t>
            </a:r>
            <a:r>
              <a:rPr lang="en-US" sz="1300" dirty="0"/>
              <a:t> Conversation 16 -- </a:t>
            </a:r>
            <a:r>
              <a:rPr lang="en-US" sz="1300" dirty="0" err="1"/>
              <a:t>ǂt</a:t>
            </a:r>
            <a:r>
              <a:rPr lang="en-US" sz="1300" dirty="0"/>
              <a:t> England -- </a:t>
            </a:r>
            <a:r>
              <a:rPr lang="en-US" sz="1300" dirty="0" err="1"/>
              <a:t>ǂt</a:t>
            </a:r>
            <a:r>
              <a:rPr lang="en-US" sz="1300" dirty="0"/>
              <a:t> </a:t>
            </a:r>
            <a:r>
              <a:rPr lang="en-US" sz="1300" dirty="0" err="1"/>
              <a:t>Vanderlyle</a:t>
            </a:r>
            <a:r>
              <a:rPr lang="en-US" sz="1300" dirty="0"/>
              <a:t> crybaby geeks</a:t>
            </a:r>
            <a:r>
              <a:rPr lang="en-US" sz="1300" dirty="0" smtClean="0"/>
              <a:t>.</a:t>
            </a:r>
            <a:endParaRPr lang="en-US" sz="1300" dirty="0"/>
          </a:p>
        </p:txBody>
      </p:sp>
      <p:sp>
        <p:nvSpPr>
          <p:cNvPr id="4" name="Content Placeholder 3"/>
          <p:cNvSpPr>
            <a:spLocks noGrp="1"/>
          </p:cNvSpPr>
          <p:nvPr>
            <p:ph sz="half" idx="2"/>
          </p:nvPr>
        </p:nvSpPr>
        <p:spPr>
          <a:xfrm>
            <a:off x="4648201" y="825002"/>
            <a:ext cx="4306018" cy="3626925"/>
          </a:xfrm>
        </p:spPr>
        <p:txBody>
          <a:bodyPr/>
          <a:lstStyle/>
          <a:p>
            <a:pPr marL="0" indent="0">
              <a:buNone/>
            </a:pPr>
            <a:r>
              <a:rPr lang="en-US" sz="1250" dirty="0" smtClean="0"/>
              <a:t>028 01  CAD </a:t>
            </a:r>
            <a:r>
              <a:rPr lang="en-US" sz="1250" dirty="0"/>
              <a:t>3X49CD </a:t>
            </a:r>
            <a:r>
              <a:rPr lang="en-US" sz="1250" dirty="0" err="1"/>
              <a:t>ǂb</a:t>
            </a:r>
            <a:r>
              <a:rPr lang="en-US" sz="1250" dirty="0"/>
              <a:t> 4AD</a:t>
            </a:r>
          </a:p>
          <a:p>
            <a:pPr marL="0" indent="0">
              <a:buNone/>
            </a:pPr>
            <a:r>
              <a:rPr lang="en-US" sz="1250" dirty="0" smtClean="0"/>
              <a:t>110 2    National </a:t>
            </a:r>
            <a:r>
              <a:rPr lang="en-US" sz="1250" dirty="0"/>
              <a:t>(Musical group) ǂ4 </a:t>
            </a:r>
            <a:r>
              <a:rPr lang="en-US" sz="1250" dirty="0" err="1"/>
              <a:t>prf</a:t>
            </a:r>
            <a:endParaRPr lang="en-US" sz="1250" dirty="0"/>
          </a:p>
          <a:p>
            <a:pPr marL="0" indent="0">
              <a:buNone/>
            </a:pPr>
            <a:r>
              <a:rPr lang="en-US" sz="1250" dirty="0" smtClean="0"/>
              <a:t>245 10  High </a:t>
            </a:r>
            <a:r>
              <a:rPr lang="en-US" sz="1250" dirty="0"/>
              <a:t>violet </a:t>
            </a:r>
            <a:r>
              <a:rPr lang="en-US" sz="1250" dirty="0" err="1"/>
              <a:t>ǂh</a:t>
            </a:r>
            <a:r>
              <a:rPr lang="en-US" sz="1250" dirty="0"/>
              <a:t> [sound recording] / </a:t>
            </a:r>
            <a:r>
              <a:rPr lang="en-US" sz="1250" dirty="0" err="1"/>
              <a:t>ǂc</a:t>
            </a:r>
            <a:r>
              <a:rPr lang="en-US" sz="1250" dirty="0"/>
              <a:t> the National.</a:t>
            </a:r>
          </a:p>
          <a:p>
            <a:pPr marL="0" indent="0">
              <a:buNone/>
            </a:pPr>
            <a:r>
              <a:rPr lang="en-US" sz="1250" dirty="0">
                <a:solidFill>
                  <a:srgbClr val="FF0000"/>
                </a:solidFill>
              </a:rPr>
              <a:t>250  </a:t>
            </a:r>
            <a:r>
              <a:rPr lang="en-US" sz="1250" dirty="0" smtClean="0">
                <a:solidFill>
                  <a:srgbClr val="FF0000"/>
                </a:solidFill>
              </a:rPr>
              <a:t>     Expanded </a:t>
            </a:r>
            <a:r>
              <a:rPr lang="en-US" sz="1250" dirty="0">
                <a:solidFill>
                  <a:srgbClr val="FF0000"/>
                </a:solidFill>
              </a:rPr>
              <a:t>ed.</a:t>
            </a:r>
          </a:p>
          <a:p>
            <a:pPr marL="0" indent="0">
              <a:buNone/>
            </a:pPr>
            <a:r>
              <a:rPr lang="en-US" sz="1250" dirty="0"/>
              <a:t>260  </a:t>
            </a:r>
            <a:r>
              <a:rPr lang="en-US" sz="1250" dirty="0" smtClean="0"/>
              <a:t>     [</a:t>
            </a:r>
            <a:r>
              <a:rPr lang="en-US" sz="1250" dirty="0" err="1"/>
              <a:t>S.l.</a:t>
            </a:r>
            <a:r>
              <a:rPr lang="en-US" sz="1250" dirty="0"/>
              <a:t>] : </a:t>
            </a:r>
            <a:r>
              <a:rPr lang="en-US" sz="1250" dirty="0" err="1"/>
              <a:t>ǂb</a:t>
            </a:r>
            <a:r>
              <a:rPr lang="en-US" sz="1250" dirty="0"/>
              <a:t> 4AD Records, </a:t>
            </a:r>
            <a:r>
              <a:rPr lang="en-US" sz="1250" dirty="0" err="1"/>
              <a:t>ǂc</a:t>
            </a:r>
            <a:r>
              <a:rPr lang="en-US" sz="1250" dirty="0"/>
              <a:t> p2010.</a:t>
            </a:r>
          </a:p>
          <a:p>
            <a:pPr marL="0" indent="0">
              <a:buNone/>
            </a:pPr>
            <a:r>
              <a:rPr lang="en-US" sz="1250" dirty="0"/>
              <a:t>300  </a:t>
            </a:r>
            <a:r>
              <a:rPr lang="en-US" sz="1250" dirty="0" smtClean="0"/>
              <a:t>     2 </a:t>
            </a:r>
            <a:r>
              <a:rPr lang="en-US" sz="1250" dirty="0"/>
              <a:t>sound discs : </a:t>
            </a:r>
            <a:r>
              <a:rPr lang="en-US" sz="1250" dirty="0" err="1"/>
              <a:t>ǂb</a:t>
            </a:r>
            <a:r>
              <a:rPr lang="en-US" sz="1250" dirty="0"/>
              <a:t> digital ; </a:t>
            </a:r>
            <a:r>
              <a:rPr lang="en-US" sz="1250" dirty="0" err="1"/>
              <a:t>ǂc</a:t>
            </a:r>
            <a:r>
              <a:rPr lang="en-US" sz="1250" dirty="0"/>
              <a:t> 4 3/4 in.</a:t>
            </a:r>
          </a:p>
          <a:p>
            <a:pPr marL="0" indent="0">
              <a:buNone/>
            </a:pPr>
            <a:r>
              <a:rPr lang="en-US" sz="1250" dirty="0" smtClean="0"/>
              <a:t>511 0    The </a:t>
            </a:r>
            <a:r>
              <a:rPr lang="en-US" sz="1250" dirty="0"/>
              <a:t>National (Matt </a:t>
            </a:r>
            <a:r>
              <a:rPr lang="en-US" sz="1250" dirty="0" err="1"/>
              <a:t>Berninger</a:t>
            </a:r>
            <a:r>
              <a:rPr lang="en-US" sz="1250" dirty="0"/>
              <a:t>, Aaron </a:t>
            </a:r>
            <a:r>
              <a:rPr lang="en-US" sz="1250" dirty="0" err="1"/>
              <a:t>Dessner</a:t>
            </a:r>
            <a:r>
              <a:rPr lang="en-US" sz="1250" dirty="0"/>
              <a:t>, Bryce </a:t>
            </a:r>
            <a:r>
              <a:rPr lang="en-US" sz="1250" dirty="0" err="1"/>
              <a:t>Dessner</a:t>
            </a:r>
            <a:r>
              <a:rPr lang="en-US" sz="1250" dirty="0"/>
              <a:t>, Bryan </a:t>
            </a:r>
            <a:r>
              <a:rPr lang="en-US" sz="1250" dirty="0" err="1"/>
              <a:t>Devendorf</a:t>
            </a:r>
            <a:r>
              <a:rPr lang="en-US" sz="1250" dirty="0"/>
              <a:t>, Scott </a:t>
            </a:r>
            <a:r>
              <a:rPr lang="en-US" sz="1250" dirty="0" err="1"/>
              <a:t>Devondorf</a:t>
            </a:r>
            <a:r>
              <a:rPr lang="en-US" sz="1250" dirty="0"/>
              <a:t>).</a:t>
            </a:r>
          </a:p>
          <a:p>
            <a:pPr marL="0" indent="0">
              <a:buNone/>
            </a:pPr>
            <a:r>
              <a:rPr lang="en-US" sz="1250" dirty="0" smtClean="0"/>
              <a:t>505 0    CD </a:t>
            </a:r>
            <a:r>
              <a:rPr lang="en-US" sz="1250" dirty="0"/>
              <a:t>1. Terrible love -- Sorrow -- Anyone's ghost -- Little faith -- Afraid of everyone -- </a:t>
            </a:r>
            <a:r>
              <a:rPr lang="en-US" sz="1250" dirty="0" err="1"/>
              <a:t>Bloodbuzz</a:t>
            </a:r>
            <a:r>
              <a:rPr lang="en-US" sz="1250" dirty="0"/>
              <a:t> Ohio -- </a:t>
            </a:r>
            <a:r>
              <a:rPr lang="en-US" sz="1250" dirty="0" err="1"/>
              <a:t>Lemonworld</a:t>
            </a:r>
            <a:r>
              <a:rPr lang="en-US" sz="1250" dirty="0"/>
              <a:t> -- Runaway -- Conversation 16 -- England -- </a:t>
            </a:r>
            <a:r>
              <a:rPr lang="en-US" sz="1250" dirty="0" err="1"/>
              <a:t>Vanderlyle</a:t>
            </a:r>
            <a:r>
              <a:rPr lang="en-US" sz="1250" dirty="0"/>
              <a:t> crybaby geeks.</a:t>
            </a:r>
          </a:p>
          <a:p>
            <a:pPr marL="0" indent="0">
              <a:buNone/>
            </a:pPr>
            <a:r>
              <a:rPr lang="en-US" sz="1250" dirty="0" smtClean="0"/>
              <a:t>505 0    CD </a:t>
            </a:r>
            <a:r>
              <a:rPr lang="en-US" sz="1250" dirty="0"/>
              <a:t>2. Terrible love (alternate version) -- Wake up your saints -- You were a kindness -- Walk off -- Sin-eaters -- </a:t>
            </a:r>
            <a:r>
              <a:rPr lang="en-US" sz="1250" dirty="0" err="1"/>
              <a:t>Bloodbuzz</a:t>
            </a:r>
            <a:r>
              <a:rPr lang="en-US" sz="1250" dirty="0"/>
              <a:t> Ohio (live on the current) -- Anyone's ghost (live at Brooklyn Academy of Music) -- England (live at Brooklyn Academy of Music).</a:t>
            </a:r>
          </a:p>
        </p:txBody>
      </p:sp>
      <p:sp>
        <p:nvSpPr>
          <p:cNvPr id="5" name="Title 3"/>
          <p:cNvSpPr>
            <a:spLocks noGrp="1"/>
          </p:cNvSpPr>
          <p:nvPr>
            <p:ph type="title"/>
          </p:nvPr>
        </p:nvSpPr>
        <p:spPr>
          <a:xfrm>
            <a:off x="840029" y="110729"/>
            <a:ext cx="7311545" cy="455801"/>
          </a:xfrm>
          <a:ln w="12700">
            <a:solidFill>
              <a:schemeClr val="tx1"/>
            </a:solidFill>
          </a:ln>
        </p:spPr>
        <p:txBody>
          <a:bodyPr/>
          <a:lstStyle/>
          <a:p>
            <a:r>
              <a:rPr lang="en-US" sz="2300" b="1" dirty="0">
                <a:solidFill>
                  <a:schemeClr val="tx2"/>
                </a:solidFill>
                <a:latin typeface="+mn-lt"/>
                <a:ea typeface="+mn-ea"/>
                <a:cs typeface="+mn-cs"/>
              </a:rPr>
              <a:t>Cataloging </a:t>
            </a:r>
            <a:r>
              <a:rPr lang="en-US" sz="2300" b="1" dirty="0" smtClean="0">
                <a:solidFill>
                  <a:schemeClr val="tx2"/>
                </a:solidFill>
                <a:latin typeface="+mn-lt"/>
                <a:ea typeface="+mn-ea"/>
                <a:cs typeface="+mn-cs"/>
              </a:rPr>
              <a:t>Sound Recordings Defensively</a:t>
            </a:r>
            <a:r>
              <a:rPr lang="en-US" sz="2300" b="1" dirty="0">
                <a:solidFill>
                  <a:schemeClr val="tx2"/>
                </a:solidFill>
                <a:latin typeface="+mn-lt"/>
                <a:ea typeface="+mn-ea"/>
                <a:cs typeface="+mn-cs"/>
              </a:rPr>
              <a:t>:  Edition</a:t>
            </a:r>
          </a:p>
        </p:txBody>
      </p:sp>
      <p:sp>
        <p:nvSpPr>
          <p:cNvPr id="2" name="Rectangle 1"/>
          <p:cNvSpPr/>
          <p:nvPr/>
        </p:nvSpPr>
        <p:spPr>
          <a:xfrm>
            <a:off x="445654" y="4532291"/>
            <a:ext cx="8100294" cy="461665"/>
          </a:xfrm>
          <a:prstGeom prst="rect">
            <a:avLst/>
          </a:prstGeom>
        </p:spPr>
        <p:txBody>
          <a:bodyPr wrap="none">
            <a:spAutoFit/>
          </a:bodyPr>
          <a:lstStyle/>
          <a:p>
            <a:pPr defTabSz="914400">
              <a:defRPr/>
            </a:pPr>
            <a:r>
              <a:rPr lang="en-US" sz="2400" b="1" dirty="0">
                <a:solidFill>
                  <a:srgbClr val="FF0000"/>
                </a:solidFill>
              </a:rPr>
              <a:t>Difference in Content/Format or Physical Presentation</a:t>
            </a:r>
          </a:p>
        </p:txBody>
      </p:sp>
    </p:spTree>
    <p:extLst>
      <p:ext uri="{BB962C8B-B14F-4D97-AF65-F5344CB8AC3E}">
        <p14:creationId xmlns:p14="http://schemas.microsoft.com/office/powerpoint/2010/main" val="268214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71450" y="848412"/>
            <a:ext cx="4324351" cy="4072598"/>
          </a:xfrm>
        </p:spPr>
        <p:txBody>
          <a:bodyPr/>
          <a:lstStyle/>
          <a:p>
            <a:pPr marL="0" indent="0">
              <a:buNone/>
            </a:pPr>
            <a:r>
              <a:rPr lang="en-US" sz="1100" dirty="0" smtClean="0"/>
              <a:t>024 1    888751646421</a:t>
            </a:r>
            <a:endParaRPr lang="en-US" sz="1100" dirty="0"/>
          </a:p>
          <a:p>
            <a:pPr marL="0" indent="0">
              <a:buNone/>
            </a:pPr>
            <a:r>
              <a:rPr lang="en-US" sz="1100" dirty="0" smtClean="0"/>
              <a:t>028 02  88875164642 </a:t>
            </a:r>
            <a:r>
              <a:rPr lang="en-US" sz="1100" dirty="0" err="1"/>
              <a:t>ǂb</a:t>
            </a:r>
            <a:r>
              <a:rPr lang="en-US" sz="1100" dirty="0"/>
              <a:t> Big Trilby Records</a:t>
            </a:r>
          </a:p>
          <a:p>
            <a:pPr marL="0" indent="0">
              <a:buNone/>
            </a:pPr>
            <a:r>
              <a:rPr lang="en-US" sz="1100" dirty="0" smtClean="0"/>
              <a:t>100 1    Lynne</a:t>
            </a:r>
            <a:r>
              <a:rPr lang="en-US" sz="1100" dirty="0"/>
              <a:t>, Jeff, </a:t>
            </a:r>
            <a:r>
              <a:rPr lang="en-US" sz="1100" dirty="0" err="1"/>
              <a:t>ǂe</a:t>
            </a:r>
            <a:r>
              <a:rPr lang="en-US" sz="1100" dirty="0"/>
              <a:t> composer, </a:t>
            </a:r>
            <a:r>
              <a:rPr lang="en-US" sz="1100" dirty="0" err="1"/>
              <a:t>ǂe</a:t>
            </a:r>
            <a:r>
              <a:rPr lang="en-US" sz="1100" dirty="0"/>
              <a:t> performer, </a:t>
            </a:r>
            <a:r>
              <a:rPr lang="en-US" sz="1100" dirty="0" err="1"/>
              <a:t>ǂe</a:t>
            </a:r>
            <a:r>
              <a:rPr lang="en-US" sz="1100" dirty="0"/>
              <a:t> producer.</a:t>
            </a:r>
          </a:p>
          <a:p>
            <a:pPr marL="0" indent="0">
              <a:buNone/>
            </a:pPr>
            <a:r>
              <a:rPr lang="en-US" sz="1100" dirty="0" smtClean="0"/>
              <a:t>245 10  Alone </a:t>
            </a:r>
            <a:r>
              <a:rPr lang="en-US" sz="1100" dirty="0"/>
              <a:t>in the universe / </a:t>
            </a:r>
            <a:r>
              <a:rPr lang="en-US" sz="1100" dirty="0" err="1"/>
              <a:t>ǂc</a:t>
            </a:r>
            <a:r>
              <a:rPr lang="en-US" sz="1100" dirty="0"/>
              <a:t> Jeff Lynne's ELO ; all songs written by Jeff Lynne.</a:t>
            </a:r>
          </a:p>
          <a:p>
            <a:pPr marL="0" indent="0">
              <a:buNone/>
            </a:pPr>
            <a:r>
              <a:rPr lang="en-US" sz="1100" dirty="0">
                <a:solidFill>
                  <a:srgbClr val="FF0000"/>
                </a:solidFill>
              </a:rPr>
              <a:t>250  </a:t>
            </a:r>
            <a:r>
              <a:rPr lang="en-US" sz="1100" dirty="0" smtClean="0">
                <a:solidFill>
                  <a:srgbClr val="FF0000"/>
                </a:solidFill>
              </a:rPr>
              <a:t>     [</a:t>
            </a:r>
            <a:r>
              <a:rPr lang="en-US" sz="1100" dirty="0">
                <a:solidFill>
                  <a:srgbClr val="FF0000"/>
                </a:solidFill>
              </a:rPr>
              <a:t>Amazon U.S. Deluxe Exclusive]</a:t>
            </a:r>
          </a:p>
          <a:p>
            <a:pPr marL="0" indent="0">
              <a:buNone/>
            </a:pPr>
            <a:r>
              <a:rPr lang="en-US" sz="1100" dirty="0"/>
              <a:t>264 </a:t>
            </a:r>
            <a:r>
              <a:rPr lang="en-US" sz="1100" dirty="0" smtClean="0"/>
              <a:t> 1   [</a:t>
            </a:r>
            <a:r>
              <a:rPr lang="en-US" sz="1100" dirty="0"/>
              <a:t>New York, NY] : </a:t>
            </a:r>
            <a:r>
              <a:rPr lang="en-US" sz="1100" dirty="0" err="1"/>
              <a:t>ǂb</a:t>
            </a:r>
            <a:r>
              <a:rPr lang="en-US" sz="1100" dirty="0"/>
              <a:t> Big Trilby Records : </a:t>
            </a:r>
            <a:r>
              <a:rPr lang="en-US" sz="1100" dirty="0" err="1"/>
              <a:t>ǂb</a:t>
            </a:r>
            <a:r>
              <a:rPr lang="en-US" sz="1100" dirty="0"/>
              <a:t> Columbia Records, </a:t>
            </a:r>
            <a:r>
              <a:rPr lang="en-US" sz="1100" dirty="0" err="1"/>
              <a:t>ǂc</a:t>
            </a:r>
            <a:r>
              <a:rPr lang="en-US" sz="1100" dirty="0"/>
              <a:t> [2015]</a:t>
            </a:r>
          </a:p>
          <a:p>
            <a:pPr marL="0" indent="0">
              <a:buNone/>
            </a:pPr>
            <a:r>
              <a:rPr lang="en-US" sz="1100" dirty="0"/>
              <a:t>264 </a:t>
            </a:r>
            <a:r>
              <a:rPr lang="en-US" sz="1100" dirty="0" smtClean="0"/>
              <a:t> 4   </a:t>
            </a:r>
            <a:r>
              <a:rPr lang="en-US" sz="1100" dirty="0" err="1" smtClean="0"/>
              <a:t>ǂc</a:t>
            </a:r>
            <a:r>
              <a:rPr lang="en-US" sz="1100" dirty="0" smtClean="0"/>
              <a:t> </a:t>
            </a:r>
            <a:r>
              <a:rPr lang="en-US" sz="1100" dirty="0"/>
              <a:t>℗2015</a:t>
            </a:r>
          </a:p>
          <a:p>
            <a:pPr marL="0" indent="0">
              <a:buNone/>
            </a:pPr>
            <a:r>
              <a:rPr lang="en-US" sz="1100" dirty="0"/>
              <a:t>300  </a:t>
            </a:r>
            <a:r>
              <a:rPr lang="en-US" sz="1100" dirty="0" smtClean="0"/>
              <a:t>     1 </a:t>
            </a:r>
            <a:r>
              <a:rPr lang="en-US" sz="1100" dirty="0"/>
              <a:t>audio disc ; </a:t>
            </a:r>
            <a:r>
              <a:rPr lang="en-US" sz="1100" dirty="0" err="1"/>
              <a:t>ǂc</a:t>
            </a:r>
            <a:r>
              <a:rPr lang="en-US" sz="1100" dirty="0"/>
              <a:t> 4 3/4 in.</a:t>
            </a:r>
          </a:p>
          <a:p>
            <a:pPr marL="0" indent="0">
              <a:buNone/>
            </a:pPr>
            <a:r>
              <a:rPr lang="en-US" sz="1100" dirty="0" smtClean="0"/>
              <a:t>511 0    Performed </a:t>
            </a:r>
            <a:r>
              <a:rPr lang="en-US" sz="1100" dirty="0"/>
              <a:t>by Electric Light Orchestra.</a:t>
            </a:r>
          </a:p>
          <a:p>
            <a:pPr marL="0" indent="0">
              <a:buNone/>
            </a:pPr>
            <a:r>
              <a:rPr lang="en-US" sz="1100" dirty="0"/>
              <a:t>508  </a:t>
            </a:r>
            <a:r>
              <a:rPr lang="en-US" sz="1100" dirty="0" smtClean="0"/>
              <a:t>     Produced </a:t>
            </a:r>
            <a:r>
              <a:rPr lang="en-US" sz="1100" dirty="0"/>
              <a:t>by Jeff Lynne.</a:t>
            </a:r>
          </a:p>
          <a:p>
            <a:pPr marL="0" indent="0">
              <a:buNone/>
            </a:pPr>
            <a:r>
              <a:rPr lang="en-US" sz="1100" dirty="0">
                <a:solidFill>
                  <a:srgbClr val="FF0000"/>
                </a:solidFill>
              </a:rPr>
              <a:t>500  </a:t>
            </a:r>
            <a:r>
              <a:rPr lang="en-US" sz="1100" dirty="0" smtClean="0">
                <a:solidFill>
                  <a:srgbClr val="FF0000"/>
                </a:solidFill>
              </a:rPr>
              <a:t>     Edition </a:t>
            </a:r>
            <a:r>
              <a:rPr lang="en-US" sz="1100" dirty="0">
                <a:solidFill>
                  <a:srgbClr val="FF0000"/>
                </a:solidFill>
              </a:rPr>
              <a:t>statement provided from Amazon.com webpage for title.</a:t>
            </a:r>
          </a:p>
          <a:p>
            <a:pPr marL="0" indent="0">
              <a:buNone/>
            </a:pPr>
            <a:r>
              <a:rPr lang="en-US" sz="1100" dirty="0"/>
              <a:t>500  </a:t>
            </a:r>
            <a:r>
              <a:rPr lang="en-US" sz="1100" dirty="0" smtClean="0"/>
              <a:t>     Lyrics </a:t>
            </a:r>
            <a:r>
              <a:rPr lang="en-US" sz="1100" dirty="0"/>
              <a:t>and liner notes in container insert.</a:t>
            </a:r>
          </a:p>
          <a:p>
            <a:pPr marL="0" indent="0">
              <a:buNone/>
            </a:pPr>
            <a:r>
              <a:rPr lang="en-US" sz="1100" dirty="0" smtClean="0"/>
              <a:t>505 00  </a:t>
            </a:r>
            <a:r>
              <a:rPr lang="en-US" sz="1100" dirty="0" err="1" smtClean="0"/>
              <a:t>ǂt</a:t>
            </a:r>
            <a:r>
              <a:rPr lang="en-US" sz="1100" dirty="0" smtClean="0"/>
              <a:t> </a:t>
            </a:r>
            <a:r>
              <a:rPr lang="en-US" sz="1100" dirty="0"/>
              <a:t>When I was a boy </a:t>
            </a:r>
            <a:r>
              <a:rPr lang="en-US" sz="1100" dirty="0" err="1"/>
              <a:t>ǂg</a:t>
            </a:r>
            <a:r>
              <a:rPr lang="en-US" sz="1100" dirty="0"/>
              <a:t> (3:13) -- </a:t>
            </a:r>
            <a:r>
              <a:rPr lang="en-US" sz="1100" dirty="0" err="1"/>
              <a:t>ǂt</a:t>
            </a:r>
            <a:r>
              <a:rPr lang="en-US" sz="1100" dirty="0"/>
              <a:t> Love and rain </a:t>
            </a:r>
            <a:r>
              <a:rPr lang="en-US" sz="1100" dirty="0" err="1"/>
              <a:t>ǂg</a:t>
            </a:r>
            <a:r>
              <a:rPr lang="en-US" sz="1100" dirty="0"/>
              <a:t> (3:31) -- </a:t>
            </a:r>
            <a:r>
              <a:rPr lang="en-US" sz="1100" dirty="0" err="1"/>
              <a:t>ǂt</a:t>
            </a:r>
            <a:r>
              <a:rPr lang="en-US" sz="1100" dirty="0"/>
              <a:t> Dirty to the bone </a:t>
            </a:r>
            <a:r>
              <a:rPr lang="en-US" sz="1100" dirty="0" err="1"/>
              <a:t>ǂg</a:t>
            </a:r>
            <a:r>
              <a:rPr lang="en-US" sz="1100" dirty="0"/>
              <a:t> (3:08) -- </a:t>
            </a:r>
            <a:r>
              <a:rPr lang="en-US" sz="1100" dirty="0" err="1"/>
              <a:t>ǂt</a:t>
            </a:r>
            <a:r>
              <a:rPr lang="en-US" sz="1100" dirty="0"/>
              <a:t> When the night comes </a:t>
            </a:r>
            <a:r>
              <a:rPr lang="en-US" sz="1100" dirty="0" err="1"/>
              <a:t>ǂg</a:t>
            </a:r>
            <a:r>
              <a:rPr lang="en-US" sz="1100" dirty="0"/>
              <a:t> (3:23) -- </a:t>
            </a:r>
            <a:r>
              <a:rPr lang="en-US" sz="1100" dirty="0" err="1"/>
              <a:t>ǂt</a:t>
            </a:r>
            <a:r>
              <a:rPr lang="en-US" sz="1100" dirty="0"/>
              <a:t> The sun will shine on you </a:t>
            </a:r>
            <a:r>
              <a:rPr lang="en-US" sz="1100" dirty="0" err="1"/>
              <a:t>ǂg</a:t>
            </a:r>
            <a:r>
              <a:rPr lang="en-US" sz="1100" dirty="0"/>
              <a:t> (3:33) -- </a:t>
            </a:r>
            <a:r>
              <a:rPr lang="en-US" sz="1100" dirty="0" err="1"/>
              <a:t>ǂt</a:t>
            </a:r>
            <a:r>
              <a:rPr lang="en-US" sz="1100" dirty="0"/>
              <a:t> </a:t>
            </a:r>
            <a:r>
              <a:rPr lang="en-US" sz="1100" dirty="0" err="1"/>
              <a:t>Ain't</a:t>
            </a:r>
            <a:r>
              <a:rPr lang="en-US" sz="1100" dirty="0"/>
              <a:t> it a drag </a:t>
            </a:r>
            <a:r>
              <a:rPr lang="en-US" sz="1100" dirty="0" err="1"/>
              <a:t>ǂg</a:t>
            </a:r>
            <a:r>
              <a:rPr lang="en-US" sz="1100" dirty="0"/>
              <a:t> (2:38) -- </a:t>
            </a:r>
            <a:r>
              <a:rPr lang="en-US" sz="1100" dirty="0" err="1"/>
              <a:t>ǂt</a:t>
            </a:r>
            <a:r>
              <a:rPr lang="en-US" sz="1100" dirty="0"/>
              <a:t> All my life </a:t>
            </a:r>
            <a:r>
              <a:rPr lang="en-US" sz="1100" dirty="0" err="1"/>
              <a:t>ǂg</a:t>
            </a:r>
            <a:r>
              <a:rPr lang="en-US" sz="1100" dirty="0"/>
              <a:t> (2:50) -- </a:t>
            </a:r>
            <a:r>
              <a:rPr lang="en-US" sz="1100" dirty="0" err="1"/>
              <a:t>ǂt</a:t>
            </a:r>
            <a:r>
              <a:rPr lang="en-US" sz="1100" dirty="0"/>
              <a:t> I'm leaving you </a:t>
            </a:r>
            <a:r>
              <a:rPr lang="en-US" sz="1100" dirty="0" err="1"/>
              <a:t>ǂg</a:t>
            </a:r>
            <a:r>
              <a:rPr lang="en-US" sz="1100" dirty="0"/>
              <a:t> (3:08) -- </a:t>
            </a:r>
            <a:r>
              <a:rPr lang="en-US" sz="1100" dirty="0" err="1"/>
              <a:t>ǂt</a:t>
            </a:r>
            <a:r>
              <a:rPr lang="en-US" sz="1100" dirty="0"/>
              <a:t> One step at a time </a:t>
            </a:r>
            <a:r>
              <a:rPr lang="en-US" sz="1100" dirty="0" err="1"/>
              <a:t>ǂg</a:t>
            </a:r>
            <a:r>
              <a:rPr lang="en-US" sz="1100" dirty="0"/>
              <a:t> (3:24) -- </a:t>
            </a:r>
            <a:r>
              <a:rPr lang="en-US" sz="1100" dirty="0" err="1"/>
              <a:t>ǂt</a:t>
            </a:r>
            <a:r>
              <a:rPr lang="en-US" sz="1100" dirty="0"/>
              <a:t> Alone in the universe </a:t>
            </a:r>
            <a:r>
              <a:rPr lang="en-US" sz="1100" dirty="0" err="1"/>
              <a:t>ǂg</a:t>
            </a:r>
            <a:r>
              <a:rPr lang="en-US" sz="1100" dirty="0"/>
              <a:t> (3:56) -- </a:t>
            </a:r>
            <a:r>
              <a:rPr lang="en-US" sz="1100" dirty="0" err="1">
                <a:solidFill>
                  <a:srgbClr val="FF0000"/>
                </a:solidFill>
              </a:rPr>
              <a:t>ǂg</a:t>
            </a:r>
            <a:r>
              <a:rPr lang="en-US" sz="1100" dirty="0">
                <a:solidFill>
                  <a:srgbClr val="FF0000"/>
                </a:solidFill>
              </a:rPr>
              <a:t> Bonus tracks. </a:t>
            </a:r>
            <a:r>
              <a:rPr lang="en-US" sz="1100" dirty="0" err="1">
                <a:solidFill>
                  <a:srgbClr val="FF0000"/>
                </a:solidFill>
              </a:rPr>
              <a:t>ǂt</a:t>
            </a:r>
            <a:r>
              <a:rPr lang="en-US" sz="1100" dirty="0">
                <a:solidFill>
                  <a:srgbClr val="FF0000"/>
                </a:solidFill>
              </a:rPr>
              <a:t> Fault line </a:t>
            </a:r>
            <a:r>
              <a:rPr lang="en-US" sz="1100" dirty="0" err="1">
                <a:solidFill>
                  <a:srgbClr val="FF0000"/>
                </a:solidFill>
              </a:rPr>
              <a:t>ǂg</a:t>
            </a:r>
            <a:r>
              <a:rPr lang="en-US" sz="1100" dirty="0">
                <a:solidFill>
                  <a:srgbClr val="FF0000"/>
                </a:solidFill>
              </a:rPr>
              <a:t> (2:07) -- </a:t>
            </a:r>
            <a:r>
              <a:rPr lang="en-US" sz="1100" dirty="0" err="1">
                <a:solidFill>
                  <a:srgbClr val="FF0000"/>
                </a:solidFill>
              </a:rPr>
              <a:t>ǂt</a:t>
            </a:r>
            <a:r>
              <a:rPr lang="en-US" sz="1100" dirty="0">
                <a:solidFill>
                  <a:srgbClr val="FF0000"/>
                </a:solidFill>
              </a:rPr>
              <a:t> Blue </a:t>
            </a:r>
            <a:r>
              <a:rPr lang="en-US" sz="1100" dirty="0" err="1">
                <a:solidFill>
                  <a:srgbClr val="FF0000"/>
                </a:solidFill>
              </a:rPr>
              <a:t>ǂg</a:t>
            </a:r>
            <a:r>
              <a:rPr lang="en-US" sz="1100" dirty="0">
                <a:solidFill>
                  <a:srgbClr val="FF0000"/>
                </a:solidFill>
              </a:rPr>
              <a:t> (2:35</a:t>
            </a:r>
            <a:r>
              <a:rPr lang="en-US" sz="1100" dirty="0" smtClean="0">
                <a:solidFill>
                  <a:srgbClr val="FF0000"/>
                </a:solidFill>
              </a:rPr>
              <a:t>).</a:t>
            </a:r>
            <a:endParaRPr lang="en-US" sz="1100" dirty="0">
              <a:solidFill>
                <a:srgbClr val="FF0000"/>
              </a:solidFill>
            </a:endParaRPr>
          </a:p>
        </p:txBody>
      </p:sp>
      <p:sp>
        <p:nvSpPr>
          <p:cNvPr id="7" name="Content Placeholder 6"/>
          <p:cNvSpPr>
            <a:spLocks noGrp="1"/>
          </p:cNvSpPr>
          <p:nvPr>
            <p:ph sz="half" idx="2"/>
          </p:nvPr>
        </p:nvSpPr>
        <p:spPr>
          <a:xfrm>
            <a:off x="4648201" y="848412"/>
            <a:ext cx="4362449" cy="3582186"/>
          </a:xfrm>
        </p:spPr>
        <p:txBody>
          <a:bodyPr/>
          <a:lstStyle/>
          <a:p>
            <a:pPr marL="0" indent="0">
              <a:buNone/>
            </a:pPr>
            <a:r>
              <a:rPr lang="en-US" sz="1200" dirty="0" smtClean="0"/>
              <a:t>024 1    </a:t>
            </a:r>
            <a:r>
              <a:rPr lang="en-US" sz="1200" dirty="0"/>
              <a:t>888751451124</a:t>
            </a:r>
          </a:p>
          <a:p>
            <a:pPr marL="0" indent="0">
              <a:buNone/>
            </a:pPr>
            <a:r>
              <a:rPr lang="en-US" sz="1200" dirty="0" smtClean="0"/>
              <a:t>028 02  88875 </a:t>
            </a:r>
            <a:r>
              <a:rPr lang="en-US" sz="1200" dirty="0"/>
              <a:t>14511 2 </a:t>
            </a:r>
            <a:r>
              <a:rPr lang="en-US" sz="1200" dirty="0" err="1"/>
              <a:t>ǂb</a:t>
            </a:r>
            <a:r>
              <a:rPr lang="en-US" sz="1200" dirty="0"/>
              <a:t> Big Trilby Records</a:t>
            </a:r>
          </a:p>
          <a:p>
            <a:pPr marL="0" indent="0">
              <a:buNone/>
            </a:pPr>
            <a:r>
              <a:rPr lang="en-US" sz="1200" dirty="0" smtClean="0"/>
              <a:t>110 2    Electric </a:t>
            </a:r>
            <a:r>
              <a:rPr lang="en-US" sz="1200" dirty="0"/>
              <a:t>Light Orchestra, </a:t>
            </a:r>
            <a:r>
              <a:rPr lang="en-US" sz="1200" dirty="0" err="1"/>
              <a:t>ǂe</a:t>
            </a:r>
            <a:r>
              <a:rPr lang="en-US" sz="1200" dirty="0"/>
              <a:t> performer.</a:t>
            </a:r>
          </a:p>
          <a:p>
            <a:pPr marL="0" indent="0">
              <a:buNone/>
            </a:pPr>
            <a:r>
              <a:rPr lang="en-US" sz="1200" dirty="0" smtClean="0"/>
              <a:t>245 10  Alone </a:t>
            </a:r>
            <a:r>
              <a:rPr lang="en-US" sz="1200" dirty="0"/>
              <a:t>in the universe / </a:t>
            </a:r>
            <a:r>
              <a:rPr lang="en-US" sz="1200" dirty="0" err="1"/>
              <a:t>ǂc</a:t>
            </a:r>
            <a:r>
              <a:rPr lang="en-US" sz="1200" dirty="0"/>
              <a:t> Jeff Lynne's ELO ; all songs written by Jeff Lynne.</a:t>
            </a:r>
          </a:p>
          <a:p>
            <a:pPr marL="0" indent="0">
              <a:buNone/>
            </a:pPr>
            <a:r>
              <a:rPr lang="en-US" sz="1200" dirty="0"/>
              <a:t>264 </a:t>
            </a:r>
            <a:r>
              <a:rPr lang="en-US" sz="1200" dirty="0" smtClean="0"/>
              <a:t> 1   [</a:t>
            </a:r>
            <a:r>
              <a:rPr lang="en-US" sz="1200" dirty="0"/>
              <a:t>New York, NY] : </a:t>
            </a:r>
            <a:r>
              <a:rPr lang="en-US" sz="1200" dirty="0" err="1"/>
              <a:t>ǂb</a:t>
            </a:r>
            <a:r>
              <a:rPr lang="en-US" sz="1200" dirty="0"/>
              <a:t> Big Trilby Records, </a:t>
            </a:r>
            <a:r>
              <a:rPr lang="en-US" sz="1200" dirty="0" err="1"/>
              <a:t>ǂc</a:t>
            </a:r>
            <a:r>
              <a:rPr lang="en-US" sz="1200" dirty="0"/>
              <a:t> [2015]</a:t>
            </a:r>
          </a:p>
          <a:p>
            <a:pPr marL="0" indent="0">
              <a:buNone/>
            </a:pPr>
            <a:r>
              <a:rPr lang="en-US" sz="1200" dirty="0"/>
              <a:t>264 </a:t>
            </a:r>
            <a:r>
              <a:rPr lang="en-US" sz="1200" dirty="0" smtClean="0"/>
              <a:t> 4   </a:t>
            </a:r>
            <a:r>
              <a:rPr lang="en-US" sz="1200" dirty="0" err="1" smtClean="0"/>
              <a:t>ǂc</a:t>
            </a:r>
            <a:r>
              <a:rPr lang="en-US" sz="1200" dirty="0" smtClean="0"/>
              <a:t> </a:t>
            </a:r>
            <a:r>
              <a:rPr lang="en-US" sz="1200" dirty="0"/>
              <a:t>℗2015</a:t>
            </a:r>
          </a:p>
          <a:p>
            <a:pPr marL="0" indent="0">
              <a:buNone/>
            </a:pPr>
            <a:r>
              <a:rPr lang="en-US" sz="1200" dirty="0"/>
              <a:t>300  </a:t>
            </a:r>
            <a:r>
              <a:rPr lang="en-US" sz="1200" dirty="0" smtClean="0"/>
              <a:t>     1 </a:t>
            </a:r>
            <a:r>
              <a:rPr lang="en-US" sz="1200" dirty="0"/>
              <a:t>audio disc (32 min., 34 sec.) : </a:t>
            </a:r>
            <a:r>
              <a:rPr lang="en-US" sz="1200" dirty="0" err="1"/>
              <a:t>ǂb</a:t>
            </a:r>
            <a:r>
              <a:rPr lang="en-US" sz="1200" dirty="0"/>
              <a:t> CD audio, digital ; </a:t>
            </a:r>
            <a:r>
              <a:rPr lang="en-US" sz="1200" dirty="0" err="1"/>
              <a:t>ǂc</a:t>
            </a:r>
            <a:r>
              <a:rPr lang="en-US" sz="1200" dirty="0"/>
              <a:t> 4 3/4 in.</a:t>
            </a:r>
          </a:p>
          <a:p>
            <a:pPr marL="0" indent="0">
              <a:buNone/>
            </a:pPr>
            <a:r>
              <a:rPr lang="en-US" sz="1200" dirty="0" smtClean="0"/>
              <a:t>511 0    Performed </a:t>
            </a:r>
            <a:r>
              <a:rPr lang="en-US" sz="1200" dirty="0"/>
              <a:t>by Electric Light Orchestra.</a:t>
            </a:r>
          </a:p>
          <a:p>
            <a:pPr marL="0" indent="0">
              <a:buNone/>
            </a:pPr>
            <a:r>
              <a:rPr lang="en-US" sz="1200" dirty="0"/>
              <a:t>508  </a:t>
            </a:r>
            <a:r>
              <a:rPr lang="en-US" sz="1200" dirty="0" smtClean="0"/>
              <a:t>     Produced </a:t>
            </a:r>
            <a:r>
              <a:rPr lang="en-US" sz="1200" dirty="0"/>
              <a:t>by Jeff Lynne.</a:t>
            </a:r>
          </a:p>
          <a:p>
            <a:pPr marL="0" indent="0">
              <a:buNone/>
            </a:pPr>
            <a:r>
              <a:rPr lang="en-US" sz="1200" dirty="0" smtClean="0"/>
              <a:t>505 00  </a:t>
            </a:r>
            <a:r>
              <a:rPr lang="en-US" sz="1200" dirty="0" err="1" smtClean="0"/>
              <a:t>ǂt</a:t>
            </a:r>
            <a:r>
              <a:rPr lang="en-US" sz="1200" dirty="0" smtClean="0"/>
              <a:t> </a:t>
            </a:r>
            <a:r>
              <a:rPr lang="en-US" sz="1200" dirty="0"/>
              <a:t>When I was a boy </a:t>
            </a:r>
            <a:r>
              <a:rPr lang="en-US" sz="1200" dirty="0" err="1"/>
              <a:t>ǂg</a:t>
            </a:r>
            <a:r>
              <a:rPr lang="en-US" sz="1200" dirty="0"/>
              <a:t> (3:13) -- </a:t>
            </a:r>
            <a:r>
              <a:rPr lang="en-US" sz="1200" dirty="0" err="1"/>
              <a:t>ǂt</a:t>
            </a:r>
            <a:r>
              <a:rPr lang="en-US" sz="1200" dirty="0"/>
              <a:t> Love and rain </a:t>
            </a:r>
            <a:r>
              <a:rPr lang="en-US" sz="1200" dirty="0" err="1"/>
              <a:t>ǂg</a:t>
            </a:r>
            <a:r>
              <a:rPr lang="en-US" sz="1200" dirty="0"/>
              <a:t> (3:31) -- </a:t>
            </a:r>
            <a:r>
              <a:rPr lang="en-US" sz="1200" dirty="0" err="1"/>
              <a:t>ǂt</a:t>
            </a:r>
            <a:r>
              <a:rPr lang="en-US" sz="1200" dirty="0"/>
              <a:t> Dirty to the bone </a:t>
            </a:r>
            <a:r>
              <a:rPr lang="en-US" sz="1200" dirty="0" err="1"/>
              <a:t>ǂg</a:t>
            </a:r>
            <a:r>
              <a:rPr lang="en-US" sz="1200" dirty="0"/>
              <a:t> (3:08) -- </a:t>
            </a:r>
            <a:r>
              <a:rPr lang="en-US" sz="1200" dirty="0" err="1"/>
              <a:t>ǂt</a:t>
            </a:r>
            <a:r>
              <a:rPr lang="en-US" sz="1200" dirty="0"/>
              <a:t> When the night comes </a:t>
            </a:r>
            <a:r>
              <a:rPr lang="en-US" sz="1200" dirty="0" err="1"/>
              <a:t>ǂg</a:t>
            </a:r>
            <a:r>
              <a:rPr lang="en-US" sz="1200" dirty="0"/>
              <a:t> (3:23) -- </a:t>
            </a:r>
            <a:r>
              <a:rPr lang="en-US" sz="1200" dirty="0" err="1"/>
              <a:t>ǂt</a:t>
            </a:r>
            <a:r>
              <a:rPr lang="en-US" sz="1200" dirty="0"/>
              <a:t> The sun will shine on you </a:t>
            </a:r>
            <a:r>
              <a:rPr lang="en-US" sz="1200" dirty="0" err="1"/>
              <a:t>ǂg</a:t>
            </a:r>
            <a:r>
              <a:rPr lang="en-US" sz="1200" dirty="0"/>
              <a:t> (3:33) -- </a:t>
            </a:r>
            <a:r>
              <a:rPr lang="en-US" sz="1200" dirty="0" err="1"/>
              <a:t>ǂt</a:t>
            </a:r>
            <a:r>
              <a:rPr lang="en-US" sz="1200" dirty="0"/>
              <a:t> </a:t>
            </a:r>
            <a:r>
              <a:rPr lang="en-US" sz="1200" dirty="0" err="1"/>
              <a:t>Ain't</a:t>
            </a:r>
            <a:r>
              <a:rPr lang="en-US" sz="1200" dirty="0"/>
              <a:t> it a drag </a:t>
            </a:r>
            <a:r>
              <a:rPr lang="en-US" sz="1200" dirty="0" err="1"/>
              <a:t>ǂg</a:t>
            </a:r>
            <a:r>
              <a:rPr lang="en-US" sz="1200" dirty="0"/>
              <a:t> (2:38) -- </a:t>
            </a:r>
            <a:r>
              <a:rPr lang="en-US" sz="1200" dirty="0" err="1"/>
              <a:t>ǂt</a:t>
            </a:r>
            <a:r>
              <a:rPr lang="en-US" sz="1200" dirty="0"/>
              <a:t> All my life </a:t>
            </a:r>
            <a:r>
              <a:rPr lang="en-US" sz="1200" dirty="0" err="1"/>
              <a:t>ǂg</a:t>
            </a:r>
            <a:r>
              <a:rPr lang="en-US" sz="1200" dirty="0"/>
              <a:t> (2:50) -- </a:t>
            </a:r>
            <a:r>
              <a:rPr lang="en-US" sz="1200" dirty="0" err="1"/>
              <a:t>ǂt</a:t>
            </a:r>
            <a:r>
              <a:rPr lang="en-US" sz="1200" dirty="0"/>
              <a:t> I'm leaving you </a:t>
            </a:r>
            <a:r>
              <a:rPr lang="en-US" sz="1200" dirty="0" err="1"/>
              <a:t>ǂg</a:t>
            </a:r>
            <a:r>
              <a:rPr lang="en-US" sz="1200" dirty="0"/>
              <a:t> (3:08) -- </a:t>
            </a:r>
            <a:r>
              <a:rPr lang="en-US" sz="1200" dirty="0" err="1"/>
              <a:t>ǂt</a:t>
            </a:r>
            <a:r>
              <a:rPr lang="en-US" sz="1200" dirty="0"/>
              <a:t> One step at a time </a:t>
            </a:r>
            <a:r>
              <a:rPr lang="en-US" sz="1200" dirty="0" err="1"/>
              <a:t>ǂg</a:t>
            </a:r>
            <a:r>
              <a:rPr lang="en-US" sz="1200" dirty="0"/>
              <a:t> (3:24) -- </a:t>
            </a:r>
            <a:r>
              <a:rPr lang="en-US" sz="1200" dirty="0" err="1"/>
              <a:t>ǂt</a:t>
            </a:r>
            <a:r>
              <a:rPr lang="en-US" sz="1200" dirty="0"/>
              <a:t> Alone in the universe </a:t>
            </a:r>
            <a:r>
              <a:rPr lang="en-US" sz="1200" dirty="0" err="1"/>
              <a:t>ǂg</a:t>
            </a:r>
            <a:r>
              <a:rPr lang="en-US" sz="1200" dirty="0"/>
              <a:t> (3:56).</a:t>
            </a:r>
          </a:p>
        </p:txBody>
      </p:sp>
      <p:sp>
        <p:nvSpPr>
          <p:cNvPr id="8" name="Title 3"/>
          <p:cNvSpPr>
            <a:spLocks noGrp="1"/>
          </p:cNvSpPr>
          <p:nvPr>
            <p:ph type="title"/>
          </p:nvPr>
        </p:nvSpPr>
        <p:spPr>
          <a:xfrm>
            <a:off x="641023" y="110730"/>
            <a:ext cx="7711125" cy="436026"/>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a:t>
            </a:r>
            <a:r>
              <a:rPr lang="en-US" sz="2400" b="1" dirty="0">
                <a:solidFill>
                  <a:schemeClr val="tx2"/>
                </a:solidFill>
                <a:latin typeface="+mn-lt"/>
                <a:ea typeface="+mn-ea"/>
                <a:cs typeface="+mn-cs"/>
              </a:rPr>
              <a:t>Defensively:  Edition</a:t>
            </a:r>
          </a:p>
        </p:txBody>
      </p:sp>
      <p:sp>
        <p:nvSpPr>
          <p:cNvPr id="2" name="Rectangle 1"/>
          <p:cNvSpPr/>
          <p:nvPr/>
        </p:nvSpPr>
        <p:spPr>
          <a:xfrm>
            <a:off x="5380150" y="4293487"/>
            <a:ext cx="2898550" cy="738664"/>
          </a:xfrm>
          <a:prstGeom prst="rect">
            <a:avLst/>
          </a:prstGeom>
        </p:spPr>
        <p:txBody>
          <a:bodyPr wrap="square">
            <a:spAutoFit/>
          </a:bodyPr>
          <a:lstStyle/>
          <a:p>
            <a:pPr algn="ctr">
              <a:lnSpc>
                <a:spcPct val="150000"/>
              </a:lnSpc>
            </a:pPr>
            <a:r>
              <a:rPr lang="en-US" sz="1400" b="1" dirty="0" smtClean="0">
                <a:solidFill>
                  <a:srgbClr val="FF0000"/>
                </a:solidFill>
              </a:rPr>
              <a:t>Differences </a:t>
            </a:r>
            <a:r>
              <a:rPr lang="en-US" sz="1400" b="1" dirty="0">
                <a:solidFill>
                  <a:srgbClr val="FF0000"/>
                </a:solidFill>
              </a:rPr>
              <a:t>in </a:t>
            </a:r>
            <a:r>
              <a:rPr lang="en-US" sz="1400" b="1" dirty="0" smtClean="0">
                <a:solidFill>
                  <a:srgbClr val="FF0000"/>
                </a:solidFill>
              </a:rPr>
              <a:t>Content/</a:t>
            </a:r>
          </a:p>
          <a:p>
            <a:pPr algn="ctr">
              <a:lnSpc>
                <a:spcPct val="150000"/>
              </a:lnSpc>
            </a:pPr>
            <a:r>
              <a:rPr lang="en-US" sz="1400" b="1" dirty="0" smtClean="0">
                <a:solidFill>
                  <a:srgbClr val="FF0000"/>
                </a:solidFill>
              </a:rPr>
              <a:t>Geographic Coverage/Audience</a:t>
            </a:r>
            <a:endParaRPr lang="en-US" sz="1400" b="1" dirty="0">
              <a:solidFill>
                <a:srgbClr val="FF0000"/>
              </a:solidFill>
            </a:endParaRPr>
          </a:p>
        </p:txBody>
      </p:sp>
    </p:spTree>
    <p:extLst>
      <p:ext uri="{BB962C8B-B14F-4D97-AF65-F5344CB8AC3E}">
        <p14:creationId xmlns:p14="http://schemas.microsoft.com/office/powerpoint/2010/main" val="262935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9782" y="803564"/>
            <a:ext cx="4306020" cy="4217009"/>
          </a:xfrm>
        </p:spPr>
        <p:txBody>
          <a:bodyPr/>
          <a:lstStyle/>
          <a:p>
            <a:pPr marL="0" indent="0">
              <a:buNone/>
            </a:pPr>
            <a:r>
              <a:rPr lang="en-US" sz="1200" dirty="0" smtClean="0"/>
              <a:t>245 04   The </a:t>
            </a:r>
            <a:r>
              <a:rPr lang="en-US" sz="1200" dirty="0"/>
              <a:t>Hollywood Edge sound effects library </a:t>
            </a:r>
            <a:r>
              <a:rPr lang="en-US" sz="1200" dirty="0" err="1"/>
              <a:t>ǂh</a:t>
            </a:r>
            <a:r>
              <a:rPr lang="en-US" sz="1200" dirty="0"/>
              <a:t> [sound recording] </a:t>
            </a:r>
            <a:r>
              <a:rPr lang="en-US" sz="1200" dirty="0" smtClean="0"/>
              <a:t>/ </a:t>
            </a:r>
            <a:r>
              <a:rPr lang="en-US" sz="1200" dirty="0" err="1"/>
              <a:t>ǂc</a:t>
            </a:r>
            <a:r>
              <a:rPr lang="en-US" sz="1200" dirty="0"/>
              <a:t> produced and manufactured for the Hollywood Edge by 3DSFX.</a:t>
            </a:r>
          </a:p>
          <a:p>
            <a:pPr marL="0" indent="0">
              <a:buNone/>
            </a:pPr>
            <a:r>
              <a:rPr lang="en-US" sz="1200" dirty="0" smtClean="0"/>
              <a:t>246 3     Sound </a:t>
            </a:r>
            <a:r>
              <a:rPr lang="en-US" sz="1200" dirty="0"/>
              <a:t>effects library </a:t>
            </a:r>
            <a:endParaRPr lang="en-US" sz="1200" dirty="0" smtClean="0"/>
          </a:p>
          <a:p>
            <a:pPr marL="0" indent="0">
              <a:buNone/>
            </a:pPr>
            <a:r>
              <a:rPr lang="en-US" sz="1200" dirty="0" smtClean="0">
                <a:solidFill>
                  <a:srgbClr val="FF0000"/>
                </a:solidFill>
              </a:rPr>
              <a:t>250        European edition.</a:t>
            </a:r>
            <a:endParaRPr lang="en-US" sz="1200" dirty="0">
              <a:solidFill>
                <a:srgbClr val="FF0000"/>
              </a:solidFill>
            </a:endParaRPr>
          </a:p>
          <a:p>
            <a:pPr marL="0" indent="0">
              <a:buNone/>
            </a:pPr>
            <a:r>
              <a:rPr lang="en-US" sz="1200" dirty="0"/>
              <a:t>260  </a:t>
            </a:r>
            <a:r>
              <a:rPr lang="en-US" sz="1200" dirty="0" smtClean="0"/>
              <a:t>      Hollywood</a:t>
            </a:r>
            <a:r>
              <a:rPr lang="en-US" sz="1200" dirty="0"/>
              <a:t>, CA : </a:t>
            </a:r>
            <a:r>
              <a:rPr lang="en-US" sz="1200" dirty="0" err="1"/>
              <a:t>ǂb</a:t>
            </a:r>
            <a:r>
              <a:rPr lang="en-US" sz="1200" dirty="0"/>
              <a:t> Hollywood Edge, </a:t>
            </a:r>
            <a:r>
              <a:rPr lang="en-US" sz="1200" dirty="0" err="1"/>
              <a:t>ǂc</a:t>
            </a:r>
            <a:r>
              <a:rPr lang="en-US" sz="1200" dirty="0"/>
              <a:t> 1996.</a:t>
            </a:r>
          </a:p>
          <a:p>
            <a:pPr marL="0" indent="0">
              <a:buNone/>
            </a:pPr>
            <a:r>
              <a:rPr lang="en-US" sz="1200" dirty="0"/>
              <a:t>300  </a:t>
            </a:r>
            <a:r>
              <a:rPr lang="en-US" sz="1200" dirty="0" smtClean="0"/>
              <a:t>      20 </a:t>
            </a:r>
            <a:r>
              <a:rPr lang="en-US" sz="1200" dirty="0"/>
              <a:t>sound discs : </a:t>
            </a:r>
            <a:r>
              <a:rPr lang="en-US" sz="1200" dirty="0" err="1"/>
              <a:t>ǂb</a:t>
            </a:r>
            <a:r>
              <a:rPr lang="en-US" sz="1200" dirty="0"/>
              <a:t> digital, stereo. ; </a:t>
            </a:r>
            <a:r>
              <a:rPr lang="en-US" sz="1200" dirty="0" err="1"/>
              <a:t>ǂc</a:t>
            </a:r>
            <a:r>
              <a:rPr lang="en-US" sz="1200" dirty="0"/>
              <a:t> 4 3/4 in.</a:t>
            </a:r>
          </a:p>
          <a:p>
            <a:pPr marL="0" indent="0">
              <a:buNone/>
            </a:pPr>
            <a:r>
              <a:rPr lang="en-US" sz="1200" dirty="0" smtClean="0"/>
              <a:t>500        Individual </a:t>
            </a:r>
            <a:r>
              <a:rPr lang="en-US" sz="1200" dirty="0"/>
              <a:t>disc contents and durations on containers.</a:t>
            </a:r>
          </a:p>
          <a:p>
            <a:pPr marL="0" indent="0">
              <a:buNone/>
            </a:pPr>
            <a:r>
              <a:rPr lang="en-US" sz="1200" dirty="0" smtClean="0"/>
              <a:t>505 0     Propeller </a:t>
            </a:r>
            <a:r>
              <a:rPr lang="en-US" sz="1200" dirty="0"/>
              <a:t>aircraft -- Jet aircraft, helicopters &amp; airports -- Modern automobiles (2 CDs) -- Vintage automobiles -- Automobile accessories -- Motorcycles -- Buses, trams &amp; trucks -- Horses -- Horses &amp; carriages -- Clocks, bells &amp; telephones -- Electrical &amp; radio -- Science fiction -- Doors -- Industrial (2 CDs) -- Hotels, catering &amp; markets -- English towns &amp; </a:t>
            </a:r>
            <a:r>
              <a:rPr lang="en-US" sz="1200" dirty="0" err="1"/>
              <a:t>countrysides</a:t>
            </a:r>
            <a:r>
              <a:rPr lang="en-US" sz="1200" dirty="0"/>
              <a:t> -- English towns -- Foreign towns &amp; </a:t>
            </a:r>
            <a:r>
              <a:rPr lang="en-US" sz="1200" dirty="0" err="1"/>
              <a:t>countrysides</a:t>
            </a:r>
            <a:r>
              <a:rPr lang="en-US" sz="1200" dirty="0"/>
              <a:t>.</a:t>
            </a:r>
          </a:p>
          <a:p>
            <a:pPr marL="0" lvl="0" indent="0" algn="ctr">
              <a:lnSpc>
                <a:spcPct val="150000"/>
              </a:lnSpc>
              <a:buNone/>
            </a:pPr>
            <a:r>
              <a:rPr lang="en-US" sz="1900" b="1" dirty="0" smtClean="0">
                <a:solidFill>
                  <a:srgbClr val="FF0000"/>
                </a:solidFill>
              </a:rPr>
              <a:t>Difference </a:t>
            </a:r>
            <a:r>
              <a:rPr lang="en-US" sz="1900" b="1" dirty="0">
                <a:solidFill>
                  <a:srgbClr val="FF0000"/>
                </a:solidFill>
              </a:rPr>
              <a:t>in Geographic Coverage</a:t>
            </a:r>
          </a:p>
          <a:p>
            <a:pPr marL="0" indent="0">
              <a:buNone/>
            </a:pPr>
            <a:endParaRPr lang="en-US" sz="1200" dirty="0"/>
          </a:p>
        </p:txBody>
      </p:sp>
      <p:sp>
        <p:nvSpPr>
          <p:cNvPr id="4" name="Content Placeholder 3"/>
          <p:cNvSpPr>
            <a:spLocks noGrp="1"/>
          </p:cNvSpPr>
          <p:nvPr>
            <p:ph sz="half" idx="2"/>
          </p:nvPr>
        </p:nvSpPr>
        <p:spPr>
          <a:xfrm>
            <a:off x="4572000" y="691300"/>
            <a:ext cx="4382219" cy="4441535"/>
          </a:xfrm>
        </p:spPr>
        <p:txBody>
          <a:bodyPr/>
          <a:lstStyle/>
          <a:p>
            <a:pPr marL="0" indent="0">
              <a:buNone/>
            </a:pPr>
            <a:r>
              <a:rPr lang="en-US" sz="1200" dirty="0" smtClean="0"/>
              <a:t>245 04  The </a:t>
            </a:r>
            <a:r>
              <a:rPr lang="en-US" sz="1200" dirty="0"/>
              <a:t>Hollywood Edge sound effects library </a:t>
            </a:r>
            <a:r>
              <a:rPr lang="en-US" sz="1200" dirty="0" err="1"/>
              <a:t>ǂh</a:t>
            </a:r>
            <a:r>
              <a:rPr lang="en-US" sz="1200" dirty="0"/>
              <a:t> [sound recording] </a:t>
            </a:r>
            <a:r>
              <a:rPr lang="en-US" sz="1200" dirty="0" smtClean="0"/>
              <a:t>/ </a:t>
            </a:r>
            <a:r>
              <a:rPr lang="en-US" sz="1200" dirty="0" err="1"/>
              <a:t>ǂc</a:t>
            </a:r>
            <a:r>
              <a:rPr lang="en-US" sz="1200" dirty="0"/>
              <a:t> The Hollywood Edge</a:t>
            </a:r>
            <a:r>
              <a:rPr lang="en-US" sz="1200" dirty="0" smtClean="0"/>
              <a:t>.</a:t>
            </a:r>
          </a:p>
          <a:p>
            <a:pPr marL="0" indent="0">
              <a:buNone/>
            </a:pPr>
            <a:r>
              <a:rPr lang="en-US" sz="1200" dirty="0"/>
              <a:t>246 3     Sound effects library </a:t>
            </a:r>
          </a:p>
          <a:p>
            <a:pPr marL="0" indent="0">
              <a:buNone/>
            </a:pPr>
            <a:r>
              <a:rPr lang="en-US" sz="1200" dirty="0" smtClean="0">
                <a:solidFill>
                  <a:srgbClr val="FF0000"/>
                </a:solidFill>
              </a:rPr>
              <a:t>250        Premiere edition.</a:t>
            </a:r>
            <a:endParaRPr lang="en-US" sz="1200" dirty="0">
              <a:solidFill>
                <a:srgbClr val="FF0000"/>
              </a:solidFill>
            </a:endParaRPr>
          </a:p>
          <a:p>
            <a:pPr marL="0" indent="0">
              <a:buNone/>
            </a:pPr>
            <a:r>
              <a:rPr lang="en-US" sz="1200" dirty="0"/>
              <a:t>260  </a:t>
            </a:r>
            <a:r>
              <a:rPr lang="en-US" sz="1200" dirty="0" smtClean="0"/>
              <a:t>      Hollywood</a:t>
            </a:r>
            <a:r>
              <a:rPr lang="en-US" sz="1200" dirty="0"/>
              <a:t>, Calif. : </a:t>
            </a:r>
            <a:r>
              <a:rPr lang="en-US" sz="1200" dirty="0" err="1"/>
              <a:t>ǂb</a:t>
            </a:r>
            <a:r>
              <a:rPr lang="en-US" sz="1200" dirty="0"/>
              <a:t> Hollywood Edge, </a:t>
            </a:r>
            <a:r>
              <a:rPr lang="en-US" sz="1200" dirty="0" err="1"/>
              <a:t>ǂc</a:t>
            </a:r>
            <a:r>
              <a:rPr lang="en-US" sz="1200" dirty="0"/>
              <a:t> c1990.</a:t>
            </a:r>
          </a:p>
          <a:p>
            <a:pPr marL="0" indent="0">
              <a:buNone/>
            </a:pPr>
            <a:r>
              <a:rPr lang="en-US" sz="1200" dirty="0"/>
              <a:t>300  </a:t>
            </a:r>
            <a:r>
              <a:rPr lang="en-US" sz="1200" dirty="0" smtClean="0"/>
              <a:t>      20 </a:t>
            </a:r>
            <a:r>
              <a:rPr lang="en-US" sz="1200" dirty="0"/>
              <a:t>sound discs : </a:t>
            </a:r>
            <a:r>
              <a:rPr lang="en-US" sz="1200" dirty="0" err="1"/>
              <a:t>ǂb</a:t>
            </a:r>
            <a:r>
              <a:rPr lang="en-US" sz="1200" dirty="0"/>
              <a:t> digital ; </a:t>
            </a:r>
            <a:r>
              <a:rPr lang="en-US" sz="1200" dirty="0" err="1"/>
              <a:t>ǂc</a:t>
            </a:r>
            <a:r>
              <a:rPr lang="en-US" sz="1200" dirty="0"/>
              <a:t> 4 3/4 in. + </a:t>
            </a:r>
            <a:r>
              <a:rPr lang="en-US" sz="1200" dirty="0" err="1"/>
              <a:t>ǂe</a:t>
            </a:r>
            <a:r>
              <a:rPr lang="en-US" sz="1200" dirty="0"/>
              <a:t> 1 index (358 p. </a:t>
            </a:r>
            <a:r>
              <a:rPr lang="en-US" sz="1200" dirty="0" smtClean="0"/>
              <a:t>: 22 </a:t>
            </a:r>
            <a:r>
              <a:rPr lang="en-US" sz="1200" dirty="0"/>
              <a:t>cm.)</a:t>
            </a:r>
          </a:p>
          <a:p>
            <a:pPr marL="0" indent="0">
              <a:buNone/>
            </a:pPr>
            <a:r>
              <a:rPr lang="en-US" sz="1200" dirty="0"/>
              <a:t>500  </a:t>
            </a:r>
            <a:r>
              <a:rPr lang="en-US" sz="1200" dirty="0" smtClean="0"/>
              <a:t>      "</a:t>
            </a:r>
            <a:r>
              <a:rPr lang="en-US" sz="1200" dirty="0"/>
              <a:t>Contains over 1,500 digitally mixed and mastered effects ... recorded either on location ... or on Hollywood Foley stages"--Index, p. [1].</a:t>
            </a:r>
          </a:p>
          <a:p>
            <a:pPr marL="0" indent="0">
              <a:buNone/>
            </a:pPr>
            <a:r>
              <a:rPr lang="en-US" sz="1200" dirty="0"/>
              <a:t>500  </a:t>
            </a:r>
            <a:r>
              <a:rPr lang="en-US" sz="1200" dirty="0" smtClean="0"/>
              <a:t>       Compact </a:t>
            </a:r>
            <a:r>
              <a:rPr lang="en-US" sz="1200" dirty="0"/>
              <a:t>discs in two boxes.</a:t>
            </a:r>
          </a:p>
          <a:p>
            <a:pPr marL="0" indent="0">
              <a:buNone/>
            </a:pPr>
            <a:r>
              <a:rPr lang="en-US" sz="1200" dirty="0"/>
              <a:t>500  </a:t>
            </a:r>
            <a:r>
              <a:rPr lang="en-US" sz="1200" dirty="0" smtClean="0"/>
              <a:t>       Individual </a:t>
            </a:r>
            <a:r>
              <a:rPr lang="en-US" sz="1200" dirty="0"/>
              <a:t>disc contents and durations on containers.</a:t>
            </a:r>
          </a:p>
          <a:p>
            <a:pPr marL="0" indent="0">
              <a:buNone/>
            </a:pPr>
            <a:r>
              <a:rPr lang="en-US" sz="1200" dirty="0" smtClean="0"/>
              <a:t>505 0      1</a:t>
            </a:r>
            <a:r>
              <a:rPr lang="en-US" sz="1200" dirty="0"/>
              <a:t>. Nature ambiences -- 2. Animals -- 3. Wind -- 4. Water -- 5. Rain &amp; thunder, fire, bubbles -- 6. Planes &amp; trains -- 7. Cars -- 8. Traffic, sirens, motors, busses [sic] -- 9. Guns &amp; ricochets, explosions, fireworks -- 10. Fights, body falls, cracks, whips -- 11. Crashes, swishes, impacts -- 12. Sports &amp; boats -- 13. Human sounds -- 14. Crowds, kids, babies, heartbeats -- 15. Interior ambiences -- 16. Household -- 17. Telephones, cameras, clocks -- 18. Doors, elevators, creaks, &amp; squeaks -- 19. Beeps, bells, buzzers, rumbles, &amp; tools -- 20. Electronic, sci-fi.</a:t>
            </a:r>
          </a:p>
        </p:txBody>
      </p:sp>
      <p:sp>
        <p:nvSpPr>
          <p:cNvPr id="5" name="Title 3"/>
          <p:cNvSpPr>
            <a:spLocks noGrp="1"/>
          </p:cNvSpPr>
          <p:nvPr>
            <p:ph type="title"/>
          </p:nvPr>
        </p:nvSpPr>
        <p:spPr>
          <a:xfrm>
            <a:off x="665018" y="110729"/>
            <a:ext cx="7629237" cy="452689"/>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Defensively</a:t>
            </a:r>
            <a:r>
              <a:rPr lang="en-US" sz="2400" b="1" dirty="0">
                <a:solidFill>
                  <a:schemeClr val="tx2"/>
                </a:solidFill>
                <a:latin typeface="+mn-lt"/>
                <a:ea typeface="+mn-ea"/>
                <a:cs typeface="+mn-cs"/>
              </a:rPr>
              <a:t>:  Edition</a:t>
            </a:r>
          </a:p>
        </p:txBody>
      </p:sp>
    </p:spTree>
    <p:extLst>
      <p:ext uri="{BB962C8B-B14F-4D97-AF65-F5344CB8AC3E}">
        <p14:creationId xmlns:p14="http://schemas.microsoft.com/office/powerpoint/2010/main" val="271275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243533" cy="3585440"/>
          </a:xfrm>
        </p:spPr>
        <p:txBody>
          <a:bodyPr/>
          <a:lstStyle/>
          <a:p>
            <a:pPr marL="0" indent="0">
              <a:buNone/>
            </a:pPr>
            <a:r>
              <a:rPr lang="en-US" sz="1300" dirty="0" smtClean="0"/>
              <a:t>100 1   Courtenay</a:t>
            </a:r>
            <a:r>
              <a:rPr lang="en-US" sz="1300" dirty="0"/>
              <a:t>, Bryce, </a:t>
            </a:r>
            <a:r>
              <a:rPr lang="en-US" sz="1300" dirty="0" err="1"/>
              <a:t>ǂd</a:t>
            </a:r>
            <a:r>
              <a:rPr lang="en-US" sz="1300" dirty="0"/>
              <a:t> 1933-2012.</a:t>
            </a:r>
          </a:p>
          <a:p>
            <a:pPr marL="0" indent="0">
              <a:buNone/>
            </a:pPr>
            <a:r>
              <a:rPr lang="en-US" sz="1300" dirty="0" smtClean="0"/>
              <a:t>245 14 The </a:t>
            </a:r>
            <a:r>
              <a:rPr lang="en-US" sz="1300" dirty="0"/>
              <a:t>power of one </a:t>
            </a:r>
            <a:r>
              <a:rPr lang="en-US" sz="1300" dirty="0" err="1"/>
              <a:t>ǂh</a:t>
            </a:r>
            <a:r>
              <a:rPr lang="en-US" sz="1300" dirty="0"/>
              <a:t> [sound recording] / </a:t>
            </a:r>
            <a:r>
              <a:rPr lang="en-US" sz="1300" dirty="0" err="1"/>
              <a:t>ǂc</a:t>
            </a:r>
            <a:r>
              <a:rPr lang="en-US" sz="1300" dirty="0"/>
              <a:t> Bryce Courtenay.</a:t>
            </a:r>
          </a:p>
          <a:p>
            <a:pPr marL="0" indent="0">
              <a:buNone/>
            </a:pPr>
            <a:r>
              <a:rPr lang="en-US" sz="1300" dirty="0">
                <a:solidFill>
                  <a:srgbClr val="FF0000"/>
                </a:solidFill>
              </a:rPr>
              <a:t>250  </a:t>
            </a:r>
            <a:r>
              <a:rPr lang="en-US" sz="1300" dirty="0" smtClean="0">
                <a:solidFill>
                  <a:srgbClr val="FF0000"/>
                </a:solidFill>
              </a:rPr>
              <a:t>    Young </a:t>
            </a:r>
            <a:r>
              <a:rPr lang="en-US" sz="1300" dirty="0">
                <a:solidFill>
                  <a:srgbClr val="FF0000"/>
                </a:solidFill>
              </a:rPr>
              <a:t>listeners' ed.</a:t>
            </a:r>
          </a:p>
          <a:p>
            <a:pPr marL="0" indent="0">
              <a:buNone/>
            </a:pPr>
            <a:r>
              <a:rPr lang="en-US" sz="1300" dirty="0"/>
              <a:t>260  </a:t>
            </a:r>
            <a:r>
              <a:rPr lang="en-US" sz="1300" dirty="0" smtClean="0"/>
              <a:t>    Melbourne </a:t>
            </a:r>
            <a:r>
              <a:rPr lang="en-US" sz="1300" dirty="0"/>
              <a:t>: </a:t>
            </a:r>
            <a:r>
              <a:rPr lang="en-US" sz="1300" dirty="0" err="1"/>
              <a:t>ǂb</a:t>
            </a:r>
            <a:r>
              <a:rPr lang="en-US" sz="1300" dirty="0"/>
              <a:t> </a:t>
            </a:r>
            <a:r>
              <a:rPr lang="en-US" sz="1300" dirty="0" err="1"/>
              <a:t>Bolinda</a:t>
            </a:r>
            <a:r>
              <a:rPr lang="en-US" sz="1300" dirty="0"/>
              <a:t> Audio, </a:t>
            </a:r>
            <a:r>
              <a:rPr lang="en-US" sz="1300" dirty="0" err="1"/>
              <a:t>ǂc</a:t>
            </a:r>
            <a:r>
              <a:rPr lang="en-US" sz="1300" dirty="0"/>
              <a:t> p2003.</a:t>
            </a:r>
          </a:p>
          <a:p>
            <a:pPr marL="0" indent="0">
              <a:buNone/>
            </a:pPr>
            <a:r>
              <a:rPr lang="en-US" sz="1300" dirty="0"/>
              <a:t>300  </a:t>
            </a:r>
            <a:r>
              <a:rPr lang="en-US" sz="1300" dirty="0" smtClean="0"/>
              <a:t>    7 </a:t>
            </a:r>
            <a:r>
              <a:rPr lang="en-US" sz="1300" dirty="0"/>
              <a:t>sound cassettes (9 hr., 15 min.) : </a:t>
            </a:r>
            <a:r>
              <a:rPr lang="en-US" sz="1300" dirty="0" err="1"/>
              <a:t>ǂb</a:t>
            </a:r>
            <a:r>
              <a:rPr lang="en-US" sz="1300" dirty="0"/>
              <a:t> digitally recorded, stereo.</a:t>
            </a:r>
          </a:p>
          <a:p>
            <a:pPr marL="0" indent="0">
              <a:buNone/>
            </a:pPr>
            <a:r>
              <a:rPr lang="en-US" sz="1300" dirty="0" smtClean="0">
                <a:solidFill>
                  <a:srgbClr val="FF0000"/>
                </a:solidFill>
              </a:rPr>
              <a:t>500      “Young </a:t>
            </a:r>
            <a:r>
              <a:rPr lang="en-US" sz="1300" dirty="0">
                <a:solidFill>
                  <a:srgbClr val="FF0000"/>
                </a:solidFill>
              </a:rPr>
              <a:t>readers' ed</a:t>
            </a:r>
            <a:r>
              <a:rPr lang="en-US" sz="1300" dirty="0" smtClean="0">
                <a:solidFill>
                  <a:srgbClr val="FF0000"/>
                </a:solidFill>
              </a:rPr>
              <a:t>.”--</a:t>
            </a:r>
            <a:r>
              <a:rPr lang="en-US" sz="1300" dirty="0">
                <a:solidFill>
                  <a:srgbClr val="FF0000"/>
                </a:solidFill>
              </a:rPr>
              <a:t>Container.</a:t>
            </a:r>
          </a:p>
          <a:p>
            <a:pPr marL="0" indent="0">
              <a:buNone/>
            </a:pPr>
            <a:r>
              <a:rPr lang="en-US" sz="1300" dirty="0" smtClean="0"/>
              <a:t>511 0   Read </a:t>
            </a:r>
            <a:r>
              <a:rPr lang="en-US" sz="1300" dirty="0"/>
              <a:t>by Humphrey Bower.</a:t>
            </a:r>
          </a:p>
          <a:p>
            <a:pPr marL="0" indent="0">
              <a:buNone/>
            </a:pPr>
            <a:r>
              <a:rPr lang="en-US" sz="1300" dirty="0"/>
              <a:t>520  </a:t>
            </a:r>
            <a:r>
              <a:rPr lang="en-US" sz="1300" dirty="0" smtClean="0"/>
              <a:t>    When </a:t>
            </a:r>
            <a:r>
              <a:rPr lang="en-US" sz="1300" dirty="0" err="1"/>
              <a:t>Peekay</a:t>
            </a:r>
            <a:r>
              <a:rPr lang="en-US" sz="1300" dirty="0"/>
              <a:t> is sent to boarding school at age five, he learns first hand about racism. While travelling to meet his family, </a:t>
            </a:r>
            <a:r>
              <a:rPr lang="en-US" sz="1300" dirty="0" err="1"/>
              <a:t>Peekay</a:t>
            </a:r>
            <a:r>
              <a:rPr lang="en-US" sz="1300" dirty="0"/>
              <a:t> is introduced the sport of boxing and sets his heart on becoming a welterweight champion. His boxing lessons take place at a prison, where </a:t>
            </a:r>
            <a:r>
              <a:rPr lang="en-US" sz="1300" dirty="0" err="1"/>
              <a:t>Peekay</a:t>
            </a:r>
            <a:r>
              <a:rPr lang="en-US" sz="1300" dirty="0"/>
              <a:t> and his friends do all they can to help the prisoners.</a:t>
            </a:r>
          </a:p>
        </p:txBody>
      </p:sp>
      <p:sp>
        <p:nvSpPr>
          <p:cNvPr id="4" name="Content Placeholder 3"/>
          <p:cNvSpPr>
            <a:spLocks noGrp="1"/>
          </p:cNvSpPr>
          <p:nvPr>
            <p:ph sz="half" idx="2"/>
          </p:nvPr>
        </p:nvSpPr>
        <p:spPr>
          <a:xfrm>
            <a:off x="4495801" y="857249"/>
            <a:ext cx="4419599" cy="3585441"/>
          </a:xfrm>
        </p:spPr>
        <p:txBody>
          <a:bodyPr/>
          <a:lstStyle/>
          <a:p>
            <a:pPr marL="0" indent="0">
              <a:buNone/>
            </a:pPr>
            <a:r>
              <a:rPr lang="en-US" sz="1400" dirty="0" smtClean="0"/>
              <a:t>100 1    Courtenay</a:t>
            </a:r>
            <a:r>
              <a:rPr lang="en-US" sz="1400" dirty="0"/>
              <a:t>, Bryce, </a:t>
            </a:r>
            <a:r>
              <a:rPr lang="en-US" sz="1400" dirty="0" err="1"/>
              <a:t>ǂd</a:t>
            </a:r>
            <a:r>
              <a:rPr lang="en-US" sz="1400" dirty="0"/>
              <a:t> 1933-2012.</a:t>
            </a:r>
          </a:p>
          <a:p>
            <a:pPr marL="0" indent="0">
              <a:buNone/>
            </a:pPr>
            <a:r>
              <a:rPr lang="en-US" sz="1400" dirty="0" smtClean="0"/>
              <a:t>245 14  The </a:t>
            </a:r>
            <a:r>
              <a:rPr lang="en-US" sz="1400" dirty="0"/>
              <a:t>power of one </a:t>
            </a:r>
            <a:r>
              <a:rPr lang="en-US" sz="1400" dirty="0" err="1"/>
              <a:t>ǂh</a:t>
            </a:r>
            <a:r>
              <a:rPr lang="en-US" sz="1400" dirty="0"/>
              <a:t> [sound recording] / </a:t>
            </a:r>
            <a:r>
              <a:rPr lang="en-US" sz="1400" dirty="0" err="1"/>
              <a:t>ǂc</a:t>
            </a:r>
            <a:r>
              <a:rPr lang="en-US" sz="1400" dirty="0"/>
              <a:t> Bryce Courtenay ; read by Humphrey Bower.</a:t>
            </a:r>
          </a:p>
          <a:p>
            <a:pPr marL="0" indent="0">
              <a:buNone/>
            </a:pPr>
            <a:r>
              <a:rPr lang="en-US" sz="1400" dirty="0" smtClean="0">
                <a:solidFill>
                  <a:srgbClr val="FF0000"/>
                </a:solidFill>
              </a:rPr>
              <a:t>250       Complete </a:t>
            </a:r>
            <a:r>
              <a:rPr lang="en-US" sz="1400" dirty="0">
                <a:solidFill>
                  <a:srgbClr val="FF0000"/>
                </a:solidFill>
              </a:rPr>
              <a:t>and unabridged.</a:t>
            </a:r>
          </a:p>
          <a:p>
            <a:pPr marL="0" indent="0">
              <a:buNone/>
            </a:pPr>
            <a:r>
              <a:rPr lang="en-US" sz="1400" dirty="0" smtClean="0"/>
              <a:t>260       </a:t>
            </a:r>
            <a:r>
              <a:rPr lang="en-US" sz="1400" dirty="0" err="1" smtClean="0"/>
              <a:t>Tullarmarine</a:t>
            </a:r>
            <a:r>
              <a:rPr lang="en-US" sz="1400" dirty="0"/>
              <a:t>, Australia : </a:t>
            </a:r>
            <a:r>
              <a:rPr lang="en-US" sz="1400" dirty="0" err="1"/>
              <a:t>ǂb</a:t>
            </a:r>
            <a:r>
              <a:rPr lang="en-US" sz="1400" dirty="0"/>
              <a:t> </a:t>
            </a:r>
            <a:r>
              <a:rPr lang="en-US" sz="1400" dirty="0" err="1"/>
              <a:t>Bolinda</a:t>
            </a:r>
            <a:r>
              <a:rPr lang="en-US" sz="1400" dirty="0"/>
              <a:t> Audio, </a:t>
            </a:r>
            <a:r>
              <a:rPr lang="en-US" sz="1400" dirty="0" err="1"/>
              <a:t>ǂc</a:t>
            </a:r>
            <a:r>
              <a:rPr lang="en-US" sz="1400" dirty="0"/>
              <a:t> p2000.</a:t>
            </a:r>
          </a:p>
          <a:p>
            <a:pPr marL="0" indent="0">
              <a:buNone/>
            </a:pPr>
            <a:r>
              <a:rPr lang="en-US" sz="1400" dirty="0"/>
              <a:t>300  </a:t>
            </a:r>
            <a:r>
              <a:rPr lang="en-US" sz="1400" dirty="0" smtClean="0"/>
              <a:t>     15 </a:t>
            </a:r>
            <a:r>
              <a:rPr lang="en-US" sz="1400" dirty="0"/>
              <a:t>sound cassettes (ca. 21 hr., 30 min.) : </a:t>
            </a:r>
            <a:r>
              <a:rPr lang="en-US" sz="1400" dirty="0" err="1"/>
              <a:t>ǂb</a:t>
            </a:r>
            <a:r>
              <a:rPr lang="en-US" sz="1400" dirty="0"/>
              <a:t> 1 7/8 </a:t>
            </a:r>
            <a:r>
              <a:rPr lang="en-US" sz="1400" dirty="0" err="1"/>
              <a:t>ips</a:t>
            </a:r>
            <a:r>
              <a:rPr lang="en-US" sz="1400" dirty="0"/>
              <a:t>.</a:t>
            </a:r>
          </a:p>
          <a:p>
            <a:pPr marL="0" indent="0">
              <a:buNone/>
            </a:pPr>
            <a:r>
              <a:rPr lang="en-US" sz="1400" dirty="0" smtClean="0"/>
              <a:t>511 0     Read </a:t>
            </a:r>
            <a:r>
              <a:rPr lang="en-US" sz="1400" dirty="0"/>
              <a:t>by Humphrey Bower.</a:t>
            </a:r>
          </a:p>
          <a:p>
            <a:pPr marL="0" indent="0">
              <a:buNone/>
            </a:pPr>
            <a:r>
              <a:rPr lang="en-US" sz="1400" dirty="0" smtClean="0"/>
              <a:t>500        Featuring </a:t>
            </a:r>
            <a:r>
              <a:rPr lang="en-US" sz="1400" dirty="0"/>
              <a:t>music by Hans Zimmer from the motion picture.</a:t>
            </a:r>
          </a:p>
          <a:p>
            <a:pPr marL="0" indent="0">
              <a:buNone/>
            </a:pPr>
            <a:r>
              <a:rPr lang="en-US" sz="1400" dirty="0" smtClean="0"/>
              <a:t>520        A </a:t>
            </a:r>
            <a:r>
              <a:rPr lang="en-US" sz="1400" dirty="0"/>
              <a:t>novel about a small boy's triumph over cruelty and loneliness to become a famous boxer. Set in the turbulent 1940's in Southern Africa, it is an epic of survival in the best of dramatic traditions</a:t>
            </a:r>
            <a:r>
              <a:rPr lang="en-US" sz="1400" dirty="0" smtClean="0"/>
              <a:t>.</a:t>
            </a:r>
            <a:endParaRPr lang="en-US" sz="1400" dirty="0"/>
          </a:p>
        </p:txBody>
      </p:sp>
      <p:sp>
        <p:nvSpPr>
          <p:cNvPr id="5" name="Title 3"/>
          <p:cNvSpPr>
            <a:spLocks noGrp="1"/>
          </p:cNvSpPr>
          <p:nvPr>
            <p:ph type="title"/>
          </p:nvPr>
        </p:nvSpPr>
        <p:spPr>
          <a:xfrm>
            <a:off x="665018" y="79773"/>
            <a:ext cx="7675418" cy="510777"/>
          </a:xfrm>
          <a:ln w="12700">
            <a:solidFill>
              <a:schemeClr val="tx1"/>
            </a:solidFill>
          </a:ln>
        </p:spPr>
        <p:txBody>
          <a:bodyPr/>
          <a:lstStyle/>
          <a:p>
            <a:r>
              <a:rPr lang="en-US" sz="2400" b="1" dirty="0">
                <a:solidFill>
                  <a:schemeClr val="tx2"/>
                </a:solidFill>
                <a:latin typeface="+mn-lt"/>
                <a:ea typeface="+mn-ea"/>
                <a:cs typeface="+mn-cs"/>
              </a:rPr>
              <a:t>Cataloging Sound Recordings Defensively:  Edition</a:t>
            </a:r>
          </a:p>
        </p:txBody>
      </p:sp>
      <p:sp>
        <p:nvSpPr>
          <p:cNvPr id="2" name="Rectangle 1"/>
          <p:cNvSpPr/>
          <p:nvPr/>
        </p:nvSpPr>
        <p:spPr>
          <a:xfrm>
            <a:off x="1874033" y="4451928"/>
            <a:ext cx="4757676" cy="584775"/>
          </a:xfrm>
          <a:prstGeom prst="rect">
            <a:avLst/>
          </a:prstGeom>
        </p:spPr>
        <p:txBody>
          <a:bodyPr wrap="square">
            <a:spAutoFit/>
          </a:bodyPr>
          <a:lstStyle/>
          <a:p>
            <a:r>
              <a:rPr lang="en-US" sz="3200" b="1" dirty="0">
                <a:solidFill>
                  <a:srgbClr val="FF0000"/>
                </a:solidFill>
              </a:rPr>
              <a:t>Difference in Audience</a:t>
            </a:r>
            <a:endParaRPr lang="en-US" sz="3200" dirty="0"/>
          </a:p>
        </p:txBody>
      </p:sp>
    </p:spTree>
    <p:extLst>
      <p:ext uri="{BB962C8B-B14F-4D97-AF65-F5344CB8AC3E}">
        <p14:creationId xmlns:p14="http://schemas.microsoft.com/office/powerpoint/2010/main" val="259135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243533" cy="3373004"/>
          </a:xfrm>
        </p:spPr>
        <p:txBody>
          <a:bodyPr/>
          <a:lstStyle/>
          <a:p>
            <a:pPr marL="0" indent="0">
              <a:buNone/>
            </a:pPr>
            <a:r>
              <a:rPr lang="en-US" sz="1400" dirty="0" smtClean="0"/>
              <a:t>245 00  From </a:t>
            </a:r>
            <a:r>
              <a:rPr lang="en-US" sz="1400" dirty="0"/>
              <a:t>foal to adult / </a:t>
            </a:r>
            <a:r>
              <a:rPr lang="en-US" sz="1400" dirty="0" err="1"/>
              <a:t>ǂc</a:t>
            </a:r>
            <a:r>
              <a:rPr lang="en-US" sz="1400" dirty="0"/>
              <a:t> produced by Ken </a:t>
            </a:r>
            <a:r>
              <a:rPr lang="en-US" sz="1400" dirty="0" err="1"/>
              <a:t>Sersland</a:t>
            </a:r>
            <a:r>
              <a:rPr lang="en-US" sz="1400" dirty="0"/>
              <a:t> and Gary </a:t>
            </a:r>
            <a:r>
              <a:rPr lang="en-US" sz="1400" dirty="0" err="1"/>
              <a:t>Hedden</a:t>
            </a:r>
            <a:r>
              <a:rPr lang="en-US" sz="1400" dirty="0" smtClean="0"/>
              <a:t>.</a:t>
            </a:r>
          </a:p>
          <a:p>
            <a:pPr marL="0" indent="0">
              <a:buNone/>
            </a:pPr>
            <a:r>
              <a:rPr lang="en-US" sz="1400" dirty="0" smtClean="0">
                <a:solidFill>
                  <a:srgbClr val="FF0000"/>
                </a:solidFill>
              </a:rPr>
              <a:t>250       Parade edition.</a:t>
            </a:r>
            <a:endParaRPr lang="en-US" sz="1400" dirty="0">
              <a:solidFill>
                <a:srgbClr val="FF0000"/>
              </a:solidFill>
            </a:endParaRPr>
          </a:p>
          <a:p>
            <a:pPr marL="0" indent="0">
              <a:buNone/>
            </a:pPr>
            <a:r>
              <a:rPr lang="en-US" sz="1400" dirty="0"/>
              <a:t>260  </a:t>
            </a:r>
            <a:r>
              <a:rPr lang="en-US" sz="1400" dirty="0" smtClean="0"/>
              <a:t>     [</a:t>
            </a:r>
            <a:r>
              <a:rPr lang="en-US" sz="1400" dirty="0"/>
              <a:t>Franklin, TN] : </a:t>
            </a:r>
            <a:r>
              <a:rPr lang="en-US" sz="1400" dirty="0" err="1"/>
              <a:t>ǂb</a:t>
            </a:r>
            <a:r>
              <a:rPr lang="en-US" sz="1400" dirty="0"/>
              <a:t> Spook Less, </a:t>
            </a:r>
            <a:r>
              <a:rPr lang="en-US" sz="1400" dirty="0" err="1"/>
              <a:t>ǂc</a:t>
            </a:r>
            <a:r>
              <a:rPr lang="en-US" sz="1400" dirty="0"/>
              <a:t> [2004]</a:t>
            </a:r>
          </a:p>
          <a:p>
            <a:pPr marL="0" indent="0">
              <a:buNone/>
            </a:pPr>
            <a:r>
              <a:rPr lang="en-US" sz="1400" dirty="0"/>
              <a:t>300  </a:t>
            </a:r>
            <a:r>
              <a:rPr lang="en-US" sz="1400" dirty="0" smtClean="0"/>
              <a:t>     1 </a:t>
            </a:r>
            <a:r>
              <a:rPr lang="en-US" sz="1400" dirty="0"/>
              <a:t>sound disc ; </a:t>
            </a:r>
            <a:r>
              <a:rPr lang="en-US" sz="1400" dirty="0" err="1"/>
              <a:t>ǂc</a:t>
            </a:r>
            <a:r>
              <a:rPr lang="en-US" sz="1400" dirty="0"/>
              <a:t> 4 3/4 in.</a:t>
            </a:r>
          </a:p>
          <a:p>
            <a:pPr marL="0" indent="0">
              <a:buNone/>
            </a:pPr>
            <a:r>
              <a:rPr lang="en-US" sz="1400" dirty="0"/>
              <a:t>336  </a:t>
            </a:r>
            <a:r>
              <a:rPr lang="en-US" sz="1400" dirty="0" smtClean="0"/>
              <a:t>     sounds </a:t>
            </a:r>
            <a:r>
              <a:rPr lang="en-US" sz="1400" dirty="0" err="1"/>
              <a:t>ǂb</a:t>
            </a:r>
            <a:r>
              <a:rPr lang="en-US" sz="1400" dirty="0"/>
              <a:t> </a:t>
            </a:r>
            <a:r>
              <a:rPr lang="en-US" sz="1400" dirty="0" err="1"/>
              <a:t>snd</a:t>
            </a:r>
            <a:r>
              <a:rPr lang="en-US" sz="1400" dirty="0"/>
              <a:t> ǂ2 </a:t>
            </a:r>
            <a:r>
              <a:rPr lang="en-US" sz="1400" dirty="0" err="1"/>
              <a:t>rdacontent</a:t>
            </a:r>
            <a:endParaRPr lang="en-US" sz="1400" dirty="0"/>
          </a:p>
          <a:p>
            <a:pPr marL="0" indent="0">
              <a:buNone/>
            </a:pPr>
            <a:r>
              <a:rPr lang="en-US" sz="1400" dirty="0"/>
              <a:t>337  </a:t>
            </a:r>
            <a:r>
              <a:rPr lang="en-US" sz="1400" dirty="0" smtClean="0"/>
              <a:t>     audio </a:t>
            </a:r>
            <a:r>
              <a:rPr lang="en-US" sz="1400" dirty="0" err="1"/>
              <a:t>ǂb</a:t>
            </a:r>
            <a:r>
              <a:rPr lang="en-US" sz="1400" dirty="0"/>
              <a:t> s ǂ2 </a:t>
            </a:r>
            <a:r>
              <a:rPr lang="en-US" sz="1400" dirty="0" err="1"/>
              <a:t>rdamedia</a:t>
            </a:r>
            <a:endParaRPr lang="en-US" sz="1400" dirty="0"/>
          </a:p>
          <a:p>
            <a:pPr marL="0" indent="0">
              <a:buNone/>
            </a:pPr>
            <a:r>
              <a:rPr lang="en-US" sz="1400" dirty="0"/>
              <a:t>338  </a:t>
            </a:r>
            <a:r>
              <a:rPr lang="en-US" sz="1400" dirty="0" smtClean="0"/>
              <a:t>     audio </a:t>
            </a:r>
            <a:r>
              <a:rPr lang="en-US" sz="1400" dirty="0"/>
              <a:t>disc </a:t>
            </a:r>
            <a:r>
              <a:rPr lang="en-US" sz="1400" dirty="0" err="1"/>
              <a:t>ǂb</a:t>
            </a:r>
            <a:r>
              <a:rPr lang="en-US" sz="1400" dirty="0"/>
              <a:t> </a:t>
            </a:r>
            <a:r>
              <a:rPr lang="en-US" sz="1400" dirty="0" err="1"/>
              <a:t>sd</a:t>
            </a:r>
            <a:r>
              <a:rPr lang="en-US" sz="1400" dirty="0"/>
              <a:t> ǂ2 </a:t>
            </a:r>
            <a:r>
              <a:rPr lang="en-US" sz="1400" dirty="0" err="1"/>
              <a:t>rdacarrier</a:t>
            </a:r>
            <a:endParaRPr lang="en-US" sz="1400" dirty="0"/>
          </a:p>
          <a:p>
            <a:pPr marL="0" indent="0">
              <a:buNone/>
            </a:pPr>
            <a:r>
              <a:rPr lang="en-US" sz="1400" dirty="0" smtClean="0"/>
              <a:t>490 0    Spook </a:t>
            </a:r>
            <a:r>
              <a:rPr lang="en-US" sz="1400" dirty="0"/>
              <a:t>Less sound conditioning</a:t>
            </a:r>
          </a:p>
          <a:p>
            <a:pPr marL="0" indent="0">
              <a:buNone/>
            </a:pPr>
            <a:r>
              <a:rPr lang="en-US" sz="1400" dirty="0"/>
              <a:t>500  </a:t>
            </a:r>
            <a:r>
              <a:rPr lang="en-US" sz="1400" dirty="0" smtClean="0"/>
              <a:t>     Compact disc.</a:t>
            </a:r>
            <a:endParaRPr lang="en-US" sz="1400" dirty="0"/>
          </a:p>
          <a:p>
            <a:pPr marL="0" indent="0">
              <a:buNone/>
            </a:pPr>
            <a:r>
              <a:rPr lang="en-US" sz="1400" dirty="0"/>
              <a:t>520  </a:t>
            </a:r>
            <a:r>
              <a:rPr lang="en-US" sz="1400" dirty="0" smtClean="0"/>
              <a:t>     Recordings </a:t>
            </a:r>
            <a:r>
              <a:rPr lang="en-US" sz="1400" dirty="0"/>
              <a:t>of sounds that could potentially spook a horse to be used for desensitization</a:t>
            </a:r>
            <a:r>
              <a:rPr lang="en-US" sz="1400" dirty="0" smtClean="0"/>
              <a:t>.</a:t>
            </a:r>
            <a:r>
              <a:rPr lang="en-US" sz="1400" b="1" dirty="0">
                <a:solidFill>
                  <a:srgbClr val="FF0000"/>
                </a:solidFill>
              </a:rPr>
              <a:t> </a:t>
            </a:r>
            <a:endParaRPr lang="en-US" sz="1400" dirty="0"/>
          </a:p>
        </p:txBody>
      </p:sp>
      <p:sp>
        <p:nvSpPr>
          <p:cNvPr id="4" name="Content Placeholder 3"/>
          <p:cNvSpPr>
            <a:spLocks noGrp="1"/>
          </p:cNvSpPr>
          <p:nvPr>
            <p:ph sz="half" idx="2"/>
          </p:nvPr>
        </p:nvSpPr>
        <p:spPr>
          <a:xfrm>
            <a:off x="4495801" y="857250"/>
            <a:ext cx="4419599" cy="3106304"/>
          </a:xfrm>
        </p:spPr>
        <p:txBody>
          <a:bodyPr/>
          <a:lstStyle/>
          <a:p>
            <a:pPr marL="0" indent="0">
              <a:buNone/>
            </a:pPr>
            <a:r>
              <a:rPr lang="en-US" sz="1400" dirty="0" smtClean="0"/>
              <a:t>245 00  From </a:t>
            </a:r>
            <a:r>
              <a:rPr lang="en-US" sz="1400" dirty="0"/>
              <a:t>foal to adult / </a:t>
            </a:r>
            <a:r>
              <a:rPr lang="en-US" sz="1400" dirty="0" err="1"/>
              <a:t>ǂc</a:t>
            </a:r>
            <a:r>
              <a:rPr lang="en-US" sz="1400" dirty="0"/>
              <a:t> produced by Ken </a:t>
            </a:r>
            <a:r>
              <a:rPr lang="en-US" sz="1400" dirty="0" err="1"/>
              <a:t>Sersland</a:t>
            </a:r>
            <a:r>
              <a:rPr lang="en-US" sz="1400" dirty="0"/>
              <a:t> and Gary </a:t>
            </a:r>
            <a:r>
              <a:rPr lang="en-US" sz="1400" dirty="0" err="1"/>
              <a:t>Hedden</a:t>
            </a:r>
            <a:r>
              <a:rPr lang="en-US" sz="1400" dirty="0"/>
              <a:t>.</a:t>
            </a:r>
          </a:p>
          <a:p>
            <a:pPr marL="0" indent="0">
              <a:buNone/>
            </a:pPr>
            <a:r>
              <a:rPr lang="en-US" sz="1400" dirty="0" smtClean="0">
                <a:solidFill>
                  <a:srgbClr val="FF0000"/>
                </a:solidFill>
              </a:rPr>
              <a:t>250       Show &amp; </a:t>
            </a:r>
            <a:r>
              <a:rPr lang="en-US" sz="1400" dirty="0">
                <a:solidFill>
                  <a:srgbClr val="FF0000"/>
                </a:solidFill>
              </a:rPr>
              <a:t>driving </a:t>
            </a:r>
            <a:r>
              <a:rPr lang="en-US" sz="1400" dirty="0" smtClean="0">
                <a:solidFill>
                  <a:srgbClr val="FF0000"/>
                </a:solidFill>
              </a:rPr>
              <a:t>edition.</a:t>
            </a:r>
            <a:endParaRPr lang="en-US" sz="1400" dirty="0">
              <a:solidFill>
                <a:srgbClr val="FF0000"/>
              </a:solidFill>
            </a:endParaRPr>
          </a:p>
          <a:p>
            <a:pPr marL="0" indent="0">
              <a:buNone/>
            </a:pPr>
            <a:r>
              <a:rPr lang="en-US" sz="1400" dirty="0"/>
              <a:t>260 </a:t>
            </a:r>
            <a:r>
              <a:rPr lang="en-US" sz="1400" dirty="0" smtClean="0"/>
              <a:t>      </a:t>
            </a:r>
            <a:r>
              <a:rPr lang="en-US" sz="1400" dirty="0"/>
              <a:t>[Franklin, TN] : </a:t>
            </a:r>
            <a:r>
              <a:rPr lang="en-US" sz="1400" dirty="0" err="1"/>
              <a:t>ǂb</a:t>
            </a:r>
            <a:r>
              <a:rPr lang="en-US" sz="1400" dirty="0"/>
              <a:t> Spook Less, </a:t>
            </a:r>
            <a:r>
              <a:rPr lang="en-US" sz="1400" dirty="0" err="1"/>
              <a:t>ǂc</a:t>
            </a:r>
            <a:r>
              <a:rPr lang="en-US" sz="1400" dirty="0"/>
              <a:t> [2004]</a:t>
            </a:r>
          </a:p>
          <a:p>
            <a:pPr marL="0" indent="0">
              <a:buNone/>
            </a:pPr>
            <a:r>
              <a:rPr lang="en-US" sz="1400" dirty="0"/>
              <a:t>300  </a:t>
            </a:r>
            <a:r>
              <a:rPr lang="en-US" sz="1400" dirty="0" smtClean="0"/>
              <a:t>     1 </a:t>
            </a:r>
            <a:r>
              <a:rPr lang="en-US" sz="1400" dirty="0"/>
              <a:t>sound disc ; </a:t>
            </a:r>
            <a:r>
              <a:rPr lang="en-US" sz="1400" dirty="0" err="1"/>
              <a:t>ǂc</a:t>
            </a:r>
            <a:r>
              <a:rPr lang="en-US" sz="1400" dirty="0"/>
              <a:t> 4 3/4 in.</a:t>
            </a:r>
          </a:p>
          <a:p>
            <a:pPr marL="0" indent="0">
              <a:buNone/>
            </a:pPr>
            <a:r>
              <a:rPr lang="en-US" sz="1400" dirty="0"/>
              <a:t>336  </a:t>
            </a:r>
            <a:r>
              <a:rPr lang="en-US" sz="1400" dirty="0" smtClean="0"/>
              <a:t>     sounds </a:t>
            </a:r>
            <a:r>
              <a:rPr lang="en-US" sz="1400" dirty="0" err="1"/>
              <a:t>ǂb</a:t>
            </a:r>
            <a:r>
              <a:rPr lang="en-US" sz="1400" dirty="0"/>
              <a:t> </a:t>
            </a:r>
            <a:r>
              <a:rPr lang="en-US" sz="1400" dirty="0" err="1"/>
              <a:t>snd</a:t>
            </a:r>
            <a:r>
              <a:rPr lang="en-US" sz="1400" dirty="0"/>
              <a:t> ǂ2 </a:t>
            </a:r>
            <a:r>
              <a:rPr lang="en-US" sz="1400" dirty="0" err="1"/>
              <a:t>rdacontent</a:t>
            </a:r>
            <a:endParaRPr lang="en-US" sz="1400" dirty="0"/>
          </a:p>
          <a:p>
            <a:pPr marL="0" indent="0">
              <a:buNone/>
            </a:pPr>
            <a:r>
              <a:rPr lang="en-US" sz="1400" dirty="0"/>
              <a:t>337  </a:t>
            </a:r>
            <a:r>
              <a:rPr lang="en-US" sz="1400" dirty="0" smtClean="0"/>
              <a:t>     audio </a:t>
            </a:r>
            <a:r>
              <a:rPr lang="en-US" sz="1400" dirty="0" err="1"/>
              <a:t>ǂb</a:t>
            </a:r>
            <a:r>
              <a:rPr lang="en-US" sz="1400" dirty="0"/>
              <a:t> s ǂ2 </a:t>
            </a:r>
            <a:r>
              <a:rPr lang="en-US" sz="1400" dirty="0" err="1"/>
              <a:t>rdamedia</a:t>
            </a:r>
            <a:endParaRPr lang="en-US" sz="1400" dirty="0"/>
          </a:p>
          <a:p>
            <a:pPr marL="0" indent="0">
              <a:buNone/>
            </a:pPr>
            <a:r>
              <a:rPr lang="en-US" sz="1400" dirty="0"/>
              <a:t>338  </a:t>
            </a:r>
            <a:r>
              <a:rPr lang="en-US" sz="1400" dirty="0" smtClean="0"/>
              <a:t>     audio </a:t>
            </a:r>
            <a:r>
              <a:rPr lang="en-US" sz="1400" dirty="0"/>
              <a:t>disc </a:t>
            </a:r>
            <a:r>
              <a:rPr lang="en-US" sz="1400" dirty="0" err="1"/>
              <a:t>ǂb</a:t>
            </a:r>
            <a:r>
              <a:rPr lang="en-US" sz="1400" dirty="0"/>
              <a:t> </a:t>
            </a:r>
            <a:r>
              <a:rPr lang="en-US" sz="1400" dirty="0" err="1"/>
              <a:t>sd</a:t>
            </a:r>
            <a:r>
              <a:rPr lang="en-US" sz="1400" dirty="0"/>
              <a:t> ǂ2 </a:t>
            </a:r>
            <a:r>
              <a:rPr lang="en-US" sz="1400" dirty="0" err="1"/>
              <a:t>rdacarrier</a:t>
            </a:r>
            <a:endParaRPr lang="en-US" sz="1400" dirty="0"/>
          </a:p>
          <a:p>
            <a:pPr marL="0" indent="0">
              <a:buNone/>
            </a:pPr>
            <a:r>
              <a:rPr lang="en-US" sz="1400" dirty="0" smtClean="0"/>
              <a:t>490 0    Spook </a:t>
            </a:r>
            <a:r>
              <a:rPr lang="en-US" sz="1400" dirty="0"/>
              <a:t>Less sound conditioning</a:t>
            </a:r>
          </a:p>
          <a:p>
            <a:pPr marL="0" indent="0">
              <a:buNone/>
            </a:pPr>
            <a:r>
              <a:rPr lang="en-US" sz="1400" dirty="0"/>
              <a:t>500  </a:t>
            </a:r>
            <a:r>
              <a:rPr lang="en-US" sz="1400" dirty="0" smtClean="0"/>
              <a:t>     Compact disc.</a:t>
            </a:r>
            <a:endParaRPr lang="en-US" sz="1400" dirty="0"/>
          </a:p>
          <a:p>
            <a:pPr marL="0" indent="0">
              <a:buNone/>
            </a:pPr>
            <a:r>
              <a:rPr lang="en-US" sz="1400" dirty="0"/>
              <a:t>520  </a:t>
            </a:r>
            <a:r>
              <a:rPr lang="en-US" sz="1400" dirty="0" smtClean="0"/>
              <a:t>     Recordings </a:t>
            </a:r>
            <a:r>
              <a:rPr lang="en-US" sz="1400" dirty="0"/>
              <a:t>of sounds that could potentially spook a horse to be used for desensitization</a:t>
            </a:r>
            <a:r>
              <a:rPr lang="en-US" sz="1400" dirty="0" smtClean="0"/>
              <a:t>.</a:t>
            </a:r>
            <a:endParaRPr lang="en-US" sz="1400" dirty="0"/>
          </a:p>
        </p:txBody>
      </p:sp>
      <p:sp>
        <p:nvSpPr>
          <p:cNvPr id="5" name="Title 3"/>
          <p:cNvSpPr>
            <a:spLocks noGrp="1"/>
          </p:cNvSpPr>
          <p:nvPr>
            <p:ph type="title"/>
          </p:nvPr>
        </p:nvSpPr>
        <p:spPr>
          <a:xfrm>
            <a:off x="665018" y="79773"/>
            <a:ext cx="7675418" cy="510777"/>
          </a:xfrm>
          <a:ln w="12700">
            <a:solidFill>
              <a:schemeClr val="tx1"/>
            </a:solidFill>
          </a:ln>
        </p:spPr>
        <p:txBody>
          <a:bodyPr/>
          <a:lstStyle/>
          <a:p>
            <a:r>
              <a:rPr lang="en-US" sz="2400" b="1" dirty="0">
                <a:solidFill>
                  <a:schemeClr val="tx2"/>
                </a:solidFill>
                <a:latin typeface="+mn-lt"/>
                <a:ea typeface="+mn-ea"/>
                <a:cs typeface="+mn-cs"/>
              </a:rPr>
              <a:t>Cataloging Sound Recordings Defensively:  Edition</a:t>
            </a:r>
          </a:p>
        </p:txBody>
      </p:sp>
      <p:sp>
        <p:nvSpPr>
          <p:cNvPr id="2" name="Rectangle 1"/>
          <p:cNvSpPr/>
          <p:nvPr/>
        </p:nvSpPr>
        <p:spPr>
          <a:xfrm>
            <a:off x="2191740" y="4230255"/>
            <a:ext cx="4608121" cy="584775"/>
          </a:xfrm>
          <a:prstGeom prst="rect">
            <a:avLst/>
          </a:prstGeom>
        </p:spPr>
        <p:txBody>
          <a:bodyPr wrap="none">
            <a:spAutoFit/>
          </a:bodyPr>
          <a:lstStyle/>
          <a:p>
            <a:r>
              <a:rPr lang="en-US" sz="3200" b="1" dirty="0">
                <a:solidFill>
                  <a:srgbClr val="FF0000"/>
                </a:solidFill>
              </a:rPr>
              <a:t>Difference in Audience</a:t>
            </a:r>
            <a:endParaRPr lang="en-US" sz="3200" dirty="0"/>
          </a:p>
        </p:txBody>
      </p:sp>
    </p:spTree>
    <p:extLst>
      <p:ext uri="{BB962C8B-B14F-4D97-AF65-F5344CB8AC3E}">
        <p14:creationId xmlns:p14="http://schemas.microsoft.com/office/powerpoint/2010/main" val="2353356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262" y="711200"/>
            <a:ext cx="4202723" cy="3946033"/>
          </a:xfrm>
        </p:spPr>
        <p:txBody>
          <a:bodyPr/>
          <a:lstStyle/>
          <a:p>
            <a:pPr marL="0" indent="0">
              <a:buNone/>
            </a:pPr>
            <a:r>
              <a:rPr lang="en-US" sz="1500" dirty="0" smtClean="0"/>
              <a:t>100 1    Greenberg</a:t>
            </a:r>
            <a:r>
              <a:rPr lang="en-US" sz="1500" dirty="0"/>
              <a:t>, Robert, </a:t>
            </a:r>
            <a:r>
              <a:rPr lang="en-US" sz="1500" dirty="0" err="1"/>
              <a:t>ǂd</a:t>
            </a:r>
            <a:r>
              <a:rPr lang="en-US" sz="1500" dirty="0"/>
              <a:t> 1954-</a:t>
            </a:r>
          </a:p>
          <a:p>
            <a:pPr marL="0" indent="0">
              <a:buNone/>
            </a:pPr>
            <a:r>
              <a:rPr lang="en-US" sz="1500" dirty="0" smtClean="0"/>
              <a:t>245 14   The </a:t>
            </a:r>
            <a:r>
              <a:rPr lang="en-US" sz="1500" dirty="0"/>
              <a:t>string quartets of Beethoven </a:t>
            </a:r>
            <a:r>
              <a:rPr lang="en-US" sz="1500" dirty="0" err="1"/>
              <a:t>ǂh</a:t>
            </a:r>
            <a:r>
              <a:rPr lang="en-US" sz="1500" dirty="0"/>
              <a:t> [sound recording] / </a:t>
            </a:r>
            <a:r>
              <a:rPr lang="en-US" sz="1500" dirty="0" err="1"/>
              <a:t>ǂc</a:t>
            </a:r>
            <a:r>
              <a:rPr lang="en-US" sz="1500" dirty="0"/>
              <a:t> Robert Greenberg.</a:t>
            </a:r>
          </a:p>
          <a:p>
            <a:pPr marL="0" indent="0">
              <a:buNone/>
            </a:pPr>
            <a:r>
              <a:rPr lang="en-US" sz="1500" dirty="0"/>
              <a:t>260  </a:t>
            </a:r>
            <a:r>
              <a:rPr lang="en-US" sz="1500" dirty="0" smtClean="0"/>
              <a:t>     Chantilly</a:t>
            </a:r>
            <a:r>
              <a:rPr lang="en-US" sz="1500" dirty="0"/>
              <a:t>, VA : </a:t>
            </a:r>
            <a:r>
              <a:rPr lang="en-US" sz="1500" dirty="0" err="1"/>
              <a:t>ǂb</a:t>
            </a:r>
            <a:r>
              <a:rPr lang="en-US" sz="1500" dirty="0"/>
              <a:t> Teaching Co., </a:t>
            </a:r>
            <a:r>
              <a:rPr lang="en-US" sz="1500" dirty="0" err="1"/>
              <a:t>ǂc</a:t>
            </a:r>
            <a:r>
              <a:rPr lang="en-US" sz="1500" dirty="0"/>
              <a:t> [2009]</a:t>
            </a:r>
          </a:p>
          <a:p>
            <a:pPr marL="0" indent="0">
              <a:buNone/>
            </a:pPr>
            <a:r>
              <a:rPr lang="en-US" sz="1500" dirty="0"/>
              <a:t>300  </a:t>
            </a:r>
            <a:r>
              <a:rPr lang="en-US" sz="1500" dirty="0" smtClean="0"/>
              <a:t>     24 </a:t>
            </a:r>
            <a:r>
              <a:rPr lang="en-US" sz="1500" dirty="0"/>
              <a:t>audio discs (approximately 18 hr.) : </a:t>
            </a:r>
            <a:r>
              <a:rPr lang="en-US" sz="1500" dirty="0" err="1"/>
              <a:t>ǂb</a:t>
            </a:r>
            <a:r>
              <a:rPr lang="en-US" sz="1500" dirty="0"/>
              <a:t> digital ; </a:t>
            </a:r>
            <a:r>
              <a:rPr lang="en-US" sz="1500" dirty="0" err="1"/>
              <a:t>ǂc</a:t>
            </a:r>
            <a:r>
              <a:rPr lang="en-US" sz="1500" dirty="0"/>
              <a:t> 4 3/4 in. + </a:t>
            </a:r>
            <a:r>
              <a:rPr lang="en-US" sz="1500" dirty="0" err="1"/>
              <a:t>ǂe</a:t>
            </a:r>
            <a:r>
              <a:rPr lang="en-US" sz="1500" dirty="0"/>
              <a:t> 3 guidebooks (22 cm).</a:t>
            </a:r>
          </a:p>
          <a:p>
            <a:pPr marL="0" indent="0">
              <a:buNone/>
            </a:pPr>
            <a:r>
              <a:rPr lang="en-US" sz="1500" dirty="0" smtClean="0"/>
              <a:t>490 1    Great </a:t>
            </a:r>
            <a:r>
              <a:rPr lang="en-US" sz="1500" dirty="0"/>
              <a:t>courses</a:t>
            </a:r>
          </a:p>
          <a:p>
            <a:pPr marL="0" indent="0">
              <a:buNone/>
            </a:pPr>
            <a:r>
              <a:rPr lang="en-US" sz="1500" dirty="0" smtClean="0"/>
              <a:t>511 0     Lectures </a:t>
            </a:r>
            <a:r>
              <a:rPr lang="en-US" sz="1500" dirty="0"/>
              <a:t>delivered by Professor Robert Greenberg, University of Pennsylvania, Wharton School of Business.</a:t>
            </a:r>
          </a:p>
          <a:p>
            <a:pPr marL="0" indent="0">
              <a:buNone/>
            </a:pPr>
            <a:r>
              <a:rPr lang="en-US" sz="1500" dirty="0"/>
              <a:t>500  </a:t>
            </a:r>
            <a:r>
              <a:rPr lang="en-US" sz="1500" dirty="0" smtClean="0"/>
              <a:t>     Course </a:t>
            </a:r>
            <a:r>
              <a:rPr lang="en-US" sz="1500" dirty="0"/>
              <a:t>is divided into three parts with a guidebook for each part.</a:t>
            </a:r>
          </a:p>
          <a:p>
            <a:pPr marL="0" indent="0">
              <a:buNone/>
            </a:pPr>
            <a:r>
              <a:rPr lang="en-US" sz="1500" dirty="0"/>
              <a:t>500 </a:t>
            </a:r>
            <a:r>
              <a:rPr lang="en-US" sz="1500" dirty="0" smtClean="0"/>
              <a:t>      </a:t>
            </a:r>
            <a:r>
              <a:rPr lang="en-US" sz="1500" dirty="0"/>
              <a:t>In three containers (19 cm.).</a:t>
            </a:r>
          </a:p>
        </p:txBody>
      </p:sp>
      <p:sp>
        <p:nvSpPr>
          <p:cNvPr id="4" name="Content Placeholder 3"/>
          <p:cNvSpPr>
            <a:spLocks noGrp="1"/>
          </p:cNvSpPr>
          <p:nvPr>
            <p:ph sz="half" idx="2"/>
          </p:nvPr>
        </p:nvSpPr>
        <p:spPr>
          <a:xfrm>
            <a:off x="4353013" y="711200"/>
            <a:ext cx="4653706" cy="3814618"/>
          </a:xfrm>
        </p:spPr>
        <p:txBody>
          <a:bodyPr/>
          <a:lstStyle/>
          <a:p>
            <a:pPr marL="0" indent="0">
              <a:buNone/>
            </a:pPr>
            <a:r>
              <a:rPr lang="en-US" sz="1500" dirty="0" smtClean="0"/>
              <a:t>100 1    Greenberg</a:t>
            </a:r>
            <a:r>
              <a:rPr lang="en-US" sz="1500" dirty="0"/>
              <a:t>, Robert, </a:t>
            </a:r>
            <a:r>
              <a:rPr lang="en-US" sz="1500" dirty="0" err="1"/>
              <a:t>ǂd</a:t>
            </a:r>
            <a:r>
              <a:rPr lang="en-US" sz="1500" dirty="0"/>
              <a:t> 1954-</a:t>
            </a:r>
          </a:p>
          <a:p>
            <a:pPr marL="0" indent="0">
              <a:buNone/>
            </a:pPr>
            <a:r>
              <a:rPr lang="en-US" sz="1500" dirty="0" smtClean="0"/>
              <a:t>245 14  The </a:t>
            </a:r>
            <a:r>
              <a:rPr lang="en-US" sz="1500" dirty="0"/>
              <a:t>string quartets of Beethoven </a:t>
            </a:r>
            <a:r>
              <a:rPr lang="en-US" sz="1500" dirty="0" err="1"/>
              <a:t>ǂh</a:t>
            </a:r>
            <a:r>
              <a:rPr lang="en-US" sz="1500" dirty="0"/>
              <a:t> [sound recording] / </a:t>
            </a:r>
            <a:r>
              <a:rPr lang="en-US" sz="1500" dirty="0" err="1"/>
              <a:t>ǂc</a:t>
            </a:r>
            <a:r>
              <a:rPr lang="en-US" sz="1500" dirty="0"/>
              <a:t> Robert Greenberg.</a:t>
            </a:r>
          </a:p>
          <a:p>
            <a:pPr marL="0" indent="0">
              <a:buNone/>
            </a:pPr>
            <a:r>
              <a:rPr lang="en-US" sz="1500" dirty="0">
                <a:solidFill>
                  <a:srgbClr val="FF0000"/>
                </a:solidFill>
              </a:rPr>
              <a:t>250  </a:t>
            </a:r>
            <a:r>
              <a:rPr lang="en-US" sz="1500" dirty="0" smtClean="0">
                <a:solidFill>
                  <a:srgbClr val="FF0000"/>
                </a:solidFill>
              </a:rPr>
              <a:t>     Library </a:t>
            </a:r>
            <a:r>
              <a:rPr lang="en-US" sz="1500" dirty="0">
                <a:solidFill>
                  <a:srgbClr val="FF0000"/>
                </a:solidFill>
              </a:rPr>
              <a:t>ed.</a:t>
            </a:r>
          </a:p>
          <a:p>
            <a:pPr marL="0" indent="0">
              <a:buNone/>
            </a:pPr>
            <a:r>
              <a:rPr lang="en-US" sz="1500" dirty="0"/>
              <a:t>260  </a:t>
            </a:r>
            <a:r>
              <a:rPr lang="en-US" sz="1500" dirty="0" smtClean="0"/>
              <a:t>     Chantilly</a:t>
            </a:r>
            <a:r>
              <a:rPr lang="en-US" sz="1500" dirty="0"/>
              <a:t>, VA : </a:t>
            </a:r>
            <a:r>
              <a:rPr lang="en-US" sz="1500" dirty="0" err="1"/>
              <a:t>ǂb</a:t>
            </a:r>
            <a:r>
              <a:rPr lang="en-US" sz="1500" dirty="0"/>
              <a:t> Teaching Co., </a:t>
            </a:r>
            <a:r>
              <a:rPr lang="en-US" sz="1500" dirty="0" err="1"/>
              <a:t>ǂc</a:t>
            </a:r>
            <a:r>
              <a:rPr lang="en-US" sz="1500" dirty="0"/>
              <a:t> ©2009.</a:t>
            </a:r>
          </a:p>
          <a:p>
            <a:pPr marL="0" indent="0">
              <a:buNone/>
            </a:pPr>
            <a:r>
              <a:rPr lang="en-US" sz="1500" dirty="0" smtClean="0"/>
              <a:t>300       24 </a:t>
            </a:r>
            <a:r>
              <a:rPr lang="en-US" sz="1500" dirty="0"/>
              <a:t>audio discs (approximately 18 hr.) : </a:t>
            </a:r>
            <a:r>
              <a:rPr lang="en-US" sz="1500" dirty="0" err="1"/>
              <a:t>ǂb</a:t>
            </a:r>
            <a:r>
              <a:rPr lang="en-US" sz="1500" dirty="0"/>
              <a:t> digital ; </a:t>
            </a:r>
            <a:r>
              <a:rPr lang="en-US" sz="1500" dirty="0" err="1"/>
              <a:t>ǂc</a:t>
            </a:r>
            <a:r>
              <a:rPr lang="en-US" sz="1500" dirty="0"/>
              <a:t> 4 3/4 in. + </a:t>
            </a:r>
            <a:r>
              <a:rPr lang="en-US" sz="1500" dirty="0" err="1"/>
              <a:t>ǂe</a:t>
            </a:r>
            <a:r>
              <a:rPr lang="en-US" sz="1500" dirty="0"/>
              <a:t> 3 guidebooks (22 cm</a:t>
            </a:r>
            <a:r>
              <a:rPr lang="en-US" sz="1500" dirty="0" smtClean="0"/>
              <a:t>).</a:t>
            </a:r>
          </a:p>
          <a:p>
            <a:pPr marL="0" indent="0">
              <a:buNone/>
            </a:pPr>
            <a:r>
              <a:rPr lang="en-US" sz="1500" dirty="0" smtClean="0"/>
              <a:t>490 1    Great courses</a:t>
            </a:r>
            <a:endParaRPr lang="en-US" sz="1500" dirty="0"/>
          </a:p>
          <a:p>
            <a:pPr marL="0" indent="0">
              <a:buNone/>
            </a:pPr>
            <a:r>
              <a:rPr lang="en-US" sz="1500" dirty="0"/>
              <a:t>500  </a:t>
            </a:r>
            <a:r>
              <a:rPr lang="en-US" sz="1500" dirty="0" smtClean="0"/>
              <a:t>     Compact </a:t>
            </a:r>
            <a:r>
              <a:rPr lang="en-US" sz="1500" dirty="0"/>
              <a:t>discs and books.</a:t>
            </a:r>
          </a:p>
          <a:p>
            <a:pPr marL="0" indent="0">
              <a:buNone/>
            </a:pPr>
            <a:r>
              <a:rPr lang="en-US" sz="1500" dirty="0" smtClean="0"/>
              <a:t>511 0     Lectures </a:t>
            </a:r>
            <a:r>
              <a:rPr lang="en-US" sz="1500" dirty="0"/>
              <a:t>delivered by Professor Robert Greenberg of San Francisco Performances.</a:t>
            </a:r>
          </a:p>
          <a:p>
            <a:pPr marL="0" indent="0">
              <a:buNone/>
            </a:pPr>
            <a:r>
              <a:rPr lang="en-US" sz="1500" dirty="0" smtClean="0"/>
              <a:t>500       </a:t>
            </a:r>
            <a:r>
              <a:rPr lang="en-US" sz="1500" dirty="0"/>
              <a:t>"Art &amp; music"--Container.</a:t>
            </a:r>
          </a:p>
          <a:p>
            <a:pPr marL="0" indent="0">
              <a:buNone/>
            </a:pPr>
            <a:r>
              <a:rPr lang="en-US" sz="1500" dirty="0"/>
              <a:t>500  </a:t>
            </a:r>
            <a:r>
              <a:rPr lang="en-US" sz="1500" dirty="0" smtClean="0"/>
              <a:t>     Course </a:t>
            </a:r>
            <a:r>
              <a:rPr lang="en-US" sz="1500" dirty="0"/>
              <a:t>is divided into three parts with a guidebook for each part</a:t>
            </a:r>
            <a:r>
              <a:rPr lang="en-US" sz="1500" dirty="0" smtClean="0"/>
              <a:t>.</a:t>
            </a:r>
            <a:endParaRPr lang="en-US" sz="1500" dirty="0"/>
          </a:p>
        </p:txBody>
      </p:sp>
      <p:sp>
        <p:nvSpPr>
          <p:cNvPr id="5" name="Title 3"/>
          <p:cNvSpPr>
            <a:spLocks noGrp="1"/>
          </p:cNvSpPr>
          <p:nvPr>
            <p:ph type="title"/>
          </p:nvPr>
        </p:nvSpPr>
        <p:spPr>
          <a:xfrm>
            <a:off x="683491" y="110729"/>
            <a:ext cx="7675418" cy="443453"/>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Defensively</a:t>
            </a:r>
            <a:r>
              <a:rPr lang="en-US" sz="2400" b="1" dirty="0">
                <a:solidFill>
                  <a:schemeClr val="tx2"/>
                </a:solidFill>
                <a:latin typeface="+mn-lt"/>
                <a:ea typeface="+mn-ea"/>
                <a:cs typeface="+mn-cs"/>
              </a:rPr>
              <a:t>:  Edition</a:t>
            </a:r>
          </a:p>
        </p:txBody>
      </p:sp>
      <p:sp>
        <p:nvSpPr>
          <p:cNvPr id="2" name="Rectangle 1"/>
          <p:cNvSpPr/>
          <p:nvPr/>
        </p:nvSpPr>
        <p:spPr>
          <a:xfrm>
            <a:off x="2192650" y="4537160"/>
            <a:ext cx="4657100" cy="461665"/>
          </a:xfrm>
          <a:prstGeom prst="rect">
            <a:avLst/>
          </a:prstGeom>
        </p:spPr>
        <p:txBody>
          <a:bodyPr wrap="square">
            <a:spAutoFit/>
          </a:bodyPr>
          <a:lstStyle/>
          <a:p>
            <a:pPr algn="ctr">
              <a:lnSpc>
                <a:spcPct val="150000"/>
              </a:lnSpc>
            </a:pPr>
            <a:r>
              <a:rPr lang="en-US" sz="1600" b="1" dirty="0" smtClean="0">
                <a:solidFill>
                  <a:srgbClr val="FF0000"/>
                </a:solidFill>
              </a:rPr>
              <a:t>Difference in Format </a:t>
            </a:r>
            <a:r>
              <a:rPr lang="en-US" sz="1600" b="1" dirty="0">
                <a:solidFill>
                  <a:srgbClr val="FF0000"/>
                </a:solidFill>
              </a:rPr>
              <a:t>or Physical Presentation</a:t>
            </a:r>
          </a:p>
        </p:txBody>
      </p:sp>
    </p:spTree>
    <p:extLst>
      <p:ext uri="{BB962C8B-B14F-4D97-AF65-F5344CB8AC3E}">
        <p14:creationId xmlns:p14="http://schemas.microsoft.com/office/powerpoint/2010/main" val="203943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262" y="711200"/>
            <a:ext cx="4202723" cy="3946033"/>
          </a:xfrm>
        </p:spPr>
        <p:txBody>
          <a:bodyPr/>
          <a:lstStyle/>
          <a:p>
            <a:pPr marL="0" indent="0">
              <a:buNone/>
            </a:pPr>
            <a:r>
              <a:rPr lang="en-US" sz="1300" dirty="0" smtClean="0"/>
              <a:t>028 02  COC </a:t>
            </a:r>
            <a:r>
              <a:rPr lang="en-US" sz="1300" dirty="0"/>
              <a:t>39113 </a:t>
            </a:r>
            <a:r>
              <a:rPr lang="en-US" sz="1300" dirty="0" err="1"/>
              <a:t>ǂb</a:t>
            </a:r>
            <a:r>
              <a:rPr lang="en-US" sz="1300" dirty="0"/>
              <a:t> Rolling Stones Records</a:t>
            </a:r>
          </a:p>
          <a:p>
            <a:pPr marL="0" indent="0">
              <a:buNone/>
            </a:pPr>
            <a:r>
              <a:rPr lang="en-US" sz="1300" dirty="0" smtClean="0"/>
              <a:t>110 2    Rolling </a:t>
            </a:r>
            <a:r>
              <a:rPr lang="en-US" sz="1300" dirty="0"/>
              <a:t>Stones. ǂ4 </a:t>
            </a:r>
            <a:r>
              <a:rPr lang="en-US" sz="1300" dirty="0" err="1"/>
              <a:t>prf</a:t>
            </a:r>
            <a:endParaRPr lang="en-US" sz="1300" dirty="0"/>
          </a:p>
          <a:p>
            <a:pPr marL="0" indent="0">
              <a:buNone/>
            </a:pPr>
            <a:r>
              <a:rPr lang="en-US" sz="1300" dirty="0" smtClean="0"/>
              <a:t>245 10  Still </a:t>
            </a:r>
            <a:r>
              <a:rPr lang="en-US" sz="1300" dirty="0"/>
              <a:t>life </a:t>
            </a:r>
            <a:r>
              <a:rPr lang="en-US" sz="1300" dirty="0" err="1"/>
              <a:t>ǂh</a:t>
            </a:r>
            <a:r>
              <a:rPr lang="en-US" sz="1300" dirty="0"/>
              <a:t> [sound recording] : </a:t>
            </a:r>
            <a:r>
              <a:rPr lang="en-US" sz="1300" dirty="0" err="1"/>
              <a:t>ǂb</a:t>
            </a:r>
            <a:r>
              <a:rPr lang="en-US" sz="1300" dirty="0"/>
              <a:t> (American concert 1981) / </a:t>
            </a:r>
            <a:r>
              <a:rPr lang="en-US" sz="1300" dirty="0" err="1"/>
              <a:t>ǂc</a:t>
            </a:r>
            <a:r>
              <a:rPr lang="en-US" sz="1300" dirty="0"/>
              <a:t> the Rolling Stones.</a:t>
            </a:r>
          </a:p>
          <a:p>
            <a:pPr marL="0" indent="0">
              <a:buNone/>
            </a:pPr>
            <a:r>
              <a:rPr lang="en-US" sz="1300" dirty="0"/>
              <a:t>260  </a:t>
            </a:r>
            <a:r>
              <a:rPr lang="en-US" sz="1300" dirty="0" smtClean="0"/>
              <a:t>     New </a:t>
            </a:r>
            <a:r>
              <a:rPr lang="en-US" sz="1300" dirty="0"/>
              <a:t>York, N.Y. : </a:t>
            </a:r>
            <a:r>
              <a:rPr lang="en-US" sz="1300" dirty="0" err="1"/>
              <a:t>ǂb</a:t>
            </a:r>
            <a:r>
              <a:rPr lang="en-US" sz="1300" dirty="0"/>
              <a:t> Rolling Stones Records, </a:t>
            </a:r>
            <a:r>
              <a:rPr lang="en-US" sz="1300" dirty="0" err="1"/>
              <a:t>ǂc</a:t>
            </a:r>
            <a:r>
              <a:rPr lang="en-US" sz="1300" dirty="0"/>
              <a:t> p1982.</a:t>
            </a:r>
          </a:p>
          <a:p>
            <a:pPr marL="0" indent="0">
              <a:buNone/>
            </a:pPr>
            <a:r>
              <a:rPr lang="en-US" sz="1300" dirty="0"/>
              <a:t>300  </a:t>
            </a:r>
            <a:r>
              <a:rPr lang="en-US" sz="1300" dirty="0" smtClean="0"/>
              <a:t>    1 </a:t>
            </a:r>
            <a:r>
              <a:rPr lang="en-US" sz="1300" dirty="0"/>
              <a:t>sound disc (38 min.) : </a:t>
            </a:r>
            <a:r>
              <a:rPr lang="en-US" sz="1300" dirty="0" err="1"/>
              <a:t>ǂb</a:t>
            </a:r>
            <a:r>
              <a:rPr lang="en-US" sz="1300" dirty="0"/>
              <a:t> analog, 33 1/3 rpm, stereo. ; </a:t>
            </a:r>
            <a:r>
              <a:rPr lang="en-US" sz="1300" dirty="0" err="1"/>
              <a:t>ǂc</a:t>
            </a:r>
            <a:r>
              <a:rPr lang="en-US" sz="1300" dirty="0"/>
              <a:t> 12 in.</a:t>
            </a:r>
          </a:p>
          <a:p>
            <a:pPr marL="0" indent="0">
              <a:buNone/>
            </a:pPr>
            <a:r>
              <a:rPr lang="en-US" sz="1300" dirty="0"/>
              <a:t>511 0    Rock music, principally by Mick Jagger and Keith Richards, recorded live in concerts in the United States, 1981 by the Rolling Stones.</a:t>
            </a:r>
          </a:p>
          <a:p>
            <a:pPr marL="0" indent="0">
              <a:buNone/>
            </a:pPr>
            <a:r>
              <a:rPr lang="en-US" sz="1300" dirty="0" smtClean="0"/>
              <a:t>500      Recorded </a:t>
            </a:r>
            <a:r>
              <a:rPr lang="en-US" sz="1300" dirty="0"/>
              <a:t>live in concert.</a:t>
            </a:r>
          </a:p>
          <a:p>
            <a:pPr marL="0" indent="0">
              <a:buNone/>
            </a:pPr>
            <a:r>
              <a:rPr lang="en-US" sz="1300" dirty="0" smtClean="0"/>
              <a:t>500      </a:t>
            </a:r>
            <a:r>
              <a:rPr lang="en-US" sz="1300" dirty="0"/>
              <a:t>Includes illustrated inner liner.</a:t>
            </a:r>
          </a:p>
          <a:p>
            <a:pPr marL="0" indent="0">
              <a:buNone/>
            </a:pPr>
            <a:r>
              <a:rPr lang="en-US" sz="1300" dirty="0" smtClean="0"/>
              <a:t>505 0   Under </a:t>
            </a:r>
            <a:r>
              <a:rPr lang="en-US" sz="1300" dirty="0"/>
              <a:t>my thumb -- Let's spend the night together -- Shattered -- Twenty flight rock -- Going to a go-go -- Let me go -- Time is on my side -- Just my imagination -- Start me up -- (I can't get no) satisfaction</a:t>
            </a:r>
            <a:r>
              <a:rPr lang="en-US" sz="1300" dirty="0" smtClean="0"/>
              <a:t>.</a:t>
            </a:r>
            <a:endParaRPr lang="en-US" sz="1300" dirty="0"/>
          </a:p>
        </p:txBody>
      </p:sp>
      <p:sp>
        <p:nvSpPr>
          <p:cNvPr id="4" name="Content Placeholder 3"/>
          <p:cNvSpPr>
            <a:spLocks noGrp="1"/>
          </p:cNvSpPr>
          <p:nvPr>
            <p:ph sz="half" idx="2"/>
          </p:nvPr>
        </p:nvSpPr>
        <p:spPr>
          <a:xfrm>
            <a:off x="4353013" y="794327"/>
            <a:ext cx="4653706" cy="3676073"/>
          </a:xfrm>
        </p:spPr>
        <p:txBody>
          <a:bodyPr/>
          <a:lstStyle/>
          <a:p>
            <a:pPr marL="0" indent="0">
              <a:buNone/>
            </a:pPr>
            <a:r>
              <a:rPr lang="en-US" sz="1300" dirty="0" smtClean="0"/>
              <a:t>028 02  COC </a:t>
            </a:r>
            <a:r>
              <a:rPr lang="en-US" sz="1300" dirty="0"/>
              <a:t>39114 </a:t>
            </a:r>
            <a:r>
              <a:rPr lang="en-US" sz="1300" dirty="0" err="1"/>
              <a:t>ǂb</a:t>
            </a:r>
            <a:r>
              <a:rPr lang="en-US" sz="1300" dirty="0"/>
              <a:t> Rolling Stones Records</a:t>
            </a:r>
          </a:p>
          <a:p>
            <a:pPr marL="0" indent="0">
              <a:buNone/>
            </a:pPr>
            <a:r>
              <a:rPr lang="en-US" sz="1300" dirty="0" smtClean="0"/>
              <a:t>110 2    Rolling </a:t>
            </a:r>
            <a:r>
              <a:rPr lang="en-US" sz="1300" dirty="0"/>
              <a:t>Stones. ǂ4 </a:t>
            </a:r>
            <a:r>
              <a:rPr lang="en-US" sz="1300" dirty="0" err="1"/>
              <a:t>prf</a:t>
            </a:r>
            <a:endParaRPr lang="en-US" sz="1300" dirty="0"/>
          </a:p>
          <a:p>
            <a:pPr marL="0" indent="0">
              <a:buNone/>
            </a:pPr>
            <a:r>
              <a:rPr lang="en-US" sz="1300" dirty="0" smtClean="0"/>
              <a:t>245 10  Still </a:t>
            </a:r>
            <a:r>
              <a:rPr lang="en-US" sz="1300" dirty="0"/>
              <a:t>life </a:t>
            </a:r>
            <a:r>
              <a:rPr lang="en-US" sz="1300" dirty="0" err="1"/>
              <a:t>ǂh</a:t>
            </a:r>
            <a:r>
              <a:rPr lang="en-US" sz="1300" dirty="0"/>
              <a:t> [sound recording] : </a:t>
            </a:r>
            <a:r>
              <a:rPr lang="en-US" sz="1300" dirty="0" err="1"/>
              <a:t>ǂb</a:t>
            </a:r>
            <a:r>
              <a:rPr lang="en-US" sz="1300" dirty="0"/>
              <a:t> (American concert 1981) / </a:t>
            </a:r>
            <a:r>
              <a:rPr lang="en-US" sz="1300" dirty="0" err="1"/>
              <a:t>ǂc</a:t>
            </a:r>
            <a:r>
              <a:rPr lang="en-US" sz="1300" dirty="0"/>
              <a:t> Rolling Stones.</a:t>
            </a:r>
          </a:p>
          <a:p>
            <a:pPr marL="0" indent="0">
              <a:buNone/>
            </a:pPr>
            <a:r>
              <a:rPr lang="en-US" sz="1300" dirty="0">
                <a:solidFill>
                  <a:srgbClr val="FF0000"/>
                </a:solidFill>
              </a:rPr>
              <a:t>250  </a:t>
            </a:r>
            <a:r>
              <a:rPr lang="en-US" sz="1300" dirty="0" smtClean="0">
                <a:solidFill>
                  <a:srgbClr val="FF0000"/>
                </a:solidFill>
              </a:rPr>
              <a:t>     Special </a:t>
            </a:r>
            <a:r>
              <a:rPr lang="en-US" sz="1300" dirty="0">
                <a:solidFill>
                  <a:srgbClr val="FF0000"/>
                </a:solidFill>
              </a:rPr>
              <a:t>limited ed. picture disc.</a:t>
            </a:r>
          </a:p>
          <a:p>
            <a:pPr marL="0" indent="0">
              <a:buNone/>
            </a:pPr>
            <a:r>
              <a:rPr lang="en-US" sz="1300" dirty="0"/>
              <a:t>260  </a:t>
            </a:r>
            <a:r>
              <a:rPr lang="en-US" sz="1300" dirty="0" smtClean="0"/>
              <a:t>     New </a:t>
            </a:r>
            <a:r>
              <a:rPr lang="en-US" sz="1300" dirty="0"/>
              <a:t>York, N.Y. : </a:t>
            </a:r>
            <a:r>
              <a:rPr lang="en-US" sz="1300" dirty="0" err="1"/>
              <a:t>ǂb</a:t>
            </a:r>
            <a:r>
              <a:rPr lang="en-US" sz="1300" dirty="0"/>
              <a:t> Rolling Stones Records, </a:t>
            </a:r>
            <a:r>
              <a:rPr lang="en-US" sz="1300" dirty="0" err="1"/>
              <a:t>ǂc</a:t>
            </a:r>
            <a:r>
              <a:rPr lang="en-US" sz="1300" dirty="0"/>
              <a:t> p1982.</a:t>
            </a:r>
          </a:p>
          <a:p>
            <a:pPr marL="0" indent="0">
              <a:buNone/>
            </a:pPr>
            <a:r>
              <a:rPr lang="en-US" sz="1300" dirty="0"/>
              <a:t>300  </a:t>
            </a:r>
            <a:r>
              <a:rPr lang="en-US" sz="1300" dirty="0" smtClean="0"/>
              <a:t>     1 </a:t>
            </a:r>
            <a:r>
              <a:rPr lang="en-US" sz="1300" dirty="0"/>
              <a:t>sound disc (39 min.) : </a:t>
            </a:r>
            <a:r>
              <a:rPr lang="en-US" sz="1300" dirty="0" err="1"/>
              <a:t>ǂb</a:t>
            </a:r>
            <a:r>
              <a:rPr lang="en-US" sz="1300" dirty="0"/>
              <a:t> analog, 33 1/3 rpm, stereo. ; </a:t>
            </a:r>
            <a:r>
              <a:rPr lang="en-US" sz="1300" dirty="0" err="1"/>
              <a:t>ǂc</a:t>
            </a:r>
            <a:r>
              <a:rPr lang="en-US" sz="1300" dirty="0"/>
              <a:t> 12 in.</a:t>
            </a:r>
          </a:p>
          <a:p>
            <a:pPr marL="0" indent="0">
              <a:buNone/>
            </a:pPr>
            <a:r>
              <a:rPr lang="en-US" sz="1300" dirty="0" smtClean="0"/>
              <a:t>511 0     Rock </a:t>
            </a:r>
            <a:r>
              <a:rPr lang="en-US" sz="1300" dirty="0"/>
              <a:t>music; performed by the Rolling Stones.</a:t>
            </a:r>
          </a:p>
          <a:p>
            <a:pPr marL="0" indent="0">
              <a:buNone/>
            </a:pPr>
            <a:r>
              <a:rPr lang="en-US" sz="1300" dirty="0"/>
              <a:t>500 </a:t>
            </a:r>
            <a:r>
              <a:rPr lang="en-US" sz="1300" dirty="0" smtClean="0"/>
              <a:t>       </a:t>
            </a:r>
            <a:r>
              <a:rPr lang="en-US" sz="1300" dirty="0"/>
              <a:t>Session information on illustrated inner liner.</a:t>
            </a:r>
          </a:p>
          <a:p>
            <a:pPr marL="0" indent="0">
              <a:buNone/>
            </a:pPr>
            <a:r>
              <a:rPr lang="en-US" sz="1300" dirty="0"/>
              <a:t>500  </a:t>
            </a:r>
            <a:r>
              <a:rPr lang="en-US" sz="1300" dirty="0" smtClean="0"/>
              <a:t>      Recorded </a:t>
            </a:r>
            <a:r>
              <a:rPr lang="en-US" sz="1300" dirty="0"/>
              <a:t>live in concert, 1981.</a:t>
            </a:r>
          </a:p>
          <a:p>
            <a:pPr marL="0" indent="0">
              <a:buNone/>
            </a:pPr>
            <a:r>
              <a:rPr lang="en-US" sz="1300" dirty="0" smtClean="0"/>
              <a:t>505 0     Under </a:t>
            </a:r>
            <a:r>
              <a:rPr lang="en-US" sz="1300" dirty="0"/>
              <a:t>my thumb -- Let's spend the night together -- Shattered --Twenty flight rock -- Going to a go-go -- Let me go -- Time is on my side --Just my imagination (running away with me) -- Start me up -- (I can't get no) Satisfaction</a:t>
            </a:r>
            <a:r>
              <a:rPr lang="en-US" sz="1300" dirty="0" smtClean="0"/>
              <a:t>.</a:t>
            </a:r>
            <a:endParaRPr lang="en-US" sz="1300" dirty="0"/>
          </a:p>
        </p:txBody>
      </p:sp>
      <p:sp>
        <p:nvSpPr>
          <p:cNvPr id="5" name="Title 3"/>
          <p:cNvSpPr>
            <a:spLocks noGrp="1"/>
          </p:cNvSpPr>
          <p:nvPr>
            <p:ph type="title"/>
          </p:nvPr>
        </p:nvSpPr>
        <p:spPr>
          <a:xfrm>
            <a:off x="683491" y="110729"/>
            <a:ext cx="7675418" cy="443453"/>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Defensively</a:t>
            </a:r>
            <a:r>
              <a:rPr lang="en-US" sz="2400" b="1" dirty="0">
                <a:solidFill>
                  <a:schemeClr val="tx2"/>
                </a:solidFill>
                <a:latin typeface="+mn-lt"/>
                <a:ea typeface="+mn-ea"/>
                <a:cs typeface="+mn-cs"/>
              </a:rPr>
              <a:t>:  Edition</a:t>
            </a:r>
          </a:p>
        </p:txBody>
      </p:sp>
      <p:sp>
        <p:nvSpPr>
          <p:cNvPr id="2" name="Rectangle 1"/>
          <p:cNvSpPr/>
          <p:nvPr/>
        </p:nvSpPr>
        <p:spPr>
          <a:xfrm>
            <a:off x="1648690" y="4553527"/>
            <a:ext cx="5745019" cy="496996"/>
          </a:xfrm>
          <a:prstGeom prst="rect">
            <a:avLst/>
          </a:prstGeom>
        </p:spPr>
        <p:txBody>
          <a:bodyPr wrap="square">
            <a:spAutoFit/>
          </a:bodyPr>
          <a:lstStyle/>
          <a:p>
            <a:pPr algn="ctr">
              <a:lnSpc>
                <a:spcPct val="150000"/>
              </a:lnSpc>
            </a:pPr>
            <a:r>
              <a:rPr lang="en-US" sz="2000" b="1" dirty="0" smtClean="0">
                <a:solidFill>
                  <a:srgbClr val="FF0000"/>
                </a:solidFill>
              </a:rPr>
              <a:t>Difference in Format </a:t>
            </a:r>
            <a:r>
              <a:rPr lang="en-US" sz="2000" b="1" dirty="0">
                <a:solidFill>
                  <a:srgbClr val="FF0000"/>
                </a:solidFill>
              </a:rPr>
              <a:t>or Physical Presentation</a:t>
            </a:r>
          </a:p>
        </p:txBody>
      </p:sp>
    </p:spTree>
    <p:extLst>
      <p:ext uri="{BB962C8B-B14F-4D97-AF65-F5344CB8AC3E}">
        <p14:creationId xmlns:p14="http://schemas.microsoft.com/office/powerpoint/2010/main" val="23479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buNone/>
            </a:pPr>
            <a:r>
              <a:rPr lang="en-US" b="1" dirty="0"/>
              <a:t>When to Input a New Record</a:t>
            </a:r>
          </a:p>
          <a:p>
            <a:pPr marL="457200" lvl="1" indent="0">
              <a:buNone/>
            </a:pPr>
            <a:r>
              <a:rPr lang="en-US" sz="2000" dirty="0"/>
              <a:t>OCLC Bibliographic Formats and Standards (BFAS), Chapter 4</a:t>
            </a:r>
          </a:p>
          <a:p>
            <a:pPr marL="914400" lvl="2" indent="0">
              <a:buNone/>
            </a:pPr>
            <a:r>
              <a:rPr lang="en-US" sz="1700" dirty="0">
                <a:hlinkClick r:id="rId3"/>
              </a:rPr>
              <a:t>http://</a:t>
            </a:r>
            <a:r>
              <a:rPr lang="en-US" sz="1700" dirty="0" smtClean="0">
                <a:hlinkClick r:id="rId3"/>
              </a:rPr>
              <a:t>www.oclc.org/bibformats/en/input.html</a:t>
            </a:r>
            <a:endParaRPr lang="en-US" sz="1700" dirty="0" smtClean="0"/>
          </a:p>
          <a:p>
            <a:pPr marL="114300" indent="0">
              <a:buNone/>
            </a:pPr>
            <a:endParaRPr lang="en-US" b="1" dirty="0" smtClean="0"/>
          </a:p>
          <a:p>
            <a:pPr marL="114300" indent="0">
              <a:buNone/>
            </a:pPr>
            <a:r>
              <a:rPr lang="en-US" b="1" dirty="0" smtClean="0"/>
              <a:t>Differences </a:t>
            </a:r>
            <a:r>
              <a:rPr lang="en-US" b="1" dirty="0"/>
              <a:t>Between, Changes Within:  Guidelines on When to Create a New Record</a:t>
            </a:r>
          </a:p>
          <a:p>
            <a:pPr marL="457200" lvl="1" indent="0">
              <a:buNone/>
            </a:pPr>
            <a:r>
              <a:rPr lang="en-US" sz="2000" dirty="0"/>
              <a:t>ALA’s Association for Library Collections and Technical Services (ALCTS)</a:t>
            </a:r>
          </a:p>
          <a:p>
            <a:pPr marL="914400" lvl="2" indent="0">
              <a:buNone/>
            </a:pPr>
            <a:r>
              <a:rPr lang="en-US" sz="1700" dirty="0">
                <a:hlinkClick r:id="rId4"/>
              </a:rPr>
              <a:t>http://</a:t>
            </a:r>
            <a:r>
              <a:rPr lang="en-US" sz="1700" dirty="0" smtClean="0">
                <a:hlinkClick r:id="rId4"/>
              </a:rPr>
              <a:t>www.ala.org/ala/mgrps/divs/alcts/resources/org/cat/differences07.pdf</a:t>
            </a:r>
            <a:endParaRPr lang="en-US" dirty="0"/>
          </a:p>
        </p:txBody>
      </p:sp>
      <p:sp>
        <p:nvSpPr>
          <p:cNvPr id="5" name="Text Placeholder 4"/>
          <p:cNvSpPr>
            <a:spLocks noGrp="1"/>
          </p:cNvSpPr>
          <p:nvPr>
            <p:ph type="body" sz="quarter" idx="13"/>
          </p:nvPr>
        </p:nvSpPr>
        <p:spPr>
          <a:xfrm>
            <a:off x="340786" y="215288"/>
            <a:ext cx="8439148" cy="552808"/>
          </a:xfrm>
          <a:ln w="12700">
            <a:solidFill>
              <a:schemeClr val="tx1"/>
            </a:solidFill>
          </a:ln>
        </p:spPr>
        <p:txBody>
          <a:bodyPr/>
          <a:lstStyle/>
          <a:p>
            <a:pPr algn="ctr"/>
            <a:r>
              <a:rPr lang="en-US" sz="2400" dirty="0"/>
              <a:t>Cataloging Sound Recordings </a:t>
            </a:r>
            <a:r>
              <a:rPr lang="en-US" sz="2400" dirty="0" smtClean="0"/>
              <a:t>Defensively</a:t>
            </a:r>
            <a:r>
              <a:rPr lang="en-US" sz="2400" dirty="0"/>
              <a:t>:  Introduction</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262" y="711200"/>
            <a:ext cx="4202723" cy="3946033"/>
          </a:xfrm>
        </p:spPr>
        <p:txBody>
          <a:bodyPr/>
          <a:lstStyle/>
          <a:p>
            <a:pPr marL="0" indent="0">
              <a:buNone/>
            </a:pPr>
            <a:r>
              <a:rPr lang="en-US" sz="1400" dirty="0" smtClean="0"/>
              <a:t>028 01   SLD </a:t>
            </a:r>
            <a:r>
              <a:rPr lang="en-US" sz="1400" dirty="0"/>
              <a:t>1962 </a:t>
            </a:r>
            <a:r>
              <a:rPr lang="en-US" sz="1400" dirty="0" err="1"/>
              <a:t>ǂb</a:t>
            </a:r>
            <a:r>
              <a:rPr lang="en-US" sz="1400" dirty="0"/>
              <a:t> BBC Audiobooks America</a:t>
            </a:r>
          </a:p>
          <a:p>
            <a:pPr marL="0" indent="0">
              <a:buNone/>
            </a:pPr>
            <a:r>
              <a:rPr lang="en-US" sz="1400" dirty="0" smtClean="0"/>
              <a:t>100 1     Trollope</a:t>
            </a:r>
            <a:r>
              <a:rPr lang="en-US" sz="1400" dirty="0"/>
              <a:t>, Anthony, </a:t>
            </a:r>
            <a:r>
              <a:rPr lang="en-US" sz="1400" dirty="0" err="1"/>
              <a:t>ǂd</a:t>
            </a:r>
            <a:r>
              <a:rPr lang="en-US" sz="1400" dirty="0"/>
              <a:t> 1815-1882.</a:t>
            </a:r>
          </a:p>
          <a:p>
            <a:pPr marL="0" indent="0">
              <a:buNone/>
            </a:pPr>
            <a:r>
              <a:rPr lang="en-US" sz="1400" dirty="0" smtClean="0"/>
              <a:t>245 10   </a:t>
            </a:r>
            <a:r>
              <a:rPr lang="en-US" sz="1400" dirty="0" err="1" smtClean="0"/>
              <a:t>Barchester</a:t>
            </a:r>
            <a:r>
              <a:rPr lang="en-US" sz="1400" dirty="0" smtClean="0"/>
              <a:t> </a:t>
            </a:r>
            <a:r>
              <a:rPr lang="en-US" sz="1400" dirty="0"/>
              <a:t>Towers </a:t>
            </a:r>
            <a:r>
              <a:rPr lang="en-US" sz="1400" dirty="0" err="1"/>
              <a:t>ǂh</a:t>
            </a:r>
            <a:r>
              <a:rPr lang="en-US" sz="1400" dirty="0"/>
              <a:t> [sound recording] / </a:t>
            </a:r>
            <a:r>
              <a:rPr lang="en-US" sz="1400" dirty="0" err="1"/>
              <a:t>ǂc</a:t>
            </a:r>
            <a:r>
              <a:rPr lang="en-US" sz="1400" dirty="0"/>
              <a:t> Anthony Trollope.</a:t>
            </a:r>
          </a:p>
          <a:p>
            <a:pPr marL="0" indent="0">
              <a:buNone/>
            </a:pPr>
            <a:r>
              <a:rPr lang="en-US" sz="1400" dirty="0">
                <a:solidFill>
                  <a:srgbClr val="FF0000"/>
                </a:solidFill>
              </a:rPr>
              <a:t>250  </a:t>
            </a:r>
            <a:r>
              <a:rPr lang="en-US" sz="1400" dirty="0" smtClean="0">
                <a:solidFill>
                  <a:srgbClr val="FF0000"/>
                </a:solidFill>
              </a:rPr>
              <a:t>      Unabridged</a:t>
            </a:r>
            <a:r>
              <a:rPr lang="en-US" sz="1400" dirty="0">
                <a:solidFill>
                  <a:srgbClr val="FF0000"/>
                </a:solidFill>
              </a:rPr>
              <a:t>.</a:t>
            </a:r>
          </a:p>
          <a:p>
            <a:pPr marL="0" indent="0">
              <a:buNone/>
            </a:pPr>
            <a:r>
              <a:rPr lang="en-US" sz="1400" dirty="0"/>
              <a:t>260  </a:t>
            </a:r>
            <a:r>
              <a:rPr lang="en-US" sz="1400" dirty="0" smtClean="0"/>
              <a:t>      North </a:t>
            </a:r>
            <a:r>
              <a:rPr lang="en-US" sz="1400" dirty="0"/>
              <a:t>Kingstown, R.I. : </a:t>
            </a:r>
            <a:r>
              <a:rPr lang="en-US" sz="1400" dirty="0" err="1"/>
              <a:t>ǂb</a:t>
            </a:r>
            <a:r>
              <a:rPr lang="en-US" sz="1400" dirty="0"/>
              <a:t> BBC Audiobooks America, </a:t>
            </a:r>
            <a:r>
              <a:rPr lang="en-US" sz="1400" dirty="0" err="1"/>
              <a:t>ǂc</a:t>
            </a:r>
            <a:r>
              <a:rPr lang="en-US" sz="1400" dirty="0"/>
              <a:t> [2010], </a:t>
            </a:r>
            <a:r>
              <a:rPr lang="en-US" sz="1400" dirty="0" smtClean="0"/>
              <a:t>p2001.</a:t>
            </a:r>
            <a:endParaRPr lang="en-US" sz="1400" dirty="0"/>
          </a:p>
          <a:p>
            <a:pPr marL="0" indent="0">
              <a:buNone/>
            </a:pPr>
            <a:r>
              <a:rPr lang="en-US" sz="1400" dirty="0"/>
              <a:t>300  </a:t>
            </a:r>
            <a:r>
              <a:rPr lang="en-US" sz="1400" dirty="0" smtClean="0"/>
              <a:t>      16 </a:t>
            </a:r>
            <a:r>
              <a:rPr lang="en-US" sz="1400" dirty="0"/>
              <a:t>sound discs (19 hr., 12 min.) : </a:t>
            </a:r>
            <a:r>
              <a:rPr lang="en-US" sz="1400" dirty="0" err="1"/>
              <a:t>ǂb</a:t>
            </a:r>
            <a:r>
              <a:rPr lang="en-US" sz="1400" dirty="0"/>
              <a:t> digital ; </a:t>
            </a:r>
            <a:r>
              <a:rPr lang="en-US" sz="1400" dirty="0" err="1"/>
              <a:t>ǂc</a:t>
            </a:r>
            <a:r>
              <a:rPr lang="en-US" sz="1400" dirty="0"/>
              <a:t> 4 3/4 in.</a:t>
            </a:r>
          </a:p>
          <a:p>
            <a:pPr marL="0" indent="0">
              <a:buNone/>
            </a:pPr>
            <a:r>
              <a:rPr lang="en-US" sz="1400" dirty="0" smtClean="0"/>
              <a:t>500        </a:t>
            </a:r>
            <a:r>
              <a:rPr lang="en-US" sz="1400" dirty="0"/>
              <a:t>"Includes companion eBook"--Container.</a:t>
            </a:r>
          </a:p>
          <a:p>
            <a:pPr marL="0" indent="0">
              <a:buNone/>
            </a:pPr>
            <a:r>
              <a:rPr lang="en-US" sz="1400" dirty="0" smtClean="0"/>
              <a:t>500        "</a:t>
            </a:r>
            <a:r>
              <a:rPr lang="en-US" sz="1400" dirty="0"/>
              <a:t>Sound Library"--Container.</a:t>
            </a:r>
          </a:p>
          <a:p>
            <a:pPr marL="0" indent="0">
              <a:buNone/>
            </a:pPr>
            <a:r>
              <a:rPr lang="en-US" sz="1400" dirty="0" smtClean="0"/>
              <a:t>511 0     Narrated </a:t>
            </a:r>
            <a:r>
              <a:rPr lang="en-US" sz="1400" dirty="0"/>
              <a:t>by Timothy West.</a:t>
            </a:r>
          </a:p>
          <a:p>
            <a:pPr marL="0" indent="0">
              <a:buNone/>
            </a:pPr>
            <a:r>
              <a:rPr lang="en-US" sz="1400" dirty="0" smtClean="0"/>
              <a:t>500        Recording </a:t>
            </a:r>
            <a:r>
              <a:rPr lang="en-US" sz="1400" dirty="0"/>
              <a:t>originally produced by BBC Audiobooks Ltd., p2001, 2010.</a:t>
            </a:r>
          </a:p>
          <a:p>
            <a:pPr marL="0" indent="0">
              <a:buNone/>
            </a:pPr>
            <a:r>
              <a:rPr lang="en-US" sz="1400" dirty="0"/>
              <a:t>500  </a:t>
            </a:r>
            <a:r>
              <a:rPr lang="en-US" sz="1400" dirty="0" smtClean="0"/>
              <a:t>      In </a:t>
            </a:r>
            <a:r>
              <a:rPr lang="en-US" sz="1400" dirty="0"/>
              <a:t>container (17 cm.).</a:t>
            </a:r>
          </a:p>
          <a:p>
            <a:pPr marL="0" indent="0">
              <a:buNone/>
            </a:pPr>
            <a:r>
              <a:rPr lang="en-US" sz="1400" dirty="0"/>
              <a:t>500  </a:t>
            </a:r>
            <a:r>
              <a:rPr lang="en-US" sz="1400" dirty="0" smtClean="0"/>
              <a:t>      "</a:t>
            </a:r>
            <a:r>
              <a:rPr lang="en-US" sz="1400" dirty="0"/>
              <a:t>Digitally Mastered"--Container.</a:t>
            </a:r>
          </a:p>
        </p:txBody>
      </p:sp>
      <p:sp>
        <p:nvSpPr>
          <p:cNvPr id="4" name="Content Placeholder 3"/>
          <p:cNvSpPr>
            <a:spLocks noGrp="1"/>
          </p:cNvSpPr>
          <p:nvPr>
            <p:ph sz="half" idx="2"/>
          </p:nvPr>
        </p:nvSpPr>
        <p:spPr>
          <a:xfrm>
            <a:off x="4353013" y="794327"/>
            <a:ext cx="4653706" cy="3676073"/>
          </a:xfrm>
        </p:spPr>
        <p:txBody>
          <a:bodyPr/>
          <a:lstStyle/>
          <a:p>
            <a:pPr marL="0" indent="0">
              <a:buNone/>
            </a:pPr>
            <a:r>
              <a:rPr lang="en-US" sz="1400" dirty="0" smtClean="0"/>
              <a:t>028 02   CMP </a:t>
            </a:r>
            <a:r>
              <a:rPr lang="en-US" sz="1400" dirty="0"/>
              <a:t>1962 </a:t>
            </a:r>
            <a:r>
              <a:rPr lang="en-US" sz="1400" dirty="0" err="1"/>
              <a:t>ǂb</a:t>
            </a:r>
            <a:r>
              <a:rPr lang="en-US" sz="1400" dirty="0"/>
              <a:t> BBC Audiobooks America</a:t>
            </a:r>
          </a:p>
          <a:p>
            <a:pPr marL="0" indent="0">
              <a:buNone/>
            </a:pPr>
            <a:r>
              <a:rPr lang="en-US" sz="1400" dirty="0" smtClean="0"/>
              <a:t>100 1     Trollope</a:t>
            </a:r>
            <a:r>
              <a:rPr lang="en-US" sz="1400" dirty="0"/>
              <a:t>, Anthony, </a:t>
            </a:r>
            <a:r>
              <a:rPr lang="en-US" sz="1400" dirty="0" err="1"/>
              <a:t>ǂd</a:t>
            </a:r>
            <a:r>
              <a:rPr lang="en-US" sz="1400" dirty="0"/>
              <a:t> 1815-1882.</a:t>
            </a:r>
          </a:p>
          <a:p>
            <a:pPr marL="0" indent="0">
              <a:buNone/>
            </a:pPr>
            <a:r>
              <a:rPr lang="en-US" sz="1400" dirty="0" smtClean="0"/>
              <a:t>245 10   </a:t>
            </a:r>
            <a:r>
              <a:rPr lang="en-US" sz="1400" dirty="0" err="1" smtClean="0"/>
              <a:t>Barchester</a:t>
            </a:r>
            <a:r>
              <a:rPr lang="en-US" sz="1400" dirty="0" smtClean="0"/>
              <a:t> </a:t>
            </a:r>
            <a:r>
              <a:rPr lang="en-US" sz="1400" dirty="0"/>
              <a:t>Towers </a:t>
            </a:r>
            <a:r>
              <a:rPr lang="en-US" sz="1400" dirty="0" err="1"/>
              <a:t>ǂh</a:t>
            </a:r>
            <a:r>
              <a:rPr lang="en-US" sz="1400" dirty="0"/>
              <a:t> [sound recording] / </a:t>
            </a:r>
            <a:r>
              <a:rPr lang="en-US" sz="1400" dirty="0" err="1"/>
              <a:t>ǂc</a:t>
            </a:r>
            <a:r>
              <a:rPr lang="en-US" sz="1400" dirty="0"/>
              <a:t> by Anthony Trollope.</a:t>
            </a:r>
          </a:p>
          <a:p>
            <a:pPr>
              <a:buAutoNum type="arabicPlain" startAt="250"/>
            </a:pPr>
            <a:r>
              <a:rPr lang="en-US" sz="1400" dirty="0" smtClean="0">
                <a:solidFill>
                  <a:srgbClr val="FF0000"/>
                </a:solidFill>
              </a:rPr>
              <a:t>       Unabridged.</a:t>
            </a:r>
          </a:p>
          <a:p>
            <a:pPr marL="0" indent="0">
              <a:buNone/>
            </a:pPr>
            <a:r>
              <a:rPr lang="en-US" sz="1400" dirty="0" smtClean="0">
                <a:solidFill>
                  <a:srgbClr val="FF0000"/>
                </a:solidFill>
              </a:rPr>
              <a:t>250        MP3 </a:t>
            </a:r>
            <a:r>
              <a:rPr lang="en-US" sz="1400" dirty="0">
                <a:solidFill>
                  <a:srgbClr val="FF0000"/>
                </a:solidFill>
              </a:rPr>
              <a:t>format.</a:t>
            </a:r>
          </a:p>
          <a:p>
            <a:pPr marL="0" indent="0">
              <a:buNone/>
            </a:pPr>
            <a:r>
              <a:rPr lang="en-US" sz="1400" dirty="0"/>
              <a:t>260 </a:t>
            </a:r>
            <a:r>
              <a:rPr lang="en-US" sz="1400" dirty="0" smtClean="0"/>
              <a:t>       </a:t>
            </a:r>
            <a:r>
              <a:rPr lang="en-US" sz="1400" dirty="0"/>
              <a:t>North Kingstown, RI : </a:t>
            </a:r>
            <a:r>
              <a:rPr lang="en-US" sz="1400" dirty="0" err="1"/>
              <a:t>ǂb</a:t>
            </a:r>
            <a:r>
              <a:rPr lang="en-US" sz="1400" dirty="0"/>
              <a:t> BBC Audiobooks America, </a:t>
            </a:r>
            <a:r>
              <a:rPr lang="en-US" sz="1400" dirty="0" err="1"/>
              <a:t>ǂc</a:t>
            </a:r>
            <a:r>
              <a:rPr lang="en-US" sz="1400" dirty="0"/>
              <a:t> p2010.</a:t>
            </a:r>
          </a:p>
          <a:p>
            <a:pPr marL="0" indent="0">
              <a:buNone/>
            </a:pPr>
            <a:r>
              <a:rPr lang="en-US" sz="1400" dirty="0"/>
              <a:t>300  </a:t>
            </a:r>
            <a:r>
              <a:rPr lang="en-US" sz="1400" dirty="0" smtClean="0"/>
              <a:t>      2 </a:t>
            </a:r>
            <a:r>
              <a:rPr lang="en-US" sz="1400" dirty="0"/>
              <a:t>sound discs (19 hr., 12 min.) : </a:t>
            </a:r>
            <a:r>
              <a:rPr lang="en-US" sz="1400" dirty="0" err="1"/>
              <a:t>ǂb</a:t>
            </a:r>
            <a:r>
              <a:rPr lang="en-US" sz="1400" dirty="0"/>
              <a:t> digital, stereo, MP3 compressed ; </a:t>
            </a:r>
            <a:r>
              <a:rPr lang="en-US" sz="1400" dirty="0" err="1"/>
              <a:t>ǂc</a:t>
            </a:r>
            <a:r>
              <a:rPr lang="en-US" sz="1400" dirty="0"/>
              <a:t> 4 3/4 in.</a:t>
            </a:r>
          </a:p>
          <a:p>
            <a:pPr marL="0" indent="0">
              <a:buNone/>
            </a:pPr>
            <a:r>
              <a:rPr lang="en-US" sz="1400" dirty="0"/>
              <a:t>538  </a:t>
            </a:r>
            <a:r>
              <a:rPr lang="en-US" sz="1400" dirty="0" smtClean="0"/>
              <a:t>      System </a:t>
            </a:r>
            <a:r>
              <a:rPr lang="en-US" sz="1400" dirty="0"/>
              <a:t>requirements: CD/MP3 player or PC with MP3-capable software.</a:t>
            </a:r>
          </a:p>
          <a:p>
            <a:pPr marL="0" indent="0">
              <a:buNone/>
            </a:pPr>
            <a:r>
              <a:rPr lang="en-US" sz="1400" dirty="0" smtClean="0"/>
              <a:t>511 0      Read </a:t>
            </a:r>
            <a:r>
              <a:rPr lang="en-US" sz="1400" dirty="0"/>
              <a:t>by Timothy West.</a:t>
            </a:r>
          </a:p>
          <a:p>
            <a:pPr marL="0" indent="0">
              <a:buNone/>
            </a:pPr>
            <a:r>
              <a:rPr lang="en-US" sz="1400" dirty="0" smtClean="0"/>
              <a:t>500         "</a:t>
            </a:r>
            <a:r>
              <a:rPr lang="en-US" sz="1400" dirty="0"/>
              <a:t>Sound library MP3."</a:t>
            </a:r>
          </a:p>
          <a:p>
            <a:pPr marL="0" indent="0">
              <a:buNone/>
            </a:pPr>
            <a:r>
              <a:rPr lang="en-US" sz="1400" dirty="0"/>
              <a:t>500  </a:t>
            </a:r>
            <a:r>
              <a:rPr lang="en-US" sz="1400" dirty="0" smtClean="0"/>
              <a:t>       "</a:t>
            </a:r>
            <a:r>
              <a:rPr lang="en-US" sz="1400" dirty="0"/>
              <a:t>Includes companion eBook"--Container.</a:t>
            </a:r>
          </a:p>
        </p:txBody>
      </p:sp>
      <p:sp>
        <p:nvSpPr>
          <p:cNvPr id="5" name="Title 3"/>
          <p:cNvSpPr>
            <a:spLocks noGrp="1"/>
          </p:cNvSpPr>
          <p:nvPr>
            <p:ph type="title"/>
          </p:nvPr>
        </p:nvSpPr>
        <p:spPr>
          <a:xfrm>
            <a:off x="683491" y="110729"/>
            <a:ext cx="7675418" cy="443453"/>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Defensively</a:t>
            </a:r>
            <a:r>
              <a:rPr lang="en-US" sz="2400" b="1" dirty="0">
                <a:solidFill>
                  <a:schemeClr val="tx2"/>
                </a:solidFill>
                <a:latin typeface="+mn-lt"/>
                <a:ea typeface="+mn-ea"/>
                <a:cs typeface="+mn-cs"/>
              </a:rPr>
              <a:t>:  Edition</a:t>
            </a:r>
          </a:p>
        </p:txBody>
      </p:sp>
      <p:sp>
        <p:nvSpPr>
          <p:cNvPr id="6" name="Rectangle 5"/>
          <p:cNvSpPr/>
          <p:nvPr/>
        </p:nvSpPr>
        <p:spPr>
          <a:xfrm>
            <a:off x="1648690" y="4553527"/>
            <a:ext cx="5745019" cy="496996"/>
          </a:xfrm>
          <a:prstGeom prst="rect">
            <a:avLst/>
          </a:prstGeom>
        </p:spPr>
        <p:txBody>
          <a:bodyPr wrap="square">
            <a:spAutoFit/>
          </a:bodyPr>
          <a:lstStyle/>
          <a:p>
            <a:pPr algn="ctr">
              <a:lnSpc>
                <a:spcPct val="150000"/>
              </a:lnSpc>
            </a:pPr>
            <a:r>
              <a:rPr lang="en-US" sz="2000" b="1" dirty="0" smtClean="0">
                <a:solidFill>
                  <a:srgbClr val="FF0000"/>
                </a:solidFill>
              </a:rPr>
              <a:t>Difference in Format </a:t>
            </a:r>
            <a:r>
              <a:rPr lang="en-US" sz="2000" b="1" dirty="0">
                <a:solidFill>
                  <a:srgbClr val="FF0000"/>
                </a:solidFill>
              </a:rPr>
              <a:t>or Physical Presentation</a:t>
            </a:r>
          </a:p>
        </p:txBody>
      </p:sp>
    </p:spTree>
    <p:extLst>
      <p:ext uri="{BB962C8B-B14F-4D97-AF65-F5344CB8AC3E}">
        <p14:creationId xmlns:p14="http://schemas.microsoft.com/office/powerpoint/2010/main" val="192864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50" y="738885"/>
            <a:ext cx="4324350" cy="3553647"/>
          </a:xfrm>
        </p:spPr>
        <p:txBody>
          <a:bodyPr/>
          <a:lstStyle/>
          <a:p>
            <a:pPr marL="0" indent="0">
              <a:buNone/>
            </a:pPr>
            <a:r>
              <a:rPr lang="en-US" sz="1100" dirty="0" smtClean="0"/>
              <a:t>110 2    Minot </a:t>
            </a:r>
            <a:r>
              <a:rPr lang="en-US" sz="1100" dirty="0"/>
              <a:t>State University. </a:t>
            </a:r>
            <a:r>
              <a:rPr lang="en-US" sz="1100" dirty="0" err="1"/>
              <a:t>ǂb</a:t>
            </a:r>
            <a:r>
              <a:rPr lang="en-US" sz="1100" dirty="0"/>
              <a:t> Division of Music.</a:t>
            </a:r>
          </a:p>
          <a:p>
            <a:pPr marL="0" indent="0">
              <a:buNone/>
            </a:pPr>
            <a:r>
              <a:rPr lang="en-US" sz="1100" dirty="0" smtClean="0"/>
              <a:t>245 10  Small </a:t>
            </a:r>
            <a:r>
              <a:rPr lang="en-US" sz="1100" dirty="0"/>
              <a:t>ensembles concert </a:t>
            </a:r>
            <a:r>
              <a:rPr lang="en-US" sz="1100" dirty="0" err="1"/>
              <a:t>ǂh</a:t>
            </a:r>
            <a:r>
              <a:rPr lang="en-US" sz="1100" dirty="0"/>
              <a:t> [sound recording].</a:t>
            </a:r>
          </a:p>
          <a:p>
            <a:pPr marL="0" indent="0">
              <a:buNone/>
            </a:pPr>
            <a:r>
              <a:rPr lang="en-US" sz="1100" dirty="0"/>
              <a:t>260  </a:t>
            </a:r>
            <a:r>
              <a:rPr lang="en-US" sz="1100" dirty="0" smtClean="0"/>
              <a:t>     [</a:t>
            </a:r>
            <a:r>
              <a:rPr lang="en-US" sz="1100" dirty="0"/>
              <a:t>Minot, N.D.] : </a:t>
            </a:r>
            <a:r>
              <a:rPr lang="en-US" sz="1100" dirty="0" err="1"/>
              <a:t>ǂb</a:t>
            </a:r>
            <a:r>
              <a:rPr lang="en-US" sz="1100" dirty="0"/>
              <a:t> [Minot State University, Division of Music], </a:t>
            </a:r>
            <a:r>
              <a:rPr lang="en-US" sz="1100" dirty="0" err="1"/>
              <a:t>ǂc</a:t>
            </a:r>
            <a:r>
              <a:rPr lang="en-US" sz="1100" dirty="0"/>
              <a:t> [2012]</a:t>
            </a:r>
          </a:p>
          <a:p>
            <a:pPr marL="0" indent="0">
              <a:buNone/>
            </a:pPr>
            <a:r>
              <a:rPr lang="en-US" sz="1100" dirty="0"/>
              <a:t>300  </a:t>
            </a:r>
            <a:r>
              <a:rPr lang="en-US" sz="1100" dirty="0" smtClean="0"/>
              <a:t>     1 </a:t>
            </a:r>
            <a:r>
              <a:rPr lang="en-US" sz="1100" dirty="0"/>
              <a:t>audio disc (39 min.) : </a:t>
            </a:r>
            <a:r>
              <a:rPr lang="en-US" sz="1100" dirty="0" err="1"/>
              <a:t>ǂb</a:t>
            </a:r>
            <a:r>
              <a:rPr lang="en-US" sz="1100" dirty="0"/>
              <a:t> digital, stereo. ; </a:t>
            </a:r>
            <a:r>
              <a:rPr lang="en-US" sz="1100" dirty="0" err="1"/>
              <a:t>ǂc</a:t>
            </a:r>
            <a:r>
              <a:rPr lang="en-US" sz="1100" dirty="0"/>
              <a:t> 4 3/4 in.</a:t>
            </a:r>
          </a:p>
          <a:p>
            <a:pPr marL="0" indent="0">
              <a:buNone/>
            </a:pPr>
            <a:r>
              <a:rPr lang="en-US" sz="1100" dirty="0" smtClean="0"/>
              <a:t>511 0    </a:t>
            </a:r>
            <a:r>
              <a:rPr lang="en-US" sz="1100" dirty="0" err="1" smtClean="0"/>
              <a:t>DaCoda</a:t>
            </a:r>
            <a:r>
              <a:rPr lang="en-US" sz="1100" dirty="0" smtClean="0"/>
              <a:t> </a:t>
            </a:r>
            <a:r>
              <a:rPr lang="en-US" sz="1100" dirty="0"/>
              <a:t>Saxophone Quartet ; MSU Brass Ensemble ; MSU Trombone Quartet ; MSU Singers.</a:t>
            </a:r>
          </a:p>
          <a:p>
            <a:pPr marL="0" indent="0">
              <a:buNone/>
            </a:pPr>
            <a:r>
              <a:rPr lang="en-US" sz="1100" dirty="0">
                <a:solidFill>
                  <a:srgbClr val="FF0000"/>
                </a:solidFill>
              </a:rPr>
              <a:t>518  </a:t>
            </a:r>
            <a:r>
              <a:rPr lang="en-US" sz="1100" dirty="0" smtClean="0">
                <a:solidFill>
                  <a:srgbClr val="FF0000"/>
                </a:solidFill>
              </a:rPr>
              <a:t>     February </a:t>
            </a:r>
            <a:r>
              <a:rPr lang="en-US" sz="1100" dirty="0">
                <a:solidFill>
                  <a:srgbClr val="FF0000"/>
                </a:solidFill>
              </a:rPr>
              <a:t>27, 2012</a:t>
            </a:r>
            <a:r>
              <a:rPr lang="en-US" sz="1100" dirty="0"/>
              <a:t>, Ann Nicole Nelson Hall, Minot State University.</a:t>
            </a:r>
          </a:p>
          <a:p>
            <a:pPr marL="0" indent="0">
              <a:buNone/>
            </a:pPr>
            <a:r>
              <a:rPr lang="en-US" sz="1100" dirty="0"/>
              <a:t>546  </a:t>
            </a:r>
            <a:r>
              <a:rPr lang="en-US" sz="1100" dirty="0" smtClean="0"/>
              <a:t>     Vocal </a:t>
            </a:r>
            <a:r>
              <a:rPr lang="en-US" sz="1100" dirty="0"/>
              <a:t>selections sung in English.</a:t>
            </a:r>
          </a:p>
          <a:p>
            <a:pPr marL="0" indent="0">
              <a:buNone/>
            </a:pPr>
            <a:r>
              <a:rPr lang="en-US" sz="1100" dirty="0" smtClean="0"/>
              <a:t>505 0    Quartette</a:t>
            </a:r>
            <a:r>
              <a:rPr lang="en-US" sz="1100" dirty="0"/>
              <a:t>: Allegro de concerto ; Andante ; Allegro / </a:t>
            </a:r>
            <a:r>
              <a:rPr lang="en-US" sz="1100" dirty="0" err="1"/>
              <a:t>Caryl</a:t>
            </a:r>
            <a:r>
              <a:rPr lang="en-US" sz="1100" dirty="0"/>
              <a:t> Florio -- Andante et Scherzo: Andante / Eugene </a:t>
            </a:r>
            <a:r>
              <a:rPr lang="en-US" sz="1100" dirty="0" err="1"/>
              <a:t>Bozza</a:t>
            </a:r>
            <a:r>
              <a:rPr lang="en-US" sz="1100" dirty="0"/>
              <a:t> -- Chinese rag / Jean </a:t>
            </a:r>
            <a:r>
              <a:rPr lang="en-US" sz="1100" dirty="0" err="1"/>
              <a:t>Matitia</a:t>
            </a:r>
            <a:r>
              <a:rPr lang="en-US" sz="1100" dirty="0"/>
              <a:t> -- In the hall of the mountain king, from Peer </a:t>
            </a:r>
            <a:r>
              <a:rPr lang="en-US" sz="1100" dirty="0" err="1"/>
              <a:t>Gynt</a:t>
            </a:r>
            <a:r>
              <a:rPr lang="en-US" sz="1100" dirty="0"/>
              <a:t> suite no. 1, op. 46 / </a:t>
            </a:r>
            <a:r>
              <a:rPr lang="en-US" sz="1100" dirty="0" err="1"/>
              <a:t>Edvard</a:t>
            </a:r>
            <a:r>
              <a:rPr lang="en-US" sz="1100" dirty="0"/>
              <a:t> Grieg ; arr. David </a:t>
            </a:r>
            <a:r>
              <a:rPr lang="en-US" sz="1100" dirty="0" err="1"/>
              <a:t>Marlatt</a:t>
            </a:r>
            <a:r>
              <a:rPr lang="en-US" sz="1100" dirty="0"/>
              <a:t> -- </a:t>
            </a:r>
            <a:r>
              <a:rPr lang="en-US" sz="1100" dirty="0" err="1"/>
              <a:t>Equale</a:t>
            </a:r>
            <a:r>
              <a:rPr lang="en-US" sz="1100" dirty="0"/>
              <a:t> no. 2 / Felix Mendelssohn ; arr. </a:t>
            </a:r>
            <a:r>
              <a:rPr lang="en-US" sz="1100" dirty="0" err="1"/>
              <a:t>Wittmann</a:t>
            </a:r>
            <a:r>
              <a:rPr lang="en-US" sz="1100" dirty="0"/>
              <a:t> -- Scarborough Fair / Traditional ; arr. </a:t>
            </a:r>
            <a:r>
              <a:rPr lang="en-US" sz="1100" dirty="0" err="1"/>
              <a:t>Reichenbach</a:t>
            </a:r>
            <a:r>
              <a:rPr lang="en-US" sz="1100" dirty="0"/>
              <a:t> -- Fields of gold / Sting -- </a:t>
            </a:r>
            <a:r>
              <a:rPr lang="en-US" sz="1100" dirty="0" err="1"/>
              <a:t>MoonGlow</a:t>
            </a:r>
            <a:r>
              <a:rPr lang="en-US" sz="1100" dirty="0"/>
              <a:t> / Will Hudson, Eddie De Lange, and Irving Mills -- May it be, from "Lord of the rings" / </a:t>
            </a:r>
            <a:r>
              <a:rPr lang="en-US" sz="1100" dirty="0" err="1"/>
              <a:t>Eithne</a:t>
            </a:r>
            <a:r>
              <a:rPr lang="en-US" sz="1100" dirty="0"/>
              <a:t> Ni </a:t>
            </a:r>
            <a:r>
              <a:rPr lang="en-US" sz="1100" dirty="0" err="1"/>
              <a:t>Bhroanain</a:t>
            </a:r>
            <a:r>
              <a:rPr lang="en-US" sz="1100" dirty="0"/>
              <a:t>, Nicky Ryan, and Roma Ryan ; arr. Mark </a:t>
            </a:r>
            <a:r>
              <a:rPr lang="en-US" sz="1100" dirty="0" err="1"/>
              <a:t>Brymer</a:t>
            </a:r>
            <a:r>
              <a:rPr lang="en-US" sz="1100" dirty="0"/>
              <a:t>.</a:t>
            </a:r>
          </a:p>
        </p:txBody>
      </p:sp>
      <p:sp>
        <p:nvSpPr>
          <p:cNvPr id="4" name="Content Placeholder 3"/>
          <p:cNvSpPr>
            <a:spLocks noGrp="1"/>
          </p:cNvSpPr>
          <p:nvPr>
            <p:ph sz="half" idx="2"/>
          </p:nvPr>
        </p:nvSpPr>
        <p:spPr>
          <a:xfrm>
            <a:off x="4608945" y="663364"/>
            <a:ext cx="4401705" cy="4305800"/>
          </a:xfrm>
        </p:spPr>
        <p:txBody>
          <a:bodyPr/>
          <a:lstStyle/>
          <a:p>
            <a:pPr marL="0" indent="0">
              <a:buNone/>
            </a:pPr>
            <a:r>
              <a:rPr lang="en-US" sz="1100" dirty="0" smtClean="0"/>
              <a:t>110 2    </a:t>
            </a:r>
            <a:r>
              <a:rPr lang="en-US" sz="1100" dirty="0"/>
              <a:t>Minot State University. </a:t>
            </a:r>
            <a:r>
              <a:rPr lang="en-US" sz="1100" dirty="0" err="1"/>
              <a:t>ǂb</a:t>
            </a:r>
            <a:r>
              <a:rPr lang="en-US" sz="1100" dirty="0"/>
              <a:t> Division of Music.</a:t>
            </a:r>
          </a:p>
          <a:p>
            <a:pPr marL="0" indent="0">
              <a:buNone/>
            </a:pPr>
            <a:r>
              <a:rPr lang="en-US" sz="1100" dirty="0" smtClean="0"/>
              <a:t>245 10  Small </a:t>
            </a:r>
            <a:r>
              <a:rPr lang="en-US" sz="1100" dirty="0"/>
              <a:t>ensembles concert </a:t>
            </a:r>
            <a:r>
              <a:rPr lang="en-US" sz="1100" dirty="0" err="1"/>
              <a:t>ǂh</a:t>
            </a:r>
            <a:r>
              <a:rPr lang="en-US" sz="1100" dirty="0"/>
              <a:t> [sound recording].</a:t>
            </a:r>
          </a:p>
          <a:p>
            <a:pPr marL="0" indent="0">
              <a:buNone/>
            </a:pPr>
            <a:r>
              <a:rPr lang="en-US" sz="1100" dirty="0" smtClean="0"/>
              <a:t>260       [</a:t>
            </a:r>
            <a:r>
              <a:rPr lang="en-US" sz="1100" dirty="0"/>
              <a:t>Minot, N.D.] : </a:t>
            </a:r>
            <a:r>
              <a:rPr lang="en-US" sz="1100" dirty="0" err="1"/>
              <a:t>ǂb</a:t>
            </a:r>
            <a:r>
              <a:rPr lang="en-US" sz="1100" dirty="0"/>
              <a:t> [Minot State University, Division of Music], </a:t>
            </a:r>
            <a:r>
              <a:rPr lang="en-US" sz="1100" dirty="0" err="1"/>
              <a:t>ǂc</a:t>
            </a:r>
            <a:r>
              <a:rPr lang="en-US" sz="1100" dirty="0"/>
              <a:t> [2012]</a:t>
            </a:r>
          </a:p>
          <a:p>
            <a:pPr marL="0" indent="0">
              <a:buNone/>
            </a:pPr>
            <a:r>
              <a:rPr lang="en-US" sz="1100" dirty="0"/>
              <a:t>300  </a:t>
            </a:r>
            <a:r>
              <a:rPr lang="en-US" sz="1100" dirty="0" smtClean="0"/>
              <a:t>    1 </a:t>
            </a:r>
            <a:r>
              <a:rPr lang="en-US" sz="1100" dirty="0"/>
              <a:t>audio disc (68 min.) : </a:t>
            </a:r>
            <a:r>
              <a:rPr lang="en-US" sz="1100" dirty="0" err="1"/>
              <a:t>ǂb</a:t>
            </a:r>
            <a:r>
              <a:rPr lang="en-US" sz="1100" dirty="0"/>
              <a:t> digital, stereo. ; </a:t>
            </a:r>
            <a:r>
              <a:rPr lang="en-US" sz="1100" dirty="0" err="1"/>
              <a:t>ǂc</a:t>
            </a:r>
            <a:r>
              <a:rPr lang="en-US" sz="1100" dirty="0"/>
              <a:t> 4 3/4 in.</a:t>
            </a:r>
          </a:p>
          <a:p>
            <a:pPr marL="0" indent="0">
              <a:buNone/>
            </a:pPr>
            <a:r>
              <a:rPr lang="en-US" sz="1100" dirty="0" smtClean="0"/>
              <a:t>511 0    MSU </a:t>
            </a:r>
            <a:r>
              <a:rPr lang="en-US" sz="1100" dirty="0"/>
              <a:t>String Ensemble ; MSU Brass Ensemble ; MSU Trombone Quartet ; DCM Scholars Quartet ; MSU Singers ; Dr. Erik Anderson, Dr. Jon </a:t>
            </a:r>
            <a:r>
              <a:rPr lang="en-US" sz="1100" dirty="0" err="1"/>
              <a:t>Rumney</a:t>
            </a:r>
            <a:r>
              <a:rPr lang="en-US" sz="1100" dirty="0"/>
              <a:t>, Mark Boren, Rebecca </a:t>
            </a:r>
            <a:r>
              <a:rPr lang="en-US" sz="1100" dirty="0" err="1"/>
              <a:t>Petrik</a:t>
            </a:r>
            <a:r>
              <a:rPr lang="en-US" sz="1100" dirty="0"/>
              <a:t>, Joe </a:t>
            </a:r>
            <a:r>
              <a:rPr lang="en-US" sz="1100" dirty="0" err="1"/>
              <a:t>Alme</a:t>
            </a:r>
            <a:r>
              <a:rPr lang="en-US" sz="1100" dirty="0"/>
              <a:t>, directors ; Annette </a:t>
            </a:r>
            <a:r>
              <a:rPr lang="en-US" sz="1100" dirty="0" err="1"/>
              <a:t>Karges</a:t>
            </a:r>
            <a:r>
              <a:rPr lang="en-US" sz="1100" dirty="0"/>
              <a:t>, accompanist ; Mahalia Ortiz, soprano.</a:t>
            </a:r>
          </a:p>
          <a:p>
            <a:pPr marL="0" indent="0">
              <a:buNone/>
            </a:pPr>
            <a:r>
              <a:rPr lang="en-US" sz="1100" dirty="0">
                <a:solidFill>
                  <a:srgbClr val="FF0000"/>
                </a:solidFill>
              </a:rPr>
              <a:t>518  </a:t>
            </a:r>
            <a:r>
              <a:rPr lang="en-US" sz="1100" dirty="0" smtClean="0">
                <a:solidFill>
                  <a:srgbClr val="FF0000"/>
                </a:solidFill>
              </a:rPr>
              <a:t>    April </a:t>
            </a:r>
            <a:r>
              <a:rPr lang="en-US" sz="1100" dirty="0">
                <a:solidFill>
                  <a:srgbClr val="FF0000"/>
                </a:solidFill>
              </a:rPr>
              <a:t>23, 2012</a:t>
            </a:r>
            <a:r>
              <a:rPr lang="en-US" sz="1100" dirty="0"/>
              <a:t>, Ann Nicole Nelson Hall, Minot State University.</a:t>
            </a:r>
          </a:p>
          <a:p>
            <a:pPr marL="0" indent="0">
              <a:buNone/>
            </a:pPr>
            <a:r>
              <a:rPr lang="en-US" sz="1100" dirty="0"/>
              <a:t>546  </a:t>
            </a:r>
            <a:r>
              <a:rPr lang="en-US" sz="1100" dirty="0" smtClean="0"/>
              <a:t>    Vocal </a:t>
            </a:r>
            <a:r>
              <a:rPr lang="en-US" sz="1100" dirty="0"/>
              <a:t>selections sung in English and Latin.</a:t>
            </a:r>
          </a:p>
          <a:p>
            <a:pPr marL="0" indent="0">
              <a:buNone/>
            </a:pPr>
            <a:r>
              <a:rPr lang="en-US" sz="1100" dirty="0" smtClean="0"/>
              <a:t>505 0   Collateral </a:t>
            </a:r>
            <a:r>
              <a:rPr lang="en-US" sz="1100" dirty="0"/>
              <a:t>sculpting / Carter John Rice (world premiere) -- Chorale fantasy on "Christ lay in the bonds of death", from Music for brass instruments / </a:t>
            </a:r>
            <a:r>
              <a:rPr lang="en-US" sz="1100" dirty="0" err="1"/>
              <a:t>Ingolf</a:t>
            </a:r>
            <a:r>
              <a:rPr lang="en-US" sz="1100" dirty="0"/>
              <a:t> Dahl -- Come thou grace / John Newton and Asahel Nettleton ; arr. Angela </a:t>
            </a:r>
            <a:r>
              <a:rPr lang="en-US" sz="1100" dirty="0" err="1"/>
              <a:t>Orluck</a:t>
            </a:r>
            <a:r>
              <a:rPr lang="en-US" sz="1100" dirty="0"/>
              <a:t> -- Achieved is the glorious work, from Creation / Franz Joseph Haydn -- Molto allegro e </a:t>
            </a:r>
            <a:r>
              <a:rPr lang="en-US" sz="1100" dirty="0" err="1"/>
              <a:t>appassionate</a:t>
            </a:r>
            <a:r>
              <a:rPr lang="en-US" sz="1100" dirty="0"/>
              <a:t>, from String quartet, op. 11 / Samuel Barber -- </a:t>
            </a:r>
            <a:r>
              <a:rPr lang="en-US" sz="1100" dirty="0" err="1"/>
              <a:t>Dragostea</a:t>
            </a:r>
            <a:r>
              <a:rPr lang="en-US" sz="1100" dirty="0"/>
              <a:t> din </a:t>
            </a:r>
            <a:r>
              <a:rPr lang="en-US" sz="1100" dirty="0" err="1"/>
              <a:t>tei</a:t>
            </a:r>
            <a:r>
              <a:rPr lang="en-US" sz="1100" dirty="0"/>
              <a:t> / O-Zone ; arr. Ivan </a:t>
            </a:r>
            <a:r>
              <a:rPr lang="en-US" sz="1100" dirty="0" err="1"/>
              <a:t>Luza</a:t>
            </a:r>
            <a:r>
              <a:rPr lang="en-US" sz="1100" dirty="0"/>
              <a:t> -- Amor de mi alma / Z. Randall </a:t>
            </a:r>
            <a:r>
              <a:rPr lang="en-US" sz="1100" dirty="0" err="1"/>
              <a:t>Stroope</a:t>
            </a:r>
            <a:r>
              <a:rPr lang="en-US" sz="1100" dirty="0"/>
              <a:t> -- Can't help </a:t>
            </a:r>
            <a:r>
              <a:rPr lang="en-US" sz="1100" dirty="0" err="1"/>
              <a:t>lovin</a:t>
            </a:r>
            <a:r>
              <a:rPr lang="en-US" sz="1100" dirty="0"/>
              <a:t>' </a:t>
            </a:r>
            <a:r>
              <a:rPr lang="en-US" sz="1100" dirty="0" err="1"/>
              <a:t>dat</a:t>
            </a:r>
            <a:r>
              <a:rPr lang="en-US" sz="1100" dirty="0"/>
              <a:t> man / Oscar Hammerstein II and Jerome Kern ; arr. John Leavitt -- And so it goes / Billy Joel ; arr. Kirby Shaw -- To make you feel my love / Bob Dylan ; arr. Greg Gilpin -- On the nature of daylight/This bitter earth / Max Richter ; arr. Erik Anderson.</a:t>
            </a:r>
          </a:p>
        </p:txBody>
      </p:sp>
      <p:sp>
        <p:nvSpPr>
          <p:cNvPr id="5" name="Title 3"/>
          <p:cNvSpPr>
            <a:spLocks noGrp="1"/>
          </p:cNvSpPr>
          <p:nvPr>
            <p:ph type="title"/>
          </p:nvPr>
        </p:nvSpPr>
        <p:spPr>
          <a:xfrm>
            <a:off x="712787" y="110729"/>
            <a:ext cx="7636886" cy="443453"/>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Defensively</a:t>
            </a:r>
            <a:r>
              <a:rPr lang="en-US" sz="2400" b="1" dirty="0">
                <a:solidFill>
                  <a:schemeClr val="tx2"/>
                </a:solidFill>
                <a:latin typeface="+mn-lt"/>
                <a:ea typeface="+mn-ea"/>
                <a:cs typeface="+mn-cs"/>
              </a:rPr>
              <a:t>:  Edition</a:t>
            </a:r>
          </a:p>
        </p:txBody>
      </p:sp>
      <p:sp>
        <p:nvSpPr>
          <p:cNvPr id="7" name="Rectangle 6"/>
          <p:cNvSpPr/>
          <p:nvPr/>
        </p:nvSpPr>
        <p:spPr>
          <a:xfrm>
            <a:off x="712787" y="4299367"/>
            <a:ext cx="2984535" cy="646331"/>
          </a:xfrm>
          <a:prstGeom prst="rect">
            <a:avLst/>
          </a:prstGeom>
        </p:spPr>
        <p:txBody>
          <a:bodyPr wrap="none">
            <a:spAutoFit/>
          </a:bodyPr>
          <a:lstStyle/>
          <a:p>
            <a:pPr algn="ctr"/>
            <a:r>
              <a:rPr lang="en-US" b="1" dirty="0" smtClean="0">
                <a:solidFill>
                  <a:srgbClr val="FF0000"/>
                </a:solidFill>
              </a:rPr>
              <a:t>Different Date Associated</a:t>
            </a:r>
          </a:p>
          <a:p>
            <a:pPr algn="ctr"/>
            <a:r>
              <a:rPr lang="en-US" b="1" dirty="0" smtClean="0">
                <a:solidFill>
                  <a:srgbClr val="FF0000"/>
                </a:solidFill>
              </a:rPr>
              <a:t> </a:t>
            </a:r>
            <a:r>
              <a:rPr lang="en-US" b="1" dirty="0">
                <a:solidFill>
                  <a:srgbClr val="FF0000"/>
                </a:solidFill>
              </a:rPr>
              <a:t>with the </a:t>
            </a:r>
            <a:r>
              <a:rPr lang="en-US" b="1" dirty="0" smtClean="0">
                <a:solidFill>
                  <a:srgbClr val="FF0000"/>
                </a:solidFill>
              </a:rPr>
              <a:t>Content</a:t>
            </a:r>
            <a:endParaRPr lang="en-US" b="1" dirty="0">
              <a:solidFill>
                <a:srgbClr val="FF0000"/>
              </a:solidFill>
            </a:endParaRPr>
          </a:p>
        </p:txBody>
      </p:sp>
    </p:spTree>
    <p:extLst>
      <p:ext uri="{BB962C8B-B14F-4D97-AF65-F5344CB8AC3E}">
        <p14:creationId xmlns:p14="http://schemas.microsoft.com/office/powerpoint/2010/main" val="4753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1401" y="808563"/>
            <a:ext cx="4354400" cy="3506584"/>
          </a:xfrm>
        </p:spPr>
        <p:txBody>
          <a:bodyPr/>
          <a:lstStyle/>
          <a:p>
            <a:pPr marL="0" indent="0">
              <a:buNone/>
            </a:pPr>
            <a:r>
              <a:rPr lang="en-US" sz="1100" dirty="0" smtClean="0"/>
              <a:t>245 04  The </a:t>
            </a:r>
            <a:r>
              <a:rPr lang="en-US" sz="1100" dirty="0"/>
              <a:t>JMU Percussion Ensemble.</a:t>
            </a:r>
          </a:p>
          <a:p>
            <a:pPr marL="0" indent="0">
              <a:buNone/>
            </a:pPr>
            <a:r>
              <a:rPr lang="en-US" sz="1100" dirty="0">
                <a:solidFill>
                  <a:srgbClr val="FF0000"/>
                </a:solidFill>
              </a:rPr>
              <a:t>250  </a:t>
            </a:r>
            <a:r>
              <a:rPr lang="en-US" sz="1100" dirty="0" smtClean="0">
                <a:solidFill>
                  <a:srgbClr val="FF0000"/>
                </a:solidFill>
              </a:rPr>
              <a:t>      [</a:t>
            </a:r>
            <a:r>
              <a:rPr lang="en-US" sz="1100" dirty="0">
                <a:solidFill>
                  <a:srgbClr val="FF0000"/>
                </a:solidFill>
              </a:rPr>
              <a:t>November 7, 2004, 3 pm performance].</a:t>
            </a:r>
          </a:p>
          <a:p>
            <a:pPr marL="0" indent="0">
              <a:buNone/>
            </a:pPr>
            <a:r>
              <a:rPr lang="en-US" sz="1100" dirty="0"/>
              <a:t>260  </a:t>
            </a:r>
            <a:r>
              <a:rPr lang="en-US" sz="1100" dirty="0" smtClean="0"/>
              <a:t>      Harrisonburg</a:t>
            </a:r>
            <a:r>
              <a:rPr lang="en-US" sz="1100" dirty="0"/>
              <a:t>, Va.: </a:t>
            </a:r>
            <a:r>
              <a:rPr lang="en-US" sz="1100" dirty="0" err="1"/>
              <a:t>ǂb</a:t>
            </a:r>
            <a:r>
              <a:rPr lang="en-US" sz="1100" dirty="0"/>
              <a:t> James Madison University, </a:t>
            </a:r>
            <a:r>
              <a:rPr lang="en-US" sz="1100" dirty="0" err="1"/>
              <a:t>ǂc</a:t>
            </a:r>
            <a:r>
              <a:rPr lang="en-US" sz="1100" dirty="0"/>
              <a:t> 2004.</a:t>
            </a:r>
          </a:p>
          <a:p>
            <a:pPr marL="0" indent="0">
              <a:buNone/>
            </a:pPr>
            <a:r>
              <a:rPr lang="en-US" sz="1100" dirty="0"/>
              <a:t>300  </a:t>
            </a:r>
            <a:r>
              <a:rPr lang="en-US" sz="1100" dirty="0" smtClean="0"/>
              <a:t>      1 </a:t>
            </a:r>
            <a:r>
              <a:rPr lang="en-US" sz="1100" dirty="0"/>
              <a:t>compact disc.</a:t>
            </a:r>
          </a:p>
          <a:p>
            <a:pPr marL="0" indent="0">
              <a:buNone/>
            </a:pPr>
            <a:r>
              <a:rPr lang="en-US" sz="1100" dirty="0" smtClean="0"/>
              <a:t>490 1     JMU </a:t>
            </a:r>
            <a:r>
              <a:rPr lang="en-US" sz="1100" dirty="0"/>
              <a:t>School of Music Performance Recording Collection</a:t>
            </a:r>
          </a:p>
          <a:p>
            <a:pPr marL="0" indent="0">
              <a:buNone/>
            </a:pPr>
            <a:r>
              <a:rPr lang="en-US" sz="1100" dirty="0" smtClean="0"/>
              <a:t>511 0     </a:t>
            </a:r>
            <a:r>
              <a:rPr lang="en-US" sz="1100" dirty="0"/>
              <a:t>The JMU Percussion Ensemble; C. William Rice; Rick </a:t>
            </a:r>
            <a:r>
              <a:rPr lang="en-US" sz="1100" dirty="0" err="1"/>
              <a:t>Deloney</a:t>
            </a:r>
            <a:r>
              <a:rPr lang="en-US" sz="1100" dirty="0"/>
              <a:t>; Margaret </a:t>
            </a:r>
            <a:r>
              <a:rPr lang="en-US" sz="1100" dirty="0" err="1"/>
              <a:t>Billin</a:t>
            </a:r>
            <a:r>
              <a:rPr lang="en-US" sz="1100" dirty="0"/>
              <a:t>, Conductors; JMU Percussion Theatre; Rick </a:t>
            </a:r>
            <a:r>
              <a:rPr lang="en-US" sz="1100" dirty="0" err="1"/>
              <a:t>Deloney</a:t>
            </a:r>
            <a:r>
              <a:rPr lang="en-US" sz="1100" dirty="0"/>
              <a:t>, Director; JMU Steel Drum Band; Margaret </a:t>
            </a:r>
            <a:r>
              <a:rPr lang="en-US" sz="1100" dirty="0" err="1"/>
              <a:t>Billin</a:t>
            </a:r>
            <a:r>
              <a:rPr lang="en-US" sz="1100" dirty="0"/>
              <a:t>, Director.</a:t>
            </a:r>
          </a:p>
          <a:p>
            <a:pPr marL="0" indent="0">
              <a:buNone/>
            </a:pPr>
            <a:r>
              <a:rPr lang="en-US" sz="1100" dirty="0">
                <a:solidFill>
                  <a:srgbClr val="FF0000"/>
                </a:solidFill>
              </a:rPr>
              <a:t>518  </a:t>
            </a:r>
            <a:r>
              <a:rPr lang="en-US" sz="1100" dirty="0" smtClean="0">
                <a:solidFill>
                  <a:srgbClr val="FF0000"/>
                </a:solidFill>
              </a:rPr>
              <a:t>      JMU </a:t>
            </a:r>
            <a:r>
              <a:rPr lang="en-US" sz="1100" dirty="0">
                <a:solidFill>
                  <a:srgbClr val="FF0000"/>
                </a:solidFill>
              </a:rPr>
              <a:t>Music Building -- Room 108, November 7, 2004, 3 pm.</a:t>
            </a:r>
          </a:p>
          <a:p>
            <a:pPr marL="0" indent="0">
              <a:buNone/>
            </a:pPr>
            <a:r>
              <a:rPr lang="en-US" sz="1100" dirty="0" smtClean="0"/>
              <a:t>505 0      Overture </a:t>
            </a:r>
            <a:r>
              <a:rPr lang="en-US" sz="1100" dirty="0"/>
              <a:t>to Candide (1956) / Leonard Bernstein -- The Palace of Nine Perfections (2000) III. Past Mountain Cliffs to the Paradises of the Immortals / Eric </a:t>
            </a:r>
            <a:r>
              <a:rPr lang="en-US" sz="1100" dirty="0" err="1"/>
              <a:t>Ewazen</a:t>
            </a:r>
            <a:r>
              <a:rPr lang="en-US" sz="1100" dirty="0"/>
              <a:t> -- El </a:t>
            </a:r>
            <a:r>
              <a:rPr lang="en-US" sz="1100" dirty="0" err="1"/>
              <a:t>Cumbanchero</a:t>
            </a:r>
            <a:r>
              <a:rPr lang="en-US" sz="1100" dirty="0"/>
              <a:t> (1943) / Raphael Hernandez; arr. Phil </a:t>
            </a:r>
            <a:r>
              <a:rPr lang="en-US" sz="1100" dirty="0" err="1"/>
              <a:t>Faini</a:t>
            </a:r>
            <a:r>
              <a:rPr lang="en-US" sz="1100" dirty="0"/>
              <a:t> -- Jewel / M. </a:t>
            </a:r>
            <a:r>
              <a:rPr lang="en-US" sz="1100" dirty="0" err="1"/>
              <a:t>Mertens</a:t>
            </a:r>
            <a:r>
              <a:rPr lang="en-US" sz="1100" dirty="0"/>
              <a:t> -- West Side Story (1957) / Leonard Bernstein -- Sugar Bum </a:t>
            </a:r>
            <a:r>
              <a:rPr lang="en-US" sz="1100" dirty="0" err="1"/>
              <a:t>Bum</a:t>
            </a:r>
            <a:r>
              <a:rPr lang="en-US" sz="1100" dirty="0"/>
              <a:t> (1988) / Lord Kitchener -- Fall (1990) / Paul Ross -- In Sync with You / Ray Holman -- Everybody's Everything (2004) / Carlos Santana; arr. Joshua Smith</a:t>
            </a:r>
            <a:r>
              <a:rPr lang="en-US" sz="1100" dirty="0" smtClean="0"/>
              <a:t>.</a:t>
            </a:r>
            <a:endParaRPr lang="en-US" sz="1100" dirty="0"/>
          </a:p>
        </p:txBody>
      </p:sp>
      <p:sp>
        <p:nvSpPr>
          <p:cNvPr id="7" name="Content Placeholder 6"/>
          <p:cNvSpPr>
            <a:spLocks noGrp="1"/>
          </p:cNvSpPr>
          <p:nvPr>
            <p:ph sz="half" idx="2"/>
          </p:nvPr>
        </p:nvSpPr>
        <p:spPr>
          <a:xfrm>
            <a:off x="4648201" y="808563"/>
            <a:ext cx="4382677" cy="3506584"/>
          </a:xfrm>
        </p:spPr>
        <p:txBody>
          <a:bodyPr/>
          <a:lstStyle/>
          <a:p>
            <a:pPr marL="0" indent="0">
              <a:buNone/>
            </a:pPr>
            <a:r>
              <a:rPr lang="en-US" sz="1100" dirty="0" smtClean="0"/>
              <a:t>245 04   The </a:t>
            </a:r>
            <a:r>
              <a:rPr lang="en-US" sz="1100" dirty="0"/>
              <a:t>JMU Percussion Ensemble.</a:t>
            </a:r>
          </a:p>
          <a:p>
            <a:pPr marL="0" indent="0">
              <a:buNone/>
            </a:pPr>
            <a:r>
              <a:rPr lang="en-US" sz="1100" dirty="0">
                <a:solidFill>
                  <a:srgbClr val="FF0000"/>
                </a:solidFill>
              </a:rPr>
              <a:t>250  </a:t>
            </a:r>
            <a:r>
              <a:rPr lang="en-US" sz="1100" dirty="0" smtClean="0">
                <a:solidFill>
                  <a:srgbClr val="FF0000"/>
                </a:solidFill>
              </a:rPr>
              <a:t>       [</a:t>
            </a:r>
            <a:r>
              <a:rPr lang="en-US" sz="1100" dirty="0">
                <a:solidFill>
                  <a:srgbClr val="FF0000"/>
                </a:solidFill>
              </a:rPr>
              <a:t>November 7, 2004, 7 pm performance].</a:t>
            </a:r>
          </a:p>
          <a:p>
            <a:pPr marL="0" indent="0">
              <a:buNone/>
            </a:pPr>
            <a:r>
              <a:rPr lang="en-US" sz="1100" dirty="0"/>
              <a:t>260  </a:t>
            </a:r>
            <a:r>
              <a:rPr lang="en-US" sz="1100" dirty="0" smtClean="0"/>
              <a:t>       Harrisonburg</a:t>
            </a:r>
            <a:r>
              <a:rPr lang="en-US" sz="1100" dirty="0"/>
              <a:t>, Va. : </a:t>
            </a:r>
            <a:r>
              <a:rPr lang="en-US" sz="1100" dirty="0" err="1"/>
              <a:t>ǂb</a:t>
            </a:r>
            <a:r>
              <a:rPr lang="en-US" sz="1100" dirty="0"/>
              <a:t> James Madison University, </a:t>
            </a:r>
            <a:r>
              <a:rPr lang="en-US" sz="1100" dirty="0" err="1"/>
              <a:t>ǂc</a:t>
            </a:r>
            <a:r>
              <a:rPr lang="en-US" sz="1100" dirty="0"/>
              <a:t> 2004.</a:t>
            </a:r>
          </a:p>
          <a:p>
            <a:pPr marL="0" indent="0">
              <a:buNone/>
            </a:pPr>
            <a:r>
              <a:rPr lang="en-US" sz="1100" dirty="0"/>
              <a:t>300  </a:t>
            </a:r>
            <a:r>
              <a:rPr lang="en-US" sz="1100" dirty="0" smtClean="0"/>
              <a:t>       1 </a:t>
            </a:r>
            <a:r>
              <a:rPr lang="en-US" sz="1100" dirty="0"/>
              <a:t>compact disc.</a:t>
            </a:r>
          </a:p>
          <a:p>
            <a:pPr marL="0" indent="0">
              <a:buNone/>
            </a:pPr>
            <a:r>
              <a:rPr lang="en-US" sz="1100" dirty="0" smtClean="0"/>
              <a:t>490 1      JMU </a:t>
            </a:r>
            <a:r>
              <a:rPr lang="en-US" sz="1100" dirty="0"/>
              <a:t>School of Music Performance Recording Collection</a:t>
            </a:r>
          </a:p>
          <a:p>
            <a:pPr marL="0" indent="0">
              <a:buNone/>
            </a:pPr>
            <a:r>
              <a:rPr lang="en-US" sz="1100" dirty="0" smtClean="0"/>
              <a:t>511 0      The </a:t>
            </a:r>
            <a:r>
              <a:rPr lang="en-US" sz="1100" dirty="0"/>
              <a:t>JMU Percussion Ensemble; C. William Rice; Rick </a:t>
            </a:r>
            <a:r>
              <a:rPr lang="en-US" sz="1100" dirty="0" err="1"/>
              <a:t>Deloney</a:t>
            </a:r>
            <a:r>
              <a:rPr lang="en-US" sz="1100" dirty="0"/>
              <a:t>; Margaret </a:t>
            </a:r>
            <a:r>
              <a:rPr lang="en-US" sz="1100" dirty="0" err="1"/>
              <a:t>Billin</a:t>
            </a:r>
            <a:r>
              <a:rPr lang="en-US" sz="1100" dirty="0"/>
              <a:t>, conductors; JMU Percussion Theatre; Rick </a:t>
            </a:r>
            <a:r>
              <a:rPr lang="en-US" sz="1100" dirty="0" err="1"/>
              <a:t>Deloney</a:t>
            </a:r>
            <a:r>
              <a:rPr lang="en-US" sz="1100" dirty="0"/>
              <a:t>, director; JMU Steel Drum Band; Margaret </a:t>
            </a:r>
            <a:r>
              <a:rPr lang="en-US" sz="1100" dirty="0" err="1"/>
              <a:t>Billin</a:t>
            </a:r>
            <a:r>
              <a:rPr lang="en-US" sz="1100" dirty="0"/>
              <a:t>, director.</a:t>
            </a:r>
          </a:p>
          <a:p>
            <a:pPr marL="0" indent="0">
              <a:buNone/>
            </a:pPr>
            <a:r>
              <a:rPr lang="en-US" sz="1100" dirty="0">
                <a:solidFill>
                  <a:srgbClr val="FF0000"/>
                </a:solidFill>
              </a:rPr>
              <a:t>518  </a:t>
            </a:r>
            <a:r>
              <a:rPr lang="en-US" sz="1100" dirty="0" smtClean="0">
                <a:solidFill>
                  <a:srgbClr val="FF0000"/>
                </a:solidFill>
              </a:rPr>
              <a:t>      JMU </a:t>
            </a:r>
            <a:r>
              <a:rPr lang="en-US" sz="1100" dirty="0">
                <a:solidFill>
                  <a:srgbClr val="FF0000"/>
                </a:solidFill>
              </a:rPr>
              <a:t>Music Building, Room 108, November 7, 2004, 7 pm.</a:t>
            </a:r>
          </a:p>
          <a:p>
            <a:pPr marL="0" indent="0">
              <a:buNone/>
            </a:pPr>
            <a:r>
              <a:rPr lang="en-US" sz="1100" dirty="0" smtClean="0"/>
              <a:t>505 0     Overture </a:t>
            </a:r>
            <a:r>
              <a:rPr lang="en-US" sz="1100" dirty="0"/>
              <a:t>to Candide (1956) / Leonard Bernstein -- The Palace of Nine Perfections (2000) III. Past Mountain Cliffs to the Paradises of the Immortals / Eric </a:t>
            </a:r>
            <a:r>
              <a:rPr lang="en-US" sz="1100" dirty="0" err="1"/>
              <a:t>Ewazen</a:t>
            </a:r>
            <a:r>
              <a:rPr lang="en-US" sz="1100" dirty="0"/>
              <a:t> -- El </a:t>
            </a:r>
            <a:r>
              <a:rPr lang="en-US" sz="1100" dirty="0" err="1"/>
              <a:t>Cumbanchero</a:t>
            </a:r>
            <a:r>
              <a:rPr lang="en-US" sz="1100" dirty="0"/>
              <a:t> (1943) / Raphael Hernandez; arr. Phil </a:t>
            </a:r>
            <a:r>
              <a:rPr lang="en-US" sz="1100" dirty="0" err="1"/>
              <a:t>Faini</a:t>
            </a:r>
            <a:r>
              <a:rPr lang="en-US" sz="1100" dirty="0"/>
              <a:t> -- Jewel / M. </a:t>
            </a:r>
            <a:r>
              <a:rPr lang="en-US" sz="1100" dirty="0" err="1"/>
              <a:t>Mertens</a:t>
            </a:r>
            <a:r>
              <a:rPr lang="en-US" sz="1100" dirty="0"/>
              <a:t> -- West Side Story (1957) / Leonard Bernstein -- Sugar Bum </a:t>
            </a:r>
            <a:r>
              <a:rPr lang="en-US" sz="1100" dirty="0" err="1"/>
              <a:t>Bum</a:t>
            </a:r>
            <a:r>
              <a:rPr lang="en-US" sz="1100" dirty="0"/>
              <a:t> (1988) / Lord Kitchener -- Fall (1990) / Paul Ross -- In Sync with You / Ray Holman -- Everybody's Everything (2004) / Carlos Santana; arr. Joshua Smith</a:t>
            </a:r>
            <a:r>
              <a:rPr lang="en-US" sz="1100" dirty="0" smtClean="0"/>
              <a:t>.</a:t>
            </a:r>
            <a:endParaRPr lang="en-US" sz="1100" dirty="0"/>
          </a:p>
        </p:txBody>
      </p:sp>
      <p:sp>
        <p:nvSpPr>
          <p:cNvPr id="8" name="Title 3"/>
          <p:cNvSpPr>
            <a:spLocks noGrp="1"/>
          </p:cNvSpPr>
          <p:nvPr>
            <p:ph type="title"/>
          </p:nvPr>
        </p:nvSpPr>
        <p:spPr>
          <a:xfrm>
            <a:off x="584462" y="110731"/>
            <a:ext cx="7674181" cy="426597"/>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Defensively</a:t>
            </a:r>
            <a:r>
              <a:rPr lang="en-US" sz="2400" b="1" dirty="0">
                <a:solidFill>
                  <a:schemeClr val="tx2"/>
                </a:solidFill>
                <a:latin typeface="+mn-lt"/>
                <a:ea typeface="+mn-ea"/>
                <a:cs typeface="+mn-cs"/>
              </a:rPr>
              <a:t>:  Edition</a:t>
            </a:r>
          </a:p>
        </p:txBody>
      </p:sp>
      <p:sp>
        <p:nvSpPr>
          <p:cNvPr id="5" name="Rectangle 4"/>
          <p:cNvSpPr/>
          <p:nvPr/>
        </p:nvSpPr>
        <p:spPr>
          <a:xfrm>
            <a:off x="1288930" y="4513112"/>
            <a:ext cx="6413743" cy="461665"/>
          </a:xfrm>
          <a:prstGeom prst="rect">
            <a:avLst/>
          </a:prstGeom>
        </p:spPr>
        <p:txBody>
          <a:bodyPr wrap="none">
            <a:spAutoFit/>
          </a:bodyPr>
          <a:lstStyle/>
          <a:p>
            <a:r>
              <a:rPr lang="en-US" sz="2400" b="1" dirty="0" smtClean="0">
                <a:solidFill>
                  <a:srgbClr val="FF0000"/>
                </a:solidFill>
              </a:rPr>
              <a:t>Different Date Associated </a:t>
            </a:r>
            <a:r>
              <a:rPr lang="en-US" sz="2400" b="1" dirty="0">
                <a:solidFill>
                  <a:srgbClr val="FF0000"/>
                </a:solidFill>
              </a:rPr>
              <a:t>with the </a:t>
            </a:r>
            <a:r>
              <a:rPr lang="en-US" sz="2400" b="1" dirty="0" smtClean="0">
                <a:solidFill>
                  <a:srgbClr val="FF0000"/>
                </a:solidFill>
              </a:rPr>
              <a:t>Content</a:t>
            </a:r>
            <a:endParaRPr lang="en-US" sz="2400" b="1" dirty="0">
              <a:solidFill>
                <a:srgbClr val="FF0000"/>
              </a:solidFill>
            </a:endParaRPr>
          </a:p>
        </p:txBody>
      </p:sp>
    </p:spTree>
    <p:extLst>
      <p:ext uri="{BB962C8B-B14F-4D97-AF65-F5344CB8AC3E}">
        <p14:creationId xmlns:p14="http://schemas.microsoft.com/office/powerpoint/2010/main" val="22810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11" y="110730"/>
            <a:ext cx="8406045" cy="473732"/>
          </a:xfrm>
          <a:ln w="12700">
            <a:solidFill>
              <a:schemeClr val="tx1"/>
            </a:solidFill>
          </a:ln>
        </p:spPr>
        <p:txBody>
          <a:bodyPr/>
          <a:lstStyle/>
          <a:p>
            <a:r>
              <a:rPr lang="en-US" sz="2400" b="1" dirty="0">
                <a:solidFill>
                  <a:schemeClr val="tx2"/>
                </a:solidFill>
                <a:latin typeface="+mn-lt"/>
                <a:ea typeface="+mn-ea"/>
                <a:cs typeface="+mn-cs"/>
              </a:rPr>
              <a:t>Cataloging Sound Recordings Defensively:  Voice Range</a:t>
            </a:r>
          </a:p>
        </p:txBody>
      </p:sp>
      <p:sp>
        <p:nvSpPr>
          <p:cNvPr id="3" name="Content Placeholder 2"/>
          <p:cNvSpPr>
            <a:spLocks noGrp="1"/>
          </p:cNvSpPr>
          <p:nvPr>
            <p:ph sz="half" idx="1"/>
          </p:nvPr>
        </p:nvSpPr>
        <p:spPr>
          <a:xfrm>
            <a:off x="320512" y="735291"/>
            <a:ext cx="4175290" cy="4053525"/>
          </a:xfrm>
        </p:spPr>
        <p:txBody>
          <a:bodyPr/>
          <a:lstStyle/>
          <a:p>
            <a:pPr marL="0" indent="0">
              <a:buNone/>
            </a:pPr>
            <a:r>
              <a:rPr lang="en-US" sz="1200" dirty="0" smtClean="0"/>
              <a:t>245 00  Accompaniments </a:t>
            </a:r>
            <a:r>
              <a:rPr lang="en-US" sz="1200" dirty="0"/>
              <a:t>for the French song anthology </a:t>
            </a:r>
            <a:r>
              <a:rPr lang="en-US" sz="1200" dirty="0" err="1"/>
              <a:t>ǂh</a:t>
            </a:r>
            <a:r>
              <a:rPr lang="en-US" sz="1200" dirty="0"/>
              <a:t> [sound recording] / </a:t>
            </a:r>
            <a:r>
              <a:rPr lang="en-US" sz="1200" dirty="0" err="1"/>
              <a:t>ǂc</a:t>
            </a:r>
            <a:r>
              <a:rPr lang="en-US" sz="1200" dirty="0"/>
              <a:t> [Richard Walters, series editor].</a:t>
            </a:r>
          </a:p>
          <a:p>
            <a:pPr marL="0" indent="0">
              <a:buNone/>
            </a:pPr>
            <a:r>
              <a:rPr lang="en-US" sz="1200" dirty="0" smtClean="0"/>
              <a:t>246 30  French </a:t>
            </a:r>
            <a:r>
              <a:rPr lang="en-US" sz="1200" dirty="0"/>
              <a:t>song anthology</a:t>
            </a:r>
          </a:p>
          <a:p>
            <a:pPr marL="0" indent="0">
              <a:buNone/>
            </a:pPr>
            <a:r>
              <a:rPr lang="en-US" sz="1200" dirty="0">
                <a:solidFill>
                  <a:srgbClr val="FF0000"/>
                </a:solidFill>
              </a:rPr>
              <a:t>250  </a:t>
            </a:r>
            <a:r>
              <a:rPr lang="en-US" sz="1200" dirty="0" smtClean="0">
                <a:solidFill>
                  <a:srgbClr val="FF0000"/>
                </a:solidFill>
              </a:rPr>
              <a:t>     High </a:t>
            </a:r>
            <a:r>
              <a:rPr lang="en-US" sz="1200" dirty="0">
                <a:solidFill>
                  <a:srgbClr val="FF0000"/>
                </a:solidFill>
              </a:rPr>
              <a:t>voice.</a:t>
            </a:r>
          </a:p>
          <a:p>
            <a:pPr marL="0" indent="0">
              <a:buNone/>
            </a:pPr>
            <a:r>
              <a:rPr lang="en-US" sz="1200" dirty="0"/>
              <a:t>260  </a:t>
            </a:r>
            <a:r>
              <a:rPr lang="en-US" sz="1200" dirty="0" smtClean="0"/>
              <a:t>     Milwaukee</a:t>
            </a:r>
            <a:r>
              <a:rPr lang="en-US" sz="1200" dirty="0"/>
              <a:t>, Wis. : </a:t>
            </a:r>
            <a:r>
              <a:rPr lang="en-US" sz="1200" dirty="0" err="1"/>
              <a:t>ǂb</a:t>
            </a:r>
            <a:r>
              <a:rPr lang="en-US" sz="1200" dirty="0"/>
              <a:t> Hal Leonard, </a:t>
            </a:r>
            <a:r>
              <a:rPr lang="en-US" sz="1200" dirty="0" err="1"/>
              <a:t>ǂc</a:t>
            </a:r>
            <a:r>
              <a:rPr lang="en-US" sz="1200" dirty="0"/>
              <a:t> c2006.</a:t>
            </a:r>
          </a:p>
          <a:p>
            <a:pPr marL="0" indent="0">
              <a:buNone/>
            </a:pPr>
            <a:r>
              <a:rPr lang="en-US" sz="1200" dirty="0"/>
              <a:t>300  </a:t>
            </a:r>
            <a:r>
              <a:rPr lang="en-US" sz="1200" dirty="0" smtClean="0"/>
              <a:t>     2 </a:t>
            </a:r>
            <a:r>
              <a:rPr lang="en-US" sz="1200" dirty="0"/>
              <a:t>sound discs : </a:t>
            </a:r>
            <a:r>
              <a:rPr lang="en-US" sz="1200" dirty="0" err="1"/>
              <a:t>ǂb</a:t>
            </a:r>
            <a:r>
              <a:rPr lang="en-US" sz="1200" dirty="0"/>
              <a:t> digital ; </a:t>
            </a:r>
            <a:r>
              <a:rPr lang="en-US" sz="1200" dirty="0" err="1"/>
              <a:t>ǂc</a:t>
            </a:r>
            <a:r>
              <a:rPr lang="en-US" sz="1200" dirty="0"/>
              <a:t> 4 3/4 in. + </a:t>
            </a:r>
            <a:r>
              <a:rPr lang="en-US" sz="1200" dirty="0" err="1"/>
              <a:t>ǂe</a:t>
            </a:r>
            <a:r>
              <a:rPr lang="en-US" sz="1200" dirty="0"/>
              <a:t> user's guide ([8] p. ; 31 cm.)</a:t>
            </a:r>
          </a:p>
          <a:p>
            <a:pPr marL="0" indent="0">
              <a:buNone/>
            </a:pPr>
            <a:r>
              <a:rPr lang="en-US" sz="1200" dirty="0" smtClean="0"/>
              <a:t>490 1    The </a:t>
            </a:r>
            <a:r>
              <a:rPr lang="en-US" sz="1200" dirty="0"/>
              <a:t>vocal library</a:t>
            </a:r>
          </a:p>
          <a:p>
            <a:pPr marL="0" indent="0">
              <a:buNone/>
            </a:pPr>
            <a:r>
              <a:rPr lang="en-US" sz="1200" dirty="0" smtClean="0"/>
              <a:t>511 0     Laura </a:t>
            </a:r>
            <a:r>
              <a:rPr lang="en-US" sz="1200" dirty="0"/>
              <a:t>Ward, piano.</a:t>
            </a:r>
          </a:p>
          <a:p>
            <a:pPr marL="0" indent="0">
              <a:buNone/>
            </a:pPr>
            <a:r>
              <a:rPr lang="en-US" sz="1200" dirty="0" smtClean="0"/>
              <a:t>500        "</a:t>
            </a:r>
            <a:r>
              <a:rPr lang="en-US" sz="1200" dirty="0"/>
              <a:t>In addition to piano accompaniments playable on both your CD player and computer, these enhanced CDs also include tempo adjustment and transposition software for computer use only. This software, known as Amazing Slow Downer, was originally created ... to allow singers and players the freedom to independently adjust both tempo and pitch elements"--"About the enhanced CDs", at end of user's guide. Includes installation instructions.</a:t>
            </a:r>
          </a:p>
          <a:p>
            <a:pPr marL="0" indent="0">
              <a:buNone/>
            </a:pPr>
            <a:r>
              <a:rPr lang="en-US" sz="1200" dirty="0"/>
              <a:t>500  </a:t>
            </a:r>
            <a:r>
              <a:rPr lang="en-US" sz="1200" dirty="0" smtClean="0"/>
              <a:t>     "</a:t>
            </a:r>
            <a:r>
              <a:rPr lang="en-US" sz="1200" dirty="0"/>
              <a:t>Companion to this edition in The vocal library: ... The French song anthology, high voice, edited by Carol Kimball &amp; Richard Walters"--</a:t>
            </a:r>
            <a:r>
              <a:rPr lang="en-US" sz="1200" dirty="0" err="1"/>
              <a:t>T.p</a:t>
            </a:r>
            <a:r>
              <a:rPr lang="en-US" sz="1200" dirty="0"/>
              <a:t>., user's guide</a:t>
            </a:r>
            <a:r>
              <a:rPr lang="en-US" sz="1200" dirty="0" smtClean="0"/>
              <a:t>.</a:t>
            </a:r>
            <a:endParaRPr lang="en-US" sz="1200" dirty="0"/>
          </a:p>
        </p:txBody>
      </p:sp>
      <p:sp>
        <p:nvSpPr>
          <p:cNvPr id="4" name="Content Placeholder 3"/>
          <p:cNvSpPr>
            <a:spLocks noGrp="1"/>
          </p:cNvSpPr>
          <p:nvPr>
            <p:ph sz="half" idx="2"/>
          </p:nvPr>
        </p:nvSpPr>
        <p:spPr>
          <a:xfrm>
            <a:off x="4648201" y="735291"/>
            <a:ext cx="4297836" cy="4053525"/>
          </a:xfrm>
        </p:spPr>
        <p:txBody>
          <a:bodyPr/>
          <a:lstStyle/>
          <a:p>
            <a:pPr marL="0" indent="0">
              <a:buNone/>
            </a:pPr>
            <a:r>
              <a:rPr lang="en-US" sz="1200" dirty="0" smtClean="0"/>
              <a:t>245 00   Accompaniments </a:t>
            </a:r>
            <a:r>
              <a:rPr lang="en-US" sz="1200" dirty="0"/>
              <a:t>for The French song anthology </a:t>
            </a:r>
            <a:r>
              <a:rPr lang="en-US" sz="1200" dirty="0" err="1"/>
              <a:t>ǂh</a:t>
            </a:r>
            <a:r>
              <a:rPr lang="en-US" sz="1200" dirty="0"/>
              <a:t> [sound recording] / </a:t>
            </a:r>
            <a:r>
              <a:rPr lang="en-US" sz="1200" dirty="0" err="1"/>
              <a:t>ǂc</a:t>
            </a:r>
            <a:r>
              <a:rPr lang="en-US" sz="1200" dirty="0"/>
              <a:t> [Richard Walters, series editor].</a:t>
            </a:r>
          </a:p>
          <a:p>
            <a:pPr marL="0" indent="0">
              <a:buNone/>
            </a:pPr>
            <a:r>
              <a:rPr lang="en-US" sz="1200" dirty="0" smtClean="0"/>
              <a:t>246 30   French </a:t>
            </a:r>
            <a:r>
              <a:rPr lang="en-US" sz="1200" dirty="0"/>
              <a:t>song anthology</a:t>
            </a:r>
          </a:p>
          <a:p>
            <a:pPr marL="0" indent="0">
              <a:buNone/>
            </a:pPr>
            <a:r>
              <a:rPr lang="en-US" sz="1200" dirty="0">
                <a:solidFill>
                  <a:srgbClr val="FF0000"/>
                </a:solidFill>
              </a:rPr>
              <a:t>250  </a:t>
            </a:r>
            <a:r>
              <a:rPr lang="en-US" sz="1200" dirty="0" smtClean="0">
                <a:solidFill>
                  <a:srgbClr val="FF0000"/>
                </a:solidFill>
              </a:rPr>
              <a:t>      Low </a:t>
            </a:r>
            <a:r>
              <a:rPr lang="en-US" sz="1200" dirty="0">
                <a:solidFill>
                  <a:srgbClr val="FF0000"/>
                </a:solidFill>
              </a:rPr>
              <a:t>voice.</a:t>
            </a:r>
          </a:p>
          <a:p>
            <a:pPr marL="0" indent="0">
              <a:buNone/>
            </a:pPr>
            <a:r>
              <a:rPr lang="en-US" sz="1200" dirty="0"/>
              <a:t>260  </a:t>
            </a:r>
            <a:r>
              <a:rPr lang="en-US" sz="1200" dirty="0" smtClean="0"/>
              <a:t>      Milwaukee</a:t>
            </a:r>
            <a:r>
              <a:rPr lang="en-US" sz="1200" dirty="0"/>
              <a:t>, Wis. : </a:t>
            </a:r>
            <a:r>
              <a:rPr lang="en-US" sz="1200" dirty="0" err="1"/>
              <a:t>ǂb</a:t>
            </a:r>
            <a:r>
              <a:rPr lang="en-US" sz="1200" dirty="0"/>
              <a:t> Hal Leonard, </a:t>
            </a:r>
            <a:r>
              <a:rPr lang="en-US" sz="1200" dirty="0" err="1"/>
              <a:t>ǂc</a:t>
            </a:r>
            <a:r>
              <a:rPr lang="en-US" sz="1200" dirty="0"/>
              <a:t> c2006.</a:t>
            </a:r>
          </a:p>
          <a:p>
            <a:pPr marL="0" indent="0">
              <a:buNone/>
            </a:pPr>
            <a:r>
              <a:rPr lang="en-US" sz="1200" dirty="0"/>
              <a:t>300  </a:t>
            </a:r>
            <a:r>
              <a:rPr lang="en-US" sz="1200" dirty="0" smtClean="0"/>
              <a:t>      2 </a:t>
            </a:r>
            <a:r>
              <a:rPr lang="en-US" sz="1200" dirty="0"/>
              <a:t>sound discs : </a:t>
            </a:r>
            <a:r>
              <a:rPr lang="en-US" sz="1200" dirty="0" err="1"/>
              <a:t>ǂb</a:t>
            </a:r>
            <a:r>
              <a:rPr lang="en-US" sz="1200" dirty="0"/>
              <a:t> digital ; </a:t>
            </a:r>
            <a:r>
              <a:rPr lang="en-US" sz="1200" dirty="0" err="1"/>
              <a:t>ǂc</a:t>
            </a:r>
            <a:r>
              <a:rPr lang="en-US" sz="1200" dirty="0"/>
              <a:t> 4 3/4 in. + </a:t>
            </a:r>
            <a:r>
              <a:rPr lang="en-US" sz="1200" dirty="0" err="1"/>
              <a:t>ǂe</a:t>
            </a:r>
            <a:r>
              <a:rPr lang="en-US" sz="1200" dirty="0"/>
              <a:t> user's guide ([8] p. ; 31 cm.)</a:t>
            </a:r>
          </a:p>
          <a:p>
            <a:pPr marL="0" indent="0">
              <a:buNone/>
            </a:pPr>
            <a:r>
              <a:rPr lang="en-US" sz="1200" dirty="0" smtClean="0"/>
              <a:t>490 1     Vocal </a:t>
            </a:r>
            <a:r>
              <a:rPr lang="en-US" sz="1200" dirty="0"/>
              <a:t>library</a:t>
            </a:r>
          </a:p>
          <a:p>
            <a:pPr marL="0" indent="0">
              <a:buNone/>
            </a:pPr>
            <a:r>
              <a:rPr lang="en-US" sz="1200" dirty="0" smtClean="0"/>
              <a:t>511 0     Laura </a:t>
            </a:r>
            <a:r>
              <a:rPr lang="en-US" sz="1200" dirty="0"/>
              <a:t>Ward, piano.</a:t>
            </a:r>
          </a:p>
          <a:p>
            <a:pPr marL="0" indent="0">
              <a:buNone/>
            </a:pPr>
            <a:r>
              <a:rPr lang="en-US" sz="1200" dirty="0" smtClean="0"/>
              <a:t>500        "</a:t>
            </a:r>
            <a:r>
              <a:rPr lang="en-US" sz="1200" dirty="0"/>
              <a:t>In addition to piano accompaniments playable on both your CD player and computer, these enhanced CDs also include tempo adjustment and transposition software for computer use only. This software, known as Amazing Slow Downer, was originally created ... to allow singers and players the freedom to independently adjust both tempo and pitch elements"--"About the enhanced CD", at end of user's guide. Includes installation instructions.</a:t>
            </a:r>
          </a:p>
          <a:p>
            <a:pPr marL="0" indent="0">
              <a:buNone/>
            </a:pPr>
            <a:r>
              <a:rPr lang="en-US" sz="1200" dirty="0"/>
              <a:t>500  </a:t>
            </a:r>
            <a:r>
              <a:rPr lang="en-US" sz="1200" dirty="0" smtClean="0"/>
              <a:t>     "</a:t>
            </a:r>
            <a:r>
              <a:rPr lang="en-US" sz="1200" dirty="0"/>
              <a:t>Companion to this edition in The vocal library: ... The French song anthology, low voice, edited by Carol Kimball &amp; Richard Walters"--</a:t>
            </a:r>
            <a:r>
              <a:rPr lang="en-US" sz="1200" dirty="0" err="1"/>
              <a:t>T.p</a:t>
            </a:r>
            <a:r>
              <a:rPr lang="en-US" sz="1200" dirty="0"/>
              <a:t>., user's guide</a:t>
            </a:r>
            <a:r>
              <a:rPr lang="en-US" sz="1200" dirty="0" smtClean="0"/>
              <a:t>.</a:t>
            </a:r>
            <a:endParaRPr lang="en-US" sz="1200" dirty="0"/>
          </a:p>
        </p:txBody>
      </p:sp>
    </p:spTree>
    <p:extLst>
      <p:ext uri="{BB962C8B-B14F-4D97-AF65-F5344CB8AC3E}">
        <p14:creationId xmlns:p14="http://schemas.microsoft.com/office/powerpoint/2010/main" val="639748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3298" y="965020"/>
            <a:ext cx="4227946" cy="3648364"/>
          </a:xfrm>
        </p:spPr>
        <p:txBody>
          <a:bodyPr/>
          <a:lstStyle/>
          <a:p>
            <a:pPr marL="0" indent="0">
              <a:buNone/>
            </a:pPr>
            <a:r>
              <a:rPr lang="en-US" sz="2800" b="1" dirty="0" smtClean="0"/>
              <a:t>“Cast List” Comparison</a:t>
            </a:r>
          </a:p>
          <a:p>
            <a:r>
              <a:rPr lang="en-US" sz="1900" dirty="0"/>
              <a:t>Encompasses different performers, conductors, narrators/readers, translators, directors, etc.</a:t>
            </a:r>
          </a:p>
          <a:p>
            <a:r>
              <a:rPr lang="en-US" sz="1900" dirty="0"/>
              <a:t>Considers subfields $e and $4 in X00 and X10 fields, when present.</a:t>
            </a:r>
          </a:p>
          <a:p>
            <a:r>
              <a:rPr lang="en-US" sz="1900" dirty="0"/>
              <a:t>Tries to parse data in field 245 subfield $c, field 508, field </a:t>
            </a:r>
            <a:r>
              <a:rPr lang="en-US" sz="1900" dirty="0" smtClean="0"/>
              <a:t>511, when relator terms or codes are not present in X00 and X10 fields.</a:t>
            </a:r>
            <a:endParaRPr lang="en-US" sz="19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12601" y="716588"/>
            <a:ext cx="2857500" cy="2857500"/>
          </a:xfrm>
        </p:spPr>
      </p:pic>
      <p:sp>
        <p:nvSpPr>
          <p:cNvPr id="5" name="Title 3"/>
          <p:cNvSpPr>
            <a:spLocks noGrp="1"/>
          </p:cNvSpPr>
          <p:nvPr>
            <p:ph type="title"/>
          </p:nvPr>
        </p:nvSpPr>
        <p:spPr>
          <a:xfrm>
            <a:off x="434975" y="110730"/>
            <a:ext cx="8207579" cy="461926"/>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Defensively</a:t>
            </a:r>
            <a:r>
              <a:rPr lang="en-US" sz="2400" b="1" dirty="0">
                <a:solidFill>
                  <a:schemeClr val="tx2"/>
                </a:solidFill>
                <a:latin typeface="+mn-lt"/>
                <a:ea typeface="+mn-ea"/>
                <a:cs typeface="+mn-cs"/>
              </a:rPr>
              <a:t>:  </a:t>
            </a:r>
            <a:r>
              <a:rPr lang="en-US" sz="2400" b="1" dirty="0" smtClean="0">
                <a:solidFill>
                  <a:schemeClr val="tx2"/>
                </a:solidFill>
                <a:latin typeface="+mn-lt"/>
                <a:ea typeface="+mn-ea"/>
                <a:cs typeface="+mn-cs"/>
              </a:rPr>
              <a:t>“Cast List”</a:t>
            </a:r>
            <a:endParaRPr lang="en-US" sz="2400" b="1" dirty="0">
              <a:solidFill>
                <a:schemeClr val="tx2"/>
              </a:solidFill>
              <a:latin typeface="+mn-lt"/>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351" y="2156911"/>
            <a:ext cx="2858357" cy="2834354"/>
          </a:xfrm>
          <a:prstGeom prst="rect">
            <a:avLst/>
          </a:prstGeom>
        </p:spPr>
      </p:pic>
    </p:spTree>
    <p:extLst>
      <p:ext uri="{BB962C8B-B14F-4D97-AF65-F5344CB8AC3E}">
        <p14:creationId xmlns:p14="http://schemas.microsoft.com/office/powerpoint/2010/main" val="2166552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770" y="949569"/>
            <a:ext cx="4232032" cy="3863971"/>
          </a:xfrm>
        </p:spPr>
        <p:txBody>
          <a:bodyPr/>
          <a:lstStyle/>
          <a:p>
            <a:pPr marL="0" indent="0">
              <a:buNone/>
            </a:pPr>
            <a:r>
              <a:rPr lang="en-US" sz="1500" dirty="0" smtClean="0"/>
              <a:t>028 02   C2481 </a:t>
            </a:r>
            <a:r>
              <a:rPr lang="en-US" sz="1500" dirty="0" err="1"/>
              <a:t>ǂb</a:t>
            </a:r>
            <a:r>
              <a:rPr lang="en-US" sz="1500" dirty="0"/>
              <a:t> Recorded Books</a:t>
            </a:r>
          </a:p>
          <a:p>
            <a:pPr marL="0" indent="0">
              <a:buNone/>
            </a:pPr>
            <a:r>
              <a:rPr lang="en-US" sz="1500" dirty="0" smtClean="0"/>
              <a:t>100 1     Melville</a:t>
            </a:r>
            <a:r>
              <a:rPr lang="en-US" sz="1500" dirty="0"/>
              <a:t>, Herman, </a:t>
            </a:r>
            <a:r>
              <a:rPr lang="en-US" sz="1500" dirty="0" err="1"/>
              <a:t>ǂd</a:t>
            </a:r>
            <a:r>
              <a:rPr lang="en-US" sz="1500" dirty="0"/>
              <a:t> 1819-1891, </a:t>
            </a:r>
            <a:r>
              <a:rPr lang="en-US" sz="1500" dirty="0" err="1"/>
              <a:t>ǂe</a:t>
            </a:r>
            <a:r>
              <a:rPr lang="en-US" sz="1500" dirty="0"/>
              <a:t> author.</a:t>
            </a:r>
          </a:p>
          <a:p>
            <a:pPr marL="0" indent="0">
              <a:buNone/>
            </a:pPr>
            <a:r>
              <a:rPr lang="en-US" sz="1500" dirty="0" smtClean="0"/>
              <a:t>245 10   Moby </a:t>
            </a:r>
            <a:r>
              <a:rPr lang="en-US" sz="1500" dirty="0"/>
              <a:t>Dick / </a:t>
            </a:r>
            <a:r>
              <a:rPr lang="en-US" sz="1500" dirty="0" err="1"/>
              <a:t>ǂc</a:t>
            </a:r>
            <a:r>
              <a:rPr lang="en-US" sz="1500" dirty="0"/>
              <a:t> by Herman Melville.</a:t>
            </a:r>
          </a:p>
          <a:p>
            <a:pPr marL="0" indent="0">
              <a:buNone/>
            </a:pPr>
            <a:r>
              <a:rPr lang="en-US" sz="1500" dirty="0" smtClean="0"/>
              <a:t>250        Unabridged</a:t>
            </a:r>
            <a:r>
              <a:rPr lang="en-US" sz="1500" dirty="0"/>
              <a:t>.</a:t>
            </a:r>
          </a:p>
          <a:p>
            <a:pPr marL="0" indent="0">
              <a:buNone/>
            </a:pPr>
            <a:r>
              <a:rPr lang="en-US" sz="1500" dirty="0" smtClean="0"/>
              <a:t>264  1    Prince </a:t>
            </a:r>
            <a:r>
              <a:rPr lang="en-US" sz="1500" dirty="0"/>
              <a:t>Frederick, MD : </a:t>
            </a:r>
            <a:r>
              <a:rPr lang="en-US" sz="1500" dirty="0" err="1"/>
              <a:t>ǂb</a:t>
            </a:r>
            <a:r>
              <a:rPr lang="en-US" sz="1500" dirty="0"/>
              <a:t> Recorded Books, </a:t>
            </a:r>
            <a:r>
              <a:rPr lang="en-US" sz="1500" dirty="0" err="1"/>
              <a:t>ǂc</a:t>
            </a:r>
            <a:r>
              <a:rPr lang="en-US" sz="1500" dirty="0"/>
              <a:t> [1987]</a:t>
            </a:r>
          </a:p>
          <a:p>
            <a:pPr marL="0" indent="0">
              <a:buNone/>
            </a:pPr>
            <a:r>
              <a:rPr lang="en-US" sz="1500" dirty="0"/>
              <a:t>264 </a:t>
            </a:r>
            <a:r>
              <a:rPr lang="en-US" sz="1500" dirty="0" smtClean="0"/>
              <a:t> 4    </a:t>
            </a:r>
            <a:r>
              <a:rPr lang="en-US" sz="1500" dirty="0" err="1" smtClean="0"/>
              <a:t>ǂc</a:t>
            </a:r>
            <a:r>
              <a:rPr lang="en-US" sz="1500" dirty="0" smtClean="0"/>
              <a:t> </a:t>
            </a:r>
            <a:r>
              <a:rPr lang="en-US" sz="1500" dirty="0"/>
              <a:t>℗1987.</a:t>
            </a:r>
          </a:p>
          <a:p>
            <a:pPr marL="0" indent="0">
              <a:buNone/>
            </a:pPr>
            <a:r>
              <a:rPr lang="en-US" sz="1500" dirty="0"/>
              <a:t>300  </a:t>
            </a:r>
            <a:r>
              <a:rPr lang="en-US" sz="1500" dirty="0" smtClean="0"/>
              <a:t>      18 </a:t>
            </a:r>
            <a:r>
              <a:rPr lang="en-US" sz="1500" dirty="0"/>
              <a:t>sound discs (21 hr.) : </a:t>
            </a:r>
            <a:r>
              <a:rPr lang="en-US" sz="1500" dirty="0" err="1"/>
              <a:t>ǂb</a:t>
            </a:r>
            <a:r>
              <a:rPr lang="en-US" sz="1500" dirty="0"/>
              <a:t> digital ; </a:t>
            </a:r>
            <a:r>
              <a:rPr lang="en-US" sz="1500" dirty="0" err="1"/>
              <a:t>ǂc</a:t>
            </a:r>
            <a:r>
              <a:rPr lang="en-US" sz="1500" dirty="0"/>
              <a:t> 4 3/4 in.</a:t>
            </a:r>
          </a:p>
          <a:p>
            <a:pPr marL="0" indent="0">
              <a:buNone/>
            </a:pPr>
            <a:r>
              <a:rPr lang="en-US" sz="1500" dirty="0" smtClean="0"/>
              <a:t>490 1     Recorded </a:t>
            </a:r>
            <a:r>
              <a:rPr lang="en-US" sz="1500" dirty="0"/>
              <a:t>Books classics library</a:t>
            </a:r>
          </a:p>
          <a:p>
            <a:pPr marL="0" indent="0">
              <a:buNone/>
            </a:pPr>
            <a:r>
              <a:rPr lang="en-US" sz="1500" dirty="0" smtClean="0">
                <a:solidFill>
                  <a:srgbClr val="FF0000"/>
                </a:solidFill>
              </a:rPr>
              <a:t>511 0     Performed </a:t>
            </a:r>
            <a:r>
              <a:rPr lang="en-US" sz="1500" dirty="0">
                <a:solidFill>
                  <a:srgbClr val="FF0000"/>
                </a:solidFill>
              </a:rPr>
              <a:t>by Frank Muller.</a:t>
            </a:r>
          </a:p>
          <a:p>
            <a:pPr marL="0" indent="0">
              <a:buNone/>
            </a:pPr>
            <a:r>
              <a:rPr lang="en-US" sz="1500" dirty="0" smtClean="0"/>
              <a:t>520       Captain </a:t>
            </a:r>
            <a:r>
              <a:rPr lang="en-US" sz="1500" dirty="0"/>
              <a:t>Ahab maniacally hunts the great white whale across the seven oceans.</a:t>
            </a:r>
          </a:p>
        </p:txBody>
      </p:sp>
      <p:sp>
        <p:nvSpPr>
          <p:cNvPr id="4" name="Content Placeholder 3"/>
          <p:cNvSpPr>
            <a:spLocks noGrp="1"/>
          </p:cNvSpPr>
          <p:nvPr>
            <p:ph sz="half" idx="2"/>
          </p:nvPr>
        </p:nvSpPr>
        <p:spPr>
          <a:xfrm>
            <a:off x="4648202" y="949569"/>
            <a:ext cx="4126522" cy="3654579"/>
          </a:xfrm>
        </p:spPr>
        <p:txBody>
          <a:bodyPr/>
          <a:lstStyle/>
          <a:p>
            <a:pPr marL="0" indent="0">
              <a:buNone/>
            </a:pPr>
            <a:r>
              <a:rPr lang="en-US" sz="1500" dirty="0" smtClean="0"/>
              <a:t>028 02   C2481 </a:t>
            </a:r>
            <a:r>
              <a:rPr lang="en-US" sz="1500" dirty="0" err="1"/>
              <a:t>ǂb</a:t>
            </a:r>
            <a:r>
              <a:rPr lang="en-US" sz="1500" dirty="0"/>
              <a:t> Recorded Books</a:t>
            </a:r>
          </a:p>
          <a:p>
            <a:pPr marL="0" indent="0">
              <a:buNone/>
            </a:pPr>
            <a:r>
              <a:rPr lang="en-US" sz="1500" dirty="0" smtClean="0"/>
              <a:t>100 1     Melville</a:t>
            </a:r>
            <a:r>
              <a:rPr lang="en-US" sz="1500" dirty="0"/>
              <a:t>, Herman, </a:t>
            </a:r>
            <a:r>
              <a:rPr lang="en-US" sz="1500" dirty="0" err="1"/>
              <a:t>ǂd</a:t>
            </a:r>
            <a:r>
              <a:rPr lang="en-US" sz="1500" dirty="0"/>
              <a:t> 1819-1891.</a:t>
            </a:r>
          </a:p>
          <a:p>
            <a:pPr marL="0" indent="0">
              <a:buNone/>
            </a:pPr>
            <a:r>
              <a:rPr lang="en-US" sz="1500" dirty="0" smtClean="0"/>
              <a:t>245 10   Moby Dick </a:t>
            </a:r>
            <a:r>
              <a:rPr lang="en-US" sz="1500" dirty="0"/>
              <a:t>/ </a:t>
            </a:r>
            <a:r>
              <a:rPr lang="en-US" sz="1500" dirty="0" err="1"/>
              <a:t>ǂc</a:t>
            </a:r>
            <a:r>
              <a:rPr lang="en-US" sz="1500" dirty="0"/>
              <a:t> by Herman Melville.</a:t>
            </a:r>
          </a:p>
          <a:p>
            <a:pPr marL="0" indent="0">
              <a:buNone/>
            </a:pPr>
            <a:r>
              <a:rPr lang="en-US" sz="1500" dirty="0" smtClean="0"/>
              <a:t>250        Unabridged</a:t>
            </a:r>
            <a:r>
              <a:rPr lang="en-US" sz="1500" dirty="0"/>
              <a:t>.</a:t>
            </a:r>
          </a:p>
          <a:p>
            <a:pPr marL="0" indent="0">
              <a:buNone/>
            </a:pPr>
            <a:r>
              <a:rPr lang="en-US" sz="1500" dirty="0" smtClean="0"/>
              <a:t>260        Prince </a:t>
            </a:r>
            <a:r>
              <a:rPr lang="en-US" sz="1500" dirty="0"/>
              <a:t>Frederick, Md. : </a:t>
            </a:r>
            <a:r>
              <a:rPr lang="en-US" sz="1500" dirty="0" err="1"/>
              <a:t>ǂb</a:t>
            </a:r>
            <a:r>
              <a:rPr lang="en-US" sz="1500" dirty="0"/>
              <a:t> Recorded Books, </a:t>
            </a:r>
            <a:r>
              <a:rPr lang="en-US" sz="1500" dirty="0" err="1"/>
              <a:t>ǂc</a:t>
            </a:r>
            <a:r>
              <a:rPr lang="en-US" sz="1500" dirty="0"/>
              <a:t> p1987.</a:t>
            </a:r>
          </a:p>
          <a:p>
            <a:pPr marL="0" indent="0">
              <a:buNone/>
            </a:pPr>
            <a:r>
              <a:rPr lang="en-US" sz="1500" dirty="0"/>
              <a:t>300  </a:t>
            </a:r>
            <a:r>
              <a:rPr lang="en-US" sz="1500" dirty="0" smtClean="0"/>
              <a:t>     18 </a:t>
            </a:r>
            <a:r>
              <a:rPr lang="en-US" sz="1500" dirty="0"/>
              <a:t>sound discs (21 hr.) : </a:t>
            </a:r>
            <a:r>
              <a:rPr lang="en-US" sz="1500" dirty="0" err="1"/>
              <a:t>ǂb</a:t>
            </a:r>
            <a:r>
              <a:rPr lang="en-US" sz="1500" dirty="0"/>
              <a:t> digital ; </a:t>
            </a:r>
            <a:r>
              <a:rPr lang="en-US" sz="1500" dirty="0" err="1"/>
              <a:t>ǂc</a:t>
            </a:r>
            <a:r>
              <a:rPr lang="en-US" sz="1500" dirty="0"/>
              <a:t> 4 3/4 in.</a:t>
            </a:r>
          </a:p>
          <a:p>
            <a:pPr marL="0" indent="0">
              <a:buNone/>
            </a:pPr>
            <a:r>
              <a:rPr lang="en-US" sz="1500" dirty="0" smtClean="0">
                <a:solidFill>
                  <a:srgbClr val="FF0000"/>
                </a:solidFill>
              </a:rPr>
              <a:t>511 0    Narrated </a:t>
            </a:r>
            <a:r>
              <a:rPr lang="en-US" sz="1500" dirty="0">
                <a:solidFill>
                  <a:srgbClr val="FF0000"/>
                </a:solidFill>
              </a:rPr>
              <a:t>by Anthony </a:t>
            </a:r>
            <a:r>
              <a:rPr lang="en-US" sz="1500" dirty="0" err="1">
                <a:solidFill>
                  <a:srgbClr val="FF0000"/>
                </a:solidFill>
              </a:rPr>
              <a:t>Heald</a:t>
            </a:r>
            <a:r>
              <a:rPr lang="en-US" sz="1500" dirty="0">
                <a:solidFill>
                  <a:srgbClr val="FF0000"/>
                </a:solidFill>
              </a:rPr>
              <a:t>.</a:t>
            </a:r>
          </a:p>
          <a:p>
            <a:pPr marL="0" indent="0">
              <a:buNone/>
            </a:pPr>
            <a:r>
              <a:rPr lang="en-US" sz="1500" dirty="0" smtClean="0"/>
              <a:t>520       A </a:t>
            </a:r>
            <a:r>
              <a:rPr lang="en-US" sz="1500" dirty="0"/>
              <a:t>young seaman joins the crew of the fanatical Captain Ahab in pursuit of the white whale Moby Dick.</a:t>
            </a:r>
          </a:p>
        </p:txBody>
      </p:sp>
      <p:sp>
        <p:nvSpPr>
          <p:cNvPr id="5" name="Title 3"/>
          <p:cNvSpPr>
            <a:spLocks noGrp="1"/>
          </p:cNvSpPr>
          <p:nvPr>
            <p:ph type="title"/>
          </p:nvPr>
        </p:nvSpPr>
        <p:spPr>
          <a:xfrm>
            <a:off x="434976" y="110730"/>
            <a:ext cx="8339747" cy="461925"/>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Defensively</a:t>
            </a:r>
            <a:r>
              <a:rPr lang="en-US" sz="2400" b="1" dirty="0">
                <a:solidFill>
                  <a:schemeClr val="tx2"/>
                </a:solidFill>
                <a:latin typeface="+mn-lt"/>
                <a:ea typeface="+mn-ea"/>
                <a:cs typeface="+mn-cs"/>
              </a:rPr>
              <a:t>:  </a:t>
            </a:r>
            <a:r>
              <a:rPr lang="en-US" sz="2400" b="1" dirty="0" smtClean="0">
                <a:solidFill>
                  <a:schemeClr val="tx2"/>
                </a:solidFill>
                <a:latin typeface="+mn-lt"/>
                <a:ea typeface="+mn-ea"/>
                <a:cs typeface="+mn-cs"/>
              </a:rPr>
              <a:t>“Cast List”</a:t>
            </a:r>
            <a:endParaRPr lang="en-US" sz="2400" b="1" dirty="0">
              <a:solidFill>
                <a:schemeClr val="tx2"/>
              </a:solidFill>
              <a:latin typeface="+mn-lt"/>
              <a:ea typeface="+mn-ea"/>
              <a:cs typeface="+mn-cs"/>
            </a:endParaRPr>
          </a:p>
        </p:txBody>
      </p:sp>
    </p:spTree>
    <p:extLst>
      <p:ext uri="{BB962C8B-B14F-4D97-AF65-F5344CB8AC3E}">
        <p14:creationId xmlns:p14="http://schemas.microsoft.com/office/powerpoint/2010/main" val="4270809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75846" y="829974"/>
            <a:ext cx="4319955" cy="4107804"/>
          </a:xfrm>
        </p:spPr>
        <p:txBody>
          <a:bodyPr/>
          <a:lstStyle/>
          <a:p>
            <a:pPr marL="0" indent="0">
              <a:buNone/>
            </a:pPr>
            <a:r>
              <a:rPr lang="en-US" sz="1400" dirty="0" smtClean="0"/>
              <a:t>100 1    Cervantes </a:t>
            </a:r>
            <a:r>
              <a:rPr lang="en-US" sz="1400" dirty="0"/>
              <a:t>Saavedra, Miguel de, </a:t>
            </a:r>
            <a:r>
              <a:rPr lang="en-US" sz="1400" dirty="0" err="1"/>
              <a:t>ǂd</a:t>
            </a:r>
            <a:r>
              <a:rPr lang="en-US" sz="1400" dirty="0"/>
              <a:t> 1547-1616.</a:t>
            </a:r>
          </a:p>
          <a:p>
            <a:pPr marL="0" indent="0">
              <a:buNone/>
            </a:pPr>
            <a:r>
              <a:rPr lang="en-US" sz="1400" dirty="0" smtClean="0"/>
              <a:t>240 10  Don </a:t>
            </a:r>
            <a:r>
              <a:rPr lang="en-US" sz="1400" dirty="0"/>
              <a:t>Quixote. </a:t>
            </a:r>
            <a:r>
              <a:rPr lang="en-US" sz="1400" dirty="0" err="1"/>
              <a:t>ǂl</a:t>
            </a:r>
            <a:r>
              <a:rPr lang="en-US" sz="1400" dirty="0"/>
              <a:t> English</a:t>
            </a:r>
          </a:p>
          <a:p>
            <a:pPr marL="0" indent="0">
              <a:buNone/>
            </a:pPr>
            <a:r>
              <a:rPr lang="en-US" sz="1400" dirty="0" smtClean="0"/>
              <a:t>245 10  Don </a:t>
            </a:r>
            <a:r>
              <a:rPr lang="en-US" sz="1400" dirty="0"/>
              <a:t>Quixote de la Mancha </a:t>
            </a:r>
            <a:r>
              <a:rPr lang="en-US" sz="1400" dirty="0" err="1"/>
              <a:t>ǂh</a:t>
            </a:r>
            <a:r>
              <a:rPr lang="en-US" sz="1400" dirty="0"/>
              <a:t> [electronic resource] / </a:t>
            </a:r>
            <a:r>
              <a:rPr lang="en-US" sz="1400" dirty="0" err="1"/>
              <a:t>ǂc</a:t>
            </a:r>
            <a:r>
              <a:rPr lang="en-US" sz="1400" dirty="0"/>
              <a:t> Miguel de Cervantes ; </a:t>
            </a:r>
            <a:r>
              <a:rPr lang="en-US" sz="1400" dirty="0">
                <a:solidFill>
                  <a:srgbClr val="FF0000"/>
                </a:solidFill>
              </a:rPr>
              <a:t>translated by Tobias Smollett.</a:t>
            </a:r>
          </a:p>
          <a:p>
            <a:pPr marL="0" indent="0">
              <a:buNone/>
            </a:pPr>
            <a:r>
              <a:rPr lang="en-US" sz="1400" dirty="0"/>
              <a:t>250  </a:t>
            </a:r>
            <a:r>
              <a:rPr lang="en-US" sz="1400" dirty="0" smtClean="0"/>
              <a:t>     Unabridged</a:t>
            </a:r>
            <a:r>
              <a:rPr lang="en-US" sz="1400" dirty="0"/>
              <a:t>.</a:t>
            </a:r>
          </a:p>
          <a:p>
            <a:pPr marL="0" indent="0">
              <a:buNone/>
            </a:pPr>
            <a:r>
              <a:rPr lang="en-US" sz="1400" dirty="0"/>
              <a:t>260  </a:t>
            </a:r>
            <a:r>
              <a:rPr lang="en-US" sz="1400" dirty="0" smtClean="0"/>
              <a:t>     [</a:t>
            </a:r>
            <a:r>
              <a:rPr lang="en-US" sz="1400" dirty="0"/>
              <a:t>Solon, Ohio] : </a:t>
            </a:r>
            <a:r>
              <a:rPr lang="en-US" sz="1400" dirty="0" err="1"/>
              <a:t>ǂb</a:t>
            </a:r>
            <a:r>
              <a:rPr lang="en-US" sz="1400" dirty="0"/>
              <a:t> Playaway Digital Audio : </a:t>
            </a:r>
            <a:r>
              <a:rPr lang="en-US" sz="1400" dirty="0" err="1"/>
              <a:t>ǂb</a:t>
            </a:r>
            <a:r>
              <a:rPr lang="en-US" sz="1400" dirty="0"/>
              <a:t> [Manufactured and distributed by] </a:t>
            </a:r>
            <a:r>
              <a:rPr lang="en-US" sz="1400" dirty="0" err="1"/>
              <a:t>Findaway</a:t>
            </a:r>
            <a:r>
              <a:rPr lang="en-US" sz="1400" dirty="0"/>
              <a:t> World, LLC, </a:t>
            </a:r>
            <a:r>
              <a:rPr lang="en-US" sz="1400" dirty="0" err="1"/>
              <a:t>ǂc</a:t>
            </a:r>
            <a:r>
              <a:rPr lang="en-US" sz="1400" dirty="0"/>
              <a:t> 2008.</a:t>
            </a:r>
          </a:p>
          <a:p>
            <a:pPr marL="0" indent="0">
              <a:buNone/>
            </a:pPr>
            <a:r>
              <a:rPr lang="en-US" sz="1400" dirty="0"/>
              <a:t>300  </a:t>
            </a:r>
            <a:r>
              <a:rPr lang="en-US" sz="1400" dirty="0" smtClean="0"/>
              <a:t>     1 </a:t>
            </a:r>
            <a:r>
              <a:rPr lang="en-US" sz="1400" dirty="0"/>
              <a:t>sound media player (37 hr.) : </a:t>
            </a:r>
            <a:r>
              <a:rPr lang="en-US" sz="1400" dirty="0" err="1"/>
              <a:t>ǂb</a:t>
            </a:r>
            <a:r>
              <a:rPr lang="en-US" sz="1400" dirty="0"/>
              <a:t> digital ; </a:t>
            </a:r>
            <a:r>
              <a:rPr lang="en-US" sz="1400" dirty="0" err="1"/>
              <a:t>ǂc</a:t>
            </a:r>
            <a:r>
              <a:rPr lang="en-US" sz="1400" dirty="0"/>
              <a:t> 3 3/8 x 2 1/8 in.</a:t>
            </a:r>
          </a:p>
          <a:p>
            <a:pPr marL="0" indent="0">
              <a:buNone/>
            </a:pPr>
            <a:r>
              <a:rPr lang="en-US" sz="1400" dirty="0" smtClean="0"/>
              <a:t>500       Previously </a:t>
            </a:r>
            <a:r>
              <a:rPr lang="en-US" sz="1400" dirty="0"/>
              <a:t>released by Blackstone Audio, Inc., p1997.</a:t>
            </a:r>
          </a:p>
          <a:p>
            <a:pPr marL="0" indent="0">
              <a:buNone/>
            </a:pPr>
            <a:r>
              <a:rPr lang="en-US" sz="1400" dirty="0" smtClean="0">
                <a:solidFill>
                  <a:srgbClr val="FF0000"/>
                </a:solidFill>
              </a:rPr>
              <a:t>511 0    Read </a:t>
            </a:r>
            <a:r>
              <a:rPr lang="en-US" sz="1400" dirty="0">
                <a:solidFill>
                  <a:srgbClr val="FF0000"/>
                </a:solidFill>
              </a:rPr>
              <a:t>by Simon Vance</a:t>
            </a:r>
            <a:r>
              <a:rPr lang="en-US" sz="1400" dirty="0" smtClean="0">
                <a:solidFill>
                  <a:srgbClr val="FF0000"/>
                </a:solidFill>
              </a:rPr>
              <a:t>.</a:t>
            </a:r>
          </a:p>
          <a:p>
            <a:pPr marL="0" indent="0">
              <a:buNone/>
            </a:pPr>
            <a:r>
              <a:rPr lang="en-US" sz="1400" dirty="0" smtClean="0">
                <a:solidFill>
                  <a:srgbClr val="FF0000"/>
                </a:solidFill>
              </a:rPr>
              <a:t>700 1    Vance</a:t>
            </a:r>
            <a:r>
              <a:rPr lang="en-US" sz="1400" dirty="0">
                <a:solidFill>
                  <a:srgbClr val="FF0000"/>
                </a:solidFill>
              </a:rPr>
              <a:t>, Simon. ǂ4 </a:t>
            </a:r>
            <a:r>
              <a:rPr lang="en-US" sz="1400" dirty="0" err="1">
                <a:solidFill>
                  <a:srgbClr val="FF0000"/>
                </a:solidFill>
              </a:rPr>
              <a:t>nrt</a:t>
            </a:r>
            <a:endParaRPr lang="en-US" sz="1400" dirty="0">
              <a:solidFill>
                <a:srgbClr val="FF0000"/>
              </a:solidFill>
            </a:endParaRPr>
          </a:p>
          <a:p>
            <a:pPr marL="0" indent="0">
              <a:buNone/>
            </a:pPr>
            <a:r>
              <a:rPr lang="en-US" sz="1400" dirty="0" smtClean="0">
                <a:solidFill>
                  <a:srgbClr val="FF0000"/>
                </a:solidFill>
              </a:rPr>
              <a:t>700 1    Smollett</a:t>
            </a:r>
            <a:r>
              <a:rPr lang="en-US" sz="1400" dirty="0">
                <a:solidFill>
                  <a:srgbClr val="FF0000"/>
                </a:solidFill>
              </a:rPr>
              <a:t>, T. </a:t>
            </a:r>
            <a:r>
              <a:rPr lang="en-US" sz="1400" dirty="0" err="1">
                <a:solidFill>
                  <a:srgbClr val="FF0000"/>
                </a:solidFill>
              </a:rPr>
              <a:t>ǂq</a:t>
            </a:r>
            <a:r>
              <a:rPr lang="en-US" sz="1400" dirty="0">
                <a:solidFill>
                  <a:srgbClr val="FF0000"/>
                </a:solidFill>
              </a:rPr>
              <a:t> (Tobias), </a:t>
            </a:r>
            <a:r>
              <a:rPr lang="en-US" sz="1400" dirty="0" err="1">
                <a:solidFill>
                  <a:srgbClr val="FF0000"/>
                </a:solidFill>
              </a:rPr>
              <a:t>ǂd</a:t>
            </a:r>
            <a:r>
              <a:rPr lang="en-US" sz="1400" dirty="0">
                <a:solidFill>
                  <a:srgbClr val="FF0000"/>
                </a:solidFill>
              </a:rPr>
              <a:t> 1721-1771. ǂ4 </a:t>
            </a:r>
            <a:r>
              <a:rPr lang="en-US" sz="1400" dirty="0" err="1" smtClean="0">
                <a:solidFill>
                  <a:srgbClr val="FF0000"/>
                </a:solidFill>
              </a:rPr>
              <a:t>trl</a:t>
            </a:r>
            <a:endParaRPr lang="en-US" sz="1400" dirty="0">
              <a:solidFill>
                <a:srgbClr val="FF0000"/>
              </a:solidFill>
            </a:endParaRPr>
          </a:p>
        </p:txBody>
      </p:sp>
      <p:sp>
        <p:nvSpPr>
          <p:cNvPr id="6" name="Content Placeholder 5"/>
          <p:cNvSpPr>
            <a:spLocks noGrp="1"/>
          </p:cNvSpPr>
          <p:nvPr>
            <p:ph sz="half" idx="2"/>
          </p:nvPr>
        </p:nvSpPr>
        <p:spPr>
          <a:xfrm>
            <a:off x="4648201" y="698090"/>
            <a:ext cx="4355122" cy="4326193"/>
          </a:xfrm>
        </p:spPr>
        <p:txBody>
          <a:bodyPr/>
          <a:lstStyle/>
          <a:p>
            <a:pPr marL="0" indent="0">
              <a:buNone/>
            </a:pPr>
            <a:r>
              <a:rPr lang="en-US" sz="1400" dirty="0" smtClean="0"/>
              <a:t>100 1    Cervantes </a:t>
            </a:r>
            <a:r>
              <a:rPr lang="en-US" sz="1400" dirty="0"/>
              <a:t>Saavedra, Miguel de, </a:t>
            </a:r>
            <a:r>
              <a:rPr lang="en-US" sz="1400" dirty="0" err="1"/>
              <a:t>ǂd</a:t>
            </a:r>
            <a:r>
              <a:rPr lang="en-US" sz="1400" dirty="0"/>
              <a:t> 1547-1616.</a:t>
            </a:r>
          </a:p>
          <a:p>
            <a:pPr marL="0" indent="0">
              <a:buNone/>
            </a:pPr>
            <a:r>
              <a:rPr lang="en-US" sz="1400" dirty="0" smtClean="0"/>
              <a:t>240 10   Don </a:t>
            </a:r>
            <a:r>
              <a:rPr lang="en-US" sz="1400" dirty="0"/>
              <a:t>Quixote. </a:t>
            </a:r>
            <a:r>
              <a:rPr lang="en-US" sz="1400" dirty="0" err="1"/>
              <a:t>ǂl</a:t>
            </a:r>
            <a:r>
              <a:rPr lang="en-US" sz="1400" dirty="0"/>
              <a:t> English</a:t>
            </a:r>
          </a:p>
          <a:p>
            <a:pPr marL="0" indent="0">
              <a:buNone/>
            </a:pPr>
            <a:r>
              <a:rPr lang="en-US" sz="1400" dirty="0" smtClean="0"/>
              <a:t>245 10   Don </a:t>
            </a:r>
            <a:r>
              <a:rPr lang="en-US" sz="1400" dirty="0"/>
              <a:t>Quixote </a:t>
            </a:r>
            <a:r>
              <a:rPr lang="en-US" sz="1400" dirty="0" err="1"/>
              <a:t>ǂh</a:t>
            </a:r>
            <a:r>
              <a:rPr lang="en-US" sz="1400" dirty="0"/>
              <a:t> [electronic resource] / </a:t>
            </a:r>
            <a:r>
              <a:rPr lang="en-US" sz="1400" dirty="0" err="1"/>
              <a:t>ǂc</a:t>
            </a:r>
            <a:r>
              <a:rPr lang="en-US" sz="1400" dirty="0"/>
              <a:t> Miguel de Cervantes Saavedra ; </a:t>
            </a:r>
            <a:r>
              <a:rPr lang="en-US" sz="1400" dirty="0">
                <a:solidFill>
                  <a:srgbClr val="FF0000"/>
                </a:solidFill>
              </a:rPr>
              <a:t>translated by Edith Grossman.</a:t>
            </a:r>
          </a:p>
          <a:p>
            <a:pPr marL="0" indent="0">
              <a:buNone/>
            </a:pPr>
            <a:r>
              <a:rPr lang="en-US" sz="1400" dirty="0"/>
              <a:t>250  </a:t>
            </a:r>
            <a:r>
              <a:rPr lang="en-US" sz="1400" dirty="0" smtClean="0"/>
              <a:t>     Unabridged</a:t>
            </a:r>
            <a:r>
              <a:rPr lang="en-US" sz="1400" dirty="0"/>
              <a:t>.</a:t>
            </a:r>
          </a:p>
          <a:p>
            <a:pPr marL="0" indent="0">
              <a:buNone/>
            </a:pPr>
            <a:r>
              <a:rPr lang="en-US" sz="1400" dirty="0"/>
              <a:t>260  </a:t>
            </a:r>
            <a:r>
              <a:rPr lang="en-US" sz="1400" dirty="0" smtClean="0"/>
              <a:t>     [</a:t>
            </a:r>
            <a:r>
              <a:rPr lang="en-US" sz="1400" dirty="0"/>
              <a:t>Solon, Ohio] : </a:t>
            </a:r>
            <a:r>
              <a:rPr lang="en-US" sz="1400" dirty="0" err="1"/>
              <a:t>ǂb</a:t>
            </a:r>
            <a:r>
              <a:rPr lang="en-US" sz="1400" dirty="0"/>
              <a:t> Playaway Digital Audio ; </a:t>
            </a:r>
            <a:r>
              <a:rPr lang="en-US" sz="1400" dirty="0" err="1"/>
              <a:t>ǂa</a:t>
            </a:r>
            <a:r>
              <a:rPr lang="en-US" sz="1400" dirty="0"/>
              <a:t> Prince Frederick, MD : </a:t>
            </a:r>
            <a:r>
              <a:rPr lang="en-US" sz="1400" dirty="0" err="1"/>
              <a:t>ǂb</a:t>
            </a:r>
            <a:r>
              <a:rPr lang="en-US" sz="1400" dirty="0"/>
              <a:t> [Distributed exclusively by] Recorded Books, LLC : </a:t>
            </a:r>
            <a:r>
              <a:rPr lang="en-US" sz="1400" dirty="0" err="1"/>
              <a:t>ǂb</a:t>
            </a:r>
            <a:r>
              <a:rPr lang="en-US" sz="1400" dirty="0"/>
              <a:t> [Manufactured by] </a:t>
            </a:r>
            <a:r>
              <a:rPr lang="en-US" sz="1400" dirty="0" err="1"/>
              <a:t>Findaway</a:t>
            </a:r>
            <a:r>
              <a:rPr lang="en-US" sz="1400" dirty="0"/>
              <a:t> World, LLC, </a:t>
            </a:r>
            <a:r>
              <a:rPr lang="en-US" sz="1400" dirty="0" err="1"/>
              <a:t>ǂc</a:t>
            </a:r>
            <a:r>
              <a:rPr lang="en-US" sz="1400" dirty="0"/>
              <a:t> [2011], p2003.</a:t>
            </a:r>
          </a:p>
          <a:p>
            <a:pPr marL="0" indent="0">
              <a:buNone/>
            </a:pPr>
            <a:r>
              <a:rPr lang="en-US" sz="1400" dirty="0"/>
              <a:t>300  </a:t>
            </a:r>
            <a:r>
              <a:rPr lang="en-US" sz="1400" dirty="0" smtClean="0"/>
              <a:t>    1 </a:t>
            </a:r>
            <a:r>
              <a:rPr lang="en-US" sz="1400" dirty="0"/>
              <a:t>sound media player (40 hr., 30 min.) : </a:t>
            </a:r>
            <a:r>
              <a:rPr lang="en-US" sz="1400" dirty="0" err="1"/>
              <a:t>ǂb</a:t>
            </a:r>
            <a:r>
              <a:rPr lang="en-US" sz="1400" dirty="0"/>
              <a:t> digital, HD audio ; </a:t>
            </a:r>
            <a:r>
              <a:rPr lang="en-US" sz="1400" dirty="0" err="1"/>
              <a:t>ǂc</a:t>
            </a:r>
            <a:r>
              <a:rPr lang="en-US" sz="1400" dirty="0"/>
              <a:t> 3 3/8 x 2 1/8 in.</a:t>
            </a:r>
          </a:p>
          <a:p>
            <a:pPr marL="0" indent="0">
              <a:buNone/>
            </a:pPr>
            <a:r>
              <a:rPr lang="en-US" sz="1400" dirty="0" smtClean="0">
                <a:solidFill>
                  <a:srgbClr val="FF0000"/>
                </a:solidFill>
              </a:rPr>
              <a:t>511 0    Narrated </a:t>
            </a:r>
            <a:r>
              <a:rPr lang="en-US" sz="1400" dirty="0">
                <a:solidFill>
                  <a:srgbClr val="FF0000"/>
                </a:solidFill>
              </a:rPr>
              <a:t>by George </a:t>
            </a:r>
            <a:r>
              <a:rPr lang="en-US" sz="1400" dirty="0" err="1">
                <a:solidFill>
                  <a:srgbClr val="FF0000"/>
                </a:solidFill>
              </a:rPr>
              <a:t>Guidall</a:t>
            </a:r>
            <a:r>
              <a:rPr lang="en-US" sz="1400" dirty="0">
                <a:solidFill>
                  <a:srgbClr val="FF0000"/>
                </a:solidFill>
              </a:rPr>
              <a:t>.</a:t>
            </a:r>
          </a:p>
          <a:p>
            <a:pPr>
              <a:buAutoNum type="arabicPlain" startAt="500"/>
            </a:pPr>
            <a:r>
              <a:rPr lang="en-US" sz="1400" dirty="0" smtClean="0"/>
              <a:t>      Previously </a:t>
            </a:r>
            <a:r>
              <a:rPr lang="en-US" sz="1400" dirty="0"/>
              <a:t>released by Recorded Books, LLC, p2003</a:t>
            </a:r>
            <a:r>
              <a:rPr lang="en-US" sz="1400" dirty="0" smtClean="0"/>
              <a:t>.</a:t>
            </a:r>
          </a:p>
          <a:p>
            <a:pPr marL="0" indent="0">
              <a:buNone/>
            </a:pPr>
            <a:r>
              <a:rPr lang="en-US" sz="1400" dirty="0" smtClean="0">
                <a:solidFill>
                  <a:srgbClr val="FF0000"/>
                </a:solidFill>
              </a:rPr>
              <a:t>700 1    Grossman</a:t>
            </a:r>
            <a:r>
              <a:rPr lang="en-US" sz="1400" dirty="0">
                <a:solidFill>
                  <a:srgbClr val="FF0000"/>
                </a:solidFill>
              </a:rPr>
              <a:t>, Edith, </a:t>
            </a:r>
            <a:r>
              <a:rPr lang="en-US" sz="1400" dirty="0" err="1">
                <a:solidFill>
                  <a:srgbClr val="FF0000"/>
                </a:solidFill>
              </a:rPr>
              <a:t>ǂd</a:t>
            </a:r>
            <a:r>
              <a:rPr lang="en-US" sz="1400" dirty="0">
                <a:solidFill>
                  <a:srgbClr val="FF0000"/>
                </a:solidFill>
              </a:rPr>
              <a:t> 1936- ǂ4 </a:t>
            </a:r>
            <a:r>
              <a:rPr lang="en-US" sz="1400" dirty="0" err="1">
                <a:solidFill>
                  <a:srgbClr val="FF0000"/>
                </a:solidFill>
              </a:rPr>
              <a:t>trl</a:t>
            </a:r>
            <a:endParaRPr lang="en-US" sz="1400" dirty="0">
              <a:solidFill>
                <a:srgbClr val="FF0000"/>
              </a:solidFill>
            </a:endParaRPr>
          </a:p>
          <a:p>
            <a:pPr marL="0" indent="0">
              <a:buNone/>
            </a:pPr>
            <a:r>
              <a:rPr lang="en-US" sz="1400" dirty="0" smtClean="0">
                <a:solidFill>
                  <a:srgbClr val="FF0000"/>
                </a:solidFill>
              </a:rPr>
              <a:t>700 1    </a:t>
            </a:r>
            <a:r>
              <a:rPr lang="en-US" sz="1400" dirty="0" err="1">
                <a:solidFill>
                  <a:srgbClr val="FF0000"/>
                </a:solidFill>
              </a:rPr>
              <a:t>Guidall</a:t>
            </a:r>
            <a:r>
              <a:rPr lang="en-US" sz="1400" dirty="0">
                <a:solidFill>
                  <a:srgbClr val="FF0000"/>
                </a:solidFill>
              </a:rPr>
              <a:t>, George. ǂ4 </a:t>
            </a:r>
            <a:r>
              <a:rPr lang="en-US" sz="1400" dirty="0" err="1" smtClean="0">
                <a:solidFill>
                  <a:srgbClr val="FF0000"/>
                </a:solidFill>
              </a:rPr>
              <a:t>nrt</a:t>
            </a:r>
            <a:endParaRPr lang="en-US" sz="1400" dirty="0">
              <a:solidFill>
                <a:srgbClr val="FF0000"/>
              </a:solidFill>
            </a:endParaRPr>
          </a:p>
        </p:txBody>
      </p:sp>
      <p:sp>
        <p:nvSpPr>
          <p:cNvPr id="7" name="Title 3"/>
          <p:cNvSpPr>
            <a:spLocks noGrp="1"/>
          </p:cNvSpPr>
          <p:nvPr>
            <p:ph type="title"/>
          </p:nvPr>
        </p:nvSpPr>
        <p:spPr>
          <a:xfrm>
            <a:off x="434976" y="110730"/>
            <a:ext cx="8256740" cy="459541"/>
          </a:xfrm>
          <a:ln w="12700">
            <a:solidFill>
              <a:schemeClr val="tx1"/>
            </a:solidFill>
          </a:ln>
        </p:spPr>
        <p:txBody>
          <a:bodyPr/>
          <a:lstStyle/>
          <a:p>
            <a:r>
              <a:rPr lang="en-US" sz="2400" b="1" dirty="0">
                <a:solidFill>
                  <a:schemeClr val="tx2"/>
                </a:solidFill>
                <a:latin typeface="+mn-lt"/>
                <a:ea typeface="+mn-ea"/>
                <a:cs typeface="+mn-cs"/>
              </a:rPr>
              <a:t>Cataloging </a:t>
            </a:r>
            <a:r>
              <a:rPr lang="en-US" sz="2400" b="1" dirty="0" smtClean="0">
                <a:solidFill>
                  <a:schemeClr val="tx2"/>
                </a:solidFill>
                <a:latin typeface="+mn-lt"/>
                <a:ea typeface="+mn-ea"/>
                <a:cs typeface="+mn-cs"/>
              </a:rPr>
              <a:t>Sound Recordings </a:t>
            </a:r>
            <a:r>
              <a:rPr lang="en-US" sz="2400" b="1" dirty="0">
                <a:solidFill>
                  <a:schemeClr val="tx2"/>
                </a:solidFill>
                <a:latin typeface="+mn-lt"/>
                <a:ea typeface="+mn-ea"/>
                <a:cs typeface="+mn-cs"/>
              </a:rPr>
              <a:t>Defensively: </a:t>
            </a:r>
            <a:r>
              <a:rPr lang="en-US" sz="2400" b="1" dirty="0" smtClean="0">
                <a:solidFill>
                  <a:schemeClr val="tx2"/>
                </a:solidFill>
                <a:latin typeface="+mn-lt"/>
                <a:ea typeface="+mn-ea"/>
                <a:cs typeface="+mn-cs"/>
              </a:rPr>
              <a:t>“Cast List”</a:t>
            </a:r>
            <a:endParaRPr lang="en-US" sz="2400" b="1" dirty="0">
              <a:solidFill>
                <a:schemeClr val="tx2"/>
              </a:solidFill>
              <a:latin typeface="+mn-lt"/>
              <a:ea typeface="+mn-ea"/>
              <a:cs typeface="+mn-cs"/>
            </a:endParaRPr>
          </a:p>
        </p:txBody>
      </p:sp>
    </p:spTree>
    <p:extLst>
      <p:ext uri="{BB962C8B-B14F-4D97-AF65-F5344CB8AC3E}">
        <p14:creationId xmlns:p14="http://schemas.microsoft.com/office/powerpoint/2010/main" val="225678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4728" y="932872"/>
            <a:ext cx="4311074" cy="3809821"/>
          </a:xfrm>
        </p:spPr>
        <p:txBody>
          <a:bodyPr/>
          <a:lstStyle/>
          <a:p>
            <a:pPr marL="0" indent="0">
              <a:buNone/>
            </a:pPr>
            <a:r>
              <a:rPr lang="en-US" sz="1200" dirty="0" smtClean="0"/>
              <a:t>024 1      0801061020729</a:t>
            </a:r>
            <a:endParaRPr lang="en-US" sz="1200" dirty="0"/>
          </a:p>
          <a:p>
            <a:pPr marL="0" indent="0">
              <a:buNone/>
            </a:pPr>
            <a:r>
              <a:rPr lang="en-US" sz="1200" dirty="0" smtClean="0">
                <a:solidFill>
                  <a:srgbClr val="FF0000"/>
                </a:solidFill>
              </a:rPr>
              <a:t>028 02    WARP </a:t>
            </a:r>
            <a:r>
              <a:rPr lang="en-US" sz="1200" dirty="0">
                <a:solidFill>
                  <a:srgbClr val="FF0000"/>
                </a:solidFill>
              </a:rPr>
              <a:t>207 </a:t>
            </a:r>
            <a:r>
              <a:rPr lang="en-US" sz="1200" dirty="0" err="1">
                <a:solidFill>
                  <a:srgbClr val="FF0000"/>
                </a:solidFill>
              </a:rPr>
              <a:t>ǂb</a:t>
            </a:r>
            <a:r>
              <a:rPr lang="en-US" sz="1200" dirty="0">
                <a:solidFill>
                  <a:srgbClr val="FF0000"/>
                </a:solidFill>
              </a:rPr>
              <a:t> Warp Records</a:t>
            </a:r>
          </a:p>
          <a:p>
            <a:pPr marL="0" indent="0">
              <a:buNone/>
            </a:pPr>
            <a:r>
              <a:rPr lang="en-US" sz="1200" dirty="0" smtClean="0">
                <a:solidFill>
                  <a:srgbClr val="FF0000"/>
                </a:solidFill>
              </a:rPr>
              <a:t>028 02    WARPCD207 </a:t>
            </a:r>
            <a:r>
              <a:rPr lang="en-US" sz="1200" dirty="0" err="1">
                <a:solidFill>
                  <a:srgbClr val="FF0000"/>
                </a:solidFill>
              </a:rPr>
              <a:t>ǂb</a:t>
            </a:r>
            <a:r>
              <a:rPr lang="en-US" sz="1200" dirty="0">
                <a:solidFill>
                  <a:srgbClr val="FF0000"/>
                </a:solidFill>
              </a:rPr>
              <a:t> Warp Records</a:t>
            </a:r>
          </a:p>
          <a:p>
            <a:pPr marL="0" indent="0">
              <a:buNone/>
            </a:pPr>
            <a:r>
              <a:rPr lang="en-US" sz="1200" dirty="0" smtClean="0"/>
              <a:t>100 1      </a:t>
            </a:r>
            <a:r>
              <a:rPr lang="en-US" sz="1200" dirty="0" err="1" smtClean="0"/>
              <a:t>Eno</a:t>
            </a:r>
            <a:r>
              <a:rPr lang="en-US" sz="1200" dirty="0"/>
              <a:t>, Brian, </a:t>
            </a:r>
            <a:r>
              <a:rPr lang="en-US" sz="1200" dirty="0" err="1"/>
              <a:t>ǂd</a:t>
            </a:r>
            <a:r>
              <a:rPr lang="en-US" sz="1200" dirty="0"/>
              <a:t> 1948-</a:t>
            </a:r>
          </a:p>
          <a:p>
            <a:pPr marL="0" indent="0">
              <a:buNone/>
            </a:pPr>
            <a:r>
              <a:rPr lang="en-US" sz="1200" dirty="0" smtClean="0"/>
              <a:t>245 10    Small </a:t>
            </a:r>
            <a:r>
              <a:rPr lang="en-US" sz="1200" dirty="0"/>
              <a:t>craft on a milk sea </a:t>
            </a:r>
            <a:r>
              <a:rPr lang="en-US" sz="1200" dirty="0" err="1"/>
              <a:t>ǂh</a:t>
            </a:r>
            <a:r>
              <a:rPr lang="en-US" sz="1200" dirty="0"/>
              <a:t> [sound recording] / </a:t>
            </a:r>
            <a:r>
              <a:rPr lang="en-US" sz="1200" dirty="0" err="1"/>
              <a:t>ǂc</a:t>
            </a:r>
            <a:r>
              <a:rPr lang="en-US" sz="1200" dirty="0"/>
              <a:t> Brian </a:t>
            </a:r>
            <a:r>
              <a:rPr lang="en-US" sz="1200" dirty="0" err="1"/>
              <a:t>Eno</a:t>
            </a:r>
            <a:r>
              <a:rPr lang="en-US" sz="1200" dirty="0"/>
              <a:t> with Jon Hopkins &amp; Leo Abrahams.</a:t>
            </a:r>
          </a:p>
          <a:p>
            <a:pPr marL="0" indent="0">
              <a:buNone/>
            </a:pPr>
            <a:r>
              <a:rPr lang="en-US" sz="1200" dirty="0"/>
              <a:t>260  </a:t>
            </a:r>
            <a:r>
              <a:rPr lang="en-US" sz="1200" dirty="0" smtClean="0"/>
              <a:t>      Chicago</a:t>
            </a:r>
            <a:r>
              <a:rPr lang="en-US" sz="1200" dirty="0"/>
              <a:t>, IL : </a:t>
            </a:r>
            <a:r>
              <a:rPr lang="en-US" sz="1200" dirty="0" err="1"/>
              <a:t>ǂb</a:t>
            </a:r>
            <a:r>
              <a:rPr lang="en-US" sz="1200" dirty="0"/>
              <a:t> Warp Records, </a:t>
            </a:r>
            <a:r>
              <a:rPr lang="en-US" sz="1200" dirty="0" err="1"/>
              <a:t>ǂc</a:t>
            </a:r>
            <a:r>
              <a:rPr lang="en-US" sz="1200" dirty="0"/>
              <a:t> p2010.</a:t>
            </a:r>
          </a:p>
          <a:p>
            <a:pPr marL="0" indent="0">
              <a:buNone/>
            </a:pPr>
            <a:r>
              <a:rPr lang="en-US" sz="1200" dirty="0"/>
              <a:t>300  </a:t>
            </a:r>
            <a:r>
              <a:rPr lang="en-US" sz="1200" dirty="0" smtClean="0"/>
              <a:t>      1 </a:t>
            </a:r>
            <a:r>
              <a:rPr lang="en-US" sz="1200" dirty="0"/>
              <a:t>sound disc (49 min.) : </a:t>
            </a:r>
            <a:r>
              <a:rPr lang="en-US" sz="1200" dirty="0" err="1"/>
              <a:t>ǂb</a:t>
            </a:r>
            <a:r>
              <a:rPr lang="en-US" sz="1200" dirty="0"/>
              <a:t> digital ; </a:t>
            </a:r>
            <a:r>
              <a:rPr lang="en-US" sz="1200" dirty="0" err="1"/>
              <a:t>ǂc</a:t>
            </a:r>
            <a:r>
              <a:rPr lang="en-US" sz="1200" dirty="0"/>
              <a:t> 4 3/4 in.</a:t>
            </a:r>
          </a:p>
          <a:p>
            <a:pPr marL="0" indent="0">
              <a:buNone/>
            </a:pPr>
            <a:r>
              <a:rPr lang="en-US" sz="1200" dirty="0" smtClean="0"/>
              <a:t>511 0     Brian </a:t>
            </a:r>
            <a:r>
              <a:rPr lang="en-US" sz="1200" dirty="0" err="1"/>
              <a:t>Eno</a:t>
            </a:r>
            <a:r>
              <a:rPr lang="en-US" sz="1200" dirty="0"/>
              <a:t>, computers ; Jon Hopkins, piano, keyboards, electronics ; Leo Abrahams, guitar, laptop, </a:t>
            </a:r>
            <a:r>
              <a:rPr lang="en-US" sz="1200" dirty="0" err="1"/>
              <a:t>guitaret</a:t>
            </a:r>
            <a:r>
              <a:rPr lang="en-US" sz="1200" dirty="0"/>
              <a:t> ; Jez Wiles, percussion (tracks 4-6 &amp; 8).</a:t>
            </a:r>
          </a:p>
          <a:p>
            <a:pPr marL="0" indent="0">
              <a:buNone/>
            </a:pPr>
            <a:r>
              <a:rPr lang="en-US" sz="1200" dirty="0"/>
              <a:t>518  </a:t>
            </a:r>
            <a:r>
              <a:rPr lang="en-US" sz="1200" dirty="0" smtClean="0"/>
              <a:t>     Recorded </a:t>
            </a:r>
            <a:r>
              <a:rPr lang="en-US" sz="1200" dirty="0"/>
              <a:t>2009-2010.</a:t>
            </a:r>
          </a:p>
          <a:p>
            <a:pPr marL="0" indent="0">
              <a:buNone/>
            </a:pPr>
            <a:r>
              <a:rPr lang="en-US" sz="1200" dirty="0" smtClean="0"/>
              <a:t>505 00  </a:t>
            </a:r>
            <a:r>
              <a:rPr lang="en-US" sz="1200" dirty="0" err="1" smtClean="0"/>
              <a:t>ǂt</a:t>
            </a:r>
            <a:r>
              <a:rPr lang="en-US" sz="1200" dirty="0" smtClean="0"/>
              <a:t> </a:t>
            </a:r>
            <a:r>
              <a:rPr lang="en-US" sz="1200" dirty="0"/>
              <a:t>Emerald and lime -- </a:t>
            </a:r>
            <a:r>
              <a:rPr lang="en-US" sz="1200" dirty="0" err="1"/>
              <a:t>ǂt</a:t>
            </a:r>
            <a:r>
              <a:rPr lang="en-US" sz="1200" dirty="0"/>
              <a:t> Complex heaven -- </a:t>
            </a:r>
            <a:r>
              <a:rPr lang="en-US" sz="1200" dirty="0" err="1"/>
              <a:t>ǂt</a:t>
            </a:r>
            <a:r>
              <a:rPr lang="en-US" sz="1200" dirty="0"/>
              <a:t> Small craft on a milk sea -- </a:t>
            </a:r>
            <a:r>
              <a:rPr lang="en-US" sz="1200" dirty="0" err="1"/>
              <a:t>ǂt</a:t>
            </a:r>
            <a:r>
              <a:rPr lang="en-US" sz="1200" dirty="0"/>
              <a:t> Flint march -- </a:t>
            </a:r>
            <a:r>
              <a:rPr lang="en-US" sz="1200" dirty="0" err="1"/>
              <a:t>ǂt</a:t>
            </a:r>
            <a:r>
              <a:rPr lang="en-US" sz="1200" dirty="0"/>
              <a:t> Horse -- </a:t>
            </a:r>
            <a:r>
              <a:rPr lang="en-US" sz="1200" dirty="0" err="1"/>
              <a:t>ǂt</a:t>
            </a:r>
            <a:r>
              <a:rPr lang="en-US" sz="1200" dirty="0"/>
              <a:t> 2 forms of anger -- </a:t>
            </a:r>
            <a:r>
              <a:rPr lang="en-US" sz="1200" dirty="0" err="1"/>
              <a:t>ǂt</a:t>
            </a:r>
            <a:r>
              <a:rPr lang="en-US" sz="1200" dirty="0"/>
              <a:t> Bone jump -- </a:t>
            </a:r>
            <a:r>
              <a:rPr lang="en-US" sz="1200" dirty="0" err="1"/>
              <a:t>ǂt</a:t>
            </a:r>
            <a:r>
              <a:rPr lang="en-US" sz="1200" dirty="0"/>
              <a:t> Dust shuffle -- </a:t>
            </a:r>
            <a:r>
              <a:rPr lang="en-US" sz="1200" dirty="0" err="1"/>
              <a:t>ǂt</a:t>
            </a:r>
            <a:r>
              <a:rPr lang="en-US" sz="1200" dirty="0"/>
              <a:t> </a:t>
            </a:r>
            <a:r>
              <a:rPr lang="en-US" sz="1200" dirty="0" err="1"/>
              <a:t>Paleosonic</a:t>
            </a:r>
            <a:r>
              <a:rPr lang="en-US" sz="1200" dirty="0"/>
              <a:t> -- </a:t>
            </a:r>
            <a:r>
              <a:rPr lang="en-US" sz="1200" dirty="0" err="1"/>
              <a:t>ǂt</a:t>
            </a:r>
            <a:r>
              <a:rPr lang="en-US" sz="1200" dirty="0"/>
              <a:t> Slow ice, old moon -- </a:t>
            </a:r>
            <a:r>
              <a:rPr lang="en-US" sz="1200" dirty="0" err="1"/>
              <a:t>ǂt</a:t>
            </a:r>
            <a:r>
              <a:rPr lang="en-US" sz="1200" dirty="0"/>
              <a:t> Lesser heaven -- </a:t>
            </a:r>
            <a:r>
              <a:rPr lang="en-US" sz="1200" dirty="0" err="1"/>
              <a:t>ǂt</a:t>
            </a:r>
            <a:r>
              <a:rPr lang="en-US" sz="1200" dirty="0"/>
              <a:t> Calcium needles -- </a:t>
            </a:r>
            <a:r>
              <a:rPr lang="en-US" sz="1200" dirty="0" err="1"/>
              <a:t>ǂt</a:t>
            </a:r>
            <a:r>
              <a:rPr lang="en-US" sz="1200" dirty="0"/>
              <a:t> Emerald and stone -- </a:t>
            </a:r>
            <a:r>
              <a:rPr lang="en-US" sz="1200" dirty="0" err="1"/>
              <a:t>ǂt</a:t>
            </a:r>
            <a:r>
              <a:rPr lang="en-US" sz="1200" dirty="0"/>
              <a:t> Written, forgotten -- </a:t>
            </a:r>
            <a:r>
              <a:rPr lang="en-US" sz="1200" dirty="0" err="1"/>
              <a:t>ǂt</a:t>
            </a:r>
            <a:r>
              <a:rPr lang="en-US" sz="1200" dirty="0"/>
              <a:t> Late </a:t>
            </a:r>
            <a:r>
              <a:rPr lang="en-US" sz="1200" dirty="0" err="1"/>
              <a:t>anthropocene</a:t>
            </a:r>
            <a:r>
              <a:rPr lang="en-US" sz="1200" dirty="0" smtClean="0"/>
              <a:t>.</a:t>
            </a:r>
            <a:endParaRPr lang="en-US" sz="1200" dirty="0"/>
          </a:p>
        </p:txBody>
      </p:sp>
      <p:sp>
        <p:nvSpPr>
          <p:cNvPr id="4" name="Content Placeholder 3"/>
          <p:cNvSpPr>
            <a:spLocks noGrp="1"/>
          </p:cNvSpPr>
          <p:nvPr>
            <p:ph sz="half" idx="2"/>
          </p:nvPr>
        </p:nvSpPr>
        <p:spPr>
          <a:xfrm>
            <a:off x="4648201" y="932872"/>
            <a:ext cx="4061690" cy="3800584"/>
          </a:xfrm>
        </p:spPr>
        <p:txBody>
          <a:bodyPr/>
          <a:lstStyle/>
          <a:p>
            <a:pPr marL="0" indent="0">
              <a:buNone/>
            </a:pPr>
            <a:r>
              <a:rPr lang="en-US" sz="1200" dirty="0" smtClean="0"/>
              <a:t>024 3     0801061020729</a:t>
            </a:r>
            <a:endParaRPr lang="en-US" sz="1200" dirty="0"/>
          </a:p>
          <a:p>
            <a:pPr marL="0" indent="0">
              <a:buNone/>
            </a:pPr>
            <a:r>
              <a:rPr lang="en-US" sz="1200" dirty="0" smtClean="0"/>
              <a:t>024 7     00801061020729 </a:t>
            </a:r>
            <a:r>
              <a:rPr lang="en-US" sz="1200" dirty="0"/>
              <a:t>ǂ2 gtin-14</a:t>
            </a:r>
          </a:p>
          <a:p>
            <a:pPr marL="0" indent="0">
              <a:buNone/>
            </a:pPr>
            <a:r>
              <a:rPr lang="en-US" sz="1200" dirty="0" smtClean="0">
                <a:solidFill>
                  <a:srgbClr val="FF0000"/>
                </a:solidFill>
              </a:rPr>
              <a:t>028 02   ICO2070 </a:t>
            </a:r>
            <a:r>
              <a:rPr lang="en-US" sz="1200" dirty="0" err="1">
                <a:solidFill>
                  <a:srgbClr val="FF0000"/>
                </a:solidFill>
              </a:rPr>
              <a:t>ǂb</a:t>
            </a:r>
            <a:r>
              <a:rPr lang="en-US" sz="1200" dirty="0">
                <a:solidFill>
                  <a:srgbClr val="FF0000"/>
                </a:solidFill>
              </a:rPr>
              <a:t> Warp</a:t>
            </a:r>
          </a:p>
          <a:p>
            <a:pPr marL="0" indent="0">
              <a:buNone/>
            </a:pPr>
            <a:r>
              <a:rPr lang="en-US" sz="1200" dirty="0" smtClean="0"/>
              <a:t>100 1    </a:t>
            </a:r>
            <a:r>
              <a:rPr lang="en-US" sz="1200" dirty="0" err="1" smtClean="0"/>
              <a:t>Eno</a:t>
            </a:r>
            <a:r>
              <a:rPr lang="en-US" sz="1200" dirty="0"/>
              <a:t>, Brian, </a:t>
            </a:r>
            <a:r>
              <a:rPr lang="en-US" sz="1200" dirty="0" err="1"/>
              <a:t>ǂd</a:t>
            </a:r>
            <a:r>
              <a:rPr lang="en-US" sz="1200" dirty="0"/>
              <a:t> 1948-</a:t>
            </a:r>
          </a:p>
          <a:p>
            <a:pPr marL="0" indent="0">
              <a:buNone/>
            </a:pPr>
            <a:r>
              <a:rPr lang="en-US" sz="1200" dirty="0" smtClean="0"/>
              <a:t>245 10  Small </a:t>
            </a:r>
            <a:r>
              <a:rPr lang="en-US" sz="1200" dirty="0"/>
              <a:t>craft on a milk sea </a:t>
            </a:r>
            <a:r>
              <a:rPr lang="en-US" sz="1200" dirty="0" err="1"/>
              <a:t>ǂh</a:t>
            </a:r>
            <a:r>
              <a:rPr lang="en-US" sz="1200" dirty="0"/>
              <a:t> [sound recording] / </a:t>
            </a:r>
            <a:r>
              <a:rPr lang="en-US" sz="1200" dirty="0" err="1"/>
              <a:t>ǂc</a:t>
            </a:r>
            <a:r>
              <a:rPr lang="en-US" sz="1200" dirty="0"/>
              <a:t> Brian </a:t>
            </a:r>
            <a:r>
              <a:rPr lang="en-US" sz="1200" dirty="0" err="1"/>
              <a:t>Eno</a:t>
            </a:r>
            <a:r>
              <a:rPr lang="en-US" sz="1200" dirty="0"/>
              <a:t>.</a:t>
            </a:r>
          </a:p>
          <a:p>
            <a:pPr marL="0" indent="0">
              <a:buNone/>
            </a:pPr>
            <a:r>
              <a:rPr lang="en-US" sz="1200" dirty="0"/>
              <a:t>260  </a:t>
            </a:r>
            <a:r>
              <a:rPr lang="en-US" sz="1200" dirty="0" smtClean="0"/>
              <a:t>     Chicago</a:t>
            </a:r>
            <a:r>
              <a:rPr lang="en-US" sz="1200" dirty="0"/>
              <a:t>, IL : </a:t>
            </a:r>
            <a:r>
              <a:rPr lang="en-US" sz="1200" dirty="0" err="1"/>
              <a:t>ǂb</a:t>
            </a:r>
            <a:r>
              <a:rPr lang="en-US" sz="1200" dirty="0"/>
              <a:t> Warp, </a:t>
            </a:r>
            <a:r>
              <a:rPr lang="en-US" sz="1200" dirty="0" err="1"/>
              <a:t>ǂc</a:t>
            </a:r>
            <a:r>
              <a:rPr lang="en-US" sz="1200" dirty="0"/>
              <a:t> p2010.</a:t>
            </a:r>
          </a:p>
          <a:p>
            <a:pPr marL="0" indent="0">
              <a:buNone/>
            </a:pPr>
            <a:r>
              <a:rPr lang="en-US" sz="1200" dirty="0"/>
              <a:t>300  </a:t>
            </a:r>
            <a:r>
              <a:rPr lang="en-US" sz="1200" dirty="0" smtClean="0"/>
              <a:t>     1 </a:t>
            </a:r>
            <a:r>
              <a:rPr lang="en-US" sz="1200" dirty="0"/>
              <a:t>sound disc : </a:t>
            </a:r>
            <a:r>
              <a:rPr lang="en-US" sz="1200" dirty="0" err="1"/>
              <a:t>ǂb</a:t>
            </a:r>
            <a:r>
              <a:rPr lang="en-US" sz="1200" dirty="0"/>
              <a:t> digital ; </a:t>
            </a:r>
            <a:r>
              <a:rPr lang="en-US" sz="1200" dirty="0" err="1"/>
              <a:t>ǂc</a:t>
            </a:r>
            <a:r>
              <a:rPr lang="en-US" sz="1200" dirty="0"/>
              <a:t> 4 3/4 in.</a:t>
            </a:r>
          </a:p>
          <a:p>
            <a:pPr marL="0" indent="0">
              <a:buNone/>
            </a:pPr>
            <a:r>
              <a:rPr lang="en-US" sz="1200" dirty="0" smtClean="0"/>
              <a:t>511 0     Brian </a:t>
            </a:r>
            <a:r>
              <a:rPr lang="en-US" sz="1200" dirty="0" err="1"/>
              <a:t>Eno</a:t>
            </a:r>
            <a:r>
              <a:rPr lang="en-US" sz="1200" dirty="0"/>
              <a:t>, vocals, synthesizer, production ; with Jon Hopkins, keyboards, programming ; Leo Abrahams, guitar, computers.</a:t>
            </a:r>
          </a:p>
          <a:p>
            <a:pPr marL="228600" indent="-228600">
              <a:buAutoNum type="arabicPlain" startAt="518"/>
            </a:pPr>
            <a:r>
              <a:rPr lang="en-US" sz="1200" dirty="0" smtClean="0"/>
              <a:t>        Recorded </a:t>
            </a:r>
            <a:r>
              <a:rPr lang="en-US" sz="1200" dirty="0"/>
              <a:t>2009-2010</a:t>
            </a:r>
            <a:r>
              <a:rPr lang="en-US" sz="1200" dirty="0" smtClean="0"/>
              <a:t>.</a:t>
            </a:r>
          </a:p>
          <a:p>
            <a:pPr marL="0" indent="0">
              <a:buNone/>
            </a:pPr>
            <a:r>
              <a:rPr lang="en-US" sz="1200" dirty="0" smtClean="0"/>
              <a:t>505 0     Emerald </a:t>
            </a:r>
            <a:r>
              <a:rPr lang="en-US" sz="1200" dirty="0"/>
              <a:t>and lime -- Complex heaven -- Small craft on a milk sea -- Flint march -- Horse -- 2 forms of anger -- Bone jump -- Dust shuffle -- </a:t>
            </a:r>
            <a:r>
              <a:rPr lang="en-US" sz="1200" dirty="0" err="1"/>
              <a:t>Paleosonic</a:t>
            </a:r>
            <a:r>
              <a:rPr lang="en-US" sz="1200" dirty="0"/>
              <a:t> -- Slow ice, old moon -- Lesser heaven -- Calcium needles -- Emerald and stone -- Written, forgotten -- Late </a:t>
            </a:r>
            <a:r>
              <a:rPr lang="en-US" sz="1200" dirty="0" err="1"/>
              <a:t>anthropocene</a:t>
            </a:r>
            <a:r>
              <a:rPr lang="en-US" sz="1200" dirty="0"/>
              <a:t>.</a:t>
            </a:r>
          </a:p>
          <a:p>
            <a:pPr marL="0" indent="0">
              <a:buNone/>
            </a:pPr>
            <a:endParaRPr lang="en-US" sz="1200" dirty="0"/>
          </a:p>
        </p:txBody>
      </p:sp>
      <p:sp>
        <p:nvSpPr>
          <p:cNvPr id="5" name="Title 3"/>
          <p:cNvSpPr>
            <a:spLocks noGrp="1"/>
          </p:cNvSpPr>
          <p:nvPr>
            <p:ph type="title"/>
          </p:nvPr>
        </p:nvSpPr>
        <p:spPr>
          <a:xfrm>
            <a:off x="249383" y="110729"/>
            <a:ext cx="8571344" cy="443453"/>
          </a:xfrm>
          <a:ln w="12700">
            <a:solidFill>
              <a:schemeClr val="tx1"/>
            </a:solidFill>
          </a:ln>
        </p:spPr>
        <p:txBody>
          <a:bodyPr/>
          <a:lstStyle/>
          <a:p>
            <a:r>
              <a:rPr lang="en-US" sz="2200" b="1" dirty="0">
                <a:solidFill>
                  <a:schemeClr val="tx2"/>
                </a:solidFill>
                <a:latin typeface="+mn-lt"/>
                <a:ea typeface="+mn-ea"/>
                <a:cs typeface="+mn-cs"/>
              </a:rPr>
              <a:t>Cataloging </a:t>
            </a:r>
            <a:r>
              <a:rPr lang="en-US" sz="2200" b="1" dirty="0" smtClean="0">
                <a:solidFill>
                  <a:schemeClr val="tx2"/>
                </a:solidFill>
                <a:latin typeface="+mn-lt"/>
                <a:ea typeface="+mn-ea"/>
                <a:cs typeface="+mn-cs"/>
              </a:rPr>
              <a:t>Sound Recordings </a:t>
            </a:r>
            <a:r>
              <a:rPr lang="en-US" sz="2200" b="1" dirty="0">
                <a:solidFill>
                  <a:schemeClr val="tx2"/>
                </a:solidFill>
                <a:latin typeface="+mn-lt"/>
                <a:ea typeface="+mn-ea"/>
                <a:cs typeface="+mn-cs"/>
              </a:rPr>
              <a:t>Defensively: </a:t>
            </a:r>
            <a:r>
              <a:rPr lang="en-US" sz="2200" b="1" dirty="0" smtClean="0">
                <a:solidFill>
                  <a:schemeClr val="tx2"/>
                </a:solidFill>
                <a:latin typeface="+mn-lt"/>
                <a:ea typeface="+mn-ea"/>
                <a:cs typeface="+mn-cs"/>
              </a:rPr>
              <a:t> Publisher Number</a:t>
            </a:r>
            <a:endParaRPr lang="en-US" sz="2200" b="1" dirty="0">
              <a:solidFill>
                <a:schemeClr val="tx2"/>
              </a:solidFill>
              <a:latin typeface="+mn-lt"/>
              <a:ea typeface="+mn-ea"/>
              <a:cs typeface="+mn-cs"/>
            </a:endParaRPr>
          </a:p>
        </p:txBody>
      </p:sp>
    </p:spTree>
    <p:extLst>
      <p:ext uri="{BB962C8B-B14F-4D97-AF65-F5344CB8AC3E}">
        <p14:creationId xmlns:p14="http://schemas.microsoft.com/office/powerpoint/2010/main" val="1039050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40786" y="860612"/>
            <a:ext cx="4016061" cy="3675529"/>
          </a:xfrm>
        </p:spPr>
        <p:txBody>
          <a:bodyPr/>
          <a:lstStyle/>
          <a:p>
            <a:r>
              <a:rPr lang="en-US" sz="2000" dirty="0" smtClean="0"/>
              <a:t>DDR ties both to differentiate </a:t>
            </a:r>
            <a:r>
              <a:rPr lang="en-US" sz="2000" dirty="0"/>
              <a:t>legitimately separate </a:t>
            </a:r>
            <a:r>
              <a:rPr lang="en-US" sz="2000" dirty="0" smtClean="0"/>
              <a:t>records and to bring duplicates together.</a:t>
            </a:r>
          </a:p>
          <a:p>
            <a:r>
              <a:rPr lang="en-US" sz="2000" dirty="0"/>
              <a:t>Catalogers can assist DDR in </a:t>
            </a:r>
            <a:r>
              <a:rPr lang="en-US" sz="2000" dirty="0" smtClean="0"/>
              <a:t>both efforts by careful, accurate, and thorough cataloging.</a:t>
            </a:r>
          </a:p>
          <a:p>
            <a:r>
              <a:rPr lang="en-US" sz="2000" dirty="0" smtClean="0"/>
              <a:t>Keep in mind the cooperative environment of WorldCat and its variety.</a:t>
            </a:r>
            <a:endParaRPr lang="en-US" sz="2000" dirty="0"/>
          </a:p>
        </p:txBody>
      </p:sp>
      <p:sp>
        <p:nvSpPr>
          <p:cNvPr id="7" name="Title 3"/>
          <p:cNvSpPr>
            <a:spLocks noGrp="1"/>
          </p:cNvSpPr>
          <p:nvPr>
            <p:ph type="body" sz="quarter" idx="13"/>
          </p:nvPr>
        </p:nvSpPr>
        <p:spPr>
          <a:xfrm>
            <a:off x="563534" y="112866"/>
            <a:ext cx="7993652" cy="432079"/>
          </a:xfrm>
          <a:ln w="12700">
            <a:solidFill>
              <a:schemeClr val="tx1"/>
            </a:solidFill>
          </a:ln>
        </p:spPr>
        <p:txBody>
          <a:bodyPr/>
          <a:lstStyle/>
          <a:p>
            <a:r>
              <a:rPr lang="en-US" sz="2300" b="1" dirty="0">
                <a:solidFill>
                  <a:schemeClr val="tx2"/>
                </a:solidFill>
                <a:latin typeface="+mn-lt"/>
                <a:ea typeface="+mn-ea"/>
                <a:cs typeface="+mn-cs"/>
              </a:rPr>
              <a:t>Cataloging </a:t>
            </a:r>
            <a:r>
              <a:rPr lang="en-US" sz="2300" b="1" dirty="0" smtClean="0">
                <a:solidFill>
                  <a:schemeClr val="tx2"/>
                </a:solidFill>
                <a:latin typeface="+mn-lt"/>
                <a:ea typeface="+mn-ea"/>
                <a:cs typeface="+mn-cs"/>
              </a:rPr>
              <a:t>Sound Recordings Defensively</a:t>
            </a:r>
            <a:r>
              <a:rPr lang="en-US" sz="2300" b="1" dirty="0">
                <a:solidFill>
                  <a:schemeClr val="tx2"/>
                </a:solidFill>
                <a:latin typeface="+mn-lt"/>
                <a:ea typeface="+mn-ea"/>
                <a:cs typeface="+mn-cs"/>
              </a:rPr>
              <a:t>:  </a:t>
            </a:r>
            <a:r>
              <a:rPr lang="en-US" sz="2300" b="1" dirty="0" smtClean="0">
                <a:solidFill>
                  <a:schemeClr val="tx2"/>
                </a:solidFill>
                <a:latin typeface="+mn-lt"/>
                <a:ea typeface="+mn-ea"/>
                <a:cs typeface="+mn-cs"/>
              </a:rPr>
              <a:t>Conclusion</a:t>
            </a:r>
            <a:endParaRPr lang="en-US" sz="2300" b="1" dirty="0">
              <a:solidFill>
                <a:schemeClr val="tx2"/>
              </a:solidFill>
              <a:latin typeface="+mn-lt"/>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655" y="776856"/>
            <a:ext cx="4117543" cy="3843040"/>
          </a:xfrm>
          <a:prstGeom prst="rect">
            <a:avLst/>
          </a:prstGeom>
        </p:spPr>
      </p:pic>
    </p:spTree>
    <p:extLst>
      <p:ext uri="{BB962C8B-B14F-4D97-AF65-F5344CB8AC3E}">
        <p14:creationId xmlns:p14="http://schemas.microsoft.com/office/powerpoint/2010/main" val="41389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374" r="15491"/>
          <a:stretch/>
        </p:blipFill>
        <p:spPr>
          <a:xfrm>
            <a:off x="823909" y="2415506"/>
            <a:ext cx="2369574" cy="1920240"/>
          </a:xfrm>
          <a:prstGeom prst="rect">
            <a:avLst/>
          </a:prstGeom>
        </p:spPr>
      </p:pic>
      <p:sp>
        <p:nvSpPr>
          <p:cNvPr id="4" name="Text Placeholder 3"/>
          <p:cNvSpPr>
            <a:spLocks noGrp="1"/>
          </p:cNvSpPr>
          <p:nvPr>
            <p:ph type="body" sz="quarter" idx="12"/>
          </p:nvPr>
        </p:nvSpPr>
        <p:spPr>
          <a:xfrm>
            <a:off x="3914812" y="1046771"/>
            <a:ext cx="5012606" cy="3356378"/>
          </a:xfrm>
        </p:spPr>
        <p:txBody>
          <a:bodyPr/>
          <a:lstStyle/>
          <a:p>
            <a:pPr marL="0" indent="0" algn="ctr">
              <a:buNone/>
            </a:pPr>
            <a:r>
              <a:rPr lang="en-US" sz="2000" i="1" dirty="0"/>
              <a:t>Thank you for your kind attention</a:t>
            </a:r>
          </a:p>
          <a:p>
            <a:pPr marL="0" indent="0" algn="ctr">
              <a:buNone/>
            </a:pPr>
            <a:r>
              <a:rPr lang="en-US" sz="2000" dirty="0">
                <a:hlinkClick r:id="rId4"/>
              </a:rPr>
              <a:t>askqc@oclc.org</a:t>
            </a:r>
            <a:endParaRPr lang="en-US" sz="2000" dirty="0"/>
          </a:p>
          <a:p>
            <a:pPr marL="0" indent="0">
              <a:buNone/>
            </a:pPr>
            <a:r>
              <a:rPr lang="en-US" sz="1600" b="1" dirty="0"/>
              <a:t>When to Input a New Record</a:t>
            </a:r>
          </a:p>
          <a:p>
            <a:pPr marL="457200" lvl="1" indent="0">
              <a:buNone/>
            </a:pPr>
            <a:r>
              <a:rPr lang="en-US" sz="1400" dirty="0"/>
              <a:t>OCLC Bibliographic Formats and Standards (BFAS), Chapter 4</a:t>
            </a:r>
          </a:p>
          <a:p>
            <a:pPr marL="914400" lvl="2" indent="0">
              <a:buNone/>
            </a:pPr>
            <a:r>
              <a:rPr lang="en-US" sz="1200" dirty="0">
                <a:hlinkClick r:id="rId5"/>
              </a:rPr>
              <a:t>http://www.oclc.org/bibformats/en/input.html</a:t>
            </a:r>
            <a:endParaRPr lang="en-US" sz="1200" dirty="0"/>
          </a:p>
          <a:p>
            <a:pPr marL="114300" indent="0">
              <a:buNone/>
            </a:pPr>
            <a:r>
              <a:rPr lang="en-US" sz="1600" b="1" dirty="0" smtClean="0"/>
              <a:t>Differences </a:t>
            </a:r>
            <a:r>
              <a:rPr lang="en-US" sz="1600" b="1" dirty="0"/>
              <a:t>Between, Changes Within:  Guidelines on When to Create a New Record</a:t>
            </a:r>
          </a:p>
          <a:p>
            <a:pPr marL="457200" lvl="1" indent="0">
              <a:buNone/>
            </a:pPr>
            <a:r>
              <a:rPr lang="en-US" sz="1400" dirty="0"/>
              <a:t>ALA’s Association for Library Collections and Technical Services (ALCTS)</a:t>
            </a:r>
          </a:p>
          <a:p>
            <a:pPr marL="914400" lvl="2" indent="0">
              <a:buNone/>
            </a:pPr>
            <a:r>
              <a:rPr lang="en-US" sz="1200" dirty="0">
                <a:hlinkClick r:id="rId6"/>
              </a:rPr>
              <a:t>http://www.ala.org/ala/mgrps/divs/alcts/resources/org/cat/differences07.pdf</a:t>
            </a:r>
            <a:endParaRPr lang="en-US" sz="1600" dirty="0"/>
          </a:p>
        </p:txBody>
      </p:sp>
      <p:sp>
        <p:nvSpPr>
          <p:cNvPr id="7" name="Text Placeholder 4"/>
          <p:cNvSpPr>
            <a:spLocks noGrp="1"/>
          </p:cNvSpPr>
          <p:nvPr>
            <p:ph type="body" sz="quarter" idx="13"/>
          </p:nvPr>
        </p:nvSpPr>
        <p:spPr>
          <a:xfrm>
            <a:off x="341313" y="342901"/>
            <a:ext cx="8439150" cy="534924"/>
          </a:xfrm>
          <a:ln w="12700">
            <a:solidFill>
              <a:schemeClr val="tx1"/>
            </a:solidFill>
          </a:ln>
        </p:spPr>
        <p:txBody>
          <a:bodyPr/>
          <a:lstStyle/>
          <a:p>
            <a:pPr algn="ctr"/>
            <a:r>
              <a:rPr lang="en-US" sz="2400" dirty="0"/>
              <a:t>Cataloging </a:t>
            </a:r>
            <a:r>
              <a:rPr lang="en-US" sz="2400" dirty="0" smtClean="0"/>
              <a:t>Sound Recordings Defensively</a:t>
            </a:r>
            <a:r>
              <a:rPr lang="en-US" sz="2400" dirty="0"/>
              <a:t>:  </a:t>
            </a:r>
            <a:r>
              <a:rPr lang="en-US" sz="2400" dirty="0" smtClean="0"/>
              <a:t>Questions</a:t>
            </a:r>
            <a:endParaRPr lang="en-US" sz="2400" dirty="0"/>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t="-12438" b="12438"/>
          <a:stretch/>
        </p:blipFill>
        <p:spPr>
          <a:xfrm>
            <a:off x="1811859" y="945227"/>
            <a:ext cx="1437894" cy="1470279"/>
          </a:xfrm>
          <a:prstGeom prst="rect">
            <a:avLst/>
          </a:prstGeom>
        </p:spPr>
      </p:pic>
    </p:spTree>
    <p:extLst>
      <p:ext uri="{BB962C8B-B14F-4D97-AF65-F5344CB8AC3E}">
        <p14:creationId xmlns:p14="http://schemas.microsoft.com/office/powerpoint/2010/main" val="209302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29746"/>
            <a:ext cx="8439148" cy="3356378"/>
          </a:xfrm>
        </p:spPr>
        <p:txBody>
          <a:bodyPr/>
          <a:lstStyle/>
          <a:p>
            <a:pPr marL="0" indent="0">
              <a:buNone/>
            </a:pPr>
            <a:r>
              <a:rPr lang="en-US" sz="2000" b="1" dirty="0"/>
              <a:t>Duplicate Detection and Resolution (DDR)</a:t>
            </a:r>
          </a:p>
          <a:p>
            <a:pPr lvl="1">
              <a:buFont typeface="Arial" pitchFamily="34" charset="0"/>
              <a:buChar char="•"/>
            </a:pPr>
            <a:r>
              <a:rPr lang="en-US" sz="1800" dirty="0"/>
              <a:t>Original DDR (1991-2005)</a:t>
            </a:r>
          </a:p>
          <a:p>
            <a:pPr lvl="2">
              <a:buFont typeface="Arial" pitchFamily="34" charset="0"/>
              <a:buChar char="•"/>
            </a:pPr>
            <a:r>
              <a:rPr lang="en-US" sz="1600" dirty="0"/>
              <a:t>Dealt with Books format records only</a:t>
            </a:r>
          </a:p>
          <a:p>
            <a:pPr lvl="2">
              <a:buFont typeface="Arial" pitchFamily="34" charset="0"/>
              <a:buChar char="•"/>
            </a:pPr>
            <a:r>
              <a:rPr lang="en-US" sz="1600" dirty="0"/>
              <a:t>1.6 million Books duplicates merged</a:t>
            </a:r>
          </a:p>
          <a:p>
            <a:pPr lvl="1">
              <a:buFont typeface="Arial" panose="020B0604020202020204" pitchFamily="34" charset="0"/>
              <a:buChar char="•"/>
            </a:pPr>
            <a:r>
              <a:rPr lang="en-US" sz="1800" dirty="0"/>
              <a:t>New DDR (developed 2005-2010)</a:t>
            </a:r>
          </a:p>
          <a:p>
            <a:pPr lvl="2"/>
            <a:r>
              <a:rPr lang="en-US" sz="1600" dirty="0"/>
              <a:t>Deals with </a:t>
            </a:r>
            <a:r>
              <a:rPr lang="en-US" sz="1600" i="1" dirty="0"/>
              <a:t>all</a:t>
            </a:r>
            <a:r>
              <a:rPr lang="en-US" sz="1600" dirty="0"/>
              <a:t> bibliographic formats</a:t>
            </a:r>
          </a:p>
          <a:p>
            <a:pPr lvl="2"/>
            <a:r>
              <a:rPr lang="en-US" sz="1600" dirty="0"/>
              <a:t>Began late January 2010, completed “walk through WorldCat” late September 2010</a:t>
            </a:r>
          </a:p>
          <a:p>
            <a:pPr lvl="3">
              <a:buFont typeface="Arial" panose="020B0604020202020204" pitchFamily="34" charset="0"/>
              <a:buChar char="•"/>
            </a:pPr>
            <a:r>
              <a:rPr lang="en-US" sz="1400" dirty="0"/>
              <a:t>5.1 million duplicates merged</a:t>
            </a:r>
          </a:p>
          <a:p>
            <a:pPr lvl="2"/>
            <a:r>
              <a:rPr lang="en-US" sz="1600" dirty="0"/>
              <a:t>Continues to consider new and modified WorldCat records daily</a:t>
            </a:r>
          </a:p>
          <a:p>
            <a:pPr lvl="3">
              <a:buFont typeface="Arial" panose="020B0604020202020204" pitchFamily="34" charset="0"/>
              <a:buChar char="•"/>
            </a:pPr>
            <a:r>
              <a:rPr lang="en-US" sz="1400" dirty="0" smtClean="0"/>
              <a:t>Some 18 million duplicates </a:t>
            </a:r>
            <a:r>
              <a:rPr lang="en-US" sz="1400" dirty="0"/>
              <a:t>merged to </a:t>
            </a:r>
            <a:r>
              <a:rPr lang="en-US" sz="1400" dirty="0" smtClean="0"/>
              <a:t>date</a:t>
            </a:r>
            <a:endParaRPr lang="en-US" dirty="0"/>
          </a:p>
        </p:txBody>
      </p:sp>
      <p:sp>
        <p:nvSpPr>
          <p:cNvPr id="4" name="Text Placeholder 4"/>
          <p:cNvSpPr>
            <a:spLocks noGrp="1"/>
          </p:cNvSpPr>
          <p:nvPr>
            <p:ph type="body" sz="quarter" idx="13"/>
          </p:nvPr>
        </p:nvSpPr>
        <p:spPr>
          <a:xfrm>
            <a:off x="340786" y="197000"/>
            <a:ext cx="8439148" cy="472303"/>
          </a:xfrm>
          <a:ln w="12700">
            <a:solidFill>
              <a:schemeClr val="tx1"/>
            </a:solidFill>
          </a:ln>
        </p:spPr>
        <p:txBody>
          <a:bodyPr/>
          <a:lstStyle/>
          <a:p>
            <a:pPr algn="ctr"/>
            <a:r>
              <a:rPr lang="en-US" sz="2400" dirty="0"/>
              <a:t>Cataloging Sound Recordings</a:t>
            </a:r>
            <a:r>
              <a:rPr lang="en-US" sz="2400" dirty="0" smtClean="0"/>
              <a:t> Defensively</a:t>
            </a:r>
            <a:r>
              <a:rPr lang="en-US" sz="2400" dirty="0"/>
              <a:t>:  Introduction</a:t>
            </a:r>
          </a:p>
        </p:txBody>
      </p:sp>
    </p:spTree>
    <p:extLst>
      <p:ext uri="{BB962C8B-B14F-4D97-AF65-F5344CB8AC3E}">
        <p14:creationId xmlns:p14="http://schemas.microsoft.com/office/powerpoint/2010/main" val="21638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66264"/>
            <a:ext cx="8439148" cy="3242709"/>
          </a:xfrm>
        </p:spPr>
        <p:txBody>
          <a:bodyPr/>
          <a:lstStyle/>
          <a:p>
            <a:pPr marL="0" indent="0">
              <a:buNone/>
            </a:pPr>
            <a:r>
              <a:rPr lang="en-US" b="1" dirty="0" smtClean="0"/>
              <a:t>Records Exempt from DDR:</a:t>
            </a:r>
            <a:endParaRPr lang="en-US" b="1" dirty="0"/>
          </a:p>
          <a:p>
            <a:r>
              <a:rPr lang="en-US" sz="1800" dirty="0" smtClean="0"/>
              <a:t>All records with publication/production dates earlier than 1801</a:t>
            </a:r>
          </a:p>
          <a:p>
            <a:r>
              <a:rPr lang="en-US" sz="1800" dirty="0" smtClean="0"/>
              <a:t>All records for original rare/archival materials coded with any of 24 MARC </a:t>
            </a:r>
            <a:r>
              <a:rPr lang="en-US" sz="1800" i="1" dirty="0" smtClean="0"/>
              <a:t>Descriptive Convention Source Codes </a:t>
            </a:r>
            <a:r>
              <a:rPr lang="en-US" sz="1800" dirty="0" smtClean="0"/>
              <a:t>in field 040 subfield $e</a:t>
            </a:r>
          </a:p>
          <a:p>
            <a:pPr lvl="1"/>
            <a:r>
              <a:rPr lang="en-US" sz="1600" dirty="0" smtClean="0"/>
              <a:t>In consultation with Rare </a:t>
            </a:r>
            <a:r>
              <a:rPr lang="en-US" sz="1600" dirty="0"/>
              <a:t>Books and Manuscripts </a:t>
            </a:r>
            <a:r>
              <a:rPr lang="en-US" sz="1600" dirty="0" smtClean="0"/>
              <a:t>Section, Bibliographic </a:t>
            </a:r>
            <a:r>
              <a:rPr lang="en-US" sz="1600" dirty="0"/>
              <a:t>Standards Committee of </a:t>
            </a:r>
            <a:r>
              <a:rPr lang="en-US" sz="1600" dirty="0" smtClean="0"/>
              <a:t>ACRL and with the rare and archival materials communities</a:t>
            </a:r>
            <a:endParaRPr lang="en-US" sz="1600" dirty="0"/>
          </a:p>
          <a:p>
            <a:r>
              <a:rPr lang="en-US" sz="1800" dirty="0" smtClean="0"/>
              <a:t>All Cartographic Materials </a:t>
            </a:r>
            <a:r>
              <a:rPr lang="en-US" sz="1800" dirty="0"/>
              <a:t>with publication/production dates earlier than </a:t>
            </a:r>
            <a:r>
              <a:rPr lang="en-US" sz="1800" dirty="0" smtClean="0"/>
              <a:t>1901</a:t>
            </a:r>
          </a:p>
          <a:p>
            <a:pPr lvl="1"/>
            <a:r>
              <a:rPr lang="en-US" sz="1600" dirty="0" smtClean="0"/>
              <a:t>In consultation with MAGIRT CCC</a:t>
            </a:r>
          </a:p>
          <a:p>
            <a:r>
              <a:rPr lang="en-US" sz="1800" dirty="0" smtClean="0"/>
              <a:t>All photographs (Material Types </a:t>
            </a:r>
            <a:r>
              <a:rPr lang="en-US" sz="1800" i="1" dirty="0" err="1" smtClean="0"/>
              <a:t>pht</a:t>
            </a:r>
            <a:r>
              <a:rPr lang="en-US" sz="1800" dirty="0" smtClean="0"/>
              <a:t> and </a:t>
            </a:r>
            <a:r>
              <a:rPr lang="en-US" sz="1800" i="1" dirty="0" smtClean="0"/>
              <a:t>pic</a:t>
            </a:r>
            <a:r>
              <a:rPr lang="en-US" sz="1800" dirty="0" smtClean="0"/>
              <a:t>)</a:t>
            </a:r>
          </a:p>
          <a:p>
            <a:pPr lvl="1"/>
            <a:r>
              <a:rPr lang="en-US" sz="1600" dirty="0"/>
              <a:t>Usually supplied, generic, </a:t>
            </a:r>
            <a:r>
              <a:rPr lang="en-US" sz="1600" dirty="0" err="1"/>
              <a:t>undifferentiable</a:t>
            </a:r>
            <a:r>
              <a:rPr lang="en-US" sz="1600" dirty="0"/>
              <a:t> titles</a:t>
            </a:r>
          </a:p>
        </p:txBody>
      </p:sp>
      <p:sp>
        <p:nvSpPr>
          <p:cNvPr id="4" name="Text Placeholder 4"/>
          <p:cNvSpPr>
            <a:spLocks noGrp="1"/>
          </p:cNvSpPr>
          <p:nvPr>
            <p:ph type="body" sz="quarter" idx="13"/>
          </p:nvPr>
        </p:nvSpPr>
        <p:spPr>
          <a:xfrm>
            <a:off x="340786" y="343304"/>
            <a:ext cx="8439148" cy="471705"/>
          </a:xfrm>
          <a:ln w="12700">
            <a:solidFill>
              <a:schemeClr val="tx1"/>
            </a:solidFill>
          </a:ln>
        </p:spPr>
        <p:txBody>
          <a:bodyPr/>
          <a:lstStyle/>
          <a:p>
            <a:pPr algn="ctr"/>
            <a:r>
              <a:rPr lang="en-US" sz="2400" dirty="0"/>
              <a:t>Cataloging Sound Recordings </a:t>
            </a:r>
            <a:r>
              <a:rPr lang="en-US" sz="2400" dirty="0" smtClean="0"/>
              <a:t>Defensively</a:t>
            </a:r>
            <a:r>
              <a:rPr lang="en-US" sz="2400" dirty="0"/>
              <a:t>:  Introduction</a:t>
            </a:r>
          </a:p>
        </p:txBody>
      </p:sp>
    </p:spTree>
    <p:extLst>
      <p:ext uri="{BB962C8B-B14F-4D97-AF65-F5344CB8AC3E}">
        <p14:creationId xmlns:p14="http://schemas.microsoft.com/office/powerpoint/2010/main" val="360973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1194339"/>
            <a:ext cx="8439148" cy="3176493"/>
          </a:xfrm>
        </p:spPr>
        <p:txBody>
          <a:bodyPr/>
          <a:lstStyle/>
          <a:p>
            <a:pPr marL="0" indent="0" algn="ctr">
              <a:buNone/>
            </a:pPr>
            <a:r>
              <a:rPr lang="en-US" sz="2100" b="1" dirty="0"/>
              <a:t>Cataloging Defensively = Cataloging Carefully</a:t>
            </a:r>
          </a:p>
          <a:p>
            <a:pPr>
              <a:buFont typeface="Arial" pitchFamily="34" charset="0"/>
              <a:buChar char="•"/>
            </a:pPr>
            <a:r>
              <a:rPr lang="en-US" sz="2000" dirty="0"/>
              <a:t>Be sure you search thoroughly</a:t>
            </a:r>
          </a:p>
          <a:p>
            <a:pPr>
              <a:buFont typeface="Arial" pitchFamily="34" charset="0"/>
              <a:buChar char="•"/>
            </a:pPr>
            <a:r>
              <a:rPr lang="en-US" sz="2000" dirty="0" smtClean="0"/>
              <a:t>When deriving </a:t>
            </a:r>
            <a:r>
              <a:rPr lang="en-US" sz="2000" dirty="0"/>
              <a:t>a new record from an existing one, be sure that you make all of the changes to the record that convinced you a separate record was justified in the first place</a:t>
            </a:r>
          </a:p>
          <a:p>
            <a:pPr>
              <a:buFont typeface="Arial" pitchFamily="34" charset="0"/>
              <a:buChar char="•"/>
            </a:pPr>
            <a:r>
              <a:rPr lang="en-US" sz="2000" dirty="0" smtClean="0"/>
              <a:t>When editing an existing record, be </a:t>
            </a:r>
            <a:r>
              <a:rPr lang="en-US" sz="2000" dirty="0"/>
              <a:t>sure that you never change the essential identity of an existing bibliographic record to something else</a:t>
            </a:r>
          </a:p>
          <a:p>
            <a:pPr>
              <a:buFont typeface="Arial" pitchFamily="34" charset="0"/>
              <a:buChar char="•"/>
            </a:pPr>
            <a:r>
              <a:rPr lang="en-US" sz="2000" dirty="0"/>
              <a:t>Be sure that the coding and tagging are correct and complete</a:t>
            </a:r>
          </a:p>
          <a:p>
            <a:pPr>
              <a:buFont typeface="Arial" pitchFamily="34" charset="0"/>
              <a:buChar char="•"/>
            </a:pPr>
            <a:r>
              <a:rPr lang="en-US" sz="2000" dirty="0"/>
              <a:t>Be sure to proofread the </a:t>
            </a:r>
            <a:r>
              <a:rPr lang="en-US" sz="2000" dirty="0" smtClean="0"/>
              <a:t>record</a:t>
            </a:r>
            <a:endParaRPr lang="en-US" sz="2000" dirty="0"/>
          </a:p>
        </p:txBody>
      </p:sp>
      <p:sp>
        <p:nvSpPr>
          <p:cNvPr id="6" name="Text Placeholder 4"/>
          <p:cNvSpPr>
            <a:spLocks noGrp="1"/>
          </p:cNvSpPr>
          <p:nvPr>
            <p:ph type="body" sz="quarter" idx="13"/>
          </p:nvPr>
        </p:nvSpPr>
        <p:spPr>
          <a:xfrm>
            <a:off x="659876" y="343304"/>
            <a:ext cx="7852528" cy="451826"/>
          </a:xfrm>
          <a:ln w="12700">
            <a:solidFill>
              <a:schemeClr val="tx1"/>
            </a:solidFill>
          </a:ln>
        </p:spPr>
        <p:txBody>
          <a:bodyPr/>
          <a:lstStyle/>
          <a:p>
            <a:pPr algn="ctr"/>
            <a:r>
              <a:rPr lang="en-US" sz="2400" dirty="0"/>
              <a:t>Cataloging Sound Recordings</a:t>
            </a:r>
            <a:r>
              <a:rPr lang="en-US" sz="2400" dirty="0" smtClean="0"/>
              <a:t> Defensively</a:t>
            </a:r>
            <a:r>
              <a:rPr lang="en-US" sz="2400" dirty="0"/>
              <a:t>:  </a:t>
            </a:r>
            <a:r>
              <a:rPr lang="en-US" sz="2400" dirty="0" smtClean="0"/>
              <a:t>Basics</a:t>
            </a:r>
            <a:endParaRPr lang="en-US" sz="2400" dirty="0"/>
          </a:p>
        </p:txBody>
      </p:sp>
    </p:spTree>
    <p:extLst>
      <p:ext uri="{BB962C8B-B14F-4D97-AF65-F5344CB8AC3E}">
        <p14:creationId xmlns:p14="http://schemas.microsoft.com/office/powerpoint/2010/main" val="22926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lgn="ctr">
              <a:buNone/>
            </a:pPr>
            <a:r>
              <a:rPr lang="en-US" sz="2100" b="1" dirty="0"/>
              <a:t>Cataloging Defensively = Cataloging Carefully</a:t>
            </a:r>
          </a:p>
          <a:p>
            <a:pPr marL="0" indent="0">
              <a:buNone/>
            </a:pPr>
            <a:r>
              <a:rPr lang="en-US" sz="2000" dirty="0"/>
              <a:t>Be sure that the record is internally consistent, with coded data corresponding correctly to descriptive data, including:</a:t>
            </a:r>
          </a:p>
          <a:p>
            <a:pPr lvl="1">
              <a:buFont typeface="Arial" pitchFamily="34" charset="0"/>
              <a:buChar char="•"/>
            </a:pPr>
            <a:r>
              <a:rPr lang="en-US" sz="1900" i="1" dirty="0" err="1"/>
              <a:t>Ctry</a:t>
            </a:r>
            <a:r>
              <a:rPr lang="en-US" sz="1900" dirty="0"/>
              <a:t> and </a:t>
            </a:r>
            <a:r>
              <a:rPr lang="en-US" sz="1900" dirty="0" smtClean="0"/>
              <a:t>260/264 </a:t>
            </a:r>
            <a:r>
              <a:rPr lang="en-US" sz="1900" dirty="0"/>
              <a:t>subfield $a</a:t>
            </a:r>
          </a:p>
          <a:p>
            <a:pPr lvl="1">
              <a:buFont typeface="Arial" pitchFamily="34" charset="0"/>
              <a:buChar char="•"/>
            </a:pPr>
            <a:r>
              <a:rPr lang="en-US" sz="1900" i="1" dirty="0"/>
              <a:t>Date 1</a:t>
            </a:r>
            <a:r>
              <a:rPr lang="en-US" sz="1900" dirty="0"/>
              <a:t> and </a:t>
            </a:r>
            <a:r>
              <a:rPr lang="en-US" sz="1900" dirty="0" smtClean="0"/>
              <a:t>260/264 </a:t>
            </a:r>
            <a:r>
              <a:rPr lang="en-US" sz="1900" dirty="0"/>
              <a:t>subfield $c</a:t>
            </a:r>
          </a:p>
          <a:p>
            <a:pPr lvl="1">
              <a:buFont typeface="Arial" pitchFamily="34" charset="0"/>
              <a:buChar char="•"/>
            </a:pPr>
            <a:r>
              <a:rPr lang="en-US" sz="1900" i="1" dirty="0"/>
              <a:t>Form</a:t>
            </a:r>
            <a:r>
              <a:rPr lang="en-US" sz="1900" dirty="0"/>
              <a:t> coding for electronic resources, microforms, Braille, large print, when appropriate </a:t>
            </a:r>
          </a:p>
          <a:p>
            <a:pPr lvl="1">
              <a:buFont typeface="Arial" pitchFamily="34" charset="0"/>
              <a:buChar char="•"/>
            </a:pPr>
            <a:r>
              <a:rPr lang="en-US" sz="1900" dirty="0"/>
              <a:t>006 to account for additional aspects of a resource, when appropriate </a:t>
            </a:r>
          </a:p>
          <a:p>
            <a:pPr lvl="1">
              <a:buFont typeface="Arial" pitchFamily="34" charset="0"/>
              <a:buChar char="•"/>
            </a:pPr>
            <a:r>
              <a:rPr lang="en-US" sz="1900" dirty="0"/>
              <a:t>007 correctly reflecting physical characteristics, when </a:t>
            </a:r>
            <a:r>
              <a:rPr lang="en-US" sz="1900" dirty="0" smtClean="0"/>
              <a:t>appropriate</a:t>
            </a:r>
            <a:endParaRPr lang="en-US" sz="1900" dirty="0"/>
          </a:p>
        </p:txBody>
      </p:sp>
      <p:sp>
        <p:nvSpPr>
          <p:cNvPr id="6" name="Text Placeholder 4"/>
          <p:cNvSpPr>
            <a:spLocks noGrp="1"/>
          </p:cNvSpPr>
          <p:nvPr>
            <p:ph type="body" sz="quarter" idx="13"/>
          </p:nvPr>
        </p:nvSpPr>
        <p:spPr>
          <a:xfrm>
            <a:off x="340786" y="343304"/>
            <a:ext cx="8439148" cy="471705"/>
          </a:xfrm>
          <a:ln w="12700">
            <a:solidFill>
              <a:schemeClr val="tx1"/>
            </a:solidFill>
          </a:ln>
        </p:spPr>
        <p:txBody>
          <a:bodyPr/>
          <a:lstStyle/>
          <a:p>
            <a:pPr algn="ctr"/>
            <a:r>
              <a:rPr lang="en-US" sz="2400" dirty="0"/>
              <a:t>Cataloging Sound Recordings</a:t>
            </a:r>
            <a:r>
              <a:rPr lang="en-US" sz="2400" dirty="0" smtClean="0"/>
              <a:t> Defensively</a:t>
            </a:r>
            <a:r>
              <a:rPr lang="en-US" sz="2400" dirty="0"/>
              <a:t>:  </a:t>
            </a:r>
            <a:r>
              <a:rPr lang="en-US" sz="2400" dirty="0" smtClean="0"/>
              <a:t>Basics</a:t>
            </a:r>
            <a:endParaRPr lang="en-US" sz="2400" dirty="0"/>
          </a:p>
        </p:txBody>
      </p:sp>
    </p:spTree>
    <p:extLst>
      <p:ext uri="{BB962C8B-B14F-4D97-AF65-F5344CB8AC3E}">
        <p14:creationId xmlns:p14="http://schemas.microsoft.com/office/powerpoint/2010/main" val="2545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2527" y="1029747"/>
            <a:ext cx="8747185" cy="3740216"/>
          </a:xfrm>
        </p:spPr>
        <p:txBody>
          <a:bodyPr/>
          <a:lstStyle/>
          <a:p>
            <a:pPr marL="0" indent="0">
              <a:buNone/>
            </a:pPr>
            <a:r>
              <a:rPr lang="en-US" b="1" dirty="0" smtClean="0"/>
              <a:t>Include </a:t>
            </a:r>
            <a:r>
              <a:rPr lang="en-US" b="1" dirty="0"/>
              <a:t>an edition </a:t>
            </a:r>
            <a:r>
              <a:rPr lang="en-US" b="1" dirty="0" smtClean="0"/>
              <a:t>statement </a:t>
            </a:r>
            <a:r>
              <a:rPr lang="en-US" b="1" i="1" dirty="0" smtClean="0"/>
              <a:t>in field 250 </a:t>
            </a:r>
            <a:r>
              <a:rPr lang="en-US" b="1" dirty="0"/>
              <a:t>if one is </a:t>
            </a:r>
            <a:r>
              <a:rPr lang="en-US" b="1" dirty="0" smtClean="0"/>
              <a:t>available</a:t>
            </a:r>
          </a:p>
          <a:p>
            <a:pPr marL="457200" lvl="1" indent="0">
              <a:buNone/>
            </a:pPr>
            <a:r>
              <a:rPr lang="en-US" sz="1600" dirty="0"/>
              <a:t>a)  a word such as edition, issue, release, level, state, or update (or its equivalent in another language)</a:t>
            </a:r>
          </a:p>
          <a:p>
            <a:pPr marL="457200" lvl="1" indent="0">
              <a:buNone/>
            </a:pPr>
            <a:r>
              <a:rPr lang="en-US" sz="1600" dirty="0"/>
              <a:t>	</a:t>
            </a:r>
            <a:r>
              <a:rPr lang="en-US" sz="1600" i="1" dirty="0"/>
              <a:t>or</a:t>
            </a:r>
          </a:p>
          <a:p>
            <a:pPr marL="457200" lvl="1" indent="0">
              <a:buNone/>
            </a:pPr>
            <a:r>
              <a:rPr lang="en-US" sz="1600" dirty="0"/>
              <a:t>b)  a statement indicating: </a:t>
            </a:r>
          </a:p>
          <a:p>
            <a:pPr marL="914400" lvl="2" indent="0">
              <a:buNone/>
            </a:pPr>
            <a:r>
              <a:rPr lang="en-US" sz="1400" dirty="0" err="1"/>
              <a:t>i</a:t>
            </a:r>
            <a:r>
              <a:rPr lang="en-US" sz="1400" dirty="0" smtClean="0"/>
              <a:t>)	a </a:t>
            </a:r>
            <a:r>
              <a:rPr lang="en-US" sz="1400" dirty="0"/>
              <a:t>difference in content</a:t>
            </a:r>
          </a:p>
          <a:p>
            <a:pPr marL="914400" lvl="2" indent="0">
              <a:buNone/>
            </a:pPr>
            <a:r>
              <a:rPr lang="en-US" sz="1400" dirty="0" smtClean="0"/>
              <a:t>ii)	a </a:t>
            </a:r>
            <a:r>
              <a:rPr lang="en-US" sz="1400" dirty="0"/>
              <a:t>difference in geographic coverage</a:t>
            </a:r>
          </a:p>
          <a:p>
            <a:pPr marL="914400" lvl="2" indent="0">
              <a:buNone/>
            </a:pPr>
            <a:r>
              <a:rPr lang="en-US" sz="1400" dirty="0" smtClean="0"/>
              <a:t>iii)	a </a:t>
            </a:r>
            <a:r>
              <a:rPr lang="en-US" sz="1400" dirty="0"/>
              <a:t>difference in language</a:t>
            </a:r>
          </a:p>
          <a:p>
            <a:pPr marL="914400" lvl="2" indent="0">
              <a:buNone/>
            </a:pPr>
            <a:r>
              <a:rPr lang="en-US" sz="1400" dirty="0" smtClean="0"/>
              <a:t>iv)	a </a:t>
            </a:r>
            <a:r>
              <a:rPr lang="en-US" sz="1400" dirty="0"/>
              <a:t>difference in audience</a:t>
            </a:r>
          </a:p>
          <a:p>
            <a:pPr marL="914400" lvl="2" indent="0">
              <a:buNone/>
            </a:pPr>
            <a:r>
              <a:rPr lang="en-US" sz="1400" dirty="0"/>
              <a:t>v</a:t>
            </a:r>
            <a:r>
              <a:rPr lang="en-US" sz="1400" dirty="0" smtClean="0"/>
              <a:t>)	a </a:t>
            </a:r>
            <a:r>
              <a:rPr lang="en-US" sz="1400" dirty="0"/>
              <a:t>particular format or physical presentation</a:t>
            </a:r>
          </a:p>
          <a:p>
            <a:pPr marL="914400" lvl="2" indent="0">
              <a:buNone/>
            </a:pPr>
            <a:r>
              <a:rPr lang="en-US" sz="1400" dirty="0" smtClean="0"/>
              <a:t>vi)	a </a:t>
            </a:r>
            <a:r>
              <a:rPr lang="en-US" sz="1400" dirty="0"/>
              <a:t>different date associated with the </a:t>
            </a:r>
            <a:r>
              <a:rPr lang="en-US" sz="1400" dirty="0" smtClean="0"/>
              <a:t>content</a:t>
            </a:r>
          </a:p>
          <a:p>
            <a:pPr marL="800100" lvl="2" indent="0">
              <a:buNone/>
            </a:pPr>
            <a:r>
              <a:rPr lang="en-US" sz="1400" dirty="0"/>
              <a:t>	</a:t>
            </a:r>
            <a:r>
              <a:rPr lang="en-US" sz="1400" dirty="0" smtClean="0"/>
              <a:t>vii)	a </a:t>
            </a:r>
            <a:r>
              <a:rPr lang="en-US" sz="1400" dirty="0"/>
              <a:t>particular voice range or format of notated </a:t>
            </a:r>
            <a:r>
              <a:rPr lang="en-US" sz="1400" dirty="0" smtClean="0"/>
              <a:t>music</a:t>
            </a:r>
            <a:endParaRPr lang="en-US" sz="1400" b="1" dirty="0"/>
          </a:p>
        </p:txBody>
      </p:sp>
      <p:sp>
        <p:nvSpPr>
          <p:cNvPr id="4" name="Text Placeholder 4"/>
          <p:cNvSpPr>
            <a:spLocks noGrp="1"/>
          </p:cNvSpPr>
          <p:nvPr>
            <p:ph type="body" sz="quarter" idx="13"/>
          </p:nvPr>
        </p:nvSpPr>
        <p:spPr>
          <a:xfrm>
            <a:off x="340786" y="205281"/>
            <a:ext cx="8439148" cy="536590"/>
          </a:xfrm>
          <a:ln w="12700">
            <a:solidFill>
              <a:schemeClr val="tx1"/>
            </a:solidFill>
          </a:ln>
        </p:spPr>
        <p:txBody>
          <a:bodyPr/>
          <a:lstStyle/>
          <a:p>
            <a:pPr algn="ctr"/>
            <a:r>
              <a:rPr lang="en-US" sz="2400" dirty="0"/>
              <a:t>Cataloging Sound Recordings </a:t>
            </a:r>
            <a:r>
              <a:rPr lang="en-US" sz="2400" dirty="0" smtClean="0"/>
              <a:t>Defensively:  Edition</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012" y="1875062"/>
            <a:ext cx="2743200" cy="2754630"/>
          </a:xfrm>
          <a:prstGeom prst="rect">
            <a:avLst/>
          </a:prstGeom>
        </p:spPr>
      </p:pic>
    </p:spTree>
    <p:extLst>
      <p:ext uri="{BB962C8B-B14F-4D97-AF65-F5344CB8AC3E}">
        <p14:creationId xmlns:p14="http://schemas.microsoft.com/office/powerpoint/2010/main" val="24448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82880" y="1343862"/>
            <a:ext cx="4647912" cy="2914126"/>
          </a:xfrm>
        </p:spPr>
        <p:txBody>
          <a:bodyPr/>
          <a:lstStyle/>
          <a:p>
            <a:pPr marL="0" indent="0" algn="ctr">
              <a:buNone/>
            </a:pPr>
            <a:r>
              <a:rPr lang="en-US" b="1" dirty="0" smtClean="0"/>
              <a:t>Edition Statements =</a:t>
            </a:r>
          </a:p>
          <a:p>
            <a:pPr marL="0" indent="0" algn="ctr">
              <a:buNone/>
            </a:pPr>
            <a:r>
              <a:rPr lang="en-US" b="1" dirty="0" smtClean="0"/>
              <a:t> Effective Differentiation</a:t>
            </a:r>
          </a:p>
          <a:p>
            <a:pPr marL="0" indent="0" algn="ctr">
              <a:buNone/>
            </a:pPr>
            <a:r>
              <a:rPr lang="en-US" sz="2000" b="1" dirty="0"/>
              <a:t>RDA 2.5.1.4 </a:t>
            </a:r>
            <a:r>
              <a:rPr lang="en-US" sz="2000" b="1" dirty="0" smtClean="0"/>
              <a:t>&amp; AACR2 1.2B4</a:t>
            </a:r>
            <a:r>
              <a:rPr lang="en-US" sz="2000" b="1" smtClean="0"/>
              <a:t>, 6.2B3</a:t>
            </a:r>
            <a:endParaRPr lang="en-US" sz="2000" b="1" dirty="0" smtClean="0"/>
          </a:p>
          <a:p>
            <a:pPr marL="0" indent="0" algn="ctr">
              <a:buNone/>
            </a:pPr>
            <a:r>
              <a:rPr lang="en-US" sz="2000" dirty="0" smtClean="0"/>
              <a:t>For a </a:t>
            </a:r>
            <a:r>
              <a:rPr lang="en-US" sz="2000" dirty="0"/>
              <a:t>resource </a:t>
            </a:r>
            <a:r>
              <a:rPr lang="en-US" sz="2000" dirty="0" smtClean="0"/>
              <a:t>lacking </a:t>
            </a:r>
            <a:r>
              <a:rPr lang="en-US" sz="2000" dirty="0"/>
              <a:t>an edition statement but </a:t>
            </a:r>
            <a:r>
              <a:rPr lang="en-US" sz="2000" dirty="0" smtClean="0"/>
              <a:t>known </a:t>
            </a:r>
            <a:r>
              <a:rPr lang="en-US" sz="2000" dirty="0"/>
              <a:t>to contain significant changes from other editions, supply </a:t>
            </a:r>
            <a:r>
              <a:rPr lang="en-US" sz="2000" dirty="0" smtClean="0"/>
              <a:t>an edition statement </a:t>
            </a:r>
            <a:r>
              <a:rPr lang="en-US" sz="2000" dirty="0"/>
              <a:t>if </a:t>
            </a:r>
            <a:r>
              <a:rPr lang="en-US" sz="2000" dirty="0" smtClean="0"/>
              <a:t>important </a:t>
            </a:r>
            <a:r>
              <a:rPr lang="en-US" sz="2000" dirty="0"/>
              <a:t>for identification or </a:t>
            </a:r>
            <a:r>
              <a:rPr lang="en-US" sz="2000" dirty="0" smtClean="0"/>
              <a:t>access</a:t>
            </a:r>
            <a:endParaRPr lang="en-US" sz="2000" b="1" dirty="0"/>
          </a:p>
        </p:txBody>
      </p:sp>
      <p:sp>
        <p:nvSpPr>
          <p:cNvPr id="8" name="Text Placeholder 4"/>
          <p:cNvSpPr>
            <a:spLocks noGrp="1"/>
          </p:cNvSpPr>
          <p:nvPr>
            <p:ph type="body" sz="quarter" idx="13"/>
          </p:nvPr>
        </p:nvSpPr>
        <p:spPr>
          <a:xfrm>
            <a:off x="340786" y="343305"/>
            <a:ext cx="8439148" cy="481644"/>
          </a:xfrm>
          <a:ln w="12700">
            <a:solidFill>
              <a:schemeClr val="tx1"/>
            </a:solidFill>
          </a:ln>
        </p:spPr>
        <p:txBody>
          <a:bodyPr/>
          <a:lstStyle/>
          <a:p>
            <a:pPr algn="ctr"/>
            <a:r>
              <a:rPr lang="en-US" sz="2400" dirty="0"/>
              <a:t>Cataloging Sound Recordings </a:t>
            </a:r>
            <a:r>
              <a:rPr lang="en-US" sz="2400" dirty="0" smtClean="0"/>
              <a:t>Defensively:  Edition</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348" y="1066613"/>
            <a:ext cx="3901440" cy="3468624"/>
          </a:xfrm>
          <a:prstGeom prst="rect">
            <a:avLst/>
          </a:prstGeom>
        </p:spPr>
      </p:pic>
    </p:spTree>
    <p:extLst>
      <p:ext uri="{BB962C8B-B14F-4D97-AF65-F5344CB8AC3E}">
        <p14:creationId xmlns:p14="http://schemas.microsoft.com/office/powerpoint/2010/main" val="15398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688157"/>
            <a:ext cx="4201508" cy="3774514"/>
          </a:xfrm>
        </p:spPr>
        <p:txBody>
          <a:bodyPr/>
          <a:lstStyle/>
          <a:p>
            <a:pPr marL="0" indent="0">
              <a:buNone/>
            </a:pPr>
            <a:r>
              <a:rPr lang="en-US" sz="1050" dirty="0" smtClean="0"/>
              <a:t>245 14   The </a:t>
            </a:r>
            <a:r>
              <a:rPr lang="en-US" sz="1050" dirty="0"/>
              <a:t>Traveling </a:t>
            </a:r>
            <a:r>
              <a:rPr lang="en-US" sz="1050" dirty="0" err="1"/>
              <a:t>Wilburys</a:t>
            </a:r>
            <a:r>
              <a:rPr lang="en-US" sz="1050" dirty="0"/>
              <a:t> collection </a:t>
            </a:r>
            <a:r>
              <a:rPr lang="en-US" sz="1050" dirty="0" err="1"/>
              <a:t>ǂh</a:t>
            </a:r>
            <a:r>
              <a:rPr lang="en-US" sz="1050" dirty="0"/>
              <a:t> [sound recording].</a:t>
            </a:r>
          </a:p>
          <a:p>
            <a:pPr marL="0" indent="0">
              <a:buNone/>
            </a:pPr>
            <a:r>
              <a:rPr lang="en-US" sz="1050" dirty="0" smtClean="0"/>
              <a:t>260        Burbank</a:t>
            </a:r>
            <a:r>
              <a:rPr lang="en-US" sz="1050" dirty="0"/>
              <a:t>, CA : </a:t>
            </a:r>
            <a:r>
              <a:rPr lang="en-US" sz="1050" dirty="0" err="1"/>
              <a:t>ǂb</a:t>
            </a:r>
            <a:r>
              <a:rPr lang="en-US" sz="1050" dirty="0"/>
              <a:t> Rhino Records, </a:t>
            </a:r>
            <a:r>
              <a:rPr lang="en-US" sz="1050" dirty="0" err="1"/>
              <a:t>ǂc</a:t>
            </a:r>
            <a:r>
              <a:rPr lang="en-US" sz="1050" dirty="0"/>
              <a:t> p2007.</a:t>
            </a:r>
          </a:p>
          <a:p>
            <a:pPr marL="0" indent="0">
              <a:buNone/>
            </a:pPr>
            <a:r>
              <a:rPr lang="en-US" sz="1050" dirty="0"/>
              <a:t>300  </a:t>
            </a:r>
            <a:r>
              <a:rPr lang="en-US" sz="1050" dirty="0" smtClean="0"/>
              <a:t>      2 </a:t>
            </a:r>
            <a:r>
              <a:rPr lang="en-US" sz="1050" dirty="0"/>
              <a:t>sound discs (ca. 85 min.) : </a:t>
            </a:r>
            <a:r>
              <a:rPr lang="en-US" sz="1050" dirty="0" err="1"/>
              <a:t>ǂb</a:t>
            </a:r>
            <a:r>
              <a:rPr lang="en-US" sz="1050" dirty="0"/>
              <a:t> digital ; </a:t>
            </a:r>
            <a:r>
              <a:rPr lang="en-US" sz="1050" dirty="0" err="1"/>
              <a:t>ǂc</a:t>
            </a:r>
            <a:r>
              <a:rPr lang="en-US" sz="1050" dirty="0"/>
              <a:t> 4 3/4 in. + </a:t>
            </a:r>
            <a:r>
              <a:rPr lang="en-US" sz="1050" dirty="0" err="1"/>
              <a:t>ǂe</a:t>
            </a:r>
            <a:r>
              <a:rPr lang="en-US" sz="1050" dirty="0"/>
              <a:t> 1 videodisc (DVD : sd., col. ; 4 3/4 in.) + 1 booklet.</a:t>
            </a:r>
          </a:p>
          <a:p>
            <a:pPr marL="0" indent="0">
              <a:buNone/>
            </a:pPr>
            <a:r>
              <a:rPr lang="en-US" sz="1050" dirty="0" smtClean="0"/>
              <a:t>511 0     </a:t>
            </a:r>
            <a:r>
              <a:rPr lang="en-US" sz="1050" dirty="0"/>
              <a:t>The Traveling </a:t>
            </a:r>
            <a:r>
              <a:rPr lang="en-US" sz="1050" dirty="0" err="1"/>
              <a:t>Wilburys</a:t>
            </a:r>
            <a:r>
              <a:rPr lang="en-US" sz="1050" dirty="0"/>
              <a:t> (Bob Dylan, George Harrison, Jeff Lynne, Roy Orbison, Tom Petty) ; with additional musicians.</a:t>
            </a:r>
          </a:p>
          <a:p>
            <a:pPr marL="0" indent="0">
              <a:buNone/>
            </a:pPr>
            <a:r>
              <a:rPr lang="en-US" sz="1050" dirty="0"/>
              <a:t>500 </a:t>
            </a:r>
            <a:r>
              <a:rPr lang="en-US" sz="1050" dirty="0" smtClean="0"/>
              <a:t>      </a:t>
            </a:r>
            <a:r>
              <a:rPr lang="en-US" sz="1050" dirty="0"/>
              <a:t>Vol. 1 released in 1988; vol. 3 released in 1990.</a:t>
            </a:r>
          </a:p>
          <a:p>
            <a:pPr marL="0" indent="0">
              <a:buNone/>
            </a:pPr>
            <a:r>
              <a:rPr lang="en-US" sz="1050" dirty="0" smtClean="0"/>
              <a:t>505 00  </a:t>
            </a:r>
            <a:r>
              <a:rPr lang="en-US" sz="1050" dirty="0" err="1" smtClean="0"/>
              <a:t>ǂg</a:t>
            </a:r>
            <a:r>
              <a:rPr lang="en-US" sz="1050" dirty="0" smtClean="0"/>
              <a:t> </a:t>
            </a:r>
            <a:r>
              <a:rPr lang="en-US" sz="1050" dirty="0"/>
              <a:t>Vol. 1, disc 1. </a:t>
            </a:r>
            <a:r>
              <a:rPr lang="en-US" sz="1050" dirty="0" err="1"/>
              <a:t>ǂt</a:t>
            </a:r>
            <a:r>
              <a:rPr lang="en-US" sz="1050" dirty="0"/>
              <a:t> Handle with care -- </a:t>
            </a:r>
            <a:r>
              <a:rPr lang="en-US" sz="1050" dirty="0" err="1"/>
              <a:t>ǂt</a:t>
            </a:r>
            <a:r>
              <a:rPr lang="en-US" sz="1050" dirty="0"/>
              <a:t> Dirty world -- </a:t>
            </a:r>
            <a:r>
              <a:rPr lang="en-US" sz="1050" dirty="0" err="1"/>
              <a:t>ǂt</a:t>
            </a:r>
            <a:r>
              <a:rPr lang="en-US" sz="1050" dirty="0"/>
              <a:t> Rattled -- </a:t>
            </a:r>
            <a:r>
              <a:rPr lang="en-US" sz="1050" dirty="0" err="1"/>
              <a:t>ǂt</a:t>
            </a:r>
            <a:r>
              <a:rPr lang="en-US" sz="1050" dirty="0"/>
              <a:t> Last night -- </a:t>
            </a:r>
            <a:r>
              <a:rPr lang="en-US" sz="1050" dirty="0" err="1"/>
              <a:t>ǂt</a:t>
            </a:r>
            <a:r>
              <a:rPr lang="en-US" sz="1050" dirty="0"/>
              <a:t> Not alone any more -- </a:t>
            </a:r>
            <a:r>
              <a:rPr lang="en-US" sz="1050" dirty="0" err="1"/>
              <a:t>ǂt</a:t>
            </a:r>
            <a:r>
              <a:rPr lang="en-US" sz="1050" dirty="0"/>
              <a:t> Congratulations -- </a:t>
            </a:r>
            <a:r>
              <a:rPr lang="en-US" sz="1050" dirty="0" err="1"/>
              <a:t>ǂt</a:t>
            </a:r>
            <a:r>
              <a:rPr lang="en-US" sz="1050" dirty="0"/>
              <a:t> Heading for the light -- </a:t>
            </a:r>
            <a:r>
              <a:rPr lang="en-US" sz="1050" dirty="0" err="1"/>
              <a:t>ǂt</a:t>
            </a:r>
            <a:r>
              <a:rPr lang="en-US" sz="1050" dirty="0"/>
              <a:t> Margarita -- </a:t>
            </a:r>
            <a:r>
              <a:rPr lang="en-US" sz="1050" dirty="0" err="1"/>
              <a:t>ǂt</a:t>
            </a:r>
            <a:r>
              <a:rPr lang="en-US" sz="1050" dirty="0"/>
              <a:t> Tweeter and the monkey man -- </a:t>
            </a:r>
            <a:r>
              <a:rPr lang="en-US" sz="1050" dirty="0" err="1"/>
              <a:t>ǂt</a:t>
            </a:r>
            <a:r>
              <a:rPr lang="en-US" sz="1050" dirty="0"/>
              <a:t> End of the line -- </a:t>
            </a:r>
            <a:r>
              <a:rPr lang="en-US" sz="1050" dirty="0" err="1"/>
              <a:t>ǂg</a:t>
            </a:r>
            <a:r>
              <a:rPr lang="en-US" sz="1050" dirty="0"/>
              <a:t> Bonus tracks. </a:t>
            </a:r>
            <a:r>
              <a:rPr lang="en-US" sz="1050" dirty="0" err="1"/>
              <a:t>ǂt</a:t>
            </a:r>
            <a:r>
              <a:rPr lang="en-US" sz="1050" dirty="0"/>
              <a:t> Maxine -- </a:t>
            </a:r>
            <a:r>
              <a:rPr lang="en-US" sz="1050" dirty="0" err="1"/>
              <a:t>ǂt</a:t>
            </a:r>
            <a:r>
              <a:rPr lang="en-US" sz="1050" dirty="0"/>
              <a:t> Like a ship.</a:t>
            </a:r>
          </a:p>
          <a:p>
            <a:pPr marL="0" indent="0">
              <a:buNone/>
            </a:pPr>
            <a:r>
              <a:rPr lang="en-US" sz="1050" dirty="0" smtClean="0"/>
              <a:t>505 00  </a:t>
            </a:r>
            <a:r>
              <a:rPr lang="en-US" sz="1050" dirty="0" err="1" smtClean="0"/>
              <a:t>ǂg</a:t>
            </a:r>
            <a:r>
              <a:rPr lang="en-US" sz="1050" dirty="0" smtClean="0"/>
              <a:t> </a:t>
            </a:r>
            <a:r>
              <a:rPr lang="en-US" sz="1050" dirty="0"/>
              <a:t>Vol. 3, disc 3. </a:t>
            </a:r>
            <a:r>
              <a:rPr lang="en-US" sz="1050" dirty="0" err="1"/>
              <a:t>ǂt</a:t>
            </a:r>
            <a:r>
              <a:rPr lang="en-US" sz="1050" dirty="0"/>
              <a:t> She's my baby -- </a:t>
            </a:r>
            <a:r>
              <a:rPr lang="en-US" sz="1050" dirty="0" err="1"/>
              <a:t>ǂt</a:t>
            </a:r>
            <a:r>
              <a:rPr lang="en-US" sz="1050" dirty="0"/>
              <a:t> Inside out -- </a:t>
            </a:r>
            <a:r>
              <a:rPr lang="en-US" sz="1050" dirty="0" err="1"/>
              <a:t>ǂt</a:t>
            </a:r>
            <a:r>
              <a:rPr lang="en-US" sz="1050" dirty="0"/>
              <a:t> If you belonged to me -- </a:t>
            </a:r>
            <a:r>
              <a:rPr lang="en-US" sz="1050" dirty="0" err="1"/>
              <a:t>ǂt</a:t>
            </a:r>
            <a:r>
              <a:rPr lang="en-US" sz="1050" dirty="0"/>
              <a:t> Devil's been busy -- </a:t>
            </a:r>
            <a:r>
              <a:rPr lang="en-US" sz="1050" dirty="0" err="1"/>
              <a:t>ǂt</a:t>
            </a:r>
            <a:r>
              <a:rPr lang="en-US" sz="1050" dirty="0"/>
              <a:t> 7 deadly sins -- </a:t>
            </a:r>
            <a:r>
              <a:rPr lang="en-US" sz="1050" dirty="0" err="1"/>
              <a:t>ǂt</a:t>
            </a:r>
            <a:r>
              <a:rPr lang="en-US" sz="1050" dirty="0"/>
              <a:t> Poor house -- </a:t>
            </a:r>
            <a:r>
              <a:rPr lang="en-US" sz="1050" dirty="0" err="1"/>
              <a:t>ǂt</a:t>
            </a:r>
            <a:r>
              <a:rPr lang="en-US" sz="1050" dirty="0"/>
              <a:t> Where were you last night? -- </a:t>
            </a:r>
            <a:r>
              <a:rPr lang="en-US" sz="1050" dirty="0" err="1"/>
              <a:t>ǂt</a:t>
            </a:r>
            <a:r>
              <a:rPr lang="en-US" sz="1050" dirty="0"/>
              <a:t> Cool dry place -- </a:t>
            </a:r>
            <a:r>
              <a:rPr lang="en-US" sz="1050" dirty="0" err="1"/>
              <a:t>ǂt</a:t>
            </a:r>
            <a:r>
              <a:rPr lang="en-US" sz="1050" dirty="0"/>
              <a:t> New blue moon -- </a:t>
            </a:r>
            <a:r>
              <a:rPr lang="en-US" sz="1050" dirty="0" err="1"/>
              <a:t>ǂt</a:t>
            </a:r>
            <a:r>
              <a:rPr lang="en-US" sz="1050" dirty="0"/>
              <a:t> You took my breath away -- </a:t>
            </a:r>
            <a:r>
              <a:rPr lang="en-US" sz="1050" dirty="0" err="1"/>
              <a:t>ǂt</a:t>
            </a:r>
            <a:r>
              <a:rPr lang="en-US" sz="1050" dirty="0"/>
              <a:t> </a:t>
            </a:r>
            <a:r>
              <a:rPr lang="en-US" sz="1050" dirty="0" err="1"/>
              <a:t>Wilbury</a:t>
            </a:r>
            <a:r>
              <a:rPr lang="en-US" sz="1050" dirty="0"/>
              <a:t> twist -- </a:t>
            </a:r>
            <a:r>
              <a:rPr lang="en-US" sz="1050" dirty="0" err="1"/>
              <a:t>ǂg</a:t>
            </a:r>
            <a:r>
              <a:rPr lang="en-US" sz="1050" dirty="0"/>
              <a:t> Bonus tracks. </a:t>
            </a:r>
            <a:r>
              <a:rPr lang="en-US" sz="1050" dirty="0" err="1"/>
              <a:t>ǂt</a:t>
            </a:r>
            <a:r>
              <a:rPr lang="en-US" sz="1050" dirty="0"/>
              <a:t> Nobody's child -- </a:t>
            </a:r>
            <a:r>
              <a:rPr lang="en-US" sz="1050" dirty="0" err="1"/>
              <a:t>ǂt</a:t>
            </a:r>
            <a:r>
              <a:rPr lang="en-US" sz="1050" dirty="0"/>
              <a:t> Runaway.</a:t>
            </a:r>
          </a:p>
          <a:p>
            <a:pPr marL="0" indent="0">
              <a:buNone/>
            </a:pPr>
            <a:r>
              <a:rPr lang="en-US" sz="1050" dirty="0" smtClean="0"/>
              <a:t>505 00  </a:t>
            </a:r>
            <a:r>
              <a:rPr lang="en-US" sz="1050" dirty="0" err="1" smtClean="0"/>
              <a:t>ǂg</a:t>
            </a:r>
            <a:r>
              <a:rPr lang="en-US" sz="1050" dirty="0" smtClean="0"/>
              <a:t> </a:t>
            </a:r>
            <a:r>
              <a:rPr lang="en-US" sz="1050" dirty="0"/>
              <a:t>DVD, disc 2. </a:t>
            </a:r>
            <a:r>
              <a:rPr lang="en-US" sz="1050" dirty="0" err="1"/>
              <a:t>ǂt</a:t>
            </a:r>
            <a:r>
              <a:rPr lang="en-US" sz="1050" dirty="0"/>
              <a:t> True history of the Traveling </a:t>
            </a:r>
            <a:r>
              <a:rPr lang="en-US" sz="1050" dirty="0" err="1"/>
              <a:t>Wilburys</a:t>
            </a:r>
            <a:r>
              <a:rPr lang="en-US" sz="1050" dirty="0"/>
              <a:t> -- </a:t>
            </a:r>
            <a:r>
              <a:rPr lang="en-US" sz="1050" dirty="0" err="1"/>
              <a:t>ǂg</a:t>
            </a:r>
            <a:r>
              <a:rPr lang="en-US" sz="1050" dirty="0"/>
              <a:t> Music videos : </a:t>
            </a:r>
            <a:r>
              <a:rPr lang="en-US" sz="1050" dirty="0" err="1"/>
              <a:t>ǂt</a:t>
            </a:r>
            <a:r>
              <a:rPr lang="en-US" sz="1050" dirty="0"/>
              <a:t> Handle with care -- </a:t>
            </a:r>
            <a:r>
              <a:rPr lang="en-US" sz="1050" dirty="0" err="1"/>
              <a:t>ǂt</a:t>
            </a:r>
            <a:r>
              <a:rPr lang="en-US" sz="1050" dirty="0"/>
              <a:t> End of the line -- </a:t>
            </a:r>
            <a:r>
              <a:rPr lang="en-US" sz="1050" dirty="0" err="1"/>
              <a:t>ǂt</a:t>
            </a:r>
            <a:r>
              <a:rPr lang="en-US" sz="1050" dirty="0"/>
              <a:t> She's my baby -- </a:t>
            </a:r>
            <a:r>
              <a:rPr lang="en-US" sz="1050" dirty="0" err="1"/>
              <a:t>ǂt</a:t>
            </a:r>
            <a:r>
              <a:rPr lang="en-US" sz="1050" dirty="0"/>
              <a:t> Inside out -- </a:t>
            </a:r>
            <a:r>
              <a:rPr lang="en-US" sz="1050" dirty="0" err="1"/>
              <a:t>ǂt</a:t>
            </a:r>
            <a:r>
              <a:rPr lang="en-US" sz="1050" dirty="0"/>
              <a:t> </a:t>
            </a:r>
            <a:r>
              <a:rPr lang="en-US" sz="1050" dirty="0" err="1"/>
              <a:t>Wilbury</a:t>
            </a:r>
            <a:r>
              <a:rPr lang="en-US" sz="1050" dirty="0"/>
              <a:t> twist (2007 version</a:t>
            </a:r>
            <a:r>
              <a:rPr lang="en-US" sz="1050" dirty="0" smtClean="0"/>
              <a:t>).</a:t>
            </a:r>
            <a:endParaRPr lang="en-US" sz="1050" dirty="0"/>
          </a:p>
        </p:txBody>
      </p:sp>
      <p:sp>
        <p:nvSpPr>
          <p:cNvPr id="4" name="Content Placeholder 3"/>
          <p:cNvSpPr>
            <a:spLocks noGrp="1"/>
          </p:cNvSpPr>
          <p:nvPr>
            <p:ph sz="half" idx="2"/>
          </p:nvPr>
        </p:nvSpPr>
        <p:spPr>
          <a:xfrm>
            <a:off x="4482548" y="688157"/>
            <a:ext cx="4512365" cy="3881611"/>
          </a:xfrm>
        </p:spPr>
        <p:txBody>
          <a:bodyPr/>
          <a:lstStyle/>
          <a:p>
            <a:pPr marL="0" indent="0">
              <a:buNone/>
            </a:pPr>
            <a:r>
              <a:rPr lang="en-US" sz="1050" dirty="0" smtClean="0"/>
              <a:t>245 14   The </a:t>
            </a:r>
            <a:r>
              <a:rPr lang="en-US" sz="1050" dirty="0"/>
              <a:t>Traveling </a:t>
            </a:r>
            <a:r>
              <a:rPr lang="en-US" sz="1050" dirty="0" err="1"/>
              <a:t>Wilburys</a:t>
            </a:r>
            <a:r>
              <a:rPr lang="en-US" sz="1050" dirty="0"/>
              <a:t> collection </a:t>
            </a:r>
            <a:r>
              <a:rPr lang="en-US" sz="1050" dirty="0" err="1"/>
              <a:t>ǂh</a:t>
            </a:r>
            <a:r>
              <a:rPr lang="en-US" sz="1050" dirty="0"/>
              <a:t> [sound recording].</a:t>
            </a:r>
          </a:p>
          <a:p>
            <a:pPr marL="0" indent="0">
              <a:buNone/>
            </a:pPr>
            <a:r>
              <a:rPr lang="en-US" sz="1050" dirty="0">
                <a:solidFill>
                  <a:srgbClr val="FF0000"/>
                </a:solidFill>
              </a:rPr>
              <a:t>250 </a:t>
            </a:r>
            <a:r>
              <a:rPr lang="en-US" sz="1050" dirty="0" smtClean="0">
                <a:solidFill>
                  <a:srgbClr val="FF0000"/>
                </a:solidFill>
              </a:rPr>
              <a:t>       </a:t>
            </a:r>
            <a:r>
              <a:rPr lang="en-US" sz="1050" dirty="0">
                <a:solidFill>
                  <a:srgbClr val="FF0000"/>
                </a:solidFill>
              </a:rPr>
              <a:t>2nd ed.</a:t>
            </a:r>
          </a:p>
          <a:p>
            <a:pPr marL="0" indent="0">
              <a:buNone/>
            </a:pPr>
            <a:r>
              <a:rPr lang="en-US" sz="1050" dirty="0"/>
              <a:t>260  </a:t>
            </a:r>
            <a:r>
              <a:rPr lang="en-US" sz="1050" dirty="0" smtClean="0"/>
              <a:t>      Burbank</a:t>
            </a:r>
            <a:r>
              <a:rPr lang="en-US" sz="1050" dirty="0"/>
              <a:t>, CA : </a:t>
            </a:r>
            <a:r>
              <a:rPr lang="en-US" sz="1050" dirty="0" err="1"/>
              <a:t>ǂb</a:t>
            </a:r>
            <a:r>
              <a:rPr lang="en-US" sz="1050" dirty="0"/>
              <a:t> Rhino, </a:t>
            </a:r>
            <a:r>
              <a:rPr lang="en-US" sz="1050" dirty="0" err="1"/>
              <a:t>ǂc</a:t>
            </a:r>
            <a:r>
              <a:rPr lang="en-US" sz="1050" dirty="0"/>
              <a:t> p2007.</a:t>
            </a:r>
          </a:p>
          <a:p>
            <a:pPr marL="0" indent="0">
              <a:buNone/>
            </a:pPr>
            <a:r>
              <a:rPr lang="en-US" sz="1050" dirty="0"/>
              <a:t>300  </a:t>
            </a:r>
            <a:r>
              <a:rPr lang="en-US" sz="1050" dirty="0" smtClean="0"/>
              <a:t>      2 </a:t>
            </a:r>
            <a:r>
              <a:rPr lang="en-US" sz="1050" dirty="0"/>
              <a:t>sound discs : </a:t>
            </a:r>
            <a:r>
              <a:rPr lang="en-US" sz="1050" dirty="0" err="1"/>
              <a:t>ǂb</a:t>
            </a:r>
            <a:r>
              <a:rPr lang="en-US" sz="1050" dirty="0"/>
              <a:t> digital ; </a:t>
            </a:r>
            <a:r>
              <a:rPr lang="en-US" sz="1050" dirty="0" err="1"/>
              <a:t>ǂc</a:t>
            </a:r>
            <a:r>
              <a:rPr lang="en-US" sz="1050" dirty="0"/>
              <a:t> 4 3/4 in. + </a:t>
            </a:r>
            <a:r>
              <a:rPr lang="en-US" sz="1050" dirty="0" err="1"/>
              <a:t>ǂe</a:t>
            </a:r>
            <a:r>
              <a:rPr lang="en-US" sz="1050" dirty="0"/>
              <a:t> 1 videodisc (DVD : sd., col. ; 4 3/4 in.)</a:t>
            </a:r>
          </a:p>
          <a:p>
            <a:pPr marL="0" indent="0">
              <a:buNone/>
            </a:pPr>
            <a:r>
              <a:rPr lang="en-US" sz="1050" dirty="0" smtClean="0"/>
              <a:t>511 0     The </a:t>
            </a:r>
            <a:r>
              <a:rPr lang="en-US" sz="1050" dirty="0"/>
              <a:t>Traveling </a:t>
            </a:r>
            <a:r>
              <a:rPr lang="en-US" sz="1050" dirty="0" err="1"/>
              <a:t>Wilburys</a:t>
            </a:r>
            <a:r>
              <a:rPr lang="en-US" sz="1050" dirty="0"/>
              <a:t> (Bob Dylan, George Harrison, Jeff Lynne, Roy Orbison, Tom Petty).</a:t>
            </a:r>
          </a:p>
          <a:p>
            <a:pPr marL="0" indent="0">
              <a:buNone/>
            </a:pPr>
            <a:r>
              <a:rPr lang="en-US" sz="1050" dirty="0"/>
              <a:t>500  </a:t>
            </a:r>
            <a:r>
              <a:rPr lang="en-US" sz="1050" dirty="0" smtClean="0"/>
              <a:t>     Previously </a:t>
            </a:r>
            <a:r>
              <a:rPr lang="en-US" sz="1050" dirty="0"/>
              <a:t>released in 1988 (v. 1) and 1990 (v. 3); v. 1 bonus tracks previously unreleased.</a:t>
            </a:r>
          </a:p>
          <a:p>
            <a:pPr marL="0" indent="0">
              <a:buNone/>
            </a:pPr>
            <a:r>
              <a:rPr lang="en-US" sz="1050" dirty="0" smtClean="0"/>
              <a:t>500       Includes </a:t>
            </a:r>
            <a:r>
              <a:rPr lang="en-US" sz="1050" dirty="0"/>
              <a:t>envelope with 4 photographs, logo sticker, and certificate with number 081924.</a:t>
            </a:r>
          </a:p>
          <a:p>
            <a:pPr marL="0" indent="0">
              <a:buNone/>
            </a:pPr>
            <a:r>
              <a:rPr lang="en-US" sz="1050" dirty="0" smtClean="0"/>
              <a:t>505 0    </a:t>
            </a:r>
            <a:r>
              <a:rPr lang="en-US" sz="1050" dirty="0"/>
              <a:t>CDs. Traveling </a:t>
            </a:r>
            <a:r>
              <a:rPr lang="en-US" sz="1050" dirty="0" err="1"/>
              <a:t>Wilburys</a:t>
            </a:r>
            <a:r>
              <a:rPr lang="en-US" sz="1050" dirty="0"/>
              <a:t> vol. 1, disc 1. Handle with care -- Dirty world -- Rattled -- Last night -- Not alone any more -- Congratulations -- Heading for the light -- Margarita -- Tweeter and the monkey man -- End of the line -- Bonus tracks. Maxine -- Like a ship -- Traveling </a:t>
            </a:r>
            <a:r>
              <a:rPr lang="en-US" sz="1050" dirty="0" err="1"/>
              <a:t>Wilburys</a:t>
            </a:r>
            <a:r>
              <a:rPr lang="en-US" sz="1050" dirty="0"/>
              <a:t> vol. 3, disc 3. She's my baby -- Inside out -- If you belonged to me -- The Devil's been busy -- 7 deadly sins -- Poor house -- Where were you last night? -- Cool dry place -- New blue moon -- You took my breath away -- </a:t>
            </a:r>
            <a:r>
              <a:rPr lang="en-US" sz="1050" dirty="0" err="1"/>
              <a:t>Wilbury</a:t>
            </a:r>
            <a:r>
              <a:rPr lang="en-US" sz="1050" dirty="0"/>
              <a:t> twist -- Bonus tracks. Nobody's child </a:t>
            </a:r>
            <a:r>
              <a:rPr lang="en-US" sz="1050" dirty="0" smtClean="0"/>
              <a:t>– Runaway.</a:t>
            </a:r>
            <a:endParaRPr lang="en-US" sz="1050" dirty="0"/>
          </a:p>
          <a:p>
            <a:pPr marL="0" indent="0">
              <a:buNone/>
            </a:pPr>
            <a:r>
              <a:rPr lang="en-US" sz="1050" dirty="0" smtClean="0"/>
              <a:t>505 8    Traveling </a:t>
            </a:r>
            <a:r>
              <a:rPr lang="en-US" sz="1050" dirty="0" err="1"/>
              <a:t>Wilburys</a:t>
            </a:r>
            <a:r>
              <a:rPr lang="en-US" sz="1050" dirty="0"/>
              <a:t> DVD, disc 2. True history of the Traveling </a:t>
            </a:r>
            <a:r>
              <a:rPr lang="en-US" sz="1050" dirty="0" err="1"/>
              <a:t>Wilburys</a:t>
            </a:r>
            <a:r>
              <a:rPr lang="en-US" sz="1050" dirty="0"/>
              <a:t> -- Music videos. Handle with care -- End of the line -- She's my baby -- Inside out -- </a:t>
            </a:r>
            <a:r>
              <a:rPr lang="en-US" sz="1050" dirty="0" err="1"/>
              <a:t>Wilbury</a:t>
            </a:r>
            <a:r>
              <a:rPr lang="en-US" sz="1050" dirty="0"/>
              <a:t> twist.</a:t>
            </a:r>
          </a:p>
          <a:p>
            <a:pPr marL="0" indent="0">
              <a:buNone/>
            </a:pPr>
            <a:endParaRPr lang="en-US" sz="1500" dirty="0"/>
          </a:p>
        </p:txBody>
      </p:sp>
      <p:sp>
        <p:nvSpPr>
          <p:cNvPr id="5" name="Title 3"/>
          <p:cNvSpPr>
            <a:spLocks noGrp="1"/>
          </p:cNvSpPr>
          <p:nvPr>
            <p:ph type="title"/>
          </p:nvPr>
        </p:nvSpPr>
        <p:spPr>
          <a:xfrm>
            <a:off x="575035" y="110730"/>
            <a:ext cx="7353719" cy="436025"/>
          </a:xfrm>
          <a:ln w="12700">
            <a:solidFill>
              <a:schemeClr val="tx1"/>
            </a:solidFill>
          </a:ln>
        </p:spPr>
        <p:txBody>
          <a:bodyPr/>
          <a:lstStyle/>
          <a:p>
            <a:r>
              <a:rPr lang="en-US" sz="2300" b="1" dirty="0">
                <a:solidFill>
                  <a:schemeClr val="tx2"/>
                </a:solidFill>
                <a:latin typeface="+mn-lt"/>
                <a:ea typeface="+mn-ea"/>
                <a:cs typeface="+mn-cs"/>
              </a:rPr>
              <a:t>Cataloging </a:t>
            </a:r>
            <a:r>
              <a:rPr lang="en-US" sz="2300" b="1" dirty="0" smtClean="0">
                <a:solidFill>
                  <a:schemeClr val="tx2"/>
                </a:solidFill>
                <a:latin typeface="+mn-lt"/>
                <a:ea typeface="+mn-ea"/>
                <a:cs typeface="+mn-cs"/>
              </a:rPr>
              <a:t>Sound Recordings </a:t>
            </a:r>
            <a:r>
              <a:rPr lang="en-US" sz="2300" b="1" dirty="0">
                <a:solidFill>
                  <a:schemeClr val="tx2"/>
                </a:solidFill>
                <a:latin typeface="+mn-lt"/>
                <a:ea typeface="+mn-ea"/>
                <a:cs typeface="+mn-cs"/>
              </a:rPr>
              <a:t>Defensively:  Edition</a:t>
            </a:r>
          </a:p>
        </p:txBody>
      </p:sp>
      <p:sp>
        <p:nvSpPr>
          <p:cNvPr id="2" name="Rectangle 1"/>
          <p:cNvSpPr/>
          <p:nvPr/>
        </p:nvSpPr>
        <p:spPr>
          <a:xfrm>
            <a:off x="5090682" y="4569768"/>
            <a:ext cx="3296095" cy="461665"/>
          </a:xfrm>
          <a:prstGeom prst="rect">
            <a:avLst/>
          </a:prstGeom>
        </p:spPr>
        <p:txBody>
          <a:bodyPr wrap="none">
            <a:spAutoFit/>
          </a:bodyPr>
          <a:lstStyle/>
          <a:p>
            <a:r>
              <a:rPr lang="en-US" sz="2400" b="1" dirty="0">
                <a:solidFill>
                  <a:srgbClr val="FF0000"/>
                </a:solidFill>
              </a:rPr>
              <a:t>Difference in </a:t>
            </a:r>
            <a:r>
              <a:rPr lang="en-US" sz="2400" b="1" dirty="0" smtClean="0">
                <a:solidFill>
                  <a:srgbClr val="FF0000"/>
                </a:solidFill>
              </a:rPr>
              <a:t>Content</a:t>
            </a:r>
            <a:endParaRPr lang="en-US" sz="24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0833" b="16667"/>
          <a:stretch/>
        </p:blipFill>
        <p:spPr>
          <a:xfrm>
            <a:off x="1457434" y="4261173"/>
            <a:ext cx="1958036" cy="822960"/>
          </a:xfrm>
          <a:prstGeom prst="rect">
            <a:avLst/>
          </a:prstGeom>
        </p:spPr>
      </p:pic>
    </p:spTree>
    <p:extLst>
      <p:ext uri="{BB962C8B-B14F-4D97-AF65-F5344CB8AC3E}">
        <p14:creationId xmlns:p14="http://schemas.microsoft.com/office/powerpoint/2010/main" val="1361674941"/>
      </p:ext>
    </p:extLst>
  </p:cSld>
  <p:clrMapOvr>
    <a:masterClrMapping/>
  </p:clrMapOvr>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2182c7ffd52be6ef2a193619713caf9d">
  <xsd:schema xmlns:xsd="http://www.w3.org/2001/XMLSchema" xmlns:xs="http://www.w3.org/2001/XMLSchema" xmlns:p="http://schemas.microsoft.com/office/2006/metadata/properties" xmlns:ns2="6b67d80f-331f-4b51-b18e-81b8c101c29d" targetNamespace="http://schemas.microsoft.com/office/2006/metadata/properties" ma:root="true" ma:fieldsID="edee739e05629a46dacfdb14ce93b61c"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2.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3.xml><?xml version="1.0" encoding="utf-8"?>
<ds:datastoreItem xmlns:ds="http://schemas.openxmlformats.org/officeDocument/2006/customXml" ds:itemID="{E7E988F0-95B4-4FCA-A550-26E1636850FD}">
  <ds:schemaRefs>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6b67d80f-331f-4b51-b18e-81b8c101c29d"/>
    <ds:schemaRef ds:uri="http://schemas.microsoft.com/office/2006/metadata/properties"/>
  </ds:schemaRefs>
</ds:datastoreItem>
</file>

<file path=customXml/itemProps4.xml><?xml version="1.0" encoding="utf-8"?>
<ds:datastoreItem xmlns:ds="http://schemas.openxmlformats.org/officeDocument/2006/customXml" ds:itemID="{7756F94C-CFB2-4279-884E-A14DC7CD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17741</TotalTime>
  <Words>10974</Words>
  <Application>Microsoft Office PowerPoint</Application>
  <PresentationFormat>On-screen Show (16:9)</PresentationFormat>
  <Paragraphs>737</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Wingdings</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Edition</vt:lpstr>
      <vt:lpstr>Cataloging Sound Recordings Defensively:  Voice Range</vt:lpstr>
      <vt:lpstr>Cataloging Sound Recordings Defensively:  “Cast List”</vt:lpstr>
      <vt:lpstr>Cataloging Sound Recordings Defensively:  “Cast List”</vt:lpstr>
      <vt:lpstr>Cataloging Sound Recordings Defensively: “Cast List”</vt:lpstr>
      <vt:lpstr>Cataloging Sound Recordings Defensively:  Publisher Number</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Carroll,Lisa</cp:lastModifiedBy>
  <cp:revision>355</cp:revision>
  <cp:lastPrinted>2016-02-26T14:28:41Z</cp:lastPrinted>
  <dcterms:created xsi:type="dcterms:W3CDTF">2015-04-17T19:58:50Z</dcterms:created>
  <dcterms:modified xsi:type="dcterms:W3CDTF">2016-03-08T19:54:30Z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