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5" r:id="rId2"/>
    <p:sldId id="258" r:id="rId3"/>
    <p:sldId id="259" r:id="rId4"/>
    <p:sldId id="266" r:id="rId5"/>
    <p:sldId id="268" r:id="rId6"/>
    <p:sldId id="267" r:id="rId7"/>
    <p:sldId id="269" r:id="rId8"/>
    <p:sldId id="270" r:id="rId9"/>
    <p:sldId id="271" r:id="rId10"/>
    <p:sldId id="273" r:id="rId11"/>
    <p:sldId id="272" r:id="rId12"/>
    <p:sldId id="274" r:id="rId13"/>
    <p:sldId id="275" r:id="rId14"/>
    <p:sldId id="276" r:id="rId15"/>
    <p:sldId id="277" r:id="rId16"/>
    <p:sldId id="278" r:id="rId17"/>
    <p:sldId id="279" r:id="rId18"/>
    <p:sldId id="280" r:id="rId19"/>
    <p:sldId id="282" r:id="rId20"/>
    <p:sldId id="283" r:id="rId21"/>
    <p:sldId id="281" r:id="rId22"/>
    <p:sldId id="284" r:id="rId23"/>
    <p:sldId id="285" r:id="rId24"/>
    <p:sldId id="287" r:id="rId25"/>
    <p:sldId id="288" r:id="rId26"/>
    <p:sldId id="289" r:id="rId27"/>
    <p:sldId id="263" r:id="rId2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53" autoAdjust="0"/>
    <p:restoredTop sz="81693" autoAdjust="0"/>
  </p:normalViewPr>
  <p:slideViewPr>
    <p:cSldViewPr snapToGrid="0" snapToObjects="1">
      <p:cViewPr varScale="1">
        <p:scale>
          <a:sx n="63" d="100"/>
          <a:sy n="63" d="100"/>
        </p:scale>
        <p:origin x="1902" y="72"/>
      </p:cViewPr>
      <p:guideLst>
        <p:guide orient="horz" pos="2411"/>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1/27/2016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7CB9C4E-3544-41CA-B97D-E2CE20897A64}" type="datetimeFigureOut">
              <a:rPr lang="en-US" smtClean="0"/>
              <a:t>1/27/2016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D40D04D-D3C8-4D50-B937-E459AC7CFE09}" type="slidenum">
              <a:rPr lang="en-US" smtClean="0"/>
              <a:t>‹#›</a:t>
            </a:fld>
            <a:endParaRPr lang="en-US"/>
          </a:p>
        </p:txBody>
      </p:sp>
    </p:spTree>
    <p:extLst>
      <p:ext uri="{BB962C8B-B14F-4D97-AF65-F5344CB8AC3E}">
        <p14:creationId xmlns:p14="http://schemas.microsoft.com/office/powerpoint/2010/main" val="13677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clc.org/us/en/rda/policy.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lc.org/bibformats/en/2xx/260.s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“When to Input a New Record” in the Age of DDR</a:t>
            </a:r>
          </a:p>
          <a:p>
            <a:endParaRPr lang="en-US" dirty="0" smtClean="0"/>
          </a:p>
          <a:p>
            <a:r>
              <a:rPr lang="en-US" dirty="0" smtClean="0"/>
              <a:t>Welcome</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a:t>
            </a:fld>
            <a:endParaRPr lang="en-US"/>
          </a:p>
        </p:txBody>
      </p:sp>
    </p:spTree>
    <p:extLst>
      <p:ext uri="{BB962C8B-B14F-4D97-AF65-F5344CB8AC3E}">
        <p14:creationId xmlns:p14="http://schemas.microsoft.com/office/powerpoint/2010/main" val="156812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statements indicating a difference in content.”</a:t>
            </a:r>
          </a:p>
          <a:p>
            <a:endParaRPr lang="en-US" dirty="0" smtClean="0"/>
          </a:p>
          <a:p>
            <a:r>
              <a:rPr lang="en-US" dirty="0" smtClean="0"/>
              <a:t>In this case, we have the standard Second Edition versus the “Instructor’s edition” of that Second Edition.</a:t>
            </a:r>
          </a:p>
          <a:p>
            <a:endParaRPr lang="en-US" dirty="0" smtClean="0"/>
          </a:p>
          <a:p>
            <a:r>
              <a:rPr lang="en-US" dirty="0" smtClean="0"/>
              <a:t>Other differences such as the ISBNs and the paginations may not be sufficient for DDR to be able to distinguish the editions, but the edition statements should suffice.</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13</a:t>
            </a:fld>
            <a:endParaRPr lang="en-US"/>
          </a:p>
        </p:txBody>
      </p:sp>
    </p:spTree>
    <p:extLst>
      <p:ext uri="{BB962C8B-B14F-4D97-AF65-F5344CB8AC3E}">
        <p14:creationId xmlns:p14="http://schemas.microsoft.com/office/powerpoint/2010/main" val="266454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statements indicating abridgment, enlargement, etc.”</a:t>
            </a:r>
          </a:p>
          <a:p>
            <a:endParaRPr lang="en-US" dirty="0" smtClean="0"/>
          </a:p>
          <a:p>
            <a:r>
              <a:rPr lang="en-US" dirty="0" smtClean="0"/>
              <a:t>Although such other differences as the number of discs would likely prevent a match, the inclusion of the edition statements, in addition to providing vital information to users, would ensure that these would not match.</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14</a:t>
            </a:fld>
            <a:endParaRPr lang="en-US"/>
          </a:p>
        </p:txBody>
      </p:sp>
    </p:spTree>
    <p:extLst>
      <p:ext uri="{BB962C8B-B14F-4D97-AF65-F5344CB8AC3E}">
        <p14:creationId xmlns:p14="http://schemas.microsoft.com/office/powerpoint/2010/main" val="119946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statements indicating "draft," "preliminary," "revision," etc.”</a:t>
            </a:r>
          </a:p>
          <a:p>
            <a:endParaRPr lang="en-US" dirty="0" smtClean="0"/>
          </a:p>
          <a:p>
            <a:r>
              <a:rPr lang="en-US" dirty="0" smtClean="0"/>
              <a:t>Such records will often be nearly identical except for a statement of “draft”, “uncorrected proof”, or something similar, sometimes with a date, but not always.  Putting this information in an edition statement should help preserve such legitimately separate records.</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15</a:t>
            </a:fld>
            <a:endParaRPr lang="en-US"/>
          </a:p>
        </p:txBody>
      </p:sp>
    </p:spTree>
    <p:extLst>
      <p:ext uri="{BB962C8B-B14F-4D97-AF65-F5344CB8AC3E}">
        <p14:creationId xmlns:p14="http://schemas.microsoft.com/office/powerpoint/2010/main" val="374997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statements indicating geographic coverage (e.g., Midwest ed. vs. Western ed.) “</a:t>
            </a:r>
          </a:p>
          <a:p>
            <a:endParaRPr lang="en-US" dirty="0" smtClean="0"/>
          </a:p>
          <a:p>
            <a:r>
              <a:rPr lang="en-US" dirty="0" smtClean="0"/>
              <a:t>Put such statements of geographic coverage in edition statements when they are presented as edition statements.  In other cases, they could be part titles in 245 subfield $p, if appropriate.</a:t>
            </a:r>
          </a:p>
          <a:p>
            <a:endParaRPr lang="en-US" dirty="0" smtClean="0"/>
          </a:p>
          <a:p>
            <a:r>
              <a:rPr lang="en-US" dirty="0" smtClean="0"/>
              <a:t>Other differences such as pagination might prevent matches.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16</a:t>
            </a:fld>
            <a:endParaRPr lang="en-US"/>
          </a:p>
        </p:txBody>
      </p:sp>
    </p:spTree>
    <p:extLst>
      <p:ext uri="{BB962C8B-B14F-4D97-AF65-F5344CB8AC3E}">
        <p14:creationId xmlns:p14="http://schemas.microsoft.com/office/powerpoint/2010/main" val="390833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statements indicating language content.“</a:t>
            </a:r>
          </a:p>
          <a:p>
            <a:endParaRPr lang="en-US" dirty="0" smtClean="0"/>
          </a:p>
          <a:p>
            <a:r>
              <a:rPr lang="en-US" dirty="0" smtClean="0"/>
              <a:t>In this case, because the title is a proper name and  so remains unchanged  from language to language, it cannot serve to help differentiate one language version from another.  Both editions are published in Spain by same publisher, the same date, and have both paginations and dimensions within the limits of minor variations that would not prevent a match.</a:t>
            </a:r>
          </a:p>
          <a:p>
            <a:endParaRPr lang="en-US" dirty="0" smtClean="0"/>
          </a:p>
          <a:p>
            <a:r>
              <a:rPr lang="en-US" dirty="0" smtClean="0"/>
              <a:t>Although they have different ISBNs, but that difference alone would  be unlikely to prevent a match.  Different edition statements should prevent a merge.</a:t>
            </a:r>
          </a:p>
          <a:p>
            <a:endParaRPr lang="en-US" dirty="0" smtClean="0"/>
          </a:p>
          <a:p>
            <a:r>
              <a:rPr lang="en-US" dirty="0" smtClean="0"/>
              <a:t>It is too difficult for DDR to parse out the same information in a 546 field, although such a field is also OK to include.</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17</a:t>
            </a:fld>
            <a:endParaRPr lang="en-US"/>
          </a:p>
        </p:txBody>
      </p:sp>
    </p:spTree>
    <p:extLst>
      <p:ext uri="{BB962C8B-B14F-4D97-AF65-F5344CB8AC3E}">
        <p14:creationId xmlns:p14="http://schemas.microsoft.com/office/powerpoint/2010/main" val="234757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description among issues of an edition that indicate a difference in content, e.g., illustrated vs. non-illustrated, certain sections present or absent, etc.”</a:t>
            </a:r>
          </a:p>
          <a:p>
            <a:endParaRPr lang="en-US" dirty="0" smtClean="0"/>
          </a:p>
          <a:p>
            <a:r>
              <a:rPr lang="en-US" dirty="0" smtClean="0"/>
              <a:t>In this case, a difference between a video full-screen presentation and a widescreen presentation.  The descriptions are identical except for the video presentation format difference.</a:t>
            </a:r>
          </a:p>
          <a:p>
            <a:endParaRPr lang="en-US" dirty="0" smtClean="0"/>
          </a:p>
          <a:p>
            <a:r>
              <a:rPr lang="en-US" dirty="0" smtClean="0"/>
              <a:t>This information can be a legitimate edition statement and/or may be included in field 538.</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18</a:t>
            </a:fld>
            <a:endParaRPr lang="en-US"/>
          </a:p>
        </p:txBody>
      </p:sp>
    </p:spTree>
    <p:extLst>
      <p:ext uri="{BB962C8B-B14F-4D97-AF65-F5344CB8AC3E}">
        <p14:creationId xmlns:p14="http://schemas.microsoft.com/office/powerpoint/2010/main" val="294403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Whole and Part</a:t>
            </a:r>
          </a:p>
          <a:p>
            <a:endParaRPr lang="en-US" dirty="0" smtClean="0"/>
          </a:p>
          <a:p>
            <a:r>
              <a:rPr lang="en-US" dirty="0" smtClean="0"/>
              <a:t>Analytical Versus Comprehensive Entry</a:t>
            </a:r>
          </a:p>
          <a:p>
            <a:endParaRPr lang="en-US" dirty="0" smtClean="0"/>
          </a:p>
          <a:p>
            <a:r>
              <a:rPr lang="en-US" dirty="0" smtClean="0"/>
              <a:t>In “When to Input a New Record,” the section on “Analytical Versus Comprehensive Entry” reads in part:</a:t>
            </a:r>
          </a:p>
          <a:p>
            <a:endParaRPr lang="en-US" dirty="0" smtClean="0"/>
          </a:p>
          <a:p>
            <a:r>
              <a:rPr lang="en-US" dirty="0" smtClean="0"/>
              <a:t>“A record for a multipart item or serial and records for their individual parts or issues may coexist. If a record for an item as a whole exists, you can create a record for a part and vice versa. This includes the legitimately separate records for musical scores, parts, and scores and parts.”</a:t>
            </a:r>
          </a:p>
          <a:p>
            <a:endParaRPr lang="en-US" dirty="0" smtClean="0"/>
          </a:p>
          <a:p>
            <a:r>
              <a:rPr lang="en-US" dirty="0" smtClean="0"/>
              <a:t>But it is even more than that:  It is making sure that you adequately differentiate the whole from the part, and one part from another part.</a:t>
            </a:r>
          </a:p>
          <a:p>
            <a:endParaRPr lang="en-US" dirty="0" smtClean="0"/>
          </a:p>
          <a:p>
            <a:r>
              <a:rPr lang="en-US" dirty="0" smtClean="0"/>
              <a:t>Remember that for Notated Music, score, part(s), and score and part(s) all have legitimately separate records.</a:t>
            </a:r>
          </a:p>
          <a:p>
            <a:endParaRPr lang="en-US" dirty="0" smtClean="0"/>
          </a:p>
          <a:p>
            <a:r>
              <a:rPr lang="en-US" dirty="0" smtClean="0"/>
              <a:t>Let’s look at a few examples, first in cases where the choice and coding of the title proper help differentiate the whole from the part, and one part from another part.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20</a:t>
            </a:fld>
            <a:endParaRPr lang="en-US"/>
          </a:p>
        </p:txBody>
      </p:sp>
    </p:spTree>
    <p:extLst>
      <p:ext uri="{BB962C8B-B14F-4D97-AF65-F5344CB8AC3E}">
        <p14:creationId xmlns:p14="http://schemas.microsoft.com/office/powerpoint/2010/main" val="113084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Whole and Part</a:t>
            </a:r>
          </a:p>
          <a:p>
            <a:endParaRPr lang="en-US" dirty="0" smtClean="0"/>
          </a:p>
          <a:p>
            <a:r>
              <a:rPr lang="en-US" dirty="0" smtClean="0"/>
              <a:t>In the process of searching in this instance, you would have noticed that “Live from Austin TX” is a title common to many </a:t>
            </a:r>
            <a:r>
              <a:rPr lang="en-US" dirty="0" err="1" smtClean="0"/>
              <a:t>videorecordings</a:t>
            </a:r>
            <a:r>
              <a:rPr lang="en-US" dirty="0" smtClean="0"/>
              <a:t> and sound recordings, each of which has a different featured performer.</a:t>
            </a:r>
          </a:p>
          <a:p>
            <a:endParaRPr lang="en-US" dirty="0" smtClean="0"/>
          </a:p>
          <a:p>
            <a:r>
              <a:rPr lang="en-US" dirty="0" smtClean="0"/>
              <a:t>The cataloging on the left treats that common title alone as the title proper, relegating the performer to the statement of responsibility.  This could leave the record vulnerable to being matched to other videos of the same title but featuring a different performer.  DDR does have ways to try to differentiate such cases, but in general, it’s better to avoid the use of such a common title proper alone if you can differentiate it through the use of a more specific part title or part number.  </a:t>
            </a:r>
          </a:p>
          <a:p>
            <a:endParaRPr lang="en-US" dirty="0" smtClean="0"/>
          </a:p>
          <a:p>
            <a:r>
              <a:rPr lang="en-US" dirty="0" smtClean="0"/>
              <a:t>On the right, that common title proper has had the part title, consisting of the name of that prominently-named featured performer, added as a subfield $p.  For moving image materials, this would be in keeping with the recommendations of LCRI 25.5B Appendix I on the formulation of titles and uniform titles.  It could also be seen as in the spirit of LCRI 6.1B1, concerning the names of performers in relation to titles.</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21</a:t>
            </a:fld>
            <a:endParaRPr lang="en-US"/>
          </a:p>
        </p:txBody>
      </p:sp>
    </p:spTree>
    <p:extLst>
      <p:ext uri="{BB962C8B-B14F-4D97-AF65-F5344CB8AC3E}">
        <p14:creationId xmlns:p14="http://schemas.microsoft.com/office/powerpoint/2010/main" val="339561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Whole and Part</a:t>
            </a:r>
          </a:p>
          <a:p>
            <a:endParaRPr lang="en-US" dirty="0" smtClean="0"/>
          </a:p>
          <a:p>
            <a:r>
              <a:rPr lang="en-US" dirty="0" smtClean="0"/>
              <a:t>Common Title with Volume Number Only</a:t>
            </a:r>
          </a:p>
          <a:p>
            <a:endParaRPr lang="en-US" dirty="0" smtClean="0"/>
          </a:p>
          <a:p>
            <a:r>
              <a:rPr lang="en-US" dirty="0" smtClean="0"/>
              <a:t>In cases where individual parts don’t have distinctive titles but do have individual numbers, use the numbering to differentiate different parts.  Put the numbering in field 245 subfield $n.</a:t>
            </a:r>
          </a:p>
          <a:p>
            <a:endParaRPr lang="en-US" dirty="0" smtClean="0"/>
          </a:p>
          <a:p>
            <a:r>
              <a:rPr lang="en-US" dirty="0" smtClean="0"/>
              <a:t>Other elements such as dates and/or paginations will keep such instances from matching, but a volume number properly placed and coded in subfield $n is extra assurance.</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22</a:t>
            </a:fld>
            <a:endParaRPr lang="en-US"/>
          </a:p>
        </p:txBody>
      </p:sp>
    </p:spTree>
    <p:extLst>
      <p:ext uri="{BB962C8B-B14F-4D97-AF65-F5344CB8AC3E}">
        <p14:creationId xmlns:p14="http://schemas.microsoft.com/office/powerpoint/2010/main" val="205627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Parallel Titles</a:t>
            </a:r>
          </a:p>
          <a:p>
            <a:endParaRPr lang="en-US" dirty="0" smtClean="0"/>
          </a:p>
          <a:p>
            <a:r>
              <a:rPr lang="en-US" dirty="0" smtClean="0"/>
              <a:t>As long as we’re on the topic of titles, let’s take a slight detour and mention the case of parallel titles, titles proper in another language or script.  Because of the complexity of title matching in DDR, it’s a good idea to include parallel titles when available, as well as edition statements when available (or to formulate an edition statement when descriptions would otherwise be the same, if appropriate).</a:t>
            </a:r>
          </a:p>
          <a:p>
            <a:endParaRPr lang="en-US" dirty="0" smtClean="0"/>
          </a:p>
          <a:p>
            <a:r>
              <a:rPr lang="en-US" dirty="0" smtClean="0"/>
              <a:t>In a case such as this, there is less of a chance of matching incorrectly on the identical English language parallel title when the parallel title in another language is present.</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23</a:t>
            </a:fld>
            <a:endParaRPr lang="en-US"/>
          </a:p>
        </p:txBody>
      </p:sp>
    </p:spTree>
    <p:extLst>
      <p:ext uri="{BB962C8B-B14F-4D97-AF65-F5344CB8AC3E}">
        <p14:creationId xmlns:p14="http://schemas.microsoft.com/office/powerpoint/2010/main" val="330962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Introduction</a:t>
            </a:r>
          </a:p>
          <a:p>
            <a:endParaRPr lang="en-US" dirty="0" smtClean="0"/>
          </a:p>
          <a:p>
            <a:r>
              <a:rPr lang="en-US" dirty="0" smtClean="0"/>
              <a:t>OCLC’s “When to Input a New Record” has long served to provide a common basis for decision-making in the creation of the </a:t>
            </a:r>
            <a:r>
              <a:rPr lang="en-US" dirty="0" err="1" smtClean="0"/>
              <a:t>WorldCat</a:t>
            </a:r>
            <a:r>
              <a:rPr lang="en-US" dirty="0" smtClean="0"/>
              <a:t> bibliographic database by participants in the OCLC cooperative. </a:t>
            </a:r>
          </a:p>
          <a:p>
            <a:endParaRPr lang="en-US" dirty="0" smtClean="0"/>
          </a:p>
          <a:p>
            <a:r>
              <a:rPr lang="en-US" dirty="0" smtClean="0"/>
              <a:t>In 2004, the Association for Library Collections and Technical Services first published “Differences Between, Changes Within:  Guidelines on When to Create a New Record,” which supplements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a:t>
            </a:r>
          </a:p>
          <a:p>
            <a:r>
              <a:rPr lang="en-US" dirty="0" smtClean="0"/>
              <a:t> </a:t>
            </a:r>
          </a:p>
          <a:p>
            <a:r>
              <a:rPr lang="en-US" dirty="0" smtClean="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a:t>
            </a:r>
            <a:r>
              <a:rPr lang="en-US" dirty="0" err="1" smtClean="0"/>
              <a:t>WorldCat</a:t>
            </a:r>
            <a:r>
              <a:rPr lang="en-US" dirty="0" smtClean="0"/>
              <a:t> and its application of a master record concept, has chosen to differ. OCLC requests that users follow OCLC practice in these instances.</a:t>
            </a:r>
          </a:p>
          <a:p>
            <a:endParaRPr lang="en-US" dirty="0" smtClean="0"/>
          </a:p>
          <a:p>
            <a:r>
              <a:rPr lang="en-US" dirty="0" smtClean="0"/>
              <a:t>“When to Input” and “DBCW” cannot deal with every possible situation; likewise, this Webinar cannot consider every possible situation.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3</a:t>
            </a:fld>
            <a:endParaRPr lang="en-US"/>
          </a:p>
        </p:txBody>
      </p:sp>
    </p:spTree>
    <p:extLst>
      <p:ext uri="{BB962C8B-B14F-4D97-AF65-F5344CB8AC3E}">
        <p14:creationId xmlns:p14="http://schemas.microsoft.com/office/powerpoint/2010/main" val="246995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Whole and Part</a:t>
            </a:r>
          </a:p>
          <a:p>
            <a:endParaRPr lang="en-US" dirty="0" smtClean="0"/>
          </a:p>
          <a:p>
            <a:r>
              <a:rPr lang="en-US" dirty="0" smtClean="0"/>
              <a:t>Back to the notion of whole and parts, in this case, Score and Parts, Score Alone, Parts Alone, each of which may have legitimately separate records.</a:t>
            </a:r>
          </a:p>
          <a:p>
            <a:endParaRPr lang="en-US" dirty="0" smtClean="0"/>
          </a:p>
          <a:p>
            <a:r>
              <a:rPr lang="en-US" dirty="0" smtClean="0"/>
              <a:t>DDR looks for particular hints in records to try to distinguish these three varieties of notated music.  Correctly </a:t>
            </a:r>
            <a:r>
              <a:rPr lang="en-US" dirty="0" err="1" smtClean="0"/>
              <a:t>subfielding</a:t>
            </a:r>
            <a:r>
              <a:rPr lang="en-US" dirty="0" smtClean="0"/>
              <a:t> field 300 for scores and/or parts is helpful to allow DDR to make the proper distinctions.  In some cases, DDR will resort to looking at 6XX fields for score and/or part information if it fails to find it in field 300.  So once again, be sure that the records are internally consistent and correctly coded.</a:t>
            </a:r>
          </a:p>
          <a:p>
            <a:endParaRPr lang="en-US" dirty="0" smtClean="0"/>
          </a:p>
          <a:p>
            <a:r>
              <a:rPr lang="en-US" dirty="0" smtClean="0"/>
              <a:t>Remember that in field 300, designations of parts are always coded in subfield $a (NOT as accompanying material in subfield $e), even when an intervening subfield separates the parts designation from the score designation, as is the case in the left-hand record.</a:t>
            </a:r>
          </a:p>
          <a:p>
            <a:endParaRPr lang="en-US" dirty="0" smtClean="0"/>
          </a:p>
          <a:p>
            <a:r>
              <a:rPr lang="en-US" dirty="0" smtClean="0"/>
              <a:t>Remember also that in 6XX fields, such form subdivisions as “Scores”, “Parts”, and “Scores and parts” belong in subfield $v (as in Victor).</a:t>
            </a:r>
          </a:p>
          <a:p>
            <a:endParaRPr lang="en-US" dirty="0" smtClean="0"/>
          </a:p>
          <a:p>
            <a:r>
              <a:rPr lang="en-US" dirty="0" smtClean="0"/>
              <a:t>Finally, please remember NEVER to change any of these three types of master records for scores, parts, or scores and parts into one of the other.</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24</a:t>
            </a:fld>
            <a:endParaRPr lang="en-US"/>
          </a:p>
        </p:txBody>
      </p:sp>
    </p:spTree>
    <p:extLst>
      <p:ext uri="{BB962C8B-B14F-4D97-AF65-F5344CB8AC3E}">
        <p14:creationId xmlns:p14="http://schemas.microsoft.com/office/powerpoint/2010/main" val="304197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Cataloging Rules</a:t>
            </a:r>
          </a:p>
          <a:p>
            <a:endParaRPr lang="en-US" dirty="0" smtClean="0"/>
          </a:p>
          <a:p>
            <a:r>
              <a:rPr lang="en-US" dirty="0" smtClean="0"/>
              <a:t>“Differences resulting from changes in cataloging rules do </a:t>
            </a:r>
            <a:r>
              <a:rPr lang="en-US" b="1" dirty="0" smtClean="0"/>
              <a:t>not</a:t>
            </a:r>
            <a:r>
              <a:rPr lang="en-US" dirty="0" smtClean="0"/>
              <a:t> justify a new record.”</a:t>
            </a:r>
          </a:p>
          <a:p>
            <a:endParaRPr lang="en-US" dirty="0" smtClean="0"/>
          </a:p>
          <a:p>
            <a:r>
              <a:rPr lang="en-US" dirty="0" smtClean="0"/>
              <a:t>This is especially important to keep in mind during the current testing period for “Resource Description and Access” (RDA), which is scheduled to run from October 1 through December 31, 2010.</a:t>
            </a:r>
          </a:p>
          <a:p>
            <a:endParaRPr lang="en-US" dirty="0" smtClean="0"/>
          </a:p>
          <a:p>
            <a:r>
              <a:rPr lang="en-US" dirty="0" smtClean="0"/>
              <a:t>Please see the “OCLC Policy Statement on RDA Cataloging in </a:t>
            </a:r>
            <a:r>
              <a:rPr lang="en-US" dirty="0" err="1" smtClean="0"/>
              <a:t>WorldCat</a:t>
            </a:r>
            <a:r>
              <a:rPr lang="en-US" dirty="0" smtClean="0"/>
              <a:t> for the U.S. Testing Period” (</a:t>
            </a:r>
            <a:r>
              <a:rPr lang="en-US" dirty="0" smtClean="0">
                <a:hlinkClick r:id="rId3"/>
              </a:rPr>
              <a:t>http://www.oclc.org/us/en/rda/policy.htm</a:t>
            </a:r>
            <a:r>
              <a:rPr lang="en-US" dirty="0" smtClean="0"/>
              <a:t>) for details about inputting new records and editing existing records during the RDA test.  From that document, there are links to many related Library of Congress documents about the RDA test.</a:t>
            </a:r>
          </a:p>
          <a:p>
            <a:endParaRPr lang="en-US" dirty="0" smtClean="0"/>
          </a:p>
          <a:p>
            <a:r>
              <a:rPr lang="en-US" dirty="0" smtClean="0"/>
              <a:t>Within the context of “When to Input a New Record,” the important point to remember is:  “If a record created according to either AACR2 or RDA already exists in </a:t>
            </a:r>
            <a:r>
              <a:rPr lang="en-US" dirty="0" err="1" smtClean="0"/>
              <a:t>WorldCat</a:t>
            </a:r>
            <a:r>
              <a:rPr lang="en-US" dirty="0" smtClean="0"/>
              <a:t>, please do NOT create a duplicate record according to the other code.  Such duplicates are not within the scope of the OCLC policy on parallel records and OCLC staff will merge them if found.”  So may DDR.</a:t>
            </a:r>
          </a:p>
          <a:p>
            <a:endParaRPr lang="en-US" dirty="0" smtClean="0"/>
          </a:p>
          <a:p>
            <a:r>
              <a:rPr lang="en-US" dirty="0" smtClean="0"/>
              <a:t>This and all the other protocols stated in the “OCLC Policy Statement” apply for the full nine month RDA test period (July 1, 2010, through March 31, 2011) and then until the evaluation of the test is released, expected to be some time in April 2011.</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25</a:t>
            </a:fld>
            <a:endParaRPr lang="en-US"/>
          </a:p>
        </p:txBody>
      </p:sp>
    </p:spTree>
    <p:extLst>
      <p:ext uri="{BB962C8B-B14F-4D97-AF65-F5344CB8AC3E}">
        <p14:creationId xmlns:p14="http://schemas.microsoft.com/office/powerpoint/2010/main" val="392243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Introduction</a:t>
            </a:r>
          </a:p>
          <a:p>
            <a:endParaRPr lang="en-US" dirty="0" smtClean="0"/>
          </a:p>
          <a:p>
            <a:r>
              <a:rPr lang="en-US" dirty="0" smtClean="0"/>
              <a:t>OCLC’s Duplicate Detection and Resolution (DDR) software originally ran sixteen times through </a:t>
            </a:r>
            <a:r>
              <a:rPr lang="en-US" dirty="0" err="1" smtClean="0"/>
              <a:t>WorldCat</a:t>
            </a:r>
            <a:r>
              <a:rPr lang="en-US" dirty="0" smtClean="0"/>
              <a:t> between 1991 and 2005, eliminating a total of nearly 1.6 million duplicate records in the Books format.</a:t>
            </a:r>
          </a:p>
          <a:p>
            <a:endParaRPr lang="en-US" dirty="0" smtClean="0"/>
          </a:p>
          <a:p>
            <a:r>
              <a:rPr lang="en-US" dirty="0" smtClean="0"/>
              <a:t>In 2005, we began a project to thoroughly revamp DDR for the </a:t>
            </a:r>
            <a:r>
              <a:rPr lang="en-US" dirty="0" err="1" smtClean="0"/>
              <a:t>Connexion</a:t>
            </a:r>
            <a:r>
              <a:rPr lang="en-US" dirty="0" smtClean="0"/>
              <a:t> platform, taking advantage of all of its new capabilities as well as other advances in technology.</a:t>
            </a:r>
          </a:p>
          <a:p>
            <a:endParaRPr lang="en-US" dirty="0" smtClean="0"/>
          </a:p>
          <a:p>
            <a:r>
              <a:rPr lang="en-US" dirty="0" smtClean="0"/>
              <a:t>After four years of development and testing, in May 2009 we began to process small test subsets of </a:t>
            </a:r>
            <a:r>
              <a:rPr lang="en-US" dirty="0" err="1" smtClean="0"/>
              <a:t>WorldCat</a:t>
            </a:r>
            <a:r>
              <a:rPr lang="en-US" dirty="0" smtClean="0"/>
              <a:t>, an eventual total of roughly 500,000 records.  During that phase we individually examined every single one of some 15,000 merges, fine-tuning our algorithms and retesting each time we found a merge that was incorrect. </a:t>
            </a:r>
          </a:p>
          <a:p>
            <a:endParaRPr lang="en-US" dirty="0" smtClean="0"/>
          </a:p>
          <a:p>
            <a:r>
              <a:rPr lang="en-US" dirty="0" smtClean="0"/>
              <a:t>In late January 2010, we began two parallel DDR processes, the first looking at each day’s new and updated records, the second “walking” the </a:t>
            </a:r>
            <a:r>
              <a:rPr lang="en-US" dirty="0" err="1" smtClean="0"/>
              <a:t>WorldCat</a:t>
            </a:r>
            <a:r>
              <a:rPr lang="en-US" dirty="0" smtClean="0"/>
              <a:t> database beginning with OCLC Record #1.  That first process continues daily and has merged over 1.1 million duplicates.  That second process completed on September 30, 2010 , going through over 166 million records and merging 5.1 million duplicates.   We have continued to  monitor the results and encourage all users to report incorrect merges to us.  We pull apart incorrect merges when possible and keep adjusting our algorithms to be as accurate as they can be.</a:t>
            </a:r>
          </a:p>
          <a:p>
            <a:endParaRPr lang="en-US" dirty="0" smtClean="0"/>
          </a:p>
          <a:p>
            <a:r>
              <a:rPr lang="en-US" dirty="0" smtClean="0"/>
              <a:t>With the full implementation of the new DDR, it is more important than ever to create a bibliographic record that clearly distinguishes itself from similar records in cases where separate records are justified.  This Webinar “Cataloging Defensively:  ‘When to Input a New Record’ in the Age of DDR” attempts to instruct OCLC users about safeguarding justifiably unique bibliographic records that should not be merged.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4</a:t>
            </a:fld>
            <a:endParaRPr lang="en-US"/>
          </a:p>
        </p:txBody>
      </p:sp>
    </p:spTree>
    <p:extLst>
      <p:ext uri="{BB962C8B-B14F-4D97-AF65-F5344CB8AC3E}">
        <p14:creationId xmlns:p14="http://schemas.microsoft.com/office/powerpoint/2010/main" val="368955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Basics</a:t>
            </a:r>
          </a:p>
          <a:p>
            <a:endParaRPr lang="en-US" dirty="0" smtClean="0"/>
          </a:p>
          <a:p>
            <a:r>
              <a:rPr lang="en-US" dirty="0" smtClean="0"/>
              <a:t>By far, the best advice you will ever hear about “Cataloging Defensively” is to catalog carefully.  That includes:</a:t>
            </a:r>
          </a:p>
          <a:p>
            <a:pPr>
              <a:buFont typeface="Arial" pitchFamily="34" charset="0"/>
              <a:buChar char="•"/>
            </a:pPr>
            <a:r>
              <a:rPr lang="en-US" dirty="0" smtClean="0"/>
              <a:t>Be sure you search thoroughly</a:t>
            </a:r>
          </a:p>
          <a:p>
            <a:pPr>
              <a:buFont typeface="Arial" pitchFamily="34" charset="0"/>
              <a:buChar char="•"/>
            </a:pPr>
            <a:r>
              <a:rPr lang="en-US" dirty="0" smtClean="0"/>
              <a:t>If you derive a new record from an existing one, be sure that you make all of the changes to the new record that convinced you a separate record was justified in the first place</a:t>
            </a:r>
          </a:p>
          <a:p>
            <a:pPr>
              <a:buFont typeface="Arial" pitchFamily="34" charset="0"/>
              <a:buChar char="•"/>
            </a:pPr>
            <a:r>
              <a:rPr lang="en-US" dirty="0" smtClean="0"/>
              <a:t>Be sure that you never change the essential identity of an existing bibliographic record to something else</a:t>
            </a:r>
          </a:p>
          <a:p>
            <a:pPr>
              <a:buFont typeface="Arial" pitchFamily="34" charset="0"/>
              <a:buChar char="•"/>
            </a:pPr>
            <a:r>
              <a:rPr lang="en-US" dirty="0" smtClean="0"/>
              <a:t>Be sure that the coding and tagging are correct and complete</a:t>
            </a:r>
            <a:endParaRPr lang="en-US" sz="1800" dirty="0" smtClean="0"/>
          </a:p>
          <a:p>
            <a:pPr lvl="1">
              <a:buFont typeface="Arial" pitchFamily="34" charset="0"/>
              <a:buChar char="•"/>
            </a:pPr>
            <a:r>
              <a:rPr lang="en-US" dirty="0" smtClean="0"/>
              <a:t>Miscoded fields and subfields, missing subfields can cause data to be ignored or misinterpreted</a:t>
            </a:r>
          </a:p>
          <a:p>
            <a:pPr>
              <a:buFont typeface="Arial" pitchFamily="34" charset="0"/>
              <a:buChar char="•"/>
            </a:pPr>
            <a:r>
              <a:rPr lang="en-US" dirty="0" smtClean="0"/>
              <a:t>Be sure to proofread the record</a:t>
            </a:r>
            <a:endParaRPr lang="en-US" sz="1800" dirty="0" smtClean="0"/>
          </a:p>
          <a:p>
            <a:pPr lvl="1">
              <a:buFont typeface="Arial" pitchFamily="34" charset="0"/>
              <a:buChar char="•"/>
            </a:pPr>
            <a:r>
              <a:rPr lang="en-US" dirty="0" smtClean="0"/>
              <a:t>Use the spell-check provided in </a:t>
            </a:r>
            <a:r>
              <a:rPr lang="en-US" dirty="0" err="1" smtClean="0"/>
              <a:t>Connexion</a:t>
            </a:r>
            <a:r>
              <a:rPr lang="en-US" dirty="0" smtClean="0"/>
              <a:t>, but remember that not all typos will be caught by a spell-check</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6</a:t>
            </a:fld>
            <a:endParaRPr lang="en-US"/>
          </a:p>
        </p:txBody>
      </p:sp>
    </p:spTree>
    <p:extLst>
      <p:ext uri="{BB962C8B-B14F-4D97-AF65-F5344CB8AC3E}">
        <p14:creationId xmlns:p14="http://schemas.microsoft.com/office/powerpoint/2010/main" val="6778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Basics</a:t>
            </a:r>
          </a:p>
          <a:p>
            <a:endParaRPr lang="en-US" dirty="0" smtClean="0"/>
          </a:p>
          <a:p>
            <a:r>
              <a:rPr lang="en-US" dirty="0" smtClean="0"/>
              <a:t>Cataloging Defensively = Cataloging Carefully</a:t>
            </a:r>
          </a:p>
          <a:p>
            <a:endParaRPr lang="en-US" dirty="0" smtClean="0"/>
          </a:p>
          <a:p>
            <a:pPr>
              <a:buFont typeface="Arial" pitchFamily="34" charset="0"/>
              <a:buChar char="•"/>
            </a:pPr>
            <a:r>
              <a:rPr lang="en-US" dirty="0" smtClean="0"/>
              <a:t>Be sure that the record is internally consistent, with coded data corresponding correctly to descriptive data, when appropriate, including:</a:t>
            </a:r>
          </a:p>
          <a:p>
            <a:pPr lvl="1">
              <a:buFont typeface="Arial" pitchFamily="34" charset="0"/>
              <a:buChar char="•"/>
            </a:pPr>
            <a:r>
              <a:rPr lang="en-US" dirty="0" smtClean="0"/>
              <a:t>Country of Publication (</a:t>
            </a:r>
            <a:r>
              <a:rPr lang="en-US" dirty="0" err="1" smtClean="0"/>
              <a:t>Ctry</a:t>
            </a:r>
            <a:r>
              <a:rPr lang="en-US" dirty="0" smtClean="0"/>
              <a:t>) should represent the first named place in 260 subfield $a</a:t>
            </a:r>
          </a:p>
          <a:p>
            <a:pPr lvl="1">
              <a:buFont typeface="Arial" pitchFamily="34" charset="0"/>
              <a:buChar char="•"/>
            </a:pPr>
            <a:r>
              <a:rPr lang="en-US" dirty="0" smtClean="0"/>
              <a:t>Date 1, Date 2, and Type of Date/Publication Status (</a:t>
            </a:r>
            <a:r>
              <a:rPr lang="en-US" dirty="0" err="1" smtClean="0"/>
              <a:t>DtSt</a:t>
            </a:r>
            <a:r>
              <a:rPr lang="en-US" dirty="0" smtClean="0"/>
              <a:t>) should correctly reflect the date or dates found in 260 subfield $c and, if appropriate, other date-related parts of the bibliographic record</a:t>
            </a:r>
          </a:p>
          <a:p>
            <a:pPr lvl="1">
              <a:buFont typeface="Arial" pitchFamily="34" charset="0"/>
              <a:buChar char="•"/>
            </a:pPr>
            <a:r>
              <a:rPr lang="en-US" dirty="0" smtClean="0"/>
              <a:t>Form  of Item (Form) should be correctly coded for tangible and remote electronic resources, microforms, Braille, large print, and regular print reproductions when appropriate </a:t>
            </a:r>
          </a:p>
          <a:p>
            <a:pPr lvl="1">
              <a:buFont typeface="Arial" pitchFamily="34" charset="0"/>
              <a:buChar char="•"/>
            </a:pPr>
            <a:r>
              <a:rPr lang="en-US" dirty="0" smtClean="0"/>
              <a:t>Use an appropriate 006 field or fields to account for additional aspects of a resource, when that is called for</a:t>
            </a:r>
          </a:p>
          <a:p>
            <a:pPr lvl="1">
              <a:buFont typeface="Arial" pitchFamily="34" charset="0"/>
              <a:buChar char="•"/>
            </a:pPr>
            <a:r>
              <a:rPr lang="en-US" dirty="0" smtClean="0"/>
              <a:t>Code an appropriate 007 field or fields to account for physical characteristics, when that is called for</a:t>
            </a:r>
          </a:p>
          <a:p>
            <a:pPr>
              <a:buFont typeface="Arial" pitchFamily="34" charset="0"/>
              <a:buChar char="•"/>
            </a:pPr>
            <a:r>
              <a:rPr lang="en-US" dirty="0" smtClean="0"/>
              <a:t>These elements are all taken into consideration by DDR’s algorithms, and any inaccuracies or inconsistencies can result in  DDR not acting correctly.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7</a:t>
            </a:fld>
            <a:endParaRPr lang="en-US"/>
          </a:p>
        </p:txBody>
      </p:sp>
    </p:spTree>
    <p:extLst>
      <p:ext uri="{BB962C8B-B14F-4D97-AF65-F5344CB8AC3E}">
        <p14:creationId xmlns:p14="http://schemas.microsoft.com/office/powerpoint/2010/main" val="49318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Basics</a:t>
            </a:r>
          </a:p>
          <a:p>
            <a:endParaRPr lang="en-US" dirty="0" smtClean="0"/>
          </a:p>
          <a:p>
            <a:r>
              <a:rPr lang="en-US" dirty="0" smtClean="0"/>
              <a:t>Cataloging Defensively = Cataloging Carefully</a:t>
            </a:r>
          </a:p>
          <a:p>
            <a:pPr>
              <a:buFont typeface="Arial" pitchFamily="34" charset="0"/>
              <a:buChar char="•"/>
            </a:pPr>
            <a:r>
              <a:rPr lang="en-US" dirty="0" smtClean="0"/>
              <a:t>If you are cataloging a non-book resource, be sure that the date of publication does not predate the date of first availability of that medium. Listed here are just a few examples.  Dates earlier than the one stated cannot be a proper date of publication for that particular type of resource. </a:t>
            </a:r>
          </a:p>
          <a:p>
            <a:pPr lvl="1">
              <a:buFont typeface="Arial" pitchFamily="34" charset="0"/>
              <a:buChar char="•"/>
            </a:pPr>
            <a:r>
              <a:rPr lang="en-US" dirty="0" smtClean="0"/>
              <a:t>Audio compact disc:  1982</a:t>
            </a:r>
          </a:p>
          <a:p>
            <a:pPr lvl="1">
              <a:buFont typeface="Arial" pitchFamily="34" charset="0"/>
              <a:buChar char="•"/>
            </a:pPr>
            <a:r>
              <a:rPr lang="en-US" dirty="0" smtClean="0"/>
              <a:t>CD-ROM:  1985</a:t>
            </a:r>
          </a:p>
          <a:p>
            <a:pPr lvl="1">
              <a:buFont typeface="Arial" pitchFamily="34" charset="0"/>
              <a:buChar char="•"/>
            </a:pPr>
            <a:r>
              <a:rPr lang="en-US" dirty="0" smtClean="0"/>
              <a:t>DVD-video:  1996</a:t>
            </a:r>
          </a:p>
          <a:p>
            <a:pPr lvl="1">
              <a:buFont typeface="Arial" pitchFamily="34" charset="0"/>
              <a:buChar char="•"/>
            </a:pPr>
            <a:r>
              <a:rPr lang="en-US" dirty="0" smtClean="0"/>
              <a:t>Streaming media:  1999</a:t>
            </a:r>
          </a:p>
          <a:p>
            <a:pPr lvl="1">
              <a:buFont typeface="Arial" pitchFamily="34" charset="0"/>
              <a:buChar char="•"/>
            </a:pPr>
            <a:r>
              <a:rPr lang="en-US" dirty="0" smtClean="0"/>
              <a:t>Blu-ray Disc:  2006</a:t>
            </a:r>
          </a:p>
          <a:p>
            <a:endParaRPr lang="en-US" dirty="0" smtClean="0"/>
          </a:p>
          <a:p>
            <a:r>
              <a:rPr lang="en-US" dirty="0" smtClean="0"/>
              <a:t>More complete listings of the dates of first availability for some of the major computer, audio, and video media have recently been added to BFAS under the guidelines for field 260 subfield $c (</a:t>
            </a:r>
            <a:r>
              <a:rPr lang="en-US" dirty="0" smtClean="0">
                <a:hlinkClick r:id="rId3"/>
              </a:rPr>
              <a:t>http://www.oclc.org/bibformats/en/2xx/260.shtm</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8</a:t>
            </a:fld>
            <a:endParaRPr lang="en-US"/>
          </a:p>
        </p:txBody>
      </p:sp>
    </p:spTree>
    <p:extLst>
      <p:ext uri="{BB962C8B-B14F-4D97-AF65-F5344CB8AC3E}">
        <p14:creationId xmlns:p14="http://schemas.microsoft.com/office/powerpoint/2010/main" val="161511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OCLC’s When to Input a New Record, the “Guidelines for All Formats” list three general principles.  We will deal with two of those in some detail and the third just briefly with reference especially to the Resource Description and Access (RDA) testing that is currently going on in the United States.</a:t>
            </a:r>
          </a:p>
          <a:p>
            <a:pPr lvl="1">
              <a:buFont typeface="Arial" pitchFamily="34" charset="0"/>
              <a:buChar char="•"/>
            </a:pPr>
            <a:r>
              <a:rPr lang="en-US" dirty="0" smtClean="0"/>
              <a:t>Different Editions</a:t>
            </a:r>
          </a:p>
          <a:p>
            <a:pPr lvl="1">
              <a:buFont typeface="Arial" pitchFamily="34" charset="0"/>
              <a:buChar char="•"/>
            </a:pPr>
            <a:r>
              <a:rPr lang="en-US" dirty="0" smtClean="0"/>
              <a:t>Analytical Versus Comprehensive Entry</a:t>
            </a:r>
          </a:p>
          <a:p>
            <a:pPr lvl="1">
              <a:buFont typeface="Arial" pitchFamily="34" charset="0"/>
              <a:buChar char="•"/>
            </a:pPr>
            <a:r>
              <a:rPr lang="en-US" dirty="0" smtClean="0"/>
              <a:t>Cataloging Rules</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9</a:t>
            </a:fld>
            <a:endParaRPr lang="en-US"/>
          </a:p>
        </p:txBody>
      </p:sp>
    </p:spTree>
    <p:extLst>
      <p:ext uri="{BB962C8B-B14F-4D97-AF65-F5344CB8AC3E}">
        <p14:creationId xmlns:p14="http://schemas.microsoft.com/office/powerpoint/2010/main" val="323658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Different Editions</a:t>
            </a:r>
          </a:p>
          <a:p>
            <a:endParaRPr lang="en-US" dirty="0" smtClean="0"/>
          </a:p>
          <a:p>
            <a:r>
              <a:rPr lang="en-US" dirty="0" smtClean="0"/>
              <a:t>An edition statement can be one of the most effective means of differentiating records that might otherwise seem identical.</a:t>
            </a:r>
          </a:p>
          <a:p>
            <a:endParaRPr lang="en-US" dirty="0" smtClean="0"/>
          </a:p>
          <a:p>
            <a:r>
              <a:rPr lang="en-US" dirty="0" smtClean="0"/>
              <a:t>Make sure that you include an edition statement if one is available, but also take advantage of AACR2 1.2B4, if a formal edition statement is not available:  “</a:t>
            </a:r>
            <a:r>
              <a:rPr lang="en-US" i="1" dirty="0" smtClean="0"/>
              <a:t>Optional addition. </a:t>
            </a:r>
            <a:r>
              <a:rPr lang="en-US" dirty="0" smtClean="0"/>
              <a:t>If an item lacks an edition statement but is known to contain significant changes from other editions, supply a suitable brief statement in the language and script of the title proper and enclose it in square brackets.”</a:t>
            </a:r>
          </a:p>
          <a:p>
            <a:endParaRPr lang="en-US" dirty="0" smtClean="0"/>
          </a:p>
          <a:p>
            <a:r>
              <a:rPr lang="en-US" dirty="0" smtClean="0"/>
              <a:t>LCRI 1.2B4 adds:  “Apply the option for manifest differences where the catalog records would otherwise show exactly the same information in the areas beginning with the title and statement of responsibility area and ending with the series area.”</a:t>
            </a:r>
          </a:p>
          <a:p>
            <a:endParaRPr lang="en-US" dirty="0" smtClean="0"/>
          </a:p>
          <a:p>
            <a:r>
              <a:rPr lang="en-US" dirty="0" smtClean="0"/>
              <a:t>See also the corresponding rules in subsequent chapters and any relevant LCRIs.</a:t>
            </a:r>
          </a:p>
          <a:p>
            <a:endParaRPr lang="en-US" dirty="0" smtClean="0"/>
          </a:p>
          <a:p>
            <a:r>
              <a:rPr lang="en-US" dirty="0" smtClean="0"/>
              <a:t>Rather than relegating such information to a quoted note, for instance, you may think about elevating it to an edition statement, when appropriate.</a:t>
            </a:r>
          </a:p>
          <a:p>
            <a:endParaRPr lang="en-US" dirty="0" smtClean="0"/>
          </a:p>
          <a:p>
            <a:r>
              <a:rPr lang="en-US" dirty="0" smtClean="0"/>
              <a:t>It should be mentioned that, as it is currently written, RDA does not allow a cataloger to supply an edition statement when one is not present.  But as long as you are cataloging according to AACR2, you may add a supplied edition statement when appropriate.</a:t>
            </a:r>
          </a:p>
          <a:p>
            <a:endParaRPr lang="en-US" dirty="0" smtClean="0"/>
          </a:p>
          <a:p>
            <a:r>
              <a:rPr lang="en-US" dirty="0" smtClean="0"/>
              <a:t>Let’s look at a few examples in an AACR2 context where edition statements help to differentiate distinct bibliographic resources.</a:t>
            </a:r>
          </a:p>
          <a:p>
            <a:r>
              <a:rPr lang="en-US" dirty="0" smtClean="0"/>
              <a:t>Cataloging Defensively:  Editions</a:t>
            </a:r>
          </a:p>
          <a:p>
            <a:endParaRPr lang="en-US" dirty="0" smtClean="0"/>
          </a:p>
          <a:p>
            <a:r>
              <a:rPr lang="en-US" dirty="0" smtClean="0"/>
              <a:t>Different Editions</a:t>
            </a:r>
          </a:p>
          <a:p>
            <a:endParaRPr lang="en-US" dirty="0" smtClean="0"/>
          </a:p>
          <a:p>
            <a:r>
              <a:rPr lang="en-US" dirty="0" smtClean="0"/>
              <a:t>An edition statement can be one of the most effective means of differentiating records that might otherwise seem identical.</a:t>
            </a:r>
          </a:p>
          <a:p>
            <a:endParaRPr lang="en-US" dirty="0" smtClean="0"/>
          </a:p>
          <a:p>
            <a:r>
              <a:rPr lang="en-US" dirty="0" smtClean="0"/>
              <a:t>Make sure that you include an edition statement if one is available, but also take advantage of AACR2 1.2B4, if a formal edition statement is not available:  “</a:t>
            </a:r>
            <a:r>
              <a:rPr lang="en-US" i="1" dirty="0" smtClean="0"/>
              <a:t>Optional addition. </a:t>
            </a:r>
            <a:r>
              <a:rPr lang="en-US" dirty="0" smtClean="0"/>
              <a:t>If an item lacks an edition statement but is known to contain significant changes from other editions, supply a suitable brief statement in the language and script of the title proper and enclose it in square brackets.”</a:t>
            </a:r>
          </a:p>
          <a:p>
            <a:endParaRPr lang="en-US" dirty="0" smtClean="0"/>
          </a:p>
          <a:p>
            <a:r>
              <a:rPr lang="en-US" dirty="0" smtClean="0"/>
              <a:t>LCRI 1.2B4 adds:  “Apply the option for manifest differences where the catalog records would otherwise show exactly the same information in the areas beginning with the title and statement of responsibility area and ending with the series area.”</a:t>
            </a:r>
          </a:p>
          <a:p>
            <a:endParaRPr lang="en-US" dirty="0" smtClean="0"/>
          </a:p>
          <a:p>
            <a:r>
              <a:rPr lang="en-US" dirty="0" smtClean="0"/>
              <a:t>See also the corresponding rules in subsequent chapters and any relevant LCRIs.</a:t>
            </a:r>
          </a:p>
          <a:p>
            <a:endParaRPr lang="en-US" dirty="0" smtClean="0"/>
          </a:p>
          <a:p>
            <a:r>
              <a:rPr lang="en-US" dirty="0" smtClean="0"/>
              <a:t>Rather than relegating such information to a quoted note, for instance, you may think about elevating it to an edition statement, when appropriate.</a:t>
            </a:r>
          </a:p>
          <a:p>
            <a:endParaRPr lang="en-US" dirty="0" smtClean="0"/>
          </a:p>
          <a:p>
            <a:r>
              <a:rPr lang="en-US" dirty="0" smtClean="0"/>
              <a:t>It should be mentioned that, as it is currently written, RDA does not allow a cataloger to supply an edition statement when one is not present.  But as long as you are cataloging according to AACR2, you may add a supplied edition statement when appropriate.</a:t>
            </a:r>
          </a:p>
          <a:p>
            <a:endParaRPr lang="en-US" dirty="0" smtClean="0"/>
          </a:p>
          <a:p>
            <a:r>
              <a:rPr lang="en-US" dirty="0" smtClean="0"/>
              <a:t>Let’s look at a few examples in an AACR2 context where edition statements help to differentiate distinct bibliographic resources.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11</a:t>
            </a:fld>
            <a:endParaRPr lang="en-US"/>
          </a:p>
        </p:txBody>
      </p:sp>
    </p:spTree>
    <p:extLst>
      <p:ext uri="{BB962C8B-B14F-4D97-AF65-F5344CB8AC3E}">
        <p14:creationId xmlns:p14="http://schemas.microsoft.com/office/powerpoint/2010/main" val="104344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Defensively:  Editions</a:t>
            </a:r>
          </a:p>
          <a:p>
            <a:endParaRPr lang="en-US" dirty="0" smtClean="0"/>
          </a:p>
          <a:p>
            <a:r>
              <a:rPr lang="en-US" dirty="0" smtClean="0"/>
              <a:t>“Variation in date designation associated with edition.“</a:t>
            </a:r>
          </a:p>
          <a:p>
            <a:endParaRPr lang="en-US" dirty="0" smtClean="0"/>
          </a:p>
          <a:p>
            <a:r>
              <a:rPr lang="en-US" dirty="0" smtClean="0"/>
              <a:t>Here we have two virtually identical resources that differ only in the date of the respective versions.  Those different dates can serve as perfectly legitimate edition statements, with or without an explicit designation of “edition” or “version” or similar term (although one may be added in brackets).  This should prevent matching.</a:t>
            </a:r>
          </a:p>
          <a:p>
            <a:endParaRPr lang="en-US" dirty="0" smtClean="0"/>
          </a:p>
          <a:p>
            <a:r>
              <a:rPr lang="en-US" dirty="0" smtClean="0"/>
              <a:t>The same information input simply as a quoted 500 note cannot be positively identified as vitally important data by the DDR algorithms.</a:t>
            </a:r>
          </a:p>
          <a:p>
            <a:endParaRPr lang="en-US" dirty="0"/>
          </a:p>
        </p:txBody>
      </p:sp>
      <p:sp>
        <p:nvSpPr>
          <p:cNvPr id="4" name="Slide Number Placeholder 3"/>
          <p:cNvSpPr>
            <a:spLocks noGrp="1"/>
          </p:cNvSpPr>
          <p:nvPr>
            <p:ph type="sldNum" sz="quarter" idx="10"/>
          </p:nvPr>
        </p:nvSpPr>
        <p:spPr/>
        <p:txBody>
          <a:bodyPr/>
          <a:lstStyle/>
          <a:p>
            <a:fld id="{5D40D04D-D3C8-4D50-B937-E459AC7CFE09}" type="slidenum">
              <a:rPr lang="en-US" smtClean="0"/>
              <a:t>12</a:t>
            </a:fld>
            <a:endParaRPr lang="en-US"/>
          </a:p>
        </p:txBody>
      </p:sp>
    </p:spTree>
    <p:extLst>
      <p:ext uri="{BB962C8B-B14F-4D97-AF65-F5344CB8AC3E}">
        <p14:creationId xmlns:p14="http://schemas.microsoft.com/office/powerpoint/2010/main" val="3215458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oclc.org/us/en/rda/policy.ht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oclc.org/bibformats/en/input/default.shtm" TargetMode="External"/><Relationship Id="rId2" Type="http://schemas.openxmlformats.org/officeDocument/2006/relationships/hyperlink" Target="mailto:askqc@oclc.org"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www.ala.org/ala/mgrps/divs/alcts/resources/org/cat/differences07.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oclc.org/bibformats/en/input/default.sht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la.org/ala/mgrps/divs/alcts/resources/org/cat/differences07.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oclc.org/bibformats/en/2xx/260.s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rdatoolkit.or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2267929" cy="569387"/>
          </a:xfrm>
        </p:spPr>
        <p:txBody>
          <a:bodyPr/>
          <a:lstStyle/>
          <a:p>
            <a:r>
              <a:rPr lang="en-US" dirty="0" smtClean="0"/>
              <a:t>2010 October 28</a:t>
            </a:r>
            <a:endParaRPr lang="en-US" dirty="0"/>
          </a:p>
        </p:txBody>
      </p:sp>
      <p:sp>
        <p:nvSpPr>
          <p:cNvPr id="3" name="Text Placeholder 2"/>
          <p:cNvSpPr>
            <a:spLocks noGrp="1"/>
          </p:cNvSpPr>
          <p:nvPr>
            <p:ph type="body" sz="quarter" idx="16"/>
          </p:nvPr>
        </p:nvSpPr>
        <p:spPr/>
        <p:txBody>
          <a:bodyPr>
            <a:normAutofit fontScale="62500" lnSpcReduction="20000"/>
          </a:bodyPr>
          <a:lstStyle/>
          <a:p>
            <a:r>
              <a:rPr lang="en-US" dirty="0"/>
              <a:t>Cataloging Defensively:  “When to Input a New Record” in the Age of DDR</a:t>
            </a:r>
            <a:endParaRPr lang="en-US" dirty="0"/>
          </a:p>
        </p:txBody>
      </p:sp>
      <p:sp>
        <p:nvSpPr>
          <p:cNvPr id="4" name="Text Placeholder 3"/>
          <p:cNvSpPr>
            <a:spLocks noGrp="1"/>
          </p:cNvSpPr>
          <p:nvPr>
            <p:ph type="body" sz="quarter" idx="17"/>
          </p:nvPr>
        </p:nvSpPr>
        <p:spPr>
          <a:xfrm>
            <a:off x="728694" y="4014387"/>
            <a:ext cx="1254702" cy="769441"/>
          </a:xfrm>
        </p:spPr>
        <p:txBody>
          <a:bodyPr/>
          <a:lstStyle/>
          <a:p>
            <a:r>
              <a:rPr lang="en-US" dirty="0"/>
              <a:t>Jay </a:t>
            </a:r>
            <a:r>
              <a:rPr lang="en-US" dirty="0" err="1"/>
              <a:t>Weitz</a:t>
            </a:r>
            <a:endParaRPr lang="en-US" dirty="0"/>
          </a:p>
          <a:p>
            <a:endParaRPr lang="en-US" dirty="0"/>
          </a:p>
        </p:txBody>
      </p:sp>
      <p:sp>
        <p:nvSpPr>
          <p:cNvPr id="5" name="Text Placeholder 4"/>
          <p:cNvSpPr>
            <a:spLocks noGrp="1"/>
          </p:cNvSpPr>
          <p:nvPr>
            <p:ph type="body" sz="quarter" idx="18"/>
          </p:nvPr>
        </p:nvSpPr>
        <p:spPr>
          <a:xfrm>
            <a:off x="728694" y="4415447"/>
            <a:ext cx="4016484" cy="600164"/>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err="1"/>
              <a:t>WorldCat</a:t>
            </a:r>
            <a:r>
              <a:rPr lang="en-US" sz="1800" dirty="0"/>
              <a:t> Quality Management, </a:t>
            </a:r>
            <a:r>
              <a:rPr lang="en-US" sz="1800" dirty="0" smtClean="0"/>
              <a:t>OCLC</a:t>
            </a:r>
            <a:endParaRPr lang="en-US" sz="1800" dirty="0"/>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a:t>Cataloging Defensively:  Editions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99721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000" dirty="0"/>
              <a:t>Different Editions:  Include an edition statement if one is available</a:t>
            </a:r>
          </a:p>
          <a:p>
            <a:endParaRPr lang="en-US" sz="2000" dirty="0" smtClean="0"/>
          </a:p>
          <a:p>
            <a:r>
              <a:rPr lang="en-US" sz="2000" dirty="0" smtClean="0"/>
              <a:t>If </a:t>
            </a:r>
            <a:r>
              <a:rPr lang="en-US" sz="2000" dirty="0"/>
              <a:t>no formal edition statement available, but one would be useful, take advantage of AACR2 1.2B4 and corresponding rules in subsequent chapters</a:t>
            </a:r>
            <a:r>
              <a:rPr lang="en-US" sz="2000" dirty="0" smtClean="0"/>
              <a:t>:</a:t>
            </a:r>
          </a:p>
          <a:p>
            <a:endParaRPr lang="en-US" sz="2000" dirty="0"/>
          </a:p>
          <a:p>
            <a:pPr lvl="1">
              <a:buNone/>
            </a:pPr>
            <a:r>
              <a:rPr lang="en-US" sz="1800" dirty="0"/>
              <a:t>  “</a:t>
            </a:r>
            <a:r>
              <a:rPr lang="en-US" sz="1800" i="1" dirty="0"/>
              <a:t>Optional addition. </a:t>
            </a:r>
            <a:r>
              <a:rPr lang="en-US" sz="1800" dirty="0"/>
              <a:t>If an item lacks an edition statement but is known to contain significant changes from other editions, supply a suitable brief statement in the language and script of the title proper and enclose it in square brackets</a:t>
            </a:r>
            <a:r>
              <a:rPr lang="en-US" sz="1800" dirty="0" smtClean="0"/>
              <a:t>.”</a:t>
            </a:r>
          </a:p>
          <a:p>
            <a:pPr lvl="1">
              <a:buNone/>
            </a:pPr>
            <a:endParaRPr lang="en-US" sz="1800" dirty="0"/>
          </a:p>
          <a:p>
            <a:pPr lvl="1">
              <a:buNone/>
            </a:pPr>
            <a:r>
              <a:rPr lang="en-US" sz="1800" dirty="0"/>
              <a:t>LCRI 1.2B4:  “Apply the option for manifest differences where the catalog records would otherwise show exactly the same information in the areas beginning with the title and statement of responsibility area and ending with the series area.”</a:t>
            </a:r>
          </a:p>
          <a:p>
            <a:pPr marL="0" indent="0">
              <a:buNone/>
            </a:pPr>
            <a:endParaRPr lang="en-US" dirty="0"/>
          </a:p>
        </p:txBody>
      </p:sp>
      <p:sp>
        <p:nvSpPr>
          <p:cNvPr id="3" name="Text Placeholder 2"/>
          <p:cNvSpPr>
            <a:spLocks noGrp="1"/>
          </p:cNvSpPr>
          <p:nvPr>
            <p:ph type="body" sz="quarter" idx="13"/>
          </p:nvPr>
        </p:nvSpPr>
        <p:spPr/>
        <p:txBody>
          <a:bodyPr/>
          <a:lstStyle/>
          <a:p>
            <a:r>
              <a:rPr lang="en-US" dirty="0"/>
              <a:t>Cataloging Defensively:  Editions</a:t>
            </a:r>
          </a:p>
        </p:txBody>
      </p:sp>
    </p:spTree>
    <p:extLst>
      <p:ext uri="{BB962C8B-B14F-4D97-AF65-F5344CB8AC3E}">
        <p14:creationId xmlns:p14="http://schemas.microsoft.com/office/powerpoint/2010/main" val="4109433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p:txBody>
      </p:sp>
      <p:sp>
        <p:nvSpPr>
          <p:cNvPr id="4" name="Content Placeholder 3"/>
          <p:cNvSpPr txBox="1">
            <a:spLocks/>
          </p:cNvSpPr>
          <p:nvPr/>
        </p:nvSpPr>
        <p:spPr>
          <a:xfrm>
            <a:off x="398007" y="1652358"/>
            <a:ext cx="4040188" cy="4461059"/>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100422s2009    </a:t>
            </a:r>
            <a:r>
              <a:rPr lang="en-US" sz="1400" dirty="0" err="1" smtClean="0"/>
              <a:t>mdua</a:t>
            </a:r>
            <a:r>
              <a:rPr lang="en-US" sz="1400" dirty="0" smtClean="0"/>
              <a:t>    s    f000 0 </a:t>
            </a:r>
            <a:r>
              <a:rPr lang="en-US" sz="1400" dirty="0" err="1" smtClean="0"/>
              <a:t>eng</a:t>
            </a:r>
            <a:r>
              <a:rPr lang="en-US" sz="1400" dirty="0" smtClean="0"/>
              <a:t> c</a:t>
            </a:r>
          </a:p>
          <a:p>
            <a:pPr marL="0" indent="0">
              <a:buNone/>
            </a:pPr>
            <a:r>
              <a:rPr lang="en-US" sz="1400" dirty="0" smtClean="0"/>
              <a:t>006      m        d f      </a:t>
            </a:r>
          </a:p>
          <a:p>
            <a:pPr marL="0" indent="0">
              <a:buNone/>
            </a:pPr>
            <a:r>
              <a:rPr lang="en-US" sz="1400" dirty="0" smtClean="0"/>
              <a:t>007      </a:t>
            </a:r>
            <a:r>
              <a:rPr lang="en-US" sz="1400" dirty="0" err="1" smtClean="0"/>
              <a:t>cr</a:t>
            </a:r>
            <a:r>
              <a:rPr lang="en-US" sz="1400" dirty="0" smtClean="0"/>
              <a:t> </a:t>
            </a:r>
            <a:r>
              <a:rPr lang="en-US" sz="1400" dirty="0" err="1" smtClean="0"/>
              <a:t>mn</a:t>
            </a:r>
            <a:r>
              <a:rPr lang="en-US" sz="1400" dirty="0" smtClean="0"/>
              <a:t>|||||||||</a:t>
            </a:r>
          </a:p>
          <a:p>
            <a:pPr marL="0" indent="0">
              <a:buNone/>
            </a:pPr>
            <a:r>
              <a:rPr lang="en-US" sz="1400" dirty="0" smtClean="0"/>
              <a:t>086  0  Y 3.C 76/3:11-3 N 93/2009</a:t>
            </a:r>
          </a:p>
          <a:p>
            <a:pPr marL="0" indent="0">
              <a:buNone/>
            </a:pPr>
            <a:r>
              <a:rPr lang="en-US" sz="1400" dirty="0" smtClean="0"/>
              <a:t>100 1   Chowdhury, </a:t>
            </a:r>
            <a:r>
              <a:rPr lang="en-US" sz="1400" dirty="0" err="1" smtClean="0"/>
              <a:t>Risana</a:t>
            </a:r>
            <a:r>
              <a:rPr lang="en-US" sz="1400" dirty="0" smtClean="0"/>
              <a:t> T.</a:t>
            </a:r>
          </a:p>
          <a:p>
            <a:pPr marL="0" indent="0">
              <a:buNone/>
            </a:pPr>
            <a:r>
              <a:rPr lang="en-US" sz="1400" dirty="0" smtClean="0"/>
              <a:t>245 10  Nursery product-related injuries and deaths among children age five $h [electronic resource] / $c </a:t>
            </a:r>
            <a:r>
              <a:rPr lang="en-US" sz="1400" dirty="0" err="1" smtClean="0"/>
              <a:t>Risana</a:t>
            </a:r>
            <a:r>
              <a:rPr lang="en-US" sz="1400" dirty="0" smtClean="0"/>
              <a:t> T. Chowdhury.</a:t>
            </a:r>
          </a:p>
          <a:p>
            <a:pPr marL="0" indent="0">
              <a:buNone/>
            </a:pPr>
            <a:r>
              <a:rPr lang="en-US" sz="1400" dirty="0" smtClean="0">
                <a:solidFill>
                  <a:srgbClr val="0070C0"/>
                </a:solidFill>
              </a:rPr>
              <a:t>250       Nov. 2009.</a:t>
            </a:r>
          </a:p>
          <a:p>
            <a:pPr marL="0" indent="0">
              <a:buNone/>
            </a:pPr>
            <a:r>
              <a:rPr lang="en-US" sz="1400" dirty="0" smtClean="0"/>
              <a:t>260       Washington, DC : $b U.S. Consumer Product Safety Commission, $c [2009]</a:t>
            </a:r>
          </a:p>
          <a:p>
            <a:pPr marL="0" indent="0">
              <a:buNone/>
            </a:pPr>
            <a:r>
              <a:rPr lang="en-US" sz="1400" dirty="0" smtClean="0"/>
              <a:t>300       1 online resource (9 p.) : $b ill.</a:t>
            </a:r>
          </a:p>
          <a:p>
            <a:pPr marL="0" indent="0">
              <a:buNone/>
            </a:pPr>
            <a:r>
              <a:rPr lang="en-US" sz="1400" dirty="0" smtClean="0"/>
              <a:t>500       Title from title screen (viewed on Apr. 21, 2010).</a:t>
            </a:r>
          </a:p>
          <a:p>
            <a:pPr marL="0" indent="0">
              <a:buNone/>
            </a:pPr>
            <a:r>
              <a:rPr lang="en-US" sz="1400" dirty="0" smtClean="0"/>
              <a:t>500       "November 2009."</a:t>
            </a:r>
          </a:p>
        </p:txBody>
      </p:sp>
      <p:sp>
        <p:nvSpPr>
          <p:cNvPr id="5" name="Text Placeholder 2"/>
          <p:cNvSpPr>
            <a:spLocks noGrp="1"/>
          </p:cNvSpPr>
          <p:nvPr>
            <p:ph type="body" idx="4294967295"/>
          </p:nvPr>
        </p:nvSpPr>
        <p:spPr>
          <a:xfrm>
            <a:off x="339633" y="1025660"/>
            <a:ext cx="4040188" cy="446087"/>
          </a:xfrm>
          <a:prstGeom prst="rect">
            <a:avLst/>
          </a:prstGeom>
        </p:spPr>
        <p:txBody>
          <a:bodyPr/>
          <a:lstStyle/>
          <a:p>
            <a:pPr marL="0" indent="0" algn="ctr">
              <a:buNone/>
            </a:pPr>
            <a:r>
              <a:rPr lang="en-US" sz="2400" dirty="0" smtClean="0"/>
              <a:t>November 2009 Version</a:t>
            </a:r>
            <a:endParaRPr lang="en-US" sz="2400" dirty="0"/>
          </a:p>
        </p:txBody>
      </p:sp>
      <p:sp>
        <p:nvSpPr>
          <p:cNvPr id="6" name="Text Placeholder 4"/>
          <p:cNvSpPr>
            <a:spLocks noGrp="1"/>
          </p:cNvSpPr>
          <p:nvPr>
            <p:ph type="body" sz="quarter" idx="4294967295"/>
          </p:nvPr>
        </p:nvSpPr>
        <p:spPr>
          <a:xfrm>
            <a:off x="4618898" y="1025659"/>
            <a:ext cx="4041775" cy="446087"/>
          </a:xfrm>
          <a:prstGeom prst="rect">
            <a:avLst/>
          </a:prstGeom>
        </p:spPr>
        <p:txBody>
          <a:bodyPr/>
          <a:lstStyle/>
          <a:p>
            <a:pPr marL="0" indent="0" algn="ctr">
              <a:buNone/>
            </a:pPr>
            <a:r>
              <a:rPr lang="en-US" sz="2400" dirty="0" smtClean="0"/>
              <a:t>February 2009 Version</a:t>
            </a:r>
            <a:endParaRPr lang="en-US" sz="2400" dirty="0"/>
          </a:p>
        </p:txBody>
      </p:sp>
      <p:sp>
        <p:nvSpPr>
          <p:cNvPr id="8" name="Content Placeholder 5"/>
          <p:cNvSpPr txBox="1">
            <a:spLocks/>
          </p:cNvSpPr>
          <p:nvPr/>
        </p:nvSpPr>
        <p:spPr>
          <a:xfrm>
            <a:off x="4710338" y="1652358"/>
            <a:ext cx="4041775" cy="4461059"/>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100422s2009    </a:t>
            </a:r>
            <a:r>
              <a:rPr lang="en-US" sz="1400" dirty="0" err="1" smtClean="0"/>
              <a:t>mdua</a:t>
            </a:r>
            <a:r>
              <a:rPr lang="en-US" sz="1400" dirty="0" smtClean="0"/>
              <a:t>    s    f000 0 </a:t>
            </a:r>
            <a:r>
              <a:rPr lang="en-US" sz="1400" dirty="0" err="1" smtClean="0"/>
              <a:t>eng</a:t>
            </a:r>
            <a:r>
              <a:rPr lang="en-US" sz="1400" dirty="0" smtClean="0"/>
              <a:t> c</a:t>
            </a:r>
          </a:p>
          <a:p>
            <a:pPr marL="0" indent="0">
              <a:buNone/>
            </a:pPr>
            <a:r>
              <a:rPr lang="en-US" sz="1400" dirty="0" smtClean="0"/>
              <a:t>006       m        d f      </a:t>
            </a:r>
          </a:p>
          <a:p>
            <a:pPr marL="0" indent="0">
              <a:buNone/>
            </a:pPr>
            <a:r>
              <a:rPr lang="en-US" sz="1400" dirty="0" smtClean="0"/>
              <a:t>007       </a:t>
            </a:r>
            <a:r>
              <a:rPr lang="en-US" sz="1400" dirty="0" err="1" smtClean="0"/>
              <a:t>cr</a:t>
            </a:r>
            <a:r>
              <a:rPr lang="en-US" sz="1400" dirty="0" smtClean="0"/>
              <a:t> </a:t>
            </a:r>
            <a:r>
              <a:rPr lang="en-US" sz="1400" dirty="0" err="1" smtClean="0"/>
              <a:t>mn</a:t>
            </a:r>
            <a:r>
              <a:rPr lang="en-US" sz="1400" dirty="0" smtClean="0"/>
              <a:t>|||||||||</a:t>
            </a:r>
          </a:p>
          <a:p>
            <a:pPr marL="0" indent="0">
              <a:buNone/>
            </a:pPr>
            <a:r>
              <a:rPr lang="en-US" sz="1400" dirty="0" smtClean="0"/>
              <a:t>086 0    Y 3.C 76/3:11-3 N 93</a:t>
            </a:r>
          </a:p>
          <a:p>
            <a:pPr marL="0" indent="0">
              <a:buNone/>
            </a:pPr>
            <a:r>
              <a:rPr lang="en-US" sz="1400" dirty="0" smtClean="0"/>
              <a:t>100 1    Chowdhury, </a:t>
            </a:r>
            <a:r>
              <a:rPr lang="en-US" sz="1400" dirty="0" err="1" smtClean="0"/>
              <a:t>Risana</a:t>
            </a:r>
            <a:r>
              <a:rPr lang="en-US" sz="1400" dirty="0" smtClean="0"/>
              <a:t> T.</a:t>
            </a:r>
          </a:p>
          <a:p>
            <a:pPr marL="0" indent="0">
              <a:buNone/>
            </a:pPr>
            <a:r>
              <a:rPr lang="en-US" sz="1400" dirty="0" smtClean="0"/>
              <a:t>245 10  Nursery product-related injuries and deaths among children age five $h [electronic resource] / $c </a:t>
            </a:r>
            <a:r>
              <a:rPr lang="en-US" sz="1400" dirty="0" err="1" smtClean="0"/>
              <a:t>Risana</a:t>
            </a:r>
            <a:r>
              <a:rPr lang="en-US" sz="1400" dirty="0" smtClean="0"/>
              <a:t> T. Chowdhury.</a:t>
            </a:r>
          </a:p>
          <a:p>
            <a:pPr marL="0" indent="0">
              <a:buNone/>
            </a:pPr>
            <a:r>
              <a:rPr lang="en-US" sz="1400" dirty="0" smtClean="0">
                <a:solidFill>
                  <a:srgbClr val="0070C0"/>
                </a:solidFill>
              </a:rPr>
              <a:t>250       Feb. 2009.</a:t>
            </a:r>
          </a:p>
          <a:p>
            <a:pPr marL="0" indent="0">
              <a:buNone/>
            </a:pPr>
            <a:r>
              <a:rPr lang="en-US" sz="1400" dirty="0" smtClean="0"/>
              <a:t>260       Washington, DC : $b U.S. Consumer Product Safety Commission, $c [2009]</a:t>
            </a:r>
          </a:p>
          <a:p>
            <a:pPr marL="0" indent="0">
              <a:buNone/>
            </a:pPr>
            <a:r>
              <a:rPr lang="en-US" sz="1400" dirty="0" smtClean="0"/>
              <a:t>300       1 online resource (9 p.) : $b ill.</a:t>
            </a:r>
          </a:p>
          <a:p>
            <a:pPr marL="0" indent="0">
              <a:buNone/>
            </a:pPr>
            <a:r>
              <a:rPr lang="en-US" sz="1400" dirty="0" smtClean="0"/>
              <a:t>500       Title from title screen (viewed on Apr. 22, 2010).</a:t>
            </a:r>
          </a:p>
          <a:p>
            <a:pPr marL="0" indent="0">
              <a:buNone/>
            </a:pPr>
            <a:r>
              <a:rPr lang="en-US" sz="1400" dirty="0" smtClean="0"/>
              <a:t>500       "February 2009."</a:t>
            </a:r>
          </a:p>
          <a:p>
            <a:pPr marL="0" indent="0">
              <a:buNone/>
            </a:pPr>
            <a:endParaRPr lang="en-US" sz="3600" dirty="0"/>
          </a:p>
        </p:txBody>
      </p:sp>
    </p:spTree>
    <p:extLst>
      <p:ext uri="{BB962C8B-B14F-4D97-AF65-F5344CB8AC3E}">
        <p14:creationId xmlns:p14="http://schemas.microsoft.com/office/powerpoint/2010/main" val="2952194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a:p>
            <a:endParaRPr lang="en-US" dirty="0"/>
          </a:p>
        </p:txBody>
      </p:sp>
      <p:sp>
        <p:nvSpPr>
          <p:cNvPr id="4" name="Text Placeholder 2"/>
          <p:cNvSpPr>
            <a:spLocks noGrp="1"/>
          </p:cNvSpPr>
          <p:nvPr>
            <p:ph type="body" idx="4294967295"/>
          </p:nvPr>
        </p:nvSpPr>
        <p:spPr>
          <a:xfrm>
            <a:off x="156754" y="1155741"/>
            <a:ext cx="4040188" cy="639762"/>
          </a:xfrm>
          <a:prstGeom prst="rect">
            <a:avLst/>
          </a:prstGeom>
        </p:spPr>
        <p:txBody>
          <a:bodyPr/>
          <a:lstStyle/>
          <a:p>
            <a:pPr marL="0" indent="0" algn="ctr">
              <a:buNone/>
            </a:pPr>
            <a:r>
              <a:rPr lang="en-US" sz="2800" dirty="0" smtClean="0"/>
              <a:t>Standard Text </a:t>
            </a:r>
            <a:endParaRPr lang="en-US" sz="2800" dirty="0"/>
          </a:p>
        </p:txBody>
      </p:sp>
      <p:sp>
        <p:nvSpPr>
          <p:cNvPr id="5" name="Text Placeholder 4"/>
          <p:cNvSpPr>
            <a:spLocks noGrp="1"/>
          </p:cNvSpPr>
          <p:nvPr>
            <p:ph type="body" sz="quarter" idx="4294967295"/>
          </p:nvPr>
        </p:nvSpPr>
        <p:spPr>
          <a:xfrm>
            <a:off x="4344579" y="1155741"/>
            <a:ext cx="4041775" cy="639762"/>
          </a:xfrm>
          <a:prstGeom prst="rect">
            <a:avLst/>
          </a:prstGeom>
        </p:spPr>
        <p:txBody>
          <a:bodyPr/>
          <a:lstStyle/>
          <a:p>
            <a:pPr marL="0" indent="0" algn="ctr">
              <a:buNone/>
            </a:pPr>
            <a:r>
              <a:rPr lang="en-US" sz="2800" dirty="0" smtClean="0"/>
              <a:t>Instructor’s Edition</a:t>
            </a:r>
            <a:endParaRPr lang="en-US" sz="2800" dirty="0"/>
          </a:p>
        </p:txBody>
      </p:sp>
      <p:sp>
        <p:nvSpPr>
          <p:cNvPr id="6" name="Content Placeholder 3"/>
          <p:cNvSpPr txBox="1">
            <a:spLocks/>
          </p:cNvSpPr>
          <p:nvPr/>
        </p:nvSpPr>
        <p:spPr>
          <a:xfrm>
            <a:off x="304800" y="1795502"/>
            <a:ext cx="4040188" cy="3533593"/>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091116s2010    </a:t>
            </a:r>
            <a:r>
              <a:rPr lang="en-US" sz="1400" dirty="0" err="1" smtClean="0"/>
              <a:t>nyua</a:t>
            </a:r>
            <a:r>
              <a:rPr lang="en-US" sz="1400" dirty="0" smtClean="0"/>
              <a:t>     b    001 0 </a:t>
            </a:r>
            <a:r>
              <a:rPr lang="en-US" sz="1400" dirty="0" err="1" smtClean="0"/>
              <a:t>eng</a:t>
            </a:r>
            <a:r>
              <a:rPr lang="en-US" sz="1400" dirty="0" smtClean="0"/>
              <a:t>  </a:t>
            </a:r>
          </a:p>
          <a:p>
            <a:pPr marL="0" indent="0">
              <a:buNone/>
            </a:pPr>
            <a:r>
              <a:rPr lang="pt-BR" sz="1400" dirty="0" smtClean="0"/>
              <a:t>020         9780393933499 (pbk.)</a:t>
            </a:r>
          </a:p>
          <a:p>
            <a:pPr marL="0" indent="0">
              <a:buNone/>
            </a:pPr>
            <a:r>
              <a:rPr lang="pt-BR" sz="1400" dirty="0" smtClean="0"/>
              <a:t>020         0393933490 (pbk.)</a:t>
            </a:r>
            <a:endParaRPr lang="en-US" sz="1400" dirty="0" smtClean="0"/>
          </a:p>
          <a:p>
            <a:pPr marL="0" indent="0">
              <a:buNone/>
            </a:pPr>
            <a:r>
              <a:rPr lang="en-US" sz="1400" dirty="0" smtClean="0"/>
              <a:t>245  00   Reading the world : $b ideas that matter / $c [edited by] Michael Austin.</a:t>
            </a:r>
          </a:p>
          <a:p>
            <a:pPr marL="0" indent="0">
              <a:buNone/>
            </a:pPr>
            <a:r>
              <a:rPr lang="en-US" sz="1400" dirty="0" smtClean="0">
                <a:solidFill>
                  <a:srgbClr val="0070C0"/>
                </a:solidFill>
              </a:rPr>
              <a:t>250         2nd ed.</a:t>
            </a:r>
          </a:p>
          <a:p>
            <a:pPr marL="0" indent="0">
              <a:buNone/>
            </a:pPr>
            <a:r>
              <a:rPr lang="en-US" sz="1400" dirty="0" smtClean="0"/>
              <a:t>260         New York : $b W.W. Norton &amp; Co., $c 2010.</a:t>
            </a:r>
          </a:p>
          <a:p>
            <a:pPr marL="0" indent="0">
              <a:buNone/>
            </a:pPr>
            <a:r>
              <a:rPr lang="en-US" sz="1400" dirty="0" smtClean="0"/>
              <a:t>300         xxviii, 673 p. : $b ill. (chiefly col.) ; $c 24 cm.</a:t>
            </a:r>
            <a:endParaRPr lang="en-US" sz="3600" dirty="0"/>
          </a:p>
        </p:txBody>
      </p:sp>
      <p:sp>
        <p:nvSpPr>
          <p:cNvPr id="7" name="Content Placeholder 5"/>
          <p:cNvSpPr txBox="1">
            <a:spLocks/>
          </p:cNvSpPr>
          <p:nvPr/>
        </p:nvSpPr>
        <p:spPr>
          <a:xfrm>
            <a:off x="4618038" y="1784618"/>
            <a:ext cx="4041775" cy="354447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smtClean="0"/>
              <a:t>008       100913s2010    nyuab    b    001 0 eng </a:t>
            </a:r>
          </a:p>
          <a:p>
            <a:pPr marL="0" indent="0">
              <a:buNone/>
            </a:pPr>
            <a:r>
              <a:rPr lang="en-US" sz="1400" smtClean="0"/>
              <a:t>020       9780393935127 (Instructor's ed.)</a:t>
            </a:r>
          </a:p>
          <a:p>
            <a:pPr marL="0" indent="0">
              <a:buNone/>
            </a:pPr>
            <a:r>
              <a:rPr lang="en-US" sz="1400" smtClean="0"/>
              <a:t>020       0393935124 (Instructor's ed.)</a:t>
            </a:r>
          </a:p>
          <a:p>
            <a:pPr marL="0" indent="0">
              <a:buNone/>
            </a:pPr>
            <a:r>
              <a:rPr lang="en-US" sz="1400" smtClean="0"/>
              <a:t>020       9780393933499 (Student ed.)</a:t>
            </a:r>
          </a:p>
          <a:p>
            <a:pPr marL="0" indent="0">
              <a:buNone/>
            </a:pPr>
            <a:r>
              <a:rPr lang="en-US" sz="1400" smtClean="0"/>
              <a:t>020       0393933490 (Student ed.)</a:t>
            </a:r>
          </a:p>
          <a:p>
            <a:pPr marL="0" indent="0">
              <a:buNone/>
            </a:pPr>
            <a:r>
              <a:rPr lang="en-US" sz="1400" smtClean="0"/>
              <a:t>245 00  Reading the world : $b ideas that matter / $c [edited by] Michael Austin.</a:t>
            </a:r>
          </a:p>
          <a:p>
            <a:pPr marL="0" indent="0">
              <a:buNone/>
            </a:pPr>
            <a:r>
              <a:rPr lang="en-US" sz="1400" smtClean="0">
                <a:solidFill>
                  <a:srgbClr val="0070C0"/>
                </a:solidFill>
              </a:rPr>
              <a:t>250       2nd ed., Instructor's ed.</a:t>
            </a:r>
          </a:p>
          <a:p>
            <a:pPr marL="0" indent="0">
              <a:buNone/>
            </a:pPr>
            <a:r>
              <a:rPr lang="en-US" sz="1400" smtClean="0"/>
              <a:t>260       New York : $b W.W. Norton &amp; Co., $c c2010.</a:t>
            </a:r>
          </a:p>
          <a:p>
            <a:pPr marL="0" indent="0">
              <a:buNone/>
            </a:pPr>
            <a:r>
              <a:rPr lang="en-US" sz="1400" smtClean="0"/>
              <a:t>300       xxviii, 673, A239 p., [8] p. of plates : $b ill. (some col.) ; $c 24 cm.</a:t>
            </a:r>
            <a:endParaRPr lang="en-US" sz="3600" dirty="0"/>
          </a:p>
        </p:txBody>
      </p:sp>
    </p:spTree>
    <p:extLst>
      <p:ext uri="{BB962C8B-B14F-4D97-AF65-F5344CB8AC3E}">
        <p14:creationId xmlns:p14="http://schemas.microsoft.com/office/powerpoint/2010/main" val="511481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p:txBody>
      </p:sp>
      <p:sp>
        <p:nvSpPr>
          <p:cNvPr id="4" name="Text Placeholder 2"/>
          <p:cNvSpPr>
            <a:spLocks noGrp="1"/>
          </p:cNvSpPr>
          <p:nvPr>
            <p:ph type="body" idx="4294967295"/>
          </p:nvPr>
        </p:nvSpPr>
        <p:spPr>
          <a:xfrm>
            <a:off x="313507" y="908089"/>
            <a:ext cx="4040188" cy="369887"/>
          </a:xfrm>
          <a:prstGeom prst="rect">
            <a:avLst/>
          </a:prstGeom>
        </p:spPr>
        <p:txBody>
          <a:bodyPr/>
          <a:lstStyle/>
          <a:p>
            <a:pPr marL="0" indent="0" algn="ctr">
              <a:buNone/>
            </a:pPr>
            <a:r>
              <a:rPr lang="en-US" dirty="0" smtClean="0"/>
              <a:t>Unabridged Version</a:t>
            </a:r>
            <a:endParaRPr lang="en-US" dirty="0"/>
          </a:p>
        </p:txBody>
      </p:sp>
      <p:sp>
        <p:nvSpPr>
          <p:cNvPr id="5" name="Content Placeholder 3"/>
          <p:cNvSpPr txBox="1">
            <a:spLocks/>
          </p:cNvSpPr>
          <p:nvPr/>
        </p:nvSpPr>
        <p:spPr>
          <a:xfrm>
            <a:off x="239485" y="1508754"/>
            <a:ext cx="4116388" cy="4454525"/>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070126s2007    </a:t>
            </a:r>
            <a:r>
              <a:rPr lang="en-US" sz="1400" dirty="0" err="1" smtClean="0"/>
              <a:t>nyunnn</a:t>
            </a:r>
            <a:r>
              <a:rPr lang="en-US" sz="1400" dirty="0" smtClean="0"/>
              <a:t>         z    </a:t>
            </a:r>
            <a:r>
              <a:rPr lang="en-US" sz="1400" dirty="0" err="1" smtClean="0"/>
              <a:t>eng</a:t>
            </a:r>
            <a:r>
              <a:rPr lang="en-US" sz="1400" dirty="0" smtClean="0"/>
              <a:t> d</a:t>
            </a:r>
          </a:p>
          <a:p>
            <a:pPr marL="0" indent="0">
              <a:buNone/>
            </a:pPr>
            <a:r>
              <a:rPr lang="en-US" sz="1400" dirty="0" smtClean="0"/>
              <a:t>007      </a:t>
            </a:r>
            <a:r>
              <a:rPr lang="en-US" sz="1400" dirty="0" err="1" smtClean="0"/>
              <a:t>sd</a:t>
            </a:r>
            <a:r>
              <a:rPr lang="en-US" sz="1400" dirty="0" smtClean="0"/>
              <a:t> </a:t>
            </a:r>
            <a:r>
              <a:rPr lang="en-US" sz="1400" dirty="0" err="1" smtClean="0"/>
              <a:t>fungnn</a:t>
            </a:r>
            <a:r>
              <a:rPr lang="en-US" sz="1400" dirty="0" smtClean="0"/>
              <a:t>|||</a:t>
            </a:r>
            <a:r>
              <a:rPr lang="en-US" sz="1400" dirty="0" err="1" smtClean="0"/>
              <a:t>ee</a:t>
            </a:r>
            <a:endParaRPr lang="en-US" sz="1400" dirty="0" smtClean="0"/>
          </a:p>
          <a:p>
            <a:pPr marL="0" indent="0">
              <a:buNone/>
            </a:pPr>
            <a:r>
              <a:rPr lang="en-US" sz="1400" dirty="0" smtClean="0"/>
              <a:t>020      1427201765</a:t>
            </a:r>
          </a:p>
          <a:p>
            <a:pPr marL="0" indent="0">
              <a:buNone/>
            </a:pPr>
            <a:r>
              <a:rPr lang="en-US" sz="1400" dirty="0" smtClean="0"/>
              <a:t>020      9781427201768</a:t>
            </a:r>
          </a:p>
          <a:p>
            <a:pPr marL="0" indent="0">
              <a:buNone/>
            </a:pPr>
            <a:r>
              <a:rPr lang="en-US" sz="1400" dirty="0" smtClean="0"/>
              <a:t>100 1    Friedman, Thomas L.</a:t>
            </a:r>
          </a:p>
          <a:p>
            <a:pPr marL="0" indent="0">
              <a:buNone/>
            </a:pPr>
            <a:r>
              <a:rPr lang="en-US" sz="1400" dirty="0" smtClean="0"/>
              <a:t>245 14  The world is flat $h [sound recording] : $b [a brief history of the twenty-first century] / $c Thomas L. Friedman.</a:t>
            </a:r>
          </a:p>
          <a:p>
            <a:pPr marL="0" indent="0">
              <a:buNone/>
            </a:pPr>
            <a:r>
              <a:rPr lang="en-US" sz="1400" dirty="0" smtClean="0">
                <a:solidFill>
                  <a:srgbClr val="0070C0"/>
                </a:solidFill>
              </a:rPr>
              <a:t>250       Unabridged, further updated and expanded.</a:t>
            </a:r>
          </a:p>
          <a:p>
            <a:pPr marL="0" indent="0">
              <a:buNone/>
            </a:pPr>
            <a:r>
              <a:rPr lang="en-US" sz="1400" dirty="0" smtClean="0"/>
              <a:t>260       New York : $b Audio Renaissance, $c p2007.</a:t>
            </a:r>
          </a:p>
          <a:p>
            <a:pPr marL="0" indent="0">
              <a:buNone/>
            </a:pPr>
            <a:r>
              <a:rPr lang="en-US" sz="1400" dirty="0" smtClean="0"/>
              <a:t>300       22 sound discs (27 hr.) : $b digital ; $c 4 3/4 in.</a:t>
            </a:r>
            <a:endParaRPr lang="en-US" sz="2800" dirty="0"/>
          </a:p>
        </p:txBody>
      </p:sp>
      <p:sp>
        <p:nvSpPr>
          <p:cNvPr id="6" name="Text Placeholder 4"/>
          <p:cNvSpPr>
            <a:spLocks noGrp="1"/>
          </p:cNvSpPr>
          <p:nvPr>
            <p:ph type="body" sz="quarter" idx="4294967295"/>
          </p:nvPr>
        </p:nvSpPr>
        <p:spPr>
          <a:xfrm>
            <a:off x="4579710" y="908089"/>
            <a:ext cx="4041775" cy="369887"/>
          </a:xfrm>
          <a:prstGeom prst="rect">
            <a:avLst/>
          </a:prstGeom>
        </p:spPr>
        <p:txBody>
          <a:bodyPr/>
          <a:lstStyle/>
          <a:p>
            <a:pPr marL="0" indent="0" algn="ctr">
              <a:buNone/>
            </a:pPr>
            <a:r>
              <a:rPr lang="en-US" dirty="0" smtClean="0"/>
              <a:t>Abridged Version</a:t>
            </a:r>
            <a:endParaRPr lang="en-US" dirty="0"/>
          </a:p>
        </p:txBody>
      </p:sp>
      <p:sp>
        <p:nvSpPr>
          <p:cNvPr id="7" name="Content Placeholder 5"/>
          <p:cNvSpPr txBox="1">
            <a:spLocks/>
          </p:cNvSpPr>
          <p:nvPr/>
        </p:nvSpPr>
        <p:spPr>
          <a:xfrm>
            <a:off x="4582885" y="1508753"/>
            <a:ext cx="4117975" cy="4454525"/>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070828s2007    </a:t>
            </a:r>
            <a:r>
              <a:rPr lang="en-US" sz="1400" dirty="0" err="1" smtClean="0"/>
              <a:t>nyu</a:t>
            </a:r>
            <a:r>
              <a:rPr lang="en-US" sz="1400" dirty="0" smtClean="0"/>
              <a:t>  n         z    </a:t>
            </a:r>
            <a:r>
              <a:rPr lang="en-US" sz="1400" dirty="0" err="1" smtClean="0"/>
              <a:t>eng</a:t>
            </a:r>
            <a:r>
              <a:rPr lang="en-US" sz="1400" dirty="0" smtClean="0"/>
              <a:t> d</a:t>
            </a:r>
          </a:p>
          <a:p>
            <a:pPr marL="0" indent="0">
              <a:buNone/>
            </a:pPr>
            <a:r>
              <a:rPr lang="en-US" sz="1400" dirty="0" smtClean="0"/>
              <a:t>007     </a:t>
            </a:r>
            <a:r>
              <a:rPr lang="en-US" sz="1400" dirty="0" err="1" smtClean="0"/>
              <a:t>sd</a:t>
            </a:r>
            <a:r>
              <a:rPr lang="en-US" sz="1400" dirty="0" smtClean="0"/>
              <a:t> </a:t>
            </a:r>
            <a:r>
              <a:rPr lang="en-US" sz="1400" dirty="0" err="1" smtClean="0"/>
              <a:t>fungnn</a:t>
            </a:r>
            <a:r>
              <a:rPr lang="en-US" sz="1400" dirty="0" smtClean="0"/>
              <a:t>|||</a:t>
            </a:r>
            <a:r>
              <a:rPr lang="en-US" sz="1400" dirty="0" err="1" smtClean="0"/>
              <a:t>ee</a:t>
            </a:r>
            <a:endParaRPr lang="en-US" sz="1400" dirty="0" smtClean="0"/>
          </a:p>
          <a:p>
            <a:pPr marL="0" indent="0">
              <a:buNone/>
            </a:pPr>
            <a:r>
              <a:rPr lang="en-US" sz="1400" dirty="0" smtClean="0"/>
              <a:t>020     1427201757</a:t>
            </a:r>
          </a:p>
          <a:p>
            <a:pPr marL="0" indent="0">
              <a:buNone/>
            </a:pPr>
            <a:r>
              <a:rPr lang="en-US" sz="1400" dirty="0" smtClean="0"/>
              <a:t>020     9781427201751</a:t>
            </a:r>
          </a:p>
          <a:p>
            <a:pPr marL="0" indent="0">
              <a:buNone/>
            </a:pPr>
            <a:r>
              <a:rPr lang="en-US" sz="1400" dirty="0" smtClean="0"/>
              <a:t>100 1  Friedman, Thomas L.</a:t>
            </a:r>
          </a:p>
          <a:p>
            <a:pPr marL="0" indent="0">
              <a:buNone/>
            </a:pPr>
            <a:r>
              <a:rPr lang="en-US" sz="1400" dirty="0" smtClean="0"/>
              <a:t>245 14 The world is flat $h [sound recording] : $b [a brief history of the twenty-first century] / $c Thomas L. Friedman.</a:t>
            </a:r>
          </a:p>
          <a:p>
            <a:pPr marL="0" indent="0">
              <a:buNone/>
            </a:pPr>
            <a:r>
              <a:rPr lang="en-US" sz="1400" dirty="0" smtClean="0">
                <a:solidFill>
                  <a:srgbClr val="0070C0"/>
                </a:solidFill>
              </a:rPr>
              <a:t>250     Abridged, further updated and expanded.</a:t>
            </a:r>
          </a:p>
          <a:p>
            <a:pPr marL="0" indent="0">
              <a:buNone/>
            </a:pPr>
            <a:r>
              <a:rPr lang="en-US" sz="1400" dirty="0" smtClean="0"/>
              <a:t>260     New York : $b Audio Renaissance, $c p2007.</a:t>
            </a:r>
          </a:p>
          <a:p>
            <a:pPr marL="0" indent="0">
              <a:buNone/>
            </a:pPr>
            <a:r>
              <a:rPr lang="en-US" sz="1400" dirty="0" smtClean="0"/>
              <a:t>300     7 sound discs (9 hrs.) : $b digital ; $c 4 3/4 in.</a:t>
            </a:r>
            <a:endParaRPr lang="en-US" sz="1400" dirty="0"/>
          </a:p>
        </p:txBody>
      </p:sp>
    </p:spTree>
    <p:extLst>
      <p:ext uri="{BB962C8B-B14F-4D97-AF65-F5344CB8AC3E}">
        <p14:creationId xmlns:p14="http://schemas.microsoft.com/office/powerpoint/2010/main" val="789727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p:txBody>
      </p:sp>
      <p:sp>
        <p:nvSpPr>
          <p:cNvPr id="4" name="Text Placeholder 2"/>
          <p:cNvSpPr>
            <a:spLocks noGrp="1"/>
          </p:cNvSpPr>
          <p:nvPr>
            <p:ph type="body" idx="4294967295"/>
          </p:nvPr>
        </p:nvSpPr>
        <p:spPr>
          <a:xfrm>
            <a:off x="427038" y="1226186"/>
            <a:ext cx="4040188" cy="446087"/>
          </a:xfrm>
          <a:prstGeom prst="rect">
            <a:avLst/>
          </a:prstGeom>
        </p:spPr>
        <p:txBody>
          <a:bodyPr/>
          <a:lstStyle/>
          <a:p>
            <a:pPr marL="0" indent="0" algn="ctr">
              <a:buNone/>
            </a:pPr>
            <a:r>
              <a:rPr lang="en-US" sz="2800" dirty="0" smtClean="0"/>
              <a:t>Uncorrected Proof</a:t>
            </a:r>
            <a:endParaRPr lang="en-US" sz="2800" dirty="0"/>
          </a:p>
        </p:txBody>
      </p:sp>
      <p:sp>
        <p:nvSpPr>
          <p:cNvPr id="5" name="Content Placeholder 3"/>
          <p:cNvSpPr txBox="1">
            <a:spLocks/>
          </p:cNvSpPr>
          <p:nvPr/>
        </p:nvSpPr>
        <p:spPr>
          <a:xfrm>
            <a:off x="427038" y="1896429"/>
            <a:ext cx="4040188" cy="3269932"/>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00831s2010    </a:t>
            </a:r>
            <a:r>
              <a:rPr lang="en-US" sz="1400" dirty="0" err="1" smtClean="0"/>
              <a:t>nyu</a:t>
            </a:r>
            <a:r>
              <a:rPr lang="en-US" sz="1400" dirty="0" smtClean="0"/>
              <a:t>           000 1 </a:t>
            </a:r>
            <a:r>
              <a:rPr lang="en-US" sz="1400" dirty="0" err="1" smtClean="0"/>
              <a:t>eng</a:t>
            </a:r>
            <a:r>
              <a:rPr lang="en-US" sz="1400" dirty="0" smtClean="0"/>
              <a:t>  </a:t>
            </a:r>
          </a:p>
          <a:p>
            <a:pPr marL="0" indent="0">
              <a:buNone/>
            </a:pPr>
            <a:r>
              <a:rPr lang="en-US" sz="1400" dirty="0" smtClean="0"/>
              <a:t>100 1    Coyle, Cleo.</a:t>
            </a:r>
          </a:p>
          <a:p>
            <a:pPr marL="0" indent="0">
              <a:buNone/>
            </a:pPr>
            <a:r>
              <a:rPr lang="en-US" sz="1400" dirty="0" smtClean="0"/>
              <a:t>245 10  Roast mortem / $c Cleo Coyle.</a:t>
            </a:r>
          </a:p>
          <a:p>
            <a:pPr marL="0" indent="0">
              <a:buNone/>
            </a:pPr>
            <a:r>
              <a:rPr lang="en-US" sz="1400" dirty="0" smtClean="0">
                <a:solidFill>
                  <a:srgbClr val="0070C0"/>
                </a:solidFill>
              </a:rPr>
              <a:t>250       Uncorrected proofs.</a:t>
            </a:r>
          </a:p>
          <a:p>
            <a:pPr marL="0" indent="0">
              <a:buNone/>
            </a:pPr>
            <a:r>
              <a:rPr lang="en-US" sz="1400" dirty="0" smtClean="0"/>
              <a:t>260       New York : $b Berkley Prime</a:t>
            </a:r>
          </a:p>
          <a:p>
            <a:pPr marL="0" indent="0">
              <a:buNone/>
            </a:pPr>
            <a:r>
              <a:rPr lang="en-US" sz="1400" dirty="0" smtClean="0"/>
              <a:t> Crime, $c 2010.</a:t>
            </a:r>
          </a:p>
          <a:p>
            <a:pPr marL="0" indent="0">
              <a:buNone/>
            </a:pPr>
            <a:r>
              <a:rPr lang="en-US" sz="1400" dirty="0" smtClean="0"/>
              <a:t>300       viii, 350 p. ; $c 21 cm.</a:t>
            </a:r>
          </a:p>
          <a:p>
            <a:pPr marL="0" indent="0">
              <a:buNone/>
            </a:pPr>
            <a:r>
              <a:rPr lang="en-US" sz="1400" dirty="0" smtClean="0"/>
              <a:t>490 1    A </a:t>
            </a:r>
            <a:r>
              <a:rPr lang="en-US" sz="1400" dirty="0" err="1" smtClean="0"/>
              <a:t>coffehouse</a:t>
            </a:r>
            <a:r>
              <a:rPr lang="en-US" sz="1400" dirty="0" smtClean="0"/>
              <a:t> mystery</a:t>
            </a:r>
          </a:p>
          <a:p>
            <a:pPr marL="0" indent="0">
              <a:buNone/>
            </a:pPr>
            <a:r>
              <a:rPr lang="en-US" sz="1400" dirty="0" smtClean="0"/>
              <a:t>500        Ed. statement from cover.</a:t>
            </a:r>
            <a:endParaRPr lang="en-US" sz="2800" dirty="0"/>
          </a:p>
        </p:txBody>
      </p:sp>
      <p:sp>
        <p:nvSpPr>
          <p:cNvPr id="6" name="Text Placeholder 4"/>
          <p:cNvSpPr>
            <a:spLocks noGrp="1"/>
          </p:cNvSpPr>
          <p:nvPr>
            <p:ph type="body" sz="quarter" idx="4294967295"/>
          </p:nvPr>
        </p:nvSpPr>
        <p:spPr>
          <a:xfrm>
            <a:off x="4614863" y="1226186"/>
            <a:ext cx="4041775" cy="446087"/>
          </a:xfrm>
          <a:prstGeom prst="rect">
            <a:avLst/>
          </a:prstGeom>
        </p:spPr>
        <p:txBody>
          <a:bodyPr/>
          <a:lstStyle/>
          <a:p>
            <a:pPr marL="0" indent="0" algn="ctr">
              <a:buNone/>
            </a:pPr>
            <a:r>
              <a:rPr lang="en-US" sz="2800" dirty="0" smtClean="0"/>
              <a:t>Published First Edition</a:t>
            </a:r>
            <a:endParaRPr lang="en-US" sz="2800" dirty="0"/>
          </a:p>
        </p:txBody>
      </p:sp>
      <p:sp>
        <p:nvSpPr>
          <p:cNvPr id="7" name="Content Placeholder 5"/>
          <p:cNvSpPr txBox="1">
            <a:spLocks/>
          </p:cNvSpPr>
          <p:nvPr/>
        </p:nvSpPr>
        <p:spPr>
          <a:xfrm>
            <a:off x="4614862" y="1896430"/>
            <a:ext cx="4041775" cy="3269932"/>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008 00831s2010    </a:t>
            </a:r>
            <a:r>
              <a:rPr lang="en-US" sz="1400" dirty="0" err="1" smtClean="0"/>
              <a:t>nyu</a:t>
            </a:r>
            <a:r>
              <a:rPr lang="en-US" sz="1400" dirty="0" smtClean="0"/>
              <a:t>           000 1 </a:t>
            </a:r>
            <a:r>
              <a:rPr lang="en-US" sz="1400" dirty="0" err="1" smtClean="0"/>
              <a:t>eng</a:t>
            </a:r>
            <a:r>
              <a:rPr lang="en-US" sz="1400" dirty="0" smtClean="0"/>
              <a:t>  </a:t>
            </a:r>
          </a:p>
          <a:p>
            <a:pPr marL="0" indent="0">
              <a:buNone/>
            </a:pPr>
            <a:r>
              <a:rPr lang="en-US" sz="1400" dirty="0" smtClean="0"/>
              <a:t>020     9780425234594</a:t>
            </a:r>
          </a:p>
          <a:p>
            <a:pPr marL="0" indent="0">
              <a:buNone/>
            </a:pPr>
            <a:r>
              <a:rPr lang="en-US" sz="1400" dirty="0" smtClean="0"/>
              <a:t>020     0425234592</a:t>
            </a:r>
          </a:p>
          <a:p>
            <a:pPr marL="0" indent="0">
              <a:buNone/>
            </a:pPr>
            <a:r>
              <a:rPr lang="en-US" sz="1400" dirty="0" smtClean="0"/>
              <a:t>100 1   Coyle, Cleo.</a:t>
            </a:r>
          </a:p>
          <a:p>
            <a:pPr marL="0" indent="0">
              <a:buNone/>
            </a:pPr>
            <a:r>
              <a:rPr lang="en-US" sz="1400" dirty="0" smtClean="0"/>
              <a:t>245 10 Roast mortem / $c Cleo Coyle.</a:t>
            </a:r>
          </a:p>
          <a:p>
            <a:pPr marL="0" indent="0">
              <a:buNone/>
            </a:pPr>
            <a:r>
              <a:rPr lang="en-US" sz="1400" dirty="0" smtClean="0">
                <a:solidFill>
                  <a:srgbClr val="0070C0"/>
                </a:solidFill>
              </a:rPr>
              <a:t>250      1st ed.</a:t>
            </a:r>
          </a:p>
          <a:p>
            <a:pPr marL="0" indent="0">
              <a:buNone/>
            </a:pPr>
            <a:r>
              <a:rPr lang="en-US" sz="1400" dirty="0" smtClean="0"/>
              <a:t>260       New York : $b Berkley Prime</a:t>
            </a:r>
          </a:p>
          <a:p>
            <a:pPr marL="0" indent="0">
              <a:buNone/>
            </a:pPr>
            <a:r>
              <a:rPr lang="en-US" sz="1400" dirty="0" smtClean="0"/>
              <a:t> Crime, $c 2010.</a:t>
            </a:r>
          </a:p>
          <a:p>
            <a:pPr marL="0" indent="0">
              <a:buNone/>
            </a:pPr>
            <a:r>
              <a:rPr lang="en-US" sz="1400" dirty="0" smtClean="0"/>
              <a:t>300       viii, 350 p. ; $c 21 cm.</a:t>
            </a:r>
          </a:p>
          <a:p>
            <a:pPr marL="0" indent="0">
              <a:buNone/>
            </a:pPr>
            <a:r>
              <a:rPr lang="en-US" sz="1400" dirty="0" smtClean="0"/>
              <a:t>490 1    A </a:t>
            </a:r>
            <a:r>
              <a:rPr lang="en-US" sz="1400" dirty="0" err="1" smtClean="0"/>
              <a:t>coffehouse</a:t>
            </a:r>
            <a:r>
              <a:rPr lang="en-US" sz="1400" dirty="0" smtClean="0"/>
              <a:t> mystery</a:t>
            </a:r>
          </a:p>
          <a:p>
            <a:pPr marL="0" indent="0">
              <a:buNone/>
            </a:pPr>
            <a:endParaRPr lang="en-US" sz="2800" dirty="0"/>
          </a:p>
        </p:txBody>
      </p:sp>
    </p:spTree>
    <p:extLst>
      <p:ext uri="{BB962C8B-B14F-4D97-AF65-F5344CB8AC3E}">
        <p14:creationId xmlns:p14="http://schemas.microsoft.com/office/powerpoint/2010/main" val="1592269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a:p>
            <a:endParaRPr lang="en-US" dirty="0"/>
          </a:p>
        </p:txBody>
      </p:sp>
      <p:sp>
        <p:nvSpPr>
          <p:cNvPr id="4" name="Text Placeholder 2"/>
          <p:cNvSpPr>
            <a:spLocks noGrp="1"/>
          </p:cNvSpPr>
          <p:nvPr>
            <p:ph type="body" idx="4294967295"/>
          </p:nvPr>
        </p:nvSpPr>
        <p:spPr>
          <a:xfrm>
            <a:off x="2477294" y="1120679"/>
            <a:ext cx="4040188" cy="457200"/>
          </a:xfrm>
          <a:prstGeom prst="rect">
            <a:avLst/>
          </a:prstGeom>
        </p:spPr>
        <p:txBody>
          <a:bodyPr/>
          <a:lstStyle/>
          <a:p>
            <a:pPr marL="0" indent="0" algn="ctr">
              <a:buNone/>
            </a:pPr>
            <a:r>
              <a:rPr lang="en-US" sz="2800" dirty="0" smtClean="0"/>
              <a:t>Geographic Coverage</a:t>
            </a:r>
            <a:endParaRPr lang="en-US" sz="2800" dirty="0"/>
          </a:p>
        </p:txBody>
      </p:sp>
      <p:sp>
        <p:nvSpPr>
          <p:cNvPr id="5" name="Content Placeholder 3"/>
          <p:cNvSpPr txBox="1">
            <a:spLocks/>
          </p:cNvSpPr>
          <p:nvPr/>
        </p:nvSpPr>
        <p:spPr>
          <a:xfrm>
            <a:off x="343694" y="2111279"/>
            <a:ext cx="4116388" cy="3540125"/>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008 81006s2006    </a:t>
            </a:r>
            <a:r>
              <a:rPr lang="en-US" sz="1600" dirty="0" err="1" smtClean="0"/>
              <a:t>enk</a:t>
            </a:r>
            <a:r>
              <a:rPr lang="en-US" sz="1600" dirty="0" smtClean="0"/>
              <a:t>           000 p </a:t>
            </a:r>
            <a:r>
              <a:rPr lang="en-US" sz="1600" dirty="0" err="1" smtClean="0"/>
              <a:t>eng</a:t>
            </a:r>
            <a:r>
              <a:rPr lang="en-US" sz="1600" dirty="0" smtClean="0"/>
              <a:t> d</a:t>
            </a:r>
          </a:p>
          <a:p>
            <a:pPr marL="0" indent="0">
              <a:buNone/>
            </a:pPr>
            <a:r>
              <a:rPr lang="en-US" sz="1600" dirty="0" smtClean="0"/>
              <a:t>020     9781844364459</a:t>
            </a:r>
          </a:p>
          <a:p>
            <a:pPr marL="0" indent="0">
              <a:buNone/>
            </a:pPr>
            <a:r>
              <a:rPr lang="en-US" sz="1600" dirty="0" smtClean="0"/>
              <a:t>020     1844364453</a:t>
            </a:r>
          </a:p>
          <a:p>
            <a:pPr marL="0" indent="0">
              <a:buNone/>
            </a:pPr>
            <a:r>
              <a:rPr lang="en-US" sz="1600" dirty="0" smtClean="0"/>
              <a:t>245 00 Flight of fancy / $c [edited by Lynda Brennan].</a:t>
            </a:r>
          </a:p>
          <a:p>
            <a:pPr marL="0" indent="0">
              <a:buNone/>
            </a:pPr>
            <a:r>
              <a:rPr lang="en-US" sz="1600" dirty="0" smtClean="0">
                <a:solidFill>
                  <a:srgbClr val="0070C0"/>
                </a:solidFill>
              </a:rPr>
              <a:t>250     South East Counties of England ed.</a:t>
            </a:r>
          </a:p>
          <a:p>
            <a:pPr marL="0" indent="0">
              <a:buNone/>
            </a:pPr>
            <a:r>
              <a:rPr lang="en-US" sz="1600" dirty="0" smtClean="0"/>
              <a:t>260     London : $b United Press, $c 2006.</a:t>
            </a:r>
          </a:p>
          <a:p>
            <a:pPr marL="0" indent="0">
              <a:buNone/>
            </a:pPr>
            <a:r>
              <a:rPr lang="en-US" sz="1600" dirty="0" smtClean="0"/>
              <a:t>300     127 p. ; $c 21 cm.</a:t>
            </a:r>
            <a:endParaRPr lang="en-US" dirty="0"/>
          </a:p>
        </p:txBody>
      </p:sp>
      <p:sp>
        <p:nvSpPr>
          <p:cNvPr id="6" name="Content Placeholder 5"/>
          <p:cNvSpPr txBox="1">
            <a:spLocks/>
          </p:cNvSpPr>
          <p:nvPr/>
        </p:nvSpPr>
        <p:spPr>
          <a:xfrm>
            <a:off x="4687094" y="2111279"/>
            <a:ext cx="4041775" cy="3540125"/>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mtClean="0"/>
              <a:t>008 81023s2006    enk           000 p eng d</a:t>
            </a:r>
          </a:p>
          <a:p>
            <a:pPr marL="0" indent="0">
              <a:buNone/>
            </a:pPr>
            <a:r>
              <a:rPr lang="en-US" sz="1600" smtClean="0"/>
              <a:t>020    9781844364428</a:t>
            </a:r>
          </a:p>
          <a:p>
            <a:pPr marL="0" indent="0">
              <a:buNone/>
            </a:pPr>
            <a:r>
              <a:rPr lang="en-US" sz="1600" smtClean="0"/>
              <a:t>020    1844364429</a:t>
            </a:r>
          </a:p>
          <a:p>
            <a:pPr marL="0" indent="0">
              <a:buNone/>
            </a:pPr>
            <a:r>
              <a:rPr lang="en-US" sz="1600" smtClean="0"/>
              <a:t>245 00 Flight of fancy / $c [edited by Lynda Brennan].</a:t>
            </a:r>
          </a:p>
          <a:p>
            <a:pPr marL="0" indent="0">
              <a:buNone/>
            </a:pPr>
            <a:r>
              <a:rPr lang="en-US" sz="1600" smtClean="0">
                <a:solidFill>
                  <a:srgbClr val="0070C0"/>
                </a:solidFill>
              </a:rPr>
              <a:t>250    North East of England ed.</a:t>
            </a:r>
          </a:p>
          <a:p>
            <a:pPr marL="0" indent="0">
              <a:buNone/>
            </a:pPr>
            <a:r>
              <a:rPr lang="en-US" sz="1600" smtClean="0"/>
              <a:t>260    London : $b United Press, $c 2006.</a:t>
            </a:r>
          </a:p>
          <a:p>
            <a:pPr marL="0" indent="0">
              <a:buNone/>
            </a:pPr>
            <a:r>
              <a:rPr lang="en-US" sz="1600" smtClean="0"/>
              <a:t>300   122 p. ; $c 21 cm.</a:t>
            </a:r>
            <a:endParaRPr lang="en-US" sz="1600" dirty="0" smtClean="0"/>
          </a:p>
        </p:txBody>
      </p:sp>
    </p:spTree>
    <p:extLst>
      <p:ext uri="{BB962C8B-B14F-4D97-AF65-F5344CB8AC3E}">
        <p14:creationId xmlns:p14="http://schemas.microsoft.com/office/powerpoint/2010/main" val="87404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a:p>
            <a:endParaRPr lang="en-US" dirty="0"/>
          </a:p>
        </p:txBody>
      </p:sp>
      <p:sp>
        <p:nvSpPr>
          <p:cNvPr id="4" name="Text Placeholder 11"/>
          <p:cNvSpPr>
            <a:spLocks noGrp="1"/>
          </p:cNvSpPr>
          <p:nvPr>
            <p:ph type="body" idx="4294967295"/>
          </p:nvPr>
        </p:nvSpPr>
        <p:spPr>
          <a:xfrm>
            <a:off x="457200" y="1135919"/>
            <a:ext cx="4040188" cy="446087"/>
          </a:xfrm>
          <a:prstGeom prst="rect">
            <a:avLst/>
          </a:prstGeom>
        </p:spPr>
        <p:txBody>
          <a:bodyPr/>
          <a:lstStyle/>
          <a:p>
            <a:pPr marL="0" indent="0" algn="ctr">
              <a:buNone/>
            </a:pPr>
            <a:r>
              <a:rPr lang="en-US" dirty="0" smtClean="0"/>
              <a:t>Spanish Edition</a:t>
            </a:r>
            <a:endParaRPr lang="en-US" dirty="0"/>
          </a:p>
        </p:txBody>
      </p:sp>
      <p:sp>
        <p:nvSpPr>
          <p:cNvPr id="5" name="Content Placeholder 9"/>
          <p:cNvSpPr txBox="1">
            <a:spLocks/>
          </p:cNvSpPr>
          <p:nvPr/>
        </p:nvSpPr>
        <p:spPr>
          <a:xfrm>
            <a:off x="304800" y="1810606"/>
            <a:ext cx="4040188" cy="395128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008      091109s2009    </a:t>
            </a:r>
            <a:r>
              <a:rPr lang="en-US" sz="1600" dirty="0" err="1" smtClean="0"/>
              <a:t>sp</a:t>
            </a:r>
            <a:r>
              <a:rPr lang="en-US" sz="1600" dirty="0" smtClean="0"/>
              <a:t> a          000 0b</a:t>
            </a:r>
            <a:r>
              <a:rPr lang="en-US" sz="1600" dirty="0" smtClean="0">
                <a:solidFill>
                  <a:srgbClr val="0070C0"/>
                </a:solidFill>
              </a:rPr>
              <a:t>spa</a:t>
            </a:r>
            <a:r>
              <a:rPr lang="en-US" sz="1600" dirty="0" smtClean="0"/>
              <a:t> d</a:t>
            </a:r>
          </a:p>
          <a:p>
            <a:pPr marL="0" indent="0">
              <a:buNone/>
            </a:pPr>
            <a:r>
              <a:rPr lang="en-US" sz="1600" dirty="0" smtClean="0"/>
              <a:t>020      9788434312203</a:t>
            </a:r>
          </a:p>
          <a:p>
            <a:pPr marL="0" indent="0">
              <a:buNone/>
            </a:pPr>
            <a:r>
              <a:rPr lang="en-US" sz="1600" dirty="0" smtClean="0"/>
              <a:t>020      8434312204</a:t>
            </a:r>
          </a:p>
          <a:p>
            <a:pPr marL="0" indent="0">
              <a:buNone/>
            </a:pPr>
            <a:r>
              <a:rPr lang="en-US" sz="1600" dirty="0" smtClean="0"/>
              <a:t>100 1    Wilson, Sarah, $d 1956-</a:t>
            </a:r>
          </a:p>
          <a:p>
            <a:pPr marL="0" indent="0">
              <a:buNone/>
            </a:pPr>
            <a:r>
              <a:rPr lang="en-US" sz="1600" dirty="0" smtClean="0"/>
              <a:t>245 10  Henri Matisse / $c Sarah Wilson.</a:t>
            </a:r>
          </a:p>
          <a:p>
            <a:pPr marL="0" indent="0">
              <a:buNone/>
            </a:pPr>
            <a:r>
              <a:rPr lang="en-US" sz="1600" dirty="0" smtClean="0">
                <a:solidFill>
                  <a:srgbClr val="0070C0"/>
                </a:solidFill>
              </a:rPr>
              <a:t>250       [Spanish ed.]</a:t>
            </a:r>
          </a:p>
          <a:p>
            <a:pPr marL="0" indent="0">
              <a:buNone/>
            </a:pPr>
            <a:r>
              <a:rPr lang="en-US" sz="1600" dirty="0" smtClean="0"/>
              <a:t>260       Barcelona : $b </a:t>
            </a:r>
            <a:r>
              <a:rPr lang="vi-VN" sz="1600" dirty="0" smtClean="0"/>
              <a:t>Polígrafa</a:t>
            </a:r>
            <a:r>
              <a:rPr lang="en-US" sz="1600" dirty="0" smtClean="0"/>
              <a:t>, $c 2009.</a:t>
            </a:r>
          </a:p>
          <a:p>
            <a:pPr marL="0" indent="0">
              <a:buNone/>
            </a:pPr>
            <a:r>
              <a:rPr lang="en-US" sz="1600" dirty="0" smtClean="0"/>
              <a:t>300       96 p. : $b col. ill. ; $c 28 cm.</a:t>
            </a:r>
          </a:p>
          <a:p>
            <a:pPr marL="0" indent="0">
              <a:buNone/>
            </a:pPr>
            <a:r>
              <a:rPr lang="en-US" sz="1600" dirty="0" smtClean="0"/>
              <a:t>546       Text in Spanish.</a:t>
            </a:r>
          </a:p>
          <a:p>
            <a:pPr marL="0" indent="0">
              <a:buNone/>
            </a:pPr>
            <a:r>
              <a:rPr lang="en-US" sz="1600" dirty="0" smtClean="0"/>
              <a:t>500       English ed. also available.</a:t>
            </a:r>
            <a:endParaRPr lang="en-US" sz="1600" dirty="0"/>
          </a:p>
        </p:txBody>
      </p:sp>
      <p:sp>
        <p:nvSpPr>
          <p:cNvPr id="6" name="Text Placeholder 12"/>
          <p:cNvSpPr>
            <a:spLocks noGrp="1"/>
          </p:cNvSpPr>
          <p:nvPr>
            <p:ph type="body" sz="quarter" idx="4294967295"/>
          </p:nvPr>
        </p:nvSpPr>
        <p:spPr>
          <a:xfrm>
            <a:off x="4645025" y="1135919"/>
            <a:ext cx="4041775" cy="446087"/>
          </a:xfrm>
          <a:prstGeom prst="rect">
            <a:avLst/>
          </a:prstGeom>
        </p:spPr>
        <p:txBody>
          <a:bodyPr/>
          <a:lstStyle/>
          <a:p>
            <a:pPr marL="0" indent="0" algn="ctr">
              <a:buNone/>
            </a:pPr>
            <a:r>
              <a:rPr lang="en-US" dirty="0" smtClean="0"/>
              <a:t>English Edition</a:t>
            </a:r>
            <a:endParaRPr lang="en-US" dirty="0"/>
          </a:p>
        </p:txBody>
      </p:sp>
      <p:sp>
        <p:nvSpPr>
          <p:cNvPr id="7" name="Content Placeholder 10"/>
          <p:cNvSpPr txBox="1">
            <a:spLocks/>
          </p:cNvSpPr>
          <p:nvPr/>
        </p:nvSpPr>
        <p:spPr>
          <a:xfrm>
            <a:off x="4876800" y="1810606"/>
            <a:ext cx="4041775" cy="395128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mtClean="0"/>
              <a:t>008      090528s2009    sp a          000 0b</a:t>
            </a:r>
            <a:r>
              <a:rPr lang="en-US" sz="1600" smtClean="0">
                <a:solidFill>
                  <a:srgbClr val="0070C0"/>
                </a:solidFill>
              </a:rPr>
              <a:t>eng</a:t>
            </a:r>
            <a:r>
              <a:rPr lang="en-US" sz="1600" smtClean="0"/>
              <a:t>  </a:t>
            </a:r>
          </a:p>
          <a:p>
            <a:pPr marL="0" indent="0">
              <a:buNone/>
            </a:pPr>
            <a:r>
              <a:rPr lang="en-US" sz="1600" smtClean="0"/>
              <a:t>020      9788434312197 (hbk.)</a:t>
            </a:r>
          </a:p>
          <a:p>
            <a:pPr marL="0" indent="0">
              <a:buNone/>
            </a:pPr>
            <a:r>
              <a:rPr lang="en-US" sz="1600" smtClean="0"/>
              <a:t>020      8434312190 (hbk.)</a:t>
            </a:r>
          </a:p>
          <a:p>
            <a:pPr marL="0" indent="0">
              <a:buNone/>
            </a:pPr>
            <a:r>
              <a:rPr lang="en-US" sz="1600" smtClean="0"/>
              <a:t>100 1    Wilson, Sarah, $d 1956-</a:t>
            </a:r>
          </a:p>
          <a:p>
            <a:pPr marL="0" indent="0">
              <a:buNone/>
            </a:pPr>
            <a:r>
              <a:rPr lang="en-US" sz="1600" smtClean="0"/>
              <a:t>245 10  Henri Matisse / $c Sarah Wilson.</a:t>
            </a:r>
          </a:p>
          <a:p>
            <a:pPr marL="0" indent="0">
              <a:buNone/>
            </a:pPr>
            <a:r>
              <a:rPr lang="en-US" sz="1600" smtClean="0">
                <a:solidFill>
                  <a:srgbClr val="0070C0"/>
                </a:solidFill>
              </a:rPr>
              <a:t>250       [English ed.]</a:t>
            </a:r>
          </a:p>
          <a:p>
            <a:pPr marL="0" indent="0">
              <a:buNone/>
            </a:pPr>
            <a:r>
              <a:rPr lang="en-US" sz="1600" smtClean="0"/>
              <a:t>260       Barcelona : $b </a:t>
            </a:r>
            <a:r>
              <a:rPr lang="vi-VN" sz="1600" smtClean="0"/>
              <a:t>Polígrafa</a:t>
            </a:r>
            <a:r>
              <a:rPr lang="en-US" sz="1600" smtClean="0"/>
              <a:t>, $c 2009.</a:t>
            </a:r>
          </a:p>
          <a:p>
            <a:pPr marL="0" indent="0">
              <a:buNone/>
            </a:pPr>
            <a:r>
              <a:rPr lang="en-US" sz="1600" smtClean="0"/>
              <a:t>300       95 p. : $b col. ill. ; $c 29 cm.</a:t>
            </a:r>
          </a:p>
          <a:p>
            <a:pPr marL="0" indent="0">
              <a:buNone/>
            </a:pPr>
            <a:r>
              <a:rPr lang="en-US" sz="1600" smtClean="0"/>
              <a:t>546       Text in English.</a:t>
            </a:r>
          </a:p>
          <a:p>
            <a:pPr marL="0" indent="0">
              <a:buNone/>
            </a:pPr>
            <a:r>
              <a:rPr lang="en-US" sz="1600" smtClean="0"/>
              <a:t>500       Spanish ed. also available.</a:t>
            </a:r>
          </a:p>
          <a:p>
            <a:pPr marL="0" indent="0">
              <a:buNone/>
            </a:pPr>
            <a:endParaRPr lang="en-US" sz="1600" dirty="0" smtClean="0"/>
          </a:p>
        </p:txBody>
      </p:sp>
    </p:spTree>
    <p:extLst>
      <p:ext uri="{BB962C8B-B14F-4D97-AF65-F5344CB8AC3E}">
        <p14:creationId xmlns:p14="http://schemas.microsoft.com/office/powerpoint/2010/main" val="1968340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Editions</a:t>
            </a:r>
          </a:p>
        </p:txBody>
      </p:sp>
      <p:sp>
        <p:nvSpPr>
          <p:cNvPr id="4" name="Text Placeholder 2"/>
          <p:cNvSpPr>
            <a:spLocks noGrp="1"/>
          </p:cNvSpPr>
          <p:nvPr>
            <p:ph type="body" idx="4294967295"/>
          </p:nvPr>
        </p:nvSpPr>
        <p:spPr>
          <a:xfrm>
            <a:off x="457200" y="950975"/>
            <a:ext cx="4040188" cy="369887"/>
          </a:xfrm>
          <a:prstGeom prst="rect">
            <a:avLst/>
          </a:prstGeom>
        </p:spPr>
        <p:txBody>
          <a:bodyPr/>
          <a:lstStyle/>
          <a:p>
            <a:pPr marL="0" indent="0" algn="ctr">
              <a:buNone/>
            </a:pPr>
            <a:r>
              <a:rPr lang="en-US" dirty="0" smtClean="0"/>
              <a:t>Full-Screen</a:t>
            </a:r>
            <a:endParaRPr lang="en-US" dirty="0"/>
          </a:p>
        </p:txBody>
      </p:sp>
      <p:sp>
        <p:nvSpPr>
          <p:cNvPr id="5" name="Content Placeholder 3"/>
          <p:cNvSpPr txBox="1">
            <a:spLocks/>
          </p:cNvSpPr>
          <p:nvPr/>
        </p:nvSpPr>
        <p:spPr>
          <a:xfrm>
            <a:off x="457200" y="1549463"/>
            <a:ext cx="4040188" cy="4500817"/>
          </a:xfrm>
          <a:prstGeom prst="rect">
            <a:avLst/>
          </a:prstGeom>
          <a:solidFill>
            <a:schemeClr val="accent2">
              <a:lumMod val="20000"/>
              <a:lumOff val="80000"/>
            </a:schemeClr>
          </a:solidFill>
        </p:spPr>
        <p:txBody>
          <a:bodyPr wrap="square"/>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Bef>
                <a:spcPts val="0"/>
              </a:spcBef>
            </a:pPr>
            <a:r>
              <a:rPr lang="en-US" sz="1200" dirty="0" smtClean="0"/>
              <a:t>008       090910s2009    cau115            </a:t>
            </a:r>
            <a:r>
              <a:rPr lang="en-US" sz="1200" dirty="0" err="1" smtClean="0"/>
              <a:t>vleng</a:t>
            </a:r>
            <a:r>
              <a:rPr lang="en-US" sz="1200" dirty="0" smtClean="0"/>
              <a:t> d</a:t>
            </a:r>
            <a:br>
              <a:rPr lang="en-US" sz="1200" dirty="0" smtClean="0"/>
            </a:br>
            <a:r>
              <a:rPr lang="en-US" sz="1200" dirty="0" smtClean="0"/>
              <a:t>007       v $b d $d c $e v $f a $g </a:t>
            </a:r>
            <a:r>
              <a:rPr lang="en-US" sz="1200" dirty="0" err="1" smtClean="0"/>
              <a:t>i</a:t>
            </a:r>
            <a:r>
              <a:rPr lang="en-US" sz="1200" dirty="0" smtClean="0"/>
              <a:t> $h z $</a:t>
            </a:r>
            <a:r>
              <a:rPr lang="en-US" sz="1200" dirty="0" err="1" smtClean="0"/>
              <a:t>i</a:t>
            </a:r>
            <a:r>
              <a:rPr lang="en-US" sz="1200" dirty="0" smtClean="0"/>
              <a:t> q</a:t>
            </a:r>
          </a:p>
          <a:p>
            <a:pPr indent="0">
              <a:spcBef>
                <a:spcPts val="0"/>
              </a:spcBef>
            </a:pPr>
            <a:r>
              <a:rPr lang="en-US" sz="1200" dirty="0" smtClean="0"/>
              <a:t>020       1419879006</a:t>
            </a:r>
            <a:br>
              <a:rPr lang="en-US" sz="1200" dirty="0" smtClean="0"/>
            </a:br>
            <a:r>
              <a:rPr lang="en-US" sz="1200" dirty="0" smtClean="0"/>
              <a:t>020       9781419879005</a:t>
            </a:r>
            <a:br>
              <a:rPr lang="en-US" sz="1200" dirty="0" smtClean="0"/>
            </a:br>
            <a:r>
              <a:rPr lang="en-US" sz="1200" dirty="0" smtClean="0"/>
              <a:t>041 1     </a:t>
            </a:r>
            <a:r>
              <a:rPr lang="en-US" sz="1200" dirty="0" err="1" smtClean="0"/>
              <a:t>eng</a:t>
            </a:r>
            <a:r>
              <a:rPr lang="en-US" sz="1200" dirty="0" smtClean="0"/>
              <a:t> $a </a:t>
            </a:r>
            <a:r>
              <a:rPr lang="en-US" sz="1200" dirty="0" err="1" smtClean="0"/>
              <a:t>fre</a:t>
            </a:r>
            <a:r>
              <a:rPr lang="en-US" sz="1200" dirty="0" smtClean="0"/>
              <a:t> $a spa $j </a:t>
            </a:r>
            <a:r>
              <a:rPr lang="en-US" sz="1200" dirty="0" err="1" smtClean="0"/>
              <a:t>eng</a:t>
            </a:r>
            <a:r>
              <a:rPr lang="en-US" sz="1200" dirty="0" smtClean="0"/>
              <a:t> $j </a:t>
            </a:r>
            <a:r>
              <a:rPr lang="en-US" sz="1200" dirty="0" err="1" smtClean="0"/>
              <a:t>fre</a:t>
            </a:r>
            <a:r>
              <a:rPr lang="en-US" sz="1200" dirty="0" smtClean="0"/>
              <a:t> $j spa $h </a:t>
            </a:r>
            <a:r>
              <a:rPr lang="en-US" sz="1200" dirty="0" err="1" smtClean="0"/>
              <a:t>eng</a:t>
            </a:r>
            <a:r>
              <a:rPr lang="en-US" sz="1200" dirty="0" smtClean="0"/>
              <a:t/>
            </a:r>
            <a:br>
              <a:rPr lang="en-US" sz="1200" dirty="0" smtClean="0"/>
            </a:br>
            <a:r>
              <a:rPr lang="en-US" sz="1200" dirty="0" smtClean="0"/>
              <a:t>245 00   Terminator salvation $h [</a:t>
            </a:r>
            <a:r>
              <a:rPr lang="en-US" sz="1200" dirty="0" err="1" smtClean="0"/>
              <a:t>videorecording</a:t>
            </a:r>
            <a:r>
              <a:rPr lang="en-US" sz="1200" dirty="0" smtClean="0"/>
              <a:t>] / $c Warner Bros. Pictures ; The Halcyon Company ; Victor </a:t>
            </a:r>
            <a:r>
              <a:rPr lang="en-US" sz="1200" dirty="0" err="1" smtClean="0"/>
              <a:t>Kubicek</a:t>
            </a:r>
            <a:r>
              <a:rPr lang="en-US" sz="1200" dirty="0" smtClean="0"/>
              <a:t> and Derek Anderson present a Moritz </a:t>
            </a:r>
            <a:r>
              <a:rPr lang="en-US" sz="1200" dirty="0" err="1" smtClean="0"/>
              <a:t>Borman</a:t>
            </a:r>
            <a:r>
              <a:rPr lang="en-US" sz="1200" dirty="0" smtClean="0"/>
              <a:t> production in association with Wonderland Sound and Vision, a </a:t>
            </a:r>
            <a:r>
              <a:rPr lang="en-US" sz="1200" dirty="0" err="1" smtClean="0"/>
              <a:t>McG</a:t>
            </a:r>
            <a:r>
              <a:rPr lang="en-US" sz="1200" dirty="0" smtClean="0"/>
              <a:t> film ; produced by Moritz </a:t>
            </a:r>
            <a:r>
              <a:rPr lang="en-US" sz="1200" dirty="0" err="1" smtClean="0"/>
              <a:t>Borman</a:t>
            </a:r>
            <a:r>
              <a:rPr lang="en-US" sz="1200" dirty="0" smtClean="0"/>
              <a:t>, Jeffrey Silver, Victor </a:t>
            </a:r>
            <a:r>
              <a:rPr lang="en-US" sz="1200" dirty="0" err="1" smtClean="0"/>
              <a:t>Kubicek</a:t>
            </a:r>
            <a:r>
              <a:rPr lang="en-US" sz="1200" dirty="0" smtClean="0"/>
              <a:t>, Derek Anderson ; written by John </a:t>
            </a:r>
            <a:r>
              <a:rPr lang="en-US" sz="1200" dirty="0" err="1" smtClean="0"/>
              <a:t>Brancato</a:t>
            </a:r>
            <a:r>
              <a:rPr lang="en-US" sz="1200" dirty="0" smtClean="0"/>
              <a:t> &amp; Michael Ferris ; directed by </a:t>
            </a:r>
            <a:r>
              <a:rPr lang="en-US" sz="1200" dirty="0" err="1" smtClean="0"/>
              <a:t>McG</a:t>
            </a:r>
            <a:r>
              <a:rPr lang="en-US" sz="1200" dirty="0" smtClean="0"/>
              <a:t>.</a:t>
            </a:r>
            <a:br>
              <a:rPr lang="en-US" sz="1200" dirty="0" smtClean="0"/>
            </a:br>
            <a:r>
              <a:rPr lang="en-US" sz="1200" dirty="0" smtClean="0">
                <a:solidFill>
                  <a:srgbClr val="0070C0"/>
                </a:solidFill>
              </a:rPr>
              <a:t>250       Full-screen ed.</a:t>
            </a:r>
            <a:r>
              <a:rPr lang="en-US" sz="1200" dirty="0" smtClean="0"/>
              <a:t/>
            </a:r>
            <a:br>
              <a:rPr lang="en-US" sz="1200" dirty="0" smtClean="0"/>
            </a:br>
            <a:r>
              <a:rPr lang="en-US" sz="1200" dirty="0" smtClean="0"/>
              <a:t>260       Burbank, CA : $b Distributed by Warner Home Video, $c c2009. </a:t>
            </a:r>
            <a:br>
              <a:rPr lang="en-US" sz="1200" dirty="0" smtClean="0"/>
            </a:br>
            <a:r>
              <a:rPr lang="en-US" sz="1200" dirty="0" smtClean="0"/>
              <a:t>300       1 videodisc (115 min.) : $b sd., col. ; $c 4 3/4 in.</a:t>
            </a:r>
            <a:br>
              <a:rPr lang="en-US" sz="1200" dirty="0" smtClean="0"/>
            </a:br>
            <a:r>
              <a:rPr lang="en-US" sz="1200" dirty="0" smtClean="0"/>
              <a:t>538       DVD; Region 1; full screen (1.33:1); Dolby Digital 5.1 surround, dual-layer. </a:t>
            </a:r>
            <a:br>
              <a:rPr lang="en-US" sz="1200" dirty="0" smtClean="0"/>
            </a:br>
            <a:r>
              <a:rPr lang="en-US" sz="1200" dirty="0" smtClean="0"/>
              <a:t>546       English; dubbed French or dubbed Spanish dialogue; English, French or Spanish subtitles; English subtitles for the deaf and hard of hearing.</a:t>
            </a:r>
            <a:endParaRPr lang="en-US" sz="4000" dirty="0"/>
          </a:p>
        </p:txBody>
      </p:sp>
      <p:sp>
        <p:nvSpPr>
          <p:cNvPr id="6" name="Text Placeholder 4"/>
          <p:cNvSpPr>
            <a:spLocks noGrp="1"/>
          </p:cNvSpPr>
          <p:nvPr>
            <p:ph type="body" sz="quarter" idx="4294967295"/>
          </p:nvPr>
        </p:nvSpPr>
        <p:spPr>
          <a:xfrm>
            <a:off x="4645025" y="950975"/>
            <a:ext cx="4041775" cy="369887"/>
          </a:xfrm>
          <a:prstGeom prst="rect">
            <a:avLst/>
          </a:prstGeom>
        </p:spPr>
        <p:txBody>
          <a:bodyPr/>
          <a:lstStyle/>
          <a:p>
            <a:pPr marL="0" indent="0" algn="ctr">
              <a:buNone/>
            </a:pPr>
            <a:r>
              <a:rPr lang="en-US" dirty="0" smtClean="0"/>
              <a:t>Widescreen</a:t>
            </a:r>
            <a:endParaRPr lang="en-US" dirty="0"/>
          </a:p>
        </p:txBody>
      </p:sp>
      <p:sp>
        <p:nvSpPr>
          <p:cNvPr id="7" name="Content Placeholder 5"/>
          <p:cNvSpPr txBox="1">
            <a:spLocks/>
          </p:cNvSpPr>
          <p:nvPr/>
        </p:nvSpPr>
        <p:spPr>
          <a:xfrm>
            <a:off x="4645025" y="1590736"/>
            <a:ext cx="4041775" cy="4459544"/>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Bef>
                <a:spcPts val="0"/>
              </a:spcBef>
            </a:pPr>
            <a:r>
              <a:rPr lang="en-US" sz="1200" dirty="0" smtClean="0"/>
              <a:t>008      090910s2009    cau115            </a:t>
            </a:r>
            <a:r>
              <a:rPr lang="en-US" sz="1200" dirty="0" err="1" smtClean="0"/>
              <a:t>vleng</a:t>
            </a:r>
            <a:r>
              <a:rPr lang="en-US" sz="1200" dirty="0" smtClean="0"/>
              <a:t> d</a:t>
            </a:r>
          </a:p>
          <a:p>
            <a:pPr indent="0">
              <a:spcBef>
                <a:spcPts val="0"/>
              </a:spcBef>
            </a:pPr>
            <a:r>
              <a:rPr lang="en-US" sz="1200" dirty="0" smtClean="0"/>
              <a:t>007      v $b d $d c $e v $f a $g </a:t>
            </a:r>
            <a:r>
              <a:rPr lang="en-US" sz="1200" dirty="0" err="1" smtClean="0"/>
              <a:t>i</a:t>
            </a:r>
            <a:r>
              <a:rPr lang="en-US" sz="1200" dirty="0" smtClean="0"/>
              <a:t> $h z $</a:t>
            </a:r>
            <a:r>
              <a:rPr lang="en-US" sz="1200" dirty="0" err="1" smtClean="0"/>
              <a:t>i</a:t>
            </a:r>
            <a:r>
              <a:rPr lang="en-US" sz="1200" dirty="0" smtClean="0"/>
              <a:t> q</a:t>
            </a:r>
          </a:p>
          <a:p>
            <a:pPr indent="0">
              <a:spcBef>
                <a:spcPts val="0"/>
              </a:spcBef>
            </a:pPr>
            <a:r>
              <a:rPr lang="en-US" sz="1200" dirty="0" smtClean="0"/>
              <a:t>020      1419873997</a:t>
            </a:r>
          </a:p>
          <a:p>
            <a:pPr indent="0">
              <a:spcBef>
                <a:spcPts val="0"/>
              </a:spcBef>
            </a:pPr>
            <a:r>
              <a:rPr lang="en-US" sz="1200" dirty="0" smtClean="0"/>
              <a:t>020      9781419873997</a:t>
            </a:r>
          </a:p>
          <a:p>
            <a:pPr indent="0">
              <a:spcBef>
                <a:spcPts val="0"/>
              </a:spcBef>
            </a:pPr>
            <a:r>
              <a:rPr lang="en-US" sz="1200" dirty="0" smtClean="0"/>
              <a:t>041 1   </a:t>
            </a:r>
            <a:r>
              <a:rPr lang="en-US" sz="1200" dirty="0" err="1" smtClean="0"/>
              <a:t>eng</a:t>
            </a:r>
            <a:r>
              <a:rPr lang="en-US" sz="1200" dirty="0" smtClean="0"/>
              <a:t> $a </a:t>
            </a:r>
            <a:r>
              <a:rPr lang="en-US" sz="1200" dirty="0" err="1" smtClean="0"/>
              <a:t>fre</a:t>
            </a:r>
            <a:r>
              <a:rPr lang="en-US" sz="1200" dirty="0" smtClean="0"/>
              <a:t> $a spa $j </a:t>
            </a:r>
            <a:r>
              <a:rPr lang="en-US" sz="1200" dirty="0" err="1" smtClean="0"/>
              <a:t>eng</a:t>
            </a:r>
            <a:r>
              <a:rPr lang="en-US" sz="1200" dirty="0" smtClean="0"/>
              <a:t> $j </a:t>
            </a:r>
            <a:r>
              <a:rPr lang="en-US" sz="1200" dirty="0" err="1" smtClean="0"/>
              <a:t>fre</a:t>
            </a:r>
            <a:r>
              <a:rPr lang="en-US" sz="1200" dirty="0" smtClean="0"/>
              <a:t> $j spa $h </a:t>
            </a:r>
            <a:r>
              <a:rPr lang="en-US" sz="1200" dirty="0" err="1" smtClean="0"/>
              <a:t>eng</a:t>
            </a:r>
            <a:endParaRPr lang="en-US" sz="1200" dirty="0" smtClean="0"/>
          </a:p>
          <a:p>
            <a:pPr indent="0">
              <a:spcBef>
                <a:spcPts val="0"/>
              </a:spcBef>
            </a:pPr>
            <a:r>
              <a:rPr lang="en-US" sz="1200" dirty="0" smtClean="0"/>
              <a:t>245 10  Terminator salvation $h [</a:t>
            </a:r>
            <a:r>
              <a:rPr lang="en-US" sz="1200" dirty="0" err="1" smtClean="0"/>
              <a:t>videorecording</a:t>
            </a:r>
            <a:r>
              <a:rPr lang="en-US" sz="1200" dirty="0" smtClean="0"/>
              <a:t>] / $c the Halcyon Company presents a Moritz </a:t>
            </a:r>
            <a:r>
              <a:rPr lang="en-US" sz="1200" dirty="0" err="1" smtClean="0"/>
              <a:t>Borman</a:t>
            </a:r>
            <a:r>
              <a:rPr lang="en-US" sz="1200" dirty="0" smtClean="0"/>
              <a:t> production in association with Wonderland Sound and Vision, a </a:t>
            </a:r>
            <a:r>
              <a:rPr lang="en-US" sz="1200" dirty="0" err="1" smtClean="0"/>
              <a:t>McG</a:t>
            </a:r>
            <a:r>
              <a:rPr lang="en-US" sz="1200" dirty="0" smtClean="0"/>
              <a:t> film ; produced by Moritz </a:t>
            </a:r>
            <a:r>
              <a:rPr lang="en-US" sz="1200" dirty="0" err="1" smtClean="0"/>
              <a:t>Borman</a:t>
            </a:r>
            <a:r>
              <a:rPr lang="en-US" sz="1200" dirty="0" smtClean="0"/>
              <a:t>, Jeffrey Silver, Victor </a:t>
            </a:r>
            <a:r>
              <a:rPr lang="en-US" sz="1200" dirty="0" err="1" smtClean="0"/>
              <a:t>Kubicek</a:t>
            </a:r>
            <a:r>
              <a:rPr lang="en-US" sz="1200" dirty="0" smtClean="0"/>
              <a:t>, Derek Anderson ; written by John </a:t>
            </a:r>
            <a:r>
              <a:rPr lang="en-US" sz="1200" dirty="0" err="1" smtClean="0"/>
              <a:t>Brancato</a:t>
            </a:r>
            <a:r>
              <a:rPr lang="en-US" sz="1200" dirty="0" smtClean="0"/>
              <a:t> &amp; Michael Ferris ; directed by </a:t>
            </a:r>
            <a:r>
              <a:rPr lang="en-US" sz="1200" dirty="0" err="1" smtClean="0"/>
              <a:t>McG</a:t>
            </a:r>
            <a:r>
              <a:rPr lang="en-US" sz="1200" dirty="0" smtClean="0"/>
              <a:t>.</a:t>
            </a:r>
          </a:p>
          <a:p>
            <a:pPr indent="0">
              <a:spcBef>
                <a:spcPts val="0"/>
              </a:spcBef>
            </a:pPr>
            <a:r>
              <a:rPr lang="en-US" sz="1200" dirty="0" smtClean="0">
                <a:solidFill>
                  <a:srgbClr val="0070C0"/>
                </a:solidFill>
              </a:rPr>
              <a:t>250     [Widescreen].</a:t>
            </a:r>
          </a:p>
          <a:p>
            <a:pPr indent="0">
              <a:spcBef>
                <a:spcPts val="0"/>
              </a:spcBef>
            </a:pPr>
            <a:r>
              <a:rPr lang="en-US" sz="1200" dirty="0" smtClean="0"/>
              <a:t>260     Burbank, CA : $b Distributed by Warner Home Video, $c c2009.</a:t>
            </a:r>
          </a:p>
          <a:p>
            <a:pPr indent="0">
              <a:spcBef>
                <a:spcPts val="0"/>
              </a:spcBef>
            </a:pPr>
            <a:r>
              <a:rPr lang="en-US" sz="1200" dirty="0" smtClean="0"/>
              <a:t>300     1 videodisc (115 min.) : $b sd., col. ; $c 4 3/4 in.</a:t>
            </a:r>
          </a:p>
          <a:p>
            <a:pPr indent="0">
              <a:spcBef>
                <a:spcPts val="0"/>
              </a:spcBef>
            </a:pPr>
            <a:r>
              <a:rPr lang="en-US" sz="1200" dirty="0" smtClean="0"/>
              <a:t>538     DVD; Region 1; widescreen (letterbox, enhanced); Dolby Digital 5.1 surround, dual-layer.</a:t>
            </a:r>
          </a:p>
          <a:p>
            <a:pPr indent="0">
              <a:spcBef>
                <a:spcPts val="0"/>
              </a:spcBef>
            </a:pPr>
            <a:r>
              <a:rPr lang="en-US" sz="1200" dirty="0" smtClean="0"/>
              <a:t>546     English; dubbed French or dubbed Spanish dialogue; English, French or Spanish subtitles; English subtitles for the deaf and hard of hearing.</a:t>
            </a:r>
            <a:endParaRPr lang="en-US" sz="1200" dirty="0" smtClean="0"/>
          </a:p>
        </p:txBody>
      </p:sp>
    </p:spTree>
    <p:extLst>
      <p:ext uri="{BB962C8B-B14F-4D97-AF65-F5344CB8AC3E}">
        <p14:creationId xmlns:p14="http://schemas.microsoft.com/office/powerpoint/2010/main" val="1251756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a:t>Cataloging Defensively:  Whole and Part</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69597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a:t>Cataloging Defensively:  </a:t>
            </a:r>
            <a:r>
              <a:rPr lang="en-US" dirty="0" smtClean="0"/>
              <a:t>Introduction</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125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200" dirty="0"/>
              <a:t>Cataloging Defensively:  Whole and Part</a:t>
            </a:r>
          </a:p>
        </p:txBody>
      </p:sp>
      <p:sp>
        <p:nvSpPr>
          <p:cNvPr id="4" name="Content Placeholder 7"/>
          <p:cNvSpPr txBox="1">
            <a:spLocks/>
          </p:cNvSpPr>
          <p:nvPr/>
        </p:nvSpPr>
        <p:spPr>
          <a:xfrm>
            <a:off x="717550" y="1005840"/>
            <a:ext cx="7702550" cy="4800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Analytical Versus Comprehensive Entry</a:t>
            </a:r>
          </a:p>
          <a:p>
            <a:pPr lvl="1">
              <a:buFont typeface="Arial"/>
              <a:buNone/>
            </a:pPr>
            <a:r>
              <a:rPr lang="en-US" sz="2400" dirty="0" smtClean="0"/>
              <a:t>“A record for a multipart item or serial and records for their individual parts or issues may coexist.  If a record for an item as a whole exists, you can create a record for a part and vice versa.  This includes the legitimately separate records for musical scores, parts, and scores and parts.”</a:t>
            </a:r>
          </a:p>
          <a:p>
            <a:pPr lvl="2"/>
            <a:r>
              <a:rPr lang="en-US" sz="2000" dirty="0" smtClean="0"/>
              <a:t>Differentiate the whole from the part</a:t>
            </a:r>
          </a:p>
          <a:p>
            <a:pPr lvl="2"/>
            <a:r>
              <a:rPr lang="en-US" sz="2000" dirty="0" smtClean="0"/>
              <a:t>Differentiate one part from another part</a:t>
            </a:r>
          </a:p>
          <a:p>
            <a:pPr lvl="2"/>
            <a:r>
              <a:rPr lang="en-US" sz="2000" dirty="0" smtClean="0"/>
              <a:t>Notated Music:  Separate records for:</a:t>
            </a:r>
          </a:p>
          <a:p>
            <a:pPr lvl="3"/>
            <a:r>
              <a:rPr lang="en-US" sz="1800" dirty="0" smtClean="0"/>
              <a:t>Score</a:t>
            </a:r>
          </a:p>
          <a:p>
            <a:pPr lvl="3"/>
            <a:r>
              <a:rPr lang="en-US" sz="1800" dirty="0" smtClean="0"/>
              <a:t>Part(s)</a:t>
            </a:r>
          </a:p>
          <a:p>
            <a:pPr lvl="3"/>
            <a:r>
              <a:rPr lang="en-US" sz="1800" dirty="0" smtClean="0"/>
              <a:t>Score and part(s)</a:t>
            </a:r>
          </a:p>
          <a:p>
            <a:pPr lvl="1">
              <a:buFont typeface="Arial"/>
              <a:buNone/>
            </a:pPr>
            <a:endParaRPr lang="en-US" sz="2400" dirty="0" smtClean="0"/>
          </a:p>
          <a:p>
            <a:endParaRPr lang="en-US" sz="2800" dirty="0"/>
          </a:p>
        </p:txBody>
      </p:sp>
    </p:spTree>
    <p:extLst>
      <p:ext uri="{BB962C8B-B14F-4D97-AF65-F5344CB8AC3E}">
        <p14:creationId xmlns:p14="http://schemas.microsoft.com/office/powerpoint/2010/main" val="1376284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200" dirty="0"/>
              <a:t>Cataloging Defensively:  Whole and Part</a:t>
            </a:r>
          </a:p>
          <a:p>
            <a:endParaRPr lang="en-US" dirty="0"/>
          </a:p>
        </p:txBody>
      </p:sp>
      <p:sp>
        <p:nvSpPr>
          <p:cNvPr id="4" name="Text Placeholder 2"/>
          <p:cNvSpPr>
            <a:spLocks noGrp="1"/>
          </p:cNvSpPr>
          <p:nvPr>
            <p:ph type="body" idx="4294967295"/>
          </p:nvPr>
        </p:nvSpPr>
        <p:spPr>
          <a:xfrm>
            <a:off x="161766" y="1130695"/>
            <a:ext cx="4498975" cy="446087"/>
          </a:xfrm>
          <a:prstGeom prst="rect">
            <a:avLst/>
          </a:prstGeom>
        </p:spPr>
        <p:txBody>
          <a:bodyPr/>
          <a:lstStyle/>
          <a:p>
            <a:pPr marL="0" indent="0">
              <a:buNone/>
            </a:pPr>
            <a:r>
              <a:rPr lang="en-US" sz="2400" dirty="0" smtClean="0"/>
              <a:t>Common Title Proper Alone</a:t>
            </a:r>
            <a:endParaRPr lang="en-US" sz="2400" dirty="0"/>
          </a:p>
        </p:txBody>
      </p:sp>
      <p:sp>
        <p:nvSpPr>
          <p:cNvPr id="5" name="Content Placeholder 3"/>
          <p:cNvSpPr txBox="1">
            <a:spLocks/>
          </p:cNvSpPr>
          <p:nvPr/>
        </p:nvSpPr>
        <p:spPr>
          <a:xfrm>
            <a:off x="251142" y="1768601"/>
            <a:ext cx="4040188" cy="4157026"/>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dirty="0" smtClean="0"/>
              <a:t>245 00   </a:t>
            </a:r>
            <a:r>
              <a:rPr lang="en-US" sz="1600" dirty="0" smtClean="0">
                <a:solidFill>
                  <a:srgbClr val="0070C0"/>
                </a:solidFill>
              </a:rPr>
              <a:t>Live from Austin TX </a:t>
            </a:r>
            <a:r>
              <a:rPr lang="en-US" sz="1600" dirty="0" smtClean="0"/>
              <a:t>$h [</a:t>
            </a:r>
            <a:r>
              <a:rPr lang="en-US" sz="1600" dirty="0" err="1" smtClean="0"/>
              <a:t>videorecording</a:t>
            </a:r>
            <a:r>
              <a:rPr lang="en-US" sz="1600" dirty="0" smtClean="0"/>
              <a:t>] / $c </a:t>
            </a:r>
            <a:r>
              <a:rPr lang="en-US" sz="1600" dirty="0" err="1" smtClean="0"/>
              <a:t>Neko</a:t>
            </a:r>
            <a:r>
              <a:rPr lang="en-US" sz="1600" dirty="0" smtClean="0"/>
              <a:t> Case ; New West Records presents in association with Austin City Limits and KLRU ; executive producer, Dick Peterson ; producer Terry </a:t>
            </a:r>
            <a:r>
              <a:rPr lang="en-US" sz="1600" dirty="0" err="1" smtClean="0"/>
              <a:t>Lickona</a:t>
            </a:r>
            <a:r>
              <a:rPr lang="en-US" sz="1600" dirty="0" smtClean="0"/>
              <a:t> ; director, Gary Menotti.</a:t>
            </a:r>
            <a:br>
              <a:rPr lang="en-US" sz="1600" dirty="0" smtClean="0"/>
            </a:br>
            <a:r>
              <a:rPr lang="en-US" sz="1600" dirty="0" smtClean="0"/>
              <a:t>246 3   Live from Austin Texas</a:t>
            </a:r>
            <a:br>
              <a:rPr lang="en-US" sz="1600" dirty="0" smtClean="0"/>
            </a:br>
            <a:r>
              <a:rPr lang="en-US" sz="1600" dirty="0" smtClean="0"/>
              <a:t>246 3   </a:t>
            </a:r>
            <a:r>
              <a:rPr lang="en-US" sz="1600" dirty="0" err="1" smtClean="0"/>
              <a:t>Neko</a:t>
            </a:r>
            <a:r>
              <a:rPr lang="en-US" sz="1600" dirty="0" smtClean="0"/>
              <a:t> Case live from Austin TX </a:t>
            </a:r>
            <a:br>
              <a:rPr lang="en-US" sz="1600" dirty="0" smtClean="0"/>
            </a:br>
            <a:r>
              <a:rPr lang="en-US" sz="1600" dirty="0" smtClean="0"/>
              <a:t>260      Los Angeles, CA : $b New West Records, $c p2006. </a:t>
            </a:r>
            <a:br>
              <a:rPr lang="en-US" sz="1600" dirty="0" smtClean="0"/>
            </a:br>
            <a:r>
              <a:rPr lang="en-US" sz="1600" dirty="0" smtClean="0"/>
              <a:t>300     1 videodisc (50 min.) : $b sd., col. ; $c 4 3/4 in.</a:t>
            </a:r>
            <a:endParaRPr lang="en-US" sz="1600" dirty="0"/>
          </a:p>
        </p:txBody>
      </p:sp>
      <p:sp>
        <p:nvSpPr>
          <p:cNvPr id="6" name="Text Placeholder 4"/>
          <p:cNvSpPr>
            <a:spLocks noGrp="1"/>
          </p:cNvSpPr>
          <p:nvPr>
            <p:ph type="body" sz="quarter" idx="4294967295"/>
          </p:nvPr>
        </p:nvSpPr>
        <p:spPr>
          <a:xfrm>
            <a:off x="4771232" y="1130695"/>
            <a:ext cx="4041775" cy="522287"/>
          </a:xfrm>
          <a:prstGeom prst="rect">
            <a:avLst/>
          </a:prstGeom>
        </p:spPr>
        <p:txBody>
          <a:bodyPr/>
          <a:lstStyle/>
          <a:p>
            <a:pPr marL="0" indent="0" algn="r">
              <a:buNone/>
            </a:pPr>
            <a:r>
              <a:rPr lang="en-US" sz="2400" dirty="0" smtClean="0"/>
              <a:t>Title Proper With Part Title</a:t>
            </a:r>
            <a:endParaRPr lang="en-US" sz="2400" dirty="0"/>
          </a:p>
        </p:txBody>
      </p:sp>
      <p:sp>
        <p:nvSpPr>
          <p:cNvPr id="7" name="Content Placeholder 5"/>
          <p:cNvSpPr txBox="1">
            <a:spLocks/>
          </p:cNvSpPr>
          <p:nvPr/>
        </p:nvSpPr>
        <p:spPr>
          <a:xfrm>
            <a:off x="4771232" y="1768601"/>
            <a:ext cx="4117975" cy="4190999"/>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dirty="0" smtClean="0"/>
              <a:t>245 00  </a:t>
            </a:r>
            <a:r>
              <a:rPr lang="en-US" sz="1600" dirty="0" smtClean="0">
                <a:solidFill>
                  <a:srgbClr val="0070C0"/>
                </a:solidFill>
              </a:rPr>
              <a:t>Live from Austin TX. $p </a:t>
            </a:r>
            <a:r>
              <a:rPr lang="en-US" sz="1600" dirty="0" err="1" smtClean="0">
                <a:solidFill>
                  <a:srgbClr val="0070C0"/>
                </a:solidFill>
              </a:rPr>
              <a:t>Neko</a:t>
            </a:r>
            <a:r>
              <a:rPr lang="en-US" sz="1600" dirty="0" smtClean="0">
                <a:solidFill>
                  <a:srgbClr val="0070C0"/>
                </a:solidFill>
              </a:rPr>
              <a:t> Case </a:t>
            </a:r>
            <a:r>
              <a:rPr lang="en-US" sz="1600" dirty="0" smtClean="0"/>
              <a:t>$h [</a:t>
            </a:r>
            <a:r>
              <a:rPr lang="en-US" sz="1600" dirty="0" err="1" smtClean="0"/>
              <a:t>videorecording</a:t>
            </a:r>
            <a:r>
              <a:rPr lang="en-US" sz="1600" dirty="0" smtClean="0"/>
              <a:t>] / $c New West Records presents in association with Austin City Limits and KLRU ; executive producer, Dick Peterson ; producer Terry </a:t>
            </a:r>
            <a:r>
              <a:rPr lang="en-US" sz="1600" dirty="0" err="1" smtClean="0"/>
              <a:t>Lickona</a:t>
            </a:r>
            <a:r>
              <a:rPr lang="en-US" sz="1600" dirty="0" smtClean="0"/>
              <a:t> ; director, Gary Menotti.</a:t>
            </a:r>
            <a:br>
              <a:rPr lang="en-US" sz="1600" dirty="0" smtClean="0"/>
            </a:br>
            <a:r>
              <a:rPr lang="en-US" sz="1600" dirty="0" smtClean="0"/>
              <a:t>246 30  </a:t>
            </a:r>
            <a:r>
              <a:rPr lang="en-US" sz="1600" dirty="0" err="1" smtClean="0"/>
              <a:t>Neko</a:t>
            </a:r>
            <a:r>
              <a:rPr lang="en-US" sz="1600" dirty="0" smtClean="0"/>
              <a:t> Case</a:t>
            </a:r>
            <a:br>
              <a:rPr lang="en-US" sz="1600" dirty="0" smtClean="0"/>
            </a:br>
            <a:r>
              <a:rPr lang="en-US" sz="1600" dirty="0" smtClean="0"/>
              <a:t>246 3    Live from Austin Texas. $p </a:t>
            </a:r>
            <a:r>
              <a:rPr lang="en-US" sz="1600" dirty="0" err="1" smtClean="0"/>
              <a:t>Neko</a:t>
            </a:r>
            <a:r>
              <a:rPr lang="en-US" sz="1600" dirty="0" smtClean="0"/>
              <a:t> Case</a:t>
            </a:r>
            <a:br>
              <a:rPr lang="en-US" sz="1600" dirty="0" smtClean="0"/>
            </a:br>
            <a:r>
              <a:rPr lang="en-US" sz="1600" dirty="0" smtClean="0"/>
              <a:t>246 3    </a:t>
            </a:r>
            <a:r>
              <a:rPr lang="en-US" sz="1600" dirty="0" err="1" smtClean="0"/>
              <a:t>Neko</a:t>
            </a:r>
            <a:r>
              <a:rPr lang="en-US" sz="1600" dirty="0" smtClean="0"/>
              <a:t> Case live from Austin TX</a:t>
            </a:r>
          </a:p>
          <a:p>
            <a:pPr marL="0" indent="0">
              <a:spcBef>
                <a:spcPts val="0"/>
              </a:spcBef>
            </a:pPr>
            <a:r>
              <a:rPr lang="en-US" sz="1600" dirty="0" smtClean="0"/>
              <a:t>260       Los Angeles, CA : $b New West Records, $c p2006.</a:t>
            </a:r>
            <a:br>
              <a:rPr lang="en-US" sz="1600" dirty="0" smtClean="0"/>
            </a:br>
            <a:r>
              <a:rPr lang="en-US" sz="1600" dirty="0" smtClean="0"/>
              <a:t>300       1 videodisc (50 min.) : $b sd.,  col. ; $c 4 3/4 in.</a:t>
            </a:r>
            <a:endParaRPr lang="en-US" sz="2800" dirty="0"/>
          </a:p>
        </p:txBody>
      </p:sp>
    </p:spTree>
    <p:extLst>
      <p:ext uri="{BB962C8B-B14F-4D97-AF65-F5344CB8AC3E}">
        <p14:creationId xmlns:p14="http://schemas.microsoft.com/office/powerpoint/2010/main" val="692324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200" dirty="0"/>
              <a:t>Cataloging Defensively:  Whole and Part</a:t>
            </a:r>
          </a:p>
          <a:p>
            <a:endParaRPr lang="en-US" sz="3200" dirty="0"/>
          </a:p>
        </p:txBody>
      </p:sp>
      <p:sp>
        <p:nvSpPr>
          <p:cNvPr id="4" name="Text Placeholder 2"/>
          <p:cNvSpPr>
            <a:spLocks noGrp="1"/>
          </p:cNvSpPr>
          <p:nvPr>
            <p:ph type="body" idx="4294967295"/>
          </p:nvPr>
        </p:nvSpPr>
        <p:spPr>
          <a:xfrm>
            <a:off x="1798638" y="1001713"/>
            <a:ext cx="5486400" cy="522287"/>
          </a:xfrm>
          <a:prstGeom prst="rect">
            <a:avLst/>
          </a:prstGeom>
        </p:spPr>
        <p:txBody>
          <a:bodyPr/>
          <a:lstStyle/>
          <a:p>
            <a:pPr marL="0" indent="0" algn="ctr">
              <a:buNone/>
            </a:pPr>
            <a:r>
              <a:rPr lang="en-US" sz="2400" dirty="0" smtClean="0"/>
              <a:t>Common Title with Volume Number</a:t>
            </a:r>
            <a:endParaRPr lang="en-US" sz="2400" dirty="0"/>
          </a:p>
        </p:txBody>
      </p:sp>
      <p:sp>
        <p:nvSpPr>
          <p:cNvPr id="5" name="Content Placeholder 3"/>
          <p:cNvSpPr txBox="1">
            <a:spLocks/>
          </p:cNvSpPr>
          <p:nvPr/>
        </p:nvSpPr>
        <p:spPr>
          <a:xfrm>
            <a:off x="274638" y="1687513"/>
            <a:ext cx="4040188" cy="4114800"/>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008 100809s2009    </a:t>
            </a:r>
            <a:r>
              <a:rPr lang="en-US" sz="1600" dirty="0" err="1" smtClean="0"/>
              <a:t>nyua</a:t>
            </a:r>
            <a:r>
              <a:rPr lang="en-US" sz="1600" dirty="0" smtClean="0"/>
              <a:t>     b    001 0 </a:t>
            </a:r>
            <a:r>
              <a:rPr lang="en-US" sz="1600" dirty="0" err="1" smtClean="0"/>
              <a:t>eng</a:t>
            </a:r>
            <a:endParaRPr lang="en-US" sz="1600" dirty="0" smtClean="0"/>
          </a:p>
          <a:p>
            <a:pPr marL="0" indent="0">
              <a:buNone/>
            </a:pPr>
            <a:r>
              <a:rPr lang="en-US" sz="1600" dirty="0" smtClean="0"/>
              <a:t>020        9781606928615</a:t>
            </a:r>
          </a:p>
          <a:p>
            <a:pPr marL="0" indent="0">
              <a:buNone/>
            </a:pPr>
            <a:r>
              <a:rPr lang="en-US" sz="1600" dirty="0" smtClean="0"/>
              <a:t>020        1606928619</a:t>
            </a:r>
          </a:p>
          <a:p>
            <a:pPr marL="0" indent="0">
              <a:buNone/>
            </a:pPr>
            <a:r>
              <a:rPr lang="en-US" sz="1600" dirty="0" smtClean="0"/>
              <a:t>245 00   </a:t>
            </a:r>
            <a:r>
              <a:rPr lang="en-US" sz="1600" dirty="0" smtClean="0">
                <a:solidFill>
                  <a:srgbClr val="0070C0"/>
                </a:solidFill>
              </a:rPr>
              <a:t>Horizons in world physics. $n Volume 268</a:t>
            </a:r>
            <a:r>
              <a:rPr lang="en-US" sz="1600" dirty="0" smtClean="0"/>
              <a:t> / $c Michael Everett and Louis </a:t>
            </a:r>
            <a:r>
              <a:rPr lang="en-US" sz="1600" dirty="0" err="1" smtClean="0"/>
              <a:t>Pedroza</a:t>
            </a:r>
            <a:r>
              <a:rPr lang="en-US" sz="1600" dirty="0" smtClean="0"/>
              <a:t>, editors ; [contributors, Andrzej </a:t>
            </a:r>
            <a:r>
              <a:rPr lang="en-US" sz="1600" dirty="0" err="1" smtClean="0"/>
              <a:t>Pawlak</a:t>
            </a:r>
            <a:r>
              <a:rPr lang="en-US" sz="1600" dirty="0" smtClean="0"/>
              <a:t> … et al.].</a:t>
            </a:r>
          </a:p>
          <a:p>
            <a:pPr marL="0" indent="0">
              <a:buNone/>
            </a:pPr>
            <a:r>
              <a:rPr lang="en-US" sz="1600" dirty="0" smtClean="0"/>
              <a:t>260        New York : $b Nova Science Publishers, $c c2009.</a:t>
            </a:r>
          </a:p>
          <a:p>
            <a:pPr marL="0" indent="0">
              <a:buNone/>
            </a:pPr>
            <a:r>
              <a:rPr lang="en-US" sz="1600" dirty="0" smtClean="0"/>
              <a:t>300        xii, 318 p. : $b ill. (some col.) ; $c 26 cm.</a:t>
            </a:r>
            <a:r>
              <a:rPr lang="en-US" dirty="0" smtClean="0"/>
              <a:t/>
            </a:r>
            <a:br>
              <a:rPr lang="en-US" dirty="0" smtClean="0"/>
            </a:br>
            <a:endParaRPr lang="en-US" dirty="0"/>
          </a:p>
        </p:txBody>
      </p:sp>
      <p:sp>
        <p:nvSpPr>
          <p:cNvPr id="6" name="Content Placeholder 5"/>
          <p:cNvSpPr txBox="1">
            <a:spLocks/>
          </p:cNvSpPr>
          <p:nvPr/>
        </p:nvSpPr>
        <p:spPr>
          <a:xfrm>
            <a:off x="4618038" y="1687513"/>
            <a:ext cx="4041775" cy="4114800"/>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008 040812s2004   </a:t>
            </a:r>
            <a:r>
              <a:rPr lang="en-US" sz="1600" dirty="0" err="1" smtClean="0"/>
              <a:t>nyua</a:t>
            </a:r>
            <a:r>
              <a:rPr lang="en-US" sz="1600" dirty="0" smtClean="0"/>
              <a:t>    b   001 1 </a:t>
            </a:r>
            <a:r>
              <a:rPr lang="en-US" sz="1600" dirty="0" err="1" smtClean="0"/>
              <a:t>eng</a:t>
            </a:r>
            <a:r>
              <a:rPr lang="en-US" sz="1600" dirty="0" smtClean="0"/>
              <a:t> d</a:t>
            </a:r>
          </a:p>
          <a:p>
            <a:pPr marL="0" indent="0">
              <a:buNone/>
            </a:pPr>
            <a:r>
              <a:rPr lang="en-US" sz="1600" dirty="0" smtClean="0"/>
              <a:t>020       1590339274</a:t>
            </a:r>
          </a:p>
          <a:p>
            <a:pPr marL="0" indent="0">
              <a:buNone/>
            </a:pPr>
            <a:r>
              <a:rPr lang="en-US" sz="1600" dirty="0" smtClean="0"/>
              <a:t>020       9781590339275</a:t>
            </a:r>
          </a:p>
          <a:p>
            <a:pPr marL="0" indent="0">
              <a:buNone/>
            </a:pPr>
            <a:r>
              <a:rPr lang="en-US" sz="1600" dirty="0" smtClean="0"/>
              <a:t>245 00  </a:t>
            </a:r>
            <a:r>
              <a:rPr lang="en-US" sz="1600" dirty="0" smtClean="0">
                <a:solidFill>
                  <a:srgbClr val="0070C0"/>
                </a:solidFill>
              </a:rPr>
              <a:t>Horizons in world physics. $n Volume 244 </a:t>
            </a:r>
            <a:r>
              <a:rPr lang="en-US" sz="1600" dirty="0" smtClean="0"/>
              <a:t>/ $c Albert Reimer, editor.</a:t>
            </a:r>
          </a:p>
          <a:p>
            <a:pPr marL="0" indent="0">
              <a:buNone/>
            </a:pPr>
            <a:r>
              <a:rPr lang="en-US" sz="1600" dirty="0" smtClean="0"/>
              <a:t>260       New York : $b Nova Science Publishers, $c c2004.</a:t>
            </a:r>
          </a:p>
          <a:p>
            <a:pPr marL="0" indent="0">
              <a:buNone/>
            </a:pPr>
            <a:r>
              <a:rPr lang="en-US" sz="1600" dirty="0" smtClean="0"/>
              <a:t>300       x, 325 p. : $b ill. ; $c 26 cm.</a:t>
            </a:r>
            <a:endParaRPr lang="en-US" sz="1400" dirty="0" smtClean="0"/>
          </a:p>
        </p:txBody>
      </p:sp>
    </p:spTree>
    <p:extLst>
      <p:ext uri="{BB962C8B-B14F-4D97-AF65-F5344CB8AC3E}">
        <p14:creationId xmlns:p14="http://schemas.microsoft.com/office/powerpoint/2010/main" val="3380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200" dirty="0"/>
              <a:t>Cataloging Defensively:  Parallel Titles</a:t>
            </a:r>
            <a:endParaRPr lang="en-US" dirty="0"/>
          </a:p>
        </p:txBody>
      </p:sp>
      <p:sp>
        <p:nvSpPr>
          <p:cNvPr id="4" name="Text Placeholder 2"/>
          <p:cNvSpPr>
            <a:spLocks noGrp="1"/>
          </p:cNvSpPr>
          <p:nvPr>
            <p:ph type="body" idx="4294967295"/>
          </p:nvPr>
        </p:nvSpPr>
        <p:spPr>
          <a:xfrm>
            <a:off x="427038" y="912875"/>
            <a:ext cx="4040188" cy="446087"/>
          </a:xfrm>
          <a:prstGeom prst="rect">
            <a:avLst/>
          </a:prstGeom>
        </p:spPr>
        <p:txBody>
          <a:bodyPr/>
          <a:lstStyle/>
          <a:p>
            <a:pPr marL="0" indent="0" algn="ctr">
              <a:buNone/>
            </a:pPr>
            <a:r>
              <a:rPr lang="en-US" dirty="0" smtClean="0"/>
              <a:t>Bengali/English</a:t>
            </a:r>
            <a:endParaRPr lang="en-US" dirty="0"/>
          </a:p>
        </p:txBody>
      </p:sp>
      <p:sp>
        <p:nvSpPr>
          <p:cNvPr id="5" name="Content Placeholder 3"/>
          <p:cNvSpPr txBox="1">
            <a:spLocks/>
          </p:cNvSpPr>
          <p:nvPr/>
        </p:nvSpPr>
        <p:spPr>
          <a:xfrm>
            <a:off x="427038" y="1739962"/>
            <a:ext cx="4040188" cy="395128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vi-VN" sz="1600" dirty="0" smtClean="0"/>
              <a:t>008  011121s2000    enka   j      000 1 ben d</a:t>
            </a:r>
          </a:p>
          <a:p>
            <a:pPr marL="0" indent="0">
              <a:buNone/>
            </a:pPr>
            <a:r>
              <a:rPr lang="vi-VN" sz="1600" dirty="0" smtClean="0"/>
              <a:t>100</a:t>
            </a:r>
            <a:r>
              <a:rPr lang="en-US" sz="1600" dirty="0" smtClean="0"/>
              <a:t> </a:t>
            </a:r>
            <a:r>
              <a:rPr lang="vi-VN" sz="1600" dirty="0" smtClean="0"/>
              <a:t>1</a:t>
            </a:r>
            <a:r>
              <a:rPr lang="en-US" sz="1600" dirty="0" smtClean="0"/>
              <a:t>   </a:t>
            </a:r>
            <a:r>
              <a:rPr lang="vi-VN" sz="1600" dirty="0" smtClean="0"/>
              <a:t> Lanchais, Aurélie.</a:t>
            </a:r>
          </a:p>
          <a:p>
            <a:pPr marL="0" indent="0">
              <a:buNone/>
            </a:pPr>
            <a:r>
              <a:rPr lang="vi-VN" sz="1600" dirty="0" smtClean="0"/>
              <a:t>245</a:t>
            </a:r>
            <a:r>
              <a:rPr lang="en-US" sz="1600" dirty="0" smtClean="0"/>
              <a:t> </a:t>
            </a:r>
            <a:r>
              <a:rPr lang="vi-VN" sz="1600" dirty="0" smtClean="0"/>
              <a:t>10</a:t>
            </a:r>
            <a:r>
              <a:rPr lang="en-US" sz="1600" dirty="0" smtClean="0"/>
              <a:t>   </a:t>
            </a:r>
            <a:r>
              <a:rPr lang="vi-VN" sz="1600" dirty="0" smtClean="0">
                <a:solidFill>
                  <a:srgbClr val="0070C0"/>
                </a:solidFill>
              </a:rPr>
              <a:t>Āmi ki? = </a:t>
            </a:r>
            <a:r>
              <a:rPr lang="en-US" sz="1600" dirty="0" smtClean="0">
                <a:solidFill>
                  <a:srgbClr val="0070C0"/>
                </a:solidFill>
              </a:rPr>
              <a:t>$</a:t>
            </a:r>
            <a:r>
              <a:rPr lang="vi-VN" sz="1600" dirty="0" smtClean="0">
                <a:solidFill>
                  <a:srgbClr val="0070C0"/>
                </a:solidFill>
              </a:rPr>
              <a:t>b What am I? </a:t>
            </a:r>
            <a:r>
              <a:rPr lang="vi-VN" sz="1600" dirty="0" smtClean="0"/>
              <a:t>/ </a:t>
            </a:r>
            <a:r>
              <a:rPr lang="en-US" sz="1600" dirty="0" smtClean="0"/>
              <a:t>$</a:t>
            </a:r>
            <a:r>
              <a:rPr lang="vi-VN" sz="1600" dirty="0" smtClean="0"/>
              <a:t>c Aurelie Lanchais, Alain Crozon ; English text by Sarah Hamp, Bengali text by Kanai Datta.</a:t>
            </a:r>
          </a:p>
          <a:p>
            <a:pPr marL="0" indent="0">
              <a:buNone/>
            </a:pPr>
            <a:r>
              <a:rPr lang="vi-VN" sz="1600" dirty="0" smtClean="0"/>
              <a:t>246</a:t>
            </a:r>
            <a:r>
              <a:rPr lang="en-US" sz="1600" dirty="0" smtClean="0"/>
              <a:t> </a:t>
            </a:r>
            <a:r>
              <a:rPr lang="vi-VN" sz="1600" dirty="0" smtClean="0"/>
              <a:t>31</a:t>
            </a:r>
            <a:r>
              <a:rPr lang="en-US" sz="1600" dirty="0" smtClean="0"/>
              <a:t>   </a:t>
            </a:r>
            <a:r>
              <a:rPr lang="vi-VN" sz="1600" dirty="0" smtClean="0"/>
              <a:t>What am I?</a:t>
            </a:r>
          </a:p>
          <a:p>
            <a:pPr marL="0" indent="0">
              <a:buNone/>
            </a:pPr>
            <a:r>
              <a:rPr lang="vi-VN" sz="1600" dirty="0" smtClean="0"/>
              <a:t>250  </a:t>
            </a:r>
            <a:r>
              <a:rPr lang="en-US" sz="1600" dirty="0" smtClean="0"/>
              <a:t>      </a:t>
            </a:r>
            <a:r>
              <a:rPr lang="vi-VN" sz="1600" dirty="0" smtClean="0"/>
              <a:t>Dual language edition.</a:t>
            </a:r>
          </a:p>
          <a:p>
            <a:pPr marL="0" indent="0">
              <a:buNone/>
            </a:pPr>
            <a:r>
              <a:rPr lang="vi-VN" sz="1600" dirty="0" smtClean="0"/>
              <a:t>260  </a:t>
            </a:r>
            <a:r>
              <a:rPr lang="en-US" sz="1600" dirty="0" smtClean="0"/>
              <a:t>      </a:t>
            </a:r>
            <a:r>
              <a:rPr lang="vi-VN" sz="1600" dirty="0" smtClean="0"/>
              <a:t>London : </a:t>
            </a:r>
            <a:r>
              <a:rPr lang="en-US" sz="1600" dirty="0" smtClean="0"/>
              <a:t>$</a:t>
            </a:r>
            <a:r>
              <a:rPr lang="vi-VN" sz="1600" dirty="0" smtClean="0"/>
              <a:t>b Milet, </a:t>
            </a:r>
            <a:r>
              <a:rPr lang="en-US" sz="1600" dirty="0" smtClean="0"/>
              <a:t>$</a:t>
            </a:r>
            <a:r>
              <a:rPr lang="vi-VN" sz="1600" dirty="0" smtClean="0"/>
              <a:t>c 2000.</a:t>
            </a:r>
          </a:p>
          <a:p>
            <a:pPr marL="0" indent="0">
              <a:buNone/>
            </a:pPr>
            <a:r>
              <a:rPr lang="vi-VN" sz="1600" dirty="0" smtClean="0"/>
              <a:t>300  </a:t>
            </a:r>
            <a:r>
              <a:rPr lang="en-US" sz="1600" dirty="0" smtClean="0"/>
              <a:t>      </a:t>
            </a:r>
            <a:r>
              <a:rPr lang="vi-VN" sz="1600" dirty="0" smtClean="0"/>
              <a:t>1 v. : </a:t>
            </a:r>
            <a:r>
              <a:rPr lang="en-US" sz="1600" dirty="0" smtClean="0"/>
              <a:t>$</a:t>
            </a:r>
            <a:r>
              <a:rPr lang="vi-VN" sz="1600" dirty="0" smtClean="0"/>
              <a:t>b col. ill. ; </a:t>
            </a:r>
            <a:r>
              <a:rPr lang="en-US" sz="1600" dirty="0" smtClean="0"/>
              <a:t>$</a:t>
            </a:r>
            <a:r>
              <a:rPr lang="vi-VN" sz="1600" dirty="0" smtClean="0"/>
              <a:t>c 28 cm.</a:t>
            </a:r>
          </a:p>
          <a:p>
            <a:pPr marL="0" indent="0">
              <a:buNone/>
            </a:pPr>
            <a:r>
              <a:rPr lang="vi-VN" sz="1600" dirty="0" smtClean="0"/>
              <a:t>500  </a:t>
            </a:r>
            <a:r>
              <a:rPr lang="en-US" sz="1600" dirty="0" smtClean="0"/>
              <a:t>      </a:t>
            </a:r>
            <a:r>
              <a:rPr lang="vi-VN" sz="1600" dirty="0" smtClean="0"/>
              <a:t>First published in France by Editions du Seuil as Qu'est-ce que c'est?</a:t>
            </a:r>
          </a:p>
          <a:p>
            <a:pPr marL="0" indent="0">
              <a:buNone/>
            </a:pPr>
            <a:r>
              <a:rPr lang="vi-VN" sz="1600" dirty="0" smtClean="0"/>
              <a:t>546  </a:t>
            </a:r>
            <a:r>
              <a:rPr lang="en-US" sz="1600" dirty="0" smtClean="0"/>
              <a:t>      </a:t>
            </a:r>
            <a:r>
              <a:rPr lang="vi-VN" sz="1600" dirty="0" smtClean="0"/>
              <a:t>In Bengali and English.</a:t>
            </a:r>
            <a:endParaRPr lang="en-US" sz="1600" dirty="0"/>
          </a:p>
        </p:txBody>
      </p:sp>
      <p:sp>
        <p:nvSpPr>
          <p:cNvPr id="6" name="Text Placeholder 4"/>
          <p:cNvSpPr>
            <a:spLocks noGrp="1"/>
          </p:cNvSpPr>
          <p:nvPr>
            <p:ph type="body" sz="quarter" idx="4294967295"/>
          </p:nvPr>
        </p:nvSpPr>
        <p:spPr>
          <a:xfrm>
            <a:off x="4614863" y="912875"/>
            <a:ext cx="4041775" cy="446087"/>
          </a:xfrm>
          <a:prstGeom prst="rect">
            <a:avLst/>
          </a:prstGeom>
        </p:spPr>
        <p:txBody>
          <a:bodyPr/>
          <a:lstStyle/>
          <a:p>
            <a:pPr marL="0" indent="0" algn="ctr">
              <a:buNone/>
            </a:pPr>
            <a:r>
              <a:rPr lang="en-US" dirty="0" smtClean="0"/>
              <a:t>French/English</a:t>
            </a:r>
            <a:endParaRPr lang="en-US" dirty="0"/>
          </a:p>
        </p:txBody>
      </p:sp>
      <p:sp>
        <p:nvSpPr>
          <p:cNvPr id="7" name="Content Placeholder 5"/>
          <p:cNvSpPr txBox="1">
            <a:spLocks/>
          </p:cNvSpPr>
          <p:nvPr/>
        </p:nvSpPr>
        <p:spPr>
          <a:xfrm>
            <a:off x="4770438" y="1739962"/>
            <a:ext cx="3889375" cy="395128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vi-VN" sz="1600" dirty="0" smtClean="0"/>
              <a:t>008 </a:t>
            </a:r>
            <a:r>
              <a:rPr lang="en-US" sz="1600" dirty="0" smtClean="0"/>
              <a:t>  </a:t>
            </a:r>
            <a:r>
              <a:rPr lang="vi-VN" sz="1600" dirty="0" smtClean="0"/>
              <a:t>00714s2000    enk    j      000 0 fre</a:t>
            </a:r>
            <a:endParaRPr lang="en-US" sz="1600" dirty="0" smtClean="0"/>
          </a:p>
          <a:p>
            <a:pPr marL="0" indent="0">
              <a:buNone/>
            </a:pPr>
            <a:r>
              <a:rPr lang="vi-VN" sz="1600" dirty="0" smtClean="0"/>
              <a:t>100 1 </a:t>
            </a:r>
            <a:r>
              <a:rPr lang="en-US" sz="1600" dirty="0" smtClean="0"/>
              <a:t>     </a:t>
            </a:r>
            <a:r>
              <a:rPr lang="vi-VN" sz="1600" dirty="0" smtClean="0"/>
              <a:t>Lanchais, Aurélie.</a:t>
            </a:r>
            <a:endParaRPr lang="en-US" sz="1600" dirty="0" smtClean="0"/>
          </a:p>
          <a:p>
            <a:pPr marL="0" indent="0">
              <a:buNone/>
            </a:pPr>
            <a:r>
              <a:rPr lang="vi-VN" sz="1600" dirty="0" smtClean="0"/>
              <a:t>245 </a:t>
            </a:r>
            <a:r>
              <a:rPr lang="en-US" sz="1600" dirty="0" smtClean="0"/>
              <a:t> </a:t>
            </a:r>
            <a:r>
              <a:rPr lang="vi-VN" sz="1600" dirty="0" smtClean="0"/>
              <a:t>10</a:t>
            </a:r>
            <a:r>
              <a:rPr lang="en-US" sz="1600" dirty="0" smtClean="0"/>
              <a:t>   </a:t>
            </a:r>
            <a:r>
              <a:rPr lang="vi-VN" sz="1600" dirty="0" smtClean="0">
                <a:solidFill>
                  <a:srgbClr val="0070C0"/>
                </a:solidFill>
              </a:rPr>
              <a:t>Qu'est-ce que c'est = $b</a:t>
            </a:r>
            <a:r>
              <a:rPr lang="en-US" sz="1600" dirty="0" smtClean="0">
                <a:solidFill>
                  <a:srgbClr val="0070C0"/>
                </a:solidFill>
              </a:rPr>
              <a:t> What am I?</a:t>
            </a:r>
            <a:r>
              <a:rPr lang="en-US" sz="1600" dirty="0" smtClean="0"/>
              <a:t> / $c $</a:t>
            </a:r>
            <a:r>
              <a:rPr lang="vi-VN" sz="1600" dirty="0" smtClean="0"/>
              <a:t>c Aurelie Lanchais, Alain Crozon</a:t>
            </a:r>
            <a:r>
              <a:rPr lang="en-US" sz="1600" dirty="0" smtClean="0"/>
              <a:t>.</a:t>
            </a:r>
          </a:p>
          <a:p>
            <a:pPr marL="0" indent="0">
              <a:buNone/>
            </a:pPr>
            <a:r>
              <a:rPr lang="vi-VN" sz="1600" dirty="0" smtClean="0"/>
              <a:t>246 </a:t>
            </a:r>
            <a:r>
              <a:rPr lang="en-US" sz="1600" dirty="0" smtClean="0"/>
              <a:t> 31  </a:t>
            </a:r>
            <a:r>
              <a:rPr lang="vi-VN" sz="1600" dirty="0" smtClean="0"/>
              <a:t>What am I</a:t>
            </a:r>
            <a:endParaRPr lang="en-US" sz="1600" dirty="0" smtClean="0"/>
          </a:p>
          <a:p>
            <a:pPr marL="0" indent="0">
              <a:buNone/>
            </a:pPr>
            <a:r>
              <a:rPr lang="vi-VN" sz="1600" dirty="0" smtClean="0"/>
              <a:t>260 </a:t>
            </a:r>
            <a:r>
              <a:rPr lang="en-US" sz="1600" dirty="0" smtClean="0"/>
              <a:t>       </a:t>
            </a:r>
            <a:r>
              <a:rPr lang="vi-VN" sz="1600" dirty="0" smtClean="0"/>
              <a:t>London : $b Milet, $c 2000.</a:t>
            </a:r>
            <a:endParaRPr lang="en-US" sz="1600" dirty="0" smtClean="0"/>
          </a:p>
          <a:p>
            <a:pPr marL="0" indent="0">
              <a:buNone/>
            </a:pPr>
            <a:r>
              <a:rPr lang="vi-VN" sz="1600" dirty="0" smtClean="0"/>
              <a:t>300 </a:t>
            </a:r>
            <a:r>
              <a:rPr lang="en-US" sz="1600" dirty="0" smtClean="0"/>
              <a:t>       </a:t>
            </a:r>
            <a:r>
              <a:rPr lang="vi-VN" sz="1600" dirty="0" smtClean="0"/>
              <a:t>16 p. : $b chiefly col. ill. ; $c 28 cm.</a:t>
            </a:r>
            <a:endParaRPr lang="en-US" sz="1600" dirty="0" smtClean="0"/>
          </a:p>
          <a:p>
            <a:pPr marL="0" indent="0">
              <a:buNone/>
            </a:pPr>
            <a:r>
              <a:rPr lang="vi-VN" sz="1600" dirty="0" smtClean="0"/>
              <a:t>546</a:t>
            </a:r>
            <a:r>
              <a:rPr lang="en-US" sz="1600" dirty="0" smtClean="0"/>
              <a:t>        </a:t>
            </a:r>
            <a:r>
              <a:rPr lang="vi-VN" sz="1600" dirty="0" smtClean="0"/>
              <a:t>Parallel</a:t>
            </a:r>
            <a:r>
              <a:rPr lang="en-US" sz="1600" dirty="0" smtClean="0"/>
              <a:t> </a:t>
            </a:r>
            <a:r>
              <a:rPr lang="vi-VN" sz="1600" dirty="0" smtClean="0"/>
              <a:t>text</a:t>
            </a:r>
            <a:r>
              <a:rPr lang="en-US" sz="1600" dirty="0" smtClean="0"/>
              <a:t> </a:t>
            </a:r>
            <a:r>
              <a:rPr lang="vi-VN" sz="1600" dirty="0" smtClean="0"/>
              <a:t>in</a:t>
            </a:r>
            <a:r>
              <a:rPr lang="en-US" sz="1600" dirty="0" smtClean="0"/>
              <a:t> </a:t>
            </a:r>
            <a:r>
              <a:rPr lang="vi-VN" sz="1600" dirty="0" smtClean="0"/>
              <a:t>French</a:t>
            </a:r>
            <a:r>
              <a:rPr lang="en-US" sz="1600" dirty="0" smtClean="0"/>
              <a:t> </a:t>
            </a:r>
            <a:r>
              <a:rPr lang="vi-VN" sz="1600" dirty="0" smtClean="0"/>
              <a:t>and</a:t>
            </a:r>
            <a:r>
              <a:rPr lang="en-US" sz="1600" dirty="0" smtClean="0"/>
              <a:t> </a:t>
            </a:r>
            <a:r>
              <a:rPr lang="vi-VN" sz="1600" dirty="0" smtClean="0"/>
              <a:t>English.</a:t>
            </a:r>
            <a:endParaRPr lang="en-US" sz="1600" dirty="0" smtClean="0"/>
          </a:p>
        </p:txBody>
      </p:sp>
    </p:spTree>
    <p:extLst>
      <p:ext uri="{BB962C8B-B14F-4D97-AF65-F5344CB8AC3E}">
        <p14:creationId xmlns:p14="http://schemas.microsoft.com/office/powerpoint/2010/main" val="2005471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200" dirty="0"/>
              <a:t>Cataloging Defensively:  Whole and Part</a:t>
            </a:r>
          </a:p>
          <a:p>
            <a:endParaRPr lang="en-US" dirty="0"/>
          </a:p>
        </p:txBody>
      </p:sp>
      <p:sp>
        <p:nvSpPr>
          <p:cNvPr id="8" name="Text Placeholder 2"/>
          <p:cNvSpPr>
            <a:spLocks noGrp="1"/>
          </p:cNvSpPr>
          <p:nvPr>
            <p:ph type="body" idx="4294967295"/>
          </p:nvPr>
        </p:nvSpPr>
        <p:spPr>
          <a:xfrm>
            <a:off x="457200" y="912875"/>
            <a:ext cx="4040188" cy="446087"/>
          </a:xfrm>
          <a:prstGeom prst="rect">
            <a:avLst/>
          </a:prstGeom>
        </p:spPr>
        <p:txBody>
          <a:bodyPr/>
          <a:lstStyle/>
          <a:p>
            <a:pPr marL="0" indent="0" algn="ctr">
              <a:buNone/>
            </a:pPr>
            <a:r>
              <a:rPr lang="en-US" dirty="0" smtClean="0"/>
              <a:t>Score and Parts</a:t>
            </a:r>
            <a:endParaRPr lang="en-US" dirty="0"/>
          </a:p>
        </p:txBody>
      </p:sp>
      <p:sp>
        <p:nvSpPr>
          <p:cNvPr id="9" name="Content Placeholder 3"/>
          <p:cNvSpPr txBox="1">
            <a:spLocks/>
          </p:cNvSpPr>
          <p:nvPr/>
        </p:nvSpPr>
        <p:spPr>
          <a:xfrm>
            <a:off x="477838" y="1541842"/>
            <a:ext cx="4040188" cy="395128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008  090901s2005    </a:t>
            </a:r>
            <a:r>
              <a:rPr lang="en-US" sz="1200" dirty="0" err="1" smtClean="0"/>
              <a:t>pauuua</a:t>
            </a:r>
            <a:r>
              <a:rPr lang="en-US" sz="1200" dirty="0" smtClean="0"/>
              <a:t>       n    </a:t>
            </a:r>
            <a:r>
              <a:rPr lang="en-US" sz="1200" dirty="0" err="1" smtClean="0"/>
              <a:t>zxx</a:t>
            </a:r>
            <a:r>
              <a:rPr lang="en-US" sz="1200" dirty="0" smtClean="0"/>
              <a:t> d</a:t>
            </a:r>
          </a:p>
          <a:p>
            <a:pPr marL="0" indent="0">
              <a:buNone/>
            </a:pPr>
            <a:r>
              <a:rPr lang="en-US" sz="1200" dirty="0" smtClean="0"/>
              <a:t>100 1    Higdon, Jennifer, $d 1962-</a:t>
            </a:r>
          </a:p>
          <a:p>
            <a:pPr marL="0" indent="0">
              <a:buNone/>
            </a:pPr>
            <a:r>
              <a:rPr lang="en-US" sz="1200" dirty="0" smtClean="0"/>
              <a:t>245 13  An exaltation of larks / $c Jennifer Higdon.</a:t>
            </a:r>
          </a:p>
          <a:p>
            <a:pPr marL="0" indent="0">
              <a:buNone/>
            </a:pPr>
            <a:r>
              <a:rPr lang="en-US" sz="1200" dirty="0" smtClean="0"/>
              <a:t>260      [Philadelphia, PA] : $b </a:t>
            </a:r>
            <a:r>
              <a:rPr lang="en-US" sz="1200" dirty="0" err="1" smtClean="0"/>
              <a:t>Lawdon</a:t>
            </a:r>
            <a:r>
              <a:rPr lang="en-US" sz="1200" dirty="0" smtClean="0"/>
              <a:t> Press, $c c2005.</a:t>
            </a:r>
          </a:p>
          <a:p>
            <a:pPr marL="0" indent="0">
              <a:buNone/>
            </a:pPr>
            <a:r>
              <a:rPr lang="en-US" sz="1200" dirty="0" smtClean="0">
                <a:solidFill>
                  <a:srgbClr val="0070C0"/>
                </a:solidFill>
              </a:rPr>
              <a:t>300      1 score (38 p.) ; $c 28 cm. + $a 4 parts ; $c 34 cm.</a:t>
            </a:r>
          </a:p>
          <a:p>
            <a:pPr marL="0" indent="0">
              <a:buNone/>
            </a:pPr>
            <a:r>
              <a:rPr lang="en-US" sz="1200" dirty="0" smtClean="0"/>
              <a:t>500      For string quartet.</a:t>
            </a:r>
          </a:p>
          <a:p>
            <a:pPr marL="0" indent="0">
              <a:buNone/>
            </a:pPr>
            <a:r>
              <a:rPr lang="en-US" sz="1200" dirty="0" smtClean="0"/>
              <a:t>650  0  String quartets </a:t>
            </a:r>
            <a:r>
              <a:rPr lang="en-US" sz="1200" dirty="0" smtClean="0">
                <a:solidFill>
                  <a:srgbClr val="0070C0"/>
                </a:solidFill>
              </a:rPr>
              <a:t>$v Scores and parts</a:t>
            </a:r>
            <a:r>
              <a:rPr lang="en-US" sz="1200" dirty="0" smtClean="0"/>
              <a:t>.</a:t>
            </a:r>
          </a:p>
          <a:p>
            <a:pPr marL="0" indent="0">
              <a:buNone/>
            </a:pPr>
            <a:endParaRPr lang="en-US" sz="2000" dirty="0"/>
          </a:p>
        </p:txBody>
      </p:sp>
      <p:sp>
        <p:nvSpPr>
          <p:cNvPr id="10" name="Text Placeholder 4"/>
          <p:cNvSpPr>
            <a:spLocks noGrp="1"/>
          </p:cNvSpPr>
          <p:nvPr>
            <p:ph type="body" sz="quarter" idx="4294967295"/>
          </p:nvPr>
        </p:nvSpPr>
        <p:spPr>
          <a:xfrm>
            <a:off x="4648200" y="901762"/>
            <a:ext cx="4041775" cy="369887"/>
          </a:xfrm>
          <a:prstGeom prst="rect">
            <a:avLst/>
          </a:prstGeom>
        </p:spPr>
        <p:txBody>
          <a:bodyPr/>
          <a:lstStyle/>
          <a:p>
            <a:pPr marL="0" indent="0" algn="ctr">
              <a:buNone/>
            </a:pPr>
            <a:r>
              <a:rPr lang="en-US" dirty="0" smtClean="0"/>
              <a:t>Score Alone / Parts Alone</a:t>
            </a:r>
            <a:endParaRPr lang="en-US" dirty="0"/>
          </a:p>
        </p:txBody>
      </p:sp>
      <p:sp>
        <p:nvSpPr>
          <p:cNvPr id="11" name="Content Placeholder 5"/>
          <p:cNvSpPr txBox="1">
            <a:spLocks/>
          </p:cNvSpPr>
          <p:nvPr/>
        </p:nvSpPr>
        <p:spPr>
          <a:xfrm>
            <a:off x="4785360" y="1541842"/>
            <a:ext cx="4041775" cy="3951288"/>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008        090626t20072005pau  a         n    </a:t>
            </a:r>
            <a:r>
              <a:rPr lang="en-US" sz="1200" dirty="0" err="1" smtClean="0"/>
              <a:t>zxx</a:t>
            </a:r>
            <a:r>
              <a:rPr lang="en-US" sz="1200" dirty="0" smtClean="0"/>
              <a:t> c</a:t>
            </a:r>
          </a:p>
          <a:p>
            <a:pPr marL="0" indent="0">
              <a:buNone/>
            </a:pPr>
            <a:r>
              <a:rPr lang="en-US" sz="1200" dirty="0" smtClean="0"/>
              <a:t>100 1     Higdon, Jennifer, $d 1962-</a:t>
            </a:r>
          </a:p>
          <a:p>
            <a:pPr marL="0" indent="0">
              <a:buNone/>
            </a:pPr>
            <a:r>
              <a:rPr lang="en-US" sz="1200" dirty="0" smtClean="0"/>
              <a:t>245 13   An exaltation of larks / $c Jennifer Higdon.</a:t>
            </a:r>
          </a:p>
          <a:p>
            <a:pPr marL="0" indent="0">
              <a:buNone/>
            </a:pPr>
            <a:r>
              <a:rPr lang="en-US" sz="1200" dirty="0" smtClean="0"/>
              <a:t>260        [Philadelphia] : $b </a:t>
            </a:r>
            <a:r>
              <a:rPr lang="en-US" sz="1200" dirty="0" err="1" smtClean="0"/>
              <a:t>Lawdon</a:t>
            </a:r>
            <a:r>
              <a:rPr lang="en-US" sz="1200" dirty="0" smtClean="0"/>
              <a:t> Press, $c c2005.</a:t>
            </a:r>
          </a:p>
          <a:p>
            <a:pPr marL="0" indent="0">
              <a:buNone/>
            </a:pPr>
            <a:r>
              <a:rPr lang="en-US" sz="1200" dirty="0" smtClean="0">
                <a:solidFill>
                  <a:srgbClr val="0070C0"/>
                </a:solidFill>
              </a:rPr>
              <a:t>300        1 score (38 p.) ; $c 28 cm.</a:t>
            </a:r>
          </a:p>
          <a:p>
            <a:pPr marL="0" indent="0">
              <a:buNone/>
            </a:pPr>
            <a:r>
              <a:rPr lang="en-US" sz="1200" dirty="0" smtClean="0"/>
              <a:t>500        For string quartet.</a:t>
            </a:r>
          </a:p>
          <a:p>
            <a:pPr marL="0" indent="0">
              <a:buNone/>
            </a:pPr>
            <a:r>
              <a:rPr lang="en-US" sz="1200" dirty="0" smtClean="0"/>
              <a:t>650  0    String quartets </a:t>
            </a:r>
            <a:r>
              <a:rPr lang="en-US" sz="1200" dirty="0" smtClean="0">
                <a:solidFill>
                  <a:srgbClr val="0070C0"/>
                </a:solidFill>
              </a:rPr>
              <a:t>$v S</a:t>
            </a:r>
            <a:r>
              <a:rPr lang="en-US" sz="1200" dirty="0" smtClean="0">
                <a:solidFill>
                  <a:srgbClr val="00B0F0"/>
                </a:solidFill>
              </a:rPr>
              <a:t>cores</a:t>
            </a:r>
            <a:r>
              <a:rPr lang="en-US" sz="1200" dirty="0" smtClean="0"/>
              <a:t>.</a:t>
            </a:r>
          </a:p>
          <a:p>
            <a:pPr marL="0" indent="0">
              <a:buNone/>
            </a:pPr>
            <a:r>
              <a:rPr lang="en-US" sz="1200" dirty="0" smtClean="0"/>
              <a:t>*************************************************************</a:t>
            </a:r>
          </a:p>
          <a:p>
            <a:pPr marL="0" indent="0">
              <a:buNone/>
            </a:pPr>
            <a:r>
              <a:rPr lang="en-US" sz="1200" dirty="0" smtClean="0"/>
              <a:t>008        100430s2005    </a:t>
            </a:r>
            <a:r>
              <a:rPr lang="en-US" sz="1200" dirty="0" err="1" smtClean="0"/>
              <a:t>pauuuae</a:t>
            </a:r>
            <a:r>
              <a:rPr lang="en-US" sz="1200" dirty="0" smtClean="0"/>
              <a:t>        n    </a:t>
            </a:r>
            <a:r>
              <a:rPr lang="en-US" sz="1200" dirty="0" err="1" smtClean="0"/>
              <a:t>zxx</a:t>
            </a:r>
            <a:r>
              <a:rPr lang="en-US" sz="1200" dirty="0" smtClean="0"/>
              <a:t> d</a:t>
            </a:r>
          </a:p>
          <a:p>
            <a:pPr marL="0" indent="0">
              <a:buNone/>
            </a:pPr>
            <a:r>
              <a:rPr lang="en-US" sz="1200" dirty="0" smtClean="0"/>
              <a:t>100 1     Higdon, Jennifer, $d 1962-</a:t>
            </a:r>
          </a:p>
          <a:p>
            <a:pPr marL="0" indent="0">
              <a:buNone/>
            </a:pPr>
            <a:r>
              <a:rPr lang="en-US" sz="1200" dirty="0" smtClean="0"/>
              <a:t>245 13   An exaltation of larks / $c Jennifer Higdon.</a:t>
            </a:r>
          </a:p>
          <a:p>
            <a:pPr marL="0" indent="0">
              <a:buNone/>
            </a:pPr>
            <a:r>
              <a:rPr lang="en-US" sz="1200" dirty="0" smtClean="0"/>
              <a:t>260        [Philadelphia : $b </a:t>
            </a:r>
            <a:r>
              <a:rPr lang="en-US" sz="1200" dirty="0" err="1" smtClean="0"/>
              <a:t>Lawdon</a:t>
            </a:r>
            <a:r>
              <a:rPr lang="en-US" sz="1200" dirty="0" smtClean="0"/>
              <a:t> Press?], $c c2005.</a:t>
            </a:r>
          </a:p>
          <a:p>
            <a:pPr marL="0" indent="0">
              <a:buNone/>
            </a:pPr>
            <a:r>
              <a:rPr lang="en-US" sz="1200" dirty="0" smtClean="0">
                <a:solidFill>
                  <a:srgbClr val="0070C0"/>
                </a:solidFill>
              </a:rPr>
              <a:t>300        4 parts ; $c 33 cm.</a:t>
            </a:r>
          </a:p>
          <a:p>
            <a:pPr marL="0" indent="0">
              <a:buNone/>
            </a:pPr>
            <a:r>
              <a:rPr lang="en-US" sz="1200" dirty="0" smtClean="0"/>
              <a:t>500         For string quartet.</a:t>
            </a:r>
          </a:p>
          <a:p>
            <a:pPr marL="0" indent="0">
              <a:buNone/>
            </a:pPr>
            <a:r>
              <a:rPr lang="en-US" sz="1200" dirty="0" smtClean="0"/>
              <a:t>650  0     String quartets </a:t>
            </a:r>
            <a:r>
              <a:rPr lang="en-US" sz="1200" dirty="0" smtClean="0">
                <a:solidFill>
                  <a:srgbClr val="0070C0"/>
                </a:solidFill>
              </a:rPr>
              <a:t>$v Parts</a:t>
            </a:r>
            <a:r>
              <a:rPr lang="en-US" sz="1200" dirty="0" smtClean="0"/>
              <a:t>.</a:t>
            </a:r>
          </a:p>
          <a:p>
            <a:pPr marL="0" indent="0">
              <a:buNone/>
            </a:pPr>
            <a:endParaRPr lang="en-US" sz="2000" dirty="0"/>
          </a:p>
        </p:txBody>
      </p:sp>
    </p:spTree>
    <p:extLst>
      <p:ext uri="{BB962C8B-B14F-4D97-AF65-F5344CB8AC3E}">
        <p14:creationId xmlns:p14="http://schemas.microsoft.com/office/powerpoint/2010/main" val="3160114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2800" dirty="0"/>
              <a:t>Cataloging Defensively:  Cataloging Rules</a:t>
            </a:r>
          </a:p>
        </p:txBody>
      </p:sp>
      <p:sp>
        <p:nvSpPr>
          <p:cNvPr id="4" name="Content Placeholder 2"/>
          <p:cNvSpPr txBox="1">
            <a:spLocks/>
          </p:cNvSpPr>
          <p:nvPr/>
        </p:nvSpPr>
        <p:spPr>
          <a:xfrm>
            <a:off x="477838" y="922559"/>
            <a:ext cx="7702550" cy="43878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“Differences resulting from changes in cataloging rules do not justify a new record.”</a:t>
            </a:r>
          </a:p>
          <a:p>
            <a:pPr marL="0" indent="0">
              <a:buNone/>
            </a:pPr>
            <a:endParaRPr lang="en-US" dirty="0" smtClean="0"/>
          </a:p>
          <a:p>
            <a:pPr>
              <a:buFont typeface="Arial" pitchFamily="34" charset="0"/>
              <a:buChar char="•"/>
            </a:pPr>
            <a:r>
              <a:rPr lang="en-US" sz="2400" dirty="0" smtClean="0"/>
              <a:t>OCLC Policy Statement on RDA Cataloging in </a:t>
            </a:r>
            <a:r>
              <a:rPr lang="en-US" sz="2400" dirty="0" err="1" smtClean="0"/>
              <a:t>WorldCat</a:t>
            </a:r>
            <a:r>
              <a:rPr lang="en-US" sz="2400" dirty="0" smtClean="0"/>
              <a:t> for the U.S. Testing Period</a:t>
            </a:r>
          </a:p>
          <a:p>
            <a:pPr marL="0" indent="0">
              <a:buNone/>
            </a:pPr>
            <a:endParaRPr lang="en-US" sz="2400" dirty="0" smtClean="0"/>
          </a:p>
          <a:p>
            <a:r>
              <a:rPr lang="en-US" sz="2400" dirty="0" smtClean="0">
                <a:hlinkClick r:id="rId3"/>
              </a:rPr>
              <a:t>http://www.oclc.org/us/en/rda/policy.htm</a:t>
            </a:r>
            <a:endParaRPr lang="en-US" sz="2400" dirty="0" smtClean="0"/>
          </a:p>
          <a:p>
            <a:pPr lvl="1">
              <a:buFont typeface="Arial" pitchFamily="34" charset="0"/>
              <a:buChar char="•"/>
            </a:pPr>
            <a:r>
              <a:rPr lang="en-US" sz="1800" dirty="0" smtClean="0"/>
              <a:t>“If a record created according to either AACR2 or RDA already exists in </a:t>
            </a:r>
            <a:r>
              <a:rPr lang="en-US" sz="1800" dirty="0" err="1" smtClean="0"/>
              <a:t>WorldCat</a:t>
            </a:r>
            <a:r>
              <a:rPr lang="en-US" sz="1800" dirty="0" smtClean="0"/>
              <a:t>, please do NOT create a duplicate record according to the other code.”</a:t>
            </a:r>
            <a:endParaRPr lang="en-US" sz="2000" dirty="0"/>
          </a:p>
        </p:txBody>
      </p:sp>
    </p:spTree>
    <p:extLst>
      <p:ext uri="{BB962C8B-B14F-4D97-AF65-F5344CB8AC3E}">
        <p14:creationId xmlns:p14="http://schemas.microsoft.com/office/powerpoint/2010/main" val="1745534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Cataloging Defensively:  Questions</a:t>
            </a:r>
          </a:p>
        </p:txBody>
      </p:sp>
      <p:sp>
        <p:nvSpPr>
          <p:cNvPr id="4" name="Content Placeholder 8"/>
          <p:cNvSpPr txBox="1">
            <a:spLocks/>
          </p:cNvSpPr>
          <p:nvPr/>
        </p:nvSpPr>
        <p:spPr>
          <a:xfrm>
            <a:off x="3962400" y="1144078"/>
            <a:ext cx="4983480" cy="4800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i="1" dirty="0" smtClean="0"/>
              <a:t>Thank you for your kind attention</a:t>
            </a:r>
          </a:p>
          <a:p>
            <a:pPr marL="0" indent="0" algn="ctr">
              <a:buNone/>
            </a:pPr>
            <a:r>
              <a:rPr lang="en-US" dirty="0" smtClean="0">
                <a:hlinkClick r:id="rId2"/>
              </a:rPr>
              <a:t>askqc@oclc.org</a:t>
            </a:r>
            <a:endParaRPr lang="en-US" dirty="0" smtClean="0"/>
          </a:p>
          <a:p>
            <a:endParaRPr lang="en-US" sz="1800" dirty="0" smtClean="0"/>
          </a:p>
          <a:p>
            <a:r>
              <a:rPr lang="en-US" sz="1800" dirty="0" smtClean="0"/>
              <a:t>When to Input a New Record</a:t>
            </a:r>
          </a:p>
          <a:p>
            <a:pPr lvl="1">
              <a:buFont typeface="Arial"/>
              <a:buNone/>
            </a:pPr>
            <a:r>
              <a:rPr lang="en-US" sz="1600" dirty="0" smtClean="0"/>
              <a:t>OCLC’s Bibliographic Formats and Standards, Chapter 4</a:t>
            </a:r>
          </a:p>
          <a:p>
            <a:pPr lvl="2">
              <a:buFont typeface="Arial"/>
              <a:buNone/>
            </a:pPr>
            <a:r>
              <a:rPr lang="en-US" sz="1400" dirty="0" smtClean="0">
                <a:hlinkClick r:id="rId3"/>
              </a:rPr>
              <a:t>http://www.oclc.org/bibformats/en/input/default.shtm</a:t>
            </a:r>
            <a:endParaRPr lang="en-US" sz="1400" dirty="0" smtClean="0"/>
          </a:p>
          <a:p>
            <a:pPr lvl="2">
              <a:buFont typeface="Arial"/>
              <a:buNone/>
            </a:pPr>
            <a:endParaRPr lang="en-US" sz="1400" dirty="0" smtClean="0"/>
          </a:p>
          <a:p>
            <a:r>
              <a:rPr lang="en-US" sz="1800" dirty="0" smtClean="0">
                <a:solidFill>
                  <a:srgbClr val="000000"/>
                </a:solidFill>
              </a:rPr>
              <a:t>Differences Between, Changes Within:  Guidelines on When to Create a New Record</a:t>
            </a:r>
          </a:p>
          <a:p>
            <a:pPr lvl="1">
              <a:buFont typeface="Arial"/>
              <a:buNone/>
            </a:pPr>
            <a:r>
              <a:rPr lang="en-US" sz="1400" dirty="0" smtClean="0">
                <a:hlinkClick r:id="rId4"/>
              </a:rPr>
              <a:t>http://www.ala.org/ala/mgrps/divs/alcts/resources/org/cat/differences07.pdf</a:t>
            </a:r>
            <a:endParaRPr lang="en-US" sz="1400" dirty="0" smtClean="0">
              <a:hlinkClick r:id="rId3"/>
            </a:endParaRPr>
          </a:p>
          <a:p>
            <a:endParaRPr lang="en-US" sz="2000" dirty="0" smtClean="0">
              <a:solidFill>
                <a:srgbClr val="000000"/>
              </a:solidFill>
            </a:endParaRPr>
          </a:p>
          <a:p>
            <a:endParaRPr lang="en-US" sz="3600" dirty="0"/>
          </a:p>
        </p:txBody>
      </p:sp>
      <p:pic>
        <p:nvPicPr>
          <p:cNvPr id="5" name="Content Placeholder 9" descr="question_mark.jpg"/>
          <p:cNvPicPr>
            <a:picLocks noChangeAspect="1"/>
          </p:cNvPicPr>
          <p:nvPr/>
        </p:nvPicPr>
        <p:blipFill>
          <a:blip r:embed="rId5" cstate="print"/>
          <a:stretch>
            <a:fillRect/>
          </a:stretch>
        </p:blipFill>
        <p:spPr>
          <a:xfrm>
            <a:off x="685800" y="1325880"/>
            <a:ext cx="2857500" cy="3810000"/>
          </a:xfrm>
          <a:prstGeom prst="rect">
            <a:avLst/>
          </a:prstGeom>
        </p:spPr>
      </p:pic>
    </p:spTree>
    <p:extLst>
      <p:ext uri="{BB962C8B-B14F-4D97-AF65-F5344CB8AC3E}">
        <p14:creationId xmlns:p14="http://schemas.microsoft.com/office/powerpoint/2010/main" val="3077811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sz="2400" dirty="0"/>
              <a:t>Jay </a:t>
            </a:r>
            <a:r>
              <a:rPr lang="en-US" sz="2400" dirty="0" err="1"/>
              <a:t>Weitz</a:t>
            </a:r>
            <a:endParaRPr lang="en-US" sz="2400" dirty="0"/>
          </a:p>
          <a:p>
            <a:endParaRPr lang="en-US" sz="2400" dirty="0"/>
          </a:p>
        </p:txBody>
      </p:sp>
      <p:sp>
        <p:nvSpPr>
          <p:cNvPr id="4" name="Text Placeholder 3"/>
          <p:cNvSpPr>
            <a:spLocks noGrp="1"/>
          </p:cNvSpPr>
          <p:nvPr>
            <p:ph type="body" sz="quarter" idx="12"/>
          </p:nvPr>
        </p:nvSpPr>
        <p:spPr/>
        <p:txBody>
          <a:bodyPr>
            <a:noAutofit/>
          </a:bodyPr>
          <a:lstStyle/>
          <a:p>
            <a:pPr marL="342900" indent="-342900">
              <a:lnSpc>
                <a:spcPct val="90000"/>
              </a:lnSpc>
            </a:pPr>
            <a:r>
              <a:rPr lang="en-US" sz="1100" dirty="0"/>
              <a:t>Senior Consulting Database Specialist</a:t>
            </a:r>
          </a:p>
          <a:p>
            <a:pPr marL="342900" indent="-342900">
              <a:lnSpc>
                <a:spcPct val="90000"/>
              </a:lnSpc>
            </a:pPr>
            <a:r>
              <a:rPr lang="en-US" sz="1100" dirty="0" err="1"/>
              <a:t>WorldCat</a:t>
            </a:r>
            <a:r>
              <a:rPr lang="en-US" sz="1100" dirty="0"/>
              <a:t> Quality Management, OCLC</a:t>
            </a:r>
          </a:p>
          <a:p>
            <a:endParaRPr lang="en-US" sz="1100" dirty="0"/>
          </a:p>
        </p:txBody>
      </p:sp>
      <p:sp>
        <p:nvSpPr>
          <p:cNvPr id="5" name="Text Placeholder 4"/>
          <p:cNvSpPr>
            <a:spLocks noGrp="1"/>
          </p:cNvSpPr>
          <p:nvPr>
            <p:ph type="body" sz="quarter" idx="13"/>
          </p:nvPr>
        </p:nvSpPr>
        <p:spPr>
          <a:xfrm>
            <a:off x="240428" y="2026218"/>
            <a:ext cx="3887788" cy="305495"/>
          </a:xfrm>
        </p:spPr>
        <p:txBody>
          <a:bodyPr>
            <a:noAutofit/>
          </a:bodyPr>
          <a:lstStyle/>
          <a:p>
            <a:r>
              <a:rPr lang="en-US" sz="1800" dirty="0"/>
              <a:t>jay_weitz@oclc.org</a:t>
            </a:r>
          </a:p>
          <a:p>
            <a:endParaRPr lang="en-US" sz="1800" dirty="0"/>
          </a:p>
        </p:txBody>
      </p:sp>
    </p:spTree>
    <p:extLst>
      <p:ext uri="{BB962C8B-B14F-4D97-AF65-F5344CB8AC3E}">
        <p14:creationId xmlns:p14="http://schemas.microsoft.com/office/powerpoint/2010/main" val="51174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When to Input a New Record</a:t>
            </a:r>
          </a:p>
          <a:p>
            <a:pPr lvl="1">
              <a:buNone/>
            </a:pPr>
            <a:r>
              <a:rPr lang="en-US" sz="2000" dirty="0"/>
              <a:t>OCLC Bibliographic Formats and Standards (BFAS), Chapter 4</a:t>
            </a:r>
          </a:p>
          <a:p>
            <a:pPr lvl="2">
              <a:buNone/>
            </a:pPr>
            <a:r>
              <a:rPr lang="en-US" sz="1800" dirty="0">
                <a:hlinkClick r:id="rId3"/>
              </a:rPr>
              <a:t>http://www.oclc.org/bibformats/en/input/default.shtm</a:t>
            </a:r>
            <a:endParaRPr lang="en-US" sz="1800" dirty="0"/>
          </a:p>
          <a:p>
            <a:endParaRPr lang="en-US" dirty="0" smtClean="0"/>
          </a:p>
          <a:p>
            <a:r>
              <a:rPr lang="en-US" dirty="0" smtClean="0"/>
              <a:t>Differences </a:t>
            </a:r>
            <a:r>
              <a:rPr lang="en-US" dirty="0"/>
              <a:t>Between, Changes Within:  Guidelines on When to Create a New Record</a:t>
            </a:r>
          </a:p>
          <a:p>
            <a:pPr lvl="1">
              <a:buNone/>
            </a:pPr>
            <a:r>
              <a:rPr lang="en-US" sz="2000" dirty="0"/>
              <a:t>ALA’s Association for Library Collections and Technical Services (ALCTS)</a:t>
            </a:r>
          </a:p>
          <a:p>
            <a:pPr lvl="2">
              <a:buNone/>
            </a:pPr>
            <a:r>
              <a:rPr lang="en-US" sz="1800" dirty="0">
                <a:hlinkClick r:id="rId4"/>
              </a:rPr>
              <a:t>http://www.ala.org/ala/mgrps/divs/alcts/resources/org/cat/differences07.pdf</a:t>
            </a:r>
            <a:endParaRPr lang="en-US" sz="1800" dirty="0">
              <a:hlinkClick r:id="rId3"/>
            </a:endParaRPr>
          </a:p>
          <a:p>
            <a:endParaRPr lang="en-US" dirty="0"/>
          </a:p>
        </p:txBody>
      </p:sp>
      <p:sp>
        <p:nvSpPr>
          <p:cNvPr id="3" name="Text Placeholder 2"/>
          <p:cNvSpPr>
            <a:spLocks noGrp="1"/>
          </p:cNvSpPr>
          <p:nvPr>
            <p:ph type="body" sz="quarter" idx="13"/>
          </p:nvPr>
        </p:nvSpPr>
        <p:spPr/>
        <p:txBody>
          <a:bodyPr/>
          <a:lstStyle/>
          <a:p>
            <a:r>
              <a:rPr lang="en-US" sz="3200" dirty="0"/>
              <a:t>Cataloging Defensively:  Introduction</a:t>
            </a:r>
            <a:endParaRPr lang="en-US" sz="3200" dirty="0"/>
          </a:p>
        </p:txBody>
      </p:sp>
    </p:spTree>
    <p:extLst>
      <p:ext uri="{BB962C8B-B14F-4D97-AF65-F5344CB8AC3E}">
        <p14:creationId xmlns:p14="http://schemas.microsoft.com/office/powerpoint/2010/main" val="10422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sz="2000" dirty="0"/>
              <a:t>Duplicate Detection and Resolution (DDR</a:t>
            </a:r>
            <a:r>
              <a:rPr lang="en-US" sz="2000" dirty="0" smtClean="0"/>
              <a:t>)</a:t>
            </a:r>
          </a:p>
          <a:p>
            <a:endParaRPr lang="en-US" sz="2000" dirty="0"/>
          </a:p>
          <a:p>
            <a:pPr lvl="1">
              <a:buFont typeface="Arial" pitchFamily="34" charset="0"/>
              <a:buChar char="•"/>
            </a:pPr>
            <a:r>
              <a:rPr lang="en-US" sz="1800" dirty="0"/>
              <a:t>Original DDR (1991-2005)</a:t>
            </a:r>
          </a:p>
          <a:p>
            <a:pPr lvl="2">
              <a:buFont typeface="Arial" pitchFamily="34" charset="0"/>
              <a:buChar char="•"/>
            </a:pPr>
            <a:r>
              <a:rPr lang="en-US" sz="1600" dirty="0"/>
              <a:t>Dealt with Books format records only</a:t>
            </a:r>
          </a:p>
          <a:p>
            <a:pPr lvl="2">
              <a:buFont typeface="Arial" pitchFamily="34" charset="0"/>
              <a:buChar char="•"/>
            </a:pPr>
            <a:r>
              <a:rPr lang="en-US" sz="1600" dirty="0"/>
              <a:t>1.6 million Books duplicates merged</a:t>
            </a:r>
          </a:p>
          <a:p>
            <a:pPr lvl="1"/>
            <a:endParaRPr lang="en-US" sz="1800" dirty="0" smtClean="0"/>
          </a:p>
          <a:p>
            <a:pPr lvl="1">
              <a:buFont typeface="Arial" panose="020B0604020202020204" pitchFamily="34" charset="0"/>
              <a:buChar char="•"/>
            </a:pPr>
            <a:r>
              <a:rPr lang="en-US" sz="1800" dirty="0" smtClean="0"/>
              <a:t>New </a:t>
            </a:r>
            <a:r>
              <a:rPr lang="en-US" sz="1800" dirty="0"/>
              <a:t>DDR (developed 2005-2010)</a:t>
            </a:r>
          </a:p>
          <a:p>
            <a:pPr lvl="2"/>
            <a:r>
              <a:rPr lang="en-US" sz="1600" dirty="0"/>
              <a:t>Deals with </a:t>
            </a:r>
            <a:r>
              <a:rPr lang="en-US" sz="1600" i="1" dirty="0"/>
              <a:t>all</a:t>
            </a:r>
            <a:r>
              <a:rPr lang="en-US" sz="1600" dirty="0"/>
              <a:t> bibliographic formats</a:t>
            </a:r>
          </a:p>
          <a:p>
            <a:pPr lvl="2"/>
            <a:r>
              <a:rPr lang="en-US" sz="1600" dirty="0"/>
              <a:t>Began late January 2010, completed “walk through </a:t>
            </a:r>
            <a:r>
              <a:rPr lang="en-US" sz="1600" dirty="0" err="1"/>
              <a:t>WorldCat</a:t>
            </a:r>
            <a:r>
              <a:rPr lang="en-US" sz="1600" dirty="0"/>
              <a:t>” late September 2010</a:t>
            </a:r>
          </a:p>
          <a:p>
            <a:pPr lvl="3"/>
            <a:r>
              <a:rPr lang="en-US" sz="1400" dirty="0"/>
              <a:t>5.1 million duplicates merged</a:t>
            </a:r>
          </a:p>
          <a:p>
            <a:pPr lvl="2"/>
            <a:r>
              <a:rPr lang="en-US" sz="1600" dirty="0"/>
              <a:t>Continues to consider new and modified </a:t>
            </a:r>
            <a:r>
              <a:rPr lang="en-US" sz="1600" dirty="0" err="1"/>
              <a:t>WorldCat</a:t>
            </a:r>
            <a:r>
              <a:rPr lang="en-US" sz="1600" dirty="0"/>
              <a:t> records daily</a:t>
            </a:r>
          </a:p>
          <a:p>
            <a:pPr lvl="3"/>
            <a:r>
              <a:rPr lang="en-US" sz="1400" dirty="0"/>
              <a:t>Over 1.1 million duplicates merged to date</a:t>
            </a:r>
          </a:p>
          <a:p>
            <a:endParaRPr lang="en-US" dirty="0"/>
          </a:p>
        </p:txBody>
      </p:sp>
      <p:sp>
        <p:nvSpPr>
          <p:cNvPr id="3" name="Text Placeholder 2"/>
          <p:cNvSpPr>
            <a:spLocks noGrp="1"/>
          </p:cNvSpPr>
          <p:nvPr>
            <p:ph type="body" sz="quarter" idx="13"/>
          </p:nvPr>
        </p:nvSpPr>
        <p:spPr/>
        <p:txBody>
          <a:bodyPr/>
          <a:lstStyle/>
          <a:p>
            <a:r>
              <a:rPr lang="en-US" sz="3200" dirty="0"/>
              <a:t>Cataloging Defensively:  Introduction</a:t>
            </a:r>
          </a:p>
          <a:p>
            <a:endParaRPr lang="en-US" dirty="0"/>
          </a:p>
        </p:txBody>
      </p:sp>
    </p:spTree>
    <p:extLst>
      <p:ext uri="{BB962C8B-B14F-4D97-AF65-F5344CB8AC3E}">
        <p14:creationId xmlns:p14="http://schemas.microsoft.com/office/powerpoint/2010/main" val="3070003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a:t>Cataloging Defensively:  </a:t>
            </a:r>
            <a:r>
              <a:rPr lang="en-US" dirty="0" smtClean="0"/>
              <a:t>BASICS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51789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979165"/>
            <a:ext cx="8181975" cy="4475171"/>
          </a:xfrm>
        </p:spPr>
        <p:txBody>
          <a:bodyPr/>
          <a:lstStyle/>
          <a:p>
            <a:pPr marL="0" indent="0">
              <a:buNone/>
            </a:pPr>
            <a:r>
              <a:rPr lang="en-US" dirty="0"/>
              <a:t>Cataloging Defensively = Cataloging </a:t>
            </a:r>
            <a:r>
              <a:rPr lang="en-US" dirty="0" smtClean="0"/>
              <a:t>Carefully</a:t>
            </a:r>
            <a:endParaRPr lang="en-US" dirty="0"/>
          </a:p>
          <a:p>
            <a:pPr>
              <a:buFont typeface="Arial" pitchFamily="34" charset="0"/>
              <a:buChar char="•"/>
            </a:pPr>
            <a:r>
              <a:rPr lang="en-US" dirty="0"/>
              <a:t>Be sure you search thoroughly</a:t>
            </a:r>
          </a:p>
          <a:p>
            <a:pPr>
              <a:buFont typeface="Arial" pitchFamily="34" charset="0"/>
              <a:buChar char="•"/>
            </a:pPr>
            <a:r>
              <a:rPr lang="en-US" dirty="0"/>
              <a:t>If you derive a new record from an existing one, be sure that you make all of the changes to the record that convinced you a separate record was justified in the first place</a:t>
            </a:r>
          </a:p>
          <a:p>
            <a:pPr>
              <a:buFont typeface="Arial" pitchFamily="34" charset="0"/>
              <a:buChar char="•"/>
            </a:pPr>
            <a:r>
              <a:rPr lang="en-US" dirty="0"/>
              <a:t>Be sure that you never change the essential identity of an existing bibliographic record to something else</a:t>
            </a:r>
          </a:p>
          <a:p>
            <a:pPr>
              <a:buFont typeface="Arial" pitchFamily="34" charset="0"/>
              <a:buChar char="•"/>
            </a:pPr>
            <a:r>
              <a:rPr lang="en-US" dirty="0"/>
              <a:t>Be sure that the coding and tagging are correct and complete</a:t>
            </a:r>
          </a:p>
          <a:p>
            <a:pPr>
              <a:buFont typeface="Arial" pitchFamily="34" charset="0"/>
              <a:buChar char="•"/>
            </a:pPr>
            <a:r>
              <a:rPr lang="en-US" dirty="0"/>
              <a:t>Be sure to proofread the record</a:t>
            </a:r>
            <a:endParaRPr lang="en-US" sz="3600" dirty="0"/>
          </a:p>
          <a:p>
            <a:endParaRPr lang="en-US" dirty="0"/>
          </a:p>
        </p:txBody>
      </p:sp>
      <p:sp>
        <p:nvSpPr>
          <p:cNvPr id="3" name="Text Placeholder 2"/>
          <p:cNvSpPr>
            <a:spLocks noGrp="1"/>
          </p:cNvSpPr>
          <p:nvPr>
            <p:ph type="body" sz="quarter" idx="13"/>
          </p:nvPr>
        </p:nvSpPr>
        <p:spPr/>
        <p:txBody>
          <a:bodyPr/>
          <a:lstStyle/>
          <a:p>
            <a:r>
              <a:rPr lang="en-US" sz="3200" dirty="0"/>
              <a:t>Cataloging Defensively:  </a:t>
            </a:r>
            <a:r>
              <a:rPr lang="en-US" sz="3200" dirty="0" smtClean="0"/>
              <a:t>Basics</a:t>
            </a:r>
            <a:endParaRPr lang="en-US" sz="3200" dirty="0"/>
          </a:p>
          <a:p>
            <a:endParaRPr lang="en-US" dirty="0"/>
          </a:p>
        </p:txBody>
      </p:sp>
    </p:spTree>
    <p:extLst>
      <p:ext uri="{BB962C8B-B14F-4D97-AF65-F5344CB8AC3E}">
        <p14:creationId xmlns:p14="http://schemas.microsoft.com/office/powerpoint/2010/main" val="663508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926913"/>
            <a:ext cx="8181975" cy="4475171"/>
          </a:xfrm>
        </p:spPr>
        <p:txBody>
          <a:bodyPr/>
          <a:lstStyle/>
          <a:p>
            <a:pPr marL="0" indent="0">
              <a:buNone/>
            </a:pPr>
            <a:r>
              <a:rPr lang="en-US" dirty="0"/>
              <a:t>Cataloging Defensively = Cataloging </a:t>
            </a:r>
            <a:r>
              <a:rPr lang="en-US" dirty="0" smtClean="0"/>
              <a:t>Carefully</a:t>
            </a:r>
          </a:p>
          <a:p>
            <a:pPr marL="0" indent="0">
              <a:buNone/>
            </a:pPr>
            <a:endParaRPr lang="en-US" dirty="0"/>
          </a:p>
          <a:p>
            <a:pPr>
              <a:buFont typeface="Arial" pitchFamily="34" charset="0"/>
              <a:buChar char="•"/>
            </a:pPr>
            <a:r>
              <a:rPr lang="en-US" dirty="0"/>
              <a:t>Be sure that the record is internally consistent, with coded data corresponding correctly to descriptive data, including</a:t>
            </a:r>
            <a:r>
              <a:rPr lang="en-US" dirty="0" smtClean="0"/>
              <a:t>:</a:t>
            </a:r>
          </a:p>
          <a:p>
            <a:pPr marL="0" indent="0">
              <a:buNone/>
            </a:pPr>
            <a:endParaRPr lang="en-US" dirty="0"/>
          </a:p>
          <a:p>
            <a:pPr lvl="1">
              <a:buFont typeface="Arial" pitchFamily="34" charset="0"/>
              <a:buChar char="•"/>
            </a:pPr>
            <a:r>
              <a:rPr lang="en-US" sz="2000" dirty="0" err="1"/>
              <a:t>Ctry</a:t>
            </a:r>
            <a:r>
              <a:rPr lang="en-US" sz="2000" dirty="0"/>
              <a:t> and 260 subfield $a</a:t>
            </a:r>
          </a:p>
          <a:p>
            <a:pPr lvl="1">
              <a:buFont typeface="Arial" pitchFamily="34" charset="0"/>
              <a:buChar char="•"/>
            </a:pPr>
            <a:r>
              <a:rPr lang="en-US" sz="2000" dirty="0"/>
              <a:t>Date 1 and 260 subfield $c</a:t>
            </a:r>
          </a:p>
          <a:p>
            <a:pPr lvl="1">
              <a:buFont typeface="Arial" pitchFamily="34" charset="0"/>
              <a:buChar char="•"/>
            </a:pPr>
            <a:r>
              <a:rPr lang="en-US" sz="2000" dirty="0"/>
              <a:t>Form coding for electronic resources, microforms, Braille, large print, when appropriate </a:t>
            </a:r>
          </a:p>
          <a:p>
            <a:pPr lvl="1">
              <a:buFont typeface="Arial" pitchFamily="34" charset="0"/>
              <a:buChar char="•"/>
            </a:pPr>
            <a:r>
              <a:rPr lang="en-US" sz="2000" dirty="0"/>
              <a:t>006 to account for additional aspects of a resource, when appropriate </a:t>
            </a:r>
          </a:p>
          <a:p>
            <a:pPr lvl="1">
              <a:buFont typeface="Arial" pitchFamily="34" charset="0"/>
              <a:buChar char="•"/>
            </a:pPr>
            <a:r>
              <a:rPr lang="en-US" sz="2000" dirty="0"/>
              <a:t>007 correctly reflecting physical characteristics, when appropriate </a:t>
            </a:r>
          </a:p>
          <a:p>
            <a:pPr marL="0" indent="0">
              <a:buNone/>
            </a:pPr>
            <a:endParaRPr lang="en-US" dirty="0"/>
          </a:p>
        </p:txBody>
      </p:sp>
      <p:sp>
        <p:nvSpPr>
          <p:cNvPr id="3" name="Text Placeholder 2"/>
          <p:cNvSpPr>
            <a:spLocks noGrp="1"/>
          </p:cNvSpPr>
          <p:nvPr>
            <p:ph type="body" sz="quarter" idx="13"/>
          </p:nvPr>
        </p:nvSpPr>
        <p:spPr/>
        <p:txBody>
          <a:bodyPr/>
          <a:lstStyle/>
          <a:p>
            <a:r>
              <a:rPr lang="en-US" dirty="0"/>
              <a:t>Cataloging Defensively:  Basics</a:t>
            </a:r>
          </a:p>
          <a:p>
            <a:endParaRPr lang="en-US" dirty="0"/>
          </a:p>
        </p:txBody>
      </p:sp>
    </p:spTree>
    <p:extLst>
      <p:ext uri="{BB962C8B-B14F-4D97-AF65-F5344CB8AC3E}">
        <p14:creationId xmlns:p14="http://schemas.microsoft.com/office/powerpoint/2010/main" val="565670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966102"/>
            <a:ext cx="8181975" cy="4475171"/>
          </a:xfrm>
        </p:spPr>
        <p:txBody>
          <a:bodyPr/>
          <a:lstStyle/>
          <a:p>
            <a:pPr marL="0" indent="0">
              <a:buNone/>
            </a:pPr>
            <a:r>
              <a:rPr lang="en-US" dirty="0"/>
              <a:t>Cataloging Defensively = Cataloging </a:t>
            </a:r>
            <a:r>
              <a:rPr lang="en-US" dirty="0" smtClean="0"/>
              <a:t>Carefully</a:t>
            </a:r>
          </a:p>
          <a:p>
            <a:pPr marL="0" indent="0">
              <a:buNone/>
            </a:pPr>
            <a:endParaRPr lang="en-US" dirty="0"/>
          </a:p>
          <a:p>
            <a:pPr>
              <a:buFont typeface="Arial" pitchFamily="34" charset="0"/>
              <a:buChar char="•"/>
            </a:pPr>
            <a:r>
              <a:rPr lang="en-US" dirty="0"/>
              <a:t>If you are cataloging a non-book resource, be sure that the date of publication does not predate the date of first availability for that medium, for example</a:t>
            </a:r>
            <a:r>
              <a:rPr lang="en-US" dirty="0" smtClean="0"/>
              <a:t>:</a:t>
            </a:r>
          </a:p>
          <a:p>
            <a:pPr>
              <a:buFont typeface="Arial" pitchFamily="34" charset="0"/>
              <a:buChar char="•"/>
            </a:pPr>
            <a:endParaRPr lang="en-US" dirty="0"/>
          </a:p>
          <a:p>
            <a:pPr lvl="1">
              <a:buFont typeface="Arial" pitchFamily="34" charset="0"/>
              <a:buChar char="•"/>
            </a:pPr>
            <a:r>
              <a:rPr lang="en-US" sz="2000" dirty="0"/>
              <a:t>Audio compact disc:  1982</a:t>
            </a:r>
          </a:p>
          <a:p>
            <a:pPr lvl="1">
              <a:buFont typeface="Arial" pitchFamily="34" charset="0"/>
              <a:buChar char="•"/>
            </a:pPr>
            <a:r>
              <a:rPr lang="en-US" sz="2000" dirty="0"/>
              <a:t>CD-ROM:  1985</a:t>
            </a:r>
          </a:p>
          <a:p>
            <a:pPr lvl="1">
              <a:buFont typeface="Arial" pitchFamily="34" charset="0"/>
              <a:buChar char="•"/>
            </a:pPr>
            <a:r>
              <a:rPr lang="en-US" sz="2000" dirty="0"/>
              <a:t>DVD-video:  1996</a:t>
            </a:r>
          </a:p>
          <a:p>
            <a:pPr lvl="1">
              <a:buFont typeface="Arial" pitchFamily="34" charset="0"/>
              <a:buChar char="•"/>
            </a:pPr>
            <a:r>
              <a:rPr lang="en-US" sz="2000" dirty="0"/>
              <a:t>Streaming media:  1999</a:t>
            </a:r>
          </a:p>
          <a:p>
            <a:pPr lvl="1">
              <a:buFont typeface="Arial" pitchFamily="34" charset="0"/>
              <a:buChar char="•"/>
            </a:pPr>
            <a:r>
              <a:rPr lang="en-US" sz="2000" dirty="0"/>
              <a:t>Blu-ray Disc:  </a:t>
            </a:r>
            <a:r>
              <a:rPr lang="en-US" sz="2000" dirty="0" smtClean="0"/>
              <a:t>2006</a:t>
            </a:r>
          </a:p>
          <a:p>
            <a:pPr marL="457200" lvl="1" indent="0">
              <a:buNone/>
            </a:pPr>
            <a:endParaRPr lang="en-US" sz="2000" dirty="0"/>
          </a:p>
          <a:p>
            <a:pPr>
              <a:buFont typeface="Arial" pitchFamily="34" charset="0"/>
              <a:buChar char="•"/>
            </a:pPr>
            <a:r>
              <a:rPr lang="en-US" dirty="0">
                <a:hlinkClick r:id="rId3"/>
              </a:rPr>
              <a:t>http://www.oclc.org/bibformats/en/2xx/260.shtm</a:t>
            </a:r>
            <a:endParaRPr lang="en-US" dirty="0"/>
          </a:p>
          <a:p>
            <a:endParaRPr lang="en-US" dirty="0"/>
          </a:p>
        </p:txBody>
      </p:sp>
      <p:sp>
        <p:nvSpPr>
          <p:cNvPr id="3" name="Text Placeholder 2"/>
          <p:cNvSpPr>
            <a:spLocks noGrp="1"/>
          </p:cNvSpPr>
          <p:nvPr>
            <p:ph type="body" sz="quarter" idx="13"/>
          </p:nvPr>
        </p:nvSpPr>
        <p:spPr/>
        <p:txBody>
          <a:bodyPr/>
          <a:lstStyle/>
          <a:p>
            <a:r>
              <a:rPr lang="en-US" dirty="0"/>
              <a:t>Cataloging Defensively:  Basics</a:t>
            </a:r>
          </a:p>
          <a:p>
            <a:endParaRPr lang="en-US" dirty="0"/>
          </a:p>
        </p:txBody>
      </p:sp>
    </p:spTree>
    <p:extLst>
      <p:ext uri="{BB962C8B-B14F-4D97-AF65-F5344CB8AC3E}">
        <p14:creationId xmlns:p14="http://schemas.microsoft.com/office/powerpoint/2010/main" val="1839428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3692" y="1393817"/>
            <a:ext cx="4271554" cy="4475171"/>
          </a:xfrm>
        </p:spPr>
        <p:txBody>
          <a:bodyPr/>
          <a:lstStyle/>
          <a:p>
            <a:pPr marL="0" indent="0">
              <a:buNone/>
            </a:pPr>
            <a:r>
              <a:rPr lang="en-US" sz="2600" dirty="0"/>
              <a:t>When to Input a New Record: </a:t>
            </a:r>
            <a:r>
              <a:rPr lang="en-US" sz="2600" dirty="0" smtClean="0"/>
              <a:t>Guidelines </a:t>
            </a:r>
            <a:r>
              <a:rPr lang="en-US" sz="2600" dirty="0"/>
              <a:t>for All </a:t>
            </a:r>
            <a:r>
              <a:rPr lang="en-US" sz="2600" dirty="0" smtClean="0"/>
              <a:t>Formats</a:t>
            </a:r>
          </a:p>
          <a:p>
            <a:pPr marL="0" indent="0">
              <a:buNone/>
            </a:pPr>
            <a:endParaRPr lang="en-US" sz="2600" dirty="0"/>
          </a:p>
          <a:p>
            <a:pPr lvl="1">
              <a:buFont typeface="Arial" pitchFamily="34" charset="0"/>
              <a:buChar char="•"/>
            </a:pPr>
            <a:r>
              <a:rPr lang="en-US" sz="2400" dirty="0"/>
              <a:t>Different Editions</a:t>
            </a:r>
          </a:p>
          <a:p>
            <a:pPr lvl="1">
              <a:buFont typeface="Arial" pitchFamily="34" charset="0"/>
              <a:buChar char="•"/>
            </a:pPr>
            <a:r>
              <a:rPr lang="en-US" sz="2400" dirty="0"/>
              <a:t>Analytical Versus Comprehensive Entry</a:t>
            </a:r>
          </a:p>
          <a:p>
            <a:pPr lvl="1">
              <a:buFont typeface="Arial" pitchFamily="34" charset="0"/>
              <a:buChar char="•"/>
            </a:pPr>
            <a:r>
              <a:rPr lang="en-US" sz="2400" dirty="0"/>
              <a:t>Cataloging Rules</a:t>
            </a:r>
          </a:p>
          <a:p>
            <a:endParaRPr lang="en-US" dirty="0"/>
          </a:p>
        </p:txBody>
      </p:sp>
      <p:sp>
        <p:nvSpPr>
          <p:cNvPr id="3" name="Text Placeholder 2"/>
          <p:cNvSpPr>
            <a:spLocks noGrp="1"/>
          </p:cNvSpPr>
          <p:nvPr>
            <p:ph type="body" sz="quarter" idx="13"/>
          </p:nvPr>
        </p:nvSpPr>
        <p:spPr/>
        <p:txBody>
          <a:bodyPr/>
          <a:lstStyle/>
          <a:p>
            <a:r>
              <a:rPr lang="en-US" dirty="0"/>
              <a:t>Cataloging Defensively:  Basics</a:t>
            </a:r>
          </a:p>
          <a:p>
            <a:endParaRPr lang="en-US" dirty="0"/>
          </a:p>
        </p:txBody>
      </p:sp>
      <p:pic>
        <p:nvPicPr>
          <p:cNvPr id="4" name="Content Placeholder 5" descr="AACR1British.bmp"/>
          <p:cNvPicPr>
            <a:picLocks noChangeAspect="1"/>
          </p:cNvPicPr>
          <p:nvPr/>
        </p:nvPicPr>
        <p:blipFill>
          <a:blip r:embed="rId3" cstate="print"/>
          <a:stretch>
            <a:fillRect/>
          </a:stretch>
        </p:blipFill>
        <p:spPr>
          <a:xfrm>
            <a:off x="4649618" y="1458912"/>
            <a:ext cx="1702951" cy="2406650"/>
          </a:xfrm>
          <a:prstGeom prst="rect">
            <a:avLst/>
          </a:prstGeom>
        </p:spPr>
      </p:pic>
      <p:pic>
        <p:nvPicPr>
          <p:cNvPr id="5" name="Picture 2" descr="\\oclc\data\WorldCatQM\Dublin\Home\weitzj\My Documents\My Pictures\My Pictures\AACR2binder.jpg"/>
          <p:cNvPicPr>
            <a:picLocks noChangeAspect="1" noChangeArrowheads="1"/>
          </p:cNvPicPr>
          <p:nvPr/>
        </p:nvPicPr>
        <p:blipFill>
          <a:blip r:embed="rId4" cstate="print"/>
          <a:srcRect l="11520" r="11520"/>
          <a:stretch>
            <a:fillRect/>
          </a:stretch>
        </p:blipFill>
        <p:spPr bwMode="auto">
          <a:xfrm>
            <a:off x="6783218" y="1458912"/>
            <a:ext cx="1876595" cy="2438400"/>
          </a:xfrm>
          <a:prstGeom prst="rect">
            <a:avLst/>
          </a:prstGeom>
          <a:noFill/>
        </p:spPr>
      </p:pic>
      <p:pic>
        <p:nvPicPr>
          <p:cNvPr id="6" name="Picture 4" descr="Resource Description &amp; Access logo">
            <a:hlinkClick r:id="rId5"/>
          </p:cNvPr>
          <p:cNvPicPr>
            <a:picLocks noChangeAspect="1" noChangeArrowheads="1"/>
          </p:cNvPicPr>
          <p:nvPr/>
        </p:nvPicPr>
        <p:blipFill>
          <a:blip r:embed="rId6" cstate="print">
            <a:lum contrast="-68000"/>
          </a:blip>
          <a:srcRect/>
          <a:stretch>
            <a:fillRect/>
          </a:stretch>
        </p:blipFill>
        <p:spPr bwMode="auto">
          <a:xfrm>
            <a:off x="5183018" y="4583112"/>
            <a:ext cx="3071813" cy="642938"/>
          </a:xfrm>
          <a:prstGeom prst="rect">
            <a:avLst/>
          </a:prstGeom>
          <a:solidFill>
            <a:srgbClr val="0070C0"/>
          </a:solidFill>
        </p:spPr>
      </p:pic>
    </p:spTree>
    <p:extLst>
      <p:ext uri="{BB962C8B-B14F-4D97-AF65-F5344CB8AC3E}">
        <p14:creationId xmlns:p14="http://schemas.microsoft.com/office/powerpoint/2010/main" val="2837672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9901</TotalTime>
  <Words>4341</Words>
  <Application>Microsoft Office PowerPoint</Application>
  <PresentationFormat>On-screen Show (4:3)</PresentationFormat>
  <Paragraphs>529</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Ryan,Chris</cp:lastModifiedBy>
  <cp:revision>122</cp:revision>
  <dcterms:created xsi:type="dcterms:W3CDTF">2015-04-17T19:58:50Z</dcterms:created>
  <dcterms:modified xsi:type="dcterms:W3CDTF">2016-01-27T22:10:26Z</dcterms:modified>
</cp:coreProperties>
</file>