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</p:sldMasterIdLst>
  <p:notesMasterIdLst>
    <p:notesMasterId r:id="rId27"/>
  </p:notesMasterIdLst>
  <p:sldIdLst>
    <p:sldId id="256" r:id="rId3"/>
    <p:sldId id="376" r:id="rId4"/>
    <p:sldId id="321" r:id="rId5"/>
    <p:sldId id="388" r:id="rId6"/>
    <p:sldId id="371" r:id="rId7"/>
    <p:sldId id="373" r:id="rId8"/>
    <p:sldId id="374" r:id="rId9"/>
    <p:sldId id="386" r:id="rId10"/>
    <p:sldId id="387" r:id="rId11"/>
    <p:sldId id="377" r:id="rId12"/>
    <p:sldId id="378" r:id="rId13"/>
    <p:sldId id="379" r:id="rId14"/>
    <p:sldId id="380" r:id="rId15"/>
    <p:sldId id="381" r:id="rId16"/>
    <p:sldId id="382" r:id="rId17"/>
    <p:sldId id="383" r:id="rId18"/>
    <p:sldId id="384" r:id="rId19"/>
    <p:sldId id="310" r:id="rId20"/>
    <p:sldId id="323" r:id="rId21"/>
    <p:sldId id="372" r:id="rId22"/>
    <p:sldId id="375" r:id="rId23"/>
    <p:sldId id="360" r:id="rId24"/>
    <p:sldId id="359" r:id="rId25"/>
    <p:sldId id="318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78707" autoAdjust="0"/>
  </p:normalViewPr>
  <p:slideViewPr>
    <p:cSldViewPr>
      <p:cViewPr varScale="1">
        <p:scale>
          <a:sx n="84" d="100"/>
          <a:sy n="84" d="100"/>
        </p:scale>
        <p:origin x="-17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Data\Malpas\ARL%20Tables\Copy%20of%2008tables-1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Data\Malpas\Shared%20Print\Payne%20report\paynelibrarystoragefacilitiesCGM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Shared%20Print\CLIR%20project\ARL%20Hath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chemeClr val="accent4"/>
              </a:solidFill>
            </c:spPr>
          </c:marker>
          <c:xVal>
            <c:numRef>
              <c:f>eexp1!$F$3:$F$113</c:f>
              <c:numCache>
                <c:formatCode>#,##0</c:formatCode>
                <c:ptCount val="111"/>
                <c:pt idx="0">
                  <c:v>7688246</c:v>
                </c:pt>
                <c:pt idx="1">
                  <c:v>16880130.680130679</c:v>
                </c:pt>
                <c:pt idx="2">
                  <c:v>12627388</c:v>
                </c:pt>
                <c:pt idx="3">
                  <c:v>11433551</c:v>
                </c:pt>
                <c:pt idx="4">
                  <c:v>5629762</c:v>
                </c:pt>
                <c:pt idx="5">
                  <c:v>9468057</c:v>
                </c:pt>
                <c:pt idx="6">
                  <c:v>8979309</c:v>
                </c:pt>
                <c:pt idx="7">
                  <c:v>11307847</c:v>
                </c:pt>
                <c:pt idx="8">
                  <c:v>14917230.967230963</c:v>
                </c:pt>
                <c:pt idx="9">
                  <c:v>8494260</c:v>
                </c:pt>
                <c:pt idx="10">
                  <c:v>20118847</c:v>
                </c:pt>
                <c:pt idx="11">
                  <c:v>8113229</c:v>
                </c:pt>
                <c:pt idx="12">
                  <c:v>9508339</c:v>
                </c:pt>
                <c:pt idx="13">
                  <c:v>15000546</c:v>
                </c:pt>
                <c:pt idx="14">
                  <c:v>5745878</c:v>
                </c:pt>
                <c:pt idx="15">
                  <c:v>9583762</c:v>
                </c:pt>
                <c:pt idx="16">
                  <c:v>5798983</c:v>
                </c:pt>
                <c:pt idx="17">
                  <c:v>6702608</c:v>
                </c:pt>
                <c:pt idx="18">
                  <c:v>17704138</c:v>
                </c:pt>
                <c:pt idx="19">
                  <c:v>10283685</c:v>
                </c:pt>
                <c:pt idx="20">
                  <c:v>11014761</c:v>
                </c:pt>
                <c:pt idx="21">
                  <c:v>6545964</c:v>
                </c:pt>
                <c:pt idx="22">
                  <c:v>23685056</c:v>
                </c:pt>
                <c:pt idx="23">
                  <c:v>8984063</c:v>
                </c:pt>
                <c:pt idx="24">
                  <c:v>15843247</c:v>
                </c:pt>
                <c:pt idx="25">
                  <c:v>8871179</c:v>
                </c:pt>
                <c:pt idx="26">
                  <c:v>8809088</c:v>
                </c:pt>
                <c:pt idx="27">
                  <c:v>16507634</c:v>
                </c:pt>
                <c:pt idx="28">
                  <c:v>14902358</c:v>
                </c:pt>
                <c:pt idx="29">
                  <c:v>12427750</c:v>
                </c:pt>
                <c:pt idx="30">
                  <c:v>8183466</c:v>
                </c:pt>
                <c:pt idx="31">
                  <c:v>10388129</c:v>
                </c:pt>
                <c:pt idx="32">
                  <c:v>11242786</c:v>
                </c:pt>
                <c:pt idx="33">
                  <c:v>11605489</c:v>
                </c:pt>
                <c:pt idx="34">
                  <c:v>6205541</c:v>
                </c:pt>
                <c:pt idx="35">
                  <c:v>5684408.4744084748</c:v>
                </c:pt>
                <c:pt idx="36">
                  <c:v>34291329</c:v>
                </c:pt>
                <c:pt idx="37">
                  <c:v>7165800</c:v>
                </c:pt>
                <c:pt idx="38">
                  <c:v>8911877</c:v>
                </c:pt>
                <c:pt idx="39">
                  <c:v>3823732</c:v>
                </c:pt>
                <c:pt idx="40">
                  <c:v>9128496</c:v>
                </c:pt>
                <c:pt idx="41">
                  <c:v>14065662</c:v>
                </c:pt>
                <c:pt idx="42">
                  <c:v>16504866</c:v>
                </c:pt>
                <c:pt idx="43">
                  <c:v>13590872</c:v>
                </c:pt>
                <c:pt idx="44">
                  <c:v>9359327</c:v>
                </c:pt>
                <c:pt idx="45">
                  <c:v>14824216</c:v>
                </c:pt>
                <c:pt idx="46">
                  <c:v>9581850</c:v>
                </c:pt>
                <c:pt idx="47">
                  <c:v>10416077</c:v>
                </c:pt>
                <c:pt idx="48">
                  <c:v>10374865.854865856</c:v>
                </c:pt>
                <c:pt idx="49">
                  <c:v>7386879</c:v>
                </c:pt>
                <c:pt idx="50">
                  <c:v>9206025</c:v>
                </c:pt>
                <c:pt idx="51">
                  <c:v>16085628.155628201</c:v>
                </c:pt>
                <c:pt idx="52">
                  <c:v>8261937.4319374319</c:v>
                </c:pt>
                <c:pt idx="53">
                  <c:v>8330789.0307890307</c:v>
                </c:pt>
                <c:pt idx="54">
                  <c:v>10097607</c:v>
                </c:pt>
                <c:pt idx="55">
                  <c:v>6545019</c:v>
                </c:pt>
                <c:pt idx="56">
                  <c:v>8886555</c:v>
                </c:pt>
                <c:pt idx="57">
                  <c:v>13213588</c:v>
                </c:pt>
                <c:pt idx="58">
                  <c:v>20525876</c:v>
                </c:pt>
                <c:pt idx="59">
                  <c:v>11267304</c:v>
                </c:pt>
                <c:pt idx="60">
                  <c:v>16578284</c:v>
                </c:pt>
                <c:pt idx="61">
                  <c:v>8515580</c:v>
                </c:pt>
                <c:pt idx="62">
                  <c:v>11294805.464805502</c:v>
                </c:pt>
                <c:pt idx="63">
                  <c:v>7039988</c:v>
                </c:pt>
                <c:pt idx="64">
                  <c:v>8676839</c:v>
                </c:pt>
                <c:pt idx="65">
                  <c:v>16498536</c:v>
                </c:pt>
                <c:pt idx="66">
                  <c:v>16322573</c:v>
                </c:pt>
                <c:pt idx="67">
                  <c:v>9809078</c:v>
                </c:pt>
                <c:pt idx="68">
                  <c:v>13596926</c:v>
                </c:pt>
                <c:pt idx="69">
                  <c:v>11606437</c:v>
                </c:pt>
                <c:pt idx="70">
                  <c:v>5641009</c:v>
                </c:pt>
                <c:pt idx="71">
                  <c:v>13178838</c:v>
                </c:pt>
                <c:pt idx="72">
                  <c:v>14081833</c:v>
                </c:pt>
                <c:pt idx="73">
                  <c:v>6718280</c:v>
                </c:pt>
                <c:pt idx="74">
                  <c:v>14759587</c:v>
                </c:pt>
                <c:pt idx="75">
                  <c:v>17826123</c:v>
                </c:pt>
                <c:pt idx="76">
                  <c:v>14857024</c:v>
                </c:pt>
                <c:pt idx="77">
                  <c:v>21197104</c:v>
                </c:pt>
                <c:pt idx="78">
                  <c:v>10580220</c:v>
                </c:pt>
                <c:pt idx="79">
                  <c:v>9543293.733293727</c:v>
                </c:pt>
                <c:pt idx="80">
                  <c:v>11128043</c:v>
                </c:pt>
                <c:pt idx="81">
                  <c:v>7809582</c:v>
                </c:pt>
                <c:pt idx="82">
                  <c:v>10454644</c:v>
                </c:pt>
                <c:pt idx="83">
                  <c:v>8942165.1321650874</c:v>
                </c:pt>
                <c:pt idx="84">
                  <c:v>8051804</c:v>
                </c:pt>
                <c:pt idx="85">
                  <c:v>11132454</c:v>
                </c:pt>
                <c:pt idx="86">
                  <c:v>7031254</c:v>
                </c:pt>
                <c:pt idx="87">
                  <c:v>5404801</c:v>
                </c:pt>
                <c:pt idx="88">
                  <c:v>8653954</c:v>
                </c:pt>
                <c:pt idx="89">
                  <c:v>7111135</c:v>
                </c:pt>
                <c:pt idx="90">
                  <c:v>7037903</c:v>
                </c:pt>
                <c:pt idx="91">
                  <c:v>11602950</c:v>
                </c:pt>
                <c:pt idx="92">
                  <c:v>12210020</c:v>
                </c:pt>
                <c:pt idx="93">
                  <c:v>17615691</c:v>
                </c:pt>
                <c:pt idx="94">
                  <c:v>17002600</c:v>
                </c:pt>
                <c:pt idx="95">
                  <c:v>11079689</c:v>
                </c:pt>
                <c:pt idx="96">
                  <c:v>25822408.672408674</c:v>
                </c:pt>
                <c:pt idx="97">
                  <c:v>8188561</c:v>
                </c:pt>
                <c:pt idx="98">
                  <c:v>7980542</c:v>
                </c:pt>
                <c:pt idx="99">
                  <c:v>11435792</c:v>
                </c:pt>
                <c:pt idx="100">
                  <c:v>13467652</c:v>
                </c:pt>
                <c:pt idx="101">
                  <c:v>7043044</c:v>
                </c:pt>
                <c:pt idx="102">
                  <c:v>14862427</c:v>
                </c:pt>
                <c:pt idx="103">
                  <c:v>6424476</c:v>
                </c:pt>
                <c:pt idx="104">
                  <c:v>12462732</c:v>
                </c:pt>
                <c:pt idx="105">
                  <c:v>6533760.0237600198</c:v>
                </c:pt>
                <c:pt idx="106">
                  <c:v>9007142</c:v>
                </c:pt>
                <c:pt idx="107">
                  <c:v>11637880.407880412</c:v>
                </c:pt>
                <c:pt idx="108">
                  <c:v>10974532</c:v>
                </c:pt>
                <c:pt idx="109">
                  <c:v>33345261</c:v>
                </c:pt>
                <c:pt idx="110">
                  <c:v>10771539.451539462</c:v>
                </c:pt>
              </c:numCache>
            </c:numRef>
          </c:xVal>
          <c:yVal>
            <c:numRef>
              <c:f>eexp1!$G$3:$G$113</c:f>
              <c:numCache>
                <c:formatCode>0.00</c:formatCode>
                <c:ptCount val="111"/>
                <c:pt idx="0">
                  <c:v>52.510975845466</c:v>
                </c:pt>
                <c:pt idx="1">
                  <c:v>86.027792537748837</c:v>
                </c:pt>
                <c:pt idx="2">
                  <c:v>58.175522918912463</c:v>
                </c:pt>
                <c:pt idx="3">
                  <c:v>53.059884894902488</c:v>
                </c:pt>
                <c:pt idx="4">
                  <c:v>83.569785010449266</c:v>
                </c:pt>
                <c:pt idx="5">
                  <c:v>35.509196871121503</c:v>
                </c:pt>
                <c:pt idx="6">
                  <c:v>53.554978451014122</c:v>
                </c:pt>
                <c:pt idx="7">
                  <c:v>45.748620404927657</c:v>
                </c:pt>
                <c:pt idx="8">
                  <c:v>51.273512325378213</c:v>
                </c:pt>
                <c:pt idx="9">
                  <c:v>53.48624836065747</c:v>
                </c:pt>
                <c:pt idx="10">
                  <c:v>32.419372740396106</c:v>
                </c:pt>
                <c:pt idx="11">
                  <c:v>54.074240971134927</c:v>
                </c:pt>
                <c:pt idx="12">
                  <c:v>49.688973016212394</c:v>
                </c:pt>
                <c:pt idx="13">
                  <c:v>32.412366856513074</c:v>
                </c:pt>
                <c:pt idx="14">
                  <c:v>39.659456744469693</c:v>
                </c:pt>
                <c:pt idx="15">
                  <c:v>55.134121652854056</c:v>
                </c:pt>
                <c:pt idx="16">
                  <c:v>46.507051322619851</c:v>
                </c:pt>
                <c:pt idx="17">
                  <c:v>52.481645950352188</c:v>
                </c:pt>
                <c:pt idx="18">
                  <c:v>32.578225497338494</c:v>
                </c:pt>
                <c:pt idx="19">
                  <c:v>54.465388622852608</c:v>
                </c:pt>
                <c:pt idx="20">
                  <c:v>60.178300736620663</c:v>
                </c:pt>
                <c:pt idx="21">
                  <c:v>64.047953823149697</c:v>
                </c:pt>
                <c:pt idx="22">
                  <c:v>45.306407550820005</c:v>
                </c:pt>
                <c:pt idx="23">
                  <c:v>60.222429428644922</c:v>
                </c:pt>
                <c:pt idx="24">
                  <c:v>44.443705258145634</c:v>
                </c:pt>
                <c:pt idx="25">
                  <c:v>59.117113970984171</c:v>
                </c:pt>
                <c:pt idx="26">
                  <c:v>62.999086852123604</c:v>
                </c:pt>
                <c:pt idx="27">
                  <c:v>48.468987136496956</c:v>
                </c:pt>
                <c:pt idx="28">
                  <c:v>30.284046323407289</c:v>
                </c:pt>
                <c:pt idx="29">
                  <c:v>45.714051216028643</c:v>
                </c:pt>
                <c:pt idx="30">
                  <c:v>64.840496679524279</c:v>
                </c:pt>
                <c:pt idx="31">
                  <c:v>23.023385635661629</c:v>
                </c:pt>
                <c:pt idx="32">
                  <c:v>37.12253350726413</c:v>
                </c:pt>
                <c:pt idx="33">
                  <c:v>54.415837195657865</c:v>
                </c:pt>
                <c:pt idx="34">
                  <c:v>67.015075720231309</c:v>
                </c:pt>
                <c:pt idx="35">
                  <c:v>64.459585208246637</c:v>
                </c:pt>
                <c:pt idx="36">
                  <c:v>24.204646603227161</c:v>
                </c:pt>
                <c:pt idx="37">
                  <c:v>48.824764855284577</c:v>
                </c:pt>
                <c:pt idx="38">
                  <c:v>52.265824584428181</c:v>
                </c:pt>
                <c:pt idx="39">
                  <c:v>54.292220270667499</c:v>
                </c:pt>
                <c:pt idx="40">
                  <c:v>50.896336044842435</c:v>
                </c:pt>
                <c:pt idx="41">
                  <c:v>42.096923699716207</c:v>
                </c:pt>
                <c:pt idx="42">
                  <c:v>39.909557581382089</c:v>
                </c:pt>
                <c:pt idx="43">
                  <c:v>46.309773206605136</c:v>
                </c:pt>
                <c:pt idx="44">
                  <c:v>67.920449835762753</c:v>
                </c:pt>
                <c:pt idx="45">
                  <c:v>32.670179657392858</c:v>
                </c:pt>
                <c:pt idx="46">
                  <c:v>51.465875587699507</c:v>
                </c:pt>
                <c:pt idx="47">
                  <c:v>58.932552053906676</c:v>
                </c:pt>
                <c:pt idx="48">
                  <c:v>54.635449726765813</c:v>
                </c:pt>
                <c:pt idx="49">
                  <c:v>57.840056673460978</c:v>
                </c:pt>
                <c:pt idx="50">
                  <c:v>34.887272194025108</c:v>
                </c:pt>
                <c:pt idx="51">
                  <c:v>55.248212821037072</c:v>
                </c:pt>
                <c:pt idx="52">
                  <c:v>64.181643910171644</c:v>
                </c:pt>
                <c:pt idx="53">
                  <c:v>52.679867806386945</c:v>
                </c:pt>
                <c:pt idx="54">
                  <c:v>63.231020973583149</c:v>
                </c:pt>
                <c:pt idx="55">
                  <c:v>67.066252978028032</c:v>
                </c:pt>
                <c:pt idx="56">
                  <c:v>59.811287951292094</c:v>
                </c:pt>
                <c:pt idx="57">
                  <c:v>52.557950194905423</c:v>
                </c:pt>
                <c:pt idx="58">
                  <c:v>37.679327303740898</c:v>
                </c:pt>
                <c:pt idx="59">
                  <c:v>56.123594428622859</c:v>
                </c:pt>
                <c:pt idx="60">
                  <c:v>48.705451058746299</c:v>
                </c:pt>
                <c:pt idx="61">
                  <c:v>73.447105188373101</c:v>
                </c:pt>
                <c:pt idx="62">
                  <c:v>59.025024623357076</c:v>
                </c:pt>
                <c:pt idx="63">
                  <c:v>34.434959264135109</c:v>
                </c:pt>
                <c:pt idx="64">
                  <c:v>61.242901936984417</c:v>
                </c:pt>
                <c:pt idx="65">
                  <c:v>55.920476822913258</c:v>
                </c:pt>
                <c:pt idx="66">
                  <c:v>31.545633154772727</c:v>
                </c:pt>
                <c:pt idx="67">
                  <c:v>39.050061585808272</c:v>
                </c:pt>
                <c:pt idx="68">
                  <c:v>52.938267075955245</c:v>
                </c:pt>
                <c:pt idx="69">
                  <c:v>55.927585700934763</c:v>
                </c:pt>
                <c:pt idx="70">
                  <c:v>50.913515649416595</c:v>
                </c:pt>
                <c:pt idx="71">
                  <c:v>50.005713705563416</c:v>
                </c:pt>
                <c:pt idx="72">
                  <c:v>32.517457066845985</c:v>
                </c:pt>
                <c:pt idx="73">
                  <c:v>42.270387658745975</c:v>
                </c:pt>
                <c:pt idx="74">
                  <c:v>46.019255145825035</c:v>
                </c:pt>
                <c:pt idx="75">
                  <c:v>57.919038256383594</c:v>
                </c:pt>
                <c:pt idx="76">
                  <c:v>64.464962835087292</c:v>
                </c:pt>
                <c:pt idx="77">
                  <c:v>39.597706365926214</c:v>
                </c:pt>
                <c:pt idx="78">
                  <c:v>60.424735969573412</c:v>
                </c:pt>
                <c:pt idx="79">
                  <c:v>59.432640976397444</c:v>
                </c:pt>
                <c:pt idx="80">
                  <c:v>42.753249605523472</c:v>
                </c:pt>
                <c:pt idx="81">
                  <c:v>45.221792920543194</c:v>
                </c:pt>
                <c:pt idx="82">
                  <c:v>47.900588484887514</c:v>
                </c:pt>
                <c:pt idx="83">
                  <c:v>61.97225324913515</c:v>
                </c:pt>
                <c:pt idx="84">
                  <c:v>61.015158838938696</c:v>
                </c:pt>
                <c:pt idx="85">
                  <c:v>53.353501393313344</c:v>
                </c:pt>
                <c:pt idx="86">
                  <c:v>55.869493549799195</c:v>
                </c:pt>
                <c:pt idx="87">
                  <c:v>36.268513863877985</c:v>
                </c:pt>
                <c:pt idx="88">
                  <c:v>63.29775961369797</c:v>
                </c:pt>
                <c:pt idx="89">
                  <c:v>55.461540246388232</c:v>
                </c:pt>
                <c:pt idx="90">
                  <c:v>53.843538338053413</c:v>
                </c:pt>
                <c:pt idx="91">
                  <c:v>56.898952421582436</c:v>
                </c:pt>
                <c:pt idx="92">
                  <c:v>46.220661391217995</c:v>
                </c:pt>
                <c:pt idx="93">
                  <c:v>47.985469318234394</c:v>
                </c:pt>
                <c:pt idx="94">
                  <c:v>53.58635738063591</c:v>
                </c:pt>
                <c:pt idx="95">
                  <c:v>44.482006670042622</c:v>
                </c:pt>
                <c:pt idx="96">
                  <c:v>35.950234662406189</c:v>
                </c:pt>
                <c:pt idx="97">
                  <c:v>54.461950030048015</c:v>
                </c:pt>
                <c:pt idx="98">
                  <c:v>26.028319881030519</c:v>
                </c:pt>
                <c:pt idx="99">
                  <c:v>66.606493017711358</c:v>
                </c:pt>
                <c:pt idx="100">
                  <c:v>42.782684019456191</c:v>
                </c:pt>
                <c:pt idx="101">
                  <c:v>63.065401834775066</c:v>
                </c:pt>
                <c:pt idx="102">
                  <c:v>50.553863107283576</c:v>
                </c:pt>
                <c:pt idx="103">
                  <c:v>64.521293254111427</c:v>
                </c:pt>
                <c:pt idx="104">
                  <c:v>54.398730551214427</c:v>
                </c:pt>
                <c:pt idx="105">
                  <c:v>56.969649309496432</c:v>
                </c:pt>
                <c:pt idx="106">
                  <c:v>88.501857747995984</c:v>
                </c:pt>
                <c:pt idx="107">
                  <c:v>59.960862318608186</c:v>
                </c:pt>
                <c:pt idx="108">
                  <c:v>48.884289553303475</c:v>
                </c:pt>
                <c:pt idx="109">
                  <c:v>22.057203270953529</c:v>
                </c:pt>
                <c:pt idx="110">
                  <c:v>56.771153674354863</c:v>
                </c:pt>
              </c:numCache>
            </c:numRef>
          </c:yVal>
        </c:ser>
        <c:axId val="78886784"/>
        <c:axId val="78963072"/>
      </c:scatterChart>
      <c:valAx>
        <c:axId val="788867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 sz="1050"/>
                </a:pPr>
                <a:r>
                  <a:rPr lang="en-US" sz="1050"/>
                  <a:t>Library Materials Expenditures (2007-2008)</a:t>
                </a:r>
              </a:p>
            </c:rich>
          </c:tx>
        </c:title>
        <c:numFmt formatCode="_(\$* #,##0_);_(\$* \(#,##0\);_(\$* &quot;-&quot;_);_(@_)" sourceLinked="0"/>
        <c:tickLblPos val="nextTo"/>
        <c:txPr>
          <a:bodyPr rot="0" vert="horz"/>
          <a:lstStyle/>
          <a:p>
            <a:pPr>
              <a:defRPr lang="en-US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8963072"/>
        <c:crosses val="autoZero"/>
        <c:crossBetween val="midCat"/>
      </c:valAx>
      <c:valAx>
        <c:axId val="7896307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US" sz="1200"/>
                </a:pPr>
                <a:r>
                  <a:rPr lang="en-US" sz="1200"/>
                  <a:t> Licensed</a:t>
                </a:r>
                <a:r>
                  <a:rPr lang="en-US" sz="1200" baseline="0"/>
                  <a:t> Content </a:t>
                </a:r>
                <a:r>
                  <a:rPr lang="en-US" sz="1200"/>
                  <a:t>as % of Library Materials $</a:t>
                </a:r>
              </a:p>
            </c:rich>
          </c:tx>
        </c:title>
        <c:numFmt formatCode="0" sourceLinked="0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8886784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1"/>
          <c:tx>
            <c:v>Built Capacity in Volume Equivalents</c:v>
          </c:tx>
          <c:cat>
            <c:numRef>
              <c:f>'growth of agg cap'!$A$28:$A$46</c:f>
              <c:numCache>
                <c:formatCode>General</c:formatCode>
                <c:ptCount val="19"/>
                <c:pt idx="0">
                  <c:v>1982</c:v>
                </c:pt>
                <c:pt idx="1">
                  <c:v>1986</c:v>
                </c:pt>
                <c:pt idx="2">
                  <c:v>1987</c:v>
                </c:pt>
                <c:pt idx="3">
                  <c:v>1992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</c:numCache>
            </c:numRef>
          </c:cat>
          <c:val>
            <c:numRef>
              <c:f>'growth of agg cap'!$B$28:$B$46</c:f>
              <c:numCache>
                <c:formatCode>General</c:formatCode>
                <c:ptCount val="19"/>
                <c:pt idx="0">
                  <c:v>7900000</c:v>
                </c:pt>
                <c:pt idx="1">
                  <c:v>23900000</c:v>
                </c:pt>
                <c:pt idx="2">
                  <c:v>30900000</c:v>
                </c:pt>
                <c:pt idx="3">
                  <c:v>35550000</c:v>
                </c:pt>
                <c:pt idx="4">
                  <c:v>43425000</c:v>
                </c:pt>
                <c:pt idx="5">
                  <c:v>45825000</c:v>
                </c:pt>
                <c:pt idx="6">
                  <c:v>48390000</c:v>
                </c:pt>
                <c:pt idx="7">
                  <c:v>51940000</c:v>
                </c:pt>
                <c:pt idx="8">
                  <c:v>63340000</c:v>
                </c:pt>
                <c:pt idx="9">
                  <c:v>63340000</c:v>
                </c:pt>
                <c:pt idx="10">
                  <c:v>72990000</c:v>
                </c:pt>
                <c:pt idx="11">
                  <c:v>81840000</c:v>
                </c:pt>
                <c:pt idx="12">
                  <c:v>88140000</c:v>
                </c:pt>
                <c:pt idx="13">
                  <c:v>97390000</c:v>
                </c:pt>
                <c:pt idx="14">
                  <c:v>101290000</c:v>
                </c:pt>
                <c:pt idx="15">
                  <c:v>105040000</c:v>
                </c:pt>
                <c:pt idx="16">
                  <c:v>114440000</c:v>
                </c:pt>
                <c:pt idx="17">
                  <c:v>117940000</c:v>
                </c:pt>
                <c:pt idx="18">
                  <c:v>118790000</c:v>
                </c:pt>
              </c:numCache>
            </c:numRef>
          </c:val>
        </c:ser>
        <c:ser>
          <c:idx val="1"/>
          <c:order val="0"/>
          <c:tx>
            <c:v>Built Capacity in Volume Equivalents</c:v>
          </c:tx>
          <c:cat>
            <c:numRef>
              <c:f>'growth of agg cap'!$A$28:$A$46</c:f>
              <c:numCache>
                <c:formatCode>General</c:formatCode>
                <c:ptCount val="19"/>
                <c:pt idx="0">
                  <c:v>1982</c:v>
                </c:pt>
                <c:pt idx="1">
                  <c:v>1986</c:v>
                </c:pt>
                <c:pt idx="2">
                  <c:v>1987</c:v>
                </c:pt>
                <c:pt idx="3">
                  <c:v>1992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</c:numCache>
            </c:numRef>
          </c:cat>
          <c:val>
            <c:numRef>
              <c:f>'growth of agg cap'!$B$28:$B$46</c:f>
              <c:numCache>
                <c:formatCode>General</c:formatCode>
                <c:ptCount val="19"/>
                <c:pt idx="0">
                  <c:v>7900000</c:v>
                </c:pt>
                <c:pt idx="1">
                  <c:v>23900000</c:v>
                </c:pt>
                <c:pt idx="2">
                  <c:v>30900000</c:v>
                </c:pt>
                <c:pt idx="3">
                  <c:v>35550000</c:v>
                </c:pt>
                <c:pt idx="4">
                  <c:v>43425000</c:v>
                </c:pt>
                <c:pt idx="5">
                  <c:v>45825000</c:v>
                </c:pt>
                <c:pt idx="6">
                  <c:v>48390000</c:v>
                </c:pt>
                <c:pt idx="7">
                  <c:v>51940000</c:v>
                </c:pt>
                <c:pt idx="8">
                  <c:v>63340000</c:v>
                </c:pt>
                <c:pt idx="9">
                  <c:v>63340000</c:v>
                </c:pt>
                <c:pt idx="10">
                  <c:v>72990000</c:v>
                </c:pt>
                <c:pt idx="11">
                  <c:v>81840000</c:v>
                </c:pt>
                <c:pt idx="12">
                  <c:v>88140000</c:v>
                </c:pt>
                <c:pt idx="13">
                  <c:v>97390000</c:v>
                </c:pt>
                <c:pt idx="14">
                  <c:v>101290000</c:v>
                </c:pt>
                <c:pt idx="15">
                  <c:v>105040000</c:v>
                </c:pt>
                <c:pt idx="16">
                  <c:v>114440000</c:v>
                </c:pt>
                <c:pt idx="17">
                  <c:v>117940000</c:v>
                </c:pt>
                <c:pt idx="18">
                  <c:v>118790000</c:v>
                </c:pt>
              </c:numCache>
            </c:numRef>
          </c:val>
        </c:ser>
        <c:marker val="1"/>
        <c:axId val="79763328"/>
        <c:axId val="79764864"/>
      </c:lineChart>
      <c:catAx>
        <c:axId val="7976332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9764864"/>
        <c:crosses val="autoZero"/>
        <c:auto val="1"/>
        <c:lblAlgn val="ctr"/>
        <c:lblOffset val="100"/>
      </c:catAx>
      <c:valAx>
        <c:axId val="797648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US" sz="1200"/>
                </a:pPr>
                <a:r>
                  <a:rPr lang="en-US" sz="1200" dirty="0" smtClean="0"/>
                  <a:t>Built Capacity  in Volume</a:t>
                </a:r>
                <a:r>
                  <a:rPr lang="en-US" sz="1200" baseline="0" dirty="0" smtClean="0"/>
                  <a:t> Equivalents (2007)</a:t>
                </a:r>
                <a:endParaRPr lang="en-US" sz="1200" dirty="0"/>
              </a:p>
            </c:rich>
          </c:tx>
        </c:title>
        <c:numFmt formatCode="#,##0" sourceLinked="0"/>
        <c:tickLblPos val="nextTo"/>
        <c:txPr>
          <a:bodyPr/>
          <a:lstStyle/>
          <a:p>
            <a:pPr>
              <a:defRPr lang="en-US" sz="1100" b="1"/>
            </a:pPr>
            <a:endParaRPr lang="en-US"/>
          </a:p>
        </c:txPr>
        <c:crossAx val="79763328"/>
        <c:crosses val="autoZero"/>
        <c:crossBetween val="between"/>
      </c:valAx>
    </c:plotArea>
    <c:plotVisOnly val="1"/>
    <c:dispBlanksAs val="gap"/>
  </c:chart>
  <c:externalData r:id="rId2"/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7504834385900065E-2"/>
          <c:y val="2.23900801601138E-2"/>
          <c:w val="0.88531496062991699"/>
          <c:h val="0.86934334954976733"/>
        </c:manualLayout>
      </c:layout>
      <c:scatterChart>
        <c:scatterStyle val="lineMarker"/>
        <c:ser>
          <c:idx val="3"/>
          <c:order val="0"/>
          <c:tx>
            <c:v>Jun-09</c:v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7030A0"/>
              </a:solidFill>
            </c:spPr>
          </c:marker>
          <c:trendline>
            <c:spPr>
              <a:ln w="28575">
                <a:solidFill>
                  <a:srgbClr val="7030A0"/>
                </a:solidFill>
                <a:prstDash val="dash"/>
              </a:ln>
            </c:spPr>
            <c:trendlineType val="linear"/>
          </c:trendline>
          <c:xVal>
            <c:numRef>
              <c:f>data!$A$2:$A$114</c:f>
              <c:numCache>
                <c:formatCode>General</c:formatCode>
                <c:ptCount val="11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</c:numCache>
            </c:numRef>
          </c:xVal>
          <c:yVal>
            <c:numRef>
              <c:f>data!$B$2:$B$114</c:f>
              <c:numCache>
                <c:formatCode>0%</c:formatCode>
                <c:ptCount val="113"/>
                <c:pt idx="0">
                  <c:v>0.1358537836775687</c:v>
                </c:pt>
                <c:pt idx="1">
                  <c:v>0.1462596706552074</c:v>
                </c:pt>
                <c:pt idx="2">
                  <c:v>0.2094726354286443</c:v>
                </c:pt>
                <c:pt idx="3">
                  <c:v>0.16549431126253791</c:v>
                </c:pt>
                <c:pt idx="4">
                  <c:v>0.16430534412371839</c:v>
                </c:pt>
                <c:pt idx="5">
                  <c:v>0.16716316850156773</c:v>
                </c:pt>
                <c:pt idx="6">
                  <c:v>0.33724564718991945</c:v>
                </c:pt>
                <c:pt idx="7">
                  <c:v>0.15903098032414706</c:v>
                </c:pt>
                <c:pt idx="8">
                  <c:v>0.16714642793576631</c:v>
                </c:pt>
                <c:pt idx="9">
                  <c:v>0.17618496512014331</c:v>
                </c:pt>
                <c:pt idx="10">
                  <c:v>0.14736507278737043</c:v>
                </c:pt>
                <c:pt idx="11">
                  <c:v>0.15460876393105769</c:v>
                </c:pt>
                <c:pt idx="12">
                  <c:v>0.20580008457151591</c:v>
                </c:pt>
                <c:pt idx="13">
                  <c:v>0.19923830828018629</c:v>
                </c:pt>
                <c:pt idx="14">
                  <c:v>0.19091792163346191</c:v>
                </c:pt>
                <c:pt idx="15">
                  <c:v>0.17469218884939675</c:v>
                </c:pt>
                <c:pt idx="16">
                  <c:v>0.16761833000905971</c:v>
                </c:pt>
                <c:pt idx="17">
                  <c:v>0.17081357600498567</c:v>
                </c:pt>
                <c:pt idx="18">
                  <c:v>0.16711410104998645</c:v>
                </c:pt>
                <c:pt idx="19">
                  <c:v>0.17790590005497844</c:v>
                </c:pt>
                <c:pt idx="20">
                  <c:v>0.19642579213539732</c:v>
                </c:pt>
                <c:pt idx="21">
                  <c:v>0.19400062854796579</c:v>
                </c:pt>
                <c:pt idx="22">
                  <c:v>0.18191921870829503</c:v>
                </c:pt>
                <c:pt idx="23">
                  <c:v>0.18251177686824654</c:v>
                </c:pt>
                <c:pt idx="24">
                  <c:v>7.5872914382971432E-2</c:v>
                </c:pt>
                <c:pt idx="25">
                  <c:v>0.17068210058463049</c:v>
                </c:pt>
                <c:pt idx="26">
                  <c:v>0.17783931244266507</c:v>
                </c:pt>
                <c:pt idx="27">
                  <c:v>0.16724788641149543</c:v>
                </c:pt>
                <c:pt idx="28">
                  <c:v>0.21874525923524729</c:v>
                </c:pt>
                <c:pt idx="29">
                  <c:v>0.19400993939187294</c:v>
                </c:pt>
                <c:pt idx="30">
                  <c:v>0.20322299336928198</c:v>
                </c:pt>
                <c:pt idx="31">
                  <c:v>0.16106831080296347</c:v>
                </c:pt>
                <c:pt idx="32">
                  <c:v>0.15179298068986324</c:v>
                </c:pt>
                <c:pt idx="33">
                  <c:v>0.16452007901110982</c:v>
                </c:pt>
                <c:pt idx="34">
                  <c:v>0.16827139942462521</c:v>
                </c:pt>
                <c:pt idx="35">
                  <c:v>0.23087749231994273</c:v>
                </c:pt>
                <c:pt idx="36">
                  <c:v>0.14825655561935835</c:v>
                </c:pt>
                <c:pt idx="37">
                  <c:v>0.19857665376796196</c:v>
                </c:pt>
                <c:pt idx="38">
                  <c:v>0.18270893916714726</c:v>
                </c:pt>
                <c:pt idx="39">
                  <c:v>0.21553020459688069</c:v>
                </c:pt>
                <c:pt idx="40">
                  <c:v>0.11910073617693513</c:v>
                </c:pt>
                <c:pt idx="41">
                  <c:v>0.18927581069056143</c:v>
                </c:pt>
                <c:pt idx="42">
                  <c:v>0.21192875993413926</c:v>
                </c:pt>
                <c:pt idx="43">
                  <c:v>0.21594473269084025</c:v>
                </c:pt>
                <c:pt idx="44">
                  <c:v>0.20222804888338067</c:v>
                </c:pt>
                <c:pt idx="45">
                  <c:v>0.20309461584079241</c:v>
                </c:pt>
                <c:pt idx="46">
                  <c:v>0.17997228241420532</c:v>
                </c:pt>
                <c:pt idx="47">
                  <c:v>0.24443305656661826</c:v>
                </c:pt>
                <c:pt idx="48">
                  <c:v>0.17062218270610591</c:v>
                </c:pt>
                <c:pt idx="49">
                  <c:v>0.19773102033865167</c:v>
                </c:pt>
                <c:pt idx="50">
                  <c:v>0.21583878104047163</c:v>
                </c:pt>
                <c:pt idx="51">
                  <c:v>0.18664763292206579</c:v>
                </c:pt>
                <c:pt idx="52">
                  <c:v>0.18865566743135739</c:v>
                </c:pt>
                <c:pt idx="53">
                  <c:v>0.19607808363616441</c:v>
                </c:pt>
                <c:pt idx="54">
                  <c:v>0.24739434175888544</c:v>
                </c:pt>
                <c:pt idx="55">
                  <c:v>0.18501482795447571</c:v>
                </c:pt>
                <c:pt idx="56">
                  <c:v>0.22680031521410385</c:v>
                </c:pt>
                <c:pt idx="57">
                  <c:v>0.12186364540772003</c:v>
                </c:pt>
                <c:pt idx="58">
                  <c:v>0.20162369409706141</c:v>
                </c:pt>
                <c:pt idx="59">
                  <c:v>0.24488143692302791</c:v>
                </c:pt>
                <c:pt idx="60">
                  <c:v>0.24183778747778792</c:v>
                </c:pt>
                <c:pt idx="61">
                  <c:v>0.23377972725016058</c:v>
                </c:pt>
                <c:pt idx="62">
                  <c:v>0.21220359546839507</c:v>
                </c:pt>
                <c:pt idx="63">
                  <c:v>0.20804097138573246</c:v>
                </c:pt>
                <c:pt idx="64">
                  <c:v>0.18684356582880798</c:v>
                </c:pt>
                <c:pt idx="65">
                  <c:v>0.16952451624249021</c:v>
                </c:pt>
                <c:pt idx="66">
                  <c:v>0.12444572606653728</c:v>
                </c:pt>
                <c:pt idx="67">
                  <c:v>0.20479352307390272</c:v>
                </c:pt>
                <c:pt idx="68">
                  <c:v>0.24310175548050256</c:v>
                </c:pt>
                <c:pt idx="69">
                  <c:v>0.1780291863049864</c:v>
                </c:pt>
                <c:pt idx="70">
                  <c:v>0.21879289115395317</c:v>
                </c:pt>
                <c:pt idx="71">
                  <c:v>0.21197730771423812</c:v>
                </c:pt>
                <c:pt idx="72">
                  <c:v>0.19228459928480957</c:v>
                </c:pt>
                <c:pt idx="73">
                  <c:v>0.20342328760148767</c:v>
                </c:pt>
                <c:pt idx="74">
                  <c:v>0.23555229118455281</c:v>
                </c:pt>
                <c:pt idx="75">
                  <c:v>9.9386055355445202E-2</c:v>
                </c:pt>
                <c:pt idx="76">
                  <c:v>0.18375897808808869</c:v>
                </c:pt>
                <c:pt idx="77">
                  <c:v>0.25622831471490742</c:v>
                </c:pt>
                <c:pt idx="78">
                  <c:v>0.14777959195681273</c:v>
                </c:pt>
                <c:pt idx="79">
                  <c:v>0.24691689985982615</c:v>
                </c:pt>
                <c:pt idx="80">
                  <c:v>0.21855799588516797</c:v>
                </c:pt>
                <c:pt idx="81">
                  <c:v>0.23796106845993922</c:v>
                </c:pt>
                <c:pt idx="82">
                  <c:v>0.17951452913395988</c:v>
                </c:pt>
                <c:pt idx="83">
                  <c:v>0.23591605761050671</c:v>
                </c:pt>
                <c:pt idx="84">
                  <c:v>0.18811200107163106</c:v>
                </c:pt>
                <c:pt idx="85">
                  <c:v>0.19840901130250271</c:v>
                </c:pt>
                <c:pt idx="86">
                  <c:v>0.21969281838655216</c:v>
                </c:pt>
                <c:pt idx="87">
                  <c:v>0.21774773370795764</c:v>
                </c:pt>
                <c:pt idx="88">
                  <c:v>0.21471080721952271</c:v>
                </c:pt>
                <c:pt idx="89">
                  <c:v>0.12387869925693756</c:v>
                </c:pt>
                <c:pt idx="90">
                  <c:v>0.18951346549444031</c:v>
                </c:pt>
                <c:pt idx="91">
                  <c:v>0.1764417257988215</c:v>
                </c:pt>
                <c:pt idx="92">
                  <c:v>0.22379140246064624</c:v>
                </c:pt>
                <c:pt idx="93">
                  <c:v>0.19280198388591546</c:v>
                </c:pt>
                <c:pt idx="94">
                  <c:v>0.20688992825792571</c:v>
                </c:pt>
                <c:pt idx="95">
                  <c:v>0.20642786366493709</c:v>
                </c:pt>
                <c:pt idx="96">
                  <c:v>0.21361504948324231</c:v>
                </c:pt>
                <c:pt idx="97">
                  <c:v>0.2546012919436148</c:v>
                </c:pt>
                <c:pt idx="98">
                  <c:v>0.21357390629595116</c:v>
                </c:pt>
                <c:pt idx="99">
                  <c:v>0.26053007753141189</c:v>
                </c:pt>
                <c:pt idx="100">
                  <c:v>0.19025962949462089</c:v>
                </c:pt>
                <c:pt idx="101">
                  <c:v>0.18835674571630703</c:v>
                </c:pt>
                <c:pt idx="102">
                  <c:v>0.20024812721252994</c:v>
                </c:pt>
                <c:pt idx="103">
                  <c:v>0.23139092932907288</c:v>
                </c:pt>
                <c:pt idx="104">
                  <c:v>0.19473005657784132</c:v>
                </c:pt>
                <c:pt idx="105">
                  <c:v>0.23675318117241909</c:v>
                </c:pt>
                <c:pt idx="106">
                  <c:v>0.19842341224975782</c:v>
                </c:pt>
                <c:pt idx="107">
                  <c:v>0.19765926712993021</c:v>
                </c:pt>
                <c:pt idx="108">
                  <c:v>0.26085105313005508</c:v>
                </c:pt>
                <c:pt idx="109">
                  <c:v>0.20358334080336662</c:v>
                </c:pt>
                <c:pt idx="110">
                  <c:v>0.16274006663975937</c:v>
                </c:pt>
                <c:pt idx="111">
                  <c:v>0.18558661892399303</c:v>
                </c:pt>
                <c:pt idx="112">
                  <c:v>0.2783808241683724</c:v>
                </c:pt>
              </c:numCache>
            </c:numRef>
          </c:yVal>
        </c:ser>
        <c:ser>
          <c:idx val="0"/>
          <c:order val="1"/>
          <c:tx>
            <c:v>Jun-10</c:v>
          </c:tx>
          <c:spPr>
            <a:ln w="28575">
              <a:noFill/>
            </a:ln>
          </c:spPr>
          <c:trendline>
            <c:spPr>
              <a:ln w="28575">
                <a:solidFill>
                  <a:schemeClr val="accent1"/>
                </a:solidFill>
                <a:prstDash val="dash"/>
              </a:ln>
            </c:spPr>
            <c:trendlineType val="linear"/>
          </c:trendline>
          <c:yVal>
            <c:numRef>
              <c:f>data!$G$2:$G$114</c:f>
              <c:numCache>
                <c:formatCode>0%</c:formatCode>
                <c:ptCount val="113"/>
                <c:pt idx="0">
                  <c:v>0.22246299288240931</c:v>
                </c:pt>
                <c:pt idx="1">
                  <c:v>0.24482954287386891</c:v>
                </c:pt>
                <c:pt idx="2">
                  <c:v>0.32414067752051423</c:v>
                </c:pt>
                <c:pt idx="3">
                  <c:v>0.28407074888447215</c:v>
                </c:pt>
                <c:pt idx="4">
                  <c:v>0.33561634555823538</c:v>
                </c:pt>
                <c:pt idx="5">
                  <c:v>0.28562494764660423</c:v>
                </c:pt>
                <c:pt idx="6">
                  <c:v>0.50042596306622356</c:v>
                </c:pt>
                <c:pt idx="7">
                  <c:v>0.25560919447106323</c:v>
                </c:pt>
                <c:pt idx="8">
                  <c:v>0.27937271067115582</c:v>
                </c:pt>
                <c:pt idx="9">
                  <c:v>0.28640787407813117</c:v>
                </c:pt>
                <c:pt idx="10">
                  <c:v>0.24659516083606076</c:v>
                </c:pt>
                <c:pt idx="11">
                  <c:v>0.22218907039514216</c:v>
                </c:pt>
                <c:pt idx="12">
                  <c:v>0.31668005342771932</c:v>
                </c:pt>
                <c:pt idx="13">
                  <c:v>0.33519119153096782</c:v>
                </c:pt>
                <c:pt idx="14">
                  <c:v>0.30640733800612574</c:v>
                </c:pt>
                <c:pt idx="15">
                  <c:v>0.29886608317387603</c:v>
                </c:pt>
                <c:pt idx="16">
                  <c:v>0.27893197927068863</c:v>
                </c:pt>
                <c:pt idx="17">
                  <c:v>0.28706374500021431</c:v>
                </c:pt>
                <c:pt idx="18">
                  <c:v>0.29624668600867332</c:v>
                </c:pt>
                <c:pt idx="19">
                  <c:v>0.29307821406869627</c:v>
                </c:pt>
                <c:pt idx="20">
                  <c:v>0.31815540923266672</c:v>
                </c:pt>
                <c:pt idx="21">
                  <c:v>0.30640128245732384</c:v>
                </c:pt>
                <c:pt idx="22">
                  <c:v>0.30204401835319139</c:v>
                </c:pt>
                <c:pt idx="23">
                  <c:v>0.28943674382892931</c:v>
                </c:pt>
                <c:pt idx="24">
                  <c:v>0.25546622084004555</c:v>
                </c:pt>
                <c:pt idx="25">
                  <c:v>0.25124306718638884</c:v>
                </c:pt>
                <c:pt idx="26">
                  <c:v>0.26999806865916681</c:v>
                </c:pt>
                <c:pt idx="27">
                  <c:v>0.28049430443723666</c:v>
                </c:pt>
                <c:pt idx="28">
                  <c:v>0.33518442165030937</c:v>
                </c:pt>
                <c:pt idx="29">
                  <c:v>0.30713154854113095</c:v>
                </c:pt>
                <c:pt idx="30">
                  <c:v>0.31434608736035996</c:v>
                </c:pt>
                <c:pt idx="31">
                  <c:v>0.26237643555759582</c:v>
                </c:pt>
                <c:pt idx="32">
                  <c:v>0.23300987775032794</c:v>
                </c:pt>
                <c:pt idx="33">
                  <c:v>0.31385822689774623</c:v>
                </c:pt>
                <c:pt idx="34">
                  <c:v>0.27192153046328776</c:v>
                </c:pt>
                <c:pt idx="35">
                  <c:v>0.35127407213834222</c:v>
                </c:pt>
                <c:pt idx="36">
                  <c:v>0.24675127056966495</c:v>
                </c:pt>
                <c:pt idx="37">
                  <c:v>0.31939157701637388</c:v>
                </c:pt>
                <c:pt idx="38">
                  <c:v>0.29389792267822235</c:v>
                </c:pt>
                <c:pt idx="39">
                  <c:v>0.33976651361134391</c:v>
                </c:pt>
                <c:pt idx="40">
                  <c:v>0.21940120274888841</c:v>
                </c:pt>
                <c:pt idx="41">
                  <c:v>0.2978817885203065</c:v>
                </c:pt>
                <c:pt idx="42">
                  <c:v>0.32812201645425154</c:v>
                </c:pt>
                <c:pt idx="43">
                  <c:v>0.32881245224421868</c:v>
                </c:pt>
                <c:pt idx="44">
                  <c:v>0.30768167392476004</c:v>
                </c:pt>
                <c:pt idx="45">
                  <c:v>0.32783257940393851</c:v>
                </c:pt>
                <c:pt idx="46">
                  <c:v>0.28721483521226454</c:v>
                </c:pt>
                <c:pt idx="47">
                  <c:v>0.36592502682258082</c:v>
                </c:pt>
                <c:pt idx="48">
                  <c:v>0.27558650379344179</c:v>
                </c:pt>
                <c:pt idx="49">
                  <c:v>0.31268932041185798</c:v>
                </c:pt>
                <c:pt idx="50">
                  <c:v>0.32581696039467101</c:v>
                </c:pt>
                <c:pt idx="51">
                  <c:v>0.30153302232144802</c:v>
                </c:pt>
                <c:pt idx="52">
                  <c:v>0.29341592624246843</c:v>
                </c:pt>
                <c:pt idx="53">
                  <c:v>0.31565305620134415</c:v>
                </c:pt>
                <c:pt idx="54">
                  <c:v>0.36835142647826896</c:v>
                </c:pt>
                <c:pt idx="55">
                  <c:v>0.30429483565492832</c:v>
                </c:pt>
                <c:pt idx="56">
                  <c:v>0.35939640475918888</c:v>
                </c:pt>
                <c:pt idx="57">
                  <c:v>0.21197633167360044</c:v>
                </c:pt>
                <c:pt idx="58">
                  <c:v>0.31605745972929888</c:v>
                </c:pt>
                <c:pt idx="59">
                  <c:v>0.3506846140985343</c:v>
                </c:pt>
                <c:pt idx="60">
                  <c:v>0.35395662600714517</c:v>
                </c:pt>
                <c:pt idx="61">
                  <c:v>0.36341224772516773</c:v>
                </c:pt>
                <c:pt idx="62">
                  <c:v>0.33398436188383335</c:v>
                </c:pt>
                <c:pt idx="63">
                  <c:v>0.31284242598545253</c:v>
                </c:pt>
                <c:pt idx="64">
                  <c:v>0.27472842966492278</c:v>
                </c:pt>
                <c:pt idx="65">
                  <c:v>0.28097830142550917</c:v>
                </c:pt>
                <c:pt idx="66">
                  <c:v>0.18686845585530304</c:v>
                </c:pt>
                <c:pt idx="67">
                  <c:v>0.31640651326065128</c:v>
                </c:pt>
                <c:pt idx="68">
                  <c:v>0.36392476569265175</c:v>
                </c:pt>
                <c:pt idx="69">
                  <c:v>0.28898292937051601</c:v>
                </c:pt>
                <c:pt idx="70">
                  <c:v>0.33117239475855104</c:v>
                </c:pt>
                <c:pt idx="71">
                  <c:v>0.32393922116426638</c:v>
                </c:pt>
                <c:pt idx="72">
                  <c:v>0.31198647120625578</c:v>
                </c:pt>
                <c:pt idx="73">
                  <c:v>0.31540871420802502</c:v>
                </c:pt>
                <c:pt idx="74">
                  <c:v>0.3496148823405365</c:v>
                </c:pt>
                <c:pt idx="75">
                  <c:v>0.17558348174234648</c:v>
                </c:pt>
                <c:pt idx="76">
                  <c:v>0.29004775556150875</c:v>
                </c:pt>
                <c:pt idx="77">
                  <c:v>0.37569804055273659</c:v>
                </c:pt>
                <c:pt idx="78">
                  <c:v>0.29007415252505936</c:v>
                </c:pt>
                <c:pt idx="79">
                  <c:v>0.377120494421605</c:v>
                </c:pt>
                <c:pt idx="80">
                  <c:v>0.34431429584627093</c:v>
                </c:pt>
                <c:pt idx="81">
                  <c:v>0.36626520877202401</c:v>
                </c:pt>
                <c:pt idx="82">
                  <c:v>0.28175377032825538</c:v>
                </c:pt>
                <c:pt idx="83">
                  <c:v>0.36042647974146969</c:v>
                </c:pt>
                <c:pt idx="84">
                  <c:v>0.28045654580626567</c:v>
                </c:pt>
                <c:pt idx="85">
                  <c:v>0.33644928488789744</c:v>
                </c:pt>
                <c:pt idx="86">
                  <c:v>0.33279000598652558</c:v>
                </c:pt>
                <c:pt idx="87">
                  <c:v>0.32444282830838223</c:v>
                </c:pt>
                <c:pt idx="88">
                  <c:v>0.32971249883548537</c:v>
                </c:pt>
                <c:pt idx="89">
                  <c:v>0.22048441560119544</c:v>
                </c:pt>
                <c:pt idx="90">
                  <c:v>0.30162608283518588</c:v>
                </c:pt>
                <c:pt idx="91">
                  <c:v>0.29208856801189997</c:v>
                </c:pt>
                <c:pt idx="92">
                  <c:v>0.35188146002696152</c:v>
                </c:pt>
                <c:pt idx="93">
                  <c:v>0.30414004265753775</c:v>
                </c:pt>
                <c:pt idx="94">
                  <c:v>0.32000086436234709</c:v>
                </c:pt>
                <c:pt idx="95">
                  <c:v>0.31715588608202055</c:v>
                </c:pt>
                <c:pt idx="96">
                  <c:v>0.33424499204874536</c:v>
                </c:pt>
                <c:pt idx="97">
                  <c:v>0.37064948309904566</c:v>
                </c:pt>
                <c:pt idx="98">
                  <c:v>0.32365827041161632</c:v>
                </c:pt>
                <c:pt idx="99">
                  <c:v>0.38962142206845812</c:v>
                </c:pt>
                <c:pt idx="100">
                  <c:v>0.31442251072540628</c:v>
                </c:pt>
                <c:pt idx="101">
                  <c:v>0.29305462242347968</c:v>
                </c:pt>
                <c:pt idx="102">
                  <c:v>0.31797963164569015</c:v>
                </c:pt>
                <c:pt idx="103">
                  <c:v>0.34502126283104989</c:v>
                </c:pt>
                <c:pt idx="104">
                  <c:v>0.30229035984845631</c:v>
                </c:pt>
                <c:pt idx="105">
                  <c:v>0.36357807252141228</c:v>
                </c:pt>
                <c:pt idx="106">
                  <c:v>0.33728089529713606</c:v>
                </c:pt>
                <c:pt idx="107">
                  <c:v>0.30406893310552902</c:v>
                </c:pt>
                <c:pt idx="108">
                  <c:v>0.38583282346137432</c:v>
                </c:pt>
                <c:pt idx="109">
                  <c:v>0.305434882952411</c:v>
                </c:pt>
                <c:pt idx="110">
                  <c:v>0.26878920094155911</c:v>
                </c:pt>
                <c:pt idx="111">
                  <c:v>0.29657910492948147</c:v>
                </c:pt>
                <c:pt idx="112" formatCode="General">
                  <c:v>0.40758779952919238</c:v>
                </c:pt>
              </c:numCache>
            </c:numRef>
          </c:yVal>
        </c:ser>
        <c:axId val="79803136"/>
        <c:axId val="79805056"/>
      </c:scatterChart>
      <c:valAx>
        <c:axId val="798031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en-US" sz="1400"/>
                  <a:t>Rank in 2008 ARL Investment Index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9805056"/>
        <c:crosses val="autoZero"/>
        <c:crossBetween val="midCat"/>
      </c:valAx>
      <c:valAx>
        <c:axId val="79805056"/>
        <c:scaling>
          <c:orientation val="minMax"/>
          <c:max val="0.60000000000000064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US" sz="1400"/>
                </a:pPr>
                <a:r>
                  <a:rPr lang="en-US" sz="1400"/>
                  <a:t>% of Titles in Local Collection</a:t>
                </a:r>
              </a:p>
            </c:rich>
          </c:tx>
        </c:title>
        <c:numFmt formatCode="0%" sourceLinked="1"/>
        <c:tickLblPos val="nextTo"/>
        <c:txPr>
          <a:bodyPr/>
          <a:lstStyle/>
          <a:p>
            <a:pPr>
              <a:defRPr lang="en-US" sz="1050" b="1"/>
            </a:pPr>
            <a:endParaRPr lang="en-US"/>
          </a:p>
        </c:txPr>
        <c:crossAx val="79803136"/>
        <c:crosses val="autoZero"/>
        <c:crossBetween val="midCat"/>
      </c:valAx>
    </c:plotArea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0.10323</cdr:x>
      <cdr:y>0.45283</cdr:y>
    </cdr:from>
    <cdr:to>
      <cdr:x>0.9989</cdr:x>
      <cdr:y>0.45283</cdr:y>
    </cdr:to>
    <cdr:sp macro="" textlink="">
      <cdr:nvSpPr>
        <cdr:cNvPr id="3" name="Straight Connector 2"/>
        <cdr:cNvSpPr/>
      </cdr:nvSpPr>
      <cdr:spPr>
        <a:xfrm xmlns:a="http://schemas.openxmlformats.org/drawingml/2006/main">
          <a:off x="762000" y="2286000"/>
          <a:ext cx="6611723" cy="0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chemeClr val="accent2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0.41414</cdr:x>
      <cdr:y>0.81818</cdr:y>
    </cdr:from>
    <cdr:to>
      <cdr:x>0.53535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24200" y="5105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000" dirty="0">
            <a:solidFill>
              <a:schemeClr val="bg2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98C1A19-C3BC-43B4-9039-404A64365225}" type="datetimeFigureOut">
              <a:rPr lang="en-US"/>
              <a:pPr>
                <a:defRPr/>
              </a:pPr>
              <a:t>11/16/2010</a:t>
            </a:fld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86A014-AEB7-4254-8BD8-8E571BD7B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16088" y="720725"/>
            <a:ext cx="3424237" cy="2568575"/>
          </a:xfrm>
          <a:ln/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573463"/>
            <a:ext cx="5486400" cy="4884737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0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A8D39C-45F1-4B44-854E-95344562F76A}" type="slidenum">
              <a:rPr lang="en-US" sz="1000">
                <a:latin typeface="Trebuchet MS" pitchFamily="34" charset="0"/>
              </a:rPr>
              <a:pPr algn="r"/>
              <a:t>15</a:t>
            </a:fld>
            <a:endParaRPr lang="en-US" sz="1000">
              <a:latin typeface="Trebuchet MS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16088" y="720725"/>
            <a:ext cx="3424237" cy="2568575"/>
          </a:xfrm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573463"/>
            <a:ext cx="5486400" cy="4884737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325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B8C924-48BA-4D19-9691-80998EC821E8}" type="slidenum">
              <a:rPr lang="en-US" sz="1000">
                <a:latin typeface="Trebuchet MS" pitchFamily="34" charset="0"/>
              </a:rPr>
              <a:pPr algn="r"/>
              <a:t>16</a:t>
            </a:fld>
            <a:endParaRPr lang="en-US" sz="1000">
              <a:latin typeface="Trebuchet MS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16088" y="720725"/>
            <a:ext cx="3424237" cy="2568575"/>
          </a:xfrm>
          <a:ln/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700" smtClean="0"/>
          </a:p>
        </p:txBody>
      </p:sp>
      <p:sp>
        <p:nvSpPr>
          <p:cNvPr id="5529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1AA1C31-4C8E-4C1F-9F0F-21CB95FE8930}" type="slidenum">
              <a:rPr lang="en-US" sz="1000">
                <a:latin typeface="Trebuchet MS" pitchFamily="34" charset="0"/>
              </a:rPr>
              <a:pPr algn="r"/>
              <a:t>17</a:t>
            </a:fld>
            <a:endParaRPr lang="en-US" sz="1000">
              <a:latin typeface="Trebuchet MS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Will read the bullets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3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16088" y="720725"/>
            <a:ext cx="3424237" cy="2568575"/>
          </a:xfrm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573463"/>
            <a:ext cx="5486400" cy="4884737"/>
          </a:xfrm>
          <a:noFill/>
          <a:ln/>
        </p:spPr>
        <p:txBody>
          <a:bodyPr lIns="91432" tIns="45716" rIns="91432" bIns="45716"/>
          <a:lstStyle/>
          <a:p>
            <a:pPr eaLnBrk="1" hangingPunct="1">
              <a:lnSpc>
                <a:spcPct val="80000"/>
              </a:lnSpc>
            </a:pPr>
            <a:endParaRPr lang="en-US" sz="700" smtClean="0"/>
          </a:p>
        </p:txBody>
      </p:sp>
      <p:sp>
        <p:nvSpPr>
          <p:cNvPr id="6144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 anchor="b"/>
          <a:lstStyle/>
          <a:p>
            <a:pPr algn="r" defTabSz="865188"/>
            <a:fld id="{3A62E9A3-31AA-400C-B66F-1844F39DE991}" type="slidenum">
              <a:rPr lang="en-US" sz="1000">
                <a:latin typeface="Trebuchet MS" pitchFamily="34" charset="0"/>
              </a:rPr>
              <a:pPr algn="r" defTabSz="865188"/>
              <a:t>20</a:t>
            </a:fld>
            <a:endParaRPr lang="en-US" sz="1000">
              <a:latin typeface="Trebuchet MS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Will read bullets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3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Now let me turn to the focus of my talk. Once again note that my perspective is from academic libraries and the USA.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16088" y="720725"/>
            <a:ext cx="3424237" cy="2568575"/>
          </a:xfrm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  <p:sp>
        <p:nvSpPr>
          <p:cNvPr id="4096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AAA4456-24F4-4C89-A5A6-62AC89971657}" type="slidenum">
              <a:rPr lang="en-US" sz="1000">
                <a:latin typeface="Trebuchet MS" pitchFamily="34" charset="0"/>
              </a:rPr>
              <a:pPr algn="r"/>
              <a:t>10</a:t>
            </a:fld>
            <a:endParaRPr lang="en-US" sz="1000">
              <a:latin typeface="Trebuchet MS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16088" y="720725"/>
            <a:ext cx="3424237" cy="2568575"/>
          </a:xfrm>
          <a:ln/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573463"/>
            <a:ext cx="5486400" cy="4884737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301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4B381A6-838B-440B-BB9D-403557012E0A}" type="slidenum">
              <a:rPr lang="en-US" sz="1000">
                <a:latin typeface="Trebuchet MS" pitchFamily="34" charset="0"/>
              </a:rPr>
              <a:pPr algn="r"/>
              <a:t>11</a:t>
            </a:fld>
            <a:endParaRPr lang="en-US" sz="1000">
              <a:latin typeface="Trebuchet MS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16088" y="720725"/>
            <a:ext cx="3424237" cy="2568575"/>
          </a:xfrm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000" smtClean="0"/>
          </a:p>
        </p:txBody>
      </p:sp>
      <p:sp>
        <p:nvSpPr>
          <p:cNvPr id="4505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DB2D189-50ED-48C9-BBFE-B10E5687BC09}" type="slidenum">
              <a:rPr lang="en-US" sz="1000">
                <a:latin typeface="Trebuchet MS" pitchFamily="34" charset="0"/>
              </a:rPr>
              <a:pPr algn="r"/>
              <a:t>12</a:t>
            </a:fld>
            <a:endParaRPr lang="en-US" sz="1000">
              <a:latin typeface="Trebuchet MS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16088" y="720725"/>
            <a:ext cx="3424237" cy="2568575"/>
          </a:xfrm>
          <a:ln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573463"/>
            <a:ext cx="5486400" cy="4884737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16088" y="720725"/>
            <a:ext cx="3424237" cy="2568575"/>
          </a:xfrm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573463"/>
            <a:ext cx="5486400" cy="4884737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915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16B5FF2-8CAA-4271-8CEF-88C0845B5A1F}" type="slidenum">
              <a:rPr lang="en-US" sz="1000">
                <a:latin typeface="Trebuchet MS" pitchFamily="34" charset="0"/>
              </a:rPr>
              <a:pPr algn="r"/>
              <a:t>14</a:t>
            </a:fld>
            <a:endParaRPr lang="en-US" sz="1000">
              <a:latin typeface="Trebuchet MS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9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Oval 22"/>
          <p:cNvSpPr>
            <a:spLocks noChangeArrowheads="1"/>
          </p:cNvSpPr>
          <p:nvPr/>
        </p:nvSpPr>
        <p:spPr bwMode="auto">
          <a:xfrm>
            <a:off x="644525" y="1101725"/>
            <a:ext cx="2174875" cy="2174875"/>
          </a:xfrm>
          <a:prstGeom prst="ellipse">
            <a:avLst/>
          </a:prstGeom>
          <a:solidFill>
            <a:srgbClr val="2178B5"/>
          </a:solidFill>
          <a:ln w="889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14" name="Picture 14" descr="white logo transparent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38213" y="1377950"/>
            <a:ext cx="1587500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3463" y="862014"/>
            <a:ext cx="4808537" cy="1751012"/>
          </a:xfrm>
        </p:spPr>
        <p:txBody>
          <a:bodyPr anchor="b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3463" y="3352801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9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" name="Picture 15" descr="OCLC_Tag_H_LG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24100" y="5534025"/>
            <a:ext cx="44958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1" y="862014"/>
            <a:ext cx="7848600" cy="111918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200400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5" y="147638"/>
            <a:ext cx="8023225" cy="995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2859088"/>
          </a:xfrm>
          <a:prstGeom prst="rect">
            <a:avLst/>
          </a:prstGeom>
          <a:gradFill flip="none" rotWithShape="1">
            <a:gsLst>
              <a:gs pos="45000">
                <a:srgbClr val="FF7600"/>
              </a:gs>
              <a:gs pos="100000">
                <a:schemeClr val="tx2"/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9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Oval 22"/>
          <p:cNvSpPr>
            <a:spLocks noChangeArrowheads="1"/>
          </p:cNvSpPr>
          <p:nvPr/>
        </p:nvSpPr>
        <p:spPr bwMode="auto">
          <a:xfrm>
            <a:off x="644525" y="1101725"/>
            <a:ext cx="2174875" cy="2174875"/>
          </a:xfrm>
          <a:prstGeom prst="ellipse">
            <a:avLst/>
          </a:prstGeom>
          <a:solidFill>
            <a:srgbClr val="FF7600"/>
          </a:solidFill>
          <a:ln w="889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14" name="Picture 19" descr="white logo transparent.pn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38213" y="1377950"/>
            <a:ext cx="1587500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3463" y="862014"/>
            <a:ext cx="4808537" cy="1751012"/>
          </a:xfrm>
        </p:spPr>
        <p:txBody>
          <a:bodyPr anchor="b"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3463" y="3352801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1775" indent="-219075">
              <a:spcAft>
                <a:spcPts val="600"/>
              </a:spcAft>
              <a:buClr>
                <a:srgbClr val="FF7600"/>
              </a:buClr>
              <a:buFont typeface="Arial" pitchFamily="34" charset="0"/>
              <a:buChar char="•"/>
              <a:defRPr b="0"/>
            </a:lvl1pPr>
            <a:lvl2pPr>
              <a:spcAft>
                <a:spcPts val="600"/>
              </a:spcAft>
              <a:buClr>
                <a:srgbClr val="FF7600"/>
              </a:buClr>
              <a:defRPr b="0"/>
            </a:lvl2pPr>
            <a:lvl3pPr>
              <a:spcAft>
                <a:spcPts val="600"/>
              </a:spcAft>
              <a:buClr>
                <a:srgbClr val="FF7600"/>
              </a:buClr>
              <a:defRPr b="0"/>
            </a:lvl3pPr>
            <a:lvl4pPr>
              <a:spcAft>
                <a:spcPts val="600"/>
              </a:spcAft>
              <a:buClr>
                <a:srgbClr val="FF7600"/>
              </a:buClr>
              <a:defRPr b="0"/>
            </a:lvl4pPr>
            <a:lvl5pPr>
              <a:spcAft>
                <a:spcPts val="600"/>
              </a:spcAft>
              <a:buClr>
                <a:srgbClr val="FF7600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title, body 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977" y="2819400"/>
            <a:ext cx="7702551" cy="2819401"/>
          </a:xfrm>
        </p:spPr>
        <p:txBody>
          <a:bodyPr/>
          <a:lstStyle>
            <a:lvl1pPr marL="231775" indent="-219075">
              <a:spcAft>
                <a:spcPts val="600"/>
              </a:spcAft>
              <a:buClr>
                <a:srgbClr val="FF7600"/>
              </a:buClr>
              <a:buFont typeface="Arial" pitchFamily="34" charset="0"/>
              <a:buChar char="•"/>
              <a:defRPr b="0"/>
            </a:lvl1pPr>
            <a:lvl2pPr>
              <a:spcAft>
                <a:spcPts val="600"/>
              </a:spcAft>
              <a:buClr>
                <a:srgbClr val="FF7600"/>
              </a:buClr>
              <a:defRPr b="0"/>
            </a:lvl2pPr>
            <a:lvl3pPr>
              <a:spcAft>
                <a:spcPts val="600"/>
              </a:spcAft>
              <a:buClr>
                <a:srgbClr val="FF7600"/>
              </a:buClr>
              <a:defRPr b="0"/>
            </a:lvl3pPr>
            <a:lvl4pPr>
              <a:spcAft>
                <a:spcPts val="600"/>
              </a:spcAft>
              <a:buClr>
                <a:srgbClr val="FF7600"/>
              </a:buClr>
              <a:defRPr b="0"/>
            </a:lvl4pPr>
            <a:lvl5pPr>
              <a:spcAft>
                <a:spcPts val="600"/>
              </a:spcAft>
              <a:buClr>
                <a:srgbClr val="FF7600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34977" y="1371600"/>
            <a:ext cx="8001000" cy="990600"/>
          </a:xfrm>
        </p:spPr>
        <p:txBody>
          <a:bodyPr/>
          <a:lstStyle>
            <a:lvl1pPr marL="0" indent="12700">
              <a:spcAft>
                <a:spcPts val="600"/>
              </a:spcAft>
              <a:buClr>
                <a:srgbClr val="2178B5"/>
              </a:buClr>
              <a:buFont typeface="Arial" pitchFamily="34" charset="0"/>
              <a:buNone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34977" y="1371600"/>
            <a:ext cx="8001000" cy="4495800"/>
          </a:xfrm>
        </p:spPr>
        <p:txBody>
          <a:bodyPr/>
          <a:lstStyle>
            <a:lvl1pPr marL="0" indent="12700">
              <a:spcAft>
                <a:spcPts val="600"/>
              </a:spcAft>
              <a:buClr>
                <a:srgbClr val="2178B5"/>
              </a:buClr>
              <a:buFont typeface="Arial" pitchFamily="34" charset="0"/>
              <a:buNone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3775075" cy="4202113"/>
          </a:xfrm>
        </p:spPr>
        <p:txBody>
          <a:bodyPr/>
          <a:lstStyle>
            <a:lvl1pPr marL="0" indent="127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4676" y="1676400"/>
            <a:ext cx="3775075" cy="4202113"/>
          </a:xfrm>
        </p:spPr>
        <p:txBody>
          <a:bodyPr/>
          <a:lstStyle>
            <a:lvl1pPr marL="0" indent="127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ating text lab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977" y="1588827"/>
            <a:ext cx="2438400" cy="533400"/>
          </a:xfrm>
          <a:solidFill>
            <a:srgbClr val="2178B5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0"/>
          </p:nvPr>
        </p:nvSpPr>
        <p:spPr>
          <a:xfrm>
            <a:off x="434977" y="2372720"/>
            <a:ext cx="2438400" cy="533400"/>
          </a:xfrm>
          <a:solidFill>
            <a:srgbClr val="419A3C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1"/>
          </p:nvPr>
        </p:nvSpPr>
        <p:spPr>
          <a:xfrm>
            <a:off x="434977" y="3156613"/>
            <a:ext cx="2438400" cy="533400"/>
          </a:xfrm>
          <a:solidFill>
            <a:srgbClr val="FF7600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2"/>
          </p:nvPr>
        </p:nvSpPr>
        <p:spPr>
          <a:xfrm>
            <a:off x="434977" y="3940506"/>
            <a:ext cx="2438400" cy="533400"/>
          </a:xfrm>
          <a:solidFill>
            <a:srgbClr val="A9316F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34977" y="4724400"/>
            <a:ext cx="2438400" cy="533400"/>
          </a:xfrm>
          <a:solidFill>
            <a:srgbClr val="5F4894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3429000" y="1600200"/>
            <a:ext cx="2438400" cy="533400"/>
          </a:xfrm>
          <a:solidFill>
            <a:schemeClr val="tx2"/>
          </a:solidFill>
          <a:ln>
            <a:solidFill>
              <a:srgbClr val="2178B5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2178B5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3429000" y="2384093"/>
            <a:ext cx="2438400" cy="533400"/>
          </a:xfrm>
          <a:solidFill>
            <a:schemeClr val="tx2"/>
          </a:solidFill>
          <a:ln>
            <a:solidFill>
              <a:srgbClr val="419A3C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419A3C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6"/>
          </p:nvPr>
        </p:nvSpPr>
        <p:spPr>
          <a:xfrm>
            <a:off x="3429000" y="3167986"/>
            <a:ext cx="2438400" cy="533400"/>
          </a:xfrm>
          <a:solidFill>
            <a:schemeClr val="tx2"/>
          </a:solidFill>
          <a:ln>
            <a:solidFill>
              <a:srgbClr val="FF7600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FF7600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3429000" y="3951879"/>
            <a:ext cx="2438400" cy="533400"/>
          </a:xfrm>
          <a:solidFill>
            <a:schemeClr val="tx2"/>
          </a:solidFill>
          <a:ln>
            <a:solidFill>
              <a:srgbClr val="7D2553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A9316F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8"/>
          </p:nvPr>
        </p:nvSpPr>
        <p:spPr>
          <a:xfrm>
            <a:off x="3429000" y="4735773"/>
            <a:ext cx="2438400" cy="533400"/>
          </a:xfrm>
          <a:solidFill>
            <a:schemeClr val="tx2"/>
          </a:solidFill>
          <a:ln>
            <a:solidFill>
              <a:srgbClr val="5F4894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5F4894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1775" indent="-219075">
              <a:spcAft>
                <a:spcPts val="600"/>
              </a:spcAft>
              <a:buClr>
                <a:srgbClr val="2178B5"/>
              </a:buClr>
              <a:buFont typeface="Arial" pitchFamily="34" charset="0"/>
              <a:buChar char="•"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w OCLC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flip="none" rotWithShape="1">
            <a:gsLst>
              <a:gs pos="34000">
                <a:srgbClr val="FF7600"/>
              </a:gs>
              <a:gs pos="97000">
                <a:schemeClr val="tx2"/>
              </a:gs>
            </a:gsLst>
            <a:lin ang="54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TextBox 11"/>
          <p:cNvSpPr txBox="1"/>
          <p:nvPr/>
        </p:nvSpPr>
        <p:spPr>
          <a:xfrm>
            <a:off x="76200" y="6429375"/>
            <a:ext cx="5181600" cy="328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</a:rPr>
              <a:t>Presentation name</a:t>
            </a:r>
          </a:p>
        </p:txBody>
      </p:sp>
      <p:sp>
        <p:nvSpPr>
          <p:cNvPr id="4" name="TextBox 6"/>
          <p:cNvSpPr txBox="1"/>
          <p:nvPr/>
        </p:nvSpPr>
        <p:spPr>
          <a:xfrm>
            <a:off x="8466138" y="6429375"/>
            <a:ext cx="6096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F5CD0E1-D27A-4599-8B19-DF110C3D04B6}" type="slidenum">
              <a:rPr lang="en-US" sz="14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latin typeface="+mn-lt"/>
            </a:endParaRPr>
          </a:p>
        </p:txBody>
      </p:sp>
      <p:pic>
        <p:nvPicPr>
          <p:cNvPr id="5" name="Picture 1" descr="OCLC_V_M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625600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w WorldCa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flip="none" rotWithShape="1">
            <a:gsLst>
              <a:gs pos="34000">
                <a:srgbClr val="FF7600"/>
              </a:gs>
              <a:gs pos="97000">
                <a:schemeClr val="tx2"/>
              </a:gs>
            </a:gsLst>
            <a:lin ang="54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TextBox 11"/>
          <p:cNvSpPr txBox="1"/>
          <p:nvPr/>
        </p:nvSpPr>
        <p:spPr>
          <a:xfrm>
            <a:off x="76200" y="6429375"/>
            <a:ext cx="5181600" cy="328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</a:rPr>
              <a:t>Presentation name</a:t>
            </a:r>
          </a:p>
        </p:txBody>
      </p:sp>
      <p:sp>
        <p:nvSpPr>
          <p:cNvPr id="4" name="TextBox 6"/>
          <p:cNvSpPr txBox="1"/>
          <p:nvPr/>
        </p:nvSpPr>
        <p:spPr>
          <a:xfrm>
            <a:off x="8466138" y="6429375"/>
            <a:ext cx="609600" cy="328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2E6E2F2-5FDD-4318-920E-619811DA42D6}" type="slidenum">
              <a:rPr lang="en-US" sz="14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latin typeface="+mn-lt"/>
            </a:endParaRPr>
          </a:p>
        </p:txBody>
      </p:sp>
      <p:pic>
        <p:nvPicPr>
          <p:cNvPr id="5" name="Picture 2" descr="WCatLogo_H_M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457200"/>
            <a:ext cx="3200400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2859088"/>
          </a:xfrm>
          <a:prstGeom prst="rect">
            <a:avLst/>
          </a:prstGeom>
          <a:gradFill flip="none" rotWithShape="1">
            <a:gsLst>
              <a:gs pos="45000">
                <a:srgbClr val="FF7600"/>
              </a:gs>
              <a:gs pos="100000">
                <a:schemeClr val="tx2"/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9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" name="Picture 15" descr="OCLC_Tag_H_LG.jp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24100" y="5534025"/>
            <a:ext cx="44958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1" y="862014"/>
            <a:ext cx="7848600" cy="111918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200400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title, body 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977" y="2819400"/>
            <a:ext cx="7702551" cy="2819401"/>
          </a:xfrm>
        </p:spPr>
        <p:txBody>
          <a:bodyPr/>
          <a:lstStyle>
            <a:lvl1pPr marL="231775" indent="-219075">
              <a:spcAft>
                <a:spcPts val="600"/>
              </a:spcAft>
              <a:buClr>
                <a:srgbClr val="2178B5"/>
              </a:buClr>
              <a:buFont typeface="Arial" pitchFamily="34" charset="0"/>
              <a:buChar char="•"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34977" y="1371600"/>
            <a:ext cx="8001000" cy="990600"/>
          </a:xfrm>
        </p:spPr>
        <p:txBody>
          <a:bodyPr/>
          <a:lstStyle>
            <a:lvl1pPr marL="0" indent="12700">
              <a:spcAft>
                <a:spcPts val="600"/>
              </a:spcAft>
              <a:buClr>
                <a:srgbClr val="2178B5"/>
              </a:buClr>
              <a:buFont typeface="Arial" pitchFamily="34" charset="0"/>
              <a:buNone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34977" y="1371600"/>
            <a:ext cx="8001000" cy="4495800"/>
          </a:xfrm>
        </p:spPr>
        <p:txBody>
          <a:bodyPr/>
          <a:lstStyle>
            <a:lvl1pPr marL="0" indent="12700">
              <a:spcAft>
                <a:spcPts val="600"/>
              </a:spcAft>
              <a:buClr>
                <a:srgbClr val="2178B5"/>
              </a:buClr>
              <a:buFont typeface="Arial" pitchFamily="34" charset="0"/>
              <a:buNone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3775075" cy="4202113"/>
          </a:xfrm>
        </p:spPr>
        <p:txBody>
          <a:bodyPr/>
          <a:lstStyle>
            <a:lvl1pPr marL="0" indent="127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4676" y="1676400"/>
            <a:ext cx="3775075" cy="4202113"/>
          </a:xfrm>
        </p:spPr>
        <p:txBody>
          <a:bodyPr/>
          <a:lstStyle>
            <a:lvl1pPr marL="0" indent="127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loating text lab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434977" y="1588827"/>
            <a:ext cx="2438400" cy="533400"/>
          </a:xfrm>
          <a:solidFill>
            <a:srgbClr val="2178B5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0"/>
          </p:nvPr>
        </p:nvSpPr>
        <p:spPr>
          <a:xfrm>
            <a:off x="434977" y="2372720"/>
            <a:ext cx="2438400" cy="533400"/>
          </a:xfrm>
          <a:solidFill>
            <a:srgbClr val="419A3C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1"/>
          </p:nvPr>
        </p:nvSpPr>
        <p:spPr>
          <a:xfrm>
            <a:off x="434977" y="3156613"/>
            <a:ext cx="2438400" cy="533400"/>
          </a:xfrm>
          <a:solidFill>
            <a:srgbClr val="FF7600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2"/>
          </p:nvPr>
        </p:nvSpPr>
        <p:spPr>
          <a:xfrm>
            <a:off x="434977" y="3940506"/>
            <a:ext cx="2438400" cy="533400"/>
          </a:xfrm>
          <a:solidFill>
            <a:srgbClr val="A9316F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434977" y="4724400"/>
            <a:ext cx="2438400" cy="533400"/>
          </a:xfrm>
          <a:solidFill>
            <a:srgbClr val="5F4894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4"/>
          </p:nvPr>
        </p:nvSpPr>
        <p:spPr>
          <a:xfrm>
            <a:off x="3429000" y="1600200"/>
            <a:ext cx="2438400" cy="533400"/>
          </a:xfrm>
          <a:solidFill>
            <a:schemeClr val="tx2"/>
          </a:solidFill>
          <a:ln>
            <a:solidFill>
              <a:srgbClr val="2178B5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2178B5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5"/>
          </p:nvPr>
        </p:nvSpPr>
        <p:spPr>
          <a:xfrm>
            <a:off x="3429000" y="2384093"/>
            <a:ext cx="2438400" cy="533400"/>
          </a:xfrm>
          <a:solidFill>
            <a:schemeClr val="tx2"/>
          </a:solidFill>
          <a:ln>
            <a:solidFill>
              <a:srgbClr val="419A3C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419A3C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3429000" y="3167986"/>
            <a:ext cx="2438400" cy="533400"/>
          </a:xfrm>
          <a:solidFill>
            <a:schemeClr val="tx2"/>
          </a:solidFill>
          <a:ln>
            <a:solidFill>
              <a:srgbClr val="FF7600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FF7600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7"/>
          </p:nvPr>
        </p:nvSpPr>
        <p:spPr>
          <a:xfrm>
            <a:off x="3429000" y="3951879"/>
            <a:ext cx="2438400" cy="533400"/>
          </a:xfrm>
          <a:solidFill>
            <a:schemeClr val="tx2"/>
          </a:solidFill>
          <a:ln>
            <a:solidFill>
              <a:srgbClr val="7D2553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A9316F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8"/>
          </p:nvPr>
        </p:nvSpPr>
        <p:spPr>
          <a:xfrm>
            <a:off x="3429000" y="4735773"/>
            <a:ext cx="2438400" cy="533400"/>
          </a:xfrm>
          <a:solidFill>
            <a:schemeClr val="tx2"/>
          </a:solidFill>
          <a:ln>
            <a:solidFill>
              <a:srgbClr val="5F4894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5F4894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w OCLC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flip="none" rotWithShape="1">
            <a:gsLst>
              <a:gs pos="0">
                <a:srgbClr val="2178B5"/>
              </a:gs>
              <a:gs pos="100000">
                <a:srgbClr val="000000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TextBox 11"/>
          <p:cNvSpPr txBox="1"/>
          <p:nvPr/>
        </p:nvSpPr>
        <p:spPr>
          <a:xfrm>
            <a:off x="76200" y="6429375"/>
            <a:ext cx="51816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/>
                </a:solidFill>
                <a:latin typeface="+mn-lt"/>
              </a:rPr>
              <a:t>Transitioning the RLG Partnership OPORS Live 30 Sept 2010</a:t>
            </a:r>
          </a:p>
        </p:txBody>
      </p:sp>
      <p:sp>
        <p:nvSpPr>
          <p:cNvPr id="4" name="TextBox 6"/>
          <p:cNvSpPr txBox="1"/>
          <p:nvPr/>
        </p:nvSpPr>
        <p:spPr>
          <a:xfrm>
            <a:off x="8466138" y="6429375"/>
            <a:ext cx="6096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345FAD0-2C82-4705-A228-D9E593049C4B}" type="slidenum">
              <a:rPr lang="en-US" sz="1400">
                <a:solidFill>
                  <a:schemeClr val="bg1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1" descr="OCLC_V_M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625600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w WorldCa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flip="none" rotWithShape="1">
            <a:gsLst>
              <a:gs pos="0">
                <a:srgbClr val="2178B5"/>
              </a:gs>
              <a:gs pos="100000">
                <a:srgbClr val="000000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TextBox 11"/>
          <p:cNvSpPr txBox="1"/>
          <p:nvPr/>
        </p:nvSpPr>
        <p:spPr>
          <a:xfrm>
            <a:off x="76200" y="6429375"/>
            <a:ext cx="51816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/>
                </a:solidFill>
                <a:latin typeface="+mn-lt"/>
              </a:rPr>
              <a:t>Transitioning the RLG Partnership OPORS Live 30 Sept 2010</a:t>
            </a:r>
          </a:p>
        </p:txBody>
      </p:sp>
      <p:sp>
        <p:nvSpPr>
          <p:cNvPr id="4" name="TextBox 6"/>
          <p:cNvSpPr txBox="1"/>
          <p:nvPr/>
        </p:nvSpPr>
        <p:spPr>
          <a:xfrm>
            <a:off x="8466138" y="6429375"/>
            <a:ext cx="6096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7D2300A-8263-4C80-A07D-D5B5F91D06E3}" type="slidenum">
              <a:rPr lang="en-US" sz="1400">
                <a:solidFill>
                  <a:schemeClr val="bg1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2" descr="WCatLogo_H_M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457200"/>
            <a:ext cx="3200400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flip="none" rotWithShape="1">
            <a:gsLst>
              <a:gs pos="0">
                <a:srgbClr val="2178B5"/>
              </a:gs>
              <a:gs pos="100000">
                <a:srgbClr val="000000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8023225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5" y="1447800"/>
            <a:ext cx="7702550" cy="469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6429375"/>
            <a:ext cx="51816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>
                <a:solidFill>
                  <a:schemeClr val="bg1"/>
                </a:solidFill>
                <a:latin typeface="Trebuchet MS" pitchFamily="34" charset="0"/>
              </a:rPr>
              <a:t>RLUK, Edinburgh, 12 November 2010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66138" y="6429375"/>
            <a:ext cx="6096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CA17CCF-67B9-4C11-AE8D-53FB92468E8D}" type="slidenum">
              <a:rPr lang="en-US" sz="1400">
                <a:solidFill>
                  <a:schemeClr val="bg1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solidFill>
                <a:schemeClr val="bg1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7" r:id="rId2"/>
    <p:sldLayoutId id="2147483686" r:id="rId3"/>
    <p:sldLayoutId id="2147483685" r:id="rId4"/>
    <p:sldLayoutId id="2147483684" r:id="rId5"/>
    <p:sldLayoutId id="2147483683" r:id="rId6"/>
    <p:sldLayoutId id="2147483682" r:id="rId7"/>
    <p:sldLayoutId id="2147483695" r:id="rId8"/>
    <p:sldLayoutId id="2147483696" r:id="rId9"/>
    <p:sldLayoutId id="2147483697" r:id="rId10"/>
    <p:sldLayoutId id="2147483681" r:id="rId11"/>
    <p:sldLayoutId id="214748368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78B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78B5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78B5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78B5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78B5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9pPr>
    </p:titleStyle>
    <p:bodyStyle>
      <a:lvl1pPr marL="238125" indent="-225425" algn="l" rtl="0" eaLnBrk="0" fontAlgn="base" hangingPunct="0">
        <a:spcBef>
          <a:spcPct val="0"/>
        </a:spcBef>
        <a:spcAft>
          <a:spcPts val="1600"/>
        </a:spcAft>
        <a:buClr>
          <a:srgbClr val="FF7600"/>
        </a:buClr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22250" algn="l" rtl="0" eaLnBrk="0" fontAlgn="base" hangingPunct="0">
        <a:spcBef>
          <a:spcPct val="0"/>
        </a:spcBef>
        <a:spcAft>
          <a:spcPts val="800"/>
        </a:spcAft>
        <a:buClr>
          <a:srgbClr val="2178B5"/>
        </a:buClr>
        <a:buChar char="•"/>
        <a:defRPr sz="1900">
          <a:solidFill>
            <a:schemeClr val="tx1"/>
          </a:solidFill>
          <a:latin typeface="+mn-lt"/>
        </a:defRPr>
      </a:lvl2pPr>
      <a:lvl3pPr marL="1150938" indent="-223838" algn="l" rtl="0" eaLnBrk="0" fontAlgn="base" hangingPunct="0">
        <a:spcBef>
          <a:spcPct val="0"/>
        </a:spcBef>
        <a:spcAft>
          <a:spcPts val="800"/>
        </a:spcAft>
        <a:buClr>
          <a:srgbClr val="2178B5"/>
        </a:buClr>
        <a:buChar char="•"/>
        <a:defRPr sz="1700">
          <a:solidFill>
            <a:schemeClr val="tx1"/>
          </a:solidFill>
          <a:latin typeface="+mn-lt"/>
        </a:defRPr>
      </a:lvl3pPr>
      <a:lvl4pPr marL="1608138" indent="-223838" algn="l" rtl="0" eaLnBrk="0" fontAlgn="base" hangingPunct="0">
        <a:spcBef>
          <a:spcPct val="0"/>
        </a:spcBef>
        <a:spcAft>
          <a:spcPts val="800"/>
        </a:spcAft>
        <a:buClr>
          <a:srgbClr val="2178B5"/>
        </a:buClr>
        <a:buChar char="•"/>
        <a:defRPr sz="1500">
          <a:solidFill>
            <a:schemeClr val="tx1"/>
          </a:solidFill>
          <a:latin typeface="+mn-lt"/>
        </a:defRPr>
      </a:lvl4pPr>
      <a:lvl5pPr marL="2063750" indent="-222250" algn="l" rtl="0" eaLnBrk="0" fontAlgn="base" hangingPunct="0">
        <a:spcBef>
          <a:spcPct val="0"/>
        </a:spcBef>
        <a:spcAft>
          <a:spcPts val="800"/>
        </a:spcAft>
        <a:buClr>
          <a:srgbClr val="2178B5"/>
        </a:buClr>
        <a:buChar char="•"/>
        <a:defRPr sz="1300">
          <a:solidFill>
            <a:schemeClr val="tx1"/>
          </a:solidFill>
          <a:latin typeface="+mn-lt"/>
        </a:defRPr>
      </a:lvl5pPr>
      <a:lvl6pPr marL="25209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6pPr>
      <a:lvl7pPr marL="29781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7pPr>
      <a:lvl8pPr marL="34353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8pPr>
      <a:lvl9pPr marL="38925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flip="none" rotWithShape="1">
            <a:gsLst>
              <a:gs pos="34000">
                <a:srgbClr val="FF7600"/>
              </a:gs>
              <a:gs pos="97000">
                <a:schemeClr val="tx2"/>
              </a:gs>
            </a:gsLst>
            <a:lin ang="54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8023225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5" y="1447800"/>
            <a:ext cx="7702550" cy="469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6429375"/>
            <a:ext cx="5181600" cy="328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</a:rPr>
              <a:t>Presentation name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66138" y="6429375"/>
            <a:ext cx="6096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C83FD35-BFDB-4B12-912E-2CA6F00E75E5}" type="slidenum">
              <a:rPr lang="en-US" sz="14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99" r:id="rId8"/>
    <p:sldLayoutId id="2147483700" r:id="rId9"/>
    <p:sldLayoutId id="2147483701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7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7600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7600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7600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7600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9pPr>
    </p:titleStyle>
    <p:bodyStyle>
      <a:lvl1pPr marL="238125" indent="-225425" algn="l" rtl="0" eaLnBrk="0" fontAlgn="base" hangingPunct="0">
        <a:spcBef>
          <a:spcPct val="0"/>
        </a:spcBef>
        <a:spcAft>
          <a:spcPts val="1600"/>
        </a:spcAft>
        <a:buClr>
          <a:srgbClr val="FF7600"/>
        </a:buClr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22250" algn="l" rtl="0" eaLnBrk="0" fontAlgn="base" hangingPunct="0">
        <a:spcBef>
          <a:spcPct val="0"/>
        </a:spcBef>
        <a:spcAft>
          <a:spcPts val="800"/>
        </a:spcAft>
        <a:buClr>
          <a:srgbClr val="FF7600"/>
        </a:buClr>
        <a:buChar char="•"/>
        <a:defRPr sz="1900">
          <a:solidFill>
            <a:schemeClr val="tx1"/>
          </a:solidFill>
          <a:latin typeface="+mn-lt"/>
        </a:defRPr>
      </a:lvl2pPr>
      <a:lvl3pPr marL="1150938" indent="-223838" algn="l" rtl="0" eaLnBrk="0" fontAlgn="base" hangingPunct="0">
        <a:spcBef>
          <a:spcPct val="0"/>
        </a:spcBef>
        <a:spcAft>
          <a:spcPts val="800"/>
        </a:spcAft>
        <a:buClr>
          <a:srgbClr val="FF7600"/>
        </a:buClr>
        <a:buChar char="•"/>
        <a:defRPr sz="1700">
          <a:solidFill>
            <a:schemeClr val="tx1"/>
          </a:solidFill>
          <a:latin typeface="+mn-lt"/>
        </a:defRPr>
      </a:lvl3pPr>
      <a:lvl4pPr marL="1608138" indent="-223838" algn="l" rtl="0" eaLnBrk="0" fontAlgn="base" hangingPunct="0">
        <a:spcBef>
          <a:spcPct val="0"/>
        </a:spcBef>
        <a:spcAft>
          <a:spcPts val="800"/>
        </a:spcAft>
        <a:buClr>
          <a:srgbClr val="FF7600"/>
        </a:buClr>
        <a:buChar char="•"/>
        <a:defRPr sz="1500">
          <a:solidFill>
            <a:schemeClr val="tx1"/>
          </a:solidFill>
          <a:latin typeface="+mn-lt"/>
        </a:defRPr>
      </a:lvl4pPr>
      <a:lvl5pPr marL="2063750" indent="-222250" algn="l" rtl="0" eaLnBrk="0" fontAlgn="base" hangingPunct="0">
        <a:spcBef>
          <a:spcPct val="0"/>
        </a:spcBef>
        <a:spcAft>
          <a:spcPts val="800"/>
        </a:spcAft>
        <a:buClr>
          <a:srgbClr val="FF7600"/>
        </a:buClr>
        <a:buChar char="•"/>
        <a:defRPr sz="1300">
          <a:solidFill>
            <a:schemeClr val="tx1"/>
          </a:solidFill>
          <a:latin typeface="+mn-lt"/>
        </a:defRPr>
      </a:lvl5pPr>
      <a:lvl6pPr marL="25209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6pPr>
      <a:lvl7pPr marL="29781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7pPr>
      <a:lvl8pPr marL="34353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8pPr>
      <a:lvl9pPr marL="38925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cid:image001.gif@01CA8944.BF1AB36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MICHALKJ@OCLC.ORG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ctrTitle"/>
          </p:nvPr>
        </p:nvSpPr>
        <p:spPr>
          <a:xfrm>
            <a:off x="3573463" y="862013"/>
            <a:ext cx="4808537" cy="1751012"/>
          </a:xfrm>
        </p:spPr>
        <p:txBody>
          <a:bodyPr/>
          <a:lstStyle/>
          <a:p>
            <a:pPr eaLnBrk="1" hangingPunct="1"/>
            <a:r>
              <a:rPr lang="en-US" smtClean="0"/>
              <a:t>Research Libraries – </a:t>
            </a:r>
            <a:br>
              <a:rPr lang="en-US" smtClean="0"/>
            </a:br>
            <a:r>
              <a:rPr lang="en-US" smtClean="0"/>
              <a:t>A global system</a:t>
            </a:r>
            <a:br>
              <a:rPr lang="en-US" smtClean="0"/>
            </a:br>
            <a:r>
              <a:rPr lang="en-US" smtClean="0"/>
              <a:t>A shared future</a:t>
            </a:r>
          </a:p>
        </p:txBody>
      </p:sp>
      <p:sp>
        <p:nvSpPr>
          <p:cNvPr id="26626" name="Subtitle 2"/>
          <p:cNvSpPr>
            <a:spLocks noGrp="1"/>
          </p:cNvSpPr>
          <p:nvPr>
            <p:ph type="subTitle" idx="1"/>
          </p:nvPr>
        </p:nvSpPr>
        <p:spPr>
          <a:xfrm>
            <a:off x="3573463" y="3352800"/>
            <a:ext cx="4198937" cy="1930400"/>
          </a:xfrm>
        </p:spPr>
        <p:txBody>
          <a:bodyPr/>
          <a:lstStyle/>
          <a:p>
            <a:pPr eaLnBrk="1" hangingPunct="1"/>
            <a:r>
              <a:rPr lang="en-US" sz="2000" smtClean="0"/>
              <a:t>James Michalko</a:t>
            </a:r>
          </a:p>
          <a:p>
            <a:pPr eaLnBrk="1" hangingPunct="1"/>
            <a:r>
              <a:rPr lang="en-US" sz="2000" smtClean="0"/>
              <a:t>Vice President, OCLC Research </a:t>
            </a:r>
          </a:p>
          <a:p>
            <a:pPr eaLnBrk="1" hangingPunct="1"/>
            <a:r>
              <a:rPr lang="en-US" sz="2000" smtClean="0"/>
              <a:t>RLUK Meeting, Edinburgh</a:t>
            </a:r>
          </a:p>
          <a:p>
            <a:pPr eaLnBrk="1" hangingPunct="1"/>
            <a:r>
              <a:rPr lang="en-US" sz="2000" smtClean="0"/>
              <a:t>12 November 2010</a:t>
            </a: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327025" y="5783263"/>
            <a:ext cx="8435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441325" y="5802313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/>
          </a:p>
        </p:txBody>
      </p:sp>
      <p:sp>
        <p:nvSpPr>
          <p:cNvPr id="26629" name="Text Box 6"/>
          <p:cNvSpPr txBox="1">
            <a:spLocks noChangeArrowheads="1"/>
          </p:cNvSpPr>
          <p:nvPr/>
        </p:nvSpPr>
        <p:spPr bwMode="auto">
          <a:xfrm>
            <a:off x="228600" y="6096000"/>
            <a:ext cx="6845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With thanks to OCLC colleagues Lorcan Dempsey and Constance Malpas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mtClean="0"/>
              <a:t>Change in Academic Collections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143000"/>
            <a:ext cx="7702550" cy="4691063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mtClean="0"/>
              <a:t>Shift to licensed electronic content is accelerating</a:t>
            </a:r>
          </a:p>
          <a:p>
            <a:pPr lvl="1">
              <a:buFontTx/>
              <a:buNone/>
            </a:pPr>
            <a:r>
              <a:rPr lang="en-US" smtClean="0">
                <a:solidFill>
                  <a:schemeClr val="accent1"/>
                </a:solidFill>
              </a:rPr>
              <a:t>Research journals – a well established trend</a:t>
            </a:r>
          </a:p>
          <a:p>
            <a:pPr lvl="1">
              <a:buFontTx/>
              <a:buNone/>
            </a:pPr>
            <a:r>
              <a:rPr lang="en-US" smtClean="0">
                <a:solidFill>
                  <a:schemeClr val="accent1"/>
                </a:solidFill>
              </a:rPr>
              <a:t>Scholarly monographs – in progress</a:t>
            </a:r>
          </a:p>
          <a:p>
            <a:pPr lvl="1">
              <a:buFontTx/>
              <a:buNone/>
            </a:pPr>
            <a:endParaRPr lang="en-US" smtClean="0"/>
          </a:p>
          <a:p>
            <a:pPr>
              <a:buFontTx/>
              <a:buChar char="•"/>
            </a:pPr>
            <a:r>
              <a:rPr lang="en-US" smtClean="0"/>
              <a:t>Print collections delivering less (and less) value at great (and growing) cost</a:t>
            </a:r>
          </a:p>
          <a:p>
            <a:pPr lvl="1">
              <a:buFontTx/>
              <a:buNone/>
            </a:pPr>
            <a:r>
              <a:rPr lang="en-US" smtClean="0">
                <a:solidFill>
                  <a:schemeClr val="accent1"/>
                </a:solidFill>
              </a:rPr>
              <a:t> Est. $4.25 US per volume per year for on-site collections</a:t>
            </a:r>
          </a:p>
          <a:p>
            <a:pPr lvl="1">
              <a:buFontTx/>
              <a:buNone/>
            </a:pPr>
            <a:r>
              <a:rPr lang="en-US" smtClean="0">
                <a:solidFill>
                  <a:schemeClr val="accent1"/>
                </a:solidFill>
              </a:rPr>
              <a:t>Library purchasing power decreasing as per-unit cost rises</a:t>
            </a:r>
          </a:p>
          <a:p>
            <a:pPr lvl="1">
              <a:buFontTx/>
              <a:buNone/>
            </a:pPr>
            <a:endParaRPr lang="en-US" smtClean="0"/>
          </a:p>
          <a:p>
            <a:pPr>
              <a:buFontTx/>
              <a:buChar char="•"/>
            </a:pPr>
            <a:r>
              <a:rPr lang="en-US" smtClean="0"/>
              <a:t>Special collections marginal to educational mandate at many institutions</a:t>
            </a:r>
          </a:p>
          <a:p>
            <a:pPr lvl="1">
              <a:buFontTx/>
              <a:buNone/>
            </a:pPr>
            <a:r>
              <a:rPr lang="en-US" smtClean="0">
                <a:solidFill>
                  <a:schemeClr val="accent1"/>
                </a:solidFill>
              </a:rPr>
              <a:t>Costly to manage, not (always) integral to teaching, learning</a:t>
            </a:r>
          </a:p>
          <a:p>
            <a:pPr>
              <a:buFontTx/>
              <a:buChar char="•"/>
            </a:pPr>
            <a:endParaRPr lang="en-US" smtClean="0"/>
          </a:p>
          <a:p>
            <a:pPr>
              <a:buFontTx/>
              <a:buChar char="•"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mtClean="0"/>
              <a:t>An Equal and Opposite Reaction</a:t>
            </a:r>
          </a:p>
        </p:txBody>
      </p:sp>
      <p:sp>
        <p:nvSpPr>
          <p:cNvPr id="41986" name="TextBox 3"/>
          <p:cNvSpPr txBox="1">
            <a:spLocks noChangeArrowheads="1"/>
          </p:cNvSpPr>
          <p:nvPr/>
        </p:nvSpPr>
        <p:spPr bwMode="auto">
          <a:xfrm>
            <a:off x="533400" y="1676400"/>
            <a:ext cx="792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rebuchet MS" pitchFamily="34" charset="0"/>
              </a:rPr>
              <a:t>As an increasing share of library spending is directed toward licensed content . . .</a:t>
            </a:r>
          </a:p>
        </p:txBody>
      </p:sp>
      <p:sp>
        <p:nvSpPr>
          <p:cNvPr id="5" name="TextBox 4"/>
          <p:cNvSpPr>
            <a:spLocks noChangeArrowheads="1"/>
          </p:cNvSpPr>
          <p:nvPr/>
        </p:nvSpPr>
        <p:spPr bwMode="auto">
          <a:xfrm>
            <a:off x="1905000" y="2881313"/>
            <a:ext cx="6864350" cy="5921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Trebuchet MS" pitchFamily="34" charset="0"/>
              </a:rPr>
              <a:t>Pressure on print management costs increases</a:t>
            </a:r>
          </a:p>
        </p:txBody>
      </p:sp>
      <p:sp>
        <p:nvSpPr>
          <p:cNvPr id="6" name="TextBox 5"/>
          <p:cNvSpPr>
            <a:spLocks noChangeArrowheads="1"/>
          </p:cNvSpPr>
          <p:nvPr/>
        </p:nvSpPr>
        <p:spPr bwMode="auto">
          <a:xfrm>
            <a:off x="304800" y="3810000"/>
            <a:ext cx="7518400" cy="54768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rebuchet MS" pitchFamily="34" charset="0"/>
              </a:rPr>
              <a:t>Fewer institutions to uphold preservation mandate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0" y="4724400"/>
            <a:ext cx="5608638" cy="5476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Stewardship roles must be reassessed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638800"/>
            <a:ext cx="6056313" cy="54768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</a:rPr>
              <a:t>Shared service requirements will change</a:t>
            </a:r>
          </a:p>
        </p:txBody>
      </p:sp>
      <p:sp>
        <p:nvSpPr>
          <p:cNvPr id="41991" name="Rounded Rectangle 9"/>
          <p:cNvSpPr>
            <a:spLocks noChangeArrowheads="1"/>
          </p:cNvSpPr>
          <p:nvPr/>
        </p:nvSpPr>
        <p:spPr bwMode="auto">
          <a:xfrm>
            <a:off x="1066800" y="3962400"/>
            <a:ext cx="914400" cy="9144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endParaRPr lang="en-US" sz="2400" b="1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41992" name="Rounded Rectangle 10"/>
          <p:cNvSpPr>
            <a:spLocks noChangeArrowheads="1"/>
          </p:cNvSpPr>
          <p:nvPr/>
        </p:nvSpPr>
        <p:spPr bwMode="auto">
          <a:xfrm>
            <a:off x="1295400" y="5638800"/>
            <a:ext cx="914400" cy="9144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endParaRPr lang="en-US" sz="2400" b="1">
              <a:solidFill>
                <a:srgbClr val="00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381000" y="1066800"/>
            <a:ext cx="7702550" cy="46910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500" smtClean="0">
                <a:solidFill>
                  <a:schemeClr val="accent2"/>
                </a:solidFill>
              </a:rPr>
              <a:t>Erosion of library value proposition in the academic sector</a:t>
            </a:r>
          </a:p>
          <a:p>
            <a:pPr>
              <a:lnSpc>
                <a:spcPct val="110000"/>
              </a:lnSpc>
            </a:pPr>
            <a:r>
              <a:rPr lang="en-US" sz="2000" smtClean="0"/>
              <a:t>	</a:t>
            </a:r>
            <a:r>
              <a:rPr lang="en-US" sz="2000" i="1" smtClean="0"/>
              <a:t>institutional reputation no longer determined (or even substantially influenced) by scope, scale of local print collection</a:t>
            </a:r>
          </a:p>
          <a:p>
            <a:pPr>
              <a:lnSpc>
                <a:spcPct val="110000"/>
              </a:lnSpc>
            </a:pPr>
            <a:r>
              <a:rPr lang="en-US" sz="2500" smtClean="0">
                <a:solidFill>
                  <a:schemeClr val="accent2"/>
                </a:solidFill>
              </a:rPr>
              <a:t>Changing nature of scholarly record</a:t>
            </a:r>
          </a:p>
          <a:p>
            <a:pPr>
              <a:lnSpc>
                <a:spcPct val="110000"/>
              </a:lnSpc>
            </a:pPr>
            <a:r>
              <a:rPr lang="en-US" sz="2000" smtClean="0"/>
              <a:t>	</a:t>
            </a:r>
            <a:r>
              <a:rPr lang="en-US" sz="2000" i="1" smtClean="0"/>
              <a:t>research, teaching and learning embedded in larger social and technological networks; new set of curation challenges for libraries</a:t>
            </a:r>
          </a:p>
          <a:p>
            <a:pPr>
              <a:lnSpc>
                <a:spcPct val="110000"/>
              </a:lnSpc>
            </a:pPr>
            <a:r>
              <a:rPr lang="en-US" sz="2500" smtClean="0">
                <a:solidFill>
                  <a:schemeClr val="accent2"/>
                </a:solidFill>
              </a:rPr>
              <a:t>Format transition; mass digitisation of legacy print</a:t>
            </a:r>
          </a:p>
          <a:p>
            <a:pPr>
              <a:lnSpc>
                <a:spcPct val="110000"/>
              </a:lnSpc>
            </a:pPr>
            <a:r>
              <a:rPr lang="en-US" sz="1900" i="1" smtClean="0"/>
              <a:t>   </a:t>
            </a:r>
            <a:r>
              <a:rPr lang="en-US" sz="2000" i="1" smtClean="0"/>
              <a:t>Web-scale discoverability has fundamentally changed research practices; local collections no longer the center of attention</a:t>
            </a:r>
          </a:p>
          <a:p>
            <a:pPr>
              <a:lnSpc>
                <a:spcPct val="110000"/>
              </a:lnSpc>
            </a:pPr>
            <a:endParaRPr lang="en-US" sz="2000" smtClean="0"/>
          </a:p>
          <a:p>
            <a:pPr>
              <a:lnSpc>
                <a:spcPct val="110000"/>
              </a:lnSpc>
            </a:pPr>
            <a:endParaRPr lang="en-US" sz="2000" smtClean="0"/>
          </a:p>
          <a:p>
            <a:pPr>
              <a:lnSpc>
                <a:spcPct val="110000"/>
              </a:lnSpc>
            </a:pPr>
            <a:endParaRPr lang="en-US" sz="2000" smtClean="0"/>
          </a:p>
        </p:txBody>
      </p:sp>
      <p:sp>
        <p:nvSpPr>
          <p:cNvPr id="44034" name="Title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z="3500" smtClean="0"/>
              <a:t>What’s driving this change?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1" name="Picture 1" descr="cid:image001.gif@01CA8944.BF1AB360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762000" y="1371600"/>
            <a:ext cx="7696200" cy="4495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6082" name="TextBox 2"/>
          <p:cNvSpPr txBox="1">
            <a:spLocks noChangeArrowheads="1"/>
          </p:cNvSpPr>
          <p:nvPr/>
        </p:nvSpPr>
        <p:spPr bwMode="auto">
          <a:xfrm>
            <a:off x="706438" y="5638800"/>
            <a:ext cx="7648575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2000" b="1" i="1">
                <a:solidFill>
                  <a:schemeClr val="accent2"/>
                </a:solidFill>
                <a:latin typeface="Calibri" pitchFamily="34" charset="0"/>
              </a:rPr>
              <a:t>If this trend continues library allocations will  fall below 0.5% by 2015.</a:t>
            </a:r>
            <a:r>
              <a:rPr lang="en-US" sz="2400" b="1" i="1">
                <a:solidFill>
                  <a:schemeClr val="accent2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6083" name="TextBox 5"/>
          <p:cNvSpPr txBox="1">
            <a:spLocks noChangeArrowheads="1"/>
          </p:cNvSpPr>
          <p:nvPr/>
        </p:nvSpPr>
        <p:spPr bwMode="auto">
          <a:xfrm>
            <a:off x="3505200" y="6324600"/>
            <a:ext cx="53451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1200" b="1">
                <a:solidFill>
                  <a:srgbClr val="000000"/>
                </a:solidFill>
                <a:latin typeface="Calibri" pitchFamily="34" charset="0"/>
              </a:rPr>
              <a:t>Derived from : US Dept of Education, NCES, Academic Libraries Survey, 1977-2008</a:t>
            </a:r>
          </a:p>
        </p:txBody>
      </p:sp>
      <p:sp>
        <p:nvSpPr>
          <p:cNvPr id="46084" name="Title 6"/>
          <p:cNvSpPr>
            <a:spLocks noGrp="1"/>
          </p:cNvSpPr>
          <p:nvPr>
            <p:ph type="title" idx="4294967295"/>
          </p:nvPr>
        </p:nvSpPr>
        <p:spPr>
          <a:xfrm>
            <a:off x="434975" y="147638"/>
            <a:ext cx="7642225" cy="1284287"/>
          </a:xfrm>
        </p:spPr>
        <p:txBody>
          <a:bodyPr lIns="91440" tIns="45720" rIns="91440" bIns="45720" anchor="ctr"/>
          <a:lstStyle/>
          <a:p>
            <a:r>
              <a:rPr lang="en-US" sz="3100" smtClean="0"/>
              <a:t>Declining Investment in Academic Libraries (US)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 idx="4294967295"/>
          </p:nvPr>
        </p:nvSpPr>
        <p:spPr>
          <a:xfrm>
            <a:off x="381000" y="304800"/>
            <a:ext cx="8458200" cy="1143000"/>
          </a:xfrm>
        </p:spPr>
        <p:txBody>
          <a:bodyPr lIns="91440" tIns="45720" rIns="91440" bIns="45720" anchor="ctr"/>
          <a:lstStyle/>
          <a:p>
            <a:r>
              <a:rPr lang="en-US" sz="3100" smtClean="0"/>
              <a:t>Attention Switch: from Print to Electronic (US)</a:t>
            </a:r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3" cstate="print"/>
          <a:srcRect l="941" t="3226" r="1210" b="3226"/>
          <a:stretch>
            <a:fillRect/>
          </a:stretch>
        </p:blipFill>
        <p:spPr bwMode="auto">
          <a:xfrm>
            <a:off x="228600" y="1524000"/>
            <a:ext cx="860742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TextBox 3"/>
          <p:cNvSpPr txBox="1">
            <a:spLocks noChangeArrowheads="1"/>
          </p:cNvSpPr>
          <p:nvPr/>
        </p:nvSpPr>
        <p:spPr bwMode="auto">
          <a:xfrm>
            <a:off x="2951163" y="6248400"/>
            <a:ext cx="614362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Derived from US Dept of Education, NCES, Academic Libraries Survey, 1998-2008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200400" y="3657600"/>
            <a:ext cx="1941705" cy="566056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b="1" strike="sngStrike" dirty="0">
                <a:solidFill>
                  <a:srgbClr val="000000"/>
                </a:solidFill>
                <a:latin typeface="Calibri" pitchFamily="34" charset="0"/>
              </a:rPr>
              <a:t>You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are here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mtClean="0"/>
              <a:t>In the US, a tipping point …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762000" y="1524000"/>
          <a:ext cx="7381875" cy="504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0179" name="TextBox 3"/>
          <p:cNvSpPr txBox="1">
            <a:spLocks noChangeArrowheads="1"/>
          </p:cNvSpPr>
          <p:nvPr/>
        </p:nvSpPr>
        <p:spPr bwMode="auto">
          <a:xfrm>
            <a:off x="2438400" y="6372225"/>
            <a:ext cx="6400800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20000"/>
              </a:lnSpc>
              <a:spcBef>
                <a:spcPct val="50000"/>
              </a:spcBef>
            </a:pPr>
            <a:r>
              <a:rPr lang="en-US" sz="1200" b="1">
                <a:solidFill>
                  <a:srgbClr val="000000"/>
                </a:solidFill>
                <a:latin typeface="Calibri" pitchFamily="34" charset="0"/>
              </a:rPr>
              <a:t>Derived from </a:t>
            </a:r>
            <a:r>
              <a:rPr lang="en-US" sz="1200" b="1" i="1">
                <a:solidFill>
                  <a:srgbClr val="000000"/>
                </a:solidFill>
                <a:latin typeface="Calibri" pitchFamily="34" charset="0"/>
              </a:rPr>
              <a:t>ARL Annual Statistics, 2007-2008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811338" y="1676400"/>
            <a:ext cx="591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 i="1">
                <a:solidFill>
                  <a:srgbClr val="0070C0"/>
                </a:solidFill>
                <a:latin typeface="Calibri" pitchFamily="34" charset="0"/>
              </a:rPr>
              <a:t>Majority of research libraries shifting toward</a:t>
            </a:r>
          </a:p>
          <a:p>
            <a:pPr algn="ctr"/>
            <a:r>
              <a:rPr lang="en-US" sz="2400" b="1" i="1">
                <a:solidFill>
                  <a:srgbClr val="0070C0"/>
                </a:solidFill>
                <a:latin typeface="Calibri" pitchFamily="34" charset="0"/>
              </a:rPr>
              <a:t> e-centric acquisitions, service model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600200" y="5029200"/>
            <a:ext cx="69611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70C0"/>
                </a:solidFill>
                <a:latin typeface="Calibri" pitchFamily="34" charset="0"/>
              </a:rPr>
              <a:t>Shrinking pool of libraries with mission and resources</a:t>
            </a:r>
          </a:p>
          <a:p>
            <a:r>
              <a:rPr lang="en-US" sz="2400" b="1" i="1">
                <a:solidFill>
                  <a:srgbClr val="0070C0"/>
                </a:solidFill>
                <a:latin typeface="Calibri" pitchFamily="34" charset="0"/>
              </a:rPr>
              <a:t> to sustain print preservation as ‘core’ operation</a:t>
            </a:r>
          </a:p>
        </p:txBody>
      </p:sp>
      <p:sp>
        <p:nvSpPr>
          <p:cNvPr id="50182" name="TextBox 8"/>
          <p:cNvSpPr txBox="1">
            <a:spLocks noChangeArrowheads="1"/>
          </p:cNvSpPr>
          <p:nvPr/>
        </p:nvSpPr>
        <p:spPr bwMode="auto">
          <a:xfrm>
            <a:off x="6858000" y="4572000"/>
            <a:ext cx="11334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Trebuchet MS" pitchFamily="34" charset="0"/>
              </a:rPr>
              <a:t>Harvard</a:t>
            </a:r>
          </a:p>
        </p:txBody>
      </p:sp>
      <p:sp>
        <p:nvSpPr>
          <p:cNvPr id="50183" name="TextBox 9"/>
          <p:cNvSpPr txBox="1">
            <a:spLocks noChangeArrowheads="1"/>
          </p:cNvSpPr>
          <p:nvPr/>
        </p:nvSpPr>
        <p:spPr bwMode="auto">
          <a:xfrm>
            <a:off x="5867400" y="4724400"/>
            <a:ext cx="68103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Trebuchet MS" pitchFamily="34" charset="0"/>
              </a:rPr>
              <a:t>Yale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1295400" y="2819400"/>
            <a:ext cx="3643119" cy="696615"/>
          </a:xfrm>
          <a:prstGeom prst="ellipse">
            <a:avLst/>
          </a:prstGeom>
          <a:solidFill>
            <a:schemeClr val="accent1">
              <a:alpha val="49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center of gravity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mtClean="0"/>
              <a:t>… the books have left the building 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524000"/>
          <a:ext cx="7543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48400" y="6400800"/>
            <a:ext cx="2470150" cy="2857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050" b="1" dirty="0">
                <a:solidFill>
                  <a:srgbClr val="000000"/>
                </a:solidFill>
                <a:latin typeface="Trebuchet MS" pitchFamily="34" charset="0"/>
              </a:rPr>
              <a:t>Derived from L. Payne (OCLC, 2007)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2600" y="1752600"/>
            <a:ext cx="6786563" cy="98425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000000"/>
                </a:solidFill>
                <a:latin typeface="Trebuchet MS" pitchFamily="34" charset="0"/>
              </a:rPr>
              <a:t>In North America, +70M volumes off-site (2007)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000000"/>
                </a:solidFill>
                <a:latin typeface="Trebuchet MS" pitchFamily="34" charset="0"/>
              </a:rPr>
              <a:t>~30-50%  of print inventory at many major universities</a:t>
            </a:r>
          </a:p>
        </p:txBody>
      </p:sp>
      <p:sp>
        <p:nvSpPr>
          <p:cNvPr id="52229" name="TextBox 6"/>
          <p:cNvSpPr txBox="1">
            <a:spLocks noChangeArrowheads="1"/>
          </p:cNvSpPr>
          <p:nvPr/>
        </p:nvSpPr>
        <p:spPr bwMode="auto">
          <a:xfrm>
            <a:off x="2133600" y="5638800"/>
            <a:ext cx="509111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2000" b="1" i="1">
                <a:solidFill>
                  <a:srgbClr val="000000"/>
                </a:solidFill>
                <a:latin typeface="Trebuchet MS" pitchFamily="34" charset="0"/>
              </a:rPr>
              <a:t>Growth in library storage infrastructure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>
            <a:graphicFrameLocks noGrp="1"/>
          </p:cNvGraphicFramePr>
          <p:nvPr/>
        </p:nvGraphicFramePr>
        <p:xfrm>
          <a:off x="311150" y="1069975"/>
          <a:ext cx="8458200" cy="5230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4274" name="Title 4"/>
          <p:cNvSpPr>
            <a:spLocks noGrp="1"/>
          </p:cNvSpPr>
          <p:nvPr>
            <p:ph type="title" idx="4294967295"/>
          </p:nvPr>
        </p:nvSpPr>
        <p:spPr>
          <a:xfrm>
            <a:off x="434975" y="147638"/>
            <a:ext cx="8480425" cy="995362"/>
          </a:xfrm>
        </p:spPr>
        <p:txBody>
          <a:bodyPr lIns="91440" tIns="45720" rIns="91440" bIns="45720" anchor="ctr"/>
          <a:lstStyle/>
          <a:p>
            <a:r>
              <a:rPr lang="en-US" sz="3100" smtClean="0"/>
              <a:t>A global change in the library environment</a:t>
            </a:r>
          </a:p>
        </p:txBody>
      </p:sp>
      <p:sp>
        <p:nvSpPr>
          <p:cNvPr id="11" name="Striped Right Arrow 10"/>
          <p:cNvSpPr/>
          <p:nvPr/>
        </p:nvSpPr>
        <p:spPr bwMode="auto">
          <a:xfrm rot="16200000">
            <a:off x="8058944" y="3904456"/>
            <a:ext cx="977900" cy="484188"/>
          </a:xfrm>
          <a:prstGeom prst="stripedRight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 sz="2400" b="1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248400" y="2590800"/>
            <a:ext cx="2525713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chemeClr val="accent1"/>
                </a:solidFill>
                <a:latin typeface="Trebuchet MS" pitchFamily="34" charset="0"/>
              </a:rPr>
              <a:t>June 2010</a:t>
            </a:r>
          </a:p>
          <a:p>
            <a:pPr algn="ctr"/>
            <a:r>
              <a:rPr lang="en-US" sz="1600" b="1">
                <a:solidFill>
                  <a:schemeClr val="accent1"/>
                </a:solidFill>
                <a:latin typeface="Trebuchet MS" pitchFamily="34" charset="0"/>
              </a:rPr>
              <a:t>Median duplication: 31%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248400" y="5105400"/>
            <a:ext cx="2525713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7030A0"/>
                </a:solidFill>
                <a:latin typeface="Trebuchet MS" pitchFamily="34" charset="0"/>
              </a:rPr>
              <a:t>June 2009</a:t>
            </a:r>
          </a:p>
          <a:p>
            <a:pPr algn="ctr"/>
            <a:r>
              <a:rPr lang="en-US" sz="1600" b="1">
                <a:solidFill>
                  <a:srgbClr val="7030A0"/>
                </a:solidFill>
                <a:latin typeface="Trebuchet MS" pitchFamily="34" charset="0"/>
              </a:rPr>
              <a:t>Median duplication: 19%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296988" y="1449388"/>
            <a:ext cx="7008812" cy="9017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000" b="1" i="1" dirty="0">
                <a:solidFill>
                  <a:srgbClr val="000000"/>
                </a:solidFill>
                <a:latin typeface="Trebuchet MS" pitchFamily="34" charset="0"/>
              </a:rPr>
              <a:t>The US academic print book collection </a:t>
            </a:r>
            <a:r>
              <a:rPr lang="en-US" sz="2000" b="1" i="1" u="sng" dirty="0">
                <a:solidFill>
                  <a:srgbClr val="000000"/>
                </a:solidFill>
                <a:latin typeface="Trebuchet MS" pitchFamily="34" charset="0"/>
              </a:rPr>
              <a:t>already </a:t>
            </a:r>
            <a:r>
              <a:rPr lang="en-US" sz="2000" b="1" i="1" dirty="0">
                <a:solidFill>
                  <a:srgbClr val="000000"/>
                </a:solidFill>
                <a:latin typeface="Trebuchet MS" pitchFamily="34" charset="0"/>
              </a:rPr>
              <a:t>substantially duplicated in mass </a:t>
            </a:r>
            <a:r>
              <a:rPr lang="en-US" sz="2000" b="1" i="1" dirty="0" err="1">
                <a:solidFill>
                  <a:srgbClr val="000000"/>
                </a:solidFill>
                <a:latin typeface="Trebuchet MS" pitchFamily="34" charset="0"/>
              </a:rPr>
              <a:t>digitised</a:t>
            </a:r>
            <a:r>
              <a:rPr lang="en-US" sz="2000" b="1" i="1" dirty="0">
                <a:solidFill>
                  <a:srgbClr val="000000"/>
                </a:solidFill>
                <a:latin typeface="Trebuchet MS" pitchFamily="34" charset="0"/>
              </a:rPr>
              <a:t> book corpus</a:t>
            </a:r>
          </a:p>
        </p:txBody>
      </p:sp>
      <p:sp>
        <p:nvSpPr>
          <p:cNvPr id="54279" name="TextBox 8"/>
          <p:cNvSpPr txBox="1">
            <a:spLocks noChangeArrowheads="1"/>
          </p:cNvSpPr>
          <p:nvPr/>
        </p:nvSpPr>
        <p:spPr bwMode="auto">
          <a:xfrm>
            <a:off x="6858000" y="6096000"/>
            <a:ext cx="19986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1200" b="1" i="1">
                <a:solidFill>
                  <a:srgbClr val="000000"/>
                </a:solidFill>
                <a:latin typeface="Calibri" pitchFamily="34" charset="0"/>
              </a:rPr>
              <a:t>Data current as of June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mtClean="0"/>
              <a:t>E-books plus stored print =</a:t>
            </a:r>
          </a:p>
        </p:txBody>
      </p:sp>
      <p:sp>
        <p:nvSpPr>
          <p:cNvPr id="56322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5257800"/>
          </a:xfrm>
        </p:spPr>
        <p:txBody>
          <a:bodyPr lIns="91440" tIns="45720" rIns="91440" bIns="45720"/>
          <a:lstStyle/>
          <a:p>
            <a:r>
              <a:rPr lang="en-US" sz="1800" b="1" smtClean="0"/>
              <a:t>With the exception of a small number of large research libraries, </a:t>
            </a:r>
          </a:p>
          <a:p>
            <a:pPr>
              <a:buFontTx/>
              <a:buChar char="•"/>
            </a:pPr>
            <a:r>
              <a:rPr lang="en-US" sz="1800" b="1" smtClean="0"/>
              <a:t>retrospective print collections will be managed as a shared resource and</a:t>
            </a:r>
          </a:p>
          <a:p>
            <a:pPr>
              <a:buFontTx/>
              <a:buChar char="•"/>
            </a:pPr>
            <a:r>
              <a:rPr lang="en-US" sz="1800" b="1" smtClean="0"/>
              <a:t> physically consolidated in large regional stores</a:t>
            </a:r>
          </a:p>
          <a:p>
            <a:r>
              <a:rPr lang="en-US" sz="1800" b="1" smtClean="0"/>
              <a:t>Library materials spending in the academic sector will be </a:t>
            </a:r>
          </a:p>
          <a:p>
            <a:pPr>
              <a:buFontTx/>
              <a:buChar char="•"/>
            </a:pPr>
            <a:r>
              <a:rPr lang="en-US" sz="1800" b="1" smtClean="0"/>
              <a:t>80+%  directed toward licensed electronic content </a:t>
            </a:r>
          </a:p>
          <a:p>
            <a:pPr>
              <a:buFontTx/>
              <a:buChar char="•"/>
            </a:pPr>
            <a:r>
              <a:rPr lang="en-US" sz="1800" b="1" smtClean="0"/>
              <a:t>distributed by a small number of large aggregators</a:t>
            </a:r>
          </a:p>
          <a:p>
            <a:r>
              <a:rPr lang="en-US" sz="1800" b="1" smtClean="0"/>
              <a:t>Strong downward pressure on costs will </a:t>
            </a:r>
          </a:p>
          <a:p>
            <a:pPr>
              <a:buFontTx/>
              <a:buChar char="•"/>
            </a:pPr>
            <a:r>
              <a:rPr lang="en-US" sz="1800" b="1" smtClean="0"/>
              <a:t>push towards library consolidation, </a:t>
            </a:r>
          </a:p>
          <a:p>
            <a:pPr>
              <a:buFontTx/>
              <a:buChar char="•"/>
            </a:pPr>
            <a:r>
              <a:rPr lang="en-US" sz="1800" b="1" smtClean="0"/>
              <a:t>more resource sharing, </a:t>
            </a:r>
          </a:p>
          <a:p>
            <a:pPr>
              <a:buFontTx/>
              <a:buChar char="•"/>
            </a:pPr>
            <a:r>
              <a:rPr lang="en-US" sz="1800" b="1" smtClean="0"/>
              <a:t>move to outsourced services.</a:t>
            </a:r>
            <a:r>
              <a:rPr lang="en-US" sz="1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5" y="147638"/>
            <a:ext cx="8023225" cy="995362"/>
          </a:xfrm>
        </p:spPr>
        <p:txBody>
          <a:bodyPr/>
          <a:lstStyle/>
          <a:p>
            <a:r>
              <a:rPr lang="en-US" smtClean="0"/>
              <a:t>Opportunity space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702550" cy="4691063"/>
          </a:xfrm>
        </p:spPr>
        <p:txBody>
          <a:bodyPr/>
          <a:lstStyle/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None/>
            </a:pPr>
            <a:r>
              <a:rPr lang="en-US" sz="2000" smtClean="0"/>
              <a:t>Academic libraries change the way they manage print collections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z="2000" i="1" smtClean="0"/>
              <a:t>releases space</a:t>
            </a:r>
            <a:r>
              <a:rPr lang="en-US" sz="2000" smtClean="0"/>
              <a:t> for new uses and facilitates a </a:t>
            </a:r>
            <a:r>
              <a:rPr lang="en-US" sz="2000" i="1" smtClean="0"/>
              <a:t>redirection of library resources</a:t>
            </a:r>
            <a:r>
              <a:rPr lang="en-US" sz="2000" smtClean="0"/>
              <a:t>;</a:t>
            </a:r>
          </a:p>
          <a:p>
            <a:pPr marL="238125" indent="-225425">
              <a:spcBef>
                <a:spcPts val="600"/>
              </a:spcBef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z="2000" smtClean="0"/>
              <a:t>enables </a:t>
            </a:r>
            <a:r>
              <a:rPr lang="en-US" sz="2000" i="1" smtClean="0"/>
              <a:t>rationalization of aggregate print collection </a:t>
            </a:r>
            <a:r>
              <a:rPr lang="en-US" sz="2000" smtClean="0"/>
              <a:t>and </a:t>
            </a:r>
            <a:r>
              <a:rPr lang="en-US" sz="2000" i="1" smtClean="0"/>
              <a:t>renovation of library service portfolio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None/>
            </a:pPr>
            <a:r>
              <a:rPr lang="en-US" sz="2000" i="1" smtClean="0"/>
              <a:t>But</a:t>
            </a:r>
            <a:r>
              <a:rPr lang="en-US" sz="2000" smtClean="0"/>
              <a:t> impact bounded by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z="2000" smtClean="0"/>
              <a:t>change in spending contours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z="2000" smtClean="0"/>
              <a:t>what gets done where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z="2000" smtClean="0"/>
              <a:t>mutual changes in traditional processes and practices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z="2000" smtClean="0"/>
              <a:t>overt reliance on shared structures and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8" name="WordArt 6"/>
          <p:cNvSpPr>
            <a:spLocks noChangeArrowheads="1" noChangeShapeType="1" noTextEdit="1"/>
          </p:cNvSpPr>
          <p:nvPr/>
        </p:nvSpPr>
        <p:spPr bwMode="auto">
          <a:xfrm>
            <a:off x="1066800" y="1600200"/>
            <a:ext cx="66294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B2B2B2">
                    <a:alpha val="76077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rebuchet MS"/>
              </a:rPr>
              <a:t>"Stressfully</a:t>
            </a:r>
          </a:p>
          <a:p>
            <a:pPr algn="ctr"/>
            <a:r>
              <a:rPr lang="en-US" sz="3600" b="1" kern="10">
                <a:ln w="12700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B2B2B2">
                    <a:alpha val="76077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rebuchet MS"/>
              </a:rPr>
              <a:t>    heartening"</a:t>
            </a:r>
          </a:p>
        </p:txBody>
      </p:sp>
      <p:sp>
        <p:nvSpPr>
          <p:cNvPr id="2765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words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US Library Spending</a:t>
            </a:r>
          </a:p>
        </p:txBody>
      </p:sp>
      <p:graphicFrame>
        <p:nvGraphicFramePr>
          <p:cNvPr id="60538" name="Group 122"/>
          <p:cNvGraphicFramePr>
            <a:graphicFrameLocks noGrp="1"/>
          </p:cNvGraphicFramePr>
          <p:nvPr>
            <p:ph idx="4294967295"/>
          </p:nvPr>
        </p:nvGraphicFramePr>
        <p:xfrm>
          <a:off x="152400" y="685800"/>
          <a:ext cx="2819400" cy="3544888"/>
        </p:xfrm>
        <a:graphic>
          <a:graphicData uri="http://schemas.openxmlformats.org/drawingml/2006/table">
            <a:tbl>
              <a:tblPr/>
              <a:tblGrid>
                <a:gridCol w="762000"/>
                <a:gridCol w="730250"/>
                <a:gridCol w="690563"/>
                <a:gridCol w="636587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ARLs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Print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Elec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Digital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End User Services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.25%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.25%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Meta Data Services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.70%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.05%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Content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20%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19.5%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Lib Mgmt Services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2.45%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.025%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.001%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Salaries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44%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Other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11%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9130" name="TextBox 16"/>
          <p:cNvSpPr txBox="1">
            <a:spLocks noChangeArrowheads="1"/>
          </p:cNvSpPr>
          <p:nvPr/>
        </p:nvSpPr>
        <p:spPr bwMode="auto">
          <a:xfrm>
            <a:off x="457200" y="4953000"/>
            <a:ext cx="26670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1400" b="1">
                <a:solidFill>
                  <a:srgbClr val="000000"/>
                </a:solidFill>
                <a:latin typeface="Trebuchet MS" pitchFamily="34" charset="0"/>
              </a:rPr>
              <a:t>1</a:t>
            </a:r>
            <a:r>
              <a:rPr lang="en-US" sz="1400" b="1" baseline="30000">
                <a:solidFill>
                  <a:srgbClr val="000000"/>
                </a:solidFill>
                <a:latin typeface="Trebuchet MS" pitchFamily="34" charset="0"/>
              </a:rPr>
              <a:t>st</a:t>
            </a:r>
            <a:r>
              <a:rPr lang="en-US" sz="1400" b="1">
                <a:solidFill>
                  <a:srgbClr val="000000"/>
                </a:solidFill>
                <a:latin typeface="Trebuchet MS" pitchFamily="34" charset="0"/>
              </a:rPr>
              <a:t> Budget Priority to Cut?</a:t>
            </a:r>
          </a:p>
        </p:txBody>
      </p:sp>
      <p:sp>
        <p:nvSpPr>
          <p:cNvPr id="89136" name="TextBox 24"/>
          <p:cNvSpPr txBox="1">
            <a:spLocks noChangeArrowheads="1"/>
          </p:cNvSpPr>
          <p:nvPr/>
        </p:nvSpPr>
        <p:spPr bwMode="auto">
          <a:xfrm>
            <a:off x="457200" y="5410200"/>
            <a:ext cx="2590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1400" b="1">
                <a:solidFill>
                  <a:srgbClr val="000000"/>
                </a:solidFill>
                <a:latin typeface="Trebuchet MS" pitchFamily="34" charset="0"/>
              </a:rPr>
              <a:t>1</a:t>
            </a:r>
            <a:r>
              <a:rPr lang="en-US" sz="1400" b="1" baseline="30000">
                <a:solidFill>
                  <a:srgbClr val="000000"/>
                </a:solidFill>
                <a:latin typeface="Trebuchet MS" pitchFamily="34" charset="0"/>
              </a:rPr>
              <a:t>st</a:t>
            </a:r>
            <a:r>
              <a:rPr lang="en-US" sz="1400" b="1">
                <a:solidFill>
                  <a:srgbClr val="000000"/>
                </a:solidFill>
                <a:latin typeface="Trebuchet MS" pitchFamily="34" charset="0"/>
              </a:rPr>
              <a:t> Budget Priority to Save?</a:t>
            </a:r>
          </a:p>
        </p:txBody>
      </p:sp>
      <p:graphicFrame>
        <p:nvGraphicFramePr>
          <p:cNvPr id="29" name="Content Placeholder 5"/>
          <p:cNvGraphicFramePr>
            <a:graphicFrameLocks noGrp="1"/>
          </p:cNvGraphicFramePr>
          <p:nvPr/>
        </p:nvGraphicFramePr>
        <p:xfrm>
          <a:off x="3200400" y="685800"/>
          <a:ext cx="2819400" cy="3581400"/>
        </p:xfrm>
        <a:graphic>
          <a:graphicData uri="http://schemas.openxmlformats.org/drawingml/2006/table">
            <a:tbl>
              <a:tblPr/>
              <a:tblGrid>
                <a:gridCol w="762000"/>
                <a:gridCol w="730250"/>
                <a:gridCol w="690563"/>
                <a:gridCol w="636587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Academic Libraries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Print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Elec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Digital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End User Services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.25%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.25%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Meta Data Services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1.6%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.07%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Content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19.5%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17%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Lib Mgmt Services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.28%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.02%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Salaries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49%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Other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0" name="Content Placeholder 5"/>
          <p:cNvGraphicFramePr>
            <a:graphicFrameLocks noGrp="1"/>
          </p:cNvGraphicFramePr>
          <p:nvPr/>
        </p:nvGraphicFramePr>
        <p:xfrm>
          <a:off x="6172200" y="685800"/>
          <a:ext cx="2819400" cy="3581400"/>
        </p:xfrm>
        <a:graphic>
          <a:graphicData uri="http://schemas.openxmlformats.org/drawingml/2006/table">
            <a:tbl>
              <a:tblPr/>
              <a:tblGrid>
                <a:gridCol w="762000"/>
                <a:gridCol w="730250"/>
                <a:gridCol w="690563"/>
                <a:gridCol w="636587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Public Libraries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Print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Elec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Digital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End User Services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.025%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.025%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Meta Data Services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.28%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.02%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Content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1.5%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Lib Mgmt Services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.75%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.25%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Salaries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65%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Other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17%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9219" name="Rectangle 131"/>
          <p:cNvSpPr>
            <a:spLocks noChangeArrowheads="1"/>
          </p:cNvSpPr>
          <p:nvPr/>
        </p:nvSpPr>
        <p:spPr bwMode="auto">
          <a:xfrm>
            <a:off x="3657600" y="4800600"/>
            <a:ext cx="45815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2178B5"/>
                </a:solidFill>
                <a:latin typeface="Trebuchet MS" pitchFamily="34" charset="0"/>
              </a:rPr>
              <a:t>85% staff+stuff </a:t>
            </a:r>
            <a:br>
              <a:rPr lang="en-US" sz="2800" b="1">
                <a:solidFill>
                  <a:srgbClr val="2178B5"/>
                </a:solidFill>
                <a:latin typeface="Trebuchet MS" pitchFamily="34" charset="0"/>
              </a:rPr>
            </a:br>
            <a:r>
              <a:rPr lang="en-US" sz="2800" b="1">
                <a:solidFill>
                  <a:srgbClr val="2178B5"/>
                </a:solidFill>
                <a:latin typeface="Trebuchet MS" pitchFamily="34" charset="0"/>
              </a:rPr>
              <a:t>15% service infrastructure</a:t>
            </a:r>
          </a:p>
        </p:txBody>
      </p:sp>
      <p:sp>
        <p:nvSpPr>
          <p:cNvPr id="60536" name="Oval 120"/>
          <p:cNvSpPr>
            <a:spLocks noChangeArrowheads="1"/>
          </p:cNvSpPr>
          <p:nvPr/>
        </p:nvSpPr>
        <p:spPr bwMode="auto">
          <a:xfrm>
            <a:off x="914400" y="2286000"/>
            <a:ext cx="1371600" cy="533400"/>
          </a:xfrm>
          <a:prstGeom prst="ellips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60537" name="Oval 121"/>
          <p:cNvSpPr>
            <a:spLocks noChangeArrowheads="1"/>
          </p:cNvSpPr>
          <p:nvPr/>
        </p:nvSpPr>
        <p:spPr bwMode="auto">
          <a:xfrm>
            <a:off x="1447800" y="3429000"/>
            <a:ext cx="914400" cy="533400"/>
          </a:xfrm>
          <a:prstGeom prst="ellips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30" grpId="0"/>
      <p:bldP spid="89136" grpId="0"/>
      <p:bldP spid="89219" grpId="1"/>
      <p:bldP spid="60536" grpId="0" animBg="1"/>
      <p:bldP spid="605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Content Placeholder 8"/>
          <p:cNvSpPr>
            <a:spLocks noGrp="1"/>
          </p:cNvSpPr>
          <p:nvPr>
            <p:ph sz="half" idx="4294967295"/>
          </p:nvPr>
        </p:nvSpPr>
        <p:spPr>
          <a:xfrm>
            <a:off x="304800" y="228600"/>
            <a:ext cx="5943600" cy="6096000"/>
          </a:xfrm>
        </p:spPr>
        <p:txBody>
          <a:bodyPr lIns="91440" tIns="45720" rIns="91440" bIns="45720"/>
          <a:lstStyle/>
          <a:p>
            <a:pPr marL="12700" indent="0" eaLnBrk="1" hangingPunct="1">
              <a:lnSpc>
                <a:spcPct val="80000"/>
              </a:lnSpc>
            </a:pPr>
            <a:r>
              <a:rPr lang="en-US" b="1" smtClean="0">
                <a:solidFill>
                  <a:schemeClr val="folHlink"/>
                </a:solidFill>
              </a:rPr>
              <a:t>Specific Gravity – what gets done where</a:t>
            </a:r>
          </a:p>
          <a:p>
            <a:pPr marL="12700" indent="0" eaLnBrk="1" hangingPunct="1">
              <a:lnSpc>
                <a:spcPct val="80000"/>
              </a:lnSpc>
            </a:pPr>
            <a:r>
              <a:rPr lang="en-US" sz="2000" smtClean="0"/>
              <a:t>Scholarly record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Shared management of print collections?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400" smtClean="0"/>
              <a:t>Digitization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400" smtClean="0"/>
              <a:t>Offsite storage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Licensed Journals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Special Collections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Grey literature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Curation of institutional assets?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400" smtClean="0"/>
              <a:t>Data</a:t>
            </a:r>
          </a:p>
          <a:p>
            <a:pPr marL="12700" indent="0" eaLnBrk="1" hangingPunct="1">
              <a:lnSpc>
                <a:spcPct val="80000"/>
              </a:lnSpc>
            </a:pPr>
            <a:r>
              <a:rPr lang="en-US" sz="2000" smtClean="0"/>
              <a:t>Systems – internal or externalize?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New digital infrastructure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‘Classic back-room systems’</a:t>
            </a:r>
          </a:p>
          <a:p>
            <a:pPr marL="12700" indent="0" eaLnBrk="1" hangingPunct="1">
              <a:lnSpc>
                <a:spcPct val="80000"/>
              </a:lnSpc>
            </a:pPr>
            <a:r>
              <a:rPr lang="en-US" sz="2000" smtClean="0"/>
              <a:t>Research and learning engagement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Space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Systems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Expertise – some kinds</a:t>
            </a:r>
          </a:p>
          <a:p>
            <a:pPr marL="12700" indent="0" eaLnBrk="1" hangingPunct="1">
              <a:lnSpc>
                <a:spcPct val="80000"/>
              </a:lnSpc>
            </a:pPr>
            <a:endParaRPr lang="en-US" sz="1600" smtClean="0"/>
          </a:p>
          <a:p>
            <a:pPr marL="12700" indent="0" eaLnBrk="1" hangingPunct="1">
              <a:lnSpc>
                <a:spcPct val="80000"/>
              </a:lnSpc>
            </a:pPr>
            <a:endParaRPr lang="en-US" sz="2000" smtClean="0"/>
          </a:p>
          <a:p>
            <a:pPr marL="12700" indent="0" eaLnBrk="1" hangingPunct="1">
              <a:lnSpc>
                <a:spcPct val="80000"/>
              </a:lnSpc>
            </a:pPr>
            <a:endParaRPr lang="en-US" sz="2000" smtClean="0"/>
          </a:p>
        </p:txBody>
      </p:sp>
      <p:sp>
        <p:nvSpPr>
          <p:cNvPr id="62466" name="Text Box 5"/>
          <p:cNvSpPr txBox="1">
            <a:spLocks noChangeArrowheads="1"/>
          </p:cNvSpPr>
          <p:nvPr/>
        </p:nvSpPr>
        <p:spPr bwMode="auto">
          <a:xfrm>
            <a:off x="5257800" y="1219200"/>
            <a:ext cx="17716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Local?</a:t>
            </a:r>
          </a:p>
          <a:p>
            <a:endParaRPr lang="en-US">
              <a:solidFill>
                <a:schemeClr val="folHlink"/>
              </a:solidFill>
            </a:endParaRPr>
          </a:p>
          <a:p>
            <a:r>
              <a:rPr lang="en-US">
                <a:solidFill>
                  <a:schemeClr val="folHlink"/>
                </a:solidFill>
              </a:rPr>
              <a:t>National?</a:t>
            </a:r>
          </a:p>
          <a:p>
            <a:endParaRPr lang="en-US">
              <a:solidFill>
                <a:schemeClr val="folHlink"/>
              </a:solidFill>
            </a:endParaRPr>
          </a:p>
          <a:p>
            <a:r>
              <a:rPr lang="en-US">
                <a:solidFill>
                  <a:schemeClr val="folHlink"/>
                </a:solidFill>
              </a:rPr>
              <a:t>Trans-national?</a:t>
            </a:r>
          </a:p>
        </p:txBody>
      </p:sp>
      <p:sp>
        <p:nvSpPr>
          <p:cNvPr id="62467" name="Text Box 6"/>
          <p:cNvSpPr txBox="1">
            <a:spLocks noChangeArrowheads="1"/>
          </p:cNvSpPr>
          <p:nvPr/>
        </p:nvSpPr>
        <p:spPr bwMode="auto">
          <a:xfrm>
            <a:off x="6172200" y="2971800"/>
            <a:ext cx="236855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Shared Services?</a:t>
            </a:r>
          </a:p>
          <a:p>
            <a:endParaRPr lang="en-US">
              <a:solidFill>
                <a:schemeClr val="folHlink"/>
              </a:solidFill>
            </a:endParaRPr>
          </a:p>
          <a:p>
            <a:r>
              <a:rPr lang="en-US">
                <a:solidFill>
                  <a:schemeClr val="folHlink"/>
                </a:solidFill>
              </a:rPr>
              <a:t>Common Processes?</a:t>
            </a:r>
          </a:p>
          <a:p>
            <a:endParaRPr lang="en-US">
              <a:solidFill>
                <a:schemeClr val="folHlink"/>
              </a:solidFill>
            </a:endParaRPr>
          </a:p>
          <a:p>
            <a:r>
              <a:rPr lang="en-US">
                <a:solidFill>
                  <a:schemeClr val="folHlink"/>
                </a:solidFill>
              </a:rPr>
              <a:t>Pooled Expertise?</a:t>
            </a:r>
          </a:p>
          <a:p>
            <a:endParaRPr lang="en-US">
              <a:solidFill>
                <a:schemeClr val="folHlink"/>
              </a:solidFill>
            </a:endParaRPr>
          </a:p>
          <a:p>
            <a:r>
              <a:rPr lang="en-US">
                <a:solidFill>
                  <a:schemeClr val="folHlink"/>
                </a:solidFill>
              </a:rPr>
              <a:t>New Resources?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6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5" y="147638"/>
            <a:ext cx="8023225" cy="995362"/>
          </a:xfrm>
        </p:spPr>
        <p:txBody>
          <a:bodyPr/>
          <a:lstStyle/>
          <a:p>
            <a:r>
              <a:rPr lang="en-US" smtClean="0"/>
              <a:t>Reconfiguring </a:t>
            </a:r>
            <a:br>
              <a:rPr lang="en-US" smtClean="0"/>
            </a:br>
            <a:r>
              <a:rPr lang="en-US" smtClean="0"/>
              <a:t>- the library and the system itself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702550" cy="4691063"/>
          </a:xfrm>
        </p:spPr>
        <p:txBody>
          <a:bodyPr/>
          <a:lstStyle/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None/>
            </a:pPr>
            <a:r>
              <a:rPr lang="en-US" sz="2000" smtClean="0"/>
              <a:t>Our shared future - will require a shared system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z="2000" smtClean="0"/>
              <a:t>new regime of reliance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z="2000" smtClean="0"/>
              <a:t>overt agreements and understandings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z="2000" smtClean="0"/>
              <a:t>new supra-institutional structures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z="2000" smtClean="0"/>
              <a:t>redefined relations among library types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z="2000" smtClean="0"/>
              <a:t>attention to local, regional, national and trans-national relations 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None/>
            </a:pPr>
            <a:r>
              <a:rPr lang="en-US" sz="2800" b="1" smtClean="0"/>
              <a:t>     Result </a:t>
            </a:r>
          </a:p>
          <a:p>
            <a:pPr marL="742950" lvl="1" indent="-285750">
              <a:spcAft>
                <a:spcPts val="800"/>
              </a:spcAft>
              <a:buFontTx/>
              <a:buNone/>
            </a:pPr>
            <a:r>
              <a:rPr lang="en-US" sz="2100" b="1" smtClean="0"/>
              <a:t>– individual institutional success as a valued local service provider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None/>
            </a:pPr>
            <a:endParaRPr lang="en-US" b="1" smtClean="0"/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THANK YOU</a:t>
            </a:r>
            <a:br>
              <a:rPr lang="en-US" smtClean="0"/>
            </a:br>
            <a:r>
              <a:rPr lang="en-US" smtClean="0"/>
              <a:t>			</a:t>
            </a:r>
          </a:p>
        </p:txBody>
      </p:sp>
      <p:sp>
        <p:nvSpPr>
          <p:cNvPr id="65538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1295400" y="2971800"/>
            <a:ext cx="6400800" cy="3276600"/>
          </a:xfrm>
        </p:spPr>
        <p:txBody>
          <a:bodyPr/>
          <a:lstStyle/>
          <a:p>
            <a:pPr marL="12700" indent="0" algn="ctr"/>
            <a:r>
              <a:rPr lang="en-US" smtClean="0">
                <a:hlinkClick r:id="rId2"/>
              </a:rPr>
              <a:t>MICHALKJ@OCLC.ORG</a:t>
            </a:r>
            <a:endParaRPr lang="en-US" smtClean="0"/>
          </a:p>
          <a:p>
            <a:pPr marL="12700" indent="0" algn="ctr"/>
            <a:endParaRPr lang="en-US" smtClean="0"/>
          </a:p>
          <a:p>
            <a:pPr marL="12700" indent="0"/>
            <a:r>
              <a:rPr lang="en-US" smtClean="0"/>
              <a:t>comments, questions and observations are very welcome via email…</a:t>
            </a:r>
          </a:p>
          <a:p>
            <a:pPr marL="12700" indent="0"/>
            <a:endParaRPr lang="en-US" smtClean="0"/>
          </a:p>
          <a:p>
            <a:pPr marL="12700" indent="0" eaLnBrk="1" hangingPunct="1">
              <a:spcAft>
                <a:spcPct val="0"/>
              </a:spcAft>
              <a:buClrTx/>
            </a:pPr>
            <a:r>
              <a:rPr lang="en-US" sz="1600" smtClean="0">
                <a:latin typeface="Arial" charset="0"/>
              </a:rPr>
              <a:t>with thanks to Lorcan Dempsey, David Lewis, and Constance Malpas for their contributions</a:t>
            </a:r>
            <a:r>
              <a:rPr lang="en-US" smtClean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wn Arrow 5"/>
          <p:cNvSpPr/>
          <p:nvPr/>
        </p:nvSpPr>
        <p:spPr>
          <a:xfrm rot="10800000">
            <a:off x="3021013" y="381000"/>
            <a:ext cx="914400" cy="3886200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Down Arrow 6"/>
          <p:cNvSpPr/>
          <p:nvPr/>
        </p:nvSpPr>
        <p:spPr>
          <a:xfrm rot="16200000">
            <a:off x="5535613" y="1462088"/>
            <a:ext cx="762000" cy="5334000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675" name="TextBox 7"/>
          <p:cNvSpPr txBox="1">
            <a:spLocks noChangeArrowheads="1"/>
          </p:cNvSpPr>
          <p:nvPr/>
        </p:nvSpPr>
        <p:spPr bwMode="auto">
          <a:xfrm>
            <a:off x="685800" y="1066800"/>
            <a:ext cx="1576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latin typeface="Verdana" pitchFamily="34" charset="0"/>
              </a:rPr>
              <a:t>Simplistic</a:t>
            </a:r>
          </a:p>
        </p:txBody>
      </p:sp>
      <p:sp>
        <p:nvSpPr>
          <p:cNvPr id="28676" name="TextBox 8"/>
          <p:cNvSpPr txBox="1">
            <a:spLocks noChangeArrowheads="1"/>
          </p:cNvSpPr>
          <p:nvPr/>
        </p:nvSpPr>
        <p:spPr bwMode="auto">
          <a:xfrm>
            <a:off x="6400800" y="4572000"/>
            <a:ext cx="1304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latin typeface="Verdana" pitchFamily="34" charset="0"/>
              </a:rPr>
              <a:t>Content</a:t>
            </a:r>
          </a:p>
        </p:txBody>
      </p:sp>
      <p:sp>
        <p:nvSpPr>
          <p:cNvPr id="10" name="Oval 9"/>
          <p:cNvSpPr/>
          <p:nvPr/>
        </p:nvSpPr>
        <p:spPr>
          <a:xfrm>
            <a:off x="4267200" y="2971800"/>
            <a:ext cx="457200" cy="381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678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Disclaimer</a:t>
            </a:r>
          </a:p>
        </p:txBody>
      </p:sp>
      <p:sp>
        <p:nvSpPr>
          <p:cNvPr id="28679" name="Text Box 8"/>
          <p:cNvSpPr txBox="1">
            <a:spLocks noChangeArrowheads="1"/>
          </p:cNvSpPr>
          <p:nvPr/>
        </p:nvSpPr>
        <p:spPr bwMode="auto">
          <a:xfrm>
            <a:off x="746125" y="4913313"/>
            <a:ext cx="38449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Time is short.</a:t>
            </a:r>
          </a:p>
          <a:p>
            <a:pPr>
              <a:buFontTx/>
              <a:buChar char="•"/>
            </a:pPr>
            <a:r>
              <a:rPr lang="en-US"/>
              <a:t>Perspective is research libraries</a:t>
            </a:r>
          </a:p>
          <a:p>
            <a:pPr>
              <a:buFontTx/>
              <a:buChar char="•"/>
            </a:pPr>
            <a:r>
              <a:rPr lang="en-US"/>
              <a:t>All examples are U.S.A perspective</a:t>
            </a:r>
          </a:p>
        </p:txBody>
      </p:sp>
      <p:sp>
        <p:nvSpPr>
          <p:cNvPr id="28680" name="Text Box 9"/>
          <p:cNvSpPr txBox="1">
            <a:spLocks noChangeArrowheads="1"/>
          </p:cNvSpPr>
          <p:nvPr/>
        </p:nvSpPr>
        <p:spPr bwMode="auto">
          <a:xfrm>
            <a:off x="4708525" y="2879725"/>
            <a:ext cx="1741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This 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Stipulated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90600"/>
            <a:ext cx="8077200" cy="46910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•"/>
            </a:pPr>
            <a:r>
              <a:rPr lang="en-US" sz="2000" smtClean="0"/>
              <a:t>The network has reconfigured whole industries</a:t>
            </a:r>
          </a:p>
          <a:p>
            <a:pPr lvl="1">
              <a:lnSpc>
                <a:spcPct val="80000"/>
              </a:lnSpc>
            </a:pPr>
            <a:r>
              <a:rPr lang="en-US" sz="1700" smtClean="0"/>
              <a:t>Travel, News, Book Retailing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000" smtClean="0"/>
              <a:t>The network is now the first option for researchers and learners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000" smtClean="0"/>
              <a:t>Don’t yet know how it will reconfigure the University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000" smtClean="0"/>
              <a:t>The library is a service unit whose success is tied to its impact on the university’s mission and goals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000" smtClean="0"/>
              <a:t>The network has already impacted the university library</a:t>
            </a:r>
          </a:p>
          <a:p>
            <a:pPr lvl="1">
              <a:lnSpc>
                <a:spcPct val="80000"/>
              </a:lnSpc>
            </a:pPr>
            <a:r>
              <a:rPr lang="en-US" sz="1700" smtClean="0"/>
              <a:t>changed the value of physical book collections and library space</a:t>
            </a:r>
          </a:p>
          <a:p>
            <a:pPr lvl="1">
              <a:lnSpc>
                <a:spcPct val="80000"/>
              </a:lnSpc>
            </a:pPr>
            <a:r>
              <a:rPr lang="en-US" sz="1700" smtClean="0"/>
              <a:t>changed the relevance of the library assets and services to the University’s outputs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	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What it will mean to reconfigure the library within the University?</a:t>
            </a:r>
          </a:p>
          <a:p>
            <a:pPr>
              <a:lnSpc>
                <a:spcPct val="80000"/>
              </a:lnSpc>
            </a:pPr>
            <a:endParaRPr lang="en-US" sz="2000" smtClean="0"/>
          </a:p>
          <a:p>
            <a:pPr>
              <a:lnSpc>
                <a:spcPct val="80000"/>
              </a:lnSpc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5" y="147638"/>
            <a:ext cx="8023225" cy="995362"/>
          </a:xfrm>
        </p:spPr>
        <p:txBody>
          <a:bodyPr/>
          <a:lstStyle/>
          <a:p>
            <a:r>
              <a:rPr lang="en-US" smtClean="0"/>
              <a:t>the stage set – Diamond (Cannell)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7702550" cy="4691063"/>
          </a:xfrm>
        </p:spPr>
        <p:txBody>
          <a:bodyPr/>
          <a:lstStyle/>
          <a:p>
            <a:pPr marL="238125" indent="-225425">
              <a:lnSpc>
                <a:spcPct val="90000"/>
              </a:lnSpc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Library as central service for University goals</a:t>
            </a:r>
          </a:p>
          <a:p>
            <a:pPr lvl="1">
              <a:lnSpc>
                <a:spcPct val="90000"/>
              </a:lnSpc>
              <a:spcAft>
                <a:spcPts val="800"/>
              </a:spcAft>
            </a:pPr>
            <a:r>
              <a:rPr lang="en-US" smtClean="0"/>
              <a:t>Needs of students and researchers control</a:t>
            </a:r>
          </a:p>
          <a:p>
            <a:pPr lvl="1">
              <a:lnSpc>
                <a:spcPct val="90000"/>
              </a:lnSpc>
              <a:spcAft>
                <a:spcPts val="800"/>
              </a:spcAft>
            </a:pPr>
            <a:r>
              <a:rPr lang="en-US" smtClean="0"/>
              <a:t>Sharing of services dictated</a:t>
            </a:r>
          </a:p>
          <a:p>
            <a:pPr lvl="1">
              <a:lnSpc>
                <a:spcPct val="90000"/>
              </a:lnSpc>
              <a:spcAft>
                <a:spcPts val="800"/>
              </a:spcAft>
            </a:pPr>
            <a:r>
              <a:rPr lang="en-US" smtClean="0"/>
              <a:t>Availability in 21</a:t>
            </a:r>
            <a:r>
              <a:rPr lang="en-US" baseline="30000" smtClean="0"/>
              <a:t>st</a:t>
            </a:r>
            <a:r>
              <a:rPr lang="en-US" smtClean="0"/>
              <a:t> century timetables expected</a:t>
            </a:r>
          </a:p>
          <a:p>
            <a:pPr marL="238125" indent="-225425">
              <a:lnSpc>
                <a:spcPct val="90000"/>
              </a:lnSpc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Provide books wherever desk happens to be</a:t>
            </a:r>
          </a:p>
          <a:p>
            <a:pPr marL="238125" indent="-225425">
              <a:lnSpc>
                <a:spcPct val="90000"/>
              </a:lnSpc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Journals – licensing and open access</a:t>
            </a:r>
          </a:p>
          <a:p>
            <a:pPr marL="238125" indent="-225425">
              <a:lnSpc>
                <a:spcPct val="90000"/>
              </a:lnSpc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Special Collections – digital and physical </a:t>
            </a:r>
          </a:p>
          <a:p>
            <a:pPr marL="238125" indent="-225425">
              <a:lnSpc>
                <a:spcPct val="90000"/>
              </a:lnSpc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Grey literature – critical and needs shared service</a:t>
            </a:r>
          </a:p>
          <a:p>
            <a:pPr marL="238125" indent="-225425">
              <a:lnSpc>
                <a:spcPct val="90000"/>
              </a:lnSpc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Data – specialist area that needs shared service and expertise</a:t>
            </a:r>
          </a:p>
          <a:p>
            <a:pPr marL="238125" indent="-225425">
              <a:lnSpc>
                <a:spcPct val="90000"/>
              </a:lnSpc>
              <a:spcAft>
                <a:spcPts val="1600"/>
              </a:spcAft>
              <a:buClr>
                <a:srgbClr val="FF7600"/>
              </a:buClr>
              <a:buFontTx/>
              <a:buNone/>
            </a:pPr>
            <a:endParaRPr lang="en-US" smtClean="0"/>
          </a:p>
          <a:p>
            <a:pPr marL="238125" indent="-225425">
              <a:lnSpc>
                <a:spcPct val="90000"/>
              </a:lnSpc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5" y="147638"/>
            <a:ext cx="8023225" cy="995362"/>
          </a:xfrm>
        </p:spPr>
        <p:txBody>
          <a:bodyPr/>
          <a:lstStyle/>
          <a:p>
            <a:r>
              <a:rPr lang="en-US" smtClean="0"/>
              <a:t>the stage set – Sykes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7702550" cy="4691063"/>
          </a:xfrm>
        </p:spPr>
        <p:txBody>
          <a:bodyPr/>
          <a:lstStyle/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Cost cutting or greater investment?</a:t>
            </a:r>
          </a:p>
          <a:p>
            <a:pPr lvl="1">
              <a:spcAft>
                <a:spcPts val="800"/>
              </a:spcAft>
            </a:pPr>
            <a:r>
              <a:rPr lang="en-US" smtClean="0"/>
              <a:t>cut what? from where? 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Work together to achieve efficiency and effectiveness</a:t>
            </a:r>
          </a:p>
          <a:p>
            <a:pPr lvl="1">
              <a:spcAft>
                <a:spcPts val="800"/>
              </a:spcAft>
            </a:pPr>
            <a:r>
              <a:rPr lang="en-US" smtClean="0"/>
              <a:t>Shared Services</a:t>
            </a:r>
          </a:p>
          <a:p>
            <a:pPr lvl="1">
              <a:spcAft>
                <a:spcPts val="800"/>
              </a:spcAft>
            </a:pPr>
            <a:r>
              <a:rPr lang="en-US" smtClean="0"/>
              <a:t>Benchmarking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Stay the same</a:t>
            </a:r>
          </a:p>
          <a:p>
            <a:pPr lvl="1">
              <a:spcAft>
                <a:spcPts val="800"/>
              </a:spcAft>
            </a:pPr>
            <a:r>
              <a:rPr lang="en-US" smtClean="0"/>
              <a:t>Preservation</a:t>
            </a:r>
          </a:p>
          <a:p>
            <a:pPr lvl="2">
              <a:spcAft>
                <a:spcPts val="800"/>
              </a:spcAft>
            </a:pPr>
            <a:r>
              <a:rPr lang="en-US" smtClean="0"/>
              <a:t>of what? </a:t>
            </a:r>
          </a:p>
          <a:p>
            <a:pPr lvl="1">
              <a:spcAft>
                <a:spcPts val="800"/>
              </a:spcAft>
            </a:pPr>
            <a:r>
              <a:rPr lang="en-US" smtClean="0"/>
              <a:t>Special Collections</a:t>
            </a:r>
          </a:p>
          <a:p>
            <a:pPr lvl="1">
              <a:spcAft>
                <a:spcPts val="800"/>
              </a:spcAft>
            </a:pPr>
            <a:r>
              <a:rPr lang="en-US" smtClean="0"/>
              <a:t>Equity of access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8113"/>
            <a:ext cx="7848600" cy="627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6172200" y="304800"/>
            <a:ext cx="2797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folHlink"/>
                </a:solidFill>
              </a:rPr>
              <a:t>OCLC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5" y="147638"/>
            <a:ext cx="8023225" cy="995362"/>
          </a:xfrm>
        </p:spPr>
        <p:txBody>
          <a:bodyPr/>
          <a:lstStyle/>
          <a:p>
            <a:r>
              <a:rPr lang="en-US" smtClean="0"/>
              <a:t>Reconfiguration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02550" cy="4691063"/>
          </a:xfrm>
        </p:spPr>
        <p:txBody>
          <a:bodyPr/>
          <a:lstStyle/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None/>
            </a:pPr>
            <a:r>
              <a:rPr lang="en-US" smtClean="0"/>
              <a:t>Dictated 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by change in academic print collections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accelerated by fiscal exigencies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None/>
            </a:pPr>
            <a:r>
              <a:rPr lang="en-US" smtClean="0"/>
              <a:t>Impact bounded by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what gets done where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mutual changes in traditional processes and practices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overt reliance on shared structures and services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z="6000" smtClean="0"/>
              <a:t>Academic Collections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38400" y="4572000"/>
            <a:ext cx="6400800" cy="1066800"/>
          </a:xfrm>
        </p:spPr>
        <p:txBody>
          <a:bodyPr/>
          <a:lstStyle/>
          <a:p>
            <a:pPr marL="12700" indent="0"/>
            <a:r>
              <a:rPr lang="en-US" sz="2000" smtClean="0"/>
              <a:t>Disclaimer</a:t>
            </a:r>
          </a:p>
          <a:p>
            <a:pPr marL="469900" lvl="1" indent="0"/>
            <a:r>
              <a:rPr lang="en-US" sz="1700" smtClean="0"/>
              <a:t>Based on USA – the forecast here may be very different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searchBlue">
  <a:themeElements>
    <a:clrScheme name="oclc_light_blue 15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409A3C"/>
      </a:accent1>
      <a:accent2>
        <a:srgbClr val="FF7600"/>
      </a:accent2>
      <a:accent3>
        <a:srgbClr val="FFFFFF"/>
      </a:accent3>
      <a:accent4>
        <a:srgbClr val="000000"/>
      </a:accent4>
      <a:accent5>
        <a:srgbClr val="AFCAAF"/>
      </a:accent5>
      <a:accent6>
        <a:srgbClr val="E76A00"/>
      </a:accent6>
      <a:hlink>
        <a:srgbClr val="144A6F"/>
      </a:hlink>
      <a:folHlink>
        <a:srgbClr val="2178B5"/>
      </a:folHlink>
    </a:clrScheme>
    <a:fontScheme name="oclc_light_blu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2178B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clc_light_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3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2178B5"/>
        </a:hlink>
        <a:folHlink>
          <a:srgbClr val="A931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14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2178B5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15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144A6F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CLC orange &quot;light&quot; template">
  <a:themeElements>
    <a:clrScheme name="oclc_light_blue 15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409A3C"/>
      </a:accent1>
      <a:accent2>
        <a:srgbClr val="FF7600"/>
      </a:accent2>
      <a:accent3>
        <a:srgbClr val="FFFFFF"/>
      </a:accent3>
      <a:accent4>
        <a:srgbClr val="000000"/>
      </a:accent4>
      <a:accent5>
        <a:srgbClr val="AFCAAF"/>
      </a:accent5>
      <a:accent6>
        <a:srgbClr val="E76A00"/>
      </a:accent6>
      <a:hlink>
        <a:srgbClr val="144A6F"/>
      </a:hlink>
      <a:folHlink>
        <a:srgbClr val="2178B5"/>
      </a:folHlink>
    </a:clrScheme>
    <a:fontScheme name="oclc_light_blu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2178B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clc_light_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3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2178B5"/>
        </a:hlink>
        <a:folHlink>
          <a:srgbClr val="A931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14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2178B5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15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144A6F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clc_light_blue(2) 15">
    <a:dk1>
      <a:srgbClr val="000000"/>
    </a:dk1>
    <a:lt1>
      <a:srgbClr val="FFFFFF"/>
    </a:lt1>
    <a:dk2>
      <a:srgbClr val="FFFFFF"/>
    </a:dk2>
    <a:lt2>
      <a:srgbClr val="000000"/>
    </a:lt2>
    <a:accent1>
      <a:srgbClr val="409A3C"/>
    </a:accent1>
    <a:accent2>
      <a:srgbClr val="FF7600"/>
    </a:accent2>
    <a:accent3>
      <a:srgbClr val="FFFFFF"/>
    </a:accent3>
    <a:accent4>
      <a:srgbClr val="000000"/>
    </a:accent4>
    <a:accent5>
      <a:srgbClr val="AFCAAF"/>
    </a:accent5>
    <a:accent6>
      <a:srgbClr val="E76A00"/>
    </a:accent6>
    <a:hlink>
      <a:srgbClr val="144A6F"/>
    </a:hlink>
    <a:folHlink>
      <a:srgbClr val="2178B5"/>
    </a:folHlink>
  </a:clrScheme>
  <a:fontScheme name="oclc_light_blue(2)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clc_light_blue(2) 15">
    <a:dk1>
      <a:srgbClr val="000000"/>
    </a:dk1>
    <a:lt1>
      <a:srgbClr val="FFFFFF"/>
    </a:lt1>
    <a:dk2>
      <a:srgbClr val="FFFFFF"/>
    </a:dk2>
    <a:lt2>
      <a:srgbClr val="000000"/>
    </a:lt2>
    <a:accent1>
      <a:srgbClr val="409A3C"/>
    </a:accent1>
    <a:accent2>
      <a:srgbClr val="FF7600"/>
    </a:accent2>
    <a:accent3>
      <a:srgbClr val="FFFFFF"/>
    </a:accent3>
    <a:accent4>
      <a:srgbClr val="000000"/>
    </a:accent4>
    <a:accent5>
      <a:srgbClr val="AFCAAF"/>
    </a:accent5>
    <a:accent6>
      <a:srgbClr val="E76A00"/>
    </a:accent6>
    <a:hlink>
      <a:srgbClr val="144A6F"/>
    </a:hlink>
    <a:folHlink>
      <a:srgbClr val="2178B5"/>
    </a:folHlink>
  </a:clrScheme>
  <a:fontScheme name="oclc_light_blue(2)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ResearchBlue</Template>
  <TotalTime>1142</TotalTime>
  <Words>1162</Words>
  <Application>Microsoft Office PowerPoint</Application>
  <PresentationFormat>On-screen Show (4:3)</PresentationFormat>
  <Paragraphs>270</Paragraphs>
  <Slides>24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ResearchBlue</vt:lpstr>
      <vt:lpstr>OCLC orange "light" template</vt:lpstr>
      <vt:lpstr>Research Libraries –  A global system A shared future</vt:lpstr>
      <vt:lpstr>Two words</vt:lpstr>
      <vt:lpstr>Disclaimer</vt:lpstr>
      <vt:lpstr>Stipulated</vt:lpstr>
      <vt:lpstr>the stage set – Diamond (Cannell)</vt:lpstr>
      <vt:lpstr>the stage set – Sykes</vt:lpstr>
      <vt:lpstr>Slide 7</vt:lpstr>
      <vt:lpstr>Reconfiguration</vt:lpstr>
      <vt:lpstr>Academic Collections</vt:lpstr>
      <vt:lpstr>Change in Academic Collections</vt:lpstr>
      <vt:lpstr>An Equal and Opposite Reaction</vt:lpstr>
      <vt:lpstr>What’s driving this change?</vt:lpstr>
      <vt:lpstr>Declining Investment in Academic Libraries (US)</vt:lpstr>
      <vt:lpstr>Attention Switch: from Print to Electronic (US)</vt:lpstr>
      <vt:lpstr>In the US, a tipping point …</vt:lpstr>
      <vt:lpstr>… the books have left the building </vt:lpstr>
      <vt:lpstr>A global change in the library environment</vt:lpstr>
      <vt:lpstr>E-books plus stored print =</vt:lpstr>
      <vt:lpstr>Opportunity space</vt:lpstr>
      <vt:lpstr>US Library Spending</vt:lpstr>
      <vt:lpstr>Slide 21</vt:lpstr>
      <vt:lpstr>Reconfiguring  - the library and the system itself</vt:lpstr>
      <vt:lpstr>THANK YOU    </vt:lpstr>
      <vt:lpstr>Slide 24</vt:lpstr>
    </vt:vector>
  </TitlesOfParts>
  <Company>OCLC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OCLC and Research Institutions: Transitioning the RLG Partnership and positioning OCLC Research</dc:title>
  <dc:creator>michalkj</dc:creator>
  <cp:lastModifiedBy>michalkj</cp:lastModifiedBy>
  <cp:revision>31</cp:revision>
  <dcterms:created xsi:type="dcterms:W3CDTF">2010-09-27T22:27:02Z</dcterms:created>
  <dcterms:modified xsi:type="dcterms:W3CDTF">2010-11-16T18:35:47Z</dcterms:modified>
</cp:coreProperties>
</file>