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1" r:id="rId2"/>
  </p:sldMasterIdLst>
  <p:notesMasterIdLst>
    <p:notesMasterId r:id="rId25"/>
  </p:notesMasterIdLst>
  <p:sldIdLst>
    <p:sldId id="256" r:id="rId3"/>
    <p:sldId id="287" r:id="rId4"/>
    <p:sldId id="288" r:id="rId5"/>
    <p:sldId id="289" r:id="rId6"/>
    <p:sldId id="316" r:id="rId7"/>
    <p:sldId id="317" r:id="rId8"/>
    <p:sldId id="318" r:id="rId9"/>
    <p:sldId id="293" r:id="rId10"/>
    <p:sldId id="304" r:id="rId11"/>
    <p:sldId id="305" r:id="rId12"/>
    <p:sldId id="306" r:id="rId13"/>
    <p:sldId id="307" r:id="rId14"/>
    <p:sldId id="308" r:id="rId15"/>
    <p:sldId id="309" r:id="rId16"/>
    <p:sldId id="310" r:id="rId17"/>
    <p:sldId id="311" r:id="rId18"/>
    <p:sldId id="312" r:id="rId19"/>
    <p:sldId id="313" r:id="rId20"/>
    <p:sldId id="314" r:id="rId21"/>
    <p:sldId id="315" r:id="rId22"/>
    <p:sldId id="303" r:id="rId23"/>
    <p:sldId id="266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1830" autoAdjust="0"/>
  </p:normalViewPr>
  <p:slideViewPr>
    <p:cSldViewPr>
      <p:cViewPr varScale="1">
        <p:scale>
          <a:sx n="42" d="100"/>
          <a:sy n="42" d="100"/>
        </p:scale>
        <p:origin x="-19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ata\Shared%20Print\CLIR%20project\ARL%20Hathi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ARL Medium % Expenditures on Electronic</a:t>
            </a:r>
            <a:r>
              <a:rPr lang="en-US" dirty="0" smtClean="0"/>
              <a:t> Resources</a:t>
            </a:r>
            <a:endParaRPr lang="en-US" dirty="0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v>ARL Medium % Expenditures on Electronic resources</c:v>
          </c:tx>
          <c:cat>
            <c:strRef>
              <c:f>Sheet1!$A$2:$A$7</c:f>
              <c:strCache>
                <c:ptCount val="6"/>
                <c:pt idx="0">
                  <c:v>2002/03</c:v>
                </c:pt>
                <c:pt idx="1">
                  <c:v>2003/04</c:v>
                </c:pt>
                <c:pt idx="2">
                  <c:v>2004/05</c:v>
                </c:pt>
                <c:pt idx="3">
                  <c:v>2005/06</c:v>
                </c:pt>
                <c:pt idx="4">
                  <c:v>2006/07</c:v>
                </c:pt>
                <c:pt idx="5">
                  <c:v>2007/08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0.22010000000000016</c:v>
                </c:pt>
                <c:pt idx="1">
                  <c:v>0.29810000000000031</c:v>
                </c:pt>
                <c:pt idx="2">
                  <c:v>0.37530000000000091</c:v>
                </c:pt>
                <c:pt idx="3">
                  <c:v>0.43140000000000073</c:v>
                </c:pt>
                <c:pt idx="4">
                  <c:v>0.47680000000000067</c:v>
                </c:pt>
                <c:pt idx="5">
                  <c:v>0.53060000000000063</c:v>
                </c:pt>
              </c:numCache>
            </c:numRef>
          </c:val>
        </c:ser>
        <c:marker val="1"/>
        <c:axId val="111875968"/>
        <c:axId val="111883392"/>
      </c:lineChart>
      <c:catAx>
        <c:axId val="111875968"/>
        <c:scaling>
          <c:orientation val="minMax"/>
        </c:scaling>
        <c:axPos val="b"/>
        <c:tickLblPos val="nextTo"/>
        <c:crossAx val="111883392"/>
        <c:crosses val="autoZero"/>
        <c:auto val="1"/>
        <c:lblAlgn val="ctr"/>
        <c:lblOffset val="100"/>
      </c:catAx>
      <c:valAx>
        <c:axId val="111883392"/>
        <c:scaling>
          <c:orientation val="minMax"/>
        </c:scaling>
        <c:axPos val="l"/>
        <c:majorGridlines/>
        <c:numFmt formatCode="0.0%" sourceLinked="1"/>
        <c:tickLblPos val="nextTo"/>
        <c:crossAx val="111875968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8.7504834385900246E-2"/>
          <c:y val="2.2390080160113811E-2"/>
          <c:w val="0.88531496062991788"/>
          <c:h val="0.86934334954976733"/>
        </c:manualLayout>
      </c:layout>
      <c:scatterChart>
        <c:scatterStyle val="lineMarker"/>
        <c:ser>
          <c:idx val="3"/>
          <c:order val="0"/>
          <c:tx>
            <c:v>Jun-09</c:v>
          </c:tx>
          <c:spPr>
            <a:ln w="28575">
              <a:noFill/>
            </a:ln>
          </c:spPr>
          <c:marker>
            <c:symbol val="circle"/>
            <c:size val="7"/>
            <c:spPr>
              <a:solidFill>
                <a:srgbClr val="7030A0"/>
              </a:solidFill>
            </c:spPr>
          </c:marker>
          <c:trendline>
            <c:spPr>
              <a:ln w="28575">
                <a:solidFill>
                  <a:srgbClr val="7030A0"/>
                </a:solidFill>
                <a:prstDash val="dash"/>
              </a:ln>
            </c:spPr>
            <c:trendlineType val="linear"/>
          </c:trendline>
          <c:xVal>
            <c:numRef>
              <c:f>data!$A$2:$A$114</c:f>
              <c:numCache>
                <c:formatCode>General</c:formatCode>
                <c:ptCount val="11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</c:numCache>
            </c:numRef>
          </c:xVal>
          <c:yVal>
            <c:numRef>
              <c:f>data!$B$2:$B$114</c:f>
              <c:numCache>
                <c:formatCode>0%</c:formatCode>
                <c:ptCount val="113"/>
                <c:pt idx="0">
                  <c:v>0.1358537836775687</c:v>
                </c:pt>
                <c:pt idx="1">
                  <c:v>0.1462596706552074</c:v>
                </c:pt>
                <c:pt idx="2">
                  <c:v>0.2094726354286443</c:v>
                </c:pt>
                <c:pt idx="3">
                  <c:v>0.16549431126253858</c:v>
                </c:pt>
                <c:pt idx="4">
                  <c:v>0.16430534412371842</c:v>
                </c:pt>
                <c:pt idx="5">
                  <c:v>0.16716316850156793</c:v>
                </c:pt>
                <c:pt idx="6">
                  <c:v>0.33724564718991923</c:v>
                </c:pt>
                <c:pt idx="7">
                  <c:v>0.15903098032414698</c:v>
                </c:pt>
                <c:pt idx="8">
                  <c:v>0.16714642793576648</c:v>
                </c:pt>
                <c:pt idx="9">
                  <c:v>0.17618496512014331</c:v>
                </c:pt>
                <c:pt idx="10">
                  <c:v>0.14736507278737027</c:v>
                </c:pt>
                <c:pt idx="11">
                  <c:v>0.15460876393105769</c:v>
                </c:pt>
                <c:pt idx="12">
                  <c:v>0.20580008457151591</c:v>
                </c:pt>
                <c:pt idx="13">
                  <c:v>0.19923830828018649</c:v>
                </c:pt>
                <c:pt idx="14">
                  <c:v>0.19091792163346258</c:v>
                </c:pt>
                <c:pt idx="15">
                  <c:v>0.17469218884939658</c:v>
                </c:pt>
                <c:pt idx="16">
                  <c:v>0.1676183300090599</c:v>
                </c:pt>
                <c:pt idx="17">
                  <c:v>0.17081357600498567</c:v>
                </c:pt>
                <c:pt idx="18">
                  <c:v>0.16711410104998659</c:v>
                </c:pt>
                <c:pt idx="19">
                  <c:v>0.17790590005497844</c:v>
                </c:pt>
                <c:pt idx="20">
                  <c:v>0.19642579213539726</c:v>
                </c:pt>
                <c:pt idx="21">
                  <c:v>0.19400062854796599</c:v>
                </c:pt>
                <c:pt idx="22">
                  <c:v>0.18191921870829486</c:v>
                </c:pt>
                <c:pt idx="23">
                  <c:v>0.18251177686824654</c:v>
                </c:pt>
                <c:pt idx="24">
                  <c:v>7.5872914382971779E-2</c:v>
                </c:pt>
                <c:pt idx="25">
                  <c:v>0.17068210058463049</c:v>
                </c:pt>
                <c:pt idx="26">
                  <c:v>0.17783931244266496</c:v>
                </c:pt>
                <c:pt idx="27">
                  <c:v>0.16724788641149535</c:v>
                </c:pt>
                <c:pt idx="28">
                  <c:v>0.21874525923524718</c:v>
                </c:pt>
                <c:pt idx="29">
                  <c:v>0.19400993939187358</c:v>
                </c:pt>
                <c:pt idx="30">
                  <c:v>0.20322299336928198</c:v>
                </c:pt>
                <c:pt idx="31">
                  <c:v>0.16106831080296344</c:v>
                </c:pt>
                <c:pt idx="32">
                  <c:v>0.15179298068986308</c:v>
                </c:pt>
                <c:pt idx="33">
                  <c:v>0.16452007901110988</c:v>
                </c:pt>
                <c:pt idx="34">
                  <c:v>0.16827139942462549</c:v>
                </c:pt>
                <c:pt idx="35">
                  <c:v>0.23087749231994273</c:v>
                </c:pt>
                <c:pt idx="36">
                  <c:v>0.14825655561935835</c:v>
                </c:pt>
                <c:pt idx="37">
                  <c:v>0.19857665376796241</c:v>
                </c:pt>
                <c:pt idx="38">
                  <c:v>0.18270893916714706</c:v>
                </c:pt>
                <c:pt idx="39">
                  <c:v>0.21553020459688052</c:v>
                </c:pt>
                <c:pt idx="40">
                  <c:v>0.11910073617693513</c:v>
                </c:pt>
                <c:pt idx="41">
                  <c:v>0.18927581069056143</c:v>
                </c:pt>
                <c:pt idx="42">
                  <c:v>0.21192875993413926</c:v>
                </c:pt>
                <c:pt idx="43">
                  <c:v>0.21594473269084008</c:v>
                </c:pt>
                <c:pt idx="44">
                  <c:v>0.20222804888338058</c:v>
                </c:pt>
                <c:pt idx="45">
                  <c:v>0.20309461584079241</c:v>
                </c:pt>
                <c:pt idx="46">
                  <c:v>0.17997228241420524</c:v>
                </c:pt>
                <c:pt idx="47">
                  <c:v>0.24443305656661812</c:v>
                </c:pt>
                <c:pt idx="48">
                  <c:v>0.17062218270610591</c:v>
                </c:pt>
                <c:pt idx="49">
                  <c:v>0.19773102033865167</c:v>
                </c:pt>
                <c:pt idx="50">
                  <c:v>0.21583878104047147</c:v>
                </c:pt>
                <c:pt idx="51">
                  <c:v>0.18664763292206568</c:v>
                </c:pt>
                <c:pt idx="52">
                  <c:v>0.18865566743135739</c:v>
                </c:pt>
                <c:pt idx="53">
                  <c:v>0.19607808363616508</c:v>
                </c:pt>
                <c:pt idx="54">
                  <c:v>0.24739434175888544</c:v>
                </c:pt>
                <c:pt idx="55">
                  <c:v>0.18501482795447571</c:v>
                </c:pt>
                <c:pt idx="56">
                  <c:v>0.22680031521410388</c:v>
                </c:pt>
                <c:pt idx="57">
                  <c:v>0.12186364540771995</c:v>
                </c:pt>
                <c:pt idx="58">
                  <c:v>0.20162369409706141</c:v>
                </c:pt>
                <c:pt idx="59">
                  <c:v>0.24488143692302791</c:v>
                </c:pt>
                <c:pt idx="60">
                  <c:v>0.24183778747778784</c:v>
                </c:pt>
                <c:pt idx="61">
                  <c:v>0.23377972725016058</c:v>
                </c:pt>
                <c:pt idx="62">
                  <c:v>0.21220359546839498</c:v>
                </c:pt>
                <c:pt idx="63">
                  <c:v>0.20804097138573246</c:v>
                </c:pt>
                <c:pt idx="64">
                  <c:v>0.18684356582880798</c:v>
                </c:pt>
                <c:pt idx="65">
                  <c:v>0.1695245162424904</c:v>
                </c:pt>
                <c:pt idx="66">
                  <c:v>0.1244457260665372</c:v>
                </c:pt>
                <c:pt idx="67">
                  <c:v>0.20479352307390272</c:v>
                </c:pt>
                <c:pt idx="68">
                  <c:v>0.24310175548050256</c:v>
                </c:pt>
                <c:pt idx="69">
                  <c:v>0.1780291863049864</c:v>
                </c:pt>
                <c:pt idx="70">
                  <c:v>0.21879289115395306</c:v>
                </c:pt>
                <c:pt idx="71">
                  <c:v>0.21197730771423803</c:v>
                </c:pt>
                <c:pt idx="72">
                  <c:v>0.19228459928480957</c:v>
                </c:pt>
                <c:pt idx="73">
                  <c:v>0.20342328760148756</c:v>
                </c:pt>
                <c:pt idx="74">
                  <c:v>0.23555229118455281</c:v>
                </c:pt>
                <c:pt idx="75">
                  <c:v>9.9386055355445327E-2</c:v>
                </c:pt>
                <c:pt idx="76">
                  <c:v>0.18375897808808869</c:v>
                </c:pt>
                <c:pt idx="77">
                  <c:v>0.25622831471490742</c:v>
                </c:pt>
                <c:pt idx="78">
                  <c:v>0.14777959195681273</c:v>
                </c:pt>
                <c:pt idx="79">
                  <c:v>0.24691689985982596</c:v>
                </c:pt>
                <c:pt idx="80">
                  <c:v>0.21855799588516781</c:v>
                </c:pt>
                <c:pt idx="81">
                  <c:v>0.23796106845993911</c:v>
                </c:pt>
                <c:pt idx="82">
                  <c:v>0.17951452913395988</c:v>
                </c:pt>
                <c:pt idx="83">
                  <c:v>0.23591605761050671</c:v>
                </c:pt>
                <c:pt idx="84">
                  <c:v>0.18811200107163098</c:v>
                </c:pt>
                <c:pt idx="85">
                  <c:v>0.19840901130250299</c:v>
                </c:pt>
                <c:pt idx="86">
                  <c:v>0.21969281838655216</c:v>
                </c:pt>
                <c:pt idx="87">
                  <c:v>0.21774773370795747</c:v>
                </c:pt>
                <c:pt idx="88">
                  <c:v>0.21471080721952271</c:v>
                </c:pt>
                <c:pt idx="89">
                  <c:v>0.12387869925693756</c:v>
                </c:pt>
                <c:pt idx="90">
                  <c:v>0.18951346549444012</c:v>
                </c:pt>
                <c:pt idx="91">
                  <c:v>0.17644172579882142</c:v>
                </c:pt>
                <c:pt idx="92">
                  <c:v>0.22379140246064663</c:v>
                </c:pt>
                <c:pt idx="93">
                  <c:v>0.19280198388591591</c:v>
                </c:pt>
                <c:pt idx="94">
                  <c:v>0.20688992825792571</c:v>
                </c:pt>
                <c:pt idx="95">
                  <c:v>0.20642786366493709</c:v>
                </c:pt>
                <c:pt idx="96">
                  <c:v>0.21361504948324223</c:v>
                </c:pt>
                <c:pt idx="97">
                  <c:v>0.2546012919436148</c:v>
                </c:pt>
                <c:pt idx="98">
                  <c:v>0.21357390629595116</c:v>
                </c:pt>
                <c:pt idx="99">
                  <c:v>0.26053007753141189</c:v>
                </c:pt>
                <c:pt idx="100">
                  <c:v>0.19025962949462089</c:v>
                </c:pt>
                <c:pt idx="101">
                  <c:v>0.18835674571630695</c:v>
                </c:pt>
                <c:pt idx="102">
                  <c:v>0.20024812721252994</c:v>
                </c:pt>
                <c:pt idx="103">
                  <c:v>0.23139092932907288</c:v>
                </c:pt>
                <c:pt idx="104">
                  <c:v>0.19473005657784129</c:v>
                </c:pt>
                <c:pt idx="105">
                  <c:v>0.23675318117241892</c:v>
                </c:pt>
                <c:pt idx="106">
                  <c:v>0.19842341224975787</c:v>
                </c:pt>
                <c:pt idx="107">
                  <c:v>0.1976592671299304</c:v>
                </c:pt>
                <c:pt idx="108">
                  <c:v>0.26085105313005508</c:v>
                </c:pt>
                <c:pt idx="109">
                  <c:v>0.20358334080336651</c:v>
                </c:pt>
                <c:pt idx="110">
                  <c:v>0.16274006663975937</c:v>
                </c:pt>
                <c:pt idx="111">
                  <c:v>0.18558661892399303</c:v>
                </c:pt>
                <c:pt idx="112">
                  <c:v>0.27838082416837218</c:v>
                </c:pt>
              </c:numCache>
            </c:numRef>
          </c:yVal>
        </c:ser>
        <c:ser>
          <c:idx val="0"/>
          <c:order val="1"/>
          <c:tx>
            <c:v>Jun-10</c:v>
          </c:tx>
          <c:spPr>
            <a:ln w="28575">
              <a:noFill/>
            </a:ln>
          </c:spPr>
          <c:trendline>
            <c:spPr>
              <a:ln w="28575">
                <a:solidFill>
                  <a:schemeClr val="accent1"/>
                </a:solidFill>
                <a:prstDash val="dash"/>
              </a:ln>
            </c:spPr>
            <c:trendlineType val="linear"/>
          </c:trendline>
          <c:yVal>
            <c:numRef>
              <c:f>data!$G$2:$G$114</c:f>
              <c:numCache>
                <c:formatCode>0%</c:formatCode>
                <c:ptCount val="113"/>
                <c:pt idx="0">
                  <c:v>0.2224629928824092</c:v>
                </c:pt>
                <c:pt idx="1">
                  <c:v>0.24482954287386891</c:v>
                </c:pt>
                <c:pt idx="2">
                  <c:v>0.32414067752051406</c:v>
                </c:pt>
                <c:pt idx="3">
                  <c:v>0.28407074888447192</c:v>
                </c:pt>
                <c:pt idx="4">
                  <c:v>0.33561634555823533</c:v>
                </c:pt>
                <c:pt idx="5">
                  <c:v>0.28562494764660407</c:v>
                </c:pt>
                <c:pt idx="6">
                  <c:v>0.50042596306622356</c:v>
                </c:pt>
                <c:pt idx="7">
                  <c:v>0.25560919447106323</c:v>
                </c:pt>
                <c:pt idx="8">
                  <c:v>0.27937271067115582</c:v>
                </c:pt>
                <c:pt idx="9">
                  <c:v>0.28640787407813117</c:v>
                </c:pt>
                <c:pt idx="10">
                  <c:v>0.24659516083606056</c:v>
                </c:pt>
                <c:pt idx="11">
                  <c:v>0.22218907039514219</c:v>
                </c:pt>
                <c:pt idx="12">
                  <c:v>0.31668005342771932</c:v>
                </c:pt>
                <c:pt idx="13">
                  <c:v>0.33519119153096782</c:v>
                </c:pt>
                <c:pt idx="14">
                  <c:v>0.30640733800612574</c:v>
                </c:pt>
                <c:pt idx="15">
                  <c:v>0.29886608317387559</c:v>
                </c:pt>
                <c:pt idx="16">
                  <c:v>0.27893197927068847</c:v>
                </c:pt>
                <c:pt idx="17">
                  <c:v>0.28706374500021431</c:v>
                </c:pt>
                <c:pt idx="18">
                  <c:v>0.29624668600867332</c:v>
                </c:pt>
                <c:pt idx="19">
                  <c:v>0.29307821406869611</c:v>
                </c:pt>
                <c:pt idx="20">
                  <c:v>0.31815540923266639</c:v>
                </c:pt>
                <c:pt idx="21">
                  <c:v>0.30640128245732384</c:v>
                </c:pt>
                <c:pt idx="22">
                  <c:v>0.30204401835319139</c:v>
                </c:pt>
                <c:pt idx="23">
                  <c:v>0.28943674382892931</c:v>
                </c:pt>
                <c:pt idx="24">
                  <c:v>0.25546622084004539</c:v>
                </c:pt>
                <c:pt idx="25">
                  <c:v>0.251243067186389</c:v>
                </c:pt>
                <c:pt idx="26">
                  <c:v>0.26999806865916681</c:v>
                </c:pt>
                <c:pt idx="27">
                  <c:v>0.28049430443723666</c:v>
                </c:pt>
                <c:pt idx="28">
                  <c:v>0.33518442165030904</c:v>
                </c:pt>
                <c:pt idx="29">
                  <c:v>0.30713154854113123</c:v>
                </c:pt>
                <c:pt idx="30">
                  <c:v>0.31434608736035957</c:v>
                </c:pt>
                <c:pt idx="31">
                  <c:v>0.26237643555759582</c:v>
                </c:pt>
                <c:pt idx="32">
                  <c:v>0.23300987775032794</c:v>
                </c:pt>
                <c:pt idx="33">
                  <c:v>0.3138582268977459</c:v>
                </c:pt>
                <c:pt idx="34">
                  <c:v>0.27192153046328776</c:v>
                </c:pt>
                <c:pt idx="35">
                  <c:v>0.35127407213834205</c:v>
                </c:pt>
                <c:pt idx="36">
                  <c:v>0.24675127056966484</c:v>
                </c:pt>
                <c:pt idx="37">
                  <c:v>0.31939157701637388</c:v>
                </c:pt>
                <c:pt idx="38">
                  <c:v>0.29389792267822235</c:v>
                </c:pt>
                <c:pt idx="39">
                  <c:v>0.33976651361134363</c:v>
                </c:pt>
                <c:pt idx="40">
                  <c:v>0.21940120274888841</c:v>
                </c:pt>
                <c:pt idx="41">
                  <c:v>0.29788178852030633</c:v>
                </c:pt>
                <c:pt idx="42">
                  <c:v>0.32812201645425126</c:v>
                </c:pt>
                <c:pt idx="43">
                  <c:v>0.32881245224421829</c:v>
                </c:pt>
                <c:pt idx="44">
                  <c:v>0.30768167392475959</c:v>
                </c:pt>
                <c:pt idx="45">
                  <c:v>0.32783257940393834</c:v>
                </c:pt>
                <c:pt idx="46">
                  <c:v>0.28721483521226426</c:v>
                </c:pt>
                <c:pt idx="47">
                  <c:v>0.36592502682258082</c:v>
                </c:pt>
                <c:pt idx="48">
                  <c:v>0.27558650379344141</c:v>
                </c:pt>
                <c:pt idx="49">
                  <c:v>0.31268932041185798</c:v>
                </c:pt>
                <c:pt idx="50">
                  <c:v>0.32581696039467029</c:v>
                </c:pt>
                <c:pt idx="51">
                  <c:v>0.30153302232144802</c:v>
                </c:pt>
                <c:pt idx="52">
                  <c:v>0.29341592624246815</c:v>
                </c:pt>
                <c:pt idx="53">
                  <c:v>0.31565305620134415</c:v>
                </c:pt>
                <c:pt idx="54">
                  <c:v>0.36835142647826896</c:v>
                </c:pt>
                <c:pt idx="55">
                  <c:v>0.30429483565492832</c:v>
                </c:pt>
                <c:pt idx="56">
                  <c:v>0.35939640475918888</c:v>
                </c:pt>
                <c:pt idx="57">
                  <c:v>0.21197633167360044</c:v>
                </c:pt>
                <c:pt idx="58">
                  <c:v>0.31605745972929888</c:v>
                </c:pt>
                <c:pt idx="59">
                  <c:v>0.3506846140985343</c:v>
                </c:pt>
                <c:pt idx="60">
                  <c:v>0.353956626007145</c:v>
                </c:pt>
                <c:pt idx="61">
                  <c:v>0.36341224772516756</c:v>
                </c:pt>
                <c:pt idx="62">
                  <c:v>0.33398436188383285</c:v>
                </c:pt>
                <c:pt idx="63">
                  <c:v>0.31284242598545209</c:v>
                </c:pt>
                <c:pt idx="64">
                  <c:v>0.27472842966492261</c:v>
                </c:pt>
                <c:pt idx="65">
                  <c:v>0.280978301425509</c:v>
                </c:pt>
                <c:pt idx="66">
                  <c:v>0.18686845585530285</c:v>
                </c:pt>
                <c:pt idx="67">
                  <c:v>0.31640651326065078</c:v>
                </c:pt>
                <c:pt idx="68">
                  <c:v>0.36392476569265114</c:v>
                </c:pt>
                <c:pt idx="69">
                  <c:v>0.28898292937051562</c:v>
                </c:pt>
                <c:pt idx="70">
                  <c:v>0.33117239475855076</c:v>
                </c:pt>
                <c:pt idx="71">
                  <c:v>0.32393922116426604</c:v>
                </c:pt>
                <c:pt idx="72">
                  <c:v>0.31198647120625528</c:v>
                </c:pt>
                <c:pt idx="73">
                  <c:v>0.31540871420802485</c:v>
                </c:pt>
                <c:pt idx="74">
                  <c:v>0.34961488234053661</c:v>
                </c:pt>
                <c:pt idx="75">
                  <c:v>0.17558348174234631</c:v>
                </c:pt>
                <c:pt idx="76">
                  <c:v>0.29004775556150875</c:v>
                </c:pt>
                <c:pt idx="77">
                  <c:v>0.37569804055273659</c:v>
                </c:pt>
                <c:pt idx="78">
                  <c:v>0.29007415252505936</c:v>
                </c:pt>
                <c:pt idx="79">
                  <c:v>0.37712049442160483</c:v>
                </c:pt>
                <c:pt idx="80">
                  <c:v>0.34431429584627088</c:v>
                </c:pt>
                <c:pt idx="81">
                  <c:v>0.36626520877202401</c:v>
                </c:pt>
                <c:pt idx="82">
                  <c:v>0.28175377032825538</c:v>
                </c:pt>
                <c:pt idx="83">
                  <c:v>0.36042647974146935</c:v>
                </c:pt>
                <c:pt idx="84">
                  <c:v>0.2804565458062655</c:v>
                </c:pt>
                <c:pt idx="85">
                  <c:v>0.33644928488789716</c:v>
                </c:pt>
                <c:pt idx="86">
                  <c:v>0.33279000598652558</c:v>
                </c:pt>
                <c:pt idx="87">
                  <c:v>0.32444282830838206</c:v>
                </c:pt>
                <c:pt idx="88">
                  <c:v>0.32971249883548504</c:v>
                </c:pt>
                <c:pt idx="89">
                  <c:v>0.22048441560119617</c:v>
                </c:pt>
                <c:pt idx="90">
                  <c:v>0.30162608283518588</c:v>
                </c:pt>
                <c:pt idx="91">
                  <c:v>0.29208856801189975</c:v>
                </c:pt>
                <c:pt idx="92">
                  <c:v>0.35188146002696136</c:v>
                </c:pt>
                <c:pt idx="93">
                  <c:v>0.30414004265753775</c:v>
                </c:pt>
                <c:pt idx="94">
                  <c:v>0.32000086436234659</c:v>
                </c:pt>
                <c:pt idx="95">
                  <c:v>0.31715588608202039</c:v>
                </c:pt>
                <c:pt idx="96">
                  <c:v>0.33424499204874503</c:v>
                </c:pt>
                <c:pt idx="97">
                  <c:v>0.37064948309904538</c:v>
                </c:pt>
                <c:pt idx="98">
                  <c:v>0.32365827041161632</c:v>
                </c:pt>
                <c:pt idx="99">
                  <c:v>0.38962142206845796</c:v>
                </c:pt>
                <c:pt idx="100">
                  <c:v>0.31442251072540595</c:v>
                </c:pt>
                <c:pt idx="101">
                  <c:v>0.29305462242347968</c:v>
                </c:pt>
                <c:pt idx="102">
                  <c:v>0.31797963164568988</c:v>
                </c:pt>
                <c:pt idx="103">
                  <c:v>0.34502126283105</c:v>
                </c:pt>
                <c:pt idx="104">
                  <c:v>0.30229035984845631</c:v>
                </c:pt>
                <c:pt idx="105">
                  <c:v>0.36357807252141211</c:v>
                </c:pt>
                <c:pt idx="106">
                  <c:v>0.33728089529713567</c:v>
                </c:pt>
                <c:pt idx="107">
                  <c:v>0.30406893310552885</c:v>
                </c:pt>
                <c:pt idx="108">
                  <c:v>0.38583282346137432</c:v>
                </c:pt>
                <c:pt idx="109">
                  <c:v>0.30543488295241067</c:v>
                </c:pt>
                <c:pt idx="110">
                  <c:v>0.26878920094155911</c:v>
                </c:pt>
                <c:pt idx="111">
                  <c:v>0.29657910492948125</c:v>
                </c:pt>
                <c:pt idx="112" formatCode="General">
                  <c:v>0.40758779952919238</c:v>
                </c:pt>
              </c:numCache>
            </c:numRef>
          </c:yVal>
        </c:ser>
        <c:axId val="112020864"/>
        <c:axId val="112035328"/>
      </c:scatterChart>
      <c:valAx>
        <c:axId val="1120208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Rank in 2008 ARL Investment Index</a:t>
                </a:r>
              </a:p>
            </c:rich>
          </c:tx>
          <c:layout/>
        </c:title>
        <c:numFmt formatCode="General" sourceLinked="1"/>
        <c:tickLblPos val="nextTo"/>
        <c:crossAx val="112035328"/>
        <c:crosses val="autoZero"/>
        <c:crossBetween val="midCat"/>
      </c:valAx>
      <c:valAx>
        <c:axId val="112035328"/>
        <c:scaling>
          <c:orientation val="minMax"/>
          <c:max val="0.60000000000000064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% of Titles in Local Collection</a:t>
                </a:r>
              </a:p>
            </c:rich>
          </c:tx>
          <c:layout/>
        </c:title>
        <c:numFmt formatCode="0%" sourceLinked="1"/>
        <c:tickLblPos val="nextTo"/>
        <c:txPr>
          <a:bodyPr/>
          <a:lstStyle/>
          <a:p>
            <a:pPr>
              <a:defRPr sz="1050" b="1"/>
            </a:pPr>
            <a:endParaRPr lang="en-US"/>
          </a:p>
        </c:txPr>
        <c:crossAx val="112020864"/>
        <c:crosses val="autoZero"/>
        <c:crossBetween val="midCat"/>
      </c:valAx>
    </c:plotArea>
    <c:plotVisOnly val="1"/>
  </c:chart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B2146C3-2A8D-42A5-8500-77B8E5002486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FE31DC2-BB5D-4F79-92D7-F248214403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0443" tIns="45222" rIns="90443" bIns="45222"/>
          <a:lstStyle/>
          <a:p>
            <a:pPr defTabSz="457200"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0179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43" tIns="45222" rIns="90443" bIns="45222" anchor="b"/>
          <a:lstStyle/>
          <a:p>
            <a:pPr algn="r" defTabSz="904875"/>
            <a:fld id="{32CE8A07-B855-4D20-B17E-476EE524D576}" type="slidenum">
              <a:rPr lang="en-US" sz="1200">
                <a:cs typeface="Arial" charset="0"/>
              </a:rPr>
              <a:pPr algn="r" defTabSz="904875"/>
              <a:t>14</a:t>
            </a:fld>
            <a:endParaRPr lang="en-US" sz="1200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716088" y="720725"/>
            <a:ext cx="3422650" cy="2568575"/>
          </a:xfrm>
          <a:ln/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E259505-65F8-455E-B6D2-68ECB490AFC4}" type="slidenum">
              <a:rPr lang="en-US" sz="1200">
                <a:latin typeface="+mn-lt"/>
              </a:rPr>
              <a:pPr algn="r">
                <a:defRPr/>
              </a:pPr>
              <a:t>19</a:t>
            </a:fld>
            <a:endParaRPr lang="en-US" sz="1200">
              <a:latin typeface="+mn-lt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714500" y="720725"/>
            <a:ext cx="3425825" cy="2568575"/>
          </a:xfrm>
          <a:ln/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1000" dirty="0" smtClean="0"/>
          </a:p>
        </p:txBody>
      </p:sp>
      <p:sp>
        <p:nvSpPr>
          <p:cNvPr id="1843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1DCBE83-D319-4497-B08C-075803DEBB76}" type="slidenum">
              <a:rPr lang="en-US" sz="1200">
                <a:latin typeface="+mn-lt"/>
              </a:rPr>
              <a:pPr algn="r">
                <a:defRPr/>
              </a:pPr>
              <a:t>20</a:t>
            </a:fld>
            <a:endParaRPr lang="en-US" sz="1200">
              <a:latin typeface="+mn-lt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3FB08A4-62EC-434A-961A-F811CFE70BEC}" type="slidenum">
              <a:rPr lang="en-US" sz="1200">
                <a:latin typeface="Calibri" pitchFamily="34" charset="0"/>
              </a:rPr>
              <a:pPr algn="r"/>
              <a:t>12</a:t>
            </a:fld>
            <a:endParaRPr lang="en-US" sz="1200">
              <a:latin typeface="Calibri" pitchFamily="34" charset="0"/>
            </a:endParaRPr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2859088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Oval 14"/>
          <p:cNvSpPr>
            <a:spLocks noChangeArrowheads="1"/>
          </p:cNvSpPr>
          <p:nvPr/>
        </p:nvSpPr>
        <p:spPr bwMode="auto">
          <a:xfrm>
            <a:off x="5711825" y="-279400"/>
            <a:ext cx="2425700" cy="2425700"/>
          </a:xfrm>
          <a:prstGeom prst="ellipse">
            <a:avLst/>
          </a:prstGeom>
          <a:solidFill>
            <a:srgbClr val="FFFFFF">
              <a:alpha val="7001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15"/>
          <p:cNvSpPr>
            <a:spLocks noChangeArrowheads="1"/>
          </p:cNvSpPr>
          <p:nvPr/>
        </p:nvSpPr>
        <p:spPr bwMode="auto">
          <a:xfrm>
            <a:off x="7567613" y="719138"/>
            <a:ext cx="1711325" cy="1711325"/>
          </a:xfrm>
          <a:prstGeom prst="ellipse">
            <a:avLst/>
          </a:prstGeom>
          <a:solidFill>
            <a:srgbClr val="FFFFFF">
              <a:alpha val="14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val 16"/>
          <p:cNvSpPr>
            <a:spLocks noChangeArrowheads="1"/>
          </p:cNvSpPr>
          <p:nvPr/>
        </p:nvSpPr>
        <p:spPr bwMode="auto">
          <a:xfrm>
            <a:off x="6997700" y="1860550"/>
            <a:ext cx="1139825" cy="1139825"/>
          </a:xfrm>
          <a:prstGeom prst="ellipse">
            <a:avLst/>
          </a:prstGeom>
          <a:solidFill>
            <a:srgbClr val="FFFFFF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9" name="Picture 17" descr="lite border top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8" descr="lite border bottom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9" descr="lite border left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20" descr="lite border right"/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Oval 22"/>
          <p:cNvSpPr>
            <a:spLocks noChangeArrowheads="1"/>
          </p:cNvSpPr>
          <p:nvPr/>
        </p:nvSpPr>
        <p:spPr bwMode="auto">
          <a:xfrm>
            <a:off x="644525" y="1101725"/>
            <a:ext cx="2174875" cy="2174875"/>
          </a:xfrm>
          <a:prstGeom prst="ellipse">
            <a:avLst/>
          </a:prstGeom>
          <a:solidFill>
            <a:srgbClr val="2178B5"/>
          </a:solidFill>
          <a:ln w="889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accent1"/>
              </a:solidFill>
              <a:latin typeface="+mn-lt"/>
            </a:endParaRPr>
          </a:p>
        </p:txBody>
      </p:sp>
      <p:pic>
        <p:nvPicPr>
          <p:cNvPr id="14" name="Picture 14" descr="white logo transparent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38213" y="1377950"/>
            <a:ext cx="1587500" cy="160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3463" y="862014"/>
            <a:ext cx="4808537" cy="1751012"/>
          </a:xfrm>
        </p:spPr>
        <p:txBody>
          <a:bodyPr anchor="b"/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73463" y="3352801"/>
            <a:ext cx="4198937" cy="1930400"/>
          </a:xfrm>
        </p:spPr>
        <p:txBody>
          <a:bodyPr tIns="45720" bIns="45720"/>
          <a:lstStyle>
            <a:lvl1pPr marL="0" indent="12700">
              <a:spcBef>
                <a:spcPct val="0"/>
              </a:spcBef>
              <a:defRPr/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2859088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Oval 14"/>
          <p:cNvSpPr>
            <a:spLocks noChangeArrowheads="1"/>
          </p:cNvSpPr>
          <p:nvPr/>
        </p:nvSpPr>
        <p:spPr bwMode="auto">
          <a:xfrm>
            <a:off x="5711825" y="-279400"/>
            <a:ext cx="2425700" cy="2425700"/>
          </a:xfrm>
          <a:prstGeom prst="ellipse">
            <a:avLst/>
          </a:prstGeom>
          <a:solidFill>
            <a:srgbClr val="FFFFFF">
              <a:alpha val="7001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15"/>
          <p:cNvSpPr>
            <a:spLocks noChangeArrowheads="1"/>
          </p:cNvSpPr>
          <p:nvPr/>
        </p:nvSpPr>
        <p:spPr bwMode="auto">
          <a:xfrm>
            <a:off x="7567613" y="719138"/>
            <a:ext cx="1711325" cy="1711325"/>
          </a:xfrm>
          <a:prstGeom prst="ellipse">
            <a:avLst/>
          </a:prstGeom>
          <a:solidFill>
            <a:srgbClr val="FFFFFF">
              <a:alpha val="14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val 16"/>
          <p:cNvSpPr>
            <a:spLocks noChangeArrowheads="1"/>
          </p:cNvSpPr>
          <p:nvPr/>
        </p:nvSpPr>
        <p:spPr bwMode="auto">
          <a:xfrm>
            <a:off x="6997700" y="1860550"/>
            <a:ext cx="1139825" cy="1139825"/>
          </a:xfrm>
          <a:prstGeom prst="ellipse">
            <a:avLst/>
          </a:prstGeom>
          <a:solidFill>
            <a:srgbClr val="FFFFFF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9" name="Picture 17" descr="lite border top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8" descr="lite border bottom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9" descr="lite border left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20" descr="lite border right"/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3" name="Picture 15" descr="OCLC_Tag_H_LG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24100" y="5534025"/>
            <a:ext cx="44958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1" y="862014"/>
            <a:ext cx="7848600" cy="1119186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200400"/>
            <a:ext cx="4198937" cy="1930400"/>
          </a:xfrm>
        </p:spPr>
        <p:txBody>
          <a:bodyPr tIns="45720" bIns="45720"/>
          <a:lstStyle>
            <a:lvl1pPr marL="0" indent="12700">
              <a:spcBef>
                <a:spcPct val="0"/>
              </a:spcBef>
              <a:defRPr/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75" y="147638"/>
            <a:ext cx="8023225" cy="9953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2859088"/>
          </a:xfrm>
          <a:prstGeom prst="rect">
            <a:avLst/>
          </a:prstGeom>
          <a:gradFill flip="none" rotWithShape="1">
            <a:gsLst>
              <a:gs pos="45000">
                <a:srgbClr val="FF7600"/>
              </a:gs>
              <a:gs pos="100000">
                <a:schemeClr val="tx2"/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Oval 14"/>
          <p:cNvSpPr>
            <a:spLocks noChangeArrowheads="1"/>
          </p:cNvSpPr>
          <p:nvPr/>
        </p:nvSpPr>
        <p:spPr bwMode="auto">
          <a:xfrm>
            <a:off x="5711825" y="-279400"/>
            <a:ext cx="2425700" cy="2425700"/>
          </a:xfrm>
          <a:prstGeom prst="ellipse">
            <a:avLst/>
          </a:prstGeom>
          <a:solidFill>
            <a:srgbClr val="FFFFFF">
              <a:alpha val="7001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15"/>
          <p:cNvSpPr>
            <a:spLocks noChangeArrowheads="1"/>
          </p:cNvSpPr>
          <p:nvPr/>
        </p:nvSpPr>
        <p:spPr bwMode="auto">
          <a:xfrm>
            <a:off x="7567613" y="719138"/>
            <a:ext cx="1711325" cy="1711325"/>
          </a:xfrm>
          <a:prstGeom prst="ellipse">
            <a:avLst/>
          </a:prstGeom>
          <a:solidFill>
            <a:srgbClr val="FFFFFF">
              <a:alpha val="14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val 16"/>
          <p:cNvSpPr>
            <a:spLocks noChangeArrowheads="1"/>
          </p:cNvSpPr>
          <p:nvPr/>
        </p:nvSpPr>
        <p:spPr bwMode="auto">
          <a:xfrm>
            <a:off x="6997700" y="1860550"/>
            <a:ext cx="1139825" cy="1139825"/>
          </a:xfrm>
          <a:prstGeom prst="ellipse">
            <a:avLst/>
          </a:prstGeom>
          <a:solidFill>
            <a:srgbClr val="FFFFFF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9" name="Picture 17" descr="lite border top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8" descr="lite border bottom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9" descr="lite border left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20" descr="lite border right"/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Oval 22"/>
          <p:cNvSpPr>
            <a:spLocks noChangeArrowheads="1"/>
          </p:cNvSpPr>
          <p:nvPr/>
        </p:nvSpPr>
        <p:spPr bwMode="auto">
          <a:xfrm>
            <a:off x="644525" y="1101725"/>
            <a:ext cx="2174875" cy="2174875"/>
          </a:xfrm>
          <a:prstGeom prst="ellipse">
            <a:avLst/>
          </a:prstGeom>
          <a:solidFill>
            <a:srgbClr val="FF7600"/>
          </a:solidFill>
          <a:ln w="889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accent1"/>
              </a:solidFill>
              <a:latin typeface="+mn-lt"/>
            </a:endParaRPr>
          </a:p>
        </p:txBody>
      </p:sp>
      <p:pic>
        <p:nvPicPr>
          <p:cNvPr id="14" name="Picture 19" descr="white logo transparent.png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38213" y="1377950"/>
            <a:ext cx="1587500" cy="160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3463" y="862014"/>
            <a:ext cx="4808537" cy="1751012"/>
          </a:xfrm>
        </p:spPr>
        <p:txBody>
          <a:bodyPr anchor="b"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73463" y="3352801"/>
            <a:ext cx="4198937" cy="1930400"/>
          </a:xfrm>
        </p:spPr>
        <p:txBody>
          <a:bodyPr tIns="45720" bIns="45720"/>
          <a:lstStyle>
            <a:lvl1pPr marL="0" indent="12700">
              <a:spcBef>
                <a:spcPct val="0"/>
              </a:spcBef>
              <a:defRPr/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ide 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31775" indent="-219075">
              <a:spcAft>
                <a:spcPts val="600"/>
              </a:spcAft>
              <a:buClr>
                <a:srgbClr val="FF7600"/>
              </a:buClr>
              <a:buFont typeface="Arial" pitchFamily="34" charset="0"/>
              <a:buChar char="•"/>
              <a:defRPr b="0"/>
            </a:lvl1pPr>
            <a:lvl2pPr>
              <a:spcAft>
                <a:spcPts val="600"/>
              </a:spcAft>
              <a:buClr>
                <a:srgbClr val="FF7600"/>
              </a:buClr>
              <a:defRPr b="0"/>
            </a:lvl2pPr>
            <a:lvl3pPr>
              <a:spcAft>
                <a:spcPts val="600"/>
              </a:spcAft>
              <a:buClr>
                <a:srgbClr val="FF7600"/>
              </a:buClr>
              <a:defRPr b="0"/>
            </a:lvl3pPr>
            <a:lvl4pPr>
              <a:spcAft>
                <a:spcPts val="600"/>
              </a:spcAft>
              <a:buClr>
                <a:srgbClr val="FF7600"/>
              </a:buClr>
              <a:defRPr b="0"/>
            </a:lvl4pPr>
            <a:lvl5pPr>
              <a:spcAft>
                <a:spcPts val="600"/>
              </a:spcAft>
              <a:buClr>
                <a:srgbClr val="FF7600"/>
              </a:buClr>
              <a:defRPr b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ide title, body text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77" y="147641"/>
            <a:ext cx="8023223" cy="99536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977" y="2819400"/>
            <a:ext cx="7702551" cy="2819401"/>
          </a:xfrm>
        </p:spPr>
        <p:txBody>
          <a:bodyPr/>
          <a:lstStyle>
            <a:lvl1pPr marL="231775" indent="-219075">
              <a:spcAft>
                <a:spcPts val="600"/>
              </a:spcAft>
              <a:buClr>
                <a:srgbClr val="FF7600"/>
              </a:buClr>
              <a:buFont typeface="Arial" pitchFamily="34" charset="0"/>
              <a:buChar char="•"/>
              <a:defRPr b="0"/>
            </a:lvl1pPr>
            <a:lvl2pPr>
              <a:spcAft>
                <a:spcPts val="600"/>
              </a:spcAft>
              <a:buClr>
                <a:srgbClr val="FF7600"/>
              </a:buClr>
              <a:defRPr b="0"/>
            </a:lvl2pPr>
            <a:lvl3pPr>
              <a:spcAft>
                <a:spcPts val="600"/>
              </a:spcAft>
              <a:buClr>
                <a:srgbClr val="FF7600"/>
              </a:buClr>
              <a:defRPr b="0"/>
            </a:lvl3pPr>
            <a:lvl4pPr>
              <a:spcAft>
                <a:spcPts val="600"/>
              </a:spcAft>
              <a:buClr>
                <a:srgbClr val="FF7600"/>
              </a:buClr>
              <a:defRPr b="0"/>
            </a:lvl4pPr>
            <a:lvl5pPr>
              <a:spcAft>
                <a:spcPts val="600"/>
              </a:spcAft>
              <a:buClr>
                <a:srgbClr val="FF7600"/>
              </a:buClr>
              <a:defRPr b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34977" y="1371600"/>
            <a:ext cx="8001000" cy="990600"/>
          </a:xfrm>
        </p:spPr>
        <p:txBody>
          <a:bodyPr/>
          <a:lstStyle>
            <a:lvl1pPr marL="0" indent="12700">
              <a:spcAft>
                <a:spcPts val="600"/>
              </a:spcAft>
              <a:buClr>
                <a:srgbClr val="2178B5"/>
              </a:buClr>
              <a:buFont typeface="Arial" pitchFamily="34" charset="0"/>
              <a:buNone/>
              <a:defRPr b="0"/>
            </a:lvl1pPr>
            <a:lvl2pPr>
              <a:spcAft>
                <a:spcPts val="600"/>
              </a:spcAft>
              <a:buClr>
                <a:srgbClr val="2178B5"/>
              </a:buClr>
              <a:defRPr b="0"/>
            </a:lvl2pPr>
            <a:lvl3pPr>
              <a:spcAft>
                <a:spcPts val="600"/>
              </a:spcAft>
              <a:buClr>
                <a:srgbClr val="2178B5"/>
              </a:buClr>
              <a:defRPr b="0"/>
            </a:lvl3pPr>
            <a:lvl4pPr>
              <a:spcAft>
                <a:spcPts val="600"/>
              </a:spcAft>
              <a:buClr>
                <a:srgbClr val="2178B5"/>
              </a:buClr>
              <a:defRPr b="0"/>
            </a:lvl4pPr>
            <a:lvl5pPr>
              <a:spcAft>
                <a:spcPts val="600"/>
              </a:spcAft>
              <a:buClr>
                <a:srgbClr val="2178B5"/>
              </a:buClr>
              <a:defRPr b="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itle and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77" y="147641"/>
            <a:ext cx="8023223" cy="99536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34977" y="1371600"/>
            <a:ext cx="8001000" cy="4495800"/>
          </a:xfrm>
        </p:spPr>
        <p:txBody>
          <a:bodyPr/>
          <a:lstStyle>
            <a:lvl1pPr marL="0" indent="12700">
              <a:spcAft>
                <a:spcPts val="600"/>
              </a:spcAft>
              <a:buClr>
                <a:srgbClr val="2178B5"/>
              </a:buClr>
              <a:buFont typeface="Arial" pitchFamily="34" charset="0"/>
              <a:buNone/>
              <a:defRPr b="0"/>
            </a:lvl1pPr>
            <a:lvl2pPr>
              <a:spcAft>
                <a:spcPts val="600"/>
              </a:spcAft>
              <a:buClr>
                <a:srgbClr val="2178B5"/>
              </a:buClr>
              <a:defRPr b="0"/>
            </a:lvl2pPr>
            <a:lvl3pPr>
              <a:spcAft>
                <a:spcPts val="600"/>
              </a:spcAft>
              <a:buClr>
                <a:srgbClr val="2178B5"/>
              </a:buClr>
              <a:defRPr b="0"/>
            </a:lvl3pPr>
            <a:lvl4pPr>
              <a:spcAft>
                <a:spcPts val="600"/>
              </a:spcAft>
              <a:buClr>
                <a:srgbClr val="2178B5"/>
              </a:buClr>
              <a:defRPr b="0"/>
            </a:lvl4pPr>
            <a:lvl5pPr>
              <a:spcAft>
                <a:spcPts val="600"/>
              </a:spcAft>
              <a:buClr>
                <a:srgbClr val="2178B5"/>
              </a:buClr>
              <a:defRPr b="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3775075" cy="4202113"/>
          </a:xfrm>
        </p:spPr>
        <p:txBody>
          <a:bodyPr/>
          <a:lstStyle>
            <a:lvl1pPr marL="0" indent="1270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84676" y="1676400"/>
            <a:ext cx="3775075" cy="4202113"/>
          </a:xfrm>
        </p:spPr>
        <p:txBody>
          <a:bodyPr/>
          <a:lstStyle>
            <a:lvl1pPr marL="0" indent="1270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ating text lab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77" y="147641"/>
            <a:ext cx="8023223" cy="9953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4977" y="1588827"/>
            <a:ext cx="2438400" cy="533400"/>
          </a:xfrm>
          <a:solidFill>
            <a:srgbClr val="2178B5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half" idx="10"/>
          </p:nvPr>
        </p:nvSpPr>
        <p:spPr>
          <a:xfrm>
            <a:off x="434977" y="2372720"/>
            <a:ext cx="2438400" cy="533400"/>
          </a:xfrm>
          <a:solidFill>
            <a:srgbClr val="419A3C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11"/>
          </p:nvPr>
        </p:nvSpPr>
        <p:spPr>
          <a:xfrm>
            <a:off x="434977" y="3156613"/>
            <a:ext cx="2438400" cy="533400"/>
          </a:xfrm>
          <a:solidFill>
            <a:srgbClr val="FF7600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2"/>
          </p:nvPr>
        </p:nvSpPr>
        <p:spPr>
          <a:xfrm>
            <a:off x="434977" y="3940506"/>
            <a:ext cx="2438400" cy="533400"/>
          </a:xfrm>
          <a:solidFill>
            <a:srgbClr val="A9316F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34977" y="4724400"/>
            <a:ext cx="2438400" cy="533400"/>
          </a:xfrm>
          <a:solidFill>
            <a:srgbClr val="5F4894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3429000" y="1600200"/>
            <a:ext cx="2438400" cy="533400"/>
          </a:xfrm>
          <a:solidFill>
            <a:schemeClr val="tx2"/>
          </a:solidFill>
          <a:ln>
            <a:solidFill>
              <a:srgbClr val="2178B5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2178B5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5"/>
          </p:nvPr>
        </p:nvSpPr>
        <p:spPr>
          <a:xfrm>
            <a:off x="3429000" y="2384093"/>
            <a:ext cx="2438400" cy="533400"/>
          </a:xfrm>
          <a:solidFill>
            <a:schemeClr val="tx2"/>
          </a:solidFill>
          <a:ln>
            <a:solidFill>
              <a:srgbClr val="419A3C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419A3C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6"/>
          </p:nvPr>
        </p:nvSpPr>
        <p:spPr>
          <a:xfrm>
            <a:off x="3429000" y="3167986"/>
            <a:ext cx="2438400" cy="533400"/>
          </a:xfrm>
          <a:solidFill>
            <a:schemeClr val="tx2"/>
          </a:solidFill>
          <a:ln>
            <a:solidFill>
              <a:srgbClr val="FF7600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FF7600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3429000" y="3951879"/>
            <a:ext cx="2438400" cy="533400"/>
          </a:xfrm>
          <a:solidFill>
            <a:schemeClr val="tx2"/>
          </a:solidFill>
          <a:ln>
            <a:solidFill>
              <a:srgbClr val="7D2553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A9316F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half" idx="18"/>
          </p:nvPr>
        </p:nvSpPr>
        <p:spPr>
          <a:xfrm>
            <a:off x="3429000" y="4735773"/>
            <a:ext cx="2438400" cy="533400"/>
          </a:xfrm>
          <a:solidFill>
            <a:schemeClr val="tx2"/>
          </a:solidFill>
          <a:ln>
            <a:solidFill>
              <a:srgbClr val="5F4894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5F4894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 OCLC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CLC_V_MD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81000"/>
            <a:ext cx="1625600" cy="139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ide 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31775" indent="-219075">
              <a:spcAft>
                <a:spcPts val="600"/>
              </a:spcAft>
              <a:buClr>
                <a:srgbClr val="2178B5"/>
              </a:buClr>
              <a:buFont typeface="Arial" pitchFamily="34" charset="0"/>
              <a:buChar char="•"/>
              <a:defRPr b="0"/>
            </a:lvl1pPr>
            <a:lvl2pPr>
              <a:spcAft>
                <a:spcPts val="600"/>
              </a:spcAft>
              <a:buClr>
                <a:srgbClr val="2178B5"/>
              </a:buClr>
              <a:defRPr b="0"/>
            </a:lvl2pPr>
            <a:lvl3pPr>
              <a:spcAft>
                <a:spcPts val="600"/>
              </a:spcAft>
              <a:buClr>
                <a:srgbClr val="2178B5"/>
              </a:buClr>
              <a:defRPr b="0"/>
            </a:lvl3pPr>
            <a:lvl4pPr>
              <a:spcAft>
                <a:spcPts val="600"/>
              </a:spcAft>
              <a:buClr>
                <a:srgbClr val="2178B5"/>
              </a:buClr>
              <a:defRPr b="0"/>
            </a:lvl4pPr>
            <a:lvl5pPr>
              <a:spcAft>
                <a:spcPts val="600"/>
              </a:spcAft>
              <a:buClr>
                <a:srgbClr val="2178B5"/>
              </a:buClr>
              <a:defRPr b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 WorldCa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WCatLogo_H_MD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457200"/>
            <a:ext cx="3200400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2859088"/>
          </a:xfrm>
          <a:prstGeom prst="rect">
            <a:avLst/>
          </a:prstGeom>
          <a:gradFill flip="none" rotWithShape="1">
            <a:gsLst>
              <a:gs pos="45000">
                <a:srgbClr val="FF7600"/>
              </a:gs>
              <a:gs pos="100000">
                <a:schemeClr val="tx2"/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Oval 14"/>
          <p:cNvSpPr>
            <a:spLocks noChangeArrowheads="1"/>
          </p:cNvSpPr>
          <p:nvPr/>
        </p:nvSpPr>
        <p:spPr bwMode="auto">
          <a:xfrm>
            <a:off x="5711825" y="-279400"/>
            <a:ext cx="2425700" cy="2425700"/>
          </a:xfrm>
          <a:prstGeom prst="ellipse">
            <a:avLst/>
          </a:prstGeom>
          <a:solidFill>
            <a:srgbClr val="FFFFFF">
              <a:alpha val="7001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15"/>
          <p:cNvSpPr>
            <a:spLocks noChangeArrowheads="1"/>
          </p:cNvSpPr>
          <p:nvPr/>
        </p:nvSpPr>
        <p:spPr bwMode="auto">
          <a:xfrm>
            <a:off x="7567613" y="719138"/>
            <a:ext cx="1711325" cy="1711325"/>
          </a:xfrm>
          <a:prstGeom prst="ellipse">
            <a:avLst/>
          </a:prstGeom>
          <a:solidFill>
            <a:srgbClr val="FFFFFF">
              <a:alpha val="14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val 16"/>
          <p:cNvSpPr>
            <a:spLocks noChangeArrowheads="1"/>
          </p:cNvSpPr>
          <p:nvPr/>
        </p:nvSpPr>
        <p:spPr bwMode="auto">
          <a:xfrm>
            <a:off x="6997700" y="1860550"/>
            <a:ext cx="1139825" cy="1139825"/>
          </a:xfrm>
          <a:prstGeom prst="ellipse">
            <a:avLst/>
          </a:prstGeom>
          <a:solidFill>
            <a:srgbClr val="FFFFFF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9" name="Picture 17" descr="lite border top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8" descr="lite border bottom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9" descr="lite border left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20" descr="lite border right"/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3" name="Picture 15" descr="OCLC_Tag_H_LG.jpg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24100" y="5534025"/>
            <a:ext cx="44958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1" y="862014"/>
            <a:ext cx="7848600" cy="1119186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200400"/>
            <a:ext cx="4198937" cy="1930400"/>
          </a:xfrm>
        </p:spPr>
        <p:txBody>
          <a:bodyPr tIns="45720" bIns="45720"/>
          <a:lstStyle>
            <a:lvl1pPr marL="0" indent="12700">
              <a:spcBef>
                <a:spcPct val="0"/>
              </a:spcBef>
              <a:defRPr/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ide title, body text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77" y="147641"/>
            <a:ext cx="8023223" cy="99536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977" y="2819400"/>
            <a:ext cx="7702551" cy="2819401"/>
          </a:xfrm>
        </p:spPr>
        <p:txBody>
          <a:bodyPr/>
          <a:lstStyle>
            <a:lvl1pPr marL="231775" indent="-219075">
              <a:spcAft>
                <a:spcPts val="600"/>
              </a:spcAft>
              <a:buClr>
                <a:srgbClr val="2178B5"/>
              </a:buClr>
              <a:buFont typeface="Arial" pitchFamily="34" charset="0"/>
              <a:buChar char="•"/>
              <a:defRPr b="0"/>
            </a:lvl1pPr>
            <a:lvl2pPr>
              <a:spcAft>
                <a:spcPts val="600"/>
              </a:spcAft>
              <a:buClr>
                <a:srgbClr val="2178B5"/>
              </a:buClr>
              <a:defRPr b="0"/>
            </a:lvl2pPr>
            <a:lvl3pPr>
              <a:spcAft>
                <a:spcPts val="600"/>
              </a:spcAft>
              <a:buClr>
                <a:srgbClr val="2178B5"/>
              </a:buClr>
              <a:defRPr b="0"/>
            </a:lvl3pPr>
            <a:lvl4pPr>
              <a:spcAft>
                <a:spcPts val="600"/>
              </a:spcAft>
              <a:buClr>
                <a:srgbClr val="2178B5"/>
              </a:buClr>
              <a:defRPr b="0"/>
            </a:lvl4pPr>
            <a:lvl5pPr>
              <a:spcAft>
                <a:spcPts val="600"/>
              </a:spcAft>
              <a:buClr>
                <a:srgbClr val="2178B5"/>
              </a:buClr>
              <a:defRPr b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34977" y="1371600"/>
            <a:ext cx="8001000" cy="990600"/>
          </a:xfrm>
        </p:spPr>
        <p:txBody>
          <a:bodyPr/>
          <a:lstStyle>
            <a:lvl1pPr marL="0" indent="12700">
              <a:spcAft>
                <a:spcPts val="600"/>
              </a:spcAft>
              <a:buClr>
                <a:srgbClr val="2178B5"/>
              </a:buClr>
              <a:buFont typeface="Arial" pitchFamily="34" charset="0"/>
              <a:buNone/>
              <a:defRPr b="0"/>
            </a:lvl1pPr>
            <a:lvl2pPr>
              <a:spcAft>
                <a:spcPts val="600"/>
              </a:spcAft>
              <a:buClr>
                <a:srgbClr val="2178B5"/>
              </a:buClr>
              <a:defRPr b="0"/>
            </a:lvl2pPr>
            <a:lvl3pPr>
              <a:spcAft>
                <a:spcPts val="600"/>
              </a:spcAft>
              <a:buClr>
                <a:srgbClr val="2178B5"/>
              </a:buClr>
              <a:defRPr b="0"/>
            </a:lvl3pPr>
            <a:lvl4pPr>
              <a:spcAft>
                <a:spcPts val="600"/>
              </a:spcAft>
              <a:buClr>
                <a:srgbClr val="2178B5"/>
              </a:buClr>
              <a:defRPr b="0"/>
            </a:lvl4pPr>
            <a:lvl5pPr>
              <a:spcAft>
                <a:spcPts val="600"/>
              </a:spcAft>
              <a:buClr>
                <a:srgbClr val="2178B5"/>
              </a:buClr>
              <a:defRPr b="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title and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77" y="147641"/>
            <a:ext cx="8023223" cy="99536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34977" y="1371600"/>
            <a:ext cx="8001000" cy="4495800"/>
          </a:xfrm>
        </p:spPr>
        <p:txBody>
          <a:bodyPr/>
          <a:lstStyle>
            <a:lvl1pPr marL="0" indent="12700">
              <a:spcAft>
                <a:spcPts val="600"/>
              </a:spcAft>
              <a:buClr>
                <a:srgbClr val="2178B5"/>
              </a:buClr>
              <a:buFont typeface="Arial" pitchFamily="34" charset="0"/>
              <a:buNone/>
              <a:defRPr b="0"/>
            </a:lvl1pPr>
            <a:lvl2pPr>
              <a:spcAft>
                <a:spcPts val="600"/>
              </a:spcAft>
              <a:buClr>
                <a:srgbClr val="2178B5"/>
              </a:buClr>
              <a:defRPr b="0"/>
            </a:lvl2pPr>
            <a:lvl3pPr>
              <a:spcAft>
                <a:spcPts val="600"/>
              </a:spcAft>
              <a:buClr>
                <a:srgbClr val="2178B5"/>
              </a:buClr>
              <a:defRPr b="0"/>
            </a:lvl3pPr>
            <a:lvl4pPr>
              <a:spcAft>
                <a:spcPts val="600"/>
              </a:spcAft>
              <a:buClr>
                <a:srgbClr val="2178B5"/>
              </a:buClr>
              <a:defRPr b="0"/>
            </a:lvl4pPr>
            <a:lvl5pPr>
              <a:spcAft>
                <a:spcPts val="600"/>
              </a:spcAft>
              <a:buClr>
                <a:srgbClr val="2178B5"/>
              </a:buClr>
              <a:defRPr b="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3775075" cy="4202113"/>
          </a:xfrm>
        </p:spPr>
        <p:txBody>
          <a:bodyPr/>
          <a:lstStyle>
            <a:lvl1pPr marL="0" indent="1270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84676" y="1676400"/>
            <a:ext cx="3775075" cy="4202113"/>
          </a:xfrm>
        </p:spPr>
        <p:txBody>
          <a:bodyPr/>
          <a:lstStyle>
            <a:lvl1pPr marL="0" indent="1270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loating text lab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77" y="147641"/>
            <a:ext cx="8023223" cy="9953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434977" y="1588827"/>
            <a:ext cx="2438400" cy="533400"/>
          </a:xfrm>
          <a:solidFill>
            <a:srgbClr val="2178B5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0"/>
          </p:nvPr>
        </p:nvSpPr>
        <p:spPr>
          <a:xfrm>
            <a:off x="434977" y="2372720"/>
            <a:ext cx="2438400" cy="533400"/>
          </a:xfrm>
          <a:solidFill>
            <a:srgbClr val="419A3C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1"/>
          </p:nvPr>
        </p:nvSpPr>
        <p:spPr>
          <a:xfrm>
            <a:off x="434977" y="3156613"/>
            <a:ext cx="2438400" cy="533400"/>
          </a:xfrm>
          <a:solidFill>
            <a:srgbClr val="FF7600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2"/>
          </p:nvPr>
        </p:nvSpPr>
        <p:spPr>
          <a:xfrm>
            <a:off x="434977" y="3940506"/>
            <a:ext cx="2438400" cy="533400"/>
          </a:xfrm>
          <a:solidFill>
            <a:srgbClr val="A9316F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half" idx="13"/>
          </p:nvPr>
        </p:nvSpPr>
        <p:spPr>
          <a:xfrm>
            <a:off x="434977" y="4724400"/>
            <a:ext cx="2438400" cy="533400"/>
          </a:xfrm>
          <a:solidFill>
            <a:srgbClr val="5F4894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half" idx="14"/>
          </p:nvPr>
        </p:nvSpPr>
        <p:spPr>
          <a:xfrm>
            <a:off x="3429000" y="1600200"/>
            <a:ext cx="2438400" cy="533400"/>
          </a:xfrm>
          <a:solidFill>
            <a:schemeClr val="tx2"/>
          </a:solidFill>
          <a:ln>
            <a:solidFill>
              <a:srgbClr val="2178B5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2178B5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5"/>
          </p:nvPr>
        </p:nvSpPr>
        <p:spPr>
          <a:xfrm>
            <a:off x="3429000" y="2384093"/>
            <a:ext cx="2438400" cy="533400"/>
          </a:xfrm>
          <a:solidFill>
            <a:schemeClr val="tx2"/>
          </a:solidFill>
          <a:ln>
            <a:solidFill>
              <a:srgbClr val="419A3C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419A3C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3429000" y="3167986"/>
            <a:ext cx="2438400" cy="533400"/>
          </a:xfrm>
          <a:solidFill>
            <a:schemeClr val="tx2"/>
          </a:solidFill>
          <a:ln>
            <a:solidFill>
              <a:srgbClr val="FF7600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FF7600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sz="half" idx="17"/>
          </p:nvPr>
        </p:nvSpPr>
        <p:spPr>
          <a:xfrm>
            <a:off x="3429000" y="3951879"/>
            <a:ext cx="2438400" cy="533400"/>
          </a:xfrm>
          <a:solidFill>
            <a:schemeClr val="tx2"/>
          </a:solidFill>
          <a:ln>
            <a:solidFill>
              <a:srgbClr val="7D2553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A9316F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sz="half" idx="18"/>
          </p:nvPr>
        </p:nvSpPr>
        <p:spPr>
          <a:xfrm>
            <a:off x="3429000" y="4735773"/>
            <a:ext cx="2438400" cy="533400"/>
          </a:xfrm>
          <a:solidFill>
            <a:schemeClr val="tx2"/>
          </a:solidFill>
          <a:ln>
            <a:solidFill>
              <a:srgbClr val="5F4894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5F4894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w OCLC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flip="none" rotWithShape="1">
            <a:gsLst>
              <a:gs pos="0">
                <a:srgbClr val="2178B5"/>
              </a:gs>
              <a:gs pos="100000">
                <a:srgbClr val="000000"/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TextBox 11"/>
          <p:cNvSpPr txBox="1"/>
          <p:nvPr/>
        </p:nvSpPr>
        <p:spPr>
          <a:xfrm>
            <a:off x="76200" y="6429375"/>
            <a:ext cx="51816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/>
                </a:solidFill>
                <a:latin typeface="+mn-lt"/>
              </a:rPr>
              <a:t>Transitioning the RLG Partnership OPORS Live 30 Sept 2010</a:t>
            </a:r>
          </a:p>
        </p:txBody>
      </p:sp>
      <p:sp>
        <p:nvSpPr>
          <p:cNvPr id="4" name="TextBox 6"/>
          <p:cNvSpPr txBox="1"/>
          <p:nvPr/>
        </p:nvSpPr>
        <p:spPr>
          <a:xfrm>
            <a:off x="8466138" y="6429375"/>
            <a:ext cx="609600" cy="3286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D72BD13-17C5-493E-8288-51F206F976F7}" type="slidenum">
              <a:rPr lang="en-US" sz="1400">
                <a:solidFill>
                  <a:schemeClr val="bg1"/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4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" name="Picture 1" descr="OCLC_V_M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81000"/>
            <a:ext cx="1625600" cy="139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w WorldCa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flip="none" rotWithShape="1">
            <a:gsLst>
              <a:gs pos="0">
                <a:srgbClr val="2178B5"/>
              </a:gs>
              <a:gs pos="100000">
                <a:srgbClr val="000000"/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TextBox 11"/>
          <p:cNvSpPr txBox="1"/>
          <p:nvPr/>
        </p:nvSpPr>
        <p:spPr>
          <a:xfrm>
            <a:off x="76200" y="6429375"/>
            <a:ext cx="51816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/>
                </a:solidFill>
                <a:latin typeface="+mn-lt"/>
              </a:rPr>
              <a:t>Transitioning the RLG Partnership OPORS Live 30 Sept 2010</a:t>
            </a:r>
          </a:p>
        </p:txBody>
      </p:sp>
      <p:sp>
        <p:nvSpPr>
          <p:cNvPr id="4" name="TextBox 6"/>
          <p:cNvSpPr txBox="1"/>
          <p:nvPr/>
        </p:nvSpPr>
        <p:spPr>
          <a:xfrm>
            <a:off x="8466138" y="6429375"/>
            <a:ext cx="609600" cy="3286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79036E8-2E14-4247-B1CE-6BC534D6E54F}" type="slidenum">
              <a:rPr lang="en-US" sz="1400">
                <a:solidFill>
                  <a:schemeClr val="bg1"/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4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" name="Picture 2" descr="WCatLogo_H_M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457200"/>
            <a:ext cx="3200400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flip="none" rotWithShape="1">
            <a:gsLst>
              <a:gs pos="0">
                <a:srgbClr val="2178B5"/>
              </a:gs>
              <a:gs pos="100000">
                <a:srgbClr val="000000"/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47638"/>
            <a:ext cx="8023225" cy="99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4975" y="1447800"/>
            <a:ext cx="7702550" cy="469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200" y="6429375"/>
            <a:ext cx="5181600" cy="304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>
                <a:solidFill>
                  <a:schemeClr val="bg1"/>
                </a:solidFill>
                <a:latin typeface="Trebuchet MS" pitchFamily="34" charset="0"/>
              </a:rPr>
              <a:t>E-Books and US University Libraries Keio Symposium 6 Oct2010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66138" y="6429375"/>
            <a:ext cx="609600" cy="304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9B3F92B-32E4-4690-B877-53D3679EDDA3}" type="slidenum">
              <a:rPr lang="en-US" sz="1400">
                <a:solidFill>
                  <a:schemeClr val="bg1"/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400" dirty="0">
              <a:solidFill>
                <a:schemeClr val="bg1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86" r:id="rId2"/>
    <p:sldLayoutId id="2147483685" r:id="rId3"/>
    <p:sldLayoutId id="2147483684" r:id="rId4"/>
    <p:sldLayoutId id="2147483683" r:id="rId5"/>
    <p:sldLayoutId id="2147483682" r:id="rId6"/>
    <p:sldLayoutId id="2147483681" r:id="rId7"/>
    <p:sldLayoutId id="2147483694" r:id="rId8"/>
    <p:sldLayoutId id="2147483695" r:id="rId9"/>
    <p:sldLayoutId id="2147483696" r:id="rId10"/>
    <p:sldLayoutId id="214748368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78B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78B5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78B5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78B5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78B5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9pPr>
    </p:titleStyle>
    <p:bodyStyle>
      <a:lvl1pPr marL="238125" indent="-225425" algn="l" rtl="0" eaLnBrk="0" fontAlgn="base" hangingPunct="0">
        <a:spcBef>
          <a:spcPct val="0"/>
        </a:spcBef>
        <a:spcAft>
          <a:spcPts val="1600"/>
        </a:spcAft>
        <a:buClr>
          <a:srgbClr val="FF7600"/>
        </a:buClr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222250" algn="l" rtl="0" eaLnBrk="0" fontAlgn="base" hangingPunct="0">
        <a:spcBef>
          <a:spcPct val="0"/>
        </a:spcBef>
        <a:spcAft>
          <a:spcPts val="800"/>
        </a:spcAft>
        <a:buClr>
          <a:srgbClr val="2178B5"/>
        </a:buClr>
        <a:buChar char="•"/>
        <a:defRPr sz="1900">
          <a:solidFill>
            <a:schemeClr val="tx1"/>
          </a:solidFill>
          <a:latin typeface="+mn-lt"/>
        </a:defRPr>
      </a:lvl2pPr>
      <a:lvl3pPr marL="1150938" indent="-223838" algn="l" rtl="0" eaLnBrk="0" fontAlgn="base" hangingPunct="0">
        <a:spcBef>
          <a:spcPct val="0"/>
        </a:spcBef>
        <a:spcAft>
          <a:spcPts val="800"/>
        </a:spcAft>
        <a:buClr>
          <a:srgbClr val="2178B5"/>
        </a:buClr>
        <a:buChar char="•"/>
        <a:defRPr sz="1700">
          <a:solidFill>
            <a:schemeClr val="tx1"/>
          </a:solidFill>
          <a:latin typeface="+mn-lt"/>
        </a:defRPr>
      </a:lvl3pPr>
      <a:lvl4pPr marL="1608138" indent="-223838" algn="l" rtl="0" eaLnBrk="0" fontAlgn="base" hangingPunct="0">
        <a:spcBef>
          <a:spcPct val="0"/>
        </a:spcBef>
        <a:spcAft>
          <a:spcPts val="800"/>
        </a:spcAft>
        <a:buClr>
          <a:srgbClr val="2178B5"/>
        </a:buClr>
        <a:buChar char="•"/>
        <a:defRPr sz="1500">
          <a:solidFill>
            <a:schemeClr val="tx1"/>
          </a:solidFill>
          <a:latin typeface="+mn-lt"/>
        </a:defRPr>
      </a:lvl4pPr>
      <a:lvl5pPr marL="2063750" indent="-222250" algn="l" rtl="0" eaLnBrk="0" fontAlgn="base" hangingPunct="0">
        <a:spcBef>
          <a:spcPct val="0"/>
        </a:spcBef>
        <a:spcAft>
          <a:spcPts val="800"/>
        </a:spcAft>
        <a:buClr>
          <a:srgbClr val="2178B5"/>
        </a:buClr>
        <a:buChar char="•"/>
        <a:defRPr sz="1300">
          <a:solidFill>
            <a:schemeClr val="tx1"/>
          </a:solidFill>
          <a:latin typeface="+mn-lt"/>
        </a:defRPr>
      </a:lvl5pPr>
      <a:lvl6pPr marL="25209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6pPr>
      <a:lvl7pPr marL="29781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7pPr>
      <a:lvl8pPr marL="34353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8pPr>
      <a:lvl9pPr marL="38925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flip="none" rotWithShape="1">
            <a:gsLst>
              <a:gs pos="34000">
                <a:srgbClr val="FF7600"/>
              </a:gs>
              <a:gs pos="97000">
                <a:schemeClr val="tx2"/>
              </a:gs>
            </a:gsLst>
            <a:lin ang="5400000" scaled="0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47638"/>
            <a:ext cx="8023225" cy="99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4975" y="1447800"/>
            <a:ext cx="7702550" cy="469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200" y="6429375"/>
            <a:ext cx="5181600" cy="3286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+mn-lt"/>
              </a:rPr>
              <a:t>Presentation name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66138" y="6429375"/>
            <a:ext cx="609600" cy="3286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8F20AEF-8E99-42BF-B784-D7BF697842CD}" type="slidenum">
              <a:rPr lang="en-US" sz="14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400" dirty="0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2" r:id="rId2"/>
    <p:sldLayoutId id="2147483691" r:id="rId3"/>
    <p:sldLayoutId id="2147483690" r:id="rId4"/>
    <p:sldLayoutId id="2147483689" r:id="rId5"/>
    <p:sldLayoutId id="2147483688" r:id="rId6"/>
    <p:sldLayoutId id="2147483687" r:id="rId7"/>
    <p:sldLayoutId id="2147483698" r:id="rId8"/>
    <p:sldLayoutId id="2147483699" r:id="rId9"/>
    <p:sldLayoutId id="2147483700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76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7600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7600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7600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7600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9pPr>
    </p:titleStyle>
    <p:bodyStyle>
      <a:lvl1pPr marL="238125" indent="-225425" algn="l" rtl="0" eaLnBrk="0" fontAlgn="base" hangingPunct="0">
        <a:spcBef>
          <a:spcPct val="0"/>
        </a:spcBef>
        <a:spcAft>
          <a:spcPts val="1600"/>
        </a:spcAft>
        <a:buClr>
          <a:srgbClr val="FF7600"/>
        </a:buClr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222250" algn="l" rtl="0" eaLnBrk="0" fontAlgn="base" hangingPunct="0">
        <a:spcBef>
          <a:spcPct val="0"/>
        </a:spcBef>
        <a:spcAft>
          <a:spcPts val="800"/>
        </a:spcAft>
        <a:buClr>
          <a:srgbClr val="FF7600"/>
        </a:buClr>
        <a:buChar char="•"/>
        <a:defRPr sz="1900">
          <a:solidFill>
            <a:schemeClr val="tx1"/>
          </a:solidFill>
          <a:latin typeface="+mn-lt"/>
        </a:defRPr>
      </a:lvl2pPr>
      <a:lvl3pPr marL="1150938" indent="-223838" algn="l" rtl="0" eaLnBrk="0" fontAlgn="base" hangingPunct="0">
        <a:spcBef>
          <a:spcPct val="0"/>
        </a:spcBef>
        <a:spcAft>
          <a:spcPts val="800"/>
        </a:spcAft>
        <a:buClr>
          <a:srgbClr val="FF7600"/>
        </a:buClr>
        <a:buChar char="•"/>
        <a:defRPr sz="1700">
          <a:solidFill>
            <a:schemeClr val="tx1"/>
          </a:solidFill>
          <a:latin typeface="+mn-lt"/>
        </a:defRPr>
      </a:lvl3pPr>
      <a:lvl4pPr marL="1608138" indent="-223838" algn="l" rtl="0" eaLnBrk="0" fontAlgn="base" hangingPunct="0">
        <a:spcBef>
          <a:spcPct val="0"/>
        </a:spcBef>
        <a:spcAft>
          <a:spcPts val="800"/>
        </a:spcAft>
        <a:buClr>
          <a:srgbClr val="FF7600"/>
        </a:buClr>
        <a:buChar char="•"/>
        <a:defRPr sz="1500">
          <a:solidFill>
            <a:schemeClr val="tx1"/>
          </a:solidFill>
          <a:latin typeface="+mn-lt"/>
        </a:defRPr>
      </a:lvl4pPr>
      <a:lvl5pPr marL="2063750" indent="-222250" algn="l" rtl="0" eaLnBrk="0" fontAlgn="base" hangingPunct="0">
        <a:spcBef>
          <a:spcPct val="0"/>
        </a:spcBef>
        <a:spcAft>
          <a:spcPts val="800"/>
        </a:spcAft>
        <a:buClr>
          <a:srgbClr val="FF7600"/>
        </a:buClr>
        <a:buChar char="•"/>
        <a:defRPr sz="1300">
          <a:solidFill>
            <a:schemeClr val="tx1"/>
          </a:solidFill>
          <a:latin typeface="+mn-lt"/>
        </a:defRPr>
      </a:lvl5pPr>
      <a:lvl6pPr marL="25209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6pPr>
      <a:lvl7pPr marL="29781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7pPr>
      <a:lvl8pPr marL="34353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8pPr>
      <a:lvl9pPr marL="38925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clir.org/pubs/abstract/pub147abst.html" TargetMode="External"/><Relationship Id="rId5" Type="http://schemas.openxmlformats.org/officeDocument/2006/relationships/image" Target="../media/image20.jpeg"/><Relationship Id="rId4" Type="http://schemas.openxmlformats.org/officeDocument/2006/relationships/image" Target="../media/image18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michalkj@oclc.org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cid:image001.gif@01CA8944.BF1AB36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ctrTitle"/>
          </p:nvPr>
        </p:nvSpPr>
        <p:spPr>
          <a:xfrm>
            <a:off x="3573463" y="862013"/>
            <a:ext cx="4808537" cy="1751012"/>
          </a:xfrm>
        </p:spPr>
        <p:txBody>
          <a:bodyPr/>
          <a:lstStyle/>
          <a:p>
            <a:pPr eaLnBrk="1" hangingPunct="1"/>
            <a:r>
              <a:rPr lang="en-US" smtClean="0"/>
              <a:t>E-books and E-Journals in US University Libraries: Current Status and Future Prospects</a:t>
            </a:r>
          </a:p>
        </p:txBody>
      </p:sp>
      <p:sp>
        <p:nvSpPr>
          <p:cNvPr id="25602" name="Subtitle 2"/>
          <p:cNvSpPr>
            <a:spLocks noGrp="1"/>
          </p:cNvSpPr>
          <p:nvPr>
            <p:ph type="subTitle" idx="1"/>
          </p:nvPr>
        </p:nvSpPr>
        <p:spPr>
          <a:xfrm>
            <a:off x="3573463" y="3352800"/>
            <a:ext cx="4198937" cy="1930400"/>
          </a:xfrm>
        </p:spPr>
        <p:txBody>
          <a:bodyPr/>
          <a:lstStyle/>
          <a:p>
            <a:pPr eaLnBrk="1" hangingPunct="1"/>
            <a:r>
              <a:rPr lang="en-US" sz="2000" smtClean="0"/>
              <a:t>James Michalko</a:t>
            </a:r>
          </a:p>
          <a:p>
            <a:pPr eaLnBrk="1" hangingPunct="1"/>
            <a:r>
              <a:rPr lang="en-US" sz="2000" smtClean="0"/>
              <a:t>Vice President, OCLC Research </a:t>
            </a:r>
          </a:p>
          <a:p>
            <a:pPr eaLnBrk="1" hangingPunct="1"/>
            <a:r>
              <a:rPr lang="en-US" sz="2000" smtClean="0"/>
              <a:t>Symposium Keio University</a:t>
            </a:r>
          </a:p>
          <a:p>
            <a:pPr eaLnBrk="1" hangingPunct="1"/>
            <a:r>
              <a:rPr lang="en-US" sz="2000" smtClean="0"/>
              <a:t>6 October 2010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61950" y="5943600"/>
            <a:ext cx="8782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Aft>
                <a:spcPts val="1600"/>
              </a:spcAft>
              <a:buClr>
                <a:srgbClr val="FF7600"/>
              </a:buClr>
            </a:pPr>
            <a:r>
              <a:rPr lang="en-US"/>
              <a:t>Thanks to Lorcan Dempsey, David Lewis, Constance Malpas for their contributions…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 anchor="ctr"/>
          <a:lstStyle/>
          <a:p>
            <a:r>
              <a:rPr lang="en-US" sz="2400" b="0" smtClean="0"/>
              <a:t>Move from Print to Electronic Collections</a:t>
            </a:r>
            <a:endParaRPr lang="en-US" sz="2400" smtClean="0"/>
          </a:p>
        </p:txBody>
      </p:sp>
      <p:sp>
        <p:nvSpPr>
          <p:cNvPr id="40962" name="Content Placeholder 2"/>
          <p:cNvSpPr>
            <a:spLocks noGrp="1"/>
          </p:cNvSpPr>
          <p:nvPr>
            <p:ph idx="4294967295"/>
          </p:nvPr>
        </p:nvSpPr>
        <p:spPr/>
        <p:txBody>
          <a:bodyPr lIns="91440" tIns="45720" rIns="91440" bIns="45720"/>
          <a:lstStyle/>
          <a:p>
            <a:endParaRPr lang="en-US" b="1" smtClean="0">
              <a:solidFill>
                <a:srgbClr val="7F7F7F"/>
              </a:solidFill>
            </a:endParaRPr>
          </a:p>
          <a:p>
            <a:r>
              <a:rPr lang="en-US" b="1" smtClean="0">
                <a:solidFill>
                  <a:srgbClr val="7F7F7F"/>
                </a:solidFill>
              </a:rPr>
              <a:t>Complete for journals</a:t>
            </a:r>
          </a:p>
          <a:p>
            <a:pPr lvl="1"/>
            <a:r>
              <a:rPr lang="en-US" b="1" smtClean="0">
                <a:solidFill>
                  <a:srgbClr val="7F7F7F"/>
                </a:solidFill>
              </a:rPr>
              <a:t>But we’re still shelving unused paper</a:t>
            </a:r>
          </a:p>
          <a:p>
            <a:pPr lvl="1">
              <a:buFontTx/>
              <a:buNone/>
            </a:pPr>
            <a:endParaRPr lang="en-US" b="1" smtClean="0">
              <a:solidFill>
                <a:srgbClr val="7F7F7F"/>
              </a:solidFill>
            </a:endParaRPr>
          </a:p>
          <a:p>
            <a:r>
              <a:rPr lang="en-US" b="1" smtClean="0">
                <a:solidFill>
                  <a:srgbClr val="7F7F7F"/>
                </a:solidFill>
              </a:rPr>
              <a:t>Nearly complete for reference works</a:t>
            </a:r>
          </a:p>
          <a:p>
            <a:pPr lvl="1"/>
            <a:r>
              <a:rPr lang="en-US" b="1" smtClean="0">
                <a:solidFill>
                  <a:srgbClr val="7F7F7F"/>
                </a:solidFill>
              </a:rPr>
              <a:t>But we’re still buying paper reference works</a:t>
            </a:r>
          </a:p>
        </p:txBody>
      </p:sp>
      <p:pic>
        <p:nvPicPr>
          <p:cNvPr id="40963" name="Picture 3" descr="images.jpe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1981200"/>
            <a:ext cx="1317625" cy="131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4" descr="encyclopedias.JPG.jpe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1800" y="4572000"/>
            <a:ext cx="3357563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5" name="Rectangle 6"/>
          <p:cNvSpPr>
            <a:spLocks noChangeArrowheads="1"/>
          </p:cNvSpPr>
          <p:nvPr/>
        </p:nvSpPr>
        <p:spPr bwMode="auto">
          <a:xfrm>
            <a:off x="7696200" y="6172200"/>
            <a:ext cx="13731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/>
              <a:t>© 2010 David W. Lewis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and the switch to primarily e-book purchasing will happen soon</a:t>
            </a:r>
          </a:p>
        </p:txBody>
      </p:sp>
      <p:pic>
        <p:nvPicPr>
          <p:cNvPr id="43010" name="Picture 5" descr="arlptoe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09600" y="1143000"/>
            <a:ext cx="8023225" cy="52403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lIns="91440" tIns="45720" rIns="91440" bIns="45720" anchor="ctr"/>
          <a:lstStyle/>
          <a:p>
            <a:r>
              <a:rPr lang="en-US" sz="2800" smtClean="0"/>
              <a:t>Forecasts – Digital Availability of e-books</a:t>
            </a:r>
            <a:br>
              <a:rPr lang="en-US" sz="2800" smtClean="0"/>
            </a:br>
            <a:r>
              <a:rPr lang="en-US" sz="2800" smtClean="0"/>
              <a:t>- the publishers expect this switch</a:t>
            </a:r>
          </a:p>
        </p:txBody>
      </p:sp>
      <p:sp>
        <p:nvSpPr>
          <p:cNvPr id="45058" name="Text Box 4"/>
          <p:cNvSpPr txBox="1">
            <a:spLocks noChangeArrowheads="1"/>
          </p:cNvSpPr>
          <p:nvPr/>
        </p:nvSpPr>
        <p:spPr bwMode="auto">
          <a:xfrm>
            <a:off x="717550" y="1752600"/>
            <a:ext cx="996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Current*</a:t>
            </a:r>
          </a:p>
        </p:txBody>
      </p:sp>
      <p:grpSp>
        <p:nvGrpSpPr>
          <p:cNvPr id="45059" name="Group 47"/>
          <p:cNvGrpSpPr>
            <a:grpSpLocks/>
          </p:cNvGrpSpPr>
          <p:nvPr/>
        </p:nvGrpSpPr>
        <p:grpSpPr bwMode="auto">
          <a:xfrm>
            <a:off x="2089150" y="2376488"/>
            <a:ext cx="1250950" cy="2195512"/>
            <a:chOff x="1316" y="1497"/>
            <a:chExt cx="788" cy="1383"/>
          </a:xfrm>
        </p:grpSpPr>
        <p:sp>
          <p:nvSpPr>
            <p:cNvPr id="45098" name="Text Box 5"/>
            <p:cNvSpPr txBox="1">
              <a:spLocks noChangeArrowheads="1"/>
            </p:cNvSpPr>
            <p:nvPr/>
          </p:nvSpPr>
          <p:spPr bwMode="auto">
            <a:xfrm>
              <a:off x="1316" y="1497"/>
              <a:ext cx="4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Trade:</a:t>
              </a:r>
            </a:p>
          </p:txBody>
        </p:sp>
        <p:sp>
          <p:nvSpPr>
            <p:cNvPr id="45099" name="Text Box 6"/>
            <p:cNvSpPr txBox="1">
              <a:spLocks noChangeArrowheads="1"/>
            </p:cNvSpPr>
            <p:nvPr/>
          </p:nvSpPr>
          <p:spPr bwMode="auto">
            <a:xfrm>
              <a:off x="1324" y="1824"/>
              <a:ext cx="74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Acad/Prof:</a:t>
              </a:r>
            </a:p>
          </p:txBody>
        </p:sp>
        <p:sp>
          <p:nvSpPr>
            <p:cNvPr id="45100" name="Text Box 7"/>
            <p:cNvSpPr txBox="1">
              <a:spLocks noChangeArrowheads="1"/>
            </p:cNvSpPr>
            <p:nvPr/>
          </p:nvSpPr>
          <p:spPr bwMode="auto">
            <a:xfrm>
              <a:off x="1324" y="2256"/>
              <a:ext cx="78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Text books:</a:t>
              </a:r>
            </a:p>
          </p:txBody>
        </p:sp>
        <p:sp>
          <p:nvSpPr>
            <p:cNvPr id="45101" name="Text Box 9"/>
            <p:cNvSpPr txBox="1">
              <a:spLocks noChangeArrowheads="1"/>
            </p:cNvSpPr>
            <p:nvPr/>
          </p:nvSpPr>
          <p:spPr bwMode="auto">
            <a:xfrm>
              <a:off x="1432" y="2649"/>
              <a:ext cx="3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H/S:</a:t>
              </a:r>
            </a:p>
          </p:txBody>
        </p:sp>
      </p:grpSp>
      <p:sp>
        <p:nvSpPr>
          <p:cNvPr id="45060" name="Text Box 11"/>
          <p:cNvSpPr txBox="1">
            <a:spLocks noChangeArrowheads="1"/>
          </p:cNvSpPr>
          <p:nvPr/>
        </p:nvSpPr>
        <p:spPr bwMode="auto">
          <a:xfrm>
            <a:off x="6388100" y="1752600"/>
            <a:ext cx="1244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Ten Years#</a:t>
            </a:r>
          </a:p>
        </p:txBody>
      </p:sp>
      <p:grpSp>
        <p:nvGrpSpPr>
          <p:cNvPr id="45061" name="Group 19"/>
          <p:cNvGrpSpPr>
            <a:grpSpLocks/>
          </p:cNvGrpSpPr>
          <p:nvPr/>
        </p:nvGrpSpPr>
        <p:grpSpPr bwMode="auto">
          <a:xfrm>
            <a:off x="3921125" y="1752600"/>
            <a:ext cx="1416050" cy="533400"/>
            <a:chOff x="2470" y="1104"/>
            <a:chExt cx="892" cy="336"/>
          </a:xfrm>
        </p:grpSpPr>
        <p:sp>
          <p:nvSpPr>
            <p:cNvPr id="45095" name="Text Box 10"/>
            <p:cNvSpPr txBox="1">
              <a:spLocks noChangeArrowheads="1"/>
            </p:cNvSpPr>
            <p:nvPr/>
          </p:nvSpPr>
          <p:spPr bwMode="auto">
            <a:xfrm>
              <a:off x="2546" y="1104"/>
              <a:ext cx="8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Five Years*</a:t>
              </a:r>
            </a:p>
          </p:txBody>
        </p:sp>
        <p:sp>
          <p:nvSpPr>
            <p:cNvPr id="45096" name="Text Box 12"/>
            <p:cNvSpPr txBox="1">
              <a:spLocks noChangeArrowheads="1"/>
            </p:cNvSpPr>
            <p:nvPr/>
          </p:nvSpPr>
          <p:spPr bwMode="auto">
            <a:xfrm>
              <a:off x="2470" y="1256"/>
              <a:ext cx="32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u="sng">
                  <a:latin typeface="Calibri" pitchFamily="34" charset="0"/>
                </a:rPr>
                <a:t>Front</a:t>
              </a:r>
            </a:p>
          </p:txBody>
        </p:sp>
        <p:sp>
          <p:nvSpPr>
            <p:cNvPr id="45097" name="Text Box 13"/>
            <p:cNvSpPr txBox="1">
              <a:spLocks noChangeArrowheads="1"/>
            </p:cNvSpPr>
            <p:nvPr/>
          </p:nvSpPr>
          <p:spPr bwMode="auto">
            <a:xfrm>
              <a:off x="2998" y="1267"/>
              <a:ext cx="31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u="sng">
                  <a:latin typeface="Calibri" pitchFamily="34" charset="0"/>
                </a:rPr>
                <a:t>Back</a:t>
              </a:r>
            </a:p>
          </p:txBody>
        </p:sp>
      </p:grpSp>
      <p:sp>
        <p:nvSpPr>
          <p:cNvPr id="45062" name="Line 14"/>
          <p:cNvSpPr>
            <a:spLocks noChangeShapeType="1"/>
          </p:cNvSpPr>
          <p:nvPr/>
        </p:nvSpPr>
        <p:spPr bwMode="auto">
          <a:xfrm>
            <a:off x="3429000" y="1905000"/>
            <a:ext cx="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3" name="Line 16"/>
          <p:cNvSpPr>
            <a:spLocks noChangeShapeType="1"/>
          </p:cNvSpPr>
          <p:nvPr/>
        </p:nvSpPr>
        <p:spPr bwMode="auto">
          <a:xfrm>
            <a:off x="5943600" y="1905000"/>
            <a:ext cx="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4" name="Line 17"/>
          <p:cNvSpPr>
            <a:spLocks noChangeShapeType="1"/>
          </p:cNvSpPr>
          <p:nvPr/>
        </p:nvSpPr>
        <p:spPr bwMode="auto">
          <a:xfrm>
            <a:off x="8077200" y="1905000"/>
            <a:ext cx="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5" name="Line 18"/>
          <p:cNvSpPr>
            <a:spLocks noChangeShapeType="1"/>
          </p:cNvSpPr>
          <p:nvPr/>
        </p:nvSpPr>
        <p:spPr bwMode="auto">
          <a:xfrm>
            <a:off x="1905000" y="1905000"/>
            <a:ext cx="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6" name="Text Box 21"/>
          <p:cNvSpPr txBox="1">
            <a:spLocks noChangeArrowheads="1"/>
          </p:cNvSpPr>
          <p:nvPr/>
        </p:nvSpPr>
        <p:spPr bwMode="auto">
          <a:xfrm>
            <a:off x="2133600" y="1752600"/>
            <a:ext cx="984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Segment</a:t>
            </a:r>
          </a:p>
        </p:txBody>
      </p:sp>
      <p:sp>
        <p:nvSpPr>
          <p:cNvPr id="45067" name="Line 22"/>
          <p:cNvSpPr>
            <a:spLocks noChangeShapeType="1"/>
          </p:cNvSpPr>
          <p:nvPr/>
        </p:nvSpPr>
        <p:spPr bwMode="auto">
          <a:xfrm>
            <a:off x="533400" y="20574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8" name="Line 23"/>
          <p:cNvSpPr>
            <a:spLocks noChangeShapeType="1"/>
          </p:cNvSpPr>
          <p:nvPr/>
        </p:nvSpPr>
        <p:spPr bwMode="auto">
          <a:xfrm>
            <a:off x="2057400" y="20574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9" name="Line 24"/>
          <p:cNvSpPr>
            <a:spLocks noChangeShapeType="1"/>
          </p:cNvSpPr>
          <p:nvPr/>
        </p:nvSpPr>
        <p:spPr bwMode="auto">
          <a:xfrm>
            <a:off x="3733800" y="2057400"/>
            <a:ext cx="1828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5070" name="Line 25"/>
          <p:cNvSpPr>
            <a:spLocks noChangeShapeType="1"/>
          </p:cNvSpPr>
          <p:nvPr/>
        </p:nvSpPr>
        <p:spPr bwMode="auto">
          <a:xfrm>
            <a:off x="6096000" y="2057400"/>
            <a:ext cx="1828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45071" name="Group 30"/>
          <p:cNvGrpSpPr>
            <a:grpSpLocks/>
          </p:cNvGrpSpPr>
          <p:nvPr/>
        </p:nvGrpSpPr>
        <p:grpSpPr bwMode="auto">
          <a:xfrm>
            <a:off x="990600" y="2390775"/>
            <a:ext cx="603250" cy="2181225"/>
            <a:chOff x="624" y="1497"/>
            <a:chExt cx="380" cy="1374"/>
          </a:xfrm>
        </p:grpSpPr>
        <p:sp>
          <p:nvSpPr>
            <p:cNvPr id="45091" name="Text Box 26"/>
            <p:cNvSpPr txBox="1">
              <a:spLocks noChangeArrowheads="1"/>
            </p:cNvSpPr>
            <p:nvPr/>
          </p:nvSpPr>
          <p:spPr bwMode="auto">
            <a:xfrm>
              <a:off x="624" y="1497"/>
              <a:ext cx="3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25%</a:t>
              </a:r>
            </a:p>
          </p:txBody>
        </p:sp>
        <p:sp>
          <p:nvSpPr>
            <p:cNvPr id="45092" name="Text Box 27"/>
            <p:cNvSpPr txBox="1">
              <a:spLocks noChangeArrowheads="1"/>
            </p:cNvSpPr>
            <p:nvPr/>
          </p:nvSpPr>
          <p:spPr bwMode="auto">
            <a:xfrm>
              <a:off x="624" y="1824"/>
              <a:ext cx="3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10%</a:t>
              </a:r>
            </a:p>
          </p:txBody>
        </p:sp>
        <p:sp>
          <p:nvSpPr>
            <p:cNvPr id="45093" name="Text Box 28"/>
            <p:cNvSpPr txBox="1">
              <a:spLocks noChangeArrowheads="1"/>
            </p:cNvSpPr>
            <p:nvPr/>
          </p:nvSpPr>
          <p:spPr bwMode="auto">
            <a:xfrm>
              <a:off x="624" y="2448"/>
              <a:ext cx="3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20%</a:t>
              </a:r>
            </a:p>
          </p:txBody>
        </p:sp>
        <p:sp>
          <p:nvSpPr>
            <p:cNvPr id="45094" name="Text Box 29"/>
            <p:cNvSpPr txBox="1">
              <a:spLocks noChangeArrowheads="1"/>
            </p:cNvSpPr>
            <p:nvPr/>
          </p:nvSpPr>
          <p:spPr bwMode="auto">
            <a:xfrm>
              <a:off x="624" y="2640"/>
              <a:ext cx="3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  1%</a:t>
              </a:r>
            </a:p>
          </p:txBody>
        </p:sp>
      </p:grpSp>
      <p:grpSp>
        <p:nvGrpSpPr>
          <p:cNvPr id="45072" name="Group 31"/>
          <p:cNvGrpSpPr>
            <a:grpSpLocks/>
          </p:cNvGrpSpPr>
          <p:nvPr/>
        </p:nvGrpSpPr>
        <p:grpSpPr bwMode="auto">
          <a:xfrm>
            <a:off x="4006850" y="2390775"/>
            <a:ext cx="603250" cy="2181225"/>
            <a:chOff x="624" y="1497"/>
            <a:chExt cx="380" cy="1374"/>
          </a:xfrm>
        </p:grpSpPr>
        <p:sp>
          <p:nvSpPr>
            <p:cNvPr id="45087" name="Text Box 32"/>
            <p:cNvSpPr txBox="1">
              <a:spLocks noChangeArrowheads="1"/>
            </p:cNvSpPr>
            <p:nvPr/>
          </p:nvSpPr>
          <p:spPr bwMode="auto">
            <a:xfrm>
              <a:off x="624" y="1497"/>
              <a:ext cx="3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85%</a:t>
              </a:r>
            </a:p>
          </p:txBody>
        </p:sp>
        <p:sp>
          <p:nvSpPr>
            <p:cNvPr id="45088" name="Text Box 33"/>
            <p:cNvSpPr txBox="1">
              <a:spLocks noChangeArrowheads="1"/>
            </p:cNvSpPr>
            <p:nvPr/>
          </p:nvSpPr>
          <p:spPr bwMode="auto">
            <a:xfrm>
              <a:off x="624" y="1824"/>
              <a:ext cx="3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75%</a:t>
              </a:r>
            </a:p>
          </p:txBody>
        </p:sp>
        <p:sp>
          <p:nvSpPr>
            <p:cNvPr id="45089" name="Text Box 34"/>
            <p:cNvSpPr txBox="1">
              <a:spLocks noChangeArrowheads="1"/>
            </p:cNvSpPr>
            <p:nvPr/>
          </p:nvSpPr>
          <p:spPr bwMode="auto">
            <a:xfrm>
              <a:off x="624" y="2448"/>
              <a:ext cx="3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90%</a:t>
              </a:r>
            </a:p>
          </p:txBody>
        </p:sp>
        <p:sp>
          <p:nvSpPr>
            <p:cNvPr id="45090" name="Text Box 35"/>
            <p:cNvSpPr txBox="1">
              <a:spLocks noChangeArrowheads="1"/>
            </p:cNvSpPr>
            <p:nvPr/>
          </p:nvSpPr>
          <p:spPr bwMode="auto">
            <a:xfrm>
              <a:off x="624" y="2640"/>
              <a:ext cx="3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20%</a:t>
              </a:r>
            </a:p>
          </p:txBody>
        </p:sp>
      </p:grpSp>
      <p:grpSp>
        <p:nvGrpSpPr>
          <p:cNvPr id="45073" name="Group 36"/>
          <p:cNvGrpSpPr>
            <a:grpSpLocks/>
          </p:cNvGrpSpPr>
          <p:nvPr/>
        </p:nvGrpSpPr>
        <p:grpSpPr bwMode="auto">
          <a:xfrm>
            <a:off x="6651625" y="2390775"/>
            <a:ext cx="717550" cy="2181225"/>
            <a:chOff x="624" y="1497"/>
            <a:chExt cx="452" cy="1374"/>
          </a:xfrm>
        </p:grpSpPr>
        <p:sp>
          <p:nvSpPr>
            <p:cNvPr id="45083" name="Text Box 37"/>
            <p:cNvSpPr txBox="1">
              <a:spLocks noChangeArrowheads="1"/>
            </p:cNvSpPr>
            <p:nvPr/>
          </p:nvSpPr>
          <p:spPr bwMode="auto">
            <a:xfrm>
              <a:off x="624" y="1497"/>
              <a:ext cx="4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100%</a:t>
              </a:r>
            </a:p>
          </p:txBody>
        </p:sp>
        <p:sp>
          <p:nvSpPr>
            <p:cNvPr id="45084" name="Text Box 38"/>
            <p:cNvSpPr txBox="1">
              <a:spLocks noChangeArrowheads="1"/>
            </p:cNvSpPr>
            <p:nvPr/>
          </p:nvSpPr>
          <p:spPr bwMode="auto">
            <a:xfrm>
              <a:off x="624" y="1824"/>
              <a:ext cx="4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100%</a:t>
              </a:r>
            </a:p>
          </p:txBody>
        </p:sp>
        <p:sp>
          <p:nvSpPr>
            <p:cNvPr id="45085" name="Text Box 39"/>
            <p:cNvSpPr txBox="1">
              <a:spLocks noChangeArrowheads="1"/>
            </p:cNvSpPr>
            <p:nvPr/>
          </p:nvSpPr>
          <p:spPr bwMode="auto">
            <a:xfrm>
              <a:off x="624" y="2448"/>
              <a:ext cx="4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100%</a:t>
              </a:r>
            </a:p>
          </p:txBody>
        </p:sp>
        <p:sp>
          <p:nvSpPr>
            <p:cNvPr id="45086" name="Text Box 40"/>
            <p:cNvSpPr txBox="1">
              <a:spLocks noChangeArrowheads="1"/>
            </p:cNvSpPr>
            <p:nvPr/>
          </p:nvSpPr>
          <p:spPr bwMode="auto">
            <a:xfrm>
              <a:off x="624" y="2640"/>
              <a:ext cx="4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  50%</a:t>
              </a:r>
            </a:p>
          </p:txBody>
        </p:sp>
      </p:grpSp>
      <p:grpSp>
        <p:nvGrpSpPr>
          <p:cNvPr id="45074" name="Group 41"/>
          <p:cNvGrpSpPr>
            <a:grpSpLocks/>
          </p:cNvGrpSpPr>
          <p:nvPr/>
        </p:nvGrpSpPr>
        <p:grpSpPr bwMode="auto">
          <a:xfrm>
            <a:off x="4768850" y="2390775"/>
            <a:ext cx="603250" cy="2181225"/>
            <a:chOff x="624" y="1497"/>
            <a:chExt cx="380" cy="1374"/>
          </a:xfrm>
        </p:grpSpPr>
        <p:sp>
          <p:nvSpPr>
            <p:cNvPr id="45079" name="Text Box 42"/>
            <p:cNvSpPr txBox="1">
              <a:spLocks noChangeArrowheads="1"/>
            </p:cNvSpPr>
            <p:nvPr/>
          </p:nvSpPr>
          <p:spPr bwMode="auto">
            <a:xfrm>
              <a:off x="624" y="1497"/>
              <a:ext cx="3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50%</a:t>
              </a:r>
            </a:p>
          </p:txBody>
        </p:sp>
        <p:sp>
          <p:nvSpPr>
            <p:cNvPr id="45080" name="Text Box 43"/>
            <p:cNvSpPr txBox="1">
              <a:spLocks noChangeArrowheads="1"/>
            </p:cNvSpPr>
            <p:nvPr/>
          </p:nvSpPr>
          <p:spPr bwMode="auto">
            <a:xfrm>
              <a:off x="624" y="1824"/>
              <a:ext cx="3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30%</a:t>
              </a:r>
            </a:p>
          </p:txBody>
        </p:sp>
        <p:sp>
          <p:nvSpPr>
            <p:cNvPr id="45081" name="Text Box 44"/>
            <p:cNvSpPr txBox="1">
              <a:spLocks noChangeArrowheads="1"/>
            </p:cNvSpPr>
            <p:nvPr/>
          </p:nvSpPr>
          <p:spPr bwMode="auto">
            <a:xfrm>
              <a:off x="624" y="2448"/>
              <a:ext cx="3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10%</a:t>
              </a:r>
            </a:p>
          </p:txBody>
        </p:sp>
        <p:sp>
          <p:nvSpPr>
            <p:cNvPr id="45082" name="Text Box 45"/>
            <p:cNvSpPr txBox="1">
              <a:spLocks noChangeArrowheads="1"/>
            </p:cNvSpPr>
            <p:nvPr/>
          </p:nvSpPr>
          <p:spPr bwMode="auto">
            <a:xfrm>
              <a:off x="624" y="2640"/>
              <a:ext cx="3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5%</a:t>
              </a:r>
            </a:p>
          </p:txBody>
        </p:sp>
      </p:grpSp>
      <p:sp>
        <p:nvSpPr>
          <p:cNvPr id="45075" name="Text Box 46"/>
          <p:cNvSpPr txBox="1">
            <a:spLocks noChangeArrowheads="1"/>
          </p:cNvSpPr>
          <p:nvPr/>
        </p:nvSpPr>
        <p:spPr bwMode="auto">
          <a:xfrm>
            <a:off x="517525" y="5270500"/>
            <a:ext cx="4754563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Calibri" pitchFamily="34" charset="0"/>
              </a:rPr>
              <a:t>Memo:</a:t>
            </a:r>
          </a:p>
          <a:p>
            <a:r>
              <a:rPr lang="en-US" sz="1600">
                <a:latin typeface="Calibri" pitchFamily="34" charset="0"/>
              </a:rPr>
              <a:t>*Assumes top tier publishers – 1,000 active publishers</a:t>
            </a:r>
          </a:p>
          <a:p>
            <a:r>
              <a:rPr lang="en-US" sz="1600">
                <a:latin typeface="Calibri" pitchFamily="34" charset="0"/>
              </a:rPr>
              <a:t># Assumes any active publisher selling on Amazon.com</a:t>
            </a:r>
          </a:p>
        </p:txBody>
      </p:sp>
      <p:sp>
        <p:nvSpPr>
          <p:cNvPr id="45076" name="TextBox 48"/>
          <p:cNvSpPr txBox="1">
            <a:spLocks noChangeArrowheads="1"/>
          </p:cNvSpPr>
          <p:nvPr/>
        </p:nvSpPr>
        <p:spPr bwMode="auto">
          <a:xfrm>
            <a:off x="1981200" y="6019800"/>
            <a:ext cx="32004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 b="1">
                <a:solidFill>
                  <a:srgbClr val="E76A00"/>
                </a:solidFill>
                <a:latin typeface="Trebuchet MS" pitchFamily="34" charset="0"/>
              </a:rPr>
              <a:t>OCLC work commissioned from Michael Cairns. </a:t>
            </a:r>
            <a:br>
              <a:rPr lang="en-US" sz="900" b="1">
                <a:solidFill>
                  <a:srgbClr val="E76A00"/>
                </a:solidFill>
                <a:latin typeface="Trebuchet MS" pitchFamily="34" charset="0"/>
              </a:rPr>
            </a:br>
            <a:r>
              <a:rPr lang="en-US" sz="900" b="1">
                <a:solidFill>
                  <a:srgbClr val="E76A00"/>
                </a:solidFill>
                <a:latin typeface="Trebuchet MS" pitchFamily="34" charset="0"/>
              </a:rPr>
              <a:t>Based on interviews with selection of industry experts.</a:t>
            </a:r>
            <a:r>
              <a:rPr lang="en-US" sz="1400" b="1">
                <a:solidFill>
                  <a:srgbClr val="E76A00"/>
                </a:solidFill>
                <a:latin typeface="Trebuchet MS" pitchFamily="34" charset="0"/>
              </a:rPr>
              <a:t> </a:t>
            </a:r>
          </a:p>
        </p:txBody>
      </p:sp>
      <p:sp>
        <p:nvSpPr>
          <p:cNvPr id="45077" name="Text Box 7"/>
          <p:cNvSpPr txBox="1">
            <a:spLocks noChangeArrowheads="1"/>
          </p:cNvSpPr>
          <p:nvPr/>
        </p:nvSpPr>
        <p:spPr bwMode="auto">
          <a:xfrm>
            <a:off x="2263775" y="3886200"/>
            <a:ext cx="936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College:</a:t>
            </a:r>
          </a:p>
        </p:txBody>
      </p:sp>
      <p:sp>
        <p:nvSpPr>
          <p:cNvPr id="45078" name="Oval 46"/>
          <p:cNvSpPr>
            <a:spLocks noChangeArrowheads="1"/>
          </p:cNvSpPr>
          <p:nvPr/>
        </p:nvSpPr>
        <p:spPr bwMode="auto">
          <a:xfrm>
            <a:off x="6477000" y="2209800"/>
            <a:ext cx="1066800" cy="1371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>
          <a:xfrm>
            <a:off x="434975" y="147638"/>
            <a:ext cx="8023225" cy="995362"/>
          </a:xfrm>
        </p:spPr>
        <p:txBody>
          <a:bodyPr/>
          <a:lstStyle/>
          <a:p>
            <a:r>
              <a:rPr lang="en-US" smtClean="0"/>
              <a:t>Status of the switch to e-publications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975" y="1447800"/>
            <a:ext cx="7702550" cy="4691063"/>
          </a:xfrm>
        </p:spPr>
        <p:txBody>
          <a:bodyPr/>
          <a:lstStyle/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mtClean="0"/>
              <a:t>Complete for e-journals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mtClean="0"/>
              <a:t>Will be primarily electronic for books soon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None/>
            </a:pPr>
            <a:r>
              <a:rPr lang="en-US" smtClean="0"/>
              <a:t>Combine with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mtClean="0"/>
              <a:t>Mass digitization of legacy print collections</a:t>
            </a:r>
          </a:p>
          <a:p>
            <a:pPr lvl="1">
              <a:spcAft>
                <a:spcPts val="800"/>
              </a:spcAft>
            </a:pPr>
            <a:r>
              <a:rPr lang="en-US" smtClean="0"/>
              <a:t>Google in USA – digitizing everything regardless of copyright status</a:t>
            </a:r>
          </a:p>
          <a:p>
            <a:pPr lvl="1">
              <a:spcAft>
                <a:spcPts val="800"/>
              </a:spcAft>
            </a:pPr>
            <a:r>
              <a:rPr lang="en-US" smtClean="0"/>
              <a:t>Google participating libraries creating a joint platform to store, preserve and ultimately access their copies of the Google digital versions. The platform is run by the University of Michigan and called the Hathi Trust</a:t>
            </a:r>
          </a:p>
        </p:txBody>
      </p:sp>
      <p:sp>
        <p:nvSpPr>
          <p:cNvPr id="47107" name="TextBox 5"/>
          <p:cNvSpPr txBox="1">
            <a:spLocks noChangeArrowheads="1"/>
          </p:cNvSpPr>
          <p:nvPr/>
        </p:nvSpPr>
        <p:spPr bwMode="auto">
          <a:xfrm>
            <a:off x="4495800" y="5908675"/>
            <a:ext cx="2479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Calibri" pitchFamily="34" charset="0"/>
                <a:cs typeface="Arial" charset="0"/>
              </a:rPr>
              <a:t>www.hathitrust.org</a:t>
            </a:r>
          </a:p>
        </p:txBody>
      </p:sp>
      <p:pic>
        <p:nvPicPr>
          <p:cNvPr id="47108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07238" y="5257800"/>
            <a:ext cx="1579562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 anchor="ctr"/>
          <a:lstStyle/>
          <a:p>
            <a:r>
              <a:rPr lang="en-US" smtClean="0">
                <a:solidFill>
                  <a:srgbClr val="404040"/>
                </a:solidFill>
              </a:rPr>
              <a:t>Hathi Trust - current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524001"/>
            <a:ext cx="8077200" cy="5355314"/>
          </a:xfrm>
        </p:spPr>
        <p:txBody>
          <a:bodyPr lIns="91440" tIns="45720" rIns="91440" bIns="45720" numCol="2">
            <a:spAutoFit/>
          </a:bodyPr>
          <a:lstStyle/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California Digital Library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Indiana University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Michigan State University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Northwestern University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Ohio State University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Penn State University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Purdue University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UC Berkeley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UC Davis 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UC Irvine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UCLA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UC Merced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UC Riverside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endParaRPr lang="en-US" sz="1800" kern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endParaRPr lang="en-US" sz="1800" kern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None/>
              <a:defRPr/>
            </a:pPr>
            <a:endParaRPr lang="en-US" sz="1800" kern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UC San Diego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UC San Francisco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UC Santa Barbara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UC Santa Cruz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University of Chicago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University of Illinois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University of Illinois at Chicago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University of Iowa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University of Michigan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University of Minnesota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University of Wisconsin-Madison</a:t>
            </a:r>
          </a:p>
          <a:p>
            <a:pPr marL="342900" indent="-342900">
              <a:spcBef>
                <a:spcPct val="20000"/>
              </a:spcBef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University of Virginia </a:t>
            </a:r>
            <a:endParaRPr lang="en-US" sz="1800" kern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9155" name="Text Box 4"/>
          <p:cNvSpPr txBox="1">
            <a:spLocks noChangeArrowheads="1"/>
          </p:cNvSpPr>
          <p:nvPr/>
        </p:nvSpPr>
        <p:spPr bwMode="auto">
          <a:xfrm>
            <a:off x="3505200" y="5715000"/>
            <a:ext cx="526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MOST OF THE US GOOGLE BOOK PARTNERS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 anchor="ctr"/>
          <a:lstStyle/>
          <a:p>
            <a:r>
              <a:rPr lang="en-US" sz="2000" b="0" smtClean="0"/>
              <a:t>Moving from Print to Electronic Books </a:t>
            </a:r>
            <a:endParaRPr lang="en-US" sz="2000" smtClean="0"/>
          </a:p>
        </p:txBody>
      </p:sp>
      <p:sp>
        <p:nvSpPr>
          <p:cNvPr id="51202" name="Content Placeholder 2"/>
          <p:cNvSpPr>
            <a:spLocks noGrp="1"/>
          </p:cNvSpPr>
          <p:nvPr>
            <p:ph type="body" idx="4294967295"/>
          </p:nvPr>
        </p:nvSpPr>
        <p:spPr>
          <a:xfrm>
            <a:off x="457200" y="1143000"/>
            <a:ext cx="7702550" cy="4691063"/>
          </a:xfrm>
        </p:spPr>
        <p:txBody>
          <a:bodyPr lIns="91440" tIns="45720" rIns="91440" bIns="45720"/>
          <a:lstStyle/>
          <a:p>
            <a:r>
              <a:rPr lang="en-US" b="1" smtClean="0">
                <a:solidFill>
                  <a:srgbClr val="7F7F7F"/>
                </a:solidFill>
              </a:rPr>
              <a:t>IF </a:t>
            </a:r>
          </a:p>
          <a:p>
            <a:pPr>
              <a:buFontTx/>
              <a:buChar char="•"/>
            </a:pPr>
            <a:r>
              <a:rPr lang="en-US" b="1" smtClean="0">
                <a:solidFill>
                  <a:srgbClr val="7F7F7F"/>
                </a:solidFill>
              </a:rPr>
              <a:t>E-book publishing will be the norm and</a:t>
            </a:r>
          </a:p>
          <a:p>
            <a:pPr>
              <a:buFontTx/>
              <a:buChar char="•"/>
            </a:pPr>
            <a:r>
              <a:rPr lang="en-US" b="1" smtClean="0">
                <a:solidFill>
                  <a:srgbClr val="7F7F7F"/>
                </a:solidFill>
              </a:rPr>
              <a:t>Legacy print will be digitized (Google, Hathi, the Digitizing Academic Books in Japanese project)</a:t>
            </a:r>
          </a:p>
          <a:p>
            <a:r>
              <a:rPr lang="en-US" b="1" smtClean="0">
                <a:solidFill>
                  <a:srgbClr val="7F7F7F"/>
                </a:solidFill>
              </a:rPr>
              <a:t>THEN </a:t>
            </a:r>
          </a:p>
          <a:p>
            <a:pPr>
              <a:buFontTx/>
              <a:buChar char="•"/>
            </a:pPr>
            <a:r>
              <a:rPr lang="en-US" b="1" smtClean="0">
                <a:solidFill>
                  <a:srgbClr val="7F7F7F"/>
                </a:solidFill>
              </a:rPr>
              <a:t>We can change the management of our existing print collections</a:t>
            </a:r>
          </a:p>
          <a:p>
            <a:pPr>
              <a:buFontTx/>
              <a:buChar char="•"/>
            </a:pPr>
            <a:r>
              <a:rPr lang="en-US" b="1" smtClean="0">
                <a:solidFill>
                  <a:srgbClr val="7F7F7F"/>
                </a:solidFill>
              </a:rPr>
              <a:t>We can retire our legacy print collections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 anchor="ctr"/>
          <a:lstStyle/>
          <a:p>
            <a:r>
              <a:rPr lang="en-US" sz="2400" b="0" smtClean="0"/>
              <a:t>Retire Legacy Print Collections</a:t>
            </a:r>
          </a:p>
        </p:txBody>
      </p:sp>
      <p:sp>
        <p:nvSpPr>
          <p:cNvPr id="53250" name="Content Placeholder 2"/>
          <p:cNvSpPr>
            <a:spLocks noGrp="1"/>
          </p:cNvSpPr>
          <p:nvPr>
            <p:ph idx="4294967295"/>
          </p:nvPr>
        </p:nvSpPr>
        <p:spPr>
          <a:xfrm>
            <a:off x="4429125" y="2373313"/>
            <a:ext cx="3708400" cy="2730500"/>
          </a:xfrm>
        </p:spPr>
        <p:txBody>
          <a:bodyPr lIns="91440" tIns="45720" rIns="91440" bIns="45720"/>
          <a:lstStyle/>
          <a:p>
            <a:r>
              <a:rPr lang="en-US" sz="2000" b="1" smtClean="0">
                <a:solidFill>
                  <a:srgbClr val="7F7F7F"/>
                </a:solidFill>
              </a:rPr>
              <a:t>Under way at many institutions</a:t>
            </a:r>
          </a:p>
          <a:p>
            <a:endParaRPr lang="en-US" sz="2000" b="1" smtClean="0">
              <a:solidFill>
                <a:srgbClr val="7F7F7F"/>
              </a:solidFill>
            </a:endParaRPr>
          </a:p>
          <a:p>
            <a:r>
              <a:rPr lang="en-US" sz="2000" b="1" smtClean="0">
                <a:solidFill>
                  <a:srgbClr val="7F7F7F"/>
                </a:solidFill>
              </a:rPr>
              <a:t>Discussions in process on collaborations and national programs</a:t>
            </a:r>
          </a:p>
        </p:txBody>
      </p:sp>
      <p:pic>
        <p:nvPicPr>
          <p:cNvPr id="53251" name="Picture 7" descr="alfexteri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447800"/>
            <a:ext cx="3657600" cy="174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2" name="Picture 8" descr="densit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" y="3581400"/>
            <a:ext cx="2971800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3" name="Rectangle 6"/>
          <p:cNvSpPr>
            <a:spLocks noChangeArrowheads="1"/>
          </p:cNvSpPr>
          <p:nvPr/>
        </p:nvSpPr>
        <p:spPr bwMode="auto">
          <a:xfrm>
            <a:off x="7869238" y="6172200"/>
            <a:ext cx="1274762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/>
              <a:t>© 2010 David W. Lewis.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 anchor="ctr"/>
          <a:lstStyle/>
          <a:p>
            <a:r>
              <a:rPr lang="en-US" sz="2400" b="0" smtClean="0">
                <a:solidFill>
                  <a:srgbClr val="000000"/>
                </a:solidFill>
              </a:rPr>
              <a:t>Retiring Legacy Print Collections</a:t>
            </a:r>
            <a:br>
              <a:rPr lang="en-US" sz="2400" b="0" smtClean="0">
                <a:solidFill>
                  <a:srgbClr val="000000"/>
                </a:solidFill>
              </a:rPr>
            </a:br>
            <a:r>
              <a:rPr lang="en-US" sz="2000" b="0" smtClean="0">
                <a:solidFill>
                  <a:srgbClr val="000000"/>
                </a:solidFill>
              </a:rPr>
              <a:t>- digital is much cheaper than the library or a storage facility</a:t>
            </a:r>
            <a:endParaRPr lang="en-US" sz="2000" smtClean="0">
              <a:solidFill>
                <a:srgbClr val="000000"/>
              </a:solidFill>
            </a:endParaRPr>
          </a:p>
        </p:txBody>
      </p:sp>
      <p:pic>
        <p:nvPicPr>
          <p:cNvPr id="55298" name="Content Placeholder 4" descr="hathi.tiff"/>
          <p:cNvPicPr>
            <a:picLocks noGrp="1" noChangeAspect="1"/>
          </p:cNvPicPr>
          <p:nvPr>
            <p:ph idx="4294967295"/>
          </p:nvPr>
        </p:nvPicPr>
        <p:blipFill>
          <a:blip r:embed="rId3" cstate="print"/>
          <a:srcRect t="-58139" b="-58139"/>
          <a:stretch>
            <a:fillRect/>
          </a:stretch>
        </p:blipFill>
        <p:spPr>
          <a:xfrm>
            <a:off x="457200" y="1176338"/>
            <a:ext cx="3198813" cy="1758950"/>
          </a:xfrm>
        </p:spPr>
      </p:pic>
      <p:pic>
        <p:nvPicPr>
          <p:cNvPr id="55299" name="Picture 8" descr="densit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2528888"/>
            <a:ext cx="1114425" cy="96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300" name="TextBox 5"/>
          <p:cNvSpPr txBox="1">
            <a:spLocks noChangeArrowheads="1"/>
          </p:cNvSpPr>
          <p:nvPr/>
        </p:nvSpPr>
        <p:spPr bwMode="auto">
          <a:xfrm>
            <a:off x="5149850" y="1647825"/>
            <a:ext cx="31527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/>
            <a:r>
              <a:rPr lang="en-US" sz="2800" b="1">
                <a:latin typeface="Calibri" pitchFamily="34" charset="0"/>
              </a:rPr>
              <a:t>$5.00 to $13.10</a:t>
            </a:r>
          </a:p>
        </p:txBody>
      </p:sp>
      <p:sp>
        <p:nvSpPr>
          <p:cNvPr id="55301" name="TextBox 6"/>
          <p:cNvSpPr txBox="1">
            <a:spLocks noChangeArrowheads="1"/>
          </p:cNvSpPr>
          <p:nvPr/>
        </p:nvSpPr>
        <p:spPr bwMode="auto">
          <a:xfrm>
            <a:off x="5149850" y="2673350"/>
            <a:ext cx="1952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/>
            <a:r>
              <a:rPr lang="en-US" sz="2800" b="1">
                <a:latin typeface="Calibri" pitchFamily="34" charset="0"/>
              </a:rPr>
              <a:t>$28.77</a:t>
            </a:r>
          </a:p>
        </p:txBody>
      </p:sp>
      <p:pic>
        <p:nvPicPr>
          <p:cNvPr id="55302" name="Picture 8" descr="DownloadedFile.jpe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28813" y="3679825"/>
            <a:ext cx="822325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303" name="TextBox 9"/>
          <p:cNvSpPr txBox="1">
            <a:spLocks noChangeArrowheads="1"/>
          </p:cNvSpPr>
          <p:nvPr/>
        </p:nvSpPr>
        <p:spPr bwMode="auto">
          <a:xfrm>
            <a:off x="5149850" y="3960813"/>
            <a:ext cx="33845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/>
            <a:r>
              <a:rPr lang="en-US" sz="2800" b="1">
                <a:latin typeface="Calibri" pitchFamily="34" charset="0"/>
              </a:rPr>
              <a:t>$50.98 to $68.43</a:t>
            </a:r>
          </a:p>
        </p:txBody>
      </p:sp>
      <p:sp>
        <p:nvSpPr>
          <p:cNvPr id="55304" name="TextBox 10"/>
          <p:cNvSpPr txBox="1">
            <a:spLocks noChangeArrowheads="1"/>
          </p:cNvSpPr>
          <p:nvPr/>
        </p:nvSpPr>
        <p:spPr bwMode="auto">
          <a:xfrm>
            <a:off x="457200" y="57150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/>
            <a:r>
              <a:rPr lang="en-US" sz="1200">
                <a:latin typeface="Calibri" pitchFamily="34" charset="0"/>
              </a:rPr>
              <a:t>Life cycle cost based on 3% discount rate.  From Paul N. Courant and Matthew “Buzzy” Nielsen, “On the Cost of Keeping a Book,” in  </a:t>
            </a:r>
            <a:r>
              <a:rPr lang="en-US" sz="1200" i="1">
                <a:latin typeface="Calibri" pitchFamily="34" charset="0"/>
              </a:rPr>
              <a:t>The Idea of Order: Transforming Research Collections for 21st Century Scholarship</a:t>
            </a:r>
            <a:r>
              <a:rPr lang="en-US" sz="1200">
                <a:latin typeface="Calibri" pitchFamily="34" charset="0"/>
              </a:rPr>
              <a:t>, CLIR, June 2010, available at: </a:t>
            </a:r>
            <a:r>
              <a:rPr lang="en-US" sz="1200">
                <a:latin typeface="Calibri" pitchFamily="34" charset="0"/>
                <a:hlinkClick r:id="rId6"/>
              </a:rPr>
              <a:t>http://www.clir.org/pubs/abstract/pub147abst.html</a:t>
            </a:r>
            <a:endParaRPr lang="en-US" sz="1200">
              <a:latin typeface="Calibri" pitchFamily="34" charset="0"/>
            </a:endParaRPr>
          </a:p>
          <a:p>
            <a:pPr defTabSz="457200"/>
            <a:endParaRPr lang="en-US">
              <a:latin typeface="Calibri" pitchFamily="34" charset="0"/>
            </a:endParaRPr>
          </a:p>
        </p:txBody>
      </p:sp>
      <p:pic>
        <p:nvPicPr>
          <p:cNvPr id="55305" name="Picture 8" descr="densit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3679825"/>
            <a:ext cx="1114425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/>
          <p:cNvSpPr>
            <a:spLocks noGrp="1"/>
          </p:cNvSpPr>
          <p:nvPr>
            <p:ph type="title" idx="4294967295"/>
          </p:nvPr>
        </p:nvSpPr>
        <p:spPr>
          <a:xfrm>
            <a:off x="457200" y="1600200"/>
            <a:ext cx="8229600" cy="1143000"/>
          </a:xfrm>
        </p:spPr>
        <p:txBody>
          <a:bodyPr lIns="91440" tIns="45720" rIns="91440" bIns="45720" anchor="ctr"/>
          <a:lstStyle/>
          <a:p>
            <a:r>
              <a:rPr lang="en-US" sz="6000" smtClean="0"/>
              <a:t>implications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 idx="4294967295"/>
          </p:nvPr>
        </p:nvSpPr>
        <p:spPr>
          <a:xfrm>
            <a:off x="381000" y="304800"/>
            <a:ext cx="8458200" cy="1143000"/>
          </a:xfrm>
        </p:spPr>
        <p:txBody>
          <a:bodyPr lIns="91440" tIns="45720" rIns="91440" bIns="45720" anchor="ctr"/>
          <a:lstStyle/>
          <a:p>
            <a:pPr eaLnBrk="1" hangingPunct="1"/>
            <a:r>
              <a:rPr lang="en-US" sz="2400" smtClean="0"/>
              <a:t>US Investment in Academic Print Collections</a:t>
            </a:r>
          </a:p>
        </p:txBody>
      </p:sp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3" cstate="print"/>
          <a:srcRect l="941" t="3226" r="1210" b="3226"/>
          <a:stretch>
            <a:fillRect/>
          </a:stretch>
        </p:blipFill>
        <p:spPr bwMode="auto">
          <a:xfrm>
            <a:off x="536575" y="1219200"/>
            <a:ext cx="860742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5" name="TextBox 3"/>
          <p:cNvSpPr txBox="1">
            <a:spLocks noChangeArrowheads="1"/>
          </p:cNvSpPr>
          <p:nvPr/>
        </p:nvSpPr>
        <p:spPr bwMode="auto">
          <a:xfrm>
            <a:off x="4038600" y="5943600"/>
            <a:ext cx="48291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Calibri" pitchFamily="34" charset="0"/>
              </a:rPr>
              <a:t>Source: US Dept of Education, NCES, Academic Libraries Survey, 1998-2008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3200400" y="3657600"/>
            <a:ext cx="1941513" cy="566738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You are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 idx="4294967295"/>
          </p:nvPr>
        </p:nvSpPr>
        <p:spPr>
          <a:xfrm>
            <a:off x="457200" y="1600200"/>
            <a:ext cx="8229600" cy="1143000"/>
          </a:xfrm>
        </p:spPr>
        <p:txBody>
          <a:bodyPr lIns="91440" tIns="45720" rIns="91440" bIns="45720" anchor="ctr"/>
          <a:lstStyle/>
          <a:p>
            <a:r>
              <a:rPr lang="en-US" sz="6000" smtClean="0"/>
              <a:t>collection trends</a:t>
            </a:r>
            <a:r>
              <a:rPr lang="en-US" sz="5400" smtClean="0"/>
              <a:t> </a:t>
            </a:r>
            <a:br>
              <a:rPr lang="en-US" sz="5400" smtClean="0"/>
            </a:br>
            <a:r>
              <a:rPr lang="en-US" sz="5400" smtClean="0"/>
              <a:t>	</a:t>
            </a:r>
            <a:r>
              <a:rPr lang="en-US" sz="4400" smtClean="0"/>
              <a:t>switch to e-books </a:t>
            </a:r>
            <a:br>
              <a:rPr lang="en-US" sz="4400" smtClean="0"/>
            </a:br>
            <a:r>
              <a:rPr lang="en-US" sz="4400" smtClean="0"/>
              <a:t>			implications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/>
          <p:cNvGraphicFramePr>
            <a:graphicFrameLocks noGrp="1"/>
          </p:cNvGraphicFramePr>
          <p:nvPr/>
        </p:nvGraphicFramePr>
        <p:xfrm>
          <a:off x="482600" y="993775"/>
          <a:ext cx="8458200" cy="52307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2" name="Title 4"/>
          <p:cNvSpPr>
            <a:spLocks noGrp="1"/>
          </p:cNvSpPr>
          <p:nvPr>
            <p:ph type="title" idx="4294967295"/>
          </p:nvPr>
        </p:nvSpPr>
        <p:spPr>
          <a:xfrm>
            <a:off x="434975" y="147638"/>
            <a:ext cx="8480425" cy="995362"/>
          </a:xfrm>
        </p:spPr>
        <p:txBody>
          <a:bodyPr lIns="91440" tIns="45720" rIns="91440" bIns="45720" anchor="ctr"/>
          <a:lstStyle/>
          <a:p>
            <a:pPr eaLnBrk="1" hangingPunct="1"/>
            <a:r>
              <a:rPr lang="en-US" sz="2400" smtClean="0"/>
              <a:t>A global change in the library environment</a:t>
            </a:r>
          </a:p>
        </p:txBody>
      </p:sp>
      <p:sp>
        <p:nvSpPr>
          <p:cNvPr id="11" name="Striped Right Arrow 10"/>
          <p:cNvSpPr/>
          <p:nvPr/>
        </p:nvSpPr>
        <p:spPr bwMode="auto">
          <a:xfrm rot="16200000">
            <a:off x="8236744" y="3450431"/>
            <a:ext cx="977900" cy="484188"/>
          </a:xfrm>
          <a:prstGeom prst="stripedRightArrow">
            <a:avLst/>
          </a:prstGeom>
          <a:gradFill>
            <a:gsLst>
              <a:gs pos="0">
                <a:schemeClr val="accent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endParaRPr lang="en-US" sz="2400" b="1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570663" y="2136775"/>
            <a:ext cx="2235200" cy="581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chemeClr val="accent1"/>
                </a:solidFill>
                <a:latin typeface="Calibri" pitchFamily="34" charset="0"/>
              </a:rPr>
              <a:t>June 2010</a:t>
            </a:r>
          </a:p>
          <a:p>
            <a:pPr algn="ctr"/>
            <a:r>
              <a:rPr lang="en-US" sz="1600">
                <a:solidFill>
                  <a:schemeClr val="accent1"/>
                </a:solidFill>
                <a:latin typeface="Calibri" pitchFamily="34" charset="0"/>
              </a:rPr>
              <a:t>Median duplication: 31%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570663" y="4651375"/>
            <a:ext cx="2235200" cy="581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7030A0"/>
                </a:solidFill>
                <a:latin typeface="Calibri" pitchFamily="34" charset="0"/>
              </a:rPr>
              <a:t>June 2009</a:t>
            </a:r>
          </a:p>
          <a:p>
            <a:pPr algn="ctr"/>
            <a:r>
              <a:rPr lang="en-US" sz="1600">
                <a:solidFill>
                  <a:srgbClr val="7030A0"/>
                </a:solidFill>
                <a:latin typeface="Calibri" pitchFamily="34" charset="0"/>
              </a:rPr>
              <a:t>Median duplication: 19%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1474788" y="1223963"/>
            <a:ext cx="7008812" cy="9017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2000" b="1" i="1" dirty="0">
                <a:solidFill>
                  <a:srgbClr val="000000"/>
                </a:solidFill>
                <a:latin typeface="Trebuchet MS" pitchFamily="34" charset="0"/>
              </a:rPr>
              <a:t>Academic print book collection </a:t>
            </a:r>
            <a:r>
              <a:rPr lang="en-US" sz="2000" b="1" i="1" u="sng" dirty="0">
                <a:solidFill>
                  <a:srgbClr val="000000"/>
                </a:solidFill>
                <a:latin typeface="Trebuchet MS" pitchFamily="34" charset="0"/>
              </a:rPr>
              <a:t>already </a:t>
            </a:r>
            <a:r>
              <a:rPr lang="en-US" sz="2000" b="1" i="1" dirty="0">
                <a:solidFill>
                  <a:srgbClr val="000000"/>
                </a:solidFill>
                <a:latin typeface="Trebuchet MS" pitchFamily="34" charset="0"/>
              </a:rPr>
              <a:t>substantially duplicated in mass digitized book corpus</a:t>
            </a:r>
          </a:p>
        </p:txBody>
      </p:sp>
      <p:sp>
        <p:nvSpPr>
          <p:cNvPr id="61447" name="TextBox 8"/>
          <p:cNvSpPr txBox="1">
            <a:spLocks noChangeArrowheads="1"/>
          </p:cNvSpPr>
          <p:nvPr/>
        </p:nvSpPr>
        <p:spPr bwMode="auto">
          <a:xfrm>
            <a:off x="7188200" y="6022975"/>
            <a:ext cx="1955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i="1">
                <a:latin typeface="Calibri" pitchFamily="34" charset="0"/>
              </a:rPr>
              <a:t>Data current as of June 2010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>
          <a:xfrm>
            <a:off x="434975" y="147638"/>
            <a:ext cx="8023225" cy="995362"/>
          </a:xfrm>
        </p:spPr>
        <p:txBody>
          <a:bodyPr/>
          <a:lstStyle/>
          <a:p>
            <a:r>
              <a:rPr lang="en-US" smtClean="0"/>
              <a:t>Issues with Mass Digitization of Legacy Print materials</a:t>
            </a:r>
          </a:p>
        </p:txBody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975" y="1447800"/>
            <a:ext cx="7702550" cy="4691063"/>
          </a:xfrm>
        </p:spPr>
        <p:txBody>
          <a:bodyPr/>
          <a:lstStyle/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mtClean="0"/>
              <a:t>Legal issues</a:t>
            </a:r>
          </a:p>
          <a:p>
            <a:pPr lvl="1">
              <a:spcAft>
                <a:spcPts val="800"/>
              </a:spcAft>
            </a:pPr>
            <a:r>
              <a:rPr lang="en-US" smtClean="0"/>
              <a:t>Copyright</a:t>
            </a:r>
          </a:p>
          <a:p>
            <a:pPr lvl="1">
              <a:spcAft>
                <a:spcPts val="800"/>
              </a:spcAft>
            </a:pPr>
            <a:r>
              <a:rPr lang="en-US" smtClean="0"/>
              <a:t>Orphan Works</a:t>
            </a:r>
          </a:p>
          <a:p>
            <a:pPr lvl="1">
              <a:spcAft>
                <a:spcPts val="800"/>
              </a:spcAft>
            </a:pPr>
            <a:r>
              <a:rPr lang="en-US" smtClean="0"/>
              <a:t>Open Access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mtClean="0"/>
              <a:t>Financial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mtClean="0"/>
              <a:t>Technical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mtClean="0"/>
              <a:t>Organizational</a:t>
            </a:r>
          </a:p>
          <a:p>
            <a:pPr marL="238125" indent="-225425">
              <a:spcAft>
                <a:spcPts val="1600"/>
              </a:spcAft>
              <a:buClr>
                <a:srgbClr val="FF7600"/>
              </a:buClr>
              <a:buFontTx/>
              <a:buChar char="•"/>
            </a:pPr>
            <a:r>
              <a:rPr lang="en-US" smtClean="0"/>
              <a:t>National and trans-national obstacles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en-US" smtClean="0"/>
              <a:t>Thank you.</a:t>
            </a:r>
          </a:p>
        </p:txBody>
      </p:sp>
      <p:sp>
        <p:nvSpPr>
          <p:cNvPr id="6553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743200"/>
            <a:ext cx="6400800" cy="2895600"/>
          </a:xfrm>
        </p:spPr>
        <p:txBody>
          <a:bodyPr/>
          <a:lstStyle/>
          <a:p>
            <a:pPr marL="12700" indent="0" algn="ctr" eaLnBrk="1" hangingPunct="1">
              <a:spcAft>
                <a:spcPts val="1600"/>
              </a:spcAft>
              <a:buClr>
                <a:srgbClr val="FF7600"/>
              </a:buClr>
              <a:buFontTx/>
              <a:buNone/>
            </a:pPr>
            <a:r>
              <a:rPr lang="en-US" sz="2000" smtClean="0"/>
              <a:t>Jim Michalko</a:t>
            </a:r>
          </a:p>
          <a:p>
            <a:pPr marL="12700" indent="0" algn="ctr" eaLnBrk="1" hangingPunct="1">
              <a:spcAft>
                <a:spcPts val="1600"/>
              </a:spcAft>
              <a:buClr>
                <a:srgbClr val="FF7600"/>
              </a:buClr>
              <a:buFontTx/>
              <a:buNone/>
            </a:pPr>
            <a:r>
              <a:rPr lang="en-US" sz="2000" smtClean="0">
                <a:hlinkClick r:id="rId2"/>
              </a:rPr>
              <a:t>michalkj@oclc.org</a:t>
            </a:r>
            <a:endParaRPr lang="en-US" sz="2000" smtClean="0"/>
          </a:p>
          <a:p>
            <a:pPr marL="12700" indent="0" eaLnBrk="1" hangingPunct="1">
              <a:spcAft>
                <a:spcPts val="1600"/>
              </a:spcAft>
              <a:buClr>
                <a:srgbClr val="FF7600"/>
              </a:buClr>
              <a:buFontTx/>
              <a:buNone/>
            </a:pPr>
            <a:r>
              <a:rPr lang="en-US" sz="2000" smtClean="0"/>
              <a:t>comments, questions and observations are welcome via email  </a:t>
            </a:r>
          </a:p>
          <a:p>
            <a:pPr marL="12700" indent="0" eaLnBrk="1" hangingPunct="1">
              <a:spcAft>
                <a:spcPts val="1600"/>
              </a:spcAft>
              <a:buClr>
                <a:srgbClr val="FF7600"/>
              </a:buClr>
              <a:buFontTx/>
              <a:buNone/>
            </a:pPr>
            <a:endParaRPr lang="en-US" sz="2000" smtClean="0"/>
          </a:p>
          <a:p>
            <a:pPr marL="12700" indent="0" eaLnBrk="1" hangingPunct="1">
              <a:spcAft>
                <a:spcPts val="1600"/>
              </a:spcAft>
              <a:buClr>
                <a:srgbClr val="FF7600"/>
              </a:buClr>
              <a:buFontTx/>
              <a:buNone/>
            </a:pPr>
            <a:r>
              <a:rPr lang="en-US" sz="1800" smtClean="0"/>
              <a:t>Thanks to Lorcan Dempsey, David Lewis, Constance Malpas for their contributions…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2"/>
          <p:cNvPicPr>
            <a:picLocks noChangeAspect="1" noChangeArrowheads="1"/>
          </p:cNvPicPr>
          <p:nvPr/>
        </p:nvPicPr>
        <p:blipFill>
          <a:blip r:embed="rId3" cstate="print"/>
          <a:srcRect l="25781" t="25000" r="24219" b="7292"/>
          <a:stretch>
            <a:fillRect/>
          </a:stretch>
        </p:blipFill>
        <p:spPr bwMode="auto">
          <a:xfrm>
            <a:off x="76200" y="990600"/>
            <a:ext cx="5326063" cy="5410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27650" name="Text Box 3"/>
          <p:cNvSpPr txBox="1">
            <a:spLocks noChangeArrowheads="1"/>
          </p:cNvSpPr>
          <p:nvPr/>
        </p:nvSpPr>
        <p:spPr bwMode="auto">
          <a:xfrm>
            <a:off x="5334000" y="1844675"/>
            <a:ext cx="3222625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336699"/>
                </a:solidFill>
                <a:latin typeface="Verdana" pitchFamily="34" charset="0"/>
              </a:rPr>
              <a:t>An unsustainable</a:t>
            </a:r>
          </a:p>
          <a:p>
            <a:r>
              <a:rPr lang="en-US" sz="2400" b="1">
                <a:solidFill>
                  <a:srgbClr val="336699"/>
                </a:solidFill>
                <a:latin typeface="Verdana" pitchFamily="34" charset="0"/>
              </a:rPr>
              <a:t>pattern of growth</a:t>
            </a: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6324600" y="5638800"/>
            <a:ext cx="2819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>
                <a:solidFill>
                  <a:srgbClr val="336699"/>
                </a:solidFill>
                <a:latin typeface="Verdana" pitchFamily="34" charset="0"/>
              </a:rPr>
              <a:t>Source:  “Expenditure Trends in ARL Libraries, 1986–2007”ARL Statistics 2006–2007, Association of Research Libraries, Washington, DC</a:t>
            </a:r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227013" y="228600"/>
            <a:ext cx="8231187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3200" b="1">
                <a:solidFill>
                  <a:srgbClr val="2178B5"/>
                </a:solidFill>
                <a:latin typeface="Trebuchet MS" pitchFamily="34" charset="0"/>
              </a:rPr>
              <a:t>ARL Expenditures, 1986-2007</a:t>
            </a:r>
          </a:p>
        </p:txBody>
      </p:sp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4114800" y="4495800"/>
            <a:ext cx="762000" cy="152400"/>
          </a:xfrm>
          <a:prstGeom prst="rect">
            <a:avLst/>
          </a:prstGeom>
          <a:solidFill>
            <a:srgbClr val="FFCC00">
              <a:alpha val="39999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1" descr="cid:image001.gif@01CA8944.BF1AB360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685800" y="381000"/>
            <a:ext cx="7696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TextBox 2"/>
          <p:cNvSpPr txBox="1">
            <a:spLocks noChangeArrowheads="1"/>
          </p:cNvSpPr>
          <p:nvPr/>
        </p:nvSpPr>
        <p:spPr bwMode="auto">
          <a:xfrm>
            <a:off x="609600" y="5410200"/>
            <a:ext cx="85407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latin typeface="Calibri" pitchFamily="34" charset="0"/>
              </a:rPr>
              <a:t>If this trend continues library allocations would fall below 0.5% by 2015.</a:t>
            </a:r>
            <a:r>
              <a:rPr lang="en-US">
                <a:latin typeface="Calibri" pitchFamily="34" charset="0"/>
              </a:rPr>
              <a:t> </a:t>
            </a:r>
            <a:r>
              <a:rPr lang="en-US">
                <a:solidFill>
                  <a:schemeClr val="bg1"/>
                </a:solidFill>
                <a:latin typeface="Calibri" pitchFamily="34" charset="0"/>
              </a:rPr>
              <a:t>Growth</a:t>
            </a:r>
          </a:p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in for-profit sector, concerns about infrastructure costs in the ‘middle’ and budget</a:t>
            </a:r>
          </a:p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issues in the research sector all support this trend.</a:t>
            </a:r>
          </a:p>
        </p:txBody>
      </p:sp>
      <p:sp>
        <p:nvSpPr>
          <p:cNvPr id="29699" name="TextBox 3"/>
          <p:cNvSpPr txBox="1">
            <a:spLocks noChangeArrowheads="1"/>
          </p:cNvSpPr>
          <p:nvPr/>
        </p:nvSpPr>
        <p:spPr bwMode="auto">
          <a:xfrm>
            <a:off x="685800" y="4800600"/>
            <a:ext cx="41687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Calibri" pitchFamily="34" charset="0"/>
              </a:rPr>
              <a:t>Analysis based on NCES data: Constance Malpas</a:t>
            </a:r>
          </a:p>
        </p:txBody>
      </p:sp>
      <p:sp>
        <p:nvSpPr>
          <p:cNvPr id="29700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023225" cy="385763"/>
          </a:xfrm>
        </p:spPr>
        <p:txBody>
          <a:bodyPr/>
          <a:lstStyle/>
          <a:p>
            <a:r>
              <a:rPr lang="en-US" sz="2400" smtClean="0"/>
              <a:t>Less investment in libraries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5" name="Group 2"/>
          <p:cNvGrpSpPr>
            <a:grpSpLocks/>
          </p:cNvGrpSpPr>
          <p:nvPr/>
        </p:nvGrpSpPr>
        <p:grpSpPr bwMode="auto">
          <a:xfrm>
            <a:off x="609600" y="685800"/>
            <a:ext cx="4876800" cy="5791200"/>
            <a:chOff x="864" y="288"/>
            <a:chExt cx="3072" cy="3648"/>
          </a:xfrm>
        </p:grpSpPr>
        <p:pic>
          <p:nvPicPr>
            <p:cNvPr id="3175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50655" t="25000" r="21875" b="9593"/>
            <a:stretch>
              <a:fillRect/>
            </a:stretch>
          </p:blipFill>
          <p:spPr bwMode="auto">
            <a:xfrm>
              <a:off x="1920" y="288"/>
              <a:ext cx="2016" cy="36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  <p:pic>
          <p:nvPicPr>
            <p:cNvPr id="3175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 l="21875" t="25000" r="63081" b="9375"/>
            <a:stretch>
              <a:fillRect/>
            </a:stretch>
          </p:blipFill>
          <p:spPr bwMode="auto">
            <a:xfrm>
              <a:off x="864" y="288"/>
              <a:ext cx="1104" cy="3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  <p:sp>
          <p:nvSpPr>
            <p:cNvPr id="31759" name="Rectangle 5"/>
            <p:cNvSpPr>
              <a:spLocks noChangeArrowheads="1"/>
            </p:cNvSpPr>
            <p:nvPr/>
          </p:nvSpPr>
          <p:spPr bwMode="auto">
            <a:xfrm>
              <a:off x="1824" y="960"/>
              <a:ext cx="288" cy="528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0" name="Rectangle 6"/>
            <p:cNvSpPr>
              <a:spLocks noChangeArrowheads="1"/>
            </p:cNvSpPr>
            <p:nvPr/>
          </p:nvSpPr>
          <p:spPr bwMode="auto">
            <a:xfrm rot="5400000">
              <a:off x="2232" y="3096"/>
              <a:ext cx="288" cy="1392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1" name="Rectangle 7"/>
            <p:cNvSpPr>
              <a:spLocks noChangeArrowheads="1"/>
            </p:cNvSpPr>
            <p:nvPr/>
          </p:nvSpPr>
          <p:spPr bwMode="auto">
            <a:xfrm rot="5400000">
              <a:off x="1944" y="2184"/>
              <a:ext cx="192" cy="48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2" name="Rectangle 8"/>
            <p:cNvSpPr>
              <a:spLocks noChangeArrowheads="1"/>
            </p:cNvSpPr>
            <p:nvPr/>
          </p:nvSpPr>
          <p:spPr bwMode="auto">
            <a:xfrm rot="5400000">
              <a:off x="1752" y="2304"/>
              <a:ext cx="288" cy="144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46" name="Text Box 9"/>
          <p:cNvSpPr txBox="1">
            <a:spLocks noChangeArrowheads="1"/>
          </p:cNvSpPr>
          <p:nvPr/>
        </p:nvSpPr>
        <p:spPr bwMode="auto">
          <a:xfrm>
            <a:off x="6324600" y="5638800"/>
            <a:ext cx="2819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>
                <a:solidFill>
                  <a:srgbClr val="336699"/>
                </a:solidFill>
                <a:latin typeface="Verdana" pitchFamily="34" charset="0"/>
              </a:rPr>
              <a:t>Source:  “Service Trends in ARL Libraries, 1991–2007 ”ARL Statistics 2006–2007, Association of Research Libraries, Washington, DC</a:t>
            </a:r>
          </a:p>
        </p:txBody>
      </p:sp>
      <p:sp>
        <p:nvSpPr>
          <p:cNvPr id="31747" name="Text Box 10"/>
          <p:cNvSpPr txBox="1">
            <a:spLocks noChangeArrowheads="1"/>
          </p:cNvSpPr>
          <p:nvPr/>
        </p:nvSpPr>
        <p:spPr bwMode="auto">
          <a:xfrm>
            <a:off x="2422525" y="990600"/>
            <a:ext cx="4206875" cy="1006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336699"/>
                </a:solidFill>
                <a:latin typeface="Verdana" pitchFamily="34" charset="0"/>
              </a:rPr>
              <a:t>While student enrollment has </a:t>
            </a:r>
            <a:r>
              <a:rPr lang="en-US" sz="2000" b="1" i="1">
                <a:solidFill>
                  <a:srgbClr val="336699"/>
                </a:solidFill>
                <a:latin typeface="Verdana" pitchFamily="34" charset="0"/>
              </a:rPr>
              <a:t>increased</a:t>
            </a:r>
            <a:r>
              <a:rPr lang="en-US" sz="2000" b="1">
                <a:solidFill>
                  <a:srgbClr val="336699"/>
                </a:solidFill>
                <a:latin typeface="Verdana" pitchFamily="34" charset="0"/>
              </a:rPr>
              <a:t> (+25%) . . . </a:t>
            </a:r>
          </a:p>
          <a:p>
            <a:endParaRPr lang="en-US" sz="2000" b="1">
              <a:solidFill>
                <a:srgbClr val="336699"/>
              </a:solidFill>
              <a:latin typeface="Verdana" pitchFamily="34" charset="0"/>
            </a:endParaRPr>
          </a:p>
        </p:txBody>
      </p:sp>
      <p:sp>
        <p:nvSpPr>
          <p:cNvPr id="31748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In the last 15 years . . . </a:t>
            </a:r>
          </a:p>
        </p:txBody>
      </p:sp>
      <p:sp>
        <p:nvSpPr>
          <p:cNvPr id="31749" name="Text Box 12"/>
          <p:cNvSpPr txBox="1">
            <a:spLocks noChangeArrowheads="1"/>
          </p:cNvSpPr>
          <p:nvPr/>
        </p:nvSpPr>
        <p:spPr bwMode="auto">
          <a:xfrm>
            <a:off x="3124200" y="1736725"/>
            <a:ext cx="4267200" cy="131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336699"/>
                </a:solidFill>
                <a:latin typeface="Verdana" pitchFamily="34" charset="0"/>
              </a:rPr>
              <a:t>use of onsite library collections/services has </a:t>
            </a:r>
            <a:r>
              <a:rPr lang="en-US" sz="2000" b="1" i="1">
                <a:solidFill>
                  <a:srgbClr val="336699"/>
                </a:solidFill>
                <a:latin typeface="Verdana" pitchFamily="34" charset="0"/>
              </a:rPr>
              <a:t>decreased (-10 to -50%). . .</a:t>
            </a:r>
          </a:p>
          <a:p>
            <a:endParaRPr lang="en-US" sz="2000" b="1" i="1">
              <a:solidFill>
                <a:srgbClr val="336699"/>
              </a:solidFill>
              <a:latin typeface="Verdana" pitchFamily="34" charset="0"/>
            </a:endParaRPr>
          </a:p>
        </p:txBody>
      </p:sp>
      <p:sp>
        <p:nvSpPr>
          <p:cNvPr id="31750" name="Text Box 13"/>
          <p:cNvSpPr txBox="1">
            <a:spLocks noChangeArrowheads="1"/>
          </p:cNvSpPr>
          <p:nvPr/>
        </p:nvSpPr>
        <p:spPr bwMode="auto">
          <a:xfrm>
            <a:off x="3962400" y="2803525"/>
            <a:ext cx="3978275" cy="131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336699"/>
                </a:solidFill>
                <a:latin typeface="Verdana" pitchFamily="34" charset="0"/>
              </a:rPr>
              <a:t>and </a:t>
            </a:r>
            <a:r>
              <a:rPr lang="en-US" sz="2000" b="1" i="1">
                <a:solidFill>
                  <a:srgbClr val="336699"/>
                </a:solidFill>
                <a:latin typeface="Verdana" pitchFamily="34" charset="0"/>
              </a:rPr>
              <a:t>reliance on external</a:t>
            </a:r>
            <a:r>
              <a:rPr lang="en-US" sz="2000" b="1">
                <a:solidFill>
                  <a:srgbClr val="336699"/>
                </a:solidFill>
                <a:latin typeface="Verdana" pitchFamily="34" charset="0"/>
              </a:rPr>
              <a:t> </a:t>
            </a:r>
            <a:r>
              <a:rPr lang="en-US" sz="2000" b="1" i="1">
                <a:solidFill>
                  <a:srgbClr val="336699"/>
                </a:solidFill>
                <a:latin typeface="Verdana" pitchFamily="34" charset="0"/>
              </a:rPr>
              <a:t>collections has more than doubled (+150%)</a:t>
            </a:r>
          </a:p>
          <a:p>
            <a:endParaRPr lang="en-US" sz="2000" b="1" i="1">
              <a:solidFill>
                <a:srgbClr val="336699"/>
              </a:solidFill>
              <a:latin typeface="Verdana" pitchFamily="34" charset="0"/>
            </a:endParaRPr>
          </a:p>
        </p:txBody>
      </p:sp>
      <p:sp>
        <p:nvSpPr>
          <p:cNvPr id="31751" name="Text Box 14"/>
          <p:cNvSpPr txBox="1">
            <a:spLocks noChangeArrowheads="1"/>
          </p:cNvSpPr>
          <p:nvPr/>
        </p:nvSpPr>
        <p:spPr bwMode="auto">
          <a:xfrm>
            <a:off x="3810000" y="3962400"/>
            <a:ext cx="5159375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chemeClr val="accent1"/>
                </a:solidFill>
                <a:latin typeface="Verdana" pitchFamily="34" charset="0"/>
              </a:rPr>
              <a:t>Students and researchers reliance </a:t>
            </a:r>
          </a:p>
          <a:p>
            <a:r>
              <a:rPr lang="en-US" sz="2000" b="1" i="1">
                <a:solidFill>
                  <a:schemeClr val="accent1"/>
                </a:solidFill>
                <a:latin typeface="Verdana" pitchFamily="34" charset="0"/>
              </a:rPr>
              <a:t>on library has changed</a:t>
            </a:r>
          </a:p>
        </p:txBody>
      </p:sp>
      <p:sp>
        <p:nvSpPr>
          <p:cNvPr id="31752" name="Rectangle 15"/>
          <p:cNvSpPr>
            <a:spLocks noChangeArrowheads="1"/>
          </p:cNvSpPr>
          <p:nvPr/>
        </p:nvSpPr>
        <p:spPr bwMode="auto">
          <a:xfrm>
            <a:off x="2438400" y="4267200"/>
            <a:ext cx="152400" cy="533400"/>
          </a:xfrm>
          <a:prstGeom prst="rect">
            <a:avLst/>
          </a:prstGeom>
          <a:solidFill>
            <a:srgbClr val="99CC00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Rectangle 16"/>
          <p:cNvSpPr>
            <a:spLocks noChangeArrowheads="1"/>
          </p:cNvSpPr>
          <p:nvPr/>
        </p:nvSpPr>
        <p:spPr bwMode="auto">
          <a:xfrm>
            <a:off x="3581400" y="4876800"/>
            <a:ext cx="152400" cy="152400"/>
          </a:xfrm>
          <a:prstGeom prst="rect">
            <a:avLst/>
          </a:prstGeom>
          <a:solidFill>
            <a:schemeClr val="accent2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Rectangle 17"/>
          <p:cNvSpPr>
            <a:spLocks noChangeArrowheads="1"/>
          </p:cNvSpPr>
          <p:nvPr/>
        </p:nvSpPr>
        <p:spPr bwMode="auto">
          <a:xfrm>
            <a:off x="4114800" y="4876800"/>
            <a:ext cx="228600" cy="533400"/>
          </a:xfrm>
          <a:prstGeom prst="rect">
            <a:avLst/>
          </a:prstGeom>
          <a:solidFill>
            <a:schemeClr val="accent2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Rectangle 18"/>
          <p:cNvSpPr>
            <a:spLocks noChangeArrowheads="1"/>
          </p:cNvSpPr>
          <p:nvPr/>
        </p:nvSpPr>
        <p:spPr bwMode="auto">
          <a:xfrm>
            <a:off x="4648200" y="4876800"/>
            <a:ext cx="228600" cy="1066800"/>
          </a:xfrm>
          <a:prstGeom prst="rect">
            <a:avLst/>
          </a:prstGeom>
          <a:solidFill>
            <a:schemeClr val="accent2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Rectangle 19"/>
          <p:cNvSpPr>
            <a:spLocks noChangeArrowheads="1"/>
          </p:cNvSpPr>
          <p:nvPr/>
        </p:nvSpPr>
        <p:spPr bwMode="auto">
          <a:xfrm>
            <a:off x="1828800" y="1295400"/>
            <a:ext cx="228600" cy="3505200"/>
          </a:xfrm>
          <a:prstGeom prst="rect">
            <a:avLst/>
          </a:prstGeom>
          <a:solidFill>
            <a:srgbClr val="99CC00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 anchor="ctr"/>
          <a:lstStyle/>
          <a:p>
            <a:r>
              <a:rPr lang="en-US" sz="2400" b="0" smtClean="0"/>
              <a:t>What Do We Know About Print Book Use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4294967295"/>
          </p:nvPr>
        </p:nvSpPr>
        <p:spPr/>
        <p:txBody>
          <a:bodyPr lIns="91440" tIns="45720" rIns="91440" bIns="45720"/>
          <a:lstStyle/>
          <a:p>
            <a:pPr marL="514350" indent="-514350" defTabSz="457200">
              <a:buFont typeface="Calibri" pitchFamily="34" charset="0"/>
              <a:buNone/>
            </a:pPr>
            <a:r>
              <a:rPr lang="en-US" sz="2000" b="1" smtClean="0">
                <a:solidFill>
                  <a:srgbClr val="7F7F7F"/>
                </a:solidFill>
              </a:rPr>
              <a:t>The 80/20 rule applies</a:t>
            </a:r>
          </a:p>
          <a:p>
            <a:pPr marL="514350" indent="-514350" defTabSz="457200">
              <a:buFont typeface="Calibri" pitchFamily="34" charset="0"/>
              <a:buNone/>
            </a:pPr>
            <a:r>
              <a:rPr lang="en-US" sz="2000" b="1" smtClean="0">
                <a:solidFill>
                  <a:srgbClr val="7F7F7F"/>
                </a:solidFill>
              </a:rPr>
              <a:t>Past use predicts future use (better than anything else)</a:t>
            </a:r>
          </a:p>
          <a:p>
            <a:pPr marL="514350" indent="-514350" defTabSz="457200">
              <a:buFont typeface="Calibri" pitchFamily="34" charset="0"/>
              <a:buNone/>
            </a:pPr>
            <a:r>
              <a:rPr lang="en-US" sz="2000" b="1" smtClean="0">
                <a:solidFill>
                  <a:srgbClr val="7F7F7F"/>
                </a:solidFill>
              </a:rPr>
              <a:t>Use declines with age</a:t>
            </a:r>
          </a:p>
          <a:p>
            <a:pPr marL="514350" indent="-514350" defTabSz="457200">
              <a:buFont typeface="Calibri" pitchFamily="34" charset="0"/>
              <a:buNone/>
            </a:pPr>
            <a:r>
              <a:rPr lang="en-US" sz="2000" b="1" smtClean="0">
                <a:solidFill>
                  <a:srgbClr val="7F7F7F"/>
                </a:solidFill>
              </a:rPr>
              <a:t>In academic print collections users fail to find owned known items 50% of the time </a:t>
            </a:r>
          </a:p>
          <a:p>
            <a:pPr marL="514350" indent="-514350" defTabSz="457200">
              <a:buFont typeface="Calibri" pitchFamily="34" charset="0"/>
              <a:buNone/>
            </a:pPr>
            <a:r>
              <a:rPr lang="en-US" sz="2000" b="1" smtClean="0">
                <a:solidFill>
                  <a:srgbClr val="7F7F7F"/>
                </a:solidFill>
              </a:rPr>
              <a:t>Cost to the user is largely in the uncertainty of finding what they want</a:t>
            </a:r>
            <a:r>
              <a:rPr lang="en-US" b="1" smtClean="0">
                <a:solidFill>
                  <a:srgbClr val="7F7F7F"/>
                </a:solidFill>
              </a:rPr>
              <a:t> </a:t>
            </a:r>
          </a:p>
          <a:p>
            <a:pPr marL="514350" indent="-514350" defTabSz="457200">
              <a:buFont typeface="Calibri" pitchFamily="34" charset="0"/>
              <a:buNone/>
            </a:pPr>
            <a:r>
              <a:rPr lang="en-US" b="1" smtClean="0">
                <a:solidFill>
                  <a:schemeClr val="folHlink"/>
                </a:solidFill>
              </a:rPr>
              <a:t>The are no longer using what we have. The value of our print collections to the University has declined rapidly.</a:t>
            </a:r>
          </a:p>
          <a:p>
            <a:pPr marL="514350" indent="-514350" defTabSz="457200" eaLnBrk="1" hangingPunct="1">
              <a:spcAft>
                <a:spcPct val="0"/>
              </a:spcAft>
              <a:buClrTx/>
            </a:pPr>
            <a:r>
              <a:rPr lang="en-US" sz="700" smtClean="0">
                <a:latin typeface="Arial" charset="0"/>
              </a:rPr>
              <a:t>© 2010 David W. Lewis</a:t>
            </a:r>
            <a:r>
              <a:rPr lang="en-US" sz="1800" smtClean="0">
                <a:latin typeface="Arial" charset="0"/>
              </a:rPr>
              <a:t>.</a:t>
            </a:r>
          </a:p>
          <a:p>
            <a:pPr marL="514350" indent="-514350" defTabSz="457200"/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5" descr="circaggregate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7200" y="228600"/>
            <a:ext cx="8023225" cy="5756275"/>
          </a:xfrm>
        </p:spPr>
      </p:pic>
      <p:sp>
        <p:nvSpPr>
          <p:cNvPr id="35842" name="Line 6"/>
          <p:cNvSpPr>
            <a:spLocks noChangeShapeType="1"/>
          </p:cNvSpPr>
          <p:nvPr/>
        </p:nvSpPr>
        <p:spPr bwMode="auto">
          <a:xfrm>
            <a:off x="1676400" y="2057400"/>
            <a:ext cx="4953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3" name="Line 7"/>
          <p:cNvSpPr>
            <a:spLocks noChangeShapeType="1"/>
          </p:cNvSpPr>
          <p:nvPr/>
        </p:nvSpPr>
        <p:spPr bwMode="auto">
          <a:xfrm>
            <a:off x="6629400" y="2057400"/>
            <a:ext cx="0" cy="3048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4" name="Text Box 8"/>
          <p:cNvSpPr txBox="1">
            <a:spLocks noChangeArrowheads="1"/>
          </p:cNvSpPr>
          <p:nvPr/>
        </p:nvSpPr>
        <p:spPr bwMode="auto">
          <a:xfrm>
            <a:off x="6705600" y="3886200"/>
            <a:ext cx="831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12.9%</a:t>
            </a:r>
          </a:p>
        </p:txBody>
      </p:sp>
      <p:sp>
        <p:nvSpPr>
          <p:cNvPr id="35845" name="Line 9"/>
          <p:cNvSpPr>
            <a:spLocks noChangeShapeType="1"/>
          </p:cNvSpPr>
          <p:nvPr/>
        </p:nvSpPr>
        <p:spPr bwMode="auto">
          <a:xfrm flipH="1">
            <a:off x="6705600" y="4267200"/>
            <a:ext cx="38100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846" name="Oval 10"/>
          <p:cNvSpPr>
            <a:spLocks noChangeArrowheads="1"/>
          </p:cNvSpPr>
          <p:nvPr/>
        </p:nvSpPr>
        <p:spPr bwMode="auto">
          <a:xfrm>
            <a:off x="1066800" y="1905000"/>
            <a:ext cx="533400" cy="3048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 idx="4294967295"/>
          </p:nvPr>
        </p:nvSpPr>
        <p:spPr>
          <a:xfrm>
            <a:off x="457200" y="1600200"/>
            <a:ext cx="8229600" cy="1143000"/>
          </a:xfrm>
        </p:spPr>
        <p:txBody>
          <a:bodyPr lIns="91440" tIns="45720" rIns="91440" bIns="45720" anchor="ctr"/>
          <a:lstStyle/>
          <a:p>
            <a:r>
              <a:rPr lang="en-US" sz="6000" smtClean="0"/>
              <a:t>switch to e-books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 anchor="ctr"/>
          <a:lstStyle/>
          <a:p>
            <a:r>
              <a:rPr lang="en-US" sz="2400" b="0" smtClean="0"/>
              <a:t>Move from Print to Electronic Collections</a:t>
            </a:r>
            <a:endParaRPr lang="en-US" sz="2400" smtClean="0"/>
          </a:p>
        </p:txBody>
      </p:sp>
      <p:graphicFrame>
        <p:nvGraphicFramePr>
          <p:cNvPr id="7" name="Chart 6"/>
          <p:cNvGraphicFramePr/>
          <p:nvPr/>
        </p:nvGraphicFramePr>
        <p:xfrm>
          <a:off x="997269" y="1299300"/>
          <a:ext cx="7218039" cy="4173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5" name="Text Box 4"/>
          <p:cNvSpPr txBox="1">
            <a:spLocks noChangeArrowheads="1"/>
          </p:cNvSpPr>
          <p:nvPr/>
        </p:nvSpPr>
        <p:spPr bwMode="auto">
          <a:xfrm>
            <a:off x="7070725" y="5903913"/>
            <a:ext cx="1171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700"/>
              <a:t>© 2010 David W. Lewis</a:t>
            </a:r>
            <a:r>
              <a:rPr 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searchBlue">
  <a:themeElements>
    <a:clrScheme name="oclc_light_blue 15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409A3C"/>
      </a:accent1>
      <a:accent2>
        <a:srgbClr val="FF7600"/>
      </a:accent2>
      <a:accent3>
        <a:srgbClr val="FFFFFF"/>
      </a:accent3>
      <a:accent4>
        <a:srgbClr val="000000"/>
      </a:accent4>
      <a:accent5>
        <a:srgbClr val="AFCAAF"/>
      </a:accent5>
      <a:accent6>
        <a:srgbClr val="E76A00"/>
      </a:accent6>
      <a:hlink>
        <a:srgbClr val="144A6F"/>
      </a:hlink>
      <a:folHlink>
        <a:srgbClr val="2178B5"/>
      </a:folHlink>
    </a:clrScheme>
    <a:fontScheme name="oclc_light_blu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2178B5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t" anchorCtr="0" compatLnSpc="1">
        <a:prstTxWarp prst="textNoShape">
          <a:avLst/>
        </a:prstTxWarp>
        <a:no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2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oclc_light_bl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13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409A3C"/>
        </a:accent1>
        <a:accent2>
          <a:srgbClr val="FF7600"/>
        </a:accent2>
        <a:accent3>
          <a:srgbClr val="FFFFFF"/>
        </a:accent3>
        <a:accent4>
          <a:srgbClr val="000000"/>
        </a:accent4>
        <a:accent5>
          <a:srgbClr val="AFCAAF"/>
        </a:accent5>
        <a:accent6>
          <a:srgbClr val="E76A00"/>
        </a:accent6>
        <a:hlink>
          <a:srgbClr val="2178B5"/>
        </a:hlink>
        <a:folHlink>
          <a:srgbClr val="A931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14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409A3C"/>
        </a:accent1>
        <a:accent2>
          <a:srgbClr val="FF7600"/>
        </a:accent2>
        <a:accent3>
          <a:srgbClr val="FFFFFF"/>
        </a:accent3>
        <a:accent4>
          <a:srgbClr val="000000"/>
        </a:accent4>
        <a:accent5>
          <a:srgbClr val="AFCAAF"/>
        </a:accent5>
        <a:accent6>
          <a:srgbClr val="E76A00"/>
        </a:accent6>
        <a:hlink>
          <a:srgbClr val="2178B5"/>
        </a:hlink>
        <a:folHlink>
          <a:srgbClr val="2178B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15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409A3C"/>
        </a:accent1>
        <a:accent2>
          <a:srgbClr val="FF7600"/>
        </a:accent2>
        <a:accent3>
          <a:srgbClr val="FFFFFF"/>
        </a:accent3>
        <a:accent4>
          <a:srgbClr val="000000"/>
        </a:accent4>
        <a:accent5>
          <a:srgbClr val="AFCAAF"/>
        </a:accent5>
        <a:accent6>
          <a:srgbClr val="E76A00"/>
        </a:accent6>
        <a:hlink>
          <a:srgbClr val="144A6F"/>
        </a:hlink>
        <a:folHlink>
          <a:srgbClr val="2178B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CLC orange &quot;light&quot; template">
  <a:themeElements>
    <a:clrScheme name="oclc_light_blue 15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409A3C"/>
      </a:accent1>
      <a:accent2>
        <a:srgbClr val="FF7600"/>
      </a:accent2>
      <a:accent3>
        <a:srgbClr val="FFFFFF"/>
      </a:accent3>
      <a:accent4>
        <a:srgbClr val="000000"/>
      </a:accent4>
      <a:accent5>
        <a:srgbClr val="AFCAAF"/>
      </a:accent5>
      <a:accent6>
        <a:srgbClr val="E76A00"/>
      </a:accent6>
      <a:hlink>
        <a:srgbClr val="144A6F"/>
      </a:hlink>
      <a:folHlink>
        <a:srgbClr val="2178B5"/>
      </a:folHlink>
    </a:clrScheme>
    <a:fontScheme name="oclc_light_blu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2178B5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t" anchorCtr="0" compatLnSpc="1">
        <a:prstTxWarp prst="textNoShape">
          <a:avLst/>
        </a:prstTxWarp>
        <a:no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2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oclc_light_bl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13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409A3C"/>
        </a:accent1>
        <a:accent2>
          <a:srgbClr val="FF7600"/>
        </a:accent2>
        <a:accent3>
          <a:srgbClr val="FFFFFF"/>
        </a:accent3>
        <a:accent4>
          <a:srgbClr val="000000"/>
        </a:accent4>
        <a:accent5>
          <a:srgbClr val="AFCAAF"/>
        </a:accent5>
        <a:accent6>
          <a:srgbClr val="E76A00"/>
        </a:accent6>
        <a:hlink>
          <a:srgbClr val="2178B5"/>
        </a:hlink>
        <a:folHlink>
          <a:srgbClr val="A931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14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409A3C"/>
        </a:accent1>
        <a:accent2>
          <a:srgbClr val="FF7600"/>
        </a:accent2>
        <a:accent3>
          <a:srgbClr val="FFFFFF"/>
        </a:accent3>
        <a:accent4>
          <a:srgbClr val="000000"/>
        </a:accent4>
        <a:accent5>
          <a:srgbClr val="AFCAAF"/>
        </a:accent5>
        <a:accent6>
          <a:srgbClr val="E76A00"/>
        </a:accent6>
        <a:hlink>
          <a:srgbClr val="2178B5"/>
        </a:hlink>
        <a:folHlink>
          <a:srgbClr val="2178B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15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409A3C"/>
        </a:accent1>
        <a:accent2>
          <a:srgbClr val="FF7600"/>
        </a:accent2>
        <a:accent3>
          <a:srgbClr val="FFFFFF"/>
        </a:accent3>
        <a:accent4>
          <a:srgbClr val="000000"/>
        </a:accent4>
        <a:accent5>
          <a:srgbClr val="AFCAAF"/>
        </a:accent5>
        <a:accent6>
          <a:srgbClr val="E76A00"/>
        </a:accent6>
        <a:hlink>
          <a:srgbClr val="144A6F"/>
        </a:hlink>
        <a:folHlink>
          <a:srgbClr val="2178B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clc_light_blue(2) 15">
    <a:dk1>
      <a:srgbClr val="000000"/>
    </a:dk1>
    <a:lt1>
      <a:srgbClr val="FFFFFF"/>
    </a:lt1>
    <a:dk2>
      <a:srgbClr val="FFFFFF"/>
    </a:dk2>
    <a:lt2>
      <a:srgbClr val="000000"/>
    </a:lt2>
    <a:accent1>
      <a:srgbClr val="409A3C"/>
    </a:accent1>
    <a:accent2>
      <a:srgbClr val="FF7600"/>
    </a:accent2>
    <a:accent3>
      <a:srgbClr val="FFFFFF"/>
    </a:accent3>
    <a:accent4>
      <a:srgbClr val="000000"/>
    </a:accent4>
    <a:accent5>
      <a:srgbClr val="AFCAAF"/>
    </a:accent5>
    <a:accent6>
      <a:srgbClr val="E76A00"/>
    </a:accent6>
    <a:hlink>
      <a:srgbClr val="144A6F"/>
    </a:hlink>
    <a:folHlink>
      <a:srgbClr val="2178B5"/>
    </a:folHlink>
  </a:clrScheme>
  <a:fontScheme name="oclc_light_blue(2)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ResearchBlue</Template>
  <TotalTime>521</TotalTime>
  <Words>872</Words>
  <Application>Microsoft Office PowerPoint</Application>
  <PresentationFormat>On-screen Show (4:3)</PresentationFormat>
  <Paragraphs>164</Paragraphs>
  <Slides>22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ResearchBlue</vt:lpstr>
      <vt:lpstr>OCLC orange "light" template</vt:lpstr>
      <vt:lpstr>E-books and E-Journals in US University Libraries: Current Status and Future Prospects</vt:lpstr>
      <vt:lpstr>collection trends   switch to e-books     implications</vt:lpstr>
      <vt:lpstr>Slide 3</vt:lpstr>
      <vt:lpstr>Less investment in libraries</vt:lpstr>
      <vt:lpstr>In the last 15 years . . . </vt:lpstr>
      <vt:lpstr>What Do We Know About Print Book Use</vt:lpstr>
      <vt:lpstr>Slide 7</vt:lpstr>
      <vt:lpstr>switch to e-books</vt:lpstr>
      <vt:lpstr>Move from Print to Electronic Collections</vt:lpstr>
      <vt:lpstr>Move from Print to Electronic Collections</vt:lpstr>
      <vt:lpstr>and the switch to primarily e-book purchasing will happen soon</vt:lpstr>
      <vt:lpstr>Forecasts – Digital Availability of e-books - the publishers expect this switch</vt:lpstr>
      <vt:lpstr>Status of the switch to e-publications</vt:lpstr>
      <vt:lpstr>Hathi Trust - current members</vt:lpstr>
      <vt:lpstr>Moving from Print to Electronic Books </vt:lpstr>
      <vt:lpstr>Retire Legacy Print Collections</vt:lpstr>
      <vt:lpstr>Retiring Legacy Print Collections - digital is much cheaper than the library or a storage facility</vt:lpstr>
      <vt:lpstr>implications</vt:lpstr>
      <vt:lpstr>US Investment in Academic Print Collections</vt:lpstr>
      <vt:lpstr>A global change in the library environment</vt:lpstr>
      <vt:lpstr>Issues with Mass Digitization of Legacy Print materials</vt:lpstr>
      <vt:lpstr>Thank you.</vt:lpstr>
    </vt:vector>
  </TitlesOfParts>
  <Company>OCLC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OCLC and Research Institutions: Transitioning the RLG Partnership and positioning OCLC Research</dc:title>
  <dc:creator>michalkj</dc:creator>
  <cp:lastModifiedBy>conferp</cp:lastModifiedBy>
  <cp:revision>26</cp:revision>
  <dcterms:created xsi:type="dcterms:W3CDTF">2010-09-27T22:27:02Z</dcterms:created>
  <dcterms:modified xsi:type="dcterms:W3CDTF">2010-10-14T23:09:01Z</dcterms:modified>
</cp:coreProperties>
</file>