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38"/>
  </p:notesMasterIdLst>
  <p:sldIdLst>
    <p:sldId id="256" r:id="rId3"/>
    <p:sldId id="309" r:id="rId4"/>
    <p:sldId id="300" r:id="rId5"/>
    <p:sldId id="301" r:id="rId6"/>
    <p:sldId id="310" r:id="rId7"/>
    <p:sldId id="267" r:id="rId8"/>
    <p:sldId id="303" r:id="rId9"/>
    <p:sldId id="278" r:id="rId10"/>
    <p:sldId id="302" r:id="rId11"/>
    <p:sldId id="293" r:id="rId12"/>
    <p:sldId id="296" r:id="rId13"/>
    <p:sldId id="311" r:id="rId14"/>
    <p:sldId id="285" r:id="rId15"/>
    <p:sldId id="286" r:id="rId16"/>
    <p:sldId id="297" r:id="rId17"/>
    <p:sldId id="287" r:id="rId18"/>
    <p:sldId id="270" r:id="rId19"/>
    <p:sldId id="327" r:id="rId20"/>
    <p:sldId id="328" r:id="rId21"/>
    <p:sldId id="292" r:id="rId22"/>
    <p:sldId id="288" r:id="rId23"/>
    <p:sldId id="290" r:id="rId24"/>
    <p:sldId id="329" r:id="rId25"/>
    <p:sldId id="318" r:id="rId26"/>
    <p:sldId id="331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13" r:id="rId35"/>
    <p:sldId id="314" r:id="rId36"/>
    <p:sldId id="330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9A3C"/>
    <a:srgbClr val="EAEAEA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54" autoAdjust="0"/>
  </p:normalViewPr>
  <p:slideViewPr>
    <p:cSldViewPr>
      <p:cViewPr varScale="1">
        <p:scale>
          <a:sx n="58" d="100"/>
          <a:sy n="58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ata\Shared%20Print\CLIR%20project\ARL%20Hathi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Shared%20Print\CLIR%20project\Keio%20in%20Hathi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Shared%20Print\CLIR%20project\Keio%20in%20Hathi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Shared%20Print\CLIR%20project\Keio%20in%20Hathi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Shared%20Print\CLIR%20project\Jun2010%20selected%20face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Shared%20Print\CLIR%20project\Keio%20in%20Hathi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Shared%20Print\CLIR%20project\Keio%20in%20Hathi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Shared%20Print\CLIR%20project\Keio%20in%20Hath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ARL Medium % Expenditures on Electronic</a:t>
            </a:r>
            <a:r>
              <a:rPr lang="en-US" dirty="0" smtClean="0"/>
              <a:t> Resources</a:t>
            </a:r>
            <a:endParaRPr lang="en-US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ARL Medium % Expenditures on Electronic resources</c:v>
          </c:tx>
          <c:cat>
            <c:strRef>
              <c:f>Sheet1!$A$2:$A$7</c:f>
              <c:strCache>
                <c:ptCount val="6"/>
                <c:pt idx="0">
                  <c:v>2002/03</c:v>
                </c:pt>
                <c:pt idx="1">
                  <c:v>2003/04</c:v>
                </c:pt>
                <c:pt idx="2">
                  <c:v>2004/05</c:v>
                </c:pt>
                <c:pt idx="3">
                  <c:v>2005/06</c:v>
                </c:pt>
                <c:pt idx="4">
                  <c:v>2006/07</c:v>
                </c:pt>
                <c:pt idx="5">
                  <c:v>2007/08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0.22010000000000021</c:v>
                </c:pt>
                <c:pt idx="1">
                  <c:v>0.29810000000000031</c:v>
                </c:pt>
                <c:pt idx="2">
                  <c:v>0.37530000000000102</c:v>
                </c:pt>
                <c:pt idx="3">
                  <c:v>0.43140000000000089</c:v>
                </c:pt>
                <c:pt idx="4">
                  <c:v>0.47680000000000078</c:v>
                </c:pt>
                <c:pt idx="5">
                  <c:v>0.53060000000000063</c:v>
                </c:pt>
              </c:numCache>
            </c:numRef>
          </c:val>
        </c:ser>
        <c:marker val="1"/>
        <c:axId val="66029440"/>
        <c:axId val="66030976"/>
      </c:lineChart>
      <c:catAx>
        <c:axId val="66029440"/>
        <c:scaling>
          <c:orientation val="minMax"/>
        </c:scaling>
        <c:axPos val="b"/>
        <c:tickLblPos val="nextTo"/>
        <c:crossAx val="66030976"/>
        <c:crosses val="autoZero"/>
        <c:auto val="1"/>
        <c:lblAlgn val="ctr"/>
        <c:lblOffset val="100"/>
      </c:catAx>
      <c:valAx>
        <c:axId val="66030976"/>
        <c:scaling>
          <c:orientation val="minMax"/>
        </c:scaling>
        <c:axPos val="l"/>
        <c:majorGridlines/>
        <c:numFmt formatCode="0.0%" sourceLinked="1"/>
        <c:tickLblPos val="nextTo"/>
        <c:crossAx val="66029440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7504834385900246E-2"/>
          <c:y val="2.2390080160113811E-2"/>
          <c:w val="0.88531496062991788"/>
          <c:h val="0.86934334954976733"/>
        </c:manualLayout>
      </c:layout>
      <c:scatterChart>
        <c:scatterStyle val="lineMarker"/>
        <c:ser>
          <c:idx val="3"/>
          <c:order val="0"/>
          <c:tx>
            <c:v>Jun-09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7030A0"/>
              </a:solidFill>
            </c:spPr>
          </c:marker>
          <c:trendline>
            <c:spPr>
              <a:ln w="28575">
                <a:solidFill>
                  <a:srgbClr val="7030A0"/>
                </a:solidFill>
                <a:prstDash val="dash"/>
              </a:ln>
            </c:spPr>
            <c:trendlineType val="linear"/>
          </c:trendline>
          <c:xVal>
            <c:numRef>
              <c:f>data!$A$2:$A$114</c:f>
              <c:numCache>
                <c:formatCode>General</c:formatCode>
                <c:ptCount val="1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</c:numCache>
            </c:numRef>
          </c:xVal>
          <c:yVal>
            <c:numRef>
              <c:f>data!$B$2:$B$114</c:f>
              <c:numCache>
                <c:formatCode>0%</c:formatCode>
                <c:ptCount val="113"/>
                <c:pt idx="0">
                  <c:v>0.1358537836775687</c:v>
                </c:pt>
                <c:pt idx="1">
                  <c:v>0.1462596706552074</c:v>
                </c:pt>
                <c:pt idx="2">
                  <c:v>0.2094726354286443</c:v>
                </c:pt>
                <c:pt idx="3">
                  <c:v>0.16549431126253858</c:v>
                </c:pt>
                <c:pt idx="4">
                  <c:v>0.16430534412371842</c:v>
                </c:pt>
                <c:pt idx="5">
                  <c:v>0.16716316850156793</c:v>
                </c:pt>
                <c:pt idx="6">
                  <c:v>0.33724564718991923</c:v>
                </c:pt>
                <c:pt idx="7">
                  <c:v>0.15903098032414698</c:v>
                </c:pt>
                <c:pt idx="8">
                  <c:v>0.16714642793576648</c:v>
                </c:pt>
                <c:pt idx="9">
                  <c:v>0.17618496512014331</c:v>
                </c:pt>
                <c:pt idx="10">
                  <c:v>0.14736507278737027</c:v>
                </c:pt>
                <c:pt idx="11">
                  <c:v>0.15460876393105769</c:v>
                </c:pt>
                <c:pt idx="12">
                  <c:v>0.20580008457151591</c:v>
                </c:pt>
                <c:pt idx="13">
                  <c:v>0.19923830828018649</c:v>
                </c:pt>
                <c:pt idx="14">
                  <c:v>0.19091792163346258</c:v>
                </c:pt>
                <c:pt idx="15">
                  <c:v>0.17469218884939658</c:v>
                </c:pt>
                <c:pt idx="16">
                  <c:v>0.1676183300090599</c:v>
                </c:pt>
                <c:pt idx="17">
                  <c:v>0.17081357600498567</c:v>
                </c:pt>
                <c:pt idx="18">
                  <c:v>0.16711410104998659</c:v>
                </c:pt>
                <c:pt idx="19">
                  <c:v>0.17790590005497844</c:v>
                </c:pt>
                <c:pt idx="20">
                  <c:v>0.19642579213539726</c:v>
                </c:pt>
                <c:pt idx="21">
                  <c:v>0.19400062854796599</c:v>
                </c:pt>
                <c:pt idx="22">
                  <c:v>0.18191921870829486</c:v>
                </c:pt>
                <c:pt idx="23">
                  <c:v>0.18251177686824654</c:v>
                </c:pt>
                <c:pt idx="24">
                  <c:v>7.5872914382971779E-2</c:v>
                </c:pt>
                <c:pt idx="25">
                  <c:v>0.17068210058463049</c:v>
                </c:pt>
                <c:pt idx="26">
                  <c:v>0.17783931244266496</c:v>
                </c:pt>
                <c:pt idx="27">
                  <c:v>0.16724788641149535</c:v>
                </c:pt>
                <c:pt idx="28">
                  <c:v>0.21874525923524718</c:v>
                </c:pt>
                <c:pt idx="29">
                  <c:v>0.19400993939187358</c:v>
                </c:pt>
                <c:pt idx="30">
                  <c:v>0.20322299336928198</c:v>
                </c:pt>
                <c:pt idx="31">
                  <c:v>0.16106831080296344</c:v>
                </c:pt>
                <c:pt idx="32">
                  <c:v>0.15179298068986308</c:v>
                </c:pt>
                <c:pt idx="33">
                  <c:v>0.16452007901110988</c:v>
                </c:pt>
                <c:pt idx="34">
                  <c:v>0.16827139942462549</c:v>
                </c:pt>
                <c:pt idx="35">
                  <c:v>0.23087749231994273</c:v>
                </c:pt>
                <c:pt idx="36">
                  <c:v>0.14825655561935835</c:v>
                </c:pt>
                <c:pt idx="37">
                  <c:v>0.19857665376796241</c:v>
                </c:pt>
                <c:pt idx="38">
                  <c:v>0.18270893916714706</c:v>
                </c:pt>
                <c:pt idx="39">
                  <c:v>0.21553020459688052</c:v>
                </c:pt>
                <c:pt idx="40">
                  <c:v>0.11910073617693513</c:v>
                </c:pt>
                <c:pt idx="41">
                  <c:v>0.18927581069056143</c:v>
                </c:pt>
                <c:pt idx="42">
                  <c:v>0.21192875993413926</c:v>
                </c:pt>
                <c:pt idx="43">
                  <c:v>0.21594473269084008</c:v>
                </c:pt>
                <c:pt idx="44">
                  <c:v>0.20222804888338058</c:v>
                </c:pt>
                <c:pt idx="45">
                  <c:v>0.20309461584079241</c:v>
                </c:pt>
                <c:pt idx="46">
                  <c:v>0.17997228241420524</c:v>
                </c:pt>
                <c:pt idx="47">
                  <c:v>0.24443305656661812</c:v>
                </c:pt>
                <c:pt idx="48">
                  <c:v>0.17062218270610591</c:v>
                </c:pt>
                <c:pt idx="49">
                  <c:v>0.19773102033865167</c:v>
                </c:pt>
                <c:pt idx="50">
                  <c:v>0.21583878104047147</c:v>
                </c:pt>
                <c:pt idx="51">
                  <c:v>0.18664763292206568</c:v>
                </c:pt>
                <c:pt idx="52">
                  <c:v>0.18865566743135739</c:v>
                </c:pt>
                <c:pt idx="53">
                  <c:v>0.19607808363616508</c:v>
                </c:pt>
                <c:pt idx="54">
                  <c:v>0.24739434175888544</c:v>
                </c:pt>
                <c:pt idx="55">
                  <c:v>0.18501482795447571</c:v>
                </c:pt>
                <c:pt idx="56">
                  <c:v>0.22680031521410388</c:v>
                </c:pt>
                <c:pt idx="57">
                  <c:v>0.12186364540771995</c:v>
                </c:pt>
                <c:pt idx="58">
                  <c:v>0.20162369409706141</c:v>
                </c:pt>
                <c:pt idx="59">
                  <c:v>0.24488143692302791</c:v>
                </c:pt>
                <c:pt idx="60">
                  <c:v>0.24183778747778784</c:v>
                </c:pt>
                <c:pt idx="61">
                  <c:v>0.23377972725016058</c:v>
                </c:pt>
                <c:pt idx="62">
                  <c:v>0.21220359546839498</c:v>
                </c:pt>
                <c:pt idx="63">
                  <c:v>0.20804097138573246</c:v>
                </c:pt>
                <c:pt idx="64">
                  <c:v>0.18684356582880798</c:v>
                </c:pt>
                <c:pt idx="65">
                  <c:v>0.1695245162424904</c:v>
                </c:pt>
                <c:pt idx="66">
                  <c:v>0.1244457260665372</c:v>
                </c:pt>
                <c:pt idx="67">
                  <c:v>0.20479352307390272</c:v>
                </c:pt>
                <c:pt idx="68">
                  <c:v>0.24310175548050256</c:v>
                </c:pt>
                <c:pt idx="69">
                  <c:v>0.1780291863049864</c:v>
                </c:pt>
                <c:pt idx="70">
                  <c:v>0.21879289115395306</c:v>
                </c:pt>
                <c:pt idx="71">
                  <c:v>0.21197730771423803</c:v>
                </c:pt>
                <c:pt idx="72">
                  <c:v>0.19228459928480957</c:v>
                </c:pt>
                <c:pt idx="73">
                  <c:v>0.20342328760148756</c:v>
                </c:pt>
                <c:pt idx="74">
                  <c:v>0.23555229118455281</c:v>
                </c:pt>
                <c:pt idx="75">
                  <c:v>9.9386055355445327E-2</c:v>
                </c:pt>
                <c:pt idx="76">
                  <c:v>0.18375897808808869</c:v>
                </c:pt>
                <c:pt idx="77">
                  <c:v>0.25622831471490742</c:v>
                </c:pt>
                <c:pt idx="78">
                  <c:v>0.14777959195681273</c:v>
                </c:pt>
                <c:pt idx="79">
                  <c:v>0.24691689985982596</c:v>
                </c:pt>
                <c:pt idx="80">
                  <c:v>0.21855799588516781</c:v>
                </c:pt>
                <c:pt idx="81">
                  <c:v>0.23796106845993911</c:v>
                </c:pt>
                <c:pt idx="82">
                  <c:v>0.17951452913395988</c:v>
                </c:pt>
                <c:pt idx="83">
                  <c:v>0.23591605761050671</c:v>
                </c:pt>
                <c:pt idx="84">
                  <c:v>0.18811200107163098</c:v>
                </c:pt>
                <c:pt idx="85">
                  <c:v>0.19840901130250299</c:v>
                </c:pt>
                <c:pt idx="86">
                  <c:v>0.21969281838655216</c:v>
                </c:pt>
                <c:pt idx="87">
                  <c:v>0.21774773370795747</c:v>
                </c:pt>
                <c:pt idx="88">
                  <c:v>0.21471080721952271</c:v>
                </c:pt>
                <c:pt idx="89">
                  <c:v>0.12387869925693756</c:v>
                </c:pt>
                <c:pt idx="90">
                  <c:v>0.18951346549444012</c:v>
                </c:pt>
                <c:pt idx="91">
                  <c:v>0.17644172579882142</c:v>
                </c:pt>
                <c:pt idx="92">
                  <c:v>0.22379140246064663</c:v>
                </c:pt>
                <c:pt idx="93">
                  <c:v>0.19280198388591591</c:v>
                </c:pt>
                <c:pt idx="94">
                  <c:v>0.20688992825792571</c:v>
                </c:pt>
                <c:pt idx="95">
                  <c:v>0.20642786366493709</c:v>
                </c:pt>
                <c:pt idx="96">
                  <c:v>0.21361504948324223</c:v>
                </c:pt>
                <c:pt idx="97">
                  <c:v>0.2546012919436148</c:v>
                </c:pt>
                <c:pt idx="98">
                  <c:v>0.21357390629595116</c:v>
                </c:pt>
                <c:pt idx="99">
                  <c:v>0.26053007753141189</c:v>
                </c:pt>
                <c:pt idx="100">
                  <c:v>0.19025962949462089</c:v>
                </c:pt>
                <c:pt idx="101">
                  <c:v>0.18835674571630695</c:v>
                </c:pt>
                <c:pt idx="102">
                  <c:v>0.20024812721252994</c:v>
                </c:pt>
                <c:pt idx="103">
                  <c:v>0.23139092932907288</c:v>
                </c:pt>
                <c:pt idx="104">
                  <c:v>0.19473005657784129</c:v>
                </c:pt>
                <c:pt idx="105">
                  <c:v>0.23675318117241892</c:v>
                </c:pt>
                <c:pt idx="106">
                  <c:v>0.19842341224975787</c:v>
                </c:pt>
                <c:pt idx="107">
                  <c:v>0.1976592671299304</c:v>
                </c:pt>
                <c:pt idx="108">
                  <c:v>0.26085105313005508</c:v>
                </c:pt>
                <c:pt idx="109">
                  <c:v>0.20358334080336651</c:v>
                </c:pt>
                <c:pt idx="110">
                  <c:v>0.16274006663975937</c:v>
                </c:pt>
                <c:pt idx="111">
                  <c:v>0.18558661892399303</c:v>
                </c:pt>
                <c:pt idx="112">
                  <c:v>0.27838082416837218</c:v>
                </c:pt>
              </c:numCache>
            </c:numRef>
          </c:yVal>
        </c:ser>
        <c:ser>
          <c:idx val="0"/>
          <c:order val="1"/>
          <c:tx>
            <c:v>Jun-10</c:v>
          </c:tx>
          <c:spPr>
            <a:ln w="28575">
              <a:noFill/>
            </a:ln>
          </c:spPr>
          <c:trendline>
            <c:spPr>
              <a:ln w="28575">
                <a:solidFill>
                  <a:schemeClr val="accent1"/>
                </a:solidFill>
                <a:prstDash val="dash"/>
              </a:ln>
            </c:spPr>
            <c:trendlineType val="linear"/>
          </c:trendline>
          <c:yVal>
            <c:numRef>
              <c:f>data!$G$2:$G$114</c:f>
              <c:numCache>
                <c:formatCode>0%</c:formatCode>
                <c:ptCount val="113"/>
                <c:pt idx="0">
                  <c:v>0.2224629928824092</c:v>
                </c:pt>
                <c:pt idx="1">
                  <c:v>0.24482954287386891</c:v>
                </c:pt>
                <c:pt idx="2">
                  <c:v>0.32414067752051406</c:v>
                </c:pt>
                <c:pt idx="3">
                  <c:v>0.28407074888447192</c:v>
                </c:pt>
                <c:pt idx="4">
                  <c:v>0.33561634555823533</c:v>
                </c:pt>
                <c:pt idx="5">
                  <c:v>0.28562494764660407</c:v>
                </c:pt>
                <c:pt idx="6">
                  <c:v>0.50042596306622356</c:v>
                </c:pt>
                <c:pt idx="7">
                  <c:v>0.25560919447106323</c:v>
                </c:pt>
                <c:pt idx="8">
                  <c:v>0.27937271067115582</c:v>
                </c:pt>
                <c:pt idx="9">
                  <c:v>0.28640787407813117</c:v>
                </c:pt>
                <c:pt idx="10">
                  <c:v>0.24659516083606056</c:v>
                </c:pt>
                <c:pt idx="11">
                  <c:v>0.22218907039514219</c:v>
                </c:pt>
                <c:pt idx="12">
                  <c:v>0.31668005342771932</c:v>
                </c:pt>
                <c:pt idx="13">
                  <c:v>0.33519119153096782</c:v>
                </c:pt>
                <c:pt idx="14">
                  <c:v>0.30640733800612574</c:v>
                </c:pt>
                <c:pt idx="15">
                  <c:v>0.29886608317387559</c:v>
                </c:pt>
                <c:pt idx="16">
                  <c:v>0.27893197927068847</c:v>
                </c:pt>
                <c:pt idx="17">
                  <c:v>0.28706374500021431</c:v>
                </c:pt>
                <c:pt idx="18">
                  <c:v>0.29624668600867332</c:v>
                </c:pt>
                <c:pt idx="19">
                  <c:v>0.29307821406869611</c:v>
                </c:pt>
                <c:pt idx="20">
                  <c:v>0.31815540923266639</c:v>
                </c:pt>
                <c:pt idx="21">
                  <c:v>0.30640128245732384</c:v>
                </c:pt>
                <c:pt idx="22">
                  <c:v>0.30204401835319139</c:v>
                </c:pt>
                <c:pt idx="23">
                  <c:v>0.28943674382892931</c:v>
                </c:pt>
                <c:pt idx="24">
                  <c:v>0.25546622084004539</c:v>
                </c:pt>
                <c:pt idx="25">
                  <c:v>0.251243067186389</c:v>
                </c:pt>
                <c:pt idx="26">
                  <c:v>0.26999806865916681</c:v>
                </c:pt>
                <c:pt idx="27">
                  <c:v>0.28049430443723666</c:v>
                </c:pt>
                <c:pt idx="28">
                  <c:v>0.33518442165030904</c:v>
                </c:pt>
                <c:pt idx="29">
                  <c:v>0.30713154854113123</c:v>
                </c:pt>
                <c:pt idx="30">
                  <c:v>0.31434608736035957</c:v>
                </c:pt>
                <c:pt idx="31">
                  <c:v>0.26237643555759582</c:v>
                </c:pt>
                <c:pt idx="32">
                  <c:v>0.23300987775032794</c:v>
                </c:pt>
                <c:pt idx="33">
                  <c:v>0.3138582268977459</c:v>
                </c:pt>
                <c:pt idx="34">
                  <c:v>0.27192153046328776</c:v>
                </c:pt>
                <c:pt idx="35">
                  <c:v>0.35127407213834205</c:v>
                </c:pt>
                <c:pt idx="36">
                  <c:v>0.24675127056966484</c:v>
                </c:pt>
                <c:pt idx="37">
                  <c:v>0.31939157701637388</c:v>
                </c:pt>
                <c:pt idx="38">
                  <c:v>0.29389792267822235</c:v>
                </c:pt>
                <c:pt idx="39">
                  <c:v>0.33976651361134363</c:v>
                </c:pt>
                <c:pt idx="40">
                  <c:v>0.21940120274888841</c:v>
                </c:pt>
                <c:pt idx="41">
                  <c:v>0.29788178852030633</c:v>
                </c:pt>
                <c:pt idx="42">
                  <c:v>0.32812201645425126</c:v>
                </c:pt>
                <c:pt idx="43">
                  <c:v>0.32881245224421829</c:v>
                </c:pt>
                <c:pt idx="44">
                  <c:v>0.30768167392475959</c:v>
                </c:pt>
                <c:pt idx="45">
                  <c:v>0.32783257940393834</c:v>
                </c:pt>
                <c:pt idx="46">
                  <c:v>0.28721483521226426</c:v>
                </c:pt>
                <c:pt idx="47">
                  <c:v>0.36592502682258082</c:v>
                </c:pt>
                <c:pt idx="48">
                  <c:v>0.27558650379344141</c:v>
                </c:pt>
                <c:pt idx="49">
                  <c:v>0.31268932041185798</c:v>
                </c:pt>
                <c:pt idx="50">
                  <c:v>0.32581696039467029</c:v>
                </c:pt>
                <c:pt idx="51">
                  <c:v>0.30153302232144802</c:v>
                </c:pt>
                <c:pt idx="52">
                  <c:v>0.29341592624246815</c:v>
                </c:pt>
                <c:pt idx="53">
                  <c:v>0.31565305620134415</c:v>
                </c:pt>
                <c:pt idx="54">
                  <c:v>0.36835142647826896</c:v>
                </c:pt>
                <c:pt idx="55">
                  <c:v>0.30429483565492832</c:v>
                </c:pt>
                <c:pt idx="56">
                  <c:v>0.35939640475918888</c:v>
                </c:pt>
                <c:pt idx="57">
                  <c:v>0.21197633167360044</c:v>
                </c:pt>
                <c:pt idx="58">
                  <c:v>0.31605745972929888</c:v>
                </c:pt>
                <c:pt idx="59">
                  <c:v>0.3506846140985343</c:v>
                </c:pt>
                <c:pt idx="60">
                  <c:v>0.353956626007145</c:v>
                </c:pt>
                <c:pt idx="61">
                  <c:v>0.36341224772516756</c:v>
                </c:pt>
                <c:pt idx="62">
                  <c:v>0.33398436188383285</c:v>
                </c:pt>
                <c:pt idx="63">
                  <c:v>0.31284242598545209</c:v>
                </c:pt>
                <c:pt idx="64">
                  <c:v>0.27472842966492261</c:v>
                </c:pt>
                <c:pt idx="65">
                  <c:v>0.280978301425509</c:v>
                </c:pt>
                <c:pt idx="66">
                  <c:v>0.18686845585530285</c:v>
                </c:pt>
                <c:pt idx="67">
                  <c:v>0.31640651326065078</c:v>
                </c:pt>
                <c:pt idx="68">
                  <c:v>0.36392476569265114</c:v>
                </c:pt>
                <c:pt idx="69">
                  <c:v>0.28898292937051562</c:v>
                </c:pt>
                <c:pt idx="70">
                  <c:v>0.33117239475855076</c:v>
                </c:pt>
                <c:pt idx="71">
                  <c:v>0.32393922116426604</c:v>
                </c:pt>
                <c:pt idx="72">
                  <c:v>0.31198647120625528</c:v>
                </c:pt>
                <c:pt idx="73">
                  <c:v>0.31540871420802485</c:v>
                </c:pt>
                <c:pt idx="74">
                  <c:v>0.34961488234053661</c:v>
                </c:pt>
                <c:pt idx="75">
                  <c:v>0.17558348174234631</c:v>
                </c:pt>
                <c:pt idx="76">
                  <c:v>0.29004775556150875</c:v>
                </c:pt>
                <c:pt idx="77">
                  <c:v>0.37569804055273659</c:v>
                </c:pt>
                <c:pt idx="78">
                  <c:v>0.29007415252505936</c:v>
                </c:pt>
                <c:pt idx="79">
                  <c:v>0.37712049442160483</c:v>
                </c:pt>
                <c:pt idx="80">
                  <c:v>0.34431429584627088</c:v>
                </c:pt>
                <c:pt idx="81">
                  <c:v>0.36626520877202401</c:v>
                </c:pt>
                <c:pt idx="82">
                  <c:v>0.28175377032825538</c:v>
                </c:pt>
                <c:pt idx="83">
                  <c:v>0.36042647974146935</c:v>
                </c:pt>
                <c:pt idx="84">
                  <c:v>0.2804565458062655</c:v>
                </c:pt>
                <c:pt idx="85">
                  <c:v>0.33644928488789716</c:v>
                </c:pt>
                <c:pt idx="86">
                  <c:v>0.33279000598652558</c:v>
                </c:pt>
                <c:pt idx="87">
                  <c:v>0.32444282830838206</c:v>
                </c:pt>
                <c:pt idx="88">
                  <c:v>0.32971249883548504</c:v>
                </c:pt>
                <c:pt idx="89">
                  <c:v>0.22048441560119617</c:v>
                </c:pt>
                <c:pt idx="90">
                  <c:v>0.30162608283518588</c:v>
                </c:pt>
                <c:pt idx="91">
                  <c:v>0.29208856801189975</c:v>
                </c:pt>
                <c:pt idx="92">
                  <c:v>0.35188146002696136</c:v>
                </c:pt>
                <c:pt idx="93">
                  <c:v>0.30414004265753775</c:v>
                </c:pt>
                <c:pt idx="94">
                  <c:v>0.32000086436234659</c:v>
                </c:pt>
                <c:pt idx="95">
                  <c:v>0.31715588608202039</c:v>
                </c:pt>
                <c:pt idx="96">
                  <c:v>0.33424499204874503</c:v>
                </c:pt>
                <c:pt idx="97">
                  <c:v>0.37064948309904538</c:v>
                </c:pt>
                <c:pt idx="98">
                  <c:v>0.32365827041161632</c:v>
                </c:pt>
                <c:pt idx="99">
                  <c:v>0.38962142206845796</c:v>
                </c:pt>
                <c:pt idx="100">
                  <c:v>0.31442251072540595</c:v>
                </c:pt>
                <c:pt idx="101">
                  <c:v>0.29305462242347968</c:v>
                </c:pt>
                <c:pt idx="102">
                  <c:v>0.31797963164568988</c:v>
                </c:pt>
                <c:pt idx="103">
                  <c:v>0.34502126283105</c:v>
                </c:pt>
                <c:pt idx="104">
                  <c:v>0.30229035984845631</c:v>
                </c:pt>
                <c:pt idx="105">
                  <c:v>0.36357807252141211</c:v>
                </c:pt>
                <c:pt idx="106">
                  <c:v>0.33728089529713567</c:v>
                </c:pt>
                <c:pt idx="107">
                  <c:v>0.30406893310552885</c:v>
                </c:pt>
                <c:pt idx="108">
                  <c:v>0.38583282346137432</c:v>
                </c:pt>
                <c:pt idx="109">
                  <c:v>0.30543488295241067</c:v>
                </c:pt>
                <c:pt idx="110">
                  <c:v>0.26878920094155911</c:v>
                </c:pt>
                <c:pt idx="111">
                  <c:v>0.29657910492948125</c:v>
                </c:pt>
                <c:pt idx="112" formatCode="General">
                  <c:v>0.40758779952919238</c:v>
                </c:pt>
              </c:numCache>
            </c:numRef>
          </c:yVal>
        </c:ser>
        <c:axId val="66742912"/>
        <c:axId val="66757376"/>
      </c:scatterChart>
      <c:valAx>
        <c:axId val="667429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Rank in 2008 ARL Investment Index</a:t>
                </a:r>
              </a:p>
            </c:rich>
          </c:tx>
          <c:layout/>
        </c:title>
        <c:numFmt formatCode="General" sourceLinked="1"/>
        <c:tickLblPos val="nextTo"/>
        <c:crossAx val="66757376"/>
        <c:crosses val="autoZero"/>
        <c:crossBetween val="midCat"/>
      </c:valAx>
      <c:valAx>
        <c:axId val="66757376"/>
        <c:scaling>
          <c:orientation val="minMax"/>
          <c:max val="0.60000000000000064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% of Titles in Local Collection</a:t>
                </a:r>
              </a:p>
            </c:rich>
          </c:tx>
          <c:layout/>
        </c:title>
        <c:numFmt formatCode="0%" sourceLinked="1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66742912"/>
        <c:crosses val="autoZero"/>
        <c:crossBetween val="midCat"/>
      </c:valAx>
    </c:plotArea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tx>
            <c:v>US Public domain</c:v>
          </c:tx>
          <c:cat>
            <c:numRef>
              <c:f>'Keio in Hathi over time'!$C$1:$O$1</c:f>
              <c:numCache>
                <c:formatCode>mmm\-yy</c:formatCode>
                <c:ptCount val="13"/>
                <c:pt idx="0">
                  <c:v>39965</c:v>
                </c:pt>
                <c:pt idx="1">
                  <c:v>39995</c:v>
                </c:pt>
                <c:pt idx="2">
                  <c:v>40026</c:v>
                </c:pt>
                <c:pt idx="3">
                  <c:v>40057</c:v>
                </c:pt>
                <c:pt idx="4">
                  <c:v>40087</c:v>
                </c:pt>
                <c:pt idx="5">
                  <c:v>40118</c:v>
                </c:pt>
                <c:pt idx="6">
                  <c:v>40148</c:v>
                </c:pt>
                <c:pt idx="7">
                  <c:v>40179</c:v>
                </c:pt>
                <c:pt idx="8">
                  <c:v>40210</c:v>
                </c:pt>
                <c:pt idx="9">
                  <c:v>40238</c:v>
                </c:pt>
                <c:pt idx="10">
                  <c:v>40269</c:v>
                </c:pt>
                <c:pt idx="11">
                  <c:v>40299</c:v>
                </c:pt>
                <c:pt idx="12">
                  <c:v>40330</c:v>
                </c:pt>
              </c:numCache>
            </c:numRef>
          </c:cat>
          <c:val>
            <c:numRef>
              <c:f>'Keio in Hathi over time'!$C$3:$O$3</c:f>
              <c:numCache>
                <c:formatCode>General</c:formatCode>
                <c:ptCount val="13"/>
                <c:pt idx="0">
                  <c:v>3186</c:v>
                </c:pt>
                <c:pt idx="1">
                  <c:v>3186</c:v>
                </c:pt>
                <c:pt idx="2">
                  <c:v>3318</c:v>
                </c:pt>
                <c:pt idx="3">
                  <c:v>3303</c:v>
                </c:pt>
                <c:pt idx="4">
                  <c:v>3593</c:v>
                </c:pt>
                <c:pt idx="5">
                  <c:v>3954</c:v>
                </c:pt>
                <c:pt idx="6">
                  <c:v>4015</c:v>
                </c:pt>
                <c:pt idx="7">
                  <c:v>4081</c:v>
                </c:pt>
                <c:pt idx="8">
                  <c:v>4101</c:v>
                </c:pt>
                <c:pt idx="9">
                  <c:v>4190</c:v>
                </c:pt>
                <c:pt idx="10">
                  <c:v>4203</c:v>
                </c:pt>
                <c:pt idx="11">
                  <c:v>4392</c:v>
                </c:pt>
                <c:pt idx="12">
                  <c:v>6495</c:v>
                </c:pt>
              </c:numCache>
            </c:numRef>
          </c:val>
        </c:ser>
        <c:ser>
          <c:idx val="1"/>
          <c:order val="1"/>
          <c:tx>
            <c:v>In copyright</c:v>
          </c:tx>
          <c:cat>
            <c:numRef>
              <c:f>'Keio in Hathi over time'!$C$1:$O$1</c:f>
              <c:numCache>
                <c:formatCode>mmm\-yy</c:formatCode>
                <c:ptCount val="13"/>
                <c:pt idx="0">
                  <c:v>39965</c:v>
                </c:pt>
                <c:pt idx="1">
                  <c:v>39995</c:v>
                </c:pt>
                <c:pt idx="2">
                  <c:v>40026</c:v>
                </c:pt>
                <c:pt idx="3">
                  <c:v>40057</c:v>
                </c:pt>
                <c:pt idx="4">
                  <c:v>40087</c:v>
                </c:pt>
                <c:pt idx="5">
                  <c:v>40118</c:v>
                </c:pt>
                <c:pt idx="6">
                  <c:v>40148</c:v>
                </c:pt>
                <c:pt idx="7">
                  <c:v>40179</c:v>
                </c:pt>
                <c:pt idx="8">
                  <c:v>40210</c:v>
                </c:pt>
                <c:pt idx="9">
                  <c:v>40238</c:v>
                </c:pt>
                <c:pt idx="10">
                  <c:v>40269</c:v>
                </c:pt>
                <c:pt idx="11">
                  <c:v>40299</c:v>
                </c:pt>
                <c:pt idx="12">
                  <c:v>40330</c:v>
                </c:pt>
              </c:numCache>
            </c:numRef>
          </c:cat>
          <c:val>
            <c:numRef>
              <c:f>'Keio in Hathi over time'!$C$4:$O$4</c:f>
              <c:numCache>
                <c:formatCode>General</c:formatCode>
                <c:ptCount val="13"/>
                <c:pt idx="0">
                  <c:v>44936</c:v>
                </c:pt>
                <c:pt idx="1">
                  <c:v>44936</c:v>
                </c:pt>
                <c:pt idx="2">
                  <c:v>46813</c:v>
                </c:pt>
                <c:pt idx="3">
                  <c:v>47582</c:v>
                </c:pt>
                <c:pt idx="4">
                  <c:v>50280</c:v>
                </c:pt>
                <c:pt idx="5">
                  <c:v>53059</c:v>
                </c:pt>
                <c:pt idx="6">
                  <c:v>54687</c:v>
                </c:pt>
                <c:pt idx="7">
                  <c:v>57643</c:v>
                </c:pt>
                <c:pt idx="8">
                  <c:v>58292</c:v>
                </c:pt>
                <c:pt idx="9">
                  <c:v>59401</c:v>
                </c:pt>
                <c:pt idx="10">
                  <c:v>59618</c:v>
                </c:pt>
                <c:pt idx="11">
                  <c:v>60025</c:v>
                </c:pt>
                <c:pt idx="12">
                  <c:v>61458</c:v>
                </c:pt>
              </c:numCache>
            </c:numRef>
          </c:val>
        </c:ser>
        <c:overlap val="100"/>
        <c:axId val="67448832"/>
        <c:axId val="67450368"/>
      </c:barChart>
      <c:lineChart>
        <c:grouping val="standard"/>
        <c:ser>
          <c:idx val="2"/>
          <c:order val="2"/>
          <c:tx>
            <c:v>Linear feet</c:v>
          </c:tx>
          <c:val>
            <c:numRef>
              <c:f>'Keio in Hathi over time'!$C$6:$O$6</c:f>
              <c:numCache>
                <c:formatCode>General</c:formatCode>
                <c:ptCount val="13"/>
                <c:pt idx="0">
                  <c:v>3007.625</c:v>
                </c:pt>
                <c:pt idx="1">
                  <c:v>3007.625</c:v>
                </c:pt>
                <c:pt idx="2">
                  <c:v>3133.1875</c:v>
                </c:pt>
                <c:pt idx="3">
                  <c:v>3180.3125000000041</c:v>
                </c:pt>
                <c:pt idx="4">
                  <c:v>3367.0625</c:v>
                </c:pt>
                <c:pt idx="5">
                  <c:v>3563.3125000000041</c:v>
                </c:pt>
                <c:pt idx="6">
                  <c:v>3668.8750000000041</c:v>
                </c:pt>
                <c:pt idx="7">
                  <c:v>3857.75</c:v>
                </c:pt>
                <c:pt idx="8">
                  <c:v>3899.5625</c:v>
                </c:pt>
                <c:pt idx="9">
                  <c:v>3974.4375000000041</c:v>
                </c:pt>
                <c:pt idx="10">
                  <c:v>3988.8125000000041</c:v>
                </c:pt>
                <c:pt idx="11">
                  <c:v>4026.0625</c:v>
                </c:pt>
                <c:pt idx="12">
                  <c:v>4247.0625000000082</c:v>
                </c:pt>
              </c:numCache>
            </c:numRef>
          </c:val>
        </c:ser>
        <c:marker val="1"/>
        <c:axId val="67454464"/>
        <c:axId val="67452288"/>
      </c:lineChart>
      <c:dateAx>
        <c:axId val="67448832"/>
        <c:scaling>
          <c:orientation val="minMax"/>
        </c:scaling>
        <c:axPos val="b"/>
        <c:numFmt formatCode="mmm\-yy" sourceLinked="1"/>
        <c:tickLblPos val="nextTo"/>
        <c:crossAx val="67450368"/>
        <c:crosses val="autoZero"/>
        <c:auto val="1"/>
        <c:lblOffset val="100"/>
      </c:dateAx>
      <c:valAx>
        <c:axId val="674503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Titles / Editions</a:t>
                </a:r>
              </a:p>
            </c:rich>
          </c:tx>
          <c:layout/>
        </c:title>
        <c:numFmt formatCode="#,##0" sourceLinked="0"/>
        <c:tickLblPos val="nextTo"/>
        <c:crossAx val="67448832"/>
        <c:crosses val="autoZero"/>
        <c:crossBetween val="between"/>
      </c:valAx>
      <c:valAx>
        <c:axId val="67452288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Linear feet </a:t>
                </a:r>
              </a:p>
            </c:rich>
          </c:tx>
          <c:layout/>
        </c:title>
        <c:numFmt formatCode="#,##0" sourceLinked="0"/>
        <c:tickLblPos val="nextTo"/>
        <c:crossAx val="67454464"/>
        <c:crosses val="max"/>
        <c:crossBetween val="between"/>
      </c:valAx>
      <c:catAx>
        <c:axId val="67454464"/>
        <c:scaling>
          <c:orientation val="minMax"/>
        </c:scaling>
        <c:delete val="1"/>
        <c:axPos val="b"/>
        <c:tickLblPos val="none"/>
        <c:crossAx val="67452288"/>
        <c:crosses val="autoZero"/>
        <c:auto val="1"/>
        <c:lblAlgn val="ctr"/>
        <c:lblOffset val="100"/>
      </c:catAx>
    </c:plotArea>
    <c:legend>
      <c:legendPos val="b"/>
      <c:layout/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ofPieChart>
        <c:ofPieType val="bar"/>
        <c:varyColors val="1"/>
        <c:ser>
          <c:idx val="0"/>
          <c:order val="0"/>
          <c:dPt>
            <c:idx val="1"/>
            <c:spPr>
              <a:solidFill>
                <a:schemeClr val="accent3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0.12975601265038469"/>
                  <c:y val="4.5294489688879155E-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r>
                      <a:rPr lang="en-US" sz="1800"/>
                      <a:t>123,486 Keio titles for which mass-digitization status is unknown</a:t>
                    </a:r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-8.4912277870414679E-2"/>
                  <c:y val="2.016666558158361E-3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en-US" sz="1200" b="1"/>
                      <a:t>3% in the public domain</a:t>
                    </a:r>
                  </a:p>
                </c:rich>
              </c:tx>
              <c:spPr/>
              <c:showVal val="1"/>
              <c:showPercent val="1"/>
            </c:dLbl>
            <c:dLbl>
              <c:idx val="2"/>
              <c:layout>
                <c:manualLayout>
                  <c:x val="-9.9552325779107373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b="1"/>
                      <a:t>32% in copyright</a:t>
                    </a:r>
                  </a:p>
                </c:rich>
              </c:tx>
              <c:spPr/>
              <c:showPercent val="1"/>
            </c:dLbl>
            <c:dLbl>
              <c:idx val="3"/>
              <c:layout>
                <c:manualLayout>
                  <c:x val="-0.2283933930731824"/>
                  <c:y val="2.9444919675535885E-3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r>
                      <a:rPr lang="en-US" sz="1800"/>
                      <a:t>67,953 Keio titles in mass-digitzed</a:t>
                    </a:r>
                    <a:r>
                      <a:rPr lang="en-US" sz="1800" baseline="0"/>
                      <a:t> corpus</a:t>
                    </a:r>
                    <a:endParaRPr lang="en-US" sz="1800"/>
                  </a:p>
                </c:rich>
              </c:tx>
              <c:spPr/>
              <c:showVal val="1"/>
            </c:dLbl>
            <c:showVal val="1"/>
            <c:showLeaderLines val="1"/>
          </c:dLbls>
          <c:cat>
            <c:strRef>
              <c:f>'Keio in Hathi over time'!$Q$8:$S$8</c:f>
              <c:strCache>
                <c:ptCount val="3"/>
                <c:pt idx="0">
                  <c:v>Digitization status unknown</c:v>
                </c:pt>
                <c:pt idx="1">
                  <c:v>US Public Domain</c:v>
                </c:pt>
                <c:pt idx="2">
                  <c:v>In Copyright</c:v>
                </c:pt>
              </c:strCache>
            </c:strRef>
          </c:cat>
          <c:val>
            <c:numRef>
              <c:f>'Keio in Hathi over time'!$Q$13:$S$13</c:f>
              <c:numCache>
                <c:formatCode>General</c:formatCode>
                <c:ptCount val="3"/>
                <c:pt idx="0">
                  <c:v>123486</c:v>
                </c:pt>
                <c:pt idx="1">
                  <c:v>6495</c:v>
                </c:pt>
                <c:pt idx="2">
                  <c:v>61458</c:v>
                </c:pt>
              </c:numCache>
            </c:numRef>
          </c:val>
        </c:ser>
        <c:gapWidth val="100"/>
        <c:splitType val="pos"/>
        <c:splitPos val="2"/>
        <c:secondPieSize val="75"/>
        <c:serLines/>
      </c:ofPieChart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2"/>
              </a:solidFill>
            </c:spPr>
          </c:dPt>
          <c:dPt>
            <c:idx val="1"/>
            <c:spPr>
              <a:solidFill>
                <a:schemeClr val="accent2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4"/>
              </a:solidFill>
            </c:spPr>
          </c:dPt>
          <c:dPt>
            <c:idx val="7"/>
            <c:spPr>
              <a:solidFill>
                <a:schemeClr val="accent3"/>
              </a:solidFill>
            </c:spPr>
          </c:dPt>
          <c:dPt>
            <c:idx val="8"/>
            <c:spPr>
              <a:solidFill>
                <a:schemeClr val="accent3"/>
              </a:solidFill>
            </c:spPr>
          </c:dPt>
          <c:dPt>
            <c:idx val="9"/>
            <c:spPr>
              <a:solidFill>
                <a:schemeClr val="accent3"/>
              </a:solidFill>
            </c:spPr>
          </c:dPt>
          <c:dPt>
            <c:idx val="10"/>
            <c:spPr>
              <a:solidFill>
                <a:schemeClr val="accent3"/>
              </a:solidFill>
            </c:spPr>
          </c:dPt>
          <c:dPt>
            <c:idx val="11"/>
            <c:spPr>
              <a:solidFill>
                <a:schemeClr val="accent3"/>
              </a:solidFill>
            </c:spPr>
          </c:dPt>
          <c:dPt>
            <c:idx val="12"/>
            <c:spPr>
              <a:solidFill>
                <a:schemeClr val="accent3"/>
              </a:solidFill>
            </c:spPr>
          </c:dPt>
          <c:dPt>
            <c:idx val="13"/>
            <c:spPr>
              <a:solidFill>
                <a:schemeClr val="accent3"/>
              </a:solidFill>
            </c:spPr>
          </c:dPt>
          <c:dPt>
            <c:idx val="14"/>
            <c:spPr>
              <a:solidFill>
                <a:schemeClr val="accent3"/>
              </a:solidFill>
            </c:spPr>
          </c:dPt>
          <c:dPt>
            <c:idx val="15"/>
            <c:spPr>
              <a:solidFill>
                <a:schemeClr val="accent3"/>
              </a:solidFill>
            </c:spPr>
          </c:dPt>
          <c:dPt>
            <c:idx val="16"/>
            <c:spPr>
              <a:solidFill>
                <a:schemeClr val="accent3"/>
              </a:solidFill>
            </c:spPr>
          </c:dPt>
          <c:dPt>
            <c:idx val="17"/>
            <c:spPr>
              <a:solidFill>
                <a:schemeClr val="accent3"/>
              </a:solidFill>
            </c:spPr>
          </c:dPt>
          <c:dPt>
            <c:idx val="18"/>
            <c:spPr>
              <a:solidFill>
                <a:schemeClr val="accent3"/>
              </a:solidFill>
            </c:spPr>
          </c:dPt>
          <c:dPt>
            <c:idx val="19"/>
            <c:spPr>
              <a:solidFill>
                <a:schemeClr val="accent3"/>
              </a:solidFill>
            </c:spPr>
          </c:dPt>
          <c:dPt>
            <c:idx val="20"/>
            <c:spPr>
              <a:solidFill>
                <a:schemeClr val="accent3"/>
              </a:solidFill>
            </c:spPr>
          </c:dPt>
          <c:cat>
            <c:strRef>
              <c:f>'Keio in Hathi over time'!$B$17:$B$37</c:f>
              <c:strCache>
                <c:ptCount val="21"/>
                <c:pt idx="0">
                  <c:v>1</c:v>
                </c:pt>
                <c:pt idx="1">
                  <c:v>2-4</c:v>
                </c:pt>
                <c:pt idx="2">
                  <c:v>5-9</c:v>
                </c:pt>
                <c:pt idx="3">
                  <c:v>10-24</c:v>
                </c:pt>
                <c:pt idx="4">
                  <c:v>25-49</c:v>
                </c:pt>
                <c:pt idx="5">
                  <c:v>50-74</c:v>
                </c:pt>
                <c:pt idx="6">
                  <c:v>75-99</c:v>
                </c:pt>
                <c:pt idx="7">
                  <c:v>100-149</c:v>
                </c:pt>
                <c:pt idx="8">
                  <c:v>150-199</c:v>
                </c:pt>
                <c:pt idx="9">
                  <c:v>200-299</c:v>
                </c:pt>
                <c:pt idx="10">
                  <c:v>300-399</c:v>
                </c:pt>
                <c:pt idx="11">
                  <c:v>400-499</c:v>
                </c:pt>
                <c:pt idx="12">
                  <c:v>500-599</c:v>
                </c:pt>
                <c:pt idx="13">
                  <c:v>600-699</c:v>
                </c:pt>
                <c:pt idx="14">
                  <c:v>700-799</c:v>
                </c:pt>
                <c:pt idx="15">
                  <c:v>800-899</c:v>
                </c:pt>
                <c:pt idx="16">
                  <c:v>900-999</c:v>
                </c:pt>
                <c:pt idx="17">
                  <c:v>1000-1499</c:v>
                </c:pt>
                <c:pt idx="18">
                  <c:v>1500-1800</c:v>
                </c:pt>
                <c:pt idx="19">
                  <c:v>2000-2499</c:v>
                </c:pt>
                <c:pt idx="20">
                  <c:v>2500-</c:v>
                </c:pt>
              </c:strCache>
            </c:strRef>
          </c:cat>
          <c:val>
            <c:numRef>
              <c:f>'Keio in Hathi over time'!$C$17:$C$37</c:f>
              <c:numCache>
                <c:formatCode>General</c:formatCode>
                <c:ptCount val="21"/>
                <c:pt idx="0">
                  <c:v>0</c:v>
                </c:pt>
                <c:pt idx="1">
                  <c:v>121</c:v>
                </c:pt>
                <c:pt idx="2">
                  <c:v>425</c:v>
                </c:pt>
                <c:pt idx="3">
                  <c:v>2697</c:v>
                </c:pt>
                <c:pt idx="4">
                  <c:v>5668</c:v>
                </c:pt>
                <c:pt idx="5">
                  <c:v>5514</c:v>
                </c:pt>
                <c:pt idx="6">
                  <c:v>4926</c:v>
                </c:pt>
                <c:pt idx="7">
                  <c:v>8183</c:v>
                </c:pt>
                <c:pt idx="8">
                  <c:v>6153</c:v>
                </c:pt>
                <c:pt idx="9">
                  <c:v>8190</c:v>
                </c:pt>
                <c:pt idx="10">
                  <c:v>5431</c:v>
                </c:pt>
                <c:pt idx="11">
                  <c:v>3925</c:v>
                </c:pt>
                <c:pt idx="12">
                  <c:v>3096</c:v>
                </c:pt>
                <c:pt idx="13">
                  <c:v>2407</c:v>
                </c:pt>
                <c:pt idx="14">
                  <c:v>1806</c:v>
                </c:pt>
                <c:pt idx="15">
                  <c:v>1292</c:v>
                </c:pt>
                <c:pt idx="16">
                  <c:v>879</c:v>
                </c:pt>
                <c:pt idx="17">
                  <c:v>1955</c:v>
                </c:pt>
                <c:pt idx="18">
                  <c:v>567</c:v>
                </c:pt>
                <c:pt idx="19">
                  <c:v>229</c:v>
                </c:pt>
                <c:pt idx="20">
                  <c:v>127</c:v>
                </c:pt>
              </c:numCache>
            </c:numRef>
          </c:val>
        </c:ser>
        <c:shape val="box"/>
        <c:axId val="67648896"/>
        <c:axId val="67651072"/>
        <c:axId val="0"/>
      </c:bar3DChart>
      <c:catAx>
        <c:axId val="676488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Holding Libraries</a:t>
                </a:r>
              </a:p>
            </c:rich>
          </c:tx>
          <c:layout/>
        </c:title>
        <c:tickLblPos val="nextTo"/>
        <c:crossAx val="67651072"/>
        <c:crosses val="autoZero"/>
        <c:auto val="1"/>
        <c:lblAlgn val="ctr"/>
        <c:lblOffset val="100"/>
      </c:catAx>
      <c:valAx>
        <c:axId val="676510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Titles / Editions</a:t>
                </a:r>
              </a:p>
            </c:rich>
          </c:tx>
          <c:layout/>
        </c:title>
        <c:numFmt formatCode="#,##0" sourceLinked="0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67648896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Top 20 Imprint Locations</a:t>
            </a:r>
          </a:p>
        </c:rich>
      </c:tx>
      <c:layout/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dPt>
            <c:idx val="0"/>
            <c:spPr>
              <a:solidFill>
                <a:schemeClr val="accent2"/>
              </a:solidFill>
            </c:spPr>
          </c:dPt>
          <c:dPt>
            <c:idx val="6"/>
            <c:spPr>
              <a:solidFill>
                <a:schemeClr val="accent2"/>
              </a:solidFill>
            </c:spPr>
          </c:dPt>
          <c:dPt>
            <c:idx val="8"/>
            <c:spPr>
              <a:solidFill>
                <a:schemeClr val="accent3"/>
              </a:solidFill>
            </c:spPr>
          </c:dPt>
          <c:dPt>
            <c:idx val="11"/>
            <c:spPr>
              <a:solidFill>
                <a:schemeClr val="accent2"/>
              </a:solidFill>
            </c:spPr>
          </c:dPt>
          <c:dPt>
            <c:idx val="13"/>
            <c:spPr>
              <a:solidFill>
                <a:schemeClr val="accent2"/>
              </a:solidFill>
            </c:spPr>
          </c:dPt>
          <c:dPt>
            <c:idx val="14"/>
            <c:spPr>
              <a:solidFill>
                <a:schemeClr val="accent2"/>
              </a:solidFill>
            </c:spPr>
          </c:dPt>
          <c:dPt>
            <c:idx val="15"/>
            <c:spPr>
              <a:solidFill>
                <a:schemeClr val="accent2"/>
              </a:solidFill>
            </c:spPr>
          </c:dPt>
          <c:dPt>
            <c:idx val="17"/>
            <c:spPr>
              <a:solidFill>
                <a:schemeClr val="accent2"/>
              </a:solidFill>
            </c:spPr>
          </c:dPt>
          <c:cat>
            <c:strRef>
              <c:f>PlaceOfPublication!$D$2:$D$21</c:f>
              <c:strCache>
                <c:ptCount val="20"/>
                <c:pt idx="0">
                  <c:v>New York</c:v>
                </c:pt>
                <c:pt idx="1">
                  <c:v>England</c:v>
                </c:pt>
                <c:pt idx="2">
                  <c:v>Germany</c:v>
                </c:pt>
                <c:pt idx="3">
                  <c:v>France</c:v>
                </c:pt>
                <c:pt idx="4">
                  <c:v>Unspecified</c:v>
                </c:pt>
                <c:pt idx="5">
                  <c:v>India</c:v>
                </c:pt>
                <c:pt idx="6">
                  <c:v>Washington, DC</c:v>
                </c:pt>
                <c:pt idx="7">
                  <c:v>Russia</c:v>
                </c:pt>
                <c:pt idx="8">
                  <c:v>Japan</c:v>
                </c:pt>
                <c:pt idx="9">
                  <c:v>Italy</c:v>
                </c:pt>
                <c:pt idx="10">
                  <c:v>China</c:v>
                </c:pt>
                <c:pt idx="11">
                  <c:v>Massachusetts</c:v>
                </c:pt>
                <c:pt idx="12">
                  <c:v>Spain</c:v>
                </c:pt>
                <c:pt idx="13">
                  <c:v>California</c:v>
                </c:pt>
                <c:pt idx="14">
                  <c:v>Illinois</c:v>
                </c:pt>
                <c:pt idx="15">
                  <c:v>Pennsylvania</c:v>
                </c:pt>
                <c:pt idx="16">
                  <c:v>Netherlands</c:v>
                </c:pt>
                <c:pt idx="17">
                  <c:v>Michigan</c:v>
                </c:pt>
                <c:pt idx="18">
                  <c:v>Switzerland</c:v>
                </c:pt>
                <c:pt idx="19">
                  <c:v>Poland</c:v>
                </c:pt>
              </c:strCache>
            </c:strRef>
          </c:cat>
          <c:val>
            <c:numRef>
              <c:f>PlaceOfPublication!$B$2:$B$21</c:f>
              <c:numCache>
                <c:formatCode>#,##0</c:formatCode>
                <c:ptCount val="20"/>
                <c:pt idx="0">
                  <c:v>401017</c:v>
                </c:pt>
                <c:pt idx="1">
                  <c:v>326552</c:v>
                </c:pt>
                <c:pt idx="2">
                  <c:v>290316</c:v>
                </c:pt>
                <c:pt idx="3">
                  <c:v>209273</c:v>
                </c:pt>
                <c:pt idx="4">
                  <c:v>179733</c:v>
                </c:pt>
                <c:pt idx="5">
                  <c:v>150850</c:v>
                </c:pt>
                <c:pt idx="6">
                  <c:v>141428</c:v>
                </c:pt>
                <c:pt idx="7">
                  <c:v>140288</c:v>
                </c:pt>
                <c:pt idx="8">
                  <c:v>113991</c:v>
                </c:pt>
                <c:pt idx="9">
                  <c:v>100264</c:v>
                </c:pt>
                <c:pt idx="10">
                  <c:v>81530</c:v>
                </c:pt>
                <c:pt idx="11">
                  <c:v>77256</c:v>
                </c:pt>
                <c:pt idx="12">
                  <c:v>65665</c:v>
                </c:pt>
                <c:pt idx="13">
                  <c:v>63635</c:v>
                </c:pt>
                <c:pt idx="14">
                  <c:v>50073</c:v>
                </c:pt>
                <c:pt idx="15">
                  <c:v>50035</c:v>
                </c:pt>
                <c:pt idx="16">
                  <c:v>49209</c:v>
                </c:pt>
                <c:pt idx="17">
                  <c:v>39594</c:v>
                </c:pt>
                <c:pt idx="18">
                  <c:v>38128</c:v>
                </c:pt>
                <c:pt idx="19">
                  <c:v>37605</c:v>
                </c:pt>
              </c:numCache>
            </c:numRef>
          </c:val>
        </c:ser>
        <c:shape val="box"/>
        <c:axId val="67715072"/>
        <c:axId val="67716608"/>
        <c:axId val="0"/>
      </c:bar3DChart>
      <c:catAx>
        <c:axId val="67715072"/>
        <c:scaling>
          <c:orientation val="minMax"/>
        </c:scaling>
        <c:axPos val="l"/>
        <c:tickLblPos val="nextTo"/>
        <c:crossAx val="67716608"/>
        <c:crosses val="autoZero"/>
        <c:auto val="1"/>
        <c:lblAlgn val="ctr"/>
        <c:lblOffset val="100"/>
      </c:catAx>
      <c:valAx>
        <c:axId val="67716608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 </a:t>
                </a:r>
              </a:p>
            </c:rich>
          </c:tx>
          <c:layout/>
        </c:title>
        <c:numFmt formatCode="#,##0" sourceLinked="1"/>
        <c:tickLblPos val="nextTo"/>
        <c:crossAx val="67715072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v>Japanese language titles</c:v>
          </c:tx>
          <c:marker>
            <c:symbol val="none"/>
          </c:marker>
          <c:cat>
            <c:numRef>
              <c:f>Sheet1!$G$1:$P$1</c:f>
              <c:numCache>
                <c:formatCode>mmm\-yy</c:formatCode>
                <c:ptCount val="10"/>
                <c:pt idx="0">
                  <c:v>40057</c:v>
                </c:pt>
                <c:pt idx="1">
                  <c:v>40087</c:v>
                </c:pt>
                <c:pt idx="2">
                  <c:v>40118</c:v>
                </c:pt>
                <c:pt idx="3">
                  <c:v>40148</c:v>
                </c:pt>
                <c:pt idx="4">
                  <c:v>40179</c:v>
                </c:pt>
                <c:pt idx="5">
                  <c:v>40210</c:v>
                </c:pt>
                <c:pt idx="6">
                  <c:v>40238</c:v>
                </c:pt>
                <c:pt idx="7">
                  <c:v>40269</c:v>
                </c:pt>
                <c:pt idx="8">
                  <c:v>40299</c:v>
                </c:pt>
                <c:pt idx="9">
                  <c:v>40330</c:v>
                </c:pt>
              </c:numCache>
            </c:numRef>
          </c:cat>
          <c:val>
            <c:numRef>
              <c:f>Sheet1!$G$2:$P$2</c:f>
              <c:numCache>
                <c:formatCode>General</c:formatCode>
                <c:ptCount val="10"/>
                <c:pt idx="0">
                  <c:v>59679</c:v>
                </c:pt>
                <c:pt idx="1">
                  <c:v>62889</c:v>
                </c:pt>
                <c:pt idx="2">
                  <c:v>72977</c:v>
                </c:pt>
                <c:pt idx="3">
                  <c:v>75789</c:v>
                </c:pt>
                <c:pt idx="4">
                  <c:v>93515</c:v>
                </c:pt>
                <c:pt idx="5">
                  <c:v>94661</c:v>
                </c:pt>
                <c:pt idx="6">
                  <c:v>95826</c:v>
                </c:pt>
                <c:pt idx="7">
                  <c:v>102198</c:v>
                </c:pt>
                <c:pt idx="8">
                  <c:v>102408</c:v>
                </c:pt>
                <c:pt idx="9" formatCode="#,##0">
                  <c:v>117489</c:v>
                </c:pt>
              </c:numCache>
            </c:numRef>
          </c:val>
        </c:ser>
        <c:ser>
          <c:idx val="1"/>
          <c:order val="1"/>
          <c:tx>
            <c:v>Japanese imprints</c:v>
          </c:tx>
          <c:marker>
            <c:symbol val="none"/>
          </c:marker>
          <c:cat>
            <c:numRef>
              <c:f>Sheet1!$G$1:$P$1</c:f>
              <c:numCache>
                <c:formatCode>mmm\-yy</c:formatCode>
                <c:ptCount val="10"/>
                <c:pt idx="0">
                  <c:v>40057</c:v>
                </c:pt>
                <c:pt idx="1">
                  <c:v>40087</c:v>
                </c:pt>
                <c:pt idx="2">
                  <c:v>40118</c:v>
                </c:pt>
                <c:pt idx="3">
                  <c:v>40148</c:v>
                </c:pt>
                <c:pt idx="4">
                  <c:v>40179</c:v>
                </c:pt>
                <c:pt idx="5">
                  <c:v>40210</c:v>
                </c:pt>
                <c:pt idx="6">
                  <c:v>40238</c:v>
                </c:pt>
                <c:pt idx="7">
                  <c:v>40269</c:v>
                </c:pt>
                <c:pt idx="8">
                  <c:v>40299</c:v>
                </c:pt>
                <c:pt idx="9">
                  <c:v>40330</c:v>
                </c:pt>
              </c:numCache>
            </c:numRef>
          </c:cat>
          <c:val>
            <c:numRef>
              <c:f>Sheet1!$G$3:$P$3</c:f>
              <c:numCache>
                <c:formatCode>General</c:formatCode>
                <c:ptCount val="10"/>
                <c:pt idx="0">
                  <c:v>54665</c:v>
                </c:pt>
                <c:pt idx="1">
                  <c:v>57644</c:v>
                </c:pt>
                <c:pt idx="2">
                  <c:v>67782</c:v>
                </c:pt>
                <c:pt idx="3">
                  <c:v>71087</c:v>
                </c:pt>
                <c:pt idx="4">
                  <c:v>90226</c:v>
                </c:pt>
                <c:pt idx="6">
                  <c:v>92858</c:v>
                </c:pt>
                <c:pt idx="7">
                  <c:v>98232</c:v>
                </c:pt>
                <c:pt idx="8">
                  <c:v>98579</c:v>
                </c:pt>
                <c:pt idx="9" formatCode="#,##0">
                  <c:v>113991</c:v>
                </c:pt>
              </c:numCache>
            </c:numRef>
          </c:val>
        </c:ser>
        <c:marker val="1"/>
        <c:axId val="67742336"/>
        <c:axId val="67768704"/>
      </c:lineChart>
      <c:dateAx>
        <c:axId val="67742336"/>
        <c:scaling>
          <c:orientation val="minMax"/>
        </c:scaling>
        <c:axPos val="b"/>
        <c:numFmt formatCode="mmm\-yy" sourceLinked="1"/>
        <c:tickLblPos val="nextTo"/>
        <c:crossAx val="67768704"/>
        <c:crosses val="autoZero"/>
        <c:auto val="1"/>
        <c:lblOffset val="100"/>
      </c:dateAx>
      <c:valAx>
        <c:axId val="677687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Titles / Editions</a:t>
                </a:r>
              </a:p>
            </c:rich>
          </c:tx>
          <c:layout/>
        </c:title>
        <c:numFmt formatCode="#,##0" sourceLinked="0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67742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621985317299983"/>
          <c:y val="0.43192694395143827"/>
          <c:w val="0.30353211329091617"/>
          <c:h val="0.11194595460658249"/>
        </c:manualLayout>
      </c:layout>
      <c:overlay val="1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span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75"/>
      <c:rotY val="114"/>
      <c:perspective val="30"/>
    </c:view3D>
    <c:plotArea>
      <c:layout/>
      <c:pie3DChart>
        <c:varyColors val="1"/>
        <c:ser>
          <c:idx val="0"/>
          <c:order val="0"/>
          <c:spPr>
            <a:solidFill>
              <a:schemeClr val="accent3"/>
            </a:solidFill>
          </c:spPr>
          <c:explosion val="25"/>
          <c:dPt>
            <c:idx val="1"/>
            <c:spPr>
              <a:solidFill>
                <a:schemeClr val="accent2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3%</a:t>
                    </a:r>
                  </a:p>
                  <a:p>
                    <a:r>
                      <a:rPr lang="en-US" sz="2000" b="1" i="0" u="none" strike="noStrike" baseline="0" dirty="0" smtClean="0"/>
                      <a:t>3,333 titles 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0.26128260753120147"/>
                  <c:y val="0.1152828377796059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97%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i="0" baseline="0" dirty="0" smtClean="0">
                        <a:solidFill>
                          <a:schemeClr val="bg1"/>
                        </a:solidFill>
                      </a:rPr>
                      <a:t>114,156</a:t>
                    </a:r>
                    <a:r>
                      <a:rPr lang="en-US" sz="1800" b="1" i="0" baseline="0" dirty="0" smtClean="0">
                        <a:solidFill>
                          <a:schemeClr val="bg1"/>
                        </a:solidFill>
                      </a:rPr>
                      <a:t> titles</a:t>
                    </a:r>
                    <a:endParaRPr lang="en-US" sz="2000" dirty="0" smtClean="0">
                      <a:solidFill>
                        <a:schemeClr val="bg1"/>
                      </a:solidFill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Val val="1"/>
              <c:showPercent val="1"/>
            </c:dLbl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Val val="1"/>
            <c:showPercent val="1"/>
            <c:showLeaderLines val="1"/>
          </c:dLbls>
          <c:cat>
            <c:strRef>
              <c:f>Sheet1!$A$40:$A$41</c:f>
              <c:strCache>
                <c:ptCount val="2"/>
                <c:pt idx="0">
                  <c:v>US Public domain</c:v>
                </c:pt>
                <c:pt idx="1">
                  <c:v>In copyright</c:v>
                </c:pt>
              </c:strCache>
            </c:strRef>
          </c:cat>
          <c:val>
            <c:numRef>
              <c:f>Sheet1!$B$40:$B$41</c:f>
              <c:numCache>
                <c:formatCode>General</c:formatCode>
                <c:ptCount val="2"/>
                <c:pt idx="0">
                  <c:v>3333</c:v>
                </c:pt>
                <c:pt idx="1">
                  <c:v>114156</c:v>
                </c:pt>
              </c:numCache>
            </c:numRef>
          </c:val>
        </c:ser>
      </c:pie3DChart>
    </c:plotArea>
    <c:legend>
      <c:legendPos val="b"/>
      <c:layout/>
      <c:txPr>
        <a:bodyPr/>
        <a:lstStyle/>
        <a:p>
          <a:pPr rtl="0">
            <a:defRPr sz="2000"/>
          </a:pPr>
          <a:endParaRPr lang="en-US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dPt>
            <c:idx val="0"/>
            <c:spPr>
              <a:solidFill>
                <a:schemeClr val="accent3"/>
              </a:solidFill>
            </c:spPr>
          </c:dPt>
          <c:cat>
            <c:strRef>
              <c:f>Sheet1!$D$13:$D$23</c:f>
              <c:strCache>
                <c:ptCount val="11"/>
                <c:pt idx="0">
                  <c:v>Japanese Language, Linguistics, Philology</c:v>
                </c:pt>
                <c:pt idx="1">
                  <c:v>Japanese Literature - Modern, 1867-present</c:v>
                </c:pt>
                <c:pt idx="2">
                  <c:v>Japanese Literature, History &amp; Criticism</c:v>
                </c:pt>
                <c:pt idx="3">
                  <c:v>Japanese Literature - Poetry</c:v>
                </c:pt>
                <c:pt idx="4">
                  <c:v>Japanese Literature - Tokugawa, Edo, 1600-1867</c:v>
                </c:pt>
                <c:pt idx="5">
                  <c:v>Japanese Literature - Imperial, 794-1185</c:v>
                </c:pt>
                <c:pt idx="6">
                  <c:v>Japanese Literature - Prose</c:v>
                </c:pt>
                <c:pt idx="7">
                  <c:v>Japanese Literature - Feudal, 1185-1600</c:v>
                </c:pt>
                <c:pt idx="8">
                  <c:v>Japanese Literature - Drama</c:v>
                </c:pt>
                <c:pt idx="9">
                  <c:v>Japanese Literature - Ancient to 794 A.D.</c:v>
                </c:pt>
                <c:pt idx="10">
                  <c:v>Japanese Literature - General</c:v>
                </c:pt>
              </c:strCache>
            </c:strRef>
          </c:cat>
          <c:val>
            <c:numRef>
              <c:f>Sheet1!$H$13:$H$23</c:f>
              <c:numCache>
                <c:formatCode>General</c:formatCode>
                <c:ptCount val="11"/>
                <c:pt idx="0">
                  <c:v>2938</c:v>
                </c:pt>
                <c:pt idx="1">
                  <c:v>6220</c:v>
                </c:pt>
                <c:pt idx="2">
                  <c:v>3905</c:v>
                </c:pt>
                <c:pt idx="3">
                  <c:v>1310</c:v>
                </c:pt>
                <c:pt idx="4">
                  <c:v>837</c:v>
                </c:pt>
                <c:pt idx="5">
                  <c:v>779</c:v>
                </c:pt>
                <c:pt idx="6">
                  <c:v>434</c:v>
                </c:pt>
                <c:pt idx="7">
                  <c:v>412</c:v>
                </c:pt>
                <c:pt idx="8">
                  <c:v>106</c:v>
                </c:pt>
                <c:pt idx="9">
                  <c:v>88</c:v>
                </c:pt>
                <c:pt idx="10">
                  <c:v>74</c:v>
                </c:pt>
              </c:numCache>
            </c:numRef>
          </c:val>
        </c:ser>
        <c:shape val="box"/>
        <c:axId val="67544576"/>
        <c:axId val="67546112"/>
        <c:axId val="0"/>
      </c:bar3DChart>
      <c:catAx>
        <c:axId val="67544576"/>
        <c:scaling>
          <c:orientation val="minMax"/>
        </c:scaling>
        <c:axPos val="l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67546112"/>
        <c:crosses val="autoZero"/>
        <c:auto val="1"/>
        <c:lblAlgn val="ctr"/>
        <c:lblOffset val="100"/>
      </c:catAx>
      <c:valAx>
        <c:axId val="67546112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Titles / Editions</a:t>
                </a:r>
              </a:p>
            </c:rich>
          </c:tx>
          <c:layout/>
        </c:title>
        <c:numFmt formatCode="#,##0" sourceLinked="0"/>
        <c:tickLblPos val="nextTo"/>
        <c:crossAx val="67544576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16EA93-197A-4471-98B0-2F149C9E9089}" type="datetimeFigureOut">
              <a:rPr lang="en-US"/>
              <a:pPr>
                <a:defRPr/>
              </a:pPr>
              <a:t>10/14/2010</a:t>
            </a:fld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58F819C-0D88-4375-BE94-8173B0707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0EA3C8-91FE-4994-AF60-77EAE11CF38F}" type="slidenum">
              <a:rPr lang="en-US" sz="1200">
                <a:latin typeface="Calibri" pitchFamily="34" charset="0"/>
              </a:rPr>
              <a:pPr algn="r"/>
              <a:t>17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443" tIns="45222" rIns="90443" bIns="45222"/>
          <a:lstStyle/>
          <a:p>
            <a:pPr defTabSz="457200"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349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43" tIns="45222" rIns="90443" bIns="45222" anchor="b"/>
          <a:lstStyle/>
          <a:p>
            <a:pPr algn="r" defTabSz="904875"/>
            <a:fld id="{BB1A9A33-A338-4B99-986D-2FC04E7A1994}" type="slidenum">
              <a:rPr lang="en-US" sz="1200">
                <a:cs typeface="Arial" charset="0"/>
              </a:rPr>
              <a:pPr algn="r" defTabSz="904875"/>
              <a:t>19</a:t>
            </a:fld>
            <a:endParaRPr lang="en-US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716088" y="720725"/>
            <a:ext cx="3422650" cy="2568575"/>
          </a:xfrm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0976BCC-B3B6-4394-8CF0-24D4251043D2}" type="slidenum">
              <a:rPr lang="en-US" sz="1200">
                <a:latin typeface="+mn-lt"/>
              </a:rPr>
              <a:pPr algn="r">
                <a:defRPr/>
              </a:pPr>
              <a:t>24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714500" y="720725"/>
            <a:ext cx="3425825" cy="2568575"/>
          </a:xfrm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 dirty="0" smtClean="0"/>
          </a:p>
        </p:txBody>
      </p:sp>
      <p:sp>
        <p:nvSpPr>
          <p:cNvPr id="1843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1B83163-E2C8-4B14-AFC1-5A4B8768DB92}" type="slidenum">
              <a:rPr lang="en-US" sz="1200">
                <a:latin typeface="+mn-lt"/>
              </a:rPr>
              <a:pPr algn="r">
                <a:defRPr/>
              </a:pPr>
              <a:t>25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BBB1643-59BB-4234-BA2A-7BE2C1BCB400}" type="slidenum">
              <a:rPr lang="en-US" sz="1200">
                <a:latin typeface="+mn-lt"/>
              </a:rPr>
              <a:pPr algn="r">
                <a:defRPr/>
              </a:pPr>
              <a:t>26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b="0" dirty="0" smtClean="0"/>
          </a:p>
        </p:txBody>
      </p:sp>
      <p:sp>
        <p:nvSpPr>
          <p:cNvPr id="2253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2B9F537-9431-4136-82DC-FF8435E0F9D9}" type="slidenum">
              <a:rPr lang="en-US" sz="1200">
                <a:latin typeface="+mn-lt"/>
              </a:rPr>
              <a:pPr algn="r">
                <a:defRPr/>
              </a:pPr>
              <a:t>27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36EB83F-6576-400F-8825-82B062062309}" type="slidenum">
              <a:rPr lang="en-US" sz="1200">
                <a:latin typeface="+mn-lt"/>
              </a:rPr>
              <a:pPr algn="r">
                <a:defRPr/>
              </a:pPr>
              <a:t>28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662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7AEF7F7-D97C-4B44-8672-32CDFE8381E9}" type="slidenum">
              <a:rPr lang="en-US" sz="1200">
                <a:latin typeface="+mn-lt"/>
              </a:rPr>
              <a:pPr algn="r">
                <a:defRPr/>
              </a:pPr>
              <a:t>29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1C11250-E91C-4AD3-A2FB-95A18D0E6DE3}" type="slidenum">
              <a:rPr lang="en-US" sz="1200">
                <a:latin typeface="+mn-lt"/>
              </a:rPr>
              <a:pPr algn="r">
                <a:defRPr/>
              </a:pPr>
              <a:t>30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072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E46A328-BEA0-47C9-86A3-6278B3C637B8}" type="slidenum">
              <a:rPr lang="en-US" sz="1200">
                <a:latin typeface="+mn-lt"/>
              </a:rPr>
              <a:pPr algn="r">
                <a:defRPr/>
              </a:pPr>
              <a:t>31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021510B-1C65-468F-926F-29DE74DAFBDA}" type="slidenum">
              <a:rPr lang="en-US" sz="1200">
                <a:latin typeface="+mn-lt"/>
              </a:rPr>
              <a:pPr algn="r">
                <a:defRPr/>
              </a:pPr>
              <a:t>32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2859088"/>
          </a:xfrm>
          <a:prstGeom prst="rect">
            <a:avLst/>
          </a:prstGeom>
          <a:gradFill rotWithShape="1">
            <a:gsLst>
              <a:gs pos="0">
                <a:srgbClr val="144A6F"/>
              </a:gs>
              <a:gs pos="100000">
                <a:srgbClr val="2178B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Oval 14"/>
          <p:cNvSpPr>
            <a:spLocks noChangeArrowheads="1"/>
          </p:cNvSpPr>
          <p:nvPr/>
        </p:nvSpPr>
        <p:spPr bwMode="auto">
          <a:xfrm>
            <a:off x="5711825" y="-279400"/>
            <a:ext cx="2425700" cy="2425700"/>
          </a:xfrm>
          <a:prstGeom prst="ellipse">
            <a:avLst/>
          </a:prstGeom>
          <a:solidFill>
            <a:srgbClr val="FFFFFF">
              <a:alpha val="7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val 15"/>
          <p:cNvSpPr>
            <a:spLocks noChangeArrowheads="1"/>
          </p:cNvSpPr>
          <p:nvPr/>
        </p:nvSpPr>
        <p:spPr bwMode="auto">
          <a:xfrm>
            <a:off x="7567613" y="719138"/>
            <a:ext cx="1711325" cy="1711325"/>
          </a:xfrm>
          <a:prstGeom prst="ellipse">
            <a:avLst/>
          </a:prstGeom>
          <a:solidFill>
            <a:srgbClr val="FFFFFF">
              <a:alpha val="1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val 16"/>
          <p:cNvSpPr>
            <a:spLocks noChangeArrowheads="1"/>
          </p:cNvSpPr>
          <p:nvPr/>
        </p:nvSpPr>
        <p:spPr bwMode="auto">
          <a:xfrm>
            <a:off x="6997700" y="1860550"/>
            <a:ext cx="1139825" cy="1139825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9" name="Picture 17" descr="lite border top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8" descr="lite border bottom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230"/>
              <a:ext cx="576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9" descr="lite border left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81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0" descr="lite border right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79" y="0"/>
              <a:ext cx="281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Oval 22"/>
          <p:cNvSpPr>
            <a:spLocks noChangeArrowheads="1"/>
          </p:cNvSpPr>
          <p:nvPr/>
        </p:nvSpPr>
        <p:spPr bwMode="auto">
          <a:xfrm>
            <a:off x="644525" y="1101725"/>
            <a:ext cx="2174875" cy="2174875"/>
          </a:xfrm>
          <a:prstGeom prst="ellipse">
            <a:avLst/>
          </a:prstGeom>
          <a:solidFill>
            <a:srgbClr val="2178B5"/>
          </a:solidFill>
          <a:ln w="889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4" name="Picture 14" descr="white logo transparen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8213" y="1377950"/>
            <a:ext cx="15875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3463" y="862014"/>
            <a:ext cx="4808537" cy="1751012"/>
          </a:xfrm>
        </p:spPr>
        <p:txBody>
          <a:bodyPr anchor="b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3463" y="3352801"/>
            <a:ext cx="4198937" cy="19304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2859088"/>
          </a:xfrm>
          <a:prstGeom prst="rect">
            <a:avLst/>
          </a:prstGeom>
          <a:gradFill rotWithShape="1">
            <a:gsLst>
              <a:gs pos="0">
                <a:srgbClr val="144A6F"/>
              </a:gs>
              <a:gs pos="100000">
                <a:srgbClr val="2178B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Oval 14"/>
          <p:cNvSpPr>
            <a:spLocks noChangeArrowheads="1"/>
          </p:cNvSpPr>
          <p:nvPr/>
        </p:nvSpPr>
        <p:spPr bwMode="auto">
          <a:xfrm>
            <a:off x="5711825" y="-279400"/>
            <a:ext cx="2425700" cy="2425700"/>
          </a:xfrm>
          <a:prstGeom prst="ellipse">
            <a:avLst/>
          </a:prstGeom>
          <a:solidFill>
            <a:srgbClr val="FFFFFF">
              <a:alpha val="7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val 15"/>
          <p:cNvSpPr>
            <a:spLocks noChangeArrowheads="1"/>
          </p:cNvSpPr>
          <p:nvPr/>
        </p:nvSpPr>
        <p:spPr bwMode="auto">
          <a:xfrm>
            <a:off x="7567613" y="719138"/>
            <a:ext cx="1711325" cy="1711325"/>
          </a:xfrm>
          <a:prstGeom prst="ellipse">
            <a:avLst/>
          </a:prstGeom>
          <a:solidFill>
            <a:srgbClr val="FFFFFF">
              <a:alpha val="1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val 16"/>
          <p:cNvSpPr>
            <a:spLocks noChangeArrowheads="1"/>
          </p:cNvSpPr>
          <p:nvPr/>
        </p:nvSpPr>
        <p:spPr bwMode="auto">
          <a:xfrm>
            <a:off x="6997700" y="1860550"/>
            <a:ext cx="1139825" cy="1139825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9" name="Picture 17" descr="lite border top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8" descr="lite border bottom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230"/>
              <a:ext cx="576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9" descr="lite border left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81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0" descr="lite border right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79" y="0"/>
              <a:ext cx="281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15" descr="OCLC_Tag_H_LG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4100" y="5534025"/>
            <a:ext cx="44958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1" y="862014"/>
            <a:ext cx="7848600" cy="111918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200400"/>
            <a:ext cx="4198937" cy="19304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147638"/>
            <a:ext cx="8023225" cy="995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34975" y="147638"/>
            <a:ext cx="8023225" cy="5991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2859088"/>
          </a:xfrm>
          <a:prstGeom prst="rect">
            <a:avLst/>
          </a:prstGeom>
          <a:gradFill flip="none" rotWithShape="1">
            <a:gsLst>
              <a:gs pos="45000">
                <a:srgbClr val="FF7600"/>
              </a:gs>
              <a:gs pos="100000">
                <a:schemeClr val="tx2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Oval 14"/>
          <p:cNvSpPr>
            <a:spLocks noChangeArrowheads="1"/>
          </p:cNvSpPr>
          <p:nvPr/>
        </p:nvSpPr>
        <p:spPr bwMode="auto">
          <a:xfrm>
            <a:off x="5711825" y="-279400"/>
            <a:ext cx="2425700" cy="2425700"/>
          </a:xfrm>
          <a:prstGeom prst="ellipse">
            <a:avLst/>
          </a:prstGeom>
          <a:solidFill>
            <a:srgbClr val="FFFFFF">
              <a:alpha val="7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val 15"/>
          <p:cNvSpPr>
            <a:spLocks noChangeArrowheads="1"/>
          </p:cNvSpPr>
          <p:nvPr/>
        </p:nvSpPr>
        <p:spPr bwMode="auto">
          <a:xfrm>
            <a:off x="7567613" y="719138"/>
            <a:ext cx="1711325" cy="1711325"/>
          </a:xfrm>
          <a:prstGeom prst="ellipse">
            <a:avLst/>
          </a:prstGeom>
          <a:solidFill>
            <a:srgbClr val="FFFFFF">
              <a:alpha val="1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val 16"/>
          <p:cNvSpPr>
            <a:spLocks noChangeArrowheads="1"/>
          </p:cNvSpPr>
          <p:nvPr/>
        </p:nvSpPr>
        <p:spPr bwMode="auto">
          <a:xfrm>
            <a:off x="6997700" y="1860550"/>
            <a:ext cx="1139825" cy="1139825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9" name="Picture 17" descr="lite border top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8" descr="lite border bottom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230"/>
              <a:ext cx="576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9" descr="lite border left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81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0" descr="lite border right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79" y="0"/>
              <a:ext cx="281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Oval 22"/>
          <p:cNvSpPr>
            <a:spLocks noChangeArrowheads="1"/>
          </p:cNvSpPr>
          <p:nvPr/>
        </p:nvSpPr>
        <p:spPr bwMode="auto">
          <a:xfrm>
            <a:off x="644525" y="1101725"/>
            <a:ext cx="2174875" cy="2174875"/>
          </a:xfrm>
          <a:prstGeom prst="ellipse">
            <a:avLst/>
          </a:prstGeom>
          <a:solidFill>
            <a:srgbClr val="FF7600"/>
          </a:solidFill>
          <a:ln w="889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4" name="Picture 19" descr="white logo transparent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8213" y="1377950"/>
            <a:ext cx="15875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3463" y="862014"/>
            <a:ext cx="4808537" cy="1751012"/>
          </a:xfrm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3463" y="3352801"/>
            <a:ext cx="4198937" cy="19304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1775" indent="-219075">
              <a:spcAft>
                <a:spcPts val="600"/>
              </a:spcAft>
              <a:buClr>
                <a:srgbClr val="FF7600"/>
              </a:buClr>
              <a:buFont typeface="Arial" pitchFamily="34" charset="0"/>
              <a:buChar char="•"/>
              <a:defRPr b="0"/>
            </a:lvl1pPr>
            <a:lvl2pPr>
              <a:spcAft>
                <a:spcPts val="600"/>
              </a:spcAft>
              <a:buClr>
                <a:srgbClr val="FF7600"/>
              </a:buClr>
              <a:defRPr b="0"/>
            </a:lvl2pPr>
            <a:lvl3pPr>
              <a:spcAft>
                <a:spcPts val="600"/>
              </a:spcAft>
              <a:buClr>
                <a:srgbClr val="FF7600"/>
              </a:buClr>
              <a:defRPr b="0"/>
            </a:lvl3pPr>
            <a:lvl4pPr>
              <a:spcAft>
                <a:spcPts val="600"/>
              </a:spcAft>
              <a:buClr>
                <a:srgbClr val="FF7600"/>
              </a:buClr>
              <a:defRPr b="0"/>
            </a:lvl4pPr>
            <a:lvl5pPr>
              <a:spcAft>
                <a:spcPts val="600"/>
              </a:spcAft>
              <a:buClr>
                <a:srgbClr val="FF7600"/>
              </a:buCl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title, body 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77" y="2819400"/>
            <a:ext cx="7702551" cy="2819401"/>
          </a:xfrm>
        </p:spPr>
        <p:txBody>
          <a:bodyPr/>
          <a:lstStyle>
            <a:lvl1pPr marL="231775" indent="-219075">
              <a:spcAft>
                <a:spcPts val="600"/>
              </a:spcAft>
              <a:buClr>
                <a:srgbClr val="FF7600"/>
              </a:buClr>
              <a:buFont typeface="Arial" pitchFamily="34" charset="0"/>
              <a:buChar char="•"/>
              <a:defRPr b="0"/>
            </a:lvl1pPr>
            <a:lvl2pPr>
              <a:spcAft>
                <a:spcPts val="600"/>
              </a:spcAft>
              <a:buClr>
                <a:srgbClr val="FF7600"/>
              </a:buClr>
              <a:defRPr b="0"/>
            </a:lvl2pPr>
            <a:lvl3pPr>
              <a:spcAft>
                <a:spcPts val="600"/>
              </a:spcAft>
              <a:buClr>
                <a:srgbClr val="FF7600"/>
              </a:buClr>
              <a:defRPr b="0"/>
            </a:lvl3pPr>
            <a:lvl4pPr>
              <a:spcAft>
                <a:spcPts val="600"/>
              </a:spcAft>
              <a:buClr>
                <a:srgbClr val="FF7600"/>
              </a:buClr>
              <a:defRPr b="0"/>
            </a:lvl4pPr>
            <a:lvl5pPr>
              <a:spcAft>
                <a:spcPts val="600"/>
              </a:spcAft>
              <a:buClr>
                <a:srgbClr val="FF7600"/>
              </a:buCl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34977" y="1371600"/>
            <a:ext cx="8001000" cy="990600"/>
          </a:xfrm>
        </p:spPr>
        <p:txBody>
          <a:bodyPr/>
          <a:lstStyle>
            <a:lvl1pPr marL="0" indent="12700">
              <a:spcAft>
                <a:spcPts val="600"/>
              </a:spcAft>
              <a:buClr>
                <a:srgbClr val="2178B5"/>
              </a:buClr>
              <a:buFont typeface="Arial" pitchFamily="34" charset="0"/>
              <a:buNone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34977" y="1371600"/>
            <a:ext cx="8001000" cy="4495800"/>
          </a:xfrm>
        </p:spPr>
        <p:txBody>
          <a:bodyPr/>
          <a:lstStyle>
            <a:lvl1pPr marL="0" indent="12700">
              <a:spcAft>
                <a:spcPts val="600"/>
              </a:spcAft>
              <a:buClr>
                <a:srgbClr val="2178B5"/>
              </a:buClr>
              <a:buFont typeface="Arial" pitchFamily="34" charset="0"/>
              <a:buNone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3775075" cy="4202113"/>
          </a:xfrm>
        </p:spPr>
        <p:txBody>
          <a:bodyPr/>
          <a:lstStyle>
            <a:lvl1pPr marL="0" indent="127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4676" y="1676400"/>
            <a:ext cx="3775075" cy="4202113"/>
          </a:xfrm>
        </p:spPr>
        <p:txBody>
          <a:bodyPr/>
          <a:lstStyle>
            <a:lvl1pPr marL="0" indent="127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ating text 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977" y="1588827"/>
            <a:ext cx="2438400" cy="533400"/>
          </a:xfrm>
          <a:solidFill>
            <a:srgbClr val="2178B5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34977" y="2372720"/>
            <a:ext cx="2438400" cy="533400"/>
          </a:xfrm>
          <a:solidFill>
            <a:srgbClr val="419A3C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434977" y="3156613"/>
            <a:ext cx="2438400" cy="533400"/>
          </a:xfrm>
          <a:solidFill>
            <a:srgbClr val="FF7600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34977" y="3940506"/>
            <a:ext cx="2438400" cy="533400"/>
          </a:xfrm>
          <a:solidFill>
            <a:srgbClr val="A9316F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34977" y="4724400"/>
            <a:ext cx="2438400" cy="533400"/>
          </a:xfrm>
          <a:solidFill>
            <a:srgbClr val="5F4894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3429000" y="1600200"/>
            <a:ext cx="2438400" cy="533400"/>
          </a:xfrm>
          <a:solidFill>
            <a:schemeClr val="tx2"/>
          </a:solidFill>
          <a:ln>
            <a:solidFill>
              <a:srgbClr val="2178B5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2178B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5"/>
          </p:nvPr>
        </p:nvSpPr>
        <p:spPr>
          <a:xfrm>
            <a:off x="3429000" y="2384093"/>
            <a:ext cx="2438400" cy="533400"/>
          </a:xfrm>
          <a:solidFill>
            <a:schemeClr val="tx2"/>
          </a:solidFill>
          <a:ln>
            <a:solidFill>
              <a:srgbClr val="419A3C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419A3C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6"/>
          </p:nvPr>
        </p:nvSpPr>
        <p:spPr>
          <a:xfrm>
            <a:off x="3429000" y="3167986"/>
            <a:ext cx="2438400" cy="533400"/>
          </a:xfrm>
          <a:solidFill>
            <a:schemeClr val="tx2"/>
          </a:solidFill>
          <a:ln>
            <a:solidFill>
              <a:srgbClr val="FF7600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FF760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3429000" y="3951879"/>
            <a:ext cx="2438400" cy="533400"/>
          </a:xfrm>
          <a:solidFill>
            <a:schemeClr val="tx2"/>
          </a:solidFill>
          <a:ln>
            <a:solidFill>
              <a:srgbClr val="7D2553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A9316F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8"/>
          </p:nvPr>
        </p:nvSpPr>
        <p:spPr>
          <a:xfrm>
            <a:off x="3429000" y="4735773"/>
            <a:ext cx="2438400" cy="533400"/>
          </a:xfrm>
          <a:solidFill>
            <a:schemeClr val="tx2"/>
          </a:solidFill>
          <a:ln>
            <a:solidFill>
              <a:srgbClr val="5F4894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5F4894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1775" indent="-219075">
              <a:spcAft>
                <a:spcPts val="600"/>
              </a:spcAft>
              <a:buClr>
                <a:srgbClr val="2178B5"/>
              </a:buClr>
              <a:buFont typeface="Arial" pitchFamily="34" charset="0"/>
              <a:buChar char="•"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 OCLC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34000">
                <a:srgbClr val="FF7600"/>
              </a:gs>
              <a:gs pos="97000">
                <a:schemeClr val="tx2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TextBox 11"/>
          <p:cNvSpPr txBox="1"/>
          <p:nvPr/>
        </p:nvSpPr>
        <p:spPr>
          <a:xfrm>
            <a:off x="76200" y="6429375"/>
            <a:ext cx="5181600" cy="328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Presentation name</a:t>
            </a:r>
          </a:p>
        </p:txBody>
      </p:sp>
      <p:sp>
        <p:nvSpPr>
          <p:cNvPr id="4" name="TextBox 6"/>
          <p:cNvSpPr txBox="1"/>
          <p:nvPr/>
        </p:nvSpPr>
        <p:spPr>
          <a:xfrm>
            <a:off x="8466138" y="6429375"/>
            <a:ext cx="609600" cy="328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1EE7CF1-4514-4E31-AD30-82ACC66A0CBE}" type="slidenum">
              <a:rPr lang="en-US" sz="14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latin typeface="+mn-lt"/>
            </a:endParaRPr>
          </a:p>
        </p:txBody>
      </p:sp>
      <p:pic>
        <p:nvPicPr>
          <p:cNvPr id="5" name="Picture 1" descr="OCLC_V_MD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381000"/>
            <a:ext cx="162560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 WorldCa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34000">
                <a:srgbClr val="FF7600"/>
              </a:gs>
              <a:gs pos="97000">
                <a:schemeClr val="tx2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TextBox 11"/>
          <p:cNvSpPr txBox="1"/>
          <p:nvPr/>
        </p:nvSpPr>
        <p:spPr>
          <a:xfrm>
            <a:off x="76200" y="6429375"/>
            <a:ext cx="5181600" cy="328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Presentation name</a:t>
            </a:r>
          </a:p>
        </p:txBody>
      </p:sp>
      <p:sp>
        <p:nvSpPr>
          <p:cNvPr id="4" name="TextBox 6"/>
          <p:cNvSpPr txBox="1"/>
          <p:nvPr/>
        </p:nvSpPr>
        <p:spPr>
          <a:xfrm>
            <a:off x="8466138" y="6429375"/>
            <a:ext cx="609600" cy="328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7421F65-F5F0-4F6B-AF78-2DCA4450AB30}" type="slidenum">
              <a:rPr lang="en-US" sz="14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latin typeface="+mn-lt"/>
            </a:endParaRPr>
          </a:p>
        </p:txBody>
      </p:sp>
      <p:pic>
        <p:nvPicPr>
          <p:cNvPr id="5" name="Picture 2" descr="WCatLogo_H_MD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57200"/>
            <a:ext cx="320040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2859088"/>
          </a:xfrm>
          <a:prstGeom prst="rect">
            <a:avLst/>
          </a:prstGeom>
          <a:gradFill flip="none" rotWithShape="1">
            <a:gsLst>
              <a:gs pos="45000">
                <a:srgbClr val="FF7600"/>
              </a:gs>
              <a:gs pos="100000">
                <a:schemeClr val="tx2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Oval 14"/>
          <p:cNvSpPr>
            <a:spLocks noChangeArrowheads="1"/>
          </p:cNvSpPr>
          <p:nvPr/>
        </p:nvSpPr>
        <p:spPr bwMode="auto">
          <a:xfrm>
            <a:off x="5711825" y="-279400"/>
            <a:ext cx="2425700" cy="2425700"/>
          </a:xfrm>
          <a:prstGeom prst="ellipse">
            <a:avLst/>
          </a:prstGeom>
          <a:solidFill>
            <a:srgbClr val="FFFFFF">
              <a:alpha val="7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val 15"/>
          <p:cNvSpPr>
            <a:spLocks noChangeArrowheads="1"/>
          </p:cNvSpPr>
          <p:nvPr/>
        </p:nvSpPr>
        <p:spPr bwMode="auto">
          <a:xfrm>
            <a:off x="7567613" y="719138"/>
            <a:ext cx="1711325" cy="1711325"/>
          </a:xfrm>
          <a:prstGeom prst="ellipse">
            <a:avLst/>
          </a:prstGeom>
          <a:solidFill>
            <a:srgbClr val="FFFFFF">
              <a:alpha val="1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val 16"/>
          <p:cNvSpPr>
            <a:spLocks noChangeArrowheads="1"/>
          </p:cNvSpPr>
          <p:nvPr/>
        </p:nvSpPr>
        <p:spPr bwMode="auto">
          <a:xfrm>
            <a:off x="6997700" y="1860550"/>
            <a:ext cx="1139825" cy="1139825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9" name="Picture 17" descr="lite border top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8" descr="lite border bottom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230"/>
              <a:ext cx="576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9" descr="lite border left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81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0" descr="lite border right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79" y="0"/>
              <a:ext cx="281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15" descr="OCLC_Tag_H_LG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4100" y="5534025"/>
            <a:ext cx="44958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1" y="862014"/>
            <a:ext cx="7848600" cy="111918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200400"/>
            <a:ext cx="4198937" cy="19304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title, body 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77" y="2819400"/>
            <a:ext cx="7702551" cy="2819401"/>
          </a:xfrm>
        </p:spPr>
        <p:txBody>
          <a:bodyPr/>
          <a:lstStyle>
            <a:lvl1pPr marL="231775" indent="-219075">
              <a:spcAft>
                <a:spcPts val="600"/>
              </a:spcAft>
              <a:buClr>
                <a:srgbClr val="2178B5"/>
              </a:buClr>
              <a:buFont typeface="Arial" pitchFamily="34" charset="0"/>
              <a:buChar char="•"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34977" y="1371600"/>
            <a:ext cx="8001000" cy="990600"/>
          </a:xfrm>
        </p:spPr>
        <p:txBody>
          <a:bodyPr/>
          <a:lstStyle>
            <a:lvl1pPr marL="0" indent="12700">
              <a:spcAft>
                <a:spcPts val="600"/>
              </a:spcAft>
              <a:buClr>
                <a:srgbClr val="2178B5"/>
              </a:buClr>
              <a:buFont typeface="Arial" pitchFamily="34" charset="0"/>
              <a:buNone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itle an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34977" y="1371600"/>
            <a:ext cx="8001000" cy="4495800"/>
          </a:xfrm>
        </p:spPr>
        <p:txBody>
          <a:bodyPr/>
          <a:lstStyle>
            <a:lvl1pPr marL="0" indent="12700">
              <a:spcAft>
                <a:spcPts val="600"/>
              </a:spcAft>
              <a:buClr>
                <a:srgbClr val="2178B5"/>
              </a:buClr>
              <a:buFont typeface="Arial" pitchFamily="34" charset="0"/>
              <a:buNone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3775075" cy="4202113"/>
          </a:xfrm>
        </p:spPr>
        <p:txBody>
          <a:bodyPr/>
          <a:lstStyle>
            <a:lvl1pPr marL="0" indent="127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4676" y="1676400"/>
            <a:ext cx="3775075" cy="4202113"/>
          </a:xfrm>
        </p:spPr>
        <p:txBody>
          <a:bodyPr/>
          <a:lstStyle>
            <a:lvl1pPr marL="0" indent="127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loating text 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34977" y="1588827"/>
            <a:ext cx="2438400" cy="533400"/>
          </a:xfrm>
          <a:solidFill>
            <a:srgbClr val="2178B5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0"/>
          </p:nvPr>
        </p:nvSpPr>
        <p:spPr>
          <a:xfrm>
            <a:off x="434977" y="2372720"/>
            <a:ext cx="2438400" cy="533400"/>
          </a:xfrm>
          <a:solidFill>
            <a:srgbClr val="419A3C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1"/>
          </p:nvPr>
        </p:nvSpPr>
        <p:spPr>
          <a:xfrm>
            <a:off x="434977" y="3156613"/>
            <a:ext cx="2438400" cy="533400"/>
          </a:xfrm>
          <a:solidFill>
            <a:srgbClr val="FF7600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2"/>
          </p:nvPr>
        </p:nvSpPr>
        <p:spPr>
          <a:xfrm>
            <a:off x="434977" y="3940506"/>
            <a:ext cx="2438400" cy="533400"/>
          </a:xfrm>
          <a:solidFill>
            <a:srgbClr val="A9316F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434977" y="4724400"/>
            <a:ext cx="2438400" cy="533400"/>
          </a:xfrm>
          <a:solidFill>
            <a:srgbClr val="5F4894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4"/>
          </p:nvPr>
        </p:nvSpPr>
        <p:spPr>
          <a:xfrm>
            <a:off x="3429000" y="1600200"/>
            <a:ext cx="2438400" cy="533400"/>
          </a:xfrm>
          <a:solidFill>
            <a:schemeClr val="tx2"/>
          </a:solidFill>
          <a:ln>
            <a:solidFill>
              <a:srgbClr val="2178B5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2178B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3429000" y="2384093"/>
            <a:ext cx="2438400" cy="533400"/>
          </a:xfrm>
          <a:solidFill>
            <a:schemeClr val="tx2"/>
          </a:solidFill>
          <a:ln>
            <a:solidFill>
              <a:srgbClr val="419A3C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419A3C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3429000" y="3167986"/>
            <a:ext cx="2438400" cy="533400"/>
          </a:xfrm>
          <a:solidFill>
            <a:schemeClr val="tx2"/>
          </a:solidFill>
          <a:ln>
            <a:solidFill>
              <a:srgbClr val="FF7600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FF760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7"/>
          </p:nvPr>
        </p:nvSpPr>
        <p:spPr>
          <a:xfrm>
            <a:off x="3429000" y="3951879"/>
            <a:ext cx="2438400" cy="533400"/>
          </a:xfrm>
          <a:solidFill>
            <a:schemeClr val="tx2"/>
          </a:solidFill>
          <a:ln>
            <a:solidFill>
              <a:srgbClr val="7D2553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A9316F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8"/>
          </p:nvPr>
        </p:nvSpPr>
        <p:spPr>
          <a:xfrm>
            <a:off x="3429000" y="4735773"/>
            <a:ext cx="2438400" cy="533400"/>
          </a:xfrm>
          <a:solidFill>
            <a:schemeClr val="tx2"/>
          </a:solidFill>
          <a:ln>
            <a:solidFill>
              <a:srgbClr val="5F4894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5F4894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 OCLC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2178B5"/>
              </a:gs>
              <a:gs pos="100000">
                <a:srgbClr val="000000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TextBox 11"/>
          <p:cNvSpPr txBox="1"/>
          <p:nvPr/>
        </p:nvSpPr>
        <p:spPr>
          <a:xfrm>
            <a:off x="76200" y="6429375"/>
            <a:ext cx="5181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Transitioning the RLG Partnership OPORS Live 30 Sept 2010</a:t>
            </a:r>
          </a:p>
        </p:txBody>
      </p:sp>
      <p:sp>
        <p:nvSpPr>
          <p:cNvPr id="4" name="TextBox 6"/>
          <p:cNvSpPr txBox="1"/>
          <p:nvPr/>
        </p:nvSpPr>
        <p:spPr>
          <a:xfrm>
            <a:off x="8466138" y="6429375"/>
            <a:ext cx="6096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73E3B8D-025C-4638-9D2F-6DA4DDF2AB2F}" type="slidenum">
              <a:rPr lang="en-US" sz="1400">
                <a:solidFill>
                  <a:schemeClr val="bg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1" descr="OCLC_V_M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381000"/>
            <a:ext cx="162560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 WorldCa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2178B5"/>
              </a:gs>
              <a:gs pos="100000">
                <a:srgbClr val="000000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TextBox 11"/>
          <p:cNvSpPr txBox="1"/>
          <p:nvPr/>
        </p:nvSpPr>
        <p:spPr>
          <a:xfrm>
            <a:off x="76200" y="6429375"/>
            <a:ext cx="5181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Transitioning the RLG Partnership OPORS Live 30 Sept 2010</a:t>
            </a:r>
          </a:p>
        </p:txBody>
      </p:sp>
      <p:sp>
        <p:nvSpPr>
          <p:cNvPr id="4" name="TextBox 6"/>
          <p:cNvSpPr txBox="1"/>
          <p:nvPr/>
        </p:nvSpPr>
        <p:spPr>
          <a:xfrm>
            <a:off x="8466138" y="6429375"/>
            <a:ext cx="6096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1633868-F83B-45F1-BBF7-40597D35BB6F}" type="slidenum">
              <a:rPr lang="en-US" sz="1400">
                <a:solidFill>
                  <a:schemeClr val="bg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2" descr="WCatLogo_H_M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57200"/>
            <a:ext cx="320040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2178B5"/>
              </a:gs>
              <a:gs pos="100000">
                <a:srgbClr val="000000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975" y="147638"/>
            <a:ext cx="80232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975" y="1447800"/>
            <a:ext cx="7702550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" y="6429375"/>
            <a:ext cx="51816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bg1"/>
                </a:solidFill>
                <a:latin typeface="Trebuchet MS" pitchFamily="34" charset="0"/>
              </a:rPr>
              <a:t>RLG Partnership Study Session 6 October 2010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66138" y="6429375"/>
            <a:ext cx="6096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4F34A18-42F8-4FCA-BF55-A32CFA7D01BA}" type="slidenum">
              <a:rPr lang="en-US" sz="1400">
                <a:solidFill>
                  <a:schemeClr val="bg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8" r:id="rId2"/>
    <p:sldLayoutId id="2147483687" r:id="rId3"/>
    <p:sldLayoutId id="2147483686" r:id="rId4"/>
    <p:sldLayoutId id="2147483685" r:id="rId5"/>
    <p:sldLayoutId id="2147483684" r:id="rId6"/>
    <p:sldLayoutId id="2147483683" r:id="rId7"/>
    <p:sldLayoutId id="2147483696" r:id="rId8"/>
    <p:sldLayoutId id="2147483697" r:id="rId9"/>
    <p:sldLayoutId id="2147483698" r:id="rId10"/>
    <p:sldLayoutId id="2147483682" r:id="rId11"/>
    <p:sldLayoutId id="2147483681" r:id="rId12"/>
    <p:sldLayoutId id="214748368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178B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178B5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178B5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178B5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178B5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9pPr>
    </p:titleStyle>
    <p:bodyStyle>
      <a:lvl1pPr marL="238125" indent="-225425" algn="l" rtl="0" eaLnBrk="0" fontAlgn="base" hangingPunct="0">
        <a:spcBef>
          <a:spcPct val="0"/>
        </a:spcBef>
        <a:spcAft>
          <a:spcPts val="1600"/>
        </a:spcAft>
        <a:buClr>
          <a:srgbClr val="FF7600"/>
        </a:buClr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22250" algn="l" rtl="0" eaLnBrk="0" fontAlgn="base" hangingPunct="0">
        <a:spcBef>
          <a:spcPct val="0"/>
        </a:spcBef>
        <a:spcAft>
          <a:spcPts val="800"/>
        </a:spcAft>
        <a:buClr>
          <a:srgbClr val="2178B5"/>
        </a:buClr>
        <a:buChar char="•"/>
        <a:defRPr sz="1900">
          <a:solidFill>
            <a:schemeClr val="tx1"/>
          </a:solidFill>
          <a:latin typeface="+mn-lt"/>
        </a:defRPr>
      </a:lvl2pPr>
      <a:lvl3pPr marL="1150938" indent="-223838" algn="l" rtl="0" eaLnBrk="0" fontAlgn="base" hangingPunct="0">
        <a:spcBef>
          <a:spcPct val="0"/>
        </a:spcBef>
        <a:spcAft>
          <a:spcPts val="800"/>
        </a:spcAft>
        <a:buClr>
          <a:srgbClr val="2178B5"/>
        </a:buClr>
        <a:buChar char="•"/>
        <a:defRPr sz="1700">
          <a:solidFill>
            <a:schemeClr val="tx1"/>
          </a:solidFill>
          <a:latin typeface="+mn-lt"/>
        </a:defRPr>
      </a:lvl3pPr>
      <a:lvl4pPr marL="1608138" indent="-223838" algn="l" rtl="0" eaLnBrk="0" fontAlgn="base" hangingPunct="0">
        <a:spcBef>
          <a:spcPct val="0"/>
        </a:spcBef>
        <a:spcAft>
          <a:spcPts val="800"/>
        </a:spcAft>
        <a:buClr>
          <a:srgbClr val="2178B5"/>
        </a:buClr>
        <a:buChar char="•"/>
        <a:defRPr sz="1500">
          <a:solidFill>
            <a:schemeClr val="tx1"/>
          </a:solidFill>
          <a:latin typeface="+mn-lt"/>
        </a:defRPr>
      </a:lvl4pPr>
      <a:lvl5pPr marL="2063750" indent="-222250" algn="l" rtl="0" eaLnBrk="0" fontAlgn="base" hangingPunct="0">
        <a:spcBef>
          <a:spcPct val="0"/>
        </a:spcBef>
        <a:spcAft>
          <a:spcPts val="800"/>
        </a:spcAft>
        <a:buClr>
          <a:srgbClr val="2178B5"/>
        </a:buClr>
        <a:buChar char="•"/>
        <a:defRPr sz="1300">
          <a:solidFill>
            <a:schemeClr val="tx1"/>
          </a:solidFill>
          <a:latin typeface="+mn-lt"/>
        </a:defRPr>
      </a:lvl5pPr>
      <a:lvl6pPr marL="25209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6pPr>
      <a:lvl7pPr marL="29781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7pPr>
      <a:lvl8pPr marL="34353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8pPr>
      <a:lvl9pPr marL="38925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34000">
                <a:srgbClr val="FF7600"/>
              </a:gs>
              <a:gs pos="97000">
                <a:schemeClr val="tx2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975" y="147638"/>
            <a:ext cx="80232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975" y="1447800"/>
            <a:ext cx="7702550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" y="6429375"/>
            <a:ext cx="5181600" cy="328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Presentation name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66138" y="6429375"/>
            <a:ext cx="6096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6611EB8-CE41-4E9E-AC75-3402FC0876F7}" type="slidenum">
              <a:rPr lang="en-US" sz="14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700" r:id="rId8"/>
    <p:sldLayoutId id="2147483701" r:id="rId9"/>
    <p:sldLayoutId id="2147483702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600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600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600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600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9pPr>
    </p:titleStyle>
    <p:bodyStyle>
      <a:lvl1pPr marL="238125" indent="-225425" algn="l" rtl="0" eaLnBrk="0" fontAlgn="base" hangingPunct="0">
        <a:spcBef>
          <a:spcPct val="0"/>
        </a:spcBef>
        <a:spcAft>
          <a:spcPts val="1600"/>
        </a:spcAft>
        <a:buClr>
          <a:srgbClr val="FF7600"/>
        </a:buClr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22250" algn="l" rtl="0" eaLnBrk="0" fontAlgn="base" hangingPunct="0">
        <a:spcBef>
          <a:spcPct val="0"/>
        </a:spcBef>
        <a:spcAft>
          <a:spcPts val="800"/>
        </a:spcAft>
        <a:buClr>
          <a:srgbClr val="FF7600"/>
        </a:buClr>
        <a:buChar char="•"/>
        <a:defRPr sz="1900">
          <a:solidFill>
            <a:schemeClr val="tx1"/>
          </a:solidFill>
          <a:latin typeface="+mn-lt"/>
        </a:defRPr>
      </a:lvl2pPr>
      <a:lvl3pPr marL="1150938" indent="-223838" algn="l" rtl="0" eaLnBrk="0" fontAlgn="base" hangingPunct="0">
        <a:spcBef>
          <a:spcPct val="0"/>
        </a:spcBef>
        <a:spcAft>
          <a:spcPts val="800"/>
        </a:spcAft>
        <a:buClr>
          <a:srgbClr val="FF7600"/>
        </a:buClr>
        <a:buChar char="•"/>
        <a:defRPr sz="1700">
          <a:solidFill>
            <a:schemeClr val="tx1"/>
          </a:solidFill>
          <a:latin typeface="+mn-lt"/>
        </a:defRPr>
      </a:lvl3pPr>
      <a:lvl4pPr marL="1608138" indent="-223838" algn="l" rtl="0" eaLnBrk="0" fontAlgn="base" hangingPunct="0">
        <a:spcBef>
          <a:spcPct val="0"/>
        </a:spcBef>
        <a:spcAft>
          <a:spcPts val="800"/>
        </a:spcAft>
        <a:buClr>
          <a:srgbClr val="FF7600"/>
        </a:buClr>
        <a:buChar char="•"/>
        <a:defRPr sz="1500">
          <a:solidFill>
            <a:schemeClr val="tx1"/>
          </a:solidFill>
          <a:latin typeface="+mn-lt"/>
        </a:defRPr>
      </a:lvl4pPr>
      <a:lvl5pPr marL="2063750" indent="-222250" algn="l" rtl="0" eaLnBrk="0" fontAlgn="base" hangingPunct="0">
        <a:spcBef>
          <a:spcPct val="0"/>
        </a:spcBef>
        <a:spcAft>
          <a:spcPts val="800"/>
        </a:spcAft>
        <a:buClr>
          <a:srgbClr val="FF7600"/>
        </a:buClr>
        <a:buChar char="•"/>
        <a:defRPr sz="1300">
          <a:solidFill>
            <a:schemeClr val="tx1"/>
          </a:solidFill>
          <a:latin typeface="+mn-lt"/>
        </a:defRPr>
      </a:lvl5pPr>
      <a:lvl6pPr marL="25209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6pPr>
      <a:lvl7pPr marL="29781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7pPr>
      <a:lvl8pPr marL="34353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8pPr>
      <a:lvl9pPr marL="38925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lir.org/pubs/abstract/pub147abst.html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MICHALKJ@OCLC.ORG" TargetMode="Externa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cid:image001.gif@01CA8944.BF1AB36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ctrTitle"/>
          </p:nvPr>
        </p:nvSpPr>
        <p:spPr>
          <a:xfrm>
            <a:off x="3573463" y="862013"/>
            <a:ext cx="4808537" cy="1751012"/>
          </a:xfrm>
        </p:spPr>
        <p:txBody>
          <a:bodyPr/>
          <a:lstStyle/>
          <a:p>
            <a:pPr eaLnBrk="1" hangingPunct="1"/>
            <a:r>
              <a:rPr lang="en-US" smtClean="0"/>
              <a:t>Rapidly Developing Mass Digitization and the Future of the University Library</a:t>
            </a:r>
          </a:p>
        </p:txBody>
      </p:sp>
      <p:sp>
        <p:nvSpPr>
          <p:cNvPr id="27650" name="Subtitle 2"/>
          <p:cNvSpPr>
            <a:spLocks noGrp="1"/>
          </p:cNvSpPr>
          <p:nvPr>
            <p:ph type="subTitle" idx="1"/>
          </p:nvPr>
        </p:nvSpPr>
        <p:spPr>
          <a:xfrm>
            <a:off x="3573463" y="3352800"/>
            <a:ext cx="4198937" cy="1930400"/>
          </a:xfrm>
        </p:spPr>
        <p:txBody>
          <a:bodyPr/>
          <a:lstStyle/>
          <a:p>
            <a:pPr eaLnBrk="1" hangingPunct="1"/>
            <a:r>
              <a:rPr lang="en-US" sz="2000" smtClean="0"/>
              <a:t>James Michalko</a:t>
            </a:r>
          </a:p>
          <a:p>
            <a:pPr eaLnBrk="1" hangingPunct="1"/>
            <a:r>
              <a:rPr lang="en-US" sz="2000" smtClean="0"/>
              <a:t>Vice President, OCLC Research </a:t>
            </a:r>
          </a:p>
          <a:p>
            <a:pPr eaLnBrk="1" hangingPunct="1"/>
            <a:r>
              <a:rPr lang="en-US" sz="2000" smtClean="0"/>
              <a:t>Keio University</a:t>
            </a:r>
          </a:p>
          <a:p>
            <a:pPr eaLnBrk="1" hangingPunct="1"/>
            <a:r>
              <a:rPr lang="en-US" sz="2000" smtClean="0"/>
              <a:t>6 October 2010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1371600" y="6019800"/>
            <a:ext cx="719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with thanks to Lorcan Dempsey, Brian Lavoie, David Lewis and Constance Malpas for their contributions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r>
              <a:rPr lang="en-US" sz="2400" b="0" smtClean="0"/>
              <a:t>What Do We Know About Print Book Use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pPr marL="514350" indent="-514350" defTabSz="457200">
              <a:buFont typeface="Calibri" pitchFamily="34" charset="0"/>
              <a:buNone/>
            </a:pPr>
            <a:r>
              <a:rPr lang="en-US" sz="2000" b="1" smtClean="0">
                <a:solidFill>
                  <a:srgbClr val="7F7F7F"/>
                </a:solidFill>
              </a:rPr>
              <a:t>The 80/20 rule applies</a:t>
            </a:r>
          </a:p>
          <a:p>
            <a:pPr marL="514350" indent="-514350" defTabSz="457200">
              <a:buFont typeface="Calibri" pitchFamily="34" charset="0"/>
              <a:buNone/>
            </a:pPr>
            <a:r>
              <a:rPr lang="en-US" sz="2000" b="1" smtClean="0">
                <a:solidFill>
                  <a:srgbClr val="7F7F7F"/>
                </a:solidFill>
              </a:rPr>
              <a:t>Past use predicts future use (better than anything else)</a:t>
            </a:r>
          </a:p>
          <a:p>
            <a:pPr marL="514350" indent="-514350" defTabSz="457200">
              <a:buFont typeface="Calibri" pitchFamily="34" charset="0"/>
              <a:buNone/>
            </a:pPr>
            <a:r>
              <a:rPr lang="en-US" sz="2000" b="1" smtClean="0">
                <a:solidFill>
                  <a:srgbClr val="7F7F7F"/>
                </a:solidFill>
              </a:rPr>
              <a:t>Use declines with age</a:t>
            </a:r>
          </a:p>
          <a:p>
            <a:pPr marL="514350" indent="-514350" defTabSz="457200">
              <a:buFont typeface="Calibri" pitchFamily="34" charset="0"/>
              <a:buNone/>
            </a:pPr>
            <a:r>
              <a:rPr lang="en-US" sz="2000" b="1" smtClean="0">
                <a:solidFill>
                  <a:srgbClr val="7F7F7F"/>
                </a:solidFill>
              </a:rPr>
              <a:t>In academic print collections users fail to find owned known items 50% of the time </a:t>
            </a:r>
          </a:p>
          <a:p>
            <a:pPr marL="514350" indent="-514350" defTabSz="457200">
              <a:buFont typeface="Calibri" pitchFamily="34" charset="0"/>
              <a:buNone/>
            </a:pPr>
            <a:r>
              <a:rPr lang="en-US" sz="2000" b="1" smtClean="0">
                <a:solidFill>
                  <a:srgbClr val="7F7F7F"/>
                </a:solidFill>
              </a:rPr>
              <a:t>Cost to the user is largely in the uncertainty of finding what they want</a:t>
            </a:r>
            <a:r>
              <a:rPr lang="en-US" b="1" smtClean="0">
                <a:solidFill>
                  <a:srgbClr val="7F7F7F"/>
                </a:solidFill>
              </a:rPr>
              <a:t> </a:t>
            </a:r>
          </a:p>
          <a:p>
            <a:pPr marL="514350" indent="-514350" defTabSz="457200">
              <a:buFont typeface="Calibri" pitchFamily="34" charset="0"/>
              <a:buNone/>
            </a:pPr>
            <a:r>
              <a:rPr lang="en-US" b="1" smtClean="0">
                <a:solidFill>
                  <a:schemeClr val="folHlink"/>
                </a:solidFill>
              </a:rPr>
              <a:t>The are no longer using what we have. The value of our print collections to the University has declined rapidly.</a:t>
            </a:r>
          </a:p>
          <a:p>
            <a:pPr marL="514350" indent="-514350" defTabSz="457200" eaLnBrk="1" hangingPunct="1">
              <a:spcAft>
                <a:spcPct val="0"/>
              </a:spcAft>
              <a:buClrTx/>
            </a:pPr>
            <a:r>
              <a:rPr lang="en-US" sz="700" smtClean="0">
                <a:latin typeface="Arial" charset="0"/>
              </a:rPr>
              <a:t>© 2010 David W. Lewis</a:t>
            </a:r>
            <a:r>
              <a:rPr lang="en-US" sz="1800" smtClean="0">
                <a:latin typeface="Arial" charset="0"/>
              </a:rPr>
              <a:t>.</a:t>
            </a:r>
          </a:p>
          <a:p>
            <a:pPr marL="514350" indent="-514350" defTabSz="457200"/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5" descr="circaggregate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28600"/>
            <a:ext cx="8023225" cy="5756275"/>
          </a:xfrm>
        </p:spPr>
      </p:pic>
      <p:sp>
        <p:nvSpPr>
          <p:cNvPr id="47106" name="Line 6"/>
          <p:cNvSpPr>
            <a:spLocks noChangeShapeType="1"/>
          </p:cNvSpPr>
          <p:nvPr/>
        </p:nvSpPr>
        <p:spPr bwMode="auto">
          <a:xfrm>
            <a:off x="1676400" y="2057400"/>
            <a:ext cx="4953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07" name="Line 7"/>
          <p:cNvSpPr>
            <a:spLocks noChangeShapeType="1"/>
          </p:cNvSpPr>
          <p:nvPr/>
        </p:nvSpPr>
        <p:spPr bwMode="auto">
          <a:xfrm>
            <a:off x="6629400" y="2057400"/>
            <a:ext cx="0" cy="3048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08" name="Text Box 8"/>
          <p:cNvSpPr txBox="1">
            <a:spLocks noChangeArrowheads="1"/>
          </p:cNvSpPr>
          <p:nvPr/>
        </p:nvSpPr>
        <p:spPr bwMode="auto">
          <a:xfrm>
            <a:off x="6705600" y="3886200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12.9%</a:t>
            </a:r>
          </a:p>
        </p:txBody>
      </p:sp>
      <p:sp>
        <p:nvSpPr>
          <p:cNvPr id="47109" name="Line 9"/>
          <p:cNvSpPr>
            <a:spLocks noChangeShapeType="1"/>
          </p:cNvSpPr>
          <p:nvPr/>
        </p:nvSpPr>
        <p:spPr bwMode="auto">
          <a:xfrm flipH="1">
            <a:off x="6705600" y="4267200"/>
            <a:ext cx="38100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10" name="Oval 10"/>
          <p:cNvSpPr>
            <a:spLocks noChangeArrowheads="1"/>
          </p:cNvSpPr>
          <p:nvPr/>
        </p:nvSpPr>
        <p:spPr bwMode="auto">
          <a:xfrm>
            <a:off x="1066800" y="1905000"/>
            <a:ext cx="5334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 idx="4294967295"/>
          </p:nvPr>
        </p:nvSpPr>
        <p:spPr>
          <a:xfrm>
            <a:off x="457200" y="1600200"/>
            <a:ext cx="8229600" cy="1143000"/>
          </a:xfrm>
        </p:spPr>
        <p:txBody>
          <a:bodyPr lIns="91440" tIns="45720" rIns="91440" bIns="45720" anchor="ctr"/>
          <a:lstStyle/>
          <a:p>
            <a:r>
              <a:rPr lang="en-US" sz="6000" smtClean="0"/>
              <a:t>switch to e-books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r>
              <a:rPr lang="en-US" sz="2400" b="0" smtClean="0"/>
              <a:t>Move from Print to Electronic Collections</a:t>
            </a:r>
            <a:endParaRPr lang="en-US" sz="2400" smtClean="0"/>
          </a:p>
        </p:txBody>
      </p:sp>
      <p:graphicFrame>
        <p:nvGraphicFramePr>
          <p:cNvPr id="7" name="Chart 6"/>
          <p:cNvGraphicFramePr/>
          <p:nvPr/>
        </p:nvGraphicFramePr>
        <p:xfrm>
          <a:off x="997269" y="1299300"/>
          <a:ext cx="7218039" cy="4173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7070725" y="5903913"/>
            <a:ext cx="1171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/>
              <a:t>© 2010 David W. Lewis</a:t>
            </a:r>
            <a:r>
              <a:rPr lang="en-U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r>
              <a:rPr lang="en-US" sz="2400" b="0" smtClean="0"/>
              <a:t>Move from Print to Electronic Collections</a:t>
            </a:r>
            <a:endParaRPr lang="en-US" sz="2400" smtClean="0"/>
          </a:p>
        </p:txBody>
      </p:sp>
      <p:sp>
        <p:nvSpPr>
          <p:cNvPr id="53250" name="Content Placeholder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endParaRPr lang="en-US" b="1" smtClean="0">
              <a:solidFill>
                <a:srgbClr val="7F7F7F"/>
              </a:solidFill>
            </a:endParaRPr>
          </a:p>
          <a:p>
            <a:r>
              <a:rPr lang="en-US" b="1" smtClean="0">
                <a:solidFill>
                  <a:srgbClr val="7F7F7F"/>
                </a:solidFill>
              </a:rPr>
              <a:t>Complete for journals</a:t>
            </a:r>
          </a:p>
          <a:p>
            <a:pPr lvl="1"/>
            <a:r>
              <a:rPr lang="en-US" b="1" smtClean="0">
                <a:solidFill>
                  <a:srgbClr val="7F7F7F"/>
                </a:solidFill>
              </a:rPr>
              <a:t>But we’re still shelving unused paper</a:t>
            </a:r>
          </a:p>
          <a:p>
            <a:pPr lvl="1">
              <a:buFontTx/>
              <a:buNone/>
            </a:pPr>
            <a:endParaRPr lang="en-US" b="1" smtClean="0">
              <a:solidFill>
                <a:srgbClr val="7F7F7F"/>
              </a:solidFill>
            </a:endParaRPr>
          </a:p>
          <a:p>
            <a:r>
              <a:rPr lang="en-US" b="1" smtClean="0">
                <a:solidFill>
                  <a:srgbClr val="7F7F7F"/>
                </a:solidFill>
              </a:rPr>
              <a:t>Nearly complete for reference works</a:t>
            </a:r>
          </a:p>
          <a:p>
            <a:pPr lvl="1"/>
            <a:r>
              <a:rPr lang="en-US" b="1" smtClean="0">
                <a:solidFill>
                  <a:srgbClr val="7F7F7F"/>
                </a:solidFill>
              </a:rPr>
              <a:t>But we’re still buying paper reference works</a:t>
            </a:r>
          </a:p>
        </p:txBody>
      </p:sp>
      <p:pic>
        <p:nvPicPr>
          <p:cNvPr id="53251" name="Picture 3" descr="images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981200"/>
            <a:ext cx="131762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 descr="encyclopedias.JPG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572000"/>
            <a:ext cx="3357563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7696200" y="6172200"/>
            <a:ext cx="13731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© 2010 David W. Lewis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and the switch to primarily e-book purchasing will happen soon</a:t>
            </a:r>
          </a:p>
        </p:txBody>
      </p:sp>
      <p:pic>
        <p:nvPicPr>
          <p:cNvPr id="55298" name="Picture 5" descr="arlptoe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143000"/>
            <a:ext cx="8023225" cy="5240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r>
              <a:rPr lang="en-US" sz="2400" b="0" smtClean="0"/>
              <a:t>Move from Print to Electronic Collections</a:t>
            </a:r>
            <a:endParaRPr lang="en-US" sz="2400" smtClean="0"/>
          </a:p>
        </p:txBody>
      </p:sp>
      <p:sp>
        <p:nvSpPr>
          <p:cNvPr id="57346" name="Content Placeholder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r>
              <a:rPr lang="en-US" b="1" smtClean="0">
                <a:solidFill>
                  <a:srgbClr val="7F7F7F"/>
                </a:solidFill>
              </a:rPr>
              <a:t>Just beginning for books</a:t>
            </a:r>
          </a:p>
          <a:p>
            <a:r>
              <a:rPr lang="en-US" b="1" smtClean="0">
                <a:solidFill>
                  <a:srgbClr val="7F7F7F"/>
                </a:solidFill>
              </a:rPr>
              <a:t>Treated early e-books collections like print books</a:t>
            </a:r>
          </a:p>
          <a:p>
            <a:pPr marL="742950" lvl="1" indent="-285750"/>
            <a:r>
              <a:rPr lang="en-US" b="1" smtClean="0">
                <a:solidFill>
                  <a:srgbClr val="7F7F7F"/>
                </a:solidFill>
              </a:rPr>
              <a:t>Most important thing about e-books is that you don’t have to buy then until you need them</a:t>
            </a:r>
          </a:p>
          <a:p>
            <a:pPr marL="742950" lvl="1" indent="-285750"/>
            <a:r>
              <a:rPr lang="en-US" b="1" smtClean="0">
                <a:solidFill>
                  <a:srgbClr val="7F7F7F"/>
                </a:solidFill>
              </a:rPr>
              <a:t>User-driven purchasing becomes possible</a:t>
            </a:r>
          </a:p>
          <a:p>
            <a:pPr marL="742950" lvl="1" indent="-285750"/>
            <a:r>
              <a:rPr lang="en-US" b="1" smtClean="0">
                <a:solidFill>
                  <a:srgbClr val="7F7F7F"/>
                </a:solidFill>
              </a:rPr>
              <a:t>If you want it we have it</a:t>
            </a:r>
          </a:p>
          <a:p>
            <a:endParaRPr lang="en-US" b="1" smtClean="0">
              <a:solidFill>
                <a:srgbClr val="7F7F7F"/>
              </a:solidFill>
            </a:endParaRPr>
          </a:p>
        </p:txBody>
      </p:sp>
      <p:sp>
        <p:nvSpPr>
          <p:cNvPr id="57347" name="Rectangle 4"/>
          <p:cNvSpPr>
            <a:spLocks noChangeArrowheads="1"/>
          </p:cNvSpPr>
          <p:nvPr/>
        </p:nvSpPr>
        <p:spPr bwMode="auto">
          <a:xfrm>
            <a:off x="7608888" y="6108700"/>
            <a:ext cx="14049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© 2010 David W. Lewis.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r>
              <a:rPr lang="en-US" sz="2800" smtClean="0"/>
              <a:t>Forecasts – Digital Availability of e-books</a:t>
            </a:r>
            <a:br>
              <a:rPr lang="en-US" sz="2800" smtClean="0"/>
            </a:br>
            <a:r>
              <a:rPr lang="en-US" sz="2800" smtClean="0"/>
              <a:t>- the publishers expect this switch</a:t>
            </a:r>
          </a:p>
        </p:txBody>
      </p:sp>
      <p:sp>
        <p:nvSpPr>
          <p:cNvPr id="58370" name="Text Box 4"/>
          <p:cNvSpPr txBox="1">
            <a:spLocks noChangeArrowheads="1"/>
          </p:cNvSpPr>
          <p:nvPr/>
        </p:nvSpPr>
        <p:spPr bwMode="auto">
          <a:xfrm>
            <a:off x="717550" y="1752600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Current*</a:t>
            </a:r>
          </a:p>
        </p:txBody>
      </p:sp>
      <p:grpSp>
        <p:nvGrpSpPr>
          <p:cNvPr id="58371" name="Group 47"/>
          <p:cNvGrpSpPr>
            <a:grpSpLocks/>
          </p:cNvGrpSpPr>
          <p:nvPr/>
        </p:nvGrpSpPr>
        <p:grpSpPr bwMode="auto">
          <a:xfrm>
            <a:off x="2089150" y="2376488"/>
            <a:ext cx="1250950" cy="2195512"/>
            <a:chOff x="1316" y="1497"/>
            <a:chExt cx="788" cy="1383"/>
          </a:xfrm>
        </p:grpSpPr>
        <p:sp>
          <p:nvSpPr>
            <p:cNvPr id="58410" name="Text Box 5"/>
            <p:cNvSpPr txBox="1">
              <a:spLocks noChangeArrowheads="1"/>
            </p:cNvSpPr>
            <p:nvPr/>
          </p:nvSpPr>
          <p:spPr bwMode="auto">
            <a:xfrm>
              <a:off x="1316" y="1497"/>
              <a:ext cx="4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Trade:</a:t>
              </a:r>
            </a:p>
          </p:txBody>
        </p:sp>
        <p:sp>
          <p:nvSpPr>
            <p:cNvPr id="58411" name="Text Box 6"/>
            <p:cNvSpPr txBox="1">
              <a:spLocks noChangeArrowheads="1"/>
            </p:cNvSpPr>
            <p:nvPr/>
          </p:nvSpPr>
          <p:spPr bwMode="auto">
            <a:xfrm>
              <a:off x="1324" y="1824"/>
              <a:ext cx="7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Acad/Prof:</a:t>
              </a:r>
            </a:p>
          </p:txBody>
        </p:sp>
        <p:sp>
          <p:nvSpPr>
            <p:cNvPr id="58412" name="Text Box 7"/>
            <p:cNvSpPr txBox="1">
              <a:spLocks noChangeArrowheads="1"/>
            </p:cNvSpPr>
            <p:nvPr/>
          </p:nvSpPr>
          <p:spPr bwMode="auto">
            <a:xfrm>
              <a:off x="1324" y="2256"/>
              <a:ext cx="7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Text books:</a:t>
              </a:r>
            </a:p>
          </p:txBody>
        </p:sp>
        <p:sp>
          <p:nvSpPr>
            <p:cNvPr id="58413" name="Text Box 9"/>
            <p:cNvSpPr txBox="1">
              <a:spLocks noChangeArrowheads="1"/>
            </p:cNvSpPr>
            <p:nvPr/>
          </p:nvSpPr>
          <p:spPr bwMode="auto">
            <a:xfrm>
              <a:off x="1432" y="2649"/>
              <a:ext cx="3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H/S:</a:t>
              </a:r>
            </a:p>
          </p:txBody>
        </p:sp>
      </p:grpSp>
      <p:sp>
        <p:nvSpPr>
          <p:cNvPr id="58372" name="Text Box 11"/>
          <p:cNvSpPr txBox="1">
            <a:spLocks noChangeArrowheads="1"/>
          </p:cNvSpPr>
          <p:nvPr/>
        </p:nvSpPr>
        <p:spPr bwMode="auto">
          <a:xfrm>
            <a:off x="6388100" y="1752600"/>
            <a:ext cx="124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Ten Years#</a:t>
            </a:r>
          </a:p>
        </p:txBody>
      </p:sp>
      <p:grpSp>
        <p:nvGrpSpPr>
          <p:cNvPr id="58373" name="Group 19"/>
          <p:cNvGrpSpPr>
            <a:grpSpLocks/>
          </p:cNvGrpSpPr>
          <p:nvPr/>
        </p:nvGrpSpPr>
        <p:grpSpPr bwMode="auto">
          <a:xfrm>
            <a:off x="3921125" y="1752600"/>
            <a:ext cx="1416050" cy="533400"/>
            <a:chOff x="2470" y="1104"/>
            <a:chExt cx="892" cy="336"/>
          </a:xfrm>
        </p:grpSpPr>
        <p:sp>
          <p:nvSpPr>
            <p:cNvPr id="58407" name="Text Box 10"/>
            <p:cNvSpPr txBox="1">
              <a:spLocks noChangeArrowheads="1"/>
            </p:cNvSpPr>
            <p:nvPr/>
          </p:nvSpPr>
          <p:spPr bwMode="auto">
            <a:xfrm>
              <a:off x="2546" y="1104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Five Years*</a:t>
              </a:r>
            </a:p>
          </p:txBody>
        </p:sp>
        <p:sp>
          <p:nvSpPr>
            <p:cNvPr id="58408" name="Text Box 12"/>
            <p:cNvSpPr txBox="1">
              <a:spLocks noChangeArrowheads="1"/>
            </p:cNvSpPr>
            <p:nvPr/>
          </p:nvSpPr>
          <p:spPr bwMode="auto">
            <a:xfrm>
              <a:off x="2470" y="1256"/>
              <a:ext cx="3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u="sng">
                  <a:latin typeface="Calibri" pitchFamily="34" charset="0"/>
                </a:rPr>
                <a:t>Front</a:t>
              </a:r>
            </a:p>
          </p:txBody>
        </p:sp>
        <p:sp>
          <p:nvSpPr>
            <p:cNvPr id="58409" name="Text Box 13"/>
            <p:cNvSpPr txBox="1">
              <a:spLocks noChangeArrowheads="1"/>
            </p:cNvSpPr>
            <p:nvPr/>
          </p:nvSpPr>
          <p:spPr bwMode="auto">
            <a:xfrm>
              <a:off x="2998" y="1267"/>
              <a:ext cx="31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u="sng">
                  <a:latin typeface="Calibri" pitchFamily="34" charset="0"/>
                </a:rPr>
                <a:t>Back</a:t>
              </a:r>
            </a:p>
          </p:txBody>
        </p:sp>
      </p:grpSp>
      <p:sp>
        <p:nvSpPr>
          <p:cNvPr id="58374" name="Line 14"/>
          <p:cNvSpPr>
            <a:spLocks noChangeShapeType="1"/>
          </p:cNvSpPr>
          <p:nvPr/>
        </p:nvSpPr>
        <p:spPr bwMode="auto">
          <a:xfrm>
            <a:off x="3429000" y="1905000"/>
            <a:ext cx="0" cy="281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75" name="Line 16"/>
          <p:cNvSpPr>
            <a:spLocks noChangeShapeType="1"/>
          </p:cNvSpPr>
          <p:nvPr/>
        </p:nvSpPr>
        <p:spPr bwMode="auto">
          <a:xfrm>
            <a:off x="5943600" y="1905000"/>
            <a:ext cx="0" cy="281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76" name="Line 17"/>
          <p:cNvSpPr>
            <a:spLocks noChangeShapeType="1"/>
          </p:cNvSpPr>
          <p:nvPr/>
        </p:nvSpPr>
        <p:spPr bwMode="auto">
          <a:xfrm>
            <a:off x="8077200" y="1905000"/>
            <a:ext cx="0" cy="281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77" name="Line 18"/>
          <p:cNvSpPr>
            <a:spLocks noChangeShapeType="1"/>
          </p:cNvSpPr>
          <p:nvPr/>
        </p:nvSpPr>
        <p:spPr bwMode="auto">
          <a:xfrm>
            <a:off x="1905000" y="1905000"/>
            <a:ext cx="0" cy="281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78" name="Text Box 21"/>
          <p:cNvSpPr txBox="1">
            <a:spLocks noChangeArrowheads="1"/>
          </p:cNvSpPr>
          <p:nvPr/>
        </p:nvSpPr>
        <p:spPr bwMode="auto">
          <a:xfrm>
            <a:off x="2133600" y="1752600"/>
            <a:ext cx="98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Segment</a:t>
            </a:r>
          </a:p>
        </p:txBody>
      </p:sp>
      <p:sp>
        <p:nvSpPr>
          <p:cNvPr id="58379" name="Line 22"/>
          <p:cNvSpPr>
            <a:spLocks noChangeShapeType="1"/>
          </p:cNvSpPr>
          <p:nvPr/>
        </p:nvSpPr>
        <p:spPr bwMode="auto">
          <a:xfrm>
            <a:off x="533400" y="20574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80" name="Line 23"/>
          <p:cNvSpPr>
            <a:spLocks noChangeShapeType="1"/>
          </p:cNvSpPr>
          <p:nvPr/>
        </p:nvSpPr>
        <p:spPr bwMode="auto">
          <a:xfrm>
            <a:off x="2057400" y="20574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81" name="Line 24"/>
          <p:cNvSpPr>
            <a:spLocks noChangeShapeType="1"/>
          </p:cNvSpPr>
          <p:nvPr/>
        </p:nvSpPr>
        <p:spPr bwMode="auto">
          <a:xfrm>
            <a:off x="3733800" y="20574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382" name="Line 25"/>
          <p:cNvSpPr>
            <a:spLocks noChangeShapeType="1"/>
          </p:cNvSpPr>
          <p:nvPr/>
        </p:nvSpPr>
        <p:spPr bwMode="auto">
          <a:xfrm>
            <a:off x="6096000" y="20574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58383" name="Group 30"/>
          <p:cNvGrpSpPr>
            <a:grpSpLocks/>
          </p:cNvGrpSpPr>
          <p:nvPr/>
        </p:nvGrpSpPr>
        <p:grpSpPr bwMode="auto">
          <a:xfrm>
            <a:off x="990600" y="2390775"/>
            <a:ext cx="603250" cy="2181225"/>
            <a:chOff x="624" y="1497"/>
            <a:chExt cx="380" cy="1374"/>
          </a:xfrm>
        </p:grpSpPr>
        <p:sp>
          <p:nvSpPr>
            <p:cNvPr id="58403" name="Text Box 26"/>
            <p:cNvSpPr txBox="1">
              <a:spLocks noChangeArrowheads="1"/>
            </p:cNvSpPr>
            <p:nvPr/>
          </p:nvSpPr>
          <p:spPr bwMode="auto">
            <a:xfrm>
              <a:off x="624" y="1497"/>
              <a:ext cx="3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25%</a:t>
              </a:r>
            </a:p>
          </p:txBody>
        </p:sp>
        <p:sp>
          <p:nvSpPr>
            <p:cNvPr id="58404" name="Text Box 27"/>
            <p:cNvSpPr txBox="1">
              <a:spLocks noChangeArrowheads="1"/>
            </p:cNvSpPr>
            <p:nvPr/>
          </p:nvSpPr>
          <p:spPr bwMode="auto">
            <a:xfrm>
              <a:off x="624" y="1824"/>
              <a:ext cx="3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10%</a:t>
              </a:r>
            </a:p>
          </p:txBody>
        </p:sp>
        <p:sp>
          <p:nvSpPr>
            <p:cNvPr id="58405" name="Text Box 28"/>
            <p:cNvSpPr txBox="1">
              <a:spLocks noChangeArrowheads="1"/>
            </p:cNvSpPr>
            <p:nvPr/>
          </p:nvSpPr>
          <p:spPr bwMode="auto">
            <a:xfrm>
              <a:off x="624" y="2448"/>
              <a:ext cx="3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20%</a:t>
              </a:r>
            </a:p>
          </p:txBody>
        </p:sp>
        <p:sp>
          <p:nvSpPr>
            <p:cNvPr id="58406" name="Text Box 29"/>
            <p:cNvSpPr txBox="1">
              <a:spLocks noChangeArrowheads="1"/>
            </p:cNvSpPr>
            <p:nvPr/>
          </p:nvSpPr>
          <p:spPr bwMode="auto">
            <a:xfrm>
              <a:off x="624" y="2640"/>
              <a:ext cx="3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  1%</a:t>
              </a:r>
            </a:p>
          </p:txBody>
        </p:sp>
      </p:grpSp>
      <p:grpSp>
        <p:nvGrpSpPr>
          <p:cNvPr id="58384" name="Group 31"/>
          <p:cNvGrpSpPr>
            <a:grpSpLocks/>
          </p:cNvGrpSpPr>
          <p:nvPr/>
        </p:nvGrpSpPr>
        <p:grpSpPr bwMode="auto">
          <a:xfrm>
            <a:off x="4006850" y="2390775"/>
            <a:ext cx="603250" cy="2181225"/>
            <a:chOff x="624" y="1497"/>
            <a:chExt cx="380" cy="1374"/>
          </a:xfrm>
        </p:grpSpPr>
        <p:sp>
          <p:nvSpPr>
            <p:cNvPr id="58399" name="Text Box 32"/>
            <p:cNvSpPr txBox="1">
              <a:spLocks noChangeArrowheads="1"/>
            </p:cNvSpPr>
            <p:nvPr/>
          </p:nvSpPr>
          <p:spPr bwMode="auto">
            <a:xfrm>
              <a:off x="624" y="1497"/>
              <a:ext cx="3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85%</a:t>
              </a:r>
            </a:p>
          </p:txBody>
        </p:sp>
        <p:sp>
          <p:nvSpPr>
            <p:cNvPr id="58400" name="Text Box 33"/>
            <p:cNvSpPr txBox="1">
              <a:spLocks noChangeArrowheads="1"/>
            </p:cNvSpPr>
            <p:nvPr/>
          </p:nvSpPr>
          <p:spPr bwMode="auto">
            <a:xfrm>
              <a:off x="624" y="1824"/>
              <a:ext cx="3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75%</a:t>
              </a:r>
            </a:p>
          </p:txBody>
        </p:sp>
        <p:sp>
          <p:nvSpPr>
            <p:cNvPr id="58401" name="Text Box 34"/>
            <p:cNvSpPr txBox="1">
              <a:spLocks noChangeArrowheads="1"/>
            </p:cNvSpPr>
            <p:nvPr/>
          </p:nvSpPr>
          <p:spPr bwMode="auto">
            <a:xfrm>
              <a:off x="624" y="2448"/>
              <a:ext cx="3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90%</a:t>
              </a:r>
            </a:p>
          </p:txBody>
        </p:sp>
        <p:sp>
          <p:nvSpPr>
            <p:cNvPr id="58402" name="Text Box 35"/>
            <p:cNvSpPr txBox="1">
              <a:spLocks noChangeArrowheads="1"/>
            </p:cNvSpPr>
            <p:nvPr/>
          </p:nvSpPr>
          <p:spPr bwMode="auto">
            <a:xfrm>
              <a:off x="624" y="2640"/>
              <a:ext cx="3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20%</a:t>
              </a:r>
            </a:p>
          </p:txBody>
        </p:sp>
      </p:grpSp>
      <p:grpSp>
        <p:nvGrpSpPr>
          <p:cNvPr id="58385" name="Group 36"/>
          <p:cNvGrpSpPr>
            <a:grpSpLocks/>
          </p:cNvGrpSpPr>
          <p:nvPr/>
        </p:nvGrpSpPr>
        <p:grpSpPr bwMode="auto">
          <a:xfrm>
            <a:off x="6651625" y="2390775"/>
            <a:ext cx="717550" cy="2181225"/>
            <a:chOff x="624" y="1497"/>
            <a:chExt cx="452" cy="1374"/>
          </a:xfrm>
        </p:grpSpPr>
        <p:sp>
          <p:nvSpPr>
            <p:cNvPr id="58395" name="Text Box 37"/>
            <p:cNvSpPr txBox="1">
              <a:spLocks noChangeArrowheads="1"/>
            </p:cNvSpPr>
            <p:nvPr/>
          </p:nvSpPr>
          <p:spPr bwMode="auto">
            <a:xfrm>
              <a:off x="624" y="1497"/>
              <a:ext cx="4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100%</a:t>
              </a:r>
            </a:p>
          </p:txBody>
        </p:sp>
        <p:sp>
          <p:nvSpPr>
            <p:cNvPr id="58396" name="Text Box 38"/>
            <p:cNvSpPr txBox="1">
              <a:spLocks noChangeArrowheads="1"/>
            </p:cNvSpPr>
            <p:nvPr/>
          </p:nvSpPr>
          <p:spPr bwMode="auto">
            <a:xfrm>
              <a:off x="624" y="1824"/>
              <a:ext cx="4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100%</a:t>
              </a:r>
            </a:p>
          </p:txBody>
        </p:sp>
        <p:sp>
          <p:nvSpPr>
            <p:cNvPr id="58397" name="Text Box 39"/>
            <p:cNvSpPr txBox="1">
              <a:spLocks noChangeArrowheads="1"/>
            </p:cNvSpPr>
            <p:nvPr/>
          </p:nvSpPr>
          <p:spPr bwMode="auto">
            <a:xfrm>
              <a:off x="624" y="2448"/>
              <a:ext cx="4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100%</a:t>
              </a:r>
            </a:p>
          </p:txBody>
        </p:sp>
        <p:sp>
          <p:nvSpPr>
            <p:cNvPr id="58398" name="Text Box 40"/>
            <p:cNvSpPr txBox="1">
              <a:spLocks noChangeArrowheads="1"/>
            </p:cNvSpPr>
            <p:nvPr/>
          </p:nvSpPr>
          <p:spPr bwMode="auto">
            <a:xfrm>
              <a:off x="624" y="2640"/>
              <a:ext cx="4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  50%</a:t>
              </a:r>
            </a:p>
          </p:txBody>
        </p:sp>
      </p:grpSp>
      <p:grpSp>
        <p:nvGrpSpPr>
          <p:cNvPr id="58386" name="Group 41"/>
          <p:cNvGrpSpPr>
            <a:grpSpLocks/>
          </p:cNvGrpSpPr>
          <p:nvPr/>
        </p:nvGrpSpPr>
        <p:grpSpPr bwMode="auto">
          <a:xfrm>
            <a:off x="4768850" y="2390775"/>
            <a:ext cx="603250" cy="2181225"/>
            <a:chOff x="624" y="1497"/>
            <a:chExt cx="380" cy="1374"/>
          </a:xfrm>
        </p:grpSpPr>
        <p:sp>
          <p:nvSpPr>
            <p:cNvPr id="58391" name="Text Box 42"/>
            <p:cNvSpPr txBox="1">
              <a:spLocks noChangeArrowheads="1"/>
            </p:cNvSpPr>
            <p:nvPr/>
          </p:nvSpPr>
          <p:spPr bwMode="auto">
            <a:xfrm>
              <a:off x="624" y="1497"/>
              <a:ext cx="3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50%</a:t>
              </a:r>
            </a:p>
          </p:txBody>
        </p:sp>
        <p:sp>
          <p:nvSpPr>
            <p:cNvPr id="58392" name="Text Box 43"/>
            <p:cNvSpPr txBox="1">
              <a:spLocks noChangeArrowheads="1"/>
            </p:cNvSpPr>
            <p:nvPr/>
          </p:nvSpPr>
          <p:spPr bwMode="auto">
            <a:xfrm>
              <a:off x="624" y="1824"/>
              <a:ext cx="3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30%</a:t>
              </a:r>
            </a:p>
          </p:txBody>
        </p:sp>
        <p:sp>
          <p:nvSpPr>
            <p:cNvPr id="58393" name="Text Box 44"/>
            <p:cNvSpPr txBox="1">
              <a:spLocks noChangeArrowheads="1"/>
            </p:cNvSpPr>
            <p:nvPr/>
          </p:nvSpPr>
          <p:spPr bwMode="auto">
            <a:xfrm>
              <a:off x="624" y="2448"/>
              <a:ext cx="3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10%</a:t>
              </a:r>
            </a:p>
          </p:txBody>
        </p:sp>
        <p:sp>
          <p:nvSpPr>
            <p:cNvPr id="58394" name="Text Box 45"/>
            <p:cNvSpPr txBox="1">
              <a:spLocks noChangeArrowheads="1"/>
            </p:cNvSpPr>
            <p:nvPr/>
          </p:nvSpPr>
          <p:spPr bwMode="auto">
            <a:xfrm>
              <a:off x="624" y="2640"/>
              <a:ext cx="3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5%</a:t>
              </a:r>
            </a:p>
          </p:txBody>
        </p:sp>
      </p:grpSp>
      <p:sp>
        <p:nvSpPr>
          <p:cNvPr id="58387" name="Text Box 46"/>
          <p:cNvSpPr txBox="1">
            <a:spLocks noChangeArrowheads="1"/>
          </p:cNvSpPr>
          <p:nvPr/>
        </p:nvSpPr>
        <p:spPr bwMode="auto">
          <a:xfrm>
            <a:off x="517525" y="5270500"/>
            <a:ext cx="47545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Memo:</a:t>
            </a:r>
          </a:p>
          <a:p>
            <a:r>
              <a:rPr lang="en-US" sz="1600">
                <a:latin typeface="Calibri" pitchFamily="34" charset="0"/>
              </a:rPr>
              <a:t>*Assumes top tier publishers – 1,000 active publishers</a:t>
            </a:r>
          </a:p>
          <a:p>
            <a:r>
              <a:rPr lang="en-US" sz="1600">
                <a:latin typeface="Calibri" pitchFamily="34" charset="0"/>
              </a:rPr>
              <a:t># Assumes any active publisher selling on Amazon.com</a:t>
            </a:r>
          </a:p>
        </p:txBody>
      </p:sp>
      <p:sp>
        <p:nvSpPr>
          <p:cNvPr id="58388" name="TextBox 48"/>
          <p:cNvSpPr txBox="1">
            <a:spLocks noChangeArrowheads="1"/>
          </p:cNvSpPr>
          <p:nvPr/>
        </p:nvSpPr>
        <p:spPr bwMode="auto">
          <a:xfrm>
            <a:off x="1981200" y="6019800"/>
            <a:ext cx="32004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>
                <a:solidFill>
                  <a:srgbClr val="E76A00"/>
                </a:solidFill>
                <a:latin typeface="Trebuchet MS" pitchFamily="34" charset="0"/>
              </a:rPr>
              <a:t>OCLC work commissioned from Michael Cairns. </a:t>
            </a:r>
            <a:br>
              <a:rPr lang="en-US" sz="900" b="1">
                <a:solidFill>
                  <a:srgbClr val="E76A00"/>
                </a:solidFill>
                <a:latin typeface="Trebuchet MS" pitchFamily="34" charset="0"/>
              </a:rPr>
            </a:br>
            <a:r>
              <a:rPr lang="en-US" sz="900" b="1">
                <a:solidFill>
                  <a:srgbClr val="E76A00"/>
                </a:solidFill>
                <a:latin typeface="Trebuchet MS" pitchFamily="34" charset="0"/>
              </a:rPr>
              <a:t>Based on interviews with selection of industry experts.</a:t>
            </a:r>
            <a:r>
              <a:rPr lang="en-US" sz="1400" b="1">
                <a:solidFill>
                  <a:srgbClr val="E76A00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58389" name="Text Box 7"/>
          <p:cNvSpPr txBox="1">
            <a:spLocks noChangeArrowheads="1"/>
          </p:cNvSpPr>
          <p:nvPr/>
        </p:nvSpPr>
        <p:spPr bwMode="auto">
          <a:xfrm>
            <a:off x="2263775" y="3886200"/>
            <a:ext cx="93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College:</a:t>
            </a:r>
          </a:p>
        </p:txBody>
      </p:sp>
      <p:sp>
        <p:nvSpPr>
          <p:cNvPr id="58390" name="Oval 50"/>
          <p:cNvSpPr>
            <a:spLocks noChangeArrowheads="1"/>
          </p:cNvSpPr>
          <p:nvPr/>
        </p:nvSpPr>
        <p:spPr bwMode="auto">
          <a:xfrm>
            <a:off x="6477000" y="2209800"/>
            <a:ext cx="1066800" cy="1371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34975" y="147638"/>
            <a:ext cx="8023225" cy="995362"/>
          </a:xfrm>
        </p:spPr>
        <p:txBody>
          <a:bodyPr/>
          <a:lstStyle/>
          <a:p>
            <a:r>
              <a:rPr lang="en-US" smtClean="0"/>
              <a:t>Status of the switch to e-publications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975" y="1447800"/>
            <a:ext cx="7702550" cy="4691063"/>
          </a:xfrm>
        </p:spPr>
        <p:txBody>
          <a:bodyPr/>
          <a:lstStyle/>
          <a:p>
            <a:pPr marL="238125" indent="-225425">
              <a:spcAft>
                <a:spcPts val="1600"/>
              </a:spcAft>
              <a:buClr>
                <a:srgbClr val="FF7600"/>
              </a:buClr>
              <a:buFontTx/>
              <a:buChar char="•"/>
            </a:pPr>
            <a:r>
              <a:rPr lang="en-US" smtClean="0"/>
              <a:t>Complete for e-journals</a:t>
            </a:r>
          </a:p>
          <a:p>
            <a:pPr marL="238125" indent="-225425">
              <a:spcAft>
                <a:spcPts val="1600"/>
              </a:spcAft>
              <a:buClr>
                <a:srgbClr val="FF7600"/>
              </a:buClr>
              <a:buFontTx/>
              <a:buChar char="•"/>
            </a:pPr>
            <a:r>
              <a:rPr lang="en-US" smtClean="0"/>
              <a:t>Will be primarily electronic for books soon</a:t>
            </a:r>
          </a:p>
          <a:p>
            <a:pPr marL="238125" indent="-225425">
              <a:spcAft>
                <a:spcPts val="1600"/>
              </a:spcAft>
              <a:buClr>
                <a:srgbClr val="FF7600"/>
              </a:buClr>
              <a:buFontTx/>
              <a:buNone/>
            </a:pPr>
            <a:r>
              <a:rPr lang="en-US" smtClean="0"/>
              <a:t>Combine with</a:t>
            </a:r>
          </a:p>
          <a:p>
            <a:pPr marL="238125" indent="-225425">
              <a:spcAft>
                <a:spcPts val="1600"/>
              </a:spcAft>
              <a:buClr>
                <a:srgbClr val="FF7600"/>
              </a:buClr>
              <a:buFontTx/>
              <a:buChar char="•"/>
            </a:pPr>
            <a:r>
              <a:rPr lang="en-US" smtClean="0"/>
              <a:t>Mass digitization of legacy print collections</a:t>
            </a:r>
          </a:p>
          <a:p>
            <a:pPr lvl="1">
              <a:spcAft>
                <a:spcPts val="800"/>
              </a:spcAft>
            </a:pPr>
            <a:r>
              <a:rPr lang="en-US" smtClean="0"/>
              <a:t>Google in USA – digitizing everything regardless of copyright status</a:t>
            </a:r>
          </a:p>
          <a:p>
            <a:pPr lvl="1">
              <a:spcAft>
                <a:spcPts val="800"/>
              </a:spcAft>
            </a:pPr>
            <a:r>
              <a:rPr lang="en-US" smtClean="0"/>
              <a:t>Google participating libraries creating a joint platform to store, preserve and ultimately access their copies of the Google digital versions. The platform is run by the University of Michigan and called the Hathi Trust</a:t>
            </a:r>
          </a:p>
        </p:txBody>
      </p:sp>
      <p:sp>
        <p:nvSpPr>
          <p:cNvPr id="60419" name="TextBox 5"/>
          <p:cNvSpPr txBox="1">
            <a:spLocks noChangeArrowheads="1"/>
          </p:cNvSpPr>
          <p:nvPr/>
        </p:nvSpPr>
        <p:spPr bwMode="auto">
          <a:xfrm>
            <a:off x="4495800" y="5908675"/>
            <a:ext cx="2479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  <a:cs typeface="Arial" charset="0"/>
              </a:rPr>
              <a:t>www.hathitrust.org</a:t>
            </a:r>
          </a:p>
        </p:txBody>
      </p:sp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7238" y="5257800"/>
            <a:ext cx="1579562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r>
              <a:rPr lang="en-US" smtClean="0">
                <a:solidFill>
                  <a:srgbClr val="404040"/>
                </a:solidFill>
              </a:rPr>
              <a:t>Hathi Trust - current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4001"/>
            <a:ext cx="8077200" cy="5355314"/>
          </a:xfrm>
        </p:spPr>
        <p:txBody>
          <a:bodyPr lIns="91440" tIns="45720" rIns="91440" bIns="45720" numCol="2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California Digital Library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Indiana University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Michigan State University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Northwestern University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Ohio State University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Penn State University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Purdue University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UC Berkeley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UC Davis 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UC Irvine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UCLA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UC Merced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UC Riverside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endParaRPr lang="en-US" sz="1800" kern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endParaRPr lang="en-US" sz="1800" kern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None/>
              <a:defRPr/>
            </a:pPr>
            <a:endParaRPr lang="en-US" sz="1800" kern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UC San Diego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UC San Francisco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UC Santa Barbara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UC Santa Cruz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University of Chicago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Illinois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Illinois at Chicago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University of Iowa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Michigan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Minnesota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Wisconsin-Madison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Virginia </a:t>
            </a:r>
            <a:endParaRPr lang="en-US" sz="18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467" name="Text Box 4"/>
          <p:cNvSpPr txBox="1">
            <a:spLocks noChangeArrowheads="1"/>
          </p:cNvSpPr>
          <p:nvPr/>
        </p:nvSpPr>
        <p:spPr bwMode="auto">
          <a:xfrm>
            <a:off x="3505200" y="5715000"/>
            <a:ext cx="526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MOST OF THE US GOOGLE BOOK PARTNERS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/>
          <p:cNvSpPr/>
          <p:nvPr/>
        </p:nvSpPr>
        <p:spPr>
          <a:xfrm rot="10800000">
            <a:off x="3021013" y="381000"/>
            <a:ext cx="914400" cy="38862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 rot="16200000">
            <a:off x="5535613" y="1462088"/>
            <a:ext cx="762000" cy="53340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675" name="TextBox 7"/>
          <p:cNvSpPr txBox="1">
            <a:spLocks noChangeArrowheads="1"/>
          </p:cNvSpPr>
          <p:nvPr/>
        </p:nvSpPr>
        <p:spPr bwMode="auto">
          <a:xfrm>
            <a:off x="685800" y="1066800"/>
            <a:ext cx="1576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Verdana" pitchFamily="34" charset="0"/>
              </a:rPr>
              <a:t>Simplistic</a:t>
            </a:r>
          </a:p>
        </p:txBody>
      </p:sp>
      <p:sp>
        <p:nvSpPr>
          <p:cNvPr id="28676" name="TextBox 8"/>
          <p:cNvSpPr txBox="1">
            <a:spLocks noChangeArrowheads="1"/>
          </p:cNvSpPr>
          <p:nvPr/>
        </p:nvSpPr>
        <p:spPr bwMode="auto">
          <a:xfrm>
            <a:off x="6400800" y="4572000"/>
            <a:ext cx="1304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Verdana" pitchFamily="34" charset="0"/>
              </a:rPr>
              <a:t>Content</a:t>
            </a:r>
          </a:p>
        </p:txBody>
      </p:sp>
      <p:sp>
        <p:nvSpPr>
          <p:cNvPr id="10" name="Oval 9"/>
          <p:cNvSpPr/>
          <p:nvPr/>
        </p:nvSpPr>
        <p:spPr>
          <a:xfrm>
            <a:off x="4572000" y="1905000"/>
            <a:ext cx="457200" cy="381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67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Disclaimer</a:t>
            </a:r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746125" y="4913313"/>
            <a:ext cx="3844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Time is short, language is a barrier</a:t>
            </a:r>
          </a:p>
          <a:p>
            <a:pPr>
              <a:buFontTx/>
              <a:buChar char="•"/>
            </a:pPr>
            <a:r>
              <a:rPr lang="en-US"/>
              <a:t>All examples are U.S.A perspective</a:t>
            </a:r>
          </a:p>
        </p:txBody>
      </p:sp>
      <p:sp>
        <p:nvSpPr>
          <p:cNvPr id="28680" name="Text Box 9"/>
          <p:cNvSpPr txBox="1">
            <a:spLocks noChangeArrowheads="1"/>
          </p:cNvSpPr>
          <p:nvPr/>
        </p:nvSpPr>
        <p:spPr bwMode="auto">
          <a:xfrm>
            <a:off x="5013325" y="1812925"/>
            <a:ext cx="1741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This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r>
              <a:rPr lang="en-US" sz="2000" b="0" smtClean="0"/>
              <a:t>Moving from Print to Electronic Books </a:t>
            </a:r>
            <a:endParaRPr lang="en-US" sz="2000" smtClean="0"/>
          </a:p>
        </p:txBody>
      </p:sp>
      <p:sp>
        <p:nvSpPr>
          <p:cNvPr id="64514" name="Content Placeholder 2"/>
          <p:cNvSpPr>
            <a:spLocks noGrp="1"/>
          </p:cNvSpPr>
          <p:nvPr>
            <p:ph type="body" idx="4294967295"/>
          </p:nvPr>
        </p:nvSpPr>
        <p:spPr>
          <a:xfrm>
            <a:off x="457200" y="1143000"/>
            <a:ext cx="7702550" cy="4691063"/>
          </a:xfrm>
        </p:spPr>
        <p:txBody>
          <a:bodyPr lIns="91440" tIns="45720" rIns="91440" bIns="45720"/>
          <a:lstStyle/>
          <a:p>
            <a:r>
              <a:rPr lang="en-US" b="1" smtClean="0">
                <a:solidFill>
                  <a:srgbClr val="7F7F7F"/>
                </a:solidFill>
              </a:rPr>
              <a:t>IF </a:t>
            </a:r>
          </a:p>
          <a:p>
            <a:pPr>
              <a:buFontTx/>
              <a:buChar char="•"/>
            </a:pPr>
            <a:r>
              <a:rPr lang="en-US" b="1" smtClean="0">
                <a:solidFill>
                  <a:srgbClr val="7F7F7F"/>
                </a:solidFill>
              </a:rPr>
              <a:t>E-book publishing will be the norm and</a:t>
            </a:r>
          </a:p>
          <a:p>
            <a:pPr>
              <a:buFontTx/>
              <a:buChar char="•"/>
            </a:pPr>
            <a:r>
              <a:rPr lang="en-US" b="1" smtClean="0">
                <a:solidFill>
                  <a:srgbClr val="7F7F7F"/>
                </a:solidFill>
              </a:rPr>
              <a:t>Legacy print will be digitized (Google, Hathi, the Digitizing Academic Books in Japanese project)</a:t>
            </a:r>
          </a:p>
          <a:p>
            <a:r>
              <a:rPr lang="en-US" b="1" smtClean="0">
                <a:solidFill>
                  <a:srgbClr val="7F7F7F"/>
                </a:solidFill>
              </a:rPr>
              <a:t>THEN </a:t>
            </a:r>
          </a:p>
          <a:p>
            <a:pPr>
              <a:buFontTx/>
              <a:buChar char="•"/>
            </a:pPr>
            <a:r>
              <a:rPr lang="en-US" b="1" smtClean="0">
                <a:solidFill>
                  <a:srgbClr val="7F7F7F"/>
                </a:solidFill>
              </a:rPr>
              <a:t>We can change the management of our existing print collections</a:t>
            </a:r>
          </a:p>
          <a:p>
            <a:pPr>
              <a:buFontTx/>
              <a:buChar char="•"/>
            </a:pPr>
            <a:r>
              <a:rPr lang="en-US" b="1" smtClean="0">
                <a:solidFill>
                  <a:srgbClr val="7F7F7F"/>
                </a:solidFill>
              </a:rPr>
              <a:t>We can retire our legacy print collections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r>
              <a:rPr lang="en-US" sz="2400" b="0" smtClean="0"/>
              <a:t>Retire Legacy Print Collections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4294967295"/>
          </p:nvPr>
        </p:nvSpPr>
        <p:spPr>
          <a:xfrm>
            <a:off x="4429125" y="2373313"/>
            <a:ext cx="3708400" cy="2730500"/>
          </a:xfrm>
        </p:spPr>
        <p:txBody>
          <a:bodyPr lIns="91440" tIns="45720" rIns="91440" bIns="45720"/>
          <a:lstStyle/>
          <a:p>
            <a:r>
              <a:rPr lang="en-US" sz="2000" b="1" smtClean="0">
                <a:solidFill>
                  <a:srgbClr val="7F7F7F"/>
                </a:solidFill>
              </a:rPr>
              <a:t>Under way at many institutions</a:t>
            </a:r>
          </a:p>
          <a:p>
            <a:endParaRPr lang="en-US" sz="2000" b="1" smtClean="0">
              <a:solidFill>
                <a:srgbClr val="7F7F7F"/>
              </a:solidFill>
            </a:endParaRPr>
          </a:p>
          <a:p>
            <a:r>
              <a:rPr lang="en-US" sz="2000" b="1" smtClean="0">
                <a:solidFill>
                  <a:srgbClr val="7F7F7F"/>
                </a:solidFill>
              </a:rPr>
              <a:t>Discussions in process on collaborations and national programs</a:t>
            </a:r>
          </a:p>
        </p:txBody>
      </p:sp>
      <p:pic>
        <p:nvPicPr>
          <p:cNvPr id="66563" name="Picture 7" descr="alfexteri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36576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8" descr="den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581400"/>
            <a:ext cx="29718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Rectangle 6"/>
          <p:cNvSpPr>
            <a:spLocks noChangeArrowheads="1"/>
          </p:cNvSpPr>
          <p:nvPr/>
        </p:nvSpPr>
        <p:spPr bwMode="auto">
          <a:xfrm>
            <a:off x="7869238" y="6172200"/>
            <a:ext cx="12747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© 2010 David W. Lewis.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r>
              <a:rPr lang="en-US" sz="2400" b="0" smtClean="0">
                <a:solidFill>
                  <a:srgbClr val="000000"/>
                </a:solidFill>
              </a:rPr>
              <a:t>Retiring Legacy Print Collections</a:t>
            </a:r>
            <a:br>
              <a:rPr lang="en-US" sz="2400" b="0" smtClean="0">
                <a:solidFill>
                  <a:srgbClr val="000000"/>
                </a:solidFill>
              </a:rPr>
            </a:br>
            <a:r>
              <a:rPr lang="en-US" sz="2000" b="0" smtClean="0">
                <a:solidFill>
                  <a:srgbClr val="000000"/>
                </a:solidFill>
              </a:rPr>
              <a:t>- digital is much cheaper than the library or a storage facility</a:t>
            </a:r>
            <a:endParaRPr lang="en-US" sz="2000" smtClean="0">
              <a:solidFill>
                <a:srgbClr val="000000"/>
              </a:solidFill>
            </a:endParaRPr>
          </a:p>
        </p:txBody>
      </p:sp>
      <p:pic>
        <p:nvPicPr>
          <p:cNvPr id="67586" name="Content Placeholder 4" descr="hathi.tiff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 t="-58139" b="-58139"/>
          <a:stretch>
            <a:fillRect/>
          </a:stretch>
        </p:blipFill>
        <p:spPr>
          <a:xfrm>
            <a:off x="457200" y="1176338"/>
            <a:ext cx="3198813" cy="1758950"/>
          </a:xfrm>
        </p:spPr>
      </p:pic>
      <p:pic>
        <p:nvPicPr>
          <p:cNvPr id="67587" name="Picture 8" descr="dens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28888"/>
            <a:ext cx="1114425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TextBox 5"/>
          <p:cNvSpPr txBox="1">
            <a:spLocks noChangeArrowheads="1"/>
          </p:cNvSpPr>
          <p:nvPr/>
        </p:nvSpPr>
        <p:spPr bwMode="auto">
          <a:xfrm>
            <a:off x="5149850" y="1647825"/>
            <a:ext cx="31527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800" b="1">
                <a:latin typeface="Calibri" pitchFamily="34" charset="0"/>
              </a:rPr>
              <a:t>$5.00 to $13.10</a:t>
            </a:r>
          </a:p>
        </p:txBody>
      </p:sp>
      <p:sp>
        <p:nvSpPr>
          <p:cNvPr id="67589" name="TextBox 6"/>
          <p:cNvSpPr txBox="1">
            <a:spLocks noChangeArrowheads="1"/>
          </p:cNvSpPr>
          <p:nvPr/>
        </p:nvSpPr>
        <p:spPr bwMode="auto">
          <a:xfrm>
            <a:off x="5149850" y="2673350"/>
            <a:ext cx="1952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800" b="1">
                <a:latin typeface="Calibri" pitchFamily="34" charset="0"/>
              </a:rPr>
              <a:t>$28.77</a:t>
            </a:r>
          </a:p>
        </p:txBody>
      </p:sp>
      <p:pic>
        <p:nvPicPr>
          <p:cNvPr id="67590" name="Picture 8" descr="DownloadedFile.jpe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813" y="3679825"/>
            <a:ext cx="822325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1" name="TextBox 9"/>
          <p:cNvSpPr txBox="1">
            <a:spLocks noChangeArrowheads="1"/>
          </p:cNvSpPr>
          <p:nvPr/>
        </p:nvSpPr>
        <p:spPr bwMode="auto">
          <a:xfrm>
            <a:off x="5149850" y="3960813"/>
            <a:ext cx="33845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800" b="1">
                <a:latin typeface="Calibri" pitchFamily="34" charset="0"/>
              </a:rPr>
              <a:t>$50.98 to $68.43</a:t>
            </a:r>
          </a:p>
        </p:txBody>
      </p:sp>
      <p:sp>
        <p:nvSpPr>
          <p:cNvPr id="67592" name="TextBox 10"/>
          <p:cNvSpPr txBox="1">
            <a:spLocks noChangeArrowheads="1"/>
          </p:cNvSpPr>
          <p:nvPr/>
        </p:nvSpPr>
        <p:spPr bwMode="auto">
          <a:xfrm>
            <a:off x="457200" y="5715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200">
                <a:latin typeface="Calibri" pitchFamily="34" charset="0"/>
              </a:rPr>
              <a:t>Life cycle cost based on 3% discount rate.  From Paul N. Courant and Matthew “Buzzy” Nielsen, “On the Cost of Keeping a Book,” in  </a:t>
            </a:r>
            <a:r>
              <a:rPr lang="en-US" sz="1200" i="1">
                <a:latin typeface="Calibri" pitchFamily="34" charset="0"/>
              </a:rPr>
              <a:t>The Idea of Order: Transforming Research Collections for 21st Century Scholarship</a:t>
            </a:r>
            <a:r>
              <a:rPr lang="en-US" sz="1200">
                <a:latin typeface="Calibri" pitchFamily="34" charset="0"/>
              </a:rPr>
              <a:t>, CLIR, June 2010, available at: </a:t>
            </a:r>
            <a:r>
              <a:rPr lang="en-US" sz="1200">
                <a:latin typeface="Calibri" pitchFamily="34" charset="0"/>
                <a:hlinkClick r:id="rId6"/>
              </a:rPr>
              <a:t>http://www.clir.org/pubs/abstract/pub147abst.html</a:t>
            </a:r>
            <a:endParaRPr lang="en-US" sz="1200">
              <a:latin typeface="Calibri" pitchFamily="34" charset="0"/>
            </a:endParaRPr>
          </a:p>
          <a:p>
            <a:pPr defTabSz="457200"/>
            <a:endParaRPr lang="en-US">
              <a:latin typeface="Calibri" pitchFamily="34" charset="0"/>
            </a:endParaRPr>
          </a:p>
        </p:txBody>
      </p:sp>
      <p:pic>
        <p:nvPicPr>
          <p:cNvPr id="67593" name="Picture 8" descr="dens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679825"/>
            <a:ext cx="1114425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 idx="4294967295"/>
          </p:nvPr>
        </p:nvSpPr>
        <p:spPr>
          <a:xfrm>
            <a:off x="457200" y="1600200"/>
            <a:ext cx="8229600" cy="1143000"/>
          </a:xfrm>
        </p:spPr>
        <p:txBody>
          <a:bodyPr lIns="91440" tIns="45720" rIns="91440" bIns="45720" anchor="ctr"/>
          <a:lstStyle/>
          <a:p>
            <a:r>
              <a:rPr lang="en-US" sz="6000" smtClean="0"/>
              <a:t>implications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 idx="4294967295"/>
          </p:nvPr>
        </p:nvSpPr>
        <p:spPr>
          <a:xfrm>
            <a:off x="381000" y="304800"/>
            <a:ext cx="8458200" cy="1143000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sz="2400" smtClean="0"/>
              <a:t>US Investment in Academic Print Collections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 l="941" t="3226" r="1210" b="3226"/>
          <a:stretch>
            <a:fillRect/>
          </a:stretch>
        </p:blipFill>
        <p:spPr bwMode="auto">
          <a:xfrm>
            <a:off x="536575" y="1447800"/>
            <a:ext cx="86074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TextBox 3"/>
          <p:cNvSpPr txBox="1">
            <a:spLocks noChangeArrowheads="1"/>
          </p:cNvSpPr>
          <p:nvPr/>
        </p:nvSpPr>
        <p:spPr bwMode="auto">
          <a:xfrm>
            <a:off x="4038600" y="6400800"/>
            <a:ext cx="49339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Source: US Dept of Education, NCES, Academic Libraries Survey, 1998-2008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200400" y="3657600"/>
            <a:ext cx="1941513" cy="56673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You are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 noGrp="1"/>
          </p:cNvGraphicFramePr>
          <p:nvPr/>
        </p:nvGraphicFramePr>
        <p:xfrm>
          <a:off x="482600" y="993775"/>
          <a:ext cx="8458200" cy="523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0355" name="Title 4"/>
          <p:cNvSpPr>
            <a:spLocks noGrp="1"/>
          </p:cNvSpPr>
          <p:nvPr>
            <p:ph type="title" idx="4294967295"/>
          </p:nvPr>
        </p:nvSpPr>
        <p:spPr>
          <a:xfrm>
            <a:off x="434975" y="147638"/>
            <a:ext cx="8480425" cy="995362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sz="2400" smtClean="0"/>
              <a:t>A global change in the library environment</a:t>
            </a:r>
          </a:p>
        </p:txBody>
      </p:sp>
      <p:sp>
        <p:nvSpPr>
          <p:cNvPr id="11" name="Striped Right Arrow 10"/>
          <p:cNvSpPr/>
          <p:nvPr/>
        </p:nvSpPr>
        <p:spPr bwMode="auto">
          <a:xfrm rot="16200000">
            <a:off x="8236744" y="3450431"/>
            <a:ext cx="977900" cy="484188"/>
          </a:xfrm>
          <a:prstGeom prst="stripedRightArrow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endParaRPr lang="en-US" sz="2400" b="1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570663" y="2136775"/>
            <a:ext cx="2235200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chemeClr val="accent1"/>
                </a:solidFill>
                <a:latin typeface="Calibri" pitchFamily="34" charset="0"/>
              </a:rPr>
              <a:t>June 2010</a:t>
            </a:r>
          </a:p>
          <a:p>
            <a:pPr algn="ctr"/>
            <a:r>
              <a:rPr lang="en-US" sz="1600">
                <a:solidFill>
                  <a:schemeClr val="accent1"/>
                </a:solidFill>
                <a:latin typeface="Calibri" pitchFamily="34" charset="0"/>
              </a:rPr>
              <a:t>Median duplication: 31%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570663" y="4651375"/>
            <a:ext cx="2235200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7030A0"/>
                </a:solidFill>
                <a:latin typeface="Calibri" pitchFamily="34" charset="0"/>
              </a:rPr>
              <a:t>June 2009</a:t>
            </a:r>
          </a:p>
          <a:p>
            <a:pPr algn="ctr"/>
            <a:r>
              <a:rPr lang="en-US" sz="1600">
                <a:solidFill>
                  <a:srgbClr val="7030A0"/>
                </a:solidFill>
                <a:latin typeface="Calibri" pitchFamily="34" charset="0"/>
              </a:rPr>
              <a:t>Median duplication: 19%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474788" y="1223963"/>
            <a:ext cx="7008812" cy="9017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2000" b="1" i="1" dirty="0">
                <a:solidFill>
                  <a:srgbClr val="000000"/>
                </a:solidFill>
                <a:latin typeface="Trebuchet MS" pitchFamily="34" charset="0"/>
              </a:rPr>
              <a:t>Academic print book collection </a:t>
            </a:r>
            <a:r>
              <a:rPr lang="en-US" sz="2000" b="1" i="1" u="sng" dirty="0">
                <a:solidFill>
                  <a:srgbClr val="000000"/>
                </a:solidFill>
                <a:latin typeface="Trebuchet MS" pitchFamily="34" charset="0"/>
              </a:rPr>
              <a:t>already </a:t>
            </a:r>
            <a:r>
              <a:rPr lang="en-US" sz="2000" b="1" i="1" dirty="0">
                <a:solidFill>
                  <a:srgbClr val="000000"/>
                </a:solidFill>
                <a:latin typeface="Trebuchet MS" pitchFamily="34" charset="0"/>
              </a:rPr>
              <a:t>substantially duplicated in mass digitized book corpus</a:t>
            </a:r>
          </a:p>
        </p:txBody>
      </p:sp>
      <p:sp>
        <p:nvSpPr>
          <p:cNvPr id="100360" name="TextBox 8"/>
          <p:cNvSpPr txBox="1">
            <a:spLocks noChangeArrowheads="1"/>
          </p:cNvSpPr>
          <p:nvPr/>
        </p:nvSpPr>
        <p:spPr bwMode="auto">
          <a:xfrm>
            <a:off x="7188200" y="6022975"/>
            <a:ext cx="195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>
                <a:latin typeface="Calibri" pitchFamily="34" charset="0"/>
              </a:rPr>
              <a:t>Data current as of June 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3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pPr eaLnBrk="1" hangingPunct="1"/>
            <a:r>
              <a:rPr lang="en-US" sz="2800" smtClean="0"/>
              <a:t>Keio University Library Holdings in Hathi Digital Library </a:t>
            </a:r>
          </a:p>
        </p:txBody>
      </p:sp>
      <p:pic>
        <p:nvPicPr>
          <p:cNvPr id="737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752600"/>
            <a:ext cx="135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hart 5"/>
          <p:cNvGraphicFramePr/>
          <p:nvPr/>
        </p:nvGraphicFramePr>
        <p:xfrm>
          <a:off x="615950" y="1146175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3732" name="TextBox 6"/>
          <p:cNvSpPr txBox="1">
            <a:spLocks noChangeArrowheads="1"/>
          </p:cNvSpPr>
          <p:nvPr/>
        </p:nvSpPr>
        <p:spPr bwMode="auto">
          <a:xfrm>
            <a:off x="7010400" y="1295400"/>
            <a:ext cx="1684338" cy="646113"/>
          </a:xfrm>
          <a:prstGeom prst="rect">
            <a:avLst/>
          </a:prstGeom>
          <a:solidFill>
            <a:schemeClr val="bg1">
              <a:alpha val="87842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68K titles</a:t>
            </a:r>
          </a:p>
          <a:p>
            <a:r>
              <a:rPr lang="en-US" b="1">
                <a:latin typeface="Calibri" pitchFamily="34" charset="0"/>
              </a:rPr>
              <a:t>4250 linear feet</a:t>
            </a:r>
          </a:p>
        </p:txBody>
      </p:sp>
      <p:sp>
        <p:nvSpPr>
          <p:cNvPr id="73733" name="TextBox 7"/>
          <p:cNvSpPr txBox="1">
            <a:spLocks noChangeArrowheads="1"/>
          </p:cNvSpPr>
          <p:nvPr/>
        </p:nvSpPr>
        <p:spPr bwMode="auto">
          <a:xfrm>
            <a:off x="7010400" y="5943600"/>
            <a:ext cx="195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>
                <a:latin typeface="Calibri" pitchFamily="34" charset="0"/>
              </a:rPr>
              <a:t>Data current as of June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0" y="914400"/>
          <a:ext cx="8674835" cy="6297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5778" name="TextBox 3"/>
          <p:cNvSpPr txBox="1">
            <a:spLocks noChangeArrowheads="1"/>
          </p:cNvSpPr>
          <p:nvPr/>
        </p:nvSpPr>
        <p:spPr bwMode="auto">
          <a:xfrm>
            <a:off x="7173913" y="6019800"/>
            <a:ext cx="195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>
                <a:latin typeface="Calibri" pitchFamily="34" charset="0"/>
              </a:rPr>
              <a:t>Data current as of June 2010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52400"/>
            <a:ext cx="7877175" cy="8302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Of the 190K Keio library holdings in WorldCat,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                 at least </a:t>
            </a:r>
            <a:r>
              <a:rPr lang="en-US" sz="2400" b="1" dirty="0">
                <a:latin typeface="+mn-lt"/>
              </a:rPr>
              <a:t>35% are duplicated in mass-digitized corpus</a:t>
            </a:r>
            <a:endParaRPr lang="en-US" sz="2400" dirty="0">
              <a:latin typeface="+mn-lt"/>
            </a:endParaRPr>
          </a:p>
        </p:txBody>
      </p:sp>
      <p:pic>
        <p:nvPicPr>
          <p:cNvPr id="7578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438400"/>
            <a:ext cx="135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Callout 2 6"/>
          <p:cNvSpPr/>
          <p:nvPr/>
        </p:nvSpPr>
        <p:spPr>
          <a:xfrm>
            <a:off x="4876800" y="1219200"/>
            <a:ext cx="4114800" cy="838200"/>
          </a:xfrm>
          <a:prstGeom prst="borderCallout2">
            <a:avLst>
              <a:gd name="adj1" fmla="val 18750"/>
              <a:gd name="adj2" fmla="val -3307"/>
              <a:gd name="adj3" fmla="val 18750"/>
              <a:gd name="adj4" fmla="val -11641"/>
              <a:gd name="adj5" fmla="val 108759"/>
              <a:gd name="adj6" fmla="val -23748"/>
            </a:avLst>
          </a:prstGeom>
          <a:noFill/>
          <a:ln>
            <a:prstDash val="solid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Represents . .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     Est</a:t>
            </a:r>
            <a:r>
              <a:rPr lang="en-US" b="1" dirty="0">
                <a:solidFill>
                  <a:schemeClr val="tx1"/>
                </a:solidFill>
              </a:rPr>
              <a:t>. 4,250 linear feet </a:t>
            </a:r>
            <a:r>
              <a:rPr lang="en-US" dirty="0">
                <a:solidFill>
                  <a:schemeClr val="tx1"/>
                </a:solidFill>
              </a:rPr>
              <a:t>of library space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     Est. </a:t>
            </a:r>
            <a:r>
              <a:rPr lang="en-US" b="1" dirty="0">
                <a:solidFill>
                  <a:schemeClr val="tx1"/>
                </a:solidFill>
              </a:rPr>
              <a:t>¥  24M p/a </a:t>
            </a:r>
            <a:r>
              <a:rPr lang="en-US" dirty="0">
                <a:solidFill>
                  <a:schemeClr val="tx1"/>
                </a:solidFill>
              </a:rPr>
              <a:t>in management costs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460290" y="761879"/>
          <a:ext cx="8443380" cy="6089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3657600" y="1143000"/>
            <a:ext cx="5029200" cy="4648200"/>
          </a:xfrm>
          <a:prstGeom prst="rect">
            <a:avLst/>
          </a:prstGeom>
          <a:solidFill>
            <a:schemeClr val="accent3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371600" y="3505200"/>
            <a:ext cx="457200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8" name="TextBox 3"/>
          <p:cNvSpPr txBox="1">
            <a:spLocks noChangeArrowheads="1"/>
          </p:cNvSpPr>
          <p:nvPr/>
        </p:nvSpPr>
        <p:spPr bwMode="auto">
          <a:xfrm>
            <a:off x="228600" y="0"/>
            <a:ext cx="8686800" cy="685800"/>
          </a:xfrm>
          <a:prstGeom prst="rect">
            <a:avLst/>
          </a:prstGeom>
          <a:solidFill>
            <a:srgbClr val="409A3C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>
                <a:latin typeface="Trebuchet MS" pitchFamily="34" charset="0"/>
              </a:rPr>
              <a:t>70% of mass-digitized titles in Keio libraries                                                     are also held by &gt;99 other repositories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00600" y="1905000"/>
            <a:ext cx="3762375" cy="36988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latin typeface="+mn-lt"/>
              </a:rPr>
              <a:t>Target for cooperative management?</a:t>
            </a:r>
          </a:p>
        </p:txBody>
      </p:sp>
      <p:sp>
        <p:nvSpPr>
          <p:cNvPr id="77830" name="TextBox 13"/>
          <p:cNvSpPr txBox="1">
            <a:spLocks noChangeArrowheads="1"/>
          </p:cNvSpPr>
          <p:nvPr/>
        </p:nvSpPr>
        <p:spPr bwMode="auto">
          <a:xfrm>
            <a:off x="7010400" y="6477000"/>
            <a:ext cx="19700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>
                <a:latin typeface="Calibri" pitchFamily="34" charset="0"/>
              </a:rPr>
              <a:t>Data current as of June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pPr eaLnBrk="1" hangingPunct="1"/>
            <a:r>
              <a:rPr lang="en-US" smtClean="0"/>
              <a:t>A ‘global’ library?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917575" y="920750"/>
          <a:ext cx="7305675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9875" name="TextBox 3"/>
          <p:cNvSpPr txBox="1">
            <a:spLocks noChangeArrowheads="1"/>
          </p:cNvSpPr>
          <p:nvPr/>
        </p:nvSpPr>
        <p:spPr bwMode="auto">
          <a:xfrm>
            <a:off x="4117975" y="6113463"/>
            <a:ext cx="744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Titles </a:t>
            </a:r>
          </a:p>
        </p:txBody>
      </p:sp>
      <p:sp>
        <p:nvSpPr>
          <p:cNvPr id="79876" name="TextBox 4"/>
          <p:cNvSpPr txBox="1">
            <a:spLocks noChangeArrowheads="1"/>
          </p:cNvSpPr>
          <p:nvPr/>
        </p:nvSpPr>
        <p:spPr bwMode="auto">
          <a:xfrm>
            <a:off x="6556375" y="6102350"/>
            <a:ext cx="2254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latin typeface="Calibri" pitchFamily="34" charset="0"/>
              </a:rPr>
              <a:t>Data current as of June 2010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46575" y="2216150"/>
            <a:ext cx="3352800" cy="762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&gt;30% of titles in Hathi Library  are US imprints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422775" y="3740150"/>
            <a:ext cx="3352800" cy="4572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3% are Japanese imprints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434975" y="147638"/>
            <a:ext cx="8023225" cy="995362"/>
          </a:xfrm>
        </p:spPr>
        <p:txBody>
          <a:bodyPr/>
          <a:lstStyle/>
          <a:p>
            <a:r>
              <a:rPr lang="en-US" smtClean="0"/>
              <a:t>Overview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7702550" cy="4691063"/>
          </a:xfrm>
        </p:spPr>
        <p:txBody>
          <a:bodyPr/>
          <a:lstStyle/>
          <a:p>
            <a:pPr marL="238125" indent="-225425">
              <a:spcAft>
                <a:spcPts val="1600"/>
              </a:spcAft>
              <a:buClr>
                <a:srgbClr val="FF7600"/>
              </a:buClr>
              <a:buFontTx/>
              <a:buChar char="•"/>
            </a:pPr>
            <a:r>
              <a:rPr lang="en-US" smtClean="0"/>
              <a:t>The changing place of the Library within University</a:t>
            </a:r>
          </a:p>
          <a:p>
            <a:pPr marL="238125" indent="-225425">
              <a:spcAft>
                <a:spcPts val="1600"/>
              </a:spcAft>
              <a:buClr>
                <a:srgbClr val="FF7600"/>
              </a:buClr>
              <a:buFontTx/>
              <a:buChar char="•"/>
            </a:pPr>
            <a:r>
              <a:rPr lang="en-US" smtClean="0"/>
              <a:t>Collection trends (within US research libraries)</a:t>
            </a:r>
          </a:p>
          <a:p>
            <a:pPr marL="238125" indent="-225425">
              <a:spcAft>
                <a:spcPts val="1600"/>
              </a:spcAft>
              <a:buClr>
                <a:srgbClr val="FF7600"/>
              </a:buClr>
              <a:buFontTx/>
              <a:buChar char="•"/>
            </a:pPr>
            <a:r>
              <a:rPr lang="en-US" smtClean="0"/>
              <a:t>Mass Digitization and the switch to e-books</a:t>
            </a:r>
          </a:p>
          <a:p>
            <a:pPr marL="238125" indent="-225425">
              <a:spcAft>
                <a:spcPts val="1600"/>
              </a:spcAft>
              <a:buClr>
                <a:srgbClr val="FF7600"/>
              </a:buClr>
              <a:buFontTx/>
              <a:buChar char="•"/>
            </a:pPr>
            <a:r>
              <a:rPr lang="en-US" smtClean="0"/>
              <a:t>Implications – some Keio statistics</a:t>
            </a:r>
          </a:p>
          <a:p>
            <a:pPr marL="238125" indent="-225425">
              <a:spcAft>
                <a:spcPts val="1600"/>
              </a:spcAft>
              <a:buClr>
                <a:srgbClr val="FF7600"/>
              </a:buClr>
              <a:buFontTx/>
              <a:buNone/>
            </a:pPr>
            <a:endParaRPr lang="en-US" smtClean="0"/>
          </a:p>
          <a:p>
            <a:pPr marL="238125" indent="-225425">
              <a:spcAft>
                <a:spcPts val="1600"/>
              </a:spcAft>
              <a:buClr>
                <a:srgbClr val="FF7600"/>
              </a:buClr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6067" y="463273"/>
          <a:ext cx="8288018" cy="5937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76400" y="0"/>
            <a:ext cx="6934200" cy="11906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latin typeface="Calibri" pitchFamily="34" charset="0"/>
              </a:rPr>
              <a:t>Coverage of Japanese literature in mass-digitized corpus is growing</a:t>
            </a:r>
          </a:p>
        </p:txBody>
      </p:sp>
      <p:sp>
        <p:nvSpPr>
          <p:cNvPr id="81923" name="TextBox 4"/>
          <p:cNvSpPr txBox="1">
            <a:spLocks noChangeArrowheads="1"/>
          </p:cNvSpPr>
          <p:nvPr/>
        </p:nvSpPr>
        <p:spPr bwMode="auto">
          <a:xfrm>
            <a:off x="6934200" y="6172200"/>
            <a:ext cx="195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>
                <a:latin typeface="Calibri" pitchFamily="34" charset="0"/>
              </a:rPr>
              <a:t>Data current as of June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762000" y="1219200"/>
          <a:ext cx="7467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lIns="91440" tIns="45720" rIns="91440" bIns="45720" anchor="ctr">
            <a:normAutofit/>
          </a:bodyPr>
          <a:lstStyle/>
          <a:p>
            <a:pPr eaLnBrk="1" hangingPunct="1">
              <a:defRPr/>
            </a:pPr>
            <a:r>
              <a:rPr lang="en-US" sz="2800" smtClean="0"/>
              <a:t>. . . but digitized Japanese literature still largely inaccessible</a:t>
            </a:r>
          </a:p>
        </p:txBody>
      </p:sp>
      <p:sp>
        <p:nvSpPr>
          <p:cNvPr id="83971" name="TextBox 3"/>
          <p:cNvSpPr txBox="1">
            <a:spLocks noChangeArrowheads="1"/>
          </p:cNvSpPr>
          <p:nvPr/>
        </p:nvSpPr>
        <p:spPr bwMode="auto">
          <a:xfrm>
            <a:off x="7173913" y="5943600"/>
            <a:ext cx="195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>
                <a:latin typeface="Calibri" pitchFamily="34" charset="0"/>
              </a:rPr>
              <a:t>Data current as of June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lIns="91440" tIns="45720" rIns="91440" bIns="45720" anchor="ctr">
            <a:normAutofit/>
          </a:bodyPr>
          <a:lstStyle/>
          <a:p>
            <a:pPr eaLnBrk="1" hangingPunct="1">
              <a:defRPr/>
            </a:pPr>
            <a:r>
              <a:rPr lang="en-US" smtClean="0"/>
              <a:t>A limited view of Japanese culture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539409" y="844115"/>
          <a:ext cx="8147562" cy="525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6019" name="TextBox 3"/>
          <p:cNvSpPr txBox="1">
            <a:spLocks noChangeArrowheads="1"/>
          </p:cNvSpPr>
          <p:nvPr/>
        </p:nvSpPr>
        <p:spPr bwMode="auto">
          <a:xfrm>
            <a:off x="4267200" y="2514600"/>
            <a:ext cx="4246563" cy="822325"/>
          </a:xfrm>
          <a:prstGeom prst="rect">
            <a:avLst/>
          </a:prstGeom>
          <a:solidFill>
            <a:schemeClr val="bg1">
              <a:alpha val="76862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1">
                <a:latin typeface="Calibri" pitchFamily="34" charset="0"/>
              </a:rPr>
              <a:t>Titles in modern Japanese literature (1867-) predominate</a:t>
            </a:r>
          </a:p>
        </p:txBody>
      </p:sp>
      <p:sp>
        <p:nvSpPr>
          <p:cNvPr id="5" name="Down Arrow 4"/>
          <p:cNvSpPr/>
          <p:nvPr/>
        </p:nvSpPr>
        <p:spPr>
          <a:xfrm>
            <a:off x="7239000" y="3505200"/>
            <a:ext cx="381000" cy="106680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021" name="TextBox 6"/>
          <p:cNvSpPr txBox="1">
            <a:spLocks noChangeArrowheads="1"/>
          </p:cNvSpPr>
          <p:nvPr/>
        </p:nvSpPr>
        <p:spPr bwMode="auto">
          <a:xfrm>
            <a:off x="7010400" y="5943600"/>
            <a:ext cx="195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>
                <a:latin typeface="Calibri" pitchFamily="34" charset="0"/>
              </a:rPr>
              <a:t>Data current as of June 2010</a:t>
            </a:r>
          </a:p>
        </p:txBody>
      </p:sp>
      <p:grpSp>
        <p:nvGrpSpPr>
          <p:cNvPr id="86022" name="Group 11"/>
          <p:cNvGrpSpPr>
            <a:grpSpLocks/>
          </p:cNvGrpSpPr>
          <p:nvPr/>
        </p:nvGrpSpPr>
        <p:grpSpPr bwMode="auto">
          <a:xfrm>
            <a:off x="381000" y="5486400"/>
            <a:ext cx="2362200" cy="650875"/>
            <a:chOff x="152400" y="6211669"/>
            <a:chExt cx="2362200" cy="651095"/>
          </a:xfrm>
        </p:grpSpPr>
        <p:sp>
          <p:nvSpPr>
            <p:cNvPr id="86023" name="TextBox 7"/>
            <p:cNvSpPr txBox="1">
              <a:spLocks noChangeArrowheads="1"/>
            </p:cNvSpPr>
            <p:nvPr/>
          </p:nvSpPr>
          <p:spPr bwMode="auto">
            <a:xfrm>
              <a:off x="152400" y="6211669"/>
              <a:ext cx="2362200" cy="65109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     Japanese Literature</a:t>
              </a:r>
            </a:p>
            <a:p>
              <a:r>
                <a:rPr lang="en-US">
                  <a:latin typeface="Calibri" pitchFamily="34" charset="0"/>
                </a:rPr>
                <a:t>     Japanese Language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28600" y="6364121"/>
              <a:ext cx="228600" cy="15245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28600" y="6592798"/>
              <a:ext cx="228600" cy="15245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434975" y="147638"/>
            <a:ext cx="8023225" cy="995362"/>
          </a:xfrm>
        </p:spPr>
        <p:txBody>
          <a:bodyPr/>
          <a:lstStyle/>
          <a:p>
            <a:r>
              <a:rPr lang="en-US" smtClean="0"/>
              <a:t>In conclusion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975" y="1447800"/>
            <a:ext cx="7702550" cy="4691063"/>
          </a:xfrm>
        </p:spPr>
        <p:txBody>
          <a:bodyPr/>
          <a:lstStyle/>
          <a:p>
            <a:pPr marL="238125" indent="-225425">
              <a:spcAft>
                <a:spcPts val="1600"/>
              </a:spcAft>
              <a:buClr>
                <a:srgbClr val="FF7600"/>
              </a:buClr>
              <a:buFontTx/>
              <a:buNone/>
            </a:pPr>
            <a:r>
              <a:rPr lang="en-US" smtClean="0"/>
              <a:t>The switch to e-publications and digital delivery presents the opportunity to reconfigure the library</a:t>
            </a:r>
          </a:p>
          <a:p>
            <a:pPr marL="238125" indent="-225425">
              <a:spcAft>
                <a:spcPts val="1600"/>
              </a:spcAft>
              <a:buClr>
                <a:srgbClr val="FF7600"/>
              </a:buClr>
              <a:buFontTx/>
              <a:buNone/>
            </a:pPr>
            <a:r>
              <a:rPr lang="en-US" smtClean="0"/>
              <a:t>The library can use its resources to</a:t>
            </a:r>
          </a:p>
          <a:p>
            <a:pPr marL="238125" indent="-225425">
              <a:spcAft>
                <a:spcPts val="1600"/>
              </a:spcAft>
              <a:buClr>
                <a:srgbClr val="FF7600"/>
              </a:buClr>
              <a:buFontTx/>
              <a:buChar char="•"/>
            </a:pPr>
            <a:r>
              <a:rPr lang="en-US" smtClean="0"/>
              <a:t>become the most efficient unit that adds local value</a:t>
            </a:r>
          </a:p>
          <a:p>
            <a:pPr marL="238125" indent="-225425">
              <a:spcAft>
                <a:spcPts val="1600"/>
              </a:spcAft>
              <a:buClr>
                <a:srgbClr val="FF7600"/>
              </a:buClr>
              <a:buFontTx/>
              <a:buNone/>
            </a:pPr>
            <a:r>
              <a:rPr lang="en-US" smtClean="0"/>
              <a:t>By moving beyond its past and its tradition as a physical storehouse of texts the library will </a:t>
            </a:r>
          </a:p>
          <a:p>
            <a:pPr marL="238125" indent="-225425">
              <a:spcAft>
                <a:spcPts val="1600"/>
              </a:spcAft>
              <a:buClr>
                <a:srgbClr val="FF7600"/>
              </a:buClr>
              <a:buFontTx/>
              <a:buChar char="•"/>
            </a:pPr>
            <a:r>
              <a:rPr lang="en-US" smtClean="0"/>
              <a:t>become a bundle of services that adds value to the University’s output – scholarship and research</a:t>
            </a:r>
          </a:p>
          <a:p>
            <a:pPr marL="238125" indent="-225425">
              <a:spcAft>
                <a:spcPts val="1600"/>
              </a:spcAft>
              <a:buClr>
                <a:srgbClr val="FF7600"/>
              </a:buClr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THANK YOU</a:t>
            </a:r>
            <a:br>
              <a:rPr lang="en-US" smtClean="0"/>
            </a:br>
            <a:r>
              <a:rPr lang="en-US" smtClean="0"/>
              <a:t>			</a:t>
            </a:r>
          </a:p>
        </p:txBody>
      </p:sp>
      <p:sp>
        <p:nvSpPr>
          <p:cNvPr id="9011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971800"/>
            <a:ext cx="6400800" cy="3276600"/>
          </a:xfrm>
        </p:spPr>
        <p:txBody>
          <a:bodyPr/>
          <a:lstStyle/>
          <a:p>
            <a:pPr marL="12700"/>
            <a:r>
              <a:rPr lang="en-US" smtClean="0">
                <a:hlinkClick r:id="rId2"/>
              </a:rPr>
              <a:t>MICHALKJ@OCLC.ORG</a:t>
            </a:r>
            <a:endParaRPr lang="en-US" smtClean="0"/>
          </a:p>
          <a:p>
            <a:pPr marL="12700"/>
            <a:endParaRPr lang="en-US" smtClean="0"/>
          </a:p>
          <a:p>
            <a:pPr marL="12700" algn="l"/>
            <a:r>
              <a:rPr lang="en-US" smtClean="0"/>
              <a:t>comments, questions and observations are very welcome via email…</a:t>
            </a:r>
          </a:p>
          <a:p>
            <a:pPr marL="12700" algn="l"/>
            <a:endParaRPr lang="en-US" smtClean="0"/>
          </a:p>
          <a:p>
            <a:pPr marL="12700" algn="l"/>
            <a:r>
              <a:rPr lang="en-US" sz="2000" smtClean="0"/>
              <a:t>Thanks to Lorcan Dempsey, David Lewis, Constance Malpas for their contributions…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34975" y="147638"/>
            <a:ext cx="8023225" cy="995362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975" y="1447800"/>
            <a:ext cx="7702550" cy="4691063"/>
          </a:xfrm>
        </p:spPr>
        <p:txBody>
          <a:bodyPr/>
          <a:lstStyle/>
          <a:p>
            <a:pPr marL="238125" indent="-225425">
              <a:spcAft>
                <a:spcPts val="1600"/>
              </a:spcAft>
              <a:buClr>
                <a:srgbClr val="FF7600"/>
              </a:buClr>
              <a:buFontTx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434975" y="147638"/>
            <a:ext cx="8023225" cy="995362"/>
          </a:xfrm>
        </p:spPr>
        <p:txBody>
          <a:bodyPr/>
          <a:lstStyle/>
          <a:p>
            <a:r>
              <a:rPr lang="en-US" smtClean="0"/>
              <a:t>Place of the Library in University 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7702550" cy="4691063"/>
          </a:xfrm>
        </p:spPr>
        <p:txBody>
          <a:bodyPr/>
          <a:lstStyle/>
          <a:p>
            <a:pPr marL="238125" indent="-225425">
              <a:spcAft>
                <a:spcPts val="1600"/>
              </a:spcAft>
              <a:buClr>
                <a:srgbClr val="FF7600"/>
              </a:buClr>
              <a:buFontTx/>
              <a:buNone/>
            </a:pPr>
            <a:r>
              <a:rPr lang="en-US" smtClean="0"/>
              <a:t>Why do Universities have libraries?</a:t>
            </a:r>
          </a:p>
          <a:p>
            <a:pPr marL="238125" indent="-225425">
              <a:spcAft>
                <a:spcPts val="1600"/>
              </a:spcAft>
              <a:buClr>
                <a:srgbClr val="FF7600"/>
              </a:buClr>
              <a:buFontTx/>
              <a:buChar char="•"/>
            </a:pPr>
            <a:r>
              <a:rPr lang="en-US" sz="1600" smtClean="0"/>
              <a:t>It was more economical to have a physical collection than to send researchers or students to the information.</a:t>
            </a:r>
          </a:p>
          <a:p>
            <a:pPr marL="238125" indent="-225425">
              <a:spcAft>
                <a:spcPts val="1600"/>
              </a:spcAft>
              <a:buClr>
                <a:srgbClr val="FF7600"/>
              </a:buClr>
              <a:buFontTx/>
              <a:buChar char="•"/>
            </a:pPr>
            <a:r>
              <a:rPr lang="en-US" sz="1600" smtClean="0"/>
              <a:t>It was useful to locate all the needed information resources for research and learning physically close to the work.</a:t>
            </a:r>
          </a:p>
          <a:p>
            <a:pPr marL="238125" indent="-225425">
              <a:spcAft>
                <a:spcPts val="1600"/>
              </a:spcAft>
              <a:buClr>
                <a:srgbClr val="FF7600"/>
              </a:buClr>
              <a:buFontTx/>
              <a:buChar char="•"/>
            </a:pPr>
            <a:r>
              <a:rPr lang="en-US" sz="1600" smtClean="0"/>
              <a:t>Local collections were assets and contributed competitively to scholarly output</a:t>
            </a:r>
            <a:r>
              <a:rPr lang="en-US" smtClean="0"/>
              <a:t> </a:t>
            </a:r>
          </a:p>
          <a:p>
            <a:pPr marL="238125" indent="-225425">
              <a:spcAft>
                <a:spcPts val="1600"/>
              </a:spcAft>
              <a:buClr>
                <a:srgbClr val="FF7600"/>
              </a:buClr>
              <a:buFontTx/>
              <a:buNone/>
            </a:pPr>
            <a:endParaRPr lang="en-US" smtClean="0"/>
          </a:p>
        </p:txBody>
      </p:sp>
      <p:pic>
        <p:nvPicPr>
          <p:cNvPr id="32771" name="Picture 4" descr="worthing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228975"/>
            <a:ext cx="518160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609600" y="3962400"/>
            <a:ext cx="278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Consider the town square</a:t>
            </a:r>
          </a:p>
          <a:p>
            <a:r>
              <a:rPr lang="en-US"/>
              <a:t>in the United States…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434975" y="147638"/>
            <a:ext cx="8023225" cy="995362"/>
          </a:xfrm>
        </p:spPr>
        <p:txBody>
          <a:bodyPr/>
          <a:lstStyle/>
          <a:p>
            <a:r>
              <a:rPr lang="en-US" smtClean="0"/>
              <a:t>The network changes everything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7702550" cy="4691063"/>
          </a:xfrm>
        </p:spPr>
        <p:txBody>
          <a:bodyPr/>
          <a:lstStyle/>
          <a:p>
            <a:pPr marL="238125" indent="-225425">
              <a:spcAft>
                <a:spcPts val="1600"/>
              </a:spcAft>
              <a:buClr>
                <a:srgbClr val="FF7600"/>
              </a:buClr>
              <a:buFontTx/>
              <a:buChar char="•"/>
            </a:pPr>
            <a:r>
              <a:rPr lang="en-US" smtClean="0"/>
              <a:t>The network has reconfigured whole industries</a:t>
            </a:r>
          </a:p>
          <a:p>
            <a:pPr lvl="1">
              <a:spcAft>
                <a:spcPts val="800"/>
              </a:spcAft>
            </a:pPr>
            <a:r>
              <a:rPr lang="en-US" smtClean="0"/>
              <a:t>Travel, News, Book Retailing</a:t>
            </a:r>
          </a:p>
          <a:p>
            <a:pPr marL="238125" indent="-225425">
              <a:spcAft>
                <a:spcPts val="1600"/>
              </a:spcAft>
              <a:buClr>
                <a:srgbClr val="FF7600"/>
              </a:buClr>
              <a:buFontTx/>
              <a:buChar char="•"/>
            </a:pPr>
            <a:r>
              <a:rPr lang="en-US" smtClean="0"/>
              <a:t>The network is now the first option for researchers and learners</a:t>
            </a:r>
          </a:p>
          <a:p>
            <a:pPr marL="238125" indent="-225425">
              <a:spcAft>
                <a:spcPts val="1600"/>
              </a:spcAft>
              <a:buClr>
                <a:srgbClr val="FF7600"/>
              </a:buClr>
              <a:buFontTx/>
              <a:buChar char="•"/>
            </a:pPr>
            <a:r>
              <a:rPr lang="en-US" smtClean="0"/>
              <a:t>Impact on the university library</a:t>
            </a:r>
          </a:p>
          <a:p>
            <a:pPr lvl="1">
              <a:spcAft>
                <a:spcPts val="800"/>
              </a:spcAft>
            </a:pPr>
            <a:r>
              <a:rPr lang="en-US" smtClean="0"/>
              <a:t>changed the value of physical book collections and library space</a:t>
            </a:r>
          </a:p>
          <a:p>
            <a:pPr lvl="1">
              <a:spcAft>
                <a:spcPts val="800"/>
              </a:spcAft>
            </a:pPr>
            <a:r>
              <a:rPr lang="en-US" smtClean="0"/>
              <a:t>changed the relevance of the library assets and services to the University’s outputs</a:t>
            </a:r>
          </a:p>
          <a:p>
            <a:pPr marL="238125" indent="-225425">
              <a:spcAft>
                <a:spcPts val="1600"/>
              </a:spcAft>
              <a:buClr>
                <a:srgbClr val="FF7600"/>
              </a:buClr>
              <a:buFontTx/>
              <a:buNone/>
            </a:pPr>
            <a:r>
              <a:rPr lang="en-US" smtClean="0"/>
              <a:t>	We do not yet know what it will mean to reconfigure the library within the University</a:t>
            </a:r>
          </a:p>
          <a:p>
            <a:pPr marL="238125" indent="-225425">
              <a:spcAft>
                <a:spcPts val="1600"/>
              </a:spcAft>
              <a:buClr>
                <a:srgbClr val="FF7600"/>
              </a:buClr>
              <a:buFontTx/>
              <a:buNone/>
            </a:pPr>
            <a:endParaRPr lang="en-US" smtClean="0"/>
          </a:p>
          <a:p>
            <a:pPr marL="238125" indent="-225425">
              <a:spcAft>
                <a:spcPts val="1600"/>
              </a:spcAft>
              <a:buClr>
                <a:srgbClr val="FF7600"/>
              </a:buClr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 idx="4294967295"/>
          </p:nvPr>
        </p:nvSpPr>
        <p:spPr>
          <a:xfrm>
            <a:off x="457200" y="1600200"/>
            <a:ext cx="8229600" cy="1143000"/>
          </a:xfrm>
        </p:spPr>
        <p:txBody>
          <a:bodyPr lIns="91440" tIns="45720" rIns="91440" bIns="45720" anchor="ctr"/>
          <a:lstStyle/>
          <a:p>
            <a:r>
              <a:rPr lang="en-US" sz="6000" smtClean="0"/>
              <a:t>collection trends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3" cstate="print"/>
          <a:srcRect l="25781" t="25000" r="24219" b="7292"/>
          <a:stretch>
            <a:fillRect/>
          </a:stretch>
        </p:blipFill>
        <p:spPr bwMode="auto">
          <a:xfrm>
            <a:off x="76200" y="990600"/>
            <a:ext cx="5326063" cy="541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5334000" y="1844675"/>
            <a:ext cx="322262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336699"/>
                </a:solidFill>
                <a:latin typeface="Verdana" pitchFamily="34" charset="0"/>
              </a:rPr>
              <a:t>An unsustainable</a:t>
            </a:r>
          </a:p>
          <a:p>
            <a:r>
              <a:rPr lang="en-US" sz="2400" b="1">
                <a:solidFill>
                  <a:srgbClr val="336699"/>
                </a:solidFill>
                <a:latin typeface="Verdana" pitchFamily="34" charset="0"/>
              </a:rPr>
              <a:t>pattern of growth</a:t>
            </a:r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6324600" y="5638800"/>
            <a:ext cx="28194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rgbClr val="336699"/>
                </a:solidFill>
                <a:latin typeface="Verdana" pitchFamily="34" charset="0"/>
              </a:rPr>
              <a:t>Source:  “Expenditure Trends in ARL Libraries, 1986–2007”ARL Statistics 2006–2007, Association of Research Libraries, Washington, DC</a:t>
            </a: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227013" y="228600"/>
            <a:ext cx="82311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3200" b="1">
                <a:solidFill>
                  <a:srgbClr val="2178B5"/>
                </a:solidFill>
                <a:latin typeface="Trebuchet MS" pitchFamily="34" charset="0"/>
              </a:rPr>
              <a:t>ARL Expenditures, 1986-2007</a:t>
            </a: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4114800" y="4495800"/>
            <a:ext cx="762000" cy="152400"/>
          </a:xfrm>
          <a:prstGeom prst="rect">
            <a:avLst/>
          </a:prstGeom>
          <a:solidFill>
            <a:srgbClr val="FFCC00">
              <a:alpha val="3999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cid:image001.gif@01CA8944.BF1AB360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85800" y="381000"/>
            <a:ext cx="7696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609600" y="5410200"/>
            <a:ext cx="85407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If this trend continues library allocations would fall below 0.5% by 2015.</a:t>
            </a:r>
            <a:r>
              <a:rPr lang="en-US">
                <a:latin typeface="Calibri" pitchFamily="34" charset="0"/>
              </a:rPr>
              <a:t>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Growth</a:t>
            </a:r>
          </a:p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in for-profit sector, concerns about infrastructure costs in the ‘middle’ and budget</a:t>
            </a:r>
          </a:p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issues in the research sector all support this trend.</a:t>
            </a: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685800" y="4800600"/>
            <a:ext cx="41687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Analysis based on NCES data: Constance Malpas</a:t>
            </a:r>
          </a:p>
        </p:txBody>
      </p:sp>
      <p:sp>
        <p:nvSpPr>
          <p:cNvPr id="4096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23225" cy="385763"/>
          </a:xfrm>
        </p:spPr>
        <p:txBody>
          <a:bodyPr/>
          <a:lstStyle/>
          <a:p>
            <a:r>
              <a:rPr lang="en-US" sz="2400" smtClean="0"/>
              <a:t>Less investment in libraries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2"/>
          <p:cNvGrpSpPr>
            <a:grpSpLocks/>
          </p:cNvGrpSpPr>
          <p:nvPr/>
        </p:nvGrpSpPr>
        <p:grpSpPr bwMode="auto">
          <a:xfrm>
            <a:off x="609600" y="685800"/>
            <a:ext cx="4876800" cy="5791200"/>
            <a:chOff x="864" y="288"/>
            <a:chExt cx="3072" cy="3648"/>
          </a:xfrm>
        </p:grpSpPr>
        <p:pic>
          <p:nvPicPr>
            <p:cNvPr id="4302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50655" t="25000" r="21875" b="9593"/>
            <a:stretch>
              <a:fillRect/>
            </a:stretch>
          </p:blipFill>
          <p:spPr bwMode="auto">
            <a:xfrm>
              <a:off x="1920" y="288"/>
              <a:ext cx="2016" cy="3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4302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1875" t="25000" r="63081" b="9375"/>
            <a:stretch>
              <a:fillRect/>
            </a:stretch>
          </p:blipFill>
          <p:spPr bwMode="auto">
            <a:xfrm>
              <a:off x="864" y="288"/>
              <a:ext cx="1104" cy="36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43023" name="Rectangle 5"/>
            <p:cNvSpPr>
              <a:spLocks noChangeArrowheads="1"/>
            </p:cNvSpPr>
            <p:nvPr/>
          </p:nvSpPr>
          <p:spPr bwMode="auto">
            <a:xfrm>
              <a:off x="1824" y="960"/>
              <a:ext cx="288" cy="528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4" name="Rectangle 6"/>
            <p:cNvSpPr>
              <a:spLocks noChangeArrowheads="1"/>
            </p:cNvSpPr>
            <p:nvPr/>
          </p:nvSpPr>
          <p:spPr bwMode="auto">
            <a:xfrm rot="5400000">
              <a:off x="2232" y="3096"/>
              <a:ext cx="288" cy="139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5" name="Rectangle 7"/>
            <p:cNvSpPr>
              <a:spLocks noChangeArrowheads="1"/>
            </p:cNvSpPr>
            <p:nvPr/>
          </p:nvSpPr>
          <p:spPr bwMode="auto">
            <a:xfrm rot="5400000">
              <a:off x="1944" y="2184"/>
              <a:ext cx="192" cy="48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6" name="Rectangle 8"/>
            <p:cNvSpPr>
              <a:spLocks noChangeArrowheads="1"/>
            </p:cNvSpPr>
            <p:nvPr/>
          </p:nvSpPr>
          <p:spPr bwMode="auto">
            <a:xfrm rot="5400000">
              <a:off x="1752" y="2304"/>
              <a:ext cx="288" cy="14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0" name="Text Box 9"/>
          <p:cNvSpPr txBox="1">
            <a:spLocks noChangeArrowheads="1"/>
          </p:cNvSpPr>
          <p:nvPr/>
        </p:nvSpPr>
        <p:spPr bwMode="auto">
          <a:xfrm>
            <a:off x="6324600" y="5638800"/>
            <a:ext cx="28194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rgbClr val="336699"/>
                </a:solidFill>
                <a:latin typeface="Verdana" pitchFamily="34" charset="0"/>
              </a:rPr>
              <a:t>Source:  “Service Trends in ARL Libraries, 1991–2007 ”ARL Statistics 2006–2007, Association of Research Libraries, Washington, DC</a:t>
            </a:r>
          </a:p>
        </p:txBody>
      </p:sp>
      <p:sp>
        <p:nvSpPr>
          <p:cNvPr id="43011" name="Text Box 10"/>
          <p:cNvSpPr txBox="1">
            <a:spLocks noChangeArrowheads="1"/>
          </p:cNvSpPr>
          <p:nvPr/>
        </p:nvSpPr>
        <p:spPr bwMode="auto">
          <a:xfrm>
            <a:off x="2422525" y="990600"/>
            <a:ext cx="4206875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336699"/>
                </a:solidFill>
                <a:latin typeface="Verdana" pitchFamily="34" charset="0"/>
              </a:rPr>
              <a:t>While student enrollment has </a:t>
            </a:r>
            <a:r>
              <a:rPr lang="en-US" sz="2000" b="1" i="1">
                <a:solidFill>
                  <a:srgbClr val="336699"/>
                </a:solidFill>
                <a:latin typeface="Verdana" pitchFamily="34" charset="0"/>
              </a:rPr>
              <a:t>increased</a:t>
            </a:r>
            <a:r>
              <a:rPr lang="en-US" sz="2000" b="1">
                <a:solidFill>
                  <a:srgbClr val="336699"/>
                </a:solidFill>
                <a:latin typeface="Verdana" pitchFamily="34" charset="0"/>
              </a:rPr>
              <a:t> (+25%) . . . </a:t>
            </a:r>
          </a:p>
          <a:p>
            <a:endParaRPr lang="en-US" sz="2000" b="1">
              <a:solidFill>
                <a:srgbClr val="336699"/>
              </a:solidFill>
              <a:latin typeface="Verdana" pitchFamily="34" charset="0"/>
            </a:endParaRPr>
          </a:p>
        </p:txBody>
      </p:sp>
      <p:sp>
        <p:nvSpPr>
          <p:cNvPr id="43012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the last 15 years . . . </a:t>
            </a:r>
          </a:p>
        </p:txBody>
      </p:sp>
      <p:sp>
        <p:nvSpPr>
          <p:cNvPr id="43013" name="Text Box 12"/>
          <p:cNvSpPr txBox="1">
            <a:spLocks noChangeArrowheads="1"/>
          </p:cNvSpPr>
          <p:nvPr/>
        </p:nvSpPr>
        <p:spPr bwMode="auto">
          <a:xfrm>
            <a:off x="3124200" y="1736725"/>
            <a:ext cx="4267200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336699"/>
                </a:solidFill>
                <a:latin typeface="Verdana" pitchFamily="34" charset="0"/>
              </a:rPr>
              <a:t>use of onsite library collections/services has </a:t>
            </a:r>
            <a:r>
              <a:rPr lang="en-US" sz="2000" b="1" i="1">
                <a:solidFill>
                  <a:srgbClr val="336699"/>
                </a:solidFill>
                <a:latin typeface="Verdana" pitchFamily="34" charset="0"/>
              </a:rPr>
              <a:t>decreased (-10 to -50%). . .</a:t>
            </a:r>
          </a:p>
          <a:p>
            <a:endParaRPr lang="en-US" sz="2000" b="1" i="1">
              <a:solidFill>
                <a:srgbClr val="336699"/>
              </a:solidFill>
              <a:latin typeface="Verdana" pitchFamily="34" charset="0"/>
            </a:endParaRPr>
          </a:p>
        </p:txBody>
      </p:sp>
      <p:sp>
        <p:nvSpPr>
          <p:cNvPr id="43014" name="Text Box 13"/>
          <p:cNvSpPr txBox="1">
            <a:spLocks noChangeArrowheads="1"/>
          </p:cNvSpPr>
          <p:nvPr/>
        </p:nvSpPr>
        <p:spPr bwMode="auto">
          <a:xfrm>
            <a:off x="3962400" y="2803525"/>
            <a:ext cx="3978275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336699"/>
                </a:solidFill>
                <a:latin typeface="Verdana" pitchFamily="34" charset="0"/>
              </a:rPr>
              <a:t>and </a:t>
            </a:r>
            <a:r>
              <a:rPr lang="en-US" sz="2000" b="1" i="1">
                <a:solidFill>
                  <a:srgbClr val="336699"/>
                </a:solidFill>
                <a:latin typeface="Verdana" pitchFamily="34" charset="0"/>
              </a:rPr>
              <a:t>reliance on external</a:t>
            </a:r>
            <a:r>
              <a:rPr lang="en-US" sz="2000" b="1">
                <a:solidFill>
                  <a:srgbClr val="336699"/>
                </a:solidFill>
                <a:latin typeface="Verdana" pitchFamily="34" charset="0"/>
              </a:rPr>
              <a:t> </a:t>
            </a:r>
            <a:r>
              <a:rPr lang="en-US" sz="2000" b="1" i="1">
                <a:solidFill>
                  <a:srgbClr val="336699"/>
                </a:solidFill>
                <a:latin typeface="Verdana" pitchFamily="34" charset="0"/>
              </a:rPr>
              <a:t>collections has more than doubled (+150%)</a:t>
            </a:r>
          </a:p>
          <a:p>
            <a:endParaRPr lang="en-US" sz="2000" b="1" i="1">
              <a:solidFill>
                <a:srgbClr val="336699"/>
              </a:solidFill>
              <a:latin typeface="Verdana" pitchFamily="34" charset="0"/>
            </a:endParaRPr>
          </a:p>
        </p:txBody>
      </p:sp>
      <p:sp>
        <p:nvSpPr>
          <p:cNvPr id="43015" name="Text Box 14"/>
          <p:cNvSpPr txBox="1">
            <a:spLocks noChangeArrowheads="1"/>
          </p:cNvSpPr>
          <p:nvPr/>
        </p:nvSpPr>
        <p:spPr bwMode="auto">
          <a:xfrm>
            <a:off x="3810000" y="3962400"/>
            <a:ext cx="515937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chemeClr val="accent1"/>
                </a:solidFill>
                <a:latin typeface="Verdana" pitchFamily="34" charset="0"/>
              </a:rPr>
              <a:t>Students and researchers reliance </a:t>
            </a:r>
          </a:p>
          <a:p>
            <a:r>
              <a:rPr lang="en-US" sz="2000" b="1" i="1">
                <a:solidFill>
                  <a:schemeClr val="accent1"/>
                </a:solidFill>
                <a:latin typeface="Verdana" pitchFamily="34" charset="0"/>
              </a:rPr>
              <a:t>on library has changed</a:t>
            </a:r>
          </a:p>
        </p:txBody>
      </p:sp>
      <p:sp>
        <p:nvSpPr>
          <p:cNvPr id="43016" name="Rectangle 15"/>
          <p:cNvSpPr>
            <a:spLocks noChangeArrowheads="1"/>
          </p:cNvSpPr>
          <p:nvPr/>
        </p:nvSpPr>
        <p:spPr bwMode="auto">
          <a:xfrm>
            <a:off x="2438400" y="4267200"/>
            <a:ext cx="152400" cy="533400"/>
          </a:xfrm>
          <a:prstGeom prst="rect">
            <a:avLst/>
          </a:prstGeom>
          <a:solidFill>
            <a:srgbClr val="99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Rectangle 16"/>
          <p:cNvSpPr>
            <a:spLocks noChangeArrowheads="1"/>
          </p:cNvSpPr>
          <p:nvPr/>
        </p:nvSpPr>
        <p:spPr bwMode="auto">
          <a:xfrm>
            <a:off x="3581400" y="4876800"/>
            <a:ext cx="152400" cy="15240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Rectangle 17"/>
          <p:cNvSpPr>
            <a:spLocks noChangeArrowheads="1"/>
          </p:cNvSpPr>
          <p:nvPr/>
        </p:nvSpPr>
        <p:spPr bwMode="auto">
          <a:xfrm>
            <a:off x="4114800" y="4876800"/>
            <a:ext cx="228600" cy="53340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Rectangle 18"/>
          <p:cNvSpPr>
            <a:spLocks noChangeArrowheads="1"/>
          </p:cNvSpPr>
          <p:nvPr/>
        </p:nvSpPr>
        <p:spPr bwMode="auto">
          <a:xfrm>
            <a:off x="4648200" y="4876800"/>
            <a:ext cx="228600" cy="106680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Rectangle 19"/>
          <p:cNvSpPr>
            <a:spLocks noChangeArrowheads="1"/>
          </p:cNvSpPr>
          <p:nvPr/>
        </p:nvSpPr>
        <p:spPr bwMode="auto">
          <a:xfrm>
            <a:off x="1828800" y="1295400"/>
            <a:ext cx="228600" cy="3505200"/>
          </a:xfrm>
          <a:prstGeom prst="rect">
            <a:avLst/>
          </a:prstGeom>
          <a:solidFill>
            <a:srgbClr val="99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searchBlue">
  <a:themeElements>
    <a:clrScheme name="oclc_light_blue 15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409A3C"/>
      </a:accent1>
      <a:accent2>
        <a:srgbClr val="FF7600"/>
      </a:accent2>
      <a:accent3>
        <a:srgbClr val="FFFFFF"/>
      </a:accent3>
      <a:accent4>
        <a:srgbClr val="000000"/>
      </a:accent4>
      <a:accent5>
        <a:srgbClr val="AFCAAF"/>
      </a:accent5>
      <a:accent6>
        <a:srgbClr val="E76A00"/>
      </a:accent6>
      <a:hlink>
        <a:srgbClr val="144A6F"/>
      </a:hlink>
      <a:folHlink>
        <a:srgbClr val="2178B5"/>
      </a:folHlink>
    </a:clrScheme>
    <a:fontScheme name="oclc_light_blu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2178B5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oclc_light_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2178B5"/>
        </a:hlink>
        <a:folHlink>
          <a:srgbClr val="A931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1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2178B5"/>
        </a:hlink>
        <a:folHlink>
          <a:srgbClr val="2178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1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144A6F"/>
        </a:hlink>
        <a:folHlink>
          <a:srgbClr val="2178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CLC orange &quot;light&quot; template">
  <a:themeElements>
    <a:clrScheme name="oclc_light_blue 15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409A3C"/>
      </a:accent1>
      <a:accent2>
        <a:srgbClr val="FF7600"/>
      </a:accent2>
      <a:accent3>
        <a:srgbClr val="FFFFFF"/>
      </a:accent3>
      <a:accent4>
        <a:srgbClr val="000000"/>
      </a:accent4>
      <a:accent5>
        <a:srgbClr val="AFCAAF"/>
      </a:accent5>
      <a:accent6>
        <a:srgbClr val="E76A00"/>
      </a:accent6>
      <a:hlink>
        <a:srgbClr val="144A6F"/>
      </a:hlink>
      <a:folHlink>
        <a:srgbClr val="2178B5"/>
      </a:folHlink>
    </a:clrScheme>
    <a:fontScheme name="oclc_light_blu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2178B5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oclc_light_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2178B5"/>
        </a:hlink>
        <a:folHlink>
          <a:srgbClr val="A931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1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2178B5"/>
        </a:hlink>
        <a:folHlink>
          <a:srgbClr val="2178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1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144A6F"/>
        </a:hlink>
        <a:folHlink>
          <a:srgbClr val="2178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clc_light_blue(2) 15">
    <a:dk1>
      <a:srgbClr val="000000"/>
    </a:dk1>
    <a:lt1>
      <a:srgbClr val="FFFFFF"/>
    </a:lt1>
    <a:dk2>
      <a:srgbClr val="FFFFFF"/>
    </a:dk2>
    <a:lt2>
      <a:srgbClr val="000000"/>
    </a:lt2>
    <a:accent1>
      <a:srgbClr val="409A3C"/>
    </a:accent1>
    <a:accent2>
      <a:srgbClr val="FF7600"/>
    </a:accent2>
    <a:accent3>
      <a:srgbClr val="FFFFFF"/>
    </a:accent3>
    <a:accent4>
      <a:srgbClr val="000000"/>
    </a:accent4>
    <a:accent5>
      <a:srgbClr val="AFCAAF"/>
    </a:accent5>
    <a:accent6>
      <a:srgbClr val="E76A00"/>
    </a:accent6>
    <a:hlink>
      <a:srgbClr val="144A6F"/>
    </a:hlink>
    <a:folHlink>
      <a:srgbClr val="2178B5"/>
    </a:folHlink>
  </a:clrScheme>
  <a:fontScheme name="oclc_light_blue(2)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ResearchBlue</Template>
  <TotalTime>690</TotalTime>
  <Words>1379</Words>
  <Application>Microsoft Office PowerPoint</Application>
  <PresentationFormat>On-screen Show (4:3)</PresentationFormat>
  <Paragraphs>244</Paragraphs>
  <Slides>35</Slides>
  <Notes>30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ResearchBlue</vt:lpstr>
      <vt:lpstr>OCLC orange "light" template</vt:lpstr>
      <vt:lpstr>Rapidly Developing Mass Digitization and the Future of the University Library</vt:lpstr>
      <vt:lpstr>Disclaimer</vt:lpstr>
      <vt:lpstr>Overview</vt:lpstr>
      <vt:lpstr>Place of the Library in University </vt:lpstr>
      <vt:lpstr>The network changes everything</vt:lpstr>
      <vt:lpstr>collection trends</vt:lpstr>
      <vt:lpstr>Slide 7</vt:lpstr>
      <vt:lpstr>Less investment in libraries</vt:lpstr>
      <vt:lpstr>In the last 15 years . . . </vt:lpstr>
      <vt:lpstr>What Do We Know About Print Book Use</vt:lpstr>
      <vt:lpstr>Slide 11</vt:lpstr>
      <vt:lpstr>switch to e-books</vt:lpstr>
      <vt:lpstr>Move from Print to Electronic Collections</vt:lpstr>
      <vt:lpstr>Move from Print to Electronic Collections</vt:lpstr>
      <vt:lpstr>and the switch to primarily e-book purchasing will happen soon</vt:lpstr>
      <vt:lpstr>Move from Print to Electronic Collections</vt:lpstr>
      <vt:lpstr>Forecasts – Digital Availability of e-books - the publishers expect this switch</vt:lpstr>
      <vt:lpstr>Status of the switch to e-publications</vt:lpstr>
      <vt:lpstr>Hathi Trust - current members</vt:lpstr>
      <vt:lpstr>Moving from Print to Electronic Books </vt:lpstr>
      <vt:lpstr>Retire Legacy Print Collections</vt:lpstr>
      <vt:lpstr>Retiring Legacy Print Collections - digital is much cheaper than the library or a storage facility</vt:lpstr>
      <vt:lpstr>implications</vt:lpstr>
      <vt:lpstr>US Investment in Academic Print Collections</vt:lpstr>
      <vt:lpstr>A global change in the library environment</vt:lpstr>
      <vt:lpstr>Keio University Library Holdings in Hathi Digital Library </vt:lpstr>
      <vt:lpstr>Slide 27</vt:lpstr>
      <vt:lpstr>Slide 28</vt:lpstr>
      <vt:lpstr>A ‘global’ library?</vt:lpstr>
      <vt:lpstr>Slide 30</vt:lpstr>
      <vt:lpstr>. . . but digitized Japanese literature still largely inaccessible</vt:lpstr>
      <vt:lpstr>A limited view of Japanese culture</vt:lpstr>
      <vt:lpstr>In conclusion</vt:lpstr>
      <vt:lpstr>THANK YOU    </vt:lpstr>
      <vt:lpstr>Slide 35</vt:lpstr>
    </vt:vector>
  </TitlesOfParts>
  <Company>OCLC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OCLC and Research Institutions: Transitioning the RLG Partnership and positioning OCLC Research</dc:title>
  <dc:creator>michalkj</dc:creator>
  <cp:lastModifiedBy>conferp</cp:lastModifiedBy>
  <cp:revision>26</cp:revision>
  <dcterms:created xsi:type="dcterms:W3CDTF">2010-09-27T22:27:02Z</dcterms:created>
  <dcterms:modified xsi:type="dcterms:W3CDTF">2010-10-14T23:00:54Z</dcterms:modified>
</cp:coreProperties>
</file>