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1" r:id="rId3"/>
    <p:sldMasterId id="2147483687" r:id="rId4"/>
  </p:sldMasterIdLst>
  <p:notesMasterIdLst>
    <p:notesMasterId r:id="rId42"/>
  </p:notesMasterIdLst>
  <p:handoutMasterIdLst>
    <p:handoutMasterId r:id="rId43"/>
  </p:handoutMasterIdLst>
  <p:sldIdLst>
    <p:sldId id="256" r:id="rId5"/>
    <p:sldId id="341" r:id="rId6"/>
    <p:sldId id="355" r:id="rId7"/>
    <p:sldId id="346" r:id="rId8"/>
    <p:sldId id="348" r:id="rId9"/>
    <p:sldId id="293" r:id="rId10"/>
    <p:sldId id="321" r:id="rId11"/>
    <p:sldId id="353" r:id="rId12"/>
    <p:sldId id="322" r:id="rId13"/>
    <p:sldId id="325" r:id="rId14"/>
    <p:sldId id="290" r:id="rId15"/>
    <p:sldId id="295" r:id="rId16"/>
    <p:sldId id="299" r:id="rId17"/>
    <p:sldId id="318" r:id="rId18"/>
    <p:sldId id="330" r:id="rId19"/>
    <p:sldId id="328" r:id="rId20"/>
    <p:sldId id="327" r:id="rId21"/>
    <p:sldId id="332" r:id="rId22"/>
    <p:sldId id="302" r:id="rId23"/>
    <p:sldId id="352" r:id="rId24"/>
    <p:sldId id="277" r:id="rId25"/>
    <p:sldId id="354" r:id="rId26"/>
    <p:sldId id="305" r:id="rId27"/>
    <p:sldId id="308" r:id="rId28"/>
    <p:sldId id="309" r:id="rId29"/>
    <p:sldId id="319" r:id="rId30"/>
    <p:sldId id="343" r:id="rId31"/>
    <p:sldId id="334" r:id="rId32"/>
    <p:sldId id="315" r:id="rId33"/>
    <p:sldId id="336" r:id="rId34"/>
    <p:sldId id="337" r:id="rId35"/>
    <p:sldId id="339" r:id="rId36"/>
    <p:sldId id="335" r:id="rId37"/>
    <p:sldId id="320" r:id="rId38"/>
    <p:sldId id="340" r:id="rId39"/>
    <p:sldId id="344" r:id="rId40"/>
    <p:sldId id="342" r:id="rId41"/>
  </p:sldIdLst>
  <p:sldSz cx="9144000" cy="6858000" type="screen4x3"/>
  <p:notesSz cx="6858000" cy="9199563"/>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6666"/>
    <a:srgbClr val="333333"/>
    <a:srgbClr val="FF7600"/>
    <a:srgbClr val="CCFFFF"/>
    <a:srgbClr val="409A3C"/>
    <a:srgbClr val="144A6F"/>
    <a:srgbClr val="D0D5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0" autoAdjust="0"/>
    <p:restoredTop sz="79531" autoAdjust="0"/>
  </p:normalViewPr>
  <p:slideViewPr>
    <p:cSldViewPr>
      <p:cViewPr varScale="1">
        <p:scale>
          <a:sx n="66" d="100"/>
          <a:sy n="66" d="100"/>
        </p:scale>
        <p:origin x="-8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82" y="-102"/>
      </p:cViewPr>
      <p:guideLst>
        <p:guide orient="horz" pos="289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ta\Malpas\ARL%20Tables\Copy%20of%2008tables-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ata\Malpas\Shared%20Print\Payne%20report\paynelibrarystoragefacilitiesCGM.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Data\Shared%20Print\CLIR%20project\ARL%20Hath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ata\Shared%20Print\CLIR%20project\ALA%20RUSA%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0"/>
          <c:order val="0"/>
          <c:spPr>
            <a:ln w="28575">
              <a:noFill/>
            </a:ln>
          </c:spPr>
          <c:marker>
            <c:spPr>
              <a:solidFill>
                <a:schemeClr val="accent4"/>
              </a:solidFill>
            </c:spPr>
          </c:marker>
          <c:xVal>
            <c:numRef>
              <c:f>eexp1!$F$3:$F$113</c:f>
              <c:numCache>
                <c:formatCode>#,##0</c:formatCode>
                <c:ptCount val="111"/>
                <c:pt idx="0">
                  <c:v>7688246</c:v>
                </c:pt>
                <c:pt idx="1">
                  <c:v>16880130.680130679</c:v>
                </c:pt>
                <c:pt idx="2">
                  <c:v>12627388</c:v>
                </c:pt>
                <c:pt idx="3">
                  <c:v>11433551</c:v>
                </c:pt>
                <c:pt idx="4">
                  <c:v>5629762</c:v>
                </c:pt>
                <c:pt idx="5">
                  <c:v>9468057</c:v>
                </c:pt>
                <c:pt idx="6">
                  <c:v>8979309</c:v>
                </c:pt>
                <c:pt idx="7">
                  <c:v>11307847</c:v>
                </c:pt>
                <c:pt idx="8">
                  <c:v>14917230.967230963</c:v>
                </c:pt>
                <c:pt idx="9">
                  <c:v>8494260</c:v>
                </c:pt>
                <c:pt idx="10">
                  <c:v>20118847</c:v>
                </c:pt>
                <c:pt idx="11">
                  <c:v>8113229</c:v>
                </c:pt>
                <c:pt idx="12">
                  <c:v>9508339</c:v>
                </c:pt>
                <c:pt idx="13">
                  <c:v>15000546</c:v>
                </c:pt>
                <c:pt idx="14">
                  <c:v>5745878</c:v>
                </c:pt>
                <c:pt idx="15">
                  <c:v>9583762</c:v>
                </c:pt>
                <c:pt idx="16">
                  <c:v>5798983</c:v>
                </c:pt>
                <c:pt idx="17">
                  <c:v>6702608</c:v>
                </c:pt>
                <c:pt idx="18">
                  <c:v>17704138</c:v>
                </c:pt>
                <c:pt idx="19">
                  <c:v>10283685</c:v>
                </c:pt>
                <c:pt idx="20">
                  <c:v>11014761</c:v>
                </c:pt>
                <c:pt idx="21">
                  <c:v>6545964</c:v>
                </c:pt>
                <c:pt idx="22">
                  <c:v>23685056</c:v>
                </c:pt>
                <c:pt idx="23">
                  <c:v>8984063</c:v>
                </c:pt>
                <c:pt idx="24">
                  <c:v>15843247</c:v>
                </c:pt>
                <c:pt idx="25">
                  <c:v>8871179</c:v>
                </c:pt>
                <c:pt idx="26">
                  <c:v>8809088</c:v>
                </c:pt>
                <c:pt idx="27">
                  <c:v>16507634</c:v>
                </c:pt>
                <c:pt idx="28">
                  <c:v>14902358</c:v>
                </c:pt>
                <c:pt idx="29">
                  <c:v>12427750</c:v>
                </c:pt>
                <c:pt idx="30">
                  <c:v>8183466</c:v>
                </c:pt>
                <c:pt idx="31">
                  <c:v>10388129</c:v>
                </c:pt>
                <c:pt idx="32">
                  <c:v>11242786</c:v>
                </c:pt>
                <c:pt idx="33">
                  <c:v>11605489</c:v>
                </c:pt>
                <c:pt idx="34">
                  <c:v>6205541</c:v>
                </c:pt>
                <c:pt idx="35">
                  <c:v>5684408.4744084748</c:v>
                </c:pt>
                <c:pt idx="36">
                  <c:v>34291329</c:v>
                </c:pt>
                <c:pt idx="37">
                  <c:v>7165800</c:v>
                </c:pt>
                <c:pt idx="38">
                  <c:v>8911877</c:v>
                </c:pt>
                <c:pt idx="39">
                  <c:v>3823732</c:v>
                </c:pt>
                <c:pt idx="40">
                  <c:v>9128496</c:v>
                </c:pt>
                <c:pt idx="41">
                  <c:v>14065662</c:v>
                </c:pt>
                <c:pt idx="42">
                  <c:v>16504866</c:v>
                </c:pt>
                <c:pt idx="43">
                  <c:v>13590872</c:v>
                </c:pt>
                <c:pt idx="44">
                  <c:v>9359327</c:v>
                </c:pt>
                <c:pt idx="45">
                  <c:v>14824216</c:v>
                </c:pt>
                <c:pt idx="46">
                  <c:v>9581850</c:v>
                </c:pt>
                <c:pt idx="47">
                  <c:v>10416077</c:v>
                </c:pt>
                <c:pt idx="48">
                  <c:v>10374865.854865856</c:v>
                </c:pt>
                <c:pt idx="49">
                  <c:v>7386879</c:v>
                </c:pt>
                <c:pt idx="50">
                  <c:v>9206025</c:v>
                </c:pt>
                <c:pt idx="51">
                  <c:v>16085628.155628191</c:v>
                </c:pt>
                <c:pt idx="52">
                  <c:v>8261937.4319374319</c:v>
                </c:pt>
                <c:pt idx="53">
                  <c:v>8330789.0307890307</c:v>
                </c:pt>
                <c:pt idx="54">
                  <c:v>10097607</c:v>
                </c:pt>
                <c:pt idx="55">
                  <c:v>6545019</c:v>
                </c:pt>
                <c:pt idx="56">
                  <c:v>8886555</c:v>
                </c:pt>
                <c:pt idx="57">
                  <c:v>13213588</c:v>
                </c:pt>
                <c:pt idx="58">
                  <c:v>20525876</c:v>
                </c:pt>
                <c:pt idx="59">
                  <c:v>11267304</c:v>
                </c:pt>
                <c:pt idx="60">
                  <c:v>16578284</c:v>
                </c:pt>
                <c:pt idx="61">
                  <c:v>8515580</c:v>
                </c:pt>
                <c:pt idx="62">
                  <c:v>11294805.464805501</c:v>
                </c:pt>
                <c:pt idx="63">
                  <c:v>7039988</c:v>
                </c:pt>
                <c:pt idx="64">
                  <c:v>8676839</c:v>
                </c:pt>
                <c:pt idx="65">
                  <c:v>16498536</c:v>
                </c:pt>
                <c:pt idx="66">
                  <c:v>16322573</c:v>
                </c:pt>
                <c:pt idx="67">
                  <c:v>9809078</c:v>
                </c:pt>
                <c:pt idx="68">
                  <c:v>13596926</c:v>
                </c:pt>
                <c:pt idx="69">
                  <c:v>11606437</c:v>
                </c:pt>
                <c:pt idx="70">
                  <c:v>5641009</c:v>
                </c:pt>
                <c:pt idx="71">
                  <c:v>13178838</c:v>
                </c:pt>
                <c:pt idx="72">
                  <c:v>14081833</c:v>
                </c:pt>
                <c:pt idx="73">
                  <c:v>6718280</c:v>
                </c:pt>
                <c:pt idx="74">
                  <c:v>14759587</c:v>
                </c:pt>
                <c:pt idx="75">
                  <c:v>17826123</c:v>
                </c:pt>
                <c:pt idx="76">
                  <c:v>14857024</c:v>
                </c:pt>
                <c:pt idx="77">
                  <c:v>21197104</c:v>
                </c:pt>
                <c:pt idx="78">
                  <c:v>10580220</c:v>
                </c:pt>
                <c:pt idx="79">
                  <c:v>9543293.733293727</c:v>
                </c:pt>
                <c:pt idx="80">
                  <c:v>11128043</c:v>
                </c:pt>
                <c:pt idx="81">
                  <c:v>7809582</c:v>
                </c:pt>
                <c:pt idx="82">
                  <c:v>10454644</c:v>
                </c:pt>
                <c:pt idx="83">
                  <c:v>8942165.1321651004</c:v>
                </c:pt>
                <c:pt idx="84">
                  <c:v>8051804</c:v>
                </c:pt>
                <c:pt idx="85">
                  <c:v>11132454</c:v>
                </c:pt>
                <c:pt idx="86">
                  <c:v>7031254</c:v>
                </c:pt>
                <c:pt idx="87">
                  <c:v>5404801</c:v>
                </c:pt>
                <c:pt idx="88">
                  <c:v>8653954</c:v>
                </c:pt>
                <c:pt idx="89">
                  <c:v>7111135</c:v>
                </c:pt>
                <c:pt idx="90">
                  <c:v>7037903</c:v>
                </c:pt>
                <c:pt idx="91">
                  <c:v>11602950</c:v>
                </c:pt>
                <c:pt idx="92">
                  <c:v>12210020</c:v>
                </c:pt>
                <c:pt idx="93">
                  <c:v>17615691</c:v>
                </c:pt>
                <c:pt idx="94">
                  <c:v>17002600</c:v>
                </c:pt>
                <c:pt idx="95">
                  <c:v>11079689</c:v>
                </c:pt>
                <c:pt idx="96">
                  <c:v>25822408.672408674</c:v>
                </c:pt>
                <c:pt idx="97">
                  <c:v>8188561</c:v>
                </c:pt>
                <c:pt idx="98">
                  <c:v>7980542</c:v>
                </c:pt>
                <c:pt idx="99">
                  <c:v>11435792</c:v>
                </c:pt>
                <c:pt idx="100">
                  <c:v>13467652</c:v>
                </c:pt>
                <c:pt idx="101">
                  <c:v>7043044</c:v>
                </c:pt>
                <c:pt idx="102">
                  <c:v>14862427</c:v>
                </c:pt>
                <c:pt idx="103">
                  <c:v>6424476</c:v>
                </c:pt>
                <c:pt idx="104">
                  <c:v>12462732</c:v>
                </c:pt>
                <c:pt idx="105">
                  <c:v>6533760.0237600198</c:v>
                </c:pt>
                <c:pt idx="106">
                  <c:v>9007142</c:v>
                </c:pt>
                <c:pt idx="107">
                  <c:v>11637880.407880412</c:v>
                </c:pt>
                <c:pt idx="108">
                  <c:v>10974532</c:v>
                </c:pt>
                <c:pt idx="109">
                  <c:v>33345261</c:v>
                </c:pt>
                <c:pt idx="110">
                  <c:v>10771539.451539462</c:v>
                </c:pt>
              </c:numCache>
            </c:numRef>
          </c:xVal>
          <c:yVal>
            <c:numRef>
              <c:f>eexp1!$G$3:$G$113</c:f>
              <c:numCache>
                <c:formatCode>0.00</c:formatCode>
                <c:ptCount val="111"/>
                <c:pt idx="0">
                  <c:v>52.510975845466</c:v>
                </c:pt>
                <c:pt idx="1">
                  <c:v>86.027792537748965</c:v>
                </c:pt>
                <c:pt idx="2">
                  <c:v>58.175522918912463</c:v>
                </c:pt>
                <c:pt idx="3">
                  <c:v>53.059884894902552</c:v>
                </c:pt>
                <c:pt idx="4">
                  <c:v>83.569785010449394</c:v>
                </c:pt>
                <c:pt idx="5">
                  <c:v>35.509196871121503</c:v>
                </c:pt>
                <c:pt idx="6">
                  <c:v>53.554978451014193</c:v>
                </c:pt>
                <c:pt idx="7">
                  <c:v>45.748620404927657</c:v>
                </c:pt>
                <c:pt idx="8">
                  <c:v>51.273512325378142</c:v>
                </c:pt>
                <c:pt idx="9">
                  <c:v>53.486248360657513</c:v>
                </c:pt>
                <c:pt idx="10">
                  <c:v>32.419372740396106</c:v>
                </c:pt>
                <c:pt idx="11">
                  <c:v>54.074240971134927</c:v>
                </c:pt>
                <c:pt idx="12">
                  <c:v>49.688973016212394</c:v>
                </c:pt>
                <c:pt idx="13">
                  <c:v>32.412366856513074</c:v>
                </c:pt>
                <c:pt idx="14">
                  <c:v>39.659456744469693</c:v>
                </c:pt>
                <c:pt idx="15">
                  <c:v>55.134121652854056</c:v>
                </c:pt>
                <c:pt idx="16">
                  <c:v>46.507051322619851</c:v>
                </c:pt>
                <c:pt idx="17">
                  <c:v>52.481645950352252</c:v>
                </c:pt>
                <c:pt idx="18">
                  <c:v>32.578225497338494</c:v>
                </c:pt>
                <c:pt idx="19">
                  <c:v>54.465388622852608</c:v>
                </c:pt>
                <c:pt idx="20">
                  <c:v>60.178300736620663</c:v>
                </c:pt>
                <c:pt idx="21">
                  <c:v>64.047953823149697</c:v>
                </c:pt>
                <c:pt idx="22">
                  <c:v>45.306407550820055</c:v>
                </c:pt>
                <c:pt idx="23">
                  <c:v>60.222429428644922</c:v>
                </c:pt>
                <c:pt idx="24">
                  <c:v>44.443705258145634</c:v>
                </c:pt>
                <c:pt idx="25">
                  <c:v>59.117113970984136</c:v>
                </c:pt>
                <c:pt idx="26">
                  <c:v>62.999086852123604</c:v>
                </c:pt>
                <c:pt idx="27">
                  <c:v>48.468987136496956</c:v>
                </c:pt>
                <c:pt idx="28">
                  <c:v>30.284046323407289</c:v>
                </c:pt>
                <c:pt idx="29">
                  <c:v>45.714051216028643</c:v>
                </c:pt>
                <c:pt idx="30">
                  <c:v>64.840496679524279</c:v>
                </c:pt>
                <c:pt idx="31">
                  <c:v>23.023385635661629</c:v>
                </c:pt>
                <c:pt idx="32">
                  <c:v>37.12253350726413</c:v>
                </c:pt>
                <c:pt idx="33">
                  <c:v>54.4158371956579</c:v>
                </c:pt>
                <c:pt idx="34">
                  <c:v>67.015075720231309</c:v>
                </c:pt>
                <c:pt idx="35">
                  <c:v>64.459585208246637</c:v>
                </c:pt>
                <c:pt idx="36">
                  <c:v>24.204646603227186</c:v>
                </c:pt>
                <c:pt idx="37">
                  <c:v>48.824764855284656</c:v>
                </c:pt>
                <c:pt idx="38">
                  <c:v>52.265824584428181</c:v>
                </c:pt>
                <c:pt idx="39">
                  <c:v>54.292220270667499</c:v>
                </c:pt>
                <c:pt idx="40">
                  <c:v>50.896336044842435</c:v>
                </c:pt>
                <c:pt idx="41">
                  <c:v>42.096923699716243</c:v>
                </c:pt>
                <c:pt idx="42">
                  <c:v>39.909557581382153</c:v>
                </c:pt>
                <c:pt idx="43">
                  <c:v>46.309773206605136</c:v>
                </c:pt>
                <c:pt idx="44">
                  <c:v>67.920449835762753</c:v>
                </c:pt>
                <c:pt idx="45">
                  <c:v>32.670179657392893</c:v>
                </c:pt>
                <c:pt idx="46">
                  <c:v>51.465875587699543</c:v>
                </c:pt>
                <c:pt idx="47">
                  <c:v>58.932552053906676</c:v>
                </c:pt>
                <c:pt idx="48">
                  <c:v>54.635449726765813</c:v>
                </c:pt>
                <c:pt idx="49">
                  <c:v>57.840056673461014</c:v>
                </c:pt>
                <c:pt idx="50">
                  <c:v>34.887272194025108</c:v>
                </c:pt>
                <c:pt idx="51">
                  <c:v>55.248212821037036</c:v>
                </c:pt>
                <c:pt idx="52">
                  <c:v>64.181643910171644</c:v>
                </c:pt>
                <c:pt idx="53">
                  <c:v>52.679867806386945</c:v>
                </c:pt>
                <c:pt idx="54">
                  <c:v>63.231020973583149</c:v>
                </c:pt>
                <c:pt idx="55">
                  <c:v>67.066252978028032</c:v>
                </c:pt>
                <c:pt idx="56">
                  <c:v>59.811287951292222</c:v>
                </c:pt>
                <c:pt idx="57">
                  <c:v>52.557950194905423</c:v>
                </c:pt>
                <c:pt idx="58">
                  <c:v>37.679327303740898</c:v>
                </c:pt>
                <c:pt idx="59">
                  <c:v>56.123594428622859</c:v>
                </c:pt>
                <c:pt idx="60">
                  <c:v>48.705451058746341</c:v>
                </c:pt>
                <c:pt idx="61">
                  <c:v>73.44710518837293</c:v>
                </c:pt>
                <c:pt idx="62">
                  <c:v>59.025024623357076</c:v>
                </c:pt>
                <c:pt idx="63">
                  <c:v>34.434959264135109</c:v>
                </c:pt>
                <c:pt idx="64">
                  <c:v>61.242901936984367</c:v>
                </c:pt>
                <c:pt idx="65">
                  <c:v>55.920476822913258</c:v>
                </c:pt>
                <c:pt idx="66">
                  <c:v>31.545633154772759</c:v>
                </c:pt>
                <c:pt idx="67">
                  <c:v>39.050061585808336</c:v>
                </c:pt>
                <c:pt idx="68">
                  <c:v>52.938267075955245</c:v>
                </c:pt>
                <c:pt idx="69">
                  <c:v>55.927585700934763</c:v>
                </c:pt>
                <c:pt idx="70">
                  <c:v>50.913515649416595</c:v>
                </c:pt>
                <c:pt idx="71">
                  <c:v>50.005713705563416</c:v>
                </c:pt>
                <c:pt idx="72">
                  <c:v>32.517457066846063</c:v>
                </c:pt>
                <c:pt idx="73">
                  <c:v>42.270387658745975</c:v>
                </c:pt>
                <c:pt idx="74">
                  <c:v>46.019255145824999</c:v>
                </c:pt>
                <c:pt idx="75">
                  <c:v>57.919038256383594</c:v>
                </c:pt>
                <c:pt idx="76">
                  <c:v>64.464962835087292</c:v>
                </c:pt>
                <c:pt idx="77">
                  <c:v>39.597706365926214</c:v>
                </c:pt>
                <c:pt idx="78">
                  <c:v>60.424735969573412</c:v>
                </c:pt>
                <c:pt idx="79">
                  <c:v>59.432640976397444</c:v>
                </c:pt>
                <c:pt idx="80">
                  <c:v>42.753249605523507</c:v>
                </c:pt>
                <c:pt idx="81">
                  <c:v>45.221792920543159</c:v>
                </c:pt>
                <c:pt idx="82">
                  <c:v>47.90058848488755</c:v>
                </c:pt>
                <c:pt idx="83">
                  <c:v>61.972253249135115</c:v>
                </c:pt>
                <c:pt idx="84">
                  <c:v>61.015158838938646</c:v>
                </c:pt>
                <c:pt idx="85">
                  <c:v>53.353501393313408</c:v>
                </c:pt>
                <c:pt idx="86">
                  <c:v>55.869493549799195</c:v>
                </c:pt>
                <c:pt idx="87">
                  <c:v>36.268513863877914</c:v>
                </c:pt>
                <c:pt idx="88">
                  <c:v>63.29775961369797</c:v>
                </c:pt>
                <c:pt idx="89">
                  <c:v>55.461540246388232</c:v>
                </c:pt>
                <c:pt idx="90">
                  <c:v>53.843538338053378</c:v>
                </c:pt>
                <c:pt idx="91">
                  <c:v>56.898952421582436</c:v>
                </c:pt>
                <c:pt idx="92">
                  <c:v>46.220661391217995</c:v>
                </c:pt>
                <c:pt idx="93">
                  <c:v>47.985469318234401</c:v>
                </c:pt>
                <c:pt idx="94">
                  <c:v>53.58635738063591</c:v>
                </c:pt>
                <c:pt idx="95">
                  <c:v>44.482006670042693</c:v>
                </c:pt>
                <c:pt idx="96">
                  <c:v>35.950234662406253</c:v>
                </c:pt>
                <c:pt idx="97">
                  <c:v>54.461950030048015</c:v>
                </c:pt>
                <c:pt idx="98">
                  <c:v>26.028319881030551</c:v>
                </c:pt>
                <c:pt idx="99">
                  <c:v>66.606493017711358</c:v>
                </c:pt>
                <c:pt idx="100">
                  <c:v>42.782684019456234</c:v>
                </c:pt>
                <c:pt idx="101">
                  <c:v>63.065401834775017</c:v>
                </c:pt>
                <c:pt idx="102">
                  <c:v>50.553863107283668</c:v>
                </c:pt>
                <c:pt idx="103">
                  <c:v>64.521293254111427</c:v>
                </c:pt>
                <c:pt idx="104">
                  <c:v>54.39873055121447</c:v>
                </c:pt>
                <c:pt idx="105">
                  <c:v>56.969649309496475</c:v>
                </c:pt>
                <c:pt idx="106">
                  <c:v>88.501857747995984</c:v>
                </c:pt>
                <c:pt idx="107">
                  <c:v>59.960862318608186</c:v>
                </c:pt>
                <c:pt idx="108">
                  <c:v>48.884289553303603</c:v>
                </c:pt>
                <c:pt idx="109">
                  <c:v>22.057203270953529</c:v>
                </c:pt>
                <c:pt idx="110">
                  <c:v>56.771153674354863</c:v>
                </c:pt>
              </c:numCache>
            </c:numRef>
          </c:yVal>
        </c:ser>
        <c:axId val="110161920"/>
        <c:axId val="110164224"/>
      </c:scatterChart>
      <c:valAx>
        <c:axId val="110161920"/>
        <c:scaling>
          <c:orientation val="minMax"/>
        </c:scaling>
        <c:axPos val="b"/>
        <c:title>
          <c:tx>
            <c:rich>
              <a:bodyPr/>
              <a:lstStyle/>
              <a:p>
                <a:pPr>
                  <a:defRPr lang="en-US" sz="1050"/>
                </a:pPr>
                <a:r>
                  <a:rPr lang="en-US" sz="1050"/>
                  <a:t>Library Materials Expenditures (2007-2008)</a:t>
                </a:r>
              </a:p>
            </c:rich>
          </c:tx>
          <c:layout/>
        </c:title>
        <c:numFmt formatCode="_(\$* #,##0_);_(\$* \(#,##0\);_(\$* &quot;-&quot;_);_(@_)" sourceLinked="0"/>
        <c:tickLblPos val="nextTo"/>
        <c:txPr>
          <a:bodyPr rot="0" vert="horz"/>
          <a:lstStyle/>
          <a:p>
            <a:pPr>
              <a:defRPr lang="en-US" sz="1000" b="0" i="0" u="none" strike="noStrike" baseline="0">
                <a:solidFill>
                  <a:srgbClr val="000000"/>
                </a:solidFill>
                <a:latin typeface="Calibri"/>
                <a:ea typeface="Calibri"/>
                <a:cs typeface="Calibri"/>
              </a:defRPr>
            </a:pPr>
            <a:endParaRPr lang="en-US"/>
          </a:p>
        </c:txPr>
        <c:crossAx val="110164224"/>
        <c:crosses val="autoZero"/>
        <c:crossBetween val="midCat"/>
      </c:valAx>
      <c:valAx>
        <c:axId val="110164224"/>
        <c:scaling>
          <c:orientation val="minMax"/>
        </c:scaling>
        <c:axPos val="l"/>
        <c:majorGridlines/>
        <c:title>
          <c:tx>
            <c:rich>
              <a:bodyPr rot="-5400000" vert="horz"/>
              <a:lstStyle/>
              <a:p>
                <a:pPr>
                  <a:defRPr lang="en-US" sz="1200"/>
                </a:pPr>
                <a:r>
                  <a:rPr lang="en-US" sz="1200"/>
                  <a:t> Licensed</a:t>
                </a:r>
                <a:r>
                  <a:rPr lang="en-US" sz="1200" baseline="0"/>
                  <a:t> Content </a:t>
                </a:r>
                <a:r>
                  <a:rPr lang="en-US" sz="1200"/>
                  <a:t>as % of Library Materials $</a:t>
                </a:r>
              </a:p>
            </c:rich>
          </c:tx>
          <c:layout/>
        </c:title>
        <c:numFmt formatCode="0" sourceLinked="0"/>
        <c:tickLblPos val="nextTo"/>
        <c:txPr>
          <a:bodyPr/>
          <a:lstStyle/>
          <a:p>
            <a:pPr>
              <a:defRPr lang="en-US"/>
            </a:pPr>
            <a:endParaRPr lang="en-US"/>
          </a:p>
        </c:txPr>
        <c:crossAx val="110161920"/>
        <c:crosses val="autoZero"/>
        <c:crossBetween val="midCat"/>
      </c:valAx>
      <c:spPr>
        <a:noFill/>
        <a:ln w="25400">
          <a:noFill/>
        </a:ln>
      </c:spPr>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1"/>
          <c:tx>
            <c:v>Built Capacity in Volume Equivalents</c:v>
          </c:tx>
          <c:cat>
            <c:numRef>
              <c:f>'growth of agg cap'!$A$28:$A$46</c:f>
              <c:numCache>
                <c:formatCode>General</c:formatCode>
                <c:ptCount val="19"/>
                <c:pt idx="0">
                  <c:v>1982</c:v>
                </c:pt>
                <c:pt idx="1">
                  <c:v>1986</c:v>
                </c:pt>
                <c:pt idx="2">
                  <c:v>1987</c:v>
                </c:pt>
                <c:pt idx="3">
                  <c:v>1992</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'growth of agg cap'!$B$28:$B$46</c:f>
              <c:numCache>
                <c:formatCode>General</c:formatCode>
                <c:ptCount val="19"/>
                <c:pt idx="0">
                  <c:v>7900000</c:v>
                </c:pt>
                <c:pt idx="1">
                  <c:v>23900000</c:v>
                </c:pt>
                <c:pt idx="2">
                  <c:v>30900000</c:v>
                </c:pt>
                <c:pt idx="3">
                  <c:v>35550000</c:v>
                </c:pt>
                <c:pt idx="4">
                  <c:v>43425000</c:v>
                </c:pt>
                <c:pt idx="5">
                  <c:v>45825000</c:v>
                </c:pt>
                <c:pt idx="6">
                  <c:v>48390000</c:v>
                </c:pt>
                <c:pt idx="7">
                  <c:v>51940000</c:v>
                </c:pt>
                <c:pt idx="8">
                  <c:v>63340000</c:v>
                </c:pt>
                <c:pt idx="9">
                  <c:v>63340000</c:v>
                </c:pt>
                <c:pt idx="10">
                  <c:v>72990000</c:v>
                </c:pt>
                <c:pt idx="11">
                  <c:v>81840000</c:v>
                </c:pt>
                <c:pt idx="12">
                  <c:v>88140000</c:v>
                </c:pt>
                <c:pt idx="13">
                  <c:v>97390000</c:v>
                </c:pt>
                <c:pt idx="14">
                  <c:v>101290000</c:v>
                </c:pt>
                <c:pt idx="15">
                  <c:v>105040000</c:v>
                </c:pt>
                <c:pt idx="16">
                  <c:v>114440000</c:v>
                </c:pt>
                <c:pt idx="17">
                  <c:v>117940000</c:v>
                </c:pt>
                <c:pt idx="18">
                  <c:v>118790000</c:v>
                </c:pt>
              </c:numCache>
            </c:numRef>
          </c:val>
        </c:ser>
        <c:ser>
          <c:idx val="1"/>
          <c:order val="0"/>
          <c:tx>
            <c:v>Built Capacity in Volume Equivalents</c:v>
          </c:tx>
          <c:cat>
            <c:numRef>
              <c:f>'growth of agg cap'!$A$28:$A$46</c:f>
              <c:numCache>
                <c:formatCode>General</c:formatCode>
                <c:ptCount val="19"/>
                <c:pt idx="0">
                  <c:v>1982</c:v>
                </c:pt>
                <c:pt idx="1">
                  <c:v>1986</c:v>
                </c:pt>
                <c:pt idx="2">
                  <c:v>1987</c:v>
                </c:pt>
                <c:pt idx="3">
                  <c:v>1992</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numCache>
            </c:numRef>
          </c:cat>
          <c:val>
            <c:numRef>
              <c:f>'growth of agg cap'!$B$28:$B$46</c:f>
              <c:numCache>
                <c:formatCode>General</c:formatCode>
                <c:ptCount val="19"/>
                <c:pt idx="0">
                  <c:v>7900000</c:v>
                </c:pt>
                <c:pt idx="1">
                  <c:v>23900000</c:v>
                </c:pt>
                <c:pt idx="2">
                  <c:v>30900000</c:v>
                </c:pt>
                <c:pt idx="3">
                  <c:v>35550000</c:v>
                </c:pt>
                <c:pt idx="4">
                  <c:v>43425000</c:v>
                </c:pt>
                <c:pt idx="5">
                  <c:v>45825000</c:v>
                </c:pt>
                <c:pt idx="6">
                  <c:v>48390000</c:v>
                </c:pt>
                <c:pt idx="7">
                  <c:v>51940000</c:v>
                </c:pt>
                <c:pt idx="8">
                  <c:v>63340000</c:v>
                </c:pt>
                <c:pt idx="9">
                  <c:v>63340000</c:v>
                </c:pt>
                <c:pt idx="10">
                  <c:v>72990000</c:v>
                </c:pt>
                <c:pt idx="11">
                  <c:v>81840000</c:v>
                </c:pt>
                <c:pt idx="12">
                  <c:v>88140000</c:v>
                </c:pt>
                <c:pt idx="13">
                  <c:v>97390000</c:v>
                </c:pt>
                <c:pt idx="14">
                  <c:v>101290000</c:v>
                </c:pt>
                <c:pt idx="15">
                  <c:v>105040000</c:v>
                </c:pt>
                <c:pt idx="16">
                  <c:v>114440000</c:v>
                </c:pt>
                <c:pt idx="17">
                  <c:v>117940000</c:v>
                </c:pt>
                <c:pt idx="18">
                  <c:v>118790000</c:v>
                </c:pt>
              </c:numCache>
            </c:numRef>
          </c:val>
        </c:ser>
        <c:marker val="1"/>
        <c:axId val="110202240"/>
        <c:axId val="110232704"/>
      </c:lineChart>
      <c:catAx>
        <c:axId val="110202240"/>
        <c:scaling>
          <c:orientation val="minMax"/>
        </c:scaling>
        <c:axPos val="b"/>
        <c:numFmt formatCode="General" sourceLinked="1"/>
        <c:tickLblPos val="nextTo"/>
        <c:txPr>
          <a:bodyPr/>
          <a:lstStyle/>
          <a:p>
            <a:pPr>
              <a:defRPr lang="en-US"/>
            </a:pPr>
            <a:endParaRPr lang="en-US"/>
          </a:p>
        </c:txPr>
        <c:crossAx val="110232704"/>
        <c:crosses val="autoZero"/>
        <c:auto val="1"/>
        <c:lblAlgn val="ctr"/>
        <c:lblOffset val="100"/>
      </c:catAx>
      <c:valAx>
        <c:axId val="110232704"/>
        <c:scaling>
          <c:orientation val="minMax"/>
        </c:scaling>
        <c:axPos val="l"/>
        <c:majorGridlines/>
        <c:title>
          <c:tx>
            <c:rich>
              <a:bodyPr rot="-5400000" vert="horz"/>
              <a:lstStyle/>
              <a:p>
                <a:pPr>
                  <a:defRPr lang="en-US" sz="1200"/>
                </a:pPr>
                <a:r>
                  <a:rPr lang="en-US" sz="1200" dirty="0" smtClean="0"/>
                  <a:t>Built Capacity  in Volume</a:t>
                </a:r>
                <a:r>
                  <a:rPr lang="en-US" sz="1200" baseline="0" dirty="0" smtClean="0"/>
                  <a:t> Equivalents (2007)</a:t>
                </a:r>
                <a:endParaRPr lang="en-US" sz="1200" dirty="0"/>
              </a:p>
            </c:rich>
          </c:tx>
          <c:layout/>
        </c:title>
        <c:numFmt formatCode="#,##0" sourceLinked="0"/>
        <c:tickLblPos val="nextTo"/>
        <c:txPr>
          <a:bodyPr/>
          <a:lstStyle/>
          <a:p>
            <a:pPr>
              <a:defRPr lang="en-US" sz="1100" b="1"/>
            </a:pPr>
            <a:endParaRPr lang="en-US"/>
          </a:p>
        </c:txPr>
        <c:crossAx val="110202240"/>
        <c:crosses val="autoZero"/>
        <c:crossBetween val="between"/>
      </c:valAx>
    </c:plotArea>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504834385900065E-2"/>
          <c:y val="2.23900801601138E-2"/>
          <c:w val="0.88531496062991755"/>
          <c:h val="0.86934334954976733"/>
        </c:manualLayout>
      </c:layout>
      <c:scatterChart>
        <c:scatterStyle val="lineMarker"/>
        <c:ser>
          <c:idx val="3"/>
          <c:order val="0"/>
          <c:tx>
            <c:v>Jun-09</c:v>
          </c:tx>
          <c:spPr>
            <a:ln w="28575">
              <a:noFill/>
            </a:ln>
          </c:spPr>
          <c:marker>
            <c:symbol val="circle"/>
            <c:size val="7"/>
            <c:spPr>
              <a:solidFill>
                <a:srgbClr val="7030A0"/>
              </a:solidFill>
            </c:spPr>
          </c:marker>
          <c:trendline>
            <c:spPr>
              <a:ln w="28575">
                <a:solidFill>
                  <a:srgbClr val="7030A0"/>
                </a:solidFill>
                <a:prstDash val="dash"/>
              </a:ln>
            </c:spPr>
            <c:trendlineType val="linear"/>
          </c:trendline>
          <c:xVal>
            <c:numRef>
              <c:f>data!$A$2:$A$114</c:f>
              <c:numCache>
                <c:formatCode>General</c:formatCode>
                <c:ptCount val="11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numCache>
            </c:numRef>
          </c:xVal>
          <c:yVal>
            <c:numRef>
              <c:f>data!$B$2:$B$114</c:f>
              <c:numCache>
                <c:formatCode>0%</c:formatCode>
                <c:ptCount val="113"/>
                <c:pt idx="0">
                  <c:v>0.1358537836775687</c:v>
                </c:pt>
                <c:pt idx="1">
                  <c:v>0.1462596706552074</c:v>
                </c:pt>
                <c:pt idx="2">
                  <c:v>0.2094726354286443</c:v>
                </c:pt>
                <c:pt idx="3">
                  <c:v>0.16549431126253791</c:v>
                </c:pt>
                <c:pt idx="4">
                  <c:v>0.16430534412371839</c:v>
                </c:pt>
                <c:pt idx="5">
                  <c:v>0.16716316850156773</c:v>
                </c:pt>
                <c:pt idx="6">
                  <c:v>0.33724564718991912</c:v>
                </c:pt>
                <c:pt idx="7">
                  <c:v>0.15903098032414692</c:v>
                </c:pt>
                <c:pt idx="8">
                  <c:v>0.16714642793576631</c:v>
                </c:pt>
                <c:pt idx="9">
                  <c:v>0.17618496512014331</c:v>
                </c:pt>
                <c:pt idx="10">
                  <c:v>0.14736507278737018</c:v>
                </c:pt>
                <c:pt idx="11">
                  <c:v>0.15460876393105769</c:v>
                </c:pt>
                <c:pt idx="12">
                  <c:v>0.20580008457151591</c:v>
                </c:pt>
                <c:pt idx="13">
                  <c:v>0.19923830828018629</c:v>
                </c:pt>
                <c:pt idx="14">
                  <c:v>0.19091792163346191</c:v>
                </c:pt>
                <c:pt idx="15">
                  <c:v>0.17469218884939647</c:v>
                </c:pt>
                <c:pt idx="16">
                  <c:v>0.16761833000905971</c:v>
                </c:pt>
                <c:pt idx="17">
                  <c:v>0.17081357600498567</c:v>
                </c:pt>
                <c:pt idx="18">
                  <c:v>0.16711410104998645</c:v>
                </c:pt>
                <c:pt idx="19">
                  <c:v>0.17790590005497844</c:v>
                </c:pt>
                <c:pt idx="20">
                  <c:v>0.19642579213539713</c:v>
                </c:pt>
                <c:pt idx="21">
                  <c:v>0.19400062854796579</c:v>
                </c:pt>
                <c:pt idx="22">
                  <c:v>0.18191921870829475</c:v>
                </c:pt>
                <c:pt idx="23">
                  <c:v>0.18251177686824654</c:v>
                </c:pt>
                <c:pt idx="24">
                  <c:v>7.5872914382971432E-2</c:v>
                </c:pt>
                <c:pt idx="25">
                  <c:v>0.17068210058463049</c:v>
                </c:pt>
                <c:pt idx="26">
                  <c:v>0.17783931244266488</c:v>
                </c:pt>
                <c:pt idx="27">
                  <c:v>0.16724788641149504</c:v>
                </c:pt>
                <c:pt idx="28">
                  <c:v>0.21874525923524707</c:v>
                </c:pt>
                <c:pt idx="29">
                  <c:v>0.19400993939187294</c:v>
                </c:pt>
                <c:pt idx="30">
                  <c:v>0.20322299336928198</c:v>
                </c:pt>
                <c:pt idx="31">
                  <c:v>0.16106831080296324</c:v>
                </c:pt>
                <c:pt idx="32">
                  <c:v>0.15179298068986297</c:v>
                </c:pt>
                <c:pt idx="33">
                  <c:v>0.16452007901110982</c:v>
                </c:pt>
                <c:pt idx="34">
                  <c:v>0.16827139942462521</c:v>
                </c:pt>
                <c:pt idx="35">
                  <c:v>0.23087749231994273</c:v>
                </c:pt>
                <c:pt idx="36">
                  <c:v>0.14825655561935835</c:v>
                </c:pt>
                <c:pt idx="37">
                  <c:v>0.19857665376796196</c:v>
                </c:pt>
                <c:pt idx="38">
                  <c:v>0.18270893916714695</c:v>
                </c:pt>
                <c:pt idx="39">
                  <c:v>0.21553020459688046</c:v>
                </c:pt>
                <c:pt idx="40">
                  <c:v>0.11910073617693503</c:v>
                </c:pt>
                <c:pt idx="41">
                  <c:v>0.18927581069056143</c:v>
                </c:pt>
                <c:pt idx="42">
                  <c:v>0.21192875993413926</c:v>
                </c:pt>
                <c:pt idx="43">
                  <c:v>0.21594473269083997</c:v>
                </c:pt>
                <c:pt idx="44">
                  <c:v>0.20222804888338053</c:v>
                </c:pt>
                <c:pt idx="45">
                  <c:v>0.20309461584079241</c:v>
                </c:pt>
                <c:pt idx="46">
                  <c:v>0.17997228241420513</c:v>
                </c:pt>
                <c:pt idx="47">
                  <c:v>0.24443305656661804</c:v>
                </c:pt>
                <c:pt idx="48">
                  <c:v>0.17062218270610591</c:v>
                </c:pt>
                <c:pt idx="49">
                  <c:v>0.19773102033865167</c:v>
                </c:pt>
                <c:pt idx="50">
                  <c:v>0.21583878104047138</c:v>
                </c:pt>
                <c:pt idx="51">
                  <c:v>0.18664763292206557</c:v>
                </c:pt>
                <c:pt idx="52">
                  <c:v>0.18865566743135739</c:v>
                </c:pt>
                <c:pt idx="53">
                  <c:v>0.19607808363616441</c:v>
                </c:pt>
                <c:pt idx="54">
                  <c:v>0.24739434175888544</c:v>
                </c:pt>
                <c:pt idx="55">
                  <c:v>0.18501482795447571</c:v>
                </c:pt>
                <c:pt idx="56">
                  <c:v>0.22680031521410385</c:v>
                </c:pt>
                <c:pt idx="57">
                  <c:v>0.12186364540771989</c:v>
                </c:pt>
                <c:pt idx="58">
                  <c:v>0.20162369409706141</c:v>
                </c:pt>
                <c:pt idx="59">
                  <c:v>0.24488143692302791</c:v>
                </c:pt>
                <c:pt idx="60">
                  <c:v>0.24183778747778778</c:v>
                </c:pt>
                <c:pt idx="61">
                  <c:v>0.23377972725016058</c:v>
                </c:pt>
                <c:pt idx="62">
                  <c:v>0.21220359546839493</c:v>
                </c:pt>
                <c:pt idx="63">
                  <c:v>0.20804097138573246</c:v>
                </c:pt>
                <c:pt idx="64">
                  <c:v>0.18684356582880798</c:v>
                </c:pt>
                <c:pt idx="65">
                  <c:v>0.16952451624249021</c:v>
                </c:pt>
                <c:pt idx="66">
                  <c:v>0.12444572606653714</c:v>
                </c:pt>
                <c:pt idx="67">
                  <c:v>0.20479352307390272</c:v>
                </c:pt>
                <c:pt idx="68">
                  <c:v>0.24310175548050256</c:v>
                </c:pt>
                <c:pt idx="69">
                  <c:v>0.1780291863049864</c:v>
                </c:pt>
                <c:pt idx="70">
                  <c:v>0.21879289115395301</c:v>
                </c:pt>
                <c:pt idx="71">
                  <c:v>0.21197730771423798</c:v>
                </c:pt>
                <c:pt idx="72">
                  <c:v>0.19228459928480957</c:v>
                </c:pt>
                <c:pt idx="73">
                  <c:v>0.20342328760148751</c:v>
                </c:pt>
                <c:pt idx="74">
                  <c:v>0.23555229118455281</c:v>
                </c:pt>
                <c:pt idx="75">
                  <c:v>9.9386055355445202E-2</c:v>
                </c:pt>
                <c:pt idx="76">
                  <c:v>0.18375897808808869</c:v>
                </c:pt>
                <c:pt idx="77">
                  <c:v>0.25622831471490742</c:v>
                </c:pt>
                <c:pt idx="78">
                  <c:v>0.14777959195681273</c:v>
                </c:pt>
                <c:pt idx="79">
                  <c:v>0.24691689985982584</c:v>
                </c:pt>
                <c:pt idx="80">
                  <c:v>0.21855799588516769</c:v>
                </c:pt>
                <c:pt idx="81">
                  <c:v>0.23796106845993906</c:v>
                </c:pt>
                <c:pt idx="82">
                  <c:v>0.17951452913395988</c:v>
                </c:pt>
                <c:pt idx="83">
                  <c:v>0.23591605761050671</c:v>
                </c:pt>
                <c:pt idx="84">
                  <c:v>0.18811200107163092</c:v>
                </c:pt>
                <c:pt idx="85">
                  <c:v>0.19840901130250271</c:v>
                </c:pt>
                <c:pt idx="86">
                  <c:v>0.21969281838655216</c:v>
                </c:pt>
                <c:pt idx="87">
                  <c:v>0.21774773370795741</c:v>
                </c:pt>
                <c:pt idx="88">
                  <c:v>0.21471080721952271</c:v>
                </c:pt>
                <c:pt idx="89">
                  <c:v>0.12387869925693756</c:v>
                </c:pt>
                <c:pt idx="90">
                  <c:v>0.18951346549444001</c:v>
                </c:pt>
                <c:pt idx="91">
                  <c:v>0.17644172579882136</c:v>
                </c:pt>
                <c:pt idx="92">
                  <c:v>0.22379140246064624</c:v>
                </c:pt>
                <c:pt idx="93">
                  <c:v>0.19280198388591546</c:v>
                </c:pt>
                <c:pt idx="94">
                  <c:v>0.20688992825792571</c:v>
                </c:pt>
                <c:pt idx="95">
                  <c:v>0.20642786366493709</c:v>
                </c:pt>
                <c:pt idx="96">
                  <c:v>0.21361504948324214</c:v>
                </c:pt>
                <c:pt idx="97">
                  <c:v>0.2546012919436148</c:v>
                </c:pt>
                <c:pt idx="98">
                  <c:v>0.21357390629595116</c:v>
                </c:pt>
                <c:pt idx="99">
                  <c:v>0.26053007753141189</c:v>
                </c:pt>
                <c:pt idx="100">
                  <c:v>0.19025962949462089</c:v>
                </c:pt>
                <c:pt idx="101">
                  <c:v>0.18835674571630687</c:v>
                </c:pt>
                <c:pt idx="102">
                  <c:v>0.20024812721252994</c:v>
                </c:pt>
                <c:pt idx="103">
                  <c:v>0.23139092932907288</c:v>
                </c:pt>
                <c:pt idx="104">
                  <c:v>0.19473005657784112</c:v>
                </c:pt>
                <c:pt idx="105">
                  <c:v>0.23675318117241881</c:v>
                </c:pt>
                <c:pt idx="106">
                  <c:v>0.19842341224975782</c:v>
                </c:pt>
                <c:pt idx="107">
                  <c:v>0.19765926712993021</c:v>
                </c:pt>
                <c:pt idx="108">
                  <c:v>0.26085105313005508</c:v>
                </c:pt>
                <c:pt idx="109">
                  <c:v>0.20358334080336646</c:v>
                </c:pt>
                <c:pt idx="110">
                  <c:v>0.16274006663975937</c:v>
                </c:pt>
                <c:pt idx="111">
                  <c:v>0.18558661892399303</c:v>
                </c:pt>
                <c:pt idx="112">
                  <c:v>0.27838082416837207</c:v>
                </c:pt>
              </c:numCache>
            </c:numRef>
          </c:yVal>
        </c:ser>
        <c:ser>
          <c:idx val="0"/>
          <c:order val="1"/>
          <c:tx>
            <c:v>Jun-10</c:v>
          </c:tx>
          <c:spPr>
            <a:ln w="28575">
              <a:noFill/>
            </a:ln>
          </c:spPr>
          <c:trendline>
            <c:spPr>
              <a:ln w="28575">
                <a:solidFill>
                  <a:schemeClr val="accent1"/>
                </a:solidFill>
                <a:prstDash val="dash"/>
              </a:ln>
            </c:spPr>
            <c:trendlineType val="linear"/>
          </c:trendline>
          <c:yVal>
            <c:numRef>
              <c:f>data!$G$2:$G$114</c:f>
              <c:numCache>
                <c:formatCode>0%</c:formatCode>
                <c:ptCount val="113"/>
                <c:pt idx="0">
                  <c:v>0.22246299288240901</c:v>
                </c:pt>
                <c:pt idx="1">
                  <c:v>0.24482954287386891</c:v>
                </c:pt>
                <c:pt idx="2">
                  <c:v>0.32414067752051395</c:v>
                </c:pt>
                <c:pt idx="3">
                  <c:v>0.28407074888447176</c:v>
                </c:pt>
                <c:pt idx="4">
                  <c:v>0.33561634555823522</c:v>
                </c:pt>
                <c:pt idx="5">
                  <c:v>0.28562494764660395</c:v>
                </c:pt>
                <c:pt idx="6">
                  <c:v>0.50042596306622356</c:v>
                </c:pt>
                <c:pt idx="7">
                  <c:v>0.25560919447106323</c:v>
                </c:pt>
                <c:pt idx="8">
                  <c:v>0.27937271067115582</c:v>
                </c:pt>
                <c:pt idx="9">
                  <c:v>0.28640787407813117</c:v>
                </c:pt>
                <c:pt idx="10">
                  <c:v>0.24659516083606045</c:v>
                </c:pt>
                <c:pt idx="11">
                  <c:v>0.22218907039514216</c:v>
                </c:pt>
                <c:pt idx="12">
                  <c:v>0.31668005342771932</c:v>
                </c:pt>
                <c:pt idx="13">
                  <c:v>0.33519119153096782</c:v>
                </c:pt>
                <c:pt idx="14">
                  <c:v>0.30640733800612574</c:v>
                </c:pt>
                <c:pt idx="15">
                  <c:v>0.29886608317387536</c:v>
                </c:pt>
                <c:pt idx="16">
                  <c:v>0.27893197927068836</c:v>
                </c:pt>
                <c:pt idx="17">
                  <c:v>0.28706374500021431</c:v>
                </c:pt>
                <c:pt idx="18">
                  <c:v>0.29624668600867332</c:v>
                </c:pt>
                <c:pt idx="19">
                  <c:v>0.293078214068696</c:v>
                </c:pt>
                <c:pt idx="20">
                  <c:v>0.31815540923266616</c:v>
                </c:pt>
                <c:pt idx="21">
                  <c:v>0.30640128245732384</c:v>
                </c:pt>
                <c:pt idx="22">
                  <c:v>0.30204401835319139</c:v>
                </c:pt>
                <c:pt idx="23">
                  <c:v>0.28943674382892931</c:v>
                </c:pt>
                <c:pt idx="24">
                  <c:v>0.25546622084004528</c:v>
                </c:pt>
                <c:pt idx="25">
                  <c:v>0.25124306718638911</c:v>
                </c:pt>
                <c:pt idx="26">
                  <c:v>0.26999806865916681</c:v>
                </c:pt>
                <c:pt idx="27">
                  <c:v>0.28049430443723666</c:v>
                </c:pt>
                <c:pt idx="28">
                  <c:v>0.33518442165030887</c:v>
                </c:pt>
                <c:pt idx="29">
                  <c:v>0.30713154854113145</c:v>
                </c:pt>
                <c:pt idx="30">
                  <c:v>0.31434608736035929</c:v>
                </c:pt>
                <c:pt idx="31">
                  <c:v>0.26237643555759582</c:v>
                </c:pt>
                <c:pt idx="32">
                  <c:v>0.23300987775032794</c:v>
                </c:pt>
                <c:pt idx="33">
                  <c:v>0.31385822689774562</c:v>
                </c:pt>
                <c:pt idx="34">
                  <c:v>0.27192153046328776</c:v>
                </c:pt>
                <c:pt idx="35">
                  <c:v>0.35127407213834194</c:v>
                </c:pt>
                <c:pt idx="36">
                  <c:v>0.24675127056966478</c:v>
                </c:pt>
                <c:pt idx="37">
                  <c:v>0.31939157701637388</c:v>
                </c:pt>
                <c:pt idx="38">
                  <c:v>0.29389792267822235</c:v>
                </c:pt>
                <c:pt idx="39">
                  <c:v>0.33976651361134352</c:v>
                </c:pt>
                <c:pt idx="40">
                  <c:v>0.21940120274888841</c:v>
                </c:pt>
                <c:pt idx="41">
                  <c:v>0.29788178852030622</c:v>
                </c:pt>
                <c:pt idx="42">
                  <c:v>0.32812201645425104</c:v>
                </c:pt>
                <c:pt idx="43">
                  <c:v>0.32881245224421807</c:v>
                </c:pt>
                <c:pt idx="44">
                  <c:v>0.30768167392475937</c:v>
                </c:pt>
                <c:pt idx="45">
                  <c:v>0.32783257940393817</c:v>
                </c:pt>
                <c:pt idx="46">
                  <c:v>0.28721483521226404</c:v>
                </c:pt>
                <c:pt idx="47">
                  <c:v>0.36592502682258082</c:v>
                </c:pt>
                <c:pt idx="48">
                  <c:v>0.27558650379344113</c:v>
                </c:pt>
                <c:pt idx="49">
                  <c:v>0.31268932041185798</c:v>
                </c:pt>
                <c:pt idx="50">
                  <c:v>0.32581696039466979</c:v>
                </c:pt>
                <c:pt idx="51">
                  <c:v>0.30153302232144802</c:v>
                </c:pt>
                <c:pt idx="52">
                  <c:v>0.29341592624246793</c:v>
                </c:pt>
                <c:pt idx="53">
                  <c:v>0.31565305620134415</c:v>
                </c:pt>
                <c:pt idx="54">
                  <c:v>0.36835142647826896</c:v>
                </c:pt>
                <c:pt idx="55">
                  <c:v>0.30429483565492832</c:v>
                </c:pt>
                <c:pt idx="56">
                  <c:v>0.35939640475918888</c:v>
                </c:pt>
                <c:pt idx="57">
                  <c:v>0.21197633167360044</c:v>
                </c:pt>
                <c:pt idx="58">
                  <c:v>0.31605745972929888</c:v>
                </c:pt>
                <c:pt idx="59">
                  <c:v>0.3506846140985343</c:v>
                </c:pt>
                <c:pt idx="60">
                  <c:v>0.35395662600714489</c:v>
                </c:pt>
                <c:pt idx="61">
                  <c:v>0.36341224772516745</c:v>
                </c:pt>
                <c:pt idx="62">
                  <c:v>0.33398436188383251</c:v>
                </c:pt>
                <c:pt idx="63">
                  <c:v>0.31284242598545187</c:v>
                </c:pt>
                <c:pt idx="64">
                  <c:v>0.2747284296649225</c:v>
                </c:pt>
                <c:pt idx="65">
                  <c:v>0.28097830142550889</c:v>
                </c:pt>
                <c:pt idx="66">
                  <c:v>0.18686845585530273</c:v>
                </c:pt>
                <c:pt idx="67">
                  <c:v>0.31640651326065045</c:v>
                </c:pt>
                <c:pt idx="68">
                  <c:v>0.36392476569265075</c:v>
                </c:pt>
                <c:pt idx="69">
                  <c:v>0.2889829293705154</c:v>
                </c:pt>
                <c:pt idx="70">
                  <c:v>0.33117239475855054</c:v>
                </c:pt>
                <c:pt idx="71">
                  <c:v>0.32393922116426588</c:v>
                </c:pt>
                <c:pt idx="72">
                  <c:v>0.31198647120625494</c:v>
                </c:pt>
                <c:pt idx="73">
                  <c:v>0.31540871420802463</c:v>
                </c:pt>
                <c:pt idx="74">
                  <c:v>0.34961488234053617</c:v>
                </c:pt>
                <c:pt idx="75">
                  <c:v>0.1755834817423462</c:v>
                </c:pt>
                <c:pt idx="76">
                  <c:v>0.29004775556150875</c:v>
                </c:pt>
                <c:pt idx="77">
                  <c:v>0.37569804055273659</c:v>
                </c:pt>
                <c:pt idx="78">
                  <c:v>0.29007415252505936</c:v>
                </c:pt>
                <c:pt idx="79">
                  <c:v>0.37712049442160472</c:v>
                </c:pt>
                <c:pt idx="80">
                  <c:v>0.34431429584627044</c:v>
                </c:pt>
                <c:pt idx="81">
                  <c:v>0.36626520877202401</c:v>
                </c:pt>
                <c:pt idx="82">
                  <c:v>0.28175377032825538</c:v>
                </c:pt>
                <c:pt idx="83">
                  <c:v>0.36042647974146907</c:v>
                </c:pt>
                <c:pt idx="84">
                  <c:v>0.28045654580626539</c:v>
                </c:pt>
                <c:pt idx="85">
                  <c:v>0.33644928488789694</c:v>
                </c:pt>
                <c:pt idx="86">
                  <c:v>0.33279000598652558</c:v>
                </c:pt>
                <c:pt idx="87">
                  <c:v>0.32444282830838195</c:v>
                </c:pt>
                <c:pt idx="88">
                  <c:v>0.32971249883548492</c:v>
                </c:pt>
                <c:pt idx="89">
                  <c:v>0.22048441560119544</c:v>
                </c:pt>
                <c:pt idx="90">
                  <c:v>0.30162608283518588</c:v>
                </c:pt>
                <c:pt idx="91">
                  <c:v>0.29208856801189953</c:v>
                </c:pt>
                <c:pt idx="92">
                  <c:v>0.35188146002696113</c:v>
                </c:pt>
                <c:pt idx="93">
                  <c:v>0.30414004265753775</c:v>
                </c:pt>
                <c:pt idx="94">
                  <c:v>0.32000086436234626</c:v>
                </c:pt>
                <c:pt idx="95">
                  <c:v>0.31715588608202028</c:v>
                </c:pt>
                <c:pt idx="96">
                  <c:v>0.33424499204874492</c:v>
                </c:pt>
                <c:pt idx="97">
                  <c:v>0.37064948309904516</c:v>
                </c:pt>
                <c:pt idx="98">
                  <c:v>0.32365827041161632</c:v>
                </c:pt>
                <c:pt idx="99">
                  <c:v>0.38962142206845785</c:v>
                </c:pt>
                <c:pt idx="100">
                  <c:v>0.31442251072540572</c:v>
                </c:pt>
                <c:pt idx="101">
                  <c:v>0.29305462242347968</c:v>
                </c:pt>
                <c:pt idx="102">
                  <c:v>0.31797963164568965</c:v>
                </c:pt>
                <c:pt idx="103">
                  <c:v>0.34502126283104961</c:v>
                </c:pt>
                <c:pt idx="104">
                  <c:v>0.30229035984845631</c:v>
                </c:pt>
                <c:pt idx="105">
                  <c:v>0.363578072521412</c:v>
                </c:pt>
                <c:pt idx="106">
                  <c:v>0.33728089529713545</c:v>
                </c:pt>
                <c:pt idx="107">
                  <c:v>0.30406893310552863</c:v>
                </c:pt>
                <c:pt idx="108">
                  <c:v>0.38583282346137432</c:v>
                </c:pt>
                <c:pt idx="109">
                  <c:v>0.30543488295241045</c:v>
                </c:pt>
                <c:pt idx="110">
                  <c:v>0.26878920094155911</c:v>
                </c:pt>
                <c:pt idx="111">
                  <c:v>0.29657910492948103</c:v>
                </c:pt>
                <c:pt idx="112" formatCode="General">
                  <c:v>0.40758779952919238</c:v>
                </c:pt>
              </c:numCache>
            </c:numRef>
          </c:yVal>
        </c:ser>
        <c:axId val="110294912"/>
        <c:axId val="110309376"/>
      </c:scatterChart>
      <c:valAx>
        <c:axId val="110294912"/>
        <c:scaling>
          <c:orientation val="minMax"/>
        </c:scaling>
        <c:axPos val="b"/>
        <c:title>
          <c:tx>
            <c:rich>
              <a:bodyPr/>
              <a:lstStyle/>
              <a:p>
                <a:pPr>
                  <a:defRPr lang="en-US" sz="1400"/>
                </a:pPr>
                <a:r>
                  <a:rPr lang="en-US" sz="1400"/>
                  <a:t>Rank in 2008 ARL Investment Index</a:t>
                </a:r>
              </a:p>
            </c:rich>
          </c:tx>
          <c:layout/>
        </c:title>
        <c:numFmt formatCode="General" sourceLinked="1"/>
        <c:tickLblPos val="nextTo"/>
        <c:txPr>
          <a:bodyPr/>
          <a:lstStyle/>
          <a:p>
            <a:pPr>
              <a:defRPr lang="en-US"/>
            </a:pPr>
            <a:endParaRPr lang="en-US"/>
          </a:p>
        </c:txPr>
        <c:crossAx val="110309376"/>
        <c:crosses val="autoZero"/>
        <c:crossBetween val="midCat"/>
      </c:valAx>
      <c:valAx>
        <c:axId val="110309376"/>
        <c:scaling>
          <c:orientation val="minMax"/>
          <c:max val="0.60000000000000064"/>
          <c:min val="0"/>
        </c:scaling>
        <c:axPos val="l"/>
        <c:majorGridlines/>
        <c:title>
          <c:tx>
            <c:rich>
              <a:bodyPr rot="-5400000" vert="horz"/>
              <a:lstStyle/>
              <a:p>
                <a:pPr>
                  <a:defRPr lang="en-US" sz="1400"/>
                </a:pPr>
                <a:r>
                  <a:rPr lang="en-US" sz="1400"/>
                  <a:t>% of Titles in Local Collection</a:t>
                </a:r>
              </a:p>
            </c:rich>
          </c:tx>
          <c:layout/>
        </c:title>
        <c:numFmt formatCode="0%" sourceLinked="1"/>
        <c:tickLblPos val="nextTo"/>
        <c:txPr>
          <a:bodyPr/>
          <a:lstStyle/>
          <a:p>
            <a:pPr>
              <a:defRPr lang="en-US" sz="1050" b="1"/>
            </a:pPr>
            <a:endParaRPr lang="en-US"/>
          </a:p>
        </c:txPr>
        <c:crossAx val="110294912"/>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1"/>
          <c:order val="0"/>
          <c:tx>
            <c:v>Mass digitized books in Hathi digital repository</c:v>
          </c:tx>
          <c:cat>
            <c:numRef>
              <c:f>Sheet3!$E$1:$N$1</c:f>
              <c:numCache>
                <c:formatCode>mmm\-yy</c:formatCode>
                <c:ptCount val="10"/>
                <c:pt idx="0">
                  <c:v>40057</c:v>
                </c:pt>
                <c:pt idx="1">
                  <c:v>40087</c:v>
                </c:pt>
                <c:pt idx="2">
                  <c:v>40118</c:v>
                </c:pt>
                <c:pt idx="3">
                  <c:v>40148</c:v>
                </c:pt>
                <c:pt idx="4">
                  <c:v>40179</c:v>
                </c:pt>
                <c:pt idx="5">
                  <c:v>40210</c:v>
                </c:pt>
                <c:pt idx="6">
                  <c:v>40238</c:v>
                </c:pt>
                <c:pt idx="7">
                  <c:v>40269</c:v>
                </c:pt>
                <c:pt idx="8">
                  <c:v>40299</c:v>
                </c:pt>
                <c:pt idx="9">
                  <c:v>40330</c:v>
                </c:pt>
              </c:numCache>
            </c:numRef>
          </c:cat>
          <c:val>
            <c:numRef>
              <c:f>Sheet3!$E$3:$N$3</c:f>
              <c:numCache>
                <c:formatCode>General</c:formatCode>
                <c:ptCount val="10"/>
                <c:pt idx="0">
                  <c:v>2241054</c:v>
                </c:pt>
                <c:pt idx="1">
                  <c:v>2410634</c:v>
                </c:pt>
                <c:pt idx="2">
                  <c:v>2697592</c:v>
                </c:pt>
                <c:pt idx="3">
                  <c:v>2814559</c:v>
                </c:pt>
                <c:pt idx="4">
                  <c:v>3052389</c:v>
                </c:pt>
                <c:pt idx="5">
                  <c:v>3109185</c:v>
                </c:pt>
                <c:pt idx="6">
                  <c:v>3207521</c:v>
                </c:pt>
                <c:pt idx="7">
                  <c:v>3248093</c:v>
                </c:pt>
                <c:pt idx="8">
                  <c:v>3333000</c:v>
                </c:pt>
                <c:pt idx="9">
                  <c:v>3462657</c:v>
                </c:pt>
              </c:numCache>
            </c:numRef>
          </c:val>
        </c:ser>
        <c:ser>
          <c:idx val="0"/>
          <c:order val="1"/>
          <c:tx>
            <c:v>Mass digitized books in shared print repositories</c:v>
          </c:tx>
          <c:cat>
            <c:numRef>
              <c:f>Sheet3!$E$1:$N$1</c:f>
              <c:numCache>
                <c:formatCode>mmm\-yy</c:formatCode>
                <c:ptCount val="10"/>
                <c:pt idx="0">
                  <c:v>40057</c:v>
                </c:pt>
                <c:pt idx="1">
                  <c:v>40087</c:v>
                </c:pt>
                <c:pt idx="2">
                  <c:v>40118</c:v>
                </c:pt>
                <c:pt idx="3">
                  <c:v>40148</c:v>
                </c:pt>
                <c:pt idx="4">
                  <c:v>40179</c:v>
                </c:pt>
                <c:pt idx="5">
                  <c:v>40210</c:v>
                </c:pt>
                <c:pt idx="6">
                  <c:v>40238</c:v>
                </c:pt>
                <c:pt idx="7">
                  <c:v>40269</c:v>
                </c:pt>
                <c:pt idx="8">
                  <c:v>40299</c:v>
                </c:pt>
                <c:pt idx="9">
                  <c:v>40330</c:v>
                </c:pt>
              </c:numCache>
            </c:numRef>
          </c:cat>
          <c:val>
            <c:numRef>
              <c:f>Sheet3!$E$2:$N$2</c:f>
              <c:numCache>
                <c:formatCode>General</c:formatCode>
                <c:ptCount val="10"/>
                <c:pt idx="0">
                  <c:v>1396853</c:v>
                </c:pt>
                <c:pt idx="1">
                  <c:v>1695664</c:v>
                </c:pt>
                <c:pt idx="2">
                  <c:v>1923860</c:v>
                </c:pt>
                <c:pt idx="3">
                  <c:v>2004833</c:v>
                </c:pt>
                <c:pt idx="4">
                  <c:v>2244201</c:v>
                </c:pt>
                <c:pt idx="5">
                  <c:v>2281842</c:v>
                </c:pt>
                <c:pt idx="6">
                  <c:v>2357308</c:v>
                </c:pt>
                <c:pt idx="7">
                  <c:v>2382882</c:v>
                </c:pt>
                <c:pt idx="8">
                  <c:v>2433090</c:v>
                </c:pt>
                <c:pt idx="9">
                  <c:v>2527739.61</c:v>
                </c:pt>
              </c:numCache>
            </c:numRef>
          </c:val>
        </c:ser>
        <c:shape val="box"/>
        <c:axId val="110032384"/>
        <c:axId val="110033920"/>
        <c:axId val="0"/>
      </c:bar3DChart>
      <c:dateAx>
        <c:axId val="110032384"/>
        <c:scaling>
          <c:orientation val="minMax"/>
        </c:scaling>
        <c:axPos val="b"/>
        <c:numFmt formatCode="mmm\-yy" sourceLinked="1"/>
        <c:tickLblPos val="nextTo"/>
        <c:txPr>
          <a:bodyPr/>
          <a:lstStyle/>
          <a:p>
            <a:pPr>
              <a:defRPr lang="en-US" sz="1050" b="1"/>
            </a:pPr>
            <a:endParaRPr lang="en-US"/>
          </a:p>
        </c:txPr>
        <c:crossAx val="110033920"/>
        <c:crosses val="autoZero"/>
        <c:auto val="1"/>
        <c:lblOffset val="100"/>
      </c:dateAx>
      <c:valAx>
        <c:axId val="110033920"/>
        <c:scaling>
          <c:orientation val="minMax"/>
        </c:scaling>
        <c:axPos val="l"/>
        <c:majorGridlines/>
        <c:title>
          <c:tx>
            <c:rich>
              <a:bodyPr rot="-5400000" vert="horz"/>
              <a:lstStyle/>
              <a:p>
                <a:pPr>
                  <a:defRPr lang="en-US" sz="1400"/>
                </a:pPr>
                <a:r>
                  <a:rPr lang="en-US" sz="1400" dirty="0" smtClean="0"/>
                  <a:t> Unique</a:t>
                </a:r>
                <a:r>
                  <a:rPr lang="en-US" sz="1400" baseline="0" dirty="0" smtClean="0"/>
                  <a:t> Titles</a:t>
                </a:r>
                <a:endParaRPr lang="en-US" sz="1400" dirty="0"/>
              </a:p>
            </c:rich>
          </c:tx>
          <c:layout/>
        </c:title>
        <c:numFmt formatCode="#,##0" sourceLinked="0"/>
        <c:tickLblPos val="nextTo"/>
        <c:txPr>
          <a:bodyPr/>
          <a:lstStyle/>
          <a:p>
            <a:pPr>
              <a:defRPr lang="en-US" sz="1100" b="1"/>
            </a:pPr>
            <a:endParaRPr lang="en-US"/>
          </a:p>
        </c:txPr>
        <c:crossAx val="110032384"/>
        <c:crosses val="autoZero"/>
        <c:crossBetween val="between"/>
      </c:valAx>
    </c:plotArea>
    <c:legend>
      <c:legendPos val="b"/>
      <c:layout/>
      <c:txPr>
        <a:bodyPr/>
        <a:lstStyle/>
        <a:p>
          <a:pPr>
            <a:defRPr lang="en-US" sz="1100" b="0"/>
          </a:pPr>
          <a:endParaRPr lang="en-US"/>
        </a:p>
      </c:txPr>
    </c:legend>
    <c:dispBlanksAs val="zero"/>
  </c:chart>
  <c:externalData r:id="rId1"/>
</c:chartSpace>
</file>

<file path=ppt/drawings/drawing1.xml><?xml version="1.0" encoding="utf-8"?>
<c:userShapes xmlns:c="http://schemas.openxmlformats.org/drawingml/2006/chart">
  <cdr:relSizeAnchor xmlns:cdr="http://schemas.openxmlformats.org/drawingml/2006/chartDrawing">
    <cdr:from>
      <cdr:x>0.10323</cdr:x>
      <cdr:y>0.45283</cdr:y>
    </cdr:from>
    <cdr:to>
      <cdr:x>0.9989</cdr:x>
      <cdr:y>0.45283</cdr:y>
    </cdr:to>
    <cdr:sp macro="" textlink="">
      <cdr:nvSpPr>
        <cdr:cNvPr id="3" name="Straight Connector 2"/>
        <cdr:cNvSpPr/>
      </cdr:nvSpPr>
      <cdr:spPr>
        <a:xfrm xmlns:a="http://schemas.openxmlformats.org/drawingml/2006/main">
          <a:off x="762000" y="2286000"/>
          <a:ext cx="6611723" cy="0"/>
        </a:xfrm>
        <a:prstGeom xmlns:a="http://schemas.openxmlformats.org/drawingml/2006/main" prst="line">
          <a:avLst/>
        </a:prstGeom>
        <a:ln xmlns:a="http://schemas.openxmlformats.org/drawingml/2006/main" w="25400">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0.41414</cdr:x>
      <cdr:y>0.81818</cdr:y>
    </cdr:from>
    <cdr:to>
      <cdr:x>0.53535</cdr:x>
      <cdr:y>1</cdr:y>
    </cdr:to>
    <cdr:sp macro="" textlink="">
      <cdr:nvSpPr>
        <cdr:cNvPr id="2" name="TextBox 1"/>
        <cdr:cNvSpPr txBox="1"/>
      </cdr:nvSpPr>
      <cdr:spPr>
        <a:xfrm xmlns:a="http://schemas.openxmlformats.org/drawingml/2006/main">
          <a:off x="3124200" y="510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dirty="0">
            <a:solidFill>
              <a:schemeClr val="bg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884613"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884613"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4A84386C-302C-4DCC-B51B-552BA5A0C3D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99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04975" y="725488"/>
            <a:ext cx="3444875" cy="2584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95177"/>
            <a:ext cx="5486400" cy="49144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737988"/>
            <a:ext cx="2971800" cy="4599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149357F1-3DA2-4A75-A5D7-D07A8CE3C9A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725488"/>
            <a:ext cx="3444875" cy="2584450"/>
          </a:xfrm>
        </p:spPr>
      </p:sp>
      <p:sp>
        <p:nvSpPr>
          <p:cNvPr id="3" name="Notes Placeholder 2"/>
          <p:cNvSpPr>
            <a:spLocks noGrp="1"/>
          </p:cNvSpPr>
          <p:nvPr>
            <p:ph type="body" idx="1"/>
          </p:nvPr>
        </p:nvSpPr>
        <p:spPr/>
        <p:txBody>
          <a:bodyPr>
            <a:normAutofit fontScale="700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149357F1-3DA2-4A75-A5D7-D07A8CE3C9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725488"/>
            <a:ext cx="3444875" cy="25844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FE3FF6D-AD84-4A77-BA21-659F3E89B1B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dirty="0" smtClean="0"/>
          </a:p>
        </p:txBody>
      </p:sp>
      <p:sp>
        <p:nvSpPr>
          <p:cNvPr id="30723" name="Slide Number Placeholder 3"/>
          <p:cNvSpPr>
            <a:spLocks noGrp="1"/>
          </p:cNvSpPr>
          <p:nvPr>
            <p:ph type="sldNum" sz="quarter" idx="5"/>
          </p:nvPr>
        </p:nvSpPr>
        <p:spPr>
          <a:noFill/>
        </p:spPr>
        <p:txBody>
          <a:bodyPr/>
          <a:lstStyle/>
          <a:p>
            <a:fld id="{09C01758-18C2-4D71-A936-E9A53F3EFE5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9357F1-3DA2-4A75-A5D7-D07A8CE3C9A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725488"/>
            <a:ext cx="3444875" cy="2584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84975-BE4F-462C-B156-53789F5F853F}" type="slidenum">
              <a:rPr lang="en-US"/>
              <a:pPr/>
              <a:t>23</a:t>
            </a:fld>
            <a:endParaRPr lang="en-US"/>
          </a:p>
        </p:txBody>
      </p:sp>
      <p:sp>
        <p:nvSpPr>
          <p:cNvPr id="56322" name="Rectangle 2"/>
          <p:cNvSpPr>
            <a:spLocks noGrp="1" noRot="1" noChangeAspect="1" noChangeArrowheads="1" noTextEdit="1"/>
          </p:cNvSpPr>
          <p:nvPr>
            <p:ph type="sldImg"/>
          </p:nvPr>
        </p:nvSpPr>
        <p:spPr>
          <a:xfrm>
            <a:off x="1131888" y="690563"/>
            <a:ext cx="4597400" cy="3449637"/>
          </a:xfrm>
          <a:ln/>
        </p:spPr>
      </p:sp>
      <p:sp>
        <p:nvSpPr>
          <p:cNvPr id="56323" name="Rectangle 3"/>
          <p:cNvSpPr>
            <a:spLocks noGrp="1" noChangeArrowheads="1"/>
          </p:cNvSpPr>
          <p:nvPr>
            <p:ph type="body" idx="1"/>
          </p:nvPr>
        </p:nvSpPr>
        <p:spPr>
          <a:xfrm>
            <a:off x="685800" y="4369793"/>
            <a:ext cx="5486400" cy="4139803"/>
          </a:xfrm>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9357F1-3DA2-4A75-A5D7-D07A8CE3C9A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9357F1-3DA2-4A75-A5D7-D07A8CE3C9A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This is</a:t>
            </a:r>
            <a:r>
              <a:rPr lang="en-US" baseline="0" dirty="0" smtClean="0"/>
              <a:t> a model we have used to frame some discussions about library collections and operations in the past.  The horizontal axis is a measure of the stewardship or </a:t>
            </a:r>
            <a:r>
              <a:rPr lang="en-US" baseline="0" dirty="0" err="1" smtClean="0"/>
              <a:t>curation</a:t>
            </a:r>
            <a:r>
              <a:rPr lang="en-US" baseline="0" dirty="0" smtClean="0"/>
              <a:t> efforts that have traditionally been needed to manage these materials in libraries.  The vertical axis is a measure of how widely held the materials are in the library system: at the top are resources that are abundant in the library community, at the bottom are materials that relatively rare.</a:t>
            </a:r>
          </a:p>
          <a:p>
            <a:endParaRPr lang="en-US" baseline="0" dirty="0" smtClean="0"/>
          </a:p>
          <a:p>
            <a:r>
              <a:rPr lang="en-US" baseline="0" dirty="0" smtClean="0"/>
              <a:t>In the upper left quadrant are the materials that libraries traditionally purchased and increasingly are leasing. Below that are special collections, rare books and manuscripts.  The bottom right includes research outputs and teaching materials. The upper right includes a wide variety of resources found on the Open Web – web sites, discussion lists, blogs etc.</a:t>
            </a:r>
          </a:p>
          <a:p>
            <a:endParaRPr lang="en-US" baseline="0" dirty="0" smtClean="0"/>
          </a:p>
          <a:p>
            <a:r>
              <a:rPr lang="en-US" baseline="0" dirty="0" smtClean="0"/>
              <a:t>Libraries may be interested in all of these areas, but not equally.  </a:t>
            </a:r>
          </a:p>
          <a:p>
            <a:endParaRPr lang="en-US" baseline="0" dirty="0" smtClean="0"/>
          </a:p>
          <a:p>
            <a:r>
              <a:rPr lang="en-US" baseline="0" dirty="0" smtClean="0"/>
              <a:t>Traditionally, library acquisitions and operations have focused on the upper left quadrant: published materials in print.  Licensed resources were a secondary focus.  And, except for research and academic libraries, there was limited attention to managing rare books and manuscripts, instructional course materials, or Web archiving.</a:t>
            </a:r>
          </a:p>
          <a:p>
            <a:endParaRPr lang="en-US" baseline="0" dirty="0" smtClean="0"/>
          </a:p>
          <a:p>
            <a:r>
              <a:rPr lang="en-US" baseline="0" dirty="0" smtClean="0"/>
              <a:t>Increasingly, [click] we have seen this attention shift to licensed electronic materials, which are now more ubiquitous and also require less local management effort.  </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sz="1800" dirty="0"/>
          </a:p>
        </p:txBody>
      </p:sp>
      <p:sp>
        <p:nvSpPr>
          <p:cNvPr id="49156" name="Slide Number Placeholder 3"/>
          <p:cNvSpPr>
            <a:spLocks noGrp="1"/>
          </p:cNvSpPr>
          <p:nvPr>
            <p:ph type="sldNum" sz="quarter" idx="5"/>
          </p:nvPr>
        </p:nvSpPr>
        <p:spPr>
          <a:noFill/>
        </p:spPr>
        <p:txBody>
          <a:bodyPr/>
          <a:lstStyle/>
          <a:p>
            <a:fld id="{4C470A4E-27D2-477F-9695-B5E53B34EBD0}"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endParaRPr lang="en-US" sz="1800" dirty="0" smtClean="0"/>
          </a:p>
        </p:txBody>
      </p:sp>
      <p:sp>
        <p:nvSpPr>
          <p:cNvPr id="50180" name="Slide Number Placeholder 3"/>
          <p:cNvSpPr>
            <a:spLocks noGrp="1"/>
          </p:cNvSpPr>
          <p:nvPr>
            <p:ph type="sldNum" sz="quarter" idx="5"/>
          </p:nvPr>
        </p:nvSpPr>
        <p:spPr>
          <a:noFill/>
        </p:spPr>
        <p:txBody>
          <a:bodyPr/>
          <a:lstStyle/>
          <a:p>
            <a:fld id="{877F83C0-2BD0-4805-A4A8-15115308A93A}"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9357F1-3DA2-4A75-A5D7-D07A8CE3C9A9}"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Increasingly, [click] we have seen this attention shift to licensed electronic materials, which are now more ubiquitous and also require less local management effort.  </a:t>
            </a:r>
          </a:p>
          <a:p>
            <a:endParaRPr lang="en-US" baseline="0" dirty="0" smtClean="0"/>
          </a:p>
          <a:p>
            <a:r>
              <a:rPr lang="en-US" baseline="0" dirty="0" smtClean="0"/>
              <a:t>At the same time, we have seen academic libraries</a:t>
            </a:r>
            <a:r>
              <a:rPr lang="en-US" dirty="0" smtClean="0"/>
              <a:t>  shift attention into the lower right quadrant, developing IR infrastructure and data </a:t>
            </a:r>
            <a:r>
              <a:rPr lang="en-US" dirty="0" err="1" smtClean="0"/>
              <a:t>curation</a:t>
            </a:r>
            <a:r>
              <a:rPr lang="en-US" dirty="0" smtClean="0"/>
              <a:t> capacity.</a:t>
            </a:r>
          </a:p>
          <a:p>
            <a:endParaRPr lang="en-US" dirty="0" smtClean="0"/>
          </a:p>
          <a:p>
            <a:r>
              <a:rPr lang="en-US" dirty="0" smtClean="0"/>
              <a:t>In the academic sector in the US, we have not seen much change in investment in special collections nor in mgt of open Web resources.</a:t>
            </a:r>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9357F1-3DA2-4A75-A5D7-D07A8CE3C9A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149357F1-3DA2-4A75-A5D7-D07A8CE3C9A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53" name="Rectangle 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6158"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smtClean="0"/>
              <a:t>Click to edit Master subtitle style</a:t>
            </a:r>
            <a:endParaRPr lang="en-US"/>
          </a:p>
        </p:txBody>
      </p:sp>
      <p:pic>
        <p:nvPicPr>
          <p:cNvPr id="6157"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endParaRPr lang="en-US">
              <a:solidFill>
                <a:schemeClr val="accent1"/>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36750"/>
            <a:ext cx="3775075"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3213"/>
            <a:ext cx="3775075"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AE64BF-5D88-4C75-BA7B-40F74662AE53}" type="datetimeFigureOut">
              <a:rPr lang="en-US" smtClean="0"/>
              <a:pPr>
                <a:defRPr/>
              </a:pPr>
              <a:t>10/30/2010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EE3A76-E2B3-45EC-BA0A-057EB2E7FC38}" type="slidenum">
              <a:rPr lang="en-US" smtClean="0"/>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logo white small"/>
          <p:cNvPicPr>
            <a:picLocks noChangeAspect="1" noChangeArrowheads="1"/>
          </p:cNvPicPr>
          <p:nvPr/>
        </p:nvPicPr>
        <p:blipFill>
          <a:blip r:embed="rId15" cstate="print"/>
          <a:srcRect/>
          <a:stretch>
            <a:fillRect/>
          </a:stretch>
        </p:blipFill>
        <p:spPr bwMode="auto">
          <a:xfrm>
            <a:off x="7686675" y="628650"/>
            <a:ext cx="996950" cy="374650"/>
          </a:xfrm>
          <a:prstGeom prst="rect">
            <a:avLst/>
          </a:prstGeom>
          <a:noFill/>
          <a:ln w="9525">
            <a:noFill/>
            <a:miter lim="800000"/>
            <a:headEnd/>
            <a:tailEnd/>
          </a:ln>
        </p:spPr>
      </p:pic>
      <p:grpSp>
        <p:nvGrpSpPr>
          <p:cNvPr id="1039"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6" cstate="print"/>
            <a:srcRect/>
            <a:stretch>
              <a:fillRect/>
            </a:stretch>
          </p:blipFill>
          <p:spPr bwMode="auto">
            <a:xfrm>
              <a:off x="0" y="0"/>
              <a:ext cx="5760" cy="90"/>
            </a:xfrm>
            <a:prstGeom prst="rect">
              <a:avLst/>
            </a:prstGeom>
            <a:noFill/>
          </p:spPr>
        </p:pic>
        <p:pic>
          <p:nvPicPr>
            <p:cNvPr id="1036" name="Picture 12" descr="lite border bottom"/>
            <p:cNvPicPr>
              <a:picLocks noChangeAspect="1" noChangeArrowheads="1"/>
            </p:cNvPicPr>
            <p:nvPr userDrawn="1"/>
          </p:nvPicPr>
          <p:blipFill>
            <a:blip r:embed="rId17" cstate="print"/>
            <a:srcRect/>
            <a:stretch>
              <a:fillRect/>
            </a:stretch>
          </p:blipFill>
          <p:spPr bwMode="auto">
            <a:xfrm>
              <a:off x="0" y="4230"/>
              <a:ext cx="5760" cy="90"/>
            </a:xfrm>
            <a:prstGeom prst="rect">
              <a:avLst/>
            </a:prstGeom>
            <a:noFill/>
          </p:spPr>
        </p:pic>
        <p:pic>
          <p:nvPicPr>
            <p:cNvPr id="1037" name="Picture 13" descr="lite border left"/>
            <p:cNvPicPr>
              <a:picLocks noChangeAspect="1" noChangeArrowheads="1"/>
            </p:cNvPicPr>
            <p:nvPr userDrawn="1"/>
          </p:nvPicPr>
          <p:blipFill>
            <a:blip r:embed="rId18" cstate="print"/>
            <a:srcRect/>
            <a:stretch>
              <a:fillRect/>
            </a:stretch>
          </p:blipFill>
          <p:spPr bwMode="auto">
            <a:xfrm>
              <a:off x="0" y="0"/>
              <a:ext cx="281" cy="4320"/>
            </a:xfrm>
            <a:prstGeom prst="rect">
              <a:avLst/>
            </a:prstGeom>
            <a:noFill/>
          </p:spPr>
        </p:pic>
        <p:pic>
          <p:nvPicPr>
            <p:cNvPr id="1038" name="Picture 14" descr="lite border right"/>
            <p:cNvPicPr>
              <a:picLocks noChangeAspect="1" noChangeArrowheads="1"/>
            </p:cNvPicPr>
            <p:nvPr userDrawn="1"/>
          </p:nvPicPr>
          <p:blipFill>
            <a:blip r:embed="rId19" cstate="print"/>
            <a:srcRect/>
            <a:stretch>
              <a:fillRect/>
            </a:stretch>
          </p:blipFill>
          <p:spPr bwMode="auto">
            <a:xfrm>
              <a:off x="5479" y="0"/>
              <a:ext cx="281" cy="4320"/>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 id="2147483689" r:id="rId13"/>
  </p:sldLayoutIdLst>
  <p:transition>
    <p:fade/>
  </p:transition>
  <p:hf hdr="0" ft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1" fontAlgn="base" hangingPunct="1">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1" fontAlgn="base" hangingPunct="1">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1" fontAlgn="base" hangingPunct="1">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5620" name="Oval 20"/>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5621" name="Oval 21"/>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5622" name="Oval 22"/>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5623" name="Picture 23"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5624" name="Group 24"/>
          <p:cNvGrpSpPr>
            <a:grpSpLocks/>
          </p:cNvGrpSpPr>
          <p:nvPr/>
        </p:nvGrpSpPr>
        <p:grpSpPr bwMode="auto">
          <a:xfrm>
            <a:off x="0" y="0"/>
            <a:ext cx="9144000" cy="6858000"/>
            <a:chOff x="0" y="0"/>
            <a:chExt cx="5760" cy="4320"/>
          </a:xfrm>
        </p:grpSpPr>
        <p:pic>
          <p:nvPicPr>
            <p:cNvPr id="25625" name="Picture 25"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5626" name="Picture 26"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5627" name="Picture 27"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5628" name="Picture 28"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grpSp>
        <p:nvGrpSpPr>
          <p:cNvPr id="25614" name="Group 14"/>
          <p:cNvGrpSpPr>
            <a:grpSpLocks/>
          </p:cNvGrpSpPr>
          <p:nvPr/>
        </p:nvGrpSpPr>
        <p:grpSpPr bwMode="auto">
          <a:xfrm>
            <a:off x="0" y="0"/>
            <a:ext cx="3838575" cy="4833938"/>
            <a:chOff x="0" y="0"/>
            <a:chExt cx="2418" cy="3045"/>
          </a:xfrm>
        </p:grpSpPr>
        <p:pic>
          <p:nvPicPr>
            <p:cNvPr id="25615" name="Picture 15"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p:spPr>
        </p:pic>
        <p:sp>
          <p:nvSpPr>
            <p:cNvPr id="25616" name="Text Box 16"/>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pPr>
              <a:r>
                <a:rPr lang="en-US" sz="1000">
                  <a:solidFill>
                    <a:srgbClr val="FFFFFF"/>
                  </a:solidFill>
                </a:rPr>
                <a:t>EVERY</a:t>
              </a:r>
            </a:p>
            <a:p>
              <a:pPr algn="ctr">
                <a:lnSpc>
                  <a:spcPct val="100000"/>
                </a:lnSpc>
                <a:spcBef>
                  <a:spcPct val="0"/>
                </a:spcBef>
              </a:pPr>
              <a:r>
                <a:rPr lang="en-US" sz="1000">
                  <a:solidFill>
                    <a:srgbClr val="FFFFFF"/>
                  </a:solidFill>
                </a:rPr>
                <a:t>CONNECTION</a:t>
              </a:r>
            </a:p>
            <a:p>
              <a:pPr algn="ctr">
                <a:lnSpc>
                  <a:spcPct val="100000"/>
                </a:lnSpc>
                <a:spcBef>
                  <a:spcPct val="0"/>
                </a:spcBef>
              </a:pPr>
              <a:r>
                <a:rPr lang="en-US" sz="900">
                  <a:solidFill>
                    <a:srgbClr val="FFFFFF"/>
                  </a:solidFill>
                </a:rPr>
                <a:t>has a </a:t>
              </a:r>
            </a:p>
            <a:p>
              <a:pPr algn="ctr">
                <a:lnSpc>
                  <a:spcPct val="100000"/>
                </a:lnSpc>
                <a:spcBef>
                  <a:spcPct val="0"/>
                </a:spcBef>
              </a:pPr>
              <a:r>
                <a:rPr lang="en-US" sz="900">
                  <a:solidFill>
                    <a:srgbClr val="FFFFFF"/>
                  </a:solidFill>
                </a:rPr>
                <a:t>starting point.</a:t>
              </a:r>
            </a:p>
          </p:txBody>
        </p:sp>
      </p:grpSp>
      <p:sp>
        <p:nvSpPr>
          <p:cNvPr id="25617" name="Rectangle 17"/>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5618" name="Rectangle 18"/>
          <p:cNvSpPr>
            <a:spLocks noGrp="1" noChangeArrowheads="1"/>
          </p:cNvSpPr>
          <p:nvPr>
            <p:ph type="body" idx="1"/>
          </p:nvPr>
        </p:nvSpPr>
        <p:spPr bwMode="auto">
          <a:xfrm>
            <a:off x="3573463" y="3354388"/>
            <a:ext cx="4195762" cy="19288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hf hdr="0" ftr="0" dt="0"/>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Trebuchet MS" pitchFamily="34" charset="0"/>
        </a:defRPr>
      </a:lvl2pPr>
      <a:lvl3pPr algn="l" rtl="0" fontAlgn="base">
        <a:spcBef>
          <a:spcPct val="0"/>
        </a:spcBef>
        <a:spcAft>
          <a:spcPct val="0"/>
        </a:spcAft>
        <a:defRPr sz="3000" b="1">
          <a:solidFill>
            <a:schemeClr val="tx2"/>
          </a:solidFill>
          <a:latin typeface="Trebuchet MS" pitchFamily="34" charset="0"/>
        </a:defRPr>
      </a:lvl3pPr>
      <a:lvl4pPr algn="l" rtl="0" fontAlgn="base">
        <a:spcBef>
          <a:spcPct val="0"/>
        </a:spcBef>
        <a:spcAft>
          <a:spcPct val="0"/>
        </a:spcAft>
        <a:defRPr sz="3000" b="1">
          <a:solidFill>
            <a:schemeClr val="tx2"/>
          </a:solidFill>
          <a:latin typeface="Trebuchet MS" pitchFamily="34" charset="0"/>
        </a:defRPr>
      </a:lvl4pPr>
      <a:lvl5pPr algn="l" rtl="0" fontAlgn="base">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Arial" charset="0"/>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defRPr sz="2000">
          <a:solidFill>
            <a:schemeClr val="tx1"/>
          </a:solidFill>
          <a:latin typeface="Arial" charset="0"/>
        </a:defRPr>
      </a:lvl4pPr>
      <a:lvl5pPr marL="2057400" indent="-228600" algn="l" rtl="0" fontAlgn="base">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0" name="Rectangle 16"/>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6641" name="Oval 17"/>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6642" name="Oval 18"/>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6643" name="Oval 19"/>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6644" name="Picture 20"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6645" name="Group 21"/>
          <p:cNvGrpSpPr>
            <a:grpSpLocks/>
          </p:cNvGrpSpPr>
          <p:nvPr/>
        </p:nvGrpSpPr>
        <p:grpSpPr bwMode="auto">
          <a:xfrm>
            <a:off x="0" y="0"/>
            <a:ext cx="9144000" cy="6858000"/>
            <a:chOff x="0" y="0"/>
            <a:chExt cx="5760" cy="4320"/>
          </a:xfrm>
        </p:grpSpPr>
        <p:pic>
          <p:nvPicPr>
            <p:cNvPr id="26646" name="Picture 22"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6647" name="Picture 23"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6648" name="Picture 24"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6649" name="Picture 25"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sp>
        <p:nvSpPr>
          <p:cNvPr id="26638" name="Rectangle 14"/>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26639" name="Rectangle 15"/>
          <p:cNvSpPr>
            <a:spLocks noGrp="1" noChangeArrowheads="1"/>
          </p:cNvSpPr>
          <p:nvPr>
            <p:ph type="body" idx="1"/>
          </p:nvPr>
        </p:nvSpPr>
        <p:spPr bwMode="auto">
          <a:xfrm>
            <a:off x="574675" y="3354388"/>
            <a:ext cx="7989888" cy="1928812"/>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ftr="0" dt="0"/>
  <p:txStyles>
    <p:titleStyle>
      <a:lvl1pPr algn="ctr" rtl="0" fontAlgn="base">
        <a:spcBef>
          <a:spcPct val="0"/>
        </a:spcBef>
        <a:spcAft>
          <a:spcPct val="0"/>
        </a:spcAft>
        <a:defRPr sz="3000" b="1">
          <a:solidFill>
            <a:schemeClr val="tx2"/>
          </a:solidFill>
          <a:latin typeface="+mj-lt"/>
          <a:ea typeface="+mj-ea"/>
          <a:cs typeface="+mj-cs"/>
        </a:defRPr>
      </a:lvl1pPr>
      <a:lvl2pPr algn="ctr" rtl="0" fontAlgn="base">
        <a:spcBef>
          <a:spcPct val="0"/>
        </a:spcBef>
        <a:spcAft>
          <a:spcPct val="0"/>
        </a:spcAft>
        <a:defRPr sz="3000" b="1">
          <a:solidFill>
            <a:schemeClr val="tx2"/>
          </a:solidFill>
          <a:latin typeface="Trebuchet MS" pitchFamily="34" charset="0"/>
        </a:defRPr>
      </a:lvl2pPr>
      <a:lvl3pPr algn="ctr" rtl="0" fontAlgn="base">
        <a:spcBef>
          <a:spcPct val="0"/>
        </a:spcBef>
        <a:spcAft>
          <a:spcPct val="0"/>
        </a:spcAft>
        <a:defRPr sz="3000" b="1">
          <a:solidFill>
            <a:schemeClr val="tx2"/>
          </a:solidFill>
          <a:latin typeface="Trebuchet MS" pitchFamily="34" charset="0"/>
        </a:defRPr>
      </a:lvl3pPr>
      <a:lvl4pPr algn="ctr" rtl="0" fontAlgn="base">
        <a:spcBef>
          <a:spcPct val="0"/>
        </a:spcBef>
        <a:spcAft>
          <a:spcPct val="0"/>
        </a:spcAft>
        <a:defRPr sz="3000" b="1">
          <a:solidFill>
            <a:schemeClr val="tx2"/>
          </a:solidFill>
          <a:latin typeface="Trebuchet MS" pitchFamily="34" charset="0"/>
        </a:defRPr>
      </a:lvl4pPr>
      <a:lvl5pPr algn="ctr" rtl="0" fontAlgn="base">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BF5D6E-8FCB-4B30-8704-4BC53AC2815B}" type="datetimeFigureOut">
              <a:rPr lang="en-US"/>
              <a:pPr>
                <a:defRPr/>
              </a:pPr>
              <a:t>10/30/2010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855A9A-D2A9-4538-9F44-937C35166D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ransition>
    <p:fade/>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cid:image001.gif@01CA8944.BF1AB36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australian.com.au/"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alpasc@oclc.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subTitle" idx="1"/>
          </p:nvPr>
        </p:nvSpPr>
        <p:spPr/>
        <p:txBody>
          <a:bodyPr/>
          <a:lstStyle/>
          <a:p>
            <a:r>
              <a:rPr lang="en-US" dirty="0"/>
              <a:t>Constance </a:t>
            </a:r>
            <a:r>
              <a:rPr lang="en-US" dirty="0" err="1"/>
              <a:t>Malpas</a:t>
            </a:r>
            <a:endParaRPr lang="en-US" dirty="0"/>
          </a:p>
          <a:p>
            <a:r>
              <a:rPr lang="en-US" sz="1700" dirty="0">
                <a:solidFill>
                  <a:schemeClr val="folHlink"/>
                </a:solidFill>
              </a:rPr>
              <a:t>Program Officer</a:t>
            </a:r>
          </a:p>
          <a:p>
            <a:r>
              <a:rPr lang="en-US" sz="1700" dirty="0">
                <a:solidFill>
                  <a:schemeClr val="folHlink"/>
                </a:solidFill>
              </a:rPr>
              <a:t>OCLC Research</a:t>
            </a:r>
            <a:endParaRPr lang="en-US" dirty="0">
              <a:solidFill>
                <a:schemeClr val="folHlink"/>
              </a:solidFill>
            </a:endParaRPr>
          </a:p>
        </p:txBody>
      </p:sp>
      <p:sp>
        <p:nvSpPr>
          <p:cNvPr id="2056" name="Rectangle 8"/>
          <p:cNvSpPr>
            <a:spLocks noGrp="1" noChangeArrowheads="1"/>
          </p:cNvSpPr>
          <p:nvPr>
            <p:ph type="ctrTitle"/>
          </p:nvPr>
        </p:nvSpPr>
        <p:spPr/>
        <p:txBody>
          <a:bodyPr/>
          <a:lstStyle/>
          <a:p>
            <a:r>
              <a:rPr lang="en-US" dirty="0" smtClean="0"/>
              <a:t>Observations on the Future Nature of Library Collecting</a:t>
            </a:r>
            <a:endParaRPr lang="en-US" dirty="0"/>
          </a:p>
        </p:txBody>
      </p:sp>
      <p:sp>
        <p:nvSpPr>
          <p:cNvPr id="2058" name="Text Box 10"/>
          <p:cNvSpPr txBox="1">
            <a:spLocks noChangeArrowheads="1"/>
          </p:cNvSpPr>
          <p:nvPr/>
        </p:nvSpPr>
        <p:spPr bwMode="auto">
          <a:xfrm>
            <a:off x="990600" y="1828800"/>
            <a:ext cx="1854200" cy="846386"/>
          </a:xfrm>
          <a:prstGeom prst="rect">
            <a:avLst/>
          </a:prstGeom>
          <a:noFill/>
          <a:ln w="9525">
            <a:noFill/>
            <a:miter lim="800000"/>
            <a:headEnd/>
            <a:tailEnd/>
          </a:ln>
          <a:effectLst/>
        </p:spPr>
        <p:txBody>
          <a:bodyPr anchor="b">
            <a:spAutoFit/>
          </a:bodyPr>
          <a:lstStyle/>
          <a:p>
            <a:pPr algn="ctr">
              <a:lnSpc>
                <a:spcPct val="100000"/>
              </a:lnSpc>
              <a:spcBef>
                <a:spcPts val="0"/>
              </a:spcBef>
            </a:pPr>
            <a:r>
              <a:rPr lang="en-US" sz="1400" dirty="0" smtClean="0">
                <a:solidFill>
                  <a:srgbClr val="CCFFFF"/>
                </a:solidFill>
              </a:rPr>
              <a:t>Libraries Australia</a:t>
            </a:r>
          </a:p>
          <a:p>
            <a:pPr algn="ctr">
              <a:lnSpc>
                <a:spcPct val="100000"/>
              </a:lnSpc>
              <a:spcBef>
                <a:spcPts val="0"/>
              </a:spcBef>
            </a:pPr>
            <a:r>
              <a:rPr lang="en-US" sz="1400" dirty="0" smtClean="0">
                <a:solidFill>
                  <a:srgbClr val="CCFFFF"/>
                </a:solidFill>
              </a:rPr>
              <a:t>Forum</a:t>
            </a:r>
          </a:p>
          <a:p>
            <a:pPr algn="ctr">
              <a:lnSpc>
                <a:spcPct val="100000"/>
              </a:lnSpc>
            </a:pPr>
            <a:r>
              <a:rPr lang="en-US" sz="1400" dirty="0" smtClean="0">
                <a:solidFill>
                  <a:srgbClr val="CCFFFF"/>
                </a:solidFill>
              </a:rPr>
              <a:t>20 October 2010</a:t>
            </a:r>
            <a:endParaRPr lang="en-US" sz="1400" dirty="0">
              <a:solidFill>
                <a:srgbClr val="CCFFFF"/>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cid:image001.gif@01CA8944.BF1AB360"/>
          <p:cNvPicPr>
            <a:picLocks noChangeAspect="1" noChangeArrowheads="1"/>
          </p:cNvPicPr>
          <p:nvPr/>
        </p:nvPicPr>
        <p:blipFill>
          <a:blip r:embed="rId3" r:link="rId4" cstate="print"/>
          <a:srcRect/>
          <a:stretch>
            <a:fillRect/>
          </a:stretch>
        </p:blipFill>
        <p:spPr bwMode="auto">
          <a:xfrm>
            <a:off x="762000" y="1371600"/>
            <a:ext cx="7696200" cy="4495800"/>
          </a:xfrm>
          <a:prstGeom prst="rect">
            <a:avLst/>
          </a:prstGeom>
          <a:ln>
            <a:noFill/>
          </a:ln>
          <a:effectLst>
            <a:softEdge rad="112500"/>
          </a:effectLst>
        </p:spPr>
      </p:pic>
      <p:sp>
        <p:nvSpPr>
          <p:cNvPr id="66562" name="TextBox 2"/>
          <p:cNvSpPr txBox="1">
            <a:spLocks noChangeArrowheads="1"/>
          </p:cNvSpPr>
          <p:nvPr/>
        </p:nvSpPr>
        <p:spPr bwMode="auto">
          <a:xfrm>
            <a:off x="706501" y="5638800"/>
            <a:ext cx="7648376" cy="505972"/>
          </a:xfrm>
          <a:prstGeom prst="rect">
            <a:avLst/>
          </a:prstGeom>
          <a:noFill/>
          <a:ln w="9525">
            <a:noFill/>
            <a:miter lim="800000"/>
            <a:headEnd/>
            <a:tailEnd/>
          </a:ln>
        </p:spPr>
        <p:txBody>
          <a:bodyPr wrap="none">
            <a:spAutoFit/>
          </a:bodyPr>
          <a:lstStyle/>
          <a:p>
            <a:r>
              <a:rPr lang="en-US" sz="2000" b="1" i="1" dirty="0">
                <a:solidFill>
                  <a:schemeClr val="accent2"/>
                </a:solidFill>
                <a:latin typeface="Calibri" pitchFamily="34" charset="0"/>
              </a:rPr>
              <a:t>If this trend </a:t>
            </a:r>
            <a:r>
              <a:rPr lang="en-US" sz="2000" b="1" i="1" dirty="0" smtClean="0">
                <a:solidFill>
                  <a:schemeClr val="accent2"/>
                </a:solidFill>
                <a:latin typeface="Calibri" pitchFamily="34" charset="0"/>
              </a:rPr>
              <a:t>continues library </a:t>
            </a:r>
            <a:r>
              <a:rPr lang="en-US" sz="2000" b="1" i="1" dirty="0">
                <a:solidFill>
                  <a:schemeClr val="accent2"/>
                </a:solidFill>
                <a:latin typeface="Calibri" pitchFamily="34" charset="0"/>
              </a:rPr>
              <a:t>allocations </a:t>
            </a:r>
            <a:r>
              <a:rPr lang="en-US" sz="2000" b="1" i="1" dirty="0" smtClean="0">
                <a:solidFill>
                  <a:schemeClr val="accent2"/>
                </a:solidFill>
                <a:latin typeface="Calibri" pitchFamily="34" charset="0"/>
              </a:rPr>
              <a:t>will  </a:t>
            </a:r>
            <a:r>
              <a:rPr lang="en-US" sz="2000" b="1" i="1" dirty="0">
                <a:solidFill>
                  <a:schemeClr val="accent2"/>
                </a:solidFill>
                <a:latin typeface="Calibri" pitchFamily="34" charset="0"/>
              </a:rPr>
              <a:t>fall below 0.5% by 2015.</a:t>
            </a:r>
            <a:r>
              <a:rPr lang="en-US" i="1" dirty="0">
                <a:solidFill>
                  <a:schemeClr val="accent2"/>
                </a:solidFill>
                <a:latin typeface="Calibri" pitchFamily="34" charset="0"/>
              </a:rPr>
              <a:t> </a:t>
            </a:r>
          </a:p>
        </p:txBody>
      </p:sp>
      <p:sp>
        <p:nvSpPr>
          <p:cNvPr id="6" name="TextBox 5"/>
          <p:cNvSpPr txBox="1"/>
          <p:nvPr/>
        </p:nvSpPr>
        <p:spPr>
          <a:xfrm>
            <a:off x="3505200" y="6324600"/>
            <a:ext cx="5345438" cy="313932"/>
          </a:xfrm>
          <a:prstGeom prst="rect">
            <a:avLst/>
          </a:prstGeom>
          <a:noFill/>
        </p:spPr>
        <p:txBody>
          <a:bodyPr wrap="none" rtlCol="0">
            <a:spAutoFit/>
          </a:bodyPr>
          <a:lstStyle/>
          <a:p>
            <a:r>
              <a:rPr lang="en-US" sz="1200" dirty="0" smtClean="0">
                <a:latin typeface="Calibri" pitchFamily="34" charset="0"/>
              </a:rPr>
              <a:t>Derived from : US Dept of Education, NCES, Academic Libraries Survey, 1977-2008</a:t>
            </a:r>
            <a:endParaRPr lang="en-US" sz="1200" dirty="0">
              <a:latin typeface="Calibri" pitchFamily="34" charset="0"/>
            </a:endParaRPr>
          </a:p>
        </p:txBody>
      </p:sp>
      <p:sp>
        <p:nvSpPr>
          <p:cNvPr id="7" name="Title 6"/>
          <p:cNvSpPr>
            <a:spLocks noGrp="1"/>
          </p:cNvSpPr>
          <p:nvPr>
            <p:ph type="title"/>
          </p:nvPr>
        </p:nvSpPr>
        <p:spPr>
          <a:xfrm>
            <a:off x="434975" y="147638"/>
            <a:ext cx="7642225" cy="1284287"/>
          </a:xfrm>
        </p:spPr>
        <p:txBody>
          <a:bodyPr/>
          <a:lstStyle/>
          <a:p>
            <a:r>
              <a:rPr lang="en-US" sz="2400" dirty="0" smtClean="0"/>
              <a:t>Declining Investment in Academic Libraries (US)</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876" t="26229" r="28127" b="3279"/>
          <a:stretch>
            <a:fillRect/>
          </a:stretch>
        </p:blipFill>
        <p:spPr bwMode="auto">
          <a:xfrm>
            <a:off x="609600" y="2362200"/>
            <a:ext cx="7370135" cy="3912541"/>
          </a:xfrm>
          <a:prstGeom prst="rect">
            <a:avLst/>
          </a:prstGeom>
          <a:noFill/>
          <a:ln w="9525">
            <a:noFill/>
            <a:miter lim="800000"/>
            <a:headEnd/>
            <a:tailEnd/>
          </a:ln>
        </p:spPr>
      </p:pic>
      <p:sp>
        <p:nvSpPr>
          <p:cNvPr id="2" name="Title 1"/>
          <p:cNvSpPr>
            <a:spLocks noGrp="1"/>
          </p:cNvSpPr>
          <p:nvPr>
            <p:ph type="title"/>
          </p:nvPr>
        </p:nvSpPr>
        <p:spPr>
          <a:xfrm>
            <a:off x="434975" y="147638"/>
            <a:ext cx="7337425" cy="1284287"/>
          </a:xfrm>
        </p:spPr>
        <p:txBody>
          <a:bodyPr/>
          <a:lstStyle/>
          <a:p>
            <a:r>
              <a:rPr lang="en-US" dirty="0" smtClean="0"/>
              <a:t>Resourcing of Higher Education is Shifting (US)</a:t>
            </a:r>
            <a:endParaRPr lang="en-US" dirty="0"/>
          </a:p>
        </p:txBody>
      </p:sp>
      <p:pic>
        <p:nvPicPr>
          <p:cNvPr id="1026" name="Picture 2"/>
          <p:cNvPicPr>
            <a:picLocks noChangeAspect="1" noChangeArrowheads="1"/>
          </p:cNvPicPr>
          <p:nvPr/>
        </p:nvPicPr>
        <p:blipFill>
          <a:blip r:embed="rId3" cstate="print"/>
          <a:srcRect l="72749" t="42623" r="1832" b="40984"/>
          <a:stretch>
            <a:fillRect/>
          </a:stretch>
        </p:blipFill>
        <p:spPr bwMode="auto">
          <a:xfrm>
            <a:off x="7162800" y="5638800"/>
            <a:ext cx="1767840" cy="609600"/>
          </a:xfrm>
          <a:prstGeom prst="rect">
            <a:avLst/>
          </a:prstGeom>
          <a:noFill/>
          <a:ln w="9525">
            <a:noFill/>
            <a:miter lim="800000"/>
            <a:headEnd/>
            <a:tailEnd/>
          </a:ln>
        </p:spPr>
      </p:pic>
      <p:sp>
        <p:nvSpPr>
          <p:cNvPr id="6" name="TextBox 5"/>
          <p:cNvSpPr txBox="1"/>
          <p:nvPr/>
        </p:nvSpPr>
        <p:spPr>
          <a:xfrm>
            <a:off x="762000" y="1524000"/>
            <a:ext cx="8077200" cy="830997"/>
          </a:xfrm>
          <a:prstGeom prst="rect">
            <a:avLst/>
          </a:prstGeom>
          <a:noFill/>
        </p:spPr>
        <p:txBody>
          <a:bodyPr wrap="square" rtlCol="0">
            <a:spAutoFit/>
          </a:bodyPr>
          <a:lstStyle/>
          <a:p>
            <a:pPr algn="ctr">
              <a:lnSpc>
                <a:spcPct val="100000"/>
              </a:lnSpc>
              <a:spcBef>
                <a:spcPts val="0"/>
              </a:spcBef>
            </a:pPr>
            <a:r>
              <a:rPr lang="en-US" dirty="0" smtClean="0">
                <a:latin typeface="Calibri" pitchFamily="34" charset="0"/>
              </a:rPr>
              <a:t>Distribution of Post-Secondary Educational Institutions </a:t>
            </a:r>
          </a:p>
          <a:p>
            <a:pPr algn="ctr">
              <a:lnSpc>
                <a:spcPct val="100000"/>
              </a:lnSpc>
              <a:spcBef>
                <a:spcPts val="0"/>
              </a:spcBef>
            </a:pPr>
            <a:r>
              <a:rPr lang="en-US" dirty="0" smtClean="0">
                <a:latin typeface="Calibri" pitchFamily="34" charset="0"/>
              </a:rPr>
              <a:t>in the United States by Source of Funding</a:t>
            </a:r>
            <a:endParaRPr lang="en-US" dirty="0">
              <a:latin typeface="Calibri" pitchFamily="34" charset="0"/>
            </a:endParaRPr>
          </a:p>
        </p:txBody>
      </p:sp>
      <p:sp>
        <p:nvSpPr>
          <p:cNvPr id="7" name="TextBox 6"/>
          <p:cNvSpPr txBox="1"/>
          <p:nvPr/>
        </p:nvSpPr>
        <p:spPr>
          <a:xfrm>
            <a:off x="3505200" y="6324600"/>
            <a:ext cx="5345438" cy="313932"/>
          </a:xfrm>
          <a:prstGeom prst="rect">
            <a:avLst/>
          </a:prstGeom>
          <a:noFill/>
        </p:spPr>
        <p:txBody>
          <a:bodyPr wrap="none" rtlCol="0">
            <a:spAutoFit/>
          </a:bodyPr>
          <a:lstStyle/>
          <a:p>
            <a:r>
              <a:rPr lang="en-US" sz="1200" dirty="0" smtClean="0">
                <a:latin typeface="Calibri" pitchFamily="34" charset="0"/>
              </a:rPr>
              <a:t>Derived from : US Dept of Education, NCES, Academic Libraries Survey, 1977-2008</a:t>
            </a:r>
            <a:endParaRPr lang="en-US" sz="12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2400" dirty="0" smtClean="0"/>
              <a:t>Attention Switch: from Print to Electronic (US)</a:t>
            </a:r>
            <a:endParaRPr lang="en-US" sz="2400" dirty="0"/>
          </a:p>
        </p:txBody>
      </p:sp>
      <p:pic>
        <p:nvPicPr>
          <p:cNvPr id="2050" name="Picture 2"/>
          <p:cNvPicPr>
            <a:picLocks noChangeAspect="1" noChangeArrowheads="1"/>
          </p:cNvPicPr>
          <p:nvPr/>
        </p:nvPicPr>
        <p:blipFill>
          <a:blip r:embed="rId3" cstate="print"/>
          <a:srcRect l="941" t="3226" r="1210" b="3226"/>
          <a:stretch>
            <a:fillRect/>
          </a:stretch>
        </p:blipFill>
        <p:spPr bwMode="auto">
          <a:xfrm>
            <a:off x="228600" y="1524000"/>
            <a:ext cx="8607972" cy="4800600"/>
          </a:xfrm>
          <a:prstGeom prst="rect">
            <a:avLst/>
          </a:prstGeom>
          <a:noFill/>
          <a:ln w="9525">
            <a:noFill/>
            <a:miter lim="800000"/>
            <a:headEnd/>
            <a:tailEnd/>
          </a:ln>
        </p:spPr>
      </p:pic>
      <p:sp>
        <p:nvSpPr>
          <p:cNvPr id="4" name="TextBox 3"/>
          <p:cNvSpPr txBox="1"/>
          <p:nvPr/>
        </p:nvSpPr>
        <p:spPr>
          <a:xfrm>
            <a:off x="2951664" y="6248400"/>
            <a:ext cx="6142644" cy="350865"/>
          </a:xfrm>
          <a:prstGeom prst="rect">
            <a:avLst/>
          </a:prstGeom>
          <a:noFill/>
        </p:spPr>
        <p:txBody>
          <a:bodyPr wrap="none" rtlCol="0">
            <a:spAutoFit/>
          </a:bodyPr>
          <a:lstStyle/>
          <a:p>
            <a:r>
              <a:rPr lang="en-US" sz="1400" dirty="0" smtClean="0">
                <a:latin typeface="Calibri" pitchFamily="34" charset="0"/>
              </a:rPr>
              <a:t>Derived from US Dept of Education, NCES, Academic Libraries Survey, 1998-2008</a:t>
            </a:r>
            <a:endParaRPr lang="en-US" sz="1400" dirty="0">
              <a:latin typeface="Calibri" pitchFamily="34" charset="0"/>
            </a:endParaRPr>
          </a:p>
        </p:txBody>
      </p:sp>
      <p:sp>
        <p:nvSpPr>
          <p:cNvPr id="7" name="Oval 6"/>
          <p:cNvSpPr/>
          <p:nvPr/>
        </p:nvSpPr>
        <p:spPr bwMode="auto">
          <a:xfrm>
            <a:off x="3200400" y="3657600"/>
            <a:ext cx="1941705" cy="566056"/>
          </a:xfrm>
          <a:prstGeom prst="ellipse">
            <a:avLst/>
          </a:prstGeom>
          <a:gradFill>
            <a:gsLst>
              <a:gs pos="0">
                <a:schemeClr val="accent1">
                  <a:tint val="66000"/>
                  <a:satMod val="160000"/>
                  <a:alpha val="8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kumimoji="0" lang="en-US" sz="1800" b="1" i="0" u="none" strike="sngStrike" cap="none" normalizeH="0" dirty="0" smtClean="0">
                <a:ln>
                  <a:noFill/>
                </a:ln>
                <a:solidFill>
                  <a:srgbClr val="000000"/>
                </a:solidFill>
                <a:effectLst/>
                <a:latin typeface="Calibri" pitchFamily="34" charset="0"/>
              </a:rPr>
              <a:t>You</a:t>
            </a:r>
            <a:r>
              <a:rPr kumimoji="0" lang="en-US" sz="1800" b="1" i="0" u="none" strike="noStrike" cap="none" normalizeH="0" baseline="0" dirty="0" smtClean="0">
                <a:ln>
                  <a:noFill/>
                </a:ln>
                <a:solidFill>
                  <a:srgbClr val="000000"/>
                </a:solidFill>
                <a:effectLst/>
                <a:latin typeface="Calibri" pitchFamily="34" charset="0"/>
              </a:rPr>
              <a:t> are here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US, a tipping point …</a:t>
            </a:r>
            <a:endParaRPr lang="en-US" dirty="0"/>
          </a:p>
        </p:txBody>
      </p:sp>
      <p:graphicFrame>
        <p:nvGraphicFramePr>
          <p:cNvPr id="3" name="Chart 2"/>
          <p:cNvGraphicFramePr>
            <a:graphicFrameLocks noGrp="1"/>
          </p:cNvGraphicFramePr>
          <p:nvPr/>
        </p:nvGraphicFramePr>
        <p:xfrm>
          <a:off x="762000" y="1524000"/>
          <a:ext cx="7381875" cy="5048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438400" y="6371983"/>
            <a:ext cx="6400800" cy="299184"/>
          </a:xfrm>
          <a:prstGeom prst="rect">
            <a:avLst/>
          </a:prstGeom>
          <a:noFill/>
        </p:spPr>
        <p:txBody>
          <a:bodyPr wrap="square" rtlCol="0">
            <a:spAutoFit/>
          </a:bodyPr>
          <a:lstStyle/>
          <a:p>
            <a:pPr algn="r"/>
            <a:r>
              <a:rPr lang="en-US" sz="1200" b="1" dirty="0" smtClean="0">
                <a:latin typeface="Calibri" pitchFamily="34" charset="0"/>
              </a:rPr>
              <a:t>Derived from </a:t>
            </a:r>
            <a:r>
              <a:rPr lang="en-US" sz="1200" i="1" dirty="0" smtClean="0">
                <a:latin typeface="Calibri" pitchFamily="34" charset="0"/>
              </a:rPr>
              <a:t>ARL Annual Statistics, 2007-2008</a:t>
            </a:r>
            <a:endParaRPr lang="en-US" sz="1200" i="1" dirty="0">
              <a:latin typeface="Calibri" pitchFamily="34" charset="0"/>
            </a:endParaRPr>
          </a:p>
        </p:txBody>
      </p:sp>
      <p:sp>
        <p:nvSpPr>
          <p:cNvPr id="7" name="TextBox 6"/>
          <p:cNvSpPr txBox="1"/>
          <p:nvPr/>
        </p:nvSpPr>
        <p:spPr>
          <a:xfrm>
            <a:off x="1810647" y="1676400"/>
            <a:ext cx="5918735" cy="830997"/>
          </a:xfrm>
          <a:prstGeom prst="rect">
            <a:avLst/>
          </a:prstGeom>
          <a:noFill/>
        </p:spPr>
        <p:txBody>
          <a:bodyPr wrap="none" rtlCol="0">
            <a:spAutoFit/>
          </a:bodyPr>
          <a:lstStyle/>
          <a:p>
            <a:pPr algn="ctr">
              <a:lnSpc>
                <a:spcPct val="100000"/>
              </a:lnSpc>
              <a:spcBef>
                <a:spcPts val="0"/>
              </a:spcBef>
            </a:pPr>
            <a:r>
              <a:rPr lang="en-US" i="1" dirty="0" smtClean="0">
                <a:solidFill>
                  <a:srgbClr val="0070C0"/>
                </a:solidFill>
                <a:latin typeface="Calibri" pitchFamily="34" charset="0"/>
              </a:rPr>
              <a:t>Majority of research libraries shifting toward</a:t>
            </a:r>
          </a:p>
          <a:p>
            <a:pPr algn="ctr">
              <a:lnSpc>
                <a:spcPct val="100000"/>
              </a:lnSpc>
              <a:spcBef>
                <a:spcPts val="0"/>
              </a:spcBef>
            </a:pPr>
            <a:r>
              <a:rPr lang="en-US" i="1" dirty="0" smtClean="0">
                <a:solidFill>
                  <a:srgbClr val="0070C0"/>
                </a:solidFill>
                <a:latin typeface="Calibri" pitchFamily="34" charset="0"/>
              </a:rPr>
              <a:t> e-centric acquisitions, service model</a:t>
            </a:r>
            <a:endParaRPr lang="en-US" i="1" dirty="0">
              <a:solidFill>
                <a:srgbClr val="0070C0"/>
              </a:solidFill>
              <a:latin typeface="Calibri" pitchFamily="34" charset="0"/>
            </a:endParaRPr>
          </a:p>
        </p:txBody>
      </p:sp>
      <p:sp>
        <p:nvSpPr>
          <p:cNvPr id="8" name="TextBox 7"/>
          <p:cNvSpPr txBox="1"/>
          <p:nvPr/>
        </p:nvSpPr>
        <p:spPr>
          <a:xfrm>
            <a:off x="1600200" y="5029200"/>
            <a:ext cx="6961521" cy="830997"/>
          </a:xfrm>
          <a:prstGeom prst="rect">
            <a:avLst/>
          </a:prstGeom>
          <a:noFill/>
        </p:spPr>
        <p:txBody>
          <a:bodyPr wrap="none" rtlCol="0">
            <a:spAutoFit/>
          </a:bodyPr>
          <a:lstStyle/>
          <a:p>
            <a:pPr>
              <a:lnSpc>
                <a:spcPct val="100000"/>
              </a:lnSpc>
              <a:spcBef>
                <a:spcPts val="0"/>
              </a:spcBef>
            </a:pPr>
            <a:r>
              <a:rPr lang="en-US" i="1" dirty="0" smtClean="0">
                <a:solidFill>
                  <a:srgbClr val="0070C0"/>
                </a:solidFill>
                <a:latin typeface="Calibri" pitchFamily="34" charset="0"/>
              </a:rPr>
              <a:t>Shrinking pool of libraries with mission and resources</a:t>
            </a:r>
          </a:p>
          <a:p>
            <a:pPr>
              <a:lnSpc>
                <a:spcPct val="100000"/>
              </a:lnSpc>
              <a:spcBef>
                <a:spcPts val="0"/>
              </a:spcBef>
            </a:pPr>
            <a:r>
              <a:rPr lang="en-US" i="1" dirty="0" smtClean="0">
                <a:solidFill>
                  <a:srgbClr val="0070C0"/>
                </a:solidFill>
                <a:latin typeface="Calibri" pitchFamily="34" charset="0"/>
              </a:rPr>
              <a:t> to sustain print preservation as ‘core’ operation</a:t>
            </a:r>
            <a:endParaRPr lang="en-US" i="1" dirty="0">
              <a:solidFill>
                <a:srgbClr val="0070C0"/>
              </a:solidFill>
              <a:latin typeface="Calibri" pitchFamily="34" charset="0"/>
            </a:endParaRPr>
          </a:p>
        </p:txBody>
      </p:sp>
      <p:sp>
        <p:nvSpPr>
          <p:cNvPr id="9" name="TextBox 8"/>
          <p:cNvSpPr txBox="1"/>
          <p:nvPr/>
        </p:nvSpPr>
        <p:spPr>
          <a:xfrm>
            <a:off x="6858000" y="4572000"/>
            <a:ext cx="1133644" cy="428259"/>
          </a:xfrm>
          <a:prstGeom prst="rect">
            <a:avLst/>
          </a:prstGeom>
          <a:noFill/>
        </p:spPr>
        <p:txBody>
          <a:bodyPr wrap="none" rtlCol="0">
            <a:spAutoFit/>
          </a:bodyPr>
          <a:lstStyle/>
          <a:p>
            <a:r>
              <a:rPr lang="en-US" sz="2000" dirty="0" smtClean="0"/>
              <a:t>Harvard</a:t>
            </a:r>
            <a:endParaRPr lang="en-US" sz="2000" dirty="0"/>
          </a:p>
        </p:txBody>
      </p:sp>
      <p:sp>
        <p:nvSpPr>
          <p:cNvPr id="10" name="TextBox 9"/>
          <p:cNvSpPr txBox="1"/>
          <p:nvPr/>
        </p:nvSpPr>
        <p:spPr>
          <a:xfrm>
            <a:off x="5867400" y="4724400"/>
            <a:ext cx="681790" cy="428259"/>
          </a:xfrm>
          <a:prstGeom prst="rect">
            <a:avLst/>
          </a:prstGeom>
          <a:noFill/>
        </p:spPr>
        <p:txBody>
          <a:bodyPr wrap="none" rtlCol="0">
            <a:spAutoFit/>
          </a:bodyPr>
          <a:lstStyle/>
          <a:p>
            <a:r>
              <a:rPr lang="en-US" sz="2000" dirty="0" smtClean="0"/>
              <a:t>Yale</a:t>
            </a:r>
            <a:endParaRPr lang="en-US" sz="2000" dirty="0"/>
          </a:p>
        </p:txBody>
      </p:sp>
      <p:sp>
        <p:nvSpPr>
          <p:cNvPr id="11" name="Oval 10"/>
          <p:cNvSpPr/>
          <p:nvPr/>
        </p:nvSpPr>
        <p:spPr bwMode="auto">
          <a:xfrm>
            <a:off x="1295400" y="2819400"/>
            <a:ext cx="3643119" cy="696615"/>
          </a:xfrm>
          <a:prstGeom prst="ellipse">
            <a:avLst/>
          </a:prstGeom>
          <a:solidFill>
            <a:schemeClr val="accent1">
              <a:alpha val="49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r>
              <a:rPr lang="en-US" dirty="0" smtClean="0">
                <a:solidFill>
                  <a:schemeClr val="bg1"/>
                </a:solidFill>
              </a:rPr>
              <a:t>c</a:t>
            </a:r>
            <a:r>
              <a:rPr kumimoji="0" lang="en-US" sz="2400" b="1" i="0" u="none" strike="noStrike" cap="none" normalizeH="0" baseline="0" dirty="0" smtClean="0">
                <a:ln>
                  <a:noFill/>
                </a:ln>
                <a:solidFill>
                  <a:schemeClr val="bg1"/>
                </a:solidFill>
                <a:effectLst/>
                <a:latin typeface="Trebuchet MS" pitchFamily="34" charset="0"/>
              </a:rPr>
              <a:t>enter of gravity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books have left the building </a:t>
            </a:r>
            <a:endParaRPr lang="en-US" dirty="0"/>
          </a:p>
        </p:txBody>
      </p:sp>
      <p:graphicFrame>
        <p:nvGraphicFramePr>
          <p:cNvPr id="4" name="Chart 3"/>
          <p:cNvGraphicFramePr/>
          <p:nvPr/>
        </p:nvGraphicFramePr>
        <p:xfrm>
          <a:off x="228600" y="1524000"/>
          <a:ext cx="7543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48400" y="6400800"/>
            <a:ext cx="2470548" cy="286232"/>
          </a:xfrm>
          <a:prstGeom prst="rect">
            <a:avLst/>
          </a:prstGeom>
          <a:noFill/>
        </p:spPr>
        <p:txBody>
          <a:bodyPr wrap="none" rtlCol="0">
            <a:spAutoFit/>
          </a:bodyPr>
          <a:lstStyle/>
          <a:p>
            <a:r>
              <a:rPr lang="en-US" sz="1050" dirty="0" smtClean="0"/>
              <a:t>Derived from L. Payne (OCLC, 2007)</a:t>
            </a:r>
            <a:endParaRPr lang="en-US" sz="1050" dirty="0"/>
          </a:p>
        </p:txBody>
      </p:sp>
      <p:sp>
        <p:nvSpPr>
          <p:cNvPr id="6" name="TextBox 5"/>
          <p:cNvSpPr txBox="1"/>
          <p:nvPr/>
        </p:nvSpPr>
        <p:spPr>
          <a:xfrm>
            <a:off x="1752600" y="1752600"/>
            <a:ext cx="6785832" cy="98488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none" rtlCol="0">
            <a:spAutoFit/>
          </a:bodyPr>
          <a:lstStyle/>
          <a:p>
            <a:r>
              <a:rPr lang="en-US" sz="2000" dirty="0" smtClean="0"/>
              <a:t>In North America, +70M volumes off-site (2007)</a:t>
            </a:r>
          </a:p>
          <a:p>
            <a:r>
              <a:rPr lang="en-US" sz="2000" dirty="0" smtClean="0"/>
              <a:t>~30-50%  of print inventory at many major universities</a:t>
            </a:r>
          </a:p>
        </p:txBody>
      </p:sp>
      <p:sp>
        <p:nvSpPr>
          <p:cNvPr id="7" name="TextBox 6"/>
          <p:cNvSpPr txBox="1"/>
          <p:nvPr/>
        </p:nvSpPr>
        <p:spPr>
          <a:xfrm>
            <a:off x="2133600" y="5638800"/>
            <a:ext cx="5091458" cy="428259"/>
          </a:xfrm>
          <a:prstGeom prst="rect">
            <a:avLst/>
          </a:prstGeom>
          <a:noFill/>
        </p:spPr>
        <p:txBody>
          <a:bodyPr wrap="none" rtlCol="0">
            <a:spAutoFit/>
          </a:bodyPr>
          <a:lstStyle/>
          <a:p>
            <a:r>
              <a:rPr lang="en-US" sz="2000" i="1" dirty="0" smtClean="0"/>
              <a:t>Growth in library storage infrastructure</a:t>
            </a:r>
            <a:endParaRPr lang="en-US" sz="20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childTnLst>
                                    <p:set>
                                      <p:cBhvr>
                                        <p:cTn id="9"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500"/>
                                  </p:stCondLst>
                                  <p:childTnLst>
                                    <p:set>
                                      <p:cBhvr>
                                        <p:cTn id="12"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200"/>
                                  </p:stCondLst>
                                  <p:childTnLst>
                                    <p:set>
                                      <p:cBhvr>
                                        <p:cTn id="15"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400"/>
                                  </p:stCondLst>
                                  <p:childTnLst>
                                    <p:set>
                                      <p:cBhvr>
                                        <p:cTn id="18"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300"/>
                                  </p:stCondLst>
                                  <p:childTnLst>
                                    <p:set>
                                      <p:cBhvr>
                                        <p:cTn id="21"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200"/>
                                  </p:stCondLst>
                                  <p:childTnLst>
                                    <p:set>
                                      <p:cBhvr>
                                        <p:cTn id="2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200"/>
                                  </p:stCondLst>
                                  <p:childTnLst>
                                    <p:set>
                                      <p:cBhvr>
                                        <p:cTn id="27"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par>
                          <p:cTn id="28" fill="hold">
                            <p:stCondLst>
                              <p:cond delay="2200"/>
                            </p:stCondLst>
                            <p:childTnLst>
                              <p:par>
                                <p:cTn id="29" presetID="1" presetClass="entr" presetSubtype="0" fill="hold" grpId="0" nodeType="afterEffect">
                                  <p:stCondLst>
                                    <p:cond delay="200"/>
                                  </p:stCondLst>
                                  <p:childTnLst>
                                    <p:set>
                                      <p:cBhvr>
                                        <p:cTn id="30"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200"/>
                                  </p:stCondLst>
                                  <p:childTnLst>
                                    <p:set>
                                      <p:cBhvr>
                                        <p:cTn id="33"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par>
                          <p:cTn id="34" fill="hold">
                            <p:stCondLst>
                              <p:cond delay="2600"/>
                            </p:stCondLst>
                            <p:childTnLst>
                              <p:par>
                                <p:cTn id="35" presetID="1" presetClass="entr" presetSubtype="0" fill="hold" grpId="0" nodeType="afterEffect">
                                  <p:stCondLst>
                                    <p:cond delay="200"/>
                                  </p:stCondLst>
                                  <p:childTnLst>
                                    <p:set>
                                      <p:cBhvr>
                                        <p:cTn id="36"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par>
                          <p:cTn id="37" fill="hold">
                            <p:stCondLst>
                              <p:cond delay="2800"/>
                            </p:stCondLst>
                            <p:childTnLst>
                              <p:par>
                                <p:cTn id="38" presetID="1" presetClass="entr" presetSubtype="0" fill="hold" grpId="0" nodeType="afterEffect">
                                  <p:stCondLst>
                                    <p:cond delay="100"/>
                                  </p:stCondLst>
                                  <p:childTnLst>
                                    <p:set>
                                      <p:cBhvr>
                                        <p:cTn id="39"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par>
                          <p:cTn id="40" fill="hold">
                            <p:stCondLst>
                              <p:cond delay="2900"/>
                            </p:stCondLst>
                            <p:childTnLst>
                              <p:par>
                                <p:cTn id="41" presetID="1" presetClass="entr" presetSubtype="0" fill="hold" grpId="0" nodeType="afterEffect">
                                  <p:stCondLst>
                                    <p:cond delay="200"/>
                                  </p:stCondLst>
                                  <p:childTnLst>
                                    <p:set>
                                      <p:cBhvr>
                                        <p:cTn id="42"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par>
                          <p:cTn id="43" fill="hold">
                            <p:stCondLst>
                              <p:cond delay="3100"/>
                            </p:stCondLst>
                            <p:childTnLst>
                              <p:par>
                                <p:cTn id="44" presetID="1" presetClass="entr" presetSubtype="0" fill="hold" grpId="0" nodeType="afterEffect">
                                  <p:stCondLst>
                                    <p:cond delay="200"/>
                                  </p:stCondLst>
                                  <p:childTnLst>
                                    <p:set>
                                      <p:cBhvr>
                                        <p:cTn id="45" dur="1" fill="hold">
                                          <p:stCondLst>
                                            <p:cond delay="0"/>
                                          </p:stCondLst>
                                        </p:cTn>
                                        <p:tgtEl>
                                          <p:spTgt spid="4">
                                            <p:graphicEl>
                                              <a:chart seriesIdx="-4" categoryIdx="13" bldStep="category"/>
                                            </p:graphicEl>
                                          </p:spTgt>
                                        </p:tgtEl>
                                        <p:attrNameLst>
                                          <p:attrName>style.visibility</p:attrName>
                                        </p:attrNameLst>
                                      </p:cBhvr>
                                      <p:to>
                                        <p:strVal val="visible"/>
                                      </p:to>
                                    </p:set>
                                  </p:childTnLst>
                                </p:cTn>
                              </p:par>
                            </p:childTnLst>
                          </p:cTn>
                        </p:par>
                        <p:par>
                          <p:cTn id="46" fill="hold">
                            <p:stCondLst>
                              <p:cond delay="3300"/>
                            </p:stCondLst>
                            <p:childTnLst>
                              <p:par>
                                <p:cTn id="47" presetID="1" presetClass="entr" presetSubtype="0" fill="hold" grpId="0" nodeType="afterEffect">
                                  <p:stCondLst>
                                    <p:cond delay="0"/>
                                  </p:stCondLst>
                                  <p:childTnLst>
                                    <p:set>
                                      <p:cBhvr>
                                        <p:cTn id="48" dur="1" fill="hold">
                                          <p:stCondLst>
                                            <p:cond delay="0"/>
                                          </p:stCondLst>
                                        </p:cTn>
                                        <p:tgtEl>
                                          <p:spTgt spid="4">
                                            <p:graphicEl>
                                              <a:chart seriesIdx="-4" categoryIdx="14" bldStep="category"/>
                                            </p:graphicEl>
                                          </p:spTgt>
                                        </p:tgtEl>
                                        <p:attrNameLst>
                                          <p:attrName>style.visibility</p:attrName>
                                        </p:attrNameLst>
                                      </p:cBhvr>
                                      <p:to>
                                        <p:strVal val="visible"/>
                                      </p:to>
                                    </p:set>
                                  </p:childTnLst>
                                </p:cTn>
                              </p:par>
                            </p:childTnLst>
                          </p:cTn>
                        </p:par>
                        <p:par>
                          <p:cTn id="49" fill="hold">
                            <p:stCondLst>
                              <p:cond delay="3300"/>
                            </p:stCondLst>
                            <p:childTnLst>
                              <p:par>
                                <p:cTn id="50" presetID="1" presetClass="entr" presetSubtype="0" fill="hold" grpId="0" nodeType="afterEffect">
                                  <p:stCondLst>
                                    <p:cond delay="200"/>
                                  </p:stCondLst>
                                  <p:childTnLst>
                                    <p:set>
                                      <p:cBhvr>
                                        <p:cTn id="51" dur="1" fill="hold">
                                          <p:stCondLst>
                                            <p:cond delay="0"/>
                                          </p:stCondLst>
                                        </p:cTn>
                                        <p:tgtEl>
                                          <p:spTgt spid="4">
                                            <p:graphicEl>
                                              <a:chart seriesIdx="-4" categoryIdx="15" bldStep="category"/>
                                            </p:graphicEl>
                                          </p:spTgt>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200"/>
                                  </p:stCondLst>
                                  <p:childTnLst>
                                    <p:set>
                                      <p:cBhvr>
                                        <p:cTn id="54" dur="1" fill="hold">
                                          <p:stCondLst>
                                            <p:cond delay="0"/>
                                          </p:stCondLst>
                                        </p:cTn>
                                        <p:tgtEl>
                                          <p:spTgt spid="4">
                                            <p:graphicEl>
                                              <a:chart seriesIdx="-4" categoryIdx="16" bldStep="category"/>
                                            </p:graphicEl>
                                          </p:spTgt>
                                        </p:tgtEl>
                                        <p:attrNameLst>
                                          <p:attrName>style.visibility</p:attrName>
                                        </p:attrNameLst>
                                      </p:cBhvr>
                                      <p:to>
                                        <p:strVal val="visible"/>
                                      </p:to>
                                    </p:set>
                                  </p:childTnLst>
                                </p:cTn>
                              </p:par>
                            </p:childTnLst>
                          </p:cTn>
                        </p:par>
                        <p:par>
                          <p:cTn id="55" fill="hold">
                            <p:stCondLst>
                              <p:cond delay="3700"/>
                            </p:stCondLst>
                            <p:childTnLst>
                              <p:par>
                                <p:cTn id="56" presetID="1" presetClass="entr" presetSubtype="0" fill="hold" grpId="0" nodeType="afterEffect">
                                  <p:stCondLst>
                                    <p:cond delay="200"/>
                                  </p:stCondLst>
                                  <p:childTnLst>
                                    <p:set>
                                      <p:cBhvr>
                                        <p:cTn id="57" dur="1" fill="hold">
                                          <p:stCondLst>
                                            <p:cond delay="0"/>
                                          </p:stCondLst>
                                        </p:cTn>
                                        <p:tgtEl>
                                          <p:spTgt spid="4">
                                            <p:graphicEl>
                                              <a:chart seriesIdx="-4" categoryIdx="17" bldStep="category"/>
                                            </p:graphicEl>
                                          </p:spTgt>
                                        </p:tgtEl>
                                        <p:attrNameLst>
                                          <p:attrName>style.visibility</p:attrName>
                                        </p:attrNameLst>
                                      </p:cBhvr>
                                      <p:to>
                                        <p:strVal val="visible"/>
                                      </p:to>
                                    </p:set>
                                  </p:childTnLst>
                                </p:cTn>
                              </p:par>
                            </p:childTnLst>
                          </p:cTn>
                        </p:par>
                        <p:par>
                          <p:cTn id="58" fill="hold">
                            <p:stCondLst>
                              <p:cond delay="3900"/>
                            </p:stCondLst>
                            <p:childTnLst>
                              <p:par>
                                <p:cTn id="59" presetID="1" presetClass="entr" presetSubtype="0" fill="hold" grpId="0" nodeType="afterEffect">
                                  <p:stCondLst>
                                    <p:cond delay="200"/>
                                  </p:stCondLst>
                                  <p:childTnLst>
                                    <p:set>
                                      <p:cBhvr>
                                        <p:cTn id="60" dur="1" fill="hold">
                                          <p:stCondLst>
                                            <p:cond delay="0"/>
                                          </p:stCondLst>
                                        </p:cTn>
                                        <p:tgtEl>
                                          <p:spTgt spid="4">
                                            <p:graphicEl>
                                              <a:chart seriesIdx="-4" categoryIdx="1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p:txBody>
          <a:bodyPr/>
          <a:lstStyle/>
          <a:p>
            <a:r>
              <a:rPr lang="en-US" dirty="0" smtClean="0"/>
              <a:t>It’s not about space, but priorities</a:t>
            </a:r>
          </a:p>
        </p:txBody>
      </p:sp>
      <p:sp>
        <p:nvSpPr>
          <p:cNvPr id="29698" name="Content Placeholder 5"/>
          <p:cNvSpPr>
            <a:spLocks noGrp="1"/>
          </p:cNvSpPr>
          <p:nvPr>
            <p:ph idx="1"/>
          </p:nvPr>
        </p:nvSpPr>
        <p:spPr/>
        <p:txBody>
          <a:bodyPr/>
          <a:lstStyle/>
          <a:p>
            <a:pPr>
              <a:buFontTx/>
              <a:buChar char="•"/>
            </a:pPr>
            <a:r>
              <a:rPr lang="en-US" dirty="0" smtClean="0"/>
              <a:t>If the physical proximity of print collections had a demonstrable impact on researcher productivity, </a:t>
            </a:r>
            <a:r>
              <a:rPr lang="en-US" b="1" i="1" dirty="0" smtClean="0">
                <a:solidFill>
                  <a:srgbClr val="419A3C"/>
                </a:solidFill>
              </a:rPr>
              <a:t>no university would hesitate to allocate prime real estate to library stacks</a:t>
            </a:r>
          </a:p>
          <a:p>
            <a:pPr algn="ctr">
              <a:buFontTx/>
              <a:buNone/>
            </a:pPr>
            <a:endParaRPr lang="en-US" dirty="0" smtClean="0"/>
          </a:p>
          <a:p>
            <a:pPr>
              <a:buFontTx/>
              <a:buChar char="•"/>
            </a:pPr>
            <a:r>
              <a:rPr lang="en-US" dirty="0" smtClean="0"/>
              <a:t>In a world where print was the primary medium of scholarly communication, a large local inventory was a hallmark of </a:t>
            </a:r>
            <a:r>
              <a:rPr lang="en-US" b="1" i="1" dirty="0" smtClean="0">
                <a:solidFill>
                  <a:schemeClr val="accent1"/>
                </a:solidFill>
              </a:rPr>
              <a:t>academic reputation</a:t>
            </a:r>
          </a:p>
          <a:p>
            <a:pPr>
              <a:buFontTx/>
              <a:buChar char="•"/>
            </a:pPr>
            <a:endParaRPr lang="en-US" dirty="0" smtClean="0"/>
          </a:p>
          <a:p>
            <a:pPr>
              <a:buFontTx/>
              <a:buNone/>
            </a:pPr>
            <a:r>
              <a:rPr lang="en-US" b="1" dirty="0" smtClean="0"/>
              <a:t>			We no longer live in that world.</a:t>
            </a:r>
          </a:p>
          <a:p>
            <a:pPr>
              <a:buFontTx/>
              <a:buNone/>
            </a:pPr>
            <a:endParaRPr lang="en-US" b="1"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Australia, a similar (if slower) trend</a:t>
            </a:r>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838200" y="1447800"/>
            <a:ext cx="7263053" cy="5040413"/>
          </a:xfrm>
          <a:prstGeom prst="rect">
            <a:avLst/>
          </a:prstGeom>
          <a:ln>
            <a:noFill/>
          </a:ln>
          <a:effectLst>
            <a:softEdge rad="112500"/>
          </a:effectLst>
        </p:spPr>
      </p:pic>
      <p:sp>
        <p:nvSpPr>
          <p:cNvPr id="6" name="TextBox 5"/>
          <p:cNvSpPr txBox="1"/>
          <p:nvPr/>
        </p:nvSpPr>
        <p:spPr>
          <a:xfrm>
            <a:off x="2438400" y="6371983"/>
            <a:ext cx="6400800" cy="313932"/>
          </a:xfrm>
          <a:prstGeom prst="rect">
            <a:avLst/>
          </a:prstGeom>
          <a:noFill/>
        </p:spPr>
        <p:txBody>
          <a:bodyPr wrap="square" rtlCol="0">
            <a:spAutoFit/>
          </a:bodyPr>
          <a:lstStyle/>
          <a:p>
            <a:pPr algn="r"/>
            <a:r>
              <a:rPr lang="en-US" sz="1200" b="1" dirty="0" smtClean="0">
                <a:latin typeface="Calibri" pitchFamily="34" charset="0"/>
              </a:rPr>
              <a:t>Derived from </a:t>
            </a:r>
            <a:r>
              <a:rPr lang="en-US" sz="1200" i="1" dirty="0" smtClean="0">
                <a:latin typeface="Calibri" pitchFamily="34" charset="0"/>
              </a:rPr>
              <a:t>CAUL Annual Statistics, 2004-2008</a:t>
            </a:r>
            <a:endParaRPr lang="en-US" sz="1200" i="1" dirty="0">
              <a:latin typeface="Calibri" pitchFamily="34" charset="0"/>
            </a:endParaRPr>
          </a:p>
        </p:txBody>
      </p:sp>
      <p:sp>
        <p:nvSpPr>
          <p:cNvPr id="8" name="TextBox 7"/>
          <p:cNvSpPr txBox="1"/>
          <p:nvPr/>
        </p:nvSpPr>
        <p:spPr>
          <a:xfrm>
            <a:off x="4876800" y="3124200"/>
            <a:ext cx="3429144" cy="394660"/>
          </a:xfrm>
          <a:prstGeom prst="rect">
            <a:avLst/>
          </a:prstGeom>
          <a:solidFill>
            <a:schemeClr val="bg1">
              <a:alpha val="28000"/>
            </a:schemeClr>
          </a:solidFill>
          <a:effectLst>
            <a:glow rad="139700">
              <a:schemeClr val="accent2">
                <a:satMod val="175000"/>
                <a:alpha val="40000"/>
              </a:schemeClr>
            </a:glow>
          </a:effectLst>
        </p:spPr>
        <p:txBody>
          <a:bodyPr wrap="none" rtlCol="0">
            <a:spAutoFit/>
          </a:bodyPr>
          <a:lstStyle/>
          <a:p>
            <a:r>
              <a:rPr lang="en-US" sz="1800" i="1" dirty="0" smtClean="0"/>
              <a:t>50% of expenditures by 2013?</a:t>
            </a:r>
            <a:endParaRPr lang="en-US" sz="1800" i="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 print continues to drive operating costs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42900" y="1518557"/>
            <a:ext cx="7048500" cy="5034643"/>
          </a:xfrm>
          <a:prstGeom prst="rect">
            <a:avLst/>
          </a:prstGeom>
          <a:ln>
            <a:noFill/>
          </a:ln>
          <a:effectLst>
            <a:softEdge rad="112500"/>
          </a:effectLst>
        </p:spPr>
      </p:pic>
      <p:sp>
        <p:nvSpPr>
          <p:cNvPr id="6" name="TextBox 5"/>
          <p:cNvSpPr txBox="1"/>
          <p:nvPr/>
        </p:nvSpPr>
        <p:spPr>
          <a:xfrm>
            <a:off x="2438400" y="6371983"/>
            <a:ext cx="6400800" cy="313932"/>
          </a:xfrm>
          <a:prstGeom prst="rect">
            <a:avLst/>
          </a:prstGeom>
          <a:noFill/>
        </p:spPr>
        <p:txBody>
          <a:bodyPr wrap="square" rtlCol="0">
            <a:spAutoFit/>
          </a:bodyPr>
          <a:lstStyle/>
          <a:p>
            <a:pPr algn="r"/>
            <a:r>
              <a:rPr lang="en-US" sz="1200" i="1" dirty="0" smtClean="0">
                <a:latin typeface="Calibri" pitchFamily="34" charset="0"/>
              </a:rPr>
              <a:t>CAUL Annual Statistics, 1994-2009</a:t>
            </a:r>
            <a:endParaRPr lang="en-US" sz="1200"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adding less, withdrawing more print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04800" y="1524000"/>
            <a:ext cx="7086600" cy="5061857"/>
          </a:xfrm>
          <a:prstGeom prst="rect">
            <a:avLst/>
          </a:prstGeom>
          <a:ln>
            <a:noFill/>
          </a:ln>
          <a:effectLst>
            <a:softEdge rad="112500"/>
          </a:effectLst>
        </p:spPr>
      </p:pic>
      <p:sp>
        <p:nvSpPr>
          <p:cNvPr id="4" name="TextBox 3"/>
          <p:cNvSpPr txBox="1"/>
          <p:nvPr/>
        </p:nvSpPr>
        <p:spPr>
          <a:xfrm>
            <a:off x="2438400" y="6371983"/>
            <a:ext cx="6400800" cy="313932"/>
          </a:xfrm>
          <a:prstGeom prst="rect">
            <a:avLst/>
          </a:prstGeom>
          <a:noFill/>
        </p:spPr>
        <p:txBody>
          <a:bodyPr wrap="square" rtlCol="0">
            <a:spAutoFit/>
          </a:bodyPr>
          <a:lstStyle/>
          <a:p>
            <a:pPr algn="r"/>
            <a:r>
              <a:rPr lang="en-US" sz="1200" b="1" dirty="0" smtClean="0">
                <a:latin typeface="Calibri" pitchFamily="34" charset="0"/>
              </a:rPr>
              <a:t>Derived from </a:t>
            </a:r>
            <a:r>
              <a:rPr lang="en-US" sz="1200" i="1" dirty="0" smtClean="0">
                <a:latin typeface="Calibri" pitchFamily="34" charset="0"/>
              </a:rPr>
              <a:t>CAUL Annual Statistics, 2000-2008</a:t>
            </a:r>
            <a:endParaRPr lang="en-US" sz="1200" i="1" dirty="0">
              <a:latin typeface="Calibri" pitchFamily="34" charset="0"/>
            </a:endParaRPr>
          </a:p>
        </p:txBody>
      </p:sp>
      <p:sp>
        <p:nvSpPr>
          <p:cNvPr id="5" name="TextBox 4"/>
          <p:cNvSpPr txBox="1"/>
          <p:nvPr/>
        </p:nvSpPr>
        <p:spPr>
          <a:xfrm>
            <a:off x="6705600" y="3817203"/>
            <a:ext cx="2057400" cy="830997"/>
          </a:xfrm>
          <a:prstGeom prst="rect">
            <a:avLst/>
          </a:prstGeom>
          <a:noFill/>
        </p:spPr>
        <p:txBody>
          <a:bodyPr wrap="square" rtlCol="0">
            <a:spAutoFit/>
          </a:bodyPr>
          <a:lstStyle/>
          <a:p>
            <a:pPr algn="ctr">
              <a:lnSpc>
                <a:spcPct val="100000"/>
              </a:lnSpc>
              <a:spcBef>
                <a:spcPts val="0"/>
              </a:spcBef>
            </a:pPr>
            <a:r>
              <a:rPr lang="en-US" sz="1600" dirty="0" smtClean="0">
                <a:solidFill>
                  <a:srgbClr val="002060"/>
                </a:solidFill>
                <a:latin typeface="Calibri" pitchFamily="34" charset="0"/>
              </a:rPr>
              <a:t>7,532 vols. </a:t>
            </a:r>
          </a:p>
          <a:p>
            <a:pPr algn="ctr">
              <a:lnSpc>
                <a:spcPct val="100000"/>
              </a:lnSpc>
              <a:spcBef>
                <a:spcPts val="0"/>
              </a:spcBef>
            </a:pPr>
            <a:r>
              <a:rPr lang="en-US" sz="1600" dirty="0" smtClean="0">
                <a:solidFill>
                  <a:srgbClr val="002060"/>
                </a:solidFill>
                <a:latin typeface="Calibri" pitchFamily="34" charset="0"/>
              </a:rPr>
              <a:t>846 titles </a:t>
            </a:r>
          </a:p>
          <a:p>
            <a:pPr algn="ctr">
              <a:lnSpc>
                <a:spcPct val="100000"/>
              </a:lnSpc>
              <a:spcBef>
                <a:spcPts val="0"/>
              </a:spcBef>
            </a:pPr>
            <a:r>
              <a:rPr lang="en-US" sz="1600" dirty="0" smtClean="0">
                <a:solidFill>
                  <a:srgbClr val="002060"/>
                </a:solidFill>
                <a:latin typeface="Calibri" pitchFamily="34" charset="0"/>
              </a:rPr>
              <a:t>withdrawn in 2008</a:t>
            </a:r>
            <a:endParaRPr lang="en-US" sz="1600" dirty="0">
              <a:solidFill>
                <a:srgbClr val="00206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Library Infrastructure?</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381000" y="1465828"/>
            <a:ext cx="8382000" cy="5182621"/>
          </a:xfrm>
          <a:prstGeom prst="rect">
            <a:avLst/>
          </a:prstGeom>
          <a:noFill/>
          <a:ln w="9525">
            <a:noFill/>
            <a:miter lim="800000"/>
            <a:headEnd/>
            <a:tailEnd/>
          </a:ln>
        </p:spPr>
      </p:pic>
      <p:grpSp>
        <p:nvGrpSpPr>
          <p:cNvPr id="6" name="Group 5"/>
          <p:cNvGrpSpPr/>
          <p:nvPr/>
        </p:nvGrpSpPr>
        <p:grpSpPr>
          <a:xfrm>
            <a:off x="457200" y="1828800"/>
            <a:ext cx="8305800" cy="4724400"/>
            <a:chOff x="457200" y="1828800"/>
            <a:chExt cx="8305800" cy="4724400"/>
          </a:xfrm>
        </p:grpSpPr>
        <p:pic>
          <p:nvPicPr>
            <p:cNvPr id="9218" name="Picture 2"/>
            <p:cNvPicPr>
              <a:picLocks noChangeAspect="1" noChangeArrowheads="1"/>
            </p:cNvPicPr>
            <p:nvPr/>
          </p:nvPicPr>
          <p:blipFill>
            <a:blip r:embed="rId4" cstate="print"/>
            <a:srcRect t="5195" b="14286"/>
            <a:stretch>
              <a:fillRect/>
            </a:stretch>
          </p:blipFill>
          <p:spPr bwMode="auto">
            <a:xfrm>
              <a:off x="457200" y="1828800"/>
              <a:ext cx="7549139" cy="47244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87817" t="5195" b="14286"/>
            <a:stretch>
              <a:fillRect/>
            </a:stretch>
          </p:blipFill>
          <p:spPr bwMode="auto">
            <a:xfrm>
              <a:off x="7843261" y="1828800"/>
              <a:ext cx="919739" cy="4724400"/>
            </a:xfrm>
            <a:prstGeom prst="rect">
              <a:avLst/>
            </a:prstGeom>
            <a:noFill/>
            <a:ln w="9525">
              <a:noFill/>
              <a:miter lim="800000"/>
              <a:headEnd/>
              <a:tailEnd/>
            </a:ln>
          </p:spPr>
        </p:pic>
      </p:grpSp>
      <p:sp>
        <p:nvSpPr>
          <p:cNvPr id="7" name="TextBox 6"/>
          <p:cNvSpPr txBox="1"/>
          <p:nvPr/>
        </p:nvSpPr>
        <p:spPr>
          <a:xfrm>
            <a:off x="6979960" y="3854767"/>
            <a:ext cx="1309062" cy="717233"/>
          </a:xfrm>
          <a:prstGeom prst="leftArrow">
            <a:avLst/>
          </a:prstGeom>
          <a:gradFill>
            <a:gsLst>
              <a:gs pos="0">
                <a:schemeClr val="accent2"/>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1600" dirty="0" smtClean="0"/>
              <a:t>G8 library</a:t>
            </a:r>
            <a:endParaRPr lang="en-US" sz="1600" dirty="0"/>
          </a:p>
        </p:txBody>
      </p:sp>
      <p:sp>
        <p:nvSpPr>
          <p:cNvPr id="8" name="TextBox 7"/>
          <p:cNvSpPr txBox="1"/>
          <p:nvPr/>
        </p:nvSpPr>
        <p:spPr>
          <a:xfrm>
            <a:off x="1600200" y="2690336"/>
            <a:ext cx="5363584" cy="738664"/>
          </a:xfrm>
          <a:prstGeom prst="rect">
            <a:avLst/>
          </a:prstGeom>
          <a:solidFill>
            <a:schemeClr val="bg1">
              <a:alpha val="86000"/>
            </a:schemeClr>
          </a:solidFill>
          <a:ln w="3175">
            <a:solidFill>
              <a:schemeClr val="tx1"/>
            </a:solidFill>
          </a:ln>
          <a:effectLst>
            <a:outerShdw blurRad="50800" dist="38100" dir="2700000" algn="tl" rotWithShape="0">
              <a:prstClr val="black">
                <a:alpha val="40000"/>
              </a:prstClr>
            </a:outerShdw>
          </a:effectLst>
        </p:spPr>
        <p:txBody>
          <a:bodyPr wrap="none" rtlCol="0">
            <a:spAutoFit/>
          </a:bodyPr>
          <a:lstStyle/>
          <a:p>
            <a:pPr algn="ctr">
              <a:lnSpc>
                <a:spcPct val="100000"/>
              </a:lnSpc>
              <a:spcBef>
                <a:spcPts val="0"/>
              </a:spcBef>
            </a:pPr>
            <a:r>
              <a:rPr lang="en-US" sz="2100" i="1" dirty="0" smtClean="0">
                <a:solidFill>
                  <a:srgbClr val="C00000"/>
                </a:solidFill>
              </a:rPr>
              <a:t>6 university libraries have deleted </a:t>
            </a:r>
          </a:p>
          <a:p>
            <a:pPr algn="ctr">
              <a:lnSpc>
                <a:spcPct val="100000"/>
              </a:lnSpc>
              <a:spcBef>
                <a:spcPts val="0"/>
              </a:spcBef>
            </a:pPr>
            <a:r>
              <a:rPr lang="en-US" sz="2100" i="1" dirty="0" smtClean="0">
                <a:solidFill>
                  <a:srgbClr val="C00000"/>
                </a:solidFill>
              </a:rPr>
              <a:t>&gt;250K ANDB holdings in the past 5 years</a:t>
            </a:r>
            <a:endParaRPr lang="en-US" sz="2100" i="1" dirty="0">
              <a:solidFill>
                <a:srgbClr val="C00000"/>
              </a:solidFill>
            </a:endParaRPr>
          </a:p>
        </p:txBody>
      </p:sp>
      <p:sp>
        <p:nvSpPr>
          <p:cNvPr id="9" name="TextBox 8"/>
          <p:cNvSpPr txBox="1"/>
          <p:nvPr/>
        </p:nvSpPr>
        <p:spPr>
          <a:xfrm>
            <a:off x="5867400" y="6330216"/>
            <a:ext cx="2956900" cy="299184"/>
          </a:xfrm>
          <a:prstGeom prst="rect">
            <a:avLst/>
          </a:prstGeom>
          <a:noFill/>
        </p:spPr>
        <p:txBody>
          <a:bodyPr wrap="none" rtlCol="0">
            <a:spAutoFit/>
          </a:bodyPr>
          <a:lstStyle/>
          <a:p>
            <a:r>
              <a:rPr lang="en-US" sz="1200" dirty="0" smtClean="0">
                <a:latin typeface="Calibri" pitchFamily="34" charset="0"/>
              </a:rPr>
              <a:t>ANBD Statistics, University Library Holdings</a:t>
            </a:r>
            <a:endParaRPr lang="en-US" sz="12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Overview</a:t>
            </a:r>
            <a:endParaRPr lang="en-US" sz="2800" dirty="0"/>
          </a:p>
        </p:txBody>
      </p:sp>
      <p:sp>
        <p:nvSpPr>
          <p:cNvPr id="4" name="Content Placeholder 3"/>
          <p:cNvSpPr>
            <a:spLocks noGrp="1"/>
          </p:cNvSpPr>
          <p:nvPr>
            <p:ph idx="1"/>
          </p:nvPr>
        </p:nvSpPr>
        <p:spPr/>
        <p:txBody>
          <a:bodyPr/>
          <a:lstStyle/>
          <a:p>
            <a:pPr>
              <a:buFont typeface="Arial" pitchFamily="34" charset="0"/>
              <a:buChar char="•"/>
            </a:pPr>
            <a:endParaRPr lang="en-US" dirty="0" smtClean="0"/>
          </a:p>
          <a:p>
            <a:r>
              <a:rPr lang="en-US" sz="2400" dirty="0" smtClean="0">
                <a:solidFill>
                  <a:schemeClr val="accent2"/>
                </a:solidFill>
              </a:rPr>
              <a:t>A picture    </a:t>
            </a:r>
            <a:r>
              <a:rPr lang="en-US" dirty="0" smtClean="0">
                <a:solidFill>
                  <a:schemeClr val="accent2"/>
                </a:solidFill>
              </a:rPr>
              <a:t>                                             </a:t>
            </a:r>
            <a:r>
              <a:rPr lang="en-US" dirty="0" smtClean="0">
                <a:solidFill>
                  <a:schemeClr val="accent1"/>
                </a:solidFill>
              </a:rPr>
              <a:t>(</a:t>
            </a:r>
            <a:r>
              <a:rPr lang="en-US" i="1" dirty="0" smtClean="0">
                <a:solidFill>
                  <a:schemeClr val="accent1"/>
                </a:solidFill>
              </a:rPr>
              <a:t>made in America</a:t>
            </a:r>
            <a:r>
              <a:rPr lang="en-US" dirty="0" smtClean="0">
                <a:solidFill>
                  <a:schemeClr val="accent1"/>
                </a:solidFill>
              </a:rPr>
              <a:t>)</a:t>
            </a:r>
          </a:p>
          <a:p>
            <a:r>
              <a:rPr lang="en-US" dirty="0" smtClean="0"/>
              <a:t>          … for thinking about library collections</a:t>
            </a:r>
          </a:p>
          <a:p>
            <a:pPr algn="r"/>
            <a:endParaRPr lang="en-US" dirty="0" smtClean="0"/>
          </a:p>
          <a:p>
            <a:r>
              <a:rPr lang="en-US" sz="2400" dirty="0" smtClean="0">
                <a:solidFill>
                  <a:schemeClr val="accent2"/>
                </a:solidFill>
              </a:rPr>
              <a:t>A story                                   </a:t>
            </a:r>
            <a:r>
              <a:rPr lang="en-US" dirty="0" smtClean="0">
                <a:solidFill>
                  <a:schemeClr val="accent1"/>
                </a:solidFill>
              </a:rPr>
              <a:t>(</a:t>
            </a:r>
            <a:r>
              <a:rPr lang="en-US" i="1" dirty="0" smtClean="0">
                <a:solidFill>
                  <a:schemeClr val="accent1"/>
                </a:solidFill>
              </a:rPr>
              <a:t>based on trends in the US</a:t>
            </a:r>
            <a:r>
              <a:rPr lang="en-US" dirty="0" smtClean="0">
                <a:solidFill>
                  <a:schemeClr val="accent1"/>
                </a:solidFill>
              </a:rPr>
              <a:t>)</a:t>
            </a:r>
          </a:p>
          <a:p>
            <a:r>
              <a:rPr lang="en-US" dirty="0" smtClean="0"/>
              <a:t>	     … about why, how and where collections are changing</a:t>
            </a:r>
          </a:p>
          <a:p>
            <a:endParaRPr lang="en-US" dirty="0" smtClean="0"/>
          </a:p>
          <a:p>
            <a:r>
              <a:rPr lang="en-US" sz="2400" dirty="0" smtClean="0">
                <a:solidFill>
                  <a:schemeClr val="accent2"/>
                </a:solidFill>
              </a:rPr>
              <a:t>A gloss                                                  </a:t>
            </a:r>
            <a:r>
              <a:rPr lang="en-US" dirty="0" smtClean="0">
                <a:solidFill>
                  <a:schemeClr val="accent1"/>
                </a:solidFill>
              </a:rPr>
              <a:t>(</a:t>
            </a:r>
            <a:r>
              <a:rPr lang="en-US" i="1" dirty="0" smtClean="0">
                <a:solidFill>
                  <a:schemeClr val="accent1"/>
                </a:solidFill>
              </a:rPr>
              <a:t>by an outsider</a:t>
            </a:r>
            <a:r>
              <a:rPr lang="en-US" dirty="0" smtClean="0">
                <a:solidFill>
                  <a:schemeClr val="accent1"/>
                </a:solidFill>
              </a:rPr>
              <a:t>)</a:t>
            </a:r>
          </a:p>
          <a:p>
            <a:r>
              <a:rPr lang="en-US" dirty="0" smtClean="0"/>
              <a:t>	     … on what these changes are likely to mean </a:t>
            </a:r>
          </a:p>
          <a:p>
            <a:pPr algn="ctr"/>
            <a:r>
              <a:rPr lang="en-US" dirty="0" smtClean="0"/>
              <a:t>for Australian libraries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par>
                          <p:cTn id="15" fill="hold">
                            <p:stCondLst>
                              <p:cond delay="0"/>
                            </p:stCondLst>
                            <p:childTnLst>
                              <p:par>
                                <p:cTn id="16" presetID="9" presetClass="entr" presetSubtype="0" fill="hold" grpId="0" nodeType="after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dissolv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par>
                          <p:cTn id="23" fill="hold">
                            <p:stCondLst>
                              <p:cond delay="0"/>
                            </p:stCondLst>
                            <p:childTnLst>
                              <p:par>
                                <p:cTn id="24" presetID="9" presetClass="entr" presetSubtype="0" fill="hold" grpId="0" nodeType="after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dissolve">
                                      <p:cBhvr>
                                        <p:cTn id="26" dur="500"/>
                                        <p:tgtEl>
                                          <p:spTgt spid="4">
                                            <p:txEl>
                                              <p:pRg st="8" end="8"/>
                                            </p:txEl>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dissolve">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if:</a:t>
            </a:r>
            <a:endParaRPr lang="en-US" sz="2800" dirty="0"/>
          </a:p>
        </p:txBody>
      </p:sp>
      <p:sp>
        <p:nvSpPr>
          <p:cNvPr id="3" name="Content Placeholder 2"/>
          <p:cNvSpPr>
            <a:spLocks noGrp="1"/>
          </p:cNvSpPr>
          <p:nvPr>
            <p:ph idx="1"/>
          </p:nvPr>
        </p:nvSpPr>
        <p:spPr/>
        <p:txBody>
          <a:bodyPr/>
          <a:lstStyle/>
          <a:p>
            <a:pPr>
              <a:lnSpc>
                <a:spcPct val="100000"/>
              </a:lnSpc>
              <a:spcAft>
                <a:spcPts val="600"/>
              </a:spcAft>
            </a:pPr>
            <a:r>
              <a:rPr lang="en-US" sz="2400" dirty="0" smtClean="0"/>
              <a:t>Academic libraries could “outsource” management of </a:t>
            </a:r>
          </a:p>
          <a:p>
            <a:pPr>
              <a:lnSpc>
                <a:spcPct val="100000"/>
              </a:lnSpc>
              <a:spcAft>
                <a:spcPts val="600"/>
              </a:spcAft>
            </a:pPr>
            <a:r>
              <a:rPr lang="en-US" sz="2400" dirty="0" smtClean="0"/>
              <a:t>low-use legacy print collections to shared service</a:t>
            </a:r>
          </a:p>
          <a:p>
            <a:pPr>
              <a:lnSpc>
                <a:spcPct val="100000"/>
              </a:lnSpc>
              <a:spcAft>
                <a:spcPts val="600"/>
              </a:spcAft>
            </a:pPr>
            <a:r>
              <a:rPr lang="en-US" sz="2400" dirty="0" smtClean="0"/>
              <a:t>providers </a:t>
            </a:r>
          </a:p>
          <a:p>
            <a:pPr lvl="1">
              <a:buFont typeface="Arial" pitchFamily="34" charset="0"/>
              <a:buChar char="•"/>
            </a:pPr>
            <a:r>
              <a:rPr lang="en-US" sz="2400" i="1" dirty="0" smtClean="0">
                <a:solidFill>
                  <a:schemeClr val="accent1"/>
                </a:solidFill>
              </a:rPr>
              <a:t>Cooperative management of print inventory</a:t>
            </a:r>
          </a:p>
          <a:p>
            <a:pPr lvl="1">
              <a:buFont typeface="Arial" pitchFamily="34" charset="0"/>
              <a:buChar char="•"/>
            </a:pPr>
            <a:r>
              <a:rPr lang="en-US" sz="2400" i="1" dirty="0" smtClean="0">
                <a:solidFill>
                  <a:schemeClr val="accent1"/>
                </a:solidFill>
              </a:rPr>
              <a:t>Joint </a:t>
            </a:r>
            <a:r>
              <a:rPr lang="en-US" sz="2400" i="1" dirty="0" err="1" smtClean="0">
                <a:solidFill>
                  <a:schemeClr val="accent1"/>
                </a:solidFill>
              </a:rPr>
              <a:t>curation</a:t>
            </a:r>
            <a:r>
              <a:rPr lang="en-US" sz="2400" i="1" dirty="0" smtClean="0">
                <a:solidFill>
                  <a:schemeClr val="accent1"/>
                </a:solidFill>
              </a:rPr>
              <a:t> of </a:t>
            </a:r>
            <a:r>
              <a:rPr lang="en-US" sz="2400" i="1" dirty="0" err="1" smtClean="0">
                <a:solidFill>
                  <a:schemeClr val="accent1"/>
                </a:solidFill>
              </a:rPr>
              <a:t>digitised</a:t>
            </a:r>
            <a:r>
              <a:rPr lang="en-US" sz="2400" i="1" dirty="0" smtClean="0">
                <a:solidFill>
                  <a:schemeClr val="accent1"/>
                </a:solidFill>
              </a:rPr>
              <a:t> library content</a:t>
            </a:r>
          </a:p>
          <a:p>
            <a:endParaRPr lang="en-US" sz="2400" dirty="0" smtClean="0"/>
          </a:p>
          <a:p>
            <a:r>
              <a:rPr lang="en-US" sz="2400" dirty="0" smtClean="0"/>
              <a:t>Key elements of infrastructure already exist:</a:t>
            </a:r>
          </a:p>
          <a:p>
            <a:pPr lvl="1">
              <a:buFont typeface="Arial" pitchFamily="34" charset="0"/>
              <a:buChar char="•"/>
            </a:pPr>
            <a:r>
              <a:rPr lang="en-US" sz="2400" i="1" dirty="0" smtClean="0">
                <a:solidFill>
                  <a:schemeClr val="accent1"/>
                </a:solidFill>
              </a:rPr>
              <a:t>Off-site library storage collections</a:t>
            </a:r>
          </a:p>
          <a:p>
            <a:pPr lvl="1">
              <a:buFont typeface="Arial" pitchFamily="34" charset="0"/>
              <a:buChar char="•"/>
            </a:pPr>
            <a:r>
              <a:rPr lang="en-US" sz="2400" i="1" dirty="0" smtClean="0">
                <a:solidFill>
                  <a:schemeClr val="accent1"/>
                </a:solidFill>
              </a:rPr>
              <a:t>Shared digital repository (</a:t>
            </a:r>
            <a:r>
              <a:rPr lang="en-US" sz="2400" i="1" dirty="0" err="1" smtClean="0">
                <a:solidFill>
                  <a:schemeClr val="accent1"/>
                </a:solidFill>
              </a:rPr>
              <a:t>HathiTrust</a:t>
            </a:r>
            <a:r>
              <a:rPr lang="en-US" sz="2400" i="1" dirty="0" smtClean="0">
                <a:solidFill>
                  <a:schemeClr val="accent1"/>
                </a:solidFill>
              </a:rPr>
              <a:t>)</a:t>
            </a:r>
          </a:p>
          <a:p>
            <a:pPr>
              <a:buFont typeface="Arial" pitchFamily="34" charset="0"/>
              <a:buChar char="•"/>
            </a:pPr>
            <a:endParaRPr lang="en-US" sz="2400" dirty="0" smtClean="0"/>
          </a:p>
          <a:p>
            <a:pPr>
              <a:buFont typeface="Arial" pitchFamily="34" charset="0"/>
              <a:buChar char="•"/>
            </a:pPr>
            <a:endParaRPr lang="en-US" sz="2400" dirty="0" smtClean="0"/>
          </a:p>
          <a:p>
            <a:endParaRPr lang="en-US" sz="2400" dirty="0" smtClean="0"/>
          </a:p>
          <a:p>
            <a:pPr>
              <a:buFont typeface="Arial" pitchFamily="34" charset="0"/>
              <a:buChar char="•"/>
            </a:pP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	</a:t>
            </a:r>
          </a:p>
          <a:p>
            <a:endParaRPr lang="en-US" sz="2400" dirty="0"/>
          </a:p>
        </p:txBody>
      </p:sp>
      <p:pic>
        <p:nvPicPr>
          <p:cNvPr id="4" name="Picture 3"/>
          <p:cNvPicPr>
            <a:picLocks noChangeAspect="1" noChangeArrowheads="1"/>
          </p:cNvPicPr>
          <p:nvPr/>
        </p:nvPicPr>
        <p:blipFill>
          <a:blip r:embed="rId3" cstate="print"/>
          <a:srcRect/>
          <a:stretch>
            <a:fillRect/>
          </a:stretch>
        </p:blipFill>
        <p:spPr bwMode="auto">
          <a:xfrm>
            <a:off x="7109694" y="5386253"/>
            <a:ext cx="510306" cy="4811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Moving Collections “to the Cloud” </a:t>
            </a:r>
            <a:r>
              <a:rPr lang="en-US" sz="2400" dirty="0" smtClean="0"/>
              <a:t>(2009/10)</a:t>
            </a:r>
            <a:endParaRPr lang="en-US" dirty="0"/>
          </a:p>
        </p:txBody>
      </p:sp>
      <p:sp>
        <p:nvSpPr>
          <p:cNvPr id="45059" name="Rectangle 3"/>
          <p:cNvSpPr>
            <a:spLocks noGrp="1" noChangeArrowheads="1"/>
          </p:cNvSpPr>
          <p:nvPr>
            <p:ph type="body" idx="1"/>
          </p:nvPr>
        </p:nvSpPr>
        <p:spPr/>
        <p:txBody>
          <a:bodyPr/>
          <a:lstStyle/>
          <a:p>
            <a:pPr>
              <a:buNone/>
            </a:pPr>
            <a:r>
              <a:rPr lang="en-US" sz="2500" dirty="0" smtClean="0"/>
              <a:t>Premise:  </a:t>
            </a:r>
            <a:r>
              <a:rPr lang="en-US" sz="2500" b="0" dirty="0" smtClean="0"/>
              <a:t>emergence </a:t>
            </a:r>
            <a:r>
              <a:rPr lang="en-US" sz="2500" b="0" dirty="0"/>
              <a:t>of large scale shared print and </a:t>
            </a:r>
            <a:endParaRPr lang="en-US" sz="2500" b="0" dirty="0" smtClean="0"/>
          </a:p>
          <a:p>
            <a:pPr>
              <a:buNone/>
            </a:pPr>
            <a:r>
              <a:rPr lang="en-US" sz="2500" b="0" dirty="0" smtClean="0"/>
              <a:t>digital </a:t>
            </a:r>
            <a:r>
              <a:rPr lang="en-US" sz="2500" b="0" dirty="0"/>
              <a:t>repositories creates opportunity for strategic </a:t>
            </a:r>
            <a:endParaRPr lang="en-US" sz="2500" b="0" dirty="0" smtClean="0"/>
          </a:p>
          <a:p>
            <a:pPr>
              <a:buNone/>
            </a:pPr>
            <a:r>
              <a:rPr lang="en-US" sz="2500" b="0" i="1" dirty="0" smtClean="0">
                <a:solidFill>
                  <a:schemeClr val="accent2"/>
                </a:solidFill>
              </a:rPr>
              <a:t>externalization*</a:t>
            </a:r>
            <a:r>
              <a:rPr lang="en-US" sz="2500" b="0" dirty="0" smtClean="0"/>
              <a:t> </a:t>
            </a:r>
            <a:r>
              <a:rPr lang="en-US" sz="2500" b="0" dirty="0"/>
              <a:t>of core library </a:t>
            </a:r>
            <a:r>
              <a:rPr lang="en-US" sz="2500" b="0" dirty="0" smtClean="0"/>
              <a:t>operations</a:t>
            </a:r>
          </a:p>
          <a:p>
            <a:pPr>
              <a:buNone/>
            </a:pPr>
            <a:endParaRPr lang="en-US" sz="2500" b="0" dirty="0"/>
          </a:p>
          <a:p>
            <a:pPr lvl="1"/>
            <a:r>
              <a:rPr lang="en-US" sz="2300" i="1" dirty="0" smtClean="0"/>
              <a:t>Reduce </a:t>
            </a:r>
            <a:r>
              <a:rPr lang="en-US" sz="2300" i="1" dirty="0"/>
              <a:t>costs of preserving scholarly record</a:t>
            </a:r>
          </a:p>
          <a:p>
            <a:pPr lvl="1"/>
            <a:r>
              <a:rPr lang="en-US" sz="2300" i="1" dirty="0"/>
              <a:t>Enable reallocation of institutional resources</a:t>
            </a:r>
          </a:p>
          <a:p>
            <a:pPr lvl="1"/>
            <a:r>
              <a:rPr lang="en-US" sz="2300" i="1" dirty="0" smtClean="0"/>
              <a:t>Model new business relationships among libraries</a:t>
            </a:r>
            <a:endParaRPr lang="en-US" sz="2300" i="1" dirty="0"/>
          </a:p>
        </p:txBody>
      </p:sp>
      <p:sp>
        <p:nvSpPr>
          <p:cNvPr id="5" name="Rounded Rectangle 4"/>
          <p:cNvSpPr/>
          <p:nvPr/>
        </p:nvSpPr>
        <p:spPr bwMode="auto">
          <a:xfrm>
            <a:off x="457200" y="5257800"/>
            <a:ext cx="7924800" cy="837676"/>
          </a:xfrm>
          <a:prstGeom prst="roundRect">
            <a:avLst/>
          </a:prstGeom>
          <a:solidFill>
            <a:schemeClr val="accent1">
              <a:alpha val="24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1800" i="1" dirty="0" smtClean="0">
                <a:solidFill>
                  <a:srgbClr val="FFC000"/>
                </a:solidFill>
              </a:rPr>
              <a:t>* </a:t>
            </a:r>
            <a:r>
              <a:rPr lang="en-US" sz="1800" i="1" dirty="0" smtClean="0">
                <a:solidFill>
                  <a:schemeClr val="tx1"/>
                </a:solidFill>
              </a:rPr>
              <a:t>increased reliance on external infrastructure and service platforms in response to economic imperative (lower transaction costs)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Worth?</a:t>
            </a:r>
            <a:endParaRPr lang="en-US" dirty="0"/>
          </a:p>
        </p:txBody>
      </p:sp>
      <p:sp>
        <p:nvSpPr>
          <p:cNvPr id="3" name="Content Placeholder 2"/>
          <p:cNvSpPr>
            <a:spLocks noGrp="1"/>
          </p:cNvSpPr>
          <p:nvPr>
            <p:ph idx="1"/>
          </p:nvPr>
        </p:nvSpPr>
        <p:spPr>
          <a:xfrm>
            <a:off x="720724" y="1936750"/>
            <a:ext cx="7737476" cy="4202113"/>
          </a:xfrm>
        </p:spPr>
        <p:txBody>
          <a:bodyPr/>
          <a:lstStyle/>
          <a:p>
            <a:pPr>
              <a:lnSpc>
                <a:spcPct val="100000"/>
              </a:lnSpc>
            </a:pPr>
            <a:r>
              <a:rPr lang="en-US" dirty="0" smtClean="0"/>
              <a:t>IF shared print provision for mass-</a:t>
            </a:r>
            <a:r>
              <a:rPr lang="en-US" dirty="0" err="1" smtClean="0"/>
              <a:t>digitised</a:t>
            </a:r>
            <a:r>
              <a:rPr lang="en-US" dirty="0" smtClean="0"/>
              <a:t> monographs were already in place . . .</a:t>
            </a:r>
          </a:p>
          <a:p>
            <a:pPr>
              <a:lnSpc>
                <a:spcPct val="100000"/>
              </a:lnSpc>
            </a:pPr>
            <a:endParaRPr lang="en-US" dirty="0" smtClean="0"/>
          </a:p>
          <a:p>
            <a:pPr>
              <a:lnSpc>
                <a:spcPct val="100000"/>
              </a:lnSpc>
              <a:buFont typeface="Arial" pitchFamily="34" charset="0"/>
              <a:buChar char="•"/>
            </a:pPr>
            <a:r>
              <a:rPr lang="en-US" dirty="0" smtClean="0"/>
              <a:t>Average US university library space savings of </a:t>
            </a:r>
            <a:r>
              <a:rPr lang="en-US" dirty="0" smtClean="0">
                <a:solidFill>
                  <a:schemeClr val="accent1"/>
                </a:solidFill>
              </a:rPr>
              <a:t>~46K ASF</a:t>
            </a:r>
          </a:p>
          <a:p>
            <a:pPr>
              <a:lnSpc>
                <a:spcPct val="100000"/>
              </a:lnSpc>
            </a:pPr>
            <a:r>
              <a:rPr lang="en-US" sz="1800" dirty="0" smtClean="0"/>
              <a:t>   [based on 1 copy/vol. per title; .08 ASF per volume]</a:t>
            </a:r>
          </a:p>
          <a:p>
            <a:pPr>
              <a:lnSpc>
                <a:spcPct val="100000"/>
              </a:lnSpc>
            </a:pPr>
            <a:r>
              <a:rPr lang="en-US" dirty="0" smtClean="0"/>
              <a:t>	</a:t>
            </a:r>
            <a:r>
              <a:rPr lang="en-US" dirty="0" smtClean="0">
                <a:sym typeface="Wingdings" pitchFamily="2" charset="2"/>
              </a:rPr>
              <a:t>   = </a:t>
            </a:r>
            <a:r>
              <a:rPr lang="en-US" i="1" dirty="0" smtClean="0">
                <a:solidFill>
                  <a:schemeClr val="accent1"/>
                </a:solidFill>
                <a:sym typeface="Wingdings" pitchFamily="2" charset="2"/>
              </a:rPr>
              <a:t>new research commons, learning </a:t>
            </a:r>
            <a:r>
              <a:rPr lang="en-US" i="1" dirty="0" err="1" smtClean="0">
                <a:solidFill>
                  <a:schemeClr val="accent1"/>
                </a:solidFill>
                <a:sym typeface="Wingdings" pitchFamily="2" charset="2"/>
              </a:rPr>
              <a:t>collaboratory</a:t>
            </a:r>
            <a:endParaRPr lang="en-US" i="1" dirty="0" smtClean="0">
              <a:solidFill>
                <a:schemeClr val="accent1"/>
              </a:solidFill>
              <a:sym typeface="Wingdings" pitchFamily="2" charset="2"/>
            </a:endParaRPr>
          </a:p>
          <a:p>
            <a:pPr>
              <a:lnSpc>
                <a:spcPct val="100000"/>
              </a:lnSpc>
            </a:pPr>
            <a:endParaRPr lang="en-US" dirty="0" smtClean="0"/>
          </a:p>
          <a:p>
            <a:pPr>
              <a:lnSpc>
                <a:spcPct val="100000"/>
              </a:lnSpc>
              <a:buFont typeface="Arial" pitchFamily="34" charset="0"/>
              <a:buChar char="•"/>
            </a:pPr>
            <a:r>
              <a:rPr lang="en-US" dirty="0" smtClean="0"/>
              <a:t>Annual cost avoidance of </a:t>
            </a:r>
            <a:r>
              <a:rPr lang="en-US" dirty="0" smtClean="0">
                <a:solidFill>
                  <a:schemeClr val="accent1"/>
                </a:solidFill>
              </a:rPr>
              <a:t>~$470K </a:t>
            </a:r>
            <a:r>
              <a:rPr lang="en-US" dirty="0" smtClean="0"/>
              <a:t>for off-site management</a:t>
            </a:r>
          </a:p>
          <a:p>
            <a:r>
              <a:rPr lang="en-US" sz="1800" dirty="0" smtClean="0"/>
              <a:t>   [based on 1 copy/vol. per title * $.86 for high-density store]</a:t>
            </a:r>
          </a:p>
          <a:p>
            <a:r>
              <a:rPr lang="en-US" sz="2000" dirty="0" smtClean="0">
                <a:sym typeface="Wingdings" pitchFamily="2" charset="2"/>
              </a:rPr>
              <a:t>      = </a:t>
            </a:r>
            <a:r>
              <a:rPr lang="en-US" sz="2000" i="1" dirty="0" smtClean="0">
                <a:solidFill>
                  <a:schemeClr val="accent1"/>
                </a:solidFill>
                <a:sym typeface="Wingdings" pitchFamily="2" charset="2"/>
              </a:rPr>
              <a:t>resource for redeployment, new library service model</a:t>
            </a:r>
          </a:p>
          <a:p>
            <a:pPr algn="ctr"/>
            <a:endParaRPr lang="en-US" sz="2400" i="1" dirty="0" smtClean="0">
              <a:solidFill>
                <a:schemeClr val="accent2"/>
              </a:solidFill>
              <a:sym typeface="Wingdings" pitchFamily="2" charset="2"/>
            </a:endParaRPr>
          </a:p>
          <a:p>
            <a:endParaRPr lang="en-US" sz="2000" i="1" dirty="0" smtClean="0">
              <a:solidFill>
                <a:schemeClr val="accent1"/>
              </a:solidFill>
            </a:endParaRPr>
          </a:p>
          <a:p>
            <a:endParaRPr lang="en-US" sz="2000" dirty="0" smtClean="0"/>
          </a:p>
          <a:p>
            <a:endParaRPr lang="en-US" sz="2000" dirty="0" smtClean="0"/>
          </a:p>
          <a:p>
            <a:endParaRPr lang="en-US" dirty="0"/>
          </a:p>
        </p:txBody>
      </p:sp>
      <p:sp>
        <p:nvSpPr>
          <p:cNvPr id="4" name="Rounded Rectangle 3"/>
          <p:cNvSpPr/>
          <p:nvPr/>
        </p:nvSpPr>
        <p:spPr bwMode="auto">
          <a:xfrm>
            <a:off x="609600" y="5410200"/>
            <a:ext cx="7772400" cy="919401"/>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Requires re-</a:t>
            </a:r>
            <a:r>
              <a:rPr kumimoji="0" lang="en-US" sz="2400" b="1" i="0" u="none" strike="noStrike" cap="none" normalizeH="0" baseline="0" dirty="0" err="1" smtClean="0">
                <a:ln>
                  <a:noFill/>
                </a:ln>
                <a:solidFill>
                  <a:schemeClr val="bg1"/>
                </a:solidFill>
                <a:effectLst/>
                <a:latin typeface="Trebuchet MS" pitchFamily="34" charset="0"/>
              </a:rPr>
              <a:t>organisation</a:t>
            </a:r>
            <a:r>
              <a:rPr kumimoji="0" lang="en-US" sz="2400" b="1" i="0" u="none" strike="noStrike" cap="none" normalizeH="0" dirty="0" smtClean="0">
                <a:ln>
                  <a:noFill/>
                </a:ln>
                <a:solidFill>
                  <a:schemeClr val="bg1"/>
                </a:solidFill>
                <a:effectLst/>
                <a:latin typeface="Trebuchet MS" pitchFamily="34" charset="0"/>
              </a:rPr>
              <a:t> of library system</a:t>
            </a:r>
            <a:r>
              <a:rPr lang="en-US" dirty="0" smtClean="0">
                <a:solidFill>
                  <a:schemeClr val="bg1"/>
                </a:solidFill>
              </a:rPr>
              <a:t>; emergence of new shared service providers</a:t>
            </a:r>
            <a:endParaRPr kumimoji="0" lang="en-US" sz="2400" b="1" i="0" u="none" strike="noStrike" cap="none" normalizeH="0" dirty="0" smtClean="0">
              <a:ln>
                <a:noFill/>
              </a:ln>
              <a:solidFill>
                <a:schemeClr val="bg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2133600" y="2209800"/>
            <a:ext cx="3886200" cy="1676400"/>
          </a:xfrm>
          <a:prstGeom prst="roundRect">
            <a:avLst>
              <a:gd name="adj" fmla="val 16667"/>
            </a:avLst>
          </a:prstGeom>
          <a:solidFill>
            <a:srgbClr val="339966">
              <a:alpha val="50000"/>
            </a:srgbClr>
          </a:solidFill>
          <a:ln w="9525">
            <a:solidFill>
              <a:schemeClr val="tx1"/>
            </a:solidFill>
            <a:round/>
            <a:headEnd/>
            <a:tailEnd/>
          </a:ln>
          <a:effectLst/>
        </p:spPr>
        <p:txBody>
          <a:bodyPr wrap="none" anchor="ctr"/>
          <a:lstStyle/>
          <a:p>
            <a:endParaRPr lang="en-US"/>
          </a:p>
        </p:txBody>
      </p:sp>
      <p:sp>
        <p:nvSpPr>
          <p:cNvPr id="55299" name="AutoShape 3"/>
          <p:cNvSpPr>
            <a:spLocks noChangeArrowheads="1"/>
          </p:cNvSpPr>
          <p:nvPr/>
        </p:nvSpPr>
        <p:spPr bwMode="auto">
          <a:xfrm>
            <a:off x="2400300" y="24003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0" name="AutoShape 4"/>
          <p:cNvSpPr>
            <a:spLocks noChangeArrowheads="1"/>
          </p:cNvSpPr>
          <p:nvPr/>
        </p:nvSpPr>
        <p:spPr bwMode="auto">
          <a:xfrm>
            <a:off x="2552700" y="25527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1" name="AutoShape 5"/>
          <p:cNvSpPr>
            <a:spLocks noChangeArrowheads="1"/>
          </p:cNvSpPr>
          <p:nvPr/>
        </p:nvSpPr>
        <p:spPr bwMode="auto">
          <a:xfrm>
            <a:off x="2705100" y="27051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2" name="AutoShape 6"/>
          <p:cNvSpPr>
            <a:spLocks noChangeArrowheads="1"/>
          </p:cNvSpPr>
          <p:nvPr/>
        </p:nvSpPr>
        <p:spPr bwMode="auto">
          <a:xfrm>
            <a:off x="2857500" y="28575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3" name="AutoShape 7"/>
          <p:cNvSpPr>
            <a:spLocks noChangeArrowheads="1"/>
          </p:cNvSpPr>
          <p:nvPr/>
        </p:nvSpPr>
        <p:spPr bwMode="auto">
          <a:xfrm>
            <a:off x="3009900" y="30099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4" name="AutoShape 8"/>
          <p:cNvSpPr>
            <a:spLocks noChangeArrowheads="1"/>
          </p:cNvSpPr>
          <p:nvPr/>
        </p:nvSpPr>
        <p:spPr bwMode="auto">
          <a:xfrm>
            <a:off x="3162300" y="31623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5" name="AutoShape 9"/>
          <p:cNvSpPr>
            <a:spLocks noChangeArrowheads="1"/>
          </p:cNvSpPr>
          <p:nvPr/>
        </p:nvSpPr>
        <p:spPr bwMode="auto">
          <a:xfrm>
            <a:off x="3314700" y="33147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6" name="AutoShape 10"/>
          <p:cNvSpPr>
            <a:spLocks noChangeArrowheads="1"/>
          </p:cNvSpPr>
          <p:nvPr/>
        </p:nvSpPr>
        <p:spPr bwMode="auto">
          <a:xfrm>
            <a:off x="3238500" y="23241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7" name="AutoShape 11"/>
          <p:cNvSpPr>
            <a:spLocks noChangeArrowheads="1"/>
          </p:cNvSpPr>
          <p:nvPr/>
        </p:nvSpPr>
        <p:spPr bwMode="auto">
          <a:xfrm>
            <a:off x="3390900" y="24765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8" name="AutoShape 12"/>
          <p:cNvSpPr>
            <a:spLocks noChangeArrowheads="1"/>
          </p:cNvSpPr>
          <p:nvPr/>
        </p:nvSpPr>
        <p:spPr bwMode="auto">
          <a:xfrm>
            <a:off x="3543300" y="26289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09" name="AutoShape 13"/>
          <p:cNvSpPr>
            <a:spLocks noChangeArrowheads="1"/>
          </p:cNvSpPr>
          <p:nvPr/>
        </p:nvSpPr>
        <p:spPr bwMode="auto">
          <a:xfrm>
            <a:off x="3695700" y="27813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0" name="AutoShape 14"/>
          <p:cNvSpPr>
            <a:spLocks noChangeArrowheads="1"/>
          </p:cNvSpPr>
          <p:nvPr/>
        </p:nvSpPr>
        <p:spPr bwMode="auto">
          <a:xfrm>
            <a:off x="3848100" y="29337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1" name="AutoShape 15"/>
          <p:cNvSpPr>
            <a:spLocks noChangeArrowheads="1"/>
          </p:cNvSpPr>
          <p:nvPr/>
        </p:nvSpPr>
        <p:spPr bwMode="auto">
          <a:xfrm>
            <a:off x="4000500" y="30861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2" name="AutoShape 16"/>
          <p:cNvSpPr>
            <a:spLocks noChangeArrowheads="1"/>
          </p:cNvSpPr>
          <p:nvPr/>
        </p:nvSpPr>
        <p:spPr bwMode="auto">
          <a:xfrm>
            <a:off x="4152900" y="32385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3" name="AutoShape 17"/>
          <p:cNvSpPr>
            <a:spLocks noChangeArrowheads="1"/>
          </p:cNvSpPr>
          <p:nvPr/>
        </p:nvSpPr>
        <p:spPr bwMode="auto">
          <a:xfrm>
            <a:off x="4152900" y="23622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4" name="AutoShape 18"/>
          <p:cNvSpPr>
            <a:spLocks noChangeArrowheads="1"/>
          </p:cNvSpPr>
          <p:nvPr/>
        </p:nvSpPr>
        <p:spPr bwMode="auto">
          <a:xfrm>
            <a:off x="4305300" y="25146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5" name="AutoShape 19"/>
          <p:cNvSpPr>
            <a:spLocks noChangeArrowheads="1"/>
          </p:cNvSpPr>
          <p:nvPr/>
        </p:nvSpPr>
        <p:spPr bwMode="auto">
          <a:xfrm>
            <a:off x="4457700" y="26670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6" name="AutoShape 20"/>
          <p:cNvSpPr>
            <a:spLocks noChangeArrowheads="1"/>
          </p:cNvSpPr>
          <p:nvPr/>
        </p:nvSpPr>
        <p:spPr bwMode="auto">
          <a:xfrm>
            <a:off x="4610100" y="28194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7" name="AutoShape 21"/>
          <p:cNvSpPr>
            <a:spLocks noChangeArrowheads="1"/>
          </p:cNvSpPr>
          <p:nvPr/>
        </p:nvSpPr>
        <p:spPr bwMode="auto">
          <a:xfrm>
            <a:off x="4762500" y="29718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8" name="AutoShape 22"/>
          <p:cNvSpPr>
            <a:spLocks noChangeArrowheads="1"/>
          </p:cNvSpPr>
          <p:nvPr/>
        </p:nvSpPr>
        <p:spPr bwMode="auto">
          <a:xfrm>
            <a:off x="4876800" y="30861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19" name="AutoShape 23"/>
          <p:cNvSpPr>
            <a:spLocks noChangeArrowheads="1"/>
          </p:cNvSpPr>
          <p:nvPr/>
        </p:nvSpPr>
        <p:spPr bwMode="auto">
          <a:xfrm>
            <a:off x="5067300" y="3276600"/>
            <a:ext cx="381000" cy="381000"/>
          </a:xfrm>
          <a:prstGeom prst="cube">
            <a:avLst>
              <a:gd name="adj" fmla="val 25000"/>
            </a:avLst>
          </a:prstGeom>
          <a:solidFill>
            <a:srgbClr val="339966"/>
          </a:solidFill>
          <a:ln w="9525">
            <a:solidFill>
              <a:schemeClr val="tx1"/>
            </a:solidFill>
            <a:miter lim="800000"/>
            <a:headEnd/>
            <a:tailEnd/>
          </a:ln>
          <a:effectLst/>
        </p:spPr>
        <p:txBody>
          <a:bodyPr wrap="none" anchor="ctr"/>
          <a:lstStyle/>
          <a:p>
            <a:endParaRPr lang="en-US"/>
          </a:p>
        </p:txBody>
      </p:sp>
      <p:sp>
        <p:nvSpPr>
          <p:cNvPr id="55320" name="Text Box 24"/>
          <p:cNvSpPr txBox="1">
            <a:spLocks noChangeArrowheads="1"/>
          </p:cNvSpPr>
          <p:nvPr/>
        </p:nvSpPr>
        <p:spPr bwMode="auto">
          <a:xfrm>
            <a:off x="381000" y="2781300"/>
            <a:ext cx="1752600" cy="885825"/>
          </a:xfrm>
          <a:prstGeom prst="rect">
            <a:avLst/>
          </a:prstGeom>
          <a:noFill/>
          <a:ln w="9525">
            <a:noFill/>
            <a:miter lim="800000"/>
            <a:headEnd/>
            <a:tailEnd/>
          </a:ln>
          <a:effectLst/>
        </p:spPr>
        <p:txBody>
          <a:bodyPr>
            <a:spAutoFit/>
          </a:bodyPr>
          <a:lstStyle/>
          <a:p>
            <a:pPr>
              <a:lnSpc>
                <a:spcPct val="100000"/>
              </a:lnSpc>
              <a:spcBef>
                <a:spcPct val="0"/>
              </a:spcBef>
            </a:pPr>
            <a:r>
              <a:rPr lang="en-US" sz="2600" b="0">
                <a:solidFill>
                  <a:schemeClr val="tx1"/>
                </a:solidFill>
                <a:latin typeface="Calibri" pitchFamily="34" charset="0"/>
                <a:ea typeface="ＭＳ Ｐゴシック" pitchFamily="34" charset="-128"/>
              </a:rPr>
              <a:t>25 years</a:t>
            </a:r>
          </a:p>
          <a:p>
            <a:pPr>
              <a:lnSpc>
                <a:spcPct val="100000"/>
              </a:lnSpc>
              <a:spcBef>
                <a:spcPct val="0"/>
              </a:spcBef>
            </a:pPr>
            <a:r>
              <a:rPr lang="en-US" sz="2600" b="0">
                <a:solidFill>
                  <a:schemeClr val="tx1"/>
                </a:solidFill>
                <a:latin typeface="Calibri" pitchFamily="34" charset="0"/>
                <a:ea typeface="ＭＳ Ｐゴシック" pitchFamily="34" charset="-128"/>
              </a:rPr>
              <a:t>+70M vols.</a:t>
            </a:r>
          </a:p>
        </p:txBody>
      </p:sp>
      <p:sp>
        <p:nvSpPr>
          <p:cNvPr id="55321" name="AutoShape 25"/>
          <p:cNvSpPr>
            <a:spLocks noChangeArrowheads="1"/>
          </p:cNvSpPr>
          <p:nvPr/>
        </p:nvSpPr>
        <p:spPr bwMode="auto">
          <a:xfrm>
            <a:off x="5638800" y="2209800"/>
            <a:ext cx="1447800" cy="1676400"/>
          </a:xfrm>
          <a:prstGeom prst="roundRect">
            <a:avLst>
              <a:gd name="adj" fmla="val 16667"/>
            </a:avLst>
          </a:prstGeom>
          <a:solidFill>
            <a:schemeClr val="accent2">
              <a:alpha val="50000"/>
            </a:schemeClr>
          </a:solidFill>
          <a:ln w="9525">
            <a:solidFill>
              <a:schemeClr val="tx1"/>
            </a:solidFill>
            <a:round/>
            <a:headEnd/>
            <a:tailEnd/>
          </a:ln>
          <a:effectLst/>
        </p:spPr>
        <p:txBody>
          <a:bodyPr wrap="none" anchor="ctr"/>
          <a:lstStyle/>
          <a:p>
            <a:pPr algn="ctr">
              <a:lnSpc>
                <a:spcPct val="100000"/>
              </a:lnSpc>
              <a:spcBef>
                <a:spcPct val="0"/>
              </a:spcBef>
            </a:pPr>
            <a:endParaRPr lang="en-US" sz="1400" b="0">
              <a:solidFill>
                <a:schemeClr val="tx1"/>
              </a:solidFill>
              <a:latin typeface="Arial" charset="0"/>
              <a:ea typeface="ＭＳ Ｐゴシック" pitchFamily="34" charset="-128"/>
            </a:endParaRPr>
          </a:p>
          <a:p>
            <a:pPr algn="ctr">
              <a:lnSpc>
                <a:spcPct val="100000"/>
              </a:lnSpc>
              <a:spcBef>
                <a:spcPct val="0"/>
              </a:spcBef>
            </a:pPr>
            <a:endParaRPr lang="en-US" sz="1400" b="0">
              <a:solidFill>
                <a:schemeClr val="tx1"/>
              </a:solidFill>
              <a:latin typeface="Arial" charset="0"/>
              <a:ea typeface="ＭＳ Ｐゴシック" pitchFamily="34" charset="-128"/>
            </a:endParaRPr>
          </a:p>
          <a:p>
            <a:pPr algn="ctr">
              <a:lnSpc>
                <a:spcPct val="100000"/>
              </a:lnSpc>
              <a:spcBef>
                <a:spcPct val="0"/>
              </a:spcBef>
            </a:pPr>
            <a:r>
              <a:rPr lang="en-US" sz="1400" b="0">
                <a:solidFill>
                  <a:schemeClr val="tx1"/>
                </a:solidFill>
                <a:latin typeface="Arial" charset="0"/>
                <a:ea typeface="ＭＳ Ｐゴシック" pitchFamily="34" charset="-128"/>
              </a:rPr>
              <a:t>0101010101010</a:t>
            </a:r>
          </a:p>
          <a:p>
            <a:pPr algn="ctr">
              <a:lnSpc>
                <a:spcPct val="100000"/>
              </a:lnSpc>
              <a:spcBef>
                <a:spcPct val="0"/>
              </a:spcBef>
            </a:pPr>
            <a:r>
              <a:rPr lang="en-US" sz="1400" b="0">
                <a:solidFill>
                  <a:schemeClr val="tx1"/>
                </a:solidFill>
                <a:latin typeface="Arial" charset="0"/>
                <a:ea typeface="ＭＳ Ｐゴシック" pitchFamily="34" charset="-128"/>
              </a:rPr>
              <a:t>1010101010101</a:t>
            </a:r>
          </a:p>
          <a:p>
            <a:pPr algn="ctr">
              <a:lnSpc>
                <a:spcPct val="100000"/>
              </a:lnSpc>
              <a:spcBef>
                <a:spcPct val="0"/>
              </a:spcBef>
            </a:pPr>
            <a:r>
              <a:rPr lang="en-US" sz="1400" b="0">
                <a:solidFill>
                  <a:schemeClr val="tx1"/>
                </a:solidFill>
                <a:latin typeface="Arial" charset="0"/>
                <a:ea typeface="ＭＳ Ｐゴシック" pitchFamily="34" charset="-128"/>
              </a:rPr>
              <a:t>0101010101010</a:t>
            </a:r>
          </a:p>
          <a:p>
            <a:pPr algn="ctr">
              <a:lnSpc>
                <a:spcPct val="100000"/>
              </a:lnSpc>
              <a:spcBef>
                <a:spcPct val="0"/>
              </a:spcBef>
            </a:pPr>
            <a:r>
              <a:rPr lang="en-US" sz="1400" b="0">
                <a:solidFill>
                  <a:schemeClr val="tx1"/>
                </a:solidFill>
                <a:latin typeface="Arial" charset="0"/>
                <a:ea typeface="ＭＳ Ｐゴシック" pitchFamily="34" charset="-128"/>
              </a:rPr>
              <a:t>1010101010101</a:t>
            </a:r>
          </a:p>
          <a:p>
            <a:pPr algn="ctr">
              <a:lnSpc>
                <a:spcPct val="100000"/>
              </a:lnSpc>
              <a:spcBef>
                <a:spcPct val="0"/>
              </a:spcBef>
            </a:pPr>
            <a:r>
              <a:rPr lang="en-US" sz="1400" b="0">
                <a:solidFill>
                  <a:schemeClr val="tx1"/>
                </a:solidFill>
                <a:latin typeface="Arial" charset="0"/>
                <a:ea typeface="ＭＳ Ｐゴシック" pitchFamily="34" charset="-128"/>
              </a:rPr>
              <a:t>0101010101010</a:t>
            </a:r>
          </a:p>
          <a:p>
            <a:pPr algn="ctr">
              <a:lnSpc>
                <a:spcPct val="100000"/>
              </a:lnSpc>
              <a:spcBef>
                <a:spcPct val="0"/>
              </a:spcBef>
            </a:pPr>
            <a:r>
              <a:rPr lang="en-US" sz="1400" b="0">
                <a:solidFill>
                  <a:schemeClr val="tx1"/>
                </a:solidFill>
                <a:latin typeface="Arial" charset="0"/>
                <a:ea typeface="ＭＳ Ｐゴシック" pitchFamily="34" charset="-128"/>
              </a:rPr>
              <a:t>1010101010101</a:t>
            </a:r>
          </a:p>
          <a:p>
            <a:pPr algn="ctr">
              <a:lnSpc>
                <a:spcPct val="100000"/>
              </a:lnSpc>
              <a:spcBef>
                <a:spcPct val="0"/>
              </a:spcBef>
            </a:pPr>
            <a:r>
              <a:rPr lang="en-US" sz="1400" b="0">
                <a:solidFill>
                  <a:schemeClr val="tx1"/>
                </a:solidFill>
                <a:latin typeface="Arial" charset="0"/>
                <a:ea typeface="ＭＳ Ｐゴシック" pitchFamily="34" charset="-128"/>
              </a:rPr>
              <a:t>0101010101010</a:t>
            </a:r>
          </a:p>
          <a:p>
            <a:pPr algn="ctr">
              <a:lnSpc>
                <a:spcPct val="100000"/>
              </a:lnSpc>
              <a:spcBef>
                <a:spcPct val="0"/>
              </a:spcBef>
            </a:pPr>
            <a:endParaRPr lang="en-US" sz="1400" b="0">
              <a:solidFill>
                <a:schemeClr val="tx1"/>
              </a:solidFill>
              <a:latin typeface="Arial" charset="0"/>
              <a:ea typeface="ＭＳ Ｐゴシック" pitchFamily="34" charset="-128"/>
            </a:endParaRPr>
          </a:p>
          <a:p>
            <a:pPr algn="ctr">
              <a:lnSpc>
                <a:spcPct val="100000"/>
              </a:lnSpc>
              <a:spcBef>
                <a:spcPct val="0"/>
              </a:spcBef>
            </a:pPr>
            <a:endParaRPr lang="en-US" sz="1400" b="0">
              <a:solidFill>
                <a:schemeClr val="tx1"/>
              </a:solidFill>
              <a:latin typeface="Arial" charset="0"/>
              <a:ea typeface="ＭＳ Ｐゴシック" pitchFamily="34" charset="-128"/>
            </a:endParaRPr>
          </a:p>
        </p:txBody>
      </p:sp>
      <p:sp>
        <p:nvSpPr>
          <p:cNvPr id="55322" name="Text Box 26"/>
          <p:cNvSpPr txBox="1">
            <a:spLocks noChangeArrowheads="1"/>
          </p:cNvSpPr>
          <p:nvPr/>
        </p:nvSpPr>
        <p:spPr bwMode="auto">
          <a:xfrm>
            <a:off x="7239000" y="2705100"/>
            <a:ext cx="1534523" cy="892552"/>
          </a:xfrm>
          <a:prstGeom prst="rect">
            <a:avLst/>
          </a:prstGeom>
          <a:noFill/>
          <a:ln w="9525">
            <a:noFill/>
            <a:miter lim="800000"/>
            <a:headEnd/>
            <a:tailEnd/>
          </a:ln>
          <a:effectLst/>
        </p:spPr>
        <p:txBody>
          <a:bodyPr wrap="none">
            <a:spAutoFit/>
          </a:bodyPr>
          <a:lstStyle/>
          <a:p>
            <a:pPr algn="r">
              <a:lnSpc>
                <a:spcPct val="100000"/>
              </a:lnSpc>
              <a:spcBef>
                <a:spcPct val="0"/>
              </a:spcBef>
            </a:pPr>
            <a:r>
              <a:rPr lang="en-US" sz="2600" b="0" dirty="0" smtClean="0">
                <a:solidFill>
                  <a:schemeClr val="tx1"/>
                </a:solidFill>
                <a:latin typeface="Calibri" pitchFamily="34" charset="0"/>
                <a:ea typeface="ＭＳ Ｐゴシック" pitchFamily="34" charset="-128"/>
              </a:rPr>
              <a:t>9 </a:t>
            </a:r>
            <a:r>
              <a:rPr lang="en-US" sz="2600" b="0" dirty="0">
                <a:solidFill>
                  <a:schemeClr val="tx1"/>
                </a:solidFill>
                <a:latin typeface="Calibri" pitchFamily="34" charset="0"/>
                <a:ea typeface="ＭＳ Ｐゴシック" pitchFamily="34" charset="-128"/>
              </a:rPr>
              <a:t>months </a:t>
            </a:r>
          </a:p>
          <a:p>
            <a:pPr algn="r">
              <a:lnSpc>
                <a:spcPct val="100000"/>
              </a:lnSpc>
              <a:spcBef>
                <a:spcPct val="0"/>
              </a:spcBef>
            </a:pPr>
            <a:r>
              <a:rPr lang="en-US" sz="2600" b="0" dirty="0" smtClean="0">
                <a:solidFill>
                  <a:schemeClr val="tx1"/>
                </a:solidFill>
                <a:latin typeface="Calibri" pitchFamily="34" charset="0"/>
                <a:ea typeface="ＭＳ Ｐゴシック" pitchFamily="34" charset="-128"/>
              </a:rPr>
              <a:t>+3M </a:t>
            </a:r>
            <a:r>
              <a:rPr lang="en-US" sz="2600" b="0" dirty="0">
                <a:solidFill>
                  <a:schemeClr val="tx1"/>
                </a:solidFill>
                <a:latin typeface="Calibri" pitchFamily="34" charset="0"/>
                <a:ea typeface="ＭＳ Ｐゴシック" pitchFamily="34" charset="-128"/>
              </a:rPr>
              <a:t>vols.</a:t>
            </a:r>
          </a:p>
        </p:txBody>
      </p:sp>
      <p:sp>
        <p:nvSpPr>
          <p:cNvPr id="55323" name="Rectangle 27"/>
          <p:cNvSpPr>
            <a:spLocks noGrp="1" noChangeArrowheads="1"/>
          </p:cNvSpPr>
          <p:nvPr>
            <p:ph type="title"/>
          </p:nvPr>
        </p:nvSpPr>
        <p:spPr/>
        <p:txBody>
          <a:bodyPr/>
          <a:lstStyle/>
          <a:p>
            <a:r>
              <a:rPr lang="en-US" dirty="0" smtClean="0"/>
              <a:t>Our Starting Point:  June 2009</a:t>
            </a:r>
            <a:endParaRPr lang="en-US" dirty="0"/>
          </a:p>
        </p:txBody>
      </p:sp>
      <p:sp>
        <p:nvSpPr>
          <p:cNvPr id="55324" name="Line 28"/>
          <p:cNvSpPr>
            <a:spLocks noChangeShapeType="1"/>
          </p:cNvSpPr>
          <p:nvPr/>
        </p:nvSpPr>
        <p:spPr bwMode="auto">
          <a:xfrm flipV="1">
            <a:off x="3390900" y="3505200"/>
            <a:ext cx="2247900" cy="1143000"/>
          </a:xfrm>
          <a:prstGeom prst="line">
            <a:avLst/>
          </a:prstGeom>
          <a:noFill/>
          <a:ln w="31750">
            <a:solidFill>
              <a:schemeClr val="hlink"/>
            </a:solidFill>
            <a:round/>
            <a:headEnd/>
            <a:tailEnd type="triangle" w="med" len="med"/>
          </a:ln>
          <a:effectLst/>
        </p:spPr>
        <p:txBody>
          <a:bodyPr/>
          <a:lstStyle/>
          <a:p>
            <a:endParaRPr lang="en-US"/>
          </a:p>
        </p:txBody>
      </p:sp>
      <p:sp>
        <p:nvSpPr>
          <p:cNvPr id="55325" name="Text Box 29"/>
          <p:cNvSpPr txBox="1">
            <a:spLocks noChangeArrowheads="1"/>
          </p:cNvSpPr>
          <p:nvPr/>
        </p:nvSpPr>
        <p:spPr bwMode="auto">
          <a:xfrm>
            <a:off x="401638" y="4630738"/>
            <a:ext cx="8542337" cy="2227262"/>
          </a:xfrm>
          <a:prstGeom prst="rect">
            <a:avLst/>
          </a:prstGeom>
          <a:noFill/>
          <a:ln w="9525">
            <a:noFill/>
            <a:miter lim="800000"/>
            <a:headEnd/>
            <a:tailEnd/>
          </a:ln>
          <a:effectLst/>
        </p:spPr>
        <p:txBody>
          <a:bodyPr wrap="none">
            <a:spAutoFit/>
          </a:bodyPr>
          <a:lstStyle/>
          <a:p>
            <a:pPr>
              <a:lnSpc>
                <a:spcPct val="100000"/>
              </a:lnSpc>
              <a:spcBef>
                <a:spcPct val="0"/>
              </a:spcBef>
            </a:pPr>
            <a:r>
              <a:rPr lang="en-US" sz="2800" b="0" i="1">
                <a:solidFill>
                  <a:schemeClr val="tx1"/>
                </a:solidFill>
                <a:latin typeface="Calibri" pitchFamily="34" charset="0"/>
                <a:ea typeface="ＭＳ Ｐゴシック" pitchFamily="34" charset="-128"/>
              </a:rPr>
              <a:t>Will this intersection create new operational efficiencies?  </a:t>
            </a:r>
          </a:p>
          <a:p>
            <a:pPr>
              <a:lnSpc>
                <a:spcPct val="100000"/>
              </a:lnSpc>
              <a:spcBef>
                <a:spcPct val="0"/>
              </a:spcBef>
            </a:pPr>
            <a:r>
              <a:rPr lang="en-US" sz="2800" b="0" i="1">
                <a:solidFill>
                  <a:schemeClr val="tx1"/>
                </a:solidFill>
                <a:latin typeface="Calibri" pitchFamily="34" charset="0"/>
                <a:ea typeface="ＭＳ Ｐゴシック" pitchFamily="34" charset="-128"/>
              </a:rPr>
              <a:t>    For which libraries?</a:t>
            </a:r>
          </a:p>
          <a:p>
            <a:pPr>
              <a:lnSpc>
                <a:spcPct val="100000"/>
              </a:lnSpc>
              <a:spcBef>
                <a:spcPct val="0"/>
              </a:spcBef>
            </a:pPr>
            <a:r>
              <a:rPr lang="en-US" sz="2800" b="0" i="1">
                <a:solidFill>
                  <a:schemeClr val="tx1"/>
                </a:solidFill>
                <a:latin typeface="Calibri" pitchFamily="34" charset="0"/>
                <a:ea typeface="ＭＳ Ｐゴシック" pitchFamily="34" charset="-128"/>
              </a:rPr>
              <a:t>      Under what conditions?</a:t>
            </a:r>
          </a:p>
          <a:p>
            <a:pPr>
              <a:lnSpc>
                <a:spcPct val="100000"/>
              </a:lnSpc>
              <a:spcBef>
                <a:spcPct val="0"/>
              </a:spcBef>
            </a:pPr>
            <a:r>
              <a:rPr lang="en-US" sz="2800" b="0" i="1">
                <a:solidFill>
                  <a:schemeClr val="tx1"/>
                </a:solidFill>
                <a:latin typeface="Calibri" pitchFamily="34" charset="0"/>
                <a:ea typeface="ＭＳ Ｐゴシック" pitchFamily="34" charset="-128"/>
              </a:rPr>
              <a:t>        How soon and with what impact?</a:t>
            </a:r>
          </a:p>
          <a:p>
            <a:pPr>
              <a:lnSpc>
                <a:spcPct val="100000"/>
              </a:lnSpc>
              <a:spcBef>
                <a:spcPct val="0"/>
              </a:spcBef>
            </a:pPr>
            <a:r>
              <a:rPr lang="en-US" sz="2800" b="0" i="1">
                <a:solidFill>
                  <a:schemeClr val="tx1"/>
                </a:solidFill>
                <a:latin typeface="Calibri" pitchFamily="34" charset="0"/>
                <a:ea typeface="ＭＳ Ｐゴシック" pitchFamily="34" charset="-128"/>
              </a:rPr>
              <a:t>       </a:t>
            </a:r>
          </a:p>
        </p:txBody>
      </p:sp>
      <p:sp>
        <p:nvSpPr>
          <p:cNvPr id="55326" name="Text Box 30"/>
          <p:cNvSpPr txBox="1">
            <a:spLocks noChangeArrowheads="1"/>
          </p:cNvSpPr>
          <p:nvPr/>
        </p:nvSpPr>
        <p:spPr bwMode="auto">
          <a:xfrm>
            <a:off x="5638800" y="3962400"/>
            <a:ext cx="1489075" cy="457200"/>
          </a:xfrm>
          <a:prstGeom prst="rect">
            <a:avLst/>
          </a:prstGeom>
          <a:noFill/>
          <a:ln w="9525">
            <a:noFill/>
            <a:miter lim="800000"/>
            <a:headEnd/>
            <a:tailEnd/>
          </a:ln>
          <a:effectLst/>
        </p:spPr>
        <p:txBody>
          <a:bodyPr wrap="none">
            <a:spAutoFit/>
          </a:bodyPr>
          <a:lstStyle/>
          <a:p>
            <a:pPr>
              <a:lnSpc>
                <a:spcPct val="100000"/>
              </a:lnSpc>
              <a:spcBef>
                <a:spcPct val="0"/>
              </a:spcBef>
            </a:pPr>
            <a:r>
              <a:rPr lang="en-US" b="0" dirty="0" err="1">
                <a:solidFill>
                  <a:schemeClr val="tx1"/>
                </a:solidFill>
                <a:latin typeface="Calibri" pitchFamily="34" charset="0"/>
                <a:ea typeface="ＭＳ Ｐゴシック" pitchFamily="34" charset="-128"/>
              </a:rPr>
              <a:t>HathiTrust</a:t>
            </a:r>
            <a:endParaRPr lang="en-US" b="0" dirty="0">
              <a:solidFill>
                <a:schemeClr val="tx1"/>
              </a:solidFill>
              <a:latin typeface="Calibri" pitchFamily="34" charset="0"/>
              <a:ea typeface="ＭＳ Ｐゴシック" pitchFamily="34" charset="-128"/>
            </a:endParaRPr>
          </a:p>
        </p:txBody>
      </p:sp>
      <p:sp>
        <p:nvSpPr>
          <p:cNvPr id="55327" name="Text Box 31"/>
          <p:cNvSpPr txBox="1">
            <a:spLocks noChangeArrowheads="1"/>
          </p:cNvSpPr>
          <p:nvPr/>
        </p:nvSpPr>
        <p:spPr bwMode="auto">
          <a:xfrm>
            <a:off x="2400300" y="1752600"/>
            <a:ext cx="3397853" cy="461665"/>
          </a:xfrm>
          <a:prstGeom prst="rect">
            <a:avLst/>
          </a:prstGeom>
          <a:noFill/>
          <a:ln w="9525">
            <a:noFill/>
            <a:miter lim="800000"/>
            <a:headEnd/>
            <a:tailEnd/>
          </a:ln>
          <a:effectLst/>
        </p:spPr>
        <p:txBody>
          <a:bodyPr wrap="none">
            <a:spAutoFit/>
          </a:bodyPr>
          <a:lstStyle/>
          <a:p>
            <a:pPr>
              <a:lnSpc>
                <a:spcPct val="100000"/>
              </a:lnSpc>
              <a:spcBef>
                <a:spcPct val="0"/>
              </a:spcBef>
            </a:pPr>
            <a:r>
              <a:rPr lang="en-US" b="0" dirty="0" smtClean="0">
                <a:solidFill>
                  <a:schemeClr val="tx1"/>
                </a:solidFill>
                <a:latin typeface="Calibri" pitchFamily="34" charset="0"/>
                <a:ea typeface="ＭＳ Ｐゴシック" pitchFamily="34" charset="-128"/>
              </a:rPr>
              <a:t>US library </a:t>
            </a:r>
            <a:r>
              <a:rPr lang="en-US" b="0" dirty="0">
                <a:solidFill>
                  <a:schemeClr val="tx1"/>
                </a:solidFill>
                <a:latin typeface="Calibri" pitchFamily="34" charset="0"/>
                <a:ea typeface="ＭＳ Ｐゴシック" pitchFamily="34" charset="-128"/>
              </a:rPr>
              <a:t>off-site storage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304800" y="1447800"/>
          <a:ext cx="8458200" cy="523072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sz="2800" dirty="0" smtClean="0"/>
              <a:t/>
            </a:r>
            <a:br>
              <a:rPr lang="en-US" sz="2800" dirty="0" smtClean="0"/>
            </a:br>
            <a:r>
              <a:rPr lang="en-US" sz="2800" dirty="0" smtClean="0"/>
              <a:t>A global change in the library environment</a:t>
            </a:r>
            <a:endParaRPr lang="en-US" sz="2800" dirty="0"/>
          </a:p>
        </p:txBody>
      </p:sp>
      <p:sp>
        <p:nvSpPr>
          <p:cNvPr id="11" name="Striped Right Arrow 10"/>
          <p:cNvSpPr/>
          <p:nvPr/>
        </p:nvSpPr>
        <p:spPr bwMode="auto">
          <a:xfrm rot="16200000">
            <a:off x="8058912" y="3904488"/>
            <a:ext cx="978408" cy="484632"/>
          </a:xfrm>
          <a:prstGeom prst="stripedRightArrow">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4" name="TextBox 13"/>
          <p:cNvSpPr txBox="1"/>
          <p:nvPr/>
        </p:nvSpPr>
        <p:spPr>
          <a:xfrm>
            <a:off x="6248400" y="2590800"/>
            <a:ext cx="2525050" cy="584775"/>
          </a:xfrm>
          <a:prstGeom prst="rect">
            <a:avLst/>
          </a:prstGeom>
          <a:solidFill>
            <a:schemeClr val="bg1"/>
          </a:solidFill>
        </p:spPr>
        <p:txBody>
          <a:bodyPr wrap="none" rtlCol="0">
            <a:spAutoFit/>
          </a:bodyPr>
          <a:lstStyle/>
          <a:p>
            <a:pPr algn="ctr">
              <a:lnSpc>
                <a:spcPct val="100000"/>
              </a:lnSpc>
              <a:spcBef>
                <a:spcPts val="0"/>
              </a:spcBef>
            </a:pPr>
            <a:r>
              <a:rPr lang="en-US" sz="1600" dirty="0" smtClean="0">
                <a:solidFill>
                  <a:schemeClr val="accent1"/>
                </a:solidFill>
              </a:rPr>
              <a:t>June 2010</a:t>
            </a:r>
          </a:p>
          <a:p>
            <a:pPr>
              <a:lnSpc>
                <a:spcPct val="100000"/>
              </a:lnSpc>
              <a:spcBef>
                <a:spcPts val="0"/>
              </a:spcBef>
            </a:pPr>
            <a:r>
              <a:rPr lang="en-US" sz="1600" dirty="0" smtClean="0">
                <a:solidFill>
                  <a:schemeClr val="accent1"/>
                </a:solidFill>
              </a:rPr>
              <a:t>Median duplication: 31%</a:t>
            </a:r>
            <a:endParaRPr lang="en-US" sz="1600" dirty="0">
              <a:solidFill>
                <a:schemeClr val="accent1"/>
              </a:solidFill>
            </a:endParaRPr>
          </a:p>
        </p:txBody>
      </p:sp>
      <p:sp>
        <p:nvSpPr>
          <p:cNvPr id="15" name="TextBox 14"/>
          <p:cNvSpPr txBox="1"/>
          <p:nvPr/>
        </p:nvSpPr>
        <p:spPr>
          <a:xfrm>
            <a:off x="6248400" y="5105400"/>
            <a:ext cx="2525050" cy="584775"/>
          </a:xfrm>
          <a:prstGeom prst="rect">
            <a:avLst/>
          </a:prstGeom>
          <a:solidFill>
            <a:schemeClr val="bg1"/>
          </a:solidFill>
        </p:spPr>
        <p:txBody>
          <a:bodyPr wrap="none" rtlCol="0">
            <a:spAutoFit/>
          </a:bodyPr>
          <a:lstStyle/>
          <a:p>
            <a:pPr algn="ctr">
              <a:lnSpc>
                <a:spcPct val="100000"/>
              </a:lnSpc>
              <a:spcBef>
                <a:spcPts val="0"/>
              </a:spcBef>
            </a:pPr>
            <a:r>
              <a:rPr lang="en-US" sz="1600" dirty="0" smtClean="0">
                <a:solidFill>
                  <a:srgbClr val="7030A0"/>
                </a:solidFill>
              </a:rPr>
              <a:t>June 2009</a:t>
            </a:r>
          </a:p>
          <a:p>
            <a:pPr>
              <a:lnSpc>
                <a:spcPct val="100000"/>
              </a:lnSpc>
              <a:spcBef>
                <a:spcPts val="0"/>
              </a:spcBef>
            </a:pPr>
            <a:r>
              <a:rPr lang="en-US" sz="1600" dirty="0" smtClean="0">
                <a:solidFill>
                  <a:srgbClr val="7030A0"/>
                </a:solidFill>
              </a:rPr>
              <a:t>Median duplication: 19%</a:t>
            </a:r>
            <a:endParaRPr lang="en-US" sz="1600" dirty="0">
              <a:solidFill>
                <a:srgbClr val="7030A0"/>
              </a:solidFill>
            </a:endParaRPr>
          </a:p>
        </p:txBody>
      </p:sp>
      <p:sp>
        <p:nvSpPr>
          <p:cNvPr id="8" name="Rounded Rectangle 7"/>
          <p:cNvSpPr/>
          <p:nvPr/>
        </p:nvSpPr>
        <p:spPr bwMode="auto">
          <a:xfrm>
            <a:off x="1295400" y="1676400"/>
            <a:ext cx="7010400" cy="919401"/>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kumimoji="0" lang="en-US" sz="2000" b="1" i="1" u="none" strike="noStrike" cap="none" normalizeH="0" baseline="0" dirty="0" smtClean="0">
                <a:ln>
                  <a:noFill/>
                </a:ln>
                <a:solidFill>
                  <a:srgbClr val="000000"/>
                </a:solidFill>
                <a:effectLst/>
                <a:latin typeface="Trebuchet MS" pitchFamily="34" charset="0"/>
              </a:rPr>
              <a:t>The US academic</a:t>
            </a:r>
            <a:r>
              <a:rPr kumimoji="0" lang="en-US" sz="2000" b="1" i="1" u="none" strike="noStrike" cap="none" normalizeH="0" dirty="0" smtClean="0">
                <a:ln>
                  <a:noFill/>
                </a:ln>
                <a:solidFill>
                  <a:srgbClr val="000000"/>
                </a:solidFill>
                <a:effectLst/>
                <a:latin typeface="Trebuchet MS" pitchFamily="34" charset="0"/>
              </a:rPr>
              <a:t> print book collection </a:t>
            </a:r>
            <a:r>
              <a:rPr kumimoji="0" lang="en-US" sz="2000" b="1" i="1" u="sng" strike="noStrike" cap="none" normalizeH="0" dirty="0" smtClean="0">
                <a:ln>
                  <a:noFill/>
                </a:ln>
                <a:solidFill>
                  <a:srgbClr val="000000"/>
                </a:solidFill>
                <a:effectLst/>
                <a:latin typeface="Trebuchet MS" pitchFamily="34" charset="0"/>
              </a:rPr>
              <a:t>already </a:t>
            </a:r>
            <a:r>
              <a:rPr kumimoji="0" lang="en-US" sz="2000" b="1" i="1" u="none" strike="noStrike" cap="none" normalizeH="0" dirty="0" smtClean="0">
                <a:ln>
                  <a:noFill/>
                </a:ln>
                <a:solidFill>
                  <a:srgbClr val="000000"/>
                </a:solidFill>
                <a:effectLst/>
                <a:latin typeface="Trebuchet MS" pitchFamily="34" charset="0"/>
              </a:rPr>
              <a:t>substantially duplicated in mass </a:t>
            </a:r>
            <a:r>
              <a:rPr kumimoji="0" lang="en-US" sz="2000" b="1" i="1" u="none" strike="noStrike" cap="none" normalizeH="0" dirty="0" err="1" smtClean="0">
                <a:ln>
                  <a:noFill/>
                </a:ln>
                <a:solidFill>
                  <a:srgbClr val="000000"/>
                </a:solidFill>
                <a:effectLst/>
                <a:latin typeface="Trebuchet MS" pitchFamily="34" charset="0"/>
              </a:rPr>
              <a:t>digitised</a:t>
            </a:r>
            <a:r>
              <a:rPr kumimoji="0" lang="en-US" sz="2000" b="1" i="1" u="none" strike="noStrike" cap="none" normalizeH="0" dirty="0" smtClean="0">
                <a:ln>
                  <a:noFill/>
                </a:ln>
                <a:solidFill>
                  <a:srgbClr val="000000"/>
                </a:solidFill>
                <a:effectLst/>
                <a:latin typeface="Trebuchet MS" pitchFamily="34" charset="0"/>
              </a:rPr>
              <a:t> book corpus</a:t>
            </a:r>
            <a:endParaRPr kumimoji="0" lang="en-US" sz="2000" b="1" i="1" u="none" strike="noStrike" cap="none" normalizeH="0" baseline="0" dirty="0" smtClean="0">
              <a:ln>
                <a:noFill/>
              </a:ln>
              <a:solidFill>
                <a:srgbClr val="000000"/>
              </a:solidFill>
              <a:effectLst/>
              <a:latin typeface="Trebuchet MS" pitchFamily="34" charset="0"/>
            </a:endParaRPr>
          </a:p>
        </p:txBody>
      </p:sp>
      <p:sp>
        <p:nvSpPr>
          <p:cNvPr id="9" name="TextBox 8"/>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childTnLst>
                          </p:cTn>
                        </p:par>
                        <p:par>
                          <p:cTn id="8" fill="hold">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1000"/>
                                        <p:tgtEl>
                                          <p:spTgt spid="11"/>
                                        </p:tgtEl>
                                      </p:cBhvr>
                                    </p:animEffect>
                                  </p:childTnLst>
                                </p:cTn>
                              </p:par>
                            </p:childTnLst>
                          </p:cTn>
                        </p:par>
                        <p:par>
                          <p:cTn id="12" fill="hold">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947025" cy="1284287"/>
          </a:xfrm>
        </p:spPr>
        <p:txBody>
          <a:bodyPr/>
          <a:lstStyle/>
          <a:p>
            <a:r>
              <a:rPr lang="en-US" sz="2400" dirty="0" smtClean="0"/>
              <a:t>Mass-</a:t>
            </a:r>
            <a:r>
              <a:rPr lang="en-US" sz="2400" dirty="0" err="1" smtClean="0"/>
              <a:t>digitised</a:t>
            </a:r>
            <a:r>
              <a:rPr lang="en-US" sz="2400" dirty="0" smtClean="0"/>
              <a:t> Books in Shared Print Repositories </a:t>
            </a:r>
            <a:br>
              <a:rPr lang="en-US" sz="2400" dirty="0" smtClean="0"/>
            </a:br>
            <a:r>
              <a:rPr lang="en-US" sz="2400" dirty="0" smtClean="0"/>
              <a:t>                                                                    (US)</a:t>
            </a:r>
            <a:endParaRPr lang="en-US" sz="2400" dirty="0"/>
          </a:p>
        </p:txBody>
      </p:sp>
      <p:graphicFrame>
        <p:nvGraphicFramePr>
          <p:cNvPr id="3" name="Chart 2"/>
          <p:cNvGraphicFramePr/>
          <p:nvPr/>
        </p:nvGraphicFramePr>
        <p:xfrm>
          <a:off x="609600" y="1600200"/>
          <a:ext cx="7696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bwMode="auto">
          <a:xfrm>
            <a:off x="1981200" y="1905000"/>
            <a:ext cx="5715000" cy="1328023"/>
          </a:xfrm>
          <a:prstGeom prst="roundRect">
            <a:avLst/>
          </a:prstGeom>
          <a:gradFill>
            <a:gsLst>
              <a:gs pos="0">
                <a:schemeClr val="accent1">
                  <a:tint val="66000"/>
                  <a:satMod val="160000"/>
                  <a:alpha val="49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lang="en-US" sz="2000" i="1" dirty="0" smtClean="0"/>
              <a:t>~75% of mass </a:t>
            </a:r>
            <a:r>
              <a:rPr lang="en-US" sz="2000" i="1" dirty="0" err="1" smtClean="0"/>
              <a:t>digitised</a:t>
            </a:r>
            <a:r>
              <a:rPr lang="en-US" sz="2000" i="1" dirty="0" smtClean="0"/>
              <a:t> corpus in </a:t>
            </a:r>
            <a:r>
              <a:rPr lang="en-US" sz="2000" i="1" dirty="0" err="1" smtClean="0"/>
              <a:t>HathiTrust</a:t>
            </a:r>
            <a:r>
              <a:rPr lang="en-US" sz="2000" i="1" dirty="0" smtClean="0"/>
              <a:t> is ‘backed up’ in one or more shared print repositories</a:t>
            </a:r>
            <a:endParaRPr kumimoji="0" lang="en-US" sz="2000" b="1" i="1" u="none" strike="noStrike" cap="none" normalizeH="0" baseline="0" dirty="0" smtClean="0">
              <a:ln>
                <a:noFill/>
              </a:ln>
              <a:solidFill>
                <a:srgbClr val="000000"/>
              </a:solidFill>
              <a:effectLst/>
              <a:latin typeface="Trebuchet MS" pitchFamily="34" charset="0"/>
            </a:endParaRPr>
          </a:p>
        </p:txBody>
      </p:sp>
      <p:sp>
        <p:nvSpPr>
          <p:cNvPr id="5" name="TextBox 4"/>
          <p:cNvSpPr txBox="1"/>
          <p:nvPr/>
        </p:nvSpPr>
        <p:spPr>
          <a:xfrm>
            <a:off x="6934200" y="1447800"/>
            <a:ext cx="1465466" cy="424732"/>
          </a:xfrm>
          <a:prstGeom prst="rect">
            <a:avLst/>
          </a:prstGeom>
          <a:noFill/>
        </p:spPr>
        <p:txBody>
          <a:bodyPr wrap="none" rtlCol="0">
            <a:spAutoFit/>
          </a:bodyPr>
          <a:lstStyle/>
          <a:p>
            <a:r>
              <a:rPr lang="en-US" sz="1800" dirty="0" smtClean="0"/>
              <a:t>~3.6M titles</a:t>
            </a:r>
            <a:endParaRPr lang="en-US" sz="1800" dirty="0"/>
          </a:p>
        </p:txBody>
      </p:sp>
      <p:sp>
        <p:nvSpPr>
          <p:cNvPr id="6" name="TextBox 5"/>
          <p:cNvSpPr txBox="1"/>
          <p:nvPr/>
        </p:nvSpPr>
        <p:spPr>
          <a:xfrm>
            <a:off x="7536897" y="2514600"/>
            <a:ext cx="845103" cy="394660"/>
          </a:xfrm>
          <a:prstGeom prst="rect">
            <a:avLst/>
          </a:prstGeom>
          <a:noFill/>
        </p:spPr>
        <p:txBody>
          <a:bodyPr wrap="none" rtlCol="0">
            <a:spAutoFit/>
          </a:bodyPr>
          <a:lstStyle/>
          <a:p>
            <a:r>
              <a:rPr lang="en-US" sz="1800" dirty="0" smtClean="0"/>
              <a:t>~2.5M</a:t>
            </a:r>
            <a:endParaRPr lang="en-US" sz="1800" dirty="0"/>
          </a:p>
        </p:txBody>
      </p:sp>
      <p:sp>
        <p:nvSpPr>
          <p:cNvPr id="7" name="Right Brace 6"/>
          <p:cNvSpPr/>
          <p:nvPr/>
        </p:nvSpPr>
        <p:spPr bwMode="auto">
          <a:xfrm>
            <a:off x="8001000" y="2971800"/>
            <a:ext cx="457200" cy="556248"/>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8" name="TextBox 7"/>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idx="1"/>
          </p:nvPr>
        </p:nvSpPr>
        <p:spPr>
          <a:xfrm>
            <a:off x="720725" y="1828800"/>
            <a:ext cx="7702550" cy="4202113"/>
          </a:xfrm>
        </p:spPr>
        <p:txBody>
          <a:bodyPr/>
          <a:lstStyle/>
          <a:p>
            <a:r>
              <a:rPr lang="en-US" sz="2000" dirty="0" smtClean="0"/>
              <a:t>Within the next 5-10 years, focus of shared print archiving and service provision will shift to monographic collections</a:t>
            </a:r>
            <a:r>
              <a:rPr lang="en-US" dirty="0" smtClean="0"/>
              <a:t> </a:t>
            </a:r>
          </a:p>
          <a:p>
            <a:pPr>
              <a:spcBef>
                <a:spcPts val="600"/>
              </a:spcBef>
              <a:buFont typeface="Arial" pitchFamily="34" charset="0"/>
              <a:buChar char="•"/>
            </a:pPr>
            <a:r>
              <a:rPr lang="en-US" i="1" dirty="0" smtClean="0">
                <a:solidFill>
                  <a:srgbClr val="00B050"/>
                </a:solidFill>
              </a:rPr>
              <a:t>large scale service hubs </a:t>
            </a:r>
            <a:r>
              <a:rPr lang="en-US" dirty="0" smtClean="0"/>
              <a:t>will provide low-cost print management on a subscription basis;</a:t>
            </a:r>
          </a:p>
          <a:p>
            <a:pPr>
              <a:spcBef>
                <a:spcPts val="600"/>
              </a:spcBef>
              <a:buFont typeface="Arial" pitchFamily="34" charset="0"/>
              <a:buChar char="•"/>
            </a:pPr>
            <a:r>
              <a:rPr lang="en-US" i="1" dirty="0" smtClean="0">
                <a:solidFill>
                  <a:srgbClr val="00B050"/>
                </a:solidFill>
              </a:rPr>
              <a:t>reducing local expenditure </a:t>
            </a:r>
            <a:r>
              <a:rPr lang="en-US" dirty="0" smtClean="0"/>
              <a:t>on print operations, </a:t>
            </a:r>
            <a:r>
              <a:rPr lang="en-US" i="1" dirty="0" smtClean="0">
                <a:solidFill>
                  <a:srgbClr val="00B050"/>
                </a:solidFill>
              </a:rPr>
              <a:t>releasing space</a:t>
            </a:r>
            <a:r>
              <a:rPr lang="en-US" dirty="0" smtClean="0"/>
              <a:t> for new uses and facilitating a </a:t>
            </a:r>
            <a:r>
              <a:rPr lang="en-US" i="1" dirty="0" smtClean="0">
                <a:solidFill>
                  <a:srgbClr val="00B050"/>
                </a:solidFill>
              </a:rPr>
              <a:t>redirection of library resources</a:t>
            </a:r>
            <a:r>
              <a:rPr lang="en-US" dirty="0" smtClean="0">
                <a:solidFill>
                  <a:schemeClr val="bg2"/>
                </a:solidFill>
              </a:rPr>
              <a:t>;</a:t>
            </a:r>
          </a:p>
          <a:p>
            <a:pPr>
              <a:spcBef>
                <a:spcPts val="600"/>
              </a:spcBef>
              <a:buFont typeface="Arial" pitchFamily="34" charset="0"/>
              <a:buChar char="•"/>
            </a:pPr>
            <a:r>
              <a:rPr lang="en-US" dirty="0" smtClean="0"/>
              <a:t>enabling </a:t>
            </a:r>
            <a:r>
              <a:rPr lang="en-US" i="1" dirty="0" smtClean="0">
                <a:solidFill>
                  <a:srgbClr val="00B050"/>
                </a:solidFill>
              </a:rPr>
              <a:t>rationalization of aggregate print collection </a:t>
            </a:r>
            <a:r>
              <a:rPr lang="en-US" dirty="0" smtClean="0"/>
              <a:t>and </a:t>
            </a:r>
            <a:r>
              <a:rPr lang="en-US" i="1" dirty="0" smtClean="0">
                <a:solidFill>
                  <a:srgbClr val="00B050"/>
                </a:solidFill>
              </a:rPr>
              <a:t>renovation of library service portfolio</a:t>
            </a:r>
          </a:p>
          <a:p>
            <a:endParaRPr lang="en-US" dirty="0"/>
          </a:p>
        </p:txBody>
      </p:sp>
      <p:sp>
        <p:nvSpPr>
          <p:cNvPr id="4" name="Rounded Rectangle 3"/>
          <p:cNvSpPr/>
          <p:nvPr/>
        </p:nvSpPr>
        <p:spPr bwMode="auto">
          <a:xfrm>
            <a:off x="1371600" y="5562600"/>
            <a:ext cx="6019800" cy="919401"/>
          </a:xfrm>
          <a:prstGeom prst="roundRect">
            <a:avLst/>
          </a:prstGeom>
          <a:solidFill>
            <a:schemeClr val="accent2">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2000" dirty="0" smtClean="0"/>
              <a:t>Mass digitization of retrospective print collections will drive this transition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US, interests are aligned (for now)</a:t>
            </a:r>
            <a:endParaRPr lang="en-US" dirty="0"/>
          </a:p>
        </p:txBody>
      </p:sp>
      <p:sp>
        <p:nvSpPr>
          <p:cNvPr id="3" name="Content Placeholder 2"/>
          <p:cNvSpPr>
            <a:spLocks noGrp="1"/>
          </p:cNvSpPr>
          <p:nvPr>
            <p:ph idx="1"/>
          </p:nvPr>
        </p:nvSpPr>
        <p:spPr>
          <a:xfrm>
            <a:off x="457200" y="1905000"/>
            <a:ext cx="8194676" cy="4202113"/>
          </a:xfrm>
        </p:spPr>
        <p:txBody>
          <a:bodyPr/>
          <a:lstStyle/>
          <a:p>
            <a:pPr>
              <a:buFont typeface="Arial" pitchFamily="34" charset="0"/>
              <a:buChar char="•"/>
            </a:pPr>
            <a:r>
              <a:rPr lang="en-US" dirty="0" smtClean="0"/>
              <a:t>Several major initiatives developing regional print archives for scholarly journal back-files</a:t>
            </a:r>
          </a:p>
          <a:p>
            <a:r>
              <a:rPr lang="en-US" sz="2000" i="1" dirty="0" smtClean="0"/>
              <a:t>	  </a:t>
            </a:r>
            <a:r>
              <a:rPr lang="en-US" sz="2000" i="1" dirty="0" smtClean="0">
                <a:solidFill>
                  <a:schemeClr val="accent1"/>
                </a:solidFill>
              </a:rPr>
              <a:t>Western Regional Storage Trust, Center for Research Libraries</a:t>
            </a:r>
          </a:p>
          <a:p>
            <a:endParaRPr lang="en-US" sz="2000" dirty="0" smtClean="0"/>
          </a:p>
          <a:p>
            <a:pPr>
              <a:buFont typeface="Arial" pitchFamily="34" charset="0"/>
              <a:buChar char="•"/>
            </a:pPr>
            <a:r>
              <a:rPr lang="en-US" dirty="0" smtClean="0"/>
              <a:t>Federally funded effort to re-examine  models for managing legacy print book collections</a:t>
            </a:r>
          </a:p>
          <a:p>
            <a:r>
              <a:rPr lang="en-US" sz="2000" i="1" dirty="0" smtClean="0">
                <a:solidFill>
                  <a:schemeClr val="accent1"/>
                </a:solidFill>
              </a:rPr>
              <a:t>     Nat’l Framework for Print Monographic Collections workshop</a:t>
            </a:r>
          </a:p>
          <a:p>
            <a:endParaRPr lang="en-US" sz="2000" dirty="0" smtClean="0"/>
          </a:p>
          <a:p>
            <a:pPr>
              <a:buFont typeface="Arial" pitchFamily="34" charset="0"/>
              <a:buChar char="•"/>
            </a:pPr>
            <a:r>
              <a:rPr lang="en-US" dirty="0" smtClean="0"/>
              <a:t>OCLC developing infrastructure to support network disclosure of print archives in WorldCat</a:t>
            </a:r>
          </a:p>
          <a:p>
            <a:r>
              <a:rPr lang="en-US" sz="2000" dirty="0" smtClean="0"/>
              <a:t> 	  </a:t>
            </a:r>
            <a:r>
              <a:rPr lang="en-US" sz="2000" i="1" dirty="0" smtClean="0">
                <a:solidFill>
                  <a:schemeClr val="accent1"/>
                </a:solidFill>
              </a:rPr>
              <a:t>Pilot implementations planned for FY2011</a:t>
            </a:r>
            <a:endParaRPr lang="en-US" i="1"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feasible in Australian context?</a:t>
            </a:r>
            <a:endParaRPr lang="en-US" dirty="0"/>
          </a:p>
        </p:txBody>
      </p:sp>
      <p:sp>
        <p:nvSpPr>
          <p:cNvPr id="3" name="Content Placeholder 2"/>
          <p:cNvSpPr>
            <a:spLocks noGrp="1"/>
          </p:cNvSpPr>
          <p:nvPr>
            <p:ph idx="1"/>
          </p:nvPr>
        </p:nvSpPr>
        <p:spPr>
          <a:xfrm>
            <a:off x="720724" y="1970087"/>
            <a:ext cx="8042275" cy="4202113"/>
          </a:xfrm>
        </p:spPr>
        <p:txBody>
          <a:bodyPr/>
          <a:lstStyle/>
          <a:p>
            <a:r>
              <a:rPr lang="en-US" sz="2400" dirty="0" smtClean="0"/>
              <a:t>Maybe. . . depends upon:</a:t>
            </a:r>
            <a:endParaRPr lang="en-US" dirty="0" smtClean="0"/>
          </a:p>
          <a:p>
            <a:pPr>
              <a:buFont typeface="Arial" pitchFamily="34" charset="0"/>
              <a:buChar char="•"/>
            </a:pPr>
            <a:r>
              <a:rPr lang="en-US" dirty="0" smtClean="0"/>
              <a:t>imperative to reconfigure academic print collections</a:t>
            </a:r>
          </a:p>
          <a:p>
            <a:r>
              <a:rPr lang="en-US" i="1" dirty="0" smtClean="0"/>
              <a:t>		</a:t>
            </a:r>
            <a:r>
              <a:rPr lang="en-US" i="1" dirty="0" smtClean="0">
                <a:solidFill>
                  <a:schemeClr val="accent2"/>
                </a:solidFill>
              </a:rPr>
              <a:t>strong or weak?</a:t>
            </a:r>
          </a:p>
          <a:p>
            <a:pPr>
              <a:buFont typeface="Arial" pitchFamily="34" charset="0"/>
              <a:buChar char="•"/>
            </a:pPr>
            <a:r>
              <a:rPr lang="en-US" dirty="0" smtClean="0"/>
              <a:t>surrogate value of mass-</a:t>
            </a:r>
            <a:r>
              <a:rPr lang="en-US" dirty="0" err="1" smtClean="0"/>
              <a:t>digitised</a:t>
            </a:r>
            <a:r>
              <a:rPr lang="en-US" dirty="0" smtClean="0"/>
              <a:t> resource</a:t>
            </a:r>
          </a:p>
          <a:p>
            <a:r>
              <a:rPr lang="en-US" i="1" dirty="0" smtClean="0"/>
              <a:t>		</a:t>
            </a:r>
            <a:r>
              <a:rPr lang="en-US" i="1" dirty="0" smtClean="0">
                <a:solidFill>
                  <a:schemeClr val="accent2"/>
                </a:solidFill>
              </a:rPr>
              <a:t>supports </a:t>
            </a:r>
            <a:r>
              <a:rPr lang="en-US" i="1" dirty="0" err="1" smtClean="0">
                <a:solidFill>
                  <a:schemeClr val="accent2"/>
                </a:solidFill>
              </a:rPr>
              <a:t>externalisation</a:t>
            </a:r>
            <a:r>
              <a:rPr lang="en-US" i="1" dirty="0" smtClean="0">
                <a:solidFill>
                  <a:schemeClr val="accent2"/>
                </a:solidFill>
              </a:rPr>
              <a:t> of legacy print management?</a:t>
            </a:r>
          </a:p>
          <a:p>
            <a:pPr>
              <a:buFont typeface="Arial" pitchFamily="34" charset="0"/>
              <a:buChar char="•"/>
            </a:pPr>
            <a:r>
              <a:rPr lang="en-US" dirty="0" smtClean="0"/>
              <a:t>regional infrastructure</a:t>
            </a:r>
          </a:p>
          <a:p>
            <a:r>
              <a:rPr lang="en-US" dirty="0" smtClean="0"/>
              <a:t>		</a:t>
            </a:r>
            <a:r>
              <a:rPr lang="en-US" i="1" dirty="0" smtClean="0"/>
              <a:t>extant shared print providers (CARM, others)</a:t>
            </a:r>
          </a:p>
          <a:p>
            <a:r>
              <a:rPr lang="en-US" i="1" dirty="0" smtClean="0"/>
              <a:t>		Web-scale discovery   (Trove)</a:t>
            </a:r>
          </a:p>
          <a:p>
            <a:r>
              <a:rPr lang="en-US" i="1" dirty="0" smtClean="0"/>
              <a:t>		robust resource-sharing network (Libraries Australia)</a:t>
            </a:r>
          </a:p>
          <a:p>
            <a:endParaRPr lang="en-US" dirty="0" smtClean="0"/>
          </a:p>
          <a:p>
            <a:endParaRPr lang="en-US" dirty="0"/>
          </a:p>
        </p:txBody>
      </p:sp>
      <p:sp>
        <p:nvSpPr>
          <p:cNvPr id="4" name="Rounded Rectangle 3"/>
          <p:cNvSpPr/>
          <p:nvPr/>
        </p:nvSpPr>
        <p:spPr bwMode="auto">
          <a:xfrm>
            <a:off x="381000" y="5710238"/>
            <a:ext cx="8435135" cy="51099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algn="ctr"/>
            <a:r>
              <a:rPr lang="en-US" sz="2200" i="1" dirty="0" smtClean="0"/>
              <a:t>From US vantage point, Australian prospects look promising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View from Down Under</a:t>
            </a:r>
            <a:endParaRPr lang="en-US" dirty="0"/>
          </a:p>
        </p:txBody>
      </p:sp>
      <p:sp>
        <p:nvSpPr>
          <p:cNvPr id="4" name="TextBox 3"/>
          <p:cNvSpPr txBox="1"/>
          <p:nvPr/>
        </p:nvSpPr>
        <p:spPr>
          <a:xfrm>
            <a:off x="685800" y="1905000"/>
            <a:ext cx="7772400" cy="3416320"/>
          </a:xfrm>
          <a:prstGeom prst="rect">
            <a:avLst/>
          </a:prstGeom>
          <a:noFill/>
        </p:spPr>
        <p:txBody>
          <a:bodyPr wrap="square" rtlCol="0">
            <a:spAutoFit/>
          </a:bodyPr>
          <a:lstStyle/>
          <a:p>
            <a:r>
              <a:rPr lang="en-US" sz="2000" dirty="0" smtClean="0"/>
              <a:t>“Australia's </a:t>
            </a:r>
            <a:r>
              <a:rPr lang="en-US" sz="2000" dirty="0" smtClean="0">
                <a:solidFill>
                  <a:schemeClr val="accent2"/>
                </a:solidFill>
              </a:rPr>
              <a:t>$17 billion export education industry </a:t>
            </a:r>
            <a:r>
              <a:rPr lang="en-US" sz="2000" dirty="0" smtClean="0"/>
              <a:t>is one of the nation's few green exports, one of the few sources of national income that does not leave the country in cargo containers … Our </a:t>
            </a:r>
            <a:r>
              <a:rPr lang="en-US" sz="2000" dirty="0" smtClean="0">
                <a:solidFill>
                  <a:schemeClr val="accent2"/>
                </a:solidFill>
              </a:rPr>
              <a:t>public discussion of higher education's larger purpose is rarely cast in humanistic terms. Nor</a:t>
            </a:r>
            <a:r>
              <a:rPr lang="en-US" sz="2000" dirty="0" smtClean="0">
                <a:solidFill>
                  <a:schemeClr val="tx1"/>
                </a:solidFill>
              </a:rPr>
              <a:t>, for the past two decades, </a:t>
            </a:r>
            <a:r>
              <a:rPr lang="en-US" sz="2000" dirty="0" smtClean="0">
                <a:solidFill>
                  <a:schemeClr val="accent2"/>
                </a:solidFill>
              </a:rPr>
              <a:t>has there been any real institutional mooring for the liberal arts within the postmodern </a:t>
            </a:r>
            <a:r>
              <a:rPr lang="en-US" sz="2000" dirty="0" err="1" smtClean="0">
                <a:solidFill>
                  <a:schemeClr val="accent2"/>
                </a:solidFill>
              </a:rPr>
              <a:t>megaversity</a:t>
            </a:r>
            <a:r>
              <a:rPr lang="en-US" sz="2000" dirty="0" smtClean="0"/>
              <a:t>.”</a:t>
            </a:r>
          </a:p>
          <a:p>
            <a:pPr algn="r">
              <a:lnSpc>
                <a:spcPct val="100000"/>
              </a:lnSpc>
              <a:spcBef>
                <a:spcPts val="0"/>
              </a:spcBef>
            </a:pPr>
            <a:r>
              <a:rPr lang="en-US" sz="1600" dirty="0" smtClean="0"/>
              <a:t>Luke Slattery “Soul-searching for a liberal curriculum” </a:t>
            </a:r>
          </a:p>
          <a:p>
            <a:pPr algn="r">
              <a:lnSpc>
                <a:spcPct val="100000"/>
              </a:lnSpc>
              <a:spcBef>
                <a:spcPts val="0"/>
              </a:spcBef>
            </a:pPr>
            <a:r>
              <a:rPr lang="en-US" sz="1600" i="1" dirty="0" smtClean="0">
                <a:hlinkClick r:id="rId3"/>
              </a:rPr>
              <a:t>The Australian</a:t>
            </a:r>
            <a:r>
              <a:rPr lang="en-US" sz="1600" i="1" dirty="0" smtClean="0"/>
              <a:t> </a:t>
            </a:r>
            <a:r>
              <a:rPr lang="en-US" sz="1600" dirty="0" smtClean="0"/>
              <a:t>30 June 2010</a:t>
            </a:r>
          </a:p>
          <a:p>
            <a:pPr algn="r">
              <a:lnSpc>
                <a:spcPct val="100000"/>
              </a:lnSpc>
              <a:spcBef>
                <a:spcPts val="0"/>
              </a:spcBef>
            </a:pPr>
            <a:r>
              <a:rPr lang="en-US" sz="1600" b="0" dirty="0" smtClean="0"/>
              <a:t>[via </a:t>
            </a:r>
            <a:r>
              <a:rPr lang="en-US" sz="1600" b="0" dirty="0" err="1" smtClean="0"/>
              <a:t>Lorcan</a:t>
            </a:r>
            <a:r>
              <a:rPr lang="en-US" sz="1600" b="0" dirty="0" smtClean="0"/>
              <a:t> Dempsey]</a:t>
            </a:r>
            <a:r>
              <a:rPr lang="en-US" sz="1600" dirty="0" smtClean="0"/>
              <a:t>  </a:t>
            </a:r>
            <a:endParaRPr lang="en-US" sz="1600" dirty="0"/>
          </a:p>
        </p:txBody>
      </p:sp>
      <p:sp>
        <p:nvSpPr>
          <p:cNvPr id="5" name="TextBox 4"/>
          <p:cNvSpPr txBox="1"/>
          <p:nvPr/>
        </p:nvSpPr>
        <p:spPr>
          <a:xfrm>
            <a:off x="609600" y="5410200"/>
            <a:ext cx="7848600" cy="105560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nSpc>
                <a:spcPct val="100000"/>
              </a:lnSpc>
              <a:spcBef>
                <a:spcPts val="0"/>
              </a:spcBef>
            </a:pPr>
            <a:r>
              <a:rPr lang="en-US" sz="2700" i="1" dirty="0" smtClean="0">
                <a:latin typeface="Calibri" pitchFamily="34" charset="0"/>
              </a:rPr>
              <a:t>So:  greater pressure on academic libraries . ..</a:t>
            </a:r>
            <a:r>
              <a:rPr lang="en-US" sz="2800" dirty="0" smtClean="0">
                <a:latin typeface="Calibri" pitchFamily="34" charset="0"/>
              </a:rPr>
              <a:t>				                            </a:t>
            </a:r>
            <a:r>
              <a:rPr lang="en-US" dirty="0" smtClean="0">
                <a:latin typeface="Calibri" pitchFamily="34" charset="0"/>
              </a:rPr>
              <a:t>(compared to US)</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50" descr="researchandlearning2"/>
          <p:cNvPicPr>
            <a:picLocks noChangeAspect="1" noChangeArrowheads="1"/>
          </p:cNvPicPr>
          <p:nvPr/>
        </p:nvPicPr>
        <p:blipFill>
          <a:blip r:embed="rId3" cstate="print"/>
          <a:srcRect/>
          <a:stretch>
            <a:fillRect/>
          </a:stretch>
        </p:blipFill>
        <p:spPr bwMode="auto">
          <a:xfrm>
            <a:off x="5029200" y="3733800"/>
            <a:ext cx="2209801" cy="1472448"/>
          </a:xfrm>
          <a:prstGeom prst="rect">
            <a:avLst/>
          </a:prstGeom>
          <a:noFill/>
          <a:ln w="9525">
            <a:noFill/>
            <a:miter lim="800000"/>
            <a:headEnd/>
            <a:tailEnd/>
          </a:ln>
        </p:spPr>
      </p:pic>
      <p:pic>
        <p:nvPicPr>
          <p:cNvPr id="38" name="Picture 51" descr="specialcollections2"/>
          <p:cNvPicPr>
            <a:picLocks noChangeAspect="1" noChangeArrowheads="1"/>
          </p:cNvPicPr>
          <p:nvPr/>
        </p:nvPicPr>
        <p:blipFill>
          <a:blip r:embed="rId4" cstate="print"/>
          <a:srcRect/>
          <a:stretch>
            <a:fillRect/>
          </a:stretch>
        </p:blipFill>
        <p:spPr bwMode="auto">
          <a:xfrm>
            <a:off x="2057400" y="4038600"/>
            <a:ext cx="1690688" cy="1127125"/>
          </a:xfrm>
          <a:prstGeom prst="rect">
            <a:avLst/>
          </a:prstGeom>
          <a:noFill/>
          <a:ln w="9525">
            <a:noFill/>
            <a:miter lim="800000"/>
            <a:headEnd/>
            <a:tailEnd/>
          </a:ln>
        </p:spPr>
      </p:pic>
      <p:pic>
        <p:nvPicPr>
          <p:cNvPr id="29" name="Picture 44" descr="WebResources2"/>
          <p:cNvPicPr>
            <a:picLocks noChangeAspect="1" noChangeArrowheads="1"/>
          </p:cNvPicPr>
          <p:nvPr/>
        </p:nvPicPr>
        <p:blipFill>
          <a:blip r:embed="rId5" cstate="print"/>
          <a:srcRect/>
          <a:stretch>
            <a:fillRect/>
          </a:stretch>
        </p:blipFill>
        <p:spPr bwMode="auto">
          <a:xfrm>
            <a:off x="5486400" y="1752600"/>
            <a:ext cx="1227138" cy="1227138"/>
          </a:xfrm>
          <a:prstGeom prst="rect">
            <a:avLst/>
          </a:prstGeom>
          <a:noFill/>
          <a:ln w="9525">
            <a:noFill/>
            <a:miter lim="800000"/>
            <a:headEnd/>
            <a:tailEnd/>
          </a:ln>
        </p:spPr>
      </p:pic>
      <p:pic>
        <p:nvPicPr>
          <p:cNvPr id="25" name="Picture 48" descr="booksjournals"/>
          <p:cNvPicPr>
            <a:picLocks noChangeAspect="1" noChangeArrowheads="1"/>
          </p:cNvPicPr>
          <p:nvPr/>
        </p:nvPicPr>
        <p:blipFill>
          <a:blip r:embed="rId6" cstate="print"/>
          <a:srcRect/>
          <a:stretch>
            <a:fillRect/>
          </a:stretch>
        </p:blipFill>
        <p:spPr bwMode="auto">
          <a:xfrm>
            <a:off x="2133600" y="1905000"/>
            <a:ext cx="1738313" cy="1158875"/>
          </a:xfrm>
          <a:prstGeom prst="rect">
            <a:avLst/>
          </a:prstGeom>
          <a:noFill/>
          <a:ln w="9525">
            <a:noFill/>
            <a:miter lim="800000"/>
            <a:headEnd/>
            <a:tailEnd/>
          </a:ln>
        </p:spPr>
      </p:pic>
      <p:sp>
        <p:nvSpPr>
          <p:cNvPr id="4" name="Rectangle 3"/>
          <p:cNvSpPr/>
          <p:nvPr/>
        </p:nvSpPr>
        <p:spPr>
          <a:xfrm>
            <a:off x="1295400" y="1219200"/>
            <a:ext cx="6553200" cy="4495800"/>
          </a:xfrm>
          <a:prstGeom prst="rect">
            <a:avLst/>
          </a:prstGeom>
          <a:solidFill>
            <a:schemeClr val="bg1">
              <a:lumMod val="85000"/>
              <a:alpha val="27059"/>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a:stCxn id="4" idx="0"/>
            <a:endCxn id="4" idx="2"/>
          </p:cNvCxnSpPr>
          <p:nvPr/>
        </p:nvCxnSpPr>
        <p:spPr>
          <a:xfrm rot="16200000" flipH="1">
            <a:off x="2324101" y="3467100"/>
            <a:ext cx="4495800" cy="31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467100"/>
            <a:ext cx="6553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1242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Low Stewardship</a:t>
            </a:r>
          </a:p>
        </p:txBody>
      </p:sp>
      <p:sp>
        <p:nvSpPr>
          <p:cNvPr id="18" name="Oval 17"/>
          <p:cNvSpPr/>
          <p:nvPr/>
        </p:nvSpPr>
        <p:spPr>
          <a:xfrm>
            <a:off x="152400" y="31242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High Stewardship</a:t>
            </a:r>
          </a:p>
        </p:txBody>
      </p:sp>
      <p:sp>
        <p:nvSpPr>
          <p:cNvPr id="19" name="Oval 18"/>
          <p:cNvSpPr/>
          <p:nvPr/>
        </p:nvSpPr>
        <p:spPr>
          <a:xfrm>
            <a:off x="3581400" y="56388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a:t>
            </a:r>
            <a:r>
              <a:rPr lang="en-US" sz="1700" b="1" dirty="0" smtClean="0">
                <a:solidFill>
                  <a:srgbClr val="FFFFFF"/>
                </a:solidFill>
              </a:rPr>
              <a:t>few collections</a:t>
            </a:r>
            <a:endParaRPr lang="en-US" sz="1700" b="1" dirty="0">
              <a:solidFill>
                <a:srgbClr val="FFFFFF"/>
              </a:solidFill>
            </a:endParaRPr>
          </a:p>
        </p:txBody>
      </p:sp>
      <p:sp>
        <p:nvSpPr>
          <p:cNvPr id="20" name="Oval 19"/>
          <p:cNvSpPr/>
          <p:nvPr/>
        </p:nvSpPr>
        <p:spPr>
          <a:xfrm>
            <a:off x="3581400" y="6858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In many collections</a:t>
            </a:r>
          </a:p>
        </p:txBody>
      </p:sp>
      <p:sp>
        <p:nvSpPr>
          <p:cNvPr id="15368" name="TextBox 36"/>
          <p:cNvSpPr txBox="1">
            <a:spLocks noChangeArrowheads="1"/>
          </p:cNvSpPr>
          <p:nvPr/>
        </p:nvSpPr>
        <p:spPr bwMode="auto">
          <a:xfrm>
            <a:off x="152400" y="152400"/>
            <a:ext cx="2266967" cy="505972"/>
          </a:xfrm>
          <a:prstGeom prst="rect">
            <a:avLst/>
          </a:prstGeom>
          <a:noFill/>
          <a:ln w="9525">
            <a:noFill/>
            <a:miter lim="800000"/>
            <a:headEnd/>
            <a:tailEnd/>
          </a:ln>
        </p:spPr>
        <p:txBody>
          <a:bodyPr wrap="none">
            <a:spAutoFit/>
          </a:bodyPr>
          <a:lstStyle/>
          <a:p>
            <a:r>
              <a:rPr lang="en-US" b="1" dirty="0" smtClean="0">
                <a:latin typeface="Calibri" pitchFamily="34" charset="0"/>
              </a:rPr>
              <a:t>Collections </a:t>
            </a:r>
            <a:r>
              <a:rPr lang="en-US" b="1" dirty="0">
                <a:latin typeface="Calibri" pitchFamily="34" charset="0"/>
              </a:rPr>
              <a:t>Grid </a:t>
            </a:r>
          </a:p>
        </p:txBody>
      </p:sp>
      <p:sp>
        <p:nvSpPr>
          <p:cNvPr id="15377"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a:p>
        </p:txBody>
      </p:sp>
      <p:sp>
        <p:nvSpPr>
          <p:cNvPr id="15378" name="Text Box 23"/>
          <p:cNvSpPr txBox="1">
            <a:spLocks noChangeArrowheads="1"/>
          </p:cNvSpPr>
          <p:nvPr/>
        </p:nvSpPr>
        <p:spPr bwMode="auto">
          <a:xfrm>
            <a:off x="3032125" y="1484313"/>
            <a:ext cx="1098550" cy="366712"/>
          </a:xfrm>
          <a:prstGeom prst="rect">
            <a:avLst/>
          </a:prstGeom>
          <a:noFill/>
          <a:ln w="9525">
            <a:noFill/>
            <a:miter lim="800000"/>
            <a:headEnd/>
            <a:tailEnd/>
          </a:ln>
        </p:spPr>
        <p:txBody>
          <a:bodyPr wrap="none">
            <a:spAutoFit/>
          </a:bodyPr>
          <a:lstStyle/>
          <a:p>
            <a:r>
              <a:rPr lang="en-US"/>
              <a:t>Licensed</a:t>
            </a:r>
          </a:p>
        </p:txBody>
      </p:sp>
      <p:sp>
        <p:nvSpPr>
          <p:cNvPr id="15379" name="Text Box 24"/>
          <p:cNvSpPr txBox="1">
            <a:spLocks noChangeArrowheads="1"/>
          </p:cNvSpPr>
          <p:nvPr/>
        </p:nvSpPr>
        <p:spPr bwMode="auto">
          <a:xfrm>
            <a:off x="1676400" y="2743200"/>
            <a:ext cx="1276350" cy="366713"/>
          </a:xfrm>
          <a:prstGeom prst="rect">
            <a:avLst/>
          </a:prstGeom>
          <a:noFill/>
          <a:ln w="9525">
            <a:noFill/>
            <a:miter lim="800000"/>
            <a:headEnd/>
            <a:tailEnd/>
          </a:ln>
        </p:spPr>
        <p:txBody>
          <a:bodyPr wrap="none">
            <a:spAutoFit/>
          </a:bodyPr>
          <a:lstStyle/>
          <a:p>
            <a:r>
              <a:rPr lang="en-US" dirty="0"/>
              <a:t>Purchased</a:t>
            </a:r>
          </a:p>
        </p:txBody>
      </p:sp>
      <p:sp>
        <p:nvSpPr>
          <p:cNvPr id="24" name="Rectangular Callout 23"/>
          <p:cNvSpPr/>
          <p:nvPr/>
        </p:nvSpPr>
        <p:spPr>
          <a:xfrm>
            <a:off x="685800" y="685800"/>
            <a:ext cx="1752600" cy="838200"/>
          </a:xfrm>
          <a:prstGeom prst="wedgeRectCallout">
            <a:avLst>
              <a:gd name="adj1" fmla="val 67117"/>
              <a:gd name="adj2" fmla="val 733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400" dirty="0" smtClean="0">
                <a:solidFill>
                  <a:srgbClr val="FFFFFF"/>
                </a:solidFill>
                <a:latin typeface="Calibri" pitchFamily="34" charset="0"/>
              </a:rPr>
              <a:t>Purchased materials</a:t>
            </a:r>
            <a:endParaRPr lang="en-US" sz="1400" dirty="0">
              <a:solidFill>
                <a:srgbClr val="FFFFFF"/>
              </a:solidFill>
              <a:latin typeface="Calibri" pitchFamily="34" charset="0"/>
            </a:endParaRPr>
          </a:p>
          <a:p>
            <a:pPr algn="ctr">
              <a:lnSpc>
                <a:spcPct val="100000"/>
              </a:lnSpc>
              <a:spcBef>
                <a:spcPts val="0"/>
              </a:spcBef>
              <a:defRPr/>
            </a:pPr>
            <a:r>
              <a:rPr lang="en-US" sz="1400" dirty="0">
                <a:solidFill>
                  <a:srgbClr val="FFFFFF"/>
                </a:solidFill>
                <a:latin typeface="Calibri" pitchFamily="34" charset="0"/>
              </a:rPr>
              <a:t>Licensed E-Resources</a:t>
            </a:r>
          </a:p>
        </p:txBody>
      </p:sp>
      <p:sp>
        <p:nvSpPr>
          <p:cNvPr id="33" name="Rectangular Callout 15"/>
          <p:cNvSpPr>
            <a:spLocks noChangeArrowheads="1"/>
          </p:cNvSpPr>
          <p:nvPr/>
        </p:nvSpPr>
        <p:spPr bwMode="auto">
          <a:xfrm>
            <a:off x="6858000" y="5257800"/>
            <a:ext cx="1752600" cy="1219200"/>
          </a:xfrm>
          <a:prstGeom prst="wedgeRectCallout">
            <a:avLst>
              <a:gd name="adj1" fmla="val -87773"/>
              <a:gd name="adj2" fmla="val -62889"/>
            </a:avLst>
          </a:prstGeom>
          <a:solidFill>
            <a:srgbClr val="7F7F7F"/>
          </a:solidFill>
          <a:ln w="25400" algn="ctr">
            <a:noFill/>
            <a:miter lim="800000"/>
            <a:headEnd/>
            <a:tailEnd/>
          </a:ln>
        </p:spPr>
        <p:txBody>
          <a:bodyPr anchor="ctr"/>
          <a:lstStyle/>
          <a:p>
            <a:pPr algn="ctr"/>
            <a:r>
              <a:rPr lang="en-US" sz="1400" dirty="0">
                <a:solidFill>
                  <a:srgbClr val="FFFFFF"/>
                </a:solidFill>
                <a:latin typeface="Calibri" pitchFamily="34" charset="0"/>
              </a:rPr>
              <a:t>Research &amp; Learning Materials  </a:t>
            </a:r>
          </a:p>
        </p:txBody>
      </p:sp>
      <p:sp>
        <p:nvSpPr>
          <p:cNvPr id="34" name="Rectangular Callout 33"/>
          <p:cNvSpPr/>
          <p:nvPr/>
        </p:nvSpPr>
        <p:spPr>
          <a:xfrm>
            <a:off x="6781800" y="685800"/>
            <a:ext cx="1752600" cy="685800"/>
          </a:xfrm>
          <a:prstGeom prst="wedgeRectCallout">
            <a:avLst>
              <a:gd name="adj1" fmla="val -67473"/>
              <a:gd name="adj2" fmla="val 13311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Open Web Resources</a:t>
            </a:r>
          </a:p>
        </p:txBody>
      </p:sp>
      <p:sp>
        <p:nvSpPr>
          <p:cNvPr id="35" name="Rectangular Callout 21"/>
          <p:cNvSpPr>
            <a:spLocks noChangeArrowheads="1"/>
          </p:cNvSpPr>
          <p:nvPr/>
        </p:nvSpPr>
        <p:spPr bwMode="auto">
          <a:xfrm>
            <a:off x="685800" y="5334000"/>
            <a:ext cx="1752600" cy="1143000"/>
          </a:xfrm>
          <a:prstGeom prst="wedgeRectCallout">
            <a:avLst>
              <a:gd name="adj1" fmla="val 80616"/>
              <a:gd name="adj2" fmla="val -79306"/>
            </a:avLst>
          </a:prstGeom>
          <a:solidFill>
            <a:srgbClr val="7F7F7F"/>
          </a:solidFill>
          <a:ln w="25400" algn="ctr">
            <a:noFill/>
            <a:miter lim="800000"/>
            <a:headEnd/>
            <a:tailEnd/>
          </a:ln>
        </p:spPr>
        <p:txBody>
          <a:bodyPr anchor="ctr"/>
          <a:lstStyle/>
          <a:p>
            <a:pPr algn="ctr">
              <a:lnSpc>
                <a:spcPct val="100000"/>
              </a:lnSpc>
              <a:spcBef>
                <a:spcPts val="0"/>
              </a:spcBef>
            </a:pPr>
            <a:r>
              <a:rPr lang="en-US" sz="1400" dirty="0">
                <a:solidFill>
                  <a:srgbClr val="FFFFFF"/>
                </a:solidFill>
                <a:latin typeface="Calibri" pitchFamily="34" charset="0"/>
              </a:rPr>
              <a:t>Special Collections</a:t>
            </a:r>
          </a:p>
          <a:p>
            <a:pPr algn="ctr">
              <a:lnSpc>
                <a:spcPct val="100000"/>
              </a:lnSpc>
              <a:spcBef>
                <a:spcPts val="0"/>
              </a:spcBef>
            </a:pPr>
            <a:r>
              <a:rPr lang="en-US" sz="1400" dirty="0">
                <a:solidFill>
                  <a:srgbClr val="FFFFFF"/>
                </a:solidFill>
                <a:latin typeface="Calibri" pitchFamily="34" charset="0"/>
              </a:rPr>
              <a:t>Local Digitization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34"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51825" cy="995362"/>
          </a:xfrm>
        </p:spPr>
        <p:txBody>
          <a:bodyPr/>
          <a:lstStyle/>
          <a:p>
            <a:pPr eaLnBrk="1" hangingPunct="1"/>
            <a:r>
              <a:rPr lang="en-US" dirty="0" smtClean="0"/>
              <a:t>A Vocal Minority in Dissent</a:t>
            </a:r>
          </a:p>
        </p:txBody>
      </p:sp>
      <p:pic>
        <p:nvPicPr>
          <p:cNvPr id="27651" name="Picture 2"/>
          <p:cNvPicPr>
            <a:picLocks noGrp="1" noChangeAspect="1" noChangeArrowheads="1"/>
          </p:cNvPicPr>
          <p:nvPr>
            <p:ph idx="1"/>
          </p:nvPr>
        </p:nvPicPr>
        <p:blipFill>
          <a:blip r:embed="rId3" cstate="print"/>
          <a:srcRect/>
          <a:stretch>
            <a:fillRect/>
          </a:stretch>
        </p:blipFill>
        <p:spPr>
          <a:xfrm>
            <a:off x="457200" y="1600200"/>
            <a:ext cx="4191000" cy="4191000"/>
          </a:xfrm>
        </p:spPr>
      </p:pic>
      <p:sp>
        <p:nvSpPr>
          <p:cNvPr id="27652" name="Rectangle 4"/>
          <p:cNvSpPr>
            <a:spLocks noChangeArrowheads="1"/>
          </p:cNvSpPr>
          <p:nvPr/>
        </p:nvSpPr>
        <p:spPr bwMode="auto">
          <a:xfrm>
            <a:off x="381000" y="5791200"/>
            <a:ext cx="5181600" cy="738188"/>
          </a:xfrm>
          <a:prstGeom prst="rect">
            <a:avLst/>
          </a:prstGeom>
          <a:noFill/>
          <a:ln w="9525">
            <a:noFill/>
            <a:miter lim="800000"/>
            <a:headEnd/>
            <a:tailEnd/>
          </a:ln>
        </p:spPr>
        <p:txBody>
          <a:bodyPr>
            <a:spAutoFit/>
          </a:bodyPr>
          <a:lstStyle/>
          <a:p>
            <a:r>
              <a:rPr lang="en-US" sz="1400" b="0" dirty="0"/>
              <a:t>ANU students demonstrate against the </a:t>
            </a:r>
            <a:r>
              <a:rPr lang="en-US" sz="1400" b="0" dirty="0" err="1"/>
              <a:t>reorganising</a:t>
            </a:r>
            <a:r>
              <a:rPr lang="en-US" sz="1400" b="0" dirty="0"/>
              <a:t> of humanities courses and increasing pressure on academic staff. Photo: RICHARD BRIGGS, </a:t>
            </a:r>
            <a:r>
              <a:rPr lang="en-US" sz="1400" b="0" i="1" dirty="0"/>
              <a:t>Canberra Times </a:t>
            </a:r>
            <a:r>
              <a:rPr lang="en-US" sz="1400" b="0" dirty="0"/>
              <a:t>(May 2010)</a:t>
            </a:r>
          </a:p>
        </p:txBody>
      </p:sp>
      <p:sp>
        <p:nvSpPr>
          <p:cNvPr id="27653" name="Rectangle 5"/>
          <p:cNvSpPr>
            <a:spLocks noChangeArrowheads="1"/>
          </p:cNvSpPr>
          <p:nvPr/>
        </p:nvSpPr>
        <p:spPr bwMode="auto">
          <a:xfrm>
            <a:off x="5029200" y="1981200"/>
            <a:ext cx="3581400" cy="2308324"/>
          </a:xfrm>
          <a:prstGeom prst="rect">
            <a:avLst/>
          </a:prstGeom>
          <a:noFill/>
          <a:ln w="9525">
            <a:noFill/>
            <a:miter lim="800000"/>
            <a:headEnd/>
            <a:tailEnd/>
          </a:ln>
        </p:spPr>
        <p:txBody>
          <a:bodyPr>
            <a:spAutoFit/>
          </a:bodyPr>
          <a:lstStyle/>
          <a:p>
            <a:pPr>
              <a:lnSpc>
                <a:spcPct val="100000"/>
              </a:lnSpc>
              <a:spcBef>
                <a:spcPts val="0"/>
              </a:spcBef>
            </a:pPr>
            <a:r>
              <a:rPr lang="en-US" dirty="0">
                <a:latin typeface="Calibri" pitchFamily="34" charset="0"/>
              </a:rPr>
              <a:t>Disdain</a:t>
            </a:r>
            <a:r>
              <a:rPr lang="en-US" b="0" dirty="0">
                <a:latin typeface="Calibri" pitchFamily="34" charset="0"/>
              </a:rPr>
              <a:t> for “…a culture of </a:t>
            </a:r>
            <a:r>
              <a:rPr lang="en-US" b="0" dirty="0" err="1">
                <a:latin typeface="Calibri" pitchFamily="34" charset="0"/>
              </a:rPr>
              <a:t>managerialism</a:t>
            </a:r>
            <a:r>
              <a:rPr lang="en-US" b="0" dirty="0">
                <a:latin typeface="Calibri" pitchFamily="34" charset="0"/>
              </a:rPr>
              <a:t> that threatens the quality of research and puts extra pressure on academic staff to increase their output”</a:t>
            </a:r>
          </a:p>
        </p:txBody>
      </p:sp>
      <p:sp>
        <p:nvSpPr>
          <p:cNvPr id="27654" name="TextBox 7"/>
          <p:cNvSpPr txBox="1">
            <a:spLocks noChangeArrowheads="1"/>
          </p:cNvSpPr>
          <p:nvPr/>
        </p:nvSpPr>
        <p:spPr bwMode="auto">
          <a:xfrm>
            <a:off x="4953000" y="4419600"/>
            <a:ext cx="3962400" cy="1422400"/>
          </a:xfrm>
          <a:prstGeom prst="rect">
            <a:avLst/>
          </a:prstGeom>
          <a:noFill/>
          <a:ln w="9525">
            <a:noFill/>
            <a:miter lim="800000"/>
            <a:headEnd/>
            <a:tailEnd/>
          </a:ln>
        </p:spPr>
        <p:txBody>
          <a:bodyPr>
            <a:spAutoFit/>
          </a:bodyPr>
          <a:lstStyle/>
          <a:p>
            <a:pPr>
              <a:lnSpc>
                <a:spcPct val="120000"/>
              </a:lnSpc>
              <a:spcBef>
                <a:spcPct val="50000"/>
              </a:spcBef>
            </a:pPr>
            <a:r>
              <a:rPr lang="en-US" i="1" dirty="0">
                <a:solidFill>
                  <a:schemeClr val="accent2"/>
                </a:solidFill>
              </a:rPr>
              <a:t>loss of power, prestige embodied in dislocation of library print collection</a:t>
            </a:r>
          </a:p>
        </p:txBody>
      </p:sp>
      <p:sp>
        <p:nvSpPr>
          <p:cNvPr id="14" name="Pentagon 13"/>
          <p:cNvSpPr>
            <a:spLocks noChangeArrowheads="1"/>
          </p:cNvSpPr>
          <p:nvPr/>
        </p:nvSpPr>
        <p:spPr bwMode="auto">
          <a:xfrm>
            <a:off x="76200" y="1981200"/>
            <a:ext cx="2971800" cy="914400"/>
          </a:xfrm>
          <a:prstGeom prst="homePlate">
            <a:avLst>
              <a:gd name="adj" fmla="val 49999"/>
            </a:avLst>
          </a:prstGeom>
          <a:solidFill>
            <a:srgbClr val="FFC000">
              <a:alpha val="63921"/>
            </a:srgbClr>
          </a:solidFill>
          <a:ln w="9525" algn="ctr">
            <a:noFill/>
            <a:round/>
            <a:headEnd/>
            <a:tailEnd/>
          </a:ln>
        </p:spPr>
        <p:txBody>
          <a:bodyPr wrap="none"/>
          <a:lstStyle/>
          <a:p>
            <a:pPr>
              <a:lnSpc>
                <a:spcPct val="100000"/>
              </a:lnSpc>
              <a:spcBef>
                <a:spcPts val="0"/>
              </a:spcBef>
            </a:pPr>
            <a:r>
              <a:rPr lang="en-US" dirty="0"/>
              <a:t>This man</a:t>
            </a:r>
          </a:p>
          <a:p>
            <a:pPr>
              <a:lnSpc>
                <a:spcPct val="100000"/>
              </a:lnSpc>
              <a:spcBef>
                <a:spcPts val="0"/>
              </a:spcBef>
            </a:pPr>
            <a:r>
              <a:rPr lang="en-US" dirty="0"/>
              <a:t>is not your friend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l="37225" b="68884"/>
          <a:stretch>
            <a:fillRect/>
          </a:stretch>
        </p:blipFill>
        <p:spPr bwMode="auto">
          <a:xfrm>
            <a:off x="228600" y="1524000"/>
            <a:ext cx="6569075" cy="2209800"/>
          </a:xfrm>
          <a:prstGeom prst="rect">
            <a:avLst/>
          </a:prstGeom>
          <a:noFill/>
          <a:ln w="9525">
            <a:noFill/>
            <a:miter lim="800000"/>
            <a:headEnd/>
            <a:tailEnd/>
          </a:ln>
        </p:spPr>
      </p:pic>
      <p:pic>
        <p:nvPicPr>
          <p:cNvPr id="28675" name="Picture 2"/>
          <p:cNvPicPr>
            <a:picLocks noChangeAspect="1" noChangeArrowheads="1"/>
          </p:cNvPicPr>
          <p:nvPr/>
        </p:nvPicPr>
        <p:blipFill>
          <a:blip r:embed="rId4" cstate="print"/>
          <a:srcRect t="5756" r="7742" b="13669"/>
          <a:stretch>
            <a:fillRect/>
          </a:stretch>
        </p:blipFill>
        <p:spPr bwMode="auto">
          <a:xfrm>
            <a:off x="1066800" y="3657600"/>
            <a:ext cx="6356350" cy="1066800"/>
          </a:xfrm>
          <a:prstGeom prst="rect">
            <a:avLst/>
          </a:prstGeom>
          <a:noFill/>
          <a:ln w="9525">
            <a:noFill/>
            <a:miter lim="800000"/>
            <a:headEnd/>
            <a:tailEnd/>
          </a:ln>
        </p:spPr>
      </p:pic>
      <p:pic>
        <p:nvPicPr>
          <p:cNvPr id="28676" name="Picture 3"/>
          <p:cNvPicPr>
            <a:picLocks noChangeAspect="1" noChangeArrowheads="1"/>
          </p:cNvPicPr>
          <p:nvPr/>
        </p:nvPicPr>
        <p:blipFill>
          <a:blip r:embed="rId5" cstate="print"/>
          <a:srcRect/>
          <a:stretch>
            <a:fillRect/>
          </a:stretch>
        </p:blipFill>
        <p:spPr bwMode="auto">
          <a:xfrm>
            <a:off x="2438400" y="4572000"/>
            <a:ext cx="6430963" cy="1123950"/>
          </a:xfrm>
          <a:prstGeom prst="rect">
            <a:avLst/>
          </a:prstGeom>
          <a:noFill/>
          <a:ln w="9525">
            <a:noFill/>
            <a:miter lim="800000"/>
            <a:headEnd/>
            <a:tailEnd/>
          </a:ln>
        </p:spPr>
      </p:pic>
      <p:pic>
        <p:nvPicPr>
          <p:cNvPr id="28677" name="Picture 5"/>
          <p:cNvPicPr>
            <a:picLocks noChangeAspect="1" noChangeArrowheads="1"/>
          </p:cNvPicPr>
          <p:nvPr/>
        </p:nvPicPr>
        <p:blipFill>
          <a:blip r:embed="rId6" cstate="print"/>
          <a:srcRect/>
          <a:stretch>
            <a:fillRect/>
          </a:stretch>
        </p:blipFill>
        <p:spPr bwMode="auto">
          <a:xfrm>
            <a:off x="4038599" y="381000"/>
            <a:ext cx="2879623" cy="848155"/>
          </a:xfrm>
          <a:prstGeom prst="rect">
            <a:avLst/>
          </a:prstGeom>
          <a:ln>
            <a:noFill/>
          </a:ln>
          <a:effectLst>
            <a:softEdge rad="112500"/>
          </a:effectLst>
        </p:spPr>
      </p:pic>
      <p:sp>
        <p:nvSpPr>
          <p:cNvPr id="28678" name="Rounded Rectangle 6"/>
          <p:cNvSpPr>
            <a:spLocks noChangeArrowheads="1"/>
          </p:cNvSpPr>
          <p:nvPr/>
        </p:nvSpPr>
        <p:spPr bwMode="auto">
          <a:xfrm>
            <a:off x="2362200" y="2895600"/>
            <a:ext cx="3962400" cy="304800"/>
          </a:xfrm>
          <a:prstGeom prst="roundRect">
            <a:avLst>
              <a:gd name="adj" fmla="val 16667"/>
            </a:avLst>
          </a:prstGeom>
          <a:solidFill>
            <a:srgbClr val="FFFF00">
              <a:alpha val="32941"/>
            </a:srgbClr>
          </a:solidFill>
          <a:ln w="9525" algn="ctr">
            <a:noFill/>
            <a:round/>
            <a:headEnd/>
            <a:tailEnd/>
          </a:ln>
        </p:spPr>
        <p:txBody>
          <a:bodyPr wrap="none"/>
          <a:lstStyle/>
          <a:p>
            <a:pPr>
              <a:lnSpc>
                <a:spcPct val="120000"/>
              </a:lnSpc>
              <a:spcBef>
                <a:spcPct val="50000"/>
              </a:spcBef>
            </a:pPr>
            <a:endParaRPr lang="en-US"/>
          </a:p>
        </p:txBody>
      </p:sp>
      <p:sp>
        <p:nvSpPr>
          <p:cNvPr id="28679" name="Rounded Rectangle 8"/>
          <p:cNvSpPr>
            <a:spLocks noChangeArrowheads="1"/>
          </p:cNvSpPr>
          <p:nvPr/>
        </p:nvSpPr>
        <p:spPr bwMode="auto">
          <a:xfrm>
            <a:off x="228600" y="3200400"/>
            <a:ext cx="3962400" cy="304800"/>
          </a:xfrm>
          <a:prstGeom prst="roundRect">
            <a:avLst>
              <a:gd name="adj" fmla="val 16667"/>
            </a:avLst>
          </a:prstGeom>
          <a:solidFill>
            <a:srgbClr val="FFFF00">
              <a:alpha val="32941"/>
            </a:srgbClr>
          </a:solidFill>
          <a:ln w="9525" algn="ctr">
            <a:noFill/>
            <a:round/>
            <a:headEnd/>
            <a:tailEnd/>
          </a:ln>
        </p:spPr>
        <p:txBody>
          <a:bodyPr wrap="none"/>
          <a:lstStyle/>
          <a:p>
            <a:pPr>
              <a:lnSpc>
                <a:spcPct val="120000"/>
              </a:lnSpc>
              <a:spcBef>
                <a:spcPct val="50000"/>
              </a:spcBef>
            </a:pPr>
            <a:endParaRPr lang="en-US"/>
          </a:p>
        </p:txBody>
      </p:sp>
      <p:sp>
        <p:nvSpPr>
          <p:cNvPr id="28680" name="Rounded Rectangle 9"/>
          <p:cNvSpPr>
            <a:spLocks noChangeArrowheads="1"/>
          </p:cNvSpPr>
          <p:nvPr/>
        </p:nvSpPr>
        <p:spPr bwMode="auto">
          <a:xfrm>
            <a:off x="1143000" y="4191000"/>
            <a:ext cx="4648200" cy="304800"/>
          </a:xfrm>
          <a:prstGeom prst="roundRect">
            <a:avLst>
              <a:gd name="adj" fmla="val 16667"/>
            </a:avLst>
          </a:prstGeom>
          <a:solidFill>
            <a:srgbClr val="FFFF00">
              <a:alpha val="32941"/>
            </a:srgbClr>
          </a:solidFill>
          <a:ln w="9525" algn="ctr">
            <a:noFill/>
            <a:round/>
            <a:headEnd/>
            <a:tailEnd/>
          </a:ln>
        </p:spPr>
        <p:txBody>
          <a:bodyPr wrap="none"/>
          <a:lstStyle/>
          <a:p>
            <a:pPr>
              <a:lnSpc>
                <a:spcPct val="120000"/>
              </a:lnSpc>
              <a:spcBef>
                <a:spcPct val="50000"/>
              </a:spcBef>
            </a:pPr>
            <a:endParaRPr lang="en-US"/>
          </a:p>
        </p:txBody>
      </p:sp>
      <p:sp>
        <p:nvSpPr>
          <p:cNvPr id="28681" name="Rounded Rectangle 10"/>
          <p:cNvSpPr>
            <a:spLocks noChangeArrowheads="1"/>
          </p:cNvSpPr>
          <p:nvPr/>
        </p:nvSpPr>
        <p:spPr bwMode="auto">
          <a:xfrm>
            <a:off x="5410200" y="3810000"/>
            <a:ext cx="1676400" cy="381000"/>
          </a:xfrm>
          <a:prstGeom prst="roundRect">
            <a:avLst>
              <a:gd name="adj" fmla="val 16667"/>
            </a:avLst>
          </a:prstGeom>
          <a:solidFill>
            <a:srgbClr val="FFFF00">
              <a:alpha val="32941"/>
            </a:srgbClr>
          </a:solidFill>
          <a:ln w="9525" algn="ctr">
            <a:noFill/>
            <a:round/>
            <a:headEnd/>
            <a:tailEnd/>
          </a:ln>
        </p:spPr>
        <p:txBody>
          <a:bodyPr wrap="none"/>
          <a:lstStyle/>
          <a:p>
            <a:pPr>
              <a:lnSpc>
                <a:spcPct val="120000"/>
              </a:lnSpc>
              <a:spcBef>
                <a:spcPct val="50000"/>
              </a:spcBef>
            </a:pPr>
            <a:endParaRPr lang="en-US"/>
          </a:p>
        </p:txBody>
      </p:sp>
      <p:sp>
        <p:nvSpPr>
          <p:cNvPr id="28682" name="Rounded Rectangle 11"/>
          <p:cNvSpPr>
            <a:spLocks noChangeArrowheads="1"/>
          </p:cNvSpPr>
          <p:nvPr/>
        </p:nvSpPr>
        <p:spPr bwMode="auto">
          <a:xfrm>
            <a:off x="2438400" y="4800600"/>
            <a:ext cx="4724400" cy="304800"/>
          </a:xfrm>
          <a:prstGeom prst="roundRect">
            <a:avLst>
              <a:gd name="adj" fmla="val 16667"/>
            </a:avLst>
          </a:prstGeom>
          <a:solidFill>
            <a:srgbClr val="FFFF00">
              <a:alpha val="32941"/>
            </a:srgbClr>
          </a:solidFill>
          <a:ln w="9525" algn="ctr">
            <a:noFill/>
            <a:round/>
            <a:headEnd/>
            <a:tailEnd/>
          </a:ln>
        </p:spPr>
        <p:txBody>
          <a:bodyPr wrap="none"/>
          <a:lstStyle/>
          <a:p>
            <a:pPr>
              <a:lnSpc>
                <a:spcPct val="120000"/>
              </a:lnSpc>
              <a:spcBef>
                <a:spcPct val="50000"/>
              </a:spcBef>
            </a:pPr>
            <a:endParaRPr lang="en-US"/>
          </a:p>
        </p:txBody>
      </p:sp>
      <p:sp>
        <p:nvSpPr>
          <p:cNvPr id="28683" name="Title 12"/>
          <p:cNvSpPr>
            <a:spLocks noGrp="1"/>
          </p:cNvSpPr>
          <p:nvPr>
            <p:ph type="title"/>
          </p:nvPr>
        </p:nvSpPr>
        <p:spPr>
          <a:xfrm>
            <a:off x="381000" y="228600"/>
            <a:ext cx="3276600" cy="1284287"/>
          </a:xfrm>
        </p:spPr>
        <p:txBody>
          <a:bodyPr/>
          <a:lstStyle/>
          <a:p>
            <a:pPr eaLnBrk="1" hangingPunct="1"/>
            <a:r>
              <a:rPr lang="en-US" dirty="0" smtClean="0"/>
              <a:t>Judgment of Peers</a:t>
            </a:r>
          </a:p>
        </p:txBody>
      </p:sp>
      <p:sp>
        <p:nvSpPr>
          <p:cNvPr id="15" name="Rounded Rectangle 14"/>
          <p:cNvSpPr/>
          <p:nvPr/>
        </p:nvSpPr>
        <p:spPr bwMode="auto">
          <a:xfrm>
            <a:off x="5105400" y="3276600"/>
            <a:ext cx="914400" cy="228600"/>
          </a:xfrm>
          <a:prstGeom prst="roundRect">
            <a:avLst/>
          </a:prstGeom>
          <a:solidFill>
            <a:schemeClr val="tx1">
              <a:lumMod val="65000"/>
              <a:lumOff val="35000"/>
              <a:alpha val="94000"/>
            </a:schemeClr>
          </a:solidFill>
          <a:ln w="9525" cap="flat" cmpd="sng" algn="ctr">
            <a:noFill/>
            <a:prstDash val="solid"/>
            <a:round/>
            <a:headEnd type="none" w="med" len="med"/>
            <a:tailEnd type="none" w="med" len="med"/>
          </a:ln>
          <a:effectLst/>
        </p:spPr>
        <p:txBody>
          <a:bodyPr wrap="none"/>
          <a:lstStyle/>
          <a:p>
            <a:pPr>
              <a:lnSpc>
                <a:spcPct val="120000"/>
              </a:lnSpc>
              <a:spcBef>
                <a:spcPct val="50000"/>
              </a:spcBef>
              <a:defRPr/>
            </a:pPr>
            <a:endParaRPr lang="en-US"/>
          </a:p>
        </p:txBody>
      </p:sp>
      <p:sp>
        <p:nvSpPr>
          <p:cNvPr id="13" name="TextBox 12"/>
          <p:cNvSpPr txBox="1"/>
          <p:nvPr/>
        </p:nvSpPr>
        <p:spPr>
          <a:xfrm>
            <a:off x="762000" y="5562600"/>
            <a:ext cx="7848600" cy="102155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gn="ctr">
              <a:lnSpc>
                <a:spcPct val="100000"/>
              </a:lnSpc>
              <a:spcBef>
                <a:spcPts val="0"/>
              </a:spcBef>
            </a:pPr>
            <a:r>
              <a:rPr lang="en-US" sz="2700" i="1" dirty="0" smtClean="0">
                <a:latin typeface="Calibri" pitchFamily="34" charset="0"/>
              </a:rPr>
              <a:t>… and fewer institutions with mandate/resources to assume stewardship for scholarly record </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152400" y="4953000"/>
            <a:ext cx="1466850" cy="1066800"/>
          </a:xfrm>
          <a:prstGeom prst="rect">
            <a:avLst/>
          </a:prstGeom>
          <a:ln>
            <a:noFill/>
          </a:ln>
          <a:effectLst>
            <a:softEdge rad="112500"/>
          </a:effectLst>
        </p:spPr>
      </p:pic>
      <p:pic>
        <p:nvPicPr>
          <p:cNvPr id="3076" name="Picture 4"/>
          <p:cNvPicPr>
            <a:picLocks noChangeAspect="1" noChangeArrowheads="1"/>
          </p:cNvPicPr>
          <p:nvPr/>
        </p:nvPicPr>
        <p:blipFill>
          <a:blip r:embed="rId4" cstate="print"/>
          <a:srcRect/>
          <a:stretch>
            <a:fillRect/>
          </a:stretch>
        </p:blipFill>
        <p:spPr bwMode="auto">
          <a:xfrm>
            <a:off x="6781800" y="2743200"/>
            <a:ext cx="1917915" cy="20574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Australian National Presence </a:t>
            </a:r>
            <a:br>
              <a:rPr lang="en-US" dirty="0" smtClean="0"/>
            </a:br>
            <a:r>
              <a:rPr lang="en-US" dirty="0" smtClean="0"/>
              <a:t>                  in Mass-</a:t>
            </a:r>
            <a:r>
              <a:rPr lang="en-US" dirty="0" err="1" smtClean="0"/>
              <a:t>digitised</a:t>
            </a:r>
            <a:r>
              <a:rPr lang="en-US" dirty="0" smtClean="0"/>
              <a:t> Library Corpus</a:t>
            </a:r>
            <a:endParaRPr lang="en-US" dirty="0"/>
          </a:p>
        </p:txBody>
      </p:sp>
      <p:pic>
        <p:nvPicPr>
          <p:cNvPr id="3075" name="Picture 3"/>
          <p:cNvPicPr>
            <a:picLocks noGrp="1" noChangeAspect="1" noChangeArrowheads="1"/>
          </p:cNvPicPr>
          <p:nvPr>
            <p:ph idx="1"/>
          </p:nvPr>
        </p:nvPicPr>
        <p:blipFill>
          <a:blip r:embed="rId5" cstate="print"/>
          <a:srcRect/>
          <a:stretch>
            <a:fillRect/>
          </a:stretch>
        </p:blipFill>
        <p:spPr bwMode="auto">
          <a:xfrm>
            <a:off x="228600" y="1600200"/>
            <a:ext cx="2000250" cy="100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286000" y="1600200"/>
            <a:ext cx="6396623" cy="1055674"/>
          </a:xfrm>
          <a:prstGeom prst="rect">
            <a:avLst/>
          </a:prstGeom>
          <a:noFill/>
        </p:spPr>
        <p:txBody>
          <a:bodyPr wrap="none" rtlCol="0">
            <a:spAutoFit/>
          </a:bodyPr>
          <a:lstStyle/>
          <a:p>
            <a:pPr>
              <a:spcBef>
                <a:spcPts val="600"/>
              </a:spcBef>
            </a:pPr>
            <a:r>
              <a:rPr lang="en-US" dirty="0" smtClean="0"/>
              <a:t>6,288 publications about Australia</a:t>
            </a:r>
          </a:p>
          <a:p>
            <a:pPr>
              <a:spcBef>
                <a:spcPts val="600"/>
              </a:spcBef>
            </a:pPr>
            <a:r>
              <a:rPr lang="en-US" b="0" i="1" dirty="0" smtClean="0"/>
              <a:t>History, literature, geography, flora &amp; fauna</a:t>
            </a:r>
            <a:endParaRPr lang="en-US" b="0" i="1" dirty="0"/>
          </a:p>
        </p:txBody>
      </p:sp>
      <p:sp>
        <p:nvSpPr>
          <p:cNvPr id="8" name="TextBox 7"/>
          <p:cNvSpPr txBox="1"/>
          <p:nvPr/>
        </p:nvSpPr>
        <p:spPr>
          <a:xfrm>
            <a:off x="304800" y="3048000"/>
            <a:ext cx="6670416" cy="1575816"/>
          </a:xfrm>
          <a:prstGeom prst="rect">
            <a:avLst/>
          </a:prstGeom>
          <a:solidFill>
            <a:schemeClr val="bg1">
              <a:alpha val="30000"/>
            </a:schemeClr>
          </a:solidFill>
        </p:spPr>
        <p:txBody>
          <a:bodyPr wrap="none" rtlCol="0">
            <a:spAutoFit/>
          </a:bodyPr>
          <a:lstStyle/>
          <a:p>
            <a:pPr>
              <a:spcBef>
                <a:spcPts val="600"/>
              </a:spcBef>
            </a:pPr>
            <a:r>
              <a:rPr lang="en-US" dirty="0" smtClean="0"/>
              <a:t>17,859 </a:t>
            </a:r>
            <a:r>
              <a:rPr lang="en-US" b="0" dirty="0" smtClean="0"/>
              <a:t>publications</a:t>
            </a:r>
            <a:r>
              <a:rPr lang="en-US" dirty="0" smtClean="0"/>
              <a:t> produced in Australia</a:t>
            </a:r>
          </a:p>
          <a:p>
            <a:pPr>
              <a:spcBef>
                <a:spcPts val="600"/>
              </a:spcBef>
            </a:pPr>
            <a:r>
              <a:rPr lang="en-US" dirty="0" smtClean="0"/>
              <a:t>15,706 </a:t>
            </a:r>
            <a:r>
              <a:rPr lang="en-US" b="0" dirty="0" smtClean="0"/>
              <a:t>(88%) held by one or more of NLA, G8</a:t>
            </a:r>
            <a:endParaRPr lang="en-US" dirty="0" smtClean="0"/>
          </a:p>
          <a:p>
            <a:pPr>
              <a:spcBef>
                <a:spcPts val="600"/>
              </a:spcBef>
            </a:pPr>
            <a:r>
              <a:rPr lang="en-US" b="0" dirty="0" smtClean="0"/>
              <a:t>     </a:t>
            </a:r>
            <a:r>
              <a:rPr lang="en-US" dirty="0" smtClean="0"/>
              <a:t>877 </a:t>
            </a:r>
            <a:r>
              <a:rPr lang="en-US" b="0" dirty="0" smtClean="0"/>
              <a:t>(5%) available as </a:t>
            </a:r>
            <a:r>
              <a:rPr lang="en-US" dirty="0" smtClean="0"/>
              <a:t>public domain </a:t>
            </a:r>
            <a:r>
              <a:rPr lang="en-US" b="0" dirty="0" smtClean="0"/>
              <a:t>in USA</a:t>
            </a:r>
          </a:p>
        </p:txBody>
      </p:sp>
      <p:sp>
        <p:nvSpPr>
          <p:cNvPr id="9" name="TextBox 8"/>
          <p:cNvSpPr txBox="1"/>
          <p:nvPr/>
        </p:nvSpPr>
        <p:spPr>
          <a:xfrm>
            <a:off x="3048000" y="6248400"/>
            <a:ext cx="5849102" cy="313932"/>
          </a:xfrm>
          <a:prstGeom prst="rect">
            <a:avLst/>
          </a:prstGeom>
          <a:noFill/>
        </p:spPr>
        <p:txBody>
          <a:bodyPr wrap="none" rtlCol="0">
            <a:spAutoFit/>
          </a:bodyPr>
          <a:lstStyle/>
          <a:p>
            <a:r>
              <a:rPr lang="en-US" sz="1200" b="0" i="1" dirty="0" smtClean="0">
                <a:latin typeface="Calibri" pitchFamily="34" charset="0"/>
              </a:rPr>
              <a:t>Data current as of </a:t>
            </a:r>
            <a:r>
              <a:rPr lang="en-US" sz="1200" b="0" i="1" dirty="0" smtClean="0">
                <a:solidFill>
                  <a:srgbClr val="FF0000"/>
                </a:solidFill>
                <a:latin typeface="Calibri" pitchFamily="34" charset="0"/>
              </a:rPr>
              <a:t>June 2010</a:t>
            </a:r>
            <a:r>
              <a:rPr lang="en-US" sz="1200" b="0" i="1" dirty="0" smtClean="0">
                <a:latin typeface="Calibri" pitchFamily="34" charset="0"/>
              </a:rPr>
              <a:t>, based on analysis of 3.64M titles in </a:t>
            </a:r>
            <a:r>
              <a:rPr lang="en-US" sz="1200" b="0" i="1" dirty="0" err="1" smtClean="0">
                <a:latin typeface="Calibri" pitchFamily="34" charset="0"/>
              </a:rPr>
              <a:t>HathiTrust</a:t>
            </a:r>
            <a:r>
              <a:rPr lang="en-US" sz="1200" b="0" i="1" dirty="0" smtClean="0">
                <a:latin typeface="Calibri" pitchFamily="34" charset="0"/>
              </a:rPr>
              <a:t> Digital Library.</a:t>
            </a:r>
          </a:p>
        </p:txBody>
      </p:sp>
      <p:sp>
        <p:nvSpPr>
          <p:cNvPr id="10" name="TextBox 9"/>
          <p:cNvSpPr txBox="1"/>
          <p:nvPr/>
        </p:nvSpPr>
        <p:spPr>
          <a:xfrm>
            <a:off x="1447800" y="4953000"/>
            <a:ext cx="7543800" cy="1055674"/>
          </a:xfrm>
          <a:prstGeom prst="rect">
            <a:avLst/>
          </a:prstGeom>
          <a:solidFill>
            <a:schemeClr val="bg1">
              <a:alpha val="22000"/>
            </a:schemeClr>
          </a:solidFill>
        </p:spPr>
        <p:txBody>
          <a:bodyPr wrap="square" rtlCol="0">
            <a:spAutoFit/>
          </a:bodyPr>
          <a:lstStyle/>
          <a:p>
            <a:pPr>
              <a:spcBef>
                <a:spcPts val="600"/>
              </a:spcBef>
            </a:pPr>
            <a:r>
              <a:rPr lang="en-US" b="0" dirty="0" smtClean="0"/>
              <a:t> </a:t>
            </a:r>
            <a:r>
              <a:rPr lang="en-US" dirty="0" smtClean="0"/>
              <a:t>1,104 rare Australian imprints </a:t>
            </a:r>
            <a:r>
              <a:rPr lang="en-US" b="0" dirty="0" smtClean="0"/>
              <a:t>(held by &lt;5 libraries)</a:t>
            </a:r>
          </a:p>
          <a:p>
            <a:pPr>
              <a:spcBef>
                <a:spcPts val="600"/>
              </a:spcBef>
            </a:pPr>
            <a:r>
              <a:rPr lang="en-US" b="0" dirty="0" smtClean="0"/>
              <a:t>    </a:t>
            </a:r>
            <a:r>
              <a:rPr lang="en-US" dirty="0" smtClean="0"/>
              <a:t>855 </a:t>
            </a:r>
            <a:r>
              <a:rPr lang="en-US" b="0" dirty="0" smtClean="0"/>
              <a:t>(77%) </a:t>
            </a:r>
            <a:r>
              <a:rPr lang="en-US" dirty="0" smtClean="0"/>
              <a:t>not</a:t>
            </a:r>
            <a:r>
              <a:rPr lang="en-US" b="0" dirty="0" smtClean="0"/>
              <a:t> held by NLA or G8 libraries</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Academic Collections </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533400" y="1544782"/>
            <a:ext cx="8153400" cy="5046518"/>
          </a:xfrm>
          <a:prstGeom prst="rect">
            <a:avLst/>
          </a:prstGeom>
          <a:ln>
            <a:noFill/>
          </a:ln>
          <a:effectLst>
            <a:softEdge rad="112500"/>
          </a:effectLst>
        </p:spPr>
      </p:pic>
      <p:sp>
        <p:nvSpPr>
          <p:cNvPr id="5" name="TextBox 4"/>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6" name="TextBox 5"/>
          <p:cNvSpPr txBox="1"/>
          <p:nvPr/>
        </p:nvSpPr>
        <p:spPr>
          <a:xfrm>
            <a:off x="5410200" y="2240340"/>
            <a:ext cx="3200400" cy="1736646"/>
          </a:xfrm>
          <a:prstGeom prst="roundRect">
            <a:avLst/>
          </a:prstGeom>
          <a:gradFill>
            <a:gsLst>
              <a:gs pos="0">
                <a:schemeClr val="accent1">
                  <a:tint val="66000"/>
                  <a:satMod val="160000"/>
                  <a:alpha val="79000"/>
                </a:schemeClr>
              </a:gs>
              <a:gs pos="50000">
                <a:schemeClr val="accent1">
                  <a:tint val="44500"/>
                  <a:satMod val="160000"/>
                </a:schemeClr>
              </a:gs>
              <a:gs pos="100000">
                <a:schemeClr val="accent1">
                  <a:tint val="23500"/>
                  <a:satMod val="160000"/>
                </a:schemeClr>
              </a:gs>
            </a:gsLst>
            <a:lin ang="5400000" scaled="0"/>
          </a:gradFill>
          <a:effectLst>
            <a:outerShdw blurRad="50800" dist="38100" dir="5400000" algn="t" rotWithShape="0">
              <a:prstClr val="black">
                <a:alpha val="40000"/>
              </a:prstClr>
            </a:outerShdw>
          </a:effectLst>
        </p:spPr>
        <p:txBody>
          <a:bodyPr wrap="square" rtlCol="0">
            <a:spAutoFit/>
          </a:bodyPr>
          <a:lstStyle/>
          <a:p>
            <a:pPr>
              <a:lnSpc>
                <a:spcPct val="100000"/>
              </a:lnSpc>
              <a:spcBef>
                <a:spcPts val="0"/>
              </a:spcBef>
            </a:pPr>
            <a:r>
              <a:rPr lang="en-US" i="1" dirty="0" smtClean="0">
                <a:latin typeface="Calibri" pitchFamily="34" charset="0"/>
              </a:rPr>
              <a:t>As of June 2010, 25% of titles in G8 libraries are duplicated in mass-</a:t>
            </a:r>
            <a:r>
              <a:rPr lang="en-US" i="1" dirty="0" err="1" smtClean="0">
                <a:latin typeface="Calibri" pitchFamily="34" charset="0"/>
              </a:rPr>
              <a:t>digitised</a:t>
            </a:r>
            <a:r>
              <a:rPr lang="en-US" i="1" dirty="0" smtClean="0">
                <a:latin typeface="Calibri" pitchFamily="34" charset="0"/>
              </a:rPr>
              <a:t> corpus</a:t>
            </a:r>
            <a:endParaRPr lang="en-US" i="1" dirty="0">
              <a:latin typeface="Calibri" pitchFamily="34" charset="0"/>
            </a:endParaRPr>
          </a:p>
        </p:txBody>
      </p:sp>
      <p:pic>
        <p:nvPicPr>
          <p:cNvPr id="7" name="Picture 10"/>
          <p:cNvPicPr>
            <a:picLocks noChangeAspect="1" noChangeArrowheads="1"/>
          </p:cNvPicPr>
          <p:nvPr/>
        </p:nvPicPr>
        <p:blipFill>
          <a:blip r:embed="rId4" cstate="print"/>
          <a:srcRect/>
          <a:stretch>
            <a:fillRect/>
          </a:stretch>
        </p:blipFill>
        <p:spPr bwMode="auto">
          <a:xfrm>
            <a:off x="381000" y="4343400"/>
            <a:ext cx="609600" cy="635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Local Print Stewardship Priorities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57200" y="1582271"/>
            <a:ext cx="8213558" cy="4589929"/>
          </a:xfrm>
          <a:prstGeom prst="rect">
            <a:avLst/>
          </a:prstGeom>
          <a:ln>
            <a:noFill/>
          </a:ln>
          <a:effectLst>
            <a:softEdge rad="112500"/>
          </a:effectLst>
        </p:spPr>
      </p:pic>
      <p:pic>
        <p:nvPicPr>
          <p:cNvPr id="5" name="Picture 10"/>
          <p:cNvPicPr>
            <a:picLocks noChangeAspect="1" noChangeArrowheads="1"/>
          </p:cNvPicPr>
          <p:nvPr/>
        </p:nvPicPr>
        <p:blipFill>
          <a:blip r:embed="rId4" cstate="print"/>
          <a:srcRect/>
          <a:stretch>
            <a:fillRect/>
          </a:stretch>
        </p:blipFill>
        <p:spPr bwMode="auto">
          <a:xfrm>
            <a:off x="609600" y="1752600"/>
            <a:ext cx="609600" cy="63521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0" y="6400800"/>
            <a:ext cx="2013693" cy="299184"/>
          </a:xfrm>
          <a:prstGeom prst="rect">
            <a:avLst/>
          </a:prstGeom>
          <a:noFill/>
        </p:spPr>
        <p:txBody>
          <a:bodyPr wrap="none" rtlCol="0">
            <a:spAutoFit/>
          </a:bodyPr>
          <a:lstStyle/>
          <a:p>
            <a:r>
              <a:rPr lang="en-US" sz="1200" i="1" dirty="0" smtClean="0">
                <a:latin typeface="Calibri" pitchFamily="34" charset="0"/>
              </a:rPr>
              <a:t>Data current as of June 2010</a:t>
            </a:r>
            <a:endParaRPr lang="en-US" sz="1200" i="1" dirty="0">
              <a:latin typeface="Calibri" pitchFamily="34" charset="0"/>
            </a:endParaRPr>
          </a:p>
        </p:txBody>
      </p:sp>
      <p:sp>
        <p:nvSpPr>
          <p:cNvPr id="7" name="TextBox 6"/>
          <p:cNvSpPr txBox="1"/>
          <p:nvPr/>
        </p:nvSpPr>
        <p:spPr>
          <a:xfrm>
            <a:off x="533400" y="5791200"/>
            <a:ext cx="8256930" cy="59250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r>
              <a:rPr lang="en-US" dirty="0" smtClean="0">
                <a:latin typeface="Calibri" pitchFamily="34" charset="0"/>
              </a:rPr>
              <a:t>… and significant opportunity for space savings, cost avoidance</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Compelling Scenario for Change</a:t>
            </a:r>
            <a:endParaRPr lang="en-US" dirty="0"/>
          </a:p>
        </p:txBody>
      </p:sp>
      <p:sp>
        <p:nvSpPr>
          <p:cNvPr id="3" name="Content Placeholder 2"/>
          <p:cNvSpPr>
            <a:spLocks noGrp="1"/>
          </p:cNvSpPr>
          <p:nvPr>
            <p:ph idx="1"/>
          </p:nvPr>
        </p:nvSpPr>
        <p:spPr/>
        <p:txBody>
          <a:bodyPr/>
          <a:lstStyle/>
          <a:p>
            <a:pPr>
              <a:lnSpc>
                <a:spcPct val="100000"/>
              </a:lnSpc>
              <a:buFont typeface="Arial" pitchFamily="34" charset="0"/>
              <a:buChar char="•"/>
            </a:pPr>
            <a:r>
              <a:rPr lang="en-US" i="1" dirty="0" smtClean="0">
                <a:solidFill>
                  <a:schemeClr val="accent2"/>
                </a:solidFill>
              </a:rPr>
              <a:t>Powerful imperatives </a:t>
            </a:r>
            <a:r>
              <a:rPr lang="en-US" dirty="0" smtClean="0"/>
              <a:t>to deploy university library resources in support of new research assessment regimes</a:t>
            </a:r>
          </a:p>
          <a:p>
            <a:pPr>
              <a:lnSpc>
                <a:spcPct val="100000"/>
              </a:lnSpc>
            </a:pPr>
            <a:endParaRPr lang="en-US" dirty="0" smtClean="0"/>
          </a:p>
          <a:p>
            <a:pPr>
              <a:lnSpc>
                <a:spcPct val="100000"/>
              </a:lnSpc>
              <a:buFont typeface="Arial" pitchFamily="34" charset="0"/>
              <a:buChar char="•"/>
            </a:pPr>
            <a:r>
              <a:rPr lang="en-US" i="1" dirty="0" smtClean="0">
                <a:solidFill>
                  <a:schemeClr val="accent2"/>
                </a:solidFill>
              </a:rPr>
              <a:t>Ambivalence</a:t>
            </a:r>
            <a:r>
              <a:rPr lang="en-US" dirty="0" smtClean="0"/>
              <a:t> about institutional responsibility to the traditional (print) scholarly record</a:t>
            </a:r>
          </a:p>
          <a:p>
            <a:pPr>
              <a:lnSpc>
                <a:spcPct val="100000"/>
              </a:lnSpc>
              <a:buFont typeface="Arial" pitchFamily="34" charset="0"/>
              <a:buChar char="•"/>
            </a:pPr>
            <a:endParaRPr lang="en-US" dirty="0" smtClean="0"/>
          </a:p>
          <a:p>
            <a:pPr>
              <a:lnSpc>
                <a:spcPct val="100000"/>
              </a:lnSpc>
              <a:buFont typeface="Arial" pitchFamily="34" charset="0"/>
              <a:buChar char="•"/>
            </a:pPr>
            <a:r>
              <a:rPr lang="en-US" dirty="0" smtClean="0"/>
              <a:t>Mass-</a:t>
            </a:r>
            <a:r>
              <a:rPr lang="en-US" dirty="0" err="1" smtClean="0"/>
              <a:t>digitised</a:t>
            </a:r>
            <a:r>
              <a:rPr lang="en-US" dirty="0" smtClean="0"/>
              <a:t> resource offers </a:t>
            </a:r>
            <a:r>
              <a:rPr lang="en-US" i="1" dirty="0" smtClean="0">
                <a:solidFill>
                  <a:schemeClr val="accent2"/>
                </a:solidFill>
              </a:rPr>
              <a:t>adequate surrogate value</a:t>
            </a:r>
          </a:p>
          <a:p>
            <a:pPr>
              <a:lnSpc>
                <a:spcPct val="100000"/>
              </a:lnSpc>
              <a:buFont typeface="Arial" pitchFamily="34" charset="0"/>
              <a:buChar char="•"/>
            </a:pPr>
            <a:endParaRPr lang="en-US" dirty="0" smtClean="0"/>
          </a:p>
          <a:p>
            <a:pPr>
              <a:lnSpc>
                <a:spcPct val="100000"/>
              </a:lnSpc>
              <a:buFont typeface="Arial" pitchFamily="34" charset="0"/>
              <a:buChar char="•"/>
            </a:pPr>
            <a:r>
              <a:rPr lang="en-US" i="1" dirty="0" smtClean="0">
                <a:solidFill>
                  <a:schemeClr val="accent2"/>
                </a:solidFill>
              </a:rPr>
              <a:t>Substantial space savings</a:t>
            </a:r>
            <a:r>
              <a:rPr lang="en-US" i="1" dirty="0" smtClean="0">
                <a:solidFill>
                  <a:srgbClr val="FF0000"/>
                </a:solidFill>
              </a:rPr>
              <a:t>, cost avoidance</a:t>
            </a:r>
            <a:r>
              <a:rPr lang="en-US" dirty="0" smtClean="0"/>
              <a:t> is achievable</a:t>
            </a:r>
          </a:p>
          <a:p>
            <a:r>
              <a:rPr lang="en-US" dirty="0" smtClean="0"/>
              <a:t>  </a:t>
            </a:r>
          </a:p>
          <a:p>
            <a:r>
              <a:rPr lang="en-US" dirty="0" smtClean="0"/>
              <a:t>  IF:   </a:t>
            </a:r>
            <a:r>
              <a:rPr lang="en-US" dirty="0" smtClean="0">
                <a:solidFill>
                  <a:schemeClr val="accent1"/>
                </a:solidFill>
              </a:rPr>
              <a:t>Viable shared print service providers emerge</a:t>
            </a:r>
          </a:p>
          <a:p>
            <a:pPr algn="ctr"/>
            <a:r>
              <a:rPr lang="en-US" dirty="0" smtClean="0">
                <a:solidFill>
                  <a:schemeClr val="accent1"/>
                </a:solidFill>
              </a:rPr>
              <a:t>        Management, discovery/delivery infrastructure adapts</a:t>
            </a:r>
          </a:p>
          <a:p>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NLA / Libraries Australia</a:t>
            </a:r>
            <a:endParaRPr lang="en-US" dirty="0"/>
          </a:p>
        </p:txBody>
      </p:sp>
      <p:sp>
        <p:nvSpPr>
          <p:cNvPr id="3" name="Content Placeholder 2"/>
          <p:cNvSpPr>
            <a:spLocks noGrp="1"/>
          </p:cNvSpPr>
          <p:nvPr>
            <p:ph idx="1"/>
          </p:nvPr>
        </p:nvSpPr>
        <p:spPr>
          <a:xfrm>
            <a:off x="762000" y="2057400"/>
            <a:ext cx="7702550" cy="4202113"/>
          </a:xfrm>
        </p:spPr>
        <p:txBody>
          <a:bodyPr>
            <a:normAutofit/>
          </a:bodyPr>
          <a:lstStyle/>
          <a:p>
            <a:pPr>
              <a:lnSpc>
                <a:spcPct val="100000"/>
              </a:lnSpc>
              <a:buFont typeface="Arial" pitchFamily="34" charset="0"/>
              <a:buChar char="•"/>
            </a:pPr>
            <a:r>
              <a:rPr lang="en-US" sz="2400" dirty="0" smtClean="0"/>
              <a:t>Increased expectation for </a:t>
            </a:r>
            <a:r>
              <a:rPr lang="en-US" sz="2400" i="1" dirty="0" smtClean="0">
                <a:solidFill>
                  <a:schemeClr val="accent2"/>
                </a:solidFill>
              </a:rPr>
              <a:t>shared infrastructure </a:t>
            </a:r>
            <a:r>
              <a:rPr lang="en-US" sz="2400" dirty="0" smtClean="0"/>
              <a:t>to support cooperative management of </a:t>
            </a:r>
            <a:r>
              <a:rPr lang="en-US" sz="2400" i="1" dirty="0" smtClean="0">
                <a:solidFill>
                  <a:schemeClr val="accent2"/>
                </a:solidFill>
              </a:rPr>
              <a:t>academic print collections</a:t>
            </a:r>
          </a:p>
          <a:p>
            <a:pPr>
              <a:lnSpc>
                <a:spcPct val="100000"/>
              </a:lnSpc>
            </a:pPr>
            <a:endParaRPr lang="en-US" sz="2400" i="1" dirty="0" smtClean="0">
              <a:solidFill>
                <a:schemeClr val="accent2"/>
              </a:solidFill>
            </a:endParaRPr>
          </a:p>
          <a:p>
            <a:pPr>
              <a:lnSpc>
                <a:spcPct val="100000"/>
              </a:lnSpc>
              <a:buFont typeface="Arial" pitchFamily="34" charset="0"/>
              <a:buChar char="•"/>
            </a:pPr>
            <a:r>
              <a:rPr lang="en-US" sz="2400" i="1" dirty="0" smtClean="0">
                <a:solidFill>
                  <a:schemeClr val="accent2"/>
                </a:solidFill>
              </a:rPr>
              <a:t>New pressures on resource sharing </a:t>
            </a:r>
            <a:r>
              <a:rPr lang="en-US" sz="2400" dirty="0" smtClean="0"/>
              <a:t>as fulfillment of in-copyright, mass-</a:t>
            </a:r>
            <a:r>
              <a:rPr lang="en-US" sz="2400" dirty="0" err="1" smtClean="0"/>
              <a:t>digitised</a:t>
            </a:r>
            <a:r>
              <a:rPr lang="en-US" sz="2400" dirty="0" smtClean="0"/>
              <a:t> content is concentrated on a smaller number of providers</a:t>
            </a:r>
          </a:p>
          <a:p>
            <a:pPr>
              <a:lnSpc>
                <a:spcPct val="100000"/>
              </a:lnSpc>
              <a:buFont typeface="Arial" pitchFamily="34" charset="0"/>
              <a:buChar char="•"/>
            </a:pPr>
            <a:endParaRPr lang="en-US" sz="2400" dirty="0" smtClean="0"/>
          </a:p>
          <a:p>
            <a:pPr>
              <a:lnSpc>
                <a:spcPct val="100000"/>
              </a:lnSpc>
              <a:buFont typeface="Arial" pitchFamily="34" charset="0"/>
              <a:buChar char="•"/>
            </a:pPr>
            <a:r>
              <a:rPr lang="en-US" sz="2400" i="1" dirty="0" smtClean="0">
                <a:solidFill>
                  <a:schemeClr val="accent2"/>
                </a:solidFill>
              </a:rPr>
              <a:t>Redistribution of print stewardship </a:t>
            </a:r>
            <a:r>
              <a:rPr lang="en-US" sz="2400" dirty="0" smtClean="0"/>
              <a:t>may require coordination by NLA, NSLA or other agent</a:t>
            </a:r>
          </a:p>
          <a:p>
            <a:pPr>
              <a:lnSpc>
                <a:spcPct val="100000"/>
              </a:lnSpc>
            </a:pPr>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Constance Malpas</a:t>
            </a:r>
          </a:p>
          <a:p>
            <a:r>
              <a:rPr lang="en-US" dirty="0" smtClean="0">
                <a:hlinkClick r:id="rId3"/>
              </a:rPr>
              <a:t>malpasc@oclc.org</a:t>
            </a:r>
            <a:endParaRPr lang="en-US" dirty="0" smtClean="0"/>
          </a:p>
          <a:p>
            <a:endParaRPr lang="en-US" dirty="0" smtClean="0"/>
          </a:p>
          <a:p>
            <a:r>
              <a:rPr lang="en-US" dirty="0" smtClean="0"/>
              <a:t>Comments, questions &amp; corrections are welcome via email.</a:t>
            </a:r>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19200"/>
            <a:ext cx="6553200" cy="4495800"/>
          </a:xfrm>
          <a:prstGeom prst="rect">
            <a:avLst/>
          </a:prstGeom>
          <a:solidFill>
            <a:schemeClr val="bg1">
              <a:lumMod val="85000"/>
              <a:alpha val="27059"/>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a:stCxn id="4" idx="0"/>
            <a:endCxn id="4" idx="2"/>
          </p:cNvCxnSpPr>
          <p:nvPr/>
        </p:nvCxnSpPr>
        <p:spPr>
          <a:xfrm rot="16200000" flipH="1">
            <a:off x="2324101" y="3467100"/>
            <a:ext cx="4495800" cy="31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467100"/>
            <a:ext cx="6553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1242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Low Stewardship</a:t>
            </a:r>
          </a:p>
        </p:txBody>
      </p:sp>
      <p:sp>
        <p:nvSpPr>
          <p:cNvPr id="18" name="Oval 17"/>
          <p:cNvSpPr/>
          <p:nvPr/>
        </p:nvSpPr>
        <p:spPr>
          <a:xfrm>
            <a:off x="152400" y="31242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High Stewardship</a:t>
            </a:r>
          </a:p>
        </p:txBody>
      </p:sp>
      <p:sp>
        <p:nvSpPr>
          <p:cNvPr id="19" name="Oval 18"/>
          <p:cNvSpPr/>
          <p:nvPr/>
        </p:nvSpPr>
        <p:spPr>
          <a:xfrm>
            <a:off x="3581400" y="56388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a:t>
            </a:r>
            <a:r>
              <a:rPr lang="en-US" sz="1700" b="1" dirty="0" smtClean="0">
                <a:solidFill>
                  <a:srgbClr val="FFFFFF"/>
                </a:solidFill>
              </a:rPr>
              <a:t>few collections</a:t>
            </a:r>
            <a:endParaRPr lang="en-US" sz="1700" b="1" dirty="0">
              <a:solidFill>
                <a:srgbClr val="FFFFFF"/>
              </a:solidFill>
            </a:endParaRPr>
          </a:p>
        </p:txBody>
      </p:sp>
      <p:sp>
        <p:nvSpPr>
          <p:cNvPr id="20" name="Oval 19"/>
          <p:cNvSpPr/>
          <p:nvPr/>
        </p:nvSpPr>
        <p:spPr>
          <a:xfrm>
            <a:off x="3581400" y="6858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In many collections</a:t>
            </a:r>
          </a:p>
        </p:txBody>
      </p:sp>
      <p:pic>
        <p:nvPicPr>
          <p:cNvPr id="35" name="Picture 50" descr="researchandlearning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181600" y="3886200"/>
            <a:ext cx="2127542" cy="1417637"/>
          </a:xfrm>
          <a:prstGeom prst="ellipse">
            <a:avLst/>
          </a:prstGeom>
          <a:ln>
            <a:noFill/>
          </a:ln>
          <a:effectLst>
            <a:softEdge rad="112500"/>
          </a:effectLst>
        </p:spPr>
      </p:pic>
      <p:pic>
        <p:nvPicPr>
          <p:cNvPr id="36" name="Picture 44" descr="WebResources2"/>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410200" y="1828800"/>
            <a:ext cx="1227138" cy="1227138"/>
          </a:xfrm>
          <a:prstGeom prst="ellipse">
            <a:avLst/>
          </a:prstGeom>
          <a:ln>
            <a:noFill/>
          </a:ln>
          <a:effectLst>
            <a:softEdge rad="112500"/>
          </a:effectLst>
        </p:spPr>
      </p:pic>
      <p:pic>
        <p:nvPicPr>
          <p:cNvPr id="34" name="Picture 51" descr="specialcollections2"/>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1905000" y="3886200"/>
            <a:ext cx="1919288" cy="1279525"/>
          </a:xfrm>
          <a:prstGeom prst="ellipse">
            <a:avLst/>
          </a:prstGeom>
          <a:ln>
            <a:noFill/>
          </a:ln>
          <a:effectLst>
            <a:softEdge rad="112500"/>
          </a:effectLst>
        </p:spPr>
      </p:pic>
      <p:pic>
        <p:nvPicPr>
          <p:cNvPr id="33" name="Picture 48" descr="booksjournals"/>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1911349" y="1530350"/>
            <a:ext cx="2400301" cy="1600200"/>
          </a:xfrm>
          <a:prstGeom prst="ellipse">
            <a:avLst/>
          </a:prstGeom>
          <a:ln>
            <a:noFill/>
          </a:ln>
          <a:effectLst>
            <a:softEdge rad="112500"/>
          </a:effectLst>
        </p:spPr>
      </p:pic>
      <p:sp>
        <p:nvSpPr>
          <p:cNvPr id="15377"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a:p>
        </p:txBody>
      </p:sp>
      <p:sp>
        <p:nvSpPr>
          <p:cNvPr id="15378" name="Text Box 23"/>
          <p:cNvSpPr txBox="1">
            <a:spLocks noChangeArrowheads="1"/>
          </p:cNvSpPr>
          <p:nvPr/>
        </p:nvSpPr>
        <p:spPr bwMode="auto">
          <a:xfrm>
            <a:off x="3032125" y="1484313"/>
            <a:ext cx="1098550" cy="366712"/>
          </a:xfrm>
          <a:prstGeom prst="rect">
            <a:avLst/>
          </a:prstGeom>
          <a:noFill/>
          <a:ln w="9525">
            <a:noFill/>
            <a:miter lim="800000"/>
            <a:headEnd/>
            <a:tailEnd/>
          </a:ln>
        </p:spPr>
        <p:txBody>
          <a:bodyPr wrap="none">
            <a:spAutoFit/>
          </a:bodyPr>
          <a:lstStyle/>
          <a:p>
            <a:r>
              <a:rPr lang="en-US"/>
              <a:t>Licensed</a:t>
            </a:r>
          </a:p>
        </p:txBody>
      </p:sp>
      <p:sp>
        <p:nvSpPr>
          <p:cNvPr id="15379" name="Text Box 24"/>
          <p:cNvSpPr txBox="1">
            <a:spLocks noChangeArrowheads="1"/>
          </p:cNvSpPr>
          <p:nvPr/>
        </p:nvSpPr>
        <p:spPr bwMode="auto">
          <a:xfrm>
            <a:off x="1676400" y="2743200"/>
            <a:ext cx="1276350" cy="366713"/>
          </a:xfrm>
          <a:prstGeom prst="rect">
            <a:avLst/>
          </a:prstGeom>
          <a:noFill/>
          <a:ln w="9525">
            <a:noFill/>
            <a:miter lim="800000"/>
            <a:headEnd/>
            <a:tailEnd/>
          </a:ln>
        </p:spPr>
        <p:txBody>
          <a:bodyPr wrap="none">
            <a:spAutoFit/>
          </a:bodyPr>
          <a:lstStyle/>
          <a:p>
            <a:r>
              <a:rPr lang="en-US" dirty="0"/>
              <a:t>Purchased</a:t>
            </a:r>
          </a:p>
        </p:txBody>
      </p:sp>
      <p:sp>
        <p:nvSpPr>
          <p:cNvPr id="26" name="TextBox 25"/>
          <p:cNvSpPr txBox="1"/>
          <p:nvPr/>
        </p:nvSpPr>
        <p:spPr>
          <a:xfrm>
            <a:off x="3352800" y="3581400"/>
            <a:ext cx="1368079" cy="907941"/>
          </a:xfrm>
          <a:prstGeom prst="rect">
            <a:avLst/>
          </a:prstGeom>
          <a:noFill/>
        </p:spPr>
        <p:txBody>
          <a:bodyPr wrap="square" rtlCol="0">
            <a:spAutoFit/>
          </a:bodyPr>
          <a:lstStyle/>
          <a:p>
            <a:pPr>
              <a:lnSpc>
                <a:spcPct val="100000"/>
              </a:lnSpc>
              <a:spcBef>
                <a:spcPts val="600"/>
              </a:spcBef>
            </a:pPr>
            <a:r>
              <a:rPr lang="en-US" dirty="0" smtClean="0">
                <a:solidFill>
                  <a:schemeClr val="bg1"/>
                </a:solidFill>
                <a:latin typeface="+mn-lt"/>
              </a:rPr>
              <a:t>Limited</a:t>
            </a:r>
          </a:p>
          <a:p>
            <a:pPr>
              <a:lnSpc>
                <a:spcPct val="100000"/>
              </a:lnSpc>
              <a:spcBef>
                <a:spcPts val="600"/>
              </a:spcBef>
            </a:pPr>
            <a:endParaRPr lang="en-US" dirty="0">
              <a:solidFill>
                <a:schemeClr val="bg1"/>
              </a:solidFill>
              <a:latin typeface="+mn-lt"/>
            </a:endParaRPr>
          </a:p>
        </p:txBody>
      </p:sp>
      <p:sp>
        <p:nvSpPr>
          <p:cNvPr id="28" name="Rounded Rectangle 27"/>
          <p:cNvSpPr/>
          <p:nvPr/>
        </p:nvSpPr>
        <p:spPr>
          <a:xfrm>
            <a:off x="1447800" y="2514600"/>
            <a:ext cx="2133600" cy="914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attention</a:t>
            </a:r>
            <a:endParaRPr lang="en-US" dirty="0"/>
          </a:p>
        </p:txBody>
      </p:sp>
      <p:sp>
        <p:nvSpPr>
          <p:cNvPr id="30" name="Rounded Rectangle 29"/>
          <p:cNvSpPr/>
          <p:nvPr/>
        </p:nvSpPr>
        <p:spPr>
          <a:xfrm>
            <a:off x="2362200" y="1447800"/>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Less attention</a:t>
            </a:r>
            <a:endParaRPr lang="en-US" dirty="0"/>
          </a:p>
        </p:txBody>
      </p:sp>
      <p:sp>
        <p:nvSpPr>
          <p:cNvPr id="31" name="Rounded Rectangle 30"/>
          <p:cNvSpPr/>
          <p:nvPr/>
        </p:nvSpPr>
        <p:spPr>
          <a:xfrm>
            <a:off x="2819400" y="3581400"/>
            <a:ext cx="1600200" cy="685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Limited</a:t>
            </a:r>
            <a:endParaRPr lang="en-US" dirty="0"/>
          </a:p>
        </p:txBody>
      </p:sp>
      <p:sp>
        <p:nvSpPr>
          <p:cNvPr id="32" name="Rounded Rectangle 31"/>
          <p:cNvSpPr/>
          <p:nvPr/>
        </p:nvSpPr>
        <p:spPr>
          <a:xfrm>
            <a:off x="4648200" y="3581400"/>
            <a:ext cx="1905000" cy="685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solidFill>
              </a:rPr>
              <a:t>Aspirational</a:t>
            </a:r>
            <a:endParaRPr lang="en-US" dirty="0">
              <a:solidFill>
                <a:schemeClr val="accent1"/>
              </a:solidFill>
            </a:endParaRPr>
          </a:p>
        </p:txBody>
      </p:sp>
      <p:sp>
        <p:nvSpPr>
          <p:cNvPr id="37" name="Rounded Rectangle 36"/>
          <p:cNvSpPr/>
          <p:nvPr/>
        </p:nvSpPr>
        <p:spPr>
          <a:xfrm>
            <a:off x="4648200" y="2667000"/>
            <a:ext cx="2057400" cy="685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Occasional</a:t>
            </a:r>
            <a:endParaRPr lang="en-US" dirty="0"/>
          </a:p>
        </p:txBody>
      </p:sp>
      <p:sp>
        <p:nvSpPr>
          <p:cNvPr id="23" name="Rounded Rectangle 22"/>
          <p:cNvSpPr/>
          <p:nvPr/>
        </p:nvSpPr>
        <p:spPr>
          <a:xfrm>
            <a:off x="4648200" y="3581400"/>
            <a:ext cx="1905000" cy="685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Intentional</a:t>
            </a:r>
            <a:endParaRPr lang="en-US" dirty="0">
              <a:solidFill>
                <a:schemeClr val="bg1"/>
              </a:solidFill>
            </a:endParaRPr>
          </a:p>
        </p:txBody>
      </p:sp>
      <p:sp>
        <p:nvSpPr>
          <p:cNvPr id="24" name="TextBox 36"/>
          <p:cNvSpPr txBox="1">
            <a:spLocks noChangeArrowheads="1"/>
          </p:cNvSpPr>
          <p:nvPr/>
        </p:nvSpPr>
        <p:spPr bwMode="auto">
          <a:xfrm>
            <a:off x="76200" y="76200"/>
            <a:ext cx="5886227" cy="535531"/>
          </a:xfrm>
          <a:prstGeom prst="rect">
            <a:avLst/>
          </a:prstGeom>
          <a:solidFill>
            <a:schemeClr val="bg1"/>
          </a:solidFill>
          <a:ln w="9525">
            <a:noFill/>
            <a:miter lim="800000"/>
            <a:headEnd/>
            <a:tailEnd/>
          </a:ln>
        </p:spPr>
        <p:txBody>
          <a:bodyPr wrap="none">
            <a:spAutoFit/>
          </a:bodyPr>
          <a:lstStyle/>
          <a:p>
            <a:r>
              <a:rPr lang="en-US" dirty="0" smtClean="0">
                <a:latin typeface="Calibri" pitchFamily="34" charset="0"/>
              </a:rPr>
              <a:t>Library a</a:t>
            </a:r>
            <a:r>
              <a:rPr lang="en-US" b="1" dirty="0" smtClean="0">
                <a:latin typeface="Calibri" pitchFamily="34" charset="0"/>
              </a:rPr>
              <a:t>ttention and investment are shifting</a:t>
            </a:r>
            <a:endParaRPr lang="en-US"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33333E-6 -2.36994E-6 L 0.15 -0.1556 " pathEditMode="relative" rAng="0" ptsTypes="AA">
                                      <p:cBhvr>
                                        <p:cTn id="6" dur="2000" fill="hold"/>
                                        <p:tgtEl>
                                          <p:spTgt spid="28"/>
                                        </p:tgtEl>
                                        <p:attrNameLst>
                                          <p:attrName>ppt_x</p:attrName>
                                          <p:attrName>ppt_y</p:attrName>
                                        </p:attrNameLst>
                                      </p:cBhvr>
                                      <p:rCtr x="75" y="-78"/>
                                    </p:animMotion>
                                  </p:childTnLst>
                                </p:cTn>
                              </p:par>
                              <p:par>
                                <p:cTn id="7" presetID="49" presetClass="path" presetSubtype="0" accel="50000" decel="50000" fill="hold" grpId="0" nodeType="withEffect">
                                  <p:stCondLst>
                                    <p:cond delay="0"/>
                                  </p:stCondLst>
                                  <p:childTnLst>
                                    <p:animMotion origin="layout" path="M 5.55112E-17 2.22222E-6 L -0.11667 0.14444 " pathEditMode="relative" rAng="0" ptsTypes="AA">
                                      <p:cBhvr>
                                        <p:cTn id="8" dur="2000" fill="hold"/>
                                        <p:tgtEl>
                                          <p:spTgt spid="30"/>
                                        </p:tgtEl>
                                        <p:attrNameLst>
                                          <p:attrName>ppt_x</p:attrName>
                                          <p:attrName>ppt_y</p:attrName>
                                        </p:attrNameLst>
                                      </p:cBhvr>
                                      <p:rCtr x="-58" y="72"/>
                                    </p:animMotion>
                                  </p:childTnLst>
                                </p:cTn>
                              </p:par>
                              <p:par>
                                <p:cTn id="9" presetID="6" presetClass="emph" presetSubtype="0" fill="hold" grpId="1" nodeType="withEffect">
                                  <p:stCondLst>
                                    <p:cond delay="0"/>
                                  </p:stCondLst>
                                  <p:childTnLst>
                                    <p:animScale>
                                      <p:cBhvr>
                                        <p:cTn id="10" dur="2000" fill="hold"/>
                                        <p:tgtEl>
                                          <p:spTgt spid="30"/>
                                        </p:tgtEl>
                                      </p:cBhvr>
                                      <p:by x="75000" y="75000"/>
                                    </p:animScale>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out)">
                                      <p:cBhvr>
                                        <p:cTn id="15" dur="2000"/>
                                        <p:tgtEl>
                                          <p:spTgt spid="23"/>
                                        </p:tgtEl>
                                      </p:cBhvr>
                                    </p:animEffect>
                                  </p:childTnLst>
                                </p:cTn>
                              </p:par>
                            </p:childTnLst>
                          </p:cTn>
                        </p:par>
                        <p:par>
                          <p:cTn id="16" fill="hold">
                            <p:stCondLst>
                              <p:cond delay="2000"/>
                            </p:stCondLst>
                            <p:childTnLst>
                              <p:par>
                                <p:cTn id="17" presetID="9" presetClass="emph" presetSubtype="0" grpId="0" nodeType="afterEffect">
                                  <p:stCondLst>
                                    <p:cond delay="0"/>
                                  </p:stCondLst>
                                  <p:childTnLst>
                                    <p:set>
                                      <p:cBhvr rctx="PPT">
                                        <p:cTn id="18" dur="indefinite"/>
                                        <p:tgtEl>
                                          <p:spTgt spid="37"/>
                                        </p:tgtEl>
                                        <p:attrNameLst>
                                          <p:attrName>style.opacity</p:attrName>
                                        </p:attrNameLst>
                                      </p:cBhvr>
                                      <p:to>
                                        <p:strVal val="0.5"/>
                                      </p:to>
                                    </p:set>
                                    <p:animEffect filter="image" prLst="opacity: 0.5">
                                      <p:cBhvr rctx="IE">
                                        <p:cTn id="19" dur="indefinite"/>
                                        <p:tgtEl>
                                          <p:spTgt spid="37"/>
                                        </p:tgtEl>
                                      </p:cBhvr>
                                    </p:animEffect>
                                  </p:childTnLst>
                                </p:cTn>
                              </p:par>
                              <p:par>
                                <p:cTn id="20" presetID="9" presetClass="emph" presetSubtype="0" grpId="0" nodeType="withEffect">
                                  <p:stCondLst>
                                    <p:cond delay="0"/>
                                  </p:stCondLst>
                                  <p:childTnLst>
                                    <p:set>
                                      <p:cBhvr rctx="PPT">
                                        <p:cTn id="21" dur="indefinite"/>
                                        <p:tgtEl>
                                          <p:spTgt spid="31"/>
                                        </p:tgtEl>
                                        <p:attrNameLst>
                                          <p:attrName>style.opacity</p:attrName>
                                        </p:attrNameLst>
                                      </p:cBhvr>
                                      <p:to>
                                        <p:strVal val="0.5"/>
                                      </p:to>
                                    </p:set>
                                    <p:animEffect filter="image" prLst="opacity: 0.5">
                                      <p:cBhvr rctx="IE">
                                        <p:cTn id="22" dur="indefinite"/>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0" grpId="1" animBg="1"/>
      <p:bldP spid="31" grpId="0" animBg="1"/>
      <p:bldP spid="37"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474787"/>
            <a:ext cx="6553200" cy="4495800"/>
          </a:xfrm>
          <a:prstGeom prst="rect">
            <a:avLst/>
          </a:prstGeom>
          <a:solidFill>
            <a:schemeClr val="bg1">
              <a:lumMod val="85000"/>
              <a:alpha val="27059"/>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a:stCxn id="4" idx="0"/>
            <a:endCxn id="4" idx="2"/>
          </p:cNvCxnSpPr>
          <p:nvPr/>
        </p:nvCxnSpPr>
        <p:spPr>
          <a:xfrm rot="16200000" flipH="1">
            <a:off x="2324101" y="3722687"/>
            <a:ext cx="4495800" cy="31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722687"/>
            <a:ext cx="6553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3797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Low Stewardship</a:t>
            </a:r>
          </a:p>
        </p:txBody>
      </p:sp>
      <p:sp>
        <p:nvSpPr>
          <p:cNvPr id="18" name="Oval 17"/>
          <p:cNvSpPr/>
          <p:nvPr/>
        </p:nvSpPr>
        <p:spPr>
          <a:xfrm>
            <a:off x="152400" y="33797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High Stewardship</a:t>
            </a:r>
          </a:p>
        </p:txBody>
      </p:sp>
      <p:sp>
        <p:nvSpPr>
          <p:cNvPr id="19" name="Oval 18"/>
          <p:cNvSpPr/>
          <p:nvPr/>
        </p:nvSpPr>
        <p:spPr>
          <a:xfrm>
            <a:off x="3581400" y="58943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Few Collections</a:t>
            </a:r>
          </a:p>
        </p:txBody>
      </p:sp>
      <p:sp>
        <p:nvSpPr>
          <p:cNvPr id="20" name="Oval 19"/>
          <p:cNvSpPr/>
          <p:nvPr/>
        </p:nvSpPr>
        <p:spPr>
          <a:xfrm>
            <a:off x="3581400" y="9413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Many Collections</a:t>
            </a:r>
          </a:p>
        </p:txBody>
      </p:sp>
      <p:sp>
        <p:nvSpPr>
          <p:cNvPr id="24584" name="TextBox 36"/>
          <p:cNvSpPr txBox="1">
            <a:spLocks noChangeArrowheads="1"/>
          </p:cNvSpPr>
          <p:nvPr/>
        </p:nvSpPr>
        <p:spPr bwMode="auto">
          <a:xfrm>
            <a:off x="228600" y="228600"/>
            <a:ext cx="5964261" cy="535531"/>
          </a:xfrm>
          <a:prstGeom prst="rect">
            <a:avLst/>
          </a:prstGeom>
          <a:noFill/>
          <a:ln w="9525">
            <a:noFill/>
            <a:miter lim="800000"/>
            <a:headEnd/>
            <a:tailEnd/>
          </a:ln>
        </p:spPr>
        <p:txBody>
          <a:bodyPr wrap="none">
            <a:spAutoFit/>
          </a:bodyPr>
          <a:lstStyle/>
          <a:p>
            <a:r>
              <a:rPr lang="en-US" b="1" dirty="0" smtClean="0">
                <a:latin typeface="Calibri" pitchFamily="34" charset="0"/>
              </a:rPr>
              <a:t>Academic </a:t>
            </a:r>
            <a:r>
              <a:rPr lang="en-US" dirty="0" smtClean="0">
                <a:latin typeface="Calibri" pitchFamily="34" charset="0"/>
              </a:rPr>
              <a:t>i</a:t>
            </a:r>
            <a:r>
              <a:rPr lang="en-US" b="1" dirty="0" smtClean="0">
                <a:latin typeface="Calibri" pitchFamily="34" charset="0"/>
              </a:rPr>
              <a:t>nstitutions are driving this change </a:t>
            </a:r>
            <a:endParaRPr lang="en-US" b="1" dirty="0">
              <a:latin typeface="Calibri" pitchFamily="34" charset="0"/>
            </a:endParaRPr>
          </a:p>
        </p:txBody>
      </p:sp>
      <p:cxnSp>
        <p:nvCxnSpPr>
          <p:cNvPr id="11" name="Straight Connector 10"/>
          <p:cNvCxnSpPr/>
          <p:nvPr/>
        </p:nvCxnSpPr>
        <p:spPr>
          <a:xfrm flipV="1">
            <a:off x="1295400" y="1474787"/>
            <a:ext cx="6553200" cy="44958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1474787"/>
            <a:ext cx="6553200" cy="44958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594" name="Text Box 20"/>
          <p:cNvSpPr txBox="1">
            <a:spLocks noChangeArrowheads="1"/>
          </p:cNvSpPr>
          <p:nvPr/>
        </p:nvSpPr>
        <p:spPr bwMode="auto">
          <a:xfrm>
            <a:off x="3032125" y="1739900"/>
            <a:ext cx="1098550" cy="366712"/>
          </a:xfrm>
          <a:prstGeom prst="rect">
            <a:avLst/>
          </a:prstGeom>
          <a:noFill/>
          <a:ln w="9525">
            <a:noFill/>
            <a:miter lim="800000"/>
            <a:headEnd/>
            <a:tailEnd/>
          </a:ln>
        </p:spPr>
        <p:txBody>
          <a:bodyPr wrap="none">
            <a:spAutoFit/>
          </a:bodyPr>
          <a:lstStyle/>
          <a:p>
            <a:r>
              <a:rPr lang="en-US" dirty="0"/>
              <a:t>Licensed</a:t>
            </a:r>
          </a:p>
        </p:txBody>
      </p:sp>
      <p:sp>
        <p:nvSpPr>
          <p:cNvPr id="24595" name="Text Box 21"/>
          <p:cNvSpPr txBox="1">
            <a:spLocks noChangeArrowheads="1"/>
          </p:cNvSpPr>
          <p:nvPr/>
        </p:nvSpPr>
        <p:spPr bwMode="auto">
          <a:xfrm>
            <a:off x="1524000" y="2998787"/>
            <a:ext cx="1276350" cy="366713"/>
          </a:xfrm>
          <a:prstGeom prst="rect">
            <a:avLst/>
          </a:prstGeom>
          <a:noFill/>
          <a:ln w="9525">
            <a:noFill/>
            <a:miter lim="800000"/>
            <a:headEnd/>
            <a:tailEnd/>
          </a:ln>
        </p:spPr>
        <p:txBody>
          <a:bodyPr wrap="none">
            <a:spAutoFit/>
          </a:bodyPr>
          <a:lstStyle/>
          <a:p>
            <a:r>
              <a:rPr lang="en-US"/>
              <a:t>Purchased</a:t>
            </a:r>
          </a:p>
        </p:txBody>
      </p:sp>
      <p:grpSp>
        <p:nvGrpSpPr>
          <p:cNvPr id="54" name="Group 53"/>
          <p:cNvGrpSpPr/>
          <p:nvPr/>
        </p:nvGrpSpPr>
        <p:grpSpPr>
          <a:xfrm>
            <a:off x="2895600" y="2743200"/>
            <a:ext cx="2286000" cy="1524000"/>
            <a:chOff x="2895600" y="2743200"/>
            <a:chExt cx="2286000" cy="1524000"/>
          </a:xfrm>
        </p:grpSpPr>
        <p:cxnSp>
          <p:nvCxnSpPr>
            <p:cNvPr id="36" name="Straight Connector 35"/>
            <p:cNvCxnSpPr/>
            <p:nvPr/>
          </p:nvCxnSpPr>
          <p:spPr>
            <a:xfrm rot="16200000" flipH="1">
              <a:off x="4800600" y="376078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rrowheads="1"/>
            </p:cNvSpPr>
            <p:nvPr/>
          </p:nvSpPr>
          <p:spPr bwMode="auto">
            <a:xfrm>
              <a:off x="4876800" y="3303587"/>
              <a:ext cx="304800" cy="304800"/>
            </a:xfrm>
            <a:prstGeom prst="ellipse">
              <a:avLst/>
            </a:prstGeom>
            <a:solidFill>
              <a:schemeClr val="tx1"/>
            </a:solidFill>
            <a:ln w="25400" algn="ctr">
              <a:solidFill>
                <a:schemeClr val="tx1"/>
              </a:solidFill>
              <a:round/>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5" name="Oval 14"/>
            <p:cNvSpPr/>
            <p:nvPr/>
          </p:nvSpPr>
          <p:spPr>
            <a:xfrm>
              <a:off x="2895600" y="27432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886200" y="39624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876800" y="3913187"/>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15" idx="6"/>
              <a:endCxn id="14" idx="2"/>
            </p:cNvCxnSpPr>
            <p:nvPr/>
          </p:nvCxnSpPr>
          <p:spPr>
            <a:xfrm>
              <a:off x="3200400" y="2895600"/>
              <a:ext cx="1676400" cy="560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593" name="Line 19"/>
            <p:cNvSpPr>
              <a:spLocks noChangeShapeType="1"/>
            </p:cNvSpPr>
            <p:nvPr/>
          </p:nvSpPr>
          <p:spPr bwMode="auto">
            <a:xfrm>
              <a:off x="3048000" y="2895600"/>
              <a:ext cx="914400" cy="1169986"/>
            </a:xfrm>
            <a:prstGeom prst="line">
              <a:avLst/>
            </a:prstGeom>
            <a:noFill/>
            <a:ln w="25400">
              <a:solidFill>
                <a:schemeClr val="tx1"/>
              </a:solidFill>
              <a:round/>
              <a:headEnd/>
              <a:tailEnd/>
            </a:ln>
          </p:spPr>
          <p:txBody>
            <a:bodyPr/>
            <a:lstStyle/>
            <a:p>
              <a:endParaRPr lang="en-US"/>
            </a:p>
          </p:txBody>
        </p:sp>
        <p:sp>
          <p:nvSpPr>
            <p:cNvPr id="24597" name="Line 21"/>
            <p:cNvSpPr>
              <a:spLocks noChangeShapeType="1"/>
            </p:cNvSpPr>
            <p:nvPr/>
          </p:nvSpPr>
          <p:spPr bwMode="auto">
            <a:xfrm flipV="1">
              <a:off x="4191000" y="4065587"/>
              <a:ext cx="762000" cy="76200"/>
            </a:xfrm>
            <a:prstGeom prst="line">
              <a:avLst/>
            </a:prstGeom>
            <a:noFill/>
            <a:ln w="25400">
              <a:solidFill>
                <a:schemeClr val="tx1"/>
              </a:solidFill>
              <a:round/>
              <a:headEnd/>
              <a:tailEnd/>
            </a:ln>
            <a:effectLst/>
          </p:spPr>
          <p:txBody>
            <a:bodyPr/>
            <a:lstStyle/>
            <a:p>
              <a:endParaRPr lang="en-US"/>
            </a:p>
          </p:txBody>
        </p:sp>
      </p:grpSp>
      <p:grpSp>
        <p:nvGrpSpPr>
          <p:cNvPr id="43" name="Group 42"/>
          <p:cNvGrpSpPr/>
          <p:nvPr/>
        </p:nvGrpSpPr>
        <p:grpSpPr>
          <a:xfrm>
            <a:off x="3505200" y="2362200"/>
            <a:ext cx="2209800" cy="2438400"/>
            <a:chOff x="5181600" y="1371600"/>
            <a:chExt cx="2209800" cy="2438400"/>
          </a:xfrm>
        </p:grpSpPr>
        <p:sp>
          <p:nvSpPr>
            <p:cNvPr id="24" name="Oval 23"/>
            <p:cNvSpPr>
              <a:spLocks noChangeArrowheads="1"/>
            </p:cNvSpPr>
            <p:nvPr/>
          </p:nvSpPr>
          <p:spPr bwMode="auto">
            <a:xfrm>
              <a:off x="6324600" y="2514600"/>
              <a:ext cx="304800" cy="304800"/>
            </a:xfrm>
            <a:prstGeom prst="ellipse">
              <a:avLst/>
            </a:prstGeom>
            <a:solidFill>
              <a:schemeClr val="tx1"/>
            </a:solidFill>
            <a:ln w="25400" algn="ctr">
              <a:solidFill>
                <a:schemeClr val="tx1"/>
              </a:solidFill>
              <a:round/>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25" name="Oval 24"/>
            <p:cNvSpPr/>
            <p:nvPr/>
          </p:nvSpPr>
          <p:spPr>
            <a:xfrm>
              <a:off x="5181600" y="13716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791200" y="27432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7086600" y="35052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5" idx="5"/>
              <a:endCxn id="24" idx="1"/>
            </p:cNvCxnSpPr>
            <p:nvPr/>
          </p:nvCxnSpPr>
          <p:spPr>
            <a:xfrm rot="16200000" flipH="1">
              <a:off x="5441763" y="1631763"/>
              <a:ext cx="927474" cy="9274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5"/>
              <a:endCxn id="28" idx="1"/>
            </p:cNvCxnSpPr>
            <p:nvPr/>
          </p:nvCxnSpPr>
          <p:spPr>
            <a:xfrm rot="16200000" flipH="1">
              <a:off x="6470463" y="2889063"/>
              <a:ext cx="775074" cy="5464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Line 19"/>
            <p:cNvSpPr>
              <a:spLocks noChangeShapeType="1"/>
            </p:cNvSpPr>
            <p:nvPr/>
          </p:nvSpPr>
          <p:spPr bwMode="auto">
            <a:xfrm>
              <a:off x="5334000" y="1600201"/>
              <a:ext cx="533400" cy="1219200"/>
            </a:xfrm>
            <a:prstGeom prst="line">
              <a:avLst/>
            </a:prstGeom>
            <a:noFill/>
            <a:ln w="25400">
              <a:solidFill>
                <a:schemeClr val="tx1"/>
              </a:solidFill>
              <a:round/>
              <a:headEnd/>
              <a:tailEnd/>
            </a:ln>
          </p:spPr>
          <p:txBody>
            <a:bodyPr/>
            <a:lstStyle/>
            <a:p>
              <a:endParaRPr lang="en-US"/>
            </a:p>
          </p:txBody>
        </p:sp>
        <p:sp>
          <p:nvSpPr>
            <p:cNvPr id="32" name="Line 21"/>
            <p:cNvSpPr>
              <a:spLocks noChangeShapeType="1"/>
            </p:cNvSpPr>
            <p:nvPr/>
          </p:nvSpPr>
          <p:spPr bwMode="auto">
            <a:xfrm>
              <a:off x="6019800" y="2971800"/>
              <a:ext cx="1143000" cy="685800"/>
            </a:xfrm>
            <a:prstGeom prst="line">
              <a:avLst/>
            </a:prstGeom>
            <a:noFill/>
            <a:ln w="25400">
              <a:solidFill>
                <a:schemeClr val="tx1"/>
              </a:solidFill>
              <a:round/>
              <a:headEnd/>
              <a:tailEnd/>
            </a:ln>
            <a:effectLst/>
          </p:spPr>
          <p:txBody>
            <a:bodyPr/>
            <a:lstStyle/>
            <a:p>
              <a:endParaRPr lang="en-US"/>
            </a:p>
          </p:txBody>
        </p:sp>
      </p:grpSp>
      <p:sp>
        <p:nvSpPr>
          <p:cNvPr id="72" name="TextBox 71"/>
          <p:cNvSpPr txBox="1"/>
          <p:nvPr/>
        </p:nvSpPr>
        <p:spPr>
          <a:xfrm>
            <a:off x="4724400" y="1600200"/>
            <a:ext cx="2971800" cy="108285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gn="ctr"/>
            <a:r>
              <a:rPr lang="en-US" i="1" dirty="0" smtClean="0"/>
              <a:t>Redirection of library resource</a:t>
            </a:r>
            <a:endParaRPr lang="en-US" i="1" dirty="0"/>
          </a:p>
        </p:txBody>
      </p:sp>
      <p:sp>
        <p:nvSpPr>
          <p:cNvPr id="35" name="TextBox 34"/>
          <p:cNvSpPr txBox="1"/>
          <p:nvPr/>
        </p:nvSpPr>
        <p:spPr>
          <a:xfrm>
            <a:off x="2362200" y="3467008"/>
            <a:ext cx="986167" cy="535531"/>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US" dirty="0" smtClean="0"/>
              <a:t>today</a:t>
            </a:r>
            <a:endParaRPr lang="en-US" dirty="0"/>
          </a:p>
        </p:txBody>
      </p:sp>
      <p:sp>
        <p:nvSpPr>
          <p:cNvPr id="37" name="TextBox 36"/>
          <p:cNvSpPr txBox="1"/>
          <p:nvPr/>
        </p:nvSpPr>
        <p:spPr>
          <a:xfrm>
            <a:off x="5410200" y="3429000"/>
            <a:ext cx="1067921" cy="535531"/>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r>
              <a:rPr lang="en-US" dirty="0" smtClean="0"/>
              <a:t>+5 yrs</a:t>
            </a:r>
            <a:endParaRPr lang="en-US" dirty="0"/>
          </a:p>
        </p:txBody>
      </p:sp>
      <p:sp>
        <p:nvSpPr>
          <p:cNvPr id="38" name="TextBox 37"/>
          <p:cNvSpPr txBox="1"/>
          <p:nvPr/>
        </p:nvSpPr>
        <p:spPr>
          <a:xfrm>
            <a:off x="1447800" y="4683204"/>
            <a:ext cx="6248400" cy="122586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square" rtlCol="0">
            <a:spAutoFit/>
          </a:bodyPr>
          <a:lstStyle/>
          <a:p>
            <a:pPr algn="ctr">
              <a:lnSpc>
                <a:spcPct val="100000"/>
              </a:lnSpc>
              <a:spcBef>
                <a:spcPts val="0"/>
              </a:spcBef>
            </a:pPr>
            <a:r>
              <a:rPr lang="en-US" sz="2200" dirty="0" smtClean="0">
                <a:latin typeface="+mj-lt"/>
              </a:rPr>
              <a:t>University library spending on e-resources in 2008: </a:t>
            </a:r>
          </a:p>
          <a:p>
            <a:pPr algn="ctr">
              <a:lnSpc>
                <a:spcPct val="100000"/>
              </a:lnSpc>
              <a:spcBef>
                <a:spcPts val="0"/>
              </a:spcBef>
            </a:pPr>
            <a:r>
              <a:rPr lang="en-US" sz="2200" dirty="0" smtClean="0">
                <a:latin typeface="+mj-lt"/>
              </a:rPr>
              <a:t>   CAUL    = $170M AUS (28% total library exp.)</a:t>
            </a:r>
          </a:p>
          <a:p>
            <a:pPr algn="ctr">
              <a:lnSpc>
                <a:spcPct val="100000"/>
              </a:lnSpc>
              <a:spcBef>
                <a:spcPts val="0"/>
              </a:spcBef>
            </a:pPr>
            <a:r>
              <a:rPr lang="en-US" sz="2200" dirty="0" smtClean="0">
                <a:latin typeface="+mj-lt"/>
              </a:rPr>
              <a:t>   US ARL = $627M US    (41% total  library exp.)</a:t>
            </a:r>
            <a:endParaRPr lang="en-US" sz="22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54"/>
                                        </p:tgtEl>
                                      </p:cBhvr>
                                    </p:animEffect>
                                    <p:set>
                                      <p:cBhvr>
                                        <p:cTn id="7" dur="1" fill="hold">
                                          <p:stCondLst>
                                            <p:cond delay="1999"/>
                                          </p:stCondLst>
                                        </p:cTn>
                                        <p:tgtEl>
                                          <p:spTgt spid="5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par>
                                <p:cTn id="14" presetID="8" presetClass="entr" presetSubtype="32"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diamond(out)">
                                      <p:cBhvr>
                                        <p:cTn id="16" dur="2000"/>
                                        <p:tgtEl>
                                          <p:spTgt spid="4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dissolve">
                                      <p:cBhvr>
                                        <p:cTn id="2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5"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7261225" cy="1284287"/>
          </a:xfrm>
        </p:spPr>
        <p:txBody>
          <a:bodyPr/>
          <a:lstStyle/>
          <a:p>
            <a:r>
              <a:rPr lang="en-US" dirty="0" smtClean="0"/>
              <a:t>Shared Library Infrastructure:  </a:t>
            </a:r>
            <a:br>
              <a:rPr lang="en-US" dirty="0" smtClean="0"/>
            </a:br>
            <a:r>
              <a:rPr lang="en-US" dirty="0" smtClean="0"/>
              <a:t>                                        Academic Influence</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304800" y="1666875"/>
            <a:ext cx="4657725"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04800" y="4419600"/>
            <a:ext cx="4648200" cy="1336456"/>
          </a:xfrm>
          <a:prstGeom prst="rect">
            <a:avLst/>
          </a:prstGeom>
        </p:spPr>
        <p:txBody>
          <a:bodyPr wrap="square">
            <a:spAutoFit/>
          </a:bodyPr>
          <a:lstStyle/>
          <a:p>
            <a:r>
              <a:rPr lang="en-US" sz="1800" dirty="0" smtClean="0"/>
              <a:t>~45 million holdings</a:t>
            </a:r>
          </a:p>
          <a:p>
            <a:r>
              <a:rPr lang="en-US" sz="1800" dirty="0" smtClean="0"/>
              <a:t> 22.3M (50%) in university libraries</a:t>
            </a:r>
          </a:p>
          <a:p>
            <a:r>
              <a:rPr lang="en-US" sz="1800" dirty="0" smtClean="0"/>
              <a:t> 7.9M (18%) in G8 university libraries</a:t>
            </a:r>
            <a:endParaRPr lang="en-US" sz="1800" dirty="0"/>
          </a:p>
        </p:txBody>
      </p:sp>
      <p:sp>
        <p:nvSpPr>
          <p:cNvPr id="7" name="Rectangle 6"/>
          <p:cNvSpPr/>
          <p:nvPr/>
        </p:nvSpPr>
        <p:spPr>
          <a:xfrm>
            <a:off x="4267200" y="4419600"/>
            <a:ext cx="4648200" cy="1366528"/>
          </a:xfrm>
          <a:prstGeom prst="rect">
            <a:avLst/>
          </a:prstGeom>
        </p:spPr>
        <p:txBody>
          <a:bodyPr wrap="square">
            <a:spAutoFit/>
          </a:bodyPr>
          <a:lstStyle/>
          <a:p>
            <a:pPr algn="r"/>
            <a:r>
              <a:rPr lang="en-US" sz="1800" dirty="0" smtClean="0"/>
              <a:t>~1.45 million holdings</a:t>
            </a:r>
          </a:p>
          <a:p>
            <a:pPr algn="r"/>
            <a:r>
              <a:rPr lang="en-US" sz="1800" dirty="0" smtClean="0"/>
              <a:t> 83.5M (58%) in university libraries</a:t>
            </a:r>
          </a:p>
          <a:p>
            <a:pPr algn="r"/>
            <a:r>
              <a:rPr lang="en-US" sz="1800" dirty="0" smtClean="0"/>
              <a:t>  est. ~20% in ARL university libraries</a:t>
            </a:r>
            <a:endParaRPr lang="en-US" sz="1800" dirty="0"/>
          </a:p>
        </p:txBody>
      </p:sp>
      <p:sp>
        <p:nvSpPr>
          <p:cNvPr id="9" name="TextBox 8"/>
          <p:cNvSpPr txBox="1"/>
          <p:nvPr/>
        </p:nvSpPr>
        <p:spPr>
          <a:xfrm>
            <a:off x="387694" y="5943600"/>
            <a:ext cx="8375306" cy="495392"/>
          </a:xfrm>
          <a:prstGeom prst="rect">
            <a:avLst/>
          </a:prstGeom>
          <a:noFill/>
        </p:spPr>
        <p:txBody>
          <a:bodyPr wrap="none" rtlCol="0">
            <a:spAutoFit/>
          </a:bodyPr>
          <a:lstStyle/>
          <a:p>
            <a:pPr algn="ctr"/>
            <a:r>
              <a:rPr lang="en-US" i="1" dirty="0" smtClean="0">
                <a:solidFill>
                  <a:schemeClr val="accent1"/>
                </a:solidFill>
              </a:rPr>
              <a:t>Change in academic libraries affects system as a whole </a:t>
            </a:r>
            <a:endParaRPr lang="en-US" i="1" dirty="0">
              <a:solidFill>
                <a:schemeClr val="accent1"/>
              </a:solidFill>
            </a:endParaRPr>
          </a:p>
        </p:txBody>
      </p:sp>
      <p:pic>
        <p:nvPicPr>
          <p:cNvPr id="2050" name="Picture 2"/>
          <p:cNvPicPr>
            <a:picLocks noChangeAspect="1" noChangeArrowheads="1"/>
          </p:cNvPicPr>
          <p:nvPr/>
        </p:nvPicPr>
        <p:blipFill>
          <a:blip r:embed="rId4" cstate="print"/>
          <a:srcRect/>
          <a:stretch>
            <a:fillRect/>
          </a:stretch>
        </p:blipFill>
        <p:spPr bwMode="auto">
          <a:xfrm>
            <a:off x="4286054" y="1676400"/>
            <a:ext cx="4553146"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Academic Collections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Shift to licensed electronic content is accelerating</a:t>
            </a:r>
          </a:p>
          <a:p>
            <a:pPr lvl="1">
              <a:buNone/>
            </a:pPr>
            <a:r>
              <a:rPr lang="en-US" dirty="0" smtClean="0">
                <a:solidFill>
                  <a:schemeClr val="accent1"/>
                </a:solidFill>
              </a:rPr>
              <a:t>Research journals – a well established trend</a:t>
            </a:r>
          </a:p>
          <a:p>
            <a:pPr lvl="1">
              <a:buNone/>
            </a:pPr>
            <a:r>
              <a:rPr lang="en-US" dirty="0" smtClean="0">
                <a:solidFill>
                  <a:schemeClr val="accent1"/>
                </a:solidFill>
              </a:rPr>
              <a:t>Scholarly monographs – in progress</a:t>
            </a:r>
          </a:p>
          <a:p>
            <a:pPr lvl="1">
              <a:buNone/>
            </a:pPr>
            <a:endParaRPr lang="en-US" dirty="0" smtClean="0"/>
          </a:p>
          <a:p>
            <a:pPr>
              <a:buFont typeface="Arial" pitchFamily="34" charset="0"/>
              <a:buChar char="•"/>
            </a:pPr>
            <a:r>
              <a:rPr lang="en-US" dirty="0" smtClean="0"/>
              <a:t>Print collections delivering less (and less) value at great (and growing) cost</a:t>
            </a:r>
          </a:p>
          <a:p>
            <a:pPr lvl="1">
              <a:buNone/>
            </a:pPr>
            <a:r>
              <a:rPr lang="en-US" dirty="0" smtClean="0">
                <a:solidFill>
                  <a:schemeClr val="accent1"/>
                </a:solidFill>
              </a:rPr>
              <a:t> Est. $4.25 US per volume per year for on-site collections</a:t>
            </a:r>
          </a:p>
          <a:p>
            <a:pPr lvl="1">
              <a:buNone/>
            </a:pPr>
            <a:r>
              <a:rPr lang="en-US" dirty="0" smtClean="0">
                <a:solidFill>
                  <a:schemeClr val="accent1"/>
                </a:solidFill>
              </a:rPr>
              <a:t>Library purchasing power decreasing as per-unit cost rises</a:t>
            </a:r>
          </a:p>
          <a:p>
            <a:pPr lvl="1">
              <a:buNone/>
            </a:pPr>
            <a:endParaRPr lang="en-US" dirty="0" smtClean="0"/>
          </a:p>
          <a:p>
            <a:pPr>
              <a:buFont typeface="Arial" pitchFamily="34" charset="0"/>
              <a:buChar char="•"/>
            </a:pPr>
            <a:r>
              <a:rPr lang="en-US" dirty="0" smtClean="0"/>
              <a:t>Special collections marginal to educational mandate at many institutions</a:t>
            </a:r>
          </a:p>
          <a:p>
            <a:pPr lvl="1">
              <a:buNone/>
            </a:pPr>
            <a:r>
              <a:rPr lang="en-US" dirty="0" smtClean="0">
                <a:solidFill>
                  <a:schemeClr val="accent1"/>
                </a:solidFill>
              </a:rPr>
              <a:t>Costly to manage, not (always) integral to teaching, learning</a:t>
            </a:r>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Equal and Opposite Reaction</a:t>
            </a:r>
            <a:endParaRPr lang="en-US" dirty="0"/>
          </a:p>
        </p:txBody>
      </p:sp>
      <p:sp>
        <p:nvSpPr>
          <p:cNvPr id="4" name="TextBox 3"/>
          <p:cNvSpPr txBox="1"/>
          <p:nvPr/>
        </p:nvSpPr>
        <p:spPr>
          <a:xfrm>
            <a:off x="533400" y="1676400"/>
            <a:ext cx="7924800" cy="830997"/>
          </a:xfrm>
          <a:prstGeom prst="rect">
            <a:avLst/>
          </a:prstGeom>
          <a:noFill/>
        </p:spPr>
        <p:txBody>
          <a:bodyPr wrap="square" rtlCol="0">
            <a:spAutoFit/>
          </a:bodyPr>
          <a:lstStyle/>
          <a:p>
            <a:pPr>
              <a:lnSpc>
                <a:spcPct val="100000"/>
              </a:lnSpc>
              <a:spcBef>
                <a:spcPts val="0"/>
              </a:spcBef>
            </a:pPr>
            <a:r>
              <a:rPr lang="en-US" dirty="0" smtClean="0"/>
              <a:t>As an increasing share of library spending is directed toward licensed content . . .</a:t>
            </a:r>
            <a:endParaRPr lang="en-US" dirty="0"/>
          </a:p>
        </p:txBody>
      </p:sp>
      <p:sp>
        <p:nvSpPr>
          <p:cNvPr id="5" name="TextBox 4"/>
          <p:cNvSpPr txBox="1"/>
          <p:nvPr/>
        </p:nvSpPr>
        <p:spPr>
          <a:xfrm>
            <a:off x="1905000" y="2880907"/>
            <a:ext cx="6864380" cy="592503"/>
          </a:xfrm>
          <a:prstGeom prst="roundRect">
            <a:avLst/>
          </a:prstGeom>
          <a:solidFill>
            <a:schemeClr val="accent1"/>
          </a:solidFill>
        </p:spPr>
        <p:txBody>
          <a:bodyPr wrap="none" rtlCol="0">
            <a:spAutoFit/>
          </a:bodyPr>
          <a:lstStyle/>
          <a:p>
            <a:r>
              <a:rPr lang="en-US" dirty="0" smtClean="0">
                <a:solidFill>
                  <a:schemeClr val="bg1"/>
                </a:solidFill>
              </a:rPr>
              <a:t>Pressure on print management costs increases</a:t>
            </a:r>
            <a:endParaRPr lang="en-US" dirty="0">
              <a:solidFill>
                <a:schemeClr val="bg1"/>
              </a:solidFill>
            </a:endParaRPr>
          </a:p>
        </p:txBody>
      </p:sp>
      <p:sp>
        <p:nvSpPr>
          <p:cNvPr id="6" name="TextBox 5"/>
          <p:cNvSpPr txBox="1"/>
          <p:nvPr/>
        </p:nvSpPr>
        <p:spPr>
          <a:xfrm>
            <a:off x="304800" y="3810000"/>
            <a:ext cx="7518405" cy="548093"/>
          </a:xfrm>
          <a:prstGeom prst="roundRect">
            <a:avLst/>
          </a:prstGeom>
          <a:solidFill>
            <a:schemeClr val="accent2"/>
          </a:solidFill>
        </p:spPr>
        <p:txBody>
          <a:bodyPr wrap="none" rtlCol="0">
            <a:spAutoFit/>
          </a:bodyPr>
          <a:lstStyle/>
          <a:p>
            <a:r>
              <a:rPr lang="en-US" dirty="0" smtClean="0"/>
              <a:t>Fewer institutions to uphold preservation mandate</a:t>
            </a:r>
            <a:endParaRPr lang="en-US" dirty="0"/>
          </a:p>
        </p:txBody>
      </p:sp>
      <p:sp>
        <p:nvSpPr>
          <p:cNvPr id="7" name="TextBox 6"/>
          <p:cNvSpPr txBox="1"/>
          <p:nvPr/>
        </p:nvSpPr>
        <p:spPr>
          <a:xfrm>
            <a:off x="3048000" y="4724400"/>
            <a:ext cx="5609228" cy="548093"/>
          </a:xfrm>
          <a:prstGeom prst="roundRect">
            <a:avLst/>
          </a:prstGeom>
          <a:solidFill>
            <a:schemeClr val="accent1">
              <a:lumMod val="60000"/>
              <a:lumOff val="40000"/>
            </a:schemeClr>
          </a:solidFill>
        </p:spPr>
        <p:txBody>
          <a:bodyPr wrap="none" rtlCol="0">
            <a:spAutoFit/>
          </a:bodyPr>
          <a:lstStyle/>
          <a:p>
            <a:r>
              <a:rPr lang="en-US" dirty="0" smtClean="0">
                <a:solidFill>
                  <a:schemeClr val="bg1"/>
                </a:solidFill>
              </a:rPr>
              <a:t>Stewardship roles must be reassessed</a:t>
            </a:r>
            <a:endParaRPr lang="en-US" dirty="0">
              <a:solidFill>
                <a:schemeClr val="bg1"/>
              </a:solidFill>
            </a:endParaRPr>
          </a:p>
        </p:txBody>
      </p:sp>
      <p:sp>
        <p:nvSpPr>
          <p:cNvPr id="8" name="TextBox 7"/>
          <p:cNvSpPr txBox="1"/>
          <p:nvPr/>
        </p:nvSpPr>
        <p:spPr>
          <a:xfrm>
            <a:off x="457200" y="5638800"/>
            <a:ext cx="6056466" cy="548093"/>
          </a:xfrm>
          <a:prstGeom prst="roundRect">
            <a:avLst/>
          </a:prstGeom>
          <a:solidFill>
            <a:schemeClr val="accent2">
              <a:lumMod val="60000"/>
              <a:lumOff val="40000"/>
            </a:schemeClr>
          </a:solidFill>
        </p:spPr>
        <p:txBody>
          <a:bodyPr wrap="none" rtlCol="0">
            <a:spAutoFit/>
          </a:bodyPr>
          <a:lstStyle/>
          <a:p>
            <a:r>
              <a:rPr lang="en-US" dirty="0" smtClean="0"/>
              <a:t>Shared service requirements will change</a:t>
            </a:r>
            <a:endParaRPr lang="en-US" dirty="0"/>
          </a:p>
        </p:txBody>
      </p:sp>
      <p:sp>
        <p:nvSpPr>
          <p:cNvPr id="10" name="Rounded Rectangle 9"/>
          <p:cNvSpPr/>
          <p:nvPr/>
        </p:nvSpPr>
        <p:spPr bwMode="auto">
          <a:xfrm>
            <a:off x="1066800" y="3962400"/>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1" name="Rounded Rectangle 10"/>
          <p:cNvSpPr/>
          <p:nvPr/>
        </p:nvSpPr>
        <p:spPr bwMode="auto">
          <a:xfrm>
            <a:off x="1295400" y="5638800"/>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US" sz="2400" dirty="0" smtClean="0">
                <a:solidFill>
                  <a:schemeClr val="accent2"/>
                </a:solidFill>
              </a:rPr>
              <a:t>Erosion of library value proposition in the academic sector</a:t>
            </a:r>
          </a:p>
          <a:p>
            <a:r>
              <a:rPr lang="en-US" dirty="0" smtClean="0"/>
              <a:t>	</a:t>
            </a:r>
            <a:r>
              <a:rPr lang="en-US" i="1" dirty="0" smtClean="0"/>
              <a:t>institutional reputation no longer determined (or even substantially influenced) by scope, scale of local print collection</a:t>
            </a:r>
          </a:p>
          <a:p>
            <a:endParaRPr lang="en-US" sz="2400" dirty="0" smtClean="0"/>
          </a:p>
          <a:p>
            <a:r>
              <a:rPr lang="en-US" sz="2400" dirty="0" smtClean="0">
                <a:solidFill>
                  <a:schemeClr val="accent2"/>
                </a:solidFill>
              </a:rPr>
              <a:t>Changing nature of scholarly record</a:t>
            </a:r>
          </a:p>
          <a:p>
            <a:r>
              <a:rPr lang="en-US" dirty="0" smtClean="0"/>
              <a:t>	</a:t>
            </a:r>
            <a:r>
              <a:rPr lang="en-US" i="1" dirty="0" smtClean="0"/>
              <a:t>research, teaching and learning embedded in larger social and technological networks; new set of </a:t>
            </a:r>
            <a:r>
              <a:rPr lang="en-US" i="1" dirty="0" err="1" smtClean="0"/>
              <a:t>curation</a:t>
            </a:r>
            <a:r>
              <a:rPr lang="en-US" i="1" dirty="0" smtClean="0"/>
              <a:t> challenges for libraries</a:t>
            </a:r>
          </a:p>
          <a:p>
            <a:endParaRPr lang="en-US" dirty="0" smtClean="0"/>
          </a:p>
          <a:p>
            <a:r>
              <a:rPr lang="en-US" sz="2400" dirty="0" smtClean="0">
                <a:solidFill>
                  <a:schemeClr val="accent2"/>
                </a:solidFill>
              </a:rPr>
              <a:t>Format transition; mass </a:t>
            </a:r>
            <a:r>
              <a:rPr lang="en-US" sz="2400" dirty="0" err="1" smtClean="0">
                <a:solidFill>
                  <a:schemeClr val="accent2"/>
                </a:solidFill>
              </a:rPr>
              <a:t>digitisation</a:t>
            </a:r>
            <a:r>
              <a:rPr lang="en-US" sz="2400" dirty="0" smtClean="0">
                <a:solidFill>
                  <a:schemeClr val="accent2"/>
                </a:solidFill>
              </a:rPr>
              <a:t> of legacy print</a:t>
            </a:r>
          </a:p>
          <a:p>
            <a:r>
              <a:rPr lang="en-US" sz="1900" i="1" dirty="0" smtClean="0"/>
              <a:t>   Web-scale discoverability has fundamentally changed research practices; local collections no longer the center of attention</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z="2800" dirty="0" smtClean="0"/>
              <a:t>What’s driving this change?</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dissolve">
                                      <p:cBhvr>
                                        <p:cTn id="23" dur="500"/>
                                        <p:tgtEl>
                                          <p:spTgt spid="4">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dissolv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Cloud Library Findings">
  <a:themeElements>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2)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2)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pt7DA.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clc_light_blue(2)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Cloud Library Findings</Template>
  <TotalTime>7107</TotalTime>
  <Words>1980</Words>
  <Application>Microsoft Office PowerPoint</Application>
  <PresentationFormat>On-screen Show (4:3)</PresentationFormat>
  <Paragraphs>358</Paragraphs>
  <Slides>37</Slides>
  <Notes>37</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Cloud Library Findings</vt:lpstr>
      <vt:lpstr>Photo Title</vt:lpstr>
      <vt:lpstr>Section Break</vt:lpstr>
      <vt:lpstr>ppt7DA.tmp</vt:lpstr>
      <vt:lpstr>Observations on the Future Nature of Library Collecting</vt:lpstr>
      <vt:lpstr>Overview</vt:lpstr>
      <vt:lpstr>Slide 3</vt:lpstr>
      <vt:lpstr>Slide 4</vt:lpstr>
      <vt:lpstr>Slide 5</vt:lpstr>
      <vt:lpstr>Shared Library Infrastructure:                                           Academic Influence</vt:lpstr>
      <vt:lpstr>Change in Academic Collections</vt:lpstr>
      <vt:lpstr>An Equal and Opposite Reaction</vt:lpstr>
      <vt:lpstr>What’s driving this change?</vt:lpstr>
      <vt:lpstr>Declining Investment in Academic Libraries (US)</vt:lpstr>
      <vt:lpstr>Resourcing of Higher Education is Shifting (US)</vt:lpstr>
      <vt:lpstr>Attention Switch: from Print to Electronic (US)</vt:lpstr>
      <vt:lpstr>In the US, a tipping point …</vt:lpstr>
      <vt:lpstr>… the books have left the building </vt:lpstr>
      <vt:lpstr>It’s not about space, but priorities</vt:lpstr>
      <vt:lpstr>In Australia, a similar (if slower) trend</vt:lpstr>
      <vt:lpstr>. . . print continues to drive operating costs </vt:lpstr>
      <vt:lpstr>Libraries adding less, withdrawing more print</vt:lpstr>
      <vt:lpstr>Impact on Library Infrastructure?</vt:lpstr>
      <vt:lpstr>What if:</vt:lpstr>
      <vt:lpstr>Moving Collections “to the Cloud” (2009/10)</vt:lpstr>
      <vt:lpstr>What’s it Worth?</vt:lpstr>
      <vt:lpstr>Our Starting Point:  June 2009</vt:lpstr>
      <vt:lpstr> A global change in the library environment</vt:lpstr>
      <vt:lpstr>Mass-digitised Books in Shared Print Repositories                                                                      (US)</vt:lpstr>
      <vt:lpstr>Prediction</vt:lpstr>
      <vt:lpstr>In the US, interests are aligned (for now)</vt:lpstr>
      <vt:lpstr>Is this feasible in Australian context?</vt:lpstr>
      <vt:lpstr>A View from Down Under</vt:lpstr>
      <vt:lpstr>A Vocal Minority in Dissent</vt:lpstr>
      <vt:lpstr>Judgment of Peers</vt:lpstr>
      <vt:lpstr>Australian National Presence                    in Mass-digitised Library Corpus</vt:lpstr>
      <vt:lpstr>Australian Academic Collections </vt:lpstr>
      <vt:lpstr>Revisiting Local Print Stewardship Priorities</vt:lpstr>
      <vt:lpstr>A Compelling Scenario for Change</vt:lpstr>
      <vt:lpstr>Implications for NLA / Libraries Australia</vt:lpstr>
      <vt:lpstr>Thanks for your attention</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Library Project: Findings, Reflections</dc:title>
  <dc:creator>malpasc</dc:creator>
  <cp:keywords>Theme color: blue; Background color: light;</cp:keywords>
  <dc:description>Use this "light" template when projecting presentations in well lit rooms.</dc:description>
  <cp:lastModifiedBy>malpasc</cp:lastModifiedBy>
  <cp:revision>480</cp:revision>
  <dcterms:created xsi:type="dcterms:W3CDTF">2010-10-05T20:43:14Z</dcterms:created>
  <dcterms:modified xsi:type="dcterms:W3CDTF">2010-10-30T17:00:26Z</dcterms:modified>
  <cp:category>OCLC PowerPoint Template</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