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2.xml" ContentType="application/vnd.openxmlformats-officedocument.presentationml.notesSlide+xml"/>
  <Override PartName="/ppt/notesSlides/notesSlide31.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notesSlides/notesSlide11.xml" ContentType="application/vnd.openxmlformats-officedocument.presentationml.notesSlide+xml"/>
  <Override PartName="/docProps/app.xml" ContentType="application/vnd.openxmlformats-officedocument.extended-properties+xml"/>
  <Override PartName="/ppt/slides/slide30.xml" ContentType="application/vnd.openxmlformats-officedocument.presentationml.slide+xml"/>
  <Override PartName="/ppt/notesSlides/notesSlide9.xml" ContentType="application/vnd.openxmlformats-officedocument.presentationml.notes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notesSlides/notesSlide32.xml" ContentType="application/vnd.openxmlformats-officedocument.presentationml.notesSlide+xml"/>
  <Override PartName="/ppt/notesSlides/notesSlide16.xml" ContentType="application/vnd.openxmlformats-officedocument.presentationml.notesSlide+xml"/>
  <Override PartName="/ppt/notesSlides/notesSlide52.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notesSlides/notesSlide15.xml" ContentType="application/vnd.openxmlformats-officedocument.presentationml.notesSlide+xml"/>
  <Override PartName="/ppt/notesSlides/notesSlide4.xml" ContentType="application/vnd.openxmlformats-officedocument.presentationml.notesSlide+xml"/>
  <Override PartName="/ppt/notesSlides/notesSlide41.xml" ContentType="application/vnd.openxmlformats-officedocument.presentationml.notesSlide+xml"/>
  <Override PartName="/ppt/slides/slide13.xml" ContentType="application/vnd.openxmlformats-officedocument.presentationml.slide+xml"/>
  <Override PartName="/ppt/notesSlides/notesSlide23.xml" ContentType="application/vnd.openxmlformats-officedocument.presentationml.notesSlide+xml"/>
  <Override PartName="/ppt/notesSlides/notesSlide17.xml" ContentType="application/vnd.openxmlformats-officedocument.presentationml.notesSlide+xml"/>
  <Override PartName="/ppt/notesSlides/notesSlide42.xml" ContentType="application/vnd.openxmlformats-officedocument.presentationml.notesSlide+xml"/>
  <Override PartName="/ppt/notesSlides/notesSlide35.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notesSlides/notesSlide51.xml" ContentType="application/vnd.openxmlformats-officedocument.presentationml.notesSlide+xml"/>
  <Override PartName="/ppt/slideLayouts/slideLayout4.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s/slide43.xml" ContentType="application/vnd.openxmlformats-officedocument.presentationml.slide+xml"/>
  <Override PartName="/ppt/slideLayouts/slideLayout6.xml" ContentType="application/vnd.openxmlformats-officedocument.presentationml.slideLayout+xml"/>
  <Override PartName="/ppt/slides/slide37.xml" ContentType="application/vnd.openxmlformats-officedocument.presentationml.slide+xml"/>
  <Override PartName="/ppt/notesSlides/notesSlide43.xml" ContentType="application/vnd.openxmlformats-officedocument.presentationml.notesSlide+xml"/>
  <Override PartName="/ppt/slides/slide10.xml" ContentType="application/vnd.openxmlformats-officedocument.presentationml.slide+xml"/>
  <Override PartName="/ppt/notesSlides/notesSlide45.xml" ContentType="application/vnd.openxmlformats-officedocument.presentationml.notesSlide+xml"/>
  <Override PartName="/ppt/slides/slide33.xml" ContentType="application/vnd.openxmlformats-officedocument.presentationml.slide+xml"/>
  <Override PartName="/ppt/notesSlides/notesSlide48.xml" ContentType="application/vnd.openxmlformats-officedocument.presentationml.notesSlide+xml"/>
  <Override PartName="/ppt/presProps.xml" ContentType="application/vnd.openxmlformats-officedocument.presentationml.presProps+xml"/>
  <Override PartName="/ppt/notesSlides/notesSlide18.xml" ContentType="application/vnd.openxmlformats-officedocument.presentationml.notesSlide+xml"/>
  <Default Extension="png" ContentType="image/png"/>
  <Override PartName="/ppt/slides/slide27.xml" ContentType="application/vnd.openxmlformats-officedocument.presentationml.slide+xml"/>
  <Override PartName="/ppt/tags/tag5.xml" ContentType="application/vnd.openxmlformats-officedocument.presentationml.tags+xml"/>
  <Override PartName="/docProps/core.xml" ContentType="application/vnd.openxmlformats-package.core-properties+xml"/>
  <Override PartName="/ppt/slides/slide31.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Override PartName="/ppt/notesSlides/notesSlide39.xml" ContentType="application/vnd.openxmlformats-officedocument.presentationml.notesSlide+xml"/>
  <Override PartName="/ppt/slides/slide53.xml" ContentType="application/vnd.openxmlformats-officedocument.presentationml.slide+xml"/>
  <Override PartName="/ppt/notesSlides/notesSlide24.xml" ContentType="application/vnd.openxmlformats-officedocument.presentationml.notesSlide+xml"/>
  <Override PartName="/ppt/notesSlides/notesSlide47.xml" ContentType="application/vnd.openxmlformats-officedocument.presentationml.notesSlide+xml"/>
  <Override PartName="/ppt/tags/tag6.xml" ContentType="application/vnd.openxmlformats-officedocument.presentationml.tags+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53.xml" ContentType="application/vnd.openxmlformats-officedocument.presentationml.notesSlide+xml"/>
  <Override PartName="/ppt/notesSlides/notesSlide14.xml" ContentType="application/vnd.openxmlformats-officedocument.presentationml.notesSlide+xml"/>
  <Override PartName="/ppt/notesSlides/notesSlide28.xml" ContentType="application/vnd.openxmlformats-officedocument.presentationml.notesSlide+xml"/>
  <Override PartName="/ppt/theme/theme2.xml" ContentType="application/vnd.openxmlformats-officedocument.theme+xml"/>
  <Override PartName="/ppt/notesSlides/notesSlide27.xml" ContentType="application/vnd.openxmlformats-officedocument.presentationml.notesSlide+xml"/>
  <Override PartName="/ppt/slides/slide2.xml" ContentType="application/vnd.openxmlformats-officedocument.presentationml.slide+xml"/>
  <Override PartName="/ppt/notesSlides/notesSlide25.xml" ContentType="application/vnd.openxmlformats-officedocument.presentationml.notesSlide+xml"/>
  <Override PartName="/ppt/slides/slide35.xml" ContentType="application/vnd.openxmlformats-officedocument.presentationml.slide+xml"/>
  <Override PartName="/ppt/slides/slide42.xml" ContentType="application/vnd.openxmlformats-officedocument.presentationml.slide+xml"/>
  <Override PartName="/ppt/notesSlides/notesSlide40.xml" ContentType="application/vnd.openxmlformats-officedocument.presentationml.notesSlide+xml"/>
  <Override PartName="/ppt/slides/slide45.xml" ContentType="application/vnd.openxmlformats-officedocument.presentationml.slide+xml"/>
  <Override PartName="/ppt/notesSlides/notesSlide34.xml" ContentType="application/vnd.openxmlformats-officedocument.presentationml.notesSlide+xml"/>
  <Override PartName="/ppt/notesSlides/notesSlide38.xml" ContentType="application/vnd.openxmlformats-officedocument.presentationml.notesSlide+xml"/>
  <Override PartName="/ppt/notesSlides/notesSlide21.xml" ContentType="application/vnd.openxmlformats-officedocument.presentationml.notes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slides/slide54.xml" ContentType="application/vnd.openxmlformats-officedocument.presentationml.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29.xml" ContentType="application/vnd.openxmlformats-officedocument.presentationml.notesSlide+xml"/>
  <Override PartName="/ppt/notesSlides/notesSlide36.xml" ContentType="application/vnd.openxmlformats-officedocument.presentationml.notes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s/slide25.xml" ContentType="application/vnd.openxmlformats-officedocument.presentationml.slide+xml"/>
  <Override PartName="/ppt/tags/tag4.xml" ContentType="application/vnd.openxmlformats-officedocument.presentationml.tags+xml"/>
  <Override PartName="/ppt/notesSlides/notesSlide19.xml" ContentType="application/vnd.openxmlformats-officedocument.presentationml.notesSlide+xml"/>
  <Override PartName="/ppt/slides/slide14.xml" ContentType="application/vnd.openxmlformats-officedocument.presentationml.slide+xml"/>
  <Override PartName="/ppt/slides/slide40.xml" ContentType="application/vnd.openxmlformats-officedocument.presentationml.slide+xml"/>
  <Override PartName="/ppt/notesSlides/notesSlide50.xml" ContentType="application/vnd.openxmlformats-officedocument.presentationml.notesSlide+xml"/>
  <Override PartName="/ppt/slides/slide34.xml" ContentType="application/vnd.openxmlformats-officedocument.presentationml.slide+xml"/>
  <Override PartName="/ppt/notesSlides/notesSlide26.xml" ContentType="application/vnd.openxmlformats-officedocument.presentationml.notesSlide+xml"/>
  <Override PartName="/ppt/slides/slide44.xml" ContentType="application/vnd.openxmlformats-officedocument.presentationml.slide+xml"/>
  <Override PartName="/ppt/notesSlides/notesSlide12.xml" ContentType="application/vnd.openxmlformats-officedocument.presentationml.notesSlide+xml"/>
  <Override PartName="/ppt/notesSlides/notesSlide37.xml" ContentType="application/vnd.openxmlformats-officedocument.presentationml.notesSlide+xml"/>
  <Override PartName="/ppt/notesSlides/notesSlide44.xml" ContentType="application/vnd.openxmlformats-officedocument.presentationml.notesSlide+xml"/>
  <Override PartName="/ppt/notesSlides/notesSlide5.xml" ContentType="application/vnd.openxmlformats-officedocument.presentationml.notesSlide+xml"/>
  <Override PartName="/ppt/slides/slide49.xml" ContentType="application/vnd.openxmlformats-officedocument.presentationml.slide+xml"/>
  <Override PartName="/ppt/slideLayouts/slideLayout1.xml" ContentType="application/vnd.openxmlformats-officedocument.presentationml.slideLayout+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7.xml" ContentType="application/vnd.openxmlformats-officedocument.presentationml.slideLayout+xml"/>
  <Default Extension="jpeg" ContentType="image/jpeg"/>
  <Override PartName="/ppt/notesSlides/notesSlide33.xml" ContentType="application/vnd.openxmlformats-officedocument.presentationml.notesSlide+xml"/>
  <Override PartName="/ppt/notesSlides/notesSlide46.xml" ContentType="application/vnd.openxmlformats-officedocument.presentationml.notesSlide+xml"/>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notesSlides/notesSlide54.xml" ContentType="application/vnd.openxmlformats-officedocument.presentationml.notesSlide+xml"/>
  <Override PartName="/ppt/slides/slide8.xml" ContentType="application/vnd.openxmlformats-officedocument.presentationml.slide+xml"/>
  <Override PartName="/ppt/slides/slide15.xml" ContentType="application/vnd.openxmlformats-officedocument.presentationml.slide+xml"/>
  <Override PartName="/ppt/notesSlides/notesSlide49.xml" ContentType="application/vnd.openxmlformats-officedocument.presentationml.notesSlide+xml"/>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tags/tag1.xml" ContentType="application/vnd.openxmlformats-officedocument.presentationml.tags+xml"/>
  <Override PartName="/ppt/slides/slide32.xml" ContentType="application/vnd.openxmlformats-officedocument.presentationml.slide+xml"/>
  <Override PartName="/ppt/notesSlides/notesSlide30.xml" ContentType="application/vnd.openxmlformats-officedocument.presentationml.notes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Layouts/slideLayout12.xml" ContentType="application/vnd.openxmlformats-officedocument.presentationml.slideLayout+xml"/>
  <Override PartName="/ppt/notesSlides/notesSlide20.xml" ContentType="application/vnd.openxmlformats-officedocument.presentationml.notes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51" r:id="rId1"/>
  </p:sldMasterIdLst>
  <p:notesMasterIdLst>
    <p:notesMasterId r:id="rId56"/>
  </p:notesMasterIdLst>
  <p:sldIdLst>
    <p:sldId id="529" r:id="rId2"/>
    <p:sldId id="593" r:id="rId3"/>
    <p:sldId id="594" r:id="rId4"/>
    <p:sldId id="622" r:id="rId5"/>
    <p:sldId id="493" r:id="rId6"/>
    <p:sldId id="579" r:id="rId7"/>
    <p:sldId id="580" r:id="rId8"/>
    <p:sldId id="566" r:id="rId9"/>
    <p:sldId id="600" r:id="rId10"/>
    <p:sldId id="601" r:id="rId11"/>
    <p:sldId id="603" r:id="rId12"/>
    <p:sldId id="604" r:id="rId13"/>
    <p:sldId id="605" r:id="rId14"/>
    <p:sldId id="606" r:id="rId15"/>
    <p:sldId id="607" r:id="rId16"/>
    <p:sldId id="608" r:id="rId17"/>
    <p:sldId id="609" r:id="rId18"/>
    <p:sldId id="610" r:id="rId19"/>
    <p:sldId id="586" r:id="rId20"/>
    <p:sldId id="611" r:id="rId21"/>
    <p:sldId id="612" r:id="rId22"/>
    <p:sldId id="613" r:id="rId23"/>
    <p:sldId id="614" r:id="rId24"/>
    <p:sldId id="615" r:id="rId25"/>
    <p:sldId id="616" r:id="rId26"/>
    <p:sldId id="617" r:id="rId27"/>
    <p:sldId id="618" r:id="rId28"/>
    <p:sldId id="623" r:id="rId29"/>
    <p:sldId id="624" r:id="rId30"/>
    <p:sldId id="625" r:id="rId31"/>
    <p:sldId id="626" r:id="rId32"/>
    <p:sldId id="627" r:id="rId33"/>
    <p:sldId id="628" r:id="rId34"/>
    <p:sldId id="629" r:id="rId35"/>
    <p:sldId id="630" r:id="rId36"/>
    <p:sldId id="619" r:id="rId37"/>
    <p:sldId id="620" r:id="rId38"/>
    <p:sldId id="585" r:id="rId39"/>
    <p:sldId id="621" r:id="rId40"/>
    <p:sldId id="549" r:id="rId41"/>
    <p:sldId id="551" r:id="rId42"/>
    <p:sldId id="553" r:id="rId43"/>
    <p:sldId id="554" r:id="rId44"/>
    <p:sldId id="555" r:id="rId45"/>
    <p:sldId id="546" r:id="rId46"/>
    <p:sldId id="558" r:id="rId47"/>
    <p:sldId id="559" r:id="rId48"/>
    <p:sldId id="560" r:id="rId49"/>
    <p:sldId id="565" r:id="rId50"/>
    <p:sldId id="567" r:id="rId51"/>
    <p:sldId id="520" r:id="rId52"/>
    <p:sldId id="631" r:id="rId53"/>
    <p:sldId id="578" r:id="rId54"/>
    <p:sldId id="419" r:id="rId55"/>
  </p:sldIdLst>
  <p:sldSz cx="9144000" cy="6858000" type="screen4x3"/>
  <p:notesSz cx="6858000" cy="9144000"/>
  <p:defaultTextStyle>
    <a:defPPr>
      <a:defRPr lang="en-US"/>
    </a:defPPr>
    <a:lvl1pPr algn="l" rtl="0" fontAlgn="base">
      <a:spcBef>
        <a:spcPct val="0"/>
      </a:spcBef>
      <a:spcAft>
        <a:spcPct val="0"/>
      </a:spcAft>
      <a:defRPr sz="3200" b="1" kern="1200">
        <a:solidFill>
          <a:srgbClr val="336699"/>
        </a:solidFill>
        <a:latin typeface="Verdana" charset="0"/>
        <a:ea typeface="+mn-ea"/>
        <a:cs typeface="+mn-cs"/>
      </a:defRPr>
    </a:lvl1pPr>
    <a:lvl2pPr marL="457200" algn="l" rtl="0" fontAlgn="base">
      <a:spcBef>
        <a:spcPct val="0"/>
      </a:spcBef>
      <a:spcAft>
        <a:spcPct val="0"/>
      </a:spcAft>
      <a:defRPr sz="3200" b="1" kern="1200">
        <a:solidFill>
          <a:srgbClr val="336699"/>
        </a:solidFill>
        <a:latin typeface="Verdana" charset="0"/>
        <a:ea typeface="+mn-ea"/>
        <a:cs typeface="+mn-cs"/>
      </a:defRPr>
    </a:lvl2pPr>
    <a:lvl3pPr marL="914400" algn="l" rtl="0" fontAlgn="base">
      <a:spcBef>
        <a:spcPct val="0"/>
      </a:spcBef>
      <a:spcAft>
        <a:spcPct val="0"/>
      </a:spcAft>
      <a:defRPr sz="3200" b="1" kern="1200">
        <a:solidFill>
          <a:srgbClr val="336699"/>
        </a:solidFill>
        <a:latin typeface="Verdana" charset="0"/>
        <a:ea typeface="+mn-ea"/>
        <a:cs typeface="+mn-cs"/>
      </a:defRPr>
    </a:lvl3pPr>
    <a:lvl4pPr marL="1371600" algn="l" rtl="0" fontAlgn="base">
      <a:spcBef>
        <a:spcPct val="0"/>
      </a:spcBef>
      <a:spcAft>
        <a:spcPct val="0"/>
      </a:spcAft>
      <a:defRPr sz="3200" b="1" kern="1200">
        <a:solidFill>
          <a:srgbClr val="336699"/>
        </a:solidFill>
        <a:latin typeface="Verdana" charset="0"/>
        <a:ea typeface="+mn-ea"/>
        <a:cs typeface="+mn-cs"/>
      </a:defRPr>
    </a:lvl4pPr>
    <a:lvl5pPr marL="1828800" algn="l" rtl="0" fontAlgn="base">
      <a:spcBef>
        <a:spcPct val="0"/>
      </a:spcBef>
      <a:spcAft>
        <a:spcPct val="0"/>
      </a:spcAft>
      <a:defRPr sz="3200" b="1" kern="1200">
        <a:solidFill>
          <a:srgbClr val="336699"/>
        </a:solidFill>
        <a:latin typeface="Verdana" charset="0"/>
        <a:ea typeface="+mn-ea"/>
        <a:cs typeface="+mn-cs"/>
      </a:defRPr>
    </a:lvl5pPr>
    <a:lvl6pPr marL="2286000" algn="l" defTabSz="457200" rtl="0" eaLnBrk="1" latinLnBrk="0" hangingPunct="1">
      <a:defRPr sz="3200" b="1" kern="1200">
        <a:solidFill>
          <a:srgbClr val="336699"/>
        </a:solidFill>
        <a:latin typeface="Verdana" charset="0"/>
        <a:ea typeface="+mn-ea"/>
        <a:cs typeface="+mn-cs"/>
      </a:defRPr>
    </a:lvl6pPr>
    <a:lvl7pPr marL="2743200" algn="l" defTabSz="457200" rtl="0" eaLnBrk="1" latinLnBrk="0" hangingPunct="1">
      <a:defRPr sz="3200" b="1" kern="1200">
        <a:solidFill>
          <a:srgbClr val="336699"/>
        </a:solidFill>
        <a:latin typeface="Verdana" charset="0"/>
        <a:ea typeface="+mn-ea"/>
        <a:cs typeface="+mn-cs"/>
      </a:defRPr>
    </a:lvl7pPr>
    <a:lvl8pPr marL="3200400" algn="l" defTabSz="457200" rtl="0" eaLnBrk="1" latinLnBrk="0" hangingPunct="1">
      <a:defRPr sz="3200" b="1" kern="1200">
        <a:solidFill>
          <a:srgbClr val="336699"/>
        </a:solidFill>
        <a:latin typeface="Verdana" charset="0"/>
        <a:ea typeface="+mn-ea"/>
        <a:cs typeface="+mn-cs"/>
      </a:defRPr>
    </a:lvl8pPr>
    <a:lvl9pPr marL="3657600" algn="l" defTabSz="457200" rtl="0" eaLnBrk="1" latinLnBrk="0" hangingPunct="1">
      <a:defRPr sz="3200" b="1" kern="1200">
        <a:solidFill>
          <a:srgbClr val="336699"/>
        </a:solidFill>
        <a:latin typeface="Verdana"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useTimings="0">
    <p:present/>
    <p:sldAll/>
    <p:penClr>
      <a:schemeClr val="tx1"/>
    </p:penClr>
  </p:showPr>
  <p:clrMru>
    <a:srgbClr val="FFFFCC"/>
    <a:srgbClr val="000000"/>
    <a:srgbClr val="3BA126"/>
    <a:srgbClr val="AE9E8F"/>
    <a:srgbClr val="FF0000"/>
    <a:srgbClr val="00CCFF"/>
    <a:srgbClr val="9900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15620"/>
    <p:restoredTop sz="65209" autoAdjust="0"/>
  </p:normalViewPr>
  <p:slideViewPr>
    <p:cSldViewPr>
      <p:cViewPr varScale="1">
        <p:scale>
          <a:sx n="102" d="100"/>
          <a:sy n="102" d="100"/>
        </p:scale>
        <p:origin x="-2544" y="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672"/>
    </p:cViewPr>
  </p:sorterViewPr>
  <p:notesViewPr>
    <p:cSldViewPr>
      <p:cViewPr varScale="1">
        <p:scale>
          <a:sx n="136" d="100"/>
          <a:sy n="136" d="100"/>
        </p:scale>
        <p:origin x="-3784" y="-11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60" Type="http://schemas.openxmlformats.org/officeDocument/2006/relationships/theme" Target="theme/theme1.xml"/><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presProps" Target="presProps.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printerSettings" Target="printerSettings/printerSettings1.bin"/><Relationship Id="rId59" Type="http://schemas.openxmlformats.org/officeDocument/2006/relationships/viewProps" Target="viewProps.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slide" Target="slides/slide5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notesMaster" Target="notesMasters/notesMaster1.xml"/><Relationship Id="rId48" Type="http://schemas.openxmlformats.org/officeDocument/2006/relationships/slide" Target="slides/slide47.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54" Type="http://schemas.openxmlformats.org/officeDocument/2006/relationships/slide" Target="slides/slide53.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61" Type="http://schemas.openxmlformats.org/officeDocument/2006/relationships/tableStyles" Target="tableStyles.xml"/><Relationship Id="rId53" Type="http://schemas.openxmlformats.org/officeDocument/2006/relationships/slide" Target="slides/slide52.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solidFill>
                  <a:schemeClr val="tx1"/>
                </a:solidFill>
                <a:latin typeface="Arial" charset="0"/>
              </a:defRPr>
            </a:lvl1pPr>
          </a:lstStyle>
          <a:p>
            <a:endParaRPr lang="en-US"/>
          </a:p>
        </p:txBody>
      </p:sp>
      <p:sp>
        <p:nvSpPr>
          <p:cNvPr id="2253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latin typeface="Arial" charset="0"/>
              </a:defRPr>
            </a:lvl1pPr>
          </a:lstStyle>
          <a:p>
            <a:endParaRPr lang="en-US"/>
          </a:p>
        </p:txBody>
      </p:sp>
      <p:sp>
        <p:nvSpPr>
          <p:cNvPr id="2253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2253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3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latin typeface="Arial" charset="0"/>
              </a:defRPr>
            </a:lvl1pPr>
          </a:lstStyle>
          <a:p>
            <a:endParaRPr lang="en-US"/>
          </a:p>
        </p:txBody>
      </p:sp>
      <p:sp>
        <p:nvSpPr>
          <p:cNvPr id="2253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Arial" charset="0"/>
              </a:defRPr>
            </a:lvl1pPr>
          </a:lstStyle>
          <a:p>
            <a:fld id="{0C45F58C-BD94-3247-A209-D60351D38E5A}"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ＭＳ Ｐゴシック"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86377B-C436-5A4A-99D8-5F1A36E72F2F}" type="slidenum">
              <a:rPr lang="en-US"/>
              <a:pPr/>
              <a:t>1</a:t>
            </a:fld>
            <a:endParaRPr lang="en-US"/>
          </a:p>
        </p:txBody>
      </p:sp>
      <p:sp>
        <p:nvSpPr>
          <p:cNvPr id="987138"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87139"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2D748C-85EF-7246-8516-67D96F5A2F98}" type="slidenum">
              <a:rPr lang="en-US"/>
              <a:pPr/>
              <a:t>10</a:t>
            </a:fld>
            <a:endParaRPr lang="en-US"/>
          </a:p>
        </p:txBody>
      </p:sp>
      <p:sp>
        <p:nvSpPr>
          <p:cNvPr id="1146882" name="Rectangle 2"/>
          <p:cNvSpPr>
            <a:spLocks noChangeArrowheads="1" noTextEdit="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1146883"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lIns="89620" tIns="44810" rIns="89620" bIns="44810">
            <a:prstTxWarp prst="textNoShape">
              <a:avLst/>
            </a:prstTxWarp>
          </a:bodyPr>
          <a:lstStyle/>
          <a:p>
            <a:r>
              <a:rPr lang="en-US"/>
              <a:t>Google is of course one of these transforming forces. Google has completely changed the way libraries have thought about the digitisation of </a:t>
            </a:r>
            <a:r>
              <a:rPr lang="en-US" i="1"/>
              <a:t>books</a:t>
            </a:r>
            <a:r>
              <a:rPr lang="en-US"/>
              <a:t>. We used to think books were the hardest part of library digitisation (with their sequence and hierarchy, hundreds of images, text conversion …) – we didn’t imagine we’d </a:t>
            </a:r>
            <a:r>
              <a:rPr lang="en-US" i="1"/>
              <a:t>ever</a:t>
            </a:r>
            <a:r>
              <a:rPr lang="en-US"/>
              <a:t> digitise all the books.  By focusing on quantity over quality, Google has made the seemingly impossible begin to happen. A UK colleague sometimes comments that history will criticise libraries for having let this initiative be taken by a private company. But how could libraries ever have afforded it? Or did we just lack the imagination?</a:t>
            </a:r>
          </a:p>
          <a:p>
            <a:endParaRPr lang="en-US"/>
          </a:p>
          <a:p>
            <a:r>
              <a:rPr lang="en-US"/>
              <a:t>Google supplied and changed demand.</a:t>
            </a:r>
          </a:p>
          <a:p>
            <a:endParaRPr lang="en-US"/>
          </a:p>
          <a:p>
            <a:r>
              <a:rPr lang="en-US"/>
              <a:t>Now, with millions of books flying off the shelves and ‘into the flow’, research libraries also need to change the way they think about digitisation of special collections. Soon students will </a:t>
            </a:r>
            <a:r>
              <a:rPr lang="en-US" i="1"/>
              <a:t>only</a:t>
            </a:r>
            <a:r>
              <a:rPr lang="en-US"/>
              <a:t> look online -- what’s not there, will not be considered.  </a:t>
            </a:r>
          </a:p>
          <a:p>
            <a:r>
              <a:rPr lang="en-US"/>
              <a:t>As we increasingly share a collective collection of books, it is the special collections that will distinguish our institutions. Yet ironically they run the risk of being marginalised.  If they aren’t accessible, they aren’t used; if they aren’t used, they go away. Neglect leads to obsolescence.   </a:t>
            </a:r>
          </a:p>
          <a:p>
            <a:endParaRPr lang="en-US"/>
          </a:p>
          <a:p>
            <a:r>
              <a:rPr lang="en-US"/>
              <a:t>It is our job to offer up these materials to the demand Google has created.</a:t>
            </a:r>
          </a:p>
          <a:p>
            <a:pPr>
              <a:buFontTx/>
              <a:buChar char="•"/>
            </a:pPr>
            <a:endParaRPr lang="en-US"/>
          </a:p>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B6E874-E7DF-DD42-BFC9-FCCE511C3BFE}" type="slidenum">
              <a:rPr lang="en-US"/>
              <a:pPr/>
              <a:t>11</a:t>
            </a:fld>
            <a:endParaRPr lang="en-US"/>
          </a:p>
        </p:txBody>
      </p:sp>
      <p:sp>
        <p:nvSpPr>
          <p:cNvPr id="1150978"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50979"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The Greene-Meissner paper, </a:t>
            </a:r>
            <a:r>
              <a:rPr lang="en-US" i="1">
                <a:solidFill>
                  <a:srgbClr val="000000"/>
                </a:solidFill>
                <a:latin typeface="Verdana" charset="0"/>
              </a:rPr>
              <a:t>More product, less process: pragmatically revamping traditional processing approaches to deal with late 20th-century collections, </a:t>
            </a:r>
            <a:r>
              <a:rPr lang="en-US">
                <a:solidFill>
                  <a:srgbClr val="000000"/>
                </a:solidFill>
                <a:latin typeface="Verdana" charset="0"/>
              </a:rPr>
              <a:t>has deeply influenced our thinking in OCLC Research. The priority has become disclosure, creation of proxies via digitisation, and process acceleration. But it is very difficult for libraries - and archives - to change the way they operate, even if they agree with these priorities.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7928FF-EC16-0E4D-B282-67DB0180D8F3}" type="slidenum">
              <a:rPr lang="en-US"/>
              <a:pPr/>
              <a:t>12</a:t>
            </a:fld>
            <a:endParaRPr lang="en-US"/>
          </a:p>
        </p:txBody>
      </p:sp>
      <p:sp>
        <p:nvSpPr>
          <p:cNvPr id="1153026"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53027"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Ultimately, users don’t care where the material for their research is housed, as long as they can get access to it. Similarly, they are only interested in metadata as means of confirmation that they are on the trail of the item they want. A record by itself does not produce fulfilment. Especially if access is as constrained as it is here.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5FE8BF-5AAC-2E42-A6F0-A74EB06C9AA2}" type="slidenum">
              <a:rPr lang="en-US"/>
              <a:pPr/>
              <a:t>13</a:t>
            </a:fld>
            <a:endParaRPr lang="en-US"/>
          </a:p>
        </p:txBody>
      </p:sp>
      <p:sp>
        <p:nvSpPr>
          <p:cNvPr id="1155074"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55075"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This is much better. An image of the original source document, and searchable text. Listen to my recent podcast interview with Robert Crawford, who talks - as a researcher - about the value to him of digitised archives, and particularly, searchable digitised archives.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7C254F-C020-A241-B143-9545C9B8DD68}" type="slidenum">
              <a:rPr lang="en-US"/>
              <a:pPr/>
              <a:t>14</a:t>
            </a:fld>
            <a:endParaRPr lang="en-US"/>
          </a:p>
        </p:txBody>
      </p:sp>
      <p:sp>
        <p:nvSpPr>
          <p:cNvPr id="1157122"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57123"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A challenging paper which poposed ways to apply mass digitisation to special collections.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CF5A20-6CCB-CD45-A544-C51FCC00409A}" type="slidenum">
              <a:rPr lang="en-US"/>
              <a:pPr/>
              <a:t>15</a:t>
            </a:fld>
            <a:endParaRPr lang="en-US"/>
          </a:p>
        </p:txBody>
      </p:sp>
      <p:sp>
        <p:nvSpPr>
          <p:cNvPr id="1159170"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59171"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We took some particular stances, including this one: digitisation should be In service to access rather than preservation. Heresy?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1AEBF1-C972-1E4B-A22C-C01627C0867D}" type="slidenum">
              <a:rPr lang="en-US"/>
              <a:pPr/>
              <a:t>16</a:t>
            </a:fld>
            <a:endParaRPr lang="en-US"/>
          </a:p>
        </p:txBody>
      </p:sp>
      <p:sp>
        <p:nvSpPr>
          <p:cNvPr id="1161218"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61219"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19506B-617F-004C-8116-E369A22756EA}" type="slidenum">
              <a:rPr lang="en-US"/>
              <a:pPr/>
              <a:t>17</a:t>
            </a:fld>
            <a:endParaRPr lang="en-US"/>
          </a:p>
        </p:txBody>
      </p:sp>
      <p:sp>
        <p:nvSpPr>
          <p:cNvPr id="1163266"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63267"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Aim to collapse decisions.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D3B7D4-5AAF-DF48-A811-7248DF82C992}" type="slidenum">
              <a:rPr lang="en-US"/>
              <a:pPr/>
              <a:t>18</a:t>
            </a:fld>
            <a:endParaRPr lang="en-US"/>
          </a:p>
        </p:txBody>
      </p:sp>
      <p:sp>
        <p:nvSpPr>
          <p:cNvPr id="1165314"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65315"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6A0885-B936-D740-A2D1-FFC21DB94732}" type="slidenum">
              <a:rPr lang="en-US"/>
              <a:pPr/>
              <a:t>19</a:t>
            </a:fld>
            <a:endParaRPr lang="en-US"/>
          </a:p>
        </p:txBody>
      </p:sp>
      <p:sp>
        <p:nvSpPr>
          <p:cNvPr id="1096706"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96707"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D9EB83-55E6-6D44-BFBB-6879A982A033}" type="slidenum">
              <a:rPr lang="en-US"/>
              <a:pPr/>
              <a:t>2</a:t>
            </a:fld>
            <a:endParaRPr lang="en-US"/>
          </a:p>
        </p:txBody>
      </p:sp>
      <p:sp>
        <p:nvSpPr>
          <p:cNvPr id="1130498" name="Rectangle 1026"/>
          <p:cNvSpPr>
            <a:spLocks noChangeArrowheads="1" noTextEdit="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1130499" name="Rectangle 1027"/>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lIns="89620" tIns="44810" rIns="89620" bIns="44810">
            <a:prstTxWarp prst="textNoShape">
              <a:avLst/>
            </a:prstTxWarp>
          </a:bodyPr>
          <a:lstStyle/>
          <a:p>
            <a:r>
              <a:rPr lang="en-US"/>
              <a:t>Work done by RLG and Ithaka recently. Continuous with “What’s keeping you up at night” RLG podcast interview series – but directed at library management.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ABEEB1-7BD6-8848-8E62-EDC693F57924}" type="slidenum">
              <a:rPr lang="en-US"/>
              <a:pPr/>
              <a:t>20</a:t>
            </a:fld>
            <a:endParaRPr lang="en-US"/>
          </a:p>
        </p:txBody>
      </p:sp>
      <p:sp>
        <p:nvSpPr>
          <p:cNvPr id="1167362"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67363"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Here’s an example from Ontario,</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F557D-4F9B-F644-BB8D-BA31622EC1D0}" type="slidenum">
              <a:rPr lang="en-US"/>
              <a:pPr/>
              <a:t>21</a:t>
            </a:fld>
            <a:endParaRPr lang="en-US"/>
          </a:p>
        </p:txBody>
      </p:sp>
      <p:sp>
        <p:nvSpPr>
          <p:cNvPr id="1169410"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69411"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An archive which uses a wiki to encourage contributions.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435C65C-562A-D346-9493-2963C1E29D61}" type="slidenum">
              <a:rPr lang="en-US"/>
              <a:pPr/>
              <a:t>22</a:t>
            </a:fld>
            <a:endParaRPr lang="en-US"/>
          </a:p>
        </p:txBody>
      </p:sp>
      <p:sp>
        <p:nvSpPr>
          <p:cNvPr id="117145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eaLnBrk="0" hangingPunct="0"/>
            <a:fld id="{2685E9AF-6758-3544-ABB5-F60E37B304E6}" type="slidenum">
              <a:rPr lang="en-US" sz="1200" b="0">
                <a:solidFill>
                  <a:schemeClr val="tx1"/>
                </a:solidFill>
                <a:latin typeface="Arial" charset="0"/>
                <a:ea typeface="ＭＳ Ｐゴシック" charset="-128"/>
                <a:cs typeface="ＭＳ Ｐゴシック" charset="-128"/>
              </a:rPr>
              <a:pPr algn="r" eaLnBrk="0" hangingPunct="0"/>
              <a:t>22</a:t>
            </a:fld>
            <a:endParaRPr lang="en-US" sz="1200" b="0">
              <a:solidFill>
                <a:schemeClr val="tx1"/>
              </a:solidFill>
              <a:latin typeface="Arial" charset="0"/>
              <a:ea typeface="ＭＳ Ｐゴシック" charset="-128"/>
              <a:cs typeface="ＭＳ Ｐゴシック" charset="-128"/>
            </a:endParaRPr>
          </a:p>
        </p:txBody>
      </p:sp>
      <p:sp>
        <p:nvSpPr>
          <p:cNvPr id="1171459"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71460"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92D5217-152C-6146-8ED3-9B13F4552F0C}" type="slidenum">
              <a:rPr lang="en-US"/>
              <a:pPr/>
              <a:t>23</a:t>
            </a:fld>
            <a:endParaRPr lang="en-US"/>
          </a:p>
        </p:txBody>
      </p:sp>
      <p:sp>
        <p:nvSpPr>
          <p:cNvPr id="117350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eaLnBrk="0" hangingPunct="0"/>
            <a:fld id="{2359E97B-E64A-F74E-8630-8BBA8656AB1D}" type="slidenum">
              <a:rPr lang="en-US" sz="1200" b="0">
                <a:solidFill>
                  <a:schemeClr val="tx1"/>
                </a:solidFill>
                <a:latin typeface="Arial" charset="0"/>
                <a:ea typeface="ＭＳ Ｐゴシック" charset="-128"/>
                <a:cs typeface="ＭＳ Ｐゴシック" charset="-128"/>
              </a:rPr>
              <a:pPr algn="r" eaLnBrk="0" hangingPunct="0"/>
              <a:t>23</a:t>
            </a:fld>
            <a:endParaRPr lang="en-US" sz="1200" b="0">
              <a:solidFill>
                <a:schemeClr val="tx1"/>
              </a:solidFill>
              <a:latin typeface="Arial" charset="0"/>
              <a:ea typeface="ＭＳ Ｐゴシック" charset="-128"/>
              <a:cs typeface="ＭＳ Ｐゴシック" charset="-128"/>
            </a:endParaRPr>
          </a:p>
        </p:txBody>
      </p:sp>
      <p:sp>
        <p:nvSpPr>
          <p:cNvPr id="1173507"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73508"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62C9524-CD1F-C945-81CC-F2797CB7582A}" type="slidenum">
              <a:rPr lang="en-US"/>
              <a:pPr/>
              <a:t>24</a:t>
            </a:fld>
            <a:endParaRPr lang="en-US"/>
          </a:p>
        </p:txBody>
      </p:sp>
      <p:sp>
        <p:nvSpPr>
          <p:cNvPr id="117555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eaLnBrk="0" hangingPunct="0"/>
            <a:fld id="{D5C3E703-1167-4340-8698-5ABD2A43B205}" type="slidenum">
              <a:rPr lang="en-US" sz="1200" b="0">
                <a:solidFill>
                  <a:schemeClr val="tx1"/>
                </a:solidFill>
                <a:latin typeface="Arial" charset="0"/>
                <a:ea typeface="ＭＳ Ｐゴシック" charset="-128"/>
                <a:cs typeface="ＭＳ Ｐゴシック" charset="-128"/>
              </a:rPr>
              <a:pPr algn="r" eaLnBrk="0" hangingPunct="0"/>
              <a:t>24</a:t>
            </a:fld>
            <a:endParaRPr lang="en-US" sz="1200" b="0">
              <a:solidFill>
                <a:schemeClr val="tx1"/>
              </a:solidFill>
              <a:latin typeface="Arial" charset="0"/>
              <a:ea typeface="ＭＳ Ｐゴシック" charset="-128"/>
              <a:cs typeface="ＭＳ Ｐゴシック" charset="-128"/>
            </a:endParaRPr>
          </a:p>
        </p:txBody>
      </p:sp>
      <p:sp>
        <p:nvSpPr>
          <p:cNvPr id="1175555"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75556"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2699386-6B61-6B49-B37A-E6E3E8B8B7ED}" type="slidenum">
              <a:rPr lang="en-US"/>
              <a:pPr/>
              <a:t>25</a:t>
            </a:fld>
            <a:endParaRPr lang="en-US"/>
          </a:p>
        </p:txBody>
      </p:sp>
      <p:sp>
        <p:nvSpPr>
          <p:cNvPr id="117760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eaLnBrk="0" hangingPunct="0"/>
            <a:fld id="{464A3EBE-9A96-5F4C-9AFC-25C67B3A4BBD}" type="slidenum">
              <a:rPr lang="en-US" sz="1200" b="0">
                <a:solidFill>
                  <a:schemeClr val="tx1"/>
                </a:solidFill>
                <a:latin typeface="Arial" charset="0"/>
                <a:ea typeface="ＭＳ Ｐゴシック" charset="-128"/>
                <a:cs typeface="ＭＳ Ｐゴシック" charset="-128"/>
              </a:rPr>
              <a:pPr algn="r" eaLnBrk="0" hangingPunct="0"/>
              <a:t>25</a:t>
            </a:fld>
            <a:endParaRPr lang="en-US" sz="1200" b="0">
              <a:solidFill>
                <a:schemeClr val="tx1"/>
              </a:solidFill>
              <a:latin typeface="Arial" charset="0"/>
              <a:ea typeface="ＭＳ Ｐゴシック" charset="-128"/>
              <a:cs typeface="ＭＳ Ｐゴシック" charset="-128"/>
            </a:endParaRPr>
          </a:p>
        </p:txBody>
      </p:sp>
      <p:sp>
        <p:nvSpPr>
          <p:cNvPr id="1177603"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77604"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DB33F49-AA71-CA4C-B8DB-2D3926A2E2AE}" type="slidenum">
              <a:rPr lang="en-US"/>
              <a:pPr/>
              <a:t>26</a:t>
            </a:fld>
            <a:endParaRPr lang="en-US"/>
          </a:p>
        </p:txBody>
      </p:sp>
      <p:sp>
        <p:nvSpPr>
          <p:cNvPr id="117965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eaLnBrk="0" hangingPunct="0"/>
            <a:fld id="{B61A21BD-D84B-6949-870E-7F2BF3E83385}" type="slidenum">
              <a:rPr lang="en-US" sz="1200" b="0">
                <a:solidFill>
                  <a:schemeClr val="tx1"/>
                </a:solidFill>
                <a:latin typeface="Arial" charset="0"/>
                <a:ea typeface="ＭＳ Ｐゴシック" charset="-128"/>
                <a:cs typeface="ＭＳ Ｐゴシック" charset="-128"/>
              </a:rPr>
              <a:pPr algn="r" eaLnBrk="0" hangingPunct="0"/>
              <a:t>26</a:t>
            </a:fld>
            <a:endParaRPr lang="en-US" sz="1200" b="0">
              <a:solidFill>
                <a:schemeClr val="tx1"/>
              </a:solidFill>
              <a:latin typeface="Arial" charset="0"/>
              <a:ea typeface="ＭＳ Ｐゴシック" charset="-128"/>
              <a:cs typeface="ＭＳ Ｐゴシック" charset="-128"/>
            </a:endParaRPr>
          </a:p>
        </p:txBody>
      </p:sp>
      <p:sp>
        <p:nvSpPr>
          <p:cNvPr id="1179651"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79652"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C1D5D2D-83E3-A54C-BD07-80F2F629DEFC}" type="slidenum">
              <a:rPr lang="en-US"/>
              <a:pPr/>
              <a:t>27</a:t>
            </a:fld>
            <a:endParaRPr lang="en-US"/>
          </a:p>
        </p:txBody>
      </p:sp>
      <p:sp>
        <p:nvSpPr>
          <p:cNvPr id="118169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eaLnBrk="0" hangingPunct="0"/>
            <a:fld id="{804E4E64-5E8B-4B48-ABE1-22F10C3916C0}" type="slidenum">
              <a:rPr lang="en-US" sz="1200" b="0">
                <a:solidFill>
                  <a:schemeClr val="tx1"/>
                </a:solidFill>
                <a:latin typeface="Arial" charset="0"/>
                <a:ea typeface="ＭＳ Ｐゴシック" charset="-128"/>
                <a:cs typeface="ＭＳ Ｐゴシック" charset="-128"/>
              </a:rPr>
              <a:pPr algn="r" eaLnBrk="0" hangingPunct="0"/>
              <a:t>27</a:t>
            </a:fld>
            <a:endParaRPr lang="en-US" sz="1200" b="0">
              <a:solidFill>
                <a:schemeClr val="tx1"/>
              </a:solidFill>
              <a:latin typeface="Arial" charset="0"/>
              <a:ea typeface="ＭＳ Ｐゴシック" charset="-128"/>
              <a:cs typeface="ＭＳ Ｐゴシック" charset="-128"/>
            </a:endParaRPr>
          </a:p>
        </p:txBody>
      </p:sp>
      <p:sp>
        <p:nvSpPr>
          <p:cNvPr id="1181699"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81700"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10B3A3-6EA7-184F-97D9-CF7A37374210}" type="slidenum">
              <a:rPr lang="en-US"/>
              <a:pPr/>
              <a:t>28</a:t>
            </a:fld>
            <a:endParaRPr lang="en-US"/>
          </a:p>
        </p:txBody>
      </p:sp>
      <p:sp>
        <p:nvSpPr>
          <p:cNvPr id="1196034"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96035"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Here is a worthy library effort.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AF80E8-8507-4E42-A794-18DDE5C16D7A}" type="slidenum">
              <a:rPr lang="en-US"/>
              <a:pPr/>
              <a:t>29</a:t>
            </a:fld>
            <a:endParaRPr lang="en-US"/>
          </a:p>
        </p:txBody>
      </p:sp>
      <p:sp>
        <p:nvSpPr>
          <p:cNvPr id="1198082"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98083"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6521A-4C84-9B42-A68F-B120495F3790}" type="slidenum">
              <a:rPr lang="en-US"/>
              <a:pPr/>
              <a:t>3</a:t>
            </a:fld>
            <a:endParaRPr lang="en-US"/>
          </a:p>
        </p:txBody>
      </p:sp>
      <p:sp>
        <p:nvSpPr>
          <p:cNvPr id="1132546" name="Rectangle 1026"/>
          <p:cNvSpPr>
            <a:spLocks noChangeArrowheads="1" noTextEdit="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1132547" name="Rectangle 1027"/>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lIns="89620" tIns="44810" rIns="89620" bIns="44810">
            <a:prstTxWarp prst="textNoShape">
              <a:avLst/>
            </a:prstTxWarp>
          </a:bodyPr>
          <a:lstStyle/>
          <a:p>
            <a:r>
              <a:rPr lang="en-US"/>
              <a:t>We identified five thematic risk clusters that seemed to us to reflect the most important classes of risk.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C2264B-EB86-2049-800F-A2F056A33D7D}" type="slidenum">
              <a:rPr lang="en-US"/>
              <a:pPr/>
              <a:t>30</a:t>
            </a:fld>
            <a:endParaRPr lang="en-US"/>
          </a:p>
        </p:txBody>
      </p:sp>
      <p:sp>
        <p:nvSpPr>
          <p:cNvPr id="1200130"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00131"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472E12-97F0-1C4A-827D-0BB3613FE0B9}" type="slidenum">
              <a:rPr lang="en-US"/>
              <a:pPr/>
              <a:t>31</a:t>
            </a:fld>
            <a:endParaRPr lang="en-US"/>
          </a:p>
        </p:txBody>
      </p:sp>
      <p:sp>
        <p:nvSpPr>
          <p:cNvPr id="1202178"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02179"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Here’s the approach of choice.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12F05D-3E37-1841-8BD3-93DA5700A1A8}" type="slidenum">
              <a:rPr lang="en-US"/>
              <a:pPr/>
              <a:t>32</a:t>
            </a:fld>
            <a:endParaRPr lang="en-US"/>
          </a:p>
        </p:txBody>
      </p:sp>
      <p:sp>
        <p:nvSpPr>
          <p:cNvPr id="1204226"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04227"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0B7447-3BFC-704A-9A99-FBCC86987014}" type="slidenum">
              <a:rPr lang="en-US"/>
              <a:pPr/>
              <a:t>33</a:t>
            </a:fld>
            <a:endParaRPr lang="en-US"/>
          </a:p>
        </p:txBody>
      </p:sp>
      <p:sp>
        <p:nvSpPr>
          <p:cNvPr id="1206274"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06275"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Our community needs to take some lessons. We have the lead on the possession </a:t>
            </a:r>
            <a:r>
              <a:rPr lang="en-US" i="1"/>
              <a:t>of</a:t>
            </a:r>
            <a:r>
              <a:rPr lang="en-US"/>
              <a:t> content, but others have - or have had - the lead on innovation </a:t>
            </a:r>
            <a:r>
              <a:rPr lang="en-US" i="1"/>
              <a:t>for</a:t>
            </a:r>
            <a:r>
              <a:rPr lang="en-US"/>
              <a:t> content.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46B3A6-0F1E-8F46-8C01-7E3393CE06DE}" type="slidenum">
              <a:rPr lang="en-US"/>
              <a:pPr/>
              <a:t>34</a:t>
            </a:fld>
            <a:endParaRPr lang="en-US"/>
          </a:p>
        </p:txBody>
      </p:sp>
      <p:sp>
        <p:nvSpPr>
          <p:cNvPr id="1208322"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08323"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We need to get smart, use SEO as required, and ensure that our sites are trawled to the appropriate levels. Google is the helicopter that the drowning man waved away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9A96EB-9BF2-C847-A1EF-7390CE82730F}" type="slidenum">
              <a:rPr lang="en-US"/>
              <a:pPr/>
              <a:t>35</a:t>
            </a:fld>
            <a:endParaRPr lang="en-US"/>
          </a:p>
        </p:txBody>
      </p:sp>
      <p:sp>
        <p:nvSpPr>
          <p:cNvPr id="1210370"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10371"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DA807E-6B32-DC46-A237-916FB0202364}" type="slidenum">
              <a:rPr lang="en-US"/>
              <a:pPr/>
              <a:t>36</a:t>
            </a:fld>
            <a:endParaRPr lang="en-US"/>
          </a:p>
        </p:txBody>
      </p:sp>
      <p:sp>
        <p:nvSpPr>
          <p:cNvPr id="1183746"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83747"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We tend to measure the wrong things. Measurement now should be all about usage. Our productivity measures should be shown in relation to usage. We have a lot to do in this area.</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BEC9D6-0298-7445-A772-5AE479059074}" type="slidenum">
              <a:rPr lang="en-US"/>
              <a:pPr/>
              <a:t>37</a:t>
            </a:fld>
            <a:endParaRPr lang="en-US"/>
          </a:p>
        </p:txBody>
      </p:sp>
      <p:sp>
        <p:nvSpPr>
          <p:cNvPr id="1185794"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85795"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We can’t successfully emulate Flickr or Google. We must be present to them. By ‘learning from’ Google, Flickr and Yahoo!, we really mean ‘learning to’ use them.</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A5460BB-0AD0-D340-98EA-C745770B5CF5}" type="slidenum">
              <a:rPr lang="en-US"/>
              <a:pPr/>
              <a:t>38</a:t>
            </a:fld>
            <a:endParaRPr lang="en-US"/>
          </a:p>
        </p:txBody>
      </p:sp>
      <p:sp>
        <p:nvSpPr>
          <p:cNvPr id="109465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eaLnBrk="0" hangingPunct="0"/>
            <a:fld id="{27E2E837-82E5-6544-A65A-5A9E6DA3EAF1}" type="slidenum">
              <a:rPr lang="en-US" sz="1200" b="0">
                <a:solidFill>
                  <a:schemeClr val="tx1"/>
                </a:solidFill>
                <a:latin typeface="Arial" charset="0"/>
                <a:ea typeface="ＭＳ Ｐゴシック" charset="-128"/>
                <a:cs typeface="ＭＳ Ｐゴシック" charset="-128"/>
              </a:rPr>
              <a:pPr algn="r" eaLnBrk="0" hangingPunct="0"/>
              <a:t>38</a:t>
            </a:fld>
            <a:endParaRPr lang="en-US" sz="1200" b="0">
              <a:solidFill>
                <a:schemeClr val="tx1"/>
              </a:solidFill>
              <a:latin typeface="Arial" charset="0"/>
              <a:ea typeface="ＭＳ Ｐゴシック" charset="-128"/>
              <a:cs typeface="ＭＳ Ｐゴシック" charset="-128"/>
            </a:endParaRPr>
          </a:p>
        </p:txBody>
      </p:sp>
      <p:sp>
        <p:nvSpPr>
          <p:cNvPr id="1094659"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94660" name="Rectangle 3"/>
          <p:cNvSpPr>
            <a:spLocks noGrp="1" noChangeArrowheads="1"/>
          </p:cNvSpPr>
          <p:nvPr>
            <p:ph type="body" idx="1"/>
          </p:nvPr>
        </p:nvSpPr>
        <p:spPr bwMode="auto">
          <a:xfrm>
            <a:off x="685800" y="4341813"/>
            <a:ext cx="5486400" cy="4116387"/>
          </a:xfrm>
          <a:prstGeom prst="rect">
            <a:avLst/>
          </a:prstGeom>
          <a:solidFill>
            <a:srgbClr val="FFFFFF"/>
          </a:solidFill>
          <a:ln>
            <a:solidFill>
              <a:srgbClr val="000000"/>
            </a:solidFill>
            <a:miter lim="800000"/>
            <a:headEnd/>
            <a:tailEnd/>
          </a:ln>
        </p:spPr>
        <p:txBody>
          <a:bodyPr>
            <a:prstTxWarp prst="textNoShape">
              <a:avLst/>
            </a:prstTxWarp>
          </a:bodyPr>
          <a:lstStyle/>
          <a:p>
            <a:r>
              <a:rPr lang="en-US" b="1"/>
              <a:t>A good tactic: </a:t>
            </a:r>
            <a:r>
              <a:rPr lang="en-US"/>
              <a:t> scan on demand. But the Ranson Center has gone further, by collapsing routines - reducing ‘decision friction’ - and compromising on quality. Theirs is a lead for others to follow.</a:t>
            </a:r>
          </a:p>
          <a:p>
            <a:endParaRPr lang="en-US"/>
          </a:p>
          <a:p>
            <a:r>
              <a:rPr lang="en-US"/>
              <a:t>Scan when requested for research – HRC</a:t>
            </a:r>
          </a:p>
          <a:p>
            <a:pPr>
              <a:buFontTx/>
              <a:buChar char="•"/>
            </a:pPr>
            <a:r>
              <a:rPr lang="en-US"/>
              <a:t>Announcement:</a:t>
            </a:r>
          </a:p>
          <a:p>
            <a:pPr>
              <a:buFontTx/>
              <a:buChar char="•"/>
            </a:pPr>
            <a:r>
              <a:rPr lang="en-US"/>
              <a:t>Scan the whole thing</a:t>
            </a:r>
          </a:p>
          <a:p>
            <a:pPr>
              <a:buFontTx/>
              <a:buChar char="•"/>
            </a:pPr>
            <a:r>
              <a:rPr lang="en-US"/>
              <a:t>No matter what has been selected</a:t>
            </a:r>
          </a:p>
          <a:p>
            <a:pPr>
              <a:buFontTx/>
              <a:buChar char="•"/>
            </a:pPr>
            <a:r>
              <a:rPr lang="en-US"/>
              <a:t>Hand the scan to their digital library</a:t>
            </a:r>
          </a:p>
          <a:p>
            <a:pPr>
              <a:buFontTx/>
              <a:buChar char="•"/>
            </a:pPr>
            <a:r>
              <a:rPr lang="en-US"/>
              <a:t>(72 dpi and a pdf?)</a:t>
            </a:r>
          </a:p>
          <a:p>
            <a:pPr>
              <a:buFontTx/>
              <a:buChar char="•"/>
            </a:pPr>
            <a:r>
              <a:rPr lang="en-US"/>
              <a:t>With whatever metadata they happen to have</a:t>
            </a:r>
          </a:p>
          <a:p>
            <a:r>
              <a:rPr lang="en-US"/>
              <a:t>No new metadata</a:t>
            </a:r>
          </a:p>
          <a:p>
            <a:r>
              <a:rPr lang="en-US"/>
              <a:t>Also, preserves the originals, save them from repeated copying.</a:t>
            </a:r>
          </a:p>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B5E242-65F9-A94B-A0EB-719A079D2A7A}" type="slidenum">
              <a:rPr lang="en-US"/>
              <a:pPr/>
              <a:t>39</a:t>
            </a:fld>
            <a:endParaRPr lang="en-US"/>
          </a:p>
        </p:txBody>
      </p:sp>
      <p:sp>
        <p:nvSpPr>
          <p:cNvPr id="1187842" name="Rectangle 2"/>
          <p:cNvSpPr>
            <a:spLocks noChangeArrowheads="1" noTextEdit="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1187843" name="Rectangle 3"/>
          <p:cNvSpPr>
            <a:spLocks noChangeArrowheads="1"/>
          </p:cNvSpPr>
          <p:nvPr>
            <p:ph type="body" idx="1"/>
          </p:nvPr>
        </p:nvSpPr>
        <p:spPr bwMode="auto">
          <a:xfrm>
            <a:off x="685800" y="4341813"/>
            <a:ext cx="5486400" cy="4116387"/>
          </a:xfrm>
          <a:prstGeom prst="rect">
            <a:avLst/>
          </a:prstGeom>
          <a:solidFill>
            <a:srgbClr val="FFFFFF"/>
          </a:solidFill>
          <a:ln>
            <a:solidFill>
              <a:srgbClr val="000000"/>
            </a:solidFill>
            <a:miter lim="800000"/>
            <a:headEnd/>
            <a:tailEnd/>
          </a:ln>
        </p:spPr>
        <p:txBody>
          <a:bodyPr lIns="89620" tIns="44810" rIns="89620" bIns="44810">
            <a:prstTxWarp prst="textNoShape">
              <a:avLst/>
            </a:prstTxWarp>
          </a:bodyPr>
          <a:lstStyle/>
          <a:p>
            <a:r>
              <a:rPr lang="en-US"/>
              <a:t>The Archives of American Art at the Smithsonian is using two tactics at one time</a:t>
            </a:r>
          </a:p>
          <a:p>
            <a:endParaRPr lang="en-US"/>
          </a:p>
          <a:p>
            <a:r>
              <a:rPr lang="en-US"/>
              <a:t>They’re scanning on demand for reading room requests – if they touch it, they scan it (as at the Ransom Center).  Even if the request is only for a page, they scan the whole thing (an entire book or an entire folder of correspondence). They are building quite a resource of materials that, having been requested, are likely to be of interest again. </a:t>
            </a:r>
          </a:p>
          <a:p>
            <a:endParaRPr lang="en-US"/>
          </a:p>
          <a:p>
            <a:r>
              <a:rPr lang="en-US"/>
              <a:t>And they’re methodically scanning entire collections according to their archival arrangement – no cherry-picking, no decisions.  The result is unprecedented access to the content and context of thousands of documents, photographs, diaries, sketches, writings, and rare published materials.</a:t>
            </a:r>
          </a:p>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A24E59-3DAA-154F-9CB8-7E153693C9AF}" type="slidenum">
              <a:rPr lang="en-US"/>
              <a:pPr/>
              <a:t>4</a:t>
            </a:fld>
            <a:endParaRPr lang="en-US"/>
          </a:p>
        </p:txBody>
      </p:sp>
      <p:sp>
        <p:nvSpPr>
          <p:cNvPr id="1189890"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89891"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Libraries work in collaboration to provide their services. This has been true for some decades of cataloguing and resource sharing (interlibrary loan). Today, it is being realised in other areas: digitisation of collections; registries; knowledgebanks; resolver services; digital repositories. And for catalogue records, the model of buying in a selection of shared records from a shared database to be modified and displayed in a local OPAC is being transformed into a model in which libraries hold their records in the shared database and buy a ‘trusted view’ of them (eg in WorldCat Local). This is what we call ‘the collective collection’. The web is a new medium, and its architecture implies, for libraries, aggregation and diffusion via a switch. Worldcat.org is that switch. This is a form of contracting out - not to a 3rd party vendor, but to the cooperative resource. It reduces local costs and should result in higher quality, maintained records. We now talk about ‘cloud data’ and ‘cloud computing’.</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430DE2-7A24-5048-B0B1-17F5061002A6}" type="slidenum">
              <a:rPr lang="en-US"/>
              <a:pPr/>
              <a:t>40</a:t>
            </a:fld>
            <a:endParaRPr lang="en-US"/>
          </a:p>
        </p:txBody>
      </p:sp>
      <p:sp>
        <p:nvSpPr>
          <p:cNvPr id="1025026"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25027"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sz="1400" u="sng"/>
          </a:p>
          <a:p>
            <a:r>
              <a:rPr lang="en-US" sz="1400" u="sng"/>
              <a:t>Shared Print Program – Current Projects – these are working groups</a:t>
            </a:r>
            <a:endParaRPr lang="en-US" b="1" u="sng"/>
          </a:p>
          <a:p>
            <a:endParaRPr lang="en-US" b="1" u="sng"/>
          </a:p>
          <a:p>
            <a:pPr>
              <a:buFontTx/>
              <a:buChar char="•"/>
            </a:pPr>
            <a:r>
              <a:rPr lang="en-US" b="1"/>
              <a:t>Deaccession materials held in print and electronic form</a:t>
            </a:r>
            <a:br>
              <a:rPr lang="en-US" b="1"/>
            </a:br>
            <a:endParaRPr lang="en-US" b="1"/>
          </a:p>
          <a:p>
            <a:pPr>
              <a:buFontTx/>
              <a:buChar char="•"/>
            </a:pPr>
            <a:r>
              <a:rPr lang="en-US" b="1"/>
              <a:t>Define policy and infrastructure requirements for building and managing shared print collections</a:t>
            </a:r>
          </a:p>
          <a:p>
            <a:pPr lvl="1">
              <a:buFontTx/>
              <a:buChar char="•"/>
            </a:pPr>
            <a:r>
              <a:rPr lang="en-US" sz="1400" b="1"/>
              <a:t>Journal Preservation Project </a:t>
            </a:r>
          </a:p>
          <a:p>
            <a:pPr lvl="1">
              <a:buFontTx/>
              <a:buChar char="•"/>
            </a:pPr>
            <a:r>
              <a:rPr lang="en-US" sz="1400" b="1"/>
              <a:t>Monograph Preservation Project </a:t>
            </a:r>
          </a:p>
          <a:p>
            <a:pPr lvl="1">
              <a:buFontTx/>
              <a:buChar char="•"/>
            </a:pPr>
            <a:endParaRPr lang="en-US" sz="1400" b="1"/>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0017B8-062D-6148-9E15-70B34B82AF68}" type="slidenum">
              <a:rPr lang="en-US"/>
              <a:pPr/>
              <a:t>41</a:t>
            </a:fld>
            <a:endParaRPr lang="en-US"/>
          </a:p>
        </p:txBody>
      </p:sp>
      <p:sp>
        <p:nvSpPr>
          <p:cNvPr id="1029122"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29123"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sz="1400"/>
              <a:t>Understand workflows in research assessment</a:t>
            </a:r>
          </a:p>
          <a:p>
            <a:pPr lvl="1"/>
            <a:r>
              <a:rPr lang="en-US" sz="1600"/>
              <a:t>Survey the academic research excellence landscape</a:t>
            </a:r>
          </a:p>
          <a:p>
            <a:pPr lvl="2"/>
            <a:r>
              <a:rPr lang="en-US"/>
              <a:t>Cultural variables</a:t>
            </a:r>
          </a:p>
          <a:p>
            <a:pPr lvl="2"/>
            <a:r>
              <a:rPr lang="en-US"/>
              <a:t>Funding regimes</a:t>
            </a:r>
          </a:p>
          <a:p>
            <a:pPr lvl="2"/>
            <a:r>
              <a:rPr lang="en-US"/>
              <a:t>Geographic impact</a:t>
            </a:r>
          </a:p>
          <a:p>
            <a:pPr lvl="2"/>
            <a:r>
              <a:rPr lang="en-US"/>
              <a:t>Technological infrastructures</a:t>
            </a:r>
          </a:p>
          <a:p>
            <a:pPr lvl="2"/>
            <a:r>
              <a:rPr lang="en-US"/>
              <a:t>Institutional adaptations</a:t>
            </a:r>
          </a:p>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F1B799-D31B-674E-BA14-A9F22B070AB1}" type="slidenum">
              <a:rPr lang="en-US"/>
              <a:pPr/>
              <a:t>42</a:t>
            </a:fld>
            <a:endParaRPr lang="en-US"/>
          </a:p>
        </p:txBody>
      </p:sp>
      <p:sp>
        <p:nvSpPr>
          <p:cNvPr id="1033218"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33219"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sz="1400"/>
              <a:t>Projects: </a:t>
            </a:r>
          </a:p>
          <a:p>
            <a:endParaRPr lang="en-US" sz="1400"/>
          </a:p>
          <a:p>
            <a:r>
              <a:rPr lang="en-US" sz="1400"/>
              <a:t>[examples here of gathering evidence, working groups, collecting evidence, perhaps down the road some prototyping]</a:t>
            </a:r>
          </a:p>
          <a:p>
            <a:r>
              <a:rPr lang="en-US" sz="1400"/>
              <a:t> </a:t>
            </a:r>
          </a:p>
          <a:p>
            <a:r>
              <a:rPr lang="en-US" sz="1400"/>
              <a:t>Assess backlog survey tools [working group]</a:t>
            </a:r>
          </a:p>
          <a:p>
            <a:r>
              <a:rPr lang="en-US" sz="1400"/>
              <a:t>Analyze EAD Tools [working group]</a:t>
            </a:r>
          </a:p>
          <a:p>
            <a:r>
              <a:rPr lang="en-US" sz="1400"/>
              <a:t>Define the state of holdings and description for archives [evidence?]</a:t>
            </a:r>
          </a:p>
          <a:p>
            <a:r>
              <a:rPr lang="en-US" sz="1400"/>
              <a:t>Define the state of “Hidden Collections” [evidence?]</a:t>
            </a:r>
          </a:p>
          <a:p>
            <a:r>
              <a:rPr lang="en-US" sz="1400"/>
              <a:t>Analyze archival discovery Environments [evidence?]</a:t>
            </a:r>
          </a:p>
          <a:p>
            <a:r>
              <a:rPr lang="en-US" sz="1400"/>
              <a:t>Synthesize delivery practices [best practices]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29ABCE-A3A4-7A44-BFD9-4E12597147F9}" type="slidenum">
              <a:rPr lang="en-US"/>
              <a:pPr/>
              <a:t>43</a:t>
            </a:fld>
            <a:endParaRPr lang="en-US"/>
          </a:p>
        </p:txBody>
      </p:sp>
      <p:sp>
        <p:nvSpPr>
          <p:cNvPr id="1035266" name="Rectangle 2"/>
          <p:cNvSpPr>
            <a:spLocks noChangeArrowheads="1" noTextEdit="1"/>
          </p:cNvSpPr>
          <p:nvPr>
            <p:ph type="sldImg"/>
          </p:nvPr>
        </p:nvSpPr>
        <p:spPr bwMode="auto">
          <a:xfrm>
            <a:off x="1144588" y="687388"/>
            <a:ext cx="4570412" cy="3427412"/>
          </a:xfrm>
          <a:prstGeom prst="rect">
            <a:avLst/>
          </a:prstGeom>
          <a:solidFill>
            <a:srgbClr val="FFFFFF"/>
          </a:solidFill>
          <a:ln>
            <a:solidFill>
              <a:srgbClr val="000000"/>
            </a:solidFill>
            <a:miter lim="800000"/>
            <a:headEnd/>
            <a:tailEnd/>
          </a:ln>
        </p:spPr>
      </p:sp>
      <p:sp>
        <p:nvSpPr>
          <p:cNvPr id="1035267" name="Rectangle 3"/>
          <p:cNvSpPr>
            <a:spLocks noChangeArrowheads="1"/>
          </p:cNvSpPr>
          <p:nvPr>
            <p:ph type="body" idx="1"/>
          </p:nvPr>
        </p:nvSpPr>
        <p:spPr bwMode="auto">
          <a:xfrm>
            <a:off x="685800" y="4341813"/>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pPr marL="228600" indent="-228600">
              <a:lnSpc>
                <a:spcPct val="80000"/>
              </a:lnSpc>
            </a:pPr>
            <a:r>
              <a:rPr lang="en-US"/>
              <a:t>Increase the scale of special collections digitization [best practices]</a:t>
            </a:r>
          </a:p>
          <a:p>
            <a:pPr marL="228600" indent="-228600">
              <a:lnSpc>
                <a:spcPct val="80000"/>
              </a:lnSpc>
            </a:pPr>
            <a:endParaRPr lang="en-US" sz="1000"/>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C0F62C-44C0-AD44-B494-3C6935EEC33E}" type="slidenum">
              <a:rPr lang="en-US"/>
              <a:pPr/>
              <a:t>44</a:t>
            </a:fld>
            <a:endParaRPr lang="en-US"/>
          </a:p>
        </p:txBody>
      </p:sp>
      <p:sp>
        <p:nvSpPr>
          <p:cNvPr id="1037314"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37315"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D6F608-889D-2546-BE3F-E9E1EA772CF5}" type="slidenum">
              <a:rPr lang="en-US"/>
              <a:pPr/>
              <a:t>45</a:t>
            </a:fld>
            <a:endParaRPr lang="en-US"/>
          </a:p>
        </p:txBody>
      </p:sp>
      <p:sp>
        <p:nvSpPr>
          <p:cNvPr id="1018882" name="Rectangle 2"/>
          <p:cNvSpPr>
            <a:spLocks noChangeArrowheads="1" noTextEdit="1"/>
          </p:cNvSpPr>
          <p:nvPr>
            <p:ph type="sldImg"/>
          </p:nvPr>
        </p:nvSpPr>
        <p:spPr bwMode="auto">
          <a:xfrm>
            <a:off x="1144588" y="687388"/>
            <a:ext cx="4570412" cy="3427412"/>
          </a:xfrm>
          <a:prstGeom prst="rect">
            <a:avLst/>
          </a:prstGeom>
          <a:solidFill>
            <a:srgbClr val="FFFFFF"/>
          </a:solidFill>
          <a:ln>
            <a:solidFill>
              <a:srgbClr val="000000"/>
            </a:solidFill>
            <a:miter lim="800000"/>
            <a:headEnd/>
            <a:tailEnd/>
          </a:ln>
        </p:spPr>
      </p:sp>
      <p:sp>
        <p:nvSpPr>
          <p:cNvPr id="1018883" name="Rectangle 3"/>
          <p:cNvSpPr>
            <a:spLocks noChangeArrowheads="1"/>
          </p:cNvSpPr>
          <p:nvPr>
            <p:ph type="body" idx="1"/>
          </p:nvPr>
        </p:nvSpPr>
        <p:spPr bwMode="auto">
          <a:xfrm>
            <a:off x="685800" y="4341813"/>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Last copies – characterizing content and distribution of unique book holdings </a:t>
            </a:r>
          </a:p>
          <a:p>
            <a:pPr lvl="1"/>
            <a:r>
              <a:rPr lang="en-US" sz="1400"/>
              <a:t>Examining system-wide holdings for shared collection and community profiles</a:t>
            </a:r>
          </a:p>
          <a:p>
            <a:pPr lvl="1"/>
            <a:endParaRPr lang="en-US" sz="1400"/>
          </a:p>
          <a:p>
            <a:pPr lvl="1"/>
            <a:r>
              <a:rPr lang="en-US" sz="1400" u="sng"/>
              <a:t>This is a good example of datamining for evidence</a:t>
            </a:r>
          </a:p>
          <a:p>
            <a:pPr lvl="1"/>
            <a:endParaRPr lang="en-US" sz="1400" u="sng"/>
          </a:p>
          <a:p>
            <a:pPr lvl="1"/>
            <a:r>
              <a:rPr lang="en-US" sz="1400"/>
              <a:t>This research was done in 2005, and there are many more holdings in the database now.</a:t>
            </a:r>
          </a:p>
          <a:p>
            <a:pPr lvl="1"/>
            <a:r>
              <a:rPr lang="en-US" sz="1400"/>
              <a:t>This kind of work is a good example of the RLG partnership getting the advantage of the full force of OCLC Research.</a:t>
            </a:r>
          </a:p>
          <a:p>
            <a:pPr lvl="1"/>
            <a:endParaRPr lang="en-US" sz="1400"/>
          </a:p>
          <a:p>
            <a:pPr lvl="1"/>
            <a:r>
              <a:rPr lang="en-US" sz="1400" u="sng"/>
              <a:t>Economics 101:  Asset valuation (Courant)</a:t>
            </a:r>
          </a:p>
          <a:p>
            <a:pPr>
              <a:buFontTx/>
              <a:buChar char="•"/>
            </a:pPr>
            <a:r>
              <a:rPr lang="en-US"/>
              <a:t>Balance sheet: </a:t>
            </a:r>
            <a:br>
              <a:rPr lang="en-US"/>
            </a:br>
            <a:r>
              <a:rPr lang="en-US"/>
              <a:t>print collections = an institutional asset</a:t>
            </a:r>
            <a:br>
              <a:rPr lang="en-US"/>
            </a:br>
            <a:r>
              <a:rPr lang="en-US"/>
              <a:t>digital collections = liability</a:t>
            </a:r>
            <a:br>
              <a:rPr lang="en-US"/>
            </a:br>
            <a:r>
              <a:rPr lang="en-US"/>
              <a:t> </a:t>
            </a:r>
          </a:p>
          <a:p>
            <a:pPr>
              <a:buFontTx/>
              <a:buChar char="•"/>
            </a:pPr>
            <a:r>
              <a:rPr lang="en-US"/>
              <a:t>In reality, digital collections deliver</a:t>
            </a:r>
            <a:r>
              <a:rPr lang="en-US" i="1"/>
              <a:t> </a:t>
            </a:r>
            <a:r>
              <a:rPr lang="en-US"/>
              <a:t>greater value to users; print collections represent a continuing cost with little direct return</a:t>
            </a:r>
            <a:br>
              <a:rPr lang="en-US"/>
            </a:br>
            <a:endParaRPr lang="en-US"/>
          </a:p>
          <a:p>
            <a:pPr>
              <a:buFontTx/>
              <a:buChar char="•"/>
            </a:pPr>
            <a:r>
              <a:rPr lang="en-US"/>
              <a:t>Must recalibrate the university administration’s understanding of how collections deliver value to research institutions and users</a:t>
            </a:r>
            <a:br>
              <a:rPr lang="en-US"/>
            </a:br>
            <a:endParaRPr lang="en-US"/>
          </a:p>
          <a:p>
            <a:pPr>
              <a:buFontTx/>
              <a:buChar char="•"/>
            </a:pPr>
            <a:r>
              <a:rPr lang="en-US"/>
              <a:t>Value of collections will be maximized when they are effectively concentrated (jointly owned and managed) and diffused (into the network)</a:t>
            </a:r>
            <a:endParaRPr lang="en-US" i="1" u="sng"/>
          </a:p>
          <a:p>
            <a:pPr lvl="1"/>
            <a:endParaRPr lang="en-US" i="1" u="sng"/>
          </a:p>
          <a:p>
            <a:r>
              <a:rPr lang="en-US" i="1" u="sng"/>
              <a:t>Assessing overlap and characterizing uniqueness</a:t>
            </a:r>
            <a:r>
              <a:rPr lang="en-US" i="1"/>
              <a:t> in system-wide holdings, enabling institutions to make better informed</a:t>
            </a:r>
          </a:p>
          <a:p>
            <a:r>
              <a:rPr lang="en-US" i="1"/>
              <a:t>decisions about the </a:t>
            </a:r>
            <a:r>
              <a:rPr lang="en-US" i="1" u="sng"/>
              <a:t>disposition of local holdings</a:t>
            </a:r>
          </a:p>
          <a:p>
            <a:endParaRPr lang="en-US" i="1"/>
          </a:p>
          <a:p>
            <a:r>
              <a:rPr lang="en-US"/>
              <a:t>Source: 	Books without Boundaries: A Brief Tour of the System-wide Print Book Collection</a:t>
            </a:r>
          </a:p>
          <a:p>
            <a:r>
              <a:rPr lang="en-US"/>
              <a:t>Roger C. Schonfeld, Brian F. Lavoie</a:t>
            </a:r>
          </a:p>
          <a:p>
            <a:r>
              <a:rPr lang="en-US"/>
              <a:t>Ann Arbor, MI: Scholarly Publishing Office, University of Michigan, University Library</a:t>
            </a:r>
          </a:p>
          <a:p>
            <a:r>
              <a:rPr lang="en-US"/>
              <a:t>vol. 9, no. 2, Summer 2006</a:t>
            </a:r>
          </a:p>
          <a:p>
            <a:r>
              <a:rPr lang="en-US"/>
              <a:t>URL: 	http://hdl.handle.net/2027/spo.3336451.0009.208</a:t>
            </a:r>
          </a:p>
          <a:p>
            <a:endParaRPr lang="en-US" i="1"/>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0FDD64-190D-A047-8CAE-AFA7FE8A41D9}" type="slidenum">
              <a:rPr lang="en-US"/>
              <a:pPr/>
              <a:t>46</a:t>
            </a:fld>
            <a:endParaRPr lang="en-US"/>
          </a:p>
        </p:txBody>
      </p:sp>
      <p:sp>
        <p:nvSpPr>
          <p:cNvPr id="1043458" name="Rectangle 2"/>
          <p:cNvSpPr>
            <a:spLocks noChangeArrowheads="1" noTextEdit="1"/>
          </p:cNvSpPr>
          <p:nvPr>
            <p:ph type="sldImg"/>
          </p:nvPr>
        </p:nvSpPr>
        <p:spPr bwMode="auto">
          <a:xfrm>
            <a:off x="1146175" y="687388"/>
            <a:ext cx="4570413" cy="3427412"/>
          </a:xfrm>
          <a:prstGeom prst="rect">
            <a:avLst/>
          </a:prstGeom>
          <a:solidFill>
            <a:srgbClr val="FFFFFF"/>
          </a:solidFill>
          <a:ln>
            <a:solidFill>
              <a:srgbClr val="000000"/>
            </a:solidFill>
            <a:miter lim="800000"/>
            <a:headEnd/>
            <a:tailEnd/>
          </a:ln>
        </p:spPr>
      </p:sp>
      <p:sp>
        <p:nvSpPr>
          <p:cNvPr id="1043459" name="Rectangle 3"/>
          <p:cNvSpPr>
            <a:spLocks noChangeArrowheads="1"/>
          </p:cNvSpPr>
          <p:nvPr>
            <p:ph type="body" idx="1"/>
          </p:nvPr>
        </p:nvSpPr>
        <p:spPr bwMode="auto">
          <a:xfrm>
            <a:off x="915988" y="4341813"/>
            <a:ext cx="5026025"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WorldCat Identities leverages both the vocabularies that catalogers have been including in bibliographic records and OCLC Research’s datamining techniques to provide much richer information about persons and organizations than you can find in the LC/NACO Authority File – or the national authority files from other countries. </a:t>
            </a:r>
          </a:p>
          <a:p>
            <a:endParaRPr lang="en-US"/>
          </a:p>
          <a:p>
            <a:r>
              <a:rPr lang="en-US"/>
              <a:t>WorldCat Identities is mined from </a:t>
            </a:r>
            <a:r>
              <a:rPr lang="en-US" u="sng"/>
              <a:t>all</a:t>
            </a:r>
            <a:r>
              <a:rPr lang="en-US"/>
              <a:t> the names in catalog records, not just the controlled names, linked to and from the publications.</a:t>
            </a:r>
          </a:p>
          <a:p>
            <a:endParaRPr lang="en-US"/>
          </a:p>
          <a:p>
            <a:r>
              <a:rPr lang="en-US"/>
              <a:t>The number of different works and titles in different languages and worldwide holdings at the top comes from WorldCat. The publication timeline differentiates works by the person (including those published posthumously) and works about the person. Note that in the “Alternate Names” section in the right frame we have a number of names represented in non-Latin scripts – Sun Yat-sen’s name as it appears in Chinese, Japanese, and Hebrew-language publications. These are alternate forms not yet in the LC/NACO Authority file – we will be using these forms datamined from WorldCat to pre-populate the LC/NACO Authority files when all NACO nodes start supporting non-Latin scripts in April 2008.</a:t>
            </a:r>
          </a:p>
          <a:p>
            <a:endParaRPr lang="en-US"/>
          </a:p>
          <a:p>
            <a:r>
              <a:rPr lang="en-US"/>
              <a:t>This is also an example of RLG Programs working with OCLC Research colleagues – 95 staff from 21 RLG Programs partners beta-tested an earlier version of WorldCat identities in February – April 2007, and made good suggestions that were incorporated. </a:t>
            </a:r>
          </a:p>
          <a:p>
            <a:endParaRPr lang="en-US"/>
          </a:p>
          <a:p>
            <a:r>
              <a:rPr lang="en-US"/>
              <a:t>A version of WorldCat Identities is being incorporated into WorldCat.org.  Programs and Research is looking at what else is needed to make the Identities resource available as a Web service that other applications can use.</a:t>
            </a:r>
          </a:p>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9F3775-CE61-6F4E-A8D7-5FED445FDB26}" type="slidenum">
              <a:rPr lang="en-US"/>
              <a:pPr/>
              <a:t>47</a:t>
            </a:fld>
            <a:endParaRPr lang="en-US"/>
          </a:p>
        </p:txBody>
      </p:sp>
      <p:sp>
        <p:nvSpPr>
          <p:cNvPr id="1045506"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45507"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sz="1400"/>
              <a:t>VIAF: Virtual International Authority File</a:t>
            </a:r>
          </a:p>
          <a:p>
            <a:endParaRPr lang="en-US"/>
          </a:p>
          <a:p>
            <a:r>
              <a:rPr lang="en-US"/>
              <a:t>The Deutsche Nationalbibliothek, the Library of Congress, the Bibliothèque nationale de France, and OCLC are jointly conducting a project to match and link the authority records for personal names in their retrospective personal name authority files . This relates to (and builds on?) earlier TEL LEAF work.  Recently, a number of additional national libraries have decided to join: the Czech Republic, Portugal, Sweden, Spain, Italy, Denmark, Norway, Slovenia, China, Japan and Israel.</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456D31-F786-7A40-9A0C-AA6F492967C5}" type="slidenum">
              <a:rPr lang="en-US"/>
              <a:pPr/>
              <a:t>48</a:t>
            </a:fld>
            <a:endParaRPr lang="en-US"/>
          </a:p>
        </p:txBody>
      </p:sp>
      <p:sp>
        <p:nvSpPr>
          <p:cNvPr id="1047554" name="Rectangle 2"/>
          <p:cNvSpPr>
            <a:spLocks noChangeArrowheads="1" noTextEdit="1"/>
          </p:cNvSpPr>
          <p:nvPr>
            <p:ph type="sldImg"/>
          </p:nvPr>
        </p:nvSpPr>
        <p:spPr bwMode="auto">
          <a:xfrm>
            <a:off x="1717675" y="720725"/>
            <a:ext cx="3424238" cy="2568575"/>
          </a:xfrm>
          <a:prstGeom prst="rect">
            <a:avLst/>
          </a:prstGeom>
          <a:solidFill>
            <a:srgbClr val="FFFFFF"/>
          </a:solidFill>
          <a:ln>
            <a:solidFill>
              <a:srgbClr val="000000"/>
            </a:solidFill>
            <a:miter lim="800000"/>
            <a:headEnd/>
            <a:tailEnd/>
          </a:ln>
        </p:spPr>
      </p:sp>
      <p:sp>
        <p:nvSpPr>
          <p:cNvPr id="1047555" name="Rectangle 3"/>
          <p:cNvSpPr>
            <a:spLocks noChangeArrowheads="1"/>
          </p:cNvSpPr>
          <p:nvPr>
            <p:ph type="body" idx="1"/>
          </p:nvPr>
        </p:nvSpPr>
        <p:spPr bwMode="auto">
          <a:xfrm>
            <a:off x="685800" y="3573463"/>
            <a:ext cx="5486400" cy="4884737"/>
          </a:xfrm>
          <a:prstGeom prst="rect">
            <a:avLst/>
          </a:prstGeom>
          <a:solidFill>
            <a:srgbClr val="FFFFFF"/>
          </a:solidFill>
          <a:ln>
            <a:solidFill>
              <a:srgbClr val="000000"/>
            </a:solidFill>
            <a:miter lim="800000"/>
            <a:headEnd/>
            <a:tailEnd/>
          </a:ln>
        </p:spPr>
        <p:txBody>
          <a:bodyPr>
            <a:prstTxWarp prst="textNoShape">
              <a:avLst/>
            </a:prstTxWarp>
          </a:bodyPr>
          <a:lstStyle/>
          <a:p>
            <a:r>
              <a:rPr lang="en-US" sz="700"/>
              <a:t>The Terminology Services Prototype has three main components:</a:t>
            </a:r>
          </a:p>
          <a:p>
            <a:pPr>
              <a:buFontTx/>
              <a:buChar char="•"/>
            </a:pPr>
            <a:r>
              <a:rPr lang="en-US" sz="700"/>
              <a:t>Content (controlled vocabularies)</a:t>
            </a:r>
          </a:p>
          <a:p>
            <a:pPr>
              <a:buFontTx/>
              <a:buChar char="•"/>
            </a:pPr>
            <a:r>
              <a:rPr lang="en-US" sz="700"/>
              <a:t>Web services</a:t>
            </a:r>
          </a:p>
          <a:p>
            <a:pPr>
              <a:buFontTx/>
              <a:buChar char="•"/>
            </a:pPr>
            <a:r>
              <a:rPr lang="en-US" sz="700"/>
              <a:t>Applications (created by software developers internal &amp; external to OCLC)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5BDD86-61F2-0D4B-A688-A489EE67AB4A}" type="slidenum">
              <a:rPr lang="en-US"/>
              <a:pPr/>
              <a:t>49</a:t>
            </a:fld>
            <a:endParaRPr lang="en-US"/>
          </a:p>
        </p:txBody>
      </p:sp>
      <p:sp>
        <p:nvSpPr>
          <p:cNvPr id="1057794"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57795"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How to make Worldcat a worldwide library switch.</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5524EC-BC7F-D643-9B99-D97A88E5B66A}" type="slidenum">
              <a:rPr lang="en-US"/>
              <a:pPr/>
              <a:t>5</a:t>
            </a:fld>
            <a:endParaRPr lang="en-US"/>
          </a:p>
        </p:txBody>
      </p:sp>
      <p:sp>
        <p:nvSpPr>
          <p:cNvPr id="915458"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15459"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These are themes which will be familiar to those of you who read Lorcan Dempsey’s weblog. This is a simple and effective way to concentrate the attention of library directors on the realities of the environment in which our services now play. We need to be thinking about how to push our content, our data, to the network level; and we need to think about the implications of web-scale. Data needs to be pushed up to the surface of the web, and diffused from there. That goes for archival data as well as library metadata and digital materials.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8176C1-55C6-B74B-9AEE-45F9B4ED2FF7}" type="slidenum">
              <a:rPr lang="en-US"/>
              <a:pPr/>
              <a:t>50</a:t>
            </a:fld>
            <a:endParaRPr lang="en-US"/>
          </a:p>
        </p:txBody>
      </p:sp>
      <p:sp>
        <p:nvSpPr>
          <p:cNvPr id="1061890"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61891"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solidFill>
                  <a:srgbClr val="000000"/>
                </a:solidFill>
              </a:rPr>
              <a:t>Work undertaken by the RLG Partnership was an early step in contributing to the development of the Copyright Evidence Registry. Current work focuses on developing best practices for dealing with published “orphan works.” The CER acts as a repository for evidence gathered in the course of copyright investigations, and includes information resident in WorldCat, user input data, and data from other sources (such as the Stanford Copyright Renewals Database).</a:t>
            </a:r>
          </a:p>
          <a:p>
            <a:endParaRPr lang="en-US">
              <a:solidFill>
                <a:srgbClr val="000000"/>
              </a:solidFill>
            </a:endParaRPr>
          </a:p>
          <a:p>
            <a:r>
              <a:rPr lang="en-US" b="1" u="sng"/>
              <a:t>What possibilities with Google Books deal?</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60AF67-19F8-6A48-AECF-0EDA0651500C}" type="slidenum">
              <a:rPr lang="en-US"/>
              <a:pPr/>
              <a:t>51</a:t>
            </a:fld>
            <a:endParaRPr lang="en-US"/>
          </a:p>
        </p:txBody>
      </p:sp>
      <p:sp>
        <p:nvSpPr>
          <p:cNvPr id="970754" name="Rectangle 2"/>
          <p:cNvSpPr>
            <a:spLocks noChangeArrowheads="1" noTextEdit="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970755"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lIns="89620" tIns="44810" rIns="89620" bIns="44810">
            <a:prstTxWarp prst="textNoShape">
              <a:avLst/>
            </a:prstTxWarp>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C7E1C7-83FB-9B4A-AFB6-2BCF402614A2}" type="slidenum">
              <a:rPr lang="en-US"/>
              <a:pPr/>
              <a:t>52</a:t>
            </a:fld>
            <a:endParaRPr lang="en-US"/>
          </a:p>
        </p:txBody>
      </p:sp>
      <p:sp>
        <p:nvSpPr>
          <p:cNvPr id="1212418" name="Rectangle 2"/>
          <p:cNvSpPr>
            <a:spLocks noChangeArrowheads="1" noTextEdit="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1212419"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lIns="89620" tIns="44810" rIns="89620" bIns="44810">
            <a:prstTxWarp prst="textNoShape">
              <a:avLst/>
            </a:prstTxWarp>
          </a:bodyPr>
          <a:lstStyle/>
          <a:p>
            <a:r>
              <a:rPr lang="en-US" sz="1000"/>
              <a:t>The high risks that remain after mitigation.</a:t>
            </a:r>
          </a:p>
          <a:p>
            <a:endParaRPr lang="en-US" sz="1000"/>
          </a:p>
          <a:p>
            <a:r>
              <a:rPr lang="en-US" sz="1000"/>
              <a:t>Can some coordinated action change these residual risks, or make them less threatening to individual libraries?</a:t>
            </a:r>
          </a:p>
          <a:p>
            <a:endParaRPr lang="en-US" sz="1000"/>
          </a:p>
          <a:p>
            <a:r>
              <a:rPr lang="en-US" sz="1000"/>
              <a:t>1 – [click] Our best strategy is to focus on more effective disclosure of library assets</a:t>
            </a:r>
          </a:p>
          <a:p>
            <a:r>
              <a:rPr lang="en-US" sz="1000"/>
              <a:t>6 – [click] Must develop new services that are “in the flow” of research practices; this will require reallocation of resources that is only possible after changes in library operations are tackled</a:t>
            </a:r>
          </a:p>
          <a:p>
            <a:r>
              <a:rPr lang="en-US" sz="1000"/>
              <a:t>12 – our culture won’t change until our organizations do </a:t>
            </a:r>
          </a:p>
          <a:p>
            <a:r>
              <a:rPr lang="en-US" sz="1000"/>
              <a:t>14 – this is a problem for library schools, not libraries – but the solution requires a new library value proposition capable of attracting a new generation of professional.</a:t>
            </a:r>
          </a:p>
          <a:p>
            <a:endParaRPr lang="en-US" sz="1000"/>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886764-24A9-6440-868D-44B44A63AB52}" type="slidenum">
              <a:rPr lang="en-US"/>
              <a:pPr/>
              <a:t>53</a:t>
            </a:fld>
            <a:endParaRPr lang="en-US"/>
          </a:p>
        </p:txBody>
      </p:sp>
      <p:sp>
        <p:nvSpPr>
          <p:cNvPr id="1126402" name="Rectangle 2"/>
          <p:cNvSpPr>
            <a:spLocks noRot="1" noChangeArrowheads="1" noTextEdit="1"/>
          </p:cNvSpPr>
          <p:nvPr>
            <p:ph type="sldImg"/>
          </p:nvPr>
        </p:nvSpPr>
        <p:spPr>
          <a:ln/>
        </p:spPr>
      </p:sp>
      <p:sp>
        <p:nvSpPr>
          <p:cNvPr id="1126403" name="Rectangle 3"/>
          <p:cNvSpPr>
            <a:spLocks noGrp="1" noChangeArrowheads="1"/>
          </p:cNvSpPr>
          <p:nvPr>
            <p:ph type="body" idx="1"/>
          </p:nvPr>
        </p:nvSpPr>
        <p:spPr/>
        <p:txBody>
          <a:bodyPr/>
          <a:lstStyle/>
          <a:p>
            <a:r>
              <a:rPr lang="en-US"/>
              <a:t>OCLC Research does research into research (libraries)! W have been called a ‘community think-tank’. We have an advantage over other such organisations in that what we think about, collaboratively with our Partners, can be translated into real services built upon a web-scale cooperatively-built dataset.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A5E2C053-F557-7E4F-990C-ACA3C6ED87FE}" type="slidenum">
              <a:rPr lang="en-US"/>
              <a:pPr/>
              <a:t>54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3E551D-DC2F-344F-82D3-B1038A7ADCA2}" type="slidenum">
              <a:rPr lang="en-US"/>
              <a:pPr/>
              <a:t>6</a:t>
            </a:fld>
            <a:endParaRPr lang="en-US"/>
          </a:p>
        </p:txBody>
      </p:sp>
      <p:sp>
        <p:nvSpPr>
          <p:cNvPr id="1082370" name="Rectangle 1026"/>
          <p:cNvSpPr>
            <a:spLocks noChangeArrowheads="1" noTextEdit="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1082371" name="Rectangle 1027"/>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lIns="89620" tIns="44810" rIns="89620" bIns="44810">
            <a:prstTxWarp prst="textNoShape">
              <a:avLst/>
            </a:prstTxWarp>
          </a:bodyPr>
          <a:lstStyle/>
          <a:p>
            <a:pPr>
              <a:lnSpc>
                <a:spcPct val="90000"/>
              </a:lnSpc>
            </a:pPr>
            <a:r>
              <a:rPr lang="en-US"/>
              <a:t>This is the map our users use to navigate today’s information landscape. It’s the 300 most visited sites on the web, mapped onto the Tokyo train map.  It shows where our users are going. </a:t>
            </a:r>
          </a:p>
          <a:p>
            <a:pPr>
              <a:lnSpc>
                <a:spcPct val="90000"/>
              </a:lnSpc>
            </a:pPr>
            <a:r>
              <a:rPr lang="en-US"/>
              <a:t>Amazon, Yahoo, Google, Wikipedia, and YouTube are dominant, but they’re not overwhelmingly dominant.</a:t>
            </a:r>
          </a:p>
          <a:p>
            <a:pPr>
              <a:lnSpc>
                <a:spcPct val="90000"/>
              </a:lnSpc>
            </a:pPr>
            <a:r>
              <a:rPr lang="en-US"/>
              <a:t>Is your library or archive in this picture?  There are no libraries in this picture.  No OCLC, no JISC, no TEL…</a:t>
            </a:r>
          </a:p>
          <a:p>
            <a:pPr>
              <a:lnSpc>
                <a:spcPct val="90000"/>
              </a:lnSpc>
            </a:pPr>
            <a:r>
              <a:rPr lang="en-US"/>
              <a:t>What does their absence tell us?</a:t>
            </a:r>
          </a:p>
          <a:p>
            <a:pPr>
              <a:lnSpc>
                <a:spcPct val="90000"/>
              </a:lnSpc>
            </a:pPr>
            <a:endParaRPr lang="en-US"/>
          </a:p>
          <a:p>
            <a:pPr>
              <a:lnSpc>
                <a:spcPct val="90000"/>
              </a:lnSpc>
            </a:pPr>
            <a:r>
              <a:rPr lang="en-US"/>
              <a:t>Libraries deliver services in an environment increasingly dominated by large-scale information hubs. Users bypass the authoritative offerings of libraries in favour of just-in-time information from sources more conveniently embedded in their daily networked lives.</a:t>
            </a:r>
          </a:p>
          <a:p>
            <a:pPr>
              <a:lnSpc>
                <a:spcPct val="90000"/>
              </a:lnSpc>
            </a:pPr>
            <a:endParaRPr lang="en-US"/>
          </a:p>
          <a:p>
            <a:pPr>
              <a:lnSpc>
                <a:spcPct val="90000"/>
              </a:lnSpc>
            </a:pPr>
            <a:r>
              <a:rPr lang="en-US"/>
              <a:t>DISCOVERY HAPPENS ELSEWHERE – we need to position supply where the demand is.</a:t>
            </a:r>
          </a:p>
          <a:p>
            <a:pPr>
              <a:lnSpc>
                <a:spcPct val="90000"/>
              </a:lnSpc>
            </a:pPr>
            <a:endParaRPr lang="en-US"/>
          </a:p>
          <a:p>
            <a:pPr>
              <a:lnSpc>
                <a:spcPct val="90000"/>
              </a:lnSpc>
            </a:pPr>
            <a:r>
              <a:rPr lang="en-US"/>
              <a:t>So, ‘winning researchers back to the library’ really means ‘putting the library in front of researchers’ - wherever they might be on this train map!</a:t>
            </a:r>
          </a:p>
          <a:p>
            <a:pPr>
              <a:lnSpc>
                <a:spcPct val="90000"/>
              </a:lnSpc>
            </a:pP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494B87-29BE-F845-A165-940E88AB532D}" type="slidenum">
              <a:rPr lang="en-US"/>
              <a:pPr/>
              <a:t>7</a:t>
            </a:fld>
            <a:endParaRPr lang="en-US"/>
          </a:p>
        </p:txBody>
      </p:sp>
      <p:sp>
        <p:nvSpPr>
          <p:cNvPr id="1084418" name="Rectangle 1026"/>
          <p:cNvSpPr>
            <a:spLocks noChangeArrowheads="1" noTextEdit="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1084419" name="Rectangle 1027"/>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lIns="89620" tIns="44810" rIns="89620" bIns="44810">
            <a:prstTxWarp prst="textNoShape">
              <a:avLst/>
            </a:prstTxWarp>
          </a:bodyPr>
          <a:lstStyle/>
          <a:p>
            <a:r>
              <a:rPr lang="en-US"/>
              <a:t>WorldCat.org is not only making member library records discoverable on the web, but we’re embedded into some of those other environments where our users spend a lot of time.  Users may discover a book there, but they can link directly to Worldcat to find a library near them where they can borrow the book. Or request it online. Or read a digital copy (increasingly). The point is that the research library community wants to give researchers - in the broadest sense of the word - an alternative to purchase. At the heart of libraries’ mission is the idea of shared resources. Since the world of resources began its journey to go digital, librarians have wondered how to do sharing of virtual resources. This is how. The aggregated resource becomes a switch which takes a user from the point at which they discover a resource they want, to a local delivery option on the web. This demands precision engineering!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08D4AA-C755-CB4C-87BC-F421F40F73B0}" type="slidenum">
              <a:rPr lang="en-US"/>
              <a:pPr/>
              <a:t>8</a:t>
            </a:fld>
            <a:endParaRPr lang="en-US"/>
          </a:p>
        </p:txBody>
      </p:sp>
      <p:sp>
        <p:nvSpPr>
          <p:cNvPr id="1059842" name="Rectangle 2"/>
          <p:cNvSpPr>
            <a:spLocks noChangeArrowheads="1" noTextEdit="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1059843"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This is what we mean by diffusion of an aggregated resource. The library is in the the browser, on the blog page, in Facebook, on on the iPhone.</a:t>
            </a:r>
          </a:p>
          <a:p>
            <a:endParaRPr lang="en-US"/>
          </a:p>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6B875E-9491-4645-BE7B-DA94D8336900}" type="slidenum">
              <a:rPr lang="en-US"/>
              <a:pPr/>
              <a:t>9</a:t>
            </a:fld>
            <a:endParaRPr lang="en-US"/>
          </a:p>
        </p:txBody>
      </p:sp>
      <p:sp>
        <p:nvSpPr>
          <p:cNvPr id="1144834"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44835"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Research libraries are being transfomed by forces outwith their control. This might represent the new bibliographic universe. Libraries are increasingly dependent on large bibliographic aggregations, such as Google and Worldcat (and Europeana?). They are pulled round them. In their turn, archives - in universities at least - are more and more pulled into the orbit of libraries. In the UK, there is a growing trend to bring the archives under the management of the library, even if the relationship goes no deeper. Though often it does.</a:t>
            </a:r>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image" Target="../media/image5.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 Id="rId5"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8200" name="Rectangle 8"/>
          <p:cNvSpPr>
            <a:spLocks noChangeArrowheads="1"/>
          </p:cNvSpPr>
          <p:nvPr userDrawn="1"/>
        </p:nvSpPr>
        <p:spPr bwMode="auto">
          <a:xfrm>
            <a:off x="0" y="279400"/>
            <a:ext cx="9144000" cy="2859088"/>
          </a:xfrm>
          <a:prstGeom prst="rect">
            <a:avLst/>
          </a:prstGeom>
          <a:gradFill rotWithShape="1">
            <a:gsLst>
              <a:gs pos="0">
                <a:srgbClr val="144A6F"/>
              </a:gs>
              <a:gs pos="100000">
                <a:srgbClr val="2178B5"/>
              </a:gs>
            </a:gsLst>
            <a:lin ang="5400000" scaled="1"/>
          </a:gradFill>
          <a:ln w="9525">
            <a:noFill/>
            <a:miter lim="800000"/>
            <a:headEnd/>
            <a:tailEnd/>
          </a:ln>
          <a:effectLst/>
        </p:spPr>
        <p:txBody>
          <a:bodyPr wrap="none" anchor="ctr">
            <a:prstTxWarp prst="textNoShape">
              <a:avLst/>
            </a:prstTxWarp>
          </a:bodyPr>
          <a:lstStyle/>
          <a:p>
            <a:endParaRPr lang="en-US"/>
          </a:p>
        </p:txBody>
      </p:sp>
      <p:sp>
        <p:nvSpPr>
          <p:cNvPr id="8201" name="Oval 9"/>
          <p:cNvSpPr>
            <a:spLocks noChangeArrowheads="1"/>
          </p:cNvSpPr>
          <p:nvPr userDrawn="1"/>
        </p:nvSpPr>
        <p:spPr bwMode="auto">
          <a:xfrm>
            <a:off x="5711825" y="0"/>
            <a:ext cx="2425700" cy="2425700"/>
          </a:xfrm>
          <a:prstGeom prst="ellipse">
            <a:avLst/>
          </a:prstGeom>
          <a:solidFill>
            <a:schemeClr val="bg1">
              <a:alpha val="7001"/>
            </a:schemeClr>
          </a:solidFill>
          <a:ln w="9525">
            <a:noFill/>
            <a:round/>
            <a:headEnd/>
            <a:tailEnd/>
          </a:ln>
          <a:effectLst/>
        </p:spPr>
        <p:txBody>
          <a:bodyPr wrap="none" anchor="ctr">
            <a:prstTxWarp prst="textNoShape">
              <a:avLst/>
            </a:prstTxWarp>
          </a:bodyPr>
          <a:lstStyle/>
          <a:p>
            <a:endParaRPr lang="en-US"/>
          </a:p>
        </p:txBody>
      </p:sp>
      <p:sp>
        <p:nvSpPr>
          <p:cNvPr id="8202" name="Oval 10"/>
          <p:cNvSpPr>
            <a:spLocks noChangeArrowheads="1"/>
          </p:cNvSpPr>
          <p:nvPr userDrawn="1"/>
        </p:nvSpPr>
        <p:spPr bwMode="auto">
          <a:xfrm>
            <a:off x="7567613" y="998538"/>
            <a:ext cx="1711325" cy="1711325"/>
          </a:xfrm>
          <a:prstGeom prst="ellipse">
            <a:avLst/>
          </a:prstGeom>
          <a:solidFill>
            <a:schemeClr val="bg1">
              <a:alpha val="14999"/>
            </a:schemeClr>
          </a:solidFill>
          <a:ln w="9525">
            <a:noFill/>
            <a:round/>
            <a:headEnd/>
            <a:tailEnd/>
          </a:ln>
          <a:effectLst/>
        </p:spPr>
        <p:txBody>
          <a:bodyPr wrap="none" anchor="ctr">
            <a:prstTxWarp prst="textNoShape">
              <a:avLst/>
            </a:prstTxWarp>
          </a:bodyPr>
          <a:lstStyle/>
          <a:p>
            <a:endParaRPr lang="en-US"/>
          </a:p>
        </p:txBody>
      </p:sp>
      <p:sp>
        <p:nvSpPr>
          <p:cNvPr id="8203" name="Oval 11"/>
          <p:cNvSpPr>
            <a:spLocks noChangeArrowheads="1"/>
          </p:cNvSpPr>
          <p:nvPr userDrawn="1"/>
        </p:nvSpPr>
        <p:spPr bwMode="auto">
          <a:xfrm>
            <a:off x="6997700" y="2139950"/>
            <a:ext cx="1139825" cy="1139825"/>
          </a:xfrm>
          <a:prstGeom prst="ellipse">
            <a:avLst/>
          </a:prstGeom>
          <a:solidFill>
            <a:schemeClr val="bg1">
              <a:alpha val="20000"/>
            </a:schemeClr>
          </a:solidFill>
          <a:ln w="9525">
            <a:noFill/>
            <a:round/>
            <a:headEnd/>
            <a:tailEnd/>
          </a:ln>
          <a:effectLst/>
        </p:spPr>
        <p:txBody>
          <a:bodyPr wrap="none" anchor="ctr">
            <a:prstTxWarp prst="textNoShape">
              <a:avLst/>
            </a:prstTxWarp>
          </a:bodyPr>
          <a:lstStyle/>
          <a:p>
            <a:endParaRPr lang="en-US"/>
          </a:p>
        </p:txBody>
      </p:sp>
      <p:sp>
        <p:nvSpPr>
          <p:cNvPr id="8204" name="Rectangle 12"/>
          <p:cNvSpPr>
            <a:spLocks noGrp="1" noChangeArrowheads="1"/>
          </p:cNvSpPr>
          <p:nvPr>
            <p:ph type="ctrTitle"/>
          </p:nvPr>
        </p:nvSpPr>
        <p:spPr>
          <a:xfrm>
            <a:off x="3573463" y="1141413"/>
            <a:ext cx="4808537" cy="1751012"/>
          </a:xfrm>
        </p:spPr>
        <p:txBody>
          <a:bodyPr lIns="0" rIns="0" anchor="b"/>
          <a:lstStyle>
            <a:lvl1pPr>
              <a:defRPr sz="4000"/>
            </a:lvl1pPr>
          </a:lstStyle>
          <a:p>
            <a:r>
              <a:rPr lang="en-US"/>
              <a:t>Click to edit Master title style</a:t>
            </a:r>
          </a:p>
        </p:txBody>
      </p:sp>
      <p:sp>
        <p:nvSpPr>
          <p:cNvPr id="8205" name="Rectangle 13"/>
          <p:cNvSpPr>
            <a:spLocks noGrp="1" noChangeArrowheads="1"/>
          </p:cNvSpPr>
          <p:nvPr>
            <p:ph type="subTitle" idx="1"/>
          </p:nvPr>
        </p:nvSpPr>
        <p:spPr>
          <a:xfrm>
            <a:off x="3573463" y="3632200"/>
            <a:ext cx="4198937" cy="1930400"/>
          </a:xfrm>
        </p:spPr>
        <p:txBody>
          <a:bodyPr tIns="45720" bIns="45720"/>
          <a:lstStyle>
            <a:lvl1pPr marL="0" indent="0">
              <a:buFontTx/>
              <a:buNone/>
              <a:defRPr sz="2000"/>
            </a:lvl1pPr>
          </a:lstStyle>
          <a:p>
            <a:r>
              <a:rPr lang="en-US"/>
              <a:t>Click to edit Master subtitle style</a:t>
            </a:r>
          </a:p>
        </p:txBody>
      </p:sp>
      <p:pic>
        <p:nvPicPr>
          <p:cNvPr id="8206" name="Picture 14" descr="logo with tag"/>
          <p:cNvPicPr>
            <a:picLocks noChangeAspect="1" noChangeArrowheads="1"/>
          </p:cNvPicPr>
          <p:nvPr userDrawn="1"/>
        </p:nvPicPr>
        <p:blipFill>
          <a:blip r:embed="rId2"/>
          <a:srcRect/>
          <a:stretch>
            <a:fillRect/>
          </a:stretch>
        </p:blipFill>
        <p:spPr bwMode="auto">
          <a:xfrm>
            <a:off x="3244850" y="5849938"/>
            <a:ext cx="3138488" cy="854075"/>
          </a:xfrm>
          <a:prstGeom prst="rect">
            <a:avLst/>
          </a:prstGeom>
          <a:noFill/>
          <a:ln w="9525">
            <a:noFill/>
            <a:miter lim="800000"/>
            <a:headEnd/>
            <a:tailEnd/>
          </a:ln>
        </p:spPr>
      </p:pic>
      <p:pic>
        <p:nvPicPr>
          <p:cNvPr id="8207" name="Picture 15" descr="lite border top"/>
          <p:cNvPicPr>
            <a:picLocks noChangeAspect="1" noChangeArrowheads="1"/>
          </p:cNvPicPr>
          <p:nvPr userDrawn="1"/>
        </p:nvPicPr>
        <p:blipFill>
          <a:blip r:embed="rId3"/>
          <a:srcRect/>
          <a:stretch>
            <a:fillRect/>
          </a:stretch>
        </p:blipFill>
        <p:spPr bwMode="auto">
          <a:xfrm>
            <a:off x="0" y="279400"/>
            <a:ext cx="9144000" cy="142875"/>
          </a:xfrm>
          <a:prstGeom prst="rect">
            <a:avLst/>
          </a:prstGeom>
          <a:noFill/>
        </p:spPr>
      </p:pic>
      <p:pic>
        <p:nvPicPr>
          <p:cNvPr id="8208" name="Picture 16" descr="lite border bottom"/>
          <p:cNvPicPr>
            <a:picLocks noChangeAspect="1" noChangeArrowheads="1"/>
          </p:cNvPicPr>
          <p:nvPr userDrawn="1"/>
        </p:nvPicPr>
        <p:blipFill>
          <a:blip r:embed="rId4"/>
          <a:srcRect/>
          <a:stretch>
            <a:fillRect/>
          </a:stretch>
        </p:blipFill>
        <p:spPr bwMode="auto">
          <a:xfrm>
            <a:off x="0" y="6994525"/>
            <a:ext cx="9144000" cy="142875"/>
          </a:xfrm>
          <a:prstGeom prst="rect">
            <a:avLst/>
          </a:prstGeom>
          <a:noFill/>
        </p:spPr>
      </p:pic>
      <p:pic>
        <p:nvPicPr>
          <p:cNvPr id="8209" name="Picture 17" descr="lite border left"/>
          <p:cNvPicPr>
            <a:picLocks noChangeAspect="1" noChangeArrowheads="1"/>
          </p:cNvPicPr>
          <p:nvPr userDrawn="1"/>
        </p:nvPicPr>
        <p:blipFill>
          <a:blip r:embed="rId5"/>
          <a:srcRect/>
          <a:stretch>
            <a:fillRect/>
          </a:stretch>
        </p:blipFill>
        <p:spPr bwMode="auto">
          <a:xfrm>
            <a:off x="0" y="279400"/>
            <a:ext cx="446088" cy="6858000"/>
          </a:xfrm>
          <a:prstGeom prst="rect">
            <a:avLst/>
          </a:prstGeom>
          <a:noFill/>
        </p:spPr>
      </p:pic>
      <p:pic>
        <p:nvPicPr>
          <p:cNvPr id="8210" name="Picture 18" descr="lite border right"/>
          <p:cNvPicPr>
            <a:picLocks noChangeAspect="1" noChangeArrowheads="1"/>
          </p:cNvPicPr>
          <p:nvPr userDrawn="1"/>
        </p:nvPicPr>
        <p:blipFill>
          <a:blip r:embed="rId6"/>
          <a:srcRect/>
          <a:stretch>
            <a:fillRect/>
          </a:stretch>
        </p:blipFill>
        <p:spPr bwMode="auto">
          <a:xfrm>
            <a:off x="8697913" y="279400"/>
            <a:ext cx="446087" cy="6858000"/>
          </a:xfrm>
          <a:prstGeom prst="rect">
            <a:avLst/>
          </a:prstGeom>
          <a:noFill/>
        </p:spPr>
      </p:pic>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26200" y="147638"/>
            <a:ext cx="1997075" cy="59912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34975" y="147638"/>
            <a:ext cx="5838825" cy="59912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4975" y="147638"/>
            <a:ext cx="6989763" cy="1284287"/>
          </a:xfrm>
        </p:spPr>
        <p:txBody>
          <a:bodyPr/>
          <a:lstStyle/>
          <a:p>
            <a:r>
              <a:rPr lang="en-GB" smtClean="0"/>
              <a:t>Click to edit Master title style</a:t>
            </a:r>
            <a:endParaRPr lang="en-US"/>
          </a:p>
        </p:txBody>
      </p:sp>
      <p:sp>
        <p:nvSpPr>
          <p:cNvPr id="3" name="Text Placeholder 2"/>
          <p:cNvSpPr>
            <a:spLocks noGrp="1"/>
          </p:cNvSpPr>
          <p:nvPr>
            <p:ph type="body" sz="half" idx="1"/>
          </p:nvPr>
        </p:nvSpPr>
        <p:spPr>
          <a:xfrm>
            <a:off x="720725" y="1936750"/>
            <a:ext cx="3775075" cy="420211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936750"/>
            <a:ext cx="3775075" cy="420211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720725" y="1936750"/>
            <a:ext cx="3775075" cy="4202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936750"/>
            <a:ext cx="3775075" cy="4202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14" Type="http://schemas.openxmlformats.org/officeDocument/2006/relationships/image" Target="../media/image1.png"/><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6" Type="http://schemas.openxmlformats.org/officeDocument/2006/relationships/image" Target="../media/image3.png"/><Relationship Id="rId8" Type="http://schemas.openxmlformats.org/officeDocument/2006/relationships/slideLayout" Target="../slideLayouts/slideLayout8.xml"/><Relationship Id="rId13" Type="http://schemas.openxmlformats.org/officeDocument/2006/relationships/theme" Target="../theme/theme1.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5" Type="http://schemas.openxmlformats.org/officeDocument/2006/relationships/image" Target="../media/image2.png"/><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18"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bg1"/>
        </a:solidFill>
        <a:effectLst/>
      </p:bgPr>
    </p:bg>
    <p:spTree>
      <p:nvGrpSpPr>
        <p:cNvPr id="1" name=""/>
        <p:cNvGrpSpPr/>
        <p:nvPr/>
      </p:nvGrpSpPr>
      <p:grpSpPr>
        <a:xfrm>
          <a:off x="0" y="0"/>
          <a:ext cx="0" cy="0"/>
          <a:chOff x="0" y="0"/>
          <a:chExt cx="0" cy="0"/>
        </a:xfrm>
      </p:grpSpPr>
      <p:sp>
        <p:nvSpPr>
          <p:cNvPr id="7188" name="Rectangle 20"/>
          <p:cNvSpPr>
            <a:spLocks noChangeArrowheads="1"/>
          </p:cNvSpPr>
          <p:nvPr userDrawn="1"/>
        </p:nvSpPr>
        <p:spPr bwMode="auto">
          <a:xfrm>
            <a:off x="0" y="0"/>
            <a:ext cx="9144000" cy="1431925"/>
          </a:xfrm>
          <a:prstGeom prst="rect">
            <a:avLst/>
          </a:prstGeom>
          <a:gradFill rotWithShape="1">
            <a:gsLst>
              <a:gs pos="0">
                <a:srgbClr val="144A6F"/>
              </a:gs>
              <a:gs pos="100000">
                <a:srgbClr val="2178B5"/>
              </a:gs>
            </a:gsLst>
            <a:lin ang="5400000" scaled="1"/>
          </a:gradFill>
          <a:ln w="9525">
            <a:noFill/>
            <a:miter lim="800000"/>
            <a:headEnd/>
            <a:tailEnd/>
          </a:ln>
          <a:effectLst/>
        </p:spPr>
        <p:txBody>
          <a:bodyPr wrap="none" anchor="ctr">
            <a:prstTxWarp prst="textNoShape">
              <a:avLst/>
            </a:prstTxWarp>
          </a:bodyPr>
          <a:lstStyle/>
          <a:p>
            <a:endParaRPr lang="en-US"/>
          </a:p>
        </p:txBody>
      </p:sp>
      <p:sp>
        <p:nvSpPr>
          <p:cNvPr id="7189" name="Rectangle 21"/>
          <p:cNvSpPr>
            <a:spLocks noGrp="1" noChangeArrowheads="1"/>
          </p:cNvSpPr>
          <p:nvPr>
            <p:ph type="title"/>
          </p:nvPr>
        </p:nvSpPr>
        <p:spPr bwMode="auto">
          <a:xfrm>
            <a:off x="434975" y="147638"/>
            <a:ext cx="6989763" cy="1284287"/>
          </a:xfrm>
          <a:prstGeom prst="rect">
            <a:avLst/>
          </a:prstGeom>
          <a:noFill/>
          <a:ln w="9525">
            <a:noFill/>
            <a:miter lim="800000"/>
            <a:headEnd/>
            <a:tailEnd/>
          </a:ln>
          <a:effectLst>
            <a:outerShdw blurRad="63500" dist="38099" dir="2700000" algn="ctr" rotWithShape="0">
              <a:srgbClr val="144A6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90" name="Rectangle 22"/>
          <p:cNvSpPr>
            <a:spLocks noGrp="1" noChangeArrowheads="1"/>
          </p:cNvSpPr>
          <p:nvPr>
            <p:ph type="body" idx="1"/>
          </p:nvPr>
        </p:nvSpPr>
        <p:spPr bwMode="auto">
          <a:xfrm>
            <a:off x="720725" y="1936750"/>
            <a:ext cx="7702550" cy="420211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191" name="Picture 23" descr="logo white small"/>
          <p:cNvPicPr>
            <a:picLocks noChangeAspect="1" noChangeArrowheads="1"/>
          </p:cNvPicPr>
          <p:nvPr userDrawn="1"/>
        </p:nvPicPr>
        <p:blipFill>
          <a:blip r:embed="rId14"/>
          <a:srcRect/>
          <a:stretch>
            <a:fillRect/>
          </a:stretch>
        </p:blipFill>
        <p:spPr bwMode="auto">
          <a:xfrm>
            <a:off x="7686675" y="628650"/>
            <a:ext cx="996950" cy="374650"/>
          </a:xfrm>
          <a:prstGeom prst="rect">
            <a:avLst/>
          </a:prstGeom>
          <a:noFill/>
          <a:ln w="9525">
            <a:noFill/>
            <a:miter lim="800000"/>
            <a:headEnd/>
            <a:tailEnd/>
          </a:ln>
        </p:spPr>
      </p:pic>
      <p:pic>
        <p:nvPicPr>
          <p:cNvPr id="7192" name="Picture 24" descr="lite border top"/>
          <p:cNvPicPr>
            <a:picLocks noChangeAspect="1" noChangeArrowheads="1"/>
          </p:cNvPicPr>
          <p:nvPr userDrawn="1"/>
        </p:nvPicPr>
        <p:blipFill>
          <a:blip r:embed="rId15"/>
          <a:srcRect/>
          <a:stretch>
            <a:fillRect/>
          </a:stretch>
        </p:blipFill>
        <p:spPr bwMode="auto">
          <a:xfrm>
            <a:off x="0" y="0"/>
            <a:ext cx="9144000" cy="142875"/>
          </a:xfrm>
          <a:prstGeom prst="rect">
            <a:avLst/>
          </a:prstGeom>
          <a:noFill/>
        </p:spPr>
      </p:pic>
      <p:pic>
        <p:nvPicPr>
          <p:cNvPr id="7193" name="Picture 25" descr="lite border bottom"/>
          <p:cNvPicPr>
            <a:picLocks noChangeAspect="1" noChangeArrowheads="1"/>
          </p:cNvPicPr>
          <p:nvPr userDrawn="1"/>
        </p:nvPicPr>
        <p:blipFill>
          <a:blip r:embed="rId16"/>
          <a:srcRect/>
          <a:stretch>
            <a:fillRect/>
          </a:stretch>
        </p:blipFill>
        <p:spPr bwMode="auto">
          <a:xfrm>
            <a:off x="0" y="6715125"/>
            <a:ext cx="9144000" cy="142875"/>
          </a:xfrm>
          <a:prstGeom prst="rect">
            <a:avLst/>
          </a:prstGeom>
          <a:noFill/>
        </p:spPr>
      </p:pic>
      <p:pic>
        <p:nvPicPr>
          <p:cNvPr id="7194" name="Picture 26" descr="lite border left"/>
          <p:cNvPicPr>
            <a:picLocks noChangeAspect="1" noChangeArrowheads="1"/>
          </p:cNvPicPr>
          <p:nvPr userDrawn="1"/>
        </p:nvPicPr>
        <p:blipFill>
          <a:blip r:embed="rId17"/>
          <a:srcRect/>
          <a:stretch>
            <a:fillRect/>
          </a:stretch>
        </p:blipFill>
        <p:spPr bwMode="auto">
          <a:xfrm>
            <a:off x="0" y="0"/>
            <a:ext cx="446088" cy="6858000"/>
          </a:xfrm>
          <a:prstGeom prst="rect">
            <a:avLst/>
          </a:prstGeom>
          <a:noFill/>
        </p:spPr>
      </p:pic>
      <p:pic>
        <p:nvPicPr>
          <p:cNvPr id="7195" name="Picture 27" descr="lite border right"/>
          <p:cNvPicPr>
            <a:picLocks noChangeAspect="1" noChangeArrowheads="1"/>
          </p:cNvPicPr>
          <p:nvPr userDrawn="1"/>
        </p:nvPicPr>
        <p:blipFill>
          <a:blip r:embed="rId18"/>
          <a:srcRect/>
          <a:stretch>
            <a:fillRect/>
          </a:stretch>
        </p:blipFill>
        <p:spPr bwMode="auto">
          <a:xfrm>
            <a:off x="8697913" y="0"/>
            <a:ext cx="446087" cy="6858000"/>
          </a:xfrm>
          <a:prstGeom prst="rect">
            <a:avLst/>
          </a:prstGeom>
          <a:noFill/>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transition/>
  <p:txStyles>
    <p:titleStyle>
      <a:lvl1pPr algn="l" rtl="0" fontAlgn="base">
        <a:spcBef>
          <a:spcPct val="0"/>
        </a:spcBef>
        <a:spcAft>
          <a:spcPct val="0"/>
        </a:spcAft>
        <a:defRPr sz="2800" b="1">
          <a:solidFill>
            <a:schemeClr val="bg1"/>
          </a:solidFill>
          <a:latin typeface="+mj-lt"/>
          <a:ea typeface="+mj-ea"/>
          <a:cs typeface="+mj-cs"/>
        </a:defRPr>
      </a:lvl1pPr>
      <a:lvl2pPr algn="l" rtl="0" fontAlgn="base">
        <a:spcBef>
          <a:spcPct val="0"/>
        </a:spcBef>
        <a:spcAft>
          <a:spcPct val="0"/>
        </a:spcAft>
        <a:defRPr sz="2800" b="1">
          <a:solidFill>
            <a:schemeClr val="bg1"/>
          </a:solidFill>
          <a:latin typeface="Trebuchet MS" charset="0"/>
        </a:defRPr>
      </a:lvl2pPr>
      <a:lvl3pPr algn="l" rtl="0" fontAlgn="base">
        <a:spcBef>
          <a:spcPct val="0"/>
        </a:spcBef>
        <a:spcAft>
          <a:spcPct val="0"/>
        </a:spcAft>
        <a:defRPr sz="2800" b="1">
          <a:solidFill>
            <a:schemeClr val="bg1"/>
          </a:solidFill>
          <a:latin typeface="Trebuchet MS" charset="0"/>
        </a:defRPr>
      </a:lvl3pPr>
      <a:lvl4pPr algn="l" rtl="0" fontAlgn="base">
        <a:spcBef>
          <a:spcPct val="0"/>
        </a:spcBef>
        <a:spcAft>
          <a:spcPct val="0"/>
        </a:spcAft>
        <a:defRPr sz="2800" b="1">
          <a:solidFill>
            <a:schemeClr val="bg1"/>
          </a:solidFill>
          <a:latin typeface="Trebuchet MS" charset="0"/>
        </a:defRPr>
      </a:lvl4pPr>
      <a:lvl5pPr algn="l" rtl="0" fontAlgn="base">
        <a:spcBef>
          <a:spcPct val="0"/>
        </a:spcBef>
        <a:spcAft>
          <a:spcPct val="0"/>
        </a:spcAft>
        <a:defRPr sz="2800" b="1">
          <a:solidFill>
            <a:schemeClr val="bg1"/>
          </a:solidFill>
          <a:latin typeface="Trebuchet MS" charset="0"/>
        </a:defRPr>
      </a:lvl5pPr>
      <a:lvl6pPr marL="457200" algn="l" rtl="0" fontAlgn="base">
        <a:spcBef>
          <a:spcPct val="0"/>
        </a:spcBef>
        <a:spcAft>
          <a:spcPct val="0"/>
        </a:spcAft>
        <a:defRPr sz="2800" b="1">
          <a:solidFill>
            <a:schemeClr val="bg1"/>
          </a:solidFill>
          <a:latin typeface="Trebuchet MS" charset="0"/>
        </a:defRPr>
      </a:lvl6pPr>
      <a:lvl7pPr marL="914400" algn="l" rtl="0" fontAlgn="base">
        <a:spcBef>
          <a:spcPct val="0"/>
        </a:spcBef>
        <a:spcAft>
          <a:spcPct val="0"/>
        </a:spcAft>
        <a:defRPr sz="2800" b="1">
          <a:solidFill>
            <a:schemeClr val="bg1"/>
          </a:solidFill>
          <a:latin typeface="Trebuchet MS" charset="0"/>
        </a:defRPr>
      </a:lvl7pPr>
      <a:lvl8pPr marL="1371600" algn="l" rtl="0" fontAlgn="base">
        <a:spcBef>
          <a:spcPct val="0"/>
        </a:spcBef>
        <a:spcAft>
          <a:spcPct val="0"/>
        </a:spcAft>
        <a:defRPr sz="2800" b="1">
          <a:solidFill>
            <a:schemeClr val="bg1"/>
          </a:solidFill>
          <a:latin typeface="Trebuchet MS" charset="0"/>
        </a:defRPr>
      </a:lvl8pPr>
      <a:lvl9pPr marL="1828800" algn="l" rtl="0" fontAlgn="base">
        <a:spcBef>
          <a:spcPct val="0"/>
        </a:spcBef>
        <a:spcAft>
          <a:spcPct val="0"/>
        </a:spcAft>
        <a:defRPr sz="2800" b="1">
          <a:solidFill>
            <a:schemeClr val="bg1"/>
          </a:solidFill>
          <a:latin typeface="Trebuchet MS" charset="0"/>
        </a:defRPr>
      </a:lvl9pPr>
    </p:titleStyle>
    <p:bodyStyle>
      <a:lvl1pPr marL="342900" indent="-342900" algn="l" rtl="0" fontAlgn="base">
        <a:spcBef>
          <a:spcPct val="20000"/>
        </a:spcBef>
        <a:spcAft>
          <a:spcPct val="0"/>
        </a:spcAft>
        <a:buClr>
          <a:schemeClr val="accent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accent1"/>
        </a:buClr>
        <a:buChar char="•"/>
        <a:defRPr sz="2000">
          <a:solidFill>
            <a:schemeClr val="tx1"/>
          </a:solidFill>
          <a:latin typeface="+mn-lt"/>
          <a:ea typeface="ＭＳ Ｐゴシック" charset="-128"/>
        </a:defRPr>
      </a:lvl2pPr>
      <a:lvl3pPr marL="1143000" indent="-228600" algn="l" rtl="0" fontAlgn="base">
        <a:spcBef>
          <a:spcPct val="20000"/>
        </a:spcBef>
        <a:spcAft>
          <a:spcPct val="0"/>
        </a:spcAft>
        <a:buClr>
          <a:schemeClr val="accent1"/>
        </a:buClr>
        <a:buChar char="•"/>
        <a:defRPr>
          <a:solidFill>
            <a:schemeClr val="tx1"/>
          </a:solidFill>
          <a:latin typeface="+mn-lt"/>
          <a:ea typeface="ＭＳ Ｐゴシック" charset="-128"/>
        </a:defRPr>
      </a:lvl3pPr>
      <a:lvl4pPr marL="1600200" indent="-228600" algn="l" rtl="0" fontAlgn="base">
        <a:spcBef>
          <a:spcPct val="20000"/>
        </a:spcBef>
        <a:spcAft>
          <a:spcPct val="0"/>
        </a:spcAft>
        <a:buClr>
          <a:schemeClr val="accent1"/>
        </a:buClr>
        <a:buChar char="•"/>
        <a:defRPr sz="1600">
          <a:solidFill>
            <a:schemeClr val="tx1"/>
          </a:solidFill>
          <a:latin typeface="+mn-lt"/>
          <a:ea typeface="ＭＳ Ｐゴシック" charset="-128"/>
        </a:defRPr>
      </a:lvl4pPr>
      <a:lvl5pPr marL="2057400" indent="-228600" algn="l" rtl="0" fontAlgn="base">
        <a:spcBef>
          <a:spcPct val="20000"/>
        </a:spcBef>
        <a:spcAft>
          <a:spcPct val="0"/>
        </a:spcAft>
        <a:buClr>
          <a:schemeClr val="accent1"/>
        </a:buClr>
        <a:buChar char="•"/>
        <a:defRPr sz="1400">
          <a:solidFill>
            <a:schemeClr val="tx1"/>
          </a:solidFill>
          <a:latin typeface="+mn-lt"/>
          <a:ea typeface="ＭＳ Ｐゴシック" charset="-128"/>
        </a:defRPr>
      </a:lvl5pPr>
      <a:lvl6pPr marL="2514600" indent="-228600" algn="l" rtl="0" fontAlgn="base">
        <a:spcBef>
          <a:spcPct val="20000"/>
        </a:spcBef>
        <a:spcAft>
          <a:spcPct val="0"/>
        </a:spcAft>
        <a:buClr>
          <a:schemeClr val="accent1"/>
        </a:buClr>
        <a:buChar char="•"/>
        <a:defRPr sz="14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Char char="•"/>
        <a:defRPr sz="14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Char char="•"/>
        <a:defRPr sz="14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Char char="•"/>
        <a:defRPr sz="14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0.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3"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3"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3"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3" Type="http://schemas.openxmlformats.org/officeDocument/2006/relationships/image" Target="../media/image2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3"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3"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3"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4" Type="http://schemas.openxmlformats.org/officeDocument/2006/relationships/image" Target="../media/image29.png"/><Relationship Id="rId1" Type="http://schemas.openxmlformats.org/officeDocument/2006/relationships/tags" Target="../tags/tag1.xml"/><Relationship Id="rId2" Type="http://schemas.openxmlformats.org/officeDocument/2006/relationships/slideLayout" Target="../slideLayouts/slideLayout7.xml"/><Relationship Id="rId3" Type="http://schemas.openxmlformats.org/officeDocument/2006/relationships/notesSlide" Target="../notesSlides/notesSlide22.xml"/><Relationship Id="rId5" Type="http://schemas.openxmlformats.org/officeDocument/2006/relationships/image" Target="../media/image30.png"/></Relationships>
</file>

<file path=ppt/slides/_rels/slide23.xml.rels><?xml version="1.0" encoding="UTF-8" standalone="yes"?>
<Relationships xmlns="http://schemas.openxmlformats.org/package/2006/relationships"><Relationship Id="rId4" Type="http://schemas.openxmlformats.org/officeDocument/2006/relationships/image" Target="../media/image31.png"/><Relationship Id="rId1" Type="http://schemas.openxmlformats.org/officeDocument/2006/relationships/tags" Target="../tags/tag2.xml"/><Relationship Id="rId2" Type="http://schemas.openxmlformats.org/officeDocument/2006/relationships/slideLayout" Target="../slideLayouts/slideLayout7.xml"/><Relationship Id="rId3" Type="http://schemas.openxmlformats.org/officeDocument/2006/relationships/notesSlide" Target="../notesSlides/notesSlide23.xml"/><Relationship Id="rId5" Type="http://schemas.openxmlformats.org/officeDocument/2006/relationships/image" Target="../media/image32.png"/></Relationships>
</file>

<file path=ppt/slides/_rels/slide24.xml.rels><?xml version="1.0" encoding="UTF-8" standalone="yes"?>
<Relationships xmlns="http://schemas.openxmlformats.org/package/2006/relationships"><Relationship Id="rId4" Type="http://schemas.openxmlformats.org/officeDocument/2006/relationships/image" Target="../media/image33.png"/><Relationship Id="rId1" Type="http://schemas.openxmlformats.org/officeDocument/2006/relationships/tags" Target="../tags/tag3.xml"/><Relationship Id="rId2" Type="http://schemas.openxmlformats.org/officeDocument/2006/relationships/slideLayout" Target="../slideLayouts/slideLayout7.xml"/><Relationship Id="rId3"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4" Type="http://schemas.openxmlformats.org/officeDocument/2006/relationships/image" Target="../media/image34.png"/><Relationship Id="rId1" Type="http://schemas.openxmlformats.org/officeDocument/2006/relationships/tags" Target="../tags/tag4.xml"/><Relationship Id="rId2" Type="http://schemas.openxmlformats.org/officeDocument/2006/relationships/slideLayout" Target="../slideLayouts/slideLayout7.xml"/><Relationship Id="rId3" Type="http://schemas.openxmlformats.org/officeDocument/2006/relationships/notesSlide" Target="../notesSlides/notesSlide25.xml"/><Relationship Id="rId5" Type="http://schemas.openxmlformats.org/officeDocument/2006/relationships/image" Target="../media/image35.png"/></Relationships>
</file>

<file path=ppt/slides/_rels/slide26.xml.rels><?xml version="1.0" encoding="UTF-8" standalone="yes"?>
<Relationships xmlns="http://schemas.openxmlformats.org/package/2006/relationships"><Relationship Id="rId4" Type="http://schemas.openxmlformats.org/officeDocument/2006/relationships/image" Target="../media/image36.png"/><Relationship Id="rId1" Type="http://schemas.openxmlformats.org/officeDocument/2006/relationships/tags" Target="../tags/tag5.xml"/><Relationship Id="rId2" Type="http://schemas.openxmlformats.org/officeDocument/2006/relationships/slideLayout" Target="../slideLayouts/slideLayout7.xml"/><Relationship Id="rId3" Type="http://schemas.openxmlformats.org/officeDocument/2006/relationships/notesSlide" Target="../notesSlides/notesSlide26.xml"/><Relationship Id="rId5" Type="http://schemas.openxmlformats.org/officeDocument/2006/relationships/image" Target="../media/image37.png"/></Relationships>
</file>

<file path=ppt/slides/_rels/slide27.xml.rels><?xml version="1.0" encoding="UTF-8" standalone="yes"?>
<Relationships xmlns="http://schemas.openxmlformats.org/package/2006/relationships"><Relationship Id="rId4" Type="http://schemas.openxmlformats.org/officeDocument/2006/relationships/image" Target="../media/image38.png"/><Relationship Id="rId1" Type="http://schemas.openxmlformats.org/officeDocument/2006/relationships/tags" Target="../tags/tag6.xml"/><Relationship Id="rId2" Type="http://schemas.openxmlformats.org/officeDocument/2006/relationships/slideLayout" Target="../slideLayouts/slideLayout7.xml"/><Relationship Id="rId3"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3"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3"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3" Type="http://schemas.openxmlformats.org/officeDocument/2006/relationships/image" Target="../media/image4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3" Type="http://schemas.openxmlformats.org/officeDocument/2006/relationships/image" Target="../media/image4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3" Type="http://schemas.openxmlformats.org/officeDocument/2006/relationships/image" Target="../media/image4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3" Type="http://schemas.openxmlformats.org/officeDocument/2006/relationships/image" Target="../media/image4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3" Type="http://schemas.openxmlformats.org/officeDocument/2006/relationships/image" Target="../media/image4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3" Type="http://schemas.openxmlformats.org/officeDocument/2006/relationships/image" Target="../media/image4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3" Type="http://schemas.openxmlformats.org/officeDocument/2006/relationships/image" Target="../media/image4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4"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48.jpeg"/><Relationship Id="rId5" Type="http://schemas.openxmlformats.org/officeDocument/2006/relationships/image" Target="../media/image5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3" Type="http://schemas.openxmlformats.org/officeDocument/2006/relationships/image" Target="../media/image51.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3" Type="http://schemas.openxmlformats.org/officeDocument/2006/relationships/image" Target="../media/image5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6" Type="http://schemas.openxmlformats.org/officeDocument/2006/relationships/image" Target="../media/image56.jpeg"/><Relationship Id="rId4" Type="http://schemas.openxmlformats.org/officeDocument/2006/relationships/image" Target="../media/image54.jpeg"/><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3.jpeg"/><Relationship Id="rId5" Type="http://schemas.openxmlformats.org/officeDocument/2006/relationships/image" Target="../media/image55.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3" Type="http://schemas.openxmlformats.org/officeDocument/2006/relationships/image" Target="../media/image57.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8" Type="http://schemas.openxmlformats.org/officeDocument/2006/relationships/image" Target="../media/image62.jpeg"/><Relationship Id="rId4" Type="http://schemas.openxmlformats.org/officeDocument/2006/relationships/image" Target="../media/image59.jpeg"/><Relationship Id="rId5" Type="http://schemas.openxmlformats.org/officeDocument/2006/relationships/image" Target="../media/image60.jpeg"/><Relationship Id="rId7" Type="http://schemas.openxmlformats.org/officeDocument/2006/relationships/image" Target="../media/image61.jpeg"/><Relationship Id="rId1" Type="http://schemas.openxmlformats.org/officeDocument/2006/relationships/slideLayout" Target="../slideLayouts/slideLayout6.xml"/><Relationship Id="rId2" Type="http://schemas.openxmlformats.org/officeDocument/2006/relationships/notesSlide" Target="../notesSlides/notesSlide44.xml"/><Relationship Id="rId9" Type="http://schemas.openxmlformats.org/officeDocument/2006/relationships/image" Target="../media/image63.png"/><Relationship Id="rId3" Type="http://schemas.openxmlformats.org/officeDocument/2006/relationships/image" Target="../media/image58.jpeg"/><Relationship Id="rId6" Type="http://schemas.openxmlformats.org/officeDocument/2006/relationships/hyperlink" Target="http://images.google.com/imgres?imgurl=http://www.vam.ac.uk/images/image/2401-large.jpg&amp;imgrefurl=http://www.vam.ac.uk/nal/findinginfo/info_history/index.html&amp;h=260&amp;w=263&amp;sz=23&amp;hl=en&amp;start=1&amp;sig2=DgZMo4Lh0ppqPNszoFskXw&amp;tbnid=ecvNHxE4KbONXM:&amp;tbnh=111&amp;tbnw=112&amp;ei=dSoDSLOwKqfuigHz-snZCg&amp;prev=/images?q=victoria+and+albert+museum&amp;gbv=2&amp;hl=en"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3" Type="http://schemas.openxmlformats.org/officeDocument/2006/relationships/image" Target="../media/image6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3" Type="http://schemas.openxmlformats.org/officeDocument/2006/relationships/image" Target="../media/image6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3" Type="http://schemas.openxmlformats.org/officeDocument/2006/relationships/image" Target="../media/image66.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3" Type="http://schemas.openxmlformats.org/officeDocument/2006/relationships/image" Target="../media/image6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3" Type="http://schemas.openxmlformats.org/officeDocument/2006/relationships/image" Target="../media/image6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4" Type="http://schemas.openxmlformats.org/officeDocument/2006/relationships/image" Target="../media/image70.png"/><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69.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3" Type="http://schemas.openxmlformats.org/officeDocument/2006/relationships/image" Target="../media/image7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3" Type="http://schemas.openxmlformats.org/officeDocument/2006/relationships/image" Target="../media/image72.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4"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73.png"/></Relationships>
</file>

<file path=ppt/slides/_rels/slide54.xml.rels><?xml version="1.0" encoding="UTF-8" standalone="yes"?>
<Relationships xmlns="http://schemas.openxmlformats.org/package/2006/relationships"><Relationship Id="rId4" Type="http://schemas.openxmlformats.org/officeDocument/2006/relationships/image" Target="../media/image75.png"/><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hyperlink" Target="mailto:maccollj@oclc.org"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4" Type="http://schemas.openxmlformats.org/officeDocument/2006/relationships/image" Target="../media/image10.jpeg"/><Relationship Id="rId5" Type="http://schemas.openxmlformats.org/officeDocument/2006/relationships/image" Target="../media/image11.jpeg"/><Relationship Id="rId7"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7.xml"/><Relationship Id="rId9" Type="http://schemas.openxmlformats.org/officeDocument/2006/relationships/image" Target="../media/image15.png"/><Relationship Id="rId3" Type="http://schemas.openxmlformats.org/officeDocument/2006/relationships/image" Target="../media/image9.jpeg"/><Relationship Id="rId6"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openxmlformats.org/officeDocument/2006/relationships/hyperlink" Target="http://theubiquitouslibrarian.typepad.com/.a/6a00d8341cb28053ef010534d25aee970c-pi" TargetMode="External"/><Relationship Id="rId4" Type="http://schemas.openxmlformats.org/officeDocument/2006/relationships/hyperlink" Target="http://visit.oclc.org/bin/ftaf?id=8B1DEE0978A7168600F2CF5D858413F6646EBCBCC7604490" TargetMode="External"/><Relationship Id="rId5" Type="http://schemas.openxmlformats.org/officeDocument/2006/relationships/hyperlink" Target="http://visit.oclc.org/t?r=896&amp;c=1262861&amp;l=25684&amp;ctl=1B94C1D:8B1DEE0978A7168600F2CF5D858413F6646EBCBCC7604490&amp;" TargetMode="External"/><Relationship Id="rId7" Type="http://schemas.openxmlformats.org/officeDocument/2006/relationships/image" Target="../media/image17.png"/><Relationship Id="rId1" Type="http://schemas.openxmlformats.org/officeDocument/2006/relationships/slideLayout" Target="../slideLayouts/slideLayout4.xml"/><Relationship Id="rId2" Type="http://schemas.openxmlformats.org/officeDocument/2006/relationships/notesSlide" Target="../notesSlides/notesSlide8.xml"/><Relationship Id="rId9" Type="http://schemas.openxmlformats.org/officeDocument/2006/relationships/image" Target="../media/image18.jpeg"/><Relationship Id="rId3" Type="http://schemas.openxmlformats.org/officeDocument/2006/relationships/image" Target="../media/image16.png"/><Relationship Id="rId6" Type="http://schemas.openxmlformats.org/officeDocument/2006/relationships/hyperlink" Target="http://visit.oclc.org/t?r=896&amp;c=1262861&amp;l=25684&amp;ctl=1B94C18:8B1DEE0978A7168600F2CF5D858413F6646EBCBCC7604490&amp;"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3"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6114" name="Rectangle 2"/>
          <p:cNvSpPr>
            <a:spLocks noGrp="1" noChangeArrowheads="1"/>
          </p:cNvSpPr>
          <p:nvPr>
            <p:ph type="ctrTitle"/>
          </p:nvPr>
        </p:nvSpPr>
        <p:spPr>
          <a:xfrm>
            <a:off x="457200" y="1143000"/>
            <a:ext cx="8229600" cy="857250"/>
          </a:xfrm>
        </p:spPr>
        <p:txBody>
          <a:bodyPr/>
          <a:lstStyle/>
          <a:p>
            <a:r>
              <a:rPr lang="en-US" sz="3600"/>
              <a:t>Winning Researchers Back </a:t>
            </a:r>
            <a:br>
              <a:rPr lang="en-US" sz="3600"/>
            </a:br>
            <a:r>
              <a:rPr lang="en-US" sz="3600"/>
              <a:t>to the Library</a:t>
            </a:r>
            <a:endParaRPr lang="en-US" sz="4400"/>
          </a:p>
        </p:txBody>
      </p:sp>
      <p:sp>
        <p:nvSpPr>
          <p:cNvPr id="986115" name="Rectangle 3"/>
          <p:cNvSpPr>
            <a:spLocks noGrp="1" noChangeArrowheads="1"/>
          </p:cNvSpPr>
          <p:nvPr>
            <p:ph type="subTitle" idx="1"/>
          </p:nvPr>
        </p:nvSpPr>
        <p:spPr>
          <a:xfrm>
            <a:off x="4267200" y="3429000"/>
            <a:ext cx="3962400" cy="3124200"/>
          </a:xfrm>
        </p:spPr>
        <p:txBody>
          <a:bodyPr/>
          <a:lstStyle/>
          <a:p>
            <a:endParaRPr lang="en-US" sz="1600"/>
          </a:p>
          <a:p>
            <a:r>
              <a:rPr lang="en-US" sz="1800" b="1">
                <a:solidFill>
                  <a:schemeClr val="bg1"/>
                </a:solidFill>
              </a:rPr>
              <a:t>November 17, 2008</a:t>
            </a:r>
          </a:p>
          <a:p>
            <a:endParaRPr lang="en-US" sz="1800" b="1"/>
          </a:p>
          <a:p>
            <a:pPr marL="457200" lvl="1" indent="0" algn="r">
              <a:buFontTx/>
              <a:buNone/>
            </a:pPr>
            <a:r>
              <a:rPr lang="en-US" sz="1600" b="1">
                <a:solidFill>
                  <a:schemeClr val="hlink"/>
                </a:solidFill>
              </a:rPr>
              <a:t>John MacColl</a:t>
            </a:r>
          </a:p>
          <a:p>
            <a:pPr algn="r"/>
            <a:r>
              <a:rPr lang="en-US" sz="1600" b="1">
                <a:solidFill>
                  <a:schemeClr val="hlink"/>
                </a:solidFill>
              </a:rPr>
              <a:t>European Director, RLG Partnership, OCLC Research</a:t>
            </a:r>
          </a:p>
          <a:p>
            <a:pPr algn="r"/>
            <a:r>
              <a:rPr lang="en-US" sz="1600" b="1">
                <a:solidFill>
                  <a:schemeClr val="hlink"/>
                </a:solidFill>
              </a:rPr>
              <a:t>8 December 2008</a:t>
            </a:r>
          </a:p>
        </p:txBody>
      </p:sp>
      <p:sp>
        <p:nvSpPr>
          <p:cNvPr id="986116" name="Rectangle 4"/>
          <p:cNvSpPr>
            <a:spLocks noChangeArrowheads="1"/>
          </p:cNvSpPr>
          <p:nvPr/>
        </p:nvSpPr>
        <p:spPr bwMode="auto">
          <a:xfrm>
            <a:off x="0" y="2214563"/>
            <a:ext cx="9144000" cy="0"/>
          </a:xfrm>
          <a:prstGeom prst="rect">
            <a:avLst/>
          </a:prstGeom>
          <a:noFill/>
          <a:ln w="9525">
            <a:noFill/>
            <a:miter lim="800000"/>
            <a:headEnd/>
            <a:tailEnd/>
          </a:ln>
          <a:effectLst/>
        </p:spPr>
        <p:txBody>
          <a:bodyPr wrap="none" anchor="ctr">
            <a:prstTxWarp prst="textNoShape">
              <a:avLst/>
            </a:prstTxWarp>
            <a:spAutoFit/>
          </a:bodyPr>
          <a:lstStyle/>
          <a:p>
            <a:endParaRPr lang="en-US"/>
          </a:p>
        </p:txBody>
      </p:sp>
      <p:pic>
        <p:nvPicPr>
          <p:cNvPr id="986124" name="Picture 12"/>
          <p:cNvPicPr>
            <a:picLocks noChangeAspect="1" noChangeArrowheads="1"/>
          </p:cNvPicPr>
          <p:nvPr/>
        </p:nvPicPr>
        <p:blipFill>
          <a:blip r:embed="rId3"/>
          <a:srcRect/>
          <a:stretch>
            <a:fillRect/>
          </a:stretch>
        </p:blipFill>
        <p:spPr bwMode="auto">
          <a:xfrm>
            <a:off x="685800" y="3352800"/>
            <a:ext cx="2286000" cy="304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45858" name="Picture 2" descr="yale"/>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1145859" name="Picture 3"/>
          <p:cNvPicPr>
            <a:picLocks noChangeAspect="1" noChangeArrowheads="1"/>
          </p:cNvPicPr>
          <p:nvPr/>
        </p:nvPicPr>
        <p:blipFill>
          <a:blip r:embed="rId4"/>
          <a:srcRect/>
          <a:stretch>
            <a:fillRect/>
          </a:stretch>
        </p:blipFill>
        <p:spPr bwMode="auto">
          <a:xfrm>
            <a:off x="238125" y="2209800"/>
            <a:ext cx="5172075" cy="666750"/>
          </a:xfrm>
          <a:prstGeom prst="rect">
            <a:avLst/>
          </a:prstGeom>
          <a:noFill/>
        </p:spPr>
      </p:pic>
      <p:sp>
        <p:nvSpPr>
          <p:cNvPr id="1145860" name="Text Box 4"/>
          <p:cNvSpPr txBox="1">
            <a:spLocks noChangeArrowheads="1"/>
          </p:cNvSpPr>
          <p:nvPr/>
        </p:nvSpPr>
        <p:spPr bwMode="auto">
          <a:xfrm>
            <a:off x="7423150" y="6324600"/>
            <a:ext cx="1720850" cy="366713"/>
          </a:xfrm>
          <a:prstGeom prst="rect">
            <a:avLst/>
          </a:prstGeom>
          <a:noFill/>
          <a:ln w="9525">
            <a:noFill/>
            <a:miter lim="800000"/>
            <a:headEnd/>
            <a:tailEnd/>
          </a:ln>
          <a:effectLst/>
        </p:spPr>
        <p:txBody>
          <a:bodyPr wrap="none">
            <a:prstTxWarp prst="textNoShape">
              <a:avLst/>
            </a:prstTxWarp>
            <a:spAutoFit/>
          </a:bodyPr>
          <a:lstStyle/>
          <a:p>
            <a:r>
              <a:rPr lang="en-US" sz="1800" b="0">
                <a:solidFill>
                  <a:schemeClr val="bg1"/>
                </a:solidFill>
                <a:latin typeface="Trebuchet MS" charset="0"/>
              </a:rPr>
              <a:t>Yale University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45859"/>
                                        </p:tgtEl>
                                        <p:attrNameLst>
                                          <p:attrName>style.visibility</p:attrName>
                                        </p:attrNameLst>
                                      </p:cBhvr>
                                      <p:to>
                                        <p:strVal val="visible"/>
                                      </p:to>
                                    </p:set>
                                    <p:animEffect transition="in" filter="wipe(left)">
                                      <p:cBhvr>
                                        <p:cTn id="7" dur="500"/>
                                        <p:tgtEl>
                                          <p:spTgt spid="1145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9954" name="Rectangle 2"/>
          <p:cNvSpPr>
            <a:spLocks noGrp="1" noChangeArrowheads="1"/>
          </p:cNvSpPr>
          <p:nvPr>
            <p:ph type="title"/>
          </p:nvPr>
        </p:nvSpPr>
        <p:spPr/>
        <p:txBody>
          <a:bodyPr/>
          <a:lstStyle/>
          <a:p>
            <a:r>
              <a:rPr lang="en-US"/>
              <a:t>We are now in a race to remain relevant to researchers</a:t>
            </a:r>
          </a:p>
        </p:txBody>
      </p:sp>
      <p:sp>
        <p:nvSpPr>
          <p:cNvPr id="1149955" name="Rectangle 3"/>
          <p:cNvSpPr>
            <a:spLocks noGrp="1" noChangeArrowheads="1"/>
          </p:cNvSpPr>
          <p:nvPr>
            <p:ph type="body" idx="1"/>
          </p:nvPr>
        </p:nvSpPr>
        <p:spPr>
          <a:xfrm>
            <a:off x="3048000" y="1936750"/>
            <a:ext cx="5375275" cy="4202113"/>
          </a:xfrm>
        </p:spPr>
        <p:txBody>
          <a:bodyPr/>
          <a:lstStyle/>
          <a:p>
            <a:pPr>
              <a:lnSpc>
                <a:spcPct val="90000"/>
              </a:lnSpc>
            </a:pPr>
            <a:r>
              <a:rPr lang="en-US"/>
              <a:t>‘Cataloguing is a function which is not working’</a:t>
            </a:r>
          </a:p>
          <a:p>
            <a:pPr>
              <a:lnSpc>
                <a:spcPct val="90000"/>
              </a:lnSpc>
            </a:pPr>
            <a:r>
              <a:rPr lang="en-US"/>
              <a:t>Forget item level description</a:t>
            </a:r>
          </a:p>
          <a:p>
            <a:pPr>
              <a:lnSpc>
                <a:spcPct val="90000"/>
              </a:lnSpc>
            </a:pPr>
            <a:r>
              <a:rPr lang="en-US"/>
              <a:t>“Insanity is when you do things the way you’ve always done them, but expect a different result” (Einstein and/or Emerson)</a:t>
            </a:r>
          </a:p>
          <a:p>
            <a:pPr>
              <a:lnSpc>
                <a:spcPct val="90000"/>
              </a:lnSpc>
            </a:pPr>
            <a:r>
              <a:rPr lang="en-US"/>
              <a:t>‘Good enough’ beats perfection</a:t>
            </a:r>
          </a:p>
          <a:p>
            <a:pPr>
              <a:lnSpc>
                <a:spcPct val="90000"/>
              </a:lnSpc>
            </a:pPr>
            <a:r>
              <a:rPr lang="en-US"/>
              <a:t>Hail ‘the demise of the completeness syndrome’ (Ross Atkinson)</a:t>
            </a:r>
          </a:p>
        </p:txBody>
      </p:sp>
      <p:pic>
        <p:nvPicPr>
          <p:cNvPr id="1149956" name="Picture 4"/>
          <p:cNvPicPr>
            <a:picLocks noChangeAspect="1" noChangeArrowheads="1"/>
          </p:cNvPicPr>
          <p:nvPr/>
        </p:nvPicPr>
        <p:blipFill>
          <a:blip r:embed="rId3"/>
          <a:srcRect/>
          <a:stretch>
            <a:fillRect/>
          </a:stretch>
        </p:blipFill>
        <p:spPr bwMode="auto">
          <a:xfrm>
            <a:off x="152400" y="3581400"/>
            <a:ext cx="2925763" cy="3103563"/>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1026"/>
          <p:cNvSpPr>
            <a:spLocks noGrp="1" noChangeArrowheads="1"/>
          </p:cNvSpPr>
          <p:nvPr>
            <p:ph type="title" idx="4294967295"/>
          </p:nvPr>
        </p:nvSpPr>
        <p:spPr>
          <a:xfrm>
            <a:off x="457200" y="274638"/>
            <a:ext cx="8229600" cy="1143000"/>
          </a:xfrm>
        </p:spPr>
        <p:txBody>
          <a:bodyPr/>
          <a:lstStyle/>
          <a:p>
            <a:r>
              <a:rPr lang="en-US"/>
              <a:t>Fulfilment?</a:t>
            </a:r>
            <a:endParaRPr lang="en-US">
              <a:effectLst>
                <a:outerShdw blurRad="38100" dist="38100" dir="2700000" algn="tl">
                  <a:srgbClr val="DDDDDD"/>
                </a:outerShdw>
              </a:effectLst>
            </a:endParaRPr>
          </a:p>
        </p:txBody>
      </p:sp>
      <p:sp>
        <p:nvSpPr>
          <p:cNvPr id="34819" name="Rectangle 1027"/>
          <p:cNvSpPr>
            <a:spLocks noGrp="1" noChangeArrowheads="1"/>
          </p:cNvSpPr>
          <p:nvPr>
            <p:ph idx="4294967295"/>
          </p:nvPr>
        </p:nvSpPr>
        <p:spPr/>
        <p:txBody>
          <a:bodyPr lIns="91440" tIns="45720" rIns="91440" bIns="45720">
            <a:normAutofit/>
          </a:bodyPr>
          <a:lstStyle/>
          <a:p>
            <a:pPr defTabSz="457200"/>
            <a:endParaRPr lang="en-US">
              <a:effectLst>
                <a:outerShdw blurRad="38100" dist="38100" dir="2700000" algn="tl">
                  <a:srgbClr val="DDDDDD"/>
                </a:outerShdw>
              </a:effectLst>
            </a:endParaRPr>
          </a:p>
        </p:txBody>
      </p:sp>
      <p:pic>
        <p:nvPicPr>
          <p:cNvPr id="1152004" name="Picture 1028" descr="breendiary3"/>
          <p:cNvPicPr>
            <a:picLocks noChangeAspect="1" noChangeArrowheads="1"/>
          </p:cNvPicPr>
          <p:nvPr/>
        </p:nvPicPr>
        <p:blipFill>
          <a:blip r:embed="rId3"/>
          <a:srcRect/>
          <a:stretch>
            <a:fillRect/>
          </a:stretch>
        </p:blipFill>
        <p:spPr bwMode="auto">
          <a:xfrm>
            <a:off x="1066800" y="1628775"/>
            <a:ext cx="6705600" cy="5056188"/>
          </a:xfrm>
          <a:prstGeom prst="rect">
            <a:avLst/>
          </a:prstGeom>
          <a:noFill/>
          <a:ln w="9525">
            <a:solidFill>
              <a:srgbClr val="FF6600"/>
            </a:solidFill>
            <a:miter lim="800000"/>
            <a:headEnd/>
            <a:tailEnd/>
          </a:ln>
        </p:spPr>
      </p:pic>
      <p:sp>
        <p:nvSpPr>
          <p:cNvPr id="1152005" name="Oval 5"/>
          <p:cNvSpPr>
            <a:spLocks noChangeArrowheads="1"/>
          </p:cNvSpPr>
          <p:nvPr/>
        </p:nvSpPr>
        <p:spPr bwMode="auto">
          <a:xfrm>
            <a:off x="2438400" y="3657600"/>
            <a:ext cx="5410200" cy="1600200"/>
          </a:xfrm>
          <a:prstGeom prst="ellipse">
            <a:avLst/>
          </a:prstGeom>
          <a:noFill/>
          <a:ln w="9525">
            <a:solidFill>
              <a:schemeClr val="accent1"/>
            </a:solidFill>
            <a:round/>
            <a:headEnd/>
            <a:tailEnd/>
          </a:ln>
          <a:effectLst/>
        </p:spPr>
        <p:txBody>
          <a:bodyPr wrap="none" anchor="ctr">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1026"/>
          <p:cNvSpPr>
            <a:spLocks noGrp="1" noChangeArrowheads="1"/>
          </p:cNvSpPr>
          <p:nvPr>
            <p:ph type="title" idx="4294967295"/>
          </p:nvPr>
        </p:nvSpPr>
        <p:spPr>
          <a:xfrm>
            <a:off x="457200" y="274638"/>
            <a:ext cx="8229600" cy="1143000"/>
          </a:xfrm>
        </p:spPr>
        <p:txBody>
          <a:bodyPr/>
          <a:lstStyle/>
          <a:p>
            <a:r>
              <a:rPr lang="en-US"/>
              <a:t>Fulfilment!</a:t>
            </a:r>
            <a:endParaRPr lang="en-US">
              <a:effectLst>
                <a:outerShdw blurRad="38100" dist="38100" dir="2700000" algn="tl">
                  <a:srgbClr val="DDDDDD"/>
                </a:outerShdw>
              </a:effectLst>
            </a:endParaRPr>
          </a:p>
        </p:txBody>
      </p:sp>
      <p:sp>
        <p:nvSpPr>
          <p:cNvPr id="35843" name="Rectangle 1027"/>
          <p:cNvSpPr>
            <a:spLocks noGrp="1" noChangeArrowheads="1"/>
          </p:cNvSpPr>
          <p:nvPr>
            <p:ph idx="4294967295"/>
          </p:nvPr>
        </p:nvSpPr>
        <p:spPr/>
        <p:txBody>
          <a:bodyPr lIns="91440" tIns="45720" rIns="91440" bIns="45720">
            <a:normAutofit/>
          </a:bodyPr>
          <a:lstStyle/>
          <a:p>
            <a:pPr defTabSz="457200"/>
            <a:endParaRPr lang="en-US">
              <a:effectLst>
                <a:outerShdw blurRad="38100" dist="38100" dir="2700000" algn="tl">
                  <a:srgbClr val="DDDDDD"/>
                </a:outerShdw>
              </a:effectLst>
            </a:endParaRPr>
          </a:p>
        </p:txBody>
      </p:sp>
      <p:pic>
        <p:nvPicPr>
          <p:cNvPr id="1154052" name="Picture 1028" descr="breendiary6"/>
          <p:cNvPicPr>
            <a:picLocks noChangeAspect="1" noChangeArrowheads="1"/>
          </p:cNvPicPr>
          <p:nvPr/>
        </p:nvPicPr>
        <p:blipFill>
          <a:blip r:embed="rId3"/>
          <a:srcRect/>
          <a:stretch>
            <a:fillRect/>
          </a:stretch>
        </p:blipFill>
        <p:spPr bwMode="auto">
          <a:xfrm>
            <a:off x="990600" y="1547813"/>
            <a:ext cx="6781800" cy="51371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4"/>
          <p:cNvSpPr>
            <a:spLocks noGrp="1" noChangeArrowheads="1"/>
          </p:cNvSpPr>
          <p:nvPr>
            <p:ph type="title" idx="4294967295"/>
          </p:nvPr>
        </p:nvSpPr>
        <p:spPr>
          <a:xfrm>
            <a:off x="304800" y="304800"/>
            <a:ext cx="8229600" cy="1143000"/>
          </a:xfrm>
        </p:spPr>
        <p:txBody>
          <a:bodyPr/>
          <a:lstStyle/>
          <a:p>
            <a:r>
              <a:rPr lang="en-US" sz="3200"/>
              <a:t>Access vs preservation …</a:t>
            </a:r>
            <a:endParaRPr lang="en-US" sz="4000">
              <a:effectLst>
                <a:outerShdw blurRad="38100" dist="38100" dir="2700000" algn="tl">
                  <a:srgbClr val="DDDDDD"/>
                </a:outerShdw>
              </a:effectLst>
            </a:endParaRPr>
          </a:p>
        </p:txBody>
      </p:sp>
      <p:pic>
        <p:nvPicPr>
          <p:cNvPr id="1156099" name="Picture 6" descr="2007-02_Page_01"/>
          <p:cNvPicPr>
            <a:picLocks noChangeAspect="1" noChangeArrowheads="1"/>
          </p:cNvPicPr>
          <p:nvPr>
            <p:ph idx="4294967295"/>
          </p:nvPr>
        </p:nvPicPr>
        <p:blipFill>
          <a:blip r:embed="rId3"/>
          <a:srcRect/>
          <a:stretch>
            <a:fillRect/>
          </a:stretch>
        </p:blipFill>
        <p:spPr>
          <a:xfrm>
            <a:off x="2590800" y="1524000"/>
            <a:ext cx="3770313" cy="4876800"/>
          </a:xfrm>
          <a:ln>
            <a:solidFill>
              <a:schemeClr val="tx1"/>
            </a:solidFill>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1026"/>
          <p:cNvSpPr>
            <a:spLocks noGrp="1" noChangeArrowheads="1"/>
          </p:cNvSpPr>
          <p:nvPr>
            <p:ph type="title" idx="4294967295"/>
          </p:nvPr>
        </p:nvSpPr>
        <p:spPr>
          <a:xfrm>
            <a:off x="762000" y="228600"/>
            <a:ext cx="7924800" cy="1143000"/>
          </a:xfrm>
        </p:spPr>
        <p:txBody>
          <a:bodyPr>
            <a:noAutofit/>
          </a:bodyPr>
          <a:lstStyle/>
          <a:p>
            <a:r>
              <a:rPr lang="en-US"/>
              <a:t>Access wins!</a:t>
            </a:r>
            <a:endParaRPr lang="en-US">
              <a:effectLst>
                <a:outerShdw blurRad="38100" dist="38100" dir="2700000" algn="tl">
                  <a:srgbClr val="DDDDDD"/>
                </a:outerShdw>
              </a:effectLst>
            </a:endParaRPr>
          </a:p>
        </p:txBody>
      </p:sp>
      <p:sp>
        <p:nvSpPr>
          <p:cNvPr id="188419" name="Rectangle 1027"/>
          <p:cNvSpPr>
            <a:spLocks noGrp="1" noChangeArrowheads="1"/>
          </p:cNvSpPr>
          <p:nvPr>
            <p:ph idx="4294967295"/>
          </p:nvPr>
        </p:nvSpPr>
        <p:spPr>
          <a:xfrm>
            <a:off x="838200" y="1676400"/>
            <a:ext cx="7543800" cy="4495800"/>
          </a:xfrm>
        </p:spPr>
        <p:txBody>
          <a:bodyPr lIns="91440" tIns="45720" rIns="91440" bIns="45720">
            <a:normAutofit/>
          </a:bodyPr>
          <a:lstStyle/>
          <a:p>
            <a:pPr defTabSz="457200">
              <a:lnSpc>
                <a:spcPct val="90000"/>
              </a:lnSpc>
            </a:pPr>
            <a:r>
              <a:rPr lang="en-US" sz="2800">
                <a:effectLst>
                  <a:outerShdw blurRad="38100" dist="38100" dir="2700000" algn="tl">
                    <a:srgbClr val="DDDDDD"/>
                  </a:outerShdw>
                </a:effectLst>
              </a:rPr>
              <a:t>No one has been throwing away originals … so preservation needs are best served by them</a:t>
            </a:r>
          </a:p>
          <a:p>
            <a:pPr defTabSz="457200">
              <a:lnSpc>
                <a:spcPct val="90000"/>
              </a:lnSpc>
            </a:pPr>
            <a:r>
              <a:rPr lang="en-US" sz="2800">
                <a:effectLst>
                  <a:outerShdw blurRad="38100" dist="38100" dir="2700000" algn="tl">
                    <a:srgbClr val="DDDDDD"/>
                  </a:outerShdw>
                </a:effectLst>
              </a:rPr>
              <a:t>Only by surfacing presently ignored collections can we justify their preservation</a:t>
            </a:r>
          </a:p>
          <a:p>
            <a:pPr defTabSz="457200">
              <a:lnSpc>
                <a:spcPct val="90000"/>
              </a:lnSpc>
            </a:pPr>
            <a:r>
              <a:rPr lang="en-US" sz="2800">
                <a:effectLst>
                  <a:outerShdw blurRad="38100" dist="38100" dir="2700000" algn="tl">
                    <a:srgbClr val="DDDDDD"/>
                  </a:outerShdw>
                </a:effectLst>
              </a:rPr>
              <a:t>Our brave new world shows we </a:t>
            </a:r>
            <a:r>
              <a:rPr lang="en-US" sz="2800" i="1">
                <a:effectLst>
                  <a:outerShdw blurRad="38100" dist="38100" dir="2700000" algn="tl">
                    <a:srgbClr val="DDDDDD"/>
                  </a:outerShdw>
                </a:effectLst>
              </a:rPr>
              <a:t>can</a:t>
            </a:r>
            <a:r>
              <a:rPr lang="en-US" sz="2800">
                <a:effectLst>
                  <a:outerShdw blurRad="38100" dist="38100" dir="2700000" algn="tl">
                    <a:srgbClr val="DDDDDD"/>
                  </a:outerShdw>
                </a:effectLst>
              </a:rPr>
              <a:t> (usually) go back and do it again</a:t>
            </a:r>
          </a:p>
          <a:p>
            <a:pPr defTabSz="457200">
              <a:lnSpc>
                <a:spcPct val="90000"/>
              </a:lnSpc>
            </a:pPr>
            <a:endParaRPr lang="en-US" sz="2800">
              <a:effectLst>
                <a:outerShdw blurRad="38100" dist="38100" dir="2700000" algn="tl">
                  <a:srgbClr val="DDDDDD"/>
                </a:outerShdw>
              </a:effectLst>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1026"/>
          <p:cNvSpPr>
            <a:spLocks noGrp="1" noChangeArrowheads="1"/>
          </p:cNvSpPr>
          <p:nvPr>
            <p:ph type="title" idx="4294967295"/>
          </p:nvPr>
        </p:nvSpPr>
        <p:spPr>
          <a:xfrm>
            <a:off x="609600" y="274638"/>
            <a:ext cx="8229600" cy="1143000"/>
          </a:xfrm>
        </p:spPr>
        <p:txBody>
          <a:bodyPr>
            <a:noAutofit/>
          </a:bodyPr>
          <a:lstStyle/>
          <a:p>
            <a:r>
              <a:rPr lang="en-US"/>
              <a:t>Selection has already been done</a:t>
            </a:r>
            <a:endParaRPr lang="en-US" sz="2000">
              <a:effectLst>
                <a:outerShdw blurRad="38100" dist="38100" dir="2700000" algn="tl">
                  <a:srgbClr val="DDDDDD"/>
                </a:outerShdw>
              </a:effectLst>
            </a:endParaRPr>
          </a:p>
        </p:txBody>
      </p:sp>
      <p:sp>
        <p:nvSpPr>
          <p:cNvPr id="166915" name="Rectangle 1027"/>
          <p:cNvSpPr>
            <a:spLocks noGrp="1" noChangeArrowheads="1"/>
          </p:cNvSpPr>
          <p:nvPr>
            <p:ph idx="4294967295"/>
          </p:nvPr>
        </p:nvSpPr>
        <p:spPr>
          <a:xfrm>
            <a:off x="533400" y="1676400"/>
            <a:ext cx="4232275" cy="4386263"/>
          </a:xfrm>
        </p:spPr>
        <p:txBody>
          <a:bodyPr lIns="91440" tIns="45720" rIns="91440" bIns="45720">
            <a:normAutofit/>
          </a:bodyPr>
          <a:lstStyle/>
          <a:p>
            <a:pPr defTabSz="457200">
              <a:lnSpc>
                <a:spcPct val="90000"/>
              </a:lnSpc>
            </a:pPr>
            <a:r>
              <a:rPr lang="en-US" sz="2100">
                <a:effectLst>
                  <a:outerShdw blurRad="38100" dist="38100" dir="2700000" algn="tl">
                    <a:srgbClr val="DDDDDD"/>
                  </a:outerShdw>
                </a:effectLst>
              </a:rPr>
              <a:t>Don’t spend time selecting items to digitise</a:t>
            </a:r>
          </a:p>
          <a:p>
            <a:pPr defTabSz="457200">
              <a:lnSpc>
                <a:spcPct val="90000"/>
              </a:lnSpc>
            </a:pPr>
            <a:r>
              <a:rPr lang="en-US" sz="2100">
                <a:effectLst>
                  <a:outerShdw blurRad="38100" dist="38100" dir="2700000" algn="tl">
                    <a:srgbClr val="DDDDDD"/>
                  </a:outerShdw>
                </a:effectLst>
              </a:rPr>
              <a:t>Capture materials as accessioned</a:t>
            </a:r>
          </a:p>
          <a:p>
            <a:pPr lvl="1" defTabSz="457200">
              <a:lnSpc>
                <a:spcPct val="90000"/>
              </a:lnSpc>
            </a:pPr>
            <a:r>
              <a:rPr lang="en-US" sz="1900">
                <a:effectLst>
                  <a:outerShdw blurRad="38100" dist="38100" dir="2700000" algn="tl">
                    <a:srgbClr val="DDDDDD"/>
                  </a:outerShdw>
                </a:effectLst>
              </a:rPr>
              <a:t>For important collections, capture it all</a:t>
            </a:r>
          </a:p>
          <a:p>
            <a:pPr lvl="1" defTabSz="457200">
              <a:lnSpc>
                <a:spcPct val="90000"/>
              </a:lnSpc>
            </a:pPr>
            <a:r>
              <a:rPr lang="en-US" sz="1900">
                <a:effectLst>
                  <a:outerShdw blurRad="38100" dist="38100" dir="2700000" algn="tl">
                    <a:srgbClr val="DDDDDD"/>
                  </a:outerShdw>
                </a:effectLst>
              </a:rPr>
              <a:t>For others, sample and allow user interest to guide your choices</a:t>
            </a:r>
          </a:p>
          <a:p>
            <a:pPr defTabSz="457200">
              <a:lnSpc>
                <a:spcPct val="90000"/>
              </a:lnSpc>
            </a:pPr>
            <a:r>
              <a:rPr lang="en-US" sz="2100">
                <a:effectLst>
                  <a:outerShdw blurRad="38100" dist="38100" dir="2700000" algn="tl">
                    <a:srgbClr val="DDDDDD"/>
                  </a:outerShdw>
                </a:effectLst>
              </a:rPr>
              <a:t>Capture on demand</a:t>
            </a:r>
          </a:p>
          <a:p>
            <a:pPr defTabSz="457200">
              <a:lnSpc>
                <a:spcPct val="90000"/>
              </a:lnSpc>
            </a:pPr>
            <a:r>
              <a:rPr lang="en-US" sz="2100">
                <a:effectLst>
                  <a:outerShdw blurRad="38100" dist="38100" dir="2700000" algn="tl">
                    <a:srgbClr val="DDDDDD"/>
                  </a:outerShdw>
                </a:effectLst>
              </a:rPr>
              <a:t>Capture ‘signposts’ and devote more attention when/where warranted</a:t>
            </a:r>
          </a:p>
        </p:txBody>
      </p:sp>
      <p:pic>
        <p:nvPicPr>
          <p:cNvPr id="1160196" name="Picture 4" descr="select"/>
          <p:cNvPicPr>
            <a:picLocks noChangeAspect="1" noChangeArrowheads="1"/>
          </p:cNvPicPr>
          <p:nvPr/>
        </p:nvPicPr>
        <p:blipFill>
          <a:blip r:embed="rId3"/>
          <a:srcRect/>
          <a:stretch>
            <a:fillRect/>
          </a:stretch>
        </p:blipFill>
        <p:spPr bwMode="auto">
          <a:xfrm>
            <a:off x="5181600" y="1447800"/>
            <a:ext cx="3600450" cy="4800600"/>
          </a:xfrm>
          <a:prstGeom prst="rect">
            <a:avLst/>
          </a:prstGeom>
          <a:noFill/>
        </p:spPr>
      </p:pic>
      <p:sp>
        <p:nvSpPr>
          <p:cNvPr id="1160197" name="Text Box 5"/>
          <p:cNvSpPr txBox="1">
            <a:spLocks noChangeArrowheads="1"/>
          </p:cNvSpPr>
          <p:nvPr/>
        </p:nvSpPr>
        <p:spPr bwMode="auto">
          <a:xfrm>
            <a:off x="5257800" y="4876800"/>
            <a:ext cx="3333750" cy="1127125"/>
          </a:xfrm>
          <a:prstGeom prst="rect">
            <a:avLst/>
          </a:prstGeom>
          <a:noFill/>
          <a:ln w="9525">
            <a:noFill/>
            <a:miter lim="800000"/>
            <a:headEnd/>
            <a:tailEnd/>
          </a:ln>
          <a:effectLst/>
        </p:spPr>
        <p:txBody>
          <a:bodyPr>
            <a:prstTxWarp prst="textNoShape">
              <a:avLst/>
            </a:prstTxWarp>
            <a:spAutoFit/>
          </a:bodyPr>
          <a:lstStyle/>
          <a:p>
            <a:r>
              <a:rPr lang="en-US" sz="1700" b="0">
                <a:solidFill>
                  <a:schemeClr val="bg1"/>
                </a:solidFill>
                <a:latin typeface="Trebuchet MS" charset="0"/>
              </a:rPr>
              <a:t>Woodcut from Sebastian Brant, </a:t>
            </a:r>
          </a:p>
          <a:p>
            <a:r>
              <a:rPr lang="en-US" sz="1700" b="0">
                <a:solidFill>
                  <a:schemeClr val="bg1"/>
                </a:solidFill>
                <a:latin typeface="Trebuchet MS" charset="0"/>
              </a:rPr>
              <a:t>“Stultifera…” The ship of fooles… 1570</a:t>
            </a:r>
          </a:p>
          <a:p>
            <a:r>
              <a:rPr lang="en-US" sz="1700" b="0">
                <a:solidFill>
                  <a:schemeClr val="bg1"/>
                </a:solidFill>
                <a:latin typeface="Trebuchet MS" charset="0"/>
              </a:rPr>
              <a:t>University of Edinburgh Library</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1026"/>
          <p:cNvSpPr>
            <a:spLocks noGrp="1" noChangeArrowheads="1"/>
          </p:cNvSpPr>
          <p:nvPr>
            <p:ph type="title" idx="4294967295"/>
          </p:nvPr>
        </p:nvSpPr>
        <p:spPr>
          <a:xfrm>
            <a:off x="762000" y="228600"/>
            <a:ext cx="7924800" cy="1143000"/>
          </a:xfrm>
        </p:spPr>
        <p:txBody>
          <a:bodyPr>
            <a:noAutofit/>
          </a:bodyPr>
          <a:lstStyle/>
          <a:p>
            <a:r>
              <a:rPr lang="en-US"/>
              <a:t>Handle once (then iterate)</a:t>
            </a:r>
          </a:p>
        </p:txBody>
      </p:sp>
      <p:sp>
        <p:nvSpPr>
          <p:cNvPr id="168963" name="Rectangle 1027"/>
          <p:cNvSpPr>
            <a:spLocks noGrp="1" noChangeArrowheads="1"/>
          </p:cNvSpPr>
          <p:nvPr>
            <p:ph idx="4294967295"/>
          </p:nvPr>
        </p:nvSpPr>
        <p:spPr>
          <a:xfrm>
            <a:off x="796925" y="2068513"/>
            <a:ext cx="7399338" cy="4070350"/>
          </a:xfrm>
        </p:spPr>
        <p:txBody>
          <a:bodyPr lIns="91440" tIns="45720" rIns="91440" bIns="45720">
            <a:normAutofit/>
          </a:bodyPr>
          <a:lstStyle/>
          <a:p>
            <a:pPr defTabSz="457200"/>
            <a:r>
              <a:rPr lang="en-US">
                <a:effectLst>
                  <a:outerShdw blurRad="38100" dist="38100" dir="2700000" algn="tl">
                    <a:srgbClr val="DDDDDD"/>
                  </a:outerShdw>
                </a:effectLst>
              </a:rPr>
              <a:t>Handle incoming items </a:t>
            </a:r>
            <a:r>
              <a:rPr lang="en-US" i="1">
                <a:effectLst>
                  <a:outerShdw blurRad="38100" dist="38100" dir="2700000" algn="tl">
                    <a:srgbClr val="DDDDDD"/>
                  </a:outerShdw>
                </a:effectLst>
              </a:rPr>
              <a:t>once </a:t>
            </a:r>
            <a:r>
              <a:rPr lang="en-US">
                <a:effectLst>
                  <a:outerShdw blurRad="38100" dist="38100" dir="2700000" algn="tl">
                    <a:srgbClr val="DDDDDD"/>
                  </a:outerShdw>
                </a:effectLst>
              </a:rPr>
              <a:t>for both description and digitisation</a:t>
            </a:r>
          </a:p>
          <a:p>
            <a:pPr defTabSz="457200"/>
            <a:r>
              <a:rPr lang="en-US">
                <a:effectLst>
                  <a:outerShdw blurRad="38100" dist="38100" dir="2700000" algn="tl">
                    <a:srgbClr val="DDDDDD"/>
                  </a:outerShdw>
                </a:effectLst>
              </a:rPr>
              <a:t>Compromise on image resolution and metadata as needed to achieve throughput requirements</a:t>
            </a:r>
          </a:p>
          <a:p>
            <a:pPr defTabSz="457200"/>
            <a:r>
              <a:rPr lang="en-US">
                <a:effectLst>
                  <a:outerShdw blurRad="38100" dist="38100" dir="2700000" algn="tl">
                    <a:srgbClr val="DDDDDD"/>
                  </a:outerShdw>
                </a:effectLst>
              </a:rPr>
              <a:t>Create a single unified process</a:t>
            </a:r>
          </a:p>
          <a:p>
            <a:pPr defTabSz="457200"/>
            <a:r>
              <a:rPr lang="en-US">
                <a:effectLst>
                  <a:outerShdw blurRad="38100" dist="38100" dir="2700000" algn="tl">
                    <a:srgbClr val="DDDDDD"/>
                  </a:outerShdw>
                </a:effectLst>
              </a:rPr>
              <a:t>Let usage guide further efforts</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1026"/>
          <p:cNvSpPr>
            <a:spLocks noGrp="1" noChangeArrowheads="1"/>
          </p:cNvSpPr>
          <p:nvPr>
            <p:ph type="title" idx="4294967295"/>
          </p:nvPr>
        </p:nvSpPr>
        <p:spPr>
          <a:xfrm>
            <a:off x="457200" y="304800"/>
            <a:ext cx="7924800" cy="1143000"/>
          </a:xfrm>
        </p:spPr>
        <p:txBody>
          <a:bodyPr>
            <a:noAutofit/>
          </a:bodyPr>
          <a:lstStyle/>
          <a:p>
            <a:r>
              <a:rPr lang="en-US"/>
              <a:t>Have</a:t>
            </a:r>
            <a:r>
              <a:rPr lang="en-US" i="1"/>
              <a:t> programmes</a:t>
            </a:r>
            <a:r>
              <a:rPr lang="en-US"/>
              <a:t> not projects</a:t>
            </a:r>
          </a:p>
        </p:txBody>
      </p:sp>
      <p:sp>
        <p:nvSpPr>
          <p:cNvPr id="167939" name="Rectangle 1027"/>
          <p:cNvSpPr>
            <a:spLocks noGrp="1" noChangeArrowheads="1"/>
          </p:cNvSpPr>
          <p:nvPr>
            <p:ph idx="4294967295"/>
          </p:nvPr>
        </p:nvSpPr>
        <p:spPr>
          <a:xfrm>
            <a:off x="871538" y="2198688"/>
            <a:ext cx="7324725" cy="3611562"/>
          </a:xfrm>
        </p:spPr>
        <p:txBody>
          <a:bodyPr lIns="91440" tIns="45720" rIns="91440" bIns="45720">
            <a:normAutofit/>
          </a:bodyPr>
          <a:lstStyle/>
          <a:p>
            <a:pPr defTabSz="457200"/>
            <a:r>
              <a:rPr lang="en-US">
                <a:effectLst>
                  <a:outerShdw blurRad="38100" dist="38100" dir="2700000" algn="tl">
                    <a:srgbClr val="DDDDDD"/>
                  </a:outerShdw>
                </a:effectLst>
              </a:rPr>
              <a:t>Forget ‘special projects’ — it’s long past time to make this a basic part of our everyday work!</a:t>
            </a:r>
          </a:p>
          <a:p>
            <a:pPr defTabSz="457200"/>
            <a:r>
              <a:rPr lang="en-US">
                <a:effectLst>
                  <a:outerShdw blurRad="38100" dist="38100" dir="2700000" algn="tl">
                    <a:srgbClr val="DDDDDD"/>
                  </a:outerShdw>
                </a:effectLst>
              </a:rPr>
              <a:t>Digital capture must be embedded in our basic procedures, budgeting, etc.</a:t>
            </a:r>
          </a:p>
          <a:p>
            <a:pPr defTabSz="457200"/>
            <a:r>
              <a:rPr lang="en-US">
                <a:effectLst>
                  <a:outerShdw blurRad="38100" dist="38100" dir="2700000" algn="tl">
                    <a:srgbClr val="DDDDDD"/>
                  </a:outerShdw>
                </a:effectLst>
              </a:rPr>
              <a:t>Figure out a way to fund it yourself and you’ll figure out a way to do it cheaper</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1026"/>
          <p:cNvSpPr>
            <a:spLocks noGrp="1" noChangeArrowheads="1"/>
          </p:cNvSpPr>
          <p:nvPr>
            <p:ph type="title" idx="4294967295"/>
          </p:nvPr>
        </p:nvSpPr>
        <p:spPr>
          <a:xfrm>
            <a:off x="533400" y="228600"/>
            <a:ext cx="7924800" cy="1143000"/>
          </a:xfrm>
        </p:spPr>
        <p:txBody>
          <a:bodyPr>
            <a:noAutofit/>
          </a:bodyPr>
          <a:lstStyle/>
          <a:p>
            <a:r>
              <a:rPr lang="en-US"/>
              <a:t>Engage your community</a:t>
            </a:r>
          </a:p>
        </p:txBody>
      </p:sp>
      <p:sp>
        <p:nvSpPr>
          <p:cNvPr id="189443" name="Rectangle 1027"/>
          <p:cNvSpPr>
            <a:spLocks noGrp="1" noChangeArrowheads="1"/>
          </p:cNvSpPr>
          <p:nvPr>
            <p:ph idx="4294967295"/>
          </p:nvPr>
        </p:nvSpPr>
        <p:spPr>
          <a:xfrm>
            <a:off x="796925" y="2001838"/>
            <a:ext cx="7399338" cy="4005262"/>
          </a:xfrm>
        </p:spPr>
        <p:txBody>
          <a:bodyPr lIns="91440" tIns="45720" rIns="91440" bIns="45720">
            <a:normAutofit/>
          </a:bodyPr>
          <a:lstStyle/>
          <a:p>
            <a:pPr defTabSz="457200"/>
            <a:r>
              <a:rPr lang="en-US">
                <a:effectLst>
                  <a:outerShdw blurRad="38100" dist="38100" dir="2700000" algn="tl">
                    <a:srgbClr val="DDDDDD"/>
                  </a:outerShdw>
                </a:effectLst>
              </a:rPr>
              <a:t>Do not describe everything in painstaking detail</a:t>
            </a:r>
          </a:p>
          <a:p>
            <a:pPr defTabSz="457200"/>
            <a:r>
              <a:rPr lang="en-US">
                <a:effectLst>
                  <a:outerShdw blurRad="38100" dist="38100" dir="2700000" algn="tl">
                    <a:srgbClr val="DDDDDD"/>
                  </a:outerShdw>
                </a:effectLst>
              </a:rPr>
              <a:t>Start with basic description, then…</a:t>
            </a:r>
          </a:p>
          <a:p>
            <a:pPr defTabSz="457200"/>
            <a:r>
              <a:rPr lang="en-US">
                <a:effectLst>
                  <a:outerShdw blurRad="38100" dist="38100" dir="2700000" algn="tl">
                    <a:srgbClr val="DDDDDD"/>
                  </a:outerShdw>
                </a:effectLst>
              </a:rPr>
              <a:t>…allow serious researchers to contact you for more detail, and…</a:t>
            </a:r>
          </a:p>
          <a:p>
            <a:pPr defTabSz="457200"/>
            <a:r>
              <a:rPr lang="en-US">
                <a:effectLst>
                  <a:outerShdw blurRad="38100" dist="38100" dir="2700000" algn="tl">
                    <a:srgbClr val="DDDDDD"/>
                  </a:outerShdw>
                </a:effectLst>
              </a:rPr>
              <a:t>…engage your user community with adding to the descriptions</a:t>
            </a:r>
          </a:p>
          <a:p>
            <a:pPr defTabSz="457200"/>
            <a:r>
              <a:rPr lang="en-US">
                <a:effectLst>
                  <a:outerShdw blurRad="38100" dist="38100" dir="2700000" algn="tl">
                    <a:srgbClr val="DDDDDD"/>
                  </a:outerShdw>
                </a:effectLst>
              </a:rPr>
              <a:t>Encourage them to submit their content too</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9474" name="Rectangle 1026"/>
          <p:cNvSpPr>
            <a:spLocks noGrp="1" noChangeArrowheads="1"/>
          </p:cNvSpPr>
          <p:nvPr>
            <p:ph type="title"/>
          </p:nvPr>
        </p:nvSpPr>
        <p:spPr/>
        <p:txBody>
          <a:bodyPr/>
          <a:lstStyle/>
          <a:p>
            <a:r>
              <a:rPr lang="en-US"/>
              <a:t>Recent risk analysis </a:t>
            </a:r>
          </a:p>
        </p:txBody>
      </p:sp>
      <p:sp>
        <p:nvSpPr>
          <p:cNvPr id="1129475" name="Rectangle 1027"/>
          <p:cNvSpPr>
            <a:spLocks noGrp="1" noChangeArrowheads="1"/>
          </p:cNvSpPr>
          <p:nvPr>
            <p:ph type="body" idx="1"/>
          </p:nvPr>
        </p:nvSpPr>
        <p:spPr/>
        <p:txBody>
          <a:bodyPr/>
          <a:lstStyle/>
          <a:p>
            <a:pPr>
              <a:lnSpc>
                <a:spcPct val="90000"/>
              </a:lnSpc>
            </a:pPr>
            <a:r>
              <a:rPr lang="en-US" sz="2000"/>
              <a:t>In a rapidly evolving information environment, what are the greatest risks to research libraries?</a:t>
            </a:r>
          </a:p>
          <a:p>
            <a:pPr lvl="1">
              <a:lnSpc>
                <a:spcPct val="90000"/>
              </a:lnSpc>
            </a:pPr>
            <a:r>
              <a:rPr lang="en-US" sz="1800"/>
              <a:t>Individually – as local service providers</a:t>
            </a:r>
          </a:p>
          <a:p>
            <a:pPr lvl="1">
              <a:lnSpc>
                <a:spcPct val="90000"/>
              </a:lnSpc>
            </a:pPr>
            <a:r>
              <a:rPr lang="en-US" sz="1800"/>
              <a:t>Collectively – as a distributed enterprise </a:t>
            </a:r>
          </a:p>
          <a:p>
            <a:pPr lvl="1">
              <a:lnSpc>
                <a:spcPct val="90000"/>
              </a:lnSpc>
              <a:buFontTx/>
              <a:buNone/>
            </a:pPr>
            <a:endParaRPr lang="en-US" sz="1800"/>
          </a:p>
          <a:p>
            <a:pPr>
              <a:lnSpc>
                <a:spcPct val="90000"/>
              </a:lnSpc>
            </a:pPr>
            <a:r>
              <a:rPr lang="en-US" sz="2000"/>
              <a:t>Which of these risks is susceptible to mitigation?</a:t>
            </a:r>
          </a:p>
          <a:p>
            <a:pPr lvl="1">
              <a:lnSpc>
                <a:spcPct val="90000"/>
              </a:lnSpc>
            </a:pPr>
            <a:r>
              <a:rPr lang="en-US" sz="1800"/>
              <a:t>Feasibility – controllable risk?</a:t>
            </a:r>
          </a:p>
          <a:p>
            <a:pPr lvl="1">
              <a:lnSpc>
                <a:spcPct val="90000"/>
              </a:lnSpc>
            </a:pPr>
            <a:r>
              <a:rPr lang="en-US" sz="1800"/>
              <a:t>Impact – worth the investment?</a:t>
            </a:r>
          </a:p>
          <a:p>
            <a:pPr lvl="1">
              <a:lnSpc>
                <a:spcPct val="90000"/>
              </a:lnSpc>
              <a:buFontTx/>
              <a:buNone/>
            </a:pPr>
            <a:endParaRPr lang="en-US" sz="1800"/>
          </a:p>
          <a:p>
            <a:pPr>
              <a:lnSpc>
                <a:spcPct val="90000"/>
              </a:lnSpc>
            </a:pPr>
            <a:r>
              <a:rPr lang="en-US" sz="2000"/>
              <a:t>Where should local effort be directed?</a:t>
            </a:r>
          </a:p>
          <a:p>
            <a:pPr lvl="1">
              <a:lnSpc>
                <a:spcPct val="90000"/>
              </a:lnSpc>
            </a:pPr>
            <a:endParaRPr lang="en-US" sz="1800"/>
          </a:p>
          <a:p>
            <a:pPr>
              <a:lnSpc>
                <a:spcPct val="90000"/>
              </a:lnSpc>
            </a:pPr>
            <a:r>
              <a:rPr lang="en-US" sz="2000"/>
              <a:t>Where can collective action make a difference?</a:t>
            </a:r>
          </a:p>
          <a:p>
            <a:pPr>
              <a:lnSpc>
                <a:spcPct val="90000"/>
              </a:lnSpc>
              <a:buFontTx/>
              <a:buNone/>
            </a:pPr>
            <a:endParaRPr lang="en-US" sz="2000"/>
          </a:p>
          <a:p>
            <a:pPr>
              <a:lnSpc>
                <a:spcPct val="90000"/>
              </a:lnSpc>
              <a:buFontTx/>
              <a:buNone/>
            </a:pPr>
            <a:endParaRPr lang="en-US" sz="2000"/>
          </a:p>
          <a:p>
            <a:pPr>
              <a:lnSpc>
                <a:spcPct val="90000"/>
              </a:lnSpc>
              <a:buFontTx/>
              <a:buNone/>
            </a:pPr>
            <a:endParaRPr lang="en-US" sz="2000"/>
          </a:p>
          <a:p>
            <a:pPr>
              <a:lnSpc>
                <a:spcPct val="90000"/>
              </a:lnSpc>
              <a:buFontTx/>
              <a:buNone/>
            </a:pPr>
            <a:endParaRPr lang="en-US" sz="200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4"/>
          <p:cNvSpPr>
            <a:spLocks noGrp="1" noChangeArrowheads="1"/>
          </p:cNvSpPr>
          <p:nvPr>
            <p:ph type="title" idx="4294967295"/>
          </p:nvPr>
        </p:nvSpPr>
        <p:spPr>
          <a:xfrm>
            <a:off x="457200" y="274638"/>
            <a:ext cx="8229600" cy="1143000"/>
          </a:xfrm>
        </p:spPr>
        <p:txBody>
          <a:bodyPr>
            <a:noAutofit/>
          </a:bodyPr>
          <a:lstStyle/>
          <a:p>
            <a:endParaRPr lang="en-US">
              <a:effectLst>
                <a:outerShdw blurRad="38100" dist="38100" dir="2700000" algn="tl">
                  <a:srgbClr val="DDDDDD"/>
                </a:outerShdw>
              </a:effectLst>
            </a:endParaRPr>
          </a:p>
        </p:txBody>
      </p:sp>
      <p:sp>
        <p:nvSpPr>
          <p:cNvPr id="51203" name="Rectangle 5"/>
          <p:cNvSpPr>
            <a:spLocks noGrp="1" noChangeArrowheads="1"/>
          </p:cNvSpPr>
          <p:nvPr>
            <p:ph idx="4294967295"/>
          </p:nvPr>
        </p:nvSpPr>
        <p:spPr/>
        <p:txBody>
          <a:bodyPr lIns="91440" tIns="45720" rIns="91440" bIns="45720">
            <a:normAutofit/>
          </a:bodyPr>
          <a:lstStyle/>
          <a:p>
            <a:pPr defTabSz="457200"/>
            <a:endParaRPr lang="en-US">
              <a:effectLst>
                <a:outerShdw blurRad="38100" dist="38100" dir="2700000" algn="tl">
                  <a:srgbClr val="DDDDDD"/>
                </a:outerShdw>
              </a:effectLst>
            </a:endParaRPr>
          </a:p>
        </p:txBody>
      </p:sp>
      <p:pic>
        <p:nvPicPr>
          <p:cNvPr id="1166340" name="Picture 6" descr="comments"/>
          <p:cNvPicPr>
            <a:picLocks noChangeAspect="1" noChangeArrowheads="1"/>
          </p:cNvPicPr>
          <p:nvPr/>
        </p:nvPicPr>
        <p:blipFill>
          <a:blip r:embed="rId3"/>
          <a:srcRect/>
          <a:stretch>
            <a:fillRect/>
          </a:stretch>
        </p:blipFill>
        <p:spPr bwMode="auto">
          <a:xfrm>
            <a:off x="0" y="0"/>
            <a:ext cx="9144000" cy="70183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457200" y="274638"/>
            <a:ext cx="8229600" cy="1143000"/>
          </a:xfrm>
        </p:spPr>
        <p:txBody>
          <a:bodyPr>
            <a:noAutofit/>
          </a:bodyPr>
          <a:lstStyle/>
          <a:p>
            <a:endParaRPr lang="en-US">
              <a:effectLst>
                <a:outerShdw blurRad="38100" dist="38100" dir="2700000" algn="tl">
                  <a:srgbClr val="DDDDDD"/>
                </a:outerShdw>
              </a:effectLst>
            </a:endParaRPr>
          </a:p>
        </p:txBody>
      </p:sp>
      <p:sp>
        <p:nvSpPr>
          <p:cNvPr id="52227" name="Rectangle 3"/>
          <p:cNvSpPr>
            <a:spLocks noGrp="1" noChangeArrowheads="1"/>
          </p:cNvSpPr>
          <p:nvPr>
            <p:ph idx="4294967295"/>
          </p:nvPr>
        </p:nvSpPr>
        <p:spPr/>
        <p:txBody>
          <a:bodyPr lIns="91440" tIns="45720" rIns="91440" bIns="45720">
            <a:normAutofit/>
          </a:bodyPr>
          <a:lstStyle/>
          <a:p>
            <a:pPr defTabSz="457200"/>
            <a:endParaRPr lang="en-US">
              <a:effectLst>
                <a:outerShdw blurRad="38100" dist="38100" dir="2700000" algn="tl">
                  <a:srgbClr val="DDDDDD"/>
                </a:outerShdw>
              </a:effectLst>
            </a:endParaRPr>
          </a:p>
        </p:txBody>
      </p:sp>
      <p:pic>
        <p:nvPicPr>
          <p:cNvPr id="1168388" name="Picture 4" descr="comments1"/>
          <p:cNvPicPr>
            <a:picLocks noChangeAspect="1" noChangeArrowheads="1"/>
          </p:cNvPicPr>
          <p:nvPr/>
        </p:nvPicPr>
        <p:blipFill>
          <a:blip r:embed="rId3"/>
          <a:srcRect/>
          <a:stretch>
            <a:fillRect/>
          </a:stretch>
        </p:blipFill>
        <p:spPr bwMode="auto">
          <a:xfrm>
            <a:off x="0" y="0"/>
            <a:ext cx="9144000" cy="7019925"/>
          </a:xfrm>
          <a:prstGeom prst="rect">
            <a:avLst/>
          </a:prstGeom>
          <a:noFill/>
          <a:ln w="9525">
            <a:noFill/>
            <a:miter lim="800000"/>
            <a:headEnd/>
            <a:tailEnd/>
          </a:ln>
        </p:spPr>
      </p:pic>
      <p:sp>
        <p:nvSpPr>
          <p:cNvPr id="5" name="Rounded Rectangle 4"/>
          <p:cNvSpPr/>
          <p:nvPr/>
        </p:nvSpPr>
        <p:spPr>
          <a:xfrm>
            <a:off x="0" y="3886200"/>
            <a:ext cx="4648200" cy="990600"/>
          </a:xfrm>
          <a:prstGeom prst="roundRect">
            <a:avLst/>
          </a:prstGeom>
          <a:noFill/>
          <a:ln w="57150" cap="flat" cmpd="sng" algn="ctr">
            <a:solidFill>
              <a:srgbClr val="F33204"/>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eaLnBrk="0" hangingPunct="0"/>
            <a:endParaRPr lang="en-US" sz="2400" b="0">
              <a:solidFill>
                <a:srgbClr val="FFFFFF"/>
              </a:solidFill>
              <a:latin typeface="Calibri" charset="0"/>
              <a:ea typeface="ＭＳ Ｐゴシック" charset="-128"/>
              <a:cs typeface="ＭＳ Ｐゴシック" charset="-128"/>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5"/>
          <p:cNvSpPr>
            <a:spLocks noGrp="1" noChangeArrowheads="1"/>
          </p:cNvSpPr>
          <p:nvPr>
            <p:ph type="title" idx="4294967295"/>
          </p:nvPr>
        </p:nvSpPr>
        <p:spPr>
          <a:xfrm>
            <a:off x="381000" y="304800"/>
            <a:ext cx="8229600" cy="1143000"/>
          </a:xfrm>
        </p:spPr>
        <p:txBody>
          <a:bodyPr>
            <a:noAutofit/>
          </a:bodyPr>
          <a:lstStyle/>
          <a:p>
            <a:r>
              <a:rPr lang="en-US" sz="2400"/>
              <a:t>January 16</a:t>
            </a:r>
            <a:r>
              <a:rPr lang="en-US" sz="2400" baseline="30000"/>
              <a:t>th</a:t>
            </a:r>
            <a:r>
              <a:rPr lang="en-US" sz="2400"/>
              <a:t> 2008: LC photographs on Flickr</a:t>
            </a:r>
          </a:p>
        </p:txBody>
      </p:sp>
      <p:pic>
        <p:nvPicPr>
          <p:cNvPr id="1170435" name="Picture 6"/>
          <p:cNvPicPr>
            <a:picLocks noChangeAspect="1" noChangeArrowheads="1"/>
          </p:cNvPicPr>
          <p:nvPr/>
        </p:nvPicPr>
        <p:blipFill>
          <a:blip r:embed="rId4"/>
          <a:srcRect l="8908" t="11252" r="11157" b="5376"/>
          <a:stretch>
            <a:fillRect/>
          </a:stretch>
        </p:blipFill>
        <p:spPr bwMode="auto">
          <a:xfrm>
            <a:off x="762000" y="1547813"/>
            <a:ext cx="6553200" cy="5126037"/>
          </a:xfrm>
          <a:prstGeom prst="rect">
            <a:avLst/>
          </a:prstGeom>
          <a:noFill/>
          <a:ln w="9525">
            <a:noFill/>
            <a:miter lim="800000"/>
            <a:headEnd/>
            <a:tailEnd/>
          </a:ln>
        </p:spPr>
      </p:pic>
      <p:pic>
        <p:nvPicPr>
          <p:cNvPr id="157700" name="Picture 4"/>
          <p:cNvPicPr>
            <a:picLocks noChangeAspect="1" noChangeArrowheads="1"/>
          </p:cNvPicPr>
          <p:nvPr/>
        </p:nvPicPr>
        <p:blipFill>
          <a:blip r:embed="rId5"/>
          <a:srcRect l="9094" t="24377" r="11157" b="4750"/>
          <a:stretch>
            <a:fillRect/>
          </a:stretch>
        </p:blipFill>
        <p:spPr bwMode="auto">
          <a:xfrm>
            <a:off x="3124200" y="2667000"/>
            <a:ext cx="5791200" cy="3859213"/>
          </a:xfrm>
          <a:prstGeom prst="rect">
            <a:avLst/>
          </a:prstGeom>
          <a:noFill/>
          <a:ln w="9525">
            <a:solidFill>
              <a:schemeClr val="tx1"/>
            </a:solid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700"/>
                                        </p:tgtEl>
                                        <p:attrNameLst>
                                          <p:attrName>style.visibility</p:attrName>
                                        </p:attrNameLst>
                                      </p:cBhvr>
                                      <p:to>
                                        <p:strVal val="visible"/>
                                      </p:to>
                                    </p:set>
                                    <p:animEffect transition="in" filter="fade">
                                      <p:cBhvr>
                                        <p:cTn id="7" dur="500"/>
                                        <p:tgtEl>
                                          <p:spTgt spid="157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4"/>
          <p:cNvSpPr>
            <a:spLocks noGrp="1" noChangeArrowheads="1"/>
          </p:cNvSpPr>
          <p:nvPr>
            <p:ph type="title" idx="4294967295"/>
          </p:nvPr>
        </p:nvSpPr>
        <p:spPr>
          <a:xfrm>
            <a:off x="381000" y="228600"/>
            <a:ext cx="8229600" cy="1143000"/>
          </a:xfrm>
        </p:spPr>
        <p:txBody>
          <a:bodyPr>
            <a:noAutofit/>
          </a:bodyPr>
          <a:lstStyle/>
          <a:p>
            <a:r>
              <a:rPr lang="en-US"/>
              <a:t>24 hours later</a:t>
            </a:r>
          </a:p>
        </p:txBody>
      </p:sp>
      <p:pic>
        <p:nvPicPr>
          <p:cNvPr id="1172483" name="Picture 5"/>
          <p:cNvPicPr>
            <a:picLocks noChangeAspect="1" noChangeArrowheads="1"/>
          </p:cNvPicPr>
          <p:nvPr/>
        </p:nvPicPr>
        <p:blipFill>
          <a:blip r:embed="rId4"/>
          <a:srcRect l="13220" t="10001" r="14439" b="4750"/>
          <a:stretch>
            <a:fillRect/>
          </a:stretch>
        </p:blipFill>
        <p:spPr bwMode="auto">
          <a:xfrm>
            <a:off x="533400" y="1447800"/>
            <a:ext cx="5576888" cy="4927600"/>
          </a:xfrm>
          <a:prstGeom prst="rect">
            <a:avLst/>
          </a:prstGeom>
          <a:noFill/>
          <a:ln w="9525">
            <a:noFill/>
            <a:miter lim="800000"/>
            <a:headEnd/>
            <a:tailEnd/>
          </a:ln>
        </p:spPr>
      </p:pic>
      <p:pic>
        <p:nvPicPr>
          <p:cNvPr id="162822" name="Picture 6"/>
          <p:cNvPicPr>
            <a:picLocks noChangeAspect="1" noChangeArrowheads="1"/>
          </p:cNvPicPr>
          <p:nvPr/>
        </p:nvPicPr>
        <p:blipFill>
          <a:blip r:embed="rId5"/>
          <a:srcRect l="33566" t="52132" r="19502" b="30254"/>
          <a:stretch>
            <a:fillRect/>
          </a:stretch>
        </p:blipFill>
        <p:spPr bwMode="auto">
          <a:xfrm>
            <a:off x="2286000" y="2743200"/>
            <a:ext cx="6705600" cy="1887538"/>
          </a:xfrm>
          <a:prstGeom prst="rect">
            <a:avLst/>
          </a:prstGeom>
          <a:noFill/>
          <a:ln w="9525">
            <a:solidFill>
              <a:schemeClr val="tx1"/>
            </a:solidFill>
            <a:miter lim="800000"/>
            <a:headEnd/>
            <a:tailEnd/>
          </a:ln>
        </p:spPr>
      </p:pic>
      <p:sp>
        <p:nvSpPr>
          <p:cNvPr id="162823" name="Text Box 7"/>
          <p:cNvSpPr txBox="1">
            <a:spLocks noChangeArrowheads="1"/>
          </p:cNvSpPr>
          <p:nvPr/>
        </p:nvSpPr>
        <p:spPr bwMode="auto">
          <a:xfrm rot="1717593">
            <a:off x="4748213" y="2198688"/>
            <a:ext cx="2835275" cy="833437"/>
          </a:xfrm>
          <a:prstGeom prst="rect">
            <a:avLst/>
          </a:prstGeom>
          <a:noFill/>
          <a:ln w="9525">
            <a:solidFill>
              <a:srgbClr val="CC0000"/>
            </a:solidFill>
            <a:prstDash val="lgDashDotDot"/>
            <a:miter lim="800000"/>
            <a:headEnd/>
            <a:tailEnd/>
          </a:ln>
        </p:spPr>
        <p:txBody>
          <a:bodyPr>
            <a:prstTxWarp prst="textNoShape">
              <a:avLst/>
            </a:prstTxWarp>
            <a:spAutoFit/>
          </a:bodyPr>
          <a:lstStyle/>
          <a:p>
            <a:pPr eaLnBrk="0" hangingPunct="0"/>
            <a:r>
              <a:rPr lang="en-US" sz="4800">
                <a:solidFill>
                  <a:srgbClr val="CC0000"/>
                </a:solidFill>
                <a:latin typeface="Trebuchet MS" charset="0"/>
                <a:ea typeface="ＭＳ Ｐゴシック" charset="-128"/>
                <a:cs typeface="ＭＳ Ｐゴシック" charset="-128"/>
              </a:rPr>
              <a:t>Exposure</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2822"/>
                                        </p:tgtEl>
                                        <p:attrNameLst>
                                          <p:attrName>style.visibility</p:attrName>
                                        </p:attrNameLst>
                                      </p:cBhvr>
                                      <p:to>
                                        <p:strVal val="visible"/>
                                      </p:to>
                                    </p:set>
                                    <p:animEffect transition="in" filter="fade">
                                      <p:cBhvr>
                                        <p:cTn id="7" dur="500"/>
                                        <p:tgtEl>
                                          <p:spTgt spid="1628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2823">
                                            <p:bg/>
                                          </p:spTgt>
                                        </p:tgtEl>
                                        <p:attrNameLst>
                                          <p:attrName>style.visibility</p:attrName>
                                        </p:attrNameLst>
                                      </p:cBhvr>
                                      <p:to>
                                        <p:strVal val="visible"/>
                                      </p:to>
                                    </p:set>
                                    <p:animEffect transition="in" filter="fade">
                                      <p:cBhvr>
                                        <p:cTn id="12" dur="500"/>
                                        <p:tgtEl>
                                          <p:spTgt spid="162823">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2823">
                                            <p:txEl>
                                              <p:pRg st="0" end="0"/>
                                            </p:txEl>
                                          </p:spTgt>
                                        </p:tgtEl>
                                        <p:attrNameLst>
                                          <p:attrName>style.visibility</p:attrName>
                                        </p:attrNameLst>
                                      </p:cBhvr>
                                      <p:to>
                                        <p:strVal val="visible"/>
                                      </p:to>
                                    </p:set>
                                    <p:animEffect transition="in" filter="fade">
                                      <p:cBhvr>
                                        <p:cTn id="15" dur="500"/>
                                        <p:tgtEl>
                                          <p:spTgt spid="1628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3" grpId="0" build="allAtOnce" animBg="1"/>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457200" y="274638"/>
            <a:ext cx="8229600" cy="1143000"/>
          </a:xfrm>
        </p:spPr>
        <p:txBody>
          <a:bodyPr>
            <a:noAutofit/>
          </a:bodyPr>
          <a:lstStyle/>
          <a:p>
            <a:r>
              <a:rPr lang="en-US"/>
              <a:t>Impact: exposure</a:t>
            </a:r>
          </a:p>
        </p:txBody>
      </p:sp>
      <p:pic>
        <p:nvPicPr>
          <p:cNvPr id="1174531" name="Picture 3"/>
          <p:cNvPicPr>
            <a:picLocks noGrp="1" noChangeAspect="1" noChangeArrowheads="1"/>
          </p:cNvPicPr>
          <p:nvPr>
            <p:ph type="body" idx="4294967295"/>
          </p:nvPr>
        </p:nvPicPr>
        <p:blipFill>
          <a:blip r:embed="rId4"/>
          <a:srcRect l="3282" t="20877" r="25972" b="9001"/>
          <a:stretch>
            <a:fillRect/>
          </a:stretch>
        </p:blipFill>
        <p:spPr>
          <a:xfrm>
            <a:off x="609600" y="1511300"/>
            <a:ext cx="8324850" cy="5118100"/>
          </a:xfrm>
        </p:spPr>
      </p:pic>
      <p:sp>
        <p:nvSpPr>
          <p:cNvPr id="166916" name="Text Box 4"/>
          <p:cNvSpPr txBox="1">
            <a:spLocks noChangeArrowheads="1"/>
          </p:cNvSpPr>
          <p:nvPr/>
        </p:nvSpPr>
        <p:spPr bwMode="auto">
          <a:xfrm rot="1304930">
            <a:off x="2998788" y="3436938"/>
            <a:ext cx="3165475" cy="1200150"/>
          </a:xfrm>
          <a:prstGeom prst="rect">
            <a:avLst/>
          </a:prstGeom>
          <a:noFill/>
          <a:ln w="9525">
            <a:solidFill>
              <a:srgbClr val="CC0000"/>
            </a:solidFill>
            <a:prstDash val="lgDashDotDot"/>
            <a:miter lim="800000"/>
            <a:headEnd/>
            <a:tailEnd/>
          </a:ln>
        </p:spPr>
        <p:txBody>
          <a:bodyPr wrap="none">
            <a:prstTxWarp prst="textNoShape">
              <a:avLst/>
            </a:prstTxWarp>
            <a:spAutoFit/>
          </a:bodyPr>
          <a:lstStyle/>
          <a:p>
            <a:pPr eaLnBrk="0" hangingPunct="0"/>
            <a:r>
              <a:rPr lang="en-US" sz="3600">
                <a:solidFill>
                  <a:srgbClr val="CC0000"/>
                </a:solidFill>
                <a:latin typeface="Arial" charset="0"/>
                <a:ea typeface="ＭＳ Ｐゴシック" charset="-128"/>
                <a:cs typeface="ＭＳ Ｐゴシック" charset="-128"/>
              </a:rPr>
              <a:t>Flickr: Top 50</a:t>
            </a:r>
            <a:br>
              <a:rPr lang="en-US" sz="3600">
                <a:solidFill>
                  <a:srgbClr val="CC0000"/>
                </a:solidFill>
                <a:latin typeface="Arial" charset="0"/>
                <a:ea typeface="ＭＳ Ｐゴシック" charset="-128"/>
                <a:cs typeface="ＭＳ Ｐゴシック" charset="-128"/>
              </a:rPr>
            </a:br>
            <a:r>
              <a:rPr lang="en-US" sz="3600">
                <a:solidFill>
                  <a:srgbClr val="CC0000"/>
                </a:solidFill>
                <a:latin typeface="Arial" charset="0"/>
                <a:ea typeface="ＭＳ Ｐゴシック" charset="-128"/>
                <a:cs typeface="ＭＳ Ｐゴシック" charset="-128"/>
              </a:rPr>
              <a:t>LC: Top 6000</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6916"/>
                                        </p:tgtEl>
                                        <p:attrNameLst>
                                          <p:attrName>style.visibility</p:attrName>
                                        </p:attrNameLst>
                                      </p:cBhvr>
                                      <p:to>
                                        <p:strVal val="visible"/>
                                      </p:to>
                                    </p:set>
                                    <p:animEffect transition="in" filter="fade">
                                      <p:cBhvr>
                                        <p:cTn id="7" dur="500"/>
                                        <p:tgtEl>
                                          <p:spTgt spid="166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6" grpId="0" animBg="1"/>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76578" name="Picture 5"/>
          <p:cNvPicPr>
            <a:picLocks noChangeAspect="1" noChangeArrowheads="1"/>
          </p:cNvPicPr>
          <p:nvPr/>
        </p:nvPicPr>
        <p:blipFill>
          <a:blip r:embed="rId4"/>
          <a:srcRect l="24004" t="17126" r="22502" b="5125"/>
          <a:stretch>
            <a:fillRect/>
          </a:stretch>
        </p:blipFill>
        <p:spPr bwMode="auto">
          <a:xfrm>
            <a:off x="457200" y="1600200"/>
            <a:ext cx="4244975" cy="4627563"/>
          </a:xfrm>
          <a:prstGeom prst="rect">
            <a:avLst/>
          </a:prstGeom>
          <a:noFill/>
          <a:ln w="9525">
            <a:noFill/>
            <a:miter lim="800000"/>
            <a:headEnd/>
            <a:tailEnd/>
          </a:ln>
        </p:spPr>
      </p:pic>
      <p:pic>
        <p:nvPicPr>
          <p:cNvPr id="1176579" name="Picture 6"/>
          <p:cNvPicPr>
            <a:picLocks noChangeAspect="1" noChangeArrowheads="1"/>
          </p:cNvPicPr>
          <p:nvPr/>
        </p:nvPicPr>
        <p:blipFill>
          <a:blip r:embed="rId4"/>
          <a:srcRect t="10416" r="64063" b="80209"/>
          <a:stretch>
            <a:fillRect/>
          </a:stretch>
        </p:blipFill>
        <p:spPr bwMode="auto">
          <a:xfrm>
            <a:off x="4953000" y="5410200"/>
            <a:ext cx="3505200" cy="685800"/>
          </a:xfrm>
          <a:prstGeom prst="rect">
            <a:avLst/>
          </a:prstGeom>
          <a:noFill/>
          <a:ln w="9525">
            <a:noFill/>
            <a:miter lim="800000"/>
            <a:headEnd/>
            <a:tailEnd/>
          </a:ln>
        </p:spPr>
      </p:pic>
      <p:pic>
        <p:nvPicPr>
          <p:cNvPr id="164871" name="Picture 7"/>
          <p:cNvPicPr>
            <a:picLocks noChangeAspect="1" noChangeArrowheads="1"/>
          </p:cNvPicPr>
          <p:nvPr/>
        </p:nvPicPr>
        <p:blipFill>
          <a:blip r:embed="rId5"/>
          <a:srcRect l="23441" t="46881" r="23441" b="37505"/>
          <a:stretch>
            <a:fillRect/>
          </a:stretch>
        </p:blipFill>
        <p:spPr bwMode="auto">
          <a:xfrm>
            <a:off x="1524000" y="2895600"/>
            <a:ext cx="7620000" cy="1682750"/>
          </a:xfrm>
          <a:prstGeom prst="rect">
            <a:avLst/>
          </a:prstGeom>
          <a:noFill/>
          <a:ln w="9525">
            <a:solidFill>
              <a:schemeClr val="tx1"/>
            </a:solidFill>
            <a:miter lim="800000"/>
            <a:headEnd/>
            <a:tailEnd/>
          </a:ln>
        </p:spPr>
      </p:pic>
      <p:sp>
        <p:nvSpPr>
          <p:cNvPr id="164873" name="Text Box 9"/>
          <p:cNvSpPr txBox="1">
            <a:spLocks noChangeArrowheads="1"/>
          </p:cNvSpPr>
          <p:nvPr/>
        </p:nvSpPr>
        <p:spPr bwMode="auto">
          <a:xfrm rot="1717593">
            <a:off x="4572000" y="2438400"/>
            <a:ext cx="3565525" cy="711200"/>
          </a:xfrm>
          <a:prstGeom prst="rect">
            <a:avLst/>
          </a:prstGeom>
          <a:noFill/>
          <a:ln w="9525">
            <a:solidFill>
              <a:srgbClr val="CC0000"/>
            </a:solidFill>
            <a:prstDash val="lgDashDotDot"/>
            <a:miter lim="800000"/>
            <a:headEnd/>
            <a:tailEnd/>
          </a:ln>
        </p:spPr>
        <p:txBody>
          <a:bodyPr>
            <a:prstTxWarp prst="textNoShape">
              <a:avLst/>
            </a:prstTxWarp>
            <a:spAutoFit/>
          </a:bodyPr>
          <a:lstStyle/>
          <a:p>
            <a:pPr eaLnBrk="0" hangingPunct="0"/>
            <a:r>
              <a:rPr lang="en-US" sz="4000">
                <a:solidFill>
                  <a:srgbClr val="CC0000"/>
                </a:solidFill>
                <a:latin typeface="Trebuchet MS" charset="0"/>
                <a:ea typeface="ＭＳ Ｐゴシック" charset="-128"/>
                <a:cs typeface="ＭＳ Ｐゴシック" charset="-128"/>
              </a:rPr>
              <a:t>Contributions</a:t>
            </a:r>
          </a:p>
        </p:txBody>
      </p:sp>
      <p:sp>
        <p:nvSpPr>
          <p:cNvPr id="11" name="Rectangle 4"/>
          <p:cNvSpPr txBox="1">
            <a:spLocks noChangeArrowheads="1"/>
          </p:cNvSpPr>
          <p:nvPr/>
        </p:nvSpPr>
        <p:spPr>
          <a:xfrm>
            <a:off x="381000" y="228600"/>
            <a:ext cx="8229600" cy="1143000"/>
          </a:xfrm>
          <a:prstGeom prst="rect">
            <a:avLst/>
          </a:prstGeom>
        </p:spPr>
        <p:txBody>
          <a:bodyPr anchor="ctr">
            <a:prstTxWarp prst="textNoShape">
              <a:avLst/>
            </a:prstTxWarp>
          </a:bodyPr>
          <a:lstStyle/>
          <a:p>
            <a:pPr defTabSz="457200"/>
            <a:r>
              <a:rPr lang="en-US">
                <a:solidFill>
                  <a:schemeClr val="bg1"/>
                </a:solidFill>
                <a:latin typeface="Trebuchet MS" charset="0"/>
                <a:ea typeface="ＭＳ Ｐゴシック" charset="-128"/>
                <a:cs typeface="ＭＳ Ｐゴシック" charset="-128"/>
              </a:rPr>
              <a:t>How to lose control</a:t>
            </a:r>
            <a:endParaRPr lang="en-US">
              <a:solidFill>
                <a:schemeClr val="tx1"/>
              </a:solidFill>
              <a:effectLst>
                <a:outerShdw blurRad="38100" dist="38100" dir="2700000" algn="tl">
                  <a:srgbClr val="DDDDDD"/>
                </a:outerShdw>
              </a:effectLst>
              <a:latin typeface="Calibri" charset="0"/>
              <a:ea typeface="ＭＳ Ｐゴシック" charset="-128"/>
              <a:cs typeface="ＭＳ Ｐゴシック" charset="-128"/>
            </a:endParaRPr>
          </a:p>
        </p:txBody>
      </p:sp>
      <p:grpSp>
        <p:nvGrpSpPr>
          <p:cNvPr id="13" name="Group 12"/>
          <p:cNvGrpSpPr>
            <a:grpSpLocks/>
          </p:cNvGrpSpPr>
          <p:nvPr/>
        </p:nvGrpSpPr>
        <p:grpSpPr bwMode="auto">
          <a:xfrm>
            <a:off x="2079625" y="3197225"/>
            <a:ext cx="4572000" cy="609600"/>
            <a:chOff x="1828800" y="2743200"/>
            <a:chExt cx="4572000" cy="609600"/>
          </a:xfrm>
        </p:grpSpPr>
        <p:sp>
          <p:nvSpPr>
            <p:cNvPr id="1176584" name="Oval 10"/>
            <p:cNvSpPr>
              <a:spLocks noChangeArrowheads="1"/>
            </p:cNvSpPr>
            <p:nvPr/>
          </p:nvSpPr>
          <p:spPr bwMode="auto">
            <a:xfrm>
              <a:off x="1828800" y="2743200"/>
              <a:ext cx="1143000" cy="381000"/>
            </a:xfrm>
            <a:prstGeom prst="ellipse">
              <a:avLst/>
            </a:prstGeom>
            <a:noFill/>
            <a:ln w="38100">
              <a:solidFill>
                <a:srgbClr val="FF0000"/>
              </a:solidFill>
              <a:round/>
              <a:headEnd/>
              <a:tailEnd/>
            </a:ln>
          </p:spPr>
          <p:txBody>
            <a:bodyPr wrap="none" anchor="ctr">
              <a:prstTxWarp prst="textNoShape">
                <a:avLst/>
              </a:prstTxWarp>
            </a:bodyPr>
            <a:lstStyle/>
            <a:p>
              <a:pPr eaLnBrk="0" hangingPunct="0"/>
              <a:endParaRPr lang="en-US" sz="2400" b="0">
                <a:solidFill>
                  <a:schemeClr val="tx1"/>
                </a:solidFill>
                <a:latin typeface="Arial" charset="0"/>
                <a:ea typeface="ＭＳ Ｐゴシック" charset="-128"/>
                <a:cs typeface="ＭＳ Ｐゴシック" charset="-128"/>
              </a:endParaRPr>
            </a:p>
          </p:txBody>
        </p:sp>
        <p:sp>
          <p:nvSpPr>
            <p:cNvPr id="1176585" name="Oval 10"/>
            <p:cNvSpPr>
              <a:spLocks noChangeArrowheads="1"/>
            </p:cNvSpPr>
            <p:nvPr/>
          </p:nvSpPr>
          <p:spPr bwMode="auto">
            <a:xfrm>
              <a:off x="4876800" y="2971800"/>
              <a:ext cx="1524000" cy="381000"/>
            </a:xfrm>
            <a:prstGeom prst="ellipse">
              <a:avLst/>
            </a:prstGeom>
            <a:noFill/>
            <a:ln w="38100">
              <a:solidFill>
                <a:srgbClr val="FF0000"/>
              </a:solidFill>
              <a:round/>
              <a:headEnd/>
              <a:tailEnd/>
            </a:ln>
          </p:spPr>
          <p:txBody>
            <a:bodyPr wrap="none" anchor="ctr">
              <a:prstTxWarp prst="textNoShape">
                <a:avLst/>
              </a:prstTxWarp>
            </a:bodyPr>
            <a:lstStyle/>
            <a:p>
              <a:pPr eaLnBrk="0" hangingPunct="0"/>
              <a:endParaRPr lang="en-US" sz="2400" b="0">
                <a:solidFill>
                  <a:schemeClr val="tx1"/>
                </a:solidFill>
                <a:latin typeface="Arial" charset="0"/>
                <a:ea typeface="ＭＳ Ｐゴシック" charset="-128"/>
                <a:cs typeface="ＭＳ Ｐゴシック" charset="-128"/>
              </a:endParaRPr>
            </a:p>
          </p:txBody>
        </p:sp>
      </p:grpSp>
      <p:sp>
        <p:nvSpPr>
          <p:cNvPr id="1176586" name="Rectangle 10"/>
          <p:cNvSpPr>
            <a:spLocks noChangeArrowheads="1"/>
          </p:cNvSpPr>
          <p:nvPr/>
        </p:nvSpPr>
        <p:spPr bwMode="auto">
          <a:xfrm>
            <a:off x="-1384300" y="5270500"/>
            <a:ext cx="184150" cy="579438"/>
          </a:xfrm>
          <a:prstGeom prst="rect">
            <a:avLst/>
          </a:prstGeom>
          <a:noFill/>
          <a:ln w="9525">
            <a:noFill/>
            <a:miter lim="800000"/>
            <a:headEnd/>
            <a:tailEnd/>
          </a:ln>
          <a:effectLst/>
        </p:spPr>
        <p:txBody>
          <a:bodyPr wrap="none" anchor="ctr">
            <a:prstTxWarp prst="textNoShape">
              <a:avLst/>
            </a:prstTxWarp>
            <a:spAutoFit/>
          </a:bodyPr>
          <a:lstStyle/>
          <a:p>
            <a:pPr algn="ctr"/>
            <a:endParaRPr lang="en-US"/>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871"/>
                                        </p:tgtEl>
                                        <p:attrNameLst>
                                          <p:attrName>style.visibility</p:attrName>
                                        </p:attrNameLst>
                                      </p:cBhvr>
                                      <p:to>
                                        <p:strVal val="visible"/>
                                      </p:to>
                                    </p:set>
                                    <p:animEffect transition="in" filter="fade">
                                      <p:cBhvr>
                                        <p:cTn id="7" dur="500"/>
                                        <p:tgtEl>
                                          <p:spTgt spid="16487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accel="50000" decel="5000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4873"/>
                                        </p:tgtEl>
                                        <p:attrNameLst>
                                          <p:attrName>style.visibility</p:attrName>
                                        </p:attrNameLst>
                                      </p:cBhvr>
                                      <p:to>
                                        <p:strVal val="visible"/>
                                      </p:to>
                                    </p:set>
                                    <p:animEffect transition="in" filter="fade">
                                      <p:cBhvr>
                                        <p:cTn id="18" dur="500"/>
                                        <p:tgtEl>
                                          <p:spTgt spid="1648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73" grpId="0" animBg="1"/>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533400" y="304800"/>
            <a:ext cx="7924800" cy="1143000"/>
          </a:xfrm>
        </p:spPr>
        <p:txBody>
          <a:bodyPr>
            <a:noAutofit/>
          </a:bodyPr>
          <a:lstStyle/>
          <a:p>
            <a:r>
              <a:rPr lang="en-US"/>
              <a:t>Go with it</a:t>
            </a:r>
          </a:p>
        </p:txBody>
      </p:sp>
      <p:pic>
        <p:nvPicPr>
          <p:cNvPr id="1178627" name="Picture 6"/>
          <p:cNvPicPr>
            <a:picLocks noChangeAspect="1" noChangeArrowheads="1"/>
          </p:cNvPicPr>
          <p:nvPr/>
        </p:nvPicPr>
        <p:blipFill>
          <a:blip r:embed="rId4"/>
          <a:srcRect l="9377" t="6621" r="10126" b="27129"/>
          <a:stretch>
            <a:fillRect/>
          </a:stretch>
        </p:blipFill>
        <p:spPr bwMode="auto">
          <a:xfrm>
            <a:off x="533400" y="1630363"/>
            <a:ext cx="7851775" cy="4846637"/>
          </a:xfrm>
          <a:prstGeom prst="rect">
            <a:avLst/>
          </a:prstGeom>
          <a:noFill/>
          <a:ln w="9525">
            <a:noFill/>
            <a:miter lim="800000"/>
            <a:headEnd/>
            <a:tailEnd/>
          </a:ln>
        </p:spPr>
      </p:pic>
      <p:pic>
        <p:nvPicPr>
          <p:cNvPr id="167943" name="Picture 7"/>
          <p:cNvPicPr>
            <a:picLocks noChangeAspect="1" noChangeArrowheads="1"/>
          </p:cNvPicPr>
          <p:nvPr/>
        </p:nvPicPr>
        <p:blipFill>
          <a:blip r:embed="rId5"/>
          <a:srcRect l="9377" t="31255" r="39848" b="35379"/>
          <a:stretch>
            <a:fillRect/>
          </a:stretch>
        </p:blipFill>
        <p:spPr bwMode="auto">
          <a:xfrm>
            <a:off x="2362200" y="1524000"/>
            <a:ext cx="6445250" cy="3176588"/>
          </a:xfrm>
          <a:prstGeom prst="rect">
            <a:avLst/>
          </a:prstGeom>
          <a:noFill/>
          <a:ln w="9525">
            <a:solidFill>
              <a:schemeClr val="tx1"/>
            </a:solid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7943"/>
                                        </p:tgtEl>
                                        <p:attrNameLst>
                                          <p:attrName>style.visibility</p:attrName>
                                        </p:attrNameLst>
                                      </p:cBhvr>
                                      <p:to>
                                        <p:strVal val="visible"/>
                                      </p:to>
                                    </p:set>
                                    <p:animEffect transition="in" filter="fade">
                                      <p:cBhvr>
                                        <p:cTn id="7" dur="500"/>
                                        <p:tgtEl>
                                          <p:spTgt spid="1679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304800" y="152400"/>
            <a:ext cx="8229600" cy="1143000"/>
          </a:xfrm>
        </p:spPr>
        <p:txBody>
          <a:bodyPr>
            <a:noAutofit/>
          </a:bodyPr>
          <a:lstStyle/>
          <a:p>
            <a:r>
              <a:rPr lang="en-US" sz="2400"/>
              <a:t>Feeding back into our work</a:t>
            </a:r>
          </a:p>
        </p:txBody>
      </p:sp>
      <p:pic>
        <p:nvPicPr>
          <p:cNvPr id="1180675" name="Picture 5"/>
          <p:cNvPicPr>
            <a:picLocks noChangeAspect="1" noChangeArrowheads="1"/>
          </p:cNvPicPr>
          <p:nvPr/>
        </p:nvPicPr>
        <p:blipFill>
          <a:blip r:embed="rId4"/>
          <a:srcRect t="10376" r="37785" b="4625"/>
          <a:stretch>
            <a:fillRect/>
          </a:stretch>
        </p:blipFill>
        <p:spPr bwMode="auto">
          <a:xfrm>
            <a:off x="1752600" y="1524000"/>
            <a:ext cx="4906963" cy="5029200"/>
          </a:xfrm>
          <a:prstGeom prst="rect">
            <a:avLst/>
          </a:prstGeom>
          <a:noFill/>
          <a:ln w="9525">
            <a:noFill/>
            <a:miter lim="800000"/>
            <a:headEnd/>
            <a:tailEnd/>
          </a:ln>
        </p:spPr>
      </p:pic>
      <p:sp>
        <p:nvSpPr>
          <p:cNvPr id="1180676" name="Text Box 6"/>
          <p:cNvSpPr txBox="1">
            <a:spLocks noChangeArrowheads="1"/>
          </p:cNvSpPr>
          <p:nvPr/>
        </p:nvSpPr>
        <p:spPr bwMode="auto">
          <a:xfrm rot="1304930">
            <a:off x="3703638" y="2546350"/>
            <a:ext cx="4411662" cy="650875"/>
          </a:xfrm>
          <a:prstGeom prst="rect">
            <a:avLst/>
          </a:prstGeom>
          <a:noFill/>
          <a:ln w="9525">
            <a:solidFill>
              <a:srgbClr val="CC0000"/>
            </a:solidFill>
            <a:prstDash val="lgDashDotDot"/>
            <a:miter lim="800000"/>
            <a:headEnd/>
            <a:tailEnd/>
          </a:ln>
        </p:spPr>
        <p:txBody>
          <a:bodyPr wrap="none">
            <a:prstTxWarp prst="textNoShape">
              <a:avLst/>
            </a:prstTxWarp>
            <a:spAutoFit/>
          </a:bodyPr>
          <a:lstStyle/>
          <a:p>
            <a:pPr eaLnBrk="0" hangingPunct="0"/>
            <a:r>
              <a:rPr lang="en-US" sz="3600">
                <a:solidFill>
                  <a:srgbClr val="CC0000"/>
                </a:solidFill>
                <a:latin typeface="Arial" charset="0"/>
                <a:ea typeface="ＭＳ Ｐゴシック" charset="-128"/>
                <a:cs typeface="ＭＳ Ｐゴシック" charset="-128"/>
              </a:rPr>
              <a:t>89 records updated</a:t>
            </a:r>
          </a:p>
        </p:txBody>
      </p:sp>
    </p:spTree>
    <p:custDataLst>
      <p:tags r:id="rId1"/>
    </p:custData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4"/>
          <p:cNvSpPr>
            <a:spLocks noGrp="1" noChangeArrowheads="1"/>
          </p:cNvSpPr>
          <p:nvPr>
            <p:ph type="title" idx="4294967295"/>
          </p:nvPr>
        </p:nvSpPr>
        <p:spPr>
          <a:xfrm>
            <a:off x="457200" y="274638"/>
            <a:ext cx="8229600" cy="1143000"/>
          </a:xfrm>
        </p:spPr>
        <p:txBody>
          <a:bodyPr>
            <a:noAutofit/>
          </a:bodyPr>
          <a:lstStyle/>
          <a:p>
            <a:endParaRPr lang="en-US">
              <a:effectLst>
                <a:outerShdw blurRad="38100" dist="38100" dir="2700000" algn="tl">
                  <a:srgbClr val="DDDDDD"/>
                </a:outerShdw>
              </a:effectLst>
            </a:endParaRPr>
          </a:p>
        </p:txBody>
      </p:sp>
      <p:sp>
        <p:nvSpPr>
          <p:cNvPr id="63491" name="Rectangle 5"/>
          <p:cNvSpPr>
            <a:spLocks noGrp="1" noChangeArrowheads="1"/>
          </p:cNvSpPr>
          <p:nvPr>
            <p:ph idx="4294967295"/>
          </p:nvPr>
        </p:nvSpPr>
        <p:spPr/>
        <p:txBody>
          <a:bodyPr lIns="91440" tIns="45720" rIns="91440" bIns="45720">
            <a:normAutofit/>
          </a:bodyPr>
          <a:lstStyle/>
          <a:p>
            <a:pPr defTabSz="457200"/>
            <a:endParaRPr lang="en-US">
              <a:effectLst>
                <a:outerShdw blurRad="38100" dist="38100" dir="2700000" algn="tl">
                  <a:srgbClr val="DDDDDD"/>
                </a:outerShdw>
              </a:effectLst>
            </a:endParaRPr>
          </a:p>
        </p:txBody>
      </p:sp>
      <p:pic>
        <p:nvPicPr>
          <p:cNvPr id="1195012" name="Picture 6" descr="matkat1"/>
          <p:cNvPicPr>
            <a:picLocks noChangeAspect="1" noChangeArrowheads="1"/>
          </p:cNvPicPr>
          <p:nvPr/>
        </p:nvPicPr>
        <p:blipFill>
          <a:blip r:embed="rId3"/>
          <a:srcRect/>
          <a:stretch>
            <a:fillRect/>
          </a:stretch>
        </p:blipFill>
        <p:spPr bwMode="auto">
          <a:xfrm>
            <a:off x="0" y="0"/>
            <a:ext cx="9144000" cy="6894513"/>
          </a:xfrm>
          <a:prstGeom prst="rect">
            <a:avLst/>
          </a:prstGeom>
          <a:noFill/>
          <a:ln w="9525">
            <a:noFill/>
            <a:miter lim="800000"/>
            <a:headEnd/>
            <a:tailEnd/>
          </a:ln>
        </p:spPr>
      </p:pic>
      <p:sp>
        <p:nvSpPr>
          <p:cNvPr id="119815" name="Oval 7"/>
          <p:cNvSpPr>
            <a:spLocks noChangeArrowheads="1"/>
          </p:cNvSpPr>
          <p:nvPr/>
        </p:nvSpPr>
        <p:spPr bwMode="auto">
          <a:xfrm>
            <a:off x="2362200" y="2895600"/>
            <a:ext cx="1066800" cy="457200"/>
          </a:xfrm>
          <a:prstGeom prst="ellipse">
            <a:avLst/>
          </a:prstGeom>
          <a:noFill/>
          <a:ln w="38100">
            <a:solidFill>
              <a:srgbClr val="F33204"/>
            </a:solidFill>
            <a:round/>
            <a:headEnd/>
            <a:tailEnd/>
          </a:ln>
        </p:spPr>
        <p:txBody>
          <a:bodyPr wrap="none" anchor="ctr">
            <a:prstTxWarp prst="textNoShape">
              <a:avLst/>
            </a:prstTxWarp>
          </a:bodyPr>
          <a:lstStyle/>
          <a:p>
            <a:pPr eaLnBrk="0" hangingPunct="0"/>
            <a:endParaRPr lang="en-US" sz="2400" b="0">
              <a:solidFill>
                <a:schemeClr val="tx1"/>
              </a:solidFill>
              <a:latin typeface="Arial" charset="0"/>
              <a:ea typeface="ＭＳ Ｐゴシック" charset="-128"/>
              <a:cs typeface="ＭＳ Ｐゴシック"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9815"/>
                                        </p:tgtEl>
                                        <p:attrNameLst>
                                          <p:attrName>style.visibility</p:attrName>
                                        </p:attrNameLst>
                                      </p:cBhvr>
                                      <p:to>
                                        <p:strVal val="visible"/>
                                      </p:to>
                                    </p:set>
                                    <p:anim calcmode="lin" valueType="num">
                                      <p:cBhvr additive="base">
                                        <p:cTn id="7" dur="500" fill="hold"/>
                                        <p:tgtEl>
                                          <p:spTgt spid="119815"/>
                                        </p:tgtEl>
                                        <p:attrNameLst>
                                          <p:attrName>ppt_x</p:attrName>
                                        </p:attrNameLst>
                                      </p:cBhvr>
                                      <p:tavLst>
                                        <p:tav tm="0">
                                          <p:val>
                                            <p:strVal val="0-#ppt_w/2"/>
                                          </p:val>
                                        </p:tav>
                                        <p:tav tm="100000">
                                          <p:val>
                                            <p:strVal val="#ppt_x"/>
                                          </p:val>
                                        </p:tav>
                                      </p:tavLst>
                                    </p:anim>
                                    <p:anim calcmode="lin" valueType="num">
                                      <p:cBhvr additive="base">
                                        <p:cTn id="8" dur="500" fill="hold"/>
                                        <p:tgtEl>
                                          <p:spTgt spid="1198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5" grpId="0" animBg="1"/>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4"/>
          <p:cNvSpPr>
            <a:spLocks noGrp="1" noChangeArrowheads="1"/>
          </p:cNvSpPr>
          <p:nvPr>
            <p:ph type="title" idx="4294967295"/>
          </p:nvPr>
        </p:nvSpPr>
        <p:spPr>
          <a:xfrm>
            <a:off x="457200" y="274638"/>
            <a:ext cx="8229600" cy="1143000"/>
          </a:xfrm>
        </p:spPr>
        <p:txBody>
          <a:bodyPr>
            <a:noAutofit/>
          </a:bodyPr>
          <a:lstStyle/>
          <a:p>
            <a:endParaRPr lang="en-US">
              <a:effectLst>
                <a:outerShdw blurRad="38100" dist="38100" dir="2700000" algn="tl">
                  <a:srgbClr val="DDDDDD"/>
                </a:outerShdw>
              </a:effectLst>
            </a:endParaRPr>
          </a:p>
        </p:txBody>
      </p:sp>
      <p:sp>
        <p:nvSpPr>
          <p:cNvPr id="64515" name="Rectangle 5"/>
          <p:cNvSpPr>
            <a:spLocks noGrp="1" noChangeArrowheads="1"/>
          </p:cNvSpPr>
          <p:nvPr>
            <p:ph idx="4294967295"/>
          </p:nvPr>
        </p:nvSpPr>
        <p:spPr/>
        <p:txBody>
          <a:bodyPr lIns="91440" tIns="45720" rIns="91440" bIns="45720">
            <a:normAutofit/>
          </a:bodyPr>
          <a:lstStyle/>
          <a:p>
            <a:pPr defTabSz="457200"/>
            <a:endParaRPr lang="en-US">
              <a:effectLst>
                <a:outerShdw blurRad="38100" dist="38100" dir="2700000" algn="tl">
                  <a:srgbClr val="DDDDDD"/>
                </a:outerShdw>
              </a:effectLst>
            </a:endParaRPr>
          </a:p>
        </p:txBody>
      </p:sp>
      <p:pic>
        <p:nvPicPr>
          <p:cNvPr id="1197060" name="Picture 6" descr="matkat2"/>
          <p:cNvPicPr>
            <a:picLocks noChangeAspect="1" noChangeArrowheads="1"/>
          </p:cNvPicPr>
          <p:nvPr/>
        </p:nvPicPr>
        <p:blipFill>
          <a:blip r:embed="rId3"/>
          <a:srcRect/>
          <a:stretch>
            <a:fillRect/>
          </a:stretch>
        </p:blipFill>
        <p:spPr bwMode="auto">
          <a:xfrm>
            <a:off x="0" y="0"/>
            <a:ext cx="9144000" cy="6896100"/>
          </a:xfrm>
          <a:prstGeom prst="rect">
            <a:avLst/>
          </a:prstGeom>
          <a:noFill/>
          <a:ln w="9525">
            <a:noFill/>
            <a:miter lim="800000"/>
            <a:headEnd/>
            <a:tailEnd/>
          </a:ln>
        </p:spPr>
      </p:pic>
      <p:sp>
        <p:nvSpPr>
          <p:cNvPr id="1197061" name="Oval 5"/>
          <p:cNvSpPr>
            <a:spLocks noChangeArrowheads="1"/>
          </p:cNvSpPr>
          <p:nvPr/>
        </p:nvSpPr>
        <p:spPr bwMode="auto">
          <a:xfrm>
            <a:off x="1143000" y="609600"/>
            <a:ext cx="914400" cy="381000"/>
          </a:xfrm>
          <a:prstGeom prst="ellipse">
            <a:avLst/>
          </a:prstGeom>
          <a:noFill/>
          <a:ln w="28575">
            <a:solidFill>
              <a:srgbClr val="FF0000"/>
            </a:solidFill>
            <a:round/>
            <a:headEnd/>
            <a:tailEnd/>
          </a:ln>
          <a:effectLst/>
        </p:spPr>
        <p:txBody>
          <a:bodyPr wrap="none" anchor="ctr">
            <a:prstTxWarp prst="textNoShape">
              <a:avLst/>
            </a:prstTxWarp>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197061"/>
                                        </p:tgtEl>
                                        <p:attrNameLst>
                                          <p:attrName>style.visibility</p:attrName>
                                        </p:attrNameLst>
                                      </p:cBhvr>
                                      <p:to>
                                        <p:strVal val="visible"/>
                                      </p:to>
                                    </p:set>
                                    <p:anim calcmode="lin" valueType="num">
                                      <p:cBhvr additive="base">
                                        <p:cTn id="7" dur="500" fill="hold"/>
                                        <p:tgtEl>
                                          <p:spTgt spid="1197061"/>
                                        </p:tgtEl>
                                        <p:attrNameLst>
                                          <p:attrName>ppt_x</p:attrName>
                                        </p:attrNameLst>
                                      </p:cBhvr>
                                      <p:tavLst>
                                        <p:tav tm="0">
                                          <p:val>
                                            <p:strVal val="#ppt_x"/>
                                          </p:val>
                                        </p:tav>
                                        <p:tav tm="100000">
                                          <p:val>
                                            <p:strVal val="#ppt_x"/>
                                          </p:val>
                                        </p:tav>
                                      </p:tavLst>
                                    </p:anim>
                                    <p:anim calcmode="lin" valueType="num">
                                      <p:cBhvr additive="base">
                                        <p:cTn id="8" dur="500" fill="hold"/>
                                        <p:tgtEl>
                                          <p:spTgt spid="11970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7061" grpId="0" animBg="1"/>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1522" name="Rectangle 1026"/>
          <p:cNvSpPr>
            <a:spLocks noGrp="1" noChangeArrowheads="1"/>
          </p:cNvSpPr>
          <p:nvPr>
            <p:ph type="title"/>
          </p:nvPr>
        </p:nvSpPr>
        <p:spPr/>
        <p:txBody>
          <a:bodyPr/>
          <a:lstStyle/>
          <a:p>
            <a:r>
              <a:rPr lang="en-US"/>
              <a:t>Risk Clusters</a:t>
            </a:r>
          </a:p>
        </p:txBody>
      </p:sp>
      <p:sp>
        <p:nvSpPr>
          <p:cNvPr id="1131523" name="Text Box 1027"/>
          <p:cNvSpPr txBox="1">
            <a:spLocks noChangeArrowheads="1"/>
          </p:cNvSpPr>
          <p:nvPr/>
        </p:nvSpPr>
        <p:spPr bwMode="auto">
          <a:xfrm>
            <a:off x="381000" y="4572000"/>
            <a:ext cx="2895600" cy="457200"/>
          </a:xfrm>
          <a:prstGeom prst="rect">
            <a:avLst/>
          </a:prstGeom>
          <a:solidFill>
            <a:srgbClr val="CC3300"/>
          </a:solidFill>
          <a:ln w="9525">
            <a:noFill/>
            <a:miter lim="800000"/>
            <a:headEnd/>
            <a:tailEnd/>
          </a:ln>
          <a:effectLst/>
        </p:spPr>
        <p:txBody>
          <a:bodyPr>
            <a:prstTxWarp prst="textNoShape">
              <a:avLst/>
            </a:prstTxWarp>
            <a:spAutoFit/>
          </a:bodyPr>
          <a:lstStyle/>
          <a:p>
            <a:pPr>
              <a:spcBef>
                <a:spcPct val="50000"/>
              </a:spcBef>
            </a:pPr>
            <a:r>
              <a:rPr lang="en-US" sz="2400" b="0">
                <a:solidFill>
                  <a:schemeClr val="bg1"/>
                </a:solidFill>
                <a:latin typeface="Arial" charset="0"/>
              </a:rPr>
              <a:t>Legacy Technology</a:t>
            </a:r>
          </a:p>
        </p:txBody>
      </p:sp>
      <p:sp>
        <p:nvSpPr>
          <p:cNvPr id="1131524" name="Text Box 1028"/>
          <p:cNvSpPr txBox="1">
            <a:spLocks noChangeArrowheads="1"/>
          </p:cNvSpPr>
          <p:nvPr/>
        </p:nvSpPr>
        <p:spPr bwMode="auto">
          <a:xfrm>
            <a:off x="381000" y="2743200"/>
            <a:ext cx="2895600" cy="457200"/>
          </a:xfrm>
          <a:prstGeom prst="rect">
            <a:avLst/>
          </a:prstGeom>
          <a:solidFill>
            <a:srgbClr val="009999"/>
          </a:solidFill>
          <a:ln w="9525">
            <a:noFill/>
            <a:miter lim="800000"/>
            <a:headEnd/>
            <a:tailEnd/>
          </a:ln>
          <a:effectLst/>
        </p:spPr>
        <p:txBody>
          <a:bodyPr>
            <a:prstTxWarp prst="textNoShape">
              <a:avLst/>
            </a:prstTxWarp>
            <a:spAutoFit/>
          </a:bodyPr>
          <a:lstStyle/>
          <a:p>
            <a:pPr>
              <a:spcBef>
                <a:spcPct val="50000"/>
              </a:spcBef>
            </a:pPr>
            <a:r>
              <a:rPr lang="en-US" sz="2400" b="0">
                <a:solidFill>
                  <a:schemeClr val="bg1"/>
                </a:solidFill>
                <a:latin typeface="Arial" charset="0"/>
              </a:rPr>
              <a:t>Human Resources</a:t>
            </a:r>
          </a:p>
        </p:txBody>
      </p:sp>
      <p:sp>
        <p:nvSpPr>
          <p:cNvPr id="1131525" name="Text Box 1029"/>
          <p:cNvSpPr txBox="1">
            <a:spLocks noChangeArrowheads="1"/>
          </p:cNvSpPr>
          <p:nvPr/>
        </p:nvSpPr>
        <p:spPr bwMode="auto">
          <a:xfrm>
            <a:off x="381000" y="1828800"/>
            <a:ext cx="2895600" cy="457200"/>
          </a:xfrm>
          <a:prstGeom prst="rect">
            <a:avLst/>
          </a:prstGeom>
          <a:solidFill>
            <a:schemeClr val="accent1"/>
          </a:solidFill>
          <a:ln w="9525">
            <a:noFill/>
            <a:miter lim="800000"/>
            <a:headEnd/>
            <a:tailEnd/>
          </a:ln>
          <a:effectLst/>
        </p:spPr>
        <p:txBody>
          <a:bodyPr>
            <a:prstTxWarp prst="textNoShape">
              <a:avLst/>
            </a:prstTxWarp>
            <a:spAutoFit/>
          </a:bodyPr>
          <a:lstStyle/>
          <a:p>
            <a:pPr>
              <a:spcBef>
                <a:spcPct val="50000"/>
              </a:spcBef>
            </a:pPr>
            <a:r>
              <a:rPr lang="en-US" sz="2400" b="0">
                <a:solidFill>
                  <a:schemeClr val="bg1"/>
                </a:solidFill>
                <a:latin typeface="Arial" charset="0"/>
              </a:rPr>
              <a:t>Value Proposition</a:t>
            </a:r>
          </a:p>
        </p:txBody>
      </p:sp>
      <p:sp>
        <p:nvSpPr>
          <p:cNvPr id="1131526" name="Text Box 1030"/>
          <p:cNvSpPr txBox="1">
            <a:spLocks noChangeArrowheads="1"/>
          </p:cNvSpPr>
          <p:nvPr/>
        </p:nvSpPr>
        <p:spPr bwMode="auto">
          <a:xfrm>
            <a:off x="381000" y="3657600"/>
            <a:ext cx="2895600" cy="457200"/>
          </a:xfrm>
          <a:prstGeom prst="rect">
            <a:avLst/>
          </a:prstGeom>
          <a:solidFill>
            <a:srgbClr val="000080"/>
          </a:solidFill>
          <a:ln w="9525">
            <a:noFill/>
            <a:miter lim="800000"/>
            <a:headEnd/>
            <a:tailEnd/>
          </a:ln>
          <a:effectLst/>
        </p:spPr>
        <p:txBody>
          <a:bodyPr>
            <a:prstTxWarp prst="textNoShape">
              <a:avLst/>
            </a:prstTxWarp>
            <a:spAutoFit/>
          </a:bodyPr>
          <a:lstStyle/>
          <a:p>
            <a:pPr>
              <a:spcBef>
                <a:spcPct val="50000"/>
              </a:spcBef>
            </a:pPr>
            <a:r>
              <a:rPr lang="en-US" sz="2400" b="0">
                <a:solidFill>
                  <a:schemeClr val="bg1"/>
                </a:solidFill>
                <a:latin typeface="Arial" charset="0"/>
              </a:rPr>
              <a:t>Durable Goods</a:t>
            </a:r>
          </a:p>
        </p:txBody>
      </p:sp>
      <p:sp>
        <p:nvSpPr>
          <p:cNvPr id="1131527" name="Text Box 1031"/>
          <p:cNvSpPr txBox="1">
            <a:spLocks noChangeArrowheads="1"/>
          </p:cNvSpPr>
          <p:nvPr/>
        </p:nvSpPr>
        <p:spPr bwMode="auto">
          <a:xfrm>
            <a:off x="381000" y="5486400"/>
            <a:ext cx="2895600" cy="457200"/>
          </a:xfrm>
          <a:prstGeom prst="rect">
            <a:avLst/>
          </a:prstGeom>
          <a:solidFill>
            <a:srgbClr val="808000"/>
          </a:solidFill>
          <a:ln w="9525">
            <a:noFill/>
            <a:miter lim="800000"/>
            <a:headEnd/>
            <a:tailEnd/>
          </a:ln>
          <a:effectLst/>
        </p:spPr>
        <p:txBody>
          <a:bodyPr>
            <a:prstTxWarp prst="textNoShape">
              <a:avLst/>
            </a:prstTxWarp>
            <a:spAutoFit/>
          </a:bodyPr>
          <a:lstStyle/>
          <a:p>
            <a:pPr>
              <a:spcBef>
                <a:spcPct val="50000"/>
              </a:spcBef>
            </a:pPr>
            <a:r>
              <a:rPr lang="en-US" sz="2400" b="0">
                <a:solidFill>
                  <a:schemeClr val="bg1"/>
                </a:solidFill>
                <a:latin typeface="Arial" charset="0"/>
              </a:rPr>
              <a:t>Intellectual Property </a:t>
            </a:r>
          </a:p>
        </p:txBody>
      </p:sp>
      <p:sp>
        <p:nvSpPr>
          <p:cNvPr id="1131528" name="Text Box 1032"/>
          <p:cNvSpPr txBox="1">
            <a:spLocks noChangeArrowheads="1"/>
          </p:cNvSpPr>
          <p:nvPr/>
        </p:nvSpPr>
        <p:spPr bwMode="auto">
          <a:xfrm>
            <a:off x="3733800" y="1752600"/>
            <a:ext cx="4953000" cy="58102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i="1">
                <a:solidFill>
                  <a:schemeClr val="tx1"/>
                </a:solidFill>
                <a:latin typeface="Arial" charset="0"/>
              </a:rPr>
              <a:t>… a reduced  sense of library relevance from below, above, and within </a:t>
            </a:r>
          </a:p>
        </p:txBody>
      </p:sp>
      <p:sp>
        <p:nvSpPr>
          <p:cNvPr id="1131529" name="Text Box 1033"/>
          <p:cNvSpPr txBox="1">
            <a:spLocks noChangeArrowheads="1"/>
          </p:cNvSpPr>
          <p:nvPr/>
        </p:nvSpPr>
        <p:spPr bwMode="auto">
          <a:xfrm>
            <a:off x="3733800" y="2695575"/>
            <a:ext cx="5181600" cy="8255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i="1">
                <a:solidFill>
                  <a:schemeClr val="tx1"/>
                </a:solidFill>
                <a:latin typeface="Arial" charset="0"/>
              </a:rPr>
              <a:t>… uncertainties about adequate preparation, adaptability, capacity for leadership in face of change </a:t>
            </a:r>
          </a:p>
        </p:txBody>
      </p:sp>
      <p:sp>
        <p:nvSpPr>
          <p:cNvPr id="1131530" name="Text Box 1034"/>
          <p:cNvSpPr txBox="1">
            <a:spLocks noChangeArrowheads="1"/>
          </p:cNvSpPr>
          <p:nvPr/>
        </p:nvSpPr>
        <p:spPr bwMode="auto">
          <a:xfrm>
            <a:off x="3733800" y="3581400"/>
            <a:ext cx="5181600" cy="8255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i="1">
                <a:solidFill>
                  <a:schemeClr val="tx1"/>
                </a:solidFill>
                <a:latin typeface="Arial" charset="0"/>
              </a:rPr>
              <a:t>… changing value of library collections and space; prices go up, value goes down – accounting doesn’t acknowledge the change</a:t>
            </a:r>
          </a:p>
        </p:txBody>
      </p:sp>
      <p:sp>
        <p:nvSpPr>
          <p:cNvPr id="1131531" name="Text Box 1035"/>
          <p:cNvSpPr txBox="1">
            <a:spLocks noChangeArrowheads="1"/>
          </p:cNvSpPr>
          <p:nvPr/>
        </p:nvSpPr>
        <p:spPr bwMode="auto">
          <a:xfrm>
            <a:off x="3733800" y="4600575"/>
            <a:ext cx="5181600" cy="58102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i="1">
                <a:solidFill>
                  <a:schemeClr val="tx1"/>
                </a:solidFill>
                <a:latin typeface="Arial" charset="0"/>
              </a:rPr>
              <a:t>… managing and maintaining legacy systems is a challenge; replacement parts are hard to find</a:t>
            </a:r>
          </a:p>
        </p:txBody>
      </p:sp>
      <p:sp>
        <p:nvSpPr>
          <p:cNvPr id="1131532" name="Text Box 1036"/>
          <p:cNvSpPr txBox="1">
            <a:spLocks noChangeArrowheads="1"/>
          </p:cNvSpPr>
          <p:nvPr/>
        </p:nvSpPr>
        <p:spPr bwMode="auto">
          <a:xfrm>
            <a:off x="3733800" y="5486400"/>
            <a:ext cx="5181600" cy="10699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i="1">
                <a:solidFill>
                  <a:schemeClr val="tx1"/>
                </a:solidFill>
                <a:latin typeface="Arial" charset="0"/>
              </a:rPr>
              <a:t>… losing some traditional assets to commercial providers (e.g. Google Books) and failing to assume clear ownership stake in others (e.g. local scholarly outputs)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31528"/>
                                        </p:tgtEl>
                                        <p:attrNameLst>
                                          <p:attrName>style.visibility</p:attrName>
                                        </p:attrNameLst>
                                      </p:cBhvr>
                                      <p:to>
                                        <p:strVal val="visible"/>
                                      </p:to>
                                    </p:set>
                                    <p:animEffect transition="in" filter="dissolve">
                                      <p:cBhvr>
                                        <p:cTn id="7" dur="500"/>
                                        <p:tgtEl>
                                          <p:spTgt spid="113152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31529"/>
                                        </p:tgtEl>
                                        <p:attrNameLst>
                                          <p:attrName>style.visibility</p:attrName>
                                        </p:attrNameLst>
                                      </p:cBhvr>
                                      <p:to>
                                        <p:strVal val="visible"/>
                                      </p:to>
                                    </p:set>
                                    <p:animEffect transition="in" filter="dissolve">
                                      <p:cBhvr>
                                        <p:cTn id="12" dur="500"/>
                                        <p:tgtEl>
                                          <p:spTgt spid="113152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31530"/>
                                        </p:tgtEl>
                                        <p:attrNameLst>
                                          <p:attrName>style.visibility</p:attrName>
                                        </p:attrNameLst>
                                      </p:cBhvr>
                                      <p:to>
                                        <p:strVal val="visible"/>
                                      </p:to>
                                    </p:set>
                                    <p:animEffect transition="in" filter="dissolve">
                                      <p:cBhvr>
                                        <p:cTn id="17" dur="500"/>
                                        <p:tgtEl>
                                          <p:spTgt spid="113153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31531"/>
                                        </p:tgtEl>
                                        <p:attrNameLst>
                                          <p:attrName>style.visibility</p:attrName>
                                        </p:attrNameLst>
                                      </p:cBhvr>
                                      <p:to>
                                        <p:strVal val="visible"/>
                                      </p:to>
                                    </p:set>
                                    <p:animEffect transition="in" filter="dissolve">
                                      <p:cBhvr>
                                        <p:cTn id="22" dur="500"/>
                                        <p:tgtEl>
                                          <p:spTgt spid="113153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31532"/>
                                        </p:tgtEl>
                                        <p:attrNameLst>
                                          <p:attrName>style.visibility</p:attrName>
                                        </p:attrNameLst>
                                      </p:cBhvr>
                                      <p:to>
                                        <p:strVal val="visible"/>
                                      </p:to>
                                    </p:set>
                                    <p:animEffect transition="in" filter="dissolve">
                                      <p:cBhvr>
                                        <p:cTn id="27" dur="500"/>
                                        <p:tgtEl>
                                          <p:spTgt spid="1131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1528" grpId="0"/>
      <p:bldP spid="1131529" grpId="0"/>
      <p:bldP spid="1131530" grpId="0"/>
      <p:bldP spid="1131531" grpId="0"/>
      <p:bldP spid="1131532" grpId="0"/>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a:xfrm>
            <a:off x="457200" y="274638"/>
            <a:ext cx="8229600" cy="1143000"/>
          </a:xfrm>
        </p:spPr>
        <p:txBody>
          <a:bodyPr>
            <a:noAutofit/>
          </a:bodyPr>
          <a:lstStyle/>
          <a:p>
            <a:endParaRPr lang="en-US">
              <a:effectLst>
                <a:outerShdw blurRad="38100" dist="38100" dir="2700000" algn="tl">
                  <a:srgbClr val="DDDDDD"/>
                </a:outerShdw>
              </a:effectLst>
            </a:endParaRPr>
          </a:p>
        </p:txBody>
      </p:sp>
      <p:sp>
        <p:nvSpPr>
          <p:cNvPr id="65539" name="Rectangle 3"/>
          <p:cNvSpPr>
            <a:spLocks noGrp="1" noChangeArrowheads="1"/>
          </p:cNvSpPr>
          <p:nvPr>
            <p:ph idx="4294967295"/>
          </p:nvPr>
        </p:nvSpPr>
        <p:spPr/>
        <p:txBody>
          <a:bodyPr lIns="91440" tIns="45720" rIns="91440" bIns="45720">
            <a:normAutofit/>
          </a:bodyPr>
          <a:lstStyle/>
          <a:p>
            <a:pPr defTabSz="457200"/>
            <a:endParaRPr lang="en-US">
              <a:effectLst>
                <a:outerShdw blurRad="38100" dist="38100" dir="2700000" algn="tl">
                  <a:srgbClr val="DDDDDD"/>
                </a:outerShdw>
              </a:effectLst>
            </a:endParaRPr>
          </a:p>
        </p:txBody>
      </p:sp>
      <p:pic>
        <p:nvPicPr>
          <p:cNvPr id="1199108" name="Picture 4" descr="matkat3"/>
          <p:cNvPicPr>
            <a:picLocks noChangeAspect="1" noChangeArrowheads="1"/>
          </p:cNvPicPr>
          <p:nvPr/>
        </p:nvPicPr>
        <p:blipFill>
          <a:blip r:embed="rId3"/>
          <a:srcRect/>
          <a:stretch>
            <a:fillRect/>
          </a:stretch>
        </p:blipFill>
        <p:spPr bwMode="auto">
          <a:xfrm>
            <a:off x="0" y="0"/>
            <a:ext cx="9144000" cy="6896100"/>
          </a:xfrm>
          <a:prstGeom prst="rect">
            <a:avLst/>
          </a:prstGeom>
          <a:noFill/>
          <a:ln w="9525">
            <a:noFill/>
            <a:miter lim="800000"/>
            <a:headEnd/>
            <a:tailEnd/>
          </a:ln>
        </p:spPr>
      </p:pic>
      <p:sp>
        <p:nvSpPr>
          <p:cNvPr id="1199109" name="Oval 5"/>
          <p:cNvSpPr>
            <a:spLocks noChangeArrowheads="1"/>
          </p:cNvSpPr>
          <p:nvPr/>
        </p:nvSpPr>
        <p:spPr bwMode="auto">
          <a:xfrm>
            <a:off x="0" y="6172200"/>
            <a:ext cx="6858000" cy="457200"/>
          </a:xfrm>
          <a:prstGeom prst="ellipse">
            <a:avLst/>
          </a:prstGeom>
          <a:noFill/>
          <a:ln w="28575">
            <a:solidFill>
              <a:srgbClr val="FF0000"/>
            </a:solidFill>
            <a:round/>
            <a:headEnd/>
            <a:tailEnd/>
          </a:ln>
          <a:effectLst/>
        </p:spPr>
        <p:txBody>
          <a:bodyPr wrap="none" anchor="ctr">
            <a:prstTxWarp prst="textNoShape">
              <a:avLst/>
            </a:prstTxWarp>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99109"/>
                                        </p:tgtEl>
                                        <p:attrNameLst>
                                          <p:attrName>style.visibility</p:attrName>
                                        </p:attrNameLst>
                                      </p:cBhvr>
                                      <p:to>
                                        <p:strVal val="visible"/>
                                      </p:to>
                                    </p:set>
                                    <p:anim calcmode="lin" valueType="num">
                                      <p:cBhvr additive="base">
                                        <p:cTn id="7" dur="500" fill="hold"/>
                                        <p:tgtEl>
                                          <p:spTgt spid="1199109"/>
                                        </p:tgtEl>
                                        <p:attrNameLst>
                                          <p:attrName>ppt_x</p:attrName>
                                        </p:attrNameLst>
                                      </p:cBhvr>
                                      <p:tavLst>
                                        <p:tav tm="0">
                                          <p:val>
                                            <p:strVal val="#ppt_x"/>
                                          </p:val>
                                        </p:tav>
                                        <p:tav tm="100000">
                                          <p:val>
                                            <p:strVal val="#ppt_x"/>
                                          </p:val>
                                        </p:tav>
                                      </p:tavLst>
                                    </p:anim>
                                    <p:anim calcmode="lin" valueType="num">
                                      <p:cBhvr additive="base">
                                        <p:cTn id="8" dur="500" fill="hold"/>
                                        <p:tgtEl>
                                          <p:spTgt spid="11991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9109" grpId="0" animBg="1"/>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2"/>
          <p:cNvSpPr>
            <a:spLocks noGrp="1" noChangeArrowheads="1"/>
          </p:cNvSpPr>
          <p:nvPr>
            <p:ph type="title" idx="4294967295"/>
          </p:nvPr>
        </p:nvSpPr>
        <p:spPr>
          <a:xfrm>
            <a:off x="457200" y="274638"/>
            <a:ext cx="8229600" cy="1143000"/>
          </a:xfrm>
        </p:spPr>
        <p:txBody>
          <a:bodyPr>
            <a:noAutofit/>
          </a:bodyPr>
          <a:lstStyle/>
          <a:p>
            <a:endParaRPr lang="en-US">
              <a:effectLst>
                <a:outerShdw blurRad="38100" dist="38100" dir="2700000" algn="tl">
                  <a:srgbClr val="DDDDDD"/>
                </a:outerShdw>
              </a:effectLst>
            </a:endParaRPr>
          </a:p>
        </p:txBody>
      </p:sp>
      <p:sp>
        <p:nvSpPr>
          <p:cNvPr id="66563" name="Rectangle 3"/>
          <p:cNvSpPr>
            <a:spLocks noGrp="1" noChangeArrowheads="1"/>
          </p:cNvSpPr>
          <p:nvPr>
            <p:ph idx="4294967295"/>
          </p:nvPr>
        </p:nvSpPr>
        <p:spPr/>
        <p:txBody>
          <a:bodyPr lIns="91440" tIns="45720" rIns="91440" bIns="45720">
            <a:normAutofit/>
          </a:bodyPr>
          <a:lstStyle/>
          <a:p>
            <a:pPr defTabSz="457200"/>
            <a:endParaRPr lang="en-US">
              <a:effectLst>
                <a:outerShdw blurRad="38100" dist="38100" dir="2700000" algn="tl">
                  <a:srgbClr val="DDDDDD"/>
                </a:outerShdw>
              </a:effectLst>
            </a:endParaRPr>
          </a:p>
        </p:txBody>
      </p:sp>
      <p:pic>
        <p:nvPicPr>
          <p:cNvPr id="1201156" name="Picture 4" descr="matkat4"/>
          <p:cNvPicPr>
            <a:picLocks noChangeAspect="1" noChangeArrowheads="1"/>
          </p:cNvPicPr>
          <p:nvPr/>
        </p:nvPicPr>
        <p:blipFill>
          <a:blip r:embed="rId3"/>
          <a:srcRect/>
          <a:stretch>
            <a:fillRect/>
          </a:stretch>
        </p:blipFill>
        <p:spPr bwMode="auto">
          <a:xfrm>
            <a:off x="0" y="0"/>
            <a:ext cx="9144000" cy="68961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a:xfrm>
            <a:off x="457200" y="274638"/>
            <a:ext cx="8229600" cy="1143000"/>
          </a:xfrm>
        </p:spPr>
        <p:txBody>
          <a:bodyPr>
            <a:noAutofit/>
          </a:bodyPr>
          <a:lstStyle/>
          <a:p>
            <a:endParaRPr lang="en-US">
              <a:effectLst>
                <a:outerShdw blurRad="38100" dist="38100" dir="2700000" algn="tl">
                  <a:srgbClr val="DDDDDD"/>
                </a:outerShdw>
              </a:effectLst>
            </a:endParaRPr>
          </a:p>
        </p:txBody>
      </p:sp>
      <p:sp>
        <p:nvSpPr>
          <p:cNvPr id="67587" name="Rectangle 3"/>
          <p:cNvSpPr>
            <a:spLocks noGrp="1" noChangeArrowheads="1"/>
          </p:cNvSpPr>
          <p:nvPr>
            <p:ph idx="4294967295"/>
          </p:nvPr>
        </p:nvSpPr>
        <p:spPr/>
        <p:txBody>
          <a:bodyPr lIns="91440" tIns="45720" rIns="91440" bIns="45720">
            <a:normAutofit/>
          </a:bodyPr>
          <a:lstStyle/>
          <a:p>
            <a:pPr defTabSz="457200"/>
            <a:endParaRPr lang="en-US">
              <a:effectLst>
                <a:outerShdw blurRad="38100" dist="38100" dir="2700000" algn="tl">
                  <a:srgbClr val="DDDDDD"/>
                </a:outerShdw>
              </a:effectLst>
            </a:endParaRPr>
          </a:p>
        </p:txBody>
      </p:sp>
      <p:pic>
        <p:nvPicPr>
          <p:cNvPr id="1203204" name="Picture 4" descr="matkat5"/>
          <p:cNvPicPr>
            <a:picLocks noChangeAspect="1" noChangeArrowheads="1"/>
          </p:cNvPicPr>
          <p:nvPr/>
        </p:nvPicPr>
        <p:blipFill>
          <a:blip r:embed="rId3"/>
          <a:srcRect/>
          <a:stretch>
            <a:fillRect/>
          </a:stretch>
        </p:blipFill>
        <p:spPr bwMode="auto">
          <a:xfrm>
            <a:off x="0" y="0"/>
            <a:ext cx="9144000" cy="68961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2"/>
          <p:cNvSpPr>
            <a:spLocks noGrp="1" noChangeArrowheads="1"/>
          </p:cNvSpPr>
          <p:nvPr>
            <p:ph type="title" idx="4294967295"/>
          </p:nvPr>
        </p:nvSpPr>
        <p:spPr>
          <a:xfrm>
            <a:off x="457200" y="274638"/>
            <a:ext cx="8229600" cy="1143000"/>
          </a:xfrm>
        </p:spPr>
        <p:txBody>
          <a:bodyPr>
            <a:noAutofit/>
          </a:bodyPr>
          <a:lstStyle/>
          <a:p>
            <a:endParaRPr lang="en-US">
              <a:effectLst>
                <a:outerShdw blurRad="38100" dist="38100" dir="2700000" algn="tl">
                  <a:srgbClr val="DDDDDD"/>
                </a:outerShdw>
              </a:effectLst>
            </a:endParaRPr>
          </a:p>
        </p:txBody>
      </p:sp>
      <p:sp>
        <p:nvSpPr>
          <p:cNvPr id="68611" name="Rectangle 3"/>
          <p:cNvSpPr>
            <a:spLocks noGrp="1" noChangeArrowheads="1"/>
          </p:cNvSpPr>
          <p:nvPr>
            <p:ph idx="4294967295"/>
          </p:nvPr>
        </p:nvSpPr>
        <p:spPr/>
        <p:txBody>
          <a:bodyPr lIns="91440" tIns="45720" rIns="91440" bIns="45720">
            <a:normAutofit/>
          </a:bodyPr>
          <a:lstStyle/>
          <a:p>
            <a:pPr defTabSz="457200"/>
            <a:endParaRPr lang="en-US">
              <a:effectLst>
                <a:outerShdw blurRad="38100" dist="38100" dir="2700000" algn="tl">
                  <a:srgbClr val="DDDDDD"/>
                </a:outerShdw>
              </a:effectLst>
            </a:endParaRPr>
          </a:p>
        </p:txBody>
      </p:sp>
      <p:pic>
        <p:nvPicPr>
          <p:cNvPr id="1205252" name="Picture 4" descr="matkat6"/>
          <p:cNvPicPr>
            <a:picLocks noChangeAspect="1" noChangeArrowheads="1"/>
          </p:cNvPicPr>
          <p:nvPr/>
        </p:nvPicPr>
        <p:blipFill>
          <a:blip r:embed="rId3"/>
          <a:srcRect/>
          <a:stretch>
            <a:fillRect/>
          </a:stretch>
        </p:blipFill>
        <p:spPr bwMode="auto">
          <a:xfrm>
            <a:off x="0" y="0"/>
            <a:ext cx="9144000" cy="6896100"/>
          </a:xfrm>
          <a:prstGeom prst="rect">
            <a:avLst/>
          </a:prstGeom>
          <a:noFill/>
          <a:ln w="9525">
            <a:noFill/>
            <a:miter lim="800000"/>
            <a:headEnd/>
            <a:tailEnd/>
          </a:ln>
        </p:spPr>
      </p:pic>
      <p:sp>
        <p:nvSpPr>
          <p:cNvPr id="1205253" name="Oval 5"/>
          <p:cNvSpPr>
            <a:spLocks noChangeArrowheads="1"/>
          </p:cNvSpPr>
          <p:nvPr/>
        </p:nvSpPr>
        <p:spPr bwMode="auto">
          <a:xfrm>
            <a:off x="533400" y="2133600"/>
            <a:ext cx="6553200" cy="457200"/>
          </a:xfrm>
          <a:prstGeom prst="ellipse">
            <a:avLst/>
          </a:prstGeom>
          <a:noFill/>
          <a:ln w="28575">
            <a:solidFill>
              <a:srgbClr val="FF0000"/>
            </a:solidFill>
            <a:round/>
            <a:headEnd/>
            <a:tailEnd/>
          </a:ln>
          <a:effectLst/>
        </p:spPr>
        <p:txBody>
          <a:bodyPr wrap="none" anchor="ctr">
            <a:prstTxWarp prst="textNoShape">
              <a:avLst/>
            </a:prstTxWarp>
          </a:bodyPr>
          <a:lstStyle/>
          <a:p>
            <a:endParaRPr lang="en-US"/>
          </a:p>
        </p:txBody>
      </p:sp>
      <p:sp>
        <p:nvSpPr>
          <p:cNvPr id="1205254" name="Oval 6"/>
          <p:cNvSpPr>
            <a:spLocks noChangeArrowheads="1"/>
          </p:cNvSpPr>
          <p:nvPr/>
        </p:nvSpPr>
        <p:spPr bwMode="auto">
          <a:xfrm>
            <a:off x="533400" y="2667000"/>
            <a:ext cx="6553200" cy="457200"/>
          </a:xfrm>
          <a:prstGeom prst="ellipse">
            <a:avLst/>
          </a:prstGeom>
          <a:noFill/>
          <a:ln w="28575">
            <a:solidFill>
              <a:srgbClr val="FF0000"/>
            </a:solidFill>
            <a:round/>
            <a:headEnd/>
            <a:tailEnd/>
          </a:ln>
          <a:effectLst/>
        </p:spPr>
        <p:txBody>
          <a:bodyPr wrap="none" anchor="ctr">
            <a:prstTxWarp prst="textNoShape">
              <a:avLst/>
            </a:prstTxWarp>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05253"/>
                                        </p:tgtEl>
                                        <p:attrNameLst>
                                          <p:attrName>style.visibility</p:attrName>
                                        </p:attrNameLst>
                                      </p:cBhvr>
                                      <p:to>
                                        <p:strVal val="visible"/>
                                      </p:to>
                                    </p:set>
                                    <p:anim calcmode="lin" valueType="num">
                                      <p:cBhvr additive="base">
                                        <p:cTn id="7" dur="500" fill="hold"/>
                                        <p:tgtEl>
                                          <p:spTgt spid="1205253"/>
                                        </p:tgtEl>
                                        <p:attrNameLst>
                                          <p:attrName>ppt_x</p:attrName>
                                        </p:attrNameLst>
                                      </p:cBhvr>
                                      <p:tavLst>
                                        <p:tav tm="0">
                                          <p:val>
                                            <p:strVal val="#ppt_x"/>
                                          </p:val>
                                        </p:tav>
                                        <p:tav tm="100000">
                                          <p:val>
                                            <p:strVal val="#ppt_x"/>
                                          </p:val>
                                        </p:tav>
                                      </p:tavLst>
                                    </p:anim>
                                    <p:anim calcmode="lin" valueType="num">
                                      <p:cBhvr additive="base">
                                        <p:cTn id="8" dur="500" fill="hold"/>
                                        <p:tgtEl>
                                          <p:spTgt spid="120525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05254"/>
                                        </p:tgtEl>
                                        <p:attrNameLst>
                                          <p:attrName>style.visibility</p:attrName>
                                        </p:attrNameLst>
                                      </p:cBhvr>
                                      <p:to>
                                        <p:strVal val="visible"/>
                                      </p:to>
                                    </p:set>
                                    <p:anim calcmode="lin" valueType="num">
                                      <p:cBhvr additive="base">
                                        <p:cTn id="13" dur="500" fill="hold"/>
                                        <p:tgtEl>
                                          <p:spTgt spid="1205254"/>
                                        </p:tgtEl>
                                        <p:attrNameLst>
                                          <p:attrName>ppt_x</p:attrName>
                                        </p:attrNameLst>
                                      </p:cBhvr>
                                      <p:tavLst>
                                        <p:tav tm="0">
                                          <p:val>
                                            <p:strVal val="#ppt_x"/>
                                          </p:val>
                                        </p:tav>
                                        <p:tav tm="100000">
                                          <p:val>
                                            <p:strVal val="#ppt_x"/>
                                          </p:val>
                                        </p:tav>
                                      </p:tavLst>
                                    </p:anim>
                                    <p:anim calcmode="lin" valueType="num">
                                      <p:cBhvr additive="base">
                                        <p:cTn id="14" dur="500" fill="hold"/>
                                        <p:tgtEl>
                                          <p:spTgt spid="12052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5253" grpId="0" animBg="1"/>
      <p:bldP spid="1205254" grpId="0" animBg="1"/>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Rectangle 2"/>
          <p:cNvSpPr>
            <a:spLocks noGrp="1" noChangeArrowheads="1"/>
          </p:cNvSpPr>
          <p:nvPr>
            <p:ph type="title" idx="4294967295"/>
          </p:nvPr>
        </p:nvSpPr>
        <p:spPr>
          <a:xfrm>
            <a:off x="457200" y="274638"/>
            <a:ext cx="8229600" cy="1143000"/>
          </a:xfrm>
        </p:spPr>
        <p:txBody>
          <a:bodyPr>
            <a:noAutofit/>
          </a:bodyPr>
          <a:lstStyle/>
          <a:p>
            <a:endParaRPr lang="en-US">
              <a:effectLst>
                <a:outerShdw blurRad="38100" dist="38100" dir="2700000" algn="tl">
                  <a:srgbClr val="DDDDDD"/>
                </a:outerShdw>
              </a:effectLst>
            </a:endParaRPr>
          </a:p>
        </p:txBody>
      </p:sp>
      <p:sp>
        <p:nvSpPr>
          <p:cNvPr id="69635" name="Rectangle 3"/>
          <p:cNvSpPr>
            <a:spLocks noGrp="1" noChangeArrowheads="1"/>
          </p:cNvSpPr>
          <p:nvPr>
            <p:ph idx="4294967295"/>
          </p:nvPr>
        </p:nvSpPr>
        <p:spPr/>
        <p:txBody>
          <a:bodyPr lIns="91440" tIns="45720" rIns="91440" bIns="45720">
            <a:normAutofit/>
          </a:bodyPr>
          <a:lstStyle/>
          <a:p>
            <a:pPr defTabSz="457200"/>
            <a:endParaRPr lang="en-US">
              <a:effectLst>
                <a:outerShdw blurRad="38100" dist="38100" dir="2700000" algn="tl">
                  <a:srgbClr val="DDDDDD"/>
                </a:outerShdw>
              </a:effectLst>
            </a:endParaRPr>
          </a:p>
        </p:txBody>
      </p:sp>
      <p:pic>
        <p:nvPicPr>
          <p:cNvPr id="1207300" name="Picture 4" descr="matkat7"/>
          <p:cNvPicPr>
            <a:picLocks noChangeAspect="1" noChangeArrowheads="1"/>
          </p:cNvPicPr>
          <p:nvPr/>
        </p:nvPicPr>
        <p:blipFill>
          <a:blip r:embed="rId3"/>
          <a:srcRect/>
          <a:stretch>
            <a:fillRect/>
          </a:stretch>
        </p:blipFill>
        <p:spPr bwMode="auto">
          <a:xfrm>
            <a:off x="0" y="0"/>
            <a:ext cx="9144000" cy="68945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09346" name="Picture 4" descr="googlesitemap"/>
          <p:cNvPicPr>
            <a:picLocks noChangeAspect="1" noChangeArrowheads="1"/>
          </p:cNvPicPr>
          <p:nvPr>
            <p:ph idx="4294967295"/>
          </p:nvPr>
        </p:nvPicPr>
        <p:blipFill>
          <a:blip r:embed="rId3"/>
          <a:srcRect/>
          <a:stretch>
            <a:fillRect/>
          </a:stretch>
        </p:blipFill>
        <p:spPr>
          <a:xfrm>
            <a:off x="1679575" y="1936750"/>
            <a:ext cx="5783263" cy="4202113"/>
          </a:xfrm>
          <a:ln/>
        </p:spPr>
      </p:pic>
      <p:sp>
        <p:nvSpPr>
          <p:cNvPr id="70658" name="Rectangle 2"/>
          <p:cNvSpPr>
            <a:spLocks noGrp="1" noChangeArrowheads="1"/>
          </p:cNvSpPr>
          <p:nvPr>
            <p:ph type="title" idx="4294967295"/>
          </p:nvPr>
        </p:nvSpPr>
        <p:spPr>
          <a:xfrm>
            <a:off x="457200" y="274638"/>
            <a:ext cx="8229600" cy="1143000"/>
          </a:xfrm>
        </p:spPr>
        <p:txBody>
          <a:bodyPr/>
          <a:lstStyle/>
          <a:p>
            <a:r>
              <a:rPr lang="en-US" sz="3200"/>
              <a:t>‘Gaming’, or good sense?</a:t>
            </a:r>
          </a:p>
        </p:txBody>
      </p:sp>
      <p:sp>
        <p:nvSpPr>
          <p:cNvPr id="1209348" name="Oval 4"/>
          <p:cNvSpPr>
            <a:spLocks noChangeArrowheads="1"/>
          </p:cNvSpPr>
          <p:nvPr/>
        </p:nvSpPr>
        <p:spPr bwMode="auto">
          <a:xfrm>
            <a:off x="2057400" y="2819400"/>
            <a:ext cx="2743200" cy="457200"/>
          </a:xfrm>
          <a:prstGeom prst="ellipse">
            <a:avLst/>
          </a:prstGeom>
          <a:noFill/>
          <a:ln w="28575">
            <a:solidFill>
              <a:srgbClr val="FF0000"/>
            </a:solidFill>
            <a:round/>
            <a:headEnd/>
            <a:tailEnd/>
          </a:ln>
          <a:effectLst/>
        </p:spPr>
        <p:txBody>
          <a:bodyPr wrap="none" anchor="ctr">
            <a:prstTxWarp prst="textNoShape">
              <a:avLst/>
            </a:prstTxWarp>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09348"/>
                                        </p:tgtEl>
                                        <p:attrNameLst>
                                          <p:attrName>style.visibility</p:attrName>
                                        </p:attrNameLst>
                                      </p:cBhvr>
                                      <p:to>
                                        <p:strVal val="visible"/>
                                      </p:to>
                                    </p:set>
                                    <p:anim calcmode="lin" valueType="num">
                                      <p:cBhvr additive="base">
                                        <p:cTn id="7" dur="500" fill="hold"/>
                                        <p:tgtEl>
                                          <p:spTgt spid="1209348"/>
                                        </p:tgtEl>
                                        <p:attrNameLst>
                                          <p:attrName>ppt_x</p:attrName>
                                        </p:attrNameLst>
                                      </p:cBhvr>
                                      <p:tavLst>
                                        <p:tav tm="0">
                                          <p:val>
                                            <p:strVal val="#ppt_x"/>
                                          </p:val>
                                        </p:tav>
                                        <p:tav tm="100000">
                                          <p:val>
                                            <p:strVal val="#ppt_x"/>
                                          </p:val>
                                        </p:tav>
                                      </p:tavLst>
                                    </p:anim>
                                    <p:anim calcmode="lin" valueType="num">
                                      <p:cBhvr additive="base">
                                        <p:cTn id="8" dur="500" fill="hold"/>
                                        <p:tgtEl>
                                          <p:spTgt spid="12093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9348" grpId="0" animBg="1"/>
    </p:bld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1026"/>
          <p:cNvSpPr>
            <a:spLocks noGrp="1" noChangeArrowheads="1"/>
          </p:cNvSpPr>
          <p:nvPr>
            <p:ph type="title" idx="4294967295"/>
          </p:nvPr>
        </p:nvSpPr>
        <p:spPr>
          <a:xfrm>
            <a:off x="762000" y="228600"/>
            <a:ext cx="7924800" cy="1143000"/>
          </a:xfrm>
        </p:spPr>
        <p:txBody>
          <a:bodyPr>
            <a:noAutofit/>
          </a:bodyPr>
          <a:lstStyle/>
          <a:p>
            <a:r>
              <a:rPr lang="en-US"/>
              <a:t>Quality vs quantity: quantity wins!</a:t>
            </a:r>
          </a:p>
        </p:txBody>
      </p:sp>
      <p:sp>
        <p:nvSpPr>
          <p:cNvPr id="190467" name="Rectangle 1027"/>
          <p:cNvSpPr>
            <a:spLocks noGrp="1" noChangeArrowheads="1"/>
          </p:cNvSpPr>
          <p:nvPr>
            <p:ph idx="4294967295"/>
          </p:nvPr>
        </p:nvSpPr>
        <p:spPr>
          <a:xfrm>
            <a:off x="871538" y="1936750"/>
            <a:ext cx="7324725" cy="3873500"/>
          </a:xfrm>
        </p:spPr>
        <p:txBody>
          <a:bodyPr lIns="91440" tIns="45720" rIns="91440" bIns="45720">
            <a:normAutofit/>
          </a:bodyPr>
          <a:lstStyle/>
          <a:p>
            <a:pPr defTabSz="457200"/>
            <a:r>
              <a:rPr lang="en-US">
                <a:effectLst>
                  <a:outerShdw blurRad="38100" dist="38100" dir="2700000" algn="tl">
                    <a:srgbClr val="DDDDDD"/>
                  </a:outerShdw>
                </a:effectLst>
              </a:rPr>
              <a:t>The perfect has been the enemy of the possible</a:t>
            </a:r>
          </a:p>
          <a:p>
            <a:pPr defTabSz="457200"/>
            <a:r>
              <a:rPr lang="en-US">
                <a:effectLst>
                  <a:outerShdw blurRad="38100" dist="38100" dir="2700000" algn="tl">
                    <a:srgbClr val="DDDDDD"/>
                  </a:outerShdw>
                </a:effectLst>
              </a:rPr>
              <a:t>Achieving excellence can have a substantial cost</a:t>
            </a:r>
          </a:p>
          <a:p>
            <a:pPr defTabSz="457200"/>
            <a:r>
              <a:rPr lang="en-US">
                <a:effectLst>
                  <a:outerShdw blurRad="38100" dist="38100" dir="2700000" algn="tl">
                    <a:srgbClr val="DDDDDD"/>
                  </a:outerShdw>
                </a:effectLst>
              </a:rPr>
              <a:t>Any access is better than none at all</a:t>
            </a:r>
          </a:p>
          <a:p>
            <a:pPr defTabSz="457200"/>
            <a:r>
              <a:rPr lang="en-US">
                <a:effectLst>
                  <a:outerShdw blurRad="38100" dist="38100" dir="2700000" algn="tl">
                    <a:srgbClr val="DDDDDD"/>
                  </a:outerShdw>
                </a:effectLst>
              </a:rPr>
              <a:t>Instead of measuring cataloguer/archivist output we should be measuring impact on users</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4"/>
          <p:cNvSpPr>
            <a:spLocks noGrp="1" noChangeArrowheads="1"/>
          </p:cNvSpPr>
          <p:nvPr>
            <p:ph type="title" idx="4294967295"/>
          </p:nvPr>
        </p:nvSpPr>
        <p:spPr>
          <a:xfrm>
            <a:off x="457200" y="228600"/>
            <a:ext cx="7924800" cy="1143000"/>
          </a:xfrm>
        </p:spPr>
        <p:txBody>
          <a:bodyPr>
            <a:noAutofit/>
          </a:bodyPr>
          <a:lstStyle/>
          <a:p>
            <a:r>
              <a:rPr lang="en-US"/>
              <a:t>Discovery happens elsewhere</a:t>
            </a:r>
          </a:p>
        </p:txBody>
      </p:sp>
      <p:sp>
        <p:nvSpPr>
          <p:cNvPr id="191493" name="Rectangle 5"/>
          <p:cNvSpPr>
            <a:spLocks noGrp="1" noChangeArrowheads="1"/>
          </p:cNvSpPr>
          <p:nvPr>
            <p:ph idx="4294967295"/>
          </p:nvPr>
        </p:nvSpPr>
        <p:spPr>
          <a:xfrm>
            <a:off x="720725" y="2068513"/>
            <a:ext cx="7475538" cy="3873500"/>
          </a:xfrm>
        </p:spPr>
        <p:txBody>
          <a:bodyPr lIns="91440" tIns="45720" rIns="91440" bIns="45720">
            <a:normAutofit/>
          </a:bodyPr>
          <a:lstStyle/>
          <a:p>
            <a:pPr defTabSz="457200"/>
            <a:r>
              <a:rPr lang="en-US">
                <a:effectLst>
                  <a:outerShdw blurRad="38100" dist="38100" dir="2700000" algn="tl">
                    <a:srgbClr val="DDDDDD"/>
                  </a:outerShdw>
                </a:effectLst>
              </a:rPr>
              <a:t>People don’t discover our content by coming to our lovingly crafted web sites </a:t>
            </a:r>
          </a:p>
          <a:p>
            <a:pPr defTabSz="457200"/>
            <a:r>
              <a:rPr lang="en-US">
                <a:effectLst>
                  <a:outerShdw blurRad="38100" dist="38100" dir="2700000" algn="tl">
                    <a:srgbClr val="DDDDDD"/>
                  </a:outerShdw>
                </a:effectLst>
              </a:rPr>
              <a:t>We must expose our content to web search engines and hubs like Flickr</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93634" name="Text Box 3"/>
          <p:cNvSpPr txBox="1">
            <a:spLocks noChangeArrowheads="1"/>
          </p:cNvSpPr>
          <p:nvPr/>
        </p:nvSpPr>
        <p:spPr bwMode="auto">
          <a:xfrm>
            <a:off x="4724400" y="3276600"/>
            <a:ext cx="2301875" cy="366713"/>
          </a:xfrm>
          <a:prstGeom prst="rect">
            <a:avLst/>
          </a:prstGeom>
          <a:noFill/>
          <a:ln w="9525">
            <a:noFill/>
            <a:miter lim="800000"/>
            <a:headEnd/>
            <a:tailEnd/>
          </a:ln>
        </p:spPr>
        <p:txBody>
          <a:bodyPr>
            <a:prstTxWarp prst="textNoShape">
              <a:avLst/>
            </a:prstTxWarp>
            <a:spAutoFit/>
          </a:bodyPr>
          <a:lstStyle/>
          <a:p>
            <a:pPr eaLnBrk="0" hangingPunct="0"/>
            <a:endParaRPr lang="en-US" sz="1800" b="0">
              <a:solidFill>
                <a:schemeClr val="tx1"/>
              </a:solidFill>
              <a:latin typeface="Arial" charset="0"/>
              <a:ea typeface="ＭＳ Ｐゴシック" charset="-128"/>
              <a:cs typeface="ＭＳ Ｐゴシック" charset="-128"/>
            </a:endParaRPr>
          </a:p>
        </p:txBody>
      </p:sp>
      <p:sp>
        <p:nvSpPr>
          <p:cNvPr id="1093635" name="Text Box 4"/>
          <p:cNvSpPr txBox="1">
            <a:spLocks noChangeArrowheads="1"/>
          </p:cNvSpPr>
          <p:nvPr/>
        </p:nvSpPr>
        <p:spPr bwMode="auto">
          <a:xfrm>
            <a:off x="6629400" y="2667000"/>
            <a:ext cx="1981200" cy="366713"/>
          </a:xfrm>
          <a:prstGeom prst="rect">
            <a:avLst/>
          </a:prstGeom>
          <a:noFill/>
          <a:ln w="9525">
            <a:noFill/>
            <a:miter lim="800000"/>
            <a:headEnd/>
            <a:tailEnd/>
          </a:ln>
        </p:spPr>
        <p:txBody>
          <a:bodyPr>
            <a:prstTxWarp prst="textNoShape">
              <a:avLst/>
            </a:prstTxWarp>
            <a:spAutoFit/>
          </a:bodyPr>
          <a:lstStyle/>
          <a:p>
            <a:pPr eaLnBrk="0" hangingPunct="0"/>
            <a:endParaRPr lang="en-US" sz="1800" b="0">
              <a:solidFill>
                <a:schemeClr val="tx1"/>
              </a:solidFill>
              <a:latin typeface="Arial" charset="0"/>
              <a:ea typeface="ＭＳ Ｐゴシック" charset="-128"/>
              <a:cs typeface="ＭＳ Ｐゴシック" charset="-128"/>
            </a:endParaRPr>
          </a:p>
        </p:txBody>
      </p:sp>
      <p:sp>
        <p:nvSpPr>
          <p:cNvPr id="1093636" name="Text Box 5"/>
          <p:cNvSpPr txBox="1">
            <a:spLocks noChangeArrowheads="1"/>
          </p:cNvSpPr>
          <p:nvPr/>
        </p:nvSpPr>
        <p:spPr bwMode="auto">
          <a:xfrm>
            <a:off x="7908925" y="4456113"/>
            <a:ext cx="184150" cy="366712"/>
          </a:xfrm>
          <a:prstGeom prst="rect">
            <a:avLst/>
          </a:prstGeom>
          <a:noFill/>
          <a:ln w="9525">
            <a:noFill/>
            <a:miter lim="800000"/>
            <a:headEnd/>
            <a:tailEnd/>
          </a:ln>
        </p:spPr>
        <p:txBody>
          <a:bodyPr wrap="none">
            <a:prstTxWarp prst="textNoShape">
              <a:avLst/>
            </a:prstTxWarp>
            <a:spAutoFit/>
          </a:bodyPr>
          <a:lstStyle/>
          <a:p>
            <a:pPr eaLnBrk="0" hangingPunct="0"/>
            <a:endParaRPr lang="en-US" sz="1800" b="0">
              <a:solidFill>
                <a:schemeClr val="tx1"/>
              </a:solidFill>
              <a:latin typeface="Arial" charset="0"/>
              <a:ea typeface="ＭＳ Ｐゴシック" charset="-128"/>
              <a:cs typeface="ＭＳ Ｐゴシック" charset="-128"/>
            </a:endParaRPr>
          </a:p>
        </p:txBody>
      </p:sp>
      <p:pic>
        <p:nvPicPr>
          <p:cNvPr id="1093637" name="Picture 6" descr="HRC"/>
          <p:cNvPicPr>
            <a:picLocks noChangeAspect="1" noChangeArrowheads="1"/>
          </p:cNvPicPr>
          <p:nvPr/>
        </p:nvPicPr>
        <p:blipFill>
          <a:blip r:embed="rId3"/>
          <a:srcRect/>
          <a:stretch>
            <a:fillRect/>
          </a:stretch>
        </p:blipFill>
        <p:spPr bwMode="auto">
          <a:xfrm>
            <a:off x="4495800" y="3028950"/>
            <a:ext cx="4267200" cy="3514725"/>
          </a:xfrm>
          <a:prstGeom prst="rect">
            <a:avLst/>
          </a:prstGeom>
          <a:noFill/>
          <a:ln w="9525">
            <a:noFill/>
            <a:miter lim="800000"/>
            <a:headEnd/>
            <a:tailEnd/>
          </a:ln>
        </p:spPr>
      </p:pic>
      <p:sp>
        <p:nvSpPr>
          <p:cNvPr id="1093638" name="Text Box 7"/>
          <p:cNvSpPr txBox="1">
            <a:spLocks noChangeArrowheads="1"/>
          </p:cNvSpPr>
          <p:nvPr/>
        </p:nvSpPr>
        <p:spPr bwMode="auto">
          <a:xfrm>
            <a:off x="228600" y="1828800"/>
            <a:ext cx="4191000" cy="4033838"/>
          </a:xfrm>
          <a:prstGeom prst="rect">
            <a:avLst/>
          </a:prstGeom>
          <a:solidFill>
            <a:srgbClr val="33CCCC"/>
          </a:solidFill>
          <a:ln w="9525">
            <a:noFill/>
            <a:miter lim="800000"/>
            <a:headEnd/>
            <a:tailEnd/>
          </a:ln>
        </p:spPr>
        <p:txBody>
          <a:bodyPr>
            <a:prstTxWarp prst="textNoShape">
              <a:avLst/>
            </a:prstTxWarp>
            <a:spAutoFit/>
          </a:bodyPr>
          <a:lstStyle/>
          <a:p>
            <a:pPr eaLnBrk="0" hangingPunct="0"/>
            <a:r>
              <a:rPr lang="en-US" sz="1800" b="0" u="sng">
                <a:solidFill>
                  <a:schemeClr val="tx1"/>
                </a:solidFill>
                <a:latin typeface="Arial" charset="0"/>
                <a:ea typeface="ＭＳ Ｐゴシック" charset="-128"/>
                <a:cs typeface="ＭＳ Ｐゴシック" charset="-128"/>
              </a:rPr>
              <a:t>Change in Photoduplication Policy</a:t>
            </a:r>
          </a:p>
          <a:p>
            <a:pPr eaLnBrk="0" hangingPunct="0"/>
            <a:r>
              <a:rPr lang="en-US" sz="1600" b="0">
                <a:solidFill>
                  <a:schemeClr val="tx1"/>
                </a:solidFill>
                <a:latin typeface="Arial" charset="0"/>
                <a:ea typeface="ＭＳ Ｐゴシック" charset="-128"/>
                <a:cs typeface="ＭＳ Ｐゴシック" charset="-128"/>
              </a:rPr>
              <a:t>As of March 17, 2008, the Ransom Center's policy regarding research copies of items from its collections will change. We will no longer furnish photocopies. For all requests received on or after March 17, our default procedure will be to make digital scans of the originals and furnish PDF files (72 dpi) either by email or on CD-ROM. For patrons who are unable to make use of PDFs, printouts will be available in lieu of digital files.</a:t>
            </a:r>
          </a:p>
          <a:p>
            <a:pPr eaLnBrk="0" hangingPunct="0"/>
            <a:endParaRPr lang="en-US" sz="1600" b="0">
              <a:solidFill>
                <a:schemeClr val="tx1"/>
              </a:solidFill>
              <a:latin typeface="Arial" charset="0"/>
              <a:ea typeface="ＭＳ Ｐゴシック" charset="-128"/>
              <a:cs typeface="ＭＳ Ｐゴシック" charset="-128"/>
            </a:endParaRPr>
          </a:p>
          <a:p>
            <a:pPr eaLnBrk="0" hangingPunct="0"/>
            <a:r>
              <a:rPr lang="en-US" sz="1600" b="0">
                <a:solidFill>
                  <a:schemeClr val="tx1"/>
                </a:solidFill>
                <a:latin typeface="Arial" charset="0"/>
                <a:ea typeface="ＭＳ Ｐゴシック" charset="-128"/>
                <a:cs typeface="ＭＳ Ｐゴシック" charset="-128"/>
              </a:rPr>
              <a:t>For publication purposes, high-resolution images will still be furnished on the same terms as before.</a:t>
            </a:r>
          </a:p>
        </p:txBody>
      </p:sp>
      <p:sp>
        <p:nvSpPr>
          <p:cNvPr id="1093639" name="Text Box 8"/>
          <p:cNvSpPr txBox="1">
            <a:spLocks noChangeArrowheads="1"/>
          </p:cNvSpPr>
          <p:nvPr/>
        </p:nvSpPr>
        <p:spPr bwMode="auto">
          <a:xfrm>
            <a:off x="5105400" y="6172200"/>
            <a:ext cx="3538538" cy="366713"/>
          </a:xfrm>
          <a:prstGeom prst="rect">
            <a:avLst/>
          </a:prstGeom>
          <a:noFill/>
          <a:ln w="9525">
            <a:noFill/>
            <a:miter lim="800000"/>
            <a:headEnd/>
            <a:tailEnd/>
          </a:ln>
        </p:spPr>
        <p:txBody>
          <a:bodyPr wrap="none">
            <a:prstTxWarp prst="textNoShape">
              <a:avLst/>
            </a:prstTxWarp>
            <a:spAutoFit/>
          </a:bodyPr>
          <a:lstStyle/>
          <a:p>
            <a:pPr eaLnBrk="0" hangingPunct="0"/>
            <a:r>
              <a:rPr lang="en-US" sz="1800" b="0">
                <a:solidFill>
                  <a:schemeClr val="bg1"/>
                </a:solidFill>
                <a:latin typeface="Arial" charset="0"/>
                <a:ea typeface="ＭＳ Ｐゴシック" charset="-128"/>
                <a:cs typeface="ＭＳ Ｐゴシック" charset="-128"/>
              </a:rPr>
              <a:t>Harry Ransom Center, UT Austin</a:t>
            </a:r>
          </a:p>
        </p:txBody>
      </p:sp>
      <p:sp>
        <p:nvSpPr>
          <p:cNvPr id="48130" name="Rectangle 1026"/>
          <p:cNvSpPr>
            <a:spLocks noChangeArrowheads="1"/>
          </p:cNvSpPr>
          <p:nvPr/>
        </p:nvSpPr>
        <p:spPr bwMode="auto">
          <a:xfrm>
            <a:off x="457200" y="304800"/>
            <a:ext cx="7924800" cy="1143000"/>
          </a:xfrm>
          <a:prstGeom prst="rect">
            <a:avLst/>
          </a:prstGeom>
          <a:noFill/>
          <a:ln w="9525">
            <a:noFill/>
            <a:miter lim="800000"/>
            <a:headEnd/>
            <a:tailEnd/>
          </a:ln>
          <a:effectLst>
            <a:outerShdw blurRad="63500" dist="38099" dir="2700000" algn="ctr" rotWithShape="0">
              <a:srgbClr val="144A6F">
                <a:alpha val="74998"/>
              </a:srgbClr>
            </a:outerShdw>
          </a:effectLst>
        </p:spPr>
        <p:txBody>
          <a:bodyPr anchor="ctr">
            <a:prstTxWarp prst="textNoShape">
              <a:avLst/>
            </a:prstTxWarp>
          </a:bodyPr>
          <a:lstStyle/>
          <a:p>
            <a:r>
              <a:rPr lang="en-US" sz="2800">
                <a:solidFill>
                  <a:schemeClr val="bg1"/>
                </a:solidFill>
                <a:latin typeface="Trebuchet MS" charset="0"/>
              </a:rPr>
              <a:t>Example: Scan on demand</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86818" name="Picture 2" descr="saam"/>
          <p:cNvPicPr>
            <a:picLocks noChangeAspect="1" noChangeArrowheads="1"/>
          </p:cNvPicPr>
          <p:nvPr/>
        </p:nvPicPr>
        <p:blipFill>
          <a:blip r:embed="rId3"/>
          <a:srcRect/>
          <a:stretch>
            <a:fillRect/>
          </a:stretch>
        </p:blipFill>
        <p:spPr bwMode="auto">
          <a:xfrm>
            <a:off x="990600" y="1524000"/>
            <a:ext cx="7391400" cy="4984750"/>
          </a:xfrm>
          <a:prstGeom prst="rect">
            <a:avLst/>
          </a:prstGeom>
          <a:noFill/>
        </p:spPr>
      </p:pic>
      <p:pic>
        <p:nvPicPr>
          <p:cNvPr id="1186819" name="Picture 3"/>
          <p:cNvPicPr>
            <a:picLocks noChangeAspect="1" noChangeArrowheads="1"/>
          </p:cNvPicPr>
          <p:nvPr/>
        </p:nvPicPr>
        <p:blipFill>
          <a:blip r:embed="rId4"/>
          <a:srcRect/>
          <a:stretch>
            <a:fillRect/>
          </a:stretch>
        </p:blipFill>
        <p:spPr bwMode="auto">
          <a:xfrm>
            <a:off x="457200" y="5867400"/>
            <a:ext cx="7939088" cy="404813"/>
          </a:xfrm>
          <a:prstGeom prst="rect">
            <a:avLst/>
          </a:prstGeom>
          <a:noFill/>
          <a:ln w="38100">
            <a:solidFill>
              <a:schemeClr val="tx1"/>
            </a:solidFill>
            <a:miter lim="800000"/>
            <a:headEnd/>
            <a:tailEnd/>
          </a:ln>
        </p:spPr>
      </p:pic>
      <p:sp>
        <p:nvSpPr>
          <p:cNvPr id="1186820" name="Text Box 4"/>
          <p:cNvSpPr txBox="1">
            <a:spLocks noChangeArrowheads="1"/>
          </p:cNvSpPr>
          <p:nvPr/>
        </p:nvSpPr>
        <p:spPr bwMode="auto">
          <a:xfrm>
            <a:off x="304800" y="457200"/>
            <a:ext cx="4133850" cy="579438"/>
          </a:xfrm>
          <a:prstGeom prst="rect">
            <a:avLst/>
          </a:prstGeom>
          <a:noFill/>
          <a:ln w="9525">
            <a:noFill/>
            <a:miter lim="800000"/>
            <a:headEnd/>
            <a:tailEnd/>
          </a:ln>
          <a:effectLst/>
        </p:spPr>
        <p:txBody>
          <a:bodyPr wrap="none">
            <a:prstTxWarp prst="textNoShape">
              <a:avLst/>
            </a:prstTxWarp>
            <a:spAutoFit/>
          </a:bodyPr>
          <a:lstStyle/>
          <a:p>
            <a:r>
              <a:rPr lang="en-US">
                <a:solidFill>
                  <a:schemeClr val="bg1"/>
                </a:solidFill>
                <a:latin typeface="Trebuchet MS" charset="0"/>
              </a:rPr>
              <a:t>Combine approaches</a:t>
            </a:r>
          </a:p>
        </p:txBody>
      </p:sp>
      <p:pic>
        <p:nvPicPr>
          <p:cNvPr id="1186821" name="Picture 5" descr="saamscan"/>
          <p:cNvPicPr>
            <a:picLocks noChangeAspect="1" noChangeArrowheads="1"/>
          </p:cNvPicPr>
          <p:nvPr/>
        </p:nvPicPr>
        <p:blipFill>
          <a:blip r:embed="rId5"/>
          <a:srcRect/>
          <a:stretch>
            <a:fillRect/>
          </a:stretch>
        </p:blipFill>
        <p:spPr bwMode="auto">
          <a:xfrm>
            <a:off x="5943600" y="3200400"/>
            <a:ext cx="3048000" cy="2286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186819"/>
                                        </p:tgtEl>
                                        <p:attrNameLst>
                                          <p:attrName>style.visibility</p:attrName>
                                        </p:attrNameLst>
                                      </p:cBhvr>
                                      <p:to>
                                        <p:strVal val="visible"/>
                                      </p:to>
                                    </p:set>
                                    <p:anim calcmode="lin" valueType="num">
                                      <p:cBhvr>
                                        <p:cTn id="7" dur="2000" fill="hold"/>
                                        <p:tgtEl>
                                          <p:spTgt spid="1186819"/>
                                        </p:tgtEl>
                                        <p:attrNameLst>
                                          <p:attrName>ppt_w</p:attrName>
                                        </p:attrNameLst>
                                      </p:cBhvr>
                                      <p:tavLst>
                                        <p:tav tm="0">
                                          <p:val>
                                            <p:fltVal val="0"/>
                                          </p:val>
                                        </p:tav>
                                        <p:tav tm="100000">
                                          <p:val>
                                            <p:strVal val="#ppt_w"/>
                                          </p:val>
                                        </p:tav>
                                      </p:tavLst>
                                    </p:anim>
                                    <p:anim calcmode="lin" valueType="num">
                                      <p:cBhvr>
                                        <p:cTn id="8" dur="2000" fill="hold"/>
                                        <p:tgtEl>
                                          <p:spTgt spid="1186819"/>
                                        </p:tgtEl>
                                        <p:attrNameLst>
                                          <p:attrName>ppt_h</p:attrName>
                                        </p:attrNameLst>
                                      </p:cBhvr>
                                      <p:tavLst>
                                        <p:tav tm="0">
                                          <p:val>
                                            <p:fltVal val="0"/>
                                          </p:val>
                                        </p:tav>
                                        <p:tav tm="100000">
                                          <p:val>
                                            <p:strVal val="#ppt_h"/>
                                          </p:val>
                                        </p:tav>
                                      </p:tavLst>
                                    </p:anim>
                                    <p:animEffect transition="in" filter="fade">
                                      <p:cBhvr>
                                        <p:cTn id="9" dur="2000"/>
                                        <p:tgtEl>
                                          <p:spTgt spid="1186819"/>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186821"/>
                                        </p:tgtEl>
                                        <p:attrNameLst>
                                          <p:attrName>style.visibility</p:attrName>
                                        </p:attrNameLst>
                                      </p:cBhvr>
                                      <p:to>
                                        <p:strVal val="visible"/>
                                      </p:to>
                                    </p:set>
                                    <p:animEffect transition="in" filter="dissolve">
                                      <p:cBhvr>
                                        <p:cTn id="14" dur="500"/>
                                        <p:tgtEl>
                                          <p:spTgt spid="1186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88866" name="Rectangle 2"/>
          <p:cNvSpPr>
            <a:spLocks noGrp="1" noChangeArrowheads="1"/>
          </p:cNvSpPr>
          <p:nvPr>
            <p:ph type="title"/>
          </p:nvPr>
        </p:nvSpPr>
        <p:spPr/>
        <p:txBody>
          <a:bodyPr/>
          <a:lstStyle/>
          <a:p>
            <a:r>
              <a:rPr lang="en-US"/>
              <a:t>What is a research library these days?</a:t>
            </a:r>
          </a:p>
        </p:txBody>
      </p:sp>
      <p:sp>
        <p:nvSpPr>
          <p:cNvPr id="1188867" name="Rectangle 3"/>
          <p:cNvSpPr>
            <a:spLocks noGrp="1" noChangeArrowheads="1"/>
          </p:cNvSpPr>
          <p:nvPr>
            <p:ph type="body" idx="1"/>
          </p:nvPr>
        </p:nvSpPr>
        <p:spPr/>
        <p:txBody>
          <a:bodyPr/>
          <a:lstStyle/>
          <a:p>
            <a:r>
              <a:rPr lang="en-US"/>
              <a:t>The research library draws its power increasingly from the aggregated wealth of libraries</a:t>
            </a:r>
          </a:p>
          <a:p>
            <a:r>
              <a:rPr lang="en-US"/>
              <a:t>It receives but must also contribute (currently in ways which are dysfunctional and inefficient)</a:t>
            </a:r>
          </a:p>
          <a:p>
            <a:r>
              <a:rPr lang="en-US"/>
              <a:t>Aggregations provides switches from network to group and local levels</a:t>
            </a:r>
          </a:p>
          <a:p>
            <a:r>
              <a:rPr lang="en-US"/>
              <a:t>They are in a process of ‘unlearning’ traditional roles: we see several inversions of traditional functional arrangement</a:t>
            </a:r>
          </a:p>
          <a:p>
            <a:r>
              <a:rPr lang="en-US"/>
              <a:t>How do we design, engineer and lubricate this vision?</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02" name="Rectangle 2"/>
          <p:cNvSpPr>
            <a:spLocks noGrp="1" noChangeArrowheads="1"/>
          </p:cNvSpPr>
          <p:nvPr>
            <p:ph type="title"/>
          </p:nvPr>
        </p:nvSpPr>
        <p:spPr>
          <a:xfrm>
            <a:off x="228600" y="228600"/>
            <a:ext cx="8688388" cy="915988"/>
          </a:xfrm>
        </p:spPr>
        <p:txBody>
          <a:bodyPr/>
          <a:lstStyle/>
          <a:p>
            <a:r>
              <a:rPr lang="en-US" sz="3200"/>
              <a:t>Library storage facilities</a:t>
            </a:r>
          </a:p>
        </p:txBody>
      </p:sp>
      <p:sp>
        <p:nvSpPr>
          <p:cNvPr id="1024003" name="Rectangle 3"/>
          <p:cNvSpPr>
            <a:spLocks noGrp="1" noChangeArrowheads="1"/>
          </p:cNvSpPr>
          <p:nvPr>
            <p:ph type="body" sz="half" idx="1"/>
          </p:nvPr>
        </p:nvSpPr>
        <p:spPr>
          <a:xfrm>
            <a:off x="455613" y="1600200"/>
            <a:ext cx="4573587" cy="4876800"/>
          </a:xfrm>
        </p:spPr>
        <p:txBody>
          <a:bodyPr/>
          <a:lstStyle/>
          <a:p>
            <a:r>
              <a:rPr lang="en-US" sz="2000"/>
              <a:t>Recommendations for current storage institutions</a:t>
            </a:r>
          </a:p>
          <a:p>
            <a:pPr lvl="1"/>
            <a:r>
              <a:rPr lang="en-US" sz="1800"/>
              <a:t>Aggressively archive print journals</a:t>
            </a:r>
          </a:p>
          <a:p>
            <a:pPr lvl="1"/>
            <a:r>
              <a:rPr lang="en-US" sz="1800"/>
              <a:t>Implement last copies policies</a:t>
            </a:r>
          </a:p>
          <a:p>
            <a:pPr lvl="1"/>
            <a:r>
              <a:rPr lang="en-US" sz="1800"/>
              <a:t>Disclose holdings</a:t>
            </a:r>
          </a:p>
          <a:p>
            <a:pPr lvl="1"/>
            <a:r>
              <a:rPr lang="en-US" sz="1800"/>
              <a:t>Explore subscription models</a:t>
            </a:r>
            <a:br>
              <a:rPr lang="en-US" sz="1800"/>
            </a:br>
            <a:endParaRPr lang="en-US" sz="1800"/>
          </a:p>
          <a:p>
            <a:r>
              <a:rPr lang="en-US" sz="2000"/>
              <a:t>Recommendations for the academic library community</a:t>
            </a:r>
          </a:p>
          <a:p>
            <a:pPr lvl="1"/>
            <a:r>
              <a:rPr lang="en-US" sz="1800"/>
              <a:t>Define mechanisms for disclosure and associated services</a:t>
            </a:r>
          </a:p>
          <a:p>
            <a:pPr lvl="1"/>
            <a:r>
              <a:rPr lang="en-US" sz="1800"/>
              <a:t>Consider a formal print repository network</a:t>
            </a:r>
          </a:p>
          <a:p>
            <a:pPr lvl="1"/>
            <a:r>
              <a:rPr lang="en-US" sz="1800"/>
              <a:t>Develop sustainable business models</a:t>
            </a:r>
            <a:endParaRPr lang="en-US" sz="1800">
              <a:solidFill>
                <a:schemeClr val="hlink"/>
              </a:solidFill>
              <a:latin typeface="Verdana" charset="0"/>
            </a:endParaRPr>
          </a:p>
          <a:p>
            <a:endParaRPr lang="en-US" sz="2000">
              <a:solidFill>
                <a:schemeClr val="hlink"/>
              </a:solidFill>
              <a:latin typeface="Verdana" charset="0"/>
            </a:endParaRPr>
          </a:p>
        </p:txBody>
      </p:sp>
      <p:pic>
        <p:nvPicPr>
          <p:cNvPr id="1024004" name="Picture 4"/>
          <p:cNvPicPr>
            <a:picLocks noChangeAspect="1" noChangeArrowheads="1"/>
          </p:cNvPicPr>
          <p:nvPr>
            <p:ph sz="half" idx="2"/>
          </p:nvPr>
        </p:nvPicPr>
        <p:blipFill>
          <a:blip r:embed="rId3"/>
          <a:srcRect l="30205" t="26910" r="30161" b="8952"/>
          <a:stretch>
            <a:fillRect/>
          </a:stretch>
        </p:blipFill>
        <p:spPr>
          <a:xfrm>
            <a:off x="5426075" y="1939925"/>
            <a:ext cx="2984500" cy="3822700"/>
          </a:xfrm>
          <a:noFill/>
          <a:ln>
            <a:solidFill>
              <a:schemeClr val="tx1"/>
            </a:solidFill>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8098" name="Rectangle 2"/>
          <p:cNvSpPr>
            <a:spLocks noGrp="1" noChangeArrowheads="1"/>
          </p:cNvSpPr>
          <p:nvPr>
            <p:ph type="title"/>
          </p:nvPr>
        </p:nvSpPr>
        <p:spPr/>
        <p:txBody>
          <a:bodyPr/>
          <a:lstStyle/>
          <a:p>
            <a:r>
              <a:rPr lang="en-US" sz="3200"/>
              <a:t>Research Information Management</a:t>
            </a:r>
          </a:p>
        </p:txBody>
      </p:sp>
      <p:pic>
        <p:nvPicPr>
          <p:cNvPr id="1028100" name="Picture 4"/>
          <p:cNvPicPr>
            <a:picLocks noChangeAspect="1" noChangeArrowheads="1"/>
          </p:cNvPicPr>
          <p:nvPr/>
        </p:nvPicPr>
        <p:blipFill>
          <a:blip r:embed="rId3"/>
          <a:srcRect/>
          <a:stretch>
            <a:fillRect/>
          </a:stretch>
        </p:blipFill>
        <p:spPr bwMode="auto">
          <a:xfrm>
            <a:off x="1524000" y="1676400"/>
            <a:ext cx="5562600" cy="4178300"/>
          </a:xfrm>
          <a:prstGeom prst="rect">
            <a:avLst/>
          </a:prstGeom>
          <a:noFill/>
          <a:ln w="9525">
            <a:noFill/>
            <a:miter lim="800000"/>
            <a:headEnd/>
            <a:tailEnd/>
          </a:ln>
        </p:spPr>
      </p:pic>
      <p:sp>
        <p:nvSpPr>
          <p:cNvPr id="1028101" name="Text Box 5"/>
          <p:cNvSpPr txBox="1">
            <a:spLocks noChangeArrowheads="1"/>
          </p:cNvSpPr>
          <p:nvPr/>
        </p:nvSpPr>
        <p:spPr bwMode="auto">
          <a:xfrm>
            <a:off x="5105400" y="6096000"/>
            <a:ext cx="3556000" cy="336550"/>
          </a:xfrm>
          <a:prstGeom prst="rect">
            <a:avLst/>
          </a:prstGeom>
          <a:noFill/>
          <a:ln w="9525">
            <a:noFill/>
            <a:miter lim="800000"/>
            <a:headEnd/>
            <a:tailEnd/>
          </a:ln>
          <a:effectLst/>
        </p:spPr>
        <p:txBody>
          <a:bodyPr wrap="none" anchor="ctr">
            <a:prstTxWarp prst="textNoShape">
              <a:avLst/>
            </a:prstTxWarp>
            <a:spAutoFit/>
          </a:bodyPr>
          <a:lstStyle/>
          <a:p>
            <a:pPr algn="ctr"/>
            <a:r>
              <a:rPr lang="en-US" sz="1600">
                <a:solidFill>
                  <a:schemeClr val="hlink"/>
                </a:solidFill>
                <a:latin typeface="Trebuchet MS" charset="0"/>
              </a:rPr>
              <a:t>Image: Rick Luce, Emory University</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2194" name="Rectangle 2"/>
          <p:cNvSpPr>
            <a:spLocks noGrp="1" noChangeArrowheads="1"/>
          </p:cNvSpPr>
          <p:nvPr>
            <p:ph type="title"/>
          </p:nvPr>
        </p:nvSpPr>
        <p:spPr>
          <a:xfrm>
            <a:off x="228600" y="228600"/>
            <a:ext cx="7481888" cy="1050925"/>
          </a:xfrm>
        </p:spPr>
        <p:txBody>
          <a:bodyPr/>
          <a:lstStyle/>
          <a:p>
            <a:r>
              <a:rPr lang="en-US" sz="3200"/>
              <a:t>Mobilising Unique Materials</a:t>
            </a:r>
          </a:p>
        </p:txBody>
      </p:sp>
      <p:sp>
        <p:nvSpPr>
          <p:cNvPr id="1032195" name="Rectangle 3"/>
          <p:cNvSpPr>
            <a:spLocks noGrp="1" noChangeArrowheads="1"/>
          </p:cNvSpPr>
          <p:nvPr>
            <p:ph type="body" idx="1"/>
          </p:nvPr>
        </p:nvSpPr>
        <p:spPr>
          <a:xfrm>
            <a:off x="228600" y="1600200"/>
            <a:ext cx="3652838" cy="4724400"/>
          </a:xfrm>
        </p:spPr>
        <p:txBody>
          <a:bodyPr/>
          <a:lstStyle/>
          <a:p>
            <a:pPr>
              <a:lnSpc>
                <a:spcPct val="90000"/>
              </a:lnSpc>
            </a:pPr>
            <a:r>
              <a:rPr lang="en-US"/>
              <a:t>Assess current state of tools for archival description</a:t>
            </a:r>
          </a:p>
          <a:p>
            <a:pPr>
              <a:lnSpc>
                <a:spcPct val="90000"/>
              </a:lnSpc>
            </a:pPr>
            <a:r>
              <a:rPr lang="en-US"/>
              <a:t>Understand discovery behaviours</a:t>
            </a:r>
          </a:p>
          <a:p>
            <a:pPr>
              <a:lnSpc>
                <a:spcPct val="90000"/>
              </a:lnSpc>
            </a:pPr>
            <a:r>
              <a:rPr lang="en-US"/>
              <a:t>Increase scale of digitisation</a:t>
            </a:r>
          </a:p>
          <a:p>
            <a:pPr>
              <a:lnSpc>
                <a:spcPct val="90000"/>
              </a:lnSpc>
            </a:pPr>
            <a:r>
              <a:rPr lang="en-US"/>
              <a:t>Analyse delivery options for digitised content</a:t>
            </a:r>
          </a:p>
          <a:p>
            <a:pPr>
              <a:lnSpc>
                <a:spcPct val="90000"/>
              </a:lnSpc>
            </a:pPr>
            <a:r>
              <a:rPr lang="en-US"/>
              <a:t>Recommend future directions</a:t>
            </a:r>
          </a:p>
          <a:p>
            <a:pPr>
              <a:lnSpc>
                <a:spcPct val="90000"/>
              </a:lnSpc>
            </a:pPr>
            <a:endParaRPr lang="en-US"/>
          </a:p>
        </p:txBody>
      </p:sp>
      <p:grpSp>
        <p:nvGrpSpPr>
          <p:cNvPr id="1032196" name="Group 4"/>
          <p:cNvGrpSpPr>
            <a:grpSpLocks/>
          </p:cNvGrpSpPr>
          <p:nvPr/>
        </p:nvGrpSpPr>
        <p:grpSpPr bwMode="auto">
          <a:xfrm>
            <a:off x="4038600" y="1158875"/>
            <a:ext cx="4813300" cy="4978400"/>
            <a:chOff x="2544" y="730"/>
            <a:chExt cx="3032" cy="3136"/>
          </a:xfrm>
        </p:grpSpPr>
        <p:pic>
          <p:nvPicPr>
            <p:cNvPr id="1032197" name="Picture 5" descr="backlog-stacks-m"/>
            <p:cNvPicPr>
              <a:picLocks noChangeAspect="1" noChangeArrowheads="1"/>
            </p:cNvPicPr>
            <p:nvPr/>
          </p:nvPicPr>
          <p:blipFill>
            <a:blip r:embed="rId3"/>
            <a:srcRect t="13762"/>
            <a:stretch>
              <a:fillRect/>
            </a:stretch>
          </p:blipFill>
          <p:spPr bwMode="auto">
            <a:xfrm>
              <a:off x="3936" y="768"/>
              <a:ext cx="1618" cy="1128"/>
            </a:xfrm>
            <a:prstGeom prst="rect">
              <a:avLst/>
            </a:prstGeom>
            <a:noFill/>
          </p:spPr>
        </p:pic>
        <p:pic>
          <p:nvPicPr>
            <p:cNvPr id="1032198" name="Picture 6" descr="Collage of Collection Materials"/>
            <p:cNvPicPr>
              <a:picLocks noChangeAspect="1" noChangeArrowheads="1"/>
            </p:cNvPicPr>
            <p:nvPr/>
          </p:nvPicPr>
          <p:blipFill>
            <a:blip r:embed="rId4"/>
            <a:srcRect/>
            <a:stretch>
              <a:fillRect/>
            </a:stretch>
          </p:blipFill>
          <p:spPr bwMode="auto">
            <a:xfrm>
              <a:off x="2544" y="730"/>
              <a:ext cx="1455" cy="2309"/>
            </a:xfrm>
            <a:prstGeom prst="rect">
              <a:avLst/>
            </a:prstGeom>
            <a:noFill/>
          </p:spPr>
        </p:pic>
        <p:pic>
          <p:nvPicPr>
            <p:cNvPr id="1032199" name="Picture 7" descr="Special1"/>
            <p:cNvPicPr>
              <a:picLocks noChangeAspect="1" noChangeArrowheads="1"/>
            </p:cNvPicPr>
            <p:nvPr/>
          </p:nvPicPr>
          <p:blipFill>
            <a:blip r:embed="rId5"/>
            <a:srcRect/>
            <a:stretch>
              <a:fillRect/>
            </a:stretch>
          </p:blipFill>
          <p:spPr bwMode="auto">
            <a:xfrm>
              <a:off x="3958" y="1798"/>
              <a:ext cx="1618" cy="1178"/>
            </a:xfrm>
            <a:prstGeom prst="rect">
              <a:avLst/>
            </a:prstGeom>
            <a:noFill/>
          </p:spPr>
        </p:pic>
        <p:pic>
          <p:nvPicPr>
            <p:cNvPr id="1032200" name="Picture 8" descr="scbooks"/>
            <p:cNvPicPr>
              <a:picLocks noChangeAspect="1" noChangeArrowheads="1"/>
            </p:cNvPicPr>
            <p:nvPr/>
          </p:nvPicPr>
          <p:blipFill>
            <a:blip r:embed="rId6"/>
            <a:srcRect/>
            <a:stretch>
              <a:fillRect/>
            </a:stretch>
          </p:blipFill>
          <p:spPr bwMode="auto">
            <a:xfrm>
              <a:off x="2610" y="2966"/>
              <a:ext cx="2966" cy="900"/>
            </a:xfrm>
            <a:prstGeom prst="rect">
              <a:avLst/>
            </a:prstGeom>
            <a:noFill/>
          </p:spPr>
        </p:pic>
      </p:gr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42" name="Rectangle 2"/>
          <p:cNvSpPr>
            <a:spLocks noGrp="1" noChangeArrowheads="1"/>
          </p:cNvSpPr>
          <p:nvPr>
            <p:ph type="title"/>
          </p:nvPr>
        </p:nvSpPr>
        <p:spPr>
          <a:xfrm>
            <a:off x="304800" y="381000"/>
            <a:ext cx="7691438" cy="1050925"/>
          </a:xfrm>
        </p:spPr>
        <p:txBody>
          <a:bodyPr/>
          <a:lstStyle/>
          <a:p>
            <a:r>
              <a:rPr lang="en-US" sz="3200"/>
              <a:t>Effectively Disclosing Archives and Special Collections</a:t>
            </a:r>
            <a:endParaRPr lang="en-US" sz="3200">
              <a:solidFill>
                <a:schemeClr val="accent1"/>
              </a:solidFill>
            </a:endParaRPr>
          </a:p>
        </p:txBody>
      </p:sp>
      <p:sp>
        <p:nvSpPr>
          <p:cNvPr id="1034243" name="Text Box 3"/>
          <p:cNvSpPr txBox="1">
            <a:spLocks noChangeArrowheads="1"/>
          </p:cNvSpPr>
          <p:nvPr/>
        </p:nvSpPr>
        <p:spPr bwMode="auto">
          <a:xfrm>
            <a:off x="457200" y="1905000"/>
            <a:ext cx="4133850" cy="2647950"/>
          </a:xfrm>
          <a:prstGeom prst="rect">
            <a:avLst/>
          </a:prstGeom>
          <a:noFill/>
          <a:ln w="9525">
            <a:noFill/>
            <a:miter lim="800000"/>
            <a:headEnd/>
            <a:tailEnd/>
          </a:ln>
          <a:effectLst/>
        </p:spPr>
        <p:txBody>
          <a:bodyPr>
            <a:prstTxWarp prst="textNoShape">
              <a:avLst/>
            </a:prstTxWarp>
            <a:spAutoFit/>
          </a:bodyPr>
          <a:lstStyle/>
          <a:p>
            <a:r>
              <a:rPr lang="en-US" sz="2400" b="0">
                <a:solidFill>
                  <a:schemeClr val="tx1"/>
                </a:solidFill>
                <a:latin typeface="Trebuchet MS" charset="0"/>
              </a:rPr>
              <a:t>While the mass digitisation partnerships have focused largely on published works, our approaches to archives and special collections can evolve to make a significant contribution</a:t>
            </a:r>
            <a:r>
              <a:rPr lang="en-US" sz="2400">
                <a:solidFill>
                  <a:schemeClr val="tx1"/>
                </a:solidFill>
                <a:latin typeface="Arial" charset="0"/>
              </a:rPr>
              <a:t> </a:t>
            </a:r>
          </a:p>
        </p:txBody>
      </p:sp>
      <p:pic>
        <p:nvPicPr>
          <p:cNvPr id="1034244" name="Picture 4"/>
          <p:cNvPicPr>
            <a:picLocks noChangeAspect="1" noChangeArrowheads="1"/>
          </p:cNvPicPr>
          <p:nvPr/>
        </p:nvPicPr>
        <p:blipFill>
          <a:blip r:embed="rId3"/>
          <a:srcRect l="36836" t="25728" r="35738" b="9557"/>
          <a:stretch>
            <a:fillRect/>
          </a:stretch>
        </p:blipFill>
        <p:spPr bwMode="auto">
          <a:xfrm>
            <a:off x="5105400" y="1676400"/>
            <a:ext cx="3424238" cy="4564063"/>
          </a:xfrm>
          <a:prstGeom prst="rect">
            <a:avLst/>
          </a:prstGeom>
          <a:noFill/>
          <a:ln w="9525">
            <a:solidFill>
              <a:srgbClr val="301383"/>
            </a:solidFill>
            <a:miter lim="800000"/>
            <a:headEnd/>
            <a:tailEnd/>
          </a:ln>
          <a:effectLst/>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6290" name="Rectangle 2"/>
          <p:cNvSpPr>
            <a:spLocks noGrp="1" noChangeArrowheads="1"/>
          </p:cNvSpPr>
          <p:nvPr>
            <p:ph type="title"/>
          </p:nvPr>
        </p:nvSpPr>
        <p:spPr>
          <a:xfrm>
            <a:off x="304800" y="304800"/>
            <a:ext cx="6994525" cy="766763"/>
          </a:xfrm>
        </p:spPr>
        <p:txBody>
          <a:bodyPr/>
          <a:lstStyle/>
          <a:p>
            <a:r>
              <a:rPr lang="en-US" sz="3200"/>
              <a:t>Unifying fragmented </a:t>
            </a:r>
            <a:br>
              <a:rPr lang="en-US" sz="3200"/>
            </a:br>
            <a:r>
              <a:rPr lang="en-US" sz="3200"/>
              <a:t>memories</a:t>
            </a:r>
            <a:endParaRPr lang="en-US" sz="3200">
              <a:solidFill>
                <a:schemeClr val="accent1"/>
              </a:solidFill>
            </a:endParaRPr>
          </a:p>
        </p:txBody>
      </p:sp>
      <p:sp>
        <p:nvSpPr>
          <p:cNvPr id="1036291" name="Text Box 3"/>
          <p:cNvSpPr txBox="1">
            <a:spLocks noChangeArrowheads="1"/>
          </p:cNvSpPr>
          <p:nvPr/>
        </p:nvSpPr>
        <p:spPr bwMode="auto">
          <a:xfrm>
            <a:off x="381000" y="1600200"/>
            <a:ext cx="5638800" cy="701675"/>
          </a:xfrm>
          <a:prstGeom prst="rect">
            <a:avLst/>
          </a:prstGeom>
          <a:noFill/>
          <a:ln w="9525">
            <a:noFill/>
            <a:miter lim="800000"/>
            <a:headEnd/>
            <a:tailEnd/>
          </a:ln>
          <a:effectLst/>
        </p:spPr>
        <p:txBody>
          <a:bodyPr>
            <a:prstTxWarp prst="textNoShape">
              <a:avLst/>
            </a:prstTxWarp>
            <a:spAutoFit/>
          </a:bodyPr>
          <a:lstStyle/>
          <a:p>
            <a:r>
              <a:rPr lang="en-US" sz="2000">
                <a:solidFill>
                  <a:schemeClr val="tx1"/>
                </a:solidFill>
                <a:latin typeface="Trebuchet MS" charset="0"/>
              </a:rPr>
              <a:t>Organisational and service relationships in multi-type institutions</a:t>
            </a:r>
          </a:p>
        </p:txBody>
      </p:sp>
      <p:sp>
        <p:nvSpPr>
          <p:cNvPr id="1036292" name="Text Box 4"/>
          <p:cNvSpPr txBox="1">
            <a:spLocks noChangeArrowheads="1"/>
          </p:cNvSpPr>
          <p:nvPr/>
        </p:nvSpPr>
        <p:spPr bwMode="auto">
          <a:xfrm>
            <a:off x="457200" y="2362200"/>
            <a:ext cx="5638800" cy="1190625"/>
          </a:xfrm>
          <a:prstGeom prst="rect">
            <a:avLst/>
          </a:prstGeom>
          <a:noFill/>
          <a:ln w="9525">
            <a:noFill/>
            <a:miter lim="800000"/>
            <a:headEnd/>
            <a:tailEnd/>
          </a:ln>
          <a:effectLst/>
        </p:spPr>
        <p:txBody>
          <a:bodyPr>
            <a:prstTxWarp prst="textNoShape">
              <a:avLst/>
            </a:prstTxWarp>
            <a:spAutoFit/>
          </a:bodyPr>
          <a:lstStyle/>
          <a:p>
            <a:r>
              <a:rPr lang="en-US" sz="1800">
                <a:solidFill>
                  <a:schemeClr val="tx1"/>
                </a:solidFill>
                <a:latin typeface="Trebuchet MS" charset="0"/>
              </a:rPr>
              <a:t>Intention: bring about greater collaboration among libraries, archives and museums by surfacing models for sharing data, services and expertise</a:t>
            </a:r>
            <a:endParaRPr lang="en-US" sz="1800" b="0">
              <a:solidFill>
                <a:schemeClr val="tx1"/>
              </a:solidFill>
              <a:latin typeface="Trebuchet MS" charset="0"/>
            </a:endParaRPr>
          </a:p>
        </p:txBody>
      </p:sp>
      <p:grpSp>
        <p:nvGrpSpPr>
          <p:cNvPr id="1036294" name="Group 6"/>
          <p:cNvGrpSpPr>
            <a:grpSpLocks/>
          </p:cNvGrpSpPr>
          <p:nvPr/>
        </p:nvGrpSpPr>
        <p:grpSpPr bwMode="auto">
          <a:xfrm>
            <a:off x="304800" y="3733800"/>
            <a:ext cx="1997075" cy="1639888"/>
            <a:chOff x="184" y="2250"/>
            <a:chExt cx="1258" cy="1033"/>
          </a:xfrm>
        </p:grpSpPr>
        <p:sp>
          <p:nvSpPr>
            <p:cNvPr id="1036295" name="Text Box 7"/>
            <p:cNvSpPr txBox="1">
              <a:spLocks noChangeArrowheads="1"/>
            </p:cNvSpPr>
            <p:nvPr/>
          </p:nvSpPr>
          <p:spPr bwMode="auto">
            <a:xfrm>
              <a:off x="364" y="3148"/>
              <a:ext cx="778" cy="135"/>
            </a:xfrm>
            <a:prstGeom prst="rect">
              <a:avLst/>
            </a:prstGeom>
            <a:noFill/>
            <a:ln w="9525">
              <a:noFill/>
              <a:miter lim="800000"/>
              <a:headEnd/>
              <a:tailEnd/>
            </a:ln>
            <a:effectLst/>
          </p:spPr>
          <p:txBody>
            <a:bodyPr wrap="none">
              <a:prstTxWarp prst="textNoShape">
                <a:avLst/>
              </a:prstTxWarp>
              <a:spAutoFit/>
            </a:bodyPr>
            <a:lstStyle/>
            <a:p>
              <a:r>
                <a:rPr lang="en-US" sz="800" b="0">
                  <a:solidFill>
                    <a:schemeClr val="tx1"/>
                  </a:solidFill>
                  <a:latin typeface="Arial" charset="0"/>
                </a:rPr>
                <a:t>Smithsonian Institution </a:t>
              </a:r>
            </a:p>
          </p:txBody>
        </p:sp>
        <p:grpSp>
          <p:nvGrpSpPr>
            <p:cNvPr id="1036296" name="Group 8"/>
            <p:cNvGrpSpPr>
              <a:grpSpLocks/>
            </p:cNvGrpSpPr>
            <p:nvPr/>
          </p:nvGrpSpPr>
          <p:grpSpPr bwMode="auto">
            <a:xfrm>
              <a:off x="184" y="2250"/>
              <a:ext cx="1258" cy="903"/>
              <a:chOff x="184" y="2250"/>
              <a:chExt cx="1258" cy="903"/>
            </a:xfrm>
          </p:grpSpPr>
          <p:pic>
            <p:nvPicPr>
              <p:cNvPr id="1036297" name="Picture 9" descr="Smithsonian Institution Building dates from the early 1850s"/>
              <p:cNvPicPr>
                <a:picLocks noChangeAspect="1" noChangeArrowheads="1"/>
              </p:cNvPicPr>
              <p:nvPr/>
            </p:nvPicPr>
            <p:blipFill>
              <a:blip r:embed="rId3"/>
              <a:srcRect/>
              <a:stretch>
                <a:fillRect/>
              </a:stretch>
            </p:blipFill>
            <p:spPr bwMode="auto">
              <a:xfrm>
                <a:off x="184" y="2250"/>
                <a:ext cx="1258" cy="903"/>
              </a:xfrm>
              <a:prstGeom prst="rect">
                <a:avLst/>
              </a:prstGeom>
              <a:noFill/>
            </p:spPr>
          </p:pic>
          <p:sp>
            <p:nvSpPr>
              <p:cNvPr id="1036298" name="Rectangle 10"/>
              <p:cNvSpPr>
                <a:spLocks noChangeArrowheads="1"/>
              </p:cNvSpPr>
              <p:nvPr/>
            </p:nvSpPr>
            <p:spPr bwMode="auto">
              <a:xfrm>
                <a:off x="184" y="2250"/>
                <a:ext cx="1258" cy="898"/>
              </a:xfrm>
              <a:prstGeom prst="rect">
                <a:avLst/>
              </a:prstGeom>
              <a:noFill/>
              <a:ln w="9525">
                <a:solidFill>
                  <a:srgbClr val="301383"/>
                </a:solidFill>
                <a:miter lim="800000"/>
                <a:headEnd/>
                <a:tailEnd/>
              </a:ln>
              <a:effectLst/>
            </p:spPr>
            <p:txBody>
              <a:bodyPr wrap="none" anchor="ctr">
                <a:prstTxWarp prst="textNoShape">
                  <a:avLst/>
                </a:prstTxWarp>
              </a:bodyPr>
              <a:lstStyle/>
              <a:p>
                <a:endParaRPr lang="en-US"/>
              </a:p>
            </p:txBody>
          </p:sp>
        </p:grpSp>
      </p:grpSp>
      <p:grpSp>
        <p:nvGrpSpPr>
          <p:cNvPr id="1036299" name="Group 11"/>
          <p:cNvGrpSpPr>
            <a:grpSpLocks/>
          </p:cNvGrpSpPr>
          <p:nvPr/>
        </p:nvGrpSpPr>
        <p:grpSpPr bwMode="auto">
          <a:xfrm>
            <a:off x="2301875" y="4160838"/>
            <a:ext cx="1712913" cy="2211387"/>
            <a:chOff x="1442" y="2519"/>
            <a:chExt cx="1079" cy="1393"/>
          </a:xfrm>
        </p:grpSpPr>
        <p:sp>
          <p:nvSpPr>
            <p:cNvPr id="1036300" name="Text Box 12"/>
            <p:cNvSpPr txBox="1">
              <a:spLocks noChangeArrowheads="1"/>
            </p:cNvSpPr>
            <p:nvPr/>
          </p:nvSpPr>
          <p:spPr bwMode="auto">
            <a:xfrm>
              <a:off x="1712" y="3777"/>
              <a:ext cx="543" cy="135"/>
            </a:xfrm>
            <a:prstGeom prst="rect">
              <a:avLst/>
            </a:prstGeom>
            <a:noFill/>
            <a:ln w="9525">
              <a:noFill/>
              <a:miter lim="800000"/>
              <a:headEnd/>
              <a:tailEnd/>
            </a:ln>
            <a:effectLst/>
          </p:spPr>
          <p:txBody>
            <a:bodyPr wrap="none">
              <a:prstTxWarp prst="textNoShape">
                <a:avLst/>
              </a:prstTxWarp>
              <a:spAutoFit/>
            </a:bodyPr>
            <a:lstStyle/>
            <a:p>
              <a:r>
                <a:rPr lang="en-US" sz="800" b="0">
                  <a:solidFill>
                    <a:schemeClr val="tx1"/>
                  </a:solidFill>
                  <a:latin typeface="Arial" charset="0"/>
                </a:rPr>
                <a:t>Yale University</a:t>
              </a:r>
            </a:p>
          </p:txBody>
        </p:sp>
        <p:grpSp>
          <p:nvGrpSpPr>
            <p:cNvPr id="1036301" name="Group 13"/>
            <p:cNvGrpSpPr>
              <a:grpSpLocks/>
            </p:cNvGrpSpPr>
            <p:nvPr/>
          </p:nvGrpSpPr>
          <p:grpSpPr bwMode="auto">
            <a:xfrm>
              <a:off x="1442" y="2519"/>
              <a:ext cx="1079" cy="1258"/>
              <a:chOff x="1442" y="2519"/>
              <a:chExt cx="1079" cy="1258"/>
            </a:xfrm>
          </p:grpSpPr>
          <p:pic>
            <p:nvPicPr>
              <p:cNvPr id="1036302" name="Picture 14" descr="yale1"/>
              <p:cNvPicPr>
                <a:picLocks noChangeAspect="1" noChangeArrowheads="1"/>
              </p:cNvPicPr>
              <p:nvPr/>
            </p:nvPicPr>
            <p:blipFill>
              <a:blip r:embed="rId4"/>
              <a:srcRect/>
              <a:stretch>
                <a:fillRect/>
              </a:stretch>
            </p:blipFill>
            <p:spPr bwMode="auto">
              <a:xfrm>
                <a:off x="1442" y="2519"/>
                <a:ext cx="1079" cy="1258"/>
              </a:xfrm>
              <a:prstGeom prst="rect">
                <a:avLst/>
              </a:prstGeom>
              <a:noFill/>
            </p:spPr>
          </p:pic>
          <p:sp>
            <p:nvSpPr>
              <p:cNvPr id="1036303" name="Rectangle 15"/>
              <p:cNvSpPr>
                <a:spLocks noChangeArrowheads="1"/>
              </p:cNvSpPr>
              <p:nvPr/>
            </p:nvSpPr>
            <p:spPr bwMode="auto">
              <a:xfrm>
                <a:off x="1442" y="2519"/>
                <a:ext cx="1079" cy="1258"/>
              </a:xfrm>
              <a:prstGeom prst="rect">
                <a:avLst/>
              </a:prstGeom>
              <a:noFill/>
              <a:ln w="9525">
                <a:solidFill>
                  <a:srgbClr val="301383"/>
                </a:solidFill>
                <a:miter lim="800000"/>
                <a:headEnd/>
                <a:tailEnd/>
              </a:ln>
              <a:effectLst/>
            </p:spPr>
            <p:txBody>
              <a:bodyPr wrap="none" anchor="ctr">
                <a:prstTxWarp prst="textNoShape">
                  <a:avLst/>
                </a:prstTxWarp>
              </a:bodyPr>
              <a:lstStyle/>
              <a:p>
                <a:endParaRPr lang="en-US"/>
              </a:p>
            </p:txBody>
          </p:sp>
        </p:grpSp>
      </p:grpSp>
      <p:grpSp>
        <p:nvGrpSpPr>
          <p:cNvPr id="1036304" name="Group 16"/>
          <p:cNvGrpSpPr>
            <a:grpSpLocks/>
          </p:cNvGrpSpPr>
          <p:nvPr/>
        </p:nvGrpSpPr>
        <p:grpSpPr bwMode="auto">
          <a:xfrm>
            <a:off x="4014788" y="3733800"/>
            <a:ext cx="1425575" cy="2497138"/>
            <a:chOff x="2521" y="2250"/>
            <a:chExt cx="898" cy="1573"/>
          </a:xfrm>
        </p:grpSpPr>
        <p:sp>
          <p:nvSpPr>
            <p:cNvPr id="1036305" name="Text Box 17"/>
            <p:cNvSpPr txBox="1">
              <a:spLocks noChangeArrowheads="1"/>
            </p:cNvSpPr>
            <p:nvPr/>
          </p:nvSpPr>
          <p:spPr bwMode="auto">
            <a:xfrm>
              <a:off x="2610" y="3688"/>
              <a:ext cx="707" cy="135"/>
            </a:xfrm>
            <a:prstGeom prst="rect">
              <a:avLst/>
            </a:prstGeom>
            <a:noFill/>
            <a:ln w="9525">
              <a:noFill/>
              <a:miter lim="800000"/>
              <a:headEnd/>
              <a:tailEnd/>
            </a:ln>
            <a:effectLst/>
          </p:spPr>
          <p:txBody>
            <a:bodyPr wrap="none">
              <a:prstTxWarp prst="textNoShape">
                <a:avLst/>
              </a:prstTxWarp>
              <a:spAutoFit/>
            </a:bodyPr>
            <a:lstStyle/>
            <a:p>
              <a:r>
                <a:rPr lang="en-US" sz="800" b="0">
                  <a:solidFill>
                    <a:schemeClr val="tx1"/>
                  </a:solidFill>
                  <a:latin typeface="Arial" charset="0"/>
                </a:rPr>
                <a:t>Edinburgh University</a:t>
              </a:r>
            </a:p>
          </p:txBody>
        </p:sp>
        <p:grpSp>
          <p:nvGrpSpPr>
            <p:cNvPr id="1036306" name="Group 18"/>
            <p:cNvGrpSpPr>
              <a:grpSpLocks/>
            </p:cNvGrpSpPr>
            <p:nvPr/>
          </p:nvGrpSpPr>
          <p:grpSpPr bwMode="auto">
            <a:xfrm>
              <a:off x="2521" y="2250"/>
              <a:ext cx="898" cy="1437"/>
              <a:chOff x="2521" y="2250"/>
              <a:chExt cx="898" cy="1437"/>
            </a:xfrm>
          </p:grpSpPr>
          <p:pic>
            <p:nvPicPr>
              <p:cNvPr id="1036307" name="Picture 19" descr="University of Edinburgh's Old College"/>
              <p:cNvPicPr>
                <a:picLocks noChangeAspect="1" noChangeArrowheads="1"/>
              </p:cNvPicPr>
              <p:nvPr/>
            </p:nvPicPr>
            <p:blipFill>
              <a:blip r:embed="rId5"/>
              <a:srcRect/>
              <a:stretch>
                <a:fillRect/>
              </a:stretch>
            </p:blipFill>
            <p:spPr bwMode="auto">
              <a:xfrm>
                <a:off x="2521" y="2250"/>
                <a:ext cx="898" cy="1437"/>
              </a:xfrm>
              <a:prstGeom prst="rect">
                <a:avLst/>
              </a:prstGeom>
              <a:noFill/>
            </p:spPr>
          </p:pic>
          <p:sp>
            <p:nvSpPr>
              <p:cNvPr id="1036308" name="Rectangle 20"/>
              <p:cNvSpPr>
                <a:spLocks noChangeArrowheads="1"/>
              </p:cNvSpPr>
              <p:nvPr/>
            </p:nvSpPr>
            <p:spPr bwMode="auto">
              <a:xfrm>
                <a:off x="2521" y="2250"/>
                <a:ext cx="898" cy="1437"/>
              </a:xfrm>
              <a:prstGeom prst="rect">
                <a:avLst/>
              </a:prstGeom>
              <a:noFill/>
              <a:ln w="9525">
                <a:solidFill>
                  <a:srgbClr val="301383"/>
                </a:solidFill>
                <a:miter lim="800000"/>
                <a:headEnd/>
                <a:tailEnd/>
              </a:ln>
              <a:effectLst/>
            </p:spPr>
            <p:txBody>
              <a:bodyPr wrap="none" anchor="ctr">
                <a:prstTxWarp prst="textNoShape">
                  <a:avLst/>
                </a:prstTxWarp>
              </a:bodyPr>
              <a:lstStyle/>
              <a:p>
                <a:endParaRPr lang="en-US"/>
              </a:p>
            </p:txBody>
          </p:sp>
        </p:grpSp>
      </p:grpSp>
      <p:grpSp>
        <p:nvGrpSpPr>
          <p:cNvPr id="1036309" name="Group 21"/>
          <p:cNvGrpSpPr>
            <a:grpSpLocks/>
          </p:cNvGrpSpPr>
          <p:nvPr/>
        </p:nvGrpSpPr>
        <p:grpSpPr bwMode="auto">
          <a:xfrm>
            <a:off x="5440363" y="4446588"/>
            <a:ext cx="1427162" cy="1925637"/>
            <a:chOff x="3419" y="2699"/>
            <a:chExt cx="899" cy="1213"/>
          </a:xfrm>
        </p:grpSpPr>
        <p:sp>
          <p:nvSpPr>
            <p:cNvPr id="1036310" name="Text Box 22"/>
            <p:cNvSpPr txBox="1">
              <a:spLocks noChangeArrowheads="1"/>
            </p:cNvSpPr>
            <p:nvPr/>
          </p:nvSpPr>
          <p:spPr bwMode="auto">
            <a:xfrm>
              <a:off x="3509" y="3777"/>
              <a:ext cx="507" cy="135"/>
            </a:xfrm>
            <a:prstGeom prst="rect">
              <a:avLst/>
            </a:prstGeom>
            <a:noFill/>
            <a:ln w="9525">
              <a:noFill/>
              <a:miter lim="800000"/>
              <a:headEnd/>
              <a:tailEnd/>
            </a:ln>
            <a:effectLst/>
          </p:spPr>
          <p:txBody>
            <a:bodyPr wrap="none">
              <a:prstTxWarp prst="textNoShape">
                <a:avLst/>
              </a:prstTxWarp>
              <a:spAutoFit/>
            </a:bodyPr>
            <a:lstStyle/>
            <a:p>
              <a:r>
                <a:rPr lang="en-US" sz="800" b="0">
                  <a:solidFill>
                    <a:schemeClr val="tx1"/>
                  </a:solidFill>
                  <a:latin typeface="Arial" charset="0"/>
                </a:rPr>
                <a:t>V&amp;A Museum</a:t>
              </a:r>
            </a:p>
          </p:txBody>
        </p:sp>
        <p:grpSp>
          <p:nvGrpSpPr>
            <p:cNvPr id="1036311" name="Group 23"/>
            <p:cNvGrpSpPr>
              <a:grpSpLocks/>
            </p:cNvGrpSpPr>
            <p:nvPr/>
          </p:nvGrpSpPr>
          <p:grpSpPr bwMode="auto">
            <a:xfrm>
              <a:off x="3419" y="2699"/>
              <a:ext cx="899" cy="1078"/>
              <a:chOff x="3419" y="2699"/>
              <a:chExt cx="899" cy="1078"/>
            </a:xfrm>
          </p:grpSpPr>
          <p:pic>
            <p:nvPicPr>
              <p:cNvPr id="1036312" name="Picture 24" descr="2401-large">
                <a:hlinkClick r:id="rId6"/>
              </p:cNvPr>
              <p:cNvPicPr>
                <a:picLocks noChangeAspect="1" noChangeArrowheads="1"/>
              </p:cNvPicPr>
              <p:nvPr/>
            </p:nvPicPr>
            <p:blipFill>
              <a:blip r:embed="rId7"/>
              <a:srcRect/>
              <a:stretch>
                <a:fillRect/>
              </a:stretch>
            </p:blipFill>
            <p:spPr bwMode="auto">
              <a:xfrm>
                <a:off x="3419" y="2699"/>
                <a:ext cx="898" cy="1068"/>
              </a:xfrm>
              <a:prstGeom prst="rect">
                <a:avLst/>
              </a:prstGeom>
              <a:noFill/>
            </p:spPr>
          </p:pic>
          <p:sp>
            <p:nvSpPr>
              <p:cNvPr id="1036313" name="Rectangle 25"/>
              <p:cNvSpPr>
                <a:spLocks noChangeArrowheads="1"/>
              </p:cNvSpPr>
              <p:nvPr/>
            </p:nvSpPr>
            <p:spPr bwMode="auto">
              <a:xfrm>
                <a:off x="3419" y="2699"/>
                <a:ext cx="899" cy="1078"/>
              </a:xfrm>
              <a:prstGeom prst="rect">
                <a:avLst/>
              </a:prstGeom>
              <a:noFill/>
              <a:ln w="9525">
                <a:solidFill>
                  <a:srgbClr val="301383"/>
                </a:solidFill>
                <a:miter lim="800000"/>
                <a:headEnd/>
                <a:tailEnd/>
              </a:ln>
              <a:effectLst/>
            </p:spPr>
            <p:txBody>
              <a:bodyPr wrap="none" anchor="ctr">
                <a:prstTxWarp prst="textNoShape">
                  <a:avLst/>
                </a:prstTxWarp>
              </a:bodyPr>
              <a:lstStyle/>
              <a:p>
                <a:endParaRPr lang="en-US"/>
              </a:p>
            </p:txBody>
          </p:sp>
        </p:grpSp>
      </p:grpSp>
      <p:grpSp>
        <p:nvGrpSpPr>
          <p:cNvPr id="1036314" name="Group 26"/>
          <p:cNvGrpSpPr>
            <a:grpSpLocks/>
          </p:cNvGrpSpPr>
          <p:nvPr/>
        </p:nvGrpSpPr>
        <p:grpSpPr bwMode="auto">
          <a:xfrm>
            <a:off x="6867525" y="4017963"/>
            <a:ext cx="1908175" cy="2070100"/>
            <a:chOff x="4318" y="2429"/>
            <a:chExt cx="1197" cy="1304"/>
          </a:xfrm>
        </p:grpSpPr>
        <p:sp>
          <p:nvSpPr>
            <p:cNvPr id="1036315" name="Text Box 27"/>
            <p:cNvSpPr txBox="1">
              <a:spLocks noChangeArrowheads="1"/>
            </p:cNvSpPr>
            <p:nvPr/>
          </p:nvSpPr>
          <p:spPr bwMode="auto">
            <a:xfrm>
              <a:off x="4587" y="3598"/>
              <a:ext cx="682" cy="135"/>
            </a:xfrm>
            <a:prstGeom prst="rect">
              <a:avLst/>
            </a:prstGeom>
            <a:noFill/>
            <a:ln w="9525">
              <a:noFill/>
              <a:miter lim="800000"/>
              <a:headEnd/>
              <a:tailEnd/>
            </a:ln>
            <a:effectLst/>
          </p:spPr>
          <p:txBody>
            <a:bodyPr wrap="none">
              <a:prstTxWarp prst="textNoShape">
                <a:avLst/>
              </a:prstTxWarp>
              <a:spAutoFit/>
            </a:bodyPr>
            <a:lstStyle/>
            <a:p>
              <a:r>
                <a:rPr lang="en-US" sz="800" b="0">
                  <a:solidFill>
                    <a:schemeClr val="tx1"/>
                  </a:solidFill>
                  <a:latin typeface="Arial" charset="0"/>
                </a:rPr>
                <a:t>Princeton University</a:t>
              </a:r>
            </a:p>
          </p:txBody>
        </p:sp>
        <p:grpSp>
          <p:nvGrpSpPr>
            <p:cNvPr id="1036316" name="Group 28"/>
            <p:cNvGrpSpPr>
              <a:grpSpLocks/>
            </p:cNvGrpSpPr>
            <p:nvPr/>
          </p:nvGrpSpPr>
          <p:grpSpPr bwMode="auto">
            <a:xfrm>
              <a:off x="4318" y="2429"/>
              <a:ext cx="1197" cy="1169"/>
              <a:chOff x="4318" y="2429"/>
              <a:chExt cx="1197" cy="1169"/>
            </a:xfrm>
          </p:grpSpPr>
          <p:pic>
            <p:nvPicPr>
              <p:cNvPr id="1036317" name="Picture 29" descr="princeton_holder_1"/>
              <p:cNvPicPr>
                <a:picLocks noChangeAspect="1" noChangeArrowheads="1"/>
              </p:cNvPicPr>
              <p:nvPr/>
            </p:nvPicPr>
            <p:blipFill>
              <a:blip r:embed="rId8"/>
              <a:srcRect/>
              <a:stretch>
                <a:fillRect/>
              </a:stretch>
            </p:blipFill>
            <p:spPr bwMode="auto">
              <a:xfrm>
                <a:off x="4318" y="2429"/>
                <a:ext cx="1197" cy="1168"/>
              </a:xfrm>
              <a:prstGeom prst="rect">
                <a:avLst/>
              </a:prstGeom>
              <a:noFill/>
            </p:spPr>
          </p:pic>
          <p:sp>
            <p:nvSpPr>
              <p:cNvPr id="1036318" name="Rectangle 30"/>
              <p:cNvSpPr>
                <a:spLocks noChangeArrowheads="1"/>
              </p:cNvSpPr>
              <p:nvPr/>
            </p:nvSpPr>
            <p:spPr bwMode="auto">
              <a:xfrm>
                <a:off x="4318" y="2430"/>
                <a:ext cx="1168" cy="1168"/>
              </a:xfrm>
              <a:prstGeom prst="rect">
                <a:avLst/>
              </a:prstGeom>
              <a:noFill/>
              <a:ln w="9525">
                <a:solidFill>
                  <a:srgbClr val="301383"/>
                </a:solidFill>
                <a:miter lim="800000"/>
                <a:headEnd/>
                <a:tailEnd/>
              </a:ln>
              <a:effectLst/>
            </p:spPr>
            <p:txBody>
              <a:bodyPr wrap="none" anchor="ctr">
                <a:prstTxWarp prst="textNoShape">
                  <a:avLst/>
                </a:prstTxWarp>
              </a:bodyPr>
              <a:lstStyle/>
              <a:p>
                <a:endParaRPr lang="en-US"/>
              </a:p>
            </p:txBody>
          </p:sp>
        </p:grpSp>
      </p:grpSp>
      <p:sp>
        <p:nvSpPr>
          <p:cNvPr id="1036319" name="Text Box 31"/>
          <p:cNvSpPr txBox="1">
            <a:spLocks noChangeArrowheads="1"/>
          </p:cNvSpPr>
          <p:nvPr/>
        </p:nvSpPr>
        <p:spPr bwMode="auto">
          <a:xfrm>
            <a:off x="1812925" y="693738"/>
            <a:ext cx="184150" cy="579437"/>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1036320" name="Text Box 32"/>
          <p:cNvSpPr txBox="1">
            <a:spLocks noChangeArrowheads="1"/>
          </p:cNvSpPr>
          <p:nvPr/>
        </p:nvSpPr>
        <p:spPr bwMode="auto">
          <a:xfrm>
            <a:off x="6613525" y="3208338"/>
            <a:ext cx="184150" cy="579437"/>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1036322" name="Rectangle 34"/>
          <p:cNvSpPr>
            <a:spLocks noChangeArrowheads="1"/>
          </p:cNvSpPr>
          <p:nvPr/>
        </p:nvSpPr>
        <p:spPr bwMode="auto">
          <a:xfrm>
            <a:off x="6172200" y="228600"/>
            <a:ext cx="2743200" cy="12954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pic>
        <p:nvPicPr>
          <p:cNvPr id="1036321" name="Picture 33"/>
          <p:cNvPicPr>
            <a:picLocks noChangeAspect="1" noChangeArrowheads="1"/>
          </p:cNvPicPr>
          <p:nvPr/>
        </p:nvPicPr>
        <p:blipFill>
          <a:blip r:embed="rId9"/>
          <a:srcRect l="35635" t="25217" r="35014" b="7947"/>
          <a:stretch>
            <a:fillRect/>
          </a:stretch>
        </p:blipFill>
        <p:spPr bwMode="auto">
          <a:xfrm>
            <a:off x="6249988" y="304800"/>
            <a:ext cx="2597150" cy="3429000"/>
          </a:xfrm>
          <a:prstGeom prst="rect">
            <a:avLst/>
          </a:prstGeom>
          <a:noFill/>
          <a:ln w="9525">
            <a:solidFill>
              <a:schemeClr val="tx1"/>
            </a:solidFill>
            <a:miter lim="800000"/>
            <a:headEnd/>
            <a:tailEnd/>
          </a:ln>
          <a:effectLst/>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17858" name="Picture 2"/>
          <p:cNvPicPr>
            <a:picLocks noChangeAspect="1" noChangeArrowheads="1"/>
          </p:cNvPicPr>
          <p:nvPr/>
        </p:nvPicPr>
        <p:blipFill>
          <a:blip r:embed="rId3"/>
          <a:srcRect b="9625"/>
          <a:stretch>
            <a:fillRect/>
          </a:stretch>
        </p:blipFill>
        <p:spPr bwMode="auto">
          <a:xfrm>
            <a:off x="609600" y="1981200"/>
            <a:ext cx="7685088" cy="3870325"/>
          </a:xfrm>
          <a:prstGeom prst="rect">
            <a:avLst/>
          </a:prstGeom>
          <a:noFill/>
        </p:spPr>
      </p:pic>
      <p:sp>
        <p:nvSpPr>
          <p:cNvPr id="1017859" name="Text Box 3"/>
          <p:cNvSpPr txBox="1">
            <a:spLocks noChangeArrowheads="1"/>
          </p:cNvSpPr>
          <p:nvPr/>
        </p:nvSpPr>
        <p:spPr bwMode="auto">
          <a:xfrm>
            <a:off x="228600" y="304800"/>
            <a:ext cx="8610600" cy="579438"/>
          </a:xfrm>
          <a:prstGeom prst="rect">
            <a:avLst/>
          </a:prstGeom>
          <a:noFill/>
          <a:ln w="15875">
            <a:noFill/>
            <a:miter lim="800000"/>
            <a:headEnd/>
            <a:tailEnd/>
          </a:ln>
          <a:effectLst/>
        </p:spPr>
        <p:txBody>
          <a:bodyPr>
            <a:prstTxWarp prst="textNoShape">
              <a:avLst/>
            </a:prstTxWarp>
            <a:spAutoFit/>
          </a:bodyPr>
          <a:lstStyle/>
          <a:p>
            <a:r>
              <a:rPr lang="en-US">
                <a:solidFill>
                  <a:schemeClr val="bg1"/>
                </a:solidFill>
                <a:latin typeface="Trebuchet MS" charset="0"/>
              </a:rPr>
              <a:t>The power of datamining</a:t>
            </a:r>
            <a:endParaRPr lang="en-US">
              <a:solidFill>
                <a:schemeClr val="hlink"/>
              </a:solidFill>
              <a:latin typeface="Trebuchet MS" charset="0"/>
            </a:endParaRPr>
          </a:p>
        </p:txBody>
      </p:sp>
      <p:sp>
        <p:nvSpPr>
          <p:cNvPr id="1017860" name="Text Box 4"/>
          <p:cNvSpPr txBox="1">
            <a:spLocks noChangeArrowheads="1"/>
          </p:cNvSpPr>
          <p:nvPr/>
        </p:nvSpPr>
        <p:spPr bwMode="auto">
          <a:xfrm>
            <a:off x="300038" y="4632325"/>
            <a:ext cx="184150" cy="244475"/>
          </a:xfrm>
          <a:prstGeom prst="rect">
            <a:avLst/>
          </a:prstGeom>
          <a:noFill/>
          <a:ln w="15875">
            <a:noFill/>
            <a:miter lim="800000"/>
            <a:headEnd/>
            <a:tailEnd/>
          </a:ln>
          <a:effectLst/>
        </p:spPr>
        <p:txBody>
          <a:bodyPr wrap="none">
            <a:prstTxWarp prst="textNoShape">
              <a:avLst/>
            </a:prstTxWarp>
            <a:spAutoFit/>
          </a:bodyPr>
          <a:lstStyle/>
          <a:p>
            <a:endParaRPr lang="en-US" sz="1000">
              <a:solidFill>
                <a:schemeClr val="accent1"/>
              </a:solidFill>
            </a:endParaRPr>
          </a:p>
        </p:txBody>
      </p:sp>
      <p:sp>
        <p:nvSpPr>
          <p:cNvPr id="1017861" name="Text Box 5"/>
          <p:cNvSpPr txBox="1">
            <a:spLocks noChangeArrowheads="1"/>
          </p:cNvSpPr>
          <p:nvPr/>
        </p:nvSpPr>
        <p:spPr bwMode="auto">
          <a:xfrm>
            <a:off x="7239000" y="2362200"/>
            <a:ext cx="1501775" cy="274638"/>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a:solidFill>
                  <a:schemeClr val="tx1"/>
                </a:solidFill>
              </a:rPr>
              <a:t>(2005)</a:t>
            </a:r>
          </a:p>
        </p:txBody>
      </p:sp>
      <p:sp>
        <p:nvSpPr>
          <p:cNvPr id="1017863" name="Text Box 7"/>
          <p:cNvSpPr txBox="1">
            <a:spLocks noChangeArrowheads="1"/>
          </p:cNvSpPr>
          <p:nvPr/>
        </p:nvSpPr>
        <p:spPr bwMode="auto">
          <a:xfrm>
            <a:off x="1747838" y="5730875"/>
            <a:ext cx="5513387" cy="701675"/>
          </a:xfrm>
          <a:prstGeom prst="rect">
            <a:avLst/>
          </a:prstGeom>
          <a:noFill/>
          <a:ln w="9525">
            <a:noFill/>
            <a:miter lim="800000"/>
            <a:headEnd/>
            <a:tailEnd/>
          </a:ln>
          <a:effectLst/>
        </p:spPr>
        <p:txBody>
          <a:bodyPr wrap="none" anchor="ctr">
            <a:prstTxWarp prst="textNoShape">
              <a:avLst/>
            </a:prstTxWarp>
            <a:spAutoFit/>
          </a:bodyPr>
          <a:lstStyle/>
          <a:p>
            <a:pPr algn="ctr"/>
            <a:r>
              <a:rPr lang="en-US" sz="4000">
                <a:solidFill>
                  <a:schemeClr val="tx1"/>
                </a:solidFill>
                <a:latin typeface="Trebuchet MS" charset="0"/>
              </a:rPr>
              <a:t>Rareness is common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17863"/>
                                        </p:tgtEl>
                                        <p:attrNameLst>
                                          <p:attrName>style.visibility</p:attrName>
                                        </p:attrNameLst>
                                      </p:cBhvr>
                                      <p:to>
                                        <p:strVal val="visible"/>
                                      </p:to>
                                    </p:set>
                                    <p:animEffect transition="in" filter="dissolve">
                                      <p:cBhvr>
                                        <p:cTn id="7" dur="500"/>
                                        <p:tgtEl>
                                          <p:spTgt spid="10178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7863" grpId="0"/>
    </p:bld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42434" name="Picture 2"/>
          <p:cNvPicPr>
            <a:picLocks noChangeAspect="1" noChangeArrowheads="1"/>
          </p:cNvPicPr>
          <p:nvPr/>
        </p:nvPicPr>
        <p:blipFill>
          <a:blip r:embed="rId3"/>
          <a:srcRect t="6250" b="3972"/>
          <a:stretch>
            <a:fillRect/>
          </a:stretch>
        </p:blipFill>
        <p:spPr bwMode="auto">
          <a:xfrm>
            <a:off x="1447800" y="1600200"/>
            <a:ext cx="6346825" cy="4648200"/>
          </a:xfrm>
          <a:prstGeom prst="rect">
            <a:avLst/>
          </a:prstGeom>
          <a:noFill/>
          <a:ln w="15875">
            <a:noFill/>
            <a:miter lim="800000"/>
            <a:headEnd/>
            <a:tailEnd/>
          </a:ln>
          <a:effectLst/>
        </p:spPr>
      </p:pic>
      <p:sp>
        <p:nvSpPr>
          <p:cNvPr id="1042435" name="Rectangle 3"/>
          <p:cNvSpPr>
            <a:spLocks noGrp="1" noChangeArrowheads="1"/>
          </p:cNvSpPr>
          <p:nvPr>
            <p:ph type="title"/>
          </p:nvPr>
        </p:nvSpPr>
        <p:spPr>
          <a:xfrm>
            <a:off x="455613" y="228600"/>
            <a:ext cx="8231187" cy="1143000"/>
          </a:xfrm>
          <a:noFill/>
          <a:ln/>
        </p:spPr>
        <p:txBody>
          <a:bodyPr/>
          <a:lstStyle/>
          <a:p>
            <a:r>
              <a:rPr lang="en-US" sz="3200"/>
              <a:t>Knowledge Structure: structure for controlled data: metadata workflows</a:t>
            </a:r>
            <a:endParaRPr lang="en-US"/>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44482" name="Picture 2"/>
          <p:cNvPicPr>
            <a:picLocks noChangeAspect="1" noChangeArrowheads="1"/>
          </p:cNvPicPr>
          <p:nvPr/>
        </p:nvPicPr>
        <p:blipFill>
          <a:blip r:embed="rId3"/>
          <a:srcRect t="9636" b="7614"/>
          <a:stretch>
            <a:fillRect/>
          </a:stretch>
        </p:blipFill>
        <p:spPr bwMode="auto">
          <a:xfrm>
            <a:off x="1143000" y="1600200"/>
            <a:ext cx="6934200" cy="4681538"/>
          </a:xfrm>
          <a:prstGeom prst="rect">
            <a:avLst/>
          </a:prstGeom>
          <a:noFill/>
          <a:ln w="9525">
            <a:noFill/>
            <a:miter lim="800000"/>
            <a:headEnd/>
            <a:tailEnd/>
          </a:ln>
          <a:effectLst/>
        </p:spPr>
      </p:pic>
      <p:sp>
        <p:nvSpPr>
          <p:cNvPr id="1044483" name="Text Box 3"/>
          <p:cNvSpPr txBox="1">
            <a:spLocks noChangeArrowheads="1"/>
          </p:cNvSpPr>
          <p:nvPr/>
        </p:nvSpPr>
        <p:spPr bwMode="auto">
          <a:xfrm>
            <a:off x="381000" y="1219200"/>
            <a:ext cx="8493125" cy="336550"/>
          </a:xfrm>
          <a:prstGeom prst="rect">
            <a:avLst/>
          </a:prstGeom>
          <a:noFill/>
          <a:ln w="9525">
            <a:noFill/>
            <a:miter lim="800000"/>
            <a:headEnd/>
            <a:tailEnd/>
          </a:ln>
          <a:effectLst/>
        </p:spPr>
        <p:txBody>
          <a:bodyPr>
            <a:prstTxWarp prst="textNoShape">
              <a:avLst/>
            </a:prstTxWarp>
            <a:spAutoFit/>
          </a:bodyPr>
          <a:lstStyle/>
          <a:p>
            <a:endParaRPr lang="en-US" sz="1600" b="0">
              <a:solidFill>
                <a:schemeClr val="tx1"/>
              </a:solidFill>
              <a:latin typeface="Arial" charset="0"/>
            </a:endParaRPr>
          </a:p>
        </p:txBody>
      </p:sp>
      <p:sp>
        <p:nvSpPr>
          <p:cNvPr id="1044484" name="Text Box 4"/>
          <p:cNvSpPr txBox="1">
            <a:spLocks noChangeArrowheads="1"/>
          </p:cNvSpPr>
          <p:nvPr/>
        </p:nvSpPr>
        <p:spPr bwMode="auto">
          <a:xfrm>
            <a:off x="365125" y="7938"/>
            <a:ext cx="184150" cy="579437"/>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1044485" name="Rectangle 5"/>
          <p:cNvSpPr>
            <a:spLocks noGrp="1" noChangeArrowheads="1"/>
          </p:cNvSpPr>
          <p:nvPr>
            <p:ph type="title"/>
          </p:nvPr>
        </p:nvSpPr>
        <p:spPr>
          <a:xfrm>
            <a:off x="455613" y="228600"/>
            <a:ext cx="8231187" cy="1143000"/>
          </a:xfrm>
          <a:noFill/>
          <a:ln/>
        </p:spPr>
        <p:txBody>
          <a:bodyPr/>
          <a:lstStyle/>
          <a:p>
            <a:r>
              <a:rPr lang="en-US" sz="3200"/>
              <a:t>Multilingual authorities</a:t>
            </a:r>
            <a:endParaRPr lang="en-US"/>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6555" name="Text Box 27"/>
          <p:cNvSpPr txBox="1">
            <a:spLocks noChangeArrowheads="1"/>
          </p:cNvSpPr>
          <p:nvPr/>
        </p:nvSpPr>
        <p:spPr bwMode="auto">
          <a:xfrm>
            <a:off x="304800" y="228600"/>
            <a:ext cx="8839200" cy="676275"/>
          </a:xfrm>
          <a:prstGeom prst="rect">
            <a:avLst/>
          </a:prstGeom>
          <a:noFill/>
          <a:ln w="9525">
            <a:noFill/>
            <a:miter lim="800000"/>
            <a:headEnd/>
            <a:tailEnd/>
          </a:ln>
          <a:effectLst/>
        </p:spPr>
        <p:txBody>
          <a:bodyPr>
            <a:prstTxWarp prst="textNoShape">
              <a:avLst/>
            </a:prstTxWarp>
            <a:spAutoFit/>
          </a:bodyPr>
          <a:lstStyle/>
          <a:p>
            <a:pPr>
              <a:lnSpc>
                <a:spcPct val="120000"/>
              </a:lnSpc>
              <a:spcBef>
                <a:spcPct val="50000"/>
              </a:spcBef>
            </a:pPr>
            <a:r>
              <a:rPr lang="en-US">
                <a:solidFill>
                  <a:schemeClr val="bg1"/>
                </a:solidFill>
                <a:latin typeface="Trebuchet MS" charset="0"/>
              </a:rPr>
              <a:t>Terminology Services architecture</a:t>
            </a:r>
          </a:p>
        </p:txBody>
      </p:sp>
      <p:pic>
        <p:nvPicPr>
          <p:cNvPr id="1046558" name="Picture 30"/>
          <p:cNvPicPr>
            <a:picLocks noChangeAspect="1" noChangeArrowheads="1"/>
          </p:cNvPicPr>
          <p:nvPr/>
        </p:nvPicPr>
        <p:blipFill>
          <a:blip r:embed="rId3"/>
          <a:srcRect/>
          <a:stretch>
            <a:fillRect/>
          </a:stretch>
        </p:blipFill>
        <p:spPr bwMode="auto">
          <a:xfrm>
            <a:off x="762000" y="1447800"/>
            <a:ext cx="7162800" cy="496887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6770" name="Rectangle 2"/>
          <p:cNvSpPr>
            <a:spLocks noGrp="1" noChangeArrowheads="1"/>
          </p:cNvSpPr>
          <p:nvPr>
            <p:ph type="title"/>
          </p:nvPr>
        </p:nvSpPr>
        <p:spPr>
          <a:xfrm>
            <a:off x="152400" y="228600"/>
            <a:ext cx="8991600" cy="915988"/>
          </a:xfrm>
        </p:spPr>
        <p:txBody>
          <a:bodyPr/>
          <a:lstStyle/>
          <a:p>
            <a:r>
              <a:rPr lang="en-US" sz="3200"/>
              <a:t>Web-scale, Grids and Clouds …</a:t>
            </a:r>
          </a:p>
        </p:txBody>
      </p:sp>
      <p:pic>
        <p:nvPicPr>
          <p:cNvPr id="1056771" name="Picture 3"/>
          <p:cNvPicPr>
            <a:picLocks noChangeAspect="1" noChangeArrowheads="1"/>
          </p:cNvPicPr>
          <p:nvPr/>
        </p:nvPicPr>
        <p:blipFill>
          <a:blip r:embed="rId3"/>
          <a:srcRect l="23647" t="20889" r="24817"/>
          <a:stretch>
            <a:fillRect/>
          </a:stretch>
        </p:blipFill>
        <p:spPr bwMode="auto">
          <a:xfrm>
            <a:off x="1219200" y="1714500"/>
            <a:ext cx="5334000" cy="4448175"/>
          </a:xfrm>
          <a:prstGeom prst="rect">
            <a:avLst/>
          </a:prstGeom>
          <a:noFill/>
          <a:ln w="9525">
            <a:solidFill>
              <a:schemeClr val="hlink"/>
            </a:solidFill>
            <a:miter lim="800000"/>
            <a:headEnd/>
            <a:tailEnd/>
          </a:ln>
          <a:effectLst/>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4434" name="TextBox 3"/>
          <p:cNvSpPr txBox="1">
            <a:spLocks noChangeArrowheads="1"/>
          </p:cNvSpPr>
          <p:nvPr/>
        </p:nvSpPr>
        <p:spPr bwMode="auto">
          <a:xfrm>
            <a:off x="4648200" y="2057400"/>
            <a:ext cx="4113213" cy="1676400"/>
          </a:xfrm>
          <a:prstGeom prst="rect">
            <a:avLst/>
          </a:prstGeom>
          <a:noFill/>
          <a:ln w="9525">
            <a:noFill/>
            <a:miter lim="800000"/>
            <a:headEnd/>
            <a:tailEnd/>
          </a:ln>
        </p:spPr>
        <p:txBody>
          <a:bodyPr>
            <a:prstTxWarp prst="textNoShape">
              <a:avLst/>
            </a:prstTxWarp>
            <a:spAutoFit/>
          </a:bodyPr>
          <a:lstStyle/>
          <a:p>
            <a:pPr defTabSz="457200"/>
            <a:r>
              <a:rPr lang="en-US" sz="4000" b="0">
                <a:solidFill>
                  <a:schemeClr val="tx1"/>
                </a:solidFill>
                <a:latin typeface="Calibri" charset="0"/>
                <a:ea typeface="ＭＳ Ｐゴシック" charset="-128"/>
                <a:cs typeface="ＭＳ Ｐゴシック" charset="-128"/>
              </a:rPr>
              <a:t>Concentration</a:t>
            </a:r>
          </a:p>
          <a:p>
            <a:pPr defTabSz="457200"/>
            <a:r>
              <a:rPr lang="en-US" b="0">
                <a:solidFill>
                  <a:srgbClr val="F79646"/>
                </a:solidFill>
                <a:latin typeface="Calibri" charset="0"/>
                <a:ea typeface="ＭＳ Ｐゴシック" charset="-128"/>
                <a:cs typeface="ＭＳ Ｐゴシック" charset="-128"/>
              </a:rPr>
              <a:t>A web-scale presence</a:t>
            </a:r>
          </a:p>
          <a:p>
            <a:pPr defTabSz="457200"/>
            <a:r>
              <a:rPr lang="en-US" b="0">
                <a:solidFill>
                  <a:srgbClr val="F79646"/>
                </a:solidFill>
                <a:latin typeface="Calibri" charset="0"/>
                <a:ea typeface="ＭＳ Ｐゴシック" charset="-128"/>
                <a:cs typeface="ＭＳ Ｐゴシック" charset="-128"/>
              </a:rPr>
              <a:t>Mobilise data</a:t>
            </a:r>
          </a:p>
        </p:txBody>
      </p:sp>
      <p:sp>
        <p:nvSpPr>
          <p:cNvPr id="914435" name="TextBox 4"/>
          <p:cNvSpPr txBox="1">
            <a:spLocks noChangeArrowheads="1"/>
          </p:cNvSpPr>
          <p:nvPr/>
        </p:nvSpPr>
        <p:spPr bwMode="auto">
          <a:xfrm>
            <a:off x="4648200" y="4876800"/>
            <a:ext cx="3424238" cy="1676400"/>
          </a:xfrm>
          <a:prstGeom prst="rect">
            <a:avLst/>
          </a:prstGeom>
          <a:noFill/>
          <a:ln w="9525">
            <a:noFill/>
            <a:miter lim="800000"/>
            <a:headEnd/>
            <a:tailEnd/>
          </a:ln>
        </p:spPr>
        <p:txBody>
          <a:bodyPr>
            <a:prstTxWarp prst="textNoShape">
              <a:avLst/>
            </a:prstTxWarp>
            <a:spAutoFit/>
          </a:bodyPr>
          <a:lstStyle/>
          <a:p>
            <a:pPr defTabSz="457200"/>
            <a:r>
              <a:rPr lang="en-US" sz="4000" b="0">
                <a:solidFill>
                  <a:schemeClr val="tx1"/>
                </a:solidFill>
                <a:latin typeface="Calibri" charset="0"/>
                <a:ea typeface="ＭＳ Ｐゴシック" charset="-128"/>
                <a:cs typeface="ＭＳ Ｐゴシック" charset="-128"/>
              </a:rPr>
              <a:t>Diffusion</a:t>
            </a:r>
          </a:p>
          <a:p>
            <a:pPr defTabSz="457200"/>
            <a:r>
              <a:rPr lang="en-US" b="0">
                <a:solidFill>
                  <a:srgbClr val="F79646"/>
                </a:solidFill>
                <a:latin typeface="Calibri" charset="0"/>
                <a:ea typeface="ＭＳ Ｐゴシック" charset="-128"/>
                <a:cs typeface="ＭＳ Ｐゴシック" charset="-128"/>
              </a:rPr>
              <a:t>Disclosure of links, </a:t>
            </a:r>
          </a:p>
          <a:p>
            <a:pPr defTabSz="457200"/>
            <a:r>
              <a:rPr lang="en-US" b="0">
                <a:solidFill>
                  <a:srgbClr val="F79646"/>
                </a:solidFill>
                <a:latin typeface="Calibri" charset="0"/>
                <a:ea typeface="ＭＳ Ｐゴシック" charset="-128"/>
                <a:cs typeface="ＭＳ Ｐゴシック" charset="-128"/>
              </a:rPr>
              <a:t>data and services</a:t>
            </a:r>
          </a:p>
        </p:txBody>
      </p:sp>
      <p:grpSp>
        <p:nvGrpSpPr>
          <p:cNvPr id="10" name="Group 9"/>
          <p:cNvGrpSpPr>
            <a:grpSpLocks/>
          </p:cNvGrpSpPr>
          <p:nvPr/>
        </p:nvGrpSpPr>
        <p:grpSpPr bwMode="auto">
          <a:xfrm>
            <a:off x="685800" y="1295400"/>
            <a:ext cx="4810125" cy="3876675"/>
            <a:chOff x="829220" y="965537"/>
            <a:chExt cx="4809580" cy="3876259"/>
          </a:xfrm>
        </p:grpSpPr>
        <p:sp>
          <p:nvSpPr>
            <p:cNvPr id="7" name="Text Box 2"/>
            <p:cNvSpPr txBox="1">
              <a:spLocks noChangeArrowheads="1"/>
            </p:cNvSpPr>
            <p:nvPr/>
          </p:nvSpPr>
          <p:spPr bwMode="auto">
            <a:xfrm>
              <a:off x="829220" y="965537"/>
              <a:ext cx="4809580" cy="1015663"/>
            </a:xfrm>
            <a:prstGeom prst="rect">
              <a:avLst/>
            </a:prstGeom>
            <a:noFill/>
            <a:ln w="9525">
              <a:noFill/>
              <a:miter lim="800000"/>
              <a:headEnd/>
              <a:tailEnd/>
            </a:ln>
            <a:effectLst/>
          </p:spPr>
          <p:txBody>
            <a:bodyPr wrap="none">
              <a:prstTxWarp prst="textNoShape">
                <a:avLst/>
              </a:prstTxWarp>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defTabSz="457200" fontAlgn="auto">
                <a:spcBef>
                  <a:spcPts val="0"/>
                </a:spcBef>
                <a:spcAft>
                  <a:spcPts val="0"/>
                </a:spcAft>
                <a:defRPr/>
              </a:pPr>
              <a:r>
                <a:rPr lang="en-US" sz="6000" dirty="0">
                  <a:ln>
                    <a:prstDash val="solid"/>
                  </a:ln>
                  <a:solidFill>
                    <a:srgbClr val="9B2D1F"/>
                  </a:solidFill>
                  <a:effectLst>
                    <a:outerShdw blurRad="88000" dist="50800" dir="5040000" algn="tl">
                      <a:schemeClr val="accent4">
                        <a:tint val="80000"/>
                        <a:satMod val="250000"/>
                        <a:alpha val="45000"/>
                      </a:schemeClr>
                    </a:outerShdw>
                  </a:effectLst>
                  <a:latin typeface="+mn-lt"/>
                </a:rPr>
                <a:t>Network level</a:t>
              </a:r>
            </a:p>
          </p:txBody>
        </p:sp>
        <p:sp>
          <p:nvSpPr>
            <p:cNvPr id="9" name="Text Box 3"/>
            <p:cNvSpPr txBox="1">
              <a:spLocks noChangeArrowheads="1"/>
            </p:cNvSpPr>
            <p:nvPr/>
          </p:nvSpPr>
          <p:spPr bwMode="auto">
            <a:xfrm>
              <a:off x="914400" y="3733800"/>
              <a:ext cx="3926037" cy="1107996"/>
            </a:xfrm>
            <a:prstGeom prst="rect">
              <a:avLst/>
            </a:prstGeom>
            <a:noFill/>
            <a:ln w="9525">
              <a:noFill/>
              <a:miter lim="800000"/>
              <a:headEnd/>
              <a:tailEnd/>
            </a:ln>
            <a:effectLst/>
          </p:spPr>
          <p:txBody>
            <a:bodyPr wrap="none">
              <a:prstTxWarp prst="textNoShape">
                <a:avLst/>
              </a:prstTxWarp>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defTabSz="457200" fontAlgn="auto">
                <a:spcBef>
                  <a:spcPts val="0"/>
                </a:spcBef>
                <a:spcAft>
                  <a:spcPts val="0"/>
                </a:spcAft>
                <a:defRPr/>
              </a:pPr>
              <a:r>
                <a:rPr lang="en-US" sz="6600" dirty="0">
                  <a:ln>
                    <a:prstDash val="solid"/>
                  </a:ln>
                  <a:solidFill>
                    <a:schemeClr val="accent2"/>
                  </a:solidFill>
                  <a:effectLst>
                    <a:outerShdw blurRad="88000" dist="50800" dir="5040000" algn="tl">
                      <a:schemeClr val="accent4">
                        <a:tint val="80000"/>
                        <a:satMod val="250000"/>
                        <a:alpha val="45000"/>
                      </a:schemeClr>
                    </a:outerShdw>
                  </a:effectLst>
                  <a:latin typeface="+mn-lt"/>
                </a:rPr>
                <a:t>Web-scale</a:t>
              </a:r>
            </a:p>
          </p:txBody>
        </p:sp>
      </p:grpSp>
      <p:sp>
        <p:nvSpPr>
          <p:cNvPr id="914439" name="Rectangle 7"/>
          <p:cNvSpPr>
            <a:spLocks noChangeArrowheads="1"/>
          </p:cNvSpPr>
          <p:nvPr/>
        </p:nvSpPr>
        <p:spPr bwMode="auto">
          <a:xfrm>
            <a:off x="434975" y="147638"/>
            <a:ext cx="6989763" cy="1284287"/>
          </a:xfrm>
          <a:prstGeom prst="rect">
            <a:avLst/>
          </a:prstGeom>
          <a:noFill/>
          <a:ln w="9525">
            <a:noFill/>
            <a:miter lim="800000"/>
            <a:headEnd/>
            <a:tailEnd/>
          </a:ln>
          <a:effectLst>
            <a:outerShdw blurRad="63500" dist="38099" dir="2700000" algn="ctr" rotWithShape="0">
              <a:srgbClr val="144A6F">
                <a:alpha val="74998"/>
              </a:srgbClr>
            </a:outerShdw>
          </a:effectLst>
        </p:spPr>
        <p:txBody>
          <a:bodyPr anchor="ctr">
            <a:prstTxWarp prst="textNoShape">
              <a:avLst/>
            </a:prstTxWarp>
          </a:bodyPr>
          <a:lstStyle/>
          <a:p>
            <a:r>
              <a:rPr lang="en-US" sz="2800">
                <a:solidFill>
                  <a:schemeClr val="bg1"/>
                </a:solidFill>
                <a:latin typeface="Trebuchet MS" charset="0"/>
              </a:rPr>
              <a:t>Scale matters</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0866" name="Rectangle 2"/>
          <p:cNvSpPr>
            <a:spLocks noGrp="1" noChangeArrowheads="1"/>
          </p:cNvSpPr>
          <p:nvPr>
            <p:ph type="title"/>
          </p:nvPr>
        </p:nvSpPr>
        <p:spPr>
          <a:xfrm>
            <a:off x="228600" y="304800"/>
            <a:ext cx="9067800" cy="623888"/>
          </a:xfrm>
        </p:spPr>
        <p:txBody>
          <a:bodyPr/>
          <a:lstStyle/>
          <a:p>
            <a:r>
              <a:rPr lang="en-US" sz="3200">
                <a:ea typeface="Arial" charset="0"/>
                <a:cs typeface="Arial" charset="0"/>
              </a:rPr>
              <a:t>Registries: ‘the intelligence in </a:t>
            </a:r>
            <a:br>
              <a:rPr lang="en-US" sz="3200">
                <a:ea typeface="Arial" charset="0"/>
                <a:cs typeface="Arial" charset="0"/>
              </a:rPr>
            </a:br>
            <a:r>
              <a:rPr lang="en-US" sz="3200">
                <a:ea typeface="Arial" charset="0"/>
                <a:cs typeface="Arial" charset="0"/>
              </a:rPr>
              <a:t>the network’</a:t>
            </a:r>
          </a:p>
        </p:txBody>
      </p:sp>
      <p:sp>
        <p:nvSpPr>
          <p:cNvPr id="1060872" name="Rectangle 8"/>
          <p:cNvSpPr>
            <a:spLocks noChangeArrowheads="1"/>
          </p:cNvSpPr>
          <p:nvPr/>
        </p:nvSpPr>
        <p:spPr bwMode="auto">
          <a:xfrm>
            <a:off x="5788025" y="1025525"/>
            <a:ext cx="3014663" cy="4572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
        <p:nvSpPr>
          <p:cNvPr id="1060868" name="Text Box 4"/>
          <p:cNvSpPr txBox="1">
            <a:spLocks noChangeArrowheads="1"/>
          </p:cNvSpPr>
          <p:nvPr/>
        </p:nvSpPr>
        <p:spPr bwMode="auto">
          <a:xfrm>
            <a:off x="685800" y="1600200"/>
            <a:ext cx="4114800" cy="1558925"/>
          </a:xfrm>
          <a:prstGeom prst="rect">
            <a:avLst/>
          </a:prstGeom>
          <a:noFill/>
          <a:ln w="9525">
            <a:noFill/>
            <a:miter lim="800000"/>
            <a:headEnd/>
            <a:tailEnd/>
          </a:ln>
          <a:effectLst/>
        </p:spPr>
        <p:txBody>
          <a:bodyPr>
            <a:prstTxWarp prst="textNoShape">
              <a:avLst/>
            </a:prstTxWarp>
            <a:spAutoFit/>
          </a:bodyPr>
          <a:lstStyle/>
          <a:p>
            <a:r>
              <a:rPr lang="en-US" sz="1600" b="0">
                <a:solidFill>
                  <a:schemeClr val="tx1"/>
                </a:solidFill>
                <a:latin typeface="Trebuchet MS" charset="0"/>
              </a:rPr>
              <a:t>This registry will ultimately lead to the creation of a consistent, accepted process for libraries, archives and museums to provide access to high-risk or special collection materials.</a:t>
            </a:r>
          </a:p>
          <a:p>
            <a:endParaRPr lang="en-US" sz="1600" b="0">
              <a:solidFill>
                <a:schemeClr val="tx1"/>
              </a:solidFill>
              <a:latin typeface="Trebuchet MS" charset="0"/>
            </a:endParaRPr>
          </a:p>
        </p:txBody>
      </p:sp>
      <p:sp>
        <p:nvSpPr>
          <p:cNvPr id="1060869" name="Text Box 5"/>
          <p:cNvSpPr txBox="1">
            <a:spLocks noChangeArrowheads="1"/>
          </p:cNvSpPr>
          <p:nvPr/>
        </p:nvSpPr>
        <p:spPr bwMode="auto">
          <a:xfrm>
            <a:off x="434975" y="576263"/>
            <a:ext cx="571500" cy="214312"/>
          </a:xfrm>
          <a:prstGeom prst="rect">
            <a:avLst/>
          </a:prstGeom>
          <a:noFill/>
          <a:ln w="9525">
            <a:noFill/>
            <a:miter lim="800000"/>
            <a:headEnd/>
            <a:tailEnd/>
          </a:ln>
          <a:effectLst/>
        </p:spPr>
        <p:txBody>
          <a:bodyPr>
            <a:prstTxWarp prst="textNoShape">
              <a:avLst/>
            </a:prstTxWarp>
            <a:spAutoFit/>
          </a:bodyPr>
          <a:lstStyle/>
          <a:p>
            <a:pPr>
              <a:spcBef>
                <a:spcPct val="50000"/>
              </a:spcBef>
            </a:pPr>
            <a:endParaRPr lang="en-US" sz="800" b="0">
              <a:solidFill>
                <a:schemeClr val="tx1"/>
              </a:solidFill>
              <a:latin typeface="Arial" charset="0"/>
            </a:endParaRPr>
          </a:p>
        </p:txBody>
      </p:sp>
      <p:sp>
        <p:nvSpPr>
          <p:cNvPr id="1060870" name="Text Box 6"/>
          <p:cNvSpPr txBox="1">
            <a:spLocks noChangeArrowheads="1"/>
          </p:cNvSpPr>
          <p:nvPr/>
        </p:nvSpPr>
        <p:spPr bwMode="auto">
          <a:xfrm>
            <a:off x="4784725" y="3970338"/>
            <a:ext cx="184150" cy="579437"/>
          </a:xfrm>
          <a:prstGeom prst="rect">
            <a:avLst/>
          </a:prstGeom>
          <a:noFill/>
          <a:ln w="9525">
            <a:noFill/>
            <a:miter lim="800000"/>
            <a:headEnd/>
            <a:tailEnd/>
          </a:ln>
          <a:effectLst/>
        </p:spPr>
        <p:txBody>
          <a:bodyPr wrap="none">
            <a:prstTxWarp prst="textNoShape">
              <a:avLst/>
            </a:prstTxWarp>
            <a:spAutoFit/>
          </a:bodyPr>
          <a:lstStyle/>
          <a:p>
            <a:endParaRPr lang="en-US"/>
          </a:p>
        </p:txBody>
      </p:sp>
      <p:pic>
        <p:nvPicPr>
          <p:cNvPr id="1060871" name="Picture 7"/>
          <p:cNvPicPr>
            <a:picLocks noChangeAspect="1" noChangeArrowheads="1"/>
          </p:cNvPicPr>
          <p:nvPr/>
        </p:nvPicPr>
        <p:blipFill>
          <a:blip r:embed="rId3">
            <a:lum bright="-36000" contrast="90000"/>
          </a:blip>
          <a:srcRect t="22171" r="1976" b="3639"/>
          <a:stretch>
            <a:fillRect/>
          </a:stretch>
        </p:blipFill>
        <p:spPr bwMode="auto">
          <a:xfrm>
            <a:off x="304800" y="2971800"/>
            <a:ext cx="4724400" cy="3352800"/>
          </a:xfrm>
          <a:prstGeom prst="rect">
            <a:avLst/>
          </a:prstGeom>
          <a:noFill/>
          <a:ln w="28575">
            <a:solidFill>
              <a:schemeClr val="hlink"/>
            </a:solidFill>
            <a:miter lim="800000"/>
            <a:headEnd/>
            <a:tailEnd/>
          </a:ln>
          <a:effectLst/>
        </p:spPr>
      </p:pic>
      <p:pic>
        <p:nvPicPr>
          <p:cNvPr id="1060867" name="Picture 3"/>
          <p:cNvPicPr>
            <a:picLocks noChangeAspect="1" noChangeArrowheads="1"/>
          </p:cNvPicPr>
          <p:nvPr/>
        </p:nvPicPr>
        <p:blipFill>
          <a:blip r:embed="rId4"/>
          <a:srcRect l="38380" t="26491" r="37938" b="9628"/>
          <a:stretch>
            <a:fillRect/>
          </a:stretch>
        </p:blipFill>
        <p:spPr bwMode="auto">
          <a:xfrm>
            <a:off x="5867400" y="1066800"/>
            <a:ext cx="2860675" cy="4191000"/>
          </a:xfrm>
          <a:prstGeom prst="rect">
            <a:avLst/>
          </a:prstGeom>
          <a:noFill/>
          <a:ln w="9525">
            <a:solidFill>
              <a:schemeClr val="tx1"/>
            </a:solidFill>
            <a:miter lim="800000"/>
            <a:headEnd/>
            <a:tailEnd/>
          </a:ln>
          <a:effectLst/>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969730" name="Picture 2" descr="Darwin_HI_REZ"/>
          <p:cNvPicPr>
            <a:picLocks noChangeAspect="1" noChangeArrowheads="1"/>
          </p:cNvPicPr>
          <p:nvPr>
            <p:ph type="body" idx="1"/>
          </p:nvPr>
        </p:nvPicPr>
        <p:blipFill>
          <a:blip r:embed="rId3"/>
          <a:srcRect l="2000" t="5190" r="999" b="2596"/>
          <a:stretch>
            <a:fillRect/>
          </a:stretch>
        </p:blipFill>
        <p:spPr>
          <a:xfrm>
            <a:off x="0" y="0"/>
            <a:ext cx="9144000" cy="7048500"/>
          </a:xfrm>
          <a:ln/>
        </p:spPr>
      </p:pic>
      <p:sp>
        <p:nvSpPr>
          <p:cNvPr id="3" name="Content Placeholder 2"/>
          <p:cNvSpPr>
            <a:spLocks/>
          </p:cNvSpPr>
          <p:nvPr/>
        </p:nvSpPr>
        <p:spPr bwMode="auto">
          <a:xfrm>
            <a:off x="5486400" y="838200"/>
            <a:ext cx="3482975" cy="3971925"/>
          </a:xfrm>
          <a:prstGeom prst="rect">
            <a:avLst/>
          </a:prstGeom>
          <a:noFill/>
          <a:ln w="9525">
            <a:noFill/>
            <a:miter lim="800000"/>
            <a:headEnd/>
            <a:tailEnd/>
          </a:ln>
          <a:effectLst/>
        </p:spPr>
        <p:txBody>
          <a:bodyPr lIns="0" tIns="0" rIns="0" bIns="0">
            <a:prstTxWarp prst="textNoShape">
              <a:avLst/>
            </a:prstTxWarp>
          </a:bodyPr>
          <a:lstStyle/>
          <a:p>
            <a:pPr marL="225425" indent="-212725" eaLnBrk="0" hangingPunct="0">
              <a:lnSpc>
                <a:spcPct val="120000"/>
              </a:lnSpc>
              <a:spcBef>
                <a:spcPct val="50000"/>
              </a:spcBef>
              <a:buClr>
                <a:srgbClr val="FF7600"/>
              </a:buClr>
            </a:pPr>
            <a:r>
              <a:rPr lang="en-US" sz="2600" i="1">
                <a:solidFill>
                  <a:schemeClr val="bg1"/>
                </a:solidFill>
                <a:latin typeface="Trebuchet MS" charset="0"/>
              </a:rPr>
              <a:t>“It is not the strongest of the species that survives, nor the most intelligent </a:t>
            </a:r>
            <a:br>
              <a:rPr lang="en-US" sz="2600" i="1">
                <a:solidFill>
                  <a:schemeClr val="bg1"/>
                </a:solidFill>
                <a:latin typeface="Trebuchet MS" charset="0"/>
              </a:rPr>
            </a:br>
            <a:r>
              <a:rPr lang="en-US" sz="2600" i="1">
                <a:solidFill>
                  <a:schemeClr val="bg1"/>
                </a:solidFill>
                <a:latin typeface="Trebuchet MS" charset="0"/>
              </a:rPr>
              <a:t>that survives. </a:t>
            </a:r>
            <a:br>
              <a:rPr lang="en-US" sz="2600" i="1">
                <a:solidFill>
                  <a:schemeClr val="bg1"/>
                </a:solidFill>
                <a:latin typeface="Trebuchet MS" charset="0"/>
              </a:rPr>
            </a:br>
            <a:r>
              <a:rPr lang="en-US" sz="2600" i="1">
                <a:solidFill>
                  <a:schemeClr val="bg1"/>
                </a:solidFill>
                <a:latin typeface="Trebuchet MS" charset="0"/>
              </a:rPr>
              <a:t>It is the one that is the most adaptable to change.”</a:t>
            </a:r>
          </a:p>
        </p:txBody>
      </p:sp>
      <p:sp>
        <p:nvSpPr>
          <p:cNvPr id="348170" name="Text Box 10"/>
          <p:cNvSpPr txBox="1">
            <a:spLocks noChangeArrowheads="1"/>
          </p:cNvSpPr>
          <p:nvPr/>
        </p:nvSpPr>
        <p:spPr bwMode="auto">
          <a:xfrm>
            <a:off x="5867400" y="5410200"/>
            <a:ext cx="2957513" cy="427038"/>
          </a:xfrm>
          <a:prstGeom prst="rect">
            <a:avLst/>
          </a:prstGeom>
          <a:noFill/>
          <a:ln w="9525" algn="ctr">
            <a:noFill/>
            <a:miter lim="800000"/>
            <a:headEnd/>
            <a:tailEnd/>
          </a:ln>
          <a:effectLst/>
        </p:spPr>
        <p:txBody>
          <a:bodyPr>
            <a:prstTxWarp prst="textNoShape">
              <a:avLst/>
            </a:prstTxWarp>
            <a:spAutoFit/>
          </a:bodyPr>
          <a:lstStyle/>
          <a:p>
            <a:pPr marL="234950" indent="-234950" algn="r" eaLnBrk="0" hangingPunct="0">
              <a:spcBef>
                <a:spcPct val="50000"/>
              </a:spcBef>
              <a:buClr>
                <a:srgbClr val="FF7600"/>
              </a:buClr>
            </a:pPr>
            <a:r>
              <a:rPr lang="en-US" sz="2200" i="1">
                <a:solidFill>
                  <a:schemeClr val="bg1"/>
                </a:solidFill>
                <a:effectLst>
                  <a:outerShdw blurRad="38100" dist="38100" dir="2700000" algn="tl">
                    <a:srgbClr val="969696"/>
                  </a:outerShdw>
                </a:effectLst>
                <a:latin typeface="Trebuchet MS" charset="0"/>
              </a:rPr>
              <a:t>—Charles </a:t>
            </a:r>
            <a:r>
              <a:rPr lang="en-US" sz="2200" i="1">
                <a:solidFill>
                  <a:schemeClr val="bg1"/>
                </a:solidFill>
                <a:latin typeface="Trebuchet MS" charset="0"/>
              </a:rPr>
              <a:t>Darwin</a:t>
            </a:r>
            <a:endParaRPr lang="en-US" sz="2200" b="0" i="1">
              <a:solidFill>
                <a:schemeClr val="bg1"/>
              </a:solidFill>
              <a:effectLst>
                <a:outerShdw blurRad="38100" dist="38100" dir="2700000" algn="tl">
                  <a:srgbClr val="969696"/>
                </a:outerShdw>
              </a:effectLst>
              <a:latin typeface="Trebuchet MS" charset="0"/>
            </a:endParaRPr>
          </a:p>
        </p:txBody>
      </p:sp>
      <p:sp>
        <p:nvSpPr>
          <p:cNvPr id="969733" name="Text Box 5"/>
          <p:cNvSpPr txBox="1">
            <a:spLocks noChangeArrowheads="1"/>
          </p:cNvSpPr>
          <p:nvPr/>
        </p:nvSpPr>
        <p:spPr bwMode="auto">
          <a:xfrm>
            <a:off x="6499225" y="6507163"/>
            <a:ext cx="2730500" cy="350837"/>
          </a:xfrm>
          <a:prstGeom prst="rect">
            <a:avLst/>
          </a:prstGeom>
          <a:noFill/>
          <a:ln w="9525">
            <a:noFill/>
            <a:miter lim="800000"/>
            <a:headEnd/>
            <a:tailEnd/>
          </a:ln>
          <a:effectLst/>
        </p:spPr>
        <p:txBody>
          <a:bodyPr wrap="none">
            <a:prstTxWarp prst="textNoShape">
              <a:avLst/>
            </a:prstTxWarp>
            <a:spAutoFit/>
          </a:bodyPr>
          <a:lstStyle/>
          <a:p>
            <a:r>
              <a:rPr lang="en-US" sz="1700">
                <a:solidFill>
                  <a:schemeClr val="tx1"/>
                </a:solidFill>
                <a:latin typeface="Trebuchet MS" charset="0"/>
              </a:rPr>
              <a:t>Image: Auckland Museum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delay="0"/>
                      </p:stCondLst>
                      <p:childTnLst>
                        <p:par>
                          <p:cTn id="4" fill="hold">
                            <p:stCondLst>
                              <p:cond delay="0"/>
                            </p:stCondLst>
                            <p:childTnLst>
                              <p:par>
                                <p:cTn id="5" presetID="10" presetClass="entr" presetSubtype="0" fill="hold" grpId="0" nodeType="withEffect">
                                  <p:stCondLst>
                                    <p:cond delay="4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0" nodeType="withEffect">
                                  <p:stCondLst>
                                    <p:cond delay="1400"/>
                                  </p:stCondLst>
                                  <p:childTnLst>
                                    <p:set>
                                      <p:cBhvr>
                                        <p:cTn id="9" dur="1" fill="hold">
                                          <p:stCondLst>
                                            <p:cond delay="0"/>
                                          </p:stCondLst>
                                        </p:cTn>
                                        <p:tgtEl>
                                          <p:spTgt spid="348170"/>
                                        </p:tgtEl>
                                        <p:attrNameLst>
                                          <p:attrName>style.visibility</p:attrName>
                                        </p:attrNameLst>
                                      </p:cBhvr>
                                      <p:to>
                                        <p:strVal val="visible"/>
                                      </p:to>
                                    </p:set>
                                    <p:animEffect transition="in" filter="fade">
                                      <p:cBhvr>
                                        <p:cTn id="10" dur="2000"/>
                                        <p:tgtEl>
                                          <p:spTgt spid="348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48170" grpId="0"/>
    </p:bld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11394" name="Rectangle 2"/>
          <p:cNvSpPr>
            <a:spLocks noGrp="1" noChangeArrowheads="1"/>
          </p:cNvSpPr>
          <p:nvPr>
            <p:ph type="title"/>
          </p:nvPr>
        </p:nvSpPr>
        <p:spPr/>
        <p:txBody>
          <a:bodyPr/>
          <a:lstStyle/>
          <a:p>
            <a:r>
              <a:rPr lang="en-US"/>
              <a:t>Residual Risks (High)</a:t>
            </a:r>
          </a:p>
        </p:txBody>
      </p:sp>
      <p:sp>
        <p:nvSpPr>
          <p:cNvPr id="1211395" name="AutoShape 3"/>
          <p:cNvSpPr>
            <a:spLocks noChangeArrowheads="1"/>
          </p:cNvSpPr>
          <p:nvPr/>
        </p:nvSpPr>
        <p:spPr bwMode="auto">
          <a:xfrm rot="16200000">
            <a:off x="1638300" y="2324100"/>
            <a:ext cx="1752600" cy="762000"/>
          </a:xfrm>
          <a:prstGeom prst="rightArrow">
            <a:avLst>
              <a:gd name="adj1" fmla="val 50000"/>
              <a:gd name="adj2" fmla="val 57500"/>
            </a:avLst>
          </a:prstGeom>
          <a:gradFill rotWithShape="1">
            <a:gsLst>
              <a:gs pos="0">
                <a:srgbClr val="008000"/>
              </a:gs>
              <a:gs pos="100000">
                <a:srgbClr val="FF0000"/>
              </a:gs>
            </a:gsLst>
            <a:lin ang="0" scaled="1"/>
          </a:gradFill>
          <a:ln w="9525">
            <a:noFill/>
            <a:miter lim="800000"/>
            <a:headEnd/>
            <a:tailEnd/>
          </a:ln>
          <a:effectLst/>
        </p:spPr>
        <p:txBody>
          <a:bodyPr wrap="none" anchor="ctr">
            <a:prstTxWarp prst="textNoShape">
              <a:avLst/>
            </a:prstTxWarp>
          </a:bodyPr>
          <a:lstStyle/>
          <a:p>
            <a:pPr algn="ctr"/>
            <a:r>
              <a:rPr lang="en-US" sz="2400">
                <a:solidFill>
                  <a:schemeClr val="tx1"/>
                </a:solidFill>
                <a:latin typeface="Arial" charset="0"/>
              </a:rPr>
              <a:t>Impact</a:t>
            </a:r>
          </a:p>
        </p:txBody>
      </p:sp>
      <p:sp>
        <p:nvSpPr>
          <p:cNvPr id="1211396" name="Text Box 4"/>
          <p:cNvSpPr txBox="1">
            <a:spLocks noChangeArrowheads="1"/>
          </p:cNvSpPr>
          <p:nvPr/>
        </p:nvSpPr>
        <p:spPr bwMode="auto">
          <a:xfrm>
            <a:off x="228600" y="1524000"/>
            <a:ext cx="2667000" cy="3708400"/>
          </a:xfrm>
          <a:prstGeom prst="rect">
            <a:avLst/>
          </a:prstGeom>
          <a:solidFill>
            <a:schemeClr val="bg1"/>
          </a:solidFill>
          <a:ln w="9525">
            <a:noFill/>
            <a:miter lim="800000"/>
            <a:headEnd/>
            <a:tailEnd/>
          </a:ln>
          <a:effectLst/>
        </p:spPr>
        <p:txBody>
          <a:bodyPr>
            <a:prstTxWarp prst="textNoShape">
              <a:avLst/>
            </a:prstTxWarp>
            <a:spAutoFit/>
          </a:bodyPr>
          <a:lstStyle/>
          <a:p>
            <a:pPr marL="342900" indent="-342900">
              <a:buClr>
                <a:schemeClr val="tx1"/>
              </a:buClr>
              <a:buFontTx/>
              <a:buAutoNum type="arabicPeriod"/>
            </a:pPr>
            <a:r>
              <a:rPr lang="en-US" sz="1400">
                <a:solidFill>
                  <a:schemeClr val="tx1"/>
                </a:solidFill>
                <a:latin typeface="Arial" charset="0"/>
              </a:rPr>
              <a:t>Availability of online information resources </a:t>
            </a:r>
            <a:r>
              <a:rPr lang="en-US" sz="1400">
                <a:solidFill>
                  <a:schemeClr val="accent1"/>
                </a:solidFill>
                <a:latin typeface="Arial" charset="0"/>
              </a:rPr>
              <a:t>(Google, etc.) weakens visibility and value of library</a:t>
            </a:r>
            <a:r>
              <a:rPr lang="en-US" sz="1400">
                <a:solidFill>
                  <a:schemeClr val="tx1"/>
                </a:solidFill>
                <a:latin typeface="Arial" charset="0"/>
              </a:rPr>
              <a:t>.</a:t>
            </a:r>
          </a:p>
          <a:p>
            <a:pPr marL="342900" indent="-342900">
              <a:buClr>
                <a:schemeClr val="tx1"/>
              </a:buClr>
            </a:pPr>
            <a:endParaRPr lang="en-US" sz="1400">
              <a:solidFill>
                <a:schemeClr val="tx1"/>
              </a:solidFill>
              <a:latin typeface="Arial" charset="0"/>
            </a:endParaRPr>
          </a:p>
          <a:p>
            <a:pPr marL="342900" indent="-342900">
              <a:buClr>
                <a:schemeClr val="tx1"/>
              </a:buClr>
              <a:buFontTx/>
              <a:buAutoNum type="arabicPeriod" startAt="6"/>
            </a:pPr>
            <a:r>
              <a:rPr lang="en-US" sz="1400">
                <a:solidFill>
                  <a:schemeClr val="accent1"/>
                </a:solidFill>
                <a:latin typeface="Arial" charset="0"/>
              </a:rPr>
              <a:t>User base erodes</a:t>
            </a:r>
            <a:r>
              <a:rPr lang="en-US" sz="1400">
                <a:solidFill>
                  <a:schemeClr val="tx1"/>
                </a:solidFill>
                <a:latin typeface="Arial" charset="0"/>
              </a:rPr>
              <a:t> because library value proposition is not effectively communicated. </a:t>
            </a:r>
          </a:p>
          <a:p>
            <a:pPr marL="342900" indent="-342900">
              <a:buClr>
                <a:schemeClr val="tx1"/>
              </a:buClr>
            </a:pPr>
            <a:endParaRPr lang="en-US" sz="1400">
              <a:solidFill>
                <a:schemeClr val="tx1"/>
              </a:solidFill>
              <a:latin typeface="Arial" charset="0"/>
            </a:endParaRPr>
          </a:p>
          <a:p>
            <a:pPr marL="342900" indent="-342900">
              <a:buClr>
                <a:schemeClr val="tx1"/>
              </a:buClr>
              <a:buFontTx/>
              <a:buAutoNum type="arabicPeriod" startAt="12"/>
            </a:pPr>
            <a:r>
              <a:rPr lang="en-US" sz="1400">
                <a:solidFill>
                  <a:schemeClr val="accent1"/>
                </a:solidFill>
                <a:latin typeface="Arial" charset="0"/>
              </a:rPr>
              <a:t>Conservative nature of library inhibits timely adaptation</a:t>
            </a:r>
            <a:r>
              <a:rPr lang="en-US" sz="1400">
                <a:solidFill>
                  <a:schemeClr val="tx1"/>
                </a:solidFill>
                <a:latin typeface="Arial" charset="0"/>
              </a:rPr>
              <a:t> to changed circumstances. </a:t>
            </a:r>
          </a:p>
          <a:p>
            <a:pPr marL="342900" indent="-342900">
              <a:buClr>
                <a:schemeClr val="tx1"/>
              </a:buClr>
              <a:buFontTx/>
              <a:buAutoNum type="arabicPeriod" startAt="12"/>
            </a:pPr>
            <a:endParaRPr lang="en-US" sz="1400">
              <a:solidFill>
                <a:schemeClr val="tx1"/>
              </a:solidFill>
              <a:latin typeface="Arial" charset="0"/>
            </a:endParaRPr>
          </a:p>
        </p:txBody>
      </p:sp>
      <p:sp>
        <p:nvSpPr>
          <p:cNvPr id="1211397" name="Text Box 5"/>
          <p:cNvSpPr txBox="1">
            <a:spLocks noChangeArrowheads="1"/>
          </p:cNvSpPr>
          <p:nvPr/>
        </p:nvSpPr>
        <p:spPr bwMode="auto">
          <a:xfrm>
            <a:off x="228600" y="4038600"/>
            <a:ext cx="2667000" cy="2644775"/>
          </a:xfrm>
          <a:prstGeom prst="rect">
            <a:avLst/>
          </a:prstGeom>
          <a:solidFill>
            <a:schemeClr val="bg1"/>
          </a:solidFill>
          <a:ln w="9525">
            <a:noFill/>
            <a:miter lim="800000"/>
            <a:headEnd/>
            <a:tailEnd/>
          </a:ln>
          <a:effectLst/>
        </p:spPr>
        <p:txBody>
          <a:bodyPr>
            <a:prstTxWarp prst="textNoShape">
              <a:avLst/>
            </a:prstTxWarp>
            <a:spAutoFit/>
          </a:bodyPr>
          <a:lstStyle/>
          <a:p>
            <a:pPr marL="342900" indent="-342900">
              <a:buClr>
                <a:schemeClr val="tx1"/>
              </a:buClr>
              <a:buFontTx/>
              <a:buAutoNum type="arabicPeriod" startAt="12"/>
            </a:pPr>
            <a:r>
              <a:rPr lang="en-US" sz="1400">
                <a:solidFill>
                  <a:schemeClr val="accent1"/>
                </a:solidFill>
                <a:latin typeface="Arial" charset="0"/>
              </a:rPr>
              <a:t>Conservative nature of library inhibits timely adaptation</a:t>
            </a:r>
            <a:r>
              <a:rPr lang="en-US" sz="1400">
                <a:solidFill>
                  <a:schemeClr val="tx1"/>
                </a:solidFill>
                <a:latin typeface="Arial" charset="0"/>
              </a:rPr>
              <a:t> to changed circumstances. </a:t>
            </a:r>
          </a:p>
          <a:p>
            <a:pPr marL="342900" indent="-342900">
              <a:buClr>
                <a:schemeClr val="tx1"/>
              </a:buClr>
              <a:buFontTx/>
              <a:buAutoNum type="arabicPeriod" startAt="12"/>
            </a:pPr>
            <a:endParaRPr lang="en-US" sz="1400">
              <a:solidFill>
                <a:schemeClr val="tx1"/>
              </a:solidFill>
              <a:latin typeface="Arial" charset="0"/>
            </a:endParaRPr>
          </a:p>
          <a:p>
            <a:pPr marL="342900" indent="-342900">
              <a:buClr>
                <a:schemeClr val="tx1"/>
              </a:buClr>
              <a:buFontTx/>
              <a:buAutoNum type="arabicPeriod" startAt="14"/>
            </a:pPr>
            <a:r>
              <a:rPr lang="en-US" sz="1400">
                <a:solidFill>
                  <a:schemeClr val="tx1"/>
                </a:solidFill>
                <a:latin typeface="Arial" charset="0"/>
              </a:rPr>
              <a:t>Recruitment and retention of resources is difficult due to </a:t>
            </a:r>
            <a:r>
              <a:rPr lang="en-US" sz="1400">
                <a:solidFill>
                  <a:schemeClr val="accent1"/>
                </a:solidFill>
                <a:latin typeface="Arial" charset="0"/>
              </a:rPr>
              <a:t>reduction in pool of qualified candidates</a:t>
            </a:r>
            <a:r>
              <a:rPr lang="en-US" sz="1400">
                <a:solidFill>
                  <a:schemeClr val="tx1"/>
                </a:solidFill>
                <a:latin typeface="Arial" charset="0"/>
              </a:rPr>
              <a:t>. </a:t>
            </a:r>
          </a:p>
          <a:p>
            <a:pPr marL="342900" indent="-342900">
              <a:buClr>
                <a:schemeClr val="tx1"/>
              </a:buClr>
            </a:pPr>
            <a:endParaRPr lang="en-US" sz="1400">
              <a:solidFill>
                <a:schemeClr val="tx1"/>
              </a:solidFill>
              <a:latin typeface="Arial" charset="0"/>
            </a:endParaRPr>
          </a:p>
          <a:p>
            <a:pPr marL="342900" indent="-342900">
              <a:buClr>
                <a:schemeClr val="tx1"/>
              </a:buClr>
              <a:buFontTx/>
              <a:buAutoNum type="arabicPeriod" startAt="16"/>
            </a:pPr>
            <a:endParaRPr lang="en-US" sz="1400">
              <a:solidFill>
                <a:schemeClr val="tx1"/>
              </a:solidFill>
              <a:latin typeface="Arial" charset="0"/>
            </a:endParaRPr>
          </a:p>
        </p:txBody>
      </p:sp>
      <p:sp>
        <p:nvSpPr>
          <p:cNvPr id="1211401" name="Text Box 9"/>
          <p:cNvSpPr txBox="1">
            <a:spLocks noChangeArrowheads="1"/>
          </p:cNvSpPr>
          <p:nvPr/>
        </p:nvSpPr>
        <p:spPr bwMode="auto">
          <a:xfrm>
            <a:off x="3276600" y="5715000"/>
            <a:ext cx="5387975" cy="82232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400" i="1">
                <a:solidFill>
                  <a:srgbClr val="FF0000"/>
                </a:solidFill>
                <a:latin typeface="Arial" charset="0"/>
              </a:rPr>
              <a:t>These risks will remain high but can be managed.  </a:t>
            </a:r>
          </a:p>
        </p:txBody>
      </p:sp>
      <p:grpSp>
        <p:nvGrpSpPr>
          <p:cNvPr id="1211412" name="Group 20"/>
          <p:cNvGrpSpPr>
            <a:grpSpLocks/>
          </p:cNvGrpSpPr>
          <p:nvPr/>
        </p:nvGrpSpPr>
        <p:grpSpPr bwMode="auto">
          <a:xfrm>
            <a:off x="2971800" y="1600200"/>
            <a:ext cx="5943600" cy="3810000"/>
            <a:chOff x="1824" y="528"/>
            <a:chExt cx="3744" cy="2400"/>
          </a:xfrm>
        </p:grpSpPr>
        <p:pic>
          <p:nvPicPr>
            <p:cNvPr id="1211398" name="Picture 6"/>
            <p:cNvPicPr>
              <a:picLocks noChangeAspect="1" noChangeArrowheads="1"/>
            </p:cNvPicPr>
            <p:nvPr/>
          </p:nvPicPr>
          <p:blipFill>
            <a:blip r:embed="rId3"/>
            <a:srcRect/>
            <a:stretch>
              <a:fillRect/>
            </a:stretch>
          </p:blipFill>
          <p:spPr bwMode="auto">
            <a:xfrm>
              <a:off x="1824" y="528"/>
              <a:ext cx="3744" cy="2400"/>
            </a:xfrm>
            <a:prstGeom prst="rect">
              <a:avLst/>
            </a:prstGeom>
            <a:noFill/>
            <a:ln w="12700">
              <a:noFill/>
              <a:miter lim="800000"/>
              <a:headEnd/>
              <a:tailEnd/>
            </a:ln>
            <a:effectLst/>
          </p:spPr>
        </p:pic>
        <p:pic>
          <p:nvPicPr>
            <p:cNvPr id="1211399" name="Picture 7"/>
            <p:cNvPicPr>
              <a:picLocks noChangeAspect="1" noChangeArrowheads="1"/>
            </p:cNvPicPr>
            <p:nvPr/>
          </p:nvPicPr>
          <p:blipFill>
            <a:blip r:embed="rId3"/>
            <a:srcRect/>
            <a:stretch>
              <a:fillRect/>
            </a:stretch>
          </p:blipFill>
          <p:spPr bwMode="auto">
            <a:xfrm>
              <a:off x="1824" y="528"/>
              <a:ext cx="3744" cy="2400"/>
            </a:xfrm>
            <a:prstGeom prst="rect">
              <a:avLst/>
            </a:prstGeom>
            <a:noFill/>
            <a:ln w="12700">
              <a:noFill/>
              <a:miter lim="800000"/>
              <a:headEnd/>
              <a:tailEnd/>
            </a:ln>
            <a:effectLst/>
          </p:spPr>
        </p:pic>
        <p:sp>
          <p:nvSpPr>
            <p:cNvPr id="1211400" name="Oval 8"/>
            <p:cNvSpPr>
              <a:spLocks noChangeArrowheads="1"/>
            </p:cNvSpPr>
            <p:nvPr/>
          </p:nvSpPr>
          <p:spPr bwMode="gray">
            <a:xfrm>
              <a:off x="4227" y="1138"/>
              <a:ext cx="180" cy="184"/>
            </a:xfrm>
            <a:prstGeom prst="ellipse">
              <a:avLst/>
            </a:prstGeom>
            <a:solidFill>
              <a:schemeClr val="accent1"/>
            </a:solidFill>
            <a:ln w="12700">
              <a:solidFill>
                <a:schemeClr val="tx1"/>
              </a:solidFill>
              <a:round/>
              <a:headEnd/>
              <a:tailEnd/>
            </a:ln>
            <a:effectLst/>
          </p:spPr>
          <p:txBody>
            <a:bodyPr lIns="0" tIns="0" rIns="0" bIns="0" anchor="ctr">
              <a:prstTxWarp prst="textNoShape">
                <a:avLst/>
              </a:prstTxWarp>
            </a:bodyPr>
            <a:lstStyle/>
            <a:p>
              <a:pPr algn="ctr" eaLnBrk="0" hangingPunct="0"/>
              <a:r>
                <a:rPr lang="en-US" sz="1200" b="0">
                  <a:solidFill>
                    <a:schemeClr val="tx1"/>
                  </a:solidFill>
                  <a:latin typeface="Arial Unicode MS" charset="0"/>
                  <a:ea typeface="Arial" charset="0"/>
                  <a:cs typeface="Arial" charset="0"/>
                </a:rPr>
                <a:t>1</a:t>
              </a:r>
            </a:p>
          </p:txBody>
        </p:sp>
        <p:sp>
          <p:nvSpPr>
            <p:cNvPr id="1211402" name="Text Box 10"/>
            <p:cNvSpPr txBox="1">
              <a:spLocks noChangeArrowheads="1"/>
            </p:cNvSpPr>
            <p:nvPr/>
          </p:nvSpPr>
          <p:spPr bwMode="auto">
            <a:xfrm>
              <a:off x="2064" y="1056"/>
              <a:ext cx="1852" cy="212"/>
            </a:xfrm>
            <a:prstGeom prst="rect">
              <a:avLst/>
            </a:prstGeom>
            <a:solidFill>
              <a:schemeClr val="bg1">
                <a:alpha val="64999"/>
              </a:schemeClr>
            </a:solidFill>
            <a:ln w="9525">
              <a:noFill/>
              <a:miter lim="800000"/>
              <a:headEnd/>
              <a:tailEnd/>
            </a:ln>
            <a:effectLst/>
          </p:spPr>
          <p:txBody>
            <a:bodyPr wrap="none">
              <a:prstTxWarp prst="textNoShape">
                <a:avLst/>
              </a:prstTxWarp>
              <a:spAutoFit/>
            </a:bodyPr>
            <a:lstStyle/>
            <a:p>
              <a:r>
                <a:rPr lang="en-US" sz="1600" i="1">
                  <a:latin typeface="Arial" charset="0"/>
                </a:rPr>
                <a:t>Effective network disclosure</a:t>
              </a:r>
            </a:p>
          </p:txBody>
        </p:sp>
        <p:sp>
          <p:nvSpPr>
            <p:cNvPr id="1211403" name="Text Box 11"/>
            <p:cNvSpPr txBox="1">
              <a:spLocks noChangeArrowheads="1"/>
            </p:cNvSpPr>
            <p:nvPr/>
          </p:nvSpPr>
          <p:spPr bwMode="auto">
            <a:xfrm>
              <a:off x="1824" y="2716"/>
              <a:ext cx="1296" cy="212"/>
            </a:xfrm>
            <a:prstGeom prst="rect">
              <a:avLst/>
            </a:prstGeom>
            <a:solidFill>
              <a:srgbClr val="CC3300"/>
            </a:solidFill>
            <a:ln w="9525">
              <a:noFill/>
              <a:miter lim="800000"/>
              <a:headEnd/>
              <a:tailEnd/>
            </a:ln>
            <a:effectLst/>
          </p:spPr>
          <p:txBody>
            <a:bodyPr>
              <a:prstTxWarp prst="textNoShape">
                <a:avLst/>
              </a:prstTxWarp>
              <a:spAutoFit/>
            </a:bodyPr>
            <a:lstStyle/>
            <a:p>
              <a:pPr>
                <a:spcBef>
                  <a:spcPct val="50000"/>
                </a:spcBef>
              </a:pPr>
              <a:r>
                <a:rPr lang="en-US" sz="1600" b="0">
                  <a:solidFill>
                    <a:schemeClr val="bg1"/>
                  </a:solidFill>
                  <a:latin typeface="Arial" charset="0"/>
                </a:rPr>
                <a:t>Legacy Technology</a:t>
              </a:r>
            </a:p>
          </p:txBody>
        </p:sp>
        <p:sp>
          <p:nvSpPr>
            <p:cNvPr id="1211404" name="Text Box 12"/>
            <p:cNvSpPr txBox="1">
              <a:spLocks noChangeArrowheads="1"/>
            </p:cNvSpPr>
            <p:nvPr/>
          </p:nvSpPr>
          <p:spPr bwMode="auto">
            <a:xfrm>
              <a:off x="1824" y="2318"/>
              <a:ext cx="1296" cy="212"/>
            </a:xfrm>
            <a:prstGeom prst="rect">
              <a:avLst/>
            </a:prstGeom>
            <a:solidFill>
              <a:srgbClr val="009999"/>
            </a:solidFill>
            <a:ln w="9525">
              <a:noFill/>
              <a:miter lim="800000"/>
              <a:headEnd/>
              <a:tailEnd/>
            </a:ln>
            <a:effectLst/>
          </p:spPr>
          <p:txBody>
            <a:bodyPr>
              <a:prstTxWarp prst="textNoShape">
                <a:avLst/>
              </a:prstTxWarp>
              <a:spAutoFit/>
            </a:bodyPr>
            <a:lstStyle/>
            <a:p>
              <a:pPr>
                <a:spcBef>
                  <a:spcPct val="50000"/>
                </a:spcBef>
              </a:pPr>
              <a:r>
                <a:rPr lang="en-US" sz="1600" b="0">
                  <a:solidFill>
                    <a:schemeClr val="bg1"/>
                  </a:solidFill>
                  <a:latin typeface="Arial" charset="0"/>
                </a:rPr>
                <a:t>Human Resources</a:t>
              </a:r>
            </a:p>
          </p:txBody>
        </p:sp>
        <p:sp>
          <p:nvSpPr>
            <p:cNvPr id="1211405" name="Text Box 13"/>
            <p:cNvSpPr txBox="1">
              <a:spLocks noChangeArrowheads="1"/>
            </p:cNvSpPr>
            <p:nvPr/>
          </p:nvSpPr>
          <p:spPr bwMode="auto">
            <a:xfrm>
              <a:off x="1824" y="2126"/>
              <a:ext cx="1296" cy="212"/>
            </a:xfrm>
            <a:prstGeom prst="rect">
              <a:avLst/>
            </a:prstGeom>
            <a:solidFill>
              <a:schemeClr val="accent1"/>
            </a:solidFill>
            <a:ln w="9525">
              <a:noFill/>
              <a:miter lim="800000"/>
              <a:headEnd/>
              <a:tailEnd/>
            </a:ln>
            <a:effectLst/>
          </p:spPr>
          <p:txBody>
            <a:bodyPr>
              <a:prstTxWarp prst="textNoShape">
                <a:avLst/>
              </a:prstTxWarp>
              <a:spAutoFit/>
            </a:bodyPr>
            <a:lstStyle/>
            <a:p>
              <a:pPr>
                <a:spcBef>
                  <a:spcPct val="50000"/>
                </a:spcBef>
              </a:pPr>
              <a:r>
                <a:rPr lang="en-US" sz="1600" b="0">
                  <a:solidFill>
                    <a:schemeClr val="bg1"/>
                  </a:solidFill>
                  <a:latin typeface="Arial" charset="0"/>
                </a:rPr>
                <a:t>Value Proposition</a:t>
              </a:r>
            </a:p>
          </p:txBody>
        </p:sp>
        <p:sp>
          <p:nvSpPr>
            <p:cNvPr id="1211406" name="Text Box 14"/>
            <p:cNvSpPr txBox="1">
              <a:spLocks noChangeArrowheads="1"/>
            </p:cNvSpPr>
            <p:nvPr/>
          </p:nvSpPr>
          <p:spPr bwMode="auto">
            <a:xfrm>
              <a:off x="1824" y="2524"/>
              <a:ext cx="1296" cy="212"/>
            </a:xfrm>
            <a:prstGeom prst="rect">
              <a:avLst/>
            </a:prstGeom>
            <a:solidFill>
              <a:srgbClr val="000080"/>
            </a:solidFill>
            <a:ln w="9525">
              <a:noFill/>
              <a:miter lim="800000"/>
              <a:headEnd/>
              <a:tailEnd/>
            </a:ln>
            <a:effectLst/>
          </p:spPr>
          <p:txBody>
            <a:bodyPr>
              <a:prstTxWarp prst="textNoShape">
                <a:avLst/>
              </a:prstTxWarp>
              <a:spAutoFit/>
            </a:bodyPr>
            <a:lstStyle/>
            <a:p>
              <a:pPr>
                <a:spcBef>
                  <a:spcPct val="50000"/>
                </a:spcBef>
              </a:pPr>
              <a:r>
                <a:rPr lang="en-US" sz="1600" b="0">
                  <a:solidFill>
                    <a:schemeClr val="bg1"/>
                  </a:solidFill>
                  <a:latin typeface="Arial" charset="0"/>
                </a:rPr>
                <a:t>Durable Goods</a:t>
              </a:r>
            </a:p>
          </p:txBody>
        </p:sp>
        <p:sp>
          <p:nvSpPr>
            <p:cNvPr id="1211407" name="Text Box 15"/>
            <p:cNvSpPr txBox="1">
              <a:spLocks noChangeArrowheads="1"/>
            </p:cNvSpPr>
            <p:nvPr/>
          </p:nvSpPr>
          <p:spPr bwMode="auto">
            <a:xfrm>
              <a:off x="2256" y="1680"/>
              <a:ext cx="2136" cy="212"/>
            </a:xfrm>
            <a:prstGeom prst="rect">
              <a:avLst/>
            </a:prstGeom>
            <a:solidFill>
              <a:schemeClr val="bg1">
                <a:alpha val="64999"/>
              </a:schemeClr>
            </a:solidFill>
            <a:ln w="9525">
              <a:noFill/>
              <a:miter lim="800000"/>
              <a:headEnd/>
              <a:tailEnd/>
            </a:ln>
            <a:effectLst/>
          </p:spPr>
          <p:txBody>
            <a:bodyPr wrap="none">
              <a:prstTxWarp prst="textNoShape">
                <a:avLst/>
              </a:prstTxWarp>
              <a:spAutoFit/>
            </a:bodyPr>
            <a:lstStyle/>
            <a:p>
              <a:r>
                <a:rPr lang="en-US" sz="1600" i="1">
                  <a:latin typeface="Arial" charset="0"/>
                </a:rPr>
                <a:t>Move new services ‘into the flow’</a:t>
              </a:r>
            </a:p>
          </p:txBody>
        </p:sp>
        <p:sp>
          <p:nvSpPr>
            <p:cNvPr id="1211408" name="Oval 16"/>
            <p:cNvSpPr>
              <a:spLocks noChangeArrowheads="1"/>
            </p:cNvSpPr>
            <p:nvPr/>
          </p:nvSpPr>
          <p:spPr bwMode="gray">
            <a:xfrm>
              <a:off x="4512" y="1104"/>
              <a:ext cx="183" cy="192"/>
            </a:xfrm>
            <a:prstGeom prst="ellipse">
              <a:avLst/>
            </a:prstGeom>
            <a:solidFill>
              <a:schemeClr val="accent1"/>
            </a:solidFill>
            <a:ln w="12700">
              <a:solidFill>
                <a:schemeClr val="tx1"/>
              </a:solidFill>
              <a:round/>
              <a:headEnd/>
              <a:tailEnd/>
            </a:ln>
            <a:effectLst/>
          </p:spPr>
          <p:txBody>
            <a:bodyPr lIns="0" tIns="0" rIns="0" bIns="0" anchor="ctr">
              <a:prstTxWarp prst="textNoShape">
                <a:avLst/>
              </a:prstTxWarp>
            </a:bodyPr>
            <a:lstStyle/>
            <a:p>
              <a:pPr algn="ctr" eaLnBrk="0" hangingPunct="0"/>
              <a:r>
                <a:rPr lang="en-US" sz="1200" b="0">
                  <a:solidFill>
                    <a:schemeClr val="tx1"/>
                  </a:solidFill>
                  <a:latin typeface="Arial Unicode MS" charset="0"/>
                  <a:ea typeface="Arial" charset="0"/>
                  <a:cs typeface="Arial" charset="0"/>
                </a:rPr>
                <a:t>6</a:t>
              </a:r>
            </a:p>
          </p:txBody>
        </p:sp>
        <p:sp>
          <p:nvSpPr>
            <p:cNvPr id="1211409" name="Oval 17"/>
            <p:cNvSpPr>
              <a:spLocks noChangeArrowheads="1"/>
            </p:cNvSpPr>
            <p:nvPr/>
          </p:nvSpPr>
          <p:spPr bwMode="gray">
            <a:xfrm>
              <a:off x="4512" y="1248"/>
              <a:ext cx="182" cy="193"/>
            </a:xfrm>
            <a:prstGeom prst="ellipse">
              <a:avLst/>
            </a:prstGeom>
            <a:solidFill>
              <a:srgbClr val="009999"/>
            </a:solidFill>
            <a:ln w="12700">
              <a:solidFill>
                <a:schemeClr val="tx1"/>
              </a:solidFill>
              <a:round/>
              <a:headEnd/>
              <a:tailEnd/>
            </a:ln>
            <a:effectLst/>
          </p:spPr>
          <p:txBody>
            <a:bodyPr lIns="0" tIns="0" rIns="0" bIns="0" anchor="ctr">
              <a:prstTxWarp prst="textNoShape">
                <a:avLst/>
              </a:prstTxWarp>
            </a:bodyPr>
            <a:lstStyle/>
            <a:p>
              <a:pPr algn="ctr" eaLnBrk="0" hangingPunct="0"/>
              <a:r>
                <a:rPr lang="en-US" sz="1200" b="0">
                  <a:solidFill>
                    <a:schemeClr val="tx1"/>
                  </a:solidFill>
                  <a:latin typeface="Arial Unicode MS" charset="0"/>
                  <a:ea typeface="Arial" charset="0"/>
                  <a:cs typeface="Arial" charset="0"/>
                </a:rPr>
                <a:t>14</a:t>
              </a:r>
            </a:p>
          </p:txBody>
        </p:sp>
        <p:sp>
          <p:nvSpPr>
            <p:cNvPr id="1211410" name="Oval 18"/>
            <p:cNvSpPr>
              <a:spLocks noChangeArrowheads="1"/>
            </p:cNvSpPr>
            <p:nvPr/>
          </p:nvSpPr>
          <p:spPr bwMode="gray">
            <a:xfrm>
              <a:off x="4560" y="960"/>
              <a:ext cx="182" cy="193"/>
            </a:xfrm>
            <a:prstGeom prst="ellipse">
              <a:avLst/>
            </a:prstGeom>
            <a:solidFill>
              <a:srgbClr val="009999"/>
            </a:solidFill>
            <a:ln w="12700">
              <a:solidFill>
                <a:schemeClr val="tx1"/>
              </a:solidFill>
              <a:round/>
              <a:headEnd/>
              <a:tailEnd/>
            </a:ln>
            <a:effectLst/>
          </p:spPr>
          <p:txBody>
            <a:bodyPr lIns="0" tIns="0" rIns="0" bIns="0" anchor="ctr">
              <a:prstTxWarp prst="textNoShape">
                <a:avLst/>
              </a:prstTxWarp>
            </a:bodyPr>
            <a:lstStyle/>
            <a:p>
              <a:pPr algn="ctr" eaLnBrk="0" hangingPunct="0"/>
              <a:r>
                <a:rPr lang="en-US" sz="1200" b="0">
                  <a:solidFill>
                    <a:schemeClr val="tx1"/>
                  </a:solidFill>
                  <a:latin typeface="Arial Unicode MS" charset="0"/>
                  <a:ea typeface="Arial" charset="0"/>
                  <a:cs typeface="Arial" charset="0"/>
                </a:rPr>
                <a:t>12</a:t>
              </a:r>
            </a:p>
          </p:txBody>
        </p:sp>
        <p:sp>
          <p:nvSpPr>
            <p:cNvPr id="1211411" name="Text Box 19"/>
            <p:cNvSpPr txBox="1">
              <a:spLocks noChangeArrowheads="1"/>
            </p:cNvSpPr>
            <p:nvPr/>
          </p:nvSpPr>
          <p:spPr bwMode="auto">
            <a:xfrm>
              <a:off x="3216" y="2112"/>
              <a:ext cx="2264" cy="520"/>
            </a:xfrm>
            <a:prstGeom prst="rect">
              <a:avLst/>
            </a:prstGeom>
            <a:solidFill>
              <a:schemeClr val="bg1">
                <a:alpha val="64999"/>
              </a:schemeClr>
            </a:solidFill>
            <a:ln w="9525">
              <a:noFill/>
              <a:miter lim="800000"/>
              <a:headEnd/>
              <a:tailEnd/>
            </a:ln>
            <a:effectLst/>
          </p:spPr>
          <p:txBody>
            <a:bodyPr wrap="none">
              <a:prstTxWarp prst="textNoShape">
                <a:avLst/>
              </a:prstTxWarp>
              <a:spAutoFit/>
            </a:bodyPr>
            <a:lstStyle/>
            <a:p>
              <a:r>
                <a:rPr lang="en-US" sz="1600" i="1">
                  <a:latin typeface="Arial" charset="0"/>
                </a:rPr>
                <a:t>Articulate compelling new vision to</a:t>
              </a:r>
            </a:p>
            <a:p>
              <a:r>
                <a:rPr lang="en-US" sz="1600" i="1">
                  <a:latin typeface="Arial" charset="0"/>
                </a:rPr>
                <a:t>  attract a new generation of library</a:t>
              </a:r>
            </a:p>
            <a:p>
              <a:r>
                <a:rPr lang="en-US" sz="1600" i="1">
                  <a:latin typeface="Arial" charset="0"/>
                </a:rPr>
                <a:t>   professionals</a:t>
              </a:r>
            </a:p>
          </p:txBody>
        </p:sp>
      </p:gr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80323" name="Picture 3"/>
          <p:cNvPicPr>
            <a:picLocks noChangeAspect="1" noChangeArrowheads="1"/>
          </p:cNvPicPr>
          <p:nvPr/>
        </p:nvPicPr>
        <p:blipFill>
          <a:blip r:embed="rId3"/>
          <a:srcRect/>
          <a:stretch>
            <a:fillRect/>
          </a:stretch>
        </p:blipFill>
        <p:spPr bwMode="auto">
          <a:xfrm>
            <a:off x="1828800" y="1828800"/>
            <a:ext cx="5943600" cy="4000500"/>
          </a:xfrm>
          <a:prstGeom prst="rect">
            <a:avLst/>
          </a:prstGeom>
          <a:noFill/>
          <a:ln w="9525">
            <a:noFill/>
            <a:miter lim="800000"/>
            <a:headEnd/>
            <a:tailEnd/>
          </a:ln>
          <a:effectLst/>
        </p:spPr>
      </p:pic>
      <p:sp>
        <p:nvSpPr>
          <p:cNvPr id="1080325" name="Rectangle 5"/>
          <p:cNvSpPr>
            <a:spLocks noGrp="1" noChangeArrowheads="1"/>
          </p:cNvSpPr>
          <p:nvPr>
            <p:ph type="title"/>
          </p:nvPr>
        </p:nvSpPr>
        <p:spPr>
          <a:noFill/>
          <a:ln/>
        </p:spPr>
        <p:txBody>
          <a:bodyPr/>
          <a:lstStyle/>
          <a:p>
            <a:r>
              <a:rPr lang="en-US"/>
              <a:t>Connect to a think-tank!</a:t>
            </a:r>
          </a:p>
        </p:txBody>
      </p:sp>
      <p:pic>
        <p:nvPicPr>
          <p:cNvPr id="1080326" name="Picture 6"/>
          <p:cNvPicPr>
            <a:picLocks noChangeAspect="1" noChangeArrowheads="1"/>
          </p:cNvPicPr>
          <p:nvPr/>
        </p:nvPicPr>
        <p:blipFill>
          <a:blip r:embed="rId4"/>
          <a:srcRect/>
          <a:stretch>
            <a:fillRect/>
          </a:stretch>
        </p:blipFill>
        <p:spPr bwMode="auto">
          <a:xfrm>
            <a:off x="381000" y="1524000"/>
            <a:ext cx="3886200" cy="253365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2530" name="Rectangle 2"/>
          <p:cNvSpPr>
            <a:spLocks noGrp="1" noChangeArrowheads="1"/>
          </p:cNvSpPr>
          <p:nvPr>
            <p:ph type="ctrTitle"/>
          </p:nvPr>
        </p:nvSpPr>
        <p:spPr>
          <a:xfrm>
            <a:off x="457200" y="990600"/>
            <a:ext cx="7392988" cy="2058988"/>
          </a:xfrm>
        </p:spPr>
        <p:txBody>
          <a:bodyPr/>
          <a:lstStyle/>
          <a:p>
            <a:r>
              <a:rPr lang="en-US"/>
              <a:t>Děkuji</a:t>
            </a:r>
            <a:br>
              <a:rPr lang="en-US"/>
            </a:br>
            <a:r>
              <a:rPr lang="en-US"/>
              <a:t>Thank You</a:t>
            </a:r>
          </a:p>
        </p:txBody>
      </p:sp>
      <p:sp>
        <p:nvSpPr>
          <p:cNvPr id="662531" name="Rectangle 3"/>
          <p:cNvSpPr>
            <a:spLocks noGrp="1" noChangeArrowheads="1"/>
          </p:cNvSpPr>
          <p:nvPr>
            <p:ph type="subTitle" idx="1"/>
          </p:nvPr>
        </p:nvSpPr>
        <p:spPr>
          <a:xfrm>
            <a:off x="533400" y="3276600"/>
            <a:ext cx="3735388" cy="3429000"/>
          </a:xfrm>
        </p:spPr>
        <p:txBody>
          <a:bodyPr/>
          <a:lstStyle/>
          <a:p>
            <a:r>
              <a:rPr lang="en-US"/>
              <a:t>John MacColl</a:t>
            </a:r>
          </a:p>
          <a:p>
            <a:r>
              <a:rPr lang="en-US">
                <a:hlinkClick r:id="rId3"/>
              </a:rPr>
              <a:t>maccollj@oclc.org</a:t>
            </a:r>
            <a:endParaRPr lang="en-US"/>
          </a:p>
          <a:p>
            <a:r>
              <a:rPr lang="en-US"/>
              <a:t>OCLC Research</a:t>
            </a:r>
          </a:p>
        </p:txBody>
      </p:sp>
      <p:sp>
        <p:nvSpPr>
          <p:cNvPr id="662534" name="Rectangle 6"/>
          <p:cNvSpPr>
            <a:spLocks noChangeArrowheads="1"/>
          </p:cNvSpPr>
          <p:nvPr/>
        </p:nvSpPr>
        <p:spPr bwMode="auto">
          <a:xfrm>
            <a:off x="6096000" y="1905000"/>
            <a:ext cx="2743200" cy="17526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pic>
        <p:nvPicPr>
          <p:cNvPr id="662536" name="Picture 8"/>
          <p:cNvPicPr>
            <a:picLocks noChangeAspect="1" noChangeArrowheads="1"/>
          </p:cNvPicPr>
          <p:nvPr/>
        </p:nvPicPr>
        <p:blipFill>
          <a:blip r:embed="rId4"/>
          <a:srcRect/>
          <a:stretch>
            <a:fillRect/>
          </a:stretch>
        </p:blipFill>
        <p:spPr bwMode="auto">
          <a:xfrm>
            <a:off x="6324600" y="2057400"/>
            <a:ext cx="2286000" cy="30480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81346" name="Picture 1026"/>
          <p:cNvPicPr>
            <a:picLocks noChangeAspect="1" noChangeArrowheads="1"/>
          </p:cNvPicPr>
          <p:nvPr/>
        </p:nvPicPr>
        <p:blipFill>
          <a:blip r:embed="rId3"/>
          <a:srcRect/>
          <a:stretch>
            <a:fillRect/>
          </a:stretch>
        </p:blipFill>
        <p:spPr bwMode="auto">
          <a:xfrm>
            <a:off x="533400" y="1524000"/>
            <a:ext cx="8382000" cy="4479925"/>
          </a:xfrm>
          <a:prstGeom prst="rect">
            <a:avLst/>
          </a:prstGeom>
          <a:noFill/>
        </p:spPr>
      </p:pic>
      <p:sp>
        <p:nvSpPr>
          <p:cNvPr id="1081347" name="Text Box 1027"/>
          <p:cNvSpPr txBox="1">
            <a:spLocks noChangeArrowheads="1"/>
          </p:cNvSpPr>
          <p:nvPr/>
        </p:nvSpPr>
        <p:spPr bwMode="auto">
          <a:xfrm>
            <a:off x="2590800" y="6096000"/>
            <a:ext cx="6402388" cy="339725"/>
          </a:xfrm>
          <a:prstGeom prst="rect">
            <a:avLst/>
          </a:prstGeom>
          <a:noFill/>
          <a:ln w="9525">
            <a:noFill/>
            <a:miter lim="800000"/>
            <a:headEnd/>
            <a:tailEnd/>
          </a:ln>
          <a:effectLst/>
        </p:spPr>
        <p:txBody>
          <a:bodyPr wrap="none">
            <a:prstTxWarp prst="textNoShape">
              <a:avLst/>
            </a:prstTxWarp>
            <a:spAutoFit/>
          </a:bodyPr>
          <a:lstStyle/>
          <a:p>
            <a:pPr>
              <a:lnSpc>
                <a:spcPct val="90000"/>
              </a:lnSpc>
              <a:spcBef>
                <a:spcPct val="30000"/>
              </a:spcBef>
            </a:pPr>
            <a:r>
              <a:rPr lang="en-US" sz="1800" b="0">
                <a:solidFill>
                  <a:schemeClr val="tx1"/>
                </a:solidFill>
                <a:latin typeface="Trebuchet MS" charset="0"/>
              </a:rPr>
              <a:t>Image: informationarchitects.jp/web-trend-map-2008-beta/</a:t>
            </a:r>
            <a:endParaRPr lang="en-US"/>
          </a:p>
        </p:txBody>
      </p:sp>
      <p:sp>
        <p:nvSpPr>
          <p:cNvPr id="1081348" name="Rectangle 1028"/>
          <p:cNvSpPr>
            <a:spLocks noGrp="1" noChangeArrowheads="1"/>
          </p:cNvSpPr>
          <p:nvPr>
            <p:ph type="title"/>
          </p:nvPr>
        </p:nvSpPr>
        <p:spPr>
          <a:xfrm>
            <a:off x="282575" y="71438"/>
            <a:ext cx="6989763" cy="1284287"/>
          </a:xfrm>
        </p:spPr>
        <p:txBody>
          <a:bodyPr/>
          <a:lstStyle/>
          <a:p>
            <a:r>
              <a:rPr lang="en-US"/>
              <a:t>Be where the users are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83394" name="Picture 2" descr="tkam-gb"/>
          <p:cNvPicPr>
            <a:picLocks noChangeAspect="1" noChangeArrowheads="1"/>
          </p:cNvPicPr>
          <p:nvPr/>
        </p:nvPicPr>
        <p:blipFill>
          <a:blip r:embed="rId3"/>
          <a:srcRect/>
          <a:stretch>
            <a:fillRect/>
          </a:stretch>
        </p:blipFill>
        <p:spPr bwMode="auto">
          <a:xfrm>
            <a:off x="990600" y="2133600"/>
            <a:ext cx="1219200" cy="884238"/>
          </a:xfrm>
          <a:prstGeom prst="rect">
            <a:avLst/>
          </a:prstGeom>
          <a:noFill/>
          <a:ln w="9525">
            <a:solidFill>
              <a:schemeClr val="tx1"/>
            </a:solidFill>
            <a:miter lim="800000"/>
            <a:headEnd/>
            <a:tailEnd/>
          </a:ln>
        </p:spPr>
      </p:pic>
      <p:pic>
        <p:nvPicPr>
          <p:cNvPr id="1083395" name="Picture 3" descr="tkam-gr"/>
          <p:cNvPicPr>
            <a:picLocks noChangeAspect="1" noChangeArrowheads="1"/>
          </p:cNvPicPr>
          <p:nvPr/>
        </p:nvPicPr>
        <p:blipFill>
          <a:blip r:embed="rId4"/>
          <a:srcRect/>
          <a:stretch>
            <a:fillRect/>
          </a:stretch>
        </p:blipFill>
        <p:spPr bwMode="auto">
          <a:xfrm>
            <a:off x="990600" y="3810000"/>
            <a:ext cx="1219200" cy="884238"/>
          </a:xfrm>
          <a:prstGeom prst="rect">
            <a:avLst/>
          </a:prstGeom>
          <a:noFill/>
          <a:ln w="9525">
            <a:solidFill>
              <a:schemeClr val="tx1"/>
            </a:solidFill>
            <a:miter lim="800000"/>
            <a:headEnd/>
            <a:tailEnd/>
          </a:ln>
        </p:spPr>
      </p:pic>
      <p:pic>
        <p:nvPicPr>
          <p:cNvPr id="1083396" name="Picture 4" descr="tkam-lt"/>
          <p:cNvPicPr>
            <a:picLocks noChangeAspect="1" noChangeArrowheads="1"/>
          </p:cNvPicPr>
          <p:nvPr/>
        </p:nvPicPr>
        <p:blipFill>
          <a:blip r:embed="rId5"/>
          <a:srcRect/>
          <a:stretch>
            <a:fillRect/>
          </a:stretch>
        </p:blipFill>
        <p:spPr bwMode="auto">
          <a:xfrm>
            <a:off x="990600" y="5334000"/>
            <a:ext cx="1219200" cy="884238"/>
          </a:xfrm>
          <a:prstGeom prst="rect">
            <a:avLst/>
          </a:prstGeom>
          <a:noFill/>
          <a:ln w="9525">
            <a:solidFill>
              <a:schemeClr val="tx1"/>
            </a:solidFill>
            <a:miter lim="800000"/>
            <a:headEnd/>
            <a:tailEnd/>
          </a:ln>
        </p:spPr>
      </p:pic>
      <p:pic>
        <p:nvPicPr>
          <p:cNvPr id="1083397" name="Picture 5" descr="tkam-wc2"/>
          <p:cNvPicPr>
            <a:picLocks noChangeAspect="1" noChangeArrowheads="1"/>
          </p:cNvPicPr>
          <p:nvPr/>
        </p:nvPicPr>
        <p:blipFill>
          <a:blip r:embed="rId6"/>
          <a:srcRect/>
          <a:stretch>
            <a:fillRect/>
          </a:stretch>
        </p:blipFill>
        <p:spPr bwMode="auto">
          <a:xfrm>
            <a:off x="4054475" y="1447800"/>
            <a:ext cx="3914775" cy="4894263"/>
          </a:xfrm>
          <a:prstGeom prst="rect">
            <a:avLst/>
          </a:prstGeom>
          <a:noFill/>
          <a:ln w="9525">
            <a:solidFill>
              <a:schemeClr val="tx1"/>
            </a:solidFill>
            <a:miter lim="800000"/>
            <a:headEnd/>
            <a:tailEnd/>
          </a:ln>
        </p:spPr>
      </p:pic>
      <p:sp>
        <p:nvSpPr>
          <p:cNvPr id="1083398" name="Line 6"/>
          <p:cNvSpPr>
            <a:spLocks noChangeShapeType="1"/>
          </p:cNvSpPr>
          <p:nvPr/>
        </p:nvSpPr>
        <p:spPr bwMode="auto">
          <a:xfrm>
            <a:off x="2362200" y="2362200"/>
            <a:ext cx="990600" cy="1588"/>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1083399" name="Line 7"/>
          <p:cNvSpPr>
            <a:spLocks noChangeShapeType="1"/>
          </p:cNvSpPr>
          <p:nvPr/>
        </p:nvSpPr>
        <p:spPr bwMode="auto">
          <a:xfrm>
            <a:off x="2514600" y="5791200"/>
            <a:ext cx="990600" cy="1588"/>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1083400" name="Line 8"/>
          <p:cNvSpPr>
            <a:spLocks noChangeShapeType="1"/>
          </p:cNvSpPr>
          <p:nvPr/>
        </p:nvSpPr>
        <p:spPr bwMode="auto">
          <a:xfrm>
            <a:off x="2438400" y="4191000"/>
            <a:ext cx="990600" cy="1588"/>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pic>
        <p:nvPicPr>
          <p:cNvPr id="1083401" name="Picture 9"/>
          <p:cNvPicPr>
            <a:picLocks noChangeAspect="1" noChangeArrowheads="1"/>
          </p:cNvPicPr>
          <p:nvPr/>
        </p:nvPicPr>
        <p:blipFill>
          <a:blip r:embed="rId7"/>
          <a:srcRect/>
          <a:stretch>
            <a:fillRect/>
          </a:stretch>
        </p:blipFill>
        <p:spPr bwMode="auto">
          <a:xfrm>
            <a:off x="914400" y="1524000"/>
            <a:ext cx="1447800" cy="581025"/>
          </a:xfrm>
          <a:prstGeom prst="rect">
            <a:avLst/>
          </a:prstGeom>
          <a:noFill/>
        </p:spPr>
      </p:pic>
      <p:pic>
        <p:nvPicPr>
          <p:cNvPr id="1083402" name="Picture 10"/>
          <p:cNvPicPr>
            <a:picLocks noChangeAspect="1" noChangeArrowheads="1"/>
          </p:cNvPicPr>
          <p:nvPr/>
        </p:nvPicPr>
        <p:blipFill>
          <a:blip r:embed="rId8"/>
          <a:srcRect/>
          <a:stretch>
            <a:fillRect/>
          </a:stretch>
        </p:blipFill>
        <p:spPr bwMode="auto">
          <a:xfrm>
            <a:off x="914400" y="3124200"/>
            <a:ext cx="1325563" cy="628650"/>
          </a:xfrm>
          <a:prstGeom prst="rect">
            <a:avLst/>
          </a:prstGeom>
          <a:noFill/>
          <a:ln w="15875">
            <a:noFill/>
            <a:miter lim="800000"/>
            <a:headEnd/>
            <a:tailEnd/>
          </a:ln>
          <a:effectLst/>
        </p:spPr>
      </p:pic>
      <p:pic>
        <p:nvPicPr>
          <p:cNvPr id="1083403" name="Picture 11"/>
          <p:cNvPicPr>
            <a:picLocks noChangeAspect="1" noChangeArrowheads="1"/>
          </p:cNvPicPr>
          <p:nvPr/>
        </p:nvPicPr>
        <p:blipFill>
          <a:blip r:embed="rId9"/>
          <a:srcRect/>
          <a:stretch>
            <a:fillRect/>
          </a:stretch>
        </p:blipFill>
        <p:spPr bwMode="auto">
          <a:xfrm>
            <a:off x="762000" y="4876800"/>
            <a:ext cx="1890713" cy="387350"/>
          </a:xfrm>
          <a:prstGeom prst="rect">
            <a:avLst/>
          </a:prstGeom>
          <a:noFill/>
        </p:spPr>
      </p:pic>
      <p:sp>
        <p:nvSpPr>
          <p:cNvPr id="1083404" name="Rectangle 12"/>
          <p:cNvSpPr>
            <a:spLocks noChangeArrowheads="1"/>
          </p:cNvSpPr>
          <p:nvPr/>
        </p:nvSpPr>
        <p:spPr bwMode="auto">
          <a:xfrm>
            <a:off x="381000" y="381000"/>
            <a:ext cx="8231188" cy="915988"/>
          </a:xfrm>
          <a:prstGeom prst="rect">
            <a:avLst/>
          </a:prstGeom>
          <a:noFill/>
          <a:ln w="9525">
            <a:noFill/>
            <a:miter lim="800000"/>
            <a:headEnd/>
            <a:tailEnd/>
          </a:ln>
          <a:effectLst/>
        </p:spPr>
        <p:txBody>
          <a:bodyPr>
            <a:prstTxWarp prst="textNoShape">
              <a:avLst/>
            </a:prstTxWarp>
          </a:bodyPr>
          <a:lstStyle/>
          <a:p>
            <a:r>
              <a:rPr lang="en-US">
                <a:solidFill>
                  <a:schemeClr val="bg1"/>
                </a:solidFill>
                <a:latin typeface="Trebuchet MS" charset="0"/>
              </a:rPr>
              <a:t>Get into the users’ flow</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8818" name="Rectangle 2"/>
          <p:cNvSpPr>
            <a:spLocks noGrp="1" noChangeArrowheads="1"/>
          </p:cNvSpPr>
          <p:nvPr>
            <p:ph type="title"/>
          </p:nvPr>
        </p:nvSpPr>
        <p:spPr>
          <a:xfrm>
            <a:off x="304800" y="304800"/>
            <a:ext cx="8231188" cy="915988"/>
          </a:xfrm>
          <a:effectLst/>
        </p:spPr>
        <p:txBody>
          <a:bodyPr/>
          <a:lstStyle/>
          <a:p>
            <a:r>
              <a:rPr lang="en-US" sz="3200"/>
              <a:t>Granular diffusion </a:t>
            </a:r>
            <a:br>
              <a:rPr lang="en-US" sz="3200"/>
            </a:br>
            <a:r>
              <a:rPr lang="en-US" sz="3200"/>
              <a:t>(worldcat.org widgets)</a:t>
            </a:r>
          </a:p>
        </p:txBody>
      </p:sp>
      <p:sp>
        <p:nvSpPr>
          <p:cNvPr id="1058819" name="Rectangle 3"/>
          <p:cNvSpPr>
            <a:spLocks noGrp="1" noChangeArrowheads="1"/>
          </p:cNvSpPr>
          <p:nvPr>
            <p:ph type="body" sz="half" idx="1"/>
          </p:nvPr>
        </p:nvSpPr>
        <p:spPr>
          <a:xfrm>
            <a:off x="381000" y="1524000"/>
            <a:ext cx="3775075" cy="4430713"/>
          </a:xfrm>
        </p:spPr>
        <p:txBody>
          <a:bodyPr/>
          <a:lstStyle/>
          <a:p>
            <a:r>
              <a:rPr lang="en-US">
                <a:solidFill>
                  <a:schemeClr val="hlink"/>
                </a:solidFill>
                <a:latin typeface="Verdana" charset="0"/>
              </a:rPr>
              <a:t>Small applications for WorldCat for:</a:t>
            </a:r>
            <a:endParaRPr lang="en-US" sz="2400">
              <a:solidFill>
                <a:schemeClr val="hlink"/>
              </a:solidFill>
              <a:latin typeface="Verdana" charset="0"/>
            </a:endParaRPr>
          </a:p>
          <a:p>
            <a:pPr lvl="2">
              <a:buFontTx/>
              <a:buNone/>
            </a:pPr>
            <a:endParaRPr lang="en-US" sz="1800">
              <a:solidFill>
                <a:srgbClr val="CC5C00"/>
              </a:solidFill>
              <a:latin typeface="Verdana" charset="0"/>
            </a:endParaRPr>
          </a:p>
          <a:p>
            <a:pPr lvl="1"/>
            <a:r>
              <a:rPr lang="en-US" sz="2000">
                <a:solidFill>
                  <a:srgbClr val="CC5C00"/>
                </a:solidFill>
                <a:latin typeface="Verdana" charset="0"/>
              </a:rPr>
              <a:t>Browsers</a:t>
            </a:r>
          </a:p>
          <a:p>
            <a:pPr lvl="1"/>
            <a:r>
              <a:rPr lang="en-US" sz="2000">
                <a:solidFill>
                  <a:srgbClr val="CC5C00"/>
                </a:solidFill>
                <a:latin typeface="Verdana" charset="0"/>
              </a:rPr>
              <a:t>Blogs/Web sites</a:t>
            </a:r>
          </a:p>
          <a:p>
            <a:pPr lvl="1"/>
            <a:r>
              <a:rPr lang="en-US" sz="2000">
                <a:solidFill>
                  <a:srgbClr val="CC5C00"/>
                </a:solidFill>
                <a:latin typeface="Verdana" charset="0"/>
              </a:rPr>
              <a:t>Facebook</a:t>
            </a:r>
          </a:p>
          <a:p>
            <a:pPr lvl="1"/>
            <a:r>
              <a:rPr lang="en-US" sz="2000">
                <a:solidFill>
                  <a:srgbClr val="CC5C00"/>
                </a:solidFill>
                <a:latin typeface="Verdana" charset="0"/>
              </a:rPr>
              <a:t>iPhone</a:t>
            </a:r>
          </a:p>
        </p:txBody>
      </p:sp>
      <p:grpSp>
        <p:nvGrpSpPr>
          <p:cNvPr id="1058820" name="Group 4"/>
          <p:cNvGrpSpPr>
            <a:grpSpLocks noChangeAspect="1"/>
          </p:cNvGrpSpPr>
          <p:nvPr/>
        </p:nvGrpSpPr>
        <p:grpSpPr bwMode="auto">
          <a:xfrm>
            <a:off x="5562600" y="304800"/>
            <a:ext cx="3240088" cy="6299200"/>
            <a:chOff x="0" y="0"/>
            <a:chExt cx="719" cy="902"/>
          </a:xfrm>
        </p:grpSpPr>
        <p:pic>
          <p:nvPicPr>
            <p:cNvPr id="1058821" name="Picture 5"/>
            <p:cNvPicPr>
              <a:picLocks noChangeAspect="1" noChangeArrowheads="1"/>
            </p:cNvPicPr>
            <p:nvPr/>
          </p:nvPicPr>
          <p:blipFill>
            <a:blip r:embed="rId3"/>
            <a:srcRect/>
            <a:stretch>
              <a:fillRect/>
            </a:stretch>
          </p:blipFill>
          <p:spPr bwMode="auto">
            <a:xfrm>
              <a:off x="0" y="0"/>
              <a:ext cx="719" cy="902"/>
            </a:xfrm>
            <a:prstGeom prst="rect">
              <a:avLst/>
            </a:prstGeom>
            <a:noFill/>
          </p:spPr>
        </p:pic>
        <p:sp>
          <p:nvSpPr>
            <p:cNvPr id="1058822" name="Rectangle 6">
              <a:hlinkClick r:id="rId4" tooltip="Forward to a friend"/>
            </p:cNvPr>
            <p:cNvSpPr>
              <a:spLocks noChangeAspect="1" noChangeArrowheads="1"/>
            </p:cNvSpPr>
            <p:nvPr/>
          </p:nvSpPr>
          <p:spPr bwMode="auto">
            <a:xfrm>
              <a:off x="549" y="18"/>
              <a:ext cx="94" cy="14"/>
            </a:xfrm>
            <a:prstGeom prst="rect">
              <a:avLst/>
            </a:prstGeom>
            <a:solidFill>
              <a:srgbClr val="FFFFFF">
                <a:alpha val="0"/>
              </a:srgbClr>
            </a:solidFill>
            <a:ln w="9525">
              <a:noFill/>
              <a:miter lim="800000"/>
              <a:headEnd/>
              <a:tailEnd/>
            </a:ln>
          </p:spPr>
          <p:txBody>
            <a:bodyPr>
              <a:prstTxWarp prst="textNoShape">
                <a:avLst/>
              </a:prstTxWarp>
            </a:bodyPr>
            <a:lstStyle/>
            <a:p>
              <a:endParaRPr lang="en-US"/>
            </a:p>
          </p:txBody>
        </p:sp>
        <p:sp>
          <p:nvSpPr>
            <p:cNvPr id="1058823" name="Rectangle 7">
              <a:hlinkClick r:id="rId5" tooltip="Facebook"/>
            </p:cNvPr>
            <p:cNvSpPr>
              <a:spLocks noChangeAspect="1" noChangeArrowheads="1"/>
            </p:cNvSpPr>
            <p:nvPr/>
          </p:nvSpPr>
          <p:spPr bwMode="auto">
            <a:xfrm>
              <a:off x="231" y="127"/>
              <a:ext cx="55" cy="15"/>
            </a:xfrm>
            <a:prstGeom prst="rect">
              <a:avLst/>
            </a:prstGeom>
            <a:solidFill>
              <a:srgbClr val="FFFFFF">
                <a:alpha val="0"/>
              </a:srgbClr>
            </a:solidFill>
            <a:ln w="9525">
              <a:noFill/>
              <a:miter lim="800000"/>
              <a:headEnd/>
              <a:tailEnd/>
            </a:ln>
          </p:spPr>
          <p:txBody>
            <a:bodyPr>
              <a:prstTxWarp prst="textNoShape">
                <a:avLst/>
              </a:prstTxWarp>
            </a:bodyPr>
            <a:lstStyle/>
            <a:p>
              <a:endParaRPr lang="en-US"/>
            </a:p>
          </p:txBody>
        </p:sp>
        <p:sp>
          <p:nvSpPr>
            <p:cNvPr id="1058824" name="Rectangle 8">
              <a:hlinkClick r:id="rId6" tooltip="Visit the WorldCat application page"/>
            </p:cNvPr>
            <p:cNvSpPr>
              <a:spLocks noChangeAspect="1" noChangeArrowheads="1"/>
            </p:cNvSpPr>
            <p:nvPr/>
          </p:nvSpPr>
          <p:spPr bwMode="auto">
            <a:xfrm>
              <a:off x="43" y="841"/>
              <a:ext cx="198" cy="15"/>
            </a:xfrm>
            <a:prstGeom prst="rect">
              <a:avLst/>
            </a:prstGeom>
            <a:solidFill>
              <a:srgbClr val="FFFFFF">
                <a:alpha val="0"/>
              </a:srgbClr>
            </a:solidFill>
            <a:ln w="9525">
              <a:noFill/>
              <a:miter lim="800000"/>
              <a:headEnd/>
              <a:tailEnd/>
            </a:ln>
          </p:spPr>
          <p:txBody>
            <a:bodyPr>
              <a:prstTxWarp prst="textNoShape">
                <a:avLst/>
              </a:prstTxWarp>
            </a:bodyPr>
            <a:lstStyle/>
            <a:p>
              <a:endParaRPr lang="en-US"/>
            </a:p>
          </p:txBody>
        </p:sp>
      </p:grpSp>
      <p:pic>
        <p:nvPicPr>
          <p:cNvPr id="1058825" name="Picture 9"/>
          <p:cNvPicPr>
            <a:picLocks noChangeAspect="1" noChangeArrowheads="1"/>
          </p:cNvPicPr>
          <p:nvPr/>
        </p:nvPicPr>
        <p:blipFill>
          <a:blip r:embed="rId7"/>
          <a:srcRect/>
          <a:stretch>
            <a:fillRect/>
          </a:stretch>
        </p:blipFill>
        <p:spPr bwMode="auto">
          <a:xfrm>
            <a:off x="685800" y="4800600"/>
            <a:ext cx="1562100" cy="1323975"/>
          </a:xfrm>
          <a:prstGeom prst="rect">
            <a:avLst/>
          </a:prstGeom>
          <a:noFill/>
          <a:ln w="38100">
            <a:solidFill>
              <a:schemeClr val="tx1"/>
            </a:solidFill>
            <a:miter lim="800000"/>
            <a:headEnd/>
            <a:tailEnd/>
          </a:ln>
          <a:effectLst/>
        </p:spPr>
      </p:pic>
      <p:pic>
        <p:nvPicPr>
          <p:cNvPr id="1058826" name="Picture 10" descr="IPhone_WorldCAT">
            <a:hlinkClick r:id="rId8"/>
          </p:cNvPr>
          <p:cNvPicPr>
            <a:picLocks noChangeAspect="1" noChangeArrowheads="1"/>
          </p:cNvPicPr>
          <p:nvPr/>
        </p:nvPicPr>
        <p:blipFill>
          <a:blip r:embed="rId9"/>
          <a:srcRect r="10313" b="5237"/>
          <a:stretch>
            <a:fillRect/>
          </a:stretch>
        </p:blipFill>
        <p:spPr bwMode="auto">
          <a:xfrm>
            <a:off x="3124200" y="3429000"/>
            <a:ext cx="2139950" cy="2671763"/>
          </a:xfrm>
          <a:prstGeom prst="rect">
            <a:avLst/>
          </a:prstGeom>
          <a:noFill/>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3810" name="Rectangle 2"/>
          <p:cNvSpPr>
            <a:spLocks noGrp="1" noChangeArrowheads="1"/>
          </p:cNvSpPr>
          <p:nvPr>
            <p:ph type="title"/>
          </p:nvPr>
        </p:nvSpPr>
        <p:spPr/>
        <p:txBody>
          <a:bodyPr/>
          <a:lstStyle/>
          <a:p>
            <a:r>
              <a:rPr lang="en-US"/>
              <a:t>Gravitational pull: University model</a:t>
            </a:r>
          </a:p>
        </p:txBody>
      </p:sp>
      <p:sp>
        <p:nvSpPr>
          <p:cNvPr id="1143811" name="Rectangle 3"/>
          <p:cNvSpPr>
            <a:spLocks noChangeArrowheads="1"/>
          </p:cNvSpPr>
          <p:nvPr/>
        </p:nvSpPr>
        <p:spPr bwMode="auto">
          <a:xfrm>
            <a:off x="2514600" y="2743200"/>
            <a:ext cx="228600" cy="152400"/>
          </a:xfrm>
          <a:prstGeom prst="rect">
            <a:avLst/>
          </a:prstGeom>
          <a:noFill/>
          <a:ln w="9525">
            <a:noFill/>
            <a:miter lim="800000"/>
            <a:headEnd/>
            <a:tailEnd/>
          </a:ln>
          <a:effectLst/>
        </p:spPr>
        <p:txBody>
          <a:bodyPr wrap="none" anchor="ctr">
            <a:prstTxWarp prst="textNoShape">
              <a:avLst/>
            </a:prstTxWarp>
          </a:bodyPr>
          <a:lstStyle/>
          <a:p>
            <a:endParaRPr lang="en-US"/>
          </a:p>
        </p:txBody>
      </p:sp>
      <p:pic>
        <p:nvPicPr>
          <p:cNvPr id="1143812" name="Picture 4"/>
          <p:cNvPicPr>
            <a:picLocks noChangeAspect="1" noChangeArrowheads="1"/>
          </p:cNvPicPr>
          <p:nvPr/>
        </p:nvPicPr>
        <p:blipFill>
          <a:blip r:embed="rId3"/>
          <a:srcRect/>
          <a:stretch>
            <a:fillRect/>
          </a:stretch>
        </p:blipFill>
        <p:spPr bwMode="auto">
          <a:xfrm>
            <a:off x="622300" y="1473200"/>
            <a:ext cx="8255000" cy="5232400"/>
          </a:xfrm>
          <a:prstGeom prst="rect">
            <a:avLst/>
          </a:prstGeom>
          <a:noFill/>
          <a:ln w="9525">
            <a:noFill/>
            <a:miter lim="800000"/>
            <a:headEnd/>
            <a:tailEnd/>
          </a:ln>
          <a:effectLst/>
        </p:spPr>
      </p:pic>
      <p:sp>
        <p:nvSpPr>
          <p:cNvPr id="1143813" name="Text Box 5"/>
          <p:cNvSpPr txBox="1">
            <a:spLocks noChangeArrowheads="1"/>
          </p:cNvSpPr>
          <p:nvPr/>
        </p:nvSpPr>
        <p:spPr bwMode="auto">
          <a:xfrm>
            <a:off x="1524000" y="2057400"/>
            <a:ext cx="3200400" cy="1066800"/>
          </a:xfrm>
          <a:prstGeom prst="rect">
            <a:avLst/>
          </a:prstGeom>
          <a:noFill/>
          <a:ln w="9525">
            <a:noFill/>
            <a:miter lim="800000"/>
            <a:headEnd/>
            <a:tailEnd/>
          </a:ln>
          <a:effectLst/>
        </p:spPr>
        <p:txBody>
          <a:bodyPr anchor="ctr">
            <a:prstTxWarp prst="textNoShape">
              <a:avLst/>
            </a:prstTxWarp>
            <a:spAutoFit/>
          </a:bodyPr>
          <a:lstStyle/>
          <a:p>
            <a:pPr algn="ctr">
              <a:spcBef>
                <a:spcPct val="50000"/>
              </a:spcBef>
            </a:pPr>
            <a:r>
              <a:rPr lang="en-US">
                <a:solidFill>
                  <a:schemeClr val="bg1"/>
                </a:solidFill>
              </a:rPr>
              <a:t>Google (Worldcat?)</a:t>
            </a:r>
          </a:p>
        </p:txBody>
      </p:sp>
      <p:sp>
        <p:nvSpPr>
          <p:cNvPr id="1143814" name="Text Box 6"/>
          <p:cNvSpPr txBox="1">
            <a:spLocks noChangeArrowheads="1"/>
          </p:cNvSpPr>
          <p:nvPr/>
        </p:nvSpPr>
        <p:spPr bwMode="auto">
          <a:xfrm>
            <a:off x="6019800" y="2514600"/>
            <a:ext cx="2286000" cy="579438"/>
          </a:xfrm>
          <a:prstGeom prst="rect">
            <a:avLst/>
          </a:prstGeom>
          <a:noFill/>
          <a:ln w="9525">
            <a:noFill/>
            <a:miter lim="800000"/>
            <a:headEnd/>
            <a:tailEnd/>
          </a:ln>
          <a:effectLst/>
        </p:spPr>
        <p:txBody>
          <a:bodyPr anchor="ctr">
            <a:prstTxWarp prst="textNoShape">
              <a:avLst/>
            </a:prstTxWarp>
            <a:spAutoFit/>
          </a:bodyPr>
          <a:lstStyle/>
          <a:p>
            <a:pPr algn="ctr">
              <a:spcBef>
                <a:spcPct val="50000"/>
              </a:spcBef>
            </a:pPr>
            <a:r>
              <a:rPr lang="en-US">
                <a:solidFill>
                  <a:schemeClr val="bg1"/>
                </a:solidFill>
              </a:rPr>
              <a:t>Library</a:t>
            </a:r>
          </a:p>
        </p:txBody>
      </p:sp>
      <p:sp>
        <p:nvSpPr>
          <p:cNvPr id="1143815" name="Text Box 7"/>
          <p:cNvSpPr txBox="1">
            <a:spLocks noChangeArrowheads="1"/>
          </p:cNvSpPr>
          <p:nvPr/>
        </p:nvSpPr>
        <p:spPr bwMode="auto">
          <a:xfrm>
            <a:off x="6172200" y="4191000"/>
            <a:ext cx="2286000" cy="579438"/>
          </a:xfrm>
          <a:prstGeom prst="rect">
            <a:avLst/>
          </a:prstGeom>
          <a:noFill/>
          <a:ln w="9525">
            <a:noFill/>
            <a:miter lim="800000"/>
            <a:headEnd/>
            <a:tailEnd/>
          </a:ln>
          <a:effectLst/>
        </p:spPr>
        <p:txBody>
          <a:bodyPr anchor="ctr">
            <a:prstTxWarp prst="textNoShape">
              <a:avLst/>
            </a:prstTxWarp>
            <a:spAutoFit/>
          </a:bodyPr>
          <a:lstStyle/>
          <a:p>
            <a:pPr algn="ctr">
              <a:spcBef>
                <a:spcPct val="50000"/>
              </a:spcBef>
            </a:pPr>
            <a:r>
              <a:rPr lang="en-US">
                <a:solidFill>
                  <a:schemeClr val="bg1"/>
                </a:solidFill>
              </a:rPr>
              <a:t>Archives</a:t>
            </a:r>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19"/>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8.2"/>
</p:tagLst>
</file>

<file path=ppt/tags/tag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47.4"/>
</p:tagLst>
</file>

<file path=ppt/tags/tag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6.5|8.1"/>
</p:tagLst>
</file>

<file path=ppt/tags/tag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8.5"/>
</p:tagLst>
</file>

<file path=ppt/tags/tag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24.5"/>
</p:tagLst>
</file>

<file path=ppt/theme/theme1.xml><?xml version="1.0" encoding="utf-8"?>
<a:theme xmlns:a="http://schemas.openxmlformats.org/drawingml/2006/main" name="par">
  <a:themeElements>
    <a:clrScheme name="par 16">
      <a:dk1>
        <a:srgbClr val="000000"/>
      </a:dk1>
      <a:lt1>
        <a:srgbClr val="FFFFFF"/>
      </a:lt1>
      <a:dk2>
        <a:srgbClr val="000000"/>
      </a:dk2>
      <a:lt2>
        <a:srgbClr val="969696"/>
      </a:lt2>
      <a:accent1>
        <a:srgbClr val="FF7600"/>
      </a:accent1>
      <a:accent2>
        <a:srgbClr val="FFCC00"/>
      </a:accent2>
      <a:accent3>
        <a:srgbClr val="FFFFFF"/>
      </a:accent3>
      <a:accent4>
        <a:srgbClr val="000000"/>
      </a:accent4>
      <a:accent5>
        <a:srgbClr val="FFBDAA"/>
      </a:accent5>
      <a:accent6>
        <a:srgbClr val="E7B900"/>
      </a:accent6>
      <a:hlink>
        <a:srgbClr val="006699"/>
      </a:hlink>
      <a:folHlink>
        <a:srgbClr val="969696"/>
      </a:folHlink>
    </a:clrScheme>
    <a:fontScheme name="par">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a:ln>
              <a:noFill/>
            </a:ln>
            <a:solidFill>
              <a:srgbClr val="336699"/>
            </a:solidFill>
            <a:effectLst/>
            <a:latin typeface="Verdana"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a:ln>
              <a:noFill/>
            </a:ln>
            <a:solidFill>
              <a:srgbClr val="336699"/>
            </a:solidFill>
            <a:effectLst/>
            <a:latin typeface="Verdana" charset="0"/>
          </a:defRPr>
        </a:defPPr>
      </a:lstStyle>
    </a:lnDef>
  </a:objectDefaults>
  <a:extraClrSchemeLst>
    <a:extraClrScheme>
      <a:clrScheme name="pa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a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a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a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a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a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a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a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a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a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a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a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ar 13">
        <a:dk1>
          <a:srgbClr val="000000"/>
        </a:dk1>
        <a:lt1>
          <a:srgbClr val="FFFFFF"/>
        </a:lt1>
        <a:dk2>
          <a:srgbClr val="000000"/>
        </a:dk2>
        <a:lt2>
          <a:srgbClr val="969696"/>
        </a:lt2>
        <a:accent1>
          <a:srgbClr val="FF9900"/>
        </a:accent1>
        <a:accent2>
          <a:srgbClr val="FF9966"/>
        </a:accent2>
        <a:accent3>
          <a:srgbClr val="FFFFFF"/>
        </a:accent3>
        <a:accent4>
          <a:srgbClr val="000000"/>
        </a:accent4>
        <a:accent5>
          <a:srgbClr val="FFCAAA"/>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ar 14">
        <a:dk1>
          <a:srgbClr val="000000"/>
        </a:dk1>
        <a:lt1>
          <a:srgbClr val="FFFFFF"/>
        </a:lt1>
        <a:dk2>
          <a:srgbClr val="000000"/>
        </a:dk2>
        <a:lt2>
          <a:srgbClr val="969696"/>
        </a:lt2>
        <a:accent1>
          <a:srgbClr val="FF9900"/>
        </a:accent1>
        <a:accent2>
          <a:srgbClr val="FFCC00"/>
        </a:accent2>
        <a:accent3>
          <a:srgbClr val="FFFFFF"/>
        </a:accent3>
        <a:accent4>
          <a:srgbClr val="000000"/>
        </a:accent4>
        <a:accent5>
          <a:srgbClr val="FFCAAA"/>
        </a:accent5>
        <a:accent6>
          <a:srgbClr val="E7B900"/>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ar 15">
        <a:dk1>
          <a:srgbClr val="000000"/>
        </a:dk1>
        <a:lt1>
          <a:srgbClr val="FFFFFF"/>
        </a:lt1>
        <a:dk2>
          <a:srgbClr val="000000"/>
        </a:dk2>
        <a:lt2>
          <a:srgbClr val="969696"/>
        </a:lt2>
        <a:accent1>
          <a:srgbClr val="FF7600"/>
        </a:accent1>
        <a:accent2>
          <a:srgbClr val="FFCC00"/>
        </a:accent2>
        <a:accent3>
          <a:srgbClr val="FFFFFF"/>
        </a:accent3>
        <a:accent4>
          <a:srgbClr val="000000"/>
        </a:accent4>
        <a:accent5>
          <a:srgbClr val="FFBDAA"/>
        </a:accent5>
        <a:accent6>
          <a:srgbClr val="E7B900"/>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ar 16">
        <a:dk1>
          <a:srgbClr val="000000"/>
        </a:dk1>
        <a:lt1>
          <a:srgbClr val="FFFFFF"/>
        </a:lt1>
        <a:dk2>
          <a:srgbClr val="000000"/>
        </a:dk2>
        <a:lt2>
          <a:srgbClr val="969696"/>
        </a:lt2>
        <a:accent1>
          <a:srgbClr val="FF7600"/>
        </a:accent1>
        <a:accent2>
          <a:srgbClr val="FFCC00"/>
        </a:accent2>
        <a:accent3>
          <a:srgbClr val="FFFFFF"/>
        </a:accent3>
        <a:accent4>
          <a:srgbClr val="000000"/>
        </a:accent4>
        <a:accent5>
          <a:srgbClr val="FFBDAA"/>
        </a:accent5>
        <a:accent6>
          <a:srgbClr val="E7B900"/>
        </a:accent6>
        <a:hlink>
          <a:srgbClr val="006699"/>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programs_newbrand</Template>
  <TotalTime>36863</TotalTime>
  <Words>4249</Words>
  <Application>Microsoft Macintosh PowerPoint</Application>
  <PresentationFormat>On-screen Show (4:3)</PresentationFormat>
  <Paragraphs>387</Paragraphs>
  <Slides>54</Slides>
  <Notes>54</Notes>
  <HiddenSlides>0</HiddenSlides>
  <MMClips>0</MMClips>
  <ScaleCrop>false</ScaleCrop>
  <HeadingPairs>
    <vt:vector size="6" baseType="variant">
      <vt:variant>
        <vt:lpstr>Fonts Used</vt:lpstr>
      </vt:variant>
      <vt:variant>
        <vt:i4>11</vt:i4>
      </vt:variant>
      <vt:variant>
        <vt:lpstr>Design Template</vt:lpstr>
      </vt:variant>
      <vt:variant>
        <vt:i4>1</vt:i4>
      </vt:variant>
      <vt:variant>
        <vt:lpstr>Slide Titles</vt:lpstr>
      </vt:variant>
      <vt:variant>
        <vt:i4>54</vt:i4>
      </vt:variant>
    </vt:vector>
  </HeadingPairs>
  <TitlesOfParts>
    <vt:vector size="66" baseType="lpstr">
      <vt:lpstr>Arial</vt:lpstr>
      <vt:lpstr>Trebuchet MS</vt:lpstr>
      <vt:lpstr>Wingdings</vt:lpstr>
      <vt:lpstr>Verdana</vt:lpstr>
      <vt:lpstr>Times</vt:lpstr>
      <vt:lpstr>Reprise Script</vt:lpstr>
      <vt:lpstr>Times New Roman</vt:lpstr>
      <vt:lpstr>ヒラギノ角ゴ ProN W3</vt:lpstr>
      <vt:lpstr>Calibri</vt:lpstr>
      <vt:lpstr>ＭＳ Ｐゴシック</vt:lpstr>
      <vt:lpstr>Arial Unicode MS</vt:lpstr>
      <vt:lpstr>par</vt:lpstr>
      <vt:lpstr>Winning Researchers Back  to the Library</vt:lpstr>
      <vt:lpstr>Recent risk analysis </vt:lpstr>
      <vt:lpstr>Risk Clusters</vt:lpstr>
      <vt:lpstr>What is a research library these days?</vt:lpstr>
      <vt:lpstr>Slide 5</vt:lpstr>
      <vt:lpstr>Be where the users are</vt:lpstr>
      <vt:lpstr>Slide 7</vt:lpstr>
      <vt:lpstr>Granular diffusion  (worldcat.org widgets)</vt:lpstr>
      <vt:lpstr>Gravitational pull: University model</vt:lpstr>
      <vt:lpstr>Slide 10</vt:lpstr>
      <vt:lpstr>We are now in a race to remain relevant to researchers</vt:lpstr>
      <vt:lpstr>Fulfilment?</vt:lpstr>
      <vt:lpstr>Fulfilment!</vt:lpstr>
      <vt:lpstr>Access vs preservation …</vt:lpstr>
      <vt:lpstr>Access wins!</vt:lpstr>
      <vt:lpstr>Selection has already been done</vt:lpstr>
      <vt:lpstr>Handle once (then iterate)</vt:lpstr>
      <vt:lpstr>Have programmes not projects</vt:lpstr>
      <vt:lpstr>Engage your community</vt:lpstr>
      <vt:lpstr>Slide 20</vt:lpstr>
      <vt:lpstr>Slide 21</vt:lpstr>
      <vt:lpstr>January 16th 2008: LC photographs on Flickr</vt:lpstr>
      <vt:lpstr>24 hours later</vt:lpstr>
      <vt:lpstr>Impact: exposure</vt:lpstr>
      <vt:lpstr>Slide 25</vt:lpstr>
      <vt:lpstr>Go with it</vt:lpstr>
      <vt:lpstr>Feeding back into our work</vt:lpstr>
      <vt:lpstr>Slide 28</vt:lpstr>
      <vt:lpstr>Slide 29</vt:lpstr>
      <vt:lpstr>Slide 30</vt:lpstr>
      <vt:lpstr>Slide 31</vt:lpstr>
      <vt:lpstr>Slide 32</vt:lpstr>
      <vt:lpstr>Slide 33</vt:lpstr>
      <vt:lpstr>Slide 34</vt:lpstr>
      <vt:lpstr>‘Gaming’, or good sense?</vt:lpstr>
      <vt:lpstr>Quality vs quantity: quantity wins!</vt:lpstr>
      <vt:lpstr>Discovery happens elsewhere</vt:lpstr>
      <vt:lpstr>Slide 38</vt:lpstr>
      <vt:lpstr>Slide 39</vt:lpstr>
      <vt:lpstr>Library storage facilities</vt:lpstr>
      <vt:lpstr>Research Information Management</vt:lpstr>
      <vt:lpstr>Mobilising Unique Materials</vt:lpstr>
      <vt:lpstr>Effectively Disclosing Archives and Special Collections</vt:lpstr>
      <vt:lpstr>Unifying fragmented  memories</vt:lpstr>
      <vt:lpstr>Slide 45</vt:lpstr>
      <vt:lpstr>Knowledge Structure: structure for controlled data: metadata workflows</vt:lpstr>
      <vt:lpstr>Multilingual authorities</vt:lpstr>
      <vt:lpstr>Slide 48</vt:lpstr>
      <vt:lpstr>Web-scale, Grids and Clouds …</vt:lpstr>
      <vt:lpstr>Registries: ‘the intelligence in  the network’</vt:lpstr>
      <vt:lpstr>Slide 51</vt:lpstr>
      <vt:lpstr>Residual Risks (High)</vt:lpstr>
      <vt:lpstr>Connect to a think-tank!</vt:lpstr>
      <vt:lpstr>Děkuji Thank You</vt:lpstr>
    </vt:vector>
  </TitlesOfParts>
  <Company>RLG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Digitization: Born, Massive and Special</dc:title>
  <dc:creator>Jim Michalko</dc:creator>
  <cp:lastModifiedBy>John MacColl</cp:lastModifiedBy>
  <cp:revision>221</cp:revision>
  <dcterms:created xsi:type="dcterms:W3CDTF">2009-10-30T11:54:12Z</dcterms:created>
  <dcterms:modified xsi:type="dcterms:W3CDTF">2009-10-30T11:59:23Z</dcterms:modified>
</cp:coreProperties>
</file>