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notesSlides/notesSlide32.xml" ContentType="application/vnd.openxmlformats-officedocument.presentationml.notesSlid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notesSlides/notesSlide15.xml" ContentType="application/vnd.openxmlformats-officedocument.presentationml.notesSlide+xml"/>
  <Override PartName="/ppt/notesSlides/notesSlide4.xml" ContentType="application/vnd.openxmlformats-officedocument.presentationml.notesSlide+xml"/>
  <Override PartName="/ppt/notesSlides/notesSlide41.xml" ContentType="application/vnd.openxmlformats-officedocument.presentationml.notesSlide+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42.xml" ContentType="application/vnd.openxmlformats-officedocument.presentationml.notesSlide+xml"/>
  <Override PartName="/ppt/notesSlides/notesSlide35.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s/slide43.xml" ContentType="application/vnd.openxmlformats-officedocument.presentationml.slide+xml"/>
  <Override PartName="/ppt/slideLayouts/slideLayout6.xml" ContentType="application/vnd.openxmlformats-officedocument.presentationml.slideLayout+xml"/>
  <Override PartName="/ppt/slides/slide37.xml" ContentType="application/vnd.openxmlformats-officedocument.presentationml.slide+xml"/>
  <Override PartName="/ppt/notesSlides/notesSlide43.xml" ContentType="application/vnd.openxmlformats-officedocument.presentationml.notesSlide+xml"/>
  <Override PartName="/ppt/slides/slide10.xml" ContentType="application/vnd.openxmlformats-officedocument.presentationml.slide+xml"/>
  <Override PartName="/ppt/notesSlides/notesSlide45.xml" ContentType="application/vnd.openxmlformats-officedocument.presentationml.notesSlide+xml"/>
  <Override PartName="/ppt/slides/slide33.xml" ContentType="application/vnd.openxmlformats-officedocument.presentationml.slide+xml"/>
  <Override PartName="/ppt/notesSlides/notesSlide48.xml" ContentType="application/vnd.openxmlformats-officedocument.presentationml.notesSlide+xml"/>
  <Override PartName="/ppt/presProps.xml" ContentType="application/vnd.openxmlformats-officedocument.presentationml.presProps+xml"/>
  <Override PartName="/ppt/notesSlides/notesSlide18.xml" ContentType="application/vnd.openxmlformats-officedocument.presentationml.notesSlide+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notesSlides/notesSlide39.xml" ContentType="application/vnd.openxmlformats-officedocument.presentationml.notesSlide+xml"/>
  <Override PartName="/ppt/notesSlides/notesSlide24.xml" ContentType="application/vnd.openxmlformats-officedocument.presentationml.notesSlide+xml"/>
  <Override PartName="/ppt/notesSlides/notesSlide47.xml" ContentType="application/vnd.openxmlformats-officedocument.presentationml.notes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slides/slide42.xml" ContentType="application/vnd.openxmlformats-officedocument.presentationml.slide+xml"/>
  <Override PartName="/ppt/notesSlides/notesSlide40.xml" ContentType="application/vnd.openxmlformats-officedocument.presentationml.notesSlide+xml"/>
  <Override PartName="/ppt/slides/slide45.xml" ContentType="application/vnd.openxmlformats-officedocument.presentationml.slide+xml"/>
  <Override PartName="/ppt/notesSlides/notesSlide34.xml" ContentType="application/vnd.openxmlformats-officedocument.presentationml.notesSlide+xml"/>
  <Override PartName="/ppt/notesSlides/notesSlide38.xml" ContentType="application/vnd.openxmlformats-officedocument.presentationml.notes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Slides/notesSlide29.xml" ContentType="application/vnd.openxmlformats-officedocument.presentationml.notesSlide+xml"/>
  <Override PartName="/ppt/notesSlides/notesSlide36.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slides/slide40.xml" ContentType="application/vnd.openxmlformats-officedocument.presentationml.slide+xml"/>
  <Override PartName="/ppt/slides/slide34.xml" ContentType="application/vnd.openxmlformats-officedocument.presentationml.slide+xml"/>
  <Override PartName="/ppt/notesSlides/notesSlide26.xml" ContentType="application/vnd.openxmlformats-officedocument.presentationml.notesSlide+xml"/>
  <Override PartName="/ppt/slides/slide44.xml" ContentType="application/vnd.openxmlformats-officedocument.presentationml.slide+xml"/>
  <Override PartName="/ppt/notesSlides/notesSlide12.xml" ContentType="application/vnd.openxmlformats-officedocument.presentationml.notesSlide+xml"/>
  <Override PartName="/ppt/notesSlides/notesSlide37.xml" ContentType="application/vnd.openxmlformats-officedocument.presentationml.notesSlide+xml"/>
  <Override PartName="/ppt/notesSlides/notesSlide44.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notesSlides/notesSlide33.xml" ContentType="application/vnd.openxmlformats-officedocument.presentationml.notesSlide+xml"/>
  <Override PartName="/ppt/notesSlides/notesSlide46.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notesSlides/notesSlide30.xml" ContentType="application/vnd.openxmlformats-officedocument.presentationml.notesSlide+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Override PartName="/ppt/slides/slide38.xml" ContentType="application/vnd.openxmlformats-officedocument.presentationml.slide+xml"/>
  <Override PartName="/ppt/slideLayouts/slideLayout12.xml" ContentType="application/vnd.openxmlformats-officedocument.presentationml.slideLayout+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51" r:id="rId1"/>
  </p:sldMasterIdLst>
  <p:notesMasterIdLst>
    <p:notesMasterId r:id="rId50"/>
  </p:notesMasterIdLst>
  <p:sldIdLst>
    <p:sldId id="256" r:id="rId2"/>
    <p:sldId id="466" r:id="rId3"/>
    <p:sldId id="420" r:id="rId4"/>
    <p:sldId id="421" r:id="rId5"/>
    <p:sldId id="422" r:id="rId6"/>
    <p:sldId id="423" r:id="rId7"/>
    <p:sldId id="424" r:id="rId8"/>
    <p:sldId id="425" r:id="rId9"/>
    <p:sldId id="426" r:id="rId10"/>
    <p:sldId id="427" r:id="rId11"/>
    <p:sldId id="428" r:id="rId12"/>
    <p:sldId id="429" r:id="rId13"/>
    <p:sldId id="430" r:id="rId14"/>
    <p:sldId id="431" r:id="rId15"/>
    <p:sldId id="432" r:id="rId16"/>
    <p:sldId id="433" r:id="rId17"/>
    <p:sldId id="434" r:id="rId18"/>
    <p:sldId id="435" r:id="rId19"/>
    <p:sldId id="436" r:id="rId20"/>
    <p:sldId id="437" r:id="rId21"/>
    <p:sldId id="438" r:id="rId22"/>
    <p:sldId id="439" r:id="rId23"/>
    <p:sldId id="440" r:id="rId24"/>
    <p:sldId id="441" r:id="rId25"/>
    <p:sldId id="442" r:id="rId26"/>
    <p:sldId id="443" r:id="rId27"/>
    <p:sldId id="444" r:id="rId28"/>
    <p:sldId id="445" r:id="rId29"/>
    <p:sldId id="446" r:id="rId30"/>
    <p:sldId id="447" r:id="rId31"/>
    <p:sldId id="448" r:id="rId32"/>
    <p:sldId id="449" r:id="rId33"/>
    <p:sldId id="450" r:id="rId34"/>
    <p:sldId id="451" r:id="rId35"/>
    <p:sldId id="452" r:id="rId36"/>
    <p:sldId id="453" r:id="rId37"/>
    <p:sldId id="454" r:id="rId38"/>
    <p:sldId id="455" r:id="rId39"/>
    <p:sldId id="456" r:id="rId40"/>
    <p:sldId id="457" r:id="rId41"/>
    <p:sldId id="458" r:id="rId42"/>
    <p:sldId id="459" r:id="rId43"/>
    <p:sldId id="461" r:id="rId44"/>
    <p:sldId id="462" r:id="rId45"/>
    <p:sldId id="463" r:id="rId46"/>
    <p:sldId id="464" r:id="rId47"/>
    <p:sldId id="465" r:id="rId48"/>
    <p:sldId id="419" r:id="rId49"/>
  </p:sldIdLst>
  <p:sldSz cx="9144000" cy="6858000" type="screen4x3"/>
  <p:notesSz cx="6858000" cy="9144000"/>
  <p:defaultTextStyle>
    <a:defPPr>
      <a:defRPr lang="en-US"/>
    </a:defPPr>
    <a:lvl1pPr algn="l" rtl="0" fontAlgn="base">
      <a:spcBef>
        <a:spcPct val="0"/>
      </a:spcBef>
      <a:spcAft>
        <a:spcPct val="0"/>
      </a:spcAft>
      <a:defRPr sz="3200" b="1" kern="1200">
        <a:solidFill>
          <a:srgbClr val="336699"/>
        </a:solidFill>
        <a:latin typeface="Verdana" charset="0"/>
        <a:ea typeface="+mn-ea"/>
        <a:cs typeface="+mn-cs"/>
      </a:defRPr>
    </a:lvl1pPr>
    <a:lvl2pPr marL="457200" algn="l" rtl="0" fontAlgn="base">
      <a:spcBef>
        <a:spcPct val="0"/>
      </a:spcBef>
      <a:spcAft>
        <a:spcPct val="0"/>
      </a:spcAft>
      <a:defRPr sz="3200" b="1" kern="1200">
        <a:solidFill>
          <a:srgbClr val="336699"/>
        </a:solidFill>
        <a:latin typeface="Verdana" charset="0"/>
        <a:ea typeface="+mn-ea"/>
        <a:cs typeface="+mn-cs"/>
      </a:defRPr>
    </a:lvl2pPr>
    <a:lvl3pPr marL="914400" algn="l" rtl="0" fontAlgn="base">
      <a:spcBef>
        <a:spcPct val="0"/>
      </a:spcBef>
      <a:spcAft>
        <a:spcPct val="0"/>
      </a:spcAft>
      <a:defRPr sz="3200" b="1" kern="1200">
        <a:solidFill>
          <a:srgbClr val="336699"/>
        </a:solidFill>
        <a:latin typeface="Verdana" charset="0"/>
        <a:ea typeface="+mn-ea"/>
        <a:cs typeface="+mn-cs"/>
      </a:defRPr>
    </a:lvl3pPr>
    <a:lvl4pPr marL="1371600" algn="l" rtl="0" fontAlgn="base">
      <a:spcBef>
        <a:spcPct val="0"/>
      </a:spcBef>
      <a:spcAft>
        <a:spcPct val="0"/>
      </a:spcAft>
      <a:defRPr sz="3200" b="1" kern="1200">
        <a:solidFill>
          <a:srgbClr val="336699"/>
        </a:solidFill>
        <a:latin typeface="Verdana" charset="0"/>
        <a:ea typeface="+mn-ea"/>
        <a:cs typeface="+mn-cs"/>
      </a:defRPr>
    </a:lvl4pPr>
    <a:lvl5pPr marL="1828800" algn="l" rtl="0" fontAlgn="base">
      <a:spcBef>
        <a:spcPct val="0"/>
      </a:spcBef>
      <a:spcAft>
        <a:spcPct val="0"/>
      </a:spcAft>
      <a:defRPr sz="3200" b="1" kern="1200">
        <a:solidFill>
          <a:srgbClr val="336699"/>
        </a:solidFill>
        <a:latin typeface="Verdana" charset="0"/>
        <a:ea typeface="+mn-ea"/>
        <a:cs typeface="+mn-cs"/>
      </a:defRPr>
    </a:lvl5pPr>
    <a:lvl6pPr marL="2286000" algn="l" defTabSz="457200" rtl="0" eaLnBrk="1" latinLnBrk="0" hangingPunct="1">
      <a:defRPr sz="3200" b="1" kern="1200">
        <a:solidFill>
          <a:srgbClr val="336699"/>
        </a:solidFill>
        <a:latin typeface="Verdana" charset="0"/>
        <a:ea typeface="+mn-ea"/>
        <a:cs typeface="+mn-cs"/>
      </a:defRPr>
    </a:lvl6pPr>
    <a:lvl7pPr marL="2743200" algn="l" defTabSz="457200" rtl="0" eaLnBrk="1" latinLnBrk="0" hangingPunct="1">
      <a:defRPr sz="3200" b="1" kern="1200">
        <a:solidFill>
          <a:srgbClr val="336699"/>
        </a:solidFill>
        <a:latin typeface="Verdana" charset="0"/>
        <a:ea typeface="+mn-ea"/>
        <a:cs typeface="+mn-cs"/>
      </a:defRPr>
    </a:lvl7pPr>
    <a:lvl8pPr marL="3200400" algn="l" defTabSz="457200" rtl="0" eaLnBrk="1" latinLnBrk="0" hangingPunct="1">
      <a:defRPr sz="3200" b="1" kern="1200">
        <a:solidFill>
          <a:srgbClr val="336699"/>
        </a:solidFill>
        <a:latin typeface="Verdana" charset="0"/>
        <a:ea typeface="+mn-ea"/>
        <a:cs typeface="+mn-cs"/>
      </a:defRPr>
    </a:lvl8pPr>
    <a:lvl9pPr marL="3657600" algn="l" defTabSz="457200" rtl="0" eaLnBrk="1" latinLnBrk="0" hangingPunct="1">
      <a:defRPr sz="3200" b="1" kern="1200">
        <a:solidFill>
          <a:srgbClr val="336699"/>
        </a:solidFill>
        <a:latin typeface="Verdan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chemeClr val="tx1"/>
    </p:penClr>
  </p:showPr>
  <p:clrMru>
    <a:srgbClr val="E6E6E6"/>
    <a:srgbClr val="000000"/>
    <a:srgbClr val="E8E8E8"/>
    <a:srgbClr val="3BA126"/>
    <a:srgbClr val="AE9E8F"/>
    <a:srgbClr val="FF0000"/>
    <a:srgbClr val="00CCFF"/>
    <a:srgbClr val="99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81771" autoAdjust="0"/>
  </p:normalViewPr>
  <p:slideViewPr>
    <p:cSldViewPr>
      <p:cViewPr varScale="1">
        <p:scale>
          <a:sx n="129" d="100"/>
          <a:sy n="129" d="100"/>
        </p:scale>
        <p:origin x="-1768" y="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352"/>
    </p:cViewPr>
  </p:sorterViewPr>
  <p:notesViewPr>
    <p:cSldViewPr>
      <p:cViewPr varScale="1">
        <p:scale>
          <a:sx n="136" d="100"/>
          <a:sy n="136" d="100"/>
        </p:scale>
        <p:origin x="-3784" y="-11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notesMaster" Target="notesMasters/notesMaster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35" Type="http://schemas.openxmlformats.org/officeDocument/2006/relationships/slide" Target="slides/slide34.xml"/><Relationship Id="rId51" Type="http://schemas.openxmlformats.org/officeDocument/2006/relationships/printerSettings" Target="printerSettings/printerSettings1.bin"/><Relationship Id="rId55" Type="http://schemas.openxmlformats.org/officeDocument/2006/relationships/tableStyles" Target="tableStyles.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presProps" Target="presProps.xml"/><Relationship Id="rId54" Type="http://schemas.openxmlformats.org/officeDocument/2006/relationships/theme" Target="theme/theme1.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53" Type="http://schemas.openxmlformats.org/officeDocument/2006/relationships/viewProps" Target="viewProps.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endParaRPr lang="en-US"/>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endParaRPr lang="en-US"/>
          </a:p>
        </p:txBody>
      </p:sp>
      <p:sp>
        <p:nvSpPr>
          <p:cNvPr id="2253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endParaRPr lang="en-US"/>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fld id="{10A6F690-C87C-6A4C-8EA2-87A3BE6CFAE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426820-3F42-364B-AA9F-A95216F2DD11}" type="slidenum">
              <a:rPr lang="en-US"/>
              <a:pPr/>
              <a:t>1</a:t>
            </a:fld>
            <a:endParaRPr lang="en-US"/>
          </a:p>
        </p:txBody>
      </p:sp>
      <p:sp>
        <p:nvSpPr>
          <p:cNvPr id="158722" name="Rectangle 2"/>
          <p:cNvSpPr>
            <a:spLocks noRo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D10A3-E197-C345-B9F2-297D7E5AF822}" type="slidenum">
              <a:rPr lang="en-US"/>
              <a:pPr/>
              <a:t>10</a:t>
            </a:fld>
            <a:endParaRPr lang="en-US"/>
          </a:p>
        </p:txBody>
      </p:sp>
      <p:sp>
        <p:nvSpPr>
          <p:cNvPr id="1205250" name="Rectangle 2"/>
          <p:cNvSpPr>
            <a:spLocks noChangeArrowheads="1" noTextEdit="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1205251" name="Rectangle 3"/>
          <p:cNvSpPr>
            <a:spLocks noChangeArrowheads="1"/>
          </p:cNvSpPr>
          <p:nvPr>
            <p:ph type="body" idx="1"/>
          </p:nvPr>
        </p:nvSpPr>
        <p:spPr bwMode="auto">
          <a:xfrm>
            <a:off x="685800" y="4341813"/>
            <a:ext cx="5486400" cy="4116387"/>
          </a:xfrm>
          <a:prstGeom prst="rect">
            <a:avLst/>
          </a:prstGeom>
          <a:solidFill>
            <a:srgbClr val="FFFFFF"/>
          </a:solidFill>
          <a:ln>
            <a:solidFill>
              <a:srgbClr val="000000"/>
            </a:solidFill>
            <a:miter lim="800000"/>
            <a:headEnd/>
            <a:tailEnd/>
          </a:ln>
        </p:spPr>
        <p:txBody>
          <a:bodyPr lIns="89620" tIns="44810" rIns="89620" bIns="44810">
            <a:prstTxWarp prst="textNoShape">
              <a:avLst/>
            </a:prstTxWarp>
          </a:bodyPr>
          <a:lstStyle/>
          <a:p>
            <a:r>
              <a:rPr lang="en-US"/>
              <a:t>RLG held an event last fall to discuss ways to increase the scale of digitisation of special collections. </a:t>
            </a:r>
          </a:p>
          <a:p>
            <a:r>
              <a:rPr lang="en-US"/>
              <a:t>We challenged our speakers to make very provocative suggestions.  The audience, of over 200 people, discussed their relative merits. Jennifer Schaffner and Ricky Erway wrote the Shifting Gears essay, based on the outcomes of that event.</a:t>
            </a:r>
          </a:p>
          <a:p>
            <a:r>
              <a:rPr lang="en-US"/>
              <a:t>This presentation will highlight some of those ideas.  They won’t all make sense in every situation, but some of them will be applicable for your collections.  </a:t>
            </a:r>
          </a:p>
          <a:p>
            <a:endParaRPr lang="en-US"/>
          </a:p>
          <a:p>
            <a:r>
              <a:rPr lang="en-US"/>
              <a:t>The second half of the presentation will provide examples of places where the principles are being put into practice.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A25E51-05CB-B645-BF14-3D6586D48FB1}" type="slidenum">
              <a:rPr lang="en-US"/>
              <a:pPr/>
              <a:t>11</a:t>
            </a:fld>
            <a:endParaRPr lang="en-US"/>
          </a:p>
        </p:txBody>
      </p:sp>
      <p:sp>
        <p:nvSpPr>
          <p:cNvPr id="1207298" name="Rectangle 2"/>
          <p:cNvSpPr>
            <a:spLocks noChangeArrowheads="1" noTextEdit="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1207299"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lIns="89620" tIns="44810" rIns="89620" bIns="44810">
            <a:prstTxWarp prst="textNoShape">
              <a:avLst/>
            </a:prstTxWarp>
          </a:bodyPr>
          <a:lstStyle/>
          <a:p>
            <a:r>
              <a:rPr lang="en-US"/>
              <a:t>Due to their very specialness, we are </a:t>
            </a:r>
            <a:r>
              <a:rPr lang="en-US" i="1"/>
              <a:t>committed</a:t>
            </a:r>
            <a:r>
              <a:rPr lang="en-US"/>
              <a:t> to </a:t>
            </a:r>
            <a:r>
              <a:rPr lang="en-US" i="1"/>
              <a:t>preserving</a:t>
            </a:r>
            <a:r>
              <a:rPr lang="en-US"/>
              <a:t> the originals in our special collections.  Why then must we approach digitisation from a preservation point of view?  Of course there are exceptions (brittle where we may in fact only get one chance), but in the main, our digitisation should be in service to increased access.</a:t>
            </a:r>
          </a:p>
          <a:p>
            <a:endParaRPr lang="en-US"/>
          </a:p>
          <a:p>
            <a:r>
              <a:rPr lang="en-US"/>
              <a:t>By increasing access we increase the perceived value of our collections.  If we don’t, we may not be here (or have sufficient funds) to continue collecting and preserving originals for our collections.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5239CF-1AA1-8643-B1B0-6F54B45EC9BA}" type="slidenum">
              <a:rPr lang="en-US"/>
              <a:pPr/>
              <a:t>12</a:t>
            </a:fld>
            <a:endParaRPr lang="en-US"/>
          </a:p>
        </p:txBody>
      </p:sp>
      <p:sp>
        <p:nvSpPr>
          <p:cNvPr id="1209346" name="Rectangle 2"/>
          <p:cNvSpPr>
            <a:spLocks noChangeArrowheads="1" noTextEdit="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1209347" name="Rectangle 3"/>
          <p:cNvSpPr>
            <a:spLocks noChangeArrowheads="1"/>
          </p:cNvSpPr>
          <p:nvPr>
            <p:ph type="body" idx="1"/>
          </p:nvPr>
        </p:nvSpPr>
        <p:spPr bwMode="auto">
          <a:xfrm>
            <a:off x="685800" y="4341813"/>
            <a:ext cx="5486400" cy="4116387"/>
          </a:xfrm>
          <a:prstGeom prst="rect">
            <a:avLst/>
          </a:prstGeom>
          <a:solidFill>
            <a:srgbClr val="FFFFFF"/>
          </a:solidFill>
          <a:ln>
            <a:solidFill>
              <a:srgbClr val="000000"/>
            </a:solidFill>
            <a:miter lim="800000"/>
            <a:headEnd/>
            <a:tailEnd/>
          </a:ln>
        </p:spPr>
        <p:txBody>
          <a:bodyPr lIns="89620" tIns="44810" rIns="89620" bIns="44810">
            <a:prstTxWarp prst="textNoShape">
              <a:avLst/>
            </a:prstTxWarp>
          </a:bodyPr>
          <a:lstStyle/>
          <a:p>
            <a:r>
              <a:rPr lang="en-US" sz="1000"/>
              <a:t>So the first Provocative Recommendation is that it’s time to think about digitisation in terms of access and begin to unlock our collections.  We need to safeguard the originals and set the digital copies free.</a:t>
            </a:r>
          </a:p>
          <a:p>
            <a:r>
              <a:rPr lang="en-US" sz="1000"/>
              <a:t>The shift in scanning for preservation to scanning for </a:t>
            </a:r>
            <a:r>
              <a:rPr lang="en-US" sz="1000" u="sng"/>
              <a:t>access</a:t>
            </a:r>
            <a:r>
              <a:rPr lang="en-US" sz="1000"/>
              <a:t> is an especially important point for OCLC Research to make, since we were at the forefront of the do-it-once, do-it-right parade, waving recommendations for high quality practices and standards.  Seeing how much content is available after twenty years – and seeing how little it is used - especially in light of mass digitisation of books - has caused us to change our tune. </a:t>
            </a:r>
          </a:p>
          <a:p>
            <a:endParaRPr lang="en-US" sz="1000"/>
          </a:p>
          <a:p>
            <a:endParaRPr lang="en-US" sz="10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01858B-C14D-AA40-A195-E3BB4DCA41A3}" type="slidenum">
              <a:rPr lang="en-US"/>
              <a:pPr/>
              <a:t>13</a:t>
            </a:fld>
            <a:endParaRPr lang="en-US"/>
          </a:p>
        </p:txBody>
      </p:sp>
      <p:sp>
        <p:nvSpPr>
          <p:cNvPr id="1211394" name="Rectangle 2"/>
          <p:cNvSpPr>
            <a:spLocks noChangeArrowheads="1" noTextEdit="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1211395" name="Rectangle 3"/>
          <p:cNvSpPr>
            <a:spLocks noChangeArrowheads="1"/>
          </p:cNvSpPr>
          <p:nvPr>
            <p:ph type="body" idx="1"/>
          </p:nvPr>
        </p:nvSpPr>
        <p:spPr bwMode="auto">
          <a:xfrm>
            <a:off x="685800" y="4341813"/>
            <a:ext cx="5486400" cy="4116387"/>
          </a:xfrm>
          <a:prstGeom prst="rect">
            <a:avLst/>
          </a:prstGeom>
          <a:solidFill>
            <a:srgbClr val="FFFFFF"/>
          </a:solidFill>
          <a:ln>
            <a:solidFill>
              <a:srgbClr val="000000"/>
            </a:solidFill>
            <a:miter lim="800000"/>
            <a:headEnd/>
            <a:tailEnd/>
          </a:ln>
        </p:spPr>
        <p:txBody>
          <a:bodyPr lIns="89620" tIns="44810" rIns="89620" bIns="44810">
            <a:prstTxWarp prst="textNoShape">
              <a:avLst/>
            </a:prstTxWarp>
          </a:bodyPr>
          <a:lstStyle/>
          <a:p>
            <a:r>
              <a:rPr lang="en-US"/>
              <a:t>The next Provocative Suggestion</a:t>
            </a:r>
            <a:r>
              <a:rPr lang="en-US" b="1"/>
              <a:t> </a:t>
            </a:r>
            <a:r>
              <a:rPr lang="en-US"/>
              <a:t>is that the selection has already been done.  So much of our digitising time and effort is spent on deciding what to digitise.</a:t>
            </a:r>
          </a:p>
          <a:p>
            <a:r>
              <a:rPr lang="en-US"/>
              <a:t>We’ve already carefully chosen the materials; they are in our collections for good reasons.</a:t>
            </a:r>
          </a:p>
          <a:p>
            <a:r>
              <a:rPr lang="en-US"/>
              <a:t>So we should stop being so selective, trying to guess what our users need.  Rather we should scale up digitisation, to make more of these great collections usable. </a:t>
            </a:r>
          </a:p>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1DFC5D-936A-0D4C-AFF7-E46A6900C45E}" type="slidenum">
              <a:rPr lang="en-US"/>
              <a:pPr/>
              <a:t>14</a:t>
            </a:fld>
            <a:endParaRPr lang="en-US"/>
          </a:p>
        </p:txBody>
      </p:sp>
      <p:sp>
        <p:nvSpPr>
          <p:cNvPr id="1213442" name="Rectangle 2"/>
          <p:cNvSpPr>
            <a:spLocks noChangeArrowheads="1" noTextEdit="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1213443" name="Rectangle 3"/>
          <p:cNvSpPr>
            <a:spLocks noChangeArrowheads="1"/>
          </p:cNvSpPr>
          <p:nvPr>
            <p:ph type="body" idx="1"/>
          </p:nvPr>
        </p:nvSpPr>
        <p:spPr bwMode="auto">
          <a:xfrm>
            <a:off x="685800" y="4341813"/>
            <a:ext cx="5486400" cy="4116387"/>
          </a:xfrm>
          <a:prstGeom prst="rect">
            <a:avLst/>
          </a:prstGeom>
          <a:solidFill>
            <a:srgbClr val="FFFFFF"/>
          </a:solidFill>
          <a:ln>
            <a:solidFill>
              <a:srgbClr val="000000"/>
            </a:solidFill>
            <a:miter lim="800000"/>
            <a:headEnd/>
            <a:tailEnd/>
          </a:ln>
        </p:spPr>
        <p:txBody>
          <a:bodyPr lIns="89620" tIns="44810" rIns="89620" bIns="44810">
            <a:prstTxWarp prst="textNoShape">
              <a:avLst/>
            </a:prstTxWarp>
          </a:bodyPr>
          <a:lstStyle/>
          <a:p>
            <a:r>
              <a:rPr lang="en-US"/>
              <a:t>Another recommendation: Don’t let yourself get further behind.</a:t>
            </a:r>
          </a:p>
          <a:p>
            <a:r>
              <a:rPr lang="en-US"/>
              <a:t>We should consider scanning an entire collection as it is accessioned.</a:t>
            </a:r>
          </a:p>
          <a:p>
            <a:r>
              <a:rPr lang="en-US"/>
              <a:t>If that’s not feasible, think about scanning small portions (samplings, or a series), then see if the demand supports more effort.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603971-6766-FF42-B682-04284FCC09B2}" type="slidenum">
              <a:rPr lang="en-US"/>
              <a:pPr/>
              <a:t>15</a:t>
            </a:fld>
            <a:endParaRPr lang="en-US"/>
          </a:p>
        </p:txBody>
      </p:sp>
      <p:sp>
        <p:nvSpPr>
          <p:cNvPr id="1215490" name="Rectangle 2"/>
          <p:cNvSpPr>
            <a:spLocks noChangeArrowheads="1" noTextEdit="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1215491" name="Rectangle 3"/>
          <p:cNvSpPr>
            <a:spLocks noChangeArrowheads="1"/>
          </p:cNvSpPr>
          <p:nvPr>
            <p:ph type="body" idx="1"/>
          </p:nvPr>
        </p:nvSpPr>
        <p:spPr bwMode="auto">
          <a:xfrm>
            <a:off x="685800" y="4341813"/>
            <a:ext cx="5486400" cy="4116387"/>
          </a:xfrm>
          <a:prstGeom prst="rect">
            <a:avLst/>
          </a:prstGeom>
          <a:solidFill>
            <a:srgbClr val="FFFFFF"/>
          </a:solidFill>
          <a:ln>
            <a:solidFill>
              <a:srgbClr val="000000"/>
            </a:solidFill>
            <a:miter lim="800000"/>
            <a:headEnd/>
            <a:tailEnd/>
          </a:ln>
        </p:spPr>
        <p:txBody>
          <a:bodyPr lIns="89620" tIns="44810" rIns="89620" bIns="44810">
            <a:prstTxWarp prst="textNoShape">
              <a:avLst/>
            </a:prstTxWarp>
          </a:bodyPr>
          <a:lstStyle/>
          <a:p>
            <a:r>
              <a:rPr lang="en-US"/>
              <a:t>Another Provocative Recommendation is to stop thinking about item-level description</a:t>
            </a:r>
          </a:p>
          <a:p>
            <a:r>
              <a:rPr lang="en-US"/>
              <a:t>Learn from archivists and let go of the obsession to describe items. </a:t>
            </a:r>
          </a:p>
          <a:p>
            <a:r>
              <a:rPr lang="en-US"/>
              <a:t>Think in collections and arrange and describe unique materials in sub-units.</a:t>
            </a:r>
          </a:p>
          <a:p>
            <a:r>
              <a:rPr lang="en-US"/>
              <a:t>Make </a:t>
            </a:r>
            <a:r>
              <a:rPr lang="en-US" i="1"/>
              <a:t>something</a:t>
            </a:r>
            <a:r>
              <a:rPr lang="en-US"/>
              <a:t> available, even if you think of it as unfinished.</a:t>
            </a:r>
          </a:p>
          <a:p>
            <a:r>
              <a:rPr lang="en-US"/>
              <a:t>We’ve got to give up our “slavish devotion to perfection”</a:t>
            </a:r>
          </a:p>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AFE801-673B-C14F-BA21-0CD88BA9D121}" type="slidenum">
              <a:rPr lang="en-US"/>
              <a:pPr/>
              <a:t>16</a:t>
            </a:fld>
            <a:endParaRPr lang="en-US"/>
          </a:p>
        </p:txBody>
      </p:sp>
      <p:sp>
        <p:nvSpPr>
          <p:cNvPr id="1217538" name="Rectangle 2"/>
          <p:cNvSpPr>
            <a:spLocks noChangeArrowheads="1" noTextEdit="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1217539" name="Rectangle 3"/>
          <p:cNvSpPr>
            <a:spLocks noChangeArrowheads="1"/>
          </p:cNvSpPr>
          <p:nvPr>
            <p:ph type="body" idx="1"/>
          </p:nvPr>
        </p:nvSpPr>
        <p:spPr bwMode="auto">
          <a:xfrm>
            <a:off x="685800" y="4341813"/>
            <a:ext cx="5486400" cy="4116387"/>
          </a:xfrm>
          <a:prstGeom prst="rect">
            <a:avLst/>
          </a:prstGeom>
          <a:solidFill>
            <a:srgbClr val="FFFFFF"/>
          </a:solidFill>
          <a:ln>
            <a:solidFill>
              <a:srgbClr val="000000"/>
            </a:solidFill>
            <a:miter lim="800000"/>
            <a:headEnd/>
            <a:tailEnd/>
          </a:ln>
        </p:spPr>
        <p:txBody>
          <a:bodyPr lIns="89620" tIns="44810" rIns="89620" bIns="44810">
            <a:prstTxWarp prst="textNoShape">
              <a:avLst/>
            </a:prstTxWarp>
          </a:bodyPr>
          <a:lstStyle/>
          <a:p>
            <a:r>
              <a:rPr lang="en-US"/>
              <a:t>And get it on the web!  </a:t>
            </a:r>
          </a:p>
          <a:p>
            <a:r>
              <a:rPr lang="en-US"/>
              <a:t>Putting the most minimal description on the web will not restrict use anywhere near as much as limiting discovery to those who show up in person and know whom to ask for what.</a:t>
            </a:r>
          </a:p>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F0F9AF-D52E-AF45-B9FA-D56848B8521B}" type="slidenum">
              <a:rPr lang="en-US"/>
              <a:pPr/>
              <a:t>17</a:t>
            </a:fld>
            <a:endParaRPr lang="en-US"/>
          </a:p>
        </p:txBody>
      </p:sp>
      <p:sp>
        <p:nvSpPr>
          <p:cNvPr id="1219586" name="Rectangle 2"/>
          <p:cNvSpPr>
            <a:spLocks noChangeArrowheads="1" noTextEdit="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1219587"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lIns="89620" tIns="44810" rIns="89620" bIns="44810">
            <a:prstTxWarp prst="textNoShape">
              <a:avLst/>
            </a:prstTxWarp>
          </a:bodyPr>
          <a:lstStyle/>
          <a:p>
            <a:r>
              <a:rPr lang="en-US"/>
              <a:t>It’s great to have access to some nice pictures….</a:t>
            </a:r>
          </a:p>
          <a:p>
            <a:endParaRPr lang="en-US"/>
          </a:p>
          <a:p>
            <a:r>
              <a:rPr lang="en-US"/>
              <a:t>CLICK But the real discoveries are likely to happen when researchers have access to lots of photos.  We often take longer to select a few from a lot than it would have taken to scan all of them.</a:t>
            </a:r>
          </a:p>
          <a:p>
            <a:r>
              <a:rPr lang="en-US"/>
              <a:t>So the next provocative recommendation:</a:t>
            </a:r>
            <a:r>
              <a:rPr lang="en-US" b="1"/>
              <a:t> </a:t>
            </a:r>
            <a:r>
              <a:rPr lang="en-US"/>
              <a:t>When scanning for access, </a:t>
            </a:r>
            <a:r>
              <a:rPr lang="en-US" u="sng"/>
              <a:t>quantity</a:t>
            </a:r>
            <a:r>
              <a:rPr lang="en-US"/>
              <a:t> is the goal</a:t>
            </a:r>
          </a:p>
          <a:p>
            <a:endParaRPr lang="en-US"/>
          </a:p>
          <a:p>
            <a:r>
              <a:rPr lang="en-US"/>
              <a:t>Lorcan Dempsey (quoting Stalin) says: Quantity has a quality all its own. A focus on quality is one reason that libraries, archives and museums have not moved their collections in large quantities to the web. This reduces their visibility and impact as the web becomes central to research, learning and civic engagement. Scale matters, and fragmented small-scale activities do not map well onto behaviours in a web environment. </a:t>
            </a:r>
          </a:p>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628831-74E1-0848-A335-5B13DE7F99A0}" type="slidenum">
              <a:rPr lang="en-US"/>
              <a:pPr/>
              <a:t>18</a:t>
            </a:fld>
            <a:endParaRPr lang="en-US"/>
          </a:p>
        </p:txBody>
      </p:sp>
      <p:sp>
        <p:nvSpPr>
          <p:cNvPr id="1221634" name="Rectangle 2"/>
          <p:cNvSpPr>
            <a:spLocks noChangeArrowheads="1" noTextEdit="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1221635" name="Rectangle 3"/>
          <p:cNvSpPr>
            <a:spLocks noChangeArrowheads="1"/>
          </p:cNvSpPr>
          <p:nvPr>
            <p:ph type="body" idx="1"/>
          </p:nvPr>
        </p:nvSpPr>
        <p:spPr bwMode="auto">
          <a:xfrm>
            <a:off x="685800" y="4341813"/>
            <a:ext cx="5486400" cy="4116387"/>
          </a:xfrm>
          <a:prstGeom prst="rect">
            <a:avLst/>
          </a:prstGeom>
          <a:solidFill>
            <a:srgbClr val="FFFFFF"/>
          </a:solidFill>
          <a:ln>
            <a:solidFill>
              <a:srgbClr val="000000"/>
            </a:solidFill>
            <a:miter lim="800000"/>
            <a:headEnd/>
            <a:tailEnd/>
          </a:ln>
        </p:spPr>
        <p:txBody>
          <a:bodyPr lIns="89620" tIns="44810" rIns="89620" bIns="44810">
            <a:prstTxWarp prst="textNoShape">
              <a:avLst/>
            </a:prstTxWarp>
          </a:bodyPr>
          <a:lstStyle/>
          <a:p>
            <a:r>
              <a:rPr lang="en-US"/>
              <a:t>Another Recommendation: Build infrastructure – these should be on-going programs, not special projects.  We need the organisation CLICK and workflows to make these ongoing, sustainable activities.  This is work essential to the organisation, so it should be built into budgets, into the overall technology platform, and into our processes.</a:t>
            </a:r>
          </a:p>
          <a:p>
            <a:endParaRPr lang="en-US"/>
          </a:p>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676E62-F361-2449-AA58-4B9A7509D42E}" type="slidenum">
              <a:rPr lang="en-US"/>
              <a:pPr/>
              <a:t>19</a:t>
            </a:fld>
            <a:endParaRPr lang="en-US"/>
          </a:p>
        </p:txBody>
      </p:sp>
      <p:sp>
        <p:nvSpPr>
          <p:cNvPr id="1223682" name="Rectangle 2"/>
          <p:cNvSpPr>
            <a:spLocks noChangeArrowheads="1" noTextEdit="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1223683"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lIns="89620" tIns="44810" rIns="89620" bIns="44810">
            <a:prstTxWarp prst="textNoShape">
              <a:avLst/>
            </a:prstTxWarp>
          </a:bodyPr>
          <a:lstStyle/>
          <a:p>
            <a:r>
              <a:rPr lang="en-US"/>
              <a:t>Here are just a few of the digital collections at one US institution, Cornell University.  Each one is a customised portal to a carefully curated collection.</a:t>
            </a:r>
          </a:p>
          <a:p>
            <a:r>
              <a:rPr lang="en-US"/>
              <a:t>One reviewer of a proposal to create an integrated discovery framework questioned if it would add sufficient value, considering that most of the collections Cornell has digitised are fragments of larger corpora or otherwise very narrow in scope.  (K Calhoun)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4A0FBE-305C-6647-85D7-A47F66EA6C42}" type="slidenum">
              <a:rPr lang="en-US"/>
              <a:pPr/>
              <a:t>2</a:t>
            </a:fld>
            <a:endParaRPr lang="en-US"/>
          </a:p>
        </p:txBody>
      </p:sp>
      <p:sp>
        <p:nvSpPr>
          <p:cNvPr id="1285122" name="Rectangle 2"/>
          <p:cNvSpPr>
            <a:spLocks noRot="1" noChangeArrowheads="1" noTextEdit="1"/>
          </p:cNvSpPr>
          <p:nvPr>
            <p:ph type="sldImg"/>
          </p:nvPr>
        </p:nvSpPr>
        <p:spPr>
          <a:ln/>
        </p:spPr>
      </p:sp>
      <p:sp>
        <p:nvSpPr>
          <p:cNvPr id="1285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9B40E6-CA0E-E147-B377-B4EA0A8DE1B0}" type="slidenum">
              <a:rPr lang="en-US"/>
              <a:pPr/>
              <a:t>20</a:t>
            </a:fld>
            <a:endParaRPr lang="en-US"/>
          </a:p>
        </p:txBody>
      </p:sp>
      <p:sp>
        <p:nvSpPr>
          <p:cNvPr id="1225730" name="Rectangle 2"/>
          <p:cNvSpPr>
            <a:spLocks noChangeArrowheads="1" noTextEdit="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1225731"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lIns="89620" tIns="44810" rIns="89620" bIns="44810">
            <a:prstTxWarp prst="textNoShape">
              <a:avLst/>
            </a:prstTxWarp>
          </a:bodyPr>
          <a:lstStyle/>
          <a:p>
            <a:r>
              <a:rPr lang="en-US"/>
              <a:t>And here’s the conclusion drawn by the Cornell Digital Projects Librarian.</a:t>
            </a:r>
          </a:p>
          <a:p>
            <a:r>
              <a:rPr lang="en-US">
                <a:solidFill>
                  <a:srgbClr val="FFFF99"/>
                </a:solidFill>
              </a:rPr>
              <a:t>There should be no new efforts without a sense of how they will be merged with other existing collections and how they will be maintained.</a:t>
            </a:r>
          </a:p>
          <a:p>
            <a:r>
              <a:rPr lang="en-US"/>
              <a:t>It’s time to stop thinking in terms of projects and start thinking about ongoing processes.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A5D544-A43F-9A40-80E1-3DC0C5C4F0D3}" type="slidenum">
              <a:rPr lang="en-US"/>
              <a:pPr/>
              <a:t>21</a:t>
            </a:fld>
            <a:endParaRPr lang="en-US"/>
          </a:p>
        </p:txBody>
      </p:sp>
      <p:sp>
        <p:nvSpPr>
          <p:cNvPr id="1227778" name="Rectangle 2"/>
          <p:cNvSpPr>
            <a:spLocks noChangeArrowheads="1" noTextEdit="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1227779" name="Rectangle 3"/>
          <p:cNvSpPr>
            <a:spLocks noChangeArrowheads="1"/>
          </p:cNvSpPr>
          <p:nvPr>
            <p:ph type="body" idx="1"/>
          </p:nvPr>
        </p:nvSpPr>
        <p:spPr bwMode="auto">
          <a:xfrm>
            <a:off x="685800" y="4341813"/>
            <a:ext cx="5486400" cy="4116387"/>
          </a:xfrm>
          <a:prstGeom prst="rect">
            <a:avLst/>
          </a:prstGeom>
          <a:solidFill>
            <a:srgbClr val="FFFFFF"/>
          </a:solidFill>
          <a:ln>
            <a:solidFill>
              <a:srgbClr val="000000"/>
            </a:solidFill>
            <a:miter lim="800000"/>
            <a:headEnd/>
            <a:tailEnd/>
          </a:ln>
        </p:spPr>
        <p:txBody>
          <a:bodyPr lIns="89620" tIns="44810" rIns="89620" bIns="44810">
            <a:prstTxWarp prst="textNoShape">
              <a:avLst/>
            </a:prstTxWarp>
          </a:bodyPr>
          <a:lstStyle/>
          <a:p>
            <a:r>
              <a:rPr lang="en-US"/>
              <a:t>Another Provocative Recommendation:</a:t>
            </a:r>
            <a:r>
              <a:rPr lang="en-US" b="1"/>
              <a:t>  </a:t>
            </a:r>
            <a:r>
              <a:rPr lang="en-US"/>
              <a:t>Encourage our funders to support those programs that operationalise digitisation, rather than build project-based portals. </a:t>
            </a:r>
          </a:p>
          <a:p>
            <a:r>
              <a:rPr lang="en-US"/>
              <a:t>Some ‘aware’ funding is now happening. See slide in 2nd half.</a:t>
            </a:r>
          </a:p>
          <a:p>
            <a:endParaRPr lang="en-US"/>
          </a:p>
          <a:p>
            <a:endParaRPr lang="en-US"/>
          </a:p>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31653F-92D2-5741-97B6-61D6489189B3}" type="slidenum">
              <a:rPr lang="en-US"/>
              <a:pPr/>
              <a:t>22</a:t>
            </a:fld>
            <a:endParaRPr lang="en-US"/>
          </a:p>
        </p:txBody>
      </p:sp>
      <p:sp>
        <p:nvSpPr>
          <p:cNvPr id="1229826" name="Rectangle 2"/>
          <p:cNvSpPr>
            <a:spLocks noChangeArrowheads="1" noTextEdit="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1229827"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lIns="89620" tIns="44810" rIns="89620" bIns="44810">
            <a:prstTxWarp prst="textNoShape">
              <a:avLst/>
            </a:prstTxWarp>
          </a:bodyPr>
          <a:lstStyle/>
          <a:p>
            <a:r>
              <a:rPr lang="en-US"/>
              <a:t>Now that the private sector has shown how easy book scanning can be, we’ve taken to wringing our hands about the challenges of special collections.</a:t>
            </a:r>
          </a:p>
          <a:p>
            <a:r>
              <a:rPr lang="en-US"/>
              <a:t>Our private sector partners </a:t>
            </a:r>
            <a:r>
              <a:rPr lang="en-US" i="1"/>
              <a:t>made</a:t>
            </a:r>
            <a:r>
              <a:rPr lang="en-US"/>
              <a:t> it easy by creating equipment and processes that made book scanning more routine. The Internet Archive has developed technology using pro-sumer digital cameras and open source software that brings scanning costs down to around 6p a page. </a:t>
            </a:r>
          </a:p>
          <a:p>
            <a:r>
              <a:rPr lang="en-US"/>
              <a:t>Now we need similar gear for special collections to automate the process and make scale possible.  </a:t>
            </a:r>
          </a:p>
          <a:p>
            <a:r>
              <a:rPr lang="en-US"/>
              <a:t>Let’s encourage our funding agencies to help us digitise our special collections by funding development of format-specific equipment.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2CDB50-53A9-AD44-AA6D-34B500F4D94B}" type="slidenum">
              <a:rPr lang="en-US"/>
              <a:pPr/>
              <a:t>23</a:t>
            </a:fld>
            <a:endParaRPr lang="en-US"/>
          </a:p>
        </p:txBody>
      </p:sp>
      <p:sp>
        <p:nvSpPr>
          <p:cNvPr id="1231874" name="Rectangle 2"/>
          <p:cNvSpPr>
            <a:spLocks noChangeArrowheads="1" noTextEdit="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1231875" name="Rectangle 3"/>
          <p:cNvSpPr>
            <a:spLocks noChangeArrowheads="1"/>
          </p:cNvSpPr>
          <p:nvPr>
            <p:ph type="body" idx="1"/>
          </p:nvPr>
        </p:nvSpPr>
        <p:spPr bwMode="auto">
          <a:xfrm>
            <a:off x="685800" y="4341813"/>
            <a:ext cx="5486400" cy="4116387"/>
          </a:xfrm>
          <a:prstGeom prst="rect">
            <a:avLst/>
          </a:prstGeom>
          <a:solidFill>
            <a:srgbClr val="FFFFFF"/>
          </a:solidFill>
          <a:ln>
            <a:solidFill>
              <a:srgbClr val="000000"/>
            </a:solidFill>
            <a:miter lim="800000"/>
            <a:headEnd/>
            <a:tailEnd/>
          </a:ln>
        </p:spPr>
        <p:txBody>
          <a:bodyPr lIns="89620" tIns="44810" rIns="89620" bIns="44810">
            <a:prstTxWarp prst="textNoShape">
              <a:avLst/>
            </a:prstTxWarp>
          </a:bodyPr>
          <a:lstStyle/>
          <a:p>
            <a:r>
              <a:rPr lang="en-US"/>
              <a:t>And one of the most important recommendations: Let the users guide you:</a:t>
            </a:r>
          </a:p>
          <a:p>
            <a:r>
              <a:rPr lang="en-US"/>
              <a:t>– You could scan the collections that are heavily used in the library.</a:t>
            </a:r>
          </a:p>
          <a:p>
            <a:r>
              <a:rPr lang="en-US"/>
              <a:t>– You can scan on demand – let your researchers identify what’s of interest, and as long as the material has been paged and is in your hands, you might as well capture it and send it to the repository</a:t>
            </a:r>
          </a:p>
          <a:p>
            <a:r>
              <a:rPr lang="en-US"/>
              <a:t>– Or you might scan signposts and let the level of interest guide future efforts.</a:t>
            </a:r>
          </a:p>
          <a:p>
            <a:endParaRPr lang="en-US"/>
          </a:p>
          <a:p>
            <a:endParaRPr lang="en-US"/>
          </a:p>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989727-E56F-DC4F-85BD-4C059CAE23F1}" type="slidenum">
              <a:rPr lang="en-US"/>
              <a:pPr/>
              <a:t>24</a:t>
            </a:fld>
            <a:endParaRPr lang="en-US"/>
          </a:p>
        </p:txBody>
      </p:sp>
      <p:sp>
        <p:nvSpPr>
          <p:cNvPr id="1233922" name="Rectangle 2"/>
          <p:cNvSpPr>
            <a:spLocks noChangeArrowheads="1" noTextEdit="1"/>
          </p:cNvSpPr>
          <p:nvPr>
            <p:ph type="sldImg"/>
          </p:nvPr>
        </p:nvSpPr>
        <p:spPr bwMode="auto">
          <a:xfrm>
            <a:off x="1146175" y="685800"/>
            <a:ext cx="4572000" cy="3429000"/>
          </a:xfrm>
          <a:prstGeom prst="rect">
            <a:avLst/>
          </a:prstGeom>
          <a:solidFill>
            <a:srgbClr val="FFFFFF"/>
          </a:solidFill>
          <a:ln>
            <a:solidFill>
              <a:srgbClr val="000000"/>
            </a:solidFill>
            <a:miter lim="800000"/>
            <a:headEnd/>
            <a:tailEnd/>
          </a:ln>
        </p:spPr>
      </p:sp>
      <p:sp>
        <p:nvSpPr>
          <p:cNvPr id="1233923" name="Rectangle 3"/>
          <p:cNvSpPr>
            <a:spLocks noChangeArrowheads="1"/>
          </p:cNvSpPr>
          <p:nvPr>
            <p:ph type="body" idx="1"/>
          </p:nvPr>
        </p:nvSpPr>
        <p:spPr bwMode="auto">
          <a:xfrm>
            <a:off x="685800" y="4341813"/>
            <a:ext cx="5486400" cy="4116387"/>
          </a:xfrm>
          <a:prstGeom prst="rect">
            <a:avLst/>
          </a:prstGeom>
          <a:solidFill>
            <a:srgbClr val="FFFFFF"/>
          </a:solidFill>
          <a:ln>
            <a:solidFill>
              <a:srgbClr val="000000"/>
            </a:solidFill>
            <a:miter lim="800000"/>
            <a:headEnd/>
            <a:tailEnd/>
          </a:ln>
        </p:spPr>
        <p:txBody>
          <a:bodyPr lIns="89620" tIns="44810" rIns="89620" bIns="44810">
            <a:prstTxWarp prst="textNoShape">
              <a:avLst/>
            </a:prstTxWarp>
          </a:bodyPr>
          <a:lstStyle/>
          <a:p>
            <a:r>
              <a:rPr lang="en-US"/>
              <a:t>But once we have some special collections digitised, we’ve </a:t>
            </a:r>
            <a:r>
              <a:rPr lang="en-US" i="1"/>
              <a:t>got to make access easy</a:t>
            </a:r>
            <a:r>
              <a:rPr lang="en-US"/>
              <a:t>.</a:t>
            </a:r>
          </a:p>
          <a:p>
            <a:r>
              <a:rPr lang="en-US"/>
              <a:t>Each one of these portals represents many separate digital collections; portals in themselves.  Each of them has to be discovered and searched individually.  How many of them do users ever find?</a:t>
            </a:r>
          </a:p>
          <a:p>
            <a:r>
              <a:rPr lang="en-US"/>
              <a:t>Discovery happens elsewhere.  Where are our users?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57CF1B-23A8-CE4A-BE30-F94C619373E5}" type="slidenum">
              <a:rPr lang="en-US"/>
              <a:pPr/>
              <a:t>25</a:t>
            </a:fld>
            <a:endParaRPr lang="en-US"/>
          </a:p>
        </p:txBody>
      </p:sp>
      <p:sp>
        <p:nvSpPr>
          <p:cNvPr id="1235970" name="Rectangle 2"/>
          <p:cNvSpPr>
            <a:spLocks noChangeArrowheads="1" noTextEdit="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1235971"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lIns="89620" tIns="44810" rIns="89620" bIns="44810">
            <a:prstTxWarp prst="textNoShape">
              <a:avLst/>
            </a:prstTxWarp>
          </a:bodyPr>
          <a:lstStyle/>
          <a:p>
            <a:pPr>
              <a:lnSpc>
                <a:spcPct val="90000"/>
              </a:lnSpc>
            </a:pPr>
            <a:r>
              <a:rPr lang="en-US"/>
              <a:t>This is the map our users use to navigate today’s information landscape. It’s the 300 most visited sites on the web, mapped onto the Tokyo train map.  It shows where our users are going. </a:t>
            </a:r>
          </a:p>
          <a:p>
            <a:pPr>
              <a:lnSpc>
                <a:spcPct val="90000"/>
              </a:lnSpc>
            </a:pPr>
            <a:r>
              <a:rPr lang="en-US"/>
              <a:t>Amazon, Yahoo, Google, Wikipedia, and YouTube are dominant, but they’re not overwhelmingly dominant.</a:t>
            </a:r>
          </a:p>
          <a:p>
            <a:pPr>
              <a:lnSpc>
                <a:spcPct val="90000"/>
              </a:lnSpc>
            </a:pPr>
            <a:r>
              <a:rPr lang="en-US"/>
              <a:t>Is your library in this picture?  There are no libraries in this picture.  No OCLC, no JISC, no TEL…</a:t>
            </a:r>
          </a:p>
          <a:p>
            <a:pPr>
              <a:lnSpc>
                <a:spcPct val="90000"/>
              </a:lnSpc>
            </a:pPr>
            <a:r>
              <a:rPr lang="en-US"/>
              <a:t>What does their absence tell us?</a:t>
            </a:r>
          </a:p>
          <a:p>
            <a:pPr>
              <a:lnSpc>
                <a:spcPct val="90000"/>
              </a:lnSpc>
            </a:pPr>
            <a:endParaRPr lang="en-US"/>
          </a:p>
          <a:p>
            <a:pPr>
              <a:lnSpc>
                <a:spcPct val="90000"/>
              </a:lnSpc>
            </a:pPr>
            <a:r>
              <a:rPr lang="en-US"/>
              <a:t>Libraries deliver services in an environment increasingly dominated by large-scale information hubs. Users bypass the authoritative offerings of libraries in favor of just-in-time information from sources more conveniently embedded in their daily networked lives.</a:t>
            </a:r>
          </a:p>
          <a:p>
            <a:pPr>
              <a:lnSpc>
                <a:spcPct val="90000"/>
              </a:lnSpc>
            </a:pPr>
            <a:endParaRPr lang="en-US"/>
          </a:p>
          <a:p>
            <a:pPr>
              <a:lnSpc>
                <a:spcPct val="90000"/>
              </a:lnSpc>
            </a:pPr>
            <a:r>
              <a:rPr lang="en-US"/>
              <a:t>DISCOVERY HAPPENS ELSEWHERE – We need to position supply where the demand is</a:t>
            </a:r>
          </a:p>
          <a:p>
            <a:pPr>
              <a:lnSpc>
                <a:spcPct val="90000"/>
              </a:lnSpc>
            </a:pP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5FEFAF-6629-D747-BA67-973F18EC20A5}" type="slidenum">
              <a:rPr lang="en-US"/>
              <a:pPr/>
              <a:t>26</a:t>
            </a:fld>
            <a:endParaRPr lang="en-US"/>
          </a:p>
        </p:txBody>
      </p:sp>
      <p:sp>
        <p:nvSpPr>
          <p:cNvPr id="1238018" name="Rectangle 2"/>
          <p:cNvSpPr>
            <a:spLocks noChangeArrowheads="1" noTextEdit="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1238019" name="Rectangle 3"/>
          <p:cNvSpPr>
            <a:spLocks noChangeArrowheads="1"/>
          </p:cNvSpPr>
          <p:nvPr>
            <p:ph type="body" idx="1"/>
          </p:nvPr>
        </p:nvSpPr>
        <p:spPr bwMode="auto">
          <a:xfrm>
            <a:off x="685800" y="4341813"/>
            <a:ext cx="5486400" cy="4116387"/>
          </a:xfrm>
          <a:prstGeom prst="rect">
            <a:avLst/>
          </a:prstGeom>
          <a:solidFill>
            <a:srgbClr val="FFFFFF"/>
          </a:solidFill>
          <a:ln>
            <a:solidFill>
              <a:srgbClr val="000000"/>
            </a:solidFill>
            <a:miter lim="800000"/>
            <a:headEnd/>
            <a:tailEnd/>
          </a:ln>
        </p:spPr>
        <p:txBody>
          <a:bodyPr lIns="89620" tIns="44810" rIns="89620" bIns="44810">
            <a:prstTxWarp prst="textNoShape">
              <a:avLst/>
            </a:prstTxWarp>
          </a:bodyPr>
          <a:lstStyle/>
          <a:p>
            <a:r>
              <a:rPr lang="en-US"/>
              <a:t>So those are some of the Provocative Proposals.  Now I’ll show some promising signs we’re seeing in the community.</a:t>
            </a:r>
          </a:p>
          <a:p>
            <a:r>
              <a:rPr lang="en-US"/>
              <a:t>These weren’t necessarily influenced by Shifting Gears (in fact some predate it), but they exemplify the recommendations in an encouraging way.</a:t>
            </a:r>
          </a:p>
          <a:p>
            <a:endParaRPr lang="en-US"/>
          </a:p>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E5C6A9-FC98-2A40-AD8F-6D5AEAA4CB46}" type="slidenum">
              <a:rPr lang="en-US"/>
              <a:pPr/>
              <a:t>27</a:t>
            </a:fld>
            <a:endParaRPr lang="en-US"/>
          </a:p>
        </p:txBody>
      </p:sp>
      <p:sp>
        <p:nvSpPr>
          <p:cNvPr id="1240066" name="Rectangle 2"/>
          <p:cNvSpPr>
            <a:spLocks noChangeArrowheads="1" noTextEdit="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1240067"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lIns="89620" tIns="44810" rIns="89620" bIns="44810">
            <a:prstTxWarp prst="textNoShape">
              <a:avLst/>
            </a:prstTxWarp>
          </a:bodyPr>
          <a:lstStyle/>
          <a:p>
            <a:r>
              <a:rPr lang="en-US"/>
              <a:t>The special collections library at the University of Texas</a:t>
            </a:r>
            <a:r>
              <a:rPr lang="en-US" b="1"/>
              <a:t> at Austin </a:t>
            </a:r>
            <a:r>
              <a:rPr lang="en-US"/>
              <a:t>has stopped providing photocopies on request.  Instead they scan on demand… and send the images to the digital repository.  Eventually they’ll be able to serve the most requested items digitally to local, and remote, users.</a:t>
            </a:r>
          </a:p>
          <a:p>
            <a:r>
              <a:rPr lang="en-US"/>
              <a:t>It also helps to preserve the originals, saving them from repeated photocopying.</a:t>
            </a:r>
          </a:p>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E3F3A3-FCDB-2942-96BC-68C85DA0D518}" type="slidenum">
              <a:rPr lang="en-US"/>
              <a:pPr/>
              <a:t>28</a:t>
            </a:fld>
            <a:endParaRPr lang="en-US"/>
          </a:p>
        </p:txBody>
      </p:sp>
      <p:sp>
        <p:nvSpPr>
          <p:cNvPr id="1242114" name="Rectangle 2"/>
          <p:cNvSpPr>
            <a:spLocks noChangeArrowheads="1" noTextEdit="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1242115" name="Rectangle 3"/>
          <p:cNvSpPr>
            <a:spLocks noChangeArrowheads="1"/>
          </p:cNvSpPr>
          <p:nvPr>
            <p:ph type="body" idx="1"/>
          </p:nvPr>
        </p:nvSpPr>
        <p:spPr bwMode="auto">
          <a:xfrm>
            <a:off x="685800" y="4341813"/>
            <a:ext cx="5486400" cy="4116387"/>
          </a:xfrm>
          <a:prstGeom prst="rect">
            <a:avLst/>
          </a:prstGeom>
          <a:solidFill>
            <a:srgbClr val="FFFFFF"/>
          </a:solidFill>
          <a:ln>
            <a:solidFill>
              <a:srgbClr val="000000"/>
            </a:solidFill>
            <a:miter lim="800000"/>
            <a:headEnd/>
            <a:tailEnd/>
          </a:ln>
        </p:spPr>
        <p:txBody>
          <a:bodyPr lIns="89620" tIns="44810" rIns="89620" bIns="44810">
            <a:prstTxWarp prst="textNoShape">
              <a:avLst/>
            </a:prstTxWarp>
          </a:bodyPr>
          <a:lstStyle/>
          <a:p>
            <a:r>
              <a:rPr lang="en-US"/>
              <a:t>The University of Wisconsin has a project to streamline digitisation.  Their control model, using their old approaches to scanning and metadata yielded a cost per page of 90 pence.</a:t>
            </a:r>
          </a:p>
          <a:p>
            <a:r>
              <a:rPr lang="en-US"/>
              <a:t>Their streamlined model, scanning in bulk with no individualised documents or item-level metadata, was 18 pence.</a:t>
            </a:r>
          </a:p>
          <a:p>
            <a:r>
              <a:rPr lang="en-US"/>
              <a:t>While users preferred the output of the control model, they preferred more stuff over more description.</a:t>
            </a:r>
          </a:p>
          <a:p>
            <a:r>
              <a:rPr lang="en-US"/>
              <a:t>The University is now looking at ways to automate the isolation of individual documents and improved methods for browsing.</a:t>
            </a:r>
          </a:p>
          <a:p>
            <a:r>
              <a:rPr lang="en-US"/>
              <a:t>Josh Ranger, spokesman for the project, says: “every dollar spent to make [online] collections perfect is a dollar we’re not spending to get another collection on-line and to a larger potential audience.” </a:t>
            </a:r>
          </a:p>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784276-1366-0F43-8A27-9E7175A7B9C2}" type="slidenum">
              <a:rPr lang="en-US"/>
              <a:pPr/>
              <a:t>29</a:t>
            </a:fld>
            <a:endParaRPr lang="en-US"/>
          </a:p>
        </p:txBody>
      </p:sp>
      <p:sp>
        <p:nvSpPr>
          <p:cNvPr id="1244162" name="Rectangle 2"/>
          <p:cNvSpPr>
            <a:spLocks noChangeArrowheads="1" noTextEdit="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1244163" name="Rectangle 3"/>
          <p:cNvSpPr>
            <a:spLocks noChangeArrowheads="1"/>
          </p:cNvSpPr>
          <p:nvPr>
            <p:ph type="body" idx="1"/>
          </p:nvPr>
        </p:nvSpPr>
        <p:spPr bwMode="auto">
          <a:xfrm>
            <a:off x="685800" y="4341813"/>
            <a:ext cx="5486400" cy="4116387"/>
          </a:xfrm>
          <a:prstGeom prst="rect">
            <a:avLst/>
          </a:prstGeom>
          <a:solidFill>
            <a:srgbClr val="FFFFFF"/>
          </a:solidFill>
          <a:ln>
            <a:solidFill>
              <a:srgbClr val="000000"/>
            </a:solidFill>
            <a:miter lim="800000"/>
            <a:headEnd/>
            <a:tailEnd/>
          </a:ln>
        </p:spPr>
        <p:txBody>
          <a:bodyPr lIns="89620" tIns="44810" rIns="89620" bIns="44810">
            <a:prstTxWarp prst="textNoShape">
              <a:avLst/>
            </a:prstTxWarp>
          </a:bodyPr>
          <a:lstStyle/>
          <a:p>
            <a:r>
              <a:rPr lang="en-US"/>
              <a:t>The Archives of American Art at the Smithsonian is using two tactics at one time</a:t>
            </a:r>
          </a:p>
          <a:p>
            <a:endParaRPr lang="en-US"/>
          </a:p>
          <a:p>
            <a:r>
              <a:rPr lang="en-US"/>
              <a:t>They’re scanning on demand for reading room requests – if they touch it, they scan it.  Even if the request is only for a page, they scan the whole thing (an entire book or an entire folder of correspondence). They are building quite a resource of materials that, having been requested, are likely to be of interest again. </a:t>
            </a:r>
          </a:p>
          <a:p>
            <a:endParaRPr lang="en-US"/>
          </a:p>
          <a:p>
            <a:r>
              <a:rPr lang="en-US"/>
              <a:t>And they’re methodically scanning entire collections according to their archival arrangement – no cherry-picking, no decisions.  The result is unprecedented access to the content and context of thousands of documents, photographs, diaries, sketches, writings, and rare published materials.</a:t>
            </a:r>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3DD3E9-9EE2-1547-9977-9F1D0FAD856D}" type="slidenum">
              <a:rPr lang="en-US"/>
              <a:pPr/>
              <a:t>3</a:t>
            </a:fld>
            <a:endParaRPr lang="en-US"/>
          </a:p>
        </p:txBody>
      </p:sp>
      <p:sp>
        <p:nvSpPr>
          <p:cNvPr id="1190914" name="Rectangle 2"/>
          <p:cNvSpPr>
            <a:spLocks noChangeArrowheads="1" noTextEdit="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1190915"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lIns="89620" tIns="44810" rIns="89620" bIns="44810">
            <a:prstTxWarp prst="textNoShape">
              <a:avLst/>
            </a:prstTxWarp>
          </a:bodyPr>
          <a:lstStyle/>
          <a:p>
            <a:r>
              <a:rPr lang="en-US"/>
              <a:t>Ricky Erway has worked on a number of digitisation initiatives.</a:t>
            </a:r>
          </a:p>
          <a:p>
            <a:r>
              <a:rPr lang="en-US"/>
              <a:t>--CLICK At the Library of Congress in the early 1990s, she worked on American Memory, a large digitisation initiative.  They determined the best quality possible for digitising the Library’s special collections -- and then did it, assuming they’d only have one chance, so they’d better get it right. </a:t>
            </a:r>
          </a:p>
          <a:p>
            <a:r>
              <a:rPr lang="en-US"/>
              <a:t>--CLICK Her first project at RLG in the mid-1990s, was a collaborative text digitisation project.  She determined the highest quality they could capture and required it, assuming they’d only have one chance, so they’d better get it right.</a:t>
            </a:r>
          </a:p>
          <a:p>
            <a:r>
              <a:rPr lang="en-US"/>
              <a:t>--CLICK She was then product manager for RLG Cultural Materials, an aggregation of a quarter of a million items from 117 collections contributed by 36 libraries, archives, and museums from the US, Canada, the UK, Europe, Japan, and Australia.  She issued quality standards for metadata and for digitisation, helping others to get it right.</a:t>
            </a:r>
          </a:p>
          <a:p>
            <a:endParaRPr lang="en-US"/>
          </a:p>
          <a:p>
            <a:r>
              <a:rPr lang="en-US"/>
              <a:t>These digitisation initiatives focused on both preservation and access.</a:t>
            </a:r>
          </a:p>
          <a:p>
            <a:endParaRPr lang="en-US"/>
          </a:p>
          <a:p>
            <a:r>
              <a:rPr lang="en-US"/>
              <a:t>But today she says that that approach no longer makes sense.  </a:t>
            </a:r>
          </a:p>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5B31BB-8608-014D-9634-AEAF0DC434BC}" type="slidenum">
              <a:rPr lang="en-US"/>
              <a:pPr/>
              <a:t>30</a:t>
            </a:fld>
            <a:endParaRPr lang="en-US"/>
          </a:p>
        </p:txBody>
      </p:sp>
      <p:sp>
        <p:nvSpPr>
          <p:cNvPr id="1246210" name="Rectangle 2"/>
          <p:cNvSpPr>
            <a:spLocks noChangeArrowheads="1" noTextEdit="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1246211"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lIns="89620" tIns="44810" rIns="89620" bIns="44810">
            <a:prstTxWarp prst="textNoShape">
              <a:avLst/>
            </a:prstTxWarp>
          </a:bodyPr>
          <a:lstStyle/>
          <a:p>
            <a:r>
              <a:rPr lang="fr-FR"/>
              <a:t>The EU Commission i2010 strategy for the Information Society announced a flagship initiative on Digital Libraries</a:t>
            </a:r>
            <a:r>
              <a:rPr lang="en-GB" sz="1400"/>
              <a:t> and identified the need to r</a:t>
            </a:r>
            <a:r>
              <a:rPr lang="en-GB"/>
              <a:t>educe costs for mass digitisation of specific materials, saying digital libraries are not just a short term goal but a process.</a:t>
            </a:r>
          </a:p>
          <a:p>
            <a:r>
              <a:rPr lang="en-GB"/>
              <a:t>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D70761-C04F-ED44-AE0F-BE3DE6C7E2AB}" type="slidenum">
              <a:rPr lang="en-US"/>
              <a:pPr/>
              <a:t>31</a:t>
            </a:fld>
            <a:endParaRPr lang="en-US"/>
          </a:p>
        </p:txBody>
      </p:sp>
      <p:sp>
        <p:nvSpPr>
          <p:cNvPr id="1248258" name="Rectangle 2"/>
          <p:cNvSpPr>
            <a:spLocks noChangeArrowheads="1" noTextEdit="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1248259"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lIns="89620" tIns="44810" rIns="89620" bIns="44810">
            <a:prstTxWarp prst="textNoShape">
              <a:avLst/>
            </a:prstTxWarp>
          </a:bodyPr>
          <a:lstStyle/>
          <a:p>
            <a:r>
              <a:rPr lang="en-US"/>
              <a:t>The University of North Carolina got a lot of money to digitise a whole collection, instead of cherry-picking “interesting” samples. </a:t>
            </a:r>
          </a:p>
          <a:p>
            <a:r>
              <a:rPr lang="en-US"/>
              <a:t>They say, "Since we have so much time and money for a relatively small project (22K pages), we’re able to spend a lot of time on research and experimentation on mass digitisation of archival materials. The findings will inform other projects, and the workflow will then be used on a much larger scale.”</a:t>
            </a:r>
          </a:p>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78E70A-02E4-154E-BA47-D2A4E5D53060}" type="slidenum">
              <a:rPr lang="en-US"/>
              <a:pPr/>
              <a:t>32</a:t>
            </a:fld>
            <a:endParaRPr lang="en-US"/>
          </a:p>
        </p:txBody>
      </p:sp>
      <p:sp>
        <p:nvSpPr>
          <p:cNvPr id="1250306" name="Rectangle 2"/>
          <p:cNvSpPr>
            <a:spLocks noChangeArrowheads="1" noTextEdit="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1250307"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lIns="89620" tIns="44810" rIns="89620" bIns="44810">
            <a:prstTxWarp prst="textNoShape">
              <a:avLst/>
            </a:prstTxWarp>
          </a:bodyPr>
          <a:lstStyle/>
          <a:p>
            <a:r>
              <a:rPr lang="en-US">
                <a:solidFill>
                  <a:schemeClr val="accent2"/>
                </a:solidFill>
              </a:rPr>
              <a:t>The Hugh Morton Photographs at the University of North Carolina</a:t>
            </a:r>
            <a:r>
              <a:rPr lang="en-US"/>
              <a:t> includes 200,000 slides</a:t>
            </a:r>
          </a:p>
          <a:p>
            <a:r>
              <a:rPr lang="en-US"/>
              <a:t>The high demand for use of the collection argued for a non-traditional approach to processing.  </a:t>
            </a:r>
          </a:p>
          <a:p>
            <a:r>
              <a:rPr lang="en-US"/>
              <a:t>The collection is unorganized, so they are sorting it chronologically and then by format, right down to the type of film shot – to allow for automated digitisation and processing.  Looking at each slide on a light box for 5 seconds (which alone would take almost a year) to make selection decisions as to what to digitise would definitely cost more than scanning all the slides. </a:t>
            </a:r>
          </a:p>
          <a:p>
            <a:r>
              <a:rPr lang="en-US"/>
              <a:t>One of the processors said “all I am doing is taking one huge pile of stuff, sorting it into smaller piles, sorting those piles into smaller piles, and, finally, describing the piles.” </a:t>
            </a:r>
          </a:p>
          <a:p>
            <a:r>
              <a:rPr lang="en-US"/>
              <a:t>They are planning to make parts of the collection available incrementally as they complete them.  And then let the users do the cherry picking, according to their needs.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8983B4-294E-C24F-A5E5-A63BD4981ACD}" type="slidenum">
              <a:rPr lang="en-US"/>
              <a:pPr/>
              <a:t>33</a:t>
            </a:fld>
            <a:endParaRPr lang="en-US"/>
          </a:p>
        </p:txBody>
      </p:sp>
      <p:sp>
        <p:nvSpPr>
          <p:cNvPr id="1252354" name="Rectangle 2"/>
          <p:cNvSpPr>
            <a:spLocks noChangeArrowheads="1" noTextEdit="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1252355"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lIns="89620" tIns="44810" rIns="89620" bIns="44810">
            <a:prstTxWarp prst="textNoShape">
              <a:avLst/>
            </a:prstTxWarp>
          </a:bodyPr>
          <a:lstStyle/>
          <a:p>
            <a:r>
              <a:rPr lang="en-US"/>
              <a:t>The staff on the Morton project wanted to keep people informed about their progress (and offer glimpses into the collection’s wealth). So they developed a blog to meet those needs (it is the source of these images).</a:t>
            </a:r>
          </a:p>
          <a:p>
            <a:endParaRPr lang="en-US"/>
          </a:p>
          <a:p>
            <a:r>
              <a:rPr lang="en-US"/>
              <a:t>They are moving towards methods that emphasize access over preservation, aim for quantity over quality, and that let the users decide which “cherries” they want to pick - and they are sharing what they learn with others. </a:t>
            </a:r>
          </a:p>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3A05B7-51FD-6C4B-9FD8-D2A2BFD06D1D}" type="slidenum">
              <a:rPr lang="en-US"/>
              <a:pPr/>
              <a:t>34</a:t>
            </a:fld>
            <a:endParaRPr lang="en-US"/>
          </a:p>
        </p:txBody>
      </p:sp>
      <p:sp>
        <p:nvSpPr>
          <p:cNvPr id="1254402" name="Rectangle 2"/>
          <p:cNvSpPr>
            <a:spLocks noChangeArrowheads="1" noTextEdit="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1254403"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lIns="89620" tIns="44810" rIns="89620" bIns="44810">
            <a:prstTxWarp prst="textNoShape">
              <a:avLst/>
            </a:prstTxWarp>
          </a:bodyPr>
          <a:lstStyle/>
          <a:p>
            <a:r>
              <a:rPr lang="en-US"/>
              <a:t>We’re making progress with purpose-built scanners.  Things have been pretty much worked out for microfilm scanning – now we can capture 100 frames a minute.</a:t>
            </a:r>
          </a:p>
          <a:p>
            <a:endParaRPr lang="en-US"/>
          </a:p>
          <a:p>
            <a:r>
              <a:rPr lang="en-US"/>
              <a:t>At OCLC Research, we’re in conversations with a vendor who is working on efficient document handling for photos, postcards, and other flat materials.  They estimate a throughput rate, for example, of 250,000 postcards in 3 months</a:t>
            </a:r>
          </a:p>
          <a:p>
            <a:endParaRPr lang="en-US"/>
          </a:p>
          <a:p>
            <a:r>
              <a:rPr lang="en-US"/>
              <a:t>Image Sources:</a:t>
            </a:r>
          </a:p>
          <a:p>
            <a:r>
              <a:rPr lang="en-US"/>
              <a:t>Microfilm - Challenge Business Services</a:t>
            </a:r>
          </a:p>
          <a:p>
            <a:r>
              <a:rPr lang="en-US"/>
              <a:t>Postcards – University of Louisville</a:t>
            </a:r>
          </a:p>
          <a:p>
            <a:r>
              <a:rPr lang="en-US"/>
              <a:t>Slides – Web Photos Pro</a:t>
            </a:r>
          </a:p>
          <a:p>
            <a:r>
              <a:rPr lang="en-US"/>
              <a:t>Posters – Vintagraph</a:t>
            </a:r>
          </a:p>
          <a:p>
            <a:r>
              <a:rPr lang="en-US"/>
              <a:t>Files – Proud PR</a:t>
            </a:r>
          </a:p>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B432F4-7182-E849-A135-50768A283FD6}" type="slidenum">
              <a:rPr lang="en-US"/>
              <a:pPr/>
              <a:t>35</a:t>
            </a:fld>
            <a:endParaRPr lang="en-US"/>
          </a:p>
        </p:txBody>
      </p:sp>
      <p:sp>
        <p:nvSpPr>
          <p:cNvPr id="1256450" name="Rectangle 2"/>
          <p:cNvSpPr>
            <a:spLocks noChangeArrowheads="1" noTextEdit="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1256451"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lIns="89620" tIns="44810" rIns="89620" bIns="44810">
            <a:prstTxWarp prst="textNoShape">
              <a:avLst/>
            </a:prstTxWarp>
          </a:bodyPr>
          <a:lstStyle/>
          <a:p>
            <a:pPr marL="152400" indent="-152400">
              <a:lnSpc>
                <a:spcPct val="90000"/>
              </a:lnSpc>
            </a:pPr>
            <a:r>
              <a:rPr lang="en-US" sz="900"/>
              <a:t>1. The Stokes Imaging System consists of a Capture Station, various Material Handling Devices, and Imaging Workflow Software.  </a:t>
            </a:r>
          </a:p>
          <a:p>
            <a:pPr marL="152400" indent="-152400">
              <a:lnSpc>
                <a:spcPct val="90000"/>
              </a:lnSpc>
            </a:pPr>
            <a:r>
              <a:rPr lang="en-US" sz="900"/>
              <a:t>2. The distance and angle of the camera can be computer-positioned to take advantage of the various handling devices.  High-quality images are captured and access quality images are automatically generated.</a:t>
            </a:r>
          </a:p>
          <a:p>
            <a:pPr marL="152400" indent="-152400">
              <a:lnSpc>
                <a:spcPct val="90000"/>
              </a:lnSpc>
            </a:pPr>
            <a:r>
              <a:rPr lang="en-US" sz="900"/>
              <a:t>3. Material handling is the limiting factor in increasing throughput.  Stokes has developed several devices to expedite this process while ensuring that the originals will not be damaged.  The most elaborate is the Manuscript Cradle developed for digitising medieval and ancient manuscripts. </a:t>
            </a:r>
          </a:p>
          <a:p>
            <a:pPr marL="152400" indent="-152400">
              <a:lnSpc>
                <a:spcPct val="90000"/>
              </a:lnSpc>
            </a:pPr>
            <a:r>
              <a:rPr lang="en-US" sz="900"/>
              <a:t>4. The Book Cradle allows the digitisation of images from precious books holding the page being captured perfectly flat, ensuring consistent, sharp focus. </a:t>
            </a:r>
          </a:p>
          <a:p>
            <a:pPr marL="152400" indent="-152400">
              <a:lnSpc>
                <a:spcPct val="90000"/>
              </a:lnSpc>
            </a:pPr>
            <a:r>
              <a:rPr lang="en-US" sz="900"/>
              <a:t>5. The cradle supports both backs; the book only has to be opened 105 degrees.  One can capture in excess of 100 pages per hour.  De-skewing and cropping is automated. </a:t>
            </a:r>
          </a:p>
          <a:p>
            <a:pPr marL="152400" indent="-152400">
              <a:lnSpc>
                <a:spcPct val="90000"/>
              </a:lnSpc>
            </a:pPr>
            <a:r>
              <a:rPr lang="en-US" sz="900"/>
              <a:t>6. The Auto-Slide Loader moves the slide through an electrostatic cleaner with fine brushes and positions it in place for capture, then moves it to the output tray.  A tray of 175 slides takes less than 45 minutes, only requiring operator intervention to change trays. </a:t>
            </a:r>
          </a:p>
          <a:p>
            <a:pPr marL="152400" indent="-152400">
              <a:lnSpc>
                <a:spcPct val="90000"/>
              </a:lnSpc>
            </a:pPr>
            <a:r>
              <a:rPr lang="en-US" sz="900"/>
              <a:t>7. The Roll Film Transport accepts up to 400 feet of film. The film passes through an electrostatic cleaner with fine brushes and is registered during capture. Unattended image capture is at a rate of 6 frames per minute.</a:t>
            </a:r>
          </a:p>
          <a:p>
            <a:pPr marL="152400" indent="-152400">
              <a:lnSpc>
                <a:spcPct val="90000"/>
              </a:lnSpc>
            </a:pPr>
            <a:r>
              <a:rPr lang="en-US" sz="900"/>
              <a:t>8. The Cut Film Platen is designed to facilitate the handling of negatives and transparencies up to 11 x 14 inches.  A pneumatic device raises and lowers the plate. </a:t>
            </a:r>
          </a:p>
          <a:p>
            <a:pPr marL="152400" indent="-152400">
              <a:lnSpc>
                <a:spcPct val="90000"/>
              </a:lnSpc>
            </a:pPr>
            <a:r>
              <a:rPr lang="en-US" sz="900"/>
              <a:t>9. The Conveyor accepts reflective materials up to 11.5 x 15 inches.  The operator loads the next object onto the conveyor while the current one is being captured.  It will allow the capture of 6 colour images per minute.</a:t>
            </a:r>
          </a:p>
          <a:p>
            <a:pPr marL="152400" indent="-152400">
              <a:lnSpc>
                <a:spcPct val="90000"/>
              </a:lnSpc>
            </a:pPr>
            <a:r>
              <a:rPr lang="en-US" sz="900"/>
              <a:t>Stokes is currently working on a Robotic Postcard Handler and is interested in hearing about other needs.</a:t>
            </a:r>
          </a:p>
          <a:p>
            <a:pPr marL="609600" lvl="1" indent="-152400">
              <a:lnSpc>
                <a:spcPct val="90000"/>
              </a:lnSpc>
            </a:pPr>
            <a:endParaRPr lang="en-US" sz="900"/>
          </a:p>
          <a:p>
            <a:pPr marL="152400" indent="-152400">
              <a:lnSpc>
                <a:spcPct val="90000"/>
              </a:lnSpc>
            </a:pPr>
            <a:endParaRPr lang="en-US" sz="90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36C097-EFC7-624F-AD17-83189B361D71}" type="slidenum">
              <a:rPr lang="en-US"/>
              <a:pPr/>
              <a:t>36</a:t>
            </a:fld>
            <a:endParaRPr lang="en-US"/>
          </a:p>
        </p:txBody>
      </p:sp>
      <p:sp>
        <p:nvSpPr>
          <p:cNvPr id="1258498" name="Rectangle 2"/>
          <p:cNvSpPr>
            <a:spLocks noChangeArrowheads="1" noTextEdit="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1258499"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lIns="89620" tIns="44810" rIns="89620" bIns="44810">
            <a:prstTxWarp prst="textNoShape">
              <a:avLst/>
            </a:prstTxWarp>
          </a:bodyPr>
          <a:lstStyle/>
          <a:p>
            <a:r>
              <a:rPr lang="en-US"/>
              <a:t>National Library of the Netherlands (Koninklijke Bibliotheek) recently released a report that looks at reframing digitisation practices. </a:t>
            </a:r>
          </a:p>
          <a:p>
            <a:endParaRPr lang="en-US"/>
          </a:p>
          <a:p>
            <a:r>
              <a:rPr lang="en-US"/>
              <a:t>Because of the scale of projects and the economics of storage, they are purposefully reconsidering file formats and quality requirements, aiming for “good-enough” results.</a:t>
            </a:r>
          </a:p>
          <a:p>
            <a:endParaRPr lang="en-US"/>
          </a:p>
          <a:p>
            <a:r>
              <a:rPr lang="en-US"/>
              <a:t>The KB has also overhauled their whole approach to digitisation to emphasise quantity over quality.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01D868-B26F-D340-BF9B-460A6A22D1D2}" type="slidenum">
              <a:rPr lang="en-US"/>
              <a:pPr/>
              <a:t>37</a:t>
            </a:fld>
            <a:endParaRPr lang="en-US"/>
          </a:p>
        </p:txBody>
      </p:sp>
      <p:sp>
        <p:nvSpPr>
          <p:cNvPr id="1260546" name="Rectangle 2"/>
          <p:cNvSpPr>
            <a:spLocks noChangeArrowheads="1" noTextEdit="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1260547" name="Rectangle 3"/>
          <p:cNvSpPr>
            <a:spLocks noChangeArrowheads="1"/>
          </p:cNvSpPr>
          <p:nvPr>
            <p:ph type="body" idx="1"/>
          </p:nvPr>
        </p:nvSpPr>
        <p:spPr bwMode="auto">
          <a:xfrm>
            <a:off x="685800" y="4341813"/>
            <a:ext cx="5486400" cy="4116387"/>
          </a:xfrm>
          <a:prstGeom prst="rect">
            <a:avLst/>
          </a:prstGeom>
          <a:solidFill>
            <a:srgbClr val="FFFFFF"/>
          </a:solidFill>
          <a:ln>
            <a:solidFill>
              <a:srgbClr val="000000"/>
            </a:solidFill>
            <a:miter lim="800000"/>
            <a:headEnd/>
            <a:tailEnd/>
          </a:ln>
        </p:spPr>
        <p:txBody>
          <a:bodyPr lIns="89620" tIns="44810" rIns="89620" bIns="44810">
            <a:prstTxWarp prst="textNoShape">
              <a:avLst/>
            </a:prstTxWarp>
          </a:bodyPr>
          <a:lstStyle/>
          <a:p>
            <a:r>
              <a:rPr lang="en-US"/>
              <a:t>And we’re see some encouraging signs from funders.</a:t>
            </a:r>
          </a:p>
          <a:p>
            <a:endParaRPr lang="en-US"/>
          </a:p>
          <a:p>
            <a:r>
              <a:rPr lang="en-US"/>
              <a:t>At OCLC Research, we’ve talked with US government funding agencies and philanthropic foundations.  They’re looking for more effective ways to fund digitisation and ways to help change our practice, to make more rare and unique material available.</a:t>
            </a:r>
          </a:p>
          <a:p>
            <a:endParaRPr lang="en-US"/>
          </a:p>
          <a:p>
            <a:r>
              <a:rPr lang="en-US"/>
              <a:t>In this case, the US National Archives funding body is seeking digitising projects that can repurpose existing metadata.</a:t>
            </a:r>
          </a:p>
          <a:p>
            <a:endParaRPr lang="en-US"/>
          </a:p>
          <a:p>
            <a:r>
              <a:rPr lang="en-US"/>
              <a:t>The Mellon Foundation is also launching an aggressive program to fund the description of hidden collections – the first and most important step in increasing access.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8224DB-BFC9-CA4B-AF4F-D024C00D09A3}" type="slidenum">
              <a:rPr lang="en-US"/>
              <a:pPr/>
              <a:t>38</a:t>
            </a:fld>
            <a:endParaRPr lang="en-US"/>
          </a:p>
        </p:txBody>
      </p:sp>
      <p:sp>
        <p:nvSpPr>
          <p:cNvPr id="1262594" name="Rectangle 2"/>
          <p:cNvSpPr>
            <a:spLocks noChangeArrowheads="1" noTextEdit="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1262595"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lIns="89620" tIns="44810" rIns="89620" bIns="44810">
            <a:prstTxWarp prst="textNoShape">
              <a:avLst/>
            </a:prstTxWarp>
          </a:bodyPr>
          <a:lstStyle/>
          <a:p>
            <a:pPr>
              <a:lnSpc>
                <a:spcPct val="90000"/>
              </a:lnSpc>
            </a:pPr>
            <a:r>
              <a:rPr lang="en-US"/>
              <a:t>The German Research Foundation, or DFG, is the central, funding organisation that promotes research at publicly financed research institutions in Germany.  They revised their practical guidelines for funded digitisation projects. </a:t>
            </a:r>
          </a:p>
          <a:p>
            <a:pPr>
              <a:lnSpc>
                <a:spcPct val="90000"/>
              </a:lnSpc>
            </a:pPr>
            <a:endParaRPr lang="en-US"/>
          </a:p>
          <a:p>
            <a:pPr>
              <a:lnSpc>
                <a:spcPct val="90000"/>
              </a:lnSpc>
            </a:pPr>
            <a:r>
              <a:rPr lang="en-US"/>
              <a:t>They want the materials that were once difficult to get hold of or vulnerable to damage to be easily viewed at home or on library computers.</a:t>
            </a:r>
          </a:p>
          <a:p>
            <a:pPr>
              <a:lnSpc>
                <a:spcPct val="90000"/>
              </a:lnSpc>
            </a:pPr>
            <a:r>
              <a:rPr lang="en-US"/>
              <a:t>They want digital documents linked to other online resources — such as catalogues, bibliographies, secondary literature etc. — so the potential of the Internet is fully leveraged. Thus the objective is not only to make these materials available, but to integrate them into a network.</a:t>
            </a:r>
          </a:p>
          <a:p>
            <a:pPr>
              <a:lnSpc>
                <a:spcPct val="90000"/>
              </a:lnSpc>
            </a:pPr>
            <a:r>
              <a:rPr lang="en-US"/>
              <a:t>They discourage experimenting with novel techniques, since a wealth of experience is already available.</a:t>
            </a:r>
          </a:p>
          <a:p>
            <a:pPr>
              <a:lnSpc>
                <a:spcPct val="90000"/>
              </a:lnSpc>
            </a:pPr>
            <a:r>
              <a:rPr lang="en-US"/>
              <a:t>They say digitisation is a standard service to provide, rather than a distinctive feature. Digital access to cultural heritage should be the rule rather than the exception.</a:t>
            </a:r>
          </a:p>
          <a:p>
            <a:pPr>
              <a:lnSpc>
                <a:spcPct val="90000"/>
              </a:lnSpc>
            </a:pPr>
            <a:r>
              <a:rPr lang="en-US"/>
              <a:t>They support libraries, archives and museums in their endeavour to provide digital versions of as many research-relevant public-domain holdings as possible within a short period of time.</a:t>
            </a:r>
          </a:p>
          <a:p>
            <a:pPr>
              <a:lnSpc>
                <a:spcPct val="90000"/>
              </a:lnSpc>
            </a:pPr>
            <a:r>
              <a:rPr lang="en-US"/>
              <a:t>They say that all projects should be designed such that their results will be available to researchers quickly and for the long term.  This entails the provision of free access to digital copies on the Internet.</a:t>
            </a:r>
          </a:p>
          <a:p>
            <a:pPr>
              <a:lnSpc>
                <a:spcPct val="90000"/>
              </a:lnSpc>
            </a:pPr>
            <a:endParaRPr lang="en-US"/>
          </a:p>
          <a:p>
            <a:pPr>
              <a:lnSpc>
                <a:spcPct val="90000"/>
              </a:lnSpc>
            </a:pPr>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C56F89-B0AE-FC41-86F2-D07BC7F859ED}" type="slidenum">
              <a:rPr lang="en-US"/>
              <a:pPr/>
              <a:t>39</a:t>
            </a:fld>
            <a:endParaRPr lang="en-US"/>
          </a:p>
        </p:txBody>
      </p:sp>
      <p:sp>
        <p:nvSpPr>
          <p:cNvPr id="1264642" name="Rectangle 2"/>
          <p:cNvSpPr>
            <a:spLocks noChangeArrowheads="1" noTextEdit="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1264643"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lIns="89620" tIns="44810" rIns="89620" bIns="44810">
            <a:prstTxWarp prst="textNoShape">
              <a:avLst/>
            </a:prstTxWarp>
          </a:bodyPr>
          <a:lstStyle/>
          <a:p>
            <a:r>
              <a:rPr lang="en-US"/>
              <a:t>An OCLC Research-sponsored study to assess the public/private partnerships for mass digitisation determined that one of the important capabilities that has been given up is the right to freely create aggregations of the digitised content.  While it’s difficult to predict our users’ future demands (or our future users’ demands), we should avoid precluding likely desires.  The guidance in this report should help institutions negotiate better deals in the future.</a:t>
            </a:r>
          </a:p>
          <a:p>
            <a:endParaRPr lang="en-US"/>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6A7A03-50FA-0A45-9EEA-C351BEA69CF6}" type="slidenum">
              <a:rPr lang="en-US"/>
              <a:pPr/>
              <a:t>4</a:t>
            </a:fld>
            <a:endParaRPr lang="en-US"/>
          </a:p>
        </p:txBody>
      </p:sp>
      <p:sp>
        <p:nvSpPr>
          <p:cNvPr id="1192962" name="Rectangle 2"/>
          <p:cNvSpPr>
            <a:spLocks noChangeArrowheads="1" noTextEdit="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1192963"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lIns="89620" tIns="44810" rIns="89620" bIns="44810">
            <a:prstTxWarp prst="textNoShape">
              <a:avLst/>
            </a:prstTxWarp>
          </a:bodyPr>
          <a:lstStyle/>
          <a:p>
            <a:r>
              <a:rPr lang="en-US"/>
              <a:t>In her defence, she liks to share what Darwin actually said about who survives – those who are most adaptable to change.</a:t>
            </a:r>
          </a:p>
          <a:p>
            <a:endParaRPr lang="en-US"/>
          </a:p>
          <a:p>
            <a:r>
              <a:rPr lang="en-US"/>
              <a:t>So let’s think about change.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20FFB4-868C-4F4C-B80B-3C0CCF689091}" type="slidenum">
              <a:rPr lang="en-US"/>
              <a:pPr/>
              <a:t>40</a:t>
            </a:fld>
            <a:endParaRPr lang="en-US"/>
          </a:p>
        </p:txBody>
      </p:sp>
      <p:sp>
        <p:nvSpPr>
          <p:cNvPr id="1266690" name="Rectangle 2"/>
          <p:cNvSpPr>
            <a:spLocks noChangeArrowheads="1" noTextEdit="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1266691" name="Rectangle 3"/>
          <p:cNvSpPr>
            <a:spLocks noChangeArrowheads="1"/>
          </p:cNvSpPr>
          <p:nvPr>
            <p:ph type="body" idx="1"/>
          </p:nvPr>
        </p:nvSpPr>
        <p:spPr bwMode="auto">
          <a:xfrm>
            <a:off x="685800" y="4341813"/>
            <a:ext cx="5486400" cy="4116387"/>
          </a:xfrm>
          <a:prstGeom prst="rect">
            <a:avLst/>
          </a:prstGeom>
          <a:solidFill>
            <a:srgbClr val="FFFFFF"/>
          </a:solidFill>
          <a:ln>
            <a:solidFill>
              <a:srgbClr val="000000"/>
            </a:solidFill>
            <a:miter lim="800000"/>
            <a:headEnd/>
            <a:tailEnd/>
          </a:ln>
        </p:spPr>
        <p:txBody>
          <a:bodyPr lIns="89620" tIns="44810" rIns="89620" bIns="44810">
            <a:prstTxWarp prst="textNoShape">
              <a:avLst/>
            </a:prstTxWarp>
          </a:bodyPr>
          <a:lstStyle/>
          <a:p>
            <a:r>
              <a:rPr lang="en-US"/>
              <a:t>The US National Archives has managed to arrange partnerships with private partners to do digitisation on their own terms.  They developed their own criteria internally and now go into negotiations knowing what their walk-away points are.  And they shared the criteria with the community for comment – as well as the agreements.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3335A7-4223-E94B-ACCC-3C43107B5F57}" type="slidenum">
              <a:rPr lang="en-US"/>
              <a:pPr/>
              <a:t>41</a:t>
            </a:fld>
            <a:endParaRPr lang="en-US"/>
          </a:p>
        </p:txBody>
      </p:sp>
      <p:sp>
        <p:nvSpPr>
          <p:cNvPr id="1268738" name="Rectangle 2"/>
          <p:cNvSpPr>
            <a:spLocks noChangeArrowheads="1" noTextEdit="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1268739"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lIns="89620" tIns="44810" rIns="89620" bIns="44810">
            <a:prstTxWarp prst="textNoShape">
              <a:avLst/>
            </a:prstTxWarp>
          </a:bodyPr>
          <a:lstStyle/>
          <a:p>
            <a:r>
              <a:rPr lang="en-US"/>
              <a:t>The National Archives in the UK says it is now primarily a digital archive. 100 times more documents are delivered over the web than on paper. They’ve made a strong argument for industrial-scale digitisation, believing that only wholesale digitisation of complete collections delivers full benefits.</a:t>
            </a:r>
          </a:p>
          <a:p>
            <a:r>
              <a:rPr lang="en-US"/>
              <a:t>They have in excess of 60m digital documents.  The entire archive however would cost 5 billion pounds to digitise.  </a:t>
            </a:r>
          </a:p>
          <a:p>
            <a:r>
              <a:rPr lang="en-US"/>
              <a:t>Dan Jones, the head of business development, doesn’t despair at the size of the task.  He quotes the French Marshal Lyautey who asked his gardener to plant a tree. The gardener objected that the tree was slow growing and would not reach maturity for 100 years. The Marshal replied, 'In that case, there is no time to lose; plant it this afternoon!'</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C5F925-FBF3-8547-8C29-FFF7F8440890}" type="slidenum">
              <a:rPr lang="en-US"/>
              <a:pPr/>
              <a:t>42</a:t>
            </a:fld>
            <a:endParaRPr lang="en-US"/>
          </a:p>
        </p:txBody>
      </p:sp>
      <p:sp>
        <p:nvSpPr>
          <p:cNvPr id="1270786" name="Rectangle 2"/>
          <p:cNvSpPr>
            <a:spLocks noChangeArrowheads="1" noTextEdit="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1270787"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lIns="89620" tIns="44810" rIns="89620" bIns="44810">
            <a:prstTxWarp prst="textNoShape">
              <a:avLst/>
            </a:prstTxWarp>
          </a:bodyPr>
          <a:lstStyle/>
          <a:p>
            <a:r>
              <a:rPr lang="en-US"/>
              <a:t>Emory University announced its Strategic aims for the next 5 years: they have two main areas of focus – digital innovation and special collections. They acknowledge that they are not going to have one of the great general collections in the world, so they see the value in putting their special collections at the forefront of their strategy.</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D67756-AC43-0745-AF8E-7E1463572273}" type="slidenum">
              <a:rPr lang="en-US"/>
              <a:pPr/>
              <a:t>43</a:t>
            </a:fld>
            <a:endParaRPr lang="en-US"/>
          </a:p>
        </p:txBody>
      </p:sp>
      <p:sp>
        <p:nvSpPr>
          <p:cNvPr id="1274882" name="Rectangle 2"/>
          <p:cNvSpPr>
            <a:spLocks noChangeArrowheads="1" noTextEdit="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1274883" name="Rectangle 3"/>
          <p:cNvSpPr>
            <a:spLocks noChangeArrowheads="1"/>
          </p:cNvSpPr>
          <p:nvPr>
            <p:ph type="body" idx="1"/>
          </p:nvPr>
        </p:nvSpPr>
        <p:spPr bwMode="auto">
          <a:xfrm>
            <a:off x="685800" y="4341813"/>
            <a:ext cx="5486400" cy="4116387"/>
          </a:xfrm>
          <a:prstGeom prst="rect">
            <a:avLst/>
          </a:prstGeom>
          <a:solidFill>
            <a:srgbClr val="FFFFFF"/>
          </a:solidFill>
          <a:ln>
            <a:solidFill>
              <a:srgbClr val="000000"/>
            </a:solidFill>
            <a:miter lim="800000"/>
            <a:headEnd/>
            <a:tailEnd/>
          </a:ln>
        </p:spPr>
        <p:txBody>
          <a:bodyPr lIns="89620" tIns="44810" rIns="89620" bIns="44810">
            <a:prstTxWarp prst="textNoShape">
              <a:avLst/>
            </a:prstTxWarp>
          </a:bodyPr>
          <a:lstStyle/>
          <a:p>
            <a:r>
              <a:rPr lang="en-US"/>
              <a:t>Here’s an example of putting images where the users are.  The Library of Congress worked with flickr to create a Commons to offer a taste of the hidden treasures in the world's public photography archives, and to see how user input and knowledge can help make these collections even richer. CLICK</a:t>
            </a:r>
          </a:p>
          <a:p>
            <a:r>
              <a:rPr lang="en-US"/>
              <a:t>With this tactic, CLICK minimal description is good enough… </a:t>
            </a:r>
          </a:p>
          <a:p>
            <a:r>
              <a:rPr lang="en-US"/>
              <a:t>CLICK A user adds a pointer to a biography and a healthy controversy develops over whether this is a horse or a mule.</a:t>
            </a:r>
          </a:p>
          <a:p>
            <a:r>
              <a:rPr lang="en-US"/>
              <a:t>CLICK And someone gets to have the last word.</a:t>
            </a:r>
          </a:p>
          <a:p>
            <a:endParaRPr lang="en-US"/>
          </a:p>
          <a:p>
            <a:r>
              <a:rPr lang="en-US"/>
              <a:t>CLICK The Powerhouse Museum in Australia, the Brooklyn Museum, and the Smithsonian have joined the Library of Congress in the flickr commons.  Other institutions like Boston Public Library are creating regular flickr photostreams for many of their collections.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300AAC-ED15-5E43-BBB2-EA285013E172}" type="slidenum">
              <a:rPr lang="en-US"/>
              <a:pPr/>
              <a:t>44</a:t>
            </a:fld>
            <a:endParaRPr lang="en-US"/>
          </a:p>
        </p:txBody>
      </p:sp>
      <p:sp>
        <p:nvSpPr>
          <p:cNvPr id="1276930" name="Rectangle 2"/>
          <p:cNvSpPr>
            <a:spLocks noChangeArrowheads="1" noTextEdit="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1276931"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lIns="89620" tIns="44810" rIns="89620" bIns="44810">
            <a:prstTxWarp prst="textNoShape">
              <a:avLst/>
            </a:prstTxWarp>
          </a:bodyPr>
          <a:lstStyle/>
          <a:p>
            <a:r>
              <a:rPr lang="en-US"/>
              <a:t>The National and State Libraries Australasia say:</a:t>
            </a:r>
          </a:p>
          <a:p>
            <a:r>
              <a:rPr lang="en-US"/>
              <a:t>“We are now in a position to explode and reshape our core services, resourcing and infrastructure; to explore radical new approaches across all parts of our work; and to fundamentally shift our libraries to the digital world.”</a:t>
            </a:r>
          </a:p>
          <a:p>
            <a:r>
              <a:rPr lang="en-US"/>
              <a:t>&gt; Access is our primary driver. </a:t>
            </a:r>
          </a:p>
          <a:p>
            <a:r>
              <a:rPr lang="en-US"/>
              <a:t>&gt; Digital is mainstream.</a:t>
            </a:r>
          </a:p>
          <a:p>
            <a:r>
              <a:rPr lang="en-US"/>
              <a:t>&gt; No job will be unchanged.</a:t>
            </a:r>
          </a:p>
          <a:p>
            <a:r>
              <a:rPr lang="en-US"/>
              <a:t>&gt; Some things we have always done, we will no longer do.</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AFD446-CF9E-D246-819E-EB2BD2420A70}" type="slidenum">
              <a:rPr lang="en-US"/>
              <a:pPr/>
              <a:t>45</a:t>
            </a:fld>
            <a:endParaRPr lang="en-US"/>
          </a:p>
        </p:txBody>
      </p:sp>
      <p:sp>
        <p:nvSpPr>
          <p:cNvPr id="1278978" name="Rectangle 2"/>
          <p:cNvSpPr>
            <a:spLocks noChangeArrowheads="1" noTextEdit="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1278979"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lIns="89620" tIns="44810" rIns="89620" bIns="44810">
            <a:prstTxWarp prst="textNoShape">
              <a:avLst/>
            </a:prstTxWarp>
          </a:bodyPr>
          <a:lstStyle/>
          <a:p>
            <a:r>
              <a:rPr lang="en-US"/>
              <a:t>None of this suggests that we discourage access to the originals in our collections.  Tony Grafton, in a November 2007 New Yorker article, talks about the two paths that scholars will want to travel, the digital and the paper-based. This is why we are urging special collections and archives to consider digitising with an eye to access, so that our materials, so important and necessary for scholarship, will be visible. If more scholars know about them, more people will come to use the original collections in your institutions.  </a:t>
            </a:r>
          </a:p>
          <a:p>
            <a:r>
              <a:rPr lang="en-US"/>
              <a:t>Using supply to increase demand.</a:t>
            </a:r>
          </a:p>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02A3A9-E409-FD46-B18A-CCB3813DA022}" type="slidenum">
              <a:rPr lang="en-US"/>
              <a:pPr/>
              <a:t>46</a:t>
            </a:fld>
            <a:endParaRPr lang="en-US"/>
          </a:p>
        </p:txBody>
      </p:sp>
      <p:sp>
        <p:nvSpPr>
          <p:cNvPr id="1281026" name="Rectangle 2"/>
          <p:cNvSpPr>
            <a:spLocks noChangeArrowheads="1" noTextEdit="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1281027" name="Rectangle 3"/>
          <p:cNvSpPr>
            <a:spLocks noChangeArrowheads="1"/>
          </p:cNvSpPr>
          <p:nvPr>
            <p:ph type="body" idx="1"/>
          </p:nvPr>
        </p:nvSpPr>
        <p:spPr bwMode="auto">
          <a:xfrm>
            <a:off x="685800" y="4341813"/>
            <a:ext cx="5486400" cy="4116387"/>
          </a:xfrm>
          <a:prstGeom prst="rect">
            <a:avLst/>
          </a:prstGeom>
          <a:solidFill>
            <a:srgbClr val="FFFFFF"/>
          </a:solidFill>
          <a:ln>
            <a:solidFill>
              <a:srgbClr val="000000"/>
            </a:solidFill>
            <a:miter lim="800000"/>
            <a:headEnd/>
            <a:tailEnd/>
          </a:ln>
        </p:spPr>
        <p:txBody>
          <a:bodyPr lIns="89620" tIns="44810" rIns="89620" bIns="44810">
            <a:prstTxWarp prst="textNoShape">
              <a:avLst/>
            </a:prstTxWarp>
          </a:bodyPr>
          <a:lstStyle/>
          <a:p>
            <a:r>
              <a:rPr lang="en-US"/>
              <a:t>I think the demand is exciting and I’d like to see that we do our best to satisfy it.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4E4B94-7378-5444-908F-3BBC5E70195C}" type="slidenum">
              <a:rPr lang="en-US"/>
              <a:pPr/>
              <a:t>47</a:t>
            </a:fld>
            <a:endParaRPr lang="en-US"/>
          </a:p>
        </p:txBody>
      </p:sp>
      <p:sp>
        <p:nvSpPr>
          <p:cNvPr id="1283074" name="Rectangle 2"/>
          <p:cNvSpPr>
            <a:spLocks noChangeArrowheads="1" noTextEdit="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1283075"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lIns="89620" tIns="44810" rIns="89620" bIns="44810">
            <a:prstTxWarp prst="textNoShape">
              <a:avLst/>
            </a:prstTxWarp>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19535B16-7EC9-F046-9776-0B6E850B0840}" type="slidenum">
              <a:rPr lang="en-US"/>
              <a:pPr/>
              <a:t>48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BE18B1-0816-6C49-9ECA-5BF50E958A82}" type="slidenum">
              <a:rPr lang="en-US"/>
              <a:pPr/>
              <a:t>5</a:t>
            </a:fld>
            <a:endParaRPr lang="en-US"/>
          </a:p>
        </p:txBody>
      </p:sp>
      <p:sp>
        <p:nvSpPr>
          <p:cNvPr id="1195010" name="Rectangle 2"/>
          <p:cNvSpPr>
            <a:spLocks noChangeArrowheads="1" noTextEdit="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1195011"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lIns="89620" tIns="44810" rIns="89620" bIns="44810">
            <a:prstTxWarp prst="textNoShape">
              <a:avLst/>
            </a:prstTxWarp>
          </a:bodyPr>
          <a:lstStyle/>
          <a:p>
            <a:r>
              <a:rPr lang="en-US"/>
              <a:t>Those careful, high-quality capture projects many of us were involved in resulted in some nice digital collections.  But we really weren’t getting anywhere.  We have lovely little collections of content here and there – and very few users.  We supplied; they did not demand.</a:t>
            </a:r>
          </a:p>
          <a:p>
            <a:r>
              <a:rPr lang="en-US"/>
              <a:t>Our gorgeous, expensive, hand-crafted websites were innovations at the time. </a:t>
            </a:r>
          </a:p>
          <a:p>
            <a:r>
              <a:rPr lang="en-US"/>
              <a:t>But things have changed.</a:t>
            </a:r>
          </a:p>
          <a:p>
            <a:endParaRPr lang="en-US"/>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E3938F-76C6-414B-B927-F58EC144273E}" type="slidenum">
              <a:rPr lang="en-US"/>
              <a:pPr/>
              <a:t>6</a:t>
            </a:fld>
            <a:endParaRPr lang="en-US"/>
          </a:p>
        </p:txBody>
      </p:sp>
      <p:sp>
        <p:nvSpPr>
          <p:cNvPr id="1197058" name="Rectangle 2"/>
          <p:cNvSpPr>
            <a:spLocks noChangeArrowheads="1" noTextEdit="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1197059"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lIns="89620" tIns="44810" rIns="89620" bIns="44810">
            <a:prstTxWarp prst="textNoShape">
              <a:avLst/>
            </a:prstTxWarp>
          </a:bodyPr>
          <a:lstStyle/>
          <a:p>
            <a:r>
              <a:rPr lang="en-US"/>
              <a:t>Along comes Google and they’ve completely changed the way we’re thinking about digitisation of </a:t>
            </a:r>
            <a:r>
              <a:rPr lang="en-US" i="1"/>
              <a:t>books</a:t>
            </a:r>
            <a:r>
              <a:rPr lang="en-US"/>
              <a:t>.  We used to think books were the hardest part of library digitisation (with their sequence and hierarchy, hundreds of images, text conversion …) – we didn’t imagine we’d </a:t>
            </a:r>
            <a:r>
              <a:rPr lang="en-US" i="1"/>
              <a:t>ever</a:t>
            </a:r>
            <a:r>
              <a:rPr lang="en-US"/>
              <a:t> digitise all the books.  By focusing on quantity over quality, Google has made the seemingly impossible quite doable.</a:t>
            </a:r>
          </a:p>
          <a:p>
            <a:endParaRPr lang="en-US"/>
          </a:p>
          <a:p>
            <a:r>
              <a:rPr lang="en-US"/>
              <a:t>Google supplied and changed demand.</a:t>
            </a:r>
          </a:p>
          <a:p>
            <a:endParaRPr lang="en-US"/>
          </a:p>
          <a:p>
            <a:r>
              <a:rPr lang="en-US"/>
              <a:t>Now, with millions of books flying off the shelves and “into the flow,” we need to change the way we think about digitisation of special collections. Soon students will </a:t>
            </a:r>
            <a:r>
              <a:rPr lang="en-US" i="1"/>
              <a:t>only</a:t>
            </a:r>
            <a:r>
              <a:rPr lang="en-US"/>
              <a:t> look online -- what’s not there will not be considered.  </a:t>
            </a:r>
          </a:p>
          <a:p>
            <a:endParaRPr lang="en-US"/>
          </a:p>
          <a:p>
            <a:r>
              <a:rPr lang="en-US"/>
              <a:t>As we increasingly share a collective collection of books, it is the special collections that will distinguish our institutions.   Yet ironically they run the risk of being marginalised.  If they aren’t accessible, they aren’t used; if they aren’t used, they go away.  Neglect leads to obsolescence.   </a:t>
            </a:r>
          </a:p>
          <a:p>
            <a:endParaRPr lang="en-US"/>
          </a:p>
          <a:p>
            <a:r>
              <a:rPr lang="en-US"/>
              <a:t>It is our job to offer up these materials to the demand Google has created.</a:t>
            </a:r>
          </a:p>
          <a:p>
            <a:endParaRPr lang="en-US"/>
          </a:p>
          <a:p>
            <a:r>
              <a:rPr lang="en-US"/>
              <a:t>People want scale. Why do you choose amazon.com over waterstones.com? In case you miss something. We want to give ourselves the best possible chance of finding what we are after. Watersones.com is analogous to the library catalogue; it’s used for ‘conveneience searching’ (like the corner shop). When we know it’s likely to have what we need, we’ll look there. See recent study at U California (Melvyl).</a:t>
            </a:r>
          </a:p>
          <a:p>
            <a:pPr>
              <a:buFontTx/>
              <a:buChar char="•"/>
            </a:pPr>
            <a:endParaRPr lang="en-US"/>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1E46D9-B92D-4041-85AE-782243A4269E}" type="slidenum">
              <a:rPr lang="en-US"/>
              <a:pPr/>
              <a:t>7</a:t>
            </a:fld>
            <a:endParaRPr lang="en-US"/>
          </a:p>
        </p:txBody>
      </p:sp>
      <p:sp>
        <p:nvSpPr>
          <p:cNvPr id="1199106" name="Rectangle 2"/>
          <p:cNvSpPr>
            <a:spLocks noChangeArrowheads="1" noTextEdit="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1199107"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lIns="89620" tIns="44810" rIns="89620" bIns="44810">
            <a:prstTxWarp prst="textNoShape">
              <a:avLst/>
            </a:prstTxWarp>
          </a:bodyPr>
          <a:lstStyle/>
          <a:p>
            <a:r>
              <a:rPr lang="en-US"/>
              <a:t>Manuscripts, archives, ephemera, photographs, postcards, scrapbooks, clippings files, maps, architectural records  -- so many of our special collections are hidden in boxes in warehouses.  No one knows what’s there.</a:t>
            </a:r>
          </a:p>
          <a:p>
            <a:endParaRPr lang="en-US"/>
          </a:p>
          <a:p>
            <a:pPr>
              <a:buFontTx/>
              <a:buChar char="•"/>
            </a:pPr>
            <a:endParaRPr lang="en-US"/>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E5362C-80EF-0B4F-B817-723F7E5E6A0C}" type="slidenum">
              <a:rPr lang="en-US"/>
              <a:pPr/>
              <a:t>8</a:t>
            </a:fld>
            <a:endParaRPr lang="en-US"/>
          </a:p>
        </p:txBody>
      </p:sp>
      <p:sp>
        <p:nvSpPr>
          <p:cNvPr id="1201154" name="Rectangle 2"/>
          <p:cNvSpPr>
            <a:spLocks noChangeArrowheads="1" noTextEdit="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1201155"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lIns="89620" tIns="44810" rIns="89620" bIns="44810">
            <a:prstTxWarp prst="textNoShape">
              <a:avLst/>
            </a:prstTxWarp>
          </a:bodyPr>
          <a:lstStyle/>
          <a:p>
            <a:r>
              <a:rPr lang="en-US"/>
              <a:t>Unprocessed materials are </a:t>
            </a:r>
            <a:r>
              <a:rPr lang="en-US" i="1"/>
              <a:t>absolutely</a:t>
            </a:r>
            <a:r>
              <a:rPr lang="en-US"/>
              <a:t> hidden from view.  </a:t>
            </a:r>
          </a:p>
          <a:p>
            <a:endParaRPr lang="en-US"/>
          </a:p>
          <a:p>
            <a:r>
              <a:rPr lang="en-US"/>
              <a:t>No one is demanding to look in our supply rooms, because they have no idea what is there.</a:t>
            </a:r>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05CCE5-9C9F-D245-A4CF-704B529D0FF3}" type="slidenum">
              <a:rPr lang="en-US"/>
              <a:pPr/>
              <a:t>9</a:t>
            </a:fld>
            <a:endParaRPr lang="en-US"/>
          </a:p>
        </p:txBody>
      </p:sp>
      <p:sp>
        <p:nvSpPr>
          <p:cNvPr id="1203202" name="Rectangle 2"/>
          <p:cNvSpPr>
            <a:spLocks noChangeArrowheads="1" noTextEdit="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1203203" name="Rectangle 3"/>
          <p:cNvSpPr>
            <a:spLocks noChangeArrowheads="1"/>
          </p:cNvSpPr>
          <p:nvPr>
            <p:ph type="body" idx="1"/>
          </p:nvPr>
        </p:nvSpPr>
        <p:spPr bwMode="auto">
          <a:xfrm>
            <a:off x="685800" y="4341813"/>
            <a:ext cx="5486400" cy="4116387"/>
          </a:xfrm>
          <a:prstGeom prst="rect">
            <a:avLst/>
          </a:prstGeom>
          <a:solidFill>
            <a:srgbClr val="FFFFFF"/>
          </a:solidFill>
          <a:ln>
            <a:solidFill>
              <a:srgbClr val="000000"/>
            </a:solidFill>
            <a:miter lim="800000"/>
            <a:headEnd/>
            <a:tailEnd/>
          </a:ln>
        </p:spPr>
        <p:txBody>
          <a:bodyPr lIns="89620" tIns="44810" rIns="89620" bIns="44810">
            <a:prstTxWarp prst="textNoShape">
              <a:avLst/>
            </a:prstTxWarp>
          </a:bodyPr>
          <a:lstStyle/>
          <a:p>
            <a:pPr>
              <a:lnSpc>
                <a:spcPct val="90000"/>
              </a:lnSpc>
            </a:pPr>
            <a:r>
              <a:rPr lang="en-US"/>
              <a:t>But even processed materials can remain hidden.  Our first order of business is to describe them, and then to push the descriptions to the surface of the web where people can discover them.</a:t>
            </a:r>
          </a:p>
          <a:p>
            <a:pPr>
              <a:lnSpc>
                <a:spcPct val="90000"/>
              </a:lnSpc>
            </a:pPr>
            <a:endParaRPr lang="en-US"/>
          </a:p>
          <a:p>
            <a:pPr>
              <a:lnSpc>
                <a:spcPct val="90000"/>
              </a:lnSpc>
            </a:pPr>
            <a:r>
              <a:rPr lang="en-US"/>
              <a:t>We can hide those treasures in our stacks or we can push them out into the light of day.  </a:t>
            </a:r>
          </a:p>
          <a:p>
            <a:pPr>
              <a:lnSpc>
                <a:spcPct val="90000"/>
              </a:lnSpc>
            </a:pPr>
            <a:endParaRPr lang="en-US"/>
          </a:p>
          <a:p>
            <a:pPr>
              <a:lnSpc>
                <a:spcPct val="90000"/>
              </a:lnSpc>
            </a:pPr>
            <a:r>
              <a:rPr lang="en-US"/>
              <a:t>And describing them is just the start.</a:t>
            </a:r>
          </a:p>
          <a:p>
            <a:pPr>
              <a:lnSpc>
                <a:spcPct val="90000"/>
              </a:lnSpc>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image" Target="../media/image5.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 Id="rId5"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8200" name="Rectangle 8"/>
          <p:cNvSpPr>
            <a:spLocks noChangeArrowheads="1"/>
          </p:cNvSpPr>
          <p:nvPr/>
        </p:nvSpPr>
        <p:spPr bwMode="auto">
          <a:xfrm>
            <a:off x="0" y="27940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prstTxWarp prst="textNoShape">
              <a:avLst/>
            </a:prstTxWarp>
          </a:bodyPr>
          <a:lstStyle/>
          <a:p>
            <a:endParaRPr lang="en-US"/>
          </a:p>
        </p:txBody>
      </p:sp>
      <p:sp>
        <p:nvSpPr>
          <p:cNvPr id="8201" name="Oval 9"/>
          <p:cNvSpPr>
            <a:spLocks noChangeArrowheads="1"/>
          </p:cNvSpPr>
          <p:nvPr/>
        </p:nvSpPr>
        <p:spPr bwMode="auto">
          <a:xfrm>
            <a:off x="5711825" y="0"/>
            <a:ext cx="2425700" cy="2425700"/>
          </a:xfrm>
          <a:prstGeom prst="ellipse">
            <a:avLst/>
          </a:prstGeom>
          <a:solidFill>
            <a:schemeClr val="bg1">
              <a:alpha val="7001"/>
            </a:schemeClr>
          </a:solidFill>
          <a:ln w="9525">
            <a:noFill/>
            <a:round/>
            <a:headEnd/>
            <a:tailEnd/>
          </a:ln>
          <a:effectLst/>
        </p:spPr>
        <p:txBody>
          <a:bodyPr wrap="none" anchor="ctr">
            <a:prstTxWarp prst="textNoShape">
              <a:avLst/>
            </a:prstTxWarp>
          </a:bodyPr>
          <a:lstStyle/>
          <a:p>
            <a:endParaRPr lang="en-US"/>
          </a:p>
        </p:txBody>
      </p:sp>
      <p:sp>
        <p:nvSpPr>
          <p:cNvPr id="8202" name="Oval 10"/>
          <p:cNvSpPr>
            <a:spLocks noChangeArrowheads="1"/>
          </p:cNvSpPr>
          <p:nvPr/>
        </p:nvSpPr>
        <p:spPr bwMode="auto">
          <a:xfrm>
            <a:off x="7567613" y="998538"/>
            <a:ext cx="1711325" cy="1711325"/>
          </a:xfrm>
          <a:prstGeom prst="ellipse">
            <a:avLst/>
          </a:prstGeom>
          <a:solidFill>
            <a:schemeClr val="bg1">
              <a:alpha val="14999"/>
            </a:schemeClr>
          </a:solidFill>
          <a:ln w="9525">
            <a:noFill/>
            <a:round/>
            <a:headEnd/>
            <a:tailEnd/>
          </a:ln>
          <a:effectLst/>
        </p:spPr>
        <p:txBody>
          <a:bodyPr wrap="none" anchor="ctr">
            <a:prstTxWarp prst="textNoShape">
              <a:avLst/>
            </a:prstTxWarp>
          </a:bodyPr>
          <a:lstStyle/>
          <a:p>
            <a:endParaRPr lang="en-US"/>
          </a:p>
        </p:txBody>
      </p:sp>
      <p:sp>
        <p:nvSpPr>
          <p:cNvPr id="8203" name="Oval 11"/>
          <p:cNvSpPr>
            <a:spLocks noChangeArrowheads="1"/>
          </p:cNvSpPr>
          <p:nvPr/>
        </p:nvSpPr>
        <p:spPr bwMode="auto">
          <a:xfrm>
            <a:off x="6997700" y="2139950"/>
            <a:ext cx="1139825" cy="1139825"/>
          </a:xfrm>
          <a:prstGeom prst="ellipse">
            <a:avLst/>
          </a:prstGeom>
          <a:solidFill>
            <a:schemeClr val="bg1">
              <a:alpha val="20000"/>
            </a:schemeClr>
          </a:solidFill>
          <a:ln w="9525">
            <a:noFill/>
            <a:round/>
            <a:headEnd/>
            <a:tailEnd/>
          </a:ln>
          <a:effectLst/>
        </p:spPr>
        <p:txBody>
          <a:bodyPr wrap="none" anchor="ctr">
            <a:prstTxWarp prst="textNoShape">
              <a:avLst/>
            </a:prstTxWarp>
          </a:bodyPr>
          <a:lstStyle/>
          <a:p>
            <a:endParaRPr lang="en-US"/>
          </a:p>
        </p:txBody>
      </p:sp>
      <p:sp>
        <p:nvSpPr>
          <p:cNvPr id="8204" name="Rectangle 12"/>
          <p:cNvSpPr>
            <a:spLocks noGrp="1" noChangeArrowheads="1"/>
          </p:cNvSpPr>
          <p:nvPr>
            <p:ph type="ctrTitle"/>
          </p:nvPr>
        </p:nvSpPr>
        <p:spPr>
          <a:xfrm>
            <a:off x="3573463" y="1141413"/>
            <a:ext cx="4808537" cy="1751012"/>
          </a:xfrm>
        </p:spPr>
        <p:txBody>
          <a:bodyPr lIns="0" rIns="0" anchor="b"/>
          <a:lstStyle>
            <a:lvl1pPr>
              <a:defRPr sz="4000"/>
            </a:lvl1pPr>
          </a:lstStyle>
          <a:p>
            <a:r>
              <a:rPr lang="en-US"/>
              <a:t>Click to edit Master title style</a:t>
            </a:r>
          </a:p>
        </p:txBody>
      </p:sp>
      <p:sp>
        <p:nvSpPr>
          <p:cNvPr id="8205" name="Rectangle 13"/>
          <p:cNvSpPr>
            <a:spLocks noGrp="1" noChangeArrowheads="1"/>
          </p:cNvSpPr>
          <p:nvPr>
            <p:ph type="subTitle" idx="1"/>
          </p:nvPr>
        </p:nvSpPr>
        <p:spPr>
          <a:xfrm>
            <a:off x="3573463" y="3632200"/>
            <a:ext cx="4198937" cy="1930400"/>
          </a:xfrm>
        </p:spPr>
        <p:txBody>
          <a:bodyPr tIns="45720" bIns="45720"/>
          <a:lstStyle>
            <a:lvl1pPr marL="0" indent="0">
              <a:buFontTx/>
              <a:buNone/>
              <a:defRPr sz="2000"/>
            </a:lvl1pPr>
          </a:lstStyle>
          <a:p>
            <a:r>
              <a:rPr lang="en-US"/>
              <a:t>Click to edit Master subtitle style</a:t>
            </a:r>
          </a:p>
        </p:txBody>
      </p:sp>
      <p:pic>
        <p:nvPicPr>
          <p:cNvPr id="8206" name="Picture 14" descr="logo with tag"/>
          <p:cNvPicPr>
            <a:picLocks noChangeAspect="1" noChangeArrowheads="1"/>
          </p:cNvPicPr>
          <p:nvPr/>
        </p:nvPicPr>
        <p:blipFill>
          <a:blip r:embed="rId2"/>
          <a:srcRect/>
          <a:stretch>
            <a:fillRect/>
          </a:stretch>
        </p:blipFill>
        <p:spPr bwMode="auto">
          <a:xfrm>
            <a:off x="3244850" y="5849938"/>
            <a:ext cx="3138488" cy="854075"/>
          </a:xfrm>
          <a:prstGeom prst="rect">
            <a:avLst/>
          </a:prstGeom>
          <a:noFill/>
          <a:ln w="9525">
            <a:noFill/>
            <a:miter lim="800000"/>
            <a:headEnd/>
            <a:tailEnd/>
          </a:ln>
        </p:spPr>
      </p:pic>
      <p:pic>
        <p:nvPicPr>
          <p:cNvPr id="8207" name="Picture 15" descr="lite border top"/>
          <p:cNvPicPr>
            <a:picLocks noChangeAspect="1" noChangeArrowheads="1"/>
          </p:cNvPicPr>
          <p:nvPr/>
        </p:nvPicPr>
        <p:blipFill>
          <a:blip r:embed="rId3"/>
          <a:srcRect/>
          <a:stretch>
            <a:fillRect/>
          </a:stretch>
        </p:blipFill>
        <p:spPr bwMode="auto">
          <a:xfrm>
            <a:off x="0" y="279400"/>
            <a:ext cx="9144000" cy="142875"/>
          </a:xfrm>
          <a:prstGeom prst="rect">
            <a:avLst/>
          </a:prstGeom>
          <a:noFill/>
        </p:spPr>
      </p:pic>
      <p:pic>
        <p:nvPicPr>
          <p:cNvPr id="8208" name="Picture 16" descr="lite border bottom"/>
          <p:cNvPicPr>
            <a:picLocks noChangeAspect="1" noChangeArrowheads="1"/>
          </p:cNvPicPr>
          <p:nvPr/>
        </p:nvPicPr>
        <p:blipFill>
          <a:blip r:embed="rId4"/>
          <a:srcRect/>
          <a:stretch>
            <a:fillRect/>
          </a:stretch>
        </p:blipFill>
        <p:spPr bwMode="auto">
          <a:xfrm>
            <a:off x="0" y="6994525"/>
            <a:ext cx="9144000" cy="142875"/>
          </a:xfrm>
          <a:prstGeom prst="rect">
            <a:avLst/>
          </a:prstGeom>
          <a:noFill/>
        </p:spPr>
      </p:pic>
      <p:pic>
        <p:nvPicPr>
          <p:cNvPr id="8209" name="Picture 17" descr="lite border left"/>
          <p:cNvPicPr>
            <a:picLocks noChangeAspect="1" noChangeArrowheads="1"/>
          </p:cNvPicPr>
          <p:nvPr/>
        </p:nvPicPr>
        <p:blipFill>
          <a:blip r:embed="rId5"/>
          <a:srcRect/>
          <a:stretch>
            <a:fillRect/>
          </a:stretch>
        </p:blipFill>
        <p:spPr bwMode="auto">
          <a:xfrm>
            <a:off x="0" y="279400"/>
            <a:ext cx="446088" cy="6858000"/>
          </a:xfrm>
          <a:prstGeom prst="rect">
            <a:avLst/>
          </a:prstGeom>
          <a:noFill/>
        </p:spPr>
      </p:pic>
      <p:pic>
        <p:nvPicPr>
          <p:cNvPr id="8210" name="Picture 18" descr="lite border right"/>
          <p:cNvPicPr>
            <a:picLocks noChangeAspect="1" noChangeArrowheads="1"/>
          </p:cNvPicPr>
          <p:nvPr/>
        </p:nvPicPr>
        <p:blipFill>
          <a:blip r:embed="rId6"/>
          <a:srcRect/>
          <a:stretch>
            <a:fillRect/>
          </a:stretch>
        </p:blipFill>
        <p:spPr bwMode="auto">
          <a:xfrm>
            <a:off x="8697913" y="279400"/>
            <a:ext cx="446087" cy="6858000"/>
          </a:xfrm>
          <a:prstGeom prst="rect">
            <a:avLst/>
          </a:prstGeom>
          <a:noFill/>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6200" y="147638"/>
            <a:ext cx="1997075" cy="59912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34975" y="147638"/>
            <a:ext cx="5838825" cy="59912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34975" y="147638"/>
            <a:ext cx="6989763" cy="1284287"/>
          </a:xfrm>
        </p:spPr>
        <p:txBody>
          <a:bodyPr/>
          <a:lstStyle/>
          <a:p>
            <a:r>
              <a:rPr lang="en-GB" smtClean="0"/>
              <a:t>Click to edit Master title style</a:t>
            </a:r>
            <a:endParaRPr lang="en-US"/>
          </a:p>
        </p:txBody>
      </p:sp>
      <p:sp>
        <p:nvSpPr>
          <p:cNvPr id="3" name="Content Placeholder 2"/>
          <p:cNvSpPr>
            <a:spLocks noGrp="1"/>
          </p:cNvSpPr>
          <p:nvPr>
            <p:ph sz="quarter" idx="1"/>
          </p:nvPr>
        </p:nvSpPr>
        <p:spPr>
          <a:xfrm>
            <a:off x="720725" y="1936750"/>
            <a:ext cx="3775075" cy="20240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quarter" idx="2"/>
          </p:nvPr>
        </p:nvSpPr>
        <p:spPr>
          <a:xfrm>
            <a:off x="4648200" y="1936750"/>
            <a:ext cx="3775075" cy="20240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Content Placeholder 4"/>
          <p:cNvSpPr>
            <a:spLocks noGrp="1"/>
          </p:cNvSpPr>
          <p:nvPr>
            <p:ph sz="quarter" idx="3"/>
          </p:nvPr>
        </p:nvSpPr>
        <p:spPr>
          <a:xfrm>
            <a:off x="720725" y="4113213"/>
            <a:ext cx="3775075" cy="202565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Content Placeholder 5"/>
          <p:cNvSpPr>
            <a:spLocks noGrp="1"/>
          </p:cNvSpPr>
          <p:nvPr>
            <p:ph sz="quarter" idx="4"/>
          </p:nvPr>
        </p:nvSpPr>
        <p:spPr>
          <a:xfrm>
            <a:off x="4648200" y="4113213"/>
            <a:ext cx="3775075" cy="202565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720725"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14" Type="http://schemas.openxmlformats.org/officeDocument/2006/relationships/image" Target="../media/image1.png"/><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image" Target="../media/image3.png"/><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image" Target="../media/image2.png"/><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18"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7188" name="Rectangle 20"/>
          <p:cNvSpPr>
            <a:spLocks noChangeArrowheads="1"/>
          </p:cNvSpPr>
          <p:nvPr/>
        </p:nvSpPr>
        <p:spPr bwMode="auto">
          <a:xfrm>
            <a:off x="0" y="0"/>
            <a:ext cx="9144000" cy="1431925"/>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prstTxWarp prst="textNoShape">
              <a:avLst/>
            </a:prstTxWarp>
          </a:bodyPr>
          <a:lstStyle/>
          <a:p>
            <a:endParaRPr lang="en-US"/>
          </a:p>
        </p:txBody>
      </p:sp>
      <p:sp>
        <p:nvSpPr>
          <p:cNvPr id="7189" name="Rectangle 21"/>
          <p:cNvSpPr>
            <a:spLocks noGrp="1" noChangeArrowheads="1"/>
          </p:cNvSpPr>
          <p:nvPr>
            <p:ph type="title"/>
          </p:nvPr>
        </p:nvSpPr>
        <p:spPr bwMode="auto">
          <a:xfrm>
            <a:off x="434975" y="147638"/>
            <a:ext cx="6989763" cy="1284287"/>
          </a:xfrm>
          <a:prstGeom prst="rect">
            <a:avLst/>
          </a:prstGeom>
          <a:noFill/>
          <a:ln w="9525">
            <a:noFill/>
            <a:miter lim="800000"/>
            <a:headEnd/>
            <a:tailEnd/>
          </a:ln>
          <a:effectLst>
            <a:outerShdw blurRad="63500" dist="38099" dir="2700000" algn="ctr" rotWithShape="0">
              <a:srgbClr val="144A6F">
                <a:alpha val="74998"/>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90" name="Rectangle 22"/>
          <p:cNvSpPr>
            <a:spLocks noGrp="1" noChangeArrowheads="1"/>
          </p:cNvSpPr>
          <p:nvPr>
            <p:ph type="body" idx="1"/>
          </p:nvPr>
        </p:nvSpPr>
        <p:spPr bwMode="auto">
          <a:xfrm>
            <a:off x="720725" y="1936750"/>
            <a:ext cx="7702550" cy="42021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191" name="Picture 23" descr="logo white small"/>
          <p:cNvPicPr>
            <a:picLocks noChangeAspect="1" noChangeArrowheads="1"/>
          </p:cNvPicPr>
          <p:nvPr/>
        </p:nvPicPr>
        <p:blipFill>
          <a:blip r:embed="rId14"/>
          <a:srcRect/>
          <a:stretch>
            <a:fillRect/>
          </a:stretch>
        </p:blipFill>
        <p:spPr bwMode="auto">
          <a:xfrm>
            <a:off x="7686675" y="628650"/>
            <a:ext cx="996950" cy="374650"/>
          </a:xfrm>
          <a:prstGeom prst="rect">
            <a:avLst/>
          </a:prstGeom>
          <a:noFill/>
          <a:ln w="9525">
            <a:noFill/>
            <a:miter lim="800000"/>
            <a:headEnd/>
            <a:tailEnd/>
          </a:ln>
        </p:spPr>
      </p:pic>
      <p:pic>
        <p:nvPicPr>
          <p:cNvPr id="7192" name="Picture 24" descr="lite border top"/>
          <p:cNvPicPr>
            <a:picLocks noChangeAspect="1" noChangeArrowheads="1"/>
          </p:cNvPicPr>
          <p:nvPr/>
        </p:nvPicPr>
        <p:blipFill>
          <a:blip r:embed="rId15"/>
          <a:srcRect/>
          <a:stretch>
            <a:fillRect/>
          </a:stretch>
        </p:blipFill>
        <p:spPr bwMode="auto">
          <a:xfrm>
            <a:off x="0" y="0"/>
            <a:ext cx="9144000" cy="142875"/>
          </a:xfrm>
          <a:prstGeom prst="rect">
            <a:avLst/>
          </a:prstGeom>
          <a:noFill/>
        </p:spPr>
      </p:pic>
      <p:pic>
        <p:nvPicPr>
          <p:cNvPr id="7193" name="Picture 25" descr="lite border bottom"/>
          <p:cNvPicPr>
            <a:picLocks noChangeAspect="1" noChangeArrowheads="1"/>
          </p:cNvPicPr>
          <p:nvPr/>
        </p:nvPicPr>
        <p:blipFill>
          <a:blip r:embed="rId16"/>
          <a:srcRect/>
          <a:stretch>
            <a:fillRect/>
          </a:stretch>
        </p:blipFill>
        <p:spPr bwMode="auto">
          <a:xfrm>
            <a:off x="0" y="6715125"/>
            <a:ext cx="9144000" cy="142875"/>
          </a:xfrm>
          <a:prstGeom prst="rect">
            <a:avLst/>
          </a:prstGeom>
          <a:noFill/>
        </p:spPr>
      </p:pic>
      <p:pic>
        <p:nvPicPr>
          <p:cNvPr id="7194" name="Picture 26" descr="lite border left"/>
          <p:cNvPicPr>
            <a:picLocks noChangeAspect="1" noChangeArrowheads="1"/>
          </p:cNvPicPr>
          <p:nvPr/>
        </p:nvPicPr>
        <p:blipFill>
          <a:blip r:embed="rId17"/>
          <a:srcRect/>
          <a:stretch>
            <a:fillRect/>
          </a:stretch>
        </p:blipFill>
        <p:spPr bwMode="auto">
          <a:xfrm>
            <a:off x="0" y="0"/>
            <a:ext cx="446088" cy="6858000"/>
          </a:xfrm>
          <a:prstGeom prst="rect">
            <a:avLst/>
          </a:prstGeom>
          <a:noFill/>
        </p:spPr>
      </p:pic>
      <p:pic>
        <p:nvPicPr>
          <p:cNvPr id="7195" name="Picture 27" descr="lite border right"/>
          <p:cNvPicPr>
            <a:picLocks noChangeAspect="1" noChangeArrowheads="1"/>
          </p:cNvPicPr>
          <p:nvPr/>
        </p:nvPicPr>
        <p:blipFill>
          <a:blip r:embed="rId18"/>
          <a:srcRect/>
          <a:stretch>
            <a:fillRect/>
          </a:stretch>
        </p:blipFill>
        <p:spPr bwMode="auto">
          <a:xfrm>
            <a:off x="8697913" y="0"/>
            <a:ext cx="446087" cy="6858000"/>
          </a:xfrm>
          <a:prstGeom prst="rect">
            <a:avLst/>
          </a:prstGeom>
          <a:noFill/>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ransition/>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Trebuchet MS" charset="0"/>
        </a:defRPr>
      </a:lvl2pPr>
      <a:lvl3pPr algn="l" rtl="0" fontAlgn="base">
        <a:spcBef>
          <a:spcPct val="0"/>
        </a:spcBef>
        <a:spcAft>
          <a:spcPct val="0"/>
        </a:spcAft>
        <a:defRPr sz="2800" b="1">
          <a:solidFill>
            <a:schemeClr val="bg1"/>
          </a:solidFill>
          <a:latin typeface="Trebuchet MS" charset="0"/>
        </a:defRPr>
      </a:lvl3pPr>
      <a:lvl4pPr algn="l" rtl="0" fontAlgn="base">
        <a:spcBef>
          <a:spcPct val="0"/>
        </a:spcBef>
        <a:spcAft>
          <a:spcPct val="0"/>
        </a:spcAft>
        <a:defRPr sz="2800" b="1">
          <a:solidFill>
            <a:schemeClr val="bg1"/>
          </a:solidFill>
          <a:latin typeface="Trebuchet MS" charset="0"/>
        </a:defRPr>
      </a:lvl4pPr>
      <a:lvl5pPr algn="l" rtl="0" fontAlgn="base">
        <a:spcBef>
          <a:spcPct val="0"/>
        </a:spcBef>
        <a:spcAft>
          <a:spcPct val="0"/>
        </a:spcAft>
        <a:defRPr sz="2800" b="1">
          <a:solidFill>
            <a:schemeClr val="bg1"/>
          </a:solidFill>
          <a:latin typeface="Trebuchet MS" charset="0"/>
        </a:defRPr>
      </a:lvl5pPr>
      <a:lvl6pPr marL="457200" algn="l" rtl="0" fontAlgn="base">
        <a:spcBef>
          <a:spcPct val="0"/>
        </a:spcBef>
        <a:spcAft>
          <a:spcPct val="0"/>
        </a:spcAft>
        <a:defRPr sz="2800" b="1">
          <a:solidFill>
            <a:schemeClr val="bg1"/>
          </a:solidFill>
          <a:latin typeface="Trebuchet MS" charset="0"/>
        </a:defRPr>
      </a:lvl6pPr>
      <a:lvl7pPr marL="914400" algn="l" rtl="0" fontAlgn="base">
        <a:spcBef>
          <a:spcPct val="0"/>
        </a:spcBef>
        <a:spcAft>
          <a:spcPct val="0"/>
        </a:spcAft>
        <a:defRPr sz="2800" b="1">
          <a:solidFill>
            <a:schemeClr val="bg1"/>
          </a:solidFill>
          <a:latin typeface="Trebuchet MS" charset="0"/>
        </a:defRPr>
      </a:lvl7pPr>
      <a:lvl8pPr marL="1371600" algn="l" rtl="0" fontAlgn="base">
        <a:spcBef>
          <a:spcPct val="0"/>
        </a:spcBef>
        <a:spcAft>
          <a:spcPct val="0"/>
        </a:spcAft>
        <a:defRPr sz="2800" b="1">
          <a:solidFill>
            <a:schemeClr val="bg1"/>
          </a:solidFill>
          <a:latin typeface="Trebuchet MS" charset="0"/>
        </a:defRPr>
      </a:lvl8pPr>
      <a:lvl9pPr marL="1828800" algn="l" rtl="0" fontAlgn="base">
        <a:spcBef>
          <a:spcPct val="0"/>
        </a:spcBef>
        <a:spcAft>
          <a:spcPct val="0"/>
        </a:spcAft>
        <a:defRPr sz="2800" b="1">
          <a:solidFill>
            <a:schemeClr val="bg1"/>
          </a:solidFill>
          <a:latin typeface="Trebuchet MS" charset="0"/>
        </a:defRPr>
      </a:lvl9pPr>
    </p:titleStyle>
    <p:bodyStyle>
      <a:lvl1pPr marL="342900" indent="-342900" algn="l" rtl="0" fontAlgn="base">
        <a:spcBef>
          <a:spcPct val="20000"/>
        </a:spcBef>
        <a:spcAft>
          <a:spcPct val="0"/>
        </a:spcAft>
        <a:buClr>
          <a:schemeClr val="accent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accent1"/>
        </a:buClr>
        <a:buChar char="•"/>
        <a:defRPr sz="2000">
          <a:solidFill>
            <a:schemeClr val="tx1"/>
          </a:solidFill>
          <a:latin typeface="+mn-lt"/>
          <a:ea typeface="ＭＳ Ｐゴシック" charset="-128"/>
        </a:defRPr>
      </a:lvl2pPr>
      <a:lvl3pPr marL="1143000" indent="-228600" algn="l" rtl="0" fontAlgn="base">
        <a:spcBef>
          <a:spcPct val="20000"/>
        </a:spcBef>
        <a:spcAft>
          <a:spcPct val="0"/>
        </a:spcAft>
        <a:buClr>
          <a:schemeClr val="accent1"/>
        </a:buClr>
        <a:buChar char="•"/>
        <a:defRPr>
          <a:solidFill>
            <a:schemeClr val="tx1"/>
          </a:solidFill>
          <a:latin typeface="+mn-lt"/>
          <a:ea typeface="ＭＳ Ｐゴシック" charset="-128"/>
        </a:defRPr>
      </a:lvl3pPr>
      <a:lvl4pPr marL="1600200" indent="-228600" algn="l" rtl="0" fontAlgn="base">
        <a:spcBef>
          <a:spcPct val="20000"/>
        </a:spcBef>
        <a:spcAft>
          <a:spcPct val="0"/>
        </a:spcAft>
        <a:buClr>
          <a:schemeClr val="accent1"/>
        </a:buClr>
        <a:buChar char="•"/>
        <a:defRPr sz="1600">
          <a:solidFill>
            <a:schemeClr val="tx1"/>
          </a:solidFill>
          <a:latin typeface="+mn-lt"/>
          <a:ea typeface="ＭＳ Ｐゴシック" charset="-128"/>
        </a:defRPr>
      </a:lvl4pPr>
      <a:lvl5pPr marL="2057400" indent="-228600" algn="l" rtl="0" fontAlgn="base">
        <a:spcBef>
          <a:spcPct val="20000"/>
        </a:spcBef>
        <a:spcAft>
          <a:spcPct val="0"/>
        </a:spcAft>
        <a:buClr>
          <a:schemeClr val="accent1"/>
        </a:buClr>
        <a:buChar char="•"/>
        <a:defRPr sz="1400">
          <a:solidFill>
            <a:schemeClr val="tx1"/>
          </a:solidFill>
          <a:latin typeface="+mn-lt"/>
          <a:ea typeface="ＭＳ Ｐゴシック" charset="-128"/>
        </a:defRPr>
      </a:lvl5pPr>
      <a:lvl6pPr marL="2514600" indent="-228600" algn="l" rtl="0" fontAlgn="base">
        <a:spcBef>
          <a:spcPct val="20000"/>
        </a:spcBef>
        <a:spcAft>
          <a:spcPct val="0"/>
        </a:spcAft>
        <a:buClr>
          <a:schemeClr val="accent1"/>
        </a:buClr>
        <a:buChar char="•"/>
        <a:defRPr sz="1400">
          <a:solidFill>
            <a:schemeClr val="tx1"/>
          </a:solidFill>
          <a:latin typeface="+mn-lt"/>
          <a:ea typeface="ＭＳ Ｐゴシック" charset="-128"/>
        </a:defRPr>
      </a:lvl6pPr>
      <a:lvl7pPr marL="2971800" indent="-228600" algn="l" rtl="0" fontAlgn="base">
        <a:spcBef>
          <a:spcPct val="20000"/>
        </a:spcBef>
        <a:spcAft>
          <a:spcPct val="0"/>
        </a:spcAft>
        <a:buClr>
          <a:schemeClr val="accent1"/>
        </a:buClr>
        <a:buChar char="•"/>
        <a:defRPr sz="1400">
          <a:solidFill>
            <a:schemeClr val="tx1"/>
          </a:solidFill>
          <a:latin typeface="+mn-lt"/>
          <a:ea typeface="ＭＳ Ｐゴシック" charset="-128"/>
        </a:defRPr>
      </a:lvl7pPr>
      <a:lvl8pPr marL="3429000" indent="-228600" algn="l" rtl="0" fontAlgn="base">
        <a:spcBef>
          <a:spcPct val="20000"/>
        </a:spcBef>
        <a:spcAft>
          <a:spcPct val="0"/>
        </a:spcAft>
        <a:buClr>
          <a:schemeClr val="accent1"/>
        </a:buClr>
        <a:buChar char="•"/>
        <a:defRPr sz="1400">
          <a:solidFill>
            <a:schemeClr val="tx1"/>
          </a:solidFill>
          <a:latin typeface="+mn-lt"/>
          <a:ea typeface="ＭＳ Ｐゴシック" charset="-128"/>
        </a:defRPr>
      </a:lvl8pPr>
      <a:lvl9pPr marL="3886200" indent="-228600" algn="l" rtl="0" fontAlgn="base">
        <a:spcBef>
          <a:spcPct val="20000"/>
        </a:spcBef>
        <a:spcAft>
          <a:spcPct val="0"/>
        </a:spcAft>
        <a:buClr>
          <a:schemeClr val="accent1"/>
        </a:buClr>
        <a:buChar char="•"/>
        <a:defRPr sz="1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2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2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image" Target="../media/image2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4"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0.jpeg"/></Relationships>
</file>

<file path=ppt/slides/_rels/slide18.xml.rels><?xml version="1.0" encoding="UTF-8" standalone="yes"?>
<Relationships xmlns="http://schemas.openxmlformats.org/package/2006/relationships"><Relationship Id="rId4" Type="http://schemas.openxmlformats.org/officeDocument/2006/relationships/image" Target="../media/image33.jpeg"/><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3" Type="http://schemas.openxmlformats.org/officeDocument/2006/relationships/image" Target="../media/image3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3" Type="http://schemas.openxmlformats.org/officeDocument/2006/relationships/image" Target="../media/image3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3" Type="http://schemas.openxmlformats.org/officeDocument/2006/relationships/image" Target="../media/image3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3" Type="http://schemas.openxmlformats.org/officeDocument/2006/relationships/image" Target="../media/image3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3" Type="http://schemas.openxmlformats.org/officeDocument/2006/relationships/image" Target="../media/image3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3"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3"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3" Type="http://schemas.openxmlformats.org/officeDocument/2006/relationships/image" Target="../media/image4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3" Type="http://schemas.openxmlformats.org/officeDocument/2006/relationships/image" Target="../media/image4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4" Type="http://schemas.openxmlformats.org/officeDocument/2006/relationships/image" Target="../media/image45.png"/><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44.jpeg"/><Relationship Id="rId5" Type="http://schemas.openxmlformats.org/officeDocument/2006/relationships/image" Target="../media/image46.jpeg"/></Relationships>
</file>

<file path=ppt/slides/_rels/slide3.xml.rels><?xml version="1.0" encoding="UTF-8" standalone="yes"?>
<Relationships xmlns="http://schemas.openxmlformats.org/package/2006/relationships"><Relationship Id="rId4" Type="http://schemas.openxmlformats.org/officeDocument/2006/relationships/image" Target="../media/image11.png"/><Relationship Id="rId5" Type="http://schemas.openxmlformats.org/officeDocument/2006/relationships/image" Target="../media/image12.png"/><Relationship Id="rId7"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0.jpeg"/><Relationship Id="rId6"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3" Type="http://schemas.openxmlformats.org/officeDocument/2006/relationships/image" Target="../media/image4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3" Type="http://schemas.openxmlformats.org/officeDocument/2006/relationships/image" Target="../media/image4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3" Type="http://schemas.openxmlformats.org/officeDocument/2006/relationships/image" Target="../media/image4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4"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0.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3" Type="http://schemas.openxmlformats.org/officeDocument/2006/relationships/image" Target="../media/image5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58.jpeg"/><Relationship Id="rId4" Type="http://schemas.openxmlformats.org/officeDocument/2006/relationships/image" Target="../media/image54.jpeg"/><Relationship Id="rId5" Type="http://schemas.openxmlformats.org/officeDocument/2006/relationships/image" Target="../media/image55.jpeg"/><Relationship Id="rId7" Type="http://schemas.openxmlformats.org/officeDocument/2006/relationships/image" Target="../media/image57.jpeg"/><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53.jpeg"/><Relationship Id="rId6" Type="http://schemas.openxmlformats.org/officeDocument/2006/relationships/image" Target="../media/image56.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3" Type="http://schemas.openxmlformats.org/officeDocument/2006/relationships/image" Target="../media/image5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4" Type="http://schemas.openxmlformats.org/officeDocument/2006/relationships/image" Target="../media/image61.png"/><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60.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3" Type="http://schemas.openxmlformats.org/officeDocument/2006/relationships/image" Target="../media/image6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3" Type="http://schemas.openxmlformats.org/officeDocument/2006/relationships/image" Target="../media/image6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1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3" Type="http://schemas.openxmlformats.org/officeDocument/2006/relationships/image" Target="../media/image6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4" Type="http://schemas.openxmlformats.org/officeDocument/2006/relationships/image" Target="../media/image66.png"/><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65.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3" Type="http://schemas.openxmlformats.org/officeDocument/2006/relationships/image" Target="../media/image6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73.png"/><Relationship Id="rId4" Type="http://schemas.openxmlformats.org/officeDocument/2006/relationships/image" Target="../media/image69.png"/><Relationship Id="rId5" Type="http://schemas.openxmlformats.org/officeDocument/2006/relationships/image" Target="../media/image70.png"/><Relationship Id="rId7" Type="http://schemas.openxmlformats.org/officeDocument/2006/relationships/image" Target="../media/image72.png"/><Relationship Id="rId1" Type="http://schemas.openxmlformats.org/officeDocument/2006/relationships/slideLayout" Target="../slideLayouts/slideLayout2.xml"/><Relationship Id="rId2" Type="http://schemas.openxmlformats.org/officeDocument/2006/relationships/notesSlide" Target="../notesSlides/notesSlide43.xml"/><Relationship Id="rId9" Type="http://schemas.openxmlformats.org/officeDocument/2006/relationships/image" Target="../media/image74.png"/><Relationship Id="rId3" Type="http://schemas.openxmlformats.org/officeDocument/2006/relationships/image" Target="../media/image68.png"/><Relationship Id="rId6" Type="http://schemas.openxmlformats.org/officeDocument/2006/relationships/image" Target="../media/image71.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3" Type="http://schemas.openxmlformats.org/officeDocument/2006/relationships/image" Target="../media/image7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3" Type="http://schemas.openxmlformats.org/officeDocument/2006/relationships/image" Target="../media/image7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3" Type="http://schemas.openxmlformats.org/officeDocument/2006/relationships/image" Target="../media/image77.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6" Type="http://schemas.openxmlformats.org/officeDocument/2006/relationships/hyperlink" Target="mailto:erwayr@oclc.org" TargetMode="External"/><Relationship Id="rId4" Type="http://schemas.openxmlformats.org/officeDocument/2006/relationships/hyperlink" Target="http://hangingtogether.org/" TargetMode="External"/><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hyperlink" Target="http://www.oclc.org/programs/ourwork/collectivecoll/harmonization/specialcollections.htm" TargetMode="External"/><Relationship Id="rId5" Type="http://schemas.openxmlformats.org/officeDocument/2006/relationships/hyperlink" Target="http://www.oclc.org/programs" TargetMode="External"/></Relationships>
</file>

<file path=ppt/slides/_rels/slide48.xml.rels><?xml version="1.0" encoding="UTF-8" standalone="yes"?>
<Relationships xmlns="http://schemas.openxmlformats.org/package/2006/relationships"><Relationship Id="rId4" Type="http://schemas.openxmlformats.org/officeDocument/2006/relationships/hyperlink" Target="mailto:maccollj@oclc.org" TargetMode="External"/><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7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381000"/>
            <a:ext cx="3352800" cy="2819400"/>
          </a:xfrm>
        </p:spPr>
        <p:txBody>
          <a:bodyPr/>
          <a:lstStyle/>
          <a:p>
            <a:r>
              <a:rPr lang="en-US"/>
              <a:t>Scaling up Digitisation of Special Collections</a:t>
            </a:r>
          </a:p>
        </p:txBody>
      </p:sp>
      <p:sp>
        <p:nvSpPr>
          <p:cNvPr id="2051" name="Rectangle 3"/>
          <p:cNvSpPr>
            <a:spLocks noGrp="1" noChangeArrowheads="1"/>
          </p:cNvSpPr>
          <p:nvPr>
            <p:ph type="subTitle" idx="1"/>
          </p:nvPr>
        </p:nvSpPr>
        <p:spPr>
          <a:xfrm>
            <a:off x="304800" y="3429000"/>
            <a:ext cx="4495800" cy="3429000"/>
          </a:xfrm>
        </p:spPr>
        <p:txBody>
          <a:bodyPr/>
          <a:lstStyle/>
          <a:p>
            <a:r>
              <a:rPr lang="en-US" dirty="0"/>
              <a:t>John MacColl, </a:t>
            </a:r>
            <a:r>
              <a:rPr lang="en-US"/>
              <a:t>European </a:t>
            </a:r>
            <a:r>
              <a:rPr lang="en-US" smtClean="0"/>
              <a:t>Director</a:t>
            </a:r>
            <a:br>
              <a:rPr lang="en-US" smtClean="0"/>
            </a:br>
            <a:r>
              <a:rPr lang="en-US" smtClean="0"/>
              <a:t>RLG Programs</a:t>
            </a:r>
          </a:p>
          <a:p>
            <a:r>
              <a:rPr lang="en-US" dirty="0"/>
              <a:t>OCLC Research</a:t>
            </a:r>
          </a:p>
          <a:p>
            <a:endParaRPr lang="en-US" dirty="0"/>
          </a:p>
          <a:p>
            <a:r>
              <a:rPr lang="en-US" dirty="0"/>
              <a:t>University of Leeds</a:t>
            </a:r>
            <a:br>
              <a:rPr lang="en-US" dirty="0"/>
            </a:br>
            <a:r>
              <a:rPr lang="en-US" dirty="0"/>
              <a:t>23 October 2008</a:t>
            </a:r>
          </a:p>
        </p:txBody>
      </p:sp>
      <p:pic>
        <p:nvPicPr>
          <p:cNvPr id="2057" name="Picture 9"/>
          <p:cNvPicPr>
            <a:picLocks noChangeAspect="1" noChangeArrowheads="1"/>
          </p:cNvPicPr>
          <p:nvPr/>
        </p:nvPicPr>
        <p:blipFill>
          <a:blip r:embed="rId3"/>
          <a:srcRect/>
          <a:stretch>
            <a:fillRect/>
          </a:stretch>
        </p:blipFill>
        <p:spPr bwMode="auto">
          <a:xfrm>
            <a:off x="4813300" y="419100"/>
            <a:ext cx="4248150" cy="5664200"/>
          </a:xfrm>
          <a:prstGeom prst="rect">
            <a:avLst/>
          </a:prstGeom>
          <a:noFill/>
          <a:ln w="9525">
            <a:noFill/>
            <a:miter lim="800000"/>
            <a:headEnd/>
            <a:tailEnd/>
          </a:ln>
          <a:effectLst/>
        </p:spPr>
      </p:pic>
      <p:sp>
        <p:nvSpPr>
          <p:cNvPr id="2058" name="Text Box 10"/>
          <p:cNvSpPr txBox="1">
            <a:spLocks noChangeArrowheads="1"/>
          </p:cNvSpPr>
          <p:nvPr/>
        </p:nvSpPr>
        <p:spPr bwMode="auto">
          <a:xfrm>
            <a:off x="4967288" y="5791200"/>
            <a:ext cx="4000500" cy="244475"/>
          </a:xfrm>
          <a:prstGeom prst="rect">
            <a:avLst/>
          </a:prstGeom>
          <a:noFill/>
          <a:ln w="9525">
            <a:noFill/>
            <a:miter lim="800000"/>
            <a:headEnd/>
            <a:tailEnd/>
          </a:ln>
          <a:effectLst/>
        </p:spPr>
        <p:txBody>
          <a:bodyPr wrap="none" anchor="ctr">
            <a:prstTxWarp prst="textNoShape">
              <a:avLst/>
            </a:prstTxWarp>
            <a:spAutoFit/>
          </a:bodyPr>
          <a:lstStyle/>
          <a:p>
            <a:pPr algn="ctr"/>
            <a:r>
              <a:rPr lang="en-US" sz="1000">
                <a:solidFill>
                  <a:schemeClr val="bg1"/>
                </a:solidFill>
                <a:latin typeface="Trebuchet MS" charset="0"/>
              </a:rPr>
              <a:t>Brotherton Library, Leeds University. flickr image by isemantics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04226" name="Picture 2" descr="digmat"/>
          <p:cNvPicPr>
            <a:picLocks noChangeAspect="1" noChangeArrowheads="1"/>
          </p:cNvPicPr>
          <p:nvPr/>
        </p:nvPicPr>
        <p:blipFill>
          <a:blip r:embed="rId3"/>
          <a:srcRect/>
          <a:stretch>
            <a:fillRect/>
          </a:stretch>
        </p:blipFill>
        <p:spPr bwMode="auto">
          <a:xfrm>
            <a:off x="0" y="-1588"/>
            <a:ext cx="9144000" cy="6861176"/>
          </a:xfrm>
          <a:prstGeom prst="rect">
            <a:avLst/>
          </a:prstGeom>
          <a:noFill/>
        </p:spPr>
      </p:pic>
      <p:sp>
        <p:nvSpPr>
          <p:cNvPr id="1204227" name="Text Box 3"/>
          <p:cNvSpPr txBox="1">
            <a:spLocks noChangeArrowheads="1"/>
          </p:cNvSpPr>
          <p:nvPr/>
        </p:nvSpPr>
        <p:spPr bwMode="auto">
          <a:xfrm>
            <a:off x="5746750" y="6491288"/>
            <a:ext cx="3457575" cy="366712"/>
          </a:xfrm>
          <a:prstGeom prst="rect">
            <a:avLst/>
          </a:prstGeom>
          <a:noFill/>
          <a:ln w="9525">
            <a:noFill/>
            <a:miter lim="800000"/>
            <a:headEnd/>
            <a:tailEnd/>
          </a:ln>
          <a:effectLst/>
        </p:spPr>
        <p:txBody>
          <a:bodyPr wrap="none">
            <a:prstTxWarp prst="textNoShape">
              <a:avLst/>
            </a:prstTxWarp>
            <a:spAutoFit/>
          </a:bodyPr>
          <a:lstStyle/>
          <a:p>
            <a:r>
              <a:rPr lang="en-US" sz="1800" b="0" i="1">
                <a:solidFill>
                  <a:schemeClr val="bg1"/>
                </a:solidFill>
                <a:latin typeface="Trebuchet MS" charset="0"/>
              </a:rPr>
              <a:t>Digitization Matters</a:t>
            </a:r>
            <a:r>
              <a:rPr lang="en-US" sz="1800" b="0">
                <a:solidFill>
                  <a:schemeClr val="bg1"/>
                </a:solidFill>
                <a:latin typeface="Trebuchet MS" charset="0"/>
              </a:rPr>
              <a:t> Symposium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06274" name="Picture 2" descr="special"/>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22" name="Rectangle 2"/>
          <p:cNvSpPr>
            <a:spLocks noChangeArrowheads="1"/>
          </p:cNvSpPr>
          <p:nvPr/>
        </p:nvSpPr>
        <p:spPr bwMode="auto">
          <a:xfrm>
            <a:off x="0" y="0"/>
            <a:ext cx="9144000" cy="6858000"/>
          </a:xfrm>
          <a:prstGeom prst="rect">
            <a:avLst/>
          </a:prstGeom>
          <a:solidFill>
            <a:schemeClr val="tx1"/>
          </a:solidFill>
          <a:ln w="9525">
            <a:noFill/>
            <a:miter lim="800000"/>
            <a:headEnd/>
            <a:tailEnd/>
          </a:ln>
          <a:effectLst/>
        </p:spPr>
        <p:txBody>
          <a:bodyPr wrap="none" anchor="ctr">
            <a:prstTxWarp prst="textNoShape">
              <a:avLst/>
            </a:prstTxWarp>
          </a:bodyPr>
          <a:lstStyle/>
          <a:p>
            <a:endParaRPr lang="en-US"/>
          </a:p>
        </p:txBody>
      </p:sp>
      <p:pic>
        <p:nvPicPr>
          <p:cNvPr id="1208323" name="Picture 3" descr="vault"/>
          <p:cNvPicPr>
            <a:picLocks noChangeAspect="1" noChangeArrowheads="1"/>
          </p:cNvPicPr>
          <p:nvPr/>
        </p:nvPicPr>
        <p:blipFill>
          <a:blip r:embed="rId3"/>
          <a:srcRect/>
          <a:stretch>
            <a:fillRect/>
          </a:stretch>
        </p:blipFill>
        <p:spPr bwMode="auto">
          <a:xfrm>
            <a:off x="2133600" y="0"/>
            <a:ext cx="5143500" cy="6858000"/>
          </a:xfrm>
          <a:prstGeom prst="rect">
            <a:avLst/>
          </a:prstGeom>
          <a:noFill/>
        </p:spPr>
      </p:pic>
      <p:sp>
        <p:nvSpPr>
          <p:cNvPr id="1208324" name="Text Box 4"/>
          <p:cNvSpPr txBox="1">
            <a:spLocks noChangeArrowheads="1"/>
          </p:cNvSpPr>
          <p:nvPr/>
        </p:nvSpPr>
        <p:spPr bwMode="auto">
          <a:xfrm>
            <a:off x="5949950" y="6491288"/>
            <a:ext cx="3228975" cy="366712"/>
          </a:xfrm>
          <a:prstGeom prst="rect">
            <a:avLst/>
          </a:prstGeom>
          <a:noFill/>
          <a:ln w="9525">
            <a:noFill/>
            <a:miter lim="800000"/>
            <a:headEnd/>
            <a:tailEnd/>
          </a:ln>
          <a:effectLst/>
        </p:spPr>
        <p:txBody>
          <a:bodyPr wrap="none">
            <a:prstTxWarp prst="textNoShape">
              <a:avLst/>
            </a:prstTxWarp>
            <a:spAutoFit/>
          </a:bodyPr>
          <a:lstStyle/>
          <a:p>
            <a:r>
              <a:rPr lang="en-US" sz="1800" b="0">
                <a:solidFill>
                  <a:schemeClr val="bg1"/>
                </a:solidFill>
                <a:latin typeface="Trebuchet MS" charset="0"/>
              </a:rPr>
              <a:t>Yale University Archives vault</a:t>
            </a:r>
          </a:p>
        </p:txBody>
      </p:sp>
      <p:sp>
        <p:nvSpPr>
          <p:cNvPr id="1208325" name="Text Box 5"/>
          <p:cNvSpPr txBox="1">
            <a:spLocks noChangeArrowheads="1"/>
          </p:cNvSpPr>
          <p:nvPr/>
        </p:nvSpPr>
        <p:spPr bwMode="auto">
          <a:xfrm>
            <a:off x="2990850" y="1588"/>
            <a:ext cx="3597275" cy="579437"/>
          </a:xfrm>
          <a:prstGeom prst="rect">
            <a:avLst/>
          </a:prstGeom>
          <a:noFill/>
          <a:ln w="9525">
            <a:noFill/>
            <a:miter lim="800000"/>
            <a:headEnd/>
            <a:tailEnd/>
          </a:ln>
          <a:effectLst/>
        </p:spPr>
        <p:txBody>
          <a:bodyPr wrap="none">
            <a:prstTxWarp prst="textNoShape">
              <a:avLst/>
            </a:prstTxWarp>
            <a:spAutoFit/>
          </a:bodyPr>
          <a:lstStyle/>
          <a:p>
            <a:pPr algn="ctr"/>
            <a:r>
              <a:rPr lang="en-US">
                <a:solidFill>
                  <a:schemeClr val="bg1"/>
                </a:solidFill>
                <a:latin typeface="Trebuchet MS" charset="0"/>
              </a:rPr>
              <a:t>Digitise for access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08325"/>
                                        </p:tgtEl>
                                        <p:attrNameLst>
                                          <p:attrName>style.visibility</p:attrName>
                                        </p:attrNameLst>
                                      </p:cBhvr>
                                      <p:to>
                                        <p:strVal val="visible"/>
                                      </p:to>
                                    </p:set>
                                    <p:animEffect transition="in" filter="dissolve">
                                      <p:cBhvr>
                                        <p:cTn id="7" dur="1000"/>
                                        <p:tgtEl>
                                          <p:spTgt spid="1208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25"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0370" name="Rectangle 2"/>
          <p:cNvSpPr>
            <a:spLocks noChangeArrowheads="1"/>
          </p:cNvSpPr>
          <p:nvPr/>
        </p:nvSpPr>
        <p:spPr bwMode="auto">
          <a:xfrm>
            <a:off x="0" y="0"/>
            <a:ext cx="9144000" cy="6858000"/>
          </a:xfrm>
          <a:prstGeom prst="rect">
            <a:avLst/>
          </a:prstGeom>
          <a:solidFill>
            <a:schemeClr val="tx1"/>
          </a:solidFill>
          <a:ln w="9525">
            <a:noFill/>
            <a:miter lim="800000"/>
            <a:headEnd/>
            <a:tailEnd/>
          </a:ln>
          <a:effectLst/>
        </p:spPr>
        <p:txBody>
          <a:bodyPr wrap="none" anchor="ctr">
            <a:prstTxWarp prst="textNoShape">
              <a:avLst/>
            </a:prstTxWarp>
          </a:bodyPr>
          <a:lstStyle/>
          <a:p>
            <a:endParaRPr lang="en-US"/>
          </a:p>
        </p:txBody>
      </p:sp>
      <p:pic>
        <p:nvPicPr>
          <p:cNvPr id="1210371" name="Picture 3" descr="select"/>
          <p:cNvPicPr>
            <a:picLocks noChangeAspect="1" noChangeArrowheads="1"/>
          </p:cNvPicPr>
          <p:nvPr/>
        </p:nvPicPr>
        <p:blipFill>
          <a:blip r:embed="rId3"/>
          <a:srcRect/>
          <a:stretch>
            <a:fillRect/>
          </a:stretch>
        </p:blipFill>
        <p:spPr bwMode="auto">
          <a:xfrm>
            <a:off x="2057400" y="0"/>
            <a:ext cx="5143500" cy="6858000"/>
          </a:xfrm>
          <a:prstGeom prst="rect">
            <a:avLst/>
          </a:prstGeom>
          <a:noFill/>
        </p:spPr>
      </p:pic>
      <p:sp>
        <p:nvSpPr>
          <p:cNvPr id="1210373" name="Text Box 5"/>
          <p:cNvSpPr txBox="1">
            <a:spLocks noChangeArrowheads="1"/>
          </p:cNvSpPr>
          <p:nvPr/>
        </p:nvSpPr>
        <p:spPr bwMode="auto">
          <a:xfrm>
            <a:off x="1492250" y="1588"/>
            <a:ext cx="6356350" cy="579437"/>
          </a:xfrm>
          <a:prstGeom prst="rect">
            <a:avLst/>
          </a:prstGeom>
          <a:noFill/>
          <a:ln w="9525">
            <a:noFill/>
            <a:miter lim="800000"/>
            <a:headEnd/>
            <a:tailEnd/>
          </a:ln>
          <a:effectLst/>
        </p:spPr>
        <p:txBody>
          <a:bodyPr wrap="none">
            <a:prstTxWarp prst="textNoShape">
              <a:avLst/>
            </a:prstTxWarp>
            <a:spAutoFit/>
          </a:bodyPr>
          <a:lstStyle/>
          <a:p>
            <a:r>
              <a:rPr lang="en-US">
                <a:solidFill>
                  <a:schemeClr val="bg1"/>
                </a:solidFill>
                <a:latin typeface="Trebuchet MS" charset="0"/>
              </a:rPr>
              <a:t>Selection has already been done</a:t>
            </a:r>
          </a:p>
        </p:txBody>
      </p:sp>
      <p:sp>
        <p:nvSpPr>
          <p:cNvPr id="1210374" name="Text Box 6"/>
          <p:cNvSpPr txBox="1">
            <a:spLocks noChangeArrowheads="1"/>
          </p:cNvSpPr>
          <p:nvPr/>
        </p:nvSpPr>
        <p:spPr bwMode="auto">
          <a:xfrm>
            <a:off x="3048000" y="5989638"/>
            <a:ext cx="6096000" cy="868362"/>
          </a:xfrm>
          <a:prstGeom prst="rect">
            <a:avLst/>
          </a:prstGeom>
          <a:noFill/>
          <a:ln w="9525">
            <a:noFill/>
            <a:miter lim="800000"/>
            <a:headEnd/>
            <a:tailEnd/>
          </a:ln>
          <a:effectLst/>
        </p:spPr>
        <p:txBody>
          <a:bodyPr>
            <a:prstTxWarp prst="textNoShape">
              <a:avLst/>
            </a:prstTxWarp>
            <a:spAutoFit/>
          </a:bodyPr>
          <a:lstStyle/>
          <a:p>
            <a:r>
              <a:rPr lang="en-US" sz="1700" b="0">
                <a:solidFill>
                  <a:schemeClr val="bg1"/>
                </a:solidFill>
                <a:latin typeface="Trebuchet MS" charset="0"/>
              </a:rPr>
              <a:t>Woodcut depicting ‘The reading of useless books’ from Brant, Sebastian </a:t>
            </a:r>
            <a:r>
              <a:rPr lang="en-US" sz="1700" b="0" i="1">
                <a:solidFill>
                  <a:schemeClr val="bg1"/>
                </a:solidFill>
                <a:latin typeface="Trebuchet MS" charset="0"/>
              </a:rPr>
              <a:t>Stultifera Navis … The ship of fooles</a:t>
            </a:r>
            <a:r>
              <a:rPr lang="en-US" sz="1700" b="0">
                <a:solidFill>
                  <a:schemeClr val="bg1"/>
                </a:solidFill>
                <a:latin typeface="Trebuchet MS" charset="0"/>
              </a:rPr>
              <a:t>… 1570</a:t>
            </a:r>
          </a:p>
          <a:p>
            <a:r>
              <a:rPr lang="en-US" sz="1700" b="0">
                <a:solidFill>
                  <a:schemeClr val="bg1"/>
                </a:solidFill>
                <a:latin typeface="Trebuchet MS" charset="0"/>
              </a:rPr>
              <a:t>Edinburgh University Library Special Collections, Inc. 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10373"/>
                                        </p:tgtEl>
                                        <p:attrNameLst>
                                          <p:attrName>style.visibility</p:attrName>
                                        </p:attrNameLst>
                                      </p:cBhvr>
                                      <p:to>
                                        <p:strVal val="visible"/>
                                      </p:to>
                                    </p:set>
                                    <p:animEffect transition="in" filter="dissolve">
                                      <p:cBhvr>
                                        <p:cTn id="7" dur="1000"/>
                                        <p:tgtEl>
                                          <p:spTgt spid="1210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0373"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12418" name="Picture 2" descr="behind2"/>
          <p:cNvPicPr>
            <a:picLocks noChangeAspect="1" noChangeArrowheads="1"/>
          </p:cNvPicPr>
          <p:nvPr/>
        </p:nvPicPr>
        <p:blipFill>
          <a:blip r:embed="rId3"/>
          <a:srcRect/>
          <a:stretch>
            <a:fillRect/>
          </a:stretch>
        </p:blipFill>
        <p:spPr bwMode="auto">
          <a:xfrm>
            <a:off x="0" y="1409700"/>
            <a:ext cx="9144000" cy="5448300"/>
          </a:xfrm>
          <a:prstGeom prst="rect">
            <a:avLst/>
          </a:prstGeom>
          <a:noFill/>
        </p:spPr>
      </p:pic>
      <p:pic>
        <p:nvPicPr>
          <p:cNvPr id="1212419" name="Picture 3"/>
          <p:cNvPicPr>
            <a:picLocks noChangeAspect="1" noChangeArrowheads="1"/>
          </p:cNvPicPr>
          <p:nvPr/>
        </p:nvPicPr>
        <p:blipFill>
          <a:blip r:embed="rId4"/>
          <a:srcRect/>
          <a:stretch>
            <a:fillRect/>
          </a:stretch>
        </p:blipFill>
        <p:spPr bwMode="auto">
          <a:xfrm>
            <a:off x="4567238" y="3424238"/>
            <a:ext cx="9525" cy="9525"/>
          </a:xfrm>
          <a:prstGeom prst="rect">
            <a:avLst/>
          </a:prstGeom>
          <a:noFill/>
          <a:ln w="9525">
            <a:noFill/>
            <a:miter lim="800000"/>
            <a:headEnd/>
            <a:tailEnd/>
          </a:ln>
          <a:effectLst/>
        </p:spPr>
      </p:pic>
      <p:sp>
        <p:nvSpPr>
          <p:cNvPr id="1212420" name="Rectangle 4"/>
          <p:cNvSpPr>
            <a:spLocks noGrp="1" noChangeArrowheads="1"/>
          </p:cNvSpPr>
          <p:nvPr>
            <p:ph type="title"/>
          </p:nvPr>
        </p:nvSpPr>
        <p:spPr>
          <a:xfrm>
            <a:off x="685800" y="381000"/>
            <a:ext cx="6478588" cy="533400"/>
          </a:xfrm>
        </p:spPr>
        <p:txBody>
          <a:bodyPr/>
          <a:lstStyle/>
          <a:p>
            <a:r>
              <a:rPr lang="en-US" sz="3200"/>
              <a:t>Don’t get further behind</a:t>
            </a:r>
          </a:p>
        </p:txBody>
      </p:sp>
      <p:sp>
        <p:nvSpPr>
          <p:cNvPr id="1212421" name="Text Box 5"/>
          <p:cNvSpPr txBox="1">
            <a:spLocks noChangeArrowheads="1"/>
          </p:cNvSpPr>
          <p:nvPr/>
        </p:nvSpPr>
        <p:spPr bwMode="auto">
          <a:xfrm>
            <a:off x="6788150" y="6491288"/>
            <a:ext cx="2409825" cy="366712"/>
          </a:xfrm>
          <a:prstGeom prst="rect">
            <a:avLst/>
          </a:prstGeom>
          <a:noFill/>
          <a:ln w="9525">
            <a:noFill/>
            <a:miter lim="800000"/>
            <a:headEnd/>
            <a:tailEnd/>
          </a:ln>
          <a:effectLst/>
        </p:spPr>
        <p:txBody>
          <a:bodyPr wrap="none">
            <a:prstTxWarp prst="textNoShape">
              <a:avLst/>
            </a:prstTxWarp>
            <a:spAutoFit/>
          </a:bodyPr>
          <a:lstStyle/>
          <a:p>
            <a:r>
              <a:rPr lang="en-US" sz="1800" b="0">
                <a:solidFill>
                  <a:schemeClr val="bg1"/>
                </a:solidFill>
                <a:latin typeface="Trebuchet MS" charset="0"/>
              </a:rPr>
              <a:t>Trinity College Dublin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12420"/>
                                        </p:tgtEl>
                                        <p:attrNameLst>
                                          <p:attrName>style.visibility</p:attrName>
                                        </p:attrNameLst>
                                      </p:cBhvr>
                                      <p:to>
                                        <p:strVal val="visible"/>
                                      </p:to>
                                    </p:set>
                                    <p:animEffect transition="in" filter="dissolve">
                                      <p:cBhvr>
                                        <p:cTn id="7" dur="1000"/>
                                        <p:tgtEl>
                                          <p:spTgt spid="1212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2420"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14466" name="Picture 2" descr="item"/>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1214467" name="Text Box 3"/>
          <p:cNvSpPr txBox="1">
            <a:spLocks noChangeArrowheads="1"/>
          </p:cNvSpPr>
          <p:nvPr/>
        </p:nvSpPr>
        <p:spPr bwMode="auto">
          <a:xfrm>
            <a:off x="6648450" y="6491288"/>
            <a:ext cx="2532063" cy="366712"/>
          </a:xfrm>
          <a:prstGeom prst="rect">
            <a:avLst/>
          </a:prstGeom>
          <a:noFill/>
          <a:ln w="9525">
            <a:noFill/>
            <a:miter lim="800000"/>
            <a:headEnd/>
            <a:tailEnd/>
          </a:ln>
          <a:effectLst/>
        </p:spPr>
        <p:txBody>
          <a:bodyPr wrap="none">
            <a:prstTxWarp prst="textNoShape">
              <a:avLst/>
            </a:prstTxWarp>
            <a:spAutoFit/>
          </a:bodyPr>
          <a:lstStyle/>
          <a:p>
            <a:r>
              <a:rPr lang="en-US" sz="1800" b="0">
                <a:solidFill>
                  <a:schemeClr val="bg1"/>
                </a:solidFill>
                <a:latin typeface="Trebuchet MS" charset="0"/>
              </a:rPr>
              <a:t>University of Aberdeen</a:t>
            </a:r>
          </a:p>
        </p:txBody>
      </p:sp>
      <p:sp>
        <p:nvSpPr>
          <p:cNvPr id="1214468" name="Text Box 4"/>
          <p:cNvSpPr txBox="1">
            <a:spLocks noChangeArrowheads="1"/>
          </p:cNvSpPr>
          <p:nvPr/>
        </p:nvSpPr>
        <p:spPr bwMode="auto">
          <a:xfrm>
            <a:off x="641350" y="1588"/>
            <a:ext cx="8216900" cy="579437"/>
          </a:xfrm>
          <a:prstGeom prst="rect">
            <a:avLst/>
          </a:prstGeom>
          <a:noFill/>
          <a:ln w="9525">
            <a:noFill/>
            <a:miter lim="800000"/>
            <a:headEnd/>
            <a:tailEnd/>
          </a:ln>
          <a:effectLst/>
        </p:spPr>
        <p:txBody>
          <a:bodyPr wrap="none">
            <a:prstTxWarp prst="textNoShape">
              <a:avLst/>
            </a:prstTxWarp>
            <a:spAutoFit/>
          </a:bodyPr>
          <a:lstStyle/>
          <a:p>
            <a:r>
              <a:rPr lang="en-US">
                <a:solidFill>
                  <a:schemeClr val="bg1"/>
                </a:solidFill>
                <a:latin typeface="Trebuchet MS" charset="0"/>
              </a:rPr>
              <a:t>Stop thinking about item-level description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14468"/>
                                        </p:tgtEl>
                                        <p:attrNameLst>
                                          <p:attrName>style.visibility</p:attrName>
                                        </p:attrNameLst>
                                      </p:cBhvr>
                                      <p:to>
                                        <p:strVal val="visible"/>
                                      </p:to>
                                    </p:set>
                                    <p:animEffect transition="in" filter="dissolve">
                                      <p:cBhvr>
                                        <p:cTn id="7" dur="1000"/>
                                        <p:tgtEl>
                                          <p:spTgt spid="1214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4468"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6514" name="Rectangle 2"/>
          <p:cNvSpPr>
            <a:spLocks noChangeArrowheads="1"/>
          </p:cNvSpPr>
          <p:nvPr/>
        </p:nvSpPr>
        <p:spPr bwMode="auto">
          <a:xfrm>
            <a:off x="0" y="0"/>
            <a:ext cx="9144000" cy="6858000"/>
          </a:xfrm>
          <a:prstGeom prst="rect">
            <a:avLst/>
          </a:prstGeom>
          <a:solidFill>
            <a:schemeClr val="tx1"/>
          </a:solidFill>
          <a:ln w="9525">
            <a:noFill/>
            <a:miter lim="800000"/>
            <a:headEnd/>
            <a:tailEnd/>
          </a:ln>
          <a:effectLst/>
        </p:spPr>
        <p:txBody>
          <a:bodyPr wrap="none" anchor="ctr">
            <a:prstTxWarp prst="textNoShape">
              <a:avLst/>
            </a:prstTxWarp>
          </a:bodyPr>
          <a:lstStyle/>
          <a:p>
            <a:endParaRPr lang="en-US"/>
          </a:p>
        </p:txBody>
      </p:sp>
      <p:pic>
        <p:nvPicPr>
          <p:cNvPr id="1216515" name="Picture 3" descr="card"/>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18562" name="Picture 2" descr="afewphotos"/>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1218563" name="Picture 3" descr="lotsophotos"/>
          <p:cNvPicPr>
            <a:picLocks noChangeAspect="1" noChangeArrowheads="1"/>
          </p:cNvPicPr>
          <p:nvPr/>
        </p:nvPicPr>
        <p:blipFill>
          <a:blip r:embed="rId4"/>
          <a:srcRect/>
          <a:stretch>
            <a:fillRect/>
          </a:stretch>
        </p:blipFill>
        <p:spPr bwMode="auto">
          <a:xfrm>
            <a:off x="0" y="0"/>
            <a:ext cx="9144000" cy="6858000"/>
          </a:xfrm>
          <a:prstGeom prst="rect">
            <a:avLst/>
          </a:prstGeom>
          <a:noFill/>
        </p:spPr>
      </p:pic>
      <p:sp>
        <p:nvSpPr>
          <p:cNvPr id="1218564" name="Text Box 4"/>
          <p:cNvSpPr txBox="1">
            <a:spLocks noChangeArrowheads="1"/>
          </p:cNvSpPr>
          <p:nvPr/>
        </p:nvSpPr>
        <p:spPr bwMode="auto">
          <a:xfrm>
            <a:off x="4168775" y="-80963"/>
            <a:ext cx="4238625" cy="579438"/>
          </a:xfrm>
          <a:prstGeom prst="rect">
            <a:avLst/>
          </a:prstGeom>
          <a:noFill/>
          <a:ln w="9525">
            <a:noFill/>
            <a:miter lim="800000"/>
            <a:headEnd/>
            <a:tailEnd/>
          </a:ln>
          <a:effectLst/>
        </p:spPr>
        <p:txBody>
          <a:bodyPr wrap="none">
            <a:prstTxWarp prst="textNoShape">
              <a:avLst/>
            </a:prstTxWarp>
            <a:spAutoFit/>
          </a:bodyPr>
          <a:lstStyle/>
          <a:p>
            <a:r>
              <a:rPr lang="en-US">
                <a:solidFill>
                  <a:schemeClr val="bg1"/>
                </a:solidFill>
                <a:latin typeface="Trebuchet MS" charset="0"/>
              </a:rPr>
              <a:t>Quantity over quality</a:t>
            </a:r>
          </a:p>
        </p:txBody>
      </p:sp>
      <p:sp>
        <p:nvSpPr>
          <p:cNvPr id="1218565" name="Text Box 5"/>
          <p:cNvSpPr txBox="1">
            <a:spLocks noChangeArrowheads="1"/>
          </p:cNvSpPr>
          <p:nvPr/>
        </p:nvSpPr>
        <p:spPr bwMode="auto">
          <a:xfrm>
            <a:off x="5133975" y="6284913"/>
            <a:ext cx="3860800" cy="366712"/>
          </a:xfrm>
          <a:prstGeom prst="rect">
            <a:avLst/>
          </a:prstGeom>
          <a:noFill/>
          <a:ln w="9525">
            <a:noFill/>
            <a:miter lim="800000"/>
            <a:headEnd/>
            <a:tailEnd/>
          </a:ln>
          <a:effectLst/>
        </p:spPr>
        <p:txBody>
          <a:bodyPr wrap="none">
            <a:prstTxWarp prst="textNoShape">
              <a:avLst/>
            </a:prstTxWarp>
            <a:spAutoFit/>
          </a:bodyPr>
          <a:lstStyle/>
          <a:p>
            <a:r>
              <a:rPr lang="en-US" sz="1800">
                <a:solidFill>
                  <a:schemeClr val="bg1"/>
                </a:solidFill>
                <a:latin typeface="Trebuchet MS" charset="0"/>
              </a:rPr>
              <a:t>Images: labs.live.com/photosynth/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8563"/>
                                        </p:tgtEl>
                                        <p:attrNameLst>
                                          <p:attrName>style.visibility</p:attrName>
                                        </p:attrNameLst>
                                      </p:cBhvr>
                                      <p:to>
                                        <p:strVal val="visible"/>
                                      </p:to>
                                    </p:set>
                                  </p:childTnLst>
                                </p:cTn>
                              </p:par>
                            </p:childTnLst>
                          </p:cTn>
                        </p:par>
                        <p:par>
                          <p:cTn id="7" fill="hold">
                            <p:stCondLst>
                              <p:cond delay="0"/>
                            </p:stCondLst>
                            <p:childTnLst>
                              <p:par>
                                <p:cTn id="8" presetID="9" presetClass="entr" presetSubtype="0" fill="hold" grpId="0" nodeType="afterEffect">
                                  <p:stCondLst>
                                    <p:cond delay="0"/>
                                  </p:stCondLst>
                                  <p:childTnLst>
                                    <p:set>
                                      <p:cBhvr>
                                        <p:cTn id="9" dur="1" fill="hold">
                                          <p:stCondLst>
                                            <p:cond delay="0"/>
                                          </p:stCondLst>
                                        </p:cTn>
                                        <p:tgtEl>
                                          <p:spTgt spid="1218564"/>
                                        </p:tgtEl>
                                        <p:attrNameLst>
                                          <p:attrName>style.visibility</p:attrName>
                                        </p:attrNameLst>
                                      </p:cBhvr>
                                      <p:to>
                                        <p:strVal val="visible"/>
                                      </p:to>
                                    </p:set>
                                    <p:animEffect transition="in" filter="dissolve">
                                      <p:cBhvr>
                                        <p:cTn id="10" dur="1000"/>
                                        <p:tgtEl>
                                          <p:spTgt spid="1218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64"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20610" name="Picture 2" descr="infra"/>
          <p:cNvPicPr>
            <a:picLocks noChangeAspect="1" noChangeArrowheads="1"/>
          </p:cNvPicPr>
          <p:nvPr/>
        </p:nvPicPr>
        <p:blipFill>
          <a:blip r:embed="rId3"/>
          <a:srcRect/>
          <a:stretch>
            <a:fillRect/>
          </a:stretch>
        </p:blipFill>
        <p:spPr bwMode="auto">
          <a:xfrm>
            <a:off x="0" y="-7938"/>
            <a:ext cx="9144000" cy="6873876"/>
          </a:xfrm>
          <a:prstGeom prst="rect">
            <a:avLst/>
          </a:prstGeom>
          <a:noFill/>
        </p:spPr>
      </p:pic>
      <p:sp>
        <p:nvSpPr>
          <p:cNvPr id="1220611" name="Text Box 3"/>
          <p:cNvSpPr txBox="1">
            <a:spLocks noChangeArrowheads="1"/>
          </p:cNvSpPr>
          <p:nvPr/>
        </p:nvSpPr>
        <p:spPr bwMode="auto">
          <a:xfrm>
            <a:off x="5746750" y="6491288"/>
            <a:ext cx="2941638" cy="366712"/>
          </a:xfrm>
          <a:prstGeom prst="rect">
            <a:avLst/>
          </a:prstGeom>
          <a:noFill/>
          <a:ln w="9525">
            <a:noFill/>
            <a:miter lim="800000"/>
            <a:headEnd/>
            <a:tailEnd/>
          </a:ln>
          <a:effectLst/>
        </p:spPr>
        <p:txBody>
          <a:bodyPr wrap="none">
            <a:prstTxWarp prst="textNoShape">
              <a:avLst/>
            </a:prstTxWarp>
            <a:spAutoFit/>
          </a:bodyPr>
          <a:lstStyle/>
          <a:p>
            <a:r>
              <a:rPr lang="en-US" sz="1800" b="0">
                <a:solidFill>
                  <a:schemeClr val="tx1"/>
                </a:solidFill>
                <a:latin typeface="Arial" charset="0"/>
              </a:rPr>
              <a:t>Image: Library of Congress</a:t>
            </a:r>
          </a:p>
        </p:txBody>
      </p:sp>
      <p:sp>
        <p:nvSpPr>
          <p:cNvPr id="1220612" name="Text Box 4"/>
          <p:cNvSpPr txBox="1">
            <a:spLocks noChangeArrowheads="1"/>
          </p:cNvSpPr>
          <p:nvPr/>
        </p:nvSpPr>
        <p:spPr bwMode="auto">
          <a:xfrm>
            <a:off x="1543050" y="-76200"/>
            <a:ext cx="6140450" cy="579438"/>
          </a:xfrm>
          <a:prstGeom prst="rect">
            <a:avLst/>
          </a:prstGeom>
          <a:noFill/>
          <a:ln w="9525">
            <a:noFill/>
            <a:miter lim="800000"/>
            <a:headEnd/>
            <a:tailEnd/>
          </a:ln>
          <a:effectLst/>
        </p:spPr>
        <p:txBody>
          <a:bodyPr wrap="none">
            <a:prstTxWarp prst="textNoShape">
              <a:avLst/>
            </a:prstTxWarp>
            <a:spAutoFit/>
          </a:bodyPr>
          <a:lstStyle/>
          <a:p>
            <a:pPr algn="ctr"/>
            <a:r>
              <a:rPr lang="en-US">
                <a:solidFill>
                  <a:schemeClr val="tx1"/>
                </a:solidFill>
                <a:latin typeface="Trebuchet MS" charset="0"/>
              </a:rPr>
              <a:t>Build permanent infrastructure</a:t>
            </a:r>
          </a:p>
        </p:txBody>
      </p:sp>
      <p:pic>
        <p:nvPicPr>
          <p:cNvPr id="1220613" name="Picture 5" descr="milk"/>
          <p:cNvPicPr>
            <a:picLocks noChangeAspect="1" noChangeArrowheads="1"/>
          </p:cNvPicPr>
          <p:nvPr/>
        </p:nvPicPr>
        <p:blipFill>
          <a:blip r:embed="rId4"/>
          <a:srcRect/>
          <a:stretch>
            <a:fillRect/>
          </a:stretch>
        </p:blipFill>
        <p:spPr bwMode="auto">
          <a:xfrm>
            <a:off x="1981200" y="457200"/>
            <a:ext cx="5181600" cy="6096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20612"/>
                                        </p:tgtEl>
                                        <p:attrNameLst>
                                          <p:attrName>style.visibility</p:attrName>
                                        </p:attrNameLst>
                                      </p:cBhvr>
                                      <p:to>
                                        <p:strVal val="visible"/>
                                      </p:to>
                                    </p:set>
                                    <p:animEffect transition="in" filter="dissolve">
                                      <p:cBhvr>
                                        <p:cTn id="7" dur="1000"/>
                                        <p:tgtEl>
                                          <p:spTgt spid="12206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206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0612"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22658" name="Picture 2" descr="cornell1"/>
          <p:cNvPicPr>
            <a:picLocks noChangeAspect="1" noChangeArrowheads="1"/>
          </p:cNvPicPr>
          <p:nvPr/>
        </p:nvPicPr>
        <p:blipFill>
          <a:blip r:embed="rId3"/>
          <a:srcRect b="5000"/>
          <a:stretch>
            <a:fillRect/>
          </a:stretch>
        </p:blipFill>
        <p:spPr bwMode="auto">
          <a:xfrm>
            <a:off x="0" y="0"/>
            <a:ext cx="9144000" cy="65151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4098" name="Rectangle 2"/>
          <p:cNvSpPr>
            <a:spLocks noGrp="1" noChangeArrowheads="1"/>
          </p:cNvSpPr>
          <p:nvPr>
            <p:ph type="title"/>
          </p:nvPr>
        </p:nvSpPr>
        <p:spPr/>
        <p:txBody>
          <a:bodyPr/>
          <a:lstStyle/>
          <a:p>
            <a:r>
              <a:rPr lang="en-US"/>
              <a:t>A presentation in two halves</a:t>
            </a:r>
          </a:p>
        </p:txBody>
      </p:sp>
      <p:pic>
        <p:nvPicPr>
          <p:cNvPr id="1284101" name="Picture 5"/>
          <p:cNvPicPr>
            <a:picLocks noChangeAspect="1" noChangeArrowheads="1"/>
          </p:cNvPicPr>
          <p:nvPr/>
        </p:nvPicPr>
        <p:blipFill>
          <a:blip r:embed="rId3"/>
          <a:srcRect/>
          <a:stretch>
            <a:fillRect/>
          </a:stretch>
        </p:blipFill>
        <p:spPr bwMode="auto">
          <a:xfrm>
            <a:off x="4565650" y="3422650"/>
            <a:ext cx="12700" cy="12700"/>
          </a:xfrm>
          <a:prstGeom prst="rect">
            <a:avLst/>
          </a:prstGeom>
          <a:noFill/>
          <a:ln w="9525">
            <a:noFill/>
            <a:miter lim="800000"/>
            <a:headEnd/>
            <a:tailEnd/>
          </a:ln>
          <a:effectLst/>
        </p:spPr>
      </p:pic>
      <p:pic>
        <p:nvPicPr>
          <p:cNvPr id="1284108" name="Picture 12"/>
          <p:cNvPicPr>
            <a:picLocks noChangeAspect="1" noChangeArrowheads="1"/>
          </p:cNvPicPr>
          <p:nvPr/>
        </p:nvPicPr>
        <p:blipFill>
          <a:blip r:embed="rId4"/>
          <a:srcRect/>
          <a:stretch>
            <a:fillRect/>
          </a:stretch>
        </p:blipFill>
        <p:spPr bwMode="auto">
          <a:xfrm>
            <a:off x="2743200" y="1447800"/>
            <a:ext cx="3857625" cy="5156200"/>
          </a:xfrm>
          <a:prstGeom prst="rect">
            <a:avLst/>
          </a:prstGeom>
          <a:noFill/>
          <a:ln w="9525">
            <a:noFill/>
            <a:miter lim="800000"/>
            <a:headEnd/>
            <a:tailEnd/>
          </a:ln>
          <a:effectLst/>
        </p:spPr>
      </p:pic>
      <p:sp>
        <p:nvSpPr>
          <p:cNvPr id="1284110" name="Text Box 14"/>
          <p:cNvSpPr txBox="1">
            <a:spLocks noChangeArrowheads="1"/>
          </p:cNvSpPr>
          <p:nvPr>
            <p:ph type="body" idx="1"/>
          </p:nvPr>
        </p:nvSpPr>
        <p:spPr>
          <a:xfrm>
            <a:off x="2895600" y="5943600"/>
            <a:ext cx="3657600" cy="457200"/>
          </a:xfrm>
          <a:noFill/>
          <a:ln/>
        </p:spPr>
        <p:txBody>
          <a:bodyPr/>
          <a:lstStyle/>
          <a:p>
            <a:pPr>
              <a:spcBef>
                <a:spcPct val="0"/>
              </a:spcBef>
              <a:buClrTx/>
              <a:buFontTx/>
              <a:buNone/>
            </a:pPr>
            <a:r>
              <a:rPr lang="en-US" sz="1200" b="1">
                <a:solidFill>
                  <a:schemeClr val="bg1"/>
                </a:solidFill>
              </a:rPr>
              <a:t>Problems -&gt; solutions &lt;- flickr image by Eisenvater</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4706" name="Rectangle 2"/>
          <p:cNvSpPr>
            <a:spLocks noGrp="1" noChangeArrowheads="1"/>
          </p:cNvSpPr>
          <p:nvPr>
            <p:ph type="title"/>
          </p:nvPr>
        </p:nvSpPr>
        <p:spPr/>
        <p:txBody>
          <a:bodyPr/>
          <a:lstStyle/>
          <a:p>
            <a:endParaRPr lang="en-US"/>
          </a:p>
        </p:txBody>
      </p:sp>
      <p:sp>
        <p:nvSpPr>
          <p:cNvPr id="1224707" name="Rectangle 3"/>
          <p:cNvSpPr>
            <a:spLocks noGrp="1" noChangeArrowheads="1"/>
          </p:cNvSpPr>
          <p:nvPr>
            <p:ph type="body" idx="1"/>
          </p:nvPr>
        </p:nvSpPr>
        <p:spPr/>
        <p:txBody>
          <a:bodyPr/>
          <a:lstStyle/>
          <a:p>
            <a:endParaRPr lang="en-US"/>
          </a:p>
        </p:txBody>
      </p:sp>
      <p:pic>
        <p:nvPicPr>
          <p:cNvPr id="1224708" name="Picture 4" descr="cornell"/>
          <p:cNvPicPr>
            <a:picLocks noChangeAspect="1" noChangeArrowheads="1"/>
          </p:cNvPicPr>
          <p:nvPr/>
        </p:nvPicPr>
        <p:blipFill>
          <a:blip r:embed="rId3"/>
          <a:srcRect b="2777"/>
          <a:stretch>
            <a:fillRect/>
          </a:stretch>
        </p:blipFill>
        <p:spPr bwMode="auto">
          <a:xfrm>
            <a:off x="0" y="152400"/>
            <a:ext cx="9144000" cy="6705600"/>
          </a:xfrm>
          <a:prstGeom prst="rect">
            <a:avLst/>
          </a:prstGeom>
          <a:noFill/>
        </p:spPr>
      </p:pic>
      <p:sp>
        <p:nvSpPr>
          <p:cNvPr id="1224709" name="Text Box 5"/>
          <p:cNvSpPr txBox="1">
            <a:spLocks noChangeArrowheads="1"/>
          </p:cNvSpPr>
          <p:nvPr/>
        </p:nvSpPr>
        <p:spPr bwMode="auto">
          <a:xfrm>
            <a:off x="0" y="1600200"/>
            <a:ext cx="9144000" cy="3019425"/>
          </a:xfrm>
          <a:prstGeom prst="rect">
            <a:avLst/>
          </a:prstGeom>
          <a:noFill/>
          <a:ln w="9525">
            <a:noFill/>
            <a:miter lim="800000"/>
            <a:headEnd/>
            <a:tailEnd/>
          </a:ln>
          <a:effectLst/>
        </p:spPr>
        <p:txBody>
          <a:bodyPr>
            <a:prstTxWarp prst="textNoShape">
              <a:avLst/>
            </a:prstTxWarp>
            <a:spAutoFit/>
          </a:bodyPr>
          <a:lstStyle/>
          <a:p>
            <a:r>
              <a:rPr lang="en-US" sz="2800">
                <a:solidFill>
                  <a:schemeClr val="tx1"/>
                </a:solidFill>
              </a:rPr>
              <a:t>“At this stage, no new effort should be undertaken without a sense of how it will be merged with other existing collections and where the resources for long-term maintenance will come from.”</a:t>
            </a:r>
          </a:p>
          <a:p>
            <a:endParaRPr lang="en-US" sz="2800">
              <a:solidFill>
                <a:schemeClr val="tx1"/>
              </a:solidFill>
            </a:endParaRPr>
          </a:p>
          <a:p>
            <a:r>
              <a:rPr lang="en-US" sz="2400">
                <a:solidFill>
                  <a:schemeClr val="tx1"/>
                </a:solidFill>
              </a:rPr>
              <a:t>Cornell University Digital Projects Librarian</a:t>
            </a:r>
          </a:p>
        </p:txBody>
      </p:sp>
      <p:sp>
        <p:nvSpPr>
          <p:cNvPr id="1224710" name="Text Box 6"/>
          <p:cNvSpPr txBox="1">
            <a:spLocks noChangeArrowheads="1"/>
          </p:cNvSpPr>
          <p:nvPr/>
        </p:nvSpPr>
        <p:spPr bwMode="auto">
          <a:xfrm>
            <a:off x="1584325" y="182563"/>
            <a:ext cx="6181725" cy="579437"/>
          </a:xfrm>
          <a:prstGeom prst="rect">
            <a:avLst/>
          </a:prstGeom>
          <a:noFill/>
          <a:ln w="9525">
            <a:noFill/>
            <a:miter lim="800000"/>
            <a:headEnd/>
            <a:tailEnd/>
          </a:ln>
          <a:effectLst/>
        </p:spPr>
        <p:txBody>
          <a:bodyPr wrap="none">
            <a:prstTxWarp prst="textNoShape">
              <a:avLst/>
            </a:prstTxWarp>
            <a:spAutoFit/>
          </a:bodyPr>
          <a:lstStyle/>
          <a:p>
            <a:r>
              <a:rPr lang="en-US">
                <a:solidFill>
                  <a:schemeClr val="tx1"/>
                </a:solidFill>
                <a:latin typeface="Trebuchet MS" charset="0"/>
              </a:rPr>
              <a:t>Ongoing programs, not projects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24710"/>
                                        </p:tgtEl>
                                        <p:attrNameLst>
                                          <p:attrName>style.visibility</p:attrName>
                                        </p:attrNameLst>
                                      </p:cBhvr>
                                      <p:to>
                                        <p:strVal val="visible"/>
                                      </p:to>
                                    </p:set>
                                  </p:childTnLst>
                                </p:cTn>
                              </p:par>
                            </p:childTnLst>
                          </p:cTn>
                        </p:par>
                        <p:par>
                          <p:cTn id="7" fill="hold">
                            <p:stCondLst>
                              <p:cond delay="0"/>
                            </p:stCondLst>
                            <p:childTnLst>
                              <p:par>
                                <p:cTn id="8" presetID="9" presetClass="entr" presetSubtype="0" fill="hold" grpId="1" nodeType="afterEffect">
                                  <p:stCondLst>
                                    <p:cond delay="0"/>
                                  </p:stCondLst>
                                  <p:childTnLst>
                                    <p:set>
                                      <p:cBhvr>
                                        <p:cTn id="9" dur="1" fill="hold">
                                          <p:stCondLst>
                                            <p:cond delay="0"/>
                                          </p:stCondLst>
                                        </p:cTn>
                                        <p:tgtEl>
                                          <p:spTgt spid="1224710"/>
                                        </p:tgtEl>
                                        <p:attrNameLst>
                                          <p:attrName>style.visibility</p:attrName>
                                        </p:attrNameLst>
                                      </p:cBhvr>
                                      <p:to>
                                        <p:strVal val="visible"/>
                                      </p:to>
                                    </p:set>
                                    <p:animEffect transition="in" filter="dissolve">
                                      <p:cBhvr>
                                        <p:cTn id="10" dur="1000"/>
                                        <p:tgtEl>
                                          <p:spTgt spid="1224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4710" grpId="0"/>
      <p:bldP spid="1224710" grpId="1"/>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26754" name="Picture 2" descr="funders"/>
          <p:cNvPicPr>
            <a:picLocks noChangeAspect="1" noChangeArrowheads="1"/>
          </p:cNvPicPr>
          <p:nvPr/>
        </p:nvPicPr>
        <p:blipFill>
          <a:blip r:embed="rId3"/>
          <a:srcRect b="2222"/>
          <a:stretch>
            <a:fillRect/>
          </a:stretch>
        </p:blipFill>
        <p:spPr bwMode="auto">
          <a:xfrm>
            <a:off x="0" y="0"/>
            <a:ext cx="9144000" cy="6705600"/>
          </a:xfrm>
          <a:prstGeom prst="rect">
            <a:avLst/>
          </a:prstGeom>
          <a:noFill/>
        </p:spPr>
      </p:pic>
      <p:sp>
        <p:nvSpPr>
          <p:cNvPr id="1226755" name="Text Box 3"/>
          <p:cNvSpPr txBox="1">
            <a:spLocks noChangeArrowheads="1"/>
          </p:cNvSpPr>
          <p:nvPr/>
        </p:nvSpPr>
        <p:spPr bwMode="auto">
          <a:xfrm>
            <a:off x="533400" y="93663"/>
            <a:ext cx="8220075" cy="579437"/>
          </a:xfrm>
          <a:prstGeom prst="rect">
            <a:avLst/>
          </a:prstGeom>
          <a:noFill/>
          <a:ln w="9525">
            <a:noFill/>
            <a:miter lim="800000"/>
            <a:headEnd/>
            <a:tailEnd/>
          </a:ln>
          <a:effectLst/>
        </p:spPr>
        <p:txBody>
          <a:bodyPr wrap="none">
            <a:prstTxWarp prst="textNoShape">
              <a:avLst/>
            </a:prstTxWarp>
            <a:spAutoFit/>
          </a:bodyPr>
          <a:lstStyle/>
          <a:p>
            <a:r>
              <a:rPr lang="en-US">
                <a:solidFill>
                  <a:schemeClr val="tx1"/>
                </a:solidFill>
                <a:latin typeface="Trebuchet MS" charset="0"/>
              </a:rPr>
              <a:t>Funding for sustainable workflow at scale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26755"/>
                                        </p:tgtEl>
                                        <p:attrNameLst>
                                          <p:attrName>style.visibility</p:attrName>
                                        </p:attrNameLst>
                                      </p:cBhvr>
                                      <p:to>
                                        <p:strVal val="visible"/>
                                      </p:to>
                                    </p:set>
                                    <p:animEffect transition="in" filter="dissolve">
                                      <p:cBhvr>
                                        <p:cTn id="7" dur="1000"/>
                                        <p:tgtEl>
                                          <p:spTgt spid="1226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6755"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02" name="Rectangle 2"/>
          <p:cNvSpPr>
            <a:spLocks noGrp="1" noChangeArrowheads="1"/>
          </p:cNvSpPr>
          <p:nvPr>
            <p:ph type="title"/>
          </p:nvPr>
        </p:nvSpPr>
        <p:spPr/>
        <p:txBody>
          <a:bodyPr/>
          <a:lstStyle/>
          <a:p>
            <a:endParaRPr lang="en-US"/>
          </a:p>
        </p:txBody>
      </p:sp>
      <p:pic>
        <p:nvPicPr>
          <p:cNvPr id="1228803" name="Picture 3" descr="scribe"/>
          <p:cNvPicPr>
            <a:picLocks noChangeAspect="1" noChangeArrowheads="1"/>
          </p:cNvPicPr>
          <p:nvPr>
            <p:ph type="body" idx="1"/>
          </p:nvPr>
        </p:nvPicPr>
        <p:blipFill>
          <a:blip r:embed="rId3"/>
          <a:srcRect/>
          <a:stretch>
            <a:fillRect/>
          </a:stretch>
        </p:blipFill>
        <p:spPr>
          <a:xfrm>
            <a:off x="0" y="0"/>
            <a:ext cx="9144000" cy="6858000"/>
          </a:xfrm>
          <a:ln/>
        </p:spPr>
      </p:pic>
      <p:sp>
        <p:nvSpPr>
          <p:cNvPr id="1228804" name="Text Box 4"/>
          <p:cNvSpPr txBox="1">
            <a:spLocks noChangeArrowheads="1"/>
          </p:cNvSpPr>
          <p:nvPr/>
        </p:nvSpPr>
        <p:spPr bwMode="auto">
          <a:xfrm>
            <a:off x="6877050" y="6491288"/>
            <a:ext cx="2228850" cy="366712"/>
          </a:xfrm>
          <a:prstGeom prst="rect">
            <a:avLst/>
          </a:prstGeom>
          <a:noFill/>
          <a:ln w="9525">
            <a:noFill/>
            <a:miter lim="800000"/>
            <a:headEnd/>
            <a:tailEnd/>
          </a:ln>
          <a:effectLst/>
        </p:spPr>
        <p:txBody>
          <a:bodyPr wrap="none">
            <a:prstTxWarp prst="textNoShape">
              <a:avLst/>
            </a:prstTxWarp>
            <a:spAutoFit/>
          </a:bodyPr>
          <a:lstStyle/>
          <a:p>
            <a:r>
              <a:rPr lang="en-US" sz="1800" b="0">
                <a:solidFill>
                  <a:schemeClr val="bg1"/>
                </a:solidFill>
                <a:latin typeface="Trebuchet MS" charset="0"/>
              </a:rPr>
              <a:t>Scribe book scanner</a:t>
            </a:r>
          </a:p>
        </p:txBody>
      </p:sp>
      <p:sp>
        <p:nvSpPr>
          <p:cNvPr id="1228805" name="Text Box 5"/>
          <p:cNvSpPr txBox="1">
            <a:spLocks noChangeArrowheads="1"/>
          </p:cNvSpPr>
          <p:nvPr/>
        </p:nvSpPr>
        <p:spPr bwMode="auto">
          <a:xfrm>
            <a:off x="277813" y="-123825"/>
            <a:ext cx="8877300" cy="579438"/>
          </a:xfrm>
          <a:prstGeom prst="rect">
            <a:avLst/>
          </a:prstGeom>
          <a:noFill/>
          <a:ln w="9525">
            <a:noFill/>
            <a:miter lim="800000"/>
            <a:headEnd/>
            <a:tailEnd/>
          </a:ln>
          <a:effectLst/>
        </p:spPr>
        <p:txBody>
          <a:bodyPr wrap="none">
            <a:prstTxWarp prst="textNoShape">
              <a:avLst/>
            </a:prstTxWarp>
            <a:spAutoFit/>
          </a:bodyPr>
          <a:lstStyle/>
          <a:p>
            <a:r>
              <a:rPr lang="en-US" b="0">
                <a:solidFill>
                  <a:schemeClr val="bg1"/>
                </a:solidFill>
                <a:latin typeface="Trebuchet MS" charset="0"/>
              </a:rPr>
              <a:t>Encourage development of format-specific gear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28805"/>
                                        </p:tgtEl>
                                        <p:attrNameLst>
                                          <p:attrName>style.visibility</p:attrName>
                                        </p:attrNameLst>
                                      </p:cBhvr>
                                      <p:to>
                                        <p:strVal val="visible"/>
                                      </p:to>
                                    </p:set>
                                    <p:animEffect transition="in" filter="dissolve">
                                      <p:cBhvr>
                                        <p:cTn id="7" dur="1000"/>
                                        <p:tgtEl>
                                          <p:spTgt spid="1228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05" grpId="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0850" name="Text Box 2"/>
          <p:cNvSpPr txBox="1">
            <a:spLocks noChangeArrowheads="1"/>
          </p:cNvSpPr>
          <p:nvPr/>
        </p:nvSpPr>
        <p:spPr bwMode="auto">
          <a:xfrm>
            <a:off x="6597650" y="6491288"/>
            <a:ext cx="2393950" cy="366712"/>
          </a:xfrm>
          <a:prstGeom prst="rect">
            <a:avLst/>
          </a:prstGeom>
          <a:noFill/>
          <a:ln w="9525">
            <a:noFill/>
            <a:miter lim="800000"/>
            <a:headEnd/>
            <a:tailEnd/>
          </a:ln>
          <a:effectLst/>
        </p:spPr>
        <p:txBody>
          <a:bodyPr wrap="none">
            <a:prstTxWarp prst="textNoShape">
              <a:avLst/>
            </a:prstTxWarp>
            <a:spAutoFit/>
          </a:bodyPr>
          <a:lstStyle/>
          <a:p>
            <a:r>
              <a:rPr lang="en-US" sz="1800" b="0">
                <a:solidFill>
                  <a:schemeClr val="bg1"/>
                </a:solidFill>
                <a:latin typeface="Arial" charset="0"/>
              </a:rPr>
              <a:t>University of Glasgow</a:t>
            </a:r>
          </a:p>
        </p:txBody>
      </p:sp>
      <p:sp>
        <p:nvSpPr>
          <p:cNvPr id="1230851" name="Text Box 3"/>
          <p:cNvSpPr txBox="1">
            <a:spLocks noChangeArrowheads="1"/>
          </p:cNvSpPr>
          <p:nvPr/>
        </p:nvSpPr>
        <p:spPr bwMode="auto">
          <a:xfrm>
            <a:off x="533400" y="304800"/>
            <a:ext cx="4400550" cy="579438"/>
          </a:xfrm>
          <a:prstGeom prst="rect">
            <a:avLst/>
          </a:prstGeom>
          <a:noFill/>
          <a:ln w="9525">
            <a:noFill/>
            <a:miter lim="800000"/>
            <a:headEnd/>
            <a:tailEnd/>
          </a:ln>
          <a:effectLst/>
        </p:spPr>
        <p:txBody>
          <a:bodyPr wrap="none">
            <a:prstTxWarp prst="textNoShape">
              <a:avLst/>
            </a:prstTxWarp>
            <a:spAutoFit/>
          </a:bodyPr>
          <a:lstStyle/>
          <a:p>
            <a:r>
              <a:rPr lang="en-US">
                <a:solidFill>
                  <a:schemeClr val="bg1"/>
                </a:solidFill>
                <a:latin typeface="Trebuchet MS" charset="0"/>
              </a:rPr>
              <a:t>Learn from your users</a:t>
            </a:r>
          </a:p>
        </p:txBody>
      </p:sp>
      <p:sp>
        <p:nvSpPr>
          <p:cNvPr id="1230852" name="Text Box 4"/>
          <p:cNvSpPr txBox="1">
            <a:spLocks noChangeArrowheads="1"/>
          </p:cNvSpPr>
          <p:nvPr/>
        </p:nvSpPr>
        <p:spPr bwMode="auto">
          <a:xfrm>
            <a:off x="6324600" y="6488113"/>
            <a:ext cx="2862263" cy="366712"/>
          </a:xfrm>
          <a:prstGeom prst="rect">
            <a:avLst/>
          </a:prstGeom>
          <a:noFill/>
          <a:ln w="9525">
            <a:noFill/>
            <a:miter lim="800000"/>
            <a:headEnd/>
            <a:tailEnd/>
          </a:ln>
          <a:effectLst/>
        </p:spPr>
        <p:txBody>
          <a:bodyPr wrap="none">
            <a:prstTxWarp prst="textNoShape">
              <a:avLst/>
            </a:prstTxWarp>
            <a:spAutoFit/>
          </a:bodyPr>
          <a:lstStyle/>
          <a:p>
            <a:r>
              <a:rPr lang="en-US" sz="1800" b="0">
                <a:solidFill>
                  <a:schemeClr val="bg1"/>
                </a:solidFill>
                <a:latin typeface="Trebuchet MS" charset="0"/>
              </a:rPr>
              <a:t>Linen Hall Library, Belfast</a:t>
            </a:r>
          </a:p>
        </p:txBody>
      </p:sp>
      <p:pic>
        <p:nvPicPr>
          <p:cNvPr id="1230853" name="Picture 5" descr="user"/>
          <p:cNvPicPr>
            <a:picLocks noChangeAspect="1" noChangeArrowheads="1"/>
          </p:cNvPicPr>
          <p:nvPr/>
        </p:nvPicPr>
        <p:blipFill>
          <a:blip r:embed="rId3"/>
          <a:srcRect/>
          <a:stretch>
            <a:fillRect/>
          </a:stretch>
        </p:blipFill>
        <p:spPr bwMode="auto">
          <a:xfrm>
            <a:off x="685800" y="1420813"/>
            <a:ext cx="8077200" cy="5429250"/>
          </a:xfrm>
          <a:prstGeom prst="rect">
            <a:avLst/>
          </a:prstGeom>
          <a:noFill/>
        </p:spPr>
      </p:pic>
      <p:sp>
        <p:nvSpPr>
          <p:cNvPr id="1230854" name="Text Box 6"/>
          <p:cNvSpPr txBox="1">
            <a:spLocks noChangeArrowheads="1"/>
          </p:cNvSpPr>
          <p:nvPr/>
        </p:nvSpPr>
        <p:spPr bwMode="auto">
          <a:xfrm>
            <a:off x="5746750" y="6488113"/>
            <a:ext cx="2789238" cy="366712"/>
          </a:xfrm>
          <a:prstGeom prst="rect">
            <a:avLst/>
          </a:prstGeom>
          <a:noFill/>
          <a:ln w="9525">
            <a:noFill/>
            <a:miter lim="800000"/>
            <a:headEnd/>
            <a:tailEnd/>
          </a:ln>
          <a:effectLst/>
        </p:spPr>
        <p:txBody>
          <a:bodyPr wrap="none">
            <a:prstTxWarp prst="textNoShape">
              <a:avLst/>
            </a:prstTxWarp>
            <a:spAutoFit/>
          </a:bodyPr>
          <a:lstStyle/>
          <a:p>
            <a:r>
              <a:rPr lang="en-US" sz="1800" b="0">
                <a:solidFill>
                  <a:schemeClr val="bg1"/>
                </a:solidFill>
                <a:latin typeface="Arial" charset="0"/>
              </a:rPr>
              <a:t>Linen Hall Library, Belfast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30851"/>
                                        </p:tgtEl>
                                        <p:attrNameLst>
                                          <p:attrName>style.visibility</p:attrName>
                                        </p:attrNameLst>
                                      </p:cBhvr>
                                      <p:to>
                                        <p:strVal val="visible"/>
                                      </p:to>
                                    </p:set>
                                    <p:animEffect transition="in" filter="dissolve">
                                      <p:cBhvr>
                                        <p:cTn id="7" dur="1000"/>
                                        <p:tgtEl>
                                          <p:spTgt spid="1230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851" grpId="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32898" name="Picture 2" descr="multi"/>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1232899" name="Text Box 3"/>
          <p:cNvSpPr txBox="1">
            <a:spLocks noChangeArrowheads="1"/>
          </p:cNvSpPr>
          <p:nvPr/>
        </p:nvSpPr>
        <p:spPr bwMode="auto">
          <a:xfrm>
            <a:off x="609600" y="1066800"/>
            <a:ext cx="4924425" cy="579438"/>
          </a:xfrm>
          <a:prstGeom prst="rect">
            <a:avLst/>
          </a:prstGeom>
          <a:noFill/>
          <a:ln w="9525">
            <a:noFill/>
            <a:miter lim="800000"/>
            <a:headEnd/>
            <a:tailEnd/>
          </a:ln>
          <a:effectLst/>
        </p:spPr>
        <p:txBody>
          <a:bodyPr wrap="none">
            <a:prstTxWarp prst="textNoShape">
              <a:avLst/>
            </a:prstTxWarp>
            <a:spAutoFit/>
          </a:bodyPr>
          <a:lstStyle/>
          <a:p>
            <a:r>
              <a:rPr lang="en-US">
                <a:solidFill>
                  <a:srgbClr val="FF0000"/>
                </a:solidFill>
                <a:latin typeface="Trebuchet MS" charset="0"/>
              </a:rPr>
              <a:t>We’re in portal danger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32899"/>
                                        </p:tgtEl>
                                        <p:attrNameLst>
                                          <p:attrName>style.visibility</p:attrName>
                                        </p:attrNameLst>
                                      </p:cBhvr>
                                      <p:to>
                                        <p:strVal val="visible"/>
                                      </p:to>
                                    </p:set>
                                    <p:animEffect transition="in" filter="dissolve">
                                      <p:cBhvr>
                                        <p:cTn id="7" dur="1000"/>
                                        <p:tgtEl>
                                          <p:spTgt spid="1232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2899" grpId="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34946" name="Picture 2"/>
          <p:cNvPicPr>
            <a:picLocks noChangeAspect="1" noChangeArrowheads="1"/>
          </p:cNvPicPr>
          <p:nvPr/>
        </p:nvPicPr>
        <p:blipFill>
          <a:blip r:embed="rId3"/>
          <a:srcRect/>
          <a:stretch>
            <a:fillRect/>
          </a:stretch>
        </p:blipFill>
        <p:spPr bwMode="auto">
          <a:xfrm>
            <a:off x="0" y="1066800"/>
            <a:ext cx="9144000" cy="4886325"/>
          </a:xfrm>
          <a:prstGeom prst="rect">
            <a:avLst/>
          </a:prstGeom>
          <a:noFill/>
        </p:spPr>
      </p:pic>
      <p:sp>
        <p:nvSpPr>
          <p:cNvPr id="1234947" name="Text Box 3"/>
          <p:cNvSpPr txBox="1">
            <a:spLocks noChangeArrowheads="1"/>
          </p:cNvSpPr>
          <p:nvPr>
            <p:ph type="title"/>
          </p:nvPr>
        </p:nvSpPr>
        <p:spPr>
          <a:xfrm>
            <a:off x="533400" y="304800"/>
            <a:ext cx="5372100" cy="747713"/>
          </a:xfrm>
          <a:noFill/>
          <a:ln/>
          <a:effectLst>
            <a:outerShdw blurRad="63500" dist="38099" dir="2700000" algn="ctr" rotWithShape="0">
              <a:schemeClr val="bg2">
                <a:alpha val="74998"/>
              </a:schemeClr>
            </a:outerShdw>
          </a:effectLst>
        </p:spPr>
        <p:txBody>
          <a:bodyPr anchor="t"/>
          <a:lstStyle/>
          <a:p>
            <a:pPr algn="ctr"/>
            <a:r>
              <a:rPr lang="en-US" sz="3200"/>
              <a:t>Be where the users are</a:t>
            </a:r>
          </a:p>
        </p:txBody>
      </p:sp>
      <p:sp>
        <p:nvSpPr>
          <p:cNvPr id="1234948" name="Text Box 4"/>
          <p:cNvSpPr txBox="1">
            <a:spLocks noChangeArrowheads="1"/>
          </p:cNvSpPr>
          <p:nvPr/>
        </p:nvSpPr>
        <p:spPr bwMode="auto">
          <a:xfrm>
            <a:off x="2740025" y="6061075"/>
            <a:ext cx="6402388" cy="339725"/>
          </a:xfrm>
          <a:prstGeom prst="rect">
            <a:avLst/>
          </a:prstGeom>
          <a:noFill/>
          <a:ln w="9525">
            <a:noFill/>
            <a:miter lim="800000"/>
            <a:headEnd/>
            <a:tailEnd/>
          </a:ln>
          <a:effectLst/>
        </p:spPr>
        <p:txBody>
          <a:bodyPr wrap="none">
            <a:prstTxWarp prst="textNoShape">
              <a:avLst/>
            </a:prstTxWarp>
            <a:spAutoFit/>
          </a:bodyPr>
          <a:lstStyle/>
          <a:p>
            <a:pPr>
              <a:lnSpc>
                <a:spcPct val="90000"/>
              </a:lnSpc>
              <a:spcBef>
                <a:spcPct val="30000"/>
              </a:spcBef>
            </a:pPr>
            <a:r>
              <a:rPr lang="en-US" sz="1800" b="0">
                <a:solidFill>
                  <a:schemeClr val="tx1"/>
                </a:solidFill>
                <a:latin typeface="Trebuchet MS" charset="0"/>
              </a:rPr>
              <a:t>Image: informationarchitects.jp/web-trend-map-2008-beta/</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34947"/>
                                        </p:tgtEl>
                                        <p:attrNameLst>
                                          <p:attrName>style.visibility</p:attrName>
                                        </p:attrNameLst>
                                      </p:cBhvr>
                                      <p:to>
                                        <p:strVal val="visible"/>
                                      </p:to>
                                    </p:set>
                                    <p:animEffect transition="in" filter="dissolve">
                                      <p:cBhvr>
                                        <p:cTn id="7" dur="1000"/>
                                        <p:tgtEl>
                                          <p:spTgt spid="1234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4947" grpId="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6996" name="Text Box 4"/>
          <p:cNvSpPr txBox="1">
            <a:spLocks noChangeArrowheads="1"/>
          </p:cNvSpPr>
          <p:nvPr/>
        </p:nvSpPr>
        <p:spPr bwMode="auto">
          <a:xfrm>
            <a:off x="5486400" y="6096000"/>
            <a:ext cx="3444875" cy="641350"/>
          </a:xfrm>
          <a:prstGeom prst="rect">
            <a:avLst/>
          </a:prstGeom>
          <a:noFill/>
          <a:ln w="9525">
            <a:noFill/>
            <a:miter lim="800000"/>
            <a:headEnd/>
            <a:tailEnd/>
          </a:ln>
          <a:effectLst/>
        </p:spPr>
        <p:txBody>
          <a:bodyPr>
            <a:prstTxWarp prst="textNoShape">
              <a:avLst/>
            </a:prstTxWarp>
            <a:spAutoFit/>
          </a:bodyPr>
          <a:lstStyle/>
          <a:p>
            <a:r>
              <a:rPr lang="en-US" sz="1800" b="0">
                <a:solidFill>
                  <a:schemeClr val="tx1"/>
                </a:solidFill>
                <a:latin typeface="Trebuchet MS" charset="0"/>
              </a:rPr>
              <a:t>Show me a sign. flickr image by danr_co </a:t>
            </a:r>
          </a:p>
        </p:txBody>
      </p:sp>
      <p:pic>
        <p:nvPicPr>
          <p:cNvPr id="1236997" name="Picture 5"/>
          <p:cNvPicPr>
            <a:picLocks noChangeAspect="1" noChangeArrowheads="1"/>
          </p:cNvPicPr>
          <p:nvPr/>
        </p:nvPicPr>
        <p:blipFill>
          <a:blip r:embed="rId3"/>
          <a:srcRect/>
          <a:stretch>
            <a:fillRect/>
          </a:stretch>
        </p:blipFill>
        <p:spPr bwMode="auto">
          <a:xfrm>
            <a:off x="1955800" y="1447800"/>
            <a:ext cx="3382963" cy="5080000"/>
          </a:xfrm>
          <a:prstGeom prst="rect">
            <a:avLst/>
          </a:prstGeom>
          <a:noFill/>
          <a:ln w="9525">
            <a:noFill/>
            <a:miter lim="800000"/>
            <a:headEnd/>
            <a:tailEnd/>
          </a:ln>
          <a:effectLst/>
        </p:spPr>
      </p:pic>
      <p:sp>
        <p:nvSpPr>
          <p:cNvPr id="1236998" name="Text Box 6"/>
          <p:cNvSpPr txBox="1">
            <a:spLocks noChangeArrowheads="1"/>
          </p:cNvSpPr>
          <p:nvPr>
            <p:ph type="title"/>
          </p:nvPr>
        </p:nvSpPr>
        <p:spPr>
          <a:xfrm>
            <a:off x="533400" y="304800"/>
            <a:ext cx="5372100" cy="747713"/>
          </a:xfrm>
          <a:noFill/>
          <a:ln/>
          <a:effectLst>
            <a:outerShdw blurRad="63500" dist="38099" dir="2700000" algn="ctr" rotWithShape="0">
              <a:schemeClr val="bg2">
                <a:alpha val="74998"/>
              </a:schemeClr>
            </a:outerShdw>
          </a:effectLst>
        </p:spPr>
        <p:txBody>
          <a:bodyPr anchor="t"/>
          <a:lstStyle/>
          <a:p>
            <a:r>
              <a:rPr lang="en-US" sz="3200"/>
              <a:t>Signs of hope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36998"/>
                                        </p:tgtEl>
                                        <p:attrNameLst>
                                          <p:attrName>style.visibility</p:attrName>
                                        </p:attrNameLst>
                                      </p:cBhvr>
                                      <p:to>
                                        <p:strVal val="visible"/>
                                      </p:to>
                                    </p:set>
                                    <p:animEffect transition="in" filter="dissolve">
                                      <p:cBhvr>
                                        <p:cTn id="7" dur="1000"/>
                                        <p:tgtEl>
                                          <p:spTgt spid="1236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6998" grpId="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42" name="Text Box 2"/>
          <p:cNvSpPr txBox="1">
            <a:spLocks noChangeArrowheads="1"/>
          </p:cNvSpPr>
          <p:nvPr/>
        </p:nvSpPr>
        <p:spPr bwMode="auto">
          <a:xfrm>
            <a:off x="4716463" y="6338888"/>
            <a:ext cx="4349750" cy="366712"/>
          </a:xfrm>
          <a:prstGeom prst="rect">
            <a:avLst/>
          </a:prstGeom>
          <a:noFill/>
          <a:ln w="9525">
            <a:noFill/>
            <a:miter lim="800000"/>
            <a:headEnd/>
            <a:tailEnd/>
          </a:ln>
          <a:effectLst/>
        </p:spPr>
        <p:txBody>
          <a:bodyPr wrap="none">
            <a:prstTxWarp prst="textNoShape">
              <a:avLst/>
            </a:prstTxWarp>
            <a:spAutoFit/>
          </a:bodyPr>
          <a:lstStyle/>
          <a:p>
            <a:r>
              <a:rPr lang="en-US" sz="1800" b="0">
                <a:solidFill>
                  <a:schemeClr val="bg1"/>
                </a:solidFill>
                <a:latin typeface="Trebuchet MS" charset="0"/>
              </a:rPr>
              <a:t>Images: Harry Ransom Center, UT Austin</a:t>
            </a:r>
          </a:p>
        </p:txBody>
      </p:sp>
      <p:sp>
        <p:nvSpPr>
          <p:cNvPr id="1239043" name="Rectangle 3"/>
          <p:cNvSpPr>
            <a:spLocks noChangeArrowheads="1"/>
          </p:cNvSpPr>
          <p:nvPr/>
        </p:nvSpPr>
        <p:spPr bwMode="auto">
          <a:xfrm>
            <a:off x="0" y="6553200"/>
            <a:ext cx="2057400" cy="304800"/>
          </a:xfrm>
          <a:prstGeom prst="rect">
            <a:avLst/>
          </a:prstGeom>
          <a:noFill/>
          <a:ln w="9525">
            <a:noFill/>
            <a:miter lim="800000"/>
            <a:headEnd/>
            <a:tailEnd/>
          </a:ln>
          <a:effectLst/>
        </p:spPr>
        <p:txBody>
          <a:bodyPr wrap="none" anchor="ctr">
            <a:prstTxWarp prst="textNoShape">
              <a:avLst/>
            </a:prstTxWarp>
          </a:bodyPr>
          <a:lstStyle/>
          <a:p>
            <a:endParaRPr lang="en-US"/>
          </a:p>
        </p:txBody>
      </p:sp>
      <p:pic>
        <p:nvPicPr>
          <p:cNvPr id="1239044" name="Picture 4" descr="ransom"/>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41090" name="Picture 2" descr="wisc"/>
          <p:cNvPicPr>
            <a:picLocks noChangeAspect="1" noChangeArrowheads="1"/>
          </p:cNvPicPr>
          <p:nvPr/>
        </p:nvPicPr>
        <p:blipFill>
          <a:blip r:embed="rId3"/>
          <a:srcRect b="5556"/>
          <a:stretch>
            <a:fillRect/>
          </a:stretch>
        </p:blipFill>
        <p:spPr bwMode="auto">
          <a:xfrm>
            <a:off x="0" y="0"/>
            <a:ext cx="9144000" cy="6477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43138" name="Picture 2" descr="saam"/>
          <p:cNvPicPr>
            <a:picLocks noChangeAspect="1" noChangeArrowheads="1"/>
          </p:cNvPicPr>
          <p:nvPr/>
        </p:nvPicPr>
        <p:blipFill>
          <a:blip r:embed="rId3"/>
          <a:srcRect/>
          <a:stretch>
            <a:fillRect/>
          </a:stretch>
        </p:blipFill>
        <p:spPr bwMode="auto">
          <a:xfrm>
            <a:off x="152400" y="1411288"/>
            <a:ext cx="8077200" cy="5446712"/>
          </a:xfrm>
          <a:prstGeom prst="rect">
            <a:avLst/>
          </a:prstGeom>
          <a:noFill/>
        </p:spPr>
      </p:pic>
      <p:pic>
        <p:nvPicPr>
          <p:cNvPr id="1243139" name="Picture 3"/>
          <p:cNvPicPr>
            <a:picLocks noChangeAspect="1" noChangeArrowheads="1"/>
          </p:cNvPicPr>
          <p:nvPr/>
        </p:nvPicPr>
        <p:blipFill>
          <a:blip r:embed="rId4"/>
          <a:srcRect/>
          <a:stretch>
            <a:fillRect/>
          </a:stretch>
        </p:blipFill>
        <p:spPr bwMode="auto">
          <a:xfrm>
            <a:off x="609600" y="4800600"/>
            <a:ext cx="7939088" cy="404813"/>
          </a:xfrm>
          <a:prstGeom prst="rect">
            <a:avLst/>
          </a:prstGeom>
          <a:noFill/>
          <a:ln w="38100">
            <a:solidFill>
              <a:schemeClr val="tx1"/>
            </a:solidFill>
            <a:miter lim="800000"/>
            <a:headEnd/>
            <a:tailEnd/>
          </a:ln>
        </p:spPr>
      </p:pic>
      <p:sp>
        <p:nvSpPr>
          <p:cNvPr id="1243140" name="Text Box 4"/>
          <p:cNvSpPr txBox="1">
            <a:spLocks noChangeArrowheads="1"/>
          </p:cNvSpPr>
          <p:nvPr/>
        </p:nvSpPr>
        <p:spPr bwMode="auto">
          <a:xfrm>
            <a:off x="381000" y="304800"/>
            <a:ext cx="6324600" cy="1066800"/>
          </a:xfrm>
          <a:prstGeom prst="rect">
            <a:avLst/>
          </a:prstGeom>
          <a:noFill/>
          <a:ln w="9525">
            <a:noFill/>
            <a:miter lim="800000"/>
            <a:headEnd/>
            <a:tailEnd/>
          </a:ln>
          <a:effectLst/>
        </p:spPr>
        <p:txBody>
          <a:bodyPr>
            <a:prstTxWarp prst="textNoShape">
              <a:avLst/>
            </a:prstTxWarp>
            <a:spAutoFit/>
          </a:bodyPr>
          <a:lstStyle/>
          <a:p>
            <a:r>
              <a:rPr lang="en-US">
                <a:solidFill>
                  <a:schemeClr val="bg1"/>
                </a:solidFill>
                <a:latin typeface="Trebuchet MS" charset="0"/>
              </a:rPr>
              <a:t>Combine approaches; collapse decisions</a:t>
            </a:r>
            <a:endParaRPr lang="en-US">
              <a:solidFill>
                <a:schemeClr val="tx1"/>
              </a:solidFill>
              <a:latin typeface="Trebuchet MS" charset="0"/>
            </a:endParaRPr>
          </a:p>
        </p:txBody>
      </p:sp>
      <p:pic>
        <p:nvPicPr>
          <p:cNvPr id="1243141" name="Picture 5" descr="saamscan"/>
          <p:cNvPicPr>
            <a:picLocks noChangeAspect="1" noChangeArrowheads="1"/>
          </p:cNvPicPr>
          <p:nvPr/>
        </p:nvPicPr>
        <p:blipFill>
          <a:blip r:embed="rId5"/>
          <a:srcRect/>
          <a:stretch>
            <a:fillRect/>
          </a:stretch>
        </p:blipFill>
        <p:spPr bwMode="auto">
          <a:xfrm>
            <a:off x="5105400" y="1371600"/>
            <a:ext cx="4038600" cy="30289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243139"/>
                                        </p:tgtEl>
                                        <p:attrNameLst>
                                          <p:attrName>style.visibility</p:attrName>
                                        </p:attrNameLst>
                                      </p:cBhvr>
                                      <p:to>
                                        <p:strVal val="visible"/>
                                      </p:to>
                                    </p:set>
                                    <p:anim calcmode="lin" valueType="num">
                                      <p:cBhvr>
                                        <p:cTn id="7" dur="2000" fill="hold"/>
                                        <p:tgtEl>
                                          <p:spTgt spid="1243139"/>
                                        </p:tgtEl>
                                        <p:attrNameLst>
                                          <p:attrName>ppt_w</p:attrName>
                                        </p:attrNameLst>
                                      </p:cBhvr>
                                      <p:tavLst>
                                        <p:tav tm="0">
                                          <p:val>
                                            <p:fltVal val="0"/>
                                          </p:val>
                                        </p:tav>
                                        <p:tav tm="100000">
                                          <p:val>
                                            <p:strVal val="#ppt_w"/>
                                          </p:val>
                                        </p:tav>
                                      </p:tavLst>
                                    </p:anim>
                                    <p:anim calcmode="lin" valueType="num">
                                      <p:cBhvr>
                                        <p:cTn id="8" dur="2000" fill="hold"/>
                                        <p:tgtEl>
                                          <p:spTgt spid="1243139"/>
                                        </p:tgtEl>
                                        <p:attrNameLst>
                                          <p:attrName>ppt_h</p:attrName>
                                        </p:attrNameLst>
                                      </p:cBhvr>
                                      <p:tavLst>
                                        <p:tav tm="0">
                                          <p:val>
                                            <p:fltVal val="0"/>
                                          </p:val>
                                        </p:tav>
                                        <p:tav tm="100000">
                                          <p:val>
                                            <p:strVal val="#ppt_h"/>
                                          </p:val>
                                        </p:tav>
                                      </p:tavLst>
                                    </p:anim>
                                    <p:animEffect transition="in" filter="fade">
                                      <p:cBhvr>
                                        <p:cTn id="9" dur="2000"/>
                                        <p:tgtEl>
                                          <p:spTgt spid="1243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1189890" name="Picture 2" descr="checker"/>
          <p:cNvPicPr>
            <a:picLocks noChangeAspect="1" noChangeArrowheads="1"/>
          </p:cNvPicPr>
          <p:nvPr/>
        </p:nvPicPr>
        <p:blipFill>
          <a:blip r:embed="rId3"/>
          <a:srcRect/>
          <a:stretch>
            <a:fillRect/>
          </a:stretch>
        </p:blipFill>
        <p:spPr bwMode="auto">
          <a:xfrm>
            <a:off x="0" y="-76200"/>
            <a:ext cx="9144000" cy="6858000"/>
          </a:xfrm>
          <a:prstGeom prst="rect">
            <a:avLst/>
          </a:prstGeom>
          <a:noFill/>
        </p:spPr>
      </p:pic>
      <p:pic>
        <p:nvPicPr>
          <p:cNvPr id="1189891" name="Picture 3"/>
          <p:cNvPicPr>
            <a:picLocks noChangeAspect="1" noChangeArrowheads="1"/>
          </p:cNvPicPr>
          <p:nvPr/>
        </p:nvPicPr>
        <p:blipFill>
          <a:blip r:embed="rId4"/>
          <a:srcRect/>
          <a:stretch>
            <a:fillRect/>
          </a:stretch>
        </p:blipFill>
        <p:spPr bwMode="auto">
          <a:xfrm>
            <a:off x="838200" y="4308475"/>
            <a:ext cx="7924800" cy="2473325"/>
          </a:xfrm>
          <a:prstGeom prst="rect">
            <a:avLst/>
          </a:prstGeom>
          <a:noFill/>
        </p:spPr>
      </p:pic>
      <p:pic>
        <p:nvPicPr>
          <p:cNvPr id="1189892" name="Picture 4"/>
          <p:cNvPicPr>
            <a:picLocks noChangeAspect="1" noChangeArrowheads="1"/>
          </p:cNvPicPr>
          <p:nvPr/>
        </p:nvPicPr>
        <p:blipFill>
          <a:blip r:embed="rId5"/>
          <a:srcRect/>
          <a:stretch>
            <a:fillRect/>
          </a:stretch>
        </p:blipFill>
        <p:spPr bwMode="auto">
          <a:xfrm>
            <a:off x="762000" y="684213"/>
            <a:ext cx="6629400" cy="1220787"/>
          </a:xfrm>
          <a:prstGeom prst="rect">
            <a:avLst/>
          </a:prstGeom>
          <a:noFill/>
        </p:spPr>
      </p:pic>
      <p:sp>
        <p:nvSpPr>
          <p:cNvPr id="1189893" name="Text Box 5"/>
          <p:cNvSpPr txBox="1">
            <a:spLocks noChangeArrowheads="1"/>
          </p:cNvSpPr>
          <p:nvPr/>
        </p:nvSpPr>
        <p:spPr bwMode="auto">
          <a:xfrm>
            <a:off x="1219200" y="0"/>
            <a:ext cx="5659438" cy="579438"/>
          </a:xfrm>
          <a:prstGeom prst="rect">
            <a:avLst/>
          </a:prstGeom>
          <a:noFill/>
          <a:ln w="9525">
            <a:noFill/>
            <a:miter lim="800000"/>
            <a:headEnd/>
            <a:tailEnd/>
          </a:ln>
          <a:effectLst/>
        </p:spPr>
        <p:txBody>
          <a:bodyPr wrap="none">
            <a:prstTxWarp prst="textNoShape">
              <a:avLst/>
            </a:prstTxWarp>
            <a:spAutoFit/>
          </a:bodyPr>
          <a:lstStyle/>
          <a:p>
            <a:r>
              <a:rPr lang="en-US">
                <a:solidFill>
                  <a:schemeClr val="tx1"/>
                </a:solidFill>
              </a:rPr>
              <a:t>Ricky’s  Chequered Past</a:t>
            </a:r>
          </a:p>
        </p:txBody>
      </p:sp>
      <p:pic>
        <p:nvPicPr>
          <p:cNvPr id="1189894" name="Picture 6"/>
          <p:cNvPicPr>
            <a:picLocks noChangeAspect="1" noChangeArrowheads="1"/>
          </p:cNvPicPr>
          <p:nvPr/>
        </p:nvPicPr>
        <p:blipFill>
          <a:blip r:embed="rId6"/>
          <a:srcRect/>
          <a:stretch>
            <a:fillRect/>
          </a:stretch>
        </p:blipFill>
        <p:spPr bwMode="auto">
          <a:xfrm>
            <a:off x="2362200" y="2254250"/>
            <a:ext cx="5791200" cy="1708150"/>
          </a:xfrm>
          <a:prstGeom prst="rect">
            <a:avLst/>
          </a:prstGeom>
          <a:noFill/>
        </p:spPr>
      </p:pic>
      <p:pic>
        <p:nvPicPr>
          <p:cNvPr id="1189895" name="Picture 7"/>
          <p:cNvPicPr>
            <a:picLocks noChangeAspect="1" noChangeArrowheads="1"/>
          </p:cNvPicPr>
          <p:nvPr/>
        </p:nvPicPr>
        <p:blipFill>
          <a:blip r:embed="rId7"/>
          <a:srcRect/>
          <a:stretch>
            <a:fillRect/>
          </a:stretch>
        </p:blipFill>
        <p:spPr bwMode="auto">
          <a:xfrm>
            <a:off x="7467600" y="0"/>
            <a:ext cx="1447800" cy="1803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98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898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898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5186" name="Rectangle 2"/>
          <p:cNvSpPr>
            <a:spLocks noGrp="1" noChangeArrowheads="1"/>
          </p:cNvSpPr>
          <p:nvPr>
            <p:ph type="title"/>
          </p:nvPr>
        </p:nvSpPr>
        <p:spPr>
          <a:xfrm>
            <a:off x="609600" y="304800"/>
            <a:ext cx="4192588" cy="915988"/>
          </a:xfrm>
        </p:spPr>
        <p:txBody>
          <a:bodyPr/>
          <a:lstStyle/>
          <a:p>
            <a:r>
              <a:rPr lang="en-US" sz="3200"/>
              <a:t>Process not projects</a:t>
            </a:r>
          </a:p>
        </p:txBody>
      </p:sp>
      <p:sp>
        <p:nvSpPr>
          <p:cNvPr id="1245187" name="Rectangle 3"/>
          <p:cNvSpPr>
            <a:spLocks noGrp="1" noChangeArrowheads="1"/>
          </p:cNvSpPr>
          <p:nvPr>
            <p:ph type="body" idx="1"/>
          </p:nvPr>
        </p:nvSpPr>
        <p:spPr/>
        <p:txBody>
          <a:bodyPr/>
          <a:lstStyle/>
          <a:p>
            <a:endParaRPr lang="en-US"/>
          </a:p>
        </p:txBody>
      </p:sp>
      <p:pic>
        <p:nvPicPr>
          <p:cNvPr id="1245188" name="Picture 4" descr="eu"/>
          <p:cNvPicPr>
            <a:picLocks noChangeAspect="1" noChangeArrowheads="1"/>
          </p:cNvPicPr>
          <p:nvPr/>
        </p:nvPicPr>
        <p:blipFill>
          <a:blip r:embed="rId3"/>
          <a:srcRect/>
          <a:stretch>
            <a:fillRect/>
          </a:stretch>
        </p:blipFill>
        <p:spPr bwMode="auto">
          <a:xfrm>
            <a:off x="304800" y="1447800"/>
            <a:ext cx="8382000" cy="508952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47234" name="Picture 2" descr="UNC"/>
          <p:cNvPicPr>
            <a:picLocks noChangeAspect="1" noChangeArrowheads="1"/>
          </p:cNvPicPr>
          <p:nvPr/>
        </p:nvPicPr>
        <p:blipFill>
          <a:blip r:embed="rId3"/>
          <a:srcRect b="5556"/>
          <a:stretch>
            <a:fillRect/>
          </a:stretch>
        </p:blipFill>
        <p:spPr bwMode="auto">
          <a:xfrm>
            <a:off x="0" y="0"/>
            <a:ext cx="9144000" cy="64770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49282" name="Picture 2" descr="morton"/>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1249283" name="Text Box 3"/>
          <p:cNvSpPr txBox="1">
            <a:spLocks noChangeArrowheads="1"/>
          </p:cNvSpPr>
          <p:nvPr/>
        </p:nvSpPr>
        <p:spPr bwMode="auto">
          <a:xfrm>
            <a:off x="2987675" y="-76200"/>
            <a:ext cx="1658938" cy="579438"/>
          </a:xfrm>
          <a:prstGeom prst="rect">
            <a:avLst/>
          </a:prstGeom>
          <a:noFill/>
          <a:ln w="9525">
            <a:noFill/>
            <a:miter lim="800000"/>
            <a:headEnd/>
            <a:tailEnd/>
          </a:ln>
          <a:effectLst/>
        </p:spPr>
        <p:txBody>
          <a:bodyPr wrap="none">
            <a:prstTxWarp prst="textNoShape">
              <a:avLst/>
            </a:prstTxWarp>
            <a:spAutoFit/>
          </a:bodyPr>
          <a:lstStyle/>
          <a:p>
            <a:r>
              <a:rPr lang="en-US">
                <a:solidFill>
                  <a:schemeClr val="tx1"/>
                </a:solidFill>
                <a:latin typeface="Trebuchet MS" charset="0"/>
              </a:rPr>
              <a:t>Do it all</a:t>
            </a:r>
          </a:p>
        </p:txBody>
      </p:sp>
      <p:sp>
        <p:nvSpPr>
          <p:cNvPr id="1249284" name="Text Box 4"/>
          <p:cNvSpPr txBox="1">
            <a:spLocks noChangeArrowheads="1"/>
          </p:cNvSpPr>
          <p:nvPr/>
        </p:nvSpPr>
        <p:spPr bwMode="auto">
          <a:xfrm>
            <a:off x="5770563" y="6491288"/>
            <a:ext cx="3378200" cy="366712"/>
          </a:xfrm>
          <a:prstGeom prst="rect">
            <a:avLst/>
          </a:prstGeom>
          <a:noFill/>
          <a:ln w="9525">
            <a:noFill/>
            <a:miter lim="800000"/>
            <a:headEnd/>
            <a:tailEnd/>
          </a:ln>
          <a:effectLst/>
        </p:spPr>
        <p:txBody>
          <a:bodyPr wrap="none">
            <a:prstTxWarp prst="textNoShape">
              <a:avLst/>
            </a:prstTxWarp>
            <a:spAutoFit/>
          </a:bodyPr>
          <a:lstStyle/>
          <a:p>
            <a:r>
              <a:rPr lang="en-US" sz="1800">
                <a:solidFill>
                  <a:schemeClr val="accent2"/>
                </a:solidFill>
                <a:latin typeface="Trebuchet MS" charset="0"/>
              </a:rPr>
              <a:t>Images: A View to Hugh (blog)</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51330" name="Picture 2" descr="hugh"/>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1251331" name="Picture 3"/>
          <p:cNvPicPr>
            <a:picLocks noChangeAspect="1" noChangeArrowheads="1"/>
          </p:cNvPicPr>
          <p:nvPr/>
        </p:nvPicPr>
        <p:blipFill>
          <a:blip r:embed="rId4"/>
          <a:srcRect/>
          <a:stretch>
            <a:fillRect/>
          </a:stretch>
        </p:blipFill>
        <p:spPr bwMode="auto">
          <a:xfrm>
            <a:off x="0" y="6153150"/>
            <a:ext cx="4772025" cy="704850"/>
          </a:xfrm>
          <a:prstGeom prst="rect">
            <a:avLst/>
          </a:prstGeom>
          <a:noFill/>
        </p:spPr>
      </p:pic>
      <p:sp>
        <p:nvSpPr>
          <p:cNvPr id="1251332" name="Text Box 4"/>
          <p:cNvSpPr txBox="1">
            <a:spLocks noChangeArrowheads="1"/>
          </p:cNvSpPr>
          <p:nvPr/>
        </p:nvSpPr>
        <p:spPr bwMode="auto">
          <a:xfrm>
            <a:off x="457200" y="0"/>
            <a:ext cx="3849688" cy="579438"/>
          </a:xfrm>
          <a:prstGeom prst="rect">
            <a:avLst/>
          </a:prstGeom>
          <a:noFill/>
          <a:ln w="9525">
            <a:noFill/>
            <a:miter lim="800000"/>
            <a:headEnd/>
            <a:tailEnd/>
          </a:ln>
          <a:effectLst/>
        </p:spPr>
        <p:txBody>
          <a:bodyPr wrap="none">
            <a:prstTxWarp prst="textNoShape">
              <a:avLst/>
            </a:prstTxWarp>
            <a:spAutoFit/>
          </a:bodyPr>
          <a:lstStyle/>
          <a:p>
            <a:r>
              <a:rPr lang="en-US">
                <a:solidFill>
                  <a:schemeClr val="bg1"/>
                </a:solidFill>
                <a:latin typeface="Trebuchet MS" charset="0"/>
              </a:rPr>
              <a:t>Share your findings</a:t>
            </a:r>
          </a:p>
        </p:txBody>
      </p:sp>
      <p:sp>
        <p:nvSpPr>
          <p:cNvPr id="1251333" name="Text Box 5"/>
          <p:cNvSpPr txBox="1">
            <a:spLocks noChangeArrowheads="1"/>
          </p:cNvSpPr>
          <p:nvPr/>
        </p:nvSpPr>
        <p:spPr bwMode="auto">
          <a:xfrm>
            <a:off x="5770563" y="6491288"/>
            <a:ext cx="3378200" cy="366712"/>
          </a:xfrm>
          <a:prstGeom prst="rect">
            <a:avLst/>
          </a:prstGeom>
          <a:noFill/>
          <a:ln w="9525">
            <a:noFill/>
            <a:miter lim="800000"/>
            <a:headEnd/>
            <a:tailEnd/>
          </a:ln>
          <a:effectLst/>
        </p:spPr>
        <p:txBody>
          <a:bodyPr wrap="none">
            <a:prstTxWarp prst="textNoShape">
              <a:avLst/>
            </a:prstTxWarp>
            <a:spAutoFit/>
          </a:bodyPr>
          <a:lstStyle/>
          <a:p>
            <a:r>
              <a:rPr lang="en-US" sz="1800">
                <a:solidFill>
                  <a:schemeClr val="accent2"/>
                </a:solidFill>
                <a:latin typeface="Trebuchet MS" charset="0"/>
              </a:rPr>
              <a:t>Images: A View to Hugh (blog)</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3378" name="Text Box 2"/>
          <p:cNvSpPr txBox="1">
            <a:spLocks noChangeArrowheads="1"/>
          </p:cNvSpPr>
          <p:nvPr/>
        </p:nvSpPr>
        <p:spPr bwMode="auto">
          <a:xfrm>
            <a:off x="7308850" y="6491288"/>
            <a:ext cx="1835150" cy="366712"/>
          </a:xfrm>
          <a:prstGeom prst="rect">
            <a:avLst/>
          </a:prstGeom>
          <a:noFill/>
          <a:ln w="9525">
            <a:noFill/>
            <a:miter lim="800000"/>
            <a:headEnd/>
            <a:tailEnd/>
          </a:ln>
          <a:effectLst/>
        </p:spPr>
        <p:txBody>
          <a:bodyPr wrap="none">
            <a:prstTxWarp prst="textNoShape">
              <a:avLst/>
            </a:prstTxWarp>
            <a:spAutoFit/>
          </a:bodyPr>
          <a:lstStyle/>
          <a:p>
            <a:r>
              <a:rPr lang="en-US" sz="1800">
                <a:solidFill>
                  <a:schemeClr val="tx1"/>
                </a:solidFill>
                <a:latin typeface="Trebuchet MS" charset="0"/>
              </a:rPr>
              <a:t>Images: various</a:t>
            </a:r>
          </a:p>
        </p:txBody>
      </p:sp>
      <p:pic>
        <p:nvPicPr>
          <p:cNvPr id="1253379" name="Picture 3" descr="formats"/>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55426" name="Picture 2" descr="Capture Stationcomp"/>
          <p:cNvPicPr>
            <a:picLocks noChangeAspect="1" noChangeArrowheads="1"/>
          </p:cNvPicPr>
          <p:nvPr/>
        </p:nvPicPr>
        <p:blipFill>
          <a:blip r:embed="rId3"/>
          <a:srcRect/>
          <a:stretch>
            <a:fillRect/>
          </a:stretch>
        </p:blipFill>
        <p:spPr bwMode="auto">
          <a:xfrm>
            <a:off x="6369050" y="1524000"/>
            <a:ext cx="2774950" cy="3200400"/>
          </a:xfrm>
          <a:prstGeom prst="rect">
            <a:avLst/>
          </a:prstGeom>
          <a:noFill/>
        </p:spPr>
      </p:pic>
      <p:pic>
        <p:nvPicPr>
          <p:cNvPr id="1255427" name="Picture 3" descr="Camera- Bellows Assemblycomp"/>
          <p:cNvPicPr>
            <a:picLocks noChangeAspect="1" noChangeArrowheads="1"/>
          </p:cNvPicPr>
          <p:nvPr/>
        </p:nvPicPr>
        <p:blipFill>
          <a:blip r:embed="rId4"/>
          <a:srcRect/>
          <a:stretch>
            <a:fillRect/>
          </a:stretch>
        </p:blipFill>
        <p:spPr bwMode="auto">
          <a:xfrm>
            <a:off x="3581400" y="1524000"/>
            <a:ext cx="2568575" cy="2895600"/>
          </a:xfrm>
          <a:prstGeom prst="rect">
            <a:avLst/>
          </a:prstGeom>
          <a:noFill/>
        </p:spPr>
      </p:pic>
      <p:sp>
        <p:nvSpPr>
          <p:cNvPr id="1255428" name="Rectangle 4"/>
          <p:cNvSpPr>
            <a:spLocks noGrp="1" noChangeArrowheads="1"/>
          </p:cNvSpPr>
          <p:nvPr>
            <p:ph type="title"/>
          </p:nvPr>
        </p:nvSpPr>
        <p:spPr>
          <a:xfrm>
            <a:off x="228600" y="228600"/>
            <a:ext cx="4878388" cy="609600"/>
          </a:xfrm>
        </p:spPr>
        <p:txBody>
          <a:bodyPr/>
          <a:lstStyle/>
          <a:p>
            <a:r>
              <a:rPr lang="en-US"/>
              <a:t>Multi-analogue digitisation</a:t>
            </a:r>
          </a:p>
        </p:txBody>
      </p:sp>
      <p:sp>
        <p:nvSpPr>
          <p:cNvPr id="1255429" name="Rectangle 5"/>
          <p:cNvSpPr>
            <a:spLocks noGrp="1" noChangeArrowheads="1"/>
          </p:cNvSpPr>
          <p:nvPr>
            <p:ph type="body" idx="1"/>
          </p:nvPr>
        </p:nvSpPr>
        <p:spPr/>
        <p:txBody>
          <a:bodyPr/>
          <a:lstStyle/>
          <a:p>
            <a:pPr lvl="1"/>
            <a:endParaRPr lang="en-US"/>
          </a:p>
          <a:p>
            <a:pPr lvl="1"/>
            <a:endParaRPr lang="en-US"/>
          </a:p>
        </p:txBody>
      </p:sp>
      <p:pic>
        <p:nvPicPr>
          <p:cNvPr id="1255430" name="Picture 6" descr="SI Book Cradle_sidecomp"/>
          <p:cNvPicPr>
            <a:picLocks noChangeAspect="1" noChangeArrowheads="1"/>
          </p:cNvPicPr>
          <p:nvPr/>
        </p:nvPicPr>
        <p:blipFill>
          <a:blip r:embed="rId5"/>
          <a:srcRect/>
          <a:stretch>
            <a:fillRect/>
          </a:stretch>
        </p:blipFill>
        <p:spPr bwMode="auto">
          <a:xfrm>
            <a:off x="381000" y="1549400"/>
            <a:ext cx="3200400" cy="2400300"/>
          </a:xfrm>
          <a:prstGeom prst="rect">
            <a:avLst/>
          </a:prstGeom>
          <a:noFill/>
        </p:spPr>
      </p:pic>
      <p:pic>
        <p:nvPicPr>
          <p:cNvPr id="1255433" name="Picture 9" descr="Auto-Slide Loadercomp"/>
          <p:cNvPicPr>
            <a:picLocks noChangeAspect="1" noChangeArrowheads="1"/>
          </p:cNvPicPr>
          <p:nvPr/>
        </p:nvPicPr>
        <p:blipFill>
          <a:blip r:embed="rId6"/>
          <a:srcRect/>
          <a:stretch>
            <a:fillRect/>
          </a:stretch>
        </p:blipFill>
        <p:spPr bwMode="auto">
          <a:xfrm>
            <a:off x="4724400" y="4419600"/>
            <a:ext cx="3048000" cy="2233613"/>
          </a:xfrm>
          <a:prstGeom prst="rect">
            <a:avLst/>
          </a:prstGeom>
          <a:noFill/>
        </p:spPr>
      </p:pic>
      <p:pic>
        <p:nvPicPr>
          <p:cNvPr id="1255435" name="Picture 11" descr="35 mm Roll Film Transportcomp"/>
          <p:cNvPicPr>
            <a:picLocks noChangeAspect="1" noChangeArrowheads="1"/>
          </p:cNvPicPr>
          <p:nvPr/>
        </p:nvPicPr>
        <p:blipFill>
          <a:blip r:embed="rId7"/>
          <a:srcRect/>
          <a:stretch>
            <a:fillRect/>
          </a:stretch>
        </p:blipFill>
        <p:spPr bwMode="auto">
          <a:xfrm>
            <a:off x="1447800" y="5715000"/>
            <a:ext cx="3276600" cy="966788"/>
          </a:xfrm>
          <a:prstGeom prst="rect">
            <a:avLst/>
          </a:prstGeom>
          <a:noFill/>
        </p:spPr>
      </p:pic>
      <p:pic>
        <p:nvPicPr>
          <p:cNvPr id="1255436" name="Picture 12" descr="conveyor glass upcomp2"/>
          <p:cNvPicPr>
            <a:picLocks noChangeAspect="1" noChangeArrowheads="1"/>
          </p:cNvPicPr>
          <p:nvPr/>
        </p:nvPicPr>
        <p:blipFill>
          <a:blip r:embed="rId8"/>
          <a:srcRect/>
          <a:stretch>
            <a:fillRect/>
          </a:stretch>
        </p:blipFill>
        <p:spPr bwMode="auto">
          <a:xfrm>
            <a:off x="381000" y="4038600"/>
            <a:ext cx="1981200" cy="1687513"/>
          </a:xfrm>
          <a:prstGeom prst="rect">
            <a:avLst/>
          </a:prstGeom>
          <a:noFill/>
        </p:spPr>
      </p:pic>
      <p:sp>
        <p:nvSpPr>
          <p:cNvPr id="1255437" name="Rectangle 13"/>
          <p:cNvSpPr>
            <a:spLocks noChangeArrowheads="1"/>
          </p:cNvSpPr>
          <p:nvPr/>
        </p:nvSpPr>
        <p:spPr bwMode="auto">
          <a:xfrm>
            <a:off x="6324600" y="6324600"/>
            <a:ext cx="2819400" cy="53340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1255438" name="Text Box 14"/>
          <p:cNvSpPr txBox="1">
            <a:spLocks noChangeArrowheads="1"/>
          </p:cNvSpPr>
          <p:nvPr/>
        </p:nvSpPr>
        <p:spPr bwMode="auto">
          <a:xfrm>
            <a:off x="6505575" y="6491288"/>
            <a:ext cx="2638425" cy="366712"/>
          </a:xfrm>
          <a:prstGeom prst="rect">
            <a:avLst/>
          </a:prstGeom>
          <a:noFill/>
          <a:ln w="9525">
            <a:noFill/>
            <a:miter lim="800000"/>
            <a:headEnd/>
            <a:tailEnd/>
          </a:ln>
          <a:effectLst/>
        </p:spPr>
        <p:txBody>
          <a:bodyPr wrap="none">
            <a:prstTxWarp prst="textNoShape">
              <a:avLst/>
            </a:prstTxWarp>
            <a:spAutoFit/>
          </a:bodyPr>
          <a:lstStyle/>
          <a:p>
            <a:r>
              <a:rPr lang="en-US" sz="1800">
                <a:latin typeface="Trebuchet MS" charset="0"/>
              </a:rPr>
              <a:t>Images: Stokes Imaging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54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554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554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554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554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55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57474" name="Picture 2" descr="reassess"/>
          <p:cNvPicPr>
            <a:picLocks noChangeAspect="1" noChangeArrowheads="1"/>
          </p:cNvPicPr>
          <p:nvPr/>
        </p:nvPicPr>
        <p:blipFill>
          <a:blip r:embed="rId3"/>
          <a:srcRect b="4445"/>
          <a:stretch>
            <a:fillRect/>
          </a:stretch>
        </p:blipFill>
        <p:spPr bwMode="auto">
          <a:xfrm>
            <a:off x="0" y="152400"/>
            <a:ext cx="9144000" cy="65532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59522" name="Picture 2" descr="nhprc"/>
          <p:cNvPicPr>
            <a:picLocks noChangeAspect="1" noChangeArrowheads="1"/>
          </p:cNvPicPr>
          <p:nvPr/>
        </p:nvPicPr>
        <p:blipFill>
          <a:blip r:embed="rId3"/>
          <a:srcRect/>
          <a:stretch>
            <a:fillRect/>
          </a:stretch>
        </p:blipFill>
        <p:spPr bwMode="auto">
          <a:xfrm>
            <a:off x="381000" y="1447800"/>
            <a:ext cx="8001000" cy="5253038"/>
          </a:xfrm>
          <a:prstGeom prst="rect">
            <a:avLst/>
          </a:prstGeom>
          <a:noFill/>
        </p:spPr>
      </p:pic>
      <p:sp>
        <p:nvSpPr>
          <p:cNvPr id="1259523" name="Text Box 3"/>
          <p:cNvSpPr txBox="1">
            <a:spLocks noChangeArrowheads="1"/>
          </p:cNvSpPr>
          <p:nvPr/>
        </p:nvSpPr>
        <p:spPr bwMode="auto">
          <a:xfrm>
            <a:off x="533400" y="304800"/>
            <a:ext cx="6294438" cy="1066800"/>
          </a:xfrm>
          <a:prstGeom prst="rect">
            <a:avLst/>
          </a:prstGeom>
          <a:noFill/>
          <a:ln w="9525">
            <a:noFill/>
            <a:miter lim="800000"/>
            <a:headEnd/>
            <a:tailEnd/>
          </a:ln>
          <a:effectLst/>
        </p:spPr>
        <p:txBody>
          <a:bodyPr wrap="none">
            <a:prstTxWarp prst="textNoShape">
              <a:avLst/>
            </a:prstTxWarp>
            <a:spAutoFit/>
          </a:bodyPr>
          <a:lstStyle/>
          <a:p>
            <a:r>
              <a:rPr lang="en-US">
                <a:solidFill>
                  <a:schemeClr val="bg1"/>
                </a:solidFill>
                <a:latin typeface="Trebuchet MS" charset="0"/>
              </a:rPr>
              <a:t>‘Aware’ funding for streamlined</a:t>
            </a:r>
          </a:p>
          <a:p>
            <a:r>
              <a:rPr lang="en-US">
                <a:solidFill>
                  <a:schemeClr val="bg1"/>
                </a:solidFill>
                <a:latin typeface="Trebuchet MS" charset="0"/>
              </a:rPr>
              <a:t> processes</a:t>
            </a:r>
          </a:p>
        </p:txBody>
      </p:sp>
      <p:pic>
        <p:nvPicPr>
          <p:cNvPr id="1259524" name="Picture 4"/>
          <p:cNvPicPr>
            <a:picLocks noChangeAspect="1" noChangeArrowheads="1"/>
          </p:cNvPicPr>
          <p:nvPr/>
        </p:nvPicPr>
        <p:blipFill>
          <a:blip r:embed="rId4"/>
          <a:srcRect/>
          <a:stretch>
            <a:fillRect/>
          </a:stretch>
        </p:blipFill>
        <p:spPr bwMode="auto">
          <a:xfrm>
            <a:off x="1066800" y="4724400"/>
            <a:ext cx="5419725" cy="992188"/>
          </a:xfrm>
          <a:prstGeom prst="rect">
            <a:avLst/>
          </a:prstGeom>
          <a:noFill/>
          <a:ln w="38100">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259524"/>
                                        </p:tgtEl>
                                        <p:attrNameLst>
                                          <p:attrName>style.visibility</p:attrName>
                                        </p:attrNameLst>
                                      </p:cBhvr>
                                      <p:to>
                                        <p:strVal val="visible"/>
                                      </p:to>
                                    </p:set>
                                    <p:anim calcmode="lin" valueType="num">
                                      <p:cBhvr>
                                        <p:cTn id="7" dur="2000" fill="hold"/>
                                        <p:tgtEl>
                                          <p:spTgt spid="1259524"/>
                                        </p:tgtEl>
                                        <p:attrNameLst>
                                          <p:attrName>ppt_w</p:attrName>
                                        </p:attrNameLst>
                                      </p:cBhvr>
                                      <p:tavLst>
                                        <p:tav tm="0">
                                          <p:val>
                                            <p:fltVal val="0"/>
                                          </p:val>
                                        </p:tav>
                                        <p:tav tm="100000">
                                          <p:val>
                                            <p:strVal val="#ppt_w"/>
                                          </p:val>
                                        </p:tav>
                                      </p:tavLst>
                                    </p:anim>
                                    <p:anim calcmode="lin" valueType="num">
                                      <p:cBhvr>
                                        <p:cTn id="8" dur="2000" fill="hold"/>
                                        <p:tgtEl>
                                          <p:spTgt spid="1259524"/>
                                        </p:tgtEl>
                                        <p:attrNameLst>
                                          <p:attrName>ppt_h</p:attrName>
                                        </p:attrNameLst>
                                      </p:cBhvr>
                                      <p:tavLst>
                                        <p:tav tm="0">
                                          <p:val>
                                            <p:fltVal val="0"/>
                                          </p:val>
                                        </p:tav>
                                        <p:tav tm="100000">
                                          <p:val>
                                            <p:strVal val="#ppt_h"/>
                                          </p:val>
                                        </p:tav>
                                      </p:tavLst>
                                    </p:anim>
                                    <p:animEffect transition="in" filter="fade">
                                      <p:cBhvr>
                                        <p:cTn id="9" dur="2000"/>
                                        <p:tgtEl>
                                          <p:spTgt spid="1259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61570" name="Picture 2" descr="dfg"/>
          <p:cNvPicPr>
            <a:picLocks noChangeAspect="1" noChangeArrowheads="1"/>
          </p:cNvPicPr>
          <p:nvPr/>
        </p:nvPicPr>
        <p:blipFill>
          <a:blip r:embed="rId3"/>
          <a:srcRect b="5833"/>
          <a:stretch>
            <a:fillRect/>
          </a:stretch>
        </p:blipFill>
        <p:spPr bwMode="auto">
          <a:xfrm>
            <a:off x="0" y="-57150"/>
            <a:ext cx="9144000" cy="645795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3618" name="Text Box 2"/>
          <p:cNvSpPr txBox="1">
            <a:spLocks noChangeArrowheads="1"/>
          </p:cNvSpPr>
          <p:nvPr/>
        </p:nvSpPr>
        <p:spPr bwMode="auto">
          <a:xfrm>
            <a:off x="457200" y="304800"/>
            <a:ext cx="5835650" cy="579438"/>
          </a:xfrm>
          <a:prstGeom prst="rect">
            <a:avLst/>
          </a:prstGeom>
          <a:noFill/>
          <a:ln w="9525">
            <a:noFill/>
            <a:miter lim="800000"/>
            <a:headEnd/>
            <a:tailEnd/>
          </a:ln>
          <a:effectLst/>
        </p:spPr>
        <p:txBody>
          <a:bodyPr wrap="none">
            <a:prstTxWarp prst="textNoShape">
              <a:avLst/>
            </a:prstTxWarp>
            <a:spAutoFit/>
          </a:bodyPr>
          <a:lstStyle/>
          <a:p>
            <a:r>
              <a:rPr lang="en-US">
                <a:solidFill>
                  <a:schemeClr val="bg1"/>
                </a:solidFill>
                <a:latin typeface="Trebuchet MS" charset="0"/>
              </a:rPr>
              <a:t>Preserve right to reuse/remix</a:t>
            </a:r>
          </a:p>
        </p:txBody>
      </p:sp>
      <p:pic>
        <p:nvPicPr>
          <p:cNvPr id="1263619" name="Picture 3" descr="goodterms"/>
          <p:cNvPicPr>
            <a:picLocks noChangeAspect="1" noChangeArrowheads="1"/>
          </p:cNvPicPr>
          <p:nvPr/>
        </p:nvPicPr>
        <p:blipFill>
          <a:blip r:embed="rId3"/>
          <a:srcRect/>
          <a:stretch>
            <a:fillRect/>
          </a:stretch>
        </p:blipFill>
        <p:spPr bwMode="auto">
          <a:xfrm>
            <a:off x="123825" y="1052513"/>
            <a:ext cx="8896350" cy="475297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1191938" name="Picture 2" descr="Darwin_HI_REZ"/>
          <p:cNvPicPr>
            <a:picLocks noChangeAspect="1" noChangeArrowheads="1"/>
          </p:cNvPicPr>
          <p:nvPr>
            <p:ph type="body" idx="1"/>
          </p:nvPr>
        </p:nvPicPr>
        <p:blipFill>
          <a:blip r:embed="rId3"/>
          <a:srcRect l="2000" t="5190" r="999" b="2596"/>
          <a:stretch>
            <a:fillRect/>
          </a:stretch>
        </p:blipFill>
        <p:spPr>
          <a:xfrm>
            <a:off x="0" y="0"/>
            <a:ext cx="9144000" cy="7048500"/>
          </a:xfrm>
          <a:ln/>
        </p:spPr>
      </p:pic>
      <p:sp>
        <p:nvSpPr>
          <p:cNvPr id="3" name="Content Placeholder 2"/>
          <p:cNvSpPr>
            <a:spLocks/>
          </p:cNvSpPr>
          <p:nvPr/>
        </p:nvSpPr>
        <p:spPr bwMode="auto">
          <a:xfrm>
            <a:off x="5154613" y="915988"/>
            <a:ext cx="3482975" cy="3971925"/>
          </a:xfrm>
          <a:prstGeom prst="rect">
            <a:avLst/>
          </a:prstGeom>
          <a:noFill/>
          <a:ln w="9525">
            <a:noFill/>
            <a:miter lim="800000"/>
            <a:headEnd/>
            <a:tailEnd/>
          </a:ln>
          <a:effectLst/>
        </p:spPr>
        <p:txBody>
          <a:bodyPr lIns="0" tIns="0" rIns="0" bIns="0">
            <a:prstTxWarp prst="textNoShape">
              <a:avLst/>
            </a:prstTxWarp>
          </a:bodyPr>
          <a:lstStyle/>
          <a:p>
            <a:pPr marL="225425" indent="-212725" eaLnBrk="0" hangingPunct="0">
              <a:lnSpc>
                <a:spcPct val="120000"/>
              </a:lnSpc>
              <a:spcBef>
                <a:spcPct val="50000"/>
              </a:spcBef>
              <a:buClr>
                <a:srgbClr val="FF7600"/>
              </a:buClr>
            </a:pPr>
            <a:r>
              <a:rPr lang="en-US" sz="2500">
                <a:solidFill>
                  <a:schemeClr val="bg1"/>
                </a:solidFill>
                <a:effectLst>
                  <a:outerShdw blurRad="38100" dist="38100" dir="2700000" algn="tl">
                    <a:srgbClr val="969696"/>
                  </a:outerShdw>
                </a:effectLst>
                <a:latin typeface="Trebuchet MS" charset="0"/>
              </a:rPr>
              <a:t>“It is not the strongest of the species that survives, nor the most intelligent </a:t>
            </a:r>
            <a:br>
              <a:rPr lang="en-US" sz="2500">
                <a:solidFill>
                  <a:schemeClr val="bg1"/>
                </a:solidFill>
                <a:effectLst>
                  <a:outerShdw blurRad="38100" dist="38100" dir="2700000" algn="tl">
                    <a:srgbClr val="969696"/>
                  </a:outerShdw>
                </a:effectLst>
                <a:latin typeface="Trebuchet MS" charset="0"/>
              </a:rPr>
            </a:br>
            <a:r>
              <a:rPr lang="en-US" sz="2500">
                <a:solidFill>
                  <a:schemeClr val="bg1"/>
                </a:solidFill>
                <a:effectLst>
                  <a:outerShdw blurRad="38100" dist="38100" dir="2700000" algn="tl">
                    <a:srgbClr val="969696"/>
                  </a:outerShdw>
                </a:effectLst>
                <a:latin typeface="Trebuchet MS" charset="0"/>
              </a:rPr>
              <a:t>that survives. </a:t>
            </a:r>
            <a:br>
              <a:rPr lang="en-US" sz="2500">
                <a:solidFill>
                  <a:schemeClr val="bg1"/>
                </a:solidFill>
                <a:effectLst>
                  <a:outerShdw blurRad="38100" dist="38100" dir="2700000" algn="tl">
                    <a:srgbClr val="969696"/>
                  </a:outerShdw>
                </a:effectLst>
                <a:latin typeface="Trebuchet MS" charset="0"/>
              </a:rPr>
            </a:br>
            <a:r>
              <a:rPr lang="en-US" sz="2500">
                <a:solidFill>
                  <a:schemeClr val="bg1"/>
                </a:solidFill>
                <a:effectLst>
                  <a:outerShdw blurRad="38100" dist="38100" dir="2700000" algn="tl">
                    <a:srgbClr val="969696"/>
                  </a:outerShdw>
                </a:effectLst>
                <a:latin typeface="Trebuchet MS" charset="0"/>
              </a:rPr>
              <a:t>It is the one that is the most adaptable to change.”</a:t>
            </a:r>
          </a:p>
        </p:txBody>
      </p:sp>
      <p:sp>
        <p:nvSpPr>
          <p:cNvPr id="348170" name="Text Box 10"/>
          <p:cNvSpPr txBox="1">
            <a:spLocks noChangeArrowheads="1"/>
          </p:cNvSpPr>
          <p:nvPr/>
        </p:nvSpPr>
        <p:spPr bwMode="auto">
          <a:xfrm>
            <a:off x="5629275" y="4775200"/>
            <a:ext cx="2957513" cy="427038"/>
          </a:xfrm>
          <a:prstGeom prst="rect">
            <a:avLst/>
          </a:prstGeom>
          <a:noFill/>
          <a:ln w="9525" algn="ctr">
            <a:noFill/>
            <a:miter lim="800000"/>
            <a:headEnd/>
            <a:tailEnd/>
          </a:ln>
          <a:effectLst/>
        </p:spPr>
        <p:txBody>
          <a:bodyPr>
            <a:prstTxWarp prst="textNoShape">
              <a:avLst/>
            </a:prstTxWarp>
            <a:spAutoFit/>
          </a:bodyPr>
          <a:lstStyle/>
          <a:p>
            <a:pPr marL="234950" indent="-234950" algn="r" eaLnBrk="0" hangingPunct="0">
              <a:spcBef>
                <a:spcPct val="50000"/>
              </a:spcBef>
              <a:buClr>
                <a:srgbClr val="FF7600"/>
              </a:buClr>
            </a:pPr>
            <a:r>
              <a:rPr lang="en-US" sz="2200" i="1">
                <a:solidFill>
                  <a:schemeClr val="bg1"/>
                </a:solidFill>
                <a:effectLst>
                  <a:outerShdw blurRad="38100" dist="38100" dir="2700000" algn="tl">
                    <a:srgbClr val="969696"/>
                  </a:outerShdw>
                </a:effectLst>
                <a:latin typeface="Trebuchet MS" charset="0"/>
              </a:rPr>
              <a:t>—Charles Darwin</a:t>
            </a:r>
            <a:endParaRPr lang="en-US" sz="2200" b="0" i="1">
              <a:solidFill>
                <a:schemeClr val="bg1"/>
              </a:solidFill>
              <a:effectLst>
                <a:outerShdw blurRad="38100" dist="38100" dir="2700000" algn="tl">
                  <a:srgbClr val="969696"/>
                </a:outerShdw>
              </a:effectLst>
              <a:latin typeface="Trebuchet MS" charset="0"/>
            </a:endParaRPr>
          </a:p>
        </p:txBody>
      </p:sp>
      <p:sp>
        <p:nvSpPr>
          <p:cNvPr id="1191941" name="Text Box 5"/>
          <p:cNvSpPr txBox="1">
            <a:spLocks noChangeArrowheads="1"/>
          </p:cNvSpPr>
          <p:nvPr/>
        </p:nvSpPr>
        <p:spPr bwMode="auto">
          <a:xfrm>
            <a:off x="6499225" y="6507163"/>
            <a:ext cx="2730500" cy="350837"/>
          </a:xfrm>
          <a:prstGeom prst="rect">
            <a:avLst/>
          </a:prstGeom>
          <a:noFill/>
          <a:ln w="9525">
            <a:noFill/>
            <a:miter lim="800000"/>
            <a:headEnd/>
            <a:tailEnd/>
          </a:ln>
          <a:effectLst/>
        </p:spPr>
        <p:txBody>
          <a:bodyPr wrap="none">
            <a:prstTxWarp prst="textNoShape">
              <a:avLst/>
            </a:prstTxWarp>
            <a:spAutoFit/>
          </a:bodyPr>
          <a:lstStyle/>
          <a:p>
            <a:r>
              <a:rPr lang="en-US" sz="1700">
                <a:solidFill>
                  <a:schemeClr val="tx1"/>
                </a:solidFill>
                <a:latin typeface="Trebuchet MS" charset="0"/>
              </a:rPr>
              <a:t>Image: Auckland Museum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1400"/>
                                  </p:stCondLst>
                                  <p:childTnLst>
                                    <p:set>
                                      <p:cBhvr>
                                        <p:cTn id="9" dur="1" fill="hold">
                                          <p:stCondLst>
                                            <p:cond delay="0"/>
                                          </p:stCondLst>
                                        </p:cTn>
                                        <p:tgtEl>
                                          <p:spTgt spid="348170"/>
                                        </p:tgtEl>
                                        <p:attrNameLst>
                                          <p:attrName>style.visibility</p:attrName>
                                        </p:attrNameLst>
                                      </p:cBhvr>
                                      <p:to>
                                        <p:strVal val="visible"/>
                                      </p:to>
                                    </p:set>
                                    <p:animEffect transition="in" filter="fade">
                                      <p:cBhvr>
                                        <p:cTn id="10" dur="2000"/>
                                        <p:tgtEl>
                                          <p:spTgt spid="348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48170" grpId="0"/>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65666" name="Picture 2" descr="NARA"/>
          <p:cNvPicPr>
            <a:picLocks noChangeAspect="1" noChangeArrowheads="1"/>
          </p:cNvPicPr>
          <p:nvPr/>
        </p:nvPicPr>
        <p:blipFill>
          <a:blip r:embed="rId3"/>
          <a:srcRect/>
          <a:stretch>
            <a:fillRect/>
          </a:stretch>
        </p:blipFill>
        <p:spPr bwMode="auto">
          <a:xfrm>
            <a:off x="533400" y="1450975"/>
            <a:ext cx="8077200" cy="5407025"/>
          </a:xfrm>
          <a:prstGeom prst="rect">
            <a:avLst/>
          </a:prstGeom>
          <a:noFill/>
        </p:spPr>
      </p:pic>
      <p:sp>
        <p:nvSpPr>
          <p:cNvPr id="1265667" name="Text Box 3"/>
          <p:cNvSpPr txBox="1">
            <a:spLocks noChangeArrowheads="1"/>
          </p:cNvSpPr>
          <p:nvPr/>
        </p:nvSpPr>
        <p:spPr bwMode="auto">
          <a:xfrm>
            <a:off x="304800" y="304800"/>
            <a:ext cx="5222875" cy="1066800"/>
          </a:xfrm>
          <a:prstGeom prst="rect">
            <a:avLst/>
          </a:prstGeom>
          <a:noFill/>
          <a:ln w="9525">
            <a:noFill/>
            <a:miter lim="800000"/>
            <a:headEnd/>
            <a:tailEnd/>
          </a:ln>
          <a:effectLst/>
        </p:spPr>
        <p:txBody>
          <a:bodyPr wrap="none">
            <a:prstTxWarp prst="textNoShape">
              <a:avLst/>
            </a:prstTxWarp>
            <a:spAutoFit/>
          </a:bodyPr>
          <a:lstStyle/>
          <a:p>
            <a:r>
              <a:rPr lang="en-US">
                <a:solidFill>
                  <a:schemeClr val="bg1"/>
                </a:solidFill>
                <a:latin typeface="Trebuchet MS" charset="0"/>
              </a:rPr>
              <a:t>Work with partners to get </a:t>
            </a:r>
            <a:br>
              <a:rPr lang="en-US">
                <a:solidFill>
                  <a:schemeClr val="bg1"/>
                </a:solidFill>
                <a:latin typeface="Trebuchet MS" charset="0"/>
              </a:rPr>
            </a:br>
            <a:r>
              <a:rPr lang="en-US">
                <a:solidFill>
                  <a:schemeClr val="bg1"/>
                </a:solidFill>
                <a:latin typeface="Trebuchet MS" charset="0"/>
              </a:rPr>
              <a:t>what you want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7714" name="Rectangle 2"/>
          <p:cNvSpPr>
            <a:spLocks noGrp="1" noChangeArrowheads="1"/>
          </p:cNvSpPr>
          <p:nvPr>
            <p:ph type="title"/>
          </p:nvPr>
        </p:nvSpPr>
        <p:spPr>
          <a:xfrm>
            <a:off x="685800" y="381000"/>
            <a:ext cx="2135188" cy="915988"/>
          </a:xfrm>
        </p:spPr>
        <p:txBody>
          <a:bodyPr/>
          <a:lstStyle/>
          <a:p>
            <a:r>
              <a:rPr lang="en-US" sz="3200"/>
              <a:t>Get going!</a:t>
            </a:r>
          </a:p>
        </p:txBody>
      </p:sp>
      <p:pic>
        <p:nvPicPr>
          <p:cNvPr id="1267715" name="Picture 3" descr="ukna"/>
          <p:cNvPicPr>
            <a:picLocks noChangeAspect="1" noChangeArrowheads="1"/>
          </p:cNvPicPr>
          <p:nvPr/>
        </p:nvPicPr>
        <p:blipFill>
          <a:blip r:embed="rId3"/>
          <a:srcRect r="1167"/>
          <a:stretch>
            <a:fillRect/>
          </a:stretch>
        </p:blipFill>
        <p:spPr bwMode="auto">
          <a:xfrm>
            <a:off x="228600" y="1524000"/>
            <a:ext cx="7162800" cy="4095750"/>
          </a:xfrm>
          <a:prstGeom prst="rect">
            <a:avLst/>
          </a:prstGeom>
          <a:noFill/>
        </p:spPr>
      </p:pic>
      <p:pic>
        <p:nvPicPr>
          <p:cNvPr id="1267716" name="Picture 4"/>
          <p:cNvPicPr>
            <a:picLocks noChangeAspect="1" noChangeArrowheads="1"/>
          </p:cNvPicPr>
          <p:nvPr/>
        </p:nvPicPr>
        <p:blipFill>
          <a:blip r:embed="rId4"/>
          <a:srcRect/>
          <a:stretch>
            <a:fillRect/>
          </a:stretch>
        </p:blipFill>
        <p:spPr bwMode="auto">
          <a:xfrm>
            <a:off x="7391400" y="4343400"/>
            <a:ext cx="1568450" cy="2362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77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9762" name="Rectangle 2"/>
          <p:cNvSpPr>
            <a:spLocks noGrp="1" noChangeArrowheads="1"/>
          </p:cNvSpPr>
          <p:nvPr>
            <p:ph type="title"/>
          </p:nvPr>
        </p:nvSpPr>
        <p:spPr>
          <a:xfrm>
            <a:off x="74613" y="685800"/>
            <a:ext cx="3201987" cy="533400"/>
          </a:xfrm>
        </p:spPr>
        <p:txBody>
          <a:bodyPr/>
          <a:lstStyle/>
          <a:p>
            <a:r>
              <a:rPr lang="en-US" sz="3200"/>
              <a:t>Say it out loud</a:t>
            </a:r>
          </a:p>
        </p:txBody>
      </p:sp>
      <p:sp>
        <p:nvSpPr>
          <p:cNvPr id="1269763" name="Rectangle 3"/>
          <p:cNvSpPr>
            <a:spLocks noGrp="1" noChangeArrowheads="1"/>
          </p:cNvSpPr>
          <p:nvPr>
            <p:ph type="body" idx="1"/>
          </p:nvPr>
        </p:nvSpPr>
        <p:spPr>
          <a:xfrm>
            <a:off x="152400" y="1979613"/>
            <a:ext cx="8231188" cy="5106987"/>
          </a:xfrm>
        </p:spPr>
        <p:txBody>
          <a:bodyPr/>
          <a:lstStyle/>
          <a:p>
            <a:pPr marL="0" indent="0">
              <a:lnSpc>
                <a:spcPct val="90000"/>
              </a:lnSpc>
              <a:buFontTx/>
              <a:buNone/>
            </a:pPr>
            <a:r>
              <a:rPr lang="en-US" sz="2000"/>
              <a:t>“During the next five </a:t>
            </a:r>
          </a:p>
          <a:p>
            <a:pPr marL="0" indent="0">
              <a:lnSpc>
                <a:spcPct val="90000"/>
              </a:lnSpc>
              <a:buFontTx/>
              <a:buNone/>
            </a:pPr>
            <a:r>
              <a:rPr lang="en-US" sz="2000"/>
              <a:t>years, the Library will </a:t>
            </a:r>
          </a:p>
          <a:p>
            <a:pPr marL="0" indent="0">
              <a:lnSpc>
                <a:spcPct val="90000"/>
              </a:lnSpc>
              <a:buFontTx/>
              <a:buNone/>
            </a:pPr>
            <a:r>
              <a:rPr lang="en-US" sz="2000"/>
              <a:t>strengthen further its </a:t>
            </a:r>
          </a:p>
          <a:p>
            <a:pPr marL="0" indent="0">
              <a:lnSpc>
                <a:spcPct val="90000"/>
              </a:lnSpc>
              <a:buFontTx/>
              <a:buNone/>
            </a:pPr>
            <a:r>
              <a:rPr lang="en-US" sz="2000"/>
              <a:t>distinctive work in two </a:t>
            </a:r>
          </a:p>
          <a:p>
            <a:pPr marL="0" indent="0">
              <a:lnSpc>
                <a:spcPct val="90000"/>
              </a:lnSpc>
              <a:buFontTx/>
              <a:buNone/>
            </a:pPr>
            <a:r>
              <a:rPr lang="en-US" sz="2000"/>
              <a:t>areas: </a:t>
            </a:r>
            <a:r>
              <a:rPr lang="en-US" sz="2000" b="1">
                <a:solidFill>
                  <a:schemeClr val="accent1"/>
                </a:solidFill>
              </a:rPr>
              <a:t>digital </a:t>
            </a:r>
          </a:p>
          <a:p>
            <a:pPr marL="0" indent="0">
              <a:lnSpc>
                <a:spcPct val="90000"/>
              </a:lnSpc>
              <a:buFontTx/>
              <a:buNone/>
            </a:pPr>
            <a:r>
              <a:rPr lang="en-US" sz="2000" b="1">
                <a:solidFill>
                  <a:schemeClr val="accent1"/>
                </a:solidFill>
              </a:rPr>
              <a:t>information technology</a:t>
            </a:r>
            <a:r>
              <a:rPr lang="en-US" sz="2000"/>
              <a:t> </a:t>
            </a:r>
          </a:p>
          <a:p>
            <a:pPr marL="0" indent="0">
              <a:lnSpc>
                <a:spcPct val="90000"/>
              </a:lnSpc>
              <a:buFontTx/>
              <a:buNone/>
            </a:pPr>
            <a:r>
              <a:rPr lang="en-US" sz="2000"/>
              <a:t>and </a:t>
            </a:r>
            <a:r>
              <a:rPr lang="en-US" sz="2000" b="1">
                <a:solidFill>
                  <a:schemeClr val="accent1"/>
                </a:solidFill>
              </a:rPr>
              <a:t>special collections</a:t>
            </a:r>
            <a:r>
              <a:rPr lang="en-US" sz="2000"/>
              <a:t>. </a:t>
            </a:r>
          </a:p>
          <a:p>
            <a:pPr marL="0" indent="0">
              <a:lnSpc>
                <a:spcPct val="90000"/>
              </a:lnSpc>
              <a:buFontTx/>
              <a:buNone/>
            </a:pPr>
            <a:endParaRPr lang="en-US" sz="2000"/>
          </a:p>
          <a:p>
            <a:pPr marL="0" indent="0">
              <a:lnSpc>
                <a:spcPct val="90000"/>
              </a:lnSpc>
              <a:buFontTx/>
              <a:buNone/>
            </a:pPr>
            <a:r>
              <a:rPr lang="en-US" sz="2000"/>
              <a:t>At the same time, [we] will work collaboratively with both internal and external partners to increase access to these exceptional tools, systems, and resources; support new modes of teaching, learning, research, and scholarly communication; and preserve, store, and manage traditional and digital materials for future generations.”</a:t>
            </a:r>
          </a:p>
        </p:txBody>
      </p:sp>
      <p:pic>
        <p:nvPicPr>
          <p:cNvPr id="1269764" name="Picture 4" descr="emory"/>
          <p:cNvPicPr>
            <a:picLocks noChangeAspect="1" noChangeArrowheads="1"/>
          </p:cNvPicPr>
          <p:nvPr/>
        </p:nvPicPr>
        <p:blipFill>
          <a:blip r:embed="rId3"/>
          <a:srcRect/>
          <a:stretch>
            <a:fillRect/>
          </a:stretch>
        </p:blipFill>
        <p:spPr bwMode="auto">
          <a:xfrm>
            <a:off x="3343275" y="304800"/>
            <a:ext cx="5800725" cy="38862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73858" name="Picture 2"/>
          <p:cNvPicPr>
            <a:picLocks noChangeAspect="1" noChangeArrowheads="1"/>
          </p:cNvPicPr>
          <p:nvPr/>
        </p:nvPicPr>
        <p:blipFill>
          <a:blip r:embed="rId3"/>
          <a:srcRect/>
          <a:stretch>
            <a:fillRect/>
          </a:stretch>
        </p:blipFill>
        <p:spPr bwMode="auto">
          <a:xfrm>
            <a:off x="1295400" y="998538"/>
            <a:ext cx="7315200" cy="5338762"/>
          </a:xfrm>
          <a:prstGeom prst="rect">
            <a:avLst/>
          </a:prstGeom>
          <a:noFill/>
        </p:spPr>
      </p:pic>
      <p:sp>
        <p:nvSpPr>
          <p:cNvPr id="1273859" name="Rectangle 3"/>
          <p:cNvSpPr>
            <a:spLocks noGrp="1" noChangeArrowheads="1"/>
          </p:cNvSpPr>
          <p:nvPr>
            <p:ph type="body" idx="1"/>
          </p:nvPr>
        </p:nvSpPr>
        <p:spPr>
          <a:xfrm>
            <a:off x="4002088" y="3819525"/>
            <a:ext cx="142875" cy="69850"/>
          </a:xfrm>
        </p:spPr>
        <p:txBody>
          <a:bodyPr/>
          <a:lstStyle/>
          <a:p>
            <a:pPr>
              <a:lnSpc>
                <a:spcPct val="80000"/>
              </a:lnSpc>
            </a:pPr>
            <a:endParaRPr lang="en-US" sz="500"/>
          </a:p>
        </p:txBody>
      </p:sp>
      <p:sp>
        <p:nvSpPr>
          <p:cNvPr id="1273860" name="Text Box 4"/>
          <p:cNvSpPr txBox="1">
            <a:spLocks noChangeArrowheads="1"/>
          </p:cNvSpPr>
          <p:nvPr/>
        </p:nvSpPr>
        <p:spPr bwMode="auto">
          <a:xfrm>
            <a:off x="228600" y="228600"/>
            <a:ext cx="7710488" cy="579438"/>
          </a:xfrm>
          <a:prstGeom prst="rect">
            <a:avLst/>
          </a:prstGeom>
          <a:noFill/>
          <a:ln w="9525">
            <a:noFill/>
            <a:miter lim="800000"/>
            <a:headEnd/>
            <a:tailEnd/>
          </a:ln>
          <a:effectLst/>
        </p:spPr>
        <p:txBody>
          <a:bodyPr wrap="none">
            <a:prstTxWarp prst="textNoShape">
              <a:avLst/>
            </a:prstTxWarp>
            <a:spAutoFit/>
          </a:bodyPr>
          <a:lstStyle/>
          <a:p>
            <a:r>
              <a:rPr lang="en-US">
                <a:solidFill>
                  <a:schemeClr val="bg1"/>
                </a:solidFill>
                <a:latin typeface="Trebuchet MS" charset="0"/>
              </a:rPr>
              <a:t>Discovery happens elsewhere: be there</a:t>
            </a:r>
          </a:p>
        </p:txBody>
      </p:sp>
      <p:pic>
        <p:nvPicPr>
          <p:cNvPr id="1273861" name="Picture 5"/>
          <p:cNvPicPr>
            <a:picLocks noChangeAspect="1" noChangeArrowheads="1"/>
          </p:cNvPicPr>
          <p:nvPr/>
        </p:nvPicPr>
        <p:blipFill>
          <a:blip r:embed="rId4"/>
          <a:srcRect/>
          <a:stretch>
            <a:fillRect/>
          </a:stretch>
        </p:blipFill>
        <p:spPr bwMode="auto">
          <a:xfrm>
            <a:off x="762000" y="1138238"/>
            <a:ext cx="8382000" cy="5262562"/>
          </a:xfrm>
          <a:prstGeom prst="rect">
            <a:avLst/>
          </a:prstGeom>
          <a:noFill/>
        </p:spPr>
      </p:pic>
      <p:pic>
        <p:nvPicPr>
          <p:cNvPr id="1273862" name="Picture 6"/>
          <p:cNvPicPr>
            <a:picLocks noChangeAspect="1" noChangeArrowheads="1"/>
          </p:cNvPicPr>
          <p:nvPr/>
        </p:nvPicPr>
        <p:blipFill>
          <a:blip r:embed="rId5"/>
          <a:srcRect/>
          <a:stretch>
            <a:fillRect/>
          </a:stretch>
        </p:blipFill>
        <p:spPr bwMode="auto">
          <a:xfrm>
            <a:off x="762000" y="1011238"/>
            <a:ext cx="8077200" cy="5572125"/>
          </a:xfrm>
          <a:prstGeom prst="rect">
            <a:avLst/>
          </a:prstGeom>
          <a:noFill/>
        </p:spPr>
      </p:pic>
      <p:pic>
        <p:nvPicPr>
          <p:cNvPr id="1273863" name="Picture 7"/>
          <p:cNvPicPr>
            <a:picLocks noChangeAspect="1" noChangeArrowheads="1"/>
          </p:cNvPicPr>
          <p:nvPr/>
        </p:nvPicPr>
        <p:blipFill>
          <a:blip r:embed="rId6"/>
          <a:srcRect/>
          <a:stretch>
            <a:fillRect/>
          </a:stretch>
        </p:blipFill>
        <p:spPr bwMode="auto">
          <a:xfrm>
            <a:off x="762000" y="984250"/>
            <a:ext cx="8382000" cy="5805488"/>
          </a:xfrm>
          <a:prstGeom prst="rect">
            <a:avLst/>
          </a:prstGeom>
          <a:noFill/>
        </p:spPr>
      </p:pic>
      <p:sp>
        <p:nvSpPr>
          <p:cNvPr id="1273864" name="Rectangle 8"/>
          <p:cNvSpPr>
            <a:spLocks noChangeArrowheads="1"/>
          </p:cNvSpPr>
          <p:nvPr/>
        </p:nvSpPr>
        <p:spPr bwMode="auto">
          <a:xfrm>
            <a:off x="3124200" y="2286000"/>
            <a:ext cx="4876800" cy="1524000"/>
          </a:xfrm>
          <a:prstGeom prst="rect">
            <a:avLst/>
          </a:prstGeom>
          <a:noFill/>
          <a:ln w="9525">
            <a:noFill/>
            <a:miter lim="800000"/>
            <a:headEnd/>
            <a:tailEnd/>
          </a:ln>
          <a:effectLst/>
        </p:spPr>
        <p:txBody>
          <a:bodyPr wrap="none" anchor="ctr">
            <a:prstTxWarp prst="textNoShape">
              <a:avLst/>
            </a:prstTxWarp>
          </a:bodyPr>
          <a:lstStyle/>
          <a:p>
            <a:endParaRPr lang="en-US"/>
          </a:p>
        </p:txBody>
      </p:sp>
      <p:grpSp>
        <p:nvGrpSpPr>
          <p:cNvPr id="1273865" name="Group 9"/>
          <p:cNvGrpSpPr>
            <a:grpSpLocks/>
          </p:cNvGrpSpPr>
          <p:nvPr/>
        </p:nvGrpSpPr>
        <p:grpSpPr bwMode="auto">
          <a:xfrm>
            <a:off x="457200" y="1143000"/>
            <a:ext cx="8686800" cy="5118100"/>
            <a:chOff x="0" y="1000"/>
            <a:chExt cx="5589" cy="3320"/>
          </a:xfrm>
        </p:grpSpPr>
        <p:pic>
          <p:nvPicPr>
            <p:cNvPr id="1273866" name="Picture 10"/>
            <p:cNvPicPr>
              <a:picLocks noChangeAspect="1" noChangeArrowheads="1"/>
            </p:cNvPicPr>
            <p:nvPr/>
          </p:nvPicPr>
          <p:blipFill>
            <a:blip r:embed="rId7"/>
            <a:srcRect/>
            <a:stretch>
              <a:fillRect/>
            </a:stretch>
          </p:blipFill>
          <p:spPr bwMode="auto">
            <a:xfrm>
              <a:off x="0" y="1320"/>
              <a:ext cx="2184" cy="3000"/>
            </a:xfrm>
            <a:prstGeom prst="rect">
              <a:avLst/>
            </a:prstGeom>
            <a:noFill/>
            <a:ln w="9525">
              <a:noFill/>
              <a:miter lim="800000"/>
              <a:headEnd/>
              <a:tailEnd/>
            </a:ln>
            <a:effectLst/>
          </p:spPr>
        </p:pic>
        <p:pic>
          <p:nvPicPr>
            <p:cNvPr id="1273867" name="Picture 11"/>
            <p:cNvPicPr>
              <a:picLocks noChangeAspect="1" noChangeArrowheads="1"/>
            </p:cNvPicPr>
            <p:nvPr/>
          </p:nvPicPr>
          <p:blipFill>
            <a:blip r:embed="rId8"/>
            <a:srcRect/>
            <a:stretch>
              <a:fillRect/>
            </a:stretch>
          </p:blipFill>
          <p:spPr bwMode="auto">
            <a:xfrm>
              <a:off x="1392" y="1000"/>
              <a:ext cx="4197" cy="1079"/>
            </a:xfrm>
            <a:prstGeom prst="rect">
              <a:avLst/>
            </a:prstGeom>
            <a:solidFill>
              <a:schemeClr val="tx1"/>
            </a:solidFill>
          </p:spPr>
        </p:pic>
      </p:grpSp>
      <p:pic>
        <p:nvPicPr>
          <p:cNvPr id="1273868" name="Picture 12"/>
          <p:cNvPicPr>
            <a:picLocks noChangeAspect="1" noChangeArrowheads="1"/>
          </p:cNvPicPr>
          <p:nvPr/>
        </p:nvPicPr>
        <p:blipFill>
          <a:blip r:embed="rId9"/>
          <a:srcRect/>
          <a:stretch>
            <a:fillRect/>
          </a:stretch>
        </p:blipFill>
        <p:spPr bwMode="auto">
          <a:xfrm>
            <a:off x="228600" y="914400"/>
            <a:ext cx="8382000" cy="57975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738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 presetClass="entr" presetSubtype="4" fill="hold" nodeType="clickEffect">
                                  <p:stCondLst>
                                    <p:cond delay="0"/>
                                  </p:stCondLst>
                                  <p:childTnLst>
                                    <p:set>
                                      <p:cBhvr>
                                        <p:cTn id="10" dur="1" fill="hold">
                                          <p:stCondLst>
                                            <p:cond delay="0"/>
                                          </p:stCondLst>
                                        </p:cTn>
                                        <p:tgtEl>
                                          <p:spTgt spid="1273862"/>
                                        </p:tgtEl>
                                        <p:attrNameLst>
                                          <p:attrName>style.visibility</p:attrName>
                                        </p:attrNameLst>
                                      </p:cBhvr>
                                      <p:to>
                                        <p:strVal val="visible"/>
                                      </p:to>
                                    </p:set>
                                    <p:anim calcmode="lin" valueType="num">
                                      <p:cBhvr additive="base">
                                        <p:cTn id="11" dur="1000" fill="hold"/>
                                        <p:tgtEl>
                                          <p:spTgt spid="1273862"/>
                                        </p:tgtEl>
                                        <p:attrNameLst>
                                          <p:attrName>ppt_x</p:attrName>
                                        </p:attrNameLst>
                                      </p:cBhvr>
                                      <p:tavLst>
                                        <p:tav tm="0">
                                          <p:val>
                                            <p:strVal val="#ppt_x"/>
                                          </p:val>
                                        </p:tav>
                                        <p:tav tm="100000">
                                          <p:val>
                                            <p:strVal val="#ppt_x"/>
                                          </p:val>
                                        </p:tav>
                                      </p:tavLst>
                                    </p:anim>
                                    <p:anim calcmode="lin" valueType="num">
                                      <p:cBhvr additive="base">
                                        <p:cTn id="12" dur="1000" fill="hold"/>
                                        <p:tgtEl>
                                          <p:spTgt spid="127386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73863"/>
                                        </p:tgtEl>
                                        <p:attrNameLst>
                                          <p:attrName>style.visibility</p:attrName>
                                        </p:attrNameLst>
                                      </p:cBhvr>
                                      <p:to>
                                        <p:strVal val="visible"/>
                                      </p:to>
                                    </p:set>
                                    <p:anim calcmode="lin" valueType="num">
                                      <p:cBhvr additive="base">
                                        <p:cTn id="17" dur="500" fill="hold"/>
                                        <p:tgtEl>
                                          <p:spTgt spid="1273863"/>
                                        </p:tgtEl>
                                        <p:attrNameLst>
                                          <p:attrName>ppt_x</p:attrName>
                                        </p:attrNameLst>
                                      </p:cBhvr>
                                      <p:tavLst>
                                        <p:tav tm="0">
                                          <p:val>
                                            <p:strVal val="#ppt_x"/>
                                          </p:val>
                                        </p:tav>
                                        <p:tav tm="100000">
                                          <p:val>
                                            <p:strVal val="#ppt_x"/>
                                          </p:val>
                                        </p:tav>
                                      </p:tavLst>
                                    </p:anim>
                                    <p:anim calcmode="lin" valueType="num">
                                      <p:cBhvr additive="base">
                                        <p:cTn id="18" dur="500" fill="hold"/>
                                        <p:tgtEl>
                                          <p:spTgt spid="127386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2" fill="hold" nodeType="clickEffect">
                                  <p:stCondLst>
                                    <p:cond delay="0"/>
                                  </p:stCondLst>
                                  <p:childTnLst>
                                    <p:set>
                                      <p:cBhvr>
                                        <p:cTn id="22" dur="1" fill="hold">
                                          <p:stCondLst>
                                            <p:cond delay="0"/>
                                          </p:stCondLst>
                                        </p:cTn>
                                        <p:tgtEl>
                                          <p:spTgt spid="1273865"/>
                                        </p:tgtEl>
                                        <p:attrNameLst>
                                          <p:attrName>style.visibility</p:attrName>
                                        </p:attrNameLst>
                                      </p:cBhvr>
                                      <p:to>
                                        <p:strVal val="visible"/>
                                      </p:to>
                                    </p:set>
                                    <p:anim calcmode="lin" valueType="num">
                                      <p:cBhvr additive="base">
                                        <p:cTn id="23" dur="500" fill="hold"/>
                                        <p:tgtEl>
                                          <p:spTgt spid="1273865"/>
                                        </p:tgtEl>
                                        <p:attrNameLst>
                                          <p:attrName>ppt_x</p:attrName>
                                        </p:attrNameLst>
                                      </p:cBhvr>
                                      <p:tavLst>
                                        <p:tav tm="0">
                                          <p:val>
                                            <p:strVal val="0-#ppt_w/2"/>
                                          </p:val>
                                        </p:tav>
                                        <p:tav tm="100000">
                                          <p:val>
                                            <p:strVal val="#ppt_x"/>
                                          </p:val>
                                        </p:tav>
                                      </p:tavLst>
                                    </p:anim>
                                    <p:anim calcmode="lin" valueType="num">
                                      <p:cBhvr additive="base">
                                        <p:cTn id="24" dur="500" fill="hold"/>
                                        <p:tgtEl>
                                          <p:spTgt spid="127386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738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75906" name="Rectangle 2"/>
          <p:cNvSpPr>
            <a:spLocks noGrp="1" noChangeArrowheads="1"/>
          </p:cNvSpPr>
          <p:nvPr>
            <p:ph type="title"/>
          </p:nvPr>
        </p:nvSpPr>
        <p:spPr/>
        <p:txBody>
          <a:bodyPr/>
          <a:lstStyle/>
          <a:p>
            <a:endParaRPr lang="en-US"/>
          </a:p>
        </p:txBody>
      </p:sp>
      <p:pic>
        <p:nvPicPr>
          <p:cNvPr id="1275907" name="Picture 3"/>
          <p:cNvPicPr>
            <a:picLocks noChangeAspect="1" noChangeArrowheads="1"/>
          </p:cNvPicPr>
          <p:nvPr/>
        </p:nvPicPr>
        <p:blipFill>
          <a:blip r:embed="rId3"/>
          <a:srcRect/>
          <a:stretch>
            <a:fillRect/>
          </a:stretch>
        </p:blipFill>
        <p:spPr bwMode="auto">
          <a:xfrm>
            <a:off x="0" y="0"/>
            <a:ext cx="9144000" cy="6280150"/>
          </a:xfrm>
          <a:prstGeom prst="rect">
            <a:avLst/>
          </a:prstGeom>
          <a:noFill/>
        </p:spPr>
      </p:pic>
      <p:sp>
        <p:nvSpPr>
          <p:cNvPr id="1275908" name="Text Box 4"/>
          <p:cNvSpPr txBox="1">
            <a:spLocks noChangeArrowheads="1"/>
          </p:cNvSpPr>
          <p:nvPr/>
        </p:nvSpPr>
        <p:spPr bwMode="auto">
          <a:xfrm>
            <a:off x="457200" y="334963"/>
            <a:ext cx="3717925" cy="579437"/>
          </a:xfrm>
          <a:prstGeom prst="rect">
            <a:avLst/>
          </a:prstGeom>
          <a:noFill/>
          <a:ln w="9525">
            <a:noFill/>
            <a:miter lim="800000"/>
            <a:headEnd/>
            <a:tailEnd/>
          </a:ln>
          <a:effectLst/>
        </p:spPr>
        <p:txBody>
          <a:bodyPr wrap="none">
            <a:prstTxWarp prst="textNoShape">
              <a:avLst/>
            </a:prstTxWarp>
            <a:spAutoFit/>
          </a:bodyPr>
          <a:lstStyle/>
          <a:p>
            <a:r>
              <a:rPr lang="en-US">
                <a:solidFill>
                  <a:schemeClr val="tx1"/>
                </a:solidFill>
                <a:latin typeface="Trebuchet MS" charset="0"/>
              </a:rPr>
              <a:t>Think big thoughts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77954" name="Rectangle 2"/>
          <p:cNvSpPr>
            <a:spLocks noChangeArrowheads="1"/>
          </p:cNvSpPr>
          <p:nvPr/>
        </p:nvSpPr>
        <p:spPr bwMode="auto">
          <a:xfrm>
            <a:off x="0" y="6172200"/>
            <a:ext cx="762000" cy="68580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1277955" name="Rectangle 3"/>
          <p:cNvSpPr>
            <a:spLocks noChangeArrowheads="1"/>
          </p:cNvSpPr>
          <p:nvPr/>
        </p:nvSpPr>
        <p:spPr bwMode="auto">
          <a:xfrm>
            <a:off x="8229600" y="5486400"/>
            <a:ext cx="533400" cy="609600"/>
          </a:xfrm>
          <a:prstGeom prst="rect">
            <a:avLst/>
          </a:prstGeom>
          <a:noFill/>
          <a:ln w="9525">
            <a:noFill/>
            <a:miter lim="800000"/>
            <a:headEnd/>
            <a:tailEnd/>
          </a:ln>
          <a:effectLst/>
        </p:spPr>
        <p:txBody>
          <a:bodyPr wrap="none" anchor="ctr">
            <a:prstTxWarp prst="textNoShape">
              <a:avLst/>
            </a:prstTxWarp>
          </a:bodyPr>
          <a:lstStyle/>
          <a:p>
            <a:endParaRPr lang="en-US"/>
          </a:p>
        </p:txBody>
      </p:sp>
      <p:sp>
        <p:nvSpPr>
          <p:cNvPr id="1277956" name="Rectangle 4"/>
          <p:cNvSpPr>
            <a:spLocks noChangeArrowheads="1"/>
          </p:cNvSpPr>
          <p:nvPr/>
        </p:nvSpPr>
        <p:spPr bwMode="auto">
          <a:xfrm>
            <a:off x="8382000" y="6172200"/>
            <a:ext cx="762000" cy="68580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pic>
        <p:nvPicPr>
          <p:cNvPr id="1277957" name="Picture 5" descr="grafton"/>
          <p:cNvPicPr>
            <a:picLocks noChangeAspect="1" noChangeArrowheads="1"/>
          </p:cNvPicPr>
          <p:nvPr/>
        </p:nvPicPr>
        <p:blipFill>
          <a:blip r:embed="rId3"/>
          <a:srcRect/>
          <a:stretch>
            <a:fillRect/>
          </a:stretch>
        </p:blipFill>
        <p:spPr bwMode="auto">
          <a:xfrm>
            <a:off x="1905000" y="1465263"/>
            <a:ext cx="5867400" cy="4905375"/>
          </a:xfrm>
          <a:prstGeom prst="rect">
            <a:avLst/>
          </a:prstGeom>
          <a:noFill/>
        </p:spPr>
      </p:pic>
      <p:sp>
        <p:nvSpPr>
          <p:cNvPr id="1277958" name="Text Box 6"/>
          <p:cNvSpPr txBox="1">
            <a:spLocks noChangeArrowheads="1"/>
          </p:cNvSpPr>
          <p:nvPr/>
        </p:nvSpPr>
        <p:spPr bwMode="auto">
          <a:xfrm>
            <a:off x="228600" y="457200"/>
            <a:ext cx="6086475" cy="579438"/>
          </a:xfrm>
          <a:prstGeom prst="rect">
            <a:avLst/>
          </a:prstGeom>
          <a:noFill/>
          <a:ln w="9525">
            <a:noFill/>
            <a:miter lim="800000"/>
            <a:headEnd/>
            <a:tailEnd/>
          </a:ln>
          <a:effectLst/>
        </p:spPr>
        <p:txBody>
          <a:bodyPr wrap="none">
            <a:prstTxWarp prst="textNoShape">
              <a:avLst/>
            </a:prstTxWarp>
            <a:spAutoFit/>
          </a:bodyPr>
          <a:lstStyle/>
          <a:p>
            <a:r>
              <a:rPr lang="en-US">
                <a:solidFill>
                  <a:schemeClr val="bg1"/>
                </a:solidFill>
                <a:latin typeface="Trebuchet MS" charset="0"/>
              </a:rPr>
              <a:t>Use supply to increase demand</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80002" name="Picture 2" descr="soecgoo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1280003" name="Text Box 3"/>
          <p:cNvSpPr txBox="1">
            <a:spLocks noChangeArrowheads="1"/>
          </p:cNvSpPr>
          <p:nvPr/>
        </p:nvSpPr>
        <p:spPr bwMode="auto">
          <a:xfrm>
            <a:off x="457200" y="6491288"/>
            <a:ext cx="3336925" cy="366712"/>
          </a:xfrm>
          <a:prstGeom prst="rect">
            <a:avLst/>
          </a:prstGeom>
          <a:noFill/>
          <a:ln w="9525">
            <a:noFill/>
            <a:miter lim="800000"/>
            <a:headEnd/>
            <a:tailEnd/>
          </a:ln>
          <a:effectLst/>
        </p:spPr>
        <p:txBody>
          <a:bodyPr wrap="none">
            <a:prstTxWarp prst="textNoShape">
              <a:avLst/>
            </a:prstTxWarp>
            <a:spAutoFit/>
          </a:bodyPr>
          <a:lstStyle/>
          <a:p>
            <a:r>
              <a:rPr lang="en-US" sz="1800" b="0">
                <a:solidFill>
                  <a:schemeClr val="tx1"/>
                </a:solidFill>
                <a:latin typeface="Trebuchet MS" charset="0"/>
              </a:rPr>
              <a:t>Images: RLG Cultural Materials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2050" name="Rectangle 2"/>
          <p:cNvSpPr>
            <a:spLocks noGrp="1" noChangeArrowheads="1"/>
          </p:cNvSpPr>
          <p:nvPr>
            <p:ph type="title"/>
          </p:nvPr>
        </p:nvSpPr>
        <p:spPr/>
        <p:txBody>
          <a:bodyPr/>
          <a:lstStyle/>
          <a:p>
            <a:r>
              <a:rPr lang="en-US"/>
              <a:t>Resources</a:t>
            </a:r>
          </a:p>
        </p:txBody>
      </p:sp>
      <p:sp>
        <p:nvSpPr>
          <p:cNvPr id="1282051" name="Rectangle 3"/>
          <p:cNvSpPr>
            <a:spLocks noGrp="1" noChangeArrowheads="1"/>
          </p:cNvSpPr>
          <p:nvPr>
            <p:ph type="body" idx="1"/>
          </p:nvPr>
        </p:nvSpPr>
        <p:spPr/>
        <p:txBody>
          <a:bodyPr/>
          <a:lstStyle/>
          <a:p>
            <a:r>
              <a:rPr lang="en-US" sz="2000"/>
              <a:t>Shifting Gears </a:t>
            </a:r>
            <a:r>
              <a:rPr lang="en-US" sz="2000">
                <a:hlinkClick r:id="rId3"/>
              </a:rPr>
              <a:t>http://www.oclc.org/programs/ourwork/collectivecoll/harmonization/specialcollections.htm</a:t>
            </a:r>
            <a:endParaRPr lang="en-US" sz="2000"/>
          </a:p>
          <a:p>
            <a:endParaRPr lang="en-US" sz="2000"/>
          </a:p>
          <a:p>
            <a:r>
              <a:rPr lang="en-US" sz="2000"/>
              <a:t>Blog </a:t>
            </a:r>
            <a:r>
              <a:rPr lang="en-US" sz="2000">
                <a:hlinkClick r:id="rId4"/>
              </a:rPr>
              <a:t>http://hangingtogether.org/</a:t>
            </a:r>
            <a:endParaRPr lang="en-US" sz="2000"/>
          </a:p>
          <a:p>
            <a:r>
              <a:rPr lang="en-US" sz="2000"/>
              <a:t>Web </a:t>
            </a:r>
            <a:r>
              <a:rPr lang="en-US" sz="2000">
                <a:hlinkClick r:id="rId5"/>
              </a:rPr>
              <a:t>www.oclc.org/programs</a:t>
            </a:r>
            <a:endParaRPr lang="en-US" sz="2000"/>
          </a:p>
          <a:p>
            <a:r>
              <a:rPr lang="en-US" sz="2000"/>
              <a:t>Ricky Erway </a:t>
            </a:r>
            <a:r>
              <a:rPr lang="en-US" sz="2000">
                <a:hlinkClick r:id="rId6"/>
              </a:rPr>
              <a:t>erwayr@oclc.org</a:t>
            </a:r>
            <a:endParaRPr lang="en-US" sz="2000"/>
          </a:p>
          <a:p>
            <a:endParaRPr lang="en-US" sz="2000"/>
          </a:p>
          <a:p>
            <a:r>
              <a:rPr lang="en-US" sz="2000"/>
              <a:t>Thanks to Ricky Erway, Jennifer Schaffner, Merrilee Proffitt, Karen Calhoun, and other OCLC contributors.</a:t>
            </a:r>
          </a:p>
          <a:p>
            <a:endParaRPr lang="en-US" sz="2000"/>
          </a:p>
          <a:p>
            <a:endParaRPr lang="en-US" sz="200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2536" name="Picture 8"/>
          <p:cNvPicPr>
            <a:picLocks noChangeAspect="1" noChangeArrowheads="1"/>
          </p:cNvPicPr>
          <p:nvPr/>
        </p:nvPicPr>
        <p:blipFill>
          <a:blip r:embed="rId3"/>
          <a:srcRect/>
          <a:stretch>
            <a:fillRect/>
          </a:stretch>
        </p:blipFill>
        <p:spPr bwMode="auto">
          <a:xfrm>
            <a:off x="0" y="304800"/>
            <a:ext cx="9144000" cy="6181725"/>
          </a:xfrm>
          <a:prstGeom prst="rect">
            <a:avLst/>
          </a:prstGeom>
          <a:noFill/>
          <a:ln w="9525">
            <a:noFill/>
            <a:miter lim="800000"/>
            <a:headEnd/>
            <a:tailEnd/>
          </a:ln>
          <a:effectLst/>
        </p:spPr>
      </p:pic>
      <p:sp>
        <p:nvSpPr>
          <p:cNvPr id="662531" name="Rectangle 3"/>
          <p:cNvSpPr>
            <a:spLocks noGrp="1" noChangeArrowheads="1"/>
          </p:cNvSpPr>
          <p:nvPr>
            <p:ph type="subTitle" idx="1"/>
          </p:nvPr>
        </p:nvSpPr>
        <p:spPr>
          <a:xfrm>
            <a:off x="6096000" y="2514600"/>
            <a:ext cx="2590800" cy="1295400"/>
          </a:xfrm>
        </p:spPr>
        <p:txBody>
          <a:bodyPr/>
          <a:lstStyle/>
          <a:p>
            <a:r>
              <a:rPr lang="en-US">
                <a:solidFill>
                  <a:schemeClr val="bg1"/>
                </a:solidFill>
              </a:rPr>
              <a:t>John MacColl</a:t>
            </a:r>
          </a:p>
          <a:p>
            <a:r>
              <a:rPr lang="en-US">
                <a:solidFill>
                  <a:schemeClr val="bg1"/>
                </a:solidFill>
                <a:hlinkClick r:id="rId4"/>
              </a:rPr>
              <a:t>maccollj@oclc.org</a:t>
            </a:r>
            <a:endParaRPr lang="en-US">
              <a:solidFill>
                <a:schemeClr val="bg1"/>
              </a:solidFill>
            </a:endParaRPr>
          </a:p>
          <a:p>
            <a:r>
              <a:rPr lang="en-US">
                <a:solidFill>
                  <a:schemeClr val="bg1"/>
                </a:solidFill>
              </a:rPr>
              <a:t>OCLC Research</a:t>
            </a:r>
          </a:p>
        </p:txBody>
      </p:sp>
      <p:sp>
        <p:nvSpPr>
          <p:cNvPr id="662537" name="Text Box 9"/>
          <p:cNvSpPr txBox="1">
            <a:spLocks noChangeArrowheads="1"/>
          </p:cNvSpPr>
          <p:nvPr/>
        </p:nvSpPr>
        <p:spPr bwMode="auto">
          <a:xfrm>
            <a:off x="2840038" y="6019800"/>
            <a:ext cx="5975350" cy="304800"/>
          </a:xfrm>
          <a:prstGeom prst="rect">
            <a:avLst/>
          </a:prstGeom>
          <a:noFill/>
          <a:ln w="9525">
            <a:noFill/>
            <a:miter lim="800000"/>
            <a:headEnd/>
            <a:tailEnd/>
          </a:ln>
          <a:effectLst/>
        </p:spPr>
        <p:txBody>
          <a:bodyPr wrap="none" anchor="ctr">
            <a:prstTxWarp prst="textNoShape">
              <a:avLst/>
            </a:prstTxWarp>
            <a:spAutoFit/>
          </a:bodyPr>
          <a:lstStyle/>
          <a:p>
            <a:pPr algn="ctr"/>
            <a:r>
              <a:rPr lang="en-US" sz="1400">
                <a:solidFill>
                  <a:schemeClr val="bg1"/>
                </a:solidFill>
                <a:latin typeface="Trebuchet MS" charset="0"/>
              </a:rPr>
              <a:t>Leeds University from atop the 97A bus. flickr image by briggate.com</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93986" name="Picture 2" descr="handcrafted"/>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96034" name="Picture 2" descr="yale"/>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1196035" name="Picture 3"/>
          <p:cNvPicPr>
            <a:picLocks noChangeAspect="1" noChangeArrowheads="1"/>
          </p:cNvPicPr>
          <p:nvPr/>
        </p:nvPicPr>
        <p:blipFill>
          <a:blip r:embed="rId4"/>
          <a:srcRect/>
          <a:stretch>
            <a:fillRect/>
          </a:stretch>
        </p:blipFill>
        <p:spPr bwMode="auto">
          <a:xfrm>
            <a:off x="238125" y="2209800"/>
            <a:ext cx="5172075" cy="666750"/>
          </a:xfrm>
          <a:prstGeom prst="rect">
            <a:avLst/>
          </a:prstGeom>
          <a:noFill/>
        </p:spPr>
      </p:pic>
      <p:sp>
        <p:nvSpPr>
          <p:cNvPr id="1196036" name="Text Box 4"/>
          <p:cNvSpPr txBox="1">
            <a:spLocks noChangeArrowheads="1"/>
          </p:cNvSpPr>
          <p:nvPr/>
        </p:nvSpPr>
        <p:spPr bwMode="auto">
          <a:xfrm>
            <a:off x="7423150" y="6324600"/>
            <a:ext cx="1720850" cy="366713"/>
          </a:xfrm>
          <a:prstGeom prst="rect">
            <a:avLst/>
          </a:prstGeom>
          <a:noFill/>
          <a:ln w="9525">
            <a:noFill/>
            <a:miter lim="800000"/>
            <a:headEnd/>
            <a:tailEnd/>
          </a:ln>
          <a:effectLst/>
        </p:spPr>
        <p:txBody>
          <a:bodyPr wrap="none">
            <a:prstTxWarp prst="textNoShape">
              <a:avLst/>
            </a:prstTxWarp>
            <a:spAutoFit/>
          </a:bodyPr>
          <a:lstStyle/>
          <a:p>
            <a:r>
              <a:rPr lang="en-US" sz="1800" b="0">
                <a:solidFill>
                  <a:schemeClr val="bg1"/>
                </a:solidFill>
                <a:latin typeface="Trebuchet MS" charset="0"/>
              </a:rPr>
              <a:t>Yale University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96035"/>
                                        </p:tgtEl>
                                        <p:attrNameLst>
                                          <p:attrName>style.visibility</p:attrName>
                                        </p:attrNameLst>
                                      </p:cBhvr>
                                      <p:to>
                                        <p:strVal val="visible"/>
                                      </p:to>
                                    </p:set>
                                    <p:animEffect transition="in" filter="wipe(left)">
                                      <p:cBhvr>
                                        <p:cTn id="7" dur="500"/>
                                        <p:tgtEl>
                                          <p:spTgt spid="1196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98082" name="Picture 2" descr="raiders"/>
          <p:cNvPicPr>
            <a:picLocks noChangeAspect="1" noChangeArrowheads="1"/>
          </p:cNvPicPr>
          <p:nvPr/>
        </p:nvPicPr>
        <p:blipFill>
          <a:blip r:embed="rId3"/>
          <a:srcRect/>
          <a:stretch>
            <a:fillRect/>
          </a:stretch>
        </p:blipFill>
        <p:spPr bwMode="auto">
          <a:xfrm>
            <a:off x="0" y="228600"/>
            <a:ext cx="9144000" cy="6032500"/>
          </a:xfrm>
          <a:prstGeom prst="rect">
            <a:avLst/>
          </a:prstGeom>
          <a:noFill/>
        </p:spPr>
      </p:pic>
      <p:sp>
        <p:nvSpPr>
          <p:cNvPr id="1198083" name="Text Box 3"/>
          <p:cNvSpPr txBox="1">
            <a:spLocks noChangeArrowheads="1"/>
          </p:cNvSpPr>
          <p:nvPr/>
        </p:nvSpPr>
        <p:spPr bwMode="auto">
          <a:xfrm>
            <a:off x="5638800" y="5791200"/>
            <a:ext cx="3324225" cy="366713"/>
          </a:xfrm>
          <a:prstGeom prst="rect">
            <a:avLst/>
          </a:prstGeom>
          <a:noFill/>
          <a:ln w="9525">
            <a:noFill/>
            <a:miter lim="800000"/>
            <a:headEnd/>
            <a:tailEnd/>
          </a:ln>
          <a:effectLst/>
        </p:spPr>
        <p:txBody>
          <a:bodyPr wrap="none">
            <a:prstTxWarp prst="textNoShape">
              <a:avLst/>
            </a:prstTxWarp>
            <a:spAutoFit/>
          </a:bodyPr>
          <a:lstStyle/>
          <a:p>
            <a:r>
              <a:rPr lang="en-US" sz="1800" b="0">
                <a:solidFill>
                  <a:schemeClr val="bg1"/>
                </a:solidFill>
                <a:latin typeface="Trebuchet MS" charset="0"/>
              </a:rPr>
              <a:t>Image: </a:t>
            </a:r>
            <a:r>
              <a:rPr lang="en-US" sz="1800" b="0" i="1">
                <a:solidFill>
                  <a:schemeClr val="bg1"/>
                </a:solidFill>
                <a:latin typeface="Trebuchet MS" charset="0"/>
              </a:rPr>
              <a:t>Raiders of the Lost Ark</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0130" name="Rectangle 2"/>
          <p:cNvSpPr>
            <a:spLocks noChangeArrowheads="1"/>
          </p:cNvSpPr>
          <p:nvPr/>
        </p:nvSpPr>
        <p:spPr bwMode="auto">
          <a:xfrm>
            <a:off x="0" y="0"/>
            <a:ext cx="9144000" cy="6858000"/>
          </a:xfrm>
          <a:prstGeom prst="rect">
            <a:avLst/>
          </a:prstGeom>
          <a:solidFill>
            <a:schemeClr val="bg1"/>
          </a:solidFill>
          <a:ln w="9525">
            <a:solidFill>
              <a:schemeClr val="bg1"/>
            </a:solidFill>
            <a:miter lim="800000"/>
            <a:headEnd/>
            <a:tailEnd/>
          </a:ln>
          <a:effectLst/>
        </p:spPr>
        <p:txBody>
          <a:bodyPr wrap="none" anchor="ctr">
            <a:prstTxWarp prst="textNoShape">
              <a:avLst/>
            </a:prstTxWarp>
          </a:bodyPr>
          <a:lstStyle/>
          <a:p>
            <a:endParaRPr lang="en-US"/>
          </a:p>
        </p:txBody>
      </p:sp>
      <p:sp>
        <p:nvSpPr>
          <p:cNvPr id="1200131" name="Text Box 3"/>
          <p:cNvSpPr txBox="1">
            <a:spLocks noChangeArrowheads="1"/>
          </p:cNvSpPr>
          <p:nvPr/>
        </p:nvSpPr>
        <p:spPr bwMode="auto">
          <a:xfrm>
            <a:off x="6737350" y="6324600"/>
            <a:ext cx="2408238" cy="350838"/>
          </a:xfrm>
          <a:prstGeom prst="rect">
            <a:avLst/>
          </a:prstGeom>
          <a:noFill/>
          <a:ln w="9525">
            <a:noFill/>
            <a:miter lim="800000"/>
            <a:headEnd/>
            <a:tailEnd/>
          </a:ln>
          <a:effectLst/>
        </p:spPr>
        <p:txBody>
          <a:bodyPr wrap="none">
            <a:prstTxWarp prst="textNoShape">
              <a:avLst/>
            </a:prstTxWarp>
            <a:spAutoFit/>
          </a:bodyPr>
          <a:lstStyle/>
          <a:p>
            <a:r>
              <a:rPr lang="en-US" sz="1700" b="0">
                <a:solidFill>
                  <a:schemeClr val="tx1"/>
                </a:solidFill>
                <a:latin typeface="Trebuchet MS" charset="0"/>
              </a:rPr>
              <a:t>Marsh’s Library, Dublin</a:t>
            </a:r>
          </a:p>
        </p:txBody>
      </p:sp>
      <p:pic>
        <p:nvPicPr>
          <p:cNvPr id="1200132" name="Picture 4" descr="acq"/>
          <p:cNvPicPr>
            <a:picLocks noChangeAspect="1" noChangeArrowheads="1"/>
          </p:cNvPicPr>
          <p:nvPr/>
        </p:nvPicPr>
        <p:blipFill>
          <a:blip r:embed="rId3"/>
          <a:srcRect/>
          <a:stretch>
            <a:fillRect/>
          </a:stretch>
        </p:blipFill>
        <p:spPr bwMode="auto">
          <a:xfrm>
            <a:off x="2524125" y="-19050"/>
            <a:ext cx="4095750" cy="68961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02178" name="Picture 2" descr="arch"/>
          <p:cNvPicPr>
            <a:picLocks noChangeAspect="1" noChangeArrowheads="1"/>
          </p:cNvPicPr>
          <p:nvPr/>
        </p:nvPicPr>
        <p:blipFill>
          <a:blip r:embed="rId3"/>
          <a:srcRect/>
          <a:stretch>
            <a:fillRect/>
          </a:stretch>
        </p:blipFill>
        <p:spPr bwMode="auto">
          <a:xfrm>
            <a:off x="0" y="0"/>
            <a:ext cx="9144000" cy="6480175"/>
          </a:xfrm>
          <a:prstGeom prst="rect">
            <a:avLst/>
          </a:prstGeom>
          <a:noFill/>
        </p:spPr>
      </p:pic>
      <p:sp>
        <p:nvSpPr>
          <p:cNvPr id="1202179" name="Rectangle 3"/>
          <p:cNvSpPr>
            <a:spLocks noGrp="1" noChangeArrowheads="1"/>
          </p:cNvSpPr>
          <p:nvPr>
            <p:ph type="title"/>
          </p:nvPr>
        </p:nvSpPr>
        <p:spPr>
          <a:xfrm flipH="1">
            <a:off x="7543800" y="1295400"/>
            <a:ext cx="76200" cy="152400"/>
          </a:xfrm>
        </p:spPr>
        <p:txBody>
          <a:bodyPr/>
          <a:lstStyle/>
          <a:p>
            <a:endParaRPr lang="en-US" sz="2400"/>
          </a:p>
        </p:txBody>
      </p:sp>
      <p:sp>
        <p:nvSpPr>
          <p:cNvPr id="1202180" name="Rectangle 4"/>
          <p:cNvSpPr>
            <a:spLocks noGrp="1" noChangeArrowheads="1"/>
          </p:cNvSpPr>
          <p:nvPr>
            <p:ph type="body" idx="1"/>
          </p:nvPr>
        </p:nvSpPr>
        <p:spPr>
          <a:xfrm flipH="1" flipV="1">
            <a:off x="4500563" y="1936750"/>
            <a:ext cx="71437" cy="141288"/>
          </a:xfrm>
        </p:spPr>
        <p:txBody>
          <a:bodyPr/>
          <a:lstStyle/>
          <a:p>
            <a:pPr>
              <a:lnSpc>
                <a:spcPct val="80000"/>
              </a:lnSpc>
            </a:pPr>
            <a:endParaRPr lang="en-US" sz="600"/>
          </a:p>
        </p:txBody>
      </p:sp>
      <p:sp>
        <p:nvSpPr>
          <p:cNvPr id="1202181" name="Text Box 5"/>
          <p:cNvSpPr txBox="1">
            <a:spLocks noChangeArrowheads="1"/>
          </p:cNvSpPr>
          <p:nvPr/>
        </p:nvSpPr>
        <p:spPr bwMode="auto">
          <a:xfrm>
            <a:off x="5791200" y="5943600"/>
            <a:ext cx="3186113" cy="366713"/>
          </a:xfrm>
          <a:prstGeom prst="rect">
            <a:avLst/>
          </a:prstGeom>
          <a:noFill/>
          <a:ln w="9525">
            <a:noFill/>
            <a:miter lim="800000"/>
            <a:headEnd/>
            <a:tailEnd/>
          </a:ln>
          <a:effectLst/>
        </p:spPr>
        <p:txBody>
          <a:bodyPr wrap="none">
            <a:prstTxWarp prst="textNoShape">
              <a:avLst/>
            </a:prstTxWarp>
            <a:spAutoFit/>
          </a:bodyPr>
          <a:lstStyle/>
          <a:p>
            <a:r>
              <a:rPr lang="en-US" sz="1800" b="0">
                <a:solidFill>
                  <a:srgbClr val="000000"/>
                </a:solidFill>
                <a:latin typeface="Trebuchet MS" charset="0"/>
              </a:rPr>
              <a:t>Princeton University Archives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ar">
  <a:themeElements>
    <a:clrScheme name="par 16">
      <a:dk1>
        <a:srgbClr val="000000"/>
      </a:dk1>
      <a:lt1>
        <a:srgbClr val="FFFFFF"/>
      </a:lt1>
      <a:dk2>
        <a:srgbClr val="000000"/>
      </a:dk2>
      <a:lt2>
        <a:srgbClr val="969696"/>
      </a:lt2>
      <a:accent1>
        <a:srgbClr val="FF7600"/>
      </a:accent1>
      <a:accent2>
        <a:srgbClr val="FFCC00"/>
      </a:accent2>
      <a:accent3>
        <a:srgbClr val="FFFFFF"/>
      </a:accent3>
      <a:accent4>
        <a:srgbClr val="000000"/>
      </a:accent4>
      <a:accent5>
        <a:srgbClr val="FFBDAA"/>
      </a:accent5>
      <a:accent6>
        <a:srgbClr val="E7B900"/>
      </a:accent6>
      <a:hlink>
        <a:srgbClr val="006699"/>
      </a:hlink>
      <a:folHlink>
        <a:srgbClr val="969696"/>
      </a:folHlink>
    </a:clrScheme>
    <a:fontScheme name="par">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a:ln>
              <a:noFill/>
            </a:ln>
            <a:solidFill>
              <a:srgbClr val="336699"/>
            </a:solidFill>
            <a:effectLst/>
            <a:latin typeface="Verdana"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a:ln>
              <a:noFill/>
            </a:ln>
            <a:solidFill>
              <a:srgbClr val="336699"/>
            </a:solidFill>
            <a:effectLst/>
            <a:latin typeface="Verdana" charset="0"/>
          </a:defRPr>
        </a:defPPr>
      </a:lstStyle>
    </a:lnDef>
  </a:objectDefaults>
  <a:extraClrSchemeLst>
    <a:extraClrScheme>
      <a:clrScheme name="p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ar 13">
        <a:dk1>
          <a:srgbClr val="000000"/>
        </a:dk1>
        <a:lt1>
          <a:srgbClr val="FFFFFF"/>
        </a:lt1>
        <a:dk2>
          <a:srgbClr val="000000"/>
        </a:dk2>
        <a:lt2>
          <a:srgbClr val="969696"/>
        </a:lt2>
        <a:accent1>
          <a:srgbClr val="FF9900"/>
        </a:accent1>
        <a:accent2>
          <a:srgbClr val="FF9966"/>
        </a:accent2>
        <a:accent3>
          <a:srgbClr val="FFFFFF"/>
        </a:accent3>
        <a:accent4>
          <a:srgbClr val="000000"/>
        </a:accent4>
        <a:accent5>
          <a:srgbClr val="FFCAAA"/>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r 14">
        <a:dk1>
          <a:srgbClr val="000000"/>
        </a:dk1>
        <a:lt1>
          <a:srgbClr val="FFFFFF"/>
        </a:lt1>
        <a:dk2>
          <a:srgbClr val="000000"/>
        </a:dk2>
        <a:lt2>
          <a:srgbClr val="969696"/>
        </a:lt2>
        <a:accent1>
          <a:srgbClr val="FF9900"/>
        </a:accent1>
        <a:accent2>
          <a:srgbClr val="FFCC00"/>
        </a:accent2>
        <a:accent3>
          <a:srgbClr val="FFFFFF"/>
        </a:accent3>
        <a:accent4>
          <a:srgbClr val="000000"/>
        </a:accent4>
        <a:accent5>
          <a:srgbClr val="FFCAAA"/>
        </a:accent5>
        <a:accent6>
          <a:srgbClr val="E7B900"/>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r 15">
        <a:dk1>
          <a:srgbClr val="000000"/>
        </a:dk1>
        <a:lt1>
          <a:srgbClr val="FFFFFF"/>
        </a:lt1>
        <a:dk2>
          <a:srgbClr val="000000"/>
        </a:dk2>
        <a:lt2>
          <a:srgbClr val="969696"/>
        </a:lt2>
        <a:accent1>
          <a:srgbClr val="FF7600"/>
        </a:accent1>
        <a:accent2>
          <a:srgbClr val="FFCC00"/>
        </a:accent2>
        <a:accent3>
          <a:srgbClr val="FFFFFF"/>
        </a:accent3>
        <a:accent4>
          <a:srgbClr val="000000"/>
        </a:accent4>
        <a:accent5>
          <a:srgbClr val="FFBDAA"/>
        </a:accent5>
        <a:accent6>
          <a:srgbClr val="E7B900"/>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r 16">
        <a:dk1>
          <a:srgbClr val="000000"/>
        </a:dk1>
        <a:lt1>
          <a:srgbClr val="FFFFFF"/>
        </a:lt1>
        <a:dk2>
          <a:srgbClr val="000000"/>
        </a:dk2>
        <a:lt2>
          <a:srgbClr val="969696"/>
        </a:lt2>
        <a:accent1>
          <a:srgbClr val="FF7600"/>
        </a:accent1>
        <a:accent2>
          <a:srgbClr val="FFCC00"/>
        </a:accent2>
        <a:accent3>
          <a:srgbClr val="FFFFFF"/>
        </a:accent3>
        <a:accent4>
          <a:srgbClr val="000000"/>
        </a:accent4>
        <a:accent5>
          <a:srgbClr val="FFBDAA"/>
        </a:accent5>
        <a:accent6>
          <a:srgbClr val="E7B900"/>
        </a:accent6>
        <a:hlink>
          <a:srgbClr val="006699"/>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programs_newbrand</Template>
  <TotalTime>4640</TotalTime>
  <Words>5000</Words>
  <Application>Microsoft Macintosh PowerPoint</Application>
  <PresentationFormat>On-screen Show (4:3)</PresentationFormat>
  <Paragraphs>315</Paragraphs>
  <Slides>48</Slides>
  <Notes>48</Notes>
  <HiddenSlides>0</HiddenSlides>
  <MMClips>0</MMClips>
  <ScaleCrop>false</ScaleCrop>
  <HeadingPairs>
    <vt:vector size="8" baseType="variant">
      <vt:variant>
        <vt:lpstr>Fonts Used</vt:lpstr>
      </vt:variant>
      <vt:variant>
        <vt:i4>10</vt:i4>
      </vt:variant>
      <vt:variant>
        <vt:lpstr>Design Template</vt:lpstr>
      </vt:variant>
      <vt:variant>
        <vt:i4>1</vt:i4>
      </vt:variant>
      <vt:variant>
        <vt:lpstr>Embedded OLE Servers</vt:lpstr>
      </vt:variant>
      <vt:variant>
        <vt:i4>1</vt:i4>
      </vt:variant>
      <vt:variant>
        <vt:lpstr>Slide Titles</vt:lpstr>
      </vt:variant>
      <vt:variant>
        <vt:i4>48</vt:i4>
      </vt:variant>
    </vt:vector>
  </HeadingPairs>
  <TitlesOfParts>
    <vt:vector size="60" baseType="lpstr">
      <vt:lpstr>Arial</vt:lpstr>
      <vt:lpstr>Trebuchet MS</vt:lpstr>
      <vt:lpstr>Wingdings</vt:lpstr>
      <vt:lpstr>Verdana</vt:lpstr>
      <vt:lpstr>Calibri</vt:lpstr>
      <vt:lpstr>ＭＳ Ｐゴシック</vt:lpstr>
      <vt:lpstr>Gill Sans MT</vt:lpstr>
      <vt:lpstr>Corbel</vt:lpstr>
      <vt:lpstr>Agency FB</vt:lpstr>
      <vt:lpstr>Big Caslon</vt:lpstr>
      <vt:lpstr>par</vt:lpstr>
      <vt:lpstr>Image</vt:lpstr>
      <vt:lpstr>Scaling up Digitisation of Special Collections</vt:lpstr>
      <vt:lpstr>A presentation in two halves</vt:lpstr>
      <vt:lpstr>Slide 3</vt:lpstr>
      <vt:lpstr>Slide 4</vt:lpstr>
      <vt:lpstr>Slide 5</vt:lpstr>
      <vt:lpstr>Slide 6</vt:lpstr>
      <vt:lpstr>Slide 7</vt:lpstr>
      <vt:lpstr>Slide 8</vt:lpstr>
      <vt:lpstr>Slide 9</vt:lpstr>
      <vt:lpstr>Slide 10</vt:lpstr>
      <vt:lpstr>Slide 11</vt:lpstr>
      <vt:lpstr>Slide 12</vt:lpstr>
      <vt:lpstr>Slide 13</vt:lpstr>
      <vt:lpstr>Don’t get further behind</vt:lpstr>
      <vt:lpstr>Slide 15</vt:lpstr>
      <vt:lpstr>Slide 16</vt:lpstr>
      <vt:lpstr>Slide 17</vt:lpstr>
      <vt:lpstr>Slide 18</vt:lpstr>
      <vt:lpstr>Slide 19</vt:lpstr>
      <vt:lpstr>Slide 20</vt:lpstr>
      <vt:lpstr>Slide 21</vt:lpstr>
      <vt:lpstr>Slide 22</vt:lpstr>
      <vt:lpstr>Slide 23</vt:lpstr>
      <vt:lpstr>Slide 24</vt:lpstr>
      <vt:lpstr>Be where the users are</vt:lpstr>
      <vt:lpstr>Signs of hope</vt:lpstr>
      <vt:lpstr>Slide 27</vt:lpstr>
      <vt:lpstr>Slide 28</vt:lpstr>
      <vt:lpstr>Slide 29</vt:lpstr>
      <vt:lpstr>Process not projects</vt:lpstr>
      <vt:lpstr>Slide 31</vt:lpstr>
      <vt:lpstr>Slide 32</vt:lpstr>
      <vt:lpstr>Slide 33</vt:lpstr>
      <vt:lpstr>Slide 34</vt:lpstr>
      <vt:lpstr>Multi-analogue digitisation</vt:lpstr>
      <vt:lpstr>Slide 36</vt:lpstr>
      <vt:lpstr>Slide 37</vt:lpstr>
      <vt:lpstr>Slide 38</vt:lpstr>
      <vt:lpstr>Slide 39</vt:lpstr>
      <vt:lpstr>Slide 40</vt:lpstr>
      <vt:lpstr>Get going!</vt:lpstr>
      <vt:lpstr>Say it out loud</vt:lpstr>
      <vt:lpstr>Slide 43</vt:lpstr>
      <vt:lpstr>Slide 44</vt:lpstr>
      <vt:lpstr>Slide 45</vt:lpstr>
      <vt:lpstr>Slide 46</vt:lpstr>
      <vt:lpstr>Resources</vt:lpstr>
      <vt:lpstr>Slide 48</vt:lpstr>
    </vt:vector>
  </TitlesOfParts>
  <Company>RLG Programs, OCLC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Archives the New Libraries?</dc:title>
  <dc:creator>John MacColl</dc:creator>
  <cp:lastModifiedBy>John MacColl</cp:lastModifiedBy>
  <cp:revision>27</cp:revision>
  <cp:lastPrinted>2008-10-20T13:25:39Z</cp:lastPrinted>
  <dcterms:created xsi:type="dcterms:W3CDTF">2009-10-30T11:31:42Z</dcterms:created>
  <dcterms:modified xsi:type="dcterms:W3CDTF">2009-10-30T11:37:57Z</dcterms:modified>
</cp:coreProperties>
</file>