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handoutMasterIdLst>
    <p:handoutMasterId r:id="rId42"/>
  </p:handoutMasterIdLst>
  <p:sldIdLst>
    <p:sldId id="256" r:id="rId3"/>
    <p:sldId id="264" r:id="rId4"/>
    <p:sldId id="257" r:id="rId5"/>
    <p:sldId id="296" r:id="rId6"/>
    <p:sldId id="258" r:id="rId7"/>
    <p:sldId id="259" r:id="rId8"/>
    <p:sldId id="266" r:id="rId9"/>
    <p:sldId id="263" r:id="rId10"/>
    <p:sldId id="269" r:id="rId11"/>
    <p:sldId id="268" r:id="rId12"/>
    <p:sldId id="261" r:id="rId13"/>
    <p:sldId id="267" r:id="rId14"/>
    <p:sldId id="293" r:id="rId15"/>
    <p:sldId id="294" r:id="rId16"/>
    <p:sldId id="295" r:id="rId17"/>
    <p:sldId id="297" r:id="rId18"/>
    <p:sldId id="298" r:id="rId19"/>
    <p:sldId id="274" r:id="rId20"/>
    <p:sldId id="275" r:id="rId21"/>
    <p:sldId id="276" r:id="rId22"/>
    <p:sldId id="277" r:id="rId23"/>
    <p:sldId id="278" r:id="rId24"/>
    <p:sldId id="270" r:id="rId25"/>
    <p:sldId id="271" r:id="rId26"/>
    <p:sldId id="272" r:id="rId27"/>
    <p:sldId id="280" r:id="rId28"/>
    <p:sldId id="273" r:id="rId29"/>
    <p:sldId id="279" r:id="rId30"/>
    <p:sldId id="281" r:id="rId31"/>
    <p:sldId id="284" r:id="rId32"/>
    <p:sldId id="282" r:id="rId33"/>
    <p:sldId id="285" r:id="rId34"/>
    <p:sldId id="286" r:id="rId35"/>
    <p:sldId id="288" r:id="rId36"/>
    <p:sldId id="289" r:id="rId37"/>
    <p:sldId id="290" r:id="rId38"/>
    <p:sldId id="291" r:id="rId39"/>
    <p:sldId id="262" r:id="rId40"/>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14" autoAdjust="0"/>
  </p:normalViewPr>
  <p:slideViewPr>
    <p:cSldViewPr>
      <p:cViewPr varScale="1">
        <p:scale>
          <a:sx n="83" d="100"/>
          <a:sy n="83" d="100"/>
        </p:scale>
        <p:origin x="-102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84C50438-B1A7-4A46-89F2-D19084CFD9E9}" type="datetimeFigureOut">
              <a:rPr lang="en-US" smtClean="0"/>
              <a:pPr/>
              <a:t>11/15/2011</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5C0ADAF1-FAD7-4276-BAD7-E5C439744763}"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115BFDE9-ACAB-45DB-A2E4-F6E41B38A327}" type="datetimeFigureOut">
              <a:rPr lang="en-US" smtClean="0"/>
              <a:pPr/>
              <a:t>11/15/2011</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825D13B8-A840-4D2C-82E9-1BC4B6F986C2}"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en.wikipedia.org/wiki/Miaphysitis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~38 million just for personal names</a:t>
            </a:r>
            <a:r>
              <a:rPr lang="en-US" baseline="0" dirty="0" smtClean="0"/>
              <a:t> + 10M corporate and ~</a:t>
            </a:r>
            <a:r>
              <a:rPr lang="en-US" baseline="0" smtClean="0"/>
              <a:t>50K subject-names</a:t>
            </a:r>
          </a:p>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3CC5001-E6C5-4093-9E18-C25D39CCBC6A}" type="slidenum">
              <a:rPr lang="en-US"/>
              <a:pPr/>
              <a:t>17</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sz="1600" dirty="0" smtClean="0"/>
              <a:t>For example, if a user gets information about Chekhov</a:t>
            </a:r>
            <a:r>
              <a:rPr lang="en-US" sz="1600" baseline="0" dirty="0" smtClean="0"/>
              <a:t> in Russian </a:t>
            </a:r>
            <a:r>
              <a:rPr lang="en-US" sz="1600" dirty="0" smtClean="0"/>
              <a:t>while searching on the Web, but they have set up their profile to see English in our Latin script – a system application could use VIAF to help display the desired script – for searching further in in the US, or</a:t>
            </a:r>
            <a:r>
              <a:rPr lang="en-US" sz="1600" baseline="0" dirty="0" smtClean="0"/>
              <a:t> </a:t>
            </a:r>
            <a:r>
              <a:rPr lang="en-US" sz="1600" baseline="0" dirty="0" err="1" smtClean="0"/>
              <a:t>Tjechov</a:t>
            </a:r>
            <a:r>
              <a:rPr lang="en-US" sz="1600" baseline="0" dirty="0" smtClean="0"/>
              <a:t> in Sweden </a:t>
            </a:r>
            <a:r>
              <a:rPr lang="en-US" sz="1600" dirty="0" smtClean="0"/>
              <a:t>and could move through the Internet to linked available works by or about this author.  Currently</a:t>
            </a:r>
            <a:r>
              <a:rPr lang="en-US" sz="1600" baseline="0" dirty="0" smtClean="0"/>
              <a:t> VIAF also has Arabic and Hebrew forms of the name.</a:t>
            </a:r>
            <a:endParaRPr lang="en-US" sz="16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make</a:t>
            </a:r>
            <a:r>
              <a:rPr lang="en-US" baseline="0" dirty="0" smtClean="0"/>
              <a:t> our catalogs work</a:t>
            </a:r>
            <a:endParaRPr lang="en-US" dirty="0"/>
          </a:p>
        </p:txBody>
      </p:sp>
      <p:sp>
        <p:nvSpPr>
          <p:cNvPr id="4" name="Slide Number Placeholder 3"/>
          <p:cNvSpPr>
            <a:spLocks noGrp="1"/>
          </p:cNvSpPr>
          <p:nvPr>
            <p:ph type="sldNum" sz="quarter" idx="10"/>
          </p:nvPr>
        </p:nvSpPr>
        <p:spPr/>
        <p:txBody>
          <a:bodyPr/>
          <a:lstStyle/>
          <a:p>
            <a:fld id="{825D13B8-A840-4D2C-82E9-1BC4B6F986C2}" type="slidenum">
              <a:rPr lang="en-US" smtClean="0"/>
              <a:pPr/>
              <a:t>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defTabSz="931388" fontAlgn="base">
              <a:spcBef>
                <a:spcPct val="0"/>
              </a:spcBef>
              <a:spcAft>
                <a:spcPct val="0"/>
              </a:spcAft>
            </a:pPr>
            <a:r>
              <a:rPr lang="en-US" dirty="0" smtClean="0">
                <a:latin typeface="Trebuchet MS" pitchFamily="34" charset="0"/>
              </a:rPr>
              <a:t>Hickey</a:t>
            </a:r>
          </a:p>
        </p:txBody>
      </p:sp>
      <p:sp>
        <p:nvSpPr>
          <p:cNvPr id="9933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1388" fontAlgn="base">
              <a:spcBef>
                <a:spcPct val="0"/>
              </a:spcBef>
              <a:spcAft>
                <a:spcPct val="0"/>
              </a:spcAft>
            </a:pPr>
            <a:fld id="{D09B5D02-76D1-445A-B45C-75A4D7067AB7}" type="slidenum">
              <a:rPr lang="en-US">
                <a:latin typeface="Trebuchet MS" pitchFamily="34" charset="0"/>
              </a:rPr>
              <a:pPr defTabSz="931388" fontAlgn="base">
                <a:spcBef>
                  <a:spcPct val="0"/>
                </a:spcBef>
                <a:spcAft>
                  <a:spcPct val="0"/>
                </a:spcAft>
              </a:pPr>
              <a:t>23</a:t>
            </a:fld>
            <a:endParaRPr lang="en-US" dirty="0">
              <a:latin typeface="Trebuchet MS" pitchFamily="34" charset="0"/>
            </a:endParaRPr>
          </a:p>
        </p:txBody>
      </p:sp>
      <p:sp>
        <p:nvSpPr>
          <p:cNvPr id="99332" name="Rectangle 2"/>
          <p:cNvSpPr>
            <a:spLocks noGrp="1" noRot="1" noChangeAspect="1" noChangeArrowheads="1" noTextEdit="1"/>
          </p:cNvSpPr>
          <p:nvPr>
            <p:ph type="sldImg"/>
          </p:nvPr>
        </p:nvSpPr>
        <p:spPr bwMode="auto">
          <a:xfrm>
            <a:off x="1273175" y="152400"/>
            <a:ext cx="4473575" cy="3355975"/>
          </a:xfrm>
          <a:noFill/>
          <a:ln>
            <a:solidFill>
              <a:srgbClr val="000000"/>
            </a:solidFill>
            <a:miter lim="800000"/>
            <a:headEnd/>
            <a:tailEnd/>
          </a:ln>
        </p:spPr>
      </p:sp>
      <p:sp>
        <p:nvSpPr>
          <p:cNvPr id="993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rebuchet MS" pitchFamily="34" charset="0"/>
              </a:rPr>
              <a:t>For every personal name used in either a 100 or a 700 field, a derived authority record is created.  In addition to the name, the derived authority record includes a coded summary of the material published.  A bibliographic record with multiple personal names will generate multiple derived authority records.</a:t>
            </a:r>
          </a:p>
          <a:p>
            <a:pPr>
              <a:spcBef>
                <a:spcPct val="0"/>
              </a:spcBef>
            </a:pPr>
            <a:endParaRPr lang="en-US" dirty="0" smtClean="0">
              <a:latin typeface="Trebuchet MS" pitchFamily="34" charset="0"/>
            </a:endParaRPr>
          </a:p>
          <a:p>
            <a:pPr>
              <a:spcBef>
                <a:spcPct val="0"/>
              </a:spcBef>
            </a:pPr>
            <a:r>
              <a:rPr lang="en-US" dirty="0" smtClean="0">
                <a:latin typeface="Trebuchet MS" pitchFamily="34" charset="0"/>
              </a:rPr>
              <a:t>All of the derived authority records for a particular person will be clustered with the authority record for the individual.</a:t>
            </a:r>
          </a:p>
          <a:p>
            <a:pPr>
              <a:spcBef>
                <a:spcPct val="0"/>
              </a:spcBef>
            </a:pPr>
            <a:endParaRPr lang="en-US" dirty="0" smtClean="0">
              <a:latin typeface="Trebuchet MS" pitchFamily="34" charset="0"/>
            </a:endParaRPr>
          </a:p>
          <a:p>
            <a:pPr>
              <a:spcBef>
                <a:spcPct val="0"/>
              </a:spcBef>
            </a:pPr>
            <a:r>
              <a:rPr lang="en-US" dirty="0" smtClean="0">
                <a:latin typeface="Trebuchet MS" pitchFamily="34" charset="0"/>
              </a:rPr>
              <a:t>The contents of the all the derived authority records for the individual are added to form the processed authority record.</a:t>
            </a:r>
          </a:p>
        </p:txBody>
      </p:sp>
      <p:sp>
        <p:nvSpPr>
          <p:cNvPr id="99334"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31388" fontAlgn="base">
              <a:spcBef>
                <a:spcPct val="0"/>
              </a:spcBef>
              <a:spcAft>
                <a:spcPct val="0"/>
              </a:spcAft>
            </a:pPr>
            <a:r>
              <a:rPr lang="en-US" dirty="0"/>
              <a:t>2009 ALA WESS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defTabSz="931388" fontAlgn="base">
              <a:spcBef>
                <a:spcPct val="0"/>
              </a:spcBef>
              <a:spcAft>
                <a:spcPct val="0"/>
              </a:spcAft>
            </a:pPr>
            <a:r>
              <a:rPr lang="en-US" dirty="0" smtClean="0">
                <a:latin typeface="Trebuchet MS" pitchFamily="34" charset="0"/>
              </a:rPr>
              <a:t>Hickey</a:t>
            </a:r>
          </a:p>
        </p:txBody>
      </p:sp>
      <p:sp>
        <p:nvSpPr>
          <p:cNvPr id="10035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1388" fontAlgn="base">
              <a:spcBef>
                <a:spcPct val="0"/>
              </a:spcBef>
              <a:spcAft>
                <a:spcPct val="0"/>
              </a:spcAft>
            </a:pPr>
            <a:fld id="{0C89191A-811D-4CF9-97EB-5FD4E5E1B537}" type="slidenum">
              <a:rPr lang="en-US">
                <a:latin typeface="Trebuchet MS" pitchFamily="34" charset="0"/>
              </a:rPr>
              <a:pPr defTabSz="931388" fontAlgn="base">
                <a:spcBef>
                  <a:spcPct val="0"/>
                </a:spcBef>
                <a:spcAft>
                  <a:spcPct val="0"/>
                </a:spcAft>
              </a:pPr>
              <a:t>24</a:t>
            </a:fld>
            <a:endParaRPr lang="en-US" dirty="0">
              <a:latin typeface="Trebuchet MS" pitchFamily="34" charset="0"/>
            </a:endParaRPr>
          </a:p>
        </p:txBody>
      </p:sp>
      <p:sp>
        <p:nvSpPr>
          <p:cNvPr id="100356" name="Rectangle 2"/>
          <p:cNvSpPr>
            <a:spLocks noGrp="1" noRot="1" noChangeAspect="1" noChangeArrowheads="1" noTextEdit="1"/>
          </p:cNvSpPr>
          <p:nvPr>
            <p:ph type="sldImg"/>
          </p:nvPr>
        </p:nvSpPr>
        <p:spPr bwMode="auto">
          <a:xfrm>
            <a:off x="1273175" y="152400"/>
            <a:ext cx="4473575" cy="3355975"/>
          </a:xfrm>
          <a:noFill/>
          <a:ln>
            <a:solidFill>
              <a:srgbClr val="000000"/>
            </a:solidFill>
            <a:miter lim="800000"/>
            <a:headEnd/>
            <a:tailEnd/>
          </a:ln>
        </p:spPr>
      </p:sp>
      <p:sp>
        <p:nvSpPr>
          <p:cNvPr id="10035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Trebuchet MS" pitchFamily="34" charset="0"/>
              </a:rPr>
              <a:t>Two types of information are collected from the bibliographic record associated with the personal names.  First, information specific to a work is collected such as the title and LC Control number.  Second, information that may apply to multiple works by an author is obtained.  The latter information may help to match authors when specific title matches are not available.  For this example,  J. Larson who writes with  V. Thomson in the music subject area is quite likely the same person.</a:t>
            </a:r>
          </a:p>
        </p:txBody>
      </p:sp>
      <p:sp>
        <p:nvSpPr>
          <p:cNvPr id="100358"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31388" fontAlgn="base">
              <a:spcBef>
                <a:spcPct val="0"/>
              </a:spcBef>
              <a:spcAft>
                <a:spcPct val="0"/>
              </a:spcAft>
            </a:pPr>
            <a:r>
              <a:rPr lang="en-US" dirty="0"/>
              <a:t>2009 ALA WESS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1388" fontAlgn="base">
              <a:spcBef>
                <a:spcPct val="0"/>
              </a:spcBef>
              <a:spcAft>
                <a:spcPct val="0"/>
              </a:spcAft>
            </a:pPr>
            <a:fld id="{D46139F9-F149-4F76-9DA8-1B2CB8FF22FB}" type="slidenum">
              <a:rPr lang="en-US"/>
              <a:pPr defTabSz="931388" fontAlgn="base">
                <a:spcBef>
                  <a:spcPct val="0"/>
                </a:spcBef>
                <a:spcAft>
                  <a:spcPct val="0"/>
                </a:spcAft>
              </a:pPr>
              <a:t>25</a:t>
            </a:fld>
            <a:endParaRPr lang="en-US" dirty="0"/>
          </a:p>
        </p:txBody>
      </p:sp>
      <p:sp>
        <p:nvSpPr>
          <p:cNvPr id="10138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31388" fontAlgn="base">
              <a:spcBef>
                <a:spcPct val="0"/>
              </a:spcBef>
              <a:spcAft>
                <a:spcPct val="0"/>
              </a:spcAft>
            </a:pPr>
            <a:r>
              <a:rPr lang="en-US" dirty="0" smtClean="0"/>
              <a:t>Hickey</a:t>
            </a:r>
          </a:p>
        </p:txBody>
      </p:sp>
      <p:sp>
        <p:nvSpPr>
          <p:cNvPr id="101382"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31388" fontAlgn="base">
              <a:spcBef>
                <a:spcPct val="0"/>
              </a:spcBef>
              <a:spcAft>
                <a:spcPct val="0"/>
              </a:spcAft>
            </a:pPr>
            <a:r>
              <a:rPr lang="en-US" dirty="0" smtClean="0"/>
              <a:t>VIAF</a:t>
            </a:r>
          </a:p>
        </p:txBody>
      </p:sp>
      <p:sp>
        <p:nvSpPr>
          <p:cNvPr id="101383" name="Date Placeholder 6"/>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31388" fontAlgn="base">
              <a:spcBef>
                <a:spcPct val="0"/>
              </a:spcBef>
              <a:spcAft>
                <a:spcPct val="0"/>
              </a:spcAft>
            </a:pPr>
            <a:r>
              <a:rPr lang="en-US" dirty="0"/>
              <a:t>2009 ALA WESS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29691" fontAlgn="base">
              <a:spcBef>
                <a:spcPct val="0"/>
              </a:spcBef>
              <a:spcAft>
                <a:spcPct val="0"/>
              </a:spcAft>
            </a:pPr>
            <a:r>
              <a:rPr lang="en-US" dirty="0"/>
              <a:t>October 2007</a:t>
            </a:r>
          </a:p>
        </p:txBody>
      </p:sp>
      <p:sp>
        <p:nvSpPr>
          <p:cNvPr id="9728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defTabSz="929691" fontAlgn="base">
              <a:spcBef>
                <a:spcPct val="0"/>
              </a:spcBef>
              <a:spcAft>
                <a:spcPct val="0"/>
              </a:spcAft>
            </a:pPr>
            <a:r>
              <a:rPr lang="en-US" dirty="0" smtClean="0"/>
              <a:t>T. Hickey</a:t>
            </a:r>
          </a:p>
        </p:txBody>
      </p:sp>
      <p:sp>
        <p:nvSpPr>
          <p:cNvPr id="9728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9691" fontAlgn="base">
              <a:spcBef>
                <a:spcPct val="0"/>
              </a:spcBef>
              <a:spcAft>
                <a:spcPct val="0"/>
              </a:spcAft>
            </a:pPr>
            <a:fld id="{F09ED2F0-EC88-44F1-9F9B-99E29C924CF6}" type="slidenum">
              <a:rPr lang="en-US"/>
              <a:pPr defTabSz="929691" fontAlgn="base">
                <a:spcBef>
                  <a:spcPct val="0"/>
                </a:spcBef>
                <a:spcAft>
                  <a:spcPct val="0"/>
                </a:spcAft>
              </a:pPr>
              <a:t>26</a:t>
            </a:fld>
            <a:endParaRPr lang="en-US" dirty="0"/>
          </a:p>
        </p:txBody>
      </p:sp>
      <p:sp>
        <p:nvSpPr>
          <p:cNvPr id="972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Processing</a:t>
            </a:r>
            <a:r>
              <a:rPr lang="en-US" baseline="0" dirty="0" smtClean="0"/>
              <a:t> done in batch on our cluster.  Takes 1-2 days processing each month, would take 1-2 months single-threaded</a:t>
            </a:r>
          </a:p>
          <a:p>
            <a:pPr>
              <a:spcBef>
                <a:spcPct val="0"/>
              </a:spcBef>
            </a:pPr>
            <a:endParaRPr lang="en-US" baseline="0" dirty="0" smtClean="0"/>
          </a:p>
          <a:p>
            <a:pPr>
              <a:spcBef>
                <a:spcPct val="0"/>
              </a:spcBef>
            </a:pPr>
            <a:r>
              <a:rPr lang="en-US" baseline="0" dirty="0" smtClean="0"/>
              <a:t>Actually redo all the matching each month.  Gives us flexibility at the cost of more computation.</a:t>
            </a:r>
          </a:p>
          <a:p>
            <a:pPr>
              <a:spcBef>
                <a:spcPct val="0"/>
              </a:spcBef>
            </a:pPr>
            <a:endParaRPr lang="en-US" baseline="0" dirty="0" smtClean="0"/>
          </a:p>
          <a:p>
            <a:pPr>
              <a:spcBef>
                <a:spcPct val="0"/>
              </a:spcBef>
            </a:pPr>
            <a:r>
              <a:rPr lang="en-US" baseline="0" dirty="0" smtClean="0"/>
              <a:t>Have a public test site for pre-releases of the database/indexing/interface, etc.</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Stand-alone authority file that becomes a ‘source’ to VIAF.</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WP: Notable Syriac prose writer and a vehement champion of </a:t>
            </a:r>
            <a:r>
              <a:rPr lang="en-US" dirty="0" err="1">
                <a:hlinkClick r:id="rId3" tooltip="Miaphysitism"/>
              </a:rPr>
              <a:t>Miaphysitism</a:t>
            </a:r>
            <a:endParaRPr lang="en-US" dirty="0"/>
          </a:p>
        </p:txBody>
      </p:sp>
      <p:sp>
        <p:nvSpPr>
          <p:cNvPr id="4" name="Slide Number Placeholder 3"/>
          <p:cNvSpPr>
            <a:spLocks noGrp="1"/>
          </p:cNvSpPr>
          <p:nvPr>
            <p:ph type="sldNum" sz="quarter" idx="10"/>
          </p:nvPr>
        </p:nvSpPr>
        <p:spPr/>
        <p:txBody>
          <a:bodyPr/>
          <a:lstStyle/>
          <a:p>
            <a:fld id="{825D13B8-A840-4D2C-82E9-1BC4B6F986C2}" type="slidenum">
              <a:rPr lang="en-US" smtClean="0"/>
              <a:pPr/>
              <a:t>33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Want to provide an identifier</a:t>
            </a:r>
            <a:r>
              <a:rPr lang="en-US" baseline="0" dirty="0" smtClean="0"/>
              <a:t> for all sorts of creators to form a link across databases on the web</a:t>
            </a:r>
            <a:endParaRPr lang="en-US" dirty="0"/>
          </a:p>
        </p:txBody>
      </p:sp>
      <p:sp>
        <p:nvSpPr>
          <p:cNvPr id="4" name="Slide Number Placeholder 3"/>
          <p:cNvSpPr>
            <a:spLocks noGrp="1"/>
          </p:cNvSpPr>
          <p:nvPr>
            <p:ph type="sldNum" sz="quarter" idx="10"/>
          </p:nvPr>
        </p:nvSpPr>
        <p:spPr/>
        <p:txBody>
          <a:bodyPr/>
          <a:lstStyle/>
          <a:p>
            <a:fld id="{EFA19889-2AC7-4C39-96E7-3D2BEDDCCD5C}" type="slidenum">
              <a:rPr lang="en-US" smtClean="0"/>
              <a:pPr/>
              <a:t>34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 initiatives:</a:t>
            </a:r>
            <a:r>
              <a:rPr lang="en-US" baseline="0" dirty="0" smtClean="0"/>
              <a:t> Scopus, Scholar Universe, Researcher ID, REPEC, etc.</a:t>
            </a:r>
          </a:p>
          <a:p>
            <a:r>
              <a:rPr lang="en-US" baseline="0" dirty="0" smtClean="0"/>
              <a:t>ORCID may offer the best chance for </a:t>
            </a:r>
            <a:r>
              <a:rPr lang="en-US" b="1" baseline="0" dirty="0" smtClean="0"/>
              <a:t>institutional repositories </a:t>
            </a:r>
            <a:r>
              <a:rPr lang="en-US" baseline="0" dirty="0" smtClean="0"/>
              <a:t>to quickly get an ID for use in their systems</a:t>
            </a:r>
            <a:endParaRPr lang="en-US" dirty="0"/>
          </a:p>
        </p:txBody>
      </p:sp>
      <p:sp>
        <p:nvSpPr>
          <p:cNvPr id="4" name="Slide Number Placeholder 3"/>
          <p:cNvSpPr>
            <a:spLocks noGrp="1"/>
          </p:cNvSpPr>
          <p:nvPr>
            <p:ph type="sldNum" sz="quarter" idx="10"/>
          </p:nvPr>
        </p:nvSpPr>
        <p:spPr/>
        <p:txBody>
          <a:bodyPr/>
          <a:lstStyle/>
          <a:p>
            <a:fld id="{EFA19889-2AC7-4C39-96E7-3D2BEDDCCD5C}" type="slidenum">
              <a:rPr lang="en-US" smtClean="0"/>
              <a:pPr/>
              <a:t>35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Historical</a:t>
            </a:r>
            <a:r>
              <a:rPr lang="en-US" baseline="0" dirty="0" smtClean="0"/>
              <a:t> reasons, including differing policies and procedures in different communities</a:t>
            </a:r>
          </a:p>
          <a:p>
            <a:r>
              <a:rPr lang="en-US" baseline="0" dirty="0" smtClean="0"/>
              <a:t>Who creates the names?  Who can update and maintain them?</a:t>
            </a:r>
          </a:p>
          <a:p>
            <a:r>
              <a:rPr lang="en-US" baseline="0" dirty="0" smtClean="0"/>
              <a:t>Who is in charge?  Who sets priorities, resolves issues, sets standards?</a:t>
            </a:r>
          </a:p>
          <a:p>
            <a:endParaRPr lang="en-US" dirty="0" smtClean="0"/>
          </a:p>
          <a:p>
            <a:r>
              <a:rPr lang="en-US" dirty="0" smtClean="0"/>
              <a:t>Systems</a:t>
            </a:r>
          </a:p>
          <a:p>
            <a:r>
              <a:rPr lang="en-US" dirty="0" smtClean="0"/>
              <a:t>Organization, revenue</a:t>
            </a:r>
          </a:p>
          <a:p>
            <a:r>
              <a:rPr lang="en-US" dirty="0" smtClean="0"/>
              <a:t>Not just between the projects themselves,</a:t>
            </a:r>
            <a:r>
              <a:rPr lang="en-US" baseline="0" dirty="0" smtClean="0"/>
              <a:t> but also challenges in cooperation within the projects.  We have worked through some of these issues in VIAF.</a:t>
            </a:r>
          </a:p>
          <a:p>
            <a:endParaRPr lang="en-US" baseline="0" dirty="0" smtClean="0"/>
          </a:p>
          <a:p>
            <a:r>
              <a:rPr lang="en-US" baseline="0" dirty="0" smtClean="0"/>
              <a:t>Person: Eleanor Marie Robertson</a:t>
            </a:r>
          </a:p>
          <a:p>
            <a:r>
              <a:rPr lang="en-US" baseline="0" dirty="0" smtClean="0"/>
              <a:t>Personas: Nora Roberts, J.D. Robb, Jill March, Sarah Hardesty</a:t>
            </a:r>
            <a:endParaRPr lang="en-US" dirty="0"/>
          </a:p>
        </p:txBody>
      </p:sp>
      <p:sp>
        <p:nvSpPr>
          <p:cNvPr id="4" name="Slide Number Placeholder 3"/>
          <p:cNvSpPr>
            <a:spLocks noGrp="1"/>
          </p:cNvSpPr>
          <p:nvPr>
            <p:ph type="sldNum" sz="quarter" idx="10"/>
          </p:nvPr>
        </p:nvSpPr>
        <p:spPr/>
        <p:txBody>
          <a:bodyPr/>
          <a:lstStyle/>
          <a:p>
            <a:fld id="{EFA19889-2AC7-4C39-96E7-3D2BEDDCCD5C}" type="slidenum">
              <a:rPr lang="en-US" smtClean="0"/>
              <a:pPr/>
              <a:t>36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the projects have a striking</a:t>
            </a:r>
            <a:r>
              <a:rPr lang="en-US" baseline="0" dirty="0" smtClean="0"/>
              <a:t> number of important things in common</a:t>
            </a:r>
            <a:endParaRPr lang="en-US" dirty="0"/>
          </a:p>
        </p:txBody>
      </p:sp>
      <p:sp>
        <p:nvSpPr>
          <p:cNvPr id="4" name="Slide Number Placeholder 3"/>
          <p:cNvSpPr>
            <a:spLocks noGrp="1"/>
          </p:cNvSpPr>
          <p:nvPr>
            <p:ph type="sldNum" sz="quarter" idx="10"/>
          </p:nvPr>
        </p:nvSpPr>
        <p:spPr/>
        <p:txBody>
          <a:bodyPr/>
          <a:lstStyle/>
          <a:p>
            <a:fld id="{EFA19889-2AC7-4C39-96E7-3D2BEDDCCD5C}" type="slidenum">
              <a:rPr lang="en-US" smtClean="0"/>
              <a:pPr/>
              <a:t>37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Explicit</a:t>
            </a:r>
            <a:r>
              <a:rPr lang="en-US" baseline="0" dirty="0" smtClean="0"/>
              <a:t> links should make it easier to relate library metadata with others as well as improve interoperability within the library community</a:t>
            </a:r>
          </a:p>
          <a:p>
            <a:r>
              <a:rPr lang="en-US" baseline="0" dirty="0" smtClean="0"/>
              <a:t>We especially need links between article authors and library-controlled authors!</a:t>
            </a:r>
          </a:p>
          <a:p>
            <a:r>
              <a:rPr lang="en-US" baseline="0" dirty="0" smtClean="0"/>
              <a:t>Toward that we hope to work with a group at CERN with the </a:t>
            </a:r>
            <a:r>
              <a:rPr lang="en-US" baseline="0" dirty="0" err="1" smtClean="0"/>
              <a:t>inSpire</a:t>
            </a:r>
            <a:r>
              <a:rPr lang="en-US" baseline="0" dirty="0" smtClean="0"/>
              <a:t> physics literature collection.</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r>
              <a:rPr lang="en-US" dirty="0" smtClean="0"/>
              <a:t>Within the community, ‘linked data’ of limited help.  We already</a:t>
            </a:r>
            <a:r>
              <a:rPr lang="en-US" baseline="0" dirty="0" smtClean="0"/>
              <a:t> have mechanisms, although they could be used to a greater extent.</a:t>
            </a:r>
            <a:endParaRPr lang="en-US" dirty="0" smtClean="0"/>
          </a:p>
          <a:p>
            <a:endParaRPr lang="en-US" dirty="0"/>
          </a:p>
        </p:txBody>
      </p:sp>
      <p:sp>
        <p:nvSpPr>
          <p:cNvPr id="4" name="Slide Number Placeholder 3"/>
          <p:cNvSpPr>
            <a:spLocks noGrp="1"/>
          </p:cNvSpPr>
          <p:nvPr>
            <p:ph type="sldNum" sz="quarter" idx="10"/>
          </p:nvPr>
        </p:nvSpPr>
        <p:spPr/>
        <p:txBody>
          <a:bodyPr/>
          <a:lstStyle/>
          <a:p>
            <a:fld id="{825D13B8-A840-4D2C-82E9-1BC4B6F986C2}" type="slidenum">
              <a:rPr lang="en-US" smtClean="0"/>
              <a:pPr/>
              <a:t>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Needs</a:t>
            </a:r>
            <a:r>
              <a:rPr lang="en-US" baseline="0" dirty="0" smtClean="0"/>
              <a:t> to be shareable between communities.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3751B6-A1F6-4F2F-AFCE-D74F3E3844DB}"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6694B-39AF-46EC-9ED7-D927E1E3AF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751B6-A1F6-4F2F-AFCE-D74F3E3844DB}"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6694B-39AF-46EC-9ED7-D927E1E3AF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751B6-A1F6-4F2F-AFCE-D74F3E3844DB}"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6694B-39AF-46EC-9ED7-D927E1E3AF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3AEC89-17F1-4A52-B3E9-296AC0287F7C}"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066B5-049C-4C3F-96DA-583927CD86F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AEC89-17F1-4A52-B3E9-296AC0287F7C}"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066B5-049C-4C3F-96DA-583927CD86F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3AEC89-17F1-4A52-B3E9-296AC0287F7C}"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066B5-049C-4C3F-96DA-583927CD86F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3AEC89-17F1-4A52-B3E9-296AC0287F7C}"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066B5-049C-4C3F-96DA-583927CD86F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3AEC89-17F1-4A52-B3E9-296AC0287F7C}" type="datetimeFigureOut">
              <a:rPr lang="en-US" smtClean="0"/>
              <a:pPr/>
              <a:t>11/15/2011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1066B5-049C-4C3F-96DA-583927CD86F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3AEC89-17F1-4A52-B3E9-296AC0287F7C}" type="datetimeFigureOut">
              <a:rPr lang="en-US" smtClean="0"/>
              <a:pPr/>
              <a:t>11/15/2011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1066B5-049C-4C3F-96DA-583927CD86F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AEC89-17F1-4A52-B3E9-296AC0287F7C}" type="datetimeFigureOut">
              <a:rPr lang="en-US" smtClean="0"/>
              <a:pPr/>
              <a:t>11/15/2011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1066B5-049C-4C3F-96DA-583927CD86F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AEC89-17F1-4A52-B3E9-296AC0287F7C}"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066B5-049C-4C3F-96DA-583927CD86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751B6-A1F6-4F2F-AFCE-D74F3E3844DB}"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6694B-39AF-46EC-9ED7-D927E1E3AFF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AEC89-17F1-4A52-B3E9-296AC0287F7C}"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1066B5-049C-4C3F-96DA-583927CD86F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AEC89-17F1-4A52-B3E9-296AC0287F7C}"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066B5-049C-4C3F-96DA-583927CD86F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AEC89-17F1-4A52-B3E9-296AC0287F7C}"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1066B5-049C-4C3F-96DA-583927CD86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751B6-A1F6-4F2F-AFCE-D74F3E3844DB}" type="datetimeFigureOut">
              <a:rPr lang="en-US" smtClean="0"/>
              <a:pPr/>
              <a:t>11/15/2011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D6694B-39AF-46EC-9ED7-D927E1E3AF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3751B6-A1F6-4F2F-AFCE-D74F3E3844DB}" type="datetimeFigureOut">
              <a:rPr lang="en-US" smtClean="0"/>
              <a:pPr/>
              <a:t>11/15/2011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D6694B-39AF-46EC-9ED7-D927E1E3AF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3751B6-A1F6-4F2F-AFCE-D74F3E3844DB}" type="datetimeFigureOut">
              <a:rPr lang="en-US" smtClean="0"/>
              <a:pPr/>
              <a:t>11/15/2011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D6694B-39AF-46EC-9ED7-D927E1E3AF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751B6-A1F6-4F2F-AFCE-D74F3E3844DB}" type="datetimeFigureOut">
              <a:rPr lang="en-US" smtClean="0"/>
              <a:pPr/>
              <a:t>11/15/2011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D6694B-39AF-46EC-9ED7-D927E1E3AF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751B6-A1F6-4F2F-AFCE-D74F3E3844DB}"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6694B-39AF-46EC-9ED7-D927E1E3AF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751B6-A1F6-4F2F-AFCE-D74F3E3844DB}" type="datetimeFigureOut">
              <a:rPr lang="en-US" smtClean="0"/>
              <a:pPr/>
              <a:t>11/15/2011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D6694B-39AF-46EC-9ED7-D927E1E3AF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751B6-A1F6-4F2F-AFCE-D74F3E3844DB}" type="datetimeFigureOut">
              <a:rPr lang="en-US" smtClean="0"/>
              <a:pPr/>
              <a:t>11/15/2011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6694B-39AF-46EC-9ED7-D927E1E3AF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AEC89-17F1-4A52-B3E9-296AC0287F7C}" type="datetimeFigureOut">
              <a:rPr lang="en-US" smtClean="0"/>
              <a:pPr/>
              <a:t>11/15/2011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066B5-049C-4C3F-96DA-583927CD86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21.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w3.org/DesignIssues/diagrams/lod/2010-color.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dirty="0" smtClean="0"/>
              <a:t>Authorities in a connected world</a:t>
            </a:r>
            <a:endParaRPr lang="en-US" dirty="0"/>
          </a:p>
        </p:txBody>
      </p:sp>
      <p:sp>
        <p:nvSpPr>
          <p:cNvPr id="3" name="Subtitle 2"/>
          <p:cNvSpPr>
            <a:spLocks noGrp="1"/>
          </p:cNvSpPr>
          <p:nvPr>
            <p:ph type="subTitle" idx="1"/>
          </p:nvPr>
        </p:nvSpPr>
        <p:spPr>
          <a:xfrm>
            <a:off x="3733800" y="3124200"/>
            <a:ext cx="5410200" cy="1600200"/>
          </a:xfrm>
        </p:spPr>
        <p:txBody>
          <a:bodyPr>
            <a:normAutofit fontScale="77500" lnSpcReduction="20000"/>
          </a:bodyPr>
          <a:lstStyle/>
          <a:p>
            <a:r>
              <a:rPr lang="en-US" dirty="0" smtClean="0"/>
              <a:t>Indiana Library Federation</a:t>
            </a:r>
          </a:p>
          <a:p>
            <a:r>
              <a:rPr lang="en-US" dirty="0" smtClean="0"/>
              <a:t>2011 November 16</a:t>
            </a:r>
          </a:p>
          <a:p>
            <a:r>
              <a:rPr lang="en-US" dirty="0" smtClean="0"/>
              <a:t>Thomas Hickey</a:t>
            </a:r>
          </a:p>
          <a:p>
            <a:r>
              <a:rPr lang="en-US" dirty="0" smtClean="0"/>
              <a:t>OCLC Chief Scientist</a:t>
            </a:r>
            <a:endParaRPr lang="en-US" dirty="0"/>
          </a:p>
        </p:txBody>
      </p:sp>
      <p:pic>
        <p:nvPicPr>
          <p:cNvPr id="4" name="Picture 3"/>
          <p:cNvPicPr>
            <a:picLocks noChangeAspect="1" noChangeArrowheads="1"/>
          </p:cNvPicPr>
          <p:nvPr/>
        </p:nvPicPr>
        <p:blipFill>
          <a:blip r:embed="rId3" cstate="print"/>
          <a:srcRect l="47880" t="29140" r="8379" b="12951"/>
          <a:stretch>
            <a:fillRect/>
          </a:stretch>
        </p:blipFill>
        <p:spPr bwMode="auto">
          <a:xfrm>
            <a:off x="457200" y="2209800"/>
            <a:ext cx="3340964" cy="32707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solidFill>
                  <a:srgbClr val="C00000"/>
                </a:solidFill>
              </a:rPr>
              <a:t>Shareable metadata</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Public</a:t>
            </a:r>
            <a:endParaRPr lang="en-US" dirty="0"/>
          </a:p>
          <a:p>
            <a:pPr fontAlgn="auto">
              <a:spcAft>
                <a:spcPts val="0"/>
              </a:spcAft>
              <a:buFont typeface="Arial" pitchFamily="34" charset="0"/>
              <a:buChar char="•"/>
              <a:defRPr/>
            </a:pPr>
            <a:r>
              <a:rPr lang="en-US" dirty="0" smtClean="0"/>
              <a:t>Simple</a:t>
            </a:r>
            <a:endParaRPr lang="en-US" dirty="0"/>
          </a:p>
          <a:p>
            <a:pPr fontAlgn="auto">
              <a:spcAft>
                <a:spcPts val="0"/>
              </a:spcAft>
              <a:buFont typeface="Arial" pitchFamily="34" charset="0"/>
              <a:buChar char="•"/>
              <a:defRPr/>
            </a:pPr>
            <a:r>
              <a:rPr lang="en-US" dirty="0" smtClean="0"/>
              <a:t>Supply data rather than APIs</a:t>
            </a:r>
          </a:p>
          <a:p>
            <a:pPr lvl="1" fontAlgn="auto">
              <a:spcAft>
                <a:spcPts val="0"/>
              </a:spcAft>
              <a:buFont typeface="Arial" pitchFamily="34" charset="0"/>
              <a:buChar char="–"/>
              <a:defRPr/>
            </a:pPr>
            <a:r>
              <a:rPr lang="en-US" dirty="0" smtClean="0"/>
              <a:t>Avoid idiosyncratic protocols</a:t>
            </a:r>
          </a:p>
          <a:p>
            <a:pPr lvl="2" fontAlgn="auto">
              <a:spcAft>
                <a:spcPts val="0"/>
              </a:spcAft>
              <a:buFont typeface="Arial" pitchFamily="34" charset="0"/>
              <a:buChar char="•"/>
              <a:defRPr/>
            </a:pPr>
            <a:r>
              <a:rPr lang="en-US" dirty="0" smtClean="0"/>
              <a:t>Z39.50</a:t>
            </a:r>
          </a:p>
          <a:p>
            <a:pPr lvl="2" fontAlgn="auto">
              <a:spcAft>
                <a:spcPts val="0"/>
              </a:spcAft>
              <a:buFont typeface="Arial" pitchFamily="34" charset="0"/>
              <a:buChar char="•"/>
              <a:defRPr/>
            </a:pPr>
            <a:r>
              <a:rPr lang="en-US" dirty="0" smtClean="0"/>
              <a:t>MARC-21</a:t>
            </a:r>
          </a:p>
          <a:p>
            <a:pPr lvl="2" fontAlgn="auto">
              <a:spcAft>
                <a:spcPts val="0"/>
              </a:spcAft>
              <a:buFont typeface="Arial" pitchFamily="34" charset="0"/>
              <a:buChar char="•"/>
              <a:defRPr/>
            </a:pPr>
            <a:r>
              <a:rPr lang="en-US" dirty="0" smtClean="0"/>
              <a:t>ISO2709</a:t>
            </a:r>
          </a:p>
          <a:p>
            <a:pPr fontAlgn="auto">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6CF2791C-C152-47F2-AFF9-DEA889BD2CD7}" type="slidenum">
              <a:rPr lang="en-US"/>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Activities OCLC Research involved in</a:t>
            </a:r>
            <a:endParaRPr lang="en-US" dirty="0"/>
          </a:p>
        </p:txBody>
      </p:sp>
      <p:sp>
        <p:nvSpPr>
          <p:cNvPr id="3" name="Content Placeholder 2"/>
          <p:cNvSpPr>
            <a:spLocks noGrp="1"/>
          </p:cNvSpPr>
          <p:nvPr>
            <p:ph idx="1"/>
          </p:nvPr>
        </p:nvSpPr>
        <p:spPr/>
        <p:txBody>
          <a:bodyPr/>
          <a:lstStyle/>
          <a:p>
            <a:r>
              <a:rPr lang="en-US" dirty="0" smtClean="0"/>
              <a:t>WorldCat Identities</a:t>
            </a:r>
          </a:p>
          <a:p>
            <a:r>
              <a:rPr lang="en-US" dirty="0" smtClean="0"/>
              <a:t>VIAF, xA</a:t>
            </a:r>
          </a:p>
          <a:p>
            <a:r>
              <a:rPr lang="en-US" dirty="0" smtClean="0"/>
              <a:t>ORCID</a:t>
            </a:r>
          </a:p>
          <a:p>
            <a:r>
              <a:rPr lang="en-US" dirty="0" smtClean="0"/>
              <a:t>ISNI</a:t>
            </a:r>
          </a:p>
          <a:p>
            <a:r>
              <a:rPr lang="en-US" dirty="0" smtClean="0"/>
              <a:t>Schema.org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r>
              <a:rPr lang="en-US" dirty="0" smtClean="0"/>
              <a:t>WorldCat Identities</a:t>
            </a:r>
            <a:br>
              <a:rPr lang="en-US" dirty="0" smtClean="0"/>
            </a:br>
            <a:r>
              <a:rPr lang="en-US" dirty="0" smtClean="0"/>
              <a:t/>
            </a:r>
            <a:br>
              <a:rPr lang="en-US" dirty="0" smtClean="0"/>
            </a:br>
            <a:r>
              <a:rPr lang="en-US" dirty="0" smtClean="0"/>
              <a:t>A page for every name in WorldCat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srcRect/>
          <a:stretch>
            <a:fillRect/>
          </a:stretch>
        </p:blipFill>
        <p:spPr bwMode="auto">
          <a:xfrm>
            <a:off x="0" y="-57150"/>
            <a:ext cx="9144000" cy="697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srcRect t="6148"/>
          <a:stretch>
            <a:fillRect/>
          </a:stretch>
        </p:blipFill>
        <p:spPr bwMode="auto">
          <a:xfrm>
            <a:off x="-1" y="152400"/>
            <a:ext cx="9370179" cy="670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500" fill="hold"/>
                                        <p:tgtEl>
                                          <p:spTgt spid="98306"/>
                                        </p:tgtEl>
                                        <p:attrNameLst>
                                          <p:attrName>ppt_x</p:attrName>
                                        </p:attrNameLst>
                                      </p:cBhvr>
                                      <p:tavLst>
                                        <p:tav tm="0">
                                          <p:val>
                                            <p:strVal val="#ppt_x"/>
                                          </p:val>
                                        </p:tav>
                                        <p:tav tm="100000">
                                          <p:val>
                                            <p:strVal val="#ppt_x"/>
                                          </p:val>
                                        </p:tav>
                                      </p:tavLst>
                                    </p:anim>
                                    <p:anim calcmode="lin" valueType="num">
                                      <p:cBhvr additive="base">
                                        <p:cTn id="8" dur="500" fill="hold"/>
                                        <p:tgtEl>
                                          <p:spTgt spid="983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cstate="print"/>
          <a:srcRect t="6148"/>
          <a:stretch>
            <a:fillRect/>
          </a:stretch>
        </p:blipFill>
        <p:spPr bwMode="auto">
          <a:xfrm>
            <a:off x="0" y="0"/>
            <a:ext cx="9157222" cy="655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additive="base">
                                        <p:cTn id="7" dur="500" fill="hold"/>
                                        <p:tgtEl>
                                          <p:spTgt spid="99330"/>
                                        </p:tgtEl>
                                        <p:attrNameLst>
                                          <p:attrName>ppt_x</p:attrName>
                                        </p:attrNameLst>
                                      </p:cBhvr>
                                      <p:tavLst>
                                        <p:tav tm="0">
                                          <p:val>
                                            <p:strVal val="#ppt_x"/>
                                          </p:val>
                                        </p:tav>
                                        <p:tav tm="100000">
                                          <p:val>
                                            <p:strVal val="#ppt_x"/>
                                          </p:val>
                                        </p:tav>
                                      </p:tavLst>
                                    </p:anim>
                                    <p:anim calcmode="lin" valueType="num">
                                      <p:cBhvr additive="base">
                                        <p:cTn id="8" dur="500" fill="hold"/>
                                        <p:tgtEl>
                                          <p:spTgt spid="99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rmAutofit fontScale="90000"/>
          </a:bodyPr>
          <a:lstStyle/>
          <a:p>
            <a:r>
              <a:rPr lang="en-US" dirty="0" smtClean="0"/>
              <a:t>The Virtual International Authority File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1143000"/>
          </a:xfrm>
        </p:spPr>
        <p:txBody>
          <a:bodyPr/>
          <a:lstStyle/>
          <a:p>
            <a:pPr eaLnBrk="1" hangingPunct="1"/>
            <a:r>
              <a:rPr lang="en-US" sz="5400" dirty="0" smtClean="0">
                <a:latin typeface="Arial Unicode MS" pitchFamily="34" charset="-128"/>
                <a:ea typeface="Arial Unicode MS" pitchFamily="34" charset="-128"/>
                <a:cs typeface="Arial Unicode MS" pitchFamily="34" charset="-128"/>
              </a:rPr>
              <a:t>VIAF</a:t>
            </a:r>
          </a:p>
        </p:txBody>
      </p:sp>
      <p:sp>
        <p:nvSpPr>
          <p:cNvPr id="37891" name="TextBox 10"/>
          <p:cNvSpPr txBox="1">
            <a:spLocks noChangeArrowheads="1"/>
          </p:cNvSpPr>
          <p:nvPr/>
        </p:nvSpPr>
        <p:spPr bwMode="auto">
          <a:xfrm>
            <a:off x="1371600" y="4724400"/>
            <a:ext cx="184150" cy="584200"/>
          </a:xfrm>
          <a:prstGeom prst="rect">
            <a:avLst/>
          </a:prstGeom>
          <a:noFill/>
          <a:ln w="9525">
            <a:noFill/>
            <a:miter lim="800000"/>
            <a:headEnd/>
            <a:tailEnd/>
          </a:ln>
        </p:spPr>
        <p:txBody>
          <a:bodyPr wrap="none">
            <a:spAutoFit/>
          </a:bodyPr>
          <a:lstStyle/>
          <a:p>
            <a:endParaRPr lang="en-US" sz="3200"/>
          </a:p>
        </p:txBody>
      </p:sp>
      <p:sp>
        <p:nvSpPr>
          <p:cNvPr id="37892" name="Text Box 14"/>
          <p:cNvSpPr txBox="1">
            <a:spLocks noChangeArrowheads="1"/>
          </p:cNvSpPr>
          <p:nvPr/>
        </p:nvSpPr>
        <p:spPr bwMode="auto">
          <a:xfrm>
            <a:off x="8763000" y="6400800"/>
            <a:ext cx="311150" cy="366713"/>
          </a:xfrm>
          <a:prstGeom prst="rect">
            <a:avLst/>
          </a:prstGeom>
          <a:noFill/>
          <a:ln w="9525">
            <a:noFill/>
            <a:miter lim="800000"/>
            <a:headEnd/>
            <a:tailEnd/>
          </a:ln>
        </p:spPr>
        <p:txBody>
          <a:bodyPr wrap="none">
            <a:spAutoFit/>
          </a:bodyPr>
          <a:lstStyle/>
          <a:p>
            <a:r>
              <a:rPr lang="en-US"/>
              <a:t>6</a:t>
            </a:r>
          </a:p>
        </p:txBody>
      </p:sp>
      <p:sp>
        <p:nvSpPr>
          <p:cNvPr id="37893" name="Rectangle 15"/>
          <p:cNvSpPr>
            <a:spLocks noChangeArrowheads="1"/>
          </p:cNvSpPr>
          <p:nvPr/>
        </p:nvSpPr>
        <p:spPr bwMode="auto">
          <a:xfrm>
            <a:off x="457200" y="1520894"/>
            <a:ext cx="9144000" cy="707886"/>
          </a:xfrm>
          <a:prstGeom prst="rect">
            <a:avLst/>
          </a:prstGeom>
          <a:noFill/>
          <a:ln w="9525">
            <a:noFill/>
            <a:miter lim="800000"/>
            <a:headEnd/>
            <a:tailEnd/>
          </a:ln>
        </p:spPr>
        <p:txBody>
          <a:bodyPr anchor="ctr">
            <a:spAutoFit/>
          </a:bodyPr>
          <a:lstStyle/>
          <a:p>
            <a:pPr fontAlgn="base"/>
            <a:r>
              <a:rPr lang="az-Cyrl-AZ" sz="4000" b="1" dirty="0" smtClean="0"/>
              <a:t>Чехов, Антон Павлович</a:t>
            </a:r>
            <a:endParaRPr lang="az-Cyrl-AZ" sz="4000" b="1" dirty="0"/>
          </a:p>
        </p:txBody>
      </p:sp>
      <p:sp>
        <p:nvSpPr>
          <p:cNvPr id="35858" name="Rectangle 18"/>
          <p:cNvSpPr>
            <a:spLocks noChangeArrowheads="1"/>
          </p:cNvSpPr>
          <p:nvPr/>
        </p:nvSpPr>
        <p:spPr bwMode="auto">
          <a:xfrm>
            <a:off x="609600" y="2362200"/>
            <a:ext cx="7315200" cy="3416320"/>
          </a:xfrm>
          <a:prstGeom prst="rect">
            <a:avLst/>
          </a:prstGeom>
          <a:noFill/>
          <a:ln w="9525">
            <a:noFill/>
            <a:miter lim="800000"/>
            <a:headEnd/>
            <a:tailEnd/>
          </a:ln>
        </p:spPr>
        <p:txBody>
          <a:bodyPr wrap="square" anchor="ctr">
            <a:spAutoFit/>
          </a:bodyPr>
          <a:lstStyle/>
          <a:p>
            <a:pPr fontAlgn="base"/>
            <a:endParaRPr lang="en-US" sz="3600" b="1" dirty="0" smtClean="0"/>
          </a:p>
          <a:p>
            <a:pPr fontAlgn="base"/>
            <a:r>
              <a:rPr lang="en-US" sz="3600" b="1" dirty="0" smtClean="0"/>
              <a:t>Chekhov, Anton </a:t>
            </a:r>
            <a:r>
              <a:rPr lang="en-US" sz="3600" b="1" dirty="0" err="1" smtClean="0"/>
              <a:t>Pavlovich</a:t>
            </a:r>
            <a:r>
              <a:rPr lang="en-US" sz="3600" b="1" dirty="0" smtClean="0"/>
              <a:t>, 1860-1904</a:t>
            </a:r>
          </a:p>
          <a:p>
            <a:r>
              <a:rPr lang="ar-AE" sz="3600" dirty="0" smtClean="0"/>
              <a:t/>
            </a:r>
            <a:br>
              <a:rPr lang="ar-AE" sz="3600" dirty="0" smtClean="0"/>
            </a:br>
            <a:endParaRPr lang="he-IL" sz="3600" b="1" dirty="0" smtClean="0"/>
          </a:p>
          <a:p>
            <a:endParaRPr lang="en-US" sz="3600" b="1" dirty="0" smtClean="0"/>
          </a:p>
          <a:p>
            <a:pPr eaLnBrk="0" hangingPunct="0"/>
            <a:endParaRPr lang="en-US" sz="3600" dirty="0"/>
          </a:p>
        </p:txBody>
      </p:sp>
      <p:pic>
        <p:nvPicPr>
          <p:cNvPr id="8" name="Picture 4" descr="ORTreesCropped"/>
          <p:cNvPicPr>
            <a:picLocks noChangeAspect="1" noChangeArrowheads="1"/>
          </p:cNvPicPr>
          <p:nvPr/>
        </p:nvPicPr>
        <p:blipFill>
          <a:blip r:embed="rId3" cstate="print"/>
          <a:srcRect r="5764" b="35556"/>
          <a:stretch>
            <a:fillRect/>
          </a:stretch>
        </p:blipFill>
        <p:spPr bwMode="auto">
          <a:xfrm>
            <a:off x="6400800" y="4495800"/>
            <a:ext cx="2585096" cy="2291048"/>
          </a:xfrm>
          <a:prstGeom prst="rect">
            <a:avLst/>
          </a:prstGeom>
          <a:noFill/>
          <a:ln w="9525">
            <a:noFill/>
            <a:miter lim="800000"/>
            <a:headEnd/>
            <a:tailEnd/>
          </a:ln>
        </p:spPr>
      </p:pic>
      <p:sp>
        <p:nvSpPr>
          <p:cNvPr id="9" name="TextBox 8"/>
          <p:cNvSpPr txBox="1"/>
          <p:nvPr/>
        </p:nvSpPr>
        <p:spPr>
          <a:xfrm>
            <a:off x="685800" y="3581400"/>
            <a:ext cx="8458200" cy="646331"/>
          </a:xfrm>
          <a:prstGeom prst="rect">
            <a:avLst/>
          </a:prstGeom>
          <a:noFill/>
        </p:spPr>
        <p:txBody>
          <a:bodyPr wrap="square" rtlCol="0">
            <a:spAutoFit/>
          </a:bodyPr>
          <a:lstStyle/>
          <a:p>
            <a:pPr fontAlgn="base"/>
            <a:r>
              <a:rPr lang="en-US" sz="3600" b="1" dirty="0" err="1" smtClean="0"/>
              <a:t>Tjechov</a:t>
            </a:r>
            <a:r>
              <a:rPr lang="en-US" sz="3600" b="1" dirty="0" smtClean="0"/>
              <a:t>, Anton, 1860-1904</a:t>
            </a:r>
          </a:p>
        </p:txBody>
      </p:sp>
      <p:sp>
        <p:nvSpPr>
          <p:cNvPr id="10" name="TextBox 9"/>
          <p:cNvSpPr txBox="1"/>
          <p:nvPr/>
        </p:nvSpPr>
        <p:spPr>
          <a:xfrm>
            <a:off x="762000" y="4419600"/>
            <a:ext cx="7239000" cy="1231106"/>
          </a:xfrm>
          <a:prstGeom prst="rect">
            <a:avLst/>
          </a:prstGeom>
          <a:noFill/>
        </p:spPr>
        <p:txBody>
          <a:bodyPr wrap="square" rtlCol="0">
            <a:spAutoFit/>
          </a:bodyPr>
          <a:lstStyle/>
          <a:p>
            <a:pPr fontAlgn="base"/>
            <a:r>
              <a:rPr lang="he-IL" sz="2800" b="1" dirty="0" smtClean="0"/>
              <a:t>צ'כוב, אנטון פבלוביץ', 1860-1904</a:t>
            </a:r>
            <a:endParaRPr lang="en-US" sz="2800" b="1" dirty="0" smtClean="0"/>
          </a:p>
          <a:p>
            <a:pPr fontAlgn="base"/>
            <a:r>
              <a:rPr lang="ar-AE" sz="2800" b="1" dirty="0" smtClean="0"/>
              <a:t>تشيكوف، انطون، 1860-1904 م</a:t>
            </a:r>
          </a:p>
          <a:p>
            <a:pPr fontAlgn="base"/>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0" y="0"/>
            <a:ext cx="10534650" cy="919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t="13927" b="10943"/>
          <a:stretch>
            <a:fillRect/>
          </a:stretch>
        </p:blipFill>
        <p:spPr bwMode="auto">
          <a:xfrm>
            <a:off x="0" y="0"/>
            <a:ext cx="10534650" cy="6905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like authorities?</a:t>
            </a:r>
            <a:endParaRPr lang="en-US" dirty="0"/>
          </a:p>
        </p:txBody>
      </p:sp>
      <p:sp>
        <p:nvSpPr>
          <p:cNvPr id="3" name="Content Placeholder 2"/>
          <p:cNvSpPr>
            <a:spLocks noGrp="1"/>
          </p:cNvSpPr>
          <p:nvPr>
            <p:ph idx="1"/>
          </p:nvPr>
        </p:nvSpPr>
        <p:spPr/>
        <p:txBody>
          <a:bodyPr>
            <a:normAutofit/>
          </a:bodyPr>
          <a:lstStyle/>
          <a:p>
            <a:pPr>
              <a:buNone/>
            </a:pPr>
            <a:r>
              <a:rPr lang="en-US" sz="2000" dirty="0" smtClean="0"/>
              <a:t>1. To enable a person to find a book of which either</a:t>
            </a:r>
          </a:p>
          <a:p>
            <a:pPr>
              <a:buNone/>
            </a:pPr>
            <a:r>
              <a:rPr lang="en-US" sz="2000" dirty="0" smtClean="0"/>
              <a:t>	(A) the author</a:t>
            </a:r>
          </a:p>
          <a:p>
            <a:pPr>
              <a:buNone/>
            </a:pPr>
            <a:r>
              <a:rPr lang="en-US" sz="2000" dirty="0" smtClean="0"/>
              <a:t>	(B) the title</a:t>
            </a:r>
          </a:p>
          <a:p>
            <a:pPr>
              <a:buNone/>
            </a:pPr>
            <a:r>
              <a:rPr lang="en-US" sz="2000" dirty="0" smtClean="0"/>
              <a:t>	(C) the subject</a:t>
            </a:r>
          </a:p>
          <a:p>
            <a:pPr>
              <a:buNone/>
            </a:pPr>
            <a:r>
              <a:rPr lang="en-US" sz="2000" dirty="0" smtClean="0"/>
              <a:t>2. To show what the library has</a:t>
            </a:r>
          </a:p>
          <a:p>
            <a:pPr>
              <a:buNone/>
            </a:pPr>
            <a:r>
              <a:rPr lang="en-US" sz="2000" dirty="0" smtClean="0"/>
              <a:t>	(D) by a given author</a:t>
            </a:r>
          </a:p>
          <a:p>
            <a:pPr>
              <a:buNone/>
            </a:pPr>
            <a:r>
              <a:rPr lang="en-US" sz="2000" dirty="0" smtClean="0"/>
              <a:t>	(E) on a given subject</a:t>
            </a:r>
          </a:p>
          <a:p>
            <a:pPr>
              <a:buNone/>
            </a:pPr>
            <a:r>
              <a:rPr lang="en-US" sz="2000" dirty="0" smtClean="0"/>
              <a:t>	(F) in a given kind of literature</a:t>
            </a:r>
            <a:endParaRPr lang="en-US" sz="2800" dirty="0" smtClean="0"/>
          </a:p>
          <a:p>
            <a:pPr>
              <a:buNone/>
            </a:pPr>
            <a:r>
              <a:rPr lang="en-US" sz="2000" dirty="0" smtClean="0"/>
              <a:t>3. To assist in the choice of a book</a:t>
            </a:r>
          </a:p>
          <a:p>
            <a:pPr>
              <a:buNone/>
            </a:pPr>
            <a:r>
              <a:rPr lang="en-US" sz="2000" dirty="0" smtClean="0"/>
              <a:t>	(G) as to its edition (bibliographically)</a:t>
            </a:r>
          </a:p>
          <a:p>
            <a:pPr>
              <a:buNone/>
            </a:pPr>
            <a:r>
              <a:rPr lang="en-US" sz="2000" dirty="0" smtClean="0"/>
              <a:t>	(H) as to its character (literary or topical)</a:t>
            </a:r>
            <a:endParaRPr lang="en-US" sz="2000" dirty="0"/>
          </a:p>
        </p:txBody>
      </p:sp>
      <p:sp>
        <p:nvSpPr>
          <p:cNvPr id="4" name="Right Brace 3"/>
          <p:cNvSpPr/>
          <p:nvPr/>
        </p:nvSpPr>
        <p:spPr>
          <a:xfrm>
            <a:off x="2667000" y="2057400"/>
            <a:ext cx="76200" cy="914400"/>
          </a:xfrm>
          <a:prstGeom prst="rightBrace">
            <a:avLst/>
          </a:prstGeom>
          <a:no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75000"/>
                  <a:lumOff val="25000"/>
                </a:schemeClr>
              </a:solidFill>
            </a:endParaRPr>
          </a:p>
        </p:txBody>
      </p:sp>
      <p:sp>
        <p:nvSpPr>
          <p:cNvPr id="5" name="TextBox 4"/>
          <p:cNvSpPr txBox="1"/>
          <p:nvPr/>
        </p:nvSpPr>
        <p:spPr>
          <a:xfrm>
            <a:off x="2895600" y="2286000"/>
            <a:ext cx="2438400" cy="369332"/>
          </a:xfrm>
          <a:prstGeom prst="rect">
            <a:avLst/>
          </a:prstGeom>
          <a:noFill/>
        </p:spPr>
        <p:txBody>
          <a:bodyPr wrap="square" rtlCol="0">
            <a:spAutoFit/>
          </a:bodyPr>
          <a:lstStyle/>
          <a:p>
            <a:r>
              <a:rPr lang="en-US" dirty="0" smtClean="0"/>
              <a:t>is known.</a:t>
            </a:r>
            <a:endParaRPr lang="en-US" dirty="0"/>
          </a:p>
        </p:txBody>
      </p:sp>
      <p:sp>
        <p:nvSpPr>
          <p:cNvPr id="6" name="TextBox 5"/>
          <p:cNvSpPr txBox="1"/>
          <p:nvPr/>
        </p:nvSpPr>
        <p:spPr>
          <a:xfrm>
            <a:off x="838200" y="6172200"/>
            <a:ext cx="6324600" cy="369332"/>
          </a:xfrm>
          <a:prstGeom prst="rect">
            <a:avLst/>
          </a:prstGeom>
          <a:noFill/>
        </p:spPr>
        <p:txBody>
          <a:bodyPr wrap="square" rtlCol="0">
            <a:spAutoFit/>
          </a:bodyPr>
          <a:lstStyle/>
          <a:p>
            <a:r>
              <a:rPr lang="en-US" i="1" dirty="0" smtClean="0"/>
              <a:t>Charles A. Cutter: Rules for a printed dictionary catalog, 1876</a:t>
            </a:r>
            <a:endParaRPr lang="en-US"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t="7959" b="16912"/>
          <a:stretch>
            <a:fillRect/>
          </a:stretch>
        </p:blipFill>
        <p:spPr bwMode="auto">
          <a:xfrm>
            <a:off x="0" y="0"/>
            <a:ext cx="10534650" cy="69055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3" cstate="print"/>
          <a:srcRect t="7959" b="16912"/>
          <a:stretch>
            <a:fillRect/>
          </a:stretch>
        </p:blipFill>
        <p:spPr bwMode="auto">
          <a:xfrm>
            <a:off x="0" y="0"/>
            <a:ext cx="10534650" cy="69056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VIAF?</a:t>
            </a:r>
            <a:endParaRPr lang="en-US" dirty="0"/>
          </a:p>
        </p:txBody>
      </p:sp>
      <p:sp>
        <p:nvSpPr>
          <p:cNvPr id="3" name="Content Placeholder 2"/>
          <p:cNvSpPr>
            <a:spLocks noGrp="1"/>
          </p:cNvSpPr>
          <p:nvPr>
            <p:ph idx="1"/>
          </p:nvPr>
        </p:nvSpPr>
        <p:spPr/>
        <p:txBody>
          <a:bodyPr>
            <a:normAutofit lnSpcReduction="10000"/>
          </a:bodyPr>
          <a:lstStyle/>
          <a:p>
            <a:r>
              <a:rPr lang="en-US" dirty="0" smtClean="0"/>
              <a:t>Merge of 20+ national level authority files</a:t>
            </a:r>
          </a:p>
          <a:p>
            <a:r>
              <a:rPr lang="en-US" dirty="0" smtClean="0"/>
              <a:t>Cooperative run by BnF, DNB, LC and OCLC</a:t>
            </a:r>
          </a:p>
          <a:p>
            <a:r>
              <a:rPr lang="en-US" dirty="0" smtClean="0"/>
              <a:t>20 million authority records</a:t>
            </a:r>
          </a:p>
          <a:p>
            <a:r>
              <a:rPr lang="en-US" dirty="0" smtClean="0"/>
              <a:t>100 million bibliographic records</a:t>
            </a:r>
          </a:p>
          <a:p>
            <a:r>
              <a:rPr lang="en-US" dirty="0" smtClean="0"/>
              <a:t>16 million merged clusters</a:t>
            </a:r>
          </a:p>
          <a:p>
            <a:endParaRPr lang="en-US" dirty="0" smtClean="0"/>
          </a:p>
          <a:p>
            <a:r>
              <a:rPr lang="en-US" dirty="0" smtClean="0"/>
              <a:t>Run out of OCLC Research</a:t>
            </a:r>
          </a:p>
          <a:p>
            <a:r>
              <a:rPr lang="en-US" dirty="0" smtClean="0"/>
              <a:t>Planning to make it an OCLC service</a:t>
            </a:r>
          </a:p>
          <a:p>
            <a:endParaRPr lang="en-US" dirty="0"/>
          </a:p>
        </p:txBody>
      </p:sp>
      <p:grpSp>
        <p:nvGrpSpPr>
          <p:cNvPr id="4" name="Group 21"/>
          <p:cNvGrpSpPr/>
          <p:nvPr/>
        </p:nvGrpSpPr>
        <p:grpSpPr>
          <a:xfrm>
            <a:off x="7772400" y="2819400"/>
            <a:ext cx="1143000" cy="3667125"/>
            <a:chOff x="7391400" y="228600"/>
            <a:chExt cx="1143000" cy="3667125"/>
          </a:xfrm>
        </p:grpSpPr>
        <p:pic>
          <p:nvPicPr>
            <p:cNvPr id="5" name="Picture 8" descr="C:\Apache Software Foundation\Tomcat 6.0\webapps\viaf\images\flags\ICCU.png"/>
            <p:cNvPicPr>
              <a:picLocks noChangeAspect="1" noChangeArrowheads="1"/>
            </p:cNvPicPr>
            <p:nvPr/>
          </p:nvPicPr>
          <p:blipFill>
            <a:blip r:embed="rId3" cstate="print"/>
            <a:srcRect/>
            <a:stretch>
              <a:fillRect/>
            </a:stretch>
          </p:blipFill>
          <p:spPr bwMode="auto">
            <a:xfrm>
              <a:off x="8077200" y="228600"/>
              <a:ext cx="457200" cy="314325"/>
            </a:xfrm>
            <a:prstGeom prst="rect">
              <a:avLst/>
            </a:prstGeom>
            <a:noFill/>
            <a:ln w="9525">
              <a:noFill/>
              <a:miter lim="800000"/>
              <a:headEnd/>
              <a:tailEnd/>
            </a:ln>
          </p:spPr>
        </p:pic>
        <p:pic>
          <p:nvPicPr>
            <p:cNvPr id="6" name="Picture 9" descr="C:\Apache Software Foundation\Tomcat 6.0\webapps\viaf\images\flags\J9U.png"/>
            <p:cNvPicPr>
              <a:picLocks noChangeAspect="1" noChangeArrowheads="1"/>
            </p:cNvPicPr>
            <p:nvPr/>
          </p:nvPicPr>
          <p:blipFill>
            <a:blip r:embed="rId4" cstate="print"/>
            <a:srcRect/>
            <a:stretch>
              <a:fillRect/>
            </a:stretch>
          </p:blipFill>
          <p:spPr bwMode="auto">
            <a:xfrm>
              <a:off x="8077200" y="685800"/>
              <a:ext cx="457200" cy="314325"/>
            </a:xfrm>
            <a:prstGeom prst="rect">
              <a:avLst/>
            </a:prstGeom>
            <a:noFill/>
            <a:ln w="9525">
              <a:noFill/>
              <a:miter lim="800000"/>
              <a:headEnd/>
              <a:tailEnd/>
            </a:ln>
          </p:spPr>
        </p:pic>
        <p:pic>
          <p:nvPicPr>
            <p:cNvPr id="7" name="Picture 10" descr="C:\Apache Software Foundation\Tomcat 6.0\webapps\viaf\images\flags\JPG.png"/>
            <p:cNvPicPr>
              <a:picLocks noChangeAspect="1" noChangeArrowheads="1"/>
            </p:cNvPicPr>
            <p:nvPr/>
          </p:nvPicPr>
          <p:blipFill>
            <a:blip r:embed="rId5" cstate="print"/>
            <a:srcRect/>
            <a:stretch>
              <a:fillRect/>
            </a:stretch>
          </p:blipFill>
          <p:spPr bwMode="auto">
            <a:xfrm>
              <a:off x="8077200" y="1143000"/>
              <a:ext cx="457200" cy="314325"/>
            </a:xfrm>
            <a:prstGeom prst="rect">
              <a:avLst/>
            </a:prstGeom>
            <a:noFill/>
            <a:ln w="9525">
              <a:noFill/>
              <a:miter lim="800000"/>
              <a:headEnd/>
              <a:tailEnd/>
            </a:ln>
          </p:spPr>
        </p:pic>
        <p:pic>
          <p:nvPicPr>
            <p:cNvPr id="8" name="Picture 11" descr="C:\Apache Software Foundation\Tomcat 6.0\webapps\viaf\images\flags\LC.png"/>
            <p:cNvPicPr>
              <a:picLocks noChangeAspect="1" noChangeArrowheads="1"/>
            </p:cNvPicPr>
            <p:nvPr/>
          </p:nvPicPr>
          <p:blipFill>
            <a:blip r:embed="rId6" cstate="print"/>
            <a:srcRect/>
            <a:stretch>
              <a:fillRect/>
            </a:stretch>
          </p:blipFill>
          <p:spPr bwMode="auto">
            <a:xfrm>
              <a:off x="8077200" y="1600200"/>
              <a:ext cx="457200" cy="314325"/>
            </a:xfrm>
            <a:prstGeom prst="rect">
              <a:avLst/>
            </a:prstGeom>
            <a:noFill/>
            <a:ln w="9525">
              <a:noFill/>
              <a:miter lim="800000"/>
              <a:headEnd/>
              <a:tailEnd/>
            </a:ln>
          </p:spPr>
        </p:pic>
        <p:pic>
          <p:nvPicPr>
            <p:cNvPr id="9" name="Picture 12" descr="C:\Apache Software Foundation\Tomcat 6.0\webapps\viaf\images\flags\NKC.png"/>
            <p:cNvPicPr>
              <a:picLocks noChangeAspect="1" noChangeArrowheads="1"/>
            </p:cNvPicPr>
            <p:nvPr/>
          </p:nvPicPr>
          <p:blipFill>
            <a:blip r:embed="rId7" cstate="print"/>
            <a:srcRect/>
            <a:stretch>
              <a:fillRect/>
            </a:stretch>
          </p:blipFill>
          <p:spPr bwMode="auto">
            <a:xfrm>
              <a:off x="8077200" y="2133600"/>
              <a:ext cx="457200" cy="314325"/>
            </a:xfrm>
            <a:prstGeom prst="rect">
              <a:avLst/>
            </a:prstGeom>
            <a:noFill/>
            <a:ln w="9525">
              <a:noFill/>
              <a:miter lim="800000"/>
              <a:headEnd/>
              <a:tailEnd/>
            </a:ln>
          </p:spPr>
        </p:pic>
        <p:pic>
          <p:nvPicPr>
            <p:cNvPr id="10" name="Picture 13" descr="C:\Apache Software Foundation\Tomcat 6.0\webapps\viaf\images\flags\NLA.png"/>
            <p:cNvPicPr>
              <a:picLocks noChangeAspect="1" noChangeArrowheads="1"/>
            </p:cNvPicPr>
            <p:nvPr/>
          </p:nvPicPr>
          <p:blipFill>
            <a:blip r:embed="rId8" cstate="print"/>
            <a:srcRect/>
            <a:stretch>
              <a:fillRect/>
            </a:stretch>
          </p:blipFill>
          <p:spPr bwMode="auto">
            <a:xfrm>
              <a:off x="8077200" y="2667000"/>
              <a:ext cx="457200" cy="314325"/>
            </a:xfrm>
            <a:prstGeom prst="rect">
              <a:avLst/>
            </a:prstGeom>
            <a:noFill/>
            <a:ln w="9525">
              <a:noFill/>
              <a:miter lim="800000"/>
              <a:headEnd/>
              <a:tailEnd/>
            </a:ln>
          </p:spPr>
        </p:pic>
        <p:pic>
          <p:nvPicPr>
            <p:cNvPr id="11" name="Picture 2" descr="C:\Apache Software Foundation\Tomcat 6.0\webapps\viaf\images\flags\BAV.png"/>
            <p:cNvPicPr>
              <a:picLocks noChangeAspect="1" noChangeArrowheads="1"/>
            </p:cNvPicPr>
            <p:nvPr/>
          </p:nvPicPr>
          <p:blipFill>
            <a:blip r:embed="rId9" cstate="print"/>
            <a:srcRect/>
            <a:stretch>
              <a:fillRect/>
            </a:stretch>
          </p:blipFill>
          <p:spPr bwMode="auto">
            <a:xfrm>
              <a:off x="7391400" y="228600"/>
              <a:ext cx="457200" cy="314325"/>
            </a:xfrm>
            <a:prstGeom prst="rect">
              <a:avLst/>
            </a:prstGeom>
            <a:noFill/>
            <a:ln w="9525">
              <a:noFill/>
              <a:miter lim="800000"/>
              <a:headEnd/>
              <a:tailEnd/>
            </a:ln>
          </p:spPr>
        </p:pic>
        <p:pic>
          <p:nvPicPr>
            <p:cNvPr id="12" name="Picture 3" descr="C:\Apache Software Foundation\Tomcat 6.0\webapps\viaf\images\flags\LAC.png"/>
            <p:cNvPicPr>
              <a:picLocks noChangeAspect="1" noChangeArrowheads="1"/>
            </p:cNvPicPr>
            <p:nvPr/>
          </p:nvPicPr>
          <p:blipFill>
            <a:blip r:embed="rId10" cstate="print"/>
            <a:srcRect/>
            <a:stretch>
              <a:fillRect/>
            </a:stretch>
          </p:blipFill>
          <p:spPr bwMode="auto">
            <a:xfrm>
              <a:off x="7391400" y="685800"/>
              <a:ext cx="457200" cy="314325"/>
            </a:xfrm>
            <a:prstGeom prst="rect">
              <a:avLst/>
            </a:prstGeom>
            <a:noFill/>
            <a:ln w="9525">
              <a:noFill/>
              <a:miter lim="800000"/>
              <a:headEnd/>
              <a:tailEnd/>
            </a:ln>
          </p:spPr>
        </p:pic>
        <p:pic>
          <p:nvPicPr>
            <p:cNvPr id="13" name="Picture 4" descr="C:\Apache Software Foundation\Tomcat 6.0\webapps\viaf\images\flags\BNE.png"/>
            <p:cNvPicPr>
              <a:picLocks noChangeAspect="1" noChangeArrowheads="1"/>
            </p:cNvPicPr>
            <p:nvPr/>
          </p:nvPicPr>
          <p:blipFill>
            <a:blip r:embed="rId11" cstate="print"/>
            <a:srcRect/>
            <a:stretch>
              <a:fillRect/>
            </a:stretch>
          </p:blipFill>
          <p:spPr bwMode="auto">
            <a:xfrm>
              <a:off x="7391400" y="1143000"/>
              <a:ext cx="457200" cy="314325"/>
            </a:xfrm>
            <a:prstGeom prst="rect">
              <a:avLst/>
            </a:prstGeom>
            <a:noFill/>
            <a:ln w="9525">
              <a:noFill/>
              <a:miter lim="800000"/>
              <a:headEnd/>
              <a:tailEnd/>
            </a:ln>
          </p:spPr>
        </p:pic>
        <p:pic>
          <p:nvPicPr>
            <p:cNvPr id="14" name="Picture 5" descr="C:\Apache Software Foundation\Tomcat 6.0\webapps\viaf\images\flags\BNF.png"/>
            <p:cNvPicPr>
              <a:picLocks noChangeAspect="1" noChangeArrowheads="1"/>
            </p:cNvPicPr>
            <p:nvPr/>
          </p:nvPicPr>
          <p:blipFill>
            <a:blip r:embed="rId12" cstate="print"/>
            <a:srcRect/>
            <a:stretch>
              <a:fillRect/>
            </a:stretch>
          </p:blipFill>
          <p:spPr bwMode="auto">
            <a:xfrm>
              <a:off x="7391400" y="1600200"/>
              <a:ext cx="457200" cy="314325"/>
            </a:xfrm>
            <a:prstGeom prst="rect">
              <a:avLst/>
            </a:prstGeom>
            <a:noFill/>
            <a:ln w="9525">
              <a:noFill/>
              <a:miter lim="800000"/>
              <a:headEnd/>
              <a:tailEnd/>
            </a:ln>
          </p:spPr>
        </p:pic>
        <p:pic>
          <p:nvPicPr>
            <p:cNvPr id="15" name="Picture 6" descr="C:\Apache Software Foundation\Tomcat 6.0\webapps\viaf\images\flags\DNB.png"/>
            <p:cNvPicPr>
              <a:picLocks noChangeAspect="1" noChangeArrowheads="1"/>
            </p:cNvPicPr>
            <p:nvPr/>
          </p:nvPicPr>
          <p:blipFill>
            <a:blip r:embed="rId13" cstate="print"/>
            <a:srcRect/>
            <a:stretch>
              <a:fillRect/>
            </a:stretch>
          </p:blipFill>
          <p:spPr bwMode="auto">
            <a:xfrm>
              <a:off x="7391400" y="2133600"/>
              <a:ext cx="457200" cy="314325"/>
            </a:xfrm>
            <a:prstGeom prst="rect">
              <a:avLst/>
            </a:prstGeom>
            <a:noFill/>
            <a:ln w="9525">
              <a:noFill/>
              <a:miter lim="800000"/>
              <a:headEnd/>
              <a:tailEnd/>
            </a:ln>
          </p:spPr>
        </p:pic>
        <p:pic>
          <p:nvPicPr>
            <p:cNvPr id="16" name="Picture 7" descr="C:\Apache Software Foundation\Tomcat 6.0\webapps\viaf\images\flags\EGAXA.png"/>
            <p:cNvPicPr>
              <a:picLocks noChangeAspect="1" noChangeArrowheads="1"/>
            </p:cNvPicPr>
            <p:nvPr/>
          </p:nvPicPr>
          <p:blipFill>
            <a:blip r:embed="rId14" cstate="print"/>
            <a:srcRect/>
            <a:stretch>
              <a:fillRect/>
            </a:stretch>
          </p:blipFill>
          <p:spPr bwMode="auto">
            <a:xfrm>
              <a:off x="7391400" y="2667000"/>
              <a:ext cx="457200" cy="314325"/>
            </a:xfrm>
            <a:prstGeom prst="rect">
              <a:avLst/>
            </a:prstGeom>
            <a:noFill/>
            <a:ln w="9525">
              <a:noFill/>
              <a:miter lim="800000"/>
              <a:headEnd/>
              <a:tailEnd/>
            </a:ln>
          </p:spPr>
        </p:pic>
        <p:pic>
          <p:nvPicPr>
            <p:cNvPr id="17" name="Picture 14" descr="C:\Apache Software Foundation\Tomcat 6.0\webapps\viaf\images\flags\PTBNP.png"/>
            <p:cNvPicPr>
              <a:picLocks noChangeAspect="1" noChangeArrowheads="1"/>
            </p:cNvPicPr>
            <p:nvPr/>
          </p:nvPicPr>
          <p:blipFill>
            <a:blip r:embed="rId15" cstate="print"/>
            <a:srcRect/>
            <a:stretch>
              <a:fillRect/>
            </a:stretch>
          </p:blipFill>
          <p:spPr bwMode="auto">
            <a:xfrm>
              <a:off x="7391400" y="3124200"/>
              <a:ext cx="457200" cy="314325"/>
            </a:xfrm>
            <a:prstGeom prst="rect">
              <a:avLst/>
            </a:prstGeom>
            <a:noFill/>
            <a:ln w="9525">
              <a:noFill/>
              <a:miter lim="800000"/>
              <a:headEnd/>
              <a:tailEnd/>
            </a:ln>
          </p:spPr>
        </p:pic>
        <p:pic>
          <p:nvPicPr>
            <p:cNvPr id="18" name="Picture 15" descr="C:\Apache Software Foundation\Tomcat 6.0\webapps\viaf\images\flags\SELIBR.png"/>
            <p:cNvPicPr>
              <a:picLocks noChangeAspect="1" noChangeArrowheads="1"/>
            </p:cNvPicPr>
            <p:nvPr/>
          </p:nvPicPr>
          <p:blipFill>
            <a:blip r:embed="rId16" cstate="print"/>
            <a:srcRect/>
            <a:stretch>
              <a:fillRect/>
            </a:stretch>
          </p:blipFill>
          <p:spPr bwMode="auto">
            <a:xfrm>
              <a:off x="8077200" y="3124200"/>
              <a:ext cx="457200" cy="314325"/>
            </a:xfrm>
            <a:prstGeom prst="rect">
              <a:avLst/>
            </a:prstGeom>
            <a:noFill/>
            <a:ln w="9525">
              <a:noFill/>
              <a:miter lim="800000"/>
              <a:headEnd/>
              <a:tailEnd/>
            </a:ln>
          </p:spPr>
        </p:pic>
        <p:pic>
          <p:nvPicPr>
            <p:cNvPr id="19" name="Picture 16" descr="C:\Apache Software Foundation\Tomcat 6.0\webapps\viaf\images\flags\SWNL.png"/>
            <p:cNvPicPr>
              <a:picLocks noChangeAspect="1" noChangeArrowheads="1"/>
            </p:cNvPicPr>
            <p:nvPr/>
          </p:nvPicPr>
          <p:blipFill>
            <a:blip r:embed="rId17" cstate="print"/>
            <a:srcRect/>
            <a:stretch>
              <a:fillRect/>
            </a:stretch>
          </p:blipFill>
          <p:spPr bwMode="auto">
            <a:xfrm>
              <a:off x="8153400" y="3581400"/>
              <a:ext cx="314325" cy="314325"/>
            </a:xfrm>
            <a:prstGeom prst="rect">
              <a:avLst/>
            </a:prstGeom>
            <a:noFill/>
            <a:ln w="9525">
              <a:noFill/>
              <a:miter lim="800000"/>
              <a:headEnd/>
              <a:tailEnd/>
            </a:ln>
          </p:spPr>
        </p:pic>
        <p:pic>
          <p:nvPicPr>
            <p:cNvPr id="20" name="Picture 17" descr="C:\Apache Software Foundation\Tomcat 6.0\webapps\viaf\images\flags\NUKAT.png"/>
            <p:cNvPicPr>
              <a:picLocks noChangeAspect="1" noChangeArrowheads="1"/>
            </p:cNvPicPr>
            <p:nvPr/>
          </p:nvPicPr>
          <p:blipFill>
            <a:blip r:embed="rId18" cstate="print"/>
            <a:srcRect/>
            <a:stretch>
              <a:fillRect/>
            </a:stretch>
          </p:blipFill>
          <p:spPr bwMode="auto">
            <a:xfrm>
              <a:off x="7391400" y="3581400"/>
              <a:ext cx="457200" cy="3143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6"/>
          <p:cNvSpPr>
            <a:spLocks noChangeArrowheads="1"/>
          </p:cNvSpPr>
          <p:nvPr/>
        </p:nvSpPr>
        <p:spPr bwMode="auto">
          <a:xfrm>
            <a:off x="5257800" y="2362200"/>
            <a:ext cx="2438400" cy="1066800"/>
          </a:xfrm>
          <a:prstGeom prst="rect">
            <a:avLst/>
          </a:prstGeom>
          <a:solidFill>
            <a:srgbClr val="33CC33"/>
          </a:solidFill>
          <a:ln w="9525">
            <a:solidFill>
              <a:schemeClr val="tx1"/>
            </a:solidFill>
            <a:miter lim="800000"/>
            <a:headEnd/>
            <a:tailEnd/>
          </a:ln>
        </p:spPr>
        <p:txBody>
          <a:bodyPr wrap="none" anchor="ctr"/>
          <a:lstStyle/>
          <a:p>
            <a:endParaRPr lang="en-US">
              <a:latin typeface="Calibri" pitchFamily="34" charset="0"/>
            </a:endParaRPr>
          </a:p>
        </p:txBody>
      </p:sp>
      <p:sp>
        <p:nvSpPr>
          <p:cNvPr id="38915" name="Rectangle 24"/>
          <p:cNvSpPr>
            <a:spLocks noChangeArrowheads="1"/>
          </p:cNvSpPr>
          <p:nvPr/>
        </p:nvSpPr>
        <p:spPr bwMode="auto">
          <a:xfrm>
            <a:off x="5105400" y="2514600"/>
            <a:ext cx="2438400" cy="1066800"/>
          </a:xfrm>
          <a:prstGeom prst="rect">
            <a:avLst/>
          </a:prstGeom>
          <a:solidFill>
            <a:srgbClr val="33CC33"/>
          </a:solidFill>
          <a:ln w="9525">
            <a:solidFill>
              <a:schemeClr val="tx1"/>
            </a:solidFill>
            <a:miter lim="800000"/>
            <a:headEnd/>
            <a:tailEnd/>
          </a:ln>
        </p:spPr>
        <p:txBody>
          <a:bodyPr wrap="none" anchor="ctr"/>
          <a:lstStyle/>
          <a:p>
            <a:endParaRPr lang="en-US">
              <a:latin typeface="Calibri" pitchFamily="34" charset="0"/>
            </a:endParaRPr>
          </a:p>
        </p:txBody>
      </p:sp>
      <p:sp>
        <p:nvSpPr>
          <p:cNvPr id="38916" name="Rectangle 2"/>
          <p:cNvSpPr>
            <a:spLocks noGrp="1" noChangeArrowheads="1"/>
          </p:cNvSpPr>
          <p:nvPr>
            <p:ph type="title"/>
          </p:nvPr>
        </p:nvSpPr>
        <p:spPr/>
        <p:txBody>
          <a:bodyPr/>
          <a:lstStyle/>
          <a:p>
            <a:r>
              <a:rPr lang="en-US" dirty="0" smtClean="0"/>
              <a:t>Enhancing authorities</a:t>
            </a:r>
            <a:endParaRPr lang="en-US" dirty="0" smtClean="0">
              <a:solidFill>
                <a:srgbClr val="C00000"/>
              </a:solidFill>
            </a:endParaRPr>
          </a:p>
        </p:txBody>
      </p:sp>
      <p:grpSp>
        <p:nvGrpSpPr>
          <p:cNvPr id="2" name="Group 27"/>
          <p:cNvGrpSpPr>
            <a:grpSpLocks/>
          </p:cNvGrpSpPr>
          <p:nvPr/>
        </p:nvGrpSpPr>
        <p:grpSpPr bwMode="auto">
          <a:xfrm>
            <a:off x="762000" y="2667000"/>
            <a:ext cx="2771775" cy="1068388"/>
            <a:chOff x="622" y="1344"/>
            <a:chExt cx="1625" cy="673"/>
          </a:xfrm>
        </p:grpSpPr>
        <p:sp>
          <p:nvSpPr>
            <p:cNvPr id="38929" name="Rectangle 4"/>
            <p:cNvSpPr>
              <a:spLocks noChangeArrowheads="1"/>
            </p:cNvSpPr>
            <p:nvPr/>
          </p:nvSpPr>
          <p:spPr bwMode="auto">
            <a:xfrm>
              <a:off x="711" y="1345"/>
              <a:ext cx="1536" cy="672"/>
            </a:xfrm>
            <a:prstGeom prst="rect">
              <a:avLst/>
            </a:prstGeom>
            <a:solidFill>
              <a:srgbClr val="0066FF"/>
            </a:solidFill>
            <a:ln w="9525">
              <a:noFill/>
              <a:miter lim="800000"/>
              <a:headEnd/>
              <a:tailEnd/>
            </a:ln>
          </p:spPr>
          <p:txBody>
            <a:bodyPr wrap="none" anchor="ctr"/>
            <a:lstStyle/>
            <a:p>
              <a:endParaRPr lang="en-US">
                <a:latin typeface="Calibri" pitchFamily="34" charset="0"/>
              </a:endParaRPr>
            </a:p>
          </p:txBody>
        </p:sp>
        <p:sp>
          <p:nvSpPr>
            <p:cNvPr id="38930" name="Text Box 5"/>
            <p:cNvSpPr txBox="1">
              <a:spLocks noChangeArrowheads="1"/>
            </p:cNvSpPr>
            <p:nvPr/>
          </p:nvSpPr>
          <p:spPr bwMode="auto">
            <a:xfrm>
              <a:off x="622" y="1344"/>
              <a:ext cx="1551" cy="523"/>
            </a:xfrm>
            <a:prstGeom prst="rect">
              <a:avLst/>
            </a:prstGeom>
            <a:noFill/>
            <a:ln w="9525">
              <a:noFill/>
              <a:miter lim="800000"/>
              <a:headEnd/>
              <a:tailEnd/>
            </a:ln>
          </p:spPr>
          <p:txBody>
            <a:bodyPr wrap="none">
              <a:spAutoFit/>
            </a:bodyPr>
            <a:lstStyle/>
            <a:p>
              <a:pPr indent="6350" algn="ctr"/>
              <a:r>
                <a:rPr lang="en-US" sz="2400">
                  <a:solidFill>
                    <a:schemeClr val="bg1"/>
                  </a:solidFill>
                  <a:latin typeface="Calibri" pitchFamily="34" charset="0"/>
                </a:rPr>
                <a:t>Bibliographic</a:t>
              </a:r>
            </a:p>
            <a:p>
              <a:pPr indent="6350" algn="ctr"/>
              <a:r>
                <a:rPr lang="en-US" sz="2400">
                  <a:solidFill>
                    <a:schemeClr val="bg1"/>
                  </a:solidFill>
                  <a:latin typeface="Calibri" pitchFamily="34" charset="0"/>
                </a:rPr>
                <a:t>Record</a:t>
              </a:r>
            </a:p>
          </p:txBody>
        </p:sp>
      </p:grpSp>
      <p:grpSp>
        <p:nvGrpSpPr>
          <p:cNvPr id="3" name="Group 9"/>
          <p:cNvGrpSpPr>
            <a:grpSpLocks/>
          </p:cNvGrpSpPr>
          <p:nvPr/>
        </p:nvGrpSpPr>
        <p:grpSpPr bwMode="auto">
          <a:xfrm>
            <a:off x="4953000" y="2665413"/>
            <a:ext cx="2438400" cy="1068387"/>
            <a:chOff x="240" y="1439"/>
            <a:chExt cx="1536" cy="673"/>
          </a:xfrm>
        </p:grpSpPr>
        <p:sp>
          <p:nvSpPr>
            <p:cNvPr id="38927" name="Rectangle 10"/>
            <p:cNvSpPr>
              <a:spLocks noChangeArrowheads="1"/>
            </p:cNvSpPr>
            <p:nvPr/>
          </p:nvSpPr>
          <p:spPr bwMode="auto">
            <a:xfrm>
              <a:off x="240" y="1440"/>
              <a:ext cx="1536" cy="672"/>
            </a:xfrm>
            <a:prstGeom prst="rect">
              <a:avLst/>
            </a:prstGeom>
            <a:solidFill>
              <a:srgbClr val="33CC33"/>
            </a:solidFill>
            <a:ln w="9525">
              <a:solidFill>
                <a:schemeClr val="tx1"/>
              </a:solidFill>
              <a:miter lim="800000"/>
              <a:headEnd/>
              <a:tailEnd/>
            </a:ln>
          </p:spPr>
          <p:txBody>
            <a:bodyPr wrap="none" anchor="ctr"/>
            <a:lstStyle/>
            <a:p>
              <a:endParaRPr lang="en-US">
                <a:latin typeface="Calibri" pitchFamily="34" charset="0"/>
              </a:endParaRPr>
            </a:p>
          </p:txBody>
        </p:sp>
        <p:sp>
          <p:nvSpPr>
            <p:cNvPr id="38928" name="Text Box 11"/>
            <p:cNvSpPr txBox="1">
              <a:spLocks noChangeArrowheads="1"/>
            </p:cNvSpPr>
            <p:nvPr/>
          </p:nvSpPr>
          <p:spPr bwMode="auto">
            <a:xfrm>
              <a:off x="500" y="1439"/>
              <a:ext cx="1145" cy="523"/>
            </a:xfrm>
            <a:prstGeom prst="rect">
              <a:avLst/>
            </a:prstGeom>
            <a:noFill/>
            <a:ln w="9525">
              <a:noFill/>
              <a:miter lim="800000"/>
              <a:headEnd/>
              <a:tailEnd/>
            </a:ln>
          </p:spPr>
          <p:txBody>
            <a:bodyPr wrap="none">
              <a:spAutoFit/>
            </a:bodyPr>
            <a:lstStyle/>
            <a:p>
              <a:pPr indent="6350" algn="ctr"/>
              <a:r>
                <a:rPr lang="en-US" sz="2400">
                  <a:solidFill>
                    <a:schemeClr val="bg1"/>
                  </a:solidFill>
                  <a:latin typeface="Calibri" pitchFamily="34" charset="0"/>
                </a:rPr>
                <a:t>Derived </a:t>
              </a:r>
            </a:p>
            <a:p>
              <a:pPr indent="6350" algn="ctr"/>
              <a:r>
                <a:rPr lang="en-US" sz="2400">
                  <a:solidFill>
                    <a:schemeClr val="bg1"/>
                  </a:solidFill>
                  <a:latin typeface="Calibri" pitchFamily="34" charset="0"/>
                </a:rPr>
                <a:t>Authority</a:t>
              </a:r>
            </a:p>
          </p:txBody>
        </p:sp>
      </p:grpSp>
      <p:sp>
        <p:nvSpPr>
          <p:cNvPr id="38919" name="Rectangle 12"/>
          <p:cNvSpPr>
            <a:spLocks noChangeArrowheads="1"/>
          </p:cNvSpPr>
          <p:nvPr/>
        </p:nvSpPr>
        <p:spPr bwMode="auto">
          <a:xfrm>
            <a:off x="1143000" y="4572000"/>
            <a:ext cx="2417763" cy="1066800"/>
          </a:xfrm>
          <a:prstGeom prst="rect">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38920" name="Text Box 13"/>
          <p:cNvSpPr txBox="1">
            <a:spLocks noChangeArrowheads="1"/>
          </p:cNvSpPr>
          <p:nvPr/>
        </p:nvSpPr>
        <p:spPr bwMode="auto">
          <a:xfrm>
            <a:off x="1447800" y="4724400"/>
            <a:ext cx="1905000" cy="830263"/>
          </a:xfrm>
          <a:prstGeom prst="rect">
            <a:avLst/>
          </a:prstGeom>
          <a:solidFill>
            <a:srgbClr val="FF9900"/>
          </a:solidFill>
          <a:ln w="9525">
            <a:noFill/>
            <a:miter lim="800000"/>
            <a:headEnd/>
            <a:tailEnd/>
          </a:ln>
        </p:spPr>
        <p:txBody>
          <a:bodyPr>
            <a:spAutoFit/>
          </a:bodyPr>
          <a:lstStyle/>
          <a:p>
            <a:pPr indent="6350" algn="ctr"/>
            <a:r>
              <a:rPr lang="en-US" sz="2400">
                <a:solidFill>
                  <a:schemeClr val="bg1"/>
                </a:solidFill>
                <a:latin typeface="Calibri" pitchFamily="34" charset="0"/>
              </a:rPr>
              <a:t>Authority</a:t>
            </a:r>
          </a:p>
          <a:p>
            <a:pPr indent="6350" algn="ctr"/>
            <a:r>
              <a:rPr lang="en-US" sz="2400">
                <a:solidFill>
                  <a:schemeClr val="bg1"/>
                </a:solidFill>
                <a:latin typeface="Calibri" pitchFamily="34" charset="0"/>
              </a:rPr>
              <a:t>Record</a:t>
            </a:r>
          </a:p>
        </p:txBody>
      </p:sp>
      <p:grpSp>
        <p:nvGrpSpPr>
          <p:cNvPr id="4" name="Group 14"/>
          <p:cNvGrpSpPr>
            <a:grpSpLocks/>
          </p:cNvGrpSpPr>
          <p:nvPr/>
        </p:nvGrpSpPr>
        <p:grpSpPr bwMode="auto">
          <a:xfrm>
            <a:off x="4953000" y="4570413"/>
            <a:ext cx="2438400" cy="1068387"/>
            <a:chOff x="240" y="1439"/>
            <a:chExt cx="1536" cy="673"/>
          </a:xfrm>
        </p:grpSpPr>
        <p:sp>
          <p:nvSpPr>
            <p:cNvPr id="38925" name="Rectangle 15"/>
            <p:cNvSpPr>
              <a:spLocks noChangeArrowheads="1"/>
            </p:cNvSpPr>
            <p:nvPr/>
          </p:nvSpPr>
          <p:spPr bwMode="auto">
            <a:xfrm>
              <a:off x="240" y="1440"/>
              <a:ext cx="1536" cy="672"/>
            </a:xfrm>
            <a:prstGeom prst="rect">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38926" name="Text Box 16"/>
            <p:cNvSpPr txBox="1">
              <a:spLocks noChangeArrowheads="1"/>
            </p:cNvSpPr>
            <p:nvPr/>
          </p:nvSpPr>
          <p:spPr bwMode="auto">
            <a:xfrm>
              <a:off x="564" y="1439"/>
              <a:ext cx="916" cy="523"/>
            </a:xfrm>
            <a:prstGeom prst="rect">
              <a:avLst/>
            </a:prstGeom>
            <a:solidFill>
              <a:srgbClr val="FF0000"/>
            </a:solidFill>
            <a:ln w="9525">
              <a:noFill/>
              <a:miter lim="800000"/>
              <a:headEnd/>
              <a:tailEnd/>
            </a:ln>
          </p:spPr>
          <p:txBody>
            <a:bodyPr wrap="none">
              <a:spAutoFit/>
            </a:bodyPr>
            <a:lstStyle/>
            <a:p>
              <a:pPr indent="6350" algn="ctr"/>
              <a:r>
                <a:rPr lang="en-US" sz="2400" dirty="0" smtClean="0">
                  <a:solidFill>
                    <a:schemeClr val="bg1"/>
                  </a:solidFill>
                  <a:latin typeface="Calibri" pitchFamily="34" charset="0"/>
                </a:rPr>
                <a:t>Processed</a:t>
              </a:r>
              <a:endParaRPr lang="en-US" sz="2400" dirty="0">
                <a:solidFill>
                  <a:schemeClr val="bg1"/>
                </a:solidFill>
                <a:latin typeface="Calibri" pitchFamily="34" charset="0"/>
              </a:endParaRPr>
            </a:p>
            <a:p>
              <a:pPr indent="6350" algn="ctr"/>
              <a:r>
                <a:rPr lang="en-US" sz="2400" dirty="0">
                  <a:solidFill>
                    <a:schemeClr val="bg1"/>
                  </a:solidFill>
                  <a:latin typeface="Calibri" pitchFamily="34" charset="0"/>
                </a:rPr>
                <a:t>Authority</a:t>
              </a:r>
            </a:p>
          </p:txBody>
        </p:sp>
      </p:grpSp>
      <p:sp>
        <p:nvSpPr>
          <p:cNvPr id="38922" name="Line 17"/>
          <p:cNvSpPr>
            <a:spLocks noChangeShapeType="1"/>
          </p:cNvSpPr>
          <p:nvPr/>
        </p:nvSpPr>
        <p:spPr bwMode="auto">
          <a:xfrm>
            <a:off x="3581400" y="3200400"/>
            <a:ext cx="1371600" cy="0"/>
          </a:xfrm>
          <a:prstGeom prst="line">
            <a:avLst/>
          </a:prstGeom>
          <a:noFill/>
          <a:ln w="57150">
            <a:solidFill>
              <a:schemeClr val="tx1"/>
            </a:solidFill>
            <a:round/>
            <a:headEnd/>
            <a:tailEnd type="triangle" w="med" len="med"/>
          </a:ln>
        </p:spPr>
        <p:txBody>
          <a:bodyPr/>
          <a:lstStyle/>
          <a:p>
            <a:endParaRPr lang="en-US"/>
          </a:p>
        </p:txBody>
      </p:sp>
      <p:sp>
        <p:nvSpPr>
          <p:cNvPr id="38923" name="Line 18"/>
          <p:cNvSpPr>
            <a:spLocks noChangeShapeType="1"/>
          </p:cNvSpPr>
          <p:nvPr/>
        </p:nvSpPr>
        <p:spPr bwMode="auto">
          <a:xfrm>
            <a:off x="6096000" y="3733800"/>
            <a:ext cx="0" cy="838200"/>
          </a:xfrm>
          <a:prstGeom prst="line">
            <a:avLst/>
          </a:prstGeom>
          <a:noFill/>
          <a:ln w="57150">
            <a:solidFill>
              <a:schemeClr val="tx1"/>
            </a:solidFill>
            <a:round/>
            <a:headEnd/>
            <a:tailEnd type="triangle" w="med" len="med"/>
          </a:ln>
        </p:spPr>
        <p:txBody>
          <a:bodyPr/>
          <a:lstStyle/>
          <a:p>
            <a:endParaRPr lang="en-US"/>
          </a:p>
        </p:txBody>
      </p:sp>
      <p:sp>
        <p:nvSpPr>
          <p:cNvPr id="38924" name="Line 19"/>
          <p:cNvSpPr>
            <a:spLocks noChangeShapeType="1"/>
          </p:cNvSpPr>
          <p:nvPr/>
        </p:nvSpPr>
        <p:spPr bwMode="auto">
          <a:xfrm>
            <a:off x="3581400" y="5105400"/>
            <a:ext cx="1371600" cy="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n-US" dirty="0" smtClean="0">
              <a:solidFill>
                <a:srgbClr val="C00000"/>
              </a:solidFill>
            </a:endParaRPr>
          </a:p>
        </p:txBody>
      </p:sp>
      <p:sp>
        <p:nvSpPr>
          <p:cNvPr id="39939" name="Text Box 3"/>
          <p:cNvSpPr txBox="1">
            <a:spLocks noChangeArrowheads="1"/>
          </p:cNvSpPr>
          <p:nvPr/>
        </p:nvSpPr>
        <p:spPr bwMode="auto">
          <a:xfrm>
            <a:off x="228600" y="1571625"/>
            <a:ext cx="8102600" cy="4992688"/>
          </a:xfrm>
          <a:prstGeom prst="rect">
            <a:avLst/>
          </a:prstGeom>
          <a:noFill/>
          <a:ln w="9525">
            <a:noFill/>
            <a:miter lim="800000"/>
            <a:headEnd/>
            <a:tailEnd/>
          </a:ln>
        </p:spPr>
        <p:txBody>
          <a:bodyPr wrap="none">
            <a:spAutoFit/>
          </a:bodyPr>
          <a:lstStyle/>
          <a:p>
            <a:pPr>
              <a:lnSpc>
                <a:spcPct val="85000"/>
              </a:lnSpc>
            </a:pPr>
            <a:r>
              <a:rPr lang="en-US">
                <a:latin typeface="Courier New" pitchFamily="49" charset="0"/>
              </a:rPr>
              <a:t> LDR   00826ccm  2200289 a 4500</a:t>
            </a:r>
          </a:p>
          <a:p>
            <a:pPr>
              <a:lnSpc>
                <a:spcPct val="85000"/>
              </a:lnSpc>
            </a:pPr>
            <a:r>
              <a:rPr lang="en-US">
                <a:latin typeface="Courier New" pitchFamily="49" charset="0"/>
              </a:rPr>
              <a:t>  1 ocm10025532 </a:t>
            </a:r>
          </a:p>
          <a:p>
            <a:pPr>
              <a:lnSpc>
                <a:spcPct val="85000"/>
              </a:lnSpc>
            </a:pPr>
            <a:r>
              <a:rPr lang="en-US">
                <a:latin typeface="Courier New" pitchFamily="49" charset="0"/>
              </a:rPr>
              <a:t>  5 20031229650847.0</a:t>
            </a:r>
          </a:p>
          <a:p>
            <a:pPr>
              <a:lnSpc>
                <a:spcPct val="85000"/>
              </a:lnSpc>
            </a:pPr>
            <a:r>
              <a:rPr lang="en-US">
                <a:latin typeface="Courier New" pitchFamily="49" charset="0"/>
              </a:rPr>
              <a:t>  8 840627s1982    nyuuua         n    eng  </a:t>
            </a:r>
          </a:p>
          <a:p>
            <a:pPr>
              <a:lnSpc>
                <a:spcPct val="85000"/>
              </a:lnSpc>
            </a:pPr>
            <a:r>
              <a:rPr lang="en-US">
                <a:latin typeface="Courier New" pitchFamily="49" charset="0"/>
              </a:rPr>
              <a:t> 10    $a    84758340 </a:t>
            </a:r>
          </a:p>
          <a:p>
            <a:pPr>
              <a:lnSpc>
                <a:spcPct val="85000"/>
              </a:lnSpc>
            </a:pPr>
            <a:r>
              <a:rPr lang="en-US">
                <a:latin typeface="Courier New" pitchFamily="49" charset="0"/>
              </a:rPr>
              <a:t> 40    $a DLC $c DLC</a:t>
            </a:r>
          </a:p>
          <a:p>
            <a:pPr>
              <a:lnSpc>
                <a:spcPct val="85000"/>
              </a:lnSpc>
            </a:pPr>
            <a:r>
              <a:rPr lang="en-US">
                <a:latin typeface="Courier New" pitchFamily="49" charset="0"/>
              </a:rPr>
              <a:t> 19    $a 17706440</a:t>
            </a:r>
          </a:p>
          <a:p>
            <a:pPr>
              <a:lnSpc>
                <a:spcPct val="85000"/>
              </a:lnSpc>
            </a:pPr>
            <a:r>
              <a:rPr lang="en-US">
                <a:latin typeface="Courier New" pitchFamily="49" charset="0"/>
              </a:rPr>
              <a:t> 20    $c $2.95</a:t>
            </a:r>
          </a:p>
          <a:p>
            <a:pPr>
              <a:lnSpc>
                <a:spcPct val="85000"/>
              </a:lnSpc>
            </a:pPr>
            <a:r>
              <a:rPr lang="en-US">
                <a:latin typeface="Courier New" pitchFamily="49" charset="0"/>
              </a:rPr>
              <a:t> 28 22 $a 48418 $b G. Schirmer </a:t>
            </a:r>
          </a:p>
          <a:p>
            <a:pPr>
              <a:lnSpc>
                <a:spcPct val="85000"/>
              </a:lnSpc>
            </a:pPr>
            <a:r>
              <a:rPr lang="en-US">
                <a:latin typeface="Courier New" pitchFamily="49" charset="0"/>
              </a:rPr>
              <a:t> 45 2  $b d198006 $b d198007</a:t>
            </a:r>
          </a:p>
          <a:p>
            <a:pPr>
              <a:lnSpc>
                <a:spcPct val="85000"/>
              </a:lnSpc>
            </a:pPr>
            <a:r>
              <a:rPr lang="en-US">
                <a:latin typeface="Courier New" pitchFamily="49" charset="0"/>
              </a:rPr>
              <a:t> 48    $b va01 $b ve01 $a ka01</a:t>
            </a:r>
          </a:p>
          <a:p>
            <a:pPr>
              <a:lnSpc>
                <a:spcPct val="85000"/>
              </a:lnSpc>
            </a:pPr>
            <a:r>
              <a:rPr lang="en-US">
                <a:latin typeface="Courier New" pitchFamily="49" charset="0"/>
              </a:rPr>
              <a:t> 50 00 $a M1529.3 $b .T</a:t>
            </a:r>
          </a:p>
          <a:p>
            <a:pPr>
              <a:lnSpc>
                <a:spcPct val="85000"/>
              </a:lnSpc>
            </a:pPr>
            <a:r>
              <a:rPr lang="en-US">
                <a:latin typeface="Courier New" pitchFamily="49" charset="0"/>
              </a:rPr>
              <a:t>100 1  $a Thomson, Virgil, $d 1896-</a:t>
            </a:r>
          </a:p>
          <a:p>
            <a:pPr>
              <a:lnSpc>
                <a:spcPct val="85000"/>
              </a:lnSpc>
            </a:pPr>
            <a:r>
              <a:rPr lang="en-US">
                <a:latin typeface="Courier New" pitchFamily="49" charset="0"/>
              </a:rPr>
              <a:t>245 14 $a The cat : $b duet for soprano and baritone / $c </a:t>
            </a:r>
          </a:p>
          <a:p>
            <a:pPr>
              <a:lnSpc>
                <a:spcPct val="85000"/>
              </a:lnSpc>
            </a:pPr>
            <a:r>
              <a:rPr lang="en-US">
                <a:latin typeface="Courier New" pitchFamily="49" charset="0"/>
              </a:rPr>
              <a:t>          Virgil Thomson ; [words by Jack Larson].</a:t>
            </a:r>
          </a:p>
          <a:p>
            <a:pPr>
              <a:lnSpc>
                <a:spcPct val="85000"/>
              </a:lnSpc>
            </a:pPr>
            <a:r>
              <a:rPr lang="en-US">
                <a:latin typeface="Courier New" pitchFamily="49" charset="0"/>
              </a:rPr>
              <a:t>260    $a New York : $b G. Schirmer, $c c1982.</a:t>
            </a:r>
          </a:p>
          <a:p>
            <a:pPr>
              <a:lnSpc>
                <a:spcPct val="85000"/>
              </a:lnSpc>
            </a:pPr>
            <a:r>
              <a:rPr lang="en-US">
                <a:latin typeface="Courier New" pitchFamily="49" charset="0"/>
              </a:rPr>
              <a:t>300    $a 1 score (11 p.) ; $c 31 cm.</a:t>
            </a:r>
          </a:p>
          <a:p>
            <a:pPr>
              <a:lnSpc>
                <a:spcPct val="85000"/>
              </a:lnSpc>
            </a:pPr>
            <a:r>
              <a:rPr lang="en-US">
                <a:latin typeface="Courier New" pitchFamily="49" charset="0"/>
              </a:rPr>
              <a:t>500    $a For soprano, baritone, and piano.</a:t>
            </a:r>
          </a:p>
          <a:p>
            <a:pPr>
              <a:lnSpc>
                <a:spcPct val="85000"/>
              </a:lnSpc>
            </a:pPr>
            <a:r>
              <a:rPr lang="en-US">
                <a:latin typeface="Courier New" pitchFamily="49" charset="0"/>
              </a:rPr>
              <a:t>650  0 $a Vocal duets with piano.</a:t>
            </a:r>
          </a:p>
          <a:p>
            <a:pPr>
              <a:lnSpc>
                <a:spcPct val="85000"/>
              </a:lnSpc>
            </a:pPr>
            <a:r>
              <a:rPr lang="en-US">
                <a:latin typeface="Courier New" pitchFamily="49" charset="0"/>
              </a:rPr>
              <a:t>600 10 $a Larson, Jack $x Musical settings.</a:t>
            </a:r>
          </a:p>
          <a:p>
            <a:pPr>
              <a:lnSpc>
                <a:spcPct val="85000"/>
              </a:lnSpc>
            </a:pPr>
            <a:r>
              <a:rPr lang="en-US">
                <a:latin typeface="Courier New" pitchFamily="49" charset="0"/>
              </a:rPr>
              <a:t>700 1  $a Larson, Jack.</a:t>
            </a:r>
          </a:p>
        </p:txBody>
      </p:sp>
      <p:grpSp>
        <p:nvGrpSpPr>
          <p:cNvPr id="2" name="Group 4"/>
          <p:cNvGrpSpPr>
            <a:grpSpLocks/>
          </p:cNvGrpSpPr>
          <p:nvPr/>
        </p:nvGrpSpPr>
        <p:grpSpPr bwMode="auto">
          <a:xfrm>
            <a:off x="939800" y="4278313"/>
            <a:ext cx="7002463" cy="2362200"/>
            <a:chOff x="576" y="2880"/>
            <a:chExt cx="4411" cy="1488"/>
          </a:xfrm>
        </p:grpSpPr>
        <p:sp>
          <p:nvSpPr>
            <p:cNvPr id="39969" name="Oval 5"/>
            <p:cNvSpPr>
              <a:spLocks noChangeArrowheads="1"/>
            </p:cNvSpPr>
            <p:nvPr/>
          </p:nvSpPr>
          <p:spPr bwMode="auto">
            <a:xfrm>
              <a:off x="816" y="2880"/>
              <a:ext cx="2448" cy="288"/>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39970" name="Oval 6"/>
            <p:cNvSpPr>
              <a:spLocks noChangeArrowheads="1"/>
            </p:cNvSpPr>
            <p:nvPr/>
          </p:nvSpPr>
          <p:spPr bwMode="auto">
            <a:xfrm>
              <a:off x="576" y="4080"/>
              <a:ext cx="1776" cy="288"/>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39971" name="Text Box 7"/>
            <p:cNvSpPr txBox="1">
              <a:spLocks noChangeArrowheads="1"/>
            </p:cNvSpPr>
            <p:nvPr/>
          </p:nvSpPr>
          <p:spPr bwMode="auto">
            <a:xfrm>
              <a:off x="4022" y="3545"/>
              <a:ext cx="965" cy="327"/>
            </a:xfrm>
            <a:prstGeom prst="rect">
              <a:avLst/>
            </a:prstGeom>
            <a:noFill/>
            <a:ln w="9525">
              <a:noFill/>
              <a:miter lim="800000"/>
              <a:headEnd/>
              <a:tailEnd/>
            </a:ln>
          </p:spPr>
          <p:txBody>
            <a:bodyPr wrap="none">
              <a:spAutoFit/>
            </a:bodyPr>
            <a:lstStyle/>
            <a:p>
              <a:pPr marL="114300" indent="6350"/>
              <a:r>
                <a:rPr lang="en-US">
                  <a:solidFill>
                    <a:srgbClr val="FF0000"/>
                  </a:solidFill>
                  <a:latin typeface="Calibri" pitchFamily="34" charset="0"/>
                </a:rPr>
                <a:t>Authors</a:t>
              </a:r>
            </a:p>
          </p:txBody>
        </p:sp>
      </p:grpSp>
      <p:grpSp>
        <p:nvGrpSpPr>
          <p:cNvPr id="3" name="Group 8"/>
          <p:cNvGrpSpPr>
            <a:grpSpLocks/>
          </p:cNvGrpSpPr>
          <p:nvPr/>
        </p:nvGrpSpPr>
        <p:grpSpPr bwMode="auto">
          <a:xfrm>
            <a:off x="1778000" y="2438400"/>
            <a:ext cx="5645150" cy="519113"/>
            <a:chOff x="1104" y="1721"/>
            <a:chExt cx="3556" cy="327"/>
          </a:xfrm>
        </p:grpSpPr>
        <p:sp>
          <p:nvSpPr>
            <p:cNvPr id="39967" name="Oval 9"/>
            <p:cNvSpPr>
              <a:spLocks noChangeArrowheads="1"/>
            </p:cNvSpPr>
            <p:nvPr/>
          </p:nvSpPr>
          <p:spPr bwMode="auto">
            <a:xfrm>
              <a:off x="1104" y="1728"/>
              <a:ext cx="1104" cy="240"/>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39968" name="Text Box 10"/>
            <p:cNvSpPr txBox="1">
              <a:spLocks noChangeArrowheads="1"/>
            </p:cNvSpPr>
            <p:nvPr/>
          </p:nvSpPr>
          <p:spPr bwMode="auto">
            <a:xfrm>
              <a:off x="2534" y="1721"/>
              <a:ext cx="2126" cy="327"/>
            </a:xfrm>
            <a:prstGeom prst="rect">
              <a:avLst/>
            </a:prstGeom>
            <a:noFill/>
            <a:ln w="9525">
              <a:noFill/>
              <a:miter lim="800000"/>
              <a:headEnd/>
              <a:tailEnd/>
            </a:ln>
          </p:spPr>
          <p:txBody>
            <a:bodyPr wrap="none">
              <a:spAutoFit/>
            </a:bodyPr>
            <a:lstStyle/>
            <a:p>
              <a:pPr marL="114300" indent="6350"/>
              <a:r>
                <a:rPr lang="en-US">
                  <a:solidFill>
                    <a:srgbClr val="FF0000"/>
                  </a:solidFill>
                  <a:latin typeface="Calibri" pitchFamily="34" charset="0"/>
                </a:rPr>
                <a:t>LC Control Number</a:t>
              </a:r>
            </a:p>
          </p:txBody>
        </p:sp>
      </p:grpSp>
      <p:grpSp>
        <p:nvGrpSpPr>
          <p:cNvPr id="4" name="Group 11"/>
          <p:cNvGrpSpPr>
            <a:grpSpLocks/>
          </p:cNvGrpSpPr>
          <p:nvPr/>
        </p:nvGrpSpPr>
        <p:grpSpPr bwMode="auto">
          <a:xfrm>
            <a:off x="1244600" y="3352800"/>
            <a:ext cx="6904038" cy="1154113"/>
            <a:chOff x="768" y="2297"/>
            <a:chExt cx="4349" cy="727"/>
          </a:xfrm>
        </p:grpSpPr>
        <p:sp>
          <p:nvSpPr>
            <p:cNvPr id="39965" name="Oval 12"/>
            <p:cNvSpPr>
              <a:spLocks noChangeArrowheads="1"/>
            </p:cNvSpPr>
            <p:nvPr/>
          </p:nvSpPr>
          <p:spPr bwMode="auto">
            <a:xfrm>
              <a:off x="768" y="2784"/>
              <a:ext cx="1056" cy="240"/>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39966" name="Text Box 13"/>
            <p:cNvSpPr txBox="1">
              <a:spLocks noChangeArrowheads="1"/>
            </p:cNvSpPr>
            <p:nvPr/>
          </p:nvSpPr>
          <p:spPr bwMode="auto">
            <a:xfrm>
              <a:off x="3254" y="2297"/>
              <a:ext cx="1863" cy="327"/>
            </a:xfrm>
            <a:prstGeom prst="rect">
              <a:avLst/>
            </a:prstGeom>
            <a:noFill/>
            <a:ln w="9525">
              <a:noFill/>
              <a:miter lim="800000"/>
              <a:headEnd/>
              <a:tailEnd/>
            </a:ln>
          </p:spPr>
          <p:txBody>
            <a:bodyPr wrap="none">
              <a:spAutoFit/>
            </a:bodyPr>
            <a:lstStyle/>
            <a:p>
              <a:pPr marL="114300" indent="6350"/>
              <a:r>
                <a:rPr lang="en-US">
                  <a:solidFill>
                    <a:srgbClr val="FF0000"/>
                  </a:solidFill>
                  <a:latin typeface="Calibri" pitchFamily="34" charset="0"/>
                </a:rPr>
                <a:t>LC Classification</a:t>
              </a:r>
            </a:p>
          </p:txBody>
        </p:sp>
      </p:grpSp>
      <p:grpSp>
        <p:nvGrpSpPr>
          <p:cNvPr id="5" name="Group 14"/>
          <p:cNvGrpSpPr>
            <a:grpSpLocks/>
          </p:cNvGrpSpPr>
          <p:nvPr/>
        </p:nvGrpSpPr>
        <p:grpSpPr bwMode="auto">
          <a:xfrm>
            <a:off x="1473200" y="3810000"/>
            <a:ext cx="6172200" cy="1154113"/>
            <a:chOff x="912" y="2585"/>
            <a:chExt cx="3888" cy="727"/>
          </a:xfrm>
        </p:grpSpPr>
        <p:sp>
          <p:nvSpPr>
            <p:cNvPr id="39963" name="Oval 15"/>
            <p:cNvSpPr>
              <a:spLocks noChangeArrowheads="1"/>
            </p:cNvSpPr>
            <p:nvPr/>
          </p:nvSpPr>
          <p:spPr bwMode="auto">
            <a:xfrm>
              <a:off x="912" y="3072"/>
              <a:ext cx="3888" cy="240"/>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39964" name="Text Box 16"/>
            <p:cNvSpPr txBox="1">
              <a:spLocks noChangeArrowheads="1"/>
            </p:cNvSpPr>
            <p:nvPr/>
          </p:nvSpPr>
          <p:spPr bwMode="auto">
            <a:xfrm>
              <a:off x="3686" y="2585"/>
              <a:ext cx="616" cy="327"/>
            </a:xfrm>
            <a:prstGeom prst="rect">
              <a:avLst/>
            </a:prstGeom>
            <a:noFill/>
            <a:ln w="9525">
              <a:noFill/>
              <a:miter lim="800000"/>
              <a:headEnd/>
              <a:tailEnd/>
            </a:ln>
          </p:spPr>
          <p:txBody>
            <a:bodyPr wrap="none">
              <a:spAutoFit/>
            </a:bodyPr>
            <a:lstStyle/>
            <a:p>
              <a:pPr marL="114300" indent="6350"/>
              <a:r>
                <a:rPr lang="en-US">
                  <a:solidFill>
                    <a:srgbClr val="FF0000"/>
                  </a:solidFill>
                  <a:latin typeface="Calibri" pitchFamily="34" charset="0"/>
                </a:rPr>
                <a:t>Title</a:t>
              </a:r>
            </a:p>
          </p:txBody>
        </p:sp>
      </p:grpSp>
      <p:grpSp>
        <p:nvGrpSpPr>
          <p:cNvPr id="6" name="Group 17"/>
          <p:cNvGrpSpPr>
            <a:grpSpLocks/>
          </p:cNvGrpSpPr>
          <p:nvPr/>
        </p:nvGrpSpPr>
        <p:grpSpPr bwMode="auto">
          <a:xfrm>
            <a:off x="1854200" y="5105400"/>
            <a:ext cx="6181725" cy="544513"/>
            <a:chOff x="1152" y="3401"/>
            <a:chExt cx="3894" cy="343"/>
          </a:xfrm>
        </p:grpSpPr>
        <p:sp>
          <p:nvSpPr>
            <p:cNvPr id="39961" name="Oval 18"/>
            <p:cNvSpPr>
              <a:spLocks noChangeArrowheads="1"/>
            </p:cNvSpPr>
            <p:nvPr/>
          </p:nvSpPr>
          <p:spPr bwMode="auto">
            <a:xfrm>
              <a:off x="1152" y="3504"/>
              <a:ext cx="576" cy="240"/>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39962" name="Text Box 19"/>
            <p:cNvSpPr txBox="1">
              <a:spLocks noChangeArrowheads="1"/>
            </p:cNvSpPr>
            <p:nvPr/>
          </p:nvSpPr>
          <p:spPr bwMode="auto">
            <a:xfrm>
              <a:off x="3494" y="3401"/>
              <a:ext cx="1552" cy="327"/>
            </a:xfrm>
            <a:prstGeom prst="rect">
              <a:avLst/>
            </a:prstGeom>
            <a:noFill/>
            <a:ln w="9525">
              <a:noFill/>
              <a:miter lim="800000"/>
              <a:headEnd/>
              <a:tailEnd/>
            </a:ln>
          </p:spPr>
          <p:txBody>
            <a:bodyPr wrap="none">
              <a:spAutoFit/>
            </a:bodyPr>
            <a:lstStyle/>
            <a:p>
              <a:pPr marL="114300" indent="6350"/>
              <a:r>
                <a:rPr lang="en-US">
                  <a:solidFill>
                    <a:srgbClr val="FF0000"/>
                  </a:solidFill>
                  <a:latin typeface="Calibri" pitchFamily="34" charset="0"/>
                </a:rPr>
                <a:t>Material Type</a:t>
              </a:r>
            </a:p>
          </p:txBody>
        </p:sp>
      </p:grpSp>
      <p:grpSp>
        <p:nvGrpSpPr>
          <p:cNvPr id="7" name="Group 20"/>
          <p:cNvGrpSpPr>
            <a:grpSpLocks/>
          </p:cNvGrpSpPr>
          <p:nvPr/>
        </p:nvGrpSpPr>
        <p:grpSpPr bwMode="auto">
          <a:xfrm>
            <a:off x="3378200" y="3971925"/>
            <a:ext cx="3908425" cy="1449388"/>
            <a:chOff x="2112" y="2729"/>
            <a:chExt cx="2462" cy="871"/>
          </a:xfrm>
        </p:grpSpPr>
        <p:sp>
          <p:nvSpPr>
            <p:cNvPr id="39959" name="Oval 21"/>
            <p:cNvSpPr>
              <a:spLocks noChangeArrowheads="1"/>
            </p:cNvSpPr>
            <p:nvPr/>
          </p:nvSpPr>
          <p:spPr bwMode="auto">
            <a:xfrm>
              <a:off x="2112" y="3360"/>
              <a:ext cx="1296" cy="240"/>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39960" name="Text Box 22"/>
            <p:cNvSpPr txBox="1">
              <a:spLocks noChangeArrowheads="1"/>
            </p:cNvSpPr>
            <p:nvPr/>
          </p:nvSpPr>
          <p:spPr bwMode="auto">
            <a:xfrm>
              <a:off x="3446" y="2729"/>
              <a:ext cx="1128" cy="312"/>
            </a:xfrm>
            <a:prstGeom prst="rect">
              <a:avLst/>
            </a:prstGeom>
            <a:noFill/>
            <a:ln w="9525">
              <a:noFill/>
              <a:miter lim="800000"/>
              <a:headEnd/>
              <a:tailEnd/>
            </a:ln>
          </p:spPr>
          <p:txBody>
            <a:bodyPr wrap="none">
              <a:spAutoFit/>
            </a:bodyPr>
            <a:lstStyle/>
            <a:p>
              <a:pPr marL="114300" indent="6350"/>
              <a:r>
                <a:rPr lang="en-US">
                  <a:solidFill>
                    <a:srgbClr val="FF0000"/>
                  </a:solidFill>
                  <a:latin typeface="Calibri" pitchFamily="34" charset="0"/>
                </a:rPr>
                <a:t>Publisher</a:t>
              </a:r>
            </a:p>
          </p:txBody>
        </p:sp>
      </p:grpSp>
      <p:grpSp>
        <p:nvGrpSpPr>
          <p:cNvPr id="8" name="Group 23"/>
          <p:cNvGrpSpPr>
            <a:grpSpLocks/>
          </p:cNvGrpSpPr>
          <p:nvPr/>
        </p:nvGrpSpPr>
        <p:grpSpPr bwMode="auto">
          <a:xfrm>
            <a:off x="1397000" y="4114800"/>
            <a:ext cx="7302500" cy="1306513"/>
            <a:chOff x="864" y="2777"/>
            <a:chExt cx="4600" cy="823"/>
          </a:xfrm>
        </p:grpSpPr>
        <p:sp>
          <p:nvSpPr>
            <p:cNvPr id="39957" name="Oval 24"/>
            <p:cNvSpPr>
              <a:spLocks noChangeArrowheads="1"/>
            </p:cNvSpPr>
            <p:nvPr/>
          </p:nvSpPr>
          <p:spPr bwMode="auto">
            <a:xfrm>
              <a:off x="864" y="3360"/>
              <a:ext cx="1008" cy="240"/>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39958" name="Text Box 25"/>
            <p:cNvSpPr txBox="1">
              <a:spLocks noChangeArrowheads="1"/>
            </p:cNvSpPr>
            <p:nvPr/>
          </p:nvSpPr>
          <p:spPr bwMode="auto">
            <a:xfrm>
              <a:off x="3302" y="2777"/>
              <a:ext cx="2162" cy="327"/>
            </a:xfrm>
            <a:prstGeom prst="rect">
              <a:avLst/>
            </a:prstGeom>
            <a:noFill/>
            <a:ln w="9525">
              <a:noFill/>
              <a:miter lim="800000"/>
              <a:headEnd/>
              <a:tailEnd/>
            </a:ln>
          </p:spPr>
          <p:txBody>
            <a:bodyPr wrap="none">
              <a:spAutoFit/>
            </a:bodyPr>
            <a:lstStyle/>
            <a:p>
              <a:pPr marL="114300" indent="6350"/>
              <a:r>
                <a:rPr lang="en-US">
                  <a:solidFill>
                    <a:srgbClr val="FF0000"/>
                  </a:solidFill>
                  <a:latin typeface="Calibri" pitchFamily="34" charset="0"/>
                </a:rPr>
                <a:t>Place of Publication</a:t>
              </a:r>
            </a:p>
          </p:txBody>
        </p:sp>
      </p:grpSp>
      <p:grpSp>
        <p:nvGrpSpPr>
          <p:cNvPr id="9" name="Group 26"/>
          <p:cNvGrpSpPr>
            <a:grpSpLocks/>
          </p:cNvGrpSpPr>
          <p:nvPr/>
        </p:nvGrpSpPr>
        <p:grpSpPr bwMode="auto">
          <a:xfrm>
            <a:off x="5359400" y="2066925"/>
            <a:ext cx="3035300" cy="534988"/>
            <a:chOff x="3360" y="1487"/>
            <a:chExt cx="1912" cy="337"/>
          </a:xfrm>
        </p:grpSpPr>
        <p:sp>
          <p:nvSpPr>
            <p:cNvPr id="39955" name="Oval 27"/>
            <p:cNvSpPr>
              <a:spLocks noChangeArrowheads="1"/>
            </p:cNvSpPr>
            <p:nvPr/>
          </p:nvSpPr>
          <p:spPr bwMode="auto">
            <a:xfrm>
              <a:off x="3360" y="1584"/>
              <a:ext cx="624" cy="240"/>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39956" name="Text Box 28"/>
            <p:cNvSpPr txBox="1">
              <a:spLocks noChangeArrowheads="1"/>
            </p:cNvSpPr>
            <p:nvPr/>
          </p:nvSpPr>
          <p:spPr bwMode="auto">
            <a:xfrm>
              <a:off x="4080" y="1487"/>
              <a:ext cx="1192" cy="327"/>
            </a:xfrm>
            <a:prstGeom prst="rect">
              <a:avLst/>
            </a:prstGeom>
            <a:noFill/>
            <a:ln w="9525">
              <a:noFill/>
              <a:miter lim="800000"/>
              <a:headEnd/>
              <a:tailEnd/>
            </a:ln>
          </p:spPr>
          <p:txBody>
            <a:bodyPr wrap="none">
              <a:spAutoFit/>
            </a:bodyPr>
            <a:lstStyle/>
            <a:p>
              <a:pPr marL="114300" indent="6350"/>
              <a:r>
                <a:rPr lang="en-US">
                  <a:solidFill>
                    <a:srgbClr val="FF0000"/>
                  </a:solidFill>
                  <a:latin typeface="Calibri" pitchFamily="34" charset="0"/>
                </a:rPr>
                <a:t>Language</a:t>
              </a:r>
            </a:p>
          </p:txBody>
        </p:sp>
      </p:grpSp>
      <p:grpSp>
        <p:nvGrpSpPr>
          <p:cNvPr id="10" name="Group 29"/>
          <p:cNvGrpSpPr>
            <a:grpSpLocks/>
          </p:cNvGrpSpPr>
          <p:nvPr/>
        </p:nvGrpSpPr>
        <p:grpSpPr bwMode="auto">
          <a:xfrm>
            <a:off x="5664200" y="4876800"/>
            <a:ext cx="3479800" cy="1031875"/>
            <a:chOff x="3552" y="3257"/>
            <a:chExt cx="2192" cy="650"/>
          </a:xfrm>
        </p:grpSpPr>
        <p:sp>
          <p:nvSpPr>
            <p:cNvPr id="39953" name="Oval 30"/>
            <p:cNvSpPr>
              <a:spLocks noChangeArrowheads="1"/>
            </p:cNvSpPr>
            <p:nvPr/>
          </p:nvSpPr>
          <p:spPr bwMode="auto">
            <a:xfrm>
              <a:off x="3552" y="3360"/>
              <a:ext cx="624" cy="240"/>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39954" name="Text Box 31"/>
            <p:cNvSpPr txBox="1">
              <a:spLocks noChangeArrowheads="1"/>
            </p:cNvSpPr>
            <p:nvPr/>
          </p:nvSpPr>
          <p:spPr bwMode="auto">
            <a:xfrm>
              <a:off x="4454" y="3257"/>
              <a:ext cx="1290" cy="650"/>
            </a:xfrm>
            <a:prstGeom prst="rect">
              <a:avLst/>
            </a:prstGeom>
            <a:noFill/>
            <a:ln w="9525">
              <a:noFill/>
              <a:miter lim="800000"/>
              <a:headEnd/>
              <a:tailEnd/>
            </a:ln>
          </p:spPr>
          <p:txBody>
            <a:bodyPr wrap="none">
              <a:spAutoFit/>
            </a:bodyPr>
            <a:lstStyle/>
            <a:p>
              <a:pPr marL="114300" indent="6350"/>
              <a:r>
                <a:rPr lang="en-US">
                  <a:solidFill>
                    <a:srgbClr val="FF0000"/>
                  </a:solidFill>
                  <a:latin typeface="Calibri" pitchFamily="34" charset="0"/>
                </a:rPr>
                <a:t>Date of</a:t>
              </a:r>
            </a:p>
            <a:p>
              <a:pPr marL="114300" indent="6350"/>
              <a:r>
                <a:rPr lang="en-US">
                  <a:solidFill>
                    <a:srgbClr val="FF0000"/>
                  </a:solidFill>
                  <a:latin typeface="Calibri" pitchFamily="34" charset="0"/>
                </a:rPr>
                <a:t>Publication</a:t>
              </a:r>
            </a:p>
          </p:txBody>
        </p:sp>
      </p:grpSp>
      <p:grpSp>
        <p:nvGrpSpPr>
          <p:cNvPr id="11" name="Group 33"/>
          <p:cNvGrpSpPr>
            <a:grpSpLocks/>
          </p:cNvGrpSpPr>
          <p:nvPr/>
        </p:nvGrpSpPr>
        <p:grpSpPr bwMode="auto">
          <a:xfrm>
            <a:off x="1549400" y="3667125"/>
            <a:ext cx="5562600" cy="1525588"/>
            <a:chOff x="1066" y="-328"/>
            <a:chExt cx="3504" cy="961"/>
          </a:xfrm>
        </p:grpSpPr>
        <p:sp>
          <p:nvSpPr>
            <p:cNvPr id="39950" name="Text Box 34"/>
            <p:cNvSpPr txBox="1">
              <a:spLocks noChangeArrowheads="1"/>
            </p:cNvSpPr>
            <p:nvPr/>
          </p:nvSpPr>
          <p:spPr bwMode="auto">
            <a:xfrm>
              <a:off x="2880" y="-328"/>
              <a:ext cx="841" cy="327"/>
            </a:xfrm>
            <a:prstGeom prst="rect">
              <a:avLst/>
            </a:prstGeom>
            <a:noFill/>
            <a:ln w="9525">
              <a:noFill/>
              <a:miter lim="800000"/>
              <a:headEnd/>
              <a:tailEnd/>
            </a:ln>
          </p:spPr>
          <p:txBody>
            <a:bodyPr wrap="none">
              <a:spAutoFit/>
            </a:bodyPr>
            <a:lstStyle/>
            <a:p>
              <a:pPr marL="114300" indent="6350"/>
              <a:r>
                <a:rPr lang="en-US">
                  <a:solidFill>
                    <a:srgbClr val="FF0000"/>
                  </a:solidFill>
                  <a:latin typeface="Calibri" pitchFamily="34" charset="0"/>
                </a:rPr>
                <a:t>Usage</a:t>
              </a:r>
            </a:p>
          </p:txBody>
        </p:sp>
        <p:sp>
          <p:nvSpPr>
            <p:cNvPr id="39951" name="Oval 35"/>
            <p:cNvSpPr>
              <a:spLocks noChangeArrowheads="1"/>
            </p:cNvSpPr>
            <p:nvPr/>
          </p:nvSpPr>
          <p:spPr bwMode="auto">
            <a:xfrm>
              <a:off x="1066" y="345"/>
              <a:ext cx="1440" cy="288"/>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39952" name="Oval 36"/>
            <p:cNvSpPr>
              <a:spLocks noChangeArrowheads="1"/>
            </p:cNvSpPr>
            <p:nvPr/>
          </p:nvSpPr>
          <p:spPr bwMode="auto">
            <a:xfrm>
              <a:off x="3370" y="339"/>
              <a:ext cx="1200" cy="288"/>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solidFill>
                  <a:srgbClr val="C00000"/>
                </a:solidFill>
              </a:rPr>
              <a:t>Extracted information</a:t>
            </a:r>
          </a:p>
        </p:txBody>
      </p:sp>
      <p:sp>
        <p:nvSpPr>
          <p:cNvPr id="19459" name="Content Placeholder 2"/>
          <p:cNvSpPr>
            <a:spLocks noGrp="1"/>
          </p:cNvSpPr>
          <p:nvPr>
            <p:ph idx="1"/>
          </p:nvPr>
        </p:nvSpPr>
        <p:spPr/>
        <p:txBody>
          <a:bodyPr rtlCol="0">
            <a:normAutofit fontScale="92500"/>
          </a:bodyPr>
          <a:lstStyle/>
          <a:p>
            <a:pPr fontAlgn="auto">
              <a:spcAft>
                <a:spcPts val="0"/>
              </a:spcAft>
              <a:buFont typeface="Arial" pitchFamily="34" charset="0"/>
              <a:buChar char="•"/>
              <a:defRPr/>
            </a:pPr>
            <a:r>
              <a:rPr lang="en-US" dirty="0" smtClean="0">
                <a:solidFill>
                  <a:schemeClr val="tx1">
                    <a:lumMod val="75000"/>
                    <a:lumOff val="25000"/>
                  </a:schemeClr>
                </a:solidFill>
              </a:rPr>
              <a:t>He is a lyricist</a:t>
            </a:r>
          </a:p>
          <a:p>
            <a:pPr fontAlgn="auto">
              <a:spcAft>
                <a:spcPts val="0"/>
              </a:spcAft>
              <a:buFont typeface="Arial" pitchFamily="34" charset="0"/>
              <a:buChar char="•"/>
              <a:defRPr/>
            </a:pPr>
            <a:r>
              <a:rPr lang="en-US" dirty="0" smtClean="0">
                <a:solidFill>
                  <a:schemeClr val="tx1">
                    <a:lumMod val="75000"/>
                    <a:lumOff val="25000"/>
                  </a:schemeClr>
                </a:solidFill>
              </a:rPr>
              <a:t>His primary subject area is music</a:t>
            </a:r>
          </a:p>
          <a:p>
            <a:pPr fontAlgn="auto">
              <a:spcAft>
                <a:spcPts val="0"/>
              </a:spcAft>
              <a:buFont typeface="Arial" pitchFamily="34" charset="0"/>
              <a:buChar char="•"/>
              <a:defRPr/>
            </a:pPr>
            <a:r>
              <a:rPr lang="en-US" dirty="0" smtClean="0">
                <a:solidFill>
                  <a:schemeClr val="tx1">
                    <a:lumMod val="75000"/>
                    <a:lumOff val="25000"/>
                  </a:schemeClr>
                </a:solidFill>
              </a:rPr>
              <a:t>He was published in the 80s and 90s by G. </a:t>
            </a:r>
            <a:r>
              <a:rPr lang="en-US" dirty="0" err="1" smtClean="0">
                <a:solidFill>
                  <a:schemeClr val="tx1">
                    <a:lumMod val="75000"/>
                    <a:lumOff val="25000"/>
                  </a:schemeClr>
                </a:solidFill>
              </a:rPr>
              <a:t>Schirmer</a:t>
            </a:r>
            <a:r>
              <a:rPr lang="en-US" dirty="0" smtClean="0">
                <a:solidFill>
                  <a:schemeClr val="tx1">
                    <a:lumMod val="75000"/>
                    <a:lumOff val="25000"/>
                  </a:schemeClr>
                </a:solidFill>
              </a:rPr>
              <a:t> and </a:t>
            </a:r>
            <a:r>
              <a:rPr lang="en-US" dirty="0" err="1" smtClean="0">
                <a:solidFill>
                  <a:schemeClr val="tx1">
                    <a:lumMod val="75000"/>
                    <a:lumOff val="25000"/>
                  </a:schemeClr>
                </a:solidFill>
              </a:rPr>
              <a:t>Belwin</a:t>
            </a:r>
            <a:r>
              <a:rPr lang="en-US" dirty="0" smtClean="0">
                <a:solidFill>
                  <a:schemeClr val="tx1">
                    <a:lumMod val="75000"/>
                    <a:lumOff val="25000"/>
                  </a:schemeClr>
                </a:solidFill>
              </a:rPr>
              <a:t> Mills in New York</a:t>
            </a:r>
          </a:p>
          <a:p>
            <a:pPr fontAlgn="auto">
              <a:spcAft>
                <a:spcPts val="0"/>
              </a:spcAft>
              <a:buFont typeface="Arial" pitchFamily="34" charset="0"/>
              <a:buChar char="•"/>
              <a:defRPr/>
            </a:pPr>
            <a:r>
              <a:rPr lang="en-US" dirty="0" smtClean="0">
                <a:solidFill>
                  <a:schemeClr val="tx1">
                    <a:lumMod val="75000"/>
                    <a:lumOff val="25000"/>
                  </a:schemeClr>
                </a:solidFill>
              </a:rPr>
              <a:t>Worked with Virgil Thomson and Gerhard Samuel</a:t>
            </a:r>
          </a:p>
          <a:p>
            <a:pPr fontAlgn="auto">
              <a:spcAft>
                <a:spcPts val="0"/>
              </a:spcAft>
              <a:buFont typeface="Arial" pitchFamily="34" charset="0"/>
              <a:buChar char="•"/>
              <a:defRPr/>
            </a:pPr>
            <a:r>
              <a:rPr lang="en-US" dirty="0" smtClean="0">
                <a:solidFill>
                  <a:schemeClr val="tx1">
                    <a:lumMod val="75000"/>
                    <a:lumOff val="25000"/>
                  </a:schemeClr>
                </a:solidFill>
              </a:rPr>
              <a:t>Jack Larson is the only name he has used on his publications</a:t>
            </a:r>
          </a:p>
          <a:p>
            <a:pPr fontAlgn="auto">
              <a:spcAft>
                <a:spcPts val="0"/>
              </a:spcAft>
              <a:buFont typeface="Arial" pitchFamily="34" charset="0"/>
              <a:buChar char="•"/>
              <a:defRPr/>
            </a:pPr>
            <a:r>
              <a:rPr lang="en-US" dirty="0" smtClean="0">
                <a:solidFill>
                  <a:schemeClr val="tx1">
                    <a:lumMod val="75000"/>
                    <a:lumOff val="25000"/>
                  </a:schemeClr>
                </a:solidFill>
              </a:rPr>
              <a:t>Etc.</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Tx/>
              <a:buNone/>
              <a:defRPr/>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152400"/>
            <a:ext cx="8231188" cy="915988"/>
          </a:xfrm>
        </p:spPr>
        <p:txBody>
          <a:bodyPr/>
          <a:lstStyle/>
          <a:p>
            <a:r>
              <a:rPr lang="en-US" dirty="0" smtClean="0"/>
              <a:t>Record Flow</a:t>
            </a:r>
          </a:p>
        </p:txBody>
      </p:sp>
      <p:grpSp>
        <p:nvGrpSpPr>
          <p:cNvPr id="2" name="Group 42"/>
          <p:cNvGrpSpPr>
            <a:grpSpLocks/>
          </p:cNvGrpSpPr>
          <p:nvPr/>
        </p:nvGrpSpPr>
        <p:grpSpPr bwMode="auto">
          <a:xfrm>
            <a:off x="152400" y="1371600"/>
            <a:ext cx="2667000" cy="1309688"/>
            <a:chOff x="152400" y="1371601"/>
            <a:chExt cx="2667000" cy="1310103"/>
          </a:xfrm>
        </p:grpSpPr>
        <p:grpSp>
          <p:nvGrpSpPr>
            <p:cNvPr id="3" name="Group 17"/>
            <p:cNvGrpSpPr>
              <a:grpSpLocks/>
            </p:cNvGrpSpPr>
            <p:nvPr/>
          </p:nvGrpSpPr>
          <p:grpSpPr bwMode="auto">
            <a:xfrm>
              <a:off x="152400" y="1371601"/>
              <a:ext cx="1371600" cy="990601"/>
              <a:chOff x="432" y="1104"/>
              <a:chExt cx="864" cy="624"/>
            </a:xfrm>
          </p:grpSpPr>
          <p:sp>
            <p:nvSpPr>
              <p:cNvPr id="21541" name="Rectangle 4"/>
              <p:cNvSpPr>
                <a:spLocks noChangeArrowheads="1"/>
              </p:cNvSpPr>
              <p:nvPr/>
            </p:nvSpPr>
            <p:spPr bwMode="auto">
              <a:xfrm>
                <a:off x="432" y="1104"/>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42" name="Rectangle 5"/>
              <p:cNvSpPr>
                <a:spLocks noChangeArrowheads="1"/>
              </p:cNvSpPr>
              <p:nvPr/>
            </p:nvSpPr>
            <p:spPr bwMode="auto">
              <a:xfrm>
                <a:off x="528" y="1200"/>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43" name="Rectangle 6"/>
              <p:cNvSpPr>
                <a:spLocks noChangeArrowheads="1"/>
              </p:cNvSpPr>
              <p:nvPr/>
            </p:nvSpPr>
            <p:spPr bwMode="auto">
              <a:xfrm>
                <a:off x="624" y="1296"/>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44" name="Rectangle 7"/>
              <p:cNvSpPr>
                <a:spLocks noChangeArrowheads="1"/>
              </p:cNvSpPr>
              <p:nvPr/>
            </p:nvSpPr>
            <p:spPr bwMode="auto">
              <a:xfrm>
                <a:off x="720" y="1392"/>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grpSp>
        <p:grpSp>
          <p:nvGrpSpPr>
            <p:cNvPr id="4" name="Group 30"/>
            <p:cNvGrpSpPr>
              <a:grpSpLocks/>
            </p:cNvGrpSpPr>
            <p:nvPr/>
          </p:nvGrpSpPr>
          <p:grpSpPr bwMode="auto">
            <a:xfrm>
              <a:off x="1600200" y="1524001"/>
              <a:ext cx="1219200" cy="838201"/>
              <a:chOff x="2448" y="768"/>
              <a:chExt cx="768" cy="528"/>
            </a:xfrm>
          </p:grpSpPr>
          <p:sp>
            <p:nvSpPr>
              <p:cNvPr id="21538" name="Rectangle 9"/>
              <p:cNvSpPr>
                <a:spLocks noChangeArrowheads="1"/>
              </p:cNvSpPr>
              <p:nvPr/>
            </p:nvSpPr>
            <p:spPr bwMode="auto">
              <a:xfrm>
                <a:off x="2448" y="768"/>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sp>
            <p:nvSpPr>
              <p:cNvPr id="21539" name="Rectangle 28"/>
              <p:cNvSpPr>
                <a:spLocks noChangeArrowheads="1"/>
              </p:cNvSpPr>
              <p:nvPr/>
            </p:nvSpPr>
            <p:spPr bwMode="auto">
              <a:xfrm>
                <a:off x="2544" y="864"/>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sp>
            <p:nvSpPr>
              <p:cNvPr id="21540" name="Rectangle 29"/>
              <p:cNvSpPr>
                <a:spLocks noChangeArrowheads="1"/>
              </p:cNvSpPr>
              <p:nvPr/>
            </p:nvSpPr>
            <p:spPr bwMode="auto">
              <a:xfrm>
                <a:off x="2640" y="960"/>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grpSp>
        <p:sp>
          <p:nvSpPr>
            <p:cNvPr id="21537" name="Text Box 39"/>
            <p:cNvSpPr txBox="1">
              <a:spLocks noChangeArrowheads="1"/>
            </p:cNvSpPr>
            <p:nvPr/>
          </p:nvSpPr>
          <p:spPr bwMode="auto">
            <a:xfrm>
              <a:off x="441325" y="2343150"/>
              <a:ext cx="2017027" cy="338554"/>
            </a:xfrm>
            <a:prstGeom prst="rect">
              <a:avLst/>
            </a:prstGeom>
            <a:noFill/>
            <a:ln w="12700">
              <a:noFill/>
              <a:miter lim="800000"/>
              <a:headEnd/>
              <a:tailEnd/>
            </a:ln>
          </p:spPr>
          <p:txBody>
            <a:bodyPr wrap="none">
              <a:spAutoFit/>
            </a:bodyPr>
            <a:lstStyle/>
            <a:p>
              <a:r>
                <a:rPr lang="en-US" sz="1600">
                  <a:latin typeface="Calibri" pitchFamily="34" charset="0"/>
                </a:rPr>
                <a:t>SWNL Bib &amp; Authority</a:t>
              </a:r>
            </a:p>
          </p:txBody>
        </p:sp>
      </p:grpSp>
      <p:grpSp>
        <p:nvGrpSpPr>
          <p:cNvPr id="5" name="Group 41"/>
          <p:cNvGrpSpPr>
            <a:grpSpLocks/>
          </p:cNvGrpSpPr>
          <p:nvPr/>
        </p:nvGrpSpPr>
        <p:grpSpPr bwMode="auto">
          <a:xfrm>
            <a:off x="3124200" y="1371600"/>
            <a:ext cx="2667000" cy="1309688"/>
            <a:chOff x="672" y="912"/>
            <a:chExt cx="1680" cy="825"/>
          </a:xfrm>
        </p:grpSpPr>
        <p:grpSp>
          <p:nvGrpSpPr>
            <p:cNvPr id="6" name="Group 42"/>
            <p:cNvGrpSpPr>
              <a:grpSpLocks/>
            </p:cNvGrpSpPr>
            <p:nvPr/>
          </p:nvGrpSpPr>
          <p:grpSpPr bwMode="auto">
            <a:xfrm>
              <a:off x="672" y="912"/>
              <a:ext cx="864" cy="624"/>
              <a:chOff x="432" y="1104"/>
              <a:chExt cx="864" cy="624"/>
            </a:xfrm>
          </p:grpSpPr>
          <p:sp>
            <p:nvSpPr>
              <p:cNvPr id="21531" name="Rectangle 43"/>
              <p:cNvSpPr>
                <a:spLocks noChangeArrowheads="1"/>
              </p:cNvSpPr>
              <p:nvPr/>
            </p:nvSpPr>
            <p:spPr bwMode="auto">
              <a:xfrm>
                <a:off x="432" y="1104"/>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32" name="Rectangle 44"/>
              <p:cNvSpPr>
                <a:spLocks noChangeArrowheads="1"/>
              </p:cNvSpPr>
              <p:nvPr/>
            </p:nvSpPr>
            <p:spPr bwMode="auto">
              <a:xfrm>
                <a:off x="528" y="1200"/>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33" name="Rectangle 45"/>
              <p:cNvSpPr>
                <a:spLocks noChangeArrowheads="1"/>
              </p:cNvSpPr>
              <p:nvPr/>
            </p:nvSpPr>
            <p:spPr bwMode="auto">
              <a:xfrm>
                <a:off x="624" y="1296"/>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34" name="Rectangle 46"/>
              <p:cNvSpPr>
                <a:spLocks noChangeArrowheads="1"/>
              </p:cNvSpPr>
              <p:nvPr/>
            </p:nvSpPr>
            <p:spPr bwMode="auto">
              <a:xfrm>
                <a:off x="720" y="1392"/>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grpSp>
        <p:grpSp>
          <p:nvGrpSpPr>
            <p:cNvPr id="7" name="Group 47"/>
            <p:cNvGrpSpPr>
              <a:grpSpLocks/>
            </p:cNvGrpSpPr>
            <p:nvPr/>
          </p:nvGrpSpPr>
          <p:grpSpPr bwMode="auto">
            <a:xfrm>
              <a:off x="1584" y="1008"/>
              <a:ext cx="768" cy="528"/>
              <a:chOff x="2448" y="768"/>
              <a:chExt cx="768" cy="528"/>
            </a:xfrm>
          </p:grpSpPr>
          <p:sp>
            <p:nvSpPr>
              <p:cNvPr id="21528" name="Rectangle 48"/>
              <p:cNvSpPr>
                <a:spLocks noChangeArrowheads="1"/>
              </p:cNvSpPr>
              <p:nvPr/>
            </p:nvSpPr>
            <p:spPr bwMode="auto">
              <a:xfrm>
                <a:off x="2448" y="768"/>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sp>
            <p:nvSpPr>
              <p:cNvPr id="21529" name="Rectangle 49"/>
              <p:cNvSpPr>
                <a:spLocks noChangeArrowheads="1"/>
              </p:cNvSpPr>
              <p:nvPr/>
            </p:nvSpPr>
            <p:spPr bwMode="auto">
              <a:xfrm>
                <a:off x="2544" y="864"/>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sp>
            <p:nvSpPr>
              <p:cNvPr id="21530" name="Rectangle 50"/>
              <p:cNvSpPr>
                <a:spLocks noChangeArrowheads="1"/>
              </p:cNvSpPr>
              <p:nvPr/>
            </p:nvSpPr>
            <p:spPr bwMode="auto">
              <a:xfrm>
                <a:off x="2640" y="960"/>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grpSp>
        <p:sp>
          <p:nvSpPr>
            <p:cNvPr id="21527" name="Text Box 51"/>
            <p:cNvSpPr txBox="1">
              <a:spLocks noChangeArrowheads="1"/>
            </p:cNvSpPr>
            <p:nvPr/>
          </p:nvSpPr>
          <p:spPr bwMode="auto">
            <a:xfrm>
              <a:off x="854" y="1524"/>
              <a:ext cx="1395" cy="213"/>
            </a:xfrm>
            <a:prstGeom prst="rect">
              <a:avLst/>
            </a:prstGeom>
            <a:noFill/>
            <a:ln w="12700">
              <a:noFill/>
              <a:miter lim="800000"/>
              <a:headEnd/>
              <a:tailEnd/>
            </a:ln>
          </p:spPr>
          <p:txBody>
            <a:bodyPr wrap="none">
              <a:spAutoFit/>
            </a:bodyPr>
            <a:lstStyle/>
            <a:p>
              <a:r>
                <a:rPr lang="en-US" sz="1600">
                  <a:latin typeface="Calibri" pitchFamily="34" charset="0"/>
                </a:rPr>
                <a:t>BnF Bib &amp; Authority</a:t>
              </a:r>
            </a:p>
          </p:txBody>
        </p:sp>
      </p:grpSp>
      <p:grpSp>
        <p:nvGrpSpPr>
          <p:cNvPr id="8" name="Group 52"/>
          <p:cNvGrpSpPr>
            <a:grpSpLocks/>
          </p:cNvGrpSpPr>
          <p:nvPr/>
        </p:nvGrpSpPr>
        <p:grpSpPr bwMode="auto">
          <a:xfrm>
            <a:off x="6248400" y="1371600"/>
            <a:ext cx="2667000" cy="1308100"/>
            <a:chOff x="672" y="912"/>
            <a:chExt cx="1680" cy="824"/>
          </a:xfrm>
        </p:grpSpPr>
        <p:grpSp>
          <p:nvGrpSpPr>
            <p:cNvPr id="9" name="Group 53"/>
            <p:cNvGrpSpPr>
              <a:grpSpLocks/>
            </p:cNvGrpSpPr>
            <p:nvPr/>
          </p:nvGrpSpPr>
          <p:grpSpPr bwMode="auto">
            <a:xfrm>
              <a:off x="672" y="912"/>
              <a:ext cx="864" cy="624"/>
              <a:chOff x="432" y="1104"/>
              <a:chExt cx="864" cy="624"/>
            </a:xfrm>
          </p:grpSpPr>
          <p:sp>
            <p:nvSpPr>
              <p:cNvPr id="21521" name="Rectangle 54"/>
              <p:cNvSpPr>
                <a:spLocks noChangeArrowheads="1"/>
              </p:cNvSpPr>
              <p:nvPr/>
            </p:nvSpPr>
            <p:spPr bwMode="auto">
              <a:xfrm>
                <a:off x="432" y="1104"/>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22" name="Rectangle 55"/>
              <p:cNvSpPr>
                <a:spLocks noChangeArrowheads="1"/>
              </p:cNvSpPr>
              <p:nvPr/>
            </p:nvSpPr>
            <p:spPr bwMode="auto">
              <a:xfrm>
                <a:off x="528" y="1200"/>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23" name="Rectangle 56"/>
              <p:cNvSpPr>
                <a:spLocks noChangeArrowheads="1"/>
              </p:cNvSpPr>
              <p:nvPr/>
            </p:nvSpPr>
            <p:spPr bwMode="auto">
              <a:xfrm>
                <a:off x="624" y="1296"/>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24" name="Rectangle 57"/>
              <p:cNvSpPr>
                <a:spLocks noChangeArrowheads="1"/>
              </p:cNvSpPr>
              <p:nvPr/>
            </p:nvSpPr>
            <p:spPr bwMode="auto">
              <a:xfrm>
                <a:off x="720" y="1392"/>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grpSp>
        <p:grpSp>
          <p:nvGrpSpPr>
            <p:cNvPr id="10" name="Group 58"/>
            <p:cNvGrpSpPr>
              <a:grpSpLocks/>
            </p:cNvGrpSpPr>
            <p:nvPr/>
          </p:nvGrpSpPr>
          <p:grpSpPr bwMode="auto">
            <a:xfrm>
              <a:off x="1584" y="1008"/>
              <a:ext cx="768" cy="528"/>
              <a:chOff x="2448" y="768"/>
              <a:chExt cx="768" cy="528"/>
            </a:xfrm>
          </p:grpSpPr>
          <p:sp>
            <p:nvSpPr>
              <p:cNvPr id="21518" name="Rectangle 59"/>
              <p:cNvSpPr>
                <a:spLocks noChangeArrowheads="1"/>
              </p:cNvSpPr>
              <p:nvPr/>
            </p:nvSpPr>
            <p:spPr bwMode="auto">
              <a:xfrm>
                <a:off x="2448" y="768"/>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sp>
            <p:nvSpPr>
              <p:cNvPr id="21519" name="Rectangle 60"/>
              <p:cNvSpPr>
                <a:spLocks noChangeArrowheads="1"/>
              </p:cNvSpPr>
              <p:nvPr/>
            </p:nvSpPr>
            <p:spPr bwMode="auto">
              <a:xfrm>
                <a:off x="2544" y="864"/>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sp>
            <p:nvSpPr>
              <p:cNvPr id="21520" name="Rectangle 61"/>
              <p:cNvSpPr>
                <a:spLocks noChangeArrowheads="1"/>
              </p:cNvSpPr>
              <p:nvPr/>
            </p:nvSpPr>
            <p:spPr bwMode="auto">
              <a:xfrm>
                <a:off x="2640" y="960"/>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grpSp>
        <p:sp>
          <p:nvSpPr>
            <p:cNvPr id="21517" name="Text Box 62"/>
            <p:cNvSpPr txBox="1">
              <a:spLocks noChangeArrowheads="1"/>
            </p:cNvSpPr>
            <p:nvPr/>
          </p:nvSpPr>
          <p:spPr bwMode="auto">
            <a:xfrm>
              <a:off x="854" y="1524"/>
              <a:ext cx="1301" cy="212"/>
            </a:xfrm>
            <a:prstGeom prst="rect">
              <a:avLst/>
            </a:prstGeom>
            <a:noFill/>
            <a:ln w="12700">
              <a:noFill/>
              <a:miter lim="800000"/>
              <a:headEnd/>
              <a:tailEnd/>
            </a:ln>
          </p:spPr>
          <p:txBody>
            <a:bodyPr wrap="none">
              <a:spAutoFit/>
            </a:bodyPr>
            <a:lstStyle/>
            <a:p>
              <a:r>
                <a:rPr lang="en-US" sz="1600">
                  <a:latin typeface="Calibri" pitchFamily="34" charset="0"/>
                </a:rPr>
                <a:t>LC Bib &amp; Authority</a:t>
              </a:r>
            </a:p>
          </p:txBody>
        </p:sp>
      </p:grpSp>
      <p:sp>
        <p:nvSpPr>
          <p:cNvPr id="21510" name="Oval 64"/>
          <p:cNvSpPr>
            <a:spLocks noChangeArrowheads="1"/>
          </p:cNvSpPr>
          <p:nvPr/>
        </p:nvSpPr>
        <p:spPr bwMode="auto">
          <a:xfrm>
            <a:off x="3124200" y="3200400"/>
            <a:ext cx="2743200" cy="1371600"/>
          </a:xfrm>
          <a:prstGeom prst="ellipse">
            <a:avLst/>
          </a:prstGeom>
          <a:solidFill>
            <a:srgbClr val="FFFFFF"/>
          </a:solidFill>
          <a:ln w="12700">
            <a:solidFill>
              <a:schemeClr val="tx1"/>
            </a:solidFill>
            <a:round/>
            <a:headEnd/>
            <a:tailEnd/>
          </a:ln>
        </p:spPr>
        <p:txBody>
          <a:bodyPr wrap="none" anchor="ctr"/>
          <a:lstStyle/>
          <a:p>
            <a:pPr algn="ctr"/>
            <a:r>
              <a:rPr lang="en-US" sz="3200" dirty="0">
                <a:solidFill>
                  <a:schemeClr val="accent2">
                    <a:lumMod val="75000"/>
                  </a:schemeClr>
                </a:solidFill>
                <a:latin typeface="Calibri" pitchFamily="34" charset="0"/>
              </a:rPr>
              <a:t>VIAF</a:t>
            </a:r>
          </a:p>
        </p:txBody>
      </p:sp>
      <p:cxnSp>
        <p:nvCxnSpPr>
          <p:cNvPr id="21511" name="AutoShape 65"/>
          <p:cNvCxnSpPr>
            <a:cxnSpLocks noChangeShapeType="1"/>
            <a:stCxn id="21537" idx="2"/>
            <a:endCxn id="21510" idx="1"/>
          </p:cNvCxnSpPr>
          <p:nvPr/>
        </p:nvCxnSpPr>
        <p:spPr bwMode="auto">
          <a:xfrm rot="16200000" flipH="1">
            <a:off x="2127250" y="2003426"/>
            <a:ext cx="720725" cy="2076450"/>
          </a:xfrm>
          <a:prstGeom prst="straightConnector1">
            <a:avLst/>
          </a:prstGeom>
          <a:noFill/>
          <a:ln w="38100">
            <a:solidFill>
              <a:schemeClr val="tx1"/>
            </a:solidFill>
            <a:round/>
            <a:headEnd/>
            <a:tailEnd type="stealth" w="lg" len="lg"/>
          </a:ln>
        </p:spPr>
      </p:cxnSp>
      <p:cxnSp>
        <p:nvCxnSpPr>
          <p:cNvPr id="21512" name="AutoShape 66"/>
          <p:cNvCxnSpPr>
            <a:cxnSpLocks noChangeShapeType="1"/>
            <a:stCxn id="21527" idx="2"/>
            <a:endCxn id="21510" idx="0"/>
          </p:cNvCxnSpPr>
          <p:nvPr/>
        </p:nvCxnSpPr>
        <p:spPr bwMode="auto">
          <a:xfrm rot="5400000">
            <a:off x="4248944" y="2928144"/>
            <a:ext cx="519112" cy="25400"/>
          </a:xfrm>
          <a:prstGeom prst="straightConnector1">
            <a:avLst/>
          </a:prstGeom>
          <a:noFill/>
          <a:ln w="38100">
            <a:solidFill>
              <a:schemeClr val="tx1"/>
            </a:solidFill>
            <a:round/>
            <a:headEnd/>
            <a:tailEnd type="stealth" w="lg" len="lg"/>
          </a:ln>
        </p:spPr>
      </p:cxnSp>
      <p:cxnSp>
        <p:nvCxnSpPr>
          <p:cNvPr id="21513" name="AutoShape 67"/>
          <p:cNvCxnSpPr>
            <a:cxnSpLocks noChangeShapeType="1"/>
            <a:stCxn id="21517" idx="2"/>
            <a:endCxn id="21510" idx="7"/>
          </p:cNvCxnSpPr>
          <p:nvPr/>
        </p:nvCxnSpPr>
        <p:spPr bwMode="auto">
          <a:xfrm flipH="1">
            <a:off x="5465763" y="2679700"/>
            <a:ext cx="2105025" cy="722313"/>
          </a:xfrm>
          <a:prstGeom prst="straightConnector1">
            <a:avLst/>
          </a:prstGeom>
          <a:noFill/>
          <a:ln w="38100">
            <a:solidFill>
              <a:schemeClr val="tx1"/>
            </a:solidFill>
            <a:round/>
            <a:headEnd/>
            <a:tailEnd type="stealth" w="lg" len="lg"/>
          </a:ln>
        </p:spPr>
      </p:cxnSp>
      <p:sp>
        <p:nvSpPr>
          <p:cNvPr id="21514" name="Content Placeholder 2"/>
          <p:cNvSpPr>
            <a:spLocks noGrp="1"/>
          </p:cNvSpPr>
          <p:nvPr>
            <p:ph idx="1"/>
          </p:nvPr>
        </p:nvSpPr>
        <p:spPr>
          <a:xfrm>
            <a:off x="455613" y="5105400"/>
            <a:ext cx="8231187" cy="1752600"/>
          </a:xfrm>
        </p:spPr>
        <p:txBody>
          <a:bodyPr/>
          <a:lstStyle/>
          <a:p>
            <a:r>
              <a:rPr lang="en-US" dirty="0" smtClean="0">
                <a:solidFill>
                  <a:schemeClr val="accent2">
                    <a:lumMod val="75000"/>
                  </a:schemeClr>
                </a:solidFill>
              </a:rPr>
              <a:t>20 million authority records</a:t>
            </a:r>
          </a:p>
          <a:p>
            <a:r>
              <a:rPr lang="en-US" dirty="0" smtClean="0">
                <a:solidFill>
                  <a:schemeClr val="accent2">
                    <a:lumMod val="75000"/>
                  </a:schemeClr>
                </a:solidFill>
              </a:rPr>
              <a:t>10 million links between authorities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smtClean="0"/>
              <a:t>Applications</a:t>
            </a:r>
            <a:endParaRPr lang="en-US" dirty="0" smtClean="0">
              <a:solidFill>
                <a:srgbClr val="C00000"/>
              </a:solidFill>
            </a:endParaRPr>
          </a:p>
        </p:txBody>
      </p:sp>
      <p:sp>
        <p:nvSpPr>
          <p:cNvPr id="3584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solidFill>
                  <a:schemeClr val="tx1">
                    <a:lumMod val="75000"/>
                    <a:lumOff val="25000"/>
                  </a:schemeClr>
                </a:solidFill>
              </a:rPr>
              <a:t>FRBR matching</a:t>
            </a:r>
          </a:p>
          <a:p>
            <a:pPr lvl="1" fontAlgn="auto">
              <a:spcAft>
                <a:spcPts val="0"/>
              </a:spcAft>
              <a:buFont typeface="Arial" pitchFamily="34" charset="0"/>
              <a:buChar char="–"/>
              <a:defRPr/>
            </a:pPr>
            <a:r>
              <a:rPr lang="en-US" dirty="0" smtClean="0">
                <a:solidFill>
                  <a:schemeClr val="tx1">
                    <a:lumMod val="75000"/>
                    <a:lumOff val="25000"/>
                  </a:schemeClr>
                </a:solidFill>
              </a:rPr>
              <a:t>Better matching of non-English metadata</a:t>
            </a:r>
          </a:p>
          <a:p>
            <a:pPr lvl="1" fontAlgn="auto">
              <a:spcAft>
                <a:spcPts val="0"/>
              </a:spcAft>
              <a:buFont typeface="Arial" pitchFamily="34" charset="0"/>
              <a:buChar char="–"/>
              <a:defRPr/>
            </a:pPr>
            <a:r>
              <a:rPr lang="en-US" dirty="0" smtClean="0">
                <a:solidFill>
                  <a:schemeClr val="tx1">
                    <a:lumMod val="75000"/>
                    <a:lumOff val="25000"/>
                  </a:schemeClr>
                </a:solidFill>
              </a:rPr>
              <a:t>Uniform identifier across all languages</a:t>
            </a:r>
          </a:p>
          <a:p>
            <a:pPr fontAlgn="auto">
              <a:spcAft>
                <a:spcPts val="0"/>
              </a:spcAft>
              <a:buFont typeface="Arial" pitchFamily="34" charset="0"/>
              <a:buChar char="•"/>
              <a:defRPr/>
            </a:pPr>
            <a:r>
              <a:rPr lang="en-US" dirty="0" smtClean="0">
                <a:solidFill>
                  <a:schemeClr val="tx1">
                    <a:lumMod val="75000"/>
                    <a:lumOff val="25000"/>
                  </a:schemeClr>
                </a:solidFill>
              </a:rPr>
              <a:t>Authority control for cataloging</a:t>
            </a:r>
          </a:p>
          <a:p>
            <a:pPr fontAlgn="auto">
              <a:spcAft>
                <a:spcPts val="0"/>
              </a:spcAft>
              <a:buFont typeface="Arial" pitchFamily="34" charset="0"/>
              <a:buChar char="•"/>
              <a:defRPr/>
            </a:pPr>
            <a:r>
              <a:rPr lang="en-US" dirty="0" smtClean="0">
                <a:solidFill>
                  <a:schemeClr val="tx1">
                    <a:lumMod val="75000"/>
                    <a:lumOff val="25000"/>
                  </a:schemeClr>
                </a:solidFill>
              </a:rPr>
              <a:t>Better regionalization of catalogs</a:t>
            </a:r>
          </a:p>
          <a:p>
            <a:pPr fontAlgn="auto">
              <a:spcAft>
                <a:spcPts val="0"/>
              </a:spcAft>
              <a:buFont typeface="Arial" pitchFamily="34" charset="0"/>
              <a:buChar char="•"/>
              <a:defRPr/>
            </a:pPr>
            <a:r>
              <a:rPr lang="en-US" dirty="0" smtClean="0">
                <a:solidFill>
                  <a:schemeClr val="tx1">
                    <a:lumMod val="75000"/>
                    <a:lumOff val="25000"/>
                  </a:schemeClr>
                </a:solidFill>
              </a:rPr>
              <a:t>Minimize differences across languages of cataloging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xA</a:t>
            </a:r>
            <a:endParaRPr lang="en-US" dirty="0"/>
          </a:p>
        </p:txBody>
      </p:sp>
      <p:sp>
        <p:nvSpPr>
          <p:cNvPr id="3" name="Content Placeholder 2"/>
          <p:cNvSpPr>
            <a:spLocks noGrp="1"/>
          </p:cNvSpPr>
          <p:nvPr>
            <p:ph idx="1"/>
          </p:nvPr>
        </p:nvSpPr>
        <p:spPr/>
        <p:txBody>
          <a:bodyPr/>
          <a:lstStyle/>
          <a:p>
            <a:r>
              <a:rPr lang="en-US" dirty="0" smtClean="0"/>
              <a:t>A way to ‘control’ VIAF</a:t>
            </a:r>
          </a:p>
          <a:p>
            <a:r>
              <a:rPr lang="en-US" dirty="0" smtClean="0"/>
              <a:t>A way to enhance VIAF</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xA as a control</a:t>
            </a:r>
            <a:endParaRPr lang="en-US" dirty="0"/>
          </a:p>
        </p:txBody>
      </p:sp>
      <p:sp>
        <p:nvSpPr>
          <p:cNvPr id="3" name="Content Placeholder 2"/>
          <p:cNvSpPr>
            <a:spLocks noGrp="1"/>
          </p:cNvSpPr>
          <p:nvPr>
            <p:ph idx="1"/>
          </p:nvPr>
        </p:nvSpPr>
        <p:spPr/>
        <p:txBody>
          <a:bodyPr/>
          <a:lstStyle/>
          <a:p>
            <a:r>
              <a:rPr lang="en-US" dirty="0" smtClean="0"/>
              <a:t>Create a xA record and link it to other ‘source’ records</a:t>
            </a:r>
          </a:p>
          <a:p>
            <a:endParaRPr lang="en-US" dirty="0" smtClean="0"/>
          </a:p>
          <a:p>
            <a:r>
              <a:rPr lang="en-US" dirty="0" smtClean="0"/>
              <a:t>Create two xA records and link them to different ‘source’ records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authority files control?</a:t>
            </a:r>
            <a:endParaRPr lang="en-US" dirty="0"/>
          </a:p>
        </p:txBody>
      </p:sp>
      <p:sp>
        <p:nvSpPr>
          <p:cNvPr id="3" name="Content Placeholder 2"/>
          <p:cNvSpPr>
            <a:spLocks noGrp="1"/>
          </p:cNvSpPr>
          <p:nvPr>
            <p:ph idx="1"/>
          </p:nvPr>
        </p:nvSpPr>
        <p:spPr/>
        <p:txBody>
          <a:bodyPr/>
          <a:lstStyle/>
          <a:p>
            <a:r>
              <a:rPr lang="en-US" dirty="0" smtClean="0"/>
              <a:t>Names!</a:t>
            </a:r>
          </a:p>
          <a:p>
            <a:pPr lvl="1"/>
            <a:r>
              <a:rPr lang="en-US" dirty="0" smtClean="0"/>
              <a:t>Persons</a:t>
            </a:r>
          </a:p>
          <a:p>
            <a:pPr lvl="1"/>
            <a:r>
              <a:rPr lang="en-US" dirty="0" smtClean="0"/>
              <a:t>Corporations</a:t>
            </a:r>
          </a:p>
          <a:p>
            <a:pPr lvl="1"/>
            <a:r>
              <a:rPr lang="en-US" dirty="0" smtClean="0"/>
              <a:t>Places</a:t>
            </a:r>
          </a:p>
          <a:p>
            <a:pPr lvl="1"/>
            <a:r>
              <a:rPr lang="en-US" dirty="0" smtClean="0"/>
              <a:t>Uniform Titles</a:t>
            </a:r>
          </a:p>
          <a:p>
            <a:pPr lvl="1"/>
            <a:r>
              <a:rPr lang="en-US" dirty="0" smtClean="0"/>
              <a:t>Families</a:t>
            </a:r>
          </a:p>
          <a:p>
            <a:pPr lvl="1"/>
            <a:r>
              <a:rPr lang="en-US" dirty="0" smtClean="0"/>
              <a:t>Trademarks</a:t>
            </a:r>
          </a:p>
          <a:p>
            <a:pPr lvl="1"/>
            <a:r>
              <a:rPr lang="en-US" dirty="0" smtClean="0"/>
              <a:t>Concepts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3" cstate="print"/>
          <a:srcRect/>
          <a:stretch>
            <a:fillRect/>
          </a:stretch>
        </p:blipFill>
        <p:spPr bwMode="auto">
          <a:xfrm>
            <a:off x="0" y="0"/>
            <a:ext cx="9467850" cy="699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t="7959" b="17907"/>
          <a:stretch>
            <a:fillRect/>
          </a:stretch>
        </p:blipFill>
        <p:spPr bwMode="auto">
          <a:xfrm>
            <a:off x="990600" y="0"/>
            <a:ext cx="7305675" cy="68141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Scholars funnel?</a:t>
            </a:r>
            <a:endParaRPr lang="en-US" dirty="0"/>
          </a:p>
        </p:txBody>
      </p:sp>
      <p:sp>
        <p:nvSpPr>
          <p:cNvPr id="3" name="Content Placeholder 2"/>
          <p:cNvSpPr>
            <a:spLocks noGrp="1"/>
          </p:cNvSpPr>
          <p:nvPr>
            <p:ph idx="1"/>
          </p:nvPr>
        </p:nvSpPr>
        <p:spPr/>
        <p:txBody>
          <a:bodyPr/>
          <a:lstStyle/>
          <a:p>
            <a:r>
              <a:rPr lang="en-US" dirty="0" smtClean="0"/>
              <a:t>Currently Syriac* names</a:t>
            </a:r>
          </a:p>
          <a:p>
            <a:r>
              <a:rPr lang="en-US" dirty="0" smtClean="0"/>
              <a:t>Interest from Arabic scholars</a:t>
            </a:r>
          </a:p>
          <a:p>
            <a:endParaRPr lang="en-US" dirty="0" smtClean="0"/>
          </a:p>
          <a:p>
            <a:r>
              <a:rPr lang="en-US" dirty="0" smtClean="0"/>
              <a:t>Why not a larger project?</a:t>
            </a:r>
          </a:p>
          <a:p>
            <a:endParaRPr lang="en-US" dirty="0"/>
          </a:p>
        </p:txBody>
      </p:sp>
      <p:sp>
        <p:nvSpPr>
          <p:cNvPr id="4" name="TextBox 3"/>
          <p:cNvSpPr txBox="1"/>
          <p:nvPr/>
        </p:nvSpPr>
        <p:spPr>
          <a:xfrm>
            <a:off x="1600200" y="6400800"/>
            <a:ext cx="5562600" cy="369332"/>
          </a:xfrm>
          <a:prstGeom prst="rect">
            <a:avLst/>
          </a:prstGeom>
          <a:noFill/>
        </p:spPr>
        <p:txBody>
          <a:bodyPr wrap="square" rtlCol="0">
            <a:spAutoFit/>
          </a:bodyPr>
          <a:lstStyle/>
          <a:p>
            <a:r>
              <a:rPr lang="en-US" dirty="0" smtClean="0"/>
              <a:t>*David Michelson, University of Alabama</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t="2616" b="-1308"/>
          <a:stretch>
            <a:fillRect/>
          </a:stretch>
        </p:blipFill>
        <p:spPr bwMode="auto">
          <a:xfrm>
            <a:off x="0" y="49256"/>
            <a:ext cx="9467850" cy="6900275"/>
          </a:xfrm>
          <a:prstGeom prst="rect">
            <a:avLst/>
          </a:prstGeom>
          <a:noFill/>
          <a:ln w="9525">
            <a:noFill/>
            <a:miter lim="800000"/>
            <a:headEnd/>
            <a:tailEnd/>
          </a:ln>
        </p:spPr>
      </p:pic>
      <p:pic>
        <p:nvPicPr>
          <p:cNvPr id="32771" name="Picture 3"/>
          <p:cNvPicPr>
            <a:picLocks noChangeAspect="1" noChangeArrowheads="1"/>
          </p:cNvPicPr>
          <p:nvPr/>
        </p:nvPicPr>
        <p:blipFill>
          <a:blip r:embed="rId4" cstate="print"/>
          <a:srcRect l="3481" t="30638" r="60566" b="33702"/>
          <a:stretch>
            <a:fillRect/>
          </a:stretch>
        </p:blipFill>
        <p:spPr bwMode="auto">
          <a:xfrm>
            <a:off x="4191000" y="2895600"/>
            <a:ext cx="4721554" cy="3192727"/>
          </a:xfrm>
          <a:prstGeom prst="rect">
            <a:avLst/>
          </a:prstGeom>
          <a:noFill/>
          <a:ln w="9525">
            <a:solidFill>
              <a:schemeClr val="tx1">
                <a:lumMod val="85000"/>
                <a:lumOff val="15000"/>
              </a:schemeClr>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1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spcBef>
                <a:spcPts val="0"/>
              </a:spcBef>
            </a:pPr>
            <a:r>
              <a:rPr lang="en-US" dirty="0" smtClean="0">
                <a:solidFill>
                  <a:srgbClr val="FF0000"/>
                </a:solidFill>
                <a:latin typeface="Arial" pitchFamily="34" charset="0"/>
                <a:cs typeface="Arial" pitchFamily="34" charset="0"/>
              </a:rPr>
              <a:t/>
            </a:r>
            <a:br>
              <a:rPr lang="en-US" dirty="0" smtClean="0">
                <a:solidFill>
                  <a:srgbClr val="FF0000"/>
                </a:solidFill>
                <a:latin typeface="Arial" pitchFamily="34" charset="0"/>
                <a:cs typeface="Arial" pitchFamily="34" charset="0"/>
              </a:rPr>
            </a:br>
            <a:r>
              <a:rPr lang="en-US" dirty="0" smtClean="0">
                <a:solidFill>
                  <a:srgbClr val="FF0000"/>
                </a:solidFill>
                <a:latin typeface="Arial" pitchFamily="34" charset="0"/>
                <a:cs typeface="Arial" pitchFamily="34" charset="0"/>
              </a:rPr>
              <a:t>ISNI</a:t>
            </a:r>
            <a:br>
              <a:rPr lang="en-US" dirty="0" smtClean="0">
                <a:solidFill>
                  <a:srgbClr val="FF0000"/>
                </a:solidFill>
                <a:latin typeface="Arial" pitchFamily="34" charset="0"/>
                <a:cs typeface="Arial" pitchFamily="34" charset="0"/>
              </a:rPr>
            </a:br>
            <a:r>
              <a:rPr lang="en-US" sz="3100" dirty="0" smtClean="0">
                <a:solidFill>
                  <a:srgbClr val="FF0000"/>
                </a:solidFill>
                <a:latin typeface="Arial" pitchFamily="34" charset="0"/>
                <a:cs typeface="Arial" pitchFamily="34" charset="0"/>
              </a:rPr>
              <a:t>International</a:t>
            </a:r>
            <a:r>
              <a:rPr lang="en-US" sz="4000" dirty="0" smtClean="0">
                <a:solidFill>
                  <a:srgbClr val="FF0000"/>
                </a:solidFill>
                <a:latin typeface="Arial" pitchFamily="34" charset="0"/>
                <a:cs typeface="Arial" pitchFamily="34" charset="0"/>
              </a:rPr>
              <a:t> </a:t>
            </a:r>
            <a:r>
              <a:rPr lang="en-US" sz="3100" dirty="0" smtClean="0">
                <a:solidFill>
                  <a:srgbClr val="FF0000"/>
                </a:solidFill>
                <a:latin typeface="Arial" pitchFamily="34" charset="0"/>
                <a:cs typeface="Arial" pitchFamily="34" charset="0"/>
              </a:rPr>
              <a:t>Standard</a:t>
            </a:r>
            <a:r>
              <a:rPr lang="en-US" sz="4000" dirty="0" smtClean="0">
                <a:solidFill>
                  <a:srgbClr val="FF0000"/>
                </a:solidFill>
                <a:latin typeface="Arial" pitchFamily="34" charset="0"/>
                <a:cs typeface="Arial" pitchFamily="34" charset="0"/>
              </a:rPr>
              <a:t> </a:t>
            </a:r>
            <a:r>
              <a:rPr lang="en-US" sz="3100" dirty="0" smtClean="0">
                <a:solidFill>
                  <a:srgbClr val="FF0000"/>
                </a:solidFill>
                <a:latin typeface="Arial" pitchFamily="34" charset="0"/>
                <a:cs typeface="Arial" pitchFamily="34" charset="0"/>
              </a:rPr>
              <a:t>Name Identifier</a:t>
            </a:r>
            <a:r>
              <a:rPr lang="en-US" dirty="0" smtClean="0"/>
              <a:t/>
            </a:r>
            <a:br>
              <a:rPr lang="en-US" dirty="0" smtClean="0"/>
            </a:br>
            <a:endParaRPr lang="en-US" dirty="0">
              <a:solidFill>
                <a:srgbClr val="FF0000"/>
              </a:solidFill>
              <a:latin typeface="Arial" pitchFamily="34" charset="0"/>
              <a:cs typeface="Arial" pitchFamily="34" charset="0"/>
            </a:endParaRPr>
          </a:p>
        </p:txBody>
      </p:sp>
      <p:sp>
        <p:nvSpPr>
          <p:cNvPr id="4" name="Content Placeholder 3"/>
          <p:cNvSpPr>
            <a:spLocks noGrp="1"/>
          </p:cNvSpPr>
          <p:nvPr>
            <p:ph idx="1"/>
          </p:nvPr>
        </p:nvSpPr>
        <p:spPr>
          <a:xfrm>
            <a:off x="457200" y="1600200"/>
            <a:ext cx="8229600" cy="5029200"/>
          </a:xfrm>
        </p:spPr>
        <p:txBody>
          <a:bodyPr>
            <a:normAutofit/>
          </a:bodyPr>
          <a:lstStyle/>
          <a:p>
            <a:r>
              <a:rPr lang="en-US" dirty="0" smtClean="0"/>
              <a:t>Draft ISO standard:</a:t>
            </a:r>
          </a:p>
          <a:p>
            <a:pPr>
              <a:buNone/>
            </a:pPr>
            <a:r>
              <a:rPr lang="en-US" dirty="0" smtClean="0"/>
              <a:t>	</a:t>
            </a:r>
            <a:r>
              <a:rPr lang="en-US" sz="2600" i="1" dirty="0" smtClean="0"/>
              <a:t>… aspires to provide a means to uniquely identify creators, including authors, composers, artists, cartographers and performers, among others.  Such an authoritative identifier will serve to provide a link for occurrences of the identity across databases on the web</a:t>
            </a:r>
          </a:p>
          <a:p>
            <a:r>
              <a:rPr lang="en-US" dirty="0" smtClean="0"/>
              <a:t>Driven by rights-holders</a:t>
            </a:r>
          </a:p>
          <a:p>
            <a:pPr lvl="1"/>
            <a:r>
              <a:rPr lang="en-US" dirty="0" smtClean="0"/>
              <a:t>Publishers</a:t>
            </a:r>
          </a:p>
          <a:p>
            <a:pPr lvl="1"/>
            <a:r>
              <a:rPr lang="en-US" dirty="0" smtClean="0"/>
              <a:t>Rights agencies representing authors, artists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4953000"/>
          </a:xfrm>
        </p:spPr>
        <p:txBody>
          <a:bodyPr>
            <a:normAutofit fontScale="92500"/>
          </a:bodyPr>
          <a:lstStyle/>
          <a:p>
            <a:r>
              <a:rPr lang="en-US" dirty="0" smtClean="0"/>
              <a:t>Open version of Thomson-Reuter’s Researcher ID</a:t>
            </a:r>
          </a:p>
          <a:p>
            <a:r>
              <a:rPr lang="en-US" dirty="0" smtClean="0"/>
              <a:t>Most ‘social’</a:t>
            </a:r>
          </a:p>
          <a:p>
            <a:pPr lvl="1"/>
            <a:r>
              <a:rPr lang="en-US" dirty="0" smtClean="0"/>
              <a:t>Claiming IDs</a:t>
            </a:r>
          </a:p>
          <a:p>
            <a:pPr lvl="1"/>
            <a:r>
              <a:rPr lang="en-US" dirty="0" smtClean="0"/>
              <a:t>Interactive verification of associated works</a:t>
            </a:r>
          </a:p>
          <a:p>
            <a:pPr lvl="1"/>
            <a:r>
              <a:rPr lang="en-US" dirty="0" smtClean="0"/>
              <a:t>Pulling together several current initiatives</a:t>
            </a:r>
          </a:p>
          <a:p>
            <a:r>
              <a:rPr lang="en-US" dirty="0" smtClean="0"/>
              <a:t>Driven by STM, university communities</a:t>
            </a:r>
          </a:p>
          <a:p>
            <a:r>
              <a:rPr lang="en-US" dirty="0" smtClean="0"/>
              <a:t>Primarily interested in researchers</a:t>
            </a:r>
          </a:p>
          <a:p>
            <a:r>
              <a:rPr lang="en-US" dirty="0" smtClean="0"/>
              <a:t>Large number of participants</a:t>
            </a:r>
          </a:p>
          <a:p>
            <a:r>
              <a:rPr lang="en-US" dirty="0" smtClean="0"/>
              <a:t>Mostly concerned with present and future names</a:t>
            </a:r>
            <a:endParaRPr lang="en-US" dirty="0"/>
          </a:p>
        </p:txBody>
      </p:sp>
      <p:pic>
        <p:nvPicPr>
          <p:cNvPr id="7170" name="Picture 2" descr="oprid"/>
          <p:cNvPicPr>
            <a:picLocks noChangeAspect="1" noChangeArrowheads="1"/>
          </p:cNvPicPr>
          <p:nvPr/>
        </p:nvPicPr>
        <p:blipFill>
          <a:blip r:embed="rId3" cstate="print"/>
          <a:srcRect r="65250"/>
          <a:stretch>
            <a:fillRect/>
          </a:stretch>
        </p:blipFill>
        <p:spPr bwMode="auto">
          <a:xfrm>
            <a:off x="2438400" y="0"/>
            <a:ext cx="4501515" cy="12954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Cooperation Challenges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What data can be shared?</a:t>
            </a:r>
          </a:p>
          <a:p>
            <a:r>
              <a:rPr lang="en-US" dirty="0" smtClean="0"/>
              <a:t>How to fund the efforts?</a:t>
            </a:r>
          </a:p>
          <a:p>
            <a:r>
              <a:rPr lang="en-US" dirty="0" smtClean="0"/>
              <a:t>Established by different types of institutions:</a:t>
            </a:r>
          </a:p>
          <a:p>
            <a:pPr lvl="1"/>
            <a:r>
              <a:rPr lang="en-US" dirty="0" smtClean="0"/>
              <a:t>Libraries, Standards Organization, STM Publishers</a:t>
            </a:r>
          </a:p>
          <a:p>
            <a:r>
              <a:rPr lang="en-US" dirty="0" smtClean="0"/>
              <a:t>Different  </a:t>
            </a:r>
          </a:p>
          <a:p>
            <a:pPr lvl="1"/>
            <a:r>
              <a:rPr lang="en-US" dirty="0" smtClean="0"/>
              <a:t>Technologies</a:t>
            </a:r>
          </a:p>
          <a:p>
            <a:pPr lvl="1"/>
            <a:r>
              <a:rPr lang="en-US" dirty="0" smtClean="0"/>
              <a:t>Time scales</a:t>
            </a:r>
          </a:p>
          <a:p>
            <a:r>
              <a:rPr lang="en-US" dirty="0" smtClean="0"/>
              <a:t>What does the name represent?</a:t>
            </a:r>
          </a:p>
          <a:p>
            <a:pPr lvl="1"/>
            <a:r>
              <a:rPr lang="en-US" dirty="0" smtClean="0"/>
              <a:t>People, personas, organizations</a:t>
            </a:r>
          </a:p>
          <a:p>
            <a:r>
              <a:rPr lang="en-US" dirty="0" smtClean="0"/>
              <a:t>Who is in charge?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Commonalities</a:t>
            </a:r>
            <a:endParaRPr lang="en-US" dirty="0"/>
          </a:p>
        </p:txBody>
      </p:sp>
      <p:sp>
        <p:nvSpPr>
          <p:cNvPr id="3" name="Content Placeholder 2"/>
          <p:cNvSpPr>
            <a:spLocks noGrp="1"/>
          </p:cNvSpPr>
          <p:nvPr>
            <p:ph idx="1"/>
          </p:nvPr>
        </p:nvSpPr>
        <p:spPr/>
        <p:txBody>
          <a:bodyPr/>
          <a:lstStyle/>
          <a:p>
            <a:r>
              <a:rPr lang="en-US" dirty="0" smtClean="0"/>
              <a:t>All centered in not-for-profits</a:t>
            </a:r>
          </a:p>
          <a:p>
            <a:r>
              <a:rPr lang="en-US" dirty="0" smtClean="0"/>
              <a:t>All interested in data exchange</a:t>
            </a:r>
          </a:p>
          <a:p>
            <a:r>
              <a:rPr lang="en-US" dirty="0" smtClean="0"/>
              <a:t>All interested in global systems</a:t>
            </a:r>
          </a:p>
          <a:p>
            <a:r>
              <a:rPr lang="en-US" dirty="0" smtClean="0"/>
              <a:t>All have an understanding of the problem</a:t>
            </a:r>
          </a:p>
          <a:p>
            <a:pPr lvl="1">
              <a:buNone/>
            </a:pPr>
            <a:r>
              <a:rPr lang="en-US" dirty="0" smtClean="0"/>
              <a:t>Personal author disambiguation and identification</a:t>
            </a:r>
          </a:p>
          <a:p>
            <a:pPr lvl="1">
              <a:buNone/>
            </a:pPr>
            <a:r>
              <a:rPr lang="en-US" dirty="0" smtClean="0"/>
              <a:t>Central to their operations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lstStyle/>
          <a:p>
            <a:r>
              <a:rPr lang="en-US" dirty="0" smtClean="0"/>
              <a:t>Transfer VIAF from a research project to a supported OCLC service</a:t>
            </a:r>
          </a:p>
          <a:p>
            <a:r>
              <a:rPr lang="en-US" dirty="0" smtClean="0"/>
              <a:t>Better integration of VIAF and WorldCat</a:t>
            </a:r>
          </a:p>
          <a:p>
            <a:r>
              <a:rPr lang="en-US" dirty="0" smtClean="0"/>
              <a:t>Linking between identifiers</a:t>
            </a:r>
          </a:p>
          <a:p>
            <a:r>
              <a:rPr lang="en-US" dirty="0" smtClean="0"/>
              <a:t>Increased use of explicit links in cataloging and other metadata</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we also control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Collective authors</a:t>
            </a:r>
          </a:p>
          <a:p>
            <a:r>
              <a:rPr lang="en-US" dirty="0" smtClean="0"/>
              <a:t>Pseudonyms</a:t>
            </a:r>
          </a:p>
          <a:p>
            <a:r>
              <a:rPr lang="en-US" dirty="0" smtClean="0"/>
              <a:t>Imaginary characters</a:t>
            </a:r>
          </a:p>
          <a:p>
            <a:r>
              <a:rPr lang="en-US" dirty="0" smtClean="0"/>
              <a:t>Deities, saints, angels</a:t>
            </a:r>
          </a:p>
          <a:p>
            <a:r>
              <a:rPr lang="en-US" dirty="0" smtClean="0"/>
              <a:t>Whales, horses, dinosaurs</a:t>
            </a:r>
          </a:p>
          <a:p>
            <a:r>
              <a:rPr lang="en-US" dirty="0" smtClean="0"/>
              <a:t>Buildings</a:t>
            </a:r>
          </a:p>
          <a:p>
            <a:r>
              <a:rPr lang="en-US" dirty="0" smtClean="0"/>
              <a:t>Ships, telescopes, space ships, missiles</a:t>
            </a:r>
          </a:p>
          <a:p>
            <a:r>
              <a:rPr lang="en-US" dirty="0" smtClean="0"/>
              <a:t>Kings, Popes, Presidents</a:t>
            </a:r>
          </a:p>
          <a:p>
            <a:r>
              <a:rPr lang="en-US" dirty="0" smtClean="0"/>
              <a:t>Cities, lakes, mountains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smtClean="0"/>
              <a:t>A changing world</a:t>
            </a:r>
            <a:endParaRPr lang="en-US" dirty="0"/>
          </a:p>
        </p:txBody>
      </p:sp>
      <p:sp>
        <p:nvSpPr>
          <p:cNvPr id="4" name="Content Placeholder 3"/>
          <p:cNvSpPr>
            <a:spLocks noGrp="1"/>
          </p:cNvSpPr>
          <p:nvPr>
            <p:ph sz="half" idx="1"/>
          </p:nvPr>
        </p:nvSpPr>
        <p:spPr/>
        <p:txBody>
          <a:bodyPr/>
          <a:lstStyle/>
          <a:p>
            <a:r>
              <a:rPr lang="en-US" dirty="0" smtClean="0"/>
              <a:t>Libraries</a:t>
            </a:r>
          </a:p>
          <a:p>
            <a:pPr lvl="1"/>
            <a:r>
              <a:rPr lang="en-US" dirty="0" smtClean="0"/>
              <a:t>Local library</a:t>
            </a:r>
          </a:p>
          <a:p>
            <a:pPr lvl="1"/>
            <a:r>
              <a:rPr lang="en-US" dirty="0" smtClean="0"/>
              <a:t>Library consortia</a:t>
            </a:r>
          </a:p>
          <a:p>
            <a:pPr lvl="1"/>
            <a:r>
              <a:rPr lang="en-US" dirty="0" smtClean="0"/>
              <a:t>National cooperation</a:t>
            </a:r>
          </a:p>
          <a:p>
            <a:pPr lvl="1"/>
            <a:r>
              <a:rPr lang="en-US" dirty="0" smtClean="0"/>
              <a:t>Within languages</a:t>
            </a:r>
          </a:p>
          <a:p>
            <a:pPr lvl="1"/>
            <a:r>
              <a:rPr lang="en-US" dirty="0" smtClean="0"/>
              <a:t>Global</a:t>
            </a:r>
            <a:endParaRPr lang="en-US" dirty="0"/>
          </a:p>
        </p:txBody>
      </p:sp>
      <p:sp>
        <p:nvSpPr>
          <p:cNvPr id="5" name="Content Placeholder 4"/>
          <p:cNvSpPr>
            <a:spLocks noGrp="1"/>
          </p:cNvSpPr>
          <p:nvPr>
            <p:ph sz="half" idx="2"/>
          </p:nvPr>
        </p:nvSpPr>
        <p:spPr/>
        <p:txBody>
          <a:bodyPr/>
          <a:lstStyle/>
          <a:p>
            <a:r>
              <a:rPr lang="en-US" dirty="0" smtClean="0"/>
              <a:t>Technology</a:t>
            </a:r>
          </a:p>
          <a:p>
            <a:pPr lvl="1"/>
            <a:r>
              <a:rPr lang="en-US" dirty="0" smtClean="0"/>
              <a:t>Handwritten</a:t>
            </a:r>
          </a:p>
          <a:p>
            <a:pPr lvl="1"/>
            <a:r>
              <a:rPr lang="en-US" dirty="0" smtClean="0"/>
              <a:t>Typed</a:t>
            </a:r>
          </a:p>
          <a:p>
            <a:pPr lvl="1"/>
            <a:r>
              <a:rPr lang="en-US" dirty="0" smtClean="0"/>
              <a:t>Printed</a:t>
            </a:r>
          </a:p>
          <a:p>
            <a:pPr lvl="1"/>
            <a:r>
              <a:rPr lang="en-US" dirty="0" smtClean="0"/>
              <a:t>Online</a:t>
            </a:r>
          </a:p>
          <a:p>
            <a:pPr lvl="1"/>
            <a:r>
              <a:rPr lang="en-US" dirty="0" smtClean="0"/>
              <a:t>Pervasive</a:t>
            </a:r>
            <a:endParaRPr lang="en-US" dirty="0"/>
          </a:p>
        </p:txBody>
      </p:sp>
      <p:sp>
        <p:nvSpPr>
          <p:cNvPr id="6" name="TextBox 5"/>
          <p:cNvSpPr txBox="1"/>
          <p:nvPr/>
        </p:nvSpPr>
        <p:spPr>
          <a:xfrm>
            <a:off x="6400800" y="5181600"/>
            <a:ext cx="2590800" cy="1585049"/>
          </a:xfrm>
          <a:prstGeom prst="rect">
            <a:avLst/>
          </a:prstGeom>
          <a:solidFill>
            <a:srgbClr val="C00000"/>
          </a:solidFill>
        </p:spPr>
        <p:txBody>
          <a:bodyPr wrap="square" rtlCol="0">
            <a:spAutoFit/>
          </a:bodyPr>
          <a:lstStyle/>
          <a:p>
            <a:r>
              <a:rPr lang="en-US" sz="2200" dirty="0" smtClean="0">
                <a:solidFill>
                  <a:schemeClr val="bg1"/>
                </a:solidFill>
              </a:rPr>
              <a:t>EVERYBODY WANTS</a:t>
            </a:r>
          </a:p>
          <a:p>
            <a:r>
              <a:rPr lang="en-US" dirty="0" smtClean="0">
                <a:solidFill>
                  <a:schemeClr val="bg1"/>
                </a:solidFill>
              </a:rPr>
              <a:t>TO CHANGE THE WORLD</a:t>
            </a:r>
          </a:p>
          <a:p>
            <a:r>
              <a:rPr lang="en-US" sz="2000" dirty="0" smtClean="0">
                <a:solidFill>
                  <a:schemeClr val="bg1"/>
                </a:solidFill>
              </a:rPr>
              <a:t>BUT NOBODY  WANTS</a:t>
            </a:r>
          </a:p>
          <a:p>
            <a:r>
              <a:rPr lang="en-US" sz="3700" dirty="0" smtClean="0">
                <a:solidFill>
                  <a:schemeClr val="bg1"/>
                </a:solidFill>
              </a:rPr>
              <a:t>TO CHANGE</a:t>
            </a:r>
            <a:endParaRPr lang="en-US" sz="37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world of linked data</a:t>
            </a:r>
            <a:endParaRPr lang="en-US" dirty="0"/>
          </a:p>
        </p:txBody>
      </p:sp>
      <p:pic>
        <p:nvPicPr>
          <p:cNvPr id="8194" name="Picture 2" descr="http://www.w3.org/DesignIssues/diagrams/lod/2010-color.png"/>
          <p:cNvPicPr>
            <a:picLocks noChangeAspect="1" noChangeArrowheads="1"/>
          </p:cNvPicPr>
          <p:nvPr/>
        </p:nvPicPr>
        <p:blipFill>
          <a:blip r:embed="rId3" cstate="print"/>
          <a:srcRect/>
          <a:stretch>
            <a:fillRect/>
          </a:stretch>
        </p:blipFill>
        <p:spPr bwMode="auto">
          <a:xfrm>
            <a:off x="533400" y="1219200"/>
            <a:ext cx="8174861" cy="5321111"/>
          </a:xfrm>
          <a:prstGeom prst="rect">
            <a:avLst/>
          </a:prstGeom>
          <a:noFill/>
        </p:spPr>
      </p:pic>
      <p:sp>
        <p:nvSpPr>
          <p:cNvPr id="5" name="TextBox 4"/>
          <p:cNvSpPr txBox="1"/>
          <p:nvPr/>
        </p:nvSpPr>
        <p:spPr>
          <a:xfrm>
            <a:off x="0" y="6550223"/>
            <a:ext cx="7086600" cy="307777"/>
          </a:xfrm>
          <a:prstGeom prst="rect">
            <a:avLst/>
          </a:prstGeom>
          <a:noFill/>
        </p:spPr>
        <p:txBody>
          <a:bodyPr wrap="square" rtlCol="0">
            <a:spAutoFit/>
          </a:bodyPr>
          <a:lstStyle/>
          <a:p>
            <a:r>
              <a:rPr lang="en-US" sz="1400" dirty="0" smtClean="0">
                <a:hlinkClick r:id="rId4"/>
              </a:rPr>
              <a:t>http://www.w3.org/DesignIssues/diagrams/lod/2010-color.png</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3.org/DesignIssues/diagrams/lod/2010-color.png"/>
          <p:cNvPicPr>
            <a:picLocks noChangeAspect="1" noChangeArrowheads="1"/>
          </p:cNvPicPr>
          <p:nvPr/>
        </p:nvPicPr>
        <p:blipFill>
          <a:blip r:embed="rId3" cstate="print"/>
          <a:srcRect l="38411" t="5229" r="16045" b="38843"/>
          <a:stretch>
            <a:fillRect/>
          </a:stretch>
        </p:blipFill>
        <p:spPr bwMode="auto">
          <a:xfrm>
            <a:off x="228600" y="36561"/>
            <a:ext cx="8534400" cy="682143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libraries</a:t>
            </a:r>
            <a:endParaRPr lang="en-US" dirty="0"/>
          </a:p>
        </p:txBody>
      </p:sp>
      <p:sp>
        <p:nvSpPr>
          <p:cNvPr id="3" name="Content Placeholder 2"/>
          <p:cNvSpPr>
            <a:spLocks noGrp="1"/>
          </p:cNvSpPr>
          <p:nvPr>
            <p:ph idx="1"/>
          </p:nvPr>
        </p:nvSpPr>
        <p:spPr/>
        <p:txBody>
          <a:bodyPr/>
          <a:lstStyle/>
          <a:p>
            <a:r>
              <a:rPr lang="en-US" dirty="0" smtClean="0"/>
              <a:t>Reflect these links in our catalogs</a:t>
            </a:r>
          </a:p>
          <a:p>
            <a:pPr lvl="1"/>
            <a:r>
              <a:rPr lang="en-US" dirty="0" smtClean="0"/>
              <a:t>RDA</a:t>
            </a:r>
          </a:p>
          <a:p>
            <a:r>
              <a:rPr lang="en-US" dirty="0" smtClean="0"/>
              <a:t>Link to external resources</a:t>
            </a:r>
          </a:p>
          <a:p>
            <a:r>
              <a:rPr lang="en-US" dirty="0" smtClean="0"/>
              <a:t>Have non-library resources link to us</a:t>
            </a:r>
          </a:p>
          <a:p>
            <a:pPr lvl="1"/>
            <a:r>
              <a:rPr lang="en-US" dirty="0" smtClean="0"/>
              <a:t>Promote </a:t>
            </a:r>
            <a:r>
              <a:rPr lang="en-US" i="1" dirty="0" smtClean="0"/>
              <a:t>our</a:t>
            </a:r>
            <a:r>
              <a:rPr lang="en-US" dirty="0" smtClean="0"/>
              <a:t> links</a:t>
            </a:r>
          </a:p>
          <a:p>
            <a:r>
              <a:rPr lang="en-US" dirty="0" smtClean="0"/>
              <a:t>Be integrated in our users workflow</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
            </a:r>
            <a:r>
              <a:rPr lang="en-US" dirty="0" smtClean="0">
                <a:solidFill>
                  <a:srgbClr val="C00000"/>
                </a:solidFill>
              </a:rPr>
              <a:t>ibrary data is</a:t>
            </a:r>
            <a:endParaRPr lang="en-US" dirty="0">
              <a:solidFill>
                <a:srgbClr val="C00000"/>
              </a:solidFill>
            </a:endParaRPr>
          </a:p>
        </p:txBody>
      </p:sp>
      <p:sp>
        <p:nvSpPr>
          <p:cNvPr id="3" name="Content Placeholder 2"/>
          <p:cNvSpPr>
            <a:spLocks noGrp="1"/>
          </p:cNvSpPr>
          <p:nvPr>
            <p:ph idx="1"/>
          </p:nvPr>
        </p:nvSpPr>
        <p:spPr>
          <a:xfrm>
            <a:off x="457200" y="1600200"/>
            <a:ext cx="8686800" cy="4525963"/>
          </a:xfrm>
        </p:spPr>
        <p:txBody>
          <a:bodyPr/>
          <a:lstStyle/>
          <a:p>
            <a:r>
              <a:rPr lang="en-US" dirty="0" smtClean="0"/>
              <a:t>Trusted</a:t>
            </a:r>
          </a:p>
          <a:p>
            <a:r>
              <a:rPr lang="en-US" dirty="0" smtClean="0">
                <a:solidFill>
                  <a:schemeClr val="tx1">
                    <a:lumMod val="85000"/>
                    <a:lumOff val="15000"/>
                  </a:schemeClr>
                </a:solidFill>
              </a:rPr>
              <a:t>Understood</a:t>
            </a:r>
          </a:p>
          <a:p>
            <a:r>
              <a:rPr lang="en-US" dirty="0" smtClean="0">
                <a:solidFill>
                  <a:schemeClr val="tx1">
                    <a:lumMod val="85000"/>
                    <a:lumOff val="15000"/>
                  </a:schemeClr>
                </a:solidFill>
              </a:rPr>
              <a:t>Reasonably interoperable</a:t>
            </a:r>
          </a:p>
          <a:p>
            <a:r>
              <a:rPr lang="en-US" dirty="0" smtClean="0">
                <a:solidFill>
                  <a:schemeClr val="tx1">
                    <a:lumMod val="85000"/>
                    <a:lumOff val="15000"/>
                  </a:schemeClr>
                </a:solidFill>
              </a:rPr>
              <a:t>Complex</a:t>
            </a:r>
          </a:p>
          <a:p>
            <a:pPr>
              <a:buNone/>
            </a:pPr>
            <a:endParaRPr lang="en-US" dirty="0" smtClean="0"/>
          </a:p>
          <a:p>
            <a:pPr>
              <a:buNone/>
            </a:pPr>
            <a:r>
              <a:rPr lang="en-US" dirty="0" smtClean="0"/>
              <a:t>Within the community, linked data of limited help</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1905</TotalTime>
  <Words>1504</Words>
  <Application>Microsoft Office PowerPoint</Application>
  <PresentationFormat>On-screen Show (4:3)</PresentationFormat>
  <Paragraphs>301</Paragraphs>
  <Slides>38</Slides>
  <Notes>37</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Custom Design</vt:lpstr>
      <vt:lpstr>Authorities in a connected world</vt:lpstr>
      <vt:lpstr>Why do we like authorities?</vt:lpstr>
      <vt:lpstr>What do authority files control?</vt:lpstr>
      <vt:lpstr>But we also control</vt:lpstr>
      <vt:lpstr>A changing world</vt:lpstr>
      <vt:lpstr>A world of linked data</vt:lpstr>
      <vt:lpstr>Slide 7</vt:lpstr>
      <vt:lpstr>Challenges to libraries</vt:lpstr>
      <vt:lpstr>Library data is</vt:lpstr>
      <vt:lpstr>Shareable metadata</vt:lpstr>
      <vt:lpstr>Activities OCLC Research involved in</vt:lpstr>
      <vt:lpstr>WorldCat Identities  A page for every name in WorldCat</vt:lpstr>
      <vt:lpstr>Slide 13</vt:lpstr>
      <vt:lpstr>Slide 14</vt:lpstr>
      <vt:lpstr>Slide 15</vt:lpstr>
      <vt:lpstr>The Virtual International Authority File</vt:lpstr>
      <vt:lpstr>VIAF</vt:lpstr>
      <vt:lpstr>Slide 18</vt:lpstr>
      <vt:lpstr>Slide 19</vt:lpstr>
      <vt:lpstr>Slide 20</vt:lpstr>
      <vt:lpstr>Slide 21</vt:lpstr>
      <vt:lpstr>What is VIAF?</vt:lpstr>
      <vt:lpstr>Enhancing authorities</vt:lpstr>
      <vt:lpstr>Slide 24</vt:lpstr>
      <vt:lpstr>Extracted information</vt:lpstr>
      <vt:lpstr>Record Flow</vt:lpstr>
      <vt:lpstr>Applications</vt:lpstr>
      <vt:lpstr>xA</vt:lpstr>
      <vt:lpstr>xA as a control</vt:lpstr>
      <vt:lpstr>Slide 30</vt:lpstr>
      <vt:lpstr>Slide 31</vt:lpstr>
      <vt:lpstr>Scholars funnel?</vt:lpstr>
      <vt:lpstr>Slide 33</vt:lpstr>
      <vt:lpstr> ISNI International Standard Name Identifier </vt:lpstr>
      <vt:lpstr>Slide 35</vt:lpstr>
      <vt:lpstr>Cooperation Challenges</vt:lpstr>
      <vt:lpstr>Commonalities</vt:lpstr>
      <vt:lpstr>Future directions</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Authorities in a connected world</dc:title>
  <dc:creator>Hickey</dc:creator>
  <cp:lastModifiedBy>Hickey</cp:lastModifiedBy>
  <cp:revision>82</cp:revision>
  <dcterms:created xsi:type="dcterms:W3CDTF">2011-11-08T20:15:42Z</dcterms:created>
  <dcterms:modified xsi:type="dcterms:W3CDTF">2011-11-15T16:20:45Z</dcterms:modified>
</cp:coreProperties>
</file>