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3" r:id="rId4"/>
    <p:sldMasterId id="2147483718" r:id="rId5"/>
    <p:sldMasterId id="2147483746" r:id="rId6"/>
  </p:sldMasterIdLst>
  <p:notesMasterIdLst>
    <p:notesMasterId r:id="rId50"/>
  </p:notesMasterIdLst>
  <p:handoutMasterIdLst>
    <p:handoutMasterId r:id="rId51"/>
  </p:handoutMasterIdLst>
  <p:sldIdLst>
    <p:sldId id="310" r:id="rId7"/>
    <p:sldId id="317" r:id="rId8"/>
    <p:sldId id="315" r:id="rId9"/>
    <p:sldId id="320" r:id="rId10"/>
    <p:sldId id="326" r:id="rId11"/>
    <p:sldId id="327" r:id="rId12"/>
    <p:sldId id="329" r:id="rId13"/>
    <p:sldId id="330" r:id="rId14"/>
    <p:sldId id="318" r:id="rId15"/>
    <p:sldId id="260" r:id="rId16"/>
    <p:sldId id="261" r:id="rId17"/>
    <p:sldId id="258" r:id="rId18"/>
    <p:sldId id="264" r:id="rId19"/>
    <p:sldId id="263" r:id="rId20"/>
    <p:sldId id="313" r:id="rId21"/>
    <p:sldId id="304" r:id="rId22"/>
    <p:sldId id="314" r:id="rId23"/>
    <p:sldId id="328" r:id="rId24"/>
    <p:sldId id="334" r:id="rId25"/>
    <p:sldId id="319" r:id="rId26"/>
    <p:sldId id="265" r:id="rId27"/>
    <p:sldId id="331" r:id="rId28"/>
    <p:sldId id="279" r:id="rId29"/>
    <p:sldId id="280" r:id="rId30"/>
    <p:sldId id="295" r:id="rId31"/>
    <p:sldId id="282" r:id="rId32"/>
    <p:sldId id="283" r:id="rId33"/>
    <p:sldId id="284" r:id="rId34"/>
    <p:sldId id="286" r:id="rId35"/>
    <p:sldId id="288" r:id="rId36"/>
    <p:sldId id="289" r:id="rId37"/>
    <p:sldId id="290" r:id="rId38"/>
    <p:sldId id="291" r:id="rId39"/>
    <p:sldId id="292" r:id="rId40"/>
    <p:sldId id="293" r:id="rId41"/>
    <p:sldId id="294" r:id="rId42"/>
    <p:sldId id="332" r:id="rId43"/>
    <p:sldId id="325" r:id="rId44"/>
    <p:sldId id="299" r:id="rId45"/>
    <p:sldId id="300" r:id="rId46"/>
    <p:sldId id="301" r:id="rId47"/>
    <p:sldId id="302" r:id="rId48"/>
    <p:sldId id="33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3567" autoAdjust="0"/>
  </p:normalViewPr>
  <p:slideViewPr>
    <p:cSldViewPr>
      <p:cViewPr varScale="1">
        <p:scale>
          <a:sx n="60" d="100"/>
          <a:sy n="60" d="100"/>
        </p:scale>
        <p:origin x="-1434" y="-84"/>
      </p:cViewPr>
      <p:guideLst>
        <p:guide orient="horz" pos="2160"/>
        <p:guide pos="2880"/>
      </p:guideLst>
    </p:cSldViewPr>
  </p:slideViewPr>
  <p:notesTextViewPr>
    <p:cViewPr>
      <p:scale>
        <a:sx n="100" d="100"/>
        <a:sy n="100" d="100"/>
      </p:scale>
      <p:origin x="0" y="0"/>
    </p:cViewPr>
  </p:notesTextViewPr>
  <p:sorterViewPr>
    <p:cViewPr>
      <p:scale>
        <a:sx n="43" d="100"/>
        <a:sy n="43" d="100"/>
      </p:scale>
      <p:origin x="0" y="0"/>
    </p:cViewPr>
  </p:sorterViewPr>
  <p:notesViewPr>
    <p:cSldViewPr>
      <p:cViewPr varScale="1">
        <p:scale>
          <a:sx n="56" d="100"/>
          <a:sy n="56" d="100"/>
        </p:scale>
        <p:origin x="-262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29898E-1170-49C8-8E43-BE9FC8A6D5CB}" type="datetimeFigureOut">
              <a:rPr lang="en-US" smtClean="0"/>
              <a:pPr/>
              <a:t>12/2/2011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9FB4E5-9329-4E1B-B831-C24434A3CA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6A59A-1DC2-4279-B4C5-875E6013ADAE}" type="datetimeFigureOut">
              <a:rPr lang="en-US" smtClean="0"/>
              <a:pPr/>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9475D-44F5-4F98-8266-C267B00E32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smtClean="0"/>
              <a:t>Licensed content will dominate in years to come.  </a:t>
            </a:r>
          </a:p>
          <a:p>
            <a:pPr eaLnBrk="1" hangingPunct="1"/>
            <a:r>
              <a:rPr lang="en-US" dirty="0" smtClean="0"/>
              <a:t>Special collections will grow but only modestly (and only at some institutions); mostly growth in managing archival resources including institutional.</a:t>
            </a:r>
          </a:p>
          <a:p>
            <a:pPr eaLnBrk="1" hangingPunct="1"/>
            <a:r>
              <a:rPr lang="en-US" dirty="0" smtClean="0"/>
              <a:t>Much greater investment in managing research outputs.</a:t>
            </a:r>
          </a:p>
          <a:p>
            <a:pPr eaLnBrk="1" hangingPunct="1"/>
            <a:r>
              <a:rPr lang="en-US" dirty="0" smtClean="0"/>
              <a:t>No change in web archiving.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12/2/2011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12/2/2011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xfrm>
            <a:off x="4446984" y="6509742"/>
            <a:ext cx="241102" cy="258961"/>
          </a:xfrm>
          <a:prstGeom prst="rect">
            <a:avLst/>
          </a:prstGeom>
          <a:ln/>
        </p:spPr>
        <p:txBody>
          <a:bodyPr lIns="64291" tIns="32146" rIns="64291" bIns="32146"/>
          <a:lstStyle>
            <a:lvl1pPr>
              <a:defRPr/>
            </a:lvl1pPr>
          </a:lstStyle>
          <a:p>
            <a:pPr>
              <a:defRPr/>
            </a:pPr>
            <a:fld id="{4144E573-F037-4BA6-8F08-032059722BA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smtClean="0">
                <a:solidFill>
                  <a:srgbClr val="7F7F7F">
                    <a:tint val="75000"/>
                  </a:srgbClr>
                </a:solidFill>
              </a:rPr>
              <a:pPr/>
              <a:t>12/2/2011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8" name="Footer Placeholder 7"/>
          <p:cNvSpPr>
            <a:spLocks noGrp="1"/>
          </p:cNvSpPr>
          <p:nvPr>
            <p:ph type="ftr" sz="quarter" idx="11"/>
          </p:nvPr>
        </p:nvSpPr>
        <p:spPr/>
        <p:txBody>
          <a:bodyPr/>
          <a:lstStyle/>
          <a:p>
            <a:endParaRPr lang="en-US">
              <a:solidFill>
                <a:srgbClr val="7F7F7F">
                  <a:tint val="75000"/>
                </a:srgbClr>
              </a:solidFill>
            </a:endParaRPr>
          </a:p>
        </p:txBody>
      </p:sp>
      <p:sp>
        <p:nvSpPr>
          <p:cNvPr id="9" name="Slide Number Placeholder 8"/>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4" name="Footer Placeholder 3"/>
          <p:cNvSpPr>
            <a:spLocks noGrp="1"/>
          </p:cNvSpPr>
          <p:nvPr>
            <p:ph type="ftr" sz="quarter" idx="11"/>
          </p:nvPr>
        </p:nvSpPr>
        <p:spPr/>
        <p:txBody>
          <a:bodyPr/>
          <a:lstStyle/>
          <a:p>
            <a:endParaRPr lang="en-US">
              <a:solidFill>
                <a:srgbClr val="7F7F7F">
                  <a:tint val="75000"/>
                </a:srgbClr>
              </a:solidFill>
            </a:endParaRPr>
          </a:p>
        </p:txBody>
      </p:sp>
      <p:sp>
        <p:nvSpPr>
          <p:cNvPr id="5" name="Slide Number Placeholder 4"/>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3" name="Footer Placeholder 2"/>
          <p:cNvSpPr>
            <a:spLocks noGrp="1"/>
          </p:cNvSpPr>
          <p:nvPr>
            <p:ph type="ftr" sz="quarter" idx="11"/>
          </p:nvPr>
        </p:nvSpPr>
        <p:spPr/>
        <p:txBody>
          <a:bodyPr/>
          <a:lstStyle/>
          <a:p>
            <a:endParaRPr lang="en-US">
              <a:solidFill>
                <a:srgbClr val="7F7F7F">
                  <a:tint val="75000"/>
                </a:srgbClr>
              </a:solidFill>
            </a:endParaRPr>
          </a:p>
        </p:txBody>
      </p:sp>
      <p:sp>
        <p:nvSpPr>
          <p:cNvPr id="4" name="Slide Number Placeholder 3"/>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dirty="0"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FA1CDE-82C3-49A6-8937-11FF44EE0503}" type="datetimeFigureOut">
              <a:rPr lang="en-US" smtClean="0">
                <a:solidFill>
                  <a:srgbClr val="FFFFFF"/>
                </a:solidFill>
              </a:rPr>
              <a:pPr/>
              <a:t>12/2/2011</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D993332-F3E6-4CF6-BFBD-58EE29B7CE31}"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FA1CDE-82C3-49A6-8937-11FF44EE0503}" type="datetimeFigureOut">
              <a:rPr lang="en-US" smtClean="0">
                <a:solidFill>
                  <a:srgbClr val="FFFFFF"/>
                </a:solidFill>
              </a:rPr>
              <a:pPr/>
              <a:t>12/2/2011</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993332-F3E6-4CF6-BFBD-58EE29B7CE31}"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 id="2147483733"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solidFill>
                  <a:srgbClr val="7F7F7F">
                    <a:tint val="75000"/>
                  </a:srgbClr>
                </a:solidFill>
              </a:rPr>
              <a:pPr/>
              <a:t>12/2/2011</a:t>
            </a:fld>
            <a:endParaRPr lang="en-US">
              <a:solidFill>
                <a:srgbClr val="7F7F7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F7F7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push/>
  </p:transition>
  <p:txStyles>
    <p:titleStyle>
      <a:lvl1pPr algn="l" defTabSz="914400" rtl="0" eaLnBrk="1" latinLnBrk="0" hangingPunct="1">
        <a:spcBef>
          <a:spcPct val="0"/>
        </a:spcBef>
        <a:buNone/>
        <a:defRPr sz="44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8.gi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cid:image001.gif@01CA8944.BF1AB360"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cid:image001.gif@01CA8944.BF1AB360" TargetMode="External"/><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gif"/></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1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240"/>
            <a:ext cx="9144000" cy="1280160"/>
          </a:xfrm>
          <a:noFill/>
        </p:spPr>
        <p:txBody>
          <a:bodyPr/>
          <a:lstStyle/>
          <a:p>
            <a:r>
              <a:rPr lang="en-US" sz="4800" dirty="0" smtClean="0"/>
              <a:t>Rec</a:t>
            </a:r>
            <a:r>
              <a:rPr lang="en-US" sz="4800" dirty="0" smtClean="0">
                <a:solidFill>
                  <a:schemeClr val="accent3"/>
                </a:solidFill>
              </a:rPr>
              <a:t>o</a:t>
            </a:r>
            <a:r>
              <a:rPr lang="en-US" sz="4800" dirty="0" smtClean="0"/>
              <a:t>nfiguring </a:t>
            </a:r>
            <a:r>
              <a:rPr lang="en-US" sz="4800" dirty="0" smtClean="0">
                <a:solidFill>
                  <a:schemeClr val="accent3"/>
                </a:solidFill>
              </a:rPr>
              <a:t>l</a:t>
            </a:r>
            <a:r>
              <a:rPr lang="en-US" sz="4800" dirty="0" smtClean="0"/>
              <a:t>ibrary boundaries</a:t>
            </a:r>
            <a:endParaRPr lang="en-US" dirty="0"/>
          </a:p>
        </p:txBody>
      </p:sp>
      <p:grpSp>
        <p:nvGrpSpPr>
          <p:cNvPr id="2" name="Group 88"/>
          <p:cNvGrpSpPr/>
          <p:nvPr/>
        </p:nvGrpSpPr>
        <p:grpSpPr>
          <a:xfrm>
            <a:off x="0" y="1524000"/>
            <a:ext cx="9144000" cy="3400864"/>
            <a:chOff x="0" y="1399736"/>
            <a:chExt cx="9144000" cy="3400864"/>
          </a:xfrm>
        </p:grpSpPr>
        <p:grpSp>
          <p:nvGrpSpPr>
            <p:cNvPr id="3" name="Group 22"/>
            <p:cNvGrpSpPr/>
            <p:nvPr/>
          </p:nvGrpSpPr>
          <p:grpSpPr>
            <a:xfrm>
              <a:off x="0" y="1399736"/>
              <a:ext cx="9144000" cy="852268"/>
              <a:chOff x="0" y="4509177"/>
              <a:chExt cx="9144000" cy="852268"/>
            </a:xfrm>
          </p:grpSpPr>
          <p:pic>
            <p:nvPicPr>
              <p:cNvPr id="1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2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2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2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6" name="Group 23"/>
            <p:cNvGrpSpPr/>
            <p:nvPr/>
          </p:nvGrpSpPr>
          <p:grpSpPr>
            <a:xfrm>
              <a:off x="0" y="2252004"/>
              <a:ext cx="9144000" cy="852268"/>
              <a:chOff x="0" y="4509177"/>
              <a:chExt cx="9144000" cy="852268"/>
            </a:xfrm>
          </p:grpSpPr>
          <p:pic>
            <p:nvPicPr>
              <p:cNvPr id="11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1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1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7" name="Group 33"/>
            <p:cNvGrpSpPr/>
            <p:nvPr/>
          </p:nvGrpSpPr>
          <p:grpSpPr>
            <a:xfrm>
              <a:off x="0" y="3096064"/>
              <a:ext cx="9144000" cy="852268"/>
              <a:chOff x="0" y="4509177"/>
              <a:chExt cx="9144000" cy="852268"/>
            </a:xfrm>
          </p:grpSpPr>
          <p:pic>
            <p:nvPicPr>
              <p:cNvPr id="10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0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0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0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0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0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1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8" name="Group 43"/>
            <p:cNvGrpSpPr/>
            <p:nvPr/>
          </p:nvGrpSpPr>
          <p:grpSpPr>
            <a:xfrm>
              <a:off x="0" y="3948332"/>
              <a:ext cx="9144000" cy="852268"/>
              <a:chOff x="0" y="4509177"/>
              <a:chExt cx="9144000" cy="852268"/>
            </a:xfrm>
          </p:grpSpPr>
          <p:pic>
            <p:nvPicPr>
              <p:cNvPr id="9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9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9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9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9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9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0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0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sp>
        <p:nvSpPr>
          <p:cNvPr id="131" name="Subtitle 7"/>
          <p:cNvSpPr txBox="1">
            <a:spLocks/>
          </p:cNvSpPr>
          <p:nvPr/>
        </p:nvSpPr>
        <p:spPr>
          <a:xfrm>
            <a:off x="0" y="5105400"/>
            <a:ext cx="8991600" cy="83820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RLUK pre-conference, London. November 24 2011</a:t>
            </a:r>
            <a:endParaRPr kumimoji="0" lang="en-US" sz="1800" b="0" i="0" u="none" strike="noStrike" kern="1200" cap="none" spc="0" normalizeH="0" baseline="0" noProof="0" dirty="0">
              <a:ln>
                <a:noFill/>
              </a:ln>
              <a:solidFill>
                <a:schemeClr val="accent3"/>
              </a:solidFill>
              <a:effectLst/>
              <a:uLnTx/>
              <a:uFillTx/>
              <a:latin typeface="Segoe UI Light" pitchFamily="34" charset="0"/>
              <a:ea typeface="+mn-ea"/>
              <a:cs typeface="+mn-cs"/>
            </a:endParaRPr>
          </a:p>
        </p:txBody>
      </p:sp>
      <p:sp>
        <p:nvSpPr>
          <p:cNvPr id="132" name="Text Placeholder 3"/>
          <p:cNvSpPr>
            <a:spLocks noGrp="1"/>
          </p:cNvSpPr>
          <p:nvPr>
            <p:ph type="body" sz="quarter" idx="10"/>
          </p:nvPr>
        </p:nvSpPr>
        <p:spPr>
          <a:xfrm>
            <a:off x="-45720" y="6463664"/>
            <a:ext cx="6400800" cy="440055"/>
          </a:xfrm>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2743200"/>
            <a:ext cx="3209925" cy="838200"/>
          </a:xfrm>
          <a:prstGeom prst="rect">
            <a:avLst/>
          </a:prstGeom>
          <a:noFill/>
          <a:ln w="9525">
            <a:noFill/>
            <a:miter lim="800000"/>
            <a:headEnd/>
            <a:tailEnd/>
          </a:ln>
        </p:spPr>
      </p:pic>
      <p:pic>
        <p:nvPicPr>
          <p:cNvPr id="1028" name="Picture 4" descr="http://www.orbiscascade.org/inc/html/default/pix/Alliance_logo.gif"/>
          <p:cNvPicPr>
            <a:picLocks noChangeAspect="1" noChangeArrowheads="1"/>
          </p:cNvPicPr>
          <p:nvPr/>
        </p:nvPicPr>
        <p:blipFill>
          <a:blip r:embed="rId3" cstate="print"/>
          <a:srcRect/>
          <a:stretch>
            <a:fillRect/>
          </a:stretch>
        </p:blipFill>
        <p:spPr bwMode="auto">
          <a:xfrm>
            <a:off x="685800" y="4724400"/>
            <a:ext cx="2066925" cy="628651"/>
          </a:xfrm>
          <a:prstGeom prst="rect">
            <a:avLst/>
          </a:prstGeom>
          <a:noFill/>
          <a:ln>
            <a:noFill/>
          </a:ln>
        </p:spPr>
      </p:pic>
      <p:pic>
        <p:nvPicPr>
          <p:cNvPr id="1030" name="Picture 6" descr="www.bibsys.no/english/"/>
          <p:cNvPicPr>
            <a:picLocks noChangeAspect="1" noChangeArrowheads="1"/>
          </p:cNvPicPr>
          <p:nvPr/>
        </p:nvPicPr>
        <p:blipFill>
          <a:blip r:embed="rId4" cstate="print"/>
          <a:srcRect/>
          <a:stretch>
            <a:fillRect/>
          </a:stretch>
        </p:blipFill>
        <p:spPr bwMode="auto">
          <a:xfrm>
            <a:off x="155575" y="-457200"/>
            <a:ext cx="952500" cy="952500"/>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5715000" y="3581400"/>
            <a:ext cx="952500" cy="485775"/>
          </a:xfrm>
          <a:prstGeom prst="rect">
            <a:avLst/>
          </a:prstGeom>
          <a:noFill/>
          <a:ln w="9525">
            <a:noFill/>
            <a:miter lim="800000"/>
            <a:headEnd/>
            <a:tailEnd/>
          </a:ln>
        </p:spPr>
      </p:pic>
      <p:pic>
        <p:nvPicPr>
          <p:cNvPr id="1033" name="Picture 9" descr="Home"/>
          <p:cNvPicPr>
            <a:picLocks noChangeAspect="1" noChangeArrowheads="1"/>
          </p:cNvPicPr>
          <p:nvPr/>
        </p:nvPicPr>
        <p:blipFill>
          <a:blip r:embed="rId6" cstate="print"/>
          <a:srcRect/>
          <a:stretch>
            <a:fillRect/>
          </a:stretch>
        </p:blipFill>
        <p:spPr bwMode="auto">
          <a:xfrm>
            <a:off x="4038600" y="5257800"/>
            <a:ext cx="2533650" cy="828676"/>
          </a:xfrm>
          <a:prstGeom prst="rect">
            <a:avLst/>
          </a:prstGeom>
          <a:noFill/>
          <a:ln>
            <a:noFill/>
          </a:ln>
        </p:spPr>
      </p:pic>
      <p:pic>
        <p:nvPicPr>
          <p:cNvPr id="1036" name="Picture 12"/>
          <p:cNvPicPr>
            <a:picLocks noChangeAspect="1" noChangeArrowheads="1"/>
          </p:cNvPicPr>
          <p:nvPr/>
        </p:nvPicPr>
        <p:blipFill>
          <a:blip r:embed="rId7" cstate="print"/>
          <a:srcRect/>
          <a:stretch>
            <a:fillRect/>
          </a:stretch>
        </p:blipFill>
        <p:spPr bwMode="auto">
          <a:xfrm>
            <a:off x="3886200" y="990600"/>
            <a:ext cx="3724275" cy="962025"/>
          </a:xfrm>
          <a:prstGeom prst="rect">
            <a:avLst/>
          </a:prstGeom>
          <a:noFill/>
          <a:ln w="9525">
            <a:noFill/>
            <a:miter lim="800000"/>
            <a:headEnd/>
            <a:tailEnd/>
          </a:ln>
        </p:spPr>
      </p:pic>
      <p:pic>
        <p:nvPicPr>
          <p:cNvPr id="1037" name="Picture 13"/>
          <p:cNvPicPr>
            <a:picLocks noChangeAspect="1" noChangeArrowheads="1"/>
          </p:cNvPicPr>
          <p:nvPr/>
        </p:nvPicPr>
        <p:blipFill>
          <a:blip r:embed="rId8" cstate="print"/>
          <a:srcRect/>
          <a:stretch>
            <a:fillRect/>
          </a:stretch>
        </p:blipFill>
        <p:spPr bwMode="auto">
          <a:xfrm>
            <a:off x="228600" y="228600"/>
            <a:ext cx="5943600" cy="466725"/>
          </a:xfrm>
          <a:prstGeom prst="rect">
            <a:avLst/>
          </a:prstGeom>
          <a:noFill/>
          <a:ln w="9525">
            <a:noFill/>
            <a:miter lim="800000"/>
            <a:headEnd/>
            <a:tailEnd/>
          </a:ln>
        </p:spPr>
      </p:pic>
      <p:cxnSp>
        <p:nvCxnSpPr>
          <p:cNvPr id="45" name="Straight Connector 44"/>
          <p:cNvCxnSpPr/>
          <p:nvPr/>
        </p:nvCxnSpPr>
        <p:spPr>
          <a:xfrm>
            <a:off x="0" y="24384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43434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752600"/>
            <a:ext cx="6636753" cy="1815882"/>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Widespread sharing of infrastructure within</a:t>
            </a:r>
            <a:br>
              <a:rPr lang="en-US" sz="2800" dirty="0" smtClean="0"/>
            </a:br>
            <a:r>
              <a:rPr lang="en-US" sz="2800" dirty="0" smtClean="0"/>
              <a:t>groups?</a:t>
            </a:r>
          </a:p>
          <a:p>
            <a:r>
              <a:rPr lang="en-US" sz="2800" dirty="0" smtClean="0"/>
              <a:t>Added value: intelligence from circ, </a:t>
            </a:r>
            <a:r>
              <a:rPr lang="en-US" sz="2800" dirty="0" err="1" smtClean="0"/>
              <a:t>acq</a:t>
            </a:r>
            <a:r>
              <a:rPr lang="en-US" sz="2800" dirty="0" smtClean="0"/>
              <a:t>, …</a:t>
            </a:r>
            <a:endParaRPr lang="en-US" sz="2800" dirty="0"/>
          </a:p>
        </p:txBody>
      </p:sp>
      <p:pic>
        <p:nvPicPr>
          <p:cNvPr id="12" name="Picture 2"/>
          <p:cNvPicPr>
            <a:picLocks noChangeAspect="1" noChangeArrowheads="1"/>
          </p:cNvPicPr>
          <p:nvPr/>
        </p:nvPicPr>
        <p:blipFill>
          <a:blip r:embed="rId9" cstate="print"/>
          <a:srcRect/>
          <a:stretch>
            <a:fillRect/>
          </a:stretch>
        </p:blipFill>
        <p:spPr bwMode="auto">
          <a:xfrm>
            <a:off x="7467600" y="47244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1+#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031"/>
                                        </p:tgtEl>
                                        <p:attrNameLst>
                                          <p:attrName>style.visibility</p:attrName>
                                        </p:attrNameLst>
                                      </p:cBhvr>
                                      <p:to>
                                        <p:strVal val="visible"/>
                                      </p:to>
                                    </p:set>
                                    <p:anim calcmode="lin" valueType="num">
                                      <p:cBhvr additive="base">
                                        <p:cTn id="12" dur="500" fill="hold"/>
                                        <p:tgtEl>
                                          <p:spTgt spid="1031"/>
                                        </p:tgtEl>
                                        <p:attrNameLst>
                                          <p:attrName>ppt_x</p:attrName>
                                        </p:attrNameLst>
                                      </p:cBhvr>
                                      <p:tavLst>
                                        <p:tav tm="0">
                                          <p:val>
                                            <p:strVal val="1+#ppt_w/2"/>
                                          </p:val>
                                        </p:tav>
                                        <p:tav tm="100000">
                                          <p:val>
                                            <p:strVal val="#ppt_x"/>
                                          </p:val>
                                        </p:tav>
                                      </p:tavLst>
                                    </p:anim>
                                    <p:anim calcmode="lin" valueType="num">
                                      <p:cBhvr additive="base">
                                        <p:cTn id="13"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1000" fill="hold"/>
                                        <p:tgtEl>
                                          <p:spTgt spid="1028"/>
                                        </p:tgtEl>
                                        <p:attrNameLst>
                                          <p:attrName>ppt_x</p:attrName>
                                        </p:attrNameLst>
                                      </p:cBhvr>
                                      <p:tavLst>
                                        <p:tav tm="0">
                                          <p:val>
                                            <p:strVal val="1+#ppt_w/2"/>
                                          </p:val>
                                        </p:tav>
                                        <p:tav tm="100000">
                                          <p:val>
                                            <p:strVal val="#ppt_x"/>
                                          </p:val>
                                        </p:tav>
                                      </p:tavLst>
                                    </p:anim>
                                    <p:anim calcmode="lin" valueType="num">
                                      <p:cBhvr additive="base">
                                        <p:cTn id="19" dur="1000" fill="hold"/>
                                        <p:tgtEl>
                                          <p:spTgt spid="102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33"/>
                                        </p:tgtEl>
                                        <p:attrNameLst>
                                          <p:attrName>style.visibility</p:attrName>
                                        </p:attrNameLst>
                                      </p:cBhvr>
                                      <p:to>
                                        <p:strVal val="visible"/>
                                      </p:to>
                                    </p:set>
                                    <p:anim calcmode="lin" valueType="num">
                                      <p:cBhvr additive="base">
                                        <p:cTn id="23" dur="1000" fill="hold"/>
                                        <p:tgtEl>
                                          <p:spTgt spid="1033"/>
                                        </p:tgtEl>
                                        <p:attrNameLst>
                                          <p:attrName>ppt_x</p:attrName>
                                        </p:attrNameLst>
                                      </p:cBhvr>
                                      <p:tavLst>
                                        <p:tav tm="0">
                                          <p:val>
                                            <p:strVal val="1+#ppt_w/2"/>
                                          </p:val>
                                        </p:tav>
                                        <p:tav tm="100000">
                                          <p:val>
                                            <p:strVal val="#ppt_x"/>
                                          </p:val>
                                        </p:tav>
                                      </p:tavLst>
                                    </p:anim>
                                    <p:anim calcmode="lin" valueType="num">
                                      <p:cBhvr additive="base">
                                        <p:cTn id="24" dur="10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www.jisc-collections.ac.uk/Global/KB+graohic.bmp"/>
          <p:cNvPicPr>
            <a:picLocks noChangeAspect="1" noChangeArrowheads="1"/>
          </p:cNvPicPr>
          <p:nvPr/>
        </p:nvPicPr>
        <p:blipFill>
          <a:blip r:embed="rId2" cstate="print"/>
          <a:srcRect/>
          <a:stretch>
            <a:fillRect/>
          </a:stretch>
        </p:blipFill>
        <p:spPr bwMode="auto">
          <a:xfrm>
            <a:off x="1676400" y="228600"/>
            <a:ext cx="5539266" cy="4191000"/>
          </a:xfrm>
          <a:prstGeom prst="rect">
            <a:avLst/>
          </a:prstGeom>
          <a:noFill/>
        </p:spPr>
      </p:pic>
      <p:pic>
        <p:nvPicPr>
          <p:cNvPr id="3073" name="Picture 1"/>
          <p:cNvPicPr>
            <a:picLocks noChangeAspect="1" noChangeArrowheads="1"/>
          </p:cNvPicPr>
          <p:nvPr/>
        </p:nvPicPr>
        <p:blipFill>
          <a:blip r:embed="rId3" cstate="print"/>
          <a:srcRect/>
          <a:stretch>
            <a:fillRect/>
          </a:stretch>
        </p:blipFill>
        <p:spPr bwMode="auto">
          <a:xfrm>
            <a:off x="0" y="4267200"/>
            <a:ext cx="9603990" cy="2590800"/>
          </a:xfrm>
          <a:prstGeom prst="rect">
            <a:avLst/>
          </a:prstGeom>
          <a:noFill/>
          <a:ln w="9525">
            <a:noFill/>
            <a:miter lim="800000"/>
            <a:headEnd/>
            <a:tailEnd/>
          </a:ln>
        </p:spPr>
      </p:pic>
      <p:sp>
        <p:nvSpPr>
          <p:cNvPr id="5" name="TextBox 4"/>
          <p:cNvSpPr txBox="1"/>
          <p:nvPr/>
        </p:nvSpPr>
        <p:spPr>
          <a:xfrm>
            <a:off x="2362200" y="1079718"/>
            <a:ext cx="6764993" cy="1815882"/>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Widespread sharing of infrastructure within</a:t>
            </a:r>
            <a:br>
              <a:rPr lang="en-US" sz="2800" dirty="0" smtClean="0"/>
            </a:br>
            <a:r>
              <a:rPr lang="en-US" sz="2800" dirty="0" smtClean="0"/>
              <a:t>groups?</a:t>
            </a:r>
          </a:p>
          <a:p>
            <a:r>
              <a:rPr lang="en-US" sz="2800" dirty="0" smtClean="0"/>
              <a:t>Added value: intelligence from resolution, …</a:t>
            </a:r>
            <a:endParaRPr lang="en-US" sz="2800" dirty="0"/>
          </a:p>
        </p:txBody>
      </p:sp>
      <p:pic>
        <p:nvPicPr>
          <p:cNvPr id="6" name="Picture 2"/>
          <p:cNvPicPr>
            <a:picLocks noChangeAspect="1" noChangeArrowheads="1"/>
          </p:cNvPicPr>
          <p:nvPr/>
        </p:nvPicPr>
        <p:blipFill>
          <a:blip r:embed="rId4" cstate="print"/>
          <a:srcRect/>
          <a:stretch>
            <a:fillRect/>
          </a:stretch>
        </p:blipFill>
        <p:spPr bwMode="auto">
          <a:xfrm>
            <a:off x="838200" y="17526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uropeana Think Culture"/>
          <p:cNvPicPr>
            <a:picLocks noChangeAspect="1" noChangeArrowheads="1"/>
          </p:cNvPicPr>
          <p:nvPr/>
        </p:nvPicPr>
        <p:blipFill>
          <a:blip r:embed="rId2" cstate="print"/>
          <a:srcRect/>
          <a:stretch>
            <a:fillRect/>
          </a:stretch>
        </p:blipFill>
        <p:spPr bwMode="auto">
          <a:xfrm>
            <a:off x="5181600" y="2438400"/>
            <a:ext cx="1962150" cy="1171575"/>
          </a:xfrm>
          <a:prstGeom prst="rect">
            <a:avLst/>
          </a:prstGeom>
          <a:noFill/>
        </p:spPr>
      </p:pic>
      <p:pic>
        <p:nvPicPr>
          <p:cNvPr id="5126" name="Picture 6" descr="HathiTrust Logo"/>
          <p:cNvPicPr>
            <a:picLocks noChangeAspect="1" noChangeArrowheads="1"/>
          </p:cNvPicPr>
          <p:nvPr/>
        </p:nvPicPr>
        <p:blipFill>
          <a:blip r:embed="rId3" cstate="print"/>
          <a:srcRect/>
          <a:stretch>
            <a:fillRect/>
          </a:stretch>
        </p:blipFill>
        <p:spPr bwMode="auto">
          <a:xfrm>
            <a:off x="2133600" y="2667000"/>
            <a:ext cx="1381125" cy="447675"/>
          </a:xfrm>
          <a:prstGeom prst="rect">
            <a:avLst/>
          </a:prstGeom>
          <a:noFill/>
        </p:spPr>
      </p:pic>
      <p:sp>
        <p:nvSpPr>
          <p:cNvPr id="4" name="TextBox 3"/>
          <p:cNvSpPr txBox="1"/>
          <p:nvPr/>
        </p:nvSpPr>
        <p:spPr>
          <a:xfrm>
            <a:off x="0" y="4280118"/>
            <a:ext cx="5248553"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Digital discovery at network level?</a:t>
            </a:r>
          </a:p>
          <a:p>
            <a:r>
              <a:rPr lang="en-US" sz="2800" dirty="0" smtClean="0"/>
              <a:t>Shared preservation frameworks?</a:t>
            </a:r>
          </a:p>
        </p:txBody>
      </p:sp>
      <p:pic>
        <p:nvPicPr>
          <p:cNvPr id="5" name="Picture 2"/>
          <p:cNvPicPr>
            <a:picLocks noChangeAspect="1" noChangeArrowheads="1"/>
          </p:cNvPicPr>
          <p:nvPr/>
        </p:nvPicPr>
        <p:blipFill>
          <a:blip r:embed="rId4" cstate="print"/>
          <a:srcRect/>
          <a:stretch>
            <a:fillRect/>
          </a:stretch>
        </p:blipFill>
        <p:spPr bwMode="auto">
          <a:xfrm>
            <a:off x="838200" y="15240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1000" fill="hold"/>
                                        <p:tgtEl>
                                          <p:spTgt spid="5124"/>
                                        </p:tgtEl>
                                        <p:attrNameLst>
                                          <p:attrName>ppt_x</p:attrName>
                                        </p:attrNameLst>
                                      </p:cBhvr>
                                      <p:tavLst>
                                        <p:tav tm="0">
                                          <p:val>
                                            <p:strVal val="1+#ppt_w/2"/>
                                          </p:val>
                                        </p:tav>
                                        <p:tav tm="100000">
                                          <p:val>
                                            <p:strVal val="#ppt_x"/>
                                          </p:val>
                                        </p:tav>
                                      </p:tavLst>
                                    </p:anim>
                                    <p:anim calcmode="lin" valueType="num">
                                      <p:cBhvr additive="base">
                                        <p:cTn id="12" dur="10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rimo"/>
          <p:cNvPicPr>
            <a:picLocks noChangeAspect="1" noChangeArrowheads="1"/>
          </p:cNvPicPr>
          <p:nvPr/>
        </p:nvPicPr>
        <p:blipFill>
          <a:blip r:embed="rId2" cstate="print"/>
          <a:srcRect/>
          <a:stretch>
            <a:fillRect/>
          </a:stretch>
        </p:blipFill>
        <p:spPr bwMode="auto">
          <a:xfrm>
            <a:off x="174178" y="2133600"/>
            <a:ext cx="4016822" cy="685800"/>
          </a:xfrm>
          <a:prstGeom prst="rect">
            <a:avLst/>
          </a:prstGeom>
          <a:noFill/>
        </p:spPr>
      </p:pic>
      <p:pic>
        <p:nvPicPr>
          <p:cNvPr id="55300" name="Picture 4" descr="EBSCO Discovery Service"/>
          <p:cNvPicPr>
            <a:picLocks noChangeAspect="1" noChangeArrowheads="1"/>
          </p:cNvPicPr>
          <p:nvPr/>
        </p:nvPicPr>
        <p:blipFill>
          <a:blip r:embed="rId3" cstate="print"/>
          <a:srcRect/>
          <a:stretch>
            <a:fillRect/>
          </a:stretch>
        </p:blipFill>
        <p:spPr bwMode="auto">
          <a:xfrm>
            <a:off x="1600200" y="3429000"/>
            <a:ext cx="6934201" cy="864526"/>
          </a:xfrm>
          <a:prstGeom prst="rect">
            <a:avLst/>
          </a:prstGeom>
          <a:noFill/>
        </p:spPr>
      </p:pic>
      <p:pic>
        <p:nvPicPr>
          <p:cNvPr id="55302" name="Picture 6" descr="http://www.lib.umich.edu/files/news/Summon.png"/>
          <p:cNvPicPr>
            <a:picLocks noChangeAspect="1" noChangeArrowheads="1"/>
          </p:cNvPicPr>
          <p:nvPr/>
        </p:nvPicPr>
        <p:blipFill>
          <a:blip r:embed="rId4" cstate="print"/>
          <a:srcRect/>
          <a:stretch>
            <a:fillRect/>
          </a:stretch>
        </p:blipFill>
        <p:spPr bwMode="auto">
          <a:xfrm>
            <a:off x="5181600" y="1352549"/>
            <a:ext cx="2857500" cy="1924051"/>
          </a:xfrm>
          <a:prstGeom prst="rect">
            <a:avLst/>
          </a:prstGeom>
          <a:noFill/>
        </p:spPr>
      </p:pic>
      <p:pic>
        <p:nvPicPr>
          <p:cNvPr id="55310" name="Picture 14" descr="http://www.oclc.org/common/images/logos/worldcat_textside_450.gif"/>
          <p:cNvPicPr>
            <a:picLocks noChangeAspect="1" noChangeArrowheads="1"/>
          </p:cNvPicPr>
          <p:nvPr/>
        </p:nvPicPr>
        <p:blipFill>
          <a:blip r:embed="rId5" cstate="print"/>
          <a:srcRect/>
          <a:stretch>
            <a:fillRect/>
          </a:stretch>
        </p:blipFill>
        <p:spPr bwMode="auto">
          <a:xfrm>
            <a:off x="1143000" y="4953000"/>
            <a:ext cx="3664580" cy="1066800"/>
          </a:xfrm>
          <a:prstGeom prst="rect">
            <a:avLst/>
          </a:prstGeom>
          <a:solidFill>
            <a:schemeClr val="tx1"/>
          </a:solidFill>
        </p:spPr>
      </p:pic>
      <p:sp>
        <p:nvSpPr>
          <p:cNvPr id="6" name="TextBox 5"/>
          <p:cNvSpPr txBox="1"/>
          <p:nvPr/>
        </p:nvSpPr>
        <p:spPr>
          <a:xfrm>
            <a:off x="1143000" y="0"/>
            <a:ext cx="6579045" cy="2246769"/>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Commodity: How many data wells?</a:t>
            </a:r>
          </a:p>
          <a:p>
            <a:r>
              <a:rPr lang="en-US" sz="2800" dirty="0" smtClean="0"/>
              <a:t>The collection?</a:t>
            </a:r>
          </a:p>
          <a:p>
            <a:r>
              <a:rPr lang="en-US" sz="2800" dirty="0" smtClean="0"/>
              <a:t>Registration model? Library does A&amp;A?</a:t>
            </a:r>
          </a:p>
          <a:p>
            <a:r>
              <a:rPr lang="en-US" sz="2800" dirty="0" smtClean="0"/>
              <a:t>Other players (Elsevier, Thomson Reuters?)</a:t>
            </a:r>
            <a:endParaRPr lang="en-US" sz="2800" dirty="0"/>
          </a:p>
        </p:txBody>
      </p:sp>
      <p:pic>
        <p:nvPicPr>
          <p:cNvPr id="7" name="Picture 2"/>
          <p:cNvPicPr>
            <a:picLocks noChangeAspect="1" noChangeArrowheads="1"/>
          </p:cNvPicPr>
          <p:nvPr/>
        </p:nvPicPr>
        <p:blipFill>
          <a:blip r:embed="rId6" cstate="print"/>
          <a:srcRect/>
          <a:stretch>
            <a:fillRect/>
          </a:stretch>
        </p:blipFill>
        <p:spPr bwMode="auto">
          <a:xfrm>
            <a:off x="6629400" y="47244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1000" fill="hold"/>
                                        <p:tgtEl>
                                          <p:spTgt spid="55302"/>
                                        </p:tgtEl>
                                        <p:attrNameLst>
                                          <p:attrName>ppt_x</p:attrName>
                                        </p:attrNameLst>
                                      </p:cBhvr>
                                      <p:tavLst>
                                        <p:tav tm="0">
                                          <p:val>
                                            <p:strVal val="1+#ppt_w/2"/>
                                          </p:val>
                                        </p:tav>
                                        <p:tav tm="100000">
                                          <p:val>
                                            <p:strVal val="#ppt_x"/>
                                          </p:val>
                                        </p:tav>
                                      </p:tavLst>
                                    </p:anim>
                                    <p:anim calcmode="lin" valueType="num">
                                      <p:cBhvr additive="base">
                                        <p:cTn id="8" dur="1000" fill="hold"/>
                                        <p:tgtEl>
                                          <p:spTgt spid="5530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additive="base">
                                        <p:cTn id="11" dur="1000" fill="hold"/>
                                        <p:tgtEl>
                                          <p:spTgt spid="55300"/>
                                        </p:tgtEl>
                                        <p:attrNameLst>
                                          <p:attrName>ppt_x</p:attrName>
                                        </p:attrNameLst>
                                      </p:cBhvr>
                                      <p:tavLst>
                                        <p:tav tm="0">
                                          <p:val>
                                            <p:strVal val="1+#ppt_w/2"/>
                                          </p:val>
                                        </p:tav>
                                        <p:tav tm="100000">
                                          <p:val>
                                            <p:strVal val="#ppt_x"/>
                                          </p:val>
                                        </p:tav>
                                      </p:tavLst>
                                    </p:anim>
                                    <p:anim calcmode="lin" valueType="num">
                                      <p:cBhvr additive="base">
                                        <p:cTn id="12" dur="1000" fill="hold"/>
                                        <p:tgtEl>
                                          <p:spTgt spid="5530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310"/>
                                        </p:tgtEl>
                                        <p:attrNameLst>
                                          <p:attrName>style.visibility</p:attrName>
                                        </p:attrNameLst>
                                      </p:cBhvr>
                                      <p:to>
                                        <p:strVal val="visible"/>
                                      </p:to>
                                    </p:set>
                                    <p:anim calcmode="lin" valueType="num">
                                      <p:cBhvr additive="base">
                                        <p:cTn id="15" dur="1000" fill="hold"/>
                                        <p:tgtEl>
                                          <p:spTgt spid="55310"/>
                                        </p:tgtEl>
                                        <p:attrNameLst>
                                          <p:attrName>ppt_x</p:attrName>
                                        </p:attrNameLst>
                                      </p:cBhvr>
                                      <p:tavLst>
                                        <p:tav tm="0">
                                          <p:val>
                                            <p:strVal val="1+#ppt_w/2"/>
                                          </p:val>
                                        </p:tav>
                                        <p:tav tm="100000">
                                          <p:val>
                                            <p:strVal val="#ppt_x"/>
                                          </p:val>
                                        </p:tav>
                                      </p:tavLst>
                                    </p:anim>
                                    <p:anim calcmode="lin" valueType="num">
                                      <p:cBhvr additive="base">
                                        <p:cTn id="16" dur="1000" fill="hold"/>
                                        <p:tgtEl>
                                          <p:spTgt spid="553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5298"/>
                                        </p:tgtEl>
                                        <p:attrNameLst>
                                          <p:attrName>style.visibility</p:attrName>
                                        </p:attrNameLst>
                                      </p:cBhvr>
                                      <p:to>
                                        <p:strVal val="visible"/>
                                      </p:to>
                                    </p:set>
                                    <p:anim calcmode="lin" valueType="num">
                                      <p:cBhvr additive="base">
                                        <p:cTn id="19" dur="1000" fill="hold"/>
                                        <p:tgtEl>
                                          <p:spTgt spid="55298"/>
                                        </p:tgtEl>
                                        <p:attrNameLst>
                                          <p:attrName>ppt_x</p:attrName>
                                        </p:attrNameLst>
                                      </p:cBhvr>
                                      <p:tavLst>
                                        <p:tav tm="0">
                                          <p:val>
                                            <p:strVal val="1+#ppt_w/2"/>
                                          </p:val>
                                        </p:tav>
                                        <p:tav tm="100000">
                                          <p:val>
                                            <p:strVal val="#ppt_x"/>
                                          </p:val>
                                        </p:tav>
                                      </p:tavLst>
                                    </p:anim>
                                    <p:anim calcmode="lin" valueType="num">
                                      <p:cBhvr additive="base">
                                        <p:cTn id="20" dur="10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6705600" y="2590800"/>
            <a:ext cx="1619250" cy="457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600200" y="2667000"/>
            <a:ext cx="1609725" cy="5524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371600" y="4267200"/>
            <a:ext cx="2419350" cy="6762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981200" y="5638800"/>
            <a:ext cx="5133975" cy="47625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990600" y="762000"/>
            <a:ext cx="3009900" cy="105727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3733800" y="1905000"/>
            <a:ext cx="2800350" cy="1009650"/>
          </a:xfrm>
          <a:prstGeom prst="rect">
            <a:avLst/>
          </a:prstGeom>
          <a:noFill/>
          <a:ln w="9525">
            <a:noFill/>
            <a:miter lim="800000"/>
            <a:headEnd/>
            <a:tailEnd/>
          </a:ln>
        </p:spPr>
      </p:pic>
      <p:sp>
        <p:nvSpPr>
          <p:cNvPr id="10" name="TextBox 9"/>
          <p:cNvSpPr txBox="1"/>
          <p:nvPr/>
        </p:nvSpPr>
        <p:spPr>
          <a:xfrm>
            <a:off x="0" y="3124200"/>
            <a:ext cx="6264857" cy="954107"/>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Discovery moves to the network level …..</a:t>
            </a:r>
          </a:p>
        </p:txBody>
      </p:sp>
      <p:sp>
        <p:nvSpPr>
          <p:cNvPr id="9" name="Rectangle 8"/>
          <p:cNvSpPr/>
          <p:nvPr/>
        </p:nvSpPr>
        <p:spPr>
          <a:xfrm>
            <a:off x="4191000" y="304800"/>
            <a:ext cx="4724400" cy="923330"/>
          </a:xfrm>
          <a:prstGeom prst="rect">
            <a:avLst/>
          </a:prstGeom>
          <a:ln>
            <a:solidFill>
              <a:schemeClr val="accent3"/>
            </a:solidFill>
          </a:ln>
        </p:spPr>
        <p:txBody>
          <a:bodyPr wrap="square">
            <a:spAutoFit/>
          </a:bodyPr>
          <a:lstStyle/>
          <a:p>
            <a:r>
              <a:rPr lang="en-US" dirty="0" smtClean="0">
                <a:solidFill>
                  <a:schemeClr val="bg1">
                    <a:lumMod val="65000"/>
                    <a:lumOff val="35000"/>
                  </a:schemeClr>
                </a:solidFill>
              </a:rPr>
              <a:t>More than 75% of requests to SFX originate externally (Google Scholar, </a:t>
            </a:r>
            <a:r>
              <a:rPr lang="en-US" dirty="0" err="1" smtClean="0">
                <a:solidFill>
                  <a:schemeClr val="bg1">
                    <a:lumMod val="65000"/>
                    <a:lumOff val="35000"/>
                  </a:schemeClr>
                </a:solidFill>
              </a:rPr>
              <a:t>PubMed</a:t>
            </a:r>
            <a:r>
              <a:rPr lang="en-US" dirty="0" smtClean="0">
                <a:solidFill>
                  <a:schemeClr val="bg1">
                    <a:lumMod val="65000"/>
                    <a:lumOff val="35000"/>
                  </a:schemeClr>
                </a:solidFill>
              </a:rPr>
              <a:t>, etc.). U Minnesota, Discoverability</a:t>
            </a:r>
            <a:endParaRPr lang="en-US" dirty="0">
              <a:solidFill>
                <a:schemeClr val="bg1">
                  <a:lumMod val="65000"/>
                  <a:lumOff val="35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1000" fill="hold"/>
                                        <p:tgtEl>
                                          <p:spTgt spid="3077"/>
                                        </p:tgtEl>
                                        <p:attrNameLst>
                                          <p:attrName>ppt_x</p:attrName>
                                        </p:attrNameLst>
                                      </p:cBhvr>
                                      <p:tavLst>
                                        <p:tav tm="0">
                                          <p:val>
                                            <p:strVal val="1+#ppt_w/2"/>
                                          </p:val>
                                        </p:tav>
                                        <p:tav tm="100000">
                                          <p:val>
                                            <p:strVal val="#ppt_x"/>
                                          </p:val>
                                        </p:tav>
                                      </p:tavLst>
                                    </p:anim>
                                    <p:anim calcmode="lin" valueType="num">
                                      <p:cBhvr additive="base">
                                        <p:cTn id="8" dur="1000" fill="hold"/>
                                        <p:tgtEl>
                                          <p:spTgt spid="307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1000" fill="hold"/>
                                        <p:tgtEl>
                                          <p:spTgt spid="3078"/>
                                        </p:tgtEl>
                                        <p:attrNameLst>
                                          <p:attrName>ppt_x</p:attrName>
                                        </p:attrNameLst>
                                      </p:cBhvr>
                                      <p:tavLst>
                                        <p:tav tm="0">
                                          <p:val>
                                            <p:strVal val="1+#ppt_w/2"/>
                                          </p:val>
                                        </p:tav>
                                        <p:tav tm="100000">
                                          <p:val>
                                            <p:strVal val="#ppt_x"/>
                                          </p:val>
                                        </p:tav>
                                      </p:tavLst>
                                    </p:anim>
                                    <p:anim calcmode="lin" valueType="num">
                                      <p:cBhvr additive="base">
                                        <p:cTn id="13" dur="1000" fill="hold"/>
                                        <p:tgtEl>
                                          <p:spTgt spid="307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1000" fill="hold"/>
                                        <p:tgtEl>
                                          <p:spTgt spid="3076"/>
                                        </p:tgtEl>
                                        <p:attrNameLst>
                                          <p:attrName>ppt_x</p:attrName>
                                        </p:attrNameLst>
                                      </p:cBhvr>
                                      <p:tavLst>
                                        <p:tav tm="0">
                                          <p:val>
                                            <p:strVal val="1+#ppt_w/2"/>
                                          </p:val>
                                        </p:tav>
                                        <p:tav tm="100000">
                                          <p:val>
                                            <p:strVal val="#ppt_x"/>
                                          </p:val>
                                        </p:tav>
                                      </p:tavLst>
                                    </p:anim>
                                    <p:anim calcmode="lin" valueType="num">
                                      <p:cBhvr additive="base">
                                        <p:cTn id="21" dur="1000" fill="hold"/>
                                        <p:tgtEl>
                                          <p:spTgt spid="307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1000" fill="hold"/>
                                        <p:tgtEl>
                                          <p:spTgt spid="3075"/>
                                        </p:tgtEl>
                                        <p:attrNameLst>
                                          <p:attrName>ppt_x</p:attrName>
                                        </p:attrNameLst>
                                      </p:cBhvr>
                                      <p:tavLst>
                                        <p:tav tm="0">
                                          <p:val>
                                            <p:strVal val="1+#ppt_w/2"/>
                                          </p:val>
                                        </p:tav>
                                        <p:tav tm="100000">
                                          <p:val>
                                            <p:strVal val="#ppt_x"/>
                                          </p:val>
                                        </p:tav>
                                      </p:tavLst>
                                    </p:anim>
                                    <p:anim calcmode="lin" valueType="num">
                                      <p:cBhvr additive="base">
                                        <p:cTn id="25" dur="1000" fill="hold"/>
                                        <p:tgtEl>
                                          <p:spTgt spid="307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1000" fill="hold"/>
                                        <p:tgtEl>
                                          <p:spTgt spid="3074"/>
                                        </p:tgtEl>
                                        <p:attrNameLst>
                                          <p:attrName>ppt_x</p:attrName>
                                        </p:attrNameLst>
                                      </p:cBhvr>
                                      <p:tavLst>
                                        <p:tav tm="0">
                                          <p:val>
                                            <p:strVal val="1+#ppt_w/2"/>
                                          </p:val>
                                        </p:tav>
                                        <p:tav tm="100000">
                                          <p:val>
                                            <p:strVal val="#ppt_x"/>
                                          </p:val>
                                        </p:tav>
                                      </p:tavLst>
                                    </p:anim>
                                    <p:anim calcmode="lin" valueType="num">
                                      <p:cBhvr additive="base">
                                        <p:cTn id="30"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124200"/>
            <a:ext cx="7879080" cy="954107"/>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 And to local/institutional </a:t>
            </a:r>
            <a:r>
              <a:rPr lang="en-US" sz="2800" dirty="0" err="1" smtClean="0"/>
              <a:t>curation</a:t>
            </a:r>
            <a:r>
              <a:rPr lang="en-US" sz="2800" dirty="0" smtClean="0"/>
              <a:t> environments.</a:t>
            </a:r>
          </a:p>
        </p:txBody>
      </p:sp>
      <p:pic>
        <p:nvPicPr>
          <p:cNvPr id="6" name="Picture 2" descr="Mendeley"/>
          <p:cNvPicPr>
            <a:picLocks noChangeAspect="1" noChangeArrowheads="1"/>
          </p:cNvPicPr>
          <p:nvPr/>
        </p:nvPicPr>
        <p:blipFill>
          <a:blip r:embed="rId2" cstate="print"/>
          <a:srcRect/>
          <a:stretch>
            <a:fillRect/>
          </a:stretch>
        </p:blipFill>
        <p:spPr bwMode="auto">
          <a:xfrm>
            <a:off x="5410200" y="4495800"/>
            <a:ext cx="3286125" cy="666751"/>
          </a:xfrm>
          <a:prstGeom prst="rect">
            <a:avLst/>
          </a:prstGeom>
          <a:noFill/>
        </p:spPr>
      </p:pic>
      <p:pic>
        <p:nvPicPr>
          <p:cNvPr id="60418" name="Picture 2"/>
          <p:cNvPicPr>
            <a:picLocks noChangeAspect="1" noChangeArrowheads="1"/>
          </p:cNvPicPr>
          <p:nvPr/>
        </p:nvPicPr>
        <p:blipFill>
          <a:blip r:embed="rId3" cstate="print"/>
          <a:srcRect/>
          <a:stretch>
            <a:fillRect/>
          </a:stretch>
        </p:blipFill>
        <p:spPr bwMode="auto">
          <a:xfrm>
            <a:off x="0" y="381001"/>
            <a:ext cx="5626631" cy="1524000"/>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304800" y="4267200"/>
            <a:ext cx="4422885" cy="22383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1000" fill="hold"/>
                                        <p:tgtEl>
                                          <p:spTgt spid="60419"/>
                                        </p:tgtEl>
                                        <p:attrNameLst>
                                          <p:attrName>ppt_x</p:attrName>
                                        </p:attrNameLst>
                                      </p:cBhvr>
                                      <p:tavLst>
                                        <p:tav tm="0">
                                          <p:val>
                                            <p:strVal val="1+#ppt_w/2"/>
                                          </p:val>
                                        </p:tav>
                                        <p:tav tm="100000">
                                          <p:val>
                                            <p:strVal val="#ppt_x"/>
                                          </p:val>
                                        </p:tav>
                                      </p:tavLst>
                                    </p:anim>
                                    <p:anim calcmode="lin" valueType="num">
                                      <p:cBhvr additive="base">
                                        <p:cTn id="8" dur="1000" fill="hold"/>
                                        <p:tgtEl>
                                          <p:spTgt spid="604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60418"/>
                                        </p:tgtEl>
                                        <p:attrNameLst>
                                          <p:attrName>style.visibility</p:attrName>
                                        </p:attrNameLst>
                                      </p:cBhvr>
                                      <p:to>
                                        <p:strVal val="visible"/>
                                      </p:to>
                                    </p:set>
                                    <p:anim calcmode="lin" valueType="num">
                                      <p:cBhvr additive="base">
                                        <p:cTn id="12" dur="1000" fill="hold"/>
                                        <p:tgtEl>
                                          <p:spTgt spid="60418"/>
                                        </p:tgtEl>
                                        <p:attrNameLst>
                                          <p:attrName>ppt_x</p:attrName>
                                        </p:attrNameLst>
                                      </p:cBhvr>
                                      <p:tavLst>
                                        <p:tav tm="0">
                                          <p:val>
                                            <p:strVal val="1+#ppt_w/2"/>
                                          </p:val>
                                        </p:tav>
                                        <p:tav tm="100000">
                                          <p:val>
                                            <p:strVal val="#ppt_x"/>
                                          </p:val>
                                        </p:tav>
                                      </p:tavLst>
                                    </p:anim>
                                    <p:anim calcmode="lin" valueType="num">
                                      <p:cBhvr additive="base">
                                        <p:cTn id="13" dur="1000" fill="hold"/>
                                        <p:tgtEl>
                                          <p:spTgt spid="6041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4562475" y="0"/>
            <a:ext cx="4581525" cy="254317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2028825" y="2362200"/>
            <a:ext cx="7115175" cy="340995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733800" y="6172200"/>
            <a:ext cx="5410200" cy="352425"/>
          </a:xfrm>
          <a:prstGeom prst="rect">
            <a:avLst/>
          </a:prstGeom>
          <a:noFill/>
          <a:ln w="9525">
            <a:noFill/>
            <a:miter lim="800000"/>
            <a:headEnd/>
            <a:tailEnd/>
          </a:ln>
        </p:spPr>
      </p:pic>
      <p:sp>
        <p:nvSpPr>
          <p:cNvPr id="6" name="TextBox 5"/>
          <p:cNvSpPr txBox="1"/>
          <p:nvPr/>
        </p:nvSpPr>
        <p:spPr>
          <a:xfrm>
            <a:off x="0" y="3124200"/>
            <a:ext cx="5009705"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Print collections consolidated in </a:t>
            </a:r>
            <a:br>
              <a:rPr lang="en-US" sz="2800" dirty="0" smtClean="0"/>
            </a:br>
            <a:r>
              <a:rPr lang="en-US" sz="2800" dirty="0" smtClean="0"/>
              <a:t>national/regional initiatives?</a:t>
            </a: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1000" fill="hold"/>
                                        <p:tgtEl>
                                          <p:spTgt spid="15361"/>
                                        </p:tgtEl>
                                        <p:attrNameLst>
                                          <p:attrName>ppt_x</p:attrName>
                                        </p:attrNameLst>
                                      </p:cBhvr>
                                      <p:tavLst>
                                        <p:tav tm="0">
                                          <p:val>
                                            <p:strVal val="1+#ppt_w/2"/>
                                          </p:val>
                                        </p:tav>
                                        <p:tav tm="100000">
                                          <p:val>
                                            <p:strVal val="#ppt_x"/>
                                          </p:val>
                                        </p:tav>
                                      </p:tavLst>
                                    </p:anim>
                                    <p:anim calcmode="lin" valueType="num">
                                      <p:cBhvr additive="base">
                                        <p:cTn id="8" dur="1000" fill="hold"/>
                                        <p:tgtEl>
                                          <p:spTgt spid="1536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1000" fill="hold"/>
                                        <p:tgtEl>
                                          <p:spTgt spid="15362"/>
                                        </p:tgtEl>
                                        <p:attrNameLst>
                                          <p:attrName>ppt_x</p:attrName>
                                        </p:attrNameLst>
                                      </p:cBhvr>
                                      <p:tavLst>
                                        <p:tav tm="0">
                                          <p:val>
                                            <p:strVal val="1+#ppt_w/2"/>
                                          </p:val>
                                        </p:tav>
                                        <p:tav tm="100000">
                                          <p:val>
                                            <p:strVal val="#ppt_x"/>
                                          </p:val>
                                        </p:tav>
                                      </p:tavLst>
                                    </p:anim>
                                    <p:anim calcmode="lin" valueType="num">
                                      <p:cBhvr additive="base">
                                        <p:cTn id="12" dur="1000" fill="hold"/>
                                        <p:tgtEl>
                                          <p:spTgt spid="1536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363"/>
                                        </p:tgtEl>
                                        <p:attrNameLst>
                                          <p:attrName>style.visibility</p:attrName>
                                        </p:attrNameLst>
                                      </p:cBhvr>
                                      <p:to>
                                        <p:strVal val="visible"/>
                                      </p:to>
                                    </p:set>
                                    <p:anim calcmode="lin" valueType="num">
                                      <p:cBhvr additive="base">
                                        <p:cTn id="15" dur="1000" fill="hold"/>
                                        <p:tgtEl>
                                          <p:spTgt spid="15363"/>
                                        </p:tgtEl>
                                        <p:attrNameLst>
                                          <p:attrName>ppt_x</p:attrName>
                                        </p:attrNameLst>
                                      </p:cBhvr>
                                      <p:tavLst>
                                        <p:tav tm="0">
                                          <p:val>
                                            <p:strVal val="1+#ppt_w/2"/>
                                          </p:val>
                                        </p:tav>
                                        <p:tav tm="100000">
                                          <p:val>
                                            <p:strVal val="#ppt_x"/>
                                          </p:val>
                                        </p:tav>
                                      </p:tavLst>
                                    </p:anim>
                                    <p:anim calcmode="lin" valueType="num">
                                      <p:cBhvr additive="base">
                                        <p:cTn id="16" dur="1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676400" y="533400"/>
            <a:ext cx="5791200" cy="4800600"/>
            <a:chOff x="1676400" y="533400"/>
            <a:chExt cx="5791200" cy="4800600"/>
          </a:xfrm>
        </p:grpSpPr>
        <p:sp>
          <p:nvSpPr>
            <p:cNvPr id="14338" name="Text Box 3"/>
            <p:cNvSpPr txBox="1">
              <a:spLocks noChangeArrowheads="1"/>
            </p:cNvSpPr>
            <p:nvPr/>
          </p:nvSpPr>
          <p:spPr bwMode="auto">
            <a:xfrm>
              <a:off x="3382963" y="533400"/>
              <a:ext cx="519112" cy="304800"/>
            </a:xfrm>
            <a:prstGeom prst="rect">
              <a:avLst/>
            </a:prstGeom>
            <a:noFill/>
            <a:ln w="9525">
              <a:noFill/>
              <a:miter lim="800000"/>
              <a:headEnd/>
              <a:tailEnd/>
            </a:ln>
          </p:spPr>
          <p:txBody>
            <a:bodyPr wrap="none">
              <a:spAutoFit/>
            </a:bodyPr>
            <a:lstStyle/>
            <a:p>
              <a:r>
                <a:rPr lang="en-US" sz="1400">
                  <a:solidFill>
                    <a:srgbClr val="7F7F7F"/>
                  </a:solidFill>
                </a:rPr>
                <a:t>high</a:t>
              </a:r>
            </a:p>
          </p:txBody>
        </p:sp>
        <p:sp>
          <p:nvSpPr>
            <p:cNvPr id="14339" name="Text Box 4"/>
            <p:cNvSpPr txBox="1">
              <a:spLocks noChangeArrowheads="1"/>
            </p:cNvSpPr>
            <p:nvPr/>
          </p:nvSpPr>
          <p:spPr bwMode="auto">
            <a:xfrm>
              <a:off x="5230813" y="533400"/>
              <a:ext cx="530225" cy="304800"/>
            </a:xfrm>
            <a:prstGeom prst="rect">
              <a:avLst/>
            </a:prstGeom>
            <a:noFill/>
            <a:ln w="9525">
              <a:noFill/>
              <a:miter lim="800000"/>
              <a:headEnd/>
              <a:tailEnd/>
            </a:ln>
          </p:spPr>
          <p:txBody>
            <a:bodyPr>
              <a:spAutoFit/>
            </a:bodyPr>
            <a:lstStyle/>
            <a:p>
              <a:r>
                <a:rPr lang="en-US" sz="1400">
                  <a:solidFill>
                    <a:srgbClr val="7F7F7F"/>
                  </a:solidFill>
                </a:rPr>
                <a:t>low</a:t>
              </a:r>
            </a:p>
          </p:txBody>
        </p:sp>
        <p:sp>
          <p:nvSpPr>
            <p:cNvPr id="14340" name="Text Box 5"/>
            <p:cNvSpPr txBox="1">
              <a:spLocks noChangeArrowheads="1"/>
            </p:cNvSpPr>
            <p:nvPr/>
          </p:nvSpPr>
          <p:spPr bwMode="auto">
            <a:xfrm rot="-5400000">
              <a:off x="2549525" y="1703388"/>
              <a:ext cx="450850" cy="304800"/>
            </a:xfrm>
            <a:prstGeom prst="rect">
              <a:avLst/>
            </a:prstGeom>
            <a:noFill/>
            <a:ln w="9525">
              <a:noFill/>
              <a:miter lim="800000"/>
              <a:headEnd/>
              <a:tailEnd/>
            </a:ln>
          </p:spPr>
          <p:txBody>
            <a:bodyPr wrap="none">
              <a:spAutoFit/>
            </a:bodyPr>
            <a:lstStyle/>
            <a:p>
              <a:r>
                <a:rPr lang="en-US" sz="1400">
                  <a:solidFill>
                    <a:srgbClr val="7F7F7F"/>
                  </a:solidFill>
                </a:rPr>
                <a:t>low</a:t>
              </a:r>
            </a:p>
          </p:txBody>
        </p:sp>
        <p:sp>
          <p:nvSpPr>
            <p:cNvPr id="14341" name="Text Box 6"/>
            <p:cNvSpPr txBox="1">
              <a:spLocks noChangeArrowheads="1"/>
            </p:cNvSpPr>
            <p:nvPr/>
          </p:nvSpPr>
          <p:spPr bwMode="auto">
            <a:xfrm rot="-5400000">
              <a:off x="2515394" y="3779044"/>
              <a:ext cx="519112" cy="304800"/>
            </a:xfrm>
            <a:prstGeom prst="rect">
              <a:avLst/>
            </a:prstGeom>
            <a:noFill/>
            <a:ln w="9525">
              <a:noFill/>
              <a:miter lim="800000"/>
              <a:headEnd/>
              <a:tailEnd/>
            </a:ln>
          </p:spPr>
          <p:txBody>
            <a:bodyPr wrap="none">
              <a:spAutoFit/>
            </a:bodyPr>
            <a:lstStyle/>
            <a:p>
              <a:r>
                <a:rPr lang="en-US" sz="1400">
                  <a:solidFill>
                    <a:srgbClr val="7F7F7F"/>
                  </a:solidFill>
                </a:rPr>
                <a:t>high</a:t>
              </a:r>
            </a:p>
          </p:txBody>
        </p:sp>
        <p:sp>
          <p:nvSpPr>
            <p:cNvPr id="14343" name="Text Box 12"/>
            <p:cNvSpPr txBox="1">
              <a:spLocks noChangeArrowheads="1"/>
            </p:cNvSpPr>
            <p:nvPr/>
          </p:nvSpPr>
          <p:spPr bwMode="auto">
            <a:xfrm rot="-5400000">
              <a:off x="946944" y="2405857"/>
              <a:ext cx="1919288" cy="460375"/>
            </a:xfrm>
            <a:prstGeom prst="rect">
              <a:avLst/>
            </a:prstGeom>
            <a:noFill/>
            <a:ln w="9525">
              <a:noFill/>
              <a:miter lim="800000"/>
              <a:headEnd/>
              <a:tailEnd/>
            </a:ln>
          </p:spPr>
          <p:txBody>
            <a:bodyPr>
              <a:spAutoFit/>
            </a:bodyPr>
            <a:lstStyle/>
            <a:p>
              <a:r>
                <a:rPr lang="en-US" sz="2400" b="1" dirty="0">
                  <a:solidFill>
                    <a:srgbClr val="F79646"/>
                  </a:solidFill>
                </a:rPr>
                <a:t>Uniqueness</a:t>
              </a:r>
            </a:p>
          </p:txBody>
        </p:sp>
        <p:sp>
          <p:nvSpPr>
            <p:cNvPr id="14344" name="Rectangle 7"/>
            <p:cNvSpPr>
              <a:spLocks noChangeArrowheads="1"/>
            </p:cNvSpPr>
            <p:nvPr/>
          </p:nvSpPr>
          <p:spPr bwMode="auto">
            <a:xfrm>
              <a:off x="3095625" y="898525"/>
              <a:ext cx="3487738" cy="4206875"/>
            </a:xfrm>
            <a:prstGeom prst="rect">
              <a:avLst/>
            </a:prstGeom>
            <a:solidFill>
              <a:schemeClr val="tx1">
                <a:lumMod val="85000"/>
              </a:schemeClr>
            </a:solidFill>
            <a:ln w="57150">
              <a:solidFill>
                <a:schemeClr val="tx1"/>
              </a:solidFill>
              <a:miter lim="800000"/>
              <a:headEnd/>
              <a:tailEnd/>
            </a:ln>
          </p:spPr>
          <p:txBody>
            <a:bodyPr wrap="none" anchor="ctr"/>
            <a:lstStyle/>
            <a:p>
              <a:endParaRPr lang="en-US">
                <a:solidFill>
                  <a:srgbClr val="7F7F7F"/>
                </a:solidFill>
                <a:latin typeface="Verdana" pitchFamily="34" charset="0"/>
              </a:endParaRPr>
            </a:p>
          </p:txBody>
        </p:sp>
        <p:grpSp>
          <p:nvGrpSpPr>
            <p:cNvPr id="3" name="Group 8"/>
            <p:cNvGrpSpPr>
              <a:grpSpLocks/>
            </p:cNvGrpSpPr>
            <p:nvPr/>
          </p:nvGrpSpPr>
          <p:grpSpPr bwMode="auto">
            <a:xfrm>
              <a:off x="3108325" y="898525"/>
              <a:ext cx="3475038" cy="4206875"/>
              <a:chOff x="2208" y="1008"/>
              <a:chExt cx="3024" cy="2736"/>
            </a:xfrm>
          </p:grpSpPr>
          <p:sp>
            <p:nvSpPr>
              <p:cNvPr id="14355"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endParaRPr lang="en-US">
                  <a:solidFill>
                    <a:prstClr val="black"/>
                  </a:solidFill>
                </a:endParaRPr>
              </a:p>
            </p:txBody>
          </p:sp>
          <p:sp>
            <p:nvSpPr>
              <p:cNvPr id="14356" name="Line 10"/>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endParaRPr lang="en-US">
                  <a:solidFill>
                    <a:prstClr val="black"/>
                  </a:solidFill>
                </a:endParaRPr>
              </a:p>
            </p:txBody>
          </p:sp>
        </p:grpSp>
        <p:cxnSp>
          <p:nvCxnSpPr>
            <p:cNvPr id="32" name="Straight Connector 31"/>
            <p:cNvCxnSpPr/>
            <p:nvPr/>
          </p:nvCxnSpPr>
          <p:spPr>
            <a:xfrm rot="16200000" flipH="1">
              <a:off x="2933700" y="1104900"/>
              <a:ext cx="20574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91200" y="27432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Low Stewardship</a:t>
              </a:r>
            </a:p>
          </p:txBody>
        </p:sp>
        <p:sp>
          <p:nvSpPr>
            <p:cNvPr id="23" name="Oval 22"/>
            <p:cNvSpPr/>
            <p:nvPr/>
          </p:nvSpPr>
          <p:spPr>
            <a:xfrm>
              <a:off x="2209800" y="27432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High Stewardship</a:t>
              </a:r>
            </a:p>
          </p:txBody>
        </p:sp>
        <p:sp>
          <p:nvSpPr>
            <p:cNvPr id="24" name="Oval 23"/>
            <p:cNvSpPr/>
            <p:nvPr/>
          </p:nvSpPr>
          <p:spPr>
            <a:xfrm>
              <a:off x="4038600" y="48768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 few collections</a:t>
              </a:r>
            </a:p>
          </p:txBody>
        </p:sp>
        <p:sp>
          <p:nvSpPr>
            <p:cNvPr id="25" name="Oval 24"/>
            <p:cNvSpPr/>
            <p:nvPr/>
          </p:nvSpPr>
          <p:spPr>
            <a:xfrm>
              <a:off x="3962400" y="685801"/>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 many collections</a:t>
              </a:r>
            </a:p>
          </p:txBody>
        </p:sp>
      </p:grpSp>
      <p:sp>
        <p:nvSpPr>
          <p:cNvPr id="14337" name="Title 6"/>
          <p:cNvSpPr>
            <a:spLocks noGrp="1"/>
          </p:cNvSpPr>
          <p:nvPr>
            <p:ph type="title" idx="4294967295"/>
          </p:nvPr>
        </p:nvSpPr>
        <p:spPr>
          <a:xfrm>
            <a:off x="0" y="5638800"/>
            <a:ext cx="8229600" cy="990600"/>
          </a:xfrm>
        </p:spPr>
        <p:txBody>
          <a:bodyPr/>
          <a:lstStyle/>
          <a:p>
            <a:pPr algn="l" eaLnBrk="1" hangingPunct="1"/>
            <a:r>
              <a:rPr lang="en-US" sz="3200" b="1" dirty="0" smtClean="0"/>
              <a:t>COLLECTIONS GRID</a:t>
            </a:r>
            <a:br>
              <a:rPr lang="en-US" sz="3200" b="1" dirty="0" smtClean="0"/>
            </a:br>
            <a:r>
              <a:rPr lang="en-US" sz="1100" b="1" dirty="0" smtClean="0"/>
              <a:t>(</a:t>
            </a:r>
            <a:r>
              <a:rPr lang="en-US" sz="1100" b="1" dirty="0" err="1" smtClean="0"/>
              <a:t>Lorcan</a:t>
            </a:r>
            <a:r>
              <a:rPr lang="en-US" sz="1100" b="1" dirty="0" smtClean="0"/>
              <a:t> Dempsey and Eric Childress, OCLC Research)</a:t>
            </a:r>
            <a:endParaRPr lang="en-US" sz="3200" b="1" dirty="0" smtClean="0"/>
          </a:p>
        </p:txBody>
      </p:sp>
      <p:sp>
        <p:nvSpPr>
          <p:cNvPr id="14342" name="Text Box 11"/>
          <p:cNvSpPr txBox="1">
            <a:spLocks noChangeArrowheads="1"/>
          </p:cNvSpPr>
          <p:nvPr/>
        </p:nvSpPr>
        <p:spPr bwMode="auto">
          <a:xfrm>
            <a:off x="3352800" y="76200"/>
            <a:ext cx="3124200" cy="400110"/>
          </a:xfrm>
          <a:prstGeom prst="rect">
            <a:avLst/>
          </a:prstGeom>
          <a:noFill/>
          <a:ln w="9525">
            <a:noFill/>
            <a:miter lim="800000"/>
            <a:headEnd/>
            <a:tailEnd/>
          </a:ln>
        </p:spPr>
        <p:txBody>
          <a:bodyPr wrap="square">
            <a:spAutoFit/>
          </a:bodyPr>
          <a:lstStyle/>
          <a:p>
            <a:pPr algn="ctr"/>
            <a:r>
              <a:rPr lang="en-US" sz="2000" b="1" dirty="0" smtClean="0">
                <a:solidFill>
                  <a:srgbClr val="F79646"/>
                </a:solidFill>
              </a:rPr>
              <a:t>Stewardship/scarcity</a:t>
            </a:r>
            <a:endParaRPr lang="en-US" sz="2000" b="1" dirty="0">
              <a:solidFill>
                <a:srgbClr val="F79646"/>
              </a:solidFill>
            </a:endParaRPr>
          </a:p>
        </p:txBody>
      </p:sp>
      <p:grpSp>
        <p:nvGrpSpPr>
          <p:cNvPr id="4" name="Group 26"/>
          <p:cNvGrpSpPr/>
          <p:nvPr/>
        </p:nvGrpSpPr>
        <p:grpSpPr>
          <a:xfrm>
            <a:off x="4991100" y="914400"/>
            <a:ext cx="3970338" cy="1668463"/>
            <a:chOff x="4991100" y="914400"/>
            <a:chExt cx="3970338" cy="1668463"/>
          </a:xfrm>
        </p:grpSpPr>
        <p:sp>
          <p:nvSpPr>
            <p:cNvPr id="14346" name="Text Box 35"/>
            <p:cNvSpPr txBox="1">
              <a:spLocks noChangeArrowheads="1"/>
            </p:cNvSpPr>
            <p:nvPr/>
          </p:nvSpPr>
          <p:spPr bwMode="auto">
            <a:xfrm>
              <a:off x="6765925" y="914400"/>
              <a:ext cx="2195513" cy="1230313"/>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Low-Low</a:t>
              </a:r>
            </a:p>
            <a:p>
              <a:r>
                <a:rPr lang="en-US" sz="1600" b="1" dirty="0">
                  <a:solidFill>
                    <a:schemeClr val="tx1">
                      <a:lumMod val="75000"/>
                    </a:schemeClr>
                  </a:solidFill>
                </a:rPr>
                <a:t>Freely-accessible web resources</a:t>
              </a:r>
            </a:p>
            <a:p>
              <a:r>
                <a:rPr lang="en-US" sz="1400" dirty="0">
                  <a:solidFill>
                    <a:schemeClr val="tx1">
                      <a:lumMod val="75000"/>
                    </a:schemeClr>
                  </a:solidFill>
                </a:rPr>
                <a:t>Open source software</a:t>
              </a:r>
            </a:p>
            <a:p>
              <a:r>
                <a:rPr lang="en-US" sz="1400" dirty="0">
                  <a:solidFill>
                    <a:schemeClr val="tx1">
                      <a:lumMod val="75000"/>
                    </a:schemeClr>
                  </a:solidFill>
                </a:rPr>
                <a:t>Newsgroup archives</a:t>
              </a:r>
            </a:p>
          </p:txBody>
        </p:sp>
        <p:pic>
          <p:nvPicPr>
            <p:cNvPr id="14347" name="Picture 44" descr="WebResources2"/>
            <p:cNvPicPr>
              <a:picLocks noChangeAspect="1" noChangeArrowheads="1"/>
            </p:cNvPicPr>
            <p:nvPr/>
          </p:nvPicPr>
          <p:blipFill>
            <a:blip r:embed="rId2" cstate="print"/>
            <a:srcRect/>
            <a:stretch>
              <a:fillRect/>
            </a:stretch>
          </p:blipFill>
          <p:spPr bwMode="auto">
            <a:xfrm>
              <a:off x="4991100" y="1355725"/>
              <a:ext cx="1227138" cy="1227138"/>
            </a:xfrm>
            <a:prstGeom prst="rect">
              <a:avLst/>
            </a:prstGeom>
            <a:noFill/>
            <a:ln w="9525">
              <a:noFill/>
              <a:miter lim="800000"/>
              <a:headEnd/>
              <a:tailEnd/>
            </a:ln>
          </p:spPr>
        </p:pic>
      </p:grpSp>
      <p:grpSp>
        <p:nvGrpSpPr>
          <p:cNvPr id="5" name="Group 25"/>
          <p:cNvGrpSpPr/>
          <p:nvPr/>
        </p:nvGrpSpPr>
        <p:grpSpPr>
          <a:xfrm>
            <a:off x="182563" y="838200"/>
            <a:ext cx="4664075" cy="1720850"/>
            <a:chOff x="182563" y="838200"/>
            <a:chExt cx="4664075" cy="1720850"/>
          </a:xfrm>
        </p:grpSpPr>
        <p:sp>
          <p:nvSpPr>
            <p:cNvPr id="14349" name="Text Box 32"/>
            <p:cNvSpPr txBox="1">
              <a:spLocks noChangeArrowheads="1"/>
            </p:cNvSpPr>
            <p:nvPr/>
          </p:nvSpPr>
          <p:spPr bwMode="auto">
            <a:xfrm>
              <a:off x="182563" y="838200"/>
              <a:ext cx="2103437" cy="1631950"/>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Low-High</a:t>
              </a:r>
            </a:p>
            <a:p>
              <a:r>
                <a:rPr lang="en-US" sz="1600" b="1" dirty="0">
                  <a:solidFill>
                    <a:schemeClr val="tx1">
                      <a:lumMod val="75000"/>
                    </a:schemeClr>
                  </a:solidFill>
                </a:rPr>
                <a:t>Books &amp; Journals</a:t>
              </a:r>
            </a:p>
            <a:p>
              <a:r>
                <a:rPr lang="en-US" sz="1400" dirty="0">
                  <a:solidFill>
                    <a:schemeClr val="tx1">
                      <a:lumMod val="75000"/>
                    </a:schemeClr>
                  </a:solidFill>
                </a:rPr>
                <a:t>Newspapers</a:t>
              </a:r>
            </a:p>
            <a:p>
              <a:r>
                <a:rPr lang="en-US" sz="1400" dirty="0">
                  <a:solidFill>
                    <a:schemeClr val="tx1">
                      <a:lumMod val="75000"/>
                    </a:schemeClr>
                  </a:solidFill>
                </a:rPr>
                <a:t>Gov Documents</a:t>
              </a:r>
            </a:p>
            <a:p>
              <a:r>
                <a:rPr lang="en-US" sz="1400" dirty="0">
                  <a:solidFill>
                    <a:schemeClr val="tx1">
                      <a:lumMod val="75000"/>
                    </a:schemeClr>
                  </a:solidFill>
                </a:rPr>
                <a:t>CD &amp; DVD</a:t>
              </a:r>
            </a:p>
            <a:p>
              <a:r>
                <a:rPr lang="en-US" sz="1400" dirty="0">
                  <a:solidFill>
                    <a:schemeClr val="tx1">
                      <a:lumMod val="75000"/>
                    </a:schemeClr>
                  </a:solidFill>
                </a:rPr>
                <a:t>Maps</a:t>
              </a:r>
            </a:p>
            <a:p>
              <a:r>
                <a:rPr lang="en-US" sz="1400" dirty="0">
                  <a:solidFill>
                    <a:schemeClr val="tx1">
                      <a:lumMod val="75000"/>
                    </a:schemeClr>
                  </a:solidFill>
                </a:rPr>
                <a:t>Scores</a:t>
              </a:r>
              <a:endParaRPr lang="en-US" sz="1400" b="1" dirty="0">
                <a:solidFill>
                  <a:schemeClr val="tx1">
                    <a:lumMod val="75000"/>
                  </a:schemeClr>
                </a:solidFill>
              </a:endParaRPr>
            </a:p>
          </p:txBody>
        </p:sp>
        <p:pic>
          <p:nvPicPr>
            <p:cNvPr id="14350" name="Picture 48" descr="booksjournals"/>
            <p:cNvPicPr>
              <a:picLocks noChangeAspect="1" noChangeArrowheads="1"/>
            </p:cNvPicPr>
            <p:nvPr/>
          </p:nvPicPr>
          <p:blipFill>
            <a:blip r:embed="rId3" cstate="print"/>
            <a:srcRect/>
            <a:stretch>
              <a:fillRect/>
            </a:stretch>
          </p:blipFill>
          <p:spPr bwMode="auto">
            <a:xfrm>
              <a:off x="3108325" y="1400175"/>
              <a:ext cx="1738313" cy="1158875"/>
            </a:xfrm>
            <a:prstGeom prst="rect">
              <a:avLst/>
            </a:prstGeom>
            <a:noFill/>
            <a:ln w="9525">
              <a:noFill/>
              <a:miter lim="800000"/>
              <a:headEnd/>
              <a:tailEnd/>
            </a:ln>
          </p:spPr>
        </p:pic>
      </p:grpSp>
      <p:grpSp>
        <p:nvGrpSpPr>
          <p:cNvPr id="6" name="Group 28"/>
          <p:cNvGrpSpPr/>
          <p:nvPr/>
        </p:nvGrpSpPr>
        <p:grpSpPr>
          <a:xfrm>
            <a:off x="182563" y="3311525"/>
            <a:ext cx="8778875" cy="2554288"/>
            <a:chOff x="182563" y="3311525"/>
            <a:chExt cx="8778875" cy="2554288"/>
          </a:xfrm>
        </p:grpSpPr>
        <p:grpSp>
          <p:nvGrpSpPr>
            <p:cNvPr id="7" name="Group 27"/>
            <p:cNvGrpSpPr/>
            <p:nvPr/>
          </p:nvGrpSpPr>
          <p:grpSpPr>
            <a:xfrm>
              <a:off x="4937125" y="3311525"/>
              <a:ext cx="4024313" cy="2554288"/>
              <a:chOff x="4937125" y="3311525"/>
              <a:chExt cx="4024313" cy="2554288"/>
            </a:xfrm>
          </p:grpSpPr>
          <p:sp>
            <p:nvSpPr>
              <p:cNvPr id="14351" name="Text Box 34"/>
              <p:cNvSpPr txBox="1">
                <a:spLocks noChangeArrowheads="1"/>
              </p:cNvSpPr>
              <p:nvPr/>
            </p:nvSpPr>
            <p:spPr bwMode="auto">
              <a:xfrm>
                <a:off x="6675438" y="3311525"/>
                <a:ext cx="2286000" cy="2554288"/>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High-Low</a:t>
                </a:r>
              </a:p>
              <a:p>
                <a:r>
                  <a:rPr lang="en-US" sz="1600" b="1" dirty="0">
                    <a:solidFill>
                      <a:schemeClr val="tx1">
                        <a:lumMod val="75000"/>
                      </a:schemeClr>
                    </a:solidFill>
                  </a:rPr>
                  <a:t>Research &amp; Learning Materials</a:t>
                </a:r>
                <a:r>
                  <a:rPr lang="en-US" sz="1600" dirty="0">
                    <a:solidFill>
                      <a:schemeClr val="tx1">
                        <a:lumMod val="75000"/>
                      </a:schemeClr>
                    </a:solidFill>
                  </a:rPr>
                  <a:t> </a:t>
                </a:r>
              </a:p>
              <a:p>
                <a:r>
                  <a:rPr lang="en-US" sz="1600" b="1" dirty="0" smtClean="0">
                    <a:solidFill>
                      <a:schemeClr val="tx1">
                        <a:lumMod val="75000"/>
                      </a:schemeClr>
                    </a:solidFill>
                  </a:rPr>
                  <a:t>Institutional </a:t>
                </a:r>
                <a:r>
                  <a:rPr lang="en-US" sz="1600" b="1" dirty="0">
                    <a:solidFill>
                      <a:schemeClr val="tx1">
                        <a:lumMod val="75000"/>
                      </a:schemeClr>
                    </a:solidFill>
                  </a:rPr>
                  <a:t>records</a:t>
                </a:r>
              </a:p>
              <a:p>
                <a:r>
                  <a:rPr lang="en-US" sz="1400" dirty="0" err="1">
                    <a:solidFill>
                      <a:schemeClr val="tx1">
                        <a:lumMod val="75000"/>
                      </a:schemeClr>
                    </a:solidFill>
                  </a:rPr>
                  <a:t>ePrints</a:t>
                </a:r>
                <a:r>
                  <a:rPr lang="en-US" sz="1400" dirty="0">
                    <a:solidFill>
                      <a:schemeClr val="tx1">
                        <a:lumMod val="75000"/>
                      </a:schemeClr>
                    </a:solidFill>
                  </a:rPr>
                  <a:t>/tech reports</a:t>
                </a:r>
              </a:p>
              <a:p>
                <a:r>
                  <a:rPr lang="en-US" sz="1400" dirty="0">
                    <a:solidFill>
                      <a:schemeClr val="tx1">
                        <a:lumMod val="75000"/>
                      </a:schemeClr>
                    </a:solidFill>
                  </a:rPr>
                  <a:t>Learning objects</a:t>
                </a:r>
              </a:p>
              <a:p>
                <a:r>
                  <a:rPr lang="en-US" sz="1400" dirty="0">
                    <a:solidFill>
                      <a:schemeClr val="tx1">
                        <a:lumMod val="75000"/>
                      </a:schemeClr>
                    </a:solidFill>
                  </a:rPr>
                  <a:t>Courseware</a:t>
                </a:r>
              </a:p>
              <a:p>
                <a:r>
                  <a:rPr lang="en-US" sz="1400" dirty="0">
                    <a:solidFill>
                      <a:schemeClr val="tx1">
                        <a:lumMod val="75000"/>
                      </a:schemeClr>
                    </a:solidFill>
                  </a:rPr>
                  <a:t>E-portfolios</a:t>
                </a:r>
              </a:p>
              <a:p>
                <a:r>
                  <a:rPr lang="en-US" sz="1400" dirty="0">
                    <a:solidFill>
                      <a:schemeClr val="tx1">
                        <a:lumMod val="75000"/>
                      </a:schemeClr>
                    </a:solidFill>
                  </a:rPr>
                  <a:t>Research data</a:t>
                </a:r>
              </a:p>
              <a:p>
                <a:r>
                  <a:rPr lang="en-US" sz="1400" dirty="0">
                    <a:solidFill>
                      <a:srgbClr val="F79646"/>
                    </a:solidFill>
                  </a:rPr>
                  <a:t>Prospectus</a:t>
                </a:r>
              </a:p>
              <a:p>
                <a:r>
                  <a:rPr lang="en-US" sz="1400" dirty="0" err="1">
                    <a:solidFill>
                      <a:srgbClr val="F79646"/>
                    </a:solidFill>
                  </a:rPr>
                  <a:t>Insitutional</a:t>
                </a:r>
                <a:r>
                  <a:rPr lang="en-US" sz="1400" dirty="0">
                    <a:solidFill>
                      <a:srgbClr val="F79646"/>
                    </a:solidFill>
                  </a:rPr>
                  <a:t> website</a:t>
                </a:r>
              </a:p>
            </p:txBody>
          </p:sp>
          <p:pic>
            <p:nvPicPr>
              <p:cNvPr id="14352" name="Picture 50" descr="researchandlearning2"/>
              <p:cNvPicPr>
                <a:picLocks noChangeAspect="1" noChangeArrowheads="1"/>
              </p:cNvPicPr>
              <p:nvPr/>
            </p:nvPicPr>
            <p:blipFill>
              <a:blip r:embed="rId4" cstate="print"/>
              <a:srcRect/>
              <a:stretch>
                <a:fillRect/>
              </a:stretch>
            </p:blipFill>
            <p:spPr bwMode="auto">
              <a:xfrm>
                <a:off x="4937125" y="3551238"/>
                <a:ext cx="1555750" cy="1036637"/>
              </a:xfrm>
              <a:prstGeom prst="rect">
                <a:avLst/>
              </a:prstGeom>
              <a:noFill/>
              <a:ln w="9525">
                <a:noFill/>
                <a:miter lim="800000"/>
                <a:headEnd/>
                <a:tailEnd/>
              </a:ln>
            </p:spPr>
          </p:pic>
        </p:grpSp>
        <p:sp>
          <p:nvSpPr>
            <p:cNvPr id="14353" name="Text Box 33"/>
            <p:cNvSpPr txBox="1">
              <a:spLocks noChangeArrowheads="1"/>
            </p:cNvSpPr>
            <p:nvPr/>
          </p:nvSpPr>
          <p:spPr bwMode="auto">
            <a:xfrm>
              <a:off x="182563" y="3459163"/>
              <a:ext cx="2835275" cy="1631950"/>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High-High</a:t>
              </a:r>
            </a:p>
            <a:p>
              <a:r>
                <a:rPr lang="en-US" sz="1600" b="1" dirty="0">
                  <a:solidFill>
                    <a:schemeClr val="tx1">
                      <a:lumMod val="75000"/>
                    </a:schemeClr>
                  </a:solidFill>
                </a:rPr>
                <a:t>Special  Collections</a:t>
              </a:r>
            </a:p>
            <a:p>
              <a:r>
                <a:rPr lang="en-US" sz="1400" dirty="0">
                  <a:solidFill>
                    <a:schemeClr val="tx1">
                      <a:lumMod val="75000"/>
                    </a:schemeClr>
                  </a:solidFill>
                </a:rPr>
                <a:t>Rare books</a:t>
              </a:r>
            </a:p>
            <a:p>
              <a:r>
                <a:rPr lang="en-US" sz="1400" dirty="0">
                  <a:solidFill>
                    <a:schemeClr val="tx1">
                      <a:lumMod val="75000"/>
                    </a:schemeClr>
                  </a:solidFill>
                </a:rPr>
                <a:t>Local/Historical Newspapers</a:t>
              </a:r>
            </a:p>
            <a:p>
              <a:r>
                <a:rPr lang="en-US" sz="1400" dirty="0">
                  <a:solidFill>
                    <a:schemeClr val="tx1">
                      <a:lumMod val="75000"/>
                    </a:schemeClr>
                  </a:solidFill>
                </a:rPr>
                <a:t>Local History Materials</a:t>
              </a:r>
            </a:p>
            <a:p>
              <a:r>
                <a:rPr lang="en-US" sz="1400" dirty="0">
                  <a:solidFill>
                    <a:schemeClr val="tx1">
                      <a:lumMod val="75000"/>
                    </a:schemeClr>
                  </a:solidFill>
                </a:rPr>
                <a:t>Archives &amp; Manuscripts</a:t>
              </a:r>
            </a:p>
            <a:p>
              <a:r>
                <a:rPr lang="en-US" sz="1400" dirty="0">
                  <a:solidFill>
                    <a:schemeClr val="tx1">
                      <a:lumMod val="75000"/>
                    </a:schemeClr>
                  </a:solidFill>
                </a:rPr>
                <a:t>Theses &amp; dissertations</a:t>
              </a:r>
            </a:p>
          </p:txBody>
        </p:sp>
        <p:pic>
          <p:nvPicPr>
            <p:cNvPr id="14354" name="Picture 51" descr="specialcollections2"/>
            <p:cNvPicPr>
              <a:picLocks noChangeAspect="1" noChangeArrowheads="1"/>
            </p:cNvPicPr>
            <p:nvPr/>
          </p:nvPicPr>
          <p:blipFill>
            <a:blip r:embed="rId5" cstate="print"/>
            <a:srcRect/>
            <a:stretch>
              <a:fillRect/>
            </a:stretch>
          </p:blipFill>
          <p:spPr bwMode="auto">
            <a:xfrm>
              <a:off x="3200400" y="3641725"/>
              <a:ext cx="1462088" cy="974725"/>
            </a:xfrm>
            <a:prstGeom prst="rect">
              <a:avLst/>
            </a:prstGeom>
            <a:noFill/>
            <a:ln w="9525">
              <a:noFill/>
              <a:miter lim="800000"/>
              <a:headEnd/>
              <a:tailEnd/>
            </a:ln>
          </p:spPr>
        </p:pic>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7200" y="0"/>
            <a:ext cx="4402167" cy="3231654"/>
          </a:xfrm>
          <a:prstGeom prst="rect">
            <a:avLst/>
          </a:prstGeom>
          <a:noFill/>
        </p:spPr>
        <p:txBody>
          <a:bodyPr wrap="none" rtlCol="0">
            <a:spAutoFit/>
          </a:bodyPr>
          <a:lstStyle/>
          <a:p>
            <a:r>
              <a:rPr lang="en-US" sz="3600" b="1" dirty="0" smtClean="0">
                <a:solidFill>
                  <a:srgbClr val="F79646"/>
                </a:solidFill>
              </a:rPr>
              <a:t>Outside in </a:t>
            </a:r>
            <a:r>
              <a:rPr lang="en-US" sz="2400" b="1" dirty="0" smtClean="0">
                <a:solidFill>
                  <a:srgbClr val="FFFFFF">
                    <a:lumMod val="65000"/>
                  </a:srgbClr>
                </a:solidFill>
              </a:rPr>
              <a:t>Bought, licensed</a:t>
            </a:r>
          </a:p>
          <a:p>
            <a:endParaRPr lang="en-US" sz="2400" b="1" dirty="0" smtClean="0">
              <a:solidFill>
                <a:srgbClr val="FFFFFF">
                  <a:lumMod val="65000"/>
                </a:srgbClr>
              </a:solidFill>
            </a:endParaRPr>
          </a:p>
          <a:p>
            <a:r>
              <a:rPr lang="en-US" sz="2400" b="1" dirty="0" smtClean="0">
                <a:solidFill>
                  <a:srgbClr val="FFFFFF">
                    <a:lumMod val="65000"/>
                  </a:srgbClr>
                </a:solidFill>
              </a:rPr>
              <a:t>Increased consolidation </a:t>
            </a:r>
          </a:p>
          <a:p>
            <a:r>
              <a:rPr lang="en-US" sz="2400" dirty="0" smtClean="0">
                <a:solidFill>
                  <a:srgbClr val="FFFFFF">
                    <a:lumMod val="65000"/>
                  </a:srgbClr>
                </a:solidFill>
              </a:rPr>
              <a:t>Move from print to licensed</a:t>
            </a:r>
          </a:p>
          <a:p>
            <a:r>
              <a:rPr lang="en-US" sz="2400" dirty="0" smtClean="0">
                <a:solidFill>
                  <a:srgbClr val="FFFFFF">
                    <a:lumMod val="65000"/>
                  </a:srgbClr>
                </a:solidFill>
              </a:rPr>
              <a:t>Manage down print</a:t>
            </a:r>
          </a:p>
          <a:p>
            <a:r>
              <a:rPr lang="en-US" sz="2400" dirty="0" smtClean="0">
                <a:solidFill>
                  <a:srgbClr val="FFFFFF">
                    <a:lumMod val="65000"/>
                  </a:srgbClr>
                </a:solidFill>
              </a:rPr>
              <a:t>Move to user-driven models</a:t>
            </a:r>
          </a:p>
          <a:p>
            <a:endParaRPr lang="en-US" sz="2400" b="1" dirty="0" smtClean="0">
              <a:solidFill>
                <a:srgbClr val="FFFFFF">
                  <a:lumMod val="65000"/>
                </a:srgbClr>
              </a:solidFill>
            </a:endParaRPr>
          </a:p>
          <a:p>
            <a:r>
              <a:rPr lang="en-US" sz="2400" dirty="0" smtClean="0">
                <a:solidFill>
                  <a:srgbClr val="F19720"/>
                </a:solidFill>
              </a:rPr>
              <a:t>Aim:</a:t>
            </a:r>
            <a:r>
              <a:rPr lang="en-US" sz="2400" b="1" dirty="0" smtClean="0">
                <a:solidFill>
                  <a:srgbClr val="F19720"/>
                </a:solidFill>
              </a:rPr>
              <a:t> </a:t>
            </a:r>
            <a:r>
              <a:rPr lang="en-US" sz="2400" b="1" dirty="0" smtClean="0">
                <a:solidFill>
                  <a:srgbClr val="FFFFFF">
                    <a:lumMod val="65000"/>
                  </a:srgbClr>
                </a:solidFill>
              </a:rPr>
              <a:t>to discover</a:t>
            </a:r>
            <a:endParaRPr lang="en-US" sz="2800" b="1" dirty="0" smtClean="0">
              <a:solidFill>
                <a:srgbClr val="FFFFFF">
                  <a:lumMod val="65000"/>
                </a:srgbClr>
              </a:solidFill>
            </a:endParaRPr>
          </a:p>
        </p:txBody>
      </p:sp>
      <p:pic>
        <p:nvPicPr>
          <p:cNvPr id="22" name="Picture 50" descr="researchandlearning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013028" y="3490974"/>
            <a:ext cx="806999" cy="702517"/>
          </a:xfrm>
          <a:prstGeom prst="ellipse">
            <a:avLst/>
          </a:prstGeom>
          <a:ln>
            <a:solidFill>
              <a:schemeClr val="tx1"/>
            </a:solidFill>
          </a:ln>
          <a:effectLst>
            <a:softEdge rad="112500"/>
          </a:effectLst>
        </p:spPr>
      </p:pic>
      <p:pic>
        <p:nvPicPr>
          <p:cNvPr id="23" name="Picture 44" descr="WebResources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099738" y="2471419"/>
            <a:ext cx="465466" cy="608114"/>
          </a:xfrm>
          <a:prstGeom prst="ellipse">
            <a:avLst/>
          </a:prstGeom>
          <a:ln>
            <a:solidFill>
              <a:schemeClr val="tx1"/>
            </a:solidFill>
          </a:ln>
          <a:effectLst>
            <a:softEdge rad="112500"/>
          </a:effectLst>
        </p:spPr>
      </p:pic>
      <p:pic>
        <p:nvPicPr>
          <p:cNvPr id="24" name="Picture 51" descr="specialcollections2"/>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5770179" y="3490974"/>
            <a:ext cx="728006" cy="634075"/>
          </a:xfrm>
          <a:prstGeom prst="ellipse">
            <a:avLst/>
          </a:prstGeom>
          <a:ln>
            <a:solidFill>
              <a:schemeClr val="tx1"/>
            </a:solidFill>
          </a:ln>
          <a:effectLst>
            <a:softEdge rad="112500"/>
          </a:effectLst>
        </p:spPr>
      </p:pic>
      <p:pic>
        <p:nvPicPr>
          <p:cNvPr id="25" name="Picture 48" descr="booksjournals"/>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772588" y="2323521"/>
            <a:ext cx="910459" cy="792987"/>
          </a:xfrm>
          <a:prstGeom prst="ellipse">
            <a:avLst/>
          </a:prstGeom>
          <a:ln>
            <a:solidFill>
              <a:schemeClr val="tx1"/>
            </a:solidFill>
          </a:ln>
          <a:effectLst>
            <a:softEdge rad="112500"/>
          </a:effectLst>
        </p:spPr>
      </p:pic>
      <p:sp>
        <p:nvSpPr>
          <p:cNvPr id="4" name="Rectangle 3"/>
          <p:cNvSpPr/>
          <p:nvPr/>
        </p:nvSpPr>
        <p:spPr>
          <a:xfrm>
            <a:off x="5538952" y="2169329"/>
            <a:ext cx="2485697" cy="2227916"/>
          </a:xfrm>
          <a:prstGeom prst="rect">
            <a:avLst/>
          </a:prstGeom>
          <a:solidFill>
            <a:schemeClr val="bg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0">
              <a:solidFill>
                <a:prstClr val="white"/>
              </a:solidFill>
            </a:endParaRPr>
          </a:p>
        </p:txBody>
      </p:sp>
      <p:cxnSp>
        <p:nvCxnSpPr>
          <p:cNvPr id="6" name="Straight Connector 5"/>
          <p:cNvCxnSpPr>
            <a:stCxn id="4" idx="0"/>
            <a:endCxn id="4" idx="2"/>
          </p:cNvCxnSpPr>
          <p:nvPr/>
        </p:nvCxnSpPr>
        <p:spPr>
          <a:xfrm rot="16200000" flipH="1">
            <a:off x="5667843" y="3283471"/>
            <a:ext cx="2227916" cy="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5538952" y="3283287"/>
            <a:ext cx="2485697" cy="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735614" y="3113361"/>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Low Stewardship</a:t>
            </a:r>
          </a:p>
        </p:txBody>
      </p:sp>
      <p:sp>
        <p:nvSpPr>
          <p:cNvPr id="18" name="Oval 17"/>
          <p:cNvSpPr/>
          <p:nvPr/>
        </p:nvSpPr>
        <p:spPr>
          <a:xfrm>
            <a:off x="5105400" y="3113361"/>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a:solidFill>
                  <a:srgbClr val="FFFFFF"/>
                </a:solidFill>
              </a:rPr>
              <a:t>High Stewardship</a:t>
            </a:r>
          </a:p>
        </p:txBody>
      </p:sp>
      <p:sp>
        <p:nvSpPr>
          <p:cNvPr id="19" name="Oval 18"/>
          <p:cNvSpPr/>
          <p:nvPr/>
        </p:nvSpPr>
        <p:spPr>
          <a:xfrm>
            <a:off x="6406055" y="4359483"/>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In Few Collections</a:t>
            </a:r>
          </a:p>
        </p:txBody>
      </p:sp>
      <p:sp>
        <p:nvSpPr>
          <p:cNvPr id="20" name="Oval 19"/>
          <p:cNvSpPr/>
          <p:nvPr/>
        </p:nvSpPr>
        <p:spPr>
          <a:xfrm>
            <a:off x="6406055" y="1905000"/>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In Many Collections</a:t>
            </a:r>
          </a:p>
        </p:txBody>
      </p:sp>
      <p:cxnSp>
        <p:nvCxnSpPr>
          <p:cNvPr id="11" name="Straight Connector 10"/>
          <p:cNvCxnSpPr/>
          <p:nvPr/>
        </p:nvCxnSpPr>
        <p:spPr>
          <a:xfrm flipV="1">
            <a:off x="5538952" y="2169329"/>
            <a:ext cx="2485697" cy="2227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38952" y="2169329"/>
            <a:ext cx="2485697" cy="2227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51" name="Text Box 21"/>
          <p:cNvSpPr txBox="1">
            <a:spLocks noChangeArrowheads="1"/>
          </p:cNvSpPr>
          <p:nvPr/>
        </p:nvSpPr>
        <p:spPr bwMode="auto">
          <a:xfrm>
            <a:off x="6261538" y="2282613"/>
            <a:ext cx="410690" cy="169277"/>
          </a:xfrm>
          <a:prstGeom prst="rect">
            <a:avLst/>
          </a:prstGeom>
          <a:noFill/>
          <a:ln w="9525">
            <a:solidFill>
              <a:schemeClr val="tx1"/>
            </a:solidFill>
            <a:miter lim="800000"/>
            <a:headEnd/>
            <a:tailEnd/>
          </a:ln>
        </p:spPr>
        <p:txBody>
          <a:bodyPr wrap="none">
            <a:spAutoFit/>
          </a:bodyPr>
          <a:lstStyle/>
          <a:p>
            <a:r>
              <a:rPr lang="en-US" sz="500">
                <a:solidFill>
                  <a:prstClr val="black"/>
                </a:solidFill>
              </a:rPr>
              <a:t>Licensed</a:t>
            </a:r>
          </a:p>
        </p:txBody>
      </p:sp>
      <p:sp>
        <p:nvSpPr>
          <p:cNvPr id="18452" name="Text Box 22"/>
          <p:cNvSpPr txBox="1">
            <a:spLocks noChangeArrowheads="1"/>
          </p:cNvSpPr>
          <p:nvPr/>
        </p:nvSpPr>
        <p:spPr bwMode="auto">
          <a:xfrm>
            <a:off x="5654566" y="2924555"/>
            <a:ext cx="457176" cy="169277"/>
          </a:xfrm>
          <a:prstGeom prst="rect">
            <a:avLst/>
          </a:prstGeom>
          <a:noFill/>
          <a:ln w="9525">
            <a:solidFill>
              <a:schemeClr val="tx1"/>
            </a:solidFill>
            <a:miter lim="800000"/>
            <a:headEnd/>
            <a:tailEnd/>
          </a:ln>
        </p:spPr>
        <p:txBody>
          <a:bodyPr wrap="none">
            <a:spAutoFit/>
          </a:bodyPr>
          <a:lstStyle/>
          <a:p>
            <a:r>
              <a:rPr lang="en-US" sz="500">
                <a:solidFill>
                  <a:prstClr val="black"/>
                </a:solidFill>
              </a:rPr>
              <a:t>Purchased</a:t>
            </a:r>
          </a:p>
        </p:txBody>
      </p:sp>
      <p:sp>
        <p:nvSpPr>
          <p:cNvPr id="29" name="TextBox 28"/>
          <p:cNvSpPr txBox="1"/>
          <p:nvPr/>
        </p:nvSpPr>
        <p:spPr>
          <a:xfrm>
            <a:off x="457200" y="3657600"/>
            <a:ext cx="7228261" cy="3046988"/>
          </a:xfrm>
          <a:prstGeom prst="rect">
            <a:avLst/>
          </a:prstGeom>
          <a:noFill/>
        </p:spPr>
        <p:txBody>
          <a:bodyPr wrap="none" rtlCol="0">
            <a:spAutoFit/>
          </a:bodyPr>
          <a:lstStyle/>
          <a:p>
            <a:r>
              <a:rPr lang="en-US" sz="3600" b="1" dirty="0" smtClean="0">
                <a:solidFill>
                  <a:srgbClr val="F79646"/>
                </a:solidFill>
              </a:rPr>
              <a:t>Inside out</a:t>
            </a:r>
          </a:p>
          <a:p>
            <a:pPr>
              <a:lnSpc>
                <a:spcPct val="120000"/>
              </a:lnSpc>
              <a:spcBef>
                <a:spcPct val="50000"/>
              </a:spcBef>
            </a:pPr>
            <a:r>
              <a:rPr lang="en-US" sz="2400" dirty="0" smtClean="0">
                <a:solidFill>
                  <a:srgbClr val="FFFFFF">
                    <a:lumMod val="65000"/>
                  </a:srgbClr>
                </a:solidFill>
              </a:rPr>
              <a:t>Institutional assets: special collections, </a:t>
            </a:r>
            <a:br>
              <a:rPr lang="en-US" sz="2400" dirty="0" smtClean="0">
                <a:solidFill>
                  <a:srgbClr val="FFFFFF">
                    <a:lumMod val="65000"/>
                  </a:srgbClr>
                </a:solidFill>
              </a:rPr>
            </a:br>
            <a:r>
              <a:rPr lang="en-US" sz="2400" dirty="0" smtClean="0">
                <a:solidFill>
                  <a:srgbClr val="FFFFFF">
                    <a:lumMod val="65000"/>
                  </a:srgbClr>
                </a:solidFill>
              </a:rPr>
              <a:t>research and learning materials, institutional records, …</a:t>
            </a:r>
            <a:br>
              <a:rPr lang="en-US" sz="2400" dirty="0" smtClean="0">
                <a:solidFill>
                  <a:srgbClr val="FFFFFF">
                    <a:lumMod val="65000"/>
                  </a:srgbClr>
                </a:solidFill>
              </a:rPr>
            </a:br>
            <a:r>
              <a:rPr lang="en-US" sz="2400" dirty="0" smtClean="0">
                <a:solidFill>
                  <a:srgbClr val="FFFFFF">
                    <a:lumMod val="65000"/>
                  </a:srgbClr>
                </a:solidFill>
              </a:rPr>
              <a:t>Reputation management</a:t>
            </a:r>
            <a:br>
              <a:rPr lang="en-US" sz="2400" dirty="0" smtClean="0">
                <a:solidFill>
                  <a:srgbClr val="FFFFFF">
                    <a:lumMod val="65000"/>
                  </a:srgbClr>
                </a:solidFill>
              </a:rPr>
            </a:br>
            <a:r>
              <a:rPr lang="en-US" sz="2400" dirty="0" smtClean="0">
                <a:solidFill>
                  <a:srgbClr val="FFFFFF">
                    <a:lumMod val="65000"/>
                  </a:srgbClr>
                </a:solidFill>
              </a:rPr>
              <a:t>Increasingly important?</a:t>
            </a:r>
            <a:r>
              <a:rPr lang="en-US" sz="2400" dirty="0" smtClean="0">
                <a:solidFill>
                  <a:srgbClr val="FFFFFF"/>
                </a:solidFill>
              </a:rPr>
              <a:t/>
            </a:r>
            <a:br>
              <a:rPr lang="en-US" sz="2400" dirty="0" smtClean="0">
                <a:solidFill>
                  <a:srgbClr val="FFFFFF"/>
                </a:solidFill>
              </a:rPr>
            </a:br>
            <a:r>
              <a:rPr lang="en-US" sz="2400" b="1" dirty="0" smtClean="0">
                <a:solidFill>
                  <a:srgbClr val="F19720"/>
                </a:solidFill>
              </a:rPr>
              <a:t>Aim:</a:t>
            </a:r>
            <a:r>
              <a:rPr lang="en-US" sz="2400" b="1" dirty="0" smtClean="0">
                <a:solidFill>
                  <a:srgbClr val="FFFFFF"/>
                </a:solidFill>
              </a:rPr>
              <a:t> </a:t>
            </a:r>
            <a:r>
              <a:rPr lang="en-US" sz="2400" b="1" dirty="0" smtClean="0">
                <a:solidFill>
                  <a:srgbClr val="FFFFFF">
                    <a:lumMod val="65000"/>
                  </a:srgbClr>
                </a:solidFill>
              </a:rPr>
              <a:t>to</a:t>
            </a:r>
            <a:r>
              <a:rPr lang="en-US" sz="2400" b="1" dirty="0" smtClean="0">
                <a:solidFill>
                  <a:srgbClr val="FFFFFF"/>
                </a:solidFill>
              </a:rPr>
              <a:t> </a:t>
            </a:r>
            <a:r>
              <a:rPr lang="en-US" sz="2400" b="1" dirty="0" smtClean="0">
                <a:solidFill>
                  <a:srgbClr val="F19720"/>
                </a:solidFill>
              </a:rPr>
              <a:t>*have*</a:t>
            </a:r>
            <a:r>
              <a:rPr lang="en-US" sz="2400" b="1" dirty="0" smtClean="0">
                <a:solidFill>
                  <a:srgbClr val="FFFFFF"/>
                </a:solidFill>
              </a:rPr>
              <a:t> </a:t>
            </a:r>
            <a:r>
              <a:rPr lang="en-US" sz="2400" b="1" dirty="0" smtClean="0">
                <a:solidFill>
                  <a:srgbClr val="FFFFFF">
                    <a:lumMod val="65000"/>
                  </a:srgbClr>
                </a:solidFill>
              </a:rPr>
              <a:t>discovered … to </a:t>
            </a:r>
            <a:r>
              <a:rPr lang="en-US" sz="2400" b="1" dirty="0" smtClean="0">
                <a:solidFill>
                  <a:srgbClr val="F19720"/>
                </a:solidFill>
              </a:rPr>
              <a:t>disclose</a:t>
            </a:r>
          </a:p>
        </p:txBody>
      </p:sp>
      <p:cxnSp>
        <p:nvCxnSpPr>
          <p:cNvPr id="32" name="Straight Connector 31"/>
          <p:cNvCxnSpPr/>
          <p:nvPr/>
        </p:nvCxnSpPr>
        <p:spPr>
          <a:xfrm>
            <a:off x="1600200" y="3276600"/>
            <a:ext cx="7315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1"/>
          <p:cNvPicPr>
            <a:picLocks noChangeAspect="1" noChangeArrowheads="1"/>
          </p:cNvPicPr>
          <p:nvPr/>
        </p:nvPicPr>
        <p:blipFill>
          <a:blip r:embed="rId2" cstate="print"/>
          <a:srcRect/>
          <a:stretch>
            <a:fillRect/>
          </a:stretch>
        </p:blipFill>
        <p:spPr bwMode="auto">
          <a:xfrm>
            <a:off x="6400800" y="0"/>
            <a:ext cx="2743200" cy="6865258"/>
          </a:xfrm>
          <a:prstGeom prst="rect">
            <a:avLst/>
          </a:prstGeom>
          <a:noFill/>
          <a:ln w="9525">
            <a:noFill/>
            <a:miter lim="800000"/>
            <a:headEnd/>
            <a:tailEnd/>
          </a:ln>
        </p:spPr>
      </p:pic>
      <p:sp>
        <p:nvSpPr>
          <p:cNvPr id="5" name="TextBox 4"/>
          <p:cNvSpPr txBox="1"/>
          <p:nvPr/>
        </p:nvSpPr>
        <p:spPr>
          <a:xfrm>
            <a:off x="4876800" y="1905000"/>
            <a:ext cx="1176925" cy="369332"/>
          </a:xfrm>
          <a:prstGeom prst="rect">
            <a:avLst/>
          </a:prstGeom>
          <a:noFill/>
        </p:spPr>
        <p:txBody>
          <a:bodyPr wrap="none" rtlCol="0">
            <a:spAutoFit/>
          </a:bodyPr>
          <a:lstStyle/>
          <a:p>
            <a:r>
              <a:rPr lang="en-US" dirty="0" smtClean="0">
                <a:solidFill>
                  <a:schemeClr val="tx1">
                    <a:lumMod val="50000"/>
                  </a:schemeClr>
                </a:solidFill>
              </a:rPr>
              <a:t>Affiliations</a:t>
            </a:r>
            <a:endParaRPr lang="en-US" dirty="0">
              <a:solidFill>
                <a:schemeClr val="tx1">
                  <a:lumMod val="50000"/>
                </a:schemeClr>
              </a:solidFill>
            </a:endParaRPr>
          </a:p>
        </p:txBody>
      </p:sp>
      <p:sp>
        <p:nvSpPr>
          <p:cNvPr id="6" name="TextBox 5"/>
          <p:cNvSpPr txBox="1"/>
          <p:nvPr/>
        </p:nvSpPr>
        <p:spPr>
          <a:xfrm>
            <a:off x="5181600" y="5562600"/>
            <a:ext cx="865943" cy="369332"/>
          </a:xfrm>
          <a:prstGeom prst="rect">
            <a:avLst/>
          </a:prstGeom>
          <a:noFill/>
        </p:spPr>
        <p:txBody>
          <a:bodyPr wrap="none" rtlCol="0">
            <a:spAutoFit/>
          </a:bodyPr>
          <a:lstStyle/>
          <a:p>
            <a:r>
              <a:rPr lang="en-US" dirty="0" smtClean="0">
                <a:solidFill>
                  <a:schemeClr val="tx1">
                    <a:lumMod val="50000"/>
                  </a:schemeClr>
                </a:solidFill>
              </a:rPr>
              <a:t>Service</a:t>
            </a:r>
            <a:endParaRPr lang="en-US" dirty="0">
              <a:solidFill>
                <a:schemeClr val="tx1">
                  <a:lumMod val="50000"/>
                </a:schemeClr>
              </a:solidFill>
            </a:endParaRPr>
          </a:p>
        </p:txBody>
      </p:sp>
      <p:sp>
        <p:nvSpPr>
          <p:cNvPr id="7" name="TextBox 6"/>
          <p:cNvSpPr txBox="1"/>
          <p:nvPr/>
        </p:nvSpPr>
        <p:spPr>
          <a:xfrm>
            <a:off x="5029200" y="4876800"/>
            <a:ext cx="1061509" cy="369332"/>
          </a:xfrm>
          <a:prstGeom prst="rect">
            <a:avLst/>
          </a:prstGeom>
          <a:noFill/>
        </p:spPr>
        <p:txBody>
          <a:bodyPr wrap="none" rtlCol="0">
            <a:spAutoFit/>
          </a:bodyPr>
          <a:lstStyle/>
          <a:p>
            <a:r>
              <a:rPr lang="en-US" dirty="0" smtClean="0">
                <a:solidFill>
                  <a:schemeClr val="tx1">
                    <a:lumMod val="50000"/>
                  </a:schemeClr>
                </a:solidFill>
              </a:rPr>
              <a:t>Teaching</a:t>
            </a:r>
            <a:endParaRPr lang="en-US" dirty="0">
              <a:solidFill>
                <a:schemeClr val="tx1">
                  <a:lumMod val="50000"/>
                </a:schemeClr>
              </a:solidFill>
            </a:endParaRPr>
          </a:p>
        </p:txBody>
      </p:sp>
      <p:sp>
        <p:nvSpPr>
          <p:cNvPr id="8" name="TextBox 7"/>
          <p:cNvSpPr txBox="1"/>
          <p:nvPr/>
        </p:nvSpPr>
        <p:spPr>
          <a:xfrm>
            <a:off x="4953000" y="3048000"/>
            <a:ext cx="1053494" cy="369332"/>
          </a:xfrm>
          <a:prstGeom prst="rect">
            <a:avLst/>
          </a:prstGeom>
          <a:noFill/>
        </p:spPr>
        <p:txBody>
          <a:bodyPr wrap="none" rtlCol="0">
            <a:spAutoFit/>
          </a:bodyPr>
          <a:lstStyle/>
          <a:p>
            <a:r>
              <a:rPr lang="en-US" dirty="0" smtClean="0">
                <a:solidFill>
                  <a:schemeClr val="tx1">
                    <a:lumMod val="50000"/>
                  </a:schemeClr>
                </a:solidFill>
              </a:rPr>
              <a:t>Research</a:t>
            </a:r>
            <a:endParaRPr lang="en-US" dirty="0">
              <a:solidFill>
                <a:schemeClr val="tx1">
                  <a:lumMod val="50000"/>
                </a:schemeClr>
              </a:solidFill>
            </a:endParaRPr>
          </a:p>
        </p:txBody>
      </p:sp>
      <p:sp>
        <p:nvSpPr>
          <p:cNvPr id="9" name="TextBox 8"/>
          <p:cNvSpPr txBox="1"/>
          <p:nvPr/>
        </p:nvSpPr>
        <p:spPr>
          <a:xfrm>
            <a:off x="4800600" y="4038600"/>
            <a:ext cx="1335622" cy="369332"/>
          </a:xfrm>
          <a:prstGeom prst="rect">
            <a:avLst/>
          </a:prstGeom>
          <a:noFill/>
        </p:spPr>
        <p:txBody>
          <a:bodyPr wrap="none" rtlCol="0">
            <a:spAutoFit/>
          </a:bodyPr>
          <a:lstStyle/>
          <a:p>
            <a:r>
              <a:rPr lang="en-US" dirty="0" smtClean="0">
                <a:solidFill>
                  <a:schemeClr val="tx1">
                    <a:lumMod val="50000"/>
                  </a:schemeClr>
                </a:solidFill>
              </a:rPr>
              <a:t>Publications</a:t>
            </a:r>
            <a:endParaRPr lang="en-US" dirty="0">
              <a:solidFill>
                <a:schemeClr val="tx1">
                  <a:lumMod val="50000"/>
                </a:schemeClr>
              </a:solidFill>
            </a:endParaRPr>
          </a:p>
        </p:txBody>
      </p:sp>
      <p:pic>
        <p:nvPicPr>
          <p:cNvPr id="167938" name="Picture 2"/>
          <p:cNvPicPr>
            <a:picLocks noChangeAspect="1" noChangeArrowheads="1"/>
          </p:cNvPicPr>
          <p:nvPr/>
        </p:nvPicPr>
        <p:blipFill>
          <a:blip r:embed="rId3" cstate="print"/>
          <a:srcRect/>
          <a:stretch>
            <a:fillRect/>
          </a:stretch>
        </p:blipFill>
        <p:spPr bwMode="auto">
          <a:xfrm>
            <a:off x="304800" y="304800"/>
            <a:ext cx="4905375" cy="139065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Preamble</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Boundaries</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The network reconfigures the library</a:t>
            </a:r>
            <a:endParaRPr lang="en-US" sz="6600" dirty="0"/>
          </a:p>
        </p:txBody>
      </p:sp>
      <p:sp>
        <p:nvSpPr>
          <p:cNvPr id="4" name="Text Placeholder 3"/>
          <p:cNvSpPr>
            <a:spLocks noGrp="1"/>
          </p:cNvSpPr>
          <p:nvPr>
            <p:ph type="body" sz="quarter" idx="14"/>
          </p:nvPr>
        </p:nvSpPr>
        <p:spPr/>
        <p:txBody>
          <a:bodyPr/>
          <a:lstStyle/>
          <a:p>
            <a:r>
              <a:rPr lang="en-US" dirty="0" smtClean="0"/>
              <a:t>Boundaries of the library are changing … </a:t>
            </a:r>
            <a:endParaRPr lang="en-US" dirty="0"/>
          </a:p>
        </p:txBody>
      </p:sp>
      <p:sp>
        <p:nvSpPr>
          <p:cNvPr id="8" name="Text Placeholder 7"/>
          <p:cNvSpPr>
            <a:spLocks noGrp="1"/>
          </p:cNvSpPr>
          <p:nvPr>
            <p:ph type="body" sz="quarter" idx="18"/>
          </p:nvPr>
        </p:nvSpPr>
        <p:spPr/>
        <p:txBody>
          <a:bodyPr/>
          <a:lstStyle/>
          <a:p>
            <a:r>
              <a:rPr lang="en-US" dirty="0" smtClean="0"/>
              <a:t>…. as the network reduces transaction costs ….. </a:t>
            </a:r>
            <a:endParaRPr lang="en-US" dirty="0"/>
          </a:p>
        </p:txBody>
      </p:sp>
      <p:sp>
        <p:nvSpPr>
          <p:cNvPr id="12" name="Text Placeholder 11"/>
          <p:cNvSpPr>
            <a:spLocks noGrp="1"/>
          </p:cNvSpPr>
          <p:nvPr>
            <p:ph type="body" sz="quarter" idx="22"/>
          </p:nvPr>
        </p:nvSpPr>
        <p:spPr/>
        <p:txBody>
          <a:bodyPr/>
          <a:lstStyle/>
          <a:p>
            <a:r>
              <a:rPr lang="en-US" dirty="0" smtClean="0"/>
              <a:t>…. and as economics and functionality encourage new approaches. </a:t>
            </a:r>
            <a:endParaRPr lang="en-US" dirty="0"/>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a:t>
            </a:r>
            <a:endParaRPr lang="en-US" dirty="0"/>
          </a:p>
        </p:txBody>
      </p:sp>
      <p:sp>
        <p:nvSpPr>
          <p:cNvPr id="18" name="Text Placeholder 17"/>
          <p:cNvSpPr>
            <a:spLocks noGrp="1"/>
          </p:cNvSpPr>
          <p:nvPr>
            <p:ph type="body" sz="quarter" idx="14"/>
          </p:nvPr>
        </p:nvSpPr>
        <p:spPr>
          <a:xfrm>
            <a:off x="381000" y="2057400"/>
            <a:ext cx="5974080" cy="4495800"/>
          </a:xfrm>
        </p:spPr>
        <p:txBody>
          <a:bodyPr/>
          <a:lstStyle/>
          <a:p>
            <a:r>
              <a:rPr lang="en-US" dirty="0" smtClean="0"/>
              <a:t>A university investment in shared information management. </a:t>
            </a:r>
            <a:endParaRPr lang="en-US" dirty="0"/>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sz="6600" dirty="0" smtClean="0"/>
              <a:t>Information management?</a:t>
            </a:r>
            <a:endParaRPr lang="en-US" sz="6600" dirty="0"/>
          </a:p>
        </p:txBody>
      </p:sp>
      <p:sp>
        <p:nvSpPr>
          <p:cNvPr id="21" name="Text Placeholder 20"/>
          <p:cNvSpPr>
            <a:spLocks noGrp="1"/>
          </p:cNvSpPr>
          <p:nvPr>
            <p:ph type="body" sz="quarter" idx="14"/>
          </p:nvPr>
        </p:nvSpPr>
        <p:spPr/>
        <p:txBody>
          <a:bodyPr/>
          <a:lstStyle/>
          <a:p>
            <a:r>
              <a:rPr lang="en-US" dirty="0" smtClean="0">
                <a:solidFill>
                  <a:schemeClr val="bg1">
                    <a:lumMod val="50000"/>
                    <a:lumOff val="50000"/>
                  </a:schemeClr>
                </a:solidFill>
              </a:rPr>
              <a:t>IT</a:t>
            </a:r>
            <a:endParaRPr lang="en-US" dirty="0">
              <a:solidFill>
                <a:schemeClr val="bg1">
                  <a:lumMod val="50000"/>
                  <a:lumOff val="50000"/>
                </a:schemeClr>
              </a:solidFill>
            </a:endParaRPr>
          </a:p>
        </p:txBody>
      </p:sp>
      <p:sp>
        <p:nvSpPr>
          <p:cNvPr id="26" name="Text Placeholder 25"/>
          <p:cNvSpPr>
            <a:spLocks noGrp="1"/>
          </p:cNvSpPr>
          <p:nvPr>
            <p:ph type="body" sz="quarter" idx="17"/>
          </p:nvPr>
        </p:nvSpPr>
        <p:spPr/>
        <p:txBody>
          <a:bodyPr/>
          <a:lstStyle/>
          <a:p>
            <a:r>
              <a:rPr lang="en-US" dirty="0" smtClean="0"/>
              <a:t>Computer centre</a:t>
            </a:r>
            <a:endParaRPr lang="en-US" dirty="0"/>
          </a:p>
        </p:txBody>
      </p:sp>
      <p:sp>
        <p:nvSpPr>
          <p:cNvPr id="28" name="Text Placeholder 27"/>
          <p:cNvSpPr>
            <a:spLocks noGrp="1"/>
          </p:cNvSpPr>
          <p:nvPr>
            <p:ph type="body" sz="quarter" idx="18"/>
          </p:nvPr>
        </p:nvSpPr>
        <p:spPr/>
        <p:txBody>
          <a:bodyPr/>
          <a:lstStyle/>
          <a:p>
            <a:r>
              <a:rPr lang="en-US" dirty="0" smtClean="0">
                <a:solidFill>
                  <a:schemeClr val="bg1">
                    <a:lumMod val="50000"/>
                    <a:lumOff val="50000"/>
                  </a:schemeClr>
                </a:solidFill>
              </a:rPr>
              <a:t>E-learning</a:t>
            </a:r>
            <a:endParaRPr lang="en-US" dirty="0">
              <a:solidFill>
                <a:schemeClr val="bg1">
                  <a:lumMod val="50000"/>
                  <a:lumOff val="50000"/>
                </a:schemeClr>
              </a:solidFill>
            </a:endParaRPr>
          </a:p>
        </p:txBody>
      </p:sp>
      <p:sp>
        <p:nvSpPr>
          <p:cNvPr id="30" name="Text Placeholder 29"/>
          <p:cNvSpPr>
            <a:spLocks noGrp="1"/>
          </p:cNvSpPr>
          <p:nvPr>
            <p:ph type="body" sz="quarter" idx="20"/>
          </p:nvPr>
        </p:nvSpPr>
        <p:spPr/>
        <p:txBody>
          <a:bodyPr/>
          <a:lstStyle/>
          <a:p>
            <a:r>
              <a:rPr lang="en-US" dirty="0" smtClean="0"/>
              <a:t>E-learning</a:t>
            </a:r>
            <a:endParaRPr lang="en-US" dirty="0"/>
          </a:p>
        </p:txBody>
      </p:sp>
      <p:sp>
        <p:nvSpPr>
          <p:cNvPr id="32" name="Text Placeholder 31"/>
          <p:cNvSpPr>
            <a:spLocks noGrp="1"/>
          </p:cNvSpPr>
          <p:nvPr>
            <p:ph type="body" sz="quarter" idx="21"/>
          </p:nvPr>
        </p:nvSpPr>
        <p:spPr/>
        <p:txBody>
          <a:bodyPr>
            <a:normAutofit/>
          </a:bodyPr>
          <a:lstStyle/>
          <a:p>
            <a:r>
              <a:rPr lang="en-US" dirty="0" smtClean="0">
                <a:solidFill>
                  <a:schemeClr val="bg1">
                    <a:lumMod val="50000"/>
                    <a:lumOff val="50000"/>
                  </a:schemeClr>
                </a:solidFill>
              </a:rPr>
              <a:t>Repository, …</a:t>
            </a:r>
            <a:endParaRPr lang="en-US" dirty="0">
              <a:solidFill>
                <a:schemeClr val="bg1">
                  <a:lumMod val="50000"/>
                  <a:lumOff val="50000"/>
                </a:schemeClr>
              </a:solidFill>
            </a:endParaRPr>
          </a:p>
        </p:txBody>
      </p:sp>
      <p:sp>
        <p:nvSpPr>
          <p:cNvPr id="34" name="Text Placeholder 33"/>
          <p:cNvSpPr>
            <a:spLocks noGrp="1"/>
          </p:cNvSpPr>
          <p:nvPr>
            <p:ph type="body" sz="quarter" idx="23"/>
          </p:nvPr>
        </p:nvSpPr>
        <p:spPr/>
        <p:txBody>
          <a:bodyPr/>
          <a:lstStyle/>
          <a:p>
            <a:r>
              <a:rPr lang="en-US" dirty="0" smtClean="0"/>
              <a:t>e.g. ODAI, Yale</a:t>
            </a:r>
            <a:endParaRPr lang="en-US" dirty="0"/>
          </a:p>
        </p:txBody>
      </p:sp>
      <p:sp>
        <p:nvSpPr>
          <p:cNvPr id="36" name="Text Placeholder 35"/>
          <p:cNvSpPr>
            <a:spLocks noGrp="1"/>
          </p:cNvSpPr>
          <p:nvPr>
            <p:ph type="body" sz="quarter" idx="24"/>
          </p:nvPr>
        </p:nvSpPr>
        <p:spPr>
          <a:xfrm>
            <a:off x="5562600" y="1965960"/>
            <a:ext cx="3581400" cy="701040"/>
          </a:xfrm>
        </p:spPr>
        <p:txBody>
          <a:bodyPr>
            <a:normAutofit fontScale="92500" lnSpcReduction="10000"/>
          </a:bodyPr>
          <a:lstStyle/>
          <a:p>
            <a:r>
              <a:rPr lang="en-US" dirty="0" smtClean="0">
                <a:solidFill>
                  <a:schemeClr val="bg1">
                    <a:lumMod val="50000"/>
                    <a:lumOff val="50000"/>
                  </a:schemeClr>
                </a:solidFill>
              </a:rPr>
              <a:t>New forms of scholarly communication</a:t>
            </a:r>
            <a:endParaRPr lang="en-US" dirty="0">
              <a:solidFill>
                <a:schemeClr val="bg1">
                  <a:lumMod val="50000"/>
                  <a:lumOff val="50000"/>
                </a:schemeClr>
              </a:solidFill>
            </a:endParaRPr>
          </a:p>
        </p:txBody>
      </p:sp>
      <p:sp>
        <p:nvSpPr>
          <p:cNvPr id="45" name="Text Placeholder 44"/>
          <p:cNvSpPr>
            <a:spLocks noGrp="1"/>
          </p:cNvSpPr>
          <p:nvPr>
            <p:ph type="body" sz="quarter" idx="26"/>
          </p:nvPr>
        </p:nvSpPr>
        <p:spPr>
          <a:xfrm>
            <a:off x="5562600" y="2590800"/>
            <a:ext cx="3581400" cy="548640"/>
          </a:xfrm>
        </p:spPr>
        <p:txBody>
          <a:bodyPr/>
          <a:lstStyle/>
          <a:p>
            <a:r>
              <a:rPr lang="en-US" dirty="0" smtClean="0"/>
              <a:t>Press? Departments … </a:t>
            </a:r>
            <a:endParaRPr lang="en-US" dirty="0"/>
          </a:p>
        </p:txBody>
      </p:sp>
      <p:sp>
        <p:nvSpPr>
          <p:cNvPr id="46" name="Text Placeholder 45"/>
          <p:cNvSpPr>
            <a:spLocks noGrp="1"/>
          </p:cNvSpPr>
          <p:nvPr>
            <p:ph type="body" sz="quarter" idx="27"/>
          </p:nvPr>
        </p:nvSpPr>
        <p:spPr>
          <a:xfrm>
            <a:off x="5562600" y="3246120"/>
            <a:ext cx="3581400" cy="640080"/>
          </a:xfrm>
        </p:spPr>
        <p:txBody>
          <a:bodyPr>
            <a:normAutofit fontScale="92500" lnSpcReduction="20000"/>
          </a:bodyPr>
          <a:lstStyle/>
          <a:p>
            <a:r>
              <a:rPr lang="en-US" dirty="0" smtClean="0">
                <a:solidFill>
                  <a:schemeClr val="bg1">
                    <a:lumMod val="50000"/>
                    <a:lumOff val="50000"/>
                  </a:schemeClr>
                </a:solidFill>
              </a:rPr>
              <a:t>Research information management</a:t>
            </a:r>
            <a:endParaRPr lang="en-US" dirty="0">
              <a:solidFill>
                <a:schemeClr val="bg1">
                  <a:lumMod val="50000"/>
                  <a:lumOff val="50000"/>
                </a:schemeClr>
              </a:solidFill>
            </a:endParaRPr>
          </a:p>
        </p:txBody>
      </p:sp>
      <p:sp>
        <p:nvSpPr>
          <p:cNvPr id="48" name="Text Placeholder 47"/>
          <p:cNvSpPr>
            <a:spLocks noGrp="1"/>
          </p:cNvSpPr>
          <p:nvPr>
            <p:ph type="body" sz="quarter" idx="29"/>
          </p:nvPr>
        </p:nvSpPr>
        <p:spPr>
          <a:xfrm>
            <a:off x="5562600" y="3886200"/>
            <a:ext cx="3581400" cy="533400"/>
          </a:xfrm>
        </p:spPr>
        <p:txBody>
          <a:bodyPr/>
          <a:lstStyle/>
          <a:p>
            <a:r>
              <a:rPr lang="en-US" dirty="0" smtClean="0"/>
              <a:t>Research office</a:t>
            </a:r>
            <a:endParaRPr lang="en-US" dirty="0"/>
          </a:p>
        </p:txBody>
      </p:sp>
      <p:sp>
        <p:nvSpPr>
          <p:cNvPr id="49" name="Text Placeholder 48"/>
          <p:cNvSpPr>
            <a:spLocks noGrp="1"/>
          </p:cNvSpPr>
          <p:nvPr>
            <p:ph type="body" sz="quarter" idx="30"/>
          </p:nvPr>
        </p:nvSpPr>
        <p:spPr>
          <a:xfrm>
            <a:off x="5562600" y="4541520"/>
            <a:ext cx="3581400" cy="563880"/>
          </a:xfrm>
        </p:spPr>
        <p:txBody>
          <a:bodyPr>
            <a:normAutofit fontScale="92500"/>
          </a:bodyPr>
          <a:lstStyle/>
          <a:p>
            <a:r>
              <a:rPr lang="en-US" dirty="0" smtClean="0">
                <a:solidFill>
                  <a:schemeClr val="bg1">
                    <a:lumMod val="50000"/>
                    <a:lumOff val="50000"/>
                  </a:schemeClr>
                </a:solidFill>
              </a:rPr>
              <a:t>Data </a:t>
            </a:r>
            <a:r>
              <a:rPr lang="en-US" dirty="0" err="1" smtClean="0">
                <a:solidFill>
                  <a:schemeClr val="bg1">
                    <a:lumMod val="50000"/>
                    <a:lumOff val="50000"/>
                  </a:schemeClr>
                </a:solidFill>
              </a:rPr>
              <a:t>curation</a:t>
            </a:r>
            <a:r>
              <a:rPr lang="en-US" dirty="0" smtClean="0">
                <a:solidFill>
                  <a:schemeClr val="bg1">
                    <a:lumMod val="50000"/>
                    <a:lumOff val="50000"/>
                  </a:schemeClr>
                </a:solidFill>
              </a:rPr>
              <a:t> and </a:t>
            </a:r>
            <a:r>
              <a:rPr lang="en-US" dirty="0" err="1" smtClean="0">
                <a:solidFill>
                  <a:schemeClr val="bg1">
                    <a:lumMod val="50000"/>
                    <a:lumOff val="50000"/>
                  </a:schemeClr>
                </a:solidFill>
              </a:rPr>
              <a:t>eresearch</a:t>
            </a:r>
            <a:endParaRPr lang="en-US" dirty="0">
              <a:solidFill>
                <a:schemeClr val="bg1">
                  <a:lumMod val="50000"/>
                  <a:lumOff val="50000"/>
                </a:schemeClr>
              </a:solidFill>
            </a:endParaRPr>
          </a:p>
        </p:txBody>
      </p:sp>
      <p:sp>
        <p:nvSpPr>
          <p:cNvPr id="51" name="Text Placeholder 50"/>
          <p:cNvSpPr>
            <a:spLocks noGrp="1"/>
          </p:cNvSpPr>
          <p:nvPr>
            <p:ph type="body" sz="quarter" idx="32"/>
          </p:nvPr>
        </p:nvSpPr>
        <p:spPr/>
        <p:txBody>
          <a:bodyPr/>
          <a:lstStyle/>
          <a:p>
            <a:r>
              <a:rPr lang="en-US" dirty="0" smtClean="0"/>
              <a:t>Departments</a:t>
            </a:r>
            <a:endParaRPr lang="en-US" dirty="0"/>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5720" y="0"/>
            <a:ext cx="9189720" cy="1005840"/>
          </a:xfrm>
        </p:spPr>
        <p:txBody>
          <a:bodyPr/>
          <a:lstStyle/>
          <a:p>
            <a:r>
              <a:rPr lang="en-US" sz="4800" dirty="0" smtClean="0"/>
              <a:t>Strategy:</a:t>
            </a:r>
            <a:endParaRPr lang="en-US" sz="4800" dirty="0"/>
          </a:p>
        </p:txBody>
      </p:sp>
      <p:sp>
        <p:nvSpPr>
          <p:cNvPr id="13" name="Text Placeholder 12"/>
          <p:cNvSpPr>
            <a:spLocks noGrp="1"/>
          </p:cNvSpPr>
          <p:nvPr>
            <p:ph type="body" sz="quarter" idx="4294967295"/>
          </p:nvPr>
        </p:nvSpPr>
        <p:spPr>
          <a:xfrm>
            <a:off x="0" y="4953000"/>
            <a:ext cx="3581400" cy="762000"/>
          </a:xfrm>
        </p:spPr>
        <p:txBody>
          <a:bodyPr>
            <a:normAutofit fontScale="62500" lnSpcReduction="20000"/>
          </a:bodyPr>
          <a:lstStyle/>
          <a:p>
            <a:r>
              <a:rPr lang="en-US" dirty="0" smtClean="0"/>
              <a:t>E-research, digital humanities, student experience, ….</a:t>
            </a:r>
            <a:endParaRPr lang="en-US" dirty="0"/>
          </a:p>
        </p:txBody>
      </p:sp>
      <p:pic>
        <p:nvPicPr>
          <p:cNvPr id="27" name="Picture Placeholder 26" descr="cid:image001.gif@01CA8944.BF1AB360"/>
          <p:cNvPicPr>
            <a:picLocks noGrp="1"/>
          </p:cNvPicPr>
          <p:nvPr>
            <p:ph type="pic" sz="quarter" idx="33"/>
          </p:nvPr>
        </p:nvPicPr>
        <p:blipFill>
          <a:blip r:embed="rId2" r:link="rId3" cstate="print"/>
          <a:srcRect l="6969" r="6969"/>
          <a:stretch>
            <a:fillRect/>
          </a:stretch>
        </p:blipFill>
        <p:spPr bwMode="auto">
          <a:xfrm>
            <a:off x="46038" y="2362200"/>
            <a:ext cx="4754562" cy="4267200"/>
          </a:xfrm>
          <a:prstGeom prst="rect">
            <a:avLst/>
          </a:prstGeom>
          <a:noFill/>
          <a:ln w="9525">
            <a:noFill/>
            <a:miter lim="800000"/>
            <a:headEnd/>
            <a:tailEnd/>
          </a:ln>
        </p:spPr>
      </p:pic>
      <p:sp>
        <p:nvSpPr>
          <p:cNvPr id="29" name="Subtitle 28"/>
          <p:cNvSpPr>
            <a:spLocks noGrp="1"/>
          </p:cNvSpPr>
          <p:nvPr>
            <p:ph type="subTitle" idx="13"/>
          </p:nvPr>
        </p:nvSpPr>
        <p:spPr/>
        <p:txBody>
          <a:bodyPr/>
          <a:lstStyle/>
          <a:p>
            <a:r>
              <a:rPr lang="en-US" dirty="0" smtClean="0"/>
              <a:t>Making choices</a:t>
            </a:r>
            <a:endParaRPr lang="en-US" dirty="0"/>
          </a:p>
        </p:txBody>
      </p:sp>
      <p:sp>
        <p:nvSpPr>
          <p:cNvPr id="32" name="Text Placeholder 9"/>
          <p:cNvSpPr>
            <a:spLocks noGrp="1"/>
          </p:cNvSpPr>
          <p:nvPr>
            <p:ph type="body" sz="quarter" idx="4294967295"/>
          </p:nvPr>
        </p:nvSpPr>
        <p:spPr>
          <a:xfrm>
            <a:off x="5303520" y="1828800"/>
            <a:ext cx="3535680" cy="457200"/>
          </a:xfrm>
          <a:prstGeom prst="rect">
            <a:avLst/>
          </a:prstGeom>
        </p:spPr>
        <p:txBody>
          <a:bodyPr>
            <a:noAutofit/>
          </a:bodyPr>
          <a:lstStyle/>
          <a:p>
            <a:r>
              <a:rPr lang="en-US" sz="2800" dirty="0" smtClean="0"/>
              <a:t>New opportunities</a:t>
            </a:r>
            <a:br>
              <a:rPr lang="en-US" sz="2800" dirty="0" smtClean="0"/>
            </a:br>
            <a:r>
              <a:rPr lang="en-US" sz="1800" dirty="0" smtClean="0"/>
              <a:t>e-research</a:t>
            </a:r>
            <a:br>
              <a:rPr lang="en-US" sz="1800" dirty="0" smtClean="0"/>
            </a:br>
            <a:r>
              <a:rPr lang="en-US" sz="1800" dirty="0" smtClean="0"/>
              <a:t>student experience</a:t>
            </a:r>
          </a:p>
          <a:p>
            <a:r>
              <a:rPr lang="en-US" sz="1800" dirty="0" smtClean="0"/>
              <a:t>	reputation/expertise</a:t>
            </a:r>
            <a:endParaRPr lang="en-US" sz="2000" dirty="0" smtClean="0"/>
          </a:p>
        </p:txBody>
      </p:sp>
      <p:sp>
        <p:nvSpPr>
          <p:cNvPr id="35" name="Text Placeholder 16"/>
          <p:cNvSpPr>
            <a:spLocks noGrp="1"/>
          </p:cNvSpPr>
          <p:nvPr>
            <p:ph type="body" sz="quarter" idx="4294967295"/>
          </p:nvPr>
        </p:nvSpPr>
        <p:spPr>
          <a:xfrm>
            <a:off x="5303520" y="3581400"/>
            <a:ext cx="3078480" cy="457200"/>
          </a:xfrm>
          <a:prstGeom prst="rect">
            <a:avLst/>
          </a:prstGeom>
        </p:spPr>
        <p:txBody>
          <a:bodyPr>
            <a:noAutofit/>
          </a:bodyPr>
          <a:lstStyle/>
          <a:p>
            <a:r>
              <a:rPr lang="en-US" sz="2400" dirty="0" smtClean="0"/>
              <a:t>Strategic choices</a:t>
            </a:r>
          </a:p>
          <a:p>
            <a:r>
              <a:rPr lang="en-US" sz="1800" dirty="0" smtClean="0"/>
              <a:t>	Innovate</a:t>
            </a:r>
            <a:br>
              <a:rPr lang="en-US" sz="1800" dirty="0" smtClean="0"/>
            </a:br>
            <a:r>
              <a:rPr lang="en-US" sz="1800" dirty="0" smtClean="0"/>
              <a:t>Partner</a:t>
            </a:r>
            <a:br>
              <a:rPr lang="en-US" sz="1800" dirty="0" smtClean="0"/>
            </a:br>
            <a:r>
              <a:rPr lang="en-US" sz="1800" dirty="0" smtClean="0"/>
              <a:t>Disinvest</a:t>
            </a:r>
            <a:br>
              <a:rPr lang="en-US" sz="1800" dirty="0" smtClean="0"/>
            </a:br>
            <a:r>
              <a:rPr lang="en-US" sz="1800" dirty="0" smtClean="0"/>
              <a:t>Shared services</a:t>
            </a:r>
            <a:endParaRPr lang="en-US" sz="2400" dirty="0"/>
          </a:p>
        </p:txBody>
      </p:sp>
      <p:sp>
        <p:nvSpPr>
          <p:cNvPr id="40" name="Text Placeholder 26"/>
          <p:cNvSpPr>
            <a:spLocks noGrp="1"/>
          </p:cNvSpPr>
          <p:nvPr>
            <p:ph type="body" sz="quarter" idx="4294967295"/>
          </p:nvPr>
        </p:nvSpPr>
        <p:spPr>
          <a:xfrm>
            <a:off x="5257800" y="5791200"/>
            <a:ext cx="3840480" cy="457200"/>
          </a:xfrm>
          <a:prstGeom prst="rect">
            <a:avLst/>
          </a:prstGeom>
        </p:spPr>
        <p:txBody>
          <a:bodyPr>
            <a:normAutofit fontScale="92500" lnSpcReduction="20000"/>
          </a:bodyPr>
          <a:lstStyle/>
          <a:p>
            <a:r>
              <a:rPr lang="en-US" dirty="0" smtClean="0"/>
              <a:t>Advantage</a:t>
            </a:r>
            <a:endParaRPr lang="en-US" dirty="0"/>
          </a:p>
        </p:txBody>
      </p:sp>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Specialization: what business are you really in?</a:t>
            </a:r>
            <a:endParaRPr lang="en-US" dirty="0"/>
          </a:p>
        </p:txBody>
      </p:sp>
      <p:sp>
        <p:nvSpPr>
          <p:cNvPr id="19" name="Subtitle 18"/>
          <p:cNvSpPr>
            <a:spLocks noGrp="1"/>
          </p:cNvSpPr>
          <p:nvPr>
            <p:ph type="subTitle" idx="1"/>
          </p:nvPr>
        </p:nvSpPr>
        <p:spPr>
          <a:xfrm>
            <a:off x="0" y="3657600"/>
            <a:ext cx="8382000" cy="990600"/>
          </a:xfrm>
        </p:spPr>
        <p:txBody>
          <a:bodyPr>
            <a:normAutofit fontScale="70000" lnSpcReduction="20000"/>
          </a:bodyPr>
          <a:lstStyle/>
          <a:p>
            <a:r>
              <a:rPr lang="en-US" dirty="0" err="1" smtClean="0">
                <a:solidFill>
                  <a:schemeClr val="accent3"/>
                </a:solidFill>
              </a:rPr>
              <a:t>Specialise</a:t>
            </a:r>
            <a:r>
              <a:rPr lang="en-US" dirty="0" smtClean="0"/>
              <a:t> where can make an impact</a:t>
            </a:r>
          </a:p>
          <a:p>
            <a:r>
              <a:rPr lang="en-US" dirty="0" err="1" smtClean="0">
                <a:solidFill>
                  <a:schemeClr val="accent3"/>
                </a:solidFill>
              </a:rPr>
              <a:t>Externalise</a:t>
            </a:r>
            <a:r>
              <a:rPr lang="en-US" dirty="0" smtClean="0"/>
              <a:t> what is routine and can be done well collaboratively or by others</a:t>
            </a:r>
          </a:p>
          <a:p>
            <a:endParaRPr lang="en-US" dirty="0"/>
          </a:p>
        </p:txBody>
      </p:sp>
      <p:sp>
        <p:nvSpPr>
          <p:cNvPr id="18" name="Text Placeholder 17"/>
          <p:cNvSpPr>
            <a:spLocks noGrp="1"/>
          </p:cNvSpPr>
          <p:nvPr>
            <p:ph type="body" sz="quarter" idx="10"/>
          </p:nvPr>
        </p:nvSpPr>
        <p:spPr/>
        <p:txBody>
          <a:bodyPr/>
          <a:lstStyle/>
          <a:p>
            <a:r>
              <a:rPr lang="en-US" dirty="0" smtClean="0"/>
              <a:t>Library: what is distinctive</a:t>
            </a:r>
            <a:endParaRPr lang="en-US" dirty="0"/>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dirty="0">
                <a:solidFill>
                  <a:schemeClr val="bg1">
                    <a:lumMod val="85000"/>
                    <a:lumOff val="15000"/>
                  </a:schemeClr>
                </a:solidFill>
                <a:latin typeface="Calibri" pitchFamily="34" charset="0"/>
              </a:rPr>
              <a:t>Harvard Business Review (1999)</a:t>
            </a:r>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4648200" cy="1143000"/>
          </a:xfrm>
        </p:spPr>
        <p:txBody>
          <a:bodyPr rtlCol="0">
            <a:noAutofit/>
          </a:bodyPr>
          <a:lstStyle/>
          <a:p>
            <a:pPr defTabSz="914212" fontAlgn="auto">
              <a:spcAft>
                <a:spcPts val="0"/>
              </a:spcAft>
              <a:defRPr/>
            </a:pPr>
            <a:r>
              <a:rPr lang="en-US" sz="3200" dirty="0" smtClean="0"/>
              <a:t>Core components </a:t>
            </a:r>
            <a:br>
              <a:rPr lang="en-US" sz="3200" dirty="0" smtClean="0"/>
            </a:br>
            <a:r>
              <a:rPr lang="en-US" sz="3200" dirty="0" smtClean="0"/>
              <a:t>of a firm</a:t>
            </a:r>
          </a:p>
        </p:txBody>
      </p:sp>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2050" r:id="rId3" imgW="6096528" imgH="4060288" progId="Excel.Sheet.8">
              <p:embed/>
            </p:oleObj>
          </a:graphicData>
        </a:graphic>
      </p:graphicFrame>
      <p:sp>
        <p:nvSpPr>
          <p:cNvPr id="2052" name="TextBox 4"/>
          <p:cNvSpPr txBox="1">
            <a:spLocks noChangeArrowheads="1"/>
          </p:cNvSpPr>
          <p:nvPr/>
        </p:nvSpPr>
        <p:spPr bwMode="auto">
          <a:xfrm>
            <a:off x="3009900" y="2286000"/>
            <a:ext cx="1714500" cy="923307"/>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Customer</a:t>
            </a:r>
          </a:p>
          <a:p>
            <a:pPr defTabSz="912813"/>
            <a:r>
              <a:rPr lang="en-US" sz="1800" dirty="0">
                <a:latin typeface="Calibri" pitchFamily="34" charset="0"/>
              </a:rPr>
              <a:t>Relationship</a:t>
            </a:r>
          </a:p>
          <a:p>
            <a:pPr defTabSz="912813"/>
            <a:r>
              <a:rPr lang="en-US" sz="1800" dirty="0">
                <a:latin typeface="Calibri" pitchFamily="34" charset="0"/>
              </a:rPr>
              <a:t>Management </a:t>
            </a:r>
          </a:p>
        </p:txBody>
      </p:sp>
      <p:sp>
        <p:nvSpPr>
          <p:cNvPr id="2053" name="TextBox 5"/>
          <p:cNvSpPr txBox="1">
            <a:spLocks noChangeArrowheads="1"/>
          </p:cNvSpPr>
          <p:nvPr/>
        </p:nvSpPr>
        <p:spPr bwMode="auto">
          <a:xfrm>
            <a:off x="4724400" y="2667000"/>
            <a:ext cx="1571625" cy="646309"/>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Product Innovation</a:t>
            </a:r>
          </a:p>
        </p:txBody>
      </p:sp>
      <p:sp>
        <p:nvSpPr>
          <p:cNvPr id="2054" name="TextBox 6"/>
          <p:cNvSpPr txBox="1">
            <a:spLocks noChangeArrowheads="1"/>
          </p:cNvSpPr>
          <p:nvPr/>
        </p:nvSpPr>
        <p:spPr bwMode="auto">
          <a:xfrm>
            <a:off x="3733800" y="4495800"/>
            <a:ext cx="1752600" cy="369310"/>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Infrastructure</a:t>
            </a:r>
          </a:p>
        </p:txBody>
      </p:sp>
      <p:sp>
        <p:nvSpPr>
          <p:cNvPr id="2055" name="TextBox 7"/>
          <p:cNvSpPr txBox="1">
            <a:spLocks noChangeArrowheads="1"/>
          </p:cNvSpPr>
          <p:nvPr/>
        </p:nvSpPr>
        <p:spPr bwMode="auto">
          <a:xfrm>
            <a:off x="5214938" y="5183188"/>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Back office capacities that</a:t>
            </a:r>
          </a:p>
          <a:p>
            <a:pPr defTabSz="912813"/>
            <a:r>
              <a:rPr lang="en-US" sz="2200" dirty="0">
                <a:solidFill>
                  <a:schemeClr val="bg1">
                    <a:lumMod val="50000"/>
                    <a:lumOff val="50000"/>
                  </a:schemeClr>
                </a:solidFill>
                <a:latin typeface="Calibri" pitchFamily="34" charset="0"/>
              </a:rPr>
              <a:t>support day-to-day operations</a:t>
            </a:r>
          </a:p>
          <a:p>
            <a:pPr defTabSz="912813"/>
            <a:r>
              <a:rPr lang="en-US" sz="2200" dirty="0">
                <a:solidFill>
                  <a:schemeClr val="bg1">
                    <a:lumMod val="50000"/>
                    <a:lumOff val="50000"/>
                  </a:schemeClr>
                </a:solidFill>
                <a:latin typeface="Calibri" pitchFamily="34" charset="0"/>
              </a:rPr>
              <a:t>“</a:t>
            </a:r>
            <a:r>
              <a:rPr lang="en-US" sz="2200" dirty="0" err="1">
                <a:solidFill>
                  <a:schemeClr val="bg1">
                    <a:lumMod val="50000"/>
                    <a:lumOff val="50000"/>
                  </a:schemeClr>
                </a:solidFill>
                <a:latin typeface="Calibri" pitchFamily="34" charset="0"/>
              </a:rPr>
              <a:t>Routinized</a:t>
            </a:r>
            <a:r>
              <a:rPr lang="en-US" sz="2200" dirty="0">
                <a:solidFill>
                  <a:schemeClr val="bg1">
                    <a:lumMod val="50000"/>
                    <a:lumOff val="50000"/>
                  </a:schemeClr>
                </a:solidFill>
                <a:latin typeface="Calibri" pitchFamily="34" charset="0"/>
              </a:rPr>
              <a:t>” workflows</a:t>
            </a:r>
          </a:p>
          <a:p>
            <a:pPr defTabSz="912813"/>
            <a:r>
              <a:rPr lang="en-US" sz="2200" dirty="0">
                <a:solidFill>
                  <a:schemeClr val="bg1">
                    <a:lumMod val="50000"/>
                    <a:lumOff val="50000"/>
                  </a:schemeClr>
                </a:solidFill>
                <a:latin typeface="Calibri" pitchFamily="34" charset="0"/>
              </a:rPr>
              <a:t>Economies of scale important</a:t>
            </a:r>
          </a:p>
        </p:txBody>
      </p:sp>
      <p:sp>
        <p:nvSpPr>
          <p:cNvPr id="2056" name="TextBox 8"/>
          <p:cNvSpPr txBox="1">
            <a:spLocks noChangeArrowheads="1"/>
          </p:cNvSpPr>
          <p:nvPr/>
        </p:nvSpPr>
        <p:spPr bwMode="auto">
          <a:xfrm>
            <a:off x="5589588" y="4826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dirty="0">
                <a:solidFill>
                  <a:schemeClr val="bg1">
                    <a:lumMod val="50000"/>
                    <a:lumOff val="50000"/>
                  </a:schemeClr>
                </a:solidFill>
                <a:latin typeface="Calibri" pitchFamily="34" charset="0"/>
              </a:rPr>
              <a:t>Develop new products and</a:t>
            </a:r>
          </a:p>
          <a:p>
            <a:pPr defTabSz="912813"/>
            <a:r>
              <a:rPr lang="en-US" sz="2200" dirty="0">
                <a:solidFill>
                  <a:schemeClr val="bg1">
                    <a:lumMod val="50000"/>
                    <a:lumOff val="50000"/>
                  </a:schemeClr>
                </a:solidFill>
                <a:latin typeface="Calibri" pitchFamily="34" charset="0"/>
              </a:rPr>
              <a:t>services and bring them to</a:t>
            </a:r>
          </a:p>
          <a:p>
            <a:pPr defTabSz="912813"/>
            <a:r>
              <a:rPr lang="en-US" sz="2200" dirty="0">
                <a:solidFill>
                  <a:schemeClr val="bg1">
                    <a:lumMod val="50000"/>
                    <a:lumOff val="50000"/>
                  </a:schemeClr>
                </a:solidFill>
                <a:latin typeface="Calibri" pitchFamily="34" charset="0"/>
              </a:rPr>
              <a:t>market</a:t>
            </a:r>
          </a:p>
          <a:p>
            <a:pPr defTabSz="912813"/>
            <a:r>
              <a:rPr lang="en-US" sz="2200" dirty="0">
                <a:solidFill>
                  <a:schemeClr val="bg1">
                    <a:lumMod val="50000"/>
                    <a:lumOff val="50000"/>
                  </a:schemeClr>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Attracting and building relationships with customers</a:t>
            </a:r>
          </a:p>
          <a:p>
            <a:pPr defTabSz="912813"/>
            <a:r>
              <a:rPr lang="en-US" sz="2200" dirty="0">
                <a:solidFill>
                  <a:schemeClr val="bg1">
                    <a:lumMod val="50000"/>
                    <a:lumOff val="50000"/>
                  </a:schemeClr>
                </a:solidFill>
                <a:latin typeface="Calibri" pitchFamily="34" charset="0"/>
              </a:rPr>
              <a:t>“Service-oriented”, customization</a:t>
            </a:r>
          </a:p>
          <a:p>
            <a:pPr defTabSz="912813"/>
            <a:r>
              <a:rPr lang="en-US" sz="2200" dirty="0">
                <a:solidFill>
                  <a:schemeClr val="bg1">
                    <a:lumMod val="50000"/>
                    <a:lumOff val="50000"/>
                  </a:scheme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3074" r:id="rId3" imgW="6096528" imgH="4060288" progId="Excel.Sheet.8">
              <p:embed/>
            </p:oleObj>
          </a:graphicData>
        </a:graphic>
      </p:graphicFrame>
      <p:sp>
        <p:nvSpPr>
          <p:cNvPr id="2052" name="TextBox 4"/>
          <p:cNvSpPr txBox="1">
            <a:spLocks noChangeArrowheads="1"/>
          </p:cNvSpPr>
          <p:nvPr/>
        </p:nvSpPr>
        <p:spPr bwMode="auto">
          <a:xfrm>
            <a:off x="2781300" y="2743200"/>
            <a:ext cx="2095500" cy="461643"/>
          </a:xfrm>
          <a:prstGeom prst="rect">
            <a:avLst/>
          </a:prstGeom>
          <a:noFill/>
          <a:ln w="9525">
            <a:noFill/>
            <a:miter lim="800000"/>
            <a:headEnd/>
            <a:tailEnd/>
          </a:ln>
        </p:spPr>
        <p:txBody>
          <a:bodyPr wrap="square" lIns="91416" tIns="45709" rIns="91416" bIns="45709">
            <a:spAutoFit/>
          </a:bodyPr>
          <a:lstStyle/>
          <a:p>
            <a:pPr defTabSz="912813"/>
            <a:r>
              <a:rPr lang="en-US" sz="2400" b="1" dirty="0" smtClean="0">
                <a:latin typeface="Calibri" pitchFamily="34" charset="0"/>
              </a:rPr>
              <a:t>Engagement </a:t>
            </a:r>
            <a:endParaRPr lang="en-US" sz="2400" b="1" dirty="0">
              <a:latin typeface="Calibri" pitchFamily="34" charset="0"/>
            </a:endParaRPr>
          </a:p>
        </p:txBody>
      </p:sp>
      <p:sp>
        <p:nvSpPr>
          <p:cNvPr id="2053" name="TextBox 5"/>
          <p:cNvSpPr txBox="1">
            <a:spLocks noChangeArrowheads="1"/>
          </p:cNvSpPr>
          <p:nvPr/>
        </p:nvSpPr>
        <p:spPr bwMode="auto">
          <a:xfrm>
            <a:off x="4724400" y="2667000"/>
            <a:ext cx="1571625" cy="461643"/>
          </a:xfrm>
          <a:prstGeom prst="rect">
            <a:avLst/>
          </a:prstGeom>
          <a:noFill/>
          <a:ln w="9525">
            <a:noFill/>
            <a:miter lim="800000"/>
            <a:headEnd/>
            <a:tailEnd/>
          </a:ln>
        </p:spPr>
        <p:txBody>
          <a:bodyPr lIns="91416" tIns="45709" rIns="91416" bIns="45709">
            <a:spAutoFit/>
          </a:bodyPr>
          <a:lstStyle/>
          <a:p>
            <a:pPr defTabSz="912813"/>
            <a:r>
              <a:rPr lang="en-US" sz="2400" b="1" dirty="0" smtClean="0">
                <a:latin typeface="Calibri" pitchFamily="34" charset="0"/>
              </a:rPr>
              <a:t>Innovation</a:t>
            </a:r>
            <a:endParaRPr lang="en-US" sz="2400" b="1" dirty="0">
              <a:latin typeface="Calibri" pitchFamily="34" charset="0"/>
            </a:endParaRPr>
          </a:p>
        </p:txBody>
      </p:sp>
      <p:sp>
        <p:nvSpPr>
          <p:cNvPr id="2054" name="TextBox 6"/>
          <p:cNvSpPr txBox="1">
            <a:spLocks noChangeArrowheads="1"/>
          </p:cNvSpPr>
          <p:nvPr/>
        </p:nvSpPr>
        <p:spPr bwMode="auto">
          <a:xfrm>
            <a:off x="3429000" y="4495800"/>
            <a:ext cx="2209800" cy="461643"/>
          </a:xfrm>
          <a:prstGeom prst="rect">
            <a:avLst/>
          </a:prstGeom>
          <a:noFill/>
          <a:ln w="9525">
            <a:noFill/>
            <a:miter lim="800000"/>
            <a:headEnd/>
            <a:tailEnd/>
          </a:ln>
        </p:spPr>
        <p:txBody>
          <a:bodyPr wrap="square" lIns="91416" tIns="45709" rIns="91416" bIns="45709">
            <a:spAutoFit/>
          </a:bodyPr>
          <a:lstStyle/>
          <a:p>
            <a:pPr defTabSz="912813"/>
            <a:r>
              <a:rPr lang="en-US" sz="2400" b="1" dirty="0">
                <a:latin typeface="Calibri" pitchFamily="34" charset="0"/>
              </a:rPr>
              <a:t>Infrastructure</a:t>
            </a:r>
          </a:p>
        </p:txBody>
      </p:sp>
      <p:sp>
        <p:nvSpPr>
          <p:cNvPr id="2055" name="TextBox 7"/>
          <p:cNvSpPr txBox="1">
            <a:spLocks noChangeArrowheads="1"/>
          </p:cNvSpPr>
          <p:nvPr/>
        </p:nvSpPr>
        <p:spPr bwMode="auto">
          <a:xfrm>
            <a:off x="152400" y="5181600"/>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Back office capacities that</a:t>
            </a:r>
          </a:p>
          <a:p>
            <a:pPr defTabSz="912813"/>
            <a:r>
              <a:rPr lang="en-US" sz="2200" dirty="0">
                <a:solidFill>
                  <a:schemeClr val="bg1">
                    <a:lumMod val="50000"/>
                    <a:lumOff val="50000"/>
                  </a:schemeClr>
                </a:solidFill>
                <a:latin typeface="Calibri" pitchFamily="34" charset="0"/>
              </a:rPr>
              <a:t>support day-to-day operations</a:t>
            </a:r>
          </a:p>
          <a:p>
            <a:pPr defTabSz="912813"/>
            <a:r>
              <a:rPr lang="en-US" sz="2200" dirty="0">
                <a:solidFill>
                  <a:schemeClr val="bg1">
                    <a:lumMod val="50000"/>
                    <a:lumOff val="50000"/>
                  </a:schemeClr>
                </a:solidFill>
                <a:latin typeface="Calibri" pitchFamily="34" charset="0"/>
              </a:rPr>
              <a:t>“</a:t>
            </a:r>
            <a:r>
              <a:rPr lang="en-US" sz="2200" dirty="0" err="1">
                <a:solidFill>
                  <a:schemeClr val="bg1">
                    <a:lumMod val="50000"/>
                    <a:lumOff val="50000"/>
                  </a:schemeClr>
                </a:solidFill>
                <a:latin typeface="Calibri" pitchFamily="34" charset="0"/>
              </a:rPr>
              <a:t>Routinized</a:t>
            </a:r>
            <a:r>
              <a:rPr lang="en-US" sz="2200" dirty="0">
                <a:solidFill>
                  <a:schemeClr val="bg1">
                    <a:lumMod val="50000"/>
                    <a:lumOff val="50000"/>
                  </a:schemeClr>
                </a:solidFill>
                <a:latin typeface="Calibri" pitchFamily="34" charset="0"/>
              </a:rPr>
              <a:t>” workflows</a:t>
            </a:r>
          </a:p>
          <a:p>
            <a:pPr defTabSz="912813"/>
            <a:r>
              <a:rPr lang="en-US" sz="2200" dirty="0">
                <a:solidFill>
                  <a:schemeClr val="bg1">
                    <a:lumMod val="50000"/>
                    <a:lumOff val="50000"/>
                  </a:schemeClr>
                </a:solidFill>
                <a:latin typeface="Calibri" pitchFamily="34" charset="0"/>
              </a:rPr>
              <a:t>Economies of scale important</a:t>
            </a:r>
          </a:p>
        </p:txBody>
      </p:sp>
      <p:sp>
        <p:nvSpPr>
          <p:cNvPr id="2056" name="TextBox 8"/>
          <p:cNvSpPr txBox="1">
            <a:spLocks noChangeArrowheads="1"/>
          </p:cNvSpPr>
          <p:nvPr/>
        </p:nvSpPr>
        <p:spPr bwMode="auto">
          <a:xfrm>
            <a:off x="5181600" y="482600"/>
            <a:ext cx="3974694" cy="1107973"/>
          </a:xfrm>
          <a:prstGeom prst="rect">
            <a:avLst/>
          </a:prstGeom>
          <a:noFill/>
          <a:ln w="9525">
            <a:noFill/>
            <a:miter lim="800000"/>
            <a:headEnd/>
            <a:tailEnd/>
          </a:ln>
        </p:spPr>
        <p:txBody>
          <a:bodyPr wrap="none" lIns="91416" tIns="45709" rIns="91416" bIns="45709">
            <a:spAutoFit/>
          </a:bodyPr>
          <a:lstStyle/>
          <a:p>
            <a:pPr defTabSz="912813"/>
            <a:r>
              <a:rPr lang="en-US" sz="2200" dirty="0">
                <a:solidFill>
                  <a:schemeClr val="bg1">
                    <a:lumMod val="50000"/>
                    <a:lumOff val="50000"/>
                  </a:schemeClr>
                </a:solidFill>
                <a:latin typeface="Calibri" pitchFamily="34" charset="0"/>
              </a:rPr>
              <a:t>Develop </a:t>
            </a:r>
            <a:r>
              <a:rPr lang="en-US" sz="2200" dirty="0" smtClean="0">
                <a:solidFill>
                  <a:schemeClr val="bg1">
                    <a:lumMod val="50000"/>
                    <a:lumOff val="50000"/>
                  </a:schemeClr>
                </a:solidFill>
                <a:latin typeface="Calibri" pitchFamily="34" charset="0"/>
              </a:rPr>
              <a:t>new</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services and </a:t>
            </a:r>
            <a:r>
              <a:rPr lang="en-US" sz="2200" dirty="0" smtClean="0">
                <a:solidFill>
                  <a:schemeClr val="bg1">
                    <a:lumMod val="50000"/>
                    <a:lumOff val="50000"/>
                  </a:schemeClr>
                </a:solidFill>
                <a:latin typeface="Calibri" pitchFamily="34" charset="0"/>
              </a:rPr>
              <a:t>have them accepted</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Attracting and building relationships with </a:t>
            </a:r>
            <a:r>
              <a:rPr lang="en-US" sz="2200" dirty="0" smtClean="0">
                <a:solidFill>
                  <a:schemeClr val="bg1">
                    <a:lumMod val="50000"/>
                    <a:lumOff val="50000"/>
                  </a:schemeClr>
                </a:solidFill>
                <a:latin typeface="Calibri" pitchFamily="34" charset="0"/>
              </a:rPr>
              <a:t>researchers and learners</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“Service-oriented”, customization</a:t>
            </a:r>
          </a:p>
          <a:p>
            <a:pPr defTabSz="912813"/>
            <a:r>
              <a:rPr lang="en-US" sz="2200" dirty="0">
                <a:solidFill>
                  <a:schemeClr val="bg1">
                    <a:lumMod val="50000"/>
                    <a:lumOff val="50000"/>
                  </a:scheme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7" name="Text Placeholder 6"/>
          <p:cNvSpPr>
            <a:spLocks noGrp="1"/>
          </p:cNvSpPr>
          <p:nvPr>
            <p:ph type="body" sz="quarter" idx="15"/>
          </p:nvPr>
        </p:nvSpPr>
        <p:spPr>
          <a:xfrm>
            <a:off x="2667000" y="304800"/>
            <a:ext cx="5943600" cy="1280160"/>
          </a:xfrm>
        </p:spPr>
        <p:txBody>
          <a:bodyPr/>
          <a:lstStyle/>
          <a:p>
            <a:r>
              <a:rPr lang="en-US" sz="4800" dirty="0" smtClean="0">
                <a:solidFill>
                  <a:schemeClr val="accent3"/>
                </a:solidFill>
              </a:rPr>
              <a:t>Shifting boundaries</a:t>
            </a:r>
            <a:endParaRPr lang="en-US" sz="4800" dirty="0">
              <a:solidFill>
                <a:schemeClr val="accent3"/>
              </a:solidFill>
            </a:endParaRPr>
          </a:p>
        </p:txBody>
      </p:sp>
      <p:sp>
        <p:nvSpPr>
          <p:cNvPr id="6" name="Text Placeholder 5"/>
          <p:cNvSpPr>
            <a:spLocks noGrp="1"/>
          </p:cNvSpPr>
          <p:nvPr>
            <p:ph type="body" sz="quarter" idx="14"/>
          </p:nvPr>
        </p:nvSpPr>
        <p:spPr>
          <a:xfrm>
            <a:off x="914400" y="1752600"/>
            <a:ext cx="7543800" cy="624840"/>
          </a:xfrm>
        </p:spPr>
        <p:txBody>
          <a:bodyPr>
            <a:normAutofit fontScale="85000" lnSpcReduction="20000"/>
          </a:bodyPr>
          <a:lstStyle/>
          <a:p>
            <a:r>
              <a:rPr lang="en-US" dirty="0" smtClean="0"/>
              <a:t>Libraries </a:t>
            </a:r>
            <a:r>
              <a:rPr lang="en-US" dirty="0" err="1" smtClean="0"/>
              <a:t>externalising</a:t>
            </a:r>
            <a:r>
              <a:rPr lang="en-US" dirty="0" smtClean="0"/>
              <a:t> infrastructure – economies of scale and network effects</a:t>
            </a:r>
            <a:endParaRPr lang="en-US" dirty="0"/>
          </a:p>
        </p:txBody>
      </p:sp>
      <p:pic>
        <p:nvPicPr>
          <p:cNvPr id="129028" name="Picture 4" descr="http://upload.wikimedia.org/wikipedia/commons/thumb/5/50/Automated_Storage_and_Retrieval_System_-_Defense_Visual_Information_Center_%C2%B7_DD-ST-96-00253.JPEG/79px-Automated_Storage_and_Retrieval_System_-_Defense_Visual_Information_Center_%C2%B7_DD-ST-96-00253.JPEG"/>
          <p:cNvPicPr>
            <a:picLocks noGrp="1" noChangeAspect="1" noChangeArrowheads="1"/>
          </p:cNvPicPr>
          <p:nvPr>
            <p:ph type="pic" sz="quarter" idx="16"/>
          </p:nvPr>
        </p:nvPicPr>
        <p:blipFill>
          <a:blip r:embed="rId2" cstate="print"/>
          <a:srcRect t="17083" b="17083"/>
          <a:stretch>
            <a:fillRect/>
          </a:stretch>
        </p:blipFill>
        <p:spPr bwMode="auto">
          <a:xfrm>
            <a:off x="45720" y="1920240"/>
            <a:ext cx="914400" cy="914400"/>
          </a:xfrm>
          <a:prstGeom prst="rect">
            <a:avLst/>
          </a:prstGeom>
          <a:noFill/>
        </p:spPr>
      </p:pic>
      <p:sp>
        <p:nvSpPr>
          <p:cNvPr id="9" name="Text Placeholder 8"/>
          <p:cNvSpPr>
            <a:spLocks noGrp="1"/>
          </p:cNvSpPr>
          <p:nvPr>
            <p:ph type="body" sz="quarter" idx="17"/>
          </p:nvPr>
        </p:nvSpPr>
        <p:spPr>
          <a:xfrm>
            <a:off x="914400" y="2316480"/>
            <a:ext cx="7543800" cy="899160"/>
          </a:xfrm>
        </p:spPr>
        <p:txBody>
          <a:bodyPr>
            <a:normAutofit fontScale="92500" lnSpcReduction="10000"/>
          </a:bodyPr>
          <a:lstStyle/>
          <a:p>
            <a:r>
              <a:rPr lang="en-US" dirty="0" smtClean="0"/>
              <a:t>Collections</a:t>
            </a:r>
          </a:p>
          <a:p>
            <a:r>
              <a:rPr lang="en-US" dirty="0" smtClean="0"/>
              <a:t>Systems</a:t>
            </a:r>
          </a:p>
          <a:p>
            <a:r>
              <a:rPr lang="en-US" dirty="0" smtClean="0"/>
              <a:t>Discovery?</a:t>
            </a:r>
            <a:endParaRPr lang="en-US" dirty="0"/>
          </a:p>
        </p:txBody>
      </p:sp>
      <p:sp>
        <p:nvSpPr>
          <p:cNvPr id="10" name="Text Placeholder 9"/>
          <p:cNvSpPr>
            <a:spLocks noGrp="1"/>
          </p:cNvSpPr>
          <p:nvPr>
            <p:ph type="body" sz="quarter" idx="18"/>
          </p:nvPr>
        </p:nvSpPr>
        <p:spPr>
          <a:xfrm>
            <a:off x="914400" y="3352800"/>
            <a:ext cx="7543800" cy="716280"/>
          </a:xfrm>
        </p:spPr>
        <p:txBody>
          <a:bodyPr>
            <a:normAutofit fontScale="92500" lnSpcReduction="10000"/>
          </a:bodyPr>
          <a:lstStyle/>
          <a:p>
            <a:r>
              <a:rPr lang="en-US" dirty="0" smtClean="0"/>
              <a:t>Relationship management is central – engagement creates distinctive local value</a:t>
            </a:r>
            <a:endParaRPr lang="en-US" dirty="0"/>
          </a:p>
        </p:txBody>
      </p:sp>
      <p:pic>
        <p:nvPicPr>
          <p:cNvPr id="18" name="Picture 1"/>
          <p:cNvPicPr>
            <a:picLocks noGrp="1" noChangeAspect="1" noChangeArrowheads="1"/>
          </p:cNvPicPr>
          <p:nvPr>
            <p:ph type="pic" sz="quarter" idx="19"/>
          </p:nvPr>
        </p:nvPicPr>
        <p:blipFill>
          <a:blip r:embed="rId3" cstate="print"/>
          <a:srcRect l="12500" r="12500"/>
          <a:stretch>
            <a:fillRect/>
          </a:stretch>
        </p:blipFill>
        <p:spPr bwMode="auto">
          <a:xfrm>
            <a:off x="45720" y="3535680"/>
            <a:ext cx="914400" cy="914400"/>
          </a:xfrm>
          <a:prstGeom prst="rect">
            <a:avLst/>
          </a:prstGeom>
          <a:noFill/>
          <a:ln w="12700">
            <a:noFill/>
            <a:miter lim="800000"/>
            <a:headEnd/>
            <a:tailEnd/>
          </a:ln>
        </p:spPr>
      </p:pic>
      <p:sp>
        <p:nvSpPr>
          <p:cNvPr id="12" name="Text Placeholder 11"/>
          <p:cNvSpPr>
            <a:spLocks noGrp="1"/>
          </p:cNvSpPr>
          <p:nvPr>
            <p:ph type="body" sz="quarter" idx="20"/>
          </p:nvPr>
        </p:nvSpPr>
        <p:spPr>
          <a:xfrm>
            <a:off x="914400" y="4267200"/>
            <a:ext cx="7543800" cy="762000"/>
          </a:xfrm>
        </p:spPr>
        <p:txBody>
          <a:bodyPr>
            <a:noAutofit/>
          </a:bodyPr>
          <a:lstStyle/>
          <a:p>
            <a:r>
              <a:rPr lang="en-US" dirty="0" smtClean="0"/>
              <a:t>Buildings</a:t>
            </a:r>
          </a:p>
          <a:p>
            <a:r>
              <a:rPr lang="en-US" dirty="0" smtClean="0"/>
              <a:t>The service turn</a:t>
            </a:r>
          </a:p>
          <a:p>
            <a:r>
              <a:rPr lang="en-US" dirty="0" smtClean="0"/>
              <a:t>People</a:t>
            </a:r>
          </a:p>
          <a:p>
            <a:r>
              <a:rPr lang="en-US" dirty="0" smtClean="0"/>
              <a:t>Aggregate social/</a:t>
            </a:r>
            <a:r>
              <a:rPr lang="en-US" dirty="0" err="1" smtClean="0"/>
              <a:t>analyti</a:t>
            </a:r>
            <a:r>
              <a:rPr lang="en-US" dirty="0" smtClean="0"/>
              <a:t> </a:t>
            </a:r>
            <a:r>
              <a:rPr lang="en-US" dirty="0" err="1" smtClean="0"/>
              <a:t>cs</a:t>
            </a:r>
            <a:r>
              <a:rPr lang="en-US" dirty="0" smtClean="0"/>
              <a:t> data</a:t>
            </a:r>
            <a:endParaRPr lang="en-US" dirty="0"/>
          </a:p>
        </p:txBody>
      </p:sp>
      <p:sp>
        <p:nvSpPr>
          <p:cNvPr id="13" name="Text Placeholder 12"/>
          <p:cNvSpPr>
            <a:spLocks noGrp="1"/>
          </p:cNvSpPr>
          <p:nvPr>
            <p:ph type="body" sz="quarter" idx="21"/>
          </p:nvPr>
        </p:nvSpPr>
        <p:spPr>
          <a:xfrm>
            <a:off x="990600" y="5257800"/>
            <a:ext cx="7543800" cy="457200"/>
          </a:xfrm>
        </p:spPr>
        <p:txBody>
          <a:bodyPr/>
          <a:lstStyle/>
          <a:p>
            <a:r>
              <a:rPr lang="en-US" dirty="0" smtClean="0"/>
              <a:t>Patterns of externalization vary</a:t>
            </a:r>
            <a:endParaRPr lang="en-US" dirty="0"/>
          </a:p>
        </p:txBody>
      </p:sp>
      <p:pic>
        <p:nvPicPr>
          <p:cNvPr id="129026" name="Picture 2" descr="Cumulus"/>
          <p:cNvPicPr>
            <a:picLocks noGrp="1" noChangeAspect="1" noChangeArrowheads="1"/>
          </p:cNvPicPr>
          <p:nvPr>
            <p:ph type="pic" sz="quarter" idx="22"/>
          </p:nvPr>
        </p:nvPicPr>
        <p:blipFill>
          <a:blip r:embed="rId4" cstate="print"/>
          <a:srcRect l="12500" r="12500"/>
          <a:stretch>
            <a:fillRect/>
          </a:stretch>
        </p:blipFill>
        <p:spPr bwMode="auto">
          <a:xfrm>
            <a:off x="45720" y="5410200"/>
            <a:ext cx="914400" cy="914400"/>
          </a:xfrm>
          <a:prstGeom prst="rect">
            <a:avLst/>
          </a:prstGeom>
          <a:noFill/>
        </p:spPr>
      </p:pic>
      <p:sp>
        <p:nvSpPr>
          <p:cNvPr id="15" name="Text Placeholder 14"/>
          <p:cNvSpPr>
            <a:spLocks noGrp="1"/>
          </p:cNvSpPr>
          <p:nvPr>
            <p:ph type="body" sz="quarter" idx="23"/>
          </p:nvPr>
        </p:nvSpPr>
        <p:spPr>
          <a:xfrm>
            <a:off x="990600" y="5791200"/>
            <a:ext cx="7543800" cy="914400"/>
          </a:xfrm>
        </p:spPr>
        <p:txBody>
          <a:bodyPr>
            <a:normAutofit lnSpcReduction="10000"/>
          </a:bodyPr>
          <a:lstStyle/>
          <a:p>
            <a:r>
              <a:rPr lang="en-US" dirty="0" smtClean="0"/>
              <a:t>Collaborative: sharing innovation and resources</a:t>
            </a:r>
          </a:p>
          <a:p>
            <a:r>
              <a:rPr lang="en-US" dirty="0" smtClean="0"/>
              <a:t>Commercial: contracting for services</a:t>
            </a:r>
          </a:p>
          <a:p>
            <a:r>
              <a:rPr lang="en-US" dirty="0" smtClean="0"/>
              <a:t>The emergence of the cloud</a:t>
            </a:r>
            <a:endParaRPr lang="en-US" dirty="0"/>
          </a:p>
        </p:txBody>
      </p:sp>
      <p:pic>
        <p:nvPicPr>
          <p:cNvPr id="21" name="Content Placeholder 3" descr="space.png"/>
          <p:cNvPicPr>
            <a:picLocks noChangeAspect="1"/>
          </p:cNvPicPr>
          <p:nvPr/>
        </p:nvPicPr>
        <p:blipFill>
          <a:blip r:embed="rId5" cstate="print"/>
          <a:stretch>
            <a:fillRect/>
          </a:stretch>
        </p:blipFill>
        <p:spPr>
          <a:xfrm>
            <a:off x="0" y="0"/>
            <a:ext cx="2561905" cy="1257143"/>
          </a:xfrm>
          <a:prstGeom prst="rect">
            <a:avLst/>
          </a:prstGeom>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219200" y="457200"/>
            <a:ext cx="2971800" cy="769441"/>
          </a:xfrm>
          <a:prstGeom prst="rect">
            <a:avLst/>
          </a:prstGeom>
          <a:noFill/>
        </p:spPr>
        <p:txBody>
          <a:bodyPr wrap="square" rtlCol="0">
            <a:spAutoFit/>
          </a:bodyPr>
          <a:lstStyle/>
          <a:p>
            <a:r>
              <a:rPr lang="en-US" sz="4400" dirty="0" smtClean="0">
                <a:solidFill>
                  <a:schemeClr val="bg1">
                    <a:lumMod val="85000"/>
                    <a:lumOff val="15000"/>
                  </a:schemeClr>
                </a:solidFill>
                <a:latin typeface="Segoe UI" pitchFamily="34" charset="0"/>
                <a:ea typeface="Segoe UI" pitchFamily="34" charset="0"/>
                <a:cs typeface="Segoe UI" pitchFamily="34" charset="0"/>
              </a:rPr>
              <a:t>Money</a:t>
            </a:r>
            <a:endParaRPr lang="en-US" sz="4400" dirty="0">
              <a:solidFill>
                <a:schemeClr val="bg1">
                  <a:lumMod val="85000"/>
                  <a:lumOff val="15000"/>
                </a:schemeClr>
              </a:solidFill>
              <a:latin typeface="Segoe UI" pitchFamily="34" charset="0"/>
              <a:ea typeface="Segoe UI" pitchFamily="34" charset="0"/>
              <a:cs typeface="Segoe UI" pitchFamily="34" charset="0"/>
            </a:endParaRPr>
          </a:p>
        </p:txBody>
      </p:sp>
      <p:pic>
        <p:nvPicPr>
          <p:cNvPr id="63" name="Picture 62" descr="cid:image001.gif@01CA8944.BF1AB360"/>
          <p:cNvPicPr/>
          <p:nvPr/>
        </p:nvPicPr>
        <p:blipFill>
          <a:blip r:embed="rId2" r:link="rId3" cstate="print"/>
          <a:srcRect/>
          <a:stretch>
            <a:fillRect/>
          </a:stretch>
        </p:blipFill>
        <p:spPr bwMode="auto">
          <a:xfrm>
            <a:off x="381000" y="1676400"/>
            <a:ext cx="3962400" cy="2971800"/>
          </a:xfrm>
          <a:prstGeom prst="rect">
            <a:avLst/>
          </a:prstGeom>
          <a:noFill/>
          <a:ln w="9525">
            <a:noFill/>
            <a:miter lim="800000"/>
            <a:headEnd/>
            <a:tailEnd/>
          </a:ln>
        </p:spPr>
      </p:pic>
      <p:grpSp>
        <p:nvGrpSpPr>
          <p:cNvPr id="10" name="Group 9"/>
          <p:cNvGrpSpPr/>
          <p:nvPr/>
        </p:nvGrpSpPr>
        <p:grpSpPr>
          <a:xfrm>
            <a:off x="4953000" y="449759"/>
            <a:ext cx="3505200" cy="3969841"/>
            <a:chOff x="4953000" y="449759"/>
            <a:chExt cx="3505200" cy="3969841"/>
          </a:xfrm>
        </p:grpSpPr>
        <p:sp>
          <p:nvSpPr>
            <p:cNvPr id="62" name="TextBox 61"/>
            <p:cNvSpPr txBox="1"/>
            <p:nvPr/>
          </p:nvSpPr>
          <p:spPr>
            <a:xfrm>
              <a:off x="5334000" y="449759"/>
              <a:ext cx="3124200" cy="769441"/>
            </a:xfrm>
            <a:prstGeom prst="rect">
              <a:avLst/>
            </a:prstGeom>
            <a:noFill/>
          </p:spPr>
          <p:txBody>
            <a:bodyPr wrap="square" rtlCol="0">
              <a:spAutoFit/>
            </a:bodyPr>
            <a:lstStyle/>
            <a:p>
              <a:r>
                <a:rPr lang="en-US" sz="4400" dirty="0" smtClean="0">
                  <a:solidFill>
                    <a:schemeClr val="bg1">
                      <a:lumMod val="85000"/>
                      <a:lumOff val="15000"/>
                    </a:schemeClr>
                  </a:solidFill>
                  <a:latin typeface="Segoe UI" pitchFamily="34" charset="0"/>
                  <a:ea typeface="Segoe UI" pitchFamily="34" charset="0"/>
                  <a:cs typeface="Segoe UI" pitchFamily="34" charset="0"/>
                </a:rPr>
                <a:t>Network</a:t>
              </a:r>
              <a:endParaRPr lang="en-US" sz="4400" dirty="0">
                <a:solidFill>
                  <a:schemeClr val="bg1">
                    <a:lumMod val="85000"/>
                    <a:lumOff val="15000"/>
                  </a:schemeClr>
                </a:solidFill>
                <a:latin typeface="Segoe UI" pitchFamily="34" charset="0"/>
                <a:ea typeface="Segoe UI" pitchFamily="34" charset="0"/>
                <a:cs typeface="Segoe UI" pitchFamily="34" charset="0"/>
              </a:endParaRPr>
            </a:p>
          </p:txBody>
        </p:sp>
        <p:pic>
          <p:nvPicPr>
            <p:cNvPr id="61442" name="Picture 2"/>
            <p:cNvPicPr>
              <a:picLocks noChangeAspect="1" noChangeArrowheads="1"/>
            </p:cNvPicPr>
            <p:nvPr/>
          </p:nvPicPr>
          <p:blipFill>
            <a:blip r:embed="rId4" cstate="print"/>
            <a:srcRect/>
            <a:stretch>
              <a:fillRect/>
            </a:stretch>
          </p:blipFill>
          <p:spPr bwMode="auto">
            <a:xfrm>
              <a:off x="6705600" y="1752600"/>
              <a:ext cx="1591732" cy="609600"/>
            </a:xfrm>
            <a:prstGeom prst="rect">
              <a:avLst/>
            </a:prstGeom>
            <a:noFill/>
            <a:ln w="9525">
              <a:noFill/>
              <a:miter lim="800000"/>
              <a:headEnd/>
              <a:tailEnd/>
            </a:ln>
          </p:spPr>
        </p:pic>
        <p:pic>
          <p:nvPicPr>
            <p:cNvPr id="61446" name="Picture 6" descr="http://research.microsoft.com/en-us/groups/escience/sine.jpg"/>
            <p:cNvPicPr>
              <a:picLocks noChangeAspect="1" noChangeArrowheads="1"/>
            </p:cNvPicPr>
            <p:nvPr/>
          </p:nvPicPr>
          <p:blipFill>
            <a:blip r:embed="rId5" cstate="print"/>
            <a:srcRect/>
            <a:stretch>
              <a:fillRect/>
            </a:stretch>
          </p:blipFill>
          <p:spPr bwMode="auto">
            <a:xfrm>
              <a:off x="4953000" y="2590800"/>
              <a:ext cx="2588029" cy="1828800"/>
            </a:xfrm>
            <a:prstGeom prst="rect">
              <a:avLst/>
            </a:prstGeom>
            <a:noFill/>
          </p:spPr>
        </p:pic>
        <p:sp>
          <p:nvSpPr>
            <p:cNvPr id="66" name="TextBox 65"/>
            <p:cNvSpPr txBox="1"/>
            <p:nvPr/>
          </p:nvSpPr>
          <p:spPr>
            <a:xfrm>
              <a:off x="6400800" y="4114800"/>
              <a:ext cx="1074333" cy="230832"/>
            </a:xfrm>
            <a:prstGeom prst="rect">
              <a:avLst/>
            </a:prstGeom>
            <a:noFill/>
          </p:spPr>
          <p:txBody>
            <a:bodyPr wrap="none" rtlCol="0">
              <a:spAutoFit/>
            </a:bodyPr>
            <a:lstStyle/>
            <a:p>
              <a:r>
                <a:rPr lang="en-US" sz="900" dirty="0" smtClean="0">
                  <a:solidFill>
                    <a:schemeClr val="bg1">
                      <a:lumMod val="85000"/>
                      <a:lumOff val="15000"/>
                    </a:schemeClr>
                  </a:solidFill>
                </a:rPr>
                <a:t>Microsoft research</a:t>
              </a:r>
              <a:endParaRPr lang="en-US" sz="900" dirty="0">
                <a:solidFill>
                  <a:schemeClr val="bg1">
                    <a:lumMod val="85000"/>
                    <a:lumOff val="15000"/>
                  </a:schemeClr>
                </a:solidFill>
              </a:endParaRPr>
            </a:p>
          </p:txBody>
        </p:sp>
      </p:grpSp>
      <p:sp>
        <p:nvSpPr>
          <p:cNvPr id="9" name="TextBox 8"/>
          <p:cNvSpPr txBox="1"/>
          <p:nvPr/>
        </p:nvSpPr>
        <p:spPr>
          <a:xfrm>
            <a:off x="3200400" y="5334000"/>
            <a:ext cx="1789272" cy="769441"/>
          </a:xfrm>
          <a:prstGeom prst="rect">
            <a:avLst/>
          </a:prstGeom>
          <a:noFill/>
        </p:spPr>
        <p:txBody>
          <a:bodyPr wrap="none" rtlCol="0">
            <a:spAutoFit/>
          </a:bodyPr>
          <a:lstStyle/>
          <a:p>
            <a:r>
              <a:rPr lang="en-US" sz="4400" dirty="0" smtClean="0">
                <a:solidFill>
                  <a:schemeClr val="bg1">
                    <a:lumMod val="85000"/>
                    <a:lumOff val="15000"/>
                  </a:schemeClr>
                </a:solidFill>
              </a:rPr>
              <a:t>Impact</a:t>
            </a:r>
            <a:endParaRPr lang="en-US" sz="4400" dirty="0">
              <a:solidFill>
                <a:schemeClr val="bg1">
                  <a:lumMod val="85000"/>
                  <a:lumOff val="15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Space</a:t>
            </a:r>
            <a:endParaRPr lang="en-US" dirty="0"/>
          </a:p>
        </p:txBody>
      </p:sp>
      <p:sp>
        <p:nvSpPr>
          <p:cNvPr id="10" name="Subtitle 9"/>
          <p:cNvSpPr>
            <a:spLocks noGrp="1"/>
          </p:cNvSpPr>
          <p:nvPr>
            <p:ph type="subTitle" idx="13"/>
          </p:nvPr>
        </p:nvSpPr>
        <p:spPr>
          <a:xfrm>
            <a:off x="-45720" y="1097280"/>
            <a:ext cx="8580120" cy="1264920"/>
          </a:xfrm>
        </p:spPr>
        <p:txBody>
          <a:bodyPr>
            <a:normAutofit fontScale="85000" lnSpcReduction="20000"/>
          </a:bodyPr>
          <a:lstStyle/>
          <a:p>
            <a:r>
              <a:rPr lang="en-US" dirty="0" smtClean="0">
                <a:solidFill>
                  <a:schemeClr val="accent3"/>
                </a:solidFill>
              </a:rPr>
              <a:t>Reconfigure around the user experience </a:t>
            </a:r>
            <a:br>
              <a:rPr lang="en-US" dirty="0" smtClean="0">
                <a:solidFill>
                  <a:schemeClr val="accent3"/>
                </a:solidFill>
              </a:rPr>
            </a:br>
            <a:r>
              <a:rPr lang="en-US" dirty="0" smtClean="0">
                <a:solidFill>
                  <a:schemeClr val="accent3"/>
                </a:solidFill>
              </a:rPr>
              <a:t>rather than around collections.</a:t>
            </a:r>
          </a:p>
          <a:p>
            <a:r>
              <a:rPr lang="en-US" dirty="0" smtClean="0">
                <a:solidFill>
                  <a:schemeClr val="accent3"/>
                </a:solidFill>
              </a:rPr>
              <a:t>Infrastructure &gt;&gt; engagement</a:t>
            </a:r>
            <a:endParaRPr lang="en-US" dirty="0">
              <a:solidFill>
                <a:schemeClr val="accent3"/>
              </a:solidFill>
            </a:endParaRPr>
          </a:p>
        </p:txBody>
      </p:sp>
      <p:sp>
        <p:nvSpPr>
          <p:cNvPr id="35" name="Text Placeholder 34"/>
          <p:cNvSpPr>
            <a:spLocks noGrp="1"/>
          </p:cNvSpPr>
          <p:nvPr>
            <p:ph type="body" sz="quarter" idx="14"/>
          </p:nvPr>
        </p:nvSpPr>
        <p:spPr>
          <a:xfrm>
            <a:off x="914400" y="2651760"/>
            <a:ext cx="3581400" cy="457200"/>
          </a:xfrm>
        </p:spPr>
        <p:txBody>
          <a:bodyPr>
            <a:normAutofit fontScale="92500" lnSpcReduction="10000"/>
          </a:bodyPr>
          <a:lstStyle/>
          <a:p>
            <a:r>
              <a:rPr lang="en-US" sz="2800" dirty="0" smtClean="0">
                <a:solidFill>
                  <a:schemeClr val="bg1">
                    <a:lumMod val="50000"/>
                    <a:lumOff val="50000"/>
                  </a:schemeClr>
                </a:solidFill>
              </a:rPr>
              <a:t>Social</a:t>
            </a:r>
            <a:endParaRPr lang="en-US" sz="2800" dirty="0">
              <a:solidFill>
                <a:schemeClr val="bg1">
                  <a:lumMod val="50000"/>
                  <a:lumOff val="50000"/>
                </a:schemeClr>
              </a:solidFill>
            </a:endParaRPr>
          </a:p>
        </p:txBody>
      </p:sp>
      <p:pic>
        <p:nvPicPr>
          <p:cNvPr id="56" name="Picture 1"/>
          <p:cNvPicPr>
            <a:picLocks noGrp="1" noChangeAspect="1" noChangeArrowheads="1"/>
          </p:cNvPicPr>
          <p:nvPr>
            <p:ph type="pic" sz="quarter" idx="16"/>
          </p:nvPr>
        </p:nvPicPr>
        <p:blipFill>
          <a:blip r:embed="rId2" cstate="print"/>
          <a:srcRect l="12500" r="12500"/>
          <a:stretch>
            <a:fillRect/>
          </a:stretch>
        </p:blipFill>
        <p:spPr bwMode="auto">
          <a:xfrm>
            <a:off x="45721" y="2743200"/>
            <a:ext cx="914400" cy="914400"/>
          </a:xfrm>
          <a:prstGeom prst="rect">
            <a:avLst/>
          </a:prstGeom>
          <a:noFill/>
          <a:ln w="12700">
            <a:noFill/>
            <a:miter lim="800000"/>
            <a:headEnd/>
            <a:tailEnd/>
          </a:ln>
        </p:spPr>
      </p:pic>
      <p:sp>
        <p:nvSpPr>
          <p:cNvPr id="38" name="Text Placeholder 37"/>
          <p:cNvSpPr>
            <a:spLocks noGrp="1"/>
          </p:cNvSpPr>
          <p:nvPr>
            <p:ph type="body" sz="quarter" idx="17"/>
          </p:nvPr>
        </p:nvSpPr>
        <p:spPr>
          <a:xfrm>
            <a:off x="914400" y="3063240"/>
            <a:ext cx="3581400" cy="762000"/>
          </a:xfrm>
        </p:spPr>
        <p:txBody>
          <a:bodyPr>
            <a:normAutofit/>
          </a:bodyPr>
          <a:lstStyle/>
          <a:p>
            <a:r>
              <a:rPr lang="en-US" sz="2400" dirty="0" smtClean="0"/>
              <a:t>Ad hoc rendezvous</a:t>
            </a:r>
          </a:p>
          <a:p>
            <a:r>
              <a:rPr lang="en-US" sz="2400" dirty="0" smtClean="0"/>
              <a:t>Meeting place</a:t>
            </a:r>
            <a:endParaRPr lang="en-US" sz="2400" dirty="0"/>
          </a:p>
        </p:txBody>
      </p:sp>
      <p:sp>
        <p:nvSpPr>
          <p:cNvPr id="40" name="Text Placeholder 39"/>
          <p:cNvSpPr>
            <a:spLocks noGrp="1"/>
          </p:cNvSpPr>
          <p:nvPr>
            <p:ph type="body" sz="quarter" idx="18"/>
          </p:nvPr>
        </p:nvSpPr>
        <p:spPr>
          <a:xfrm>
            <a:off x="914400" y="4312920"/>
            <a:ext cx="3581400" cy="457200"/>
          </a:xfrm>
        </p:spPr>
        <p:txBody>
          <a:bodyPr>
            <a:normAutofit/>
          </a:bodyPr>
          <a:lstStyle/>
          <a:p>
            <a:r>
              <a:rPr lang="en-US" sz="2400" dirty="0" smtClean="0">
                <a:solidFill>
                  <a:schemeClr val="bg1">
                    <a:lumMod val="50000"/>
                    <a:lumOff val="50000"/>
                  </a:schemeClr>
                </a:solidFill>
              </a:rPr>
              <a:t>Showcase and sharing</a:t>
            </a:r>
            <a:endParaRPr lang="en-US" sz="2400" dirty="0">
              <a:solidFill>
                <a:schemeClr val="bg1">
                  <a:lumMod val="50000"/>
                  <a:lumOff val="50000"/>
                </a:schemeClr>
              </a:solidFill>
            </a:endParaRPr>
          </a:p>
        </p:txBody>
      </p:sp>
      <p:pic>
        <p:nvPicPr>
          <p:cNvPr id="78850" name="Picture 2" descr="http://library.osu.edu/sites/exhibits/nautilus/images/opening.jpg"/>
          <p:cNvPicPr>
            <a:picLocks noGrp="1" noChangeAspect="1" noChangeArrowheads="1"/>
          </p:cNvPicPr>
          <p:nvPr>
            <p:ph type="pic" sz="quarter" idx="19"/>
          </p:nvPr>
        </p:nvPicPr>
        <p:blipFill>
          <a:blip r:embed="rId3" cstate="print"/>
          <a:srcRect t="7435" b="7435"/>
          <a:stretch>
            <a:fillRect/>
          </a:stretch>
        </p:blipFill>
        <p:spPr bwMode="auto">
          <a:xfrm>
            <a:off x="45721" y="4404360"/>
            <a:ext cx="914400" cy="914400"/>
          </a:xfrm>
          <a:prstGeom prst="rect">
            <a:avLst/>
          </a:prstGeom>
          <a:noFill/>
        </p:spPr>
      </p:pic>
      <p:sp>
        <p:nvSpPr>
          <p:cNvPr id="11" name="Text Placeholder 10"/>
          <p:cNvSpPr>
            <a:spLocks noGrp="1"/>
          </p:cNvSpPr>
          <p:nvPr>
            <p:ph type="body" sz="quarter" idx="20"/>
          </p:nvPr>
        </p:nvSpPr>
        <p:spPr>
          <a:xfrm>
            <a:off x="914400" y="4876800"/>
            <a:ext cx="4343400" cy="1524000"/>
          </a:xfrm>
        </p:spPr>
        <p:txBody>
          <a:bodyPr>
            <a:normAutofit fontScale="85000" lnSpcReduction="20000"/>
          </a:bodyPr>
          <a:lstStyle/>
          <a:p>
            <a:r>
              <a:rPr lang="en-US" sz="3100" dirty="0" smtClean="0"/>
              <a:t>Exhibitions</a:t>
            </a:r>
          </a:p>
          <a:p>
            <a:r>
              <a:rPr lang="en-US" sz="3100" dirty="0" smtClean="0"/>
              <a:t>Specialist equipment</a:t>
            </a:r>
          </a:p>
          <a:p>
            <a:r>
              <a:rPr lang="en-US" sz="3100" dirty="0" smtClean="0"/>
              <a:t>Specialist staff</a:t>
            </a:r>
          </a:p>
          <a:p>
            <a:r>
              <a:rPr lang="en-US" sz="3100" dirty="0" smtClean="0"/>
              <a:t>GIS, Writing centre, digital humanities, …</a:t>
            </a:r>
          </a:p>
          <a:p>
            <a:endParaRPr lang="en-US" dirty="0"/>
          </a:p>
        </p:txBody>
      </p:sp>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 members of a group in the library ….</a:t>
            </a:r>
            <a:endParaRPr lang="en-US" dirty="0"/>
          </a:p>
        </p:txBody>
      </p:sp>
      <p:pic>
        <p:nvPicPr>
          <p:cNvPr id="10" name="Picture 2"/>
          <p:cNvPicPr>
            <a:picLocks noGrp="1" noChangeAspect="1" noChangeArrowheads="1"/>
          </p:cNvPicPr>
          <p:nvPr>
            <p:ph type="pic" idx="1"/>
          </p:nvPr>
        </p:nvPicPr>
        <p:blipFill>
          <a:blip r:embed="rId2" cstate="print"/>
          <a:srcRect l="12567" r="12567"/>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Expertise</a:t>
            </a:r>
            <a:endParaRPr lang="en-US" dirty="0"/>
          </a:p>
        </p:txBody>
      </p:sp>
      <p:sp>
        <p:nvSpPr>
          <p:cNvPr id="5" name="Subtitle 4"/>
          <p:cNvSpPr>
            <a:spLocks noGrp="1"/>
          </p:cNvSpPr>
          <p:nvPr>
            <p:ph type="subTitle" idx="13"/>
          </p:nvPr>
        </p:nvSpPr>
        <p:spPr/>
        <p:txBody>
          <a:bodyPr/>
          <a:lstStyle/>
          <a:p>
            <a:endParaRPr lang="en-US">
              <a:solidFill>
                <a:schemeClr val="bg1">
                  <a:lumMod val="50000"/>
                  <a:lumOff val="50000"/>
                </a:schemeClr>
              </a:solidFill>
            </a:endParaRPr>
          </a:p>
        </p:txBody>
      </p:sp>
      <p:sp>
        <p:nvSpPr>
          <p:cNvPr id="7" name="Text Placeholder 6"/>
          <p:cNvSpPr>
            <a:spLocks noGrp="1"/>
          </p:cNvSpPr>
          <p:nvPr>
            <p:ph type="body" sz="quarter" idx="15"/>
          </p:nvPr>
        </p:nvSpPr>
        <p:spPr/>
        <p:txBody>
          <a:bodyPr/>
          <a:lstStyle/>
          <a:p>
            <a:endParaRPr lang="en-US"/>
          </a:p>
        </p:txBody>
      </p:sp>
      <p:sp>
        <p:nvSpPr>
          <p:cNvPr id="6" name="Text Placeholder 5"/>
          <p:cNvSpPr>
            <a:spLocks noGrp="1"/>
          </p:cNvSpPr>
          <p:nvPr>
            <p:ph type="body" sz="quarter" idx="14"/>
          </p:nvPr>
        </p:nvSpPr>
        <p:spPr/>
        <p:txBody>
          <a:bodyPr/>
          <a:lstStyle/>
          <a:p>
            <a:r>
              <a:rPr lang="en-US" dirty="0" smtClean="0">
                <a:solidFill>
                  <a:schemeClr val="bg1">
                    <a:lumMod val="50000"/>
                    <a:lumOff val="50000"/>
                  </a:schemeClr>
                </a:solidFill>
              </a:rPr>
              <a:t>People are entry points</a:t>
            </a:r>
          </a:p>
        </p:txBody>
      </p:sp>
      <p:pic>
        <p:nvPicPr>
          <p:cNvPr id="28" name="Picture Placeholder 27"/>
          <p:cNvPicPr>
            <a:picLocks noGrp="1" noChangeAspect="1" noChangeArrowheads="1"/>
          </p:cNvPicPr>
          <p:nvPr>
            <p:ph type="pic" sz="quarter" idx="16"/>
          </p:nvPr>
        </p:nvPicPr>
        <p:blipFill>
          <a:blip r:embed="rId2" cstate="print"/>
          <a:srcRect l="1188" r="1188"/>
          <a:stretch>
            <a:fillRect/>
          </a:stretch>
        </p:blipFill>
        <p:spPr bwMode="auto">
          <a:prstGeom prst="rect">
            <a:avLst/>
          </a:prstGeom>
          <a:noFill/>
          <a:ln w="9525">
            <a:noFill/>
            <a:miter lim="800000"/>
            <a:headEnd/>
            <a:tailEnd/>
          </a:ln>
        </p:spPr>
      </p:pic>
      <p:sp>
        <p:nvSpPr>
          <p:cNvPr id="10" name="Text Placeholder 9"/>
          <p:cNvSpPr>
            <a:spLocks noGrp="1"/>
          </p:cNvSpPr>
          <p:nvPr>
            <p:ph type="body" sz="quarter" idx="18"/>
          </p:nvPr>
        </p:nvSpPr>
        <p:spPr>
          <a:xfrm>
            <a:off x="914400" y="3246120"/>
            <a:ext cx="3810000" cy="792480"/>
          </a:xfrm>
        </p:spPr>
        <p:txBody>
          <a:bodyPr>
            <a:noAutofit/>
          </a:bodyPr>
          <a:lstStyle/>
          <a:p>
            <a:r>
              <a:rPr lang="en-US" dirty="0" smtClean="0">
                <a:solidFill>
                  <a:schemeClr val="bg1">
                    <a:lumMod val="50000"/>
                    <a:lumOff val="50000"/>
                  </a:schemeClr>
                </a:solidFill>
              </a:rPr>
              <a:t>Engagement with research and learning</a:t>
            </a:r>
          </a:p>
        </p:txBody>
      </p:sp>
      <p:sp>
        <p:nvSpPr>
          <p:cNvPr id="12" name="Text Placeholder 11"/>
          <p:cNvSpPr>
            <a:spLocks noGrp="1"/>
          </p:cNvSpPr>
          <p:nvPr>
            <p:ph type="body" sz="quarter" idx="20"/>
          </p:nvPr>
        </p:nvSpPr>
        <p:spPr>
          <a:xfrm>
            <a:off x="914400" y="4038600"/>
            <a:ext cx="3581400" cy="381000"/>
          </a:xfrm>
        </p:spPr>
        <p:txBody>
          <a:bodyPr/>
          <a:lstStyle/>
          <a:p>
            <a:r>
              <a:rPr lang="en-US" dirty="0" smtClean="0">
                <a:solidFill>
                  <a:schemeClr val="bg1">
                    <a:lumMod val="50000"/>
                    <a:lumOff val="50000"/>
                  </a:schemeClr>
                </a:solidFill>
              </a:rPr>
              <a:t>  </a:t>
            </a:r>
            <a:endParaRPr lang="en-US" dirty="0">
              <a:solidFill>
                <a:schemeClr val="bg1">
                  <a:lumMod val="50000"/>
                  <a:lumOff val="50000"/>
                </a:schemeClr>
              </a:solidFill>
            </a:endParaRPr>
          </a:p>
        </p:txBody>
      </p:sp>
      <p:sp>
        <p:nvSpPr>
          <p:cNvPr id="13" name="Text Placeholder 12"/>
          <p:cNvSpPr>
            <a:spLocks noGrp="1"/>
          </p:cNvSpPr>
          <p:nvPr>
            <p:ph type="body" sz="quarter" idx="21"/>
          </p:nvPr>
        </p:nvSpPr>
        <p:spPr>
          <a:xfrm>
            <a:off x="914400" y="4541520"/>
            <a:ext cx="3581400" cy="640080"/>
          </a:xfrm>
        </p:spPr>
        <p:txBody>
          <a:bodyPr>
            <a:normAutofit fontScale="92500" lnSpcReduction="20000"/>
          </a:bodyPr>
          <a:lstStyle/>
          <a:p>
            <a:r>
              <a:rPr lang="en-US" dirty="0" smtClean="0">
                <a:solidFill>
                  <a:schemeClr val="bg1">
                    <a:lumMod val="50000"/>
                    <a:lumOff val="50000"/>
                  </a:schemeClr>
                </a:solidFill>
              </a:rPr>
              <a:t>Marketing/assessment/</a:t>
            </a:r>
            <a:br>
              <a:rPr lang="en-US" dirty="0" smtClean="0">
                <a:solidFill>
                  <a:schemeClr val="bg1">
                    <a:lumMod val="50000"/>
                    <a:lumOff val="50000"/>
                  </a:schemeClr>
                </a:solidFill>
              </a:rPr>
            </a:br>
            <a:r>
              <a:rPr lang="en-US" dirty="0" smtClean="0">
                <a:solidFill>
                  <a:schemeClr val="bg1">
                    <a:lumMod val="50000"/>
                    <a:lumOff val="50000"/>
                  </a:schemeClr>
                </a:solidFill>
              </a:rPr>
              <a:t>partnership</a:t>
            </a:r>
            <a:endParaRPr lang="en-US" dirty="0">
              <a:solidFill>
                <a:schemeClr val="bg1">
                  <a:lumMod val="50000"/>
                  <a:lumOff val="50000"/>
                </a:schemeClr>
              </a:solidFill>
            </a:endParaRPr>
          </a:p>
        </p:txBody>
      </p:sp>
      <p:pic>
        <p:nvPicPr>
          <p:cNvPr id="27" name="Picture 26"/>
          <p:cNvPicPr>
            <a:picLocks noChangeAspect="1" noChangeArrowheads="1"/>
          </p:cNvPicPr>
          <p:nvPr/>
        </p:nvPicPr>
        <p:blipFill>
          <a:blip r:embed="rId2" cstate="print"/>
          <a:srcRect/>
          <a:stretch>
            <a:fillRect/>
          </a:stretch>
        </p:blipFill>
        <p:spPr bwMode="auto">
          <a:xfrm>
            <a:off x="5146815" y="2955925"/>
            <a:ext cx="3997185" cy="3902075"/>
          </a:xfrm>
          <a:prstGeom prst="rect">
            <a:avLst/>
          </a:prstGeom>
          <a:noFill/>
          <a:ln w="9525">
            <a:noFill/>
            <a:miter lim="800000"/>
            <a:headEnd/>
            <a:tailEnd/>
          </a:ln>
        </p:spPr>
      </p:pic>
      <p:pic>
        <p:nvPicPr>
          <p:cNvPr id="141313" name="Picture 1"/>
          <p:cNvPicPr>
            <a:picLocks noGrp="1" noChangeAspect="1" noChangeArrowheads="1"/>
          </p:cNvPicPr>
          <p:nvPr>
            <p:ph type="pic" sz="quarter" idx="22"/>
          </p:nvPr>
        </p:nvPicPr>
        <p:blipFill>
          <a:blip r:embed="rId3" cstate="print"/>
          <a:srcRect t="633" b="633"/>
          <a:stretch>
            <a:fillRect/>
          </a:stretch>
        </p:blipFill>
        <p:spPr bwMode="auto">
          <a:prstGeom prst="rect">
            <a:avLst/>
          </a:prstGeom>
          <a:noFill/>
          <a:ln w="9525">
            <a:noFill/>
            <a:miter lim="800000"/>
            <a:headEnd/>
            <a:tailEnd/>
          </a:ln>
        </p:spPr>
      </p:pic>
      <p:pic>
        <p:nvPicPr>
          <p:cNvPr id="16" name="Picture 2"/>
          <p:cNvPicPr>
            <a:picLocks noGrp="1" noChangeAspect="1" noChangeArrowheads="1"/>
          </p:cNvPicPr>
          <p:nvPr>
            <p:ph type="pic" sz="quarter" idx="19"/>
          </p:nvPr>
        </p:nvPicPr>
        <p:blipFill>
          <a:blip r:embed="rId4" cstate="print"/>
          <a:srcRect l="13235" r="13235"/>
          <a:stretch>
            <a:fillRect/>
          </a:stretch>
        </p:blipFill>
        <p:spPr bwMode="auto">
          <a:prstGeom prst="rect">
            <a:avLst/>
          </a:prstGeom>
          <a:noFill/>
          <a:ln w="9525">
            <a:noFill/>
            <a:miter lim="800000"/>
            <a:headEnd/>
            <a:tailEnd/>
          </a:ln>
        </p:spPr>
      </p:pic>
      <p:sp>
        <p:nvSpPr>
          <p:cNvPr id="14" name="TextBox 13"/>
          <p:cNvSpPr txBox="1"/>
          <p:nvPr/>
        </p:nvSpPr>
        <p:spPr>
          <a:xfrm>
            <a:off x="5334000" y="2514600"/>
            <a:ext cx="3730508" cy="369332"/>
          </a:xfrm>
          <a:prstGeom prst="rect">
            <a:avLst/>
          </a:prstGeom>
          <a:noFill/>
          <a:ln>
            <a:solidFill>
              <a:schemeClr val="accent3"/>
            </a:solidFill>
          </a:ln>
        </p:spPr>
        <p:txBody>
          <a:bodyPr wrap="none" rtlCol="0">
            <a:spAutoFit/>
          </a:bodyPr>
          <a:lstStyle/>
          <a:p>
            <a:r>
              <a:rPr lang="en-US" dirty="0" err="1" smtClean="0">
                <a:solidFill>
                  <a:schemeClr val="bg1">
                    <a:lumMod val="85000"/>
                    <a:lumOff val="15000"/>
                  </a:schemeClr>
                </a:solidFill>
              </a:rPr>
              <a:t>Librarans</a:t>
            </a:r>
            <a:r>
              <a:rPr lang="en-US" dirty="0" smtClean="0">
                <a:solidFill>
                  <a:schemeClr val="bg1">
                    <a:lumMod val="85000"/>
                    <a:lumOff val="15000"/>
                  </a:schemeClr>
                </a:solidFill>
              </a:rPr>
              <a:t> returned in search .. </a:t>
            </a:r>
            <a:r>
              <a:rPr lang="en-US" dirty="0" err="1" smtClean="0">
                <a:solidFill>
                  <a:schemeClr val="bg1">
                    <a:lumMod val="85000"/>
                    <a:lumOff val="15000"/>
                  </a:schemeClr>
                </a:solidFill>
              </a:rPr>
              <a:t>UMich</a:t>
            </a:r>
            <a:endParaRPr lang="en-US" dirty="0">
              <a:solidFill>
                <a:schemeClr val="bg1">
                  <a:lumMod val="85000"/>
                  <a:lumOff val="15000"/>
                </a:schemeClr>
              </a:solidFill>
            </a:endParaRPr>
          </a:p>
        </p:txBody>
      </p:sp>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Services</a:t>
            </a:r>
            <a:endParaRPr lang="en-US" dirty="0"/>
          </a:p>
        </p:txBody>
      </p:sp>
      <p:sp>
        <p:nvSpPr>
          <p:cNvPr id="7" name="Subtitle 6"/>
          <p:cNvSpPr>
            <a:spLocks noGrp="1"/>
          </p:cNvSpPr>
          <p:nvPr>
            <p:ph type="subTitle" idx="13"/>
          </p:nvPr>
        </p:nvSpPr>
        <p:spPr/>
        <p:txBody>
          <a:bodyPr/>
          <a:lstStyle/>
          <a:p>
            <a:r>
              <a:rPr lang="en-US" dirty="0" smtClean="0"/>
              <a:t>The service turn</a:t>
            </a:r>
            <a:endParaRPr lang="en-US" dirty="0"/>
          </a:p>
        </p:txBody>
      </p:sp>
      <p:sp>
        <p:nvSpPr>
          <p:cNvPr id="9" name="Text Placeholder 8"/>
          <p:cNvSpPr>
            <a:spLocks noGrp="1"/>
          </p:cNvSpPr>
          <p:nvPr>
            <p:ph type="body" sz="quarter" idx="24"/>
          </p:nvPr>
        </p:nvSpPr>
        <p:spPr>
          <a:xfrm>
            <a:off x="6172200" y="1965960"/>
            <a:ext cx="2971800" cy="701040"/>
          </a:xfrm>
        </p:spPr>
        <p:txBody>
          <a:bodyPr>
            <a:normAutofit fontScale="92500" lnSpcReduction="10000"/>
          </a:bodyPr>
          <a:lstStyle/>
          <a:p>
            <a:pPr marL="0" indent="0">
              <a:spcBef>
                <a:spcPts val="0"/>
              </a:spcBef>
            </a:pPr>
            <a:r>
              <a:rPr lang="en-US" dirty="0" smtClean="0">
                <a:solidFill>
                  <a:schemeClr val="bg1">
                    <a:lumMod val="50000"/>
                    <a:lumOff val="50000"/>
                  </a:schemeClr>
                </a:solidFill>
              </a:rPr>
              <a:t>U Minnesota, ARL Institutional profile</a:t>
            </a:r>
            <a:endParaRPr lang="en-US" dirty="0">
              <a:solidFill>
                <a:schemeClr val="bg1">
                  <a:lumMod val="50000"/>
                  <a:lumOff val="50000"/>
                </a:schemeClr>
              </a:solidFill>
            </a:endParaRPr>
          </a:p>
        </p:txBody>
      </p:sp>
      <p:sp>
        <p:nvSpPr>
          <p:cNvPr id="10" name="Text Placeholder 9"/>
          <p:cNvSpPr>
            <a:spLocks noGrp="1"/>
          </p:cNvSpPr>
          <p:nvPr>
            <p:ph type="body" sz="quarter" idx="26"/>
          </p:nvPr>
        </p:nvSpPr>
        <p:spPr>
          <a:xfrm>
            <a:off x="6172200" y="2743200"/>
            <a:ext cx="2971800" cy="3962400"/>
          </a:xfrm>
        </p:spPr>
        <p:txBody>
          <a:bodyPr/>
          <a:lstStyle/>
          <a:p>
            <a:r>
              <a:rPr lang="en-US" sz="2400" dirty="0" smtClean="0"/>
              <a:t>In alignment with the University's strategic positioning, the University Libraries have re-conceived goals, </a:t>
            </a:r>
            <a:r>
              <a:rPr lang="en-US" sz="2400" dirty="0" smtClean="0">
                <a:solidFill>
                  <a:schemeClr val="accent3"/>
                </a:solidFill>
              </a:rPr>
              <a:t>shifting from a collection-centric focus to one that is engagement-based</a:t>
            </a:r>
            <a:r>
              <a:rPr lang="en-US" sz="2400" dirty="0" smtClean="0"/>
              <a:t>.</a:t>
            </a:r>
          </a:p>
          <a:p>
            <a:endParaRPr lang="en-US" dirty="0"/>
          </a:p>
        </p:txBody>
      </p:sp>
      <p:pic>
        <p:nvPicPr>
          <p:cNvPr id="132098" name="Picture 2" descr="http://upload.wikimedia.org/wikipedia/commons/thumb/a/a6/WalterLibrary.JPG/500px-WalterLibrary.JPG"/>
          <p:cNvPicPr>
            <a:picLocks noGrp="1" noChangeAspect="1" noChangeArrowheads="1"/>
          </p:cNvPicPr>
          <p:nvPr>
            <p:ph type="pic" sz="quarter" idx="33"/>
          </p:nvPr>
        </p:nvPicPr>
        <p:blipFill>
          <a:blip r:embed="rId2" cstate="print"/>
          <a:srcRect l="378" r="378"/>
          <a:stretch>
            <a:fillRect/>
          </a:stretch>
        </p:blipFill>
        <p:spPr bwMode="auto">
          <a:xfrm>
            <a:off x="45720" y="1981200"/>
            <a:ext cx="5897880" cy="4648200"/>
          </a:xfrm>
          <a:prstGeom prst="rect">
            <a:avLst/>
          </a:prstGeom>
          <a:noFill/>
        </p:spPr>
      </p:pic>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endParaRPr lang="en-US" dirty="0"/>
          </a:p>
        </p:txBody>
      </p:sp>
      <p:sp>
        <p:nvSpPr>
          <p:cNvPr id="3" name="Subtitle 2"/>
          <p:cNvSpPr>
            <a:spLocks noGrp="1"/>
          </p:cNvSpPr>
          <p:nvPr>
            <p:ph type="subTitle" idx="13"/>
          </p:nvPr>
        </p:nvSpPr>
        <p:spPr/>
        <p:txBody>
          <a:bodyPr/>
          <a:lstStyle/>
          <a:p>
            <a:r>
              <a:rPr lang="en-US" dirty="0" smtClean="0"/>
              <a:t>The service turn</a:t>
            </a:r>
            <a:endParaRPr lang="en-US" dirty="0"/>
          </a:p>
        </p:txBody>
      </p:sp>
      <p:sp>
        <p:nvSpPr>
          <p:cNvPr id="8" name="Text Placeholder 7"/>
          <p:cNvSpPr>
            <a:spLocks noGrp="1"/>
          </p:cNvSpPr>
          <p:nvPr>
            <p:ph type="body" sz="quarter" idx="14"/>
          </p:nvPr>
        </p:nvSpPr>
        <p:spPr/>
        <p:txBody>
          <a:bodyPr>
            <a:noAutofit/>
          </a:bodyPr>
          <a:lstStyle/>
          <a:p>
            <a:r>
              <a:rPr lang="en-US" sz="2600" dirty="0" smtClean="0"/>
              <a:t>Defining distinctive services with the clarity with which we have defined distinctive collections allows us to acknowledge that the 21st century will be marked by different, but equally valid, definitions of excellence in academic libraries, and that the manner in which individual libraries demonstrate excellence will be </a:t>
            </a:r>
            <a:r>
              <a:rPr lang="en-US" sz="2600" b="1" dirty="0" smtClean="0">
                <a:solidFill>
                  <a:schemeClr val="accent3"/>
                </a:solidFill>
              </a:rPr>
              <a:t>distinctive to the service needs</a:t>
            </a:r>
            <a:r>
              <a:rPr lang="en-US" sz="2600" dirty="0" smtClean="0"/>
              <a:t>, and to the opportunities to address those needs, found on each campus.</a:t>
            </a:r>
            <a:endParaRPr lang="en-US" sz="2600" dirty="0"/>
          </a:p>
        </p:txBody>
      </p:sp>
      <p:sp>
        <p:nvSpPr>
          <p:cNvPr id="10" name="TextBox 9"/>
          <p:cNvSpPr txBox="1"/>
          <p:nvPr/>
        </p:nvSpPr>
        <p:spPr>
          <a:xfrm>
            <a:off x="6400801" y="2133600"/>
            <a:ext cx="2438400" cy="2585323"/>
          </a:xfrm>
          <a:prstGeom prst="rect">
            <a:avLst/>
          </a:prstGeom>
          <a:noFill/>
        </p:spPr>
        <p:txBody>
          <a:bodyPr wrap="square" rtlCol="0">
            <a:spAutoFit/>
          </a:bodyPr>
          <a:lstStyle/>
          <a:p>
            <a:r>
              <a:rPr lang="en-US" dirty="0" smtClean="0">
                <a:solidFill>
                  <a:schemeClr val="bg1">
                    <a:lumMod val="50000"/>
                    <a:lumOff val="50000"/>
                  </a:schemeClr>
                </a:solidFill>
              </a:rPr>
              <a:t>Scott Walter. “Distinctive Signifiers of</a:t>
            </a:r>
          </a:p>
          <a:p>
            <a:r>
              <a:rPr lang="en-US" dirty="0" smtClean="0">
                <a:solidFill>
                  <a:schemeClr val="bg1">
                    <a:lumMod val="50000"/>
                    <a:lumOff val="50000"/>
                  </a:schemeClr>
                </a:solidFill>
              </a:rPr>
              <a:t>Excellence”: Library Services</a:t>
            </a:r>
          </a:p>
          <a:p>
            <a:r>
              <a:rPr lang="en-US" dirty="0" smtClean="0">
                <a:solidFill>
                  <a:schemeClr val="bg1">
                    <a:lumMod val="50000"/>
                    <a:lumOff val="50000"/>
                  </a:schemeClr>
                </a:solidFill>
              </a:rPr>
              <a:t>and the Future of the Academic</a:t>
            </a:r>
          </a:p>
          <a:p>
            <a:r>
              <a:rPr lang="en-US" dirty="0" smtClean="0">
                <a:solidFill>
                  <a:schemeClr val="bg1">
                    <a:lumMod val="50000"/>
                    <a:lumOff val="50000"/>
                  </a:schemeClr>
                </a:solidFill>
              </a:rPr>
              <a:t>Library. </a:t>
            </a:r>
            <a:r>
              <a:rPr lang="en-US" i="1" dirty="0" smtClean="0">
                <a:solidFill>
                  <a:schemeClr val="bg1">
                    <a:lumMod val="50000"/>
                    <a:lumOff val="50000"/>
                  </a:schemeClr>
                </a:solidFill>
              </a:rPr>
              <a:t>Coll. &amp; res. </a:t>
            </a:r>
            <a:r>
              <a:rPr lang="en-US" i="1" dirty="0" err="1" smtClean="0">
                <a:solidFill>
                  <a:schemeClr val="bg1">
                    <a:lumMod val="50000"/>
                    <a:lumOff val="50000"/>
                  </a:schemeClr>
                </a:solidFill>
              </a:rPr>
              <a:t>libr</a:t>
            </a:r>
            <a:r>
              <a:rPr lang="en-US" i="1" dirty="0" smtClean="0">
                <a:solidFill>
                  <a:schemeClr val="bg1">
                    <a:lumMod val="50000"/>
                    <a:lumOff val="50000"/>
                  </a:schemeClr>
                </a:solidFill>
              </a:rPr>
              <a:t>.</a:t>
            </a:r>
            <a:r>
              <a:rPr lang="en-US" dirty="0" smtClean="0">
                <a:solidFill>
                  <a:schemeClr val="bg1">
                    <a:lumMod val="50000"/>
                    <a:lumOff val="50000"/>
                  </a:schemeClr>
                </a:solidFill>
              </a:rPr>
              <a:t> January 2011 72:6-8</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subTitle" idx="13"/>
          </p:nvPr>
        </p:nvSpPr>
        <p:spPr>
          <a:xfrm>
            <a:off x="1981200" y="5410200"/>
            <a:ext cx="6934200" cy="914400"/>
          </a:xfrm>
        </p:spPr>
        <p:txBody>
          <a:bodyPr>
            <a:noAutofit/>
          </a:bodyPr>
          <a:lstStyle/>
          <a:p>
            <a:r>
              <a:rPr lang="en-US" sz="2000" dirty="0" smtClean="0">
                <a:solidFill>
                  <a:schemeClr val="bg1">
                    <a:lumMod val="50000"/>
                    <a:lumOff val="50000"/>
                  </a:schemeClr>
                </a:solidFill>
                <a:latin typeface="+mn-lt"/>
              </a:rPr>
              <a:t>... </a:t>
            </a:r>
            <a:r>
              <a:rPr lang="en-US" sz="2000" b="0" dirty="0" smtClean="0">
                <a:solidFill>
                  <a:schemeClr val="bg1">
                    <a:lumMod val="50000"/>
                    <a:lumOff val="50000"/>
                  </a:schemeClr>
                </a:solidFill>
                <a:latin typeface="+mn-lt"/>
              </a:rPr>
              <a:t>to serve the emerging needs of faculty, researchers and graduate students pursuing in-depth research and scholarly inquiry. Access to expertise, hardware and software. </a:t>
            </a:r>
            <a:endParaRPr lang="en-US" sz="2000" dirty="0">
              <a:solidFill>
                <a:schemeClr val="bg1">
                  <a:lumMod val="50000"/>
                  <a:lumOff val="50000"/>
                </a:schemeClr>
              </a:solidFill>
              <a:latin typeface="+mn-lt"/>
            </a:endParaRPr>
          </a:p>
        </p:txBody>
      </p:sp>
      <p:sp>
        <p:nvSpPr>
          <p:cNvPr id="14" name="Text Placeholder 5"/>
          <p:cNvSpPr>
            <a:spLocks noGrp="1"/>
          </p:cNvSpPr>
          <p:nvPr>
            <p:ph type="body" sz="quarter" idx="15"/>
          </p:nvPr>
        </p:nvSpPr>
        <p:spPr>
          <a:xfrm>
            <a:off x="1981200" y="304800"/>
            <a:ext cx="7543800" cy="457200"/>
          </a:xfrm>
        </p:spPr>
        <p:txBody>
          <a:bodyPr/>
          <a:lstStyle/>
          <a:p>
            <a:r>
              <a:rPr lang="en-US" sz="2400" b="1" dirty="0" smtClean="0">
                <a:solidFill>
                  <a:schemeClr val="bg1">
                    <a:lumMod val="50000"/>
                    <a:lumOff val="50000"/>
                  </a:schemeClr>
                </a:solidFill>
              </a:rPr>
              <a:t>First year initiatives: Bowling Green State </a:t>
            </a:r>
            <a:r>
              <a:rPr lang="en-US" sz="2400" b="1" dirty="0" err="1" smtClean="0">
                <a:solidFill>
                  <a:schemeClr val="bg1">
                    <a:lumMod val="50000"/>
                    <a:lumOff val="50000"/>
                  </a:schemeClr>
                </a:solidFill>
              </a:rPr>
              <a:t>Univ</a:t>
            </a:r>
            <a:r>
              <a:rPr lang="en-US" sz="2400" b="1" dirty="0" smtClean="0">
                <a:solidFill>
                  <a:schemeClr val="bg1">
                    <a:lumMod val="50000"/>
                    <a:lumOff val="50000"/>
                  </a:schemeClr>
                </a:solidFill>
              </a:rPr>
              <a:t> </a:t>
            </a:r>
            <a:r>
              <a:rPr lang="en-US" sz="2400" b="1" dirty="0" err="1" smtClean="0">
                <a:solidFill>
                  <a:schemeClr val="bg1">
                    <a:lumMod val="50000"/>
                    <a:lumOff val="50000"/>
                  </a:schemeClr>
                </a:solidFill>
              </a:rPr>
              <a:t>Libs</a:t>
            </a:r>
            <a:endParaRPr lang="en-US" sz="2400" b="1" dirty="0">
              <a:solidFill>
                <a:schemeClr val="bg1">
                  <a:lumMod val="50000"/>
                  <a:lumOff val="50000"/>
                </a:schemeClr>
              </a:solidFill>
            </a:endParaRPr>
          </a:p>
        </p:txBody>
      </p:sp>
      <p:sp>
        <p:nvSpPr>
          <p:cNvPr id="6" name="Text Placeholder 5"/>
          <p:cNvSpPr>
            <a:spLocks noGrp="1"/>
          </p:cNvSpPr>
          <p:nvPr>
            <p:ph type="body" sz="quarter" idx="14"/>
          </p:nvPr>
        </p:nvSpPr>
        <p:spPr>
          <a:xfrm>
            <a:off x="1981200" y="1965960"/>
            <a:ext cx="7543800" cy="457200"/>
          </a:xfrm>
        </p:spPr>
        <p:txBody>
          <a:bodyPr/>
          <a:lstStyle/>
          <a:p>
            <a:r>
              <a:rPr lang="en-US" dirty="0" smtClean="0"/>
              <a:t>M Publishing, U Michigan</a:t>
            </a:r>
            <a:endParaRPr lang="en-US" dirty="0"/>
          </a:p>
        </p:txBody>
      </p:sp>
      <p:pic>
        <p:nvPicPr>
          <p:cNvPr id="134149" name="Picture 5"/>
          <p:cNvPicPr>
            <a:picLocks noGrp="1" noChangeAspect="1" noChangeArrowheads="1"/>
          </p:cNvPicPr>
          <p:nvPr>
            <p:ph type="pic" sz="quarter" idx="16"/>
          </p:nvPr>
        </p:nvPicPr>
        <p:blipFill>
          <a:blip r:embed="rId2" cstate="print"/>
          <a:srcRect l="25000" r="25000"/>
          <a:stretch>
            <a:fillRect/>
          </a:stretch>
        </p:blipFill>
        <p:spPr bwMode="auto">
          <a:xfrm>
            <a:off x="45720" y="2133600"/>
            <a:ext cx="914400" cy="914400"/>
          </a:xfrm>
          <a:prstGeom prst="rect">
            <a:avLst/>
          </a:prstGeom>
          <a:noFill/>
          <a:ln w="9525">
            <a:noFill/>
            <a:miter lim="800000"/>
            <a:headEnd/>
            <a:tailEnd/>
          </a:ln>
        </p:spPr>
      </p:pic>
      <p:sp>
        <p:nvSpPr>
          <p:cNvPr id="16" name="Text Placeholder 8"/>
          <p:cNvSpPr>
            <a:spLocks noGrp="1"/>
          </p:cNvSpPr>
          <p:nvPr>
            <p:ph type="body" sz="quarter" idx="17"/>
          </p:nvPr>
        </p:nvSpPr>
        <p:spPr>
          <a:xfrm>
            <a:off x="1981200" y="716280"/>
            <a:ext cx="7162800" cy="1051560"/>
          </a:xfrm>
        </p:spPr>
        <p:txBody>
          <a:bodyPr>
            <a:normAutofit/>
          </a:bodyPr>
          <a:lstStyle/>
          <a:p>
            <a:r>
              <a:rPr lang="en-US" b="0" dirty="0" smtClean="0">
                <a:solidFill>
                  <a:schemeClr val="bg1">
                    <a:lumMod val="50000"/>
                    <a:lumOff val="50000"/>
                  </a:schemeClr>
                </a:solidFill>
              </a:rPr>
              <a:t>The Library First-Year Initiatives (F.Y.I.) Program strives to make meaningful connections with incoming students early in their academic career.</a:t>
            </a:r>
            <a:endParaRPr lang="en-US" dirty="0">
              <a:solidFill>
                <a:schemeClr val="bg1">
                  <a:lumMod val="50000"/>
                  <a:lumOff val="50000"/>
                </a:schemeClr>
              </a:solidFill>
            </a:endParaRPr>
          </a:p>
        </p:txBody>
      </p:sp>
      <p:sp>
        <p:nvSpPr>
          <p:cNvPr id="9" name="Text Placeholder 8"/>
          <p:cNvSpPr>
            <a:spLocks noGrp="1"/>
          </p:cNvSpPr>
          <p:nvPr>
            <p:ph type="body" sz="quarter" idx="18"/>
          </p:nvPr>
        </p:nvSpPr>
        <p:spPr>
          <a:xfrm>
            <a:off x="1981200" y="2377440"/>
            <a:ext cx="7162800" cy="1051560"/>
          </a:xfrm>
        </p:spPr>
        <p:txBody>
          <a:bodyPr>
            <a:normAutofit fontScale="85000" lnSpcReduction="10000"/>
          </a:bodyPr>
          <a:lstStyle/>
          <a:p>
            <a:r>
              <a:rPr lang="en-US" b="0" dirty="0" smtClean="0"/>
              <a:t>The University of Michigan Press, the Scholarly Publishing Office, Deep Blue (the University’s institutional repository service), the Copyright Office, and the Text Creation Partnership,</a:t>
            </a:r>
            <a:endParaRPr lang="en-US" dirty="0"/>
          </a:p>
        </p:txBody>
      </p:sp>
      <p:sp>
        <p:nvSpPr>
          <p:cNvPr id="10" name="Text Placeholder 9"/>
          <p:cNvSpPr>
            <a:spLocks noGrp="1"/>
          </p:cNvSpPr>
          <p:nvPr>
            <p:ph type="body" sz="quarter" idx="20"/>
          </p:nvPr>
        </p:nvSpPr>
        <p:spPr>
          <a:xfrm>
            <a:off x="1981200" y="3474720"/>
            <a:ext cx="7543800" cy="502920"/>
          </a:xfrm>
        </p:spPr>
        <p:txBody>
          <a:bodyPr>
            <a:normAutofit/>
          </a:bodyPr>
          <a:lstStyle/>
          <a:p>
            <a:r>
              <a:rPr lang="en-US" sz="2400" dirty="0" err="1" smtClean="0">
                <a:solidFill>
                  <a:schemeClr val="bg1">
                    <a:lumMod val="50000"/>
                    <a:lumOff val="50000"/>
                  </a:schemeClr>
                </a:solidFill>
              </a:rPr>
              <a:t>Salman</a:t>
            </a:r>
            <a:r>
              <a:rPr lang="en-US" sz="2400" dirty="0" smtClean="0">
                <a:solidFill>
                  <a:schemeClr val="bg1">
                    <a:lumMod val="50000"/>
                    <a:lumOff val="50000"/>
                  </a:schemeClr>
                </a:solidFill>
              </a:rPr>
              <a:t> Rushdie Archive, Emory U</a:t>
            </a:r>
            <a:endParaRPr lang="en-US" sz="2400" dirty="0">
              <a:solidFill>
                <a:schemeClr val="bg1">
                  <a:lumMod val="50000"/>
                  <a:lumOff val="50000"/>
                </a:schemeClr>
              </a:solidFill>
            </a:endParaRPr>
          </a:p>
        </p:txBody>
      </p:sp>
      <p:sp>
        <p:nvSpPr>
          <p:cNvPr id="12" name="Text Placeholder 11"/>
          <p:cNvSpPr>
            <a:spLocks noGrp="1"/>
          </p:cNvSpPr>
          <p:nvPr>
            <p:ph type="body" sz="quarter" idx="21"/>
          </p:nvPr>
        </p:nvSpPr>
        <p:spPr>
          <a:xfrm>
            <a:off x="1981200" y="3886200"/>
            <a:ext cx="6934200" cy="838200"/>
          </a:xfrm>
        </p:spPr>
        <p:txBody>
          <a:bodyPr>
            <a:normAutofit/>
          </a:bodyPr>
          <a:lstStyle/>
          <a:p>
            <a:r>
              <a:rPr lang="en-US" sz="2000" b="0" dirty="0" smtClean="0"/>
              <a:t>Personal digital papers of </a:t>
            </a:r>
            <a:r>
              <a:rPr lang="en-US" sz="2000" b="0" dirty="0" err="1" smtClean="0"/>
              <a:t>Salman</a:t>
            </a:r>
            <a:r>
              <a:rPr lang="en-US" sz="2000" b="0" dirty="0" smtClean="0"/>
              <a:t> Rushdie. Have become </a:t>
            </a:r>
            <a:r>
              <a:rPr lang="en-US" sz="2000" dirty="0" smtClean="0">
                <a:solidFill>
                  <a:schemeClr val="accent3"/>
                </a:solidFill>
              </a:rPr>
              <a:t>his</a:t>
            </a:r>
            <a:r>
              <a:rPr lang="en-US" sz="2000" b="0" dirty="0" smtClean="0"/>
              <a:t> reference collection.</a:t>
            </a:r>
            <a:endParaRPr lang="en-US" sz="2000" dirty="0"/>
          </a:p>
        </p:txBody>
      </p:sp>
      <p:pic>
        <p:nvPicPr>
          <p:cNvPr id="134152" name="Picture 8" descr="University of Illinois At Urbana-Champaign"/>
          <p:cNvPicPr>
            <a:picLocks noGrp="1" noChangeAspect="1" noChangeArrowheads="1"/>
          </p:cNvPicPr>
          <p:nvPr>
            <p:ph type="pic" sz="quarter" idx="22"/>
          </p:nvPr>
        </p:nvPicPr>
        <p:blipFill>
          <a:blip r:embed="rId3" cstate="print"/>
          <a:srcRect t="12000" b="12000"/>
          <a:stretch>
            <a:fillRect/>
          </a:stretch>
        </p:blipFill>
        <p:spPr bwMode="auto">
          <a:xfrm>
            <a:off x="76200" y="5257800"/>
            <a:ext cx="914400" cy="914400"/>
          </a:xfrm>
          <a:prstGeom prst="rect">
            <a:avLst/>
          </a:prstGeom>
          <a:noFill/>
        </p:spPr>
      </p:pic>
      <p:sp>
        <p:nvSpPr>
          <p:cNvPr id="13" name="Text Placeholder 12"/>
          <p:cNvSpPr>
            <a:spLocks noGrp="1"/>
          </p:cNvSpPr>
          <p:nvPr>
            <p:ph type="body" sz="quarter" idx="23"/>
          </p:nvPr>
        </p:nvSpPr>
        <p:spPr>
          <a:xfrm>
            <a:off x="1981200" y="4998720"/>
            <a:ext cx="7543800" cy="457200"/>
          </a:xfrm>
        </p:spPr>
        <p:txBody>
          <a:bodyPr>
            <a:normAutofit/>
          </a:bodyPr>
          <a:lstStyle/>
          <a:p>
            <a:r>
              <a:rPr lang="en-US" sz="2400" dirty="0" smtClean="0">
                <a:solidFill>
                  <a:schemeClr val="bg1">
                    <a:lumMod val="50000"/>
                    <a:lumOff val="50000"/>
                  </a:schemeClr>
                </a:solidFill>
              </a:rPr>
              <a:t>Scholarly Commons, U Illinois Urbana Champaign</a:t>
            </a:r>
            <a:endParaRPr lang="en-US" sz="2400" dirty="0">
              <a:solidFill>
                <a:schemeClr val="bg1">
                  <a:lumMod val="50000"/>
                  <a:lumOff val="50000"/>
                </a:schemeClr>
              </a:solidFill>
            </a:endParaRPr>
          </a:p>
        </p:txBody>
      </p:sp>
      <p:pic>
        <p:nvPicPr>
          <p:cNvPr id="135170" name="Picture 2" descr="BGSU"/>
          <p:cNvPicPr>
            <a:picLocks noChangeAspect="1" noChangeArrowheads="1"/>
          </p:cNvPicPr>
          <p:nvPr/>
        </p:nvPicPr>
        <p:blipFill>
          <a:blip r:embed="rId4" cstate="print"/>
          <a:srcRect/>
          <a:stretch>
            <a:fillRect/>
          </a:stretch>
        </p:blipFill>
        <p:spPr bwMode="auto">
          <a:xfrm>
            <a:off x="15587" y="495299"/>
            <a:ext cx="1584613" cy="571501"/>
          </a:xfrm>
          <a:prstGeom prst="rect">
            <a:avLst/>
          </a:prstGeom>
          <a:noFill/>
        </p:spPr>
      </p:pic>
      <p:pic>
        <p:nvPicPr>
          <p:cNvPr id="19" name="Picture 2"/>
          <p:cNvPicPr>
            <a:picLocks noGrp="1" noChangeAspect="1" noChangeArrowheads="1"/>
          </p:cNvPicPr>
          <p:nvPr>
            <p:ph type="pic" sz="quarter" idx="19"/>
          </p:nvPr>
        </p:nvPicPr>
        <p:blipFill>
          <a:blip r:embed="rId5" cstate="print"/>
          <a:srcRect l="8602" r="8602"/>
          <a:stretch>
            <a:fillRect/>
          </a:stretch>
        </p:blipFill>
        <p:spPr bwMode="auto">
          <a:xfrm>
            <a:off x="45720" y="36576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1+#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4" name="Subtitle 3"/>
          <p:cNvSpPr>
            <a:spLocks noGrp="1"/>
          </p:cNvSpPr>
          <p:nvPr>
            <p:ph type="subTitle" idx="13"/>
          </p:nvPr>
        </p:nvSpPr>
        <p:spPr/>
        <p:txBody>
          <a:bodyPr>
            <a:normAutofit fontScale="92500"/>
          </a:bodyPr>
          <a:lstStyle/>
          <a:p>
            <a:r>
              <a:rPr lang="en-US" dirty="0" smtClean="0"/>
              <a:t>Engagement, cloud and collaboration</a:t>
            </a:r>
            <a:endParaRPr lang="en-US" dirty="0"/>
          </a:p>
        </p:txBody>
      </p:sp>
      <p:sp>
        <p:nvSpPr>
          <p:cNvPr id="6" name="Text Placeholder 5"/>
          <p:cNvSpPr>
            <a:spLocks noGrp="1"/>
          </p:cNvSpPr>
          <p:nvPr>
            <p:ph type="body" sz="quarter" idx="14"/>
          </p:nvPr>
        </p:nvSpPr>
        <p:spPr/>
        <p:txBody>
          <a:bodyPr/>
          <a:lstStyle/>
          <a:p>
            <a:r>
              <a:rPr lang="en-US" dirty="0" smtClean="0"/>
              <a:t>Focus on engagement</a:t>
            </a:r>
            <a:endParaRPr lang="en-US" dirty="0"/>
          </a:p>
        </p:txBody>
      </p:sp>
      <p:pic>
        <p:nvPicPr>
          <p:cNvPr id="148482" name="Picture 2" descr="http://upload.wikimedia.org/wikipedia/commons/thumb/6/6f/Moodle-icon.png/120px-Moodle-icon.png"/>
          <p:cNvPicPr>
            <a:picLocks noGrp="1" noChangeAspect="1" noChangeArrowheads="1"/>
          </p:cNvPicPr>
          <p:nvPr>
            <p:ph type="pic" sz="quarter" idx="16"/>
          </p:nvPr>
        </p:nvPicPr>
        <p:blipFill>
          <a:blip r:embed="rId2" cstate="print"/>
          <a:srcRect/>
          <a:stretch>
            <a:fillRect/>
          </a:stretch>
        </p:blipFill>
        <p:spPr bwMode="auto">
          <a:prstGeom prst="rect">
            <a:avLst/>
          </a:prstGeom>
          <a:noFill/>
        </p:spPr>
      </p:pic>
      <p:sp>
        <p:nvSpPr>
          <p:cNvPr id="9" name="Text Placeholder 8"/>
          <p:cNvSpPr>
            <a:spLocks noGrp="1"/>
          </p:cNvSpPr>
          <p:nvPr>
            <p:ph type="body" sz="quarter" idx="17"/>
          </p:nvPr>
        </p:nvSpPr>
        <p:spPr>
          <a:xfrm>
            <a:off x="914400" y="2377440"/>
            <a:ext cx="7543800" cy="822960"/>
          </a:xfrm>
        </p:spPr>
        <p:txBody>
          <a:bodyPr/>
          <a:lstStyle/>
          <a:p>
            <a:r>
              <a:rPr lang="en-US" dirty="0" smtClean="0"/>
              <a:t>Resource guides, integration with learning management, widgets, etc</a:t>
            </a:r>
          </a:p>
          <a:p>
            <a:r>
              <a:rPr lang="en-US" dirty="0" smtClean="0"/>
              <a:t>Recommendation (aggregation)</a:t>
            </a:r>
            <a:endParaRPr lang="en-US" dirty="0"/>
          </a:p>
        </p:txBody>
      </p:sp>
      <p:sp>
        <p:nvSpPr>
          <p:cNvPr id="10" name="Text Placeholder 9"/>
          <p:cNvSpPr>
            <a:spLocks noGrp="1"/>
          </p:cNvSpPr>
          <p:nvPr>
            <p:ph type="body" sz="quarter" idx="18"/>
          </p:nvPr>
        </p:nvSpPr>
        <p:spPr/>
        <p:txBody>
          <a:bodyPr/>
          <a:lstStyle/>
          <a:p>
            <a:r>
              <a:rPr lang="en-US" dirty="0" smtClean="0"/>
              <a:t>Move to cloud for infrastructure</a:t>
            </a:r>
            <a:endParaRPr lang="en-US" dirty="0"/>
          </a:p>
        </p:txBody>
      </p:sp>
      <p:pic>
        <p:nvPicPr>
          <p:cNvPr id="17" name="Picture 2" descr="Cumulus"/>
          <p:cNvPicPr>
            <a:picLocks noGrp="1" noChangeAspect="1" noChangeArrowheads="1"/>
          </p:cNvPicPr>
          <p:nvPr>
            <p:ph type="pic" sz="quarter" idx="19"/>
          </p:nvPr>
        </p:nvPicPr>
        <p:blipFill>
          <a:blip r:embed="rId3" cstate="print"/>
          <a:srcRect l="12500" r="12500"/>
          <a:stretch>
            <a:fillRect/>
          </a:stretch>
        </p:blipFill>
        <p:spPr bwMode="auto">
          <a:prstGeom prst="rect">
            <a:avLst/>
          </a:prstGeom>
          <a:noFill/>
        </p:spPr>
      </p:pic>
      <p:sp>
        <p:nvSpPr>
          <p:cNvPr id="12" name="Text Placeholder 11"/>
          <p:cNvSpPr>
            <a:spLocks noGrp="1"/>
          </p:cNvSpPr>
          <p:nvPr>
            <p:ph type="body" sz="quarter" idx="20"/>
          </p:nvPr>
        </p:nvSpPr>
        <p:spPr/>
        <p:txBody>
          <a:bodyPr/>
          <a:lstStyle/>
          <a:p>
            <a:r>
              <a:rPr lang="en-US" dirty="0" smtClean="0"/>
              <a:t>ILS, ERM, Discovery: move to cloud-based solutions</a:t>
            </a:r>
            <a:endParaRPr lang="en-US" dirty="0"/>
          </a:p>
        </p:txBody>
      </p:sp>
      <p:sp>
        <p:nvSpPr>
          <p:cNvPr id="13" name="Text Placeholder 12"/>
          <p:cNvSpPr>
            <a:spLocks noGrp="1"/>
          </p:cNvSpPr>
          <p:nvPr>
            <p:ph type="body" sz="quarter" idx="21"/>
          </p:nvPr>
        </p:nvSpPr>
        <p:spPr/>
        <p:txBody>
          <a:bodyPr/>
          <a:lstStyle/>
          <a:p>
            <a:r>
              <a:rPr lang="en-US" dirty="0" smtClean="0"/>
              <a:t>Deep collaboration </a:t>
            </a:r>
            <a:endParaRPr lang="en-US" dirty="0"/>
          </a:p>
        </p:txBody>
      </p:sp>
      <p:pic>
        <p:nvPicPr>
          <p:cNvPr id="148484" name="Picture 4" descr="http://www.orbiscascade.org/inc/html/default/pix/Alliance_logo.gif"/>
          <p:cNvPicPr>
            <a:picLocks noGrp="1" noChangeAspect="1" noChangeArrowheads="1"/>
          </p:cNvPicPr>
          <p:nvPr>
            <p:ph type="pic" sz="quarter" idx="22"/>
          </p:nvPr>
        </p:nvPicPr>
        <p:blipFill>
          <a:blip r:embed="rId4" cstate="print"/>
          <a:srcRect l="34793" r="34793"/>
          <a:stretch>
            <a:fillRect/>
          </a:stretch>
        </p:blipFill>
        <p:spPr bwMode="auto">
          <a:prstGeom prst="rect">
            <a:avLst/>
          </a:prstGeom>
          <a:noFill/>
        </p:spPr>
      </p:pic>
      <p:sp>
        <p:nvSpPr>
          <p:cNvPr id="15" name="Text Placeholder 14"/>
          <p:cNvSpPr>
            <a:spLocks noGrp="1"/>
          </p:cNvSpPr>
          <p:nvPr>
            <p:ph type="body" sz="quarter" idx="23"/>
          </p:nvPr>
        </p:nvSpPr>
        <p:spPr/>
        <p:txBody>
          <a:bodyPr/>
          <a:lstStyle/>
          <a:p>
            <a:r>
              <a:rPr lang="en-US" dirty="0" smtClean="0"/>
              <a:t>Shared systems infrastructure:</a:t>
            </a:r>
            <a:br>
              <a:rPr lang="en-US" dirty="0" smtClean="0"/>
            </a:br>
            <a:r>
              <a:rPr lang="en-US" dirty="0" err="1" smtClean="0"/>
              <a:t>Orbis</a:t>
            </a:r>
            <a:r>
              <a:rPr lang="en-US" dirty="0" smtClean="0"/>
              <a:t> Cascade Alliance, 2CUL</a:t>
            </a:r>
            <a:endParaRPr lang="en-US" dirty="0"/>
          </a:p>
        </p:txBody>
      </p:sp>
    </p:spTree>
  </p:cSld>
  <p:clrMapOvr>
    <a:masterClrMapping/>
  </p:clrMapOvr>
  <p:transition>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Externalization</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81200" y="990599"/>
          <a:ext cx="6477000" cy="4419600"/>
        </p:xfrm>
        <a:graphic>
          <a:graphicData uri="http://schemas.openxmlformats.org/drawingml/2006/table">
            <a:tbl>
              <a:tblPr firstRow="1" bandRow="1">
                <a:tableStyleId>{0505E3EF-67EA-436B-97B2-0124C06EBD24}</a:tableStyleId>
              </a:tblPr>
              <a:tblGrid>
                <a:gridCol w="1619250"/>
                <a:gridCol w="1619250"/>
                <a:gridCol w="1619250"/>
                <a:gridCol w="1619250"/>
              </a:tblGrid>
              <a:tr h="1206456">
                <a:tc>
                  <a:txBody>
                    <a:bodyPr/>
                    <a:lstStyle/>
                    <a:p>
                      <a:endParaRPr lang="en-US" b="1" dirty="0">
                        <a:solidFill>
                          <a:schemeClr val="accent3"/>
                        </a:solidFill>
                      </a:endParaRPr>
                    </a:p>
                  </a:txBody>
                  <a:tcPr>
                    <a:solidFill>
                      <a:schemeClr val="accent1">
                        <a:lumMod val="75000"/>
                      </a:schemeClr>
                    </a:solidFill>
                  </a:tcPr>
                </a:tc>
                <a:tc>
                  <a:txBody>
                    <a:bodyPr/>
                    <a:lstStyle/>
                    <a:p>
                      <a:r>
                        <a:rPr lang="en-US" b="1" dirty="0" err="1" smtClean="0">
                          <a:solidFill>
                            <a:schemeClr val="accent3"/>
                          </a:solidFill>
                        </a:rPr>
                        <a:t>Collab</a:t>
                      </a:r>
                      <a:endParaRPr lang="en-US" b="1" dirty="0">
                        <a:solidFill>
                          <a:schemeClr val="accent3"/>
                        </a:solidFill>
                      </a:endParaRPr>
                    </a:p>
                  </a:txBody>
                  <a:tcPr>
                    <a:solidFill>
                      <a:schemeClr val="accent1">
                        <a:lumMod val="75000"/>
                      </a:schemeClr>
                    </a:solidFill>
                  </a:tcPr>
                </a:tc>
                <a:tc>
                  <a:txBody>
                    <a:bodyPr/>
                    <a:lstStyle/>
                    <a:p>
                      <a:r>
                        <a:rPr lang="en-US" b="1" dirty="0" smtClean="0">
                          <a:solidFill>
                            <a:schemeClr val="accent3"/>
                          </a:solidFill>
                        </a:rPr>
                        <a:t>Public</a:t>
                      </a:r>
                      <a:endParaRPr lang="en-US" b="1" dirty="0">
                        <a:solidFill>
                          <a:schemeClr val="accent3"/>
                        </a:solidFill>
                      </a:endParaRPr>
                    </a:p>
                  </a:txBody>
                  <a:tcPr>
                    <a:solidFill>
                      <a:schemeClr val="accent1">
                        <a:lumMod val="75000"/>
                      </a:schemeClr>
                    </a:solidFill>
                  </a:tcPr>
                </a:tc>
                <a:tc>
                  <a:txBody>
                    <a:bodyPr/>
                    <a:lstStyle/>
                    <a:p>
                      <a:r>
                        <a:rPr lang="en-US" b="1" dirty="0" smtClean="0">
                          <a:solidFill>
                            <a:schemeClr val="accent3"/>
                          </a:solidFill>
                        </a:rPr>
                        <a:t>Third party</a:t>
                      </a:r>
                      <a:endParaRPr lang="en-US" b="1" dirty="0">
                        <a:solidFill>
                          <a:schemeClr val="accent3"/>
                        </a:solidFill>
                      </a:endParaRPr>
                    </a:p>
                  </a:txBody>
                  <a:tcPr>
                    <a:solidFill>
                      <a:schemeClr val="accent1">
                        <a:lumMod val="75000"/>
                      </a:schemeClr>
                    </a:solidFill>
                  </a:tcPr>
                </a:tc>
              </a:tr>
              <a:tr h="1206456">
                <a:tc>
                  <a:txBody>
                    <a:bodyPr/>
                    <a:lstStyle/>
                    <a:p>
                      <a:r>
                        <a:rPr lang="en-US" dirty="0" err="1" smtClean="0">
                          <a:solidFill>
                            <a:schemeClr val="accent3"/>
                          </a:solidFill>
                        </a:rPr>
                        <a:t>Webscale</a:t>
                      </a:r>
                      <a:endParaRPr lang="en-US" dirty="0">
                        <a:solidFill>
                          <a:schemeClr val="accent3"/>
                        </a:solidFill>
                      </a:endParaRPr>
                    </a:p>
                  </a:txBody>
                  <a:tcPr>
                    <a:solidFill>
                      <a:schemeClr val="accent1">
                        <a:lumMod val="75000"/>
                      </a:schemeClr>
                    </a:solidFill>
                  </a:tcPr>
                </a:tc>
                <a:tc>
                  <a:txBody>
                    <a:bodyPr/>
                    <a:lstStyle/>
                    <a:p>
                      <a:r>
                        <a:rPr lang="en-US" b="1" dirty="0" err="1" smtClean="0">
                          <a:solidFill>
                            <a:schemeClr val="tx1"/>
                          </a:solidFill>
                        </a:rPr>
                        <a:t>Repec</a:t>
                      </a:r>
                      <a:endParaRPr lang="en-US" b="1" dirty="0">
                        <a:solidFill>
                          <a:schemeClr val="tx1"/>
                        </a:solidFill>
                      </a:endParaRPr>
                    </a:p>
                  </a:txBody>
                  <a:tcPr>
                    <a:solidFill>
                      <a:schemeClr val="accent1">
                        <a:lumMod val="75000"/>
                      </a:schemeClr>
                    </a:solidFill>
                  </a:tcPr>
                </a:tc>
                <a:tc>
                  <a:txBody>
                    <a:bodyPr/>
                    <a:lstStyle/>
                    <a:p>
                      <a:r>
                        <a:rPr lang="en-US" b="1" dirty="0" err="1" smtClean="0">
                          <a:solidFill>
                            <a:schemeClr val="tx1"/>
                          </a:solidFill>
                        </a:rPr>
                        <a:t>PubMed</a:t>
                      </a:r>
                      <a:endParaRPr lang="en-US" b="1" dirty="0">
                        <a:solidFill>
                          <a:schemeClr val="tx1"/>
                        </a:solidFill>
                      </a:endParaRPr>
                    </a:p>
                  </a:txBody>
                  <a:tcPr>
                    <a:solidFill>
                      <a:schemeClr val="accent1">
                        <a:lumMod val="75000"/>
                      </a:schemeClr>
                    </a:solidFill>
                  </a:tcPr>
                </a:tc>
                <a:tc>
                  <a:txBody>
                    <a:bodyPr/>
                    <a:lstStyle/>
                    <a:p>
                      <a:r>
                        <a:rPr lang="en-US" b="1" dirty="0" smtClean="0">
                          <a:solidFill>
                            <a:schemeClr val="tx1"/>
                          </a:solidFill>
                        </a:rPr>
                        <a:t>Worldcat.org</a:t>
                      </a:r>
                      <a:endParaRPr lang="en-US" b="1" dirty="0">
                        <a:solidFill>
                          <a:schemeClr val="tx1"/>
                        </a:solidFill>
                      </a:endParaRPr>
                    </a:p>
                  </a:txBody>
                  <a:tcPr>
                    <a:solidFill>
                      <a:schemeClr val="accent1">
                        <a:lumMod val="75000"/>
                      </a:schemeClr>
                    </a:solidFill>
                  </a:tcPr>
                </a:tc>
              </a:tr>
              <a:tr h="800232">
                <a:tc>
                  <a:txBody>
                    <a:bodyPr/>
                    <a:lstStyle/>
                    <a:p>
                      <a:r>
                        <a:rPr lang="en-US" dirty="0" smtClean="0">
                          <a:solidFill>
                            <a:schemeClr val="accent3"/>
                          </a:solidFill>
                        </a:rPr>
                        <a:t>Group</a:t>
                      </a:r>
                      <a:endParaRPr lang="en-US" dirty="0">
                        <a:solidFill>
                          <a:schemeClr val="accent3"/>
                        </a:solidFill>
                      </a:endParaRPr>
                    </a:p>
                  </a:txBody>
                  <a:tcPr>
                    <a:solidFill>
                      <a:schemeClr val="accent1">
                        <a:lumMod val="75000"/>
                      </a:schemeClr>
                    </a:solidFill>
                  </a:tcPr>
                </a:tc>
                <a:tc>
                  <a:txBody>
                    <a:bodyPr/>
                    <a:lstStyle/>
                    <a:p>
                      <a:r>
                        <a:rPr lang="en-US" b="1" dirty="0" smtClean="0">
                          <a:solidFill>
                            <a:schemeClr val="tx1"/>
                          </a:solidFill>
                        </a:rPr>
                        <a:t>Tripod</a:t>
                      </a:r>
                      <a:endParaRPr lang="en-US" b="1" dirty="0">
                        <a:solidFill>
                          <a:schemeClr val="tx1"/>
                        </a:solidFill>
                      </a:endParaRPr>
                    </a:p>
                  </a:txBody>
                  <a:tcPr>
                    <a:solidFill>
                      <a:schemeClr val="accent1">
                        <a:lumMod val="75000"/>
                      </a:schemeClr>
                    </a:solidFill>
                  </a:tcPr>
                </a:tc>
                <a:tc>
                  <a:txBody>
                    <a:bodyPr/>
                    <a:lstStyle/>
                    <a:p>
                      <a:r>
                        <a:rPr lang="en-US" b="1" dirty="0" err="1" smtClean="0">
                          <a:solidFill>
                            <a:schemeClr val="tx1"/>
                          </a:solidFill>
                        </a:rPr>
                        <a:t>OhioLink</a:t>
                      </a:r>
                      <a:r>
                        <a:rPr lang="en-US" b="1" dirty="0" smtClean="0">
                          <a:solidFill>
                            <a:schemeClr val="tx1"/>
                          </a:solidFill>
                        </a:rPr>
                        <a:t/>
                      </a:r>
                      <a:br>
                        <a:rPr lang="en-US" b="1" dirty="0" smtClean="0">
                          <a:solidFill>
                            <a:schemeClr val="tx1"/>
                          </a:solidFill>
                        </a:rPr>
                      </a:br>
                      <a:r>
                        <a:rPr lang="en-US" b="1" dirty="0" smtClean="0">
                          <a:solidFill>
                            <a:schemeClr val="tx1"/>
                          </a:solidFill>
                        </a:rPr>
                        <a:t>COPAC</a:t>
                      </a:r>
                      <a:endParaRPr lang="en-US" b="1" dirty="0">
                        <a:solidFill>
                          <a:schemeClr val="tx1"/>
                        </a:solidFill>
                      </a:endParaRPr>
                    </a:p>
                  </a:txBody>
                  <a:tcPr>
                    <a:solidFill>
                      <a:schemeClr val="accent1">
                        <a:lumMod val="75000"/>
                      </a:schemeClr>
                    </a:solidFill>
                  </a:tcPr>
                </a:tc>
                <a:tc>
                  <a:txBody>
                    <a:bodyPr/>
                    <a:lstStyle/>
                    <a:p>
                      <a:endParaRPr lang="en-US" b="1" dirty="0">
                        <a:solidFill>
                          <a:schemeClr val="tx1"/>
                        </a:solidFill>
                      </a:endParaRPr>
                    </a:p>
                  </a:txBody>
                  <a:tcPr>
                    <a:solidFill>
                      <a:schemeClr val="accent1">
                        <a:lumMod val="75000"/>
                      </a:schemeClr>
                    </a:solidFill>
                  </a:tcPr>
                </a:tc>
              </a:tr>
              <a:tr h="1206456">
                <a:tc>
                  <a:txBody>
                    <a:bodyPr/>
                    <a:lstStyle/>
                    <a:p>
                      <a:r>
                        <a:rPr lang="en-US" dirty="0" smtClean="0">
                          <a:solidFill>
                            <a:schemeClr val="accent3"/>
                          </a:solidFill>
                        </a:rPr>
                        <a:t>Institutional </a:t>
                      </a:r>
                      <a:endParaRPr lang="en-US" dirty="0">
                        <a:solidFill>
                          <a:schemeClr val="accent3"/>
                        </a:solidFill>
                      </a:endParaRPr>
                    </a:p>
                  </a:txBody>
                  <a:tcPr>
                    <a:solidFill>
                      <a:schemeClr val="accent1">
                        <a:lumMod val="75000"/>
                      </a:schemeClr>
                    </a:solidFill>
                  </a:tcPr>
                </a:tc>
                <a:tc>
                  <a:txBody>
                    <a:bodyPr/>
                    <a:lstStyle/>
                    <a:p>
                      <a:r>
                        <a:rPr lang="en-US" b="1" dirty="0" err="1" smtClean="0">
                          <a:solidFill>
                            <a:schemeClr val="tx1"/>
                          </a:solidFill>
                        </a:rPr>
                        <a:t>Dspace</a:t>
                      </a:r>
                      <a:r>
                        <a:rPr lang="en-US" b="1" dirty="0" smtClean="0">
                          <a:solidFill>
                            <a:schemeClr val="tx1"/>
                          </a:solidFill>
                        </a:rPr>
                        <a:t/>
                      </a:r>
                      <a:br>
                        <a:rPr lang="en-US" b="1" dirty="0" smtClean="0">
                          <a:solidFill>
                            <a:schemeClr val="tx1"/>
                          </a:solidFill>
                        </a:rPr>
                      </a:br>
                      <a:r>
                        <a:rPr lang="en-US" b="1" dirty="0" err="1" smtClean="0">
                          <a:solidFill>
                            <a:schemeClr val="tx1"/>
                          </a:solidFill>
                        </a:rPr>
                        <a:t>VuFind</a:t>
                      </a:r>
                      <a:endParaRPr lang="en-US" b="1" dirty="0">
                        <a:solidFill>
                          <a:schemeClr val="tx1"/>
                        </a:solidFill>
                      </a:endParaRPr>
                    </a:p>
                  </a:txBody>
                  <a:tcPr>
                    <a:solidFill>
                      <a:schemeClr val="accent1">
                        <a:lumMod val="75000"/>
                      </a:schemeClr>
                    </a:solidFill>
                  </a:tcPr>
                </a:tc>
                <a:tc>
                  <a:txBody>
                    <a:bodyPr/>
                    <a:lstStyle/>
                    <a:p>
                      <a:endParaRPr lang="en-US" b="1" dirty="0">
                        <a:solidFill>
                          <a:schemeClr val="tx1"/>
                        </a:solidFill>
                      </a:endParaRPr>
                    </a:p>
                  </a:txBody>
                  <a:tcPr>
                    <a:solidFill>
                      <a:schemeClr val="accent1">
                        <a:lumMod val="75000"/>
                      </a:schemeClr>
                    </a:solidFill>
                  </a:tcPr>
                </a:tc>
                <a:tc>
                  <a:txBody>
                    <a:bodyPr/>
                    <a:lstStyle/>
                    <a:p>
                      <a:r>
                        <a:rPr lang="en-US" b="1" dirty="0" smtClean="0">
                          <a:solidFill>
                            <a:schemeClr val="tx1"/>
                          </a:solidFill>
                        </a:rPr>
                        <a:t>Hosted LMS</a:t>
                      </a:r>
                      <a:endParaRPr lang="en-US" b="1" dirty="0">
                        <a:solidFill>
                          <a:schemeClr val="tx1"/>
                        </a:solidFill>
                      </a:endParaRPr>
                    </a:p>
                  </a:txBody>
                  <a:tcPr>
                    <a:solidFill>
                      <a:schemeClr val="accent1">
                        <a:lumMod val="75000"/>
                      </a:schemeClr>
                    </a:solidFill>
                  </a:tcPr>
                </a:tc>
              </a:tr>
            </a:tbl>
          </a:graphicData>
        </a:graphic>
      </p:graphicFrame>
      <p:sp>
        <p:nvSpPr>
          <p:cNvPr id="5" name="TextBox 4"/>
          <p:cNvSpPr txBox="1"/>
          <p:nvPr/>
        </p:nvSpPr>
        <p:spPr>
          <a:xfrm>
            <a:off x="4363462" y="5648980"/>
            <a:ext cx="1503938" cy="523220"/>
          </a:xfrm>
          <a:prstGeom prst="rect">
            <a:avLst/>
          </a:prstGeom>
          <a:noFill/>
        </p:spPr>
        <p:txBody>
          <a:bodyPr wrap="none" rtlCol="0">
            <a:spAutoFit/>
          </a:bodyPr>
          <a:lstStyle/>
          <a:p>
            <a:r>
              <a:rPr lang="en-US" sz="2800" b="1" dirty="0" smtClean="0">
                <a:solidFill>
                  <a:schemeClr val="accent3"/>
                </a:solidFill>
              </a:rPr>
              <a:t>Sourcing</a:t>
            </a:r>
            <a:endParaRPr lang="en-US" sz="2800" b="1" dirty="0">
              <a:solidFill>
                <a:schemeClr val="accent3"/>
              </a:solidFill>
            </a:endParaRPr>
          </a:p>
        </p:txBody>
      </p:sp>
      <p:sp>
        <p:nvSpPr>
          <p:cNvPr id="6" name="TextBox 5"/>
          <p:cNvSpPr txBox="1"/>
          <p:nvPr/>
        </p:nvSpPr>
        <p:spPr>
          <a:xfrm rot="16200000">
            <a:off x="336266" y="2774666"/>
            <a:ext cx="1242648" cy="523220"/>
          </a:xfrm>
          <a:prstGeom prst="rect">
            <a:avLst/>
          </a:prstGeom>
          <a:noFill/>
        </p:spPr>
        <p:txBody>
          <a:bodyPr wrap="none" rtlCol="0">
            <a:spAutoFit/>
          </a:bodyPr>
          <a:lstStyle/>
          <a:p>
            <a:r>
              <a:rPr lang="en-US" sz="2800" b="1" dirty="0" smtClean="0">
                <a:solidFill>
                  <a:schemeClr val="accent3"/>
                </a:solidFill>
              </a:rPr>
              <a:t>Scaling</a:t>
            </a:r>
            <a:endParaRPr lang="en-US" sz="2800" b="1" dirty="0">
              <a:solidFill>
                <a:schemeClr val="accent3"/>
              </a:solidFill>
            </a:endParaRPr>
          </a:p>
        </p:txBody>
      </p:sp>
      <p:pic>
        <p:nvPicPr>
          <p:cNvPr id="7" name="Picture 2"/>
          <p:cNvPicPr>
            <a:picLocks noChangeAspect="1" noChangeArrowheads="1"/>
          </p:cNvPicPr>
          <p:nvPr/>
        </p:nvPicPr>
        <p:blipFill>
          <a:blip r:embed="rId2" cstate="print"/>
          <a:srcRect/>
          <a:stretch>
            <a:fillRect/>
          </a:stretch>
        </p:blipFill>
        <p:spPr bwMode="auto">
          <a:xfrm>
            <a:off x="1371600" y="48768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81088" y="1895475"/>
            <a:ext cx="6981825" cy="3067050"/>
          </a:xfrm>
          <a:prstGeom prst="rect">
            <a:avLst/>
          </a:prstGeom>
          <a:noFill/>
          <a:ln w="9525">
            <a:noFill/>
            <a:miter lim="800000"/>
            <a:headEnd/>
            <a:tailEnd/>
          </a:ln>
        </p:spPr>
      </p:pic>
      <p:sp>
        <p:nvSpPr>
          <p:cNvPr id="3" name="TextBox 2"/>
          <p:cNvSpPr txBox="1"/>
          <p:nvPr/>
        </p:nvSpPr>
        <p:spPr>
          <a:xfrm>
            <a:off x="990600" y="5029200"/>
            <a:ext cx="3252814" cy="369332"/>
          </a:xfrm>
          <a:prstGeom prst="rect">
            <a:avLst/>
          </a:prstGeom>
          <a:noFill/>
        </p:spPr>
        <p:txBody>
          <a:bodyPr wrap="none" rtlCol="0">
            <a:spAutoFit/>
          </a:bodyPr>
          <a:lstStyle/>
          <a:p>
            <a:r>
              <a:rPr lang="en-US" dirty="0" smtClean="0">
                <a:solidFill>
                  <a:schemeClr val="bg1">
                    <a:lumMod val="50000"/>
                    <a:lumOff val="50000"/>
                  </a:schemeClr>
                </a:solidFill>
              </a:rPr>
              <a:t>Rick Luce, LIBER 2011, Barcelona</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a:off x="4904936" y="2057400"/>
            <a:ext cx="381000" cy="914400"/>
          </a:xfrm>
          <a:prstGeom prst="downArrow">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048000" y="2057400"/>
            <a:ext cx="381000" cy="914400"/>
          </a:xfrm>
          <a:prstGeom prst="downArrow">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219200" y="2057400"/>
            <a:ext cx="381000" cy="9144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858000" y="2057400"/>
            <a:ext cx="381000" cy="9144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7"/>
          <p:cNvGrpSpPr/>
          <p:nvPr/>
        </p:nvGrpSpPr>
        <p:grpSpPr>
          <a:xfrm>
            <a:off x="6477000" y="3505200"/>
            <a:ext cx="1447800" cy="2581275"/>
            <a:chOff x="6477000" y="3505200"/>
            <a:chExt cx="1447800" cy="2581275"/>
          </a:xfrm>
        </p:grpSpPr>
        <p:sp>
          <p:nvSpPr>
            <p:cNvPr id="29" name="Rounded Rectangle 28"/>
            <p:cNvSpPr/>
            <p:nvPr/>
          </p:nvSpPr>
          <p:spPr>
            <a:xfrm>
              <a:off x="64770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Personal</a:t>
              </a:r>
              <a:endParaRPr lang="en-US"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7010400" y="4724400"/>
              <a:ext cx="390525" cy="1362075"/>
            </a:xfrm>
            <a:prstGeom prst="rect">
              <a:avLst/>
            </a:prstGeom>
            <a:noFill/>
            <a:ln w="9525">
              <a:noFill/>
              <a:miter lim="800000"/>
              <a:headEnd/>
              <a:tailEnd/>
            </a:ln>
          </p:spPr>
        </p:pic>
      </p:grpSp>
      <p:grpSp>
        <p:nvGrpSpPr>
          <p:cNvPr id="3" name="Group 36"/>
          <p:cNvGrpSpPr/>
          <p:nvPr/>
        </p:nvGrpSpPr>
        <p:grpSpPr>
          <a:xfrm>
            <a:off x="4572000" y="3505200"/>
            <a:ext cx="1447800" cy="2581275"/>
            <a:chOff x="4572000" y="3505200"/>
            <a:chExt cx="1447800" cy="2581275"/>
          </a:xfrm>
        </p:grpSpPr>
        <p:sp>
          <p:nvSpPr>
            <p:cNvPr id="26" name="Rounded Rectangle 25"/>
            <p:cNvSpPr/>
            <p:nvPr/>
          </p:nvSpPr>
          <p:spPr>
            <a:xfrm>
              <a:off x="45720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Institutional</a:t>
              </a:r>
              <a:endParaRPr lang="en-US" dirty="0">
                <a:solidFill>
                  <a:schemeClr val="tx1"/>
                </a:solidFill>
              </a:endParaRPr>
            </a:p>
          </p:txBody>
        </p:sp>
        <p:pic>
          <p:nvPicPr>
            <p:cNvPr id="32" name="Picture 2"/>
            <p:cNvPicPr>
              <a:picLocks noChangeAspect="1" noChangeArrowheads="1"/>
            </p:cNvPicPr>
            <p:nvPr/>
          </p:nvPicPr>
          <p:blipFill>
            <a:blip r:embed="rId2" cstate="print"/>
            <a:srcRect/>
            <a:stretch>
              <a:fillRect/>
            </a:stretch>
          </p:blipFill>
          <p:spPr bwMode="auto">
            <a:xfrm>
              <a:off x="5181600" y="4724400"/>
              <a:ext cx="390525" cy="1362075"/>
            </a:xfrm>
            <a:prstGeom prst="rect">
              <a:avLst/>
            </a:prstGeom>
            <a:noFill/>
            <a:ln w="9525">
              <a:noFill/>
              <a:miter lim="800000"/>
              <a:headEnd/>
              <a:tailEnd/>
            </a:ln>
          </p:spPr>
        </p:pic>
      </p:grpSp>
      <p:grpSp>
        <p:nvGrpSpPr>
          <p:cNvPr id="4" name="Group 35"/>
          <p:cNvGrpSpPr/>
          <p:nvPr/>
        </p:nvGrpSpPr>
        <p:grpSpPr>
          <a:xfrm>
            <a:off x="2743200" y="3505200"/>
            <a:ext cx="1447800" cy="2581275"/>
            <a:chOff x="2743200" y="3505200"/>
            <a:chExt cx="1447800" cy="2581275"/>
          </a:xfrm>
        </p:grpSpPr>
        <p:sp>
          <p:nvSpPr>
            <p:cNvPr id="28" name="Rounded Rectangle 27"/>
            <p:cNvSpPr/>
            <p:nvPr/>
          </p:nvSpPr>
          <p:spPr>
            <a:xfrm>
              <a:off x="27432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Group</a:t>
              </a:r>
              <a:endParaRPr lang="en-US" dirty="0">
                <a:solidFill>
                  <a:schemeClr val="tx1"/>
                </a:solidFill>
              </a:endParaRPr>
            </a:p>
          </p:txBody>
        </p:sp>
        <p:pic>
          <p:nvPicPr>
            <p:cNvPr id="33" name="Picture 2"/>
            <p:cNvPicPr>
              <a:picLocks noChangeAspect="1" noChangeArrowheads="1"/>
            </p:cNvPicPr>
            <p:nvPr/>
          </p:nvPicPr>
          <p:blipFill>
            <a:blip r:embed="rId2" cstate="print"/>
            <a:srcRect/>
            <a:stretch>
              <a:fillRect/>
            </a:stretch>
          </p:blipFill>
          <p:spPr bwMode="auto">
            <a:xfrm>
              <a:off x="3276600" y="4724400"/>
              <a:ext cx="390525" cy="1362075"/>
            </a:xfrm>
            <a:prstGeom prst="rect">
              <a:avLst/>
            </a:prstGeom>
            <a:noFill/>
            <a:ln w="9525">
              <a:noFill/>
              <a:miter lim="800000"/>
              <a:headEnd/>
              <a:tailEnd/>
            </a:ln>
          </p:spPr>
        </p:pic>
      </p:grpSp>
      <p:grpSp>
        <p:nvGrpSpPr>
          <p:cNvPr id="5" name="Group 34"/>
          <p:cNvGrpSpPr/>
          <p:nvPr/>
        </p:nvGrpSpPr>
        <p:grpSpPr>
          <a:xfrm>
            <a:off x="838200" y="3505200"/>
            <a:ext cx="1447800" cy="2629339"/>
            <a:chOff x="838200" y="3505200"/>
            <a:chExt cx="1447800" cy="2629339"/>
          </a:xfrm>
        </p:grpSpPr>
        <p:sp>
          <p:nvSpPr>
            <p:cNvPr id="27" name="Rounded Rectangle 26"/>
            <p:cNvSpPr/>
            <p:nvPr/>
          </p:nvSpPr>
          <p:spPr>
            <a:xfrm>
              <a:off x="8382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Webscale</a:t>
              </a:r>
              <a:endParaRPr lang="en-US" dirty="0">
                <a:solidFill>
                  <a:schemeClr val="tx1"/>
                </a:solidFill>
              </a:endParaRPr>
            </a:p>
          </p:txBody>
        </p:sp>
        <p:pic>
          <p:nvPicPr>
            <p:cNvPr id="34" name="Picture 2"/>
            <p:cNvPicPr>
              <a:picLocks noChangeAspect="1" noChangeArrowheads="1"/>
            </p:cNvPicPr>
            <p:nvPr/>
          </p:nvPicPr>
          <p:blipFill>
            <a:blip r:embed="rId2" cstate="print"/>
            <a:srcRect/>
            <a:stretch>
              <a:fillRect/>
            </a:stretch>
          </p:blipFill>
          <p:spPr bwMode="auto">
            <a:xfrm>
              <a:off x="1385668" y="4772464"/>
              <a:ext cx="390525" cy="1362075"/>
            </a:xfrm>
            <a:prstGeom prst="rect">
              <a:avLst/>
            </a:prstGeom>
            <a:noFill/>
            <a:ln w="9525">
              <a:noFill/>
              <a:miter lim="800000"/>
              <a:headEnd/>
              <a:tailEnd/>
            </a:ln>
          </p:spPr>
        </p:pic>
      </p:grpSp>
      <p:sp>
        <p:nvSpPr>
          <p:cNvPr id="39" name="Title 38"/>
          <p:cNvSpPr>
            <a:spLocks noGrp="1"/>
          </p:cNvSpPr>
          <p:nvPr>
            <p:ph type="title"/>
          </p:nvPr>
        </p:nvSpPr>
        <p:spPr/>
        <p:txBody>
          <a:bodyPr/>
          <a:lstStyle/>
          <a:p>
            <a:r>
              <a:rPr lang="en-US" dirty="0" smtClean="0"/>
              <a:t>Scaling</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5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1+#ppt_w/2"/>
                                          </p:val>
                                        </p:tav>
                                        <p:tav tm="100000">
                                          <p:val>
                                            <p:strVal val="#ppt_x"/>
                                          </p:val>
                                        </p:tav>
                                      </p:tavLst>
                                    </p:anim>
                                    <p:anim calcmode="lin" valueType="num">
                                      <p:cBhvr additive="base">
                                        <p:cTn id="1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1+#ppt_w/2"/>
                                          </p:val>
                                        </p:tav>
                                        <p:tav tm="100000">
                                          <p:val>
                                            <p:strVal val="#ppt_x"/>
                                          </p:val>
                                        </p:tav>
                                      </p:tavLst>
                                    </p:anim>
                                    <p:anim calcmode="lin" valueType="num">
                                      <p:cBhvr additive="base">
                                        <p:cTn id="19" dur="10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0500" y="3086100"/>
            <a:ext cx="5181600" cy="762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0800000">
            <a:off x="2362200" y="5638800"/>
            <a:ext cx="632460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54913" y="2908593"/>
            <a:ext cx="1242648" cy="523220"/>
          </a:xfrm>
          <a:prstGeom prst="rect">
            <a:avLst/>
          </a:prstGeom>
          <a:noFill/>
        </p:spPr>
        <p:txBody>
          <a:bodyPr wrap="none" rtlCol="0">
            <a:spAutoFit/>
          </a:bodyPr>
          <a:lstStyle/>
          <a:p>
            <a:r>
              <a:rPr lang="en-US" sz="2800" b="1" dirty="0" smtClean="0">
                <a:solidFill>
                  <a:schemeClr val="bg1">
                    <a:lumMod val="50000"/>
                    <a:lumOff val="50000"/>
                  </a:schemeClr>
                </a:solidFill>
              </a:rPr>
              <a:t>Scaling</a:t>
            </a:r>
            <a:endParaRPr lang="en-US" sz="2800" b="1" dirty="0">
              <a:solidFill>
                <a:schemeClr val="bg1">
                  <a:lumMod val="50000"/>
                  <a:lumOff val="50000"/>
                </a:schemeClr>
              </a:solidFill>
            </a:endParaRPr>
          </a:p>
        </p:txBody>
      </p:sp>
      <p:sp>
        <p:nvSpPr>
          <p:cNvPr id="9" name="TextBox 8"/>
          <p:cNvSpPr txBox="1"/>
          <p:nvPr/>
        </p:nvSpPr>
        <p:spPr>
          <a:xfrm>
            <a:off x="4876800" y="6172200"/>
            <a:ext cx="1503938" cy="523220"/>
          </a:xfrm>
          <a:prstGeom prst="rect">
            <a:avLst/>
          </a:prstGeom>
          <a:noFill/>
        </p:spPr>
        <p:txBody>
          <a:bodyPr wrap="none" rtlCol="0">
            <a:spAutoFit/>
          </a:bodyPr>
          <a:lstStyle/>
          <a:p>
            <a:r>
              <a:rPr lang="en-US" sz="2800" b="1" dirty="0" smtClean="0">
                <a:solidFill>
                  <a:schemeClr val="bg1">
                    <a:lumMod val="50000"/>
                    <a:lumOff val="50000"/>
                  </a:schemeClr>
                </a:solidFill>
              </a:rPr>
              <a:t>Sourcing</a:t>
            </a:r>
            <a:endParaRPr lang="en-US" sz="2800" b="1" dirty="0">
              <a:solidFill>
                <a:schemeClr val="bg1">
                  <a:lumMod val="50000"/>
                  <a:lumOff val="50000"/>
                </a:schemeClr>
              </a:solidFill>
            </a:endParaRPr>
          </a:p>
        </p:txBody>
      </p:sp>
      <p:sp>
        <p:nvSpPr>
          <p:cNvPr id="13" name="TextBox 12"/>
          <p:cNvSpPr txBox="1"/>
          <p:nvPr/>
        </p:nvSpPr>
        <p:spPr>
          <a:xfrm>
            <a:off x="914400" y="4724400"/>
            <a:ext cx="1130438" cy="369332"/>
          </a:xfrm>
          <a:prstGeom prst="rect">
            <a:avLst/>
          </a:prstGeom>
          <a:noFill/>
        </p:spPr>
        <p:txBody>
          <a:bodyPr wrap="none" rtlCol="0">
            <a:spAutoFit/>
          </a:bodyPr>
          <a:lstStyle/>
          <a:p>
            <a:r>
              <a:rPr lang="en-US" b="1" dirty="0" smtClean="0">
                <a:solidFill>
                  <a:schemeClr val="bg1">
                    <a:lumMod val="50000"/>
                    <a:lumOff val="50000"/>
                  </a:schemeClr>
                </a:solidFill>
              </a:rPr>
              <a:t>Institution</a:t>
            </a:r>
            <a:endParaRPr lang="en-US" b="1" dirty="0">
              <a:solidFill>
                <a:schemeClr val="bg1">
                  <a:lumMod val="50000"/>
                  <a:lumOff val="50000"/>
                </a:schemeClr>
              </a:solidFill>
            </a:endParaRPr>
          </a:p>
        </p:txBody>
      </p:sp>
      <p:sp>
        <p:nvSpPr>
          <p:cNvPr id="14" name="TextBox 13"/>
          <p:cNvSpPr txBox="1"/>
          <p:nvPr/>
        </p:nvSpPr>
        <p:spPr>
          <a:xfrm>
            <a:off x="1143000" y="2971800"/>
            <a:ext cx="798617" cy="369332"/>
          </a:xfrm>
          <a:prstGeom prst="rect">
            <a:avLst/>
          </a:prstGeom>
          <a:noFill/>
        </p:spPr>
        <p:txBody>
          <a:bodyPr wrap="none" rtlCol="0">
            <a:spAutoFit/>
          </a:bodyPr>
          <a:lstStyle/>
          <a:p>
            <a:r>
              <a:rPr lang="en-US" b="1" dirty="0" smtClean="0">
                <a:solidFill>
                  <a:schemeClr val="bg1">
                    <a:lumMod val="50000"/>
                    <a:lumOff val="50000"/>
                  </a:schemeClr>
                </a:solidFill>
              </a:rPr>
              <a:t>Group</a:t>
            </a:r>
            <a:endParaRPr lang="en-US" b="1" dirty="0">
              <a:solidFill>
                <a:schemeClr val="bg1">
                  <a:lumMod val="50000"/>
                  <a:lumOff val="50000"/>
                </a:schemeClr>
              </a:solidFill>
            </a:endParaRPr>
          </a:p>
        </p:txBody>
      </p:sp>
      <p:sp>
        <p:nvSpPr>
          <p:cNvPr id="15" name="TextBox 14"/>
          <p:cNvSpPr txBox="1"/>
          <p:nvPr/>
        </p:nvSpPr>
        <p:spPr>
          <a:xfrm>
            <a:off x="1371600" y="1295400"/>
            <a:ext cx="638316" cy="369332"/>
          </a:xfrm>
          <a:prstGeom prst="rect">
            <a:avLst/>
          </a:prstGeom>
          <a:noFill/>
        </p:spPr>
        <p:txBody>
          <a:bodyPr wrap="none" rtlCol="0">
            <a:spAutoFit/>
          </a:bodyPr>
          <a:lstStyle/>
          <a:p>
            <a:r>
              <a:rPr lang="en-US" b="1" dirty="0" smtClean="0">
                <a:solidFill>
                  <a:schemeClr val="bg1">
                    <a:lumMod val="50000"/>
                    <a:lumOff val="50000"/>
                  </a:schemeClr>
                </a:solidFill>
              </a:rPr>
              <a:t>Web</a:t>
            </a:r>
            <a:endParaRPr lang="en-US" b="1" dirty="0">
              <a:solidFill>
                <a:schemeClr val="bg1">
                  <a:lumMod val="50000"/>
                  <a:lumOff val="50000"/>
                </a:schemeClr>
              </a:solidFill>
            </a:endParaRPr>
          </a:p>
        </p:txBody>
      </p:sp>
      <p:sp>
        <p:nvSpPr>
          <p:cNvPr id="16" name="TextBox 15"/>
          <p:cNvSpPr txBox="1"/>
          <p:nvPr/>
        </p:nvSpPr>
        <p:spPr>
          <a:xfrm>
            <a:off x="2362200" y="5867400"/>
            <a:ext cx="1316771" cy="369332"/>
          </a:xfrm>
          <a:prstGeom prst="rect">
            <a:avLst/>
          </a:prstGeom>
          <a:noFill/>
        </p:spPr>
        <p:txBody>
          <a:bodyPr wrap="none" rtlCol="0">
            <a:spAutoFit/>
          </a:bodyPr>
          <a:lstStyle/>
          <a:p>
            <a:r>
              <a:rPr lang="en-US" b="1" dirty="0" smtClean="0">
                <a:solidFill>
                  <a:schemeClr val="bg1">
                    <a:lumMod val="50000"/>
                    <a:lumOff val="50000"/>
                  </a:schemeClr>
                </a:solidFill>
              </a:rPr>
              <a:t>Internalized</a:t>
            </a:r>
            <a:endParaRPr lang="en-US" b="1" dirty="0">
              <a:solidFill>
                <a:schemeClr val="bg1">
                  <a:lumMod val="50000"/>
                  <a:lumOff val="50000"/>
                </a:schemeClr>
              </a:solidFill>
            </a:endParaRPr>
          </a:p>
        </p:txBody>
      </p:sp>
      <p:sp>
        <p:nvSpPr>
          <p:cNvPr id="17" name="TextBox 16"/>
          <p:cNvSpPr txBox="1"/>
          <p:nvPr/>
        </p:nvSpPr>
        <p:spPr>
          <a:xfrm>
            <a:off x="4495800" y="5867400"/>
            <a:ext cx="1449756" cy="369332"/>
          </a:xfrm>
          <a:prstGeom prst="rect">
            <a:avLst/>
          </a:prstGeom>
          <a:noFill/>
        </p:spPr>
        <p:txBody>
          <a:bodyPr wrap="none" rtlCol="0">
            <a:spAutoFit/>
          </a:bodyPr>
          <a:lstStyle/>
          <a:p>
            <a:r>
              <a:rPr lang="en-US" b="1" dirty="0" smtClean="0">
                <a:solidFill>
                  <a:schemeClr val="bg1">
                    <a:lumMod val="50000"/>
                    <a:lumOff val="50000"/>
                  </a:schemeClr>
                </a:solidFill>
              </a:rPr>
              <a:t>Collaborative</a:t>
            </a:r>
            <a:endParaRPr lang="en-US" b="1" dirty="0">
              <a:solidFill>
                <a:schemeClr val="bg1">
                  <a:lumMod val="50000"/>
                  <a:lumOff val="50000"/>
                </a:schemeClr>
              </a:solidFill>
            </a:endParaRPr>
          </a:p>
        </p:txBody>
      </p:sp>
      <p:sp>
        <p:nvSpPr>
          <p:cNvPr id="18" name="TextBox 17"/>
          <p:cNvSpPr txBox="1"/>
          <p:nvPr/>
        </p:nvSpPr>
        <p:spPr>
          <a:xfrm>
            <a:off x="6400800" y="5867400"/>
            <a:ext cx="763351" cy="369332"/>
          </a:xfrm>
          <a:prstGeom prst="rect">
            <a:avLst/>
          </a:prstGeom>
          <a:noFill/>
        </p:spPr>
        <p:txBody>
          <a:bodyPr wrap="none" rtlCol="0">
            <a:spAutoFit/>
          </a:bodyPr>
          <a:lstStyle/>
          <a:p>
            <a:r>
              <a:rPr lang="en-US" b="1" dirty="0" smtClean="0">
                <a:solidFill>
                  <a:schemeClr val="bg1">
                    <a:lumMod val="50000"/>
                    <a:lumOff val="50000"/>
                  </a:schemeClr>
                </a:solidFill>
              </a:rPr>
              <a:t>Public</a:t>
            </a:r>
            <a:endParaRPr lang="en-US" b="1" dirty="0">
              <a:solidFill>
                <a:schemeClr val="bg1">
                  <a:lumMod val="50000"/>
                  <a:lumOff val="50000"/>
                </a:schemeClr>
              </a:solidFill>
            </a:endParaRPr>
          </a:p>
        </p:txBody>
      </p:sp>
      <p:sp>
        <p:nvSpPr>
          <p:cNvPr id="19" name="TextBox 18"/>
          <p:cNvSpPr txBox="1"/>
          <p:nvPr/>
        </p:nvSpPr>
        <p:spPr>
          <a:xfrm>
            <a:off x="7467600" y="5867400"/>
            <a:ext cx="1254574" cy="369332"/>
          </a:xfrm>
          <a:prstGeom prst="rect">
            <a:avLst/>
          </a:prstGeom>
          <a:noFill/>
        </p:spPr>
        <p:txBody>
          <a:bodyPr wrap="none" rtlCol="0">
            <a:spAutoFit/>
          </a:bodyPr>
          <a:lstStyle/>
          <a:p>
            <a:r>
              <a:rPr lang="en-US" b="1" dirty="0" smtClean="0">
                <a:solidFill>
                  <a:schemeClr val="bg1">
                    <a:lumMod val="50000"/>
                    <a:lumOff val="50000"/>
                  </a:schemeClr>
                </a:solidFill>
              </a:rPr>
              <a:t>Third-Party</a:t>
            </a:r>
            <a:endParaRPr lang="en-US" b="1" dirty="0">
              <a:solidFill>
                <a:schemeClr val="bg1">
                  <a:lumMod val="50000"/>
                  <a:lumOff val="50000"/>
                </a:schemeClr>
              </a:solidFill>
            </a:endParaRPr>
          </a:p>
        </p:txBody>
      </p:sp>
      <p:sp>
        <p:nvSpPr>
          <p:cNvPr id="21" name="Oval 20"/>
          <p:cNvSpPr/>
          <p:nvPr/>
        </p:nvSpPr>
        <p:spPr>
          <a:xfrm>
            <a:off x="2209800" y="4038600"/>
            <a:ext cx="1981200" cy="1828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29000" y="5105400"/>
            <a:ext cx="314510" cy="400110"/>
          </a:xfrm>
          <a:prstGeom prst="rect">
            <a:avLst/>
          </a:prstGeom>
          <a:noFill/>
        </p:spPr>
        <p:txBody>
          <a:bodyPr wrap="none" rtlCol="0">
            <a:spAutoFit/>
          </a:bodyPr>
          <a:lstStyle/>
          <a:p>
            <a:r>
              <a:rPr lang="en-US" sz="2000" b="1" dirty="0" smtClean="0"/>
              <a:t>1</a:t>
            </a:r>
            <a:endParaRPr lang="en-US" sz="2000" b="1" dirty="0"/>
          </a:p>
        </p:txBody>
      </p:sp>
      <p:sp>
        <p:nvSpPr>
          <p:cNvPr id="33" name="TextBox 32"/>
          <p:cNvSpPr txBox="1"/>
          <p:nvPr/>
        </p:nvSpPr>
        <p:spPr>
          <a:xfrm>
            <a:off x="2514600" y="4343400"/>
            <a:ext cx="1337226" cy="707886"/>
          </a:xfrm>
          <a:prstGeom prst="rect">
            <a:avLst/>
          </a:prstGeom>
          <a:noFill/>
        </p:spPr>
        <p:txBody>
          <a:bodyPr wrap="none" rtlCol="0">
            <a:spAutoFit/>
          </a:bodyPr>
          <a:lstStyle/>
          <a:p>
            <a:pPr algn="ctr"/>
            <a:r>
              <a:rPr lang="en-US" sz="2000" b="1" dirty="0" smtClean="0"/>
              <a:t>Self-</a:t>
            </a:r>
          </a:p>
          <a:p>
            <a:pPr algn="ctr"/>
            <a:r>
              <a:rPr lang="en-US" sz="2000" b="1" dirty="0" smtClean="0"/>
              <a:t>Sufficiency</a:t>
            </a:r>
            <a:endParaRPr lang="en-US" sz="2000" b="1" dirty="0"/>
          </a:p>
        </p:txBody>
      </p:sp>
      <p:grpSp>
        <p:nvGrpSpPr>
          <p:cNvPr id="30" name="Group 29"/>
          <p:cNvGrpSpPr/>
          <p:nvPr/>
        </p:nvGrpSpPr>
        <p:grpSpPr>
          <a:xfrm>
            <a:off x="3124200" y="1828800"/>
            <a:ext cx="3124200" cy="2362200"/>
            <a:chOff x="3124200" y="1828800"/>
            <a:chExt cx="3124200" cy="2362200"/>
          </a:xfrm>
        </p:grpSpPr>
        <p:sp>
          <p:nvSpPr>
            <p:cNvPr id="23" name="Oval 22"/>
            <p:cNvSpPr/>
            <p:nvPr/>
          </p:nvSpPr>
          <p:spPr>
            <a:xfrm>
              <a:off x="4267200" y="2362200"/>
              <a:ext cx="1981200" cy="1828800"/>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638800" y="3429000"/>
              <a:ext cx="314510" cy="400110"/>
            </a:xfrm>
            <a:prstGeom prst="rect">
              <a:avLst/>
            </a:prstGeom>
            <a:noFill/>
          </p:spPr>
          <p:txBody>
            <a:bodyPr wrap="none" rtlCol="0">
              <a:spAutoFit/>
            </a:bodyPr>
            <a:lstStyle/>
            <a:p>
              <a:r>
                <a:rPr lang="en-US" sz="2000" b="1" dirty="0" smtClean="0"/>
                <a:t>2</a:t>
              </a:r>
              <a:endParaRPr lang="en-US" sz="2000" b="1" dirty="0"/>
            </a:p>
          </p:txBody>
        </p:sp>
        <p:sp>
          <p:nvSpPr>
            <p:cNvPr id="34" name="TextBox 33"/>
            <p:cNvSpPr txBox="1"/>
            <p:nvPr/>
          </p:nvSpPr>
          <p:spPr>
            <a:xfrm>
              <a:off x="4348487" y="2667000"/>
              <a:ext cx="1774075" cy="707886"/>
            </a:xfrm>
            <a:prstGeom prst="rect">
              <a:avLst/>
            </a:prstGeom>
            <a:noFill/>
          </p:spPr>
          <p:txBody>
            <a:bodyPr wrap="none" rtlCol="0">
              <a:spAutoFit/>
            </a:bodyPr>
            <a:lstStyle/>
            <a:p>
              <a:pPr algn="ctr"/>
              <a:r>
                <a:rPr lang="en-US" sz="2000" b="1" dirty="0" smtClean="0"/>
                <a:t>Collaborative</a:t>
              </a:r>
            </a:p>
            <a:p>
              <a:pPr algn="ctr"/>
              <a:r>
                <a:rPr lang="en-US" sz="2000" b="1" dirty="0" smtClean="0"/>
                <a:t>Externalization</a:t>
              </a:r>
              <a:endParaRPr lang="en-US" sz="2000" b="1" dirty="0"/>
            </a:p>
          </p:txBody>
        </p:sp>
        <p:sp>
          <p:nvSpPr>
            <p:cNvPr id="38" name="TextBox 37"/>
            <p:cNvSpPr txBox="1"/>
            <p:nvPr/>
          </p:nvSpPr>
          <p:spPr>
            <a:xfrm>
              <a:off x="3124200" y="1828800"/>
              <a:ext cx="1933543" cy="523220"/>
            </a:xfrm>
            <a:prstGeom prst="rect">
              <a:avLst/>
            </a:prstGeom>
            <a:noFill/>
          </p:spPr>
          <p:txBody>
            <a:bodyPr wrap="none" rtlCol="0">
              <a:spAutoFit/>
            </a:bodyPr>
            <a:lstStyle/>
            <a:p>
              <a:r>
                <a:rPr lang="en-US" sz="1400" b="1" dirty="0" smtClean="0">
                  <a:solidFill>
                    <a:schemeClr val="bg1">
                      <a:lumMod val="50000"/>
                      <a:lumOff val="50000"/>
                    </a:schemeClr>
                  </a:solidFill>
                </a:rPr>
                <a:t>Cooperative cataloging</a:t>
              </a:r>
            </a:p>
            <a:p>
              <a:r>
                <a:rPr lang="en-US" sz="1400" b="1" dirty="0" smtClean="0">
                  <a:solidFill>
                    <a:schemeClr val="bg1">
                      <a:lumMod val="50000"/>
                      <a:lumOff val="50000"/>
                    </a:schemeClr>
                  </a:solidFill>
                </a:rPr>
                <a:t>Resource sharing</a:t>
              </a:r>
              <a:endParaRPr lang="en-US" sz="1400" b="1" dirty="0">
                <a:solidFill>
                  <a:schemeClr val="bg1">
                    <a:lumMod val="50000"/>
                    <a:lumOff val="50000"/>
                  </a:schemeClr>
                </a:solidFill>
              </a:endParaRPr>
            </a:p>
          </p:txBody>
        </p:sp>
      </p:grpSp>
      <p:grpSp>
        <p:nvGrpSpPr>
          <p:cNvPr id="36" name="Group 35"/>
          <p:cNvGrpSpPr/>
          <p:nvPr/>
        </p:nvGrpSpPr>
        <p:grpSpPr>
          <a:xfrm>
            <a:off x="6705600" y="3429000"/>
            <a:ext cx="1981200" cy="2438400"/>
            <a:chOff x="6705600" y="3429000"/>
            <a:chExt cx="1981200" cy="2438400"/>
          </a:xfrm>
        </p:grpSpPr>
        <p:sp>
          <p:nvSpPr>
            <p:cNvPr id="22" name="Oval 21"/>
            <p:cNvSpPr/>
            <p:nvPr/>
          </p:nvSpPr>
          <p:spPr>
            <a:xfrm>
              <a:off x="6705600" y="4038600"/>
              <a:ext cx="1981200" cy="18288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77200" y="5105400"/>
              <a:ext cx="314510" cy="400110"/>
            </a:xfrm>
            <a:prstGeom prst="rect">
              <a:avLst/>
            </a:prstGeom>
            <a:noFill/>
          </p:spPr>
          <p:txBody>
            <a:bodyPr wrap="none" rtlCol="0">
              <a:spAutoFit/>
            </a:bodyPr>
            <a:lstStyle/>
            <a:p>
              <a:r>
                <a:rPr lang="en-US" sz="2000" b="1" dirty="0" smtClean="0"/>
                <a:t>3</a:t>
              </a:r>
              <a:endParaRPr lang="en-US" sz="2000" b="1" dirty="0"/>
            </a:p>
          </p:txBody>
        </p:sp>
        <p:sp>
          <p:nvSpPr>
            <p:cNvPr id="32" name="TextBox 31"/>
            <p:cNvSpPr txBox="1"/>
            <p:nvPr/>
          </p:nvSpPr>
          <p:spPr>
            <a:xfrm>
              <a:off x="6844927" y="4419600"/>
              <a:ext cx="1774075" cy="707886"/>
            </a:xfrm>
            <a:prstGeom prst="rect">
              <a:avLst/>
            </a:prstGeom>
            <a:noFill/>
          </p:spPr>
          <p:txBody>
            <a:bodyPr wrap="none" rtlCol="0">
              <a:spAutoFit/>
            </a:bodyPr>
            <a:lstStyle/>
            <a:p>
              <a:pPr algn="ctr"/>
              <a:r>
                <a:rPr lang="en-US" sz="2000" b="1" dirty="0" smtClean="0"/>
                <a:t>Straight</a:t>
              </a:r>
            </a:p>
            <a:p>
              <a:pPr algn="ctr"/>
              <a:r>
                <a:rPr lang="en-US" sz="2000" b="1" dirty="0" smtClean="0"/>
                <a:t>Externalization</a:t>
              </a:r>
              <a:endParaRPr lang="en-US" sz="2000" b="1" dirty="0"/>
            </a:p>
          </p:txBody>
        </p:sp>
        <p:sp>
          <p:nvSpPr>
            <p:cNvPr id="39" name="TextBox 38"/>
            <p:cNvSpPr txBox="1"/>
            <p:nvPr/>
          </p:nvSpPr>
          <p:spPr>
            <a:xfrm>
              <a:off x="7010400" y="3429000"/>
              <a:ext cx="1632819" cy="523220"/>
            </a:xfrm>
            <a:prstGeom prst="rect">
              <a:avLst/>
            </a:prstGeom>
            <a:noFill/>
          </p:spPr>
          <p:txBody>
            <a:bodyPr wrap="none" rtlCol="0">
              <a:spAutoFit/>
            </a:bodyPr>
            <a:lstStyle/>
            <a:p>
              <a:r>
                <a:rPr lang="en-US" sz="1400" b="1" dirty="0" smtClean="0">
                  <a:solidFill>
                    <a:schemeClr val="bg1">
                      <a:lumMod val="50000"/>
                      <a:lumOff val="50000"/>
                    </a:schemeClr>
                  </a:solidFill>
                </a:rPr>
                <a:t>Licensed e-content</a:t>
              </a:r>
            </a:p>
            <a:p>
              <a:r>
                <a:rPr lang="en-US" sz="1400" b="1" dirty="0" smtClean="0">
                  <a:solidFill>
                    <a:schemeClr val="bg1">
                      <a:lumMod val="50000"/>
                      <a:lumOff val="50000"/>
                    </a:schemeClr>
                  </a:solidFill>
                </a:rPr>
                <a:t>Hosted systems</a:t>
              </a:r>
              <a:endParaRPr lang="en-US" sz="1400" b="1" dirty="0">
                <a:solidFill>
                  <a:schemeClr val="bg1">
                    <a:lumMod val="50000"/>
                    <a:lumOff val="50000"/>
                  </a:schemeClr>
                </a:solidFill>
              </a:endParaRPr>
            </a:p>
          </p:txBody>
        </p:sp>
      </p:grpSp>
      <p:grpSp>
        <p:nvGrpSpPr>
          <p:cNvPr id="31" name="Group 30"/>
          <p:cNvGrpSpPr/>
          <p:nvPr/>
        </p:nvGrpSpPr>
        <p:grpSpPr>
          <a:xfrm>
            <a:off x="5638800" y="304800"/>
            <a:ext cx="2971800" cy="2209800"/>
            <a:chOff x="5638800" y="304800"/>
            <a:chExt cx="2971800" cy="2209800"/>
          </a:xfrm>
        </p:grpSpPr>
        <p:sp>
          <p:nvSpPr>
            <p:cNvPr id="25" name="Oval 24"/>
            <p:cNvSpPr/>
            <p:nvPr/>
          </p:nvSpPr>
          <p:spPr>
            <a:xfrm>
              <a:off x="6629400" y="685800"/>
              <a:ext cx="1981200" cy="1828800"/>
            </a:xfrm>
            <a:prstGeom prst="ellipse">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53400" y="1676400"/>
              <a:ext cx="314510" cy="400110"/>
            </a:xfrm>
            <a:prstGeom prst="rect">
              <a:avLst/>
            </a:prstGeom>
            <a:noFill/>
          </p:spPr>
          <p:txBody>
            <a:bodyPr wrap="none" rtlCol="0">
              <a:spAutoFit/>
            </a:bodyPr>
            <a:lstStyle/>
            <a:p>
              <a:r>
                <a:rPr lang="en-US" sz="2000" b="1" dirty="0" smtClean="0"/>
                <a:t>4</a:t>
              </a:r>
              <a:endParaRPr lang="en-US" sz="2000" b="1" dirty="0"/>
            </a:p>
          </p:txBody>
        </p:sp>
        <p:sp>
          <p:nvSpPr>
            <p:cNvPr id="35" name="TextBox 34"/>
            <p:cNvSpPr txBox="1"/>
            <p:nvPr/>
          </p:nvSpPr>
          <p:spPr>
            <a:xfrm>
              <a:off x="6710687" y="990600"/>
              <a:ext cx="1774075" cy="707886"/>
            </a:xfrm>
            <a:prstGeom prst="rect">
              <a:avLst/>
            </a:prstGeom>
            <a:noFill/>
          </p:spPr>
          <p:txBody>
            <a:bodyPr wrap="none" rtlCol="0">
              <a:spAutoFit/>
            </a:bodyPr>
            <a:lstStyle/>
            <a:p>
              <a:pPr algn="ctr"/>
              <a:r>
                <a:rPr lang="en-US" sz="2000" b="1" dirty="0" smtClean="0"/>
                <a:t>Web-scale</a:t>
              </a:r>
            </a:p>
            <a:p>
              <a:pPr algn="ctr"/>
              <a:r>
                <a:rPr lang="en-US" sz="2000" b="1" dirty="0" smtClean="0"/>
                <a:t>Externalization</a:t>
              </a:r>
              <a:endParaRPr lang="en-US" sz="2000" b="1" dirty="0"/>
            </a:p>
          </p:txBody>
        </p:sp>
        <p:sp>
          <p:nvSpPr>
            <p:cNvPr id="40" name="TextBox 39"/>
            <p:cNvSpPr txBox="1"/>
            <p:nvPr/>
          </p:nvSpPr>
          <p:spPr>
            <a:xfrm>
              <a:off x="5638800" y="304800"/>
              <a:ext cx="1873654" cy="523220"/>
            </a:xfrm>
            <a:prstGeom prst="rect">
              <a:avLst/>
            </a:prstGeom>
            <a:noFill/>
          </p:spPr>
          <p:txBody>
            <a:bodyPr wrap="none" rtlCol="0">
              <a:spAutoFit/>
            </a:bodyPr>
            <a:lstStyle/>
            <a:p>
              <a:r>
                <a:rPr lang="en-US" sz="1400" b="1" dirty="0" smtClean="0">
                  <a:solidFill>
                    <a:schemeClr val="bg1">
                      <a:lumMod val="50000"/>
                      <a:lumOff val="50000"/>
                    </a:schemeClr>
                  </a:solidFill>
                </a:rPr>
                <a:t>Google Books/Scholar</a:t>
              </a:r>
            </a:p>
            <a:p>
              <a:r>
                <a:rPr lang="en-US" sz="1400" b="1" dirty="0" smtClean="0">
                  <a:solidFill>
                    <a:schemeClr val="bg1">
                      <a:lumMod val="50000"/>
                      <a:lumOff val="50000"/>
                    </a:schemeClr>
                  </a:solidFill>
                </a:rPr>
                <a:t>Mendeley</a:t>
              </a:r>
              <a:endParaRPr lang="en-US" sz="1400" b="1" dirty="0">
                <a:solidFill>
                  <a:schemeClr val="bg1">
                    <a:lumMod val="50000"/>
                    <a:lumOff val="50000"/>
                  </a:schemeClr>
                </a:solidFill>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1+#ppt_w/2"/>
                                          </p:val>
                                        </p:tav>
                                        <p:tav tm="100000">
                                          <p:val>
                                            <p:strVal val="#ppt_x"/>
                                          </p:val>
                                        </p:tav>
                                      </p:tavLst>
                                    </p:anim>
                                    <p:anim calcmode="lin" valueType="num">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1+#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0500" y="3086100"/>
            <a:ext cx="5181600" cy="762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0800000">
            <a:off x="2362200" y="5638800"/>
            <a:ext cx="632460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54913" y="2908593"/>
            <a:ext cx="1242648" cy="523220"/>
          </a:xfrm>
          <a:prstGeom prst="rect">
            <a:avLst/>
          </a:prstGeom>
          <a:noFill/>
        </p:spPr>
        <p:txBody>
          <a:bodyPr wrap="none" rtlCol="0">
            <a:spAutoFit/>
          </a:bodyPr>
          <a:lstStyle/>
          <a:p>
            <a:r>
              <a:rPr lang="en-US" sz="2800" b="1" dirty="0" smtClean="0">
                <a:solidFill>
                  <a:schemeClr val="bg1">
                    <a:lumMod val="50000"/>
                    <a:lumOff val="50000"/>
                  </a:schemeClr>
                </a:solidFill>
              </a:rPr>
              <a:t>Scaling</a:t>
            </a:r>
            <a:endParaRPr lang="en-US" sz="2800" b="1" dirty="0">
              <a:solidFill>
                <a:schemeClr val="bg1">
                  <a:lumMod val="50000"/>
                  <a:lumOff val="50000"/>
                </a:schemeClr>
              </a:solidFill>
            </a:endParaRPr>
          </a:p>
        </p:txBody>
      </p:sp>
      <p:sp>
        <p:nvSpPr>
          <p:cNvPr id="9" name="TextBox 8"/>
          <p:cNvSpPr txBox="1"/>
          <p:nvPr/>
        </p:nvSpPr>
        <p:spPr>
          <a:xfrm>
            <a:off x="4876800" y="6172200"/>
            <a:ext cx="1503938" cy="523220"/>
          </a:xfrm>
          <a:prstGeom prst="rect">
            <a:avLst/>
          </a:prstGeom>
          <a:noFill/>
        </p:spPr>
        <p:txBody>
          <a:bodyPr wrap="none" rtlCol="0">
            <a:spAutoFit/>
          </a:bodyPr>
          <a:lstStyle/>
          <a:p>
            <a:r>
              <a:rPr lang="en-US" sz="2800" b="1" dirty="0" smtClean="0">
                <a:solidFill>
                  <a:schemeClr val="bg1">
                    <a:lumMod val="50000"/>
                    <a:lumOff val="50000"/>
                  </a:schemeClr>
                </a:solidFill>
              </a:rPr>
              <a:t>Sourcing</a:t>
            </a:r>
            <a:endParaRPr lang="en-US" sz="2800" b="1" dirty="0">
              <a:solidFill>
                <a:schemeClr val="bg1">
                  <a:lumMod val="50000"/>
                  <a:lumOff val="50000"/>
                </a:schemeClr>
              </a:solidFill>
            </a:endParaRPr>
          </a:p>
        </p:txBody>
      </p:sp>
      <p:sp>
        <p:nvSpPr>
          <p:cNvPr id="13" name="TextBox 12"/>
          <p:cNvSpPr txBox="1"/>
          <p:nvPr/>
        </p:nvSpPr>
        <p:spPr>
          <a:xfrm>
            <a:off x="914400" y="4724400"/>
            <a:ext cx="1130438" cy="369332"/>
          </a:xfrm>
          <a:prstGeom prst="rect">
            <a:avLst/>
          </a:prstGeom>
          <a:noFill/>
        </p:spPr>
        <p:txBody>
          <a:bodyPr wrap="none" rtlCol="0">
            <a:spAutoFit/>
          </a:bodyPr>
          <a:lstStyle/>
          <a:p>
            <a:r>
              <a:rPr lang="en-US" b="1" dirty="0" smtClean="0">
                <a:solidFill>
                  <a:schemeClr val="bg1">
                    <a:lumMod val="50000"/>
                    <a:lumOff val="50000"/>
                  </a:schemeClr>
                </a:solidFill>
              </a:rPr>
              <a:t>Institution</a:t>
            </a:r>
            <a:endParaRPr lang="en-US" b="1" dirty="0">
              <a:solidFill>
                <a:schemeClr val="bg1">
                  <a:lumMod val="50000"/>
                  <a:lumOff val="50000"/>
                </a:schemeClr>
              </a:solidFill>
            </a:endParaRPr>
          </a:p>
        </p:txBody>
      </p:sp>
      <p:sp>
        <p:nvSpPr>
          <p:cNvPr id="14" name="TextBox 13"/>
          <p:cNvSpPr txBox="1"/>
          <p:nvPr/>
        </p:nvSpPr>
        <p:spPr>
          <a:xfrm>
            <a:off x="1143000" y="2971800"/>
            <a:ext cx="798617" cy="369332"/>
          </a:xfrm>
          <a:prstGeom prst="rect">
            <a:avLst/>
          </a:prstGeom>
          <a:noFill/>
        </p:spPr>
        <p:txBody>
          <a:bodyPr wrap="none" rtlCol="0">
            <a:spAutoFit/>
          </a:bodyPr>
          <a:lstStyle/>
          <a:p>
            <a:r>
              <a:rPr lang="en-US" b="1" dirty="0" smtClean="0">
                <a:solidFill>
                  <a:schemeClr val="bg1">
                    <a:lumMod val="50000"/>
                    <a:lumOff val="50000"/>
                  </a:schemeClr>
                </a:solidFill>
              </a:rPr>
              <a:t>Group</a:t>
            </a:r>
            <a:endParaRPr lang="en-US" b="1" dirty="0">
              <a:solidFill>
                <a:schemeClr val="bg1">
                  <a:lumMod val="50000"/>
                  <a:lumOff val="50000"/>
                </a:schemeClr>
              </a:solidFill>
            </a:endParaRPr>
          </a:p>
        </p:txBody>
      </p:sp>
      <p:sp>
        <p:nvSpPr>
          <p:cNvPr id="15" name="TextBox 14"/>
          <p:cNvSpPr txBox="1"/>
          <p:nvPr/>
        </p:nvSpPr>
        <p:spPr>
          <a:xfrm>
            <a:off x="1371600" y="1295400"/>
            <a:ext cx="638316" cy="369332"/>
          </a:xfrm>
          <a:prstGeom prst="rect">
            <a:avLst/>
          </a:prstGeom>
          <a:noFill/>
        </p:spPr>
        <p:txBody>
          <a:bodyPr wrap="none" rtlCol="0">
            <a:spAutoFit/>
          </a:bodyPr>
          <a:lstStyle/>
          <a:p>
            <a:r>
              <a:rPr lang="en-US" b="1" dirty="0" smtClean="0">
                <a:solidFill>
                  <a:schemeClr val="bg1">
                    <a:lumMod val="50000"/>
                    <a:lumOff val="50000"/>
                  </a:schemeClr>
                </a:solidFill>
              </a:rPr>
              <a:t>Web</a:t>
            </a:r>
            <a:endParaRPr lang="en-US" b="1" dirty="0">
              <a:solidFill>
                <a:schemeClr val="bg1">
                  <a:lumMod val="50000"/>
                  <a:lumOff val="50000"/>
                </a:schemeClr>
              </a:solidFill>
            </a:endParaRPr>
          </a:p>
        </p:txBody>
      </p:sp>
      <p:sp>
        <p:nvSpPr>
          <p:cNvPr id="16" name="TextBox 15"/>
          <p:cNvSpPr txBox="1"/>
          <p:nvPr/>
        </p:nvSpPr>
        <p:spPr>
          <a:xfrm>
            <a:off x="2362200" y="5867400"/>
            <a:ext cx="1316771" cy="369332"/>
          </a:xfrm>
          <a:prstGeom prst="rect">
            <a:avLst/>
          </a:prstGeom>
          <a:noFill/>
        </p:spPr>
        <p:txBody>
          <a:bodyPr wrap="none" rtlCol="0">
            <a:spAutoFit/>
          </a:bodyPr>
          <a:lstStyle/>
          <a:p>
            <a:r>
              <a:rPr lang="en-US" b="1" dirty="0" smtClean="0">
                <a:solidFill>
                  <a:schemeClr val="bg1">
                    <a:lumMod val="50000"/>
                    <a:lumOff val="50000"/>
                  </a:schemeClr>
                </a:solidFill>
              </a:rPr>
              <a:t>Internalized</a:t>
            </a:r>
            <a:endParaRPr lang="en-US" b="1" dirty="0">
              <a:solidFill>
                <a:schemeClr val="bg1">
                  <a:lumMod val="50000"/>
                  <a:lumOff val="50000"/>
                </a:schemeClr>
              </a:solidFill>
            </a:endParaRPr>
          </a:p>
        </p:txBody>
      </p:sp>
      <p:sp>
        <p:nvSpPr>
          <p:cNvPr id="17" name="TextBox 16"/>
          <p:cNvSpPr txBox="1"/>
          <p:nvPr/>
        </p:nvSpPr>
        <p:spPr>
          <a:xfrm>
            <a:off x="4495800" y="5867400"/>
            <a:ext cx="1449756" cy="369332"/>
          </a:xfrm>
          <a:prstGeom prst="rect">
            <a:avLst/>
          </a:prstGeom>
          <a:noFill/>
        </p:spPr>
        <p:txBody>
          <a:bodyPr wrap="none" rtlCol="0">
            <a:spAutoFit/>
          </a:bodyPr>
          <a:lstStyle/>
          <a:p>
            <a:r>
              <a:rPr lang="en-US" b="1" dirty="0" smtClean="0">
                <a:solidFill>
                  <a:schemeClr val="bg1">
                    <a:lumMod val="50000"/>
                    <a:lumOff val="50000"/>
                  </a:schemeClr>
                </a:solidFill>
              </a:rPr>
              <a:t>Collaborative</a:t>
            </a:r>
            <a:endParaRPr lang="en-US" b="1" dirty="0">
              <a:solidFill>
                <a:schemeClr val="bg1">
                  <a:lumMod val="50000"/>
                  <a:lumOff val="50000"/>
                </a:schemeClr>
              </a:solidFill>
            </a:endParaRPr>
          </a:p>
        </p:txBody>
      </p:sp>
      <p:sp>
        <p:nvSpPr>
          <p:cNvPr id="18" name="TextBox 17"/>
          <p:cNvSpPr txBox="1"/>
          <p:nvPr/>
        </p:nvSpPr>
        <p:spPr>
          <a:xfrm>
            <a:off x="6400800" y="5867400"/>
            <a:ext cx="763351" cy="369332"/>
          </a:xfrm>
          <a:prstGeom prst="rect">
            <a:avLst/>
          </a:prstGeom>
          <a:noFill/>
        </p:spPr>
        <p:txBody>
          <a:bodyPr wrap="none" rtlCol="0">
            <a:spAutoFit/>
          </a:bodyPr>
          <a:lstStyle/>
          <a:p>
            <a:r>
              <a:rPr lang="en-US" b="1" dirty="0" smtClean="0">
                <a:solidFill>
                  <a:schemeClr val="bg1">
                    <a:lumMod val="50000"/>
                    <a:lumOff val="50000"/>
                  </a:schemeClr>
                </a:solidFill>
              </a:rPr>
              <a:t>Public</a:t>
            </a:r>
            <a:endParaRPr lang="en-US" b="1" dirty="0">
              <a:solidFill>
                <a:schemeClr val="bg1">
                  <a:lumMod val="50000"/>
                  <a:lumOff val="50000"/>
                </a:schemeClr>
              </a:solidFill>
            </a:endParaRPr>
          </a:p>
        </p:txBody>
      </p:sp>
      <p:sp>
        <p:nvSpPr>
          <p:cNvPr id="19" name="TextBox 18"/>
          <p:cNvSpPr txBox="1"/>
          <p:nvPr/>
        </p:nvSpPr>
        <p:spPr>
          <a:xfrm>
            <a:off x="7467600" y="5867400"/>
            <a:ext cx="1254574" cy="369332"/>
          </a:xfrm>
          <a:prstGeom prst="rect">
            <a:avLst/>
          </a:prstGeom>
          <a:noFill/>
        </p:spPr>
        <p:txBody>
          <a:bodyPr wrap="none" rtlCol="0">
            <a:spAutoFit/>
          </a:bodyPr>
          <a:lstStyle/>
          <a:p>
            <a:r>
              <a:rPr lang="en-US" b="1" dirty="0" smtClean="0">
                <a:solidFill>
                  <a:schemeClr val="bg1">
                    <a:lumMod val="50000"/>
                    <a:lumOff val="50000"/>
                  </a:schemeClr>
                </a:solidFill>
              </a:rPr>
              <a:t>Third-Party</a:t>
            </a:r>
            <a:endParaRPr lang="en-US" b="1" dirty="0">
              <a:solidFill>
                <a:schemeClr val="bg1">
                  <a:lumMod val="50000"/>
                  <a:lumOff val="50000"/>
                </a:schemeClr>
              </a:solidFill>
            </a:endParaRPr>
          </a:p>
        </p:txBody>
      </p:sp>
      <p:sp>
        <p:nvSpPr>
          <p:cNvPr id="21" name="Oval 20"/>
          <p:cNvSpPr/>
          <p:nvPr/>
        </p:nvSpPr>
        <p:spPr>
          <a:xfrm>
            <a:off x="2209800" y="4038600"/>
            <a:ext cx="1981200" cy="1828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05600" y="4038600"/>
            <a:ext cx="1981200" cy="18288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67200" y="2362200"/>
            <a:ext cx="1981200" cy="1828800"/>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685800"/>
            <a:ext cx="1981200" cy="1828800"/>
          </a:xfrm>
          <a:prstGeom prst="ellipse">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53400" y="1676400"/>
            <a:ext cx="314510" cy="400110"/>
          </a:xfrm>
          <a:prstGeom prst="rect">
            <a:avLst/>
          </a:prstGeom>
          <a:noFill/>
        </p:spPr>
        <p:txBody>
          <a:bodyPr wrap="none" rtlCol="0">
            <a:spAutoFit/>
          </a:bodyPr>
          <a:lstStyle/>
          <a:p>
            <a:r>
              <a:rPr lang="en-US" sz="2000" b="1" dirty="0" smtClean="0"/>
              <a:t>4</a:t>
            </a:r>
            <a:endParaRPr lang="en-US" sz="2000" b="1" dirty="0"/>
          </a:p>
        </p:txBody>
      </p:sp>
      <p:sp>
        <p:nvSpPr>
          <p:cNvPr id="27" name="TextBox 26"/>
          <p:cNvSpPr txBox="1"/>
          <p:nvPr/>
        </p:nvSpPr>
        <p:spPr>
          <a:xfrm>
            <a:off x="8077200" y="5105400"/>
            <a:ext cx="314510" cy="400110"/>
          </a:xfrm>
          <a:prstGeom prst="rect">
            <a:avLst/>
          </a:prstGeom>
          <a:noFill/>
        </p:spPr>
        <p:txBody>
          <a:bodyPr wrap="none" rtlCol="0">
            <a:spAutoFit/>
          </a:bodyPr>
          <a:lstStyle/>
          <a:p>
            <a:r>
              <a:rPr lang="en-US" sz="2000" b="1" dirty="0" smtClean="0"/>
              <a:t>3</a:t>
            </a:r>
            <a:endParaRPr lang="en-US" sz="2000" b="1" dirty="0"/>
          </a:p>
        </p:txBody>
      </p:sp>
      <p:sp>
        <p:nvSpPr>
          <p:cNvPr id="28" name="TextBox 27"/>
          <p:cNvSpPr txBox="1"/>
          <p:nvPr/>
        </p:nvSpPr>
        <p:spPr>
          <a:xfrm>
            <a:off x="5638800" y="3429000"/>
            <a:ext cx="314510" cy="400110"/>
          </a:xfrm>
          <a:prstGeom prst="rect">
            <a:avLst/>
          </a:prstGeom>
          <a:noFill/>
        </p:spPr>
        <p:txBody>
          <a:bodyPr wrap="none" rtlCol="0">
            <a:spAutoFit/>
          </a:bodyPr>
          <a:lstStyle/>
          <a:p>
            <a:r>
              <a:rPr lang="en-US" sz="2000" b="1" dirty="0" smtClean="0"/>
              <a:t>2</a:t>
            </a:r>
            <a:endParaRPr lang="en-US" sz="2000" b="1" dirty="0"/>
          </a:p>
        </p:txBody>
      </p:sp>
      <p:sp>
        <p:nvSpPr>
          <p:cNvPr id="29" name="TextBox 28"/>
          <p:cNvSpPr txBox="1"/>
          <p:nvPr/>
        </p:nvSpPr>
        <p:spPr>
          <a:xfrm>
            <a:off x="3429000" y="5105400"/>
            <a:ext cx="314510" cy="400110"/>
          </a:xfrm>
          <a:prstGeom prst="rect">
            <a:avLst/>
          </a:prstGeom>
          <a:noFill/>
        </p:spPr>
        <p:txBody>
          <a:bodyPr wrap="none" rtlCol="0">
            <a:spAutoFit/>
          </a:bodyPr>
          <a:lstStyle/>
          <a:p>
            <a:r>
              <a:rPr lang="en-US" sz="2000" b="1" dirty="0" smtClean="0"/>
              <a:t>1</a:t>
            </a:r>
            <a:endParaRPr lang="en-US" sz="2000" b="1" dirty="0"/>
          </a:p>
        </p:txBody>
      </p:sp>
      <p:sp>
        <p:nvSpPr>
          <p:cNvPr id="32" name="TextBox 31"/>
          <p:cNvSpPr txBox="1"/>
          <p:nvPr/>
        </p:nvSpPr>
        <p:spPr>
          <a:xfrm>
            <a:off x="6844927" y="4419600"/>
            <a:ext cx="1774075" cy="707886"/>
          </a:xfrm>
          <a:prstGeom prst="rect">
            <a:avLst/>
          </a:prstGeom>
          <a:noFill/>
        </p:spPr>
        <p:txBody>
          <a:bodyPr wrap="none" rtlCol="0">
            <a:spAutoFit/>
          </a:bodyPr>
          <a:lstStyle/>
          <a:p>
            <a:pPr algn="ctr"/>
            <a:r>
              <a:rPr lang="en-US" sz="2000" b="1" dirty="0" smtClean="0"/>
              <a:t>Straight</a:t>
            </a:r>
          </a:p>
          <a:p>
            <a:pPr algn="ctr"/>
            <a:r>
              <a:rPr lang="en-US" sz="2000" b="1" dirty="0" smtClean="0"/>
              <a:t>Externalization</a:t>
            </a:r>
            <a:endParaRPr lang="en-US" sz="2000" b="1" dirty="0"/>
          </a:p>
        </p:txBody>
      </p:sp>
      <p:sp>
        <p:nvSpPr>
          <p:cNvPr id="33" name="TextBox 32"/>
          <p:cNvSpPr txBox="1"/>
          <p:nvPr/>
        </p:nvSpPr>
        <p:spPr>
          <a:xfrm>
            <a:off x="2514600" y="4343400"/>
            <a:ext cx="1337226" cy="707886"/>
          </a:xfrm>
          <a:prstGeom prst="rect">
            <a:avLst/>
          </a:prstGeom>
          <a:noFill/>
        </p:spPr>
        <p:txBody>
          <a:bodyPr wrap="none" rtlCol="0">
            <a:spAutoFit/>
          </a:bodyPr>
          <a:lstStyle/>
          <a:p>
            <a:pPr algn="ctr"/>
            <a:r>
              <a:rPr lang="en-US" sz="2000" b="1" dirty="0" smtClean="0"/>
              <a:t>Self-</a:t>
            </a:r>
          </a:p>
          <a:p>
            <a:pPr algn="ctr"/>
            <a:r>
              <a:rPr lang="en-US" sz="2000" b="1" dirty="0" smtClean="0"/>
              <a:t>Sufficiency</a:t>
            </a:r>
            <a:endParaRPr lang="en-US" sz="2000" b="1" dirty="0"/>
          </a:p>
        </p:txBody>
      </p:sp>
      <p:sp>
        <p:nvSpPr>
          <p:cNvPr id="34" name="TextBox 33"/>
          <p:cNvSpPr txBox="1"/>
          <p:nvPr/>
        </p:nvSpPr>
        <p:spPr>
          <a:xfrm>
            <a:off x="4348487" y="2667000"/>
            <a:ext cx="1774075" cy="707886"/>
          </a:xfrm>
          <a:prstGeom prst="rect">
            <a:avLst/>
          </a:prstGeom>
          <a:noFill/>
        </p:spPr>
        <p:txBody>
          <a:bodyPr wrap="none" rtlCol="0">
            <a:spAutoFit/>
          </a:bodyPr>
          <a:lstStyle/>
          <a:p>
            <a:pPr algn="ctr"/>
            <a:r>
              <a:rPr lang="en-US" sz="2000" b="1" dirty="0" smtClean="0"/>
              <a:t>Collaborative</a:t>
            </a:r>
          </a:p>
          <a:p>
            <a:pPr algn="ctr"/>
            <a:r>
              <a:rPr lang="en-US" sz="2000" b="1" dirty="0" smtClean="0"/>
              <a:t>Externalization</a:t>
            </a:r>
            <a:endParaRPr lang="en-US" sz="2000" b="1" dirty="0"/>
          </a:p>
        </p:txBody>
      </p:sp>
      <p:sp>
        <p:nvSpPr>
          <p:cNvPr id="35" name="TextBox 34"/>
          <p:cNvSpPr txBox="1"/>
          <p:nvPr/>
        </p:nvSpPr>
        <p:spPr>
          <a:xfrm>
            <a:off x="6710687" y="990600"/>
            <a:ext cx="1774075" cy="707886"/>
          </a:xfrm>
          <a:prstGeom prst="rect">
            <a:avLst/>
          </a:prstGeom>
          <a:noFill/>
        </p:spPr>
        <p:txBody>
          <a:bodyPr wrap="none" rtlCol="0">
            <a:spAutoFit/>
          </a:bodyPr>
          <a:lstStyle/>
          <a:p>
            <a:pPr algn="ctr"/>
            <a:r>
              <a:rPr lang="en-US" sz="2000" b="1" dirty="0" smtClean="0"/>
              <a:t>Web-scale</a:t>
            </a:r>
          </a:p>
          <a:p>
            <a:pPr algn="ctr"/>
            <a:r>
              <a:rPr lang="en-US" sz="2000" b="1" dirty="0" smtClean="0"/>
              <a:t>Externalization</a:t>
            </a:r>
            <a:endParaRPr lang="en-US" sz="2000" b="1" dirty="0"/>
          </a:p>
        </p:txBody>
      </p:sp>
      <p:sp>
        <p:nvSpPr>
          <p:cNvPr id="38" name="TextBox 37"/>
          <p:cNvSpPr txBox="1"/>
          <p:nvPr/>
        </p:nvSpPr>
        <p:spPr>
          <a:xfrm>
            <a:off x="3124200" y="1828800"/>
            <a:ext cx="1000595" cy="523220"/>
          </a:xfrm>
          <a:prstGeom prst="rect">
            <a:avLst/>
          </a:prstGeom>
          <a:noFill/>
        </p:spPr>
        <p:txBody>
          <a:bodyPr wrap="none" rtlCol="0">
            <a:spAutoFit/>
          </a:bodyPr>
          <a:lstStyle/>
          <a:p>
            <a:r>
              <a:rPr lang="en-US" sz="1400" b="1" dirty="0" err="1" smtClean="0">
                <a:solidFill>
                  <a:schemeClr val="bg1">
                    <a:lumMod val="50000"/>
                    <a:lumOff val="50000"/>
                  </a:schemeClr>
                </a:solidFill>
              </a:rPr>
              <a:t>Hathi</a:t>
            </a:r>
            <a:r>
              <a:rPr lang="en-US" sz="1400" b="1" dirty="0" smtClean="0">
                <a:solidFill>
                  <a:schemeClr val="bg1">
                    <a:lumMod val="50000"/>
                    <a:lumOff val="50000"/>
                  </a:schemeClr>
                </a:solidFill>
              </a:rPr>
              <a:t> Trust</a:t>
            </a:r>
          </a:p>
          <a:p>
            <a:r>
              <a:rPr lang="en-US" sz="1400" b="1" dirty="0" err="1" smtClean="0">
                <a:solidFill>
                  <a:schemeClr val="bg1">
                    <a:lumMod val="50000"/>
                    <a:lumOff val="50000"/>
                  </a:schemeClr>
                </a:solidFill>
              </a:rPr>
              <a:t>Europeana</a:t>
            </a:r>
            <a:endParaRPr lang="en-US" sz="1400" b="1" dirty="0">
              <a:solidFill>
                <a:schemeClr val="bg1">
                  <a:lumMod val="50000"/>
                  <a:lumOff val="50000"/>
                </a:schemeClr>
              </a:solidFill>
            </a:endParaRPr>
          </a:p>
        </p:txBody>
      </p:sp>
      <p:sp>
        <p:nvSpPr>
          <p:cNvPr id="39" name="TextBox 38"/>
          <p:cNvSpPr txBox="1"/>
          <p:nvPr/>
        </p:nvSpPr>
        <p:spPr>
          <a:xfrm>
            <a:off x="7010400" y="3429000"/>
            <a:ext cx="854721" cy="523220"/>
          </a:xfrm>
          <a:prstGeom prst="rect">
            <a:avLst/>
          </a:prstGeom>
          <a:noFill/>
        </p:spPr>
        <p:txBody>
          <a:bodyPr wrap="none" rtlCol="0">
            <a:spAutoFit/>
          </a:bodyPr>
          <a:lstStyle/>
          <a:p>
            <a:r>
              <a:rPr lang="en-US" sz="1400" b="1" dirty="0" smtClean="0">
                <a:solidFill>
                  <a:schemeClr val="bg1">
                    <a:lumMod val="50000"/>
                    <a:lumOff val="50000"/>
                  </a:schemeClr>
                </a:solidFill>
              </a:rPr>
              <a:t>JSTOR</a:t>
            </a:r>
          </a:p>
          <a:p>
            <a:r>
              <a:rPr lang="en-US" sz="1400" b="1" dirty="0" err="1" smtClean="0">
                <a:solidFill>
                  <a:schemeClr val="bg1">
                    <a:lumMod val="50000"/>
                    <a:lumOff val="50000"/>
                  </a:schemeClr>
                </a:solidFill>
              </a:rPr>
              <a:t>Proquest</a:t>
            </a:r>
            <a:endParaRPr lang="en-US" sz="1400" b="1" dirty="0">
              <a:solidFill>
                <a:schemeClr val="bg1">
                  <a:lumMod val="50000"/>
                  <a:lumOff val="50000"/>
                </a:schemeClr>
              </a:solidFill>
            </a:endParaRPr>
          </a:p>
        </p:txBody>
      </p:sp>
      <p:sp>
        <p:nvSpPr>
          <p:cNvPr id="40" name="TextBox 39"/>
          <p:cNvSpPr txBox="1"/>
          <p:nvPr/>
        </p:nvSpPr>
        <p:spPr>
          <a:xfrm>
            <a:off x="5638800" y="304800"/>
            <a:ext cx="1258678" cy="523220"/>
          </a:xfrm>
          <a:prstGeom prst="rect">
            <a:avLst/>
          </a:prstGeom>
          <a:noFill/>
        </p:spPr>
        <p:txBody>
          <a:bodyPr wrap="none" rtlCol="0">
            <a:spAutoFit/>
          </a:bodyPr>
          <a:lstStyle/>
          <a:p>
            <a:r>
              <a:rPr lang="en-US" sz="1400" b="1" dirty="0" smtClean="0">
                <a:solidFill>
                  <a:schemeClr val="bg1">
                    <a:lumMod val="50000"/>
                    <a:lumOff val="50000"/>
                  </a:schemeClr>
                </a:solidFill>
              </a:rPr>
              <a:t>Google Books</a:t>
            </a:r>
          </a:p>
          <a:p>
            <a:endParaRPr lang="en-US" sz="1400" b="1" dirty="0">
              <a:solidFill>
                <a:schemeClr val="bg1">
                  <a:lumMod val="50000"/>
                  <a:lumOff val="50000"/>
                </a:schemeClr>
              </a:solidFill>
            </a:endParaRPr>
          </a:p>
        </p:txBody>
      </p:sp>
      <p:sp>
        <p:nvSpPr>
          <p:cNvPr id="30" name="TextBox 29"/>
          <p:cNvSpPr txBox="1"/>
          <p:nvPr/>
        </p:nvSpPr>
        <p:spPr>
          <a:xfrm>
            <a:off x="457200" y="6096000"/>
            <a:ext cx="1596912" cy="461665"/>
          </a:xfrm>
          <a:prstGeom prst="rect">
            <a:avLst/>
          </a:prstGeom>
          <a:noFill/>
          <a:ln>
            <a:solidFill>
              <a:schemeClr val="accent3"/>
            </a:solidFill>
          </a:ln>
        </p:spPr>
        <p:txBody>
          <a:bodyPr wrap="none" rtlCol="0">
            <a:spAutoFit/>
          </a:bodyPr>
          <a:lstStyle/>
          <a:p>
            <a:r>
              <a:rPr lang="en-US" sz="2400" dirty="0" smtClean="0">
                <a:solidFill>
                  <a:schemeClr val="bg1">
                    <a:lumMod val="50000"/>
                    <a:lumOff val="50000"/>
                  </a:schemeClr>
                </a:solidFill>
              </a:rPr>
              <a:t>Life cycles?</a:t>
            </a:r>
            <a:endParaRPr lang="en-US" sz="2400"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directions</a:t>
            </a:r>
            <a:endParaRPr lang="en-US" dirty="0"/>
          </a:p>
        </p:txBody>
      </p:sp>
      <p:sp>
        <p:nvSpPr>
          <p:cNvPr id="12" name="Text Placeholder 11"/>
          <p:cNvSpPr>
            <a:spLocks noGrp="1"/>
          </p:cNvSpPr>
          <p:nvPr>
            <p:ph type="body" sz="quarter" idx="14"/>
          </p:nvPr>
        </p:nvSpPr>
        <p:spPr>
          <a:xfrm>
            <a:off x="914400" y="1371600"/>
            <a:ext cx="3581400" cy="457200"/>
          </a:xfrm>
        </p:spPr>
        <p:txBody>
          <a:bodyPr>
            <a:normAutofit fontScale="92500"/>
          </a:bodyPr>
          <a:lstStyle/>
          <a:p>
            <a:r>
              <a:rPr lang="en-US" dirty="0" smtClean="0">
                <a:solidFill>
                  <a:schemeClr val="bg1">
                    <a:lumMod val="50000"/>
                    <a:lumOff val="50000"/>
                  </a:schemeClr>
                </a:solidFill>
              </a:rPr>
              <a:t>Strengthening engagement</a:t>
            </a:r>
            <a:endParaRPr lang="en-US" dirty="0">
              <a:solidFill>
                <a:schemeClr val="bg1">
                  <a:lumMod val="50000"/>
                  <a:lumOff val="50000"/>
                </a:schemeClr>
              </a:solidFill>
            </a:endParaRPr>
          </a:p>
        </p:txBody>
      </p:sp>
      <p:pic>
        <p:nvPicPr>
          <p:cNvPr id="132097" name="Chart 3"/>
          <p:cNvPicPr>
            <a:picLocks noChangeArrowheads="1"/>
          </p:cNvPicPr>
          <p:nvPr/>
        </p:nvPicPr>
        <p:blipFill>
          <a:blip r:embed="rId2" cstate="print"/>
          <a:srcRect/>
          <a:stretch>
            <a:fillRect/>
          </a:stretch>
        </p:blipFill>
        <p:spPr bwMode="auto">
          <a:xfrm>
            <a:off x="46038" y="1616075"/>
            <a:ext cx="914400" cy="609600"/>
          </a:xfrm>
          <a:prstGeom prst="rect">
            <a:avLst/>
          </a:prstGeom>
          <a:noFill/>
        </p:spPr>
      </p:pic>
      <p:sp>
        <p:nvSpPr>
          <p:cNvPr id="14" name="Text Placeholder 13"/>
          <p:cNvSpPr>
            <a:spLocks noGrp="1"/>
          </p:cNvSpPr>
          <p:nvPr>
            <p:ph type="body" sz="quarter" idx="17"/>
          </p:nvPr>
        </p:nvSpPr>
        <p:spPr>
          <a:xfrm>
            <a:off x="914400" y="1996440"/>
            <a:ext cx="6781800" cy="1127760"/>
          </a:xfrm>
        </p:spPr>
        <p:txBody>
          <a:bodyPr>
            <a:noAutofit/>
          </a:bodyPr>
          <a:lstStyle/>
          <a:p>
            <a:r>
              <a:rPr lang="en-US" sz="2400" dirty="0" smtClean="0"/>
              <a:t>Systems for engagement </a:t>
            </a:r>
          </a:p>
          <a:p>
            <a:r>
              <a:rPr lang="en-US" sz="2400" dirty="0" smtClean="0"/>
              <a:t>Relationship with campus partners</a:t>
            </a:r>
          </a:p>
          <a:p>
            <a:r>
              <a:rPr lang="en-US" sz="2400" dirty="0" smtClean="0"/>
              <a:t>Marketing and assessment</a:t>
            </a:r>
          </a:p>
          <a:p>
            <a:r>
              <a:rPr lang="en-US" sz="2400" dirty="0" smtClean="0"/>
              <a:t>The service turn</a:t>
            </a:r>
            <a:endParaRPr lang="en-US" sz="2400" dirty="0"/>
          </a:p>
        </p:txBody>
      </p:sp>
      <p:sp>
        <p:nvSpPr>
          <p:cNvPr id="15" name="Text Placeholder 14"/>
          <p:cNvSpPr>
            <a:spLocks noGrp="1"/>
          </p:cNvSpPr>
          <p:nvPr>
            <p:ph type="body" sz="quarter" idx="18"/>
          </p:nvPr>
        </p:nvSpPr>
        <p:spPr>
          <a:xfrm>
            <a:off x="914400" y="3414633"/>
            <a:ext cx="3581400" cy="457200"/>
          </a:xfrm>
        </p:spPr>
        <p:txBody>
          <a:bodyPr/>
          <a:lstStyle/>
          <a:p>
            <a:r>
              <a:rPr lang="en-US" dirty="0" err="1" smtClean="0">
                <a:solidFill>
                  <a:schemeClr val="bg1">
                    <a:lumMod val="50000"/>
                    <a:lumOff val="50000"/>
                  </a:schemeClr>
                </a:solidFill>
              </a:rPr>
              <a:t>Externalising</a:t>
            </a:r>
            <a:r>
              <a:rPr lang="en-US" dirty="0" smtClean="0">
                <a:solidFill>
                  <a:schemeClr val="bg1">
                    <a:lumMod val="50000"/>
                    <a:lumOff val="50000"/>
                  </a:schemeClr>
                </a:solidFill>
              </a:rPr>
              <a:t> infrastructure</a:t>
            </a:r>
            <a:endParaRPr lang="en-US" dirty="0">
              <a:solidFill>
                <a:schemeClr val="bg1">
                  <a:lumMod val="50000"/>
                  <a:lumOff val="50000"/>
                </a:schemeClr>
              </a:solidFill>
            </a:endParaRPr>
          </a:p>
        </p:txBody>
      </p:sp>
      <p:pic>
        <p:nvPicPr>
          <p:cNvPr id="132098" name="Picture 2"/>
          <p:cNvPicPr>
            <a:picLocks noChangeArrowheads="1"/>
          </p:cNvPicPr>
          <p:nvPr/>
        </p:nvPicPr>
        <p:blipFill>
          <a:blip r:embed="rId2" cstate="print"/>
          <a:srcRect/>
          <a:stretch>
            <a:fillRect/>
          </a:stretch>
        </p:blipFill>
        <p:spPr bwMode="auto">
          <a:xfrm>
            <a:off x="46038" y="3581400"/>
            <a:ext cx="914400" cy="609600"/>
          </a:xfrm>
          <a:prstGeom prst="rect">
            <a:avLst/>
          </a:prstGeom>
          <a:noFill/>
        </p:spPr>
      </p:pic>
      <p:sp>
        <p:nvSpPr>
          <p:cNvPr id="17" name="Text Placeholder 16"/>
          <p:cNvSpPr>
            <a:spLocks noGrp="1"/>
          </p:cNvSpPr>
          <p:nvPr>
            <p:ph type="body" sz="quarter" idx="20"/>
          </p:nvPr>
        </p:nvSpPr>
        <p:spPr>
          <a:xfrm>
            <a:off x="914400" y="3810000"/>
            <a:ext cx="6781800" cy="1447800"/>
          </a:xfrm>
        </p:spPr>
        <p:txBody>
          <a:bodyPr>
            <a:normAutofit lnSpcReduction="10000"/>
          </a:bodyPr>
          <a:lstStyle/>
          <a:p>
            <a:r>
              <a:rPr lang="en-US" sz="2400" dirty="0" smtClean="0"/>
              <a:t>Give things up?</a:t>
            </a:r>
          </a:p>
          <a:p>
            <a:r>
              <a:rPr lang="en-US" sz="2400" dirty="0" smtClean="0"/>
              <a:t>Deep collaboration</a:t>
            </a:r>
          </a:p>
          <a:p>
            <a:r>
              <a:rPr lang="en-US" sz="2400" dirty="0" smtClean="0"/>
              <a:t>Cloud</a:t>
            </a:r>
          </a:p>
          <a:p>
            <a:r>
              <a:rPr lang="en-US" sz="2400" dirty="0" smtClean="0"/>
              <a:t>Just in case to just in time</a:t>
            </a:r>
            <a:endParaRPr lang="en-US" sz="2400" dirty="0"/>
          </a:p>
        </p:txBody>
      </p:sp>
      <p:sp>
        <p:nvSpPr>
          <p:cNvPr id="18" name="Text Placeholder 17"/>
          <p:cNvSpPr>
            <a:spLocks noGrp="1"/>
          </p:cNvSpPr>
          <p:nvPr>
            <p:ph type="body" sz="quarter" idx="21"/>
          </p:nvPr>
        </p:nvSpPr>
        <p:spPr>
          <a:xfrm>
            <a:off x="914400" y="5227320"/>
            <a:ext cx="3581400" cy="563880"/>
          </a:xfrm>
        </p:spPr>
        <p:txBody>
          <a:bodyPr>
            <a:normAutofit fontScale="77500" lnSpcReduction="20000"/>
          </a:bodyPr>
          <a:lstStyle/>
          <a:p>
            <a:r>
              <a:rPr lang="en-US" dirty="0" smtClean="0">
                <a:solidFill>
                  <a:schemeClr val="bg1">
                    <a:lumMod val="50000"/>
                    <a:lumOff val="50000"/>
                  </a:schemeClr>
                </a:solidFill>
              </a:rPr>
              <a:t>Sharing Innovation and expertise</a:t>
            </a:r>
            <a:endParaRPr lang="en-US" dirty="0">
              <a:solidFill>
                <a:schemeClr val="bg1">
                  <a:lumMod val="50000"/>
                  <a:lumOff val="50000"/>
                </a:schemeClr>
              </a:solidFill>
            </a:endParaRPr>
          </a:p>
        </p:txBody>
      </p:sp>
      <p:pic>
        <p:nvPicPr>
          <p:cNvPr id="132099" name="Picture 3"/>
          <p:cNvPicPr>
            <a:picLocks noChangeArrowheads="1"/>
          </p:cNvPicPr>
          <p:nvPr/>
        </p:nvPicPr>
        <p:blipFill>
          <a:blip r:embed="rId2" cstate="print"/>
          <a:srcRect/>
          <a:stretch>
            <a:fillRect/>
          </a:stretch>
        </p:blipFill>
        <p:spPr bwMode="auto">
          <a:xfrm>
            <a:off x="46038" y="5410200"/>
            <a:ext cx="914400" cy="609600"/>
          </a:xfrm>
          <a:prstGeom prst="rect">
            <a:avLst/>
          </a:prstGeom>
          <a:noFill/>
        </p:spPr>
      </p:pic>
      <p:sp>
        <p:nvSpPr>
          <p:cNvPr id="20" name="Text Placeholder 19"/>
          <p:cNvSpPr>
            <a:spLocks noGrp="1"/>
          </p:cNvSpPr>
          <p:nvPr>
            <p:ph type="body" sz="quarter" idx="23"/>
          </p:nvPr>
        </p:nvSpPr>
        <p:spPr>
          <a:xfrm>
            <a:off x="914400" y="5638800"/>
            <a:ext cx="6858000" cy="762000"/>
          </a:xfrm>
        </p:spPr>
        <p:txBody>
          <a:bodyPr>
            <a:normAutofit/>
          </a:bodyPr>
          <a:lstStyle/>
          <a:p>
            <a:r>
              <a:rPr lang="en-US" sz="2400" dirty="0" smtClean="0"/>
              <a:t>New skills</a:t>
            </a:r>
          </a:p>
          <a:p>
            <a:r>
              <a:rPr lang="en-US" sz="2400" dirty="0" smtClean="0"/>
              <a:t>Organizational innovation</a:t>
            </a:r>
            <a:endParaRPr lang="en-US" sz="2400" dirty="0"/>
          </a:p>
        </p:txBody>
      </p:sp>
      <p:grpSp>
        <p:nvGrpSpPr>
          <p:cNvPr id="2" name="Group 20"/>
          <p:cNvGrpSpPr/>
          <p:nvPr/>
        </p:nvGrpSpPr>
        <p:grpSpPr>
          <a:xfrm>
            <a:off x="5029200" y="3352800"/>
            <a:ext cx="4114800" cy="3048000"/>
            <a:chOff x="5029200" y="3352800"/>
            <a:chExt cx="4114800" cy="3048000"/>
          </a:xfrm>
        </p:grpSpPr>
        <p:sp>
          <p:nvSpPr>
            <p:cNvPr id="16" name="Right Brace 15"/>
            <p:cNvSpPr/>
            <p:nvPr/>
          </p:nvSpPr>
          <p:spPr>
            <a:xfrm>
              <a:off x="5029200" y="3352800"/>
              <a:ext cx="6096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679590" y="4191000"/>
              <a:ext cx="3464410" cy="1477328"/>
            </a:xfrm>
            <a:prstGeom prst="rect">
              <a:avLst/>
            </a:prstGeom>
            <a:noFill/>
          </p:spPr>
          <p:txBody>
            <a:bodyPr wrap="none" rtlCol="0">
              <a:spAutoFit/>
            </a:bodyPr>
            <a:lstStyle/>
            <a:p>
              <a:r>
                <a:rPr lang="en-US" sz="2400" dirty="0" smtClean="0">
                  <a:solidFill>
                    <a:schemeClr val="bg1">
                      <a:lumMod val="50000"/>
                      <a:lumOff val="50000"/>
                    </a:schemeClr>
                  </a:solidFill>
                </a:rPr>
                <a:t>External relationships are </a:t>
              </a:r>
              <a:br>
                <a:rPr lang="en-US" sz="2400" dirty="0" smtClean="0">
                  <a:solidFill>
                    <a:schemeClr val="bg1">
                      <a:lumMod val="50000"/>
                      <a:lumOff val="50000"/>
                    </a:schemeClr>
                  </a:solidFill>
                </a:rPr>
              </a:br>
              <a:r>
                <a:rPr lang="en-US" sz="2400" dirty="0" smtClean="0">
                  <a:solidFill>
                    <a:schemeClr val="bg1">
                      <a:lumMod val="50000"/>
                      <a:lumOff val="50000"/>
                    </a:schemeClr>
                  </a:solidFill>
                </a:rPr>
                <a:t>even more critical:</a:t>
              </a:r>
              <a:br>
                <a:rPr lang="en-US" sz="2400" dirty="0" smtClean="0">
                  <a:solidFill>
                    <a:schemeClr val="bg1">
                      <a:lumMod val="50000"/>
                      <a:lumOff val="50000"/>
                    </a:schemeClr>
                  </a:solidFill>
                </a:rPr>
              </a:br>
              <a:r>
                <a:rPr lang="en-US" sz="2400" dirty="0" smtClean="0">
                  <a:solidFill>
                    <a:schemeClr val="bg1">
                      <a:lumMod val="50000"/>
                      <a:lumOff val="50000"/>
                    </a:schemeClr>
                  </a:solidFill>
                </a:rPr>
                <a:t>Strategic choices</a:t>
              </a:r>
            </a:p>
            <a:p>
              <a:endParaRPr lang="en-US" dirty="0">
                <a:solidFill>
                  <a:schemeClr val="bg1">
                    <a:lumMod val="50000"/>
                    <a:lumOff val="50000"/>
                  </a:schemeClr>
                </a:solidFill>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240"/>
            <a:ext cx="9144000" cy="1280160"/>
          </a:xfrm>
          <a:noFill/>
        </p:spPr>
        <p:txBody>
          <a:bodyPr/>
          <a:lstStyle/>
          <a:p>
            <a:r>
              <a:rPr lang="en-US" sz="4800" dirty="0" smtClean="0"/>
              <a:t>Rec</a:t>
            </a:r>
            <a:r>
              <a:rPr lang="en-US" sz="4800" dirty="0" smtClean="0">
                <a:solidFill>
                  <a:schemeClr val="accent3"/>
                </a:solidFill>
              </a:rPr>
              <a:t>o</a:t>
            </a:r>
            <a:r>
              <a:rPr lang="en-US" sz="4800" dirty="0" smtClean="0"/>
              <a:t>nfiguring </a:t>
            </a:r>
            <a:r>
              <a:rPr lang="en-US" sz="4800" dirty="0" smtClean="0">
                <a:solidFill>
                  <a:schemeClr val="accent3"/>
                </a:solidFill>
              </a:rPr>
              <a:t>l</a:t>
            </a:r>
            <a:r>
              <a:rPr lang="en-US" sz="4800" dirty="0" smtClean="0"/>
              <a:t>ibrary boundaries</a:t>
            </a:r>
            <a:endParaRPr lang="en-US" dirty="0"/>
          </a:p>
        </p:txBody>
      </p:sp>
      <p:grpSp>
        <p:nvGrpSpPr>
          <p:cNvPr id="2" name="Group 88"/>
          <p:cNvGrpSpPr/>
          <p:nvPr/>
        </p:nvGrpSpPr>
        <p:grpSpPr>
          <a:xfrm>
            <a:off x="0" y="1066800"/>
            <a:ext cx="9144000" cy="3400864"/>
            <a:chOff x="0" y="1399736"/>
            <a:chExt cx="9144000" cy="3400864"/>
          </a:xfrm>
        </p:grpSpPr>
        <p:grpSp>
          <p:nvGrpSpPr>
            <p:cNvPr id="3" name="Group 22"/>
            <p:cNvGrpSpPr/>
            <p:nvPr/>
          </p:nvGrpSpPr>
          <p:grpSpPr>
            <a:xfrm>
              <a:off x="0" y="1399736"/>
              <a:ext cx="9144000" cy="852268"/>
              <a:chOff x="0" y="4509177"/>
              <a:chExt cx="9144000" cy="852268"/>
            </a:xfrm>
          </p:grpSpPr>
          <p:pic>
            <p:nvPicPr>
              <p:cNvPr id="1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2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2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2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5" name="Group 23"/>
            <p:cNvGrpSpPr/>
            <p:nvPr/>
          </p:nvGrpSpPr>
          <p:grpSpPr>
            <a:xfrm>
              <a:off x="0" y="2252004"/>
              <a:ext cx="9144000" cy="852268"/>
              <a:chOff x="0" y="4509177"/>
              <a:chExt cx="9144000" cy="852268"/>
            </a:xfrm>
          </p:grpSpPr>
          <p:pic>
            <p:nvPicPr>
              <p:cNvPr id="11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1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1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6" name="Group 33"/>
            <p:cNvGrpSpPr/>
            <p:nvPr/>
          </p:nvGrpSpPr>
          <p:grpSpPr>
            <a:xfrm>
              <a:off x="0" y="3096064"/>
              <a:ext cx="9144000" cy="852268"/>
              <a:chOff x="0" y="4509177"/>
              <a:chExt cx="9144000" cy="852268"/>
            </a:xfrm>
          </p:grpSpPr>
          <p:pic>
            <p:nvPicPr>
              <p:cNvPr id="10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0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0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0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0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0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1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7" name="Group 43"/>
            <p:cNvGrpSpPr/>
            <p:nvPr/>
          </p:nvGrpSpPr>
          <p:grpSpPr>
            <a:xfrm>
              <a:off x="0" y="3948332"/>
              <a:ext cx="9144000" cy="852268"/>
              <a:chOff x="0" y="4509177"/>
              <a:chExt cx="9144000" cy="852268"/>
            </a:xfrm>
          </p:grpSpPr>
          <p:pic>
            <p:nvPicPr>
              <p:cNvPr id="9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9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9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9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9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9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0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0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sp>
        <p:nvSpPr>
          <p:cNvPr id="131" name="Subtitle 7"/>
          <p:cNvSpPr txBox="1">
            <a:spLocks/>
          </p:cNvSpPr>
          <p:nvPr/>
        </p:nvSpPr>
        <p:spPr>
          <a:xfrm>
            <a:off x="0" y="4648200"/>
            <a:ext cx="8991600" cy="83820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RLUK pre-conference, London. November 24 2011</a:t>
            </a:r>
            <a:endParaRPr kumimoji="0" lang="en-US" sz="1800" b="0" i="0" u="none" strike="noStrike" kern="1200" cap="none" spc="0" normalizeH="0" baseline="0" noProof="0" dirty="0">
              <a:ln>
                <a:noFill/>
              </a:ln>
              <a:solidFill>
                <a:schemeClr val="accent3"/>
              </a:solidFill>
              <a:effectLst/>
              <a:uLnTx/>
              <a:uFillTx/>
              <a:latin typeface="Segoe UI Light" pitchFamily="34" charset="0"/>
              <a:ea typeface="+mn-ea"/>
              <a:cs typeface="+mn-cs"/>
            </a:endParaRPr>
          </a:p>
        </p:txBody>
      </p:sp>
      <p:sp>
        <p:nvSpPr>
          <p:cNvPr id="132" name="Text Placeholder 3"/>
          <p:cNvSpPr>
            <a:spLocks noGrp="1"/>
          </p:cNvSpPr>
          <p:nvPr>
            <p:ph type="body" sz="quarter" idx="10"/>
          </p:nvPr>
        </p:nvSpPr>
        <p:spPr>
          <a:xfrm>
            <a:off x="-45720" y="6463664"/>
            <a:ext cx="6400800" cy="440055"/>
          </a:xfrm>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sp>
        <p:nvSpPr>
          <p:cNvPr id="46" name="TextBox 45"/>
          <p:cNvSpPr txBox="1"/>
          <p:nvPr/>
        </p:nvSpPr>
        <p:spPr>
          <a:xfrm rot="1791074">
            <a:off x="2499579" y="2563783"/>
            <a:ext cx="3749744" cy="1015663"/>
          </a:xfrm>
          <a:prstGeom prst="rect">
            <a:avLst/>
          </a:prstGeom>
          <a:solidFill>
            <a:schemeClr val="tx1"/>
          </a:solidFill>
        </p:spPr>
        <p:txBody>
          <a:bodyPr wrap="none" rtlCol="0">
            <a:spAutoFit/>
          </a:bodyPr>
          <a:lstStyle/>
          <a:p>
            <a:r>
              <a:rPr lang="en-US" sz="6000" dirty="0" smtClean="0">
                <a:solidFill>
                  <a:schemeClr val="accent3"/>
                </a:solidFill>
              </a:rPr>
              <a:t>Thank you!</a:t>
            </a:r>
            <a:endParaRPr lang="en-US" sz="6000" dirty="0">
              <a:solidFill>
                <a:schemeClr val="accent3"/>
              </a:solidFill>
            </a:endParaRP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6" name="Text Placeholder 35"/>
          <p:cNvSpPr>
            <a:spLocks noGrp="1"/>
          </p:cNvSpPr>
          <p:nvPr>
            <p:ph type="body" sz="quarter" idx="14"/>
          </p:nvPr>
        </p:nvSpPr>
        <p:spPr>
          <a:xfrm>
            <a:off x="914400" y="5242560"/>
            <a:ext cx="6400800" cy="1005840"/>
          </a:xfrm>
        </p:spPr>
        <p:txBody>
          <a:bodyPr>
            <a:normAutofit fontScale="62500" lnSpcReduction="20000"/>
          </a:bodyPr>
          <a:lstStyle/>
          <a:p>
            <a:pPr marL="0" indent="0">
              <a:spcBef>
                <a:spcPts val="0"/>
              </a:spcBef>
            </a:pPr>
            <a:r>
              <a:rPr lang="en-US" sz="4000" dirty="0" smtClean="0">
                <a:solidFill>
                  <a:schemeClr val="bg1">
                    <a:lumMod val="50000"/>
                    <a:lumOff val="50000"/>
                  </a:schemeClr>
                </a:solidFill>
              </a:rPr>
              <a:t>The scalability of access: </a:t>
            </a:r>
            <a:r>
              <a:rPr lang="en-US" sz="4000" dirty="0" smtClean="0">
                <a:solidFill>
                  <a:schemeClr val="accent3"/>
                </a:solidFill>
              </a:rPr>
              <a:t>stronger gravitational attraction at network level</a:t>
            </a:r>
          </a:p>
          <a:p>
            <a:endParaRPr lang="en-US" dirty="0">
              <a:solidFill>
                <a:schemeClr val="bg1">
                  <a:lumMod val="50000"/>
                  <a:lumOff val="50000"/>
                </a:schemeClr>
              </a:solidFill>
            </a:endParaRPr>
          </a:p>
        </p:txBody>
      </p:sp>
      <p:pic>
        <p:nvPicPr>
          <p:cNvPr id="126990" name="Picture 14" descr="http://images.wordpressapi.com/Amazon-logo-05.jpg"/>
          <p:cNvPicPr>
            <a:picLocks noGrp="1" noChangeAspect="1" noChangeArrowheads="1"/>
          </p:cNvPicPr>
          <p:nvPr>
            <p:ph type="pic" sz="quarter" idx="16"/>
          </p:nvPr>
        </p:nvPicPr>
        <p:blipFill>
          <a:blip r:embed="rId2" cstate="print"/>
          <a:srcRect/>
          <a:stretch>
            <a:fillRect/>
          </a:stretch>
        </p:blipFill>
        <p:spPr bwMode="auto">
          <a:xfrm>
            <a:off x="0" y="5105400"/>
            <a:ext cx="914400" cy="914400"/>
          </a:xfrm>
          <a:prstGeom prst="rect">
            <a:avLst/>
          </a:prstGeom>
          <a:noFill/>
        </p:spPr>
      </p:pic>
      <p:sp>
        <p:nvSpPr>
          <p:cNvPr id="40" name="Text Placeholder 39"/>
          <p:cNvSpPr>
            <a:spLocks noGrp="1"/>
          </p:cNvSpPr>
          <p:nvPr>
            <p:ph type="body" sz="quarter" idx="17"/>
          </p:nvPr>
        </p:nvSpPr>
        <p:spPr>
          <a:xfrm>
            <a:off x="914400" y="3627120"/>
            <a:ext cx="5943600" cy="1021080"/>
          </a:xfrm>
        </p:spPr>
        <p:txBody>
          <a:bodyPr>
            <a:noAutofit/>
          </a:bodyPr>
          <a:lstStyle/>
          <a:p>
            <a:pPr marL="0" indent="0">
              <a:spcBef>
                <a:spcPts val="0"/>
              </a:spcBef>
            </a:pPr>
            <a:r>
              <a:rPr lang="en-US" sz="2800" dirty="0" smtClean="0">
                <a:solidFill>
                  <a:schemeClr val="bg1">
                    <a:lumMod val="50000"/>
                    <a:lumOff val="50000"/>
                  </a:schemeClr>
                </a:solidFill>
              </a:rPr>
              <a:t>Context and community: </a:t>
            </a:r>
            <a:r>
              <a:rPr lang="en-US" sz="2800" dirty="0" smtClean="0"/>
              <a:t>rich analytics drive richer experiences</a:t>
            </a:r>
            <a:endParaRPr lang="en-US" sz="2800" dirty="0"/>
          </a:p>
        </p:txBody>
      </p:sp>
      <p:sp>
        <p:nvSpPr>
          <p:cNvPr id="43" name="Text Placeholder 42"/>
          <p:cNvSpPr>
            <a:spLocks noGrp="1"/>
          </p:cNvSpPr>
          <p:nvPr>
            <p:ph type="body" sz="quarter" idx="18"/>
          </p:nvPr>
        </p:nvSpPr>
        <p:spPr>
          <a:xfrm>
            <a:off x="838200" y="2407920"/>
            <a:ext cx="6553200" cy="1021080"/>
          </a:xfrm>
        </p:spPr>
        <p:txBody>
          <a:bodyPr>
            <a:normAutofit/>
          </a:bodyPr>
          <a:lstStyle/>
          <a:p>
            <a:pPr marL="0" indent="0">
              <a:spcBef>
                <a:spcPts val="0"/>
              </a:spcBef>
            </a:pPr>
            <a:r>
              <a:rPr lang="en-US" sz="2800" dirty="0" smtClean="0">
                <a:solidFill>
                  <a:schemeClr val="bg1">
                    <a:lumMod val="50000"/>
                    <a:lumOff val="50000"/>
                  </a:schemeClr>
                </a:solidFill>
              </a:rPr>
              <a:t>Network encourages </a:t>
            </a:r>
            <a:r>
              <a:rPr lang="en-US" sz="2800" dirty="0" smtClean="0">
                <a:solidFill>
                  <a:schemeClr val="accent3"/>
                </a:solidFill>
              </a:rPr>
              <a:t>efficiencies of scale</a:t>
            </a:r>
          </a:p>
          <a:p>
            <a:endParaRPr lang="en-US" dirty="0">
              <a:solidFill>
                <a:schemeClr val="bg1">
                  <a:lumMod val="50000"/>
                  <a:lumOff val="50000"/>
                </a:schemeClr>
              </a:solidFill>
            </a:endParaRPr>
          </a:p>
        </p:txBody>
      </p:sp>
      <p:pic>
        <p:nvPicPr>
          <p:cNvPr id="126992" name="Picture 16" descr="http://piemonkey.com/wp-content/uploads/2010/11/netflix-logo.jpg"/>
          <p:cNvPicPr>
            <a:picLocks noGrp="1" noChangeAspect="1" noChangeArrowheads="1"/>
          </p:cNvPicPr>
          <p:nvPr>
            <p:ph type="pic" sz="quarter" idx="19"/>
          </p:nvPr>
        </p:nvPicPr>
        <p:blipFill>
          <a:blip r:embed="rId3" cstate="print"/>
          <a:srcRect/>
          <a:stretch>
            <a:fillRect/>
          </a:stretch>
        </p:blipFill>
        <p:spPr bwMode="auto">
          <a:xfrm>
            <a:off x="45721" y="3657600"/>
            <a:ext cx="914400" cy="914400"/>
          </a:xfrm>
          <a:prstGeom prst="rect">
            <a:avLst/>
          </a:prstGeom>
          <a:noFill/>
        </p:spPr>
      </p:pic>
      <p:pic>
        <p:nvPicPr>
          <p:cNvPr id="126994" name="Picture 18" descr="UPS Logo"/>
          <p:cNvPicPr>
            <a:picLocks noGrp="1" noChangeAspect="1" noChangeArrowheads="1"/>
          </p:cNvPicPr>
          <p:nvPr>
            <p:ph type="pic" sz="quarter" idx="22"/>
          </p:nvPr>
        </p:nvPicPr>
        <p:blipFill>
          <a:blip r:embed="rId4" cstate="print"/>
          <a:srcRect t="8065" b="8065"/>
          <a:stretch>
            <a:fillRect/>
          </a:stretch>
        </p:blipFill>
        <p:spPr bwMode="auto">
          <a:xfrm>
            <a:off x="0" y="2286000"/>
            <a:ext cx="914400" cy="914400"/>
          </a:xfrm>
          <a:prstGeom prst="rect">
            <a:avLst/>
          </a:prstGeom>
          <a:noFill/>
        </p:spPr>
      </p:pic>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6" name="Text Placeholder 35"/>
          <p:cNvSpPr>
            <a:spLocks noGrp="1"/>
          </p:cNvSpPr>
          <p:nvPr>
            <p:ph type="body" sz="quarter" idx="14"/>
          </p:nvPr>
        </p:nvSpPr>
        <p:spPr>
          <a:xfrm>
            <a:off x="990600" y="5242560"/>
            <a:ext cx="6400800" cy="1005840"/>
          </a:xfrm>
        </p:spPr>
        <p:txBody>
          <a:bodyPr>
            <a:normAutofit fontScale="62500" lnSpcReduction="20000"/>
          </a:bodyPr>
          <a:lstStyle/>
          <a:p>
            <a:pPr marL="0" indent="0">
              <a:spcBef>
                <a:spcPts val="0"/>
              </a:spcBef>
            </a:pPr>
            <a:r>
              <a:rPr lang="en-US" sz="4000" dirty="0" smtClean="0"/>
              <a:t>The scalability of access: stronger </a:t>
            </a:r>
            <a:r>
              <a:rPr lang="en-US" sz="4000" dirty="0" smtClean="0">
                <a:solidFill>
                  <a:schemeClr val="bg1">
                    <a:lumMod val="50000"/>
                    <a:lumOff val="50000"/>
                  </a:schemeClr>
                </a:solidFill>
              </a:rPr>
              <a:t>Gravitational attraction at</a:t>
            </a:r>
            <a:r>
              <a:rPr lang="en-US" sz="4000" dirty="0" smtClean="0"/>
              <a:t> </a:t>
            </a:r>
            <a:r>
              <a:rPr lang="en-US" sz="4000" dirty="0" smtClean="0">
                <a:solidFill>
                  <a:schemeClr val="accent3"/>
                </a:solidFill>
              </a:rPr>
              <a:t>network level</a:t>
            </a:r>
          </a:p>
          <a:p>
            <a:endParaRPr lang="en-US" dirty="0"/>
          </a:p>
        </p:txBody>
      </p:sp>
      <p:sp>
        <p:nvSpPr>
          <p:cNvPr id="40" name="Text Placeholder 39"/>
          <p:cNvSpPr>
            <a:spLocks noGrp="1"/>
          </p:cNvSpPr>
          <p:nvPr>
            <p:ph type="body" sz="quarter" idx="17"/>
          </p:nvPr>
        </p:nvSpPr>
        <p:spPr>
          <a:xfrm>
            <a:off x="990600" y="3627120"/>
            <a:ext cx="5943600" cy="1021080"/>
          </a:xfrm>
        </p:spPr>
        <p:txBody>
          <a:bodyPr>
            <a:noAutofit/>
          </a:bodyPr>
          <a:lstStyle/>
          <a:p>
            <a:pPr marL="0" indent="0">
              <a:spcBef>
                <a:spcPts val="0"/>
              </a:spcBef>
            </a:pPr>
            <a:r>
              <a:rPr lang="en-US" sz="2800" dirty="0" smtClean="0">
                <a:solidFill>
                  <a:schemeClr val="bg1">
                    <a:lumMod val="50000"/>
                    <a:lumOff val="50000"/>
                  </a:schemeClr>
                </a:solidFill>
              </a:rPr>
              <a:t>Context and community: </a:t>
            </a:r>
            <a:r>
              <a:rPr lang="en-US" sz="2800" dirty="0" smtClean="0">
                <a:solidFill>
                  <a:schemeClr val="accent3"/>
                </a:solidFill>
              </a:rPr>
              <a:t>rich analytics </a:t>
            </a:r>
            <a:r>
              <a:rPr lang="en-US" sz="2800" dirty="0" smtClean="0">
                <a:solidFill>
                  <a:schemeClr val="tx1"/>
                </a:solidFill>
              </a:rPr>
              <a:t>drive richer experiences</a:t>
            </a:r>
            <a:endParaRPr lang="en-US" sz="2800" dirty="0">
              <a:solidFill>
                <a:schemeClr val="tx1"/>
              </a:solidFill>
            </a:endParaRPr>
          </a:p>
        </p:txBody>
      </p:sp>
      <p:sp>
        <p:nvSpPr>
          <p:cNvPr id="43" name="Text Placeholder 42"/>
          <p:cNvSpPr>
            <a:spLocks noGrp="1"/>
          </p:cNvSpPr>
          <p:nvPr>
            <p:ph type="body" sz="quarter" idx="18"/>
          </p:nvPr>
        </p:nvSpPr>
        <p:spPr>
          <a:xfrm>
            <a:off x="990600" y="2407920"/>
            <a:ext cx="6553200" cy="1021080"/>
          </a:xfrm>
        </p:spPr>
        <p:txBody>
          <a:bodyPr>
            <a:normAutofit/>
          </a:bodyPr>
          <a:lstStyle/>
          <a:p>
            <a:pPr marL="0" indent="0">
              <a:spcBef>
                <a:spcPts val="0"/>
              </a:spcBef>
            </a:pPr>
            <a:r>
              <a:rPr lang="en-US" sz="2800" dirty="0" smtClean="0">
                <a:solidFill>
                  <a:schemeClr val="bg1">
                    <a:lumMod val="50000"/>
                    <a:lumOff val="50000"/>
                  </a:schemeClr>
                </a:solidFill>
              </a:rPr>
              <a:t>Network encourages efficiencies of </a:t>
            </a:r>
            <a:r>
              <a:rPr lang="en-US" sz="2800" dirty="0" smtClean="0">
                <a:solidFill>
                  <a:schemeClr val="accent3"/>
                </a:solidFill>
              </a:rPr>
              <a:t>scale</a:t>
            </a:r>
          </a:p>
          <a:p>
            <a:endParaRPr lang="en-US" dirty="0"/>
          </a:p>
        </p:txBody>
      </p:sp>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Placeholder 17"/>
          <p:cNvPicPr>
            <a:picLocks noGrp="1" noChangeAspect="1" noChangeArrowheads="1"/>
          </p:cNvPicPr>
          <p:nvPr>
            <p:ph type="pic" sz="quarter" idx="19"/>
          </p:nvPr>
        </p:nvPicPr>
        <p:blipFill>
          <a:blip r:embed="rId2" cstate="print"/>
          <a:srcRect l="20460" r="20460"/>
          <a:stretch>
            <a:fillRect/>
          </a:stretch>
        </p:blipFill>
        <p:spPr bwMode="auto">
          <a:xfrm>
            <a:off x="0" y="5105400"/>
            <a:ext cx="914400" cy="914400"/>
          </a:xfrm>
          <a:prstGeom prst="rect">
            <a:avLst/>
          </a:prstGeom>
          <a:noFill/>
          <a:ln w="9525">
            <a:noFill/>
            <a:miter lim="800000"/>
            <a:headEnd/>
            <a:tailEnd/>
          </a:ln>
        </p:spPr>
      </p:pic>
      <p:pic>
        <p:nvPicPr>
          <p:cNvPr id="37890" name="Picture 2"/>
          <p:cNvPicPr>
            <a:picLocks noGrp="1" noChangeAspect="1" noChangeArrowheads="1"/>
          </p:cNvPicPr>
          <p:nvPr>
            <p:ph type="pic" sz="quarter" idx="22"/>
          </p:nvPr>
        </p:nvPicPr>
        <p:blipFill>
          <a:blip r:embed="rId3" cstate="print"/>
          <a:srcRect l="19412" r="19412"/>
          <a:stretch>
            <a:fillRect/>
          </a:stretch>
        </p:blipFill>
        <p:spPr bwMode="auto">
          <a:xfrm>
            <a:off x="0" y="3657600"/>
            <a:ext cx="914400" cy="914400"/>
          </a:xfrm>
          <a:prstGeom prst="rect">
            <a:avLst/>
          </a:prstGeom>
          <a:noFill/>
          <a:ln w="9525">
            <a:noFill/>
            <a:miter lim="800000"/>
            <a:headEnd/>
            <a:tailEnd/>
          </a:ln>
        </p:spPr>
      </p:pic>
      <p:pic>
        <p:nvPicPr>
          <p:cNvPr id="20" name="Picture 1"/>
          <p:cNvPicPr>
            <a:picLocks noGrp="1" noChangeAspect="1" noChangeArrowheads="1"/>
          </p:cNvPicPr>
          <p:nvPr>
            <p:ph type="pic" sz="quarter" idx="16"/>
          </p:nvPr>
        </p:nvPicPr>
        <p:blipFill>
          <a:blip r:embed="rId4" cstate="print"/>
          <a:srcRect l="33143" r="33143"/>
          <a:stretch>
            <a:fillRect/>
          </a:stretch>
        </p:blipFill>
        <p:spPr bwMode="auto">
          <a:xfrm>
            <a:off x="45721" y="22860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t>Institution </a:t>
            </a:r>
            <a:br>
              <a:rPr lang="en-US" dirty="0" smtClean="0"/>
            </a:br>
            <a:r>
              <a:rPr lang="en-US" dirty="0" smtClean="0"/>
              <a:t>scale</a:t>
            </a:r>
            <a:endParaRPr lang="en-US" dirty="0"/>
          </a:p>
        </p:txBody>
      </p:sp>
      <p:sp>
        <p:nvSpPr>
          <p:cNvPr id="4" name="Subtitle 3"/>
          <p:cNvSpPr>
            <a:spLocks noGrp="1"/>
          </p:cNvSpPr>
          <p:nvPr>
            <p:ph type="subTitle" idx="1"/>
          </p:nvPr>
        </p:nvSpPr>
        <p:spPr>
          <a:xfrm>
            <a:off x="0" y="2895600"/>
            <a:ext cx="6400800" cy="2819400"/>
          </a:xfrm>
        </p:spPr>
        <p:txBody>
          <a:bodyPr>
            <a:normAutofit fontScale="92500" lnSpcReduction="20000"/>
          </a:bodyPr>
          <a:lstStyle/>
          <a:p>
            <a:r>
              <a:rPr lang="en-US" dirty="0" smtClean="0"/>
              <a:t>Goodness: A large </a:t>
            </a:r>
          </a:p>
          <a:p>
            <a:r>
              <a:rPr lang="en-US" dirty="0" smtClean="0"/>
              <a:t>collection </a:t>
            </a:r>
            <a:br>
              <a:rPr lang="en-US" dirty="0" smtClean="0"/>
            </a:br>
            <a:r>
              <a:rPr lang="en-US" dirty="0" smtClean="0"/>
              <a:t>in central locations</a:t>
            </a:r>
          </a:p>
          <a:p>
            <a:endParaRPr lang="en-US" dirty="0" smtClean="0"/>
          </a:p>
          <a:p>
            <a:r>
              <a:rPr lang="en-US" dirty="0" smtClean="0"/>
              <a:t>Organization: Structured around collection</a:t>
            </a:r>
            <a:endParaRPr lang="en-US" dirty="0"/>
          </a:p>
        </p:txBody>
      </p:sp>
      <p:sp>
        <p:nvSpPr>
          <p:cNvPr id="5" name="Text Placeholder 4"/>
          <p:cNvSpPr>
            <a:spLocks noGrp="1"/>
          </p:cNvSpPr>
          <p:nvPr>
            <p:ph type="body" sz="quarter" idx="10"/>
          </p:nvPr>
        </p:nvSpPr>
        <p:spPr/>
        <p:txBody>
          <a:bodyPr/>
          <a:lstStyle/>
          <a:p>
            <a:r>
              <a:rPr lang="en-US" dirty="0" smtClean="0"/>
              <a:t>Makes it possible to see library as …</a:t>
            </a:r>
            <a:endParaRPr lang="en-US" dirty="0"/>
          </a:p>
        </p:txBody>
      </p:sp>
      <p:pic>
        <p:nvPicPr>
          <p:cNvPr id="23555" name="Content Placeholder 3" descr="booktower.jpg"/>
          <p:cNvPicPr>
            <a:picLocks noGrp="1" noChangeAspect="1"/>
          </p:cNvPicPr>
          <p:nvPr>
            <p:ph idx="4294967295"/>
          </p:nvPr>
        </p:nvPicPr>
        <p:blipFill>
          <a:blip r:embed="rId2" cstate="print"/>
          <a:srcRect/>
          <a:stretch>
            <a:fillRect/>
          </a:stretch>
        </p:blipFill>
        <p:spPr>
          <a:xfrm>
            <a:off x="5983288" y="841375"/>
            <a:ext cx="3160712" cy="5240338"/>
          </a:xfrm>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PNG"/>
          <p:cNvPicPr>
            <a:picLocks noChangeAspect="1"/>
          </p:cNvPicPr>
          <p:nvPr/>
        </p:nvPicPr>
        <p:blipFill>
          <a:blip r:embed="rId2" cstate="print"/>
          <a:stretch>
            <a:fillRect/>
          </a:stretch>
        </p:blipFill>
        <p:spPr>
          <a:xfrm>
            <a:off x="-3068159" y="0"/>
            <a:ext cx="12212159" cy="6858000"/>
          </a:xfrm>
          <a:prstGeom prst="rect">
            <a:avLst/>
          </a:prstGeom>
        </p:spPr>
      </p:pic>
      <p:sp>
        <p:nvSpPr>
          <p:cNvPr id="3" name="TextBox 2"/>
          <p:cNvSpPr txBox="1"/>
          <p:nvPr/>
        </p:nvSpPr>
        <p:spPr>
          <a:xfrm>
            <a:off x="5029200" y="6400800"/>
            <a:ext cx="2041969" cy="369332"/>
          </a:xfrm>
          <a:prstGeom prst="rect">
            <a:avLst/>
          </a:prstGeom>
          <a:noFill/>
        </p:spPr>
        <p:txBody>
          <a:bodyPr wrap="none" rtlCol="0">
            <a:spAutoFit/>
          </a:bodyPr>
          <a:lstStyle/>
          <a:p>
            <a:pPr fontAlgn="base"/>
            <a:r>
              <a:rPr lang="en-US" dirty="0" err="1" smtClean="0"/>
              <a:t>Pic</a:t>
            </a:r>
            <a:r>
              <a:rPr lang="en-US" dirty="0" smtClean="0"/>
              <a:t>: Günter </a:t>
            </a:r>
            <a:r>
              <a:rPr lang="en-US" dirty="0" err="1" smtClean="0"/>
              <a:t>Waibel</a:t>
            </a:r>
            <a:endParaRPr lang="en-US" dirty="0"/>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Some directions</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rcan">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maryland2011</Template>
  <TotalTime>1160</TotalTime>
  <Words>1091</Words>
  <Application>Microsoft Office PowerPoint</Application>
  <PresentationFormat>On-screen Show (4:3)</PresentationFormat>
  <Paragraphs>320</Paragraphs>
  <Slides>43</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43</vt:i4>
      </vt:variant>
    </vt:vector>
  </HeadingPairs>
  <TitlesOfParts>
    <vt:vector size="50" baseType="lpstr">
      <vt:lpstr>TS102467440</vt:lpstr>
      <vt:lpstr>lorcan</vt:lpstr>
      <vt:lpstr>1_TS102467440</vt:lpstr>
      <vt:lpstr>2_TS102467440</vt:lpstr>
      <vt:lpstr>3_TS102467440</vt:lpstr>
      <vt:lpstr>4_TS102467440</vt:lpstr>
      <vt:lpstr>Microsoft Office Excel 97-2003 Worksheet</vt:lpstr>
      <vt:lpstr>Reconfiguring library boundaries</vt:lpstr>
      <vt:lpstr>Preamble</vt:lpstr>
      <vt:lpstr>Slide 3</vt:lpstr>
      <vt:lpstr>Scaling</vt:lpstr>
      <vt:lpstr>Consolidation  at scale</vt:lpstr>
      <vt:lpstr>Consolidation  at scale</vt:lpstr>
      <vt:lpstr>Institution  scale</vt:lpstr>
      <vt:lpstr>Slide 8</vt:lpstr>
      <vt:lpstr>Some directions</vt:lpstr>
      <vt:lpstr>Slide 10</vt:lpstr>
      <vt:lpstr>Slide 11</vt:lpstr>
      <vt:lpstr>Slide 12</vt:lpstr>
      <vt:lpstr>Slide 13</vt:lpstr>
      <vt:lpstr>Slide 14</vt:lpstr>
      <vt:lpstr>Slide 15</vt:lpstr>
      <vt:lpstr>Slide 16</vt:lpstr>
      <vt:lpstr>COLLECTIONS GRID (Lorcan Dempsey and Eric Childress, OCLC Research)</vt:lpstr>
      <vt:lpstr>Slide 18</vt:lpstr>
      <vt:lpstr>Slide 19</vt:lpstr>
      <vt:lpstr>Boundaries</vt:lpstr>
      <vt:lpstr>The network reconfigures the library</vt:lpstr>
      <vt:lpstr>Role</vt:lpstr>
      <vt:lpstr>Information management?</vt:lpstr>
      <vt:lpstr>Strategy:</vt:lpstr>
      <vt:lpstr>Specialization: what business are you really in?</vt:lpstr>
      <vt:lpstr>Slide 26</vt:lpstr>
      <vt:lpstr>Core components  of a firm</vt:lpstr>
      <vt:lpstr>Slide 28</vt:lpstr>
      <vt:lpstr>Slide 29</vt:lpstr>
      <vt:lpstr>Space</vt:lpstr>
      <vt:lpstr>Find members of a group in the library ….</vt:lpstr>
      <vt:lpstr>Expertise</vt:lpstr>
      <vt:lpstr>Services</vt:lpstr>
      <vt:lpstr>Service</vt:lpstr>
      <vt:lpstr>Slide 35</vt:lpstr>
      <vt:lpstr>Systems</vt:lpstr>
      <vt:lpstr>Externalization</vt:lpstr>
      <vt:lpstr>Slide 38</vt:lpstr>
      <vt:lpstr>Slide 39</vt:lpstr>
      <vt:lpstr>Slide 40</vt:lpstr>
      <vt:lpstr>Slide 41</vt:lpstr>
      <vt:lpstr>Some directions</vt:lpstr>
      <vt:lpstr>Reconfiguring library boundaries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dempseyl</dc:creator>
  <cp:lastModifiedBy>conferp</cp:lastModifiedBy>
  <cp:revision>57</cp:revision>
  <dcterms:created xsi:type="dcterms:W3CDTF">2011-10-27T13:06:39Z</dcterms:created>
  <dcterms:modified xsi:type="dcterms:W3CDTF">2011-12-02T22:12:22Z</dcterms:modified>
</cp:coreProperties>
</file>