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0" r:id="rId2"/>
    <p:sldMasterId id="2147483732" r:id="rId3"/>
    <p:sldMasterId id="2147483744" r:id="rId4"/>
  </p:sldMasterIdLst>
  <p:notesMasterIdLst>
    <p:notesMasterId r:id="rId62"/>
  </p:notesMasterIdLst>
  <p:sldIdLst>
    <p:sldId id="256" r:id="rId5"/>
    <p:sldId id="414" r:id="rId6"/>
    <p:sldId id="408" r:id="rId7"/>
    <p:sldId id="409" r:id="rId8"/>
    <p:sldId id="410" r:id="rId9"/>
    <p:sldId id="411" r:id="rId10"/>
    <p:sldId id="372" r:id="rId11"/>
    <p:sldId id="291" r:id="rId12"/>
    <p:sldId id="292" r:id="rId13"/>
    <p:sldId id="383" r:id="rId14"/>
    <p:sldId id="384" r:id="rId15"/>
    <p:sldId id="413" r:id="rId16"/>
    <p:sldId id="469" r:id="rId17"/>
    <p:sldId id="455" r:id="rId18"/>
    <p:sldId id="392" r:id="rId19"/>
    <p:sldId id="393" r:id="rId20"/>
    <p:sldId id="424" r:id="rId21"/>
    <p:sldId id="423" r:id="rId22"/>
    <p:sldId id="431" r:id="rId23"/>
    <p:sldId id="432" r:id="rId24"/>
    <p:sldId id="426" r:id="rId25"/>
    <p:sldId id="390" r:id="rId26"/>
    <p:sldId id="391" r:id="rId27"/>
    <p:sldId id="404" r:id="rId28"/>
    <p:sldId id="428" r:id="rId29"/>
    <p:sldId id="456" r:id="rId30"/>
    <p:sldId id="429" r:id="rId31"/>
    <p:sldId id="430" r:id="rId32"/>
    <p:sldId id="433" r:id="rId33"/>
    <p:sldId id="458" r:id="rId34"/>
    <p:sldId id="459" r:id="rId35"/>
    <p:sldId id="460" r:id="rId36"/>
    <p:sldId id="461" r:id="rId37"/>
    <p:sldId id="462" r:id="rId38"/>
    <p:sldId id="463" r:id="rId39"/>
    <p:sldId id="464" r:id="rId40"/>
    <p:sldId id="468" r:id="rId41"/>
    <p:sldId id="434" r:id="rId42"/>
    <p:sldId id="435" r:id="rId43"/>
    <p:sldId id="436" r:id="rId44"/>
    <p:sldId id="437" r:id="rId45"/>
    <p:sldId id="438" r:id="rId46"/>
    <p:sldId id="466" r:id="rId47"/>
    <p:sldId id="467" r:id="rId48"/>
    <p:sldId id="439" r:id="rId49"/>
    <p:sldId id="440" r:id="rId50"/>
    <p:sldId id="441" r:id="rId51"/>
    <p:sldId id="442" r:id="rId52"/>
    <p:sldId id="451" r:id="rId53"/>
    <p:sldId id="452" r:id="rId54"/>
    <p:sldId id="443" r:id="rId55"/>
    <p:sldId id="453" r:id="rId56"/>
    <p:sldId id="450" r:id="rId57"/>
    <p:sldId id="465" r:id="rId58"/>
    <p:sldId id="349" r:id="rId59"/>
    <p:sldId id="403" r:id="rId60"/>
    <p:sldId id="283"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rcan Dempsey" initials="LD"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4660"/>
  </p:normalViewPr>
  <p:slideViewPr>
    <p:cSldViewPr>
      <p:cViewPr varScale="1">
        <p:scale>
          <a:sx n="69" d="100"/>
          <a:sy n="69" d="100"/>
        </p:scale>
        <p:origin x="-1206" y="-108"/>
      </p:cViewPr>
      <p:guideLst>
        <p:guide orient="horz" pos="2160"/>
        <p:guide pos="2880"/>
      </p:guideLst>
    </p:cSldViewPr>
  </p:slideViewPr>
  <p:notesTextViewPr>
    <p:cViewPr>
      <p:scale>
        <a:sx n="100" d="100"/>
        <a:sy n="100" d="100"/>
      </p:scale>
      <p:origin x="0" y="0"/>
    </p:cViewPr>
  </p:notesTextViewPr>
  <p:sorterViewPr>
    <p:cViewPr>
      <p:scale>
        <a:sx n="33" d="100"/>
        <a:sy n="33"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4CEC5B-9868-4C31-927E-C3A2988F5286}" type="datetimeFigureOut">
              <a:rPr lang="en-US" smtClean="0"/>
              <a:pPr/>
              <a:t>11/9/2010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70B7A4-CB9E-4BB1-A245-3D7BF13104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70B7A4-CB9E-4BB1-A245-3D7BF1310490}"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70B7A4-CB9E-4BB1-A245-3D7BF1310490}"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83D40E-8BF7-4080-9C54-2DCB37586EC0}" type="slidenum">
              <a:rPr lang="en-US" smtClean="0"/>
              <a:pPr/>
              <a:t>57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0"/>
            <a:ext cx="9144000" cy="2859088"/>
          </a:xfrm>
          <a:prstGeom prst="rect">
            <a:avLst/>
          </a:prstGeom>
          <a:gradFill rotWithShape="1">
            <a:gsLst>
              <a:gs pos="0">
                <a:srgbClr val="C74A1B"/>
              </a:gs>
              <a:gs pos="100000">
                <a:srgbClr val="FF7600"/>
              </a:gs>
            </a:gsLst>
            <a:lin ang="5400000" scaled="1"/>
          </a:gradFill>
          <a:ln w="9525">
            <a:noFill/>
            <a:miter lim="800000"/>
            <a:headEnd/>
            <a:tailEnd/>
          </a:ln>
          <a:effectLst/>
        </p:spPr>
        <p:txBody>
          <a:bodyPr wrap="none" anchor="ctr"/>
          <a:lstStyle/>
          <a:p>
            <a:pPr algn="l" rtl="0" fontAlgn="base">
              <a:lnSpc>
                <a:spcPct val="120000"/>
              </a:lnSpc>
              <a:spcBef>
                <a:spcPct val="50000"/>
              </a:spcBef>
              <a:spcAft>
                <a:spcPct val="0"/>
              </a:spcAft>
              <a:defRPr/>
            </a:pPr>
            <a:endParaRPr lang="en-US" sz="2400" b="1" kern="1200">
              <a:solidFill>
                <a:srgbClr val="000000"/>
              </a:solidFill>
              <a:latin typeface="Trebuchet MS" pitchFamily="34" charset="0"/>
              <a:ea typeface="+mn-ea"/>
              <a:cs typeface="+mn-cs"/>
            </a:endParaRPr>
          </a:p>
        </p:txBody>
      </p:sp>
      <p:sp>
        <p:nvSpPr>
          <p:cNvPr id="5" name="Oval 14"/>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lgn="l" rtl="0" fontAlgn="base">
              <a:lnSpc>
                <a:spcPct val="120000"/>
              </a:lnSpc>
              <a:spcBef>
                <a:spcPct val="50000"/>
              </a:spcBef>
              <a:spcAft>
                <a:spcPct val="0"/>
              </a:spcAft>
              <a:defRPr/>
            </a:pPr>
            <a:endParaRPr lang="en-US" sz="2400" b="1" kern="1200">
              <a:solidFill>
                <a:srgbClr val="000000"/>
              </a:solidFill>
              <a:latin typeface="Trebuchet MS" pitchFamily="34" charset="0"/>
              <a:ea typeface="+mn-ea"/>
              <a:cs typeface="+mn-cs"/>
            </a:endParaRPr>
          </a:p>
        </p:txBody>
      </p:sp>
      <p:sp>
        <p:nvSpPr>
          <p:cNvPr id="6" name="Oval 15"/>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lgn="l" rtl="0" fontAlgn="base">
              <a:lnSpc>
                <a:spcPct val="120000"/>
              </a:lnSpc>
              <a:spcBef>
                <a:spcPct val="50000"/>
              </a:spcBef>
              <a:spcAft>
                <a:spcPct val="0"/>
              </a:spcAft>
              <a:defRPr/>
            </a:pPr>
            <a:endParaRPr lang="en-US" sz="2400" b="1" kern="1200">
              <a:solidFill>
                <a:srgbClr val="000000"/>
              </a:solidFill>
              <a:latin typeface="Trebuchet MS" pitchFamily="34" charset="0"/>
              <a:ea typeface="+mn-ea"/>
              <a:cs typeface="+mn-cs"/>
            </a:endParaRPr>
          </a:p>
        </p:txBody>
      </p:sp>
      <p:sp>
        <p:nvSpPr>
          <p:cNvPr id="7" name="Oval 16"/>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lgn="l" rtl="0" fontAlgn="base">
              <a:lnSpc>
                <a:spcPct val="120000"/>
              </a:lnSpc>
              <a:spcBef>
                <a:spcPct val="50000"/>
              </a:spcBef>
              <a:spcAft>
                <a:spcPct val="0"/>
              </a:spcAft>
              <a:defRPr/>
            </a:pPr>
            <a:endParaRPr lang="en-US" sz="2400" b="1" kern="1200">
              <a:solidFill>
                <a:srgbClr val="000000"/>
              </a:solidFill>
              <a:latin typeface="Trebuchet MS" pitchFamily="34" charset="0"/>
              <a:ea typeface="+mn-ea"/>
              <a:cs typeface="+mn-cs"/>
            </a:endParaRPr>
          </a:p>
        </p:txBody>
      </p:sp>
      <p:pic>
        <p:nvPicPr>
          <p:cNvPr id="8" name="Picture 13" descr="logo with tag"/>
          <p:cNvPicPr>
            <a:picLocks noChangeAspect="1" noChangeArrowheads="1"/>
          </p:cNvPicPr>
          <p:nvPr/>
        </p:nvPicPr>
        <p:blipFill>
          <a:blip r:embed="rId2" cstate="print"/>
          <a:srcRect/>
          <a:stretch>
            <a:fillRect/>
          </a:stretch>
        </p:blipFill>
        <p:spPr bwMode="auto">
          <a:xfrm>
            <a:off x="3244850" y="5570538"/>
            <a:ext cx="3138488" cy="854075"/>
          </a:xfrm>
          <a:prstGeom prst="rect">
            <a:avLst/>
          </a:prstGeom>
          <a:noFill/>
          <a:ln w="9525">
            <a:noFill/>
            <a:miter lim="800000"/>
            <a:headEnd/>
            <a:tailEnd/>
          </a:ln>
        </p:spPr>
      </p:pic>
      <p:grpSp>
        <p:nvGrpSpPr>
          <p:cNvPr id="2" name="Group 21"/>
          <p:cNvGrpSpPr>
            <a:grpSpLocks/>
          </p:cNvGrpSpPr>
          <p:nvPr/>
        </p:nvGrpSpPr>
        <p:grpSpPr bwMode="auto">
          <a:xfrm>
            <a:off x="0" y="0"/>
            <a:ext cx="9144000" cy="6858000"/>
            <a:chOff x="0" y="0"/>
            <a:chExt cx="5760" cy="4320"/>
          </a:xfrm>
        </p:grpSpPr>
        <p:pic>
          <p:nvPicPr>
            <p:cNvPr id="10" name="Picture 17" descr="lite border top"/>
            <p:cNvPicPr>
              <a:picLocks noChangeAspect="1" noChangeArrowheads="1"/>
            </p:cNvPicPr>
            <p:nvPr userDrawn="1"/>
          </p:nvPicPr>
          <p:blipFill>
            <a:blip r:embed="rId3" cstate="print"/>
            <a:srcRect/>
            <a:stretch>
              <a:fillRect/>
            </a:stretch>
          </p:blipFill>
          <p:spPr bwMode="auto">
            <a:xfrm>
              <a:off x="0" y="0"/>
              <a:ext cx="5760" cy="90"/>
            </a:xfrm>
            <a:prstGeom prst="rect">
              <a:avLst/>
            </a:prstGeom>
            <a:noFill/>
            <a:ln w="9525">
              <a:noFill/>
              <a:miter lim="800000"/>
              <a:headEnd/>
              <a:tailEnd/>
            </a:ln>
          </p:spPr>
        </p:pic>
        <p:pic>
          <p:nvPicPr>
            <p:cNvPr id="11" name="Picture 18" descr="lite border bottom"/>
            <p:cNvPicPr>
              <a:picLocks noChangeAspect="1" noChangeArrowheads="1"/>
            </p:cNvPicPr>
            <p:nvPr userDrawn="1"/>
          </p:nvPicPr>
          <p:blipFill>
            <a:blip r:embed="rId4" cstate="print"/>
            <a:srcRect/>
            <a:stretch>
              <a:fillRect/>
            </a:stretch>
          </p:blipFill>
          <p:spPr bwMode="auto">
            <a:xfrm>
              <a:off x="0" y="4230"/>
              <a:ext cx="5760" cy="90"/>
            </a:xfrm>
            <a:prstGeom prst="rect">
              <a:avLst/>
            </a:prstGeom>
            <a:noFill/>
            <a:ln w="9525">
              <a:noFill/>
              <a:miter lim="800000"/>
              <a:headEnd/>
              <a:tailEnd/>
            </a:ln>
          </p:spPr>
        </p:pic>
        <p:pic>
          <p:nvPicPr>
            <p:cNvPr id="12" name="Picture 19" descr="lite border left"/>
            <p:cNvPicPr>
              <a:picLocks noChangeAspect="1" noChangeArrowheads="1"/>
            </p:cNvPicPr>
            <p:nvPr userDrawn="1"/>
          </p:nvPicPr>
          <p:blipFill>
            <a:blip r:embed="rId5" cstate="print"/>
            <a:srcRect/>
            <a:stretch>
              <a:fillRect/>
            </a:stretch>
          </p:blipFill>
          <p:spPr bwMode="auto">
            <a:xfrm>
              <a:off x="0" y="0"/>
              <a:ext cx="281" cy="4320"/>
            </a:xfrm>
            <a:prstGeom prst="rect">
              <a:avLst/>
            </a:prstGeom>
            <a:noFill/>
            <a:ln w="9525">
              <a:noFill/>
              <a:miter lim="800000"/>
              <a:headEnd/>
              <a:tailEnd/>
            </a:ln>
          </p:spPr>
        </p:pic>
        <p:pic>
          <p:nvPicPr>
            <p:cNvPr id="13" name="Picture 20" descr="lite border right"/>
            <p:cNvPicPr>
              <a:picLocks noChangeAspect="1" noChangeArrowheads="1"/>
            </p:cNvPicPr>
            <p:nvPr userDrawn="1"/>
          </p:nvPicPr>
          <p:blipFill>
            <a:blip r:embed="rId6" cstate="print"/>
            <a:srcRect/>
            <a:stretch>
              <a:fillRect/>
            </a:stretch>
          </p:blipFill>
          <p:spPr bwMode="auto">
            <a:xfrm>
              <a:off x="5479" y="0"/>
              <a:ext cx="281" cy="4320"/>
            </a:xfrm>
            <a:prstGeom prst="rect">
              <a:avLst/>
            </a:prstGeom>
            <a:noFill/>
            <a:ln w="9525">
              <a:noFill/>
              <a:miter lim="800000"/>
              <a:headEnd/>
              <a:tailEnd/>
            </a:ln>
          </p:spPr>
        </p:pic>
      </p:grpSp>
      <p:sp>
        <p:nvSpPr>
          <p:cNvPr id="14" name="Oval 22"/>
          <p:cNvSpPr>
            <a:spLocks noChangeArrowheads="1"/>
          </p:cNvSpPr>
          <p:nvPr/>
        </p:nvSpPr>
        <p:spPr bwMode="auto">
          <a:xfrm>
            <a:off x="1006475" y="1289050"/>
            <a:ext cx="1854200" cy="1854200"/>
          </a:xfrm>
          <a:prstGeom prst="ellipse">
            <a:avLst/>
          </a:prstGeom>
          <a:solidFill>
            <a:schemeClr val="folHlink"/>
          </a:solidFill>
          <a:ln w="88900">
            <a:solidFill>
              <a:srgbClr val="FFFFFF"/>
            </a:solidFill>
            <a:round/>
            <a:headEnd/>
            <a:tailEnd/>
          </a:ln>
          <a:effectLst/>
        </p:spPr>
        <p:txBody>
          <a:bodyPr wrap="none" anchor="ctr"/>
          <a:lstStyle/>
          <a:p>
            <a:pPr algn="l" rtl="0" fontAlgn="base">
              <a:lnSpc>
                <a:spcPct val="120000"/>
              </a:lnSpc>
              <a:spcBef>
                <a:spcPct val="50000"/>
              </a:spcBef>
              <a:spcAft>
                <a:spcPct val="0"/>
              </a:spcAft>
              <a:defRPr/>
            </a:pPr>
            <a:endParaRPr lang="en-US" sz="2400" b="1" kern="1200">
              <a:solidFill>
                <a:srgbClr val="000000"/>
              </a:solidFill>
              <a:latin typeface="Trebuchet MS" pitchFamily="34" charset="0"/>
              <a:ea typeface="+mn-ea"/>
              <a:cs typeface="+mn-cs"/>
            </a:endParaRPr>
          </a:p>
        </p:txBody>
      </p:sp>
      <p:sp>
        <p:nvSpPr>
          <p:cNvPr id="6146" name="Rectangle 2"/>
          <p:cNvSpPr>
            <a:spLocks noGrp="1" noChangeArrowheads="1"/>
          </p:cNvSpPr>
          <p:nvPr>
            <p:ph type="ctrTitle"/>
          </p:nvPr>
        </p:nvSpPr>
        <p:spPr>
          <a:xfrm>
            <a:off x="3573463" y="862013"/>
            <a:ext cx="4808537" cy="1751012"/>
          </a:xfrm>
        </p:spPr>
        <p:txBody>
          <a:bodyPr lIns="0" rIns="0" anchor="b"/>
          <a:lstStyle>
            <a:lvl1pPr>
              <a:defRPr sz="3000"/>
            </a:lvl1pPr>
          </a:lstStyle>
          <a:p>
            <a:r>
              <a:rPr lang="en-US" smtClean="0"/>
              <a:t>Click to edit Master title style</a:t>
            </a:r>
            <a:endParaRPr lang="en-US"/>
          </a:p>
        </p:txBody>
      </p:sp>
      <p:sp>
        <p:nvSpPr>
          <p:cNvPr id="6147" name="Rectangle 3"/>
          <p:cNvSpPr>
            <a:spLocks noGrp="1" noChangeArrowheads="1"/>
          </p:cNvSpPr>
          <p:nvPr>
            <p:ph type="subTitle" idx="1"/>
          </p:nvPr>
        </p:nvSpPr>
        <p:spPr>
          <a:xfrm>
            <a:off x="3573463" y="3352800"/>
            <a:ext cx="4198937" cy="1930400"/>
          </a:xfrm>
        </p:spPr>
        <p:txBody>
          <a:bodyPr tIns="45720" bIns="45720"/>
          <a:lstStyle>
            <a:lvl1pPr marL="0" indent="12700">
              <a:spcBef>
                <a:spcPct val="0"/>
              </a:spcBef>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6200" y="147638"/>
            <a:ext cx="1997075" cy="5991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975" y="147638"/>
            <a:ext cx="5838825" cy="599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A1C93C-B721-4AA4-9956-AFD6A472A8B6}" type="datetimeFigureOut">
              <a:rPr lang="en-US" smtClean="0"/>
              <a:pPr/>
              <a:t>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68443D-9A9F-4CD3-8C19-FD73068F57D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91CF6C-15D1-4EB0-8B32-48FE1102FB61}" type="datetimeFigureOut">
              <a:rPr lang="en-US" smtClean="0"/>
              <a:pPr/>
              <a:t>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C66158-905D-4A16-BB09-7C1AF0FDCAB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A1C93C-B721-4AA4-9956-AFD6A472A8B6}" type="datetimeFigureOut">
              <a:rPr lang="en-US" smtClean="0"/>
              <a:pPr/>
              <a:t>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68443D-9A9F-4CD3-8C19-FD73068F57DE}"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A1C93C-B721-4AA4-9956-AFD6A472A8B6}" type="datetimeFigureOut">
              <a:rPr lang="en-US" smtClean="0"/>
              <a:pPr/>
              <a:t>11/9/2010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68443D-9A9F-4CD3-8C19-FD73068F57DE}"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A1C93C-B721-4AA4-9956-AFD6A472A8B6}" type="datetimeFigureOut">
              <a:rPr lang="en-US" smtClean="0"/>
              <a:pPr/>
              <a:t>11/9/2010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68443D-9A9F-4CD3-8C19-FD73068F57DE}"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Autofit/>
          </a:bodyPr>
          <a:lstStyle>
            <a:lvl1pPr>
              <a:defRPr sz="11500">
                <a:latin typeface="Segoe UI" pitchFamily="34" charset="0"/>
                <a:cs typeface="Segoe UI"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8A1C93C-B721-4AA4-9956-AFD6A472A8B6}" type="datetimeFigureOut">
              <a:rPr lang="en-US" smtClean="0"/>
              <a:pPr/>
              <a:t>11/9/2010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68443D-9A9F-4CD3-8C19-FD73068F57DE}"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1C93C-B721-4AA4-9956-AFD6A472A8B6}" type="datetimeFigureOut">
              <a:rPr lang="en-US" smtClean="0"/>
              <a:pPr/>
              <a:t>11/9/2010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68443D-9A9F-4CD3-8C19-FD73068F57DE}"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1C93C-B721-4AA4-9956-AFD6A472A8B6}" type="datetimeFigureOut">
              <a:rPr lang="en-US" smtClean="0"/>
              <a:pPr/>
              <a:t>11/9/2010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68443D-9A9F-4CD3-8C19-FD73068F57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1C93C-B721-4AA4-9956-AFD6A472A8B6}" type="datetimeFigureOut">
              <a:rPr lang="en-US" smtClean="0"/>
              <a:pPr/>
              <a:t>11/9/2010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68443D-9A9F-4CD3-8C19-FD73068F57DE}"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A1C93C-B721-4AA4-9956-AFD6A472A8B6}" type="datetimeFigureOut">
              <a:rPr lang="en-US" smtClean="0"/>
              <a:pPr/>
              <a:t>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68443D-9A9F-4CD3-8C19-FD73068F57DE}"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A1C93C-B721-4AA4-9956-AFD6A472A8B6}" type="datetimeFigureOut">
              <a:rPr lang="en-US" smtClean="0"/>
              <a:pPr/>
              <a:t>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68443D-9A9F-4CD3-8C19-FD73068F57DE}"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91CF6C-15D1-4EB0-8B32-48FE1102FB61}" type="datetimeFigureOut">
              <a:rPr lang="en-US">
                <a:solidFill>
                  <a:prstClr val="black">
                    <a:tint val="75000"/>
                  </a:prstClr>
                </a:solidFill>
              </a:rPr>
              <a:pPr/>
              <a:t>11/9/2010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66158-905D-4A16-BB09-7C1AF0FDCAB3}"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91CF6C-15D1-4EB0-8B32-48FE1102FB61}" type="datetimeFigureOut">
              <a:rPr lang="en-US">
                <a:solidFill>
                  <a:prstClr val="black">
                    <a:tint val="75000"/>
                  </a:prstClr>
                </a:solidFill>
              </a:rPr>
              <a:pPr/>
              <a:t>11/9/2010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66158-905D-4A16-BB09-7C1AF0FDCAB3}"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91CF6C-15D1-4EB0-8B32-48FE1102FB61}" type="datetimeFigureOut">
              <a:rPr lang="en-US">
                <a:solidFill>
                  <a:prstClr val="black">
                    <a:tint val="75000"/>
                  </a:prstClr>
                </a:solidFill>
              </a:rPr>
              <a:pPr/>
              <a:t>11/9/2010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66158-905D-4A16-BB09-7C1AF0FDCAB3}"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91CF6C-15D1-4EB0-8B32-48FE1102FB61}" type="datetimeFigureOut">
              <a:rPr lang="en-US">
                <a:solidFill>
                  <a:prstClr val="black">
                    <a:tint val="75000"/>
                  </a:prstClr>
                </a:solidFill>
              </a:rPr>
              <a:pPr/>
              <a:t>11/9/2010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C66158-905D-4A16-BB09-7C1AF0FDCAB3}"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91CF6C-15D1-4EB0-8B32-48FE1102FB61}" type="datetimeFigureOut">
              <a:rPr lang="en-US">
                <a:solidFill>
                  <a:prstClr val="black">
                    <a:tint val="75000"/>
                  </a:prstClr>
                </a:solidFill>
              </a:rPr>
              <a:pPr/>
              <a:t>11/9/2010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3C66158-905D-4A16-BB09-7C1AF0FDCAB3}"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91CF6C-15D1-4EB0-8B32-48FE1102FB61}" type="datetimeFigureOut">
              <a:rPr lang="en-US">
                <a:solidFill>
                  <a:prstClr val="black">
                    <a:tint val="75000"/>
                  </a:prstClr>
                </a:solidFill>
              </a:rPr>
              <a:pPr/>
              <a:t>11/9/2010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3C66158-905D-4A16-BB09-7C1AF0FDCAB3}"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91CF6C-15D1-4EB0-8B32-48FE1102FB61}" type="datetimeFigureOut">
              <a:rPr lang="en-US">
                <a:solidFill>
                  <a:prstClr val="black">
                    <a:tint val="75000"/>
                  </a:prstClr>
                </a:solidFill>
              </a:rPr>
              <a:pPr/>
              <a:t>11/9/2010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C66158-905D-4A16-BB09-7C1AF0FDCAB3}"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91CF6C-15D1-4EB0-8B32-48FE1102FB61}" type="datetimeFigureOut">
              <a:rPr lang="en-US">
                <a:solidFill>
                  <a:prstClr val="black">
                    <a:tint val="75000"/>
                  </a:prstClr>
                </a:solidFill>
              </a:rPr>
              <a:pPr/>
              <a:t>11/9/2010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C66158-905D-4A16-BB09-7C1AF0FDCAB3}"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91CF6C-15D1-4EB0-8B32-48FE1102FB61}" type="datetimeFigureOut">
              <a:rPr lang="en-US">
                <a:solidFill>
                  <a:prstClr val="black">
                    <a:tint val="75000"/>
                  </a:prstClr>
                </a:solidFill>
              </a:rPr>
              <a:pPr/>
              <a:t>11/9/2010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C66158-905D-4A16-BB09-7C1AF0FDCAB3}"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91CF6C-15D1-4EB0-8B32-48FE1102FB61}" type="datetimeFigureOut">
              <a:rPr lang="en-US">
                <a:solidFill>
                  <a:prstClr val="black">
                    <a:tint val="75000"/>
                  </a:prstClr>
                </a:solidFill>
              </a:rPr>
              <a:pPr/>
              <a:t>11/9/2010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66158-905D-4A16-BB09-7C1AF0FDCAB3}"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91CF6C-15D1-4EB0-8B32-48FE1102FB61}" type="datetimeFigureOut">
              <a:rPr lang="en-US">
                <a:solidFill>
                  <a:prstClr val="black">
                    <a:tint val="75000"/>
                  </a:prstClr>
                </a:solidFill>
              </a:rPr>
              <a:pPr/>
              <a:t>11/9/2010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66158-905D-4A16-BB09-7C1AF0FDCAB3}"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CB7885A6-1F3C-4193-9A12-665641B5BA3A}" type="datetimeFigureOut">
              <a:rPr lang="en-US">
                <a:solidFill>
                  <a:srgbClr val="7F7F7F"/>
                </a:solidFill>
              </a:rPr>
              <a:pPr>
                <a:defRPr/>
              </a:pPr>
              <a:t>11/9/2010</a:t>
            </a:fld>
            <a:endParaRPr lang="en-US">
              <a:solidFill>
                <a:srgbClr val="7F7F7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solidFill>
                <a:srgbClr val="7F7F7F"/>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AB0A4690-FD7B-4767-8457-6FB1CB74A1CE}" type="slidenum">
              <a:rPr lang="en-US">
                <a:solidFill>
                  <a:srgbClr val="7F7F7F"/>
                </a:solidFill>
              </a:rPr>
              <a:pPr>
                <a:defRPr/>
              </a:pPr>
              <a:t>‹#›</a:t>
            </a:fld>
            <a:endParaRPr lang="en-US">
              <a:solidFill>
                <a:srgbClr val="7F7F7F"/>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38800"/>
            <a:ext cx="8229600" cy="990600"/>
          </a:xfrm>
        </p:spPr>
        <p:txBody>
          <a:bodyPr>
            <a:normAutofit/>
          </a:bodyPr>
          <a:lstStyle>
            <a:lvl1pPr algn="l">
              <a:defRPr sz="3200" b="1" cap="small"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762000"/>
            <a:ext cx="822960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F43837E-30B8-4784-95C2-EBC3B1BFCC20}" type="datetimeFigureOut">
              <a:rPr lang="en-US">
                <a:solidFill>
                  <a:srgbClr val="7F7F7F"/>
                </a:solidFill>
              </a:rPr>
              <a:pPr>
                <a:defRPr/>
              </a:pPr>
              <a:t>11/9/2010</a:t>
            </a:fld>
            <a:endParaRPr lang="en-US">
              <a:solidFill>
                <a:srgbClr val="7F7F7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solidFill>
                <a:srgbClr val="7F7F7F"/>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80DB90B1-C68B-47AF-A03F-3B8978628E20}" type="slidenum">
              <a:rPr lang="en-US">
                <a:solidFill>
                  <a:srgbClr val="7F7F7F"/>
                </a:solidFill>
              </a:rPr>
              <a:pPr>
                <a:defRPr/>
              </a:pPr>
              <a:t>‹#›</a:t>
            </a:fld>
            <a:endParaRPr lang="en-US">
              <a:solidFill>
                <a:srgbClr val="7F7F7F"/>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1174BDFA-2578-4F1C-93B0-F6105BA5C3B5}" type="datetimeFigureOut">
              <a:rPr lang="en-US">
                <a:solidFill>
                  <a:srgbClr val="7F7F7F"/>
                </a:solidFill>
              </a:rPr>
              <a:pPr>
                <a:defRPr/>
              </a:pPr>
              <a:t>11/9/2010</a:t>
            </a:fld>
            <a:endParaRPr lang="en-US">
              <a:solidFill>
                <a:srgbClr val="7F7F7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solidFill>
                <a:srgbClr val="7F7F7F"/>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53BD30A-5521-4D9A-840E-2E8203AFB3A8}" type="slidenum">
              <a:rPr lang="en-US">
                <a:solidFill>
                  <a:srgbClr val="7F7F7F"/>
                </a:solidFill>
              </a:rPr>
              <a:pPr>
                <a:defRPr/>
              </a:pPr>
              <a:t>‹#›</a:t>
            </a:fld>
            <a:endParaRPr lang="en-US">
              <a:solidFill>
                <a:srgbClr val="7F7F7F"/>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9C765F8-F514-499E-9E62-95E2FDC8CD5F}" type="datetimeFigureOut">
              <a:rPr lang="en-US">
                <a:solidFill>
                  <a:srgbClr val="7F7F7F"/>
                </a:solidFill>
              </a:rPr>
              <a:pPr>
                <a:defRPr/>
              </a:pPr>
              <a:t>11/9/2010</a:t>
            </a:fld>
            <a:endParaRPr lang="en-US">
              <a:solidFill>
                <a:srgbClr val="7F7F7F"/>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solidFill>
                <a:srgbClr val="7F7F7F"/>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1F44AF01-2F2F-41DE-9C45-286C7BC6099F}" type="slidenum">
              <a:rPr lang="en-US">
                <a:solidFill>
                  <a:srgbClr val="7F7F7F"/>
                </a:solidFill>
              </a:rPr>
              <a:pPr>
                <a:defRPr/>
              </a:pPr>
              <a:t>‹#›</a:t>
            </a:fld>
            <a:endParaRPr lang="en-US">
              <a:solidFill>
                <a:srgbClr val="7F7F7F"/>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34CA324-E435-45F0-B78C-EB37BEFC5F2C}" type="datetimeFigureOut">
              <a:rPr lang="en-US">
                <a:solidFill>
                  <a:srgbClr val="7F7F7F"/>
                </a:solidFill>
              </a:rPr>
              <a:pPr>
                <a:defRPr/>
              </a:pPr>
              <a:t>11/9/2010</a:t>
            </a:fld>
            <a:endParaRPr lang="en-US">
              <a:solidFill>
                <a:srgbClr val="7F7F7F"/>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solidFill>
                <a:srgbClr val="7F7F7F"/>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538489F9-26DF-40F7-A442-F36B893E633A}" type="slidenum">
              <a:rPr lang="en-US">
                <a:solidFill>
                  <a:srgbClr val="7F7F7F"/>
                </a:solidFill>
              </a:rPr>
              <a:pPr>
                <a:defRPr/>
              </a:pPr>
              <a:t>‹#›</a:t>
            </a:fld>
            <a:endParaRPr lang="en-US">
              <a:solidFill>
                <a:srgbClr val="7F7F7F"/>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9662CAA4-D378-4194-B660-622BC4AD2613}" type="datetimeFigureOut">
              <a:rPr lang="en-US">
                <a:solidFill>
                  <a:srgbClr val="7F7F7F"/>
                </a:solidFill>
              </a:rPr>
              <a:pPr>
                <a:defRPr/>
              </a:pPr>
              <a:t>11/9/2010</a:t>
            </a:fld>
            <a:endParaRPr lang="en-US">
              <a:solidFill>
                <a:srgbClr val="7F7F7F"/>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solidFill>
                <a:srgbClr val="7F7F7F"/>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3B6D22AD-6B44-4A26-9F7B-FFF550699184}" type="slidenum">
              <a:rPr lang="en-US">
                <a:solidFill>
                  <a:srgbClr val="7F7F7F"/>
                </a:solidFill>
              </a:rPr>
              <a:pPr>
                <a:defRPr/>
              </a:pPr>
              <a:t>‹#›</a:t>
            </a:fld>
            <a:endParaRPr lang="en-US">
              <a:solidFill>
                <a:srgbClr val="7F7F7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E98F101-973C-4C7E-89FA-04DD017F8113}" type="datetimeFigureOut">
              <a:rPr lang="en-US">
                <a:solidFill>
                  <a:srgbClr val="7F7F7F"/>
                </a:solidFill>
              </a:rPr>
              <a:pPr>
                <a:defRPr/>
              </a:pPr>
              <a:t>11/9/2010</a:t>
            </a:fld>
            <a:endParaRPr lang="en-US">
              <a:solidFill>
                <a:srgbClr val="7F7F7F"/>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solidFill>
                <a:srgbClr val="7F7F7F"/>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2E979F5E-BEDA-46F9-A662-F9D84F5E14EE}" type="slidenum">
              <a:rPr lang="en-US">
                <a:solidFill>
                  <a:srgbClr val="7F7F7F"/>
                </a:solidFill>
              </a:rPr>
              <a:pPr>
                <a:defRPr/>
              </a:pPr>
              <a:t>‹#›</a:t>
            </a:fld>
            <a:endParaRPr lang="en-US">
              <a:solidFill>
                <a:srgbClr val="7F7F7F"/>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725459B-D218-487E-BEFD-B34702746E25}" type="datetimeFigureOut">
              <a:rPr lang="en-US">
                <a:solidFill>
                  <a:srgbClr val="7F7F7F"/>
                </a:solidFill>
              </a:rPr>
              <a:pPr>
                <a:defRPr/>
              </a:pPr>
              <a:t>11/9/2010</a:t>
            </a:fld>
            <a:endParaRPr lang="en-US">
              <a:solidFill>
                <a:srgbClr val="7F7F7F"/>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solidFill>
                <a:srgbClr val="7F7F7F"/>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3037278F-2597-4627-846A-54BD47DD596D}" type="slidenum">
              <a:rPr lang="en-US">
                <a:solidFill>
                  <a:srgbClr val="7F7F7F"/>
                </a:solidFill>
              </a:rPr>
              <a:pPr>
                <a:defRPr/>
              </a:pPr>
              <a:t>‹#›</a:t>
            </a:fld>
            <a:endParaRPr lang="en-US">
              <a:solidFill>
                <a:srgbClr val="7F7F7F"/>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4965792"/>
            <a:ext cx="6477000" cy="63014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71600" y="380999"/>
            <a:ext cx="6477000" cy="45751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71600" y="5505888"/>
            <a:ext cx="6477000" cy="8949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8DFF321-2537-4F43-A052-2EA3BA67FF6F}" type="datetimeFigureOut">
              <a:rPr lang="en-US">
                <a:solidFill>
                  <a:srgbClr val="7F7F7F"/>
                </a:solidFill>
              </a:rPr>
              <a:pPr>
                <a:defRPr/>
              </a:pPr>
              <a:t>11/9/2010</a:t>
            </a:fld>
            <a:endParaRPr lang="en-US">
              <a:solidFill>
                <a:srgbClr val="7F7F7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solidFill>
                <a:srgbClr val="7F7F7F"/>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2DCD513-81FA-4094-816E-B45EA67A14CC}" type="slidenum">
              <a:rPr lang="en-US">
                <a:solidFill>
                  <a:srgbClr val="7F7F7F"/>
                </a:solidFill>
              </a:rPr>
              <a:pPr>
                <a:defRPr/>
              </a:pPr>
              <a:t>‹#›</a:t>
            </a:fld>
            <a:endParaRPr lang="en-US">
              <a:solidFill>
                <a:srgbClr val="7F7F7F"/>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708C7DF4-4CE7-429A-91EF-5FDC6497E7CC}" type="datetimeFigureOut">
              <a:rPr lang="en-US">
                <a:solidFill>
                  <a:srgbClr val="7F7F7F"/>
                </a:solidFill>
              </a:rPr>
              <a:pPr>
                <a:defRPr/>
              </a:pPr>
              <a:t>11/9/2010</a:t>
            </a:fld>
            <a:endParaRPr lang="en-US">
              <a:solidFill>
                <a:srgbClr val="7F7F7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solidFill>
                <a:srgbClr val="7F7F7F"/>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53A763A-FC56-4352-A443-0F2CF4F329A4}" type="slidenum">
              <a:rPr lang="en-US">
                <a:solidFill>
                  <a:srgbClr val="7F7F7F"/>
                </a:solidFill>
              </a:rPr>
              <a:pPr>
                <a:defRPr/>
              </a:pPr>
              <a:t>‹#›</a:t>
            </a:fld>
            <a:endParaRPr lang="en-US">
              <a:solidFill>
                <a:srgbClr val="7F7F7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1431925"/>
          </a:xfrm>
          <a:prstGeom prst="rect">
            <a:avLst/>
          </a:prstGeom>
          <a:gradFill rotWithShape="1">
            <a:gsLst>
              <a:gs pos="0">
                <a:srgbClr val="C74A1B"/>
              </a:gs>
              <a:gs pos="100000">
                <a:srgbClr val="FF7600"/>
              </a:gs>
            </a:gsLst>
            <a:lin ang="5400000" scaled="1"/>
          </a:gradFill>
          <a:ln w="9525">
            <a:noFill/>
            <a:miter lim="800000"/>
            <a:headEnd/>
            <a:tailEnd/>
          </a:ln>
          <a:effectLst/>
        </p:spPr>
        <p:txBody>
          <a:bodyPr wrap="none" anchor="ctr"/>
          <a:lstStyle/>
          <a:p>
            <a:pPr algn="l" rtl="0" fontAlgn="base">
              <a:lnSpc>
                <a:spcPct val="120000"/>
              </a:lnSpc>
              <a:spcBef>
                <a:spcPct val="50000"/>
              </a:spcBef>
              <a:spcAft>
                <a:spcPct val="0"/>
              </a:spcAft>
              <a:defRPr/>
            </a:pPr>
            <a:endParaRPr lang="en-US" sz="2400" b="1" kern="1200">
              <a:solidFill>
                <a:srgbClr val="000000"/>
              </a:solidFill>
              <a:latin typeface="Trebuchet MS" pitchFamily="34" charset="0"/>
              <a:ea typeface="+mn-ea"/>
              <a:cs typeface="+mn-cs"/>
            </a:endParaRPr>
          </a:p>
        </p:txBody>
      </p:sp>
      <p:sp>
        <p:nvSpPr>
          <p:cNvPr id="1026" name="Rectangle 2"/>
          <p:cNvSpPr>
            <a:spLocks noGrp="1" noChangeArrowheads="1"/>
          </p:cNvSpPr>
          <p:nvPr>
            <p:ph type="title"/>
          </p:nvPr>
        </p:nvSpPr>
        <p:spPr bwMode="auto">
          <a:xfrm>
            <a:off x="434975" y="147638"/>
            <a:ext cx="6989763" cy="1284287"/>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3"/>
          <p:cNvSpPr>
            <a:spLocks noGrp="1" noChangeArrowheads="1"/>
          </p:cNvSpPr>
          <p:nvPr>
            <p:ph type="body" idx="1"/>
          </p:nvPr>
        </p:nvSpPr>
        <p:spPr bwMode="auto">
          <a:xfrm>
            <a:off x="720725" y="1936750"/>
            <a:ext cx="7702550" cy="42021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101" name="Picture 10" descr="logo white small"/>
          <p:cNvPicPr>
            <a:picLocks noChangeAspect="1" noChangeArrowheads="1"/>
          </p:cNvPicPr>
          <p:nvPr/>
        </p:nvPicPr>
        <p:blipFill>
          <a:blip r:embed="rId13" cstate="print"/>
          <a:srcRect/>
          <a:stretch>
            <a:fillRect/>
          </a:stretch>
        </p:blipFill>
        <p:spPr bwMode="auto">
          <a:xfrm>
            <a:off x="7686675" y="628650"/>
            <a:ext cx="996950" cy="374650"/>
          </a:xfrm>
          <a:prstGeom prst="rect">
            <a:avLst/>
          </a:prstGeom>
          <a:noFill/>
          <a:ln w="9525">
            <a:noFill/>
            <a:miter lim="800000"/>
            <a:headEnd/>
            <a:tailEnd/>
          </a:ln>
        </p:spPr>
      </p:pic>
      <p:grpSp>
        <p:nvGrpSpPr>
          <p:cNvPr id="2" name="Group 15"/>
          <p:cNvGrpSpPr>
            <a:grpSpLocks/>
          </p:cNvGrpSpPr>
          <p:nvPr/>
        </p:nvGrpSpPr>
        <p:grpSpPr bwMode="auto">
          <a:xfrm>
            <a:off x="0" y="0"/>
            <a:ext cx="9144000" cy="6858000"/>
            <a:chOff x="0" y="0"/>
            <a:chExt cx="5760" cy="4320"/>
          </a:xfrm>
        </p:grpSpPr>
        <p:pic>
          <p:nvPicPr>
            <p:cNvPr id="4103" name="Picture 11" descr="lite border top"/>
            <p:cNvPicPr>
              <a:picLocks noChangeAspect="1" noChangeArrowheads="1"/>
            </p:cNvPicPr>
            <p:nvPr userDrawn="1"/>
          </p:nvPicPr>
          <p:blipFill>
            <a:blip r:embed="rId14" cstate="print"/>
            <a:srcRect/>
            <a:stretch>
              <a:fillRect/>
            </a:stretch>
          </p:blipFill>
          <p:spPr bwMode="auto">
            <a:xfrm>
              <a:off x="0" y="0"/>
              <a:ext cx="5760" cy="90"/>
            </a:xfrm>
            <a:prstGeom prst="rect">
              <a:avLst/>
            </a:prstGeom>
            <a:noFill/>
            <a:ln w="9525">
              <a:noFill/>
              <a:miter lim="800000"/>
              <a:headEnd/>
              <a:tailEnd/>
            </a:ln>
          </p:spPr>
        </p:pic>
        <p:pic>
          <p:nvPicPr>
            <p:cNvPr id="4104" name="Picture 12" descr="lite border bottom"/>
            <p:cNvPicPr>
              <a:picLocks noChangeAspect="1" noChangeArrowheads="1"/>
            </p:cNvPicPr>
            <p:nvPr userDrawn="1"/>
          </p:nvPicPr>
          <p:blipFill>
            <a:blip r:embed="rId15" cstate="print"/>
            <a:srcRect/>
            <a:stretch>
              <a:fillRect/>
            </a:stretch>
          </p:blipFill>
          <p:spPr bwMode="auto">
            <a:xfrm>
              <a:off x="0" y="4230"/>
              <a:ext cx="5760" cy="90"/>
            </a:xfrm>
            <a:prstGeom prst="rect">
              <a:avLst/>
            </a:prstGeom>
            <a:noFill/>
            <a:ln w="9525">
              <a:noFill/>
              <a:miter lim="800000"/>
              <a:headEnd/>
              <a:tailEnd/>
            </a:ln>
          </p:spPr>
        </p:pic>
        <p:pic>
          <p:nvPicPr>
            <p:cNvPr id="4105" name="Picture 13" descr="lite border left"/>
            <p:cNvPicPr>
              <a:picLocks noChangeAspect="1" noChangeArrowheads="1"/>
            </p:cNvPicPr>
            <p:nvPr userDrawn="1"/>
          </p:nvPicPr>
          <p:blipFill>
            <a:blip r:embed="rId16" cstate="print"/>
            <a:srcRect/>
            <a:stretch>
              <a:fillRect/>
            </a:stretch>
          </p:blipFill>
          <p:spPr bwMode="auto">
            <a:xfrm>
              <a:off x="0" y="0"/>
              <a:ext cx="281" cy="4320"/>
            </a:xfrm>
            <a:prstGeom prst="rect">
              <a:avLst/>
            </a:prstGeom>
            <a:noFill/>
            <a:ln w="9525">
              <a:noFill/>
              <a:miter lim="800000"/>
              <a:headEnd/>
              <a:tailEnd/>
            </a:ln>
          </p:spPr>
        </p:pic>
        <p:pic>
          <p:nvPicPr>
            <p:cNvPr id="4106" name="Picture 14" descr="lite border right"/>
            <p:cNvPicPr>
              <a:picLocks noChangeAspect="1" noChangeArrowheads="1"/>
            </p:cNvPicPr>
            <p:nvPr userDrawn="1"/>
          </p:nvPicPr>
          <p:blipFill>
            <a:blip r:embed="rId17" cstate="print"/>
            <a:srcRect/>
            <a:stretch>
              <a:fillRect/>
            </a:stretch>
          </p:blipFill>
          <p:spPr bwMode="auto">
            <a:xfrm>
              <a:off x="5479" y="0"/>
              <a:ext cx="281" cy="4320"/>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2500" b="1">
          <a:solidFill>
            <a:schemeClr val="tx2"/>
          </a:solidFill>
          <a:latin typeface="+mj-lt"/>
          <a:ea typeface="+mj-ea"/>
          <a:cs typeface="+mj-cs"/>
        </a:defRPr>
      </a:lvl1pPr>
      <a:lvl2pPr algn="l" rtl="0" eaLnBrk="0" fontAlgn="base" hangingPunct="0">
        <a:spcBef>
          <a:spcPct val="0"/>
        </a:spcBef>
        <a:spcAft>
          <a:spcPct val="0"/>
        </a:spcAft>
        <a:defRPr sz="2500" b="1">
          <a:solidFill>
            <a:schemeClr val="tx2"/>
          </a:solidFill>
          <a:latin typeface="Trebuchet MS" pitchFamily="34" charset="0"/>
        </a:defRPr>
      </a:lvl2pPr>
      <a:lvl3pPr algn="l" rtl="0" eaLnBrk="0" fontAlgn="base" hangingPunct="0">
        <a:spcBef>
          <a:spcPct val="0"/>
        </a:spcBef>
        <a:spcAft>
          <a:spcPct val="0"/>
        </a:spcAft>
        <a:defRPr sz="2500" b="1">
          <a:solidFill>
            <a:schemeClr val="tx2"/>
          </a:solidFill>
          <a:latin typeface="Trebuchet MS" pitchFamily="34" charset="0"/>
        </a:defRPr>
      </a:lvl3pPr>
      <a:lvl4pPr algn="l" rtl="0" eaLnBrk="0" fontAlgn="base" hangingPunct="0">
        <a:spcBef>
          <a:spcPct val="0"/>
        </a:spcBef>
        <a:spcAft>
          <a:spcPct val="0"/>
        </a:spcAft>
        <a:defRPr sz="2500" b="1">
          <a:solidFill>
            <a:schemeClr val="tx2"/>
          </a:solidFill>
          <a:latin typeface="Trebuchet MS" pitchFamily="34" charset="0"/>
        </a:defRPr>
      </a:lvl4pPr>
      <a:lvl5pPr algn="l" rtl="0" eaLnBrk="0" fontAlgn="base" hangingPunct="0">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0" fontAlgn="base" hangingPunct="0">
        <a:lnSpc>
          <a:spcPct val="120000"/>
        </a:lnSpc>
        <a:spcBef>
          <a:spcPct val="50000"/>
        </a:spcBef>
        <a:spcAft>
          <a:spcPct val="0"/>
        </a:spcAft>
        <a:buClr>
          <a:srgbClr val="FF7600"/>
        </a:buClr>
        <a:defRPr sz="2100" b="1">
          <a:solidFill>
            <a:schemeClr val="tx1"/>
          </a:solidFill>
          <a:latin typeface="+mn-lt"/>
          <a:ea typeface="+mn-ea"/>
          <a:cs typeface="+mn-cs"/>
        </a:defRPr>
      </a:lvl1pPr>
      <a:lvl2pPr marL="692150" indent="-222250" algn="l" rtl="0" eaLnBrk="0" fontAlgn="base" hangingPunct="0">
        <a:lnSpc>
          <a:spcPct val="120000"/>
        </a:lnSpc>
        <a:spcBef>
          <a:spcPct val="50000"/>
        </a:spcBef>
        <a:spcAft>
          <a:spcPct val="0"/>
        </a:spcAft>
        <a:buClr>
          <a:srgbClr val="FF7600"/>
        </a:buClr>
        <a:buChar char="•"/>
        <a:defRPr sz="1900" b="1">
          <a:solidFill>
            <a:schemeClr val="tx1"/>
          </a:solidFill>
          <a:latin typeface="+mn-lt"/>
        </a:defRPr>
      </a:lvl2pPr>
      <a:lvl3pPr marL="1150938" indent="-223838" algn="l" rtl="0" eaLnBrk="0" fontAlgn="base" hangingPunct="0">
        <a:lnSpc>
          <a:spcPct val="120000"/>
        </a:lnSpc>
        <a:spcBef>
          <a:spcPct val="50000"/>
        </a:spcBef>
        <a:spcAft>
          <a:spcPct val="0"/>
        </a:spcAft>
        <a:buClr>
          <a:srgbClr val="FF7600"/>
        </a:buClr>
        <a:buChar char="•"/>
        <a:defRPr sz="1700" b="1">
          <a:solidFill>
            <a:schemeClr val="tx1"/>
          </a:solidFill>
          <a:latin typeface="+mn-lt"/>
        </a:defRPr>
      </a:lvl3pPr>
      <a:lvl4pPr marL="1608138" indent="-223838" algn="l" rtl="0" eaLnBrk="0" fontAlgn="base" hangingPunct="0">
        <a:lnSpc>
          <a:spcPct val="120000"/>
        </a:lnSpc>
        <a:spcBef>
          <a:spcPct val="50000"/>
        </a:spcBef>
        <a:spcAft>
          <a:spcPct val="0"/>
        </a:spcAft>
        <a:buClr>
          <a:srgbClr val="FF7600"/>
        </a:buClr>
        <a:buChar char="•"/>
        <a:defRPr sz="1500" b="1">
          <a:solidFill>
            <a:schemeClr val="tx1"/>
          </a:solidFill>
          <a:latin typeface="+mn-lt"/>
        </a:defRPr>
      </a:lvl4pPr>
      <a:lvl5pPr marL="2063750" indent="-222250" algn="l" rtl="0" eaLnBrk="0" fontAlgn="base" hangingPunct="0">
        <a:lnSpc>
          <a:spcPct val="120000"/>
        </a:lnSpc>
        <a:spcBef>
          <a:spcPct val="50000"/>
        </a:spcBef>
        <a:spcAft>
          <a:spcPct val="0"/>
        </a:spcAft>
        <a:buClr>
          <a:srgbClr val="FF7600"/>
        </a:buClr>
        <a:buChar char="•"/>
        <a:defRPr sz="1300" b="1">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A1C93C-B721-4AA4-9956-AFD6A472A8B6}" type="datetimeFigureOut">
              <a:rPr lang="en-US" smtClean="0"/>
              <a:pPr/>
              <a:t>11/9/2010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68443D-9A9F-4CD3-8C19-FD73068F57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400" kern="1200">
          <a:solidFill>
            <a:schemeClr val="tx1"/>
          </a:solidFill>
          <a:latin typeface="Segoe UI" pitchFamily="34" charset="0"/>
          <a:ea typeface="+mj-ea"/>
          <a:cs typeface="Segoe UI"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UI" pitchFamily="34" charset="0"/>
          <a:ea typeface="+mn-ea"/>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91CF6C-15D1-4EB0-8B32-48FE1102FB61}" type="datetimeFigureOut">
              <a:rPr lang="en-US" smtClean="0">
                <a:solidFill>
                  <a:prstClr val="black">
                    <a:tint val="75000"/>
                  </a:prstClr>
                </a:solidFill>
              </a:rPr>
              <a:pPr/>
              <a:t>11/9/2010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C66158-905D-4A16-BB09-7C1AF0FDCAB3}"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5410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762000"/>
            <a:ext cx="82296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13.xml"/><Relationship Id="rId1" Type="http://schemas.openxmlformats.org/officeDocument/2006/relationships/vmlDrawing" Target="../drawings/vmlDrawing3.v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hyperlink" Target="http://www.wired.com/techbiz/media/magazine/16-03/mf_netflix?currentPage=1#ixzz0mBoE2Mf4" TargetMode="External"/><Relationship Id="rId2" Type="http://schemas.openxmlformats.org/officeDocument/2006/relationships/slideLayout" Target="../slideLayouts/slideLayout18.xml"/><Relationship Id="rId1" Type="http://schemas.openxmlformats.org/officeDocument/2006/relationships/vmlDrawing" Target="../drawings/vmlDrawing5.v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 Id="rId5" Type="http://schemas.openxmlformats.org/officeDocument/2006/relationships/image" Target="../media/image32.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13.xml"/><Relationship Id="rId4" Type="http://schemas.openxmlformats.org/officeDocument/2006/relationships/hyperlink" Target="http://www.flickr.com/photos/nationaalarchief/4795486675/sizes/l/in/set-72157624492663716/" TargetMode="External"/></Relationships>
</file>

<file path=ppt/slides/_rels/slide54.xml.rels><?xml version="1.0" encoding="UTF-8" standalone="yes"?>
<Relationships xmlns="http://schemas.openxmlformats.org/package/2006/relationships"><Relationship Id="rId8" Type="http://schemas.openxmlformats.org/officeDocument/2006/relationships/image" Target="../media/image61.gif"/><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jpeg"/><Relationship Id="rId1" Type="http://schemas.openxmlformats.org/officeDocument/2006/relationships/slideLayout" Target="../slideLayouts/slideLayout1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hyperlink" Target="http://www.twitter.com/LorcanD"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hyperlink" Target="http://www.oclc.org/research"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806575"/>
            <a:ext cx="8458200" cy="1470025"/>
          </a:xfrm>
        </p:spPr>
        <p:txBody>
          <a:bodyPr>
            <a:noAutofit/>
          </a:bodyPr>
          <a:lstStyle/>
          <a:p>
            <a:r>
              <a:rPr lang="en-US" sz="4400" dirty="0" smtClean="0"/>
              <a:t>Cooperation in the digital age:</a:t>
            </a:r>
            <a:r>
              <a:rPr lang="en-US" dirty="0" smtClean="0"/>
              <a:t/>
            </a:r>
            <a:br>
              <a:rPr lang="en-US" dirty="0" smtClean="0"/>
            </a:br>
            <a:r>
              <a:rPr lang="en-US" dirty="0" smtClean="0"/>
              <a:t>The network reconfigures </a:t>
            </a:r>
            <a:r>
              <a:rPr lang="en-US" dirty="0" smtClean="0"/>
              <a:t>the library?</a:t>
            </a:r>
            <a:endParaRPr lang="en-US" dirty="0"/>
          </a:p>
        </p:txBody>
      </p:sp>
      <p:sp>
        <p:nvSpPr>
          <p:cNvPr id="3" name="Subtitle 2"/>
          <p:cNvSpPr>
            <a:spLocks noGrp="1"/>
          </p:cNvSpPr>
          <p:nvPr>
            <p:ph type="subTitle" idx="1"/>
          </p:nvPr>
        </p:nvSpPr>
        <p:spPr>
          <a:xfrm>
            <a:off x="457200" y="4495800"/>
            <a:ext cx="6400800" cy="2057400"/>
          </a:xfrm>
        </p:spPr>
        <p:txBody>
          <a:bodyPr>
            <a:normAutofit fontScale="92500" lnSpcReduction="20000"/>
          </a:bodyPr>
          <a:lstStyle/>
          <a:p>
            <a:pPr algn="l"/>
            <a:r>
              <a:rPr lang="en-US" b="1" dirty="0" smtClean="0"/>
              <a:t>@</a:t>
            </a:r>
            <a:r>
              <a:rPr lang="en-US" b="1" dirty="0" err="1" smtClean="0"/>
              <a:t>LorcanD</a:t>
            </a:r>
            <a:endParaRPr lang="en-US" b="1" dirty="0" smtClean="0"/>
          </a:p>
          <a:p>
            <a:pPr algn="l"/>
            <a:r>
              <a:rPr lang="en-US" dirty="0" err="1" smtClean="0"/>
              <a:t>Lorcan</a:t>
            </a:r>
            <a:r>
              <a:rPr lang="en-US" dirty="0" smtClean="0"/>
              <a:t> Dempsey</a:t>
            </a:r>
            <a:br>
              <a:rPr lang="en-US" dirty="0" smtClean="0"/>
            </a:br>
            <a:r>
              <a:rPr lang="en-US" dirty="0" smtClean="0"/>
              <a:t>O</a:t>
            </a:r>
            <a:r>
              <a:rPr lang="en-US" dirty="0" smtClean="0">
                <a:solidFill>
                  <a:schemeClr val="tx2"/>
                </a:solidFill>
              </a:rPr>
              <a:t>C</a:t>
            </a:r>
            <a:r>
              <a:rPr lang="en-US" dirty="0" smtClean="0"/>
              <a:t>LC</a:t>
            </a:r>
          </a:p>
          <a:p>
            <a:pPr algn="l"/>
            <a:r>
              <a:rPr lang="en-US" sz="2400" dirty="0" err="1" smtClean="0"/>
              <a:t>Biblioteksledermøde</a:t>
            </a:r>
            <a:r>
              <a:rPr lang="en-US" sz="2400" dirty="0" smtClean="0"/>
              <a:t> 2010, </a:t>
            </a:r>
            <a:r>
              <a:rPr lang="en-US" sz="2400" dirty="0" err="1" smtClean="0"/>
              <a:t>Nyborg</a:t>
            </a:r>
            <a:r>
              <a:rPr lang="en-US" sz="2400" dirty="0" smtClean="0"/>
              <a:t> Denmark</a:t>
            </a:r>
          </a:p>
          <a:p>
            <a:pPr algn="l"/>
            <a:r>
              <a:rPr lang="en-US" sz="2200" dirty="0" smtClean="0"/>
              <a:t>9 November 2010</a:t>
            </a:r>
            <a:endParaRPr lang="en-US" sz="2200" dirty="0"/>
          </a:p>
        </p:txBody>
      </p:sp>
      <p:sp>
        <p:nvSpPr>
          <p:cNvPr id="4" name="Title 1"/>
          <p:cNvSpPr txBox="1">
            <a:spLocks/>
          </p:cNvSpPr>
          <p:nvPr/>
        </p:nvSpPr>
        <p:spPr>
          <a:xfrm>
            <a:off x="110835" y="2978725"/>
            <a:ext cx="91440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6600" b="0" i="0" u="none" strike="noStrike" kern="1200" cap="none" spc="0" normalizeH="0" baseline="0" noProof="0" dirty="0">
              <a:ln>
                <a:noFill/>
              </a:ln>
              <a:solidFill>
                <a:schemeClr val="accent3"/>
              </a:solidFill>
              <a:effectLst/>
              <a:uLnTx/>
              <a:uFillTx/>
              <a:latin typeface="+mj-lt"/>
              <a:ea typeface="+mj-ea"/>
              <a:cs typeface="+mj-cs"/>
            </a:endParaRPr>
          </a:p>
        </p:txBody>
      </p:sp>
      <p:sp>
        <p:nvSpPr>
          <p:cNvPr id="5" name="Title 1"/>
          <p:cNvSpPr txBox="1">
            <a:spLocks/>
          </p:cNvSpPr>
          <p:nvPr/>
        </p:nvSpPr>
        <p:spPr>
          <a:xfrm>
            <a:off x="242455" y="1572490"/>
            <a:ext cx="84582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6600" b="0" i="0" u="none" strike="noStrike" kern="1200" cap="none" spc="0" normalizeH="0" baseline="0" noProof="0" dirty="0">
              <a:ln>
                <a:noFill/>
              </a:ln>
              <a:solidFill>
                <a:schemeClr val="accent3"/>
              </a:solidFill>
              <a:effectLst/>
              <a:uLnTx/>
              <a:uFillTx/>
              <a:latin typeface="+mj-lt"/>
              <a:ea typeface="+mj-ea"/>
              <a:cs typeface="+mj-cs"/>
            </a:endParaRPr>
          </a:p>
        </p:txBody>
      </p:sp>
      <p:pic>
        <p:nvPicPr>
          <p:cNvPr id="6" name="Picture 2"/>
          <p:cNvPicPr>
            <a:picLocks noChangeAspect="1" noChangeArrowheads="1"/>
          </p:cNvPicPr>
          <p:nvPr/>
        </p:nvPicPr>
        <p:blipFill>
          <a:blip r:embed="rId2" cstate="print"/>
          <a:srcRect/>
          <a:stretch>
            <a:fillRect/>
          </a:stretch>
        </p:blipFill>
        <p:spPr bwMode="auto">
          <a:xfrm>
            <a:off x="7315200" y="5791200"/>
            <a:ext cx="1371600" cy="469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1"/>
          <p:cNvPicPr>
            <a:picLocks noChangeAspect="1" noChangeArrowheads="1"/>
          </p:cNvPicPr>
          <p:nvPr/>
        </p:nvPicPr>
        <p:blipFill>
          <a:blip r:embed="rId3" cstate="print"/>
          <a:srcRect l="8405" t="25000" r="8405" b="6250"/>
          <a:stretch>
            <a:fillRect/>
          </a:stretch>
        </p:blipFill>
        <p:spPr bwMode="auto">
          <a:xfrm>
            <a:off x="457200" y="381000"/>
            <a:ext cx="8145463" cy="5029200"/>
          </a:xfrm>
          <a:prstGeom prst="rect">
            <a:avLst/>
          </a:prstGeom>
          <a:noFill/>
          <a:ln w="9525" algn="ctr">
            <a:noFill/>
            <a:miter lim="800000"/>
            <a:headEnd/>
            <a:tailEnd/>
          </a:ln>
        </p:spPr>
      </p:pic>
      <p:sp>
        <p:nvSpPr>
          <p:cNvPr id="50180" name="TextBox 5"/>
          <p:cNvSpPr txBox="1">
            <a:spLocks noChangeArrowheads="1"/>
          </p:cNvSpPr>
          <p:nvPr/>
        </p:nvSpPr>
        <p:spPr bwMode="auto">
          <a:xfrm>
            <a:off x="4876800" y="5830887"/>
            <a:ext cx="2870200" cy="341313"/>
          </a:xfrm>
          <a:prstGeom prst="rect">
            <a:avLst/>
          </a:prstGeom>
          <a:noFill/>
          <a:ln w="9525">
            <a:noFill/>
            <a:miter lim="800000"/>
            <a:headEnd/>
            <a:tailEnd/>
          </a:ln>
        </p:spPr>
        <p:txBody>
          <a:bodyPr wrap="none" lIns="91416" tIns="45709" rIns="91416" bIns="45709">
            <a:spAutoFit/>
          </a:bodyPr>
          <a:lstStyle/>
          <a:p>
            <a:pPr defTabSz="912813"/>
            <a:r>
              <a:rPr lang="en-US" sz="1600" i="1">
                <a:solidFill>
                  <a:srgbClr val="071215"/>
                </a:solidFill>
                <a:latin typeface="Calibri" pitchFamily="34" charset="0"/>
              </a:rPr>
              <a:t>Harvard Business Review (1999)</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86400"/>
            <a:ext cx="4648200" cy="1143000"/>
          </a:xfrm>
        </p:spPr>
        <p:txBody>
          <a:bodyPr rtlCol="0">
            <a:normAutofit fontScale="90000"/>
          </a:bodyPr>
          <a:lstStyle/>
          <a:p>
            <a:pPr defTabSz="914212" fontAlgn="auto">
              <a:spcAft>
                <a:spcPts val="0"/>
              </a:spcAft>
              <a:defRPr/>
            </a:pPr>
            <a:r>
              <a:rPr lang="en-US" dirty="0" smtClean="0"/>
              <a:t>Core components </a:t>
            </a:r>
            <a:br>
              <a:rPr lang="en-US" dirty="0" smtClean="0"/>
            </a:br>
            <a:r>
              <a:rPr lang="en-US" dirty="0" smtClean="0"/>
              <a:t>of a firm</a:t>
            </a:r>
          </a:p>
        </p:txBody>
      </p:sp>
      <p:graphicFrame>
        <p:nvGraphicFramePr>
          <p:cNvPr id="2050" name="Chart 3"/>
          <p:cNvGraphicFramePr>
            <a:graphicFrameLocks/>
          </p:cNvGraphicFramePr>
          <p:nvPr/>
        </p:nvGraphicFramePr>
        <p:xfrm>
          <a:off x="1524000" y="1600200"/>
          <a:ext cx="6096000" cy="4064000"/>
        </p:xfrm>
        <a:graphic>
          <a:graphicData uri="http://schemas.openxmlformats.org/presentationml/2006/ole">
            <p:oleObj spid="_x0000_s136194" r:id="rId3" imgW="6096528" imgH="4060288" progId="Excel.Sheet.8">
              <p:embed/>
            </p:oleObj>
          </a:graphicData>
        </a:graphic>
      </p:graphicFrame>
      <p:sp>
        <p:nvSpPr>
          <p:cNvPr id="2052" name="TextBox 4"/>
          <p:cNvSpPr txBox="1">
            <a:spLocks noChangeArrowheads="1"/>
          </p:cNvSpPr>
          <p:nvPr/>
        </p:nvSpPr>
        <p:spPr bwMode="auto">
          <a:xfrm>
            <a:off x="3009900" y="2286000"/>
            <a:ext cx="1714500" cy="1344320"/>
          </a:xfrm>
          <a:prstGeom prst="rect">
            <a:avLst/>
          </a:prstGeom>
          <a:noFill/>
          <a:ln w="9525">
            <a:noFill/>
            <a:miter lim="800000"/>
            <a:headEnd/>
            <a:tailEnd/>
          </a:ln>
        </p:spPr>
        <p:txBody>
          <a:bodyPr lIns="91416" tIns="45709" rIns="91416" bIns="45709">
            <a:spAutoFit/>
          </a:bodyPr>
          <a:lstStyle/>
          <a:p>
            <a:pPr defTabSz="912813"/>
            <a:r>
              <a:rPr lang="en-US" sz="1800" dirty="0">
                <a:solidFill>
                  <a:srgbClr val="FFFFFF"/>
                </a:solidFill>
                <a:latin typeface="Calibri" pitchFamily="34" charset="0"/>
              </a:rPr>
              <a:t>Customer</a:t>
            </a:r>
          </a:p>
          <a:p>
            <a:pPr defTabSz="912813"/>
            <a:r>
              <a:rPr lang="en-US" sz="1800" dirty="0">
                <a:solidFill>
                  <a:srgbClr val="FFFFFF"/>
                </a:solidFill>
                <a:latin typeface="Calibri" pitchFamily="34" charset="0"/>
              </a:rPr>
              <a:t>Relationship</a:t>
            </a:r>
          </a:p>
          <a:p>
            <a:pPr defTabSz="912813"/>
            <a:r>
              <a:rPr lang="en-US" sz="1800" dirty="0">
                <a:solidFill>
                  <a:srgbClr val="FFFFFF"/>
                </a:solidFill>
                <a:latin typeface="Calibri" pitchFamily="34" charset="0"/>
              </a:rPr>
              <a:t>Management </a:t>
            </a:r>
          </a:p>
        </p:txBody>
      </p:sp>
      <p:sp>
        <p:nvSpPr>
          <p:cNvPr id="2053" name="TextBox 5"/>
          <p:cNvSpPr txBox="1">
            <a:spLocks noChangeArrowheads="1"/>
          </p:cNvSpPr>
          <p:nvPr/>
        </p:nvSpPr>
        <p:spPr bwMode="auto">
          <a:xfrm>
            <a:off x="4724400" y="2667000"/>
            <a:ext cx="1571625" cy="734923"/>
          </a:xfrm>
          <a:prstGeom prst="rect">
            <a:avLst/>
          </a:prstGeom>
          <a:noFill/>
          <a:ln w="9525">
            <a:noFill/>
            <a:miter lim="800000"/>
            <a:headEnd/>
            <a:tailEnd/>
          </a:ln>
        </p:spPr>
        <p:txBody>
          <a:bodyPr lIns="91416" tIns="45709" rIns="91416" bIns="45709">
            <a:spAutoFit/>
          </a:bodyPr>
          <a:lstStyle/>
          <a:p>
            <a:pPr defTabSz="912813"/>
            <a:r>
              <a:rPr lang="en-US" sz="1800" dirty="0">
                <a:solidFill>
                  <a:srgbClr val="FFFFFF"/>
                </a:solidFill>
                <a:latin typeface="Calibri" pitchFamily="34" charset="0"/>
              </a:rPr>
              <a:t>Product Innovation</a:t>
            </a:r>
          </a:p>
        </p:txBody>
      </p:sp>
      <p:sp>
        <p:nvSpPr>
          <p:cNvPr id="2054" name="TextBox 6"/>
          <p:cNvSpPr txBox="1">
            <a:spLocks noChangeArrowheads="1"/>
          </p:cNvSpPr>
          <p:nvPr/>
        </p:nvSpPr>
        <p:spPr bwMode="auto">
          <a:xfrm>
            <a:off x="3733800" y="4495800"/>
            <a:ext cx="1752600" cy="400050"/>
          </a:xfrm>
          <a:prstGeom prst="rect">
            <a:avLst/>
          </a:prstGeom>
          <a:noFill/>
          <a:ln w="9525">
            <a:noFill/>
            <a:miter lim="800000"/>
            <a:headEnd/>
            <a:tailEnd/>
          </a:ln>
        </p:spPr>
        <p:txBody>
          <a:bodyPr lIns="91416" tIns="45709" rIns="91416" bIns="45709">
            <a:spAutoFit/>
          </a:bodyPr>
          <a:lstStyle/>
          <a:p>
            <a:pPr defTabSz="912813"/>
            <a:r>
              <a:rPr lang="en-US" sz="1800" dirty="0">
                <a:solidFill>
                  <a:srgbClr val="FFFFFF"/>
                </a:solidFill>
                <a:latin typeface="Calibri" pitchFamily="34" charset="0"/>
              </a:rPr>
              <a:t>Infrastructure</a:t>
            </a:r>
          </a:p>
        </p:txBody>
      </p:sp>
      <p:sp>
        <p:nvSpPr>
          <p:cNvPr id="2055" name="TextBox 7"/>
          <p:cNvSpPr txBox="1">
            <a:spLocks noChangeArrowheads="1"/>
          </p:cNvSpPr>
          <p:nvPr/>
        </p:nvSpPr>
        <p:spPr bwMode="auto">
          <a:xfrm>
            <a:off x="5214938" y="4875213"/>
            <a:ext cx="3697287" cy="1446212"/>
          </a:xfrm>
          <a:prstGeom prst="rect">
            <a:avLst/>
          </a:prstGeom>
          <a:noFill/>
          <a:ln w="9525">
            <a:noFill/>
            <a:miter lim="800000"/>
            <a:headEnd/>
            <a:tailEnd/>
          </a:ln>
        </p:spPr>
        <p:txBody>
          <a:bodyPr lIns="91416" tIns="45709" rIns="91416" bIns="45709">
            <a:spAutoFit/>
          </a:bodyPr>
          <a:lstStyle/>
          <a:p>
            <a:pPr defTabSz="912813"/>
            <a:r>
              <a:rPr lang="en-US" sz="2200">
                <a:solidFill>
                  <a:srgbClr val="071215"/>
                </a:solidFill>
                <a:latin typeface="Calibri" pitchFamily="34" charset="0"/>
              </a:rPr>
              <a:t>Back office capacities that</a:t>
            </a:r>
          </a:p>
          <a:p>
            <a:pPr defTabSz="912813"/>
            <a:r>
              <a:rPr lang="en-US" sz="2200">
                <a:solidFill>
                  <a:srgbClr val="071215"/>
                </a:solidFill>
                <a:latin typeface="Calibri" pitchFamily="34" charset="0"/>
              </a:rPr>
              <a:t>support day-to-day operations</a:t>
            </a:r>
          </a:p>
          <a:p>
            <a:pPr defTabSz="912813"/>
            <a:r>
              <a:rPr lang="en-US" sz="2200">
                <a:solidFill>
                  <a:srgbClr val="071215"/>
                </a:solidFill>
                <a:latin typeface="Calibri" pitchFamily="34" charset="0"/>
              </a:rPr>
              <a:t>“Routinized” workflows</a:t>
            </a:r>
          </a:p>
          <a:p>
            <a:pPr defTabSz="912813"/>
            <a:r>
              <a:rPr lang="en-US" sz="2200">
                <a:solidFill>
                  <a:srgbClr val="071215"/>
                </a:solidFill>
                <a:latin typeface="Calibri" pitchFamily="34" charset="0"/>
              </a:rPr>
              <a:t>Economies of scale important</a:t>
            </a:r>
          </a:p>
        </p:txBody>
      </p:sp>
      <p:sp>
        <p:nvSpPr>
          <p:cNvPr id="2056" name="TextBox 8"/>
          <p:cNvSpPr txBox="1">
            <a:spLocks noChangeArrowheads="1"/>
          </p:cNvSpPr>
          <p:nvPr/>
        </p:nvSpPr>
        <p:spPr bwMode="auto">
          <a:xfrm>
            <a:off x="5589588" y="482600"/>
            <a:ext cx="3251200" cy="1446213"/>
          </a:xfrm>
          <a:prstGeom prst="rect">
            <a:avLst/>
          </a:prstGeom>
          <a:noFill/>
          <a:ln w="9525">
            <a:noFill/>
            <a:miter lim="800000"/>
            <a:headEnd/>
            <a:tailEnd/>
          </a:ln>
        </p:spPr>
        <p:txBody>
          <a:bodyPr wrap="none" lIns="91416" tIns="45709" rIns="91416" bIns="45709">
            <a:spAutoFit/>
          </a:bodyPr>
          <a:lstStyle/>
          <a:p>
            <a:pPr defTabSz="912813"/>
            <a:r>
              <a:rPr lang="en-US" sz="2200">
                <a:solidFill>
                  <a:srgbClr val="071215"/>
                </a:solidFill>
                <a:latin typeface="Calibri" pitchFamily="34" charset="0"/>
              </a:rPr>
              <a:t>Develop new products and</a:t>
            </a:r>
          </a:p>
          <a:p>
            <a:pPr defTabSz="912813"/>
            <a:r>
              <a:rPr lang="en-US" sz="2200">
                <a:solidFill>
                  <a:srgbClr val="071215"/>
                </a:solidFill>
                <a:latin typeface="Calibri" pitchFamily="34" charset="0"/>
              </a:rPr>
              <a:t>services and bring them to</a:t>
            </a:r>
          </a:p>
          <a:p>
            <a:pPr defTabSz="912813"/>
            <a:r>
              <a:rPr lang="en-US" sz="2200">
                <a:solidFill>
                  <a:srgbClr val="071215"/>
                </a:solidFill>
                <a:latin typeface="Calibri" pitchFamily="34" charset="0"/>
              </a:rPr>
              <a:t>market</a:t>
            </a:r>
          </a:p>
          <a:p>
            <a:pPr defTabSz="912813"/>
            <a:r>
              <a:rPr lang="en-US" sz="2200">
                <a:solidFill>
                  <a:srgbClr val="071215"/>
                </a:solidFill>
                <a:latin typeface="Calibri" pitchFamily="34" charset="0"/>
              </a:rPr>
              <a:t>Speed/flexibility important</a:t>
            </a:r>
          </a:p>
        </p:txBody>
      </p:sp>
      <p:sp>
        <p:nvSpPr>
          <p:cNvPr id="2057" name="TextBox 9"/>
          <p:cNvSpPr txBox="1">
            <a:spLocks noChangeArrowheads="1"/>
          </p:cNvSpPr>
          <p:nvPr/>
        </p:nvSpPr>
        <p:spPr bwMode="auto">
          <a:xfrm>
            <a:off x="285750" y="322263"/>
            <a:ext cx="4554538" cy="1446212"/>
          </a:xfrm>
          <a:prstGeom prst="rect">
            <a:avLst/>
          </a:prstGeom>
          <a:noFill/>
          <a:ln w="9525">
            <a:noFill/>
            <a:miter lim="800000"/>
            <a:headEnd/>
            <a:tailEnd/>
          </a:ln>
        </p:spPr>
        <p:txBody>
          <a:bodyPr lIns="91416" tIns="45709" rIns="91416" bIns="45709">
            <a:spAutoFit/>
          </a:bodyPr>
          <a:lstStyle/>
          <a:p>
            <a:pPr defTabSz="912813"/>
            <a:r>
              <a:rPr lang="en-US" sz="2200">
                <a:solidFill>
                  <a:srgbClr val="071215"/>
                </a:solidFill>
                <a:latin typeface="Calibri" pitchFamily="34" charset="0"/>
              </a:rPr>
              <a:t>Attracting and building relationships with customers</a:t>
            </a:r>
          </a:p>
          <a:p>
            <a:pPr defTabSz="912813"/>
            <a:r>
              <a:rPr lang="en-US" sz="2200">
                <a:solidFill>
                  <a:srgbClr val="071215"/>
                </a:solidFill>
                <a:latin typeface="Calibri" pitchFamily="34" charset="0"/>
              </a:rPr>
              <a:t>“Service-oriented”, customization</a:t>
            </a:r>
          </a:p>
          <a:p>
            <a:pPr defTabSz="912813"/>
            <a:r>
              <a:rPr lang="en-US" sz="2200">
                <a:solidFill>
                  <a:srgbClr val="071215"/>
                </a:solidFill>
                <a:latin typeface="Calibri" pitchFamily="34" charset="0"/>
              </a:rPr>
              <a:t>Economies of scope important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9" name="Picture 5"/>
          <p:cNvPicPr>
            <a:picLocks noGrp="1" noChangeAspect="1" noChangeArrowheads="1"/>
          </p:cNvPicPr>
          <p:nvPr>
            <p:ph idx="1"/>
          </p:nvPr>
        </p:nvPicPr>
        <p:blipFill>
          <a:blip r:embed="rId4" cstate="print"/>
          <a:srcRect/>
          <a:stretch>
            <a:fillRect/>
          </a:stretch>
        </p:blipFill>
        <p:spPr bwMode="auto">
          <a:xfrm>
            <a:off x="278473" y="838200"/>
            <a:ext cx="8587053" cy="4830763"/>
          </a:xfrm>
          <a:prstGeom prst="rect">
            <a:avLst/>
          </a:prstGeom>
          <a:noFill/>
          <a:ln w="9525">
            <a:noFill/>
            <a:miter lim="800000"/>
            <a:headEnd/>
            <a:tailEnd/>
          </a:ln>
        </p:spPr>
      </p:pic>
      <p:sp>
        <p:nvSpPr>
          <p:cNvPr id="4" name="TextBox 3"/>
          <p:cNvSpPr txBox="1"/>
          <p:nvPr/>
        </p:nvSpPr>
        <p:spPr>
          <a:xfrm>
            <a:off x="914400" y="5867400"/>
            <a:ext cx="2047805" cy="646331"/>
          </a:xfrm>
          <a:prstGeom prst="rect">
            <a:avLst/>
          </a:prstGeom>
          <a:noFill/>
          <a:ln>
            <a:solidFill>
              <a:schemeClr val="accent6"/>
            </a:solidFill>
          </a:ln>
        </p:spPr>
        <p:txBody>
          <a:bodyPr wrap="none" rtlCol="0">
            <a:spAutoFit/>
          </a:bodyPr>
          <a:lstStyle/>
          <a:p>
            <a:r>
              <a:rPr lang="en-US" sz="3600" b="1" dirty="0" smtClean="0"/>
              <a:t>Boundary</a:t>
            </a:r>
            <a:endParaRPr lang="en-US" sz="3600" b="1" dirty="0"/>
          </a:p>
        </p:txBody>
      </p:sp>
      <p:sp>
        <p:nvSpPr>
          <p:cNvPr id="5" name="TextBox 4"/>
          <p:cNvSpPr txBox="1"/>
          <p:nvPr/>
        </p:nvSpPr>
        <p:spPr>
          <a:xfrm>
            <a:off x="6553200" y="5867400"/>
            <a:ext cx="1102289" cy="646331"/>
          </a:xfrm>
          <a:prstGeom prst="rect">
            <a:avLst/>
          </a:prstGeom>
          <a:noFill/>
          <a:ln>
            <a:solidFill>
              <a:schemeClr val="accent6"/>
            </a:solidFill>
          </a:ln>
        </p:spPr>
        <p:txBody>
          <a:bodyPr wrap="none" rtlCol="0">
            <a:spAutoFit/>
          </a:bodyPr>
          <a:lstStyle/>
          <a:p>
            <a:r>
              <a:rPr lang="en-US" sz="3600" b="1" dirty="0" smtClean="0"/>
              <a:t>Flow</a:t>
            </a:r>
            <a:endParaRPr lang="en-US" sz="3600" b="1" dirty="0"/>
          </a:p>
        </p:txBody>
      </p:sp>
      <p:sp>
        <p:nvSpPr>
          <p:cNvPr id="6" name="Rectangle 5"/>
          <p:cNvSpPr/>
          <p:nvPr/>
        </p:nvSpPr>
        <p:spPr>
          <a:xfrm>
            <a:off x="0" y="3657600"/>
            <a:ext cx="3429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Segoe UI" pitchFamily="34" charset="0"/>
                <a:cs typeface="Segoe UI" pitchFamily="34" charset="0"/>
              </a:rPr>
              <a:t>Infrastructure</a:t>
            </a:r>
            <a:endParaRPr lang="en-US" sz="4000" dirty="0">
              <a:latin typeface="Segoe UI" pitchFamily="34" charset="0"/>
              <a:cs typeface="Segoe UI" pitchFamily="34" charset="0"/>
            </a:endParaRPr>
          </a:p>
        </p:txBody>
      </p:sp>
      <p:sp>
        <p:nvSpPr>
          <p:cNvPr id="7" name="Rectangle 6"/>
          <p:cNvSpPr/>
          <p:nvPr/>
        </p:nvSpPr>
        <p:spPr>
          <a:xfrm>
            <a:off x="5562600" y="1066800"/>
            <a:ext cx="3581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Segoe UI" pitchFamily="34" charset="0"/>
                <a:cs typeface="Segoe UI" pitchFamily="34" charset="0"/>
              </a:rPr>
              <a:t>Relationship</a:t>
            </a:r>
            <a:br>
              <a:rPr lang="en-US" sz="4000" dirty="0" smtClean="0">
                <a:latin typeface="Segoe UI" pitchFamily="34" charset="0"/>
                <a:cs typeface="Segoe UI" pitchFamily="34" charset="0"/>
              </a:rPr>
            </a:br>
            <a:r>
              <a:rPr lang="en-US" sz="4000" dirty="0" smtClean="0">
                <a:latin typeface="Segoe UI" pitchFamily="34" charset="0"/>
                <a:cs typeface="Segoe UI" pitchFamily="34" charset="0"/>
              </a:rPr>
              <a:t>management</a:t>
            </a:r>
            <a:endParaRPr lang="en-US" sz="4000" dirty="0">
              <a:latin typeface="Segoe UI" pitchFamily="34" charset="0"/>
              <a:cs typeface="Segoe U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33400" y="3581400"/>
            <a:ext cx="8077200" cy="2308324"/>
          </a:xfrm>
          <a:prstGeom prst="rect">
            <a:avLst/>
          </a:prstGeom>
          <a:solidFill>
            <a:schemeClr val="bg1">
              <a:lumMod val="95000"/>
            </a:schemeClr>
          </a:solidFill>
          <a:ln>
            <a:solidFill>
              <a:schemeClr val="accent4">
                <a:lumMod val="75000"/>
              </a:schemeClr>
            </a:solidFill>
          </a:ln>
        </p:spPr>
        <p:txBody>
          <a:bodyPr wrap="square" rtlCol="0">
            <a:spAutoFit/>
          </a:bodyPr>
          <a:lstStyle/>
          <a:p>
            <a:r>
              <a:rPr lang="en-US" sz="2400" b="1" dirty="0" smtClean="0">
                <a:solidFill>
                  <a:srgbClr val="7F7F7F"/>
                </a:solidFill>
              </a:rPr>
              <a:t>The </a:t>
            </a:r>
            <a:r>
              <a:rPr lang="en-US" sz="2400" b="1" dirty="0" smtClean="0">
                <a:solidFill>
                  <a:srgbClr val="7F7F7F"/>
                </a:solidFill>
              </a:rPr>
              <a:t>library</a:t>
            </a:r>
            <a:r>
              <a:rPr lang="en-US" sz="2400" b="1" dirty="0" smtClean="0">
                <a:solidFill>
                  <a:srgbClr val="7F7F7F"/>
                </a:solidFill>
              </a:rPr>
              <a:t>: a prosaic view</a:t>
            </a:r>
            <a:r>
              <a:rPr lang="en-US" sz="2400" b="1" dirty="0" smtClean="0">
                <a:solidFill>
                  <a:srgbClr val="7F7F7F"/>
                </a:solidFill>
              </a:rPr>
              <a:t>:</a:t>
            </a:r>
            <a:br>
              <a:rPr lang="en-US" sz="2400" b="1" dirty="0" smtClean="0">
                <a:solidFill>
                  <a:srgbClr val="7F7F7F"/>
                </a:solidFill>
              </a:rPr>
            </a:br>
            <a:endParaRPr lang="en-US" sz="2400" b="1" dirty="0" smtClean="0">
              <a:solidFill>
                <a:srgbClr val="7F7F7F"/>
              </a:solidFill>
            </a:endParaRPr>
          </a:p>
          <a:p>
            <a:r>
              <a:rPr lang="en-US" sz="2400" dirty="0" smtClean="0">
                <a:solidFill>
                  <a:srgbClr val="7F7F7F"/>
                </a:solidFill>
              </a:rPr>
              <a:t>A bundle of functions </a:t>
            </a:r>
            <a:r>
              <a:rPr lang="en-US" sz="2400" dirty="0" smtClean="0">
                <a:solidFill>
                  <a:srgbClr val="7F7F7F"/>
                </a:solidFill>
              </a:rPr>
              <a:t>an </a:t>
            </a:r>
            <a:r>
              <a:rPr lang="en-US" sz="2400" dirty="0" err="1" smtClean="0">
                <a:solidFill>
                  <a:srgbClr val="7F7F7F"/>
                </a:solidFill>
              </a:rPr>
              <a:t>organisation</a:t>
            </a:r>
            <a:r>
              <a:rPr lang="en-US" sz="2400" dirty="0" smtClean="0">
                <a:solidFill>
                  <a:srgbClr val="7F7F7F"/>
                </a:solidFill>
              </a:rPr>
              <a:t> </a:t>
            </a:r>
            <a:r>
              <a:rPr lang="en-US" sz="2400" dirty="0" err="1" smtClean="0">
                <a:solidFill>
                  <a:srgbClr val="7F7F7F"/>
                </a:solidFill>
              </a:rPr>
              <a:t>internalises</a:t>
            </a:r>
            <a:r>
              <a:rPr lang="en-US" sz="2400" dirty="0" smtClean="0">
                <a:solidFill>
                  <a:srgbClr val="7F7F7F"/>
                </a:solidFill>
              </a:rPr>
              <a:t> </a:t>
            </a:r>
            <a:r>
              <a:rPr lang="en-US" sz="2400" dirty="0" smtClean="0">
                <a:solidFill>
                  <a:srgbClr val="7F7F7F"/>
                </a:solidFill>
              </a:rPr>
              <a:t>to make information management more efficient.</a:t>
            </a:r>
            <a:br>
              <a:rPr lang="en-US" sz="2400" dirty="0" smtClean="0">
                <a:solidFill>
                  <a:srgbClr val="7F7F7F"/>
                </a:solidFill>
              </a:rPr>
            </a:br>
            <a:endParaRPr lang="en-US" sz="2400" dirty="0" smtClean="0">
              <a:solidFill>
                <a:srgbClr val="7F7F7F"/>
              </a:solidFill>
            </a:endParaRPr>
          </a:p>
          <a:p>
            <a:r>
              <a:rPr lang="en-US" sz="2400" dirty="0" smtClean="0">
                <a:solidFill>
                  <a:srgbClr val="7F7F7F"/>
                </a:solidFill>
              </a:rPr>
              <a:t>Contribute to management of scholarly record.  </a:t>
            </a:r>
            <a:endParaRPr lang="en-US" sz="2400" dirty="0">
              <a:solidFill>
                <a:srgbClr val="7F7F7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8800" dirty="0" smtClean="0"/>
              <a:t>Libraries </a:t>
            </a:r>
            <a:r>
              <a:rPr lang="en-US" sz="8800" dirty="0" err="1" smtClean="0"/>
              <a:t>externalise</a:t>
            </a:r>
            <a:r>
              <a:rPr lang="en-US" sz="8800" dirty="0" smtClean="0"/>
              <a:t> infrastructure</a:t>
            </a:r>
            <a:endParaRPr lang="en-US" sz="8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a:t>
            </a:r>
            <a:endParaRPr lang="en-US" dirty="0"/>
          </a:p>
        </p:txBody>
      </p:sp>
      <p:pic>
        <p:nvPicPr>
          <p:cNvPr id="4" name="Content Placeholder 3" descr="space.png"/>
          <p:cNvPicPr>
            <a:picLocks noGrp="1" noChangeAspect="1"/>
          </p:cNvPicPr>
          <p:nvPr>
            <p:ph idx="1"/>
          </p:nvPr>
        </p:nvPicPr>
        <p:blipFill>
          <a:blip r:embed="rId2" cstate="print"/>
          <a:stretch>
            <a:fillRect/>
          </a:stretch>
        </p:blipFill>
        <p:spPr>
          <a:xfrm>
            <a:off x="609600" y="1905000"/>
            <a:ext cx="2561905" cy="1257143"/>
          </a:xfrm>
        </p:spPr>
      </p:pic>
      <p:pic>
        <p:nvPicPr>
          <p:cNvPr id="5" name="Content Placeholder 3" descr="space.png"/>
          <p:cNvPicPr>
            <a:picLocks noChangeAspect="1"/>
          </p:cNvPicPr>
          <p:nvPr/>
        </p:nvPicPr>
        <p:blipFill>
          <a:blip r:embed="rId2" cstate="print"/>
          <a:stretch>
            <a:fillRect/>
          </a:stretch>
        </p:blipFill>
        <p:spPr>
          <a:xfrm>
            <a:off x="533400" y="4724400"/>
            <a:ext cx="2561905" cy="1257143"/>
          </a:xfrm>
          <a:prstGeom prst="rect">
            <a:avLst/>
          </a:prstGeom>
        </p:spPr>
      </p:pic>
      <p:pic>
        <p:nvPicPr>
          <p:cNvPr id="6" name="Content Placeholder 3" descr="space.png"/>
          <p:cNvPicPr>
            <a:picLocks noChangeAspect="1"/>
          </p:cNvPicPr>
          <p:nvPr/>
        </p:nvPicPr>
        <p:blipFill>
          <a:blip r:embed="rId2" cstate="print"/>
          <a:stretch>
            <a:fillRect/>
          </a:stretch>
        </p:blipFill>
        <p:spPr>
          <a:xfrm>
            <a:off x="2743200" y="3429000"/>
            <a:ext cx="2561905" cy="1257143"/>
          </a:xfrm>
          <a:prstGeom prst="rect">
            <a:avLst/>
          </a:prstGeom>
        </p:spPr>
      </p:pic>
      <p:pic>
        <p:nvPicPr>
          <p:cNvPr id="7" name="Content Placeholder 3" descr="space.png"/>
          <p:cNvPicPr>
            <a:picLocks noChangeAspect="1"/>
          </p:cNvPicPr>
          <p:nvPr/>
        </p:nvPicPr>
        <p:blipFill>
          <a:blip r:embed="rId2" cstate="print"/>
          <a:stretch>
            <a:fillRect/>
          </a:stretch>
        </p:blipFill>
        <p:spPr>
          <a:xfrm>
            <a:off x="5867400" y="4419600"/>
            <a:ext cx="2561905" cy="1257143"/>
          </a:xfrm>
          <a:prstGeom prst="rect">
            <a:avLst/>
          </a:prstGeom>
        </p:spPr>
      </p:pic>
      <p:pic>
        <p:nvPicPr>
          <p:cNvPr id="8" name="Content Placeholder 3" descr="space.png"/>
          <p:cNvPicPr>
            <a:picLocks noChangeAspect="1"/>
          </p:cNvPicPr>
          <p:nvPr/>
        </p:nvPicPr>
        <p:blipFill>
          <a:blip r:embed="rId2" cstate="print"/>
          <a:stretch>
            <a:fillRect/>
          </a:stretch>
        </p:blipFill>
        <p:spPr>
          <a:xfrm>
            <a:off x="4724400" y="1981200"/>
            <a:ext cx="2561905" cy="125714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5638800" cy="1981200"/>
          </a:xfrm>
        </p:spPr>
        <p:txBody>
          <a:bodyPr>
            <a:normAutofit/>
          </a:bodyPr>
          <a:lstStyle/>
          <a:p>
            <a:r>
              <a:rPr lang="en-US" dirty="0" smtClean="0"/>
              <a:t>A historic shift</a:t>
            </a:r>
            <a:endParaRPr lang="en-US" dirty="0"/>
          </a:p>
        </p:txBody>
      </p:sp>
      <p:pic>
        <p:nvPicPr>
          <p:cNvPr id="4" name="Content Placeholder 3" descr="space.png"/>
          <p:cNvPicPr>
            <a:picLocks noGrp="1" noChangeAspect="1"/>
          </p:cNvPicPr>
          <p:nvPr>
            <p:ph idx="1"/>
          </p:nvPr>
        </p:nvPicPr>
        <p:blipFill>
          <a:blip r:embed="rId2" cstate="print"/>
          <a:stretch>
            <a:fillRect/>
          </a:stretch>
        </p:blipFill>
        <p:spPr>
          <a:xfrm>
            <a:off x="562295" y="2362200"/>
            <a:ext cx="2561905" cy="1257143"/>
          </a:xfrm>
        </p:spPr>
      </p:pic>
      <p:pic>
        <p:nvPicPr>
          <p:cNvPr id="5" name="Content Placeholder 3" descr="space.png"/>
          <p:cNvPicPr>
            <a:picLocks noChangeAspect="1"/>
          </p:cNvPicPr>
          <p:nvPr/>
        </p:nvPicPr>
        <p:blipFill>
          <a:blip r:embed="rId2" cstate="print"/>
          <a:stretch>
            <a:fillRect/>
          </a:stretch>
        </p:blipFill>
        <p:spPr>
          <a:xfrm>
            <a:off x="381001" y="4191001"/>
            <a:ext cx="2362200" cy="1159146"/>
          </a:xfrm>
          <a:prstGeom prst="rect">
            <a:avLst/>
          </a:prstGeom>
        </p:spPr>
      </p:pic>
      <p:pic>
        <p:nvPicPr>
          <p:cNvPr id="6" name="Content Placeholder 3" descr="space.png"/>
          <p:cNvPicPr>
            <a:picLocks noChangeAspect="1"/>
          </p:cNvPicPr>
          <p:nvPr/>
        </p:nvPicPr>
        <p:blipFill>
          <a:blip r:embed="rId2" cstate="print"/>
          <a:stretch>
            <a:fillRect/>
          </a:stretch>
        </p:blipFill>
        <p:spPr>
          <a:xfrm>
            <a:off x="6172200" y="1676400"/>
            <a:ext cx="2561905" cy="1257143"/>
          </a:xfrm>
          <a:prstGeom prst="rect">
            <a:avLst/>
          </a:prstGeom>
        </p:spPr>
      </p:pic>
      <p:pic>
        <p:nvPicPr>
          <p:cNvPr id="7" name="Content Placeholder 3" descr="space.png"/>
          <p:cNvPicPr>
            <a:picLocks noChangeAspect="1"/>
          </p:cNvPicPr>
          <p:nvPr/>
        </p:nvPicPr>
        <p:blipFill>
          <a:blip r:embed="rId2" cstate="print"/>
          <a:stretch>
            <a:fillRect/>
          </a:stretch>
        </p:blipFill>
        <p:spPr>
          <a:xfrm>
            <a:off x="6019800" y="3886200"/>
            <a:ext cx="1600200" cy="785228"/>
          </a:xfrm>
          <a:prstGeom prst="rect">
            <a:avLst/>
          </a:prstGeom>
        </p:spPr>
      </p:pic>
      <p:pic>
        <p:nvPicPr>
          <p:cNvPr id="8" name="Content Placeholder 3" descr="space.png"/>
          <p:cNvPicPr>
            <a:picLocks noChangeAspect="1"/>
          </p:cNvPicPr>
          <p:nvPr/>
        </p:nvPicPr>
        <p:blipFill>
          <a:blip r:embed="rId2" cstate="print"/>
          <a:stretch>
            <a:fillRect/>
          </a:stretch>
        </p:blipFill>
        <p:spPr>
          <a:xfrm>
            <a:off x="6096000" y="5600857"/>
            <a:ext cx="2561905" cy="1257143"/>
          </a:xfrm>
          <a:prstGeom prst="rect">
            <a:avLst/>
          </a:prstGeom>
        </p:spPr>
      </p:pic>
      <p:sp>
        <p:nvSpPr>
          <p:cNvPr id="9" name="TextBox 8"/>
          <p:cNvSpPr txBox="1"/>
          <p:nvPr/>
        </p:nvSpPr>
        <p:spPr>
          <a:xfrm>
            <a:off x="3886200" y="1905000"/>
            <a:ext cx="1981200" cy="461665"/>
          </a:xfrm>
          <a:prstGeom prst="rect">
            <a:avLst/>
          </a:prstGeom>
          <a:solidFill>
            <a:schemeClr val="accent2"/>
          </a:solidFill>
          <a:ln>
            <a:solidFill>
              <a:schemeClr val="accent6"/>
            </a:solidFill>
          </a:ln>
        </p:spPr>
        <p:txBody>
          <a:bodyPr wrap="square" rtlCol="0">
            <a:spAutoFit/>
          </a:bodyPr>
          <a:lstStyle/>
          <a:p>
            <a:r>
              <a:rPr lang="en-US" sz="2400" dirty="0" smtClean="0">
                <a:solidFill>
                  <a:schemeClr val="bg1"/>
                </a:solidFill>
              </a:rPr>
              <a:t>Cataloging</a:t>
            </a:r>
            <a:endParaRPr lang="en-US" sz="2400" dirty="0">
              <a:solidFill>
                <a:schemeClr val="bg1"/>
              </a:solidFill>
            </a:endParaRPr>
          </a:p>
        </p:txBody>
      </p:sp>
      <p:sp>
        <p:nvSpPr>
          <p:cNvPr id="10" name="TextBox 9"/>
          <p:cNvSpPr txBox="1"/>
          <p:nvPr/>
        </p:nvSpPr>
        <p:spPr>
          <a:xfrm>
            <a:off x="3886200" y="2438400"/>
            <a:ext cx="1981200" cy="830997"/>
          </a:xfrm>
          <a:prstGeom prst="rect">
            <a:avLst/>
          </a:prstGeom>
          <a:solidFill>
            <a:schemeClr val="accent2"/>
          </a:solidFill>
          <a:ln>
            <a:solidFill>
              <a:schemeClr val="accent6"/>
            </a:solidFill>
          </a:ln>
        </p:spPr>
        <p:txBody>
          <a:bodyPr wrap="square" rtlCol="0">
            <a:spAutoFit/>
          </a:bodyPr>
          <a:lstStyle/>
          <a:p>
            <a:r>
              <a:rPr lang="en-US" sz="2400" dirty="0" smtClean="0">
                <a:solidFill>
                  <a:schemeClr val="bg1"/>
                </a:solidFill>
              </a:rPr>
              <a:t>Resource sharing</a:t>
            </a:r>
            <a:endParaRPr lang="en-US" sz="2400" dirty="0">
              <a:solidFill>
                <a:schemeClr val="bg1"/>
              </a:solidFill>
            </a:endParaRPr>
          </a:p>
        </p:txBody>
      </p:sp>
      <p:sp>
        <p:nvSpPr>
          <p:cNvPr id="11" name="TextBox 10"/>
          <p:cNvSpPr txBox="1"/>
          <p:nvPr/>
        </p:nvSpPr>
        <p:spPr>
          <a:xfrm>
            <a:off x="3886200" y="3352800"/>
            <a:ext cx="1981200" cy="830997"/>
          </a:xfrm>
          <a:prstGeom prst="rect">
            <a:avLst/>
          </a:prstGeom>
          <a:solidFill>
            <a:schemeClr val="accent2"/>
          </a:solidFill>
          <a:ln>
            <a:solidFill>
              <a:schemeClr val="accent6"/>
            </a:solidFill>
          </a:ln>
        </p:spPr>
        <p:txBody>
          <a:bodyPr wrap="square" rtlCol="0">
            <a:spAutoFit/>
          </a:bodyPr>
          <a:lstStyle/>
          <a:p>
            <a:r>
              <a:rPr lang="en-US" sz="2400" dirty="0" smtClean="0">
                <a:solidFill>
                  <a:schemeClr val="bg1"/>
                </a:solidFill>
              </a:rPr>
              <a:t>A&amp;I</a:t>
            </a:r>
            <a:br>
              <a:rPr lang="en-US" sz="2400" dirty="0" smtClean="0">
                <a:solidFill>
                  <a:schemeClr val="bg1"/>
                </a:solidFill>
              </a:rPr>
            </a:br>
            <a:r>
              <a:rPr lang="en-US" sz="2400" dirty="0" smtClean="0">
                <a:solidFill>
                  <a:schemeClr val="bg1"/>
                </a:solidFill>
              </a:rPr>
              <a:t>e-Journals</a:t>
            </a:r>
            <a:endParaRPr lang="en-US" sz="2400" dirty="0">
              <a:solidFill>
                <a:schemeClr val="bg1"/>
              </a:solidFill>
            </a:endParaRPr>
          </a:p>
        </p:txBody>
      </p:sp>
      <p:grpSp>
        <p:nvGrpSpPr>
          <p:cNvPr id="18" name="Group 17"/>
          <p:cNvGrpSpPr/>
          <p:nvPr/>
        </p:nvGrpSpPr>
        <p:grpSpPr>
          <a:xfrm>
            <a:off x="3886200" y="4930914"/>
            <a:ext cx="1981200" cy="1622286"/>
            <a:chOff x="3886200" y="4930914"/>
            <a:chExt cx="1981200" cy="1622286"/>
          </a:xfrm>
        </p:grpSpPr>
        <p:sp>
          <p:nvSpPr>
            <p:cNvPr id="12" name="TextBox 11"/>
            <p:cNvSpPr txBox="1"/>
            <p:nvPr/>
          </p:nvSpPr>
          <p:spPr>
            <a:xfrm>
              <a:off x="3886200" y="4930914"/>
              <a:ext cx="1981200" cy="400110"/>
            </a:xfrm>
            <a:prstGeom prst="rect">
              <a:avLst/>
            </a:prstGeom>
            <a:solidFill>
              <a:schemeClr val="accent2"/>
            </a:solidFill>
            <a:ln>
              <a:solidFill>
                <a:schemeClr val="accent6"/>
              </a:solidFill>
            </a:ln>
          </p:spPr>
          <p:txBody>
            <a:bodyPr wrap="square" rtlCol="0">
              <a:spAutoFit/>
            </a:bodyPr>
            <a:lstStyle/>
            <a:p>
              <a:r>
                <a:rPr lang="en-US" sz="2000" dirty="0" smtClean="0">
                  <a:solidFill>
                    <a:schemeClr val="bg1"/>
                  </a:solidFill>
                </a:rPr>
                <a:t>Virtual reference</a:t>
              </a:r>
              <a:endParaRPr lang="en-US" sz="2000" dirty="0">
                <a:solidFill>
                  <a:schemeClr val="bg1"/>
                </a:solidFill>
              </a:endParaRPr>
            </a:p>
          </p:txBody>
        </p:sp>
        <p:sp>
          <p:nvSpPr>
            <p:cNvPr id="13" name="TextBox 12"/>
            <p:cNvSpPr txBox="1"/>
            <p:nvPr/>
          </p:nvSpPr>
          <p:spPr>
            <a:xfrm>
              <a:off x="3886200" y="5388114"/>
              <a:ext cx="1981200" cy="400110"/>
            </a:xfrm>
            <a:prstGeom prst="rect">
              <a:avLst/>
            </a:prstGeom>
            <a:solidFill>
              <a:schemeClr val="accent2"/>
            </a:solidFill>
            <a:ln>
              <a:solidFill>
                <a:schemeClr val="accent6"/>
              </a:solidFill>
            </a:ln>
          </p:spPr>
          <p:txBody>
            <a:bodyPr wrap="square" rtlCol="0">
              <a:spAutoFit/>
            </a:bodyPr>
            <a:lstStyle/>
            <a:p>
              <a:r>
                <a:rPr lang="en-US" sz="2000" dirty="0" smtClean="0">
                  <a:solidFill>
                    <a:schemeClr val="bg1"/>
                  </a:solidFill>
                </a:rPr>
                <a:t>Preservation</a:t>
              </a:r>
              <a:endParaRPr lang="en-US" sz="2000" dirty="0">
                <a:solidFill>
                  <a:schemeClr val="bg1"/>
                </a:solidFill>
              </a:endParaRPr>
            </a:p>
          </p:txBody>
        </p:sp>
        <p:sp>
          <p:nvSpPr>
            <p:cNvPr id="14" name="TextBox 13"/>
            <p:cNvSpPr txBox="1"/>
            <p:nvPr/>
          </p:nvSpPr>
          <p:spPr>
            <a:xfrm>
              <a:off x="3886200" y="5845314"/>
              <a:ext cx="1981200" cy="707886"/>
            </a:xfrm>
            <a:prstGeom prst="rect">
              <a:avLst/>
            </a:prstGeom>
            <a:solidFill>
              <a:schemeClr val="accent2"/>
            </a:solidFill>
            <a:ln>
              <a:solidFill>
                <a:schemeClr val="accent6"/>
              </a:solidFill>
            </a:ln>
          </p:spPr>
          <p:txBody>
            <a:bodyPr wrap="square" rtlCol="0">
              <a:spAutoFit/>
            </a:bodyPr>
            <a:lstStyle/>
            <a:p>
              <a:r>
                <a:rPr lang="en-US" sz="2000" dirty="0" smtClean="0">
                  <a:solidFill>
                    <a:schemeClr val="bg1"/>
                  </a:solidFill>
                </a:rPr>
                <a:t>Research materials</a:t>
              </a:r>
              <a:endParaRPr lang="en-US" sz="2000" dirty="0">
                <a:solidFill>
                  <a:schemeClr val="bg1"/>
                </a:solidFill>
              </a:endParaRPr>
            </a:p>
          </p:txBody>
        </p:sp>
      </p:grpSp>
      <p:pic>
        <p:nvPicPr>
          <p:cNvPr id="16" name="Content Placeholder 3" descr="space.png"/>
          <p:cNvPicPr>
            <a:picLocks noChangeAspect="1"/>
          </p:cNvPicPr>
          <p:nvPr/>
        </p:nvPicPr>
        <p:blipFill>
          <a:blip r:embed="rId2" cstate="print"/>
          <a:stretch>
            <a:fillRect/>
          </a:stretch>
        </p:blipFill>
        <p:spPr>
          <a:xfrm>
            <a:off x="6934200" y="228600"/>
            <a:ext cx="1552864" cy="762000"/>
          </a:xfrm>
          <a:prstGeom prst="rect">
            <a:avLst/>
          </a:prstGeom>
        </p:spPr>
      </p:pic>
      <p:pic>
        <p:nvPicPr>
          <p:cNvPr id="17" name="Content Placeholder 3" descr="space.png"/>
          <p:cNvPicPr>
            <a:picLocks noChangeAspect="1"/>
          </p:cNvPicPr>
          <p:nvPr/>
        </p:nvPicPr>
        <p:blipFill>
          <a:blip r:embed="rId2" cstate="print"/>
          <a:stretch>
            <a:fillRect/>
          </a:stretch>
        </p:blipFill>
        <p:spPr>
          <a:xfrm>
            <a:off x="457200" y="5715000"/>
            <a:ext cx="1552864"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l="941" t="3226" r="1210" b="3226"/>
          <a:stretch>
            <a:fillRect/>
          </a:stretch>
        </p:blipFill>
        <p:spPr bwMode="auto">
          <a:xfrm>
            <a:off x="304800" y="1447800"/>
            <a:ext cx="8607972" cy="4800600"/>
          </a:xfrm>
          <a:prstGeom prst="rect">
            <a:avLst/>
          </a:prstGeom>
          <a:noFill/>
          <a:ln w="9525">
            <a:noFill/>
            <a:miter lim="800000"/>
            <a:headEnd/>
            <a:tailEnd/>
          </a:ln>
        </p:spPr>
      </p:pic>
      <p:sp>
        <p:nvSpPr>
          <p:cNvPr id="4" name="TextBox 3"/>
          <p:cNvSpPr txBox="1"/>
          <p:nvPr/>
        </p:nvSpPr>
        <p:spPr>
          <a:xfrm>
            <a:off x="2514600" y="6290846"/>
            <a:ext cx="6400800" cy="338554"/>
          </a:xfrm>
          <a:prstGeom prst="rect">
            <a:avLst/>
          </a:prstGeom>
          <a:noFill/>
        </p:spPr>
        <p:txBody>
          <a:bodyPr wrap="square" rtlCol="0">
            <a:spAutoFit/>
          </a:bodyPr>
          <a:lstStyle/>
          <a:p>
            <a:r>
              <a:rPr lang="en-US" sz="1600" b="1" dirty="0" smtClean="0">
                <a:solidFill>
                  <a:prstClr val="black"/>
                </a:solidFill>
              </a:rPr>
              <a:t>Derived from : </a:t>
            </a:r>
            <a:r>
              <a:rPr lang="en-US" sz="1600" dirty="0" smtClean="0">
                <a:solidFill>
                  <a:prstClr val="black"/>
                </a:solidFill>
              </a:rPr>
              <a:t>National Clearinghouse on Educational Statistics, 1998-2008</a:t>
            </a:r>
            <a:endParaRPr lang="en-US" sz="1600" dirty="0">
              <a:solidFill>
                <a:prstClr val="black"/>
              </a:solidFill>
            </a:endParaRPr>
          </a:p>
        </p:txBody>
      </p:sp>
      <p:sp>
        <p:nvSpPr>
          <p:cNvPr id="7" name="Title 6"/>
          <p:cNvSpPr>
            <a:spLocks noGrp="1"/>
          </p:cNvSpPr>
          <p:nvPr>
            <p:ph type="title"/>
          </p:nvPr>
        </p:nvSpPr>
        <p:spPr/>
        <p:txBody>
          <a:bodyPr>
            <a:normAutofit/>
          </a:bodyPr>
          <a:lstStyle/>
          <a:p>
            <a:pPr algn="l"/>
            <a:r>
              <a:rPr lang="en-US" dirty="0" smtClean="0">
                <a:solidFill>
                  <a:schemeClr val="bg1">
                    <a:lumMod val="65000"/>
                  </a:schemeClr>
                </a:solidFill>
                <a:latin typeface="Segoe UI" pitchFamily="34" charset="0"/>
                <a:cs typeface="Segoe UI" pitchFamily="34" charset="0"/>
              </a:rPr>
              <a:t>Inflection point</a:t>
            </a:r>
            <a:endParaRPr lang="en-US" dirty="0">
              <a:solidFill>
                <a:schemeClr val="bg1">
                  <a:lumMod val="65000"/>
                </a:schemeClr>
              </a:solidFill>
              <a:latin typeface="Segoe UI" pitchFamily="34" charset="0"/>
              <a:cs typeface="Segoe UI" pitchFamily="34" charset="0"/>
            </a:endParaRPr>
          </a:p>
        </p:txBody>
      </p:sp>
      <p:sp>
        <p:nvSpPr>
          <p:cNvPr id="8" name="5-Point Star 7"/>
          <p:cNvSpPr/>
          <p:nvPr/>
        </p:nvSpPr>
        <p:spPr>
          <a:xfrm>
            <a:off x="3947160" y="3657600"/>
            <a:ext cx="533400" cy="457200"/>
          </a:xfrm>
          <a:prstGeom prst="star5">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pace.png"/>
          <p:cNvPicPr>
            <a:picLocks noGrp="1" noChangeAspect="1"/>
          </p:cNvPicPr>
          <p:nvPr>
            <p:ph idx="1"/>
          </p:nvPr>
        </p:nvPicPr>
        <p:blipFill>
          <a:blip r:embed="rId2" cstate="print"/>
          <a:stretch>
            <a:fillRect/>
          </a:stretch>
        </p:blipFill>
        <p:spPr>
          <a:xfrm>
            <a:off x="762000" y="609600"/>
            <a:ext cx="2561905" cy="1257143"/>
          </a:xfrm>
        </p:spPr>
      </p:pic>
      <p:pic>
        <p:nvPicPr>
          <p:cNvPr id="5" name="Content Placeholder 3" descr="space.png"/>
          <p:cNvPicPr>
            <a:picLocks noChangeAspect="1"/>
          </p:cNvPicPr>
          <p:nvPr/>
        </p:nvPicPr>
        <p:blipFill>
          <a:blip r:embed="rId2" cstate="print"/>
          <a:stretch>
            <a:fillRect/>
          </a:stretch>
        </p:blipFill>
        <p:spPr>
          <a:xfrm>
            <a:off x="-228600" y="2209800"/>
            <a:ext cx="2561905" cy="1257143"/>
          </a:xfrm>
          <a:prstGeom prst="rect">
            <a:avLst/>
          </a:prstGeom>
        </p:spPr>
      </p:pic>
      <p:pic>
        <p:nvPicPr>
          <p:cNvPr id="6" name="Content Placeholder 3" descr="space.png"/>
          <p:cNvPicPr>
            <a:picLocks noChangeAspect="1"/>
          </p:cNvPicPr>
          <p:nvPr/>
        </p:nvPicPr>
        <p:blipFill>
          <a:blip r:embed="rId2" cstate="print"/>
          <a:stretch>
            <a:fillRect/>
          </a:stretch>
        </p:blipFill>
        <p:spPr>
          <a:xfrm>
            <a:off x="6096000" y="457200"/>
            <a:ext cx="2561905" cy="1257143"/>
          </a:xfrm>
          <a:prstGeom prst="rect">
            <a:avLst/>
          </a:prstGeom>
        </p:spPr>
      </p:pic>
      <p:sp>
        <p:nvSpPr>
          <p:cNvPr id="9" name="TextBox 8"/>
          <p:cNvSpPr txBox="1"/>
          <p:nvPr/>
        </p:nvSpPr>
        <p:spPr>
          <a:xfrm>
            <a:off x="3505200" y="1905000"/>
            <a:ext cx="1981200" cy="461665"/>
          </a:xfrm>
          <a:prstGeom prst="rect">
            <a:avLst/>
          </a:prstGeom>
          <a:solidFill>
            <a:schemeClr val="accent2"/>
          </a:solidFill>
          <a:ln>
            <a:solidFill>
              <a:schemeClr val="accent6"/>
            </a:solidFill>
          </a:ln>
        </p:spPr>
        <p:txBody>
          <a:bodyPr wrap="square" rtlCol="0">
            <a:spAutoFit/>
          </a:bodyPr>
          <a:lstStyle/>
          <a:p>
            <a:r>
              <a:rPr lang="en-US" sz="2400" dirty="0" smtClean="0">
                <a:solidFill>
                  <a:schemeClr val="bg1"/>
                </a:solidFill>
              </a:rPr>
              <a:t>Cataloging</a:t>
            </a:r>
            <a:endParaRPr lang="en-US" sz="2400" dirty="0">
              <a:solidFill>
                <a:schemeClr val="bg1"/>
              </a:solidFill>
            </a:endParaRPr>
          </a:p>
        </p:txBody>
      </p:sp>
      <p:sp>
        <p:nvSpPr>
          <p:cNvPr id="10" name="TextBox 9"/>
          <p:cNvSpPr txBox="1"/>
          <p:nvPr/>
        </p:nvSpPr>
        <p:spPr>
          <a:xfrm>
            <a:off x="3505200" y="2438400"/>
            <a:ext cx="1981200" cy="830997"/>
          </a:xfrm>
          <a:prstGeom prst="rect">
            <a:avLst/>
          </a:prstGeom>
          <a:solidFill>
            <a:schemeClr val="accent2"/>
          </a:solidFill>
          <a:ln>
            <a:solidFill>
              <a:schemeClr val="accent6"/>
            </a:solidFill>
          </a:ln>
        </p:spPr>
        <p:txBody>
          <a:bodyPr wrap="square" rtlCol="0">
            <a:spAutoFit/>
          </a:bodyPr>
          <a:lstStyle/>
          <a:p>
            <a:r>
              <a:rPr lang="en-US" sz="2400" dirty="0" smtClean="0">
                <a:solidFill>
                  <a:schemeClr val="bg1"/>
                </a:solidFill>
              </a:rPr>
              <a:t>Resource sharing</a:t>
            </a:r>
            <a:endParaRPr lang="en-US" sz="2400" dirty="0">
              <a:solidFill>
                <a:schemeClr val="bg1"/>
              </a:solidFill>
            </a:endParaRPr>
          </a:p>
        </p:txBody>
      </p:sp>
      <p:sp>
        <p:nvSpPr>
          <p:cNvPr id="11" name="TextBox 10"/>
          <p:cNvSpPr txBox="1"/>
          <p:nvPr/>
        </p:nvSpPr>
        <p:spPr>
          <a:xfrm>
            <a:off x="3505200" y="3352800"/>
            <a:ext cx="1981200" cy="830997"/>
          </a:xfrm>
          <a:prstGeom prst="rect">
            <a:avLst/>
          </a:prstGeom>
          <a:solidFill>
            <a:schemeClr val="accent2"/>
          </a:solidFill>
          <a:ln>
            <a:solidFill>
              <a:schemeClr val="accent6"/>
            </a:solidFill>
          </a:ln>
        </p:spPr>
        <p:txBody>
          <a:bodyPr wrap="square" rtlCol="0">
            <a:spAutoFit/>
          </a:bodyPr>
          <a:lstStyle/>
          <a:p>
            <a:r>
              <a:rPr lang="en-US" sz="2400" dirty="0" smtClean="0">
                <a:solidFill>
                  <a:schemeClr val="bg1"/>
                </a:solidFill>
              </a:rPr>
              <a:t>A&amp;I</a:t>
            </a:r>
            <a:br>
              <a:rPr lang="en-US" sz="2400" dirty="0" smtClean="0">
                <a:solidFill>
                  <a:schemeClr val="bg1"/>
                </a:solidFill>
              </a:rPr>
            </a:br>
            <a:r>
              <a:rPr lang="en-US" sz="2400" dirty="0" smtClean="0">
                <a:solidFill>
                  <a:schemeClr val="bg1"/>
                </a:solidFill>
              </a:rPr>
              <a:t>e-Journals</a:t>
            </a:r>
            <a:endParaRPr lang="en-US" sz="2400" dirty="0">
              <a:solidFill>
                <a:schemeClr val="bg1"/>
              </a:solidFill>
            </a:endParaRPr>
          </a:p>
        </p:txBody>
      </p:sp>
      <p:sp>
        <p:nvSpPr>
          <p:cNvPr id="12" name="TextBox 11"/>
          <p:cNvSpPr txBox="1"/>
          <p:nvPr/>
        </p:nvSpPr>
        <p:spPr>
          <a:xfrm>
            <a:off x="3505200" y="4267200"/>
            <a:ext cx="1981200" cy="830997"/>
          </a:xfrm>
          <a:prstGeom prst="rect">
            <a:avLst/>
          </a:prstGeom>
          <a:solidFill>
            <a:schemeClr val="accent2"/>
          </a:solidFill>
          <a:ln>
            <a:solidFill>
              <a:schemeClr val="accent6"/>
            </a:solidFill>
          </a:ln>
        </p:spPr>
        <p:txBody>
          <a:bodyPr wrap="square" rtlCol="0">
            <a:spAutoFit/>
          </a:bodyPr>
          <a:lstStyle/>
          <a:p>
            <a:r>
              <a:rPr lang="en-US" sz="2400" dirty="0" smtClean="0">
                <a:solidFill>
                  <a:schemeClr val="bg1"/>
                </a:solidFill>
              </a:rPr>
              <a:t>Virtual reference</a:t>
            </a:r>
            <a:endParaRPr lang="en-US" sz="2400" dirty="0">
              <a:solidFill>
                <a:schemeClr val="bg1"/>
              </a:solidFill>
            </a:endParaRPr>
          </a:p>
        </p:txBody>
      </p:sp>
      <p:sp>
        <p:nvSpPr>
          <p:cNvPr id="13" name="TextBox 12"/>
          <p:cNvSpPr txBox="1"/>
          <p:nvPr/>
        </p:nvSpPr>
        <p:spPr>
          <a:xfrm>
            <a:off x="3505200" y="5181600"/>
            <a:ext cx="1981200" cy="461665"/>
          </a:xfrm>
          <a:prstGeom prst="rect">
            <a:avLst/>
          </a:prstGeom>
          <a:solidFill>
            <a:schemeClr val="accent2"/>
          </a:solidFill>
          <a:ln>
            <a:solidFill>
              <a:schemeClr val="accent6"/>
            </a:solidFill>
          </a:ln>
        </p:spPr>
        <p:txBody>
          <a:bodyPr wrap="square" rtlCol="0">
            <a:spAutoFit/>
          </a:bodyPr>
          <a:lstStyle/>
          <a:p>
            <a:r>
              <a:rPr lang="en-US" sz="2400" dirty="0" smtClean="0">
                <a:solidFill>
                  <a:schemeClr val="bg1"/>
                </a:solidFill>
              </a:rPr>
              <a:t>Preservation</a:t>
            </a:r>
            <a:endParaRPr lang="en-US" sz="2400" dirty="0">
              <a:solidFill>
                <a:schemeClr val="bg1"/>
              </a:solidFill>
            </a:endParaRPr>
          </a:p>
        </p:txBody>
      </p:sp>
      <p:sp>
        <p:nvSpPr>
          <p:cNvPr id="14" name="TextBox 13"/>
          <p:cNvSpPr txBox="1"/>
          <p:nvPr/>
        </p:nvSpPr>
        <p:spPr>
          <a:xfrm>
            <a:off x="3505200" y="5763490"/>
            <a:ext cx="1981200" cy="830997"/>
          </a:xfrm>
          <a:prstGeom prst="rect">
            <a:avLst/>
          </a:prstGeom>
          <a:solidFill>
            <a:schemeClr val="accent2"/>
          </a:solidFill>
          <a:ln>
            <a:solidFill>
              <a:schemeClr val="accent6"/>
            </a:solidFill>
          </a:ln>
        </p:spPr>
        <p:txBody>
          <a:bodyPr wrap="square" rtlCol="0">
            <a:spAutoFit/>
          </a:bodyPr>
          <a:lstStyle/>
          <a:p>
            <a:r>
              <a:rPr lang="en-US" sz="2400" dirty="0" smtClean="0">
                <a:solidFill>
                  <a:schemeClr val="bg1"/>
                </a:solidFill>
              </a:rPr>
              <a:t>Research materials</a:t>
            </a:r>
            <a:endParaRPr lang="en-US" sz="2400" dirty="0">
              <a:solidFill>
                <a:schemeClr val="bg1"/>
              </a:solidFill>
            </a:endParaRPr>
          </a:p>
        </p:txBody>
      </p:sp>
      <p:sp>
        <p:nvSpPr>
          <p:cNvPr id="15" name="TextBox 14"/>
          <p:cNvSpPr txBox="1"/>
          <p:nvPr/>
        </p:nvSpPr>
        <p:spPr>
          <a:xfrm>
            <a:off x="5791200" y="1752600"/>
            <a:ext cx="1981200" cy="830997"/>
          </a:xfrm>
          <a:prstGeom prst="rect">
            <a:avLst/>
          </a:prstGeom>
          <a:solidFill>
            <a:schemeClr val="accent2"/>
          </a:solidFill>
          <a:ln>
            <a:solidFill>
              <a:schemeClr val="accent6"/>
            </a:solidFill>
          </a:ln>
        </p:spPr>
        <p:txBody>
          <a:bodyPr wrap="square" rtlCol="0">
            <a:spAutoFit/>
          </a:bodyPr>
          <a:lstStyle/>
          <a:p>
            <a:r>
              <a:rPr lang="en-US" sz="2400" dirty="0" smtClean="0">
                <a:solidFill>
                  <a:schemeClr val="bg1"/>
                </a:solidFill>
              </a:rPr>
              <a:t>Legacy print repositories</a:t>
            </a:r>
            <a:endParaRPr lang="en-US" sz="2400" dirty="0">
              <a:solidFill>
                <a:schemeClr val="bg1"/>
              </a:solidFill>
            </a:endParaRPr>
          </a:p>
        </p:txBody>
      </p:sp>
      <p:sp>
        <p:nvSpPr>
          <p:cNvPr id="16" name="TextBox 15"/>
          <p:cNvSpPr txBox="1"/>
          <p:nvPr/>
        </p:nvSpPr>
        <p:spPr>
          <a:xfrm>
            <a:off x="5791200" y="2667000"/>
            <a:ext cx="1981200" cy="830997"/>
          </a:xfrm>
          <a:prstGeom prst="rect">
            <a:avLst/>
          </a:prstGeom>
          <a:solidFill>
            <a:schemeClr val="accent2"/>
          </a:solidFill>
          <a:ln>
            <a:solidFill>
              <a:schemeClr val="accent6"/>
            </a:solidFill>
          </a:ln>
        </p:spPr>
        <p:txBody>
          <a:bodyPr wrap="square" rtlCol="0">
            <a:spAutoFit/>
          </a:bodyPr>
          <a:lstStyle/>
          <a:p>
            <a:r>
              <a:rPr lang="en-US" sz="2400" dirty="0" smtClean="0">
                <a:solidFill>
                  <a:schemeClr val="bg1"/>
                </a:solidFill>
              </a:rPr>
              <a:t>Digital repository</a:t>
            </a:r>
            <a:endParaRPr lang="en-US" sz="2400" dirty="0">
              <a:solidFill>
                <a:schemeClr val="bg1"/>
              </a:solidFill>
            </a:endParaRPr>
          </a:p>
        </p:txBody>
      </p:sp>
      <p:sp>
        <p:nvSpPr>
          <p:cNvPr id="17" name="TextBox 16"/>
          <p:cNvSpPr txBox="1"/>
          <p:nvPr/>
        </p:nvSpPr>
        <p:spPr>
          <a:xfrm>
            <a:off x="5791200" y="3581400"/>
            <a:ext cx="1981200" cy="830997"/>
          </a:xfrm>
          <a:prstGeom prst="rect">
            <a:avLst/>
          </a:prstGeom>
          <a:solidFill>
            <a:schemeClr val="accent2"/>
          </a:solidFill>
          <a:ln>
            <a:solidFill>
              <a:schemeClr val="accent6"/>
            </a:solidFill>
          </a:ln>
        </p:spPr>
        <p:txBody>
          <a:bodyPr wrap="square" rtlCol="0">
            <a:spAutoFit/>
          </a:bodyPr>
          <a:lstStyle/>
          <a:p>
            <a:r>
              <a:rPr lang="en-US" sz="2400" dirty="0" smtClean="0">
                <a:solidFill>
                  <a:schemeClr val="bg1"/>
                </a:solidFill>
              </a:rPr>
              <a:t>Analytics: usage data</a:t>
            </a:r>
            <a:endParaRPr lang="en-US" sz="2400" dirty="0">
              <a:solidFill>
                <a:schemeClr val="bg1"/>
              </a:solidFill>
            </a:endParaRPr>
          </a:p>
        </p:txBody>
      </p:sp>
      <p:sp>
        <p:nvSpPr>
          <p:cNvPr id="18" name="TextBox 17"/>
          <p:cNvSpPr txBox="1"/>
          <p:nvPr/>
        </p:nvSpPr>
        <p:spPr>
          <a:xfrm>
            <a:off x="5791200" y="4495800"/>
            <a:ext cx="1981200" cy="1200329"/>
          </a:xfrm>
          <a:prstGeom prst="rect">
            <a:avLst/>
          </a:prstGeom>
          <a:solidFill>
            <a:schemeClr val="accent2"/>
          </a:solidFill>
          <a:ln>
            <a:solidFill>
              <a:schemeClr val="accent6"/>
            </a:solidFill>
          </a:ln>
        </p:spPr>
        <p:txBody>
          <a:bodyPr wrap="square" rtlCol="0">
            <a:spAutoFit/>
          </a:bodyPr>
          <a:lstStyle/>
          <a:p>
            <a:r>
              <a:rPr lang="en-US" sz="2400" dirty="0" smtClean="0">
                <a:solidFill>
                  <a:schemeClr val="bg1"/>
                </a:solidFill>
              </a:rPr>
              <a:t>‘Syndication’ to search engines etc</a:t>
            </a:r>
            <a:endParaRPr lang="en-US" sz="2400" dirty="0">
              <a:solidFill>
                <a:schemeClr val="bg1"/>
              </a:solidFill>
            </a:endParaRPr>
          </a:p>
        </p:txBody>
      </p:sp>
      <p:sp>
        <p:nvSpPr>
          <p:cNvPr id="19" name="TextBox 18"/>
          <p:cNvSpPr txBox="1"/>
          <p:nvPr/>
        </p:nvSpPr>
        <p:spPr>
          <a:xfrm>
            <a:off x="5791200" y="5791200"/>
            <a:ext cx="1981200" cy="830997"/>
          </a:xfrm>
          <a:prstGeom prst="rect">
            <a:avLst/>
          </a:prstGeom>
          <a:solidFill>
            <a:schemeClr val="accent2"/>
          </a:solidFill>
          <a:ln>
            <a:solidFill>
              <a:schemeClr val="accent6"/>
            </a:solidFill>
          </a:ln>
        </p:spPr>
        <p:txBody>
          <a:bodyPr wrap="square" rtlCol="0">
            <a:spAutoFit/>
          </a:bodyPr>
          <a:lstStyle/>
          <a:p>
            <a:r>
              <a:rPr lang="en-US" sz="2400" dirty="0" smtClean="0">
                <a:solidFill>
                  <a:schemeClr val="bg1"/>
                </a:solidFill>
              </a:rPr>
              <a:t>Knowledge base</a:t>
            </a:r>
            <a:endParaRPr lang="en-US" sz="2400" dirty="0">
              <a:solidFill>
                <a:schemeClr val="bg1"/>
              </a:solidFill>
            </a:endParaRPr>
          </a:p>
        </p:txBody>
      </p:sp>
      <p:sp>
        <p:nvSpPr>
          <p:cNvPr id="20" name="TextBox 19"/>
          <p:cNvSpPr txBox="1"/>
          <p:nvPr/>
        </p:nvSpPr>
        <p:spPr>
          <a:xfrm>
            <a:off x="1219200" y="3657600"/>
            <a:ext cx="1981200" cy="1569660"/>
          </a:xfrm>
          <a:prstGeom prst="rect">
            <a:avLst/>
          </a:prstGeom>
          <a:solidFill>
            <a:schemeClr val="accent2"/>
          </a:solidFill>
          <a:ln>
            <a:solidFill>
              <a:schemeClr val="accent6"/>
            </a:solidFill>
          </a:ln>
        </p:spPr>
        <p:txBody>
          <a:bodyPr wrap="square" rtlCol="0">
            <a:spAutoFit/>
          </a:bodyPr>
          <a:lstStyle/>
          <a:p>
            <a:r>
              <a:rPr lang="en-US" sz="2400" dirty="0" smtClean="0">
                <a:solidFill>
                  <a:schemeClr val="bg1"/>
                </a:solidFill>
              </a:rPr>
              <a:t>Collaborative data/patron driven acquisition</a:t>
            </a:r>
            <a:endParaRPr lang="en-US" sz="2400" dirty="0">
              <a:solidFill>
                <a:schemeClr val="bg1"/>
              </a:solidFill>
            </a:endParaRPr>
          </a:p>
        </p:txBody>
      </p:sp>
      <p:sp>
        <p:nvSpPr>
          <p:cNvPr id="22" name="TextBox 21"/>
          <p:cNvSpPr txBox="1"/>
          <p:nvPr/>
        </p:nvSpPr>
        <p:spPr>
          <a:xfrm>
            <a:off x="1219200" y="5341203"/>
            <a:ext cx="1981200" cy="830997"/>
          </a:xfrm>
          <a:prstGeom prst="rect">
            <a:avLst/>
          </a:prstGeom>
          <a:solidFill>
            <a:schemeClr val="accent2"/>
          </a:solidFill>
          <a:ln>
            <a:solidFill>
              <a:schemeClr val="accent6"/>
            </a:solidFill>
          </a:ln>
        </p:spPr>
        <p:txBody>
          <a:bodyPr wrap="square" rtlCol="0">
            <a:spAutoFit/>
          </a:bodyPr>
          <a:lstStyle/>
          <a:p>
            <a:r>
              <a:rPr lang="en-US" sz="2400" dirty="0" smtClean="0">
                <a:solidFill>
                  <a:schemeClr val="bg1"/>
                </a:solidFill>
              </a:rPr>
              <a:t>Identifier infrastructure</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Specialization: what business are you really in?</a:t>
            </a:r>
            <a:endParaRPr lang="en-US" dirty="0"/>
          </a:p>
        </p:txBody>
      </p:sp>
      <p:sp>
        <p:nvSpPr>
          <p:cNvPr id="3" name="Content Placeholder 2"/>
          <p:cNvSpPr>
            <a:spLocks noGrp="1"/>
          </p:cNvSpPr>
          <p:nvPr>
            <p:ph idx="1"/>
          </p:nvPr>
        </p:nvSpPr>
        <p:spPr/>
        <p:txBody>
          <a:bodyPr/>
          <a:lstStyle/>
          <a:p>
            <a:endParaRPr lang="en-US" dirty="0" smtClean="0"/>
          </a:p>
          <a:p>
            <a:pPr>
              <a:buClr>
                <a:schemeClr val="accent6"/>
              </a:buClr>
              <a:buFont typeface="Segoe UI" pitchFamily="34" charset="0"/>
              <a:buChar char="*"/>
            </a:pPr>
            <a:r>
              <a:rPr lang="en-US" dirty="0" err="1" smtClean="0"/>
              <a:t>Specialise</a:t>
            </a:r>
            <a:r>
              <a:rPr lang="en-US" dirty="0" smtClean="0"/>
              <a:t> where can make an impact</a:t>
            </a:r>
          </a:p>
          <a:p>
            <a:pPr lvl="1">
              <a:buClr>
                <a:schemeClr val="accent6"/>
              </a:buClr>
              <a:buFont typeface="Segoe UI" pitchFamily="34" charset="0"/>
              <a:buChar char="*"/>
            </a:pPr>
            <a:r>
              <a:rPr lang="en-US" dirty="0" smtClean="0"/>
              <a:t>Relationship management?</a:t>
            </a:r>
          </a:p>
          <a:p>
            <a:pPr>
              <a:buClr>
                <a:schemeClr val="accent6"/>
              </a:buClr>
              <a:buFont typeface="Segoe UI" pitchFamily="34" charset="0"/>
              <a:buChar char="*"/>
            </a:pPr>
            <a:r>
              <a:rPr lang="en-US" dirty="0" err="1" smtClean="0"/>
              <a:t>Externalise</a:t>
            </a:r>
            <a:r>
              <a:rPr lang="en-US" dirty="0" smtClean="0"/>
              <a:t> what is shared and can be done well elsewhere</a:t>
            </a:r>
          </a:p>
          <a:p>
            <a:pPr lvl="1">
              <a:buClr>
                <a:schemeClr val="accent6"/>
              </a:buClr>
              <a:buFont typeface="Segoe UI" pitchFamily="34" charset="0"/>
              <a:buChar char="*"/>
            </a:pPr>
            <a:r>
              <a:rPr lang="en-US" dirty="0" smtClean="0"/>
              <a:t>Infrastructure?</a:t>
            </a:r>
          </a:p>
        </p:txBody>
      </p:sp>
      <p:sp>
        <p:nvSpPr>
          <p:cNvPr id="4" name="TextBox 3"/>
          <p:cNvSpPr txBox="1"/>
          <p:nvPr/>
        </p:nvSpPr>
        <p:spPr>
          <a:xfrm>
            <a:off x="1752600" y="5257800"/>
            <a:ext cx="6286208" cy="646331"/>
          </a:xfrm>
          <a:prstGeom prst="rect">
            <a:avLst/>
          </a:prstGeom>
          <a:noFill/>
        </p:spPr>
        <p:txBody>
          <a:bodyPr wrap="none" rtlCol="0">
            <a:spAutoFit/>
          </a:bodyPr>
          <a:lstStyle/>
          <a:p>
            <a:r>
              <a:rPr lang="en-US" sz="3600" dirty="0" smtClean="0"/>
              <a:t>Library: how much is distinctive?</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 ….</a:t>
            </a:r>
            <a:endParaRPr lang="en-US" dirty="0"/>
          </a:p>
        </p:txBody>
      </p:sp>
      <p:pic>
        <p:nvPicPr>
          <p:cNvPr id="71682" name="Picture 2"/>
          <p:cNvPicPr>
            <a:picLocks noGrp="1" noChangeAspect="1" noChangeArrowheads="1"/>
          </p:cNvPicPr>
          <p:nvPr>
            <p:ph idx="1"/>
          </p:nvPr>
        </p:nvPicPr>
        <p:blipFill>
          <a:blip r:embed="rId2" cstate="print"/>
          <a:srcRect/>
          <a:stretch>
            <a:fillRect/>
          </a:stretch>
        </p:blipFill>
        <p:spPr bwMode="auto">
          <a:xfrm>
            <a:off x="457200" y="1656127"/>
            <a:ext cx="8229600" cy="3296873"/>
          </a:xfrm>
          <a:prstGeom prst="rect">
            <a:avLst/>
          </a:prstGeom>
          <a:noFill/>
          <a:ln w="9525">
            <a:noFill/>
            <a:miter lim="800000"/>
            <a:headEnd/>
            <a:tailEnd/>
          </a:ln>
        </p:spPr>
      </p:pic>
      <p:sp>
        <p:nvSpPr>
          <p:cNvPr id="5" name="TextBox 4"/>
          <p:cNvSpPr txBox="1"/>
          <p:nvPr/>
        </p:nvSpPr>
        <p:spPr>
          <a:xfrm>
            <a:off x="762000" y="5115580"/>
            <a:ext cx="7399398" cy="523220"/>
          </a:xfrm>
          <a:prstGeom prst="rect">
            <a:avLst/>
          </a:prstGeom>
          <a:noFill/>
        </p:spPr>
        <p:txBody>
          <a:bodyPr wrap="none" rtlCol="0">
            <a:spAutoFit/>
          </a:bodyPr>
          <a:lstStyle/>
          <a:p>
            <a:r>
              <a:rPr lang="en-US" sz="2800" dirty="0" smtClean="0"/>
              <a:t>We cannot step outside our own environment …..</a:t>
            </a:r>
            <a:endParaRPr lang="en-US" sz="2800" dirty="0"/>
          </a:p>
        </p:txBody>
      </p:sp>
      <p:sp>
        <p:nvSpPr>
          <p:cNvPr id="6" name="TextBox 5"/>
          <p:cNvSpPr txBox="1"/>
          <p:nvPr/>
        </p:nvSpPr>
        <p:spPr>
          <a:xfrm>
            <a:off x="914400" y="5953780"/>
            <a:ext cx="7264361" cy="523220"/>
          </a:xfrm>
          <a:prstGeom prst="rect">
            <a:avLst/>
          </a:prstGeom>
          <a:noFill/>
        </p:spPr>
        <p:txBody>
          <a:bodyPr wrap="none" rtlCol="0">
            <a:spAutoFit/>
          </a:bodyPr>
          <a:lstStyle/>
          <a:p>
            <a:r>
              <a:rPr lang="en-US" sz="2800" dirty="0" smtClean="0"/>
              <a:t>…. but see the world from the rock we stand on. </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968375" y="1524000"/>
          <a:ext cx="8023352" cy="4378850"/>
        </p:xfrm>
        <a:graphic>
          <a:graphicData uri="http://schemas.openxmlformats.org/drawingml/2006/table">
            <a:tbl>
              <a:tblPr firstRow="1" bandRow="1">
                <a:tableStyleId>{5C22544A-7EE6-4342-B048-85BDC9FD1C3A}</a:tableStyleId>
              </a:tblPr>
              <a:tblGrid>
                <a:gridCol w="2000250"/>
                <a:gridCol w="2000250"/>
                <a:gridCol w="2022602"/>
                <a:gridCol w="2000250"/>
              </a:tblGrid>
              <a:tr h="604631">
                <a:tc>
                  <a:txBody>
                    <a:bodyPr/>
                    <a:lstStyle/>
                    <a:p>
                      <a:endParaRPr lang="en-US" sz="2800" b="1" dirty="0"/>
                    </a:p>
                  </a:txBody>
                  <a:tcPr/>
                </a:tc>
                <a:tc>
                  <a:txBody>
                    <a:bodyPr/>
                    <a:lstStyle/>
                    <a:p>
                      <a:r>
                        <a:rPr lang="en-US" sz="2800" b="1" dirty="0" smtClean="0"/>
                        <a:t>Institution</a:t>
                      </a:r>
                      <a:endParaRPr lang="en-US" sz="2800" b="1" dirty="0"/>
                    </a:p>
                  </a:txBody>
                  <a:tcPr/>
                </a:tc>
                <a:tc>
                  <a:txBody>
                    <a:bodyPr/>
                    <a:lstStyle/>
                    <a:p>
                      <a:r>
                        <a:rPr lang="en-US" sz="2800" b="1" dirty="0" smtClean="0"/>
                        <a:t>Group</a:t>
                      </a:r>
                      <a:endParaRPr lang="en-US" sz="2800" b="1" dirty="0"/>
                    </a:p>
                  </a:txBody>
                  <a:tcPr/>
                </a:tc>
                <a:tc>
                  <a:txBody>
                    <a:bodyPr/>
                    <a:lstStyle/>
                    <a:p>
                      <a:r>
                        <a:rPr lang="en-US" sz="2800" b="1" dirty="0" err="1" smtClean="0"/>
                        <a:t>Webscale</a:t>
                      </a:r>
                      <a:endParaRPr lang="en-US" sz="2800" b="1" dirty="0"/>
                    </a:p>
                  </a:txBody>
                  <a:tcPr/>
                </a:tc>
              </a:tr>
              <a:tr h="604631">
                <a:tc>
                  <a:txBody>
                    <a:bodyPr/>
                    <a:lstStyle/>
                    <a:p>
                      <a:r>
                        <a:rPr lang="en-US" sz="2800" b="1" dirty="0" smtClean="0"/>
                        <a:t>Peer</a:t>
                      </a:r>
                      <a:br>
                        <a:rPr lang="en-US" sz="2800" b="1" dirty="0" smtClean="0"/>
                      </a:br>
                      <a:r>
                        <a:rPr lang="en-US" sz="1800" b="1" dirty="0" smtClean="0"/>
                        <a:t>(collaborative)</a:t>
                      </a:r>
                      <a:endParaRPr lang="en-US" sz="2800" b="1" dirty="0"/>
                    </a:p>
                  </a:txBody>
                  <a:tcPr/>
                </a:tc>
                <a:tc>
                  <a:txBody>
                    <a:bodyPr/>
                    <a:lstStyle/>
                    <a:p>
                      <a:r>
                        <a:rPr lang="en-US" sz="2000" b="1" dirty="0" err="1" smtClean="0"/>
                        <a:t>HathiTrust</a:t>
                      </a:r>
                      <a:r>
                        <a:rPr lang="en-US" sz="2000" b="1" dirty="0" smtClean="0"/>
                        <a:t>;</a:t>
                      </a:r>
                      <a:br>
                        <a:rPr lang="en-US" sz="2000" b="1" dirty="0" smtClean="0"/>
                      </a:br>
                      <a:r>
                        <a:rPr lang="en-US" sz="2000" b="1" dirty="0" err="1" smtClean="0"/>
                        <a:t>DuraSpace</a:t>
                      </a:r>
                      <a:endParaRPr lang="en-US" sz="2000" b="1" dirty="0"/>
                    </a:p>
                  </a:txBody>
                  <a:tcPr/>
                </a:tc>
                <a:tc>
                  <a:txBody>
                    <a:bodyPr/>
                    <a:lstStyle/>
                    <a:p>
                      <a:r>
                        <a:rPr lang="en-US" sz="2000" b="1" dirty="0" err="1" smtClean="0"/>
                        <a:t>Orbis</a:t>
                      </a:r>
                      <a:r>
                        <a:rPr lang="en-US" sz="2000" b="1" baseline="0" dirty="0" smtClean="0"/>
                        <a:t> Cascade</a:t>
                      </a:r>
                    </a:p>
                  </a:txBody>
                  <a:tcPr/>
                </a:tc>
                <a:tc>
                  <a:txBody>
                    <a:bodyPr/>
                    <a:lstStyle/>
                    <a:p>
                      <a:r>
                        <a:rPr lang="en-US" sz="2000" b="1" dirty="0" smtClean="0"/>
                        <a:t>Repec.org</a:t>
                      </a:r>
                      <a:br>
                        <a:rPr lang="en-US" sz="2000" b="1" dirty="0" smtClean="0"/>
                      </a:br>
                      <a:r>
                        <a:rPr lang="en-US" sz="2000" b="1" dirty="0" err="1" smtClean="0"/>
                        <a:t>HathiTrust</a:t>
                      </a:r>
                      <a:r>
                        <a:rPr lang="en-US" sz="2000" b="1" baseline="0" dirty="0" smtClean="0"/>
                        <a:t> (?)</a:t>
                      </a:r>
                      <a:endParaRPr lang="en-US" sz="2000" b="1" dirty="0"/>
                    </a:p>
                  </a:txBody>
                  <a:tcPr/>
                </a:tc>
              </a:tr>
              <a:tr h="1043608">
                <a:tc>
                  <a:txBody>
                    <a:bodyPr/>
                    <a:lstStyle/>
                    <a:p>
                      <a:r>
                        <a:rPr lang="en-US" sz="2800" b="1" dirty="0" smtClean="0"/>
                        <a:t>Public</a:t>
                      </a:r>
                      <a:br>
                        <a:rPr lang="en-US" sz="2800" b="1" dirty="0" smtClean="0"/>
                      </a:br>
                      <a:r>
                        <a:rPr lang="en-US" sz="1800" b="1" dirty="0" smtClean="0"/>
                        <a:t>(state/national)</a:t>
                      </a:r>
                      <a:endParaRPr lang="en-US" sz="2800" b="1" dirty="0"/>
                    </a:p>
                  </a:txBody>
                  <a:tcPr/>
                </a:tc>
                <a:tc>
                  <a:txBody>
                    <a:bodyPr/>
                    <a:lstStyle/>
                    <a:p>
                      <a:endParaRPr lang="en-US" sz="2000" b="1" dirty="0"/>
                    </a:p>
                  </a:txBody>
                  <a:tcPr/>
                </a:tc>
                <a:tc>
                  <a:txBody>
                    <a:bodyPr/>
                    <a:lstStyle/>
                    <a:p>
                      <a:r>
                        <a:rPr lang="en-US" sz="2000" b="1" dirty="0" smtClean="0"/>
                        <a:t>JISC; SURFNET;</a:t>
                      </a:r>
                      <a:br>
                        <a:rPr lang="en-US" sz="2000" b="1" dirty="0" smtClean="0"/>
                      </a:br>
                      <a:r>
                        <a:rPr lang="en-US" sz="2000" b="1" dirty="0" smtClean="0"/>
                        <a:t>DEFF; DBC; LIBRIS; …</a:t>
                      </a:r>
                      <a:endParaRPr lang="en-US" sz="2000" b="1" dirty="0"/>
                    </a:p>
                  </a:txBody>
                  <a:tcPr/>
                </a:tc>
                <a:tc>
                  <a:txBody>
                    <a:bodyPr/>
                    <a:lstStyle/>
                    <a:p>
                      <a:endParaRPr lang="en-US" sz="2000" b="1" dirty="0"/>
                    </a:p>
                  </a:txBody>
                  <a:tcPr/>
                </a:tc>
              </a:tr>
              <a:tr h="1938131">
                <a:tc>
                  <a:txBody>
                    <a:bodyPr/>
                    <a:lstStyle/>
                    <a:p>
                      <a:r>
                        <a:rPr lang="en-US" sz="2800" b="1" dirty="0" smtClean="0"/>
                        <a:t>Third</a:t>
                      </a:r>
                      <a:r>
                        <a:rPr lang="en-US" sz="2800" b="1" baseline="0" dirty="0" smtClean="0"/>
                        <a:t> party</a:t>
                      </a:r>
                      <a:endParaRPr lang="en-US" sz="2800" b="1" dirty="0"/>
                    </a:p>
                  </a:txBody>
                  <a:tcPr/>
                </a:tc>
                <a:tc>
                  <a:txBody>
                    <a:bodyPr/>
                    <a:lstStyle/>
                    <a:p>
                      <a:r>
                        <a:rPr lang="en-US" sz="2000" b="1" dirty="0" smtClean="0"/>
                        <a:t>Locally</a:t>
                      </a:r>
                      <a:r>
                        <a:rPr lang="en-US" sz="2000" b="1" baseline="0" dirty="0" smtClean="0"/>
                        <a:t> procured systems and services</a:t>
                      </a:r>
                      <a:endParaRPr lang="en-US" sz="2000" b="1" dirty="0"/>
                    </a:p>
                  </a:txBody>
                  <a:tcPr/>
                </a:tc>
                <a:tc>
                  <a:txBody>
                    <a:bodyPr/>
                    <a:lstStyle/>
                    <a:p>
                      <a:endParaRPr lang="en-US" sz="2000" b="1" dirty="0"/>
                    </a:p>
                  </a:txBody>
                  <a:tcPr/>
                </a:tc>
                <a:tc>
                  <a:txBody>
                    <a:bodyPr/>
                    <a:lstStyle/>
                    <a:p>
                      <a:r>
                        <a:rPr lang="en-US" sz="2000" b="1" dirty="0" err="1" smtClean="0"/>
                        <a:t>Flickr</a:t>
                      </a:r>
                      <a:r>
                        <a:rPr lang="en-US" sz="2000" b="1" dirty="0" smtClean="0"/>
                        <a:t> Commons,</a:t>
                      </a:r>
                      <a:r>
                        <a:rPr lang="en-US" sz="2000" b="1" baseline="0" dirty="0" smtClean="0"/>
                        <a:t> Google Scholar,</a:t>
                      </a:r>
                    </a:p>
                    <a:p>
                      <a:r>
                        <a:rPr lang="en-US" sz="2000" b="1" baseline="0" dirty="0" smtClean="0"/>
                        <a:t>Worldcat.org</a:t>
                      </a:r>
                    </a:p>
                  </a:txBody>
                  <a:tcPr/>
                </a:tc>
              </a:tr>
            </a:tbl>
          </a:graphicData>
        </a:graphic>
      </p:graphicFrame>
      <p:sp>
        <p:nvSpPr>
          <p:cNvPr id="3" name="TextBox 2"/>
          <p:cNvSpPr txBox="1"/>
          <p:nvPr/>
        </p:nvSpPr>
        <p:spPr>
          <a:xfrm>
            <a:off x="3810000" y="609600"/>
            <a:ext cx="1057275" cy="584200"/>
          </a:xfrm>
          <a:prstGeom prst="rect">
            <a:avLst/>
          </a:prstGeom>
          <a:noFill/>
        </p:spPr>
        <p:txBody>
          <a:bodyPr wrap="none">
            <a:spAutoFit/>
          </a:bodyPr>
          <a:lstStyle/>
          <a:p>
            <a:pPr fontAlgn="auto">
              <a:spcBef>
                <a:spcPts val="0"/>
              </a:spcBef>
              <a:spcAft>
                <a:spcPts val="0"/>
              </a:spcAft>
              <a:defRPr/>
            </a:pPr>
            <a:r>
              <a:rPr lang="en-US" sz="3200" b="1" dirty="0">
                <a:solidFill>
                  <a:schemeClr val="accent6"/>
                </a:solidFill>
                <a:latin typeface="+mn-lt"/>
                <a:cs typeface="+mn-cs"/>
              </a:rPr>
              <a:t>S</a:t>
            </a:r>
            <a:r>
              <a:rPr lang="en-US" sz="3200" b="1" dirty="0">
                <a:latin typeface="+mn-lt"/>
                <a:cs typeface="+mn-cs"/>
              </a:rPr>
              <a:t>cale</a:t>
            </a:r>
          </a:p>
        </p:txBody>
      </p:sp>
      <p:sp>
        <p:nvSpPr>
          <p:cNvPr id="5" name="TextBox 4"/>
          <p:cNvSpPr txBox="1"/>
          <p:nvPr/>
        </p:nvSpPr>
        <p:spPr>
          <a:xfrm>
            <a:off x="160338" y="2182813"/>
            <a:ext cx="677862" cy="1246187"/>
          </a:xfrm>
          <a:prstGeom prst="rect">
            <a:avLst/>
          </a:prstGeom>
          <a:noFill/>
        </p:spPr>
        <p:txBody>
          <a:bodyPr vert="vert" wrap="none">
            <a:spAutoFit/>
          </a:bodyPr>
          <a:lstStyle/>
          <a:p>
            <a:pPr fontAlgn="auto">
              <a:spcBef>
                <a:spcPts val="0"/>
              </a:spcBef>
              <a:spcAft>
                <a:spcPts val="0"/>
              </a:spcAft>
              <a:defRPr/>
            </a:pPr>
            <a:r>
              <a:rPr lang="en-US" sz="3200" b="1" dirty="0">
                <a:solidFill>
                  <a:schemeClr val="accent6"/>
                </a:solidFill>
                <a:latin typeface="+mn-lt"/>
                <a:cs typeface="+mn-cs"/>
              </a:rPr>
              <a:t>S</a:t>
            </a:r>
            <a:r>
              <a:rPr lang="en-US" sz="3200" b="1" dirty="0">
                <a:latin typeface="+mn-lt"/>
                <a:cs typeface="+mn-cs"/>
              </a:rPr>
              <a:t>ource</a:t>
            </a:r>
          </a:p>
        </p:txBody>
      </p:sp>
      <p:sp>
        <p:nvSpPr>
          <p:cNvPr id="6" name="TextBox 5"/>
          <p:cNvSpPr txBox="1"/>
          <p:nvPr/>
        </p:nvSpPr>
        <p:spPr>
          <a:xfrm>
            <a:off x="3657600" y="4724400"/>
            <a:ext cx="745717" cy="1569660"/>
          </a:xfrm>
          <a:prstGeom prst="rect">
            <a:avLst/>
          </a:prstGeom>
          <a:noFill/>
        </p:spPr>
        <p:txBody>
          <a:bodyPr wrap="none" rtlCol="0">
            <a:spAutoFit/>
          </a:bodyPr>
          <a:lstStyle/>
          <a:p>
            <a:r>
              <a:rPr lang="en-US" sz="9600" b="1" dirty="0" smtClean="0">
                <a:solidFill>
                  <a:schemeClr val="accent6"/>
                </a:solidFill>
                <a:latin typeface="Segoe UI" pitchFamily="34" charset="0"/>
                <a:cs typeface="Segoe UI" pitchFamily="34" charset="0"/>
              </a:rPr>
              <a:t>*</a:t>
            </a:r>
            <a:endParaRPr lang="en-US" sz="9600" b="1" dirty="0">
              <a:solidFill>
                <a:schemeClr val="accent6"/>
              </a:solidFill>
              <a:latin typeface="Segoe UI" pitchFamily="34" charset="0"/>
              <a:cs typeface="Segoe UI" pitchFamily="34" charset="0"/>
            </a:endParaRPr>
          </a:p>
        </p:txBody>
      </p:sp>
      <p:sp>
        <p:nvSpPr>
          <p:cNvPr id="7" name="TextBox 6"/>
          <p:cNvSpPr txBox="1"/>
          <p:nvPr/>
        </p:nvSpPr>
        <p:spPr>
          <a:xfrm>
            <a:off x="6096000" y="2895600"/>
            <a:ext cx="745717" cy="1569660"/>
          </a:xfrm>
          <a:prstGeom prst="rect">
            <a:avLst/>
          </a:prstGeom>
          <a:noFill/>
        </p:spPr>
        <p:txBody>
          <a:bodyPr wrap="none" rtlCol="0">
            <a:spAutoFit/>
          </a:bodyPr>
          <a:lstStyle/>
          <a:p>
            <a:r>
              <a:rPr lang="en-US" sz="9600" b="1" dirty="0" smtClean="0">
                <a:solidFill>
                  <a:schemeClr val="accent6"/>
                </a:solidFill>
                <a:latin typeface="Segoe UI" pitchFamily="34" charset="0"/>
                <a:cs typeface="Segoe UI" pitchFamily="34" charset="0"/>
              </a:rPr>
              <a:t>*</a:t>
            </a:r>
            <a:endParaRPr lang="en-US" sz="9600" b="1" dirty="0">
              <a:solidFill>
                <a:schemeClr val="accent6"/>
              </a:solidFill>
              <a:latin typeface="Segoe UI" pitchFamily="34" charset="0"/>
              <a:cs typeface="Segoe UI" pitchFamily="34" charset="0"/>
            </a:endParaRPr>
          </a:p>
        </p:txBody>
      </p:sp>
      <p:sp>
        <p:nvSpPr>
          <p:cNvPr id="8" name="TextBox 7"/>
          <p:cNvSpPr txBox="1"/>
          <p:nvPr/>
        </p:nvSpPr>
        <p:spPr>
          <a:xfrm>
            <a:off x="7467600" y="4572000"/>
            <a:ext cx="745717" cy="1569660"/>
          </a:xfrm>
          <a:prstGeom prst="rect">
            <a:avLst/>
          </a:prstGeom>
          <a:noFill/>
        </p:spPr>
        <p:txBody>
          <a:bodyPr wrap="none" rtlCol="0">
            <a:spAutoFit/>
          </a:bodyPr>
          <a:lstStyle/>
          <a:p>
            <a:r>
              <a:rPr lang="en-US" sz="9600" b="1" dirty="0" smtClean="0">
                <a:solidFill>
                  <a:schemeClr val="accent6"/>
                </a:solidFill>
                <a:latin typeface="Segoe UI" pitchFamily="34" charset="0"/>
                <a:cs typeface="Segoe UI" pitchFamily="34" charset="0"/>
              </a:rPr>
              <a:t>*</a:t>
            </a:r>
            <a:endParaRPr lang="en-US" sz="9600" b="1" dirty="0">
              <a:solidFill>
                <a:schemeClr val="accent6"/>
              </a:solidFill>
              <a:latin typeface="Segoe UI" pitchFamily="34" charset="0"/>
              <a:cs typeface="Segoe U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smtClean="0"/>
              <a:t>Customer relationship management: a look at space and expertise</a:t>
            </a:r>
            <a:endParaRPr lang="en-US" sz="8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12700">
            <a:noFill/>
            <a:miter lim="800000"/>
            <a:headEnd/>
            <a:tailEnd/>
          </a:ln>
        </p:spPr>
      </p:pic>
      <p:sp>
        <p:nvSpPr>
          <p:cNvPr id="2" name="Title 1"/>
          <p:cNvSpPr>
            <a:spLocks noGrp="1"/>
          </p:cNvSpPr>
          <p:nvPr>
            <p:ph type="title"/>
          </p:nvPr>
        </p:nvSpPr>
        <p:spPr/>
        <p:txBody>
          <a:bodyPr>
            <a:normAutofit/>
          </a:bodyPr>
          <a:lstStyle/>
          <a:p>
            <a:r>
              <a:rPr lang="en-US" b="1" dirty="0" smtClean="0">
                <a:solidFill>
                  <a:schemeClr val="bg1"/>
                </a:solidFill>
              </a:rPr>
              <a:t>The reconfiguration of space</a:t>
            </a:r>
            <a:endParaRPr lang="en-US" b="1" dirty="0">
              <a:solidFill>
                <a:schemeClr val="bg1"/>
              </a:solidFill>
            </a:endParaRPr>
          </a:p>
        </p:txBody>
      </p:sp>
      <p:sp>
        <p:nvSpPr>
          <p:cNvPr id="6" name="Content Placeholder 2"/>
          <p:cNvSpPr>
            <a:spLocks noGrp="1"/>
          </p:cNvSpPr>
          <p:nvPr>
            <p:ph idx="1"/>
          </p:nvPr>
        </p:nvSpPr>
        <p:spPr>
          <a:xfrm>
            <a:off x="457200" y="3962400"/>
            <a:ext cx="8229600" cy="2514600"/>
          </a:xfrm>
          <a:solidFill>
            <a:schemeClr val="accent4"/>
          </a:solidFill>
        </p:spPr>
        <p:txBody>
          <a:bodyPr>
            <a:normAutofit lnSpcReduction="10000"/>
          </a:bodyPr>
          <a:lstStyle/>
          <a:p>
            <a:r>
              <a:rPr lang="en-US" b="1" dirty="0" smtClean="0">
                <a:solidFill>
                  <a:schemeClr val="bg1"/>
                </a:solidFill>
              </a:rPr>
              <a:t>Shift from </a:t>
            </a:r>
            <a:r>
              <a:rPr lang="en-US" b="1" dirty="0" smtClean="0">
                <a:solidFill>
                  <a:schemeClr val="accent6"/>
                </a:solidFill>
              </a:rPr>
              <a:t>Infrastructure</a:t>
            </a:r>
            <a:r>
              <a:rPr lang="en-US" b="1" dirty="0" smtClean="0">
                <a:solidFill>
                  <a:schemeClr val="bg1"/>
                </a:solidFill>
              </a:rPr>
              <a:t> to </a:t>
            </a:r>
            <a:r>
              <a:rPr lang="en-US" b="1" dirty="0" smtClean="0">
                <a:solidFill>
                  <a:schemeClr val="accent6"/>
                </a:solidFill>
              </a:rPr>
              <a:t>Customer relationship</a:t>
            </a:r>
            <a:r>
              <a:rPr lang="en-US" b="1" dirty="0" smtClean="0">
                <a:solidFill>
                  <a:schemeClr val="bg1"/>
                </a:solidFill>
              </a:rPr>
              <a:t> management</a:t>
            </a:r>
          </a:p>
          <a:p>
            <a:pPr lvl="1"/>
            <a:r>
              <a:rPr lang="en-US" b="1" dirty="0" smtClean="0">
                <a:solidFill>
                  <a:schemeClr val="bg1"/>
                </a:solidFill>
              </a:rPr>
              <a:t>Social: ad hoc rendezvous</a:t>
            </a:r>
          </a:p>
          <a:p>
            <a:pPr lvl="1"/>
            <a:r>
              <a:rPr lang="en-US" b="1" dirty="0" smtClean="0">
                <a:solidFill>
                  <a:schemeClr val="bg1"/>
                </a:solidFill>
              </a:rPr>
              <a:t>Showcase: exhibition, expertise, specialist equipment/services.</a:t>
            </a:r>
            <a:endParaRPr lang="en-US" b="1" dirty="0">
              <a:solidFill>
                <a:schemeClr val="bg1"/>
              </a:solidFill>
            </a:endParaRPr>
          </a:p>
        </p:txBody>
      </p:sp>
      <p:sp>
        <p:nvSpPr>
          <p:cNvPr id="5" name="TextBox 4"/>
          <p:cNvSpPr txBox="1"/>
          <p:nvPr/>
        </p:nvSpPr>
        <p:spPr>
          <a:xfrm>
            <a:off x="0" y="6553200"/>
            <a:ext cx="3194977" cy="307777"/>
          </a:xfrm>
          <a:prstGeom prst="rect">
            <a:avLst/>
          </a:prstGeom>
          <a:noFill/>
        </p:spPr>
        <p:txBody>
          <a:bodyPr wrap="none" rtlCol="0">
            <a:spAutoFit/>
          </a:bodyPr>
          <a:lstStyle/>
          <a:p>
            <a:r>
              <a:rPr lang="en-US" sz="1400" dirty="0" smtClean="0">
                <a:solidFill>
                  <a:schemeClr val="bg1"/>
                </a:solidFill>
              </a:rPr>
              <a:t>Photo: University of Rochester. S Gibbons</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0"/>
            <a:ext cx="8458200" cy="1143000"/>
          </a:xfrm>
        </p:spPr>
        <p:txBody>
          <a:bodyPr>
            <a:noAutofit/>
          </a:bodyPr>
          <a:lstStyle/>
          <a:p>
            <a:r>
              <a:rPr lang="en-US" sz="3200" dirty="0" smtClean="0"/>
              <a:t>Shift: systems support for use of space </a:t>
            </a:r>
            <a:br>
              <a:rPr lang="en-US" sz="3200" dirty="0" smtClean="0"/>
            </a:br>
            <a:r>
              <a:rPr lang="en-US" sz="3200" dirty="0" smtClean="0"/>
              <a:t>(customer relationship management)</a:t>
            </a:r>
            <a:endParaRPr lang="en-US" sz="3200" dirty="0"/>
          </a:p>
        </p:txBody>
      </p:sp>
      <p:pic>
        <p:nvPicPr>
          <p:cNvPr id="189442" name="Picture 2"/>
          <p:cNvPicPr>
            <a:picLocks noGrp="1" noChangeAspect="1" noChangeArrowheads="1"/>
          </p:cNvPicPr>
          <p:nvPr>
            <p:ph idx="1"/>
          </p:nvPr>
        </p:nvPicPr>
        <p:blipFill>
          <a:blip r:embed="rId2" cstate="print"/>
          <a:srcRect/>
          <a:stretch>
            <a:fillRect/>
          </a:stretch>
        </p:blipFill>
        <p:spPr bwMode="auto">
          <a:xfrm>
            <a:off x="457200" y="533400"/>
            <a:ext cx="8060603"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3581400" y="1676400"/>
            <a:ext cx="5918901" cy="5778065"/>
          </a:xfrm>
          <a:prstGeom prst="rect">
            <a:avLst/>
          </a:prstGeom>
          <a:noFill/>
          <a:ln w="9525">
            <a:noFill/>
            <a:miter lim="800000"/>
            <a:headEnd/>
            <a:tailEnd/>
          </a:ln>
        </p:spPr>
      </p:pic>
      <p:sp>
        <p:nvSpPr>
          <p:cNvPr id="2" name="Title 1"/>
          <p:cNvSpPr>
            <a:spLocks noGrp="1"/>
          </p:cNvSpPr>
          <p:nvPr>
            <p:ph type="title"/>
          </p:nvPr>
        </p:nvSpPr>
        <p:spPr>
          <a:xfrm>
            <a:off x="457200" y="381000"/>
            <a:ext cx="8229600" cy="1143000"/>
          </a:xfrm>
        </p:spPr>
        <p:txBody>
          <a:bodyPr>
            <a:normAutofit fontScale="90000"/>
          </a:bodyPr>
          <a:lstStyle/>
          <a:p>
            <a:r>
              <a:rPr lang="en-US" dirty="0" smtClean="0"/>
              <a:t>Shift: visibility of library staff: Relationship management?</a:t>
            </a:r>
            <a:endParaRPr lang="en-US" dirty="0"/>
          </a:p>
        </p:txBody>
      </p:sp>
      <p:sp>
        <p:nvSpPr>
          <p:cNvPr id="3" name="Content Placeholder 2"/>
          <p:cNvSpPr>
            <a:spLocks noGrp="1"/>
          </p:cNvSpPr>
          <p:nvPr>
            <p:ph idx="1"/>
          </p:nvPr>
        </p:nvSpPr>
        <p:spPr>
          <a:xfrm>
            <a:off x="457200" y="2286000"/>
            <a:ext cx="4114800" cy="3886200"/>
          </a:xfrm>
          <a:solidFill>
            <a:schemeClr val="bg1"/>
          </a:solidFill>
          <a:ln>
            <a:noFill/>
          </a:ln>
        </p:spPr>
        <p:txBody>
          <a:bodyPr>
            <a:normAutofit fontScale="85000" lnSpcReduction="10000"/>
          </a:bodyPr>
          <a:lstStyle/>
          <a:p>
            <a:r>
              <a:rPr lang="en-US" b="1" dirty="0" smtClean="0">
                <a:solidFill>
                  <a:schemeClr val="accent6"/>
                </a:solidFill>
              </a:rPr>
              <a:t>People are entry points </a:t>
            </a:r>
            <a:r>
              <a:rPr lang="en-US" sz="1600" dirty="0" smtClean="0"/>
              <a:t>(Dan Chudnov)</a:t>
            </a:r>
            <a:endParaRPr lang="en-US" dirty="0" smtClean="0"/>
          </a:p>
          <a:p>
            <a:r>
              <a:rPr lang="en-US" dirty="0" smtClean="0"/>
              <a:t>Engagement with research/learning/</a:t>
            </a:r>
            <a:br>
              <a:rPr lang="en-US" dirty="0" smtClean="0"/>
            </a:br>
            <a:r>
              <a:rPr lang="en-US" dirty="0" smtClean="0"/>
              <a:t>personal development</a:t>
            </a:r>
          </a:p>
          <a:p>
            <a:r>
              <a:rPr lang="en-US" b="1" dirty="0" smtClean="0">
                <a:solidFill>
                  <a:schemeClr val="accent6"/>
                </a:solidFill>
              </a:rPr>
              <a:t>If the library wishes to be seen as expert then its expertise must be seen.</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46786" name="Picture 2"/>
          <p:cNvPicPr>
            <a:picLocks noGrp="1" noChangeAspect="1" noChangeArrowheads="1"/>
          </p:cNvPicPr>
          <p:nvPr>
            <p:ph idx="1"/>
          </p:nvPr>
        </p:nvPicPr>
        <p:blipFill>
          <a:blip r:embed="rId2" cstate="print"/>
          <a:srcRect/>
          <a:stretch>
            <a:fillRect/>
          </a:stretch>
        </p:blipFill>
        <p:spPr bwMode="auto">
          <a:xfrm>
            <a:off x="457200" y="1447800"/>
            <a:ext cx="8229600" cy="39459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1" name="Picture 3"/>
          <p:cNvPicPr>
            <a:picLocks noChangeAspect="1" noChangeArrowheads="1"/>
          </p:cNvPicPr>
          <p:nvPr/>
        </p:nvPicPr>
        <p:blipFill>
          <a:blip r:embed="rId2" cstate="print"/>
          <a:srcRect/>
          <a:stretch>
            <a:fillRect/>
          </a:stretch>
        </p:blipFill>
        <p:spPr bwMode="auto">
          <a:xfrm>
            <a:off x="195263" y="285750"/>
            <a:ext cx="8751887" cy="628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49858" name="Picture 2"/>
          <p:cNvPicPr>
            <a:picLocks noGrp="1" noChangeAspect="1" noChangeArrowheads="1"/>
          </p:cNvPicPr>
          <p:nvPr>
            <p:ph idx="1"/>
          </p:nvPr>
        </p:nvPicPr>
        <p:blipFill>
          <a:blip r:embed="rId2" cstate="print"/>
          <a:srcRect/>
          <a:stretch>
            <a:fillRect/>
          </a:stretch>
        </p:blipFill>
        <p:spPr bwMode="auto">
          <a:xfrm>
            <a:off x="457200" y="1854171"/>
            <a:ext cx="8229600" cy="40180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8800" dirty="0" smtClean="0"/>
              <a:t>Customer relationship management: a look at systems</a:t>
            </a:r>
            <a:endParaRPr lang="en-US" sz="8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pPr>
              <a:buClr>
                <a:schemeClr val="accent6"/>
              </a:buClr>
              <a:buFont typeface="Segoe UI" pitchFamily="34" charset="0"/>
              <a:buChar char="*"/>
            </a:pPr>
            <a:r>
              <a:rPr lang="en-US" dirty="0" smtClean="0"/>
              <a:t>Managing demand </a:t>
            </a:r>
            <a:r>
              <a:rPr lang="en-US" dirty="0" err="1" smtClean="0"/>
              <a:t>vs</a:t>
            </a:r>
            <a:r>
              <a:rPr lang="en-US" dirty="0" smtClean="0"/>
              <a:t> managing supply</a:t>
            </a:r>
          </a:p>
          <a:p>
            <a:pPr>
              <a:buClr>
                <a:schemeClr val="accent6"/>
              </a:buClr>
              <a:buFont typeface="Segoe UI" pitchFamily="34" charset="0"/>
              <a:buChar char="*"/>
            </a:pPr>
            <a:r>
              <a:rPr lang="en-US" dirty="0" smtClean="0"/>
              <a:t>Collections: outside in and inside out</a:t>
            </a:r>
          </a:p>
          <a:p>
            <a:pPr>
              <a:buClr>
                <a:schemeClr val="accent6"/>
              </a:buClr>
              <a:buFont typeface="Segoe UI" pitchFamily="34" charset="0"/>
              <a:buChar char="*"/>
            </a:pPr>
            <a:r>
              <a:rPr lang="en-US" dirty="0" smtClean="0"/>
              <a:t>Discovery happens elsewhere</a:t>
            </a:r>
          </a:p>
          <a:p>
            <a:pPr>
              <a:buClr>
                <a:schemeClr val="accent6"/>
              </a:buClr>
              <a:buFont typeface="Segoe UI" pitchFamily="34" charset="0"/>
              <a:buChar char="*"/>
            </a:pPr>
            <a:r>
              <a:rPr lang="en-US" dirty="0" smtClean="0"/>
              <a:t>(Personal collections)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0947" name="Picture 3"/>
          <p:cNvPicPr>
            <a:picLocks noGrp="1" noChangeAspect="1" noChangeArrowheads="1"/>
          </p:cNvPicPr>
          <p:nvPr>
            <p:ph idx="1"/>
          </p:nvPr>
        </p:nvPicPr>
        <p:blipFill>
          <a:blip r:embed="rId2" cstate="print"/>
          <a:srcRect/>
          <a:stretch>
            <a:fillRect/>
          </a:stretch>
        </p:blipFill>
        <p:spPr bwMode="auto">
          <a:xfrm>
            <a:off x="457200" y="1760314"/>
            <a:ext cx="8229600" cy="42057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smtClean="0"/>
              <a:t>Sorting out demand</a:t>
            </a:r>
            <a:endParaRPr lang="en-US" sz="7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1524000"/>
            <a:ext cx="6096000" cy="4031873"/>
          </a:xfrm>
          <a:prstGeom prst="rect">
            <a:avLst/>
          </a:prstGeom>
          <a:noFill/>
        </p:spPr>
        <p:txBody>
          <a:bodyPr wrap="square" rtlCol="0">
            <a:spAutoFit/>
          </a:bodyPr>
          <a:lstStyle/>
          <a:p>
            <a:r>
              <a:rPr lang="en-US" sz="2800" dirty="0" smtClean="0"/>
              <a:t>"The 20th century was about sorting out supply," Potter says. "The 21st is going to be about sorting out demand." The Internet makes everything available, but mere availability is meaningless if the products remain unknown to potential buyers.</a:t>
            </a:r>
            <a:br>
              <a:rPr lang="en-US" sz="2800" dirty="0" smtClean="0"/>
            </a:br>
            <a:r>
              <a:rPr lang="en-US" sz="2800" dirty="0" smtClean="0"/>
              <a:t/>
            </a:r>
            <a:br>
              <a:rPr lang="en-US" sz="2800" dirty="0" smtClean="0"/>
            </a:br>
            <a:r>
              <a:rPr lang="en-US" sz="1600" dirty="0" smtClean="0"/>
              <a:t>Read More </a:t>
            </a:r>
            <a:r>
              <a:rPr lang="en-US" sz="1600" dirty="0" smtClean="0">
                <a:hlinkClick r:id="rId3"/>
              </a:rPr>
              <a:t>http://www.wired.com/techbiz/media/magazine/16-03/mf_netflix?currentPage=1#ixzz0mBoE2Mf4</a:t>
            </a:r>
            <a:endParaRPr lang="en-US" sz="2800" dirty="0"/>
          </a:p>
        </p:txBody>
      </p:sp>
      <p:sp>
        <p:nvSpPr>
          <p:cNvPr id="4" name="TextBox 3"/>
          <p:cNvSpPr txBox="1"/>
          <p:nvPr/>
        </p:nvSpPr>
        <p:spPr>
          <a:xfrm>
            <a:off x="2438400" y="914400"/>
            <a:ext cx="3686843" cy="369332"/>
          </a:xfrm>
          <a:prstGeom prst="rect">
            <a:avLst/>
          </a:prstGeom>
          <a:noFill/>
        </p:spPr>
        <p:txBody>
          <a:bodyPr wrap="none" rtlCol="0">
            <a:spAutoFit/>
          </a:bodyPr>
          <a:lstStyle/>
          <a:p>
            <a:r>
              <a:rPr lang="en-US" dirty="0" smtClean="0"/>
              <a:t>Gavin Potter: Netflix prize competitor</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noChangeArrowheads="1"/>
          </p:cNvPicPr>
          <p:nvPr>
            <p:ph idx="1"/>
          </p:nvPr>
        </p:nvPicPr>
        <p:blipFill>
          <a:blip r:embed="rId2" cstate="print"/>
          <a:srcRect/>
          <a:stretch>
            <a:fillRect/>
          </a:stretch>
        </p:blipFill>
        <p:spPr bwMode="auto">
          <a:xfrm>
            <a:off x="1743273" y="1600200"/>
            <a:ext cx="5657454"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44739" name="Picture 3"/>
          <p:cNvPicPr>
            <a:picLocks noGrp="1" noChangeAspect="1" noChangeArrowheads="1"/>
          </p:cNvPicPr>
          <p:nvPr>
            <p:ph idx="1"/>
          </p:nvPr>
        </p:nvPicPr>
        <p:blipFill>
          <a:blip r:embed="rId2" cstate="print"/>
          <a:srcRect/>
          <a:stretch>
            <a:fillRect/>
          </a:stretch>
        </p:blipFill>
        <p:spPr bwMode="auto">
          <a:xfrm>
            <a:off x="228600" y="914084"/>
            <a:ext cx="8686800" cy="52120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p:cNvPicPr>
            <a:picLocks noChangeAspect="1" noChangeArrowheads="1"/>
          </p:cNvPicPr>
          <p:nvPr/>
        </p:nvPicPr>
        <p:blipFill>
          <a:blip r:embed="rId2" cstate="print"/>
          <a:srcRect/>
          <a:stretch>
            <a:fillRect/>
          </a:stretch>
        </p:blipFill>
        <p:spPr bwMode="auto">
          <a:xfrm>
            <a:off x="752475" y="609600"/>
            <a:ext cx="7637463"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p:cNvPicPr>
            <a:picLocks noChangeAspect="1" noChangeArrowheads="1"/>
          </p:cNvPicPr>
          <p:nvPr/>
        </p:nvPicPr>
        <p:blipFill>
          <a:blip r:embed="rId2" cstate="print"/>
          <a:srcRect/>
          <a:stretch>
            <a:fillRect/>
          </a:stretch>
        </p:blipFill>
        <p:spPr bwMode="auto">
          <a:xfrm>
            <a:off x="0" y="1"/>
            <a:ext cx="2677886" cy="6858000"/>
          </a:xfrm>
          <a:prstGeom prst="rect">
            <a:avLst/>
          </a:prstGeom>
          <a:noFill/>
          <a:ln w="9525">
            <a:noFill/>
            <a:miter lim="800000"/>
            <a:headEnd/>
            <a:tailEnd/>
          </a:ln>
        </p:spPr>
      </p:pic>
      <p:pic>
        <p:nvPicPr>
          <p:cNvPr id="216067" name="Picture 3"/>
          <p:cNvPicPr>
            <a:picLocks noChangeAspect="1" noChangeArrowheads="1"/>
          </p:cNvPicPr>
          <p:nvPr/>
        </p:nvPicPr>
        <p:blipFill>
          <a:blip r:embed="rId3" cstate="print"/>
          <a:srcRect/>
          <a:stretch>
            <a:fillRect/>
          </a:stretch>
        </p:blipFill>
        <p:spPr bwMode="auto">
          <a:xfrm>
            <a:off x="838200" y="457200"/>
            <a:ext cx="7989887" cy="3352800"/>
          </a:xfrm>
          <a:prstGeom prst="rect">
            <a:avLst/>
          </a:prstGeom>
          <a:noFill/>
          <a:ln w="9525">
            <a:solidFill>
              <a:schemeClr val="accent6"/>
            </a:solidFill>
            <a:miter lim="800000"/>
            <a:headEnd/>
            <a:tailEnd/>
          </a:ln>
        </p:spPr>
      </p:pic>
      <p:pic>
        <p:nvPicPr>
          <p:cNvPr id="216068" name="Picture 4"/>
          <p:cNvPicPr>
            <a:picLocks noChangeAspect="1" noChangeArrowheads="1"/>
          </p:cNvPicPr>
          <p:nvPr/>
        </p:nvPicPr>
        <p:blipFill>
          <a:blip r:embed="rId4" cstate="print"/>
          <a:srcRect/>
          <a:stretch>
            <a:fillRect/>
          </a:stretch>
        </p:blipFill>
        <p:spPr bwMode="auto">
          <a:xfrm>
            <a:off x="304800" y="1600200"/>
            <a:ext cx="7770813" cy="3467100"/>
          </a:xfrm>
          <a:prstGeom prst="rect">
            <a:avLst/>
          </a:prstGeom>
          <a:noFill/>
          <a:ln w="9525">
            <a:solidFill>
              <a:schemeClr val="accent6"/>
            </a:solidFill>
            <a:miter lim="800000"/>
            <a:headEnd/>
            <a:tailEnd/>
          </a:ln>
        </p:spPr>
      </p:pic>
      <p:pic>
        <p:nvPicPr>
          <p:cNvPr id="216069" name="Picture 5"/>
          <p:cNvPicPr>
            <a:picLocks noChangeAspect="1" noChangeArrowheads="1"/>
          </p:cNvPicPr>
          <p:nvPr/>
        </p:nvPicPr>
        <p:blipFill>
          <a:blip r:embed="rId5" cstate="print"/>
          <a:srcRect/>
          <a:stretch>
            <a:fillRect/>
          </a:stretch>
        </p:blipFill>
        <p:spPr bwMode="auto">
          <a:xfrm>
            <a:off x="0" y="2895600"/>
            <a:ext cx="9115425" cy="3502434"/>
          </a:xfrm>
          <a:prstGeom prst="rect">
            <a:avLst/>
          </a:prstGeom>
          <a:noFill/>
          <a:ln w="9525">
            <a:solidFill>
              <a:schemeClr val="accent6"/>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60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60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6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pPr algn="ctr"/>
            <a:r>
              <a:rPr lang="en-US" dirty="0" smtClean="0"/>
              <a:t>Context, community, conversation</a:t>
            </a:r>
            <a:endParaRPr lang="en-US" dirty="0"/>
          </a:p>
        </p:txBody>
      </p:sp>
      <p:sp>
        <p:nvSpPr>
          <p:cNvPr id="5" name="Title 1"/>
          <p:cNvSpPr txBox="1">
            <a:spLocks/>
          </p:cNvSpPr>
          <p:nvPr/>
        </p:nvSpPr>
        <p:spPr>
          <a:xfrm>
            <a:off x="609600" y="266700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Segoe UI" pitchFamily="34" charset="0"/>
                <a:ea typeface="+mj-ea"/>
                <a:cs typeface="Segoe UI" pitchFamily="34" charset="0"/>
              </a:rPr>
              <a:t>Rank, relate, recommend</a:t>
            </a:r>
            <a:endParaRPr kumimoji="0" lang="en-US" sz="4400" b="0" i="0" u="none" strike="noStrike" kern="1200" cap="none" spc="0" normalizeH="0" baseline="0" noProof="0" dirty="0">
              <a:ln>
                <a:noFill/>
              </a:ln>
              <a:solidFill>
                <a:schemeClr val="tx1"/>
              </a:solidFill>
              <a:effectLst/>
              <a:uLnTx/>
              <a:uFillTx/>
              <a:latin typeface="Segoe UI" pitchFamily="34" charset="0"/>
              <a:ea typeface="+mj-ea"/>
              <a:cs typeface="Segoe UI" pitchFamily="34" charset="0"/>
            </a:endParaRPr>
          </a:p>
        </p:txBody>
      </p:sp>
      <p:sp>
        <p:nvSpPr>
          <p:cNvPr id="4" name="TextBox 3"/>
          <p:cNvSpPr txBox="1"/>
          <p:nvPr/>
        </p:nvSpPr>
        <p:spPr>
          <a:xfrm>
            <a:off x="1219200" y="5257800"/>
            <a:ext cx="7217104" cy="830997"/>
          </a:xfrm>
          <a:prstGeom prst="rect">
            <a:avLst/>
          </a:prstGeom>
          <a:noFill/>
        </p:spPr>
        <p:txBody>
          <a:bodyPr wrap="none" rtlCol="0">
            <a:spAutoFit/>
          </a:bodyPr>
          <a:lstStyle/>
          <a:p>
            <a:pPr algn="ctr"/>
            <a:r>
              <a:rPr lang="en-US" sz="2400" b="1" dirty="0" smtClean="0">
                <a:solidFill>
                  <a:schemeClr val="accent6"/>
                </a:solidFill>
              </a:rPr>
              <a:t>Depends on infrastructure:</a:t>
            </a:r>
            <a:br>
              <a:rPr lang="en-US" sz="2400" b="1" dirty="0" smtClean="0">
                <a:solidFill>
                  <a:schemeClr val="accent6"/>
                </a:solidFill>
              </a:rPr>
            </a:br>
            <a:r>
              <a:rPr lang="en-US" sz="2400" b="1" dirty="0" smtClean="0">
                <a:solidFill>
                  <a:schemeClr val="accent6"/>
                </a:solidFill>
              </a:rPr>
              <a:t>Shared platform, analytics, integration, syndication, …. </a:t>
            </a:r>
            <a:endParaRPr lang="en-US" sz="2400" b="1" dirty="0">
              <a:solidFill>
                <a:schemeClr val="accent6"/>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9600" dirty="0" smtClean="0"/>
              <a:t>Collections</a:t>
            </a:r>
            <a:endParaRPr lang="en-US" sz="96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7"/>
          <p:cNvSpPr txBox="1">
            <a:spLocks noChangeArrowheads="1"/>
          </p:cNvSpPr>
          <p:nvPr/>
        </p:nvSpPr>
        <p:spPr bwMode="auto">
          <a:xfrm>
            <a:off x="381000" y="381000"/>
            <a:ext cx="7620000" cy="2564066"/>
          </a:xfrm>
          <a:prstGeom prst="rect">
            <a:avLst/>
          </a:prstGeom>
          <a:noFill/>
          <a:ln w="9525">
            <a:solidFill>
              <a:srgbClr val="FF6600"/>
            </a:solidFill>
            <a:miter lim="800000"/>
            <a:headEnd/>
            <a:tailEnd/>
          </a:ln>
        </p:spPr>
        <p:txBody>
          <a:bodyPr wrap="square" lIns="64291" tIns="32146" rIns="64291" bIns="32146">
            <a:spAutoFit/>
          </a:bodyPr>
          <a:lstStyle/>
          <a:p>
            <a:pPr>
              <a:lnSpc>
                <a:spcPct val="120000"/>
              </a:lnSpc>
              <a:spcBef>
                <a:spcPct val="50000"/>
              </a:spcBef>
            </a:pPr>
            <a:r>
              <a:rPr lang="en-US" sz="3200" b="1" dirty="0"/>
              <a:t>Outside </a:t>
            </a:r>
            <a:r>
              <a:rPr lang="en-US" sz="3200" b="1" dirty="0" smtClean="0"/>
              <a:t>in: </a:t>
            </a:r>
            <a:r>
              <a:rPr lang="en-US" sz="2400" b="1" dirty="0" smtClean="0"/>
              <a:t/>
            </a:r>
            <a:br>
              <a:rPr lang="en-US" sz="2400" b="1" dirty="0" smtClean="0"/>
            </a:br>
            <a:r>
              <a:rPr lang="en-US" sz="2400" b="1" dirty="0" smtClean="0"/>
              <a:t>Books, journals, DVDs, … (</a:t>
            </a:r>
            <a:r>
              <a:rPr lang="en-US" sz="2400" b="1" dirty="0" smtClean="0">
                <a:solidFill>
                  <a:schemeClr val="accent6"/>
                </a:solidFill>
              </a:rPr>
              <a:t>Bought and licensed)</a:t>
            </a:r>
          </a:p>
          <a:p>
            <a:pPr>
              <a:lnSpc>
                <a:spcPct val="120000"/>
              </a:lnSpc>
              <a:spcBef>
                <a:spcPct val="50000"/>
              </a:spcBef>
            </a:pPr>
            <a:r>
              <a:rPr lang="en-US" sz="2400" b="1" dirty="0" smtClean="0">
                <a:solidFill>
                  <a:schemeClr val="accent6"/>
                </a:solidFill>
              </a:rPr>
              <a:t>Aim: </a:t>
            </a:r>
            <a:r>
              <a:rPr lang="en-US" sz="3200" b="1" dirty="0" smtClean="0">
                <a:solidFill>
                  <a:schemeClr val="accent6"/>
                </a:solidFill>
              </a:rPr>
              <a:t>to discover </a:t>
            </a:r>
            <a:r>
              <a:rPr lang="en-US" sz="2400" b="1" dirty="0" smtClean="0">
                <a:solidFill>
                  <a:schemeClr val="accent6"/>
                </a:solidFill>
              </a:rPr>
              <a:t>…</a:t>
            </a:r>
          </a:p>
          <a:p>
            <a:pPr>
              <a:lnSpc>
                <a:spcPct val="120000"/>
              </a:lnSpc>
              <a:spcBef>
                <a:spcPct val="50000"/>
              </a:spcBef>
            </a:pPr>
            <a:endParaRPr lang="en-US" sz="2400" dirty="0" smtClean="0"/>
          </a:p>
        </p:txBody>
      </p:sp>
      <p:pic>
        <p:nvPicPr>
          <p:cNvPr id="14350" name="Picture 48" descr="booksjournals"/>
          <p:cNvPicPr>
            <a:picLocks noChangeAspect="1" noChangeArrowheads="1"/>
          </p:cNvPicPr>
          <p:nvPr/>
        </p:nvPicPr>
        <p:blipFill>
          <a:blip r:embed="rId2" cstate="print"/>
          <a:srcRect/>
          <a:stretch>
            <a:fillRect/>
          </a:stretch>
        </p:blipFill>
        <p:spPr bwMode="auto">
          <a:xfrm>
            <a:off x="4572000" y="1447800"/>
            <a:ext cx="1738313" cy="1158875"/>
          </a:xfrm>
          <a:prstGeom prst="rect">
            <a:avLst/>
          </a:prstGeom>
          <a:noFill/>
          <a:ln w="9525">
            <a:noFill/>
            <a:miter lim="800000"/>
            <a:headEnd/>
            <a:tailEnd/>
          </a:ln>
        </p:spPr>
      </p:pic>
      <p:grpSp>
        <p:nvGrpSpPr>
          <p:cNvPr id="8" name="Group 7"/>
          <p:cNvGrpSpPr/>
          <p:nvPr/>
        </p:nvGrpSpPr>
        <p:grpSpPr>
          <a:xfrm>
            <a:off x="228600" y="3657600"/>
            <a:ext cx="8624887" cy="2961823"/>
            <a:chOff x="228600" y="3657600"/>
            <a:chExt cx="8624887" cy="2961823"/>
          </a:xfrm>
        </p:grpSpPr>
        <p:sp>
          <p:nvSpPr>
            <p:cNvPr id="31" name="TextBox 8"/>
            <p:cNvSpPr txBox="1">
              <a:spLocks noChangeArrowheads="1"/>
            </p:cNvSpPr>
            <p:nvPr/>
          </p:nvSpPr>
          <p:spPr bwMode="auto">
            <a:xfrm>
              <a:off x="228600" y="4240023"/>
              <a:ext cx="8624887" cy="2379400"/>
            </a:xfrm>
            <a:prstGeom prst="rect">
              <a:avLst/>
            </a:prstGeom>
            <a:noFill/>
            <a:ln w="9525">
              <a:solidFill>
                <a:srgbClr val="FF6600"/>
              </a:solidFill>
              <a:miter lim="800000"/>
              <a:headEnd/>
              <a:tailEnd/>
            </a:ln>
          </p:spPr>
          <p:txBody>
            <a:bodyPr wrap="square" lIns="64291" tIns="32146" rIns="64291" bIns="32146">
              <a:spAutoFit/>
            </a:bodyPr>
            <a:lstStyle/>
            <a:p>
              <a:pPr>
                <a:lnSpc>
                  <a:spcPct val="120000"/>
                </a:lnSpc>
                <a:spcBef>
                  <a:spcPct val="50000"/>
                </a:spcBef>
              </a:pPr>
              <a:r>
                <a:rPr lang="en-US" sz="3200" b="1" dirty="0"/>
                <a:t>Inside out: </a:t>
              </a:r>
              <a:r>
                <a:rPr lang="en-US" sz="2400" b="1" dirty="0" smtClean="0"/>
                <a:t/>
              </a:r>
              <a:br>
                <a:rPr lang="en-US" sz="2400" b="1" dirty="0" smtClean="0"/>
              </a:br>
              <a:r>
                <a:rPr lang="en-US" sz="2400" dirty="0" smtClean="0"/>
                <a:t>institutional assets: special collections, research and learning materials, institutional records, …</a:t>
              </a:r>
            </a:p>
            <a:p>
              <a:pPr>
                <a:lnSpc>
                  <a:spcPct val="120000"/>
                </a:lnSpc>
                <a:spcBef>
                  <a:spcPct val="50000"/>
                </a:spcBef>
              </a:pPr>
              <a:r>
                <a:rPr lang="en-US" sz="2400" b="1" dirty="0" smtClean="0">
                  <a:solidFill>
                    <a:schemeClr val="accent6"/>
                  </a:solidFill>
                </a:rPr>
                <a:t>Aim: </a:t>
              </a:r>
              <a:r>
                <a:rPr lang="en-US" sz="3200" b="1" dirty="0" smtClean="0">
                  <a:solidFill>
                    <a:schemeClr val="accent6"/>
                  </a:solidFill>
                </a:rPr>
                <a:t>to have discovered </a:t>
              </a:r>
              <a:r>
                <a:rPr lang="en-US" sz="2400" b="1" dirty="0" smtClean="0">
                  <a:solidFill>
                    <a:schemeClr val="accent6"/>
                  </a:solidFill>
                </a:rPr>
                <a:t>…</a:t>
              </a:r>
              <a:endParaRPr lang="en-US" sz="2400" b="1" dirty="0">
                <a:solidFill>
                  <a:schemeClr val="accent6"/>
                </a:solidFill>
              </a:endParaRPr>
            </a:p>
          </p:txBody>
        </p:sp>
        <p:pic>
          <p:nvPicPr>
            <p:cNvPr id="14352" name="Picture 50" descr="researchandlearning2"/>
            <p:cNvPicPr>
              <a:picLocks noChangeAspect="1" noChangeArrowheads="1"/>
            </p:cNvPicPr>
            <p:nvPr/>
          </p:nvPicPr>
          <p:blipFill>
            <a:blip r:embed="rId3" cstate="print"/>
            <a:srcRect/>
            <a:stretch>
              <a:fillRect/>
            </a:stretch>
          </p:blipFill>
          <p:spPr bwMode="auto">
            <a:xfrm>
              <a:off x="6934200" y="3657600"/>
              <a:ext cx="1555750" cy="1036637"/>
            </a:xfrm>
            <a:prstGeom prst="rect">
              <a:avLst/>
            </a:prstGeom>
            <a:noFill/>
            <a:ln w="9525">
              <a:noFill/>
              <a:miter lim="800000"/>
              <a:headEnd/>
              <a:tailEnd/>
            </a:ln>
          </p:spPr>
        </p:pic>
        <p:pic>
          <p:nvPicPr>
            <p:cNvPr id="14354" name="Picture 51" descr="specialcollections2"/>
            <p:cNvPicPr>
              <a:picLocks noChangeAspect="1" noChangeArrowheads="1"/>
            </p:cNvPicPr>
            <p:nvPr/>
          </p:nvPicPr>
          <p:blipFill>
            <a:blip r:embed="rId4" cstate="print"/>
            <a:srcRect/>
            <a:stretch>
              <a:fillRect/>
            </a:stretch>
          </p:blipFill>
          <p:spPr bwMode="auto">
            <a:xfrm>
              <a:off x="4800600" y="3733800"/>
              <a:ext cx="1462088" cy="97472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p:cNvPicPr>
            <a:picLocks noChangeAspect="1" noChangeArrowheads="1"/>
          </p:cNvPicPr>
          <p:nvPr/>
        </p:nvPicPr>
        <p:blipFill>
          <a:blip r:embed="rId2" cstate="print"/>
          <a:srcRect/>
          <a:stretch>
            <a:fillRect/>
          </a:stretch>
        </p:blipFill>
        <p:spPr bwMode="auto">
          <a:xfrm>
            <a:off x="228601" y="457200"/>
            <a:ext cx="6781800" cy="3186115"/>
          </a:xfrm>
          <a:prstGeom prst="rect">
            <a:avLst/>
          </a:prstGeom>
          <a:noFill/>
          <a:ln w="9525">
            <a:noFill/>
            <a:miter lim="800000"/>
            <a:headEnd/>
            <a:tailEnd/>
          </a:ln>
        </p:spPr>
      </p:pic>
      <p:grpSp>
        <p:nvGrpSpPr>
          <p:cNvPr id="9" name="Group 8"/>
          <p:cNvGrpSpPr/>
          <p:nvPr/>
        </p:nvGrpSpPr>
        <p:grpSpPr>
          <a:xfrm>
            <a:off x="381000" y="1676400"/>
            <a:ext cx="8763000" cy="4400550"/>
            <a:chOff x="381000" y="2457450"/>
            <a:chExt cx="8763000" cy="4400550"/>
          </a:xfrm>
        </p:grpSpPr>
        <p:pic>
          <p:nvPicPr>
            <p:cNvPr id="6" name="Picture 2"/>
            <p:cNvPicPr>
              <a:picLocks noChangeAspect="1" noChangeArrowheads="1"/>
            </p:cNvPicPr>
            <p:nvPr/>
          </p:nvPicPr>
          <p:blipFill>
            <a:blip r:embed="rId3" cstate="print"/>
            <a:srcRect/>
            <a:stretch>
              <a:fillRect/>
            </a:stretch>
          </p:blipFill>
          <p:spPr bwMode="auto">
            <a:xfrm>
              <a:off x="3829050" y="2457450"/>
              <a:ext cx="5314950" cy="4400550"/>
            </a:xfrm>
            <a:prstGeom prst="rect">
              <a:avLst/>
            </a:prstGeom>
            <a:noFill/>
            <a:ln w="9525">
              <a:noFill/>
              <a:miter lim="800000"/>
              <a:headEnd/>
              <a:tailEnd/>
            </a:ln>
          </p:spPr>
        </p:pic>
        <p:sp>
          <p:nvSpPr>
            <p:cNvPr id="7" name="TextBox 6"/>
            <p:cNvSpPr txBox="1"/>
            <p:nvPr/>
          </p:nvSpPr>
          <p:spPr>
            <a:xfrm>
              <a:off x="381000" y="5334000"/>
              <a:ext cx="4191000" cy="938719"/>
            </a:xfrm>
            <a:prstGeom prst="rect">
              <a:avLst/>
            </a:prstGeom>
            <a:solidFill>
              <a:schemeClr val="bg1"/>
            </a:solidFill>
            <a:ln>
              <a:solidFill>
                <a:schemeClr val="accent6"/>
              </a:solidFill>
            </a:ln>
          </p:spPr>
          <p:txBody>
            <a:bodyPr wrap="square" rtlCol="0">
              <a:spAutoFit/>
            </a:bodyPr>
            <a:lstStyle/>
            <a:p>
              <a:r>
                <a:rPr lang="en-US" sz="1100" dirty="0" smtClean="0"/>
                <a:t>Richard E Luce, Emory University</a:t>
              </a:r>
              <a:br>
                <a:rPr lang="en-US" sz="1100" dirty="0" smtClean="0"/>
              </a:br>
              <a:r>
                <a:rPr lang="en-US" sz="1100" i="1" dirty="0" smtClean="0"/>
                <a:t>Change in emphasis: space, budgets, research support</a:t>
              </a:r>
            </a:p>
            <a:p>
              <a:r>
                <a:rPr lang="en-US" sz="1100" dirty="0" smtClean="0"/>
                <a:t>2010 Annual RLG Partnership Symposium</a:t>
              </a:r>
            </a:p>
            <a:p>
              <a:r>
                <a:rPr lang="en-US" sz="1100" dirty="0" smtClean="0"/>
                <a:t>When the Books Leave the Building: The Future of Research Libraries, Collections and Services</a:t>
              </a:r>
              <a:endParaRPr lang="en-US" sz="1400" dirty="0"/>
            </a:p>
          </p:txBody>
        </p:sp>
      </p:grpSp>
      <p:sp>
        <p:nvSpPr>
          <p:cNvPr id="10" name="TextBox 9"/>
          <p:cNvSpPr txBox="1"/>
          <p:nvPr/>
        </p:nvSpPr>
        <p:spPr>
          <a:xfrm>
            <a:off x="0" y="5943600"/>
            <a:ext cx="7110665" cy="707886"/>
          </a:xfrm>
          <a:prstGeom prst="rect">
            <a:avLst/>
          </a:prstGeom>
          <a:solidFill>
            <a:schemeClr val="bg1"/>
          </a:solidFill>
          <a:ln>
            <a:solidFill>
              <a:schemeClr val="accent6"/>
            </a:solidFill>
          </a:ln>
        </p:spPr>
        <p:txBody>
          <a:bodyPr wrap="none" rtlCol="0">
            <a:spAutoFit/>
          </a:bodyPr>
          <a:lstStyle/>
          <a:p>
            <a:r>
              <a:rPr lang="en-US" sz="4000" b="1" dirty="0" smtClean="0">
                <a:latin typeface="Segoe UI" pitchFamily="34" charset="0"/>
                <a:cs typeface="Segoe UI" pitchFamily="34" charset="0"/>
              </a:rPr>
              <a:t>Keeping heritage up to date!</a:t>
            </a:r>
            <a:endParaRPr lang="en-US" sz="4000" b="1" dirty="0">
              <a:latin typeface="Segoe UI" pitchFamily="34" charset="0"/>
              <a:cs typeface="Segoe U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1970" name="Picture 2"/>
          <p:cNvPicPr>
            <a:picLocks noGrp="1" noChangeAspect="1" noChangeArrowheads="1"/>
          </p:cNvPicPr>
          <p:nvPr>
            <p:ph idx="1"/>
          </p:nvPr>
        </p:nvPicPr>
        <p:blipFill>
          <a:blip r:embed="rId2" cstate="print"/>
          <a:srcRect/>
          <a:stretch>
            <a:fillRect/>
          </a:stretch>
        </p:blipFill>
        <p:spPr bwMode="auto">
          <a:xfrm>
            <a:off x="457200" y="1803875"/>
            <a:ext cx="8229600" cy="4118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21106" y="685800"/>
            <a:ext cx="5699235" cy="3429000"/>
          </a:xfrm>
          <a:prstGeom prst="rect">
            <a:avLst/>
          </a:prstGeom>
          <a:noFill/>
          <a:ln w="9525">
            <a:solidFill>
              <a:schemeClr val="accent6"/>
            </a:solidFill>
            <a:miter lim="800000"/>
            <a:headEnd/>
            <a:tailEnd/>
          </a:ln>
        </p:spPr>
      </p:pic>
      <p:pic>
        <p:nvPicPr>
          <p:cNvPr id="251906" name="Picture 2"/>
          <p:cNvPicPr>
            <a:picLocks noChangeAspect="1" noChangeArrowheads="1"/>
          </p:cNvPicPr>
          <p:nvPr/>
        </p:nvPicPr>
        <p:blipFill>
          <a:blip r:embed="rId3" cstate="print"/>
          <a:srcRect/>
          <a:stretch>
            <a:fillRect/>
          </a:stretch>
        </p:blipFill>
        <p:spPr bwMode="auto">
          <a:xfrm>
            <a:off x="1066800" y="2133600"/>
            <a:ext cx="7856537" cy="3590925"/>
          </a:xfrm>
          <a:prstGeom prst="rect">
            <a:avLst/>
          </a:prstGeom>
          <a:noFill/>
          <a:ln w="9525">
            <a:noFill/>
            <a:miter lim="800000"/>
            <a:headEnd/>
            <a:tailEnd/>
          </a:ln>
        </p:spPr>
      </p:pic>
      <p:sp>
        <p:nvSpPr>
          <p:cNvPr id="4" name="TextBox 3"/>
          <p:cNvSpPr txBox="1"/>
          <p:nvPr/>
        </p:nvSpPr>
        <p:spPr>
          <a:xfrm>
            <a:off x="2362200" y="5486400"/>
            <a:ext cx="6415539" cy="1077218"/>
          </a:xfrm>
          <a:prstGeom prst="rect">
            <a:avLst/>
          </a:prstGeom>
          <a:solidFill>
            <a:schemeClr val="bg1"/>
          </a:solidFill>
          <a:ln>
            <a:solidFill>
              <a:schemeClr val="accent6"/>
            </a:solidFill>
          </a:ln>
        </p:spPr>
        <p:txBody>
          <a:bodyPr wrap="none" rtlCol="0">
            <a:spAutoFit/>
          </a:bodyPr>
          <a:lstStyle/>
          <a:p>
            <a:r>
              <a:rPr lang="en-US" sz="3200" b="1" dirty="0" smtClean="0">
                <a:latin typeface="Segoe UI" pitchFamily="34" charset="0"/>
                <a:cs typeface="Segoe UI" pitchFamily="34" charset="0"/>
              </a:rPr>
              <a:t>From repository to </a:t>
            </a:r>
            <a:br>
              <a:rPr lang="en-US" sz="3200" b="1" dirty="0" smtClean="0">
                <a:latin typeface="Segoe UI" pitchFamily="34" charset="0"/>
                <a:cs typeface="Segoe UI" pitchFamily="34" charset="0"/>
              </a:rPr>
            </a:br>
            <a:r>
              <a:rPr lang="en-US" sz="3200" b="1" dirty="0" smtClean="0">
                <a:latin typeface="Segoe UI" pitchFamily="34" charset="0"/>
                <a:cs typeface="Segoe UI" pitchFamily="34" charset="0"/>
              </a:rPr>
              <a:t>research identity and reputation</a:t>
            </a:r>
            <a:endParaRPr lang="en-US" sz="3200" b="1" dirty="0">
              <a:latin typeface="Segoe UI" pitchFamily="34" charset="0"/>
              <a:cs typeface="Segoe U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19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800" dirty="0" smtClean="0"/>
              <a:t>Discovery happens elsewhere:</a:t>
            </a:r>
            <a:br>
              <a:rPr lang="en-US" sz="8800" dirty="0" smtClean="0"/>
            </a:br>
            <a:r>
              <a:rPr lang="en-US" sz="4800" dirty="0" smtClean="0">
                <a:solidFill>
                  <a:schemeClr val="accent6"/>
                </a:solidFill>
              </a:rPr>
              <a:t>3 modes of discovery</a:t>
            </a:r>
            <a:endParaRPr lang="en-US" dirty="0">
              <a:solidFill>
                <a:schemeClr val="accent6"/>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124200" y="1905000"/>
            <a:ext cx="2057400" cy="1066800"/>
          </a:xfrm>
          <a:prstGeom prst="ellipse">
            <a:avLst/>
          </a:prstGeom>
          <a:solidFill>
            <a:schemeClr val="bg1">
              <a:lumMod val="85000"/>
            </a:schemeClr>
          </a:solidFill>
          <a:ln>
            <a:solidFill>
              <a:schemeClr val="tx2"/>
            </a:solid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a:solidFill>
                  <a:schemeClr val="tx1"/>
                </a:solidFill>
                <a:latin typeface="Calibri"/>
                <a:ea typeface="+mn-ea"/>
                <a:cs typeface="+mn-cs"/>
              </a:rPr>
              <a:t>Library</a:t>
            </a:r>
          </a:p>
        </p:txBody>
      </p:sp>
      <p:sp>
        <p:nvSpPr>
          <p:cNvPr id="9" name="Oval 8"/>
          <p:cNvSpPr/>
          <p:nvPr/>
        </p:nvSpPr>
        <p:spPr>
          <a:xfrm>
            <a:off x="6096000" y="838200"/>
            <a:ext cx="2438400" cy="1066800"/>
          </a:xfrm>
          <a:prstGeom prst="ellipse">
            <a:avLst/>
          </a:prstGeom>
          <a:solidFill>
            <a:schemeClr val="bg1">
              <a:lumMod val="85000"/>
            </a:schemeClr>
          </a:solidFill>
          <a:ln>
            <a:solidFill>
              <a:schemeClr val="tx2"/>
            </a:solid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a:solidFill>
                  <a:schemeClr val="tx1"/>
                </a:solidFill>
                <a:latin typeface="Calibri"/>
                <a:ea typeface="+mn-ea"/>
                <a:cs typeface="+mn-cs"/>
              </a:rPr>
              <a:t>Consumer</a:t>
            </a:r>
          </a:p>
        </p:txBody>
      </p:sp>
      <p:sp>
        <p:nvSpPr>
          <p:cNvPr id="10" name="Oval 9"/>
          <p:cNvSpPr/>
          <p:nvPr/>
        </p:nvSpPr>
        <p:spPr>
          <a:xfrm>
            <a:off x="533400" y="914400"/>
            <a:ext cx="2209800" cy="1066800"/>
          </a:xfrm>
          <a:prstGeom prst="ellipse">
            <a:avLst/>
          </a:prstGeom>
          <a:solidFill>
            <a:schemeClr val="bg1">
              <a:lumMod val="85000"/>
            </a:schemeClr>
          </a:solidFill>
          <a:ln>
            <a:solidFill>
              <a:schemeClr val="tx2"/>
            </a:solid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a:solidFill>
                  <a:schemeClr val="tx1"/>
                </a:solidFill>
                <a:latin typeface="Calibri"/>
                <a:ea typeface="+mn-ea"/>
                <a:cs typeface="+mn-cs"/>
              </a:rPr>
              <a:t>Info</a:t>
            </a:r>
            <a:br>
              <a:rPr lang="en-US" b="1" kern="1200" dirty="0">
                <a:solidFill>
                  <a:schemeClr val="tx1"/>
                </a:solidFill>
                <a:latin typeface="Calibri"/>
                <a:ea typeface="+mn-ea"/>
                <a:cs typeface="+mn-cs"/>
              </a:rPr>
            </a:br>
            <a:r>
              <a:rPr lang="en-US" b="1" kern="1200" dirty="0">
                <a:solidFill>
                  <a:schemeClr val="tx1"/>
                </a:solidFill>
                <a:latin typeface="Calibri"/>
                <a:ea typeface="+mn-ea"/>
                <a:cs typeface="+mn-cs"/>
              </a:rPr>
              <a:t>Provider</a:t>
            </a:r>
          </a:p>
        </p:txBody>
      </p:sp>
      <p:cxnSp>
        <p:nvCxnSpPr>
          <p:cNvPr id="22" name="Straight Arrow Connector 21"/>
          <p:cNvCxnSpPr/>
          <p:nvPr/>
        </p:nvCxnSpPr>
        <p:spPr>
          <a:xfrm flipV="1">
            <a:off x="5105400" y="1600200"/>
            <a:ext cx="1066800" cy="609600"/>
          </a:xfrm>
          <a:prstGeom prst="straightConnector1">
            <a:avLst/>
          </a:prstGeom>
          <a:ln w="57150">
            <a:solidFill>
              <a:schemeClr val="accent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777340" y="2057390"/>
            <a:ext cx="348172" cy="369332"/>
          </a:xfrm>
          <a:prstGeom prst="rect">
            <a:avLst/>
          </a:prstGeom>
          <a:noFill/>
        </p:spPr>
        <p:txBody>
          <a:bodyPr wrap="none" rtlCol="0">
            <a:spAutoFit/>
          </a:bodyPr>
          <a:lstStyle/>
          <a:p>
            <a:pPr algn="l" rtl="0"/>
            <a:r>
              <a:rPr lang="en-US" b="1" kern="1200" dirty="0">
                <a:solidFill>
                  <a:prstClr val="black"/>
                </a:solidFill>
                <a:latin typeface="Calibri"/>
                <a:ea typeface="+mn-ea"/>
                <a:cs typeface="+mn-cs"/>
              </a:rPr>
              <a:t>1</a:t>
            </a:r>
          </a:p>
        </p:txBody>
      </p:sp>
      <p:sp>
        <p:nvSpPr>
          <p:cNvPr id="28" name="Content Placeholder 27"/>
          <p:cNvSpPr>
            <a:spLocks noGrp="1"/>
          </p:cNvSpPr>
          <p:nvPr>
            <p:ph sz="half" idx="1"/>
          </p:nvPr>
        </p:nvSpPr>
        <p:spPr>
          <a:xfrm>
            <a:off x="457200" y="3981272"/>
            <a:ext cx="4038600" cy="1352728"/>
          </a:xfrm>
        </p:spPr>
        <p:txBody>
          <a:bodyPr>
            <a:normAutofit/>
          </a:bodyPr>
          <a:lstStyle/>
          <a:p>
            <a:pPr marL="514350" indent="-514350">
              <a:buFont typeface="+mj-lt"/>
              <a:buAutoNum type="arabicPeriod"/>
            </a:pPr>
            <a:r>
              <a:rPr lang="en-US" sz="3200" dirty="0" smtClean="0"/>
              <a:t>Direct – outside in</a:t>
            </a:r>
          </a:p>
          <a:p>
            <a:pPr marL="914400" lvl="1" indent="-514350"/>
            <a:r>
              <a:rPr lang="en-US" sz="2800" dirty="0" smtClean="0"/>
              <a:t>Discovery layer</a:t>
            </a:r>
          </a:p>
          <a:p>
            <a:pPr>
              <a:buNone/>
            </a:pPr>
            <a:endParaRPr lang="en-US" sz="2400" dirty="0"/>
          </a:p>
        </p:txBody>
      </p:sp>
      <p:cxnSp>
        <p:nvCxnSpPr>
          <p:cNvPr id="26" name="Straight Arrow Connector 25"/>
          <p:cNvCxnSpPr/>
          <p:nvPr/>
        </p:nvCxnSpPr>
        <p:spPr>
          <a:xfrm>
            <a:off x="2514600" y="1752600"/>
            <a:ext cx="685800" cy="381000"/>
          </a:xfrm>
          <a:prstGeom prst="straightConnector1">
            <a:avLst/>
          </a:prstGeom>
          <a:ln w="57150">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flow ..</a:t>
            </a:r>
            <a:endParaRPr lang="en-US" dirty="0"/>
          </a:p>
        </p:txBody>
      </p:sp>
      <p:sp>
        <p:nvSpPr>
          <p:cNvPr id="6" name="Content Placeholder 5"/>
          <p:cNvSpPr>
            <a:spLocks noGrp="1"/>
          </p:cNvSpPr>
          <p:nvPr>
            <p:ph idx="1"/>
          </p:nvPr>
        </p:nvSpPr>
        <p:spPr>
          <a:xfrm>
            <a:off x="5410200" y="1295400"/>
            <a:ext cx="3733800" cy="5105400"/>
          </a:xfrm>
        </p:spPr>
        <p:txBody>
          <a:bodyPr>
            <a:normAutofit lnSpcReduction="10000"/>
          </a:bodyPr>
          <a:lstStyle/>
          <a:p>
            <a:pPr>
              <a:buClr>
                <a:schemeClr val="accent6"/>
              </a:buClr>
              <a:buFont typeface="Segoe UI" pitchFamily="34" charset="0"/>
              <a:buChar char="*"/>
            </a:pPr>
            <a:r>
              <a:rPr lang="en-US" dirty="0" err="1" smtClean="0"/>
              <a:t>Mendeley</a:t>
            </a:r>
            <a:endParaRPr lang="en-US" dirty="0" smtClean="0"/>
          </a:p>
          <a:p>
            <a:pPr>
              <a:buClr>
                <a:schemeClr val="accent6"/>
              </a:buClr>
              <a:buFont typeface="Segoe UI" pitchFamily="34" charset="0"/>
              <a:buChar char="*"/>
            </a:pPr>
            <a:r>
              <a:rPr lang="en-US" dirty="0" smtClean="0"/>
              <a:t>Google</a:t>
            </a:r>
          </a:p>
          <a:p>
            <a:pPr>
              <a:buClr>
                <a:schemeClr val="accent6"/>
              </a:buClr>
              <a:buFont typeface="Segoe UI" pitchFamily="34" charset="0"/>
              <a:buChar char="*"/>
            </a:pPr>
            <a:r>
              <a:rPr lang="en-US" dirty="0" smtClean="0"/>
              <a:t>Amazon</a:t>
            </a:r>
          </a:p>
          <a:p>
            <a:pPr>
              <a:buClr>
                <a:schemeClr val="accent6"/>
              </a:buClr>
              <a:buFont typeface="Segoe UI" pitchFamily="34" charset="0"/>
              <a:buChar char="*"/>
            </a:pPr>
            <a:r>
              <a:rPr lang="en-US" dirty="0" err="1" smtClean="0"/>
              <a:t>Flickr</a:t>
            </a:r>
            <a:endParaRPr lang="en-US" dirty="0" smtClean="0"/>
          </a:p>
          <a:p>
            <a:pPr>
              <a:buClr>
                <a:schemeClr val="accent6"/>
              </a:buClr>
              <a:buFont typeface="Segoe UI" pitchFamily="34" charset="0"/>
              <a:buChar char="*"/>
            </a:pPr>
            <a:r>
              <a:rPr lang="en-US" dirty="0" smtClean="0"/>
              <a:t>iTunes</a:t>
            </a:r>
          </a:p>
          <a:p>
            <a:pPr>
              <a:buClr>
                <a:schemeClr val="accent6"/>
              </a:buClr>
              <a:buFont typeface="Segoe UI" pitchFamily="34" charset="0"/>
              <a:buChar char="*"/>
            </a:pPr>
            <a:r>
              <a:rPr lang="en-US" dirty="0" smtClean="0"/>
              <a:t>Wikipedia</a:t>
            </a:r>
          </a:p>
          <a:p>
            <a:pPr>
              <a:buClr>
                <a:schemeClr val="accent6"/>
              </a:buClr>
              <a:buFont typeface="Segoe UI" pitchFamily="34" charset="0"/>
              <a:buChar char="*"/>
            </a:pPr>
            <a:r>
              <a:rPr lang="en-US" dirty="0" smtClean="0"/>
              <a:t>Twitter</a:t>
            </a:r>
          </a:p>
          <a:p>
            <a:pPr>
              <a:buClr>
                <a:schemeClr val="accent6"/>
              </a:buClr>
              <a:buFont typeface="Segoe UI" pitchFamily="34" charset="0"/>
              <a:buChar char="*"/>
            </a:pPr>
            <a:r>
              <a:rPr lang="en-US" dirty="0" err="1" smtClean="0"/>
              <a:t>Facebook</a:t>
            </a:r>
            <a:endParaRPr lang="en-US" dirty="0" smtClean="0"/>
          </a:p>
          <a:p>
            <a:pPr>
              <a:buClr>
                <a:schemeClr val="accent6"/>
              </a:buClr>
              <a:buFont typeface="Segoe UI" pitchFamily="34" charset="0"/>
              <a:buChar char="*"/>
            </a:pPr>
            <a:r>
              <a:rPr lang="en-US" dirty="0" smtClean="0"/>
              <a:t>…</a:t>
            </a:r>
          </a:p>
          <a:p>
            <a:endParaRPr lang="en-US" dirty="0" smtClean="0"/>
          </a:p>
          <a:p>
            <a:endParaRPr lang="en-US" dirty="0"/>
          </a:p>
        </p:txBody>
      </p:sp>
      <p:sp>
        <p:nvSpPr>
          <p:cNvPr id="7" name="Content Placeholder 5"/>
          <p:cNvSpPr txBox="1">
            <a:spLocks/>
          </p:cNvSpPr>
          <p:nvPr/>
        </p:nvSpPr>
        <p:spPr>
          <a:xfrm>
            <a:off x="609600" y="2560637"/>
            <a:ext cx="4038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accent6"/>
              </a:buClr>
              <a:buSzTx/>
              <a:buFont typeface="Segoe UI"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Student</a:t>
            </a:r>
            <a:r>
              <a:rPr kumimoji="0" lang="en-US" sz="3200" b="0" i="0" u="none" strike="noStrike" kern="1200" cap="none" spc="0" normalizeH="0" noProof="0" dirty="0" smtClean="0">
                <a:ln>
                  <a:noFill/>
                </a:ln>
                <a:solidFill>
                  <a:schemeClr val="tx1"/>
                </a:solidFill>
                <a:effectLst/>
                <a:uLnTx/>
                <a:uFillTx/>
                <a:latin typeface="+mn-lt"/>
                <a:ea typeface="+mn-ea"/>
                <a:cs typeface="+mn-cs"/>
              </a:rPr>
              <a:t> portal</a:t>
            </a:r>
          </a:p>
          <a:p>
            <a:pPr marL="342900" marR="0" lvl="0" indent="-342900" algn="l" defTabSz="914400" rtl="0" eaLnBrk="1" fontAlgn="auto" latinLnBrk="0" hangingPunct="1">
              <a:lnSpc>
                <a:spcPct val="100000"/>
              </a:lnSpc>
              <a:spcBef>
                <a:spcPct val="20000"/>
              </a:spcBef>
              <a:spcAft>
                <a:spcPts val="0"/>
              </a:spcAft>
              <a:buClr>
                <a:schemeClr val="accent6"/>
              </a:buClr>
              <a:buSzTx/>
              <a:buFont typeface="Segoe UI" pitchFamily="34" charset="0"/>
              <a:buChar char="*"/>
              <a:tabLst/>
              <a:defRPr/>
            </a:pPr>
            <a:r>
              <a:rPr lang="en-US" sz="3200" dirty="0" smtClean="0"/>
              <a:t>Course management system</a:t>
            </a:r>
          </a:p>
          <a:p>
            <a:pPr marL="342900" marR="0" lvl="0" indent="-342900" algn="l" defTabSz="914400" rtl="0" eaLnBrk="1" fontAlgn="auto" latinLnBrk="0" hangingPunct="1">
              <a:lnSpc>
                <a:spcPct val="100000"/>
              </a:lnSpc>
              <a:spcBef>
                <a:spcPct val="20000"/>
              </a:spcBef>
              <a:spcAft>
                <a:spcPts val="0"/>
              </a:spcAft>
              <a:buClr>
                <a:schemeClr val="accent6"/>
              </a:buClr>
              <a:buSzTx/>
              <a:buFont typeface="Segoe UI" pitchFamily="34" charset="0"/>
              <a:buChar char="*"/>
              <a:tabLst/>
              <a:defRPr/>
            </a:pPr>
            <a:r>
              <a:rPr kumimoji="0" lang="en-US" sz="3200" b="0" i="0" u="none" strike="noStrike" kern="1200" cap="none" spc="0" normalizeH="0" noProof="0" dirty="0" smtClean="0">
                <a:ln>
                  <a:noFill/>
                </a:ln>
                <a:solidFill>
                  <a:schemeClr val="tx1"/>
                </a:solidFill>
                <a:effectLst/>
                <a:uLnTx/>
                <a:uFillTx/>
                <a:latin typeface="+mn-lt"/>
                <a:ea typeface="+mn-ea"/>
                <a:cs typeface="+mn-cs"/>
              </a:rPr>
              <a:t>Reading list</a:t>
            </a:r>
          </a:p>
          <a:p>
            <a:pPr marL="342900" marR="0" lvl="0" indent="-342900" algn="l" defTabSz="914400" rtl="0" eaLnBrk="1" fontAlgn="auto" latinLnBrk="0" hangingPunct="1">
              <a:lnSpc>
                <a:spcPct val="100000"/>
              </a:lnSpc>
              <a:spcBef>
                <a:spcPct val="20000"/>
              </a:spcBef>
              <a:spcAft>
                <a:spcPts val="0"/>
              </a:spcAft>
              <a:buClr>
                <a:schemeClr val="accent6"/>
              </a:buClr>
              <a:buSzTx/>
              <a:buFont typeface="Segoe UI" pitchFamily="34" charset="0"/>
              <a:buChar char="*"/>
              <a:tabLst/>
              <a:defRPr/>
            </a:pPr>
            <a:r>
              <a:rPr lang="en-US" sz="3200" dirty="0" err="1" smtClean="0"/>
              <a:t>Refworks</a:t>
            </a:r>
            <a:endParaRPr lang="en-US" sz="3200" dirty="0" smtClean="0"/>
          </a:p>
          <a:p>
            <a:pPr marL="342900" marR="0" lvl="0" indent="-342900" algn="l" defTabSz="914400" rtl="0" eaLnBrk="1" fontAlgn="auto" latinLnBrk="0" hangingPunct="1">
              <a:lnSpc>
                <a:spcPct val="100000"/>
              </a:lnSpc>
              <a:spcBef>
                <a:spcPct val="20000"/>
              </a:spcBef>
              <a:spcAft>
                <a:spcPts val="0"/>
              </a:spcAft>
              <a:buClr>
                <a:schemeClr val="accent6"/>
              </a:buClr>
              <a:buSzTx/>
              <a:buFont typeface="Segoe UI" pitchFamily="34" charset="0"/>
              <a:buChar char="*"/>
              <a:tabLst/>
              <a:defRPr/>
            </a:pPr>
            <a:r>
              <a:rPr lang="en-US" sz="3200" dirty="0" smtClean="0"/>
              <a:t>VIVO, OSU Pro, …</a:t>
            </a:r>
          </a:p>
          <a:p>
            <a:pPr marL="342900" marR="0" lvl="0" indent="-342900" algn="l" defTabSz="914400" rtl="0" eaLnBrk="1" fontAlgn="auto" latinLnBrk="0" hangingPunct="1">
              <a:lnSpc>
                <a:spcPct val="100000"/>
              </a:lnSpc>
              <a:spcBef>
                <a:spcPct val="20000"/>
              </a:spcBef>
              <a:spcAft>
                <a:spcPts val="0"/>
              </a:spcAft>
              <a:buClr>
                <a:schemeClr val="accent6"/>
              </a:buClr>
              <a:buSzTx/>
              <a:buFont typeface="Segoe UI" pitchFamily="34" charset="0"/>
              <a:buChar char="*"/>
              <a:tabLst/>
              <a:defRPr/>
            </a:pPr>
            <a:r>
              <a:rPr kumimoji="0" lang="en-US" sz="3200" b="0" i="0" u="none" strike="noStrike" kern="1200" cap="none" spc="0" normalizeH="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chemeClr val="tx2"/>
              </a:buClr>
              <a:buSzTx/>
              <a:buFont typeface="Calibri"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5562600" y="757535"/>
            <a:ext cx="2057400" cy="461665"/>
          </a:xfrm>
          <a:prstGeom prst="rect">
            <a:avLst/>
          </a:prstGeom>
          <a:noFill/>
          <a:ln>
            <a:solidFill>
              <a:schemeClr val="tx2"/>
            </a:solidFill>
          </a:ln>
        </p:spPr>
        <p:txBody>
          <a:bodyPr wrap="square" rtlCol="0">
            <a:spAutoFit/>
          </a:bodyPr>
          <a:lstStyle/>
          <a:p>
            <a:r>
              <a:rPr lang="en-US" sz="2400" b="1" dirty="0" smtClean="0"/>
              <a:t>Network level</a:t>
            </a:r>
            <a:endParaRPr lang="en-US" sz="2400" b="1" dirty="0"/>
          </a:p>
        </p:txBody>
      </p:sp>
      <p:sp>
        <p:nvSpPr>
          <p:cNvPr id="8" name="TextBox 7"/>
          <p:cNvSpPr txBox="1"/>
          <p:nvPr/>
        </p:nvSpPr>
        <p:spPr>
          <a:xfrm>
            <a:off x="762000" y="1600200"/>
            <a:ext cx="2209800" cy="830997"/>
          </a:xfrm>
          <a:prstGeom prst="rect">
            <a:avLst/>
          </a:prstGeom>
          <a:noFill/>
          <a:ln>
            <a:solidFill>
              <a:schemeClr val="tx2"/>
            </a:solidFill>
          </a:ln>
        </p:spPr>
        <p:txBody>
          <a:bodyPr wrap="square" rtlCol="0">
            <a:spAutoFit/>
          </a:bodyPr>
          <a:lstStyle/>
          <a:p>
            <a:r>
              <a:rPr lang="en-US" sz="2400" b="1" dirty="0" smtClean="0"/>
              <a:t>Variety of workflow tools</a:t>
            </a:r>
            <a:endParaRPr lang="en-US" sz="2400" b="1" dirty="0"/>
          </a:p>
        </p:txBody>
      </p:sp>
      <p:sp>
        <p:nvSpPr>
          <p:cNvPr id="9" name="TextBox 8"/>
          <p:cNvSpPr txBox="1"/>
          <p:nvPr/>
        </p:nvSpPr>
        <p:spPr>
          <a:xfrm>
            <a:off x="2362200" y="6248400"/>
            <a:ext cx="2317942" cy="369332"/>
          </a:xfrm>
          <a:prstGeom prst="rect">
            <a:avLst/>
          </a:prstGeom>
          <a:noFill/>
        </p:spPr>
        <p:txBody>
          <a:bodyPr wrap="none" rtlCol="0">
            <a:spAutoFit/>
          </a:bodyPr>
          <a:lstStyle/>
          <a:p>
            <a:r>
              <a:rPr lang="en-US" dirty="0" smtClean="0"/>
              <a:t>Build around workflow</a:t>
            </a:r>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7" name="Picture 1"/>
          <p:cNvPicPr>
            <a:picLocks noChangeAspect="1" noChangeArrowheads="1"/>
          </p:cNvPicPr>
          <p:nvPr/>
        </p:nvPicPr>
        <p:blipFill>
          <a:blip r:embed="rId2" cstate="print"/>
          <a:srcRect/>
          <a:stretch>
            <a:fillRect/>
          </a:stretch>
        </p:blipFill>
        <p:spPr bwMode="auto">
          <a:xfrm>
            <a:off x="7981950" y="2457450"/>
            <a:ext cx="1162050" cy="6667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Network level</a:t>
            </a:r>
            <a:endParaRPr lang="en-US" dirty="0"/>
          </a:p>
        </p:txBody>
      </p:sp>
      <p:sp>
        <p:nvSpPr>
          <p:cNvPr id="3" name="Content Placeholder 2"/>
          <p:cNvSpPr>
            <a:spLocks noGrp="1"/>
          </p:cNvSpPr>
          <p:nvPr>
            <p:ph idx="1"/>
          </p:nvPr>
        </p:nvSpPr>
        <p:spPr>
          <a:xfrm>
            <a:off x="457200" y="1447800"/>
            <a:ext cx="6248400" cy="4525963"/>
          </a:xfrm>
        </p:spPr>
        <p:txBody>
          <a:bodyPr>
            <a:normAutofit lnSpcReduction="10000"/>
          </a:bodyPr>
          <a:lstStyle/>
          <a:p>
            <a:r>
              <a:rPr lang="en-US" dirty="0" smtClean="0"/>
              <a:t>Matching supply and demand</a:t>
            </a:r>
            <a:endParaRPr lang="en-US" b="1" dirty="0" smtClean="0">
              <a:solidFill>
                <a:schemeClr val="accent6"/>
              </a:solidFill>
            </a:endParaRPr>
          </a:p>
          <a:p>
            <a:pPr lvl="1"/>
            <a:r>
              <a:rPr lang="en-US" dirty="0" smtClean="0"/>
              <a:t>Aggregating supply: large inventory</a:t>
            </a:r>
          </a:p>
          <a:p>
            <a:pPr lvl="1"/>
            <a:r>
              <a:rPr lang="en-US" dirty="0" smtClean="0"/>
              <a:t>Aggregating demand: large audience</a:t>
            </a:r>
          </a:p>
          <a:p>
            <a:r>
              <a:rPr lang="en-US" dirty="0" err="1" smtClean="0"/>
              <a:t>Referencability</a:t>
            </a:r>
            <a:endParaRPr lang="en-US" dirty="0" smtClean="0"/>
          </a:p>
          <a:p>
            <a:pPr lvl="1"/>
            <a:r>
              <a:rPr lang="en-US" dirty="0" smtClean="0"/>
              <a:t>Wikipedia (an addressable knowledge base)</a:t>
            </a:r>
          </a:p>
          <a:p>
            <a:pPr lvl="1"/>
            <a:r>
              <a:rPr lang="en-US" dirty="0" smtClean="0"/>
              <a:t>Amazon (leading shared book URLs?)</a:t>
            </a:r>
            <a:endParaRPr lang="en-US" dirty="0"/>
          </a:p>
        </p:txBody>
      </p:sp>
      <p:pic>
        <p:nvPicPr>
          <p:cNvPr id="4" name="Picture 2" descr="Mendeley"/>
          <p:cNvPicPr>
            <a:picLocks noChangeAspect="1" noChangeArrowheads="1"/>
          </p:cNvPicPr>
          <p:nvPr/>
        </p:nvPicPr>
        <p:blipFill>
          <a:blip r:embed="rId3" cstate="print"/>
          <a:srcRect/>
          <a:stretch>
            <a:fillRect/>
          </a:stretch>
        </p:blipFill>
        <p:spPr bwMode="auto">
          <a:xfrm>
            <a:off x="7162800" y="1655417"/>
            <a:ext cx="1981200" cy="401983"/>
          </a:xfrm>
          <a:prstGeom prst="rect">
            <a:avLst/>
          </a:prstGeom>
          <a:noFill/>
        </p:spPr>
      </p:pic>
      <p:pic>
        <p:nvPicPr>
          <p:cNvPr id="158721" name="Picture 1"/>
          <p:cNvPicPr>
            <a:picLocks noChangeAspect="1" noChangeArrowheads="1"/>
          </p:cNvPicPr>
          <p:nvPr/>
        </p:nvPicPr>
        <p:blipFill>
          <a:blip r:embed="rId4" cstate="print"/>
          <a:srcRect/>
          <a:stretch>
            <a:fillRect/>
          </a:stretch>
        </p:blipFill>
        <p:spPr bwMode="auto">
          <a:xfrm>
            <a:off x="7477125" y="3781425"/>
            <a:ext cx="1666875" cy="561975"/>
          </a:xfrm>
          <a:prstGeom prst="rect">
            <a:avLst/>
          </a:prstGeom>
          <a:noFill/>
          <a:ln w="9525">
            <a:noFill/>
            <a:miter lim="800000"/>
            <a:headEnd/>
            <a:tailEnd/>
          </a:ln>
        </p:spPr>
      </p:pic>
      <p:pic>
        <p:nvPicPr>
          <p:cNvPr id="158724" name="Picture 4"/>
          <p:cNvPicPr>
            <a:picLocks noChangeAspect="1" noChangeArrowheads="1"/>
          </p:cNvPicPr>
          <p:nvPr/>
        </p:nvPicPr>
        <p:blipFill>
          <a:blip r:embed="rId5" cstate="print"/>
          <a:srcRect/>
          <a:stretch>
            <a:fillRect/>
          </a:stretch>
        </p:blipFill>
        <p:spPr bwMode="auto">
          <a:xfrm>
            <a:off x="7315200" y="0"/>
            <a:ext cx="1828800" cy="1080464"/>
          </a:xfrm>
          <a:prstGeom prst="rect">
            <a:avLst/>
          </a:prstGeom>
          <a:noFill/>
          <a:ln w="9525">
            <a:noFill/>
            <a:miter lim="800000"/>
            <a:headEnd/>
            <a:tailEnd/>
          </a:ln>
        </p:spPr>
      </p:pic>
      <p:pic>
        <p:nvPicPr>
          <p:cNvPr id="244738" name="Picture 2"/>
          <p:cNvPicPr>
            <a:picLocks noChangeAspect="1" noChangeArrowheads="1"/>
          </p:cNvPicPr>
          <p:nvPr/>
        </p:nvPicPr>
        <p:blipFill>
          <a:blip r:embed="rId6" cstate="print"/>
          <a:srcRect/>
          <a:stretch>
            <a:fillRect/>
          </a:stretch>
        </p:blipFill>
        <p:spPr bwMode="auto">
          <a:xfrm>
            <a:off x="6619875" y="5019675"/>
            <a:ext cx="2524125" cy="619125"/>
          </a:xfrm>
          <a:prstGeom prst="rect">
            <a:avLst/>
          </a:prstGeom>
          <a:noFill/>
          <a:ln w="9525">
            <a:noFill/>
            <a:miter lim="800000"/>
            <a:headEnd/>
            <a:tailEnd/>
          </a:ln>
        </p:spPr>
      </p:pic>
      <p:pic>
        <p:nvPicPr>
          <p:cNvPr id="244740" name="Picture 4" descr="Flickr"/>
          <p:cNvPicPr>
            <a:picLocks noChangeAspect="1" noChangeArrowheads="1"/>
          </p:cNvPicPr>
          <p:nvPr/>
        </p:nvPicPr>
        <p:blipFill>
          <a:blip r:embed="rId7" cstate="print"/>
          <a:srcRect/>
          <a:stretch>
            <a:fillRect/>
          </a:stretch>
        </p:blipFill>
        <p:spPr bwMode="auto">
          <a:xfrm>
            <a:off x="7620000" y="6019800"/>
            <a:ext cx="1543050" cy="6096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6096000" y="838200"/>
            <a:ext cx="2438400" cy="1066800"/>
          </a:xfrm>
          <a:prstGeom prst="ellipse">
            <a:avLst/>
          </a:prstGeom>
          <a:solidFill>
            <a:schemeClr val="bg1">
              <a:lumMod val="85000"/>
            </a:schemeClr>
          </a:solidFill>
          <a:ln>
            <a:solidFill>
              <a:schemeClr val="tx2"/>
            </a:solid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a:solidFill>
                  <a:schemeClr val="tx1"/>
                </a:solidFill>
                <a:latin typeface="Calibri"/>
                <a:ea typeface="+mn-ea"/>
                <a:cs typeface="+mn-cs"/>
              </a:rPr>
              <a:t>Consumer</a:t>
            </a:r>
          </a:p>
        </p:txBody>
      </p:sp>
      <p:sp>
        <p:nvSpPr>
          <p:cNvPr id="10" name="Oval 9"/>
          <p:cNvSpPr/>
          <p:nvPr/>
        </p:nvSpPr>
        <p:spPr>
          <a:xfrm>
            <a:off x="533400" y="914400"/>
            <a:ext cx="2209800" cy="1066800"/>
          </a:xfrm>
          <a:prstGeom prst="ellipse">
            <a:avLst/>
          </a:prstGeom>
          <a:solidFill>
            <a:schemeClr val="bg1">
              <a:lumMod val="85000"/>
            </a:schemeClr>
          </a:solidFill>
          <a:ln>
            <a:solidFill>
              <a:schemeClr val="tx2"/>
            </a:solid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a:solidFill>
                  <a:schemeClr val="tx1"/>
                </a:solidFill>
                <a:latin typeface="Calibri"/>
                <a:ea typeface="+mn-ea"/>
                <a:cs typeface="+mn-cs"/>
              </a:rPr>
              <a:t>Info</a:t>
            </a:r>
            <a:r>
              <a:rPr lang="en-US" b="1" kern="1200" dirty="0">
                <a:solidFill>
                  <a:schemeClr val="accent4"/>
                </a:solidFill>
                <a:latin typeface="Calibri"/>
                <a:ea typeface="+mn-ea"/>
                <a:cs typeface="+mn-cs"/>
              </a:rPr>
              <a:t/>
            </a:r>
            <a:br>
              <a:rPr lang="en-US" b="1" kern="1200" dirty="0">
                <a:solidFill>
                  <a:schemeClr val="accent4"/>
                </a:solidFill>
                <a:latin typeface="Calibri"/>
                <a:ea typeface="+mn-ea"/>
                <a:cs typeface="+mn-cs"/>
              </a:rPr>
            </a:br>
            <a:r>
              <a:rPr lang="en-US" b="1" kern="1200" dirty="0">
                <a:solidFill>
                  <a:schemeClr val="tx1"/>
                </a:solidFill>
                <a:latin typeface="Calibri"/>
                <a:ea typeface="+mn-ea"/>
                <a:cs typeface="+mn-cs"/>
              </a:rPr>
              <a:t>Provider</a:t>
            </a:r>
          </a:p>
        </p:txBody>
      </p:sp>
      <p:sp>
        <p:nvSpPr>
          <p:cNvPr id="11" name="Oval 10"/>
          <p:cNvSpPr/>
          <p:nvPr/>
        </p:nvSpPr>
        <p:spPr>
          <a:xfrm>
            <a:off x="3124200" y="152400"/>
            <a:ext cx="1981200" cy="1066800"/>
          </a:xfrm>
          <a:prstGeom prst="ellipse">
            <a:avLst/>
          </a:prstGeom>
          <a:solidFill>
            <a:schemeClr val="bg1">
              <a:lumMod val="85000"/>
            </a:schemeClr>
          </a:solidFill>
          <a:ln>
            <a:solidFill>
              <a:schemeClr val="tx2"/>
            </a:solid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smtClean="0">
                <a:solidFill>
                  <a:schemeClr val="tx1"/>
                </a:solidFill>
                <a:latin typeface="Calibri"/>
                <a:ea typeface="+mn-ea"/>
                <a:cs typeface="+mn-cs"/>
              </a:rPr>
              <a:t>Network</a:t>
            </a:r>
            <a:r>
              <a:rPr lang="en-US" b="1" kern="1200" dirty="0" smtClean="0">
                <a:solidFill>
                  <a:schemeClr val="accent4"/>
                </a:solidFill>
                <a:latin typeface="Calibri"/>
                <a:ea typeface="+mn-ea"/>
                <a:cs typeface="+mn-cs"/>
              </a:rPr>
              <a:t> </a:t>
            </a:r>
            <a:r>
              <a:rPr lang="en-US" b="1" kern="1200" dirty="0" smtClean="0">
                <a:solidFill>
                  <a:schemeClr val="tx1"/>
                </a:solidFill>
                <a:latin typeface="Calibri"/>
                <a:ea typeface="+mn-ea"/>
                <a:cs typeface="+mn-cs"/>
              </a:rPr>
              <a:t>Flow</a:t>
            </a:r>
            <a:endParaRPr lang="en-US" b="1" kern="1200" dirty="0">
              <a:solidFill>
                <a:schemeClr val="tx1"/>
              </a:solidFill>
              <a:latin typeface="Calibri"/>
              <a:ea typeface="+mn-ea"/>
              <a:cs typeface="+mn-cs"/>
            </a:endParaRPr>
          </a:p>
        </p:txBody>
      </p:sp>
      <p:cxnSp>
        <p:nvCxnSpPr>
          <p:cNvPr id="35" name="Straight Arrow Connector 34"/>
          <p:cNvCxnSpPr/>
          <p:nvPr/>
        </p:nvCxnSpPr>
        <p:spPr>
          <a:xfrm rot="10800000" flipV="1">
            <a:off x="2514600" y="914400"/>
            <a:ext cx="762000" cy="228600"/>
          </a:xfrm>
          <a:prstGeom prst="straightConnector1">
            <a:avLst/>
          </a:prstGeom>
          <a:ln w="57150">
            <a:solidFill>
              <a:schemeClr val="accent1">
                <a:lumMod val="9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0800000">
            <a:off x="5029200" y="685800"/>
            <a:ext cx="1219200" cy="457200"/>
          </a:xfrm>
          <a:prstGeom prst="straightConnector1">
            <a:avLst/>
          </a:prstGeom>
          <a:ln w="57150">
            <a:solidFill>
              <a:schemeClr val="accent1">
                <a:lumMod val="9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04800" y="3733800"/>
            <a:ext cx="4572000" cy="1200329"/>
          </a:xfrm>
          <a:prstGeom prst="rect">
            <a:avLst/>
          </a:prstGeom>
        </p:spPr>
        <p:txBody>
          <a:bodyPr>
            <a:spAutoFit/>
          </a:bodyPr>
          <a:lstStyle/>
          <a:p>
            <a:pPr marL="514350" indent="-514350">
              <a:buFont typeface="+mj-lt"/>
              <a:buAutoNum type="arabicPeriod" startAt="2"/>
            </a:pPr>
            <a:r>
              <a:rPr lang="en-US" sz="2400" dirty="0" smtClean="0"/>
              <a:t>Indirect – from the network flow to the library</a:t>
            </a:r>
          </a:p>
          <a:p>
            <a:pPr marL="971550" lvl="1" indent="-514350">
              <a:buFont typeface="Arial" pitchFamily="34" charset="0"/>
              <a:buChar char="•"/>
            </a:pPr>
            <a:r>
              <a:rPr lang="en-US" sz="2400" dirty="0" smtClean="0"/>
              <a:t>Apps, </a:t>
            </a:r>
            <a:r>
              <a:rPr lang="en-US" sz="2400" dirty="0" err="1" smtClean="0"/>
              <a:t>libx</a:t>
            </a:r>
            <a:r>
              <a:rPr lang="en-US" sz="2400" dirty="0" smtClean="0"/>
              <a:t>, etc, ….</a:t>
            </a:r>
          </a:p>
        </p:txBody>
      </p:sp>
      <p:grpSp>
        <p:nvGrpSpPr>
          <p:cNvPr id="2" name="Group 13"/>
          <p:cNvGrpSpPr/>
          <p:nvPr/>
        </p:nvGrpSpPr>
        <p:grpSpPr>
          <a:xfrm>
            <a:off x="2971800" y="1295400"/>
            <a:ext cx="2057400" cy="2057400"/>
            <a:chOff x="2971800" y="1295400"/>
            <a:chExt cx="2057400" cy="2057400"/>
          </a:xfrm>
          <a:solidFill>
            <a:schemeClr val="bg1">
              <a:lumMod val="85000"/>
            </a:schemeClr>
          </a:solidFill>
        </p:grpSpPr>
        <p:sp>
          <p:nvSpPr>
            <p:cNvPr id="7" name="Oval 6"/>
            <p:cNvSpPr/>
            <p:nvPr/>
          </p:nvSpPr>
          <p:spPr>
            <a:xfrm>
              <a:off x="2971800" y="2286000"/>
              <a:ext cx="2057400" cy="1066800"/>
            </a:xfrm>
            <a:prstGeom prst="ellipse">
              <a:avLst/>
            </a:prstGeom>
            <a:grpFill/>
            <a:ln>
              <a:solidFill>
                <a:schemeClr val="tx2"/>
              </a:solid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a:solidFill>
                    <a:schemeClr val="tx1"/>
                  </a:solidFill>
                  <a:latin typeface="Calibri"/>
                  <a:ea typeface="+mn-ea"/>
                  <a:cs typeface="+mn-cs"/>
                </a:rPr>
                <a:t>Library</a:t>
              </a:r>
            </a:p>
          </p:txBody>
        </p:sp>
        <p:cxnSp>
          <p:nvCxnSpPr>
            <p:cNvPr id="32" name="Straight Connector 31"/>
            <p:cNvCxnSpPr/>
            <p:nvPr/>
          </p:nvCxnSpPr>
          <p:spPr>
            <a:xfrm rot="5400000">
              <a:off x="3429000" y="1752600"/>
              <a:ext cx="914400" cy="0"/>
            </a:xfrm>
            <a:prstGeom prst="line">
              <a:avLst/>
            </a:prstGeom>
            <a:grpFill/>
            <a:ln w="57150">
              <a:solidFill>
                <a:schemeClr val="tx2"/>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810000" y="1752600"/>
              <a:ext cx="914400" cy="0"/>
            </a:xfrm>
            <a:prstGeom prst="line">
              <a:avLst/>
            </a:prstGeom>
            <a:grpFill/>
            <a:ln w="57150">
              <a:solidFill>
                <a:schemeClr val="tx2"/>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a:off x="3276600" y="1066800"/>
            <a:ext cx="1295400" cy="457200"/>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pic>
        <p:nvPicPr>
          <p:cNvPr id="252932" name="Picture 4"/>
          <p:cNvPicPr>
            <a:picLocks noChangeAspect="1" noChangeArrowheads="1"/>
          </p:cNvPicPr>
          <p:nvPr/>
        </p:nvPicPr>
        <p:blipFill>
          <a:blip r:embed="rId2" cstate="print"/>
          <a:srcRect/>
          <a:stretch>
            <a:fillRect/>
          </a:stretch>
        </p:blipFill>
        <p:spPr bwMode="auto">
          <a:xfrm>
            <a:off x="138968" y="1752600"/>
            <a:ext cx="8809006" cy="5105400"/>
          </a:xfrm>
          <a:prstGeom prst="rect">
            <a:avLst/>
          </a:prstGeom>
          <a:noFill/>
          <a:ln w="9525">
            <a:noFill/>
            <a:miter lim="800000"/>
            <a:headEnd/>
            <a:tailEnd/>
          </a:ln>
        </p:spPr>
      </p:pic>
      <p:cxnSp>
        <p:nvCxnSpPr>
          <p:cNvPr id="9" name="Straight Arrow Connector 8"/>
          <p:cNvCxnSpPr/>
          <p:nvPr/>
        </p:nvCxnSpPr>
        <p:spPr>
          <a:xfrm rot="10800000" flipV="1">
            <a:off x="3276600" y="1828800"/>
            <a:ext cx="1371600" cy="381000"/>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pic>
        <p:nvPicPr>
          <p:cNvPr id="252934" name="Picture 6"/>
          <p:cNvPicPr>
            <a:picLocks noChangeAspect="1" noChangeArrowheads="1"/>
          </p:cNvPicPr>
          <p:nvPr/>
        </p:nvPicPr>
        <p:blipFill>
          <a:blip r:embed="rId3" cstate="print"/>
          <a:srcRect/>
          <a:stretch>
            <a:fillRect/>
          </a:stretch>
        </p:blipFill>
        <p:spPr bwMode="auto">
          <a:xfrm>
            <a:off x="4876800" y="1143000"/>
            <a:ext cx="2886075" cy="847725"/>
          </a:xfrm>
          <a:prstGeom prst="rect">
            <a:avLst/>
          </a:prstGeom>
          <a:noFill/>
          <a:ln w="9525">
            <a:noFill/>
            <a:miter lim="800000"/>
            <a:headEnd/>
            <a:tailEnd/>
          </a:ln>
        </p:spPr>
      </p:pic>
      <p:pic>
        <p:nvPicPr>
          <p:cNvPr id="252935" name="Picture 7"/>
          <p:cNvPicPr>
            <a:picLocks noChangeAspect="1" noChangeArrowheads="1"/>
          </p:cNvPicPr>
          <p:nvPr/>
        </p:nvPicPr>
        <p:blipFill>
          <a:blip r:embed="rId4" cstate="print"/>
          <a:srcRect/>
          <a:stretch>
            <a:fillRect/>
          </a:stretch>
        </p:blipFill>
        <p:spPr bwMode="auto">
          <a:xfrm>
            <a:off x="609600" y="609600"/>
            <a:ext cx="2447925" cy="904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29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29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39618" name="Picture 2"/>
          <p:cNvPicPr>
            <a:picLocks noGrp="1" noChangeAspect="1" noChangeArrowheads="1"/>
          </p:cNvPicPr>
          <p:nvPr>
            <p:ph idx="1"/>
          </p:nvPr>
        </p:nvPicPr>
        <p:blipFill>
          <a:blip r:embed="rId2" cstate="print"/>
          <a:srcRect/>
          <a:stretch>
            <a:fillRect/>
          </a:stretch>
        </p:blipFill>
        <p:spPr bwMode="auto">
          <a:xfrm>
            <a:off x="457200" y="2182156"/>
            <a:ext cx="8229600" cy="3362051"/>
          </a:xfrm>
          <a:prstGeom prst="rect">
            <a:avLst/>
          </a:prstGeom>
          <a:noFill/>
          <a:ln w="9525">
            <a:noFill/>
            <a:miter lim="800000"/>
            <a:headEnd/>
            <a:tailEnd/>
          </a:ln>
        </p:spPr>
      </p:pic>
      <p:sp>
        <p:nvSpPr>
          <p:cNvPr id="4" name="Right Arrow 3"/>
          <p:cNvSpPr/>
          <p:nvPr/>
        </p:nvSpPr>
        <p:spPr>
          <a:xfrm rot="19924594">
            <a:off x="6073721" y="5283619"/>
            <a:ext cx="1219200" cy="533400"/>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29" name="Picture 1"/>
          <p:cNvPicPr>
            <a:picLocks noGrp="1" noChangeAspect="1" noChangeArrowheads="1"/>
          </p:cNvPicPr>
          <p:nvPr>
            <p:ph idx="1"/>
          </p:nvPr>
        </p:nvPicPr>
        <p:blipFill>
          <a:blip r:embed="rId2" cstate="print"/>
          <a:srcRect/>
          <a:stretch>
            <a:fillRect/>
          </a:stretch>
        </p:blipFill>
        <p:spPr bwMode="auto">
          <a:xfrm>
            <a:off x="800364" y="1600200"/>
            <a:ext cx="7543272" cy="452596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err="1" smtClean="0"/>
              <a:t>Libx</a:t>
            </a:r>
            <a:endParaRPr lang="en-US" dirty="0"/>
          </a:p>
        </p:txBody>
      </p:sp>
      <p:sp>
        <p:nvSpPr>
          <p:cNvPr id="6" name="Right Arrow 5"/>
          <p:cNvSpPr/>
          <p:nvPr/>
        </p:nvSpPr>
        <p:spPr>
          <a:xfrm rot="8771014">
            <a:off x="4202204" y="3467198"/>
            <a:ext cx="1371600" cy="457200"/>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8771014">
            <a:off x="1078003" y="1638398"/>
            <a:ext cx="1371600" cy="457200"/>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2"/>
          <p:cNvPicPr>
            <a:picLocks noGrp="1" noChangeAspect="1" noChangeArrowheads="1"/>
          </p:cNvPicPr>
          <p:nvPr>
            <p:ph idx="1"/>
          </p:nvPr>
        </p:nvPicPr>
        <p:blipFill>
          <a:blip r:embed="rId2" cstate="print"/>
          <a:srcRect/>
          <a:stretch>
            <a:fillRect/>
          </a:stretch>
        </p:blipFill>
        <p:spPr bwMode="auto">
          <a:xfrm>
            <a:off x="800364" y="1600200"/>
            <a:ext cx="7543272" cy="4525963"/>
          </a:xfrm>
          <a:prstGeom prst="rect">
            <a:avLst/>
          </a:prstGeom>
          <a:noFill/>
          <a:ln w="9525">
            <a:noFill/>
            <a:miter lim="800000"/>
            <a:headEnd/>
            <a:tailEnd/>
          </a:ln>
        </p:spPr>
      </p:pic>
      <p:cxnSp>
        <p:nvCxnSpPr>
          <p:cNvPr id="4" name="Straight Arrow Connector 3"/>
          <p:cNvCxnSpPr/>
          <p:nvPr/>
        </p:nvCxnSpPr>
        <p:spPr>
          <a:xfrm>
            <a:off x="2895600" y="914400"/>
            <a:ext cx="3352800" cy="236220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676400" y="533400"/>
            <a:ext cx="1843133" cy="369332"/>
          </a:xfrm>
          <a:prstGeom prst="rect">
            <a:avLst/>
          </a:prstGeom>
          <a:noFill/>
        </p:spPr>
        <p:txBody>
          <a:bodyPr wrap="none" rtlCol="0">
            <a:spAutoFit/>
          </a:bodyPr>
          <a:lstStyle/>
          <a:p>
            <a:r>
              <a:rPr lang="en-US" dirty="0" smtClean="0"/>
              <a:t>Indirect discovery</a:t>
            </a:r>
            <a:endParaRPr lang="en-US" dirty="0"/>
          </a:p>
        </p:txBody>
      </p:sp>
      <p:cxnSp>
        <p:nvCxnSpPr>
          <p:cNvPr id="9" name="Straight Arrow Connector 8"/>
          <p:cNvCxnSpPr/>
          <p:nvPr/>
        </p:nvCxnSpPr>
        <p:spPr>
          <a:xfrm rot="16200000" flipH="1">
            <a:off x="2095500" y="1714500"/>
            <a:ext cx="2209800" cy="60960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2362200" y="1447800"/>
            <a:ext cx="4800600" cy="373380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4018" name="Picture 2"/>
          <p:cNvPicPr>
            <a:picLocks noGrp="1" noChangeAspect="1" noChangeArrowheads="1"/>
          </p:cNvPicPr>
          <p:nvPr>
            <p:ph idx="1"/>
          </p:nvPr>
        </p:nvPicPr>
        <p:blipFill>
          <a:blip r:embed="rId2" cstate="print"/>
          <a:srcRect/>
          <a:stretch>
            <a:fillRect/>
          </a:stretch>
        </p:blipFill>
        <p:spPr bwMode="auto">
          <a:xfrm>
            <a:off x="457200" y="1765189"/>
            <a:ext cx="8229600" cy="41959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42690" name="Picture 2"/>
          <p:cNvPicPr>
            <a:picLocks noGrp="1" noChangeAspect="1" noChangeArrowheads="1"/>
          </p:cNvPicPr>
          <p:nvPr>
            <p:ph idx="1"/>
          </p:nvPr>
        </p:nvPicPr>
        <p:blipFill>
          <a:blip r:embed="rId2" cstate="print"/>
          <a:srcRect/>
          <a:stretch>
            <a:fillRect/>
          </a:stretch>
        </p:blipFill>
        <p:spPr bwMode="auto">
          <a:xfrm>
            <a:off x="876558" y="1600200"/>
            <a:ext cx="7390883"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124200" y="1905000"/>
            <a:ext cx="2057400" cy="1066800"/>
          </a:xfrm>
          <a:prstGeom prst="ellipse">
            <a:avLst/>
          </a:prstGeom>
          <a:solidFill>
            <a:schemeClr val="bg1">
              <a:lumMod val="85000"/>
            </a:schemeClr>
          </a:solidFill>
          <a:ln>
            <a:solidFill>
              <a:schemeClr val="tx2"/>
            </a:solid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a:solidFill>
                  <a:schemeClr val="tx1"/>
                </a:solidFill>
                <a:latin typeface="Calibri"/>
                <a:ea typeface="+mn-ea"/>
                <a:cs typeface="+mn-cs"/>
              </a:rPr>
              <a:t>Library</a:t>
            </a:r>
          </a:p>
        </p:txBody>
      </p:sp>
      <p:sp>
        <p:nvSpPr>
          <p:cNvPr id="9" name="Oval 8"/>
          <p:cNvSpPr/>
          <p:nvPr/>
        </p:nvSpPr>
        <p:spPr>
          <a:xfrm>
            <a:off x="6096000" y="838200"/>
            <a:ext cx="2438400" cy="1066800"/>
          </a:xfrm>
          <a:prstGeom prst="ellipse">
            <a:avLst/>
          </a:prstGeom>
          <a:solidFill>
            <a:schemeClr val="bg1">
              <a:lumMod val="85000"/>
            </a:schemeClr>
          </a:solidFill>
          <a:ln>
            <a:solidFill>
              <a:schemeClr val="tx2"/>
            </a:solid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a:solidFill>
                  <a:schemeClr val="tx1"/>
                </a:solidFill>
                <a:latin typeface="Calibri"/>
                <a:ea typeface="+mn-ea"/>
                <a:cs typeface="+mn-cs"/>
              </a:rPr>
              <a:t>Consumer</a:t>
            </a:r>
          </a:p>
        </p:txBody>
      </p:sp>
      <p:sp>
        <p:nvSpPr>
          <p:cNvPr id="10" name="Oval 9"/>
          <p:cNvSpPr/>
          <p:nvPr/>
        </p:nvSpPr>
        <p:spPr>
          <a:xfrm>
            <a:off x="533400" y="914400"/>
            <a:ext cx="2209800" cy="1066800"/>
          </a:xfrm>
          <a:prstGeom prst="ellipse">
            <a:avLst/>
          </a:prstGeom>
          <a:solidFill>
            <a:schemeClr val="bg1">
              <a:lumMod val="85000"/>
            </a:schemeClr>
          </a:solidFill>
          <a:ln>
            <a:solidFill>
              <a:schemeClr val="tx2"/>
            </a:solid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a:solidFill>
                  <a:schemeClr val="tx1"/>
                </a:solidFill>
                <a:latin typeface="Calibri"/>
                <a:ea typeface="+mn-ea"/>
                <a:cs typeface="+mn-cs"/>
              </a:rPr>
              <a:t>Info</a:t>
            </a:r>
            <a:r>
              <a:rPr lang="en-US" b="1" kern="1200" dirty="0">
                <a:solidFill>
                  <a:schemeClr val="accent4"/>
                </a:solidFill>
                <a:latin typeface="Calibri"/>
                <a:ea typeface="+mn-ea"/>
                <a:cs typeface="+mn-cs"/>
              </a:rPr>
              <a:t/>
            </a:r>
            <a:br>
              <a:rPr lang="en-US" b="1" kern="1200" dirty="0">
                <a:solidFill>
                  <a:schemeClr val="accent4"/>
                </a:solidFill>
                <a:latin typeface="Calibri"/>
                <a:ea typeface="+mn-ea"/>
                <a:cs typeface="+mn-cs"/>
              </a:rPr>
            </a:br>
            <a:r>
              <a:rPr lang="en-US" b="1" kern="1200" dirty="0">
                <a:solidFill>
                  <a:schemeClr val="tx1"/>
                </a:solidFill>
                <a:latin typeface="Calibri"/>
                <a:ea typeface="+mn-ea"/>
                <a:cs typeface="+mn-cs"/>
              </a:rPr>
              <a:t>Provider</a:t>
            </a:r>
          </a:p>
        </p:txBody>
      </p:sp>
      <p:sp>
        <p:nvSpPr>
          <p:cNvPr id="11" name="Oval 10"/>
          <p:cNvSpPr/>
          <p:nvPr/>
        </p:nvSpPr>
        <p:spPr>
          <a:xfrm>
            <a:off x="3124200" y="152400"/>
            <a:ext cx="1981200" cy="1066800"/>
          </a:xfrm>
          <a:prstGeom prst="ellipse">
            <a:avLst/>
          </a:prstGeom>
          <a:solidFill>
            <a:schemeClr val="bg1">
              <a:lumMod val="85000"/>
            </a:schemeClr>
          </a:solidFill>
          <a:ln>
            <a:solidFill>
              <a:schemeClr val="tx2"/>
            </a:solid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smtClean="0">
                <a:solidFill>
                  <a:schemeClr val="tx1"/>
                </a:solidFill>
                <a:latin typeface="Calibri"/>
                <a:ea typeface="+mn-ea"/>
                <a:cs typeface="+mn-cs"/>
              </a:rPr>
              <a:t>Network</a:t>
            </a:r>
            <a:r>
              <a:rPr lang="en-US" b="1" kern="1200" dirty="0" smtClean="0">
                <a:solidFill>
                  <a:schemeClr val="accent4"/>
                </a:solidFill>
                <a:latin typeface="Calibri"/>
                <a:ea typeface="+mn-ea"/>
                <a:cs typeface="+mn-cs"/>
              </a:rPr>
              <a:t> </a:t>
            </a:r>
            <a:r>
              <a:rPr lang="en-US" b="1" kern="1200" dirty="0" smtClean="0">
                <a:solidFill>
                  <a:schemeClr val="tx1"/>
                </a:solidFill>
                <a:latin typeface="Calibri"/>
                <a:ea typeface="+mn-ea"/>
                <a:cs typeface="+mn-cs"/>
              </a:rPr>
              <a:t>Flow</a:t>
            </a:r>
            <a:endParaRPr lang="en-US" b="1" kern="1200" dirty="0">
              <a:solidFill>
                <a:schemeClr val="tx1"/>
              </a:solidFill>
              <a:latin typeface="Calibri"/>
              <a:ea typeface="+mn-ea"/>
              <a:cs typeface="+mn-cs"/>
            </a:endParaRPr>
          </a:p>
        </p:txBody>
      </p:sp>
      <p:sp>
        <p:nvSpPr>
          <p:cNvPr id="24" name="Rectangle 23"/>
          <p:cNvSpPr/>
          <p:nvPr/>
        </p:nvSpPr>
        <p:spPr>
          <a:xfrm>
            <a:off x="762000" y="3962400"/>
            <a:ext cx="4572000" cy="2308324"/>
          </a:xfrm>
          <a:prstGeom prst="rect">
            <a:avLst/>
          </a:prstGeom>
        </p:spPr>
        <p:txBody>
          <a:bodyPr wrap="square">
            <a:spAutoFit/>
          </a:bodyPr>
          <a:lstStyle/>
          <a:p>
            <a:pPr marL="514350" indent="-514350"/>
            <a:r>
              <a:rPr lang="en-US" sz="2400" dirty="0" smtClean="0"/>
              <a:t>3. Disclosure and syndication – inside out: make discoverable</a:t>
            </a:r>
          </a:p>
          <a:p>
            <a:pPr marL="971550" lvl="1" indent="-514350">
              <a:buFont typeface="Arial" pitchFamily="34" charset="0"/>
              <a:buChar char="•"/>
            </a:pPr>
            <a:r>
              <a:rPr lang="en-US" sz="2400" dirty="0" smtClean="0"/>
              <a:t>Institutional assets: repository, etc</a:t>
            </a:r>
          </a:p>
          <a:p>
            <a:pPr marL="971550" lvl="1" indent="-514350">
              <a:buFont typeface="Arial" pitchFamily="34" charset="0"/>
              <a:buChar char="•"/>
            </a:pPr>
            <a:r>
              <a:rPr lang="en-US" sz="2400" dirty="0" smtClean="0">
                <a:solidFill>
                  <a:schemeClr val="tx2"/>
                </a:solidFill>
              </a:rPr>
              <a:t>Holdings: knowledge base, catalog (</a:t>
            </a:r>
            <a:r>
              <a:rPr lang="en-US" sz="2400" dirty="0" err="1" smtClean="0">
                <a:solidFill>
                  <a:schemeClr val="tx2"/>
                </a:solidFill>
              </a:rPr>
              <a:t>e.g.google</a:t>
            </a:r>
            <a:r>
              <a:rPr lang="en-US" sz="2400" dirty="0" smtClean="0">
                <a:solidFill>
                  <a:schemeClr val="tx2"/>
                </a:solidFill>
              </a:rPr>
              <a:t> scholar)</a:t>
            </a:r>
          </a:p>
        </p:txBody>
      </p:sp>
      <p:cxnSp>
        <p:nvCxnSpPr>
          <p:cNvPr id="30" name="Straight Arrow Connector 29"/>
          <p:cNvCxnSpPr>
            <a:stCxn id="11" idx="4"/>
            <a:endCxn id="7" idx="0"/>
          </p:cNvCxnSpPr>
          <p:nvPr/>
        </p:nvCxnSpPr>
        <p:spPr>
          <a:xfrm rot="16200000" flipH="1">
            <a:off x="3790950" y="1543050"/>
            <a:ext cx="685800" cy="38100"/>
          </a:xfrm>
          <a:prstGeom prst="straightConnector1">
            <a:avLst/>
          </a:prstGeom>
          <a:ln w="5715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029200" y="838200"/>
            <a:ext cx="1219200" cy="304800"/>
          </a:xfrm>
          <a:prstGeom prst="straightConnector1">
            <a:avLst/>
          </a:prstGeom>
          <a:ln w="5715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2"/>
          <p:cNvPicPr>
            <a:picLocks noGrp="1" noChangeAspect="1" noChangeArrowheads="1"/>
          </p:cNvPicPr>
          <p:nvPr>
            <p:ph idx="1"/>
          </p:nvPr>
        </p:nvPicPr>
        <p:blipFill>
          <a:blip r:embed="rId2" cstate="print"/>
          <a:srcRect/>
          <a:stretch>
            <a:fillRect/>
          </a:stretch>
        </p:blipFill>
        <p:spPr bwMode="auto">
          <a:xfrm>
            <a:off x="800364" y="1600200"/>
            <a:ext cx="7543272" cy="4525963"/>
          </a:xfrm>
          <a:prstGeom prst="rect">
            <a:avLst/>
          </a:prstGeom>
          <a:noFill/>
          <a:ln w="9525">
            <a:noFill/>
            <a:miter lim="800000"/>
            <a:headEnd/>
            <a:tailEnd/>
          </a:ln>
        </p:spPr>
      </p:pic>
      <p:cxnSp>
        <p:nvCxnSpPr>
          <p:cNvPr id="4" name="Straight Arrow Connector 3"/>
          <p:cNvCxnSpPr/>
          <p:nvPr/>
        </p:nvCxnSpPr>
        <p:spPr>
          <a:xfrm>
            <a:off x="2895600" y="914400"/>
            <a:ext cx="3352800" cy="236220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676400" y="533400"/>
            <a:ext cx="1843133" cy="369332"/>
          </a:xfrm>
          <a:prstGeom prst="rect">
            <a:avLst/>
          </a:prstGeom>
          <a:noFill/>
        </p:spPr>
        <p:txBody>
          <a:bodyPr wrap="none" rtlCol="0">
            <a:spAutoFit/>
          </a:bodyPr>
          <a:lstStyle/>
          <a:p>
            <a:r>
              <a:rPr lang="en-US" dirty="0" smtClean="0"/>
              <a:t>Indirect discovery</a:t>
            </a:r>
            <a:endParaRPr lang="en-US" dirty="0"/>
          </a:p>
        </p:txBody>
      </p:sp>
      <p:cxnSp>
        <p:nvCxnSpPr>
          <p:cNvPr id="6" name="Straight Arrow Connector 5"/>
          <p:cNvCxnSpPr/>
          <p:nvPr/>
        </p:nvCxnSpPr>
        <p:spPr>
          <a:xfrm rot="10800000">
            <a:off x="6934200" y="3429000"/>
            <a:ext cx="609600" cy="30480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flipV="1">
            <a:off x="7010400" y="4038600"/>
            <a:ext cx="457200" cy="7620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467600" y="3733800"/>
            <a:ext cx="1146661" cy="369332"/>
          </a:xfrm>
          <a:prstGeom prst="rect">
            <a:avLst/>
          </a:prstGeom>
          <a:noFill/>
        </p:spPr>
        <p:txBody>
          <a:bodyPr wrap="none" rtlCol="0">
            <a:spAutoFit/>
          </a:bodyPr>
          <a:lstStyle/>
          <a:p>
            <a:r>
              <a:rPr lang="en-US" dirty="0" smtClean="0"/>
              <a:t>Disclosure</a:t>
            </a:r>
            <a:endParaRPr lang="en-US" dirty="0"/>
          </a:p>
        </p:txBody>
      </p:sp>
      <p:cxnSp>
        <p:nvCxnSpPr>
          <p:cNvPr id="9" name="Straight Arrow Connector 8"/>
          <p:cNvCxnSpPr/>
          <p:nvPr/>
        </p:nvCxnSpPr>
        <p:spPr>
          <a:xfrm rot="16200000" flipH="1">
            <a:off x="2095500" y="1714500"/>
            <a:ext cx="2209800" cy="60960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2362200" y="1447800"/>
            <a:ext cx="4800600" cy="373380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flipV="1">
            <a:off x="6858000" y="4114800"/>
            <a:ext cx="990600" cy="83820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1316" name="Picture 4" descr="http://farm5.static.flickr.com/4140/4795486675_a9e773792c_b.jpg"/>
          <p:cNvPicPr>
            <a:picLocks noChangeAspect="1" noChangeArrowheads="1"/>
          </p:cNvPicPr>
          <p:nvPr/>
        </p:nvPicPr>
        <p:blipFill>
          <a:blip r:embed="rId2" cstate="print"/>
          <a:srcRect/>
          <a:stretch>
            <a:fillRect/>
          </a:stretch>
        </p:blipFill>
        <p:spPr bwMode="auto">
          <a:xfrm>
            <a:off x="1066800" y="685800"/>
            <a:ext cx="7038975" cy="5286375"/>
          </a:xfrm>
          <a:prstGeom prst="rect">
            <a:avLst/>
          </a:prstGeom>
          <a:noFill/>
        </p:spPr>
      </p:pic>
      <p:pic>
        <p:nvPicPr>
          <p:cNvPr id="190467" name="Picture 3"/>
          <p:cNvPicPr>
            <a:picLocks noChangeAspect="1" noChangeArrowheads="1"/>
          </p:cNvPicPr>
          <p:nvPr/>
        </p:nvPicPr>
        <p:blipFill>
          <a:blip r:embed="rId3" cstate="print"/>
          <a:srcRect/>
          <a:stretch>
            <a:fillRect/>
          </a:stretch>
        </p:blipFill>
        <p:spPr bwMode="auto">
          <a:xfrm>
            <a:off x="6019800" y="5257800"/>
            <a:ext cx="2828925" cy="428625"/>
          </a:xfrm>
          <a:prstGeom prst="rect">
            <a:avLst/>
          </a:prstGeom>
          <a:noFill/>
          <a:ln w="9525">
            <a:noFill/>
            <a:miter lim="800000"/>
            <a:headEnd/>
            <a:tailEnd/>
          </a:ln>
        </p:spPr>
      </p:pic>
      <p:sp>
        <p:nvSpPr>
          <p:cNvPr id="9" name="Rectangle 8"/>
          <p:cNvSpPr/>
          <p:nvPr/>
        </p:nvSpPr>
        <p:spPr>
          <a:xfrm>
            <a:off x="0" y="6367046"/>
            <a:ext cx="9144000" cy="338554"/>
          </a:xfrm>
          <a:prstGeom prst="rect">
            <a:avLst/>
          </a:prstGeom>
        </p:spPr>
        <p:txBody>
          <a:bodyPr wrap="square">
            <a:spAutoFit/>
          </a:bodyPr>
          <a:lstStyle/>
          <a:p>
            <a:r>
              <a:rPr lang="en-US" sz="1600" dirty="0" smtClean="0">
                <a:hlinkClick r:id="rId4"/>
              </a:rPr>
              <a:t>http://www.flickr.com/photos/nationaalarchief/4795486675/sizes/l/in/set-72157624492663716/</a:t>
            </a:r>
            <a:endParaRPr lang="en-US" sz="16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8"/>
          <p:cNvGrpSpPr/>
          <p:nvPr/>
        </p:nvGrpSpPr>
        <p:grpSpPr>
          <a:xfrm>
            <a:off x="4648200" y="457200"/>
            <a:ext cx="1371600" cy="1066800"/>
            <a:chOff x="5410200" y="304800"/>
            <a:chExt cx="1371600" cy="1066800"/>
          </a:xfrm>
          <a:noFill/>
        </p:grpSpPr>
        <p:pic>
          <p:nvPicPr>
            <p:cNvPr id="3074" name="Picture 2" descr="http://www.auburnwa.gov/Assets/Administration/AuburnWA/Images/Twitter+logo.jpg"/>
            <p:cNvPicPr>
              <a:picLocks noChangeAspect="1" noChangeArrowheads="1"/>
            </p:cNvPicPr>
            <p:nvPr/>
          </p:nvPicPr>
          <p:blipFill>
            <a:blip r:embed="rId2" cstate="print"/>
            <a:srcRect/>
            <a:stretch>
              <a:fillRect/>
            </a:stretch>
          </p:blipFill>
          <p:spPr bwMode="auto">
            <a:xfrm>
              <a:off x="5562600" y="990600"/>
              <a:ext cx="304800" cy="304800"/>
            </a:xfrm>
            <a:prstGeom prst="rect">
              <a:avLst/>
            </a:prstGeom>
            <a:grpFill/>
          </p:spPr>
        </p:pic>
        <p:pic>
          <p:nvPicPr>
            <p:cNvPr id="3077" name="Picture 5"/>
            <p:cNvPicPr>
              <a:picLocks noChangeAspect="1" noChangeArrowheads="1"/>
            </p:cNvPicPr>
            <p:nvPr/>
          </p:nvPicPr>
          <p:blipFill>
            <a:blip r:embed="rId3" cstate="print"/>
            <a:srcRect/>
            <a:stretch>
              <a:fillRect/>
            </a:stretch>
          </p:blipFill>
          <p:spPr bwMode="auto">
            <a:xfrm>
              <a:off x="5943600" y="990600"/>
              <a:ext cx="685800" cy="288758"/>
            </a:xfrm>
            <a:prstGeom prst="rect">
              <a:avLst/>
            </a:prstGeom>
            <a:grpFill/>
            <a:ln w="9525">
              <a:noFill/>
              <a:miter lim="800000"/>
              <a:headEnd/>
              <a:tailEnd/>
            </a:ln>
          </p:spPr>
        </p:pic>
        <p:pic>
          <p:nvPicPr>
            <p:cNvPr id="3079" name="Picture 7"/>
            <p:cNvPicPr>
              <a:picLocks noChangeAspect="1" noChangeArrowheads="1"/>
            </p:cNvPicPr>
            <p:nvPr/>
          </p:nvPicPr>
          <p:blipFill>
            <a:blip r:embed="rId4" cstate="print"/>
            <a:srcRect/>
            <a:stretch>
              <a:fillRect/>
            </a:stretch>
          </p:blipFill>
          <p:spPr bwMode="auto">
            <a:xfrm>
              <a:off x="5486400" y="304800"/>
              <a:ext cx="1066800" cy="378995"/>
            </a:xfrm>
            <a:prstGeom prst="rect">
              <a:avLst/>
            </a:prstGeom>
            <a:grpFill/>
            <a:ln w="9525">
              <a:noFill/>
              <a:miter lim="800000"/>
              <a:headEnd/>
              <a:tailEnd/>
            </a:ln>
          </p:spPr>
        </p:pic>
        <p:sp>
          <p:nvSpPr>
            <p:cNvPr id="17" name="TextBox 16"/>
            <p:cNvSpPr txBox="1"/>
            <p:nvPr/>
          </p:nvSpPr>
          <p:spPr>
            <a:xfrm>
              <a:off x="5867400" y="609600"/>
              <a:ext cx="370614" cy="369332"/>
            </a:xfrm>
            <a:prstGeom prst="rect">
              <a:avLst/>
            </a:prstGeom>
            <a:grpFill/>
          </p:spPr>
          <p:txBody>
            <a:bodyPr wrap="none" rtlCol="0">
              <a:spAutoFit/>
            </a:bodyPr>
            <a:lstStyle/>
            <a:p>
              <a:r>
                <a:rPr lang="en-US" dirty="0" smtClean="0"/>
                <a:t>in</a:t>
              </a:r>
              <a:endParaRPr lang="en-US" dirty="0"/>
            </a:p>
          </p:txBody>
        </p:sp>
        <p:sp>
          <p:nvSpPr>
            <p:cNvPr id="18" name="Rectangle 17"/>
            <p:cNvSpPr/>
            <p:nvPr/>
          </p:nvSpPr>
          <p:spPr>
            <a:xfrm>
              <a:off x="5410200" y="304800"/>
              <a:ext cx="1371600" cy="10668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Oval 2"/>
          <p:cNvSpPr/>
          <p:nvPr/>
        </p:nvSpPr>
        <p:spPr>
          <a:xfrm>
            <a:off x="3124200" y="3962400"/>
            <a:ext cx="2057400" cy="1066800"/>
          </a:xfrm>
          <a:prstGeom prst="ellipse">
            <a:avLst/>
          </a:prstGeom>
          <a:solidFill>
            <a:schemeClr val="bg1">
              <a:lumMod val="85000"/>
            </a:schemeClr>
          </a:solidFill>
          <a:ln>
            <a:solidFill>
              <a:schemeClr val="tx2"/>
            </a:solid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a:solidFill>
                  <a:schemeClr val="tx1"/>
                </a:solidFill>
                <a:latin typeface="Calibri"/>
                <a:ea typeface="+mn-ea"/>
                <a:cs typeface="+mn-cs"/>
              </a:rPr>
              <a:t>Library</a:t>
            </a:r>
          </a:p>
        </p:txBody>
      </p:sp>
      <p:sp>
        <p:nvSpPr>
          <p:cNvPr id="4" name="Oval 3"/>
          <p:cNvSpPr/>
          <p:nvPr/>
        </p:nvSpPr>
        <p:spPr>
          <a:xfrm>
            <a:off x="6096000" y="2667000"/>
            <a:ext cx="2438400" cy="1066800"/>
          </a:xfrm>
          <a:prstGeom prst="ellipse">
            <a:avLst/>
          </a:prstGeom>
          <a:solidFill>
            <a:schemeClr val="bg1">
              <a:lumMod val="85000"/>
            </a:schemeClr>
          </a:solidFill>
          <a:ln>
            <a:solidFill>
              <a:schemeClr val="tx2"/>
            </a:solid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a:solidFill>
                  <a:schemeClr val="tx1"/>
                </a:solidFill>
                <a:latin typeface="Calibri"/>
                <a:ea typeface="+mn-ea"/>
                <a:cs typeface="+mn-cs"/>
              </a:rPr>
              <a:t>Consumer</a:t>
            </a:r>
          </a:p>
        </p:txBody>
      </p:sp>
      <p:sp>
        <p:nvSpPr>
          <p:cNvPr id="5" name="Oval 4"/>
          <p:cNvSpPr/>
          <p:nvPr/>
        </p:nvSpPr>
        <p:spPr>
          <a:xfrm>
            <a:off x="533400" y="2743200"/>
            <a:ext cx="2209800" cy="1066800"/>
          </a:xfrm>
          <a:prstGeom prst="ellipse">
            <a:avLst/>
          </a:prstGeom>
          <a:solidFill>
            <a:schemeClr val="bg1">
              <a:lumMod val="85000"/>
            </a:schemeClr>
          </a:solidFill>
          <a:ln>
            <a:solidFill>
              <a:schemeClr val="tx2"/>
            </a:solid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a:solidFill>
                  <a:schemeClr val="tx1"/>
                </a:solidFill>
                <a:latin typeface="Calibri"/>
                <a:ea typeface="+mn-ea"/>
                <a:cs typeface="+mn-cs"/>
              </a:rPr>
              <a:t>Info</a:t>
            </a:r>
            <a:r>
              <a:rPr lang="en-US" b="1" kern="1200" dirty="0">
                <a:solidFill>
                  <a:schemeClr val="accent4"/>
                </a:solidFill>
                <a:latin typeface="Calibri"/>
                <a:ea typeface="+mn-ea"/>
                <a:cs typeface="+mn-cs"/>
              </a:rPr>
              <a:t/>
            </a:r>
            <a:br>
              <a:rPr lang="en-US" b="1" kern="1200" dirty="0">
                <a:solidFill>
                  <a:schemeClr val="accent4"/>
                </a:solidFill>
                <a:latin typeface="Calibri"/>
                <a:ea typeface="+mn-ea"/>
                <a:cs typeface="+mn-cs"/>
              </a:rPr>
            </a:br>
            <a:r>
              <a:rPr lang="en-US" b="1" kern="1200" dirty="0">
                <a:solidFill>
                  <a:schemeClr val="tx1"/>
                </a:solidFill>
                <a:latin typeface="Calibri"/>
                <a:ea typeface="+mn-ea"/>
                <a:cs typeface="+mn-cs"/>
              </a:rPr>
              <a:t>Provider</a:t>
            </a:r>
          </a:p>
        </p:txBody>
      </p:sp>
      <p:sp>
        <p:nvSpPr>
          <p:cNvPr id="6" name="Oval 5"/>
          <p:cNvSpPr/>
          <p:nvPr/>
        </p:nvSpPr>
        <p:spPr>
          <a:xfrm>
            <a:off x="3352800" y="1371600"/>
            <a:ext cx="1981200" cy="1066800"/>
          </a:xfrm>
          <a:prstGeom prst="ellipse">
            <a:avLst/>
          </a:prstGeom>
          <a:solidFill>
            <a:schemeClr val="bg1">
              <a:lumMod val="85000"/>
            </a:schemeClr>
          </a:solidFill>
          <a:ln>
            <a:solidFill>
              <a:schemeClr val="tx2"/>
            </a:solidFill>
          </a:ln>
          <a:scene3d>
            <a:camera prst="orthographicFront">
              <a:rot lat="0" lon="21599968" rev="0"/>
            </a:camera>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kern="1200" dirty="0" smtClean="0">
                <a:solidFill>
                  <a:schemeClr val="tx1"/>
                </a:solidFill>
                <a:latin typeface="Calibri"/>
                <a:ea typeface="+mn-ea"/>
                <a:cs typeface="+mn-cs"/>
              </a:rPr>
              <a:t>Network</a:t>
            </a:r>
            <a:r>
              <a:rPr lang="en-US" b="1" kern="1200" dirty="0" smtClean="0">
                <a:solidFill>
                  <a:schemeClr val="accent4"/>
                </a:solidFill>
                <a:latin typeface="Calibri"/>
                <a:ea typeface="+mn-ea"/>
                <a:cs typeface="+mn-cs"/>
              </a:rPr>
              <a:t> </a:t>
            </a:r>
            <a:r>
              <a:rPr lang="en-US" b="1" kern="1200" dirty="0" smtClean="0">
                <a:solidFill>
                  <a:schemeClr val="tx1"/>
                </a:solidFill>
                <a:latin typeface="Calibri"/>
                <a:ea typeface="+mn-ea"/>
                <a:cs typeface="+mn-cs"/>
              </a:rPr>
              <a:t>Flow</a:t>
            </a:r>
            <a:endParaRPr lang="en-US" b="1" kern="1200" dirty="0">
              <a:solidFill>
                <a:schemeClr val="tx1"/>
              </a:solidFill>
              <a:latin typeface="Calibri"/>
              <a:ea typeface="+mn-ea"/>
              <a:cs typeface="+mn-cs"/>
            </a:endParaRPr>
          </a:p>
        </p:txBody>
      </p:sp>
      <p:pic>
        <p:nvPicPr>
          <p:cNvPr id="3078" name="Picture 6"/>
          <p:cNvPicPr>
            <a:picLocks noChangeAspect="1" noChangeArrowheads="1"/>
          </p:cNvPicPr>
          <p:nvPr/>
        </p:nvPicPr>
        <p:blipFill>
          <a:blip r:embed="rId4" cstate="print"/>
          <a:srcRect/>
          <a:stretch>
            <a:fillRect/>
          </a:stretch>
        </p:blipFill>
        <p:spPr bwMode="auto">
          <a:xfrm>
            <a:off x="2743200" y="781050"/>
            <a:ext cx="1447800" cy="514350"/>
          </a:xfrm>
          <a:prstGeom prst="rect">
            <a:avLst/>
          </a:prstGeom>
          <a:noFill/>
          <a:ln w="9525">
            <a:noFill/>
            <a:miter lim="800000"/>
            <a:headEnd/>
            <a:tailEnd/>
          </a:ln>
        </p:spPr>
      </p:pic>
      <p:grpSp>
        <p:nvGrpSpPr>
          <p:cNvPr id="7" name="Group 25"/>
          <p:cNvGrpSpPr/>
          <p:nvPr/>
        </p:nvGrpSpPr>
        <p:grpSpPr>
          <a:xfrm>
            <a:off x="1447800" y="5257800"/>
            <a:ext cx="3909248" cy="1359932"/>
            <a:chOff x="2667000" y="5257800"/>
            <a:chExt cx="3909248" cy="1359932"/>
          </a:xfrm>
        </p:grpSpPr>
        <p:pic>
          <p:nvPicPr>
            <p:cNvPr id="3080" name="Picture 8"/>
            <p:cNvPicPr>
              <a:picLocks noChangeAspect="1" noChangeArrowheads="1"/>
            </p:cNvPicPr>
            <p:nvPr/>
          </p:nvPicPr>
          <p:blipFill>
            <a:blip r:embed="rId5" cstate="print"/>
            <a:srcRect/>
            <a:stretch>
              <a:fillRect/>
            </a:stretch>
          </p:blipFill>
          <p:spPr bwMode="auto">
            <a:xfrm>
              <a:off x="2667000" y="5257800"/>
              <a:ext cx="3195637" cy="1140822"/>
            </a:xfrm>
            <a:prstGeom prst="rect">
              <a:avLst/>
            </a:prstGeom>
            <a:noFill/>
            <a:ln w="9525">
              <a:noFill/>
              <a:miter lim="800000"/>
              <a:headEnd/>
              <a:tailEnd/>
            </a:ln>
          </p:spPr>
        </p:pic>
        <p:sp>
          <p:nvSpPr>
            <p:cNvPr id="21" name="TextBox 20"/>
            <p:cNvSpPr txBox="1"/>
            <p:nvPr/>
          </p:nvSpPr>
          <p:spPr>
            <a:xfrm>
              <a:off x="5867400" y="6248400"/>
              <a:ext cx="708848" cy="369332"/>
            </a:xfrm>
            <a:prstGeom prst="rect">
              <a:avLst/>
            </a:prstGeom>
            <a:noFill/>
            <a:ln>
              <a:solidFill>
                <a:schemeClr val="tx2"/>
              </a:solidFill>
            </a:ln>
          </p:spPr>
          <p:txBody>
            <a:bodyPr wrap="none" rtlCol="0">
              <a:spAutoFit/>
            </a:bodyPr>
            <a:lstStyle/>
            <a:p>
              <a:r>
                <a:rPr lang="en-US" dirty="0" smtClean="0"/>
                <a:t>Local</a:t>
              </a:r>
              <a:endParaRPr lang="en-US" dirty="0"/>
            </a:p>
          </p:txBody>
        </p:sp>
      </p:grpSp>
      <p:grpSp>
        <p:nvGrpSpPr>
          <p:cNvPr id="10" name="Group 24"/>
          <p:cNvGrpSpPr/>
          <p:nvPr/>
        </p:nvGrpSpPr>
        <p:grpSpPr>
          <a:xfrm>
            <a:off x="6286500" y="685800"/>
            <a:ext cx="2857500" cy="5474732"/>
            <a:chOff x="6286500" y="838200"/>
            <a:chExt cx="2857500" cy="5474732"/>
          </a:xfrm>
        </p:grpSpPr>
        <p:grpSp>
          <p:nvGrpSpPr>
            <p:cNvPr id="11" name="Group 12"/>
            <p:cNvGrpSpPr/>
            <p:nvPr/>
          </p:nvGrpSpPr>
          <p:grpSpPr>
            <a:xfrm>
              <a:off x="7162800" y="1371600"/>
              <a:ext cx="990601" cy="1524000"/>
              <a:chOff x="5181600" y="1992557"/>
              <a:chExt cx="2458453" cy="5043793"/>
            </a:xfrm>
          </p:grpSpPr>
          <p:pic>
            <p:nvPicPr>
              <p:cNvPr id="8" name="Picture 2"/>
              <p:cNvPicPr>
                <a:picLocks noChangeAspect="1" noChangeArrowheads="1"/>
              </p:cNvPicPr>
              <p:nvPr/>
            </p:nvPicPr>
            <p:blipFill>
              <a:blip r:embed="rId6" cstate="print"/>
              <a:srcRect/>
              <a:stretch>
                <a:fillRect/>
              </a:stretch>
            </p:blipFill>
            <p:spPr bwMode="auto">
              <a:xfrm>
                <a:off x="5354053" y="1992557"/>
                <a:ext cx="2286000" cy="3686537"/>
              </a:xfrm>
              <a:prstGeom prst="rect">
                <a:avLst/>
              </a:prstGeom>
              <a:noFill/>
              <a:ln w="9525">
                <a:noFill/>
                <a:miter lim="800000"/>
                <a:headEnd/>
                <a:tailEnd/>
              </a:ln>
            </p:spPr>
          </p:pic>
          <p:sp>
            <p:nvSpPr>
              <p:cNvPr id="9" name="TextBox 8"/>
              <p:cNvSpPr txBox="1"/>
              <p:nvPr/>
            </p:nvSpPr>
            <p:spPr>
              <a:xfrm>
                <a:off x="5181600" y="6248401"/>
                <a:ext cx="418075" cy="787949"/>
              </a:xfrm>
              <a:prstGeom prst="rect">
                <a:avLst/>
              </a:prstGeom>
              <a:noFill/>
            </p:spPr>
            <p:txBody>
              <a:bodyPr wrap="none" rtlCol="0">
                <a:spAutoFit/>
              </a:bodyPr>
              <a:lstStyle/>
              <a:p>
                <a:endParaRPr lang="en-US" dirty="0"/>
              </a:p>
            </p:txBody>
          </p:sp>
        </p:grpSp>
        <p:pic>
          <p:nvPicPr>
            <p:cNvPr id="4098" name="Picture 2"/>
            <p:cNvPicPr>
              <a:picLocks noChangeAspect="1" noChangeArrowheads="1"/>
            </p:cNvPicPr>
            <p:nvPr/>
          </p:nvPicPr>
          <p:blipFill>
            <a:blip r:embed="rId7" cstate="print"/>
            <a:srcRect/>
            <a:stretch>
              <a:fillRect/>
            </a:stretch>
          </p:blipFill>
          <p:spPr bwMode="auto">
            <a:xfrm>
              <a:off x="6286500" y="4038600"/>
              <a:ext cx="2857500" cy="1876425"/>
            </a:xfrm>
            <a:prstGeom prst="rect">
              <a:avLst/>
            </a:prstGeom>
            <a:noFill/>
            <a:ln w="9525">
              <a:noFill/>
              <a:miter lim="800000"/>
              <a:headEnd/>
              <a:tailEnd/>
            </a:ln>
          </p:spPr>
        </p:pic>
        <p:sp>
          <p:nvSpPr>
            <p:cNvPr id="20" name="TextBox 19"/>
            <p:cNvSpPr txBox="1"/>
            <p:nvPr/>
          </p:nvSpPr>
          <p:spPr>
            <a:xfrm>
              <a:off x="7848600" y="5943600"/>
              <a:ext cx="623889" cy="369332"/>
            </a:xfrm>
            <a:prstGeom prst="rect">
              <a:avLst/>
            </a:prstGeom>
            <a:noFill/>
            <a:ln>
              <a:solidFill>
                <a:schemeClr val="tx2"/>
              </a:solidFill>
            </a:ln>
          </p:spPr>
          <p:txBody>
            <a:bodyPr wrap="none" rtlCol="0">
              <a:spAutoFit/>
            </a:bodyPr>
            <a:lstStyle/>
            <a:p>
              <a:r>
                <a:rPr lang="en-US" dirty="0" smtClean="0"/>
                <a:t>Lists</a:t>
              </a:r>
              <a:endParaRPr lang="en-US" dirty="0"/>
            </a:p>
          </p:txBody>
        </p:sp>
        <p:sp>
          <p:nvSpPr>
            <p:cNvPr id="22" name="TextBox 21"/>
            <p:cNvSpPr txBox="1"/>
            <p:nvPr/>
          </p:nvSpPr>
          <p:spPr>
            <a:xfrm>
              <a:off x="8001000" y="838200"/>
              <a:ext cx="886781" cy="369332"/>
            </a:xfrm>
            <a:prstGeom prst="rect">
              <a:avLst/>
            </a:prstGeom>
            <a:noFill/>
            <a:ln>
              <a:solidFill>
                <a:schemeClr val="tx2"/>
              </a:solidFill>
            </a:ln>
          </p:spPr>
          <p:txBody>
            <a:bodyPr wrap="none" rtlCol="0">
              <a:spAutoFit/>
            </a:bodyPr>
            <a:lstStyle/>
            <a:p>
              <a:r>
                <a:rPr lang="en-US" dirty="0" smtClean="0"/>
                <a:t>mobile</a:t>
              </a:r>
              <a:endParaRPr lang="en-US" dirty="0"/>
            </a:p>
          </p:txBody>
        </p:sp>
      </p:grpSp>
      <p:grpSp>
        <p:nvGrpSpPr>
          <p:cNvPr id="12" name="Group 23"/>
          <p:cNvGrpSpPr/>
          <p:nvPr/>
        </p:nvGrpSpPr>
        <p:grpSpPr>
          <a:xfrm>
            <a:off x="990600" y="1371600"/>
            <a:ext cx="1000787" cy="1295400"/>
            <a:chOff x="990600" y="1371600"/>
            <a:chExt cx="1000787" cy="1295400"/>
          </a:xfrm>
        </p:grpSpPr>
        <p:pic>
          <p:nvPicPr>
            <p:cNvPr id="3082" name="Picture 10" descr="http://www.jstor.org/templates/jsp/_jstor/images/jstor_logo.gif"/>
            <p:cNvPicPr>
              <a:picLocks noChangeAspect="1" noChangeArrowheads="1"/>
            </p:cNvPicPr>
            <p:nvPr/>
          </p:nvPicPr>
          <p:blipFill>
            <a:blip r:embed="rId8" cstate="print"/>
            <a:srcRect/>
            <a:stretch>
              <a:fillRect/>
            </a:stretch>
          </p:blipFill>
          <p:spPr bwMode="auto">
            <a:xfrm>
              <a:off x="1295400" y="1905000"/>
              <a:ext cx="571500" cy="762000"/>
            </a:xfrm>
            <a:prstGeom prst="rect">
              <a:avLst/>
            </a:prstGeom>
            <a:noFill/>
          </p:spPr>
        </p:pic>
        <p:sp>
          <p:nvSpPr>
            <p:cNvPr id="23" name="TextBox 22"/>
            <p:cNvSpPr txBox="1"/>
            <p:nvPr/>
          </p:nvSpPr>
          <p:spPr>
            <a:xfrm>
              <a:off x="990600" y="1371600"/>
              <a:ext cx="1000787" cy="369332"/>
            </a:xfrm>
            <a:prstGeom prst="rect">
              <a:avLst/>
            </a:prstGeom>
            <a:noFill/>
            <a:ln>
              <a:solidFill>
                <a:schemeClr val="tx2"/>
              </a:solidFill>
            </a:ln>
          </p:spPr>
          <p:txBody>
            <a:bodyPr wrap="none" rtlCol="0">
              <a:spAutoFit/>
            </a:bodyPr>
            <a:lstStyle/>
            <a:p>
              <a:r>
                <a:rPr lang="en-US" dirty="0" smtClean="0"/>
                <a:t>Loading</a:t>
              </a:r>
              <a:endParaRPr lang="en-US"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Some directions</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fontScale="92500" lnSpcReduction="10000"/>
          </a:bodyPr>
          <a:lstStyle/>
          <a:p>
            <a:pPr>
              <a:buClr>
                <a:schemeClr val="accent6"/>
              </a:buClr>
              <a:buFont typeface="Segoe UI" pitchFamily="34" charset="0"/>
              <a:buChar char="*"/>
            </a:pPr>
            <a:r>
              <a:rPr lang="en-US" dirty="0" smtClean="0"/>
              <a:t>The boundary between the library and the network is changing</a:t>
            </a:r>
          </a:p>
          <a:p>
            <a:pPr>
              <a:buClr>
                <a:schemeClr val="accent6"/>
              </a:buClr>
              <a:buFont typeface="Segoe UI" pitchFamily="34" charset="0"/>
              <a:buChar char="*"/>
            </a:pPr>
            <a:r>
              <a:rPr lang="en-US" dirty="0" smtClean="0"/>
              <a:t>Infrastructure</a:t>
            </a:r>
          </a:p>
          <a:p>
            <a:pPr lvl="1">
              <a:buClr>
                <a:schemeClr val="accent6"/>
              </a:buClr>
              <a:buFont typeface="Segoe UI" pitchFamily="34" charset="0"/>
              <a:buChar char="*"/>
            </a:pPr>
            <a:r>
              <a:rPr lang="en-US" dirty="0" smtClean="0"/>
              <a:t>Libraries of all type – public </a:t>
            </a:r>
            <a:r>
              <a:rPr lang="en-US" smtClean="0"/>
              <a:t>and academic - can </a:t>
            </a:r>
            <a:r>
              <a:rPr lang="en-US" dirty="0" smtClean="0"/>
              <a:t>share some infrastructure services</a:t>
            </a:r>
          </a:p>
          <a:p>
            <a:pPr>
              <a:buClr>
                <a:schemeClr val="accent6"/>
              </a:buClr>
              <a:buFont typeface="Segoe UI" pitchFamily="34" charset="0"/>
              <a:buChar char="*"/>
            </a:pPr>
            <a:r>
              <a:rPr lang="en-US" dirty="0" smtClean="0"/>
              <a:t>Relationship management</a:t>
            </a:r>
          </a:p>
          <a:p>
            <a:pPr lvl="1">
              <a:buClr>
                <a:schemeClr val="accent6"/>
              </a:buClr>
              <a:buFont typeface="Segoe UI" pitchFamily="34" charset="0"/>
              <a:buChar char="*"/>
            </a:pPr>
            <a:r>
              <a:rPr lang="en-US" dirty="0" smtClean="0"/>
              <a:t>This will vary by library type and host organization </a:t>
            </a:r>
          </a:p>
          <a:p>
            <a:pPr lvl="2">
              <a:buClr>
                <a:schemeClr val="accent6"/>
              </a:buClr>
              <a:buFont typeface="Segoe UI" pitchFamily="34" charset="0"/>
              <a:buChar char="*"/>
            </a:pPr>
            <a:r>
              <a:rPr lang="en-US" dirty="0" smtClean="0"/>
              <a:t>(although will benefit from infrastructure support … e.g. analytics)</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057400"/>
            <a:ext cx="7772400" cy="1470025"/>
          </a:xfrm>
        </p:spPr>
        <p:txBody>
          <a:bodyPr>
            <a:noAutofit/>
          </a:bodyPr>
          <a:lstStyle/>
          <a:p>
            <a:pPr algn="l"/>
            <a:r>
              <a:rPr lang="en-US" sz="4800" dirty="0" smtClean="0"/>
              <a:t>Thank you</a:t>
            </a:r>
            <a:endParaRPr lang="en-US" sz="4800" dirty="0"/>
          </a:p>
        </p:txBody>
      </p:sp>
      <p:sp>
        <p:nvSpPr>
          <p:cNvPr id="3" name="Subtitle 2"/>
          <p:cNvSpPr>
            <a:spLocks noGrp="1"/>
          </p:cNvSpPr>
          <p:nvPr>
            <p:ph type="subTitle" idx="1"/>
          </p:nvPr>
        </p:nvSpPr>
        <p:spPr>
          <a:xfrm>
            <a:off x="457200" y="3352800"/>
            <a:ext cx="6400800" cy="2133600"/>
          </a:xfrm>
        </p:spPr>
        <p:txBody>
          <a:bodyPr>
            <a:normAutofit/>
          </a:bodyPr>
          <a:lstStyle/>
          <a:p>
            <a:pPr algn="l"/>
            <a:r>
              <a:rPr lang="en-US" dirty="0" err="1" smtClean="0">
                <a:solidFill>
                  <a:schemeClr val="bg1">
                    <a:lumMod val="65000"/>
                  </a:schemeClr>
                </a:solidFill>
              </a:rPr>
              <a:t>L</a:t>
            </a:r>
            <a:r>
              <a:rPr lang="en-US" dirty="0" err="1" smtClean="0"/>
              <a:t>orcan</a:t>
            </a:r>
            <a:r>
              <a:rPr lang="en-US" dirty="0" smtClean="0"/>
              <a:t> Dempsey</a:t>
            </a:r>
          </a:p>
          <a:p>
            <a:pPr algn="l"/>
            <a:endParaRPr lang="en-US" dirty="0" smtClean="0"/>
          </a:p>
          <a:p>
            <a:pPr algn="l"/>
            <a:r>
              <a:rPr lang="en-US" sz="2400" dirty="0" smtClean="0">
                <a:hlinkClick r:id="rId3"/>
              </a:rPr>
              <a:t>http://www.twitter.com/LorcanD</a:t>
            </a:r>
            <a:endParaRPr lang="en-US" sz="2400" dirty="0" smtClean="0"/>
          </a:p>
          <a:p>
            <a:pPr algn="l"/>
            <a:r>
              <a:rPr lang="en-US" sz="2400" dirty="0" smtClean="0">
                <a:hlinkClick r:id="rId4"/>
              </a:rPr>
              <a:t>Http://www.oclc.org/research</a:t>
            </a:r>
            <a:endParaRPr lang="en-US" sz="2400" dirty="0" smtClean="0"/>
          </a:p>
          <a:p>
            <a:endParaRPr lang="en-US" dirty="0"/>
          </a:p>
        </p:txBody>
      </p:sp>
      <p:pic>
        <p:nvPicPr>
          <p:cNvPr id="1026" name="Picture 2"/>
          <p:cNvPicPr>
            <a:picLocks noChangeAspect="1" noChangeArrowheads="1"/>
          </p:cNvPicPr>
          <p:nvPr/>
        </p:nvPicPr>
        <p:blipFill>
          <a:blip r:embed="rId5" cstate="print"/>
          <a:srcRect/>
          <a:stretch>
            <a:fillRect/>
          </a:stretch>
        </p:blipFill>
        <p:spPr bwMode="auto">
          <a:xfrm>
            <a:off x="6858000" y="685800"/>
            <a:ext cx="1371600" cy="469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5042" name="Picture 2"/>
          <p:cNvPicPr>
            <a:picLocks noGrp="1" noChangeAspect="1" noChangeArrowheads="1"/>
          </p:cNvPicPr>
          <p:nvPr>
            <p:ph idx="1"/>
          </p:nvPr>
        </p:nvPicPr>
        <p:blipFill>
          <a:blip r:embed="rId2" cstate="print"/>
          <a:srcRect/>
          <a:stretch>
            <a:fillRect/>
          </a:stretch>
        </p:blipFill>
        <p:spPr bwMode="auto">
          <a:xfrm>
            <a:off x="298084" y="1295400"/>
            <a:ext cx="8617316" cy="44769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9600" dirty="0" smtClean="0"/>
              <a:t>The network reconfigures industries</a:t>
            </a:r>
            <a:endParaRPr lang="en-US" sz="9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Picture 2"/>
          <p:cNvPicPr>
            <a:picLocks noGrp="1" noChangeAspect="1" noChangeArrowheads="1"/>
          </p:cNvPicPr>
          <p:nvPr>
            <p:ph idx="1"/>
          </p:nvPr>
        </p:nvPicPr>
        <p:blipFill>
          <a:blip r:embed="rId2" cstate="print"/>
          <a:srcRect/>
          <a:stretch>
            <a:fillRect/>
          </a:stretch>
        </p:blipFill>
        <p:spPr bwMode="auto">
          <a:xfrm>
            <a:off x="1371600" y="345800"/>
            <a:ext cx="6477000" cy="59929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9" name="Picture 5"/>
          <p:cNvPicPr>
            <a:picLocks noGrp="1" noChangeAspect="1" noChangeArrowheads="1"/>
          </p:cNvPicPr>
          <p:nvPr>
            <p:ph idx="1"/>
          </p:nvPr>
        </p:nvPicPr>
        <p:blipFill>
          <a:blip r:embed="rId4" cstate="print"/>
          <a:srcRect/>
          <a:stretch>
            <a:fillRect/>
          </a:stretch>
        </p:blipFill>
        <p:spPr bwMode="auto">
          <a:xfrm>
            <a:off x="278473" y="838200"/>
            <a:ext cx="8587053" cy="48307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inkTgt spid="_x0000_s1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clc_light_orange">
  <a:themeElements>
    <a:clrScheme name="oclc_light_orange 14">
      <a:dk1>
        <a:srgbClr val="333333"/>
      </a:dk1>
      <a:lt1>
        <a:srgbClr val="FFFFFF"/>
      </a:lt1>
      <a:dk2>
        <a:srgbClr val="FFFFFF"/>
      </a:dk2>
      <a:lt2>
        <a:srgbClr val="000000"/>
      </a:lt2>
      <a:accent1>
        <a:srgbClr val="409A3C"/>
      </a:accent1>
      <a:accent2>
        <a:srgbClr val="FF7600"/>
      </a:accent2>
      <a:accent3>
        <a:srgbClr val="FFFFFF"/>
      </a:accent3>
      <a:accent4>
        <a:srgbClr val="2A2A2A"/>
      </a:accent4>
      <a:accent5>
        <a:srgbClr val="AFCAAF"/>
      </a:accent5>
      <a:accent6>
        <a:srgbClr val="E76A00"/>
      </a:accent6>
      <a:hlink>
        <a:srgbClr val="2178B5"/>
      </a:hlink>
      <a:folHlink>
        <a:srgbClr val="C74A1B"/>
      </a:folHlink>
    </a:clrScheme>
    <a:fontScheme name="oclc_light_orang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oran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oran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oran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oran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oran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oran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oran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oran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oran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oran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oran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oran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orange 13">
        <a:dk1>
          <a:srgbClr val="333333"/>
        </a:dk1>
        <a:lt1>
          <a:srgbClr val="FFFFFF"/>
        </a:lt1>
        <a:dk2>
          <a:srgbClr val="FFFFFF"/>
        </a:dk2>
        <a:lt2>
          <a:srgbClr val="000000"/>
        </a:lt2>
        <a:accent1>
          <a:srgbClr val="C74A1B"/>
        </a:accent1>
        <a:accent2>
          <a:srgbClr val="2178B5"/>
        </a:accent2>
        <a:accent3>
          <a:srgbClr val="FFFFFF"/>
        </a:accent3>
        <a:accent4>
          <a:srgbClr val="2A2A2A"/>
        </a:accent4>
        <a:accent5>
          <a:srgbClr val="E0B1AB"/>
        </a:accent5>
        <a:accent6>
          <a:srgbClr val="1D6CA4"/>
        </a:accent6>
        <a:hlink>
          <a:srgbClr val="409A3C"/>
        </a:hlink>
        <a:folHlink>
          <a:srgbClr val="FF7600"/>
        </a:folHlink>
      </a:clrScheme>
      <a:clrMap bg1="lt1" tx1="dk1" bg2="lt2" tx2="dk2" accent1="accent1" accent2="accent2" accent3="accent3" accent4="accent4" accent5="accent5" accent6="accent6" hlink="hlink" folHlink="folHlink"/>
    </a:extraClrScheme>
    <a:extraClrScheme>
      <a:clrScheme name="oclc_light_orange 14">
        <a:dk1>
          <a:srgbClr val="333333"/>
        </a:dk1>
        <a:lt1>
          <a:srgbClr val="FFFFFF"/>
        </a:lt1>
        <a:dk2>
          <a:srgbClr val="FFFFFF"/>
        </a:dk2>
        <a:lt2>
          <a:srgbClr val="000000"/>
        </a:lt2>
        <a:accent1>
          <a:srgbClr val="409A3C"/>
        </a:accent1>
        <a:accent2>
          <a:srgbClr val="FF7600"/>
        </a:accent2>
        <a:accent3>
          <a:srgbClr val="FFFFFF"/>
        </a:accent3>
        <a:accent4>
          <a:srgbClr val="2A2A2A"/>
        </a:accent4>
        <a:accent5>
          <a:srgbClr val="AFCAAF"/>
        </a:accent5>
        <a:accent6>
          <a:srgbClr val="E76A00"/>
        </a:accent6>
        <a:hlink>
          <a:srgbClr val="2178B5"/>
        </a:hlink>
        <a:folHlink>
          <a:srgbClr val="C74A1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orcan">
  <a:themeElements>
    <a:clrScheme name="research">
      <a:dk1>
        <a:srgbClr val="7F7F7F"/>
      </a:dk1>
      <a:lt1>
        <a:sysClr val="window" lastClr="FFFFFF"/>
      </a:lt1>
      <a:dk2>
        <a:srgbClr val="F79646"/>
      </a:dk2>
      <a:lt2>
        <a:srgbClr val="EEECE1"/>
      </a:lt2>
      <a:accent1>
        <a:srgbClr val="7F7F7F"/>
      </a:accent1>
      <a:accent2>
        <a:srgbClr val="A5A5A5"/>
      </a:accent2>
      <a:accent3>
        <a:srgbClr val="BFBFBF"/>
      </a:accent3>
      <a:accent4>
        <a:srgbClr val="D8D8D8"/>
      </a:accent4>
      <a:accent5>
        <a:srgbClr val="F2F2F2"/>
      </a:accent5>
      <a:accent6>
        <a:srgbClr val="F79646"/>
      </a:accent6>
      <a:hlink>
        <a:srgbClr val="7F7F7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research">
      <a:dk1>
        <a:srgbClr val="7F7F7F"/>
      </a:dk1>
      <a:lt1>
        <a:sysClr val="window" lastClr="FFFFFF"/>
      </a:lt1>
      <a:dk2>
        <a:srgbClr val="F79646"/>
      </a:dk2>
      <a:lt2>
        <a:srgbClr val="EEECE1"/>
      </a:lt2>
      <a:accent1>
        <a:srgbClr val="7F7F7F"/>
      </a:accent1>
      <a:accent2>
        <a:srgbClr val="A5A5A5"/>
      </a:accent2>
      <a:accent3>
        <a:srgbClr val="BFBFBF"/>
      </a:accent3>
      <a:accent4>
        <a:srgbClr val="D8D8D8"/>
      </a:accent4>
      <a:accent5>
        <a:srgbClr val="F2F2F2"/>
      </a:accent5>
      <a:accent6>
        <a:srgbClr val="F79646"/>
      </a:accent6>
      <a:hlink>
        <a:srgbClr val="7F7F7F"/>
      </a:hlink>
      <a:folHlink>
        <a:srgbClr val="7F7F7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4265</TotalTime>
  <Words>641</Words>
  <Application>Microsoft Office PowerPoint</Application>
  <PresentationFormat>On-screen Show (4:3)</PresentationFormat>
  <Paragraphs>190</Paragraphs>
  <Slides>57</Slides>
  <Notes>3</Notes>
  <HiddenSlides>1</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57</vt:i4>
      </vt:variant>
    </vt:vector>
  </HeadingPairs>
  <TitlesOfParts>
    <vt:vector size="62" baseType="lpstr">
      <vt:lpstr>oclc_light_orange</vt:lpstr>
      <vt:lpstr>lorcan</vt:lpstr>
      <vt:lpstr>1_Office Theme</vt:lpstr>
      <vt:lpstr>3_Office Theme</vt:lpstr>
      <vt:lpstr>Microsoft Office Excel 97-2003 Worksheet</vt:lpstr>
      <vt:lpstr>Cooperation in the digital age: The network reconfigures the library?</vt:lpstr>
      <vt:lpstr>Caveat ….</vt:lpstr>
      <vt:lpstr>Slide 3</vt:lpstr>
      <vt:lpstr>Slide 4</vt:lpstr>
      <vt:lpstr>Slide 5</vt:lpstr>
      <vt:lpstr>Slide 6</vt:lpstr>
      <vt:lpstr>The network reconfigures industries</vt:lpstr>
      <vt:lpstr>Slide 8</vt:lpstr>
      <vt:lpstr>Slide 9</vt:lpstr>
      <vt:lpstr>Slide 10</vt:lpstr>
      <vt:lpstr>Core components  of a firm</vt:lpstr>
      <vt:lpstr>Slide 12</vt:lpstr>
      <vt:lpstr>Slide 13</vt:lpstr>
      <vt:lpstr>Libraries externalise infrastructure</vt:lpstr>
      <vt:lpstr>Library</vt:lpstr>
      <vt:lpstr>A historic shift</vt:lpstr>
      <vt:lpstr>Inflection point</vt:lpstr>
      <vt:lpstr>Slide 18</vt:lpstr>
      <vt:lpstr>Specialization: what business are you really in?</vt:lpstr>
      <vt:lpstr>Slide 20</vt:lpstr>
      <vt:lpstr>Customer relationship management: a look at space and expertise</vt:lpstr>
      <vt:lpstr>The reconfiguration of space</vt:lpstr>
      <vt:lpstr>Shift: systems support for use of space  (customer relationship management)</vt:lpstr>
      <vt:lpstr>Shift: visibility of library staff: Relationship management?</vt:lpstr>
      <vt:lpstr>Slide 25</vt:lpstr>
      <vt:lpstr>Slide 26</vt:lpstr>
      <vt:lpstr>Slide 27</vt:lpstr>
      <vt:lpstr>Customer relationship management: a look at systems</vt:lpstr>
      <vt:lpstr>Slide 29</vt:lpstr>
      <vt:lpstr>Sorting out demand</vt:lpstr>
      <vt:lpstr>Slide 31</vt:lpstr>
      <vt:lpstr>Slide 32</vt:lpstr>
      <vt:lpstr>Slide 33</vt:lpstr>
      <vt:lpstr>Slide 34</vt:lpstr>
      <vt:lpstr>Slide 35</vt:lpstr>
      <vt:lpstr>Context, community, conversation</vt:lpstr>
      <vt:lpstr>Collections</vt:lpstr>
      <vt:lpstr>Slide 38</vt:lpstr>
      <vt:lpstr>Slide 39</vt:lpstr>
      <vt:lpstr>Slide 40</vt:lpstr>
      <vt:lpstr>Discovery happens elsewhere: 3 modes of discovery</vt:lpstr>
      <vt:lpstr>Slide 42</vt:lpstr>
      <vt:lpstr>In the flow ..</vt:lpstr>
      <vt:lpstr>Network level</vt:lpstr>
      <vt:lpstr>Slide 45</vt:lpstr>
      <vt:lpstr>Slide 46</vt:lpstr>
      <vt:lpstr>Slide 47</vt:lpstr>
      <vt:lpstr>Libx</vt:lpstr>
      <vt:lpstr>Slide 49</vt:lpstr>
      <vt:lpstr>Slide 50</vt:lpstr>
      <vt:lpstr>Slide 51</vt:lpstr>
      <vt:lpstr>Slide 52</vt:lpstr>
      <vt:lpstr>Slide 53</vt:lpstr>
      <vt:lpstr>Slide 54</vt:lpstr>
      <vt:lpstr>Some directions</vt:lpstr>
      <vt:lpstr>Slide 56</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discovery</dc:title>
  <dc:creator>Lorcan Dempsey</dc:creator>
  <cp:lastModifiedBy>Lorcan Dempsey</cp:lastModifiedBy>
  <cp:revision>267</cp:revision>
  <dcterms:created xsi:type="dcterms:W3CDTF">2009-11-19T01:14:56Z</dcterms:created>
  <dcterms:modified xsi:type="dcterms:W3CDTF">2010-11-09T13:02:13Z</dcterms:modified>
</cp:coreProperties>
</file>