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 id="2147483902" r:id="rId2"/>
  </p:sldMasterIdLst>
  <p:notesMasterIdLst>
    <p:notesMasterId r:id="rId71"/>
  </p:notesMasterIdLst>
  <p:sldIdLst>
    <p:sldId id="257" r:id="rId3"/>
    <p:sldId id="307" r:id="rId4"/>
    <p:sldId id="345" r:id="rId5"/>
    <p:sldId id="342" r:id="rId6"/>
    <p:sldId id="343" r:id="rId7"/>
    <p:sldId id="344" r:id="rId8"/>
    <p:sldId id="346" r:id="rId9"/>
    <p:sldId id="310" r:id="rId10"/>
    <p:sldId id="259" r:id="rId11"/>
    <p:sldId id="306" r:id="rId12"/>
    <p:sldId id="315" r:id="rId13"/>
    <p:sldId id="309" r:id="rId14"/>
    <p:sldId id="300" r:id="rId15"/>
    <p:sldId id="301" r:id="rId16"/>
    <p:sldId id="302" r:id="rId17"/>
    <p:sldId id="303" r:id="rId18"/>
    <p:sldId id="304" r:id="rId19"/>
    <p:sldId id="305" r:id="rId20"/>
    <p:sldId id="311" r:id="rId21"/>
    <p:sldId id="312" r:id="rId22"/>
    <p:sldId id="358" r:id="rId23"/>
    <p:sldId id="359" r:id="rId24"/>
    <p:sldId id="347" r:id="rId25"/>
    <p:sldId id="320" r:id="rId26"/>
    <p:sldId id="321" r:id="rId27"/>
    <p:sldId id="356" r:id="rId28"/>
    <p:sldId id="322" r:id="rId29"/>
    <p:sldId id="323" r:id="rId30"/>
    <p:sldId id="324" r:id="rId31"/>
    <p:sldId id="326" r:id="rId32"/>
    <p:sldId id="327" r:id="rId33"/>
    <p:sldId id="328" r:id="rId34"/>
    <p:sldId id="330" r:id="rId35"/>
    <p:sldId id="332" r:id="rId36"/>
    <p:sldId id="333" r:id="rId37"/>
    <p:sldId id="334" r:id="rId38"/>
    <p:sldId id="335" r:id="rId39"/>
    <p:sldId id="336" r:id="rId40"/>
    <p:sldId id="337" r:id="rId41"/>
    <p:sldId id="338" r:id="rId42"/>
    <p:sldId id="339" r:id="rId43"/>
    <p:sldId id="348" r:id="rId44"/>
    <p:sldId id="267" r:id="rId45"/>
    <p:sldId id="277" r:id="rId46"/>
    <p:sldId id="280" r:id="rId47"/>
    <p:sldId id="275" r:id="rId48"/>
    <p:sldId id="281" r:id="rId49"/>
    <p:sldId id="282" r:id="rId50"/>
    <p:sldId id="283" r:id="rId51"/>
    <p:sldId id="349" r:id="rId52"/>
    <p:sldId id="350" r:id="rId53"/>
    <p:sldId id="351" r:id="rId54"/>
    <p:sldId id="286" r:id="rId55"/>
    <p:sldId id="287" r:id="rId56"/>
    <p:sldId id="288" r:id="rId57"/>
    <p:sldId id="355" r:id="rId58"/>
    <p:sldId id="289" r:id="rId59"/>
    <p:sldId id="352" r:id="rId60"/>
    <p:sldId id="353" r:id="rId61"/>
    <p:sldId id="290" r:id="rId62"/>
    <p:sldId id="354" r:id="rId63"/>
    <p:sldId id="294" r:id="rId64"/>
    <p:sldId id="357" r:id="rId65"/>
    <p:sldId id="295" r:id="rId66"/>
    <p:sldId id="296" r:id="rId67"/>
    <p:sldId id="297" r:id="rId68"/>
    <p:sldId id="361" r:id="rId69"/>
    <p:sldId id="362"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1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ata\Malpas\ARL%20Tables\Copy%20of%2008tables-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marker>
            <c:spPr>
              <a:solidFill>
                <a:schemeClr val="accent4"/>
              </a:solidFill>
            </c:spPr>
          </c:marker>
          <c:dLbls>
            <c:dLbl>
              <c:idx val="1"/>
              <c:tx>
                <c:rich>
                  <a:bodyPr/>
                  <a:lstStyle/>
                  <a:p>
                    <a:pPr>
                      <a:defRPr sz="1200">
                        <a:solidFill>
                          <a:schemeClr val="tx1">
                            <a:lumMod val="75000"/>
                          </a:schemeClr>
                        </a:solidFill>
                      </a:defRPr>
                    </a:pPr>
                    <a:r>
                      <a:rPr lang="en-US" sz="1200">
                        <a:solidFill>
                          <a:schemeClr val="tx1">
                            <a:lumMod val="75000"/>
                          </a:schemeClr>
                        </a:solidFill>
                      </a:rPr>
                      <a:t>Alberta</a:t>
                    </a:r>
                  </a:p>
                </c:rich>
              </c:tx>
              <c:spPr/>
            </c:dLbl>
            <c:dLbl>
              <c:idx val="4"/>
              <c:tx>
                <c:rich>
                  <a:bodyPr/>
                  <a:lstStyle/>
                  <a:p>
                    <a:pPr>
                      <a:defRPr sz="1200">
                        <a:solidFill>
                          <a:schemeClr val="tx1">
                            <a:lumMod val="75000"/>
                          </a:schemeClr>
                        </a:solidFill>
                      </a:defRPr>
                    </a:pPr>
                    <a:r>
                      <a:rPr lang="en-US">
                        <a:solidFill>
                          <a:schemeClr val="tx1">
                            <a:lumMod val="75000"/>
                          </a:schemeClr>
                        </a:solidFill>
                      </a:rPr>
                      <a:t>Auburn</a:t>
                    </a:r>
                  </a:p>
                </c:rich>
              </c:tx>
              <c:spPr/>
            </c:dLbl>
            <c:dLbl>
              <c:idx val="22"/>
              <c:tx>
                <c:rich>
                  <a:bodyPr/>
                  <a:lstStyle/>
                  <a:p>
                    <a:pPr>
                      <a:defRPr sz="1200">
                        <a:solidFill>
                          <a:schemeClr val="tx1">
                            <a:lumMod val="75000"/>
                          </a:schemeClr>
                        </a:solidFill>
                      </a:defRPr>
                    </a:pPr>
                    <a:r>
                      <a:rPr lang="en-US">
                        <a:solidFill>
                          <a:schemeClr val="tx1">
                            <a:lumMod val="75000"/>
                          </a:schemeClr>
                        </a:solidFill>
                      </a:rPr>
                      <a:t>Columbia</a:t>
                    </a:r>
                  </a:p>
                </c:rich>
              </c:tx>
              <c:spPr/>
            </c:dLbl>
            <c:dLbl>
              <c:idx val="31"/>
              <c:tx>
                <c:rich>
                  <a:bodyPr/>
                  <a:lstStyle/>
                  <a:p>
                    <a:pPr>
                      <a:defRPr sz="1200">
                        <a:solidFill>
                          <a:schemeClr val="tx1">
                            <a:lumMod val="75000"/>
                          </a:schemeClr>
                        </a:solidFill>
                      </a:defRPr>
                    </a:pPr>
                    <a:r>
                      <a:rPr lang="en-US" sz="1200">
                        <a:solidFill>
                          <a:schemeClr val="tx1">
                            <a:lumMod val="75000"/>
                          </a:schemeClr>
                        </a:solidFill>
                      </a:rPr>
                      <a:t>George Washington </a:t>
                    </a:r>
                  </a:p>
                </c:rich>
              </c:tx>
              <c:spPr/>
            </c:dLbl>
            <c:dLbl>
              <c:idx val="36"/>
              <c:tx>
                <c:rich>
                  <a:bodyPr/>
                  <a:lstStyle/>
                  <a:p>
                    <a:pPr>
                      <a:defRPr sz="1200">
                        <a:solidFill>
                          <a:schemeClr val="tx1">
                            <a:lumMod val="75000"/>
                          </a:schemeClr>
                        </a:solidFill>
                      </a:defRPr>
                    </a:pPr>
                    <a:r>
                      <a:rPr lang="en-US" sz="1200">
                        <a:solidFill>
                          <a:schemeClr val="tx1">
                            <a:lumMod val="75000"/>
                          </a:schemeClr>
                        </a:solidFill>
                      </a:rPr>
                      <a:t>Harvard</a:t>
                    </a:r>
                  </a:p>
                </c:rich>
              </c:tx>
              <c:spPr/>
            </c:dLbl>
            <c:dLbl>
              <c:idx val="96"/>
              <c:tx>
                <c:rich>
                  <a:bodyPr/>
                  <a:lstStyle/>
                  <a:p>
                    <a:pPr>
                      <a:defRPr sz="1200">
                        <a:solidFill>
                          <a:schemeClr val="tx1">
                            <a:lumMod val="75000"/>
                          </a:schemeClr>
                        </a:solidFill>
                      </a:defRPr>
                    </a:pPr>
                    <a:r>
                      <a:rPr lang="en-US">
                        <a:solidFill>
                          <a:schemeClr val="tx1">
                            <a:lumMod val="75000"/>
                          </a:schemeClr>
                        </a:solidFill>
                      </a:rPr>
                      <a:t>Toronto</a:t>
                    </a:r>
                  </a:p>
                </c:rich>
              </c:tx>
              <c:spPr/>
            </c:dLbl>
            <c:dLbl>
              <c:idx val="98"/>
              <c:tx>
                <c:rich>
                  <a:bodyPr/>
                  <a:lstStyle/>
                  <a:p>
                    <a:pPr>
                      <a:defRPr sz="1200">
                        <a:solidFill>
                          <a:schemeClr val="tx1">
                            <a:lumMod val="75000"/>
                          </a:schemeClr>
                        </a:solidFill>
                      </a:defRPr>
                    </a:pPr>
                    <a:r>
                      <a:rPr lang="en-US">
                        <a:solidFill>
                          <a:schemeClr val="tx1">
                            <a:lumMod val="75000"/>
                          </a:schemeClr>
                        </a:solidFill>
                      </a:rPr>
                      <a:t>Utah</a:t>
                    </a:r>
                  </a:p>
                </c:rich>
              </c:tx>
              <c:spPr/>
            </c:dLbl>
            <c:dLbl>
              <c:idx val="106"/>
              <c:tx>
                <c:rich>
                  <a:bodyPr/>
                  <a:lstStyle/>
                  <a:p>
                    <a:pPr>
                      <a:defRPr sz="1200">
                        <a:solidFill>
                          <a:schemeClr val="tx1">
                            <a:lumMod val="75000"/>
                          </a:schemeClr>
                        </a:solidFill>
                      </a:defRPr>
                    </a:pPr>
                    <a:r>
                      <a:rPr lang="en-US" sz="1200">
                        <a:solidFill>
                          <a:schemeClr val="tx1">
                            <a:lumMod val="75000"/>
                          </a:schemeClr>
                        </a:solidFill>
                      </a:rPr>
                      <a:t>Wayne State</a:t>
                    </a:r>
                  </a:p>
                </c:rich>
              </c:tx>
              <c:spPr/>
            </c:dLbl>
            <c:dLbl>
              <c:idx val="109"/>
              <c:tx>
                <c:rich>
                  <a:bodyPr/>
                  <a:lstStyle/>
                  <a:p>
                    <a:pPr>
                      <a:defRPr sz="1200">
                        <a:solidFill>
                          <a:schemeClr val="tx1">
                            <a:lumMod val="75000"/>
                          </a:schemeClr>
                        </a:solidFill>
                      </a:defRPr>
                    </a:pPr>
                    <a:r>
                      <a:rPr lang="en-US" sz="1200">
                        <a:solidFill>
                          <a:schemeClr val="tx1">
                            <a:lumMod val="75000"/>
                          </a:schemeClr>
                        </a:solidFill>
                      </a:rPr>
                      <a:t>Yale</a:t>
                    </a:r>
                  </a:p>
                </c:rich>
              </c:tx>
              <c:spPr/>
            </c:dLbl>
            <c:delete val="1"/>
            <c:txPr>
              <a:bodyPr/>
              <a:lstStyle/>
              <a:p>
                <a:pPr>
                  <a:defRPr>
                    <a:solidFill>
                      <a:schemeClr val="tx1">
                        <a:lumMod val="75000"/>
                      </a:schemeClr>
                    </a:solidFill>
                  </a:defRPr>
                </a:pPr>
                <a:endParaRPr lang="en-US"/>
              </a:p>
            </c:txPr>
          </c:dLbls>
          <c:xVal>
            <c:numRef>
              <c:f>eexp1!$F$3:$F$113</c:f>
              <c:numCache>
                <c:formatCode>#,##0</c:formatCode>
                <c:ptCount val="111"/>
                <c:pt idx="0">
                  <c:v>7688246</c:v>
                </c:pt>
                <c:pt idx="1">
                  <c:v>16880130.680130679</c:v>
                </c:pt>
                <c:pt idx="2">
                  <c:v>12627388</c:v>
                </c:pt>
                <c:pt idx="3">
                  <c:v>11433551</c:v>
                </c:pt>
                <c:pt idx="4">
                  <c:v>5629762</c:v>
                </c:pt>
                <c:pt idx="5">
                  <c:v>9468057</c:v>
                </c:pt>
                <c:pt idx="6">
                  <c:v>8979309</c:v>
                </c:pt>
                <c:pt idx="7">
                  <c:v>11307847</c:v>
                </c:pt>
                <c:pt idx="8">
                  <c:v>14917230.967230963</c:v>
                </c:pt>
                <c:pt idx="9">
                  <c:v>8494260</c:v>
                </c:pt>
                <c:pt idx="10">
                  <c:v>20118847</c:v>
                </c:pt>
                <c:pt idx="11">
                  <c:v>8113229</c:v>
                </c:pt>
                <c:pt idx="12">
                  <c:v>9508339</c:v>
                </c:pt>
                <c:pt idx="13">
                  <c:v>15000546</c:v>
                </c:pt>
                <c:pt idx="14">
                  <c:v>5745878</c:v>
                </c:pt>
                <c:pt idx="15">
                  <c:v>9583762</c:v>
                </c:pt>
                <c:pt idx="16">
                  <c:v>5798983</c:v>
                </c:pt>
                <c:pt idx="17">
                  <c:v>6702608</c:v>
                </c:pt>
                <c:pt idx="18">
                  <c:v>17704138</c:v>
                </c:pt>
                <c:pt idx="19">
                  <c:v>10283685</c:v>
                </c:pt>
                <c:pt idx="20">
                  <c:v>11014761</c:v>
                </c:pt>
                <c:pt idx="21">
                  <c:v>6545964</c:v>
                </c:pt>
                <c:pt idx="22">
                  <c:v>23685056</c:v>
                </c:pt>
                <c:pt idx="23">
                  <c:v>8984063</c:v>
                </c:pt>
                <c:pt idx="24">
                  <c:v>15843247</c:v>
                </c:pt>
                <c:pt idx="25">
                  <c:v>8871179</c:v>
                </c:pt>
                <c:pt idx="26">
                  <c:v>8809088</c:v>
                </c:pt>
                <c:pt idx="27">
                  <c:v>16507634</c:v>
                </c:pt>
                <c:pt idx="28">
                  <c:v>14902358</c:v>
                </c:pt>
                <c:pt idx="29">
                  <c:v>12427750</c:v>
                </c:pt>
                <c:pt idx="30">
                  <c:v>8183466</c:v>
                </c:pt>
                <c:pt idx="31">
                  <c:v>10388129</c:v>
                </c:pt>
                <c:pt idx="32">
                  <c:v>11242786</c:v>
                </c:pt>
                <c:pt idx="33">
                  <c:v>11605489</c:v>
                </c:pt>
                <c:pt idx="34">
                  <c:v>6205541</c:v>
                </c:pt>
                <c:pt idx="35">
                  <c:v>5684408.4744084748</c:v>
                </c:pt>
                <c:pt idx="36">
                  <c:v>34291329</c:v>
                </c:pt>
                <c:pt idx="37">
                  <c:v>7165800</c:v>
                </c:pt>
                <c:pt idx="38">
                  <c:v>8911877</c:v>
                </c:pt>
                <c:pt idx="39">
                  <c:v>3823732</c:v>
                </c:pt>
                <c:pt idx="40">
                  <c:v>9128496</c:v>
                </c:pt>
                <c:pt idx="41">
                  <c:v>14065662</c:v>
                </c:pt>
                <c:pt idx="42">
                  <c:v>16504866</c:v>
                </c:pt>
                <c:pt idx="43">
                  <c:v>13590872</c:v>
                </c:pt>
                <c:pt idx="44">
                  <c:v>9359327</c:v>
                </c:pt>
                <c:pt idx="45">
                  <c:v>14824216</c:v>
                </c:pt>
                <c:pt idx="46">
                  <c:v>9581850</c:v>
                </c:pt>
                <c:pt idx="47">
                  <c:v>10416077</c:v>
                </c:pt>
                <c:pt idx="48">
                  <c:v>10374865.854865856</c:v>
                </c:pt>
                <c:pt idx="49">
                  <c:v>7386879</c:v>
                </c:pt>
                <c:pt idx="50">
                  <c:v>9206025</c:v>
                </c:pt>
                <c:pt idx="51">
                  <c:v>16085628.155628202</c:v>
                </c:pt>
                <c:pt idx="52">
                  <c:v>8261937.4319374319</c:v>
                </c:pt>
                <c:pt idx="53">
                  <c:v>8330789.0307890307</c:v>
                </c:pt>
                <c:pt idx="54">
                  <c:v>10097607</c:v>
                </c:pt>
                <c:pt idx="55">
                  <c:v>6545019</c:v>
                </c:pt>
                <c:pt idx="56">
                  <c:v>8886555</c:v>
                </c:pt>
                <c:pt idx="57">
                  <c:v>13213588</c:v>
                </c:pt>
                <c:pt idx="58">
                  <c:v>20525876</c:v>
                </c:pt>
                <c:pt idx="59">
                  <c:v>11267304</c:v>
                </c:pt>
                <c:pt idx="60">
                  <c:v>16578284</c:v>
                </c:pt>
                <c:pt idx="61">
                  <c:v>8515580</c:v>
                </c:pt>
                <c:pt idx="62">
                  <c:v>11294805.464805502</c:v>
                </c:pt>
                <c:pt idx="63">
                  <c:v>7039988</c:v>
                </c:pt>
                <c:pt idx="64">
                  <c:v>8676839</c:v>
                </c:pt>
                <c:pt idx="65">
                  <c:v>16498536</c:v>
                </c:pt>
                <c:pt idx="66">
                  <c:v>16322573</c:v>
                </c:pt>
                <c:pt idx="67">
                  <c:v>9809078</c:v>
                </c:pt>
                <c:pt idx="68">
                  <c:v>13596926</c:v>
                </c:pt>
                <c:pt idx="69">
                  <c:v>11606437</c:v>
                </c:pt>
                <c:pt idx="70">
                  <c:v>5641009</c:v>
                </c:pt>
                <c:pt idx="71">
                  <c:v>13178838</c:v>
                </c:pt>
                <c:pt idx="72">
                  <c:v>14081833</c:v>
                </c:pt>
                <c:pt idx="73">
                  <c:v>6718280</c:v>
                </c:pt>
                <c:pt idx="74">
                  <c:v>14759587</c:v>
                </c:pt>
                <c:pt idx="75">
                  <c:v>17826123</c:v>
                </c:pt>
                <c:pt idx="76">
                  <c:v>14857024</c:v>
                </c:pt>
                <c:pt idx="77">
                  <c:v>21197104</c:v>
                </c:pt>
                <c:pt idx="78">
                  <c:v>10580220</c:v>
                </c:pt>
                <c:pt idx="79">
                  <c:v>9543293.733293727</c:v>
                </c:pt>
                <c:pt idx="80">
                  <c:v>11128043</c:v>
                </c:pt>
                <c:pt idx="81">
                  <c:v>7809582</c:v>
                </c:pt>
                <c:pt idx="82">
                  <c:v>10454644</c:v>
                </c:pt>
                <c:pt idx="83">
                  <c:v>8942165.1321650278</c:v>
                </c:pt>
                <c:pt idx="84">
                  <c:v>8051804</c:v>
                </c:pt>
                <c:pt idx="85">
                  <c:v>11132454</c:v>
                </c:pt>
                <c:pt idx="86">
                  <c:v>7031254</c:v>
                </c:pt>
                <c:pt idx="87">
                  <c:v>5404801</c:v>
                </c:pt>
                <c:pt idx="88">
                  <c:v>8653954</c:v>
                </c:pt>
                <c:pt idx="89">
                  <c:v>7111135</c:v>
                </c:pt>
                <c:pt idx="90">
                  <c:v>7037903</c:v>
                </c:pt>
                <c:pt idx="91">
                  <c:v>11602950</c:v>
                </c:pt>
                <c:pt idx="92">
                  <c:v>12210020</c:v>
                </c:pt>
                <c:pt idx="93">
                  <c:v>17615691</c:v>
                </c:pt>
                <c:pt idx="94">
                  <c:v>17002600</c:v>
                </c:pt>
                <c:pt idx="95">
                  <c:v>11079689</c:v>
                </c:pt>
                <c:pt idx="96">
                  <c:v>25822408.672408674</c:v>
                </c:pt>
                <c:pt idx="97">
                  <c:v>8188561</c:v>
                </c:pt>
                <c:pt idx="98">
                  <c:v>7980542</c:v>
                </c:pt>
                <c:pt idx="99">
                  <c:v>11435792</c:v>
                </c:pt>
                <c:pt idx="100">
                  <c:v>13467652</c:v>
                </c:pt>
                <c:pt idx="101">
                  <c:v>7043044</c:v>
                </c:pt>
                <c:pt idx="102">
                  <c:v>14862427</c:v>
                </c:pt>
                <c:pt idx="103">
                  <c:v>6424476</c:v>
                </c:pt>
                <c:pt idx="104">
                  <c:v>12462732</c:v>
                </c:pt>
                <c:pt idx="105">
                  <c:v>6533760.0237600198</c:v>
                </c:pt>
                <c:pt idx="106">
                  <c:v>9007142</c:v>
                </c:pt>
                <c:pt idx="107">
                  <c:v>11637880.407880412</c:v>
                </c:pt>
                <c:pt idx="108">
                  <c:v>10974532</c:v>
                </c:pt>
                <c:pt idx="109">
                  <c:v>33345261</c:v>
                </c:pt>
                <c:pt idx="110">
                  <c:v>10771539.451539462</c:v>
                </c:pt>
              </c:numCache>
            </c:numRef>
          </c:xVal>
          <c:yVal>
            <c:numRef>
              <c:f>eexp1!$G$3:$G$113</c:f>
              <c:numCache>
                <c:formatCode>0.00</c:formatCode>
                <c:ptCount val="111"/>
                <c:pt idx="0">
                  <c:v>52.510975845466</c:v>
                </c:pt>
                <c:pt idx="1">
                  <c:v>86.027792537748226</c:v>
                </c:pt>
                <c:pt idx="2">
                  <c:v>58.175522918912463</c:v>
                </c:pt>
                <c:pt idx="3">
                  <c:v>53.059884894902183</c:v>
                </c:pt>
                <c:pt idx="4">
                  <c:v>83.569785010448641</c:v>
                </c:pt>
                <c:pt idx="5">
                  <c:v>35.509196871121503</c:v>
                </c:pt>
                <c:pt idx="6">
                  <c:v>53.554978451013774</c:v>
                </c:pt>
                <c:pt idx="7">
                  <c:v>45.748620404927657</c:v>
                </c:pt>
                <c:pt idx="8">
                  <c:v>51.273512325378555</c:v>
                </c:pt>
                <c:pt idx="9">
                  <c:v>53.48624836065725</c:v>
                </c:pt>
                <c:pt idx="10">
                  <c:v>32.419372740396106</c:v>
                </c:pt>
                <c:pt idx="11">
                  <c:v>54.074240971134927</c:v>
                </c:pt>
                <c:pt idx="12">
                  <c:v>49.688973016212394</c:v>
                </c:pt>
                <c:pt idx="13">
                  <c:v>32.412366856513074</c:v>
                </c:pt>
                <c:pt idx="14">
                  <c:v>39.659456744469693</c:v>
                </c:pt>
                <c:pt idx="15">
                  <c:v>55.134121652854056</c:v>
                </c:pt>
                <c:pt idx="16">
                  <c:v>46.507051322619851</c:v>
                </c:pt>
                <c:pt idx="17">
                  <c:v>52.481645950351997</c:v>
                </c:pt>
                <c:pt idx="18">
                  <c:v>32.578225497338494</c:v>
                </c:pt>
                <c:pt idx="19">
                  <c:v>54.465388622852608</c:v>
                </c:pt>
                <c:pt idx="20">
                  <c:v>60.178300736620663</c:v>
                </c:pt>
                <c:pt idx="21">
                  <c:v>64.047953823149697</c:v>
                </c:pt>
                <c:pt idx="22">
                  <c:v>45.30640755081977</c:v>
                </c:pt>
                <c:pt idx="23">
                  <c:v>60.222429428644922</c:v>
                </c:pt>
                <c:pt idx="24">
                  <c:v>44.443705258145634</c:v>
                </c:pt>
                <c:pt idx="25">
                  <c:v>59.117113970984263</c:v>
                </c:pt>
                <c:pt idx="26">
                  <c:v>62.999086852123604</c:v>
                </c:pt>
                <c:pt idx="27">
                  <c:v>48.468987136496956</c:v>
                </c:pt>
                <c:pt idx="28">
                  <c:v>30.284046323407289</c:v>
                </c:pt>
                <c:pt idx="29">
                  <c:v>45.714051216028643</c:v>
                </c:pt>
                <c:pt idx="30">
                  <c:v>64.840496679524279</c:v>
                </c:pt>
                <c:pt idx="31">
                  <c:v>23.023385635661629</c:v>
                </c:pt>
                <c:pt idx="32">
                  <c:v>37.12253350726413</c:v>
                </c:pt>
                <c:pt idx="33">
                  <c:v>54.415837195657794</c:v>
                </c:pt>
                <c:pt idx="34">
                  <c:v>67.015075720231309</c:v>
                </c:pt>
                <c:pt idx="35">
                  <c:v>64.459585208246637</c:v>
                </c:pt>
                <c:pt idx="36">
                  <c:v>24.204646603226987</c:v>
                </c:pt>
                <c:pt idx="37">
                  <c:v>48.824764855284172</c:v>
                </c:pt>
                <c:pt idx="38">
                  <c:v>52.265824584428181</c:v>
                </c:pt>
                <c:pt idx="39">
                  <c:v>54.292220270667499</c:v>
                </c:pt>
                <c:pt idx="40">
                  <c:v>50.896336044842435</c:v>
                </c:pt>
                <c:pt idx="41">
                  <c:v>42.096923699716044</c:v>
                </c:pt>
                <c:pt idx="42">
                  <c:v>39.909557581381975</c:v>
                </c:pt>
                <c:pt idx="43">
                  <c:v>46.309773206605136</c:v>
                </c:pt>
                <c:pt idx="44">
                  <c:v>67.920449835762753</c:v>
                </c:pt>
                <c:pt idx="45">
                  <c:v>32.670179657392794</c:v>
                </c:pt>
                <c:pt idx="46">
                  <c:v>51.465875587699394</c:v>
                </c:pt>
                <c:pt idx="47">
                  <c:v>58.932552053906676</c:v>
                </c:pt>
                <c:pt idx="48">
                  <c:v>54.635449726765813</c:v>
                </c:pt>
                <c:pt idx="49">
                  <c:v>57.840056673460779</c:v>
                </c:pt>
                <c:pt idx="50">
                  <c:v>34.887272194025108</c:v>
                </c:pt>
                <c:pt idx="51">
                  <c:v>55.248212821037271</c:v>
                </c:pt>
                <c:pt idx="52">
                  <c:v>64.181643910171644</c:v>
                </c:pt>
                <c:pt idx="53">
                  <c:v>52.679867806386945</c:v>
                </c:pt>
                <c:pt idx="54">
                  <c:v>63.231020973583149</c:v>
                </c:pt>
                <c:pt idx="55">
                  <c:v>67.066252978028032</c:v>
                </c:pt>
                <c:pt idx="56">
                  <c:v>59.811287951291483</c:v>
                </c:pt>
                <c:pt idx="57">
                  <c:v>52.557950194905423</c:v>
                </c:pt>
                <c:pt idx="58">
                  <c:v>37.679327303740898</c:v>
                </c:pt>
                <c:pt idx="59">
                  <c:v>56.123594428622859</c:v>
                </c:pt>
                <c:pt idx="60">
                  <c:v>48.705451058746085</c:v>
                </c:pt>
                <c:pt idx="61">
                  <c:v>73.447105188373868</c:v>
                </c:pt>
                <c:pt idx="62">
                  <c:v>59.025024623357076</c:v>
                </c:pt>
                <c:pt idx="63">
                  <c:v>34.434959264135109</c:v>
                </c:pt>
                <c:pt idx="64">
                  <c:v>61.242901936984673</c:v>
                </c:pt>
                <c:pt idx="65">
                  <c:v>55.920476822913258</c:v>
                </c:pt>
                <c:pt idx="66">
                  <c:v>31.545633154772606</c:v>
                </c:pt>
                <c:pt idx="67">
                  <c:v>39.050061585807924</c:v>
                </c:pt>
                <c:pt idx="68">
                  <c:v>52.938267075955245</c:v>
                </c:pt>
                <c:pt idx="69">
                  <c:v>55.927585700934763</c:v>
                </c:pt>
                <c:pt idx="70">
                  <c:v>50.913515649416595</c:v>
                </c:pt>
                <c:pt idx="71">
                  <c:v>50.005713705563416</c:v>
                </c:pt>
                <c:pt idx="72">
                  <c:v>32.517457066845786</c:v>
                </c:pt>
                <c:pt idx="73">
                  <c:v>42.270387658745975</c:v>
                </c:pt>
                <c:pt idx="74">
                  <c:v>46.019255145825063</c:v>
                </c:pt>
                <c:pt idx="75">
                  <c:v>57.919038256383594</c:v>
                </c:pt>
                <c:pt idx="76">
                  <c:v>64.464962835087292</c:v>
                </c:pt>
                <c:pt idx="77">
                  <c:v>39.597706365926214</c:v>
                </c:pt>
                <c:pt idx="78">
                  <c:v>60.424735969573412</c:v>
                </c:pt>
                <c:pt idx="79">
                  <c:v>59.432640976397444</c:v>
                </c:pt>
                <c:pt idx="80">
                  <c:v>42.753249605523344</c:v>
                </c:pt>
                <c:pt idx="81">
                  <c:v>45.221792920543422</c:v>
                </c:pt>
                <c:pt idx="82">
                  <c:v>47.900588484887344</c:v>
                </c:pt>
                <c:pt idx="83">
                  <c:v>61.972253249135349</c:v>
                </c:pt>
                <c:pt idx="84">
                  <c:v>61.015158838939158</c:v>
                </c:pt>
                <c:pt idx="85">
                  <c:v>53.353501393313003</c:v>
                </c:pt>
                <c:pt idx="86">
                  <c:v>55.869493549799195</c:v>
                </c:pt>
                <c:pt idx="87">
                  <c:v>36.268513863878326</c:v>
                </c:pt>
                <c:pt idx="88">
                  <c:v>63.29775961369797</c:v>
                </c:pt>
                <c:pt idx="89">
                  <c:v>55.461540246388232</c:v>
                </c:pt>
                <c:pt idx="90">
                  <c:v>53.843538338053413</c:v>
                </c:pt>
                <c:pt idx="91">
                  <c:v>56.898952421582436</c:v>
                </c:pt>
                <c:pt idx="92">
                  <c:v>46.220661391217995</c:v>
                </c:pt>
                <c:pt idx="93">
                  <c:v>47.985469318234394</c:v>
                </c:pt>
                <c:pt idx="94">
                  <c:v>53.58635738063591</c:v>
                </c:pt>
                <c:pt idx="95">
                  <c:v>44.482006670042274</c:v>
                </c:pt>
                <c:pt idx="96">
                  <c:v>35.950234662405997</c:v>
                </c:pt>
                <c:pt idx="97">
                  <c:v>54.461950030048015</c:v>
                </c:pt>
                <c:pt idx="98">
                  <c:v>26.028319881030392</c:v>
                </c:pt>
                <c:pt idx="99">
                  <c:v>66.606493017711358</c:v>
                </c:pt>
                <c:pt idx="100">
                  <c:v>42.782684019455999</c:v>
                </c:pt>
                <c:pt idx="101">
                  <c:v>63.065401834775308</c:v>
                </c:pt>
                <c:pt idx="102">
                  <c:v>50.553863107283114</c:v>
                </c:pt>
                <c:pt idx="103">
                  <c:v>64.521293254111427</c:v>
                </c:pt>
                <c:pt idx="104">
                  <c:v>54.398730551214221</c:v>
                </c:pt>
                <c:pt idx="105">
                  <c:v>56.96964930949617</c:v>
                </c:pt>
                <c:pt idx="106">
                  <c:v>88.501857747995984</c:v>
                </c:pt>
                <c:pt idx="107">
                  <c:v>59.960862318608186</c:v>
                </c:pt>
                <c:pt idx="108">
                  <c:v>48.884289553302807</c:v>
                </c:pt>
                <c:pt idx="109">
                  <c:v>22.057203270953529</c:v>
                </c:pt>
                <c:pt idx="110">
                  <c:v>56.771153674354863</c:v>
                </c:pt>
              </c:numCache>
            </c:numRef>
          </c:yVal>
        </c:ser>
        <c:axId val="94379392"/>
        <c:axId val="94402048"/>
      </c:scatterChart>
      <c:valAx>
        <c:axId val="94379392"/>
        <c:scaling>
          <c:orientation val="minMax"/>
        </c:scaling>
        <c:axPos val="b"/>
        <c:title>
          <c:tx>
            <c:rich>
              <a:bodyPr/>
              <a:lstStyle/>
              <a:p>
                <a:pPr>
                  <a:defRPr sz="1400">
                    <a:solidFill>
                      <a:schemeClr val="bg1"/>
                    </a:solidFill>
                  </a:defRPr>
                </a:pPr>
                <a:r>
                  <a:rPr lang="en-US" sz="1400" dirty="0">
                    <a:solidFill>
                      <a:schemeClr val="bg1"/>
                    </a:solidFill>
                  </a:rPr>
                  <a:t>Library Materials Expenditures (2007-2008</a:t>
                </a:r>
                <a:r>
                  <a:rPr lang="en-US" sz="1400" dirty="0" smtClean="0">
                    <a:solidFill>
                      <a:schemeClr val="bg1"/>
                    </a:solidFill>
                  </a:rPr>
                  <a:t>): derived</a:t>
                </a:r>
                <a:r>
                  <a:rPr lang="en-US" sz="1400" baseline="0" dirty="0" smtClean="0">
                    <a:solidFill>
                      <a:schemeClr val="bg1"/>
                    </a:solidFill>
                  </a:rPr>
                  <a:t> from ARL annual stats </a:t>
                </a:r>
                <a:endParaRPr lang="en-US" sz="1400" dirty="0">
                  <a:solidFill>
                    <a:schemeClr val="bg1"/>
                  </a:solidFill>
                </a:endParaRPr>
              </a:p>
            </c:rich>
          </c:tx>
        </c:title>
        <c:numFmt formatCode="_(\$* #,##0_);_(\$* \(#,##0\);_(\$* &quot;-&quot;_);_(@_)" sourceLinked="0"/>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4402048"/>
        <c:crosses val="autoZero"/>
        <c:crossBetween val="midCat"/>
      </c:valAx>
      <c:valAx>
        <c:axId val="94402048"/>
        <c:scaling>
          <c:orientation val="minMax"/>
        </c:scaling>
        <c:axPos val="l"/>
        <c:majorGridlines/>
        <c:title>
          <c:tx>
            <c:rich>
              <a:bodyPr rot="-5400000" vert="horz"/>
              <a:lstStyle/>
              <a:p>
                <a:pPr>
                  <a:defRPr sz="1800">
                    <a:solidFill>
                      <a:schemeClr val="bg1"/>
                    </a:solidFill>
                  </a:defRPr>
                </a:pPr>
                <a:r>
                  <a:rPr lang="en-US" sz="1800">
                    <a:solidFill>
                      <a:schemeClr val="bg1"/>
                    </a:solidFill>
                  </a:rPr>
                  <a:t> Licensed</a:t>
                </a:r>
                <a:r>
                  <a:rPr lang="en-US" sz="1800" baseline="0">
                    <a:solidFill>
                      <a:schemeClr val="bg1"/>
                    </a:solidFill>
                  </a:rPr>
                  <a:t> Content </a:t>
                </a:r>
                <a:r>
                  <a:rPr lang="en-US" sz="1800">
                    <a:solidFill>
                      <a:schemeClr val="bg1"/>
                    </a:solidFill>
                  </a:rPr>
                  <a:t>as % of Library Materials $</a:t>
                </a:r>
              </a:p>
            </c:rich>
          </c:tx>
        </c:title>
        <c:numFmt formatCode="0" sourceLinked="0"/>
        <c:tickLblPos val="nextTo"/>
        <c:txPr>
          <a:bodyPr/>
          <a:lstStyle/>
          <a:p>
            <a:pPr>
              <a:defRPr>
                <a:solidFill>
                  <a:schemeClr val="tx1">
                    <a:lumMod val="75000"/>
                  </a:schemeClr>
                </a:solidFill>
              </a:defRPr>
            </a:pPr>
            <a:endParaRPr lang="en-US"/>
          </a:p>
        </c:txPr>
        <c:crossAx val="94379392"/>
        <c:crosses val="autoZero"/>
        <c:crossBetween val="midCat"/>
      </c:valAx>
      <c:spPr>
        <a:noFill/>
        <a:ln w="25400">
          <a:noFill/>
        </a:ln>
      </c:spPr>
    </c:plotArea>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0.08102</cdr:x>
      <cdr:y>0.45713</cdr:y>
    </cdr:from>
    <cdr:to>
      <cdr:x>0.97669</cdr:x>
      <cdr:y>0.45713</cdr:y>
    </cdr:to>
    <cdr:sp macro="" textlink="">
      <cdr:nvSpPr>
        <cdr:cNvPr id="3" name="Straight Connector 2"/>
        <cdr:cNvSpPr/>
      </cdr:nvSpPr>
      <cdr:spPr>
        <a:xfrm xmlns:a="http://schemas.openxmlformats.org/drawingml/2006/main">
          <a:off x="702261" y="2873765"/>
          <a:ext cx="7763444" cy="0"/>
        </a:xfrm>
        <a:prstGeom xmlns:a="http://schemas.openxmlformats.org/drawingml/2006/main" prst="line">
          <a:avLst/>
        </a:prstGeom>
        <a:ln xmlns:a="http://schemas.openxmlformats.org/drawingml/2006/main" w="22225">
          <a:solidFill>
            <a:schemeClr val="tx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7A83F6-0A9E-45C7-98D9-EA169811C611}" type="datetimeFigureOut">
              <a:rPr lang="en-US" smtClean="0"/>
              <a:pPr/>
              <a:t>10/11/2011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556CB6-539D-4DF3-B153-CB08746D5C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Increasingly, [click] we have seen this attention shift to licensed electronic materials, which are now more ubiquitous and also require less local management effort.  </a:t>
            </a:r>
          </a:p>
          <a:p>
            <a:endParaRPr lang="en-US" baseline="0" dirty="0" smtClean="0"/>
          </a:p>
          <a:p>
            <a:r>
              <a:rPr lang="en-US" baseline="0" dirty="0" smtClean="0"/>
              <a:t>At the same time, </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r>
              <a:rPr lang="en-US" dirty="0" smtClean="0"/>
              <a:t>The overall shift in library investment and attention away from traditional purchased collections is </a:t>
            </a:r>
            <a:r>
              <a:rPr lang="en-US" baseline="0" dirty="0" smtClean="0"/>
              <a:t> driven by university libraries.  This chart is one we have used internally at OCLC to describe the kind of change we expect to see in library collections in the next five years.  The shape-shifting varies by library type, but it’s most pronounced for academic libraries, where we anticipate fairly dramatic shifts toward licensed collections and toward increased support for managing research outputs and learning objects.</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r>
              <a:rPr lang="en-US" smtClean="0"/>
              <a:t>Licensed content will dominate in years to come.  </a:t>
            </a:r>
          </a:p>
          <a:p>
            <a:pPr eaLnBrk="1" hangingPunct="1"/>
            <a:r>
              <a:rPr lang="en-US" dirty="0" smtClean="0"/>
              <a:t>Special collections will grow but only modestly (and only at some institutions); mostly growth in managing archival resources including institutional.</a:t>
            </a:r>
          </a:p>
          <a:p>
            <a:pPr eaLnBrk="1" hangingPunct="1"/>
            <a:r>
              <a:rPr lang="en-US" dirty="0" smtClean="0"/>
              <a:t>Much greater investment in managing research outputs.</a:t>
            </a:r>
          </a:p>
          <a:p>
            <a:pPr eaLnBrk="1" hangingPunct="1"/>
            <a:r>
              <a:rPr lang="en-US" dirty="0" smtClean="0"/>
              <a:t>No change in web archiving.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70B7A4-CB9E-4BB1-A245-3D7BF1310490}"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556CB6-539D-4DF3-B153-CB08746D5C5C}" type="slidenum">
              <a:rPr lang="en-US" smtClean="0"/>
              <a:pPr/>
              <a:t>68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solidFill>
                  <a:schemeClr val="bg1">
                    <a:lumMod val="50000"/>
                    <a:lumOff val="50000"/>
                  </a:schemeClr>
                </a:solidFill>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tx1">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8FA1CDE-82C3-49A6-8937-11FF44EE0503}" type="datetimeFigureOut">
              <a:rPr lang="en-US" smtClean="0"/>
              <a:pPr/>
              <a:t>10/11/2011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D993332-F3E6-4CF6-BFBD-58EE29B7CE31}" type="slidenum">
              <a:rPr lang="en-US" smtClean="0"/>
              <a:pPr/>
              <a:t>‹#›</a:t>
            </a:fld>
            <a:endParaRPr lang="en-US"/>
          </a:p>
        </p:txBody>
      </p:sp>
    </p:spTree>
  </p:cSld>
  <p:clrMapOvr>
    <a:masterClrMapping/>
  </p:clrMapOvr>
  <p:transition>
    <p:pu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FA1CDE-82C3-49A6-8937-11FF44EE0503}" type="datetimeFigureOut">
              <a:rPr lang="en-US" smtClean="0"/>
              <a:pPr/>
              <a:t>10/11/2011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3332-F3E6-4CF6-BFBD-58EE29B7CE31}" type="slidenum">
              <a:rPr lang="en-US" smtClean="0"/>
              <a:pPr/>
              <a:t>‹#›</a:t>
            </a:fld>
            <a:endParaRPr lang="en-US"/>
          </a:p>
        </p:txBody>
      </p:sp>
    </p:spTree>
  </p:cSld>
  <p:clrMapOvr>
    <a:masterClrMapping/>
  </p:clrMapOvr>
  <p:transition>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10/11/2011</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1CF6C-15D1-4EB0-8B32-48FE1102FB61}" type="datetimeFigureOut">
              <a:rPr lang="en-US" smtClean="0">
                <a:solidFill>
                  <a:srgbClr val="7F7F7F">
                    <a:tint val="75000"/>
                  </a:srgbClr>
                </a:solidFill>
              </a:rPr>
              <a:pPr/>
              <a:t>10/11/2011</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23C66158-905D-4A16-BB09-7C1AF0FDCAB3}"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10/11/2011</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A1C93C-B721-4AA4-9956-AFD6A472A8B6}" type="datetimeFigureOut">
              <a:rPr lang="en-US" smtClean="0">
                <a:solidFill>
                  <a:srgbClr val="7F7F7F">
                    <a:tint val="75000"/>
                  </a:srgbClr>
                </a:solidFill>
              </a:rPr>
              <a:pPr/>
              <a:t>10/11/2011</a:t>
            </a:fld>
            <a:endParaRPr lang="en-US">
              <a:solidFill>
                <a:srgbClr val="7F7F7F">
                  <a:tint val="75000"/>
                </a:srgbClr>
              </a:solidFill>
            </a:endParaRPr>
          </a:p>
        </p:txBody>
      </p:sp>
      <p:sp>
        <p:nvSpPr>
          <p:cNvPr id="6" name="Footer Placeholder 5"/>
          <p:cNvSpPr>
            <a:spLocks noGrp="1"/>
          </p:cNvSpPr>
          <p:nvPr>
            <p:ph type="ftr" sz="quarter" idx="11"/>
          </p:nvPr>
        </p:nvSpPr>
        <p:spPr/>
        <p:txBody>
          <a:bodyPr/>
          <a:lstStyle/>
          <a:p>
            <a:endParaRPr lang="en-US">
              <a:solidFill>
                <a:srgbClr val="7F7F7F">
                  <a:tint val="75000"/>
                </a:srgbClr>
              </a:solidFill>
            </a:endParaRPr>
          </a:p>
        </p:txBody>
      </p:sp>
      <p:sp>
        <p:nvSpPr>
          <p:cNvPr id="7" name="Slide Number Placeholder 6"/>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A1C93C-B721-4AA4-9956-AFD6A472A8B6}" type="datetimeFigureOut">
              <a:rPr lang="en-US" smtClean="0">
                <a:solidFill>
                  <a:srgbClr val="7F7F7F">
                    <a:tint val="75000"/>
                  </a:srgbClr>
                </a:solidFill>
              </a:rPr>
              <a:pPr/>
              <a:t>10/11/2011</a:t>
            </a:fld>
            <a:endParaRPr lang="en-US">
              <a:solidFill>
                <a:srgbClr val="7F7F7F">
                  <a:tint val="75000"/>
                </a:srgbClr>
              </a:solidFill>
            </a:endParaRPr>
          </a:p>
        </p:txBody>
      </p:sp>
      <p:sp>
        <p:nvSpPr>
          <p:cNvPr id="8" name="Footer Placeholder 7"/>
          <p:cNvSpPr>
            <a:spLocks noGrp="1"/>
          </p:cNvSpPr>
          <p:nvPr>
            <p:ph type="ftr" sz="quarter" idx="11"/>
          </p:nvPr>
        </p:nvSpPr>
        <p:spPr/>
        <p:txBody>
          <a:bodyPr/>
          <a:lstStyle/>
          <a:p>
            <a:endParaRPr lang="en-US">
              <a:solidFill>
                <a:srgbClr val="7F7F7F">
                  <a:tint val="75000"/>
                </a:srgbClr>
              </a:solidFill>
            </a:endParaRPr>
          </a:p>
        </p:txBody>
      </p:sp>
      <p:sp>
        <p:nvSpPr>
          <p:cNvPr id="9" name="Slide Number Placeholder 8"/>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lvl1pPr>
              <a:defRPr sz="11500">
                <a:latin typeface="Segoe UI" pitchFamily="34" charset="0"/>
                <a:cs typeface="Segoe UI"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A1C93C-B721-4AA4-9956-AFD6A472A8B6}" type="datetimeFigureOut">
              <a:rPr lang="en-US" smtClean="0">
                <a:solidFill>
                  <a:srgbClr val="7F7F7F">
                    <a:tint val="75000"/>
                  </a:srgbClr>
                </a:solidFill>
              </a:rPr>
              <a:pPr/>
              <a:t>10/11/2011</a:t>
            </a:fld>
            <a:endParaRPr lang="en-US">
              <a:solidFill>
                <a:srgbClr val="7F7F7F">
                  <a:tint val="75000"/>
                </a:srgbClr>
              </a:solidFill>
            </a:endParaRPr>
          </a:p>
        </p:txBody>
      </p:sp>
      <p:sp>
        <p:nvSpPr>
          <p:cNvPr id="4" name="Footer Placeholder 3"/>
          <p:cNvSpPr>
            <a:spLocks noGrp="1"/>
          </p:cNvSpPr>
          <p:nvPr>
            <p:ph type="ftr" sz="quarter" idx="11"/>
          </p:nvPr>
        </p:nvSpPr>
        <p:spPr/>
        <p:txBody>
          <a:bodyPr/>
          <a:lstStyle/>
          <a:p>
            <a:endParaRPr lang="en-US">
              <a:solidFill>
                <a:srgbClr val="7F7F7F">
                  <a:tint val="75000"/>
                </a:srgbClr>
              </a:solidFill>
            </a:endParaRPr>
          </a:p>
        </p:txBody>
      </p:sp>
      <p:sp>
        <p:nvSpPr>
          <p:cNvPr id="5" name="Slide Number Placeholder 4"/>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1C93C-B721-4AA4-9956-AFD6A472A8B6}" type="datetimeFigureOut">
              <a:rPr lang="en-US" smtClean="0">
                <a:solidFill>
                  <a:srgbClr val="7F7F7F">
                    <a:tint val="75000"/>
                  </a:srgbClr>
                </a:solidFill>
              </a:rPr>
              <a:pPr/>
              <a:t>10/11/2011</a:t>
            </a:fld>
            <a:endParaRPr lang="en-US">
              <a:solidFill>
                <a:srgbClr val="7F7F7F">
                  <a:tint val="75000"/>
                </a:srgbClr>
              </a:solidFill>
            </a:endParaRPr>
          </a:p>
        </p:txBody>
      </p:sp>
      <p:sp>
        <p:nvSpPr>
          <p:cNvPr id="3" name="Footer Placeholder 2"/>
          <p:cNvSpPr>
            <a:spLocks noGrp="1"/>
          </p:cNvSpPr>
          <p:nvPr>
            <p:ph type="ftr" sz="quarter" idx="11"/>
          </p:nvPr>
        </p:nvSpPr>
        <p:spPr/>
        <p:txBody>
          <a:bodyPr/>
          <a:lstStyle/>
          <a:p>
            <a:endParaRPr lang="en-US">
              <a:solidFill>
                <a:srgbClr val="7F7F7F">
                  <a:tint val="75000"/>
                </a:srgbClr>
              </a:solidFill>
            </a:endParaRPr>
          </a:p>
        </p:txBody>
      </p:sp>
      <p:sp>
        <p:nvSpPr>
          <p:cNvPr id="4" name="Slide Number Placeholder 3"/>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1" name="Text Placeholder 20"/>
          <p:cNvSpPr>
            <a:spLocks noGrp="1"/>
          </p:cNvSpPr>
          <p:nvPr>
            <p:ph type="body" sz="quarter" idx="26"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7" name="Title 1"/>
          <p:cNvSpPr>
            <a:spLocks noGrp="1"/>
          </p:cNvSpPr>
          <p:nvPr>
            <p:ph type="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8"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9" name="Text Placeholder 7"/>
          <p:cNvSpPr>
            <a:spLocks noGrp="1"/>
          </p:cNvSpPr>
          <p:nvPr>
            <p:ph type="body" sz="quarter" idx="14" hasCustomPrompt="1"/>
          </p:nvPr>
        </p:nvSpPr>
        <p:spPr>
          <a:xfrm>
            <a:off x="-45720" y="20574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0" name="Text Placeholder 7"/>
          <p:cNvSpPr>
            <a:spLocks noGrp="1"/>
          </p:cNvSpPr>
          <p:nvPr>
            <p:ph type="body" sz="quarter" idx="15" hasCustomPrompt="1"/>
          </p:nvPr>
        </p:nvSpPr>
        <p:spPr>
          <a:xfrm>
            <a:off x="-45720" y="24384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1" name="Text Placeholder 7"/>
          <p:cNvSpPr>
            <a:spLocks noGrp="1"/>
          </p:cNvSpPr>
          <p:nvPr>
            <p:ph type="body" sz="quarter" idx="16" hasCustomPrompt="1"/>
          </p:nvPr>
        </p:nvSpPr>
        <p:spPr>
          <a:xfrm>
            <a:off x="-45720" y="27432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2" name="Text Placeholder 7"/>
          <p:cNvSpPr>
            <a:spLocks noGrp="1"/>
          </p:cNvSpPr>
          <p:nvPr>
            <p:ph type="body" sz="quarter" idx="17" hasCustomPrompt="1"/>
          </p:nvPr>
        </p:nvSpPr>
        <p:spPr>
          <a:xfrm>
            <a:off x="-45720" y="3048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3" name="Text Placeholder 7"/>
          <p:cNvSpPr>
            <a:spLocks noGrp="1"/>
          </p:cNvSpPr>
          <p:nvPr>
            <p:ph type="body" sz="quarter" idx="18" hasCustomPrompt="1"/>
          </p:nvPr>
        </p:nvSpPr>
        <p:spPr>
          <a:xfrm>
            <a:off x="-45720" y="35052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4" name="Text Placeholder 7"/>
          <p:cNvSpPr>
            <a:spLocks noGrp="1"/>
          </p:cNvSpPr>
          <p:nvPr>
            <p:ph type="body" sz="quarter" idx="19" hasCustomPrompt="1"/>
          </p:nvPr>
        </p:nvSpPr>
        <p:spPr>
          <a:xfrm>
            <a:off x="-45720" y="38862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5" name="Text Placeholder 7"/>
          <p:cNvSpPr>
            <a:spLocks noGrp="1"/>
          </p:cNvSpPr>
          <p:nvPr>
            <p:ph type="body" sz="quarter" idx="20" hasCustomPrompt="1"/>
          </p:nvPr>
        </p:nvSpPr>
        <p:spPr>
          <a:xfrm>
            <a:off x="-45720" y="4191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6" name="Text Placeholder 7"/>
          <p:cNvSpPr>
            <a:spLocks noGrp="1"/>
          </p:cNvSpPr>
          <p:nvPr>
            <p:ph type="body" sz="quarter" idx="21" hasCustomPrompt="1"/>
          </p:nvPr>
        </p:nvSpPr>
        <p:spPr>
          <a:xfrm>
            <a:off x="-45720" y="4495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7" name="Text Placeholder 7"/>
          <p:cNvSpPr>
            <a:spLocks noGrp="1"/>
          </p:cNvSpPr>
          <p:nvPr>
            <p:ph type="body" sz="quarter" idx="22" hasCustomPrompt="1"/>
          </p:nvPr>
        </p:nvSpPr>
        <p:spPr>
          <a:xfrm>
            <a:off x="-45720" y="49530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8" name="Text Placeholder 7"/>
          <p:cNvSpPr>
            <a:spLocks noGrp="1"/>
          </p:cNvSpPr>
          <p:nvPr>
            <p:ph type="body" sz="quarter" idx="23" hasCustomPrompt="1"/>
          </p:nvPr>
        </p:nvSpPr>
        <p:spPr>
          <a:xfrm>
            <a:off x="-45720" y="53340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9" name="Text Placeholder 7"/>
          <p:cNvSpPr>
            <a:spLocks noGrp="1"/>
          </p:cNvSpPr>
          <p:nvPr>
            <p:ph type="body" sz="quarter" idx="24" hasCustomPrompt="1"/>
          </p:nvPr>
        </p:nvSpPr>
        <p:spPr>
          <a:xfrm>
            <a:off x="-45720" y="5638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20" name="Text Placeholder 7"/>
          <p:cNvSpPr>
            <a:spLocks noGrp="1"/>
          </p:cNvSpPr>
          <p:nvPr>
            <p:ph type="body" sz="quarter" idx="25" hasCustomPrompt="1"/>
          </p:nvPr>
        </p:nvSpPr>
        <p:spPr>
          <a:xfrm>
            <a:off x="-45720" y="59436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additive="base">
                                        <p:cTn id="3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 calcmode="lin" valueType="num">
                                      <p:cBhvr additive="base">
                                        <p:cTn id="5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9">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allAtOnce">
        <p:tmplLst>
          <p:tmpl lvl="1">
            <p:tnLst>
              <p:par>
                <p:cTn presetID="2" presetClass="entr" presetSubtype="2"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allAtOnce">
        <p:tmplLst>
          <p:tmpl lvl="1">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allAtOnce">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allAtOnce">
        <p:tmplLst>
          <p:tmpl lvl="1">
            <p:tnLst>
              <p:par>
                <p:cTn presetID="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allAtOnce">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allAtOnce">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allAtOnce">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allAtOnce">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allAtOnce">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allAtOnce">
        <p:tmplLst>
          <p:tmpl lvl="1">
            <p:tnLst>
              <p:par>
                <p:cTn presetID="2" presetClass="entr" presetSubtype="2"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1C93C-B721-4AA4-9956-AFD6A472A8B6}" type="datetimeFigureOut">
              <a:rPr lang="en-US" smtClean="0">
                <a:solidFill>
                  <a:srgbClr val="7F7F7F">
                    <a:tint val="75000"/>
                  </a:srgbClr>
                </a:solidFill>
              </a:rPr>
              <a:pPr/>
              <a:t>10/11/2011</a:t>
            </a:fld>
            <a:endParaRPr lang="en-US">
              <a:solidFill>
                <a:srgbClr val="7F7F7F">
                  <a:tint val="75000"/>
                </a:srgbClr>
              </a:solidFill>
            </a:endParaRPr>
          </a:p>
        </p:txBody>
      </p:sp>
      <p:sp>
        <p:nvSpPr>
          <p:cNvPr id="6" name="Footer Placeholder 5"/>
          <p:cNvSpPr>
            <a:spLocks noGrp="1"/>
          </p:cNvSpPr>
          <p:nvPr>
            <p:ph type="ftr" sz="quarter" idx="11"/>
          </p:nvPr>
        </p:nvSpPr>
        <p:spPr/>
        <p:txBody>
          <a:bodyPr/>
          <a:lstStyle/>
          <a:p>
            <a:endParaRPr lang="en-US">
              <a:solidFill>
                <a:srgbClr val="7F7F7F">
                  <a:tint val="75000"/>
                </a:srgbClr>
              </a:solidFill>
            </a:endParaRPr>
          </a:p>
        </p:txBody>
      </p:sp>
      <p:sp>
        <p:nvSpPr>
          <p:cNvPr id="7" name="Slide Number Placeholder 6"/>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1C93C-B721-4AA4-9956-AFD6A472A8B6}" type="datetimeFigureOut">
              <a:rPr lang="en-US" smtClean="0">
                <a:solidFill>
                  <a:srgbClr val="7F7F7F">
                    <a:tint val="75000"/>
                  </a:srgbClr>
                </a:solidFill>
              </a:rPr>
              <a:pPr/>
              <a:t>10/11/2011</a:t>
            </a:fld>
            <a:endParaRPr lang="en-US">
              <a:solidFill>
                <a:srgbClr val="7F7F7F">
                  <a:tint val="75000"/>
                </a:srgbClr>
              </a:solidFill>
            </a:endParaRPr>
          </a:p>
        </p:txBody>
      </p:sp>
      <p:sp>
        <p:nvSpPr>
          <p:cNvPr id="6" name="Footer Placeholder 5"/>
          <p:cNvSpPr>
            <a:spLocks noGrp="1"/>
          </p:cNvSpPr>
          <p:nvPr>
            <p:ph type="ftr" sz="quarter" idx="11"/>
          </p:nvPr>
        </p:nvSpPr>
        <p:spPr/>
        <p:txBody>
          <a:bodyPr/>
          <a:lstStyle/>
          <a:p>
            <a:endParaRPr lang="en-US">
              <a:solidFill>
                <a:srgbClr val="7F7F7F">
                  <a:tint val="75000"/>
                </a:srgbClr>
              </a:solidFill>
            </a:endParaRPr>
          </a:p>
        </p:txBody>
      </p:sp>
      <p:sp>
        <p:nvSpPr>
          <p:cNvPr id="7" name="Slide Number Placeholder 6"/>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10/11/2011</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10/11/2011</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ock of Text">
    <p:spTree>
      <p:nvGrpSpPr>
        <p:cNvPr id="1" name=""/>
        <p:cNvGrpSpPr/>
        <p:nvPr/>
      </p:nvGrpSpPr>
      <p:grpSpPr>
        <a:xfrm>
          <a:off x="0" y="0"/>
          <a:ext cx="0" cy="0"/>
          <a:chOff x="0" y="0"/>
          <a:chExt cx="0" cy="0"/>
        </a:xfrm>
      </p:grpSpPr>
      <p:sp>
        <p:nvSpPr>
          <p:cNvPr id="9"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2" name="Title 1"/>
          <p:cNvSpPr>
            <a:spLocks noGrp="1"/>
          </p:cNvSpPr>
          <p:nvPr>
            <p:ph type="title" hasCustomPrompt="1"/>
          </p:nvPr>
        </p:nvSpPr>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7"/>
          <p:cNvSpPr>
            <a:spLocks noGrp="1"/>
          </p:cNvSpPr>
          <p:nvPr>
            <p:ph type="body" sz="quarter" idx="14" hasCustomPrompt="1"/>
          </p:nvPr>
        </p:nvSpPr>
        <p:spPr>
          <a:xfrm>
            <a:off x="-45720" y="2057400"/>
            <a:ext cx="6400800" cy="4495800"/>
          </a:xfrm>
        </p:spPr>
        <p:txBody>
          <a:bodyPr>
            <a:normAutofit/>
          </a:bodyPr>
          <a:lstStyle>
            <a:lvl1pPr marL="0" indent="0">
              <a:defRPr sz="2400" baseline="0">
                <a:latin typeface="+mj-lt"/>
              </a:defRPr>
            </a:lvl1pPr>
          </a:lstStyle>
          <a:p>
            <a:pPr lvl="0"/>
            <a:r>
              <a:rPr lang="en-US" dirty="0" smtClean="0"/>
              <a:t>Insert some text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umbnails and Overvie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502920" y="2057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5" name="Text Placeholder 7"/>
          <p:cNvSpPr>
            <a:spLocks noGrp="1"/>
          </p:cNvSpPr>
          <p:nvPr>
            <p:ph type="body" sz="quarter" idx="17" hasCustomPrompt="1"/>
          </p:nvPr>
        </p:nvSpPr>
        <p:spPr>
          <a:xfrm>
            <a:off x="502920" y="2590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6" name="Picture Placeholder 23"/>
          <p:cNvSpPr>
            <a:spLocks noGrp="1"/>
          </p:cNvSpPr>
          <p:nvPr>
            <p:ph type="pic" sz="quarter" idx="18" hasCustomPrompt="1"/>
          </p:nvPr>
        </p:nvSpPr>
        <p:spPr>
          <a:xfrm>
            <a:off x="45720" y="2590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7" name="Text Placeholder 7"/>
          <p:cNvSpPr>
            <a:spLocks noGrp="1"/>
          </p:cNvSpPr>
          <p:nvPr>
            <p:ph type="body" sz="quarter" idx="19" hasCustomPrompt="1"/>
          </p:nvPr>
        </p:nvSpPr>
        <p:spPr>
          <a:xfrm>
            <a:off x="502920" y="3124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8" name="Picture Placeholder 23"/>
          <p:cNvSpPr>
            <a:spLocks noGrp="1"/>
          </p:cNvSpPr>
          <p:nvPr>
            <p:ph type="pic" sz="quarter" idx="20" hasCustomPrompt="1"/>
          </p:nvPr>
        </p:nvSpPr>
        <p:spPr>
          <a:xfrm>
            <a:off x="45720" y="3124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9" name="Text Placeholder 7"/>
          <p:cNvSpPr>
            <a:spLocks noGrp="1"/>
          </p:cNvSpPr>
          <p:nvPr>
            <p:ph type="body" sz="quarter" idx="21" hasCustomPrompt="1"/>
          </p:nvPr>
        </p:nvSpPr>
        <p:spPr>
          <a:xfrm>
            <a:off x="502920" y="3657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0" name="Picture Placeholder 23"/>
          <p:cNvSpPr>
            <a:spLocks noGrp="1"/>
          </p:cNvSpPr>
          <p:nvPr>
            <p:ph type="pic" sz="quarter" idx="22" hasCustomPrompt="1"/>
          </p:nvPr>
        </p:nvSpPr>
        <p:spPr>
          <a:xfrm>
            <a:off x="45720" y="3657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1" name="Text Placeholder 7"/>
          <p:cNvSpPr>
            <a:spLocks noGrp="1"/>
          </p:cNvSpPr>
          <p:nvPr>
            <p:ph type="body" sz="quarter" idx="23" hasCustomPrompt="1"/>
          </p:nvPr>
        </p:nvSpPr>
        <p:spPr>
          <a:xfrm>
            <a:off x="502920" y="41910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2" name="Picture Placeholder 23"/>
          <p:cNvSpPr>
            <a:spLocks noGrp="1"/>
          </p:cNvSpPr>
          <p:nvPr>
            <p:ph type="pic" sz="quarter" idx="24" hasCustomPrompt="1"/>
          </p:nvPr>
        </p:nvSpPr>
        <p:spPr>
          <a:xfrm>
            <a:off x="45720" y="41910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3" name="Text Placeholder 7"/>
          <p:cNvSpPr>
            <a:spLocks noGrp="1"/>
          </p:cNvSpPr>
          <p:nvPr>
            <p:ph type="body" sz="quarter" idx="25" hasCustomPrompt="1"/>
          </p:nvPr>
        </p:nvSpPr>
        <p:spPr>
          <a:xfrm>
            <a:off x="502920" y="4724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4" name="Picture Placeholder 23"/>
          <p:cNvSpPr>
            <a:spLocks noGrp="1"/>
          </p:cNvSpPr>
          <p:nvPr>
            <p:ph type="pic" sz="quarter" idx="26" hasCustomPrompt="1"/>
          </p:nvPr>
        </p:nvSpPr>
        <p:spPr>
          <a:xfrm>
            <a:off x="45720" y="4724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5" name="Text Placeholder 7"/>
          <p:cNvSpPr>
            <a:spLocks noGrp="1"/>
          </p:cNvSpPr>
          <p:nvPr>
            <p:ph type="body" sz="quarter" idx="27" hasCustomPrompt="1"/>
          </p:nvPr>
        </p:nvSpPr>
        <p:spPr>
          <a:xfrm>
            <a:off x="502920" y="5257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6" name="Picture Placeholder 23"/>
          <p:cNvSpPr>
            <a:spLocks noGrp="1"/>
          </p:cNvSpPr>
          <p:nvPr>
            <p:ph type="pic" sz="quarter" idx="28" hasCustomPrompt="1"/>
          </p:nvPr>
        </p:nvSpPr>
        <p:spPr>
          <a:xfrm>
            <a:off x="45720" y="5257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7" name="Text Placeholder 7"/>
          <p:cNvSpPr>
            <a:spLocks noGrp="1"/>
          </p:cNvSpPr>
          <p:nvPr>
            <p:ph type="body" sz="quarter" idx="29" hasCustomPrompt="1"/>
          </p:nvPr>
        </p:nvSpPr>
        <p:spPr>
          <a:xfrm>
            <a:off x="502920" y="5791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8" name="Picture Placeholder 23"/>
          <p:cNvSpPr>
            <a:spLocks noGrp="1"/>
          </p:cNvSpPr>
          <p:nvPr>
            <p:ph type="pic" sz="quarter" idx="30" hasCustomPrompt="1"/>
          </p:nvPr>
        </p:nvSpPr>
        <p:spPr>
          <a:xfrm>
            <a:off x="45720" y="5791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9" name="Text Placeholder 7"/>
          <p:cNvSpPr>
            <a:spLocks noGrp="1"/>
          </p:cNvSpPr>
          <p:nvPr>
            <p:ph type="body" sz="quarter" idx="31" hasCustomPrompt="1"/>
          </p:nvPr>
        </p:nvSpPr>
        <p:spPr>
          <a:xfrm>
            <a:off x="502920" y="6324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40" name="Picture Placeholder 23"/>
          <p:cNvSpPr>
            <a:spLocks noGrp="1"/>
          </p:cNvSpPr>
          <p:nvPr>
            <p:ph type="pic" sz="quarter" idx="32" hasCustomPrompt="1"/>
          </p:nvPr>
        </p:nvSpPr>
        <p:spPr>
          <a:xfrm>
            <a:off x="45720" y="6324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 calcmode="lin" valueType="num">
                                      <p:cBhvr additive="base">
                                        <p:cTn id="31" dur="500" fill="hold"/>
                                        <p:tgtEl>
                                          <p:spTgt spid="2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 calcmode="lin" valueType="num">
                                      <p:cBhvr additive="base">
                                        <p:cTn id="3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 calcmode="lin" valueType="num">
                                      <p:cBhvr additive="base">
                                        <p:cTn id="3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 calcmode="lin" valueType="num">
                                      <p:cBhvr additive="base">
                                        <p:cTn id="43"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additive="base">
                                        <p:cTn id="5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0">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 calcmode="lin" valueType="num">
                                      <p:cBhvr additive="base">
                                        <p:cTn id="55"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 calcmode="lin" valueType="num">
                                      <p:cBhvr additive="base">
                                        <p:cTn id="59"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 calcmode="lin" valueType="num">
                                      <p:cBhvr additive="base">
                                        <p:cTn id="6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 calcmode="lin" valueType="num">
                                      <p:cBhvr additive="base">
                                        <p:cTn id="67"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3">
                                            <p:txEl>
                                              <p:pRg st="0" end="0"/>
                                            </p:txEl>
                                          </p:spTgt>
                                        </p:tgtEl>
                                        <p:attrNameLst>
                                          <p:attrName>style.visibility</p:attrName>
                                        </p:attrNameLst>
                                      </p:cBhvr>
                                      <p:to>
                                        <p:strVal val="visible"/>
                                      </p:to>
                                    </p:set>
                                    <p:anim calcmode="lin" valueType="num">
                                      <p:cBhvr additive="base">
                                        <p:cTn id="7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4">
                                            <p:txEl>
                                              <p:pRg st="1" end="1"/>
                                            </p:txEl>
                                          </p:spTgt>
                                        </p:tgtEl>
                                        <p:attrNameLst>
                                          <p:attrName>style.visibility</p:attrName>
                                        </p:attrNameLst>
                                      </p:cBhvr>
                                      <p:to>
                                        <p:strVal val="visible"/>
                                      </p:to>
                                    </p:set>
                                    <p:anim calcmode="lin" valueType="num">
                                      <p:cBhvr additive="base">
                                        <p:cTn id="79"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4">
                                            <p:txEl>
                                              <p:pRg st="1" end="1"/>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 calcmode="lin" valueType="num">
                                      <p:cBhvr additive="base">
                                        <p:cTn id="83"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5">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additive="base">
                                        <p:cTn id="87"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xEl>
                                              <p:pRg st="1" end="1"/>
                                            </p:txEl>
                                          </p:spTgt>
                                        </p:tgtEl>
                                        <p:attrNameLst>
                                          <p:attrName>style.visibility</p:attrName>
                                        </p:attrNameLst>
                                      </p:cBhvr>
                                      <p:to>
                                        <p:strVal val="visible"/>
                                      </p:to>
                                    </p:set>
                                    <p:anim calcmode="lin" valueType="num">
                                      <p:cBhvr additive="base">
                                        <p:cTn id="91"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6">
                                            <p:txEl>
                                              <p:pRg st="1" end="1"/>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additive="base">
                                        <p:cTn id="9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 calcmode="lin" valueType="num">
                                      <p:cBhvr additive="base">
                                        <p:cTn id="9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8">
                                            <p:txEl>
                                              <p:pRg st="1" end="1"/>
                                            </p:txEl>
                                          </p:spTgt>
                                        </p:tgtEl>
                                        <p:attrNameLst>
                                          <p:attrName>style.visibility</p:attrName>
                                        </p:attrNameLst>
                                      </p:cBhvr>
                                      <p:to>
                                        <p:strVal val="visible"/>
                                      </p:to>
                                    </p:set>
                                    <p:anim calcmode="lin" valueType="num">
                                      <p:cBhvr additive="base">
                                        <p:cTn id="103" dur="500" fill="hold"/>
                                        <p:tgtEl>
                                          <p:spTgt spid="38">
                                            <p:txEl>
                                              <p:pRg st="1" end="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8">
                                            <p:txEl>
                                              <p:pRg st="1" end="1"/>
                                            </p:txEl>
                                          </p:spTgt>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9">
                                            <p:txEl>
                                              <p:pRg st="0" end="0"/>
                                            </p:txEl>
                                          </p:spTgt>
                                        </p:tgtEl>
                                        <p:attrNameLst>
                                          <p:attrName>style.visibility</p:attrName>
                                        </p:attrNameLst>
                                      </p:cBhvr>
                                      <p:to>
                                        <p:strVal val="visible"/>
                                      </p:to>
                                    </p:set>
                                    <p:anim calcmode="lin" valueType="num">
                                      <p:cBhvr additive="base">
                                        <p:cTn id="10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0">
                                            <p:txEl>
                                              <p:pRg st="0" end="0"/>
                                            </p:txEl>
                                          </p:spTgt>
                                        </p:tgtEl>
                                        <p:attrNameLst>
                                          <p:attrName>style.visibility</p:attrName>
                                        </p:attrNameLst>
                                      </p:cBhvr>
                                      <p:to>
                                        <p:strVal val="visible"/>
                                      </p:to>
                                    </p:set>
                                    <p:anim calcmode="lin" valueType="num">
                                      <p:cBhvr additive="base">
                                        <p:cTn id="111"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40">
                                            <p:txEl>
                                              <p:pRg st="0" end="0"/>
                                            </p:txEl>
                                          </p:spTgt>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0">
                                            <p:txEl>
                                              <p:pRg st="1" end="1"/>
                                            </p:txEl>
                                          </p:spTgt>
                                        </p:tgtEl>
                                        <p:attrNameLst>
                                          <p:attrName>style.visibility</p:attrName>
                                        </p:attrNameLst>
                                      </p:cBhvr>
                                      <p:to>
                                        <p:strVal val="visible"/>
                                      </p:to>
                                    </p:set>
                                    <p:anim calcmode="lin" valueType="num">
                                      <p:cBhvr additive="base">
                                        <p:cTn id="115" dur="500" fill="hold"/>
                                        <p:tgtEl>
                                          <p:spTgt spid="40">
                                            <p:txEl>
                                              <p:pRg st="1" end="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5" grpId="0" build="allAtOnce">
        <p:tmplLst>
          <p:tmpl lvl="1">
            <p:tnLst>
              <p:par>
                <p:cTn presetID="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allAtOnce"/>
      <p:bldP spid="27" grpId="0" build="allAtOnce">
        <p:tmplLst>
          <p:tmpl lvl="1">
            <p:tnLst>
              <p:par>
                <p:cTn presetID="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allAtOnce"/>
      <p:bldP spid="29" grpId="0" build="allAtOnce">
        <p:tmplLst>
          <p:tmpl lvl="1">
            <p:tnLst>
              <p:par>
                <p:cTn presetID="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allAtOnce"/>
      <p:bldP spid="31" grpId="0" build="allAtOnce">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allAtOnce"/>
      <p:bldP spid="33" grpId="0" build="allAtOnce">
        <p:tmplLst>
          <p:tmpl lvl="1">
            <p:tnLst>
              <p:par>
                <p:cTn presetID="2" presetClass="entr" presetSubtype="2"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allAtOnce"/>
      <p:bldP spid="35" grpId="0" build="allAtOnce">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allAtOnce"/>
      <p:bldP spid="37" grpId="0" build="allAtOnce">
        <p:tmplLst>
          <p:tmpl lvl="1">
            <p:tnLst>
              <p:par>
                <p:cTn presetID="2" presetClass="entr" presetSubtype="2"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allAtOnce"/>
      <p:bldP spid="39" grpId="0" build="allAtOnce">
        <p:tmplLst>
          <p:tmpl lvl="1">
            <p:tnLst>
              <p:par>
                <p:cTn presetID="2" presetClass="entr" presetSubtype="2"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allAtOnce"/>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s and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4" name="Text Placeholder 7"/>
          <p:cNvSpPr>
            <a:spLocks noGrp="1"/>
          </p:cNvSpPr>
          <p:nvPr>
            <p:ph type="body" sz="quarter" idx="18" hasCustomPrompt="1"/>
          </p:nvPr>
        </p:nvSpPr>
        <p:spPr>
          <a:xfrm>
            <a:off x="914400" y="32461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0"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7" name="Text Placeholder 7"/>
          <p:cNvSpPr>
            <a:spLocks noGrp="1"/>
          </p:cNvSpPr>
          <p:nvPr>
            <p:ph type="body" sz="quarter" idx="21" hasCustomPrompt="1"/>
          </p:nvPr>
        </p:nvSpPr>
        <p:spPr>
          <a:xfrm>
            <a:off x="914400" y="45415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0"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s and Short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4" name="Text Placeholder 7"/>
          <p:cNvSpPr>
            <a:spLocks noGrp="1"/>
          </p:cNvSpPr>
          <p:nvPr>
            <p:ph type="body" sz="quarter" idx="18" hasCustomPrompt="1"/>
          </p:nvPr>
        </p:nvSpPr>
        <p:spPr>
          <a:xfrm>
            <a:off x="9144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7" name="Text Placeholder 7"/>
          <p:cNvSpPr>
            <a:spLocks noGrp="1"/>
          </p:cNvSpPr>
          <p:nvPr>
            <p:ph type="body" sz="quarter" idx="21" hasCustomPrompt="1"/>
          </p:nvPr>
        </p:nvSpPr>
        <p:spPr>
          <a:xfrm>
            <a:off x="9144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1" name="Text Placeholder 7"/>
          <p:cNvSpPr>
            <a:spLocks noGrp="1"/>
          </p:cNvSpPr>
          <p:nvPr>
            <p:ph type="body" sz="quarter" idx="24" hasCustomPrompt="1"/>
          </p:nvPr>
        </p:nvSpPr>
        <p:spPr>
          <a:xfrm>
            <a:off x="55626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2" name="Picture Placeholder 23"/>
          <p:cNvSpPr>
            <a:spLocks noGrp="1"/>
          </p:cNvSpPr>
          <p:nvPr>
            <p:ph type="pic" sz="quarter" idx="25" hasCustomPrompt="1"/>
          </p:nvPr>
        </p:nvSpPr>
        <p:spPr>
          <a:xfrm>
            <a:off x="46939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3" name="Text Placeholder 7"/>
          <p:cNvSpPr>
            <a:spLocks noGrp="1"/>
          </p:cNvSpPr>
          <p:nvPr>
            <p:ph type="body" sz="quarter" idx="26" hasCustomPrompt="1"/>
          </p:nvPr>
        </p:nvSpPr>
        <p:spPr>
          <a:xfrm>
            <a:off x="55626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4" name="Text Placeholder 7"/>
          <p:cNvSpPr>
            <a:spLocks noGrp="1"/>
          </p:cNvSpPr>
          <p:nvPr>
            <p:ph type="body" sz="quarter" idx="27" hasCustomPrompt="1"/>
          </p:nvPr>
        </p:nvSpPr>
        <p:spPr>
          <a:xfrm>
            <a:off x="55626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5" name="Picture Placeholder 23"/>
          <p:cNvSpPr>
            <a:spLocks noGrp="1"/>
          </p:cNvSpPr>
          <p:nvPr>
            <p:ph type="pic" sz="quarter" idx="28" hasCustomPrompt="1"/>
          </p:nvPr>
        </p:nvSpPr>
        <p:spPr>
          <a:xfrm>
            <a:off x="46939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6" name="Text Placeholder 7"/>
          <p:cNvSpPr>
            <a:spLocks noGrp="1"/>
          </p:cNvSpPr>
          <p:nvPr>
            <p:ph type="body" sz="quarter" idx="29" hasCustomPrompt="1"/>
          </p:nvPr>
        </p:nvSpPr>
        <p:spPr>
          <a:xfrm>
            <a:off x="55626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7" name="Text Placeholder 7"/>
          <p:cNvSpPr>
            <a:spLocks noGrp="1"/>
          </p:cNvSpPr>
          <p:nvPr>
            <p:ph type="body" sz="quarter" idx="30" hasCustomPrompt="1"/>
          </p:nvPr>
        </p:nvSpPr>
        <p:spPr>
          <a:xfrm>
            <a:off x="55626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8" name="Picture Placeholder 23"/>
          <p:cNvSpPr>
            <a:spLocks noGrp="1"/>
          </p:cNvSpPr>
          <p:nvPr>
            <p:ph type="pic" sz="quarter" idx="31" hasCustomPrompt="1"/>
          </p:nvPr>
        </p:nvSpPr>
        <p:spPr>
          <a:xfrm>
            <a:off x="46939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9" name="Text Placeholder 7"/>
          <p:cNvSpPr>
            <a:spLocks noGrp="1"/>
          </p:cNvSpPr>
          <p:nvPr>
            <p:ph type="body" sz="quarter" idx="32" hasCustomPrompt="1"/>
          </p:nvPr>
        </p:nvSpPr>
        <p:spPr>
          <a:xfrm>
            <a:off x="55626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 calcmode="lin" valueType="num">
                                      <p:cBhvr additive="base">
                                        <p:cTn id="59" dur="500" fill="hold"/>
                                        <p:tgtEl>
                                          <p:spTgt spid="5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 calcmode="lin" valueType="num">
                                      <p:cBhvr additive="base">
                                        <p:cTn id="63"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2">
                                            <p:txEl>
                                              <p:pRg st="1" end="1"/>
                                            </p:txEl>
                                          </p:spTgt>
                                        </p:tgtEl>
                                        <p:attrNameLst>
                                          <p:attrName>style.visibility</p:attrName>
                                        </p:attrNameLst>
                                      </p:cBhvr>
                                      <p:to>
                                        <p:strVal val="visible"/>
                                      </p:to>
                                    </p:set>
                                    <p:anim calcmode="lin" valueType="num">
                                      <p:cBhvr additive="base">
                                        <p:cTn id="67" dur="500" fill="hold"/>
                                        <p:tgtEl>
                                          <p:spTgt spid="5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3">
                                            <p:txEl>
                                              <p:pRg st="0" end="0"/>
                                            </p:txEl>
                                          </p:spTgt>
                                        </p:tgtEl>
                                        <p:attrNameLst>
                                          <p:attrName>style.visibility</p:attrName>
                                        </p:attrNameLst>
                                      </p:cBhvr>
                                      <p:to>
                                        <p:strVal val="visible"/>
                                      </p:to>
                                    </p:set>
                                    <p:anim calcmode="lin" valueType="num">
                                      <p:cBhvr additive="base">
                                        <p:cTn id="71"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4">
                                            <p:txEl>
                                              <p:pRg st="0" end="0"/>
                                            </p:txEl>
                                          </p:spTgt>
                                        </p:tgtEl>
                                        <p:attrNameLst>
                                          <p:attrName>style.visibility</p:attrName>
                                        </p:attrNameLst>
                                      </p:cBhvr>
                                      <p:to>
                                        <p:strVal val="visible"/>
                                      </p:to>
                                    </p:set>
                                    <p:anim calcmode="lin" valueType="num">
                                      <p:cBhvr additive="base">
                                        <p:cTn id="7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5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 calcmode="lin" valueType="num">
                                      <p:cBhvr additive="base">
                                        <p:cTn id="79"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5">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5">
                                            <p:txEl>
                                              <p:pRg st="1" end="1"/>
                                            </p:txEl>
                                          </p:spTgt>
                                        </p:tgtEl>
                                        <p:attrNameLst>
                                          <p:attrName>style.visibility</p:attrName>
                                        </p:attrNameLst>
                                      </p:cBhvr>
                                      <p:to>
                                        <p:strVal val="visible"/>
                                      </p:to>
                                    </p:set>
                                    <p:anim calcmode="lin" valueType="num">
                                      <p:cBhvr additive="base">
                                        <p:cTn id="83" dur="500" fill="hold"/>
                                        <p:tgtEl>
                                          <p:spTgt spid="55">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55">
                                            <p:txEl>
                                              <p:pRg st="1" end="1"/>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 calcmode="lin" valueType="num">
                                      <p:cBhvr additive="base">
                                        <p:cTn id="87"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5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anim calcmode="lin" valueType="num">
                                      <p:cBhvr additive="base">
                                        <p:cTn id="9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7">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58">
                                            <p:txEl>
                                              <p:pRg st="0" end="0"/>
                                            </p:txEl>
                                          </p:spTgt>
                                        </p:tgtEl>
                                        <p:attrNameLst>
                                          <p:attrName>style.visibility</p:attrName>
                                        </p:attrNameLst>
                                      </p:cBhvr>
                                      <p:to>
                                        <p:strVal val="visible"/>
                                      </p:to>
                                    </p:set>
                                    <p:anim calcmode="lin" valueType="num">
                                      <p:cBhvr additive="base">
                                        <p:cTn id="95" dur="50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58">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8">
                                            <p:txEl>
                                              <p:pRg st="1" end="1"/>
                                            </p:txEl>
                                          </p:spTgt>
                                        </p:tgtEl>
                                        <p:attrNameLst>
                                          <p:attrName>style.visibility</p:attrName>
                                        </p:attrNameLst>
                                      </p:cBhvr>
                                      <p:to>
                                        <p:strVal val="visible"/>
                                      </p:to>
                                    </p:set>
                                    <p:anim calcmode="lin" valueType="num">
                                      <p:cBhvr additive="base">
                                        <p:cTn id="99" dur="500" fill="hold"/>
                                        <p:tgtEl>
                                          <p:spTgt spid="58">
                                            <p:txEl>
                                              <p:pRg st="1" end="1"/>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58">
                                            <p:txEl>
                                              <p:pRg st="1" end="1"/>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59">
                                            <p:txEl>
                                              <p:pRg st="0" end="0"/>
                                            </p:txEl>
                                          </p:spTgt>
                                        </p:tgtEl>
                                        <p:attrNameLst>
                                          <p:attrName>style.visibility</p:attrName>
                                        </p:attrNameLst>
                                      </p:cBhvr>
                                      <p:to>
                                        <p:strVal val="visible"/>
                                      </p:to>
                                    </p:set>
                                    <p:anim calcmode="lin" valueType="num">
                                      <p:cBhvr additive="base">
                                        <p:cTn id="103"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1" grpId="0" build="allAtOnce">
        <p:tmplLst>
          <p:tmpl lvl="1">
            <p:tnLst>
              <p:par>
                <p:cTn presetID="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1+#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allAtOnce"/>
      <p:bldP spid="53" grpId="0" build="allAtOnce">
        <p:tmplLst>
          <p:tmpl lvl="1">
            <p:tnLst>
              <p:par>
                <p:cTn presetID="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allAtOnce">
        <p:tmplLst>
          <p:tmpl lvl="1">
            <p:tnLst>
              <p:par>
                <p:cTn presetID="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allAtOnce"/>
      <p:bldP spid="56" grpId="0" build="allAtOnce">
        <p:tmplLst>
          <p:tmpl lvl="1">
            <p:tnLst>
              <p:par>
                <p:cTn presetID="2" presetClass="entr" presetSubtype="2"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allAtOnce">
        <p:tmplLst>
          <p:tmpl lvl="1">
            <p:tnLst>
              <p:par>
                <p:cTn presetID="2" presetClass="entr" presetSubtype="2"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allAtOnce"/>
      <p:bldP spid="59" grpId="0" build="allAtOnce">
        <p:tmplLst>
          <p:tmpl lvl="1">
            <p:tnLst>
              <p:par>
                <p:cTn presetID="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1" name="Picture Placeholder 10"/>
          <p:cNvSpPr>
            <a:spLocks noGrp="1" noChangeAspect="1"/>
          </p:cNvSpPr>
          <p:nvPr>
            <p:ph type="pic" sz="quarter" idx="16"/>
          </p:nvPr>
        </p:nvSpPr>
        <p:spPr>
          <a:xfrm>
            <a:off x="45720" y="2057400"/>
            <a:ext cx="2103120" cy="2103120"/>
          </a:xfrm>
        </p:spPr>
        <p:txBody>
          <a:bodyPr/>
          <a:lstStyle/>
          <a:p>
            <a:r>
              <a:rPr lang="en-US" smtClean="0"/>
              <a:t>Click icon to add picture</a:t>
            </a:r>
            <a:endParaRPr lang="en-US"/>
          </a:p>
        </p:txBody>
      </p:sp>
      <p:sp>
        <p:nvSpPr>
          <p:cNvPr id="13" name="Picture Placeholder 10"/>
          <p:cNvSpPr>
            <a:spLocks noGrp="1" noChangeAspect="1"/>
          </p:cNvSpPr>
          <p:nvPr>
            <p:ph type="pic" sz="quarter" idx="17"/>
          </p:nvPr>
        </p:nvSpPr>
        <p:spPr>
          <a:xfrm>
            <a:off x="45720" y="4343400"/>
            <a:ext cx="2103120" cy="2103120"/>
          </a:xfrm>
        </p:spPr>
        <p:txBody>
          <a:bodyPr/>
          <a:lstStyle/>
          <a:p>
            <a:r>
              <a:rPr lang="en-US" smtClean="0"/>
              <a:t>Click icon to add picture</a:t>
            </a:r>
            <a:endParaRPr lang="en-US"/>
          </a:p>
        </p:txBody>
      </p:sp>
      <p:sp>
        <p:nvSpPr>
          <p:cNvPr id="14" name="Picture Placeholder 10"/>
          <p:cNvSpPr>
            <a:spLocks noGrp="1" noChangeAspect="1"/>
          </p:cNvSpPr>
          <p:nvPr>
            <p:ph type="pic" sz="quarter" idx="18"/>
          </p:nvPr>
        </p:nvSpPr>
        <p:spPr>
          <a:xfrm>
            <a:off x="2286000" y="2057400"/>
            <a:ext cx="2103120" cy="2103120"/>
          </a:xfrm>
        </p:spPr>
        <p:txBody>
          <a:bodyPr/>
          <a:lstStyle/>
          <a:p>
            <a:r>
              <a:rPr lang="en-US" smtClean="0"/>
              <a:t>Click icon to add picture</a:t>
            </a:r>
            <a:endParaRPr lang="en-US"/>
          </a:p>
        </p:txBody>
      </p:sp>
      <p:sp>
        <p:nvSpPr>
          <p:cNvPr id="15" name="Picture Placeholder 10"/>
          <p:cNvSpPr>
            <a:spLocks noGrp="1" noChangeAspect="1"/>
          </p:cNvSpPr>
          <p:nvPr>
            <p:ph type="pic" sz="quarter" idx="19"/>
          </p:nvPr>
        </p:nvSpPr>
        <p:spPr>
          <a:xfrm>
            <a:off x="2286000" y="4343400"/>
            <a:ext cx="2103120" cy="2103120"/>
          </a:xfrm>
        </p:spPr>
        <p:txBody>
          <a:bodyPr/>
          <a:lstStyle/>
          <a:p>
            <a:r>
              <a:rPr lang="en-US" smtClean="0"/>
              <a:t>Click icon to add picture</a:t>
            </a:r>
            <a:endParaRPr lang="en-US"/>
          </a:p>
        </p:txBody>
      </p:sp>
      <p:sp>
        <p:nvSpPr>
          <p:cNvPr id="16" name="Picture Placeholder 10"/>
          <p:cNvSpPr>
            <a:spLocks noGrp="1" noChangeAspect="1"/>
          </p:cNvSpPr>
          <p:nvPr>
            <p:ph type="pic" sz="quarter" idx="20"/>
          </p:nvPr>
        </p:nvSpPr>
        <p:spPr>
          <a:xfrm>
            <a:off x="4572000" y="2057400"/>
            <a:ext cx="2103120" cy="2103120"/>
          </a:xfrm>
        </p:spPr>
        <p:txBody>
          <a:bodyPr/>
          <a:lstStyle/>
          <a:p>
            <a:r>
              <a:rPr lang="en-US" smtClean="0"/>
              <a:t>Click icon to add picture</a:t>
            </a:r>
            <a:endParaRPr lang="en-US"/>
          </a:p>
        </p:txBody>
      </p:sp>
      <p:sp>
        <p:nvSpPr>
          <p:cNvPr id="17" name="Picture Placeholder 10"/>
          <p:cNvSpPr>
            <a:spLocks noGrp="1" noChangeAspect="1"/>
          </p:cNvSpPr>
          <p:nvPr>
            <p:ph type="pic" sz="quarter" idx="21"/>
          </p:nvPr>
        </p:nvSpPr>
        <p:spPr>
          <a:xfrm>
            <a:off x="4572000" y="4343400"/>
            <a:ext cx="2103120" cy="2103120"/>
          </a:xfrm>
        </p:spPr>
        <p:txBody>
          <a:bodyPr/>
          <a:lstStyle/>
          <a:p>
            <a:r>
              <a:rPr lang="en-US" smtClean="0"/>
              <a:t>Click icon to add picture</a:t>
            </a:r>
            <a:endParaRPr lang="en-US"/>
          </a:p>
        </p:txBody>
      </p:sp>
      <p:sp>
        <p:nvSpPr>
          <p:cNvPr id="18" name="Picture Placeholder 10"/>
          <p:cNvSpPr>
            <a:spLocks noGrp="1" noChangeAspect="1"/>
          </p:cNvSpPr>
          <p:nvPr>
            <p:ph type="pic" sz="quarter" idx="22"/>
          </p:nvPr>
        </p:nvSpPr>
        <p:spPr>
          <a:xfrm>
            <a:off x="6858000" y="2057400"/>
            <a:ext cx="2103120" cy="2103120"/>
          </a:xfrm>
        </p:spPr>
        <p:txBody>
          <a:bodyPr/>
          <a:lstStyle/>
          <a:p>
            <a:r>
              <a:rPr lang="en-US" smtClean="0"/>
              <a:t>Click icon to add picture</a:t>
            </a:r>
            <a:endParaRPr lang="en-US"/>
          </a:p>
        </p:txBody>
      </p:sp>
      <p:sp>
        <p:nvSpPr>
          <p:cNvPr id="19" name="Picture Placeholder 10"/>
          <p:cNvSpPr>
            <a:spLocks noGrp="1" noChangeAspect="1"/>
          </p:cNvSpPr>
          <p:nvPr>
            <p:ph type="pic" sz="quarter" idx="23"/>
          </p:nvPr>
        </p:nvSpPr>
        <p:spPr>
          <a:xfrm>
            <a:off x="6858000" y="4343400"/>
            <a:ext cx="2103120" cy="2103120"/>
          </a:xfrm>
        </p:spPr>
        <p:txBody>
          <a:bodyPr/>
          <a:lstStyle/>
          <a:p>
            <a:r>
              <a:rPr lang="en-US" smtClean="0"/>
              <a:t>Click icon to add picture</a:t>
            </a: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0"/>
                                  </p:stCondLst>
                                  <p:endCondLst>
                                    <p:cond evt="begin" delay="0">
                                      <p:tn val="33"/>
                                    </p:cond>
                                  </p:end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11" grpId="0"/>
      <p:bldP spid="13" grpId="0"/>
      <p:bldP spid="14" grpId="0"/>
      <p:bldP spid="15" grpId="0"/>
      <p:bldP spid="16" grpId="0"/>
      <p:bldP spid="17" grpId="0"/>
      <p:bldP spid="18" grpId="0"/>
      <p:bldP spid="19"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6858000" y="1965960"/>
            <a:ext cx="2286000" cy="457200"/>
          </a:xfrm>
        </p:spPr>
        <p:txBody>
          <a:bodyPr anchor="ctr">
            <a:normAutofit/>
          </a:bodyPr>
          <a:lstStyle>
            <a:lvl1pPr>
              <a:defRPr sz="2400" b="1" baseline="0">
                <a:solidFill>
                  <a:schemeClr val="tx1"/>
                </a:solidFill>
                <a:latin typeface="+mj-lt"/>
              </a:defRPr>
            </a:lvl1pPr>
          </a:lstStyle>
          <a:p>
            <a:pPr lvl="0"/>
            <a:r>
              <a:rPr lang="en-US" dirty="0" smtClean="0"/>
              <a:t>Picture Name</a:t>
            </a:r>
          </a:p>
        </p:txBody>
      </p:sp>
      <p:sp>
        <p:nvSpPr>
          <p:cNvPr id="19" name="Text Placeholder 7"/>
          <p:cNvSpPr>
            <a:spLocks noGrp="1"/>
          </p:cNvSpPr>
          <p:nvPr>
            <p:ph type="body" sz="quarter" idx="26" hasCustomPrompt="1"/>
          </p:nvPr>
        </p:nvSpPr>
        <p:spPr>
          <a:xfrm>
            <a:off x="6934200" y="2590800"/>
            <a:ext cx="2209800" cy="4114800"/>
          </a:xfrm>
        </p:spPr>
        <p:txBody>
          <a:bodyPr anchor="t">
            <a:normAutofit/>
          </a:bodyPr>
          <a:lstStyle>
            <a:lvl1pPr marL="0" indent="0">
              <a:lnSpc>
                <a:spcPct val="80000"/>
              </a:lnSpc>
              <a:defRPr sz="2000" b="1" baseline="0">
                <a:solidFill>
                  <a:schemeClr val="tx1">
                    <a:lumMod val="65000"/>
                  </a:schemeClr>
                </a:solidFill>
                <a:latin typeface="+mj-lt"/>
              </a:defRPr>
            </a:lvl1pPr>
          </a:lstStyle>
          <a:p>
            <a:pPr lvl="0"/>
            <a:r>
              <a:rPr lang="en-US" dirty="0" smtClean="0"/>
              <a:t>Explanation of picture</a:t>
            </a:r>
          </a:p>
        </p:txBody>
      </p:sp>
      <p:sp>
        <p:nvSpPr>
          <p:cNvPr id="27" name="Picture Placeholder 26"/>
          <p:cNvSpPr>
            <a:spLocks noGrp="1"/>
          </p:cNvSpPr>
          <p:nvPr>
            <p:ph type="pic" sz="quarter" idx="33" hasCustomPrompt="1"/>
          </p:nvPr>
        </p:nvSpPr>
        <p:spPr>
          <a:xfrm>
            <a:off x="45720" y="1981200"/>
            <a:ext cx="6736080" cy="4648200"/>
          </a:xfrm>
        </p:spPr>
        <p:txBody>
          <a:bodyPr/>
          <a:lstStyle>
            <a:lvl1pPr>
              <a:defRPr baseline="0"/>
            </a:lvl1pPr>
          </a:lstStyle>
          <a:p>
            <a:r>
              <a:rPr lang="en-US" dirty="0" smtClean="0"/>
              <a:t>Square picture works best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45720" y="1965960"/>
            <a:ext cx="45720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Chart Title</a:t>
            </a:r>
          </a:p>
        </p:txBody>
      </p:sp>
      <p:sp>
        <p:nvSpPr>
          <p:cNvPr id="19" name="Text Placeholder 7"/>
          <p:cNvSpPr>
            <a:spLocks noGrp="1"/>
          </p:cNvSpPr>
          <p:nvPr>
            <p:ph type="body" sz="quarter" idx="26" hasCustomPrompt="1"/>
          </p:nvPr>
        </p:nvSpPr>
        <p:spPr>
          <a:xfrm>
            <a:off x="-45720" y="2377440"/>
            <a:ext cx="4572000" cy="4328160"/>
          </a:xfrm>
        </p:spPr>
        <p:txBody>
          <a:bodyPr anchor="t">
            <a:normAutofit/>
          </a:bodyPr>
          <a:lstStyle>
            <a:lvl1pPr marL="0" indent="0">
              <a:lnSpc>
                <a:spcPct val="80000"/>
              </a:lnSpc>
              <a:defRPr sz="2000" b="1" baseline="0">
                <a:solidFill>
                  <a:schemeClr val="accent1"/>
                </a:solidFill>
                <a:latin typeface="+mj-lt"/>
              </a:defRPr>
            </a:lvl1pPr>
          </a:lstStyle>
          <a:p>
            <a:pPr lvl="0"/>
            <a:r>
              <a:rPr lang="en-US" dirty="0" smtClean="0"/>
              <a:t>Chart description</a:t>
            </a:r>
          </a:p>
        </p:txBody>
      </p:sp>
      <p:sp>
        <p:nvSpPr>
          <p:cNvPr id="9" name="Chart Placeholder 8"/>
          <p:cNvSpPr>
            <a:spLocks noGrp="1"/>
          </p:cNvSpPr>
          <p:nvPr>
            <p:ph type="chart" sz="quarter" idx="27"/>
          </p:nvPr>
        </p:nvSpPr>
        <p:spPr>
          <a:xfrm>
            <a:off x="4572000" y="2057400"/>
            <a:ext cx="4572000" cy="4572000"/>
          </a:xfrm>
        </p:spPr>
        <p:txBody>
          <a:bodyPr/>
          <a:lstStyle/>
          <a:p>
            <a:r>
              <a:rPr lang="en-US" dirty="0" smtClean="0"/>
              <a:t>Click icon to add chart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274320"/>
            <a:ext cx="9144000" cy="1280160"/>
          </a:xfrm>
          <a:prstGeom prst="rect">
            <a:avLst/>
          </a:prstGeom>
        </p:spPr>
        <p:txBody>
          <a:bodyPr vert="horz" lIns="91440" tIns="45720" rIns="91440" bIns="45720" rtlCol="0" anchor="t">
            <a:noAutofit/>
          </a:bodyPr>
          <a:lstStyle/>
          <a:p>
            <a:r>
              <a:rPr lang="en-US" dirty="0" smtClean="0"/>
              <a:t>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ransition>
    <p:push/>
  </p:transition>
  <p:txStyles>
    <p:titleStyle>
      <a:lvl1pPr algn="l" defTabSz="914400" rtl="0" eaLnBrk="1" latinLnBrk="0" hangingPunct="1">
        <a:spcBef>
          <a:spcPct val="0"/>
        </a:spcBef>
        <a:buNone/>
        <a:defRPr sz="8000" kern="1200">
          <a:solidFill>
            <a:schemeClr val="bg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lumMod val="50000"/>
            </a:schemeClr>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2800" kern="1200">
          <a:solidFill>
            <a:schemeClr val="tx1">
              <a:lumMod val="65000"/>
            </a:schemeClr>
          </a:solidFill>
          <a:latin typeface="+mn-lt"/>
          <a:ea typeface="+mn-ea"/>
          <a:cs typeface="+mn-cs"/>
        </a:defRPr>
      </a:lvl2pPr>
      <a:lvl3pPr marL="1143000" indent="-228600" algn="l" defTabSz="914400" rtl="0" eaLnBrk="1" latinLnBrk="0" hangingPunct="1">
        <a:spcBef>
          <a:spcPct val="20000"/>
        </a:spcBef>
        <a:buSzPct val="70000"/>
        <a:buFont typeface="Wingdings" pitchFamily="2" charset="2"/>
        <a:buChar char="§"/>
        <a:defRPr sz="2400" kern="1200">
          <a:solidFill>
            <a:schemeClr val="tx1">
              <a:lumMod val="65000"/>
            </a:schemeClr>
          </a:solidFill>
          <a:latin typeface="+mn-lt"/>
          <a:ea typeface="+mn-ea"/>
          <a:cs typeface="+mn-cs"/>
        </a:defRPr>
      </a:lvl3pPr>
      <a:lvl4pPr marL="1600200" indent="-228600" algn="l" defTabSz="914400" rtl="0" eaLnBrk="1" latinLnBrk="0" hangingPunct="1">
        <a:spcBef>
          <a:spcPct val="20000"/>
        </a:spcBef>
        <a:buSzPct val="60000"/>
        <a:buFont typeface="Wingdings" pitchFamily="2" charset="2"/>
        <a:buChar char="§"/>
        <a:defRPr sz="2000" kern="1200">
          <a:solidFill>
            <a:schemeClr val="tx1">
              <a:lumMod val="65000"/>
            </a:schemeClr>
          </a:solidFill>
          <a:latin typeface="+mn-lt"/>
          <a:ea typeface="+mn-ea"/>
          <a:cs typeface="+mn-cs"/>
        </a:defRPr>
      </a:lvl4pPr>
      <a:lvl5pPr marL="2057400" indent="-228600" algn="l" defTabSz="914400" rtl="0" eaLnBrk="1" latinLnBrk="0" hangingPunct="1">
        <a:spcBef>
          <a:spcPct val="20000"/>
        </a:spcBef>
        <a:buSzPct val="50000"/>
        <a:buFont typeface="Wingdings" pitchFamily="2" charset="2"/>
        <a:buChar char="§"/>
        <a:defRPr sz="2000" kern="1200">
          <a:solidFill>
            <a:schemeClr val="tx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1C93C-B721-4AA4-9956-AFD6A472A8B6}" type="datetimeFigureOut">
              <a:rPr lang="en-US" smtClean="0">
                <a:solidFill>
                  <a:srgbClr val="7F7F7F">
                    <a:tint val="75000"/>
                  </a:srgbClr>
                </a:solidFill>
              </a:rPr>
              <a:pPr/>
              <a:t>10/11/2011</a:t>
            </a:fld>
            <a:endParaRPr lang="en-US">
              <a:solidFill>
                <a:srgbClr val="7F7F7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F7F7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push/>
  </p:transition>
  <p:txStyles>
    <p:titleStyle>
      <a:lvl1pPr algn="l" defTabSz="914400" rtl="0" eaLnBrk="1" latinLnBrk="0" hangingPunct="1">
        <a:spcBef>
          <a:spcPct val="0"/>
        </a:spcBef>
        <a:buNone/>
        <a:defRPr sz="4400" kern="1200">
          <a:solidFill>
            <a:schemeClr val="tx1"/>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mn-ea"/>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slideshare.net/yiibu/beyond-themobilewebbyyiibu" TargetMode="External"/><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slideshare.net/yiibu/beyond-themobilewebbyyiibu" TargetMode="External"/><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slideshare.net/yiibu/beyond-themobilewebbyyiibu" TargetMode="External"/><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slideshare.net/yiibu/beyond-themobilewebbyyiibu" TargetMode="External"/><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slideshare.net/yiibu/beyond-themobilewebbyyiibu"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slideshare.net/yiibu/beyond-themobilewebbyyiibu" TargetMode="External"/><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slideshare.net/amarintha/next-generation-workflows-for-next-generation-librarie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1.xml"/><Relationship Id="rId5" Type="http://schemas.openxmlformats.org/officeDocument/2006/relationships/image" Target="../media/image45.gif"/><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www.slideshare.net/yiibu/beyond-themobilewebbyyiibu" TargetMode="External"/><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conference.archimuse.com/mw2011/papers/rethinking_evaluation_metrics_in_light_of_flic#ixzz1K0HB0vFA" TargetMode="Externa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hyperlink" Target="http://purl.umn.edu/99734"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 y="91440"/>
            <a:ext cx="9144000" cy="1280160"/>
          </a:xfrm>
        </p:spPr>
        <p:txBody>
          <a:bodyPr>
            <a:noAutofit/>
          </a:bodyPr>
          <a:lstStyle/>
          <a:p>
            <a:r>
              <a:rPr lang="en-US" sz="6600" cap="small" dirty="0" smtClean="0">
                <a:latin typeface="Segoe UI Light" pitchFamily="34" charset="0"/>
              </a:rPr>
              <a:t>Dis</a:t>
            </a:r>
            <a:r>
              <a:rPr lang="en-US" sz="6600" cap="small" dirty="0" smtClean="0">
                <a:solidFill>
                  <a:schemeClr val="accent3"/>
                </a:solidFill>
                <a:latin typeface="Segoe UI Light" pitchFamily="34" charset="0"/>
              </a:rPr>
              <a:t>co</a:t>
            </a:r>
            <a:r>
              <a:rPr lang="en-US" sz="6600" cap="small" dirty="0" smtClean="0">
                <a:latin typeface="Segoe UI Light" pitchFamily="34" charset="0"/>
              </a:rPr>
              <a:t>very and dis</a:t>
            </a:r>
            <a:r>
              <a:rPr lang="en-US" sz="6600" cap="small" dirty="0" smtClean="0">
                <a:solidFill>
                  <a:schemeClr val="accent3"/>
                </a:solidFill>
                <a:latin typeface="Segoe UI Light" pitchFamily="34" charset="0"/>
              </a:rPr>
              <a:t>c</a:t>
            </a:r>
            <a:r>
              <a:rPr lang="en-US" sz="6600" cap="small" dirty="0" smtClean="0">
                <a:latin typeface="Segoe UI Light" pitchFamily="34" charset="0"/>
              </a:rPr>
              <a:t>l</a:t>
            </a:r>
            <a:r>
              <a:rPr lang="en-US" sz="6600" cap="small" dirty="0" smtClean="0">
                <a:solidFill>
                  <a:schemeClr val="accent3"/>
                </a:solidFill>
                <a:latin typeface="Segoe UI Light" pitchFamily="34" charset="0"/>
              </a:rPr>
              <a:t>o</a:t>
            </a:r>
            <a:r>
              <a:rPr lang="en-US" sz="6600" cap="small" dirty="0" smtClean="0">
                <a:latin typeface="Segoe UI Light" pitchFamily="34" charset="0"/>
              </a:rPr>
              <a:t>sure</a:t>
            </a:r>
            <a:endParaRPr lang="en-US" sz="6600" dirty="0">
              <a:latin typeface="Segoe UI Light" pitchFamily="34" charset="0"/>
            </a:endParaRPr>
          </a:p>
        </p:txBody>
      </p:sp>
      <p:sp>
        <p:nvSpPr>
          <p:cNvPr id="8" name="Subtitle 7"/>
          <p:cNvSpPr>
            <a:spLocks noGrp="1"/>
          </p:cNvSpPr>
          <p:nvPr>
            <p:ph type="subTitle" idx="1"/>
          </p:nvPr>
        </p:nvSpPr>
        <p:spPr>
          <a:xfrm>
            <a:off x="0" y="4953000"/>
            <a:ext cx="8991600" cy="1219200"/>
          </a:xfrm>
        </p:spPr>
        <p:txBody>
          <a:bodyPr>
            <a:noAutofit/>
          </a:bodyPr>
          <a:lstStyle/>
          <a:p>
            <a:pPr algn="r"/>
            <a:r>
              <a:rPr lang="en-US" sz="1800" b="0" dirty="0" smtClean="0">
                <a:latin typeface="Segoe UI Light" pitchFamily="34" charset="0"/>
              </a:rPr>
              <a:t>University of Maryland Libraries September 19 2011</a:t>
            </a:r>
            <a:endParaRPr lang="en-US" sz="1800" b="0" dirty="0">
              <a:latin typeface="Segoe UI Light" pitchFamily="34" charset="0"/>
            </a:endParaRPr>
          </a:p>
        </p:txBody>
      </p:sp>
      <p:sp>
        <p:nvSpPr>
          <p:cNvPr id="4" name="Text Placeholder 3"/>
          <p:cNvSpPr>
            <a:spLocks noGrp="1"/>
          </p:cNvSpPr>
          <p:nvPr>
            <p:ph type="body" sz="quarter" idx="10"/>
          </p:nvPr>
        </p:nvSpPr>
        <p:spPr/>
        <p:txBody>
          <a:bodyPr>
            <a:normAutofit fontScale="25000" lnSpcReduction="20000"/>
          </a:bodyPr>
          <a:lstStyle/>
          <a:p>
            <a:r>
              <a:rPr lang="en-US" sz="6200" b="1" dirty="0" smtClean="0"/>
              <a:t>Lor</a:t>
            </a:r>
            <a:r>
              <a:rPr lang="en-US" sz="6200" b="1" dirty="0" smtClean="0">
                <a:solidFill>
                  <a:schemeClr val="accent3"/>
                </a:solidFill>
              </a:rPr>
              <a:t>c</a:t>
            </a:r>
            <a:r>
              <a:rPr lang="en-US" sz="6200" b="1" dirty="0" smtClean="0"/>
              <a:t>an D</a:t>
            </a:r>
            <a:r>
              <a:rPr lang="en-US" sz="6200" b="1" dirty="0" smtClean="0">
                <a:solidFill>
                  <a:schemeClr val="accent3"/>
                </a:solidFill>
              </a:rPr>
              <a:t>e</a:t>
            </a:r>
            <a:r>
              <a:rPr lang="en-US" sz="6200" b="1" dirty="0" smtClean="0"/>
              <a:t>mpsey, O</a:t>
            </a:r>
            <a:r>
              <a:rPr lang="en-US" sz="6200" b="1" dirty="0" smtClean="0">
                <a:solidFill>
                  <a:schemeClr val="accent3"/>
                </a:solidFill>
              </a:rPr>
              <a:t>C</a:t>
            </a:r>
            <a:r>
              <a:rPr lang="en-US" sz="6200" b="1" dirty="0" smtClean="0"/>
              <a:t>LC                              </a:t>
            </a:r>
            <a:r>
              <a:rPr lang="en-US" sz="8600" b="1" dirty="0" smtClean="0"/>
              <a:t>@</a:t>
            </a:r>
            <a:r>
              <a:rPr lang="en-US" sz="8600" b="1" dirty="0" err="1" smtClean="0"/>
              <a:t>lorcanD</a:t>
            </a:r>
            <a:r>
              <a:rPr lang="en-US" dirty="0" smtClean="0"/>
              <a:t/>
            </a:r>
            <a:br>
              <a:rPr lang="en-US" dirty="0" smtClean="0"/>
            </a:br>
            <a:r>
              <a:rPr lang="en-US" dirty="0" smtClean="0"/>
              <a:t/>
            </a:r>
            <a:br>
              <a:rPr lang="en-US" dirty="0" smtClean="0"/>
            </a:br>
            <a:endParaRPr lang="en-US" dirty="0"/>
          </a:p>
        </p:txBody>
      </p:sp>
      <p:grpSp>
        <p:nvGrpSpPr>
          <p:cNvPr id="23" name="Group 22"/>
          <p:cNvGrpSpPr/>
          <p:nvPr/>
        </p:nvGrpSpPr>
        <p:grpSpPr>
          <a:xfrm>
            <a:off x="0" y="1399736"/>
            <a:ext cx="9144000" cy="852268"/>
            <a:chOff x="0" y="4509177"/>
            <a:chExt cx="9144000" cy="852268"/>
          </a:xfrm>
        </p:grpSpPr>
        <p:pic>
          <p:nvPicPr>
            <p:cNvPr id="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2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2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24" name="Group 23"/>
          <p:cNvGrpSpPr/>
          <p:nvPr/>
        </p:nvGrpSpPr>
        <p:grpSpPr>
          <a:xfrm>
            <a:off x="0" y="2252004"/>
            <a:ext cx="9144000" cy="852268"/>
            <a:chOff x="0" y="4509177"/>
            <a:chExt cx="9144000" cy="852268"/>
          </a:xfrm>
        </p:grpSpPr>
        <p:pic>
          <p:nvPicPr>
            <p:cNvPr id="2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2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2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2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2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3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3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3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3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34" name="Group 33"/>
          <p:cNvGrpSpPr/>
          <p:nvPr/>
        </p:nvGrpSpPr>
        <p:grpSpPr>
          <a:xfrm>
            <a:off x="0" y="3096064"/>
            <a:ext cx="9144000" cy="852268"/>
            <a:chOff x="0" y="4509177"/>
            <a:chExt cx="9144000" cy="852268"/>
          </a:xfrm>
        </p:grpSpPr>
        <p:pic>
          <p:nvPicPr>
            <p:cNvPr id="3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3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3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3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3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4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4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4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4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44" name="Group 43"/>
          <p:cNvGrpSpPr/>
          <p:nvPr/>
        </p:nvGrpSpPr>
        <p:grpSpPr>
          <a:xfrm>
            <a:off x="0" y="3948332"/>
            <a:ext cx="9144000" cy="852268"/>
            <a:chOff x="0" y="4509177"/>
            <a:chExt cx="9144000" cy="852268"/>
          </a:xfrm>
        </p:grpSpPr>
        <p:pic>
          <p:nvPicPr>
            <p:cNvPr id="4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4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4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4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4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5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5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5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5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447800"/>
            <a:ext cx="4800600" cy="3539430"/>
          </a:xfrm>
          <a:prstGeom prst="rect">
            <a:avLst/>
          </a:prstGeom>
          <a:noFill/>
        </p:spPr>
        <p:txBody>
          <a:bodyPr wrap="square" rtlCol="0">
            <a:spAutoFit/>
          </a:bodyPr>
          <a:lstStyle/>
          <a:p>
            <a:r>
              <a:rPr lang="en-US" sz="2800" dirty="0" smtClean="0">
                <a:solidFill>
                  <a:srgbClr val="7F7F7F"/>
                </a:solidFill>
                <a:latin typeface="Segoe UI Light" pitchFamily="34" charset="0"/>
              </a:rPr>
              <a:t>That’s what we mean by </a:t>
            </a:r>
            <a:r>
              <a:rPr lang="en-US" sz="2800" b="1" dirty="0" smtClean="0">
                <a:solidFill>
                  <a:srgbClr val="7F7F7F">
                    <a:lumMod val="50000"/>
                  </a:srgbClr>
                </a:solidFill>
                <a:latin typeface="Segoe UI Light" pitchFamily="34" charset="0"/>
              </a:rPr>
              <a:t>the scalability of access</a:t>
            </a:r>
            <a:r>
              <a:rPr lang="en-US" sz="2800" dirty="0" smtClean="0">
                <a:solidFill>
                  <a:srgbClr val="7F7F7F"/>
                </a:solidFill>
                <a:latin typeface="Segoe UI Light" pitchFamily="34" charset="0"/>
              </a:rPr>
              <a:t>. We’re </a:t>
            </a:r>
            <a:r>
              <a:rPr lang="en-US" sz="2800" b="1" dirty="0" smtClean="0">
                <a:solidFill>
                  <a:srgbClr val="7F7F7F">
                    <a:lumMod val="50000"/>
                  </a:srgbClr>
                </a:solidFill>
                <a:latin typeface="Segoe UI Light" pitchFamily="34" charset="0"/>
              </a:rPr>
              <a:t>no longer limited </a:t>
            </a:r>
            <a:r>
              <a:rPr lang="en-US" sz="2800" dirty="0" smtClean="0">
                <a:solidFill>
                  <a:srgbClr val="7F7F7F"/>
                </a:solidFill>
                <a:latin typeface="Segoe UI Light" pitchFamily="34" charset="0"/>
              </a:rPr>
              <a:t>simply to the 150 people we can maintain </a:t>
            </a:r>
            <a:r>
              <a:rPr lang="en-US" sz="2800" b="1" dirty="0" smtClean="0">
                <a:solidFill>
                  <a:srgbClr val="7F7F7F">
                    <a:lumMod val="50000"/>
                  </a:srgbClr>
                </a:solidFill>
                <a:latin typeface="Segoe UI Light" pitchFamily="34" charset="0"/>
              </a:rPr>
              <a:t>physical-world relationships </a:t>
            </a:r>
            <a:r>
              <a:rPr lang="en-US" sz="2800" dirty="0" smtClean="0">
                <a:solidFill>
                  <a:srgbClr val="7F7F7F"/>
                </a:solidFill>
                <a:latin typeface="Segoe UI Light" pitchFamily="34" charset="0"/>
              </a:rPr>
              <a:t>with, to the books on the shelf across the room, or even those at the local library. </a:t>
            </a:r>
            <a:endParaRPr lang="en-US" sz="2800" dirty="0">
              <a:solidFill>
                <a:srgbClr val="7F7F7F"/>
              </a:solidFill>
              <a:latin typeface="Segoe UI Light" pitchFamily="34" charset="0"/>
            </a:endParaRPr>
          </a:p>
        </p:txBody>
      </p:sp>
      <p:pic>
        <p:nvPicPr>
          <p:cNvPr id="70658" name="Picture 2"/>
          <p:cNvPicPr>
            <a:picLocks noChangeAspect="1" noChangeArrowheads="1"/>
          </p:cNvPicPr>
          <p:nvPr/>
        </p:nvPicPr>
        <p:blipFill>
          <a:blip r:embed="rId2" cstate="print"/>
          <a:srcRect/>
          <a:stretch>
            <a:fillRect/>
          </a:stretch>
        </p:blipFill>
        <p:spPr bwMode="auto">
          <a:xfrm>
            <a:off x="6019800" y="1676400"/>
            <a:ext cx="2714625" cy="474345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70658"/>
                                        </p:tgtEl>
                                        <p:attrNameLst>
                                          <p:attrName>style.visibility</p:attrName>
                                        </p:attrNameLst>
                                      </p:cBhvr>
                                      <p:to>
                                        <p:strVal val="visible"/>
                                      </p:to>
                                    </p:set>
                                    <p:anim calcmode="lin" valueType="num">
                                      <p:cBhvr additive="base">
                                        <p:cTn id="12" dur="1000" fill="hold"/>
                                        <p:tgtEl>
                                          <p:spTgt spid="70658"/>
                                        </p:tgtEl>
                                        <p:attrNameLst>
                                          <p:attrName>ppt_x</p:attrName>
                                        </p:attrNameLst>
                                      </p:cBhvr>
                                      <p:tavLst>
                                        <p:tav tm="0">
                                          <p:val>
                                            <p:strVal val="1+#ppt_w/2"/>
                                          </p:val>
                                        </p:tav>
                                        <p:tav tm="100000">
                                          <p:val>
                                            <p:strVal val="#ppt_x"/>
                                          </p:val>
                                        </p:tav>
                                      </p:tavLst>
                                    </p:anim>
                                    <p:anim calcmode="lin" valueType="num">
                                      <p:cBhvr additive="base">
                                        <p:cTn id="13" dur="1000" fill="hold"/>
                                        <p:tgtEl>
                                          <p:spTgt spid="706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endeley"/>
          <p:cNvPicPr>
            <a:picLocks noChangeAspect="1" noChangeArrowheads="1"/>
          </p:cNvPicPr>
          <p:nvPr/>
        </p:nvPicPr>
        <p:blipFill>
          <a:blip r:embed="rId2" cstate="print"/>
          <a:srcRect/>
          <a:stretch>
            <a:fillRect/>
          </a:stretch>
        </p:blipFill>
        <p:spPr bwMode="auto">
          <a:xfrm>
            <a:off x="5029200" y="3657600"/>
            <a:ext cx="3286125" cy="666751"/>
          </a:xfrm>
          <a:prstGeom prst="rect">
            <a:avLst/>
          </a:prstGeom>
          <a:noFill/>
        </p:spPr>
      </p:pic>
      <p:pic>
        <p:nvPicPr>
          <p:cNvPr id="3" name="Picture 10"/>
          <p:cNvPicPr>
            <a:picLocks noChangeAspect="1" noChangeArrowheads="1"/>
          </p:cNvPicPr>
          <p:nvPr/>
        </p:nvPicPr>
        <p:blipFill>
          <a:blip r:embed="rId3" cstate="print"/>
          <a:srcRect/>
          <a:stretch>
            <a:fillRect/>
          </a:stretch>
        </p:blipFill>
        <p:spPr bwMode="auto">
          <a:xfrm>
            <a:off x="5029200" y="990600"/>
            <a:ext cx="2057400" cy="390525"/>
          </a:xfrm>
          <a:prstGeom prst="rect">
            <a:avLst/>
          </a:prstGeom>
          <a:noFill/>
          <a:ln w="9525">
            <a:noFill/>
            <a:miter lim="800000"/>
            <a:headEnd/>
            <a:tailEnd/>
          </a:ln>
        </p:spPr>
      </p:pic>
      <p:pic>
        <p:nvPicPr>
          <p:cNvPr id="4" name="Picture 12"/>
          <p:cNvPicPr>
            <a:picLocks noChangeAspect="1" noChangeArrowheads="1"/>
          </p:cNvPicPr>
          <p:nvPr/>
        </p:nvPicPr>
        <p:blipFill>
          <a:blip r:embed="rId4" cstate="print"/>
          <a:srcRect/>
          <a:stretch>
            <a:fillRect/>
          </a:stretch>
        </p:blipFill>
        <p:spPr bwMode="auto">
          <a:xfrm>
            <a:off x="6705600" y="2590800"/>
            <a:ext cx="1619250" cy="45720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1600200" y="2667000"/>
            <a:ext cx="1609725" cy="552450"/>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1371600" y="4267200"/>
            <a:ext cx="2419350" cy="676275"/>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srcRect/>
          <a:stretch>
            <a:fillRect/>
          </a:stretch>
        </p:blipFill>
        <p:spPr bwMode="auto">
          <a:xfrm>
            <a:off x="1981200" y="5638800"/>
            <a:ext cx="5133975" cy="476250"/>
          </a:xfrm>
          <a:prstGeom prst="rect">
            <a:avLst/>
          </a:prstGeom>
          <a:noFill/>
          <a:ln w="9525">
            <a:noFill/>
            <a:miter lim="800000"/>
            <a:headEnd/>
            <a:tailEnd/>
          </a:ln>
        </p:spPr>
      </p:pic>
      <p:pic>
        <p:nvPicPr>
          <p:cNvPr id="3077" name="Picture 5"/>
          <p:cNvPicPr>
            <a:picLocks noChangeAspect="1" noChangeArrowheads="1"/>
          </p:cNvPicPr>
          <p:nvPr/>
        </p:nvPicPr>
        <p:blipFill>
          <a:blip r:embed="rId8" cstate="print"/>
          <a:srcRect/>
          <a:stretch>
            <a:fillRect/>
          </a:stretch>
        </p:blipFill>
        <p:spPr bwMode="auto">
          <a:xfrm>
            <a:off x="990600" y="762000"/>
            <a:ext cx="3009900" cy="1057275"/>
          </a:xfrm>
          <a:prstGeom prst="rect">
            <a:avLst/>
          </a:prstGeom>
          <a:noFill/>
          <a:ln w="9525">
            <a:noFill/>
            <a:miter lim="800000"/>
            <a:headEnd/>
            <a:tailEnd/>
          </a:ln>
        </p:spPr>
      </p:pic>
      <p:pic>
        <p:nvPicPr>
          <p:cNvPr id="3078" name="Picture 6"/>
          <p:cNvPicPr>
            <a:picLocks noChangeAspect="1" noChangeArrowheads="1"/>
          </p:cNvPicPr>
          <p:nvPr/>
        </p:nvPicPr>
        <p:blipFill>
          <a:blip r:embed="rId9" cstate="print"/>
          <a:srcRect/>
          <a:stretch>
            <a:fillRect/>
          </a:stretch>
        </p:blipFill>
        <p:spPr bwMode="auto">
          <a:xfrm>
            <a:off x="4038600" y="1905000"/>
            <a:ext cx="2800350" cy="100965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1000" fill="hold"/>
                                        <p:tgtEl>
                                          <p:spTgt spid="3077"/>
                                        </p:tgtEl>
                                        <p:attrNameLst>
                                          <p:attrName>ppt_x</p:attrName>
                                        </p:attrNameLst>
                                      </p:cBhvr>
                                      <p:tavLst>
                                        <p:tav tm="0">
                                          <p:val>
                                            <p:strVal val="1+#ppt_w/2"/>
                                          </p:val>
                                        </p:tav>
                                        <p:tav tm="100000">
                                          <p:val>
                                            <p:strVal val="#ppt_x"/>
                                          </p:val>
                                        </p:tav>
                                      </p:tavLst>
                                    </p:anim>
                                    <p:anim calcmode="lin" valueType="num">
                                      <p:cBhvr additive="base">
                                        <p:cTn id="8" dur="1000" fill="hold"/>
                                        <p:tgtEl>
                                          <p:spTgt spid="307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 calcmode="lin" valueType="num">
                                      <p:cBhvr additive="base">
                                        <p:cTn id="17" dur="1000" fill="hold"/>
                                        <p:tgtEl>
                                          <p:spTgt spid="3078"/>
                                        </p:tgtEl>
                                        <p:attrNameLst>
                                          <p:attrName>ppt_x</p:attrName>
                                        </p:attrNameLst>
                                      </p:cBhvr>
                                      <p:tavLst>
                                        <p:tav tm="0">
                                          <p:val>
                                            <p:strVal val="1+#ppt_w/2"/>
                                          </p:val>
                                        </p:tav>
                                        <p:tav tm="100000">
                                          <p:val>
                                            <p:strVal val="#ppt_x"/>
                                          </p:val>
                                        </p:tav>
                                      </p:tavLst>
                                    </p:anim>
                                    <p:anim calcmode="lin" valueType="num">
                                      <p:cBhvr additive="base">
                                        <p:cTn id="18" dur="1000" fill="hold"/>
                                        <p:tgtEl>
                                          <p:spTgt spid="307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1+#ppt_w/2"/>
                                          </p:val>
                                        </p:tav>
                                        <p:tav tm="100000">
                                          <p:val>
                                            <p:strVal val="#ppt_x"/>
                                          </p:val>
                                        </p:tav>
                                      </p:tavLst>
                                    </p:anim>
                                    <p:anim calcmode="lin" valueType="num">
                                      <p:cBhvr additive="base">
                                        <p:cTn id="22" dur="1000" fill="hold"/>
                                        <p:tgtEl>
                                          <p:spTgt spid="4"/>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2"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1+#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3076"/>
                                        </p:tgtEl>
                                        <p:attrNameLst>
                                          <p:attrName>style.visibility</p:attrName>
                                        </p:attrNameLst>
                                      </p:cBhvr>
                                      <p:to>
                                        <p:strVal val="visible"/>
                                      </p:to>
                                    </p:set>
                                    <p:anim calcmode="lin" valueType="num">
                                      <p:cBhvr additive="base">
                                        <p:cTn id="30" dur="1000" fill="hold"/>
                                        <p:tgtEl>
                                          <p:spTgt spid="3076"/>
                                        </p:tgtEl>
                                        <p:attrNameLst>
                                          <p:attrName>ppt_x</p:attrName>
                                        </p:attrNameLst>
                                      </p:cBhvr>
                                      <p:tavLst>
                                        <p:tav tm="0">
                                          <p:val>
                                            <p:strVal val="1+#ppt_w/2"/>
                                          </p:val>
                                        </p:tav>
                                        <p:tav tm="100000">
                                          <p:val>
                                            <p:strVal val="#ppt_x"/>
                                          </p:val>
                                        </p:tav>
                                      </p:tavLst>
                                    </p:anim>
                                    <p:anim calcmode="lin" valueType="num">
                                      <p:cBhvr additive="base">
                                        <p:cTn id="31" dur="1000" fill="hold"/>
                                        <p:tgtEl>
                                          <p:spTgt spid="3076"/>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3075"/>
                                        </p:tgtEl>
                                        <p:attrNameLst>
                                          <p:attrName>style.visibility</p:attrName>
                                        </p:attrNameLst>
                                      </p:cBhvr>
                                      <p:to>
                                        <p:strVal val="visible"/>
                                      </p:to>
                                    </p:set>
                                    <p:anim calcmode="lin" valueType="num">
                                      <p:cBhvr additive="base">
                                        <p:cTn id="34" dur="1000" fill="hold"/>
                                        <p:tgtEl>
                                          <p:spTgt spid="3075"/>
                                        </p:tgtEl>
                                        <p:attrNameLst>
                                          <p:attrName>ppt_x</p:attrName>
                                        </p:attrNameLst>
                                      </p:cBhvr>
                                      <p:tavLst>
                                        <p:tav tm="0">
                                          <p:val>
                                            <p:strVal val="1+#ppt_w/2"/>
                                          </p:val>
                                        </p:tav>
                                        <p:tav tm="100000">
                                          <p:val>
                                            <p:strVal val="#ppt_x"/>
                                          </p:val>
                                        </p:tav>
                                      </p:tavLst>
                                    </p:anim>
                                    <p:anim calcmode="lin" valueType="num">
                                      <p:cBhvr additive="base">
                                        <p:cTn id="35" dur="1000" fill="hold"/>
                                        <p:tgtEl>
                                          <p:spTgt spid="3075"/>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2" fill="hold" nodeType="afterEffect">
                                  <p:stCondLst>
                                    <p:cond delay="0"/>
                                  </p:stCondLst>
                                  <p:childTnLst>
                                    <p:set>
                                      <p:cBhvr>
                                        <p:cTn id="38" dur="1" fill="hold">
                                          <p:stCondLst>
                                            <p:cond delay="0"/>
                                          </p:stCondLst>
                                        </p:cTn>
                                        <p:tgtEl>
                                          <p:spTgt spid="3074"/>
                                        </p:tgtEl>
                                        <p:attrNameLst>
                                          <p:attrName>style.visibility</p:attrName>
                                        </p:attrNameLst>
                                      </p:cBhvr>
                                      <p:to>
                                        <p:strVal val="visible"/>
                                      </p:to>
                                    </p:set>
                                    <p:anim calcmode="lin" valueType="num">
                                      <p:cBhvr additive="base">
                                        <p:cTn id="39" dur="1000" fill="hold"/>
                                        <p:tgtEl>
                                          <p:spTgt spid="3074"/>
                                        </p:tgtEl>
                                        <p:attrNameLst>
                                          <p:attrName>ppt_x</p:attrName>
                                        </p:attrNameLst>
                                      </p:cBhvr>
                                      <p:tavLst>
                                        <p:tav tm="0">
                                          <p:val>
                                            <p:strVal val="1+#ppt_w/2"/>
                                          </p:val>
                                        </p:tav>
                                        <p:tav tm="100000">
                                          <p:val>
                                            <p:strVal val="#ppt_x"/>
                                          </p:val>
                                        </p:tav>
                                      </p:tavLst>
                                    </p:anim>
                                    <p:anim calcmode="lin" valueType="num">
                                      <p:cBhvr additive="base">
                                        <p:cTn id="40" dur="10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Ithaka</a:t>
            </a:r>
            <a:r>
              <a:rPr lang="en-US" dirty="0" smtClean="0"/>
              <a:t> </a:t>
            </a:r>
            <a:r>
              <a:rPr lang="en-US" dirty="0" err="1" smtClean="0"/>
              <a:t>s+r</a:t>
            </a:r>
            <a:endParaRPr lang="en-US" dirty="0"/>
          </a:p>
        </p:txBody>
      </p:sp>
      <p:sp>
        <p:nvSpPr>
          <p:cNvPr id="4" name="Subtitle 3"/>
          <p:cNvSpPr>
            <a:spLocks noGrp="1"/>
          </p:cNvSpPr>
          <p:nvPr>
            <p:ph type="subTitle" idx="13"/>
          </p:nvPr>
        </p:nvSpPr>
        <p:spPr/>
        <p:txBody>
          <a:bodyPr/>
          <a:lstStyle/>
          <a:p>
            <a:r>
              <a:rPr lang="en-US" dirty="0" smtClean="0"/>
              <a:t>from the summary</a:t>
            </a:r>
            <a:endParaRPr lang="en-US" dirty="0"/>
          </a:p>
        </p:txBody>
      </p:sp>
      <p:sp>
        <p:nvSpPr>
          <p:cNvPr id="7" name="Text Placeholder 6"/>
          <p:cNvSpPr>
            <a:spLocks noGrp="1"/>
          </p:cNvSpPr>
          <p:nvPr>
            <p:ph type="body" sz="quarter" idx="14"/>
          </p:nvPr>
        </p:nvSpPr>
        <p:spPr>
          <a:xfrm>
            <a:off x="-45720" y="1828800"/>
            <a:ext cx="6400800" cy="4967514"/>
          </a:xfrm>
          <a:prstGeom prst="rect">
            <a:avLst/>
          </a:prstGeom>
        </p:spPr>
        <p:txBody>
          <a:bodyPr wrap="square">
            <a:spAutoFit/>
          </a:bodyPr>
          <a:lstStyle/>
          <a:p>
            <a:r>
              <a:rPr lang="en-US" sz="2200" dirty="0" smtClean="0"/>
              <a:t>Network-level discovery tools include disciplinary resources and powerful search tools which dramatically improve research efficiency while also increasing effectiveness. </a:t>
            </a:r>
            <a:r>
              <a:rPr lang="en-US" sz="2200" dirty="0" smtClean="0">
                <a:solidFill>
                  <a:schemeClr val="accent3"/>
                </a:solidFill>
              </a:rPr>
              <a:t>As a result, faculty discovery practices across all disciplines have continued their marked shift to the network level. </a:t>
            </a:r>
            <a:r>
              <a:rPr lang="en-US" sz="2200" dirty="0" smtClean="0"/>
              <a:t>This key finding has important implications for resource providers and libraries alike.</a:t>
            </a:r>
          </a:p>
          <a:p>
            <a:endParaRPr lang="en-US" sz="2200" dirty="0" smtClean="0"/>
          </a:p>
          <a:p>
            <a:r>
              <a:rPr lang="en-US" sz="2200" dirty="0" smtClean="0"/>
              <a:t>Faculty members are </a:t>
            </a:r>
            <a:r>
              <a:rPr lang="en-US" sz="2200" b="1" dirty="0" smtClean="0">
                <a:solidFill>
                  <a:schemeClr val="accent3"/>
                </a:solidFill>
              </a:rPr>
              <a:t>reducing their usage of local library services for discovery purposes </a:t>
            </a:r>
            <a:r>
              <a:rPr lang="en-US" sz="2200" dirty="0" smtClean="0"/>
              <a:t>and, as a result, put less value on the library’s traditional intellectual value-added role as a gateway to information. </a:t>
            </a:r>
            <a:endParaRPr lang="en-US" sz="2200" dirty="0"/>
          </a:p>
        </p:txBody>
      </p:sp>
      <p:pic>
        <p:nvPicPr>
          <p:cNvPr id="1026" name="Picture 2"/>
          <p:cNvPicPr>
            <a:picLocks noChangeAspect="1" noChangeArrowheads="1"/>
          </p:cNvPicPr>
          <p:nvPr/>
        </p:nvPicPr>
        <p:blipFill>
          <a:blip r:embed="rId2" cstate="print"/>
          <a:srcRect/>
          <a:stretch>
            <a:fillRect/>
          </a:stretch>
        </p:blipFill>
        <p:spPr bwMode="auto">
          <a:xfrm>
            <a:off x="6302765" y="228600"/>
            <a:ext cx="2688835" cy="3200400"/>
          </a:xfrm>
          <a:prstGeom prst="rect">
            <a:avLst/>
          </a:prstGeom>
          <a:noFill/>
          <a:ln w="9525">
            <a:solidFill>
              <a:schemeClr val="accent3"/>
            </a:solid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1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1000" fill="hold"/>
                                        <p:tgtEl>
                                          <p:spTgt spid="1026"/>
                                        </p:tgtEl>
                                        <p:attrNameLst>
                                          <p:attrName>ppt_x</p:attrName>
                                        </p:attrNameLst>
                                      </p:cBhvr>
                                      <p:tavLst>
                                        <p:tav tm="0">
                                          <p:val>
                                            <p:strVal val="1+#ppt_w/2"/>
                                          </p:val>
                                        </p:tav>
                                        <p:tav tm="100000">
                                          <p:val>
                                            <p:strVal val="#ppt_x"/>
                                          </p:val>
                                        </p:tav>
                                      </p:tavLst>
                                    </p:anim>
                                    <p:anim calcmode="lin" valueType="num">
                                      <p:cBhvr additive="base">
                                        <p:cTn id="20" dur="10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Grp="1" noChangeAspect="1" noChangeArrowheads="1"/>
          </p:cNvPicPr>
          <p:nvPr>
            <p:ph idx="1"/>
          </p:nvPr>
        </p:nvPicPr>
        <p:blipFill>
          <a:blip r:embed="rId2" cstate="print"/>
          <a:stretch>
            <a:fillRect/>
          </a:stretch>
        </p:blipFill>
        <p:spPr bwMode="auto">
          <a:xfrm>
            <a:off x="1567636" y="1600200"/>
            <a:ext cx="6008728" cy="4525963"/>
          </a:xfrm>
          <a:prstGeom prst="rect">
            <a:avLst/>
          </a:prstGeom>
          <a:noFill/>
          <a:ln w="9525">
            <a:noFill/>
            <a:miter lim="800000"/>
            <a:headEnd/>
            <a:tailEnd/>
          </a:ln>
        </p:spPr>
      </p:pic>
      <p:sp>
        <p:nvSpPr>
          <p:cNvPr id="5" name="TextBox 4"/>
          <p:cNvSpPr txBox="1"/>
          <p:nvPr/>
        </p:nvSpPr>
        <p:spPr>
          <a:xfrm>
            <a:off x="533400" y="6553200"/>
            <a:ext cx="6066084" cy="253916"/>
          </a:xfrm>
          <a:prstGeom prst="rect">
            <a:avLst/>
          </a:prstGeom>
          <a:noFill/>
        </p:spPr>
        <p:txBody>
          <a:bodyPr wrap="none" rtlCol="0">
            <a:spAutoFit/>
          </a:bodyPr>
          <a:lstStyle/>
          <a:p>
            <a:r>
              <a:rPr lang="en-US" sz="1050" dirty="0" smtClean="0">
                <a:solidFill>
                  <a:schemeClr val="tx1">
                    <a:lumMod val="50000"/>
                  </a:schemeClr>
                </a:solidFill>
              </a:rPr>
              <a:t>Beyond the mobile web. Stephanie </a:t>
            </a:r>
            <a:r>
              <a:rPr lang="en-US" sz="1050" dirty="0" err="1" smtClean="0">
                <a:solidFill>
                  <a:schemeClr val="tx1">
                    <a:lumMod val="50000"/>
                  </a:schemeClr>
                </a:solidFill>
              </a:rPr>
              <a:t>Rieger</a:t>
            </a:r>
            <a:r>
              <a:rPr lang="en-US" sz="1050" dirty="0" smtClean="0">
                <a:solidFill>
                  <a:schemeClr val="tx1">
                    <a:lumMod val="50000"/>
                  </a:schemeClr>
                </a:solidFill>
              </a:rPr>
              <a:t>. </a:t>
            </a:r>
            <a:r>
              <a:rPr lang="en-US" sz="1050" dirty="0" smtClean="0">
                <a:solidFill>
                  <a:schemeClr val="tx1">
                    <a:lumMod val="50000"/>
                  </a:schemeClr>
                </a:solidFill>
                <a:hlinkClick r:id="rId3"/>
              </a:rPr>
              <a:t>http://www.slideshare.net/yiibu/beyond-themobilewebbyyiibu</a:t>
            </a:r>
            <a:endParaRPr lang="en-US" sz="1050" dirty="0">
              <a:solidFill>
                <a:schemeClr val="tx1">
                  <a:lumMod val="50000"/>
                </a:schemeClr>
              </a:solidFill>
            </a:endParaRPr>
          </a:p>
        </p:txBody>
      </p:sp>
    </p:spTree>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Grp="1" noChangeAspect="1" noChangeArrowheads="1"/>
          </p:cNvPicPr>
          <p:nvPr>
            <p:ph idx="1"/>
          </p:nvPr>
        </p:nvPicPr>
        <p:blipFill>
          <a:blip r:embed="rId2" cstate="print"/>
          <a:stretch>
            <a:fillRect/>
          </a:stretch>
        </p:blipFill>
        <p:spPr bwMode="auto">
          <a:xfrm>
            <a:off x="1659612" y="1600200"/>
            <a:ext cx="5824775" cy="4525963"/>
          </a:xfrm>
          <a:prstGeom prst="rect">
            <a:avLst/>
          </a:prstGeom>
          <a:noFill/>
          <a:ln w="9525">
            <a:noFill/>
            <a:miter lim="800000"/>
            <a:headEnd/>
            <a:tailEnd/>
          </a:ln>
        </p:spPr>
      </p:pic>
      <p:sp>
        <p:nvSpPr>
          <p:cNvPr id="5" name="TextBox 4"/>
          <p:cNvSpPr txBox="1"/>
          <p:nvPr/>
        </p:nvSpPr>
        <p:spPr>
          <a:xfrm>
            <a:off x="533400" y="6553200"/>
            <a:ext cx="6066084" cy="253916"/>
          </a:xfrm>
          <a:prstGeom prst="rect">
            <a:avLst/>
          </a:prstGeom>
          <a:noFill/>
        </p:spPr>
        <p:txBody>
          <a:bodyPr wrap="none" rtlCol="0">
            <a:spAutoFit/>
          </a:bodyPr>
          <a:lstStyle/>
          <a:p>
            <a:r>
              <a:rPr lang="en-US" sz="1050" dirty="0" smtClean="0">
                <a:solidFill>
                  <a:schemeClr val="tx1">
                    <a:lumMod val="50000"/>
                  </a:schemeClr>
                </a:solidFill>
              </a:rPr>
              <a:t>Beyond the mobile web. Stephanie </a:t>
            </a:r>
            <a:r>
              <a:rPr lang="en-US" sz="1050" dirty="0" err="1" smtClean="0">
                <a:solidFill>
                  <a:schemeClr val="tx1">
                    <a:lumMod val="50000"/>
                  </a:schemeClr>
                </a:solidFill>
              </a:rPr>
              <a:t>Rieger</a:t>
            </a:r>
            <a:r>
              <a:rPr lang="en-US" sz="1050" dirty="0" smtClean="0">
                <a:solidFill>
                  <a:schemeClr val="tx1">
                    <a:lumMod val="50000"/>
                  </a:schemeClr>
                </a:solidFill>
              </a:rPr>
              <a:t>. </a:t>
            </a:r>
            <a:r>
              <a:rPr lang="en-US" sz="1050" dirty="0" smtClean="0">
                <a:solidFill>
                  <a:schemeClr val="tx1">
                    <a:lumMod val="50000"/>
                  </a:schemeClr>
                </a:solidFill>
                <a:hlinkClick r:id="rId3"/>
              </a:rPr>
              <a:t>http://www.slideshare.net/yiibu/beyond-themobilewebbyyiibu</a:t>
            </a:r>
            <a:endParaRPr lang="en-US" sz="1050" dirty="0">
              <a:solidFill>
                <a:schemeClr val="tx1">
                  <a:lumMod val="50000"/>
                </a:schemeClr>
              </a:solidFill>
            </a:endParaRPr>
          </a:p>
        </p:txBody>
      </p:sp>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Grp="1" noChangeAspect="1" noChangeArrowheads="1"/>
          </p:cNvPicPr>
          <p:nvPr>
            <p:ph idx="1"/>
          </p:nvPr>
        </p:nvPicPr>
        <p:blipFill>
          <a:blip r:embed="rId2" cstate="print"/>
          <a:stretch>
            <a:fillRect/>
          </a:stretch>
        </p:blipFill>
        <p:spPr bwMode="auto">
          <a:xfrm>
            <a:off x="1581393" y="1600200"/>
            <a:ext cx="5981214" cy="4525963"/>
          </a:xfrm>
          <a:prstGeom prst="rect">
            <a:avLst/>
          </a:prstGeom>
          <a:noFill/>
          <a:ln w="9525">
            <a:noFill/>
            <a:miter lim="800000"/>
            <a:headEnd/>
            <a:tailEnd/>
          </a:ln>
        </p:spPr>
      </p:pic>
      <p:sp>
        <p:nvSpPr>
          <p:cNvPr id="5" name="TextBox 4"/>
          <p:cNvSpPr txBox="1"/>
          <p:nvPr/>
        </p:nvSpPr>
        <p:spPr>
          <a:xfrm>
            <a:off x="533400" y="6553200"/>
            <a:ext cx="6066084" cy="253916"/>
          </a:xfrm>
          <a:prstGeom prst="rect">
            <a:avLst/>
          </a:prstGeom>
          <a:noFill/>
        </p:spPr>
        <p:txBody>
          <a:bodyPr wrap="none" rtlCol="0">
            <a:spAutoFit/>
          </a:bodyPr>
          <a:lstStyle/>
          <a:p>
            <a:r>
              <a:rPr lang="en-US" sz="1050" dirty="0" smtClean="0">
                <a:solidFill>
                  <a:schemeClr val="tx1">
                    <a:lumMod val="50000"/>
                  </a:schemeClr>
                </a:solidFill>
              </a:rPr>
              <a:t>Beyond the mobile web. Stephanie </a:t>
            </a:r>
            <a:r>
              <a:rPr lang="en-US" sz="1050" dirty="0" err="1" smtClean="0">
                <a:solidFill>
                  <a:schemeClr val="tx1">
                    <a:lumMod val="50000"/>
                  </a:schemeClr>
                </a:solidFill>
              </a:rPr>
              <a:t>Rieger</a:t>
            </a:r>
            <a:r>
              <a:rPr lang="en-US" sz="1050" dirty="0" smtClean="0">
                <a:solidFill>
                  <a:schemeClr val="tx1">
                    <a:lumMod val="50000"/>
                  </a:schemeClr>
                </a:solidFill>
              </a:rPr>
              <a:t>. </a:t>
            </a:r>
            <a:r>
              <a:rPr lang="en-US" sz="1050" dirty="0" smtClean="0">
                <a:solidFill>
                  <a:schemeClr val="tx1">
                    <a:lumMod val="50000"/>
                  </a:schemeClr>
                </a:solidFill>
                <a:hlinkClick r:id="rId3"/>
              </a:rPr>
              <a:t>http://www.slideshare.net/yiibu/beyond-themobilewebbyyiibu</a:t>
            </a:r>
            <a:endParaRPr lang="en-US" sz="1050" dirty="0">
              <a:solidFill>
                <a:schemeClr val="tx1">
                  <a:lumMod val="50000"/>
                </a:schemeClr>
              </a:solidFill>
            </a:endParaRPr>
          </a:p>
        </p:txBody>
      </p:sp>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Grp="1" noChangeAspect="1" noChangeArrowheads="1"/>
          </p:cNvPicPr>
          <p:nvPr>
            <p:ph idx="1"/>
          </p:nvPr>
        </p:nvPicPr>
        <p:blipFill>
          <a:blip r:embed="rId2" cstate="print"/>
          <a:stretch>
            <a:fillRect/>
          </a:stretch>
        </p:blipFill>
        <p:spPr bwMode="auto">
          <a:xfrm>
            <a:off x="1513917" y="1600200"/>
            <a:ext cx="6116166" cy="4525963"/>
          </a:xfrm>
          <a:prstGeom prst="rect">
            <a:avLst/>
          </a:prstGeom>
          <a:noFill/>
          <a:ln w="9525">
            <a:noFill/>
            <a:miter lim="800000"/>
            <a:headEnd/>
            <a:tailEnd/>
          </a:ln>
        </p:spPr>
      </p:pic>
      <p:sp>
        <p:nvSpPr>
          <p:cNvPr id="5" name="TextBox 4"/>
          <p:cNvSpPr txBox="1"/>
          <p:nvPr/>
        </p:nvSpPr>
        <p:spPr>
          <a:xfrm>
            <a:off x="533400" y="6553200"/>
            <a:ext cx="6066084" cy="253916"/>
          </a:xfrm>
          <a:prstGeom prst="rect">
            <a:avLst/>
          </a:prstGeom>
          <a:noFill/>
        </p:spPr>
        <p:txBody>
          <a:bodyPr wrap="none" rtlCol="0">
            <a:spAutoFit/>
          </a:bodyPr>
          <a:lstStyle/>
          <a:p>
            <a:r>
              <a:rPr lang="en-US" sz="1050" dirty="0" smtClean="0"/>
              <a:t>Beyond the mobile web. Stephanie </a:t>
            </a:r>
            <a:r>
              <a:rPr lang="en-US" sz="1050" dirty="0" err="1" smtClean="0"/>
              <a:t>Rieger</a:t>
            </a:r>
            <a:r>
              <a:rPr lang="en-US" sz="1050" dirty="0" smtClean="0"/>
              <a:t>. </a:t>
            </a:r>
            <a:r>
              <a:rPr lang="en-US" sz="1050" dirty="0" smtClean="0">
                <a:hlinkClick r:id="rId3"/>
              </a:rPr>
              <a:t>http://www.slideshare.net/yiibu/beyond-themobilewebbyyiibu</a:t>
            </a:r>
            <a:endParaRPr lang="en-US" sz="1050" dirty="0"/>
          </a:p>
        </p:txBody>
      </p:sp>
    </p:spTree>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Grp="1" noChangeAspect="1" noChangeArrowheads="1"/>
          </p:cNvPicPr>
          <p:nvPr>
            <p:ph idx="1"/>
          </p:nvPr>
        </p:nvPicPr>
        <p:blipFill>
          <a:blip r:embed="rId2" cstate="print"/>
          <a:stretch>
            <a:fillRect/>
          </a:stretch>
        </p:blipFill>
        <p:spPr bwMode="auto">
          <a:xfrm>
            <a:off x="1424715" y="1600200"/>
            <a:ext cx="6294569" cy="4525963"/>
          </a:xfrm>
          <a:prstGeom prst="rect">
            <a:avLst/>
          </a:prstGeom>
          <a:noFill/>
          <a:ln w="9525">
            <a:noFill/>
            <a:miter lim="800000"/>
            <a:headEnd/>
            <a:tailEnd/>
          </a:ln>
        </p:spPr>
      </p:pic>
      <p:sp>
        <p:nvSpPr>
          <p:cNvPr id="5" name="TextBox 4"/>
          <p:cNvSpPr txBox="1"/>
          <p:nvPr/>
        </p:nvSpPr>
        <p:spPr>
          <a:xfrm>
            <a:off x="533400" y="6553200"/>
            <a:ext cx="6066084" cy="253916"/>
          </a:xfrm>
          <a:prstGeom prst="rect">
            <a:avLst/>
          </a:prstGeom>
          <a:noFill/>
        </p:spPr>
        <p:txBody>
          <a:bodyPr wrap="none" rtlCol="0">
            <a:spAutoFit/>
          </a:bodyPr>
          <a:lstStyle/>
          <a:p>
            <a:r>
              <a:rPr lang="en-US" sz="1050" dirty="0" smtClean="0">
                <a:solidFill>
                  <a:schemeClr val="tx1">
                    <a:lumMod val="50000"/>
                  </a:schemeClr>
                </a:solidFill>
              </a:rPr>
              <a:t>Beyond the mobile web. Stephanie </a:t>
            </a:r>
            <a:r>
              <a:rPr lang="en-US" sz="1050" dirty="0" err="1" smtClean="0">
                <a:solidFill>
                  <a:schemeClr val="tx1">
                    <a:lumMod val="50000"/>
                  </a:schemeClr>
                </a:solidFill>
              </a:rPr>
              <a:t>Rieger</a:t>
            </a:r>
            <a:r>
              <a:rPr lang="en-US" sz="1050" dirty="0" smtClean="0">
                <a:solidFill>
                  <a:schemeClr val="tx1">
                    <a:lumMod val="50000"/>
                  </a:schemeClr>
                </a:solidFill>
              </a:rPr>
              <a:t>. </a:t>
            </a:r>
            <a:r>
              <a:rPr lang="en-US" sz="1050" dirty="0" smtClean="0">
                <a:solidFill>
                  <a:schemeClr val="tx1">
                    <a:lumMod val="50000"/>
                  </a:schemeClr>
                </a:solidFill>
                <a:hlinkClick r:id="rId3"/>
              </a:rPr>
              <a:t>http://www.slideshare.net/yiibu/beyond-themobilewebbyyiibu</a:t>
            </a:r>
            <a:endParaRPr lang="en-US" sz="1050" dirty="0">
              <a:solidFill>
                <a:schemeClr val="tx1">
                  <a:lumMod val="50000"/>
                </a:schemeClr>
              </a:solidFill>
            </a:endParaRPr>
          </a:p>
        </p:txBody>
      </p:sp>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Grp="1" noChangeAspect="1" noChangeArrowheads="1"/>
          </p:cNvPicPr>
          <p:nvPr>
            <p:ph idx="1"/>
          </p:nvPr>
        </p:nvPicPr>
        <p:blipFill>
          <a:blip r:embed="rId2" cstate="print"/>
          <a:stretch>
            <a:fillRect/>
          </a:stretch>
        </p:blipFill>
        <p:spPr bwMode="auto">
          <a:xfrm>
            <a:off x="1541221" y="1600200"/>
            <a:ext cx="6061558" cy="4525963"/>
          </a:xfrm>
          <a:prstGeom prst="rect">
            <a:avLst/>
          </a:prstGeom>
          <a:noFill/>
          <a:ln w="9525">
            <a:noFill/>
            <a:miter lim="800000"/>
            <a:headEnd/>
            <a:tailEnd/>
          </a:ln>
        </p:spPr>
      </p:pic>
      <p:sp>
        <p:nvSpPr>
          <p:cNvPr id="5" name="TextBox 4"/>
          <p:cNvSpPr txBox="1"/>
          <p:nvPr/>
        </p:nvSpPr>
        <p:spPr>
          <a:xfrm>
            <a:off x="533400" y="6553200"/>
            <a:ext cx="6066084" cy="253916"/>
          </a:xfrm>
          <a:prstGeom prst="rect">
            <a:avLst/>
          </a:prstGeom>
          <a:noFill/>
        </p:spPr>
        <p:txBody>
          <a:bodyPr wrap="none" rtlCol="0">
            <a:spAutoFit/>
          </a:bodyPr>
          <a:lstStyle/>
          <a:p>
            <a:r>
              <a:rPr lang="en-US" sz="1050" dirty="0" smtClean="0">
                <a:solidFill>
                  <a:schemeClr val="tx1">
                    <a:lumMod val="50000"/>
                  </a:schemeClr>
                </a:solidFill>
              </a:rPr>
              <a:t>Beyond the mobile web. Stephanie </a:t>
            </a:r>
            <a:r>
              <a:rPr lang="en-US" sz="1050" dirty="0" err="1" smtClean="0">
                <a:solidFill>
                  <a:schemeClr val="tx1">
                    <a:lumMod val="50000"/>
                  </a:schemeClr>
                </a:solidFill>
              </a:rPr>
              <a:t>Rieger</a:t>
            </a:r>
            <a:r>
              <a:rPr lang="en-US" sz="1050" dirty="0" smtClean="0">
                <a:solidFill>
                  <a:schemeClr val="tx1">
                    <a:lumMod val="50000"/>
                  </a:schemeClr>
                </a:solidFill>
              </a:rPr>
              <a:t>. </a:t>
            </a:r>
            <a:r>
              <a:rPr lang="en-US" sz="1050" dirty="0" smtClean="0">
                <a:solidFill>
                  <a:schemeClr val="tx1">
                    <a:lumMod val="50000"/>
                  </a:schemeClr>
                </a:solidFill>
                <a:hlinkClick r:id="rId3"/>
              </a:rPr>
              <a:t>http://www.slideshare.net/yiibu/beyond-themobilewebbyyiibu</a:t>
            </a:r>
            <a:endParaRPr lang="en-US" sz="1050" dirty="0">
              <a:solidFill>
                <a:schemeClr val="tx1">
                  <a:lumMod val="50000"/>
                </a:schemeClr>
              </a:solidFill>
            </a:endParaRPr>
          </a:p>
        </p:txBody>
      </p:sp>
    </p:spTree>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9056" y="914400"/>
            <a:ext cx="8922544" cy="457200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p:txBody>
          <a:bodyPr/>
          <a:lstStyle/>
          <a:p>
            <a:r>
              <a:rPr lang="en-US" dirty="0" smtClean="0"/>
              <a:t>overview</a:t>
            </a:r>
            <a:endParaRPr lang="en-US" dirty="0"/>
          </a:p>
        </p:txBody>
      </p:sp>
      <p:sp>
        <p:nvSpPr>
          <p:cNvPr id="43" name="Text Placeholder 42"/>
          <p:cNvSpPr>
            <a:spLocks noGrp="1"/>
          </p:cNvSpPr>
          <p:nvPr>
            <p:ph type="body" sz="quarter" idx="14"/>
          </p:nvPr>
        </p:nvSpPr>
        <p:spPr>
          <a:xfrm>
            <a:off x="1066800" y="2727960"/>
            <a:ext cx="7391400" cy="457200"/>
          </a:xfrm>
        </p:spPr>
        <p:txBody>
          <a:bodyPr/>
          <a:lstStyle/>
          <a:p>
            <a:r>
              <a:rPr lang="en-US" dirty="0" smtClean="0"/>
              <a:t>Context: the network environment</a:t>
            </a:r>
            <a:endParaRPr lang="en-US" dirty="0"/>
          </a:p>
        </p:txBody>
      </p:sp>
      <p:sp>
        <p:nvSpPr>
          <p:cNvPr id="47" name="Text Placeholder 46"/>
          <p:cNvSpPr>
            <a:spLocks noGrp="1"/>
          </p:cNvSpPr>
          <p:nvPr>
            <p:ph type="body" sz="quarter" idx="18"/>
          </p:nvPr>
        </p:nvSpPr>
        <p:spPr>
          <a:xfrm>
            <a:off x="1066800" y="4008120"/>
            <a:ext cx="7391400" cy="457200"/>
          </a:xfrm>
        </p:spPr>
        <p:txBody>
          <a:bodyPr/>
          <a:lstStyle/>
          <a:p>
            <a:r>
              <a:rPr lang="en-US" dirty="0" smtClean="0"/>
              <a:t>Collections: changing characteristics</a:t>
            </a:r>
            <a:endParaRPr lang="en-US" dirty="0"/>
          </a:p>
        </p:txBody>
      </p:sp>
      <p:sp>
        <p:nvSpPr>
          <p:cNvPr id="50" name="Text Placeholder 49"/>
          <p:cNvSpPr>
            <a:spLocks noGrp="1"/>
          </p:cNvSpPr>
          <p:nvPr>
            <p:ph type="body" sz="quarter" idx="21"/>
          </p:nvPr>
        </p:nvSpPr>
        <p:spPr>
          <a:xfrm>
            <a:off x="1066800" y="5303520"/>
            <a:ext cx="7467600" cy="457200"/>
          </a:xfrm>
        </p:spPr>
        <p:txBody>
          <a:bodyPr/>
          <a:lstStyle/>
          <a:p>
            <a:r>
              <a:rPr lang="en-US" dirty="0" smtClean="0"/>
              <a:t>Discovery and  disclosure</a:t>
            </a:r>
            <a:endParaRPr lang="en-US" dirty="0"/>
          </a:p>
        </p:txBody>
      </p:sp>
      <p:pic>
        <p:nvPicPr>
          <p:cNvPr id="53" name="Picture 2"/>
          <p:cNvPicPr>
            <a:picLocks noGrp="1" noChangeAspect="1" noChangeArrowheads="1"/>
          </p:cNvPicPr>
          <p:nvPr>
            <p:ph type="pic" sz="quarter" idx="16"/>
          </p:nvPr>
        </p:nvPicPr>
        <p:blipFill>
          <a:blip r:embed="rId2" cstate="print"/>
          <a:srcRect l="14049" r="14049"/>
          <a:stretch>
            <a:fillRect/>
          </a:stretch>
        </p:blipFill>
        <p:spPr bwMode="auto">
          <a:xfrm>
            <a:off x="45720" y="2819400"/>
            <a:ext cx="914400" cy="914400"/>
          </a:xfrm>
          <a:prstGeom prst="rect">
            <a:avLst/>
          </a:prstGeom>
          <a:noFill/>
          <a:ln w="9525">
            <a:noFill/>
            <a:miter lim="800000"/>
            <a:headEnd/>
            <a:tailEnd/>
          </a:ln>
        </p:spPr>
      </p:pic>
      <p:grpSp>
        <p:nvGrpSpPr>
          <p:cNvPr id="54" name="Picture Placeholder 53"/>
          <p:cNvGrpSpPr>
            <a:grpSpLocks noGrp="1"/>
          </p:cNvGrpSpPr>
          <p:nvPr>
            <p:ph type="pic" sz="quarter" idx="19"/>
          </p:nvPr>
        </p:nvGrpSpPr>
        <p:grpSpPr>
          <a:xfrm>
            <a:off x="46038" y="4098925"/>
            <a:ext cx="914400" cy="914400"/>
            <a:chOff x="152400" y="685800"/>
            <a:chExt cx="8839200" cy="5791200"/>
          </a:xfrm>
        </p:grpSpPr>
        <p:sp>
          <p:nvSpPr>
            <p:cNvPr id="55" name="Rectangle 54"/>
            <p:cNvSpPr/>
            <p:nvPr/>
          </p:nvSpPr>
          <p:spPr>
            <a:xfrm>
              <a:off x="1295400" y="1219200"/>
              <a:ext cx="6553200" cy="4495800"/>
            </a:xfrm>
            <a:prstGeom prst="rect">
              <a:avLst/>
            </a:prstGeom>
            <a:solidFill>
              <a:schemeClr val="tx1">
                <a:lumMod val="85000"/>
                <a:alpha val="2705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00" dirty="0">
                <a:solidFill>
                  <a:prstClr val="white"/>
                </a:solidFill>
              </a:endParaRPr>
            </a:p>
          </p:txBody>
        </p:sp>
        <p:cxnSp>
          <p:nvCxnSpPr>
            <p:cNvPr id="56" name="Straight Connector 55"/>
            <p:cNvCxnSpPr>
              <a:stCxn id="55" idx="0"/>
              <a:endCxn id="55" idx="2"/>
            </p:cNvCxnSpPr>
            <p:nvPr/>
          </p:nvCxnSpPr>
          <p:spPr>
            <a:xfrm rot="16200000" flipH="1">
              <a:off x="2324101" y="3467100"/>
              <a:ext cx="44958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5" idx="1"/>
              <a:endCxn id="55" idx="3"/>
            </p:cNvCxnSpPr>
            <p:nvPr/>
          </p:nvCxnSpPr>
          <p:spPr>
            <a:xfrm rot="10800000" flipH="1">
              <a:off x="1295400" y="3467100"/>
              <a:ext cx="655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7086600" y="31242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 b="1" dirty="0">
                  <a:solidFill>
                    <a:srgbClr val="FFFFFF"/>
                  </a:solidFill>
                </a:rPr>
                <a:t>Low Stewardship</a:t>
              </a:r>
            </a:p>
          </p:txBody>
        </p:sp>
        <p:sp>
          <p:nvSpPr>
            <p:cNvPr id="59" name="Oval 58"/>
            <p:cNvSpPr/>
            <p:nvPr/>
          </p:nvSpPr>
          <p:spPr>
            <a:xfrm>
              <a:off x="152400" y="31242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 b="1">
                  <a:solidFill>
                    <a:srgbClr val="FFFFFF"/>
                  </a:solidFill>
                </a:rPr>
                <a:t>High Stewardship</a:t>
              </a:r>
            </a:p>
          </p:txBody>
        </p:sp>
        <p:sp>
          <p:nvSpPr>
            <p:cNvPr id="60" name="Oval 59"/>
            <p:cNvSpPr/>
            <p:nvPr/>
          </p:nvSpPr>
          <p:spPr>
            <a:xfrm>
              <a:off x="3581400" y="56388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 b="1" dirty="0">
                  <a:solidFill>
                    <a:srgbClr val="FFFFFF"/>
                  </a:solidFill>
                </a:rPr>
                <a:t>In few collections</a:t>
              </a:r>
            </a:p>
          </p:txBody>
        </p:sp>
        <p:sp>
          <p:nvSpPr>
            <p:cNvPr id="61" name="Oval 60"/>
            <p:cNvSpPr/>
            <p:nvPr/>
          </p:nvSpPr>
          <p:spPr>
            <a:xfrm>
              <a:off x="3581400" y="6858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 b="1" dirty="0">
                  <a:solidFill>
                    <a:srgbClr val="FFFFFF"/>
                  </a:solidFill>
                </a:rPr>
                <a:t>In many collections</a:t>
              </a:r>
            </a:p>
          </p:txBody>
        </p:sp>
        <p:sp>
          <p:nvSpPr>
            <p:cNvPr id="62" name="Rectangular Callout 15"/>
            <p:cNvSpPr>
              <a:spLocks noChangeArrowheads="1"/>
            </p:cNvSpPr>
            <p:nvPr/>
          </p:nvSpPr>
          <p:spPr bwMode="auto">
            <a:xfrm>
              <a:off x="6858000" y="5257800"/>
              <a:ext cx="1752600" cy="1219200"/>
            </a:xfrm>
            <a:prstGeom prst="wedgeRectCallout">
              <a:avLst>
                <a:gd name="adj1" fmla="val -87773"/>
                <a:gd name="adj2" fmla="val -62889"/>
              </a:avLst>
            </a:prstGeom>
            <a:solidFill>
              <a:srgbClr val="7F7F7F"/>
            </a:solidFill>
            <a:ln w="25400" algn="ctr">
              <a:noFill/>
              <a:miter lim="800000"/>
              <a:headEnd/>
              <a:tailEnd/>
            </a:ln>
          </p:spPr>
          <p:txBody>
            <a:bodyPr anchor="ctr"/>
            <a:lstStyle/>
            <a:p>
              <a:pPr algn="ctr"/>
              <a:r>
                <a:rPr lang="en-US" sz="300">
                  <a:solidFill>
                    <a:srgbClr val="FFFFFF"/>
                  </a:solidFill>
                </a:rPr>
                <a:t>Research &amp; Learning Materials  </a:t>
              </a:r>
            </a:p>
          </p:txBody>
        </p:sp>
        <p:sp>
          <p:nvSpPr>
            <p:cNvPr id="63" name="Rectangular Callout 62"/>
            <p:cNvSpPr/>
            <p:nvPr/>
          </p:nvSpPr>
          <p:spPr>
            <a:xfrm>
              <a:off x="6781800" y="685800"/>
              <a:ext cx="1752600" cy="685800"/>
            </a:xfrm>
            <a:prstGeom prst="wedgeRectCallout">
              <a:avLst>
                <a:gd name="adj1" fmla="val -67473"/>
                <a:gd name="adj2" fmla="val 133115"/>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 dirty="0">
                  <a:solidFill>
                    <a:srgbClr val="FFFFFF"/>
                  </a:solidFill>
                </a:rPr>
                <a:t>Open Web Resources</a:t>
              </a:r>
            </a:p>
          </p:txBody>
        </p:sp>
        <p:sp>
          <p:nvSpPr>
            <p:cNvPr id="64" name="Rectangular Callout 63"/>
            <p:cNvSpPr/>
            <p:nvPr/>
          </p:nvSpPr>
          <p:spPr>
            <a:xfrm>
              <a:off x="685800" y="685800"/>
              <a:ext cx="1752600" cy="838200"/>
            </a:xfrm>
            <a:prstGeom prst="wedgeRectCallout">
              <a:avLst>
                <a:gd name="adj1" fmla="val 67117"/>
                <a:gd name="adj2" fmla="val 73375"/>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 dirty="0">
                  <a:solidFill>
                    <a:srgbClr val="FFFFFF"/>
                  </a:solidFill>
                </a:rPr>
                <a:t>Purchased Materials</a:t>
              </a:r>
            </a:p>
            <a:p>
              <a:pPr algn="ctr">
                <a:defRPr/>
              </a:pPr>
              <a:r>
                <a:rPr lang="en-US" sz="300" dirty="0">
                  <a:solidFill>
                    <a:srgbClr val="FFFFFF"/>
                  </a:solidFill>
                </a:rPr>
                <a:t>Licensed E-Resources</a:t>
              </a:r>
            </a:p>
          </p:txBody>
        </p:sp>
        <p:sp>
          <p:nvSpPr>
            <p:cNvPr id="65" name="Rectangular Callout 21"/>
            <p:cNvSpPr>
              <a:spLocks noChangeArrowheads="1"/>
            </p:cNvSpPr>
            <p:nvPr/>
          </p:nvSpPr>
          <p:spPr bwMode="auto">
            <a:xfrm>
              <a:off x="685800" y="5334000"/>
              <a:ext cx="1752600" cy="1143000"/>
            </a:xfrm>
            <a:prstGeom prst="wedgeRectCallout">
              <a:avLst>
                <a:gd name="adj1" fmla="val 80616"/>
                <a:gd name="adj2" fmla="val -79306"/>
              </a:avLst>
            </a:prstGeom>
            <a:solidFill>
              <a:srgbClr val="7F7F7F"/>
            </a:solidFill>
            <a:ln w="25400" algn="ctr">
              <a:noFill/>
              <a:miter lim="800000"/>
              <a:headEnd/>
              <a:tailEnd/>
            </a:ln>
          </p:spPr>
          <p:txBody>
            <a:bodyPr anchor="ctr"/>
            <a:lstStyle/>
            <a:p>
              <a:pPr algn="ctr"/>
              <a:r>
                <a:rPr lang="en-US" sz="300">
                  <a:solidFill>
                    <a:srgbClr val="FFFFFF"/>
                  </a:solidFill>
                </a:rPr>
                <a:t>Special Collections</a:t>
              </a:r>
            </a:p>
            <a:p>
              <a:pPr algn="ctr"/>
              <a:r>
                <a:rPr lang="en-US" sz="300">
                  <a:solidFill>
                    <a:srgbClr val="FFFFFF"/>
                  </a:solidFill>
                </a:rPr>
                <a:t>Local Digitization</a:t>
              </a:r>
            </a:p>
          </p:txBody>
        </p:sp>
        <p:sp>
          <p:nvSpPr>
            <p:cNvPr id="66" name="Line 22"/>
            <p:cNvSpPr>
              <a:spLocks noChangeShapeType="1"/>
            </p:cNvSpPr>
            <p:nvPr/>
          </p:nvSpPr>
          <p:spPr bwMode="auto">
            <a:xfrm flipH="1" flipV="1">
              <a:off x="1371600" y="1371600"/>
              <a:ext cx="3200400" cy="2057400"/>
            </a:xfrm>
            <a:prstGeom prst="line">
              <a:avLst/>
            </a:prstGeom>
            <a:noFill/>
            <a:ln w="9525">
              <a:solidFill>
                <a:srgbClr val="808080"/>
              </a:solidFill>
              <a:prstDash val="dash"/>
              <a:round/>
              <a:headEnd/>
              <a:tailEnd/>
            </a:ln>
          </p:spPr>
          <p:txBody>
            <a:bodyPr/>
            <a:lstStyle/>
            <a:p>
              <a:endParaRPr lang="en-US" sz="300">
                <a:solidFill>
                  <a:prstClr val="black"/>
                </a:solidFill>
              </a:endParaRPr>
            </a:p>
          </p:txBody>
        </p:sp>
        <p:sp>
          <p:nvSpPr>
            <p:cNvPr id="67" name="Text Box 23"/>
            <p:cNvSpPr txBox="1">
              <a:spLocks noChangeArrowheads="1"/>
            </p:cNvSpPr>
            <p:nvPr/>
          </p:nvSpPr>
          <p:spPr bwMode="auto">
            <a:xfrm>
              <a:off x="3032129" y="1484313"/>
              <a:ext cx="3117732" cy="877160"/>
            </a:xfrm>
            <a:prstGeom prst="rect">
              <a:avLst/>
            </a:prstGeom>
            <a:noFill/>
            <a:ln w="9525">
              <a:noFill/>
              <a:miter lim="800000"/>
              <a:headEnd/>
              <a:tailEnd/>
            </a:ln>
          </p:spPr>
          <p:txBody>
            <a:bodyPr wrap="none">
              <a:spAutoFit/>
            </a:bodyPr>
            <a:lstStyle/>
            <a:p>
              <a:r>
                <a:rPr lang="en-US" sz="300">
                  <a:solidFill>
                    <a:prstClr val="black"/>
                  </a:solidFill>
                </a:rPr>
                <a:t>Licensed</a:t>
              </a:r>
            </a:p>
          </p:txBody>
        </p:sp>
        <p:sp>
          <p:nvSpPr>
            <p:cNvPr id="68" name="Text Box 24"/>
            <p:cNvSpPr txBox="1">
              <a:spLocks noChangeArrowheads="1"/>
            </p:cNvSpPr>
            <p:nvPr/>
          </p:nvSpPr>
          <p:spPr bwMode="auto">
            <a:xfrm>
              <a:off x="1447801" y="2819399"/>
              <a:ext cx="3396654" cy="877160"/>
            </a:xfrm>
            <a:prstGeom prst="rect">
              <a:avLst/>
            </a:prstGeom>
            <a:noFill/>
            <a:ln w="9525">
              <a:noFill/>
              <a:miter lim="800000"/>
              <a:headEnd/>
              <a:tailEnd/>
            </a:ln>
          </p:spPr>
          <p:txBody>
            <a:bodyPr wrap="none">
              <a:spAutoFit/>
            </a:bodyPr>
            <a:lstStyle/>
            <a:p>
              <a:r>
                <a:rPr lang="en-US" sz="300">
                  <a:solidFill>
                    <a:prstClr val="black"/>
                  </a:solidFill>
                </a:rPr>
                <a:t>Purchased</a:t>
              </a:r>
            </a:p>
          </p:txBody>
        </p:sp>
        <p:pic>
          <p:nvPicPr>
            <p:cNvPr id="69" name="Picture 48" descr="booksjournals"/>
            <p:cNvPicPr>
              <a:picLocks noChangeAspect="1" noChangeArrowheads="1"/>
            </p:cNvPicPr>
            <p:nvPr/>
          </p:nvPicPr>
          <p:blipFill>
            <a:blip r:embed="rId3" cstate="print"/>
            <a:srcRect/>
            <a:stretch>
              <a:fillRect/>
            </a:stretch>
          </p:blipFill>
          <p:spPr bwMode="auto">
            <a:xfrm>
              <a:off x="2057400" y="1752600"/>
              <a:ext cx="1738313" cy="1158875"/>
            </a:xfrm>
            <a:prstGeom prst="rect">
              <a:avLst/>
            </a:prstGeom>
            <a:noFill/>
            <a:ln w="9525">
              <a:noFill/>
              <a:miter lim="800000"/>
              <a:headEnd/>
              <a:tailEnd/>
            </a:ln>
          </p:spPr>
        </p:pic>
        <p:pic>
          <p:nvPicPr>
            <p:cNvPr id="70" name="Picture 44" descr="WebResources2"/>
            <p:cNvPicPr>
              <a:picLocks noChangeAspect="1" noChangeArrowheads="1"/>
            </p:cNvPicPr>
            <p:nvPr/>
          </p:nvPicPr>
          <p:blipFill>
            <a:blip r:embed="rId4" cstate="print"/>
            <a:srcRect/>
            <a:stretch>
              <a:fillRect/>
            </a:stretch>
          </p:blipFill>
          <p:spPr bwMode="auto">
            <a:xfrm>
              <a:off x="5334000" y="1828800"/>
              <a:ext cx="1227138" cy="1227138"/>
            </a:xfrm>
            <a:prstGeom prst="rect">
              <a:avLst/>
            </a:prstGeom>
            <a:noFill/>
            <a:ln w="9525">
              <a:noFill/>
              <a:miter lim="800000"/>
              <a:headEnd/>
              <a:tailEnd/>
            </a:ln>
          </p:spPr>
        </p:pic>
        <p:pic>
          <p:nvPicPr>
            <p:cNvPr id="71" name="Picture 50" descr="researchandlearning2"/>
            <p:cNvPicPr>
              <a:picLocks noChangeAspect="1" noChangeArrowheads="1"/>
            </p:cNvPicPr>
            <p:nvPr/>
          </p:nvPicPr>
          <p:blipFill>
            <a:blip r:embed="rId5" cstate="print"/>
            <a:srcRect/>
            <a:stretch>
              <a:fillRect/>
            </a:stretch>
          </p:blipFill>
          <p:spPr bwMode="auto">
            <a:xfrm>
              <a:off x="5181600" y="3810000"/>
              <a:ext cx="1555750" cy="1036637"/>
            </a:xfrm>
            <a:prstGeom prst="rect">
              <a:avLst/>
            </a:prstGeom>
            <a:noFill/>
            <a:ln w="9525">
              <a:noFill/>
              <a:miter lim="800000"/>
              <a:headEnd/>
              <a:tailEnd/>
            </a:ln>
          </p:spPr>
        </p:pic>
        <p:pic>
          <p:nvPicPr>
            <p:cNvPr id="72" name="Picture 51" descr="specialcollections2"/>
            <p:cNvPicPr>
              <a:picLocks noChangeAspect="1" noChangeArrowheads="1"/>
            </p:cNvPicPr>
            <p:nvPr/>
          </p:nvPicPr>
          <p:blipFill>
            <a:blip r:embed="rId6" cstate="print"/>
            <a:srcRect/>
            <a:stretch>
              <a:fillRect/>
            </a:stretch>
          </p:blipFill>
          <p:spPr bwMode="auto">
            <a:xfrm>
              <a:off x="2362200" y="3886200"/>
              <a:ext cx="1462088" cy="974725"/>
            </a:xfrm>
            <a:prstGeom prst="rect">
              <a:avLst/>
            </a:prstGeom>
            <a:noFill/>
            <a:ln w="9525">
              <a:noFill/>
              <a:miter lim="800000"/>
              <a:headEnd/>
              <a:tailEnd/>
            </a:ln>
          </p:spPr>
        </p:pic>
      </p:grpSp>
      <p:sp>
        <p:nvSpPr>
          <p:cNvPr id="32" name="Text Placeholder 42"/>
          <p:cNvSpPr txBox="1">
            <a:spLocks/>
          </p:cNvSpPr>
          <p:nvPr/>
        </p:nvSpPr>
        <p:spPr>
          <a:xfrm>
            <a:off x="1097280" y="1600200"/>
            <a:ext cx="7391400" cy="457200"/>
          </a:xfrm>
          <a:prstGeom prst="rect">
            <a:avLst/>
          </a:prstGeom>
        </p:spPr>
        <p:txBody>
          <a:bodyPr vert="horz" lIns="91440" tIns="45720" rIns="91440" bIns="45720" rtlCol="0" anchor="ct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bg1">
                    <a:lumMod val="50000"/>
                    <a:lumOff val="50000"/>
                  </a:schemeClr>
                </a:solidFill>
                <a:effectLst/>
                <a:uLnTx/>
                <a:uFillTx/>
                <a:latin typeface="+mj-lt"/>
                <a:ea typeface="+mn-ea"/>
                <a:cs typeface="+mn-cs"/>
              </a:rPr>
              <a:t>Preamble: discoverability</a:t>
            </a:r>
            <a:r>
              <a:rPr kumimoji="0" lang="en-US" sz="2400" b="1" i="0" u="none" strike="noStrike" kern="1200" cap="none" spc="0" normalizeH="0" noProof="0" dirty="0" smtClean="0">
                <a:ln>
                  <a:noFill/>
                </a:ln>
                <a:solidFill>
                  <a:schemeClr val="bg1">
                    <a:lumMod val="50000"/>
                    <a:lumOff val="50000"/>
                  </a:schemeClr>
                </a:solidFill>
                <a:effectLst/>
                <a:uLnTx/>
                <a:uFillTx/>
                <a:latin typeface="+mj-lt"/>
                <a:ea typeface="+mn-ea"/>
                <a:cs typeface="+mn-cs"/>
              </a:rPr>
              <a:t> at U Minnesota</a:t>
            </a:r>
            <a:endParaRPr kumimoji="0" lang="en-US" sz="2400" b="1" i="0" u="none" strike="noStrike" kern="1200" cap="none" spc="0" normalizeH="0" baseline="0" noProof="0" dirty="0">
              <a:ln>
                <a:noFill/>
              </a:ln>
              <a:solidFill>
                <a:schemeClr val="bg1">
                  <a:lumMod val="50000"/>
                  <a:lumOff val="50000"/>
                </a:schemeClr>
              </a:solidFill>
              <a:effectLst/>
              <a:uLnTx/>
              <a:uFillTx/>
              <a:latin typeface="+mj-lt"/>
              <a:ea typeface="+mn-ea"/>
              <a:cs typeface="+mn-cs"/>
            </a:endParaRPr>
          </a:p>
        </p:txBody>
      </p:sp>
      <p:pic>
        <p:nvPicPr>
          <p:cNvPr id="34" name="Picture 2"/>
          <p:cNvPicPr>
            <a:picLocks noChangeAspect="1" noChangeArrowheads="1"/>
          </p:cNvPicPr>
          <p:nvPr/>
        </p:nvPicPr>
        <p:blipFill>
          <a:blip r:embed="rId7" cstate="print"/>
          <a:srcRect l="15079" r="15079"/>
          <a:stretch>
            <a:fillRect/>
          </a:stretch>
        </p:blipFill>
        <p:spPr bwMode="auto">
          <a:xfrm>
            <a:off x="93784" y="1676400"/>
            <a:ext cx="868680" cy="868680"/>
          </a:xfrm>
          <a:prstGeom prst="rect">
            <a:avLst/>
          </a:prstGeom>
          <a:noFill/>
          <a:ln w="9525">
            <a:noFill/>
            <a:miter lim="800000"/>
            <a:headEnd/>
            <a:tailEnd/>
          </a:ln>
        </p:spPr>
      </p:pic>
      <p:pic>
        <p:nvPicPr>
          <p:cNvPr id="12290" name="Picture 2"/>
          <p:cNvPicPr>
            <a:picLocks noGrp="1" noChangeAspect="1" noChangeArrowheads="1"/>
          </p:cNvPicPr>
          <p:nvPr>
            <p:ph type="pic" sz="quarter" idx="22"/>
          </p:nvPr>
        </p:nvPicPr>
        <p:blipFill>
          <a:blip r:embed="rId8" cstate="print"/>
          <a:srcRect l="29357" r="29357"/>
          <a:stretch>
            <a:fillRect/>
          </a:stretch>
        </p:blipFill>
        <p:spPr bwMode="auto">
          <a:xfrm>
            <a:off x="76200" y="5410200"/>
            <a:ext cx="914400" cy="91440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 calcmode="lin" valueType="num">
                                      <p:cBhvr additive="base">
                                        <p:cTn id="11"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noChangeArrowheads="1"/>
          </p:cNvPicPr>
          <p:nvPr/>
        </p:nvPicPr>
        <p:blipFill>
          <a:blip r:embed="rId2" cstate="print"/>
          <a:srcRect/>
          <a:stretch>
            <a:fillRect/>
          </a:stretch>
        </p:blipFill>
        <p:spPr bwMode="auto">
          <a:xfrm>
            <a:off x="914400" y="838200"/>
            <a:ext cx="7315200" cy="5852160"/>
          </a:xfrm>
          <a:prstGeom prst="rect">
            <a:avLst/>
          </a:prstGeom>
          <a:noFill/>
          <a:ln w="9525">
            <a:noFill/>
            <a:miter lim="800000"/>
            <a:headEnd/>
            <a:tailEnd/>
          </a:ln>
        </p:spPr>
      </p:pic>
      <p:sp>
        <p:nvSpPr>
          <p:cNvPr id="4" name="TextBox 3"/>
          <p:cNvSpPr txBox="1"/>
          <p:nvPr/>
        </p:nvSpPr>
        <p:spPr>
          <a:xfrm>
            <a:off x="2667000" y="4572000"/>
            <a:ext cx="6324600" cy="1569660"/>
          </a:xfrm>
          <a:prstGeom prst="rect">
            <a:avLst/>
          </a:prstGeom>
          <a:solidFill>
            <a:schemeClr val="bg1">
              <a:lumMod val="50000"/>
              <a:lumOff val="50000"/>
            </a:schemeClr>
          </a:solidFill>
        </p:spPr>
        <p:txBody>
          <a:bodyPr wrap="square" rtlCol="0">
            <a:spAutoFit/>
          </a:bodyPr>
          <a:lstStyle/>
          <a:p>
            <a:r>
              <a:rPr lang="en-US" sz="3200" b="1" dirty="0" smtClean="0">
                <a:solidFill>
                  <a:schemeClr val="accent3"/>
                </a:solidFill>
              </a:rPr>
              <a:t>OLD:</a:t>
            </a:r>
            <a:r>
              <a:rPr lang="en-US" sz="3200" dirty="0" smtClean="0"/>
              <a:t/>
            </a:r>
            <a:br>
              <a:rPr lang="en-US" sz="3200" dirty="0" smtClean="0"/>
            </a:br>
            <a:r>
              <a:rPr lang="en-US" sz="3200" dirty="0" smtClean="0"/>
              <a:t>My children’s viewing habits have messed it up on me </a:t>
            </a:r>
            <a:r>
              <a:rPr lang="en-US" sz="3200" dirty="0" smtClean="0">
                <a:sym typeface="Wingdings" pitchFamily="2" charset="2"/>
              </a:rPr>
              <a:t></a:t>
            </a:r>
            <a:endParaRPr lang="en-US" sz="32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Social and </a:t>
            </a:r>
            <a:r>
              <a:rPr lang="en-US" dirty="0" err="1" smtClean="0"/>
              <a:t>anaytics</a:t>
            </a:r>
            <a:endParaRPr lang="en-US" dirty="0"/>
          </a:p>
        </p:txBody>
      </p:sp>
      <p:sp>
        <p:nvSpPr>
          <p:cNvPr id="6" name="Subtitle 5"/>
          <p:cNvSpPr>
            <a:spLocks noGrp="1"/>
          </p:cNvSpPr>
          <p:nvPr>
            <p:ph type="subTitle" idx="13"/>
          </p:nvPr>
        </p:nvSpPr>
        <p:spPr>
          <a:xfrm>
            <a:off x="-45720" y="1097280"/>
            <a:ext cx="8732520" cy="883920"/>
          </a:xfrm>
        </p:spPr>
        <p:txBody>
          <a:bodyPr>
            <a:normAutofit fontScale="92500" lnSpcReduction="20000"/>
          </a:bodyPr>
          <a:lstStyle/>
          <a:p>
            <a:r>
              <a:rPr lang="en-US" dirty="0" smtClean="0"/>
              <a:t>Emergent strategies for coping with abundance and scaling community</a:t>
            </a:r>
            <a:endParaRPr lang="en-US" dirty="0"/>
          </a:p>
        </p:txBody>
      </p:sp>
      <p:sp>
        <p:nvSpPr>
          <p:cNvPr id="9" name="Text Placeholder 8"/>
          <p:cNvSpPr>
            <a:spLocks noGrp="1"/>
          </p:cNvSpPr>
          <p:nvPr>
            <p:ph type="body" sz="quarter" idx="26"/>
          </p:nvPr>
        </p:nvSpPr>
        <p:spPr/>
        <p:txBody>
          <a:bodyPr/>
          <a:lstStyle/>
          <a:p>
            <a:r>
              <a:rPr lang="en-US" dirty="0" smtClean="0"/>
              <a:t>Ranking, relating, recommending. </a:t>
            </a:r>
            <a:endParaRPr lang="en-US" dirty="0"/>
          </a:p>
        </p:txBody>
      </p:sp>
      <p:pic>
        <p:nvPicPr>
          <p:cNvPr id="11266" name="Picture 2"/>
          <p:cNvPicPr>
            <a:picLocks noGrp="1" noChangeAspect="1" noChangeArrowheads="1"/>
          </p:cNvPicPr>
          <p:nvPr>
            <p:ph type="pic" sz="quarter" idx="33"/>
          </p:nvPr>
        </p:nvPicPr>
        <p:blipFill>
          <a:blip r:embed="rId2" cstate="print"/>
          <a:srcRect t="4555" b="4555"/>
          <a:stretch>
            <a:fillRect/>
          </a:stretch>
        </p:blipFill>
        <p:spPr bwMode="auto">
          <a:prstGeom prst="rect">
            <a:avLst/>
          </a:prstGeom>
          <a:noFill/>
          <a:ln w="9525">
            <a:noFill/>
            <a:miter lim="800000"/>
            <a:headEnd/>
            <a:tailEnd/>
          </a:ln>
        </p:spPr>
      </p:pic>
      <p:sp>
        <p:nvSpPr>
          <p:cNvPr id="10" name="Right Arrow 9"/>
          <p:cNvSpPr/>
          <p:nvPr/>
        </p:nvSpPr>
        <p:spPr>
          <a:xfrm>
            <a:off x="914400" y="5977596"/>
            <a:ext cx="1066800" cy="152400"/>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1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anim calcmode="lin" valueType="num">
                                      <p:cBhvr additive="base">
                                        <p:cTn id="15" dur="1000" fill="hold"/>
                                        <p:tgtEl>
                                          <p:spTgt spid="11266"/>
                                        </p:tgtEl>
                                        <p:attrNameLst>
                                          <p:attrName>ppt_x</p:attrName>
                                        </p:attrNameLst>
                                      </p:cBhvr>
                                      <p:tavLst>
                                        <p:tav tm="0">
                                          <p:val>
                                            <p:strVal val="1+#ppt_w/2"/>
                                          </p:val>
                                        </p:tav>
                                        <p:tav tm="100000">
                                          <p:val>
                                            <p:strVal val="#ppt_x"/>
                                          </p:val>
                                        </p:tav>
                                      </p:tavLst>
                                    </p:anim>
                                    <p:anim calcmode="lin" valueType="num">
                                      <p:cBhvr additive="base">
                                        <p:cTn id="16" dur="1000" fill="hold"/>
                                        <p:tgtEl>
                                          <p:spTgt spid="1126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1+#ppt_w/2"/>
                                          </p:val>
                                        </p:tav>
                                        <p:tav tm="100000">
                                          <p:val>
                                            <p:strVal val="#ppt_x"/>
                                          </p:val>
                                        </p:tav>
                                      </p:tavLst>
                                    </p:anim>
                                    <p:anim calcmode="lin" valueType="num">
                                      <p:cBhvr additive="base">
                                        <p:cTn id="2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370278"/>
            <a:ext cx="4318811" cy="2086725"/>
          </a:xfrm>
          <a:prstGeom prst="rect">
            <a:avLst/>
          </a:prstGeom>
          <a:noFill/>
        </p:spPr>
        <p:txBody>
          <a:bodyPr wrap="none">
            <a:spAutoFit/>
          </a:bodyPr>
          <a:lstStyle/>
          <a:p>
            <a:pPr rtl="0" fontAlgn="base">
              <a:lnSpc>
                <a:spcPct val="120000"/>
              </a:lnSpc>
              <a:spcBef>
                <a:spcPct val="50000"/>
              </a:spcBef>
              <a:spcAft>
                <a:spcPct val="0"/>
              </a:spcAft>
              <a:defRPr/>
            </a:pPr>
            <a:r>
              <a:rPr lang="en-US" sz="3600" kern="1200" cap="small" dirty="0" smtClean="0">
                <a:solidFill>
                  <a:schemeClr val="tx1">
                    <a:lumMod val="65000"/>
                  </a:schemeClr>
                </a:solidFill>
                <a:latin typeface="Segoe UI Light" pitchFamily="34" charset="0"/>
              </a:rPr>
              <a:t>1. Aggregating supply</a:t>
            </a:r>
            <a:r>
              <a:rPr lang="en-US" sz="2400" b="1" kern="1200" dirty="0">
                <a:solidFill>
                  <a:schemeClr val="accent3"/>
                </a:solidFill>
                <a:ea typeface="+mn-ea"/>
                <a:cs typeface="+mn-cs"/>
              </a:rPr>
              <a:t/>
            </a:r>
            <a:br>
              <a:rPr lang="en-US" sz="2400" b="1" kern="1200" dirty="0">
                <a:solidFill>
                  <a:schemeClr val="accent3"/>
                </a:solidFill>
                <a:ea typeface="+mn-ea"/>
                <a:cs typeface="+mn-cs"/>
              </a:rPr>
            </a:br>
            <a:r>
              <a:rPr lang="en-US" sz="2400" b="1" kern="1200" dirty="0" smtClean="0">
                <a:solidFill>
                  <a:schemeClr val="accent3"/>
                </a:solidFill>
                <a:ea typeface="+mn-ea"/>
                <a:cs typeface="+mn-cs"/>
              </a:rPr>
              <a:t>Concentrating data. </a:t>
            </a:r>
            <a:r>
              <a:rPr lang="en-US" sz="2400" b="1" kern="1200" dirty="0">
                <a:solidFill>
                  <a:schemeClr val="accent3"/>
                </a:solidFill>
                <a:ea typeface="+mn-ea"/>
                <a:cs typeface="+mn-cs"/>
              </a:rPr>
              <a:t/>
            </a:r>
            <a:br>
              <a:rPr lang="en-US" sz="2400" b="1" kern="1200" dirty="0">
                <a:solidFill>
                  <a:schemeClr val="accent3"/>
                </a:solidFill>
                <a:ea typeface="+mn-ea"/>
                <a:cs typeface="+mn-cs"/>
              </a:rPr>
            </a:br>
            <a:r>
              <a:rPr lang="en-US" sz="2400" b="1" kern="1200" dirty="0" smtClean="0">
                <a:solidFill>
                  <a:schemeClr val="accent3"/>
                </a:solidFill>
                <a:ea typeface="+mn-ea"/>
                <a:cs typeface="+mn-cs"/>
              </a:rPr>
              <a:t>A full experience.</a:t>
            </a:r>
            <a:r>
              <a:rPr lang="en-US" sz="2400" b="1" kern="1200" dirty="0">
                <a:solidFill>
                  <a:schemeClr val="accent3"/>
                </a:solidFill>
                <a:ea typeface="+mn-ea"/>
                <a:cs typeface="+mn-cs"/>
              </a:rPr>
              <a:t/>
            </a:r>
            <a:br>
              <a:rPr lang="en-US" sz="2400" b="1" kern="1200" dirty="0">
                <a:solidFill>
                  <a:schemeClr val="accent3"/>
                </a:solidFill>
                <a:ea typeface="+mn-ea"/>
                <a:cs typeface="+mn-cs"/>
              </a:rPr>
            </a:br>
            <a:endParaRPr lang="en-US" sz="2400" b="1" kern="1200" dirty="0">
              <a:solidFill>
                <a:schemeClr val="accent3"/>
              </a:solidFill>
              <a:ea typeface="+mn-ea"/>
              <a:cs typeface="+mn-cs"/>
            </a:endParaRPr>
          </a:p>
        </p:txBody>
      </p:sp>
      <p:sp>
        <p:nvSpPr>
          <p:cNvPr id="8" name="TextBox 7"/>
          <p:cNvSpPr txBox="1"/>
          <p:nvPr/>
        </p:nvSpPr>
        <p:spPr>
          <a:xfrm>
            <a:off x="609600" y="3808678"/>
            <a:ext cx="8305800" cy="2973122"/>
          </a:xfrm>
          <a:prstGeom prst="rect">
            <a:avLst/>
          </a:prstGeom>
          <a:noFill/>
        </p:spPr>
        <p:txBody>
          <a:bodyPr wrap="square">
            <a:spAutoFit/>
          </a:bodyPr>
          <a:lstStyle/>
          <a:p>
            <a:pPr rtl="0" fontAlgn="base">
              <a:lnSpc>
                <a:spcPct val="120000"/>
              </a:lnSpc>
              <a:spcBef>
                <a:spcPct val="50000"/>
              </a:spcBef>
              <a:spcAft>
                <a:spcPct val="0"/>
              </a:spcAft>
              <a:defRPr/>
            </a:pPr>
            <a:r>
              <a:rPr lang="en-US" sz="3600" kern="1200" cap="small" dirty="0" smtClean="0">
                <a:solidFill>
                  <a:schemeClr val="tx1">
                    <a:lumMod val="65000"/>
                  </a:schemeClr>
                </a:solidFill>
                <a:latin typeface="Segoe UI Light" pitchFamily="34" charset="0"/>
              </a:rPr>
              <a:t>2. Aggregating demand</a:t>
            </a:r>
            <a:r>
              <a:rPr lang="en-US" sz="2400" b="1" kern="1200" dirty="0">
                <a:solidFill>
                  <a:schemeClr val="accent3"/>
                </a:solidFill>
                <a:ea typeface="+mn-ea"/>
                <a:cs typeface="+mn-cs"/>
              </a:rPr>
              <a:t/>
            </a:r>
            <a:br>
              <a:rPr lang="en-US" sz="2400" b="1" kern="1200" dirty="0">
                <a:solidFill>
                  <a:schemeClr val="accent3"/>
                </a:solidFill>
                <a:ea typeface="+mn-ea"/>
                <a:cs typeface="+mn-cs"/>
              </a:rPr>
            </a:br>
            <a:r>
              <a:rPr lang="en-US" sz="2400" b="1" kern="1200" dirty="0" smtClean="0">
                <a:solidFill>
                  <a:schemeClr val="accent3"/>
                </a:solidFill>
                <a:ea typeface="+mn-ea"/>
                <a:cs typeface="+mn-cs"/>
              </a:rPr>
              <a:t>Scale: gravitational attraction. </a:t>
            </a:r>
            <a:r>
              <a:rPr lang="en-US" sz="2400" b="1" kern="1200" dirty="0">
                <a:solidFill>
                  <a:schemeClr val="accent3"/>
                </a:solidFill>
                <a:ea typeface="+mn-ea"/>
                <a:cs typeface="+mn-cs"/>
              </a:rPr>
              <a:t/>
            </a:r>
            <a:br>
              <a:rPr lang="en-US" sz="2400" b="1" kern="1200" dirty="0">
                <a:solidFill>
                  <a:schemeClr val="accent3"/>
                </a:solidFill>
                <a:ea typeface="+mn-ea"/>
                <a:cs typeface="+mn-cs"/>
              </a:rPr>
            </a:br>
            <a:r>
              <a:rPr lang="en-US" sz="2400" dirty="0" smtClean="0">
                <a:solidFill>
                  <a:schemeClr val="accent3"/>
                </a:solidFill>
              </a:rPr>
              <a:t>Community e.g. </a:t>
            </a:r>
            <a:r>
              <a:rPr lang="en-US" sz="2400" dirty="0" err="1" smtClean="0">
                <a:solidFill>
                  <a:schemeClr val="accent3"/>
                </a:solidFill>
              </a:rPr>
              <a:t>Etsy</a:t>
            </a:r>
            <a:r>
              <a:rPr lang="en-US" sz="2400" dirty="0" smtClean="0">
                <a:solidFill>
                  <a:schemeClr val="accent3"/>
                </a:solidFill>
              </a:rPr>
              <a:t>.</a:t>
            </a:r>
            <a:br>
              <a:rPr lang="en-US" sz="2400" dirty="0" smtClean="0">
                <a:solidFill>
                  <a:schemeClr val="accent3"/>
                </a:solidFill>
              </a:rPr>
            </a:br>
            <a:r>
              <a:rPr lang="en-US" sz="2400" dirty="0" smtClean="0">
                <a:solidFill>
                  <a:schemeClr val="accent3"/>
                </a:solidFill>
              </a:rPr>
              <a:t>In the flow (Apps, ….)</a:t>
            </a:r>
            <a:br>
              <a:rPr lang="en-US" sz="2400" dirty="0" smtClean="0">
                <a:solidFill>
                  <a:schemeClr val="accent3"/>
                </a:solidFill>
              </a:rPr>
            </a:br>
            <a:r>
              <a:rPr lang="en-US" sz="2400" dirty="0" smtClean="0">
                <a:solidFill>
                  <a:schemeClr val="accent3"/>
                </a:solidFill>
              </a:rPr>
              <a:t>Social and analytics (rank, relate, recommend)</a:t>
            </a:r>
            <a:r>
              <a:rPr lang="en-US" sz="2400" b="1" kern="1200" dirty="0">
                <a:solidFill>
                  <a:schemeClr val="accent3"/>
                </a:solidFill>
                <a:ea typeface="+mn-ea"/>
                <a:cs typeface="+mn-cs"/>
              </a:rPr>
              <a:t/>
            </a:r>
            <a:br>
              <a:rPr lang="en-US" sz="2400" b="1" kern="1200" dirty="0">
                <a:solidFill>
                  <a:schemeClr val="accent3"/>
                </a:solidFill>
                <a:ea typeface="+mn-ea"/>
                <a:cs typeface="+mn-cs"/>
              </a:rPr>
            </a:br>
            <a:endParaRPr lang="en-US" sz="2400" b="1" kern="1200" dirty="0">
              <a:solidFill>
                <a:schemeClr val="accent3"/>
              </a:solidFill>
              <a:ea typeface="+mn-ea"/>
              <a:cs typeface="+mn-cs"/>
            </a:endParaRPr>
          </a:p>
        </p:txBody>
      </p:sp>
      <p:sp>
        <p:nvSpPr>
          <p:cNvPr id="10" name="Rectangle 9"/>
          <p:cNvSpPr/>
          <p:nvPr/>
        </p:nvSpPr>
        <p:spPr>
          <a:xfrm>
            <a:off x="378757" y="3580078"/>
            <a:ext cx="73152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accent3"/>
              </a:solidFill>
            </a:endParaRPr>
          </a:p>
        </p:txBody>
      </p:sp>
      <p:sp>
        <p:nvSpPr>
          <p:cNvPr id="5" name="Title 4"/>
          <p:cNvSpPr>
            <a:spLocks noGrp="1"/>
          </p:cNvSpPr>
          <p:nvPr>
            <p:ph type="ctrTitle"/>
          </p:nvPr>
        </p:nvSpPr>
        <p:spPr/>
        <p:txBody>
          <a:bodyPr/>
          <a:lstStyle/>
          <a:p>
            <a:r>
              <a:rPr lang="en-US" dirty="0" smtClean="0"/>
              <a:t>Network Level</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 y="91440"/>
            <a:ext cx="9144000" cy="1280160"/>
          </a:xfrm>
        </p:spPr>
        <p:txBody>
          <a:bodyPr>
            <a:noAutofit/>
          </a:bodyPr>
          <a:lstStyle/>
          <a:p>
            <a:r>
              <a:rPr lang="en-US" sz="6600" cap="small" dirty="0" smtClean="0">
                <a:latin typeface="Segoe UI Light" pitchFamily="34" charset="0"/>
              </a:rPr>
              <a:t>Changing characteristics </a:t>
            </a:r>
            <a:r>
              <a:rPr lang="en-US" sz="6600" cap="small" dirty="0" smtClean="0">
                <a:solidFill>
                  <a:schemeClr val="accent3"/>
                </a:solidFill>
                <a:latin typeface="Segoe UI Light" pitchFamily="34" charset="0"/>
              </a:rPr>
              <a:t>o</a:t>
            </a:r>
            <a:r>
              <a:rPr lang="en-US" sz="6600" cap="small" dirty="0" smtClean="0">
                <a:latin typeface="Segoe UI Light" pitchFamily="34" charset="0"/>
              </a:rPr>
              <a:t>f </a:t>
            </a:r>
            <a:r>
              <a:rPr lang="en-US" sz="6600" cap="small" dirty="0" smtClean="0">
                <a:solidFill>
                  <a:schemeClr val="accent3"/>
                </a:solidFill>
                <a:latin typeface="Segoe UI Light" pitchFamily="34" charset="0"/>
              </a:rPr>
              <a:t>c</a:t>
            </a:r>
            <a:r>
              <a:rPr lang="en-US" sz="6600" cap="small" dirty="0" smtClean="0">
                <a:latin typeface="Segoe UI Light" pitchFamily="34" charset="0"/>
              </a:rPr>
              <a:t>ol</a:t>
            </a:r>
            <a:r>
              <a:rPr lang="en-US" sz="6600" cap="small" dirty="0" smtClean="0">
                <a:solidFill>
                  <a:schemeClr val="accent3"/>
                </a:solidFill>
                <a:latin typeface="Segoe UI Light" pitchFamily="34" charset="0"/>
              </a:rPr>
              <a:t>l</a:t>
            </a:r>
            <a:r>
              <a:rPr lang="en-US" sz="6600" cap="small" dirty="0" smtClean="0">
                <a:latin typeface="Segoe UI Light" pitchFamily="34" charset="0"/>
              </a:rPr>
              <a:t>e</a:t>
            </a:r>
            <a:r>
              <a:rPr lang="en-US" sz="6600" cap="small" dirty="0" smtClean="0">
                <a:solidFill>
                  <a:schemeClr val="accent3"/>
                </a:solidFill>
                <a:latin typeface="Segoe UI Light" pitchFamily="34" charset="0"/>
              </a:rPr>
              <a:t>c</a:t>
            </a:r>
            <a:r>
              <a:rPr lang="en-US" sz="6600" cap="small" dirty="0" smtClean="0">
                <a:latin typeface="Segoe UI Light" pitchFamily="34" charset="0"/>
              </a:rPr>
              <a:t>tions</a:t>
            </a:r>
            <a:endParaRPr lang="en-US" sz="6600" dirty="0">
              <a:latin typeface="Segoe UI Light" pitchFamily="34" charset="0"/>
            </a:endParaRPr>
          </a:p>
        </p:txBody>
      </p:sp>
    </p:spTree>
  </p:cSld>
  <p:clrMapOvr>
    <a:masterClrMapping/>
  </p:clrMapOvr>
  <p:transition>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1676400" y="533400"/>
            <a:ext cx="5791200" cy="4800600"/>
            <a:chOff x="1676400" y="533400"/>
            <a:chExt cx="5791200" cy="4800600"/>
          </a:xfrm>
        </p:grpSpPr>
        <p:sp>
          <p:nvSpPr>
            <p:cNvPr id="14338" name="Text Box 3"/>
            <p:cNvSpPr txBox="1">
              <a:spLocks noChangeArrowheads="1"/>
            </p:cNvSpPr>
            <p:nvPr/>
          </p:nvSpPr>
          <p:spPr bwMode="auto">
            <a:xfrm>
              <a:off x="3382963" y="533400"/>
              <a:ext cx="519112" cy="304800"/>
            </a:xfrm>
            <a:prstGeom prst="rect">
              <a:avLst/>
            </a:prstGeom>
            <a:noFill/>
            <a:ln w="9525">
              <a:noFill/>
              <a:miter lim="800000"/>
              <a:headEnd/>
              <a:tailEnd/>
            </a:ln>
          </p:spPr>
          <p:txBody>
            <a:bodyPr wrap="none">
              <a:spAutoFit/>
            </a:bodyPr>
            <a:lstStyle/>
            <a:p>
              <a:r>
                <a:rPr lang="en-US" sz="1400">
                  <a:solidFill>
                    <a:srgbClr val="7F7F7F"/>
                  </a:solidFill>
                </a:rPr>
                <a:t>high</a:t>
              </a:r>
            </a:p>
          </p:txBody>
        </p:sp>
        <p:sp>
          <p:nvSpPr>
            <p:cNvPr id="14339" name="Text Box 4"/>
            <p:cNvSpPr txBox="1">
              <a:spLocks noChangeArrowheads="1"/>
            </p:cNvSpPr>
            <p:nvPr/>
          </p:nvSpPr>
          <p:spPr bwMode="auto">
            <a:xfrm>
              <a:off x="5230813" y="533400"/>
              <a:ext cx="530225" cy="304800"/>
            </a:xfrm>
            <a:prstGeom prst="rect">
              <a:avLst/>
            </a:prstGeom>
            <a:noFill/>
            <a:ln w="9525">
              <a:noFill/>
              <a:miter lim="800000"/>
              <a:headEnd/>
              <a:tailEnd/>
            </a:ln>
          </p:spPr>
          <p:txBody>
            <a:bodyPr>
              <a:spAutoFit/>
            </a:bodyPr>
            <a:lstStyle/>
            <a:p>
              <a:r>
                <a:rPr lang="en-US" sz="1400">
                  <a:solidFill>
                    <a:srgbClr val="7F7F7F"/>
                  </a:solidFill>
                </a:rPr>
                <a:t>low</a:t>
              </a:r>
            </a:p>
          </p:txBody>
        </p:sp>
        <p:sp>
          <p:nvSpPr>
            <p:cNvPr id="14340" name="Text Box 5"/>
            <p:cNvSpPr txBox="1">
              <a:spLocks noChangeArrowheads="1"/>
            </p:cNvSpPr>
            <p:nvPr/>
          </p:nvSpPr>
          <p:spPr bwMode="auto">
            <a:xfrm rot="-5400000">
              <a:off x="2549525" y="1703388"/>
              <a:ext cx="450850" cy="304800"/>
            </a:xfrm>
            <a:prstGeom prst="rect">
              <a:avLst/>
            </a:prstGeom>
            <a:noFill/>
            <a:ln w="9525">
              <a:noFill/>
              <a:miter lim="800000"/>
              <a:headEnd/>
              <a:tailEnd/>
            </a:ln>
          </p:spPr>
          <p:txBody>
            <a:bodyPr wrap="none">
              <a:spAutoFit/>
            </a:bodyPr>
            <a:lstStyle/>
            <a:p>
              <a:r>
                <a:rPr lang="en-US" sz="1400">
                  <a:solidFill>
                    <a:srgbClr val="7F7F7F"/>
                  </a:solidFill>
                </a:rPr>
                <a:t>low</a:t>
              </a:r>
            </a:p>
          </p:txBody>
        </p:sp>
        <p:sp>
          <p:nvSpPr>
            <p:cNvPr id="14341" name="Text Box 6"/>
            <p:cNvSpPr txBox="1">
              <a:spLocks noChangeArrowheads="1"/>
            </p:cNvSpPr>
            <p:nvPr/>
          </p:nvSpPr>
          <p:spPr bwMode="auto">
            <a:xfrm rot="-5400000">
              <a:off x="2515394" y="3779044"/>
              <a:ext cx="519112" cy="304800"/>
            </a:xfrm>
            <a:prstGeom prst="rect">
              <a:avLst/>
            </a:prstGeom>
            <a:noFill/>
            <a:ln w="9525">
              <a:noFill/>
              <a:miter lim="800000"/>
              <a:headEnd/>
              <a:tailEnd/>
            </a:ln>
          </p:spPr>
          <p:txBody>
            <a:bodyPr wrap="none">
              <a:spAutoFit/>
            </a:bodyPr>
            <a:lstStyle/>
            <a:p>
              <a:r>
                <a:rPr lang="en-US" sz="1400">
                  <a:solidFill>
                    <a:srgbClr val="7F7F7F"/>
                  </a:solidFill>
                </a:rPr>
                <a:t>high</a:t>
              </a:r>
            </a:p>
          </p:txBody>
        </p:sp>
        <p:sp>
          <p:nvSpPr>
            <p:cNvPr id="14343" name="Text Box 12"/>
            <p:cNvSpPr txBox="1">
              <a:spLocks noChangeArrowheads="1"/>
            </p:cNvSpPr>
            <p:nvPr/>
          </p:nvSpPr>
          <p:spPr bwMode="auto">
            <a:xfrm rot="-5400000">
              <a:off x="946944" y="2405857"/>
              <a:ext cx="1919288" cy="460375"/>
            </a:xfrm>
            <a:prstGeom prst="rect">
              <a:avLst/>
            </a:prstGeom>
            <a:noFill/>
            <a:ln w="9525">
              <a:noFill/>
              <a:miter lim="800000"/>
              <a:headEnd/>
              <a:tailEnd/>
            </a:ln>
          </p:spPr>
          <p:txBody>
            <a:bodyPr>
              <a:spAutoFit/>
            </a:bodyPr>
            <a:lstStyle/>
            <a:p>
              <a:r>
                <a:rPr lang="en-US" sz="2400" b="1" dirty="0">
                  <a:solidFill>
                    <a:srgbClr val="F79646"/>
                  </a:solidFill>
                </a:rPr>
                <a:t>Uniqueness</a:t>
              </a:r>
            </a:p>
          </p:txBody>
        </p:sp>
        <p:sp>
          <p:nvSpPr>
            <p:cNvPr id="14344" name="Rectangle 7"/>
            <p:cNvSpPr>
              <a:spLocks noChangeArrowheads="1"/>
            </p:cNvSpPr>
            <p:nvPr/>
          </p:nvSpPr>
          <p:spPr bwMode="auto">
            <a:xfrm>
              <a:off x="3095625" y="898525"/>
              <a:ext cx="3487738" cy="4206875"/>
            </a:xfrm>
            <a:prstGeom prst="rect">
              <a:avLst/>
            </a:prstGeom>
            <a:solidFill>
              <a:schemeClr val="tx1">
                <a:lumMod val="85000"/>
              </a:schemeClr>
            </a:solidFill>
            <a:ln w="57150">
              <a:solidFill>
                <a:schemeClr val="tx1"/>
              </a:solidFill>
              <a:miter lim="800000"/>
              <a:headEnd/>
              <a:tailEnd/>
            </a:ln>
          </p:spPr>
          <p:txBody>
            <a:bodyPr wrap="none" anchor="ctr"/>
            <a:lstStyle/>
            <a:p>
              <a:endParaRPr lang="en-US">
                <a:solidFill>
                  <a:srgbClr val="7F7F7F"/>
                </a:solidFill>
                <a:latin typeface="Verdana" pitchFamily="34" charset="0"/>
              </a:endParaRPr>
            </a:p>
          </p:txBody>
        </p:sp>
        <p:grpSp>
          <p:nvGrpSpPr>
            <p:cNvPr id="3" name="Group 8"/>
            <p:cNvGrpSpPr>
              <a:grpSpLocks/>
            </p:cNvGrpSpPr>
            <p:nvPr/>
          </p:nvGrpSpPr>
          <p:grpSpPr bwMode="auto">
            <a:xfrm>
              <a:off x="3108325" y="898525"/>
              <a:ext cx="3475038" cy="4206875"/>
              <a:chOff x="2208" y="1008"/>
              <a:chExt cx="3024" cy="2736"/>
            </a:xfrm>
          </p:grpSpPr>
          <p:sp>
            <p:nvSpPr>
              <p:cNvPr id="14355" name="Line 9"/>
              <p:cNvSpPr>
                <a:spLocks noChangeShapeType="1"/>
              </p:cNvSpPr>
              <p:nvPr/>
            </p:nvSpPr>
            <p:spPr bwMode="auto">
              <a:xfrm>
                <a:off x="3696" y="1008"/>
                <a:ext cx="0" cy="2736"/>
              </a:xfrm>
              <a:prstGeom prst="line">
                <a:avLst/>
              </a:prstGeom>
              <a:noFill/>
              <a:ln w="57150">
                <a:solidFill>
                  <a:schemeClr val="tx1"/>
                </a:solidFill>
                <a:round/>
                <a:headEnd/>
                <a:tailEnd/>
              </a:ln>
            </p:spPr>
            <p:txBody>
              <a:bodyPr/>
              <a:lstStyle/>
              <a:p>
                <a:endParaRPr lang="en-US">
                  <a:solidFill>
                    <a:prstClr val="black"/>
                  </a:solidFill>
                </a:endParaRPr>
              </a:p>
            </p:txBody>
          </p:sp>
          <p:sp>
            <p:nvSpPr>
              <p:cNvPr id="14356" name="Line 10"/>
              <p:cNvSpPr>
                <a:spLocks noChangeShapeType="1"/>
              </p:cNvSpPr>
              <p:nvPr/>
            </p:nvSpPr>
            <p:spPr bwMode="auto">
              <a:xfrm flipV="1">
                <a:off x="2208" y="2352"/>
                <a:ext cx="3024" cy="0"/>
              </a:xfrm>
              <a:prstGeom prst="line">
                <a:avLst/>
              </a:prstGeom>
              <a:noFill/>
              <a:ln w="57150">
                <a:solidFill>
                  <a:schemeClr val="tx1"/>
                </a:solidFill>
                <a:round/>
                <a:headEnd/>
                <a:tailEnd/>
              </a:ln>
            </p:spPr>
            <p:txBody>
              <a:bodyPr/>
              <a:lstStyle/>
              <a:p>
                <a:endParaRPr lang="en-US">
                  <a:solidFill>
                    <a:prstClr val="black"/>
                  </a:solidFill>
                </a:endParaRPr>
              </a:p>
            </p:txBody>
          </p:sp>
        </p:grpSp>
        <p:cxnSp>
          <p:nvCxnSpPr>
            <p:cNvPr id="32" name="Straight Connector 31"/>
            <p:cNvCxnSpPr/>
            <p:nvPr/>
          </p:nvCxnSpPr>
          <p:spPr>
            <a:xfrm rot="16200000" flipH="1">
              <a:off x="2933700" y="1104900"/>
              <a:ext cx="2057400" cy="16764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791200" y="2743200"/>
              <a:ext cx="1676400" cy="45720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Low Stewardship</a:t>
              </a:r>
            </a:p>
          </p:txBody>
        </p:sp>
        <p:sp>
          <p:nvSpPr>
            <p:cNvPr id="23" name="Oval 22"/>
            <p:cNvSpPr/>
            <p:nvPr/>
          </p:nvSpPr>
          <p:spPr>
            <a:xfrm>
              <a:off x="2209800" y="2743200"/>
              <a:ext cx="1676400" cy="45720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High Stewardship</a:t>
              </a:r>
            </a:p>
          </p:txBody>
        </p:sp>
        <p:sp>
          <p:nvSpPr>
            <p:cNvPr id="24" name="Oval 23"/>
            <p:cNvSpPr/>
            <p:nvPr/>
          </p:nvSpPr>
          <p:spPr>
            <a:xfrm>
              <a:off x="4038600" y="4876800"/>
              <a:ext cx="1676400" cy="45720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In few collections</a:t>
              </a:r>
            </a:p>
          </p:txBody>
        </p:sp>
        <p:sp>
          <p:nvSpPr>
            <p:cNvPr id="25" name="Oval 24"/>
            <p:cNvSpPr/>
            <p:nvPr/>
          </p:nvSpPr>
          <p:spPr>
            <a:xfrm>
              <a:off x="3962400" y="685801"/>
              <a:ext cx="1676400" cy="45720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In many collections</a:t>
              </a:r>
            </a:p>
          </p:txBody>
        </p:sp>
      </p:grpSp>
      <p:sp>
        <p:nvSpPr>
          <p:cNvPr id="14337" name="Title 6"/>
          <p:cNvSpPr>
            <a:spLocks noGrp="1"/>
          </p:cNvSpPr>
          <p:nvPr>
            <p:ph type="title" idx="4294967295"/>
          </p:nvPr>
        </p:nvSpPr>
        <p:spPr>
          <a:xfrm>
            <a:off x="0" y="5638800"/>
            <a:ext cx="8229600" cy="990600"/>
          </a:xfrm>
        </p:spPr>
        <p:txBody>
          <a:bodyPr/>
          <a:lstStyle/>
          <a:p>
            <a:pPr algn="l" eaLnBrk="1" hangingPunct="1"/>
            <a:r>
              <a:rPr lang="en-US" sz="3200" b="1" dirty="0" smtClean="0"/>
              <a:t>COLLECTIONS GRID</a:t>
            </a:r>
            <a:br>
              <a:rPr lang="en-US" sz="3200" b="1" dirty="0" smtClean="0"/>
            </a:br>
            <a:r>
              <a:rPr lang="en-US" sz="1100" b="1" dirty="0" smtClean="0"/>
              <a:t>(</a:t>
            </a:r>
            <a:r>
              <a:rPr lang="en-US" sz="1100" b="1" dirty="0" err="1" smtClean="0"/>
              <a:t>Lorcan</a:t>
            </a:r>
            <a:r>
              <a:rPr lang="en-US" sz="1100" b="1" dirty="0" smtClean="0"/>
              <a:t> Dempsey and Eric Childress, OCLC Research)</a:t>
            </a:r>
            <a:endParaRPr lang="en-US" sz="3200" b="1" dirty="0" smtClean="0"/>
          </a:p>
        </p:txBody>
      </p:sp>
      <p:sp>
        <p:nvSpPr>
          <p:cNvPr id="14342" name="Text Box 11"/>
          <p:cNvSpPr txBox="1">
            <a:spLocks noChangeArrowheads="1"/>
          </p:cNvSpPr>
          <p:nvPr/>
        </p:nvSpPr>
        <p:spPr bwMode="auto">
          <a:xfrm>
            <a:off x="3352800" y="76200"/>
            <a:ext cx="3124200" cy="400110"/>
          </a:xfrm>
          <a:prstGeom prst="rect">
            <a:avLst/>
          </a:prstGeom>
          <a:noFill/>
          <a:ln w="9525">
            <a:noFill/>
            <a:miter lim="800000"/>
            <a:headEnd/>
            <a:tailEnd/>
          </a:ln>
        </p:spPr>
        <p:txBody>
          <a:bodyPr wrap="square">
            <a:spAutoFit/>
          </a:bodyPr>
          <a:lstStyle/>
          <a:p>
            <a:pPr algn="ctr"/>
            <a:r>
              <a:rPr lang="en-US" sz="2000" b="1" dirty="0" smtClean="0">
                <a:solidFill>
                  <a:srgbClr val="F79646"/>
                </a:solidFill>
              </a:rPr>
              <a:t>Stewardship/scarcity</a:t>
            </a:r>
            <a:endParaRPr lang="en-US" sz="2000" b="1" dirty="0">
              <a:solidFill>
                <a:srgbClr val="F79646"/>
              </a:solidFill>
            </a:endParaRPr>
          </a:p>
        </p:txBody>
      </p:sp>
      <p:grpSp>
        <p:nvGrpSpPr>
          <p:cNvPr id="4" name="Group 26"/>
          <p:cNvGrpSpPr/>
          <p:nvPr/>
        </p:nvGrpSpPr>
        <p:grpSpPr>
          <a:xfrm>
            <a:off x="4991100" y="914400"/>
            <a:ext cx="3970338" cy="1668463"/>
            <a:chOff x="4991100" y="914400"/>
            <a:chExt cx="3970338" cy="1668463"/>
          </a:xfrm>
        </p:grpSpPr>
        <p:sp>
          <p:nvSpPr>
            <p:cNvPr id="14346" name="Text Box 35"/>
            <p:cNvSpPr txBox="1">
              <a:spLocks noChangeArrowheads="1"/>
            </p:cNvSpPr>
            <p:nvPr/>
          </p:nvSpPr>
          <p:spPr bwMode="auto">
            <a:xfrm>
              <a:off x="6765925" y="914400"/>
              <a:ext cx="2195513" cy="1230313"/>
            </a:xfrm>
            <a:prstGeom prst="rect">
              <a:avLst/>
            </a:prstGeom>
            <a:noFill/>
            <a:ln w="9525">
              <a:noFill/>
              <a:miter lim="800000"/>
              <a:headEnd/>
              <a:tailEnd/>
            </a:ln>
          </p:spPr>
          <p:txBody>
            <a:bodyPr>
              <a:spAutoFit/>
            </a:bodyPr>
            <a:lstStyle/>
            <a:p>
              <a:pPr>
                <a:spcBef>
                  <a:spcPct val="50000"/>
                </a:spcBef>
              </a:pPr>
              <a:r>
                <a:rPr lang="en-US" sz="1400" b="1" dirty="0">
                  <a:solidFill>
                    <a:srgbClr val="FF6600"/>
                  </a:solidFill>
                </a:rPr>
                <a:t>Low-Low</a:t>
              </a:r>
            </a:p>
            <a:p>
              <a:r>
                <a:rPr lang="en-US" sz="1600" b="1" dirty="0">
                  <a:solidFill>
                    <a:schemeClr val="tx1">
                      <a:lumMod val="75000"/>
                    </a:schemeClr>
                  </a:solidFill>
                </a:rPr>
                <a:t>Freely-accessible web resources</a:t>
              </a:r>
            </a:p>
            <a:p>
              <a:r>
                <a:rPr lang="en-US" sz="1400" dirty="0">
                  <a:solidFill>
                    <a:schemeClr val="tx1">
                      <a:lumMod val="75000"/>
                    </a:schemeClr>
                  </a:solidFill>
                </a:rPr>
                <a:t>Open source software</a:t>
              </a:r>
            </a:p>
            <a:p>
              <a:r>
                <a:rPr lang="en-US" sz="1400" dirty="0">
                  <a:solidFill>
                    <a:schemeClr val="tx1">
                      <a:lumMod val="75000"/>
                    </a:schemeClr>
                  </a:solidFill>
                </a:rPr>
                <a:t>Newsgroup archives</a:t>
              </a:r>
            </a:p>
          </p:txBody>
        </p:sp>
        <p:pic>
          <p:nvPicPr>
            <p:cNvPr id="14347" name="Picture 44" descr="WebResources2"/>
            <p:cNvPicPr>
              <a:picLocks noChangeAspect="1" noChangeArrowheads="1"/>
            </p:cNvPicPr>
            <p:nvPr/>
          </p:nvPicPr>
          <p:blipFill>
            <a:blip r:embed="rId2" cstate="print"/>
            <a:srcRect/>
            <a:stretch>
              <a:fillRect/>
            </a:stretch>
          </p:blipFill>
          <p:spPr bwMode="auto">
            <a:xfrm>
              <a:off x="4991100" y="1355725"/>
              <a:ext cx="1227138" cy="1227138"/>
            </a:xfrm>
            <a:prstGeom prst="rect">
              <a:avLst/>
            </a:prstGeom>
            <a:noFill/>
            <a:ln w="9525">
              <a:noFill/>
              <a:miter lim="800000"/>
              <a:headEnd/>
              <a:tailEnd/>
            </a:ln>
          </p:spPr>
        </p:pic>
      </p:grpSp>
      <p:grpSp>
        <p:nvGrpSpPr>
          <p:cNvPr id="5" name="Group 25"/>
          <p:cNvGrpSpPr/>
          <p:nvPr/>
        </p:nvGrpSpPr>
        <p:grpSpPr>
          <a:xfrm>
            <a:off x="182563" y="838200"/>
            <a:ext cx="4664075" cy="1720850"/>
            <a:chOff x="182563" y="838200"/>
            <a:chExt cx="4664075" cy="1720850"/>
          </a:xfrm>
        </p:grpSpPr>
        <p:sp>
          <p:nvSpPr>
            <p:cNvPr id="14349" name="Text Box 32"/>
            <p:cNvSpPr txBox="1">
              <a:spLocks noChangeArrowheads="1"/>
            </p:cNvSpPr>
            <p:nvPr/>
          </p:nvSpPr>
          <p:spPr bwMode="auto">
            <a:xfrm>
              <a:off x="182563" y="838200"/>
              <a:ext cx="2103437" cy="1631950"/>
            </a:xfrm>
            <a:prstGeom prst="rect">
              <a:avLst/>
            </a:prstGeom>
            <a:noFill/>
            <a:ln w="9525">
              <a:noFill/>
              <a:miter lim="800000"/>
              <a:headEnd/>
              <a:tailEnd/>
            </a:ln>
          </p:spPr>
          <p:txBody>
            <a:bodyPr>
              <a:spAutoFit/>
            </a:bodyPr>
            <a:lstStyle/>
            <a:p>
              <a:pPr>
                <a:spcBef>
                  <a:spcPct val="50000"/>
                </a:spcBef>
              </a:pPr>
              <a:r>
                <a:rPr lang="en-US" sz="1400" b="1" dirty="0">
                  <a:solidFill>
                    <a:srgbClr val="FF6600"/>
                  </a:solidFill>
                </a:rPr>
                <a:t>Low-High</a:t>
              </a:r>
            </a:p>
            <a:p>
              <a:r>
                <a:rPr lang="en-US" sz="1600" b="1" dirty="0">
                  <a:solidFill>
                    <a:schemeClr val="tx1">
                      <a:lumMod val="75000"/>
                    </a:schemeClr>
                  </a:solidFill>
                </a:rPr>
                <a:t>Books &amp; Journals</a:t>
              </a:r>
            </a:p>
            <a:p>
              <a:r>
                <a:rPr lang="en-US" sz="1400" dirty="0">
                  <a:solidFill>
                    <a:schemeClr val="tx1">
                      <a:lumMod val="75000"/>
                    </a:schemeClr>
                  </a:solidFill>
                </a:rPr>
                <a:t>Newspapers</a:t>
              </a:r>
            </a:p>
            <a:p>
              <a:r>
                <a:rPr lang="en-US" sz="1400" dirty="0">
                  <a:solidFill>
                    <a:schemeClr val="tx1">
                      <a:lumMod val="75000"/>
                    </a:schemeClr>
                  </a:solidFill>
                </a:rPr>
                <a:t>Gov Documents</a:t>
              </a:r>
            </a:p>
            <a:p>
              <a:r>
                <a:rPr lang="en-US" sz="1400" dirty="0">
                  <a:solidFill>
                    <a:schemeClr val="tx1">
                      <a:lumMod val="75000"/>
                    </a:schemeClr>
                  </a:solidFill>
                </a:rPr>
                <a:t>CD &amp; DVD</a:t>
              </a:r>
            </a:p>
            <a:p>
              <a:r>
                <a:rPr lang="en-US" sz="1400" dirty="0">
                  <a:solidFill>
                    <a:schemeClr val="tx1">
                      <a:lumMod val="75000"/>
                    </a:schemeClr>
                  </a:solidFill>
                </a:rPr>
                <a:t>Maps</a:t>
              </a:r>
            </a:p>
            <a:p>
              <a:r>
                <a:rPr lang="en-US" sz="1400" dirty="0">
                  <a:solidFill>
                    <a:schemeClr val="tx1">
                      <a:lumMod val="75000"/>
                    </a:schemeClr>
                  </a:solidFill>
                </a:rPr>
                <a:t>Scores</a:t>
              </a:r>
              <a:endParaRPr lang="en-US" sz="1400" b="1" dirty="0">
                <a:solidFill>
                  <a:schemeClr val="tx1">
                    <a:lumMod val="75000"/>
                  </a:schemeClr>
                </a:solidFill>
              </a:endParaRPr>
            </a:p>
          </p:txBody>
        </p:sp>
        <p:pic>
          <p:nvPicPr>
            <p:cNvPr id="14350" name="Picture 48" descr="booksjournals"/>
            <p:cNvPicPr>
              <a:picLocks noChangeAspect="1" noChangeArrowheads="1"/>
            </p:cNvPicPr>
            <p:nvPr/>
          </p:nvPicPr>
          <p:blipFill>
            <a:blip r:embed="rId3" cstate="print"/>
            <a:srcRect/>
            <a:stretch>
              <a:fillRect/>
            </a:stretch>
          </p:blipFill>
          <p:spPr bwMode="auto">
            <a:xfrm>
              <a:off x="3108325" y="1400175"/>
              <a:ext cx="1738313" cy="1158875"/>
            </a:xfrm>
            <a:prstGeom prst="rect">
              <a:avLst/>
            </a:prstGeom>
            <a:noFill/>
            <a:ln w="9525">
              <a:noFill/>
              <a:miter lim="800000"/>
              <a:headEnd/>
              <a:tailEnd/>
            </a:ln>
          </p:spPr>
        </p:pic>
      </p:grpSp>
      <p:grpSp>
        <p:nvGrpSpPr>
          <p:cNvPr id="6" name="Group 28"/>
          <p:cNvGrpSpPr/>
          <p:nvPr/>
        </p:nvGrpSpPr>
        <p:grpSpPr>
          <a:xfrm>
            <a:off x="182563" y="3311525"/>
            <a:ext cx="8778875" cy="2554288"/>
            <a:chOff x="182563" y="3311525"/>
            <a:chExt cx="8778875" cy="2554288"/>
          </a:xfrm>
        </p:grpSpPr>
        <p:grpSp>
          <p:nvGrpSpPr>
            <p:cNvPr id="7" name="Group 27"/>
            <p:cNvGrpSpPr/>
            <p:nvPr/>
          </p:nvGrpSpPr>
          <p:grpSpPr>
            <a:xfrm>
              <a:off x="4937125" y="3311525"/>
              <a:ext cx="4024313" cy="2554288"/>
              <a:chOff x="4937125" y="3311525"/>
              <a:chExt cx="4024313" cy="2554288"/>
            </a:xfrm>
          </p:grpSpPr>
          <p:sp>
            <p:nvSpPr>
              <p:cNvPr id="14351" name="Text Box 34"/>
              <p:cNvSpPr txBox="1">
                <a:spLocks noChangeArrowheads="1"/>
              </p:cNvSpPr>
              <p:nvPr/>
            </p:nvSpPr>
            <p:spPr bwMode="auto">
              <a:xfrm>
                <a:off x="6675438" y="3311525"/>
                <a:ext cx="2286000" cy="2554288"/>
              </a:xfrm>
              <a:prstGeom prst="rect">
                <a:avLst/>
              </a:prstGeom>
              <a:noFill/>
              <a:ln w="9525">
                <a:noFill/>
                <a:miter lim="800000"/>
                <a:headEnd/>
                <a:tailEnd/>
              </a:ln>
            </p:spPr>
            <p:txBody>
              <a:bodyPr>
                <a:spAutoFit/>
              </a:bodyPr>
              <a:lstStyle/>
              <a:p>
                <a:pPr>
                  <a:spcBef>
                    <a:spcPct val="50000"/>
                  </a:spcBef>
                </a:pPr>
                <a:r>
                  <a:rPr lang="en-US" sz="1400" b="1" dirty="0">
                    <a:solidFill>
                      <a:srgbClr val="FF6600"/>
                    </a:solidFill>
                  </a:rPr>
                  <a:t>High-Low</a:t>
                </a:r>
              </a:p>
              <a:p>
                <a:r>
                  <a:rPr lang="en-US" sz="1600" b="1" dirty="0">
                    <a:solidFill>
                      <a:schemeClr val="tx1">
                        <a:lumMod val="75000"/>
                      </a:schemeClr>
                    </a:solidFill>
                  </a:rPr>
                  <a:t>Research &amp; Learning Materials</a:t>
                </a:r>
                <a:r>
                  <a:rPr lang="en-US" sz="1600" dirty="0">
                    <a:solidFill>
                      <a:schemeClr val="tx1">
                        <a:lumMod val="75000"/>
                      </a:schemeClr>
                    </a:solidFill>
                  </a:rPr>
                  <a:t> </a:t>
                </a:r>
              </a:p>
              <a:p>
                <a:r>
                  <a:rPr lang="en-US" sz="1600" b="1" dirty="0" smtClean="0">
                    <a:solidFill>
                      <a:schemeClr val="tx1">
                        <a:lumMod val="75000"/>
                      </a:schemeClr>
                    </a:solidFill>
                  </a:rPr>
                  <a:t>Institutional </a:t>
                </a:r>
                <a:r>
                  <a:rPr lang="en-US" sz="1600" b="1" dirty="0">
                    <a:solidFill>
                      <a:schemeClr val="tx1">
                        <a:lumMod val="75000"/>
                      </a:schemeClr>
                    </a:solidFill>
                  </a:rPr>
                  <a:t>records</a:t>
                </a:r>
              </a:p>
              <a:p>
                <a:r>
                  <a:rPr lang="en-US" sz="1400" dirty="0" err="1">
                    <a:solidFill>
                      <a:schemeClr val="tx1">
                        <a:lumMod val="75000"/>
                      </a:schemeClr>
                    </a:solidFill>
                  </a:rPr>
                  <a:t>ePrints</a:t>
                </a:r>
                <a:r>
                  <a:rPr lang="en-US" sz="1400" dirty="0">
                    <a:solidFill>
                      <a:schemeClr val="tx1">
                        <a:lumMod val="75000"/>
                      </a:schemeClr>
                    </a:solidFill>
                  </a:rPr>
                  <a:t>/tech reports</a:t>
                </a:r>
              </a:p>
              <a:p>
                <a:r>
                  <a:rPr lang="en-US" sz="1400" dirty="0">
                    <a:solidFill>
                      <a:schemeClr val="tx1">
                        <a:lumMod val="75000"/>
                      </a:schemeClr>
                    </a:solidFill>
                  </a:rPr>
                  <a:t>Learning objects</a:t>
                </a:r>
              </a:p>
              <a:p>
                <a:r>
                  <a:rPr lang="en-US" sz="1400" dirty="0">
                    <a:solidFill>
                      <a:schemeClr val="tx1">
                        <a:lumMod val="75000"/>
                      </a:schemeClr>
                    </a:solidFill>
                  </a:rPr>
                  <a:t>Courseware</a:t>
                </a:r>
              </a:p>
              <a:p>
                <a:r>
                  <a:rPr lang="en-US" sz="1400" dirty="0">
                    <a:solidFill>
                      <a:schemeClr val="tx1">
                        <a:lumMod val="75000"/>
                      </a:schemeClr>
                    </a:solidFill>
                  </a:rPr>
                  <a:t>E-portfolios</a:t>
                </a:r>
              </a:p>
              <a:p>
                <a:r>
                  <a:rPr lang="en-US" sz="1400" dirty="0">
                    <a:solidFill>
                      <a:schemeClr val="tx1">
                        <a:lumMod val="75000"/>
                      </a:schemeClr>
                    </a:solidFill>
                  </a:rPr>
                  <a:t>Research data</a:t>
                </a:r>
              </a:p>
              <a:p>
                <a:r>
                  <a:rPr lang="en-US" sz="1400" dirty="0">
                    <a:solidFill>
                      <a:srgbClr val="F79646"/>
                    </a:solidFill>
                  </a:rPr>
                  <a:t>Prospectus</a:t>
                </a:r>
              </a:p>
              <a:p>
                <a:r>
                  <a:rPr lang="en-US" sz="1400" dirty="0" err="1">
                    <a:solidFill>
                      <a:srgbClr val="F79646"/>
                    </a:solidFill>
                  </a:rPr>
                  <a:t>Insitutional</a:t>
                </a:r>
                <a:r>
                  <a:rPr lang="en-US" sz="1400" dirty="0">
                    <a:solidFill>
                      <a:srgbClr val="F79646"/>
                    </a:solidFill>
                  </a:rPr>
                  <a:t> website</a:t>
                </a:r>
              </a:p>
            </p:txBody>
          </p:sp>
          <p:pic>
            <p:nvPicPr>
              <p:cNvPr id="14352" name="Picture 50" descr="researchandlearning2"/>
              <p:cNvPicPr>
                <a:picLocks noChangeAspect="1" noChangeArrowheads="1"/>
              </p:cNvPicPr>
              <p:nvPr/>
            </p:nvPicPr>
            <p:blipFill>
              <a:blip r:embed="rId4" cstate="print"/>
              <a:srcRect/>
              <a:stretch>
                <a:fillRect/>
              </a:stretch>
            </p:blipFill>
            <p:spPr bwMode="auto">
              <a:xfrm>
                <a:off x="4937125" y="3551238"/>
                <a:ext cx="1555750" cy="1036637"/>
              </a:xfrm>
              <a:prstGeom prst="rect">
                <a:avLst/>
              </a:prstGeom>
              <a:noFill/>
              <a:ln w="9525">
                <a:noFill/>
                <a:miter lim="800000"/>
                <a:headEnd/>
                <a:tailEnd/>
              </a:ln>
            </p:spPr>
          </p:pic>
        </p:grpSp>
        <p:sp>
          <p:nvSpPr>
            <p:cNvPr id="14353" name="Text Box 33"/>
            <p:cNvSpPr txBox="1">
              <a:spLocks noChangeArrowheads="1"/>
            </p:cNvSpPr>
            <p:nvPr/>
          </p:nvSpPr>
          <p:spPr bwMode="auto">
            <a:xfrm>
              <a:off x="182563" y="3459163"/>
              <a:ext cx="2835275" cy="1631950"/>
            </a:xfrm>
            <a:prstGeom prst="rect">
              <a:avLst/>
            </a:prstGeom>
            <a:noFill/>
            <a:ln w="9525">
              <a:noFill/>
              <a:miter lim="800000"/>
              <a:headEnd/>
              <a:tailEnd/>
            </a:ln>
          </p:spPr>
          <p:txBody>
            <a:bodyPr>
              <a:spAutoFit/>
            </a:bodyPr>
            <a:lstStyle/>
            <a:p>
              <a:pPr>
                <a:spcBef>
                  <a:spcPct val="50000"/>
                </a:spcBef>
              </a:pPr>
              <a:r>
                <a:rPr lang="en-US" sz="1400" b="1" dirty="0">
                  <a:solidFill>
                    <a:srgbClr val="FF6600"/>
                  </a:solidFill>
                </a:rPr>
                <a:t>High-High</a:t>
              </a:r>
            </a:p>
            <a:p>
              <a:r>
                <a:rPr lang="en-US" sz="1600" b="1" dirty="0">
                  <a:solidFill>
                    <a:schemeClr val="tx1">
                      <a:lumMod val="75000"/>
                    </a:schemeClr>
                  </a:solidFill>
                </a:rPr>
                <a:t>Special  Collections</a:t>
              </a:r>
            </a:p>
            <a:p>
              <a:r>
                <a:rPr lang="en-US" sz="1400" dirty="0">
                  <a:solidFill>
                    <a:schemeClr val="tx1">
                      <a:lumMod val="75000"/>
                    </a:schemeClr>
                  </a:solidFill>
                </a:rPr>
                <a:t>Rare books</a:t>
              </a:r>
            </a:p>
            <a:p>
              <a:r>
                <a:rPr lang="en-US" sz="1400" dirty="0">
                  <a:solidFill>
                    <a:schemeClr val="tx1">
                      <a:lumMod val="75000"/>
                    </a:schemeClr>
                  </a:solidFill>
                </a:rPr>
                <a:t>Local/Historical Newspapers</a:t>
              </a:r>
            </a:p>
            <a:p>
              <a:r>
                <a:rPr lang="en-US" sz="1400" dirty="0">
                  <a:solidFill>
                    <a:schemeClr val="tx1">
                      <a:lumMod val="75000"/>
                    </a:schemeClr>
                  </a:solidFill>
                </a:rPr>
                <a:t>Local History Materials</a:t>
              </a:r>
            </a:p>
            <a:p>
              <a:r>
                <a:rPr lang="en-US" sz="1400" dirty="0">
                  <a:solidFill>
                    <a:schemeClr val="tx1">
                      <a:lumMod val="75000"/>
                    </a:schemeClr>
                  </a:solidFill>
                </a:rPr>
                <a:t>Archives &amp; Manuscripts</a:t>
              </a:r>
            </a:p>
            <a:p>
              <a:r>
                <a:rPr lang="en-US" sz="1400" dirty="0">
                  <a:solidFill>
                    <a:schemeClr val="tx1">
                      <a:lumMod val="75000"/>
                    </a:schemeClr>
                  </a:solidFill>
                </a:rPr>
                <a:t>Theses &amp; dissertations</a:t>
              </a:r>
            </a:p>
          </p:txBody>
        </p:sp>
        <p:pic>
          <p:nvPicPr>
            <p:cNvPr id="14354" name="Picture 51" descr="specialcollections2"/>
            <p:cNvPicPr>
              <a:picLocks noChangeAspect="1" noChangeArrowheads="1"/>
            </p:cNvPicPr>
            <p:nvPr/>
          </p:nvPicPr>
          <p:blipFill>
            <a:blip r:embed="rId5" cstate="print"/>
            <a:srcRect/>
            <a:stretch>
              <a:fillRect/>
            </a:stretch>
          </p:blipFill>
          <p:spPr bwMode="auto">
            <a:xfrm>
              <a:off x="3200400" y="3641725"/>
              <a:ext cx="1462088" cy="974725"/>
            </a:xfrm>
            <a:prstGeom prst="rect">
              <a:avLst/>
            </a:prstGeom>
            <a:noFill/>
            <a:ln w="9525">
              <a:noFill/>
              <a:miter lim="800000"/>
              <a:headEnd/>
              <a:tailEnd/>
            </a:ln>
          </p:spPr>
        </p:pic>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Box 36"/>
          <p:cNvSpPr txBox="1">
            <a:spLocks noChangeArrowheads="1"/>
          </p:cNvSpPr>
          <p:nvPr/>
        </p:nvSpPr>
        <p:spPr bwMode="auto">
          <a:xfrm>
            <a:off x="228600" y="228600"/>
            <a:ext cx="1727200" cy="366713"/>
          </a:xfrm>
          <a:prstGeom prst="rect">
            <a:avLst/>
          </a:prstGeom>
          <a:noFill/>
          <a:ln w="9525">
            <a:noFill/>
            <a:miter lim="800000"/>
            <a:headEnd/>
            <a:tailEnd/>
          </a:ln>
        </p:spPr>
        <p:txBody>
          <a:bodyPr wrap="none">
            <a:spAutoFit/>
          </a:bodyPr>
          <a:lstStyle/>
          <a:p>
            <a:r>
              <a:rPr lang="en-US" b="1">
                <a:solidFill>
                  <a:prstClr val="black"/>
                </a:solidFill>
              </a:rPr>
              <a:t>Collections Grid </a:t>
            </a:r>
          </a:p>
        </p:txBody>
      </p:sp>
      <p:sp>
        <p:nvSpPr>
          <p:cNvPr id="4" name="Rectangle 3"/>
          <p:cNvSpPr/>
          <p:nvPr/>
        </p:nvSpPr>
        <p:spPr>
          <a:xfrm>
            <a:off x="1295400" y="1219200"/>
            <a:ext cx="6553200" cy="4495800"/>
          </a:xfrm>
          <a:prstGeom prst="rect">
            <a:avLst/>
          </a:prstGeom>
          <a:solidFill>
            <a:schemeClr val="tx1">
              <a:lumMod val="85000"/>
              <a:alpha val="2705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6" name="Straight Connector 5"/>
          <p:cNvCxnSpPr>
            <a:stCxn id="4" idx="0"/>
            <a:endCxn id="4" idx="2"/>
          </p:cNvCxnSpPr>
          <p:nvPr/>
        </p:nvCxnSpPr>
        <p:spPr>
          <a:xfrm rot="16200000" flipH="1">
            <a:off x="2324101" y="3467100"/>
            <a:ext cx="44958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rot="10800000" flipH="1">
            <a:off x="1295400" y="3467100"/>
            <a:ext cx="655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086600" y="31242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rPr>
              <a:t>Low Stewardship</a:t>
            </a:r>
          </a:p>
        </p:txBody>
      </p:sp>
      <p:sp>
        <p:nvSpPr>
          <p:cNvPr id="18" name="Oval 17"/>
          <p:cNvSpPr/>
          <p:nvPr/>
        </p:nvSpPr>
        <p:spPr>
          <a:xfrm>
            <a:off x="152400" y="31242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a:solidFill>
                  <a:srgbClr val="FFFFFF"/>
                </a:solidFill>
              </a:rPr>
              <a:t>High Stewardship</a:t>
            </a:r>
          </a:p>
        </p:txBody>
      </p:sp>
      <p:sp>
        <p:nvSpPr>
          <p:cNvPr id="19" name="Oval 18"/>
          <p:cNvSpPr/>
          <p:nvPr/>
        </p:nvSpPr>
        <p:spPr>
          <a:xfrm>
            <a:off x="3581400" y="56388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rPr>
              <a:t>In few collections</a:t>
            </a:r>
          </a:p>
        </p:txBody>
      </p:sp>
      <p:sp>
        <p:nvSpPr>
          <p:cNvPr id="20" name="Oval 19"/>
          <p:cNvSpPr/>
          <p:nvPr/>
        </p:nvSpPr>
        <p:spPr>
          <a:xfrm>
            <a:off x="3581400" y="6858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rPr>
              <a:t>In many collections</a:t>
            </a:r>
          </a:p>
        </p:txBody>
      </p:sp>
      <p:sp>
        <p:nvSpPr>
          <p:cNvPr id="15369" name="Rectangular Callout 15"/>
          <p:cNvSpPr>
            <a:spLocks noChangeArrowheads="1"/>
          </p:cNvSpPr>
          <p:nvPr/>
        </p:nvSpPr>
        <p:spPr bwMode="auto">
          <a:xfrm>
            <a:off x="6858000" y="5257800"/>
            <a:ext cx="1752600" cy="1219200"/>
          </a:xfrm>
          <a:prstGeom prst="wedgeRectCallout">
            <a:avLst>
              <a:gd name="adj1" fmla="val -87773"/>
              <a:gd name="adj2" fmla="val -62889"/>
            </a:avLst>
          </a:prstGeom>
          <a:solidFill>
            <a:srgbClr val="7F7F7F"/>
          </a:solidFill>
          <a:ln w="25400" algn="ctr">
            <a:noFill/>
            <a:miter lim="800000"/>
            <a:headEnd/>
            <a:tailEnd/>
          </a:ln>
        </p:spPr>
        <p:txBody>
          <a:bodyPr anchor="ctr"/>
          <a:lstStyle/>
          <a:p>
            <a:pPr algn="ctr"/>
            <a:r>
              <a:rPr lang="en-US" sz="1400">
                <a:solidFill>
                  <a:srgbClr val="FFFFFF"/>
                </a:solidFill>
              </a:rPr>
              <a:t>Research &amp; Learning Materials  </a:t>
            </a:r>
          </a:p>
        </p:txBody>
      </p:sp>
      <p:sp>
        <p:nvSpPr>
          <p:cNvPr id="17" name="Rectangular Callout 16"/>
          <p:cNvSpPr/>
          <p:nvPr/>
        </p:nvSpPr>
        <p:spPr>
          <a:xfrm>
            <a:off x="6781800" y="685800"/>
            <a:ext cx="1752600" cy="685800"/>
          </a:xfrm>
          <a:prstGeom prst="wedgeRectCallout">
            <a:avLst>
              <a:gd name="adj1" fmla="val -67473"/>
              <a:gd name="adj2" fmla="val 133115"/>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rPr>
              <a:t>Open Web Resources</a:t>
            </a:r>
          </a:p>
        </p:txBody>
      </p:sp>
      <p:sp>
        <p:nvSpPr>
          <p:cNvPr id="21" name="Rectangular Callout 20"/>
          <p:cNvSpPr/>
          <p:nvPr/>
        </p:nvSpPr>
        <p:spPr>
          <a:xfrm>
            <a:off x="685800" y="685800"/>
            <a:ext cx="1752600" cy="838200"/>
          </a:xfrm>
          <a:prstGeom prst="wedgeRectCallout">
            <a:avLst>
              <a:gd name="adj1" fmla="val 67117"/>
              <a:gd name="adj2" fmla="val 73375"/>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rPr>
              <a:t>Purchased Materials</a:t>
            </a:r>
          </a:p>
          <a:p>
            <a:pPr algn="ctr">
              <a:defRPr/>
            </a:pPr>
            <a:r>
              <a:rPr lang="en-US" sz="1400" dirty="0">
                <a:solidFill>
                  <a:srgbClr val="FFFFFF"/>
                </a:solidFill>
              </a:rPr>
              <a:t>Licensed E-Resources</a:t>
            </a:r>
          </a:p>
        </p:txBody>
      </p:sp>
      <p:sp>
        <p:nvSpPr>
          <p:cNvPr id="15372" name="Rectangular Callout 21"/>
          <p:cNvSpPr>
            <a:spLocks noChangeArrowheads="1"/>
          </p:cNvSpPr>
          <p:nvPr/>
        </p:nvSpPr>
        <p:spPr bwMode="auto">
          <a:xfrm>
            <a:off x="685800" y="5334000"/>
            <a:ext cx="1752600" cy="1143000"/>
          </a:xfrm>
          <a:prstGeom prst="wedgeRectCallout">
            <a:avLst>
              <a:gd name="adj1" fmla="val 80616"/>
              <a:gd name="adj2" fmla="val -79306"/>
            </a:avLst>
          </a:prstGeom>
          <a:solidFill>
            <a:srgbClr val="7F7F7F"/>
          </a:solidFill>
          <a:ln w="25400" algn="ctr">
            <a:noFill/>
            <a:miter lim="800000"/>
            <a:headEnd/>
            <a:tailEnd/>
          </a:ln>
        </p:spPr>
        <p:txBody>
          <a:bodyPr anchor="ctr"/>
          <a:lstStyle/>
          <a:p>
            <a:pPr algn="ctr"/>
            <a:r>
              <a:rPr lang="en-US" sz="1400">
                <a:solidFill>
                  <a:srgbClr val="FFFFFF"/>
                </a:solidFill>
              </a:rPr>
              <a:t>Special Collections</a:t>
            </a:r>
          </a:p>
          <a:p>
            <a:pPr algn="ctr"/>
            <a:r>
              <a:rPr lang="en-US" sz="1400">
                <a:solidFill>
                  <a:srgbClr val="FFFFFF"/>
                </a:solidFill>
              </a:rPr>
              <a:t>Local Digitization</a:t>
            </a:r>
          </a:p>
        </p:txBody>
      </p:sp>
      <p:sp>
        <p:nvSpPr>
          <p:cNvPr id="15377" name="Line 22"/>
          <p:cNvSpPr>
            <a:spLocks noChangeShapeType="1"/>
          </p:cNvSpPr>
          <p:nvPr/>
        </p:nvSpPr>
        <p:spPr bwMode="auto">
          <a:xfrm flipH="1" flipV="1">
            <a:off x="1371600" y="1371600"/>
            <a:ext cx="3200400" cy="2057400"/>
          </a:xfrm>
          <a:prstGeom prst="line">
            <a:avLst/>
          </a:prstGeom>
          <a:noFill/>
          <a:ln w="9525">
            <a:solidFill>
              <a:srgbClr val="808080"/>
            </a:solidFill>
            <a:prstDash val="dash"/>
            <a:round/>
            <a:headEnd/>
            <a:tailEnd/>
          </a:ln>
        </p:spPr>
        <p:txBody>
          <a:bodyPr/>
          <a:lstStyle/>
          <a:p>
            <a:endParaRPr lang="en-US">
              <a:solidFill>
                <a:prstClr val="black"/>
              </a:solidFill>
            </a:endParaRPr>
          </a:p>
        </p:txBody>
      </p:sp>
      <p:sp>
        <p:nvSpPr>
          <p:cNvPr id="15378" name="Text Box 23"/>
          <p:cNvSpPr txBox="1">
            <a:spLocks noChangeArrowheads="1"/>
          </p:cNvSpPr>
          <p:nvPr/>
        </p:nvSpPr>
        <p:spPr bwMode="auto">
          <a:xfrm>
            <a:off x="3032125" y="1484313"/>
            <a:ext cx="1098550" cy="366712"/>
          </a:xfrm>
          <a:prstGeom prst="rect">
            <a:avLst/>
          </a:prstGeom>
          <a:noFill/>
          <a:ln w="9525">
            <a:noFill/>
            <a:miter lim="800000"/>
            <a:headEnd/>
            <a:tailEnd/>
          </a:ln>
        </p:spPr>
        <p:txBody>
          <a:bodyPr wrap="none">
            <a:spAutoFit/>
          </a:bodyPr>
          <a:lstStyle/>
          <a:p>
            <a:r>
              <a:rPr lang="en-US">
                <a:solidFill>
                  <a:prstClr val="black"/>
                </a:solidFill>
              </a:rPr>
              <a:t>Licensed</a:t>
            </a:r>
          </a:p>
        </p:txBody>
      </p:sp>
      <p:sp>
        <p:nvSpPr>
          <p:cNvPr id="15379" name="Text Box 24"/>
          <p:cNvSpPr txBox="1">
            <a:spLocks noChangeArrowheads="1"/>
          </p:cNvSpPr>
          <p:nvPr/>
        </p:nvSpPr>
        <p:spPr bwMode="auto">
          <a:xfrm>
            <a:off x="1447800" y="2819400"/>
            <a:ext cx="1276350" cy="366713"/>
          </a:xfrm>
          <a:prstGeom prst="rect">
            <a:avLst/>
          </a:prstGeom>
          <a:noFill/>
          <a:ln w="9525">
            <a:noFill/>
            <a:miter lim="800000"/>
            <a:headEnd/>
            <a:tailEnd/>
          </a:ln>
        </p:spPr>
        <p:txBody>
          <a:bodyPr wrap="none">
            <a:spAutoFit/>
          </a:bodyPr>
          <a:lstStyle/>
          <a:p>
            <a:r>
              <a:rPr lang="en-US">
                <a:solidFill>
                  <a:prstClr val="black"/>
                </a:solidFill>
              </a:rPr>
              <a:t>Purchased</a:t>
            </a:r>
          </a:p>
        </p:txBody>
      </p:sp>
      <p:pic>
        <p:nvPicPr>
          <p:cNvPr id="22" name="Picture 48" descr="booksjournals"/>
          <p:cNvPicPr>
            <a:picLocks noChangeAspect="1" noChangeArrowheads="1"/>
          </p:cNvPicPr>
          <p:nvPr/>
        </p:nvPicPr>
        <p:blipFill>
          <a:blip r:embed="rId2" cstate="print"/>
          <a:srcRect/>
          <a:stretch>
            <a:fillRect/>
          </a:stretch>
        </p:blipFill>
        <p:spPr bwMode="auto">
          <a:xfrm>
            <a:off x="2057400" y="1752600"/>
            <a:ext cx="1738313" cy="1158875"/>
          </a:xfrm>
          <a:prstGeom prst="rect">
            <a:avLst/>
          </a:prstGeom>
          <a:noFill/>
          <a:ln w="9525">
            <a:noFill/>
            <a:miter lim="800000"/>
            <a:headEnd/>
            <a:tailEnd/>
          </a:ln>
        </p:spPr>
      </p:pic>
      <p:pic>
        <p:nvPicPr>
          <p:cNvPr id="23" name="Picture 44" descr="WebResources2"/>
          <p:cNvPicPr>
            <a:picLocks noChangeAspect="1" noChangeArrowheads="1"/>
          </p:cNvPicPr>
          <p:nvPr/>
        </p:nvPicPr>
        <p:blipFill>
          <a:blip r:embed="rId3" cstate="print"/>
          <a:srcRect/>
          <a:stretch>
            <a:fillRect/>
          </a:stretch>
        </p:blipFill>
        <p:spPr bwMode="auto">
          <a:xfrm>
            <a:off x="5334000" y="1828800"/>
            <a:ext cx="1227138" cy="1227138"/>
          </a:xfrm>
          <a:prstGeom prst="rect">
            <a:avLst/>
          </a:prstGeom>
          <a:noFill/>
          <a:ln w="9525">
            <a:noFill/>
            <a:miter lim="800000"/>
            <a:headEnd/>
            <a:tailEnd/>
          </a:ln>
        </p:spPr>
      </p:pic>
      <p:pic>
        <p:nvPicPr>
          <p:cNvPr id="24" name="Picture 50" descr="researchandlearning2"/>
          <p:cNvPicPr>
            <a:picLocks noChangeAspect="1" noChangeArrowheads="1"/>
          </p:cNvPicPr>
          <p:nvPr/>
        </p:nvPicPr>
        <p:blipFill>
          <a:blip r:embed="rId4" cstate="print"/>
          <a:srcRect/>
          <a:stretch>
            <a:fillRect/>
          </a:stretch>
        </p:blipFill>
        <p:spPr bwMode="auto">
          <a:xfrm>
            <a:off x="5181600" y="3810000"/>
            <a:ext cx="1555750" cy="1036637"/>
          </a:xfrm>
          <a:prstGeom prst="rect">
            <a:avLst/>
          </a:prstGeom>
          <a:noFill/>
          <a:ln w="9525">
            <a:noFill/>
            <a:miter lim="800000"/>
            <a:headEnd/>
            <a:tailEnd/>
          </a:ln>
        </p:spPr>
      </p:pic>
      <p:pic>
        <p:nvPicPr>
          <p:cNvPr id="25" name="Picture 51" descr="specialcollections2"/>
          <p:cNvPicPr>
            <a:picLocks noChangeAspect="1" noChangeArrowheads="1"/>
          </p:cNvPicPr>
          <p:nvPr/>
        </p:nvPicPr>
        <p:blipFill>
          <a:blip r:embed="rId5" cstate="print"/>
          <a:srcRect/>
          <a:stretch>
            <a:fillRect/>
          </a:stretch>
        </p:blipFill>
        <p:spPr bwMode="auto">
          <a:xfrm>
            <a:off x="2362200" y="3886200"/>
            <a:ext cx="1462088" cy="97472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438400" y="457200"/>
            <a:ext cx="3810000" cy="5895975"/>
          </a:xfrm>
          <a:prstGeom prst="rect">
            <a:avLst/>
          </a:prstGeom>
          <a:noFill/>
          <a:ln w="9525">
            <a:noFill/>
            <a:miter lim="800000"/>
            <a:headEnd/>
            <a:tailEnd/>
          </a:ln>
        </p:spPr>
      </p:pic>
      <p:sp>
        <p:nvSpPr>
          <p:cNvPr id="3" name="Oval 2"/>
          <p:cNvSpPr/>
          <p:nvPr/>
        </p:nvSpPr>
        <p:spPr>
          <a:xfrm>
            <a:off x="2590800" y="4495800"/>
            <a:ext cx="1752600" cy="12954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267200" y="4495800"/>
            <a:ext cx="1752600" cy="12954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09800" y="762000"/>
            <a:ext cx="3581400" cy="2286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1" descr="specialcollections2"/>
          <p:cNvPicPr>
            <a:picLocks noChangeAspect="1" noChangeArrowheads="1"/>
          </p:cNvPicPr>
          <p:nvPr/>
        </p:nvPicPr>
        <p:blipFill>
          <a:blip r:embed="rId3" cstate="print"/>
          <a:srcRect/>
          <a:stretch>
            <a:fillRect/>
          </a:stretch>
        </p:blipFill>
        <p:spPr bwMode="auto">
          <a:xfrm>
            <a:off x="685800" y="4800600"/>
            <a:ext cx="1462088" cy="974725"/>
          </a:xfrm>
          <a:prstGeom prst="rect">
            <a:avLst/>
          </a:prstGeom>
          <a:noFill/>
          <a:ln w="9525">
            <a:noFill/>
            <a:miter lim="800000"/>
            <a:headEnd/>
            <a:tailEnd/>
          </a:ln>
        </p:spPr>
      </p:pic>
      <p:pic>
        <p:nvPicPr>
          <p:cNvPr id="8" name="Picture 50" descr="researchandlearning2"/>
          <p:cNvPicPr>
            <a:picLocks noChangeAspect="1" noChangeArrowheads="1"/>
          </p:cNvPicPr>
          <p:nvPr/>
        </p:nvPicPr>
        <p:blipFill>
          <a:blip r:embed="rId4" cstate="print"/>
          <a:srcRect/>
          <a:stretch>
            <a:fillRect/>
          </a:stretch>
        </p:blipFill>
        <p:spPr bwMode="auto">
          <a:xfrm>
            <a:off x="6553200" y="4800600"/>
            <a:ext cx="1555750" cy="1036637"/>
          </a:xfrm>
          <a:prstGeom prst="rect">
            <a:avLst/>
          </a:prstGeom>
          <a:noFill/>
          <a:ln w="9525">
            <a:noFill/>
            <a:miter lim="800000"/>
            <a:headEnd/>
            <a:tailEnd/>
          </a:ln>
        </p:spPr>
      </p:pic>
      <p:pic>
        <p:nvPicPr>
          <p:cNvPr id="9" name="Picture 48" descr="booksjournals"/>
          <p:cNvPicPr>
            <a:picLocks noChangeAspect="1" noChangeArrowheads="1"/>
          </p:cNvPicPr>
          <p:nvPr/>
        </p:nvPicPr>
        <p:blipFill>
          <a:blip r:embed="rId5" cstate="print"/>
          <a:srcRect/>
          <a:stretch>
            <a:fillRect/>
          </a:stretch>
        </p:blipFill>
        <p:spPr bwMode="auto">
          <a:xfrm>
            <a:off x="533400" y="381000"/>
            <a:ext cx="1738313" cy="115887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219200"/>
            <a:ext cx="6553200" cy="4495800"/>
          </a:xfrm>
          <a:prstGeom prst="rect">
            <a:avLst/>
          </a:prstGeom>
          <a:solidFill>
            <a:schemeClr val="tx1">
              <a:lumMod val="85000"/>
              <a:alpha val="2705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6" name="Straight Connector 5"/>
          <p:cNvCxnSpPr>
            <a:stCxn id="4" idx="0"/>
            <a:endCxn id="4" idx="2"/>
          </p:cNvCxnSpPr>
          <p:nvPr/>
        </p:nvCxnSpPr>
        <p:spPr>
          <a:xfrm rot="16200000" flipH="1">
            <a:off x="2324101" y="3467100"/>
            <a:ext cx="44958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rot="10800000" flipH="1">
            <a:off x="1295400" y="3467100"/>
            <a:ext cx="655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086600" y="31242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rPr>
              <a:t>Low Stewardship</a:t>
            </a:r>
          </a:p>
        </p:txBody>
      </p:sp>
      <p:sp>
        <p:nvSpPr>
          <p:cNvPr id="18" name="Oval 17"/>
          <p:cNvSpPr/>
          <p:nvPr/>
        </p:nvSpPr>
        <p:spPr>
          <a:xfrm>
            <a:off x="152400" y="31242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rPr>
              <a:t>High Stewardship</a:t>
            </a:r>
          </a:p>
        </p:txBody>
      </p:sp>
      <p:sp>
        <p:nvSpPr>
          <p:cNvPr id="19" name="Oval 18"/>
          <p:cNvSpPr/>
          <p:nvPr/>
        </p:nvSpPr>
        <p:spPr>
          <a:xfrm>
            <a:off x="3581400" y="56388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rPr>
              <a:t>In few collections</a:t>
            </a:r>
          </a:p>
        </p:txBody>
      </p:sp>
      <p:sp>
        <p:nvSpPr>
          <p:cNvPr id="20" name="Oval 19"/>
          <p:cNvSpPr/>
          <p:nvPr/>
        </p:nvSpPr>
        <p:spPr>
          <a:xfrm>
            <a:off x="3581400" y="6858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rPr>
              <a:t>In many collections</a:t>
            </a:r>
          </a:p>
        </p:txBody>
      </p:sp>
      <p:sp>
        <p:nvSpPr>
          <p:cNvPr id="15368" name="TextBox 36"/>
          <p:cNvSpPr txBox="1">
            <a:spLocks noChangeArrowheads="1"/>
          </p:cNvSpPr>
          <p:nvPr/>
        </p:nvSpPr>
        <p:spPr bwMode="auto">
          <a:xfrm>
            <a:off x="228600" y="228600"/>
            <a:ext cx="1727200" cy="366713"/>
          </a:xfrm>
          <a:prstGeom prst="rect">
            <a:avLst/>
          </a:prstGeom>
          <a:noFill/>
          <a:ln w="9525">
            <a:noFill/>
            <a:miter lim="800000"/>
            <a:headEnd/>
            <a:tailEnd/>
          </a:ln>
        </p:spPr>
        <p:txBody>
          <a:bodyPr wrap="none">
            <a:spAutoFit/>
          </a:bodyPr>
          <a:lstStyle/>
          <a:p>
            <a:r>
              <a:rPr lang="en-US" b="1">
                <a:solidFill>
                  <a:prstClr val="black"/>
                </a:solidFill>
              </a:rPr>
              <a:t>Collections Grid </a:t>
            </a:r>
          </a:p>
        </p:txBody>
      </p:sp>
      <p:sp>
        <p:nvSpPr>
          <p:cNvPr id="21" name="Rectangular Callout 20"/>
          <p:cNvSpPr/>
          <p:nvPr/>
        </p:nvSpPr>
        <p:spPr>
          <a:xfrm>
            <a:off x="685800" y="685800"/>
            <a:ext cx="1752600" cy="838200"/>
          </a:xfrm>
          <a:prstGeom prst="wedgeRectCallout">
            <a:avLst>
              <a:gd name="adj1" fmla="val 67117"/>
              <a:gd name="adj2" fmla="val 73375"/>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rPr>
              <a:t>Purchased Materials</a:t>
            </a:r>
          </a:p>
          <a:p>
            <a:pPr algn="ctr">
              <a:defRPr/>
            </a:pPr>
            <a:r>
              <a:rPr lang="en-US" sz="1400" dirty="0">
                <a:solidFill>
                  <a:srgbClr val="FFFFFF"/>
                </a:solidFill>
              </a:rPr>
              <a:t>Licensed E-Resources</a:t>
            </a:r>
          </a:p>
        </p:txBody>
      </p:sp>
      <p:sp>
        <p:nvSpPr>
          <p:cNvPr id="15377" name="Line 22"/>
          <p:cNvSpPr>
            <a:spLocks noChangeShapeType="1"/>
          </p:cNvSpPr>
          <p:nvPr/>
        </p:nvSpPr>
        <p:spPr bwMode="auto">
          <a:xfrm flipH="1" flipV="1">
            <a:off x="1371600" y="1371600"/>
            <a:ext cx="3200400" cy="2057400"/>
          </a:xfrm>
          <a:prstGeom prst="line">
            <a:avLst/>
          </a:prstGeom>
          <a:noFill/>
          <a:ln w="9525">
            <a:solidFill>
              <a:srgbClr val="808080"/>
            </a:solidFill>
            <a:prstDash val="dash"/>
            <a:round/>
            <a:headEnd/>
            <a:tailEnd/>
          </a:ln>
        </p:spPr>
        <p:txBody>
          <a:bodyPr/>
          <a:lstStyle/>
          <a:p>
            <a:endParaRPr lang="en-US">
              <a:solidFill>
                <a:prstClr val="black"/>
              </a:solidFill>
            </a:endParaRPr>
          </a:p>
        </p:txBody>
      </p:sp>
      <p:sp>
        <p:nvSpPr>
          <p:cNvPr id="15378" name="Text Box 23"/>
          <p:cNvSpPr txBox="1">
            <a:spLocks noChangeArrowheads="1"/>
          </p:cNvSpPr>
          <p:nvPr/>
        </p:nvSpPr>
        <p:spPr bwMode="auto">
          <a:xfrm>
            <a:off x="3032125" y="1484313"/>
            <a:ext cx="1098550" cy="366712"/>
          </a:xfrm>
          <a:prstGeom prst="rect">
            <a:avLst/>
          </a:prstGeom>
          <a:noFill/>
          <a:ln w="9525">
            <a:noFill/>
            <a:miter lim="800000"/>
            <a:headEnd/>
            <a:tailEnd/>
          </a:ln>
        </p:spPr>
        <p:txBody>
          <a:bodyPr wrap="none">
            <a:spAutoFit/>
          </a:bodyPr>
          <a:lstStyle/>
          <a:p>
            <a:r>
              <a:rPr lang="en-US">
                <a:solidFill>
                  <a:prstClr val="black"/>
                </a:solidFill>
              </a:rPr>
              <a:t>Licensed</a:t>
            </a:r>
          </a:p>
        </p:txBody>
      </p:sp>
      <p:sp>
        <p:nvSpPr>
          <p:cNvPr id="15379" name="Text Box 24"/>
          <p:cNvSpPr txBox="1">
            <a:spLocks noChangeArrowheads="1"/>
          </p:cNvSpPr>
          <p:nvPr/>
        </p:nvSpPr>
        <p:spPr bwMode="auto">
          <a:xfrm>
            <a:off x="1447800" y="2819400"/>
            <a:ext cx="1276350" cy="366713"/>
          </a:xfrm>
          <a:prstGeom prst="rect">
            <a:avLst/>
          </a:prstGeom>
          <a:noFill/>
          <a:ln w="9525">
            <a:noFill/>
            <a:miter lim="800000"/>
            <a:headEnd/>
            <a:tailEnd/>
          </a:ln>
        </p:spPr>
        <p:txBody>
          <a:bodyPr wrap="none">
            <a:spAutoFit/>
          </a:bodyPr>
          <a:lstStyle/>
          <a:p>
            <a:r>
              <a:rPr lang="en-US">
                <a:solidFill>
                  <a:prstClr val="black"/>
                </a:solidFill>
              </a:rPr>
              <a:t>Purchased</a:t>
            </a:r>
          </a:p>
        </p:txBody>
      </p:sp>
      <p:pic>
        <p:nvPicPr>
          <p:cNvPr id="22" name="Picture 48" descr="booksjournals"/>
          <p:cNvPicPr>
            <a:picLocks noChangeAspect="1" noChangeArrowheads="1"/>
          </p:cNvPicPr>
          <p:nvPr/>
        </p:nvPicPr>
        <p:blipFill>
          <a:blip r:embed="rId2" cstate="print"/>
          <a:srcRect/>
          <a:stretch>
            <a:fillRect/>
          </a:stretch>
        </p:blipFill>
        <p:spPr bwMode="auto">
          <a:xfrm>
            <a:off x="2057400" y="1752600"/>
            <a:ext cx="1738313" cy="115887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941" t="3226" r="1210" b="3226"/>
          <a:stretch>
            <a:fillRect/>
          </a:stretch>
        </p:blipFill>
        <p:spPr bwMode="auto">
          <a:xfrm>
            <a:off x="304800" y="1447800"/>
            <a:ext cx="8607972" cy="4800600"/>
          </a:xfrm>
          <a:prstGeom prst="rect">
            <a:avLst/>
          </a:prstGeom>
          <a:noFill/>
          <a:ln w="9525">
            <a:noFill/>
            <a:miter lim="800000"/>
            <a:headEnd/>
            <a:tailEnd/>
          </a:ln>
        </p:spPr>
      </p:pic>
      <p:sp>
        <p:nvSpPr>
          <p:cNvPr id="4" name="TextBox 3"/>
          <p:cNvSpPr txBox="1"/>
          <p:nvPr/>
        </p:nvSpPr>
        <p:spPr>
          <a:xfrm>
            <a:off x="2514600" y="6290846"/>
            <a:ext cx="6400800" cy="338554"/>
          </a:xfrm>
          <a:prstGeom prst="rect">
            <a:avLst/>
          </a:prstGeom>
          <a:noFill/>
        </p:spPr>
        <p:txBody>
          <a:bodyPr wrap="square" rtlCol="0">
            <a:spAutoFit/>
          </a:bodyPr>
          <a:lstStyle/>
          <a:p>
            <a:r>
              <a:rPr lang="en-US" sz="1600" b="1" dirty="0" smtClean="0"/>
              <a:t>Derived from : </a:t>
            </a:r>
            <a:r>
              <a:rPr lang="en-US" sz="1600" dirty="0" smtClean="0"/>
              <a:t>National Clearinghouse on Educational Statistics, 1998-2008</a:t>
            </a:r>
            <a:endParaRPr lang="en-US" sz="1600" dirty="0"/>
          </a:p>
        </p:txBody>
      </p:sp>
      <p:sp>
        <p:nvSpPr>
          <p:cNvPr id="7" name="Title 6"/>
          <p:cNvSpPr>
            <a:spLocks noGrp="1"/>
          </p:cNvSpPr>
          <p:nvPr>
            <p:ph type="title"/>
          </p:nvPr>
        </p:nvSpPr>
        <p:spPr/>
        <p:txBody>
          <a:bodyPr>
            <a:normAutofit fontScale="90000"/>
          </a:bodyPr>
          <a:lstStyle/>
          <a:p>
            <a:pPr algn="l"/>
            <a:r>
              <a:rPr lang="en-US" dirty="0" smtClean="0">
                <a:latin typeface="Segoe UI" pitchFamily="34" charset="0"/>
                <a:cs typeface="Segoe UI" pitchFamily="34" charset="0"/>
              </a:rPr>
              <a:t>Inflection</a:t>
            </a:r>
            <a:r>
              <a:rPr lang="en-US" b="1" dirty="0" smtClean="0">
                <a:latin typeface="Segoe UI" pitchFamily="34" charset="0"/>
                <a:cs typeface="Segoe UI" pitchFamily="34" charset="0"/>
              </a:rPr>
              <a:t> </a:t>
            </a:r>
            <a:r>
              <a:rPr lang="en-US" dirty="0" smtClean="0">
                <a:latin typeface="Segoe UI" pitchFamily="34" charset="0"/>
                <a:cs typeface="Segoe UI" pitchFamily="34" charset="0"/>
              </a:rPr>
              <a:t>point</a:t>
            </a:r>
            <a:endParaRPr lang="en-US" dirty="0">
              <a:latin typeface="Segoe UI" pitchFamily="34" charset="0"/>
              <a:cs typeface="Segoe UI" pitchFamily="34" charset="0"/>
            </a:endParaRPr>
          </a:p>
        </p:txBody>
      </p:sp>
      <p:sp>
        <p:nvSpPr>
          <p:cNvPr id="8" name="5-Point Star 7"/>
          <p:cNvSpPr/>
          <p:nvPr/>
        </p:nvSpPr>
        <p:spPr>
          <a:xfrm>
            <a:off x="3886200" y="3886200"/>
            <a:ext cx="533400" cy="457200"/>
          </a:xfrm>
          <a:prstGeom prst="star5">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 y="6324600"/>
            <a:ext cx="5993949" cy="369332"/>
          </a:xfrm>
          <a:prstGeom prst="rect">
            <a:avLst/>
          </a:prstGeom>
          <a:noFill/>
        </p:spPr>
        <p:txBody>
          <a:bodyPr wrap="none" rtlCol="0">
            <a:spAutoFit/>
          </a:bodyPr>
          <a:lstStyle/>
          <a:p>
            <a:r>
              <a:rPr lang="en-US" dirty="0" smtClean="0">
                <a:solidFill>
                  <a:schemeClr val="bg1">
                    <a:lumMod val="50000"/>
                    <a:lumOff val="50000"/>
                  </a:schemeClr>
                </a:solidFill>
              </a:rPr>
              <a:t>Analysis of NCES data by Constance </a:t>
            </a:r>
            <a:r>
              <a:rPr lang="en-US" dirty="0" err="1" smtClean="0">
                <a:solidFill>
                  <a:schemeClr val="bg1">
                    <a:lumMod val="50000"/>
                    <a:lumOff val="50000"/>
                  </a:schemeClr>
                </a:solidFill>
              </a:rPr>
              <a:t>Malpas</a:t>
            </a:r>
            <a:r>
              <a:rPr lang="en-US" dirty="0" smtClean="0">
                <a:solidFill>
                  <a:schemeClr val="bg1">
                    <a:lumMod val="50000"/>
                    <a:lumOff val="50000"/>
                  </a:schemeClr>
                </a:solidFill>
              </a:rPr>
              <a:t> OCLC Research</a:t>
            </a:r>
            <a:endParaRPr lang="en-US" dirty="0">
              <a:solidFill>
                <a:schemeClr val="bg1">
                  <a:lumMod val="50000"/>
                  <a:lumOff val="50000"/>
                </a:schemeClr>
              </a:solidFill>
            </a:endParaRPr>
          </a:p>
        </p:txBody>
      </p:sp>
    </p:spTree>
  </p:cSld>
  <p:clrMapOvr>
    <a:masterClrMapping/>
  </p:clrMapOvr>
  <p:transition>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Towards just in case</a:t>
            </a:r>
            <a:endParaRPr lang="en-US" dirty="0"/>
          </a:p>
        </p:txBody>
      </p:sp>
      <p:sp>
        <p:nvSpPr>
          <p:cNvPr id="7" name="Text Placeholder 6"/>
          <p:cNvSpPr>
            <a:spLocks noGrp="1"/>
          </p:cNvSpPr>
          <p:nvPr>
            <p:ph type="body" sz="quarter" idx="24"/>
          </p:nvPr>
        </p:nvSpPr>
        <p:spPr/>
        <p:txBody>
          <a:bodyPr>
            <a:normAutofit fontScale="92500"/>
          </a:bodyPr>
          <a:lstStyle/>
          <a:p>
            <a:r>
              <a:rPr lang="en-US" dirty="0" smtClean="0">
                <a:solidFill>
                  <a:schemeClr val="bg1">
                    <a:lumMod val="50000"/>
                    <a:lumOff val="50000"/>
                  </a:schemeClr>
                </a:solidFill>
              </a:rPr>
              <a:t>Rick Anderson</a:t>
            </a:r>
            <a:endParaRPr lang="en-US" dirty="0">
              <a:solidFill>
                <a:schemeClr val="bg1">
                  <a:lumMod val="50000"/>
                  <a:lumOff val="50000"/>
                </a:schemeClr>
              </a:solidFill>
            </a:endParaRPr>
          </a:p>
        </p:txBody>
      </p:sp>
      <p:sp>
        <p:nvSpPr>
          <p:cNvPr id="8" name="Text Placeholder 7"/>
          <p:cNvSpPr>
            <a:spLocks noGrp="1"/>
          </p:cNvSpPr>
          <p:nvPr>
            <p:ph type="body" sz="quarter" idx="26"/>
          </p:nvPr>
        </p:nvSpPr>
        <p:spPr>
          <a:xfrm>
            <a:off x="6858000" y="2590800"/>
            <a:ext cx="2286000" cy="4114800"/>
          </a:xfrm>
        </p:spPr>
        <p:txBody>
          <a:bodyPr>
            <a:normAutofit lnSpcReduction="10000"/>
          </a:bodyPr>
          <a:lstStyle/>
          <a:p>
            <a:r>
              <a:rPr lang="en-US" dirty="0" smtClean="0">
                <a:solidFill>
                  <a:schemeClr val="tx1">
                    <a:lumMod val="65000"/>
                  </a:schemeClr>
                </a:solidFill>
              </a:rPr>
              <a:t>Let them eat … everything: embracing a patron-driven future.</a:t>
            </a:r>
          </a:p>
          <a:p>
            <a:endParaRPr lang="en-US" dirty="0" smtClean="0">
              <a:solidFill>
                <a:schemeClr val="tx1">
                  <a:lumMod val="65000"/>
                </a:schemeClr>
              </a:solidFill>
            </a:endParaRPr>
          </a:p>
          <a:p>
            <a:r>
              <a:rPr lang="en-US" dirty="0" smtClean="0">
                <a:solidFill>
                  <a:schemeClr val="tx1">
                    <a:lumMod val="65000"/>
                  </a:schemeClr>
                </a:solidFill>
              </a:rPr>
              <a:t>OLA </a:t>
            </a:r>
            <a:r>
              <a:rPr lang="en-US" dirty="0" err="1" smtClean="0">
                <a:solidFill>
                  <a:schemeClr val="tx1">
                    <a:lumMod val="65000"/>
                  </a:schemeClr>
                </a:solidFill>
              </a:rPr>
              <a:t>Superconference</a:t>
            </a:r>
            <a:r>
              <a:rPr lang="en-US" dirty="0" smtClean="0">
                <a:solidFill>
                  <a:schemeClr val="tx1">
                    <a:lumMod val="65000"/>
                  </a:schemeClr>
                </a:solidFill>
              </a:rPr>
              <a:t>, Feb 3, 2011</a:t>
            </a:r>
          </a:p>
          <a:p>
            <a:endParaRPr lang="en-US" dirty="0" smtClean="0">
              <a:solidFill>
                <a:schemeClr val="tx1">
                  <a:lumMod val="65000"/>
                </a:schemeClr>
              </a:solidFill>
            </a:endParaRPr>
          </a:p>
          <a:p>
            <a:r>
              <a:rPr lang="en-US" dirty="0" smtClean="0">
                <a:solidFill>
                  <a:schemeClr val="tx1">
                    <a:lumMod val="65000"/>
                  </a:schemeClr>
                </a:solidFill>
                <a:hlinkClick r:id="rId2"/>
              </a:rPr>
              <a:t>http://www.slideshare.net/amarintha/next-generation-workflows-for-next-generation-libraries</a:t>
            </a:r>
            <a:endParaRPr lang="en-US" dirty="0">
              <a:solidFill>
                <a:schemeClr val="tx1">
                  <a:lumMod val="65000"/>
                </a:schemeClr>
              </a:solidFill>
            </a:endParaRPr>
          </a:p>
        </p:txBody>
      </p:sp>
      <p:pic>
        <p:nvPicPr>
          <p:cNvPr id="130050" name="Picture 2"/>
          <p:cNvPicPr>
            <a:picLocks noGrp="1" noChangeAspect="1" noChangeArrowheads="1"/>
          </p:cNvPicPr>
          <p:nvPr>
            <p:ph type="pic" sz="quarter" idx="33"/>
          </p:nvPr>
        </p:nvPicPr>
        <p:blipFill>
          <a:blip r:embed="rId3" cstate="print"/>
          <a:srcRect t="920" b="920"/>
          <a:stretch>
            <a:fillRect/>
          </a:stretch>
        </p:blipFill>
        <p:spPr bwMode="auto">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 y="91440"/>
            <a:ext cx="9144000" cy="1280160"/>
          </a:xfrm>
        </p:spPr>
        <p:txBody>
          <a:bodyPr>
            <a:noAutofit/>
          </a:bodyPr>
          <a:lstStyle/>
          <a:p>
            <a:r>
              <a:rPr lang="en-US" sz="6600" cap="small" dirty="0" smtClean="0">
                <a:latin typeface="Segoe UI Light" pitchFamily="34" charset="0"/>
              </a:rPr>
              <a:t>Dis</a:t>
            </a:r>
            <a:r>
              <a:rPr lang="en-US" sz="6600" cap="small" dirty="0" smtClean="0">
                <a:solidFill>
                  <a:schemeClr val="accent3"/>
                </a:solidFill>
                <a:latin typeface="Segoe UI Light" pitchFamily="34" charset="0"/>
              </a:rPr>
              <a:t>co</a:t>
            </a:r>
            <a:r>
              <a:rPr lang="en-US" sz="6600" cap="small" dirty="0" smtClean="0">
                <a:latin typeface="Segoe UI Light" pitchFamily="34" charset="0"/>
              </a:rPr>
              <a:t>verability at U Minnes</a:t>
            </a:r>
            <a:r>
              <a:rPr lang="en-US" sz="6600" cap="small" dirty="0" smtClean="0">
                <a:solidFill>
                  <a:schemeClr val="accent3"/>
                </a:solidFill>
                <a:latin typeface="Segoe UI Light" pitchFamily="34" charset="0"/>
              </a:rPr>
              <a:t>o</a:t>
            </a:r>
            <a:r>
              <a:rPr lang="en-US" sz="6600" cap="small" dirty="0" smtClean="0">
                <a:latin typeface="Segoe UI Light" pitchFamily="34" charset="0"/>
              </a:rPr>
              <a:t>ta</a:t>
            </a:r>
            <a:endParaRPr lang="en-US" sz="6600" dirty="0">
              <a:latin typeface="Segoe UI Light" pitchFamily="34" charset="0"/>
            </a:endParaRPr>
          </a:p>
        </p:txBody>
      </p:sp>
    </p:spTree>
  </p:cSld>
  <p:clrMapOvr>
    <a:masterClrMapping/>
  </p:clrMapOvr>
  <p:transition>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304800" y="228600"/>
          <a:ext cx="8667750" cy="62865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6"/>
          <p:cNvSpPr txBox="1"/>
          <p:nvPr/>
        </p:nvSpPr>
        <p:spPr>
          <a:xfrm>
            <a:off x="3505200" y="1371600"/>
            <a:ext cx="5638800" cy="707886"/>
          </a:xfrm>
          <a:prstGeom prst="rect">
            <a:avLst/>
          </a:prstGeom>
          <a:solidFill>
            <a:schemeClr val="tx1">
              <a:lumMod val="85000"/>
            </a:schemeClr>
          </a:solidFill>
          <a:ln>
            <a:solidFill>
              <a:schemeClr val="accent3"/>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00000"/>
              </a:lnSpc>
              <a:spcBef>
                <a:spcPts val="0"/>
              </a:spcBef>
            </a:pPr>
            <a:r>
              <a:rPr lang="en-US" sz="2000" b="1" dirty="0" smtClean="0">
                <a:latin typeface="Segoe UI" pitchFamily="34" charset="0"/>
                <a:cs typeface="Segoe UI" pitchFamily="34" charset="0"/>
              </a:rPr>
              <a:t>Majority of research libraries shifting toward</a:t>
            </a:r>
          </a:p>
          <a:p>
            <a:pPr algn="ctr">
              <a:lnSpc>
                <a:spcPct val="100000"/>
              </a:lnSpc>
              <a:spcBef>
                <a:spcPts val="0"/>
              </a:spcBef>
            </a:pPr>
            <a:r>
              <a:rPr lang="en-US" sz="2000" b="1" dirty="0" smtClean="0">
                <a:latin typeface="Segoe UI" pitchFamily="34" charset="0"/>
                <a:cs typeface="Segoe UI" pitchFamily="34" charset="0"/>
              </a:rPr>
              <a:t> e-centric acquisitions, service model</a:t>
            </a:r>
            <a:endParaRPr lang="en-US" sz="2000" b="1" dirty="0">
              <a:latin typeface="Segoe UI" pitchFamily="34" charset="0"/>
              <a:cs typeface="Segoe UI" pitchFamily="34" charset="0"/>
            </a:endParaRPr>
          </a:p>
        </p:txBody>
      </p:sp>
      <p:sp>
        <p:nvSpPr>
          <p:cNvPr id="5" name="TextBox 7"/>
          <p:cNvSpPr txBox="1"/>
          <p:nvPr/>
        </p:nvSpPr>
        <p:spPr>
          <a:xfrm>
            <a:off x="1219200" y="4800600"/>
            <a:ext cx="6645665" cy="707886"/>
          </a:xfrm>
          <a:prstGeom prst="rect">
            <a:avLst/>
          </a:prstGeom>
          <a:solidFill>
            <a:schemeClr val="tx1">
              <a:lumMod val="85000"/>
            </a:schemeClr>
          </a:solidFill>
          <a:ln>
            <a:solidFill>
              <a:schemeClr val="accent3"/>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0000"/>
              </a:lnSpc>
              <a:spcBef>
                <a:spcPts val="0"/>
              </a:spcBef>
            </a:pPr>
            <a:r>
              <a:rPr lang="en-US" sz="2000" b="1" dirty="0" smtClean="0">
                <a:latin typeface="Segoe UI" pitchFamily="34" charset="0"/>
                <a:cs typeface="Segoe UI" pitchFamily="34" charset="0"/>
              </a:rPr>
              <a:t>Shrinking pool of libraries with mission and resources</a:t>
            </a:r>
          </a:p>
          <a:p>
            <a:pPr>
              <a:lnSpc>
                <a:spcPct val="100000"/>
              </a:lnSpc>
              <a:spcBef>
                <a:spcPts val="0"/>
              </a:spcBef>
            </a:pPr>
            <a:r>
              <a:rPr lang="en-US" sz="2000" b="1" dirty="0" smtClean="0">
                <a:latin typeface="Segoe UI" pitchFamily="34" charset="0"/>
                <a:cs typeface="Segoe UI" pitchFamily="34" charset="0"/>
              </a:rPr>
              <a:t> to sustain print preservation as ‘core’ operation – </a:t>
            </a:r>
            <a:r>
              <a:rPr lang="en-US" sz="2000" b="1" dirty="0" smtClean="0">
                <a:solidFill>
                  <a:schemeClr val="accent3"/>
                </a:solidFill>
                <a:latin typeface="Segoe UI" pitchFamily="34" charset="0"/>
                <a:cs typeface="Segoe UI" pitchFamily="34" charset="0"/>
              </a:rPr>
              <a:t>25?</a:t>
            </a:r>
            <a:endParaRPr lang="en-US" sz="2000" b="1" dirty="0">
              <a:solidFill>
                <a:schemeClr val="accent3"/>
              </a:solidFill>
              <a:latin typeface="Segoe UI" pitchFamily="34" charset="0"/>
              <a:cs typeface="Segoe UI" pitchFamily="34" charset="0"/>
            </a:endParaRPr>
          </a:p>
        </p:txBody>
      </p:sp>
      <p:sp>
        <p:nvSpPr>
          <p:cNvPr id="6" name="TextBox 5"/>
          <p:cNvSpPr txBox="1"/>
          <p:nvPr/>
        </p:nvSpPr>
        <p:spPr>
          <a:xfrm>
            <a:off x="2895600" y="228600"/>
            <a:ext cx="5835252" cy="369332"/>
          </a:xfrm>
          <a:prstGeom prst="rect">
            <a:avLst/>
          </a:prstGeom>
          <a:noFill/>
        </p:spPr>
        <p:txBody>
          <a:bodyPr wrap="none" rtlCol="0">
            <a:spAutoFit/>
          </a:bodyPr>
          <a:lstStyle/>
          <a:p>
            <a:r>
              <a:rPr lang="en-US" dirty="0" smtClean="0">
                <a:solidFill>
                  <a:schemeClr val="bg1">
                    <a:lumMod val="50000"/>
                    <a:lumOff val="50000"/>
                  </a:schemeClr>
                </a:solidFill>
              </a:rPr>
              <a:t>Analysis of ARL data by Constance </a:t>
            </a:r>
            <a:r>
              <a:rPr lang="en-US" dirty="0" err="1" smtClean="0">
                <a:solidFill>
                  <a:schemeClr val="bg1">
                    <a:lumMod val="50000"/>
                    <a:lumOff val="50000"/>
                  </a:schemeClr>
                </a:solidFill>
              </a:rPr>
              <a:t>Malpas</a:t>
            </a:r>
            <a:r>
              <a:rPr lang="en-US" dirty="0" smtClean="0">
                <a:solidFill>
                  <a:schemeClr val="bg1">
                    <a:lumMod val="50000"/>
                    <a:lumOff val="50000"/>
                  </a:schemeClr>
                </a:solidFill>
              </a:rPr>
              <a:t> OCLC Research</a:t>
            </a:r>
            <a:endParaRPr lang="en-US" dirty="0">
              <a:solidFill>
                <a:schemeClr val="bg1">
                  <a:lumMod val="50000"/>
                  <a:lumOff val="50000"/>
                </a:schemeClr>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219200"/>
            <a:ext cx="6553200" cy="4495800"/>
          </a:xfrm>
          <a:prstGeom prst="rect">
            <a:avLst/>
          </a:prstGeom>
          <a:solidFill>
            <a:schemeClr val="tx1">
              <a:lumMod val="85000"/>
              <a:alpha val="2705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6" name="Straight Connector 5"/>
          <p:cNvCxnSpPr>
            <a:stCxn id="4" idx="0"/>
            <a:endCxn id="4" idx="2"/>
          </p:cNvCxnSpPr>
          <p:nvPr/>
        </p:nvCxnSpPr>
        <p:spPr>
          <a:xfrm rot="16200000" flipH="1">
            <a:off x="2324101" y="3467100"/>
            <a:ext cx="44958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rot="10800000" flipH="1">
            <a:off x="1295400" y="3467100"/>
            <a:ext cx="655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086600" y="31242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rPr>
              <a:t>Low Stewardship</a:t>
            </a:r>
          </a:p>
        </p:txBody>
      </p:sp>
      <p:sp>
        <p:nvSpPr>
          <p:cNvPr id="18" name="Oval 17"/>
          <p:cNvSpPr/>
          <p:nvPr/>
        </p:nvSpPr>
        <p:spPr>
          <a:xfrm>
            <a:off x="152400" y="31242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rPr>
              <a:t>High Stewardship</a:t>
            </a:r>
          </a:p>
        </p:txBody>
      </p:sp>
      <p:sp>
        <p:nvSpPr>
          <p:cNvPr id="19" name="Oval 18"/>
          <p:cNvSpPr/>
          <p:nvPr/>
        </p:nvSpPr>
        <p:spPr>
          <a:xfrm>
            <a:off x="3581400" y="56388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rPr>
              <a:t>In few collections</a:t>
            </a:r>
          </a:p>
        </p:txBody>
      </p:sp>
      <p:sp>
        <p:nvSpPr>
          <p:cNvPr id="20" name="Oval 19"/>
          <p:cNvSpPr/>
          <p:nvPr/>
        </p:nvSpPr>
        <p:spPr>
          <a:xfrm>
            <a:off x="3581400" y="6858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rPr>
              <a:t>In many collections</a:t>
            </a:r>
          </a:p>
        </p:txBody>
      </p:sp>
      <p:sp>
        <p:nvSpPr>
          <p:cNvPr id="15368" name="TextBox 36"/>
          <p:cNvSpPr txBox="1">
            <a:spLocks noChangeArrowheads="1"/>
          </p:cNvSpPr>
          <p:nvPr/>
        </p:nvSpPr>
        <p:spPr bwMode="auto">
          <a:xfrm>
            <a:off x="228600" y="228600"/>
            <a:ext cx="1727200" cy="366713"/>
          </a:xfrm>
          <a:prstGeom prst="rect">
            <a:avLst/>
          </a:prstGeom>
          <a:noFill/>
          <a:ln w="9525">
            <a:noFill/>
            <a:miter lim="800000"/>
            <a:headEnd/>
            <a:tailEnd/>
          </a:ln>
        </p:spPr>
        <p:txBody>
          <a:bodyPr wrap="none">
            <a:spAutoFit/>
          </a:bodyPr>
          <a:lstStyle/>
          <a:p>
            <a:r>
              <a:rPr lang="en-US" b="1">
                <a:solidFill>
                  <a:prstClr val="black"/>
                </a:solidFill>
              </a:rPr>
              <a:t>Collections Grid </a:t>
            </a:r>
          </a:p>
        </p:txBody>
      </p:sp>
      <p:sp>
        <p:nvSpPr>
          <p:cNvPr id="15377" name="Line 22"/>
          <p:cNvSpPr>
            <a:spLocks noChangeShapeType="1"/>
          </p:cNvSpPr>
          <p:nvPr/>
        </p:nvSpPr>
        <p:spPr bwMode="auto">
          <a:xfrm flipH="1" flipV="1">
            <a:off x="1371600" y="1371600"/>
            <a:ext cx="3200400" cy="2057400"/>
          </a:xfrm>
          <a:prstGeom prst="line">
            <a:avLst/>
          </a:prstGeom>
          <a:noFill/>
          <a:ln w="9525">
            <a:solidFill>
              <a:srgbClr val="808080"/>
            </a:solidFill>
            <a:prstDash val="dash"/>
            <a:round/>
            <a:headEnd/>
            <a:tailEnd/>
          </a:ln>
        </p:spPr>
        <p:txBody>
          <a:bodyPr/>
          <a:lstStyle/>
          <a:p>
            <a:endParaRPr lang="en-US">
              <a:solidFill>
                <a:prstClr val="black"/>
              </a:solidFill>
            </a:endParaRPr>
          </a:p>
        </p:txBody>
      </p:sp>
      <p:sp>
        <p:nvSpPr>
          <p:cNvPr id="15378" name="Text Box 23"/>
          <p:cNvSpPr txBox="1">
            <a:spLocks noChangeArrowheads="1"/>
          </p:cNvSpPr>
          <p:nvPr/>
        </p:nvSpPr>
        <p:spPr bwMode="auto">
          <a:xfrm>
            <a:off x="3032125" y="1484313"/>
            <a:ext cx="1098550" cy="366712"/>
          </a:xfrm>
          <a:prstGeom prst="rect">
            <a:avLst/>
          </a:prstGeom>
          <a:noFill/>
          <a:ln w="9525">
            <a:noFill/>
            <a:miter lim="800000"/>
            <a:headEnd/>
            <a:tailEnd/>
          </a:ln>
        </p:spPr>
        <p:txBody>
          <a:bodyPr wrap="none">
            <a:spAutoFit/>
          </a:bodyPr>
          <a:lstStyle/>
          <a:p>
            <a:r>
              <a:rPr lang="en-US">
                <a:solidFill>
                  <a:prstClr val="black"/>
                </a:solidFill>
              </a:rPr>
              <a:t>Licensed</a:t>
            </a:r>
          </a:p>
        </p:txBody>
      </p:sp>
      <p:sp>
        <p:nvSpPr>
          <p:cNvPr id="15379" name="Text Box 24"/>
          <p:cNvSpPr txBox="1">
            <a:spLocks noChangeArrowheads="1"/>
          </p:cNvSpPr>
          <p:nvPr/>
        </p:nvSpPr>
        <p:spPr bwMode="auto">
          <a:xfrm>
            <a:off x="1447800" y="2819400"/>
            <a:ext cx="1276350" cy="366713"/>
          </a:xfrm>
          <a:prstGeom prst="rect">
            <a:avLst/>
          </a:prstGeom>
          <a:noFill/>
          <a:ln w="9525">
            <a:noFill/>
            <a:miter lim="800000"/>
            <a:headEnd/>
            <a:tailEnd/>
          </a:ln>
        </p:spPr>
        <p:txBody>
          <a:bodyPr wrap="none">
            <a:spAutoFit/>
          </a:bodyPr>
          <a:lstStyle/>
          <a:p>
            <a:r>
              <a:rPr lang="en-US">
                <a:solidFill>
                  <a:prstClr val="black"/>
                </a:solidFill>
              </a:rPr>
              <a:t>Purchased</a:t>
            </a:r>
          </a:p>
        </p:txBody>
      </p:sp>
      <p:sp>
        <p:nvSpPr>
          <p:cNvPr id="15" name="Rectangular Callout 21"/>
          <p:cNvSpPr>
            <a:spLocks noChangeArrowheads="1"/>
          </p:cNvSpPr>
          <p:nvPr/>
        </p:nvSpPr>
        <p:spPr bwMode="auto">
          <a:xfrm>
            <a:off x="685800" y="5334000"/>
            <a:ext cx="1752600" cy="1143000"/>
          </a:xfrm>
          <a:prstGeom prst="wedgeRectCallout">
            <a:avLst>
              <a:gd name="adj1" fmla="val 80616"/>
              <a:gd name="adj2" fmla="val -79306"/>
            </a:avLst>
          </a:prstGeom>
          <a:solidFill>
            <a:srgbClr val="7F7F7F"/>
          </a:solidFill>
          <a:ln w="25400" algn="ctr">
            <a:noFill/>
            <a:miter lim="800000"/>
            <a:headEnd/>
            <a:tailEnd/>
          </a:ln>
        </p:spPr>
        <p:txBody>
          <a:bodyPr anchor="ctr"/>
          <a:lstStyle/>
          <a:p>
            <a:pPr algn="ctr"/>
            <a:r>
              <a:rPr lang="en-US" sz="1400">
                <a:solidFill>
                  <a:srgbClr val="FFFFFF"/>
                </a:solidFill>
              </a:rPr>
              <a:t>Special Collections</a:t>
            </a:r>
          </a:p>
          <a:p>
            <a:pPr algn="ctr"/>
            <a:r>
              <a:rPr lang="en-US" sz="1400">
                <a:solidFill>
                  <a:srgbClr val="FFFFFF"/>
                </a:solidFill>
              </a:rPr>
              <a:t>Local Digitization</a:t>
            </a:r>
          </a:p>
        </p:txBody>
      </p:sp>
      <p:pic>
        <p:nvPicPr>
          <p:cNvPr id="16" name="Picture 51" descr="specialcollections2"/>
          <p:cNvPicPr>
            <a:picLocks noChangeAspect="1" noChangeArrowheads="1"/>
          </p:cNvPicPr>
          <p:nvPr/>
        </p:nvPicPr>
        <p:blipFill>
          <a:blip r:embed="rId2" cstate="print"/>
          <a:srcRect/>
          <a:stretch>
            <a:fillRect/>
          </a:stretch>
        </p:blipFill>
        <p:spPr bwMode="auto">
          <a:xfrm>
            <a:off x="2362200" y="3886200"/>
            <a:ext cx="1462088" cy="97472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304800" y="381000"/>
            <a:ext cx="6518130" cy="3810000"/>
          </a:xfrm>
          <a:prstGeom prst="rect">
            <a:avLst/>
          </a:prstGeom>
          <a:noFill/>
          <a:ln w="9525">
            <a:solidFill>
              <a:schemeClr val="bg1">
                <a:lumMod val="75000"/>
              </a:schemeClr>
            </a:solidFill>
            <a:miter lim="800000"/>
            <a:headEnd/>
            <a:tailEnd/>
          </a:ln>
        </p:spPr>
      </p:pic>
      <p:pic>
        <p:nvPicPr>
          <p:cNvPr id="54275" name="Picture 3"/>
          <p:cNvPicPr>
            <a:picLocks noChangeAspect="1" noChangeArrowheads="1"/>
          </p:cNvPicPr>
          <p:nvPr/>
        </p:nvPicPr>
        <p:blipFill>
          <a:blip r:embed="rId3" cstate="print"/>
          <a:srcRect/>
          <a:stretch>
            <a:fillRect/>
          </a:stretch>
        </p:blipFill>
        <p:spPr bwMode="auto">
          <a:xfrm>
            <a:off x="2646706" y="3962400"/>
            <a:ext cx="5650013" cy="2662237"/>
          </a:xfrm>
          <a:prstGeom prst="rect">
            <a:avLst/>
          </a:prstGeom>
          <a:noFill/>
          <a:ln w="9525">
            <a:solidFill>
              <a:schemeClr val="bg1">
                <a:lumMod val="75000"/>
              </a:schemeClr>
            </a:solidFill>
            <a:miter lim="800000"/>
            <a:headEnd/>
            <a:tailEnd/>
          </a:ln>
        </p:spPr>
      </p:pic>
    </p:spTree>
  </p:cSld>
  <p:clrMapOvr>
    <a:masterClrMapping/>
  </p:clrMapOvr>
  <p:transition>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219200"/>
            <a:ext cx="6553200" cy="4495800"/>
          </a:xfrm>
          <a:prstGeom prst="rect">
            <a:avLst/>
          </a:prstGeom>
          <a:solidFill>
            <a:schemeClr val="tx1">
              <a:lumMod val="85000"/>
              <a:alpha val="2705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6" name="Straight Connector 5"/>
          <p:cNvCxnSpPr>
            <a:stCxn id="4" idx="0"/>
            <a:endCxn id="4" idx="2"/>
          </p:cNvCxnSpPr>
          <p:nvPr/>
        </p:nvCxnSpPr>
        <p:spPr>
          <a:xfrm rot="16200000" flipH="1">
            <a:off x="2324101" y="3467100"/>
            <a:ext cx="44958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rot="10800000" flipH="1">
            <a:off x="1295400" y="3467100"/>
            <a:ext cx="655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086600" y="31242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rPr>
              <a:t>Low Stewardship</a:t>
            </a:r>
          </a:p>
        </p:txBody>
      </p:sp>
      <p:sp>
        <p:nvSpPr>
          <p:cNvPr id="18" name="Oval 17"/>
          <p:cNvSpPr/>
          <p:nvPr/>
        </p:nvSpPr>
        <p:spPr>
          <a:xfrm>
            <a:off x="152400" y="31242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rPr>
              <a:t>High Stewardship</a:t>
            </a:r>
          </a:p>
        </p:txBody>
      </p:sp>
      <p:sp>
        <p:nvSpPr>
          <p:cNvPr id="19" name="Oval 18"/>
          <p:cNvSpPr/>
          <p:nvPr/>
        </p:nvSpPr>
        <p:spPr>
          <a:xfrm>
            <a:off x="3581400" y="56388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rPr>
              <a:t>In few collections</a:t>
            </a:r>
          </a:p>
        </p:txBody>
      </p:sp>
      <p:sp>
        <p:nvSpPr>
          <p:cNvPr id="20" name="Oval 19"/>
          <p:cNvSpPr/>
          <p:nvPr/>
        </p:nvSpPr>
        <p:spPr>
          <a:xfrm>
            <a:off x="3581400" y="685800"/>
            <a:ext cx="1905000" cy="58261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rPr>
              <a:t>In many collections</a:t>
            </a:r>
          </a:p>
        </p:txBody>
      </p:sp>
      <p:sp>
        <p:nvSpPr>
          <p:cNvPr id="15368" name="TextBox 36"/>
          <p:cNvSpPr txBox="1">
            <a:spLocks noChangeArrowheads="1"/>
          </p:cNvSpPr>
          <p:nvPr/>
        </p:nvSpPr>
        <p:spPr bwMode="auto">
          <a:xfrm>
            <a:off x="228600" y="228600"/>
            <a:ext cx="1727200" cy="366713"/>
          </a:xfrm>
          <a:prstGeom prst="rect">
            <a:avLst/>
          </a:prstGeom>
          <a:noFill/>
          <a:ln w="9525">
            <a:noFill/>
            <a:miter lim="800000"/>
            <a:headEnd/>
            <a:tailEnd/>
          </a:ln>
        </p:spPr>
        <p:txBody>
          <a:bodyPr wrap="none">
            <a:spAutoFit/>
          </a:bodyPr>
          <a:lstStyle/>
          <a:p>
            <a:r>
              <a:rPr lang="en-US" b="1">
                <a:solidFill>
                  <a:prstClr val="black"/>
                </a:solidFill>
              </a:rPr>
              <a:t>Collections Grid </a:t>
            </a:r>
          </a:p>
        </p:txBody>
      </p:sp>
      <p:sp>
        <p:nvSpPr>
          <p:cNvPr id="15377" name="Line 22"/>
          <p:cNvSpPr>
            <a:spLocks noChangeShapeType="1"/>
          </p:cNvSpPr>
          <p:nvPr/>
        </p:nvSpPr>
        <p:spPr bwMode="auto">
          <a:xfrm flipH="1" flipV="1">
            <a:off x="1371600" y="1371600"/>
            <a:ext cx="3200400" cy="2057400"/>
          </a:xfrm>
          <a:prstGeom prst="line">
            <a:avLst/>
          </a:prstGeom>
          <a:noFill/>
          <a:ln w="9525">
            <a:solidFill>
              <a:srgbClr val="808080"/>
            </a:solidFill>
            <a:prstDash val="dash"/>
            <a:round/>
            <a:headEnd/>
            <a:tailEnd/>
          </a:ln>
        </p:spPr>
        <p:txBody>
          <a:bodyPr/>
          <a:lstStyle/>
          <a:p>
            <a:endParaRPr lang="en-US">
              <a:solidFill>
                <a:prstClr val="black"/>
              </a:solidFill>
            </a:endParaRPr>
          </a:p>
        </p:txBody>
      </p:sp>
      <p:sp>
        <p:nvSpPr>
          <p:cNvPr id="15378" name="Text Box 23"/>
          <p:cNvSpPr txBox="1">
            <a:spLocks noChangeArrowheads="1"/>
          </p:cNvSpPr>
          <p:nvPr/>
        </p:nvSpPr>
        <p:spPr bwMode="auto">
          <a:xfrm>
            <a:off x="3032125" y="1484313"/>
            <a:ext cx="1098550" cy="366712"/>
          </a:xfrm>
          <a:prstGeom prst="rect">
            <a:avLst/>
          </a:prstGeom>
          <a:noFill/>
          <a:ln w="9525">
            <a:noFill/>
            <a:miter lim="800000"/>
            <a:headEnd/>
            <a:tailEnd/>
          </a:ln>
        </p:spPr>
        <p:txBody>
          <a:bodyPr wrap="none">
            <a:spAutoFit/>
          </a:bodyPr>
          <a:lstStyle/>
          <a:p>
            <a:r>
              <a:rPr lang="en-US">
                <a:solidFill>
                  <a:prstClr val="black"/>
                </a:solidFill>
              </a:rPr>
              <a:t>Licensed</a:t>
            </a:r>
          </a:p>
        </p:txBody>
      </p:sp>
      <p:sp>
        <p:nvSpPr>
          <p:cNvPr id="15379" name="Text Box 24"/>
          <p:cNvSpPr txBox="1">
            <a:spLocks noChangeArrowheads="1"/>
          </p:cNvSpPr>
          <p:nvPr/>
        </p:nvSpPr>
        <p:spPr bwMode="auto">
          <a:xfrm>
            <a:off x="1447800" y="2819400"/>
            <a:ext cx="1276350" cy="366713"/>
          </a:xfrm>
          <a:prstGeom prst="rect">
            <a:avLst/>
          </a:prstGeom>
          <a:noFill/>
          <a:ln w="9525">
            <a:noFill/>
            <a:miter lim="800000"/>
            <a:headEnd/>
            <a:tailEnd/>
          </a:ln>
        </p:spPr>
        <p:txBody>
          <a:bodyPr wrap="none">
            <a:spAutoFit/>
          </a:bodyPr>
          <a:lstStyle/>
          <a:p>
            <a:r>
              <a:rPr lang="en-US">
                <a:solidFill>
                  <a:prstClr val="black"/>
                </a:solidFill>
              </a:rPr>
              <a:t>Purchased</a:t>
            </a:r>
          </a:p>
        </p:txBody>
      </p:sp>
      <p:sp>
        <p:nvSpPr>
          <p:cNvPr id="17" name="Rectangular Callout 15"/>
          <p:cNvSpPr>
            <a:spLocks noChangeArrowheads="1"/>
          </p:cNvSpPr>
          <p:nvPr/>
        </p:nvSpPr>
        <p:spPr bwMode="auto">
          <a:xfrm>
            <a:off x="6858000" y="5257800"/>
            <a:ext cx="1752600" cy="1219200"/>
          </a:xfrm>
          <a:prstGeom prst="wedgeRectCallout">
            <a:avLst>
              <a:gd name="adj1" fmla="val -87773"/>
              <a:gd name="adj2" fmla="val -62889"/>
            </a:avLst>
          </a:prstGeom>
          <a:solidFill>
            <a:srgbClr val="7F7F7F"/>
          </a:solidFill>
          <a:ln w="25400" algn="ctr">
            <a:noFill/>
            <a:miter lim="800000"/>
            <a:headEnd/>
            <a:tailEnd/>
          </a:ln>
        </p:spPr>
        <p:txBody>
          <a:bodyPr anchor="ctr"/>
          <a:lstStyle/>
          <a:p>
            <a:pPr algn="ctr"/>
            <a:r>
              <a:rPr lang="en-US" sz="1400">
                <a:solidFill>
                  <a:srgbClr val="FFFFFF"/>
                </a:solidFill>
              </a:rPr>
              <a:t>Research &amp; Learning Materials  </a:t>
            </a:r>
          </a:p>
        </p:txBody>
      </p:sp>
      <p:pic>
        <p:nvPicPr>
          <p:cNvPr id="21" name="Picture 50" descr="researchandlearning2"/>
          <p:cNvPicPr>
            <a:picLocks noChangeAspect="1" noChangeArrowheads="1"/>
          </p:cNvPicPr>
          <p:nvPr/>
        </p:nvPicPr>
        <p:blipFill>
          <a:blip r:embed="rId2" cstate="print"/>
          <a:srcRect/>
          <a:stretch>
            <a:fillRect/>
          </a:stretch>
        </p:blipFill>
        <p:spPr bwMode="auto">
          <a:xfrm>
            <a:off x="5181600" y="3810000"/>
            <a:ext cx="1555750" cy="1036637"/>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1"/>
          <p:cNvPicPr>
            <a:picLocks noChangeAspect="1" noChangeArrowheads="1"/>
          </p:cNvPicPr>
          <p:nvPr/>
        </p:nvPicPr>
        <p:blipFill>
          <a:blip r:embed="rId2" cstate="print"/>
          <a:srcRect/>
          <a:stretch>
            <a:fillRect/>
          </a:stretch>
        </p:blipFill>
        <p:spPr bwMode="auto">
          <a:xfrm>
            <a:off x="6400800" y="0"/>
            <a:ext cx="2743200" cy="6865258"/>
          </a:xfrm>
          <a:prstGeom prst="rect">
            <a:avLst/>
          </a:prstGeom>
          <a:noFill/>
          <a:ln w="9525">
            <a:noFill/>
            <a:miter lim="800000"/>
            <a:headEnd/>
            <a:tailEnd/>
          </a:ln>
        </p:spPr>
      </p:pic>
      <p:sp>
        <p:nvSpPr>
          <p:cNvPr id="5" name="TextBox 4"/>
          <p:cNvSpPr txBox="1"/>
          <p:nvPr/>
        </p:nvSpPr>
        <p:spPr>
          <a:xfrm>
            <a:off x="4876800" y="1905000"/>
            <a:ext cx="1176925" cy="369332"/>
          </a:xfrm>
          <a:prstGeom prst="rect">
            <a:avLst/>
          </a:prstGeom>
          <a:noFill/>
        </p:spPr>
        <p:txBody>
          <a:bodyPr wrap="none" rtlCol="0">
            <a:spAutoFit/>
          </a:bodyPr>
          <a:lstStyle/>
          <a:p>
            <a:r>
              <a:rPr lang="en-US" dirty="0" smtClean="0">
                <a:solidFill>
                  <a:schemeClr val="tx1">
                    <a:lumMod val="50000"/>
                  </a:schemeClr>
                </a:solidFill>
              </a:rPr>
              <a:t>Affiliations</a:t>
            </a:r>
            <a:endParaRPr lang="en-US" dirty="0">
              <a:solidFill>
                <a:schemeClr val="tx1">
                  <a:lumMod val="50000"/>
                </a:schemeClr>
              </a:solidFill>
            </a:endParaRPr>
          </a:p>
        </p:txBody>
      </p:sp>
      <p:sp>
        <p:nvSpPr>
          <p:cNvPr id="6" name="TextBox 5"/>
          <p:cNvSpPr txBox="1"/>
          <p:nvPr/>
        </p:nvSpPr>
        <p:spPr>
          <a:xfrm>
            <a:off x="5181600" y="5562600"/>
            <a:ext cx="865943" cy="369332"/>
          </a:xfrm>
          <a:prstGeom prst="rect">
            <a:avLst/>
          </a:prstGeom>
          <a:noFill/>
        </p:spPr>
        <p:txBody>
          <a:bodyPr wrap="none" rtlCol="0">
            <a:spAutoFit/>
          </a:bodyPr>
          <a:lstStyle/>
          <a:p>
            <a:r>
              <a:rPr lang="en-US" dirty="0" smtClean="0">
                <a:solidFill>
                  <a:schemeClr val="tx1">
                    <a:lumMod val="50000"/>
                  </a:schemeClr>
                </a:solidFill>
              </a:rPr>
              <a:t>Service</a:t>
            </a:r>
            <a:endParaRPr lang="en-US" dirty="0">
              <a:solidFill>
                <a:schemeClr val="tx1">
                  <a:lumMod val="50000"/>
                </a:schemeClr>
              </a:solidFill>
            </a:endParaRPr>
          </a:p>
        </p:txBody>
      </p:sp>
      <p:sp>
        <p:nvSpPr>
          <p:cNvPr id="7" name="TextBox 6"/>
          <p:cNvSpPr txBox="1"/>
          <p:nvPr/>
        </p:nvSpPr>
        <p:spPr>
          <a:xfrm>
            <a:off x="5029200" y="4876800"/>
            <a:ext cx="1061509" cy="369332"/>
          </a:xfrm>
          <a:prstGeom prst="rect">
            <a:avLst/>
          </a:prstGeom>
          <a:noFill/>
        </p:spPr>
        <p:txBody>
          <a:bodyPr wrap="none" rtlCol="0">
            <a:spAutoFit/>
          </a:bodyPr>
          <a:lstStyle/>
          <a:p>
            <a:r>
              <a:rPr lang="en-US" dirty="0" smtClean="0">
                <a:solidFill>
                  <a:schemeClr val="tx1">
                    <a:lumMod val="50000"/>
                  </a:schemeClr>
                </a:solidFill>
              </a:rPr>
              <a:t>Teaching</a:t>
            </a:r>
            <a:endParaRPr lang="en-US" dirty="0">
              <a:solidFill>
                <a:schemeClr val="tx1">
                  <a:lumMod val="50000"/>
                </a:schemeClr>
              </a:solidFill>
            </a:endParaRPr>
          </a:p>
        </p:txBody>
      </p:sp>
      <p:sp>
        <p:nvSpPr>
          <p:cNvPr id="8" name="TextBox 7"/>
          <p:cNvSpPr txBox="1"/>
          <p:nvPr/>
        </p:nvSpPr>
        <p:spPr>
          <a:xfrm>
            <a:off x="4953000" y="3048000"/>
            <a:ext cx="1053494" cy="369332"/>
          </a:xfrm>
          <a:prstGeom prst="rect">
            <a:avLst/>
          </a:prstGeom>
          <a:noFill/>
        </p:spPr>
        <p:txBody>
          <a:bodyPr wrap="none" rtlCol="0">
            <a:spAutoFit/>
          </a:bodyPr>
          <a:lstStyle/>
          <a:p>
            <a:r>
              <a:rPr lang="en-US" dirty="0" smtClean="0">
                <a:solidFill>
                  <a:schemeClr val="tx1">
                    <a:lumMod val="50000"/>
                  </a:schemeClr>
                </a:solidFill>
              </a:rPr>
              <a:t>Research</a:t>
            </a:r>
            <a:endParaRPr lang="en-US" dirty="0">
              <a:solidFill>
                <a:schemeClr val="tx1">
                  <a:lumMod val="50000"/>
                </a:schemeClr>
              </a:solidFill>
            </a:endParaRPr>
          </a:p>
        </p:txBody>
      </p:sp>
      <p:sp>
        <p:nvSpPr>
          <p:cNvPr id="9" name="TextBox 8"/>
          <p:cNvSpPr txBox="1"/>
          <p:nvPr/>
        </p:nvSpPr>
        <p:spPr>
          <a:xfrm>
            <a:off x="4800600" y="4038600"/>
            <a:ext cx="1335622" cy="369332"/>
          </a:xfrm>
          <a:prstGeom prst="rect">
            <a:avLst/>
          </a:prstGeom>
          <a:noFill/>
        </p:spPr>
        <p:txBody>
          <a:bodyPr wrap="none" rtlCol="0">
            <a:spAutoFit/>
          </a:bodyPr>
          <a:lstStyle/>
          <a:p>
            <a:r>
              <a:rPr lang="en-US" dirty="0" smtClean="0">
                <a:solidFill>
                  <a:schemeClr val="tx1">
                    <a:lumMod val="50000"/>
                  </a:schemeClr>
                </a:solidFill>
              </a:rPr>
              <a:t>Publications</a:t>
            </a:r>
            <a:endParaRPr lang="en-US" dirty="0">
              <a:solidFill>
                <a:schemeClr val="tx1">
                  <a:lumMod val="50000"/>
                </a:schemeClr>
              </a:solidFill>
            </a:endParaRPr>
          </a:p>
        </p:txBody>
      </p:sp>
      <p:pic>
        <p:nvPicPr>
          <p:cNvPr id="167938" name="Picture 2"/>
          <p:cNvPicPr>
            <a:picLocks noChangeAspect="1" noChangeArrowheads="1"/>
          </p:cNvPicPr>
          <p:nvPr/>
        </p:nvPicPr>
        <p:blipFill>
          <a:blip r:embed="rId3" cstate="print"/>
          <a:srcRect/>
          <a:stretch>
            <a:fillRect/>
          </a:stretch>
        </p:blipFill>
        <p:spPr bwMode="auto">
          <a:xfrm>
            <a:off x="304800" y="304800"/>
            <a:ext cx="4905375" cy="139065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4"/>
          </p:nvPr>
        </p:nvSpPr>
        <p:spPr/>
        <p:txBody>
          <a:bodyPr>
            <a:normAutofit fontScale="70000" lnSpcReduction="20000"/>
          </a:bodyPr>
          <a:lstStyle/>
          <a:p>
            <a:r>
              <a:rPr lang="en-US" dirty="0" smtClean="0"/>
              <a:t>HKU Scholars Hub</a:t>
            </a:r>
            <a:endParaRPr lang="en-US" dirty="0"/>
          </a:p>
        </p:txBody>
      </p:sp>
      <p:sp>
        <p:nvSpPr>
          <p:cNvPr id="6" name="Text Placeholder 5"/>
          <p:cNvSpPr>
            <a:spLocks noGrp="1"/>
          </p:cNvSpPr>
          <p:nvPr>
            <p:ph type="body" sz="quarter" idx="26"/>
          </p:nvPr>
        </p:nvSpPr>
        <p:spPr/>
        <p:txBody>
          <a:bodyPr/>
          <a:lstStyle/>
          <a:p>
            <a:r>
              <a:rPr lang="en-US" b="0" dirty="0" smtClean="0">
                <a:solidFill>
                  <a:schemeClr val="tx1">
                    <a:lumMod val="65000"/>
                  </a:schemeClr>
                </a:solidFill>
              </a:rPr>
              <a:t>”The Hub strives to make HKU authors and their research very visible, with the goal of increasing all forms of collaboration.”</a:t>
            </a:r>
            <a:endParaRPr lang="en-US" dirty="0">
              <a:solidFill>
                <a:schemeClr val="tx1">
                  <a:lumMod val="65000"/>
                </a:schemeClr>
              </a:solidFill>
            </a:endParaRPr>
          </a:p>
        </p:txBody>
      </p:sp>
      <p:pic>
        <p:nvPicPr>
          <p:cNvPr id="188418" name="Picture 2"/>
          <p:cNvPicPr>
            <a:picLocks noGrp="1" noChangeAspect="1" noChangeArrowheads="1"/>
          </p:cNvPicPr>
          <p:nvPr>
            <p:ph type="pic" sz="quarter" idx="33"/>
          </p:nvPr>
        </p:nvPicPr>
        <p:blipFill>
          <a:blip r:embed="rId2" cstate="print"/>
          <a:srcRect l="385" r="385"/>
          <a:stretch>
            <a:fillRect/>
          </a:stretch>
        </p:blipFill>
        <p:spPr bwMode="auto">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4"/>
          </p:nvPr>
        </p:nvSpPr>
        <p:spPr>
          <a:xfrm>
            <a:off x="6477000" y="1965960"/>
            <a:ext cx="2667000" cy="396240"/>
          </a:xfrm>
        </p:spPr>
        <p:txBody>
          <a:bodyPr>
            <a:normAutofit fontScale="70000" lnSpcReduction="20000"/>
          </a:bodyPr>
          <a:lstStyle/>
          <a:p>
            <a:r>
              <a:rPr lang="en-US" dirty="0" smtClean="0"/>
              <a:t>University of Leicester</a:t>
            </a:r>
            <a:endParaRPr lang="en-US" dirty="0"/>
          </a:p>
        </p:txBody>
      </p:sp>
      <p:sp>
        <p:nvSpPr>
          <p:cNvPr id="6" name="Text Placeholder 5"/>
          <p:cNvSpPr>
            <a:spLocks noGrp="1"/>
          </p:cNvSpPr>
          <p:nvPr>
            <p:ph type="body" sz="quarter" idx="26"/>
          </p:nvPr>
        </p:nvSpPr>
        <p:spPr>
          <a:xfrm>
            <a:off x="6934200" y="2743200"/>
            <a:ext cx="2209800" cy="3962400"/>
          </a:xfrm>
        </p:spPr>
        <p:txBody>
          <a:bodyPr/>
          <a:lstStyle/>
          <a:p>
            <a:r>
              <a:rPr lang="en-US" dirty="0" smtClean="0">
                <a:solidFill>
                  <a:schemeClr val="tx1">
                    <a:lumMod val="65000"/>
                  </a:schemeClr>
                </a:solidFill>
              </a:rPr>
              <a:t>A new university service – working with faculty to improve faculty visibility. </a:t>
            </a:r>
            <a:endParaRPr lang="en-US" dirty="0">
              <a:solidFill>
                <a:schemeClr val="tx1">
                  <a:lumMod val="65000"/>
                </a:schemeClr>
              </a:solidFill>
            </a:endParaRPr>
          </a:p>
        </p:txBody>
      </p:sp>
      <p:pic>
        <p:nvPicPr>
          <p:cNvPr id="195588" name="Picture 4"/>
          <p:cNvPicPr>
            <a:picLocks noGrp="1" noChangeAspect="1" noChangeArrowheads="1"/>
          </p:cNvPicPr>
          <p:nvPr>
            <p:ph type="pic" sz="quarter" idx="33"/>
          </p:nvPr>
        </p:nvPicPr>
        <p:blipFill>
          <a:blip r:embed="rId2" cstate="print"/>
          <a:srcRect t="9887" b="9887"/>
          <a:stretch>
            <a:fillRect/>
          </a:stretch>
        </p:blipFill>
        <p:spPr bwMode="auto">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477000" y="1965960"/>
            <a:ext cx="2667000" cy="457200"/>
          </a:xfrm>
        </p:spPr>
        <p:txBody>
          <a:bodyPr>
            <a:normAutofit fontScale="70000" lnSpcReduction="20000"/>
          </a:bodyPr>
          <a:lstStyle/>
          <a:p>
            <a:r>
              <a:rPr lang="en-US" dirty="0" smtClean="0"/>
              <a:t>New scholarly outputs</a:t>
            </a:r>
            <a:endParaRPr lang="en-US" dirty="0"/>
          </a:p>
        </p:txBody>
      </p:sp>
      <p:sp>
        <p:nvSpPr>
          <p:cNvPr id="8" name="Text Placeholder 7"/>
          <p:cNvSpPr>
            <a:spLocks noGrp="1"/>
          </p:cNvSpPr>
          <p:nvPr>
            <p:ph type="body" sz="quarter" idx="26"/>
          </p:nvPr>
        </p:nvSpPr>
        <p:spPr>
          <a:xfrm>
            <a:off x="7010400" y="2667000"/>
            <a:ext cx="2133600" cy="4038600"/>
          </a:xfrm>
        </p:spPr>
        <p:txBody>
          <a:bodyPr/>
          <a:lstStyle/>
          <a:p>
            <a:r>
              <a:rPr lang="en-US" dirty="0" smtClean="0">
                <a:solidFill>
                  <a:schemeClr val="tx1">
                    <a:lumMod val="65000"/>
                  </a:schemeClr>
                </a:solidFill>
              </a:rPr>
              <a:t>Growth of digital humanities. </a:t>
            </a:r>
          </a:p>
          <a:p>
            <a:endParaRPr lang="en-US" dirty="0" smtClean="0">
              <a:solidFill>
                <a:schemeClr val="tx1">
                  <a:lumMod val="65000"/>
                </a:schemeClr>
              </a:solidFill>
            </a:endParaRPr>
          </a:p>
          <a:p>
            <a:r>
              <a:rPr lang="en-US" dirty="0" smtClean="0">
                <a:solidFill>
                  <a:schemeClr val="tx1">
                    <a:lumMod val="65000"/>
                  </a:schemeClr>
                </a:solidFill>
              </a:rPr>
              <a:t>Interesting intersection between library and emerging scholarly support services. </a:t>
            </a:r>
            <a:endParaRPr lang="en-US" dirty="0">
              <a:solidFill>
                <a:schemeClr val="tx1">
                  <a:lumMod val="65000"/>
                </a:schemeClr>
              </a:solidFill>
            </a:endParaRPr>
          </a:p>
        </p:txBody>
      </p:sp>
      <p:pic>
        <p:nvPicPr>
          <p:cNvPr id="10" name="Picture 2"/>
          <p:cNvPicPr>
            <a:picLocks noGrp="1" noChangeAspect="1" noChangeArrowheads="1"/>
          </p:cNvPicPr>
          <p:nvPr>
            <p:ph type="pic" sz="quarter" idx="33"/>
          </p:nvPr>
        </p:nvPicPr>
        <p:blipFill>
          <a:blip r:embed="rId2" cstate="print"/>
          <a:srcRect l="340" r="340"/>
          <a:stretch>
            <a:fillRect/>
          </a:stretch>
        </p:blipFill>
        <p:spPr bwMode="auto">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Grp="1" noChangeAspect="1" noChangeArrowheads="1"/>
          </p:cNvPicPr>
          <p:nvPr>
            <p:ph type="pic" sz="quarter" idx="33"/>
          </p:nvPr>
        </p:nvPicPr>
        <p:blipFill>
          <a:blip r:embed="rId2" cstate="print"/>
          <a:srcRect l="8172" r="8172"/>
          <a:stretch>
            <a:fillRect/>
          </a:stretch>
        </p:blipFill>
        <p:spPr bwMode="auto">
          <a:prstGeom prst="rect">
            <a:avLst/>
          </a:prstGeom>
          <a:noFill/>
          <a:ln w="9525">
            <a:noFill/>
            <a:miter lim="800000"/>
            <a:headEnd/>
            <a:tailEnd/>
          </a:ln>
        </p:spPr>
      </p:pic>
      <p:pic>
        <p:nvPicPr>
          <p:cNvPr id="165892" name="Picture 4" descr="UCSD Logo"/>
          <p:cNvPicPr>
            <a:picLocks noChangeAspect="1" noChangeArrowheads="1"/>
          </p:cNvPicPr>
          <p:nvPr/>
        </p:nvPicPr>
        <p:blipFill>
          <a:blip r:embed="rId3" cstate="print"/>
          <a:srcRect/>
          <a:stretch>
            <a:fillRect/>
          </a:stretch>
        </p:blipFill>
        <p:spPr bwMode="auto">
          <a:xfrm>
            <a:off x="0" y="1143000"/>
            <a:ext cx="3429000" cy="514351"/>
          </a:xfrm>
          <a:prstGeom prst="rect">
            <a:avLst/>
          </a:prstGeom>
          <a:noFill/>
        </p:spPr>
      </p:pic>
    </p:spTree>
  </p:cSld>
  <p:clrMapOvr>
    <a:masterClrMapping/>
  </p:clrMapOvr>
  <p:transition>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398587"/>
            <a:ext cx="6553200" cy="4495800"/>
          </a:xfrm>
          <a:prstGeom prst="rect">
            <a:avLst/>
          </a:prstGeom>
          <a:solidFill>
            <a:schemeClr val="tx1">
              <a:lumMod val="85000"/>
              <a:alpha val="2705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a:stCxn id="4" idx="0"/>
            <a:endCxn id="4" idx="2"/>
          </p:cNvCxnSpPr>
          <p:nvPr/>
        </p:nvCxnSpPr>
        <p:spPr>
          <a:xfrm rot="16200000" flipH="1">
            <a:off x="2324101" y="3646487"/>
            <a:ext cx="44958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rot="10800000" flipH="1">
            <a:off x="1295400" y="3646487"/>
            <a:ext cx="655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086600" y="3303587"/>
            <a:ext cx="1905000" cy="582613"/>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r>
              <a:rPr lang="en-US" sz="1600" b="1" dirty="0">
                <a:solidFill>
                  <a:srgbClr val="FFFFFF"/>
                </a:solidFill>
              </a:rPr>
              <a:t>Low Stewardship</a:t>
            </a:r>
          </a:p>
        </p:txBody>
      </p:sp>
      <p:sp>
        <p:nvSpPr>
          <p:cNvPr id="18" name="Oval 17"/>
          <p:cNvSpPr/>
          <p:nvPr/>
        </p:nvSpPr>
        <p:spPr>
          <a:xfrm>
            <a:off x="152400" y="3303587"/>
            <a:ext cx="1905000" cy="582613"/>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r>
              <a:rPr lang="en-US" sz="1600" b="1" dirty="0">
                <a:solidFill>
                  <a:srgbClr val="FFFFFF"/>
                </a:solidFill>
              </a:rPr>
              <a:t>High Stewardship</a:t>
            </a:r>
          </a:p>
        </p:txBody>
      </p:sp>
      <p:sp>
        <p:nvSpPr>
          <p:cNvPr id="19" name="Oval 18"/>
          <p:cNvSpPr/>
          <p:nvPr/>
        </p:nvSpPr>
        <p:spPr>
          <a:xfrm>
            <a:off x="3581400" y="5818187"/>
            <a:ext cx="1905000" cy="582613"/>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defRPr/>
            </a:pPr>
            <a:r>
              <a:rPr lang="en-US" sz="1700" b="1" dirty="0">
                <a:solidFill>
                  <a:srgbClr val="FFFFFF"/>
                </a:solidFill>
              </a:rPr>
              <a:t>In </a:t>
            </a:r>
            <a:r>
              <a:rPr lang="en-US" sz="1700" b="1" dirty="0" smtClean="0">
                <a:solidFill>
                  <a:srgbClr val="FFFFFF"/>
                </a:solidFill>
              </a:rPr>
              <a:t>few collections</a:t>
            </a:r>
            <a:endParaRPr lang="en-US" sz="1700" b="1" dirty="0">
              <a:solidFill>
                <a:srgbClr val="FFFFFF"/>
              </a:solidFill>
            </a:endParaRPr>
          </a:p>
        </p:txBody>
      </p:sp>
      <p:pic>
        <p:nvPicPr>
          <p:cNvPr id="35" name="Picture 50" descr="researchandlearning2"/>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181600" y="4065587"/>
            <a:ext cx="2127542" cy="1417637"/>
          </a:xfrm>
          <a:prstGeom prst="ellipse">
            <a:avLst/>
          </a:prstGeom>
          <a:ln>
            <a:solidFill>
              <a:schemeClr val="tx1"/>
            </a:solidFill>
          </a:ln>
          <a:effectLst>
            <a:softEdge rad="112500"/>
          </a:effectLst>
        </p:spPr>
      </p:pic>
      <p:pic>
        <p:nvPicPr>
          <p:cNvPr id="36" name="Picture 44" descr="WebResources2"/>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5410200" y="2008187"/>
            <a:ext cx="1227138" cy="1227138"/>
          </a:xfrm>
          <a:prstGeom prst="ellipse">
            <a:avLst/>
          </a:prstGeom>
          <a:ln>
            <a:solidFill>
              <a:schemeClr val="tx1"/>
            </a:solidFill>
          </a:ln>
          <a:effectLst>
            <a:softEdge rad="112500"/>
          </a:effectLst>
        </p:spPr>
      </p:pic>
      <p:pic>
        <p:nvPicPr>
          <p:cNvPr id="34" name="Picture 51" descr="specialcollections2"/>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1905000" y="4065587"/>
            <a:ext cx="1919288" cy="1279525"/>
          </a:xfrm>
          <a:prstGeom prst="ellipse">
            <a:avLst/>
          </a:prstGeom>
          <a:ln>
            <a:solidFill>
              <a:schemeClr val="tx1"/>
            </a:solidFill>
          </a:ln>
          <a:effectLst>
            <a:softEdge rad="112500"/>
          </a:effectLst>
        </p:spPr>
      </p:pic>
      <p:pic>
        <p:nvPicPr>
          <p:cNvPr id="33" name="Picture 48" descr="booksjournals"/>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1911349" y="1709737"/>
            <a:ext cx="2400301" cy="1600200"/>
          </a:xfrm>
          <a:prstGeom prst="ellipse">
            <a:avLst/>
          </a:prstGeom>
          <a:ln>
            <a:solidFill>
              <a:schemeClr val="tx1"/>
            </a:solidFill>
          </a:ln>
          <a:effectLst>
            <a:softEdge rad="112500"/>
          </a:effectLst>
        </p:spPr>
      </p:pic>
      <p:sp>
        <p:nvSpPr>
          <p:cNvPr id="15377" name="Line 22"/>
          <p:cNvSpPr>
            <a:spLocks noChangeShapeType="1"/>
          </p:cNvSpPr>
          <p:nvPr/>
        </p:nvSpPr>
        <p:spPr bwMode="auto">
          <a:xfrm flipH="1" flipV="1">
            <a:off x="1371600" y="1550987"/>
            <a:ext cx="3200400" cy="2057400"/>
          </a:xfrm>
          <a:prstGeom prst="line">
            <a:avLst/>
          </a:prstGeom>
          <a:noFill/>
          <a:ln w="9525">
            <a:solidFill>
              <a:schemeClr val="tx1"/>
            </a:solidFill>
            <a:prstDash val="dash"/>
            <a:round/>
            <a:headEnd/>
            <a:tailEnd/>
          </a:ln>
        </p:spPr>
        <p:txBody>
          <a:bodyPr/>
          <a:lstStyle/>
          <a:p>
            <a:endParaRPr lang="en-US"/>
          </a:p>
        </p:txBody>
      </p:sp>
      <p:sp>
        <p:nvSpPr>
          <p:cNvPr id="15378" name="Text Box 23"/>
          <p:cNvSpPr txBox="1">
            <a:spLocks noChangeArrowheads="1"/>
          </p:cNvSpPr>
          <p:nvPr/>
        </p:nvSpPr>
        <p:spPr bwMode="auto">
          <a:xfrm>
            <a:off x="3032125" y="1663700"/>
            <a:ext cx="1098550" cy="366712"/>
          </a:xfrm>
          <a:prstGeom prst="rect">
            <a:avLst/>
          </a:prstGeom>
          <a:noFill/>
          <a:ln w="9525">
            <a:solidFill>
              <a:schemeClr val="tx1"/>
            </a:solidFill>
            <a:miter lim="800000"/>
            <a:headEnd/>
            <a:tailEnd/>
          </a:ln>
        </p:spPr>
        <p:txBody>
          <a:bodyPr wrap="none">
            <a:spAutoFit/>
          </a:bodyPr>
          <a:lstStyle/>
          <a:p>
            <a:r>
              <a:rPr lang="en-US"/>
              <a:t>Licensed</a:t>
            </a:r>
          </a:p>
        </p:txBody>
      </p:sp>
      <p:sp>
        <p:nvSpPr>
          <p:cNvPr id="15379" name="Text Box 24"/>
          <p:cNvSpPr txBox="1">
            <a:spLocks noChangeArrowheads="1"/>
          </p:cNvSpPr>
          <p:nvPr/>
        </p:nvSpPr>
        <p:spPr bwMode="auto">
          <a:xfrm>
            <a:off x="1676400" y="2922587"/>
            <a:ext cx="1276350" cy="366713"/>
          </a:xfrm>
          <a:prstGeom prst="rect">
            <a:avLst/>
          </a:prstGeom>
          <a:noFill/>
          <a:ln w="9525">
            <a:solidFill>
              <a:schemeClr val="tx1"/>
            </a:solidFill>
            <a:miter lim="800000"/>
            <a:headEnd/>
            <a:tailEnd/>
          </a:ln>
        </p:spPr>
        <p:txBody>
          <a:bodyPr wrap="none">
            <a:spAutoFit/>
          </a:bodyPr>
          <a:lstStyle/>
          <a:p>
            <a:r>
              <a:rPr lang="en-US" dirty="0"/>
              <a:t>Purchased</a:t>
            </a:r>
          </a:p>
        </p:txBody>
      </p:sp>
      <p:sp>
        <p:nvSpPr>
          <p:cNvPr id="28" name="Rounded Rectangle 27"/>
          <p:cNvSpPr/>
          <p:nvPr/>
        </p:nvSpPr>
        <p:spPr>
          <a:xfrm>
            <a:off x="1447800" y="2693987"/>
            <a:ext cx="2133600" cy="9144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High attention</a:t>
            </a:r>
            <a:endParaRPr lang="en-US" dirty="0">
              <a:solidFill>
                <a:schemeClr val="tx1"/>
              </a:solidFill>
            </a:endParaRPr>
          </a:p>
        </p:txBody>
      </p:sp>
      <p:sp>
        <p:nvSpPr>
          <p:cNvPr id="30" name="Rounded Rectangle 29"/>
          <p:cNvSpPr/>
          <p:nvPr/>
        </p:nvSpPr>
        <p:spPr>
          <a:xfrm>
            <a:off x="2362200" y="1627187"/>
            <a:ext cx="21336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Less attention</a:t>
            </a:r>
            <a:endParaRPr lang="en-US" dirty="0">
              <a:solidFill>
                <a:schemeClr val="tx1"/>
              </a:solidFill>
            </a:endParaRPr>
          </a:p>
        </p:txBody>
      </p:sp>
      <p:sp>
        <p:nvSpPr>
          <p:cNvPr id="31" name="Rounded Rectangle 30"/>
          <p:cNvSpPr/>
          <p:nvPr/>
        </p:nvSpPr>
        <p:spPr>
          <a:xfrm>
            <a:off x="2819400" y="3760787"/>
            <a:ext cx="1600200" cy="685800"/>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Limited</a:t>
            </a:r>
            <a:endParaRPr lang="en-US" dirty="0"/>
          </a:p>
        </p:txBody>
      </p:sp>
      <p:sp>
        <p:nvSpPr>
          <p:cNvPr id="32" name="Rounded Rectangle 31"/>
          <p:cNvSpPr/>
          <p:nvPr/>
        </p:nvSpPr>
        <p:spPr>
          <a:xfrm>
            <a:off x="4953000" y="4191000"/>
            <a:ext cx="1905000" cy="685800"/>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1"/>
                </a:solidFill>
              </a:rPr>
              <a:t>Aspirational</a:t>
            </a:r>
            <a:endParaRPr lang="en-US" dirty="0">
              <a:solidFill>
                <a:schemeClr val="accent1"/>
              </a:solidFill>
            </a:endParaRPr>
          </a:p>
        </p:txBody>
      </p:sp>
      <p:sp>
        <p:nvSpPr>
          <p:cNvPr id="37" name="Rounded Rectangle 36"/>
          <p:cNvSpPr/>
          <p:nvPr/>
        </p:nvSpPr>
        <p:spPr>
          <a:xfrm>
            <a:off x="4648200" y="2846387"/>
            <a:ext cx="2057400" cy="6858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Occasional</a:t>
            </a:r>
            <a:endParaRPr lang="en-US" dirty="0"/>
          </a:p>
        </p:txBody>
      </p:sp>
      <p:sp>
        <p:nvSpPr>
          <p:cNvPr id="23" name="Rounded Rectangle 22"/>
          <p:cNvSpPr/>
          <p:nvPr/>
        </p:nvSpPr>
        <p:spPr>
          <a:xfrm>
            <a:off x="4953000" y="4191000"/>
            <a:ext cx="1905000" cy="68580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Intentional</a:t>
            </a:r>
            <a:endParaRPr lang="en-US" dirty="0">
              <a:solidFill>
                <a:schemeClr val="tx1"/>
              </a:solidFill>
            </a:endParaRPr>
          </a:p>
        </p:txBody>
      </p:sp>
      <p:sp>
        <p:nvSpPr>
          <p:cNvPr id="24" name="TextBox 36"/>
          <p:cNvSpPr txBox="1">
            <a:spLocks noChangeArrowheads="1"/>
          </p:cNvSpPr>
          <p:nvPr/>
        </p:nvSpPr>
        <p:spPr bwMode="auto">
          <a:xfrm>
            <a:off x="228600" y="228600"/>
            <a:ext cx="5886227" cy="461665"/>
          </a:xfrm>
          <a:prstGeom prst="rect">
            <a:avLst/>
          </a:prstGeom>
          <a:noFill/>
          <a:ln w="9525">
            <a:noFill/>
            <a:miter lim="800000"/>
            <a:headEnd/>
            <a:tailEnd/>
          </a:ln>
        </p:spPr>
        <p:txBody>
          <a:bodyPr wrap="none">
            <a:spAutoFit/>
          </a:bodyPr>
          <a:lstStyle/>
          <a:p>
            <a:r>
              <a:rPr lang="en-US" sz="2400" dirty="0" smtClean="0">
                <a:solidFill>
                  <a:schemeClr val="tx1">
                    <a:lumMod val="65000"/>
                  </a:schemeClr>
                </a:solidFill>
              </a:rPr>
              <a:t>Library attention and investment are shifting</a:t>
            </a:r>
            <a:endParaRPr lang="en-US" sz="2400" dirty="0">
              <a:solidFill>
                <a:schemeClr val="tx1">
                  <a:lumMod val="65000"/>
                </a:schemeClr>
              </a:solidFill>
            </a:endParaRPr>
          </a:p>
        </p:txBody>
      </p:sp>
      <p:sp>
        <p:nvSpPr>
          <p:cNvPr id="20" name="Oval 19"/>
          <p:cNvSpPr/>
          <p:nvPr/>
        </p:nvSpPr>
        <p:spPr>
          <a:xfrm>
            <a:off x="3581400" y="865187"/>
            <a:ext cx="1905000" cy="582613"/>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r>
              <a:rPr lang="en-US" sz="1700" b="1" dirty="0">
                <a:solidFill>
                  <a:srgbClr val="FFFFFF"/>
                </a:solidFill>
              </a:rPr>
              <a:t>In many collections</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1+#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1+#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1+#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1+#ppt_w/2"/>
                                          </p:val>
                                        </p:tav>
                                        <p:tav tm="100000">
                                          <p:val>
                                            <p:strVal val="#ppt_x"/>
                                          </p:val>
                                        </p:tav>
                                      </p:tavLst>
                                    </p:anim>
                                    <p:anim calcmode="lin" valueType="num">
                                      <p:cBhvr additive="base">
                                        <p:cTn id="44" dur="500" fill="hold"/>
                                        <p:tgtEl>
                                          <p:spTgt spid="3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5377"/>
                                        </p:tgtEl>
                                        <p:attrNameLst>
                                          <p:attrName>style.visibility</p:attrName>
                                        </p:attrNameLst>
                                      </p:cBhvr>
                                      <p:to>
                                        <p:strVal val="visible"/>
                                      </p:to>
                                    </p:set>
                                    <p:anim calcmode="lin" valueType="num">
                                      <p:cBhvr additive="base">
                                        <p:cTn id="47" dur="500" fill="hold"/>
                                        <p:tgtEl>
                                          <p:spTgt spid="15377"/>
                                        </p:tgtEl>
                                        <p:attrNameLst>
                                          <p:attrName>ppt_x</p:attrName>
                                        </p:attrNameLst>
                                      </p:cBhvr>
                                      <p:tavLst>
                                        <p:tav tm="0">
                                          <p:val>
                                            <p:strVal val="1+#ppt_w/2"/>
                                          </p:val>
                                        </p:tav>
                                        <p:tav tm="100000">
                                          <p:val>
                                            <p:strVal val="#ppt_x"/>
                                          </p:val>
                                        </p:tav>
                                      </p:tavLst>
                                    </p:anim>
                                    <p:anim calcmode="lin" valueType="num">
                                      <p:cBhvr additive="base">
                                        <p:cTn id="48" dur="500" fill="hold"/>
                                        <p:tgtEl>
                                          <p:spTgt spid="1537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5378"/>
                                        </p:tgtEl>
                                        <p:attrNameLst>
                                          <p:attrName>style.visibility</p:attrName>
                                        </p:attrNameLst>
                                      </p:cBhvr>
                                      <p:to>
                                        <p:strVal val="visible"/>
                                      </p:to>
                                    </p:set>
                                    <p:anim calcmode="lin" valueType="num">
                                      <p:cBhvr additive="base">
                                        <p:cTn id="51" dur="500" fill="hold"/>
                                        <p:tgtEl>
                                          <p:spTgt spid="15378"/>
                                        </p:tgtEl>
                                        <p:attrNameLst>
                                          <p:attrName>ppt_x</p:attrName>
                                        </p:attrNameLst>
                                      </p:cBhvr>
                                      <p:tavLst>
                                        <p:tav tm="0">
                                          <p:val>
                                            <p:strVal val="1+#ppt_w/2"/>
                                          </p:val>
                                        </p:tav>
                                        <p:tav tm="100000">
                                          <p:val>
                                            <p:strVal val="#ppt_x"/>
                                          </p:val>
                                        </p:tav>
                                      </p:tavLst>
                                    </p:anim>
                                    <p:anim calcmode="lin" valueType="num">
                                      <p:cBhvr additive="base">
                                        <p:cTn id="52" dur="500" fill="hold"/>
                                        <p:tgtEl>
                                          <p:spTgt spid="15378"/>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5379"/>
                                        </p:tgtEl>
                                        <p:attrNameLst>
                                          <p:attrName>style.visibility</p:attrName>
                                        </p:attrNameLst>
                                      </p:cBhvr>
                                      <p:to>
                                        <p:strVal val="visible"/>
                                      </p:to>
                                    </p:set>
                                    <p:anim calcmode="lin" valueType="num">
                                      <p:cBhvr additive="base">
                                        <p:cTn id="55" dur="500" fill="hold"/>
                                        <p:tgtEl>
                                          <p:spTgt spid="15379"/>
                                        </p:tgtEl>
                                        <p:attrNameLst>
                                          <p:attrName>ppt_x</p:attrName>
                                        </p:attrNameLst>
                                      </p:cBhvr>
                                      <p:tavLst>
                                        <p:tav tm="0">
                                          <p:val>
                                            <p:strVal val="1+#ppt_w/2"/>
                                          </p:val>
                                        </p:tav>
                                        <p:tav tm="100000">
                                          <p:val>
                                            <p:strVal val="#ppt_x"/>
                                          </p:val>
                                        </p:tav>
                                      </p:tavLst>
                                    </p:anim>
                                    <p:anim calcmode="lin" valueType="num">
                                      <p:cBhvr additive="base">
                                        <p:cTn id="56" dur="500" fill="hold"/>
                                        <p:tgtEl>
                                          <p:spTgt spid="15379"/>
                                        </p:tgtEl>
                                        <p:attrNameLst>
                                          <p:attrName>ppt_y</p:attrName>
                                        </p:attrNameLst>
                                      </p:cBhvr>
                                      <p:tavLst>
                                        <p:tav tm="0">
                                          <p:val>
                                            <p:strVal val="#ppt_y"/>
                                          </p:val>
                                        </p:tav>
                                        <p:tav tm="100000">
                                          <p:val>
                                            <p:strVal val="#ppt_y"/>
                                          </p:val>
                                        </p:tav>
                                      </p:tavLst>
                                    </p:anim>
                                  </p:childTnLst>
                                </p:cTn>
                              </p:par>
                              <p:par>
                                <p:cTn id="57" presetID="2" presetClass="entr" presetSubtype="2" fill="hold" grpId="1"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1+#ppt_w/2"/>
                                          </p:val>
                                        </p:tav>
                                        <p:tav tm="100000">
                                          <p:val>
                                            <p:strVal val="#ppt_x"/>
                                          </p:val>
                                        </p:tav>
                                      </p:tavLst>
                                    </p:anim>
                                    <p:anim calcmode="lin" valueType="num">
                                      <p:cBhvr additive="base">
                                        <p:cTn id="60" dur="500" fill="hold"/>
                                        <p:tgtEl>
                                          <p:spTgt spid="28"/>
                                        </p:tgtEl>
                                        <p:attrNameLst>
                                          <p:attrName>ppt_y</p:attrName>
                                        </p:attrNameLst>
                                      </p:cBhvr>
                                      <p:tavLst>
                                        <p:tav tm="0">
                                          <p:val>
                                            <p:strVal val="#ppt_y"/>
                                          </p:val>
                                        </p:tav>
                                        <p:tav tm="100000">
                                          <p:val>
                                            <p:strVal val="#ppt_y"/>
                                          </p:val>
                                        </p:tav>
                                      </p:tavLst>
                                    </p:anim>
                                  </p:childTnLst>
                                </p:cTn>
                              </p:par>
                              <p:par>
                                <p:cTn id="61" presetID="2" presetClass="entr" presetSubtype="2" fill="hold" grpId="2"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1+#ppt_w/2"/>
                                          </p:val>
                                        </p:tav>
                                        <p:tav tm="100000">
                                          <p:val>
                                            <p:strVal val="#ppt_x"/>
                                          </p:val>
                                        </p:tav>
                                      </p:tavLst>
                                    </p:anim>
                                    <p:anim calcmode="lin" valueType="num">
                                      <p:cBhvr additive="base">
                                        <p:cTn id="64" dur="500" fill="hold"/>
                                        <p:tgtEl>
                                          <p:spTgt spid="30"/>
                                        </p:tgtEl>
                                        <p:attrNameLst>
                                          <p:attrName>ppt_y</p:attrName>
                                        </p:attrNameLst>
                                      </p:cBhvr>
                                      <p:tavLst>
                                        <p:tav tm="0">
                                          <p:val>
                                            <p:strVal val="#ppt_y"/>
                                          </p:val>
                                        </p:tav>
                                        <p:tav tm="100000">
                                          <p:val>
                                            <p:strVal val="#ppt_y"/>
                                          </p:val>
                                        </p:tav>
                                      </p:tavLst>
                                    </p:anim>
                                  </p:childTnLst>
                                </p:cTn>
                              </p:par>
                              <p:par>
                                <p:cTn id="65" presetID="2" presetClass="entr" presetSubtype="2" fill="hold" grpId="1"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1+#ppt_w/2"/>
                                          </p:val>
                                        </p:tav>
                                        <p:tav tm="100000">
                                          <p:val>
                                            <p:strVal val="#ppt_x"/>
                                          </p:val>
                                        </p:tav>
                                      </p:tavLst>
                                    </p:anim>
                                    <p:anim calcmode="lin" valueType="num">
                                      <p:cBhvr additive="base">
                                        <p:cTn id="68" dur="500" fill="hold"/>
                                        <p:tgtEl>
                                          <p:spTgt spid="3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1+#ppt_w/2"/>
                                          </p:val>
                                        </p:tav>
                                        <p:tav tm="100000">
                                          <p:val>
                                            <p:strVal val="#ppt_x"/>
                                          </p:val>
                                        </p:tav>
                                      </p:tavLst>
                                    </p:anim>
                                    <p:anim calcmode="lin" valueType="num">
                                      <p:cBhvr additive="base">
                                        <p:cTn id="72" dur="500" fill="hold"/>
                                        <p:tgtEl>
                                          <p:spTgt spid="32"/>
                                        </p:tgtEl>
                                        <p:attrNameLst>
                                          <p:attrName>ppt_y</p:attrName>
                                        </p:attrNameLst>
                                      </p:cBhvr>
                                      <p:tavLst>
                                        <p:tav tm="0">
                                          <p:val>
                                            <p:strVal val="#ppt_y"/>
                                          </p:val>
                                        </p:tav>
                                        <p:tav tm="100000">
                                          <p:val>
                                            <p:strVal val="#ppt_y"/>
                                          </p:val>
                                        </p:tav>
                                      </p:tavLst>
                                    </p:anim>
                                  </p:childTnLst>
                                </p:cTn>
                              </p:par>
                              <p:par>
                                <p:cTn id="73" presetID="2" presetClass="entr" presetSubtype="2" fill="hold" grpId="1"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1+#ppt_w/2"/>
                                          </p:val>
                                        </p:tav>
                                        <p:tav tm="100000">
                                          <p:val>
                                            <p:strVal val="#ppt_x"/>
                                          </p:val>
                                        </p:tav>
                                      </p:tavLst>
                                    </p:anim>
                                    <p:anim calcmode="lin" valueType="num">
                                      <p:cBhvr additive="base">
                                        <p:cTn id="76" dur="500" fill="hold"/>
                                        <p:tgtEl>
                                          <p:spTgt spid="37"/>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6" presetClass="path" presetSubtype="0" accel="50000" decel="50000" fill="hold" grpId="0" nodeType="clickEffect">
                                  <p:stCondLst>
                                    <p:cond delay="0"/>
                                  </p:stCondLst>
                                  <p:childTnLst>
                                    <p:animMotion origin="layout" path="M -3.33333E-6 -2.36994E-6 L 0.15 -0.1556 " pathEditMode="relative" rAng="0" ptsTypes="AA">
                                      <p:cBhvr>
                                        <p:cTn id="84" dur="2000" fill="hold"/>
                                        <p:tgtEl>
                                          <p:spTgt spid="28"/>
                                        </p:tgtEl>
                                        <p:attrNameLst>
                                          <p:attrName>ppt_x</p:attrName>
                                          <p:attrName>ppt_y</p:attrName>
                                        </p:attrNameLst>
                                      </p:cBhvr>
                                      <p:rCtr x="75" y="-78"/>
                                    </p:animMotion>
                                  </p:childTnLst>
                                </p:cTn>
                              </p:par>
                              <p:par>
                                <p:cTn id="85" presetID="49" presetClass="path" presetSubtype="0" accel="50000" decel="50000" fill="hold" grpId="0" nodeType="withEffect">
                                  <p:stCondLst>
                                    <p:cond delay="0"/>
                                  </p:stCondLst>
                                  <p:childTnLst>
                                    <p:animMotion origin="layout" path="M 5.55112E-17 2.22222E-6 L -0.11667 0.14444 " pathEditMode="relative" rAng="0" ptsTypes="AA">
                                      <p:cBhvr>
                                        <p:cTn id="86" dur="2000" fill="hold"/>
                                        <p:tgtEl>
                                          <p:spTgt spid="30"/>
                                        </p:tgtEl>
                                        <p:attrNameLst>
                                          <p:attrName>ppt_x</p:attrName>
                                          <p:attrName>ppt_y</p:attrName>
                                        </p:attrNameLst>
                                      </p:cBhvr>
                                      <p:rCtr x="-58" y="72"/>
                                    </p:animMotion>
                                  </p:childTnLst>
                                </p:cTn>
                              </p:par>
                              <p:par>
                                <p:cTn id="87" presetID="6" presetClass="emph" presetSubtype="0" fill="hold" grpId="1" nodeType="withEffect">
                                  <p:stCondLst>
                                    <p:cond delay="0"/>
                                  </p:stCondLst>
                                  <p:childTnLst>
                                    <p:animScale>
                                      <p:cBhvr>
                                        <p:cTn id="88" dur="2000" fill="hold"/>
                                        <p:tgtEl>
                                          <p:spTgt spid="30"/>
                                        </p:tgtEl>
                                      </p:cBhvr>
                                      <p:by x="75000" y="75000"/>
                                    </p:animScale>
                                  </p:childTnLst>
                                </p:cTn>
                              </p:par>
                            </p:childTnLst>
                          </p:cTn>
                        </p:par>
                      </p:childTnLst>
                    </p:cTn>
                  </p:par>
                  <p:par>
                    <p:cTn id="89" fill="hold">
                      <p:stCondLst>
                        <p:cond delay="indefinite"/>
                      </p:stCondLst>
                      <p:childTnLst>
                        <p:par>
                          <p:cTn id="90" fill="hold">
                            <p:stCondLst>
                              <p:cond delay="0"/>
                            </p:stCondLst>
                            <p:childTnLst>
                              <p:par>
                                <p:cTn id="91" presetID="4" presetClass="entr" presetSubtype="32"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box(out)">
                                      <p:cBhvr>
                                        <p:cTn id="93" dur="2000"/>
                                        <p:tgtEl>
                                          <p:spTgt spid="23"/>
                                        </p:tgtEl>
                                      </p:cBhvr>
                                    </p:animEffect>
                                  </p:childTnLst>
                                </p:cTn>
                              </p:par>
                            </p:childTnLst>
                          </p:cTn>
                        </p:par>
                        <p:par>
                          <p:cTn id="94" fill="hold">
                            <p:stCondLst>
                              <p:cond delay="2000"/>
                            </p:stCondLst>
                            <p:childTnLst>
                              <p:par>
                                <p:cTn id="95" presetID="9" presetClass="emph" presetSubtype="0" grpId="0" nodeType="afterEffect">
                                  <p:stCondLst>
                                    <p:cond delay="0"/>
                                  </p:stCondLst>
                                  <p:childTnLst>
                                    <p:set>
                                      <p:cBhvr rctx="PPT">
                                        <p:cTn id="96" dur="indefinite"/>
                                        <p:tgtEl>
                                          <p:spTgt spid="37"/>
                                        </p:tgtEl>
                                        <p:attrNameLst>
                                          <p:attrName>style.opacity</p:attrName>
                                        </p:attrNameLst>
                                      </p:cBhvr>
                                      <p:to>
                                        <p:strVal val="0.5"/>
                                      </p:to>
                                    </p:set>
                                    <p:animEffect filter="image" prLst="opacity: 0.5">
                                      <p:cBhvr rctx="IE">
                                        <p:cTn id="97" dur="indefinite"/>
                                        <p:tgtEl>
                                          <p:spTgt spid="37"/>
                                        </p:tgtEl>
                                      </p:cBhvr>
                                    </p:animEffect>
                                  </p:childTnLst>
                                </p:cTn>
                              </p:par>
                              <p:par>
                                <p:cTn id="98" presetID="9" presetClass="emph" presetSubtype="0" grpId="0" nodeType="withEffect">
                                  <p:stCondLst>
                                    <p:cond delay="0"/>
                                  </p:stCondLst>
                                  <p:childTnLst>
                                    <p:set>
                                      <p:cBhvr rctx="PPT">
                                        <p:cTn id="99" dur="indefinite"/>
                                        <p:tgtEl>
                                          <p:spTgt spid="31"/>
                                        </p:tgtEl>
                                        <p:attrNameLst>
                                          <p:attrName>style.opacity</p:attrName>
                                        </p:attrNameLst>
                                      </p:cBhvr>
                                      <p:to>
                                        <p:strVal val="0.5"/>
                                      </p:to>
                                    </p:set>
                                    <p:animEffect filter="image" prLst="opacity: 0.5">
                                      <p:cBhvr rctx="IE">
                                        <p:cTn id="100" dur="indefinite"/>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18" grpId="0" animBg="1"/>
      <p:bldP spid="19" grpId="0" animBg="1"/>
      <p:bldP spid="15377" grpId="0" animBg="1"/>
      <p:bldP spid="15378" grpId="0" animBg="1"/>
      <p:bldP spid="15379" grpId="0" animBg="1"/>
      <p:bldP spid="28" grpId="0" animBg="1"/>
      <p:bldP spid="28" grpId="1" animBg="1"/>
      <p:bldP spid="30" grpId="0" animBg="1"/>
      <p:bldP spid="30" grpId="1" animBg="1"/>
      <p:bldP spid="30" grpId="2" animBg="1"/>
      <p:bldP spid="31" grpId="0" animBg="1"/>
      <p:bldP spid="31" grpId="1" animBg="1"/>
      <p:bldP spid="32" grpId="0" animBg="1"/>
      <p:bldP spid="37" grpId="0" animBg="1"/>
      <p:bldP spid="37" grpId="1" animBg="1"/>
      <p:bldP spid="23"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Trends</a:t>
            </a:r>
            <a:endParaRPr lang="en-US" dirty="0"/>
          </a:p>
        </p:txBody>
      </p:sp>
      <p:sp>
        <p:nvSpPr>
          <p:cNvPr id="20" name="Subtitle 19"/>
          <p:cNvSpPr>
            <a:spLocks noGrp="1"/>
          </p:cNvSpPr>
          <p:nvPr>
            <p:ph type="subTitle" idx="13"/>
          </p:nvPr>
        </p:nvSpPr>
        <p:spPr/>
        <p:txBody>
          <a:bodyPr/>
          <a:lstStyle/>
          <a:p>
            <a:r>
              <a:rPr lang="en-US" cap="small" dirty="0" smtClean="0">
                <a:solidFill>
                  <a:schemeClr val="tx1">
                    <a:lumMod val="65000"/>
                  </a:schemeClr>
                </a:solidFill>
                <a:latin typeface="Segoe UI Light" pitchFamily="34" charset="0"/>
              </a:rPr>
              <a:t>U Minnesota Discoverability</a:t>
            </a:r>
            <a:endParaRPr lang="en-US" cap="small" dirty="0">
              <a:solidFill>
                <a:schemeClr val="tx1">
                  <a:lumMod val="65000"/>
                </a:schemeClr>
              </a:solidFill>
              <a:latin typeface="Segoe UI Light" pitchFamily="34" charset="0"/>
            </a:endParaRPr>
          </a:p>
        </p:txBody>
      </p:sp>
      <p:sp>
        <p:nvSpPr>
          <p:cNvPr id="21" name="Text Placeholder 20"/>
          <p:cNvSpPr>
            <a:spLocks noGrp="1"/>
          </p:cNvSpPr>
          <p:nvPr>
            <p:ph type="body" sz="quarter" idx="14"/>
          </p:nvPr>
        </p:nvSpPr>
        <p:spPr/>
        <p:txBody>
          <a:bodyPr/>
          <a:lstStyle/>
          <a:p>
            <a:r>
              <a:rPr lang="en-US" dirty="0" smtClean="0"/>
              <a:t>Users expect discovery and delivery to coincide</a:t>
            </a:r>
            <a:endParaRPr lang="en-US" dirty="0"/>
          </a:p>
        </p:txBody>
      </p:sp>
      <p:pic>
        <p:nvPicPr>
          <p:cNvPr id="65538" name="Picture 2"/>
          <p:cNvPicPr>
            <a:picLocks noGrp="1" noChangeAspect="1" noChangeArrowheads="1"/>
          </p:cNvPicPr>
          <p:nvPr>
            <p:ph type="pic" sz="quarter" idx="16"/>
          </p:nvPr>
        </p:nvPicPr>
        <p:blipFill>
          <a:blip r:embed="rId2" cstate="print"/>
          <a:srcRect l="15079" r="15079"/>
          <a:stretch>
            <a:fillRect/>
          </a:stretch>
        </p:blipFill>
        <p:spPr bwMode="auto">
          <a:xfrm>
            <a:off x="45720" y="2181664"/>
            <a:ext cx="457200" cy="457200"/>
          </a:xfrm>
          <a:prstGeom prst="rect">
            <a:avLst/>
          </a:prstGeom>
          <a:noFill/>
          <a:ln w="9525">
            <a:noFill/>
            <a:miter lim="800000"/>
            <a:headEnd/>
            <a:tailEnd/>
          </a:ln>
        </p:spPr>
      </p:pic>
      <p:sp>
        <p:nvSpPr>
          <p:cNvPr id="24" name="Text Placeholder 23"/>
          <p:cNvSpPr>
            <a:spLocks noGrp="1"/>
          </p:cNvSpPr>
          <p:nvPr>
            <p:ph type="body" sz="quarter" idx="17"/>
          </p:nvPr>
        </p:nvSpPr>
        <p:spPr>
          <a:xfrm>
            <a:off x="502920" y="2667000"/>
            <a:ext cx="7955280" cy="457200"/>
          </a:xfrm>
        </p:spPr>
        <p:txBody>
          <a:bodyPr>
            <a:normAutofit fontScale="92500"/>
          </a:bodyPr>
          <a:lstStyle/>
          <a:p>
            <a:r>
              <a:rPr lang="en-US" dirty="0" smtClean="0"/>
              <a:t>Usage of portable Internet-capable devices is expanding</a:t>
            </a:r>
            <a:endParaRPr lang="en-US" dirty="0"/>
          </a:p>
        </p:txBody>
      </p:sp>
      <p:pic>
        <p:nvPicPr>
          <p:cNvPr id="65539" name="Picture 3"/>
          <p:cNvPicPr>
            <a:picLocks noGrp="1" noChangeAspect="1" noChangeArrowheads="1"/>
          </p:cNvPicPr>
          <p:nvPr>
            <p:ph type="pic" sz="quarter" idx="18"/>
          </p:nvPr>
        </p:nvPicPr>
        <p:blipFill>
          <a:blip r:embed="rId2" cstate="print"/>
          <a:srcRect l="15079" r="15079"/>
          <a:stretch>
            <a:fillRect/>
          </a:stretch>
        </p:blipFill>
        <p:spPr bwMode="auto">
          <a:xfrm>
            <a:off x="45720" y="2757268"/>
            <a:ext cx="457200" cy="457200"/>
          </a:xfrm>
          <a:prstGeom prst="rect">
            <a:avLst/>
          </a:prstGeom>
          <a:noFill/>
          <a:ln w="9525">
            <a:noFill/>
            <a:miter lim="800000"/>
            <a:headEnd/>
            <a:tailEnd/>
          </a:ln>
        </p:spPr>
      </p:pic>
      <p:sp>
        <p:nvSpPr>
          <p:cNvPr id="26" name="Text Placeholder 25"/>
          <p:cNvSpPr>
            <a:spLocks noGrp="1"/>
          </p:cNvSpPr>
          <p:nvPr>
            <p:ph type="body" sz="quarter" idx="19"/>
          </p:nvPr>
        </p:nvSpPr>
        <p:spPr>
          <a:xfrm>
            <a:off x="502920" y="3276600"/>
            <a:ext cx="7955280" cy="457200"/>
          </a:xfrm>
        </p:spPr>
        <p:txBody>
          <a:bodyPr>
            <a:normAutofit fontScale="85000" lnSpcReduction="10000"/>
          </a:bodyPr>
          <a:lstStyle/>
          <a:p>
            <a:r>
              <a:rPr lang="en-US" dirty="0" smtClean="0"/>
              <a:t>Users increasingly rely on nontraditional information objects</a:t>
            </a:r>
            <a:endParaRPr lang="en-US" dirty="0"/>
          </a:p>
        </p:txBody>
      </p:sp>
      <p:pic>
        <p:nvPicPr>
          <p:cNvPr id="65540" name="Picture 4"/>
          <p:cNvPicPr>
            <a:picLocks noGrp="1" noChangeAspect="1" noChangeArrowheads="1"/>
          </p:cNvPicPr>
          <p:nvPr>
            <p:ph type="pic" sz="quarter" idx="20"/>
          </p:nvPr>
        </p:nvPicPr>
        <p:blipFill>
          <a:blip r:embed="rId2" cstate="print"/>
          <a:srcRect l="15079" r="15079"/>
          <a:stretch>
            <a:fillRect/>
          </a:stretch>
        </p:blipFill>
        <p:spPr bwMode="auto">
          <a:xfrm>
            <a:off x="45720" y="3352800"/>
            <a:ext cx="457200" cy="457200"/>
          </a:xfrm>
          <a:prstGeom prst="rect">
            <a:avLst/>
          </a:prstGeom>
          <a:noFill/>
          <a:ln w="9525">
            <a:noFill/>
            <a:miter lim="800000"/>
            <a:headEnd/>
            <a:tailEnd/>
          </a:ln>
        </p:spPr>
      </p:pic>
      <p:sp>
        <p:nvSpPr>
          <p:cNvPr id="28" name="Text Placeholder 27"/>
          <p:cNvSpPr>
            <a:spLocks noGrp="1"/>
          </p:cNvSpPr>
          <p:nvPr>
            <p:ph type="body" sz="quarter" idx="21"/>
          </p:nvPr>
        </p:nvSpPr>
        <p:spPr>
          <a:xfrm>
            <a:off x="502920" y="3886200"/>
            <a:ext cx="7955280" cy="457200"/>
          </a:xfrm>
        </p:spPr>
        <p:txBody>
          <a:bodyPr>
            <a:normAutofit fontScale="92500"/>
          </a:bodyPr>
          <a:lstStyle/>
          <a:p>
            <a:r>
              <a:rPr lang="en-US" dirty="0" smtClean="0"/>
              <a:t>Discovery increasingly happens through recommending</a:t>
            </a:r>
            <a:endParaRPr lang="en-US" dirty="0"/>
          </a:p>
        </p:txBody>
      </p:sp>
      <p:pic>
        <p:nvPicPr>
          <p:cNvPr id="65541" name="Picture 5"/>
          <p:cNvPicPr>
            <a:picLocks noGrp="1" noChangeAspect="1" noChangeArrowheads="1"/>
          </p:cNvPicPr>
          <p:nvPr>
            <p:ph type="pic" sz="quarter" idx="22"/>
          </p:nvPr>
        </p:nvPicPr>
        <p:blipFill>
          <a:blip r:embed="rId2" cstate="print"/>
          <a:srcRect l="15079" r="15079"/>
          <a:stretch>
            <a:fillRect/>
          </a:stretch>
        </p:blipFill>
        <p:spPr bwMode="auto">
          <a:xfrm>
            <a:off x="45720" y="3962400"/>
            <a:ext cx="457200" cy="457200"/>
          </a:xfrm>
          <a:prstGeom prst="rect">
            <a:avLst/>
          </a:prstGeom>
          <a:noFill/>
          <a:ln w="9525">
            <a:noFill/>
            <a:miter lim="800000"/>
            <a:headEnd/>
            <a:tailEnd/>
          </a:ln>
        </p:spPr>
      </p:pic>
      <p:sp>
        <p:nvSpPr>
          <p:cNvPr id="30" name="Text Placeholder 29"/>
          <p:cNvSpPr>
            <a:spLocks noGrp="1"/>
          </p:cNvSpPr>
          <p:nvPr>
            <p:ph type="body" sz="quarter" idx="23"/>
          </p:nvPr>
        </p:nvSpPr>
        <p:spPr>
          <a:xfrm>
            <a:off x="502920" y="4495800"/>
            <a:ext cx="8336280" cy="685800"/>
          </a:xfrm>
        </p:spPr>
        <p:txBody>
          <a:bodyPr>
            <a:noAutofit/>
          </a:bodyPr>
          <a:lstStyle/>
          <a:p>
            <a:r>
              <a:rPr lang="en-US" dirty="0" smtClean="0"/>
              <a:t>Users are discovering relevant resources outside traditional library systems</a:t>
            </a:r>
            <a:endParaRPr lang="en-US" dirty="0"/>
          </a:p>
        </p:txBody>
      </p:sp>
      <p:pic>
        <p:nvPicPr>
          <p:cNvPr id="65542" name="Picture 6"/>
          <p:cNvPicPr>
            <a:picLocks noGrp="1" noChangeAspect="1" noChangeArrowheads="1"/>
          </p:cNvPicPr>
          <p:nvPr>
            <p:ph type="pic" sz="quarter" idx="24"/>
          </p:nvPr>
        </p:nvPicPr>
        <p:blipFill>
          <a:blip r:embed="rId2" cstate="print"/>
          <a:srcRect l="15079" r="15079"/>
          <a:stretch>
            <a:fillRect/>
          </a:stretch>
        </p:blipFill>
        <p:spPr bwMode="auto">
          <a:xfrm>
            <a:off x="45720" y="4572000"/>
            <a:ext cx="457200" cy="457200"/>
          </a:xfrm>
          <a:prstGeom prst="rect">
            <a:avLst/>
          </a:prstGeom>
          <a:noFill/>
          <a:ln w="9525">
            <a:noFill/>
            <a:miter lim="800000"/>
            <a:headEnd/>
            <a:tailEnd/>
          </a:ln>
        </p:spPr>
      </p:pic>
      <p:sp>
        <p:nvSpPr>
          <p:cNvPr id="45" name="TextBox 44"/>
          <p:cNvSpPr txBox="1"/>
          <p:nvPr/>
        </p:nvSpPr>
        <p:spPr>
          <a:xfrm>
            <a:off x="0" y="6488668"/>
            <a:ext cx="5884944" cy="369332"/>
          </a:xfrm>
          <a:prstGeom prst="rect">
            <a:avLst/>
          </a:prstGeom>
          <a:noFill/>
        </p:spPr>
        <p:txBody>
          <a:bodyPr wrap="none" rtlCol="0">
            <a:spAutoFit/>
          </a:bodyPr>
          <a:lstStyle/>
          <a:p>
            <a:r>
              <a:rPr lang="en-US" dirty="0" smtClean="0">
                <a:solidFill>
                  <a:schemeClr val="tx1">
                    <a:lumMod val="65000"/>
                  </a:schemeClr>
                </a:solidFill>
              </a:rPr>
              <a:t>Discoverability Phase 1 final report. http://z.umn.edu/disco1</a:t>
            </a:r>
            <a:endParaRPr lang="en-US" dirty="0">
              <a:solidFill>
                <a:schemeClr val="tx1">
                  <a:lumMod val="65000"/>
                </a:schemeClr>
              </a:solidFill>
            </a:endParaRPr>
          </a:p>
        </p:txBody>
      </p:sp>
    </p:spTree>
  </p:cSld>
  <p:clrMapOvr>
    <a:masterClrMapping/>
  </p:clrMapOvr>
  <p:transition>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474787"/>
            <a:ext cx="6553200" cy="4495800"/>
          </a:xfrm>
          <a:prstGeom prst="rect">
            <a:avLst/>
          </a:prstGeom>
          <a:solidFill>
            <a:schemeClr val="tx1">
              <a:lumMod val="65000"/>
              <a:alpha val="2705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50000"/>
                </a:schemeClr>
              </a:solidFill>
            </a:endParaRPr>
          </a:p>
        </p:txBody>
      </p:sp>
      <p:cxnSp>
        <p:nvCxnSpPr>
          <p:cNvPr id="6" name="Straight Connector 5"/>
          <p:cNvCxnSpPr>
            <a:stCxn id="4" idx="0"/>
            <a:endCxn id="4" idx="2"/>
          </p:cNvCxnSpPr>
          <p:nvPr/>
        </p:nvCxnSpPr>
        <p:spPr>
          <a:xfrm rot="16200000" flipH="1">
            <a:off x="2324101" y="3722687"/>
            <a:ext cx="44958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rot="10800000" flipH="1">
            <a:off x="1295400" y="3722687"/>
            <a:ext cx="655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086600" y="3379787"/>
            <a:ext cx="1905000" cy="582613"/>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defRPr/>
            </a:pPr>
            <a:r>
              <a:rPr lang="en-US" sz="1600" b="1" dirty="0">
                <a:solidFill>
                  <a:srgbClr val="FFFFFF"/>
                </a:solidFill>
              </a:rPr>
              <a:t>Low Stewardship</a:t>
            </a:r>
          </a:p>
        </p:txBody>
      </p:sp>
      <p:sp>
        <p:nvSpPr>
          <p:cNvPr id="18" name="Oval 17"/>
          <p:cNvSpPr/>
          <p:nvPr/>
        </p:nvSpPr>
        <p:spPr>
          <a:xfrm>
            <a:off x="152400" y="3379787"/>
            <a:ext cx="1905000" cy="582613"/>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defRPr/>
            </a:pPr>
            <a:r>
              <a:rPr lang="en-US" sz="1600" b="1" dirty="0">
                <a:solidFill>
                  <a:srgbClr val="FFFFFF"/>
                </a:solidFill>
              </a:rPr>
              <a:t>High Stewardship</a:t>
            </a:r>
          </a:p>
        </p:txBody>
      </p:sp>
      <p:sp>
        <p:nvSpPr>
          <p:cNvPr id="19" name="Oval 18"/>
          <p:cNvSpPr/>
          <p:nvPr/>
        </p:nvSpPr>
        <p:spPr>
          <a:xfrm>
            <a:off x="3581400" y="5894387"/>
            <a:ext cx="1905000" cy="582613"/>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defRPr/>
            </a:pPr>
            <a:r>
              <a:rPr lang="en-US" sz="1700" b="1" dirty="0">
                <a:solidFill>
                  <a:srgbClr val="FFFFFF"/>
                </a:solidFill>
              </a:rPr>
              <a:t>In Few Collections</a:t>
            </a:r>
          </a:p>
        </p:txBody>
      </p:sp>
      <p:sp>
        <p:nvSpPr>
          <p:cNvPr id="20" name="Oval 19"/>
          <p:cNvSpPr/>
          <p:nvPr/>
        </p:nvSpPr>
        <p:spPr>
          <a:xfrm>
            <a:off x="3581400" y="941387"/>
            <a:ext cx="1905000" cy="582613"/>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defRPr/>
            </a:pPr>
            <a:r>
              <a:rPr lang="en-US" sz="1700" b="1" dirty="0">
                <a:solidFill>
                  <a:srgbClr val="FFFFFF"/>
                </a:solidFill>
              </a:rPr>
              <a:t>In Many Collections</a:t>
            </a:r>
          </a:p>
        </p:txBody>
      </p:sp>
      <p:cxnSp>
        <p:nvCxnSpPr>
          <p:cNvPr id="13" name="Straight Connector 12"/>
          <p:cNvCxnSpPr/>
          <p:nvPr/>
        </p:nvCxnSpPr>
        <p:spPr>
          <a:xfrm>
            <a:off x="1295400" y="1474787"/>
            <a:ext cx="3276600" cy="22590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594" name="Text Box 20"/>
          <p:cNvSpPr txBox="1">
            <a:spLocks noChangeArrowheads="1"/>
          </p:cNvSpPr>
          <p:nvPr/>
        </p:nvSpPr>
        <p:spPr bwMode="auto">
          <a:xfrm>
            <a:off x="3032125" y="1739900"/>
            <a:ext cx="1098550" cy="366712"/>
          </a:xfrm>
          <a:prstGeom prst="rect">
            <a:avLst/>
          </a:prstGeom>
          <a:noFill/>
          <a:ln w="9525">
            <a:solidFill>
              <a:schemeClr val="tx1"/>
            </a:solidFill>
            <a:miter lim="800000"/>
            <a:headEnd/>
            <a:tailEnd/>
          </a:ln>
        </p:spPr>
        <p:txBody>
          <a:bodyPr wrap="none">
            <a:spAutoFit/>
          </a:bodyPr>
          <a:lstStyle/>
          <a:p>
            <a:r>
              <a:rPr lang="en-US" dirty="0"/>
              <a:t>Licensed</a:t>
            </a:r>
          </a:p>
        </p:txBody>
      </p:sp>
      <p:sp>
        <p:nvSpPr>
          <p:cNvPr id="24595" name="Text Box 21"/>
          <p:cNvSpPr txBox="1">
            <a:spLocks noChangeArrowheads="1"/>
          </p:cNvSpPr>
          <p:nvPr/>
        </p:nvSpPr>
        <p:spPr bwMode="auto">
          <a:xfrm>
            <a:off x="1524000" y="2998787"/>
            <a:ext cx="1276350" cy="366713"/>
          </a:xfrm>
          <a:prstGeom prst="rect">
            <a:avLst/>
          </a:prstGeom>
          <a:noFill/>
          <a:ln w="9525">
            <a:solidFill>
              <a:schemeClr val="tx1"/>
            </a:solidFill>
            <a:miter lim="800000"/>
            <a:headEnd/>
            <a:tailEnd/>
          </a:ln>
        </p:spPr>
        <p:txBody>
          <a:bodyPr wrap="none">
            <a:spAutoFit/>
          </a:bodyPr>
          <a:lstStyle/>
          <a:p>
            <a:r>
              <a:rPr lang="en-US"/>
              <a:t>Purchased</a:t>
            </a:r>
          </a:p>
        </p:txBody>
      </p:sp>
      <p:grpSp>
        <p:nvGrpSpPr>
          <p:cNvPr id="2" name="Group 53"/>
          <p:cNvGrpSpPr/>
          <p:nvPr/>
        </p:nvGrpSpPr>
        <p:grpSpPr>
          <a:xfrm>
            <a:off x="2971800" y="2667000"/>
            <a:ext cx="2286000" cy="1524000"/>
            <a:chOff x="2895600" y="2743200"/>
            <a:chExt cx="2286000" cy="1524000"/>
          </a:xfrm>
          <a:solidFill>
            <a:schemeClr val="accent3"/>
          </a:solidFill>
        </p:grpSpPr>
        <p:cxnSp>
          <p:nvCxnSpPr>
            <p:cNvPr id="36" name="Straight Connector 35"/>
            <p:cNvCxnSpPr/>
            <p:nvPr/>
          </p:nvCxnSpPr>
          <p:spPr>
            <a:xfrm rot="16200000" flipH="1">
              <a:off x="4800600" y="3760787"/>
              <a:ext cx="457200" cy="0"/>
            </a:xfrm>
            <a:prstGeom prst="line">
              <a:avLst/>
            </a:prstGeom>
            <a:grpFill/>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rrowheads="1"/>
            </p:cNvSpPr>
            <p:nvPr/>
          </p:nvSpPr>
          <p:spPr bwMode="auto">
            <a:xfrm>
              <a:off x="4876800" y="3303587"/>
              <a:ext cx="304800" cy="304800"/>
            </a:xfrm>
            <a:prstGeom prst="ellipse">
              <a:avLst/>
            </a:prstGeom>
            <a:grpFill/>
            <a:ln w="25400" algn="ctr">
              <a:solidFill>
                <a:schemeClr val="accent3"/>
              </a:solidFill>
              <a:round/>
              <a:headEnd/>
              <a:tailEnd/>
            </a:ln>
          </p:spPr>
          <p:txBody>
            <a:bodyPr anchor="ctr"/>
            <a:lstStyle/>
            <a:p>
              <a:pPr algn="ctr" fontAlgn="auto">
                <a:spcBef>
                  <a:spcPts val="0"/>
                </a:spcBef>
                <a:spcAft>
                  <a:spcPts val="0"/>
                </a:spcAft>
                <a:defRPr/>
              </a:pPr>
              <a:endParaRPr lang="en-US">
                <a:solidFill>
                  <a:schemeClr val="lt1"/>
                </a:solidFill>
                <a:latin typeface="+mn-lt"/>
              </a:endParaRPr>
            </a:p>
          </p:txBody>
        </p:sp>
        <p:sp>
          <p:nvSpPr>
            <p:cNvPr id="15" name="Oval 14"/>
            <p:cNvSpPr/>
            <p:nvPr/>
          </p:nvSpPr>
          <p:spPr>
            <a:xfrm>
              <a:off x="2895600" y="2743200"/>
              <a:ext cx="304800" cy="3048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3886200" y="3962400"/>
              <a:ext cx="304800" cy="3048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876800" y="3913187"/>
              <a:ext cx="304800" cy="3048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traight Connector 21"/>
            <p:cNvCxnSpPr>
              <a:stCxn id="15" idx="6"/>
              <a:endCxn id="14" idx="2"/>
            </p:cNvCxnSpPr>
            <p:nvPr/>
          </p:nvCxnSpPr>
          <p:spPr>
            <a:xfrm>
              <a:off x="3200400" y="2895600"/>
              <a:ext cx="1676400" cy="560387"/>
            </a:xfrm>
            <a:prstGeom prst="line">
              <a:avLst/>
            </a:prstGeom>
            <a:grpFill/>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593" name="Line 19"/>
            <p:cNvSpPr>
              <a:spLocks noChangeShapeType="1"/>
            </p:cNvSpPr>
            <p:nvPr/>
          </p:nvSpPr>
          <p:spPr bwMode="auto">
            <a:xfrm>
              <a:off x="3048000" y="2895600"/>
              <a:ext cx="914400" cy="1169986"/>
            </a:xfrm>
            <a:prstGeom prst="line">
              <a:avLst/>
            </a:prstGeom>
            <a:grpFill/>
            <a:ln w="25400">
              <a:solidFill>
                <a:schemeClr val="accent3"/>
              </a:solidFill>
              <a:round/>
              <a:headEnd/>
              <a:tailEnd/>
            </a:ln>
          </p:spPr>
          <p:txBody>
            <a:bodyPr/>
            <a:lstStyle/>
            <a:p>
              <a:endParaRPr lang="en-US"/>
            </a:p>
          </p:txBody>
        </p:sp>
        <p:sp>
          <p:nvSpPr>
            <p:cNvPr id="24597" name="Line 21"/>
            <p:cNvSpPr>
              <a:spLocks noChangeShapeType="1"/>
            </p:cNvSpPr>
            <p:nvPr/>
          </p:nvSpPr>
          <p:spPr bwMode="auto">
            <a:xfrm flipV="1">
              <a:off x="4191000" y="4065587"/>
              <a:ext cx="762000" cy="76200"/>
            </a:xfrm>
            <a:prstGeom prst="line">
              <a:avLst/>
            </a:prstGeom>
            <a:grpFill/>
            <a:ln w="25400">
              <a:solidFill>
                <a:schemeClr val="accent3"/>
              </a:solidFill>
              <a:round/>
              <a:headEnd/>
              <a:tailEnd/>
            </a:ln>
            <a:effectLst/>
          </p:spPr>
          <p:txBody>
            <a:bodyPr/>
            <a:lstStyle/>
            <a:p>
              <a:endParaRPr lang="en-US"/>
            </a:p>
          </p:txBody>
        </p:sp>
      </p:grpSp>
      <p:grpSp>
        <p:nvGrpSpPr>
          <p:cNvPr id="3" name="Group 42"/>
          <p:cNvGrpSpPr/>
          <p:nvPr/>
        </p:nvGrpSpPr>
        <p:grpSpPr>
          <a:xfrm>
            <a:off x="3505200" y="2362200"/>
            <a:ext cx="1828800" cy="2133600"/>
            <a:chOff x="5181600" y="1371600"/>
            <a:chExt cx="1828800" cy="2133600"/>
          </a:xfrm>
          <a:solidFill>
            <a:schemeClr val="accent3"/>
          </a:solidFill>
        </p:grpSpPr>
        <p:sp>
          <p:nvSpPr>
            <p:cNvPr id="24" name="Oval 23"/>
            <p:cNvSpPr>
              <a:spLocks noChangeArrowheads="1"/>
            </p:cNvSpPr>
            <p:nvPr/>
          </p:nvSpPr>
          <p:spPr bwMode="auto">
            <a:xfrm>
              <a:off x="6324600" y="2514600"/>
              <a:ext cx="304800" cy="304800"/>
            </a:xfrm>
            <a:prstGeom prst="ellipse">
              <a:avLst/>
            </a:prstGeom>
            <a:grpFill/>
            <a:ln w="25400" algn="ctr">
              <a:solidFill>
                <a:schemeClr val="accent3"/>
              </a:solidFill>
              <a:round/>
              <a:headEnd/>
              <a:tailEnd/>
            </a:ln>
          </p:spPr>
          <p:txBody>
            <a:bodyPr anchor="ctr"/>
            <a:lstStyle/>
            <a:p>
              <a:pPr algn="ctr" fontAlgn="auto">
                <a:spcBef>
                  <a:spcPts val="0"/>
                </a:spcBef>
                <a:spcAft>
                  <a:spcPts val="0"/>
                </a:spcAft>
                <a:defRPr/>
              </a:pPr>
              <a:endParaRPr lang="en-US">
                <a:solidFill>
                  <a:schemeClr val="lt1"/>
                </a:solidFill>
                <a:latin typeface="+mn-lt"/>
              </a:endParaRPr>
            </a:p>
          </p:txBody>
        </p:sp>
        <p:sp>
          <p:nvSpPr>
            <p:cNvPr id="25" name="Oval 24"/>
            <p:cNvSpPr/>
            <p:nvPr/>
          </p:nvSpPr>
          <p:spPr>
            <a:xfrm>
              <a:off x="5181600" y="1371600"/>
              <a:ext cx="304800" cy="3048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5791200" y="2743200"/>
              <a:ext cx="304800" cy="3048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6705600" y="3200400"/>
              <a:ext cx="304800" cy="3048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5" idx="5"/>
              <a:endCxn id="24" idx="1"/>
            </p:cNvCxnSpPr>
            <p:nvPr/>
          </p:nvCxnSpPr>
          <p:spPr>
            <a:xfrm rot="16200000" flipH="1">
              <a:off x="5441763" y="1631763"/>
              <a:ext cx="927474" cy="927474"/>
            </a:xfrm>
            <a:prstGeom prst="line">
              <a:avLst/>
            </a:prstGeom>
            <a:grpFill/>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5"/>
              <a:endCxn id="28" idx="1"/>
            </p:cNvCxnSpPr>
            <p:nvPr/>
          </p:nvCxnSpPr>
          <p:spPr>
            <a:xfrm rot="16200000" flipH="1">
              <a:off x="6432363" y="2927163"/>
              <a:ext cx="470274" cy="165474"/>
            </a:xfrm>
            <a:prstGeom prst="line">
              <a:avLst/>
            </a:prstGeom>
            <a:grpFill/>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Line 19"/>
            <p:cNvSpPr>
              <a:spLocks noChangeShapeType="1"/>
            </p:cNvSpPr>
            <p:nvPr/>
          </p:nvSpPr>
          <p:spPr bwMode="auto">
            <a:xfrm>
              <a:off x="5334000" y="1600201"/>
              <a:ext cx="533400" cy="1219200"/>
            </a:xfrm>
            <a:prstGeom prst="line">
              <a:avLst/>
            </a:prstGeom>
            <a:grpFill/>
            <a:ln w="25400">
              <a:solidFill>
                <a:schemeClr val="accent3"/>
              </a:solidFill>
              <a:round/>
              <a:headEnd/>
              <a:tailEnd/>
            </a:ln>
          </p:spPr>
          <p:txBody>
            <a:bodyPr/>
            <a:lstStyle/>
            <a:p>
              <a:endParaRPr lang="en-US"/>
            </a:p>
          </p:txBody>
        </p:sp>
        <p:sp>
          <p:nvSpPr>
            <p:cNvPr id="32" name="Line 21"/>
            <p:cNvSpPr>
              <a:spLocks noChangeShapeType="1"/>
            </p:cNvSpPr>
            <p:nvPr/>
          </p:nvSpPr>
          <p:spPr bwMode="auto">
            <a:xfrm>
              <a:off x="6019800" y="2971800"/>
              <a:ext cx="914400" cy="457200"/>
            </a:xfrm>
            <a:prstGeom prst="line">
              <a:avLst/>
            </a:prstGeom>
            <a:grpFill/>
            <a:ln w="25400">
              <a:solidFill>
                <a:schemeClr val="accent3"/>
              </a:solidFill>
              <a:round/>
              <a:headEnd/>
              <a:tailEnd/>
            </a:ln>
            <a:effectLst/>
          </p:spPr>
          <p:txBody>
            <a:bodyPr/>
            <a:lstStyle/>
            <a:p>
              <a:endParaRPr lang="en-US"/>
            </a:p>
          </p:txBody>
        </p:sp>
      </p:grpSp>
      <p:sp>
        <p:nvSpPr>
          <p:cNvPr id="35" name="TextBox 34"/>
          <p:cNvSpPr txBox="1"/>
          <p:nvPr/>
        </p:nvSpPr>
        <p:spPr>
          <a:xfrm>
            <a:off x="2362200" y="3467008"/>
            <a:ext cx="986167" cy="369332"/>
          </a:xfrm>
          <a:prstGeom prst="rect">
            <a:avLst/>
          </a:prstGeom>
          <a:solidFill>
            <a:schemeClr val="accent1"/>
          </a:solidFill>
          <a:ln>
            <a:solidFill>
              <a:schemeClr val="tx1"/>
            </a:solidFill>
          </a:ln>
        </p:spPr>
        <p:txBody>
          <a:bodyPr wrap="square" rtlCol="0">
            <a:spAutoFit/>
          </a:bodyPr>
          <a:lstStyle/>
          <a:p>
            <a:pPr algn="ctr"/>
            <a:r>
              <a:rPr lang="en-US" dirty="0" smtClean="0"/>
              <a:t>today</a:t>
            </a:r>
            <a:endParaRPr lang="en-US" dirty="0"/>
          </a:p>
        </p:txBody>
      </p:sp>
      <p:sp>
        <p:nvSpPr>
          <p:cNvPr id="37" name="TextBox 36"/>
          <p:cNvSpPr txBox="1"/>
          <p:nvPr/>
        </p:nvSpPr>
        <p:spPr>
          <a:xfrm>
            <a:off x="5410200" y="3429000"/>
            <a:ext cx="1067921" cy="369332"/>
          </a:xfrm>
          <a:prstGeom prst="rect">
            <a:avLst/>
          </a:prstGeom>
          <a:solidFill>
            <a:schemeClr val="accent3"/>
          </a:solidFill>
          <a:ln>
            <a:solidFill>
              <a:schemeClr val="tx1"/>
            </a:solidFill>
          </a:ln>
        </p:spPr>
        <p:txBody>
          <a:bodyPr wrap="square" rtlCol="0">
            <a:spAutoFit/>
          </a:bodyPr>
          <a:lstStyle/>
          <a:p>
            <a:pPr algn="ctr"/>
            <a:r>
              <a:rPr lang="en-US" dirty="0" smtClean="0"/>
              <a:t>+5 yrs??</a:t>
            </a:r>
            <a:endParaRPr lang="en-US" dirty="0"/>
          </a:p>
        </p:txBody>
      </p:sp>
      <p:sp>
        <p:nvSpPr>
          <p:cNvPr id="39" name="Subtitle 38"/>
          <p:cNvSpPr>
            <a:spLocks noGrp="1"/>
          </p:cNvSpPr>
          <p:nvPr>
            <p:ph type="subTitle" idx="1"/>
          </p:nvPr>
        </p:nvSpPr>
        <p:spPr>
          <a:xfrm>
            <a:off x="0" y="45720"/>
            <a:ext cx="6400800" cy="640080"/>
          </a:xfrm>
        </p:spPr>
        <p:txBody>
          <a:bodyPr>
            <a:normAutofit fontScale="70000" lnSpcReduction="20000"/>
          </a:bodyPr>
          <a:lstStyle/>
          <a:p>
            <a:r>
              <a:rPr lang="en-US" b="0" dirty="0" smtClean="0">
                <a:latin typeface="+mn-lt"/>
              </a:rPr>
              <a:t>Academic institutions are driving this change </a:t>
            </a:r>
          </a:p>
          <a:p>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35"/>
                                        </p:tgtEl>
                                      </p:cBhvr>
                                    </p:animEffect>
                                    <p:set>
                                      <p:cBhvr>
                                        <p:cTn id="10" dur="1" fill="hold">
                                          <p:stCondLst>
                                            <p:cond delay="499"/>
                                          </p:stCondLst>
                                        </p:cTn>
                                        <p:tgtEl>
                                          <p:spTgt spid="35"/>
                                        </p:tgtEl>
                                        <p:attrNameLst>
                                          <p:attrName>style.visibility</p:attrName>
                                        </p:attrNameLst>
                                      </p:cBhvr>
                                      <p:to>
                                        <p:strVal val="hidden"/>
                                      </p:to>
                                    </p:set>
                                  </p:childTnLst>
                                </p:cTn>
                              </p:par>
                              <p:par>
                                <p:cTn id="11" presetID="8" presetClass="entr" presetSubtype="3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out)">
                                      <p:cBhvr>
                                        <p:cTn id="13" dur="2000"/>
                                        <p:tgtEl>
                                          <p:spTgt spid="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dissolv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57200" y="0"/>
            <a:ext cx="4402167" cy="2862322"/>
          </a:xfrm>
          <a:prstGeom prst="rect">
            <a:avLst/>
          </a:prstGeom>
          <a:noFill/>
        </p:spPr>
        <p:txBody>
          <a:bodyPr wrap="none" rtlCol="0">
            <a:spAutoFit/>
          </a:bodyPr>
          <a:lstStyle/>
          <a:p>
            <a:r>
              <a:rPr lang="en-US" sz="3600" b="1" dirty="0" smtClean="0">
                <a:solidFill>
                  <a:srgbClr val="F79646"/>
                </a:solidFill>
              </a:rPr>
              <a:t>Outside in </a:t>
            </a:r>
            <a:r>
              <a:rPr lang="en-US" sz="2400" b="1" dirty="0" smtClean="0">
                <a:solidFill>
                  <a:schemeClr val="tx1">
                    <a:lumMod val="65000"/>
                  </a:schemeClr>
                </a:solidFill>
              </a:rPr>
              <a:t>Bought, licensed</a:t>
            </a:r>
          </a:p>
          <a:p>
            <a:endParaRPr lang="en-US" sz="2400" b="1" dirty="0" smtClean="0">
              <a:solidFill>
                <a:schemeClr val="tx1">
                  <a:lumMod val="65000"/>
                </a:schemeClr>
              </a:solidFill>
            </a:endParaRPr>
          </a:p>
          <a:p>
            <a:r>
              <a:rPr lang="en-US" sz="2400" b="1" dirty="0" smtClean="0">
                <a:solidFill>
                  <a:schemeClr val="tx1">
                    <a:lumMod val="65000"/>
                  </a:schemeClr>
                </a:solidFill>
              </a:rPr>
              <a:t>Increased consolidation </a:t>
            </a:r>
          </a:p>
          <a:p>
            <a:r>
              <a:rPr lang="en-US" sz="2400" dirty="0" smtClean="0">
                <a:solidFill>
                  <a:schemeClr val="tx1">
                    <a:lumMod val="65000"/>
                  </a:schemeClr>
                </a:solidFill>
              </a:rPr>
              <a:t>Growth in licensed</a:t>
            </a:r>
          </a:p>
          <a:p>
            <a:r>
              <a:rPr lang="en-US" sz="2400" dirty="0" smtClean="0">
                <a:solidFill>
                  <a:schemeClr val="tx1">
                    <a:lumMod val="65000"/>
                  </a:schemeClr>
                </a:solidFill>
              </a:rPr>
              <a:t>Move from print to licensed</a:t>
            </a:r>
          </a:p>
          <a:p>
            <a:endParaRPr lang="en-US" sz="2400" b="1" dirty="0" smtClean="0">
              <a:solidFill>
                <a:schemeClr val="tx1">
                  <a:lumMod val="65000"/>
                </a:schemeClr>
              </a:solidFill>
            </a:endParaRPr>
          </a:p>
          <a:p>
            <a:r>
              <a:rPr lang="en-US" sz="2400" dirty="0" smtClean="0">
                <a:solidFill>
                  <a:schemeClr val="accent3"/>
                </a:solidFill>
              </a:rPr>
              <a:t>Aim:</a:t>
            </a:r>
            <a:r>
              <a:rPr lang="en-US" sz="2400" b="1" dirty="0" smtClean="0">
                <a:solidFill>
                  <a:schemeClr val="accent3"/>
                </a:solidFill>
              </a:rPr>
              <a:t> </a:t>
            </a:r>
            <a:r>
              <a:rPr lang="en-US" sz="2400" b="1" dirty="0" smtClean="0">
                <a:solidFill>
                  <a:schemeClr val="tx1">
                    <a:lumMod val="65000"/>
                  </a:schemeClr>
                </a:solidFill>
              </a:rPr>
              <a:t>to discover</a:t>
            </a:r>
            <a:endParaRPr lang="en-US" sz="2800" b="1" dirty="0" smtClean="0">
              <a:solidFill>
                <a:schemeClr val="tx1">
                  <a:lumMod val="65000"/>
                </a:schemeClr>
              </a:solidFill>
            </a:endParaRPr>
          </a:p>
        </p:txBody>
      </p:sp>
      <p:pic>
        <p:nvPicPr>
          <p:cNvPr id="22" name="Picture 50" descr="researchandlearning2"/>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013028" y="3186174"/>
            <a:ext cx="806999" cy="702517"/>
          </a:xfrm>
          <a:prstGeom prst="ellipse">
            <a:avLst/>
          </a:prstGeom>
          <a:ln>
            <a:solidFill>
              <a:schemeClr val="tx1"/>
            </a:solidFill>
          </a:ln>
          <a:effectLst>
            <a:softEdge rad="112500"/>
          </a:effectLst>
        </p:spPr>
      </p:pic>
      <p:pic>
        <p:nvPicPr>
          <p:cNvPr id="23" name="Picture 44" descr="WebResources2"/>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7099738" y="2166619"/>
            <a:ext cx="465466" cy="608114"/>
          </a:xfrm>
          <a:prstGeom prst="ellipse">
            <a:avLst/>
          </a:prstGeom>
          <a:ln>
            <a:solidFill>
              <a:schemeClr val="tx1"/>
            </a:solidFill>
          </a:ln>
          <a:effectLst>
            <a:softEdge rad="112500"/>
          </a:effectLst>
        </p:spPr>
      </p:pic>
      <p:pic>
        <p:nvPicPr>
          <p:cNvPr id="24" name="Picture 51" descr="specialcollections2"/>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5770179" y="3186174"/>
            <a:ext cx="728006" cy="634075"/>
          </a:xfrm>
          <a:prstGeom prst="ellipse">
            <a:avLst/>
          </a:prstGeom>
          <a:ln>
            <a:solidFill>
              <a:schemeClr val="tx1"/>
            </a:solidFill>
          </a:ln>
          <a:effectLst>
            <a:softEdge rad="112500"/>
          </a:effectLst>
        </p:spPr>
      </p:pic>
      <p:pic>
        <p:nvPicPr>
          <p:cNvPr id="25" name="Picture 48" descr="booksjournals"/>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5772588" y="2018721"/>
            <a:ext cx="910459" cy="792987"/>
          </a:xfrm>
          <a:prstGeom prst="ellipse">
            <a:avLst/>
          </a:prstGeom>
          <a:ln>
            <a:solidFill>
              <a:schemeClr val="tx1"/>
            </a:solidFill>
          </a:ln>
          <a:effectLst>
            <a:softEdge rad="112500"/>
          </a:effectLst>
        </p:spPr>
      </p:pic>
      <p:sp>
        <p:nvSpPr>
          <p:cNvPr id="4" name="Rectangle 3"/>
          <p:cNvSpPr/>
          <p:nvPr/>
        </p:nvSpPr>
        <p:spPr>
          <a:xfrm>
            <a:off x="5538952" y="1864529"/>
            <a:ext cx="2485697" cy="2227916"/>
          </a:xfrm>
          <a:prstGeom prst="rect">
            <a:avLst/>
          </a:prstGeom>
          <a:solidFill>
            <a:schemeClr val="bg1">
              <a:lumMod val="85000"/>
              <a:alpha val="2705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00">
              <a:solidFill>
                <a:prstClr val="white"/>
              </a:solidFill>
            </a:endParaRPr>
          </a:p>
        </p:txBody>
      </p:sp>
      <p:cxnSp>
        <p:nvCxnSpPr>
          <p:cNvPr id="6" name="Straight Connector 5"/>
          <p:cNvCxnSpPr>
            <a:stCxn id="4" idx="0"/>
            <a:endCxn id="4" idx="2"/>
          </p:cNvCxnSpPr>
          <p:nvPr/>
        </p:nvCxnSpPr>
        <p:spPr>
          <a:xfrm rot="16200000" flipH="1">
            <a:off x="5667843" y="2978671"/>
            <a:ext cx="2227916" cy="1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rot="10800000" flipH="1">
            <a:off x="5538952" y="2978487"/>
            <a:ext cx="2485697" cy="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735614" y="2808561"/>
            <a:ext cx="722586" cy="28871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00" b="1" dirty="0">
                <a:solidFill>
                  <a:srgbClr val="FFFFFF"/>
                </a:solidFill>
              </a:rPr>
              <a:t>Low Stewardship</a:t>
            </a:r>
          </a:p>
        </p:txBody>
      </p:sp>
      <p:sp>
        <p:nvSpPr>
          <p:cNvPr id="18" name="Oval 17"/>
          <p:cNvSpPr/>
          <p:nvPr/>
        </p:nvSpPr>
        <p:spPr>
          <a:xfrm>
            <a:off x="5105400" y="2808561"/>
            <a:ext cx="722586" cy="28871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00" b="1">
                <a:solidFill>
                  <a:srgbClr val="FFFFFF"/>
                </a:solidFill>
              </a:rPr>
              <a:t>High Stewardship</a:t>
            </a:r>
          </a:p>
        </p:txBody>
      </p:sp>
      <p:sp>
        <p:nvSpPr>
          <p:cNvPr id="19" name="Oval 18"/>
          <p:cNvSpPr/>
          <p:nvPr/>
        </p:nvSpPr>
        <p:spPr>
          <a:xfrm>
            <a:off x="6406055" y="4054683"/>
            <a:ext cx="722586" cy="28871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00" b="1" dirty="0">
                <a:solidFill>
                  <a:srgbClr val="FFFFFF"/>
                </a:solidFill>
              </a:rPr>
              <a:t>In Few Collections</a:t>
            </a:r>
          </a:p>
        </p:txBody>
      </p:sp>
      <p:sp>
        <p:nvSpPr>
          <p:cNvPr id="20" name="Oval 19"/>
          <p:cNvSpPr/>
          <p:nvPr/>
        </p:nvSpPr>
        <p:spPr>
          <a:xfrm>
            <a:off x="6406055" y="1600200"/>
            <a:ext cx="722586" cy="28871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00" b="1" dirty="0">
                <a:solidFill>
                  <a:srgbClr val="FFFFFF"/>
                </a:solidFill>
              </a:rPr>
              <a:t>In Many Collections</a:t>
            </a:r>
          </a:p>
        </p:txBody>
      </p:sp>
      <p:cxnSp>
        <p:nvCxnSpPr>
          <p:cNvPr id="11" name="Straight Connector 10"/>
          <p:cNvCxnSpPr/>
          <p:nvPr/>
        </p:nvCxnSpPr>
        <p:spPr>
          <a:xfrm flipV="1">
            <a:off x="5538952" y="1864529"/>
            <a:ext cx="2485697" cy="22279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38952" y="1864529"/>
            <a:ext cx="2485697" cy="22279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451" name="Text Box 21"/>
          <p:cNvSpPr txBox="1">
            <a:spLocks noChangeArrowheads="1"/>
          </p:cNvSpPr>
          <p:nvPr/>
        </p:nvSpPr>
        <p:spPr bwMode="auto">
          <a:xfrm>
            <a:off x="6261538" y="1977813"/>
            <a:ext cx="410690" cy="169277"/>
          </a:xfrm>
          <a:prstGeom prst="rect">
            <a:avLst/>
          </a:prstGeom>
          <a:noFill/>
          <a:ln w="9525">
            <a:solidFill>
              <a:schemeClr val="tx1"/>
            </a:solidFill>
            <a:miter lim="800000"/>
            <a:headEnd/>
            <a:tailEnd/>
          </a:ln>
        </p:spPr>
        <p:txBody>
          <a:bodyPr wrap="none">
            <a:spAutoFit/>
          </a:bodyPr>
          <a:lstStyle/>
          <a:p>
            <a:r>
              <a:rPr lang="en-US" sz="500">
                <a:solidFill>
                  <a:prstClr val="black"/>
                </a:solidFill>
              </a:rPr>
              <a:t>Licensed</a:t>
            </a:r>
          </a:p>
        </p:txBody>
      </p:sp>
      <p:sp>
        <p:nvSpPr>
          <p:cNvPr id="18452" name="Text Box 22"/>
          <p:cNvSpPr txBox="1">
            <a:spLocks noChangeArrowheads="1"/>
          </p:cNvSpPr>
          <p:nvPr/>
        </p:nvSpPr>
        <p:spPr bwMode="auto">
          <a:xfrm>
            <a:off x="5654566" y="2619755"/>
            <a:ext cx="457176" cy="169277"/>
          </a:xfrm>
          <a:prstGeom prst="rect">
            <a:avLst/>
          </a:prstGeom>
          <a:noFill/>
          <a:ln w="9525">
            <a:solidFill>
              <a:schemeClr val="tx1"/>
            </a:solidFill>
            <a:miter lim="800000"/>
            <a:headEnd/>
            <a:tailEnd/>
          </a:ln>
        </p:spPr>
        <p:txBody>
          <a:bodyPr wrap="none">
            <a:spAutoFit/>
          </a:bodyPr>
          <a:lstStyle/>
          <a:p>
            <a:r>
              <a:rPr lang="en-US" sz="500">
                <a:solidFill>
                  <a:prstClr val="black"/>
                </a:solidFill>
              </a:rPr>
              <a:t>Purchased</a:t>
            </a:r>
          </a:p>
        </p:txBody>
      </p:sp>
      <p:sp>
        <p:nvSpPr>
          <p:cNvPr id="29" name="TextBox 28"/>
          <p:cNvSpPr txBox="1"/>
          <p:nvPr/>
        </p:nvSpPr>
        <p:spPr>
          <a:xfrm>
            <a:off x="457200" y="3657600"/>
            <a:ext cx="7228261" cy="2788456"/>
          </a:xfrm>
          <a:prstGeom prst="rect">
            <a:avLst/>
          </a:prstGeom>
          <a:noFill/>
        </p:spPr>
        <p:txBody>
          <a:bodyPr wrap="none" rtlCol="0">
            <a:spAutoFit/>
          </a:bodyPr>
          <a:lstStyle/>
          <a:p>
            <a:r>
              <a:rPr lang="en-US" sz="3600" b="1" dirty="0" smtClean="0">
                <a:solidFill>
                  <a:srgbClr val="F79646"/>
                </a:solidFill>
              </a:rPr>
              <a:t>Inside out</a:t>
            </a:r>
          </a:p>
          <a:p>
            <a:pPr>
              <a:lnSpc>
                <a:spcPct val="120000"/>
              </a:lnSpc>
              <a:spcBef>
                <a:spcPct val="50000"/>
              </a:spcBef>
            </a:pPr>
            <a:r>
              <a:rPr lang="en-US" sz="2400" dirty="0" smtClean="0">
                <a:solidFill>
                  <a:schemeClr val="tx1">
                    <a:lumMod val="65000"/>
                  </a:schemeClr>
                </a:solidFill>
              </a:rPr>
              <a:t>Institutional assets: special collections, </a:t>
            </a:r>
            <a:br>
              <a:rPr lang="en-US" sz="2400" dirty="0" smtClean="0">
                <a:solidFill>
                  <a:schemeClr val="tx1">
                    <a:lumMod val="65000"/>
                  </a:schemeClr>
                </a:solidFill>
              </a:rPr>
            </a:br>
            <a:r>
              <a:rPr lang="en-US" sz="2400" dirty="0" smtClean="0">
                <a:solidFill>
                  <a:schemeClr val="tx1">
                    <a:lumMod val="65000"/>
                  </a:schemeClr>
                </a:solidFill>
              </a:rPr>
              <a:t>research and learning materials, institutional records, …</a:t>
            </a:r>
          </a:p>
          <a:p>
            <a:pPr>
              <a:lnSpc>
                <a:spcPct val="120000"/>
              </a:lnSpc>
              <a:spcBef>
                <a:spcPct val="50000"/>
              </a:spcBef>
            </a:pPr>
            <a:r>
              <a:rPr lang="en-US" sz="2400" dirty="0" smtClean="0">
                <a:solidFill>
                  <a:schemeClr val="tx1">
                    <a:lumMod val="65000"/>
                  </a:schemeClr>
                </a:solidFill>
              </a:rPr>
              <a:t>Increasingly important?</a:t>
            </a:r>
            <a:r>
              <a:rPr lang="en-US" sz="2400" dirty="0" smtClean="0"/>
              <a:t/>
            </a:r>
            <a:br>
              <a:rPr lang="en-US" sz="2400" dirty="0" smtClean="0"/>
            </a:br>
            <a:r>
              <a:rPr lang="en-US" sz="2400" b="1" dirty="0" smtClean="0">
                <a:solidFill>
                  <a:schemeClr val="accent3"/>
                </a:solidFill>
              </a:rPr>
              <a:t>Aim:</a:t>
            </a:r>
            <a:r>
              <a:rPr lang="en-US" sz="2400" b="1" dirty="0" smtClean="0"/>
              <a:t> </a:t>
            </a:r>
            <a:r>
              <a:rPr lang="en-US" sz="2400" b="1" dirty="0" smtClean="0">
                <a:solidFill>
                  <a:schemeClr val="tx1">
                    <a:lumMod val="65000"/>
                  </a:schemeClr>
                </a:solidFill>
              </a:rPr>
              <a:t>to</a:t>
            </a:r>
            <a:r>
              <a:rPr lang="en-US" sz="2400" b="1" dirty="0" smtClean="0"/>
              <a:t> </a:t>
            </a:r>
            <a:r>
              <a:rPr lang="en-US" sz="2400" b="1" dirty="0" smtClean="0">
                <a:solidFill>
                  <a:schemeClr val="accent3"/>
                </a:solidFill>
              </a:rPr>
              <a:t>*have*</a:t>
            </a:r>
            <a:r>
              <a:rPr lang="en-US" sz="2400" b="1" dirty="0" smtClean="0"/>
              <a:t> </a:t>
            </a:r>
            <a:r>
              <a:rPr lang="en-US" sz="2400" b="1" dirty="0" smtClean="0">
                <a:solidFill>
                  <a:schemeClr val="tx1">
                    <a:lumMod val="65000"/>
                  </a:schemeClr>
                </a:solidFill>
              </a:rPr>
              <a:t>discovered … to </a:t>
            </a:r>
            <a:r>
              <a:rPr lang="en-US" sz="2400" b="1" dirty="0" smtClean="0">
                <a:solidFill>
                  <a:schemeClr val="accent3"/>
                </a:solidFill>
              </a:rPr>
              <a:t>disclose</a:t>
            </a:r>
          </a:p>
        </p:txBody>
      </p:sp>
      <p:cxnSp>
        <p:nvCxnSpPr>
          <p:cNvPr id="32" name="Straight Connector 31"/>
          <p:cNvCxnSpPr/>
          <p:nvPr/>
        </p:nvCxnSpPr>
        <p:spPr>
          <a:xfrm>
            <a:off x="1600200" y="2971800"/>
            <a:ext cx="7315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 y="91440"/>
            <a:ext cx="9144000" cy="1280160"/>
          </a:xfrm>
        </p:spPr>
        <p:txBody>
          <a:bodyPr>
            <a:noAutofit/>
          </a:bodyPr>
          <a:lstStyle/>
          <a:p>
            <a:r>
              <a:rPr lang="en-US" sz="6600" cap="small" dirty="0" smtClean="0">
                <a:latin typeface="Segoe UI Light" pitchFamily="34" charset="0"/>
              </a:rPr>
              <a:t>Dis</a:t>
            </a:r>
            <a:r>
              <a:rPr lang="en-US" sz="6600" cap="small" dirty="0" smtClean="0">
                <a:solidFill>
                  <a:schemeClr val="accent3"/>
                </a:solidFill>
                <a:latin typeface="Segoe UI Light" pitchFamily="34" charset="0"/>
              </a:rPr>
              <a:t>co</a:t>
            </a:r>
            <a:r>
              <a:rPr lang="en-US" sz="6600" cap="small" dirty="0" smtClean="0">
                <a:latin typeface="Segoe UI Light" pitchFamily="34" charset="0"/>
              </a:rPr>
              <a:t>very and dis</a:t>
            </a:r>
            <a:r>
              <a:rPr lang="en-US" sz="6600" cap="small" dirty="0" smtClean="0">
                <a:solidFill>
                  <a:schemeClr val="accent3"/>
                </a:solidFill>
                <a:latin typeface="Segoe UI Light" pitchFamily="34" charset="0"/>
              </a:rPr>
              <a:t>c</a:t>
            </a:r>
            <a:r>
              <a:rPr lang="en-US" sz="6600" cap="small" dirty="0" smtClean="0">
                <a:latin typeface="Segoe UI Light" pitchFamily="34" charset="0"/>
              </a:rPr>
              <a:t>l</a:t>
            </a:r>
            <a:r>
              <a:rPr lang="en-US" sz="6600" cap="small" dirty="0" smtClean="0">
                <a:solidFill>
                  <a:schemeClr val="accent3"/>
                </a:solidFill>
                <a:latin typeface="Segoe UI Light" pitchFamily="34" charset="0"/>
              </a:rPr>
              <a:t>o</a:t>
            </a:r>
            <a:r>
              <a:rPr lang="en-US" sz="6600" cap="small" dirty="0" smtClean="0">
                <a:latin typeface="Segoe UI Light" pitchFamily="34" charset="0"/>
              </a:rPr>
              <a:t>sure</a:t>
            </a:r>
            <a:endParaRPr lang="en-US" sz="6600" dirty="0">
              <a:latin typeface="Segoe UI Light" pitchFamily="34" charset="0"/>
            </a:endParaRPr>
          </a:p>
        </p:txBody>
      </p:sp>
    </p:spTree>
  </p:cSld>
  <p:clrMapOvr>
    <a:masterClrMapping/>
  </p:clrMapOvr>
  <p:transition>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Discovery</a:t>
            </a:r>
            <a:endParaRPr lang="en-US" dirty="0"/>
          </a:p>
        </p:txBody>
      </p:sp>
      <p:sp>
        <p:nvSpPr>
          <p:cNvPr id="15" name="Subtitle 14"/>
          <p:cNvSpPr>
            <a:spLocks noGrp="1"/>
          </p:cNvSpPr>
          <p:nvPr>
            <p:ph type="subTitle" idx="13"/>
          </p:nvPr>
        </p:nvSpPr>
        <p:spPr/>
        <p:txBody>
          <a:bodyPr>
            <a:normAutofit fontScale="70000" lnSpcReduction="20000"/>
          </a:bodyPr>
          <a:lstStyle/>
          <a:p>
            <a:r>
              <a:rPr lang="en-US" dirty="0" smtClean="0">
                <a:solidFill>
                  <a:schemeClr val="tx1">
                    <a:lumMod val="65000"/>
                  </a:schemeClr>
                </a:solidFill>
              </a:rPr>
              <a:t>Not just collections: the full range of what the library has to offer ….</a:t>
            </a:r>
            <a:endParaRPr lang="en-US" dirty="0">
              <a:solidFill>
                <a:schemeClr val="tx1">
                  <a:lumMod val="65000"/>
                </a:schemeClr>
              </a:solidFill>
            </a:endParaRPr>
          </a:p>
        </p:txBody>
      </p:sp>
      <p:sp>
        <p:nvSpPr>
          <p:cNvPr id="16" name="Text Placeholder 15"/>
          <p:cNvSpPr>
            <a:spLocks noGrp="1"/>
          </p:cNvSpPr>
          <p:nvPr>
            <p:ph type="body" sz="quarter" idx="14"/>
          </p:nvPr>
        </p:nvSpPr>
        <p:spPr/>
        <p:txBody>
          <a:bodyPr/>
          <a:lstStyle/>
          <a:p>
            <a:r>
              <a:rPr lang="en-US" dirty="0" smtClean="0"/>
              <a:t>Collections</a:t>
            </a:r>
            <a:endParaRPr lang="en-US" dirty="0"/>
          </a:p>
        </p:txBody>
      </p:sp>
      <p:sp>
        <p:nvSpPr>
          <p:cNvPr id="19" name="Text Placeholder 18"/>
          <p:cNvSpPr>
            <a:spLocks noGrp="1"/>
          </p:cNvSpPr>
          <p:nvPr>
            <p:ph type="body" sz="quarter" idx="17"/>
          </p:nvPr>
        </p:nvSpPr>
        <p:spPr/>
        <p:txBody>
          <a:bodyPr/>
          <a:lstStyle/>
          <a:p>
            <a:r>
              <a:rPr lang="en-US" dirty="0" smtClean="0"/>
              <a:t>Website, repositories,  … SEO</a:t>
            </a:r>
            <a:endParaRPr lang="en-US" dirty="0"/>
          </a:p>
        </p:txBody>
      </p:sp>
      <p:sp>
        <p:nvSpPr>
          <p:cNvPr id="21" name="Text Placeholder 20"/>
          <p:cNvSpPr>
            <a:spLocks noGrp="1"/>
          </p:cNvSpPr>
          <p:nvPr>
            <p:ph type="body" sz="quarter" idx="19"/>
          </p:nvPr>
        </p:nvSpPr>
        <p:spPr/>
        <p:txBody>
          <a:bodyPr/>
          <a:lstStyle/>
          <a:p>
            <a:r>
              <a:rPr lang="en-US" dirty="0" smtClean="0"/>
              <a:t>People, expertise, … </a:t>
            </a:r>
            <a:endParaRPr lang="en-US" dirty="0"/>
          </a:p>
        </p:txBody>
      </p:sp>
      <p:sp>
        <p:nvSpPr>
          <p:cNvPr id="23" name="Text Placeholder 22"/>
          <p:cNvSpPr>
            <a:spLocks noGrp="1"/>
          </p:cNvSpPr>
          <p:nvPr>
            <p:ph type="body" sz="quarter" idx="21"/>
          </p:nvPr>
        </p:nvSpPr>
        <p:spPr/>
        <p:txBody>
          <a:bodyPr/>
          <a:lstStyle/>
          <a:p>
            <a:r>
              <a:rPr lang="en-US" dirty="0" smtClean="0"/>
              <a:t>Services</a:t>
            </a:r>
            <a:endParaRPr lang="en-US" dirty="0"/>
          </a:p>
        </p:txBody>
      </p:sp>
      <p:sp>
        <p:nvSpPr>
          <p:cNvPr id="25" name="Text Placeholder 24"/>
          <p:cNvSpPr>
            <a:spLocks noGrp="1"/>
          </p:cNvSpPr>
          <p:nvPr>
            <p:ph type="body" sz="quarter" idx="23"/>
          </p:nvPr>
        </p:nvSpPr>
        <p:spPr/>
        <p:txBody>
          <a:bodyPr/>
          <a:lstStyle/>
          <a:p>
            <a:r>
              <a:rPr lang="en-US" dirty="0" smtClean="0"/>
              <a: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10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10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 calcmode="lin" valueType="num">
                                      <p:cBhvr additive="base">
                                        <p:cTn id="27" dur="10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6" grpId="0" build="allAtOnce"/>
      <p:bldP spid="19" grpId="0" build="allAtOnce"/>
      <p:bldP spid="21" grpId="0" build="allAtOnce"/>
      <p:bldP spid="23" grpId="0" build="allAtOnce"/>
      <p:bldP spid="25"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Discovery and disclosure</a:t>
            </a:r>
            <a:endParaRPr lang="en-US" sz="6600" dirty="0"/>
          </a:p>
        </p:txBody>
      </p:sp>
      <p:sp>
        <p:nvSpPr>
          <p:cNvPr id="16" name="Subtitle 15"/>
          <p:cNvSpPr>
            <a:spLocks noGrp="1"/>
          </p:cNvSpPr>
          <p:nvPr>
            <p:ph type="subTitle" idx="13"/>
          </p:nvPr>
        </p:nvSpPr>
        <p:spPr>
          <a:xfrm>
            <a:off x="-45720" y="1097280"/>
            <a:ext cx="9189720" cy="883920"/>
          </a:xfrm>
        </p:spPr>
        <p:txBody>
          <a:bodyPr>
            <a:normAutofit fontScale="92500" lnSpcReduction="20000"/>
          </a:bodyPr>
          <a:lstStyle/>
          <a:p>
            <a:r>
              <a:rPr lang="en-US" dirty="0" smtClean="0"/>
              <a:t>3 things to look at: 2 modes of discovery</a:t>
            </a:r>
            <a:r>
              <a:rPr lang="en-US" dirty="0"/>
              <a:t> </a:t>
            </a:r>
            <a:r>
              <a:rPr lang="en-US" dirty="0" smtClean="0"/>
              <a:t>and disclosure</a:t>
            </a:r>
          </a:p>
        </p:txBody>
      </p:sp>
      <p:sp>
        <p:nvSpPr>
          <p:cNvPr id="17" name="Text Placeholder 16"/>
          <p:cNvSpPr>
            <a:spLocks noGrp="1"/>
          </p:cNvSpPr>
          <p:nvPr>
            <p:ph type="body" sz="quarter" idx="14"/>
          </p:nvPr>
        </p:nvSpPr>
        <p:spPr/>
        <p:txBody>
          <a:bodyPr/>
          <a:lstStyle/>
          <a:p>
            <a:r>
              <a:rPr lang="en-US" dirty="0" smtClean="0"/>
              <a:t>Direct discovery</a:t>
            </a:r>
            <a:endParaRPr lang="en-US" dirty="0"/>
          </a:p>
        </p:txBody>
      </p:sp>
      <p:sp>
        <p:nvSpPr>
          <p:cNvPr id="18" name="Text Placeholder 17"/>
          <p:cNvSpPr>
            <a:spLocks noGrp="1"/>
          </p:cNvSpPr>
          <p:nvPr>
            <p:ph type="body" sz="quarter" idx="15"/>
          </p:nvPr>
        </p:nvSpPr>
        <p:spPr/>
        <p:txBody>
          <a:bodyPr>
            <a:normAutofit lnSpcReduction="10000"/>
          </a:bodyPr>
          <a:lstStyle/>
          <a:p>
            <a:r>
              <a:rPr lang="en-US" dirty="0" smtClean="0"/>
              <a:t>Library provides discovery services to the resources it acquires</a:t>
            </a:r>
            <a:endParaRPr lang="en-US" dirty="0"/>
          </a:p>
        </p:txBody>
      </p:sp>
      <p:sp>
        <p:nvSpPr>
          <p:cNvPr id="21" name="Text Placeholder 20"/>
          <p:cNvSpPr>
            <a:spLocks noGrp="1"/>
          </p:cNvSpPr>
          <p:nvPr>
            <p:ph type="body" sz="quarter" idx="18"/>
          </p:nvPr>
        </p:nvSpPr>
        <p:spPr/>
        <p:txBody>
          <a:bodyPr/>
          <a:lstStyle/>
          <a:p>
            <a:r>
              <a:rPr lang="en-US" dirty="0" smtClean="0"/>
              <a:t>Indirect discovery</a:t>
            </a:r>
            <a:endParaRPr lang="en-US" dirty="0"/>
          </a:p>
        </p:txBody>
      </p:sp>
      <p:sp>
        <p:nvSpPr>
          <p:cNvPr id="22" name="Text Placeholder 21"/>
          <p:cNvSpPr>
            <a:spLocks noGrp="1"/>
          </p:cNvSpPr>
          <p:nvPr>
            <p:ph type="body" sz="quarter" idx="19"/>
          </p:nvPr>
        </p:nvSpPr>
        <p:spPr>
          <a:xfrm>
            <a:off x="-45720" y="3886200"/>
            <a:ext cx="9189720" cy="762000"/>
          </a:xfrm>
        </p:spPr>
        <p:txBody>
          <a:bodyPr>
            <a:normAutofit/>
          </a:bodyPr>
          <a:lstStyle/>
          <a:p>
            <a:r>
              <a:rPr lang="en-US" dirty="0" smtClean="0"/>
              <a:t>Discovery happens elsewhere, so library leverages third party environments to support  discovery. </a:t>
            </a:r>
            <a:endParaRPr lang="en-US" dirty="0"/>
          </a:p>
        </p:txBody>
      </p:sp>
      <p:sp>
        <p:nvSpPr>
          <p:cNvPr id="25" name="Text Placeholder 24"/>
          <p:cNvSpPr>
            <a:spLocks noGrp="1"/>
          </p:cNvSpPr>
          <p:nvPr>
            <p:ph type="body" sz="quarter" idx="22"/>
          </p:nvPr>
        </p:nvSpPr>
        <p:spPr/>
        <p:txBody>
          <a:bodyPr/>
          <a:lstStyle/>
          <a:p>
            <a:r>
              <a:rPr lang="en-US" dirty="0" smtClean="0"/>
              <a:t>Disclosure</a:t>
            </a:r>
            <a:endParaRPr lang="en-US" dirty="0"/>
          </a:p>
        </p:txBody>
      </p:sp>
      <p:sp>
        <p:nvSpPr>
          <p:cNvPr id="26" name="Text Placeholder 25"/>
          <p:cNvSpPr>
            <a:spLocks noGrp="1"/>
          </p:cNvSpPr>
          <p:nvPr>
            <p:ph type="body" sz="quarter" idx="23"/>
          </p:nvPr>
        </p:nvSpPr>
        <p:spPr>
          <a:xfrm>
            <a:off x="-45720" y="5334000"/>
            <a:ext cx="9189720" cy="762000"/>
          </a:xfrm>
        </p:spPr>
        <p:txBody>
          <a:bodyPr>
            <a:normAutofit/>
          </a:bodyPr>
          <a:lstStyle/>
          <a:p>
            <a:r>
              <a:rPr lang="en-US" dirty="0" smtClean="0"/>
              <a:t>A new focus on syndication, SEO, APIs, etc, to support new forms of discovery, including an interest in institution’s own materials</a:t>
            </a:r>
            <a:endParaRPr lang="en-US" dirty="0"/>
          </a:p>
        </p:txBody>
      </p:sp>
    </p:spTree>
  </p:cSld>
  <p:clrMapOvr>
    <a:masterClrMapping/>
  </p:clrMapOvr>
  <p:transition>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124200" y="3733800"/>
            <a:ext cx="2057400" cy="1066800"/>
          </a:xfrm>
          <a:prstGeom prst="ellipse">
            <a:avLst/>
          </a:prstGeom>
          <a:solidFill>
            <a:schemeClr val="tx1">
              <a:lumMod val="65000"/>
            </a:schemeClr>
          </a:solidFill>
          <a:ln>
            <a:solidFill>
              <a:schemeClr val="accent3"/>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Library</a:t>
            </a:r>
          </a:p>
        </p:txBody>
      </p:sp>
      <p:sp>
        <p:nvSpPr>
          <p:cNvPr id="9" name="Oval 8"/>
          <p:cNvSpPr/>
          <p:nvPr/>
        </p:nvSpPr>
        <p:spPr>
          <a:xfrm>
            <a:off x="6096000" y="2667000"/>
            <a:ext cx="2438400" cy="1066800"/>
          </a:xfrm>
          <a:prstGeom prst="ellipse">
            <a:avLst/>
          </a:prstGeom>
          <a:solidFill>
            <a:schemeClr val="tx1">
              <a:lumMod val="65000"/>
            </a:schemeClr>
          </a:solidFill>
          <a:ln>
            <a:solidFill>
              <a:schemeClr val="accent3"/>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Consumer</a:t>
            </a:r>
          </a:p>
        </p:txBody>
      </p:sp>
      <p:sp>
        <p:nvSpPr>
          <p:cNvPr id="10" name="Oval 9"/>
          <p:cNvSpPr/>
          <p:nvPr/>
        </p:nvSpPr>
        <p:spPr>
          <a:xfrm>
            <a:off x="533400" y="2743200"/>
            <a:ext cx="2209800" cy="1066800"/>
          </a:xfrm>
          <a:prstGeom prst="ellipse">
            <a:avLst/>
          </a:prstGeom>
          <a:solidFill>
            <a:schemeClr val="tx1">
              <a:lumMod val="65000"/>
            </a:schemeClr>
          </a:solidFill>
          <a:ln>
            <a:solidFill>
              <a:schemeClr val="accent3"/>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Info</a:t>
            </a:r>
            <a:br>
              <a:rPr lang="en-US" b="1" kern="1200" dirty="0">
                <a:solidFill>
                  <a:schemeClr val="tx1"/>
                </a:solidFill>
                <a:latin typeface="Calibri"/>
                <a:ea typeface="+mn-ea"/>
                <a:cs typeface="+mn-cs"/>
              </a:rPr>
            </a:br>
            <a:r>
              <a:rPr lang="en-US" b="1" kern="1200" dirty="0">
                <a:solidFill>
                  <a:schemeClr val="tx1"/>
                </a:solidFill>
                <a:latin typeface="Calibri"/>
                <a:ea typeface="+mn-ea"/>
                <a:cs typeface="+mn-cs"/>
              </a:rPr>
              <a:t>Provider</a:t>
            </a:r>
          </a:p>
        </p:txBody>
      </p:sp>
      <p:cxnSp>
        <p:nvCxnSpPr>
          <p:cNvPr id="22" name="Straight Arrow Connector 21"/>
          <p:cNvCxnSpPr/>
          <p:nvPr/>
        </p:nvCxnSpPr>
        <p:spPr>
          <a:xfrm flipV="1">
            <a:off x="5105400" y="3429000"/>
            <a:ext cx="1066800" cy="609600"/>
          </a:xfrm>
          <a:prstGeom prst="straightConnector1">
            <a:avLst/>
          </a:prstGeom>
          <a:ln w="57150">
            <a:solidFill>
              <a:schemeClr val="accent3"/>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514600" y="3581400"/>
            <a:ext cx="685800" cy="381000"/>
          </a:xfrm>
          <a:prstGeom prst="straightConnector1">
            <a:avLst/>
          </a:prstGeom>
          <a:ln w="5715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p:txBody>
          <a:bodyPr/>
          <a:lstStyle/>
          <a:p>
            <a:r>
              <a:rPr lang="en-US" dirty="0" smtClean="0"/>
              <a:t>Direct discovery</a:t>
            </a:r>
            <a:endParaRPr lang="en-US" dirty="0"/>
          </a:p>
        </p:txBody>
      </p:sp>
      <p:sp>
        <p:nvSpPr>
          <p:cNvPr id="13" name="Subtitle 12"/>
          <p:cNvSpPr>
            <a:spLocks noGrp="1"/>
          </p:cNvSpPr>
          <p:nvPr>
            <p:ph type="subTitle" idx="13"/>
          </p:nvPr>
        </p:nvSpPr>
        <p:spPr/>
        <p:txBody>
          <a:bodyPr/>
          <a:lstStyle/>
          <a:p>
            <a:r>
              <a:rPr lang="en-US" dirty="0" smtClean="0"/>
              <a:t>Library access to collections</a:t>
            </a:r>
            <a:endParaRPr lang="en-US" dirty="0"/>
          </a:p>
        </p:txBody>
      </p:sp>
      <p:sp>
        <p:nvSpPr>
          <p:cNvPr id="18" name="Text Placeholder 17"/>
          <p:cNvSpPr>
            <a:spLocks noGrp="1"/>
          </p:cNvSpPr>
          <p:nvPr>
            <p:ph type="body" sz="quarter" idx="14"/>
          </p:nvPr>
        </p:nvSpPr>
        <p:spPr>
          <a:xfrm>
            <a:off x="-45720" y="5638800"/>
            <a:ext cx="9189720" cy="457200"/>
          </a:xfrm>
        </p:spPr>
        <p:txBody>
          <a:bodyPr/>
          <a:lstStyle/>
          <a:p>
            <a:r>
              <a:rPr lang="en-US" dirty="0" smtClean="0"/>
              <a:t>Direct</a:t>
            </a:r>
            <a:endParaRPr lang="en-US" dirty="0"/>
          </a:p>
        </p:txBody>
      </p:sp>
      <p:sp>
        <p:nvSpPr>
          <p:cNvPr id="19" name="Text Placeholder 18"/>
          <p:cNvSpPr>
            <a:spLocks noGrp="1"/>
          </p:cNvSpPr>
          <p:nvPr>
            <p:ph type="body" sz="quarter" idx="15"/>
          </p:nvPr>
        </p:nvSpPr>
        <p:spPr>
          <a:xfrm>
            <a:off x="-45720" y="6019800"/>
            <a:ext cx="9189720" cy="381000"/>
          </a:xfrm>
        </p:spPr>
        <p:txBody>
          <a:bodyPr>
            <a:normAutofit lnSpcReduction="10000"/>
          </a:bodyPr>
          <a:lstStyle/>
          <a:p>
            <a:r>
              <a:rPr lang="en-US" dirty="0" smtClean="0"/>
              <a:t>Outside in</a:t>
            </a:r>
            <a:endParaRPr lang="en-US" dirty="0"/>
          </a:p>
        </p:txBody>
      </p:sp>
      <p:sp>
        <p:nvSpPr>
          <p:cNvPr id="20" name="Text Placeholder 19"/>
          <p:cNvSpPr>
            <a:spLocks noGrp="1"/>
          </p:cNvSpPr>
          <p:nvPr>
            <p:ph type="body" sz="quarter" idx="16"/>
          </p:nvPr>
        </p:nvSpPr>
        <p:spPr>
          <a:xfrm>
            <a:off x="-45720" y="6324600"/>
            <a:ext cx="9189720" cy="381000"/>
          </a:xfrm>
        </p:spPr>
        <p:txBody>
          <a:bodyPr>
            <a:normAutofit lnSpcReduction="10000"/>
          </a:bodyPr>
          <a:lstStyle/>
          <a:p>
            <a:r>
              <a:rPr lang="en-US" dirty="0" smtClean="0"/>
              <a:t>Integrated access to library collections</a:t>
            </a:r>
            <a:endParaRPr lang="en-US" dirty="0"/>
          </a:p>
        </p:txBody>
      </p:sp>
    </p:spTree>
  </p:cSld>
  <p:clrMapOvr>
    <a:masterClrMapping/>
  </p:clrMapOvr>
  <p:transition>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Expertise</a:t>
            </a:r>
            <a:endParaRPr lang="en-US" dirty="0"/>
          </a:p>
        </p:txBody>
      </p:sp>
      <p:sp>
        <p:nvSpPr>
          <p:cNvPr id="5" name="Subtitle 4"/>
          <p:cNvSpPr>
            <a:spLocks noGrp="1"/>
          </p:cNvSpPr>
          <p:nvPr>
            <p:ph type="subTitle" idx="13"/>
          </p:nvPr>
        </p:nvSpPr>
        <p:spPr/>
        <p:txBody>
          <a:bodyPr>
            <a:normAutofit/>
          </a:bodyPr>
          <a:lstStyle/>
          <a:p>
            <a:r>
              <a:rPr lang="en-US" dirty="0" smtClean="0"/>
              <a:t>People are entry points </a:t>
            </a:r>
            <a:r>
              <a:rPr lang="en-US" sz="1200" dirty="0" smtClean="0"/>
              <a:t>(Dan </a:t>
            </a:r>
            <a:r>
              <a:rPr lang="en-US" sz="1200" dirty="0" err="1" smtClean="0"/>
              <a:t>Chudnov</a:t>
            </a:r>
            <a:r>
              <a:rPr lang="en-US" sz="1200" dirty="0" smtClean="0"/>
              <a:t>)</a:t>
            </a:r>
            <a:endParaRPr lang="en-US" dirty="0"/>
          </a:p>
        </p:txBody>
      </p:sp>
      <p:sp>
        <p:nvSpPr>
          <p:cNvPr id="21" name="Text Placeholder 20"/>
          <p:cNvSpPr>
            <a:spLocks noGrp="1"/>
          </p:cNvSpPr>
          <p:nvPr>
            <p:ph type="body" sz="quarter" idx="24"/>
          </p:nvPr>
        </p:nvSpPr>
        <p:spPr>
          <a:xfrm>
            <a:off x="6553200" y="1965960"/>
            <a:ext cx="2590800" cy="457200"/>
          </a:xfrm>
        </p:spPr>
        <p:txBody>
          <a:bodyPr/>
          <a:lstStyle/>
          <a:p>
            <a:r>
              <a:rPr lang="en-US" dirty="0" smtClean="0"/>
              <a:t>Visibility</a:t>
            </a:r>
            <a:endParaRPr lang="en-US" dirty="0"/>
          </a:p>
        </p:txBody>
      </p:sp>
      <p:sp>
        <p:nvSpPr>
          <p:cNvPr id="22" name="Text Placeholder 21"/>
          <p:cNvSpPr>
            <a:spLocks noGrp="1"/>
          </p:cNvSpPr>
          <p:nvPr>
            <p:ph type="body" sz="quarter" idx="26"/>
          </p:nvPr>
        </p:nvSpPr>
        <p:spPr>
          <a:xfrm>
            <a:off x="7010400" y="2133600"/>
            <a:ext cx="1905000" cy="4572000"/>
          </a:xfrm>
        </p:spPr>
        <p:txBody>
          <a:bodyPr/>
          <a:lstStyle/>
          <a:p>
            <a:r>
              <a:rPr lang="en-US" dirty="0" smtClean="0">
                <a:solidFill>
                  <a:schemeClr val="tx1">
                    <a:lumMod val="65000"/>
                  </a:schemeClr>
                </a:solidFill>
              </a:rPr>
              <a:t>If the library wishes to be seen as expert then its expertise must be visible</a:t>
            </a:r>
          </a:p>
          <a:p>
            <a:endParaRPr lang="en-US" dirty="0" smtClean="0">
              <a:solidFill>
                <a:schemeClr val="tx1">
                  <a:lumMod val="65000"/>
                </a:schemeClr>
              </a:solidFill>
            </a:endParaRPr>
          </a:p>
          <a:p>
            <a:r>
              <a:rPr lang="en-US" dirty="0" smtClean="0">
                <a:solidFill>
                  <a:schemeClr val="tx1">
                    <a:lumMod val="65000"/>
                  </a:schemeClr>
                </a:solidFill>
              </a:rPr>
              <a:t>Example: ‘indexing’ librarians at U Michigan</a:t>
            </a:r>
            <a:endParaRPr lang="en-US" dirty="0">
              <a:solidFill>
                <a:schemeClr val="tx1">
                  <a:lumMod val="65000"/>
                </a:schemeClr>
              </a:solidFill>
            </a:endParaRPr>
          </a:p>
        </p:txBody>
      </p:sp>
      <p:pic>
        <p:nvPicPr>
          <p:cNvPr id="4098" name="Picture 2"/>
          <p:cNvPicPr>
            <a:picLocks noGrp="1" noChangeAspect="1" noChangeArrowheads="1"/>
          </p:cNvPicPr>
          <p:nvPr>
            <p:ph type="pic" sz="quarter" idx="33"/>
          </p:nvPr>
        </p:nvPicPr>
        <p:blipFill>
          <a:blip r:embed="rId2" cstate="print"/>
          <a:srcRect t="3474" b="3474"/>
          <a:stretch>
            <a:fillRect/>
          </a:stretch>
        </p:blipFill>
        <p:spPr bwMode="auto">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Direct discovery </a:t>
            </a:r>
            <a:endParaRPr lang="en-US" dirty="0"/>
          </a:p>
        </p:txBody>
      </p:sp>
      <p:sp>
        <p:nvSpPr>
          <p:cNvPr id="18" name="Subtitle 17"/>
          <p:cNvSpPr>
            <a:spLocks noGrp="1"/>
          </p:cNvSpPr>
          <p:nvPr>
            <p:ph type="subTitle" idx="13"/>
          </p:nvPr>
        </p:nvSpPr>
        <p:spPr>
          <a:xfrm>
            <a:off x="-45720" y="1097280"/>
            <a:ext cx="7284720" cy="640080"/>
          </a:xfrm>
        </p:spPr>
        <p:txBody>
          <a:bodyPr>
            <a:normAutofit fontScale="85000" lnSpcReduction="10000"/>
          </a:bodyPr>
          <a:lstStyle/>
          <a:p>
            <a:r>
              <a:rPr lang="en-US" dirty="0" smtClean="0">
                <a:solidFill>
                  <a:schemeClr val="tx1">
                    <a:lumMod val="65000"/>
                  </a:schemeClr>
                </a:solidFill>
              </a:rPr>
              <a:t>Trend towards integration and the cloud</a:t>
            </a:r>
            <a:endParaRPr lang="en-US" dirty="0">
              <a:solidFill>
                <a:schemeClr val="tx1">
                  <a:lumMod val="65000"/>
                </a:schemeClr>
              </a:solidFill>
            </a:endParaRPr>
          </a:p>
        </p:txBody>
      </p:sp>
      <p:sp>
        <p:nvSpPr>
          <p:cNvPr id="19" name="Text Placeholder 18"/>
          <p:cNvSpPr>
            <a:spLocks noGrp="1"/>
          </p:cNvSpPr>
          <p:nvPr>
            <p:ph type="body" sz="quarter" idx="14"/>
          </p:nvPr>
        </p:nvSpPr>
        <p:spPr/>
        <p:txBody>
          <a:bodyPr/>
          <a:lstStyle/>
          <a:p>
            <a:pPr marL="457200" indent="-457200">
              <a:buFont typeface="+mj-lt"/>
              <a:buAutoNum type="arabicPeriod"/>
            </a:pPr>
            <a:r>
              <a:rPr lang="en-US" dirty="0" smtClean="0"/>
              <a:t>Fragmented: databases, catalog, …..</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r>
              <a:rPr lang="en-US" dirty="0" err="1" smtClean="0"/>
              <a:t>Metasearch</a:t>
            </a:r>
            <a:r>
              <a:rPr lang="en-US" dirty="0" smtClean="0"/>
              <a:t>: a layer of integration over distributed resources</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r>
              <a:rPr lang="en-US" dirty="0" smtClean="0"/>
              <a:t>Discovery layer: </a:t>
            </a:r>
            <a:r>
              <a:rPr lang="en-US" dirty="0" err="1" smtClean="0"/>
              <a:t>centralised</a:t>
            </a:r>
            <a:r>
              <a:rPr lang="en-US" dirty="0" smtClean="0"/>
              <a:t> index, cloud based</a:t>
            </a:r>
            <a:endParaRPr lang="en-US" dirty="0"/>
          </a:p>
        </p:txBody>
      </p:sp>
      <p:grpSp>
        <p:nvGrpSpPr>
          <p:cNvPr id="41" name="Group 40"/>
          <p:cNvGrpSpPr/>
          <p:nvPr/>
        </p:nvGrpSpPr>
        <p:grpSpPr>
          <a:xfrm>
            <a:off x="5943600" y="1752600"/>
            <a:ext cx="2895600" cy="838200"/>
            <a:chOff x="5943600" y="1752600"/>
            <a:chExt cx="2895600" cy="838200"/>
          </a:xfrm>
        </p:grpSpPr>
        <p:sp>
          <p:nvSpPr>
            <p:cNvPr id="6" name="Oval 5"/>
            <p:cNvSpPr/>
            <p:nvPr/>
          </p:nvSpPr>
          <p:spPr>
            <a:xfrm>
              <a:off x="6096000" y="19812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86600" y="18288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53200" y="19050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001000" y="22098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86600" y="22098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53400" y="18288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943600" y="1752600"/>
              <a:ext cx="2895600" cy="8382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943600" y="2209800"/>
              <a:ext cx="449162" cy="369332"/>
            </a:xfrm>
            <a:prstGeom prst="rect">
              <a:avLst/>
            </a:prstGeom>
            <a:noFill/>
          </p:spPr>
          <p:txBody>
            <a:bodyPr wrap="none" rtlCol="0">
              <a:spAutoFit/>
            </a:bodyPr>
            <a:lstStyle/>
            <a:p>
              <a:r>
                <a:rPr lang="en-US" dirty="0" smtClean="0">
                  <a:solidFill>
                    <a:schemeClr val="bg1"/>
                  </a:solidFill>
                </a:rPr>
                <a:t>UE</a:t>
              </a:r>
              <a:endParaRPr lang="en-US" dirty="0">
                <a:solidFill>
                  <a:schemeClr val="bg1"/>
                </a:solidFill>
              </a:endParaRPr>
            </a:p>
          </p:txBody>
        </p:sp>
      </p:grpSp>
      <p:grpSp>
        <p:nvGrpSpPr>
          <p:cNvPr id="42" name="Group 41"/>
          <p:cNvGrpSpPr/>
          <p:nvPr/>
        </p:nvGrpSpPr>
        <p:grpSpPr>
          <a:xfrm>
            <a:off x="6096000" y="2895600"/>
            <a:ext cx="2895600" cy="1295400"/>
            <a:chOff x="6096000" y="2895600"/>
            <a:chExt cx="2895600" cy="1295400"/>
          </a:xfrm>
        </p:grpSpPr>
        <p:sp>
          <p:nvSpPr>
            <p:cNvPr id="12" name="Oval 11"/>
            <p:cNvSpPr/>
            <p:nvPr/>
          </p:nvSpPr>
          <p:spPr>
            <a:xfrm>
              <a:off x="6400800" y="36576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39000" y="28956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05600" y="29718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162800" y="3657600"/>
              <a:ext cx="762000" cy="304800"/>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620000" y="29718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305800" y="28956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15" idx="1"/>
              <a:endCxn id="14" idx="5"/>
            </p:cNvCxnSpPr>
            <p:nvPr/>
          </p:nvCxnSpPr>
          <p:spPr>
            <a:xfrm rot="16200000" flipV="1">
              <a:off x="6852421" y="3280265"/>
              <a:ext cx="535315" cy="3086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3" idx="4"/>
            </p:cNvCxnSpPr>
            <p:nvPr/>
          </p:nvCxnSpPr>
          <p:spPr>
            <a:xfrm rot="5400000" flipH="1" flipV="1">
              <a:off x="7124700" y="33909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0"/>
              <a:endCxn id="16" idx="3"/>
            </p:cNvCxnSpPr>
            <p:nvPr/>
          </p:nvCxnSpPr>
          <p:spPr>
            <a:xfrm rot="5400000" flipH="1" flipV="1">
              <a:off x="7358879" y="3351843"/>
              <a:ext cx="490678" cy="120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7"/>
              <a:endCxn id="21" idx="3"/>
            </p:cNvCxnSpPr>
            <p:nvPr/>
          </p:nvCxnSpPr>
          <p:spPr>
            <a:xfrm rot="5400000" flipH="1" flipV="1">
              <a:off x="7776065" y="3127866"/>
              <a:ext cx="611515" cy="5372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096000" y="3352800"/>
              <a:ext cx="2895600" cy="8382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6096000" y="3810000"/>
              <a:ext cx="449162" cy="369332"/>
            </a:xfrm>
            <a:prstGeom prst="rect">
              <a:avLst/>
            </a:prstGeom>
            <a:noFill/>
          </p:spPr>
          <p:txBody>
            <a:bodyPr wrap="none" rtlCol="0">
              <a:spAutoFit/>
            </a:bodyPr>
            <a:lstStyle/>
            <a:p>
              <a:r>
                <a:rPr lang="en-US" dirty="0" smtClean="0">
                  <a:solidFill>
                    <a:schemeClr val="bg1"/>
                  </a:solidFill>
                </a:rPr>
                <a:t>UE</a:t>
              </a:r>
              <a:endParaRPr lang="en-US" dirty="0">
                <a:solidFill>
                  <a:schemeClr val="bg1"/>
                </a:solidFill>
              </a:endParaRPr>
            </a:p>
          </p:txBody>
        </p:sp>
      </p:grpSp>
      <p:grpSp>
        <p:nvGrpSpPr>
          <p:cNvPr id="43" name="Group 42"/>
          <p:cNvGrpSpPr/>
          <p:nvPr/>
        </p:nvGrpSpPr>
        <p:grpSpPr>
          <a:xfrm>
            <a:off x="6096000" y="4800600"/>
            <a:ext cx="2743200" cy="1752600"/>
            <a:chOff x="6096000" y="4800600"/>
            <a:chExt cx="2743200" cy="1752600"/>
          </a:xfrm>
        </p:grpSpPr>
        <p:sp>
          <p:nvSpPr>
            <p:cNvPr id="31" name="Oval 30"/>
            <p:cNvSpPr/>
            <p:nvPr/>
          </p:nvSpPr>
          <p:spPr>
            <a:xfrm>
              <a:off x="6248400" y="59436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239000" y="48006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705600" y="48768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5410200"/>
              <a:ext cx="762000" cy="304800"/>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696200" y="49530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305800" y="48006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33" idx="5"/>
            </p:cNvCxnSpPr>
            <p:nvPr/>
          </p:nvCxnSpPr>
          <p:spPr>
            <a:xfrm rot="16200000" flipH="1">
              <a:off x="6895142" y="5142542"/>
              <a:ext cx="414478" cy="273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2" idx="4"/>
              <a:endCxn id="34" idx="0"/>
            </p:cNvCxnSpPr>
            <p:nvPr/>
          </p:nvCxnSpPr>
          <p:spPr>
            <a:xfrm rot="5400000">
              <a:off x="7200900" y="52197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5" idx="3"/>
            </p:cNvCxnSpPr>
            <p:nvPr/>
          </p:nvCxnSpPr>
          <p:spPr>
            <a:xfrm rot="5400000">
              <a:off x="7473180" y="5218743"/>
              <a:ext cx="338278" cy="197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4" idx="6"/>
            </p:cNvCxnSpPr>
            <p:nvPr/>
          </p:nvCxnSpPr>
          <p:spPr>
            <a:xfrm rot="5400000">
              <a:off x="7756619" y="4968781"/>
              <a:ext cx="609600" cy="578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6096000" y="5867400"/>
              <a:ext cx="2743200" cy="685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a:stCxn id="67" idx="0"/>
              <a:endCxn id="34" idx="4"/>
            </p:cNvCxnSpPr>
            <p:nvPr/>
          </p:nvCxnSpPr>
          <p:spPr>
            <a:xfrm rot="16200000" flipV="1">
              <a:off x="7277100" y="5829300"/>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096000" y="6172200"/>
              <a:ext cx="449162" cy="369332"/>
            </a:xfrm>
            <a:prstGeom prst="rect">
              <a:avLst/>
            </a:prstGeom>
            <a:noFill/>
          </p:spPr>
          <p:txBody>
            <a:bodyPr wrap="none" rtlCol="0">
              <a:spAutoFit/>
            </a:bodyPr>
            <a:lstStyle/>
            <a:p>
              <a:r>
                <a:rPr lang="en-US" dirty="0" smtClean="0">
                  <a:solidFill>
                    <a:schemeClr val="bg1"/>
                  </a:solidFill>
                </a:rPr>
                <a:t>UE</a:t>
              </a:r>
              <a:endParaRPr lang="en-US" dirty="0">
                <a:solidFill>
                  <a:schemeClr val="bg1"/>
                </a:solidFill>
              </a:endParaRPr>
            </a:p>
          </p:txBody>
        </p:sp>
        <p:sp>
          <p:nvSpPr>
            <p:cNvPr id="67" name="Oval 66"/>
            <p:cNvSpPr/>
            <p:nvPr/>
          </p:nvSpPr>
          <p:spPr>
            <a:xfrm>
              <a:off x="7315200" y="6019800"/>
              <a:ext cx="304800" cy="2286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1+#ppt_w/2"/>
                                          </p:val>
                                        </p:tav>
                                        <p:tav tm="100000">
                                          <p:val>
                                            <p:strVal val="#ppt_x"/>
                                          </p:val>
                                        </p:tav>
                                      </p:tavLst>
                                    </p:anim>
                                    <p:anim calcmode="lin" valueType="num">
                                      <p:cBhvr additive="base">
                                        <p:cTn id="1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rimo"/>
          <p:cNvPicPr>
            <a:picLocks noChangeAspect="1" noChangeArrowheads="1"/>
          </p:cNvPicPr>
          <p:nvPr/>
        </p:nvPicPr>
        <p:blipFill>
          <a:blip r:embed="rId2" cstate="print"/>
          <a:srcRect/>
          <a:stretch>
            <a:fillRect/>
          </a:stretch>
        </p:blipFill>
        <p:spPr bwMode="auto">
          <a:xfrm>
            <a:off x="304800" y="1828800"/>
            <a:ext cx="4016822" cy="685800"/>
          </a:xfrm>
          <a:prstGeom prst="rect">
            <a:avLst/>
          </a:prstGeom>
          <a:noFill/>
        </p:spPr>
      </p:pic>
      <p:pic>
        <p:nvPicPr>
          <p:cNvPr id="55300" name="Picture 4" descr="EBSCO Discovery Service"/>
          <p:cNvPicPr>
            <a:picLocks noChangeAspect="1" noChangeArrowheads="1"/>
          </p:cNvPicPr>
          <p:nvPr/>
        </p:nvPicPr>
        <p:blipFill>
          <a:blip r:embed="rId3" cstate="print"/>
          <a:srcRect/>
          <a:stretch>
            <a:fillRect/>
          </a:stretch>
        </p:blipFill>
        <p:spPr bwMode="auto">
          <a:xfrm>
            <a:off x="1600200" y="3429000"/>
            <a:ext cx="6934201" cy="864526"/>
          </a:xfrm>
          <a:prstGeom prst="rect">
            <a:avLst/>
          </a:prstGeom>
          <a:noFill/>
        </p:spPr>
      </p:pic>
      <p:pic>
        <p:nvPicPr>
          <p:cNvPr id="55302" name="Picture 6" descr="http://www.lib.umich.edu/files/news/Summon.png"/>
          <p:cNvPicPr>
            <a:picLocks noChangeAspect="1" noChangeArrowheads="1"/>
          </p:cNvPicPr>
          <p:nvPr/>
        </p:nvPicPr>
        <p:blipFill>
          <a:blip r:embed="rId4" cstate="print"/>
          <a:srcRect/>
          <a:stretch>
            <a:fillRect/>
          </a:stretch>
        </p:blipFill>
        <p:spPr bwMode="auto">
          <a:xfrm>
            <a:off x="5181600" y="1143000"/>
            <a:ext cx="2857500" cy="1924051"/>
          </a:xfrm>
          <a:prstGeom prst="rect">
            <a:avLst/>
          </a:prstGeom>
          <a:noFill/>
        </p:spPr>
      </p:pic>
      <p:pic>
        <p:nvPicPr>
          <p:cNvPr id="55310" name="Picture 14" descr="http://www.oclc.org/common/images/logos/worldcat_textside_450.gif"/>
          <p:cNvPicPr>
            <a:picLocks noChangeAspect="1" noChangeArrowheads="1"/>
          </p:cNvPicPr>
          <p:nvPr/>
        </p:nvPicPr>
        <p:blipFill>
          <a:blip r:embed="rId5" cstate="print"/>
          <a:srcRect/>
          <a:stretch>
            <a:fillRect/>
          </a:stretch>
        </p:blipFill>
        <p:spPr bwMode="auto">
          <a:xfrm>
            <a:off x="1143000" y="4953000"/>
            <a:ext cx="3664580" cy="1066800"/>
          </a:xfrm>
          <a:prstGeom prst="rect">
            <a:avLst/>
          </a:prstGeom>
          <a:solidFill>
            <a:schemeClr val="tx1"/>
          </a:solidFill>
        </p:spPr>
      </p:pic>
    </p:spTree>
  </p:cSld>
  <p:clrMapOvr>
    <a:masterClrMapping/>
  </p:clrMapOvr>
  <p:transition>
    <p:pu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676400" y="1295400"/>
            <a:ext cx="5764068" cy="4525963"/>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Findings</a:t>
            </a:r>
            <a:endParaRPr lang="en-US" dirty="0"/>
          </a:p>
        </p:txBody>
      </p:sp>
      <p:sp>
        <p:nvSpPr>
          <p:cNvPr id="20" name="Subtitle 19"/>
          <p:cNvSpPr>
            <a:spLocks noGrp="1"/>
          </p:cNvSpPr>
          <p:nvPr>
            <p:ph type="subTitle" idx="13"/>
          </p:nvPr>
        </p:nvSpPr>
        <p:spPr/>
        <p:txBody>
          <a:bodyPr/>
          <a:lstStyle/>
          <a:p>
            <a:r>
              <a:rPr lang="en-US" cap="small" dirty="0" smtClean="0">
                <a:solidFill>
                  <a:schemeClr val="tx1">
                    <a:lumMod val="65000"/>
                  </a:schemeClr>
                </a:solidFill>
                <a:latin typeface="Segoe UI Light" pitchFamily="34" charset="0"/>
              </a:rPr>
              <a:t>U Minnesota discoverability</a:t>
            </a:r>
            <a:endParaRPr lang="en-US" cap="small" dirty="0">
              <a:solidFill>
                <a:schemeClr val="tx1">
                  <a:lumMod val="65000"/>
                </a:schemeClr>
              </a:solidFill>
              <a:latin typeface="Segoe UI Light" pitchFamily="34" charset="0"/>
            </a:endParaRPr>
          </a:p>
        </p:txBody>
      </p:sp>
      <p:sp>
        <p:nvSpPr>
          <p:cNvPr id="21" name="Text Placeholder 20"/>
          <p:cNvSpPr>
            <a:spLocks noGrp="1"/>
          </p:cNvSpPr>
          <p:nvPr>
            <p:ph type="body" sz="quarter" idx="14"/>
          </p:nvPr>
        </p:nvSpPr>
        <p:spPr/>
        <p:txBody>
          <a:bodyPr/>
          <a:lstStyle/>
          <a:p>
            <a:r>
              <a:rPr lang="en-US" dirty="0" smtClean="0"/>
              <a:t>Catalogs and web sites still seeing significant use</a:t>
            </a:r>
            <a:endParaRPr lang="en-US" dirty="0"/>
          </a:p>
        </p:txBody>
      </p:sp>
      <p:pic>
        <p:nvPicPr>
          <p:cNvPr id="65538" name="Picture 2"/>
          <p:cNvPicPr>
            <a:picLocks noGrp="1" noChangeAspect="1" noChangeArrowheads="1"/>
          </p:cNvPicPr>
          <p:nvPr>
            <p:ph type="pic" sz="quarter" idx="16"/>
          </p:nvPr>
        </p:nvPicPr>
        <p:blipFill>
          <a:blip r:embed="rId2" cstate="print"/>
          <a:srcRect l="15079" r="15079"/>
          <a:stretch>
            <a:fillRect/>
          </a:stretch>
        </p:blipFill>
        <p:spPr bwMode="auto">
          <a:xfrm>
            <a:off x="45720" y="2133600"/>
            <a:ext cx="457200" cy="457200"/>
          </a:xfrm>
          <a:prstGeom prst="rect">
            <a:avLst/>
          </a:prstGeom>
          <a:noFill/>
          <a:ln w="9525">
            <a:noFill/>
            <a:miter lim="800000"/>
            <a:headEnd/>
            <a:tailEnd/>
          </a:ln>
        </p:spPr>
      </p:pic>
      <p:sp>
        <p:nvSpPr>
          <p:cNvPr id="24" name="Text Placeholder 23"/>
          <p:cNvSpPr>
            <a:spLocks noGrp="1"/>
          </p:cNvSpPr>
          <p:nvPr>
            <p:ph type="body" sz="quarter" idx="17"/>
          </p:nvPr>
        </p:nvSpPr>
        <p:spPr>
          <a:xfrm>
            <a:off x="502920" y="2667000"/>
            <a:ext cx="7955280" cy="457200"/>
          </a:xfrm>
        </p:spPr>
        <p:txBody>
          <a:bodyPr>
            <a:normAutofit fontScale="77500" lnSpcReduction="20000"/>
          </a:bodyPr>
          <a:lstStyle/>
          <a:p>
            <a:r>
              <a:rPr lang="en-US" dirty="0" smtClean="0"/>
              <a:t>Some evidence of slowing growth in web traffic, usage is shallow</a:t>
            </a:r>
            <a:endParaRPr lang="en-US" dirty="0"/>
          </a:p>
        </p:txBody>
      </p:sp>
      <p:pic>
        <p:nvPicPr>
          <p:cNvPr id="65539" name="Picture 3"/>
          <p:cNvPicPr>
            <a:picLocks noGrp="1" noChangeAspect="1" noChangeArrowheads="1"/>
          </p:cNvPicPr>
          <p:nvPr>
            <p:ph type="pic" sz="quarter" idx="18"/>
          </p:nvPr>
        </p:nvPicPr>
        <p:blipFill>
          <a:blip r:embed="rId2" cstate="print"/>
          <a:srcRect l="15079" r="15079"/>
          <a:stretch>
            <a:fillRect/>
          </a:stretch>
        </p:blipFill>
        <p:spPr bwMode="auto">
          <a:xfrm>
            <a:off x="45720" y="2743200"/>
            <a:ext cx="457200" cy="457200"/>
          </a:xfrm>
          <a:prstGeom prst="rect">
            <a:avLst/>
          </a:prstGeom>
          <a:noFill/>
          <a:ln w="9525">
            <a:noFill/>
            <a:miter lim="800000"/>
            <a:headEnd/>
            <a:tailEnd/>
          </a:ln>
        </p:spPr>
      </p:pic>
      <p:sp>
        <p:nvSpPr>
          <p:cNvPr id="26" name="Text Placeholder 25"/>
          <p:cNvSpPr>
            <a:spLocks noGrp="1"/>
          </p:cNvSpPr>
          <p:nvPr>
            <p:ph type="body" sz="quarter" idx="19"/>
          </p:nvPr>
        </p:nvSpPr>
        <p:spPr>
          <a:xfrm>
            <a:off x="502920" y="3276600"/>
            <a:ext cx="8183880" cy="609600"/>
          </a:xfrm>
        </p:spPr>
        <p:txBody>
          <a:bodyPr>
            <a:normAutofit fontScale="85000" lnSpcReduction="20000"/>
          </a:bodyPr>
          <a:lstStyle/>
          <a:p>
            <a:r>
              <a:rPr lang="en-US" dirty="0" smtClean="0"/>
              <a:t>Google is the single greatest source of traffic to our sites and applications</a:t>
            </a:r>
            <a:endParaRPr lang="en-US" dirty="0"/>
          </a:p>
        </p:txBody>
      </p:sp>
      <p:pic>
        <p:nvPicPr>
          <p:cNvPr id="65540" name="Picture 4"/>
          <p:cNvPicPr>
            <a:picLocks noGrp="1" noChangeAspect="1" noChangeArrowheads="1"/>
          </p:cNvPicPr>
          <p:nvPr>
            <p:ph type="pic" sz="quarter" idx="20"/>
          </p:nvPr>
        </p:nvPicPr>
        <p:blipFill>
          <a:blip r:embed="rId2" cstate="print"/>
          <a:srcRect l="15079" r="15079"/>
          <a:stretch>
            <a:fillRect/>
          </a:stretch>
        </p:blipFill>
        <p:spPr bwMode="auto">
          <a:xfrm>
            <a:off x="45720" y="3352800"/>
            <a:ext cx="457200" cy="457200"/>
          </a:xfrm>
          <a:prstGeom prst="rect">
            <a:avLst/>
          </a:prstGeom>
          <a:noFill/>
          <a:ln w="9525">
            <a:noFill/>
            <a:miter lim="800000"/>
            <a:headEnd/>
            <a:tailEnd/>
          </a:ln>
        </p:spPr>
      </p:pic>
      <p:sp>
        <p:nvSpPr>
          <p:cNvPr id="28" name="Text Placeholder 27"/>
          <p:cNvSpPr>
            <a:spLocks noGrp="1"/>
          </p:cNvSpPr>
          <p:nvPr>
            <p:ph type="body" sz="quarter" idx="21"/>
          </p:nvPr>
        </p:nvSpPr>
        <p:spPr>
          <a:xfrm>
            <a:off x="502920" y="3886200"/>
            <a:ext cx="7955280" cy="457200"/>
          </a:xfrm>
        </p:spPr>
        <p:txBody>
          <a:bodyPr>
            <a:normAutofit fontScale="77500" lnSpcReduction="20000"/>
          </a:bodyPr>
          <a:lstStyle/>
          <a:p>
            <a:r>
              <a:rPr lang="en-US" dirty="0" smtClean="0"/>
              <a:t>SFX link resolver is as frequently used as our catalogs or websites</a:t>
            </a:r>
            <a:endParaRPr lang="en-US" dirty="0"/>
          </a:p>
        </p:txBody>
      </p:sp>
      <p:pic>
        <p:nvPicPr>
          <p:cNvPr id="65541" name="Picture 5"/>
          <p:cNvPicPr>
            <a:picLocks noGrp="1" noChangeAspect="1" noChangeArrowheads="1"/>
          </p:cNvPicPr>
          <p:nvPr>
            <p:ph type="pic" sz="quarter" idx="22"/>
          </p:nvPr>
        </p:nvPicPr>
        <p:blipFill>
          <a:blip r:embed="rId2" cstate="print"/>
          <a:srcRect l="15079" r="15079"/>
          <a:stretch>
            <a:fillRect/>
          </a:stretch>
        </p:blipFill>
        <p:spPr bwMode="auto">
          <a:xfrm>
            <a:off x="45720" y="3886200"/>
            <a:ext cx="457200" cy="457200"/>
          </a:xfrm>
          <a:prstGeom prst="rect">
            <a:avLst/>
          </a:prstGeom>
          <a:noFill/>
          <a:ln w="9525">
            <a:noFill/>
            <a:miter lim="800000"/>
            <a:headEnd/>
            <a:tailEnd/>
          </a:ln>
        </p:spPr>
      </p:pic>
      <p:sp>
        <p:nvSpPr>
          <p:cNvPr id="30" name="Text Placeholder 29"/>
          <p:cNvSpPr>
            <a:spLocks noGrp="1"/>
          </p:cNvSpPr>
          <p:nvPr>
            <p:ph type="body" sz="quarter" idx="23"/>
          </p:nvPr>
        </p:nvSpPr>
        <p:spPr>
          <a:xfrm>
            <a:off x="502920" y="4495800"/>
            <a:ext cx="8336280" cy="685800"/>
          </a:xfrm>
        </p:spPr>
        <p:txBody>
          <a:bodyPr>
            <a:noAutofit/>
          </a:bodyPr>
          <a:lstStyle/>
          <a:p>
            <a:r>
              <a:rPr lang="en-US" dirty="0" smtClean="0"/>
              <a:t>More than 75% of requests to SFX originate externally (Google</a:t>
            </a:r>
          </a:p>
          <a:p>
            <a:r>
              <a:rPr lang="en-US" dirty="0" smtClean="0"/>
              <a:t>Scholar, </a:t>
            </a:r>
            <a:r>
              <a:rPr lang="en-US" dirty="0" err="1" smtClean="0"/>
              <a:t>PubMed</a:t>
            </a:r>
            <a:r>
              <a:rPr lang="en-US" dirty="0" smtClean="0"/>
              <a:t>, etc.)</a:t>
            </a:r>
            <a:endParaRPr lang="en-US" dirty="0"/>
          </a:p>
        </p:txBody>
      </p:sp>
      <p:pic>
        <p:nvPicPr>
          <p:cNvPr id="65542" name="Picture 6"/>
          <p:cNvPicPr>
            <a:picLocks noGrp="1" noChangeAspect="1" noChangeArrowheads="1"/>
          </p:cNvPicPr>
          <p:nvPr>
            <p:ph type="pic" sz="quarter" idx="24"/>
          </p:nvPr>
        </p:nvPicPr>
        <p:blipFill>
          <a:blip r:embed="rId2" cstate="print"/>
          <a:srcRect l="15079" r="15079"/>
          <a:stretch>
            <a:fillRect/>
          </a:stretch>
        </p:blipFill>
        <p:spPr bwMode="auto">
          <a:xfrm>
            <a:off x="45720" y="4495800"/>
            <a:ext cx="457200" cy="457200"/>
          </a:xfrm>
          <a:prstGeom prst="rect">
            <a:avLst/>
          </a:prstGeom>
          <a:noFill/>
          <a:ln w="9525">
            <a:noFill/>
            <a:miter lim="800000"/>
            <a:headEnd/>
            <a:tailEnd/>
          </a:ln>
        </p:spPr>
      </p:pic>
      <p:sp>
        <p:nvSpPr>
          <p:cNvPr id="15" name="TextBox 14"/>
          <p:cNvSpPr txBox="1"/>
          <p:nvPr/>
        </p:nvSpPr>
        <p:spPr>
          <a:xfrm>
            <a:off x="0" y="6488668"/>
            <a:ext cx="5884944" cy="369332"/>
          </a:xfrm>
          <a:prstGeom prst="rect">
            <a:avLst/>
          </a:prstGeom>
          <a:noFill/>
        </p:spPr>
        <p:txBody>
          <a:bodyPr wrap="none" rtlCol="0">
            <a:spAutoFit/>
          </a:bodyPr>
          <a:lstStyle/>
          <a:p>
            <a:r>
              <a:rPr lang="en-US" dirty="0" smtClean="0">
                <a:solidFill>
                  <a:schemeClr val="tx1">
                    <a:lumMod val="65000"/>
                  </a:schemeClr>
                </a:solidFill>
              </a:rPr>
              <a:t>Discoverability Phase 1 final report. http://z.umn.edu/disco1</a:t>
            </a:r>
            <a:endParaRPr lang="en-US" dirty="0">
              <a:solidFill>
                <a:schemeClr val="tx1">
                  <a:lumMod val="65000"/>
                </a:schemeClr>
              </a:solidFill>
            </a:endParaRPr>
          </a:p>
        </p:txBody>
      </p:sp>
    </p:spTree>
  </p:cSld>
  <p:clrMapOvr>
    <a:masterClrMapping/>
  </p:clrMapOvr>
  <p:transition>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nagit_PPT142C" descr="PPT142C.png"/>
          <p:cNvPicPr>
            <a:picLocks noChangeAspect="1"/>
          </p:cNvPicPr>
          <p:nvPr/>
        </p:nvPicPr>
        <p:blipFill>
          <a:blip r:embed="rId2" cstate="print"/>
          <a:stretch>
            <a:fillRect/>
          </a:stretch>
        </p:blipFill>
        <p:spPr>
          <a:xfrm>
            <a:off x="0" y="0"/>
            <a:ext cx="3426285" cy="6858000"/>
          </a:xfrm>
          <a:prstGeom prst="rect">
            <a:avLst/>
          </a:prstGeom>
          <a:ln>
            <a:solidFill>
              <a:schemeClr val="accent3"/>
            </a:solidFill>
          </a:ln>
        </p:spPr>
      </p:pic>
      <p:pic>
        <p:nvPicPr>
          <p:cNvPr id="6146" name="Picture 2"/>
          <p:cNvPicPr>
            <a:picLocks noChangeAspect="1" noChangeArrowheads="1"/>
          </p:cNvPicPr>
          <p:nvPr/>
        </p:nvPicPr>
        <p:blipFill>
          <a:blip r:embed="rId3" cstate="print"/>
          <a:srcRect/>
          <a:stretch>
            <a:fillRect/>
          </a:stretch>
        </p:blipFill>
        <p:spPr bwMode="auto">
          <a:xfrm>
            <a:off x="1447800" y="3429000"/>
            <a:ext cx="6209360" cy="3195637"/>
          </a:xfrm>
          <a:prstGeom prst="rect">
            <a:avLst/>
          </a:prstGeom>
          <a:noFill/>
          <a:ln w="9525">
            <a:solidFill>
              <a:schemeClr val="accent3"/>
            </a:solid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900113" y="762000"/>
            <a:ext cx="7135651" cy="4572000"/>
          </a:xfrm>
          <a:prstGeom prst="rect">
            <a:avLst/>
          </a:prstGeom>
          <a:noFill/>
          <a:ln w="9525">
            <a:solidFill>
              <a:schemeClr val="accent3"/>
            </a:solid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685800" y="2819400"/>
            <a:ext cx="3352800" cy="2743200"/>
          </a:xfrm>
          <a:prstGeom prst="rect">
            <a:avLst/>
          </a:prstGeom>
          <a:noFill/>
          <a:ln w="9525">
            <a:solidFill>
              <a:schemeClr val="accent3"/>
            </a:solidFill>
            <a:miter lim="800000"/>
            <a:headEnd/>
            <a:tailEnd/>
          </a:ln>
        </p:spPr>
      </p:pic>
      <p:pic>
        <p:nvPicPr>
          <p:cNvPr id="6149" name="Picture 5"/>
          <p:cNvPicPr>
            <a:picLocks noChangeAspect="1" noChangeArrowheads="1"/>
          </p:cNvPicPr>
          <p:nvPr/>
        </p:nvPicPr>
        <p:blipFill>
          <a:blip r:embed="rId6" cstate="print"/>
          <a:srcRect/>
          <a:stretch>
            <a:fillRect/>
          </a:stretch>
        </p:blipFill>
        <p:spPr bwMode="auto">
          <a:xfrm>
            <a:off x="6400800" y="228600"/>
            <a:ext cx="1933575" cy="5819775"/>
          </a:xfrm>
          <a:prstGeom prst="rect">
            <a:avLst/>
          </a:prstGeom>
          <a:noFill/>
          <a:ln w="9525">
            <a:solidFill>
              <a:schemeClr val="accent3"/>
            </a:solid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1000" fill="hold"/>
                                        <p:tgtEl>
                                          <p:spTgt spid="6146"/>
                                        </p:tgtEl>
                                        <p:attrNameLst>
                                          <p:attrName>ppt_x</p:attrName>
                                        </p:attrNameLst>
                                      </p:cBhvr>
                                      <p:tavLst>
                                        <p:tav tm="0">
                                          <p:val>
                                            <p:strVal val="1+#ppt_w/2"/>
                                          </p:val>
                                        </p:tav>
                                        <p:tav tm="100000">
                                          <p:val>
                                            <p:strVal val="#ppt_x"/>
                                          </p:val>
                                        </p:tav>
                                      </p:tavLst>
                                    </p:anim>
                                    <p:anim calcmode="lin" valueType="num">
                                      <p:cBhvr additive="base">
                                        <p:cTn id="8" dur="10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1000" fill="hold"/>
                                        <p:tgtEl>
                                          <p:spTgt spid="6148"/>
                                        </p:tgtEl>
                                        <p:attrNameLst>
                                          <p:attrName>ppt_x</p:attrName>
                                        </p:attrNameLst>
                                      </p:cBhvr>
                                      <p:tavLst>
                                        <p:tav tm="0">
                                          <p:val>
                                            <p:strVal val="1+#ppt_w/2"/>
                                          </p:val>
                                        </p:tav>
                                        <p:tav tm="100000">
                                          <p:val>
                                            <p:strVal val="#ppt_x"/>
                                          </p:val>
                                        </p:tav>
                                      </p:tavLst>
                                    </p:anim>
                                    <p:anim calcmode="lin" valueType="num">
                                      <p:cBhvr additive="base">
                                        <p:cTn id="14" dur="10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additive="base">
                                        <p:cTn id="19" dur="1000" fill="hold"/>
                                        <p:tgtEl>
                                          <p:spTgt spid="6147"/>
                                        </p:tgtEl>
                                        <p:attrNameLst>
                                          <p:attrName>ppt_x</p:attrName>
                                        </p:attrNameLst>
                                      </p:cBhvr>
                                      <p:tavLst>
                                        <p:tav tm="0">
                                          <p:val>
                                            <p:strVal val="1+#ppt_w/2"/>
                                          </p:val>
                                        </p:tav>
                                        <p:tav tm="100000">
                                          <p:val>
                                            <p:strVal val="#ppt_x"/>
                                          </p:val>
                                        </p:tav>
                                      </p:tavLst>
                                    </p:anim>
                                    <p:anim calcmode="lin" valueType="num">
                                      <p:cBhvr additive="base">
                                        <p:cTn id="20" dur="10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149"/>
                                        </p:tgtEl>
                                        <p:attrNameLst>
                                          <p:attrName>style.visibility</p:attrName>
                                        </p:attrNameLst>
                                      </p:cBhvr>
                                      <p:to>
                                        <p:strVal val="visible"/>
                                      </p:to>
                                    </p:set>
                                    <p:anim calcmode="lin" valueType="num">
                                      <p:cBhvr additive="base">
                                        <p:cTn id="25" dur="1000" fill="hold"/>
                                        <p:tgtEl>
                                          <p:spTgt spid="6149"/>
                                        </p:tgtEl>
                                        <p:attrNameLst>
                                          <p:attrName>ppt_x</p:attrName>
                                        </p:attrNameLst>
                                      </p:cBhvr>
                                      <p:tavLst>
                                        <p:tav tm="0">
                                          <p:val>
                                            <p:strVal val="1+#ppt_w/2"/>
                                          </p:val>
                                        </p:tav>
                                        <p:tav tm="100000">
                                          <p:val>
                                            <p:strVal val="#ppt_x"/>
                                          </p:val>
                                        </p:tav>
                                      </p:tavLst>
                                    </p:anim>
                                    <p:anim calcmode="lin" valueType="num">
                                      <p:cBhvr additive="base">
                                        <p:cTn id="26" dur="10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457200" y="1633734"/>
            <a:ext cx="8229600" cy="445889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938A" descr="PPT938A.png"/>
          <p:cNvPicPr>
            <a:picLocks noGrp="1" noChangeAspect="1"/>
          </p:cNvPicPr>
          <p:nvPr>
            <p:ph idx="1"/>
          </p:nvPr>
        </p:nvPicPr>
        <p:blipFill>
          <a:blip r:embed="rId2" cstate="print"/>
          <a:stretch>
            <a:fillRect/>
          </a:stretch>
        </p:blipFill>
        <p:spPr>
          <a:xfrm>
            <a:off x="343222" y="1052392"/>
            <a:ext cx="8114977" cy="5073771"/>
          </a:xfrm>
          <a:prstGeom prst="rect">
            <a:avLst/>
          </a:prstGeom>
        </p:spPr>
      </p:pic>
    </p:spTree>
  </p:cSld>
  <p:clrMapOvr>
    <a:masterClrMapping/>
  </p:clrMapOvr>
  <p:transition>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533400" y="2971800"/>
            <a:ext cx="2209800" cy="1066800"/>
          </a:xfrm>
          <a:prstGeom prst="ellipse">
            <a:avLst/>
          </a:prstGeom>
          <a:solidFill>
            <a:schemeClr val="tx1">
              <a:lumMod val="65000"/>
            </a:schemeClr>
          </a:solidFill>
          <a:ln>
            <a:solidFill>
              <a:schemeClr val="accent3"/>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Info</a:t>
            </a:r>
            <a:br>
              <a:rPr lang="en-US" b="1" kern="1200" dirty="0">
                <a:solidFill>
                  <a:schemeClr val="tx1"/>
                </a:solidFill>
                <a:latin typeface="Calibri"/>
                <a:ea typeface="+mn-ea"/>
                <a:cs typeface="+mn-cs"/>
              </a:rPr>
            </a:br>
            <a:r>
              <a:rPr lang="en-US" b="1" kern="1200" dirty="0">
                <a:solidFill>
                  <a:schemeClr val="tx1"/>
                </a:solidFill>
                <a:latin typeface="Calibri"/>
                <a:ea typeface="+mn-ea"/>
                <a:cs typeface="+mn-cs"/>
              </a:rPr>
              <a:t>Provider</a:t>
            </a:r>
          </a:p>
        </p:txBody>
      </p:sp>
      <p:cxnSp>
        <p:nvCxnSpPr>
          <p:cNvPr id="35" name="Straight Arrow Connector 34"/>
          <p:cNvCxnSpPr/>
          <p:nvPr/>
        </p:nvCxnSpPr>
        <p:spPr>
          <a:xfrm rot="10800000" flipV="1">
            <a:off x="2514600" y="2971800"/>
            <a:ext cx="762000" cy="228600"/>
          </a:xfrm>
          <a:prstGeom prst="straightConnector1">
            <a:avLst/>
          </a:prstGeom>
          <a:ln w="5715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 name="Group 13"/>
          <p:cNvGrpSpPr/>
          <p:nvPr/>
        </p:nvGrpSpPr>
        <p:grpSpPr>
          <a:xfrm>
            <a:off x="2971800" y="3352800"/>
            <a:ext cx="2057400" cy="2057400"/>
            <a:chOff x="2971800" y="1295400"/>
            <a:chExt cx="2057400" cy="2057400"/>
          </a:xfrm>
          <a:solidFill>
            <a:schemeClr val="tx1">
              <a:lumMod val="65000"/>
            </a:schemeClr>
          </a:solidFill>
        </p:grpSpPr>
        <p:sp>
          <p:nvSpPr>
            <p:cNvPr id="7" name="Oval 6"/>
            <p:cNvSpPr/>
            <p:nvPr/>
          </p:nvSpPr>
          <p:spPr>
            <a:xfrm>
              <a:off x="2971800" y="2286000"/>
              <a:ext cx="2057400" cy="1066800"/>
            </a:xfrm>
            <a:prstGeom prst="ellipse">
              <a:avLst/>
            </a:prstGeom>
            <a:grpFill/>
            <a:ln>
              <a:solidFill>
                <a:schemeClr val="accent3"/>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Library</a:t>
              </a:r>
            </a:p>
          </p:txBody>
        </p:sp>
        <p:cxnSp>
          <p:nvCxnSpPr>
            <p:cNvPr id="32" name="Straight Connector 31"/>
            <p:cNvCxnSpPr/>
            <p:nvPr/>
          </p:nvCxnSpPr>
          <p:spPr>
            <a:xfrm rot="5400000">
              <a:off x="3429000" y="1752600"/>
              <a:ext cx="914400" cy="0"/>
            </a:xfrm>
            <a:prstGeom prst="line">
              <a:avLst/>
            </a:prstGeom>
            <a:grpFill/>
            <a:ln w="57150">
              <a:solidFill>
                <a:schemeClr val="accent3"/>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810000" y="1752600"/>
              <a:ext cx="914400" cy="0"/>
            </a:xfrm>
            <a:prstGeom prst="line">
              <a:avLst/>
            </a:prstGeom>
            <a:grpFill/>
            <a:ln w="57150">
              <a:solidFill>
                <a:schemeClr val="accent3"/>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2" name="Oval 11"/>
          <p:cNvSpPr/>
          <p:nvPr/>
        </p:nvSpPr>
        <p:spPr>
          <a:xfrm>
            <a:off x="6096000" y="2971800"/>
            <a:ext cx="2438400" cy="1066800"/>
          </a:xfrm>
          <a:prstGeom prst="ellipse">
            <a:avLst/>
          </a:prstGeom>
          <a:solidFill>
            <a:schemeClr val="tx1">
              <a:lumMod val="65000"/>
            </a:schemeClr>
          </a:solidFill>
          <a:ln>
            <a:solidFill>
              <a:schemeClr val="accent3"/>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Consumer</a:t>
            </a:r>
          </a:p>
        </p:txBody>
      </p:sp>
      <p:sp>
        <p:nvSpPr>
          <p:cNvPr id="13" name="Oval 12"/>
          <p:cNvSpPr/>
          <p:nvPr/>
        </p:nvSpPr>
        <p:spPr>
          <a:xfrm>
            <a:off x="3124200" y="2286000"/>
            <a:ext cx="1981200" cy="1066800"/>
          </a:xfrm>
          <a:prstGeom prst="ellipse">
            <a:avLst/>
          </a:prstGeom>
          <a:solidFill>
            <a:schemeClr val="tx1">
              <a:lumMod val="65000"/>
            </a:schemeClr>
          </a:solidFill>
          <a:ln>
            <a:solidFill>
              <a:schemeClr val="accent3"/>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smtClean="0">
                <a:solidFill>
                  <a:schemeClr val="tx1"/>
                </a:solidFill>
                <a:latin typeface="Calibri"/>
                <a:ea typeface="+mn-ea"/>
                <a:cs typeface="+mn-cs"/>
              </a:rPr>
              <a:t>Network Flow</a:t>
            </a:r>
            <a:endParaRPr lang="en-US" b="1" kern="1200" dirty="0">
              <a:solidFill>
                <a:schemeClr val="tx1"/>
              </a:solidFill>
              <a:latin typeface="Calibri"/>
              <a:ea typeface="+mn-ea"/>
              <a:cs typeface="+mn-cs"/>
            </a:endParaRPr>
          </a:p>
        </p:txBody>
      </p:sp>
      <p:cxnSp>
        <p:nvCxnSpPr>
          <p:cNvPr id="14" name="Straight Arrow Connector 13"/>
          <p:cNvCxnSpPr/>
          <p:nvPr/>
        </p:nvCxnSpPr>
        <p:spPr>
          <a:xfrm rot="10800000">
            <a:off x="5029200" y="2819400"/>
            <a:ext cx="1219200" cy="457200"/>
          </a:xfrm>
          <a:prstGeom prst="straightConnector1">
            <a:avLst/>
          </a:prstGeom>
          <a:ln w="5715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US" dirty="0" smtClean="0"/>
              <a:t>Indirect discovery</a:t>
            </a:r>
            <a:endParaRPr lang="en-US" dirty="0"/>
          </a:p>
        </p:txBody>
      </p:sp>
      <p:sp>
        <p:nvSpPr>
          <p:cNvPr id="16" name="Subtitle 15"/>
          <p:cNvSpPr>
            <a:spLocks noGrp="1"/>
          </p:cNvSpPr>
          <p:nvPr>
            <p:ph type="subTitle" idx="13"/>
          </p:nvPr>
        </p:nvSpPr>
        <p:spPr/>
        <p:txBody>
          <a:bodyPr>
            <a:normAutofit fontScale="92500"/>
          </a:bodyPr>
          <a:lstStyle/>
          <a:p>
            <a:r>
              <a:rPr lang="en-US" dirty="0" smtClean="0"/>
              <a:t>Discovery happens elsewhere …</a:t>
            </a:r>
            <a:endParaRPr lang="en-US" dirty="0"/>
          </a:p>
        </p:txBody>
      </p:sp>
      <p:sp>
        <p:nvSpPr>
          <p:cNvPr id="21" name="Text Placeholder 20"/>
          <p:cNvSpPr>
            <a:spLocks noGrp="1"/>
          </p:cNvSpPr>
          <p:nvPr>
            <p:ph type="body" sz="quarter" idx="14"/>
          </p:nvPr>
        </p:nvSpPr>
        <p:spPr>
          <a:xfrm>
            <a:off x="-45720" y="5410200"/>
            <a:ext cx="9189720" cy="457200"/>
          </a:xfrm>
        </p:spPr>
        <p:txBody>
          <a:bodyPr/>
          <a:lstStyle/>
          <a:p>
            <a:r>
              <a:rPr lang="en-US" dirty="0" smtClean="0"/>
              <a:t>Indirect</a:t>
            </a:r>
            <a:endParaRPr lang="en-US" dirty="0"/>
          </a:p>
        </p:txBody>
      </p:sp>
      <p:sp>
        <p:nvSpPr>
          <p:cNvPr id="22" name="Text Placeholder 21"/>
          <p:cNvSpPr>
            <a:spLocks noGrp="1"/>
          </p:cNvSpPr>
          <p:nvPr>
            <p:ph type="body" sz="quarter" idx="15"/>
          </p:nvPr>
        </p:nvSpPr>
        <p:spPr>
          <a:xfrm>
            <a:off x="-45720" y="5791200"/>
            <a:ext cx="9189720" cy="381000"/>
          </a:xfrm>
        </p:spPr>
        <p:txBody>
          <a:bodyPr>
            <a:normAutofit lnSpcReduction="10000"/>
          </a:bodyPr>
          <a:lstStyle/>
          <a:p>
            <a:r>
              <a:rPr lang="en-US" dirty="0" smtClean="0"/>
              <a:t>Attract users to library by being positioned ‘in the flow’</a:t>
            </a:r>
            <a:endParaRPr lang="en-US" dirty="0"/>
          </a:p>
        </p:txBody>
      </p:sp>
      <p:sp>
        <p:nvSpPr>
          <p:cNvPr id="23" name="Text Placeholder 22"/>
          <p:cNvSpPr>
            <a:spLocks noGrp="1"/>
          </p:cNvSpPr>
          <p:nvPr>
            <p:ph type="body" sz="quarter" idx="16"/>
          </p:nvPr>
        </p:nvSpPr>
        <p:spPr>
          <a:xfrm>
            <a:off x="-45720" y="6096000"/>
            <a:ext cx="9189720" cy="381000"/>
          </a:xfrm>
        </p:spPr>
        <p:txBody>
          <a:bodyPr>
            <a:normAutofit lnSpcReduction="10000"/>
          </a:bodyPr>
          <a:lstStyle/>
          <a:p>
            <a:r>
              <a:rPr lang="en-US" dirty="0" smtClean="0"/>
              <a:t>Widgets, apps</a:t>
            </a:r>
            <a:endParaRPr lang="en-US" dirty="0"/>
          </a:p>
        </p:txBody>
      </p:sp>
      <p:sp>
        <p:nvSpPr>
          <p:cNvPr id="24" name="Text Placeholder 23"/>
          <p:cNvSpPr>
            <a:spLocks noGrp="1"/>
          </p:cNvSpPr>
          <p:nvPr>
            <p:ph type="body" sz="quarter" idx="17"/>
          </p:nvPr>
        </p:nvSpPr>
        <p:spPr>
          <a:xfrm>
            <a:off x="-45720" y="6400800"/>
            <a:ext cx="9189720" cy="381000"/>
          </a:xfrm>
        </p:spPr>
        <p:txBody>
          <a:bodyPr>
            <a:normAutofit lnSpcReduction="10000"/>
          </a:bodyPr>
          <a:lstStyle/>
          <a:p>
            <a:r>
              <a:rPr lang="en-US" dirty="0" smtClean="0">
                <a:solidFill>
                  <a:schemeClr val="tx1">
                    <a:lumMod val="65000"/>
                  </a:schemeClr>
                </a:solidFill>
              </a:rPr>
              <a:t>Resolution, …</a:t>
            </a:r>
            <a:endParaRPr lang="en-US" dirty="0">
              <a:solidFill>
                <a:schemeClr val="tx1">
                  <a:lumMod val="65000"/>
                </a:schemeClr>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flow ..</a:t>
            </a:r>
            <a:endParaRPr lang="en-US" dirty="0"/>
          </a:p>
        </p:txBody>
      </p:sp>
      <p:sp>
        <p:nvSpPr>
          <p:cNvPr id="6" name="Content Placeholder 5"/>
          <p:cNvSpPr>
            <a:spLocks noGrp="1"/>
          </p:cNvSpPr>
          <p:nvPr>
            <p:ph idx="1"/>
          </p:nvPr>
        </p:nvSpPr>
        <p:spPr>
          <a:xfrm>
            <a:off x="5410200" y="1295400"/>
            <a:ext cx="3733800" cy="5105400"/>
          </a:xfrm>
        </p:spPr>
        <p:txBody>
          <a:bodyPr>
            <a:normAutofit lnSpcReduction="10000"/>
          </a:bodyPr>
          <a:lstStyle/>
          <a:p>
            <a:pPr>
              <a:buClr>
                <a:schemeClr val="accent3"/>
              </a:buClr>
              <a:buFont typeface="Segoe UI" pitchFamily="34" charset="0"/>
              <a:buChar char="*"/>
            </a:pPr>
            <a:r>
              <a:rPr lang="en-US" dirty="0" err="1" smtClean="0"/>
              <a:t>Mendeley</a:t>
            </a:r>
            <a:endParaRPr lang="en-US" dirty="0" smtClean="0"/>
          </a:p>
          <a:p>
            <a:pPr>
              <a:buClr>
                <a:schemeClr val="accent3"/>
              </a:buClr>
              <a:buFont typeface="Segoe UI" pitchFamily="34" charset="0"/>
              <a:buChar char="*"/>
            </a:pPr>
            <a:r>
              <a:rPr lang="en-US" dirty="0" smtClean="0"/>
              <a:t>Google</a:t>
            </a:r>
          </a:p>
          <a:p>
            <a:pPr>
              <a:buClr>
                <a:schemeClr val="accent3"/>
              </a:buClr>
              <a:buFont typeface="Segoe UI" pitchFamily="34" charset="0"/>
              <a:buChar char="*"/>
            </a:pPr>
            <a:r>
              <a:rPr lang="en-US" dirty="0" smtClean="0"/>
              <a:t>Amazon</a:t>
            </a:r>
          </a:p>
          <a:p>
            <a:pPr>
              <a:buClr>
                <a:schemeClr val="accent3"/>
              </a:buClr>
              <a:buFont typeface="Segoe UI" pitchFamily="34" charset="0"/>
              <a:buChar char="*"/>
            </a:pPr>
            <a:r>
              <a:rPr lang="en-US" dirty="0" err="1" smtClean="0"/>
              <a:t>Flickr</a:t>
            </a:r>
            <a:endParaRPr lang="en-US" dirty="0" smtClean="0"/>
          </a:p>
          <a:p>
            <a:pPr>
              <a:buClr>
                <a:schemeClr val="accent3"/>
              </a:buClr>
              <a:buFont typeface="Segoe UI" pitchFamily="34" charset="0"/>
              <a:buChar char="*"/>
            </a:pPr>
            <a:r>
              <a:rPr lang="en-US" dirty="0" smtClean="0"/>
              <a:t>iTunes</a:t>
            </a:r>
          </a:p>
          <a:p>
            <a:pPr>
              <a:buClr>
                <a:schemeClr val="accent3"/>
              </a:buClr>
              <a:buFont typeface="Segoe UI" pitchFamily="34" charset="0"/>
              <a:buChar char="*"/>
            </a:pPr>
            <a:r>
              <a:rPr lang="en-US" dirty="0" smtClean="0"/>
              <a:t>Wikipedia</a:t>
            </a:r>
          </a:p>
          <a:p>
            <a:pPr>
              <a:buClr>
                <a:schemeClr val="accent3"/>
              </a:buClr>
              <a:buFont typeface="Segoe UI" pitchFamily="34" charset="0"/>
              <a:buChar char="*"/>
            </a:pPr>
            <a:r>
              <a:rPr lang="en-US" dirty="0" smtClean="0"/>
              <a:t>Twitter</a:t>
            </a:r>
          </a:p>
          <a:p>
            <a:pPr>
              <a:buClr>
                <a:schemeClr val="accent3"/>
              </a:buClr>
              <a:buFont typeface="Segoe UI" pitchFamily="34" charset="0"/>
              <a:buChar char="*"/>
            </a:pPr>
            <a:r>
              <a:rPr lang="en-US" dirty="0" err="1" smtClean="0"/>
              <a:t>Facebook</a:t>
            </a:r>
            <a:endParaRPr lang="en-US" dirty="0" smtClean="0"/>
          </a:p>
          <a:p>
            <a:pPr>
              <a:buClr>
                <a:schemeClr val="accent3"/>
              </a:buClr>
              <a:buFont typeface="Segoe UI" pitchFamily="34" charset="0"/>
              <a:buChar char="*"/>
            </a:pPr>
            <a:r>
              <a:rPr lang="en-US" dirty="0" smtClean="0"/>
              <a:t>…</a:t>
            </a:r>
          </a:p>
          <a:p>
            <a:endParaRPr lang="en-US" dirty="0" smtClean="0"/>
          </a:p>
          <a:p>
            <a:endParaRPr lang="en-US" dirty="0"/>
          </a:p>
        </p:txBody>
      </p:sp>
      <p:sp>
        <p:nvSpPr>
          <p:cNvPr id="7" name="Content Placeholder 5"/>
          <p:cNvSpPr txBox="1">
            <a:spLocks/>
          </p:cNvSpPr>
          <p:nvPr/>
        </p:nvSpPr>
        <p:spPr>
          <a:xfrm>
            <a:off x="609600" y="2133600"/>
            <a:ext cx="4038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3"/>
              </a:buClr>
              <a:buSzTx/>
              <a:buFont typeface="Segoe UI" pitchFamily="34" charset="0"/>
              <a:buChar char="*"/>
              <a:tabLst/>
              <a:defRPr/>
            </a:pPr>
            <a:r>
              <a:rPr kumimoji="0" lang="en-US" sz="3200" b="0" i="0" u="none" strike="noStrike" kern="1200" cap="none" spc="0" normalizeH="0" baseline="0" noProof="0" dirty="0" smtClean="0">
                <a:ln>
                  <a:noFill/>
                </a:ln>
                <a:solidFill>
                  <a:schemeClr val="tx1">
                    <a:lumMod val="50000"/>
                  </a:schemeClr>
                </a:solidFill>
                <a:effectLst/>
                <a:uLnTx/>
                <a:uFillTx/>
                <a:latin typeface="+mn-lt"/>
                <a:ea typeface="+mn-ea"/>
                <a:cs typeface="+mn-cs"/>
              </a:rPr>
              <a:t>Student</a:t>
            </a:r>
            <a:r>
              <a:rPr kumimoji="0" lang="en-US" sz="3200" b="0" i="0" u="none" strike="noStrike" kern="1200" cap="none" spc="0" normalizeH="0" noProof="0" dirty="0" smtClean="0">
                <a:ln>
                  <a:noFill/>
                </a:ln>
                <a:solidFill>
                  <a:schemeClr val="tx1">
                    <a:lumMod val="50000"/>
                  </a:schemeClr>
                </a:solidFill>
                <a:effectLst/>
                <a:uLnTx/>
                <a:uFillTx/>
                <a:latin typeface="+mn-lt"/>
                <a:ea typeface="+mn-ea"/>
                <a:cs typeface="+mn-cs"/>
              </a:rPr>
              <a:t> portal</a:t>
            </a:r>
          </a:p>
          <a:p>
            <a:pPr marL="342900" marR="0" lvl="0" indent="-342900" algn="l" defTabSz="914400" rtl="0" eaLnBrk="1" fontAlgn="auto" latinLnBrk="0" hangingPunct="1">
              <a:lnSpc>
                <a:spcPct val="100000"/>
              </a:lnSpc>
              <a:spcBef>
                <a:spcPct val="20000"/>
              </a:spcBef>
              <a:spcAft>
                <a:spcPts val="0"/>
              </a:spcAft>
              <a:buClr>
                <a:schemeClr val="accent3"/>
              </a:buClr>
              <a:buSzTx/>
              <a:buFont typeface="Segoe UI" pitchFamily="34" charset="0"/>
              <a:buChar char="*"/>
              <a:tabLst/>
              <a:defRPr/>
            </a:pPr>
            <a:r>
              <a:rPr lang="en-US" sz="3200" dirty="0" smtClean="0">
                <a:solidFill>
                  <a:schemeClr val="tx1">
                    <a:lumMod val="50000"/>
                  </a:schemeClr>
                </a:solidFill>
              </a:rPr>
              <a:t>Course management system</a:t>
            </a:r>
          </a:p>
          <a:p>
            <a:pPr marL="342900" marR="0" lvl="0" indent="-342900" algn="l" defTabSz="914400" rtl="0" eaLnBrk="1" fontAlgn="auto" latinLnBrk="0" hangingPunct="1">
              <a:lnSpc>
                <a:spcPct val="100000"/>
              </a:lnSpc>
              <a:spcBef>
                <a:spcPct val="20000"/>
              </a:spcBef>
              <a:spcAft>
                <a:spcPts val="0"/>
              </a:spcAft>
              <a:buClr>
                <a:schemeClr val="accent3"/>
              </a:buClr>
              <a:buSzTx/>
              <a:buFont typeface="Segoe UI" pitchFamily="34" charset="0"/>
              <a:buChar char="*"/>
              <a:tabLst/>
              <a:defRPr/>
            </a:pPr>
            <a:r>
              <a:rPr kumimoji="0" lang="en-US" sz="3200" b="0" i="0" u="none" strike="noStrike" kern="1200" cap="none" spc="0" normalizeH="0" noProof="0" dirty="0" smtClean="0">
                <a:ln>
                  <a:noFill/>
                </a:ln>
                <a:solidFill>
                  <a:schemeClr val="tx1">
                    <a:lumMod val="50000"/>
                  </a:schemeClr>
                </a:solidFill>
                <a:effectLst/>
                <a:uLnTx/>
                <a:uFillTx/>
                <a:latin typeface="+mn-lt"/>
                <a:ea typeface="+mn-ea"/>
                <a:cs typeface="+mn-cs"/>
              </a:rPr>
              <a:t>Reading list</a:t>
            </a:r>
          </a:p>
          <a:p>
            <a:pPr marL="342900" marR="0" lvl="0" indent="-342900" algn="l" defTabSz="914400" rtl="0" eaLnBrk="1" fontAlgn="auto" latinLnBrk="0" hangingPunct="1">
              <a:lnSpc>
                <a:spcPct val="100000"/>
              </a:lnSpc>
              <a:spcBef>
                <a:spcPct val="20000"/>
              </a:spcBef>
              <a:spcAft>
                <a:spcPts val="0"/>
              </a:spcAft>
              <a:buClr>
                <a:schemeClr val="accent3"/>
              </a:buClr>
              <a:buSzTx/>
              <a:buFont typeface="Segoe UI" pitchFamily="34" charset="0"/>
              <a:buChar char="*"/>
              <a:tabLst/>
              <a:defRPr/>
            </a:pPr>
            <a:r>
              <a:rPr lang="en-US" sz="3200" dirty="0" err="1" smtClean="0">
                <a:solidFill>
                  <a:schemeClr val="tx1">
                    <a:lumMod val="50000"/>
                  </a:schemeClr>
                </a:solidFill>
              </a:rPr>
              <a:t>Refworks</a:t>
            </a:r>
            <a:r>
              <a:rPr lang="en-US" sz="3200" dirty="0" smtClean="0">
                <a:solidFill>
                  <a:schemeClr val="tx1">
                    <a:lumMod val="50000"/>
                  </a:schemeClr>
                </a:solidFill>
              </a:rPr>
              <a:t>, …</a:t>
            </a:r>
          </a:p>
          <a:p>
            <a:pPr marL="342900" marR="0" lvl="0" indent="-342900" algn="l" defTabSz="914400" rtl="0" eaLnBrk="1" fontAlgn="auto" latinLnBrk="0" hangingPunct="1">
              <a:lnSpc>
                <a:spcPct val="100000"/>
              </a:lnSpc>
              <a:spcBef>
                <a:spcPct val="20000"/>
              </a:spcBef>
              <a:spcAft>
                <a:spcPts val="0"/>
              </a:spcAft>
              <a:buClr>
                <a:schemeClr val="accent3"/>
              </a:buClr>
              <a:buSzTx/>
              <a:buFont typeface="Segoe UI" pitchFamily="34" charset="0"/>
              <a:buChar char="*"/>
              <a:tabLst/>
              <a:defRPr/>
            </a:pPr>
            <a:r>
              <a:rPr lang="en-US" sz="3200" dirty="0" smtClean="0">
                <a:solidFill>
                  <a:schemeClr val="tx1">
                    <a:lumMod val="50000"/>
                  </a:schemeClr>
                </a:solidFill>
              </a:rPr>
              <a:t>VIVO, OSU Pro, …</a:t>
            </a:r>
          </a:p>
          <a:p>
            <a:pPr marL="342900" marR="0" lvl="0" indent="-342900" algn="l" defTabSz="914400" rtl="0" eaLnBrk="1" fontAlgn="auto" latinLnBrk="0" hangingPunct="1">
              <a:lnSpc>
                <a:spcPct val="100000"/>
              </a:lnSpc>
              <a:spcBef>
                <a:spcPct val="20000"/>
              </a:spcBef>
              <a:spcAft>
                <a:spcPts val="0"/>
              </a:spcAft>
              <a:buClr>
                <a:schemeClr val="accent3"/>
              </a:buClr>
              <a:buSzTx/>
              <a:buFont typeface="Segoe UI" pitchFamily="34" charset="0"/>
              <a:buChar char="*"/>
              <a:tabLst/>
              <a:defRPr/>
            </a:pPr>
            <a:r>
              <a:rPr kumimoji="0" lang="en-US" sz="3200" b="0" i="0" u="none" strike="noStrike" kern="1200" cap="none" spc="0" normalizeH="0" noProof="0" dirty="0" smtClean="0">
                <a:ln>
                  <a:noFill/>
                </a:ln>
                <a:solidFill>
                  <a:schemeClr val="tx1">
                    <a:lumMod val="50000"/>
                  </a:schemeClr>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buClr>
              <a:buSzTx/>
              <a:buFont typeface="Calibri" pitchFamily="34" charset="0"/>
              <a:buChar char="*"/>
              <a:tabLst/>
              <a:defRPr/>
            </a:pPr>
            <a:endParaRPr kumimoji="0" lang="en-US" sz="3200" b="0" i="0" u="none" strike="noStrike" kern="1200" cap="none" spc="0" normalizeH="0" baseline="0" noProof="0" dirty="0">
              <a:ln>
                <a:noFill/>
              </a:ln>
              <a:solidFill>
                <a:schemeClr val="tx1">
                  <a:lumMod val="50000"/>
                </a:schemeClr>
              </a:solidFill>
              <a:effectLst/>
              <a:uLnTx/>
              <a:uFillTx/>
              <a:latin typeface="+mn-lt"/>
              <a:ea typeface="+mn-ea"/>
              <a:cs typeface="+mn-cs"/>
            </a:endParaRPr>
          </a:p>
        </p:txBody>
      </p:sp>
      <p:sp>
        <p:nvSpPr>
          <p:cNvPr id="5" name="TextBox 4"/>
          <p:cNvSpPr txBox="1"/>
          <p:nvPr/>
        </p:nvSpPr>
        <p:spPr>
          <a:xfrm>
            <a:off x="5562600" y="757535"/>
            <a:ext cx="2057400" cy="461665"/>
          </a:xfrm>
          <a:prstGeom prst="rect">
            <a:avLst/>
          </a:prstGeom>
          <a:noFill/>
          <a:ln>
            <a:solidFill>
              <a:schemeClr val="accent3"/>
            </a:solidFill>
          </a:ln>
        </p:spPr>
        <p:txBody>
          <a:bodyPr wrap="square" rtlCol="0">
            <a:spAutoFit/>
          </a:bodyPr>
          <a:lstStyle/>
          <a:p>
            <a:r>
              <a:rPr lang="en-US" sz="2400" b="1" dirty="0" smtClean="0">
                <a:solidFill>
                  <a:schemeClr val="tx1">
                    <a:lumMod val="50000"/>
                  </a:schemeClr>
                </a:solidFill>
              </a:rPr>
              <a:t>Network level</a:t>
            </a:r>
            <a:endParaRPr lang="en-US" sz="2400" b="1" dirty="0">
              <a:solidFill>
                <a:schemeClr val="tx1">
                  <a:lumMod val="50000"/>
                </a:schemeClr>
              </a:solidFill>
            </a:endParaRPr>
          </a:p>
        </p:txBody>
      </p:sp>
      <p:sp>
        <p:nvSpPr>
          <p:cNvPr id="8" name="TextBox 7"/>
          <p:cNvSpPr txBox="1"/>
          <p:nvPr/>
        </p:nvSpPr>
        <p:spPr>
          <a:xfrm>
            <a:off x="762000" y="1219200"/>
            <a:ext cx="2209800" cy="830997"/>
          </a:xfrm>
          <a:prstGeom prst="rect">
            <a:avLst/>
          </a:prstGeom>
          <a:noFill/>
          <a:ln>
            <a:solidFill>
              <a:schemeClr val="accent3"/>
            </a:solidFill>
          </a:ln>
        </p:spPr>
        <p:txBody>
          <a:bodyPr wrap="square" rtlCol="0">
            <a:spAutoFit/>
          </a:bodyPr>
          <a:lstStyle/>
          <a:p>
            <a:r>
              <a:rPr lang="en-US" sz="2400" b="1" dirty="0" smtClean="0">
                <a:solidFill>
                  <a:schemeClr val="tx1">
                    <a:lumMod val="50000"/>
                  </a:schemeClr>
                </a:solidFill>
              </a:rPr>
              <a:t>Variety of workflow tools</a:t>
            </a:r>
            <a:endParaRPr lang="en-US" sz="2400" b="1" dirty="0">
              <a:solidFill>
                <a:schemeClr val="tx1">
                  <a:lumMod val="50000"/>
                </a:schemeClr>
              </a:solidFill>
            </a:endParaRPr>
          </a:p>
        </p:txBody>
      </p:sp>
      <p:sp>
        <p:nvSpPr>
          <p:cNvPr id="9" name="TextBox 8"/>
          <p:cNvSpPr txBox="1"/>
          <p:nvPr/>
        </p:nvSpPr>
        <p:spPr>
          <a:xfrm>
            <a:off x="2590800" y="6172200"/>
            <a:ext cx="3546164" cy="523220"/>
          </a:xfrm>
          <a:prstGeom prst="rect">
            <a:avLst/>
          </a:prstGeom>
          <a:noFill/>
          <a:ln>
            <a:solidFill>
              <a:schemeClr val="accent3"/>
            </a:solidFill>
          </a:ln>
        </p:spPr>
        <p:txBody>
          <a:bodyPr wrap="none" rtlCol="0">
            <a:spAutoFit/>
          </a:bodyPr>
          <a:lstStyle/>
          <a:p>
            <a:r>
              <a:rPr lang="en-US" sz="2800" b="1" dirty="0" smtClean="0">
                <a:solidFill>
                  <a:schemeClr val="tx1">
                    <a:lumMod val="50000"/>
                  </a:schemeClr>
                </a:solidFill>
              </a:rPr>
              <a:t>Build around workflow</a:t>
            </a:r>
            <a:endParaRPr lang="en-US" sz="2800" b="1" dirty="0">
              <a:solidFill>
                <a:schemeClr val="tx1">
                  <a:lumMod val="50000"/>
                </a:schemeClr>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1+#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1+#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1+#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6">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6">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6">
                                            <p:txEl>
                                              <p:pRg st="2" end="2"/>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6">
                                            <p:txEl>
                                              <p:pRg st="3" end="3"/>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6">
                                            <p:txEl>
                                              <p:pRg st="4" end="4"/>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1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52" dur="1000" fill="hold"/>
                                        <p:tgtEl>
                                          <p:spTgt spid="6">
                                            <p:txEl>
                                              <p:pRg st="5" end="5"/>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additive="base">
                                        <p:cTn id="55" dur="1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6">
                                            <p:txEl>
                                              <p:pRg st="6" end="6"/>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 calcmode="lin" valueType="num">
                                      <p:cBhvr additive="base">
                                        <p:cTn id="59" dur="10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60" dur="1000" fill="hold"/>
                                        <p:tgtEl>
                                          <p:spTgt spid="6">
                                            <p:txEl>
                                              <p:pRg st="7" end="7"/>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 calcmode="lin" valueType="num">
                                      <p:cBhvr additive="base">
                                        <p:cTn id="63" dur="10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64" dur="10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7" grpId="0"/>
      <p:bldP spid="5"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t>
            </a:r>
            <a:endParaRPr lang="en-US" dirty="0"/>
          </a:p>
        </p:txBody>
      </p:sp>
      <p:pic>
        <p:nvPicPr>
          <p:cNvPr id="152578" name="Picture 2"/>
          <p:cNvPicPr>
            <a:picLocks noGrp="1" noChangeAspect="1" noChangeArrowheads="1"/>
          </p:cNvPicPr>
          <p:nvPr>
            <p:ph idx="1"/>
          </p:nvPr>
        </p:nvPicPr>
        <p:blipFill>
          <a:blip r:embed="rId2" cstate="print"/>
          <a:srcRect/>
          <a:stretch>
            <a:fillRect/>
          </a:stretch>
        </p:blipFill>
        <p:spPr bwMode="auto">
          <a:xfrm>
            <a:off x="1541221" y="1219200"/>
            <a:ext cx="6061558" cy="4525963"/>
          </a:xfrm>
          <a:prstGeom prst="rect">
            <a:avLst/>
          </a:prstGeom>
          <a:noFill/>
          <a:ln w="9525">
            <a:noFill/>
            <a:miter lim="800000"/>
            <a:headEnd/>
            <a:tailEnd/>
          </a:ln>
        </p:spPr>
      </p:pic>
      <p:sp>
        <p:nvSpPr>
          <p:cNvPr id="5" name="TextBox 4"/>
          <p:cNvSpPr txBox="1"/>
          <p:nvPr/>
        </p:nvSpPr>
        <p:spPr>
          <a:xfrm>
            <a:off x="533400" y="6553200"/>
            <a:ext cx="6066084" cy="253916"/>
          </a:xfrm>
          <a:prstGeom prst="rect">
            <a:avLst/>
          </a:prstGeom>
          <a:noFill/>
        </p:spPr>
        <p:txBody>
          <a:bodyPr wrap="none" rtlCol="0">
            <a:spAutoFit/>
          </a:bodyPr>
          <a:lstStyle/>
          <a:p>
            <a:r>
              <a:rPr lang="en-US" sz="1050" dirty="0" smtClean="0"/>
              <a:t>Beyond the mobile web. Stephanie </a:t>
            </a:r>
            <a:r>
              <a:rPr lang="en-US" sz="1050" dirty="0" err="1" smtClean="0"/>
              <a:t>Rieger</a:t>
            </a:r>
            <a:r>
              <a:rPr lang="en-US" sz="1050" dirty="0" smtClean="0"/>
              <a:t>. </a:t>
            </a:r>
            <a:r>
              <a:rPr lang="en-US" sz="1050" dirty="0" smtClean="0">
                <a:hlinkClick r:id="rId3"/>
              </a:rPr>
              <a:t>http://www.slideshare.net/yiibu/beyond-themobilewebbyyiibu</a:t>
            </a:r>
            <a:endParaRPr lang="en-US" sz="1050" dirty="0"/>
          </a:p>
        </p:txBody>
      </p:sp>
    </p:spTree>
  </p:cSld>
  <p:clrMapOvr>
    <a:masterClrMapping/>
  </p:clrMapOvr>
  <p:transition>
    <p:pu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Flickr</a:t>
            </a:r>
            <a:r>
              <a:rPr lang="en-US" dirty="0" smtClean="0"/>
              <a:t> commons</a:t>
            </a:r>
            <a:endParaRPr lang="en-US" dirty="0"/>
          </a:p>
        </p:txBody>
      </p:sp>
      <p:sp>
        <p:nvSpPr>
          <p:cNvPr id="6" name="Text Placeholder 5"/>
          <p:cNvSpPr>
            <a:spLocks noGrp="1"/>
          </p:cNvSpPr>
          <p:nvPr>
            <p:ph type="body" sz="quarter" idx="24"/>
          </p:nvPr>
        </p:nvSpPr>
        <p:spPr>
          <a:xfrm>
            <a:off x="4572000" y="1066800"/>
            <a:ext cx="4572000" cy="5638800"/>
          </a:xfrm>
        </p:spPr>
        <p:txBody>
          <a:bodyPr>
            <a:normAutofit fontScale="70000" lnSpcReduction="20000"/>
          </a:bodyPr>
          <a:lstStyle/>
          <a:p>
            <a:pPr marL="0" indent="0">
              <a:lnSpc>
                <a:spcPct val="120000"/>
              </a:lnSpc>
              <a:spcBef>
                <a:spcPts val="0"/>
              </a:spcBef>
            </a:pPr>
            <a:r>
              <a:rPr lang="en-US" b="0" dirty="0" smtClean="0">
                <a:solidFill>
                  <a:schemeClr val="tx1">
                    <a:lumMod val="65000"/>
                  </a:schemeClr>
                </a:solidFill>
              </a:rPr>
              <a:t>A good example, however, of increased awareness of the Smithsonian's collections comes from the Smithsonian Libraries' "Portraits of Scientists“ set on </a:t>
            </a:r>
            <a:r>
              <a:rPr lang="en-US" b="0" dirty="0" err="1" smtClean="0">
                <a:solidFill>
                  <a:schemeClr val="tx1">
                    <a:lumMod val="65000"/>
                  </a:schemeClr>
                </a:solidFill>
              </a:rPr>
              <a:t>Flickr</a:t>
            </a:r>
            <a:r>
              <a:rPr lang="en-US" b="0" dirty="0" smtClean="0">
                <a:solidFill>
                  <a:schemeClr val="tx1">
                    <a:lumMod val="65000"/>
                  </a:schemeClr>
                </a:solidFill>
              </a:rPr>
              <a:t>. These photographs of 19th and early 20th century scientists and inventors have been available on the Smithsonian Libraries' website since 2003. Though a popular and cited Web resource, </a:t>
            </a:r>
            <a:r>
              <a:rPr lang="en-US" b="0" dirty="0" smtClean="0">
                <a:solidFill>
                  <a:schemeClr val="accent3"/>
                </a:solidFill>
              </a:rPr>
              <a:t>in the three months that the photographs had been on </a:t>
            </a:r>
            <a:r>
              <a:rPr lang="en-US" b="0" dirty="0" err="1" smtClean="0">
                <a:solidFill>
                  <a:schemeClr val="accent3"/>
                </a:solidFill>
              </a:rPr>
              <a:t>Flickr</a:t>
            </a:r>
            <a:r>
              <a:rPr lang="en-US" b="0" dirty="0" smtClean="0">
                <a:solidFill>
                  <a:schemeClr val="accent3"/>
                </a:solidFill>
              </a:rPr>
              <a:t>, they received nearly as many visits as during the previous five years on the Smithsonian site</a:t>
            </a:r>
            <a:r>
              <a:rPr lang="en-US" b="0" dirty="0" smtClean="0">
                <a:solidFill>
                  <a:schemeClr val="tx1">
                    <a:lumMod val="65000"/>
                  </a:schemeClr>
                </a:solidFill>
              </a:rPr>
              <a:t>. As an indicator of level of interaction, 55% of photos have comments and 89% have been "</a:t>
            </a:r>
            <a:r>
              <a:rPr lang="en-US" b="0" dirty="0" err="1" smtClean="0">
                <a:solidFill>
                  <a:schemeClr val="tx1">
                    <a:lumMod val="65000"/>
                  </a:schemeClr>
                </a:solidFill>
              </a:rPr>
              <a:t>favorited</a:t>
            </a:r>
            <a:r>
              <a:rPr lang="en-US" b="0" dirty="0" smtClean="0">
                <a:solidFill>
                  <a:schemeClr val="tx1">
                    <a:lumMod val="65000"/>
                  </a:schemeClr>
                </a:solidFill>
              </a:rPr>
              <a:t>".</a:t>
            </a:r>
            <a:br>
              <a:rPr lang="en-US" b="0" dirty="0" smtClean="0">
                <a:solidFill>
                  <a:schemeClr val="tx1">
                    <a:lumMod val="65000"/>
                  </a:schemeClr>
                </a:solidFill>
              </a:rPr>
            </a:br>
            <a:r>
              <a:rPr lang="en-US" b="0" dirty="0" smtClean="0">
                <a:solidFill>
                  <a:schemeClr val="tx1">
                    <a:lumMod val="65000"/>
                  </a:schemeClr>
                </a:solidFill>
              </a:rPr>
              <a:t/>
            </a:r>
            <a:br>
              <a:rPr lang="en-US" b="0" dirty="0" smtClean="0">
                <a:solidFill>
                  <a:schemeClr val="tx1">
                    <a:lumMod val="65000"/>
                  </a:schemeClr>
                </a:solidFill>
              </a:rPr>
            </a:br>
            <a:r>
              <a:rPr lang="en-US" b="0" dirty="0" smtClean="0">
                <a:solidFill>
                  <a:schemeClr val="tx1">
                    <a:lumMod val="65000"/>
                  </a:schemeClr>
                </a:solidFill>
              </a:rPr>
              <a:t>Read more: </a:t>
            </a:r>
            <a:r>
              <a:rPr lang="en-US" b="0" dirty="0" smtClean="0">
                <a:solidFill>
                  <a:schemeClr val="tx1">
                    <a:lumMod val="65000"/>
                  </a:schemeClr>
                </a:solidFill>
                <a:hlinkClick r:id="rId2"/>
              </a:rPr>
              <a:t>Rethinking Evaluation Metrics in Light of </a:t>
            </a:r>
            <a:r>
              <a:rPr lang="en-US" b="0" dirty="0" err="1" smtClean="0">
                <a:solidFill>
                  <a:schemeClr val="tx1">
                    <a:lumMod val="65000"/>
                  </a:schemeClr>
                </a:solidFill>
                <a:hlinkClick r:id="rId2"/>
              </a:rPr>
              <a:t>Flickr</a:t>
            </a:r>
            <a:r>
              <a:rPr lang="en-US" b="0" dirty="0" smtClean="0">
                <a:solidFill>
                  <a:schemeClr val="tx1">
                    <a:lumMod val="65000"/>
                  </a:schemeClr>
                </a:solidFill>
                <a:hlinkClick r:id="rId2"/>
              </a:rPr>
              <a:t> Commons | conference.archimuse.com</a:t>
            </a:r>
            <a:r>
              <a:rPr lang="en-US" b="0" dirty="0" smtClean="0">
                <a:solidFill>
                  <a:schemeClr val="tx1">
                    <a:lumMod val="65000"/>
                  </a:schemeClr>
                </a:solidFill>
              </a:rPr>
              <a:t> </a:t>
            </a:r>
            <a:endParaRPr lang="en-US" dirty="0">
              <a:solidFill>
                <a:schemeClr val="tx1">
                  <a:lumMod val="65000"/>
                </a:schemeClr>
              </a:solidFill>
            </a:endParaRPr>
          </a:p>
        </p:txBody>
      </p:sp>
      <p:pic>
        <p:nvPicPr>
          <p:cNvPr id="1026" name="Picture 2"/>
          <p:cNvPicPr>
            <a:picLocks noGrp="1" noChangeAspect="1" noChangeArrowheads="1"/>
          </p:cNvPicPr>
          <p:nvPr>
            <p:ph type="pic" sz="quarter" idx="33"/>
          </p:nvPr>
        </p:nvPicPr>
        <p:blipFill>
          <a:blip r:embed="rId3" cstate="print"/>
          <a:srcRect l="8452" r="8452"/>
          <a:stretch>
            <a:fillRect/>
          </a:stretch>
        </p:blipFill>
        <p:spPr bwMode="auto">
          <a:xfrm>
            <a:off x="0" y="1600200"/>
            <a:ext cx="4572000" cy="457200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4"/>
          </p:nvPr>
        </p:nvSpPr>
        <p:spPr>
          <a:xfrm>
            <a:off x="6324600" y="1965960"/>
            <a:ext cx="2819400" cy="457200"/>
          </a:xfrm>
        </p:spPr>
        <p:txBody>
          <a:bodyPr/>
          <a:lstStyle/>
          <a:p>
            <a:r>
              <a:rPr lang="en-US" dirty="0" smtClean="0"/>
              <a:t>LSE</a:t>
            </a:r>
            <a:endParaRPr lang="en-US" dirty="0"/>
          </a:p>
        </p:txBody>
      </p:sp>
      <p:sp>
        <p:nvSpPr>
          <p:cNvPr id="9" name="Text Placeholder 8"/>
          <p:cNvSpPr>
            <a:spLocks noGrp="1"/>
          </p:cNvSpPr>
          <p:nvPr>
            <p:ph type="body" sz="quarter" idx="26"/>
          </p:nvPr>
        </p:nvSpPr>
        <p:spPr>
          <a:xfrm>
            <a:off x="6858000" y="2514600"/>
            <a:ext cx="2286000" cy="4191000"/>
          </a:xfrm>
        </p:spPr>
        <p:txBody>
          <a:bodyPr/>
          <a:lstStyle/>
          <a:p>
            <a:r>
              <a:rPr lang="en-US" dirty="0" smtClean="0">
                <a:solidFill>
                  <a:schemeClr val="tx1">
                    <a:lumMod val="50000"/>
                  </a:schemeClr>
                </a:solidFill>
              </a:rPr>
              <a:t>Library widgets in </a:t>
            </a:r>
            <a:r>
              <a:rPr lang="en-US" dirty="0" err="1" smtClean="0">
                <a:solidFill>
                  <a:schemeClr val="tx1">
                    <a:lumMod val="50000"/>
                  </a:schemeClr>
                </a:solidFill>
              </a:rPr>
              <a:t>Moodle</a:t>
            </a:r>
            <a:r>
              <a:rPr lang="en-US" dirty="0" smtClean="0">
                <a:solidFill>
                  <a:schemeClr val="tx1">
                    <a:lumMod val="50000"/>
                  </a:schemeClr>
                </a:solidFill>
              </a:rPr>
              <a:t>.</a:t>
            </a:r>
            <a:endParaRPr lang="en-US" dirty="0">
              <a:solidFill>
                <a:schemeClr val="tx1">
                  <a:lumMod val="50000"/>
                </a:schemeClr>
              </a:solidFill>
            </a:endParaRPr>
          </a:p>
        </p:txBody>
      </p:sp>
      <p:pic>
        <p:nvPicPr>
          <p:cNvPr id="1026" name="Picture 2" descr="moodle_screenshot"/>
          <p:cNvPicPr>
            <a:picLocks noGrp="1" noChangeAspect="1" noChangeArrowheads="1"/>
          </p:cNvPicPr>
          <p:nvPr>
            <p:ph type="pic" sz="quarter" idx="33"/>
          </p:nvPr>
        </p:nvPicPr>
        <p:blipFill>
          <a:blip r:embed="rId2" cstate="print"/>
          <a:srcRect l="6921" r="6921"/>
          <a:stretch>
            <a:fillRect/>
          </a:stretch>
        </p:blipFill>
        <p:spPr bwMode="auto">
          <a:prstGeom prst="rect">
            <a:avLst/>
          </a:prstGeom>
          <a:noFill/>
        </p:spPr>
      </p:pic>
    </p:spTree>
  </p:cSld>
  <p:clrMapOvr>
    <a:masterClrMapping/>
  </p:clrMapOvr>
  <p:transition>
    <p:pu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cstate="print"/>
          <a:srcRect/>
          <a:stretch>
            <a:fillRect/>
          </a:stretch>
        </p:blipFill>
        <p:spPr bwMode="auto">
          <a:xfrm>
            <a:off x="457200" y="2067632"/>
            <a:ext cx="8229600" cy="3591098"/>
          </a:xfrm>
          <a:prstGeom prst="rect">
            <a:avLst/>
          </a:prstGeom>
          <a:noFill/>
          <a:ln w="9525">
            <a:noFill/>
            <a:miter lim="800000"/>
            <a:headEnd/>
            <a:tailEnd/>
          </a:ln>
        </p:spPr>
      </p:pic>
      <p:sp>
        <p:nvSpPr>
          <p:cNvPr id="12" name="Right Arrow 11"/>
          <p:cNvSpPr/>
          <p:nvPr/>
        </p:nvSpPr>
        <p:spPr>
          <a:xfrm>
            <a:off x="5715000" y="4953000"/>
            <a:ext cx="609600" cy="152400"/>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715000" y="3048000"/>
            <a:ext cx="609600" cy="152400"/>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956187" y="1600200"/>
            <a:ext cx="7231625" cy="4525963"/>
          </a:xfrm>
          <a:prstGeom prst="rect">
            <a:avLst/>
          </a:prstGeom>
          <a:noFill/>
          <a:ln w="9525">
            <a:noFill/>
            <a:miter lim="800000"/>
            <a:headEnd/>
            <a:tailEnd/>
          </a:ln>
        </p:spPr>
      </p:pic>
      <p:sp>
        <p:nvSpPr>
          <p:cNvPr id="5" name="Right Arrow 4"/>
          <p:cNvSpPr/>
          <p:nvPr/>
        </p:nvSpPr>
        <p:spPr>
          <a:xfrm>
            <a:off x="381000" y="5057336"/>
            <a:ext cx="609600" cy="152400"/>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a:t>
            </a:r>
            <a:endParaRPr lang="en-US" dirty="0"/>
          </a:p>
        </p:txBody>
      </p:sp>
      <p:sp>
        <p:nvSpPr>
          <p:cNvPr id="23" name="Subtitle 22"/>
          <p:cNvSpPr>
            <a:spLocks noGrp="1"/>
          </p:cNvSpPr>
          <p:nvPr>
            <p:ph type="subTitle" idx="13"/>
          </p:nvPr>
        </p:nvSpPr>
        <p:spPr/>
        <p:txBody>
          <a:bodyPr/>
          <a:lstStyle/>
          <a:p>
            <a:r>
              <a:rPr lang="en-US" dirty="0" smtClean="0"/>
              <a:t>U Minnesota discoverability</a:t>
            </a:r>
            <a:endParaRPr lang="en-US" dirty="0"/>
          </a:p>
        </p:txBody>
      </p:sp>
      <p:sp>
        <p:nvSpPr>
          <p:cNvPr id="30" name="Text Placeholder 29"/>
          <p:cNvSpPr>
            <a:spLocks noGrp="1"/>
          </p:cNvSpPr>
          <p:nvPr>
            <p:ph type="body" sz="quarter" idx="15"/>
          </p:nvPr>
        </p:nvSpPr>
        <p:spPr>
          <a:xfrm>
            <a:off x="914400" y="3352800"/>
            <a:ext cx="7543800" cy="1143000"/>
          </a:xfrm>
        </p:spPr>
        <p:txBody>
          <a:bodyPr>
            <a:normAutofit fontScale="25000" lnSpcReduction="20000"/>
          </a:bodyPr>
          <a:lstStyle/>
          <a:p>
            <a:r>
              <a:rPr lang="en-US" dirty="0" smtClean="0">
                <a:solidFill>
                  <a:schemeClr val="tx1">
                    <a:lumMod val="65000"/>
                  </a:schemeClr>
                </a:solidFill>
              </a:rPr>
              <a:t>Making collections discoverable requires optimizing for access by</a:t>
            </a:r>
          </a:p>
          <a:p>
            <a:r>
              <a:rPr lang="en-US" dirty="0" smtClean="0">
                <a:solidFill>
                  <a:schemeClr val="tx1">
                    <a:lumMod val="65000"/>
                  </a:schemeClr>
                </a:solidFill>
              </a:rPr>
              <a:t>local and non-local user populations; being good stewards of</a:t>
            </a:r>
          </a:p>
          <a:p>
            <a:r>
              <a:rPr lang="en-US" dirty="0" smtClean="0">
                <a:solidFill>
                  <a:schemeClr val="tx1">
                    <a:lumMod val="65000"/>
                  </a:schemeClr>
                </a:solidFill>
              </a:rPr>
              <a:t>our collections means participating in cooperative ventures</a:t>
            </a:r>
          </a:p>
          <a:p>
            <a:r>
              <a:rPr lang="en-US" dirty="0" smtClean="0">
                <a:solidFill>
                  <a:schemeClr val="tx1">
                    <a:lumMod val="65000"/>
                  </a:schemeClr>
                </a:solidFill>
              </a:rPr>
              <a:t>that provide broad access to our collections.</a:t>
            </a:r>
            <a:endParaRPr lang="en-US" dirty="0">
              <a:solidFill>
                <a:schemeClr val="tx1">
                  <a:lumMod val="65000"/>
                </a:schemeClr>
              </a:solidFill>
            </a:endParaRPr>
          </a:p>
        </p:txBody>
      </p:sp>
      <p:sp>
        <p:nvSpPr>
          <p:cNvPr id="27" name="Text Placeholder 26"/>
          <p:cNvSpPr>
            <a:spLocks noGrp="1"/>
          </p:cNvSpPr>
          <p:nvPr>
            <p:ph type="body" sz="quarter" idx="14"/>
          </p:nvPr>
        </p:nvSpPr>
        <p:spPr>
          <a:xfrm>
            <a:off x="914400" y="2057400"/>
            <a:ext cx="7543800" cy="1082040"/>
          </a:xfrm>
        </p:spPr>
        <p:txBody>
          <a:bodyPr>
            <a:normAutofit fontScale="85000" lnSpcReduction="20000"/>
          </a:bodyPr>
          <a:lstStyle/>
          <a:p>
            <a:pPr marL="0" indent="0"/>
            <a:r>
              <a:rPr lang="en-US" dirty="0" smtClean="0">
                <a:solidFill>
                  <a:schemeClr val="tx1">
                    <a:lumMod val="65000"/>
                  </a:schemeClr>
                </a:solidFill>
              </a:rPr>
              <a:t>Discovery should be organized around users rather than collections or systems. This organization should be based on realistic, evidence-based models of our users and their research tasks.</a:t>
            </a:r>
            <a:endParaRPr lang="en-US" dirty="0">
              <a:solidFill>
                <a:schemeClr val="tx1">
                  <a:lumMod val="65000"/>
                </a:schemeClr>
              </a:solidFill>
            </a:endParaRPr>
          </a:p>
        </p:txBody>
      </p:sp>
      <p:pic>
        <p:nvPicPr>
          <p:cNvPr id="34" name="Picture 2"/>
          <p:cNvPicPr>
            <a:picLocks noGrp="1" noChangeAspect="1" noChangeArrowheads="1"/>
          </p:cNvPicPr>
          <p:nvPr>
            <p:ph type="pic" sz="quarter" idx="16"/>
          </p:nvPr>
        </p:nvPicPr>
        <p:blipFill>
          <a:blip r:embed="rId2" cstate="print"/>
          <a:srcRect l="15079" r="15079"/>
          <a:stretch>
            <a:fillRect/>
          </a:stretch>
        </p:blipFill>
        <p:spPr bwMode="auto">
          <a:xfrm>
            <a:off x="45720" y="2133600"/>
            <a:ext cx="914400" cy="914400"/>
          </a:xfrm>
          <a:prstGeom prst="rect">
            <a:avLst/>
          </a:prstGeom>
          <a:noFill/>
          <a:ln w="9525">
            <a:noFill/>
            <a:miter lim="800000"/>
            <a:headEnd/>
            <a:tailEnd/>
          </a:ln>
        </p:spPr>
      </p:pic>
      <p:sp>
        <p:nvSpPr>
          <p:cNvPr id="33" name="Text Placeholder 32"/>
          <p:cNvSpPr>
            <a:spLocks noGrp="1"/>
          </p:cNvSpPr>
          <p:nvPr>
            <p:ph type="body" sz="quarter" idx="17"/>
          </p:nvPr>
        </p:nvSpPr>
        <p:spPr>
          <a:xfrm>
            <a:off x="914400" y="4572000"/>
            <a:ext cx="7543800" cy="1828800"/>
          </a:xfrm>
        </p:spPr>
        <p:txBody>
          <a:bodyPr>
            <a:normAutofit/>
          </a:bodyPr>
          <a:lstStyle/>
          <a:p>
            <a:pPr marL="0" indent="0"/>
            <a:r>
              <a:rPr lang="en-US" dirty="0" smtClean="0">
                <a:solidFill>
                  <a:schemeClr val="tx1">
                    <a:lumMod val="65000"/>
                  </a:schemeClr>
                </a:solidFill>
              </a:rPr>
              <a:t>Users are successfully discovering relevant resources through non-library systems (e.g., general web searches, e-commerce sites, and social networking applications). We need to ensure that items in our collections and licensed resources are discoverable in non-library environments.</a:t>
            </a:r>
            <a:endParaRPr lang="en-US" dirty="0">
              <a:solidFill>
                <a:schemeClr val="tx1">
                  <a:lumMod val="65000"/>
                </a:schemeClr>
              </a:solidFill>
            </a:endParaRPr>
          </a:p>
        </p:txBody>
      </p:sp>
      <p:pic>
        <p:nvPicPr>
          <p:cNvPr id="35" name="Picture 2"/>
          <p:cNvPicPr>
            <a:picLocks noGrp="1" noChangeAspect="1" noChangeArrowheads="1"/>
          </p:cNvPicPr>
          <p:nvPr>
            <p:ph type="pic" sz="quarter" idx="19"/>
          </p:nvPr>
        </p:nvPicPr>
        <p:blipFill>
          <a:blip r:embed="rId2" cstate="print"/>
          <a:srcRect l="15079" r="15079"/>
          <a:stretch>
            <a:fillRect/>
          </a:stretch>
        </p:blipFill>
        <p:spPr bwMode="auto">
          <a:xfrm>
            <a:off x="45720" y="3413760"/>
            <a:ext cx="914400" cy="914400"/>
          </a:xfrm>
          <a:prstGeom prst="rect">
            <a:avLst/>
          </a:prstGeom>
          <a:noFill/>
          <a:ln w="9525">
            <a:noFill/>
            <a:miter lim="800000"/>
            <a:headEnd/>
            <a:tailEnd/>
          </a:ln>
        </p:spPr>
      </p:pic>
      <p:pic>
        <p:nvPicPr>
          <p:cNvPr id="36" name="Picture 2"/>
          <p:cNvPicPr>
            <a:picLocks noGrp="1" noChangeAspect="1" noChangeArrowheads="1"/>
          </p:cNvPicPr>
          <p:nvPr>
            <p:ph type="pic" sz="quarter" idx="22"/>
          </p:nvPr>
        </p:nvPicPr>
        <p:blipFill>
          <a:blip r:embed="rId2" cstate="print"/>
          <a:srcRect l="15079" r="15079"/>
          <a:stretch>
            <a:fillRect/>
          </a:stretch>
        </p:blipFill>
        <p:spPr bwMode="auto">
          <a:xfrm>
            <a:off x="45720" y="4876800"/>
            <a:ext cx="914400" cy="914400"/>
          </a:xfrm>
          <a:prstGeom prst="rect">
            <a:avLst/>
          </a:prstGeom>
          <a:noFill/>
          <a:ln w="9525">
            <a:noFill/>
            <a:miter lim="800000"/>
            <a:headEnd/>
            <a:tailEnd/>
          </a:ln>
        </p:spPr>
      </p:pic>
      <p:sp>
        <p:nvSpPr>
          <p:cNvPr id="37" name="TextBox 36"/>
          <p:cNvSpPr txBox="1"/>
          <p:nvPr/>
        </p:nvSpPr>
        <p:spPr>
          <a:xfrm>
            <a:off x="0" y="6488668"/>
            <a:ext cx="5884944" cy="369332"/>
          </a:xfrm>
          <a:prstGeom prst="rect">
            <a:avLst/>
          </a:prstGeom>
          <a:noFill/>
        </p:spPr>
        <p:txBody>
          <a:bodyPr wrap="none" rtlCol="0">
            <a:spAutoFit/>
          </a:bodyPr>
          <a:lstStyle/>
          <a:p>
            <a:r>
              <a:rPr lang="en-US" dirty="0" smtClean="0"/>
              <a:t>Discoverability Phase 1 final report. http://z.umn.edu/disco1</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anim calcmode="lin" valueType="num">
                                      <p:cBhvr additive="base">
                                        <p:cTn id="11"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anim calcmode="lin" valueType="num">
                                      <p:cBhvr additive="base">
                                        <p:cTn id="15" dur="500" fill="hold"/>
                                        <p:tgtEl>
                                          <p:spTgt spid="30">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anim calcmode="lin" valueType="num">
                                      <p:cBhvr additive="base">
                                        <p:cTn id="19" dur="500" fill="hold"/>
                                        <p:tgtEl>
                                          <p:spTgt spid="30">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4"/>
          </p:nvPr>
        </p:nvSpPr>
        <p:spPr/>
        <p:txBody>
          <a:bodyPr/>
          <a:lstStyle/>
          <a:p>
            <a:r>
              <a:rPr lang="en-US" dirty="0" smtClean="0"/>
              <a:t>U Cambridge</a:t>
            </a:r>
            <a:endParaRPr lang="en-US" dirty="0"/>
          </a:p>
        </p:txBody>
      </p:sp>
      <p:sp>
        <p:nvSpPr>
          <p:cNvPr id="6" name="Text Placeholder 5"/>
          <p:cNvSpPr>
            <a:spLocks noGrp="1"/>
          </p:cNvSpPr>
          <p:nvPr>
            <p:ph type="body" sz="quarter" idx="26"/>
          </p:nvPr>
        </p:nvSpPr>
        <p:spPr>
          <a:xfrm>
            <a:off x="6400800" y="2667000"/>
            <a:ext cx="2743200" cy="4038600"/>
          </a:xfrm>
        </p:spPr>
        <p:txBody>
          <a:bodyPr/>
          <a:lstStyle/>
          <a:p>
            <a:r>
              <a:rPr lang="en-US" dirty="0" smtClean="0">
                <a:solidFill>
                  <a:schemeClr val="tx1">
                    <a:lumMod val="50000"/>
                  </a:schemeClr>
                </a:solidFill>
              </a:rPr>
              <a:t>Sakai based learning management environment.</a:t>
            </a:r>
          </a:p>
          <a:p>
            <a:endParaRPr lang="en-US" dirty="0" smtClean="0">
              <a:solidFill>
                <a:schemeClr val="tx1">
                  <a:lumMod val="50000"/>
                </a:schemeClr>
              </a:solidFill>
            </a:endParaRPr>
          </a:p>
          <a:p>
            <a:r>
              <a:rPr lang="en-US" dirty="0" smtClean="0">
                <a:solidFill>
                  <a:schemeClr val="tx1">
                    <a:lumMod val="50000"/>
                  </a:schemeClr>
                </a:solidFill>
              </a:rPr>
              <a:t>Library widgets.</a:t>
            </a:r>
            <a:endParaRPr lang="en-US" dirty="0">
              <a:solidFill>
                <a:schemeClr val="tx1">
                  <a:lumMod val="50000"/>
                </a:schemeClr>
              </a:solidFill>
            </a:endParaRPr>
          </a:p>
        </p:txBody>
      </p:sp>
      <p:sp>
        <p:nvSpPr>
          <p:cNvPr id="7" name="Picture Placeholder 6"/>
          <p:cNvSpPr>
            <a:spLocks noGrp="1"/>
          </p:cNvSpPr>
          <p:nvPr>
            <p:ph type="pic" sz="quarter" idx="33"/>
          </p:nvPr>
        </p:nvSpPr>
        <p:spPr>
          <a:xfrm>
            <a:off x="45720" y="2057400"/>
            <a:ext cx="6278880" cy="4572000"/>
          </a:xfrm>
        </p:spPr>
      </p:sp>
      <p:pic>
        <p:nvPicPr>
          <p:cNvPr id="56323" name="Picture 3" descr="C:\Users\dempseyl\AppData\Local\Microsoft\Windows\Temporary Internet Files\Content.Outlook\4LJBNWZD\widget_1.jpg"/>
          <p:cNvPicPr>
            <a:picLocks noChangeAspect="1" noChangeArrowheads="1"/>
          </p:cNvPicPr>
          <p:nvPr/>
        </p:nvPicPr>
        <p:blipFill>
          <a:blip r:embed="rId2" cstate="print"/>
          <a:srcRect/>
          <a:stretch>
            <a:fillRect/>
          </a:stretch>
        </p:blipFill>
        <p:spPr bwMode="auto">
          <a:xfrm>
            <a:off x="0" y="2076450"/>
            <a:ext cx="6172200" cy="4629150"/>
          </a:xfrm>
          <a:prstGeom prst="rect">
            <a:avLst/>
          </a:prstGeom>
          <a:noFill/>
        </p:spPr>
      </p:pic>
    </p:spTree>
  </p:cSld>
  <p:clrMapOvr>
    <a:masterClrMapping/>
  </p:clrMapOvr>
  <p:transition>
    <p:pu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type="pic" sz="quarter" idx="33"/>
          </p:nvPr>
        </p:nvPicPr>
        <p:blipFill>
          <a:blip r:embed="rId2" cstate="print"/>
          <a:srcRect t="4427" b="4427"/>
          <a:stretch>
            <a:fillRect/>
          </a:stretch>
        </p:blipFill>
        <p:spPr bwMode="auto">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Disclosure</a:t>
            </a:r>
            <a:endParaRPr lang="en-US" dirty="0"/>
          </a:p>
        </p:txBody>
      </p:sp>
      <p:sp>
        <p:nvSpPr>
          <p:cNvPr id="13" name="Subtitle 12"/>
          <p:cNvSpPr>
            <a:spLocks noGrp="1"/>
          </p:cNvSpPr>
          <p:nvPr>
            <p:ph type="subTitle" idx="13"/>
          </p:nvPr>
        </p:nvSpPr>
        <p:spPr>
          <a:xfrm>
            <a:off x="-45720" y="1066800"/>
            <a:ext cx="9189720" cy="640080"/>
          </a:xfrm>
        </p:spPr>
        <p:txBody>
          <a:bodyPr>
            <a:normAutofit fontScale="92500"/>
          </a:bodyPr>
          <a:lstStyle/>
          <a:p>
            <a:r>
              <a:rPr lang="en-US" dirty="0" smtClean="0"/>
              <a:t>Make sure that resources are visible in the flow</a:t>
            </a:r>
            <a:endParaRPr lang="en-US" dirty="0"/>
          </a:p>
        </p:txBody>
      </p:sp>
      <p:sp>
        <p:nvSpPr>
          <p:cNvPr id="22" name="Text Placeholder 21"/>
          <p:cNvSpPr>
            <a:spLocks noGrp="1"/>
          </p:cNvSpPr>
          <p:nvPr>
            <p:ph type="body" sz="quarter" idx="14"/>
          </p:nvPr>
        </p:nvSpPr>
        <p:spPr>
          <a:xfrm>
            <a:off x="-45720" y="5486400"/>
            <a:ext cx="9189720" cy="457200"/>
          </a:xfrm>
        </p:spPr>
        <p:txBody>
          <a:bodyPr/>
          <a:lstStyle/>
          <a:p>
            <a:r>
              <a:rPr lang="en-US" dirty="0" smtClean="0"/>
              <a:t>Disclosure and syndication – inside out</a:t>
            </a:r>
            <a:endParaRPr lang="en-US" dirty="0"/>
          </a:p>
        </p:txBody>
      </p:sp>
      <p:sp>
        <p:nvSpPr>
          <p:cNvPr id="23" name="Text Placeholder 22"/>
          <p:cNvSpPr>
            <a:spLocks noGrp="1"/>
          </p:cNvSpPr>
          <p:nvPr>
            <p:ph type="body" sz="quarter" idx="15"/>
          </p:nvPr>
        </p:nvSpPr>
        <p:spPr>
          <a:xfrm>
            <a:off x="-45720" y="5867400"/>
            <a:ext cx="9189720" cy="381000"/>
          </a:xfrm>
        </p:spPr>
        <p:txBody>
          <a:bodyPr>
            <a:normAutofit lnSpcReduction="10000"/>
          </a:bodyPr>
          <a:lstStyle/>
          <a:p>
            <a:r>
              <a:rPr lang="en-US" dirty="0" smtClean="0">
                <a:solidFill>
                  <a:schemeClr val="tx1">
                    <a:lumMod val="65000"/>
                  </a:schemeClr>
                </a:solidFill>
              </a:rPr>
              <a:t>Institutional assets – website, repositories, …</a:t>
            </a:r>
            <a:endParaRPr lang="en-US" dirty="0">
              <a:solidFill>
                <a:schemeClr val="tx1">
                  <a:lumMod val="65000"/>
                </a:schemeClr>
              </a:solidFill>
            </a:endParaRPr>
          </a:p>
        </p:txBody>
      </p:sp>
      <p:sp>
        <p:nvSpPr>
          <p:cNvPr id="25" name="Text Placeholder 24"/>
          <p:cNvSpPr>
            <a:spLocks noGrp="1"/>
          </p:cNvSpPr>
          <p:nvPr>
            <p:ph type="body" sz="quarter" idx="16"/>
          </p:nvPr>
        </p:nvSpPr>
        <p:spPr>
          <a:xfrm>
            <a:off x="-45720" y="6172200"/>
            <a:ext cx="9189720" cy="381000"/>
          </a:xfrm>
        </p:spPr>
        <p:txBody>
          <a:bodyPr>
            <a:normAutofit lnSpcReduction="10000"/>
          </a:bodyPr>
          <a:lstStyle/>
          <a:p>
            <a:r>
              <a:rPr lang="en-US" dirty="0" smtClean="0"/>
              <a:t>Holdings – knowledge base, catalog (e.g. Google Scholar)</a:t>
            </a:r>
            <a:endParaRPr lang="en-US" dirty="0"/>
          </a:p>
        </p:txBody>
      </p:sp>
      <p:sp>
        <p:nvSpPr>
          <p:cNvPr id="7" name="Oval 6"/>
          <p:cNvSpPr/>
          <p:nvPr/>
        </p:nvSpPr>
        <p:spPr>
          <a:xfrm>
            <a:off x="3048000" y="3962400"/>
            <a:ext cx="2057400" cy="1066800"/>
          </a:xfrm>
          <a:prstGeom prst="ellipse">
            <a:avLst/>
          </a:prstGeom>
          <a:solidFill>
            <a:schemeClr val="tx1">
              <a:lumMod val="65000"/>
            </a:schemeClr>
          </a:solidFill>
          <a:ln>
            <a:solidFill>
              <a:schemeClr val="accent3"/>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Library</a:t>
            </a:r>
          </a:p>
        </p:txBody>
      </p:sp>
      <p:sp>
        <p:nvSpPr>
          <p:cNvPr id="9" name="Oval 8"/>
          <p:cNvSpPr/>
          <p:nvPr/>
        </p:nvSpPr>
        <p:spPr>
          <a:xfrm>
            <a:off x="6096000" y="2667000"/>
            <a:ext cx="2438400" cy="1066800"/>
          </a:xfrm>
          <a:prstGeom prst="ellipse">
            <a:avLst/>
          </a:prstGeom>
          <a:solidFill>
            <a:schemeClr val="tx1">
              <a:lumMod val="65000"/>
            </a:schemeClr>
          </a:solidFill>
          <a:ln>
            <a:solidFill>
              <a:schemeClr val="accent3"/>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Consumer</a:t>
            </a:r>
          </a:p>
        </p:txBody>
      </p:sp>
      <p:sp>
        <p:nvSpPr>
          <p:cNvPr id="10" name="Oval 9"/>
          <p:cNvSpPr/>
          <p:nvPr/>
        </p:nvSpPr>
        <p:spPr>
          <a:xfrm>
            <a:off x="533400" y="2743200"/>
            <a:ext cx="2209800" cy="1066800"/>
          </a:xfrm>
          <a:prstGeom prst="ellipse">
            <a:avLst/>
          </a:prstGeom>
          <a:solidFill>
            <a:schemeClr val="tx1">
              <a:lumMod val="65000"/>
            </a:schemeClr>
          </a:solidFill>
          <a:ln>
            <a:solidFill>
              <a:schemeClr val="accent3"/>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lumMod val="65000"/>
                  </a:schemeClr>
                </a:solidFill>
                <a:latin typeface="Calibri"/>
                <a:ea typeface="+mn-ea"/>
                <a:cs typeface="+mn-cs"/>
              </a:rPr>
              <a:t>Info</a:t>
            </a:r>
            <a:br>
              <a:rPr lang="en-US" b="1" kern="1200" dirty="0">
                <a:solidFill>
                  <a:schemeClr val="tx1">
                    <a:lumMod val="65000"/>
                  </a:schemeClr>
                </a:solidFill>
                <a:latin typeface="Calibri"/>
                <a:ea typeface="+mn-ea"/>
                <a:cs typeface="+mn-cs"/>
              </a:rPr>
            </a:br>
            <a:r>
              <a:rPr lang="en-US" b="1" kern="1200" dirty="0">
                <a:solidFill>
                  <a:schemeClr val="tx1">
                    <a:lumMod val="65000"/>
                  </a:schemeClr>
                </a:solidFill>
                <a:latin typeface="Calibri"/>
                <a:ea typeface="+mn-ea"/>
                <a:cs typeface="+mn-cs"/>
              </a:rPr>
              <a:t>Provider</a:t>
            </a:r>
          </a:p>
        </p:txBody>
      </p:sp>
      <p:sp>
        <p:nvSpPr>
          <p:cNvPr id="11" name="Oval 10"/>
          <p:cNvSpPr/>
          <p:nvPr/>
        </p:nvSpPr>
        <p:spPr>
          <a:xfrm>
            <a:off x="3124200" y="1981200"/>
            <a:ext cx="1981200" cy="1066800"/>
          </a:xfrm>
          <a:prstGeom prst="ellipse">
            <a:avLst/>
          </a:prstGeom>
          <a:solidFill>
            <a:schemeClr val="tx1">
              <a:lumMod val="65000"/>
            </a:schemeClr>
          </a:solidFill>
          <a:ln>
            <a:solidFill>
              <a:schemeClr val="accent3"/>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smtClean="0">
                <a:solidFill>
                  <a:schemeClr val="tx1"/>
                </a:solidFill>
                <a:latin typeface="Calibri"/>
                <a:ea typeface="+mn-ea"/>
                <a:cs typeface="+mn-cs"/>
              </a:rPr>
              <a:t>Network Flow</a:t>
            </a:r>
            <a:endParaRPr lang="en-US" b="1" kern="1200" dirty="0">
              <a:solidFill>
                <a:schemeClr val="tx1"/>
              </a:solidFill>
              <a:latin typeface="Calibri"/>
              <a:ea typeface="+mn-ea"/>
              <a:cs typeface="+mn-cs"/>
            </a:endParaRPr>
          </a:p>
        </p:txBody>
      </p:sp>
      <p:cxnSp>
        <p:nvCxnSpPr>
          <p:cNvPr id="30" name="Straight Arrow Connector 29"/>
          <p:cNvCxnSpPr>
            <a:stCxn id="11" idx="4"/>
            <a:endCxn id="7" idx="0"/>
          </p:cNvCxnSpPr>
          <p:nvPr/>
        </p:nvCxnSpPr>
        <p:spPr>
          <a:xfrm rot="5400000">
            <a:off x="3638550" y="3486150"/>
            <a:ext cx="914400" cy="38100"/>
          </a:xfrm>
          <a:prstGeom prst="straightConnector1">
            <a:avLst/>
          </a:prstGeom>
          <a:ln w="5715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029200" y="2667000"/>
            <a:ext cx="1219200" cy="304800"/>
          </a:xfrm>
          <a:prstGeom prst="straightConnector1">
            <a:avLst/>
          </a:prstGeom>
          <a:ln w="5715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24"/>
          </p:nvPr>
        </p:nvSpPr>
        <p:spPr>
          <a:xfrm>
            <a:off x="6248400" y="1965960"/>
            <a:ext cx="2895600" cy="396240"/>
          </a:xfrm>
        </p:spPr>
        <p:txBody>
          <a:bodyPr>
            <a:normAutofit fontScale="92500" lnSpcReduction="10000"/>
          </a:bodyPr>
          <a:lstStyle/>
          <a:p>
            <a:r>
              <a:rPr lang="en-US" dirty="0" smtClean="0"/>
              <a:t>Getting into the flow</a:t>
            </a:r>
            <a:endParaRPr lang="en-US" dirty="0"/>
          </a:p>
        </p:txBody>
      </p:sp>
      <p:sp>
        <p:nvSpPr>
          <p:cNvPr id="21" name="Text Placeholder 20"/>
          <p:cNvSpPr>
            <a:spLocks noGrp="1"/>
          </p:cNvSpPr>
          <p:nvPr>
            <p:ph type="body" sz="quarter" idx="26"/>
          </p:nvPr>
        </p:nvSpPr>
        <p:spPr>
          <a:xfrm>
            <a:off x="6858000" y="2514600"/>
            <a:ext cx="2286000" cy="4191000"/>
          </a:xfrm>
        </p:spPr>
        <p:txBody>
          <a:bodyPr/>
          <a:lstStyle/>
          <a:p>
            <a:r>
              <a:rPr lang="en-US" dirty="0" smtClean="0">
                <a:solidFill>
                  <a:schemeClr val="tx1">
                    <a:lumMod val="65000"/>
                  </a:schemeClr>
                </a:solidFill>
              </a:rPr>
              <a:t>Not just providing a way to interact with resources …</a:t>
            </a:r>
          </a:p>
          <a:p>
            <a:endParaRPr lang="en-US" dirty="0" smtClean="0">
              <a:solidFill>
                <a:schemeClr val="tx1">
                  <a:lumMod val="65000"/>
                </a:schemeClr>
              </a:solidFill>
            </a:endParaRPr>
          </a:p>
          <a:p>
            <a:r>
              <a:rPr lang="en-US" dirty="0" smtClean="0">
                <a:solidFill>
                  <a:schemeClr val="tx1">
                    <a:lumMod val="65000"/>
                  </a:schemeClr>
                </a:solidFill>
              </a:rPr>
              <a:t>… but a way of making yourself visible and attracting resources to you.</a:t>
            </a:r>
            <a:endParaRPr lang="en-US" dirty="0">
              <a:solidFill>
                <a:schemeClr val="tx1">
                  <a:lumMod val="65000"/>
                </a:schemeClr>
              </a:solidFill>
            </a:endParaRPr>
          </a:p>
        </p:txBody>
      </p:sp>
      <p:pic>
        <p:nvPicPr>
          <p:cNvPr id="126978" name="Picture 2"/>
          <p:cNvPicPr>
            <a:picLocks noGrp="1" noChangeAspect="1" noChangeArrowheads="1"/>
          </p:cNvPicPr>
          <p:nvPr>
            <p:ph type="pic" sz="quarter" idx="33"/>
          </p:nvPr>
        </p:nvPicPr>
        <p:blipFill>
          <a:blip r:embed="rId2" cstate="print"/>
          <a:srcRect t="798" b="798"/>
          <a:stretch>
            <a:fillRect/>
          </a:stretch>
        </p:blipFill>
        <p:spPr bwMode="auto">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Disclosure</a:t>
            </a:r>
            <a:endParaRPr lang="en-US" dirty="0"/>
          </a:p>
        </p:txBody>
      </p:sp>
      <p:sp>
        <p:nvSpPr>
          <p:cNvPr id="9" name="Subtitle 8"/>
          <p:cNvSpPr>
            <a:spLocks noGrp="1"/>
          </p:cNvSpPr>
          <p:nvPr>
            <p:ph type="subTitle" idx="13"/>
          </p:nvPr>
        </p:nvSpPr>
        <p:spPr/>
        <p:txBody>
          <a:bodyPr/>
          <a:lstStyle/>
          <a:p>
            <a:r>
              <a:rPr lang="en-US" dirty="0" smtClean="0">
                <a:solidFill>
                  <a:schemeClr val="tx1">
                    <a:lumMod val="65000"/>
                  </a:schemeClr>
                </a:solidFill>
              </a:rPr>
              <a:t>Effective web presence</a:t>
            </a:r>
            <a:endParaRPr lang="en-US" dirty="0">
              <a:solidFill>
                <a:schemeClr val="tx1">
                  <a:lumMod val="65000"/>
                </a:schemeClr>
              </a:solidFill>
            </a:endParaRPr>
          </a:p>
        </p:txBody>
      </p:sp>
      <p:sp>
        <p:nvSpPr>
          <p:cNvPr id="11" name="Text Placeholder 10"/>
          <p:cNvSpPr>
            <a:spLocks noGrp="1"/>
          </p:cNvSpPr>
          <p:nvPr>
            <p:ph type="body" sz="quarter" idx="24"/>
          </p:nvPr>
        </p:nvSpPr>
        <p:spPr>
          <a:xfrm>
            <a:off x="4572000" y="1965960"/>
            <a:ext cx="4572000" cy="548640"/>
          </a:xfrm>
        </p:spPr>
        <p:txBody>
          <a:bodyPr>
            <a:normAutofit/>
          </a:bodyPr>
          <a:lstStyle/>
          <a:p>
            <a:r>
              <a:rPr lang="en-US" dirty="0" smtClean="0"/>
              <a:t>Strategic content alliance</a:t>
            </a:r>
            <a:endParaRPr lang="en-US" dirty="0"/>
          </a:p>
        </p:txBody>
      </p:sp>
      <p:sp>
        <p:nvSpPr>
          <p:cNvPr id="12" name="Text Placeholder 11"/>
          <p:cNvSpPr>
            <a:spLocks noGrp="1"/>
          </p:cNvSpPr>
          <p:nvPr>
            <p:ph type="body" sz="quarter" idx="26"/>
          </p:nvPr>
        </p:nvSpPr>
        <p:spPr>
          <a:xfrm>
            <a:off x="4572000" y="2819400"/>
            <a:ext cx="4572000" cy="3810000"/>
          </a:xfrm>
        </p:spPr>
        <p:txBody>
          <a:bodyPr/>
          <a:lstStyle/>
          <a:p>
            <a:r>
              <a:rPr lang="en-US" dirty="0" smtClean="0">
                <a:solidFill>
                  <a:schemeClr val="tx1">
                    <a:lumMod val="65000"/>
                  </a:schemeClr>
                </a:solidFill>
              </a:rPr>
              <a:t>A set of materials to advise on how to create an effective web presence. </a:t>
            </a:r>
          </a:p>
          <a:p>
            <a:endParaRPr lang="en-US" dirty="0" smtClean="0">
              <a:solidFill>
                <a:schemeClr val="tx1">
                  <a:lumMod val="65000"/>
                </a:schemeClr>
              </a:solidFill>
            </a:endParaRPr>
          </a:p>
          <a:p>
            <a:r>
              <a:rPr lang="en-US" dirty="0" smtClean="0">
                <a:solidFill>
                  <a:schemeClr val="tx1">
                    <a:lumMod val="65000"/>
                  </a:schemeClr>
                </a:solidFill>
              </a:rPr>
              <a:t>SEO</a:t>
            </a:r>
          </a:p>
          <a:p>
            <a:r>
              <a:rPr lang="en-US" dirty="0" smtClean="0">
                <a:solidFill>
                  <a:schemeClr val="tx1">
                    <a:lumMod val="65000"/>
                  </a:schemeClr>
                </a:solidFill>
              </a:rPr>
              <a:t>Metadata</a:t>
            </a:r>
          </a:p>
          <a:p>
            <a:r>
              <a:rPr lang="en-US" dirty="0" smtClean="0">
                <a:solidFill>
                  <a:schemeClr val="tx1">
                    <a:lumMod val="65000"/>
                  </a:schemeClr>
                </a:solidFill>
              </a:rPr>
              <a:t>Structure</a:t>
            </a:r>
            <a:br>
              <a:rPr lang="en-US" dirty="0" smtClean="0">
                <a:solidFill>
                  <a:schemeClr val="tx1">
                    <a:lumMod val="65000"/>
                  </a:schemeClr>
                </a:solidFill>
              </a:rPr>
            </a:br>
            <a:r>
              <a:rPr lang="en-US" dirty="0" smtClean="0">
                <a:solidFill>
                  <a:schemeClr val="tx1">
                    <a:lumMod val="65000"/>
                  </a:schemeClr>
                </a:solidFill>
              </a:rPr>
              <a:t>etc ….</a:t>
            </a:r>
            <a:endParaRPr lang="en-US" dirty="0">
              <a:solidFill>
                <a:schemeClr val="tx1">
                  <a:lumMod val="65000"/>
                </a:schemeClr>
              </a:solidFill>
            </a:endParaRPr>
          </a:p>
        </p:txBody>
      </p:sp>
      <p:pic>
        <p:nvPicPr>
          <p:cNvPr id="80898" name="Picture 2"/>
          <p:cNvPicPr>
            <a:picLocks noGrp="1" noChangeAspect="1" noChangeArrowheads="1"/>
          </p:cNvPicPr>
          <p:nvPr>
            <p:ph type="pic" sz="quarter" idx="33"/>
          </p:nvPr>
        </p:nvPicPr>
        <p:blipFill>
          <a:blip r:embed="rId2" cstate="print"/>
          <a:srcRect t="1105" b="1105"/>
          <a:stretch>
            <a:fillRect/>
          </a:stretch>
        </p:blipFill>
        <p:spPr bwMode="auto">
          <a:xfrm>
            <a:off x="46038" y="2057400"/>
            <a:ext cx="3306762" cy="457200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Disclosure</a:t>
            </a:r>
            <a:endParaRPr lang="en-US" dirty="0"/>
          </a:p>
        </p:txBody>
      </p:sp>
      <p:sp>
        <p:nvSpPr>
          <p:cNvPr id="9" name="Subtitle 8"/>
          <p:cNvSpPr>
            <a:spLocks noGrp="1"/>
          </p:cNvSpPr>
          <p:nvPr>
            <p:ph type="subTitle" idx="13"/>
          </p:nvPr>
        </p:nvSpPr>
        <p:spPr>
          <a:xfrm>
            <a:off x="-45720" y="1097280"/>
            <a:ext cx="7741920" cy="640080"/>
          </a:xfrm>
        </p:spPr>
        <p:txBody>
          <a:bodyPr>
            <a:normAutofit fontScale="70000" lnSpcReduction="20000"/>
          </a:bodyPr>
          <a:lstStyle/>
          <a:p>
            <a:r>
              <a:rPr lang="en-US" dirty="0" smtClean="0">
                <a:solidFill>
                  <a:schemeClr val="tx1">
                    <a:lumMod val="65000"/>
                  </a:schemeClr>
                </a:solidFill>
              </a:rPr>
              <a:t>External data aggregators fit in to several categories:</a:t>
            </a:r>
          </a:p>
          <a:p>
            <a:endParaRPr lang="en-US" dirty="0"/>
          </a:p>
        </p:txBody>
      </p:sp>
      <p:sp>
        <p:nvSpPr>
          <p:cNvPr id="10" name="Text Placeholder 9"/>
          <p:cNvSpPr>
            <a:spLocks noGrp="1"/>
          </p:cNvSpPr>
          <p:nvPr>
            <p:ph type="body" sz="quarter" idx="14"/>
          </p:nvPr>
        </p:nvSpPr>
        <p:spPr>
          <a:xfrm>
            <a:off x="-45720" y="2057400"/>
            <a:ext cx="6979920" cy="4495800"/>
          </a:xfrm>
        </p:spPr>
        <p:txBody>
          <a:bodyPr>
            <a:normAutofit fontScale="92500"/>
          </a:bodyPr>
          <a:lstStyle/>
          <a:p>
            <a:r>
              <a:rPr lang="en-US" dirty="0" smtClean="0"/>
              <a:t>• </a:t>
            </a:r>
            <a:r>
              <a:rPr lang="en-US" dirty="0" smtClean="0">
                <a:solidFill>
                  <a:schemeClr val="accent3"/>
                </a:solidFill>
              </a:rPr>
              <a:t>General metadata aggregations </a:t>
            </a:r>
            <a:r>
              <a:rPr lang="en-US" dirty="0" smtClean="0"/>
              <a:t>(examples: </a:t>
            </a:r>
            <a:r>
              <a:rPr lang="en-US" dirty="0" err="1" smtClean="0"/>
              <a:t>WorldCat</a:t>
            </a:r>
            <a:r>
              <a:rPr lang="en-US" dirty="0" smtClean="0"/>
              <a:t>; Google Scholar; </a:t>
            </a:r>
            <a:r>
              <a:rPr lang="en-US" dirty="0" err="1" smtClean="0"/>
              <a:t>OAIster</a:t>
            </a:r>
            <a:r>
              <a:rPr lang="en-US" dirty="0" smtClean="0"/>
              <a:t>; Primo Central; Google)</a:t>
            </a:r>
          </a:p>
          <a:p>
            <a:r>
              <a:rPr lang="en-US" dirty="0" smtClean="0"/>
              <a:t>• </a:t>
            </a:r>
            <a:r>
              <a:rPr lang="en-US" dirty="0" smtClean="0">
                <a:solidFill>
                  <a:schemeClr val="accent3"/>
                </a:solidFill>
              </a:rPr>
              <a:t>General data object aggregations </a:t>
            </a:r>
            <a:r>
              <a:rPr lang="en-US" dirty="0" smtClean="0"/>
              <a:t>(examples: </a:t>
            </a:r>
            <a:r>
              <a:rPr lang="en-US" dirty="0" err="1" smtClean="0"/>
              <a:t>HathiTrust</a:t>
            </a:r>
            <a:r>
              <a:rPr lang="en-US" dirty="0" smtClean="0"/>
              <a:t>; Wikipedia; Internet Archive; </a:t>
            </a:r>
            <a:r>
              <a:rPr lang="en-US" dirty="0" err="1" smtClean="0"/>
              <a:t>Flickr</a:t>
            </a:r>
            <a:r>
              <a:rPr lang="en-US" dirty="0" smtClean="0"/>
              <a:t> Commons)</a:t>
            </a:r>
          </a:p>
          <a:p>
            <a:r>
              <a:rPr lang="en-US" dirty="0" smtClean="0"/>
              <a:t>• </a:t>
            </a:r>
            <a:r>
              <a:rPr lang="en-US" dirty="0" smtClean="0">
                <a:solidFill>
                  <a:schemeClr val="accent3"/>
                </a:solidFill>
              </a:rPr>
              <a:t>Disciplinary aggregations</a:t>
            </a:r>
            <a:r>
              <a:rPr lang="en-US" dirty="0" smtClean="0"/>
              <a:t> (examples: </a:t>
            </a:r>
            <a:r>
              <a:rPr lang="en-US" dirty="0" err="1" smtClean="0"/>
              <a:t>AgEcon</a:t>
            </a:r>
            <a:r>
              <a:rPr lang="en-US" dirty="0" smtClean="0"/>
              <a:t> Search; </a:t>
            </a:r>
            <a:r>
              <a:rPr lang="en-US" dirty="0" err="1" smtClean="0"/>
              <a:t>ArXiv</a:t>
            </a:r>
            <a:r>
              <a:rPr lang="en-US" dirty="0" smtClean="0"/>
              <a:t> (for physics); </a:t>
            </a:r>
            <a:r>
              <a:rPr lang="en-US" dirty="0" err="1" smtClean="0"/>
              <a:t>EarthPrints</a:t>
            </a:r>
            <a:r>
              <a:rPr lang="en-US" dirty="0" smtClean="0"/>
              <a:t>)</a:t>
            </a:r>
          </a:p>
          <a:p>
            <a:r>
              <a:rPr lang="en-US" dirty="0" smtClean="0"/>
              <a:t>• </a:t>
            </a:r>
            <a:r>
              <a:rPr lang="en-US" dirty="0" smtClean="0">
                <a:solidFill>
                  <a:schemeClr val="accent3"/>
                </a:solidFill>
              </a:rPr>
              <a:t>Form aggregations </a:t>
            </a:r>
            <a:r>
              <a:rPr lang="en-US" dirty="0" smtClean="0"/>
              <a:t>(examples: Digital Dissertations; MERLOT (learning objects); </a:t>
            </a:r>
            <a:r>
              <a:rPr lang="en-US" dirty="0" err="1" smtClean="0"/>
              <a:t>ArtSTOR</a:t>
            </a:r>
            <a:r>
              <a:rPr lang="en-US" dirty="0" smtClean="0"/>
              <a:t>; </a:t>
            </a:r>
            <a:r>
              <a:rPr lang="en-US" dirty="0" err="1" smtClean="0"/>
              <a:t>ArchiveGrid</a:t>
            </a:r>
            <a:r>
              <a:rPr lang="en-US" dirty="0" smtClean="0"/>
              <a:t>)</a:t>
            </a:r>
          </a:p>
          <a:p>
            <a:r>
              <a:rPr lang="en-US" dirty="0" smtClean="0"/>
              <a:t>• </a:t>
            </a:r>
            <a:r>
              <a:rPr lang="en-US" dirty="0" smtClean="0">
                <a:solidFill>
                  <a:schemeClr val="accent3"/>
                </a:solidFill>
              </a:rPr>
              <a:t>Topical aggregations </a:t>
            </a:r>
            <a:r>
              <a:rPr lang="en-US" dirty="0" smtClean="0"/>
              <a:t>(examples: Minnesota Reflections; </a:t>
            </a:r>
            <a:r>
              <a:rPr lang="en-US" dirty="0" err="1" smtClean="0"/>
              <a:t>EthicShare</a:t>
            </a:r>
            <a:r>
              <a:rPr lang="en-US" dirty="0" smtClean="0"/>
              <a:t>)</a:t>
            </a:r>
            <a:endParaRPr lang="en-US" dirty="0"/>
          </a:p>
        </p:txBody>
      </p:sp>
      <p:pic>
        <p:nvPicPr>
          <p:cNvPr id="12" name="Picture 6"/>
          <p:cNvPicPr>
            <a:picLocks noGrp="1" noChangeAspect="1" noChangeArrowheads="1"/>
          </p:cNvPicPr>
          <p:nvPr>
            <p:ph type="pic" sz="quarter" idx="4294967295"/>
          </p:nvPr>
        </p:nvPicPr>
        <p:blipFill>
          <a:blip r:embed="rId2" cstate="print"/>
          <a:srcRect l="15079" r="15079"/>
          <a:stretch>
            <a:fillRect/>
          </a:stretch>
        </p:blipFill>
        <p:spPr bwMode="auto">
          <a:xfrm>
            <a:off x="0" y="1524000"/>
            <a:ext cx="457200" cy="457200"/>
          </a:xfrm>
          <a:prstGeom prst="rect">
            <a:avLst/>
          </a:prstGeom>
          <a:noFill/>
          <a:ln w="9525">
            <a:noFill/>
            <a:miter lim="800000"/>
            <a:headEnd/>
            <a:tailEnd/>
          </a:ln>
        </p:spPr>
      </p:pic>
      <p:sp>
        <p:nvSpPr>
          <p:cNvPr id="13" name="TextBox 12"/>
          <p:cNvSpPr txBox="1"/>
          <p:nvPr/>
        </p:nvSpPr>
        <p:spPr>
          <a:xfrm>
            <a:off x="3371151" y="6477000"/>
            <a:ext cx="5620449" cy="338554"/>
          </a:xfrm>
          <a:prstGeom prst="rect">
            <a:avLst/>
          </a:prstGeom>
          <a:noFill/>
        </p:spPr>
        <p:txBody>
          <a:bodyPr wrap="none" rtlCol="0">
            <a:spAutoFit/>
          </a:bodyPr>
          <a:lstStyle/>
          <a:p>
            <a:r>
              <a:rPr lang="en-US" sz="1600" dirty="0" smtClean="0"/>
              <a:t>Discoverability Phase 2 Final Report. </a:t>
            </a:r>
            <a:r>
              <a:rPr lang="en-US" sz="1600" dirty="0" smtClean="0">
                <a:hlinkClick r:id="rId3"/>
              </a:rPr>
              <a:t>http://purl.umn.edu/99734</a:t>
            </a:r>
            <a:endParaRPr lang="en-US" sz="1600" dirty="0"/>
          </a:p>
        </p:txBody>
      </p:sp>
    </p:spTree>
  </p:cSld>
  <p:clrMapOvr>
    <a:masterClrMapping/>
  </p:clrMapOvr>
  <p:transition>
    <p:pu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cstate="print"/>
          <a:srcRect/>
          <a:stretch>
            <a:fillRect/>
          </a:stretch>
        </p:blipFill>
        <p:spPr bwMode="auto">
          <a:xfrm>
            <a:off x="228600" y="457200"/>
            <a:ext cx="7875587" cy="3914775"/>
          </a:xfrm>
          <a:prstGeom prst="rect">
            <a:avLst/>
          </a:prstGeom>
          <a:noFill/>
          <a:ln w="9525">
            <a:noFill/>
            <a:miter lim="800000"/>
            <a:headEnd/>
            <a:tailEnd/>
          </a:ln>
        </p:spPr>
      </p:pic>
      <p:pic>
        <p:nvPicPr>
          <p:cNvPr id="148483" name="Picture 3"/>
          <p:cNvPicPr>
            <a:picLocks noChangeAspect="1" noChangeArrowheads="1"/>
          </p:cNvPicPr>
          <p:nvPr/>
        </p:nvPicPr>
        <p:blipFill>
          <a:blip r:embed="rId3" cstate="print"/>
          <a:srcRect/>
          <a:stretch>
            <a:fillRect/>
          </a:stretch>
        </p:blipFill>
        <p:spPr bwMode="auto">
          <a:xfrm>
            <a:off x="2286000" y="4648200"/>
            <a:ext cx="5400675" cy="1247775"/>
          </a:xfrm>
          <a:prstGeom prst="rect">
            <a:avLst/>
          </a:prstGeom>
          <a:noFill/>
          <a:ln w="9525">
            <a:noFill/>
            <a:miter lim="800000"/>
            <a:headEnd/>
            <a:tailEnd/>
          </a:ln>
        </p:spPr>
      </p:pic>
      <p:sp>
        <p:nvSpPr>
          <p:cNvPr id="4" name="Right Arrow 3"/>
          <p:cNvSpPr/>
          <p:nvPr/>
        </p:nvSpPr>
        <p:spPr>
          <a:xfrm>
            <a:off x="1371600" y="5181600"/>
            <a:ext cx="685800" cy="381000"/>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0"/>
              </a:schemeClr>
            </a:gs>
            <a:gs pos="50000">
              <a:schemeClr val="accent1">
                <a:tint val="44500"/>
                <a:satMod val="160000"/>
              </a:schemeClr>
            </a:gs>
            <a:gs pos="8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228600" y="4542675"/>
            <a:ext cx="8305800" cy="2086725"/>
          </a:xfrm>
          <a:prstGeom prst="rect">
            <a:avLst/>
          </a:prstGeom>
          <a:solidFill>
            <a:schemeClr val="tx1"/>
          </a:solidFill>
          <a:ln>
            <a:solidFill>
              <a:schemeClr val="accent3"/>
            </a:solidFill>
          </a:ln>
        </p:spPr>
        <p:txBody>
          <a:bodyPr wrap="square">
            <a:spAutoFit/>
          </a:bodyPr>
          <a:lstStyle/>
          <a:p>
            <a:pPr rtl="0" fontAlgn="base">
              <a:lnSpc>
                <a:spcPct val="120000"/>
              </a:lnSpc>
              <a:spcBef>
                <a:spcPct val="50000"/>
              </a:spcBef>
              <a:spcAft>
                <a:spcPct val="0"/>
              </a:spcAft>
              <a:defRPr/>
            </a:pPr>
            <a:r>
              <a:rPr lang="en-US" sz="3600" cap="small" dirty="0" smtClean="0">
                <a:solidFill>
                  <a:schemeClr val="tx1">
                    <a:lumMod val="65000"/>
                  </a:schemeClr>
                </a:solidFill>
                <a:latin typeface="Segoe UI Light" pitchFamily="34" charset="0"/>
              </a:rPr>
              <a:t>3</a:t>
            </a:r>
            <a:r>
              <a:rPr lang="en-US" sz="3600" kern="1200" cap="small" dirty="0" smtClean="0">
                <a:solidFill>
                  <a:schemeClr val="tx1">
                    <a:lumMod val="65000"/>
                  </a:schemeClr>
                </a:solidFill>
                <a:latin typeface="Segoe UI Light" pitchFamily="34" charset="0"/>
              </a:rPr>
              <a:t>. Disclosure</a:t>
            </a:r>
            <a:r>
              <a:rPr lang="en-US" sz="2400" b="1" kern="1200" dirty="0">
                <a:solidFill>
                  <a:schemeClr val="accent3"/>
                </a:solidFill>
                <a:ea typeface="+mn-ea"/>
                <a:cs typeface="+mn-cs"/>
              </a:rPr>
              <a:t/>
            </a:r>
            <a:br>
              <a:rPr lang="en-US" sz="2400" b="1" kern="1200" dirty="0">
                <a:solidFill>
                  <a:schemeClr val="accent3"/>
                </a:solidFill>
                <a:ea typeface="+mn-ea"/>
                <a:cs typeface="+mn-cs"/>
              </a:rPr>
            </a:br>
            <a:r>
              <a:rPr lang="en-US" sz="2400" kern="1200" dirty="0" smtClean="0">
                <a:solidFill>
                  <a:schemeClr val="bg1">
                    <a:lumMod val="50000"/>
                    <a:lumOff val="50000"/>
                  </a:schemeClr>
                </a:solidFill>
                <a:ea typeface="+mn-ea"/>
                <a:cs typeface="+mn-cs"/>
              </a:rPr>
              <a:t>How do you let other services know </a:t>
            </a:r>
            <a:br>
              <a:rPr lang="en-US" sz="2400" kern="1200" dirty="0" smtClean="0">
                <a:solidFill>
                  <a:schemeClr val="bg1">
                    <a:lumMod val="50000"/>
                    <a:lumOff val="50000"/>
                  </a:schemeClr>
                </a:solidFill>
                <a:ea typeface="+mn-ea"/>
                <a:cs typeface="+mn-cs"/>
              </a:rPr>
            </a:br>
            <a:r>
              <a:rPr lang="en-US" sz="2400" kern="1200" dirty="0" smtClean="0">
                <a:solidFill>
                  <a:schemeClr val="bg1">
                    <a:lumMod val="50000"/>
                    <a:lumOff val="50000"/>
                  </a:schemeClr>
                </a:solidFill>
                <a:ea typeface="+mn-ea"/>
                <a:cs typeface="+mn-cs"/>
              </a:rPr>
              <a:t>about your unique resources?</a:t>
            </a:r>
            <a:r>
              <a:rPr lang="en-US" sz="2400" b="1" kern="1200" dirty="0">
                <a:solidFill>
                  <a:schemeClr val="accent3"/>
                </a:solidFill>
                <a:ea typeface="+mn-ea"/>
                <a:cs typeface="+mn-cs"/>
              </a:rPr>
              <a:t/>
            </a:r>
            <a:br>
              <a:rPr lang="en-US" sz="2400" b="1" kern="1200" dirty="0">
                <a:solidFill>
                  <a:schemeClr val="accent3"/>
                </a:solidFill>
                <a:ea typeface="+mn-ea"/>
                <a:cs typeface="+mn-cs"/>
              </a:rPr>
            </a:br>
            <a:endParaRPr lang="en-US" sz="2400" b="1" kern="1200" dirty="0">
              <a:solidFill>
                <a:schemeClr val="accent3"/>
              </a:solidFill>
              <a:ea typeface="+mn-ea"/>
              <a:cs typeface="+mn-cs"/>
            </a:endParaRPr>
          </a:p>
        </p:txBody>
      </p:sp>
      <p:sp>
        <p:nvSpPr>
          <p:cNvPr id="6" name="TextBox 5"/>
          <p:cNvSpPr txBox="1"/>
          <p:nvPr/>
        </p:nvSpPr>
        <p:spPr>
          <a:xfrm>
            <a:off x="1219200" y="304800"/>
            <a:ext cx="5181227" cy="1643527"/>
          </a:xfrm>
          <a:prstGeom prst="rect">
            <a:avLst/>
          </a:prstGeom>
          <a:solidFill>
            <a:schemeClr val="tx1"/>
          </a:solidFill>
          <a:ln>
            <a:solidFill>
              <a:schemeClr val="accent3"/>
            </a:solidFill>
          </a:ln>
        </p:spPr>
        <p:txBody>
          <a:bodyPr wrap="none">
            <a:spAutoFit/>
          </a:bodyPr>
          <a:lstStyle/>
          <a:p>
            <a:pPr rtl="0" fontAlgn="base">
              <a:lnSpc>
                <a:spcPct val="120000"/>
              </a:lnSpc>
              <a:spcBef>
                <a:spcPct val="50000"/>
              </a:spcBef>
              <a:spcAft>
                <a:spcPct val="0"/>
              </a:spcAft>
              <a:defRPr/>
            </a:pPr>
            <a:r>
              <a:rPr lang="en-US" sz="3600" kern="1200" cap="small" dirty="0" smtClean="0">
                <a:solidFill>
                  <a:schemeClr val="tx1">
                    <a:lumMod val="65000"/>
                  </a:schemeClr>
                </a:solidFill>
                <a:latin typeface="Segoe UI Light" pitchFamily="34" charset="0"/>
              </a:rPr>
              <a:t>1. Direct Discovery</a:t>
            </a:r>
            <a:r>
              <a:rPr lang="en-US" sz="2400" b="1" kern="1200" dirty="0">
                <a:solidFill>
                  <a:schemeClr val="accent3"/>
                </a:solidFill>
                <a:ea typeface="+mn-ea"/>
                <a:cs typeface="+mn-cs"/>
              </a:rPr>
              <a:t/>
            </a:r>
            <a:br>
              <a:rPr lang="en-US" sz="2400" b="1" kern="1200" dirty="0">
                <a:solidFill>
                  <a:schemeClr val="accent3"/>
                </a:solidFill>
                <a:ea typeface="+mn-ea"/>
                <a:cs typeface="+mn-cs"/>
              </a:rPr>
            </a:br>
            <a:r>
              <a:rPr lang="en-US" sz="2400" kern="1200" dirty="0" smtClean="0">
                <a:solidFill>
                  <a:schemeClr val="bg1">
                    <a:lumMod val="50000"/>
                    <a:lumOff val="50000"/>
                  </a:schemeClr>
                </a:solidFill>
                <a:ea typeface="+mn-ea"/>
                <a:cs typeface="+mn-cs"/>
              </a:rPr>
              <a:t>An overview of services and collections</a:t>
            </a:r>
            <a:r>
              <a:rPr lang="en-US" sz="2400" b="1" kern="1200" dirty="0">
                <a:solidFill>
                  <a:schemeClr val="accent3"/>
                </a:solidFill>
                <a:ea typeface="+mn-ea"/>
                <a:cs typeface="+mn-cs"/>
              </a:rPr>
              <a:t/>
            </a:r>
            <a:br>
              <a:rPr lang="en-US" sz="2400" b="1" kern="1200" dirty="0">
                <a:solidFill>
                  <a:schemeClr val="accent3"/>
                </a:solidFill>
                <a:ea typeface="+mn-ea"/>
                <a:cs typeface="+mn-cs"/>
              </a:rPr>
            </a:br>
            <a:endParaRPr lang="en-US" sz="2400" b="1" kern="1200" dirty="0">
              <a:solidFill>
                <a:schemeClr val="accent3"/>
              </a:solidFill>
              <a:ea typeface="+mn-ea"/>
              <a:cs typeface="+mn-cs"/>
            </a:endParaRPr>
          </a:p>
        </p:txBody>
      </p:sp>
      <p:sp>
        <p:nvSpPr>
          <p:cNvPr id="8" name="TextBox 7"/>
          <p:cNvSpPr txBox="1"/>
          <p:nvPr/>
        </p:nvSpPr>
        <p:spPr>
          <a:xfrm>
            <a:off x="533400" y="2514600"/>
            <a:ext cx="8305800" cy="1643527"/>
          </a:xfrm>
          <a:prstGeom prst="rect">
            <a:avLst/>
          </a:prstGeom>
          <a:solidFill>
            <a:schemeClr val="tx1"/>
          </a:solidFill>
          <a:ln>
            <a:solidFill>
              <a:schemeClr val="accent3"/>
            </a:solidFill>
          </a:ln>
        </p:spPr>
        <p:txBody>
          <a:bodyPr wrap="square">
            <a:spAutoFit/>
          </a:bodyPr>
          <a:lstStyle/>
          <a:p>
            <a:pPr rtl="0" fontAlgn="base">
              <a:lnSpc>
                <a:spcPct val="120000"/>
              </a:lnSpc>
              <a:spcBef>
                <a:spcPct val="50000"/>
              </a:spcBef>
              <a:spcAft>
                <a:spcPct val="0"/>
              </a:spcAft>
              <a:defRPr/>
            </a:pPr>
            <a:r>
              <a:rPr lang="en-US" sz="3600" kern="1200" cap="small" dirty="0" smtClean="0">
                <a:solidFill>
                  <a:schemeClr val="tx1">
                    <a:lumMod val="65000"/>
                  </a:schemeClr>
                </a:solidFill>
                <a:latin typeface="Segoe UI Light" pitchFamily="34" charset="0"/>
              </a:rPr>
              <a:t>2. Indirect Discovery</a:t>
            </a:r>
            <a:r>
              <a:rPr lang="en-US" sz="2400" b="1" kern="1200" dirty="0">
                <a:solidFill>
                  <a:schemeClr val="accent3"/>
                </a:solidFill>
                <a:ea typeface="+mn-ea"/>
                <a:cs typeface="+mn-cs"/>
              </a:rPr>
              <a:t/>
            </a:r>
            <a:br>
              <a:rPr lang="en-US" sz="2400" b="1" kern="1200" dirty="0">
                <a:solidFill>
                  <a:schemeClr val="accent3"/>
                </a:solidFill>
                <a:ea typeface="+mn-ea"/>
                <a:cs typeface="+mn-cs"/>
              </a:rPr>
            </a:br>
            <a:r>
              <a:rPr lang="en-US" sz="2400" kern="1200" dirty="0" smtClean="0">
                <a:solidFill>
                  <a:schemeClr val="bg1">
                    <a:lumMod val="50000"/>
                    <a:lumOff val="50000"/>
                  </a:schemeClr>
                </a:solidFill>
                <a:ea typeface="+mn-ea"/>
                <a:cs typeface="+mn-cs"/>
              </a:rPr>
              <a:t>How do you put your resources ‘in the flow’?</a:t>
            </a:r>
            <a:r>
              <a:rPr lang="en-US" sz="2400" b="1" kern="1200" dirty="0">
                <a:solidFill>
                  <a:schemeClr val="accent3"/>
                </a:solidFill>
                <a:ea typeface="+mn-ea"/>
                <a:cs typeface="+mn-cs"/>
              </a:rPr>
              <a:t/>
            </a:r>
            <a:br>
              <a:rPr lang="en-US" sz="2400" b="1" kern="1200" dirty="0">
                <a:solidFill>
                  <a:schemeClr val="accent3"/>
                </a:solidFill>
                <a:ea typeface="+mn-ea"/>
                <a:cs typeface="+mn-cs"/>
              </a:rPr>
            </a:br>
            <a:endParaRPr lang="en-US" sz="2400" b="1" kern="1200" dirty="0">
              <a:solidFill>
                <a:schemeClr val="accent3"/>
              </a:solidFill>
              <a:ea typeface="+mn-ea"/>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 y="91440"/>
            <a:ext cx="9144000" cy="1280160"/>
          </a:xfrm>
        </p:spPr>
        <p:txBody>
          <a:bodyPr>
            <a:noAutofit/>
          </a:bodyPr>
          <a:lstStyle/>
          <a:p>
            <a:r>
              <a:rPr lang="en-US" sz="6600" cap="small" dirty="0" smtClean="0">
                <a:latin typeface="Segoe UI Light" pitchFamily="34" charset="0"/>
              </a:rPr>
              <a:t>Dis</a:t>
            </a:r>
            <a:r>
              <a:rPr lang="en-US" sz="6600" cap="small" dirty="0" smtClean="0">
                <a:solidFill>
                  <a:schemeClr val="accent3"/>
                </a:solidFill>
                <a:latin typeface="Segoe UI Light" pitchFamily="34" charset="0"/>
              </a:rPr>
              <a:t>co</a:t>
            </a:r>
            <a:r>
              <a:rPr lang="en-US" sz="6600" cap="small" dirty="0" smtClean="0">
                <a:latin typeface="Segoe UI Light" pitchFamily="34" charset="0"/>
              </a:rPr>
              <a:t>very and dis</a:t>
            </a:r>
            <a:r>
              <a:rPr lang="en-US" sz="6600" cap="small" dirty="0" smtClean="0">
                <a:solidFill>
                  <a:schemeClr val="accent3"/>
                </a:solidFill>
                <a:latin typeface="Segoe UI Light" pitchFamily="34" charset="0"/>
              </a:rPr>
              <a:t>c</a:t>
            </a:r>
            <a:r>
              <a:rPr lang="en-US" sz="6600" cap="small" dirty="0" smtClean="0">
                <a:latin typeface="Segoe UI Light" pitchFamily="34" charset="0"/>
              </a:rPr>
              <a:t>l</a:t>
            </a:r>
            <a:r>
              <a:rPr lang="en-US" sz="6600" cap="small" dirty="0" smtClean="0">
                <a:solidFill>
                  <a:schemeClr val="accent3"/>
                </a:solidFill>
                <a:latin typeface="Segoe UI Light" pitchFamily="34" charset="0"/>
              </a:rPr>
              <a:t>o</a:t>
            </a:r>
            <a:r>
              <a:rPr lang="en-US" sz="6600" cap="small" dirty="0" smtClean="0">
                <a:latin typeface="Segoe UI Light" pitchFamily="34" charset="0"/>
              </a:rPr>
              <a:t>sure</a:t>
            </a:r>
            <a:endParaRPr lang="en-US" sz="6600" dirty="0">
              <a:latin typeface="Segoe UI Light" pitchFamily="34" charset="0"/>
            </a:endParaRPr>
          </a:p>
        </p:txBody>
      </p:sp>
      <p:sp>
        <p:nvSpPr>
          <p:cNvPr id="8" name="Subtitle 7"/>
          <p:cNvSpPr>
            <a:spLocks noGrp="1"/>
          </p:cNvSpPr>
          <p:nvPr>
            <p:ph type="subTitle" idx="1"/>
          </p:nvPr>
        </p:nvSpPr>
        <p:spPr>
          <a:xfrm>
            <a:off x="0" y="4953000"/>
            <a:ext cx="8991600" cy="1219200"/>
          </a:xfrm>
        </p:spPr>
        <p:txBody>
          <a:bodyPr>
            <a:noAutofit/>
          </a:bodyPr>
          <a:lstStyle/>
          <a:p>
            <a:pPr algn="r"/>
            <a:r>
              <a:rPr lang="en-US" sz="1800" b="0" dirty="0" smtClean="0">
                <a:latin typeface="Segoe UI Light" pitchFamily="34" charset="0"/>
              </a:rPr>
              <a:t>University of Maryland Libraries September 19 2011</a:t>
            </a:r>
            <a:endParaRPr lang="en-US" sz="1800" b="0" dirty="0">
              <a:latin typeface="Segoe UI Light" pitchFamily="34" charset="0"/>
            </a:endParaRPr>
          </a:p>
        </p:txBody>
      </p:sp>
      <p:sp>
        <p:nvSpPr>
          <p:cNvPr id="4" name="Text Placeholder 3"/>
          <p:cNvSpPr>
            <a:spLocks noGrp="1"/>
          </p:cNvSpPr>
          <p:nvPr>
            <p:ph type="body" sz="quarter" idx="10"/>
          </p:nvPr>
        </p:nvSpPr>
        <p:spPr/>
        <p:txBody>
          <a:bodyPr>
            <a:normAutofit fontScale="32500" lnSpcReduction="20000"/>
          </a:bodyPr>
          <a:lstStyle/>
          <a:p>
            <a:r>
              <a:rPr lang="en-US" sz="6200" b="1" dirty="0" err="1" smtClean="0"/>
              <a:t>Lor</a:t>
            </a:r>
            <a:r>
              <a:rPr lang="en-US" sz="6200" b="1" dirty="0" err="1" smtClean="0">
                <a:solidFill>
                  <a:schemeClr val="accent3"/>
                </a:solidFill>
              </a:rPr>
              <a:t>c</a:t>
            </a:r>
            <a:r>
              <a:rPr lang="en-US" sz="6200" b="1" dirty="0" err="1" smtClean="0"/>
              <a:t>an</a:t>
            </a:r>
            <a:r>
              <a:rPr lang="en-US" sz="6200" b="1" dirty="0" smtClean="0"/>
              <a:t> D</a:t>
            </a:r>
            <a:r>
              <a:rPr lang="en-US" sz="6200" b="1" dirty="0" smtClean="0">
                <a:solidFill>
                  <a:schemeClr val="accent3"/>
                </a:solidFill>
              </a:rPr>
              <a:t>e</a:t>
            </a:r>
            <a:r>
              <a:rPr lang="en-US" sz="6200" b="1" dirty="0" smtClean="0"/>
              <a:t>mpsey, O</a:t>
            </a:r>
            <a:r>
              <a:rPr lang="en-US" sz="6200" b="1" dirty="0" smtClean="0">
                <a:solidFill>
                  <a:schemeClr val="accent3"/>
                </a:solidFill>
              </a:rPr>
              <a:t>C</a:t>
            </a:r>
            <a:r>
              <a:rPr lang="en-US" sz="6200" b="1" dirty="0" smtClean="0"/>
              <a:t>LC</a:t>
            </a:r>
            <a:r>
              <a:rPr lang="en-US" dirty="0" smtClean="0"/>
              <a:t/>
            </a:r>
            <a:br>
              <a:rPr lang="en-US" dirty="0" smtClean="0"/>
            </a:br>
            <a:r>
              <a:rPr lang="en-US" dirty="0" smtClean="0"/>
              <a:t/>
            </a:r>
            <a:br>
              <a:rPr lang="en-US" dirty="0" smtClean="0"/>
            </a:br>
            <a:endParaRPr lang="en-US" dirty="0"/>
          </a:p>
        </p:txBody>
      </p:sp>
      <p:grpSp>
        <p:nvGrpSpPr>
          <p:cNvPr id="3" name="Group 22"/>
          <p:cNvGrpSpPr/>
          <p:nvPr/>
        </p:nvGrpSpPr>
        <p:grpSpPr>
          <a:xfrm>
            <a:off x="0" y="1399736"/>
            <a:ext cx="9144000" cy="852268"/>
            <a:chOff x="0" y="4509177"/>
            <a:chExt cx="9144000" cy="852268"/>
          </a:xfrm>
        </p:grpSpPr>
        <p:pic>
          <p:nvPicPr>
            <p:cNvPr id="7"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6"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5"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6"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7"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8"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9"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20"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21"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5" name="Group 23"/>
          <p:cNvGrpSpPr/>
          <p:nvPr/>
        </p:nvGrpSpPr>
        <p:grpSpPr>
          <a:xfrm>
            <a:off x="0" y="2252004"/>
            <a:ext cx="9144000" cy="852268"/>
            <a:chOff x="0" y="4509177"/>
            <a:chExt cx="9144000" cy="852268"/>
          </a:xfrm>
        </p:grpSpPr>
        <p:pic>
          <p:nvPicPr>
            <p:cNvPr id="25"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26"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27"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28"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29"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30"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31"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32"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33"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9" name="Group 33"/>
          <p:cNvGrpSpPr/>
          <p:nvPr/>
        </p:nvGrpSpPr>
        <p:grpSpPr>
          <a:xfrm>
            <a:off x="0" y="3096064"/>
            <a:ext cx="9144000" cy="852268"/>
            <a:chOff x="0" y="4509177"/>
            <a:chExt cx="9144000" cy="852268"/>
          </a:xfrm>
        </p:grpSpPr>
        <p:pic>
          <p:nvPicPr>
            <p:cNvPr id="35"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36"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37"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38"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39"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40"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41"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42"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43"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10" name="Group 43"/>
          <p:cNvGrpSpPr/>
          <p:nvPr/>
        </p:nvGrpSpPr>
        <p:grpSpPr>
          <a:xfrm>
            <a:off x="0" y="3948332"/>
            <a:ext cx="9144000" cy="852268"/>
            <a:chOff x="0" y="4509177"/>
            <a:chExt cx="9144000" cy="852268"/>
          </a:xfrm>
        </p:grpSpPr>
        <p:pic>
          <p:nvPicPr>
            <p:cNvPr id="45"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46"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47"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48"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49"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50"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51"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52"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53" name="Picture 2" descr="C:\Users\dempseyl\AppData\Local\Microsoft\Windows\Temporary Internet Files\Content.Outlook\4LJBNWZD\OCLC_V_RV.png"/>
            <p:cNvPicPr>
              <a:picLocks noChangeAspect="1" noChangeArrowheads="1"/>
            </p:cNvPicPr>
            <p:nvPr/>
          </p:nvPicPr>
          <p:blipFill>
            <a:blip r:embed="rId3" cstate="print"/>
            <a:srcRect/>
            <a:stretch>
              <a:fillRect/>
            </a:stretch>
          </p:blipFill>
          <p:spPr bwMode="auto">
            <a:xfrm>
              <a:off x="8127332" y="4509177"/>
              <a:ext cx="1016668" cy="851577"/>
            </a:xfrm>
            <a:prstGeom prst="rect">
              <a:avLst/>
            </a:prstGeom>
            <a:solidFill>
              <a:schemeClr val="tx1">
                <a:lumMod val="65000"/>
              </a:schemeClr>
            </a:solidFill>
            <a:ln>
              <a:noFill/>
            </a:ln>
          </p:spPr>
        </p:pic>
      </p:grpSp>
      <p:sp>
        <p:nvSpPr>
          <p:cNvPr id="54" name="TextBox 53"/>
          <p:cNvSpPr txBox="1"/>
          <p:nvPr/>
        </p:nvSpPr>
        <p:spPr>
          <a:xfrm rot="1791074">
            <a:off x="2499579" y="2563783"/>
            <a:ext cx="3749744" cy="1015663"/>
          </a:xfrm>
          <a:prstGeom prst="rect">
            <a:avLst/>
          </a:prstGeom>
          <a:solidFill>
            <a:schemeClr val="tx1"/>
          </a:solidFill>
        </p:spPr>
        <p:txBody>
          <a:bodyPr wrap="none" rtlCol="0">
            <a:spAutoFit/>
          </a:bodyPr>
          <a:lstStyle/>
          <a:p>
            <a:r>
              <a:rPr lang="en-US" sz="6000" dirty="0" smtClean="0">
                <a:solidFill>
                  <a:schemeClr val="accent3"/>
                </a:solidFill>
              </a:rPr>
              <a:t>Thank you!</a:t>
            </a:r>
            <a:endParaRPr lang="en-US" sz="6000" dirty="0">
              <a:solidFill>
                <a:schemeClr val="accent3"/>
              </a:solidFill>
            </a:endParaRPr>
          </a:p>
        </p:txBody>
      </p:sp>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 y="91440"/>
            <a:ext cx="9144000" cy="1280160"/>
          </a:xfrm>
        </p:spPr>
        <p:txBody>
          <a:bodyPr>
            <a:noAutofit/>
          </a:bodyPr>
          <a:lstStyle/>
          <a:p>
            <a:r>
              <a:rPr lang="en-US" sz="6600" cap="small" dirty="0" smtClean="0">
                <a:latin typeface="Segoe UI Light" pitchFamily="34" charset="0"/>
              </a:rPr>
              <a:t>The ne</a:t>
            </a:r>
            <a:r>
              <a:rPr lang="en-US" sz="6600" cap="small" dirty="0" smtClean="0">
                <a:solidFill>
                  <a:schemeClr val="accent3"/>
                </a:solidFill>
                <a:latin typeface="Segoe UI Light" pitchFamily="34" charset="0"/>
              </a:rPr>
              <a:t>t</a:t>
            </a:r>
            <a:r>
              <a:rPr lang="en-US" sz="6600" cap="small" dirty="0" smtClean="0">
                <a:latin typeface="Segoe UI Light" pitchFamily="34" charset="0"/>
              </a:rPr>
              <a:t>work en</a:t>
            </a:r>
            <a:r>
              <a:rPr lang="en-US" sz="6600" cap="small" dirty="0" smtClean="0">
                <a:solidFill>
                  <a:schemeClr val="accent3"/>
                </a:solidFill>
                <a:latin typeface="Segoe UI Light" pitchFamily="34" charset="0"/>
              </a:rPr>
              <a:t>v</a:t>
            </a:r>
            <a:r>
              <a:rPr lang="en-US" sz="6600" cap="small" dirty="0" smtClean="0">
                <a:latin typeface="Segoe UI Light" pitchFamily="34" charset="0"/>
              </a:rPr>
              <a:t>ironment</a:t>
            </a:r>
            <a:endParaRPr lang="en-US" sz="6600" dirty="0">
              <a:latin typeface="Segoe UI Light" pitchFamily="34" charset="0"/>
            </a:endParaRPr>
          </a:p>
        </p:txBody>
      </p:sp>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134669" y="990600"/>
            <a:ext cx="6009331" cy="3767139"/>
          </a:xfrm>
          <a:prstGeom prst="rect">
            <a:avLst/>
          </a:prstGeom>
          <a:noFill/>
          <a:ln w="9525">
            <a:noFill/>
            <a:miter lim="800000"/>
            <a:headEnd/>
            <a:tailEnd/>
          </a:ln>
        </p:spPr>
      </p:pic>
      <p:sp>
        <p:nvSpPr>
          <p:cNvPr id="19" name="TextBox 18"/>
          <p:cNvSpPr txBox="1"/>
          <p:nvPr/>
        </p:nvSpPr>
        <p:spPr>
          <a:xfrm>
            <a:off x="1066800" y="5029200"/>
            <a:ext cx="6324600" cy="1569660"/>
          </a:xfrm>
          <a:prstGeom prst="rect">
            <a:avLst/>
          </a:prstGeom>
          <a:solidFill>
            <a:schemeClr val="bg1">
              <a:lumMod val="50000"/>
              <a:lumOff val="50000"/>
            </a:schemeClr>
          </a:solidFill>
        </p:spPr>
        <p:txBody>
          <a:bodyPr wrap="square" rtlCol="0">
            <a:spAutoFit/>
          </a:bodyPr>
          <a:lstStyle/>
          <a:p>
            <a:r>
              <a:rPr lang="en-US" sz="3200" dirty="0" smtClean="0"/>
              <a:t>Institutional scale</a:t>
            </a:r>
            <a:br>
              <a:rPr lang="en-US" sz="3200" dirty="0" smtClean="0"/>
            </a:br>
            <a:r>
              <a:rPr lang="en-US" sz="3200" dirty="0" smtClean="0"/>
              <a:t>No longer the sole focus of attention</a:t>
            </a:r>
            <a:endParaRPr lang="en-US" sz="3200" dirty="0"/>
          </a:p>
        </p:txBody>
      </p:sp>
      <p:pic>
        <p:nvPicPr>
          <p:cNvPr id="4" name="Content Placeholder 3" descr="space.png"/>
          <p:cNvPicPr>
            <a:picLocks noChangeAspect="1"/>
          </p:cNvPicPr>
          <p:nvPr/>
        </p:nvPicPr>
        <p:blipFill>
          <a:blip r:embed="rId3" cstate="print"/>
          <a:stretch>
            <a:fillRect/>
          </a:stretch>
        </p:blipFill>
        <p:spPr>
          <a:xfrm>
            <a:off x="152400" y="304800"/>
            <a:ext cx="3804196" cy="1866743"/>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1+#ppt_w/2"/>
                                          </p:val>
                                        </p:tav>
                                        <p:tav tm="100000">
                                          <p:val>
                                            <p:strVal val="#ppt_x"/>
                                          </p:val>
                                        </p:tav>
                                      </p:tavLst>
                                    </p:anim>
                                    <p:anim calcmode="lin" valueType="num">
                                      <p:cBhvr additive="base">
                                        <p:cTn id="8" dur="10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1+#ppt_w/2"/>
                                          </p:val>
                                        </p:tav>
                                        <p:tav tm="100000">
                                          <p:val>
                                            <p:strVal val="#ppt_x"/>
                                          </p:val>
                                        </p:tav>
                                      </p:tavLst>
                                    </p:anim>
                                    <p:anim calcmode="lin" valueType="num">
                                      <p:cBhvr additive="base">
                                        <p:cTn id="1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066800"/>
            <a:ext cx="5944256" cy="2086725"/>
          </a:xfrm>
          <a:prstGeom prst="rect">
            <a:avLst/>
          </a:prstGeom>
          <a:noFill/>
        </p:spPr>
        <p:txBody>
          <a:bodyPr wrap="none">
            <a:spAutoFit/>
          </a:bodyPr>
          <a:lstStyle/>
          <a:p>
            <a:pPr rtl="0" fontAlgn="base">
              <a:lnSpc>
                <a:spcPct val="120000"/>
              </a:lnSpc>
              <a:spcBef>
                <a:spcPct val="50000"/>
              </a:spcBef>
              <a:spcAft>
                <a:spcPct val="0"/>
              </a:spcAft>
              <a:defRPr/>
            </a:pPr>
            <a:r>
              <a:rPr lang="en-US" sz="3600" kern="1200" cap="small" dirty="0" smtClean="0">
                <a:solidFill>
                  <a:schemeClr val="tx1">
                    <a:lumMod val="65000"/>
                  </a:schemeClr>
                </a:solidFill>
                <a:latin typeface="Segoe UI Light" pitchFamily="34" charset="0"/>
              </a:rPr>
              <a:t>1. Attention </a:t>
            </a:r>
            <a:r>
              <a:rPr lang="en-US" sz="3600" kern="1200" cap="small" dirty="0">
                <a:solidFill>
                  <a:schemeClr val="tx1">
                    <a:lumMod val="65000"/>
                  </a:schemeClr>
                </a:solidFill>
                <a:latin typeface="Segoe UI Light" pitchFamily="34" charset="0"/>
              </a:rPr>
              <a:t>switch</a:t>
            </a:r>
            <a:r>
              <a:rPr lang="en-US" sz="2400" b="1" kern="1200" dirty="0">
                <a:solidFill>
                  <a:schemeClr val="accent3"/>
                </a:solidFill>
                <a:ea typeface="+mn-ea"/>
                <a:cs typeface="+mn-cs"/>
              </a:rPr>
              <a:t/>
            </a:r>
            <a:br>
              <a:rPr lang="en-US" sz="2400" b="1" kern="1200" dirty="0">
                <a:solidFill>
                  <a:schemeClr val="accent3"/>
                </a:solidFill>
                <a:ea typeface="+mn-ea"/>
                <a:cs typeface="+mn-cs"/>
              </a:rPr>
            </a:br>
            <a:r>
              <a:rPr lang="en-US" sz="2400" kern="1200" dirty="0">
                <a:solidFill>
                  <a:schemeClr val="bg1">
                    <a:lumMod val="50000"/>
                    <a:lumOff val="50000"/>
                  </a:schemeClr>
                </a:solidFill>
                <a:ea typeface="+mn-ea"/>
                <a:cs typeface="+mn-cs"/>
              </a:rPr>
              <a:t>Then:</a:t>
            </a:r>
            <a:r>
              <a:rPr lang="en-US" sz="2400" b="1" kern="1200" dirty="0">
                <a:solidFill>
                  <a:schemeClr val="accent3"/>
                </a:solidFill>
                <a:ea typeface="+mn-ea"/>
                <a:cs typeface="+mn-cs"/>
              </a:rPr>
              <a:t> Resources scarce; attention abundant. </a:t>
            </a:r>
            <a:br>
              <a:rPr lang="en-US" sz="2400" b="1" kern="1200" dirty="0">
                <a:solidFill>
                  <a:schemeClr val="accent3"/>
                </a:solidFill>
                <a:ea typeface="+mn-ea"/>
                <a:cs typeface="+mn-cs"/>
              </a:rPr>
            </a:br>
            <a:r>
              <a:rPr lang="en-US" sz="2400" kern="1200" dirty="0">
                <a:solidFill>
                  <a:schemeClr val="bg1">
                    <a:lumMod val="50000"/>
                    <a:lumOff val="50000"/>
                  </a:schemeClr>
                </a:solidFill>
                <a:ea typeface="+mn-ea"/>
                <a:cs typeface="+mn-cs"/>
              </a:rPr>
              <a:t>Now:</a:t>
            </a:r>
            <a:r>
              <a:rPr lang="en-US" sz="2400" kern="1200" dirty="0">
                <a:solidFill>
                  <a:schemeClr val="accent3"/>
                </a:solidFill>
                <a:ea typeface="+mn-ea"/>
                <a:cs typeface="+mn-cs"/>
              </a:rPr>
              <a:t> </a:t>
            </a:r>
            <a:r>
              <a:rPr lang="en-US" sz="2400" b="1" kern="1200" dirty="0">
                <a:solidFill>
                  <a:schemeClr val="accent3"/>
                </a:solidFill>
                <a:ea typeface="+mn-ea"/>
                <a:cs typeface="+mn-cs"/>
              </a:rPr>
              <a:t>Attention scarce; resources abundant.</a:t>
            </a:r>
            <a:br>
              <a:rPr lang="en-US" sz="2400" b="1" kern="1200" dirty="0">
                <a:solidFill>
                  <a:schemeClr val="accent3"/>
                </a:solidFill>
                <a:ea typeface="+mn-ea"/>
                <a:cs typeface="+mn-cs"/>
              </a:rPr>
            </a:br>
            <a:endParaRPr lang="en-US" sz="2400" b="1" kern="1200" dirty="0">
              <a:solidFill>
                <a:schemeClr val="accent3"/>
              </a:solidFill>
              <a:ea typeface="+mn-ea"/>
              <a:cs typeface="+mn-cs"/>
            </a:endParaRPr>
          </a:p>
        </p:txBody>
      </p:sp>
      <p:sp>
        <p:nvSpPr>
          <p:cNvPr id="8" name="TextBox 7"/>
          <p:cNvSpPr txBox="1"/>
          <p:nvPr/>
        </p:nvSpPr>
        <p:spPr>
          <a:xfrm>
            <a:off x="609600" y="3505200"/>
            <a:ext cx="8305800" cy="2086725"/>
          </a:xfrm>
          <a:prstGeom prst="rect">
            <a:avLst/>
          </a:prstGeom>
          <a:noFill/>
        </p:spPr>
        <p:txBody>
          <a:bodyPr wrap="square">
            <a:spAutoFit/>
          </a:bodyPr>
          <a:lstStyle/>
          <a:p>
            <a:pPr rtl="0" fontAlgn="base">
              <a:lnSpc>
                <a:spcPct val="120000"/>
              </a:lnSpc>
              <a:spcBef>
                <a:spcPct val="50000"/>
              </a:spcBef>
              <a:spcAft>
                <a:spcPct val="0"/>
              </a:spcAft>
              <a:defRPr/>
            </a:pPr>
            <a:r>
              <a:rPr lang="en-US" sz="3600" kern="1200" cap="small" dirty="0" smtClean="0">
                <a:solidFill>
                  <a:schemeClr val="tx1">
                    <a:lumMod val="65000"/>
                  </a:schemeClr>
                </a:solidFill>
                <a:latin typeface="Segoe UI Light" pitchFamily="34" charset="0"/>
              </a:rPr>
              <a:t>2. Workflow </a:t>
            </a:r>
            <a:r>
              <a:rPr lang="en-US" sz="3600" kern="1200" cap="small" dirty="0">
                <a:solidFill>
                  <a:schemeClr val="tx1">
                    <a:lumMod val="65000"/>
                  </a:schemeClr>
                </a:solidFill>
                <a:latin typeface="Segoe UI Light" pitchFamily="34" charset="0"/>
              </a:rPr>
              <a:t>switch</a:t>
            </a:r>
            <a:r>
              <a:rPr lang="en-US" sz="2400" b="1" kern="1200" dirty="0">
                <a:solidFill>
                  <a:schemeClr val="accent3"/>
                </a:solidFill>
                <a:ea typeface="+mn-ea"/>
                <a:cs typeface="+mn-cs"/>
              </a:rPr>
              <a:t/>
            </a:r>
            <a:br>
              <a:rPr lang="en-US" sz="2400" b="1" kern="1200" dirty="0">
                <a:solidFill>
                  <a:schemeClr val="accent3"/>
                </a:solidFill>
                <a:ea typeface="+mn-ea"/>
                <a:cs typeface="+mn-cs"/>
              </a:rPr>
            </a:br>
            <a:r>
              <a:rPr lang="en-US" sz="2400" kern="1200" dirty="0">
                <a:solidFill>
                  <a:schemeClr val="bg1">
                    <a:lumMod val="50000"/>
                    <a:lumOff val="50000"/>
                  </a:schemeClr>
                </a:solidFill>
                <a:ea typeface="+mn-ea"/>
                <a:cs typeface="+mn-cs"/>
              </a:rPr>
              <a:t>Then:</a:t>
            </a:r>
            <a:r>
              <a:rPr lang="en-US" sz="2400" b="1" kern="1200" dirty="0">
                <a:solidFill>
                  <a:schemeClr val="accent3"/>
                </a:solidFill>
                <a:ea typeface="+mn-ea"/>
                <a:cs typeface="+mn-cs"/>
              </a:rPr>
              <a:t> Expect workflows to be built around </a:t>
            </a:r>
            <a:r>
              <a:rPr lang="en-US" sz="2400" b="1" kern="1200" dirty="0" smtClean="0">
                <a:solidFill>
                  <a:schemeClr val="accent3"/>
                </a:solidFill>
                <a:ea typeface="+mn-ea"/>
                <a:cs typeface="+mn-cs"/>
              </a:rPr>
              <a:t>my service</a:t>
            </a:r>
            <a:r>
              <a:rPr lang="en-US" sz="2400" b="1" kern="1200" dirty="0">
                <a:solidFill>
                  <a:schemeClr val="accent3"/>
                </a:solidFill>
                <a:ea typeface="+mn-ea"/>
                <a:cs typeface="+mn-cs"/>
              </a:rPr>
              <a:t>. </a:t>
            </a:r>
            <a:br>
              <a:rPr lang="en-US" sz="2400" b="1" kern="1200" dirty="0">
                <a:solidFill>
                  <a:schemeClr val="accent3"/>
                </a:solidFill>
                <a:ea typeface="+mn-ea"/>
                <a:cs typeface="+mn-cs"/>
              </a:rPr>
            </a:br>
            <a:r>
              <a:rPr lang="en-US" sz="2400" kern="1200" dirty="0">
                <a:solidFill>
                  <a:schemeClr val="bg1">
                    <a:lumMod val="50000"/>
                    <a:lumOff val="50000"/>
                  </a:schemeClr>
                </a:solidFill>
                <a:ea typeface="+mn-ea"/>
                <a:cs typeface="+mn-cs"/>
              </a:rPr>
              <a:t>Now:</a:t>
            </a:r>
            <a:r>
              <a:rPr lang="en-US" sz="2400" b="1" kern="1200" dirty="0">
                <a:solidFill>
                  <a:schemeClr val="accent3"/>
                </a:solidFill>
                <a:ea typeface="+mn-ea"/>
                <a:cs typeface="+mn-cs"/>
              </a:rPr>
              <a:t> Build services around workflows</a:t>
            </a:r>
            <a:br>
              <a:rPr lang="en-US" sz="2400" b="1" kern="1200" dirty="0">
                <a:solidFill>
                  <a:schemeClr val="accent3"/>
                </a:solidFill>
                <a:ea typeface="+mn-ea"/>
                <a:cs typeface="+mn-cs"/>
              </a:rPr>
            </a:br>
            <a:endParaRPr lang="en-US" sz="2400" b="1" kern="1200" dirty="0">
              <a:solidFill>
                <a:schemeClr val="accent3"/>
              </a:solidFill>
              <a:ea typeface="+mn-ea"/>
              <a:cs typeface="+mn-cs"/>
            </a:endParaRPr>
          </a:p>
        </p:txBody>
      </p:sp>
      <p:sp>
        <p:nvSpPr>
          <p:cNvPr id="10" name="Rectangle 9"/>
          <p:cNvSpPr/>
          <p:nvPr/>
        </p:nvSpPr>
        <p:spPr>
          <a:xfrm>
            <a:off x="378757" y="3276600"/>
            <a:ext cx="73152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accent3"/>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theme/theme1.xml><?xml version="1.0" encoding="utf-8"?>
<a:theme xmlns:a="http://schemas.openxmlformats.org/drawingml/2006/main" name="TS102467440">
  <a:themeElements>
    <a:clrScheme name="WP7">
      <a:dk1>
        <a:srgbClr val="FFFFFF"/>
      </a:dk1>
      <a:lt1>
        <a:srgbClr val="000000"/>
      </a:lt1>
      <a:dk2>
        <a:srgbClr val="25A0DA"/>
      </a:dk2>
      <a:lt2>
        <a:srgbClr val="6C6C6C"/>
      </a:lt2>
      <a:accent1>
        <a:srgbClr val="6C6C6C"/>
      </a:accent1>
      <a:accent2>
        <a:srgbClr val="25A0DA"/>
      </a:accent2>
      <a:accent3>
        <a:srgbClr val="F19720"/>
      </a:accent3>
      <a:accent4>
        <a:srgbClr val="309B46"/>
      </a:accent4>
      <a:accent5>
        <a:srgbClr val="E61E26"/>
      </a:accent5>
      <a:accent6>
        <a:srgbClr val="7E51A1"/>
      </a:accent6>
      <a:hlink>
        <a:srgbClr val="0000FF"/>
      </a:hlink>
      <a:folHlink>
        <a:srgbClr val="800080"/>
      </a:folHlink>
    </a:clrScheme>
    <a:fontScheme name="WP7">
      <a:majorFont>
        <a:latin typeface="Segoe WP Light"/>
        <a:ea typeface=""/>
        <a:cs typeface=""/>
      </a:majorFont>
      <a:minorFont>
        <a:latin typeface="Segoe WP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rcan">
  <a:themeElements>
    <a:clrScheme name="research">
      <a:dk1>
        <a:srgbClr val="7F7F7F"/>
      </a:dk1>
      <a:lt1>
        <a:sysClr val="window" lastClr="FFFFFF"/>
      </a:lt1>
      <a:dk2>
        <a:srgbClr val="F79646"/>
      </a:dk2>
      <a:lt2>
        <a:srgbClr val="EEECE1"/>
      </a:lt2>
      <a:accent1>
        <a:srgbClr val="7F7F7F"/>
      </a:accent1>
      <a:accent2>
        <a:srgbClr val="A5A5A5"/>
      </a:accent2>
      <a:accent3>
        <a:srgbClr val="BFBFBF"/>
      </a:accent3>
      <a:accent4>
        <a:srgbClr val="D8D8D8"/>
      </a:accent4>
      <a:accent5>
        <a:srgbClr val="F2F2F2"/>
      </a:accent5>
      <a:accent6>
        <a:srgbClr val="F79646"/>
      </a:accent6>
      <a:hlink>
        <a:srgbClr val="7F7F7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2111</TotalTime>
  <Words>1778</Words>
  <Application>Microsoft Office PowerPoint</Application>
  <PresentationFormat>On-screen Show (4:3)</PresentationFormat>
  <Paragraphs>354</Paragraphs>
  <Slides>68</Slides>
  <Notes>5</Notes>
  <HiddenSlides>0</HiddenSlides>
  <MMClips>0</MMClip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TS102467440</vt:lpstr>
      <vt:lpstr>lorcan</vt:lpstr>
      <vt:lpstr>Discovery and disclosure</vt:lpstr>
      <vt:lpstr>overview</vt:lpstr>
      <vt:lpstr>Discoverability at U Minnesota</vt:lpstr>
      <vt:lpstr>Trends</vt:lpstr>
      <vt:lpstr>Findings</vt:lpstr>
      <vt:lpstr>Principles</vt:lpstr>
      <vt:lpstr>The network environment</vt:lpstr>
      <vt:lpstr>Slide 8</vt:lpstr>
      <vt:lpstr>Slide 9</vt:lpstr>
      <vt:lpstr>Slide 10</vt:lpstr>
      <vt:lpstr>Slide 11</vt:lpstr>
      <vt:lpstr>Ithaka s+r</vt:lpstr>
      <vt:lpstr>Slide 13</vt:lpstr>
      <vt:lpstr>Slide 14</vt:lpstr>
      <vt:lpstr>Slide 15</vt:lpstr>
      <vt:lpstr>Slide 16</vt:lpstr>
      <vt:lpstr>Slide 17</vt:lpstr>
      <vt:lpstr>Slide 18</vt:lpstr>
      <vt:lpstr>Slide 19</vt:lpstr>
      <vt:lpstr>Slide 20</vt:lpstr>
      <vt:lpstr>Social and anaytics</vt:lpstr>
      <vt:lpstr>Network Level</vt:lpstr>
      <vt:lpstr>Changing characteristics of collections</vt:lpstr>
      <vt:lpstr>COLLECTIONS GRID (Lorcan Dempsey and Eric Childress, OCLC Research)</vt:lpstr>
      <vt:lpstr>Slide 25</vt:lpstr>
      <vt:lpstr>Slide 26</vt:lpstr>
      <vt:lpstr>Slide 27</vt:lpstr>
      <vt:lpstr>Inflection point</vt:lpstr>
      <vt:lpstr>Towards just in case</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Discovery and disclosure</vt:lpstr>
      <vt:lpstr>Discovery</vt:lpstr>
      <vt:lpstr>Discovery and disclosure</vt:lpstr>
      <vt:lpstr>Direct discovery</vt:lpstr>
      <vt:lpstr>Expertise</vt:lpstr>
      <vt:lpstr>Direct discovery </vt:lpstr>
      <vt:lpstr>Slide 48</vt:lpstr>
      <vt:lpstr>Slide 49</vt:lpstr>
      <vt:lpstr>Slide 50</vt:lpstr>
      <vt:lpstr>Slide 51</vt:lpstr>
      <vt:lpstr>Slide 52</vt:lpstr>
      <vt:lpstr>Indirect discovery</vt:lpstr>
      <vt:lpstr>In the flow ..</vt:lpstr>
      <vt:lpstr>Remember …</vt:lpstr>
      <vt:lpstr>Flickr commons</vt:lpstr>
      <vt:lpstr>Slide 57</vt:lpstr>
      <vt:lpstr>Slide 58</vt:lpstr>
      <vt:lpstr>Slide 59</vt:lpstr>
      <vt:lpstr>Slide 60</vt:lpstr>
      <vt:lpstr>Slide 61</vt:lpstr>
      <vt:lpstr>Disclosure</vt:lpstr>
      <vt:lpstr>Slide 63</vt:lpstr>
      <vt:lpstr>Disclosure</vt:lpstr>
      <vt:lpstr>Disclosure</vt:lpstr>
      <vt:lpstr>Slide 66</vt:lpstr>
      <vt:lpstr>Slide 67</vt:lpstr>
      <vt:lpstr>Discovery and disclosure</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dempseyl</dc:creator>
  <cp:lastModifiedBy>conferp</cp:lastModifiedBy>
  <cp:revision>118</cp:revision>
  <dcterms:created xsi:type="dcterms:W3CDTF">2011-09-16T02:38:09Z</dcterms:created>
  <dcterms:modified xsi:type="dcterms:W3CDTF">2011-10-12T00:32:25Z</dcterms:modified>
</cp:coreProperties>
</file>