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59"/>
  </p:notesMasterIdLst>
  <p:sldIdLst>
    <p:sldId id="256" r:id="rId7"/>
    <p:sldId id="257" r:id="rId8"/>
    <p:sldId id="306" r:id="rId9"/>
    <p:sldId id="307" r:id="rId10"/>
    <p:sldId id="308" r:id="rId11"/>
    <p:sldId id="309" r:id="rId12"/>
    <p:sldId id="269" r:id="rId13"/>
    <p:sldId id="262" r:id="rId14"/>
    <p:sldId id="263" r:id="rId15"/>
    <p:sldId id="264" r:id="rId16"/>
    <p:sldId id="281" r:id="rId17"/>
    <p:sldId id="282" r:id="rId18"/>
    <p:sldId id="329" r:id="rId19"/>
    <p:sldId id="338" r:id="rId20"/>
    <p:sldId id="339" r:id="rId21"/>
    <p:sldId id="271" r:id="rId22"/>
    <p:sldId id="274" r:id="rId23"/>
    <p:sldId id="265" r:id="rId24"/>
    <p:sldId id="299" r:id="rId25"/>
    <p:sldId id="330" r:id="rId26"/>
    <p:sldId id="312" r:id="rId27"/>
    <p:sldId id="314" r:id="rId28"/>
    <p:sldId id="313" r:id="rId29"/>
    <p:sldId id="318" r:id="rId30"/>
    <p:sldId id="315" r:id="rId31"/>
    <p:sldId id="316" r:id="rId32"/>
    <p:sldId id="317" r:id="rId33"/>
    <p:sldId id="288" r:id="rId34"/>
    <p:sldId id="302" r:id="rId35"/>
    <p:sldId id="303" r:id="rId36"/>
    <p:sldId id="289" r:id="rId37"/>
    <p:sldId id="290" r:id="rId38"/>
    <p:sldId id="291" r:id="rId39"/>
    <p:sldId id="331" r:id="rId40"/>
    <p:sldId id="336" r:id="rId41"/>
    <p:sldId id="332" r:id="rId42"/>
    <p:sldId id="335" r:id="rId43"/>
    <p:sldId id="334" r:id="rId44"/>
    <p:sldId id="333" r:id="rId45"/>
    <p:sldId id="297" r:id="rId46"/>
    <p:sldId id="300" r:id="rId47"/>
    <p:sldId id="337" r:id="rId48"/>
    <p:sldId id="304" r:id="rId49"/>
    <p:sldId id="305" r:id="rId50"/>
    <p:sldId id="324" r:id="rId51"/>
    <p:sldId id="325" r:id="rId52"/>
    <p:sldId id="319" r:id="rId53"/>
    <p:sldId id="320" r:id="rId54"/>
    <p:sldId id="321" r:id="rId55"/>
    <p:sldId id="322" r:id="rId56"/>
    <p:sldId id="323" r:id="rId57"/>
    <p:sldId id="32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CEC5B-9868-4C31-927E-C3A2988F528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0B7A4-CB9E-4BB1-A245-3D7BF1310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>
            <a:lvl1pPr>
              <a:defRPr sz="166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990600"/>
          </a:xfrm>
        </p:spPr>
        <p:txBody>
          <a:bodyPr>
            <a:normAutofit/>
          </a:bodyPr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>
            <a:lvl1pPr>
              <a:buClr>
                <a:schemeClr val="tx2"/>
              </a:buClr>
              <a:buFont typeface="Calibri" pitchFamily="34" charset="0"/>
              <a:buChar char="*"/>
              <a:defRPr/>
            </a:lvl1pPr>
            <a:lvl2pPr>
              <a:buClr>
                <a:schemeClr val="accent3"/>
              </a:buClr>
              <a:buFont typeface="Arial" pitchFamily="34" charset="0"/>
              <a:buChar char="+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965792"/>
            <a:ext cx="6477000" cy="6301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380999"/>
            <a:ext cx="6477000" cy="4575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505888"/>
            <a:ext cx="6477000" cy="89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E9C8B99A-413A-4394-A4B5-10CA84993AE1}" type="datetimeFigureOut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3/6/2010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CF56FF7-1B7E-487D-A836-694A1680840C}" type="slidenum">
              <a:rPr lang="en-US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pPr algn="l" rtl="0"/>
              <a:t>‹#›</a:t>
            </a:fld>
            <a:endParaRPr lang="en-US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>
            <a:lvl1pPr>
              <a:defRPr sz="166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>
            <a:lvl1pPr>
              <a:buClr>
                <a:schemeClr val="tx2"/>
              </a:buClr>
              <a:buFont typeface="Calibri" pitchFamily="34" charset="0"/>
              <a:buChar char="*"/>
              <a:defRPr/>
            </a:lvl1pPr>
            <a:lvl2pPr>
              <a:buClr>
                <a:schemeClr val="accent3"/>
              </a:buClr>
              <a:buFont typeface="Arial" pitchFamily="34" charset="0"/>
              <a:buChar char="+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>
            <a:lvl1pPr>
              <a:defRPr sz="166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>
            <a:lvl1pPr>
              <a:buClr>
                <a:schemeClr val="tx2"/>
              </a:buClr>
              <a:buFont typeface="Calibri" pitchFamily="34" charset="0"/>
              <a:buChar char="*"/>
              <a:defRPr/>
            </a:lvl1pPr>
            <a:lvl2pPr>
              <a:buClr>
                <a:schemeClr val="accent3"/>
              </a:buClr>
              <a:buFont typeface="Arial" pitchFamily="34" charset="0"/>
              <a:buChar char="+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C74A1B"/>
              </a:gs>
              <a:gs pos="100000">
                <a:srgbClr val="FF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8" name="Picture 13" descr="logo with t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850" y="5570538"/>
            <a:ext cx="3138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1006475" y="1289050"/>
            <a:ext cx="1854200" cy="1854200"/>
          </a:xfrm>
          <a:prstGeom prst="ellipse">
            <a:avLst/>
          </a:prstGeom>
          <a:solidFill>
            <a:schemeClr val="folHlink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463" y="862013"/>
            <a:ext cx="4808537" cy="1751012"/>
          </a:xfrm>
        </p:spPr>
        <p:txBody>
          <a:bodyPr lIns="0" rIns="0"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33528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36750"/>
            <a:ext cx="3775075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6750"/>
            <a:ext cx="3775075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147638"/>
            <a:ext cx="1997075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7638"/>
            <a:ext cx="5838825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>
            <a:lvl1pPr>
              <a:defRPr sz="166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>
            <a:lvl1pPr>
              <a:buClr>
                <a:schemeClr val="tx2"/>
              </a:buClr>
              <a:buFont typeface="Calibri" pitchFamily="34" charset="0"/>
              <a:buChar char="*"/>
              <a:defRPr/>
            </a:lvl1pPr>
            <a:lvl2pPr>
              <a:buClr>
                <a:schemeClr val="accent3"/>
              </a:buClr>
              <a:buFont typeface="Arial" pitchFamily="34" charset="0"/>
              <a:buChar char="+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8A1C93C-B721-4AA4-9956-AFD6A472A8B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3/6/2010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E68443D-9A9F-4CD3-8C19-FD73068F57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C93C-B721-4AA4-9956-AFD6A472A8B6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443D-9A9F-4CD3-8C19-FD73068F5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8A1C93C-B721-4AA4-9956-AFD6A472A8B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3/6/2010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E68443D-9A9F-4CD3-8C19-FD73068F57D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8A1C93C-B721-4AA4-9956-AFD6A472A8B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3/6/2010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E68443D-9A9F-4CD3-8C19-FD73068F57D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gradFill rotWithShape="1">
            <a:gsLst>
              <a:gs pos="0">
                <a:srgbClr val="C74A1B"/>
              </a:gs>
              <a:gs pos="100000">
                <a:srgbClr val="FF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47638"/>
            <a:ext cx="69897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36750"/>
            <a:ext cx="770255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1" name="Picture 10" descr="logo white smal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6675" y="628650"/>
            <a:ext cx="9969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3" name="Picture 11" descr="lite border top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ite border bottom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3" descr="lite border left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4" descr="lite border right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900" b="1">
          <a:solidFill>
            <a:schemeClr val="tx1"/>
          </a:solidFill>
          <a:latin typeface="+mn-lt"/>
        </a:defRPr>
      </a:lvl2pPr>
      <a:lvl3pPr marL="1150938" indent="-22383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700" b="1">
          <a:solidFill>
            <a:schemeClr val="tx1"/>
          </a:solidFill>
          <a:latin typeface="+mn-lt"/>
        </a:defRPr>
      </a:lvl3pPr>
      <a:lvl4pPr marL="1608138" indent="-22383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500" b="1">
          <a:solidFill>
            <a:schemeClr val="tx1"/>
          </a:solidFill>
          <a:latin typeface="+mn-lt"/>
        </a:defRPr>
      </a:lvl4pPr>
      <a:lvl5pPr marL="20637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8A1C93C-B721-4AA4-9956-AFD6A472A8B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3/6/2010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E68443D-9A9F-4CD3-8C19-FD73068F57D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research" TargetMode="External"/><Relationship Id="rId2" Type="http://schemas.openxmlformats.org/officeDocument/2006/relationships/hyperlink" Target="mailto:dempseyl@oclc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www.twitter.com/lorcanD" TargetMode="External"/><Relationship Id="rId4" Type="http://schemas.openxmlformats.org/officeDocument/2006/relationships/hyperlink" Target="http://orweblog.oclc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6255"/>
            <a:ext cx="8458200" cy="1470025"/>
          </a:xfrm>
        </p:spPr>
        <p:txBody>
          <a:bodyPr>
            <a:noAutofit/>
          </a:bodyPr>
          <a:lstStyle/>
          <a:p>
            <a:r>
              <a:rPr lang="en-US" sz="16600" dirty="0"/>
              <a:t>d</a:t>
            </a:r>
            <a:r>
              <a:rPr lang="en-US" sz="16600" dirty="0" smtClean="0">
                <a:solidFill>
                  <a:schemeClr val="tx2"/>
                </a:solidFill>
              </a:rPr>
              <a:t>i</a:t>
            </a:r>
            <a:r>
              <a:rPr lang="en-US" sz="16600" dirty="0" smtClean="0"/>
              <a:t>scovery</a:t>
            </a:r>
            <a:endParaRPr lang="en-US" sz="1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Lorcan</a:t>
            </a:r>
            <a:r>
              <a:rPr lang="en-US" dirty="0" smtClean="0"/>
              <a:t> Dempsey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LC</a:t>
            </a:r>
          </a:p>
          <a:p>
            <a:r>
              <a:rPr lang="en-US" sz="2200" dirty="0" smtClean="0"/>
              <a:t>University of  </a:t>
            </a:r>
            <a:r>
              <a:rPr lang="en-US" sz="2200" dirty="0" smtClean="0"/>
              <a:t>Lund  4/5 March 2010</a:t>
            </a:r>
          </a:p>
          <a:p>
            <a:endParaRPr lang="en-US" sz="2200" dirty="0" smtClean="0"/>
          </a:p>
          <a:p>
            <a:r>
              <a:rPr lang="en-US" sz="2200" dirty="0" smtClean="0"/>
              <a:t>(earlier version presented at U Minnesota Nov 23 2009)</a:t>
            </a:r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690" y="29787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osure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455" y="1572490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very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34925" y="4868863"/>
            <a:ext cx="9109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22238" y="188913"/>
            <a:ext cx="14875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User</a:t>
            </a:r>
            <a:b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</a:br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environment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07950" y="2054225"/>
            <a:ext cx="1123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Library &amp;</a:t>
            </a:r>
          </a:p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Network</a:t>
            </a:r>
          </a:p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Resource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107950" y="5006975"/>
            <a:ext cx="1516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Management</a:t>
            </a:r>
            <a:b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</a:br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environment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1908175" y="260350"/>
            <a:ext cx="6169025" cy="1008063"/>
          </a:xfrm>
          <a:prstGeom prst="upArrow">
            <a:avLst>
              <a:gd name="adj1" fmla="val 77907"/>
              <a:gd name="adj2" fmla="val 54958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213225" y="692150"/>
            <a:ext cx="2061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b="1" kern="120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End User Access</a:t>
            </a:r>
            <a:endParaRPr lang="en-US" sz="1600" b="1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3" name="AutoShape 12"/>
          <p:cNvSpPr>
            <a:spLocks noChangeArrowheads="1"/>
          </p:cNvSpPr>
          <p:nvPr/>
        </p:nvSpPr>
        <p:spPr bwMode="auto">
          <a:xfrm>
            <a:off x="1908175" y="5516563"/>
            <a:ext cx="6169025" cy="1008062"/>
          </a:xfrm>
          <a:prstGeom prst="upArrow">
            <a:avLst>
              <a:gd name="adj1" fmla="val 77907"/>
              <a:gd name="adj2" fmla="val 54958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4206875" y="5942013"/>
            <a:ext cx="1672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b="1" kern="120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Management</a:t>
            </a:r>
            <a:endParaRPr lang="en-US" sz="1600" b="1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5105400" y="1371600"/>
            <a:ext cx="10668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Digitised/</a:t>
            </a:r>
          </a:p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Digital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2590800" y="1371600"/>
            <a:ext cx="9906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Bought/</a:t>
            </a:r>
            <a:b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Physical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3733800" y="1371600"/>
            <a:ext cx="12192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 err="1">
                <a:solidFill>
                  <a:prstClr val="white"/>
                </a:solidFill>
                <a:latin typeface="Verdana"/>
                <a:ea typeface="+mn-ea"/>
                <a:cs typeface="+mn-cs"/>
              </a:rPr>
              <a:t>Elctronic</a:t>
            </a: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/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Licensed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7" name="Rectangle 7"/>
          <p:cNvSpPr>
            <a:spLocks noChangeArrowheads="1"/>
          </p:cNvSpPr>
          <p:nvPr/>
        </p:nvSpPr>
        <p:spPr bwMode="auto">
          <a:xfrm>
            <a:off x="6324600" y="1371600"/>
            <a:ext cx="10668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Special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 err="1">
                <a:solidFill>
                  <a:prstClr val="white"/>
                </a:solidFill>
                <a:latin typeface="Verdana"/>
                <a:ea typeface="+mn-ea"/>
                <a:cs typeface="+mn-cs"/>
              </a:rPr>
              <a:t>colls</a:t>
            </a: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/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Archives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55875" y="115888"/>
            <a:ext cx="4835525" cy="79057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Find It</a:t>
            </a:r>
            <a:endParaRPr lang="en-US" sz="20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55875" y="981075"/>
            <a:ext cx="4835525" cy="79057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Get It</a:t>
            </a:r>
            <a:endParaRPr lang="en-US" sz="20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590800" y="2819400"/>
            <a:ext cx="4800600" cy="83820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590800" y="3886200"/>
            <a:ext cx="4800600" cy="83820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555875" y="5105400"/>
            <a:ext cx="4835525" cy="129540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Manage It</a:t>
            </a:r>
            <a:endParaRPr lang="en-US" sz="20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267200" y="2860675"/>
            <a:ext cx="1526380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Metadata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343400" y="3932238"/>
            <a:ext cx="1316386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Content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90800" y="1371600"/>
            <a:ext cx="1143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ILL/CIRC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3733800" y="1371600"/>
            <a:ext cx="18288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LINK RESOLVER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638800" y="1371600"/>
            <a:ext cx="1752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SPECIAL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248400" y="5181600"/>
            <a:ext cx="1143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SPECIAL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2574925" y="5181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ILS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63963" y="5181600"/>
            <a:ext cx="1006475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ERM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4784725" y="5181600"/>
            <a:ext cx="1524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REPOSITORY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2590800" y="636588"/>
            <a:ext cx="8382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OPAC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3429000" y="636588"/>
            <a:ext cx="1371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 err="1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MetaSearch</a:t>
            </a: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6400800" y="636588"/>
            <a:ext cx="990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Website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4800600" y="636588"/>
            <a:ext cx="8382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A-Z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5334000" y="636588"/>
            <a:ext cx="10668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 err="1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NxtGen</a:t>
            </a: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2590800" y="3276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MARC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5562600" y="3276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DC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6477000" y="3276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EAD</a:t>
            </a: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3505200" y="3276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A&amp;I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4419600" y="3276600"/>
            <a:ext cx="1143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XXX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590800" y="43434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572000" y="43434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5486400" y="43434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6400800" y="4343400"/>
            <a:ext cx="990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505200" y="4343400"/>
            <a:ext cx="10668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34925" y="4868863"/>
            <a:ext cx="9109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22238" y="188913"/>
            <a:ext cx="14875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User</a:t>
            </a:r>
            <a:b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</a:br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environment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107950" y="5006975"/>
            <a:ext cx="1516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Management</a:t>
            </a:r>
            <a:b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</a:br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environment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1908175" y="260350"/>
            <a:ext cx="6169025" cy="1008063"/>
          </a:xfrm>
          <a:prstGeom prst="upArrow">
            <a:avLst>
              <a:gd name="adj1" fmla="val 77907"/>
              <a:gd name="adj2" fmla="val 54958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213225" y="692150"/>
            <a:ext cx="2061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b="1" kern="120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End User Access</a:t>
            </a:r>
            <a:endParaRPr lang="en-US" sz="1600" b="1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3" name="AutoShape 12"/>
          <p:cNvSpPr>
            <a:spLocks noChangeArrowheads="1"/>
          </p:cNvSpPr>
          <p:nvPr/>
        </p:nvSpPr>
        <p:spPr bwMode="auto">
          <a:xfrm>
            <a:off x="1908175" y="5516563"/>
            <a:ext cx="6169025" cy="1008062"/>
          </a:xfrm>
          <a:prstGeom prst="upArrow">
            <a:avLst>
              <a:gd name="adj1" fmla="val 77907"/>
              <a:gd name="adj2" fmla="val 54958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4206875" y="5942013"/>
            <a:ext cx="1672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b="1" kern="120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Management</a:t>
            </a:r>
            <a:endParaRPr lang="en-US" sz="1600" b="1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5105400" y="1371600"/>
            <a:ext cx="10668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Digitised/</a:t>
            </a:r>
          </a:p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Digital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2590800" y="1371600"/>
            <a:ext cx="9906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Bought/</a:t>
            </a:r>
            <a:b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Physical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3733800" y="1371600"/>
            <a:ext cx="12192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 err="1">
                <a:solidFill>
                  <a:prstClr val="white"/>
                </a:solidFill>
                <a:latin typeface="Verdana"/>
                <a:ea typeface="+mn-ea"/>
                <a:cs typeface="+mn-cs"/>
              </a:rPr>
              <a:t>Elctronic</a:t>
            </a: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/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Licensed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7" name="Rectangle 7"/>
          <p:cNvSpPr>
            <a:spLocks noChangeArrowheads="1"/>
          </p:cNvSpPr>
          <p:nvPr/>
        </p:nvSpPr>
        <p:spPr bwMode="auto">
          <a:xfrm>
            <a:off x="6324600" y="1371600"/>
            <a:ext cx="10668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Special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 err="1">
                <a:solidFill>
                  <a:prstClr val="white"/>
                </a:solidFill>
                <a:latin typeface="Verdana"/>
                <a:ea typeface="+mn-ea"/>
                <a:cs typeface="+mn-cs"/>
              </a:rPr>
              <a:t>colls</a:t>
            </a: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/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Archives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55875" y="115888"/>
            <a:ext cx="4835525" cy="79057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Find It</a:t>
            </a:r>
            <a:endParaRPr lang="en-US" sz="20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55875" y="981075"/>
            <a:ext cx="4835525" cy="79057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Get It</a:t>
            </a:r>
            <a:endParaRPr lang="en-US" sz="20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590800" y="2819400"/>
            <a:ext cx="4800600" cy="83820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590800" y="3886200"/>
            <a:ext cx="4800600" cy="83820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555875" y="5105400"/>
            <a:ext cx="4835525" cy="129540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Manage It</a:t>
            </a:r>
            <a:endParaRPr lang="en-US" sz="20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267200" y="2860675"/>
            <a:ext cx="1526380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Metadata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343400" y="3932238"/>
            <a:ext cx="1316386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Content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90800" y="1371600"/>
            <a:ext cx="1143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ILL/CIRC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3733800" y="1371600"/>
            <a:ext cx="18288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LINK RESOLVER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638800" y="1371600"/>
            <a:ext cx="1752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SPECIAL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248400" y="5181600"/>
            <a:ext cx="1143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SPECIAL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2574925" y="5181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ILS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63963" y="5181600"/>
            <a:ext cx="1006475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ERM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4784725" y="5181600"/>
            <a:ext cx="1524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REPOSITORY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2590800" y="636588"/>
            <a:ext cx="8382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OPAC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3429000" y="636588"/>
            <a:ext cx="1371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 err="1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MetaSearch</a:t>
            </a: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6400800" y="636588"/>
            <a:ext cx="990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Website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4800600" y="636588"/>
            <a:ext cx="8382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A-Z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5334000" y="636588"/>
            <a:ext cx="10668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 err="1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NxtGen</a:t>
            </a: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2590800" y="3276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MARC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5562600" y="3276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DC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6477000" y="3276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EAD</a:t>
            </a: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3505200" y="32766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A&amp;I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4419600" y="3276600"/>
            <a:ext cx="1143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14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XXX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590800" y="43434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572000" y="43434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5486400" y="4343400"/>
            <a:ext cx="9144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6400800" y="4343400"/>
            <a:ext cx="990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505200" y="4343400"/>
            <a:ext cx="10668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endParaRPr lang="en-US" sz="14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438400" y="0"/>
            <a:ext cx="51816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End-user environment</a:t>
            </a:r>
            <a:br>
              <a:rPr lang="en-US" dirty="0" smtClean="0"/>
            </a:br>
            <a:r>
              <a:rPr lang="en-US" dirty="0" smtClean="0"/>
              <a:t>integrated discovery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2438400" y="4038600"/>
            <a:ext cx="51816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Management environment</a:t>
            </a:r>
          </a:p>
          <a:p>
            <a:pPr algn="ctr"/>
            <a:r>
              <a:rPr lang="en-US" dirty="0" smtClean="0"/>
              <a:t>Integrated resource management</a:t>
            </a:r>
            <a:endParaRPr lang="en-US" dirty="0"/>
          </a:p>
        </p:txBody>
      </p:sp>
      <p:sp>
        <p:nvSpPr>
          <p:cNvPr id="56" name="Up-Down Arrow 55"/>
          <p:cNvSpPr/>
          <p:nvPr/>
        </p:nvSpPr>
        <p:spPr>
          <a:xfrm>
            <a:off x="2971800" y="2590800"/>
            <a:ext cx="1219200" cy="1447800"/>
          </a:xfrm>
          <a:prstGeom prst="upDown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-Down Arrow 56"/>
          <p:cNvSpPr/>
          <p:nvPr/>
        </p:nvSpPr>
        <p:spPr>
          <a:xfrm>
            <a:off x="4419600" y="2590800"/>
            <a:ext cx="1219200" cy="1447800"/>
          </a:xfrm>
          <a:prstGeom prst="upDown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-Down Arrow 57"/>
          <p:cNvSpPr/>
          <p:nvPr/>
        </p:nvSpPr>
        <p:spPr>
          <a:xfrm>
            <a:off x="5791200" y="2590800"/>
            <a:ext cx="1219200" cy="1447800"/>
          </a:xfrm>
          <a:prstGeom prst="upDown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03860"/>
            <a:ext cx="8597900" cy="51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32270"/>
            <a:ext cx="8229600" cy="43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  this variety of systems in one framework?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707" y="381000"/>
            <a:ext cx="765497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big index?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Summon</a:t>
            </a:r>
          </a:p>
          <a:p>
            <a:r>
              <a:rPr lang="en-US" dirty="0" err="1" smtClean="0"/>
              <a:t>Worldcat</a:t>
            </a:r>
            <a:r>
              <a:rPr lang="en-US" dirty="0" smtClean="0"/>
              <a:t> Local</a:t>
            </a:r>
          </a:p>
          <a:p>
            <a:r>
              <a:rPr lang="en-US" dirty="0" smtClean="0"/>
              <a:t>Primo Central</a:t>
            </a:r>
          </a:p>
          <a:p>
            <a:r>
              <a:rPr lang="en-US" dirty="0" err="1" smtClean="0"/>
              <a:t>Ebsco</a:t>
            </a:r>
            <a:r>
              <a:rPr lang="en-US" dirty="0" smtClean="0"/>
              <a:t> discovery layer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657600"/>
            <a:ext cx="4600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470025"/>
          </a:xfrm>
        </p:spPr>
        <p:txBody>
          <a:bodyPr/>
          <a:lstStyle/>
          <a:p>
            <a:r>
              <a:rPr lang="en-US" sz="13800" dirty="0" smtClean="0"/>
              <a:t>2. collection directions</a:t>
            </a:r>
            <a:endParaRPr lang="en-US" sz="13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en-US" dirty="0" smtClean="0"/>
              <a:t>utside </a:t>
            </a:r>
            <a:r>
              <a:rPr lang="en-US" dirty="0" smtClean="0">
                <a:solidFill>
                  <a:schemeClr val="tx2"/>
                </a:solidFill>
              </a:rPr>
              <a:t>i</a:t>
            </a:r>
            <a:r>
              <a:rPr lang="en-US" dirty="0" smtClean="0"/>
              <a:t>n and </a:t>
            </a:r>
            <a:r>
              <a:rPr lang="en-US" dirty="0" smtClean="0">
                <a:solidFill>
                  <a:schemeClr val="tx2"/>
                </a:solidFill>
              </a:rPr>
              <a:t>i</a:t>
            </a:r>
            <a:r>
              <a:rPr lang="en-US" dirty="0" smtClean="0"/>
              <a:t>nside </a:t>
            </a:r>
            <a:r>
              <a:rPr lang="en-US" dirty="0" smtClean="0">
                <a:solidFill>
                  <a:schemeClr val="tx2"/>
                </a:solidFill>
              </a:rPr>
              <a:t>o</a:t>
            </a:r>
            <a:r>
              <a:rPr lang="en-US" dirty="0" smtClean="0"/>
              <a:t>ut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grid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82963" y="533400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high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230813" y="5334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low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-5400000">
            <a:off x="2549525" y="1703388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low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-5400000">
            <a:off x="2515394" y="3779044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high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746500" y="76200"/>
            <a:ext cx="183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Stewardship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-5400000">
            <a:off x="1524795" y="2633811"/>
            <a:ext cx="1919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Uniqueness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095625" y="898525"/>
            <a:ext cx="3487738" cy="4206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08325" y="898525"/>
            <a:ext cx="3475038" cy="4206875"/>
            <a:chOff x="2208" y="1008"/>
            <a:chExt cx="3024" cy="2736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696" y="1008"/>
              <a:ext cx="0" cy="27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2208" y="2352"/>
              <a:ext cx="30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4991100" y="914400"/>
            <a:ext cx="3970338" cy="1668463"/>
            <a:chOff x="4991100" y="914400"/>
            <a:chExt cx="3970338" cy="1668463"/>
          </a:xfrm>
        </p:grpSpPr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6765925" y="914400"/>
              <a:ext cx="2195513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  <a:latin typeface="Arial" charset="0"/>
                </a:rPr>
                <a:t>Low-Low</a:t>
              </a:r>
            </a:p>
            <a:p>
              <a:r>
                <a:rPr lang="en-US" sz="1600" b="1" dirty="0">
                  <a:latin typeface="Arial" charset="0"/>
                </a:rPr>
                <a:t>Freely-accessible web resources</a:t>
              </a:r>
            </a:p>
            <a:p>
              <a:r>
                <a:rPr lang="en-US" sz="1400" dirty="0">
                  <a:latin typeface="Arial" charset="0"/>
                </a:rPr>
                <a:t>Open source software</a:t>
              </a:r>
            </a:p>
            <a:p>
              <a:r>
                <a:rPr lang="en-US" sz="1400" dirty="0">
                  <a:latin typeface="Arial" charset="0"/>
                </a:rPr>
                <a:t>Newsgroup archives</a:t>
              </a:r>
            </a:p>
          </p:txBody>
        </p:sp>
        <p:pic>
          <p:nvPicPr>
            <p:cNvPr id="23" name="Picture 44" descr="WebResources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1100" y="1355725"/>
              <a:ext cx="1227138" cy="1227138"/>
            </a:xfrm>
            <a:prstGeom prst="rect">
              <a:avLst/>
            </a:prstGeom>
            <a:noFill/>
          </p:spPr>
        </p:pic>
      </p:grpSp>
      <p:grpSp>
        <p:nvGrpSpPr>
          <p:cNvPr id="4" name="Group 32"/>
          <p:cNvGrpSpPr/>
          <p:nvPr/>
        </p:nvGrpSpPr>
        <p:grpSpPr>
          <a:xfrm>
            <a:off x="182563" y="838200"/>
            <a:ext cx="4664075" cy="2133600"/>
            <a:chOff x="182563" y="838200"/>
            <a:chExt cx="4664075" cy="2133600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2933700" y="1104900"/>
              <a:ext cx="2057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6"/>
            <p:cNvGrpSpPr/>
            <p:nvPr/>
          </p:nvGrpSpPr>
          <p:grpSpPr>
            <a:xfrm>
              <a:off x="182563" y="838200"/>
              <a:ext cx="4664075" cy="1720850"/>
              <a:chOff x="182563" y="838200"/>
              <a:chExt cx="4664075" cy="1720850"/>
            </a:xfrm>
          </p:grpSpPr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182563" y="838200"/>
                <a:ext cx="2103437" cy="163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6600"/>
                    </a:solidFill>
                    <a:latin typeface="Arial" charset="0"/>
                  </a:rPr>
                  <a:t>Low-High</a:t>
                </a:r>
              </a:p>
              <a:p>
                <a:r>
                  <a:rPr lang="en-US" sz="1600" b="1" dirty="0">
                    <a:latin typeface="Arial" charset="0"/>
                  </a:rPr>
                  <a:t>Books &amp; Journals</a:t>
                </a:r>
              </a:p>
              <a:p>
                <a:r>
                  <a:rPr lang="en-US" sz="1400" dirty="0">
                    <a:latin typeface="Arial" charset="0"/>
                  </a:rPr>
                  <a:t>Newspapers</a:t>
                </a:r>
              </a:p>
              <a:p>
                <a:r>
                  <a:rPr lang="en-US" sz="1400" dirty="0">
                    <a:latin typeface="Arial" charset="0"/>
                  </a:rPr>
                  <a:t>Gov Documents</a:t>
                </a:r>
              </a:p>
              <a:p>
                <a:r>
                  <a:rPr lang="en-US" sz="1400" dirty="0">
                    <a:latin typeface="Arial" charset="0"/>
                  </a:rPr>
                  <a:t>CD &amp; DVD</a:t>
                </a:r>
              </a:p>
              <a:p>
                <a:r>
                  <a:rPr lang="en-US" sz="1400" dirty="0">
                    <a:latin typeface="Arial" charset="0"/>
                  </a:rPr>
                  <a:t>Maps</a:t>
                </a:r>
              </a:p>
              <a:p>
                <a:r>
                  <a:rPr lang="en-US" sz="1400" dirty="0">
                    <a:latin typeface="Arial" charset="0"/>
                  </a:rPr>
                  <a:t>Scores</a:t>
                </a:r>
                <a:endParaRPr lang="en-US" sz="1400" b="1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pic>
            <p:nvPicPr>
              <p:cNvPr id="24" name="Picture 48" descr="booksjournal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08325" y="1400175"/>
                <a:ext cx="1738313" cy="11588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Group 28"/>
          <p:cNvGrpSpPr/>
          <p:nvPr/>
        </p:nvGrpSpPr>
        <p:grpSpPr>
          <a:xfrm>
            <a:off x="4937125" y="3311525"/>
            <a:ext cx="4024313" cy="2554545"/>
            <a:chOff x="4937125" y="3311525"/>
            <a:chExt cx="4024313" cy="2554545"/>
          </a:xfrm>
        </p:grpSpPr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6675438" y="3311525"/>
              <a:ext cx="2286000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  <a:latin typeface="Arial" charset="0"/>
                </a:rPr>
                <a:t>High-Low</a:t>
              </a:r>
            </a:p>
            <a:p>
              <a:r>
                <a:rPr lang="en-US" sz="1600" b="1" dirty="0">
                  <a:latin typeface="Arial" charset="0"/>
                </a:rPr>
                <a:t>Research &amp; Learning Materials</a:t>
              </a:r>
              <a:r>
                <a:rPr lang="en-US" sz="1600" dirty="0">
                  <a:latin typeface="Arial" charset="0"/>
                </a:rPr>
                <a:t> </a:t>
              </a:r>
              <a:endParaRPr lang="en-US" sz="1600" dirty="0" smtClean="0">
                <a:latin typeface="Arial" charset="0"/>
              </a:endParaRPr>
            </a:p>
            <a:p>
              <a:r>
                <a:rPr lang="en-US" sz="1600" b="1" dirty="0" smtClean="0">
                  <a:latin typeface="Arial" charset="0"/>
                </a:rPr>
                <a:t>Institutional records</a:t>
              </a:r>
              <a:endParaRPr lang="en-US" sz="1600" b="1" dirty="0">
                <a:latin typeface="Arial" charset="0"/>
              </a:endParaRPr>
            </a:p>
            <a:p>
              <a:r>
                <a:rPr lang="en-US" sz="1400" dirty="0" err="1">
                  <a:latin typeface="Arial" charset="0"/>
                </a:rPr>
                <a:t>ePrints</a:t>
              </a:r>
              <a:r>
                <a:rPr lang="en-US" sz="1400" dirty="0">
                  <a:latin typeface="Arial" charset="0"/>
                </a:rPr>
                <a:t>/tech reports</a:t>
              </a:r>
            </a:p>
            <a:p>
              <a:r>
                <a:rPr lang="en-US" sz="1400" dirty="0">
                  <a:latin typeface="Arial" charset="0"/>
                </a:rPr>
                <a:t>Learning objects</a:t>
              </a:r>
            </a:p>
            <a:p>
              <a:r>
                <a:rPr lang="en-US" sz="1400" dirty="0">
                  <a:latin typeface="Arial" charset="0"/>
                </a:rPr>
                <a:t>Courseware</a:t>
              </a:r>
            </a:p>
            <a:p>
              <a:r>
                <a:rPr lang="en-US" sz="1400" dirty="0">
                  <a:latin typeface="Arial" charset="0"/>
                </a:rPr>
                <a:t>E-portfolios</a:t>
              </a:r>
            </a:p>
            <a:p>
              <a:r>
                <a:rPr lang="en-US" sz="1400" dirty="0">
                  <a:latin typeface="Arial" charset="0"/>
                </a:rPr>
                <a:t>Research </a:t>
              </a:r>
              <a:r>
                <a:rPr lang="en-US" sz="1400" dirty="0" smtClean="0">
                  <a:latin typeface="Arial" charset="0"/>
                </a:rPr>
                <a:t>data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Arial" charset="0"/>
                </a:rPr>
                <a:t>Prospectus</a:t>
              </a:r>
            </a:p>
            <a:p>
              <a:r>
                <a:rPr lang="en-US" sz="1400" dirty="0" err="1" smtClean="0">
                  <a:solidFill>
                    <a:schemeClr val="tx2"/>
                  </a:solidFill>
                  <a:latin typeface="Arial" charset="0"/>
                </a:rPr>
                <a:t>Insitutional</a:t>
              </a:r>
              <a:r>
                <a:rPr lang="en-US" sz="1400" dirty="0" smtClean="0">
                  <a:solidFill>
                    <a:schemeClr val="tx2"/>
                  </a:solidFill>
                  <a:latin typeface="Arial" charset="0"/>
                </a:rPr>
                <a:t> website</a:t>
              </a:r>
              <a:endParaRPr lang="en-US" sz="1400" dirty="0">
                <a:solidFill>
                  <a:schemeClr val="tx2"/>
                </a:solidFill>
                <a:latin typeface="Arial" charset="0"/>
              </a:endParaRPr>
            </a:p>
          </p:txBody>
        </p:sp>
        <p:pic>
          <p:nvPicPr>
            <p:cNvPr id="25" name="Picture 50" descr="researchandlearning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37125" y="3551238"/>
              <a:ext cx="1555750" cy="1036637"/>
            </a:xfrm>
            <a:prstGeom prst="rect">
              <a:avLst/>
            </a:prstGeom>
            <a:noFill/>
          </p:spPr>
        </p:pic>
      </p:grpSp>
      <p:grpSp>
        <p:nvGrpSpPr>
          <p:cNvPr id="8" name="Group 29"/>
          <p:cNvGrpSpPr/>
          <p:nvPr/>
        </p:nvGrpSpPr>
        <p:grpSpPr>
          <a:xfrm>
            <a:off x="182563" y="3459163"/>
            <a:ext cx="4479925" cy="1631216"/>
            <a:chOff x="182563" y="3459163"/>
            <a:chExt cx="4479925" cy="1631216"/>
          </a:xfrm>
        </p:grpSpPr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182563" y="3459163"/>
              <a:ext cx="2835275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  <a:latin typeface="Arial" charset="0"/>
                </a:rPr>
                <a:t>High-High</a:t>
              </a:r>
            </a:p>
            <a:p>
              <a:r>
                <a:rPr lang="en-US" sz="1600" b="1" dirty="0">
                  <a:latin typeface="Arial" charset="0"/>
                </a:rPr>
                <a:t>Special  Collections</a:t>
              </a:r>
            </a:p>
            <a:p>
              <a:r>
                <a:rPr lang="en-US" sz="1400" dirty="0">
                  <a:latin typeface="Arial" charset="0"/>
                </a:rPr>
                <a:t>Rare books</a:t>
              </a:r>
            </a:p>
            <a:p>
              <a:r>
                <a:rPr lang="en-US" sz="1400" dirty="0">
                  <a:latin typeface="Arial" charset="0"/>
                </a:rPr>
                <a:t>Local/Historical Newspapers</a:t>
              </a:r>
            </a:p>
            <a:p>
              <a:r>
                <a:rPr lang="en-US" sz="1400" dirty="0">
                  <a:latin typeface="Arial" charset="0"/>
                </a:rPr>
                <a:t>Local History Materials</a:t>
              </a:r>
            </a:p>
            <a:p>
              <a:r>
                <a:rPr lang="en-US" sz="1400" dirty="0">
                  <a:latin typeface="Arial" charset="0"/>
                </a:rPr>
                <a:t>Archives &amp; Manuscripts</a:t>
              </a:r>
            </a:p>
            <a:p>
              <a:r>
                <a:rPr lang="en-US" sz="1400" dirty="0">
                  <a:latin typeface="Arial" charset="0"/>
                </a:rPr>
                <a:t>Theses &amp; dissertations</a:t>
              </a:r>
            </a:p>
          </p:txBody>
        </p:sp>
        <p:pic>
          <p:nvPicPr>
            <p:cNvPr id="26" name="Picture 51" descr="specialcollections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0400" y="3641725"/>
              <a:ext cx="1462088" cy="9747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grid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82963" y="533400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high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230813" y="5334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low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-5400000">
            <a:off x="2549525" y="1703388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low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-5400000">
            <a:off x="2515394" y="3779044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high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746500" y="76200"/>
            <a:ext cx="183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Stewardship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-5400000">
            <a:off x="1524795" y="2633811"/>
            <a:ext cx="1919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Uniqueness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095625" y="898525"/>
            <a:ext cx="3487738" cy="4206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08325" y="898525"/>
            <a:ext cx="3475038" cy="4206875"/>
            <a:chOff x="2208" y="1008"/>
            <a:chExt cx="3024" cy="2736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696" y="1008"/>
              <a:ext cx="0" cy="27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2208" y="2352"/>
              <a:ext cx="30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44" descr="WebResourc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100" y="1355725"/>
            <a:ext cx="1227138" cy="1227138"/>
          </a:xfrm>
          <a:prstGeom prst="rect">
            <a:avLst/>
          </a:prstGeom>
          <a:noFill/>
        </p:spPr>
      </p:pic>
      <p:grpSp>
        <p:nvGrpSpPr>
          <p:cNvPr id="4" name="Group 32"/>
          <p:cNvGrpSpPr/>
          <p:nvPr/>
        </p:nvGrpSpPr>
        <p:grpSpPr>
          <a:xfrm>
            <a:off x="3108325" y="914400"/>
            <a:ext cx="1738313" cy="2057400"/>
            <a:chOff x="3108325" y="914400"/>
            <a:chExt cx="1738313" cy="2057400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2933700" y="1104900"/>
              <a:ext cx="2057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8" descr="booksjournal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8325" y="1400175"/>
              <a:ext cx="1738313" cy="1158875"/>
            </a:xfrm>
            <a:prstGeom prst="rect">
              <a:avLst/>
            </a:prstGeom>
            <a:noFill/>
          </p:spPr>
        </p:pic>
      </p:grpSp>
      <p:pic>
        <p:nvPicPr>
          <p:cNvPr id="25" name="Picture 50" descr="researchandlearnin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25" y="3551238"/>
            <a:ext cx="1555750" cy="1036637"/>
          </a:xfrm>
          <a:prstGeom prst="rect">
            <a:avLst/>
          </a:prstGeom>
          <a:noFill/>
        </p:spPr>
      </p:pic>
      <p:pic>
        <p:nvPicPr>
          <p:cNvPr id="26" name="Picture 51" descr="specialcollection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641725"/>
            <a:ext cx="1462088" cy="9747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0" y="609600"/>
            <a:ext cx="45720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Licensed: concentration?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Small no. of suppliers?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‘Professional’ services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286000"/>
            <a:ext cx="48006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Bought: move to licensed?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Space, GBS, usage, 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91000"/>
            <a:ext cx="3429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Special to whom?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Distinctive?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3276600"/>
            <a:ext cx="34290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Institutionally important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Future ‘special’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0" y="914400"/>
            <a:ext cx="3429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Selective archives.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381000" y="0"/>
            <a:ext cx="7620000" cy="265024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/>
              <a:t>Outside in: </a:t>
            </a:r>
            <a:r>
              <a:rPr lang="en-US" sz="2400" dirty="0" smtClean="0"/>
              <a:t>consolidation of bought</a:t>
            </a:r>
            <a:r>
              <a:rPr lang="en-US" sz="2400" dirty="0"/>
              <a:t>, </a:t>
            </a:r>
            <a:r>
              <a:rPr lang="en-US" sz="2400" dirty="0" smtClean="0"/>
              <a:t>licensed?</a:t>
            </a:r>
            <a:br>
              <a:rPr lang="en-US" sz="2400" dirty="0" smtClean="0"/>
            </a:br>
            <a:r>
              <a:rPr lang="en-US" sz="2400" dirty="0" smtClean="0"/>
              <a:t>Integration less difficult?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/>
                </a:solidFill>
              </a:rPr>
              <a:t>Discover, deliver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/>
                </a:solidFill>
              </a:rPr>
              <a:t>Disclose holdings</a:t>
            </a:r>
            <a:br>
              <a:rPr lang="en-US" sz="2400" b="1" dirty="0" smtClean="0">
                <a:solidFill>
                  <a:schemeClr val="accent6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Manage claims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04800" y="4114800"/>
            <a:ext cx="8624887" cy="246557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/>
              <a:t>Inside out: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reputation</a:t>
            </a:r>
            <a:r>
              <a:rPr lang="en-US" sz="2400" dirty="0"/>
              <a:t>, institutional assets, </a:t>
            </a:r>
            <a:r>
              <a:rPr lang="en-US" sz="2400" dirty="0" smtClean="0"/>
              <a:t>institutional record,</a:t>
            </a:r>
            <a:br>
              <a:rPr lang="en-US" sz="2400" dirty="0" smtClean="0"/>
            </a:br>
            <a:r>
              <a:rPr lang="en-US" sz="2400" dirty="0" smtClean="0"/>
              <a:t>distinctive, …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/>
                </a:solidFill>
              </a:rPr>
              <a:t>Disclose. Array alongside other </a:t>
            </a:r>
            <a:r>
              <a:rPr lang="en-US" sz="2400" b="1" dirty="0" err="1" smtClean="0">
                <a:solidFill>
                  <a:schemeClr val="accent6"/>
                </a:solidFill>
              </a:rPr>
              <a:t>insitutions</a:t>
            </a:r>
            <a:r>
              <a:rPr lang="en-US" sz="2400" b="1" dirty="0" smtClean="0">
                <a:solidFill>
                  <a:schemeClr val="accent6"/>
                </a:solidFill>
              </a:rPr>
              <a:t>? Make sense as individual destinations? …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319213"/>
            <a:ext cx="2681288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2" name="Straight Connector 11"/>
          <p:cNvCxnSpPr>
            <a:cxnSpLocks noChangeShapeType="1"/>
          </p:cNvCxnSpPr>
          <p:nvPr/>
        </p:nvCxnSpPr>
        <p:spPr bwMode="auto">
          <a:xfrm>
            <a:off x="1357313" y="2880158"/>
            <a:ext cx="7178675" cy="1587"/>
          </a:xfrm>
          <a:prstGeom prst="line">
            <a:avLst/>
          </a:prstGeom>
          <a:noFill/>
          <a:ln w="57150" algn="ctr">
            <a:solidFill>
              <a:srgbClr val="FF660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overview: 3 pictures and some context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472439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Interlude: network reconfiguration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Picture: </a:t>
            </a:r>
            <a:r>
              <a:rPr lang="en-US" dirty="0" smtClean="0"/>
              <a:t>Institutional resource discovery infrastructure: an emerging picture ..</a:t>
            </a:r>
            <a:endParaRPr lang="en-US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Picture: </a:t>
            </a:r>
            <a:r>
              <a:rPr lang="en-US" dirty="0" smtClean="0"/>
              <a:t>Institutional collection directions 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 algn="ctr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Interlude: network reconfiguration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Picture: </a:t>
            </a:r>
            <a:r>
              <a:rPr lang="en-US" dirty="0" smtClean="0"/>
              <a:t>Extending the resource discovery picture: disclosure and indirect discovery ..</a:t>
            </a:r>
            <a:endParaRPr lang="en-US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Conclusion: some tentative 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of institution scale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User-centric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Multiscalar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User-centric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6800" y="761206"/>
            <a:ext cx="457200" cy="304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600" y="1599406"/>
            <a:ext cx="457200" cy="304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0800" y="2513806"/>
            <a:ext cx="457200" cy="304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006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Site-centric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523206"/>
            <a:ext cx="202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Network-centric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437606"/>
            <a:ext cx="158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User-centric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438900" y="1637506"/>
            <a:ext cx="2209800" cy="1588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276600"/>
            <a:ext cx="49625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14400" y="40386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NYT headlines -&gt;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User-centric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828800"/>
          </a:xfrm>
        </p:spPr>
        <p:txBody>
          <a:bodyPr/>
          <a:lstStyle/>
          <a:p>
            <a:r>
              <a:rPr lang="en-US" dirty="0" smtClean="0"/>
              <a:t>Socialized, </a:t>
            </a:r>
            <a:r>
              <a:rPr lang="en-US" dirty="0" err="1" smtClean="0"/>
              <a:t>realtime</a:t>
            </a:r>
            <a:r>
              <a:rPr lang="en-US" dirty="0" smtClean="0"/>
              <a:t>, and mobile …</a:t>
            </a:r>
          </a:p>
          <a:p>
            <a:pPr lvl="1"/>
            <a:r>
              <a:rPr lang="en-US" dirty="0" smtClean="0"/>
              <a:t>registration</a:t>
            </a:r>
          </a:p>
          <a:p>
            <a:r>
              <a:rPr lang="en-US" dirty="0" smtClean="0"/>
              <a:t>Identity services (</a:t>
            </a:r>
            <a:r>
              <a:rPr lang="en-US" dirty="0" err="1" smtClean="0"/>
              <a:t>Facebook</a:t>
            </a:r>
            <a:r>
              <a:rPr lang="en-US" dirty="0" smtClean="0"/>
              <a:t>?)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544901"/>
            <a:ext cx="58715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Be the trusted Identity Service for as many </a:t>
            </a:r>
            <a:b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</a:br>
            <a: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people as possible</a:t>
            </a:r>
          </a:p>
          <a:p>
            <a:pPr marL="457200" lvl="1" algn="l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 give them identifiers</a:t>
            </a:r>
          </a:p>
          <a:p>
            <a:pPr marL="457200" lvl="1" algn="l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 authenticate them</a:t>
            </a:r>
          </a:p>
          <a:p>
            <a:pPr marL="457200" lvl="1" algn="l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 provide claims about them</a:t>
            </a:r>
          </a:p>
          <a:p>
            <a:pPr marL="914400" lvl="2" algn="l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 who they are</a:t>
            </a:r>
          </a:p>
          <a:p>
            <a:pPr marL="914400" lvl="2" algn="l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 what they do</a:t>
            </a:r>
          </a:p>
          <a:p>
            <a:pPr marL="914400" lvl="2" algn="l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 what they want</a:t>
            </a:r>
          </a:p>
          <a:p>
            <a:pPr marL="457200" lvl="1" algn="l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 Act as their Agent</a:t>
            </a:r>
          </a:p>
          <a:p>
            <a:pPr algn="r" rtl="0"/>
            <a:r>
              <a:rPr lang="en-US" sz="2000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(Andy Dale, OCLC)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Network is the unit of attention ..</a:t>
            </a:r>
          </a:p>
          <a:p>
            <a:r>
              <a:rPr lang="en-US" dirty="0" smtClean="0"/>
              <a:t>Data aggregation</a:t>
            </a:r>
          </a:p>
          <a:p>
            <a:r>
              <a:rPr lang="en-US" dirty="0" smtClean="0"/>
              <a:t>Gravitational pull</a:t>
            </a:r>
          </a:p>
          <a:p>
            <a:r>
              <a:rPr lang="en-US" dirty="0" smtClean="0"/>
              <a:t>Network effects</a:t>
            </a:r>
          </a:p>
          <a:p>
            <a:r>
              <a:rPr lang="en-US" dirty="0" smtClean="0"/>
              <a:t>Long tail (match supply and demand)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0200" y="5029200"/>
            <a:ext cx="604043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Consumer – research and learning – professional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Website: stuck in the middle?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51567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5029200"/>
            <a:ext cx="5632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Cloud and </a:t>
            </a:r>
            <a:r>
              <a:rPr lang="en-US" sz="2400" kern="1200" dirty="0" smtClean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mobile: natural partners</a:t>
            </a:r>
            <a:endParaRPr lang="en-US" sz="2400" kern="1200" dirty="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343400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Social, </a:t>
            </a:r>
            <a:r>
              <a:rPr lang="en-US" sz="2400" kern="1200" dirty="0" err="1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realtime</a:t>
            </a:r>
            <a:r>
              <a:rPr lang="en-US" sz="24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, mobile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Multiscalar</a:t>
            </a:r>
            <a:r>
              <a:rPr lang="en-US" dirty="0" smtClean="0"/>
              <a:t>: user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33400"/>
            <a:ext cx="3581400" cy="4525963"/>
          </a:xfrm>
        </p:spPr>
        <p:txBody>
          <a:bodyPr/>
          <a:lstStyle/>
          <a:p>
            <a:r>
              <a:rPr lang="en-US" dirty="0" smtClean="0"/>
              <a:t>Personal</a:t>
            </a:r>
          </a:p>
          <a:p>
            <a:r>
              <a:rPr lang="en-US" dirty="0" smtClean="0"/>
              <a:t>Departmental</a:t>
            </a:r>
          </a:p>
          <a:p>
            <a:r>
              <a:rPr lang="en-US" dirty="0" smtClean="0"/>
              <a:t>Disciplinary</a:t>
            </a:r>
          </a:p>
          <a:p>
            <a:r>
              <a:rPr lang="en-US" dirty="0" smtClean="0"/>
              <a:t>Institution</a:t>
            </a:r>
          </a:p>
          <a:p>
            <a:r>
              <a:rPr lang="en-US" dirty="0" smtClean="0"/>
              <a:t>Network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1758077"/>
            <a:ext cx="33960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Examples:</a:t>
            </a:r>
          </a:p>
          <a:p>
            <a:endParaRPr lang="en-US" sz="2000" dirty="0" smtClean="0"/>
          </a:p>
          <a:p>
            <a:pPr>
              <a:buClr>
                <a:schemeClr val="tx2"/>
              </a:buClr>
              <a:buFont typeface="Calibri" pitchFamily="34" charset="0"/>
              <a:buChar char="*"/>
            </a:pPr>
            <a:r>
              <a:rPr lang="en-US" sz="2000" dirty="0" smtClean="0"/>
              <a:t>Discovery</a:t>
            </a:r>
          </a:p>
          <a:p>
            <a:pPr>
              <a:buClr>
                <a:schemeClr val="tx2"/>
              </a:buClr>
              <a:buFont typeface="Calibri" pitchFamily="34" charset="0"/>
              <a:buChar char="*"/>
            </a:pPr>
            <a:endParaRPr lang="en-US" sz="2000" dirty="0" smtClean="0"/>
          </a:p>
          <a:p>
            <a:pPr>
              <a:buClr>
                <a:schemeClr val="tx2"/>
              </a:buClr>
              <a:buFont typeface="Calibri" pitchFamily="34" charset="0"/>
              <a:buChar char="*"/>
            </a:pPr>
            <a:r>
              <a:rPr lang="en-US" sz="2000" dirty="0" smtClean="0"/>
              <a:t>Researcher pages</a:t>
            </a:r>
          </a:p>
          <a:p>
            <a:pPr>
              <a:buClr>
                <a:schemeClr val="tx2"/>
              </a:buClr>
              <a:buFont typeface="Calibri" pitchFamily="34" charset="0"/>
              <a:buChar char="*"/>
            </a:pPr>
            <a:endParaRPr lang="en-US" sz="2000" dirty="0" smtClean="0"/>
          </a:p>
          <a:p>
            <a:pPr>
              <a:buClr>
                <a:schemeClr val="tx2"/>
              </a:buClr>
              <a:buFont typeface="Calibri" pitchFamily="34" charset="0"/>
              <a:buChar char="*"/>
            </a:pPr>
            <a:r>
              <a:rPr lang="en-US" sz="2000" dirty="0" smtClean="0"/>
              <a:t>Citation management</a:t>
            </a:r>
          </a:p>
          <a:p>
            <a:pPr>
              <a:buClr>
                <a:schemeClr val="tx2"/>
              </a:buClr>
              <a:buFont typeface="Calibri" pitchFamily="34" charset="0"/>
              <a:buChar char="*"/>
            </a:pPr>
            <a:endParaRPr lang="en-US" sz="2000" dirty="0" smtClean="0"/>
          </a:p>
          <a:p>
            <a:pPr>
              <a:buClr>
                <a:schemeClr val="tx2"/>
              </a:buClr>
              <a:buFont typeface="Calibri" pitchFamily="34" charset="0"/>
              <a:buChar char="*"/>
            </a:pPr>
            <a:r>
              <a:rPr lang="en-US" sz="2000" dirty="0" smtClean="0"/>
              <a:t>Deposit papers/research data</a:t>
            </a:r>
            <a:endParaRPr lang="en-US" sz="2000" dirty="0"/>
          </a:p>
        </p:txBody>
      </p:sp>
      <p:pic>
        <p:nvPicPr>
          <p:cNvPr id="28674" name="Picture 2" descr="Mende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85800"/>
            <a:ext cx="3286125" cy="666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Multiscalar</a:t>
            </a:r>
            <a:r>
              <a:rPr lang="en-US" dirty="0" smtClean="0"/>
              <a:t> supply  ….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92048" y="1143000"/>
          <a:ext cx="8023352" cy="447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22602"/>
                <a:gridCol w="2000250"/>
              </a:tblGrid>
              <a:tr h="604631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Institution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Group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tx2"/>
                          </a:solidFill>
                        </a:rPr>
                        <a:t>Webscale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04631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Peer</a:t>
                      </a:r>
                      <a:br>
                        <a:rPr lang="en-US" sz="3200" b="1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(collaborative)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HathiTrust</a:t>
                      </a:r>
                      <a:r>
                        <a:rPr lang="en-US" sz="2400" b="1" dirty="0" smtClean="0"/>
                        <a:t>;</a:t>
                      </a:r>
                      <a:br>
                        <a:rPr lang="en-US" sz="2400" b="1" dirty="0" smtClean="0"/>
                      </a:br>
                      <a:r>
                        <a:rPr lang="en-US" sz="2400" b="1" dirty="0" err="1" smtClean="0"/>
                        <a:t>DuraSpace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104360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Public</a:t>
                      </a:r>
                      <a:br>
                        <a:rPr lang="en-US" sz="3200" b="1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(state/national)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LIBRIS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1938131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2"/>
                          </a:solidFill>
                        </a:rPr>
                        <a:t>Private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(third party)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Summon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Worldcat</a:t>
                      </a:r>
                      <a:r>
                        <a:rPr lang="en-US" sz="2400" b="1" dirty="0" smtClean="0"/>
                        <a:t> 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Cataloging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Worldcat.org,Flickr</a:t>
                      </a:r>
                      <a:r>
                        <a:rPr lang="en-US" sz="2400" b="1" dirty="0" smtClean="0"/>
                        <a:t> Commons,</a:t>
                      </a:r>
                      <a:r>
                        <a:rPr lang="en-US" sz="2400" b="1" baseline="0" dirty="0" smtClean="0"/>
                        <a:t> </a:t>
                      </a:r>
                      <a:br>
                        <a:rPr lang="en-US" sz="2400" b="1" baseline="0" dirty="0" smtClean="0"/>
                      </a:br>
                      <a:r>
                        <a:rPr lang="en-US" sz="2400" b="1" baseline="0" dirty="0" smtClean="0"/>
                        <a:t>KB in Google Scholar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228600"/>
            <a:ext cx="105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Scale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762000"/>
            <a:ext cx="677108" cy="124546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3200" b="1" dirty="0" smtClean="0"/>
              <a:t>Source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470025"/>
          </a:xfrm>
        </p:spPr>
        <p:txBody>
          <a:bodyPr/>
          <a:lstStyle/>
          <a:p>
            <a:r>
              <a:rPr lang="en-US" sz="12500" dirty="0" smtClean="0"/>
              <a:t>3. extending the picture</a:t>
            </a:r>
            <a:endParaRPr lang="en-US" sz="15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371600"/>
          </a:xfrm>
        </p:spPr>
        <p:txBody>
          <a:bodyPr/>
          <a:lstStyle/>
          <a:p>
            <a:r>
              <a:rPr lang="en-US" dirty="0" smtClean="0"/>
              <a:t>But … readers do not integrate at institutional level …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flow 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10200" y="1295400"/>
            <a:ext cx="3733800" cy="51054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Mendeley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Google</a:t>
            </a:r>
          </a:p>
          <a:p>
            <a:r>
              <a:rPr lang="en-US" dirty="0" smtClean="0"/>
              <a:t>Amazon</a:t>
            </a:r>
          </a:p>
          <a:p>
            <a:r>
              <a:rPr lang="en-US" dirty="0" err="1" smtClean="0"/>
              <a:t>Flickr</a:t>
            </a:r>
            <a:endParaRPr lang="en-US" dirty="0" smtClean="0"/>
          </a:p>
          <a:p>
            <a:r>
              <a:rPr lang="en-US" dirty="0" smtClean="0"/>
              <a:t>iTunes</a:t>
            </a:r>
          </a:p>
          <a:p>
            <a:r>
              <a:rPr lang="en-US" smtClean="0"/>
              <a:t>Wikipedia</a:t>
            </a:r>
            <a:endParaRPr lang="en-US" dirty="0" smtClean="0"/>
          </a:p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600" y="11128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alibri" pitchFamily="34" charset="0"/>
              <a:buChar char="*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alibri" pitchFamily="34" charset="0"/>
              <a:buChar char="*"/>
              <a:tabLst/>
              <a:defRPr/>
            </a:pPr>
            <a:r>
              <a:rPr lang="en-US" sz="3200" dirty="0" smtClean="0"/>
              <a:t>Course management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alibri" pitchFamily="34" charset="0"/>
              <a:buChar char="*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 list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alibri" pitchFamily="34" charset="0"/>
              <a:buChar char="*"/>
              <a:tabLst/>
              <a:defRPr/>
            </a:pPr>
            <a:r>
              <a:rPr lang="en-US" sz="3200" dirty="0" err="1" smtClean="0"/>
              <a:t>Refworks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alibri" pitchFamily="34" charset="0"/>
              <a:buChar char="*"/>
              <a:tabLst/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VIVO, OSU Pro,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alibri" pitchFamily="34" charset="0"/>
              <a:buChar char="*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alibri" pitchFamily="34" charset="0"/>
              <a:buChar char="*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757535"/>
            <a:ext cx="20574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Network level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04800"/>
            <a:ext cx="22098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Variety of campus venues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Network reconfiguration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cf</a:t>
            </a:r>
            <a:r>
              <a:rPr lang="en-US" dirty="0" smtClean="0"/>
              <a:t> bookstores, travel agents, newspapers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4495800" cy="284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505200"/>
            <a:ext cx="5097048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0" y="1066800"/>
            <a:ext cx="2540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 users and </a:t>
            </a:r>
          </a:p>
          <a:p>
            <a:r>
              <a:rPr lang="en-US" dirty="0" smtClean="0"/>
              <a:t>8 million research papers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191000"/>
            <a:ext cx="22733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VIVOweb</a:t>
            </a:r>
            <a:r>
              <a:rPr lang="en-US" dirty="0" smtClean="0"/>
              <a:t> Project is a </a:t>
            </a:r>
            <a:br>
              <a:rPr lang="en-US" dirty="0" smtClean="0"/>
            </a:br>
            <a:r>
              <a:rPr lang="en-US" dirty="0" smtClean="0"/>
              <a:t>two-year $12 million </a:t>
            </a:r>
            <a:br>
              <a:rPr lang="en-US" dirty="0" smtClean="0"/>
            </a:br>
            <a:r>
              <a:rPr lang="en-US" dirty="0" smtClean="0"/>
              <a:t>project funded by the </a:t>
            </a:r>
            <a:br>
              <a:rPr lang="en-US" dirty="0" smtClean="0"/>
            </a:br>
            <a:r>
              <a:rPr lang="en-US" dirty="0" smtClean="0"/>
              <a:t>NIH.</a:t>
            </a:r>
          </a:p>
          <a:p>
            <a:endParaRPr lang="en-US" dirty="0" smtClean="0"/>
          </a:p>
          <a:p>
            <a:r>
              <a:rPr lang="en-US" dirty="0" smtClean="0"/>
              <a:t>VIVO at Cornell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24200" y="1905000"/>
            <a:ext cx="20574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Library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838200"/>
            <a:ext cx="24384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Consumer</a:t>
            </a:r>
          </a:p>
        </p:txBody>
      </p:sp>
      <p:sp>
        <p:nvSpPr>
          <p:cNvPr id="10" name="Oval 9"/>
          <p:cNvSpPr/>
          <p:nvPr/>
        </p:nvSpPr>
        <p:spPr>
          <a:xfrm>
            <a:off x="533400" y="914400"/>
            <a:ext cx="22098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Info</a:t>
            </a:r>
            <a:b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Provider</a:t>
            </a:r>
          </a:p>
        </p:txBody>
      </p:sp>
      <p:sp>
        <p:nvSpPr>
          <p:cNvPr id="11" name="Oval 10"/>
          <p:cNvSpPr/>
          <p:nvPr/>
        </p:nvSpPr>
        <p:spPr>
          <a:xfrm>
            <a:off x="3124200" y="152400"/>
            <a:ext cx="19812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Flow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5105400" y="1600200"/>
            <a:ext cx="1066800" cy="826522"/>
            <a:chOff x="5105400" y="1600200"/>
            <a:chExt cx="1066800" cy="826522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105400" y="1600200"/>
              <a:ext cx="1066800" cy="609600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77340" y="2057390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>
          <a:xfrm>
            <a:off x="457200" y="3981272"/>
            <a:ext cx="4038600" cy="609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Direct – added value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4876800" y="4038600"/>
            <a:ext cx="4038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 and 3: discovery happens elsewhere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Disclosure: holdings (non-unique) and existence.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SEO: part of the web, not just on it ..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7200" y="1143000"/>
            <a:ext cx="4572000" cy="4061936"/>
            <a:chOff x="457200" y="1143000"/>
            <a:chExt cx="4572000" cy="4061936"/>
          </a:xfrm>
        </p:grpSpPr>
        <p:grpSp>
          <p:nvGrpSpPr>
            <p:cNvPr id="3" name="Group 48"/>
            <p:cNvGrpSpPr/>
            <p:nvPr/>
          </p:nvGrpSpPr>
          <p:grpSpPr>
            <a:xfrm>
              <a:off x="4191000" y="1143000"/>
              <a:ext cx="419386" cy="762000"/>
              <a:chOff x="4191000" y="1143000"/>
              <a:chExt cx="419386" cy="76200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3848100" y="1485900"/>
                <a:ext cx="762000" cy="76200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308700" y="129535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b="1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57200" y="4743271"/>
              <a:ext cx="4572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/>
              <a:r>
                <a:rPr lang="en-US" sz="2400" dirty="0" smtClean="0"/>
                <a:t>2.   Disclosure and syndication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7985" y="602610"/>
            <a:ext cx="5770415" cy="6026790"/>
            <a:chOff x="477985" y="602610"/>
            <a:chExt cx="5770415" cy="6026790"/>
          </a:xfrm>
        </p:grpSpPr>
        <p:grpSp>
          <p:nvGrpSpPr>
            <p:cNvPr id="4" name="Group 49"/>
            <p:cNvGrpSpPr/>
            <p:nvPr/>
          </p:nvGrpSpPr>
          <p:grpSpPr>
            <a:xfrm>
              <a:off x="2514600" y="602610"/>
              <a:ext cx="3733800" cy="1378590"/>
              <a:chOff x="2514600" y="602610"/>
              <a:chExt cx="3733800" cy="1378590"/>
            </a:xfrm>
          </p:grpSpPr>
          <p:grpSp>
            <p:nvGrpSpPr>
              <p:cNvPr id="5" name="Group 46"/>
              <p:cNvGrpSpPr/>
              <p:nvPr/>
            </p:nvGrpSpPr>
            <p:grpSpPr>
              <a:xfrm>
                <a:off x="2514600" y="602610"/>
                <a:ext cx="3733800" cy="540390"/>
                <a:chOff x="2514600" y="602610"/>
                <a:chExt cx="3733800" cy="540390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rot="10800000" flipV="1">
                  <a:off x="2514600" y="914400"/>
                  <a:ext cx="762000" cy="228600"/>
                </a:xfrm>
                <a:prstGeom prst="straightConnector1">
                  <a:avLst/>
                </a:prstGeom>
                <a:ln w="57150">
                  <a:solidFill>
                    <a:schemeClr val="accent1">
                      <a:lumMod val="9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rot="10800000">
                  <a:off x="5029200" y="685800"/>
                  <a:ext cx="1219200" cy="457200"/>
                </a:xfrm>
                <a:prstGeom prst="straightConnector1">
                  <a:avLst/>
                </a:prstGeom>
                <a:ln w="57150">
                  <a:solidFill>
                    <a:schemeClr val="accent1">
                      <a:lumMod val="9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2562975" y="60261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b="1" kern="120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grpSp>
            <p:nvGrpSpPr>
              <p:cNvPr id="6" name="Group 45"/>
              <p:cNvGrpSpPr/>
              <p:nvPr/>
            </p:nvGrpSpPr>
            <p:grpSpPr>
              <a:xfrm>
                <a:off x="3733006" y="1219994"/>
                <a:ext cx="2134394" cy="761206"/>
                <a:chOff x="3733006" y="1219994"/>
                <a:chExt cx="2134394" cy="761206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 rot="5400000">
                  <a:off x="3390900" y="1562100"/>
                  <a:ext cx="685800" cy="1588"/>
                </a:xfrm>
                <a:prstGeom prst="straightConnector1">
                  <a:avLst/>
                </a:prstGeom>
                <a:ln w="57150">
                  <a:prstDash val="sysDot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rot="10800000" flipV="1">
                  <a:off x="4953000" y="1447800"/>
                  <a:ext cx="914400" cy="533400"/>
                </a:xfrm>
                <a:prstGeom prst="straightConnector1">
                  <a:avLst/>
                </a:prstGeom>
                <a:ln w="57150">
                  <a:prstDash val="sysDot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Rectangle 24"/>
            <p:cNvSpPr/>
            <p:nvPr/>
          </p:nvSpPr>
          <p:spPr>
            <a:xfrm>
              <a:off x="477985" y="5429071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514350" indent="-514350"/>
              <a:r>
                <a:rPr lang="en-US" sz="2400" dirty="0" smtClean="0"/>
                <a:t>3.   Indirect – may involve identity, locate, resolution or other services at library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71124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discovery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2564217">
            <a:off x="3151536" y="3035872"/>
            <a:ext cx="978408" cy="3680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564217">
            <a:off x="3761136" y="5398073"/>
            <a:ext cx="978408" cy="3680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discovery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500" y="762000"/>
            <a:ext cx="749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58263"/>
            <a:ext cx="8229600" cy="390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2564217">
            <a:off x="1170337" y="3721673"/>
            <a:ext cx="978408" cy="3680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339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432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2564217">
            <a:off x="1398936" y="3264474"/>
            <a:ext cx="978408" cy="3680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01163"/>
            <a:ext cx="8229600" cy="421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25124"/>
            <a:ext cx="8229600" cy="4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2564217">
            <a:off x="1246536" y="3797872"/>
            <a:ext cx="978408" cy="3680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9102" y="762000"/>
            <a:ext cx="748579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8937625" cy="1865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Consumer switch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E76A00"/>
                </a:solidFill>
                <a:latin typeface="Trebuchet MS" pitchFamily="34" charset="0"/>
                <a:ea typeface="+mn-ea"/>
                <a:cs typeface="+mn-cs"/>
              </a:rPr>
              <a:t>Then:</a:t>
            </a: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 More investment in business/education environments.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E76A00"/>
                </a:solidFill>
                <a:latin typeface="Trebuchet MS" pitchFamily="34" charset="0"/>
                <a:ea typeface="+mn-ea"/>
                <a:cs typeface="+mn-cs"/>
              </a:rPr>
              <a:t>Now: </a:t>
            </a: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More investment in consumer environments. 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endParaRPr lang="en-US" sz="2400" b="1" kern="1200" dirty="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775" y="2362200"/>
            <a:ext cx="683577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Workflow switch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E76A00"/>
                </a:solidFill>
                <a:latin typeface="Trebuchet MS" pitchFamily="34" charset="0"/>
                <a:ea typeface="+mn-ea"/>
                <a:cs typeface="+mn-cs"/>
              </a:rPr>
              <a:t>Then:</a:t>
            </a: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 Expect workflows to be built around my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service. 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E76A00"/>
                </a:solidFill>
                <a:latin typeface="Trebuchet MS" pitchFamily="34" charset="0"/>
                <a:ea typeface="+mn-ea"/>
                <a:cs typeface="+mn-cs"/>
              </a:rPr>
              <a:t>Now:</a:t>
            </a: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 Build services around workflows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endParaRPr lang="en-US" sz="2400" b="1" kern="1200" dirty="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803775"/>
            <a:ext cx="6770688" cy="1825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Attention switch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E76A00"/>
                </a:solidFill>
                <a:latin typeface="Trebuchet MS" pitchFamily="34" charset="0"/>
                <a:ea typeface="+mn-ea"/>
                <a:cs typeface="+mn-cs"/>
              </a:rPr>
              <a:t>Then:</a:t>
            </a: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 Resources scarce; attention abundant. 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E76A00"/>
                </a:solidFill>
                <a:latin typeface="Trebuchet MS" pitchFamily="34" charset="0"/>
                <a:ea typeface="+mn-ea"/>
                <a:cs typeface="+mn-cs"/>
              </a:rPr>
              <a:t>Now: </a:t>
            </a:r>
            <a: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Attention scarce; resources abundant.</a:t>
            </a:r>
            <a:br>
              <a:rPr lang="en-US" sz="2400" b="1" kern="1200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</a:br>
            <a:endParaRPr lang="en-US" sz="2400" b="1" kern="1200" dirty="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Syndication via iTunes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5815" y="762000"/>
            <a:ext cx="795237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Syndication: </a:t>
            </a:r>
            <a:r>
              <a:rPr lang="en-US" dirty="0" err="1" smtClean="0"/>
              <a:t>bookmarking&amp;RSS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500" y="762000"/>
            <a:ext cx="749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5334000" y="3276600"/>
            <a:ext cx="762000" cy="2286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Syndication via </a:t>
            </a:r>
            <a:r>
              <a:rPr lang="en-US" dirty="0" err="1" smtClean="0"/>
              <a:t>wikipedia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44116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8953771">
            <a:off x="142565" y="5317783"/>
            <a:ext cx="978408" cy="3680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953771">
            <a:off x="142566" y="3717583"/>
            <a:ext cx="978408" cy="36807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Social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31837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Conversation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Connections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Discussion, ratings, rankings, reviews, etc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Link to others through mutual interests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Those who bought this also bought, etc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62200" y="4191000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4200" y="2667000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838200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029200" y="1447800"/>
            <a:ext cx="457200" cy="381000"/>
            <a:chOff x="2743200" y="2008910"/>
            <a:chExt cx="990600" cy="73429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43200" y="21336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9" idx="6"/>
            </p:cNvCxnSpPr>
            <p:nvPr/>
          </p:nvCxnSpPr>
          <p:spPr>
            <a:xfrm flipV="1">
              <a:off x="2743200" y="2358735"/>
              <a:ext cx="942110" cy="155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743200" y="2514600"/>
              <a:ext cx="914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290455" y="200891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56710" y="2244435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2514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/>
          <p:cNvSpPr/>
          <p:nvPr/>
        </p:nvSpPr>
        <p:spPr>
          <a:xfrm>
            <a:off x="3124200" y="2971800"/>
            <a:ext cx="20574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Library</a:t>
            </a:r>
          </a:p>
        </p:txBody>
      </p:sp>
      <p:sp>
        <p:nvSpPr>
          <p:cNvPr id="32" name="Oval 31"/>
          <p:cNvSpPr/>
          <p:nvPr/>
        </p:nvSpPr>
        <p:spPr>
          <a:xfrm>
            <a:off x="6096000" y="1905000"/>
            <a:ext cx="24384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Consumer</a:t>
            </a:r>
          </a:p>
        </p:txBody>
      </p:sp>
      <p:sp>
        <p:nvSpPr>
          <p:cNvPr id="33" name="Oval 32"/>
          <p:cNvSpPr/>
          <p:nvPr/>
        </p:nvSpPr>
        <p:spPr>
          <a:xfrm>
            <a:off x="533400" y="1981200"/>
            <a:ext cx="22098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Info</a:t>
            </a:r>
            <a:b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Provider</a:t>
            </a:r>
          </a:p>
        </p:txBody>
      </p:sp>
      <p:sp>
        <p:nvSpPr>
          <p:cNvPr id="34" name="Oval 33"/>
          <p:cNvSpPr/>
          <p:nvPr/>
        </p:nvSpPr>
        <p:spPr>
          <a:xfrm>
            <a:off x="3124200" y="1219200"/>
            <a:ext cx="19812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Flow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181600" y="3200400"/>
            <a:ext cx="457200" cy="381000"/>
            <a:chOff x="2743200" y="2008910"/>
            <a:chExt cx="990600" cy="734290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2743200" y="21336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50" idx="6"/>
            </p:cNvCxnSpPr>
            <p:nvPr/>
          </p:nvCxnSpPr>
          <p:spPr>
            <a:xfrm flipV="1">
              <a:off x="2743200" y="2358735"/>
              <a:ext cx="942110" cy="155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743200" y="2514600"/>
              <a:ext cx="914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290455" y="200891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456710" y="2244435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505200" y="2514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458200" y="2209800"/>
            <a:ext cx="457200" cy="381000"/>
            <a:chOff x="2743200" y="2008910"/>
            <a:chExt cx="990600" cy="734290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2743200" y="21336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57" idx="6"/>
            </p:cNvCxnSpPr>
            <p:nvPr/>
          </p:nvCxnSpPr>
          <p:spPr>
            <a:xfrm flipV="1">
              <a:off x="2743200" y="2358735"/>
              <a:ext cx="942110" cy="155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743200" y="2514600"/>
              <a:ext cx="914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3290455" y="200891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456710" y="2244435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505200" y="2514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43200" y="2209800"/>
            <a:ext cx="457200" cy="381000"/>
            <a:chOff x="2743200" y="2008910"/>
            <a:chExt cx="990600" cy="73429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2743200" y="21336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64" idx="6"/>
            </p:cNvCxnSpPr>
            <p:nvPr/>
          </p:nvCxnSpPr>
          <p:spPr>
            <a:xfrm flipV="1">
              <a:off x="2743200" y="2358735"/>
              <a:ext cx="942110" cy="155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743200" y="2514600"/>
              <a:ext cx="914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290455" y="200891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456710" y="2244435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05200" y="2514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85800" y="4495800"/>
            <a:ext cx="338701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Social: incentives and scale</a:t>
            </a:r>
          </a:p>
          <a:p>
            <a:r>
              <a:rPr lang="en-US" dirty="0" smtClean="0"/>
              <a:t>Federation, syndication, ..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2895600" y="2819400"/>
            <a:ext cx="2819400" cy="12954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Library</a:t>
            </a:r>
          </a:p>
        </p:txBody>
      </p:sp>
      <p:sp>
        <p:nvSpPr>
          <p:cNvPr id="36" name="Oval 35"/>
          <p:cNvSpPr/>
          <p:nvPr/>
        </p:nvSpPr>
        <p:spPr>
          <a:xfrm>
            <a:off x="2590800" y="2895600"/>
            <a:ext cx="2819400" cy="12954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Library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029200" y="1447800"/>
            <a:ext cx="457200" cy="381000"/>
            <a:chOff x="2743200" y="2008910"/>
            <a:chExt cx="990600" cy="73429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43200" y="21336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9" idx="6"/>
            </p:cNvCxnSpPr>
            <p:nvPr/>
          </p:nvCxnSpPr>
          <p:spPr>
            <a:xfrm flipV="1">
              <a:off x="2743200" y="2358735"/>
              <a:ext cx="942110" cy="155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743200" y="2514600"/>
              <a:ext cx="914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290455" y="200891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56710" y="2244435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2514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/>
          <p:cNvSpPr/>
          <p:nvPr/>
        </p:nvSpPr>
        <p:spPr>
          <a:xfrm>
            <a:off x="3124200" y="2971800"/>
            <a:ext cx="20574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Library</a:t>
            </a:r>
          </a:p>
        </p:txBody>
      </p:sp>
      <p:sp>
        <p:nvSpPr>
          <p:cNvPr id="32" name="Oval 31"/>
          <p:cNvSpPr/>
          <p:nvPr/>
        </p:nvSpPr>
        <p:spPr>
          <a:xfrm>
            <a:off x="6096000" y="1905000"/>
            <a:ext cx="24384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Consumer</a:t>
            </a:r>
          </a:p>
        </p:txBody>
      </p:sp>
      <p:sp>
        <p:nvSpPr>
          <p:cNvPr id="33" name="Oval 32"/>
          <p:cNvSpPr/>
          <p:nvPr/>
        </p:nvSpPr>
        <p:spPr>
          <a:xfrm>
            <a:off x="533400" y="1981200"/>
            <a:ext cx="22098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Info</a:t>
            </a:r>
            <a:b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Provider</a:t>
            </a:r>
          </a:p>
        </p:txBody>
      </p:sp>
      <p:sp>
        <p:nvSpPr>
          <p:cNvPr id="34" name="Oval 33"/>
          <p:cNvSpPr/>
          <p:nvPr/>
        </p:nvSpPr>
        <p:spPr>
          <a:xfrm>
            <a:off x="3124200" y="1219200"/>
            <a:ext cx="1981200" cy="10668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scene3d>
            <a:camera prst="orthographicFront">
              <a:rot lat="0" lon="21599968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Flow</a:t>
            </a:r>
          </a:p>
        </p:txBody>
      </p:sp>
      <p:grpSp>
        <p:nvGrpSpPr>
          <p:cNvPr id="3" name="Group 44"/>
          <p:cNvGrpSpPr/>
          <p:nvPr/>
        </p:nvGrpSpPr>
        <p:grpSpPr>
          <a:xfrm>
            <a:off x="5181600" y="3200400"/>
            <a:ext cx="457200" cy="381000"/>
            <a:chOff x="2743200" y="2008910"/>
            <a:chExt cx="990600" cy="734290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2743200" y="21336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50" idx="6"/>
            </p:cNvCxnSpPr>
            <p:nvPr/>
          </p:nvCxnSpPr>
          <p:spPr>
            <a:xfrm flipV="1">
              <a:off x="2743200" y="2358735"/>
              <a:ext cx="942110" cy="155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743200" y="2514600"/>
              <a:ext cx="914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290455" y="200891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456710" y="2244435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505200" y="2514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8458200" y="2209800"/>
            <a:ext cx="457200" cy="381000"/>
            <a:chOff x="2743200" y="2008910"/>
            <a:chExt cx="990600" cy="734290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2743200" y="21336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57" idx="6"/>
            </p:cNvCxnSpPr>
            <p:nvPr/>
          </p:nvCxnSpPr>
          <p:spPr>
            <a:xfrm flipV="1">
              <a:off x="2743200" y="2358735"/>
              <a:ext cx="942110" cy="155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743200" y="2514600"/>
              <a:ext cx="914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3290455" y="200891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456710" y="2244435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505200" y="2514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2743200" y="2209800"/>
            <a:ext cx="457200" cy="381000"/>
            <a:chOff x="2743200" y="2008910"/>
            <a:chExt cx="990600" cy="73429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2743200" y="21336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64" idx="6"/>
            </p:cNvCxnSpPr>
            <p:nvPr/>
          </p:nvCxnSpPr>
          <p:spPr>
            <a:xfrm flipV="1">
              <a:off x="2743200" y="2358735"/>
              <a:ext cx="942110" cy="155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743200" y="2514600"/>
              <a:ext cx="914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290455" y="200891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456710" y="2244435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05200" y="2514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85800" y="4495800"/>
            <a:ext cx="338701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Social: incentives and scale</a:t>
            </a:r>
          </a:p>
          <a:p>
            <a:r>
              <a:rPr lang="en-US" dirty="0" smtClean="0"/>
              <a:t>Federation, syndication, ..</a:t>
            </a:r>
            <a:endParaRPr lang="en-US" dirty="0"/>
          </a:p>
        </p:txBody>
      </p:sp>
      <p:grpSp>
        <p:nvGrpSpPr>
          <p:cNvPr id="38" name="Group 44"/>
          <p:cNvGrpSpPr/>
          <p:nvPr/>
        </p:nvGrpSpPr>
        <p:grpSpPr>
          <a:xfrm>
            <a:off x="5410200" y="2819400"/>
            <a:ext cx="457200" cy="381000"/>
            <a:chOff x="2743200" y="2008910"/>
            <a:chExt cx="990600" cy="73429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743200" y="21336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43" idx="6"/>
            </p:cNvCxnSpPr>
            <p:nvPr/>
          </p:nvCxnSpPr>
          <p:spPr>
            <a:xfrm flipV="1">
              <a:off x="2743200" y="2358735"/>
              <a:ext cx="942110" cy="155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43200" y="2514600"/>
              <a:ext cx="914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290455" y="200891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456710" y="2244435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05200" y="2514600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724400" y="5638800"/>
            <a:ext cx="316977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Collaborative sourcing,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findings</a:t>
            </a:r>
            <a:endParaRPr lang="en-US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838200" y="1905000"/>
            <a:ext cx="5029200" cy="1981200"/>
            <a:chOff x="533400" y="1219200"/>
            <a:chExt cx="8382000" cy="2971800"/>
          </a:xfrm>
        </p:grpSpPr>
        <p:sp>
          <p:nvSpPr>
            <p:cNvPr id="87" name="Oval 86"/>
            <p:cNvSpPr/>
            <p:nvPr/>
          </p:nvSpPr>
          <p:spPr>
            <a:xfrm>
              <a:off x="2895600" y="2819400"/>
              <a:ext cx="2819400" cy="1295400"/>
            </a:xfrm>
            <a:prstGeom prst="ellipse">
              <a:avLst/>
            </a:prstGeom>
            <a:solidFill>
              <a:srgbClr val="D8D8D8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21599968" rev="0"/>
              </a:camera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Library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2590800" y="2895600"/>
              <a:ext cx="2819400" cy="1295400"/>
            </a:xfrm>
            <a:prstGeom prst="ellipse">
              <a:avLst/>
            </a:prstGeom>
            <a:solidFill>
              <a:srgbClr val="D8D8D8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21599968" rev="0"/>
              </a:camera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Library</a:t>
              </a:r>
            </a:p>
          </p:txBody>
        </p:sp>
        <p:grpSp>
          <p:nvGrpSpPr>
            <p:cNvPr id="89" name="Group 23"/>
            <p:cNvGrpSpPr/>
            <p:nvPr/>
          </p:nvGrpSpPr>
          <p:grpSpPr>
            <a:xfrm>
              <a:off x="5029200" y="1447800"/>
              <a:ext cx="457200" cy="381000"/>
              <a:chOff x="2743200" y="2008910"/>
              <a:chExt cx="990600" cy="73429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2743200" y="2133600"/>
                <a:ext cx="685800" cy="3810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1" name="Straight Connector 90"/>
              <p:cNvCxnSpPr>
                <a:endCxn id="94" idx="6"/>
              </p:cNvCxnSpPr>
              <p:nvPr/>
            </p:nvCxnSpPr>
            <p:spPr>
              <a:xfrm flipV="1">
                <a:off x="2743200" y="2358735"/>
                <a:ext cx="942110" cy="155866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743200" y="2514600"/>
                <a:ext cx="91440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93" name="Oval 92"/>
              <p:cNvSpPr/>
              <p:nvPr/>
            </p:nvSpPr>
            <p:spPr>
              <a:xfrm>
                <a:off x="3290455" y="200891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456710" y="2244435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505200" y="251460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3124200" y="2971800"/>
              <a:ext cx="2057400" cy="1066800"/>
            </a:xfrm>
            <a:prstGeom prst="ellipse">
              <a:avLst/>
            </a:prstGeom>
            <a:solidFill>
              <a:srgbClr val="D8D8D8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21599968" rev="0"/>
              </a:camera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Library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6096000" y="1905000"/>
              <a:ext cx="2438400" cy="1066800"/>
            </a:xfrm>
            <a:prstGeom prst="ellipse">
              <a:avLst/>
            </a:prstGeom>
            <a:solidFill>
              <a:srgbClr val="D8D8D8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21599968" rev="0"/>
              </a:camera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Consumer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533400" y="1981200"/>
              <a:ext cx="2209800" cy="1066800"/>
            </a:xfrm>
            <a:prstGeom prst="ellipse">
              <a:avLst/>
            </a:prstGeom>
            <a:solidFill>
              <a:srgbClr val="D8D8D8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21599968" rev="0"/>
              </a:camera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Provider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3124200" y="1219200"/>
              <a:ext cx="1981200" cy="1066800"/>
            </a:xfrm>
            <a:prstGeom prst="ellipse">
              <a:avLst/>
            </a:prstGeom>
            <a:solidFill>
              <a:srgbClr val="D8D8D8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21599968" rev="0"/>
              </a:camera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Flow</a:t>
              </a:r>
            </a:p>
          </p:txBody>
        </p:sp>
        <p:grpSp>
          <p:nvGrpSpPr>
            <p:cNvPr id="100" name="Group 44"/>
            <p:cNvGrpSpPr/>
            <p:nvPr/>
          </p:nvGrpSpPr>
          <p:grpSpPr>
            <a:xfrm>
              <a:off x="5181600" y="3200400"/>
              <a:ext cx="457200" cy="381000"/>
              <a:chOff x="2743200" y="2008910"/>
              <a:chExt cx="990600" cy="73429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flipV="1">
                <a:off x="2743200" y="2133600"/>
                <a:ext cx="685800" cy="3810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2" name="Straight Connector 101"/>
              <p:cNvCxnSpPr>
                <a:endCxn id="105" idx="6"/>
              </p:cNvCxnSpPr>
              <p:nvPr/>
            </p:nvCxnSpPr>
            <p:spPr>
              <a:xfrm flipV="1">
                <a:off x="2743200" y="2358735"/>
                <a:ext cx="942110" cy="155866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743200" y="2514600"/>
                <a:ext cx="91440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04" name="Oval 103"/>
              <p:cNvSpPr/>
              <p:nvPr/>
            </p:nvSpPr>
            <p:spPr>
              <a:xfrm>
                <a:off x="3290455" y="200891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456710" y="2244435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505200" y="251460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51"/>
            <p:cNvGrpSpPr/>
            <p:nvPr/>
          </p:nvGrpSpPr>
          <p:grpSpPr>
            <a:xfrm>
              <a:off x="8458200" y="2209800"/>
              <a:ext cx="457200" cy="381000"/>
              <a:chOff x="2743200" y="2008910"/>
              <a:chExt cx="990600" cy="73429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2743200" y="2133600"/>
                <a:ext cx="685800" cy="3810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" name="Straight Connector 108"/>
              <p:cNvCxnSpPr>
                <a:endCxn id="112" idx="6"/>
              </p:cNvCxnSpPr>
              <p:nvPr/>
            </p:nvCxnSpPr>
            <p:spPr>
              <a:xfrm flipV="1">
                <a:off x="2743200" y="2358735"/>
                <a:ext cx="942110" cy="155866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743200" y="2514600"/>
                <a:ext cx="91440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1" name="Oval 110"/>
              <p:cNvSpPr/>
              <p:nvPr/>
            </p:nvSpPr>
            <p:spPr>
              <a:xfrm>
                <a:off x="3290455" y="200891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456710" y="2244435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505200" y="251460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58"/>
            <p:cNvGrpSpPr/>
            <p:nvPr/>
          </p:nvGrpSpPr>
          <p:grpSpPr>
            <a:xfrm>
              <a:off x="2743200" y="2209800"/>
              <a:ext cx="457200" cy="381000"/>
              <a:chOff x="2743200" y="2008910"/>
              <a:chExt cx="990600" cy="734290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flipV="1">
                <a:off x="2743200" y="2133600"/>
                <a:ext cx="685800" cy="3810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" name="Straight Connector 115"/>
              <p:cNvCxnSpPr>
                <a:endCxn id="119" idx="6"/>
              </p:cNvCxnSpPr>
              <p:nvPr/>
            </p:nvCxnSpPr>
            <p:spPr>
              <a:xfrm flipV="1">
                <a:off x="2743200" y="2358735"/>
                <a:ext cx="942110" cy="155866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743200" y="2514600"/>
                <a:ext cx="91440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8" name="Oval 117"/>
              <p:cNvSpPr/>
              <p:nvPr/>
            </p:nvSpPr>
            <p:spPr>
              <a:xfrm>
                <a:off x="3290455" y="200891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56710" y="2244435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505200" y="251460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oup 44"/>
            <p:cNvGrpSpPr/>
            <p:nvPr/>
          </p:nvGrpSpPr>
          <p:grpSpPr>
            <a:xfrm>
              <a:off x="5410200" y="2819400"/>
              <a:ext cx="457200" cy="381000"/>
              <a:chOff x="2743200" y="2008910"/>
              <a:chExt cx="990600" cy="73429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2743200" y="2133600"/>
                <a:ext cx="685800" cy="3810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3" name="Straight Connector 122"/>
              <p:cNvCxnSpPr>
                <a:endCxn id="126" idx="6"/>
              </p:cNvCxnSpPr>
              <p:nvPr/>
            </p:nvCxnSpPr>
            <p:spPr>
              <a:xfrm flipV="1">
                <a:off x="2743200" y="2358735"/>
                <a:ext cx="942110" cy="155866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743200" y="2514600"/>
                <a:ext cx="91440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7F7F7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5" name="Oval 124"/>
              <p:cNvSpPr/>
              <p:nvPr/>
            </p:nvSpPr>
            <p:spPr>
              <a:xfrm>
                <a:off x="3290455" y="200891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456710" y="2244435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505200" y="2514600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9" name="TextBox 128"/>
          <p:cNvSpPr txBox="1"/>
          <p:nvPr/>
        </p:nvSpPr>
        <p:spPr>
          <a:xfrm>
            <a:off x="6324600" y="1676400"/>
            <a:ext cx="2665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convenience</a:t>
            </a:r>
          </a:p>
          <a:p>
            <a:r>
              <a:rPr lang="en-US" dirty="0" smtClean="0"/>
              <a:t>Variable use of social tools</a:t>
            </a:r>
            <a:endParaRPr lang="en-US" dirty="0"/>
          </a:p>
        </p:txBody>
      </p:sp>
      <p:cxnSp>
        <p:nvCxnSpPr>
          <p:cNvPr id="131" name="Straight Arrow Connector 130"/>
          <p:cNvCxnSpPr/>
          <p:nvPr/>
        </p:nvCxnSpPr>
        <p:spPr>
          <a:xfrm rot="10800000" flipV="1">
            <a:off x="5486400" y="1981200"/>
            <a:ext cx="685800" cy="304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600200" y="685800"/>
            <a:ext cx="145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recourse</a:t>
            </a:r>
            <a:endParaRPr lang="en-US" dirty="0"/>
          </a:p>
        </p:txBody>
      </p:sp>
      <p:cxnSp>
        <p:nvCxnSpPr>
          <p:cNvPr id="133" name="Straight Arrow Connector 132"/>
          <p:cNvCxnSpPr/>
          <p:nvPr/>
        </p:nvCxnSpPr>
        <p:spPr>
          <a:xfrm rot="16200000" flipH="1">
            <a:off x="2171700" y="1181100"/>
            <a:ext cx="685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343400" y="4419600"/>
            <a:ext cx="4341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Sometimes confusing: high transaction costs</a:t>
            </a:r>
          </a:p>
          <a:p>
            <a:r>
              <a:rPr lang="en-US" dirty="0" smtClean="0"/>
              <a:t>Referral traffic growing</a:t>
            </a:r>
          </a:p>
          <a:p>
            <a:r>
              <a:rPr lang="en-US" dirty="0" smtClean="0"/>
              <a:t>Still important destination</a:t>
            </a:r>
            <a:endParaRPr lang="en-US" dirty="0"/>
          </a:p>
        </p:txBody>
      </p:sp>
      <p:cxnSp>
        <p:nvCxnSpPr>
          <p:cNvPr id="138" name="Straight Arrow Connector 137"/>
          <p:cNvCxnSpPr/>
          <p:nvPr/>
        </p:nvCxnSpPr>
        <p:spPr>
          <a:xfrm rot="10800000">
            <a:off x="3733800" y="3886200"/>
            <a:ext cx="9144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04800" y="4343400"/>
            <a:ext cx="2332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Thinking about variety </a:t>
            </a:r>
            <a:br>
              <a:rPr lang="en-US" dirty="0" smtClean="0"/>
            </a:br>
            <a:r>
              <a:rPr lang="en-US" dirty="0" smtClean="0"/>
              <a:t>of disclosure paths</a:t>
            </a:r>
            <a:endParaRPr lang="en-US" dirty="0"/>
          </a:p>
        </p:txBody>
      </p:sp>
      <p:cxnSp>
        <p:nvCxnSpPr>
          <p:cNvPr id="140" name="Straight Arrow Connector 139"/>
          <p:cNvCxnSpPr/>
          <p:nvPr/>
        </p:nvCxnSpPr>
        <p:spPr>
          <a:xfrm rot="5400000" flipH="1" flipV="1">
            <a:off x="875506" y="3619500"/>
            <a:ext cx="991394" cy="15319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1470025"/>
          </a:xfrm>
        </p:spPr>
        <p:txBody>
          <a:bodyPr/>
          <a:lstStyle/>
          <a:p>
            <a:r>
              <a:rPr lang="en-US" dirty="0" smtClean="0"/>
              <a:t>tentative</a:t>
            </a:r>
            <a:br>
              <a:rPr lang="en-US" dirty="0" smtClean="0"/>
            </a:br>
            <a:r>
              <a:rPr lang="en-US" dirty="0" smtClean="0"/>
              <a:t>con-</a:t>
            </a:r>
            <a:r>
              <a:rPr lang="en-US" dirty="0" err="1" smtClean="0"/>
              <a:t>clusions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to emerging discovery layer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Books: a new balance?</a:t>
            </a:r>
          </a:p>
          <a:p>
            <a:r>
              <a:rPr lang="en-US" dirty="0" smtClean="0"/>
              <a:t>Journals: move to consolidation?</a:t>
            </a:r>
          </a:p>
          <a:p>
            <a:r>
              <a:rPr lang="en-US" dirty="0" smtClean="0"/>
              <a:t>Discovery layer: need one?</a:t>
            </a:r>
          </a:p>
          <a:p>
            <a:r>
              <a:rPr lang="en-US" dirty="0" smtClean="0"/>
              <a:t>Institutional materials: disclose through discovery layer, but also syndicate …</a:t>
            </a:r>
          </a:p>
          <a:p>
            <a:r>
              <a:rPr lang="en-US" dirty="0" smtClean="0"/>
              <a:t>Analytics: let traffic influence design of website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Disclose and syndicate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collections: SEO (sitemaps, etc), move to ‘flow’ services as appropriate, …</a:t>
            </a:r>
          </a:p>
          <a:p>
            <a:r>
              <a:rPr lang="en-US" dirty="0" smtClean="0"/>
              <a:t>Holdings: syndicate (knowledge base, holdings, …)</a:t>
            </a:r>
          </a:p>
          <a:p>
            <a:r>
              <a:rPr lang="en-US" dirty="0" smtClean="0"/>
              <a:t>SEO. Consistent URL patterns across services, </a:t>
            </a:r>
            <a:r>
              <a:rPr lang="en-US" dirty="0" err="1" smtClean="0"/>
              <a:t>hackable</a:t>
            </a:r>
            <a:r>
              <a:rPr lang="en-US" dirty="0" smtClean="0"/>
              <a:t> URLs, bookmarking buttons, etc</a:t>
            </a:r>
          </a:p>
          <a:p>
            <a:r>
              <a:rPr lang="en-US" dirty="0" err="1" smtClean="0"/>
              <a:t>Appification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6359" y="470364"/>
            <a:ext cx="7104641" cy="46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and institutional leverage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Expertise, reputation (provide bibliographic tools, ..)</a:t>
            </a:r>
          </a:p>
          <a:p>
            <a:r>
              <a:rPr lang="en-US" dirty="0" smtClean="0"/>
              <a:t>Watch Identity Management: prepare for when manage context (usage) and claims. </a:t>
            </a:r>
          </a:p>
          <a:p>
            <a:r>
              <a:rPr lang="en-US" dirty="0" smtClean="0"/>
              <a:t>Integration with other campus systems (course management, ..)</a:t>
            </a:r>
          </a:p>
          <a:p>
            <a:r>
              <a:rPr lang="en-US" dirty="0" smtClean="0"/>
              <a:t>‘Follow’ and intervene? (Salesforce.com)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 collaborative sourcing models</a:t>
            </a:r>
          </a:p>
          <a:p>
            <a:r>
              <a:rPr lang="en-US" dirty="0" smtClean="0"/>
              <a:t>Externalize infrastructure</a:t>
            </a:r>
          </a:p>
          <a:p>
            <a:r>
              <a:rPr lang="en-US" dirty="0" smtClean="0"/>
              <a:t>Focus on distinctive impact </a:t>
            </a:r>
          </a:p>
          <a:p>
            <a:r>
              <a:rPr lang="en-US" dirty="0" smtClean="0"/>
              <a:t>Place local in bigger contexts</a:t>
            </a:r>
          </a:p>
          <a:p>
            <a:r>
              <a:rPr lang="en-US" dirty="0" smtClean="0"/>
              <a:t>Recognize that things have changed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82296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Thank you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2"/>
              </a:rPr>
              <a:t>dempseyl@oclc.org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http://www.oclc.org/research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http://orweblog.oclc.org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5"/>
              </a:rPr>
              <a:t>http://www.twitter.com/lorcanD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762000"/>
            <a:ext cx="4800600" cy="35977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15113106">
            <a:off x="4627442" y="1875827"/>
            <a:ext cx="762000" cy="73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752600"/>
            <a:ext cx="79943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an environment of </a:t>
            </a:r>
            <a:r>
              <a:rPr lang="en-US" sz="3200" b="1" dirty="0" smtClean="0">
                <a:solidFill>
                  <a:schemeClr val="tx2"/>
                </a:solidFill>
              </a:rPr>
              <a:t>scarce</a:t>
            </a:r>
            <a:r>
              <a:rPr lang="en-US" sz="2400" dirty="0" smtClean="0"/>
              <a:t> </a:t>
            </a:r>
            <a:r>
              <a:rPr lang="en-US" sz="6000" dirty="0" smtClean="0"/>
              <a:t>attention </a:t>
            </a:r>
            <a:r>
              <a:rPr lang="en-US" sz="3200" b="1" dirty="0" smtClean="0">
                <a:solidFill>
                  <a:schemeClr val="tx2"/>
                </a:solidFill>
              </a:rPr>
              <a:t>high</a:t>
            </a:r>
            <a:r>
              <a:rPr lang="en-US" sz="7200" b="1" dirty="0" smtClean="0">
                <a:solidFill>
                  <a:schemeClr val="tx2"/>
                </a:solidFill>
              </a:rPr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transaction costs </a:t>
            </a:r>
            <a:r>
              <a:rPr lang="en-US" sz="2400" dirty="0" smtClean="0"/>
              <a:t>equals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3600" b="1" dirty="0" smtClean="0">
                <a:solidFill>
                  <a:schemeClr val="tx2"/>
                </a:solidFill>
              </a:rPr>
              <a:t>low/no</a:t>
            </a:r>
            <a:r>
              <a:rPr lang="en-US" sz="6000" dirty="0" smtClean="0"/>
              <a:t> availability? 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sz="10400" dirty="0" smtClean="0"/>
              <a:t>1. emerging</a:t>
            </a:r>
            <a:br>
              <a:rPr lang="en-US" sz="10400" dirty="0" smtClean="0"/>
            </a:br>
            <a:r>
              <a:rPr lang="en-US" sz="10400" dirty="0" smtClean="0"/>
              <a:t>pattern</a:t>
            </a:r>
            <a:endParaRPr lang="en-US" sz="10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An institutional view: moving beyond materials workflow silos?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4925" y="4868863"/>
            <a:ext cx="9109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2238" y="188913"/>
            <a:ext cx="14875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User</a:t>
            </a:r>
            <a:b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</a:br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environment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7950" y="2054225"/>
            <a:ext cx="1114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Materials</a:t>
            </a:r>
          </a:p>
          <a:p>
            <a:pPr algn="l" rtl="0"/>
            <a:r>
              <a:rPr lang="en-GB" sz="1600" kern="1200" dirty="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workflow</a:t>
            </a:r>
            <a:endParaRPr lang="en-US" sz="1600" kern="1200" dirty="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7950" y="5006975"/>
            <a:ext cx="1516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Management</a:t>
            </a:r>
            <a:b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</a:br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environment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1908175" y="260350"/>
            <a:ext cx="6169025" cy="1008063"/>
          </a:xfrm>
          <a:prstGeom prst="upArrow">
            <a:avLst>
              <a:gd name="adj1" fmla="val 77907"/>
              <a:gd name="adj2" fmla="val 54958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4213225" y="692150"/>
            <a:ext cx="2061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b="1" kern="120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End User Access</a:t>
            </a:r>
            <a:endParaRPr lang="en-US" sz="1600" b="1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4206875" y="5942013"/>
            <a:ext cx="1672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b="1" kern="120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Management</a:t>
            </a:r>
            <a:endParaRPr lang="en-US" sz="1600" b="1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5105400" y="1371600"/>
            <a:ext cx="10668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Digitised/</a:t>
            </a:r>
          </a:p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Digital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2590800" y="1371600"/>
            <a:ext cx="9906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Bought/</a:t>
            </a:r>
            <a:b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Physical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3733800" y="1371600"/>
            <a:ext cx="12192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 err="1">
                <a:solidFill>
                  <a:prstClr val="white"/>
                </a:solidFill>
                <a:latin typeface="Verdana"/>
                <a:ea typeface="+mn-ea"/>
                <a:cs typeface="+mn-cs"/>
              </a:rPr>
              <a:t>Elctronic</a:t>
            </a: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/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Licensed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7" name="Rectangle 7"/>
          <p:cNvSpPr>
            <a:spLocks noChangeArrowheads="1"/>
          </p:cNvSpPr>
          <p:nvPr/>
        </p:nvSpPr>
        <p:spPr bwMode="auto">
          <a:xfrm>
            <a:off x="6324600" y="1371600"/>
            <a:ext cx="10668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Special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 err="1">
                <a:solidFill>
                  <a:prstClr val="white"/>
                </a:solidFill>
                <a:latin typeface="Verdana"/>
                <a:ea typeface="+mn-ea"/>
                <a:cs typeface="+mn-cs"/>
              </a:rPr>
              <a:t>colls</a:t>
            </a: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/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Archives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1905000" y="5638800"/>
            <a:ext cx="6169025" cy="1008063"/>
          </a:xfrm>
          <a:prstGeom prst="upArrow">
            <a:avLst>
              <a:gd name="adj1" fmla="val 77907"/>
              <a:gd name="adj2" fmla="val 54958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255" name="Text Box 11"/>
          <p:cNvSpPr txBox="1">
            <a:spLocks noChangeArrowheads="1"/>
          </p:cNvSpPr>
          <p:nvPr/>
        </p:nvSpPr>
        <p:spPr bwMode="auto">
          <a:xfrm>
            <a:off x="4119563" y="6019800"/>
            <a:ext cx="1672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b="1" kern="120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Management</a:t>
            </a:r>
            <a:endParaRPr lang="en-US" sz="1600" b="1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34925" y="4868863"/>
            <a:ext cx="9109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22238" y="188913"/>
            <a:ext cx="14875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User</a:t>
            </a:r>
            <a:b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</a:br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environment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07950" y="2054225"/>
            <a:ext cx="1123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Library &amp;</a:t>
            </a:r>
          </a:p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Network</a:t>
            </a:r>
          </a:p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Resource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07950" y="5006975"/>
            <a:ext cx="1516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Management</a:t>
            </a:r>
            <a:b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</a:br>
            <a:r>
              <a:rPr lang="en-GB" sz="1600" kern="1200">
                <a:solidFill>
                  <a:srgbClr val="7F7F7F"/>
                </a:solidFill>
                <a:latin typeface="Verdana"/>
                <a:ea typeface="+mn-ea"/>
                <a:cs typeface="+mn-cs"/>
              </a:rPr>
              <a:t>environment</a:t>
            </a:r>
            <a:endParaRPr lang="en-US" sz="1600" kern="1200">
              <a:solidFill>
                <a:srgbClr val="7F7F7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1908175" y="260350"/>
            <a:ext cx="6169025" cy="1008063"/>
          </a:xfrm>
          <a:prstGeom prst="upArrow">
            <a:avLst>
              <a:gd name="adj1" fmla="val 77907"/>
              <a:gd name="adj2" fmla="val 54958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4213225" y="692150"/>
            <a:ext cx="2061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b="1" kern="120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End User Access</a:t>
            </a:r>
            <a:endParaRPr lang="en-US" sz="1600" b="1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3" name="AutoShape 12"/>
          <p:cNvSpPr>
            <a:spLocks noChangeArrowheads="1"/>
          </p:cNvSpPr>
          <p:nvPr/>
        </p:nvSpPr>
        <p:spPr bwMode="auto">
          <a:xfrm>
            <a:off x="1908175" y="5516563"/>
            <a:ext cx="6169025" cy="1008062"/>
          </a:xfrm>
          <a:prstGeom prst="upArrow">
            <a:avLst>
              <a:gd name="adj1" fmla="val 77907"/>
              <a:gd name="adj2" fmla="val 54958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rtl="0">
              <a:defRPr/>
            </a:pPr>
            <a:endParaRPr lang="en-US" sz="16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4206875" y="5942013"/>
            <a:ext cx="1672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1600" b="1" kern="120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Management</a:t>
            </a:r>
            <a:endParaRPr lang="en-US" sz="1600" b="1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5105400" y="1371600"/>
            <a:ext cx="10668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Digitised/</a:t>
            </a:r>
          </a:p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Digital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2590800" y="1371600"/>
            <a:ext cx="9906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Bought/</a:t>
            </a:r>
            <a:b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US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Physical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3733800" y="1371600"/>
            <a:ext cx="12192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 err="1">
                <a:solidFill>
                  <a:prstClr val="white"/>
                </a:solidFill>
                <a:latin typeface="Verdana"/>
                <a:ea typeface="+mn-ea"/>
                <a:cs typeface="+mn-cs"/>
              </a:rPr>
              <a:t>Elctronic</a:t>
            </a: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/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Licensed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377" name="Rectangle 7"/>
          <p:cNvSpPr>
            <a:spLocks noChangeArrowheads="1"/>
          </p:cNvSpPr>
          <p:nvPr/>
        </p:nvSpPr>
        <p:spPr bwMode="auto">
          <a:xfrm>
            <a:off x="6324600" y="1371600"/>
            <a:ext cx="1066800" cy="4103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540000"/>
          <a:lstStyle/>
          <a:p>
            <a:pPr algn="ctr" rtl="0">
              <a:defRPr/>
            </a:pP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Special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 err="1">
                <a:solidFill>
                  <a:prstClr val="white"/>
                </a:solidFill>
                <a:latin typeface="Verdana"/>
                <a:ea typeface="+mn-ea"/>
                <a:cs typeface="+mn-cs"/>
              </a:rPr>
              <a:t>colls</a:t>
            </a: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/</a:t>
            </a:r>
            <a:b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</a:br>
            <a:r>
              <a:rPr lang="en-GB" sz="1600" b="1" kern="120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Archives</a:t>
            </a:r>
            <a:endParaRPr lang="en-US" sz="1600" b="1" kern="120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55875" y="115888"/>
            <a:ext cx="4835525" cy="79057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Find It</a:t>
            </a:r>
            <a:endParaRPr lang="en-US" sz="20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55875" y="981075"/>
            <a:ext cx="4835525" cy="79057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Get It</a:t>
            </a:r>
            <a:endParaRPr lang="en-US" sz="20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555875" y="5105400"/>
            <a:ext cx="4835525" cy="1295400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Verdana"/>
                <a:ea typeface="+mn-ea"/>
                <a:cs typeface="+mn-cs"/>
              </a:rPr>
              <a:t>Manage It</a:t>
            </a:r>
            <a:endParaRPr lang="en-US" sz="2000" b="1" kern="1200" dirty="0">
              <a:solidFill>
                <a:srgbClr val="F79646"/>
              </a:solidFill>
              <a:latin typeface="Verdana"/>
              <a:ea typeface="+mn-ea"/>
              <a:cs typeface="+mn-cs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90800" y="2819400"/>
            <a:ext cx="4800600" cy="838200"/>
            <a:chOff x="2590800" y="2819400"/>
            <a:chExt cx="4800599" cy="838200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590800" y="2819400"/>
              <a:ext cx="4800599" cy="838200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rtl="0">
                <a:defRPr/>
              </a:pPr>
              <a:endParaRPr lang="en-US" sz="1600" kern="1200">
                <a:solidFill>
                  <a:prstClr val="white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4343400" y="3025775"/>
              <a:ext cx="1526380" cy="400110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-US" sz="2000" b="1" kern="1200" dirty="0">
                  <a:solidFill>
                    <a:srgbClr val="F79646"/>
                  </a:solidFill>
                  <a:latin typeface="Verdana"/>
                  <a:ea typeface="+mn-ea"/>
                  <a:cs typeface="+mn-cs"/>
                </a:rPr>
                <a:t>Metadata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555875" y="3886200"/>
            <a:ext cx="4835525" cy="838200"/>
            <a:chOff x="2555875" y="3886199"/>
            <a:chExt cx="4835525" cy="838201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555875" y="3886199"/>
              <a:ext cx="4835525" cy="838201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rtl="0">
                <a:defRPr/>
              </a:pPr>
              <a:endParaRPr lang="en-US" sz="1600" kern="1200">
                <a:solidFill>
                  <a:prstClr val="white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4343400" y="4190999"/>
              <a:ext cx="1316386" cy="400110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-US" sz="2000" b="1" kern="1200" dirty="0">
                  <a:solidFill>
                    <a:srgbClr val="F79646"/>
                  </a:solidFill>
                  <a:latin typeface="Verdana"/>
                  <a:ea typeface="+mn-ea"/>
                  <a:cs typeface="+mn-cs"/>
                </a:rPr>
                <a:t>Content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ld">
      <a:dk1>
        <a:sysClr val="windowText" lastClr="000000"/>
      </a:dk1>
      <a:lt1>
        <a:sysClr val="window" lastClr="FFFFFF"/>
      </a:lt1>
      <a:dk2>
        <a:srgbClr val="FF99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research">
      <a:dk1>
        <a:srgbClr val="7F7F7F"/>
      </a:dk1>
      <a:lt1>
        <a:sysClr val="window" lastClr="FFFFFF"/>
      </a:lt1>
      <a:dk2>
        <a:srgbClr val="F79646"/>
      </a:dk2>
      <a:lt2>
        <a:srgbClr val="EEECE1"/>
      </a:lt2>
      <a:accent1>
        <a:srgbClr val="7F7F7F"/>
      </a:accent1>
      <a:accent2>
        <a:srgbClr val="A5A5A5"/>
      </a:accent2>
      <a:accent3>
        <a:srgbClr val="BFBFBF"/>
      </a:accent3>
      <a:accent4>
        <a:srgbClr val="D8D8D8"/>
      </a:accent4>
      <a:accent5>
        <a:srgbClr val="F2F2F2"/>
      </a:accent5>
      <a:accent6>
        <a:srgbClr val="F79646"/>
      </a:accent6>
      <a:hlink>
        <a:srgbClr val="7F7F7F"/>
      </a:hlink>
      <a:folHlink>
        <a:srgbClr val="7F7F7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ld">
      <a:dk1>
        <a:sysClr val="windowText" lastClr="000000"/>
      </a:dk1>
      <a:lt1>
        <a:sysClr val="window" lastClr="FFFFFF"/>
      </a:lt1>
      <a:dk2>
        <a:srgbClr val="FF99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ld">
      <a:dk1>
        <a:sysClr val="windowText" lastClr="000000"/>
      </a:dk1>
      <a:lt1>
        <a:sysClr val="window" lastClr="FFFFFF"/>
      </a:lt1>
      <a:dk2>
        <a:srgbClr val="FF99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lc_light_orange">
  <a:themeElements>
    <a:clrScheme name="oclc_light_orange 14">
      <a:dk1>
        <a:srgbClr val="333333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2A2A2A"/>
      </a:accent4>
      <a:accent5>
        <a:srgbClr val="AFCAAF"/>
      </a:accent5>
      <a:accent6>
        <a:srgbClr val="E76A00"/>
      </a:accent6>
      <a:hlink>
        <a:srgbClr val="2178B5"/>
      </a:hlink>
      <a:folHlink>
        <a:srgbClr val="C74A1B"/>
      </a:folHlink>
    </a:clrScheme>
    <a:fontScheme name="oclc_light_orang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oran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oran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oran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oran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oran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oran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oran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oran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oran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oran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oran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orange 13">
        <a:dk1>
          <a:srgbClr val="333333"/>
        </a:dk1>
        <a:lt1>
          <a:srgbClr val="FFFFFF"/>
        </a:lt1>
        <a:dk2>
          <a:srgbClr val="FFFFFF"/>
        </a:dk2>
        <a:lt2>
          <a:srgbClr val="000000"/>
        </a:lt2>
        <a:accent1>
          <a:srgbClr val="C74A1B"/>
        </a:accent1>
        <a:accent2>
          <a:srgbClr val="2178B5"/>
        </a:accent2>
        <a:accent3>
          <a:srgbClr val="FFFFFF"/>
        </a:accent3>
        <a:accent4>
          <a:srgbClr val="2A2A2A"/>
        </a:accent4>
        <a:accent5>
          <a:srgbClr val="E0B1AB"/>
        </a:accent5>
        <a:accent6>
          <a:srgbClr val="1D6CA4"/>
        </a:accent6>
        <a:hlink>
          <a:srgbClr val="409A3C"/>
        </a:hlink>
        <a:folHlink>
          <a:srgbClr val="FF7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orange 14">
        <a:dk1>
          <a:srgbClr val="333333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2A2A2A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C74A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ld">
      <a:dk1>
        <a:sysClr val="windowText" lastClr="000000"/>
      </a:dk1>
      <a:lt1>
        <a:sysClr val="window" lastClr="FFFFFF"/>
      </a:lt1>
      <a:dk2>
        <a:srgbClr val="FF99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851</Words>
  <Application>Microsoft Office PowerPoint</Application>
  <PresentationFormat>On-screen Show (4:3)</PresentationFormat>
  <Paragraphs>362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Office Theme</vt:lpstr>
      <vt:lpstr>1_Office Theme</vt:lpstr>
      <vt:lpstr>2_Office Theme</vt:lpstr>
      <vt:lpstr>3_Office Theme</vt:lpstr>
      <vt:lpstr>oclc_light_orange</vt:lpstr>
      <vt:lpstr>4_Office Theme</vt:lpstr>
      <vt:lpstr>discovery</vt:lpstr>
      <vt:lpstr>overview: 3 pictures and some context</vt:lpstr>
      <vt:lpstr>interlude</vt:lpstr>
      <vt:lpstr>Slide 4</vt:lpstr>
      <vt:lpstr>Slide 5</vt:lpstr>
      <vt:lpstr>Slide 6</vt:lpstr>
      <vt:lpstr>1. emerging pattern</vt:lpstr>
      <vt:lpstr>Slide 8</vt:lpstr>
      <vt:lpstr>Slide 9</vt:lpstr>
      <vt:lpstr>Slide 10</vt:lpstr>
      <vt:lpstr>Slide 11</vt:lpstr>
      <vt:lpstr>Slide 12</vt:lpstr>
      <vt:lpstr>Slide 13</vt:lpstr>
      <vt:lpstr>Manage  this variety of systems in one framework? </vt:lpstr>
      <vt:lpstr>One big index?</vt:lpstr>
      <vt:lpstr>2. collection directions</vt:lpstr>
      <vt:lpstr>Collections grid</vt:lpstr>
      <vt:lpstr>Collections grid</vt:lpstr>
      <vt:lpstr>Slide 19</vt:lpstr>
      <vt:lpstr>interlude</vt:lpstr>
      <vt:lpstr>3 pressures</vt:lpstr>
      <vt:lpstr>User-centric</vt:lpstr>
      <vt:lpstr>User-centric</vt:lpstr>
      <vt:lpstr>Network level</vt:lpstr>
      <vt:lpstr> Website: stuck in the middle?</vt:lpstr>
      <vt:lpstr>Multiscalar: user</vt:lpstr>
      <vt:lpstr>Multiscalar supply  …. </vt:lpstr>
      <vt:lpstr>3. extending the picture</vt:lpstr>
      <vt:lpstr>In the flow ..</vt:lpstr>
      <vt:lpstr>Slide 30</vt:lpstr>
      <vt:lpstr>Slide 31</vt:lpstr>
      <vt:lpstr>Indirect discovery</vt:lpstr>
      <vt:lpstr>Indirect discovery</vt:lpstr>
      <vt:lpstr>Slide 34</vt:lpstr>
      <vt:lpstr>Slide 35</vt:lpstr>
      <vt:lpstr>Slide 36</vt:lpstr>
      <vt:lpstr>Slide 37</vt:lpstr>
      <vt:lpstr>Slide 38</vt:lpstr>
      <vt:lpstr>Slide 39</vt:lpstr>
      <vt:lpstr>Syndication via iTunes</vt:lpstr>
      <vt:lpstr>Syndication: bookmarking&amp;RSS</vt:lpstr>
      <vt:lpstr>Syndication via wikipedia</vt:lpstr>
      <vt:lpstr>Social objects</vt:lpstr>
      <vt:lpstr>Slide 44</vt:lpstr>
      <vt:lpstr>Slide 45</vt:lpstr>
      <vt:lpstr>Research findings</vt:lpstr>
      <vt:lpstr>tentative con-clusions</vt:lpstr>
      <vt:lpstr>Move to emerging discovery layer pattern</vt:lpstr>
      <vt:lpstr>Disclose and syndicate</vt:lpstr>
      <vt:lpstr>User and institutional leverage </vt:lpstr>
      <vt:lpstr>Organizational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</dc:title>
  <dc:creator>Lorcan Dempsey</dc:creator>
  <cp:lastModifiedBy>Lorcan Dempsey</cp:lastModifiedBy>
  <cp:revision>157</cp:revision>
  <dcterms:created xsi:type="dcterms:W3CDTF">2009-11-19T01:14:56Z</dcterms:created>
  <dcterms:modified xsi:type="dcterms:W3CDTF">2010-03-06T18:53:37Z</dcterms:modified>
</cp:coreProperties>
</file>