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charts/chart16.xml" ContentType="application/vnd.openxmlformats-officedocument.drawingml.char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80"/>
  </p:notesMasterIdLst>
  <p:handoutMasterIdLst>
    <p:handoutMasterId r:id="rId81"/>
  </p:handoutMasterIdLst>
  <p:sldIdLst>
    <p:sldId id="256" r:id="rId6"/>
    <p:sldId id="354" r:id="rId7"/>
    <p:sldId id="353" r:id="rId8"/>
    <p:sldId id="355" r:id="rId9"/>
    <p:sldId id="311" r:id="rId10"/>
    <p:sldId id="319" r:id="rId11"/>
    <p:sldId id="320" r:id="rId12"/>
    <p:sldId id="324" r:id="rId13"/>
    <p:sldId id="323" r:id="rId14"/>
    <p:sldId id="352" r:id="rId15"/>
    <p:sldId id="325" r:id="rId16"/>
    <p:sldId id="327" r:id="rId17"/>
    <p:sldId id="361" r:id="rId18"/>
    <p:sldId id="362" r:id="rId19"/>
    <p:sldId id="363" r:id="rId20"/>
    <p:sldId id="364" r:id="rId21"/>
    <p:sldId id="365" r:id="rId22"/>
    <p:sldId id="312" r:id="rId23"/>
    <p:sldId id="313" r:id="rId24"/>
    <p:sldId id="271" r:id="rId25"/>
    <p:sldId id="350" r:id="rId26"/>
    <p:sldId id="373" r:id="rId27"/>
    <p:sldId id="374" r:id="rId28"/>
    <p:sldId id="375" r:id="rId29"/>
    <p:sldId id="274" r:id="rId30"/>
    <p:sldId id="334" r:id="rId31"/>
    <p:sldId id="275" r:id="rId32"/>
    <p:sldId id="335" r:id="rId33"/>
    <p:sldId id="336" r:id="rId34"/>
    <p:sldId id="277" r:id="rId35"/>
    <p:sldId id="278" r:id="rId36"/>
    <p:sldId id="280" r:id="rId37"/>
    <p:sldId id="279" r:id="rId38"/>
    <p:sldId id="304" r:id="rId39"/>
    <p:sldId id="337" r:id="rId40"/>
    <p:sldId id="341" r:id="rId41"/>
    <p:sldId id="343" r:id="rId42"/>
    <p:sldId id="342" r:id="rId43"/>
    <p:sldId id="344" r:id="rId44"/>
    <p:sldId id="372" r:id="rId45"/>
    <p:sldId id="345" r:id="rId46"/>
    <p:sldId id="339" r:id="rId47"/>
    <p:sldId id="340" r:id="rId48"/>
    <p:sldId id="338" r:id="rId49"/>
    <p:sldId id="315" r:id="rId50"/>
    <p:sldId id="316" r:id="rId51"/>
    <p:sldId id="317" r:id="rId52"/>
    <p:sldId id="318" r:id="rId53"/>
    <p:sldId id="366" r:id="rId54"/>
    <p:sldId id="367" r:id="rId55"/>
    <p:sldId id="368" r:id="rId56"/>
    <p:sldId id="358" r:id="rId57"/>
    <p:sldId id="369" r:id="rId58"/>
    <p:sldId id="359" r:id="rId59"/>
    <p:sldId id="346" r:id="rId60"/>
    <p:sldId id="300" r:id="rId61"/>
    <p:sldId id="347" r:id="rId62"/>
    <p:sldId id="301" r:id="rId63"/>
    <p:sldId id="348" r:id="rId64"/>
    <p:sldId id="302" r:id="rId65"/>
    <p:sldId id="349" r:id="rId66"/>
    <p:sldId id="303" r:id="rId67"/>
    <p:sldId id="292" r:id="rId68"/>
    <p:sldId id="293" r:id="rId69"/>
    <p:sldId id="294" r:id="rId70"/>
    <p:sldId id="357" r:id="rId71"/>
    <p:sldId id="356" r:id="rId72"/>
    <p:sldId id="370" r:id="rId73"/>
    <p:sldId id="371" r:id="rId74"/>
    <p:sldId id="377" r:id="rId75"/>
    <p:sldId id="284" r:id="rId76"/>
    <p:sldId id="307" r:id="rId77"/>
    <p:sldId id="286" r:id="rId78"/>
    <p:sldId id="332" r:id="rId79"/>
  </p:sldIdLst>
  <p:sldSz cx="9144000" cy="6858000" type="screen4x3"/>
  <p:notesSz cx="7019925" cy="9305925"/>
  <p:custDataLst>
    <p:tags r:id="rId82"/>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Darden" initials="AD"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0099FF"/>
    <a:srgbClr val="66CCFF"/>
    <a:srgbClr val="93DBFF"/>
    <a:srgbClr val="33CCFF"/>
    <a:srgbClr val="2DAAFF"/>
    <a:srgbClr val="0D9DFF"/>
    <a:srgbClr val="3399FF"/>
    <a:srgbClr val="99CC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4" autoAdjust="0"/>
    <p:restoredTop sz="68714" autoAdjust="0"/>
  </p:normalViewPr>
  <p:slideViewPr>
    <p:cSldViewPr>
      <p:cViewPr varScale="1">
        <p:scale>
          <a:sx n="77" d="100"/>
          <a:sy n="77" d="100"/>
        </p:scale>
        <p:origin x="-882" y="-96"/>
      </p:cViewPr>
      <p:guideLst>
        <p:guide orient="horz" pos="2160"/>
        <p:guide pos="2880"/>
      </p:guideLst>
    </p:cSldViewPr>
  </p:slideViewPr>
  <p:outlineViewPr>
    <p:cViewPr>
      <p:scale>
        <a:sx n="33" d="100"/>
        <a:sy n="33" d="100"/>
      </p:scale>
      <p:origin x="0" y="76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3366" y="-52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gs" Target="tags/tag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oode\Desktop\Query%20Results%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Gender!$B$18</c:f>
              <c:strCache>
                <c:ptCount val="1"/>
                <c:pt idx="0">
                  <c:v>US</c:v>
                </c:pt>
              </c:strCache>
            </c:strRef>
          </c:tx>
          <c:dLbls>
            <c:txPr>
              <a:bodyPr/>
              <a:lstStyle/>
              <a:p>
                <a:pPr>
                  <a:defRPr sz="1600" b="1">
                    <a:solidFill>
                      <a:schemeClr val="bg1"/>
                    </a:solidFill>
                  </a:defRPr>
                </a:pPr>
                <a:endParaRPr lang="en-US"/>
              </a:p>
            </c:txPr>
            <c:dLblPos val="ctr"/>
            <c:showVal val="1"/>
          </c:dLbls>
          <c:cat>
            <c:strRef>
              <c:f>Gender!$C$17:$D$17</c:f>
              <c:strCache>
                <c:ptCount val="2"/>
                <c:pt idx="0">
                  <c:v>Female</c:v>
                </c:pt>
                <c:pt idx="1">
                  <c:v>Male</c:v>
                </c:pt>
              </c:strCache>
            </c:strRef>
          </c:cat>
          <c:val>
            <c:numRef>
              <c:f>Gender!$C$18:$D$18</c:f>
              <c:numCache>
                <c:formatCode>General</c:formatCode>
                <c:ptCount val="2"/>
                <c:pt idx="0">
                  <c:v>15</c:v>
                </c:pt>
                <c:pt idx="1">
                  <c:v>16</c:v>
                </c:pt>
              </c:numCache>
            </c:numRef>
          </c:val>
        </c:ser>
        <c:ser>
          <c:idx val="1"/>
          <c:order val="1"/>
          <c:tx>
            <c:strRef>
              <c:f>Gender!$B$19</c:f>
              <c:strCache>
                <c:ptCount val="1"/>
                <c:pt idx="0">
                  <c:v>UK</c:v>
                </c:pt>
              </c:strCache>
            </c:strRef>
          </c:tx>
          <c:dLbls>
            <c:txPr>
              <a:bodyPr/>
              <a:lstStyle/>
              <a:p>
                <a:pPr>
                  <a:defRPr sz="1600" b="1">
                    <a:solidFill>
                      <a:schemeClr val="bg1"/>
                    </a:solidFill>
                  </a:defRPr>
                </a:pPr>
                <a:endParaRPr lang="en-US"/>
              </a:p>
            </c:txPr>
            <c:dLblPos val="ctr"/>
            <c:showVal val="1"/>
          </c:dLbls>
          <c:cat>
            <c:strRef>
              <c:f>Gender!$C$17:$D$17</c:f>
              <c:strCache>
                <c:ptCount val="2"/>
                <c:pt idx="0">
                  <c:v>Female</c:v>
                </c:pt>
                <c:pt idx="1">
                  <c:v>Male</c:v>
                </c:pt>
              </c:strCache>
            </c:strRef>
          </c:cat>
          <c:val>
            <c:numRef>
              <c:f>Gender!$C$19:$D$19</c:f>
              <c:numCache>
                <c:formatCode>General</c:formatCode>
                <c:ptCount val="2"/>
                <c:pt idx="0">
                  <c:v>19</c:v>
                </c:pt>
                <c:pt idx="1">
                  <c:v>11</c:v>
                </c:pt>
              </c:numCache>
            </c:numRef>
          </c:val>
        </c:ser>
        <c:axId val="134703744"/>
        <c:axId val="134717824"/>
      </c:barChart>
      <c:catAx>
        <c:axId val="134703744"/>
        <c:scaling>
          <c:orientation val="minMax"/>
        </c:scaling>
        <c:axPos val="b"/>
        <c:tickLblPos val="nextTo"/>
        <c:txPr>
          <a:bodyPr/>
          <a:lstStyle/>
          <a:p>
            <a:pPr>
              <a:defRPr sz="1600" b="1"/>
            </a:pPr>
            <a:endParaRPr lang="en-US"/>
          </a:p>
        </c:txPr>
        <c:crossAx val="134717824"/>
        <c:crosses val="autoZero"/>
        <c:auto val="1"/>
        <c:lblAlgn val="ctr"/>
        <c:lblOffset val="100"/>
      </c:catAx>
      <c:valAx>
        <c:axId val="134717824"/>
        <c:scaling>
          <c:orientation val="minMax"/>
        </c:scaling>
        <c:axPos val="l"/>
        <c:majorGridlines/>
        <c:numFmt formatCode="General" sourceLinked="1"/>
        <c:tickLblPos val="nextTo"/>
        <c:txPr>
          <a:bodyPr/>
          <a:lstStyle/>
          <a:p>
            <a:pPr>
              <a:defRPr sz="1600" b="1"/>
            </a:pPr>
            <a:endParaRPr lang="en-US"/>
          </a:p>
        </c:txPr>
        <c:crossAx val="134703744"/>
        <c:crosses val="autoZero"/>
        <c:crossBetween val="between"/>
      </c:valAx>
    </c:plotArea>
    <c:legend>
      <c:legendPos val="r"/>
      <c:layout/>
      <c:txPr>
        <a:bodyPr/>
        <a:lstStyle/>
        <a:p>
          <a:pPr>
            <a:defRPr sz="1600" b="1"/>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228465759961827E-2"/>
          <c:y val="3.4803928285457891E-2"/>
          <c:w val="0.72931317108088767"/>
          <c:h val="0.83149665060524169"/>
        </c:manualLayout>
      </c:layout>
      <c:barChart>
        <c:barDir val="col"/>
        <c:grouping val="clustered"/>
        <c:ser>
          <c:idx val="0"/>
          <c:order val="0"/>
          <c:tx>
            <c:strRef>
              <c:f>'Query 27-30'!$C$42</c:f>
              <c:strCache>
                <c:ptCount val="1"/>
                <c:pt idx="0">
                  <c:v>Wikipedia AND Authority, Legitimacy</c:v>
                </c:pt>
              </c:strCache>
            </c:strRef>
          </c:tx>
          <c:dLbls>
            <c:dLbl>
              <c:idx val="0"/>
              <c:layout/>
              <c:tx>
                <c:rich>
                  <a:bodyPr/>
                  <a:lstStyle/>
                  <a:p>
                    <a:r>
                      <a:rPr lang="en-US" sz="1600">
                        <a:solidFill>
                          <a:schemeClr val="bg1"/>
                        </a:solidFill>
                      </a:rPr>
                      <a:t>4</a:t>
                    </a:r>
                    <a:r>
                      <a:rPr lang="en-US"/>
                      <a:t>2%</a:t>
                    </a:r>
                  </a:p>
                  <a:p>
                    <a:r>
                      <a:rPr lang="en-US"/>
                      <a:t>14</a:t>
                    </a:r>
                  </a:p>
                </c:rich>
              </c:tx>
              <c:dLblPos val="ctr"/>
              <c:showVal val="1"/>
            </c:dLbl>
            <c:dLbl>
              <c:idx val="1"/>
              <c:layout/>
              <c:tx>
                <c:rich>
                  <a:bodyPr/>
                  <a:lstStyle/>
                  <a:p>
                    <a:r>
                      <a:rPr lang="en-US" sz="1600">
                        <a:solidFill>
                          <a:schemeClr val="bg1"/>
                        </a:solidFill>
                      </a:rPr>
                      <a:t>2</a:t>
                    </a:r>
                    <a:r>
                      <a:rPr lang="en-US"/>
                      <a:t>0%</a:t>
                    </a:r>
                  </a:p>
                  <a:p>
                    <a:r>
                      <a:rPr lang="en-US"/>
                      <a:t>2</a:t>
                    </a:r>
                  </a:p>
                </c:rich>
              </c:tx>
              <c:dLblPos val="ctr"/>
              <c:showVal val="1"/>
            </c:dLbl>
            <c:dLbl>
              <c:idx val="2"/>
              <c:layout/>
              <c:tx>
                <c:rich>
                  <a:bodyPr/>
                  <a:lstStyle/>
                  <a:p>
                    <a:r>
                      <a:rPr lang="en-US" sz="1600">
                        <a:solidFill>
                          <a:schemeClr val="bg1"/>
                        </a:solidFill>
                      </a:rPr>
                      <a:t>2</a:t>
                    </a:r>
                    <a:r>
                      <a:rPr lang="en-US"/>
                      <a:t>0%</a:t>
                    </a:r>
                  </a:p>
                  <a:p>
                    <a:r>
                      <a:rPr lang="en-US"/>
                      <a:t>2</a:t>
                    </a:r>
                  </a:p>
                </c:rich>
              </c:tx>
              <c:dLblPos val="ctr"/>
              <c:showVal val="1"/>
            </c:dLbl>
            <c:dLbl>
              <c:idx val="3"/>
              <c:layout/>
              <c:tx>
                <c:rich>
                  <a:bodyPr/>
                  <a:lstStyle/>
                  <a:p>
                    <a:r>
                      <a:rPr lang="en-US" sz="1600">
                        <a:solidFill>
                          <a:schemeClr val="bg1"/>
                        </a:solidFill>
                      </a:rPr>
                      <a:t>1</a:t>
                    </a:r>
                    <a:r>
                      <a:rPr lang="en-US"/>
                      <a:t>0%</a:t>
                    </a:r>
                  </a:p>
                  <a:p>
                    <a:r>
                      <a:rPr lang="en-US"/>
                      <a:t>1</a:t>
                    </a:r>
                  </a:p>
                </c:rich>
              </c:tx>
              <c:dLblPos val="ctr"/>
              <c:showVal val="1"/>
            </c:dLbl>
            <c:txPr>
              <a:bodyPr/>
              <a:lstStyle/>
              <a:p>
                <a:pPr>
                  <a:defRPr sz="1600" b="1">
                    <a:solidFill>
                      <a:schemeClr val="bg1"/>
                    </a:solidFill>
                  </a:defRPr>
                </a:pPr>
                <a:endParaRPr lang="en-US"/>
              </a:p>
            </c:txPr>
            <c:dLblPos val="ctr"/>
            <c:showVal val="1"/>
          </c:dLbls>
          <c:cat>
            <c:strRef>
              <c:f>'Query 27-30'!$B$43:$B$46</c:f>
              <c:strCache>
                <c:ptCount val="4"/>
                <c:pt idx="0">
                  <c:v>Emerging</c:v>
                </c:pt>
                <c:pt idx="1">
                  <c:v>Establishing</c:v>
                </c:pt>
                <c:pt idx="2">
                  <c:v>Embedding</c:v>
                </c:pt>
                <c:pt idx="3">
                  <c:v>Experiencing</c:v>
                </c:pt>
              </c:strCache>
            </c:strRef>
          </c:cat>
          <c:val>
            <c:numRef>
              <c:f>'Query 27-30'!$C$43:$C$46</c:f>
              <c:numCache>
                <c:formatCode>0%</c:formatCode>
                <c:ptCount val="4"/>
                <c:pt idx="0">
                  <c:v>0.41935483870967927</c:v>
                </c:pt>
                <c:pt idx="1">
                  <c:v>0.2</c:v>
                </c:pt>
                <c:pt idx="2">
                  <c:v>0.2</c:v>
                </c:pt>
                <c:pt idx="3">
                  <c:v>0.1</c:v>
                </c:pt>
              </c:numCache>
            </c:numRef>
          </c:val>
        </c:ser>
        <c:axId val="140073216"/>
        <c:axId val="140083200"/>
      </c:barChart>
      <c:catAx>
        <c:axId val="140073216"/>
        <c:scaling>
          <c:orientation val="minMax"/>
        </c:scaling>
        <c:axPos val="b"/>
        <c:tickLblPos val="nextTo"/>
        <c:txPr>
          <a:bodyPr/>
          <a:lstStyle/>
          <a:p>
            <a:pPr>
              <a:defRPr sz="1600" b="1"/>
            </a:pPr>
            <a:endParaRPr lang="en-US"/>
          </a:p>
        </c:txPr>
        <c:crossAx val="140083200"/>
        <c:crosses val="autoZero"/>
        <c:auto val="1"/>
        <c:lblAlgn val="ctr"/>
        <c:lblOffset val="100"/>
      </c:catAx>
      <c:valAx>
        <c:axId val="140083200"/>
        <c:scaling>
          <c:orientation val="minMax"/>
        </c:scaling>
        <c:axPos val="l"/>
        <c:majorGridlines/>
        <c:numFmt formatCode="0%" sourceLinked="1"/>
        <c:tickLblPos val="nextTo"/>
        <c:txPr>
          <a:bodyPr/>
          <a:lstStyle/>
          <a:p>
            <a:pPr>
              <a:defRPr sz="1600" b="1"/>
            </a:pPr>
            <a:endParaRPr lang="en-US"/>
          </a:p>
        </c:txPr>
        <c:crossAx val="140073216"/>
        <c:crosses val="autoZero"/>
        <c:crossBetween val="between"/>
      </c:valAx>
    </c:plotArea>
    <c:legend>
      <c:legendPos val="r"/>
      <c:layout>
        <c:manualLayout>
          <c:xMode val="edge"/>
          <c:yMode val="edge"/>
          <c:x val="0.81763254593175561"/>
          <c:y val="0.3862433893524525"/>
          <c:w val="0.18236745406824204"/>
          <c:h val="0.27122830728248687"/>
        </c:manualLayout>
      </c:layout>
      <c:txPr>
        <a:bodyPr/>
        <a:lstStyle/>
        <a:p>
          <a:pPr>
            <a:defRPr sz="1600" b="1"/>
          </a:pPr>
          <a:endParaRPr lang="en-US"/>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'Query 26'!$H$102</c:f>
              <c:strCache>
                <c:ptCount val="1"/>
                <c:pt idx="0">
                  <c:v>Convenience</c:v>
                </c:pt>
              </c:strCache>
            </c:strRef>
          </c:tx>
          <c:dLbls>
            <c:dLbl>
              <c:idx val="0"/>
              <c:layout/>
              <c:tx>
                <c:rich>
                  <a:bodyPr/>
                  <a:lstStyle/>
                  <a:p>
                    <a:r>
                      <a:rPr lang="en-US" sz="1600">
                        <a:solidFill>
                          <a:schemeClr val="bg1"/>
                        </a:solidFill>
                      </a:rPr>
                      <a:t>9</a:t>
                    </a:r>
                    <a:r>
                      <a:rPr lang="en-US"/>
                      <a:t>4%</a:t>
                    </a:r>
                  </a:p>
                  <a:p>
                    <a:r>
                      <a:rPr lang="en-US"/>
                      <a:t>29</a:t>
                    </a:r>
                  </a:p>
                </c:rich>
              </c:tx>
              <c:dLblPos val="ctr"/>
              <c:showVal val="1"/>
            </c:dLbl>
            <c:dLbl>
              <c:idx val="1"/>
              <c:layout/>
              <c:tx>
                <c:rich>
                  <a:bodyPr/>
                  <a:lstStyle/>
                  <a:p>
                    <a:r>
                      <a:rPr lang="en-US" sz="1600">
                        <a:solidFill>
                          <a:schemeClr val="bg1"/>
                        </a:solidFill>
                      </a:rPr>
                      <a:t>1</a:t>
                    </a:r>
                    <a:r>
                      <a:rPr lang="en-US"/>
                      <a:t>00%</a:t>
                    </a:r>
                  </a:p>
                  <a:p>
                    <a:r>
                      <a:rPr lang="en-US"/>
                      <a:t>10</a:t>
                    </a:r>
                  </a:p>
                </c:rich>
              </c:tx>
              <c:dLblPos val="ctr"/>
              <c:showVal val="1"/>
            </c:dLbl>
            <c:dLbl>
              <c:idx val="2"/>
              <c:layout/>
              <c:tx>
                <c:rich>
                  <a:bodyPr/>
                  <a:lstStyle/>
                  <a:p>
                    <a:r>
                      <a:rPr lang="en-US" sz="1600">
                        <a:solidFill>
                          <a:schemeClr val="bg1"/>
                        </a:solidFill>
                      </a:rPr>
                      <a:t>1</a:t>
                    </a:r>
                    <a:r>
                      <a:rPr lang="en-US"/>
                      <a:t>00%</a:t>
                    </a:r>
                  </a:p>
                  <a:p>
                    <a:r>
                      <a:rPr lang="en-US"/>
                      <a:t>10</a:t>
                    </a:r>
                  </a:p>
                </c:rich>
              </c:tx>
              <c:dLblPos val="ctr"/>
              <c:showVal val="1"/>
            </c:dLbl>
            <c:dLbl>
              <c:idx val="3"/>
              <c:layout/>
              <c:tx>
                <c:rich>
                  <a:bodyPr/>
                  <a:lstStyle/>
                  <a:p>
                    <a:r>
                      <a:rPr lang="en-US" sz="1600">
                        <a:solidFill>
                          <a:schemeClr val="bg1"/>
                        </a:solidFill>
                      </a:rPr>
                      <a:t>9</a:t>
                    </a:r>
                    <a:r>
                      <a:rPr lang="en-US"/>
                      <a:t>0%</a:t>
                    </a:r>
                  </a:p>
                  <a:p>
                    <a:r>
                      <a:rPr lang="en-US"/>
                      <a:t>9</a:t>
                    </a:r>
                  </a:p>
                </c:rich>
              </c:tx>
              <c:dLblPos val="ctr"/>
              <c:showVal val="1"/>
            </c:dLbl>
            <c:txPr>
              <a:bodyPr/>
              <a:lstStyle/>
              <a:p>
                <a:pPr>
                  <a:defRPr sz="1600" b="1">
                    <a:solidFill>
                      <a:schemeClr val="bg1"/>
                    </a:solidFill>
                  </a:defRPr>
                </a:pPr>
                <a:endParaRPr lang="en-US"/>
              </a:p>
            </c:txPr>
            <c:dLblPos val="ctr"/>
            <c:showVal val="1"/>
          </c:dLbls>
          <c:cat>
            <c:strRef>
              <c:f>'Query 26'!$G$103:$G$106</c:f>
              <c:strCache>
                <c:ptCount val="4"/>
                <c:pt idx="0">
                  <c:v>Emerging</c:v>
                </c:pt>
                <c:pt idx="1">
                  <c:v>Establishing</c:v>
                </c:pt>
                <c:pt idx="2">
                  <c:v>Embedding</c:v>
                </c:pt>
                <c:pt idx="3">
                  <c:v>Experiencing</c:v>
                </c:pt>
              </c:strCache>
            </c:strRef>
          </c:cat>
          <c:val>
            <c:numRef>
              <c:f>'Query 26'!$H$103:$H$106</c:f>
              <c:numCache>
                <c:formatCode>0%</c:formatCode>
                <c:ptCount val="4"/>
                <c:pt idx="0">
                  <c:v>0.93548387096773988</c:v>
                </c:pt>
                <c:pt idx="1">
                  <c:v>1</c:v>
                </c:pt>
                <c:pt idx="2">
                  <c:v>1</c:v>
                </c:pt>
                <c:pt idx="3">
                  <c:v>0.9</c:v>
                </c:pt>
              </c:numCache>
            </c:numRef>
          </c:val>
        </c:ser>
        <c:axId val="140156928"/>
        <c:axId val="140158464"/>
      </c:barChart>
      <c:catAx>
        <c:axId val="140156928"/>
        <c:scaling>
          <c:orientation val="minMax"/>
        </c:scaling>
        <c:axPos val="b"/>
        <c:tickLblPos val="nextTo"/>
        <c:txPr>
          <a:bodyPr/>
          <a:lstStyle/>
          <a:p>
            <a:pPr>
              <a:defRPr sz="1600" b="1"/>
            </a:pPr>
            <a:endParaRPr lang="en-US"/>
          </a:p>
        </c:txPr>
        <c:crossAx val="140158464"/>
        <c:crosses val="autoZero"/>
        <c:auto val="1"/>
        <c:lblAlgn val="ctr"/>
        <c:lblOffset val="100"/>
      </c:catAx>
      <c:valAx>
        <c:axId val="140158464"/>
        <c:scaling>
          <c:orientation val="minMax"/>
          <c:max val="1"/>
        </c:scaling>
        <c:axPos val="l"/>
        <c:majorGridlines/>
        <c:numFmt formatCode="0%" sourceLinked="1"/>
        <c:tickLblPos val="nextTo"/>
        <c:txPr>
          <a:bodyPr/>
          <a:lstStyle/>
          <a:p>
            <a:pPr>
              <a:defRPr sz="1600" b="1"/>
            </a:pPr>
            <a:endParaRPr lang="en-US"/>
          </a:p>
        </c:txPr>
        <c:crossAx val="140156928"/>
        <c:crosses val="autoZero"/>
        <c:crossBetween val="between"/>
      </c:valAx>
    </c:plotArea>
    <c:legend>
      <c:legendPos val="r"/>
      <c:layout/>
      <c:txPr>
        <a:bodyPr/>
        <a:lstStyle/>
        <a:p>
          <a:pPr>
            <a:defRPr sz="1600" b="1"/>
          </a:pPr>
          <a:endParaRPr lang="en-US"/>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'Query 31'!$B$199</c:f>
              <c:strCache>
                <c:ptCount val="1"/>
                <c:pt idx="0">
                  <c:v>Databases</c:v>
                </c:pt>
              </c:strCache>
            </c:strRef>
          </c:tx>
          <c:dLbls>
            <c:dLbl>
              <c:idx val="0"/>
              <c:layout/>
              <c:tx>
                <c:rich>
                  <a:bodyPr/>
                  <a:lstStyle/>
                  <a:p>
                    <a:r>
                      <a:rPr lang="en-US" sz="1400">
                        <a:solidFill>
                          <a:schemeClr val="bg1"/>
                        </a:solidFill>
                      </a:rPr>
                      <a:t>1</a:t>
                    </a:r>
                    <a:r>
                      <a:rPr lang="en-US"/>
                      <a:t>9%</a:t>
                    </a:r>
                  </a:p>
                  <a:p>
                    <a:r>
                      <a:rPr lang="en-US"/>
                      <a:t>6</a:t>
                    </a:r>
                  </a:p>
                </c:rich>
              </c:tx>
              <c:dLblPos val="ctr"/>
              <c:showVal val="1"/>
            </c:dLbl>
            <c:dLbl>
              <c:idx val="1"/>
              <c:layout/>
              <c:tx>
                <c:rich>
                  <a:bodyPr/>
                  <a:lstStyle/>
                  <a:p>
                    <a:r>
                      <a:rPr lang="en-US" sz="1400">
                        <a:solidFill>
                          <a:schemeClr val="bg1"/>
                        </a:solidFill>
                      </a:rPr>
                      <a:t>3</a:t>
                    </a:r>
                    <a:r>
                      <a:rPr lang="en-US"/>
                      <a:t>0%</a:t>
                    </a:r>
                  </a:p>
                  <a:p>
                    <a:r>
                      <a:rPr lang="en-US"/>
                      <a:t>3</a:t>
                    </a:r>
                  </a:p>
                </c:rich>
              </c:tx>
              <c:dLblPos val="ctr"/>
              <c:showVal val="1"/>
            </c:dLbl>
            <c:dLbl>
              <c:idx val="2"/>
              <c:layout/>
              <c:tx>
                <c:rich>
                  <a:bodyPr/>
                  <a:lstStyle/>
                  <a:p>
                    <a:r>
                      <a:rPr lang="en-US" sz="1400">
                        <a:solidFill>
                          <a:schemeClr val="bg1"/>
                        </a:solidFill>
                      </a:rPr>
                      <a:t>8</a:t>
                    </a:r>
                    <a:r>
                      <a:rPr lang="en-US"/>
                      <a:t>0%</a:t>
                    </a:r>
                  </a:p>
                  <a:p>
                    <a:r>
                      <a:rPr lang="en-US"/>
                      <a:t>8</a:t>
                    </a:r>
                  </a:p>
                </c:rich>
              </c:tx>
              <c:dLblPos val="ctr"/>
              <c:showVal val="1"/>
            </c:dLbl>
            <c:dLbl>
              <c:idx val="3"/>
              <c:layout/>
              <c:tx>
                <c:rich>
                  <a:bodyPr/>
                  <a:lstStyle/>
                  <a:p>
                    <a:r>
                      <a:rPr lang="en-US" sz="1400">
                        <a:solidFill>
                          <a:schemeClr val="bg1"/>
                        </a:solidFill>
                      </a:rPr>
                      <a:t>8</a:t>
                    </a:r>
                    <a:r>
                      <a:rPr lang="en-US"/>
                      <a:t>0%</a:t>
                    </a:r>
                  </a:p>
                  <a:p>
                    <a:r>
                      <a:rPr lang="en-US"/>
                      <a:t>8</a:t>
                    </a:r>
                  </a:p>
                </c:rich>
              </c:tx>
              <c:dLblPos val="ctr"/>
              <c:showVal val="1"/>
            </c:dLbl>
            <c:txPr>
              <a:bodyPr/>
              <a:lstStyle/>
              <a:p>
                <a:pPr>
                  <a:defRPr sz="1400" b="1">
                    <a:solidFill>
                      <a:schemeClr val="bg1"/>
                    </a:solidFill>
                  </a:defRPr>
                </a:pPr>
                <a:endParaRPr lang="en-US"/>
              </a:p>
            </c:txPr>
            <c:dLblPos val="ctr"/>
            <c:showVal val="1"/>
          </c:dLbls>
          <c:cat>
            <c:strRef>
              <c:f>'Query 31'!$A$200:$A$203</c:f>
              <c:strCache>
                <c:ptCount val="4"/>
                <c:pt idx="0">
                  <c:v>Emerging</c:v>
                </c:pt>
                <c:pt idx="1">
                  <c:v>Establishing</c:v>
                </c:pt>
                <c:pt idx="2">
                  <c:v>Embedding</c:v>
                </c:pt>
                <c:pt idx="3">
                  <c:v>Experiencing</c:v>
                </c:pt>
              </c:strCache>
            </c:strRef>
          </c:cat>
          <c:val>
            <c:numRef>
              <c:f>'Query 31'!$B$200:$B$203</c:f>
              <c:numCache>
                <c:formatCode>0%</c:formatCode>
                <c:ptCount val="4"/>
                <c:pt idx="0">
                  <c:v>0.19354838709677508</c:v>
                </c:pt>
                <c:pt idx="1">
                  <c:v>0.30000000000000032</c:v>
                </c:pt>
                <c:pt idx="2">
                  <c:v>0.8</c:v>
                </c:pt>
                <c:pt idx="3">
                  <c:v>0.8</c:v>
                </c:pt>
              </c:numCache>
            </c:numRef>
          </c:val>
        </c:ser>
        <c:ser>
          <c:idx val="1"/>
          <c:order val="1"/>
          <c:tx>
            <c:strRef>
              <c:f>'Query 31'!$C$199</c:f>
              <c:strCache>
                <c:ptCount val="1"/>
                <c:pt idx="0">
                  <c:v>Wikipedia</c:v>
                </c:pt>
              </c:strCache>
            </c:strRef>
          </c:tx>
          <c:dLbls>
            <c:dLbl>
              <c:idx val="0"/>
              <c:layout/>
              <c:tx>
                <c:rich>
                  <a:bodyPr/>
                  <a:lstStyle/>
                  <a:p>
                    <a:r>
                      <a:rPr lang="en-US" sz="1400">
                        <a:solidFill>
                          <a:schemeClr val="bg1"/>
                        </a:solidFill>
                      </a:rPr>
                      <a:t>7</a:t>
                    </a:r>
                    <a:r>
                      <a:rPr lang="en-US"/>
                      <a:t>7%</a:t>
                    </a:r>
                  </a:p>
                  <a:p>
                    <a:r>
                      <a:rPr lang="en-US"/>
                      <a:t>24</a:t>
                    </a:r>
                  </a:p>
                </c:rich>
              </c:tx>
              <c:dLblPos val="ctr"/>
              <c:showVal val="1"/>
            </c:dLbl>
            <c:dLbl>
              <c:idx val="1"/>
              <c:layout/>
              <c:tx>
                <c:rich>
                  <a:bodyPr/>
                  <a:lstStyle/>
                  <a:p>
                    <a:r>
                      <a:rPr lang="en-US" sz="1400">
                        <a:solidFill>
                          <a:schemeClr val="bg1"/>
                        </a:solidFill>
                      </a:rPr>
                      <a:t>9</a:t>
                    </a:r>
                    <a:r>
                      <a:rPr lang="en-US"/>
                      <a:t>0%</a:t>
                    </a:r>
                  </a:p>
                  <a:p>
                    <a:r>
                      <a:rPr lang="en-US"/>
                      <a:t>9</a:t>
                    </a:r>
                  </a:p>
                </c:rich>
              </c:tx>
              <c:dLblPos val="ctr"/>
              <c:showVal val="1"/>
            </c:dLbl>
            <c:dLbl>
              <c:idx val="2"/>
              <c:layout/>
              <c:tx>
                <c:rich>
                  <a:bodyPr/>
                  <a:lstStyle/>
                  <a:p>
                    <a:r>
                      <a:rPr lang="en-US" sz="1400">
                        <a:solidFill>
                          <a:schemeClr val="bg1"/>
                        </a:solidFill>
                      </a:rPr>
                      <a:t>7</a:t>
                    </a:r>
                    <a:r>
                      <a:rPr lang="en-US"/>
                      <a:t>0%</a:t>
                    </a:r>
                  </a:p>
                  <a:p>
                    <a:r>
                      <a:rPr lang="en-US"/>
                      <a:t>7</a:t>
                    </a:r>
                  </a:p>
                </c:rich>
              </c:tx>
              <c:dLblPos val="ctr"/>
              <c:showVal val="1"/>
            </c:dLbl>
            <c:dLbl>
              <c:idx val="3"/>
              <c:layout/>
              <c:tx>
                <c:rich>
                  <a:bodyPr/>
                  <a:lstStyle/>
                  <a:p>
                    <a:r>
                      <a:rPr lang="en-US" sz="1400">
                        <a:solidFill>
                          <a:schemeClr val="bg1"/>
                        </a:solidFill>
                      </a:rPr>
                      <a:t>5</a:t>
                    </a:r>
                    <a:r>
                      <a:rPr lang="en-US"/>
                      <a:t>0%</a:t>
                    </a:r>
                  </a:p>
                  <a:p>
                    <a:r>
                      <a:rPr lang="en-US"/>
                      <a:t>5</a:t>
                    </a:r>
                  </a:p>
                </c:rich>
              </c:tx>
              <c:dLblPos val="ctr"/>
              <c:showVal val="1"/>
            </c:dLbl>
            <c:txPr>
              <a:bodyPr/>
              <a:lstStyle/>
              <a:p>
                <a:pPr>
                  <a:defRPr sz="1400" b="1">
                    <a:solidFill>
                      <a:schemeClr val="bg1"/>
                    </a:solidFill>
                  </a:defRPr>
                </a:pPr>
                <a:endParaRPr lang="en-US"/>
              </a:p>
            </c:txPr>
            <c:dLblPos val="ctr"/>
            <c:showVal val="1"/>
          </c:dLbls>
          <c:cat>
            <c:strRef>
              <c:f>'Query 31'!$A$200:$A$203</c:f>
              <c:strCache>
                <c:ptCount val="4"/>
                <c:pt idx="0">
                  <c:v>Emerging</c:v>
                </c:pt>
                <c:pt idx="1">
                  <c:v>Establishing</c:v>
                </c:pt>
                <c:pt idx="2">
                  <c:v>Embedding</c:v>
                </c:pt>
                <c:pt idx="3">
                  <c:v>Experiencing</c:v>
                </c:pt>
              </c:strCache>
            </c:strRef>
          </c:cat>
          <c:val>
            <c:numRef>
              <c:f>'Query 31'!$C$200:$C$203</c:f>
              <c:numCache>
                <c:formatCode>0%</c:formatCode>
                <c:ptCount val="4"/>
                <c:pt idx="0">
                  <c:v>0.77419354838709675</c:v>
                </c:pt>
                <c:pt idx="1">
                  <c:v>0.9</c:v>
                </c:pt>
                <c:pt idx="2">
                  <c:v>0.70000000000000062</c:v>
                </c:pt>
                <c:pt idx="3">
                  <c:v>0.5</c:v>
                </c:pt>
              </c:numCache>
            </c:numRef>
          </c:val>
        </c:ser>
        <c:ser>
          <c:idx val="2"/>
          <c:order val="2"/>
          <c:tx>
            <c:strRef>
              <c:f>'Query 31'!$D$199</c:f>
              <c:strCache>
                <c:ptCount val="1"/>
                <c:pt idx="0">
                  <c:v>Books</c:v>
                </c:pt>
              </c:strCache>
            </c:strRef>
          </c:tx>
          <c:dLbls>
            <c:dLbl>
              <c:idx val="0"/>
              <c:layout/>
              <c:tx>
                <c:rich>
                  <a:bodyPr/>
                  <a:lstStyle/>
                  <a:p>
                    <a:r>
                      <a:rPr lang="en-US" sz="1400">
                        <a:solidFill>
                          <a:schemeClr val="bg1"/>
                        </a:solidFill>
                      </a:rPr>
                      <a:t>9</a:t>
                    </a:r>
                    <a:r>
                      <a:rPr lang="en-US"/>
                      <a:t>0%</a:t>
                    </a:r>
                  </a:p>
                  <a:p>
                    <a:r>
                      <a:rPr lang="en-US"/>
                      <a:t>28</a:t>
                    </a:r>
                  </a:p>
                </c:rich>
              </c:tx>
              <c:dLblPos val="ctr"/>
              <c:showVal val="1"/>
            </c:dLbl>
            <c:dLbl>
              <c:idx val="1"/>
              <c:layout/>
              <c:tx>
                <c:rich>
                  <a:bodyPr/>
                  <a:lstStyle/>
                  <a:p>
                    <a:r>
                      <a:rPr lang="en-US" sz="1400">
                        <a:solidFill>
                          <a:schemeClr val="bg1"/>
                        </a:solidFill>
                      </a:rPr>
                      <a:t>1</a:t>
                    </a:r>
                    <a:r>
                      <a:rPr lang="en-US"/>
                      <a:t>00%</a:t>
                    </a:r>
                  </a:p>
                  <a:p>
                    <a:r>
                      <a:rPr lang="en-US"/>
                      <a:t>10</a:t>
                    </a:r>
                  </a:p>
                </c:rich>
              </c:tx>
              <c:dLblPos val="ctr"/>
              <c:showVal val="1"/>
            </c:dLbl>
            <c:dLbl>
              <c:idx val="2"/>
              <c:layout/>
              <c:tx>
                <c:rich>
                  <a:bodyPr/>
                  <a:lstStyle/>
                  <a:p>
                    <a:r>
                      <a:rPr lang="en-US" sz="1400">
                        <a:solidFill>
                          <a:schemeClr val="bg1"/>
                        </a:solidFill>
                      </a:rPr>
                      <a:t>9</a:t>
                    </a:r>
                    <a:r>
                      <a:rPr lang="en-US"/>
                      <a:t>0%</a:t>
                    </a:r>
                  </a:p>
                  <a:p>
                    <a:r>
                      <a:rPr lang="en-US"/>
                      <a:t>9</a:t>
                    </a:r>
                  </a:p>
                </c:rich>
              </c:tx>
              <c:dLblPos val="ctr"/>
              <c:showVal val="1"/>
            </c:dLbl>
            <c:dLbl>
              <c:idx val="3"/>
              <c:layout/>
              <c:tx>
                <c:rich>
                  <a:bodyPr/>
                  <a:lstStyle/>
                  <a:p>
                    <a:r>
                      <a:rPr lang="en-US" sz="1400">
                        <a:solidFill>
                          <a:schemeClr val="bg1"/>
                        </a:solidFill>
                      </a:rPr>
                      <a:t>7</a:t>
                    </a:r>
                    <a:r>
                      <a:rPr lang="en-US"/>
                      <a:t>0%</a:t>
                    </a:r>
                  </a:p>
                  <a:p>
                    <a:r>
                      <a:rPr lang="en-US"/>
                      <a:t>7</a:t>
                    </a:r>
                  </a:p>
                </c:rich>
              </c:tx>
              <c:dLblPos val="ctr"/>
              <c:showVal val="1"/>
            </c:dLbl>
            <c:txPr>
              <a:bodyPr/>
              <a:lstStyle/>
              <a:p>
                <a:pPr>
                  <a:defRPr sz="1400" b="1">
                    <a:solidFill>
                      <a:schemeClr val="bg1"/>
                    </a:solidFill>
                  </a:defRPr>
                </a:pPr>
                <a:endParaRPr lang="en-US"/>
              </a:p>
            </c:txPr>
            <c:dLblPos val="ctr"/>
            <c:showVal val="1"/>
          </c:dLbls>
          <c:cat>
            <c:strRef>
              <c:f>'Query 31'!$A$200:$A$203</c:f>
              <c:strCache>
                <c:ptCount val="4"/>
                <c:pt idx="0">
                  <c:v>Emerging</c:v>
                </c:pt>
                <c:pt idx="1">
                  <c:v>Establishing</c:v>
                </c:pt>
                <c:pt idx="2">
                  <c:v>Embedding</c:v>
                </c:pt>
                <c:pt idx="3">
                  <c:v>Experiencing</c:v>
                </c:pt>
              </c:strCache>
            </c:strRef>
          </c:cat>
          <c:val>
            <c:numRef>
              <c:f>'Query 31'!$D$200:$D$203</c:f>
              <c:numCache>
                <c:formatCode>0%</c:formatCode>
                <c:ptCount val="4"/>
                <c:pt idx="0">
                  <c:v>0.90322580645161465</c:v>
                </c:pt>
                <c:pt idx="1">
                  <c:v>1</c:v>
                </c:pt>
                <c:pt idx="2">
                  <c:v>0.9</c:v>
                </c:pt>
                <c:pt idx="3">
                  <c:v>0.70000000000000062</c:v>
                </c:pt>
              </c:numCache>
            </c:numRef>
          </c:val>
        </c:ser>
        <c:axId val="94969856"/>
        <c:axId val="94971392"/>
      </c:barChart>
      <c:catAx>
        <c:axId val="94969856"/>
        <c:scaling>
          <c:orientation val="minMax"/>
        </c:scaling>
        <c:axPos val="b"/>
        <c:tickLblPos val="nextTo"/>
        <c:txPr>
          <a:bodyPr/>
          <a:lstStyle/>
          <a:p>
            <a:pPr>
              <a:defRPr sz="1600" b="1"/>
            </a:pPr>
            <a:endParaRPr lang="en-US"/>
          </a:p>
        </c:txPr>
        <c:crossAx val="94971392"/>
        <c:crosses val="autoZero"/>
        <c:auto val="1"/>
        <c:lblAlgn val="ctr"/>
        <c:lblOffset val="100"/>
      </c:catAx>
      <c:valAx>
        <c:axId val="94971392"/>
        <c:scaling>
          <c:orientation val="minMax"/>
          <c:max val="1"/>
        </c:scaling>
        <c:axPos val="l"/>
        <c:majorGridlines/>
        <c:numFmt formatCode="0%" sourceLinked="1"/>
        <c:tickLblPos val="nextTo"/>
        <c:txPr>
          <a:bodyPr/>
          <a:lstStyle/>
          <a:p>
            <a:pPr>
              <a:defRPr sz="1600" b="1"/>
            </a:pPr>
            <a:endParaRPr lang="en-US"/>
          </a:p>
        </c:txPr>
        <c:crossAx val="94969856"/>
        <c:crosses val="autoZero"/>
        <c:crossBetween val="between"/>
        <c:majorUnit val="0.2"/>
      </c:valAx>
    </c:plotArea>
    <c:legend>
      <c:legendPos val="r"/>
      <c:layout/>
      <c:txPr>
        <a:bodyPr/>
        <a:lstStyle/>
        <a:p>
          <a:pPr>
            <a:defRPr sz="1600" b="1"/>
          </a:pPr>
          <a:endParaRPr lang="en-US"/>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7813671728534206E-2"/>
          <c:y val="3.5858585858585861E-2"/>
          <c:w val="0.7258730549306337"/>
          <c:h val="0.87687703809751216"/>
        </c:manualLayout>
      </c:layout>
      <c:barChart>
        <c:barDir val="col"/>
        <c:grouping val="clustered"/>
        <c:ser>
          <c:idx val="0"/>
          <c:order val="0"/>
          <c:tx>
            <c:strRef>
              <c:f>'Query 34-37'!$C$21</c:f>
              <c:strCache>
                <c:ptCount val="1"/>
                <c:pt idx="0">
                  <c:v>Libraries = Books</c:v>
                </c:pt>
              </c:strCache>
            </c:strRef>
          </c:tx>
          <c:dLbls>
            <c:dLbl>
              <c:idx val="0"/>
              <c:layout/>
              <c:tx>
                <c:rich>
                  <a:bodyPr/>
                  <a:lstStyle/>
                  <a:p>
                    <a:r>
                      <a:rPr lang="en-US" sz="1600">
                        <a:solidFill>
                          <a:schemeClr val="bg1"/>
                        </a:solidFill>
                      </a:rPr>
                      <a:t>5</a:t>
                    </a:r>
                    <a:r>
                      <a:rPr lang="en-US"/>
                      <a:t>8%</a:t>
                    </a:r>
                  </a:p>
                  <a:p>
                    <a:r>
                      <a:rPr lang="en-US"/>
                      <a:t>18</a:t>
                    </a:r>
                  </a:p>
                </c:rich>
              </c:tx>
              <c:dLblPos val="ctr"/>
              <c:showVal val="1"/>
            </c:dLbl>
            <c:dLbl>
              <c:idx val="1"/>
              <c:layout/>
              <c:tx>
                <c:rich>
                  <a:bodyPr/>
                  <a:lstStyle/>
                  <a:p>
                    <a:r>
                      <a:rPr lang="en-US" sz="1600">
                        <a:solidFill>
                          <a:schemeClr val="bg1"/>
                        </a:solidFill>
                      </a:rPr>
                      <a:t>5</a:t>
                    </a:r>
                    <a:r>
                      <a:rPr lang="en-US"/>
                      <a:t>0%</a:t>
                    </a:r>
                  </a:p>
                  <a:p>
                    <a:r>
                      <a:rPr lang="en-US"/>
                      <a:t>5</a:t>
                    </a:r>
                  </a:p>
                </c:rich>
              </c:tx>
              <c:dLblPos val="ctr"/>
              <c:showVal val="1"/>
            </c:dLbl>
            <c:dLbl>
              <c:idx val="2"/>
              <c:layout/>
              <c:tx>
                <c:rich>
                  <a:bodyPr/>
                  <a:lstStyle/>
                  <a:p>
                    <a:r>
                      <a:rPr lang="en-US" sz="1600">
                        <a:solidFill>
                          <a:schemeClr val="bg1"/>
                        </a:solidFill>
                      </a:rPr>
                      <a:t>5</a:t>
                    </a:r>
                    <a:r>
                      <a:rPr lang="en-US"/>
                      <a:t>0%</a:t>
                    </a:r>
                  </a:p>
                  <a:p>
                    <a:r>
                      <a:rPr lang="en-US"/>
                      <a:t>5</a:t>
                    </a:r>
                  </a:p>
                </c:rich>
              </c:tx>
              <c:dLblPos val="ctr"/>
              <c:showVal val="1"/>
            </c:dLbl>
            <c:dLbl>
              <c:idx val="3"/>
              <c:layout/>
              <c:tx>
                <c:rich>
                  <a:bodyPr/>
                  <a:lstStyle/>
                  <a:p>
                    <a:r>
                      <a:rPr lang="en-US" sz="1600">
                        <a:solidFill>
                          <a:schemeClr val="bg1"/>
                        </a:solidFill>
                      </a:rPr>
                      <a:t>1</a:t>
                    </a:r>
                    <a:r>
                      <a:rPr lang="en-US"/>
                      <a:t>0%</a:t>
                    </a:r>
                  </a:p>
                  <a:p>
                    <a:r>
                      <a:rPr lang="en-US"/>
                      <a:t>1</a:t>
                    </a:r>
                  </a:p>
                </c:rich>
              </c:tx>
              <c:dLblPos val="ctr"/>
              <c:showVal val="1"/>
            </c:dLbl>
            <c:txPr>
              <a:bodyPr/>
              <a:lstStyle/>
              <a:p>
                <a:pPr>
                  <a:defRPr sz="1600" b="1">
                    <a:solidFill>
                      <a:schemeClr val="bg1"/>
                    </a:solidFill>
                  </a:defRPr>
                </a:pPr>
                <a:endParaRPr lang="en-US"/>
              </a:p>
            </c:txPr>
            <c:dLblPos val="ctr"/>
            <c:showVal val="1"/>
          </c:dLbls>
          <c:cat>
            <c:strRef>
              <c:f>'Query 34-37'!$B$22:$B$25</c:f>
              <c:strCache>
                <c:ptCount val="4"/>
                <c:pt idx="0">
                  <c:v>Emerging</c:v>
                </c:pt>
                <c:pt idx="1">
                  <c:v>Establishing</c:v>
                </c:pt>
                <c:pt idx="2">
                  <c:v>Embedding</c:v>
                </c:pt>
                <c:pt idx="3">
                  <c:v>Experiencing</c:v>
                </c:pt>
              </c:strCache>
            </c:strRef>
          </c:cat>
          <c:val>
            <c:numRef>
              <c:f>'Query 34-37'!$C$22:$C$25</c:f>
              <c:numCache>
                <c:formatCode>0%</c:formatCode>
                <c:ptCount val="4"/>
                <c:pt idx="0">
                  <c:v>0.58064516129032251</c:v>
                </c:pt>
                <c:pt idx="1">
                  <c:v>0.5</c:v>
                </c:pt>
                <c:pt idx="2">
                  <c:v>0.5</c:v>
                </c:pt>
                <c:pt idx="3">
                  <c:v>0.1</c:v>
                </c:pt>
              </c:numCache>
            </c:numRef>
          </c:val>
        </c:ser>
        <c:axId val="118883840"/>
        <c:axId val="118885376"/>
      </c:barChart>
      <c:catAx>
        <c:axId val="118883840"/>
        <c:scaling>
          <c:orientation val="minMax"/>
        </c:scaling>
        <c:axPos val="b"/>
        <c:tickLblPos val="nextTo"/>
        <c:txPr>
          <a:bodyPr/>
          <a:lstStyle/>
          <a:p>
            <a:pPr>
              <a:defRPr sz="1600" b="1"/>
            </a:pPr>
            <a:endParaRPr lang="en-US"/>
          </a:p>
        </c:txPr>
        <c:crossAx val="118885376"/>
        <c:crosses val="autoZero"/>
        <c:auto val="1"/>
        <c:lblAlgn val="ctr"/>
        <c:lblOffset val="100"/>
      </c:catAx>
      <c:valAx>
        <c:axId val="118885376"/>
        <c:scaling>
          <c:orientation val="minMax"/>
        </c:scaling>
        <c:axPos val="l"/>
        <c:majorGridlines/>
        <c:numFmt formatCode="0%" sourceLinked="1"/>
        <c:tickLblPos val="nextTo"/>
        <c:txPr>
          <a:bodyPr/>
          <a:lstStyle/>
          <a:p>
            <a:pPr>
              <a:defRPr sz="1600" b="1"/>
            </a:pPr>
            <a:endParaRPr lang="en-US"/>
          </a:p>
        </c:txPr>
        <c:crossAx val="118883840"/>
        <c:crosses val="autoZero"/>
        <c:crossBetween val="between"/>
      </c:valAx>
    </c:plotArea>
    <c:legend>
      <c:legendPos val="r"/>
      <c:layout>
        <c:manualLayout>
          <c:xMode val="edge"/>
          <c:yMode val="edge"/>
          <c:x val="0.82154386951631053"/>
          <c:y val="0.47008052970651398"/>
          <c:w val="0.1695275590551181"/>
          <c:h val="0.16589954664757814"/>
        </c:manualLayout>
      </c:layout>
      <c:txPr>
        <a:bodyPr/>
        <a:lstStyle/>
        <a:p>
          <a:pPr>
            <a:defRPr sz="1600" b="1"/>
          </a:pPr>
          <a:endParaRPr lang="en-US"/>
        </a:p>
      </c:tx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251898822381743E-2"/>
          <c:y val="3.4299516908212591E-2"/>
          <c:w val="0.73325470931177861"/>
          <c:h val="0.88223021035414062"/>
        </c:manualLayout>
      </c:layout>
      <c:barChart>
        <c:barDir val="col"/>
        <c:grouping val="clustered"/>
        <c:ser>
          <c:idx val="0"/>
          <c:order val="0"/>
          <c:tx>
            <c:strRef>
              <c:f>'Query 31'!$B$227</c:f>
              <c:strCache>
                <c:ptCount val="1"/>
                <c:pt idx="0">
                  <c:v>Librarians</c:v>
                </c:pt>
              </c:strCache>
            </c:strRef>
          </c:tx>
          <c:dLbls>
            <c:dLbl>
              <c:idx val="0"/>
              <c:layout/>
              <c:tx>
                <c:rich>
                  <a:bodyPr/>
                  <a:lstStyle/>
                  <a:p>
                    <a:r>
                      <a:rPr lang="en-US" sz="1400">
                        <a:solidFill>
                          <a:schemeClr val="bg1"/>
                        </a:solidFill>
                      </a:rPr>
                      <a:t>1</a:t>
                    </a:r>
                    <a:r>
                      <a:rPr lang="en-US"/>
                      <a:t>3%</a:t>
                    </a:r>
                  </a:p>
                  <a:p>
                    <a:r>
                      <a:rPr lang="en-US"/>
                      <a:t>4</a:t>
                    </a:r>
                  </a:p>
                </c:rich>
              </c:tx>
              <c:dLblPos val="ctr"/>
              <c:showVal val="1"/>
            </c:dLbl>
            <c:dLbl>
              <c:idx val="1"/>
              <c:layout/>
              <c:tx>
                <c:rich>
                  <a:bodyPr/>
                  <a:lstStyle/>
                  <a:p>
                    <a:pPr>
                      <a:defRPr sz="1400" b="1">
                        <a:solidFill>
                          <a:schemeClr val="tx1"/>
                        </a:solidFill>
                      </a:defRPr>
                    </a:pPr>
                    <a:r>
                      <a:rPr lang="en-US" sz="1400">
                        <a:solidFill>
                          <a:schemeClr val="tx1"/>
                        </a:solidFill>
                      </a:rPr>
                      <a:t>0</a:t>
                    </a:r>
                    <a:r>
                      <a:rPr lang="en-US">
                        <a:solidFill>
                          <a:schemeClr val="tx1"/>
                        </a:solidFill>
                      </a:rPr>
                      <a:t>%</a:t>
                    </a:r>
                  </a:p>
                  <a:p>
                    <a:pPr>
                      <a:defRPr sz="1400" b="1">
                        <a:solidFill>
                          <a:schemeClr val="tx1"/>
                        </a:solidFill>
                      </a:defRPr>
                    </a:pPr>
                    <a:r>
                      <a:rPr lang="en-US">
                        <a:solidFill>
                          <a:schemeClr val="tx1"/>
                        </a:solidFill>
                      </a:rPr>
                      <a:t>0</a:t>
                    </a:r>
                  </a:p>
                </c:rich>
              </c:tx>
              <c:spPr/>
              <c:dLblPos val="ctr"/>
              <c:showVal val="1"/>
            </c:dLbl>
            <c:dLbl>
              <c:idx val="2"/>
              <c:layout/>
              <c:tx>
                <c:rich>
                  <a:bodyPr/>
                  <a:lstStyle/>
                  <a:p>
                    <a:r>
                      <a:rPr lang="en-US" sz="1400">
                        <a:solidFill>
                          <a:schemeClr val="bg1"/>
                        </a:solidFill>
                      </a:rPr>
                      <a:t>1</a:t>
                    </a:r>
                    <a:r>
                      <a:rPr lang="en-US"/>
                      <a:t>0%</a:t>
                    </a:r>
                  </a:p>
                  <a:p>
                    <a:r>
                      <a:rPr lang="en-US"/>
                      <a:t>1</a:t>
                    </a:r>
                  </a:p>
                </c:rich>
              </c:tx>
              <c:dLblPos val="ctr"/>
              <c:showVal val="1"/>
            </c:dLbl>
            <c:dLbl>
              <c:idx val="3"/>
              <c:layout/>
              <c:tx>
                <c:rich>
                  <a:bodyPr/>
                  <a:lstStyle/>
                  <a:p>
                    <a:r>
                      <a:rPr lang="en-US" sz="1400">
                        <a:solidFill>
                          <a:schemeClr val="bg1"/>
                        </a:solidFill>
                      </a:rPr>
                      <a:t>2</a:t>
                    </a:r>
                    <a:r>
                      <a:rPr lang="en-US"/>
                      <a:t>0%</a:t>
                    </a:r>
                  </a:p>
                  <a:p>
                    <a:r>
                      <a:rPr lang="en-US"/>
                      <a:t>2</a:t>
                    </a:r>
                  </a:p>
                </c:rich>
              </c:tx>
              <c:dLblPos val="ctr"/>
              <c:showVal val="1"/>
            </c:dLbl>
            <c:txPr>
              <a:bodyPr/>
              <a:lstStyle/>
              <a:p>
                <a:pPr>
                  <a:defRPr sz="1400" b="1">
                    <a:solidFill>
                      <a:schemeClr val="bg1"/>
                    </a:solidFill>
                  </a:defRPr>
                </a:pPr>
                <a:endParaRPr lang="en-US"/>
              </a:p>
            </c:txPr>
            <c:dLblPos val="ctr"/>
            <c:showVal val="1"/>
          </c:dLbls>
          <c:cat>
            <c:strRef>
              <c:f>'Query 31'!$A$228:$A$231</c:f>
              <c:strCache>
                <c:ptCount val="4"/>
                <c:pt idx="0">
                  <c:v>Emerging</c:v>
                </c:pt>
                <c:pt idx="1">
                  <c:v>Establishing</c:v>
                </c:pt>
                <c:pt idx="2">
                  <c:v>Embedding</c:v>
                </c:pt>
                <c:pt idx="3">
                  <c:v>Experiencing</c:v>
                </c:pt>
              </c:strCache>
            </c:strRef>
          </c:cat>
          <c:val>
            <c:numRef>
              <c:f>'Query 31'!$B$228:$B$231</c:f>
              <c:numCache>
                <c:formatCode>0%</c:formatCode>
                <c:ptCount val="4"/>
                <c:pt idx="0">
                  <c:v>0.12903225806451613</c:v>
                </c:pt>
                <c:pt idx="1">
                  <c:v>0</c:v>
                </c:pt>
                <c:pt idx="2">
                  <c:v>0.1</c:v>
                </c:pt>
                <c:pt idx="3">
                  <c:v>0.2</c:v>
                </c:pt>
              </c:numCache>
            </c:numRef>
          </c:val>
        </c:ser>
        <c:ser>
          <c:idx val="1"/>
          <c:order val="1"/>
          <c:tx>
            <c:strRef>
              <c:f>'Query 31'!$C$227</c:f>
              <c:strCache>
                <c:ptCount val="1"/>
                <c:pt idx="0">
                  <c:v>Teachers, Professors</c:v>
                </c:pt>
              </c:strCache>
            </c:strRef>
          </c:tx>
          <c:dLbls>
            <c:dLbl>
              <c:idx val="0"/>
              <c:layout/>
              <c:tx>
                <c:rich>
                  <a:bodyPr/>
                  <a:lstStyle/>
                  <a:p>
                    <a:r>
                      <a:rPr lang="en-US" sz="1400">
                        <a:solidFill>
                          <a:schemeClr val="bg1"/>
                        </a:solidFill>
                      </a:rPr>
                      <a:t>8</a:t>
                    </a:r>
                    <a:r>
                      <a:rPr lang="en-US"/>
                      <a:t>1%</a:t>
                    </a:r>
                  </a:p>
                  <a:p>
                    <a:r>
                      <a:rPr lang="en-US"/>
                      <a:t>25</a:t>
                    </a:r>
                  </a:p>
                </c:rich>
              </c:tx>
              <c:dLblPos val="ctr"/>
              <c:showVal val="1"/>
            </c:dLbl>
            <c:dLbl>
              <c:idx val="1"/>
              <c:layout/>
              <c:tx>
                <c:rich>
                  <a:bodyPr/>
                  <a:lstStyle/>
                  <a:p>
                    <a:r>
                      <a:rPr lang="en-US" sz="1400">
                        <a:solidFill>
                          <a:schemeClr val="bg1"/>
                        </a:solidFill>
                      </a:rPr>
                      <a:t>9</a:t>
                    </a:r>
                    <a:r>
                      <a:rPr lang="en-US"/>
                      <a:t>0%</a:t>
                    </a:r>
                  </a:p>
                  <a:p>
                    <a:r>
                      <a:rPr lang="en-US"/>
                      <a:t>9</a:t>
                    </a:r>
                  </a:p>
                </c:rich>
              </c:tx>
              <c:dLblPos val="ctr"/>
              <c:showVal val="1"/>
            </c:dLbl>
            <c:dLbl>
              <c:idx val="2"/>
              <c:layout/>
              <c:tx>
                <c:rich>
                  <a:bodyPr/>
                  <a:lstStyle/>
                  <a:p>
                    <a:r>
                      <a:rPr lang="en-US" sz="1400">
                        <a:solidFill>
                          <a:schemeClr val="bg1"/>
                        </a:solidFill>
                      </a:rPr>
                      <a:t>5</a:t>
                    </a:r>
                    <a:r>
                      <a:rPr lang="en-US"/>
                      <a:t>0%</a:t>
                    </a:r>
                  </a:p>
                  <a:p>
                    <a:r>
                      <a:rPr lang="en-US"/>
                      <a:t>5</a:t>
                    </a:r>
                  </a:p>
                </c:rich>
              </c:tx>
              <c:dLblPos val="ctr"/>
              <c:showVal val="1"/>
            </c:dLbl>
            <c:dLbl>
              <c:idx val="3"/>
              <c:layout/>
              <c:tx>
                <c:rich>
                  <a:bodyPr/>
                  <a:lstStyle/>
                  <a:p>
                    <a:r>
                      <a:rPr lang="en-US" sz="1400">
                        <a:solidFill>
                          <a:schemeClr val="bg1"/>
                        </a:solidFill>
                      </a:rPr>
                      <a:t>2</a:t>
                    </a:r>
                    <a:r>
                      <a:rPr lang="en-US"/>
                      <a:t>0%</a:t>
                    </a:r>
                  </a:p>
                  <a:p>
                    <a:r>
                      <a:rPr lang="en-US"/>
                      <a:t>2</a:t>
                    </a:r>
                  </a:p>
                </c:rich>
              </c:tx>
              <c:dLblPos val="ctr"/>
              <c:showVal val="1"/>
            </c:dLbl>
            <c:txPr>
              <a:bodyPr/>
              <a:lstStyle/>
              <a:p>
                <a:pPr>
                  <a:defRPr sz="1400" b="1">
                    <a:solidFill>
                      <a:schemeClr val="bg1"/>
                    </a:solidFill>
                  </a:defRPr>
                </a:pPr>
                <a:endParaRPr lang="en-US"/>
              </a:p>
            </c:txPr>
            <c:dLblPos val="ctr"/>
            <c:showVal val="1"/>
          </c:dLbls>
          <c:cat>
            <c:strRef>
              <c:f>'Query 31'!$A$228:$A$231</c:f>
              <c:strCache>
                <c:ptCount val="4"/>
                <c:pt idx="0">
                  <c:v>Emerging</c:v>
                </c:pt>
                <c:pt idx="1">
                  <c:v>Establishing</c:v>
                </c:pt>
                <c:pt idx="2">
                  <c:v>Embedding</c:v>
                </c:pt>
                <c:pt idx="3">
                  <c:v>Experiencing</c:v>
                </c:pt>
              </c:strCache>
            </c:strRef>
          </c:cat>
          <c:val>
            <c:numRef>
              <c:f>'Query 31'!$C$228:$C$231</c:f>
              <c:numCache>
                <c:formatCode>0%</c:formatCode>
                <c:ptCount val="4"/>
                <c:pt idx="0">
                  <c:v>0.80645161290322664</c:v>
                </c:pt>
                <c:pt idx="1">
                  <c:v>0.9</c:v>
                </c:pt>
                <c:pt idx="2">
                  <c:v>0.5</c:v>
                </c:pt>
                <c:pt idx="3">
                  <c:v>0.2</c:v>
                </c:pt>
              </c:numCache>
            </c:numRef>
          </c:val>
        </c:ser>
        <c:ser>
          <c:idx val="2"/>
          <c:order val="2"/>
          <c:tx>
            <c:strRef>
              <c:f>'Query 31'!$D$227</c:f>
              <c:strCache>
                <c:ptCount val="1"/>
                <c:pt idx="0">
                  <c:v>Peers</c:v>
                </c:pt>
              </c:strCache>
            </c:strRef>
          </c:tx>
          <c:dLbls>
            <c:dLbl>
              <c:idx val="0"/>
              <c:layout/>
              <c:tx>
                <c:rich>
                  <a:bodyPr/>
                  <a:lstStyle/>
                  <a:p>
                    <a:r>
                      <a:rPr lang="en-US" sz="1400">
                        <a:solidFill>
                          <a:schemeClr val="bg1"/>
                        </a:solidFill>
                      </a:rPr>
                      <a:t>4</a:t>
                    </a:r>
                    <a:r>
                      <a:rPr lang="en-US"/>
                      <a:t>8%</a:t>
                    </a:r>
                  </a:p>
                  <a:p>
                    <a:r>
                      <a:rPr lang="en-US"/>
                      <a:t>15</a:t>
                    </a:r>
                  </a:p>
                </c:rich>
              </c:tx>
              <c:dLblPos val="ctr"/>
              <c:showVal val="1"/>
            </c:dLbl>
            <c:dLbl>
              <c:idx val="1"/>
              <c:layout/>
              <c:tx>
                <c:rich>
                  <a:bodyPr/>
                  <a:lstStyle/>
                  <a:p>
                    <a:r>
                      <a:rPr lang="en-US" sz="1400">
                        <a:solidFill>
                          <a:schemeClr val="bg1"/>
                        </a:solidFill>
                      </a:rPr>
                      <a:t>5</a:t>
                    </a:r>
                    <a:r>
                      <a:rPr lang="en-US"/>
                      <a:t>0%</a:t>
                    </a:r>
                  </a:p>
                  <a:p>
                    <a:r>
                      <a:rPr lang="en-US"/>
                      <a:t>5</a:t>
                    </a:r>
                  </a:p>
                </c:rich>
              </c:tx>
              <c:dLblPos val="ctr"/>
              <c:showVal val="1"/>
            </c:dLbl>
            <c:dLbl>
              <c:idx val="2"/>
              <c:layout/>
              <c:tx>
                <c:rich>
                  <a:bodyPr/>
                  <a:lstStyle/>
                  <a:p>
                    <a:r>
                      <a:rPr lang="en-US" sz="1400">
                        <a:solidFill>
                          <a:schemeClr val="bg1"/>
                        </a:solidFill>
                      </a:rPr>
                      <a:t>4</a:t>
                    </a:r>
                    <a:r>
                      <a:rPr lang="en-US"/>
                      <a:t>0%</a:t>
                    </a:r>
                  </a:p>
                  <a:p>
                    <a:r>
                      <a:rPr lang="en-US"/>
                      <a:t>4</a:t>
                    </a:r>
                  </a:p>
                </c:rich>
              </c:tx>
              <c:dLblPos val="ctr"/>
              <c:showVal val="1"/>
            </c:dLbl>
            <c:dLbl>
              <c:idx val="3"/>
              <c:layout/>
              <c:tx>
                <c:rich>
                  <a:bodyPr/>
                  <a:lstStyle/>
                  <a:p>
                    <a:r>
                      <a:rPr lang="en-US" sz="1400">
                        <a:solidFill>
                          <a:schemeClr val="bg1"/>
                        </a:solidFill>
                      </a:rPr>
                      <a:t>5</a:t>
                    </a:r>
                    <a:r>
                      <a:rPr lang="en-US"/>
                      <a:t>0%</a:t>
                    </a:r>
                  </a:p>
                  <a:p>
                    <a:r>
                      <a:rPr lang="en-US"/>
                      <a:t>5</a:t>
                    </a:r>
                  </a:p>
                </c:rich>
              </c:tx>
              <c:dLblPos val="ctr"/>
              <c:showVal val="1"/>
            </c:dLbl>
            <c:txPr>
              <a:bodyPr/>
              <a:lstStyle/>
              <a:p>
                <a:pPr>
                  <a:defRPr sz="1400" b="1">
                    <a:solidFill>
                      <a:schemeClr val="bg1"/>
                    </a:solidFill>
                  </a:defRPr>
                </a:pPr>
                <a:endParaRPr lang="en-US"/>
              </a:p>
            </c:txPr>
            <c:dLblPos val="ctr"/>
            <c:showVal val="1"/>
          </c:dLbls>
          <c:cat>
            <c:strRef>
              <c:f>'Query 31'!$A$228:$A$231</c:f>
              <c:strCache>
                <c:ptCount val="4"/>
                <c:pt idx="0">
                  <c:v>Emerging</c:v>
                </c:pt>
                <c:pt idx="1">
                  <c:v>Establishing</c:v>
                </c:pt>
                <c:pt idx="2">
                  <c:v>Embedding</c:v>
                </c:pt>
                <c:pt idx="3">
                  <c:v>Experiencing</c:v>
                </c:pt>
              </c:strCache>
            </c:strRef>
          </c:cat>
          <c:val>
            <c:numRef>
              <c:f>'Query 31'!$D$228:$D$231</c:f>
              <c:numCache>
                <c:formatCode>0%</c:formatCode>
                <c:ptCount val="4"/>
                <c:pt idx="0">
                  <c:v>0.4838709677419375</c:v>
                </c:pt>
                <c:pt idx="1">
                  <c:v>0.5</c:v>
                </c:pt>
                <c:pt idx="2">
                  <c:v>0.4</c:v>
                </c:pt>
                <c:pt idx="3">
                  <c:v>0.5</c:v>
                </c:pt>
              </c:numCache>
            </c:numRef>
          </c:val>
        </c:ser>
        <c:axId val="118921088"/>
        <c:axId val="118922624"/>
      </c:barChart>
      <c:catAx>
        <c:axId val="118921088"/>
        <c:scaling>
          <c:orientation val="minMax"/>
        </c:scaling>
        <c:axPos val="b"/>
        <c:tickLblPos val="nextTo"/>
        <c:txPr>
          <a:bodyPr/>
          <a:lstStyle/>
          <a:p>
            <a:pPr>
              <a:defRPr sz="1600" b="1"/>
            </a:pPr>
            <a:endParaRPr lang="en-US"/>
          </a:p>
        </c:txPr>
        <c:crossAx val="118922624"/>
        <c:crosses val="autoZero"/>
        <c:auto val="1"/>
        <c:lblAlgn val="ctr"/>
        <c:lblOffset val="100"/>
      </c:catAx>
      <c:valAx>
        <c:axId val="118922624"/>
        <c:scaling>
          <c:orientation val="minMax"/>
        </c:scaling>
        <c:axPos val="l"/>
        <c:majorGridlines/>
        <c:numFmt formatCode="0%" sourceLinked="1"/>
        <c:tickLblPos val="nextTo"/>
        <c:txPr>
          <a:bodyPr/>
          <a:lstStyle/>
          <a:p>
            <a:pPr>
              <a:defRPr sz="1600" b="1"/>
            </a:pPr>
            <a:endParaRPr lang="en-US"/>
          </a:p>
        </c:txPr>
        <c:crossAx val="118921088"/>
        <c:crosses val="autoZero"/>
        <c:crossBetween val="between"/>
      </c:valAx>
    </c:plotArea>
    <c:legend>
      <c:legendPos val="r"/>
      <c:layout>
        <c:manualLayout>
          <c:xMode val="edge"/>
          <c:yMode val="edge"/>
          <c:x val="0.82933555602846964"/>
          <c:y val="0.41414412872304007"/>
          <c:w val="0.16165543496252174"/>
          <c:h val="0.30939290197421276"/>
        </c:manualLayout>
      </c:layout>
      <c:txPr>
        <a:bodyPr/>
        <a:lstStyle/>
        <a:p>
          <a:pPr>
            <a:defRPr sz="1600" b="1"/>
          </a:pPr>
          <a:endParaRPr lang="en-US"/>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7813671728534345E-2"/>
          <c:y val="3.4299523431762985E-2"/>
          <c:w val="0.73503233970753656"/>
          <c:h val="0.88223018795507357"/>
        </c:manualLayout>
      </c:layout>
      <c:barChart>
        <c:barDir val="col"/>
        <c:grouping val="clustered"/>
        <c:ser>
          <c:idx val="0"/>
          <c:order val="0"/>
          <c:tx>
            <c:v>Multi-tasking</c:v>
          </c:tx>
          <c:dLbls>
            <c:dLbl>
              <c:idx val="0"/>
              <c:layout/>
              <c:tx>
                <c:rich>
                  <a:bodyPr/>
                  <a:lstStyle/>
                  <a:p>
                    <a:r>
                      <a:rPr lang="en-US" sz="1600">
                        <a:solidFill>
                          <a:schemeClr val="bg1"/>
                        </a:solidFill>
                      </a:rPr>
                      <a:t>2</a:t>
                    </a:r>
                    <a:r>
                      <a:rPr lang="en-US"/>
                      <a:t>6%</a:t>
                    </a:r>
                  </a:p>
                  <a:p>
                    <a:r>
                      <a:rPr lang="en-US"/>
                      <a:t>8</a:t>
                    </a:r>
                  </a:p>
                </c:rich>
              </c:tx>
              <c:dLblPos val="ctr"/>
              <c:showVal val="1"/>
            </c:dLbl>
            <c:dLbl>
              <c:idx val="1"/>
              <c:layout/>
              <c:tx>
                <c:rich>
                  <a:bodyPr/>
                  <a:lstStyle/>
                  <a:p>
                    <a:r>
                      <a:rPr lang="en-US" sz="1600">
                        <a:solidFill>
                          <a:schemeClr val="bg1"/>
                        </a:solidFill>
                      </a:rPr>
                      <a:t>3</a:t>
                    </a:r>
                    <a:r>
                      <a:rPr lang="en-US"/>
                      <a:t>0%</a:t>
                    </a:r>
                  </a:p>
                  <a:p>
                    <a:r>
                      <a:rPr lang="en-US"/>
                      <a:t>3</a:t>
                    </a:r>
                  </a:p>
                </c:rich>
              </c:tx>
              <c:dLblPos val="ctr"/>
              <c:showVal val="1"/>
            </c:dLbl>
            <c:dLbl>
              <c:idx val="2"/>
              <c:layout/>
              <c:tx>
                <c:rich>
                  <a:bodyPr/>
                  <a:lstStyle/>
                  <a:p>
                    <a:r>
                      <a:rPr lang="en-US" sz="1600">
                        <a:solidFill>
                          <a:schemeClr val="bg1"/>
                        </a:solidFill>
                      </a:rPr>
                      <a:t>2</a:t>
                    </a:r>
                    <a:r>
                      <a:rPr lang="en-US"/>
                      <a:t>0%</a:t>
                    </a:r>
                  </a:p>
                  <a:p>
                    <a:r>
                      <a:rPr lang="en-US"/>
                      <a:t>2</a:t>
                    </a:r>
                  </a:p>
                </c:rich>
              </c:tx>
              <c:dLblPos val="ctr"/>
              <c:showVal val="1"/>
            </c:dLbl>
            <c:dLbl>
              <c:idx val="3"/>
              <c:layout/>
              <c:tx>
                <c:rich>
                  <a:bodyPr/>
                  <a:lstStyle/>
                  <a:p>
                    <a:r>
                      <a:rPr lang="en-US" sz="1600">
                        <a:solidFill>
                          <a:schemeClr val="bg1"/>
                        </a:solidFill>
                      </a:rPr>
                      <a:t>1</a:t>
                    </a:r>
                    <a:r>
                      <a:rPr lang="en-US"/>
                      <a:t>0%</a:t>
                    </a:r>
                  </a:p>
                  <a:p>
                    <a:r>
                      <a:rPr lang="en-US"/>
                      <a:t>1</a:t>
                    </a:r>
                  </a:p>
                </c:rich>
              </c:tx>
              <c:dLblPos val="ctr"/>
              <c:showVal val="1"/>
            </c:dLbl>
            <c:txPr>
              <a:bodyPr/>
              <a:lstStyle/>
              <a:p>
                <a:pPr>
                  <a:defRPr sz="1600" b="1">
                    <a:solidFill>
                      <a:schemeClr val="bg1"/>
                    </a:solidFill>
                  </a:defRPr>
                </a:pPr>
                <a:endParaRPr lang="en-US"/>
              </a:p>
            </c:txPr>
            <c:dLblPos val="ctr"/>
            <c:showVal val="1"/>
          </c:dLbls>
          <c:cat>
            <c:strRef>
              <c:f>'Query 21 Redone'!$I$133:$I$136</c:f>
              <c:strCache>
                <c:ptCount val="4"/>
                <c:pt idx="0">
                  <c:v>Emerging</c:v>
                </c:pt>
                <c:pt idx="1">
                  <c:v>Establishing</c:v>
                </c:pt>
                <c:pt idx="2">
                  <c:v>Embedding</c:v>
                </c:pt>
                <c:pt idx="3">
                  <c:v>Experiencing</c:v>
                </c:pt>
              </c:strCache>
            </c:strRef>
          </c:cat>
          <c:val>
            <c:numRef>
              <c:f>'Query 21 Redone'!$J$133:$J$136</c:f>
              <c:numCache>
                <c:formatCode>0%</c:formatCode>
                <c:ptCount val="4"/>
                <c:pt idx="0">
                  <c:v>0.25806451612903231</c:v>
                </c:pt>
                <c:pt idx="1">
                  <c:v>0.30000000000000032</c:v>
                </c:pt>
                <c:pt idx="2">
                  <c:v>0.2</c:v>
                </c:pt>
                <c:pt idx="3">
                  <c:v>0.1</c:v>
                </c:pt>
              </c:numCache>
            </c:numRef>
          </c:val>
        </c:ser>
        <c:axId val="139655040"/>
        <c:axId val="130225280"/>
      </c:barChart>
      <c:catAx>
        <c:axId val="139655040"/>
        <c:scaling>
          <c:orientation val="minMax"/>
        </c:scaling>
        <c:axPos val="b"/>
        <c:tickLblPos val="nextTo"/>
        <c:txPr>
          <a:bodyPr/>
          <a:lstStyle/>
          <a:p>
            <a:pPr>
              <a:defRPr sz="1600" b="1"/>
            </a:pPr>
            <a:endParaRPr lang="en-US"/>
          </a:p>
        </c:txPr>
        <c:crossAx val="130225280"/>
        <c:crosses val="autoZero"/>
        <c:auto val="1"/>
        <c:lblAlgn val="ctr"/>
        <c:lblOffset val="100"/>
      </c:catAx>
      <c:valAx>
        <c:axId val="130225280"/>
        <c:scaling>
          <c:orientation val="minMax"/>
        </c:scaling>
        <c:axPos val="l"/>
        <c:majorGridlines/>
        <c:numFmt formatCode="0%" sourceLinked="1"/>
        <c:tickLblPos val="nextTo"/>
        <c:txPr>
          <a:bodyPr/>
          <a:lstStyle/>
          <a:p>
            <a:pPr>
              <a:defRPr sz="1600" b="1"/>
            </a:pPr>
            <a:endParaRPr lang="en-US"/>
          </a:p>
        </c:txPr>
        <c:crossAx val="139655040"/>
        <c:crosses val="autoZero"/>
        <c:crossBetween val="between"/>
      </c:valAx>
    </c:plotArea>
    <c:legend>
      <c:legendPos val="r"/>
      <c:layout/>
      <c:txPr>
        <a:bodyPr/>
        <a:lstStyle/>
        <a:p>
          <a:pPr>
            <a:defRPr sz="1600" b="1"/>
          </a:pPr>
          <a:endParaRPr lang="en-US"/>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'Query 32'!$G$88</c:f>
              <c:strCache>
                <c:ptCount val="1"/>
                <c:pt idx="0">
                  <c:v>Available Time</c:v>
                </c:pt>
              </c:strCache>
            </c:strRef>
          </c:tx>
          <c:dLbls>
            <c:dLbl>
              <c:idx val="0"/>
              <c:layout/>
              <c:tx>
                <c:rich>
                  <a:bodyPr/>
                  <a:lstStyle/>
                  <a:p>
                    <a:r>
                      <a:rPr lang="en-US" sz="1400">
                        <a:solidFill>
                          <a:schemeClr val="bg1"/>
                        </a:solidFill>
                      </a:rPr>
                      <a:t>3</a:t>
                    </a:r>
                    <a:r>
                      <a:rPr lang="en-US"/>
                      <a:t>9%</a:t>
                    </a:r>
                  </a:p>
                  <a:p>
                    <a:r>
                      <a:rPr lang="en-US"/>
                      <a:t>12</a:t>
                    </a:r>
                  </a:p>
                </c:rich>
              </c:tx>
              <c:dLblPos val="ctr"/>
              <c:showVal val="1"/>
            </c:dLbl>
            <c:dLbl>
              <c:idx val="1"/>
              <c:layout/>
              <c:tx>
                <c:rich>
                  <a:bodyPr/>
                  <a:lstStyle/>
                  <a:p>
                    <a:r>
                      <a:rPr lang="en-US" sz="1400">
                        <a:solidFill>
                          <a:schemeClr val="bg1"/>
                        </a:solidFill>
                      </a:rPr>
                      <a:t>4</a:t>
                    </a:r>
                    <a:r>
                      <a:rPr lang="en-US"/>
                      <a:t>0%</a:t>
                    </a:r>
                  </a:p>
                  <a:p>
                    <a:r>
                      <a:rPr lang="en-US"/>
                      <a:t>4</a:t>
                    </a:r>
                  </a:p>
                </c:rich>
              </c:tx>
              <c:dLblPos val="ctr"/>
              <c:showVal val="1"/>
            </c:dLbl>
            <c:dLbl>
              <c:idx val="2"/>
              <c:layout/>
              <c:tx>
                <c:rich>
                  <a:bodyPr/>
                  <a:lstStyle/>
                  <a:p>
                    <a:r>
                      <a:rPr lang="en-US" sz="1400">
                        <a:solidFill>
                          <a:schemeClr val="bg1"/>
                        </a:solidFill>
                      </a:rPr>
                      <a:t>5</a:t>
                    </a:r>
                    <a:r>
                      <a:rPr lang="en-US"/>
                      <a:t>0%</a:t>
                    </a:r>
                  </a:p>
                  <a:p>
                    <a:r>
                      <a:rPr lang="en-US"/>
                      <a:t>5</a:t>
                    </a:r>
                  </a:p>
                </c:rich>
              </c:tx>
              <c:dLblPos val="ctr"/>
              <c:showVal val="1"/>
            </c:dLbl>
            <c:dLbl>
              <c:idx val="3"/>
              <c:layout/>
              <c:tx>
                <c:rich>
                  <a:bodyPr/>
                  <a:lstStyle/>
                  <a:p>
                    <a:r>
                      <a:rPr lang="en-US" sz="1400">
                        <a:solidFill>
                          <a:schemeClr val="bg1"/>
                        </a:solidFill>
                      </a:rPr>
                      <a:t>5</a:t>
                    </a:r>
                    <a:r>
                      <a:rPr lang="en-US"/>
                      <a:t>0%</a:t>
                    </a:r>
                  </a:p>
                  <a:p>
                    <a:r>
                      <a:rPr lang="en-US"/>
                      <a:t>5</a:t>
                    </a:r>
                  </a:p>
                </c:rich>
              </c:tx>
              <c:dLblPos val="ctr"/>
              <c:showVal val="1"/>
            </c:dLbl>
            <c:txPr>
              <a:bodyPr/>
              <a:lstStyle/>
              <a:p>
                <a:pPr>
                  <a:defRPr sz="1400" b="1">
                    <a:solidFill>
                      <a:schemeClr val="bg1"/>
                    </a:solidFill>
                  </a:defRPr>
                </a:pPr>
                <a:endParaRPr lang="en-US"/>
              </a:p>
            </c:txPr>
            <c:dLblPos val="ctr"/>
            <c:showVal val="1"/>
          </c:dLbls>
          <c:cat>
            <c:strRef>
              <c:f>'Query 32'!$F$89:$F$92</c:f>
              <c:strCache>
                <c:ptCount val="4"/>
                <c:pt idx="0">
                  <c:v>Emerging</c:v>
                </c:pt>
                <c:pt idx="1">
                  <c:v>Establishing</c:v>
                </c:pt>
                <c:pt idx="2">
                  <c:v>Embedding</c:v>
                </c:pt>
                <c:pt idx="3">
                  <c:v>Experiencing</c:v>
                </c:pt>
              </c:strCache>
            </c:strRef>
          </c:cat>
          <c:val>
            <c:numRef>
              <c:f>'Query 32'!$G$89:$G$92</c:f>
              <c:numCache>
                <c:formatCode>0%</c:formatCode>
                <c:ptCount val="4"/>
                <c:pt idx="0">
                  <c:v>0.38709677419355015</c:v>
                </c:pt>
                <c:pt idx="1">
                  <c:v>0.4</c:v>
                </c:pt>
                <c:pt idx="2">
                  <c:v>0.5</c:v>
                </c:pt>
                <c:pt idx="3">
                  <c:v>0.5</c:v>
                </c:pt>
              </c:numCache>
            </c:numRef>
          </c:val>
        </c:ser>
        <c:ser>
          <c:idx val="1"/>
          <c:order val="1"/>
          <c:tx>
            <c:strRef>
              <c:f>'Query 32'!$H$88</c:f>
              <c:strCache>
                <c:ptCount val="1"/>
                <c:pt idx="0">
                  <c:v>Time Wasting</c:v>
                </c:pt>
              </c:strCache>
            </c:strRef>
          </c:tx>
          <c:dLbls>
            <c:dLbl>
              <c:idx val="0"/>
              <c:layout/>
              <c:tx>
                <c:rich>
                  <a:bodyPr/>
                  <a:lstStyle/>
                  <a:p>
                    <a:r>
                      <a:rPr lang="en-US" sz="1400">
                        <a:solidFill>
                          <a:schemeClr val="bg1"/>
                        </a:solidFill>
                      </a:rPr>
                      <a:t>3</a:t>
                    </a:r>
                    <a:r>
                      <a:rPr lang="en-US"/>
                      <a:t>5%</a:t>
                    </a:r>
                  </a:p>
                  <a:p>
                    <a:r>
                      <a:rPr lang="en-US"/>
                      <a:t>11</a:t>
                    </a:r>
                  </a:p>
                </c:rich>
              </c:tx>
              <c:dLblPos val="ctr"/>
              <c:showVal val="1"/>
            </c:dLbl>
            <c:dLbl>
              <c:idx val="1"/>
              <c:layout/>
              <c:tx>
                <c:rich>
                  <a:bodyPr/>
                  <a:lstStyle/>
                  <a:p>
                    <a:r>
                      <a:rPr lang="en-US" sz="1400">
                        <a:solidFill>
                          <a:schemeClr val="bg1"/>
                        </a:solidFill>
                      </a:rPr>
                      <a:t>4</a:t>
                    </a:r>
                    <a:r>
                      <a:rPr lang="en-US"/>
                      <a:t>0%</a:t>
                    </a:r>
                  </a:p>
                  <a:p>
                    <a:r>
                      <a:rPr lang="en-US"/>
                      <a:t>4</a:t>
                    </a:r>
                  </a:p>
                </c:rich>
              </c:tx>
              <c:dLblPos val="ctr"/>
              <c:showVal val="1"/>
            </c:dLbl>
            <c:dLbl>
              <c:idx val="2"/>
              <c:layout/>
              <c:tx>
                <c:rich>
                  <a:bodyPr/>
                  <a:lstStyle/>
                  <a:p>
                    <a:r>
                      <a:rPr lang="en-US" sz="1400">
                        <a:solidFill>
                          <a:schemeClr val="bg1"/>
                        </a:solidFill>
                      </a:rPr>
                      <a:t>3</a:t>
                    </a:r>
                    <a:r>
                      <a:rPr lang="en-US"/>
                      <a:t>0%</a:t>
                    </a:r>
                  </a:p>
                  <a:p>
                    <a:r>
                      <a:rPr lang="en-US"/>
                      <a:t>3</a:t>
                    </a:r>
                  </a:p>
                </c:rich>
              </c:tx>
              <c:dLblPos val="ctr"/>
              <c:showVal val="1"/>
            </c:dLbl>
            <c:dLbl>
              <c:idx val="3"/>
              <c:layout/>
              <c:tx>
                <c:rich>
                  <a:bodyPr/>
                  <a:lstStyle/>
                  <a:p>
                    <a:r>
                      <a:rPr lang="en-US" sz="1400">
                        <a:solidFill>
                          <a:schemeClr val="bg1"/>
                        </a:solidFill>
                      </a:rPr>
                      <a:t>4</a:t>
                    </a:r>
                    <a:r>
                      <a:rPr lang="en-US"/>
                      <a:t>0%</a:t>
                    </a:r>
                  </a:p>
                  <a:p>
                    <a:r>
                      <a:rPr lang="en-US"/>
                      <a:t>4</a:t>
                    </a:r>
                  </a:p>
                </c:rich>
              </c:tx>
              <c:dLblPos val="ctr"/>
              <c:showVal val="1"/>
            </c:dLbl>
            <c:txPr>
              <a:bodyPr/>
              <a:lstStyle/>
              <a:p>
                <a:pPr>
                  <a:defRPr sz="1400" b="1">
                    <a:solidFill>
                      <a:schemeClr val="bg1"/>
                    </a:solidFill>
                  </a:defRPr>
                </a:pPr>
                <a:endParaRPr lang="en-US"/>
              </a:p>
            </c:txPr>
            <c:dLblPos val="ctr"/>
            <c:showVal val="1"/>
          </c:dLbls>
          <c:cat>
            <c:strRef>
              <c:f>'Query 32'!$F$89:$F$92</c:f>
              <c:strCache>
                <c:ptCount val="4"/>
                <c:pt idx="0">
                  <c:v>Emerging</c:v>
                </c:pt>
                <c:pt idx="1">
                  <c:v>Establishing</c:v>
                </c:pt>
                <c:pt idx="2">
                  <c:v>Embedding</c:v>
                </c:pt>
                <c:pt idx="3">
                  <c:v>Experiencing</c:v>
                </c:pt>
              </c:strCache>
            </c:strRef>
          </c:cat>
          <c:val>
            <c:numRef>
              <c:f>'Query 32'!$H$89:$H$92</c:f>
              <c:numCache>
                <c:formatCode>0%</c:formatCode>
                <c:ptCount val="4"/>
                <c:pt idx="0">
                  <c:v>0.35483870967742115</c:v>
                </c:pt>
                <c:pt idx="1">
                  <c:v>0.4</c:v>
                </c:pt>
                <c:pt idx="2">
                  <c:v>0.30000000000000032</c:v>
                </c:pt>
                <c:pt idx="3">
                  <c:v>0.4</c:v>
                </c:pt>
              </c:numCache>
            </c:numRef>
          </c:val>
        </c:ser>
        <c:axId val="139954432"/>
        <c:axId val="139960320"/>
      </c:barChart>
      <c:catAx>
        <c:axId val="139954432"/>
        <c:scaling>
          <c:orientation val="minMax"/>
        </c:scaling>
        <c:axPos val="b"/>
        <c:tickLblPos val="nextTo"/>
        <c:txPr>
          <a:bodyPr/>
          <a:lstStyle/>
          <a:p>
            <a:pPr>
              <a:defRPr sz="1400" b="1"/>
            </a:pPr>
            <a:endParaRPr lang="en-US"/>
          </a:p>
        </c:txPr>
        <c:crossAx val="139960320"/>
        <c:crosses val="autoZero"/>
        <c:auto val="1"/>
        <c:lblAlgn val="ctr"/>
        <c:lblOffset val="100"/>
      </c:catAx>
      <c:valAx>
        <c:axId val="139960320"/>
        <c:scaling>
          <c:orientation val="minMax"/>
        </c:scaling>
        <c:axPos val="l"/>
        <c:majorGridlines/>
        <c:numFmt formatCode="0%" sourceLinked="1"/>
        <c:tickLblPos val="nextTo"/>
        <c:txPr>
          <a:bodyPr/>
          <a:lstStyle/>
          <a:p>
            <a:pPr>
              <a:defRPr sz="1400" b="1"/>
            </a:pPr>
            <a:endParaRPr lang="en-US"/>
          </a:p>
        </c:txPr>
        <c:crossAx val="139954432"/>
        <c:crosses val="autoZero"/>
        <c:crossBetween val="between"/>
      </c:valAx>
    </c:plotArea>
    <c:legend>
      <c:legendPos val="r"/>
      <c:layout/>
      <c:txPr>
        <a:bodyPr/>
        <a:lstStyle/>
        <a:p>
          <a:pPr>
            <a:defRPr sz="1400" b="1"/>
          </a:pPr>
          <a:endParaRPr lang="en-US"/>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'Query 21 Redone'!$J$105</c:f>
              <c:strCache>
                <c:ptCount val="1"/>
                <c:pt idx="0">
                  <c:v>Addiction</c:v>
                </c:pt>
              </c:strCache>
            </c:strRef>
          </c:tx>
          <c:dLbls>
            <c:dLbl>
              <c:idx val="0"/>
              <c:layout/>
              <c:tx>
                <c:rich>
                  <a:bodyPr/>
                  <a:lstStyle/>
                  <a:p>
                    <a:r>
                      <a:rPr lang="en-US" sz="1400">
                        <a:solidFill>
                          <a:schemeClr val="bg1"/>
                        </a:solidFill>
                      </a:rPr>
                      <a:t>2</a:t>
                    </a:r>
                    <a:r>
                      <a:rPr lang="en-US"/>
                      <a:t>9%</a:t>
                    </a:r>
                  </a:p>
                  <a:p>
                    <a:r>
                      <a:rPr lang="en-US"/>
                      <a:t>9</a:t>
                    </a:r>
                  </a:p>
                </c:rich>
              </c:tx>
              <c:dLblPos val="ctr"/>
              <c:showVal val="1"/>
            </c:dLbl>
            <c:dLbl>
              <c:idx val="1"/>
              <c:layout/>
              <c:tx>
                <c:rich>
                  <a:bodyPr/>
                  <a:lstStyle/>
                  <a:p>
                    <a:r>
                      <a:rPr lang="en-US" sz="1400">
                        <a:solidFill>
                          <a:schemeClr val="bg1"/>
                        </a:solidFill>
                      </a:rPr>
                      <a:t>1</a:t>
                    </a:r>
                    <a:r>
                      <a:rPr lang="en-US"/>
                      <a:t>0%</a:t>
                    </a:r>
                  </a:p>
                  <a:p>
                    <a:r>
                      <a:rPr lang="en-US"/>
                      <a:t>1</a:t>
                    </a:r>
                  </a:p>
                </c:rich>
              </c:tx>
              <c:dLblPos val="ctr"/>
              <c:showVal val="1"/>
            </c:dLbl>
            <c:dLbl>
              <c:idx val="2"/>
              <c:layout/>
              <c:tx>
                <c:rich>
                  <a:bodyPr/>
                  <a:lstStyle/>
                  <a:p>
                    <a:r>
                      <a:rPr lang="en-US" sz="1400">
                        <a:solidFill>
                          <a:schemeClr val="bg1"/>
                        </a:solidFill>
                      </a:rPr>
                      <a:t>2</a:t>
                    </a:r>
                    <a:r>
                      <a:rPr lang="en-US"/>
                      <a:t>0%</a:t>
                    </a:r>
                  </a:p>
                  <a:p>
                    <a:r>
                      <a:rPr lang="en-US"/>
                      <a:t>2</a:t>
                    </a:r>
                  </a:p>
                </c:rich>
              </c:tx>
              <c:dLblPos val="ctr"/>
              <c:showVal val="1"/>
            </c:dLbl>
            <c:dLbl>
              <c:idx val="3"/>
              <c:layout/>
              <c:tx>
                <c:rich>
                  <a:bodyPr/>
                  <a:lstStyle/>
                  <a:p>
                    <a:r>
                      <a:rPr lang="en-US" sz="1400">
                        <a:solidFill>
                          <a:schemeClr val="bg1"/>
                        </a:solidFill>
                      </a:rPr>
                      <a:t>1</a:t>
                    </a:r>
                    <a:r>
                      <a:rPr lang="en-US"/>
                      <a:t>0%</a:t>
                    </a:r>
                  </a:p>
                  <a:p>
                    <a:r>
                      <a:rPr lang="en-US"/>
                      <a:t>1</a:t>
                    </a:r>
                  </a:p>
                </c:rich>
              </c:tx>
              <c:dLblPos val="ctr"/>
              <c:showVal val="1"/>
            </c:dLbl>
            <c:txPr>
              <a:bodyPr/>
              <a:lstStyle/>
              <a:p>
                <a:pPr>
                  <a:defRPr sz="1400" b="1">
                    <a:solidFill>
                      <a:schemeClr val="bg1"/>
                    </a:solidFill>
                  </a:defRPr>
                </a:pPr>
                <a:endParaRPr lang="en-US"/>
              </a:p>
            </c:txPr>
            <c:dLblPos val="ctr"/>
            <c:showVal val="1"/>
          </c:dLbls>
          <c:cat>
            <c:strRef>
              <c:f>'Query 21 Redone'!$I$106:$I$109</c:f>
              <c:strCache>
                <c:ptCount val="4"/>
                <c:pt idx="0">
                  <c:v>Emerging</c:v>
                </c:pt>
                <c:pt idx="1">
                  <c:v>Establishing</c:v>
                </c:pt>
                <c:pt idx="2">
                  <c:v>Embedding</c:v>
                </c:pt>
                <c:pt idx="3">
                  <c:v>Experiencing</c:v>
                </c:pt>
              </c:strCache>
            </c:strRef>
          </c:cat>
          <c:val>
            <c:numRef>
              <c:f>'Query 21 Redone'!$J$106:$J$109</c:f>
              <c:numCache>
                <c:formatCode>0%</c:formatCode>
                <c:ptCount val="4"/>
                <c:pt idx="0">
                  <c:v>0.29032258064516275</c:v>
                </c:pt>
                <c:pt idx="1">
                  <c:v>0.1</c:v>
                </c:pt>
                <c:pt idx="2">
                  <c:v>0.2</c:v>
                </c:pt>
                <c:pt idx="3">
                  <c:v>0.1</c:v>
                </c:pt>
              </c:numCache>
            </c:numRef>
          </c:val>
        </c:ser>
        <c:ser>
          <c:idx val="1"/>
          <c:order val="1"/>
          <c:tx>
            <c:strRef>
              <c:f>'Query 21 Redone'!$K$105</c:f>
              <c:strCache>
                <c:ptCount val="1"/>
                <c:pt idx="0">
                  <c:v>Distraction</c:v>
                </c:pt>
              </c:strCache>
            </c:strRef>
          </c:tx>
          <c:dLbls>
            <c:dLbl>
              <c:idx val="0"/>
              <c:layout/>
              <c:tx>
                <c:rich>
                  <a:bodyPr/>
                  <a:lstStyle/>
                  <a:p>
                    <a:r>
                      <a:rPr lang="en-US" sz="1400">
                        <a:solidFill>
                          <a:schemeClr val="bg1"/>
                        </a:solidFill>
                      </a:rPr>
                      <a:t>4</a:t>
                    </a:r>
                    <a:r>
                      <a:rPr lang="en-US"/>
                      <a:t>8%</a:t>
                    </a:r>
                  </a:p>
                  <a:p>
                    <a:r>
                      <a:rPr lang="en-US"/>
                      <a:t>15</a:t>
                    </a:r>
                  </a:p>
                </c:rich>
              </c:tx>
              <c:dLblPos val="ctr"/>
              <c:showVal val="1"/>
            </c:dLbl>
            <c:dLbl>
              <c:idx val="1"/>
              <c:layout/>
              <c:tx>
                <c:rich>
                  <a:bodyPr/>
                  <a:lstStyle/>
                  <a:p>
                    <a:r>
                      <a:rPr lang="en-US" sz="1400">
                        <a:solidFill>
                          <a:schemeClr val="bg1"/>
                        </a:solidFill>
                      </a:rPr>
                      <a:t>2</a:t>
                    </a:r>
                    <a:r>
                      <a:rPr lang="en-US"/>
                      <a:t>0%</a:t>
                    </a:r>
                  </a:p>
                  <a:p>
                    <a:r>
                      <a:rPr lang="en-US"/>
                      <a:t>2</a:t>
                    </a:r>
                  </a:p>
                </c:rich>
              </c:tx>
              <c:dLblPos val="ctr"/>
              <c:showVal val="1"/>
            </c:dLbl>
            <c:dLbl>
              <c:idx val="2"/>
              <c:layout/>
              <c:tx>
                <c:rich>
                  <a:bodyPr/>
                  <a:lstStyle/>
                  <a:p>
                    <a:r>
                      <a:rPr lang="en-US" sz="1400">
                        <a:solidFill>
                          <a:schemeClr val="bg1"/>
                        </a:solidFill>
                      </a:rPr>
                      <a:t>6</a:t>
                    </a:r>
                    <a:r>
                      <a:rPr lang="en-US"/>
                      <a:t>0%</a:t>
                    </a:r>
                  </a:p>
                  <a:p>
                    <a:r>
                      <a:rPr lang="en-US"/>
                      <a:t>6</a:t>
                    </a:r>
                  </a:p>
                </c:rich>
              </c:tx>
              <c:dLblPos val="ctr"/>
              <c:showVal val="1"/>
            </c:dLbl>
            <c:dLbl>
              <c:idx val="3"/>
              <c:layout/>
              <c:tx>
                <c:rich>
                  <a:bodyPr/>
                  <a:lstStyle/>
                  <a:p>
                    <a:r>
                      <a:rPr lang="en-US" sz="1400">
                        <a:solidFill>
                          <a:schemeClr val="bg1"/>
                        </a:solidFill>
                      </a:rPr>
                      <a:t>5</a:t>
                    </a:r>
                    <a:r>
                      <a:rPr lang="en-US"/>
                      <a:t>0%</a:t>
                    </a:r>
                  </a:p>
                  <a:p>
                    <a:r>
                      <a:rPr lang="en-US"/>
                      <a:t>5</a:t>
                    </a:r>
                  </a:p>
                </c:rich>
              </c:tx>
              <c:dLblPos val="ctr"/>
              <c:showVal val="1"/>
            </c:dLbl>
            <c:txPr>
              <a:bodyPr/>
              <a:lstStyle/>
              <a:p>
                <a:pPr>
                  <a:defRPr sz="1400" b="1">
                    <a:solidFill>
                      <a:schemeClr val="bg1"/>
                    </a:solidFill>
                  </a:defRPr>
                </a:pPr>
                <a:endParaRPr lang="en-US"/>
              </a:p>
            </c:txPr>
            <c:dLblPos val="ctr"/>
            <c:showVal val="1"/>
          </c:dLbls>
          <c:cat>
            <c:strRef>
              <c:f>'Query 21 Redone'!$I$106:$I$109</c:f>
              <c:strCache>
                <c:ptCount val="4"/>
                <c:pt idx="0">
                  <c:v>Emerging</c:v>
                </c:pt>
                <c:pt idx="1">
                  <c:v>Establishing</c:v>
                </c:pt>
                <c:pt idx="2">
                  <c:v>Embedding</c:v>
                </c:pt>
                <c:pt idx="3">
                  <c:v>Experiencing</c:v>
                </c:pt>
              </c:strCache>
            </c:strRef>
          </c:cat>
          <c:val>
            <c:numRef>
              <c:f>'Query 21 Redone'!$K$106:$K$109</c:f>
              <c:numCache>
                <c:formatCode>0%</c:formatCode>
                <c:ptCount val="4"/>
                <c:pt idx="0">
                  <c:v>0.4838709677419375</c:v>
                </c:pt>
                <c:pt idx="1">
                  <c:v>0.2</c:v>
                </c:pt>
                <c:pt idx="2">
                  <c:v>0.60000000000000064</c:v>
                </c:pt>
                <c:pt idx="3">
                  <c:v>0.5</c:v>
                </c:pt>
              </c:numCache>
            </c:numRef>
          </c:val>
        </c:ser>
        <c:axId val="139703424"/>
        <c:axId val="139704960"/>
      </c:barChart>
      <c:catAx>
        <c:axId val="139703424"/>
        <c:scaling>
          <c:orientation val="minMax"/>
        </c:scaling>
        <c:axPos val="b"/>
        <c:tickLblPos val="nextTo"/>
        <c:txPr>
          <a:bodyPr/>
          <a:lstStyle/>
          <a:p>
            <a:pPr>
              <a:defRPr sz="1400" b="1"/>
            </a:pPr>
            <a:endParaRPr lang="en-US"/>
          </a:p>
        </c:txPr>
        <c:crossAx val="139704960"/>
        <c:crosses val="autoZero"/>
        <c:auto val="1"/>
        <c:lblAlgn val="ctr"/>
        <c:lblOffset val="100"/>
      </c:catAx>
      <c:valAx>
        <c:axId val="139704960"/>
        <c:scaling>
          <c:orientation val="minMax"/>
        </c:scaling>
        <c:axPos val="l"/>
        <c:majorGridlines/>
        <c:numFmt formatCode="0%" sourceLinked="1"/>
        <c:tickLblPos val="nextTo"/>
        <c:txPr>
          <a:bodyPr/>
          <a:lstStyle/>
          <a:p>
            <a:pPr>
              <a:defRPr sz="1400" b="1"/>
            </a:pPr>
            <a:endParaRPr lang="en-US"/>
          </a:p>
        </c:txPr>
        <c:crossAx val="139703424"/>
        <c:crosses val="autoZero"/>
        <c:crossBetween val="between"/>
      </c:valAx>
    </c:plotArea>
    <c:legend>
      <c:legendPos val="r"/>
      <c:layout/>
      <c:txPr>
        <a:bodyPr/>
        <a:lstStyle/>
        <a:p>
          <a:pPr>
            <a:defRPr sz="14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'By Stages'!$H$3</c:f>
              <c:strCache>
                <c:ptCount val="1"/>
                <c:pt idx="0">
                  <c:v>Female</c:v>
                </c:pt>
              </c:strCache>
            </c:strRef>
          </c:tx>
          <c:dLbls>
            <c:txPr>
              <a:bodyPr/>
              <a:lstStyle/>
              <a:p>
                <a:pPr>
                  <a:defRPr sz="1600" b="1">
                    <a:solidFill>
                      <a:schemeClr val="bg1"/>
                    </a:solidFill>
                  </a:defRPr>
                </a:pPr>
                <a:endParaRPr lang="en-US"/>
              </a:p>
            </c:txPr>
            <c:showVal val="1"/>
          </c:dLbls>
          <c:cat>
            <c:strRef>
              <c:f>'By Stages'!$G$4:$G$7</c:f>
              <c:strCache>
                <c:ptCount val="4"/>
                <c:pt idx="0">
                  <c:v>Emerging</c:v>
                </c:pt>
                <c:pt idx="1">
                  <c:v>Establishing</c:v>
                </c:pt>
                <c:pt idx="2">
                  <c:v>Embedding</c:v>
                </c:pt>
                <c:pt idx="3">
                  <c:v>Experiencing</c:v>
                </c:pt>
              </c:strCache>
            </c:strRef>
          </c:cat>
          <c:val>
            <c:numRef>
              <c:f>'By Stages'!$H$4:$H$7</c:f>
              <c:numCache>
                <c:formatCode>General</c:formatCode>
                <c:ptCount val="4"/>
                <c:pt idx="0">
                  <c:v>19</c:v>
                </c:pt>
                <c:pt idx="1">
                  <c:v>3</c:v>
                </c:pt>
                <c:pt idx="2">
                  <c:v>8</c:v>
                </c:pt>
                <c:pt idx="3">
                  <c:v>4</c:v>
                </c:pt>
              </c:numCache>
            </c:numRef>
          </c:val>
        </c:ser>
        <c:ser>
          <c:idx val="1"/>
          <c:order val="1"/>
          <c:tx>
            <c:strRef>
              <c:f>'By Stages'!$I$3</c:f>
              <c:strCache>
                <c:ptCount val="1"/>
                <c:pt idx="0">
                  <c:v>Male</c:v>
                </c:pt>
              </c:strCache>
            </c:strRef>
          </c:tx>
          <c:dLbls>
            <c:txPr>
              <a:bodyPr/>
              <a:lstStyle/>
              <a:p>
                <a:pPr>
                  <a:defRPr sz="1600" b="1">
                    <a:solidFill>
                      <a:schemeClr val="bg1"/>
                    </a:solidFill>
                  </a:defRPr>
                </a:pPr>
                <a:endParaRPr lang="en-US"/>
              </a:p>
            </c:txPr>
            <c:showVal val="1"/>
          </c:dLbls>
          <c:cat>
            <c:strRef>
              <c:f>'By Stages'!$G$4:$G$7</c:f>
              <c:strCache>
                <c:ptCount val="4"/>
                <c:pt idx="0">
                  <c:v>Emerging</c:v>
                </c:pt>
                <c:pt idx="1">
                  <c:v>Establishing</c:v>
                </c:pt>
                <c:pt idx="2">
                  <c:v>Embedding</c:v>
                </c:pt>
                <c:pt idx="3">
                  <c:v>Experiencing</c:v>
                </c:pt>
              </c:strCache>
            </c:strRef>
          </c:cat>
          <c:val>
            <c:numRef>
              <c:f>'By Stages'!$I$4:$I$7</c:f>
              <c:numCache>
                <c:formatCode>General</c:formatCode>
                <c:ptCount val="4"/>
                <c:pt idx="0">
                  <c:v>12</c:v>
                </c:pt>
                <c:pt idx="1">
                  <c:v>7</c:v>
                </c:pt>
                <c:pt idx="2">
                  <c:v>2</c:v>
                </c:pt>
                <c:pt idx="3">
                  <c:v>6</c:v>
                </c:pt>
              </c:numCache>
            </c:numRef>
          </c:val>
        </c:ser>
        <c:overlap val="100"/>
        <c:axId val="134817280"/>
        <c:axId val="134818816"/>
      </c:barChart>
      <c:catAx>
        <c:axId val="134817280"/>
        <c:scaling>
          <c:orientation val="minMax"/>
        </c:scaling>
        <c:axPos val="b"/>
        <c:tickLblPos val="nextTo"/>
        <c:txPr>
          <a:bodyPr/>
          <a:lstStyle/>
          <a:p>
            <a:pPr>
              <a:defRPr sz="1600" b="1"/>
            </a:pPr>
            <a:endParaRPr lang="en-US"/>
          </a:p>
        </c:txPr>
        <c:crossAx val="134818816"/>
        <c:crosses val="autoZero"/>
        <c:auto val="1"/>
        <c:lblAlgn val="ctr"/>
        <c:lblOffset val="100"/>
      </c:catAx>
      <c:valAx>
        <c:axId val="134818816"/>
        <c:scaling>
          <c:orientation val="minMax"/>
        </c:scaling>
        <c:axPos val="l"/>
        <c:majorGridlines/>
        <c:numFmt formatCode="General" sourceLinked="1"/>
        <c:tickLblPos val="nextTo"/>
        <c:txPr>
          <a:bodyPr/>
          <a:lstStyle/>
          <a:p>
            <a:pPr>
              <a:defRPr sz="1600" b="1"/>
            </a:pPr>
            <a:endParaRPr lang="en-US"/>
          </a:p>
        </c:txPr>
        <c:crossAx val="134817280"/>
        <c:crosses val="autoZero"/>
        <c:crossBetween val="between"/>
      </c:valAx>
    </c:plotArea>
    <c:legend>
      <c:legendPos val="r"/>
      <c:layout/>
      <c:txPr>
        <a:bodyPr/>
        <a:lstStyle/>
        <a:p>
          <a:pPr>
            <a:defRPr sz="16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Age!$B$24</c:f>
              <c:strCache>
                <c:ptCount val="1"/>
                <c:pt idx="0">
                  <c:v>US</c:v>
                </c:pt>
              </c:strCache>
            </c:strRef>
          </c:tx>
          <c:dLbls>
            <c:dLbl>
              <c:idx val="2"/>
              <c:layout>
                <c:manualLayout>
                  <c:x val="3.1152647975077885E-3"/>
                  <c:y val="5.9766279215098125E-2"/>
                </c:manualLayout>
              </c:layout>
              <c:dLblPos val="outEnd"/>
              <c:showVal val="1"/>
            </c:dLbl>
            <c:txPr>
              <a:bodyPr/>
              <a:lstStyle/>
              <a:p>
                <a:pPr>
                  <a:defRPr sz="1600" b="1">
                    <a:solidFill>
                      <a:schemeClr val="bg1"/>
                    </a:solidFill>
                  </a:defRPr>
                </a:pPr>
                <a:endParaRPr lang="en-US"/>
              </a:p>
            </c:txPr>
            <c:dLblPos val="ctr"/>
            <c:showVal val="1"/>
          </c:dLbls>
          <c:cat>
            <c:strRef>
              <c:f>Age!$C$23:$H$23</c:f>
              <c:strCache>
                <c:ptCount val="6"/>
                <c:pt idx="0">
                  <c:v>16-19 years old</c:v>
                </c:pt>
                <c:pt idx="1">
                  <c:v>20-29 years old</c:v>
                </c:pt>
                <c:pt idx="2">
                  <c:v>30-39 years old</c:v>
                </c:pt>
                <c:pt idx="3">
                  <c:v>40-49 years old</c:v>
                </c:pt>
                <c:pt idx="4">
                  <c:v>50-59 years old</c:v>
                </c:pt>
                <c:pt idx="5">
                  <c:v>Unidentified</c:v>
                </c:pt>
              </c:strCache>
            </c:strRef>
          </c:cat>
          <c:val>
            <c:numRef>
              <c:f>Age!$C$24:$H$24</c:f>
              <c:numCache>
                <c:formatCode>General</c:formatCode>
                <c:ptCount val="6"/>
                <c:pt idx="0">
                  <c:v>17</c:v>
                </c:pt>
                <c:pt idx="1">
                  <c:v>7</c:v>
                </c:pt>
                <c:pt idx="2">
                  <c:v>1</c:v>
                </c:pt>
                <c:pt idx="3">
                  <c:v>3</c:v>
                </c:pt>
                <c:pt idx="4">
                  <c:v>3</c:v>
                </c:pt>
                <c:pt idx="5">
                  <c:v>0</c:v>
                </c:pt>
              </c:numCache>
            </c:numRef>
          </c:val>
        </c:ser>
        <c:ser>
          <c:idx val="1"/>
          <c:order val="1"/>
          <c:tx>
            <c:strRef>
              <c:f>Age!$B$25</c:f>
              <c:strCache>
                <c:ptCount val="1"/>
                <c:pt idx="0">
                  <c:v>UK</c:v>
                </c:pt>
              </c:strCache>
            </c:strRef>
          </c:tx>
          <c:dLbls>
            <c:txPr>
              <a:bodyPr/>
              <a:lstStyle/>
              <a:p>
                <a:pPr>
                  <a:defRPr sz="1600" b="1">
                    <a:solidFill>
                      <a:schemeClr val="bg1"/>
                    </a:solidFill>
                  </a:defRPr>
                </a:pPr>
                <a:endParaRPr lang="en-US"/>
              </a:p>
            </c:txPr>
            <c:dLblPos val="ctr"/>
            <c:showVal val="1"/>
          </c:dLbls>
          <c:cat>
            <c:strRef>
              <c:f>Age!$C$23:$H$23</c:f>
              <c:strCache>
                <c:ptCount val="6"/>
                <c:pt idx="0">
                  <c:v>16-19 years old</c:v>
                </c:pt>
                <c:pt idx="1">
                  <c:v>20-29 years old</c:v>
                </c:pt>
                <c:pt idx="2">
                  <c:v>30-39 years old</c:v>
                </c:pt>
                <c:pt idx="3">
                  <c:v>40-49 years old</c:v>
                </c:pt>
                <c:pt idx="4">
                  <c:v>50-59 years old</c:v>
                </c:pt>
                <c:pt idx="5">
                  <c:v>Unidentified</c:v>
                </c:pt>
              </c:strCache>
            </c:strRef>
          </c:cat>
          <c:val>
            <c:numRef>
              <c:f>Age!$C$25:$H$25</c:f>
              <c:numCache>
                <c:formatCode>General</c:formatCode>
                <c:ptCount val="6"/>
                <c:pt idx="0">
                  <c:v>12</c:v>
                </c:pt>
                <c:pt idx="1">
                  <c:v>3</c:v>
                </c:pt>
                <c:pt idx="2">
                  <c:v>3</c:v>
                </c:pt>
                <c:pt idx="3">
                  <c:v>3</c:v>
                </c:pt>
                <c:pt idx="4">
                  <c:v>2</c:v>
                </c:pt>
                <c:pt idx="5">
                  <c:v>7</c:v>
                </c:pt>
              </c:numCache>
            </c:numRef>
          </c:val>
        </c:ser>
        <c:axId val="134914432"/>
        <c:axId val="134915968"/>
      </c:barChart>
      <c:catAx>
        <c:axId val="134914432"/>
        <c:scaling>
          <c:orientation val="minMax"/>
        </c:scaling>
        <c:axPos val="b"/>
        <c:tickLblPos val="nextTo"/>
        <c:txPr>
          <a:bodyPr/>
          <a:lstStyle/>
          <a:p>
            <a:pPr>
              <a:defRPr sz="1400" b="1"/>
            </a:pPr>
            <a:endParaRPr lang="en-US"/>
          </a:p>
        </c:txPr>
        <c:crossAx val="134915968"/>
        <c:crosses val="autoZero"/>
        <c:auto val="1"/>
        <c:lblAlgn val="ctr"/>
        <c:lblOffset val="100"/>
      </c:catAx>
      <c:valAx>
        <c:axId val="134915968"/>
        <c:scaling>
          <c:orientation val="minMax"/>
        </c:scaling>
        <c:axPos val="l"/>
        <c:majorGridlines/>
        <c:numFmt formatCode="General" sourceLinked="1"/>
        <c:tickLblPos val="nextTo"/>
        <c:txPr>
          <a:bodyPr/>
          <a:lstStyle/>
          <a:p>
            <a:pPr>
              <a:defRPr sz="1600" b="1"/>
            </a:pPr>
            <a:endParaRPr lang="en-US"/>
          </a:p>
        </c:txPr>
        <c:crossAx val="134914432"/>
        <c:crosses val="autoZero"/>
        <c:crossBetween val="between"/>
      </c:valAx>
    </c:plotArea>
    <c:legend>
      <c:legendPos val="r"/>
      <c:layout/>
      <c:txPr>
        <a:bodyPr/>
        <a:lstStyle/>
        <a:p>
          <a:pPr>
            <a:defRPr sz="1600" b="1"/>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5"/>
          <c:order val="0"/>
          <c:tx>
            <c:strRef>
              <c:f>'By Stages'!$M$38</c:f>
              <c:strCache>
                <c:ptCount val="1"/>
                <c:pt idx="0">
                  <c:v>Unidentified</c:v>
                </c:pt>
              </c:strCache>
            </c:strRef>
          </c:tx>
          <c:dLbls>
            <c:txPr>
              <a:bodyPr/>
              <a:lstStyle/>
              <a:p>
                <a:pPr>
                  <a:defRPr sz="1600" b="1">
                    <a:solidFill>
                      <a:schemeClr val="bg1"/>
                    </a:solidFill>
                  </a:defRPr>
                </a:pPr>
                <a:endParaRPr lang="en-US"/>
              </a:p>
            </c:txPr>
            <c:showVal val="1"/>
          </c:dLbls>
          <c:cat>
            <c:strRef>
              <c:f>'By Stages'!$G$39:$G$42</c:f>
              <c:strCache>
                <c:ptCount val="4"/>
                <c:pt idx="0">
                  <c:v>Emerging</c:v>
                </c:pt>
                <c:pt idx="1">
                  <c:v>Establishing</c:v>
                </c:pt>
                <c:pt idx="2">
                  <c:v>Embedding</c:v>
                </c:pt>
                <c:pt idx="3">
                  <c:v>Experiencing</c:v>
                </c:pt>
              </c:strCache>
            </c:strRef>
          </c:cat>
          <c:val>
            <c:numRef>
              <c:f>'By Stages'!$M$39:$M$42</c:f>
              <c:numCache>
                <c:formatCode>General</c:formatCode>
                <c:ptCount val="4"/>
                <c:pt idx="1">
                  <c:v>2</c:v>
                </c:pt>
                <c:pt idx="2">
                  <c:v>2</c:v>
                </c:pt>
                <c:pt idx="3">
                  <c:v>3</c:v>
                </c:pt>
              </c:numCache>
            </c:numRef>
          </c:val>
        </c:ser>
        <c:ser>
          <c:idx val="4"/>
          <c:order val="1"/>
          <c:tx>
            <c:strRef>
              <c:f>'By Stages'!$L$38</c:f>
              <c:strCache>
                <c:ptCount val="1"/>
                <c:pt idx="0">
                  <c:v>50-59 years old</c:v>
                </c:pt>
              </c:strCache>
            </c:strRef>
          </c:tx>
          <c:dLbls>
            <c:txPr>
              <a:bodyPr/>
              <a:lstStyle/>
              <a:p>
                <a:pPr>
                  <a:defRPr sz="1600" b="1">
                    <a:solidFill>
                      <a:schemeClr val="bg1"/>
                    </a:solidFill>
                  </a:defRPr>
                </a:pPr>
                <a:endParaRPr lang="en-US"/>
              </a:p>
            </c:txPr>
            <c:showVal val="1"/>
          </c:dLbls>
          <c:cat>
            <c:strRef>
              <c:f>'By Stages'!$G$39:$G$42</c:f>
              <c:strCache>
                <c:ptCount val="4"/>
                <c:pt idx="0">
                  <c:v>Emerging</c:v>
                </c:pt>
                <c:pt idx="1">
                  <c:v>Establishing</c:v>
                </c:pt>
                <c:pt idx="2">
                  <c:v>Embedding</c:v>
                </c:pt>
                <c:pt idx="3">
                  <c:v>Experiencing</c:v>
                </c:pt>
              </c:strCache>
            </c:strRef>
          </c:cat>
          <c:val>
            <c:numRef>
              <c:f>'By Stages'!$L$39:$L$42</c:f>
              <c:numCache>
                <c:formatCode>General</c:formatCode>
                <c:ptCount val="4"/>
                <c:pt idx="0">
                  <c:v>1</c:v>
                </c:pt>
                <c:pt idx="3">
                  <c:v>4</c:v>
                </c:pt>
              </c:numCache>
            </c:numRef>
          </c:val>
        </c:ser>
        <c:ser>
          <c:idx val="3"/>
          <c:order val="2"/>
          <c:tx>
            <c:strRef>
              <c:f>'By Stages'!$K$38</c:f>
              <c:strCache>
                <c:ptCount val="1"/>
                <c:pt idx="0">
                  <c:v>40-49 years old</c:v>
                </c:pt>
              </c:strCache>
            </c:strRef>
          </c:tx>
          <c:dLbls>
            <c:txPr>
              <a:bodyPr/>
              <a:lstStyle/>
              <a:p>
                <a:pPr>
                  <a:defRPr sz="1600" b="1">
                    <a:solidFill>
                      <a:schemeClr val="bg1"/>
                    </a:solidFill>
                  </a:defRPr>
                </a:pPr>
                <a:endParaRPr lang="en-US"/>
              </a:p>
            </c:txPr>
            <c:showVal val="1"/>
          </c:dLbls>
          <c:cat>
            <c:strRef>
              <c:f>'By Stages'!$G$39:$G$42</c:f>
              <c:strCache>
                <c:ptCount val="4"/>
                <c:pt idx="0">
                  <c:v>Emerging</c:v>
                </c:pt>
                <c:pt idx="1">
                  <c:v>Establishing</c:v>
                </c:pt>
                <c:pt idx="2">
                  <c:v>Embedding</c:v>
                </c:pt>
                <c:pt idx="3">
                  <c:v>Experiencing</c:v>
                </c:pt>
              </c:strCache>
            </c:strRef>
          </c:cat>
          <c:val>
            <c:numRef>
              <c:f>'By Stages'!$K$39:$K$42</c:f>
              <c:numCache>
                <c:formatCode>General</c:formatCode>
                <c:ptCount val="4"/>
                <c:pt idx="1">
                  <c:v>1</c:v>
                </c:pt>
                <c:pt idx="2">
                  <c:v>2</c:v>
                </c:pt>
                <c:pt idx="3">
                  <c:v>3</c:v>
                </c:pt>
              </c:numCache>
            </c:numRef>
          </c:val>
        </c:ser>
        <c:ser>
          <c:idx val="2"/>
          <c:order val="3"/>
          <c:tx>
            <c:strRef>
              <c:f>'By Stages'!$J$38</c:f>
              <c:strCache>
                <c:ptCount val="1"/>
                <c:pt idx="0">
                  <c:v>30-39 years old</c:v>
                </c:pt>
              </c:strCache>
            </c:strRef>
          </c:tx>
          <c:dLbls>
            <c:txPr>
              <a:bodyPr/>
              <a:lstStyle/>
              <a:p>
                <a:pPr>
                  <a:defRPr sz="1600" b="1">
                    <a:solidFill>
                      <a:schemeClr val="bg1"/>
                    </a:solidFill>
                  </a:defRPr>
                </a:pPr>
                <a:endParaRPr lang="en-US"/>
              </a:p>
            </c:txPr>
            <c:showVal val="1"/>
          </c:dLbls>
          <c:cat>
            <c:strRef>
              <c:f>'By Stages'!$G$39:$G$42</c:f>
              <c:strCache>
                <c:ptCount val="4"/>
                <c:pt idx="0">
                  <c:v>Emerging</c:v>
                </c:pt>
                <c:pt idx="1">
                  <c:v>Establishing</c:v>
                </c:pt>
                <c:pt idx="2">
                  <c:v>Embedding</c:v>
                </c:pt>
                <c:pt idx="3">
                  <c:v>Experiencing</c:v>
                </c:pt>
              </c:strCache>
            </c:strRef>
          </c:cat>
          <c:val>
            <c:numRef>
              <c:f>'By Stages'!$J$39:$J$42</c:f>
              <c:numCache>
                <c:formatCode>General</c:formatCode>
                <c:ptCount val="4"/>
                <c:pt idx="0">
                  <c:v>2</c:v>
                </c:pt>
                <c:pt idx="1">
                  <c:v>1</c:v>
                </c:pt>
                <c:pt idx="2">
                  <c:v>1</c:v>
                </c:pt>
              </c:numCache>
            </c:numRef>
          </c:val>
        </c:ser>
        <c:ser>
          <c:idx val="1"/>
          <c:order val="4"/>
          <c:tx>
            <c:strRef>
              <c:f>'By Stages'!$I$38</c:f>
              <c:strCache>
                <c:ptCount val="1"/>
                <c:pt idx="0">
                  <c:v>20-29 years old</c:v>
                </c:pt>
              </c:strCache>
            </c:strRef>
          </c:tx>
          <c:dLbls>
            <c:txPr>
              <a:bodyPr/>
              <a:lstStyle/>
              <a:p>
                <a:pPr>
                  <a:defRPr sz="1600" b="1">
                    <a:solidFill>
                      <a:schemeClr val="bg1"/>
                    </a:solidFill>
                  </a:defRPr>
                </a:pPr>
                <a:endParaRPr lang="en-US"/>
              </a:p>
            </c:txPr>
            <c:showVal val="1"/>
          </c:dLbls>
          <c:cat>
            <c:strRef>
              <c:f>'By Stages'!$G$39:$G$42</c:f>
              <c:strCache>
                <c:ptCount val="4"/>
                <c:pt idx="0">
                  <c:v>Emerging</c:v>
                </c:pt>
                <c:pt idx="1">
                  <c:v>Establishing</c:v>
                </c:pt>
                <c:pt idx="2">
                  <c:v>Embedding</c:v>
                </c:pt>
                <c:pt idx="3">
                  <c:v>Experiencing</c:v>
                </c:pt>
              </c:strCache>
            </c:strRef>
          </c:cat>
          <c:val>
            <c:numRef>
              <c:f>'By Stages'!$I$39:$I$42</c:f>
              <c:numCache>
                <c:formatCode>General</c:formatCode>
                <c:ptCount val="4"/>
                <c:pt idx="0">
                  <c:v>1</c:v>
                </c:pt>
                <c:pt idx="1">
                  <c:v>4</c:v>
                </c:pt>
                <c:pt idx="2">
                  <c:v>5</c:v>
                </c:pt>
              </c:numCache>
            </c:numRef>
          </c:val>
        </c:ser>
        <c:ser>
          <c:idx val="0"/>
          <c:order val="5"/>
          <c:tx>
            <c:strRef>
              <c:f>'By Stages'!$H$38</c:f>
              <c:strCache>
                <c:ptCount val="1"/>
                <c:pt idx="0">
                  <c:v>16-19 years old</c:v>
                </c:pt>
              </c:strCache>
            </c:strRef>
          </c:tx>
          <c:dLbls>
            <c:txPr>
              <a:bodyPr/>
              <a:lstStyle/>
              <a:p>
                <a:pPr>
                  <a:defRPr sz="1600" b="1">
                    <a:solidFill>
                      <a:schemeClr val="bg1"/>
                    </a:solidFill>
                  </a:defRPr>
                </a:pPr>
                <a:endParaRPr lang="en-US"/>
              </a:p>
            </c:txPr>
            <c:showVal val="1"/>
          </c:dLbls>
          <c:cat>
            <c:strRef>
              <c:f>'By Stages'!$G$39:$G$42</c:f>
              <c:strCache>
                <c:ptCount val="4"/>
                <c:pt idx="0">
                  <c:v>Emerging</c:v>
                </c:pt>
                <c:pt idx="1">
                  <c:v>Establishing</c:v>
                </c:pt>
                <c:pt idx="2">
                  <c:v>Embedding</c:v>
                </c:pt>
                <c:pt idx="3">
                  <c:v>Experiencing</c:v>
                </c:pt>
              </c:strCache>
            </c:strRef>
          </c:cat>
          <c:val>
            <c:numRef>
              <c:f>'By Stages'!$H$39:$H$42</c:f>
              <c:numCache>
                <c:formatCode>General</c:formatCode>
                <c:ptCount val="4"/>
                <c:pt idx="0">
                  <c:v>27</c:v>
                </c:pt>
                <c:pt idx="1">
                  <c:v>2</c:v>
                </c:pt>
              </c:numCache>
            </c:numRef>
          </c:val>
        </c:ser>
        <c:overlap val="100"/>
        <c:axId val="135041024"/>
        <c:axId val="135042560"/>
      </c:barChart>
      <c:catAx>
        <c:axId val="135041024"/>
        <c:scaling>
          <c:orientation val="minMax"/>
        </c:scaling>
        <c:axPos val="b"/>
        <c:tickLblPos val="nextTo"/>
        <c:txPr>
          <a:bodyPr/>
          <a:lstStyle/>
          <a:p>
            <a:pPr>
              <a:defRPr sz="1600" b="1"/>
            </a:pPr>
            <a:endParaRPr lang="en-US"/>
          </a:p>
        </c:txPr>
        <c:crossAx val="135042560"/>
        <c:crosses val="autoZero"/>
        <c:auto val="1"/>
        <c:lblAlgn val="ctr"/>
        <c:lblOffset val="100"/>
      </c:catAx>
      <c:valAx>
        <c:axId val="135042560"/>
        <c:scaling>
          <c:orientation val="minMax"/>
        </c:scaling>
        <c:axPos val="l"/>
        <c:majorGridlines/>
        <c:numFmt formatCode="General" sourceLinked="1"/>
        <c:tickLblPos val="nextTo"/>
        <c:txPr>
          <a:bodyPr/>
          <a:lstStyle/>
          <a:p>
            <a:pPr>
              <a:defRPr sz="1600" b="1"/>
            </a:pPr>
            <a:endParaRPr lang="en-US"/>
          </a:p>
        </c:txPr>
        <c:crossAx val="135041024"/>
        <c:crosses val="autoZero"/>
        <c:crossBetween val="between"/>
      </c:valAx>
    </c:plotArea>
    <c:legend>
      <c:legendPos val="r"/>
      <c:layout/>
      <c:txPr>
        <a:bodyPr/>
        <a:lstStyle/>
        <a:p>
          <a:pPr>
            <a:defRPr sz="1600"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Ethnicity!$C$28</c:f>
              <c:strCache>
                <c:ptCount val="1"/>
                <c:pt idx="0">
                  <c:v>US</c:v>
                </c:pt>
              </c:strCache>
            </c:strRef>
          </c:tx>
          <c:dLbls>
            <c:dLbl>
              <c:idx val="3"/>
              <c:spPr/>
              <c:txPr>
                <a:bodyPr/>
                <a:lstStyle/>
                <a:p>
                  <a:pPr>
                    <a:defRPr sz="1600" b="1">
                      <a:solidFill>
                        <a:sysClr val="windowText" lastClr="000000"/>
                      </a:solidFill>
                    </a:defRPr>
                  </a:pPr>
                  <a:endParaRPr lang="en-US"/>
                </a:p>
              </c:txPr>
            </c:dLbl>
            <c:dLbl>
              <c:idx val="4"/>
              <c:layout>
                <c:manualLayout>
                  <c:x val="-3.0303030303030307E-3"/>
                  <c:y val="6.1696890161457088E-2"/>
                </c:manualLayout>
              </c:layout>
              <c:dLblPos val="outEnd"/>
              <c:showVal val="1"/>
            </c:dLbl>
            <c:dLbl>
              <c:idx val="5"/>
              <c:spPr/>
              <c:txPr>
                <a:bodyPr/>
                <a:lstStyle/>
                <a:p>
                  <a:pPr>
                    <a:defRPr sz="1600" b="1">
                      <a:solidFill>
                        <a:sysClr val="windowText" lastClr="000000"/>
                      </a:solidFill>
                    </a:defRPr>
                  </a:pPr>
                  <a:endParaRPr lang="en-US"/>
                </a:p>
              </c:txPr>
            </c:dLbl>
            <c:txPr>
              <a:bodyPr/>
              <a:lstStyle/>
              <a:p>
                <a:pPr>
                  <a:defRPr sz="1600" b="1">
                    <a:solidFill>
                      <a:schemeClr val="bg1"/>
                    </a:solidFill>
                  </a:defRPr>
                </a:pPr>
                <a:endParaRPr lang="en-US"/>
              </a:p>
            </c:txPr>
            <c:dLblPos val="ctr"/>
            <c:showVal val="1"/>
          </c:dLbls>
          <c:cat>
            <c:strRef>
              <c:f>Ethnicity!$D$27:$I$27</c:f>
              <c:strCache>
                <c:ptCount val="6"/>
                <c:pt idx="0">
                  <c:v>Caucasian</c:v>
                </c:pt>
                <c:pt idx="1">
                  <c:v>Unidentified</c:v>
                </c:pt>
                <c:pt idx="2">
                  <c:v>African American</c:v>
                </c:pt>
                <c:pt idx="3">
                  <c:v>Two or more</c:v>
                </c:pt>
                <c:pt idx="4">
                  <c:v>Hispanic</c:v>
                </c:pt>
                <c:pt idx="5">
                  <c:v>Asian</c:v>
                </c:pt>
              </c:strCache>
            </c:strRef>
          </c:cat>
          <c:val>
            <c:numRef>
              <c:f>Ethnicity!$D$28:$I$28</c:f>
              <c:numCache>
                <c:formatCode>General</c:formatCode>
                <c:ptCount val="6"/>
                <c:pt idx="0">
                  <c:v>17</c:v>
                </c:pt>
                <c:pt idx="1">
                  <c:v>7</c:v>
                </c:pt>
                <c:pt idx="2">
                  <c:v>5</c:v>
                </c:pt>
                <c:pt idx="3">
                  <c:v>0</c:v>
                </c:pt>
                <c:pt idx="4">
                  <c:v>2</c:v>
                </c:pt>
                <c:pt idx="5">
                  <c:v>0</c:v>
                </c:pt>
              </c:numCache>
            </c:numRef>
          </c:val>
        </c:ser>
        <c:ser>
          <c:idx val="1"/>
          <c:order val="1"/>
          <c:tx>
            <c:strRef>
              <c:f>Ethnicity!$C$29</c:f>
              <c:strCache>
                <c:ptCount val="1"/>
                <c:pt idx="0">
                  <c:v>UK</c:v>
                </c:pt>
              </c:strCache>
            </c:strRef>
          </c:tx>
          <c:dLbls>
            <c:dLbl>
              <c:idx val="0"/>
              <c:spPr/>
              <c:txPr>
                <a:bodyPr/>
                <a:lstStyle/>
                <a:p>
                  <a:pPr>
                    <a:defRPr sz="1600" b="1">
                      <a:solidFill>
                        <a:schemeClr val="bg1"/>
                      </a:solidFill>
                    </a:defRPr>
                  </a:pPr>
                  <a:endParaRPr lang="en-US"/>
                </a:p>
              </c:txPr>
            </c:dLbl>
            <c:dLbl>
              <c:idx val="1"/>
              <c:spPr/>
              <c:txPr>
                <a:bodyPr/>
                <a:lstStyle/>
                <a:p>
                  <a:pPr>
                    <a:defRPr sz="1600" b="1">
                      <a:solidFill>
                        <a:schemeClr val="bg1"/>
                      </a:solidFill>
                    </a:defRPr>
                  </a:pPr>
                  <a:endParaRPr lang="en-US"/>
                </a:p>
              </c:txPr>
            </c:dLbl>
            <c:dLbl>
              <c:idx val="3"/>
              <c:spPr/>
              <c:txPr>
                <a:bodyPr/>
                <a:lstStyle/>
                <a:p>
                  <a:pPr>
                    <a:defRPr sz="1600" b="1">
                      <a:solidFill>
                        <a:schemeClr val="bg1"/>
                      </a:solidFill>
                    </a:defRPr>
                  </a:pPr>
                  <a:endParaRPr lang="en-US"/>
                </a:p>
              </c:txPr>
            </c:dLbl>
            <c:dLbl>
              <c:idx val="5"/>
              <c:layout>
                <c:manualLayout>
                  <c:x val="-4.5454545454544394E-3"/>
                  <c:y val="1.3717092181659198E-2"/>
                </c:manualLayout>
              </c:layout>
              <c:dLblPos val="outEnd"/>
              <c:showVal val="1"/>
            </c:dLbl>
            <c:txPr>
              <a:bodyPr/>
              <a:lstStyle/>
              <a:p>
                <a:pPr>
                  <a:defRPr sz="1600" b="1"/>
                </a:pPr>
                <a:endParaRPr lang="en-US"/>
              </a:p>
            </c:txPr>
            <c:dLblPos val="ctr"/>
            <c:showVal val="1"/>
          </c:dLbls>
          <c:cat>
            <c:strRef>
              <c:f>Ethnicity!$D$27:$I$27</c:f>
              <c:strCache>
                <c:ptCount val="6"/>
                <c:pt idx="0">
                  <c:v>Caucasian</c:v>
                </c:pt>
                <c:pt idx="1">
                  <c:v>Unidentified</c:v>
                </c:pt>
                <c:pt idx="2">
                  <c:v>African American</c:v>
                </c:pt>
                <c:pt idx="3">
                  <c:v>Two or more</c:v>
                </c:pt>
                <c:pt idx="4">
                  <c:v>Hispanic</c:v>
                </c:pt>
                <c:pt idx="5">
                  <c:v>Asian</c:v>
                </c:pt>
              </c:strCache>
            </c:strRef>
          </c:cat>
          <c:val>
            <c:numRef>
              <c:f>Ethnicity!$D$29:$I$29</c:f>
              <c:numCache>
                <c:formatCode>General</c:formatCode>
                <c:ptCount val="6"/>
                <c:pt idx="0">
                  <c:v>21</c:v>
                </c:pt>
                <c:pt idx="1">
                  <c:v>6</c:v>
                </c:pt>
                <c:pt idx="2">
                  <c:v>0</c:v>
                </c:pt>
                <c:pt idx="3">
                  <c:v>2</c:v>
                </c:pt>
                <c:pt idx="4">
                  <c:v>0</c:v>
                </c:pt>
                <c:pt idx="5">
                  <c:v>1</c:v>
                </c:pt>
              </c:numCache>
            </c:numRef>
          </c:val>
        </c:ser>
        <c:axId val="139363072"/>
        <c:axId val="139364608"/>
      </c:barChart>
      <c:catAx>
        <c:axId val="139363072"/>
        <c:scaling>
          <c:orientation val="minMax"/>
        </c:scaling>
        <c:axPos val="b"/>
        <c:tickLblPos val="nextTo"/>
        <c:txPr>
          <a:bodyPr/>
          <a:lstStyle/>
          <a:p>
            <a:pPr>
              <a:defRPr sz="1600" b="1"/>
            </a:pPr>
            <a:endParaRPr lang="en-US"/>
          </a:p>
        </c:txPr>
        <c:crossAx val="139364608"/>
        <c:crosses val="autoZero"/>
        <c:auto val="1"/>
        <c:lblAlgn val="ctr"/>
        <c:lblOffset val="100"/>
      </c:catAx>
      <c:valAx>
        <c:axId val="139364608"/>
        <c:scaling>
          <c:orientation val="minMax"/>
        </c:scaling>
        <c:axPos val="l"/>
        <c:majorGridlines/>
        <c:numFmt formatCode="General" sourceLinked="1"/>
        <c:tickLblPos val="nextTo"/>
        <c:txPr>
          <a:bodyPr/>
          <a:lstStyle/>
          <a:p>
            <a:pPr>
              <a:defRPr sz="1600" b="1"/>
            </a:pPr>
            <a:endParaRPr lang="en-US"/>
          </a:p>
        </c:txPr>
        <c:crossAx val="139363072"/>
        <c:crosses val="autoZero"/>
        <c:crossBetween val="between"/>
      </c:valAx>
    </c:plotArea>
    <c:legend>
      <c:legendPos val="r"/>
      <c:layout/>
      <c:txPr>
        <a:bodyPr/>
        <a:lstStyle/>
        <a:p>
          <a:pPr>
            <a:defRPr sz="1600" b="1"/>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2727816917622142E-2"/>
          <c:y val="4.2786069651741324E-2"/>
          <c:w val="0.69435914260717424"/>
          <c:h val="0.87871469424530901"/>
        </c:manualLayout>
      </c:layout>
      <c:barChart>
        <c:barDir val="col"/>
        <c:grouping val="stacked"/>
        <c:ser>
          <c:idx val="3"/>
          <c:order val="0"/>
          <c:tx>
            <c:strRef>
              <c:f>'By Stages'!$J$75</c:f>
              <c:strCache>
                <c:ptCount val="1"/>
                <c:pt idx="0">
                  <c:v>Asian</c:v>
                </c:pt>
              </c:strCache>
            </c:strRef>
          </c:tx>
          <c:dLbls>
            <c:txPr>
              <a:bodyPr/>
              <a:lstStyle/>
              <a:p>
                <a:pPr>
                  <a:defRPr sz="1600" b="1">
                    <a:solidFill>
                      <a:schemeClr val="bg1"/>
                    </a:solidFill>
                  </a:defRPr>
                </a:pPr>
                <a:endParaRPr lang="en-US"/>
              </a:p>
            </c:txPr>
            <c:showVal val="1"/>
          </c:dLbls>
          <c:cat>
            <c:strRef>
              <c:f>'By Stages'!$F$76:$F$79</c:f>
              <c:strCache>
                <c:ptCount val="4"/>
                <c:pt idx="0">
                  <c:v>Emerging</c:v>
                </c:pt>
                <c:pt idx="1">
                  <c:v>Establishing</c:v>
                </c:pt>
                <c:pt idx="2">
                  <c:v>Embedding</c:v>
                </c:pt>
                <c:pt idx="3">
                  <c:v>Experiencing</c:v>
                </c:pt>
              </c:strCache>
            </c:strRef>
          </c:cat>
          <c:val>
            <c:numRef>
              <c:f>'By Stages'!$J$76:$J$79</c:f>
              <c:numCache>
                <c:formatCode>General</c:formatCode>
                <c:ptCount val="4"/>
                <c:pt idx="2">
                  <c:v>1</c:v>
                </c:pt>
              </c:numCache>
            </c:numRef>
          </c:val>
        </c:ser>
        <c:ser>
          <c:idx val="4"/>
          <c:order val="1"/>
          <c:tx>
            <c:strRef>
              <c:f>'By Stages'!$K$75</c:f>
              <c:strCache>
                <c:ptCount val="1"/>
                <c:pt idx="0">
                  <c:v>Two or more</c:v>
                </c:pt>
              </c:strCache>
            </c:strRef>
          </c:tx>
          <c:dLbls>
            <c:txPr>
              <a:bodyPr/>
              <a:lstStyle/>
              <a:p>
                <a:pPr>
                  <a:defRPr sz="1600" b="1">
                    <a:solidFill>
                      <a:schemeClr val="bg1"/>
                    </a:solidFill>
                  </a:defRPr>
                </a:pPr>
                <a:endParaRPr lang="en-US"/>
              </a:p>
            </c:txPr>
            <c:showVal val="1"/>
          </c:dLbls>
          <c:cat>
            <c:strRef>
              <c:f>'By Stages'!$F$76:$F$79</c:f>
              <c:strCache>
                <c:ptCount val="4"/>
                <c:pt idx="0">
                  <c:v>Emerging</c:v>
                </c:pt>
                <c:pt idx="1">
                  <c:v>Establishing</c:v>
                </c:pt>
                <c:pt idx="2">
                  <c:v>Embedding</c:v>
                </c:pt>
                <c:pt idx="3">
                  <c:v>Experiencing</c:v>
                </c:pt>
              </c:strCache>
            </c:strRef>
          </c:cat>
          <c:val>
            <c:numRef>
              <c:f>'By Stages'!$K$76:$K$79</c:f>
              <c:numCache>
                <c:formatCode>General</c:formatCode>
                <c:ptCount val="4"/>
                <c:pt idx="0">
                  <c:v>1</c:v>
                </c:pt>
                <c:pt idx="1">
                  <c:v>1</c:v>
                </c:pt>
              </c:numCache>
            </c:numRef>
          </c:val>
        </c:ser>
        <c:ser>
          <c:idx val="2"/>
          <c:order val="2"/>
          <c:tx>
            <c:strRef>
              <c:f>'By Stages'!$I$75</c:f>
              <c:strCache>
                <c:ptCount val="1"/>
                <c:pt idx="0">
                  <c:v>Hispanic</c:v>
                </c:pt>
              </c:strCache>
            </c:strRef>
          </c:tx>
          <c:dLbls>
            <c:txPr>
              <a:bodyPr/>
              <a:lstStyle/>
              <a:p>
                <a:pPr>
                  <a:defRPr sz="1600" b="1">
                    <a:solidFill>
                      <a:schemeClr val="bg1"/>
                    </a:solidFill>
                  </a:defRPr>
                </a:pPr>
                <a:endParaRPr lang="en-US"/>
              </a:p>
            </c:txPr>
            <c:showVal val="1"/>
          </c:dLbls>
          <c:cat>
            <c:strRef>
              <c:f>'By Stages'!$F$76:$F$79</c:f>
              <c:strCache>
                <c:ptCount val="4"/>
                <c:pt idx="0">
                  <c:v>Emerging</c:v>
                </c:pt>
                <c:pt idx="1">
                  <c:v>Establishing</c:v>
                </c:pt>
                <c:pt idx="2">
                  <c:v>Embedding</c:v>
                </c:pt>
                <c:pt idx="3">
                  <c:v>Experiencing</c:v>
                </c:pt>
              </c:strCache>
            </c:strRef>
          </c:cat>
          <c:val>
            <c:numRef>
              <c:f>'By Stages'!$I$76:$I$79</c:f>
              <c:numCache>
                <c:formatCode>General</c:formatCode>
                <c:ptCount val="4"/>
                <c:pt idx="0">
                  <c:v>1</c:v>
                </c:pt>
                <c:pt idx="2">
                  <c:v>1</c:v>
                </c:pt>
              </c:numCache>
            </c:numRef>
          </c:val>
        </c:ser>
        <c:ser>
          <c:idx val="0"/>
          <c:order val="3"/>
          <c:tx>
            <c:strRef>
              <c:f>'By Stages'!$G$75</c:f>
              <c:strCache>
                <c:ptCount val="1"/>
                <c:pt idx="0">
                  <c:v>African American</c:v>
                </c:pt>
              </c:strCache>
            </c:strRef>
          </c:tx>
          <c:dLbls>
            <c:txPr>
              <a:bodyPr/>
              <a:lstStyle/>
              <a:p>
                <a:pPr>
                  <a:defRPr sz="1600" b="1">
                    <a:solidFill>
                      <a:schemeClr val="bg1"/>
                    </a:solidFill>
                  </a:defRPr>
                </a:pPr>
                <a:endParaRPr lang="en-US"/>
              </a:p>
            </c:txPr>
            <c:showVal val="1"/>
          </c:dLbls>
          <c:cat>
            <c:strRef>
              <c:f>'By Stages'!$F$76:$F$79</c:f>
              <c:strCache>
                <c:ptCount val="4"/>
                <c:pt idx="0">
                  <c:v>Emerging</c:v>
                </c:pt>
                <c:pt idx="1">
                  <c:v>Establishing</c:v>
                </c:pt>
                <c:pt idx="2">
                  <c:v>Embedding</c:v>
                </c:pt>
                <c:pt idx="3">
                  <c:v>Experiencing</c:v>
                </c:pt>
              </c:strCache>
            </c:strRef>
          </c:cat>
          <c:val>
            <c:numRef>
              <c:f>'By Stages'!$G$76:$G$79</c:f>
              <c:numCache>
                <c:formatCode>General</c:formatCode>
                <c:ptCount val="4"/>
                <c:pt idx="0">
                  <c:v>3</c:v>
                </c:pt>
                <c:pt idx="1">
                  <c:v>2</c:v>
                </c:pt>
              </c:numCache>
            </c:numRef>
          </c:val>
        </c:ser>
        <c:ser>
          <c:idx val="5"/>
          <c:order val="4"/>
          <c:tx>
            <c:strRef>
              <c:f>'By Stages'!$L$75</c:f>
              <c:strCache>
                <c:ptCount val="1"/>
                <c:pt idx="0">
                  <c:v>Unidentified</c:v>
                </c:pt>
              </c:strCache>
            </c:strRef>
          </c:tx>
          <c:dLbls>
            <c:txPr>
              <a:bodyPr/>
              <a:lstStyle/>
              <a:p>
                <a:pPr>
                  <a:defRPr sz="1600" b="1">
                    <a:solidFill>
                      <a:schemeClr val="bg1"/>
                    </a:solidFill>
                  </a:defRPr>
                </a:pPr>
                <a:endParaRPr lang="en-US"/>
              </a:p>
            </c:txPr>
            <c:showVal val="1"/>
          </c:dLbls>
          <c:cat>
            <c:strRef>
              <c:f>'By Stages'!$F$76:$F$79</c:f>
              <c:strCache>
                <c:ptCount val="4"/>
                <c:pt idx="0">
                  <c:v>Emerging</c:v>
                </c:pt>
                <c:pt idx="1">
                  <c:v>Establishing</c:v>
                </c:pt>
                <c:pt idx="2">
                  <c:v>Embedding</c:v>
                </c:pt>
                <c:pt idx="3">
                  <c:v>Experiencing</c:v>
                </c:pt>
              </c:strCache>
            </c:strRef>
          </c:cat>
          <c:val>
            <c:numRef>
              <c:f>'By Stages'!$L$76:$L$79</c:f>
              <c:numCache>
                <c:formatCode>General</c:formatCode>
                <c:ptCount val="4"/>
                <c:pt idx="0">
                  <c:v>4</c:v>
                </c:pt>
                <c:pt idx="1">
                  <c:v>1</c:v>
                </c:pt>
                <c:pt idx="2">
                  <c:v>4</c:v>
                </c:pt>
                <c:pt idx="3">
                  <c:v>4</c:v>
                </c:pt>
              </c:numCache>
            </c:numRef>
          </c:val>
        </c:ser>
        <c:ser>
          <c:idx val="1"/>
          <c:order val="5"/>
          <c:tx>
            <c:strRef>
              <c:f>'By Stages'!$H$75</c:f>
              <c:strCache>
                <c:ptCount val="1"/>
                <c:pt idx="0">
                  <c:v>Caucasian</c:v>
                </c:pt>
              </c:strCache>
            </c:strRef>
          </c:tx>
          <c:dLbls>
            <c:txPr>
              <a:bodyPr/>
              <a:lstStyle/>
              <a:p>
                <a:pPr>
                  <a:defRPr sz="1600" b="1">
                    <a:solidFill>
                      <a:schemeClr val="bg1"/>
                    </a:solidFill>
                  </a:defRPr>
                </a:pPr>
                <a:endParaRPr lang="en-US"/>
              </a:p>
            </c:txPr>
            <c:showVal val="1"/>
          </c:dLbls>
          <c:cat>
            <c:strRef>
              <c:f>'By Stages'!$F$76:$F$79</c:f>
              <c:strCache>
                <c:ptCount val="4"/>
                <c:pt idx="0">
                  <c:v>Emerging</c:v>
                </c:pt>
                <c:pt idx="1">
                  <c:v>Establishing</c:v>
                </c:pt>
                <c:pt idx="2">
                  <c:v>Embedding</c:v>
                </c:pt>
                <c:pt idx="3">
                  <c:v>Experiencing</c:v>
                </c:pt>
              </c:strCache>
            </c:strRef>
          </c:cat>
          <c:val>
            <c:numRef>
              <c:f>'By Stages'!$H$76:$H$79</c:f>
              <c:numCache>
                <c:formatCode>General</c:formatCode>
                <c:ptCount val="4"/>
                <c:pt idx="0">
                  <c:v>22</c:v>
                </c:pt>
                <c:pt idx="1">
                  <c:v>6</c:v>
                </c:pt>
                <c:pt idx="2">
                  <c:v>4</c:v>
                </c:pt>
                <c:pt idx="3">
                  <c:v>6</c:v>
                </c:pt>
              </c:numCache>
            </c:numRef>
          </c:val>
        </c:ser>
        <c:overlap val="100"/>
        <c:axId val="139436416"/>
        <c:axId val="139437952"/>
      </c:barChart>
      <c:catAx>
        <c:axId val="139436416"/>
        <c:scaling>
          <c:orientation val="minMax"/>
        </c:scaling>
        <c:axPos val="b"/>
        <c:tickLblPos val="nextTo"/>
        <c:txPr>
          <a:bodyPr/>
          <a:lstStyle/>
          <a:p>
            <a:pPr>
              <a:defRPr sz="1600" b="1"/>
            </a:pPr>
            <a:endParaRPr lang="en-US"/>
          </a:p>
        </c:txPr>
        <c:crossAx val="139437952"/>
        <c:crosses val="autoZero"/>
        <c:auto val="1"/>
        <c:lblAlgn val="ctr"/>
        <c:lblOffset val="100"/>
      </c:catAx>
      <c:valAx>
        <c:axId val="139437952"/>
        <c:scaling>
          <c:orientation val="minMax"/>
        </c:scaling>
        <c:axPos val="l"/>
        <c:majorGridlines/>
        <c:numFmt formatCode="General" sourceLinked="1"/>
        <c:tickLblPos val="nextTo"/>
        <c:txPr>
          <a:bodyPr/>
          <a:lstStyle/>
          <a:p>
            <a:pPr>
              <a:defRPr sz="1600" b="1"/>
            </a:pPr>
            <a:endParaRPr lang="en-US"/>
          </a:p>
        </c:txPr>
        <c:crossAx val="139436416"/>
        <c:crosses val="autoZero"/>
        <c:crossBetween val="between"/>
      </c:valAx>
    </c:plotArea>
    <c:legend>
      <c:legendPos val="r"/>
      <c:layout/>
      <c:txPr>
        <a:bodyPr/>
        <a:lstStyle/>
        <a:p>
          <a:pPr>
            <a:defRPr sz="1600" b="1"/>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'By Stages'!$L$112</c:f>
              <c:strCache>
                <c:ptCount val="1"/>
                <c:pt idx="0">
                  <c:v>Humanities</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Stages'!$L$113:$L$116</c:f>
              <c:numCache>
                <c:formatCode>General</c:formatCode>
                <c:ptCount val="4"/>
                <c:pt idx="0">
                  <c:v>2</c:v>
                </c:pt>
                <c:pt idx="1">
                  <c:v>1</c:v>
                </c:pt>
                <c:pt idx="2">
                  <c:v>4</c:v>
                </c:pt>
                <c:pt idx="3">
                  <c:v>3</c:v>
                </c:pt>
              </c:numCache>
            </c:numRef>
          </c:val>
        </c:ser>
        <c:ser>
          <c:idx val="1"/>
          <c:order val="1"/>
          <c:tx>
            <c:strRef>
              <c:f>'By Stages'!$M$112</c:f>
              <c:strCache>
                <c:ptCount val="1"/>
                <c:pt idx="0">
                  <c:v>Social Sciences</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Stages'!$M$113:$M$116</c:f>
              <c:numCache>
                <c:formatCode>General</c:formatCode>
                <c:ptCount val="4"/>
                <c:pt idx="0">
                  <c:v>1</c:v>
                </c:pt>
                <c:pt idx="2">
                  <c:v>2</c:v>
                </c:pt>
                <c:pt idx="3">
                  <c:v>1</c:v>
                </c:pt>
              </c:numCache>
            </c:numRef>
          </c:val>
        </c:ser>
        <c:ser>
          <c:idx val="2"/>
          <c:order val="2"/>
          <c:tx>
            <c:strRef>
              <c:f>'By Stages'!$N$112</c:f>
              <c:strCache>
                <c:ptCount val="1"/>
                <c:pt idx="0">
                  <c:v>Natural Sciences</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Stages'!$N$113:$N$116</c:f>
              <c:numCache>
                <c:formatCode>General</c:formatCode>
                <c:ptCount val="4"/>
                <c:pt idx="0">
                  <c:v>2</c:v>
                </c:pt>
                <c:pt idx="2">
                  <c:v>2</c:v>
                </c:pt>
                <c:pt idx="3">
                  <c:v>3</c:v>
                </c:pt>
              </c:numCache>
            </c:numRef>
          </c:val>
        </c:ser>
        <c:ser>
          <c:idx val="3"/>
          <c:order val="3"/>
          <c:tx>
            <c:strRef>
              <c:f>'By Stages'!$O$112</c:f>
              <c:strCache>
                <c:ptCount val="1"/>
                <c:pt idx="0">
                  <c:v>Formal Sciences</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Stages'!$O$113:$O$116</c:f>
              <c:numCache>
                <c:formatCode>General</c:formatCode>
                <c:ptCount val="4"/>
                <c:pt idx="1">
                  <c:v>1</c:v>
                </c:pt>
              </c:numCache>
            </c:numRef>
          </c:val>
        </c:ser>
        <c:ser>
          <c:idx val="4"/>
          <c:order val="4"/>
          <c:tx>
            <c:strRef>
              <c:f>'By Stages'!$P$112</c:f>
              <c:strCache>
                <c:ptCount val="1"/>
                <c:pt idx="0">
                  <c:v>Professions &amp; Applied Sciences</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Stages'!$P$113:$P$116</c:f>
              <c:numCache>
                <c:formatCode>General</c:formatCode>
                <c:ptCount val="4"/>
                <c:pt idx="0">
                  <c:v>8</c:v>
                </c:pt>
                <c:pt idx="1">
                  <c:v>4</c:v>
                </c:pt>
                <c:pt idx="2">
                  <c:v>2</c:v>
                </c:pt>
                <c:pt idx="3">
                  <c:v>3</c:v>
                </c:pt>
              </c:numCache>
            </c:numRef>
          </c:val>
        </c:ser>
        <c:ser>
          <c:idx val="5"/>
          <c:order val="5"/>
          <c:tx>
            <c:strRef>
              <c:f>'By Stages'!$Q$112</c:f>
              <c:strCache>
                <c:ptCount val="1"/>
                <c:pt idx="0">
                  <c:v>Double Major</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Stages'!$Q$113:$Q$116</c:f>
              <c:numCache>
                <c:formatCode>General</c:formatCode>
                <c:ptCount val="4"/>
                <c:pt idx="0">
                  <c:v>1</c:v>
                </c:pt>
                <c:pt idx="1">
                  <c:v>4</c:v>
                </c:pt>
              </c:numCache>
            </c:numRef>
          </c:val>
        </c:ser>
        <c:ser>
          <c:idx val="6"/>
          <c:order val="6"/>
          <c:tx>
            <c:strRef>
              <c:f>'By Stages'!$R$112</c:f>
              <c:strCache>
                <c:ptCount val="1"/>
                <c:pt idx="0">
                  <c:v>Undeclared</c:v>
                </c:pt>
              </c:strCache>
            </c:strRef>
          </c:tx>
          <c:dLbls>
            <c:txPr>
              <a:bodyPr/>
              <a:lstStyle/>
              <a:p>
                <a:pPr>
                  <a:defRPr sz="1600" b="1">
                    <a:solidFill>
                      <a:schemeClr val="bg1"/>
                    </a:solidFill>
                  </a:defRPr>
                </a:pPr>
                <a:endParaRPr lang="en-US"/>
              </a:p>
            </c:txPr>
            <c:showVal val="1"/>
          </c:dLbls>
          <c:cat>
            <c:strRef>
              <c:f>'By Stages'!$K$113:$K$116</c:f>
              <c:strCache>
                <c:ptCount val="4"/>
                <c:pt idx="0">
                  <c:v>Emerging</c:v>
                </c:pt>
                <c:pt idx="1">
                  <c:v>Establishing</c:v>
                </c:pt>
                <c:pt idx="2">
                  <c:v>Embedding</c:v>
                </c:pt>
                <c:pt idx="3">
                  <c:v>Experiencing</c:v>
                </c:pt>
              </c:strCache>
            </c:strRef>
          </c:cat>
          <c:val>
            <c:numRef>
              <c:f>'By Stages'!$R$113:$R$116</c:f>
              <c:numCache>
                <c:formatCode>General</c:formatCode>
                <c:ptCount val="4"/>
                <c:pt idx="0">
                  <c:v>2</c:v>
                </c:pt>
              </c:numCache>
            </c:numRef>
          </c:val>
        </c:ser>
        <c:overlap val="100"/>
        <c:axId val="139568256"/>
        <c:axId val="139569792"/>
      </c:barChart>
      <c:catAx>
        <c:axId val="139568256"/>
        <c:scaling>
          <c:orientation val="minMax"/>
        </c:scaling>
        <c:axPos val="b"/>
        <c:tickLblPos val="nextTo"/>
        <c:txPr>
          <a:bodyPr/>
          <a:lstStyle/>
          <a:p>
            <a:pPr>
              <a:defRPr sz="1600" b="1"/>
            </a:pPr>
            <a:endParaRPr lang="en-US"/>
          </a:p>
        </c:txPr>
        <c:crossAx val="139569792"/>
        <c:crosses val="autoZero"/>
        <c:auto val="1"/>
        <c:lblAlgn val="ctr"/>
        <c:lblOffset val="100"/>
      </c:catAx>
      <c:valAx>
        <c:axId val="139569792"/>
        <c:scaling>
          <c:orientation val="minMax"/>
        </c:scaling>
        <c:axPos val="l"/>
        <c:majorGridlines/>
        <c:numFmt formatCode="General" sourceLinked="1"/>
        <c:tickLblPos val="nextTo"/>
        <c:txPr>
          <a:bodyPr/>
          <a:lstStyle/>
          <a:p>
            <a:pPr>
              <a:defRPr sz="1600" b="1"/>
            </a:pPr>
            <a:endParaRPr lang="en-US"/>
          </a:p>
        </c:txPr>
        <c:crossAx val="139568256"/>
        <c:crosses val="autoZero"/>
        <c:crossBetween val="between"/>
      </c:valAx>
    </c:plotArea>
    <c:legend>
      <c:legendPos val="r"/>
      <c:layout/>
      <c:txPr>
        <a:bodyPr/>
        <a:lstStyle/>
        <a:p>
          <a:pPr>
            <a:defRPr sz="1600" b="1"/>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Facebook</c:v>
          </c:tx>
          <c:dLbls>
            <c:dLbl>
              <c:idx val="0"/>
              <c:layout/>
              <c:tx>
                <c:rich>
                  <a:bodyPr/>
                  <a:lstStyle/>
                  <a:p>
                    <a:r>
                      <a:rPr lang="en-US" sz="1600">
                        <a:solidFill>
                          <a:schemeClr val="bg1"/>
                        </a:solidFill>
                      </a:rPr>
                      <a:t>9</a:t>
                    </a:r>
                    <a:r>
                      <a:rPr lang="en-US"/>
                      <a:t>4%</a:t>
                    </a:r>
                  </a:p>
                  <a:p>
                    <a:r>
                      <a:rPr lang="en-US"/>
                      <a:t>29</a:t>
                    </a:r>
                  </a:p>
                </c:rich>
              </c:tx>
              <c:dLblPos val="ctr"/>
              <c:showVal val="1"/>
            </c:dLbl>
            <c:dLbl>
              <c:idx val="1"/>
              <c:layout/>
              <c:tx>
                <c:rich>
                  <a:bodyPr/>
                  <a:lstStyle/>
                  <a:p>
                    <a:r>
                      <a:rPr lang="en-US" sz="1600">
                        <a:solidFill>
                          <a:schemeClr val="bg1"/>
                        </a:solidFill>
                      </a:rPr>
                      <a:t>1</a:t>
                    </a:r>
                    <a:r>
                      <a:rPr lang="en-US"/>
                      <a:t>00%</a:t>
                    </a:r>
                  </a:p>
                  <a:p>
                    <a:r>
                      <a:rPr lang="en-US"/>
                      <a:t>10</a:t>
                    </a:r>
                  </a:p>
                </c:rich>
              </c:tx>
              <c:dLblPos val="ctr"/>
              <c:showVal val="1"/>
            </c:dLbl>
            <c:dLbl>
              <c:idx val="2"/>
              <c:layout/>
              <c:tx>
                <c:rich>
                  <a:bodyPr/>
                  <a:lstStyle/>
                  <a:p>
                    <a:r>
                      <a:rPr lang="en-US" sz="1600">
                        <a:solidFill>
                          <a:schemeClr val="bg1"/>
                        </a:solidFill>
                      </a:rPr>
                      <a:t>1</a:t>
                    </a:r>
                    <a:r>
                      <a:rPr lang="en-US"/>
                      <a:t>00%</a:t>
                    </a:r>
                  </a:p>
                  <a:p>
                    <a:r>
                      <a:rPr lang="en-US"/>
                      <a:t>10</a:t>
                    </a:r>
                  </a:p>
                </c:rich>
              </c:tx>
              <c:dLblPos val="ctr"/>
              <c:showVal val="1"/>
            </c:dLbl>
            <c:dLbl>
              <c:idx val="3"/>
              <c:layout/>
              <c:tx>
                <c:rich>
                  <a:bodyPr/>
                  <a:lstStyle/>
                  <a:p>
                    <a:r>
                      <a:rPr lang="en-US" sz="1600">
                        <a:solidFill>
                          <a:schemeClr val="bg1"/>
                        </a:solidFill>
                      </a:rPr>
                      <a:t>9</a:t>
                    </a:r>
                    <a:r>
                      <a:rPr lang="en-US"/>
                      <a:t>0%</a:t>
                    </a:r>
                  </a:p>
                  <a:p>
                    <a:r>
                      <a:rPr lang="en-US"/>
                      <a:t>9</a:t>
                    </a:r>
                  </a:p>
                </c:rich>
              </c:tx>
              <c:dLblPos val="ctr"/>
              <c:showVal val="1"/>
            </c:dLbl>
            <c:txPr>
              <a:bodyPr/>
              <a:lstStyle/>
              <a:p>
                <a:pPr>
                  <a:defRPr sz="1600" b="1">
                    <a:solidFill>
                      <a:schemeClr val="bg1"/>
                    </a:solidFill>
                  </a:defRPr>
                </a:pPr>
                <a:endParaRPr lang="en-US"/>
              </a:p>
            </c:txPr>
            <c:dLblPos val="ctr"/>
            <c:showVal val="1"/>
          </c:dLbls>
          <c:cat>
            <c:strRef>
              <c:f>'Query 19 Redone'!$J$109:$J$112</c:f>
              <c:strCache>
                <c:ptCount val="4"/>
                <c:pt idx="0">
                  <c:v>Emerging</c:v>
                </c:pt>
                <c:pt idx="1">
                  <c:v>Establishing</c:v>
                </c:pt>
                <c:pt idx="2">
                  <c:v>Embedding</c:v>
                </c:pt>
                <c:pt idx="3">
                  <c:v>Experiencing</c:v>
                </c:pt>
              </c:strCache>
            </c:strRef>
          </c:cat>
          <c:val>
            <c:numRef>
              <c:f>'Query 19 Redone'!$K$109:$K$112</c:f>
              <c:numCache>
                <c:formatCode>0%</c:formatCode>
                <c:ptCount val="4"/>
                <c:pt idx="0">
                  <c:v>0.93548387096773988</c:v>
                </c:pt>
                <c:pt idx="1">
                  <c:v>1</c:v>
                </c:pt>
                <c:pt idx="2">
                  <c:v>1</c:v>
                </c:pt>
                <c:pt idx="3">
                  <c:v>0.9</c:v>
                </c:pt>
              </c:numCache>
            </c:numRef>
          </c:val>
        </c:ser>
        <c:axId val="139819648"/>
        <c:axId val="139837824"/>
      </c:barChart>
      <c:catAx>
        <c:axId val="139819648"/>
        <c:scaling>
          <c:orientation val="minMax"/>
        </c:scaling>
        <c:axPos val="b"/>
        <c:tickLblPos val="nextTo"/>
        <c:txPr>
          <a:bodyPr/>
          <a:lstStyle/>
          <a:p>
            <a:pPr>
              <a:defRPr sz="1600" b="1"/>
            </a:pPr>
            <a:endParaRPr lang="en-US"/>
          </a:p>
        </c:txPr>
        <c:crossAx val="139837824"/>
        <c:crosses val="autoZero"/>
        <c:auto val="1"/>
        <c:lblAlgn val="ctr"/>
        <c:lblOffset val="100"/>
      </c:catAx>
      <c:valAx>
        <c:axId val="139837824"/>
        <c:scaling>
          <c:orientation val="minMax"/>
          <c:max val="1"/>
          <c:min val="0.84000000000000064"/>
        </c:scaling>
        <c:axPos val="l"/>
        <c:majorGridlines/>
        <c:numFmt formatCode="0%" sourceLinked="1"/>
        <c:tickLblPos val="nextTo"/>
        <c:txPr>
          <a:bodyPr/>
          <a:lstStyle/>
          <a:p>
            <a:pPr>
              <a:defRPr sz="1600" b="1"/>
            </a:pPr>
            <a:endParaRPr lang="en-US"/>
          </a:p>
        </c:txPr>
        <c:crossAx val="139819648"/>
        <c:crosses val="autoZero"/>
        <c:crossBetween val="between"/>
      </c:valAx>
    </c:plotArea>
    <c:legend>
      <c:legendPos val="r"/>
      <c:legendEntry>
        <c:idx val="0"/>
        <c:txPr>
          <a:bodyPr/>
          <a:lstStyle/>
          <a:p>
            <a:pPr>
              <a:defRPr sz="1600" b="1"/>
            </a:pPr>
            <a:endParaRPr lang="en-US"/>
          </a:p>
        </c:txPr>
      </c:legendEntry>
      <c:layout/>
      <c:txPr>
        <a:bodyPr/>
        <a:lstStyle/>
        <a:p>
          <a:pPr>
            <a:defRPr sz="16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301766966629439E-2"/>
          <c:y val="4.3434343434343436E-2"/>
          <c:w val="0.70626206880389952"/>
          <c:h val="0.87687703809751305"/>
        </c:manualLayout>
      </c:layout>
      <c:barChart>
        <c:barDir val="col"/>
        <c:grouping val="clustered"/>
        <c:ser>
          <c:idx val="0"/>
          <c:order val="0"/>
          <c:tx>
            <c:v>Facebook AND Caution</c:v>
          </c:tx>
          <c:dLbls>
            <c:dLbl>
              <c:idx val="0"/>
              <c:layout/>
              <c:tx>
                <c:rich>
                  <a:bodyPr/>
                  <a:lstStyle/>
                  <a:p>
                    <a:r>
                      <a:rPr lang="en-US" sz="1600">
                        <a:solidFill>
                          <a:schemeClr val="bg1"/>
                        </a:solidFill>
                      </a:rPr>
                      <a:t>2</a:t>
                    </a:r>
                    <a:r>
                      <a:rPr lang="en-US"/>
                      <a:t>3%</a:t>
                    </a:r>
                  </a:p>
                  <a:p>
                    <a:r>
                      <a:rPr lang="en-US"/>
                      <a:t>7</a:t>
                    </a:r>
                  </a:p>
                </c:rich>
              </c:tx>
              <c:dLblPos val="ctr"/>
              <c:showVal val="1"/>
            </c:dLbl>
            <c:dLbl>
              <c:idx val="1"/>
              <c:layout/>
              <c:tx>
                <c:rich>
                  <a:bodyPr/>
                  <a:lstStyle/>
                  <a:p>
                    <a:r>
                      <a:rPr lang="en-US" sz="1600">
                        <a:solidFill>
                          <a:schemeClr val="bg1"/>
                        </a:solidFill>
                      </a:rPr>
                      <a:t>2</a:t>
                    </a:r>
                    <a:r>
                      <a:rPr lang="en-US"/>
                      <a:t>0%</a:t>
                    </a:r>
                  </a:p>
                  <a:p>
                    <a:r>
                      <a:rPr lang="en-US"/>
                      <a:t>2</a:t>
                    </a:r>
                  </a:p>
                </c:rich>
              </c:tx>
              <c:dLblPos val="ctr"/>
              <c:showVal val="1"/>
            </c:dLbl>
            <c:dLbl>
              <c:idx val="2"/>
              <c:layout/>
              <c:tx>
                <c:rich>
                  <a:bodyPr/>
                  <a:lstStyle/>
                  <a:p>
                    <a:r>
                      <a:rPr lang="en-US" sz="1600">
                        <a:solidFill>
                          <a:schemeClr val="bg1"/>
                        </a:solidFill>
                      </a:rPr>
                      <a:t>2</a:t>
                    </a:r>
                    <a:r>
                      <a:rPr lang="en-US"/>
                      <a:t>0%</a:t>
                    </a:r>
                  </a:p>
                  <a:p>
                    <a:r>
                      <a:rPr lang="en-US"/>
                      <a:t>2</a:t>
                    </a:r>
                  </a:p>
                </c:rich>
              </c:tx>
              <c:dLblPos val="ctr"/>
              <c:showVal val="1"/>
            </c:dLbl>
            <c:dLbl>
              <c:idx val="3"/>
              <c:layout/>
              <c:tx>
                <c:rich>
                  <a:bodyPr/>
                  <a:lstStyle/>
                  <a:p>
                    <a:r>
                      <a:rPr lang="en-US" sz="1600">
                        <a:solidFill>
                          <a:schemeClr val="bg1"/>
                        </a:solidFill>
                      </a:rPr>
                      <a:t>2</a:t>
                    </a:r>
                    <a:r>
                      <a:rPr lang="en-US"/>
                      <a:t>0%</a:t>
                    </a:r>
                  </a:p>
                  <a:p>
                    <a:r>
                      <a:rPr lang="en-US"/>
                      <a:t>2</a:t>
                    </a:r>
                  </a:p>
                </c:rich>
              </c:tx>
              <c:dLblPos val="ctr"/>
              <c:showVal val="1"/>
            </c:dLbl>
            <c:txPr>
              <a:bodyPr/>
              <a:lstStyle/>
              <a:p>
                <a:pPr>
                  <a:defRPr sz="1600" b="1">
                    <a:solidFill>
                      <a:schemeClr val="bg1"/>
                    </a:solidFill>
                  </a:defRPr>
                </a:pPr>
                <a:endParaRPr lang="en-US"/>
              </a:p>
            </c:txPr>
            <c:dLblPos val="ctr"/>
            <c:showVal val="1"/>
          </c:dLbls>
          <c:cat>
            <c:strRef>
              <c:f>'Query 22-25'!$H$52:$H$55</c:f>
              <c:strCache>
                <c:ptCount val="4"/>
                <c:pt idx="0">
                  <c:v>Emerging</c:v>
                </c:pt>
                <c:pt idx="1">
                  <c:v>Establishing</c:v>
                </c:pt>
                <c:pt idx="2">
                  <c:v>Embedding</c:v>
                </c:pt>
                <c:pt idx="3">
                  <c:v>Experiencing</c:v>
                </c:pt>
              </c:strCache>
            </c:strRef>
          </c:cat>
          <c:val>
            <c:numRef>
              <c:f>'Query 22-25'!$I$52:$I$55</c:f>
              <c:numCache>
                <c:formatCode>0%</c:formatCode>
                <c:ptCount val="4"/>
                <c:pt idx="0">
                  <c:v>0.22580645161290341</c:v>
                </c:pt>
                <c:pt idx="1">
                  <c:v>0.2</c:v>
                </c:pt>
                <c:pt idx="2">
                  <c:v>0.2</c:v>
                </c:pt>
                <c:pt idx="3">
                  <c:v>0.2</c:v>
                </c:pt>
              </c:numCache>
            </c:numRef>
          </c:val>
        </c:ser>
        <c:axId val="139875072"/>
        <c:axId val="139876608"/>
      </c:barChart>
      <c:catAx>
        <c:axId val="139875072"/>
        <c:scaling>
          <c:orientation val="minMax"/>
        </c:scaling>
        <c:axPos val="b"/>
        <c:tickLblPos val="nextTo"/>
        <c:txPr>
          <a:bodyPr/>
          <a:lstStyle/>
          <a:p>
            <a:pPr>
              <a:defRPr sz="1600" b="1"/>
            </a:pPr>
            <a:endParaRPr lang="en-US"/>
          </a:p>
        </c:txPr>
        <c:crossAx val="139876608"/>
        <c:crosses val="autoZero"/>
        <c:auto val="1"/>
        <c:lblAlgn val="ctr"/>
        <c:lblOffset val="100"/>
      </c:catAx>
      <c:valAx>
        <c:axId val="139876608"/>
        <c:scaling>
          <c:orientation val="minMax"/>
          <c:max val="0.30000000000000032"/>
          <c:min val="0.05"/>
        </c:scaling>
        <c:axPos val="l"/>
        <c:majorGridlines/>
        <c:numFmt formatCode="0%" sourceLinked="1"/>
        <c:tickLblPos val="nextTo"/>
        <c:txPr>
          <a:bodyPr/>
          <a:lstStyle/>
          <a:p>
            <a:pPr>
              <a:defRPr sz="1600" b="1"/>
            </a:pPr>
            <a:endParaRPr lang="en-US"/>
          </a:p>
        </c:txPr>
        <c:crossAx val="139875072"/>
        <c:crosses val="autoZero"/>
        <c:crossBetween val="between"/>
        <c:majorUnit val="0.05"/>
        <c:minorUnit val="1.0000000000000041E-3"/>
      </c:valAx>
    </c:plotArea>
    <c:legend>
      <c:legendPos val="r"/>
      <c:layout>
        <c:manualLayout>
          <c:xMode val="edge"/>
          <c:yMode val="edge"/>
          <c:x val="0.81024453974503186"/>
          <c:y val="0.42592201542989144"/>
          <c:w val="0.15294080427446649"/>
          <c:h val="0.18382431553853934"/>
        </c:manualLayout>
      </c:layout>
      <c:txPr>
        <a:bodyPr/>
        <a:lstStyle/>
        <a:p>
          <a:pPr>
            <a:defRPr sz="1400" b="1"/>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65300" y="733425"/>
            <a:ext cx="3486150" cy="26146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993" y="3636743"/>
            <a:ext cx="5615940" cy="49712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orangeacid/25209091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flickr.com/photos/doug88888/457056663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List_of_academic_discipline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flickr.com/photos/aramisfirefly/3580397954/" TargetMode="External"/><Relationship Id="rId4" Type="http://schemas.openxmlformats.org/officeDocument/2006/relationships/hyperlink" Target="http://www.thenation.com/article/168125/amazon-effec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oclc.org/research/activities/synchronicity/default.htm"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flickr.com/photos/themadguru/3546619930/"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ownload.qsrinternational.com/Document/NVivo9/NVivo9-Getting-Started-Guid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flickr.com/photos/pinksherbet/2001899627/"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flickr.com/photos/ravages/236981527/"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flickr.com/photos/ana_cotta/2532911186/"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flickr.com/photos/cubmundo/618430615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usatoday.com/news/education/story/2011-08-22/Study-College-students-rarely-use-librarians-expertise/50094086/1"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flickr.com/photos/nicocavallotto/363251198/"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flickr.com/photos/lafayette-college/5515447182/"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www.oclc.org/research/activities/past/orprojects/imls/default.htm"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www.oclc.org/reports/synchronicity/full.pdf" TargetMode="External"/><Relationship Id="rId4" Type="http://schemas.openxmlformats.org/officeDocument/2006/relationships/hyperlink" Target="http://www.usatoday.com/news/education/story/2011-08-22/Study-College-students-rarely-use-librarians-expertise/50094086/1"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jisc.ac.uk/media/documents/publications/reports/2010/digitalinformationseekerreport.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733425"/>
            <a:ext cx="3486150" cy="26146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821D038-153C-42F9-8537-E055FB9E270E}" type="slidenum">
              <a:rPr lang="en-US" smtClean="0"/>
              <a:pPr/>
              <a:t>11</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z="1400" dirty="0" smtClean="0">
                <a:latin typeface="Arial" charset="0"/>
                <a:cs typeface="Arial" charset="0"/>
              </a:rPr>
              <a:t>The findings will be used to create </a:t>
            </a:r>
            <a:r>
              <a:rPr lang="en-GB" sz="1400" dirty="0" smtClean="0">
                <a:latin typeface="Arial" charset="0"/>
                <a:cs typeface="Arial" charset="0"/>
              </a:rPr>
              <a:t>a matrix of implementation options allowing those designing and delivering digital platforms and services to make informed decisions relative to engagement and motivation for individuals at each of the educational stages.</a:t>
            </a:r>
          </a:p>
          <a:p>
            <a:r>
              <a:rPr lang="en-GB" sz="1400" dirty="0" smtClean="0">
                <a:latin typeface="Arial" charset="0"/>
                <a:cs typeface="Arial" charset="0"/>
              </a:rPr>
              <a:t>Work as an interdisciplinary team, bringing to bear our relative expertises in Educational Technology, Library Information and Science/Research Methodology (User </a:t>
            </a:r>
            <a:r>
              <a:rPr lang="en-GB" sz="1400" dirty="0" err="1" smtClean="0">
                <a:latin typeface="Arial" charset="0"/>
                <a:cs typeface="Arial" charset="0"/>
              </a:rPr>
              <a:t>behavior</a:t>
            </a:r>
            <a:r>
              <a:rPr lang="en-GB" sz="1400" dirty="0" smtClean="0">
                <a:latin typeface="Arial" charset="0"/>
                <a:cs typeface="Arial" charset="0"/>
              </a:rPr>
              <a:t>), and Anthropology (Ethnography)</a:t>
            </a:r>
          </a:p>
          <a:p>
            <a:endParaRPr lang="en-GB" sz="1400" dirty="0" smtClean="0">
              <a:latin typeface="Arial" charset="0"/>
              <a:cs typeface="Arial"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GB" sz="1200" dirty="0" smtClean="0">
              <a:latin typeface="Arial" charset="0"/>
              <a:cs typeface="Arial" charset="0"/>
            </a:endParaRPr>
          </a:p>
        </p:txBody>
      </p:sp>
      <p:sp>
        <p:nvSpPr>
          <p:cNvPr id="54275" name="Slide Number Placeholder 3"/>
          <p:cNvSpPr>
            <a:spLocks noGrp="1"/>
          </p:cNvSpPr>
          <p:nvPr>
            <p:ph type="sldNum" sz="quarter" idx="5"/>
          </p:nvPr>
        </p:nvSpPr>
        <p:spPr>
          <a:noFill/>
        </p:spPr>
        <p:txBody>
          <a:bodyPr/>
          <a:lstStyle/>
          <a:p>
            <a:fld id="{A6E86B3F-66B0-46B2-9167-96A9333793C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400" kern="1200" dirty="0" smtClean="0">
                <a:solidFill>
                  <a:schemeClr val="tx1"/>
                </a:solidFill>
                <a:latin typeface="Arial" pitchFamily="34" charset="0"/>
                <a:cs typeface="Arial" pitchFamily="34" charset="0"/>
              </a:rPr>
              <a:t>“Several methods of data collection are being utilized in this study: semi-structured interviews, diaries, and an online survey. The multi-method design enables triangulation, which provides a cross examination of the data analysis and results. </a:t>
            </a:r>
            <a:r>
              <a:rPr lang="en-GB" sz="1400" kern="1200" dirty="0" smtClean="0">
                <a:solidFill>
                  <a:schemeClr val="tx1"/>
                </a:solidFill>
                <a:latin typeface="Arial" pitchFamily="34" charset="0"/>
                <a:cs typeface="Arial" pitchFamily="34" charset="0"/>
              </a:rPr>
              <a:t>The quantitative and qualitative methods, including ethnographic methods that devote individual attention to the subjects, yield a very rich data set enabling multiple methods of analysis.”  </a:t>
            </a:r>
          </a:p>
          <a:p>
            <a:pPr marL="0" marR="0" indent="0" algn="l" defTabSz="914400" rtl="0" eaLnBrk="1" fontAlgn="base" latinLnBrk="0" hangingPunct="1">
              <a:lnSpc>
                <a:spcPct val="100000"/>
              </a:lnSpc>
              <a:spcBef>
                <a:spcPts val="0"/>
              </a:spcBef>
              <a:spcAft>
                <a:spcPct val="0"/>
              </a:spcAft>
              <a:buClrTx/>
              <a:buSzTx/>
              <a:buFontTx/>
              <a:buNone/>
              <a:tabLst/>
              <a:defRPr/>
            </a:pPr>
            <a:endParaRPr lang="en-GB" sz="1400"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ts val="0"/>
              </a:spcBef>
              <a:spcAft>
                <a:spcPct val="0"/>
              </a:spcAft>
              <a:buClrTx/>
              <a:buSzTx/>
              <a:buFontTx/>
              <a:buNone/>
              <a:tabLst/>
              <a:defRPr/>
            </a:pPr>
            <a:r>
              <a:rPr lang="en-GB" sz="1400" kern="1200" dirty="0" smtClean="0">
                <a:solidFill>
                  <a:schemeClr val="tx1"/>
                </a:solidFill>
                <a:latin typeface="Arial" pitchFamily="34" charset="0"/>
                <a:cs typeface="Arial" pitchFamily="34" charset="0"/>
              </a:rPr>
              <a:t>Connaway, L. S., Lanclos, D., White, D. S., Le Cornu, A., &amp; Hood, E. M. (2012). </a:t>
            </a:r>
            <a:r>
              <a:rPr lang="en-US" sz="1400" kern="1200" dirty="0" smtClean="0">
                <a:solidFill>
                  <a:schemeClr val="tx1"/>
                </a:solidFill>
                <a:latin typeface="Arial" pitchFamily="34" charset="0"/>
                <a:cs typeface="Arial" pitchFamily="34" charset="0"/>
              </a:rPr>
              <a:t>User-centered decision making: A new model for developing academic library services and systems. </a:t>
            </a:r>
            <a:r>
              <a:rPr lang="en-US" sz="1400" i="1" kern="1200" dirty="0" smtClean="0">
                <a:solidFill>
                  <a:schemeClr val="tx1"/>
                </a:solidFill>
                <a:latin typeface="Arial" pitchFamily="34" charset="0"/>
                <a:cs typeface="Arial" pitchFamily="34" charset="0"/>
              </a:rPr>
              <a:t>IFLA 2012 Conference Proceedings, August 11-17, Helsinki, Finland. </a:t>
            </a:r>
            <a:r>
              <a:rPr lang="en-GB" sz="1400" kern="1200" dirty="0" smtClean="0">
                <a:solidFill>
                  <a:schemeClr val="tx1"/>
                </a:solidFill>
                <a:latin typeface="Arial" pitchFamily="34" charset="0"/>
                <a:cs typeface="Arial" pitchFamily="34" charset="0"/>
              </a:rPr>
              <a:t> </a:t>
            </a:r>
            <a:endParaRPr lang="en-US" sz="1400"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ts val="0"/>
              </a:spcBef>
              <a:spcAft>
                <a:spcPct val="0"/>
              </a:spcAft>
              <a:buClrTx/>
              <a:buSzTx/>
              <a:buFontTx/>
              <a:buNone/>
              <a:tabLst/>
              <a:defRPr/>
            </a:pPr>
            <a:endParaRPr lang="en-US" sz="1400" i="0" kern="1200" dirty="0" smtClean="0">
              <a:solidFill>
                <a:schemeClr val="tx1"/>
              </a:solidFill>
              <a:latin typeface="Arial" pitchFamily="34" charset="0"/>
              <a:cs typeface="Arial"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562" y="3433762"/>
            <a:ext cx="6400800" cy="5638800"/>
          </a:xfrm>
        </p:spPr>
        <p:txBody>
          <a:bodyPr>
            <a:noAutofit/>
          </a:bodyPr>
          <a:lstStyle/>
          <a:p>
            <a:r>
              <a:rPr lang="en-US" sz="1200" b="1" dirty="0" smtClean="0">
                <a:latin typeface="Arial" pitchFamily="34" charset="0"/>
                <a:cs typeface="Arial" pitchFamily="34" charset="0"/>
              </a:rPr>
              <a:t>Ethnography</a:t>
            </a: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(From Basic Research Methods 5</a:t>
            </a:r>
            <a:r>
              <a:rPr lang="en-US" sz="1200" b="1" baseline="30000" dirty="0" smtClean="0">
                <a:latin typeface="Arial" pitchFamily="34" charset="0"/>
                <a:cs typeface="Arial" pitchFamily="34" charset="0"/>
              </a:rPr>
              <a:t>th</a:t>
            </a:r>
            <a:r>
              <a:rPr lang="en-US" sz="1200" b="1" dirty="0" smtClean="0">
                <a:latin typeface="Arial" pitchFamily="34" charset="0"/>
                <a:cs typeface="Arial" pitchFamily="34" charset="0"/>
              </a:rPr>
              <a:t> Edition, p. 175-176)</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Ethnography involves establishing rapport, selecting research participants, transcribing observations and conversations, and keeping diaries, although </a:t>
            </a:r>
            <a:r>
              <a:rPr lang="en-US" sz="1200" dirty="0" err="1" smtClean="0">
                <a:latin typeface="Arial" pitchFamily="34" charset="0"/>
                <a:cs typeface="Arial" pitchFamily="34" charset="0"/>
              </a:rPr>
              <a:t>Geertz</a:t>
            </a:r>
            <a:r>
              <a:rPr lang="en-US" sz="1200" dirty="0" smtClean="0">
                <a:latin typeface="Arial" pitchFamily="34" charset="0"/>
                <a:cs typeface="Arial" pitchFamily="34" charset="0"/>
              </a:rPr>
              <a:t> believes that none of these techniques or procedures adequately defines the venture. He believes ethnography is defined by the kind of intellectual effort it is, “an elaborate venture in ‘thick description.’ ”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Reality, as perceived by the observer, is described in such detail that the reader can experience the total event as if he or she had actually been involved in it. </a:t>
            </a:r>
          </a:p>
          <a:p>
            <a:endParaRPr lang="en-US" sz="1200" dirty="0" smtClean="0">
              <a:latin typeface="Arial" pitchFamily="34" charset="0"/>
              <a:cs typeface="Arial" pitchFamily="34" charset="0"/>
            </a:endParaRPr>
          </a:p>
          <a:p>
            <a:pPr defTabSz="932871">
              <a:defRPr/>
            </a:pPr>
            <a:r>
              <a:rPr lang="en-US" sz="1200" dirty="0" smtClean="0">
                <a:latin typeface="Arial" pitchFamily="34" charset="0"/>
                <a:cs typeface="Arial" pitchFamily="34" charset="0"/>
              </a:rPr>
              <a:t>The goal of ethnography is to establish rapport with target communities, via a flexible toolkit of methods including participant observation, structured and unstructured interviews, reliance on selected research participants as “key informants,” and keeping diaries. The analytical intellectual work of ethnography involves being able to engage in a particular way of seeing (Wolcott 2008) that is informed by the ethnographer’s immersion in the reality of other people’s existence. Such qualitative data must be approached and interpreted in a way that recognizes and retains this richness (Connaway and Powell 2010).</a:t>
            </a:r>
          </a:p>
          <a:p>
            <a:pPr defTabSz="932871">
              <a:defRPr/>
            </a:pPr>
            <a:endParaRPr lang="en-US" sz="1200" dirty="0" smtClean="0">
              <a:latin typeface="Arial" pitchFamily="34" charset="0"/>
              <a:cs typeface="Arial" pitchFamily="34" charset="0"/>
            </a:endParaRPr>
          </a:p>
          <a:p>
            <a:pPr defTabSz="932871">
              <a:defRPr/>
            </a:pPr>
            <a:r>
              <a:rPr lang="en-US" sz="1200" dirty="0" err="1" smtClean="0">
                <a:latin typeface="Arial" pitchFamily="34" charset="0"/>
                <a:cs typeface="Arial" pitchFamily="34" charset="0"/>
              </a:rPr>
              <a:t>Geertz</a:t>
            </a:r>
            <a:r>
              <a:rPr lang="en-US" sz="1200" dirty="0" smtClean="0">
                <a:latin typeface="Arial" pitchFamily="34" charset="0"/>
                <a:cs typeface="Arial" pitchFamily="34" charset="0"/>
              </a:rPr>
              <a:t>, Clifford. 1973. </a:t>
            </a:r>
            <a:r>
              <a:rPr lang="en-US" sz="1200" i="1" dirty="0" smtClean="0">
                <a:latin typeface="Arial" pitchFamily="34" charset="0"/>
                <a:cs typeface="Arial" pitchFamily="34" charset="0"/>
              </a:rPr>
              <a:t>The interpretation of cultures: selected essays</a:t>
            </a:r>
            <a:r>
              <a:rPr lang="en-US" sz="1200" dirty="0" smtClean="0">
                <a:latin typeface="Arial" pitchFamily="34" charset="0"/>
                <a:cs typeface="Arial" pitchFamily="34" charset="0"/>
              </a:rPr>
              <a:t>. New York: Basic Books, 6. </a:t>
            </a:r>
          </a:p>
          <a:p>
            <a:pPr defTabSz="932871">
              <a:defRPr/>
            </a:pPr>
            <a:endParaRPr lang="en-US" sz="1200" dirty="0" smtClean="0">
              <a:latin typeface="Arial" pitchFamily="34" charset="0"/>
              <a:cs typeface="Arial" pitchFamily="34" charset="0"/>
            </a:endParaRPr>
          </a:p>
          <a:p>
            <a:pPr marL="0" marR="0" indent="0" algn="l" defTabSz="932871"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cs typeface="Arial" pitchFamily="34" charset="0"/>
              </a:rPr>
              <a:t>Connaway, L. S., &amp; Powell, R. R. (2010). </a:t>
            </a:r>
            <a:r>
              <a:rPr lang="en-US" sz="1200" i="1" kern="1200" dirty="0" smtClean="0">
                <a:solidFill>
                  <a:schemeClr val="tx1"/>
                </a:solidFill>
                <a:latin typeface="Arial" pitchFamily="34" charset="0"/>
                <a:cs typeface="Arial" pitchFamily="34" charset="0"/>
              </a:rPr>
              <a:t>Basic research methods for librarians</a:t>
            </a:r>
            <a:r>
              <a:rPr lang="en-US" sz="1200" kern="1200" dirty="0" smtClean="0">
                <a:solidFill>
                  <a:schemeClr val="tx1"/>
                </a:solidFill>
                <a:latin typeface="Arial" pitchFamily="34" charset="0"/>
                <a:cs typeface="Arial" pitchFamily="34" charset="0"/>
              </a:rPr>
              <a:t>. Santa Barbara, CA: Libraries Unlimited.</a:t>
            </a:r>
            <a:endParaRPr lang="en-US" sz="1200" b="0" kern="1200" dirty="0" smtClean="0">
              <a:solidFill>
                <a:schemeClr val="tx1"/>
              </a:solidFill>
              <a:latin typeface="Arial" pitchFamily="34" charset="0"/>
              <a:cs typeface="Arial" pitchFamily="34" charset="0"/>
            </a:endParaRPr>
          </a:p>
          <a:p>
            <a:pPr defTabSz="932871">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The </a:t>
            </a:r>
            <a:r>
              <a:rPr lang="en-US" sz="1400" b="1" dirty="0" smtClean="0">
                <a:latin typeface="Arial" pitchFamily="34" charset="0"/>
                <a:cs typeface="Arial" pitchFamily="34" charset="0"/>
              </a:rPr>
              <a:t>diaries</a:t>
            </a:r>
            <a:r>
              <a:rPr lang="en-US" sz="1400" dirty="0" smtClean="0">
                <a:latin typeface="Arial" pitchFamily="34" charset="0"/>
                <a:cs typeface="Arial" pitchFamily="34" charset="0"/>
              </a:rPr>
              <a:t> are an ethnographic data collection technique and a form of event sampling, which can focus participant attention on those areas which most interest researchers.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and Powell (2010) point out that instruments (like diaries) that are intended to get people to describe what has just happened to them may be affected by distortions of memory and retrospection. They recommend that the question under review “center on discrete, defined events or moments so that such recording effort becomes reasonable and recall efforts are relatively straightforward”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and Powell 2010, 222).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Connaway, L. S., &amp; Powell, R. R. (2010). </a:t>
            </a:r>
            <a:r>
              <a:rPr lang="en-US" sz="1400" i="1" kern="1200" dirty="0" smtClean="0">
                <a:solidFill>
                  <a:schemeClr val="tx1"/>
                </a:solidFill>
                <a:latin typeface="Arial" pitchFamily="34" charset="0"/>
                <a:cs typeface="Arial" pitchFamily="34" charset="0"/>
              </a:rPr>
              <a:t>Basic research methods for librarians</a:t>
            </a:r>
            <a:r>
              <a:rPr lang="en-US" sz="1400" kern="1200" dirty="0" smtClean="0">
                <a:solidFill>
                  <a:schemeClr val="tx1"/>
                </a:solidFill>
                <a:latin typeface="Arial" pitchFamily="34" charset="0"/>
                <a:cs typeface="Arial" pitchFamily="34" charset="0"/>
              </a:rPr>
              <a:t>. Santa Barbara, CA: Libraries Unlimited.</a:t>
            </a:r>
            <a:endParaRPr lang="en-US" sz="1400" b="0"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509962"/>
            <a:ext cx="6629400" cy="5512019"/>
          </a:xfrm>
        </p:spPr>
        <p:txBody>
          <a:bodyPr>
            <a:noAutofit/>
          </a:bodyPr>
          <a:lstStyle/>
          <a:p>
            <a:r>
              <a:rPr lang="en-US" sz="1200" b="1" dirty="0" smtClean="0">
                <a:latin typeface="Arial" pitchFamily="34" charset="0"/>
                <a:cs typeface="Arial" pitchFamily="34" charset="0"/>
              </a:rPr>
              <a:t>Interviews</a:t>
            </a: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(From Basic Research Methods 5</a:t>
            </a:r>
            <a:r>
              <a:rPr lang="en-US" sz="1200" b="1" baseline="30000" dirty="0" smtClean="0">
                <a:latin typeface="Arial" pitchFamily="34" charset="0"/>
                <a:cs typeface="Arial" pitchFamily="34" charset="0"/>
              </a:rPr>
              <a:t>th</a:t>
            </a:r>
            <a:r>
              <a:rPr lang="en-US" sz="1200" b="1" dirty="0" smtClean="0">
                <a:latin typeface="Arial" pitchFamily="34" charset="0"/>
                <a:cs typeface="Arial" pitchFamily="34" charset="0"/>
              </a:rPr>
              <a:t> Edition, p. 218-220)</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Interviewing’s primary strength is its ability to range over a time period, thereby capturing more than the single instant of an isolated action . This flexible technique allows the investigator to probe, to clarify, and to create new questions based on what has already been heard. Well conducted, in-depth interviews develop narratives along the lines of most immediacy for the participant while also providing the researcher with the opportunity to include focused questions that fill in gaps, clear up ambiguities, explore new lines of inquiry, and make connections among statements. The thoughtful sequencing of different mechanisms for eliciting information includes the use of direct questions when following up on topics that a participant has identified as critical, silence that allows people the time needed to reflect on a topic, and structured questions to pull an interview back on track.</a:t>
            </a:r>
          </a:p>
          <a:p>
            <a:endParaRPr lang="en-US" sz="1200" dirty="0" smtClean="0">
              <a:latin typeface="Arial" pitchFamily="34" charset="0"/>
              <a:cs typeface="Arial" pitchFamily="34" charset="0"/>
            </a:endParaRPr>
          </a:p>
          <a:p>
            <a:pPr marL="0" marR="0" indent="0" algn="l" defTabSz="932871"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cs typeface="Arial" pitchFamily="34" charset="0"/>
              </a:rPr>
              <a:t>Connaway, L. S., &amp; Powell, R. R. (2010). </a:t>
            </a:r>
            <a:r>
              <a:rPr lang="en-US" sz="1200" i="1" kern="1200" dirty="0" smtClean="0">
                <a:solidFill>
                  <a:schemeClr val="tx1"/>
                </a:solidFill>
                <a:latin typeface="Arial" pitchFamily="34" charset="0"/>
                <a:cs typeface="Arial" pitchFamily="34" charset="0"/>
              </a:rPr>
              <a:t>Basic research methods for librarians</a:t>
            </a:r>
            <a:r>
              <a:rPr lang="en-US" sz="1200" kern="1200" dirty="0" smtClean="0">
                <a:solidFill>
                  <a:schemeClr val="tx1"/>
                </a:solidFill>
                <a:latin typeface="Arial" pitchFamily="34" charset="0"/>
                <a:cs typeface="Arial" pitchFamily="34" charset="0"/>
              </a:rPr>
              <a:t>. Santa Barbara, CA: Libraries Unlimited.</a:t>
            </a:r>
            <a:endParaRPr lang="en-US" sz="1200" b="0" kern="1200" dirty="0" smtClean="0">
              <a:solidFill>
                <a:schemeClr val="tx1"/>
              </a:solidFill>
              <a:latin typeface="Arial" pitchFamily="34" charset="0"/>
              <a:cs typeface="Arial" pitchFamily="34" charset="0"/>
            </a:endParaRPr>
          </a:p>
          <a:p>
            <a:endParaRPr lang="en-US" sz="1200" dirty="0" smtClean="0">
              <a:latin typeface="Arial" pitchFamily="34" charset="0"/>
              <a:cs typeface="Arial" pitchFamily="34" charset="0"/>
            </a:endParaRPr>
          </a:p>
          <a:p>
            <a:pPr defTabSz="932871"/>
            <a:r>
              <a:rPr lang="en-US" sz="1200" dirty="0" smtClean="0">
                <a:latin typeface="Arial" pitchFamily="34" charset="0"/>
                <a:cs typeface="Arial" pitchFamily="34" charset="0"/>
              </a:rPr>
              <a:t>Glaser, Barney G., and Anselm L. Strauss. 1967. </a:t>
            </a:r>
            <a:r>
              <a:rPr lang="en-US" sz="1200" i="1" dirty="0" smtClean="0">
                <a:latin typeface="Arial" pitchFamily="34" charset="0"/>
                <a:cs typeface="Arial" pitchFamily="34" charset="0"/>
              </a:rPr>
              <a:t>The discovery of grounded theory; strategies for qualitative research</a:t>
            </a:r>
            <a:r>
              <a:rPr lang="en-US" sz="1200" dirty="0" smtClean="0">
                <a:latin typeface="Arial" pitchFamily="34" charset="0"/>
                <a:cs typeface="Arial" pitchFamily="34" charset="0"/>
              </a:rPr>
              <a:t>. Chicago: Aldine Pub. Co., 273. </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Kvale</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Steinar</a:t>
            </a:r>
            <a:r>
              <a:rPr lang="en-US" sz="1200" dirty="0" smtClean="0">
                <a:latin typeface="Arial" pitchFamily="34" charset="0"/>
                <a:cs typeface="Arial" pitchFamily="34" charset="0"/>
              </a:rPr>
              <a:t>. 1996. </a:t>
            </a:r>
            <a:r>
              <a:rPr lang="en-US" sz="1200" i="1" dirty="0" err="1" smtClean="0">
                <a:latin typeface="Arial" pitchFamily="34" charset="0"/>
                <a:cs typeface="Arial" pitchFamily="34" charset="0"/>
              </a:rPr>
              <a:t>IntervVews</a:t>
            </a:r>
            <a:r>
              <a:rPr lang="en-US" sz="1200" i="1" dirty="0" smtClean="0">
                <a:latin typeface="Arial" pitchFamily="34" charset="0"/>
                <a:cs typeface="Arial" pitchFamily="34" charset="0"/>
              </a:rPr>
              <a:t>: an introduction to qualitative research interviewing</a:t>
            </a:r>
            <a:r>
              <a:rPr lang="en-US" sz="1200" dirty="0" smtClean="0">
                <a:latin typeface="Arial" pitchFamily="34" charset="0"/>
                <a:cs typeface="Arial" pitchFamily="34" charset="0"/>
              </a:rPr>
              <a:t>. Thousand Oaks, </a:t>
            </a:r>
            <a:r>
              <a:rPr lang="en-US" sz="1200" dirty="0" err="1" smtClean="0">
                <a:latin typeface="Arial" pitchFamily="34" charset="0"/>
                <a:cs typeface="Arial" pitchFamily="34" charset="0"/>
              </a:rPr>
              <a:t>Calif</a:t>
            </a:r>
            <a:r>
              <a:rPr lang="en-US" sz="1200" dirty="0" smtClean="0">
                <a:latin typeface="Arial" pitchFamily="34" charset="0"/>
                <a:cs typeface="Arial" pitchFamily="34" charset="0"/>
              </a:rPr>
              <a:t>: Sage Publications, 133-135.</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Whyte, William F. “On Making the Most of Participant Observation,” </a:t>
            </a:r>
            <a:r>
              <a:rPr lang="en-US" sz="1200" i="1" dirty="0" smtClean="0">
                <a:latin typeface="Arial" pitchFamily="34" charset="0"/>
                <a:cs typeface="Arial" pitchFamily="34" charset="0"/>
              </a:rPr>
              <a:t>The American Sociologist</a:t>
            </a:r>
            <a:r>
              <a:rPr lang="en-US" sz="1200" dirty="0" smtClean="0">
                <a:latin typeface="Arial" pitchFamily="34" charset="0"/>
                <a:cs typeface="Arial" pitchFamily="34" charset="0"/>
              </a:rPr>
              <a:t>  14 (1979): 56-66. </a:t>
            </a:r>
          </a:p>
          <a:p>
            <a:endParaRPr lang="en-US" sz="1400" dirty="0" smtClean="0">
              <a:latin typeface="Arial" pitchFamily="34" charset="0"/>
              <a:cs typeface="Arial" pitchFamily="34" charset="0"/>
            </a:endParaRPr>
          </a:p>
          <a:p>
            <a:endParaRPr lang="en-US" sz="12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562" y="3636742"/>
            <a:ext cx="6324600" cy="5359619"/>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Arial" pitchFamily="34" charset="0"/>
                <a:cs typeface="Arial" pitchFamily="34" charset="0"/>
              </a:rPr>
              <a:t>Basic Research Methods 5</a:t>
            </a:r>
            <a:r>
              <a:rPr lang="en-US" sz="1200" b="1" baseline="30000" dirty="0" smtClean="0">
                <a:latin typeface="Arial" pitchFamily="34" charset="0"/>
                <a:cs typeface="Arial" pitchFamily="34" charset="0"/>
              </a:rPr>
              <a:t>th</a:t>
            </a:r>
            <a:r>
              <a:rPr lang="en-US" sz="1200" b="1" dirty="0" smtClean="0">
                <a:latin typeface="Arial" pitchFamily="34" charset="0"/>
                <a:cs typeface="Arial" pitchFamily="34" charset="0"/>
              </a:rPr>
              <a:t> Edition, p. 146-147</a:t>
            </a:r>
            <a:endParaRPr lang="en-US" sz="1200" dirty="0" smtClean="0">
              <a:latin typeface="Arial" pitchFamily="34" charset="0"/>
              <a:cs typeface="Arial" pitchFamily="34" charset="0"/>
            </a:endParaRPr>
          </a:p>
          <a:p>
            <a:r>
              <a:rPr lang="en-US" sz="1200" kern="1200" baseline="0" dirty="0" smtClean="0">
                <a:solidFill>
                  <a:schemeClr val="tx1"/>
                </a:solidFill>
                <a:latin typeface="Arial" pitchFamily="34" charset="0"/>
                <a:cs typeface="Arial" pitchFamily="34" charset="0"/>
              </a:rPr>
              <a:t>“The questionnaire, especially the mail, email, and Web-based questionnaire, tends to encourage frank answers. This is in large part because it is easier for the researcher to guarantee anonymity for the respondent when using a mail questionnaire.”</a:t>
            </a:r>
          </a:p>
          <a:p>
            <a:endParaRPr lang="en-US" sz="1200" kern="1200" baseline="0" dirty="0" smtClean="0">
              <a:solidFill>
                <a:schemeClr val="tx1"/>
              </a:solidFill>
              <a:latin typeface="Arial" pitchFamily="34" charset="0"/>
              <a:cs typeface="Arial" pitchFamily="34" charset="0"/>
            </a:endParaRPr>
          </a:p>
          <a:p>
            <a:r>
              <a:rPr lang="en-US" sz="1200" kern="1200" baseline="0" dirty="0" smtClean="0">
                <a:solidFill>
                  <a:schemeClr val="tx1"/>
                </a:solidFill>
                <a:latin typeface="Arial" pitchFamily="34" charset="0"/>
                <a:cs typeface="Arial" pitchFamily="34" charset="0"/>
              </a:rPr>
              <a:t>“Another way of stating the second advantage is that the fixed format of the questionnaire tends to eliminate variation in the questioning process. Once the questions have been written in their final version and included in the questionnaire, their contents and organization will not change.”</a:t>
            </a:r>
          </a:p>
          <a:p>
            <a:endParaRPr lang="en-US" sz="1200" kern="1200" baseline="0" dirty="0" smtClean="0">
              <a:solidFill>
                <a:schemeClr val="tx1"/>
              </a:solidFill>
              <a:latin typeface="Arial" pitchFamily="34" charset="0"/>
              <a:cs typeface="Arial" pitchFamily="34" charset="0"/>
            </a:endParaRPr>
          </a:p>
          <a:p>
            <a:r>
              <a:rPr lang="en-US" sz="1200" kern="1200" baseline="0" dirty="0" smtClean="0">
                <a:solidFill>
                  <a:schemeClr val="tx1"/>
                </a:solidFill>
                <a:latin typeface="Arial" pitchFamily="34" charset="0"/>
                <a:cs typeface="Arial" pitchFamily="34" charset="0"/>
              </a:rPr>
              <a:t>“Questionnaires can facilitate the collection of large amounts of data in a relatively short period of time. Questionnaire-based surveys of several thousand people are not unusual, and responses typically are expected within one to two weeks.”</a:t>
            </a:r>
          </a:p>
          <a:p>
            <a:endParaRPr lang="en-US" sz="1200" kern="1200" baseline="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Arial" pitchFamily="34" charset="0"/>
                <a:cs typeface="Arial" pitchFamily="34" charset="0"/>
              </a:rPr>
              <a:t>Basic Research Methods 5</a:t>
            </a:r>
            <a:r>
              <a:rPr lang="en-US" sz="1200" b="1" baseline="30000" dirty="0" smtClean="0">
                <a:latin typeface="Arial" pitchFamily="34" charset="0"/>
                <a:cs typeface="Arial" pitchFamily="34" charset="0"/>
              </a:rPr>
              <a:t>th</a:t>
            </a:r>
            <a:r>
              <a:rPr lang="en-US" sz="1200" b="1" dirty="0" smtClean="0">
                <a:latin typeface="Arial" pitchFamily="34" charset="0"/>
                <a:cs typeface="Arial" pitchFamily="34" charset="0"/>
              </a:rPr>
              <a:t> Edition, p. 221</a:t>
            </a:r>
          </a:p>
          <a:p>
            <a:r>
              <a:rPr lang="en-US" sz="1200" kern="1200" baseline="0" dirty="0" smtClean="0">
                <a:solidFill>
                  <a:schemeClr val="tx1"/>
                </a:solidFill>
                <a:latin typeface="Arial" pitchFamily="34" charset="0"/>
                <a:cs typeface="Arial" pitchFamily="34" charset="0"/>
              </a:rPr>
              <a:t>“Questionnaires vary by means of delivery (in-person, telephone, mail, email, WWW, and point-of-contact) and format (open-ended questions, attitudinal</a:t>
            </a:r>
          </a:p>
          <a:p>
            <a:r>
              <a:rPr lang="en-US" sz="1200" kern="1200" baseline="0" dirty="0" smtClean="0">
                <a:solidFill>
                  <a:schemeClr val="tx1"/>
                </a:solidFill>
                <a:latin typeface="Arial" pitchFamily="34" charset="0"/>
                <a:cs typeface="Arial" pitchFamily="34" charset="0"/>
              </a:rPr>
              <a:t>scales, multiple choice questions, ratings, and rankings). This is perhaps the most thoroughly studied form of data gathering.”</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cs typeface="Arial" pitchFamily="34" charset="0"/>
              </a:rPr>
              <a:t>Connaway, L. S., &amp; Powell, R. R. (2010). </a:t>
            </a:r>
            <a:r>
              <a:rPr lang="en-US" sz="1200" i="1" kern="1200" dirty="0" smtClean="0">
                <a:solidFill>
                  <a:schemeClr val="tx1"/>
                </a:solidFill>
                <a:latin typeface="Arial" pitchFamily="34" charset="0"/>
                <a:cs typeface="Arial" pitchFamily="34" charset="0"/>
              </a:rPr>
              <a:t>Basic research methods for librarians</a:t>
            </a:r>
            <a:r>
              <a:rPr lang="en-US" sz="1200" kern="1200" dirty="0" smtClean="0">
                <a:solidFill>
                  <a:schemeClr val="tx1"/>
                </a:solidFill>
                <a:latin typeface="Arial" pitchFamily="34" charset="0"/>
                <a:cs typeface="Arial" pitchFamily="34" charset="0"/>
              </a:rPr>
              <a:t>. Santa Barbara, CA: Libraries Unlimited.</a:t>
            </a:r>
            <a:endParaRPr lang="en-US" sz="1200" b="0"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xfrm>
            <a:off x="701993" y="3636742"/>
            <a:ext cx="5615940" cy="5131019"/>
          </a:xfrm>
          <a:noFill/>
          <a:ln/>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marR="0" lvl="2" algn="l" defTabSz="914400" rtl="0" eaLnBrk="1" fontAlgn="base" latinLnBrk="0" hangingPunct="1">
              <a:lnSpc>
                <a:spcPct val="100000"/>
              </a:lnSpc>
              <a:spcBef>
                <a:spcPct val="30000"/>
              </a:spcBef>
              <a:spcAft>
                <a:spcPct val="0"/>
              </a:spcAft>
              <a:buClrTx/>
              <a:buSzTx/>
              <a:buFontTx/>
              <a:buNone/>
              <a:tabLst/>
              <a:defRPr/>
            </a:pPr>
            <a:endParaRPr lang="en-GB" sz="1400" dirty="0" smtClean="0">
              <a:latin typeface="Arial" pitchFamily="34" charset="0"/>
              <a:cs typeface="Arial" pitchFamily="34" charset="0"/>
            </a:endParaRPr>
          </a:p>
          <a:p>
            <a:pPr marL="0" lvl="2"/>
            <a:r>
              <a:rPr lang="en-GB" sz="1400" dirty="0" smtClean="0">
                <a:latin typeface="Arial" pitchFamily="34" charset="0"/>
                <a:cs typeface="Arial" pitchFamily="34" charset="0"/>
              </a:rPr>
              <a:t>Microsoft</a:t>
            </a:r>
            <a:r>
              <a:rPr lang="en-GB" sz="1400" baseline="0" dirty="0" smtClean="0">
                <a:latin typeface="Arial" pitchFamily="34" charset="0"/>
                <a:cs typeface="Arial" pitchFamily="34" charset="0"/>
              </a:rPr>
              <a:t> Clip Art</a:t>
            </a:r>
            <a:endParaRPr lang="en-US" sz="1400" dirty="0" smtClean="0">
              <a:latin typeface="Arial" pitchFamily="34" charset="0"/>
              <a:cs typeface="Arial" pitchFamily="34" charset="0"/>
            </a:endParaRPr>
          </a:p>
          <a:p>
            <a:endParaRPr lang="en-GB" sz="1400" dirty="0" smtClean="0">
              <a:latin typeface="Arial" charset="0"/>
              <a:cs typeface="Arial" charset="0"/>
            </a:endParaRPr>
          </a:p>
        </p:txBody>
      </p:sp>
      <p:sp>
        <p:nvSpPr>
          <p:cNvPr id="54275" name="Slide Number Placeholder 3"/>
          <p:cNvSpPr>
            <a:spLocks noGrp="1"/>
          </p:cNvSpPr>
          <p:nvPr>
            <p:ph type="sldNum" sz="quarter" idx="5"/>
          </p:nvPr>
        </p:nvSpPr>
        <p:spPr>
          <a:noFill/>
        </p:spPr>
        <p:txBody>
          <a:bodyPr/>
          <a:lstStyle/>
          <a:p>
            <a:fld id="{A6E86B3F-66B0-46B2-9167-96A9333793C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5762" y="3636743"/>
            <a:ext cx="6324600" cy="4971238"/>
          </a:xfrm>
        </p:spPr>
        <p:txBody>
          <a:bodyPr>
            <a:noAutofit/>
          </a:bodyPr>
          <a:lstStyle/>
          <a:p>
            <a:pPr marL="0" lvl="1">
              <a:spcBef>
                <a:spcPts val="600"/>
              </a:spcBef>
              <a:buFont typeface="Arial" pitchFamily="34" charset="0"/>
              <a:buChar char="•"/>
              <a:defRPr/>
            </a:pPr>
            <a:r>
              <a:rPr lang="en-US" sz="1400" dirty="0" smtClean="0">
                <a:latin typeface="Arial" pitchFamily="34" charset="0"/>
                <a:cs typeface="Arial" pitchFamily="34" charset="0"/>
              </a:rPr>
              <a:t> Phase 3:</a:t>
            </a:r>
          </a:p>
          <a:p>
            <a:pPr marL="457200" lvl="2">
              <a:spcBef>
                <a:spcPts val="600"/>
              </a:spcBef>
              <a:buFont typeface="Arial" pitchFamily="34" charset="0"/>
              <a:buChar char="•"/>
              <a:defRPr/>
            </a:pPr>
            <a:r>
              <a:rPr lang="en-US" sz="1400" dirty="0" smtClean="0">
                <a:latin typeface="Arial" pitchFamily="34" charset="0"/>
                <a:cs typeface="Arial" pitchFamily="34" charset="0"/>
              </a:rPr>
              <a:t> Continued interviews</a:t>
            </a:r>
          </a:p>
          <a:p>
            <a:pPr marL="457200" lvl="2">
              <a:spcBef>
                <a:spcPts val="600"/>
              </a:spcBef>
              <a:buFont typeface="Arial" pitchFamily="34" charset="0"/>
              <a:buChar char="•"/>
              <a:defRPr/>
            </a:pPr>
            <a:r>
              <a:rPr lang="en-US" sz="1400" dirty="0" smtClean="0">
                <a:latin typeface="Arial" pitchFamily="34" charset="0"/>
                <a:cs typeface="Arial" pitchFamily="34" charset="0"/>
              </a:rPr>
              <a:t> Continue collecting diaries </a:t>
            </a:r>
          </a:p>
          <a:p>
            <a:pPr marL="457200" lvl="2">
              <a:spcBef>
                <a:spcPts val="600"/>
              </a:spcBef>
              <a:buFont typeface="Arial" pitchFamily="34" charset="0"/>
              <a:buChar char="•"/>
              <a:defRPr/>
            </a:pPr>
            <a:r>
              <a:rPr lang="en-US" sz="1400" dirty="0" smtClean="0">
                <a:latin typeface="Arial" pitchFamily="34" charset="0"/>
                <a:cs typeface="Arial" pitchFamily="34" charset="0"/>
              </a:rPr>
              <a:t> Test interview &amp; diary results with in-depth survey</a:t>
            </a:r>
          </a:p>
          <a:p>
            <a:pPr marL="914400" lvl="3">
              <a:spcBef>
                <a:spcPts val="600"/>
              </a:spcBef>
              <a:buFont typeface="Arial" pitchFamily="34" charset="0"/>
              <a:buChar char="•"/>
              <a:defRPr/>
            </a:pPr>
            <a:r>
              <a:rPr lang="en-US" sz="1400" dirty="0" smtClean="0">
                <a:latin typeface="Arial" pitchFamily="34" charset="0"/>
                <a:cs typeface="Arial" pitchFamily="34" charset="0"/>
              </a:rPr>
              <a:t> 50 participants from each educational stage from US &amp; UK</a:t>
            </a:r>
          </a:p>
          <a:p>
            <a:pPr lvl="1">
              <a:lnSpc>
                <a:spcPct val="100000"/>
              </a:lnSpc>
              <a:spcBef>
                <a:spcPts val="600"/>
              </a:spcBef>
              <a:buFont typeface="Arial" pitchFamily="34" charset="0"/>
              <a:buChar char="•"/>
            </a:pPr>
            <a:r>
              <a:rPr lang="en-US" sz="1400" dirty="0" smtClean="0">
                <a:latin typeface="Arial" pitchFamily="34" charset="0"/>
                <a:cs typeface="Arial" pitchFamily="34" charset="0"/>
              </a:rPr>
              <a:t> Use findings to </a:t>
            </a:r>
          </a:p>
          <a:p>
            <a:pPr lvl="2">
              <a:lnSpc>
                <a:spcPct val="100000"/>
              </a:lnSpc>
              <a:spcBef>
                <a:spcPts val="600"/>
              </a:spcBef>
              <a:buFont typeface="Arial" pitchFamily="34" charset="0"/>
              <a:buChar char="•"/>
            </a:pPr>
            <a:r>
              <a:rPr lang="en-US" sz="1400" dirty="0" smtClean="0">
                <a:latin typeface="Arial" pitchFamily="34" charset="0"/>
                <a:cs typeface="Arial" pitchFamily="34" charset="0"/>
              </a:rPr>
              <a:t> Explore possible trends</a:t>
            </a:r>
          </a:p>
          <a:p>
            <a:pPr lvl="2">
              <a:lnSpc>
                <a:spcPct val="100000"/>
              </a:lnSpc>
              <a:spcBef>
                <a:spcPts val="600"/>
              </a:spcBef>
              <a:buFont typeface="Arial" pitchFamily="34" charset="0"/>
              <a:buChar char="•"/>
            </a:pPr>
            <a:r>
              <a:rPr lang="en-US" sz="1400" dirty="0" smtClean="0">
                <a:latin typeface="Arial" pitchFamily="34" charset="0"/>
                <a:cs typeface="Arial" pitchFamily="34" charset="0"/>
              </a:rPr>
              <a:t> Identify transitions between stages</a:t>
            </a:r>
          </a:p>
          <a:p>
            <a:pPr lvl="0">
              <a:lnSpc>
                <a:spcPct val="100000"/>
              </a:lnSpc>
              <a:spcBef>
                <a:spcPts val="600"/>
              </a:spcBef>
              <a:buFont typeface="Arial" pitchFamily="34" charset="0"/>
              <a:buChar char="•"/>
            </a:pPr>
            <a:r>
              <a:rPr lang="en-GB" sz="1400" dirty="0" smtClean="0">
                <a:latin typeface="Arial" pitchFamily="34" charset="0"/>
                <a:cs typeface="Arial" pitchFamily="34" charset="0"/>
              </a:rPr>
              <a:t> Phase 4:</a:t>
            </a:r>
          </a:p>
          <a:p>
            <a:pPr lvl="1">
              <a:lnSpc>
                <a:spcPct val="100000"/>
              </a:lnSpc>
              <a:spcBef>
                <a:spcPts val="600"/>
              </a:spcBef>
              <a:buFont typeface="Arial" pitchFamily="34" charset="0"/>
              <a:buChar char="•"/>
            </a:pPr>
            <a:r>
              <a:rPr lang="en-GB" sz="1400" b="1" dirty="0" smtClean="0">
                <a:latin typeface="Arial" pitchFamily="34" charset="0"/>
                <a:cs typeface="Arial" pitchFamily="34" charset="0"/>
              </a:rPr>
              <a:t> </a:t>
            </a:r>
            <a:r>
              <a:rPr lang="en-GB" sz="1400" dirty="0" smtClean="0">
                <a:latin typeface="Arial" pitchFamily="34" charset="0"/>
                <a:cs typeface="Arial" pitchFamily="34" charset="0"/>
              </a:rPr>
              <a:t>Interview second group of 6 students in </a:t>
            </a:r>
            <a:r>
              <a:rPr lang="en-GB" sz="1400" b="1" dirty="0" smtClean="0">
                <a:latin typeface="Arial" pitchFamily="34" charset="0"/>
                <a:cs typeface="Arial" pitchFamily="34" charset="0"/>
              </a:rPr>
              <a:t>Emerging</a:t>
            </a:r>
            <a:r>
              <a:rPr lang="en-GB" sz="1400" dirty="0" smtClean="0">
                <a:latin typeface="Arial" pitchFamily="34" charset="0"/>
                <a:cs typeface="Arial" pitchFamily="34" charset="0"/>
              </a:rPr>
              <a:t> stage </a:t>
            </a:r>
          </a:p>
          <a:p>
            <a:pPr lvl="2">
              <a:lnSpc>
                <a:spcPct val="100000"/>
              </a:lnSpc>
              <a:spcBef>
                <a:spcPts val="600"/>
              </a:spcBef>
              <a:buFont typeface="Arial" pitchFamily="34" charset="0"/>
              <a:buChar char="•"/>
            </a:pPr>
            <a:r>
              <a:rPr lang="en-GB" sz="1400" dirty="0" smtClean="0">
                <a:latin typeface="Arial" pitchFamily="34" charset="0"/>
                <a:cs typeface="Arial" pitchFamily="34" charset="0"/>
              </a:rPr>
              <a:t> Help determine if methods of engagement change over time</a:t>
            </a:r>
            <a:endParaRPr lang="en-US" sz="1400" dirty="0" smtClean="0">
              <a:latin typeface="Arial" pitchFamily="34" charset="0"/>
              <a:cs typeface="Arial" pitchFamily="34" charset="0"/>
            </a:endParaRPr>
          </a:p>
          <a:p>
            <a:pPr marL="0" lvl="2">
              <a:spcBef>
                <a:spcPts val="0"/>
              </a:spcBef>
            </a:pPr>
            <a:endParaRPr lang="en-US" sz="1400" b="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lvl="2">
              <a:spcBef>
                <a:spcPts val="0"/>
              </a:spcBef>
            </a:pPr>
            <a:endParaRPr lang="en-US" sz="1400" dirty="0" smtClean="0">
              <a:latin typeface="Arial" pitchFamily="34" charset="0"/>
              <a:cs typeface="Arial" pitchFamily="34" charset="0"/>
            </a:endParaRPr>
          </a:p>
          <a:p>
            <a:pPr marL="0" lvl="2">
              <a:spcBef>
                <a:spcPts val="0"/>
              </a:spcBef>
            </a:pPr>
            <a:r>
              <a:rPr lang="en-US" sz="1400" dirty="0" smtClean="0">
                <a:latin typeface="Arial" pitchFamily="34" charset="0"/>
                <a:cs typeface="Arial" pitchFamily="34" charset="0"/>
              </a:rPr>
              <a:t>Microsoft</a:t>
            </a:r>
            <a:r>
              <a:rPr lang="en-US" sz="1400" baseline="0" dirty="0" smtClean="0">
                <a:latin typeface="Arial" pitchFamily="34" charset="0"/>
                <a:cs typeface="Arial" pitchFamily="34" charset="0"/>
              </a:rPr>
              <a:t> Clip Art</a:t>
            </a:r>
            <a:endParaRPr lang="en-GB"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5326" y="4420315"/>
            <a:ext cx="6389649" cy="4601022"/>
          </a:xfrm>
        </p:spPr>
        <p:txBody>
          <a:bodyPr>
            <a:noAutofit/>
          </a:bodyPr>
          <a:lstStyle/>
          <a:p>
            <a:pPr>
              <a:defRPr/>
            </a:pPr>
            <a:r>
              <a:rPr lang="en-US" sz="1400" dirty="0" smtClean="0">
                <a:latin typeface="Arial" pitchFamily="34" charset="0"/>
                <a:cs typeface="Arial" pitchFamily="34" charset="0"/>
              </a:rPr>
              <a:t>“I find Google a lot easier than going to the library website because I don’t know, it’s just like sometimes so many journals come up and when you look at the first ten and they just don’t make any sense I, kind of, give up. Google, I don’t know. It’s just Google it’s – I find it easier just to look through anything.” (USU7, 0:34:11, Female, Age 19,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xfrm>
            <a:off x="309562" y="3636742"/>
            <a:ext cx="6477000" cy="5359619"/>
          </a:xfrm>
          <a:noFill/>
          <a:ln/>
        </p:spPr>
        <p:txBody>
          <a:bodyPr/>
          <a:lstStyle/>
          <a:p>
            <a:r>
              <a:rPr lang="en-US" sz="1400" dirty="0" smtClean="0">
                <a:latin typeface="Arial" pitchFamily="34" charset="0"/>
                <a:cs typeface="Arial" pitchFamily="34" charset="0"/>
              </a:rPr>
              <a:t>The initial 6-month pilot stage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focused on the Emerging educational stage to refine the research methodology and to establish the value of the work to the stakeholders. In the US the project worked in close partnership with the University of North Carolina, Charlotte (UNCC) to recruit participants, from different socio-economic groups from both private and public secondary schools as well as first-year university students. In the UK participants were drawn from Oxford Brooks University, Warwick University and secondary schools in Oxford and Leicester.</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31</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 individuals in the Emerging Educational Stage (late stage secondary/high school and 1</a:t>
            </a:r>
            <a:r>
              <a:rPr lang="en-US" sz="1400" baseline="30000" dirty="0" smtClean="0">
                <a:latin typeface="Arial" pitchFamily="34" charset="0"/>
                <a:cs typeface="Arial" pitchFamily="34" charset="0"/>
              </a:rPr>
              <a:t>st</a:t>
            </a:r>
            <a:r>
              <a:rPr lang="en-US" sz="1400" dirty="0" smtClean="0">
                <a:latin typeface="Arial" pitchFamily="34" charset="0"/>
                <a:cs typeface="Arial" pitchFamily="34" charset="0"/>
              </a:rPr>
              <a:t> year university) were recruited- 16 in the US and 15 in the UK.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quantitative data include demographics; number of occurrences for different types of technologies, sources, and behaviors.</a:t>
            </a:r>
          </a:p>
          <a:p>
            <a:pPr>
              <a:spcAft>
                <a:spcPts val="0"/>
              </a:spcAft>
              <a:buNone/>
            </a:pPr>
            <a:endParaRPr lang="en-US" sz="1400" dirty="0" smtClean="0">
              <a:latin typeface="Arial" pitchFamily="34" charset="0"/>
              <a:cs typeface="Arial" pitchFamily="34" charset="0"/>
              <a:hlinkClick r:id="rId3"/>
            </a:endParaRPr>
          </a:p>
          <a:p>
            <a:pPr marL="0" marR="0" lvl="2" indent="0" algn="l" defTabSz="914400" rtl="0" eaLnBrk="1" fontAlgn="base" latinLnBrk="0" hangingPunct="1">
              <a:lnSpc>
                <a:spcPct val="100000"/>
              </a:lnSpc>
              <a:spcBef>
                <a:spcPct val="30000"/>
              </a:spcBef>
              <a:spcAft>
                <a:spcPts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4"/>
              </a:rPr>
              <a:t>http://www.oclc.org/research/activities/vandr/</a:t>
            </a:r>
            <a:endParaRPr lang="en-US" sz="1400" dirty="0" smtClean="0">
              <a:latin typeface="Arial" pitchFamily="34" charset="0"/>
              <a:cs typeface="Arial" pitchFamily="34" charset="0"/>
            </a:endParaRPr>
          </a:p>
          <a:p>
            <a:pPr>
              <a:spcAft>
                <a:spcPts val="0"/>
              </a:spcAft>
              <a:buNone/>
            </a:pPr>
            <a:endParaRPr lang="en-US" sz="1400" dirty="0" smtClean="0">
              <a:latin typeface="Arial" pitchFamily="34" charset="0"/>
              <a:cs typeface="Arial" pitchFamily="34" charset="0"/>
              <a:hlinkClick r:id="rId3"/>
            </a:endParaRPr>
          </a:p>
          <a:p>
            <a:pPr>
              <a:spcAft>
                <a:spcPts val="0"/>
              </a:spcAft>
              <a:buNone/>
            </a:pPr>
            <a:r>
              <a:rPr lang="en-US" sz="1400" dirty="0" smtClean="0">
                <a:latin typeface="Arial" pitchFamily="34" charset="0"/>
                <a:cs typeface="Arial" pitchFamily="34" charset="0"/>
                <a:hlinkClick r:id="rId3"/>
              </a:rPr>
              <a:t>http://www.flickr.com/photos/orangeacid/252090910</a:t>
            </a:r>
            <a:endParaRPr lang="en-US" sz="1400" dirty="0" smtClean="0">
              <a:latin typeface="Arial" pitchFamily="34" charset="0"/>
              <a:cs typeface="Arial" pitchFamily="34" charset="0"/>
            </a:endParaRPr>
          </a:p>
          <a:p>
            <a:endParaRPr lang="en-US" sz="1200" dirty="0" smtClean="0"/>
          </a:p>
        </p:txBody>
      </p:sp>
      <p:sp>
        <p:nvSpPr>
          <p:cNvPr id="60419" name="Slide Number Placeholder 3"/>
          <p:cNvSpPr>
            <a:spLocks noGrp="1"/>
          </p:cNvSpPr>
          <p:nvPr>
            <p:ph type="sldNum" sz="quarter" idx="5"/>
          </p:nvPr>
        </p:nvSpPr>
        <p:spPr>
          <a:noFill/>
        </p:spPr>
        <p:txBody>
          <a:bodyPr/>
          <a:lstStyle/>
          <a:p>
            <a:fld id="{FDA3CEEF-6745-4672-93C5-906E42A23846}"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157162" y="3636742"/>
            <a:ext cx="6705600" cy="5435819"/>
          </a:xfrm>
        </p:spPr>
        <p:txBody>
          <a:bodyPr>
            <a:noAutofit/>
          </a:bodyPr>
          <a:lstStyle/>
          <a:p>
            <a:pPr>
              <a:spcBef>
                <a:spcPts val="0"/>
              </a:spcBef>
            </a:pPr>
            <a:r>
              <a:rPr lang="en-US" sz="1200" b="1" dirty="0" smtClean="0">
                <a:latin typeface="Arial" pitchFamily="34" charset="0"/>
                <a:cs typeface="Arial" pitchFamily="34" charset="0"/>
              </a:rPr>
              <a:t>Phase I and 2: Participant Demographics (All Stages)</a:t>
            </a:r>
          </a:p>
          <a:p>
            <a:pPr>
              <a:spcBef>
                <a:spcPts val="0"/>
              </a:spcBef>
            </a:pPr>
            <a:r>
              <a:rPr lang="en-US" sz="1200" dirty="0" smtClean="0">
                <a:latin typeface="Arial" pitchFamily="34" charset="0"/>
                <a:cs typeface="Arial" pitchFamily="34" charset="0"/>
              </a:rPr>
              <a:t>15 Secondary</a:t>
            </a:r>
            <a:r>
              <a:rPr lang="en-US" sz="1200" baseline="0" dirty="0" smtClean="0">
                <a:latin typeface="Arial" pitchFamily="34" charset="0"/>
                <a:cs typeface="Arial" pitchFamily="34" charset="0"/>
              </a:rPr>
              <a:t> students, 46 University students and faculty</a:t>
            </a:r>
          </a:p>
          <a:p>
            <a:pPr>
              <a:spcBef>
                <a:spcPts val="0"/>
              </a:spcBef>
              <a:defRPr/>
            </a:pPr>
            <a:endParaRPr lang="en-US" sz="1200" b="1" dirty="0" smtClean="0">
              <a:latin typeface="Arial" pitchFamily="34" charset="0"/>
              <a:cs typeface="Arial" pitchFamily="34" charset="0"/>
            </a:endParaRPr>
          </a:p>
          <a:p>
            <a:pPr>
              <a:spcBef>
                <a:spcPts val="0"/>
              </a:spcBef>
            </a:pPr>
            <a:r>
              <a:rPr lang="en-US" sz="1200" b="1" kern="1200" dirty="0" smtClean="0">
                <a:solidFill>
                  <a:schemeClr val="dk1"/>
                </a:solidFill>
                <a:latin typeface="Arial" pitchFamily="34" charset="0"/>
                <a:cs typeface="Arial" pitchFamily="34" charset="0"/>
              </a:rPr>
              <a:t>Ethnicities (All)</a:t>
            </a:r>
            <a:endParaRPr lang="en-US" sz="1200" b="1" dirty="0" smtClean="0">
              <a:latin typeface="Arial" pitchFamily="34" charset="0"/>
              <a:cs typeface="Arial" pitchFamily="34" charset="0"/>
            </a:endParaRPr>
          </a:p>
          <a:p>
            <a:pPr>
              <a:spcBef>
                <a:spcPts val="0"/>
              </a:spcBef>
            </a:pPr>
            <a:r>
              <a:rPr lang="en-US" sz="1200" kern="1200" dirty="0" smtClean="0">
                <a:solidFill>
                  <a:schemeClr val="dk1"/>
                </a:solidFill>
                <a:latin typeface="Arial" pitchFamily="34" charset="0"/>
                <a:cs typeface="Arial" pitchFamily="34" charset="0"/>
              </a:rPr>
              <a:t>5 African-American, 38 Caucasian, 2 Two or more, </a:t>
            </a:r>
            <a:r>
              <a:rPr lang="en-US" sz="1200" kern="1200" baseline="0" dirty="0" smtClean="0">
                <a:solidFill>
                  <a:schemeClr val="dk1"/>
                </a:solidFill>
                <a:latin typeface="Arial" pitchFamily="34" charset="0"/>
                <a:cs typeface="Arial" pitchFamily="34" charset="0"/>
              </a:rPr>
              <a:t>1 Asian, 2 Hispanic, 13 Unidentified</a:t>
            </a:r>
          </a:p>
          <a:p>
            <a:pPr>
              <a:spcBef>
                <a:spcPts val="0"/>
              </a:spcBef>
            </a:pPr>
            <a:endParaRPr lang="en-US" sz="1200" kern="1200" baseline="0" dirty="0" smtClean="0">
              <a:solidFill>
                <a:schemeClr val="dk1"/>
              </a:solidFill>
              <a:latin typeface="Arial" pitchFamily="34" charset="0"/>
              <a:cs typeface="Arial" pitchFamily="34" charset="0"/>
            </a:endParaRPr>
          </a:p>
          <a:p>
            <a:pPr>
              <a:spcBef>
                <a:spcPts val="0"/>
              </a:spcBef>
            </a:pPr>
            <a:r>
              <a:rPr lang="en-US" sz="1200" b="1" kern="1200" dirty="0" smtClean="0">
                <a:solidFill>
                  <a:schemeClr val="dk1"/>
                </a:solidFill>
                <a:latin typeface="Arial" pitchFamily="34" charset="0"/>
                <a:cs typeface="Arial" pitchFamily="34" charset="0"/>
              </a:rPr>
              <a:t>Genders</a:t>
            </a:r>
            <a:r>
              <a:rPr lang="en-US" sz="1200" b="1" kern="1200" baseline="0" dirty="0" smtClean="0">
                <a:solidFill>
                  <a:schemeClr val="dk1"/>
                </a:solidFill>
                <a:latin typeface="Arial" pitchFamily="34" charset="0"/>
                <a:cs typeface="Arial" pitchFamily="34" charset="0"/>
              </a:rPr>
              <a:t> (All)</a:t>
            </a:r>
            <a:endParaRPr lang="en-US" sz="1200" b="1" kern="1200" dirty="0" smtClean="0">
              <a:solidFill>
                <a:schemeClr val="dk1"/>
              </a:solidFill>
              <a:latin typeface="Arial" pitchFamily="34" charset="0"/>
              <a:cs typeface="Arial" pitchFamily="34" charset="0"/>
            </a:endParaRPr>
          </a:p>
          <a:p>
            <a:pPr>
              <a:spcBef>
                <a:spcPts val="0"/>
              </a:spcBef>
            </a:pPr>
            <a:r>
              <a:rPr lang="en-US" sz="1200" kern="1200" dirty="0" smtClean="0">
                <a:solidFill>
                  <a:schemeClr val="dk1"/>
                </a:solidFill>
                <a:latin typeface="Arial" pitchFamily="34" charset="0"/>
                <a:cs typeface="Arial" pitchFamily="34" charset="0"/>
              </a:rPr>
              <a:t>34 females, 27 males</a:t>
            </a:r>
            <a:endParaRPr lang="en-US" sz="1200" dirty="0" smtClean="0">
              <a:latin typeface="Arial" pitchFamily="34" charset="0"/>
              <a:cs typeface="Arial" pitchFamily="34" charset="0"/>
            </a:endParaRPr>
          </a:p>
          <a:p>
            <a:pPr>
              <a:spcBef>
                <a:spcPts val="0"/>
              </a:spcBef>
              <a:defRPr/>
            </a:pPr>
            <a:endParaRPr lang="en-US" sz="1200" b="1" dirty="0" smtClean="0">
              <a:latin typeface="Arial" pitchFamily="34" charset="0"/>
              <a:cs typeface="Arial" pitchFamily="34" charset="0"/>
            </a:endParaRPr>
          </a:p>
          <a:p>
            <a:pPr>
              <a:spcBef>
                <a:spcPts val="0"/>
              </a:spcBef>
              <a:defRPr/>
            </a:pPr>
            <a:r>
              <a:rPr lang="en-US" sz="1200" b="1" dirty="0" smtClean="0">
                <a:latin typeface="Arial" pitchFamily="34" charset="0"/>
                <a:cs typeface="Arial" pitchFamily="34" charset="0"/>
              </a:rPr>
              <a:t>Economic class</a:t>
            </a:r>
            <a:r>
              <a:rPr lang="en-US" sz="1200" dirty="0" smtClean="0">
                <a:latin typeface="Arial" pitchFamily="34" charset="0"/>
                <a:cs typeface="Arial" pitchFamily="34" charset="0"/>
              </a:rPr>
              <a:t>:  </a:t>
            </a:r>
          </a:p>
          <a:p>
            <a:pPr marL="228577" indent="-228577">
              <a:spcBef>
                <a:spcPts val="0"/>
              </a:spcBef>
              <a:buFont typeface="+mj-lt"/>
              <a:buAutoNum type="arabicPeriod"/>
              <a:defRPr/>
            </a:pPr>
            <a:r>
              <a:rPr lang="en-US" sz="1200" dirty="0" smtClean="0">
                <a:latin typeface="Arial" pitchFamily="34" charset="0"/>
                <a:cs typeface="Arial" pitchFamily="34" charset="0"/>
              </a:rPr>
              <a:t>We recorded the residential post-code/</a:t>
            </a:r>
            <a:r>
              <a:rPr lang="en-US" sz="1200" dirty="0" err="1" smtClean="0">
                <a:latin typeface="Arial" pitchFamily="34" charset="0"/>
                <a:cs typeface="Arial" pitchFamily="34" charset="0"/>
              </a:rPr>
              <a:t>zipcodes</a:t>
            </a:r>
            <a:r>
              <a:rPr lang="en-US" sz="1200" dirty="0" smtClean="0">
                <a:latin typeface="Arial" pitchFamily="34" charset="0"/>
                <a:cs typeface="Arial" pitchFamily="34" charset="0"/>
              </a:rPr>
              <a:t> for the participants as a way to identify broad socio-economic categories (given what we knew about socio-economic homogeneity in the cities in which we were working). </a:t>
            </a:r>
          </a:p>
          <a:p>
            <a:pPr marL="228577" indent="-228577">
              <a:spcBef>
                <a:spcPts val="0"/>
              </a:spcBef>
              <a:buFont typeface="+mj-lt"/>
              <a:buAutoNum type="arabicPeriod"/>
              <a:defRPr/>
            </a:pPr>
            <a:r>
              <a:rPr lang="en-US" sz="1200" dirty="0" smtClean="0">
                <a:latin typeface="Arial" pitchFamily="34" charset="0"/>
                <a:cs typeface="Arial" pitchFamily="34" charset="0"/>
              </a:rPr>
              <a:t> Attempts were made to recruit secondary students from schools with a wide range of socio-economic backgrounds.  This is basically a convenience sample of students—those who were willing to be interviewed by us, in institutions that allowed us entry.</a:t>
            </a:r>
          </a:p>
          <a:p>
            <a:pPr marL="228577" indent="-228577">
              <a:spcBef>
                <a:spcPts val="0"/>
              </a:spcBef>
              <a:buFont typeface="+mj-lt"/>
              <a:buAutoNum type="arabicPeriod"/>
              <a:defRPr/>
            </a:pPr>
            <a:r>
              <a:rPr lang="en-US" sz="1200" dirty="0" smtClean="0">
                <a:latin typeface="Arial" pitchFamily="34" charset="0"/>
                <a:cs typeface="Arial" pitchFamily="34" charset="0"/>
              </a:rPr>
              <a:t>We also asked questions about parents’ educational backgrounds, and current/past vocations, to enrich our picture of interviewee backgrounds.</a:t>
            </a:r>
          </a:p>
          <a:p>
            <a:pPr>
              <a:spcBef>
                <a:spcPts val="0"/>
              </a:spcBef>
              <a:buFont typeface="+mj-lt"/>
              <a:buNone/>
              <a:defRPr/>
            </a:pPr>
            <a:endParaRPr lang="en-US" sz="1200" dirty="0" smtClean="0">
              <a:latin typeface="Arial" pitchFamily="34" charset="0"/>
              <a:cs typeface="Arial" pitchFamily="34" charset="0"/>
            </a:endParaRPr>
          </a:p>
          <a:p>
            <a:pPr marL="0" marR="0" lvl="2" algn="l" defTabSz="914400" rtl="0" eaLnBrk="1" fontAlgn="base" latinLnBrk="0" hangingPunct="1">
              <a:lnSpc>
                <a:spcPct val="100000"/>
              </a:lnSpc>
              <a:spcBef>
                <a:spcPts val="0"/>
              </a:spcBef>
              <a:spcAft>
                <a:spcPct val="0"/>
              </a:spcAft>
              <a:buClrTx/>
              <a:buSzTx/>
              <a:buFont typeface="+mj-lt"/>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pPr marL="228577" indent="-228577">
              <a:spcBef>
                <a:spcPts val="0"/>
              </a:spcBef>
              <a:buFont typeface="+mj-lt"/>
              <a:buNone/>
              <a:defRPr/>
            </a:pPr>
            <a:endParaRPr lang="en-US" sz="1200" dirty="0" smtClean="0">
              <a:latin typeface="Arial" pitchFamily="34" charset="0"/>
              <a:cs typeface="Arial" pitchFamily="34" charset="0"/>
            </a:endParaRPr>
          </a:p>
          <a:p>
            <a:pPr marL="228577" marR="0" indent="-228577" algn="l" defTabSz="914400" rtl="0" eaLnBrk="1" fontAlgn="base" latinLnBrk="0" hangingPunct="1">
              <a:spcBef>
                <a:spcPts val="0"/>
              </a:spcBef>
              <a:spcAft>
                <a:spcPct val="0"/>
              </a:spcAft>
              <a:buClrTx/>
              <a:buSzTx/>
              <a:buFont typeface="+mj-lt"/>
              <a:buNone/>
              <a:tabLst/>
              <a:defRPr/>
            </a:pPr>
            <a:r>
              <a:rPr lang="en-US" sz="1200" dirty="0" smtClean="0">
                <a:latin typeface="Arial" pitchFamily="34" charset="0"/>
                <a:cs typeface="Arial" pitchFamily="34" charset="0"/>
                <a:hlinkClick r:id="rId4"/>
              </a:rPr>
              <a:t>http://www.flickr.com/photos/doug88888/4570566630/</a:t>
            </a:r>
            <a:endParaRPr lang="en-US" sz="1200" dirty="0" smtClean="0">
              <a:latin typeface="Arial" pitchFamily="34" charset="0"/>
              <a:cs typeface="Arial" pitchFamily="34" charset="0"/>
            </a:endParaRPr>
          </a:p>
          <a:p>
            <a:pPr marL="228577" indent="-228577">
              <a:buFont typeface="+mj-lt"/>
              <a:buNone/>
              <a:defRPr/>
            </a:pPr>
            <a:endParaRPr lang="en-US" sz="1200" dirty="0">
              <a:latin typeface="Arial" pitchFamily="34" charset="0"/>
              <a:cs typeface="Arial" pitchFamily="34" charset="0"/>
            </a:endParaRPr>
          </a:p>
        </p:txBody>
      </p:sp>
      <p:sp>
        <p:nvSpPr>
          <p:cNvPr id="62467" name="Slide Number Placeholder 3"/>
          <p:cNvSpPr>
            <a:spLocks noGrp="1"/>
          </p:cNvSpPr>
          <p:nvPr>
            <p:ph type="sldNum" sz="quarter" idx="5"/>
          </p:nvPr>
        </p:nvSpPr>
        <p:spPr>
          <a:noFill/>
        </p:spPr>
        <p:txBody>
          <a:bodyPr/>
          <a:lstStyle/>
          <a:p>
            <a:fld id="{F4CB991B-C973-4C3E-A610-5DE62E8F340C}"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233362" y="3636742"/>
            <a:ext cx="6477000" cy="5435819"/>
          </a:xfrm>
        </p:spPr>
        <p:txBody>
          <a:bodyPr>
            <a:noAutofit/>
          </a:bodyPr>
          <a:lstStyle/>
          <a:p>
            <a:pPr>
              <a:defRPr/>
            </a:pPr>
            <a:r>
              <a:rPr lang="en-US" sz="1400" dirty="0" smtClean="0">
                <a:latin typeface="Arial" pitchFamily="34" charset="0"/>
                <a:cs typeface="Arial" pitchFamily="34" charset="0"/>
              </a:rPr>
              <a:t>Need to have samples from UK and US to try to get a better fix on why the behaviors look the way they do.  </a:t>
            </a:r>
          </a:p>
          <a:p>
            <a:pPr marL="228577" indent="-228577">
              <a:buFont typeface="+mj-lt"/>
              <a:buAutoNum type="arabicPeriod"/>
              <a:defRPr/>
            </a:pPr>
            <a:r>
              <a:rPr lang="en-US" sz="1400" dirty="0" smtClean="0">
                <a:latin typeface="Arial" pitchFamily="34" charset="0"/>
                <a:cs typeface="Arial" pitchFamily="34" charset="0"/>
              </a:rPr>
              <a:t>Are they because of the technology?  </a:t>
            </a:r>
          </a:p>
          <a:p>
            <a:pPr marL="228577" indent="-228577">
              <a:buFont typeface="+mj-lt"/>
              <a:buAutoNum type="arabicPeriod"/>
              <a:defRPr/>
            </a:pPr>
            <a:r>
              <a:rPr lang="en-US" sz="1400" dirty="0" smtClean="0">
                <a:latin typeface="Arial" pitchFamily="34" charset="0"/>
                <a:cs typeface="Arial" pitchFamily="34" charset="0"/>
              </a:rPr>
              <a:t>Culture?  </a:t>
            </a:r>
          </a:p>
          <a:p>
            <a:pPr marL="228577" indent="-228577">
              <a:buFont typeface="+mj-lt"/>
              <a:buAutoNum type="arabicPeriod"/>
              <a:defRPr/>
            </a:pPr>
            <a:r>
              <a:rPr lang="en-US" sz="1400" dirty="0" smtClean="0">
                <a:latin typeface="Arial" pitchFamily="34" charset="0"/>
                <a:cs typeface="Arial" pitchFamily="34" charset="0"/>
              </a:rPr>
              <a:t>Living in town?  Living in suburbs?  </a:t>
            </a:r>
          </a:p>
          <a:p>
            <a:pPr marL="228577" indent="-228577">
              <a:buFont typeface="+mj-lt"/>
              <a:buAutoNum type="arabicPeriod"/>
              <a:defRPr/>
            </a:pPr>
            <a:r>
              <a:rPr lang="en-US" sz="1400" dirty="0" smtClean="0">
                <a:latin typeface="Arial" pitchFamily="34" charset="0"/>
                <a:cs typeface="Arial" pitchFamily="34" charset="0"/>
              </a:rPr>
              <a:t>Living in US/UK?  </a:t>
            </a:r>
          </a:p>
          <a:p>
            <a:pPr marL="228577" indent="-228577">
              <a:buFont typeface="+mj-lt"/>
              <a:buAutoNum type="arabicPeriod"/>
              <a:defRPr/>
            </a:pPr>
            <a:r>
              <a:rPr lang="en-US" sz="1400" dirty="0" smtClean="0">
                <a:latin typeface="Arial" pitchFamily="34" charset="0"/>
                <a:cs typeface="Arial" pitchFamily="34" charset="0"/>
              </a:rPr>
              <a:t>Going to College?  </a:t>
            </a:r>
          </a:p>
          <a:p>
            <a:endParaRPr lang="en-US" sz="1400" kern="1200" dirty="0" smtClean="0">
              <a:solidFill>
                <a:schemeClr val="dk1"/>
              </a:solidFill>
              <a:latin typeface="Arial" pitchFamily="34" charset="0"/>
              <a:cs typeface="Arial" pitchFamily="34" charset="0"/>
            </a:endParaRPr>
          </a:p>
          <a:p>
            <a:r>
              <a:rPr lang="en-US" sz="1400" b="1" kern="1200" dirty="0" smtClean="0">
                <a:solidFill>
                  <a:schemeClr val="dk1"/>
                </a:solidFill>
                <a:latin typeface="Arial" pitchFamily="34" charset="0"/>
                <a:cs typeface="Arial" pitchFamily="34" charset="0"/>
              </a:rPr>
              <a:t>Genders (US) (31 total)</a:t>
            </a:r>
            <a:endParaRPr lang="en-US" sz="1400" b="1" dirty="0" smtClean="0">
              <a:latin typeface="Arial" pitchFamily="34" charset="0"/>
              <a:cs typeface="Arial" pitchFamily="34" charset="0"/>
            </a:endParaRPr>
          </a:p>
          <a:p>
            <a:r>
              <a:rPr lang="en-US" sz="1400" kern="1200" dirty="0" smtClean="0">
                <a:solidFill>
                  <a:schemeClr val="dk1"/>
                </a:solidFill>
                <a:latin typeface="Arial" pitchFamily="34" charset="0"/>
                <a:cs typeface="Arial" pitchFamily="34" charset="0"/>
              </a:rPr>
              <a:t>15</a:t>
            </a:r>
            <a:r>
              <a:rPr lang="en-US" sz="1400" kern="1200" baseline="0" dirty="0" smtClean="0">
                <a:solidFill>
                  <a:schemeClr val="dk1"/>
                </a:solidFill>
                <a:latin typeface="Arial" pitchFamily="34" charset="0"/>
                <a:cs typeface="Arial" pitchFamily="34" charset="0"/>
              </a:rPr>
              <a:t> Female</a:t>
            </a:r>
            <a:endParaRPr lang="en-US" sz="1400" kern="1200" dirty="0" smtClean="0">
              <a:solidFill>
                <a:schemeClr val="dk1"/>
              </a:solidFill>
              <a:latin typeface="Arial" pitchFamily="34" charset="0"/>
              <a:cs typeface="Arial" pitchFamily="34" charset="0"/>
            </a:endParaRPr>
          </a:p>
          <a:p>
            <a:r>
              <a:rPr lang="en-US" sz="1400" kern="1200" dirty="0" smtClean="0">
                <a:solidFill>
                  <a:schemeClr val="dk1"/>
                </a:solidFill>
                <a:latin typeface="Arial" pitchFamily="34" charset="0"/>
                <a:cs typeface="Arial" pitchFamily="34" charset="0"/>
              </a:rPr>
              <a:t>16 Male</a:t>
            </a:r>
            <a:endParaRPr lang="en-US" sz="1400" dirty="0" smtClean="0">
              <a:latin typeface="Arial" pitchFamily="34" charset="0"/>
              <a:cs typeface="Arial" pitchFamily="34" charset="0"/>
            </a:endParaRPr>
          </a:p>
          <a:p>
            <a:pPr marL="228577" indent="-228577">
              <a:defRPr/>
            </a:pPr>
            <a:endParaRPr lang="en-US" sz="1400" dirty="0" smtClean="0">
              <a:latin typeface="Arial" pitchFamily="34" charset="0"/>
              <a:cs typeface="Arial" pitchFamily="34" charset="0"/>
            </a:endParaRPr>
          </a:p>
          <a:p>
            <a:r>
              <a:rPr lang="en-US" sz="1400" b="1" kern="1200" dirty="0" smtClean="0">
                <a:solidFill>
                  <a:schemeClr val="dk1"/>
                </a:solidFill>
                <a:latin typeface="Arial" pitchFamily="34" charset="0"/>
                <a:cs typeface="Arial" pitchFamily="34" charset="0"/>
              </a:rPr>
              <a:t>Genders (UK) (30 total)</a:t>
            </a:r>
            <a:endParaRPr lang="en-US" sz="1400" b="1" dirty="0" smtClean="0">
              <a:latin typeface="Arial" pitchFamily="34" charset="0"/>
              <a:cs typeface="Arial" pitchFamily="34" charset="0"/>
            </a:endParaRPr>
          </a:p>
          <a:p>
            <a:r>
              <a:rPr lang="en-US" sz="1400" kern="1200" dirty="0" smtClean="0">
                <a:solidFill>
                  <a:schemeClr val="dk1"/>
                </a:solidFill>
                <a:latin typeface="Arial" pitchFamily="34" charset="0"/>
                <a:cs typeface="Arial" pitchFamily="34" charset="0"/>
              </a:rPr>
              <a:t>19 Female, 11 Male</a:t>
            </a: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a:p>
            <a:pPr>
              <a:defRPr/>
            </a:pPr>
            <a:endParaRPr lang="en-US" sz="1400" dirty="0">
              <a:latin typeface="Arial" pitchFamily="34" charset="0"/>
              <a:cs typeface="Arial" pitchFamily="34" charset="0"/>
            </a:endParaRPr>
          </a:p>
        </p:txBody>
      </p:sp>
      <p:sp>
        <p:nvSpPr>
          <p:cNvPr id="64515" name="Slide Number Placeholder 3"/>
          <p:cNvSpPr>
            <a:spLocks noGrp="1"/>
          </p:cNvSpPr>
          <p:nvPr>
            <p:ph type="sldNum" sz="quarter" idx="5"/>
          </p:nvPr>
        </p:nvSpPr>
        <p:spPr>
          <a:noFill/>
        </p:spPr>
        <p:txBody>
          <a:bodyPr/>
          <a:lstStyle/>
          <a:p>
            <a:fld id="{8A81B4DD-DFD8-4AAA-96AE-DDA9C19DC01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636742"/>
            <a:ext cx="6553199" cy="5435819"/>
          </a:xfrm>
        </p:spPr>
        <p:txBody>
          <a:bodyPr>
            <a:noAutofit/>
          </a:bodyPr>
          <a:lstStyle/>
          <a:p>
            <a:r>
              <a:rPr lang="en-US" sz="1200" b="1" i="0" u="none" strike="noStrike" kern="1200" dirty="0" smtClean="0">
                <a:solidFill>
                  <a:schemeClr val="tx1"/>
                </a:solidFill>
                <a:latin typeface="Arial" pitchFamily="34" charset="0"/>
                <a:cs typeface="Arial" pitchFamily="34" charset="0"/>
              </a:rPr>
              <a:t>Emerging</a:t>
            </a:r>
            <a:r>
              <a:rPr lang="en-US" sz="1200" b="1"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19 Females (11 UK, 8 US)</a:t>
            </a:r>
            <a:r>
              <a:rPr lang="en-US" sz="1200"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12 Males (4 UK, 8 US)</a:t>
            </a:r>
            <a:r>
              <a:rPr lang="en-US" sz="1200" dirty="0" smtClean="0">
                <a:latin typeface="Arial" pitchFamily="34" charset="0"/>
                <a:cs typeface="Arial" pitchFamily="34" charset="0"/>
              </a:rPr>
              <a:t> </a:t>
            </a:r>
          </a:p>
          <a:p>
            <a:endParaRPr lang="en-US" sz="1200" b="0" i="0" u="none" strike="noStrike" kern="1200" dirty="0" smtClean="0">
              <a:solidFill>
                <a:schemeClr val="tx1"/>
              </a:solidFill>
              <a:latin typeface="Arial" pitchFamily="34" charset="0"/>
              <a:cs typeface="Arial" pitchFamily="34" charset="0"/>
            </a:endParaRPr>
          </a:p>
          <a:p>
            <a:r>
              <a:rPr lang="en-US" sz="1200" b="1" i="0" u="none" strike="noStrike" kern="1200" dirty="0" smtClean="0">
                <a:solidFill>
                  <a:schemeClr val="tx1"/>
                </a:solidFill>
                <a:latin typeface="Arial" pitchFamily="34" charset="0"/>
                <a:cs typeface="Arial" pitchFamily="34" charset="0"/>
              </a:rPr>
              <a:t>Establishing</a:t>
            </a:r>
            <a:r>
              <a:rPr lang="en-US" sz="1200" b="1"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3 Females (1 UK, 2 US)</a:t>
            </a:r>
            <a:r>
              <a:rPr lang="en-US" sz="1200"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7 Males (4 UK,  3 US)</a:t>
            </a:r>
            <a:r>
              <a:rPr lang="en-US" sz="1200" dirty="0" smtClean="0">
                <a:latin typeface="Arial" pitchFamily="34" charset="0"/>
                <a:cs typeface="Arial" pitchFamily="34" charset="0"/>
              </a:rPr>
              <a:t> </a:t>
            </a:r>
          </a:p>
          <a:p>
            <a:endParaRPr lang="en-US" sz="1200" b="0" i="0" u="none" strike="noStrike" kern="1200" dirty="0" smtClean="0">
              <a:solidFill>
                <a:schemeClr val="tx1"/>
              </a:solidFill>
              <a:latin typeface="Arial" pitchFamily="34" charset="0"/>
              <a:cs typeface="Arial" pitchFamily="34" charset="0"/>
            </a:endParaRPr>
          </a:p>
          <a:p>
            <a:r>
              <a:rPr lang="en-US" sz="1200" b="1" i="0" u="none" strike="noStrike" kern="1200" dirty="0" smtClean="0">
                <a:solidFill>
                  <a:schemeClr val="tx1"/>
                </a:solidFill>
                <a:latin typeface="Arial" pitchFamily="34" charset="0"/>
                <a:cs typeface="Arial" pitchFamily="34" charset="0"/>
              </a:rPr>
              <a:t>Embedding</a:t>
            </a:r>
            <a:r>
              <a:rPr lang="en-US" sz="1200" b="1"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8 females (4 UK, 4 US)</a:t>
            </a:r>
            <a:r>
              <a:rPr lang="en-US" sz="1200"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2 males (1 UK, 1 US)</a:t>
            </a:r>
            <a:r>
              <a:rPr lang="en-US" sz="1200" dirty="0" smtClean="0">
                <a:latin typeface="Arial" pitchFamily="34" charset="0"/>
                <a:cs typeface="Arial" pitchFamily="34" charset="0"/>
              </a:rPr>
              <a:t> </a:t>
            </a:r>
          </a:p>
          <a:p>
            <a:endParaRPr lang="en-US" sz="1200" b="0" i="0" u="none" strike="noStrike" kern="1200" dirty="0" smtClean="0">
              <a:solidFill>
                <a:schemeClr val="tx1"/>
              </a:solidFill>
              <a:latin typeface="Arial" pitchFamily="34" charset="0"/>
              <a:cs typeface="Arial" pitchFamily="34" charset="0"/>
            </a:endParaRPr>
          </a:p>
          <a:p>
            <a:r>
              <a:rPr lang="en-US" sz="1200" b="1" i="0" u="none" strike="noStrike" kern="1200" dirty="0" smtClean="0">
                <a:solidFill>
                  <a:schemeClr val="tx1"/>
                </a:solidFill>
                <a:latin typeface="Arial" pitchFamily="34" charset="0"/>
                <a:cs typeface="Arial" pitchFamily="34" charset="0"/>
              </a:rPr>
              <a:t>Experiencing</a:t>
            </a:r>
            <a:endParaRPr lang="en-US" sz="1200" b="1" dirty="0" smtClean="0">
              <a:latin typeface="Arial" pitchFamily="34" charset="0"/>
              <a:cs typeface="Arial" pitchFamily="34" charset="0"/>
            </a:endParaRPr>
          </a:p>
          <a:p>
            <a:r>
              <a:rPr lang="en-US" sz="1200" b="0" i="0" u="none" strike="noStrike" kern="1200" dirty="0" smtClean="0">
                <a:solidFill>
                  <a:schemeClr val="tx1"/>
                </a:solidFill>
                <a:latin typeface="Arial" pitchFamily="34" charset="0"/>
                <a:cs typeface="Arial" pitchFamily="34" charset="0"/>
              </a:rPr>
              <a:t>4 Females (3 UK, 1 US)</a:t>
            </a:r>
            <a:r>
              <a:rPr lang="en-US" sz="1200" dirty="0" smtClean="0">
                <a:latin typeface="Arial" pitchFamily="34" charset="0"/>
                <a:cs typeface="Arial" pitchFamily="34" charset="0"/>
              </a:rPr>
              <a:t> </a:t>
            </a:r>
          </a:p>
          <a:p>
            <a:r>
              <a:rPr lang="en-US" sz="1200" b="0" i="0" u="none" strike="noStrike" kern="1200" dirty="0" smtClean="0">
                <a:solidFill>
                  <a:schemeClr val="tx1"/>
                </a:solidFill>
                <a:latin typeface="Arial" pitchFamily="34" charset="0"/>
                <a:cs typeface="Arial" pitchFamily="34" charset="0"/>
              </a:rPr>
              <a:t>6 Males (2 UK, 4 US)</a:t>
            </a:r>
            <a:r>
              <a:rPr lang="en-US" sz="1200" dirty="0" smtClean="0">
                <a:latin typeface="Arial" pitchFamily="34" charset="0"/>
                <a:cs typeface="Arial" pitchFamily="34" charset="0"/>
              </a:rPr>
              <a:t> </a:t>
            </a:r>
          </a:p>
          <a:p>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latin typeface="Arial" pitchFamily="34" charset="0"/>
              <a:cs typeface="Arial" pitchFamily="34" charset="0"/>
            </a:endParaRPr>
          </a:p>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xfrm>
            <a:off x="233362" y="3636742"/>
            <a:ext cx="6477000" cy="5512019"/>
          </a:xfrm>
          <a:noFill/>
          <a:ln/>
        </p:spPr>
        <p:txBody>
          <a:bodyPr/>
          <a:lstStyle/>
          <a:p>
            <a:r>
              <a:rPr lang="en-US" sz="1400" b="1" kern="1200" baseline="0" dirty="0" smtClean="0">
                <a:solidFill>
                  <a:schemeClr val="dk1"/>
                </a:solidFill>
                <a:latin typeface="Arial" pitchFamily="34" charset="0"/>
                <a:cs typeface="Arial" pitchFamily="34" charset="0"/>
              </a:rPr>
              <a:t>Age (US only) (31 total)</a:t>
            </a:r>
            <a:endParaRPr lang="en-US" sz="1400" b="1" kern="1200" dirty="0" smtClean="0">
              <a:solidFill>
                <a:schemeClr val="dk1"/>
              </a:solidFill>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17 16-19 years old</a:t>
            </a:r>
            <a:endParaRPr lang="en-US" sz="1400" kern="1200" dirty="0" smtClean="0">
              <a:solidFill>
                <a:schemeClr val="dk1"/>
              </a:solidFill>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7 20-29 years old</a:t>
            </a:r>
          </a:p>
          <a:p>
            <a:r>
              <a:rPr lang="en-US" sz="1400" kern="1200" baseline="0" dirty="0" smtClean="0">
                <a:solidFill>
                  <a:schemeClr val="dk1"/>
                </a:solidFill>
                <a:latin typeface="Arial" pitchFamily="34" charset="0"/>
                <a:cs typeface="Arial" pitchFamily="34" charset="0"/>
              </a:rPr>
              <a:t>1 30-39 years old</a:t>
            </a:r>
            <a:endParaRPr lang="en-US" sz="1400" kern="1200" dirty="0" smtClean="0">
              <a:solidFill>
                <a:schemeClr val="dk1"/>
              </a:solidFill>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3 40-49 years old</a:t>
            </a:r>
            <a:endParaRPr lang="en-US" sz="1400" kern="1200" dirty="0" smtClean="0">
              <a:solidFill>
                <a:schemeClr val="dk1"/>
              </a:solidFill>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3 50-59 years old</a:t>
            </a:r>
            <a:endParaRPr lang="en-US" sz="1400" kern="1200" dirty="0" smtClean="0">
              <a:solidFill>
                <a:schemeClr val="dk1"/>
              </a:solidFill>
              <a:latin typeface="Arial" pitchFamily="34" charset="0"/>
              <a:cs typeface="Arial" pitchFamily="34" charset="0"/>
            </a:endParaRPr>
          </a:p>
          <a:p>
            <a:endParaRPr lang="en-US" sz="1400" kern="1200" baseline="0" dirty="0" smtClean="0">
              <a:solidFill>
                <a:schemeClr val="dk1"/>
              </a:solidFill>
              <a:latin typeface="Arial" pitchFamily="34" charset="0"/>
              <a:cs typeface="Arial" pitchFamily="34" charset="0"/>
            </a:endParaRPr>
          </a:p>
          <a:p>
            <a:r>
              <a:rPr lang="en-US" sz="1400" b="1" kern="1200" baseline="0" dirty="0" smtClean="0">
                <a:solidFill>
                  <a:schemeClr val="dk1"/>
                </a:solidFill>
                <a:latin typeface="Arial" pitchFamily="34" charset="0"/>
                <a:cs typeface="Arial" pitchFamily="34" charset="0"/>
              </a:rPr>
              <a:t>Age (UK only) (30 total)</a:t>
            </a:r>
            <a:endParaRPr lang="en-US" sz="1400" b="1" dirty="0" smtClean="0">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12 16-19 years old</a:t>
            </a:r>
            <a:endParaRPr lang="en-US" sz="1400" dirty="0" smtClean="0">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3 20-29 years old</a:t>
            </a:r>
            <a:endParaRPr lang="en-US" sz="1400" dirty="0" smtClean="0">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3 30-39 years old</a:t>
            </a:r>
            <a:endParaRPr lang="en-US" sz="1400" dirty="0" smtClean="0">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3 40-49 years old</a:t>
            </a:r>
            <a:endParaRPr lang="en-US" sz="1400" dirty="0" smtClean="0">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2 50-59 years old</a:t>
            </a:r>
            <a:endParaRPr lang="en-US" sz="1400" dirty="0" smtClean="0">
              <a:latin typeface="Arial" pitchFamily="34" charset="0"/>
              <a:cs typeface="Arial" pitchFamily="34" charset="0"/>
            </a:endParaRPr>
          </a:p>
          <a:p>
            <a:r>
              <a:rPr lang="en-US" sz="1400" kern="1200" baseline="0" dirty="0" smtClean="0">
                <a:solidFill>
                  <a:schemeClr val="dk1"/>
                </a:solidFill>
                <a:latin typeface="Arial" pitchFamily="34" charset="0"/>
                <a:cs typeface="Arial" pitchFamily="34" charset="0"/>
              </a:rPr>
              <a:t>7 Unidentified</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
        <p:nvSpPr>
          <p:cNvPr id="66563" name="Slide Number Placeholder 3"/>
          <p:cNvSpPr>
            <a:spLocks noGrp="1"/>
          </p:cNvSpPr>
          <p:nvPr>
            <p:ph type="sldNum" sz="quarter" idx="5"/>
          </p:nvPr>
        </p:nvSpPr>
        <p:spPr>
          <a:noFill/>
        </p:spPr>
        <p:txBody>
          <a:bodyPr/>
          <a:lstStyle/>
          <a:p>
            <a:fld id="{8E239612-AB1D-4B91-B7ED-91ADBBEBA659}"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362" y="3636742"/>
            <a:ext cx="6553200" cy="5283419"/>
          </a:xfrm>
        </p:spPr>
        <p:txBody>
          <a:bodyPr>
            <a:noAutofit/>
          </a:bodyPr>
          <a:lstStyle/>
          <a:p>
            <a:pPr>
              <a:spcBef>
                <a:spcPts val="0"/>
              </a:spcBef>
            </a:pPr>
            <a:r>
              <a:rPr lang="en-US" sz="1200" b="1" i="0" u="none" strike="noStrike" kern="1200" dirty="0" smtClean="0">
                <a:solidFill>
                  <a:schemeClr val="tx1"/>
                </a:solidFill>
                <a:latin typeface="Arial" pitchFamily="34" charset="0"/>
                <a:cs typeface="Arial" pitchFamily="34" charset="0"/>
              </a:rPr>
              <a:t>Emerging</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27 16-19 years old (12 UK, 15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1 20-29 years old (0 UK, 1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2 30-39 years old (2 UK, 0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1 50-59 years old (1 UK, 0 US)</a:t>
            </a:r>
            <a:r>
              <a:rPr lang="en-US" sz="1200" dirty="0" smtClean="0">
                <a:latin typeface="Arial" pitchFamily="34" charset="0"/>
                <a:cs typeface="Arial" pitchFamily="34" charset="0"/>
              </a:rPr>
              <a:t> </a:t>
            </a:r>
          </a:p>
          <a:p>
            <a:pPr>
              <a:spcBef>
                <a:spcPts val="0"/>
              </a:spcBef>
            </a:pPr>
            <a:endParaRPr lang="en-US" sz="1200" b="1" i="0" u="none" strike="noStrike" kern="1200" dirty="0" smtClean="0">
              <a:solidFill>
                <a:schemeClr val="tx1"/>
              </a:solidFill>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Establishing</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2 16-19 years old (0 UK, 2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4 20-29 years old (1 UK, 3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1 30-39 years old (1 UK, 0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1 40-49 years old (1 UK, 0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2 Unidentified (2 UK, 0 US)</a:t>
            </a:r>
            <a:r>
              <a:rPr lang="en-US" sz="1200" dirty="0" smtClean="0">
                <a:latin typeface="Arial" pitchFamily="34" charset="0"/>
                <a:cs typeface="Arial" pitchFamily="34" charset="0"/>
              </a:rPr>
              <a:t> </a:t>
            </a:r>
          </a:p>
          <a:p>
            <a:pPr>
              <a:spcBef>
                <a:spcPts val="0"/>
              </a:spcBef>
            </a:pPr>
            <a:endParaRPr lang="en-US" sz="1200" b="0" i="0" u="none" strike="noStrike" kern="1200" dirty="0" smtClean="0">
              <a:solidFill>
                <a:schemeClr val="tx1"/>
              </a:solidFill>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Embedding</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5 20-29 years old (2 UK, 3 US) </a:t>
            </a:r>
          </a:p>
          <a:p>
            <a:pPr>
              <a:spcBef>
                <a:spcPts val="0"/>
              </a:spcBef>
            </a:pPr>
            <a:r>
              <a:rPr lang="en-US" sz="1200" b="0" i="0" u="none" strike="noStrike" kern="1200" dirty="0" smtClean="0">
                <a:solidFill>
                  <a:schemeClr val="tx1"/>
                </a:solidFill>
                <a:latin typeface="Arial" pitchFamily="34" charset="0"/>
                <a:cs typeface="Arial" pitchFamily="34" charset="0"/>
              </a:rPr>
              <a:t>1 30-39 years old (0 UK, 1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2 40-49 years old (1 UK, 1 US) </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2 Unidentified (2 UK, 0 US) </a:t>
            </a:r>
          </a:p>
          <a:p>
            <a:pPr>
              <a:spcBef>
                <a:spcPts val="0"/>
              </a:spcBef>
            </a:pPr>
            <a:endParaRPr lang="en-US" sz="1200" b="1" i="0" u="none" strike="noStrike" kern="1200" dirty="0" smtClean="0">
              <a:solidFill>
                <a:schemeClr val="tx1"/>
              </a:solidFill>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Experiencing</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3 40-49 years old (1 UK, 2 US)</a:t>
            </a:r>
            <a:r>
              <a:rPr lang="en-US" sz="1200"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4 50-59 years old (1 UK, 3 US)</a:t>
            </a:r>
            <a:r>
              <a:rPr lang="en-US" sz="1200" dirty="0" smtClean="0">
                <a:latin typeface="Arial" pitchFamily="34" charset="0"/>
                <a:cs typeface="Arial" pitchFamily="34" charset="0"/>
              </a:rPr>
              <a:t> </a:t>
            </a:r>
          </a:p>
          <a:p>
            <a:pPr marL="0" marR="0" indent="0" algn="l" defTabSz="914400" rtl="0" eaLnBrk="1" fontAlgn="base" latinLnBrk="0" hangingPunct="1">
              <a:lnSpc>
                <a:spcPct val="100000"/>
              </a:lnSpc>
              <a:spcBef>
                <a:spcPts val="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3 Unidentified (3 UK, 0 US)</a:t>
            </a:r>
            <a:r>
              <a:rPr lang="en-US" sz="1200" dirty="0" smtClean="0">
                <a:latin typeface="Arial" pitchFamily="34" charset="0"/>
                <a:cs typeface="Arial" pitchFamily="34" charset="0"/>
              </a:rPr>
              <a:t> </a:t>
            </a:r>
          </a:p>
          <a:p>
            <a:pPr>
              <a:spcBef>
                <a:spcPts val="0"/>
              </a:spcBef>
            </a:pPr>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pPr marL="0" marR="0" lvl="2" indent="0" algn="l" defTabSz="914400" rtl="0" eaLnBrk="1" fontAlgn="base" latinLnBrk="0" hangingPunct="1">
              <a:spcBef>
                <a:spcPts val="0"/>
              </a:spcBef>
              <a:spcAft>
                <a:spcPct val="0"/>
              </a:spcAft>
              <a:buClrTx/>
              <a:buSzTx/>
              <a:buFontTx/>
              <a:buNone/>
              <a:tabLst/>
              <a:defRPr/>
            </a:pPr>
            <a:endParaRPr lang="en-US" sz="1200" b="0" dirty="0" smtClean="0">
              <a:latin typeface="Arial" pitchFamily="34" charset="0"/>
              <a:cs typeface="Arial" pitchFamily="34" charset="0"/>
            </a:endParaRPr>
          </a:p>
          <a:p>
            <a:pPr>
              <a:spcBef>
                <a:spcPts val="0"/>
              </a:spcBef>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xfrm>
            <a:off x="309562" y="3636743"/>
            <a:ext cx="6400800" cy="4971238"/>
          </a:xfrm>
          <a:noFill/>
          <a:ln/>
        </p:spPr>
        <p:txBody>
          <a:bodyPr/>
          <a:lstStyle/>
          <a:p>
            <a:pPr fontAlgn="base"/>
            <a:r>
              <a:rPr lang="en-US" sz="1400" b="1" kern="1200" baseline="0" dirty="0" smtClean="0">
                <a:solidFill>
                  <a:schemeClr val="dk1"/>
                </a:solidFill>
                <a:latin typeface="Arial" pitchFamily="34" charset="0"/>
                <a:cs typeface="Arial" pitchFamily="34" charset="0"/>
              </a:rPr>
              <a:t>Ethnicities (US) (31 total)</a:t>
            </a:r>
            <a:endParaRPr lang="en-US" sz="1400" b="1" kern="1200" dirty="0" smtClean="0">
              <a:solidFill>
                <a:schemeClr val="dk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baseline="0" dirty="0" smtClean="0">
                <a:solidFill>
                  <a:schemeClr val="dk1"/>
                </a:solidFill>
                <a:latin typeface="Arial" pitchFamily="34" charset="0"/>
                <a:cs typeface="Arial" pitchFamily="34" charset="0"/>
              </a:rPr>
              <a:t>17 Caucasian</a:t>
            </a:r>
            <a:endParaRPr lang="en-US" sz="1400" kern="1200" dirty="0" smtClean="0">
              <a:solidFill>
                <a:schemeClr val="dk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baseline="0" dirty="0" smtClean="0">
                <a:solidFill>
                  <a:schemeClr val="dk1"/>
                </a:solidFill>
                <a:latin typeface="Arial" pitchFamily="34" charset="0"/>
                <a:cs typeface="Arial" pitchFamily="34" charset="0"/>
              </a:rPr>
              <a:t>7 Unidentified</a:t>
            </a:r>
            <a:endParaRPr lang="en-US" sz="1400" kern="1200" dirty="0" smtClean="0">
              <a:solidFill>
                <a:schemeClr val="dk1"/>
              </a:solidFill>
              <a:latin typeface="Arial" pitchFamily="34" charset="0"/>
              <a:cs typeface="Arial" pitchFamily="34" charset="0"/>
            </a:endParaRPr>
          </a:p>
          <a:p>
            <a:pPr fontAlgn="base"/>
            <a:r>
              <a:rPr lang="en-US" sz="1400" kern="1200" baseline="0" dirty="0" smtClean="0">
                <a:solidFill>
                  <a:schemeClr val="dk1"/>
                </a:solidFill>
                <a:latin typeface="Arial" pitchFamily="34" charset="0"/>
                <a:cs typeface="Arial" pitchFamily="34" charset="0"/>
              </a:rPr>
              <a:t>5 African-American</a:t>
            </a:r>
            <a:endParaRPr lang="en-US" sz="1400" kern="1200" dirty="0" smtClean="0">
              <a:solidFill>
                <a:schemeClr val="dk1"/>
              </a:solidFill>
              <a:latin typeface="Arial" pitchFamily="34" charset="0"/>
              <a:cs typeface="Arial" pitchFamily="34" charset="0"/>
            </a:endParaRPr>
          </a:p>
          <a:p>
            <a:pPr fontAlgn="base"/>
            <a:r>
              <a:rPr lang="en-US" sz="1400" kern="1200" baseline="0" dirty="0" smtClean="0">
                <a:solidFill>
                  <a:schemeClr val="dk1"/>
                </a:solidFill>
                <a:latin typeface="Arial" pitchFamily="34" charset="0"/>
                <a:cs typeface="Arial" pitchFamily="34" charset="0"/>
              </a:rPr>
              <a:t>2 Hispanic</a:t>
            </a:r>
            <a:endParaRPr lang="en-US" sz="1400" kern="1200" dirty="0" smtClean="0">
              <a:solidFill>
                <a:schemeClr val="dk1"/>
              </a:solidFill>
              <a:latin typeface="Arial" pitchFamily="34" charset="0"/>
              <a:cs typeface="Arial" pitchFamily="34" charset="0"/>
            </a:endParaRPr>
          </a:p>
          <a:p>
            <a:pPr fontAlgn="base"/>
            <a:endParaRPr lang="en-US" sz="1400" kern="1200" baseline="0" dirty="0" smtClean="0">
              <a:solidFill>
                <a:schemeClr val="dk1"/>
              </a:solidFill>
              <a:latin typeface="Arial" pitchFamily="34" charset="0"/>
              <a:cs typeface="Arial" pitchFamily="34" charset="0"/>
            </a:endParaRPr>
          </a:p>
          <a:p>
            <a:pPr fontAlgn="base"/>
            <a:r>
              <a:rPr lang="en-US" sz="1400" b="1" kern="1200" baseline="0" dirty="0" smtClean="0">
                <a:solidFill>
                  <a:schemeClr val="dk1"/>
                </a:solidFill>
                <a:latin typeface="Arial" pitchFamily="34" charset="0"/>
                <a:cs typeface="Arial" pitchFamily="34" charset="0"/>
              </a:rPr>
              <a:t>Ethnicities (UK) (30 total)</a:t>
            </a:r>
            <a:endParaRPr lang="en-US" sz="1400" b="1"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baseline="0" dirty="0" smtClean="0">
                <a:solidFill>
                  <a:schemeClr val="dk1"/>
                </a:solidFill>
                <a:latin typeface="Arial" pitchFamily="34" charset="0"/>
                <a:cs typeface="Arial" pitchFamily="34" charset="0"/>
              </a:rPr>
              <a:t>21 Caucasian</a:t>
            </a:r>
            <a:endParaRPr lang="en-US" sz="1400" dirty="0" smtClean="0">
              <a:latin typeface="Arial" pitchFamily="34" charset="0"/>
              <a:cs typeface="Arial" pitchFamily="34" charset="0"/>
            </a:endParaRPr>
          </a:p>
          <a:p>
            <a:pPr fontAlgn="base"/>
            <a:r>
              <a:rPr lang="en-US" sz="1400" kern="1200" baseline="0" dirty="0" smtClean="0">
                <a:solidFill>
                  <a:schemeClr val="dk1"/>
                </a:solidFill>
                <a:latin typeface="Arial" pitchFamily="34" charset="0"/>
                <a:cs typeface="Arial" pitchFamily="34" charset="0"/>
              </a:rPr>
              <a:t>6 Unidentified</a:t>
            </a:r>
            <a:endParaRPr lang="en-US" sz="1400" dirty="0" smtClean="0">
              <a:latin typeface="Arial" pitchFamily="34" charset="0"/>
              <a:cs typeface="Arial" pitchFamily="34" charset="0"/>
            </a:endParaRPr>
          </a:p>
          <a:p>
            <a:pPr fontAlgn="base"/>
            <a:r>
              <a:rPr lang="en-US" sz="1400" kern="1200" baseline="0" dirty="0" smtClean="0">
                <a:solidFill>
                  <a:schemeClr val="dk1"/>
                </a:solidFill>
                <a:latin typeface="Arial" pitchFamily="34" charset="0"/>
                <a:cs typeface="Arial" pitchFamily="34" charset="0"/>
              </a:rPr>
              <a:t>2 Multi-ethnic</a:t>
            </a: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1 Asian</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fontAlgn="base"/>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
        <p:nvSpPr>
          <p:cNvPr id="68611" name="Slide Number Placeholder 3"/>
          <p:cNvSpPr>
            <a:spLocks noGrp="1"/>
          </p:cNvSpPr>
          <p:nvPr>
            <p:ph type="sldNum" sz="quarter" idx="5"/>
          </p:nvPr>
        </p:nvSpPr>
        <p:spPr>
          <a:noFill/>
        </p:spPr>
        <p:txBody>
          <a:bodyPr/>
          <a:lstStyle/>
          <a:p>
            <a:fld id="{3759D5D2-B7D5-4169-9FFD-EA22211B5BE4}"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5762" y="3636742"/>
            <a:ext cx="6324599" cy="5512019"/>
          </a:xfrm>
        </p:spPr>
        <p:txBody>
          <a:bodyPr>
            <a:noAutofit/>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latin typeface="Arial" pitchFamily="34" charset="0"/>
                <a:cs typeface="Arial" pitchFamily="34" charset="0"/>
              </a:rPr>
              <a:t>Emerging</a:t>
            </a:r>
            <a:r>
              <a:rPr lang="en-US" sz="1200" b="1"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22 Caucasian (10 UK, 12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4 Unidentified  (4 UK, 0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3 African-American (0 UK, 3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1 Hispanic (0, UK, 1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1 Two or more (1 UK, 0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dirty="0" smtClean="0">
              <a:solidFill>
                <a:schemeClr val="tx1"/>
              </a:solidFill>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latin typeface="Arial" pitchFamily="34" charset="0"/>
                <a:cs typeface="Arial" pitchFamily="34" charset="0"/>
              </a:rPr>
              <a:t>Establishing</a:t>
            </a:r>
            <a:r>
              <a:rPr lang="en-US" sz="1200" b="1"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6 Caucasian (4 UK, 2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2 African-American (0 UK, 2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1 Two or more (1 UK, 0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1 Unidentified (0 UK, 1 US)</a:t>
            </a:r>
            <a:r>
              <a:rPr lang="en-US" sz="1200"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dirty="0" smtClean="0">
              <a:solidFill>
                <a:schemeClr val="tx1"/>
              </a:solidFill>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latin typeface="Arial" pitchFamily="34" charset="0"/>
                <a:cs typeface="Arial" pitchFamily="34" charset="0"/>
              </a:rPr>
              <a:t>Embedding</a:t>
            </a:r>
            <a:r>
              <a:rPr lang="en-US" sz="1200" b="1"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4 Caucasian (3 UK, 1 US), 4 Unidentified (1 UK, 3 US),</a:t>
            </a:r>
            <a:r>
              <a:rPr lang="en-US" sz="1200" dirty="0" smtClean="0">
                <a:latin typeface="Arial" pitchFamily="34" charset="0"/>
                <a:cs typeface="Arial" pitchFamily="34" charset="0"/>
              </a:rPr>
              <a:t> </a:t>
            </a:r>
            <a:r>
              <a:rPr lang="en-US" sz="1200" b="0" i="0" u="none" strike="noStrike" kern="1200" dirty="0" smtClean="0">
                <a:solidFill>
                  <a:schemeClr val="tx1"/>
                </a:solidFill>
                <a:latin typeface="Arial" pitchFamily="34" charset="0"/>
                <a:cs typeface="Arial" pitchFamily="34" charset="0"/>
              </a:rPr>
              <a:t>1 Hispanic (0 UK, 1 US), 1 Asian (1 UK, 0 US) </a:t>
            </a:r>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dirty="0" smtClean="0">
              <a:solidFill>
                <a:schemeClr val="tx1"/>
              </a:solidFill>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latin typeface="Arial" pitchFamily="34" charset="0"/>
                <a:cs typeface="Arial" pitchFamily="34" charset="0"/>
              </a:rPr>
              <a:t>Experiencing</a:t>
            </a:r>
            <a:r>
              <a:rPr lang="en-US" sz="1200" b="1" dirty="0" smtClean="0">
                <a:latin typeface="Arial" pitchFamily="34" charset="0"/>
                <a:cs typeface="Arial" pitchFamily="34" charset="0"/>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Arial" pitchFamily="34" charset="0"/>
                <a:cs typeface="Arial" pitchFamily="34" charset="0"/>
              </a:rPr>
              <a:t>6 Caucasian (4 UK, 2 US), 4 Unidentified (1 UK, 3 US)</a:t>
            </a:r>
            <a:r>
              <a:rPr lang="en-US" sz="1200" dirty="0" smtClean="0">
                <a:latin typeface="Arial" pitchFamily="34" charset="0"/>
                <a:cs typeface="Arial" pitchFamily="34" charset="0"/>
              </a:rPr>
              <a:t> </a:t>
            </a:r>
            <a:endParaRPr lang="en-US" sz="1200" b="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endParaRPr lang="en-US" sz="12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636742"/>
            <a:ext cx="6705600" cy="5283419"/>
          </a:xfrm>
        </p:spPr>
        <p:txBody>
          <a:bodyPr>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100" dirty="0" smtClean="0">
                <a:latin typeface="Arial" pitchFamily="34" charset="0"/>
                <a:cs typeface="Arial" pitchFamily="34" charset="0"/>
              </a:rPr>
              <a:t>These are the Academic</a:t>
            </a:r>
            <a:r>
              <a:rPr lang="en-US" sz="1100" baseline="0" dirty="0" smtClean="0">
                <a:latin typeface="Arial" pitchFamily="34" charset="0"/>
                <a:cs typeface="Arial" pitchFamily="34" charset="0"/>
              </a:rPr>
              <a:t> Disciplines for the </a:t>
            </a:r>
            <a:r>
              <a:rPr lang="en-US" sz="1100" dirty="0" smtClean="0">
                <a:latin typeface="Arial" pitchFamily="34" charset="0"/>
                <a:cs typeface="Arial" pitchFamily="34" charset="0"/>
              </a:rPr>
              <a:t>46 participants</a:t>
            </a:r>
            <a:r>
              <a:rPr lang="en-US" sz="1100" baseline="0" dirty="0" smtClean="0">
                <a:latin typeface="Arial" pitchFamily="34" charset="0"/>
                <a:cs typeface="Arial" pitchFamily="34" charset="0"/>
              </a:rPr>
              <a:t> not labeled as still being in Secondary school (Undergraduates, Graduates, and Faculty), pulled from all 4 educational stages.</a:t>
            </a:r>
          </a:p>
          <a:p>
            <a:pPr marL="0" marR="0" indent="0" algn="l" defTabSz="914400" rtl="0" eaLnBrk="1" fontAlgn="base" latinLnBrk="0" hangingPunct="1">
              <a:lnSpc>
                <a:spcPct val="100000"/>
              </a:lnSpc>
              <a:spcBef>
                <a:spcPts val="0"/>
              </a:spcBef>
              <a:spcAft>
                <a:spcPct val="0"/>
              </a:spcAft>
              <a:buClrTx/>
              <a:buSzTx/>
              <a:buFontTx/>
              <a:buNone/>
              <a:tabLst/>
              <a:defRPr/>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Because there were so many majors and disciplines, they have been filtered down to the six basic groups.  You can find them here </a:t>
            </a:r>
            <a:r>
              <a:rPr lang="en-US" sz="1100" u="sng" dirty="0" smtClean="0">
                <a:latin typeface="Arial" pitchFamily="34" charset="0"/>
                <a:cs typeface="Arial" pitchFamily="34" charset="0"/>
                <a:hlinkClick r:id="rId3"/>
              </a:rPr>
              <a:t>http://en.wikipedia.org/wiki/List_of_academic_disciplines</a:t>
            </a:r>
            <a:r>
              <a:rPr lang="en-US" sz="1100" dirty="0" smtClean="0">
                <a:latin typeface="Arial" pitchFamily="34" charset="0"/>
                <a:cs typeface="Arial" pitchFamily="34" charset="0"/>
              </a:rPr>
              <a:t>. Professions &amp; Applied Sciences are: Agriculture, Architecture and Design, Business, Divinity, Education, Engineering, Environmental Studies and Forestry, Family and Consumer Science, Health Science, Human Physical Performance and Recreation, Journalism, Media Studies and Communication, Law, Library and Museum Studies, Military Sciences, Public Administration, Social Work, Transportation. </a:t>
            </a:r>
          </a:p>
          <a:p>
            <a:pPr>
              <a:spcBef>
                <a:spcPts val="0"/>
              </a:spcBef>
            </a:pPr>
            <a:endParaRPr lang="en-US" sz="1100" b="1" i="0" u="none" strike="noStrike" kern="1200" dirty="0" smtClean="0">
              <a:solidFill>
                <a:schemeClr val="tx1"/>
              </a:solidFill>
              <a:latin typeface="Arial" pitchFamily="34" charset="0"/>
              <a:cs typeface="Arial" pitchFamily="34" charset="0"/>
            </a:endParaRPr>
          </a:p>
          <a:p>
            <a:pPr>
              <a:spcBef>
                <a:spcPts val="0"/>
              </a:spcBef>
            </a:pPr>
            <a:r>
              <a:rPr lang="en-US" sz="1100" b="1" i="0" u="none" strike="noStrike" kern="1200" dirty="0" smtClean="0">
                <a:solidFill>
                  <a:schemeClr val="tx1"/>
                </a:solidFill>
                <a:latin typeface="Arial" pitchFamily="34" charset="0"/>
                <a:cs typeface="Arial" pitchFamily="34" charset="0"/>
              </a:rPr>
              <a:t>Emerging</a:t>
            </a:r>
            <a:r>
              <a:rPr lang="en-US" sz="1100" dirty="0" smtClean="0">
                <a:latin typeface="Arial" pitchFamily="34" charset="0"/>
                <a:cs typeface="Arial" pitchFamily="34" charset="0"/>
              </a:rPr>
              <a:t> </a:t>
            </a:r>
          </a:p>
          <a:p>
            <a:pPr>
              <a:spcBef>
                <a:spcPts val="0"/>
              </a:spcBef>
            </a:pPr>
            <a:r>
              <a:rPr lang="en-US" sz="1100" b="0" i="0" u="none" strike="noStrike" kern="1200" dirty="0" smtClean="0">
                <a:solidFill>
                  <a:schemeClr val="tx1"/>
                </a:solidFill>
                <a:latin typeface="Arial" pitchFamily="34" charset="0"/>
                <a:cs typeface="Arial" pitchFamily="34" charset="0"/>
              </a:rPr>
              <a:t>8 Professions &amp; Applied Sciences (3 UK, 5 US) , 2 Undeclared  (0 UK, 2 US), 2 Humanities (2 UK, 0 US)</a:t>
            </a:r>
            <a:r>
              <a:rPr lang="en-US" sz="1100" dirty="0" smtClean="0">
                <a:latin typeface="Arial" pitchFamily="34" charset="0"/>
                <a:cs typeface="Arial" pitchFamily="34" charset="0"/>
              </a:rPr>
              <a:t>, </a:t>
            </a:r>
            <a:r>
              <a:rPr lang="en-US" sz="1100" b="0" i="0" u="none" strike="noStrike" kern="1200" dirty="0" smtClean="0">
                <a:solidFill>
                  <a:schemeClr val="tx1"/>
                </a:solidFill>
                <a:latin typeface="Arial" pitchFamily="34" charset="0"/>
                <a:cs typeface="Arial" pitchFamily="34" charset="0"/>
              </a:rPr>
              <a:t>2 Natural Sciences (2 UK, 0 US)</a:t>
            </a:r>
            <a:r>
              <a:rPr lang="en-US" sz="1100" dirty="0" smtClean="0">
                <a:latin typeface="Arial" pitchFamily="34" charset="0"/>
                <a:cs typeface="Arial" pitchFamily="34" charset="0"/>
              </a:rPr>
              <a:t> , </a:t>
            </a:r>
            <a:r>
              <a:rPr lang="en-US" sz="1100" b="0" i="0" u="none" strike="noStrike" kern="1200" dirty="0" smtClean="0">
                <a:solidFill>
                  <a:schemeClr val="tx1"/>
                </a:solidFill>
                <a:latin typeface="Arial" pitchFamily="34" charset="0"/>
                <a:cs typeface="Arial" pitchFamily="34" charset="0"/>
              </a:rPr>
              <a:t>1 double major (0 UK, 1 US)</a:t>
            </a:r>
            <a:r>
              <a:rPr lang="en-US" sz="1100" dirty="0" smtClean="0">
                <a:latin typeface="Arial" pitchFamily="34" charset="0"/>
                <a:cs typeface="Arial" pitchFamily="34" charset="0"/>
              </a:rPr>
              <a:t> , </a:t>
            </a:r>
            <a:r>
              <a:rPr lang="en-US" sz="1100" b="0" i="0" u="none" strike="noStrike" kern="1200" dirty="0" smtClean="0">
                <a:solidFill>
                  <a:schemeClr val="tx1"/>
                </a:solidFill>
                <a:latin typeface="Arial" pitchFamily="34" charset="0"/>
                <a:cs typeface="Arial" pitchFamily="34" charset="0"/>
              </a:rPr>
              <a:t>1 Social Sciences (0 UK, 1 US)</a:t>
            </a:r>
            <a:r>
              <a:rPr lang="en-US" sz="1100" dirty="0" smtClean="0">
                <a:latin typeface="Arial" pitchFamily="34" charset="0"/>
                <a:cs typeface="Arial" pitchFamily="34" charset="0"/>
              </a:rPr>
              <a:t> </a:t>
            </a:r>
          </a:p>
          <a:p>
            <a:pPr>
              <a:spcBef>
                <a:spcPts val="0"/>
              </a:spcBef>
            </a:pPr>
            <a:endParaRPr lang="en-US" sz="1100" dirty="0" smtClean="0">
              <a:latin typeface="Arial" pitchFamily="34" charset="0"/>
              <a:cs typeface="Arial" pitchFamily="34" charset="0"/>
            </a:endParaRPr>
          </a:p>
          <a:p>
            <a:pPr>
              <a:spcBef>
                <a:spcPts val="0"/>
              </a:spcBef>
            </a:pPr>
            <a:r>
              <a:rPr lang="en-US" sz="1100" b="1" i="0" u="none" strike="noStrike" kern="1200" dirty="0" smtClean="0">
                <a:solidFill>
                  <a:schemeClr val="tx1"/>
                </a:solidFill>
                <a:latin typeface="Arial" pitchFamily="34" charset="0"/>
                <a:cs typeface="Arial" pitchFamily="34" charset="0"/>
              </a:rPr>
              <a:t>Establishing</a:t>
            </a:r>
            <a:r>
              <a:rPr lang="en-US" sz="1100" dirty="0" smtClean="0">
                <a:latin typeface="Arial" pitchFamily="34" charset="0"/>
                <a:cs typeface="Arial" pitchFamily="34" charset="0"/>
              </a:rPr>
              <a:t> </a:t>
            </a:r>
          </a:p>
          <a:p>
            <a:pPr>
              <a:spcBef>
                <a:spcPts val="0"/>
              </a:spcBef>
              <a:buNone/>
            </a:pPr>
            <a:r>
              <a:rPr lang="en-US" sz="1100" b="0" i="0" u="none" strike="noStrike" kern="1200" dirty="0" smtClean="0">
                <a:solidFill>
                  <a:schemeClr val="tx1"/>
                </a:solidFill>
                <a:latin typeface="Arial" pitchFamily="34" charset="0"/>
                <a:cs typeface="Arial" pitchFamily="34" charset="0"/>
              </a:rPr>
              <a:t>4 Professions &amp; Applied Sciences (3 UK, 1 US)</a:t>
            </a:r>
            <a:r>
              <a:rPr lang="en-US" sz="1100" dirty="0" smtClean="0">
                <a:latin typeface="Arial" pitchFamily="34" charset="0"/>
                <a:cs typeface="Arial" pitchFamily="34" charset="0"/>
              </a:rPr>
              <a:t> , </a:t>
            </a:r>
            <a:r>
              <a:rPr lang="en-US" sz="1100" b="0" i="0" u="none" strike="noStrike" kern="1200" dirty="0" smtClean="0">
                <a:solidFill>
                  <a:schemeClr val="tx1"/>
                </a:solidFill>
                <a:latin typeface="Arial" pitchFamily="34" charset="0"/>
                <a:cs typeface="Arial" pitchFamily="34" charset="0"/>
              </a:rPr>
              <a:t>4 double major (1 UK, 3 US)</a:t>
            </a:r>
            <a:r>
              <a:rPr lang="en-US" sz="1100" dirty="0" smtClean="0">
                <a:latin typeface="Arial" pitchFamily="34" charset="0"/>
                <a:cs typeface="Arial" pitchFamily="34" charset="0"/>
              </a:rPr>
              <a:t> , </a:t>
            </a:r>
            <a:r>
              <a:rPr lang="en-US" sz="1100" b="0" i="0" u="none" strike="noStrike" kern="1200" dirty="0" smtClean="0">
                <a:solidFill>
                  <a:schemeClr val="tx1"/>
                </a:solidFill>
                <a:latin typeface="Arial" pitchFamily="34" charset="0"/>
                <a:cs typeface="Arial" pitchFamily="34" charset="0"/>
              </a:rPr>
              <a:t>1 Humanities (1 UK, 0 US)</a:t>
            </a:r>
            <a:r>
              <a:rPr lang="en-US" sz="1100" dirty="0" smtClean="0">
                <a:latin typeface="Arial" pitchFamily="34" charset="0"/>
                <a:cs typeface="Arial" pitchFamily="34" charset="0"/>
              </a:rPr>
              <a:t>, </a:t>
            </a:r>
            <a:r>
              <a:rPr lang="en-US" sz="1100" b="0" i="0" u="none" strike="noStrike" kern="1200" dirty="0" smtClean="0">
                <a:solidFill>
                  <a:schemeClr val="tx1"/>
                </a:solidFill>
                <a:latin typeface="Arial" pitchFamily="34" charset="0"/>
                <a:cs typeface="Arial" pitchFamily="34" charset="0"/>
              </a:rPr>
              <a:t>1 Formal Sciences (0 UK, 1 US)</a:t>
            </a:r>
            <a:r>
              <a:rPr lang="en-US" sz="1100" dirty="0" smtClean="0">
                <a:latin typeface="Arial" pitchFamily="34" charset="0"/>
                <a:cs typeface="Arial" pitchFamily="34" charset="0"/>
              </a:rPr>
              <a:t> </a:t>
            </a:r>
          </a:p>
          <a:p>
            <a:pPr>
              <a:spcBef>
                <a:spcPts val="0"/>
              </a:spcBef>
              <a:buNone/>
            </a:pPr>
            <a:endParaRPr lang="en-US" sz="1100" dirty="0" smtClean="0">
              <a:latin typeface="Arial" pitchFamily="34" charset="0"/>
              <a:cs typeface="Arial" pitchFamily="34" charset="0"/>
            </a:endParaRPr>
          </a:p>
          <a:p>
            <a:pPr>
              <a:spcBef>
                <a:spcPts val="0"/>
              </a:spcBef>
              <a:buNone/>
            </a:pPr>
            <a:r>
              <a:rPr lang="en-US" sz="1100" b="1" i="0" u="none" strike="noStrike" kern="1200" dirty="0" smtClean="0">
                <a:solidFill>
                  <a:schemeClr val="tx1"/>
                </a:solidFill>
                <a:latin typeface="Arial" pitchFamily="34" charset="0"/>
                <a:cs typeface="Arial" pitchFamily="34" charset="0"/>
              </a:rPr>
              <a:t>Embedding</a:t>
            </a:r>
            <a:r>
              <a:rPr lang="en-US" sz="1100" dirty="0" smtClean="0">
                <a:latin typeface="Arial" pitchFamily="34" charset="0"/>
                <a:cs typeface="Arial" pitchFamily="34" charset="0"/>
              </a:rPr>
              <a:t> </a:t>
            </a:r>
          </a:p>
          <a:p>
            <a:pPr>
              <a:spcBef>
                <a:spcPts val="0"/>
              </a:spcBef>
              <a:buNone/>
            </a:pPr>
            <a:r>
              <a:rPr lang="en-US" sz="1100" b="0" i="0" u="none" strike="noStrike" kern="1200" dirty="0" smtClean="0">
                <a:solidFill>
                  <a:schemeClr val="tx1"/>
                </a:solidFill>
                <a:latin typeface="Arial" pitchFamily="34" charset="0"/>
                <a:cs typeface="Arial" pitchFamily="34" charset="0"/>
              </a:rPr>
              <a:t>2 Professions </a:t>
            </a:r>
            <a:r>
              <a:rPr lang="en-US" sz="1100" dirty="0" smtClean="0">
                <a:latin typeface="Arial" pitchFamily="34" charset="0"/>
                <a:cs typeface="Arial" pitchFamily="34" charset="0"/>
              </a:rPr>
              <a:t>&amp; </a:t>
            </a:r>
            <a:r>
              <a:rPr lang="en-US" sz="1100" b="0" i="0" u="none" strike="noStrike" kern="1200" dirty="0" smtClean="0">
                <a:solidFill>
                  <a:schemeClr val="tx1"/>
                </a:solidFill>
                <a:latin typeface="Arial" pitchFamily="34" charset="0"/>
                <a:cs typeface="Arial" pitchFamily="34" charset="0"/>
              </a:rPr>
              <a:t>Applied Sciences (2 UK, 0 US)</a:t>
            </a:r>
            <a:r>
              <a:rPr lang="en-US" sz="1100" dirty="0" smtClean="0">
                <a:latin typeface="Arial" pitchFamily="34" charset="0"/>
                <a:cs typeface="Arial" pitchFamily="34" charset="0"/>
              </a:rPr>
              <a:t>, 4</a:t>
            </a:r>
            <a:r>
              <a:rPr lang="en-US" sz="1100" b="0" i="0" u="none" strike="noStrike" kern="1200" dirty="0" smtClean="0">
                <a:solidFill>
                  <a:schemeClr val="tx1"/>
                </a:solidFill>
                <a:latin typeface="Arial" pitchFamily="34" charset="0"/>
                <a:cs typeface="Arial" pitchFamily="34" charset="0"/>
              </a:rPr>
              <a:t> Humanities (3 UK, 1 US), 2 Natural Sciences (0 UK, 2 US)</a:t>
            </a:r>
            <a:r>
              <a:rPr lang="en-US" sz="1100" dirty="0" smtClean="0">
                <a:latin typeface="Arial" pitchFamily="34" charset="0"/>
                <a:cs typeface="Arial" pitchFamily="34" charset="0"/>
              </a:rPr>
              <a:t> , 2</a:t>
            </a:r>
            <a:r>
              <a:rPr lang="en-US" sz="1100" b="0" i="0" u="none" strike="noStrike" kern="1200" dirty="0" smtClean="0">
                <a:solidFill>
                  <a:schemeClr val="tx1"/>
                </a:solidFill>
                <a:latin typeface="Arial" pitchFamily="34" charset="0"/>
                <a:cs typeface="Arial" pitchFamily="34" charset="0"/>
              </a:rPr>
              <a:t> Social Sciences (0 UK, 2 US)</a:t>
            </a:r>
            <a:r>
              <a:rPr lang="en-US" sz="1100" dirty="0" smtClean="0">
                <a:latin typeface="Arial" pitchFamily="34" charset="0"/>
                <a:cs typeface="Arial" pitchFamily="34" charset="0"/>
              </a:rPr>
              <a:t> </a:t>
            </a:r>
          </a:p>
          <a:p>
            <a:pPr>
              <a:spcBef>
                <a:spcPts val="0"/>
              </a:spcBef>
              <a:buNone/>
            </a:pPr>
            <a:endParaRPr lang="en-US" sz="1100" dirty="0" smtClean="0">
              <a:latin typeface="Arial" pitchFamily="34" charset="0"/>
              <a:cs typeface="Arial" pitchFamily="34" charset="0"/>
            </a:endParaRPr>
          </a:p>
          <a:p>
            <a:pPr>
              <a:spcBef>
                <a:spcPts val="0"/>
              </a:spcBef>
              <a:buNone/>
            </a:pPr>
            <a:r>
              <a:rPr lang="en-US" sz="1100" b="1" i="0" u="none" strike="noStrike" kern="1200" dirty="0" smtClean="0">
                <a:solidFill>
                  <a:schemeClr val="tx1"/>
                </a:solidFill>
                <a:latin typeface="Arial" pitchFamily="34" charset="0"/>
                <a:cs typeface="Arial" pitchFamily="34" charset="0"/>
              </a:rPr>
              <a:t>Experiencing</a:t>
            </a:r>
            <a:r>
              <a:rPr lang="en-US" sz="1100" dirty="0" smtClean="0">
                <a:latin typeface="Arial" pitchFamily="34" charset="0"/>
                <a:cs typeface="Arial" pitchFamily="34" charset="0"/>
              </a:rPr>
              <a:t> </a:t>
            </a:r>
          </a:p>
          <a:p>
            <a:pPr>
              <a:spcBef>
                <a:spcPts val="0"/>
              </a:spcBef>
              <a:buNone/>
            </a:pPr>
            <a:r>
              <a:rPr lang="en-US" sz="1100" b="0" i="0" u="none" strike="noStrike" kern="1200" dirty="0" smtClean="0">
                <a:solidFill>
                  <a:schemeClr val="tx1"/>
                </a:solidFill>
                <a:latin typeface="Arial" pitchFamily="34" charset="0"/>
                <a:cs typeface="Arial" pitchFamily="34" charset="0"/>
              </a:rPr>
              <a:t>3 Humanities (2 UK, 1 US)</a:t>
            </a:r>
            <a:r>
              <a:rPr lang="en-US" sz="1100" dirty="0" smtClean="0">
                <a:latin typeface="Arial" pitchFamily="34" charset="0"/>
                <a:cs typeface="Arial" pitchFamily="34" charset="0"/>
              </a:rPr>
              <a:t>, </a:t>
            </a:r>
            <a:r>
              <a:rPr lang="en-US" sz="1100" b="0" i="0" u="none" strike="noStrike" kern="1200" dirty="0" smtClean="0">
                <a:solidFill>
                  <a:schemeClr val="tx1"/>
                </a:solidFill>
                <a:latin typeface="Arial" pitchFamily="34" charset="0"/>
                <a:cs typeface="Arial" pitchFamily="34" charset="0"/>
              </a:rPr>
              <a:t>3 Professions &amp; Applied Sciences (2 UK, 1 US), 1 Social Sciences (1 UK, 0 US), 3 Natural Sciences (0 UK, 3 US)</a:t>
            </a:r>
            <a:endParaRPr lang="en-US" sz="1100" dirty="0" smtClean="0">
              <a:latin typeface="Arial" pitchFamily="34" charset="0"/>
              <a:cs typeface="Arial" pitchFamily="34" charset="0"/>
            </a:endParaRPr>
          </a:p>
          <a:p>
            <a:pPr>
              <a:buNone/>
            </a:pPr>
            <a:endParaRPr lang="en-US" sz="1200" dirty="0" smtClean="0">
              <a:latin typeface="Arial" pitchFamily="34" charset="0"/>
              <a:cs typeface="Arial" pitchFamily="34" charset="0"/>
            </a:endParaRPr>
          </a:p>
          <a:p>
            <a:pPr marL="0" marR="0" lvl="2"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4"/>
              </a:rPr>
              <a:t>http://www.oclc.org/research/activities/vandr/</a:t>
            </a:r>
            <a:endParaRPr lang="en-US" sz="1200" dirty="0" smtClean="0">
              <a:latin typeface="Arial" pitchFamily="34" charset="0"/>
              <a:cs typeface="Arial" pitchFamily="34" charset="0"/>
            </a:endParaRPr>
          </a:p>
          <a:p>
            <a:pPr marL="342900" indent="-342900">
              <a:buNone/>
            </a:pPr>
            <a:endParaRPr lang="en-US" sz="1100" dirty="0" smtClean="0">
              <a:latin typeface="Arial" pitchFamily="34" charset="0"/>
              <a:cs typeface="Arial" pitchFamily="34" charset="0"/>
            </a:endParaRPr>
          </a:p>
          <a:p>
            <a:pPr marL="342900" indent="-342900">
              <a:buNone/>
            </a:pPr>
            <a:endParaRPr lang="en-US" sz="1100" dirty="0" smtClean="0">
              <a:latin typeface="Arial" pitchFamily="34" charset="0"/>
              <a:cs typeface="Arial" pitchFamily="34" charset="0"/>
            </a:endParaRPr>
          </a:p>
          <a:p>
            <a:pPr marL="342900" indent="-342900">
              <a:buNone/>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Dempsey, L. (2008). Always on: Libraries in a world of permanent connectivity.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14</a:t>
            </a:r>
            <a:r>
              <a:rPr lang="en-US" sz="1400" dirty="0" smtClean="0">
                <a:latin typeface="Arial" pitchFamily="34" charset="0"/>
                <a:cs typeface="Arial" pitchFamily="34" charset="0"/>
              </a:rPr>
              <a:t>(1). Retrieved from </a:t>
            </a:r>
            <a:r>
              <a:rPr lang="en-US" sz="1400" dirty="0" smtClean="0">
                <a:latin typeface="Arial" pitchFamily="34" charset="0"/>
                <a:cs typeface="Arial" pitchFamily="34" charset="0"/>
                <a:hlinkClick r:id="rId3"/>
              </a:rPr>
              <a:t>http://www.firstmonday.org/htbin/cgiwrap/bin/ojs/index.php/fm/article/view/2291/207</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latin typeface="Arial" pitchFamily="34" charset="0"/>
                <a:cs typeface="Arial" pitchFamily="34" charset="0"/>
              </a:rPr>
              <a:t>Today, more than 1.7 billion people, or almost one out of every four humans on the planet, are online (Wasserman, 2012).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Wasserman, S. (2012, June 18). The Amazon effect. </a:t>
            </a:r>
            <a:r>
              <a:rPr lang="en-US" sz="1400" i="1" dirty="0" smtClean="0">
                <a:latin typeface="Arial" pitchFamily="34" charset="0"/>
                <a:cs typeface="Arial" pitchFamily="34" charset="0"/>
              </a:rPr>
              <a:t>The Nation</a:t>
            </a:r>
            <a:r>
              <a:rPr lang="en-US" sz="1400" dirty="0" smtClean="0">
                <a:latin typeface="Arial" pitchFamily="34" charset="0"/>
                <a:cs typeface="Arial" pitchFamily="34" charset="0"/>
              </a:rPr>
              <a:t>. Retrieved from  </a:t>
            </a:r>
            <a:r>
              <a:rPr lang="en-US" sz="1400" dirty="0" smtClean="0">
                <a:latin typeface="Arial" pitchFamily="34" charset="0"/>
                <a:cs typeface="Arial" pitchFamily="34" charset="0"/>
                <a:hlinkClick r:id="rId4"/>
              </a:rPr>
              <a:t>http://www.thenation.com/article/168125/amazon-effect</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hlinkClick r:id="rId5"/>
              </a:rPr>
              <a:t>http://www.flickr.com/photos/aramisfirefly/3580397954/</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xfrm>
            <a:off x="309562" y="3636743"/>
            <a:ext cx="6400800" cy="4971238"/>
          </a:xfrm>
          <a:noFill/>
          <a:ln/>
        </p:spPr>
        <p:txBody>
          <a:bodyPr/>
          <a:lstStyle/>
          <a:p>
            <a:r>
              <a:rPr lang="en-US" sz="1400" dirty="0" smtClean="0">
                <a:latin typeface="Arial" pitchFamily="34" charset="0"/>
                <a:cs typeface="Arial" pitchFamily="34" charset="0"/>
              </a:rPr>
              <a:t>For </a:t>
            </a:r>
            <a:r>
              <a:rPr lang="en-US" sz="1400" b="1" dirty="0" smtClean="0">
                <a:latin typeface="Arial" pitchFamily="34" charset="0"/>
                <a:cs typeface="Arial" pitchFamily="34" charset="0"/>
              </a:rPr>
              <a:t>faculty,</a:t>
            </a:r>
            <a:r>
              <a:rPr lang="en-US" sz="1400" dirty="0" smtClean="0">
                <a:latin typeface="Arial" pitchFamily="34" charset="0"/>
                <a:cs typeface="Arial" pitchFamily="34" charset="0"/>
              </a:rPr>
              <a:t> these are being slightly edited to ask about their preconceptions of academic life before the stage they currently occupy, as well as what they think the future might hold.</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Microsoft Clip Art</a:t>
            </a:r>
          </a:p>
        </p:txBody>
      </p:sp>
      <p:sp>
        <p:nvSpPr>
          <p:cNvPr id="72707" name="Slide Number Placeholder 3"/>
          <p:cNvSpPr>
            <a:spLocks noGrp="1"/>
          </p:cNvSpPr>
          <p:nvPr>
            <p:ph type="sldNum" sz="quarter" idx="5"/>
          </p:nvPr>
        </p:nvSpPr>
        <p:spPr>
          <a:noFill/>
        </p:spPr>
        <p:txBody>
          <a:bodyPr/>
          <a:lstStyle/>
          <a:p>
            <a:fld id="{677FD859-6B95-4A8F-9A6D-F69D867AC498}"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233362" y="3636743"/>
            <a:ext cx="6477000" cy="4971238"/>
          </a:xfrm>
        </p:spPr>
        <p:txBody>
          <a:bodyPr>
            <a:noAutofit/>
          </a:bodyPr>
          <a:lstStyle/>
          <a:p>
            <a:pPr>
              <a:defRPr/>
            </a:pPr>
            <a:r>
              <a:rPr lang="en-US" sz="1400" dirty="0" smtClean="0">
                <a:latin typeface="Arial" pitchFamily="34" charset="0"/>
                <a:cs typeface="Arial" pitchFamily="34" charset="0"/>
              </a:rPr>
              <a:t>These questions come from previous research </a:t>
            </a:r>
          </a:p>
          <a:p>
            <a:pPr marL="238125" marR="0" indent="-225425" algn="l" defTabSz="914400" rtl="0" eaLnBrk="0" fontAlgn="base" latinLnBrk="0" hangingPunct="0">
              <a:lnSpc>
                <a:spcPct val="100000"/>
              </a:lnSpc>
              <a:spcBef>
                <a:spcPct val="30000"/>
              </a:spcBef>
              <a:spcAft>
                <a:spcPct val="0"/>
              </a:spcAft>
              <a:buClr>
                <a:srgbClr val="FF7600"/>
              </a:buClr>
              <a:buSzTx/>
              <a:buFontTx/>
              <a:buNone/>
              <a:tabLst/>
              <a:defRPr/>
            </a:pPr>
            <a:r>
              <a:rPr lang="en-US" sz="1400" b="0" kern="0" dirty="0" smtClean="0">
                <a:latin typeface="Arial" pitchFamily="34" charset="0"/>
                <a:cs typeface="Arial" pitchFamily="34" charset="0"/>
              </a:rPr>
              <a:t>1. </a:t>
            </a:r>
            <a:r>
              <a:rPr lang="en-US" sz="1400" kern="0" dirty="0" err="1" smtClean="0">
                <a:latin typeface="Arial" pitchFamily="34" charset="0"/>
                <a:cs typeface="Arial" pitchFamily="34" charset="0"/>
              </a:rPr>
              <a:t>Dervin</a:t>
            </a:r>
            <a:r>
              <a:rPr lang="en-US" sz="1400" kern="0" dirty="0" smtClean="0">
                <a:latin typeface="Arial" pitchFamily="34" charset="0"/>
                <a:cs typeface="Arial" pitchFamily="34" charset="0"/>
              </a:rPr>
              <a:t>, B., Connaway, L. S., &amp; </a:t>
            </a:r>
            <a:r>
              <a:rPr lang="en-US" sz="1400" kern="0" dirty="0" err="1" smtClean="0">
                <a:latin typeface="Arial" pitchFamily="34" charset="0"/>
                <a:cs typeface="Arial" pitchFamily="34" charset="0"/>
              </a:rPr>
              <a:t>Prabha</a:t>
            </a:r>
            <a:r>
              <a:rPr lang="en-US" sz="1400" kern="0" dirty="0" smtClean="0">
                <a:latin typeface="Arial" pitchFamily="34" charset="0"/>
                <a:cs typeface="Arial" pitchFamily="34" charset="0"/>
              </a:rPr>
              <a:t>, C. (2003-2005). </a:t>
            </a:r>
            <a:r>
              <a:rPr lang="en-US" sz="1400" i="1" kern="0" dirty="0" smtClean="0">
                <a:latin typeface="Arial" pitchFamily="34" charset="0"/>
                <a:cs typeface="Arial" pitchFamily="34" charset="0"/>
              </a:rPr>
              <a:t>Sense-making the information confluence: The </a:t>
            </a:r>
            <a:r>
              <a:rPr lang="en-US" sz="1400" i="1" kern="0" dirty="0" err="1" smtClean="0">
                <a:latin typeface="Arial" pitchFamily="34" charset="0"/>
                <a:cs typeface="Arial" pitchFamily="34" charset="0"/>
              </a:rPr>
              <a:t>hows</a:t>
            </a:r>
            <a:r>
              <a:rPr lang="en-US" sz="1400" i="1" kern="0" dirty="0" smtClean="0">
                <a:latin typeface="Arial" pitchFamily="34" charset="0"/>
                <a:cs typeface="Arial" pitchFamily="34" charset="0"/>
              </a:rPr>
              <a:t> and the whys of college and university user </a:t>
            </a:r>
            <a:r>
              <a:rPr lang="en-US" sz="1400" i="1" kern="0" dirty="0" err="1" smtClean="0">
                <a:latin typeface="Arial" pitchFamily="34" charset="0"/>
                <a:cs typeface="Arial" pitchFamily="34" charset="0"/>
              </a:rPr>
              <a:t>satisficing</a:t>
            </a:r>
            <a:r>
              <a:rPr lang="en-US" sz="1400" i="1" kern="0" dirty="0" smtClean="0">
                <a:latin typeface="Arial" pitchFamily="34" charset="0"/>
                <a:cs typeface="Arial" pitchFamily="34" charset="0"/>
              </a:rPr>
              <a:t> of information needs.</a:t>
            </a:r>
            <a:r>
              <a:rPr lang="en-US" sz="1400" kern="0" dirty="0" smtClean="0">
                <a:latin typeface="Arial" pitchFamily="34" charset="0"/>
                <a:cs typeface="Arial" pitchFamily="34" charset="0"/>
              </a:rPr>
              <a:t> Funded by the Institute for Museums and Library Services (IMLS).  Retrieved from </a:t>
            </a:r>
            <a:r>
              <a:rPr lang="en-US" sz="1400" u="sng" dirty="0" smtClean="0">
                <a:latin typeface="Arial" pitchFamily="34" charset="0"/>
                <a:cs typeface="Arial" pitchFamily="34" charset="0"/>
                <a:hlinkClick r:id="rId3"/>
              </a:rPr>
              <a:t>http://www.oclc.org/research/activities/past/orprojects/imls/default.htm</a:t>
            </a:r>
            <a:endParaRPr lang="en-US" sz="1400" dirty="0" smtClean="0">
              <a:latin typeface="Arial" pitchFamily="34" charset="0"/>
              <a:cs typeface="Arial" pitchFamily="34" charset="0"/>
            </a:endParaRPr>
          </a:p>
          <a:p>
            <a:pPr marL="238125" indent="-225425" eaLnBrk="0" hangingPunct="0">
              <a:buClr>
                <a:srgbClr val="FF7600"/>
              </a:buClr>
              <a:defRPr/>
            </a:pPr>
            <a:endParaRPr lang="en-US" sz="1400" b="0" kern="0" dirty="0" smtClean="0">
              <a:latin typeface="Arial" pitchFamily="34" charset="0"/>
              <a:cs typeface="Arial" pitchFamily="34" charset="0"/>
            </a:endParaRPr>
          </a:p>
          <a:p>
            <a:pPr marL="342865" indent="-342865">
              <a:defRPr/>
            </a:pPr>
            <a:r>
              <a:rPr lang="en-US" sz="1400" dirty="0" smtClean="0">
                <a:latin typeface="Arial" pitchFamily="34" charset="0"/>
                <a:cs typeface="Arial" pitchFamily="34" charset="0"/>
              </a:rPr>
              <a:t>2. Radford, M. L., &amp; Connaway, L. S. (2005-2007). </a:t>
            </a:r>
            <a:r>
              <a:rPr lang="en-US" sz="1400" i="1" dirty="0" smtClean="0">
                <a:latin typeface="Arial" pitchFamily="34" charset="0"/>
                <a:cs typeface="Arial" pitchFamily="34" charset="0"/>
              </a:rPr>
              <a:t>Seeking synchronicity: Evaluating virtual reference services from user, non-user, and librarian perspectives.  </a:t>
            </a:r>
            <a:r>
              <a:rPr lang="en-US" sz="1400" dirty="0" smtClean="0">
                <a:latin typeface="Arial" pitchFamily="34" charset="0"/>
                <a:cs typeface="Arial" pitchFamily="34" charset="0"/>
              </a:rPr>
              <a:t>Funded by the Institute for Museums and Library Services (IMLS). Retrieved from </a:t>
            </a:r>
            <a:r>
              <a:rPr lang="en-US" sz="1400" dirty="0" smtClean="0">
                <a:latin typeface="Arial" pitchFamily="34" charset="0"/>
                <a:cs typeface="Arial" pitchFamily="34" charset="0"/>
                <a:hlinkClick r:id="rId4"/>
              </a:rPr>
              <a:t>http://www.oclc.org/research/activities/synchronicity/default.htm</a:t>
            </a:r>
            <a:endParaRPr lang="en-US" sz="1400" dirty="0" smtClean="0">
              <a:latin typeface="Arial" pitchFamily="34" charset="0"/>
              <a:cs typeface="Arial" pitchFamily="34" charset="0"/>
            </a:endParaRPr>
          </a:p>
          <a:p>
            <a:pPr marL="342865" indent="-342865">
              <a:defRPr/>
            </a:pPr>
            <a:endParaRPr lang="en-US" sz="1400" b="0" dirty="0" smtClean="0">
              <a:latin typeface="Arial" pitchFamily="34" charset="0"/>
              <a:cs typeface="Arial" pitchFamily="34" charset="0"/>
            </a:endParaRPr>
          </a:p>
          <a:p>
            <a:pPr marL="342865" indent="-342865">
              <a:defRPr/>
            </a:pP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p:txBody>
      </p:sp>
      <p:sp>
        <p:nvSpPr>
          <p:cNvPr id="74755" name="Slide Number Placeholder 3"/>
          <p:cNvSpPr>
            <a:spLocks noGrp="1"/>
          </p:cNvSpPr>
          <p:nvPr>
            <p:ph type="sldNum" sz="quarter" idx="5"/>
          </p:nvPr>
        </p:nvSpPr>
        <p:spPr>
          <a:noFill/>
        </p:spPr>
        <p:txBody>
          <a:bodyPr/>
          <a:lstStyle/>
          <a:p>
            <a:fld id="{7FF3800F-C17B-4016-B344-FDBB31070E3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9562" y="3636742"/>
            <a:ext cx="6477000" cy="5359619"/>
          </a:xfrm>
        </p:spPr>
        <p:txBody>
          <a:bodyPr>
            <a:noAutofit/>
          </a:bodyPr>
          <a:lstStyle/>
          <a:p>
            <a:pPr marL="228577" indent="-228577">
              <a:buFont typeface="Calibri" pitchFamily="34" charset="0"/>
              <a:buAutoNum type="arabicPeriod"/>
            </a:pPr>
            <a:r>
              <a:rPr lang="en-US" sz="1400" dirty="0" smtClean="0">
                <a:latin typeface="Arial" pitchFamily="34" charset="0"/>
                <a:cs typeface="Arial" pitchFamily="34" charset="0"/>
              </a:rPr>
              <a:t>The </a:t>
            </a:r>
            <a:r>
              <a:rPr lang="en-US" sz="1400" b="1" dirty="0" smtClean="0">
                <a:latin typeface="Arial" pitchFamily="34" charset="0"/>
                <a:cs typeface="Arial" pitchFamily="34" charset="0"/>
              </a:rPr>
              <a:t>codebook</a:t>
            </a:r>
            <a:r>
              <a:rPr lang="en-US" sz="1400" dirty="0" smtClean="0">
                <a:latin typeface="Arial" pitchFamily="34" charset="0"/>
                <a:cs typeface="Arial" pitchFamily="34" charset="0"/>
              </a:rPr>
              <a:t> was created with a grounded analysis of the interviews of the Emerging group, and is to date one of our most significant research findings.  </a:t>
            </a:r>
          </a:p>
          <a:p>
            <a:pPr marL="228577" indent="-228577">
              <a:buFont typeface="Calibri" pitchFamily="34" charset="0"/>
              <a:buAutoNum type="arabicPeriod"/>
            </a:pPr>
            <a:r>
              <a:rPr lang="en-US" sz="1400" dirty="0" smtClean="0">
                <a:latin typeface="Arial" pitchFamily="34" charset="0"/>
                <a:cs typeface="Arial" pitchFamily="34" charset="0"/>
              </a:rPr>
              <a:t>There was significant discussion among researchers about the content of the codebook, via emails and Skype conversations.  We started writing the codebook in May, and the final version came about in mid-September.</a:t>
            </a:r>
          </a:p>
          <a:p>
            <a:pPr marL="228577" indent="-228577">
              <a:buFont typeface="Calibri" pitchFamily="34" charset="0"/>
              <a:buAutoNum type="arabicPeriod"/>
            </a:pPr>
            <a:r>
              <a:rPr lang="en-US" sz="1400" dirty="0" smtClean="0">
                <a:latin typeface="Arial" pitchFamily="34" charset="0"/>
                <a:cs typeface="Arial" pitchFamily="34" charset="0"/>
              </a:rPr>
              <a:t>The content of the codebook reveals the priorities and practices of the Emerging group, but can also be used to analyze the remaining groups we have yet to interview.  (for instance, we can use the codebook to analyze faculty interviews even if we don’t have a code for LinkedIn) </a:t>
            </a:r>
          </a:p>
          <a:p>
            <a:pPr marL="228577" indent="-228577">
              <a:buFont typeface="Calibri" pitchFamily="34" charset="0"/>
              <a:buAutoNum type="arabicPeriod"/>
            </a:pPr>
            <a:r>
              <a:rPr lang="en-US" sz="1400" dirty="0" smtClean="0">
                <a:latin typeface="Arial" pitchFamily="34" charset="0"/>
                <a:cs typeface="Arial" pitchFamily="34" charset="0"/>
              </a:rPr>
              <a:t>Discuss the content of the codebook.</a:t>
            </a:r>
          </a:p>
          <a:p>
            <a:pPr marL="228577" indent="-228577">
              <a:buFont typeface="Calibri" pitchFamily="34" charset="0"/>
              <a:buNone/>
            </a:pPr>
            <a:endParaRPr lang="en-US" sz="1400" dirty="0" smtClean="0">
              <a:latin typeface="Arial" pitchFamily="34" charset="0"/>
              <a:cs typeface="Arial" pitchFamily="34" charset="0"/>
            </a:endParaRPr>
          </a:p>
          <a:p>
            <a:pPr marL="0" marR="0" lvl="2" algn="l" defTabSz="914400" rtl="0" eaLnBrk="1" fontAlgn="base" latinLnBrk="0" hangingPunct="1">
              <a:lnSpc>
                <a:spcPct val="100000"/>
              </a:lnSpc>
              <a:spcBef>
                <a:spcPct val="30000"/>
              </a:spcBef>
              <a:spcAft>
                <a:spcPct val="0"/>
              </a:spcAft>
              <a:buClrTx/>
              <a:buSzTx/>
              <a:buFont typeface="+mj-lt"/>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228577" indent="-228577">
              <a:buFont typeface="+mj-lt"/>
              <a:buNone/>
              <a:defRPr/>
            </a:pPr>
            <a:endParaRPr lang="en-US" sz="1400" dirty="0" smtClean="0">
              <a:latin typeface="Arial" pitchFamily="34" charset="0"/>
              <a:cs typeface="Arial" pitchFamily="34" charset="0"/>
            </a:endParaRPr>
          </a:p>
          <a:p>
            <a:pPr marL="228577" indent="-228577">
              <a:buFont typeface="+mj-lt"/>
              <a:buNone/>
              <a:defRPr/>
            </a:pPr>
            <a:r>
              <a:rPr lang="en-US" sz="1400" dirty="0" smtClean="0">
                <a:latin typeface="Arial" pitchFamily="34" charset="0"/>
                <a:cs typeface="Arial" pitchFamily="34" charset="0"/>
              </a:rPr>
              <a:t>Microsoft Clip Art</a:t>
            </a:r>
          </a:p>
          <a:p>
            <a:pPr marL="228577" indent="-228577">
              <a:buFont typeface="+mj-lt"/>
              <a:buNone/>
              <a:defRPr/>
            </a:pPr>
            <a:endParaRPr lang="en-US" sz="1400" dirty="0">
              <a:latin typeface="Arial" pitchFamily="34" charset="0"/>
              <a:cs typeface="Arial" pitchFamily="34" charset="0"/>
            </a:endParaRPr>
          </a:p>
        </p:txBody>
      </p:sp>
      <p:sp>
        <p:nvSpPr>
          <p:cNvPr id="78851" name="Slide Number Placeholder 3"/>
          <p:cNvSpPr>
            <a:spLocks noGrp="1"/>
          </p:cNvSpPr>
          <p:nvPr>
            <p:ph type="sldNum" sz="quarter" idx="5"/>
          </p:nvPr>
        </p:nvSpPr>
        <p:spPr>
          <a:noFill/>
        </p:spPr>
        <p:txBody>
          <a:bodyPr/>
          <a:lstStyle/>
          <a:p>
            <a:fld id="{B1995BB4-5981-441D-AB2B-0A11C21A94A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xfrm>
            <a:off x="157162" y="3636742"/>
            <a:ext cx="6629400" cy="5669183"/>
          </a:xfrm>
          <a:noFill/>
          <a:ln/>
        </p:spPr>
        <p:txBody>
          <a:bodyPr/>
          <a:lstStyle/>
          <a:p>
            <a:pPr>
              <a:defRPr/>
            </a:pPr>
            <a:r>
              <a:rPr lang="en-US" sz="1200" dirty="0" smtClean="0">
                <a:latin typeface="Arial" pitchFamily="34" charset="0"/>
                <a:cs typeface="Arial" pitchFamily="34" charset="0"/>
              </a:rPr>
              <a:t>How we used the codebook: </a:t>
            </a:r>
          </a:p>
          <a:p>
            <a:pPr marL="228577" indent="-228577">
              <a:buFont typeface="+mj-lt"/>
              <a:buAutoNum type="arabicPeriod"/>
              <a:defRPr/>
            </a:pPr>
            <a:r>
              <a:rPr lang="en-US" sz="1200" dirty="0" smtClean="0">
                <a:latin typeface="Arial" pitchFamily="34" charset="0"/>
                <a:cs typeface="Arial" pitchFamily="34" charset="0"/>
              </a:rPr>
              <a:t>First: the 3 researchers and research assistant coded the same two transcripts, one US and one UK (both secondary school).  </a:t>
            </a:r>
          </a:p>
          <a:p>
            <a:pPr marL="228577" indent="-228577">
              <a:buFont typeface="+mj-lt"/>
              <a:buAutoNum type="arabicPeriod"/>
              <a:defRPr/>
            </a:pPr>
            <a:r>
              <a:rPr lang="en-US" sz="1200" dirty="0" smtClean="0">
                <a:latin typeface="Arial" pitchFamily="34" charset="0"/>
                <a:cs typeface="Arial" pitchFamily="34" charset="0"/>
              </a:rPr>
              <a:t>We met and re-met and coded and re-coded until there was agreement.  </a:t>
            </a:r>
          </a:p>
          <a:p>
            <a:pPr marL="228577" indent="-228577">
              <a:buFont typeface="+mj-lt"/>
              <a:buAutoNum type="arabicPeriod"/>
              <a:defRPr/>
            </a:pPr>
            <a:r>
              <a:rPr lang="en-US" sz="1200" dirty="0" smtClean="0">
                <a:latin typeface="Arial" pitchFamily="34" charset="0"/>
                <a:cs typeface="Arial" pitchFamily="34" charset="0"/>
              </a:rPr>
              <a:t>THEN we went our separate ways to code.  BUT we still communicate with  each other in our coding processes, because of the remote nature of our collaboration.  </a:t>
            </a:r>
          </a:p>
          <a:p>
            <a:pPr marL="228577" indent="-228577">
              <a:buFont typeface="+mj-lt"/>
              <a:buAutoNum type="arabicPeriod"/>
              <a:defRPr/>
            </a:pPr>
            <a:r>
              <a:rPr lang="en-US" sz="1200" dirty="0" smtClean="0">
                <a:latin typeface="Arial" pitchFamily="34" charset="0"/>
                <a:cs typeface="Arial" pitchFamily="34" charset="0"/>
              </a:rPr>
              <a:t>Coding is done on paper, for the most part, and then the codes are entered into word, or scanned and sent to research assistants, who enter the coding into NVivo9.  When the research assistants are entering the coding, they notice discrepancies, document them, and generate a discussion about what was intended, and what should the final coding be.</a:t>
            </a:r>
          </a:p>
          <a:p>
            <a:pPr marL="228577" indent="-228577">
              <a:buFont typeface="+mj-lt"/>
              <a:buAutoNum type="arabicPeriod"/>
              <a:defRPr/>
            </a:pPr>
            <a:r>
              <a:rPr lang="en-US" sz="1200" dirty="0" smtClean="0">
                <a:latin typeface="Arial" pitchFamily="34" charset="0"/>
                <a:cs typeface="Arial" pitchFamily="34" charset="0"/>
              </a:rPr>
              <a:t>This continuous communication provides more consistency in coding across the researchers.  </a:t>
            </a:r>
          </a:p>
          <a:p>
            <a:pPr marL="228577" indent="-228577">
              <a:buFont typeface="+mj-lt"/>
              <a:buAutoNum type="arabicPeriod"/>
              <a:defRPr/>
            </a:pPr>
            <a:r>
              <a:rPr lang="en-US" sz="1200" dirty="0" smtClean="0">
                <a:latin typeface="Arial" pitchFamily="34" charset="0"/>
                <a:cs typeface="Arial" pitchFamily="34" charset="0"/>
              </a:rPr>
              <a:t>When Inter-coder Reliability was calculated between all five coders it was found to be an average of 0.6380 for Kappa and an Agreement Percentage of 98%.</a:t>
            </a:r>
          </a:p>
          <a:p>
            <a:pPr marL="0" lvl="2">
              <a:defRPr/>
            </a:pPr>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u="sng"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pPr marL="228577" indent="-228577"/>
            <a:r>
              <a:rPr lang="en-US" sz="1200" dirty="0" smtClean="0">
                <a:latin typeface="Arial" pitchFamily="34" charset="0"/>
                <a:cs typeface="Arial" pitchFamily="34" charset="0"/>
                <a:hlinkClick r:id="rId4"/>
              </a:rPr>
              <a:t>http://www.flickr.com/photos/themadguru/3546619930/</a:t>
            </a:r>
            <a:endParaRPr lang="en-US" sz="1200" dirty="0" smtClean="0">
              <a:latin typeface="Arial" pitchFamily="34" charset="0"/>
              <a:cs typeface="Arial" pitchFamily="34" charset="0"/>
            </a:endParaRPr>
          </a:p>
          <a:p>
            <a:pPr marL="228577" indent="-228577">
              <a:buFont typeface="Calibri" pitchFamily="34" charset="0"/>
              <a:buNone/>
            </a:pPr>
            <a:endParaRPr lang="en-US" sz="1200" dirty="0" smtClean="0">
              <a:latin typeface="Arial" pitchFamily="34" charset="0"/>
              <a:cs typeface="Arial" pitchFamily="34" charset="0"/>
            </a:endParaRPr>
          </a:p>
          <a:p>
            <a:pPr marL="228577" indent="-228577">
              <a:buFont typeface="Calibri" pitchFamily="34" charset="0"/>
              <a:buNone/>
            </a:pPr>
            <a:endParaRPr lang="en-US" sz="1200" dirty="0" smtClean="0">
              <a:latin typeface="Arial" pitchFamily="34" charset="0"/>
              <a:cs typeface="Arial" pitchFamily="34" charset="0"/>
            </a:endParaRPr>
          </a:p>
        </p:txBody>
      </p:sp>
      <p:sp>
        <p:nvSpPr>
          <p:cNvPr id="76803" name="Slide Number Placeholder 3"/>
          <p:cNvSpPr>
            <a:spLocks noGrp="1"/>
          </p:cNvSpPr>
          <p:nvPr>
            <p:ph type="sldNum" sz="quarter" idx="5"/>
          </p:nvPr>
        </p:nvSpPr>
        <p:spPr>
          <a:noFill/>
        </p:spPr>
        <p:txBody>
          <a:bodyPr/>
          <a:lstStyle/>
          <a:p>
            <a:fld id="{2177A651-6162-4D24-9DF1-E81FC356E405}"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400" dirty="0" smtClean="0">
                <a:latin typeface="Arial" pitchFamily="34" charset="0"/>
                <a:cs typeface="Arial" pitchFamily="34" charset="0"/>
              </a:rPr>
              <a:t>QSR International. (2011). </a:t>
            </a:r>
            <a:r>
              <a:rPr lang="en-US" sz="1400" i="1" dirty="0" err="1" smtClean="0">
                <a:latin typeface="Arial" pitchFamily="34" charset="0"/>
                <a:cs typeface="Arial" pitchFamily="34" charset="0"/>
              </a:rPr>
              <a:t>NVivo</a:t>
            </a:r>
            <a:r>
              <a:rPr lang="en-US" sz="1400" i="1" dirty="0" smtClean="0">
                <a:latin typeface="Arial" pitchFamily="34" charset="0"/>
                <a:cs typeface="Arial" pitchFamily="34" charset="0"/>
              </a:rPr>
              <a:t> 9: Getting started.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3"/>
              </a:rPr>
              <a:t>http://download.qsrinternational.com/Document/NVivo9/NVivo9-Getting-Started-Guide.pdf</a:t>
            </a:r>
            <a:r>
              <a:rPr lang="en-US" sz="1400" i="1" dirty="0" smtClean="0">
                <a:latin typeface="Arial" pitchFamily="34" charset="0"/>
                <a:cs typeface="Arial" pitchFamily="34" charset="0"/>
              </a:rPr>
              <a:t> </a:t>
            </a:r>
          </a:p>
          <a:p>
            <a:pPr marL="0" marR="0" indent="0" algn="l" defTabSz="914400" rtl="0" eaLnBrk="1" fontAlgn="base" latinLnBrk="0" hangingPunct="1">
              <a:spcBef>
                <a:spcPts val="0"/>
              </a:spcBef>
              <a:spcAft>
                <a:spcPct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dirty="0" smtClean="0">
                <a:latin typeface="Arial" pitchFamily="34" charset="0"/>
                <a:cs typeface="Arial" pitchFamily="34" charset="0"/>
              </a:rPr>
              <a:t>Screenshot of our codebook in </a:t>
            </a:r>
            <a:r>
              <a:rPr lang="en-US" sz="1400" dirty="0" err="1" smtClean="0">
                <a:latin typeface="Arial" pitchFamily="34" charset="0"/>
                <a:cs typeface="Arial" pitchFamily="34" charset="0"/>
              </a:rPr>
              <a:t>Nvivo</a:t>
            </a:r>
            <a:r>
              <a:rPr lang="en-US" sz="1400" dirty="0" smtClean="0">
                <a:latin typeface="Arial" pitchFamily="34" charset="0"/>
                <a:cs typeface="Arial" pitchFamily="34" charset="0"/>
              </a:rPr>
              <a:t> 9</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0" i="0" u="none" strike="noStrike" kern="1200" dirty="0" err="1" smtClean="0">
                <a:solidFill>
                  <a:schemeClr val="tx1"/>
                </a:solidFill>
                <a:latin typeface="Arial" pitchFamily="34" charset="0"/>
                <a:cs typeface="Arial" pitchFamily="34" charset="0"/>
              </a:rPr>
              <a:t>Facebook</a:t>
            </a:r>
            <a:r>
              <a:rPr lang="en-US" sz="1400" b="0" i="0" u="none" strike="noStrike" kern="1200" dirty="0" smtClean="0">
                <a:solidFill>
                  <a:schemeClr val="tx1"/>
                </a:solidFill>
                <a:latin typeface="Arial" pitchFamily="34" charset="0"/>
                <a:cs typeface="Arial" pitchFamily="34" charset="0"/>
              </a:rPr>
              <a:t> (by stages) (calculated by sources)</a:t>
            </a:r>
          </a:p>
          <a:p>
            <a:endParaRPr lang="en-US" sz="1400" b="0" i="0" u="none" strike="noStrike" kern="1200" dirty="0" smtClean="0">
              <a:solidFill>
                <a:schemeClr val="tx1"/>
              </a:solidFill>
              <a:latin typeface="Arial" pitchFamily="34" charset="0"/>
              <a:cs typeface="Arial" pitchFamily="34" charset="0"/>
            </a:endParaRPr>
          </a:p>
          <a:p>
            <a:r>
              <a:rPr lang="en-US" sz="1400" b="1" i="0" u="none" strike="noStrike" kern="1200" dirty="0" err="1" smtClean="0">
                <a:solidFill>
                  <a:schemeClr val="tx1"/>
                </a:solidFill>
                <a:latin typeface="Arial" pitchFamily="34" charset="0"/>
                <a:cs typeface="Arial" pitchFamily="34" charset="0"/>
              </a:rPr>
              <a:t>Facebook</a:t>
            </a:r>
            <a:endParaRPr lang="en-US" sz="1400" b="1" i="0" u="none" strike="noStrike" kern="1200" dirty="0" smtClean="0">
              <a:solidFill>
                <a:schemeClr val="tx1"/>
              </a:solidFill>
              <a:latin typeface="Arial" pitchFamily="34" charset="0"/>
              <a:cs typeface="Arial" pitchFamily="34" charset="0"/>
            </a:endParaRPr>
          </a:p>
          <a:p>
            <a:r>
              <a:rPr lang="en-US" sz="1400" b="0" i="0" u="none" strike="noStrike" kern="1200" dirty="0" smtClean="0">
                <a:solidFill>
                  <a:schemeClr val="tx1"/>
                </a:solidFill>
                <a:latin typeface="Arial" pitchFamily="34" charset="0"/>
                <a:cs typeface="Arial" pitchFamily="34" charset="0"/>
              </a:rPr>
              <a:t>Emerging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94%</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29)</a:t>
            </a:r>
            <a:r>
              <a:rPr lang="en-US" sz="1400" dirty="0" smtClean="0">
                <a:latin typeface="Arial" pitchFamily="34" charset="0"/>
                <a:cs typeface="Arial" pitchFamily="34" charset="0"/>
              </a:rPr>
              <a:t> </a:t>
            </a:r>
          </a:p>
          <a:p>
            <a:r>
              <a:rPr lang="en-US" sz="1400" b="0" i="0" u="none" strike="noStrike" kern="1200" dirty="0" smtClean="0">
                <a:solidFill>
                  <a:schemeClr val="tx1"/>
                </a:solidFill>
                <a:latin typeface="Arial" pitchFamily="34" charset="0"/>
                <a:cs typeface="Arial" pitchFamily="34" charset="0"/>
              </a:rPr>
              <a:t>Establishing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a:t>
            </a:r>
            <a:r>
              <a:rPr lang="en-US" sz="1400" dirty="0" smtClean="0">
                <a:latin typeface="Arial" pitchFamily="34" charset="0"/>
                <a:cs typeface="Arial" pitchFamily="34" charset="0"/>
              </a:rPr>
              <a:t> </a:t>
            </a:r>
          </a:p>
          <a:p>
            <a:r>
              <a:rPr lang="en-US" sz="1400" b="0" i="0" u="none" strike="noStrike" kern="1200" dirty="0" smtClean="0">
                <a:solidFill>
                  <a:schemeClr val="tx1"/>
                </a:solidFill>
                <a:latin typeface="Arial" pitchFamily="34" charset="0"/>
                <a:cs typeface="Arial" pitchFamily="34" charset="0"/>
              </a:rPr>
              <a:t>Embedding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a:t>
            </a:r>
            <a:r>
              <a:rPr lang="en-US" sz="1400" dirty="0" smtClean="0">
                <a:latin typeface="Arial" pitchFamily="34" charset="0"/>
                <a:cs typeface="Arial" pitchFamily="34" charset="0"/>
              </a:rPr>
              <a:t> </a:t>
            </a:r>
          </a:p>
          <a:p>
            <a:r>
              <a:rPr lang="en-US" sz="1400" b="0" i="0" u="none" strike="noStrike" kern="1200" dirty="0" smtClean="0">
                <a:solidFill>
                  <a:schemeClr val="tx1"/>
                </a:solidFill>
                <a:latin typeface="Arial" pitchFamily="34" charset="0"/>
                <a:cs typeface="Arial" pitchFamily="34" charset="0"/>
              </a:rPr>
              <a:t>Experiencing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90%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9)</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562" y="3636742"/>
            <a:ext cx="6400800" cy="5512020"/>
          </a:xfrm>
        </p:spPr>
        <p:txBody>
          <a:bodyPr>
            <a:noAutofit/>
          </a:bodyPr>
          <a:lstStyle/>
          <a:p>
            <a:pPr>
              <a:spcBef>
                <a:spcPts val="0"/>
              </a:spcBef>
            </a:pP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and Caution by Stages (Calculated</a:t>
            </a:r>
            <a:r>
              <a:rPr lang="en-US" sz="1400" baseline="0" dirty="0" smtClean="0">
                <a:latin typeface="Arial" pitchFamily="34" charset="0"/>
                <a:cs typeface="Arial" pitchFamily="34" charset="0"/>
              </a:rPr>
              <a:t> by sources)</a:t>
            </a:r>
          </a:p>
          <a:p>
            <a:pPr>
              <a:spcBef>
                <a:spcPts val="0"/>
              </a:spcBef>
            </a:pPr>
            <a:endParaRPr lang="en-US" sz="1400" baseline="0" dirty="0" smtClean="0">
              <a:latin typeface="Arial" pitchFamily="34" charset="0"/>
              <a:cs typeface="Arial" pitchFamily="34" charset="0"/>
            </a:endParaRPr>
          </a:p>
          <a:p>
            <a:pPr>
              <a:spcBef>
                <a:spcPts val="0"/>
              </a:spcBef>
            </a:pPr>
            <a:r>
              <a:rPr lang="en-US" sz="1400" b="1" i="0" u="none" strike="noStrike" kern="1200" dirty="0" err="1" smtClean="0">
                <a:solidFill>
                  <a:schemeClr val="tx1"/>
                </a:solidFill>
                <a:latin typeface="Arial" pitchFamily="34" charset="0"/>
                <a:cs typeface="Arial" pitchFamily="34" charset="0"/>
              </a:rPr>
              <a:t>Facebook</a:t>
            </a:r>
            <a:r>
              <a:rPr lang="en-US" sz="1400" b="1" i="0" u="none" strike="noStrike" kern="1200" dirty="0" smtClean="0">
                <a:solidFill>
                  <a:schemeClr val="tx1"/>
                </a:solidFill>
                <a:latin typeface="Arial" pitchFamily="34" charset="0"/>
                <a:cs typeface="Arial" pitchFamily="34" charset="0"/>
              </a:rPr>
              <a:t> AND Caution</a:t>
            </a:r>
            <a:r>
              <a:rPr lang="en-US" sz="1400" b="1" dirty="0" smtClean="0">
                <a:latin typeface="Arial" pitchFamily="34" charset="0"/>
                <a:cs typeface="Arial" pitchFamily="34" charset="0"/>
              </a:rPr>
              <a:t> </a:t>
            </a:r>
          </a:p>
          <a:p>
            <a:pPr>
              <a:spcBef>
                <a:spcPts val="0"/>
              </a:spcBef>
            </a:pPr>
            <a:r>
              <a:rPr lang="en-US" sz="1400" b="0" i="0" u="none" strike="noStrike" kern="1200" dirty="0" smtClean="0">
                <a:solidFill>
                  <a:schemeClr val="tx1"/>
                </a:solidFill>
                <a:latin typeface="Arial" pitchFamily="34" charset="0"/>
                <a:cs typeface="Arial" pitchFamily="34" charset="0"/>
              </a:rPr>
              <a:t>Emerging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23%</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7), Establishing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a:t>
            </a:r>
            <a:r>
              <a:rPr lang="en-US" sz="1400" dirty="0" smtClean="0">
                <a:latin typeface="Arial" pitchFamily="34" charset="0"/>
                <a:cs typeface="Arial" pitchFamily="34" charset="0"/>
              </a:rPr>
              <a:t> , </a:t>
            </a:r>
            <a:r>
              <a:rPr lang="en-US" sz="1400" b="0" i="0" u="none" strike="noStrike" kern="1200" dirty="0" smtClean="0">
                <a:solidFill>
                  <a:schemeClr val="tx1"/>
                </a:solidFill>
                <a:latin typeface="Arial" pitchFamily="34" charset="0"/>
                <a:cs typeface="Arial" pitchFamily="34" charset="0"/>
              </a:rPr>
              <a:t>Embedding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 Experiencing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a:t>
            </a:r>
            <a:r>
              <a:rPr lang="en-US" sz="1400" dirty="0" smtClean="0">
                <a:latin typeface="Arial" pitchFamily="34" charset="0"/>
                <a:cs typeface="Arial" pitchFamily="34" charset="0"/>
              </a:rPr>
              <a:t> </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“You’re absolutely right I’m cautious in the sense that I know that putting too much up about yourself could leave you vulnerable perhaps to people contacting you for the wrong reasons.” (UKF2, 0:08:49, Female, age unidentified,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(Experiencing)  </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“I do have the concerns of like…  Because you have those people, especially like Twitter and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especially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where you have people that try to add you and it’s just like “Who are you?”  And it’s like “Who are these people?”  And it’s like sometimes you may think it’s one person.  Because people have the tendency to make a profile and use somebody else’s picture and so you think “Oh okay I know this person.”  But then it’s really somebody else.”  (USU11, 0:12:06, Female, Age 20,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(Establishing)</a:t>
            </a:r>
          </a:p>
          <a:p>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362" y="3636742"/>
            <a:ext cx="6476999" cy="5435820"/>
          </a:xfrm>
        </p:spPr>
        <p:txBody>
          <a:bodyPr>
            <a:noAutofit/>
          </a:bodyPr>
          <a:lstStyle/>
          <a:p>
            <a:pPr>
              <a:spcBef>
                <a:spcPts val="0"/>
              </a:spcBef>
            </a:pPr>
            <a:r>
              <a:rPr lang="en-US" sz="1400" dirty="0" smtClean="0">
                <a:latin typeface="Arial" pitchFamily="34" charset="0"/>
                <a:cs typeface="Arial" pitchFamily="34" charset="0"/>
              </a:rPr>
              <a:t>Wikipedia AND Authority, Legitimacy by</a:t>
            </a:r>
            <a:r>
              <a:rPr lang="en-US" sz="1400" baseline="0" dirty="0" smtClean="0">
                <a:latin typeface="Arial" pitchFamily="34" charset="0"/>
                <a:cs typeface="Arial" pitchFamily="34" charset="0"/>
              </a:rPr>
              <a:t> Stages (Calculated by number of sources)</a:t>
            </a:r>
          </a:p>
          <a:p>
            <a:pPr>
              <a:spcBef>
                <a:spcPts val="0"/>
              </a:spcBef>
            </a:pPr>
            <a:endParaRPr lang="en-US" sz="1400" baseline="0" dirty="0" smtClean="0">
              <a:latin typeface="Arial" pitchFamily="34" charset="0"/>
              <a:cs typeface="Arial" pitchFamily="34" charset="0"/>
            </a:endParaRPr>
          </a:p>
          <a:p>
            <a:pPr>
              <a:spcBef>
                <a:spcPts val="0"/>
              </a:spcBef>
            </a:pPr>
            <a:r>
              <a:rPr lang="en-US" sz="1400" b="1" i="0" u="none" strike="noStrike" kern="1200" dirty="0" smtClean="0">
                <a:solidFill>
                  <a:schemeClr val="tx1"/>
                </a:solidFill>
                <a:latin typeface="Arial" pitchFamily="34" charset="0"/>
                <a:cs typeface="Arial" pitchFamily="34" charset="0"/>
              </a:rPr>
              <a:t>Wikipedia AND Authority, Legitimacy</a:t>
            </a:r>
            <a:r>
              <a:rPr lang="en-US" sz="1400" b="1" dirty="0" smtClean="0">
                <a:latin typeface="Arial" pitchFamily="34" charset="0"/>
                <a:cs typeface="Arial" pitchFamily="34" charset="0"/>
              </a:rPr>
              <a:t> </a:t>
            </a:r>
          </a:p>
          <a:p>
            <a:pPr>
              <a:spcBef>
                <a:spcPts val="0"/>
              </a:spcBef>
            </a:pPr>
            <a:r>
              <a:rPr lang="en-US" sz="1400" b="0" i="0" u="none" strike="noStrike" kern="1200" dirty="0" smtClean="0">
                <a:solidFill>
                  <a:schemeClr val="tx1"/>
                </a:solidFill>
                <a:latin typeface="Arial" pitchFamily="34" charset="0"/>
                <a:cs typeface="Arial" pitchFamily="34" charset="0"/>
              </a:rPr>
              <a:t>Emerging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42%</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14), Establishing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 Embedding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 Experiencing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a:t>
            </a:r>
            <a:r>
              <a:rPr lang="en-US" sz="1400" dirty="0" smtClean="0">
                <a:latin typeface="Arial" pitchFamily="34" charset="0"/>
                <a:cs typeface="Arial" pitchFamily="34" charset="0"/>
              </a:rPr>
              <a:t> </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“They don’t fail you but you get ridiculed in front of everyone for sourcing Wikipedia…No, I just don’t even use it.  Because I can find the information I need to on other sites.  But looking at the author, I try to use a lot of college websites.  Or the university databases.  They really like those websites because they’re legitimate.” (USS3, 00:32:43, Female, Age 17,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(Emerging)</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a:t>
            </a:r>
            <a:r>
              <a:rPr lang="en-US" sz="1400" dirty="0" err="1" smtClean="0">
                <a:latin typeface="Arial" pitchFamily="34" charset="0"/>
                <a:cs typeface="Arial" pitchFamily="34" charset="0"/>
              </a:rPr>
              <a:t>Erm</a:t>
            </a:r>
            <a:r>
              <a:rPr lang="en-US" sz="1400" dirty="0" smtClean="0">
                <a:latin typeface="Arial" pitchFamily="34" charset="0"/>
                <a:cs typeface="Arial" pitchFamily="34" charset="0"/>
              </a:rPr>
              <a:t>, well I guess a lot of the times teachers say don’t use .com or don’t use Wikipedia, they like hate when we use Wikipedia.  But Wikipedia is always right, so I always use that.”  (USS6, 0:30:12, Female, Age 17,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(Emerging)  </a:t>
            </a:r>
          </a:p>
          <a:p>
            <a:pPr>
              <a:spcBef>
                <a:spcPts val="0"/>
              </a:spcBef>
            </a:pP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562" y="3636742"/>
            <a:ext cx="6324600" cy="5435819"/>
          </a:xfrm>
        </p:spPr>
        <p:txBody>
          <a:bodyPr>
            <a:noAutofit/>
          </a:bodyPr>
          <a:lstStyle/>
          <a:p>
            <a:pPr>
              <a:spcBef>
                <a:spcPts val="0"/>
              </a:spcBef>
            </a:pPr>
            <a:r>
              <a:rPr lang="en-US" sz="1400" dirty="0" smtClean="0">
                <a:latin typeface="Arial" pitchFamily="34" charset="0"/>
                <a:cs typeface="Arial" pitchFamily="34" charset="0"/>
              </a:rPr>
              <a:t>Opportunism</a:t>
            </a:r>
            <a:r>
              <a:rPr lang="en-US" sz="1400" baseline="0" dirty="0" smtClean="0">
                <a:latin typeface="Arial" pitchFamily="34" charset="0"/>
                <a:cs typeface="Arial" pitchFamily="34" charset="0"/>
              </a:rPr>
              <a:t> by Stages (Calculated by sources)</a:t>
            </a:r>
          </a:p>
          <a:p>
            <a:pPr>
              <a:spcBef>
                <a:spcPts val="0"/>
              </a:spcBef>
            </a:pPr>
            <a:endParaRPr lang="en-US" sz="1400" baseline="0" dirty="0" smtClean="0">
              <a:latin typeface="Arial" pitchFamily="34" charset="0"/>
              <a:cs typeface="Arial" pitchFamily="34" charset="0"/>
            </a:endParaRPr>
          </a:p>
          <a:p>
            <a:pPr>
              <a:spcBef>
                <a:spcPts val="0"/>
              </a:spcBef>
            </a:pPr>
            <a:r>
              <a:rPr lang="en-US" sz="1400" b="1" i="0" u="none" strike="noStrike" kern="1200" dirty="0" smtClean="0">
                <a:solidFill>
                  <a:schemeClr val="tx1"/>
                </a:solidFill>
                <a:latin typeface="Arial" pitchFamily="34" charset="0"/>
                <a:cs typeface="Arial" pitchFamily="34" charset="0"/>
              </a:rPr>
              <a:t>Convenience</a:t>
            </a:r>
            <a:r>
              <a:rPr lang="en-US" sz="1400" b="1" dirty="0" smtClean="0">
                <a:latin typeface="Arial" pitchFamily="34" charset="0"/>
                <a:cs typeface="Arial" pitchFamily="34" charset="0"/>
              </a:rPr>
              <a:t> </a:t>
            </a:r>
          </a:p>
          <a:p>
            <a:pPr>
              <a:spcBef>
                <a:spcPts val="0"/>
              </a:spcBef>
            </a:pPr>
            <a:r>
              <a:rPr lang="en-US" sz="1400" b="0" i="0" u="none" strike="noStrike" kern="1200" dirty="0" smtClean="0">
                <a:solidFill>
                  <a:schemeClr val="tx1"/>
                </a:solidFill>
                <a:latin typeface="Arial" pitchFamily="34" charset="0"/>
                <a:cs typeface="Arial" pitchFamily="34" charset="0"/>
              </a:rPr>
              <a:t>Emerging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94%</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29), Establishing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 Embedding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10), Experiencing</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90%</a:t>
            </a:r>
            <a:r>
              <a:rPr lang="en-US" sz="1400" dirty="0" smtClean="0">
                <a:latin typeface="Arial" pitchFamily="34" charset="0"/>
                <a:cs typeface="Arial" pitchFamily="34" charset="0"/>
              </a:rPr>
              <a:t> (</a:t>
            </a:r>
            <a:r>
              <a:rPr lang="en-US" sz="1400" b="0" i="0" u="none" strike="noStrike" kern="1200" dirty="0" smtClean="0">
                <a:solidFill>
                  <a:schemeClr val="tx1"/>
                </a:solidFill>
                <a:latin typeface="Arial" pitchFamily="34" charset="0"/>
                <a:cs typeface="Arial" pitchFamily="34" charset="0"/>
              </a:rPr>
              <a:t>9)</a:t>
            </a:r>
            <a:r>
              <a:rPr lang="en-US" sz="1400" dirty="0" smtClean="0">
                <a:latin typeface="Arial" pitchFamily="34" charset="0"/>
                <a:cs typeface="Arial" pitchFamily="34" charset="0"/>
              </a:rPr>
              <a:t> </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“And since a lot of my academic work is done at night, later hours, it’s much more convenient to do so within the home rather than to go to a library and seek out a computer there.”  (UKG2, 0:06:35, Female, age unidentified,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(Embedding)</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“So it’s the same thing like with Google if I need to look anything up really fast I just typically use that really quickly.” (USG3, 0:07:02, Female, Age 23,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(Embedding)  </a:t>
            </a:r>
          </a:p>
          <a:p>
            <a:pPr>
              <a:spcBef>
                <a:spcPts val="0"/>
              </a:spcBef>
            </a:pP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1" y="3636742"/>
            <a:ext cx="6705601" cy="5669183"/>
          </a:xfrm>
        </p:spPr>
        <p:txBody>
          <a:bodyPr>
            <a:noAutofit/>
          </a:bodyPr>
          <a:lstStyle/>
          <a:p>
            <a:pPr>
              <a:spcBef>
                <a:spcPts val="0"/>
              </a:spcBef>
            </a:pPr>
            <a:r>
              <a:rPr lang="en-US" sz="1200" dirty="0" smtClean="0">
                <a:latin typeface="Arial" pitchFamily="34" charset="0"/>
                <a:cs typeface="Arial" pitchFamily="34" charset="0"/>
              </a:rPr>
              <a:t>Databases, Wikipedia, and</a:t>
            </a:r>
            <a:r>
              <a:rPr lang="en-US" sz="1200" baseline="0" dirty="0" smtClean="0">
                <a:latin typeface="Arial" pitchFamily="34" charset="0"/>
                <a:cs typeface="Arial" pitchFamily="34" charset="0"/>
              </a:rPr>
              <a:t> Books by Stage (Calculated by number of sources)</a:t>
            </a:r>
          </a:p>
          <a:p>
            <a:pPr>
              <a:spcBef>
                <a:spcPts val="0"/>
              </a:spcBef>
            </a:pPr>
            <a:endParaRPr lang="en-US" sz="1200" baseline="0" dirty="0" smtClean="0">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Databases</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Emerging</a:t>
            </a:r>
            <a:r>
              <a:rPr lang="en-US" sz="1200" dirty="0" smtClean="0">
                <a:latin typeface="Arial" pitchFamily="34" charset="0"/>
                <a:cs typeface="Arial" pitchFamily="34" charset="0"/>
              </a:rPr>
              <a:t> 19% (</a:t>
            </a:r>
            <a:r>
              <a:rPr lang="en-US" sz="1200" b="0" i="0" u="none" strike="noStrike" kern="1200" dirty="0" smtClean="0">
                <a:solidFill>
                  <a:schemeClr val="tx1"/>
                </a:solidFill>
                <a:latin typeface="Arial" pitchFamily="34" charset="0"/>
                <a:cs typeface="Arial" pitchFamily="34" charset="0"/>
              </a:rPr>
              <a:t>6), Establishing</a:t>
            </a:r>
            <a:r>
              <a:rPr lang="en-US" sz="1200" dirty="0" smtClean="0">
                <a:latin typeface="Arial" pitchFamily="34" charset="0"/>
                <a:cs typeface="Arial" pitchFamily="34" charset="0"/>
              </a:rPr>
              <a:t> 30% (</a:t>
            </a:r>
            <a:r>
              <a:rPr lang="en-US" sz="1200" b="0" i="0" u="none" strike="noStrike" kern="1200" dirty="0" smtClean="0">
                <a:solidFill>
                  <a:schemeClr val="tx1"/>
                </a:solidFill>
                <a:latin typeface="Arial" pitchFamily="34" charset="0"/>
                <a:cs typeface="Arial" pitchFamily="34" charset="0"/>
              </a:rPr>
              <a:t>3), Embedding</a:t>
            </a:r>
            <a:r>
              <a:rPr lang="en-US" sz="1200" dirty="0" smtClean="0">
                <a:latin typeface="Arial" pitchFamily="34" charset="0"/>
                <a:cs typeface="Arial" pitchFamily="34" charset="0"/>
              </a:rPr>
              <a:t> 80% (</a:t>
            </a:r>
            <a:r>
              <a:rPr lang="en-US" sz="1200" b="0" i="0" u="none" strike="noStrike" kern="1200" dirty="0" smtClean="0">
                <a:solidFill>
                  <a:schemeClr val="tx1"/>
                </a:solidFill>
                <a:latin typeface="Arial" pitchFamily="34" charset="0"/>
                <a:cs typeface="Arial" pitchFamily="34" charset="0"/>
              </a:rPr>
              <a:t>8), Experiencing</a:t>
            </a:r>
            <a:r>
              <a:rPr lang="en-US" sz="1200" dirty="0" smtClean="0">
                <a:latin typeface="Arial" pitchFamily="34" charset="0"/>
                <a:cs typeface="Arial" pitchFamily="34" charset="0"/>
              </a:rPr>
              <a:t> 80% (</a:t>
            </a:r>
            <a:r>
              <a:rPr lang="en-US" sz="1200" b="0" i="0" u="none" strike="noStrike" kern="1200" dirty="0" smtClean="0">
                <a:solidFill>
                  <a:schemeClr val="tx1"/>
                </a:solidFill>
                <a:latin typeface="Arial" pitchFamily="34" charset="0"/>
                <a:cs typeface="Arial" pitchFamily="34" charset="0"/>
              </a:rPr>
              <a:t>8)</a:t>
            </a:r>
            <a:r>
              <a:rPr lang="en-US" sz="1200" dirty="0" smtClean="0">
                <a:latin typeface="Arial" pitchFamily="34" charset="0"/>
                <a:cs typeface="Arial" pitchFamily="34" charset="0"/>
              </a:rPr>
              <a:t> </a:t>
            </a:r>
          </a:p>
          <a:p>
            <a:pPr>
              <a:spcBef>
                <a:spcPts val="0"/>
              </a:spcBef>
            </a:pPr>
            <a:endParaRPr lang="en-US" sz="1200" dirty="0" smtClean="0">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Wikipedia</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Emerging </a:t>
            </a:r>
            <a:r>
              <a:rPr lang="en-US" sz="1200" dirty="0" smtClean="0">
                <a:latin typeface="Arial" pitchFamily="34" charset="0"/>
                <a:cs typeface="Arial" pitchFamily="34" charset="0"/>
              </a:rPr>
              <a:t>77% (24), </a:t>
            </a:r>
            <a:r>
              <a:rPr lang="en-US" sz="1200" b="0" i="0" u="none" strike="noStrike" kern="1200" dirty="0" smtClean="0">
                <a:solidFill>
                  <a:schemeClr val="tx1"/>
                </a:solidFill>
                <a:latin typeface="Arial" pitchFamily="34" charset="0"/>
                <a:cs typeface="Arial" pitchFamily="34" charset="0"/>
              </a:rPr>
              <a:t>Establishing</a:t>
            </a:r>
            <a:r>
              <a:rPr lang="en-US" sz="1200" dirty="0" smtClean="0">
                <a:latin typeface="Arial" pitchFamily="34" charset="0"/>
                <a:cs typeface="Arial" pitchFamily="34" charset="0"/>
              </a:rPr>
              <a:t> 90% (</a:t>
            </a:r>
            <a:r>
              <a:rPr lang="en-US" sz="1200" b="0" i="0" u="none" strike="noStrike" kern="1200" dirty="0" smtClean="0">
                <a:solidFill>
                  <a:schemeClr val="tx1"/>
                </a:solidFill>
                <a:latin typeface="Arial" pitchFamily="34" charset="0"/>
                <a:cs typeface="Arial" pitchFamily="34" charset="0"/>
              </a:rPr>
              <a:t>9), </a:t>
            </a:r>
            <a:r>
              <a:rPr lang="en-US" sz="1200" dirty="0" smtClean="0">
                <a:latin typeface="Arial" pitchFamily="34" charset="0"/>
                <a:cs typeface="Arial" pitchFamily="34" charset="0"/>
              </a:rPr>
              <a:t>Embedding 70% </a:t>
            </a:r>
            <a:r>
              <a:rPr lang="en-US" sz="1200" b="0" i="0" u="none" strike="noStrike" kern="1200" dirty="0" smtClean="0">
                <a:solidFill>
                  <a:schemeClr val="tx1"/>
                </a:solidFill>
                <a:latin typeface="Arial" pitchFamily="34" charset="0"/>
                <a:cs typeface="Arial" pitchFamily="34" charset="0"/>
              </a:rPr>
              <a:t>(7), </a:t>
            </a:r>
            <a:r>
              <a:rPr lang="en-US" sz="1200" dirty="0" smtClean="0">
                <a:latin typeface="Arial" pitchFamily="34" charset="0"/>
                <a:cs typeface="Arial" pitchFamily="34" charset="0"/>
              </a:rPr>
              <a:t>Experiencing 50% </a:t>
            </a:r>
            <a:r>
              <a:rPr lang="en-US" sz="1200" b="0" i="0" u="none" strike="noStrike" kern="1200" dirty="0" smtClean="0">
                <a:solidFill>
                  <a:schemeClr val="tx1"/>
                </a:solidFill>
                <a:latin typeface="Arial" pitchFamily="34" charset="0"/>
                <a:cs typeface="Arial" pitchFamily="34" charset="0"/>
              </a:rPr>
              <a:t>(5)</a:t>
            </a:r>
          </a:p>
          <a:p>
            <a:pPr>
              <a:spcBef>
                <a:spcPts val="0"/>
              </a:spcBef>
            </a:pPr>
            <a:endParaRPr lang="en-US" sz="1200" b="0" i="0" u="none" strike="noStrike" kern="1200" dirty="0" smtClean="0">
              <a:solidFill>
                <a:schemeClr val="tx1"/>
              </a:solidFill>
              <a:latin typeface="Arial" pitchFamily="34" charset="0"/>
              <a:cs typeface="Arial" pitchFamily="34" charset="0"/>
            </a:endParaRPr>
          </a:p>
          <a:p>
            <a:pPr>
              <a:spcBef>
                <a:spcPts val="0"/>
              </a:spcBef>
            </a:pPr>
            <a:r>
              <a:rPr lang="en-US" sz="1200" dirty="0" smtClean="0">
                <a:latin typeface="Arial" pitchFamily="34" charset="0"/>
                <a:cs typeface="Arial" pitchFamily="34" charset="0"/>
              </a:rPr>
              <a:t>“I </a:t>
            </a:r>
            <a:r>
              <a:rPr lang="en-US" sz="1200" dirty="0" err="1" smtClean="0">
                <a:latin typeface="Arial" pitchFamily="34" charset="0"/>
                <a:cs typeface="Arial" pitchFamily="34" charset="0"/>
              </a:rPr>
              <a:t>realised</a:t>
            </a:r>
            <a:r>
              <a:rPr lang="en-US" sz="1200" dirty="0" smtClean="0">
                <a:latin typeface="Arial" pitchFamily="34" charset="0"/>
                <a:cs typeface="Arial" pitchFamily="34" charset="0"/>
              </a:rPr>
              <a:t> that there were some undergraduates that had some papers due yesterday because they were like “Oh, Wikipedia was down! Now where am I going to get my information?”” (USG5, 0:57:26, Female, Age 30, </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(Embedding)</a:t>
            </a:r>
          </a:p>
          <a:p>
            <a:pPr>
              <a:spcBef>
                <a:spcPts val="0"/>
              </a:spcBef>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“I think they say don’t trust every word it says, because obviously it can’t definitely be factually correct.  But if you are just looking for more information it’s good, I think, just to find out about things.” (UKS1, 0:09:40, Male, Age 18, </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(Emerging)</a:t>
            </a:r>
          </a:p>
          <a:p>
            <a:pPr>
              <a:spcBef>
                <a:spcPts val="0"/>
              </a:spcBef>
            </a:pPr>
            <a:endParaRPr lang="en-US" sz="1200" b="0" i="0" u="none" strike="noStrike" kern="1200" dirty="0" smtClean="0">
              <a:solidFill>
                <a:schemeClr val="tx1"/>
              </a:solidFill>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Books</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Emerging </a:t>
            </a:r>
            <a:r>
              <a:rPr lang="en-US" sz="1200" dirty="0" smtClean="0">
                <a:latin typeface="Arial" pitchFamily="34" charset="0"/>
                <a:cs typeface="Arial" pitchFamily="34" charset="0"/>
              </a:rPr>
              <a:t>90% (28), </a:t>
            </a:r>
            <a:r>
              <a:rPr lang="en-US" sz="1200" b="0" i="0" u="none" strike="noStrike" kern="1200" dirty="0" smtClean="0">
                <a:solidFill>
                  <a:schemeClr val="tx1"/>
                </a:solidFill>
                <a:latin typeface="Arial" pitchFamily="34" charset="0"/>
                <a:cs typeface="Arial" pitchFamily="34" charset="0"/>
              </a:rPr>
              <a:t>Establishing</a:t>
            </a:r>
            <a:r>
              <a:rPr lang="en-US" sz="1200" dirty="0" smtClean="0">
                <a:latin typeface="Arial" pitchFamily="34" charset="0"/>
                <a:cs typeface="Arial" pitchFamily="34" charset="0"/>
              </a:rPr>
              <a:t> 100% (</a:t>
            </a:r>
            <a:r>
              <a:rPr lang="en-US" sz="1200" b="0" i="0" u="none" strike="noStrike" kern="1200" dirty="0" smtClean="0">
                <a:solidFill>
                  <a:schemeClr val="tx1"/>
                </a:solidFill>
                <a:latin typeface="Arial" pitchFamily="34" charset="0"/>
                <a:cs typeface="Arial" pitchFamily="34" charset="0"/>
              </a:rPr>
              <a:t>10), </a:t>
            </a:r>
            <a:r>
              <a:rPr lang="en-US" sz="1200" dirty="0" smtClean="0">
                <a:latin typeface="Arial" pitchFamily="34" charset="0"/>
                <a:cs typeface="Arial" pitchFamily="34" charset="0"/>
              </a:rPr>
              <a:t>Embedding 90% (9), Experiencing 70% (</a:t>
            </a:r>
            <a:r>
              <a:rPr lang="en-US" sz="1200" b="0" i="0" u="none" strike="noStrike" kern="1200" dirty="0" smtClean="0">
                <a:solidFill>
                  <a:schemeClr val="tx1"/>
                </a:solidFill>
                <a:latin typeface="Arial" pitchFamily="34" charset="0"/>
                <a:cs typeface="Arial" pitchFamily="34" charset="0"/>
              </a:rPr>
              <a:t>7)</a:t>
            </a:r>
            <a:r>
              <a:rPr lang="en-US" sz="1200" dirty="0" smtClean="0">
                <a:latin typeface="Arial" pitchFamily="34" charset="0"/>
                <a:cs typeface="Arial" pitchFamily="34" charset="0"/>
              </a:rPr>
              <a:t> </a:t>
            </a:r>
          </a:p>
          <a:p>
            <a:pPr>
              <a:spcBef>
                <a:spcPts val="0"/>
              </a:spcBef>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“My teacher, she had told me to go on the internet and look up some statistics for my SAP and I really couldn’t find them. But when I went to the library, I found books and stuff that had more information than what Google or </a:t>
            </a:r>
            <a:r>
              <a:rPr lang="en-US" sz="1200" i="1" dirty="0" smtClean="0">
                <a:latin typeface="Arial" pitchFamily="34" charset="0"/>
                <a:cs typeface="Arial" pitchFamily="34" charset="0"/>
              </a:rPr>
              <a:t>Wikipedia or anybody else had.” (USS1, 0:25:36, Female, Age 17, </a:t>
            </a:r>
            <a:r>
              <a:rPr lang="en-US" sz="1200" dirty="0" smtClean="0">
                <a:latin typeface="Arial" pitchFamily="34" charset="0"/>
                <a:cs typeface="Arial" pitchFamily="34" charset="0"/>
              </a:rPr>
              <a:t>Digital Visitors and Residents) (Emerging)</a:t>
            </a:r>
          </a:p>
          <a:p>
            <a:pPr>
              <a:spcBef>
                <a:spcPts val="0"/>
              </a:spcBef>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“Basically sort of what you do in the natural world like go into a library and picking books off a shelf.” (UKU11, 0:36:23, Male, Age 33) (Establishing)</a:t>
            </a:r>
          </a:p>
          <a:p>
            <a:pPr>
              <a:spcBef>
                <a:spcPts val="0"/>
              </a:spcBef>
            </a:pPr>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636742"/>
            <a:ext cx="6705600" cy="5435819"/>
          </a:xfrm>
        </p:spPr>
        <p:txBody>
          <a:bodyPr>
            <a:noAutofit/>
          </a:bodyPr>
          <a:lstStyle/>
          <a:p>
            <a:r>
              <a:rPr lang="en-US" sz="900" kern="1200" baseline="0" dirty="0" smtClean="0">
                <a:solidFill>
                  <a:schemeClr val="tx1"/>
                </a:solidFill>
                <a:latin typeface="Arial" pitchFamily="34" charset="0"/>
                <a:cs typeface="Arial" pitchFamily="34" charset="0"/>
              </a:rPr>
              <a:t>The content seems to reflect an indication that the library associated with books and that participants often wish to meet their information needs online for the convenience and then only go the library when necessary (requirements for class or accessing something in particular they cannot get online).  Other mentions are of the restraints on their time already and that taking the time to go the physical library is an inconvenience to their time and other instances where a teacher has directed them to find a particular book from the school library.  </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“There’s been some times where it’s not available online but I can walk up to the library and get a photocopy or take the book itself or something.” (USG2, 0:14:24, Male, Age 25, </a:t>
            </a:r>
            <a:r>
              <a:rPr lang="en-US" sz="900" i="1" kern="1200" baseline="0" dirty="0" smtClean="0">
                <a:solidFill>
                  <a:schemeClr val="tx1"/>
                </a:solidFill>
                <a:latin typeface="Arial" pitchFamily="34" charset="0"/>
                <a:cs typeface="Arial" pitchFamily="34" charset="0"/>
              </a:rPr>
              <a:t>Digital Visitors and Residents</a:t>
            </a:r>
            <a:r>
              <a:rPr lang="en-US" sz="900" kern="1200" baseline="0" dirty="0" smtClean="0">
                <a:solidFill>
                  <a:schemeClr val="tx1"/>
                </a:solidFill>
                <a:latin typeface="Arial" pitchFamily="34" charset="0"/>
                <a:cs typeface="Arial" pitchFamily="34" charset="0"/>
              </a:rPr>
              <a:t>) (Embedding)</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“I think I probably have to come to the library more as a college student as opposed to when I was in high school I probably just looked something up offline.  There are more restrictions now, at least for me, with the sort of resources that you can use as far as internet sources and things like that.  In high school it was generally if you had a project they kind of just, I guess, expected that you’d go online.  So I didn’t have any book requirements or things like that.” (USG3, 0:12:08, Female, Age 23, </a:t>
            </a:r>
            <a:r>
              <a:rPr lang="en-US" sz="900" i="1" kern="1200" baseline="0" dirty="0" smtClean="0">
                <a:solidFill>
                  <a:schemeClr val="tx1"/>
                </a:solidFill>
                <a:latin typeface="Arial" pitchFamily="34" charset="0"/>
                <a:cs typeface="Arial" pitchFamily="34" charset="0"/>
              </a:rPr>
              <a:t>Digital Visitors and Residents</a:t>
            </a:r>
            <a:r>
              <a:rPr lang="en-US" sz="900" kern="1200" baseline="0" dirty="0" smtClean="0">
                <a:solidFill>
                  <a:schemeClr val="tx1"/>
                </a:solidFill>
                <a:latin typeface="Arial" pitchFamily="34" charset="0"/>
                <a:cs typeface="Arial" pitchFamily="34" charset="0"/>
              </a:rPr>
              <a:t>) (Embedding)</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“Firstly I would go to find an answer immediately I would go straight to Google.  If I couldn’t find  anything about it on there then I would then probably ask friends and then if not I would then go to my local library and look for anything, any books on the topic or something that I want to find out.  If not there, depending on what it was, if it was within school then I would go to teachers, if it wasn’t then probably go to someone who knew of the area that I wanted to know.” (UKS5, 0:21:47, Female, Age 17, </a:t>
            </a:r>
            <a:r>
              <a:rPr lang="en-US" sz="900" i="1" kern="1200" baseline="0" dirty="0" smtClean="0">
                <a:solidFill>
                  <a:schemeClr val="tx1"/>
                </a:solidFill>
                <a:latin typeface="Arial" pitchFamily="34" charset="0"/>
                <a:cs typeface="Arial" pitchFamily="34" charset="0"/>
              </a:rPr>
              <a:t>Digital Visitors and Residents</a:t>
            </a:r>
            <a:r>
              <a:rPr lang="en-US" sz="900" kern="1200" baseline="0" dirty="0" smtClean="0">
                <a:solidFill>
                  <a:schemeClr val="tx1"/>
                </a:solidFill>
                <a:latin typeface="Arial" pitchFamily="34" charset="0"/>
                <a:cs typeface="Arial" pitchFamily="34" charset="0"/>
              </a:rPr>
              <a:t>) (Emerging)</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“Yeah. So it's, the books at </a:t>
            </a:r>
            <a:r>
              <a:rPr lang="en-US" sz="900" kern="1200" baseline="0" dirty="0" err="1" smtClean="0">
                <a:solidFill>
                  <a:schemeClr val="tx1"/>
                </a:solidFill>
                <a:latin typeface="Arial" pitchFamily="34" charset="0"/>
                <a:cs typeface="Arial" pitchFamily="34" charset="0"/>
              </a:rPr>
              <a:t>Abbingdon</a:t>
            </a:r>
            <a:r>
              <a:rPr lang="en-US" sz="900" kern="1200" baseline="0" dirty="0" smtClean="0">
                <a:solidFill>
                  <a:schemeClr val="tx1"/>
                </a:solidFill>
                <a:latin typeface="Arial" pitchFamily="34" charset="0"/>
                <a:cs typeface="Arial" pitchFamily="34" charset="0"/>
              </a:rPr>
              <a:t> are very, very limited. We’re to go to Brookes... but again, I'd have to time it to get my husband to take me or drop me off, just because parking at either campus is a nightmare. I always order them in advance, so I've just got to pick them up. Unless I'm struggling and I actually need to go and look for resources or information, because it's great that you can see which books they've got but it doesn't always tell you what's in them. You're kind of guessing on the title. Some I've been really successful with, and some it's just been a complete failure, that it didn't have anything of what I needed.” (UKU7, 0:10:28, Female, Age 34, </a:t>
            </a:r>
            <a:r>
              <a:rPr lang="en-US" sz="900" i="1" kern="1200" baseline="0" dirty="0" smtClean="0">
                <a:solidFill>
                  <a:schemeClr val="tx1"/>
                </a:solidFill>
                <a:latin typeface="Arial" pitchFamily="34" charset="0"/>
                <a:cs typeface="Arial" pitchFamily="34" charset="0"/>
              </a:rPr>
              <a:t>Digital Visitors and Residents</a:t>
            </a:r>
            <a:r>
              <a:rPr lang="en-US" sz="900" kern="1200" baseline="0" dirty="0" smtClean="0">
                <a:solidFill>
                  <a:schemeClr val="tx1"/>
                </a:solidFill>
                <a:latin typeface="Arial" pitchFamily="34" charset="0"/>
                <a:cs typeface="Arial" pitchFamily="34" charset="0"/>
              </a:rPr>
              <a:t>) (Emerging)</a:t>
            </a:r>
          </a:p>
          <a:p>
            <a:endParaRPr lang="en-US" sz="900" kern="1200" baseline="0" dirty="0" smtClean="0">
              <a:solidFill>
                <a:schemeClr val="tx1"/>
              </a:solidFill>
              <a:latin typeface="Arial" pitchFamily="34" charset="0"/>
              <a:cs typeface="Arial" pitchFamily="34" charset="0"/>
            </a:endParaRPr>
          </a:p>
          <a:p>
            <a:r>
              <a:rPr lang="en-US" sz="900" kern="1200" baseline="0" dirty="0" smtClean="0">
                <a:solidFill>
                  <a:schemeClr val="tx1"/>
                </a:solidFill>
                <a:latin typeface="Arial" pitchFamily="34" charset="0"/>
                <a:cs typeface="Arial" pitchFamily="34" charset="0"/>
              </a:rPr>
              <a:t>“Oh my goodness when I was starting my academic life everything was in the library and you could go in to these libraries at your university which were such fascinating places.  Because as you were looking for a specific title you would come across other disciplines and you would stop and have a look and say “Oh this is interesting.”  And you’d read a little bit on psychology or philosophy or whatever you happened to walk by.  And I absolutely miss that because it seems now that you don’t quite have the opportunity so often to fall upon things that I wouldn’t have thought to search for.  You can do that with a library but when you use online materials you’re much more specific in what you’re looking for so you don’t tend to find those things.  So I miss that – the old fashioned library.” (UKF2, 0:16:10, Female, age unidentified, </a:t>
            </a:r>
            <a:r>
              <a:rPr lang="en-US" sz="900" i="1" kern="1200" baseline="0" dirty="0" smtClean="0">
                <a:solidFill>
                  <a:schemeClr val="tx1"/>
                </a:solidFill>
                <a:latin typeface="Arial" pitchFamily="34" charset="0"/>
                <a:cs typeface="Arial" pitchFamily="34" charset="0"/>
              </a:rPr>
              <a:t>Digital Visitors and Residents</a:t>
            </a:r>
            <a:r>
              <a:rPr lang="en-US" sz="900" kern="1200" baseline="0" dirty="0" smtClean="0">
                <a:solidFill>
                  <a:schemeClr val="tx1"/>
                </a:solidFill>
                <a:latin typeface="Arial" pitchFamily="34" charset="0"/>
                <a:cs typeface="Arial" pitchFamily="34" charset="0"/>
              </a:rPr>
              <a:t>) (Experiencing)</a:t>
            </a: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sz="1800" kern="1200" baseline="0" dirty="0" smtClean="0">
              <a:solidFill>
                <a:schemeClr val="tx1"/>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636742"/>
            <a:ext cx="6629400" cy="5435819"/>
          </a:xfrm>
        </p:spPr>
        <p:txBody>
          <a:bodyPr>
            <a:noAutofit/>
          </a:bodyPr>
          <a:lstStyle/>
          <a:p>
            <a:pPr>
              <a:spcBef>
                <a:spcPts val="0"/>
              </a:spcBef>
            </a:pPr>
            <a:r>
              <a:rPr lang="en-US" sz="1200" dirty="0" smtClean="0">
                <a:latin typeface="Arial" pitchFamily="34" charset="0"/>
                <a:cs typeface="Arial" pitchFamily="34" charset="0"/>
              </a:rPr>
              <a:t>Librarians;</a:t>
            </a:r>
            <a:r>
              <a:rPr lang="en-US" sz="1200" baseline="0" dirty="0" smtClean="0">
                <a:latin typeface="Arial" pitchFamily="34" charset="0"/>
                <a:cs typeface="Arial" pitchFamily="34" charset="0"/>
              </a:rPr>
              <a:t> Teachers, Professors; and Peers by Stages (Calculated by number of sources)</a:t>
            </a:r>
          </a:p>
          <a:p>
            <a:pPr>
              <a:spcBef>
                <a:spcPts val="0"/>
              </a:spcBef>
            </a:pPr>
            <a:endParaRPr lang="en-US" sz="1200" kern="1200" dirty="0" smtClean="0">
              <a:solidFill>
                <a:schemeClr val="tx1"/>
              </a:solidFill>
              <a:latin typeface="Arial" pitchFamily="34" charset="0"/>
              <a:cs typeface="Arial" pitchFamily="34" charset="0"/>
            </a:endParaRPr>
          </a:p>
          <a:p>
            <a:pPr>
              <a:spcBef>
                <a:spcPts val="0"/>
              </a:spcBef>
            </a:pPr>
            <a:r>
              <a:rPr lang="en-US" sz="1200" kern="1200" dirty="0" smtClean="0">
                <a:solidFill>
                  <a:schemeClr val="tx1"/>
                </a:solidFill>
                <a:latin typeface="Arial" pitchFamily="34" charset="0"/>
                <a:cs typeface="Arial" pitchFamily="34" charset="0"/>
              </a:rPr>
              <a:t>In the codebook, Peers were considered “school, university colleagues but not “friends.””  Whereas Colleagues  were Friends/Colleagues (“mates”), a separate node. </a:t>
            </a:r>
            <a:endParaRPr lang="en-US" sz="1200" baseline="0" dirty="0" smtClean="0">
              <a:latin typeface="Arial" pitchFamily="34" charset="0"/>
              <a:cs typeface="Arial" pitchFamily="34" charset="0"/>
            </a:endParaRPr>
          </a:p>
          <a:p>
            <a:pPr>
              <a:spcBef>
                <a:spcPts val="0"/>
              </a:spcBef>
            </a:pPr>
            <a:endParaRPr lang="en-US" sz="1200" b="1" i="0" u="none" strike="noStrike" kern="1200" dirty="0" smtClean="0">
              <a:solidFill>
                <a:schemeClr val="tx1"/>
              </a:solidFill>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Librarians</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Emerging</a:t>
            </a:r>
            <a:r>
              <a:rPr lang="en-US" sz="1200" dirty="0" smtClean="0">
                <a:latin typeface="Arial" pitchFamily="34" charset="0"/>
                <a:cs typeface="Arial" pitchFamily="34" charset="0"/>
              </a:rPr>
              <a:t> 13% (</a:t>
            </a:r>
            <a:r>
              <a:rPr lang="en-US" sz="1200" b="0" i="0" u="none" strike="noStrike" kern="1200" dirty="0" smtClean="0">
                <a:solidFill>
                  <a:schemeClr val="tx1"/>
                </a:solidFill>
                <a:latin typeface="Arial" pitchFamily="34" charset="0"/>
                <a:cs typeface="Arial" pitchFamily="34" charset="0"/>
              </a:rPr>
              <a:t>4), Establishing</a:t>
            </a:r>
            <a:r>
              <a:rPr lang="en-US" sz="1200" dirty="0" smtClean="0">
                <a:latin typeface="Arial" pitchFamily="34" charset="0"/>
                <a:cs typeface="Arial" pitchFamily="34" charset="0"/>
              </a:rPr>
              <a:t> 0% (</a:t>
            </a:r>
            <a:r>
              <a:rPr lang="en-US" sz="1200" b="0" i="0" u="none" strike="noStrike" kern="1200" dirty="0" smtClean="0">
                <a:solidFill>
                  <a:schemeClr val="tx1"/>
                </a:solidFill>
                <a:latin typeface="Arial" pitchFamily="34" charset="0"/>
                <a:cs typeface="Arial" pitchFamily="34" charset="0"/>
              </a:rPr>
              <a:t>0), Embedding</a:t>
            </a:r>
            <a:r>
              <a:rPr lang="en-US" sz="1200" dirty="0" smtClean="0">
                <a:latin typeface="Arial" pitchFamily="34" charset="0"/>
                <a:cs typeface="Arial" pitchFamily="34" charset="0"/>
              </a:rPr>
              <a:t> 10% (</a:t>
            </a:r>
            <a:r>
              <a:rPr lang="en-US" sz="1200" b="0" i="0" u="none" strike="noStrike" kern="1200" dirty="0" smtClean="0">
                <a:solidFill>
                  <a:schemeClr val="tx1"/>
                </a:solidFill>
                <a:latin typeface="Arial" pitchFamily="34" charset="0"/>
                <a:cs typeface="Arial" pitchFamily="34" charset="0"/>
              </a:rPr>
              <a:t>1), Experiencing</a:t>
            </a:r>
            <a:r>
              <a:rPr lang="en-US" sz="1200" dirty="0" smtClean="0">
                <a:latin typeface="Arial" pitchFamily="34" charset="0"/>
                <a:cs typeface="Arial" pitchFamily="34" charset="0"/>
              </a:rPr>
              <a:t> 20% (</a:t>
            </a:r>
            <a:r>
              <a:rPr lang="en-US" sz="1200" b="0" i="0" u="none" strike="noStrike" kern="1200" dirty="0" smtClean="0">
                <a:solidFill>
                  <a:schemeClr val="tx1"/>
                </a:solidFill>
                <a:latin typeface="Arial" pitchFamily="34" charset="0"/>
                <a:cs typeface="Arial" pitchFamily="34" charset="0"/>
              </a:rPr>
              <a:t>2)</a:t>
            </a:r>
            <a:r>
              <a:rPr lang="en-US" sz="1200" dirty="0" smtClean="0">
                <a:latin typeface="Arial" pitchFamily="34" charset="0"/>
                <a:cs typeface="Arial" pitchFamily="34" charset="0"/>
              </a:rPr>
              <a:t> </a:t>
            </a:r>
          </a:p>
          <a:p>
            <a:pPr>
              <a:spcBef>
                <a:spcPts val="0"/>
              </a:spcBef>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Concerning Librarians:</a:t>
            </a:r>
          </a:p>
          <a:p>
            <a:pPr>
              <a:spcBef>
                <a:spcPts val="0"/>
              </a:spcBef>
            </a:pPr>
            <a:r>
              <a:rPr lang="en-US" sz="1200" dirty="0" smtClean="0">
                <a:latin typeface="Arial" pitchFamily="34" charset="0"/>
                <a:cs typeface="Arial" pitchFamily="34" charset="0"/>
              </a:rPr>
              <a:t>“I haven’t called them, I don’t think I’ve ever talked to the librarians here since I’m not in the building much.” (USU4, 0:45:50, Male, Age 19, </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(Emerging)</a:t>
            </a:r>
          </a:p>
          <a:p>
            <a:pPr>
              <a:spcBef>
                <a:spcPts val="0"/>
              </a:spcBef>
            </a:pPr>
            <a:endParaRPr lang="en-US" sz="1200" dirty="0" smtClean="0">
              <a:latin typeface="Arial" pitchFamily="34" charset="0"/>
              <a:cs typeface="Arial" pitchFamily="34" charset="0"/>
            </a:endParaRPr>
          </a:p>
          <a:p>
            <a:pPr>
              <a:spcBef>
                <a:spcPts val="0"/>
              </a:spcBef>
            </a:pPr>
            <a:r>
              <a:rPr lang="en-US" sz="1200" b="1" i="0" u="none" strike="noStrike" kern="1200" dirty="0" smtClean="0">
                <a:solidFill>
                  <a:schemeClr val="tx1"/>
                </a:solidFill>
                <a:latin typeface="Arial" pitchFamily="34" charset="0"/>
                <a:cs typeface="Arial" pitchFamily="34" charset="0"/>
              </a:rPr>
              <a:t>Teachers, professors</a:t>
            </a:r>
            <a:r>
              <a:rPr lang="en-US"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Emerging</a:t>
            </a:r>
            <a:r>
              <a:rPr lang="en-US" sz="1200" dirty="0" smtClean="0">
                <a:latin typeface="Arial" pitchFamily="34" charset="0"/>
                <a:cs typeface="Arial" pitchFamily="34" charset="0"/>
              </a:rPr>
              <a:t> 81% (</a:t>
            </a:r>
            <a:r>
              <a:rPr lang="en-US" sz="1200" b="0" i="0" u="none" strike="noStrike" kern="1200" dirty="0" smtClean="0">
                <a:solidFill>
                  <a:schemeClr val="tx1"/>
                </a:solidFill>
                <a:latin typeface="Arial" pitchFamily="34" charset="0"/>
                <a:cs typeface="Arial" pitchFamily="34" charset="0"/>
              </a:rPr>
              <a:t>25), Establishing</a:t>
            </a:r>
            <a:r>
              <a:rPr lang="en-US" sz="1200" dirty="0" smtClean="0">
                <a:latin typeface="Arial" pitchFamily="34" charset="0"/>
                <a:cs typeface="Arial" pitchFamily="34" charset="0"/>
              </a:rPr>
              <a:t> 90% (</a:t>
            </a:r>
            <a:r>
              <a:rPr lang="en-US" sz="1200" b="0" i="0" u="none" strike="noStrike" kern="1200" dirty="0" smtClean="0">
                <a:solidFill>
                  <a:schemeClr val="tx1"/>
                </a:solidFill>
                <a:latin typeface="Arial" pitchFamily="34" charset="0"/>
                <a:cs typeface="Arial" pitchFamily="34" charset="0"/>
              </a:rPr>
              <a:t>9), Embedding</a:t>
            </a:r>
            <a:r>
              <a:rPr lang="en-US" sz="1200" dirty="0" smtClean="0">
                <a:latin typeface="Arial" pitchFamily="34" charset="0"/>
                <a:cs typeface="Arial" pitchFamily="34" charset="0"/>
              </a:rPr>
              <a:t> </a:t>
            </a:r>
            <a:r>
              <a:rPr lang="en-US" sz="1200" dirty="0" smtClean="0">
                <a:solidFill>
                  <a:srgbClr val="000000"/>
                </a:solidFill>
                <a:latin typeface="Arial" pitchFamily="34" charset="0"/>
                <a:cs typeface="Arial" pitchFamily="34" charset="0"/>
              </a:rPr>
              <a:t>50% </a:t>
            </a:r>
            <a:r>
              <a:rPr lang="en-US" sz="1200" dirty="0" smtClean="0">
                <a:latin typeface="Arial" pitchFamily="34" charset="0"/>
                <a:cs typeface="Arial" pitchFamily="34" charset="0"/>
              </a:rPr>
              <a:t>(</a:t>
            </a:r>
            <a:r>
              <a:rPr lang="en-US" sz="1200" b="0" i="0" u="none" strike="noStrike" kern="1200" dirty="0" smtClean="0">
                <a:solidFill>
                  <a:schemeClr val="tx1"/>
                </a:solidFill>
                <a:latin typeface="Arial" pitchFamily="34" charset="0"/>
                <a:cs typeface="Arial" pitchFamily="34" charset="0"/>
              </a:rPr>
              <a:t>5), Experiencing</a:t>
            </a:r>
            <a:r>
              <a:rPr lang="en-US" sz="1200" dirty="0" smtClean="0">
                <a:latin typeface="Arial" pitchFamily="34" charset="0"/>
                <a:cs typeface="Arial" pitchFamily="34" charset="0"/>
              </a:rPr>
              <a:t> 20% (</a:t>
            </a:r>
            <a:r>
              <a:rPr lang="en-US" sz="1200" b="0" i="0" u="none" strike="noStrike" kern="1200" dirty="0" smtClean="0">
                <a:solidFill>
                  <a:schemeClr val="tx1"/>
                </a:solidFill>
                <a:latin typeface="Arial" pitchFamily="34" charset="0"/>
                <a:cs typeface="Arial" pitchFamily="34" charset="0"/>
              </a:rPr>
              <a:t>2)</a:t>
            </a:r>
            <a:endParaRPr lang="en-US" sz="1200" dirty="0" smtClean="0">
              <a:latin typeface="Arial" pitchFamily="34" charset="0"/>
              <a:cs typeface="Arial" pitchFamily="34" charset="0"/>
            </a:endParaRPr>
          </a:p>
          <a:p>
            <a:pPr>
              <a:spcBef>
                <a:spcPts val="0"/>
              </a:spcBef>
            </a:pPr>
            <a:endParaRPr lang="en-US" sz="1200" dirty="0" smtClean="0">
              <a:latin typeface="Arial" pitchFamily="34" charset="0"/>
              <a:cs typeface="Arial" pitchFamily="34" charset="0"/>
            </a:endParaRPr>
          </a:p>
          <a:p>
            <a:pPr>
              <a:spcBef>
                <a:spcPts val="0"/>
              </a:spcBef>
            </a:pPr>
            <a:r>
              <a:rPr lang="nl-NL" sz="1200" b="1" i="0" u="none" strike="noStrike" kern="1200" dirty="0" smtClean="0">
                <a:solidFill>
                  <a:schemeClr val="tx1"/>
                </a:solidFill>
                <a:latin typeface="Arial" pitchFamily="34" charset="0"/>
                <a:cs typeface="Arial" pitchFamily="34" charset="0"/>
              </a:rPr>
              <a:t>Peers</a:t>
            </a:r>
            <a:r>
              <a:rPr lang="nl-NL" sz="1200" b="1" dirty="0" smtClean="0">
                <a:latin typeface="Arial" pitchFamily="34" charset="0"/>
                <a:cs typeface="Arial" pitchFamily="34" charset="0"/>
              </a:rPr>
              <a:t> </a:t>
            </a:r>
          </a:p>
          <a:p>
            <a:pPr>
              <a:spcBef>
                <a:spcPts val="0"/>
              </a:spcBef>
            </a:pPr>
            <a:r>
              <a:rPr lang="en-US" sz="1200" b="0" i="0" u="none" strike="noStrike" kern="1200" dirty="0" smtClean="0">
                <a:solidFill>
                  <a:schemeClr val="tx1"/>
                </a:solidFill>
                <a:latin typeface="Arial" pitchFamily="34" charset="0"/>
                <a:cs typeface="Arial" pitchFamily="34" charset="0"/>
              </a:rPr>
              <a:t>Emerging</a:t>
            </a:r>
            <a:r>
              <a:rPr lang="en-US" sz="1200" dirty="0" smtClean="0">
                <a:latin typeface="Arial" pitchFamily="34" charset="0"/>
                <a:cs typeface="Arial" pitchFamily="34" charset="0"/>
              </a:rPr>
              <a:t> </a:t>
            </a:r>
            <a:r>
              <a:rPr lang="nl-NL" sz="1200" dirty="0" smtClean="0">
                <a:latin typeface="Arial" pitchFamily="34" charset="0"/>
                <a:cs typeface="Arial" pitchFamily="34" charset="0"/>
              </a:rPr>
              <a:t>48%</a:t>
            </a:r>
            <a:r>
              <a:rPr lang="en-US" sz="1200" dirty="0" smtClean="0">
                <a:latin typeface="Arial" pitchFamily="34" charset="0"/>
                <a:cs typeface="Arial" pitchFamily="34" charset="0"/>
              </a:rPr>
              <a:t> (</a:t>
            </a:r>
            <a:r>
              <a:rPr lang="nl-NL" sz="1200" b="0" i="0" u="none" strike="noStrike" kern="1200" dirty="0" smtClean="0">
                <a:solidFill>
                  <a:schemeClr val="tx1"/>
                </a:solidFill>
                <a:latin typeface="Arial" pitchFamily="34" charset="0"/>
                <a:cs typeface="Arial" pitchFamily="34" charset="0"/>
              </a:rPr>
              <a:t>15), </a:t>
            </a:r>
            <a:r>
              <a:rPr lang="en-US" sz="1200" b="0" i="0" u="none" strike="noStrike" kern="1200" dirty="0" smtClean="0">
                <a:solidFill>
                  <a:schemeClr val="tx1"/>
                </a:solidFill>
                <a:latin typeface="Arial" pitchFamily="34" charset="0"/>
                <a:cs typeface="Arial" pitchFamily="34" charset="0"/>
              </a:rPr>
              <a:t>Establishing</a:t>
            </a:r>
            <a:r>
              <a:rPr lang="en-US" sz="1200" dirty="0" smtClean="0">
                <a:latin typeface="Arial" pitchFamily="34" charset="0"/>
                <a:cs typeface="Arial" pitchFamily="34" charset="0"/>
              </a:rPr>
              <a:t> </a:t>
            </a:r>
            <a:r>
              <a:rPr lang="nl-NL" sz="1200" dirty="0" smtClean="0">
                <a:latin typeface="Arial" pitchFamily="34" charset="0"/>
                <a:cs typeface="Arial" pitchFamily="34" charset="0"/>
              </a:rPr>
              <a:t>50%</a:t>
            </a:r>
            <a:r>
              <a:rPr lang="en-US" sz="1200" dirty="0" smtClean="0">
                <a:latin typeface="Arial" pitchFamily="34" charset="0"/>
                <a:cs typeface="Arial" pitchFamily="34" charset="0"/>
              </a:rPr>
              <a:t> (</a:t>
            </a:r>
            <a:r>
              <a:rPr lang="nl-NL" sz="1200" b="0" i="0" u="none" strike="noStrike" kern="1200" dirty="0" smtClean="0">
                <a:solidFill>
                  <a:schemeClr val="tx1"/>
                </a:solidFill>
                <a:latin typeface="Arial" pitchFamily="34" charset="0"/>
                <a:cs typeface="Arial" pitchFamily="34" charset="0"/>
              </a:rPr>
              <a:t>5), </a:t>
            </a:r>
            <a:r>
              <a:rPr lang="en-US" sz="1200" b="0" i="0" u="none" strike="noStrike" kern="1200" dirty="0" smtClean="0">
                <a:solidFill>
                  <a:schemeClr val="tx1"/>
                </a:solidFill>
                <a:latin typeface="Arial" pitchFamily="34" charset="0"/>
                <a:cs typeface="Arial" pitchFamily="34" charset="0"/>
              </a:rPr>
              <a:t>Embedding</a:t>
            </a:r>
            <a:r>
              <a:rPr lang="en-US" sz="1200" dirty="0" smtClean="0">
                <a:latin typeface="Arial" pitchFamily="34" charset="0"/>
                <a:cs typeface="Arial" pitchFamily="34" charset="0"/>
              </a:rPr>
              <a:t> </a:t>
            </a:r>
            <a:r>
              <a:rPr lang="nl-NL" sz="1200" dirty="0" smtClean="0">
                <a:latin typeface="Arial" pitchFamily="34" charset="0"/>
                <a:cs typeface="Arial" pitchFamily="34" charset="0"/>
              </a:rPr>
              <a:t>40% </a:t>
            </a:r>
            <a:r>
              <a:rPr lang="en-US" sz="1200" dirty="0" smtClean="0">
                <a:latin typeface="Arial" pitchFamily="34" charset="0"/>
                <a:cs typeface="Arial" pitchFamily="34" charset="0"/>
              </a:rPr>
              <a:t>(</a:t>
            </a:r>
            <a:r>
              <a:rPr lang="nl-NL" sz="1200" b="0" i="0" u="none" strike="noStrike" kern="1200" dirty="0" smtClean="0">
                <a:solidFill>
                  <a:schemeClr val="tx1"/>
                </a:solidFill>
                <a:latin typeface="Arial" pitchFamily="34" charset="0"/>
                <a:cs typeface="Arial" pitchFamily="34" charset="0"/>
              </a:rPr>
              <a:t>4), </a:t>
            </a:r>
            <a:r>
              <a:rPr lang="en-US" sz="1200" b="0" i="0" u="none" strike="noStrike" kern="1200" dirty="0" smtClean="0">
                <a:solidFill>
                  <a:schemeClr val="tx1"/>
                </a:solidFill>
                <a:latin typeface="Arial" pitchFamily="34" charset="0"/>
                <a:cs typeface="Arial" pitchFamily="34" charset="0"/>
              </a:rPr>
              <a:t>Experiencing</a:t>
            </a:r>
            <a:r>
              <a:rPr lang="en-US" sz="1200" dirty="0" smtClean="0">
                <a:latin typeface="Arial" pitchFamily="34" charset="0"/>
                <a:cs typeface="Arial" pitchFamily="34" charset="0"/>
              </a:rPr>
              <a:t> </a:t>
            </a:r>
            <a:r>
              <a:rPr lang="nl-NL" sz="1200" dirty="0" smtClean="0">
                <a:latin typeface="Arial" pitchFamily="34" charset="0"/>
                <a:cs typeface="Arial" pitchFamily="34" charset="0"/>
              </a:rPr>
              <a:t>50% </a:t>
            </a:r>
            <a:r>
              <a:rPr lang="en-US" sz="1200" dirty="0" smtClean="0">
                <a:latin typeface="Arial" pitchFamily="34" charset="0"/>
                <a:cs typeface="Arial" pitchFamily="34" charset="0"/>
              </a:rPr>
              <a:t>(</a:t>
            </a:r>
            <a:r>
              <a:rPr lang="nl-NL" sz="1200" b="0" i="0" u="none" strike="noStrike" kern="1200" dirty="0" smtClean="0">
                <a:solidFill>
                  <a:schemeClr val="tx1"/>
                </a:solidFill>
                <a:latin typeface="Arial" pitchFamily="34" charset="0"/>
                <a:cs typeface="Arial" pitchFamily="34" charset="0"/>
              </a:rPr>
              <a:t>5)</a:t>
            </a:r>
          </a:p>
          <a:p>
            <a:pPr>
              <a:spcBef>
                <a:spcPts val="0"/>
              </a:spcBef>
            </a:pPr>
            <a:endParaRPr lang="nl-NL" sz="1200" dirty="0" smtClean="0">
              <a:latin typeface="Arial" pitchFamily="34" charset="0"/>
              <a:cs typeface="Arial" pitchFamily="34" charset="0"/>
            </a:endParaRPr>
          </a:p>
          <a:p>
            <a:pPr>
              <a:spcBef>
                <a:spcPts val="0"/>
              </a:spcBef>
            </a:pPr>
            <a:r>
              <a:rPr lang="nl-NL" sz="1200" dirty="0" smtClean="0">
                <a:latin typeface="Arial" pitchFamily="34" charset="0"/>
                <a:cs typeface="Arial" pitchFamily="34" charset="0"/>
              </a:rPr>
              <a:t>Concerning Human Sources:</a:t>
            </a:r>
          </a:p>
          <a:p>
            <a:pPr>
              <a:spcBef>
                <a:spcPts val="0"/>
              </a:spcBef>
            </a:pPr>
            <a:r>
              <a:rPr lang="en-US" sz="1200" dirty="0" smtClean="0">
                <a:latin typeface="Arial" pitchFamily="34" charset="0"/>
                <a:cs typeface="Arial" pitchFamily="34" charset="0"/>
              </a:rPr>
              <a:t>“Because that’s the other thing, it’s more verbal communication that I find easier, so not always the website, although I do usually use the internet it’s not my preferred choice.  So I would usually speak to someone about it.” (UKS4, 0:31:44, Female, Age 17, </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(Emerging)</a:t>
            </a:r>
          </a:p>
          <a:p>
            <a:pPr>
              <a:spcBef>
                <a:spcPts val="0"/>
              </a:spcBef>
            </a:pPr>
            <a:r>
              <a:rPr lang="nl-NL" sz="1200" dirty="0" smtClean="0">
                <a:latin typeface="Arial" pitchFamily="34" charset="0"/>
                <a:cs typeface="Arial" pitchFamily="34" charset="0"/>
              </a:rPr>
              <a:t> </a:t>
            </a:r>
          </a:p>
          <a:p>
            <a:pPr marL="0" marR="0" lvl="2" indent="0" algn="l" defTabSz="914400" rtl="0" eaLnBrk="1" fontAlgn="base" latinLnBrk="0" hangingPunct="1">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pPr marL="0" marR="0" lvl="2" indent="0" algn="l" defTabSz="914400" rtl="0" eaLnBrk="1" fontAlgn="base" latinLnBrk="0" hangingPunct="1">
              <a:spcBef>
                <a:spcPts val="0"/>
              </a:spcBef>
              <a:spcAft>
                <a:spcPct val="0"/>
              </a:spcAft>
              <a:buClrTx/>
              <a:buSzTx/>
              <a:buFontTx/>
              <a:buNone/>
              <a:tabLst/>
              <a:defRPr/>
            </a:pPr>
            <a:endParaRPr lang="en-US" sz="1200" b="0" dirty="0" smtClean="0">
              <a:latin typeface="Arial" pitchFamily="34" charset="0"/>
              <a:cs typeface="Arial" pitchFamily="34" charset="0"/>
            </a:endParaRPr>
          </a:p>
          <a:p>
            <a:endParaRPr lang="en-US" sz="10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562" y="3636742"/>
            <a:ext cx="6400800" cy="5207219"/>
          </a:xfrm>
        </p:spPr>
        <p:txBody>
          <a:bodyPr>
            <a:noAutofit/>
          </a:bodyPr>
          <a:lstStyle/>
          <a:p>
            <a:pPr>
              <a:spcBef>
                <a:spcPts val="0"/>
              </a:spcBef>
            </a:pPr>
            <a:r>
              <a:rPr lang="en-US" sz="1400" dirty="0" smtClean="0">
                <a:latin typeface="Arial" pitchFamily="34" charset="0"/>
                <a:cs typeface="Arial" pitchFamily="34" charset="0"/>
              </a:rPr>
              <a:t>Multi-tasking by Stages (Calculated by number of sources.)</a:t>
            </a:r>
          </a:p>
          <a:p>
            <a:pPr>
              <a:spcBef>
                <a:spcPts val="0"/>
              </a:spcBef>
            </a:pPr>
            <a:endParaRPr lang="en-US" sz="1400" dirty="0" smtClean="0">
              <a:latin typeface="Arial" pitchFamily="34" charset="0"/>
              <a:cs typeface="Arial" pitchFamily="34" charset="0"/>
            </a:endParaRPr>
          </a:p>
          <a:p>
            <a:pPr>
              <a:spcBef>
                <a:spcPts val="0"/>
              </a:spcBef>
            </a:pPr>
            <a:r>
              <a:rPr lang="en-US" sz="1400" b="1" dirty="0" smtClean="0">
                <a:latin typeface="Arial" pitchFamily="34" charset="0"/>
                <a:cs typeface="Arial" pitchFamily="34" charset="0"/>
              </a:rPr>
              <a:t>Multi-tasking</a:t>
            </a:r>
          </a:p>
          <a:p>
            <a:pPr>
              <a:spcBef>
                <a:spcPts val="0"/>
              </a:spcBef>
            </a:pPr>
            <a:r>
              <a:rPr lang="en-US" sz="1400" b="0" i="0" u="none" strike="noStrike" kern="1200" dirty="0" smtClean="0">
                <a:solidFill>
                  <a:schemeClr val="tx1"/>
                </a:solidFill>
                <a:latin typeface="Arial" pitchFamily="34" charset="0"/>
                <a:cs typeface="Arial" pitchFamily="34" charset="0"/>
              </a:rPr>
              <a:t>Emerging </a:t>
            </a:r>
            <a:r>
              <a:rPr lang="en-US" sz="1400" dirty="0" smtClean="0">
                <a:latin typeface="Arial" pitchFamily="34" charset="0"/>
                <a:cs typeface="Arial" pitchFamily="34" charset="0"/>
              </a:rPr>
              <a:t>26% </a:t>
            </a:r>
            <a:r>
              <a:rPr lang="en-US" sz="1400" b="0" i="0" u="none" strike="noStrike" kern="1200" dirty="0" smtClean="0">
                <a:solidFill>
                  <a:schemeClr val="tx1"/>
                </a:solidFill>
                <a:latin typeface="Arial" pitchFamily="34" charset="0"/>
                <a:cs typeface="Arial" pitchFamily="34" charset="0"/>
              </a:rPr>
              <a:t>(8), Establishing </a:t>
            </a:r>
            <a:r>
              <a:rPr lang="en-US" sz="1400" dirty="0" smtClean="0">
                <a:latin typeface="Arial" pitchFamily="34" charset="0"/>
                <a:cs typeface="Arial" pitchFamily="34" charset="0"/>
              </a:rPr>
              <a:t>30% </a:t>
            </a:r>
            <a:r>
              <a:rPr lang="en-US" sz="1400" b="0" i="0" u="none" strike="noStrike" kern="1200" dirty="0" smtClean="0">
                <a:solidFill>
                  <a:schemeClr val="tx1"/>
                </a:solidFill>
                <a:latin typeface="Arial" pitchFamily="34" charset="0"/>
                <a:cs typeface="Arial" pitchFamily="34" charset="0"/>
              </a:rPr>
              <a:t>(3), Embedding </a:t>
            </a:r>
            <a:r>
              <a:rPr lang="en-US" sz="1400" dirty="0" smtClean="0">
                <a:latin typeface="Arial" pitchFamily="34" charset="0"/>
                <a:cs typeface="Arial" pitchFamily="34" charset="0"/>
              </a:rPr>
              <a:t>20% </a:t>
            </a:r>
            <a:r>
              <a:rPr lang="en-US" sz="1400" b="0" i="0" u="none" strike="noStrike" kern="1200" dirty="0" smtClean="0">
                <a:solidFill>
                  <a:schemeClr val="tx1"/>
                </a:solidFill>
                <a:latin typeface="Arial" pitchFamily="34" charset="0"/>
                <a:cs typeface="Arial" pitchFamily="34" charset="0"/>
              </a:rPr>
              <a:t>(2), Experiencing </a:t>
            </a:r>
            <a:r>
              <a:rPr lang="en-US" sz="1400" dirty="0" smtClean="0">
                <a:latin typeface="Arial" pitchFamily="34" charset="0"/>
                <a:cs typeface="Arial" pitchFamily="34" charset="0"/>
              </a:rPr>
              <a:t>10% </a:t>
            </a:r>
            <a:r>
              <a:rPr lang="en-US" sz="1400" b="0" i="0" u="none" strike="noStrike" kern="1200" dirty="0" smtClean="0">
                <a:solidFill>
                  <a:schemeClr val="tx1"/>
                </a:solidFill>
                <a:latin typeface="Arial" pitchFamily="34" charset="0"/>
                <a:cs typeface="Arial" pitchFamily="34" charset="0"/>
              </a:rPr>
              <a:t>(1)</a:t>
            </a:r>
            <a:endParaRPr lang="en-US" sz="1400" dirty="0" smtClean="0">
              <a:latin typeface="Arial" pitchFamily="34" charset="0"/>
              <a:cs typeface="Arial" pitchFamily="34" charset="0"/>
            </a:endParaRP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“…and I’m a big multi-</a:t>
            </a:r>
            <a:r>
              <a:rPr lang="en-US" sz="1400" dirty="0" err="1" smtClean="0">
                <a:latin typeface="Arial" pitchFamily="34" charset="0"/>
                <a:cs typeface="Arial" pitchFamily="34" charset="0"/>
              </a:rPr>
              <a:t>tasker</a:t>
            </a:r>
            <a:r>
              <a:rPr lang="en-US" sz="1400" dirty="0" smtClean="0">
                <a:latin typeface="Arial" pitchFamily="34" charset="0"/>
                <a:cs typeface="Arial" pitchFamily="34" charset="0"/>
              </a:rPr>
              <a:t> so I will have – the beauty of a laptop is that you can take it wherever you go. So I will if I wanted to watch something on TV I’ll have it and I’ll be working on something even if it’s, you know, something a little for graphic design or just responding to emails while I’m watching my TV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at night.” (USG4, 0:14:07, Female, Age 23,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(Embedding) </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“Again it’s going back to using the internet.  I would rather use my own websites because I know then that I’m going to be on the internet, in which case I’ll be able to do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at the same time, my emails at the same time and things like that.” (UKS4, 0:20:26, Female, Age 17,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(Emerging) </a:t>
            </a:r>
          </a:p>
          <a:p>
            <a:pPr marL="0" marR="0" lvl="2" indent="0" algn="l" defTabSz="914400" rtl="0" eaLnBrk="1" fontAlgn="base" latinLnBrk="0" hangingPunct="1">
              <a:lnSpc>
                <a:spcPct val="100000"/>
              </a:lnSpc>
              <a:spcBef>
                <a:spcPts val="0"/>
              </a:spcBef>
              <a:spcAft>
                <a:spcPct val="0"/>
              </a:spcAft>
              <a:buClrTx/>
              <a:buSzTx/>
              <a:buFontTx/>
              <a:buNone/>
              <a:tabLst/>
              <a:defRPr/>
            </a:pP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marR="0" lvl="2" indent="0" algn="l" defTabSz="914400" rtl="0" eaLnBrk="1" fontAlgn="base" latinLnBrk="0" hangingPunct="1">
              <a:spcBef>
                <a:spcPts val="0"/>
              </a:spcBef>
              <a:spcAft>
                <a:spcPct val="0"/>
              </a:spcAft>
              <a:buClrTx/>
              <a:buSzTx/>
              <a:buFontTx/>
              <a:buNone/>
              <a:tabLst/>
              <a:defRPr/>
            </a:pPr>
            <a:endParaRPr lang="en-US" sz="1400" b="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509962"/>
            <a:ext cx="6705600" cy="5795963"/>
          </a:xfrm>
        </p:spPr>
        <p:txBody>
          <a:bodyPr>
            <a:noAutofit/>
          </a:bodyPr>
          <a:lstStyle/>
          <a:p>
            <a:pPr>
              <a:spcBef>
                <a:spcPts val="0"/>
              </a:spcBef>
            </a:pPr>
            <a:r>
              <a:rPr lang="en-US" sz="1100" b="0" i="0" u="none" strike="noStrike" kern="1200" dirty="0" smtClean="0">
                <a:solidFill>
                  <a:schemeClr val="tx1"/>
                </a:solidFill>
                <a:latin typeface="Arial" pitchFamily="34" charset="0"/>
                <a:cs typeface="Arial" pitchFamily="34" charset="0"/>
              </a:rPr>
              <a:t>Available Time and Time</a:t>
            </a:r>
            <a:r>
              <a:rPr lang="en-US" sz="1100" b="0" i="0" u="none" strike="noStrike" kern="1200" baseline="0" dirty="0" smtClean="0">
                <a:solidFill>
                  <a:schemeClr val="tx1"/>
                </a:solidFill>
                <a:latin typeface="Arial" pitchFamily="34" charset="0"/>
                <a:cs typeface="Arial" pitchFamily="34" charset="0"/>
              </a:rPr>
              <a:t> Wasting by Stages </a:t>
            </a:r>
            <a:r>
              <a:rPr lang="en-US" sz="1100" b="0" i="0" u="none" strike="noStrike" kern="1200" dirty="0" smtClean="0">
                <a:solidFill>
                  <a:schemeClr val="tx1"/>
                </a:solidFill>
                <a:latin typeface="Arial" pitchFamily="34" charset="0"/>
                <a:cs typeface="Arial" pitchFamily="34" charset="0"/>
              </a:rPr>
              <a:t>(Calculated</a:t>
            </a:r>
            <a:r>
              <a:rPr lang="en-US" sz="1100" b="0" i="0" u="none" strike="noStrike" kern="1200" baseline="0" dirty="0" smtClean="0">
                <a:solidFill>
                  <a:schemeClr val="tx1"/>
                </a:solidFill>
                <a:latin typeface="Arial" pitchFamily="34" charset="0"/>
                <a:cs typeface="Arial" pitchFamily="34" charset="0"/>
              </a:rPr>
              <a:t> by sources)</a:t>
            </a:r>
            <a:endParaRPr lang="en-US" sz="1100" b="0" i="0" u="none" strike="noStrike" kern="1200" dirty="0" smtClean="0">
              <a:solidFill>
                <a:schemeClr val="tx1"/>
              </a:solidFill>
              <a:latin typeface="Arial" pitchFamily="34" charset="0"/>
              <a:cs typeface="Arial" pitchFamily="34" charset="0"/>
            </a:endParaRPr>
          </a:p>
          <a:p>
            <a:pPr>
              <a:spcBef>
                <a:spcPts val="0"/>
              </a:spcBef>
            </a:pPr>
            <a:r>
              <a:rPr lang="en-US" sz="1100" b="1" i="0" u="none" strike="noStrike" kern="1200" dirty="0" smtClean="0">
                <a:solidFill>
                  <a:schemeClr val="tx1"/>
                </a:solidFill>
                <a:latin typeface="Arial" pitchFamily="34" charset="0"/>
                <a:cs typeface="Arial" pitchFamily="34" charset="0"/>
              </a:rPr>
              <a:t>Available Time</a:t>
            </a:r>
            <a:r>
              <a:rPr lang="en-US" sz="1100" b="1" dirty="0" smtClean="0">
                <a:latin typeface="Arial" pitchFamily="34" charset="0"/>
                <a:cs typeface="Arial" pitchFamily="34" charset="0"/>
              </a:rPr>
              <a:t>  - </a:t>
            </a:r>
            <a:r>
              <a:rPr lang="en-US" sz="1100" dirty="0" smtClean="0">
                <a:latin typeface="Arial" pitchFamily="34" charset="0"/>
                <a:cs typeface="Arial" pitchFamily="34" charset="0"/>
              </a:rPr>
              <a:t>when they make a choice to use a source dependent on the time available, either using a quick more convenient source because of limited time or taking longer in their preferred searching method because they had more time to spend on it.  The responses reflect a lack of time available to do their searching.  </a:t>
            </a:r>
            <a:endParaRPr lang="en-US" sz="1100" b="1" dirty="0" smtClean="0">
              <a:latin typeface="Arial" pitchFamily="34" charset="0"/>
              <a:cs typeface="Arial" pitchFamily="34" charset="0"/>
            </a:endParaRPr>
          </a:p>
          <a:p>
            <a:pPr>
              <a:spcBef>
                <a:spcPts val="0"/>
              </a:spcBef>
            </a:pPr>
            <a:r>
              <a:rPr lang="en-US" sz="1100" b="0" i="0" u="none" strike="noStrike" kern="1200" dirty="0" smtClean="0">
                <a:solidFill>
                  <a:schemeClr val="tx1"/>
                </a:solidFill>
                <a:latin typeface="Arial" pitchFamily="34" charset="0"/>
                <a:cs typeface="Arial" pitchFamily="34" charset="0"/>
              </a:rPr>
              <a:t>Emerging</a:t>
            </a:r>
            <a:r>
              <a:rPr lang="en-US" sz="1100" dirty="0" smtClean="0">
                <a:latin typeface="Arial" pitchFamily="34" charset="0"/>
                <a:cs typeface="Arial" pitchFamily="34" charset="0"/>
              </a:rPr>
              <a:t> 39% (</a:t>
            </a:r>
            <a:r>
              <a:rPr lang="en-US" sz="1100" b="0" i="0" u="none" strike="noStrike" kern="1200" dirty="0" smtClean="0">
                <a:solidFill>
                  <a:schemeClr val="tx1"/>
                </a:solidFill>
                <a:latin typeface="Arial" pitchFamily="34" charset="0"/>
                <a:cs typeface="Arial" pitchFamily="34" charset="0"/>
              </a:rPr>
              <a:t>12), Establishing</a:t>
            </a:r>
            <a:r>
              <a:rPr lang="en-US" sz="1100" dirty="0" smtClean="0">
                <a:latin typeface="Arial" pitchFamily="34" charset="0"/>
                <a:cs typeface="Arial" pitchFamily="34" charset="0"/>
              </a:rPr>
              <a:t> 40% (</a:t>
            </a:r>
            <a:r>
              <a:rPr lang="en-US" sz="1100" b="0" i="0" u="none" strike="noStrike" kern="1200" dirty="0" smtClean="0">
                <a:solidFill>
                  <a:schemeClr val="tx1"/>
                </a:solidFill>
                <a:latin typeface="Arial" pitchFamily="34" charset="0"/>
                <a:cs typeface="Arial" pitchFamily="34" charset="0"/>
              </a:rPr>
              <a:t>4), Embedding</a:t>
            </a:r>
            <a:r>
              <a:rPr lang="en-US" sz="1100" dirty="0" smtClean="0">
                <a:latin typeface="Arial" pitchFamily="34" charset="0"/>
                <a:cs typeface="Arial" pitchFamily="34" charset="0"/>
              </a:rPr>
              <a:t> 50% (</a:t>
            </a:r>
            <a:r>
              <a:rPr lang="en-US" sz="1100" b="0" i="0" u="none" strike="noStrike" kern="1200" dirty="0" smtClean="0">
                <a:solidFill>
                  <a:schemeClr val="tx1"/>
                </a:solidFill>
                <a:latin typeface="Arial" pitchFamily="34" charset="0"/>
                <a:cs typeface="Arial" pitchFamily="34" charset="0"/>
              </a:rPr>
              <a:t>5), Experiencing</a:t>
            </a:r>
            <a:r>
              <a:rPr lang="en-US" sz="1100" dirty="0" smtClean="0">
                <a:latin typeface="Arial" pitchFamily="34" charset="0"/>
                <a:cs typeface="Arial" pitchFamily="34" charset="0"/>
              </a:rPr>
              <a:t> 50% (</a:t>
            </a:r>
            <a:r>
              <a:rPr lang="en-US" sz="1100" b="0" i="0" u="none" strike="noStrike" kern="1200" dirty="0" smtClean="0">
                <a:solidFill>
                  <a:schemeClr val="tx1"/>
                </a:solidFill>
                <a:latin typeface="Arial" pitchFamily="34" charset="0"/>
                <a:cs typeface="Arial" pitchFamily="34" charset="0"/>
              </a:rPr>
              <a:t>5)</a:t>
            </a:r>
            <a:r>
              <a:rPr lang="en-US" sz="1100" dirty="0" smtClean="0">
                <a:latin typeface="Arial" pitchFamily="34" charset="0"/>
                <a:cs typeface="Arial" pitchFamily="34" charset="0"/>
              </a:rPr>
              <a:t> </a:t>
            </a:r>
          </a:p>
          <a:p>
            <a:pPr>
              <a:spcBef>
                <a:spcPts val="0"/>
              </a:spcBef>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“What I’ll do is I’ll just </a:t>
            </a:r>
            <a:r>
              <a:rPr lang="en-US" sz="1100" dirty="0" err="1" smtClean="0">
                <a:latin typeface="Arial" pitchFamily="34" charset="0"/>
                <a:cs typeface="Arial" pitchFamily="34" charset="0"/>
              </a:rPr>
              <a:t>google</a:t>
            </a:r>
            <a:r>
              <a:rPr lang="en-US" sz="1100" dirty="0" smtClean="0">
                <a:latin typeface="Arial" pitchFamily="34" charset="0"/>
                <a:cs typeface="Arial" pitchFamily="34" charset="0"/>
              </a:rPr>
              <a:t> it. And it’s like “Oh, I need this. Hold on.” And I was like “Specifically it involves these three words – bam, bam, bam.” And then whatever comes up. And if I’m not satisfied with that I’ll try another set of words until I get it. And then it depends on the time. So let’s say like I only had five minutes, I would probably do it three times and if I haven’t found it by the third time I’m going to settle with whatever is there.” (USG5, 0:35:54, Female, Age 30,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(Embedding)</a:t>
            </a:r>
          </a:p>
          <a:p>
            <a:pPr>
              <a:spcBef>
                <a:spcPts val="0"/>
              </a:spcBef>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“But, yes, convenience, I needed the answer, my </a:t>
            </a:r>
            <a:r>
              <a:rPr lang="en-US" sz="1100" dirty="0" err="1" smtClean="0">
                <a:latin typeface="Arial" pitchFamily="34" charset="0"/>
                <a:cs typeface="Arial" pitchFamily="34" charset="0"/>
              </a:rPr>
              <a:t>maths</a:t>
            </a:r>
            <a:r>
              <a:rPr lang="en-US" sz="1100" dirty="0" smtClean="0">
                <a:latin typeface="Arial" pitchFamily="34" charset="0"/>
                <a:cs typeface="Arial" pitchFamily="34" charset="0"/>
              </a:rPr>
              <a:t>, I was doing an exercise, I got stuck on a question, I still had the rest of the exercise to go and I had like an hour to do it and I just wanted the formula and the quickest way to do it was to type it into Google and it came up. So, yes, it’s definitely a convenience thing I think.” (UKS2, 0:29:30, Female, Age 17,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(Emerging)</a:t>
            </a:r>
          </a:p>
          <a:p>
            <a:pPr>
              <a:spcBef>
                <a:spcPts val="0"/>
              </a:spcBef>
            </a:pPr>
            <a:endParaRPr lang="en-US" sz="1100" dirty="0" smtClean="0">
              <a:latin typeface="Arial" pitchFamily="34" charset="0"/>
              <a:cs typeface="Arial" pitchFamily="34" charset="0"/>
            </a:endParaRPr>
          </a:p>
          <a:p>
            <a:pPr>
              <a:spcBef>
                <a:spcPts val="0"/>
              </a:spcBef>
            </a:pPr>
            <a:r>
              <a:rPr lang="en-US" sz="1100" b="1" i="0" u="none" strike="noStrike" kern="1200" dirty="0" smtClean="0">
                <a:solidFill>
                  <a:schemeClr val="tx1"/>
                </a:solidFill>
                <a:latin typeface="Arial" pitchFamily="34" charset="0"/>
                <a:cs typeface="Arial" pitchFamily="34" charset="0"/>
              </a:rPr>
              <a:t>Time Wasting</a:t>
            </a:r>
            <a:r>
              <a:rPr lang="en-US" sz="1100" b="1" dirty="0" smtClean="0">
                <a:latin typeface="Arial" pitchFamily="34" charset="0"/>
                <a:cs typeface="Arial" pitchFamily="34" charset="0"/>
              </a:rPr>
              <a:t> </a:t>
            </a:r>
          </a:p>
          <a:p>
            <a:pPr>
              <a:spcBef>
                <a:spcPts val="0"/>
              </a:spcBef>
            </a:pPr>
            <a:r>
              <a:rPr lang="en-US" sz="1100" b="0" i="0" u="none" strike="noStrike" kern="1200" dirty="0" smtClean="0">
                <a:solidFill>
                  <a:schemeClr val="tx1"/>
                </a:solidFill>
                <a:latin typeface="Arial" pitchFamily="34" charset="0"/>
                <a:cs typeface="Arial" pitchFamily="34" charset="0"/>
              </a:rPr>
              <a:t>Emerging </a:t>
            </a:r>
            <a:r>
              <a:rPr lang="en-US" sz="1100" dirty="0" smtClean="0">
                <a:latin typeface="Arial" pitchFamily="34" charset="0"/>
                <a:cs typeface="Arial" pitchFamily="34" charset="0"/>
              </a:rPr>
              <a:t>35% (</a:t>
            </a:r>
            <a:r>
              <a:rPr lang="en-US" sz="1100" b="0" i="0" u="none" strike="noStrike" kern="1200" dirty="0" smtClean="0">
                <a:solidFill>
                  <a:schemeClr val="tx1"/>
                </a:solidFill>
                <a:latin typeface="Arial" pitchFamily="34" charset="0"/>
                <a:cs typeface="Arial" pitchFamily="34" charset="0"/>
              </a:rPr>
              <a:t>11), Establishing </a:t>
            </a:r>
            <a:r>
              <a:rPr lang="en-US" sz="1100" dirty="0" smtClean="0">
                <a:latin typeface="Arial" pitchFamily="34" charset="0"/>
                <a:cs typeface="Arial" pitchFamily="34" charset="0"/>
              </a:rPr>
              <a:t>40% (</a:t>
            </a:r>
            <a:r>
              <a:rPr lang="en-US" sz="1100" b="0" i="0" u="none" strike="noStrike" kern="1200" dirty="0" smtClean="0">
                <a:solidFill>
                  <a:schemeClr val="tx1"/>
                </a:solidFill>
                <a:latin typeface="Arial" pitchFamily="34" charset="0"/>
                <a:cs typeface="Arial" pitchFamily="34" charset="0"/>
              </a:rPr>
              <a:t>4), Embedding </a:t>
            </a:r>
            <a:r>
              <a:rPr lang="en-US" sz="1100" dirty="0" smtClean="0">
                <a:latin typeface="Arial" pitchFamily="34" charset="0"/>
                <a:cs typeface="Arial" pitchFamily="34" charset="0"/>
              </a:rPr>
              <a:t>30% (</a:t>
            </a:r>
            <a:r>
              <a:rPr lang="en-US" sz="1100" b="0" i="0" u="none" strike="noStrike" kern="1200" dirty="0" smtClean="0">
                <a:solidFill>
                  <a:schemeClr val="tx1"/>
                </a:solidFill>
                <a:latin typeface="Arial" pitchFamily="34" charset="0"/>
                <a:cs typeface="Arial" pitchFamily="34" charset="0"/>
              </a:rPr>
              <a:t>3), Experiencing </a:t>
            </a:r>
            <a:r>
              <a:rPr lang="en-US" sz="1100" dirty="0" smtClean="0">
                <a:latin typeface="Arial" pitchFamily="34" charset="0"/>
                <a:cs typeface="Arial" pitchFamily="34" charset="0"/>
              </a:rPr>
              <a:t>40% (</a:t>
            </a:r>
            <a:r>
              <a:rPr lang="en-US" sz="1100" b="0" i="0" u="none" strike="noStrike" kern="1200" dirty="0" smtClean="0">
                <a:solidFill>
                  <a:schemeClr val="tx1"/>
                </a:solidFill>
                <a:latin typeface="Arial" pitchFamily="34" charset="0"/>
                <a:cs typeface="Arial" pitchFamily="34" charset="0"/>
              </a:rPr>
              <a:t>4)</a:t>
            </a:r>
            <a:r>
              <a:rPr lang="en-US" sz="1100" dirty="0" smtClean="0">
                <a:latin typeface="Arial" pitchFamily="34" charset="0"/>
                <a:cs typeface="Arial" pitchFamily="34" charset="0"/>
              </a:rPr>
              <a:t> </a:t>
            </a:r>
          </a:p>
          <a:p>
            <a:pPr>
              <a:spcBef>
                <a:spcPts val="0"/>
              </a:spcBef>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“Yes. I know tons of websites that I can waste my time away like, you know, just anything and, like, entertaining sites that I’ll sometimes go on and they’ll make me laugh or something. But, yes, I definitely know that if I let myself I could waste pretty much my entire day on the internet if I allowed myself.” (USG2, 0:12:54, Male, Age 25</a:t>
            </a:r>
            <a:r>
              <a:rPr lang="en-US" sz="1100" i="1" dirty="0" smtClean="0">
                <a:latin typeface="Arial" pitchFamily="34" charset="0"/>
                <a:cs typeface="Arial" pitchFamily="34" charset="0"/>
              </a:rPr>
              <a:t>, Digital Visitors and Residents</a:t>
            </a:r>
            <a:r>
              <a:rPr lang="en-US" sz="1100" dirty="0" smtClean="0">
                <a:latin typeface="Arial" pitchFamily="34" charset="0"/>
                <a:cs typeface="Arial" pitchFamily="34" charset="0"/>
              </a:rPr>
              <a:t>) (Embedding)</a:t>
            </a:r>
          </a:p>
          <a:p>
            <a:pPr>
              <a:spcBef>
                <a:spcPts val="0"/>
              </a:spcBef>
            </a:pPr>
            <a:endParaRPr lang="en-US" sz="1100" dirty="0" smtClean="0">
              <a:latin typeface="Arial" pitchFamily="34" charset="0"/>
              <a:cs typeface="Arial" pitchFamily="34" charset="0"/>
            </a:endParaRPr>
          </a:p>
          <a:p>
            <a:pPr>
              <a:spcBef>
                <a:spcPts val="0"/>
              </a:spcBef>
            </a:pPr>
            <a:r>
              <a:rPr lang="en-US" sz="1100" dirty="0" smtClean="0">
                <a:latin typeface="Arial" pitchFamily="34" charset="0"/>
                <a:cs typeface="Arial" pitchFamily="34" charset="0"/>
              </a:rPr>
              <a:t>“Rough estimate, probably about three or four hours a day I would say.  It is quite a lot, it is very easy to just waste your time online.” (UKS3, 0:10:30, Male, Age 17,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(Emerging) </a:t>
            </a:r>
          </a:p>
          <a:p>
            <a:pPr>
              <a:spcBef>
                <a:spcPts val="0"/>
              </a:spcBef>
            </a:pPr>
            <a:endParaRPr lang="en-US" sz="11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100" dirty="0" smtClean="0">
                <a:latin typeface="Arial" pitchFamily="34" charset="0"/>
                <a:cs typeface="Arial" pitchFamily="34" charset="0"/>
              </a:rPr>
              <a:t>White, D. S., &amp; Connaway, L. S. (2011-2012). </a:t>
            </a:r>
            <a:r>
              <a:rPr lang="en-US" sz="1100" i="1" dirty="0" smtClean="0">
                <a:latin typeface="Arial" pitchFamily="34" charset="0"/>
                <a:cs typeface="Arial" pitchFamily="34" charset="0"/>
              </a:rPr>
              <a:t>Visitors and residents: What motivates engagement with the digital information environment.</a:t>
            </a:r>
            <a:r>
              <a:rPr lang="en-US" sz="1100" dirty="0" smtClean="0">
                <a:latin typeface="Arial" pitchFamily="34" charset="0"/>
                <a:cs typeface="Arial" pitchFamily="34" charset="0"/>
              </a:rPr>
              <a:t> Funded by JISC, OCLC, and Oxford University.  Retrieved from </a:t>
            </a:r>
            <a:r>
              <a:rPr lang="en-US" sz="1100" u="sng" dirty="0" smtClean="0">
                <a:latin typeface="Arial" pitchFamily="34" charset="0"/>
                <a:cs typeface="Arial" pitchFamily="34" charset="0"/>
                <a:hlinkClick r:id="rId3"/>
              </a:rPr>
              <a:t>http://www.oclc.org/research/activities/vandr/</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636742"/>
            <a:ext cx="6629400" cy="5669183"/>
          </a:xfrm>
        </p:spPr>
        <p:txBody>
          <a:bodyPr>
            <a:noAutofit/>
          </a:bodyPr>
          <a:lstStyle/>
          <a:p>
            <a:pPr>
              <a:spcBef>
                <a:spcPts val="0"/>
              </a:spcBef>
            </a:pPr>
            <a:r>
              <a:rPr lang="en-US" sz="1400" b="0" i="0" u="none" strike="noStrike" kern="1200" dirty="0" smtClean="0">
                <a:solidFill>
                  <a:schemeClr val="tx1"/>
                </a:solidFill>
                <a:latin typeface="Arial" pitchFamily="34" charset="0"/>
                <a:cs typeface="Arial" pitchFamily="34" charset="0"/>
              </a:rPr>
              <a:t>Addiction</a:t>
            </a:r>
            <a:r>
              <a:rPr lang="en-US" sz="1400" b="0" i="0" u="none" strike="noStrike" kern="1200" baseline="0" dirty="0" smtClean="0">
                <a:solidFill>
                  <a:schemeClr val="tx1"/>
                </a:solidFill>
                <a:latin typeface="Arial" pitchFamily="34" charset="0"/>
                <a:cs typeface="Arial" pitchFamily="34" charset="0"/>
              </a:rPr>
              <a:t> and Distraction by Stages </a:t>
            </a:r>
            <a:r>
              <a:rPr lang="en-US" sz="1400" b="0" i="0" u="none" strike="noStrike" kern="1200" dirty="0" smtClean="0">
                <a:solidFill>
                  <a:schemeClr val="tx1"/>
                </a:solidFill>
                <a:latin typeface="Arial" pitchFamily="34" charset="0"/>
                <a:cs typeface="Arial" pitchFamily="34" charset="0"/>
              </a:rPr>
              <a:t>(Calculated by number of sources.) </a:t>
            </a:r>
          </a:p>
          <a:p>
            <a:pPr>
              <a:spcBef>
                <a:spcPts val="0"/>
              </a:spcBef>
            </a:pPr>
            <a:endParaRPr lang="en-US" sz="1400" b="0" i="0" u="none" strike="noStrike" kern="1200" dirty="0" smtClean="0">
              <a:solidFill>
                <a:schemeClr val="tx1"/>
              </a:solidFill>
              <a:latin typeface="Arial" pitchFamily="34" charset="0"/>
              <a:cs typeface="Arial" pitchFamily="34" charset="0"/>
            </a:endParaRPr>
          </a:p>
          <a:p>
            <a:pPr>
              <a:spcBef>
                <a:spcPts val="0"/>
              </a:spcBef>
            </a:pPr>
            <a:r>
              <a:rPr lang="en-US" sz="1400" b="1" i="0" u="none" strike="noStrike" kern="1200" dirty="0" smtClean="0">
                <a:solidFill>
                  <a:schemeClr val="tx1"/>
                </a:solidFill>
                <a:latin typeface="Arial" pitchFamily="34" charset="0"/>
                <a:cs typeface="Arial" pitchFamily="34" charset="0"/>
              </a:rPr>
              <a:t>Addiction</a:t>
            </a:r>
            <a:r>
              <a:rPr lang="en-US" sz="1400" b="1" dirty="0" smtClean="0">
                <a:latin typeface="Arial" pitchFamily="34" charset="0"/>
                <a:cs typeface="Arial" pitchFamily="34" charset="0"/>
              </a:rPr>
              <a:t> </a:t>
            </a:r>
          </a:p>
          <a:p>
            <a:pPr>
              <a:spcBef>
                <a:spcPts val="0"/>
              </a:spcBef>
            </a:pPr>
            <a:r>
              <a:rPr lang="en-US" sz="1400" b="0" i="0" u="none" strike="noStrike" kern="1200" dirty="0" smtClean="0">
                <a:solidFill>
                  <a:schemeClr val="tx1"/>
                </a:solidFill>
                <a:latin typeface="Arial" pitchFamily="34" charset="0"/>
                <a:cs typeface="Arial" pitchFamily="34" charset="0"/>
              </a:rPr>
              <a:t>Emerging</a:t>
            </a:r>
            <a:r>
              <a:rPr lang="en-US" sz="1400" dirty="0" smtClean="0">
                <a:latin typeface="Arial" pitchFamily="34" charset="0"/>
                <a:cs typeface="Arial" pitchFamily="34" charset="0"/>
              </a:rPr>
              <a:t> 29% (</a:t>
            </a:r>
            <a:r>
              <a:rPr lang="en-US" sz="1400" b="0" i="0" u="none" strike="noStrike" kern="1200" dirty="0" smtClean="0">
                <a:solidFill>
                  <a:schemeClr val="tx1"/>
                </a:solidFill>
                <a:latin typeface="Arial" pitchFamily="34" charset="0"/>
                <a:cs typeface="Arial" pitchFamily="34" charset="0"/>
              </a:rPr>
              <a:t>9), Establishing</a:t>
            </a:r>
            <a:r>
              <a:rPr lang="en-US" sz="1400" dirty="0" smtClean="0">
                <a:latin typeface="Arial" pitchFamily="34" charset="0"/>
                <a:cs typeface="Arial" pitchFamily="34" charset="0"/>
              </a:rPr>
              <a:t> 10%  (</a:t>
            </a:r>
            <a:r>
              <a:rPr lang="en-US" sz="1400" b="0" i="0" u="none" strike="noStrike" kern="1200" dirty="0" smtClean="0">
                <a:solidFill>
                  <a:schemeClr val="tx1"/>
                </a:solidFill>
                <a:latin typeface="Arial" pitchFamily="34" charset="0"/>
                <a:cs typeface="Arial" pitchFamily="34" charset="0"/>
              </a:rPr>
              <a:t>1), Embedding</a:t>
            </a:r>
            <a:r>
              <a:rPr lang="en-US" sz="1400" dirty="0" smtClean="0">
                <a:latin typeface="Arial" pitchFamily="34" charset="0"/>
                <a:cs typeface="Arial" pitchFamily="34" charset="0"/>
              </a:rPr>
              <a:t> 20% (</a:t>
            </a:r>
            <a:r>
              <a:rPr lang="en-US" sz="1400" b="0" i="0" u="none" strike="noStrike" kern="1200" dirty="0" smtClean="0">
                <a:solidFill>
                  <a:schemeClr val="tx1"/>
                </a:solidFill>
                <a:latin typeface="Arial" pitchFamily="34" charset="0"/>
                <a:cs typeface="Arial" pitchFamily="34" charset="0"/>
              </a:rPr>
              <a:t>2), Experiencing</a:t>
            </a:r>
            <a:r>
              <a:rPr lang="en-US" sz="1400" dirty="0" smtClean="0">
                <a:latin typeface="Arial" pitchFamily="34" charset="0"/>
                <a:cs typeface="Arial" pitchFamily="34" charset="0"/>
              </a:rPr>
              <a:t> 10% (</a:t>
            </a:r>
            <a:r>
              <a:rPr lang="en-US" sz="1400" b="0" i="0" u="none" strike="noStrike" kern="1200" dirty="0" smtClean="0">
                <a:solidFill>
                  <a:schemeClr val="tx1"/>
                </a:solidFill>
                <a:latin typeface="Arial" pitchFamily="34" charset="0"/>
                <a:cs typeface="Arial" pitchFamily="34" charset="0"/>
              </a:rPr>
              <a:t>1)</a:t>
            </a:r>
            <a:r>
              <a:rPr lang="en-US" sz="1400" dirty="0" smtClean="0">
                <a:latin typeface="Arial" pitchFamily="34" charset="0"/>
                <a:cs typeface="Arial" pitchFamily="34" charset="0"/>
              </a:rPr>
              <a:t> </a:t>
            </a:r>
          </a:p>
          <a:p>
            <a:pPr>
              <a:spcBef>
                <a:spcPts val="0"/>
              </a:spcBef>
            </a:pPr>
            <a:endParaRPr lang="en-US" sz="1400" dirty="0" smtClean="0">
              <a:latin typeface="Arial" pitchFamily="34" charset="0"/>
              <a:cs typeface="Arial" pitchFamily="34" charset="0"/>
            </a:endParaRPr>
          </a:p>
          <a:p>
            <a:pPr>
              <a:spcBef>
                <a:spcPts val="0"/>
              </a:spcBef>
            </a:pPr>
            <a:r>
              <a:rPr lang="en-US" sz="1400" b="1" i="0" u="none" strike="noStrike" kern="1200" dirty="0" smtClean="0">
                <a:solidFill>
                  <a:schemeClr val="tx1"/>
                </a:solidFill>
                <a:latin typeface="Arial" pitchFamily="34" charset="0"/>
                <a:cs typeface="Arial" pitchFamily="34" charset="0"/>
              </a:rPr>
              <a:t>Distraction</a:t>
            </a:r>
            <a:r>
              <a:rPr lang="en-US" sz="1400" b="1" dirty="0" smtClean="0">
                <a:latin typeface="Arial" pitchFamily="34" charset="0"/>
                <a:cs typeface="Arial" pitchFamily="34" charset="0"/>
              </a:rPr>
              <a:t> </a:t>
            </a:r>
          </a:p>
          <a:p>
            <a:pPr>
              <a:spcBef>
                <a:spcPts val="0"/>
              </a:spcBef>
            </a:pPr>
            <a:r>
              <a:rPr lang="en-US" sz="1400" b="0" i="0" u="none" strike="noStrike" kern="1200" dirty="0" smtClean="0">
                <a:solidFill>
                  <a:schemeClr val="tx1"/>
                </a:solidFill>
                <a:latin typeface="Arial" pitchFamily="34" charset="0"/>
                <a:cs typeface="Arial" pitchFamily="34" charset="0"/>
              </a:rPr>
              <a:t>Emerging</a:t>
            </a:r>
            <a:r>
              <a:rPr lang="en-US" sz="1400" dirty="0" smtClean="0">
                <a:latin typeface="Arial" pitchFamily="34" charset="0"/>
                <a:cs typeface="Arial" pitchFamily="34" charset="0"/>
              </a:rPr>
              <a:t> 48% (</a:t>
            </a:r>
            <a:r>
              <a:rPr lang="en-US" sz="1400" b="0" i="0" u="none" strike="noStrike" kern="1200" dirty="0" smtClean="0">
                <a:solidFill>
                  <a:schemeClr val="tx1"/>
                </a:solidFill>
                <a:latin typeface="Arial" pitchFamily="34" charset="0"/>
                <a:cs typeface="Arial" pitchFamily="34" charset="0"/>
              </a:rPr>
              <a:t>15), Establishing </a:t>
            </a:r>
            <a:r>
              <a:rPr lang="en-US" sz="1400" dirty="0" smtClean="0">
                <a:latin typeface="Arial" pitchFamily="34" charset="0"/>
                <a:cs typeface="Arial" pitchFamily="34" charset="0"/>
              </a:rPr>
              <a:t>20% </a:t>
            </a:r>
            <a:r>
              <a:rPr lang="en-US" sz="1400" b="0" i="0" u="none" strike="noStrike" kern="1200" dirty="0" smtClean="0">
                <a:solidFill>
                  <a:schemeClr val="tx1"/>
                </a:solidFill>
                <a:latin typeface="Arial" pitchFamily="34" charset="0"/>
                <a:cs typeface="Arial" pitchFamily="34" charset="0"/>
              </a:rPr>
              <a:t>(2), Embedding </a:t>
            </a:r>
            <a:r>
              <a:rPr lang="en-US" sz="1400" dirty="0" smtClean="0">
                <a:latin typeface="Arial" pitchFamily="34" charset="0"/>
                <a:cs typeface="Arial" pitchFamily="34" charset="0"/>
              </a:rPr>
              <a:t>60% (</a:t>
            </a:r>
            <a:r>
              <a:rPr lang="en-US" sz="1400" b="0" i="0" u="none" strike="noStrike" kern="1200" dirty="0" smtClean="0">
                <a:solidFill>
                  <a:schemeClr val="tx1"/>
                </a:solidFill>
                <a:latin typeface="Arial" pitchFamily="34" charset="0"/>
                <a:cs typeface="Arial" pitchFamily="34" charset="0"/>
              </a:rPr>
              <a:t>6), Experiencing </a:t>
            </a:r>
            <a:r>
              <a:rPr lang="en-US" sz="1400" dirty="0" smtClean="0">
                <a:latin typeface="Arial" pitchFamily="34" charset="0"/>
                <a:cs typeface="Arial" pitchFamily="34" charset="0"/>
              </a:rPr>
              <a:t>50% </a:t>
            </a:r>
            <a:r>
              <a:rPr lang="en-US" sz="1400" b="0" i="0" u="none" strike="noStrike" kern="1200" dirty="0" smtClean="0">
                <a:solidFill>
                  <a:schemeClr val="tx1"/>
                </a:solidFill>
                <a:latin typeface="Arial" pitchFamily="34" charset="0"/>
                <a:cs typeface="Arial" pitchFamily="34" charset="0"/>
              </a:rPr>
              <a:t>(5)</a:t>
            </a:r>
            <a:endParaRPr lang="en-US" sz="1400" dirty="0" smtClean="0">
              <a:latin typeface="Arial" pitchFamily="34" charset="0"/>
              <a:cs typeface="Arial" pitchFamily="34" charset="0"/>
            </a:endParaRP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“Not particularly. I mean I definitely think I use the internet more for practical uses than fun uses. I’m not one for sitting on the internet for hours but I do find the internet especially I can end up wasting a lot of time. If I let myself do that I can sit for hours just sat doing nothing and not get anything done because it’s so big and addictive.” (UKS2, 0:39:31, Female, Age 17,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(Emerging)</a:t>
            </a:r>
          </a:p>
          <a:p>
            <a:pPr>
              <a:spcBef>
                <a:spcPts val="0"/>
              </a:spcBef>
            </a:pPr>
            <a:endParaRPr lang="en-US" sz="1400" dirty="0" smtClean="0">
              <a:latin typeface="Arial" pitchFamily="34" charset="0"/>
              <a:cs typeface="Arial" pitchFamily="34" charset="0"/>
            </a:endParaRPr>
          </a:p>
          <a:p>
            <a:pPr>
              <a:spcBef>
                <a:spcPts val="0"/>
              </a:spcBef>
            </a:pPr>
            <a:r>
              <a:rPr lang="en-US" sz="1400" dirty="0" smtClean="0">
                <a:latin typeface="Arial" pitchFamily="34" charset="0"/>
                <a:cs typeface="Arial" pitchFamily="34" charset="0"/>
              </a:rPr>
              <a:t>“Probably the biggest thing is email.  I live on my email and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also, which I’m not as proud of.  Just because it’s a time vortex.” (USS3, 0:06:59, Female, Age 17,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(Emerging) </a:t>
            </a:r>
          </a:p>
          <a:p>
            <a:pPr marL="0" marR="0" lvl="2" indent="0" algn="l" defTabSz="914400" rtl="0" eaLnBrk="1" fontAlgn="base" latinLnBrk="0" hangingPunct="1">
              <a:spcBef>
                <a:spcPts val="0"/>
              </a:spcBef>
              <a:spcAft>
                <a:spcPct val="0"/>
              </a:spcAft>
              <a:buClrTx/>
              <a:buSzTx/>
              <a:buFontTx/>
              <a:buNone/>
              <a:tabLst/>
              <a:defRPr/>
            </a:pPr>
            <a:endParaRPr lang="en-US" sz="1400" dirty="0" smtClean="0">
              <a:latin typeface="Arial" pitchFamily="34" charset="0"/>
              <a:cs typeface="Arial" pitchFamily="34" charset="0"/>
            </a:endParaRPr>
          </a:p>
          <a:p>
            <a:pPr marL="0" marR="0" lvl="2" indent="0" algn="l" defTabSz="914400" rtl="0" eaLnBrk="1" fontAlgn="base" latinLnBrk="0" hangingPunct="1">
              <a:spcBef>
                <a:spcPts val="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Title Quote: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“I always stick with the first thing that comes up on Google because I think that’s the most popular site which means that’s the most correct.” (USS1, 0:21:57, Female, Age 17, </a:t>
            </a:r>
            <a:r>
              <a:rPr lang="en-US" sz="1400" i="1" kern="1200" dirty="0" smtClean="0">
                <a:solidFill>
                  <a:schemeClr val="tx1"/>
                </a:solidFill>
                <a:latin typeface="Arial" pitchFamily="34" charset="0"/>
                <a:cs typeface="Arial" pitchFamily="34" charset="0"/>
              </a:rPr>
              <a:t>Digital Visitors and Residents</a:t>
            </a:r>
            <a:r>
              <a:rPr lang="en-US" sz="1400" kern="1200" dirty="0" smtClean="0">
                <a:solidFill>
                  <a:schemeClr val="tx1"/>
                </a:solidFill>
                <a:latin typeface="Arial" pitchFamily="34" charset="0"/>
                <a:cs typeface="Arial" pitchFamily="34" charset="0"/>
              </a:rPr>
              <a:t>)</a:t>
            </a:r>
          </a:p>
          <a:p>
            <a:endParaRPr lang="en-US" sz="1400" dirty="0" smtClean="0">
              <a:latin typeface="Arial" pitchFamily="34" charset="0"/>
              <a:cs typeface="Arial" pitchFamily="34" charset="0"/>
              <a:hlinkClick r:id="rId3"/>
            </a:endParaRPr>
          </a:p>
          <a:p>
            <a:r>
              <a:rPr lang="en-US" sz="1400" dirty="0" smtClean="0">
                <a:latin typeface="Arial" pitchFamily="34" charset="0"/>
                <a:cs typeface="Arial" pitchFamily="34" charset="0"/>
                <a:hlinkClick r:id="rId3"/>
              </a:rPr>
              <a:t>http://www.flickr.com/photos/pinksherbet/2001899627/</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“I knew that the internet wouldn’t give me a wrong answer.”  (UKS4, 00:24:10, Female, Age 17, </a:t>
            </a:r>
            <a:r>
              <a:rPr lang="en-US" sz="1400" i="1" kern="1200" dirty="0" smtClean="0">
                <a:solidFill>
                  <a:schemeClr val="tx1"/>
                </a:solidFill>
                <a:latin typeface="Arial" pitchFamily="34" charset="0"/>
                <a:cs typeface="Arial" pitchFamily="34" charset="0"/>
              </a:rPr>
              <a:t>Digital Visitors and Residents</a:t>
            </a:r>
            <a:r>
              <a:rPr lang="en-US" sz="1400" kern="1200" dirty="0" smtClean="0">
                <a:solidFill>
                  <a:schemeClr val="tx1"/>
                </a:solidFill>
                <a:latin typeface="Arial" pitchFamily="34" charset="0"/>
                <a:cs typeface="Arial" pitchFamily="34" charset="0"/>
              </a:rPr>
              <a:t>)</a:t>
            </a:r>
          </a:p>
          <a:p>
            <a:endParaRPr lang="en-US" sz="1400" dirty="0" smtClean="0">
              <a:latin typeface="Arial" pitchFamily="34" charset="0"/>
              <a:cs typeface="Arial" pitchFamily="34" charset="0"/>
              <a:hlinkClick r:id="rId3"/>
            </a:endParaRPr>
          </a:p>
          <a:p>
            <a:r>
              <a:rPr lang="en-US" sz="1400" dirty="0" smtClean="0">
                <a:latin typeface="Arial" pitchFamily="34" charset="0"/>
                <a:cs typeface="Arial" pitchFamily="34" charset="0"/>
                <a:hlinkClick r:id="rId3"/>
              </a:rPr>
              <a:t>http://www.flickr.com/photos/ravages/236981527/</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5762" y="3636743"/>
            <a:ext cx="6172200" cy="4971238"/>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“I simply just type it into Google and just see what comes up” (UKS4, 00:13:36, Female, Age 17, </a:t>
            </a:r>
            <a:r>
              <a:rPr lang="en-US" sz="1400" i="1" kern="1200" dirty="0" smtClean="0">
                <a:solidFill>
                  <a:schemeClr val="tx1"/>
                </a:solidFill>
                <a:latin typeface="Arial" pitchFamily="34" charset="0"/>
                <a:cs typeface="Arial" pitchFamily="34" charset="0"/>
              </a:rPr>
              <a:t>Digital Visitors and Residents</a:t>
            </a:r>
            <a:r>
              <a:rPr lang="en-US" sz="1400" kern="1200" dirty="0" smtClean="0">
                <a:solidFill>
                  <a:schemeClr val="tx1"/>
                </a:solidFill>
                <a:latin typeface="Arial" pitchFamily="34" charset="0"/>
                <a:cs typeface="Arial"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hlinkClick r:id="rId3"/>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hlinkClick r:id="rId3"/>
              </a:rPr>
              <a:t>http://www.flickr.com/photos/ana_cotta/2532911186/</a:t>
            </a: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a:spcBef>
                <a:spcPts val="0"/>
              </a:spcBef>
              <a:buClr>
                <a:srgbClr val="FF7600"/>
              </a:buClr>
              <a:buFont typeface="Arial" pitchFamily="34" charset="0"/>
              <a:buChar char="•"/>
            </a:pPr>
            <a:r>
              <a:rPr lang="en-US" sz="1400" dirty="0" smtClean="0">
                <a:latin typeface="Arial" pitchFamily="34" charset="0"/>
                <a:cs typeface="Arial" pitchFamily="34" charset="0"/>
              </a:rPr>
              <a:t>Information Studies students: (</a:t>
            </a:r>
            <a:r>
              <a:rPr lang="en-US" sz="1400" dirty="0" err="1" smtClean="0">
                <a:latin typeface="Arial" pitchFamily="34" charset="0"/>
                <a:cs typeface="Arial" pitchFamily="34" charset="0"/>
              </a:rPr>
              <a:t>Bertot</a:t>
            </a:r>
            <a:r>
              <a:rPr lang="en-US" sz="1400" dirty="0" smtClean="0">
                <a:latin typeface="Arial" pitchFamily="34" charset="0"/>
                <a:cs typeface="Arial" pitchFamily="34" charset="0"/>
              </a:rPr>
              <a:t>, et al., 2012, p. 213)</a:t>
            </a:r>
          </a:p>
          <a:p>
            <a:pPr lvl="1">
              <a:spcBef>
                <a:spcPts val="0"/>
              </a:spcBef>
              <a:buClr>
                <a:srgbClr val="FF7600"/>
              </a:buClr>
              <a:buFont typeface="Arial" pitchFamily="34" charset="0"/>
              <a:buChar char="•"/>
            </a:pPr>
            <a:r>
              <a:rPr lang="en-US" sz="1400" dirty="0" smtClean="0">
                <a:latin typeface="Arial" pitchFamily="34" charset="0"/>
                <a:cs typeface="Arial" pitchFamily="34" charset="0"/>
              </a:rPr>
              <a:t>28% use OPAC daily or weekly</a:t>
            </a:r>
          </a:p>
          <a:p>
            <a:pPr lvl="1">
              <a:spcBef>
                <a:spcPts val="0"/>
              </a:spcBef>
              <a:buClr>
                <a:srgbClr val="FF7600"/>
              </a:buClr>
              <a:buFont typeface="Arial" pitchFamily="34" charset="0"/>
              <a:buChar char="•"/>
            </a:pPr>
            <a:r>
              <a:rPr lang="en-US" sz="1400" dirty="0" smtClean="0">
                <a:latin typeface="Arial" pitchFamily="34" charset="0"/>
                <a:cs typeface="Arial" pitchFamily="34" charset="0"/>
              </a:rPr>
              <a:t>86% use Google daily or weekly</a:t>
            </a:r>
          </a:p>
          <a:p>
            <a:pPr lvl="0">
              <a:spcBef>
                <a:spcPts val="0"/>
              </a:spcBef>
              <a:buFont typeface="Arial" pitchFamily="34" charset="0"/>
              <a:buChar char="•"/>
              <a:defRPr/>
            </a:pP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err="1" smtClean="0">
                <a:solidFill>
                  <a:schemeClr val="tx1"/>
                </a:solidFill>
                <a:latin typeface="Arial" pitchFamily="34" charset="0"/>
                <a:cs typeface="Arial" pitchFamily="34" charset="0"/>
              </a:rPr>
              <a:t>Bertot</a:t>
            </a:r>
            <a:r>
              <a:rPr lang="en-US" sz="1400" kern="1200" dirty="0" smtClean="0">
                <a:solidFill>
                  <a:schemeClr val="tx1"/>
                </a:solidFill>
                <a:latin typeface="Arial" pitchFamily="34" charset="0"/>
                <a:cs typeface="Arial" pitchFamily="34" charset="0"/>
              </a:rPr>
              <a:t>, J. C., </a:t>
            </a:r>
            <a:r>
              <a:rPr lang="en-US" sz="1400" kern="1200" dirty="0" err="1" smtClean="0">
                <a:solidFill>
                  <a:schemeClr val="tx1"/>
                </a:solidFill>
                <a:latin typeface="Arial" pitchFamily="34" charset="0"/>
                <a:cs typeface="Arial" pitchFamily="34" charset="0"/>
              </a:rPr>
              <a:t>Berube</a:t>
            </a:r>
            <a:r>
              <a:rPr lang="en-US" sz="1400" kern="1200" dirty="0" smtClean="0">
                <a:solidFill>
                  <a:schemeClr val="tx1"/>
                </a:solidFill>
                <a:latin typeface="Arial" pitchFamily="34" charset="0"/>
                <a:cs typeface="Arial" pitchFamily="34" charset="0"/>
              </a:rPr>
              <a:t>, K., </a:t>
            </a:r>
            <a:r>
              <a:rPr lang="en-US" sz="1400" kern="1200" dirty="0" err="1" smtClean="0">
                <a:solidFill>
                  <a:schemeClr val="tx1"/>
                </a:solidFill>
                <a:latin typeface="Arial" pitchFamily="34" charset="0"/>
                <a:cs typeface="Arial" pitchFamily="34" charset="0"/>
              </a:rPr>
              <a:t>Devereaux</a:t>
            </a:r>
            <a:r>
              <a:rPr lang="en-US" sz="1400" kern="1200" dirty="0" smtClean="0">
                <a:solidFill>
                  <a:schemeClr val="tx1"/>
                </a:solidFill>
                <a:latin typeface="Arial" pitchFamily="34" charset="0"/>
                <a:cs typeface="Arial" pitchFamily="34" charset="0"/>
              </a:rPr>
              <a:t>, P., </a:t>
            </a:r>
            <a:r>
              <a:rPr lang="en-US" sz="1400" kern="1200" dirty="0" err="1" smtClean="0">
                <a:solidFill>
                  <a:schemeClr val="tx1"/>
                </a:solidFill>
                <a:latin typeface="Arial" pitchFamily="34" charset="0"/>
                <a:cs typeface="Arial" pitchFamily="34" charset="0"/>
              </a:rPr>
              <a:t>Dhakal</a:t>
            </a:r>
            <a:r>
              <a:rPr lang="en-US" sz="1400" kern="1200" dirty="0" smtClean="0">
                <a:solidFill>
                  <a:schemeClr val="tx1"/>
                </a:solidFill>
                <a:latin typeface="Arial" pitchFamily="34" charset="0"/>
                <a:cs typeface="Arial" pitchFamily="34" charset="0"/>
              </a:rPr>
              <a:t>, K., Powers, S., &amp; Ray, J. (2012). Assessing the usability of </a:t>
            </a:r>
            <a:r>
              <a:rPr lang="en-US" sz="1400" kern="1200" dirty="0" err="1" smtClean="0">
                <a:solidFill>
                  <a:schemeClr val="tx1"/>
                </a:solidFill>
                <a:latin typeface="Arial" pitchFamily="34" charset="0"/>
                <a:cs typeface="Arial" pitchFamily="34" charset="0"/>
              </a:rPr>
              <a:t>WorldCat</a:t>
            </a:r>
            <a:r>
              <a:rPr lang="en-US" sz="1400" kern="1200" dirty="0" smtClean="0">
                <a:solidFill>
                  <a:schemeClr val="tx1"/>
                </a:solidFill>
                <a:latin typeface="Arial" pitchFamily="34" charset="0"/>
                <a:cs typeface="Arial" pitchFamily="34" charset="0"/>
              </a:rPr>
              <a:t> Local: Findings and considerations. </a:t>
            </a:r>
            <a:r>
              <a:rPr lang="en-US" sz="1400" i="1" kern="1200" dirty="0" smtClean="0">
                <a:solidFill>
                  <a:schemeClr val="tx1"/>
                </a:solidFill>
                <a:latin typeface="Arial" pitchFamily="34" charset="0"/>
                <a:cs typeface="Arial" pitchFamily="34" charset="0"/>
              </a:rPr>
              <a:t>The Library Quarterly</a:t>
            </a:r>
            <a:r>
              <a:rPr lang="en-US" sz="1400" kern="1200" dirty="0" smtClean="0">
                <a:solidFill>
                  <a:schemeClr val="tx1"/>
                </a:solidFill>
                <a:latin typeface="Arial" pitchFamily="34" charset="0"/>
                <a:cs typeface="Arial" pitchFamily="34" charset="0"/>
              </a:rPr>
              <a:t>, </a:t>
            </a:r>
            <a:r>
              <a:rPr lang="en-US" sz="1400" i="1" kern="1200" dirty="0" smtClean="0">
                <a:solidFill>
                  <a:schemeClr val="tx1"/>
                </a:solidFill>
                <a:latin typeface="Arial" pitchFamily="34" charset="0"/>
                <a:cs typeface="Arial" pitchFamily="34" charset="0"/>
              </a:rPr>
              <a:t>82</a:t>
            </a:r>
            <a:r>
              <a:rPr lang="en-US" sz="1400" kern="1200" dirty="0" smtClean="0">
                <a:solidFill>
                  <a:schemeClr val="tx1"/>
                </a:solidFill>
                <a:latin typeface="Arial" pitchFamily="34" charset="0"/>
                <a:cs typeface="Arial" pitchFamily="34" charset="0"/>
              </a:rPr>
              <a:t>(2), 207-221.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cs typeface="Arial" pitchFamily="34" charset="0"/>
              </a:rPr>
              <a:t>“It’s convenience.  It’s the immediacy of it.  And also the fact that Google doesn’t judge you.” (UKF3, 0:16:35,  Male, age</a:t>
            </a:r>
            <a:r>
              <a:rPr lang="en-US" sz="1400" kern="1200" baseline="0" dirty="0" smtClean="0">
                <a:solidFill>
                  <a:schemeClr val="tx1"/>
                </a:solidFill>
                <a:latin typeface="Arial" pitchFamily="34" charset="0"/>
                <a:cs typeface="Arial" pitchFamily="34" charset="0"/>
              </a:rPr>
              <a:t> unidentified, </a:t>
            </a:r>
            <a:r>
              <a:rPr lang="en-US" sz="1400" i="1" kern="1200" baseline="0" dirty="0" smtClean="0">
                <a:solidFill>
                  <a:schemeClr val="tx1"/>
                </a:solidFill>
                <a:latin typeface="Arial" pitchFamily="34" charset="0"/>
                <a:cs typeface="Arial" pitchFamily="34" charset="0"/>
              </a:rPr>
              <a:t>Digital Visitors and Residents</a:t>
            </a:r>
            <a:r>
              <a:rPr lang="en-US" sz="1400" kern="1200" baseline="0" dirty="0" smtClean="0">
                <a:solidFill>
                  <a:schemeClr val="tx1"/>
                </a:solidFill>
                <a:latin typeface="Arial" pitchFamily="34" charset="0"/>
                <a:cs typeface="Arial"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hlinkClick r:id="rId3"/>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hlinkClick r:id="rId3"/>
              </a:rPr>
              <a:t>http://www.flickr.com/photos/cubmundo/6184306158/</a:t>
            </a: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xfrm>
            <a:off x="385762" y="3636742"/>
            <a:ext cx="6400800" cy="5359619"/>
          </a:xfrm>
          <a:noFill/>
          <a:ln/>
        </p:spPr>
        <p:txBody>
          <a:bodyPr/>
          <a:lstStyle/>
          <a:p>
            <a:pPr defTabSz="932871">
              <a:defRPr/>
            </a:pPr>
            <a:r>
              <a:rPr lang="en-GB" sz="1400" dirty="0" smtClean="0">
                <a:latin typeface="Arial" pitchFamily="34" charset="0"/>
                <a:cs typeface="Arial" pitchFamily="34" charset="0"/>
              </a:rPr>
              <a:t>20 of the Phase 1 and Phase 2 participants agreed to be</a:t>
            </a:r>
            <a:r>
              <a:rPr lang="en-GB" sz="1400" baseline="0" dirty="0" smtClean="0">
                <a:latin typeface="Arial" pitchFamily="34" charset="0"/>
                <a:cs typeface="Arial" pitchFamily="34" charset="0"/>
              </a:rPr>
              <a:t> diarists (13 US, 7 UK) (some did not submit any)</a:t>
            </a:r>
          </a:p>
          <a:p>
            <a:pPr defTabSz="932871">
              <a:defRPr/>
            </a:pPr>
            <a:endParaRPr lang="en-GB" sz="1400" baseline="0" dirty="0" smtClean="0">
              <a:latin typeface="Arial" pitchFamily="34" charset="0"/>
              <a:cs typeface="Arial" pitchFamily="34" charset="0"/>
            </a:endParaRPr>
          </a:p>
          <a:p>
            <a:pPr defTabSz="932871">
              <a:defRPr/>
            </a:pPr>
            <a:r>
              <a:rPr lang="en-GB" sz="1400" baseline="0" dirty="0" smtClean="0">
                <a:latin typeface="Arial" pitchFamily="34" charset="0"/>
                <a:cs typeface="Arial" pitchFamily="34" charset="0"/>
              </a:rPr>
              <a:t>7 Phase 1 participants submitted complete diaries </a:t>
            </a:r>
            <a:r>
              <a:rPr lang="en-GB" sz="1400" dirty="0" smtClean="0">
                <a:latin typeface="Arial" pitchFamily="34" charset="0"/>
                <a:cs typeface="Arial" pitchFamily="34" charset="0"/>
              </a:rPr>
              <a:t>for 3 months during the summer of 2011 </a:t>
            </a:r>
            <a:r>
              <a:rPr lang="en-GB" sz="1400" baseline="0" dirty="0" smtClean="0">
                <a:latin typeface="Arial" pitchFamily="34" charset="0"/>
                <a:cs typeface="Arial" pitchFamily="34" charset="0"/>
              </a:rPr>
              <a:t> (complete meaning at least 3 entries) (5 US, 2 UK)</a:t>
            </a:r>
          </a:p>
          <a:p>
            <a:pPr defTabSz="932871">
              <a:defRPr/>
            </a:pPr>
            <a:endParaRPr lang="en-GB" sz="1400" baseline="0" dirty="0" smtClean="0">
              <a:latin typeface="Arial" pitchFamily="34" charset="0"/>
              <a:cs typeface="Arial" pitchFamily="34" charset="0"/>
            </a:endParaRPr>
          </a:p>
          <a:p>
            <a:pPr defTabSz="932871">
              <a:defRPr/>
            </a:pPr>
            <a:r>
              <a:rPr lang="en-GB" sz="1400" baseline="0" dirty="0" smtClean="0">
                <a:latin typeface="Arial" pitchFamily="34" charset="0"/>
                <a:cs typeface="Arial" pitchFamily="34" charset="0"/>
              </a:rPr>
              <a:t>2 Phase 2 participants submitted complete diaries for at least 3 months over the winter of 2011-2012 (2 US)</a:t>
            </a:r>
            <a:endParaRPr lang="en-GB" sz="1400" dirty="0" smtClean="0">
              <a:latin typeface="Arial" pitchFamily="34" charset="0"/>
              <a:cs typeface="Arial" pitchFamily="34" charset="0"/>
            </a:endParaRPr>
          </a:p>
          <a:p>
            <a:pPr defTabSz="932871">
              <a:defRPr/>
            </a:pPr>
            <a:endParaRPr lang="en-GB" sz="1400" dirty="0" smtClean="0">
              <a:latin typeface="Arial" pitchFamily="34" charset="0"/>
              <a:cs typeface="Arial" pitchFamily="34" charset="0"/>
            </a:endParaRPr>
          </a:p>
          <a:p>
            <a:pPr defTabSz="932871">
              <a:defRPr/>
            </a:pPr>
            <a:r>
              <a:rPr lang="en-GB" sz="1400" dirty="0" smtClean="0">
                <a:latin typeface="Arial" pitchFamily="34" charset="0"/>
                <a:cs typeface="Arial" pitchFamily="34" charset="0"/>
              </a:rPr>
              <a:t>The US participants were more faithful than the UK participants in submitting the diaries. </a:t>
            </a:r>
          </a:p>
          <a:p>
            <a:pPr defTabSz="932871">
              <a:defRPr/>
            </a:pPr>
            <a:r>
              <a:rPr lang="en-GB" sz="1400" dirty="0" smtClean="0">
                <a:latin typeface="Arial" pitchFamily="34" charset="0"/>
                <a:cs typeface="Arial" pitchFamily="34" charset="0"/>
              </a:rPr>
              <a:t>At the end of Phase 2, we have 9 complete sets (at least 3 entries) of diaries</a:t>
            </a:r>
          </a:p>
          <a:p>
            <a:pPr defTabSz="932871">
              <a:defRPr/>
            </a:pPr>
            <a:r>
              <a:rPr lang="en-GB" sz="1400" dirty="0" smtClean="0">
                <a:latin typeface="Arial" pitchFamily="34" charset="0"/>
                <a:cs typeface="Arial" pitchFamily="34" charset="0"/>
              </a:rPr>
              <a:t>	7 US participant</a:t>
            </a:r>
          </a:p>
          <a:p>
            <a:pPr defTabSz="932871">
              <a:defRPr/>
            </a:pPr>
            <a:r>
              <a:rPr lang="en-GB" sz="1400" dirty="0" smtClean="0">
                <a:latin typeface="Arial" pitchFamily="34" charset="0"/>
                <a:cs typeface="Arial" pitchFamily="34" charset="0"/>
              </a:rPr>
              <a:t>	2 UK participants </a:t>
            </a:r>
          </a:p>
          <a:p>
            <a:pPr defTabSz="932871">
              <a:defRPr/>
            </a:pPr>
            <a:endParaRPr lang="en-GB" sz="1400" dirty="0" smtClean="0">
              <a:latin typeface="Arial" pitchFamily="34" charset="0"/>
              <a:cs typeface="Arial" pitchFamily="34" charset="0"/>
            </a:endParaRPr>
          </a:p>
          <a:p>
            <a:pPr defTabSz="932871">
              <a:defRPr/>
            </a:pPr>
            <a:r>
              <a:rPr lang="en-GB" sz="1400" dirty="0" smtClean="0">
                <a:latin typeface="Arial" pitchFamily="34" charset="0"/>
                <a:cs typeface="Arial" pitchFamily="34" charset="0"/>
              </a:rPr>
              <a:t>Several participants have submitted intermittent monthly diaries. Although we have not yet done a thorough analysis of the diaries, the team has begun to discuss whether they have been as effective a way as we’d hoped to gather data due to the difficulties, especially in the UK, of keeping contributors on task. We are discussing several options in lieu of the diaries, which now  will include individual monthly conversations with participants via phone or  Skype, participant video submissions, or IM sessions with the participants. </a:t>
            </a:r>
            <a:endParaRPr lang="en-US" sz="1400" dirty="0" smtClean="0">
              <a:latin typeface="Arial" pitchFamily="34" charset="0"/>
              <a:cs typeface="Arial" pitchFamily="34" charset="0"/>
            </a:endParaRPr>
          </a:p>
          <a:p>
            <a:endParaRPr lang="en-GB" dirty="0" smtClean="0"/>
          </a:p>
        </p:txBody>
      </p:sp>
      <p:sp>
        <p:nvSpPr>
          <p:cNvPr id="87043" name="Slide Number Placeholder 3"/>
          <p:cNvSpPr>
            <a:spLocks noGrp="1"/>
          </p:cNvSpPr>
          <p:nvPr>
            <p:ph type="sldNum" sz="quarter" idx="5"/>
          </p:nvPr>
        </p:nvSpPr>
        <p:spPr>
          <a:noFill/>
        </p:spPr>
        <p:txBody>
          <a:bodyPr/>
          <a:lstStyle/>
          <a:p>
            <a:fld id="{1E4C82CE-8469-49C0-BE3E-31D9F981F0AC}"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GB" sz="1400" dirty="0" smtClean="0">
                <a:latin typeface="Arial" pitchFamily="34" charset="0"/>
                <a:cs typeface="Arial" pitchFamily="34" charset="0"/>
              </a:rPr>
              <a:t>Microsoft</a:t>
            </a:r>
            <a:r>
              <a:rPr lang="en-GB" sz="1400" baseline="0" dirty="0" smtClean="0">
                <a:latin typeface="Arial" pitchFamily="34" charset="0"/>
                <a:cs typeface="Arial" pitchFamily="34" charset="0"/>
              </a:rPr>
              <a:t> Clip Art</a:t>
            </a:r>
            <a:endParaRPr lang="en-GB" sz="1400" dirty="0" smtClean="0">
              <a:latin typeface="Arial" pitchFamily="34" charset="0"/>
              <a:cs typeface="Arial" pitchFamily="34" charset="0"/>
            </a:endParaRPr>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r>
              <a:rPr lang="en-US" sz="1400" dirty="0" smtClean="0">
                <a:latin typeface="Arial" charset="0"/>
                <a:cs typeface="Arial" charset="0"/>
              </a:rPr>
              <a:t>We currently are analyzing</a:t>
            </a:r>
            <a:r>
              <a:rPr lang="en-US" sz="1400" baseline="0" dirty="0" smtClean="0">
                <a:latin typeface="Arial" charset="0"/>
                <a:cs typeface="Arial" charset="0"/>
              </a:rPr>
              <a:t> t</a:t>
            </a:r>
            <a:r>
              <a:rPr lang="en-US" sz="1400" dirty="0" smtClean="0">
                <a:latin typeface="Arial" charset="0"/>
                <a:cs typeface="Arial" charset="0"/>
              </a:rPr>
              <a:t>he diaries.</a:t>
            </a:r>
          </a:p>
        </p:txBody>
      </p:sp>
      <p:sp>
        <p:nvSpPr>
          <p:cNvPr id="89091" name="Slide Number Placeholder 3"/>
          <p:cNvSpPr>
            <a:spLocks noGrp="1"/>
          </p:cNvSpPr>
          <p:nvPr>
            <p:ph type="sldNum" sz="quarter" idx="5"/>
          </p:nvPr>
        </p:nvSpPr>
        <p:spPr>
          <a:noFill/>
        </p:spPr>
        <p:txBody>
          <a:bodyPr/>
          <a:lstStyle/>
          <a:p>
            <a:fld id="{34B8C326-DF5C-4BA3-898E-CBC3A0D16F94}"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pitchFamily="34" charset="0"/>
                <a:cs typeface="Arial" pitchFamily="34" charset="0"/>
              </a:rPr>
              <a:t>Users often won’t ask the librarian because the librarian looks too busy and they don’t want to bother the librarians or they are intimidated by the librarians.</a:t>
            </a:r>
          </a:p>
          <a:p>
            <a:endParaRPr lang="en-US"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Radford, M. L., &amp; Connaway, L. S. (2005-2007). </a:t>
            </a:r>
            <a:r>
              <a:rPr lang="en-US" sz="1400" i="1" dirty="0" smtClean="0">
                <a:latin typeface="Arial" pitchFamily="34" charset="0"/>
                <a:cs typeface="Arial" pitchFamily="34" charset="0"/>
              </a:rPr>
              <a:t>Seeking synchronicity: Evaluating virtual reference services from user, non-user, and librarian perspectives.  </a:t>
            </a:r>
            <a:r>
              <a:rPr lang="en-US" sz="1400" dirty="0" smtClean="0">
                <a:latin typeface="Arial" pitchFamily="34" charset="0"/>
                <a:cs typeface="Arial" pitchFamily="34" charset="0"/>
              </a:rPr>
              <a:t>Funded by the Institute for Museums and Library Services (IMLS). Retrieved from </a:t>
            </a:r>
            <a:r>
              <a:rPr lang="en-US" sz="1400" dirty="0" smtClean="0">
                <a:latin typeface="Arial" pitchFamily="34" charset="0"/>
                <a:cs typeface="Arial" pitchFamily="34" charset="0"/>
                <a:hlinkClick r:id="rId3"/>
              </a:rPr>
              <a:t>http://www.oclc.org/research/activities/synchronicity/default.htm</a:t>
            </a: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247650"/>
            <a:ext cx="4651375" cy="3489325"/>
          </a:xfrm>
        </p:spPr>
      </p:sp>
      <p:sp>
        <p:nvSpPr>
          <p:cNvPr id="3" name="Notes Placeholder 2"/>
          <p:cNvSpPr>
            <a:spLocks noGrp="1"/>
          </p:cNvSpPr>
          <p:nvPr>
            <p:ph type="body" idx="1"/>
          </p:nvPr>
        </p:nvSpPr>
        <p:spPr>
          <a:xfrm>
            <a:off x="133815" y="3814673"/>
            <a:ext cx="6679579" cy="5305576"/>
          </a:xfrm>
        </p:spPr>
        <p:txBody>
          <a:bodyPr>
            <a:noAutofit/>
          </a:bodyPr>
          <a:lstStyle/>
          <a:p>
            <a:pPr>
              <a:spcBef>
                <a:spcPts val="0"/>
              </a:spcBef>
            </a:pPr>
            <a:r>
              <a:rPr lang="en-US" sz="1200" dirty="0" smtClean="0">
                <a:latin typeface="Arial" pitchFamily="34" charset="0"/>
                <a:cs typeface="Arial" pitchFamily="34" charset="0"/>
              </a:rPr>
              <a:t>“Studying for my Earth science class, just Google the question, the first answer that pops up, if it’s right or wrong, that’s what I’m going to study.” (USU8, 0:25:58, Female, Age 19,</a:t>
            </a:r>
            <a:r>
              <a:rPr lang="en-US" sz="1200" i="1" dirty="0" smtClean="0">
                <a:latin typeface="Arial" pitchFamily="34" charset="0"/>
                <a:cs typeface="Arial" pitchFamily="34" charset="0"/>
              </a:rPr>
              <a:t> Digital Visitors and</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Residents</a:t>
            </a:r>
            <a:r>
              <a:rPr lang="en-US" sz="1200" dirty="0" smtClean="0">
                <a:latin typeface="Arial" pitchFamily="34" charset="0"/>
                <a:cs typeface="Arial" pitchFamily="34" charset="0"/>
              </a:rPr>
              <a:t>)</a:t>
            </a:r>
          </a:p>
          <a:p>
            <a:pPr>
              <a:spcBef>
                <a:spcPts val="0"/>
              </a:spcBef>
            </a:pPr>
            <a:r>
              <a:rPr lang="en-US" sz="1200" dirty="0" smtClean="0">
                <a:latin typeface="Arial" pitchFamily="34" charset="0"/>
                <a:cs typeface="Arial" pitchFamily="34" charset="0"/>
              </a:rPr>
              <a:t> </a:t>
            </a:r>
          </a:p>
          <a:p>
            <a:pPr>
              <a:spcBef>
                <a:spcPts val="0"/>
              </a:spcBef>
            </a:pPr>
            <a:r>
              <a:rPr lang="en-US" sz="1200" dirty="0" smtClean="0">
                <a:latin typeface="Arial" pitchFamily="34" charset="0"/>
                <a:cs typeface="Arial" pitchFamily="34" charset="0"/>
              </a:rPr>
              <a:t>“I used a lot of journals, like scientific journals and stuff and then I even didn’t use a computer for some of it.  Like I went to the library and found stuff there.  And like we learned how to use </a:t>
            </a:r>
            <a:r>
              <a:rPr lang="en-US" sz="1200" dirty="0" err="1" smtClean="0">
                <a:latin typeface="Arial" pitchFamily="34" charset="0"/>
                <a:cs typeface="Arial" pitchFamily="34" charset="0"/>
              </a:rPr>
              <a:t>google</a:t>
            </a:r>
            <a:r>
              <a:rPr lang="en-US" sz="1200" dirty="0" smtClean="0">
                <a:latin typeface="Arial" pitchFamily="34" charset="0"/>
                <a:cs typeface="Arial" pitchFamily="34" charset="0"/>
              </a:rPr>
              <a:t> a little better, like fish out the .com and stuff, like you can do that.  And just get the .orgs and .</a:t>
            </a:r>
            <a:r>
              <a:rPr lang="en-US" sz="1200" dirty="0" err="1" smtClean="0">
                <a:latin typeface="Arial" pitchFamily="34" charset="0"/>
                <a:cs typeface="Arial" pitchFamily="34" charset="0"/>
              </a:rPr>
              <a:t>edu’s</a:t>
            </a:r>
            <a:r>
              <a:rPr lang="en-US" sz="1200" dirty="0" smtClean="0">
                <a:latin typeface="Arial" pitchFamily="34" charset="0"/>
                <a:cs typeface="Arial" pitchFamily="34" charset="0"/>
              </a:rPr>
              <a:t> because they are more reliable sources.”, (USS6 0:23:00, Female, Age 17,</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a:t>
            </a:r>
          </a:p>
          <a:p>
            <a:pPr>
              <a:spcBef>
                <a:spcPts val="0"/>
              </a:spcBef>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Ethnographic Research in Illinois Academic Libraries (ERIAL) project </a:t>
            </a:r>
          </a:p>
          <a:p>
            <a:pPr>
              <a:spcBef>
                <a:spcPts val="0"/>
              </a:spcBef>
              <a:buFont typeface="Arial" pitchFamily="34" charset="0"/>
              <a:buChar char="•"/>
            </a:pPr>
            <a:r>
              <a:rPr lang="en-US" sz="1200" dirty="0" smtClean="0">
                <a:latin typeface="Arial" pitchFamily="34" charset="0"/>
                <a:cs typeface="Arial" pitchFamily="34" charset="0"/>
              </a:rPr>
              <a:t>Students search Google more than 2x as much as other databases</a:t>
            </a:r>
          </a:p>
          <a:p>
            <a:pPr>
              <a:spcBef>
                <a:spcPts val="0"/>
              </a:spcBef>
              <a:buFont typeface="Arial" pitchFamily="34" charset="0"/>
              <a:buChar char="•"/>
            </a:pPr>
            <a:r>
              <a:rPr lang="en-US" sz="1200" dirty="0" smtClean="0">
                <a:latin typeface="Arial" pitchFamily="34" charset="0"/>
                <a:cs typeface="Arial" pitchFamily="34" charset="0"/>
              </a:rPr>
              <a:t>Students do not know how to search Google</a:t>
            </a:r>
          </a:p>
          <a:p>
            <a:pPr lvl="1">
              <a:spcBef>
                <a:spcPts val="0"/>
              </a:spcBef>
              <a:buFont typeface="Arial" pitchFamily="34" charset="0"/>
              <a:buChar char="•"/>
            </a:pPr>
            <a:r>
              <a:rPr lang="en-US" sz="1200" dirty="0" smtClean="0">
                <a:latin typeface="Arial" pitchFamily="34" charset="0"/>
                <a:cs typeface="Arial" pitchFamily="34" charset="0"/>
              </a:rPr>
              <a:t>Don’t know how to limit news articles</a:t>
            </a:r>
          </a:p>
          <a:p>
            <a:pPr lvl="1">
              <a:spcBef>
                <a:spcPts val="0"/>
              </a:spcBef>
              <a:buFont typeface="Arial" pitchFamily="34" charset="0"/>
              <a:buChar char="•"/>
            </a:pPr>
            <a:r>
              <a:rPr lang="en-US" sz="1200" dirty="0" smtClean="0">
                <a:latin typeface="Arial" pitchFamily="34" charset="0"/>
                <a:cs typeface="Arial" pitchFamily="34" charset="0"/>
              </a:rPr>
              <a:t>Don’t know how to query Google Book Search or Google Scholar</a:t>
            </a:r>
          </a:p>
          <a:p>
            <a:pPr lvl="1">
              <a:spcBef>
                <a:spcPts val="0"/>
              </a:spcBef>
              <a:buFont typeface="Arial" pitchFamily="34" charset="0"/>
              <a:buChar char="•"/>
            </a:pPr>
            <a:r>
              <a:rPr lang="en-US" sz="1200" dirty="0" smtClean="0">
                <a:latin typeface="Arial" pitchFamily="34" charset="0"/>
                <a:cs typeface="Arial" pitchFamily="34" charset="0"/>
              </a:rPr>
              <a:t>Don’t understand the organization &amp; display of Google results</a:t>
            </a:r>
          </a:p>
          <a:p>
            <a:pPr lvl="1">
              <a:spcBef>
                <a:spcPts val="0"/>
              </a:spcBef>
              <a:buFont typeface="Arial" pitchFamily="34" charset="0"/>
              <a:buChar char="•"/>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Ethnographic Research in Illinois Academic Libraries (ERIAL) project: </a:t>
            </a:r>
          </a:p>
          <a:p>
            <a:pPr>
              <a:spcBef>
                <a:spcPts val="0"/>
              </a:spcBef>
            </a:pPr>
            <a:endParaRPr 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err="1" smtClean="0">
                <a:latin typeface="Arial" pitchFamily="34" charset="0"/>
                <a:cs typeface="Arial" pitchFamily="34" charset="0"/>
              </a:rPr>
              <a:t>Kolowich</a:t>
            </a:r>
            <a:r>
              <a:rPr lang="en-US" sz="1200" dirty="0" smtClean="0">
                <a:latin typeface="Arial" pitchFamily="34" charset="0"/>
                <a:cs typeface="Arial" pitchFamily="34" charset="0"/>
              </a:rPr>
              <a:t>, S. (2011, August 22). Study: College students rarely use librarians’ expertise. </a:t>
            </a:r>
            <a:r>
              <a:rPr lang="en-US" sz="1200" i="1" dirty="0" smtClean="0">
                <a:latin typeface="Arial" pitchFamily="34" charset="0"/>
                <a:cs typeface="Arial" pitchFamily="34" charset="0"/>
              </a:rPr>
              <a:t>USA Today</a:t>
            </a:r>
            <a:r>
              <a:rPr lang="en-US" sz="1200" dirty="0" smtClean="0">
                <a:latin typeface="Arial" pitchFamily="34" charset="0"/>
                <a:cs typeface="Arial" pitchFamily="34" charset="0"/>
              </a:rPr>
              <a:t>. Retrieved from </a:t>
            </a:r>
            <a:r>
              <a:rPr lang="en-US" sz="1200" dirty="0" smtClean="0">
                <a:latin typeface="Arial" pitchFamily="34" charset="0"/>
                <a:cs typeface="Arial" pitchFamily="34" charset="0"/>
                <a:hlinkClick r:id="rId3"/>
              </a:rPr>
              <a:t>http://www.usatoday.com/news/education/story/2011-08-22/Study-College-students-rarely-use-librarians-expertise/50094086/1</a:t>
            </a:r>
            <a:endParaRPr lang="en-US" sz="1200" dirty="0" smtClean="0">
              <a:latin typeface="Arial" pitchFamily="34" charset="0"/>
              <a:cs typeface="Arial" pitchFamily="34" charset="0"/>
            </a:endParaRPr>
          </a:p>
          <a:p>
            <a:pPr>
              <a:spcBef>
                <a:spcPts val="0"/>
              </a:spcBef>
            </a:pPr>
            <a:endParaRPr lang="en-US" sz="1200" dirty="0" smtClean="0">
              <a:latin typeface="Arial" pitchFamily="34" charset="0"/>
              <a:cs typeface="Arial" pitchFamily="34" charset="0"/>
            </a:endParaRPr>
          </a:p>
          <a:p>
            <a:pPr>
              <a:spcBef>
                <a:spcPts val="0"/>
              </a:spcBef>
            </a:pPr>
            <a:endParaRPr lang="en-US" sz="1200" baseline="0" dirty="0" smtClean="0">
              <a:latin typeface="Arial" pitchFamily="34" charset="0"/>
              <a:cs typeface="Arial" pitchFamily="34" charset="0"/>
            </a:endParaRPr>
          </a:p>
          <a:p>
            <a:pPr>
              <a:spcBef>
                <a:spcPts val="0"/>
              </a:spcBef>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962331" y="698693"/>
            <a:ext cx="5096904" cy="3488974"/>
          </a:xfrm>
          <a:ln/>
        </p:spPr>
      </p:sp>
      <p:sp>
        <p:nvSpPr>
          <p:cNvPr id="99331" name="Rectangle 3"/>
          <p:cNvSpPr>
            <a:spLocks noGrp="1" noChangeArrowheads="1"/>
          </p:cNvSpPr>
          <p:nvPr>
            <p:ph type="body" idx="1"/>
          </p:nvPr>
        </p:nvSpPr>
        <p:spPr>
          <a:xfrm>
            <a:off x="701665" y="4421063"/>
            <a:ext cx="5616596" cy="4187666"/>
          </a:xfrm>
          <a:noFill/>
          <a:ln/>
        </p:spPr>
        <p:txBody>
          <a:bodyPr/>
          <a:lstStyle/>
          <a:p>
            <a:endParaRPr lang="en-US" dirty="0" smtClean="0"/>
          </a:p>
          <a:p>
            <a:r>
              <a:rPr lang="en-US" sz="14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2011)</a:t>
            </a:r>
          </a:p>
          <a:p>
            <a:endParaRPr lang="en-US" sz="1400" dirty="0" smtClean="0">
              <a:solidFill>
                <a:srgbClr val="FF0000"/>
              </a:solidFill>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Le Cornu, A. (2011). Visitors and Residents: A new typology for online engagement.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16</a:t>
            </a:r>
            <a:r>
              <a:rPr lang="en-US" sz="1400" dirty="0" smtClean="0">
                <a:latin typeface="Arial" pitchFamily="34" charset="0"/>
                <a:cs typeface="Arial" pitchFamily="34" charset="0"/>
              </a:rPr>
              <a:t>(9).  Retrieved from </a:t>
            </a:r>
            <a:r>
              <a:rPr lang="en-US" sz="1400" u="sng" dirty="0" smtClean="0">
                <a:latin typeface="Arial" pitchFamily="34" charset="0"/>
                <a:cs typeface="Arial" pitchFamily="34" charset="0"/>
                <a:hlinkClick r:id="rId3"/>
              </a:rPr>
              <a:t>http://firstmonday.org/htbin/cgiwrap/bin/ojs/index.php/fm/article/viewArticle/3171/3049</a:t>
            </a:r>
            <a:endParaRPr lang="en-US" sz="1400" b="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5"/>
          </p:nvPr>
        </p:nvSpPr>
        <p:spPr>
          <a:xfrm>
            <a:off x="3976333" y="8839014"/>
            <a:ext cx="3041968" cy="465296"/>
          </a:xfrm>
        </p:spPr>
        <p:txBody>
          <a:bodyPr/>
          <a:lstStyle/>
          <a:p>
            <a:fld id="{69B6AD8F-9848-4D4D-A605-CB2EDD5D8ABC}"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GB" dirty="0" smtClean="0"/>
          </a:p>
        </p:txBody>
      </p:sp>
      <p:sp>
        <p:nvSpPr>
          <p:cNvPr id="56323" name="Slide Number Placeholder 3"/>
          <p:cNvSpPr>
            <a:spLocks noGrp="1"/>
          </p:cNvSpPr>
          <p:nvPr>
            <p:ph type="sldNum" sz="quarter" idx="5"/>
          </p:nvPr>
        </p:nvSpPr>
        <p:spPr>
          <a:noFill/>
        </p:spPr>
        <p:txBody>
          <a:bodyPr/>
          <a:lstStyle/>
          <a:p>
            <a:fld id="{2D722322-7377-472E-BEFA-B7198DEEC570}"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362" y="3636742"/>
            <a:ext cx="6553200" cy="5512020"/>
          </a:xfrm>
        </p:spPr>
        <p:txBody>
          <a:bodyPr>
            <a:noAutofit/>
          </a:bodyPr>
          <a:lstStyle/>
          <a:p>
            <a:pPr marL="0" marR="0">
              <a:spcBef>
                <a:spcPts val="0"/>
              </a:spcBef>
              <a:spcAft>
                <a:spcPts val="0"/>
              </a:spcAft>
            </a:pPr>
            <a:r>
              <a:rPr lang="en-US" sz="1100" dirty="0" smtClean="0">
                <a:latin typeface="Arial" pitchFamily="34" charset="0"/>
                <a:ea typeface="Times New Roman"/>
                <a:cs typeface="Arial" pitchFamily="34" charset="0"/>
              </a:rPr>
              <a:t>II. Sources</a:t>
            </a:r>
          </a:p>
          <a:p>
            <a:pPr marL="0" marR="0">
              <a:spcBef>
                <a:spcPts val="0"/>
              </a:spcBef>
              <a:spcAft>
                <a:spcPts val="0"/>
              </a:spcAft>
            </a:pPr>
            <a:r>
              <a:rPr lang="en-US" sz="1100" dirty="0" smtClean="0">
                <a:latin typeface="Arial" pitchFamily="34" charset="0"/>
                <a:ea typeface="Times New Roman"/>
                <a:cs typeface="Arial" pitchFamily="34" charset="0"/>
              </a:rPr>
              <a:t>	A. Human</a:t>
            </a:r>
          </a:p>
          <a:p>
            <a:pPr marL="0" marR="0">
              <a:spcBef>
                <a:spcPts val="0"/>
              </a:spcBef>
              <a:spcAft>
                <a:spcPts val="0"/>
              </a:spcAft>
            </a:pPr>
            <a:r>
              <a:rPr lang="en-US" sz="1100" dirty="0" smtClean="0">
                <a:latin typeface="Arial" pitchFamily="34" charset="0"/>
                <a:ea typeface="Times New Roman"/>
                <a:cs typeface="Arial" pitchFamily="34" charset="0"/>
              </a:rPr>
              <a:t>	B. Digital</a:t>
            </a:r>
          </a:p>
          <a:p>
            <a:pPr marL="914400" marR="0">
              <a:spcBef>
                <a:spcPts val="0"/>
              </a:spcBef>
              <a:spcAft>
                <a:spcPts val="0"/>
              </a:spcAft>
            </a:pPr>
            <a:r>
              <a:rPr lang="en-US" sz="1100" dirty="0" smtClean="0">
                <a:latin typeface="Arial" pitchFamily="34" charset="0"/>
                <a:ea typeface="Times New Roman"/>
                <a:cs typeface="Arial" pitchFamily="34" charset="0"/>
              </a:rPr>
              <a:t>1. E-books</a:t>
            </a:r>
          </a:p>
          <a:p>
            <a:pPr marL="914400" marR="0">
              <a:spcBef>
                <a:spcPts val="0"/>
              </a:spcBef>
              <a:spcAft>
                <a:spcPts val="0"/>
              </a:spcAft>
            </a:pPr>
            <a:r>
              <a:rPr lang="en-US" sz="1100" dirty="0" smtClean="0">
                <a:latin typeface="Arial" pitchFamily="34" charset="0"/>
                <a:ea typeface="Times New Roman"/>
                <a:cs typeface="Arial" pitchFamily="34" charset="0"/>
              </a:rPr>
              <a:t>2. Online textbooks</a:t>
            </a:r>
          </a:p>
          <a:p>
            <a:pPr marL="914400" marR="0">
              <a:spcBef>
                <a:spcPts val="0"/>
              </a:spcBef>
              <a:spcAft>
                <a:spcPts val="0"/>
              </a:spcAft>
            </a:pPr>
            <a:r>
              <a:rPr lang="en-US" sz="1100" dirty="0" smtClean="0">
                <a:latin typeface="Arial" pitchFamily="34" charset="0"/>
                <a:ea typeface="Times New Roman"/>
                <a:cs typeface="Arial" pitchFamily="34" charset="0"/>
              </a:rPr>
              <a:t>3. Databases</a:t>
            </a:r>
          </a:p>
          <a:p>
            <a:pPr marL="914400" marR="0">
              <a:spcBef>
                <a:spcPts val="0"/>
              </a:spcBef>
              <a:spcAft>
                <a:spcPts val="0"/>
              </a:spcAft>
            </a:pPr>
            <a:r>
              <a:rPr lang="en-US" sz="1100" dirty="0" smtClean="0">
                <a:latin typeface="Arial" pitchFamily="34" charset="0"/>
                <a:ea typeface="Times New Roman"/>
                <a:cs typeface="Arial" pitchFamily="34" charset="0"/>
              </a:rPr>
              <a:t>4. Websites</a:t>
            </a:r>
          </a:p>
          <a:p>
            <a:pPr marL="914400" marR="0" indent="457200">
              <a:spcBef>
                <a:spcPts val="0"/>
              </a:spcBef>
              <a:spcAft>
                <a:spcPts val="0"/>
              </a:spcAft>
            </a:pPr>
            <a:r>
              <a:rPr lang="en-US" sz="1100" dirty="0" smtClean="0">
                <a:latin typeface="Arial" pitchFamily="34" charset="0"/>
                <a:ea typeface="Times New Roman"/>
                <a:cs typeface="Arial" pitchFamily="34" charset="0"/>
              </a:rPr>
              <a:t>a. Discovery Channel</a:t>
            </a:r>
          </a:p>
          <a:p>
            <a:pPr marL="914400" marR="0" indent="457200">
              <a:spcBef>
                <a:spcPts val="0"/>
              </a:spcBef>
              <a:spcAft>
                <a:spcPts val="0"/>
              </a:spcAft>
            </a:pPr>
            <a:r>
              <a:rPr lang="en-US" sz="1100" dirty="0" smtClean="0">
                <a:latin typeface="Arial" pitchFamily="34" charset="0"/>
                <a:ea typeface="Times New Roman"/>
                <a:cs typeface="Arial" pitchFamily="34" charset="0"/>
              </a:rPr>
              <a:t>b. Textbook Sites</a:t>
            </a:r>
          </a:p>
          <a:p>
            <a:pPr marL="914400" marR="0" indent="457200">
              <a:spcBef>
                <a:spcPts val="0"/>
              </a:spcBef>
              <a:spcAft>
                <a:spcPts val="0"/>
              </a:spcAft>
            </a:pPr>
            <a:r>
              <a:rPr lang="en-US" sz="1100" dirty="0" smtClean="0">
                <a:latin typeface="Arial" pitchFamily="34" charset="0"/>
                <a:ea typeface="Times New Roman"/>
                <a:cs typeface="Arial" pitchFamily="34" charset="0"/>
              </a:rPr>
              <a:t>c. University databases</a:t>
            </a:r>
          </a:p>
          <a:p>
            <a:pPr marL="1371600" marR="0">
              <a:spcBef>
                <a:spcPts val="0"/>
              </a:spcBef>
              <a:spcAft>
                <a:spcPts val="0"/>
              </a:spcAft>
            </a:pPr>
            <a:r>
              <a:rPr lang="en-US" sz="1100" dirty="0" smtClean="0">
                <a:latin typeface="Arial" pitchFamily="34" charset="0"/>
                <a:ea typeface="Times New Roman"/>
                <a:cs typeface="Arial" pitchFamily="34" charset="0"/>
              </a:rPr>
              <a:t>d. Major media sites (includes newspaper and news sites)</a:t>
            </a:r>
          </a:p>
          <a:p>
            <a:pPr marL="914400" marR="0" indent="457200">
              <a:spcBef>
                <a:spcPts val="0"/>
              </a:spcBef>
              <a:spcAft>
                <a:spcPts val="0"/>
              </a:spcAft>
            </a:pPr>
            <a:r>
              <a:rPr lang="en-US" sz="1100" dirty="0" smtClean="0">
                <a:latin typeface="Arial" pitchFamily="34" charset="0"/>
                <a:ea typeface="Times New Roman"/>
                <a:cs typeface="Arial" pitchFamily="34" charset="0"/>
              </a:rPr>
              <a:t>e. Non-English Language</a:t>
            </a:r>
          </a:p>
          <a:p>
            <a:pPr marL="914400" marR="0" indent="457200">
              <a:spcBef>
                <a:spcPts val="0"/>
              </a:spcBef>
              <a:spcAft>
                <a:spcPts val="0"/>
              </a:spcAft>
            </a:pPr>
            <a:r>
              <a:rPr lang="en-US" sz="1100" dirty="0" smtClean="0">
                <a:latin typeface="Arial" pitchFamily="34" charset="0"/>
                <a:ea typeface="Times New Roman"/>
                <a:cs typeface="Arial" pitchFamily="34" charset="0"/>
              </a:rPr>
              <a:t>f. Dictionary</a:t>
            </a:r>
          </a:p>
          <a:p>
            <a:pPr marL="914400" marR="0" indent="457200">
              <a:spcBef>
                <a:spcPts val="0"/>
              </a:spcBef>
              <a:spcAft>
                <a:spcPts val="0"/>
              </a:spcAft>
            </a:pPr>
            <a:r>
              <a:rPr lang="en-US" sz="1100" dirty="0" smtClean="0">
                <a:latin typeface="Arial" pitchFamily="34" charset="0"/>
                <a:ea typeface="Times New Roman"/>
                <a:cs typeface="Arial" pitchFamily="34" charset="0"/>
              </a:rPr>
              <a:t>g. Wikipedia</a:t>
            </a:r>
          </a:p>
          <a:p>
            <a:pPr marL="914400" marR="0" indent="457200">
              <a:spcBef>
                <a:spcPts val="0"/>
              </a:spcBef>
              <a:spcAft>
                <a:spcPts val="0"/>
              </a:spcAft>
            </a:pPr>
            <a:r>
              <a:rPr lang="en-US" sz="1100" dirty="0" smtClean="0">
                <a:latin typeface="Arial" pitchFamily="34" charset="0"/>
                <a:ea typeface="Times New Roman"/>
                <a:cs typeface="Arial" pitchFamily="34" charset="0"/>
              </a:rPr>
              <a:t>h. University Websites (not databases)</a:t>
            </a:r>
          </a:p>
          <a:p>
            <a:pPr marL="914400" marR="0" indent="457200">
              <a:spcBef>
                <a:spcPts val="0"/>
              </a:spcBef>
              <a:spcAft>
                <a:spcPts val="0"/>
              </a:spcAft>
            </a:pPr>
            <a:r>
              <a:rPr lang="en-US" sz="1100" dirty="0" err="1" smtClean="0">
                <a:latin typeface="Arial" pitchFamily="34" charset="0"/>
                <a:ea typeface="Times New Roman"/>
                <a:cs typeface="Arial" pitchFamily="34" charset="0"/>
              </a:rPr>
              <a:t>i</a:t>
            </a:r>
            <a:r>
              <a:rPr lang="en-US" sz="1100" dirty="0" smtClean="0">
                <a:latin typeface="Arial" pitchFamily="34" charset="0"/>
                <a:ea typeface="Times New Roman"/>
                <a:cs typeface="Arial" pitchFamily="34" charset="0"/>
              </a:rPr>
              <a:t>. Music Websites</a:t>
            </a:r>
          </a:p>
          <a:p>
            <a:pPr marL="914400" marR="0" indent="457200">
              <a:spcBef>
                <a:spcPts val="0"/>
              </a:spcBef>
              <a:spcAft>
                <a:spcPts val="0"/>
              </a:spcAft>
            </a:pPr>
            <a:r>
              <a:rPr lang="en-US" sz="1100" dirty="0" smtClean="0">
                <a:latin typeface="Arial" pitchFamily="34" charset="0"/>
                <a:ea typeface="Times New Roman"/>
                <a:cs typeface="Arial" pitchFamily="34" charset="0"/>
              </a:rPr>
              <a:t>j. Fan Websites</a:t>
            </a:r>
          </a:p>
          <a:p>
            <a:pPr marL="914400" marR="0" indent="457200">
              <a:spcBef>
                <a:spcPts val="0"/>
              </a:spcBef>
              <a:spcAft>
                <a:spcPts val="0"/>
              </a:spcAft>
            </a:pPr>
            <a:r>
              <a:rPr lang="en-US" sz="1100" dirty="0" smtClean="0">
                <a:latin typeface="Arial" pitchFamily="34" charset="0"/>
                <a:ea typeface="Times New Roman"/>
                <a:cs typeface="Arial" pitchFamily="34" charset="0"/>
              </a:rPr>
              <a:t>k. </a:t>
            </a:r>
            <a:r>
              <a:rPr lang="en-US" sz="1100" dirty="0" err="1" smtClean="0">
                <a:latin typeface="Arial" pitchFamily="34" charset="0"/>
                <a:ea typeface="Times New Roman"/>
                <a:cs typeface="Arial" pitchFamily="34" charset="0"/>
              </a:rPr>
              <a:t>iplayer</a:t>
            </a:r>
            <a:r>
              <a:rPr lang="en-US" sz="1100" dirty="0" smtClean="0">
                <a:latin typeface="Arial" pitchFamily="34" charset="0"/>
                <a:ea typeface="Times New Roman"/>
                <a:cs typeface="Arial" pitchFamily="34" charset="0"/>
              </a:rPr>
              <a:t>/television </a:t>
            </a:r>
            <a:r>
              <a:rPr lang="en-US" sz="1100" dirty="0" err="1" smtClean="0">
                <a:latin typeface="Arial" pitchFamily="34" charset="0"/>
                <a:ea typeface="Times New Roman"/>
                <a:cs typeface="Arial" pitchFamily="34" charset="0"/>
              </a:rPr>
              <a:t>programmes</a:t>
            </a:r>
            <a:endParaRPr lang="en-US" sz="1100" dirty="0" smtClean="0">
              <a:latin typeface="Arial" pitchFamily="34" charset="0"/>
              <a:ea typeface="Times New Roman"/>
              <a:cs typeface="Arial" pitchFamily="34" charset="0"/>
            </a:endParaRPr>
          </a:p>
          <a:p>
            <a:pPr marL="914400" marR="0" indent="457200">
              <a:spcBef>
                <a:spcPts val="0"/>
              </a:spcBef>
              <a:spcAft>
                <a:spcPts val="0"/>
              </a:spcAft>
            </a:pPr>
            <a:r>
              <a:rPr lang="en-US" sz="1100" dirty="0" smtClean="0">
                <a:latin typeface="Arial" pitchFamily="34" charset="0"/>
                <a:ea typeface="Times New Roman"/>
                <a:cs typeface="Arial" pitchFamily="34" charset="0"/>
              </a:rPr>
              <a:t>l. Retail websites</a:t>
            </a:r>
          </a:p>
          <a:p>
            <a:pPr marL="914400" marR="0" indent="457200">
              <a:spcBef>
                <a:spcPts val="0"/>
              </a:spcBef>
              <a:spcAft>
                <a:spcPts val="0"/>
              </a:spcAft>
            </a:pPr>
            <a:r>
              <a:rPr lang="en-US" sz="1100" dirty="0" smtClean="0">
                <a:latin typeface="Arial" pitchFamily="34" charset="0"/>
                <a:ea typeface="Times New Roman"/>
                <a:cs typeface="Arial" pitchFamily="34" charset="0"/>
              </a:rPr>
              <a:t>m. Exam board sites (UK)</a:t>
            </a:r>
          </a:p>
          <a:p>
            <a:pPr marL="1371600" marR="0">
              <a:spcBef>
                <a:spcPts val="0"/>
              </a:spcBef>
              <a:spcAft>
                <a:spcPts val="0"/>
              </a:spcAft>
            </a:pPr>
            <a:r>
              <a:rPr lang="en-US" sz="1100" dirty="0" smtClean="0">
                <a:latin typeface="Arial" pitchFamily="34" charset="0"/>
                <a:ea typeface="Times New Roman"/>
                <a:cs typeface="Arial" pitchFamily="34" charset="0"/>
              </a:rPr>
              <a:t>n. Syllabus- and discipline-based sites (includes non-academic help sites)</a:t>
            </a:r>
          </a:p>
          <a:p>
            <a:pPr marL="914400" marR="0" indent="457200">
              <a:spcBef>
                <a:spcPts val="0"/>
              </a:spcBef>
              <a:spcAft>
                <a:spcPts val="0"/>
              </a:spcAft>
            </a:pPr>
            <a:r>
              <a:rPr lang="en-US" sz="1100" dirty="0" smtClean="0">
                <a:latin typeface="Arial" pitchFamily="34" charset="0"/>
                <a:ea typeface="Times New Roman"/>
                <a:cs typeface="Arial" pitchFamily="34" charset="0"/>
              </a:rPr>
              <a:t>o. </a:t>
            </a:r>
            <a:r>
              <a:rPr lang="en-US" sz="1100" dirty="0" err="1" smtClean="0">
                <a:latin typeface="Arial" pitchFamily="34" charset="0"/>
                <a:ea typeface="Times New Roman"/>
                <a:cs typeface="Arial" pitchFamily="34" charset="0"/>
              </a:rPr>
              <a:t>iTunesU</a:t>
            </a:r>
            <a:endParaRPr lang="en-US" sz="1100" dirty="0" smtClean="0">
              <a:latin typeface="Arial" pitchFamily="34" charset="0"/>
              <a:ea typeface="Times New Roman"/>
              <a:cs typeface="Arial" pitchFamily="34" charset="0"/>
            </a:endParaRPr>
          </a:p>
          <a:p>
            <a:pPr marL="914400" marR="0" indent="457200">
              <a:spcBef>
                <a:spcPts val="0"/>
              </a:spcBef>
              <a:spcAft>
                <a:spcPts val="0"/>
              </a:spcAft>
            </a:pPr>
            <a:r>
              <a:rPr lang="en-US" sz="1100" dirty="0" smtClean="0">
                <a:latin typeface="Arial" pitchFamily="34" charset="0"/>
                <a:ea typeface="Times New Roman"/>
                <a:cs typeface="Arial" pitchFamily="34" charset="0"/>
              </a:rPr>
              <a:t>p. Photo websites</a:t>
            </a:r>
          </a:p>
          <a:p>
            <a:pPr marL="914400" marR="0" indent="457200">
              <a:spcBef>
                <a:spcPts val="0"/>
              </a:spcBef>
              <a:spcAft>
                <a:spcPts val="0"/>
              </a:spcAft>
            </a:pPr>
            <a:r>
              <a:rPr lang="en-US" sz="1100" dirty="0" smtClean="0">
                <a:latin typeface="Arial" pitchFamily="34" charset="0"/>
                <a:ea typeface="Times New Roman"/>
                <a:cs typeface="Arial" pitchFamily="34" charset="0"/>
              </a:rPr>
              <a:t>q. Other (includes digital music, digital photos – not online)</a:t>
            </a:r>
          </a:p>
          <a:p>
            <a:pPr marL="914400" marR="0">
              <a:spcBef>
                <a:spcPts val="0"/>
              </a:spcBef>
              <a:spcAft>
                <a:spcPts val="0"/>
              </a:spcAft>
            </a:pPr>
            <a:r>
              <a:rPr lang="en-US" sz="1100" dirty="0" smtClean="0">
                <a:latin typeface="Arial" pitchFamily="34" charset="0"/>
                <a:ea typeface="Times New Roman"/>
                <a:cs typeface="Arial" pitchFamily="34" charset="0"/>
              </a:rPr>
              <a:t>5. VLEs, CMSs</a:t>
            </a:r>
            <a:endParaRPr lang="en-US" sz="1000" dirty="0" smtClean="0">
              <a:latin typeface="Arial" pitchFamily="34" charset="0"/>
              <a:ea typeface="Times New Roman"/>
              <a:cs typeface="Arial" pitchFamily="34" charset="0"/>
            </a:endParaRPr>
          </a:p>
          <a:p>
            <a:pPr marL="0" marR="0">
              <a:spcBef>
                <a:spcPts val="0"/>
              </a:spcBef>
              <a:spcAft>
                <a:spcPts val="0"/>
              </a:spcAft>
            </a:pPr>
            <a:r>
              <a:rPr lang="en-US" sz="1000" dirty="0" smtClean="0">
                <a:latin typeface="Arial" pitchFamily="34" charset="0"/>
                <a:ea typeface="Times New Roman"/>
                <a:cs typeface="Arial" pitchFamily="34" charset="0"/>
              </a:rPr>
              <a:t>	C. Physical</a:t>
            </a:r>
          </a:p>
          <a:p>
            <a:pPr>
              <a:spcBef>
                <a:spcPts val="0"/>
              </a:spcBef>
              <a:spcAft>
                <a:spcPts val="0"/>
              </a:spcAft>
            </a:pPr>
            <a:endParaRPr lang="en-US" sz="11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White, D. S., &amp; Connaway, L. S. (2011-2012). </a:t>
            </a:r>
            <a:r>
              <a:rPr lang="en-US" sz="1100" i="1" dirty="0" smtClean="0">
                <a:latin typeface="Arial" pitchFamily="34" charset="0"/>
                <a:cs typeface="Arial" pitchFamily="34" charset="0"/>
              </a:rPr>
              <a:t>Visitors and residents: What motivates engagement with the digital information environment.</a:t>
            </a:r>
            <a:r>
              <a:rPr lang="en-US" sz="1100" dirty="0" smtClean="0">
                <a:latin typeface="Arial" pitchFamily="34" charset="0"/>
                <a:cs typeface="Arial" pitchFamily="34" charset="0"/>
              </a:rPr>
              <a:t> Funded by JISC, OCLC, and Oxford University.  Retrieved from </a:t>
            </a:r>
            <a:r>
              <a:rPr lang="en-US" sz="1100" u="sng" dirty="0" smtClean="0">
                <a:latin typeface="Arial" pitchFamily="34" charset="0"/>
                <a:cs typeface="Arial" pitchFamily="34" charset="0"/>
                <a:hlinkClick r:id="rId3"/>
              </a:rPr>
              <a:t>http://www.oclc.org/research/activities/vandr/</a:t>
            </a:r>
            <a:endParaRPr lang="en-US" sz="1100" dirty="0" smtClean="0">
              <a:latin typeface="Arial" pitchFamily="34" charset="0"/>
              <a:cs typeface="Arial" pitchFamily="34" charset="0"/>
            </a:endParaRPr>
          </a:p>
          <a:p>
            <a:pPr>
              <a:spcBef>
                <a:spcPts val="0"/>
              </a:spcBef>
              <a:spcAft>
                <a:spcPts val="0"/>
              </a:spcAft>
            </a:pPr>
            <a:endParaRPr lang="en-US" sz="1100" dirty="0" smtClean="0">
              <a:latin typeface="Arial" pitchFamily="34" charset="0"/>
              <a:cs typeface="Arial" pitchFamily="34" charset="0"/>
            </a:endParaRPr>
          </a:p>
          <a:p>
            <a:pPr>
              <a:spcBef>
                <a:spcPts val="0"/>
              </a:spcBef>
              <a:spcAft>
                <a:spcPts val="0"/>
              </a:spcAft>
            </a:pPr>
            <a:r>
              <a:rPr lang="en-US" sz="1100" dirty="0" smtClean="0">
                <a:latin typeface="Arial" pitchFamily="34" charset="0"/>
                <a:cs typeface="Arial" pitchFamily="34" charset="0"/>
              </a:rPr>
              <a:t>Microsoft Clip</a:t>
            </a:r>
            <a:r>
              <a:rPr lang="en-US" sz="1100" baseline="0" dirty="0" smtClean="0">
                <a:latin typeface="Arial" pitchFamily="34" charset="0"/>
                <a:cs typeface="Arial" pitchFamily="34" charset="0"/>
              </a:rPr>
              <a:t> Art</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84275" y="698500"/>
            <a:ext cx="4652963" cy="3489325"/>
          </a:xfrm>
          <a:ln/>
        </p:spPr>
      </p:sp>
      <p:sp>
        <p:nvSpPr>
          <p:cNvPr id="76803" name="Rectangle 3"/>
          <p:cNvSpPr>
            <a:spLocks noGrp="1" noChangeArrowheads="1"/>
          </p:cNvSpPr>
          <p:nvPr>
            <p:ph type="body" idx="1"/>
          </p:nvPr>
        </p:nvSpPr>
        <p:spPr>
          <a:xfrm>
            <a:off x="80961" y="4421064"/>
            <a:ext cx="6781801" cy="4711311"/>
          </a:xfrm>
          <a:ln/>
        </p:spPr>
        <p:txBody>
          <a:bodyPr/>
          <a:lstStyle/>
          <a:p>
            <a:pPr eaLnBrk="1" hangingPunct="1">
              <a:spcBef>
                <a:spcPts val="0"/>
              </a:spcBef>
            </a:pPr>
            <a:r>
              <a:rPr lang="en-US" sz="1000" dirty="0" smtClean="0">
                <a:latin typeface="Arial" pitchFamily="34" charset="0"/>
                <a:ea typeface="ＭＳ Ｐゴシック" charset="-128"/>
                <a:cs typeface="Arial" pitchFamily="34" charset="0"/>
              </a:rPr>
              <a:t>This is the updated Sources Tree map.  (All stages, Phase 1 and 2)</a:t>
            </a:r>
          </a:p>
          <a:p>
            <a:pPr>
              <a:spcBef>
                <a:spcPts val="0"/>
              </a:spcBef>
              <a:defRPr/>
            </a:pPr>
            <a:endParaRPr lang="en-US" sz="1000" b="1" dirty="0" smtClean="0">
              <a:latin typeface="Arial" pitchFamily="34" charset="0"/>
              <a:cs typeface="Arial" pitchFamily="34" charset="0"/>
            </a:endParaRPr>
          </a:p>
          <a:p>
            <a:pPr>
              <a:spcBef>
                <a:spcPts val="0"/>
              </a:spcBef>
              <a:defRPr/>
            </a:pPr>
            <a:r>
              <a:rPr lang="en-US" sz="1000" b="1" dirty="0" smtClean="0">
                <a:latin typeface="Arial" pitchFamily="34" charset="0"/>
                <a:cs typeface="Arial" pitchFamily="34" charset="0"/>
              </a:rPr>
              <a:t>Students’ Perceptions of Teachers’ opinions of Wikipedia:</a:t>
            </a:r>
            <a:endParaRPr lang="en-US" sz="1000" dirty="0" smtClean="0">
              <a:latin typeface="Arial" pitchFamily="34" charset="0"/>
              <a:cs typeface="Arial" pitchFamily="34" charset="0"/>
            </a:endParaRPr>
          </a:p>
          <a:p>
            <a:pPr>
              <a:spcBef>
                <a:spcPts val="0"/>
              </a:spcBef>
              <a:defRPr/>
            </a:pPr>
            <a:r>
              <a:rPr lang="en-US" sz="1000" dirty="0" smtClean="0">
                <a:latin typeface="Arial" pitchFamily="34" charset="0"/>
                <a:cs typeface="Arial" pitchFamily="34" charset="0"/>
              </a:rPr>
              <a:t>“Avoid it.” (UKS8, 0:28:28, Female, Age 16,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(Emerging)</a:t>
            </a:r>
          </a:p>
          <a:p>
            <a:pPr>
              <a:spcBef>
                <a:spcPts val="0"/>
              </a:spcBef>
              <a:defRPr/>
            </a:pPr>
            <a:r>
              <a:rPr lang="en-US" sz="1000" dirty="0" smtClean="0">
                <a:latin typeface="Arial" pitchFamily="34" charset="0"/>
                <a:cs typeface="Arial" pitchFamily="34" charset="0"/>
              </a:rPr>
              <a:t> </a:t>
            </a:r>
          </a:p>
          <a:p>
            <a:pPr>
              <a:spcBef>
                <a:spcPts val="0"/>
              </a:spcBef>
              <a:defRPr/>
            </a:pPr>
            <a:r>
              <a:rPr lang="en-US" sz="1000" dirty="0" smtClean="0">
                <a:latin typeface="Arial" pitchFamily="34" charset="0"/>
                <a:cs typeface="Arial" pitchFamily="34" charset="0"/>
              </a:rPr>
              <a:t>“They used to tell us in high school not to use Wikipedia.” (USU1, 0:34:59, Female, Age 19,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a:t>
            </a:r>
          </a:p>
          <a:p>
            <a:pPr>
              <a:spcBef>
                <a:spcPts val="0"/>
              </a:spcBef>
              <a:defRPr/>
            </a:pPr>
            <a:r>
              <a:rPr lang="en-US" sz="1000" dirty="0" smtClean="0">
                <a:latin typeface="Arial" pitchFamily="34" charset="0"/>
                <a:cs typeface="Arial" pitchFamily="34" charset="0"/>
              </a:rPr>
              <a:t> </a:t>
            </a:r>
          </a:p>
          <a:p>
            <a:pPr>
              <a:spcBef>
                <a:spcPts val="0"/>
              </a:spcBef>
              <a:defRPr/>
            </a:pPr>
            <a:r>
              <a:rPr lang="en-US" sz="1000" dirty="0" smtClean="0">
                <a:latin typeface="Arial" pitchFamily="34" charset="0"/>
                <a:cs typeface="Arial" pitchFamily="34" charset="0"/>
              </a:rPr>
              <a:t>“It’s like a taboo I guess with all teachers, they just all say – you know, when they explain the paper they always say, “Don’t use Wikipedia.”” (USU7, 0:33:05, Female, Age 19,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(Emerging)</a:t>
            </a:r>
          </a:p>
          <a:p>
            <a:pPr>
              <a:spcBef>
                <a:spcPts val="0"/>
              </a:spcBef>
              <a:defRPr/>
            </a:pPr>
            <a:r>
              <a:rPr lang="en-US" sz="1000" dirty="0" smtClean="0">
                <a:latin typeface="Arial" pitchFamily="34" charset="0"/>
                <a:cs typeface="Arial" pitchFamily="34" charset="0"/>
              </a:rPr>
              <a:t> </a:t>
            </a:r>
          </a:p>
          <a:p>
            <a:pPr>
              <a:spcBef>
                <a:spcPts val="0"/>
              </a:spcBef>
              <a:defRPr/>
            </a:pPr>
            <a:r>
              <a:rPr lang="en-US" sz="1000" b="1" dirty="0" smtClean="0">
                <a:latin typeface="Arial" pitchFamily="34" charset="0"/>
                <a:cs typeface="Arial" pitchFamily="34" charset="0"/>
              </a:rPr>
              <a:t>Students’ on Wikipedia:</a:t>
            </a:r>
          </a:p>
          <a:p>
            <a:pPr>
              <a:spcBef>
                <a:spcPts val="0"/>
              </a:spcBef>
              <a:defRPr/>
            </a:pPr>
            <a:r>
              <a:rPr lang="en-US" sz="10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(USU7, 0:33:49, Female, Age 19,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(Emerging)</a:t>
            </a:r>
          </a:p>
          <a:p>
            <a:pPr>
              <a:spcBef>
                <a:spcPts val="0"/>
              </a:spcBef>
              <a:defRPr/>
            </a:pPr>
            <a:r>
              <a:rPr lang="en-US" sz="1000" dirty="0" smtClean="0">
                <a:latin typeface="Arial" pitchFamily="34" charset="0"/>
                <a:cs typeface="Arial" pitchFamily="34" charset="0"/>
              </a:rPr>
              <a:t> </a:t>
            </a:r>
          </a:p>
          <a:p>
            <a:pPr>
              <a:spcBef>
                <a:spcPts val="0"/>
              </a:spcBef>
              <a:defRPr/>
            </a:pPr>
            <a:r>
              <a:rPr lang="en-US" sz="1000" dirty="0" smtClean="0">
                <a:latin typeface="Arial" pitchFamily="34" charset="0"/>
                <a:cs typeface="Arial" pitchFamily="34" charset="0"/>
              </a:rPr>
              <a:t>“…I would actually use my phone to Wiki or to use Wikipedia to look up something and then I would just be like “Okay” and keep to that.  Just because it’s there and it’s easy and it’s just kind of getting this first point of call and maybe a better understanding.” (UKU9, 0:27:59, Male, age unidentified,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(Establishing) </a:t>
            </a:r>
          </a:p>
          <a:p>
            <a:pPr>
              <a:spcBef>
                <a:spcPts val="0"/>
              </a:spcBef>
              <a:defRPr/>
            </a:pPr>
            <a:endParaRPr lang="en-US" sz="1000" dirty="0" smtClean="0">
              <a:latin typeface="Arial" pitchFamily="34" charset="0"/>
              <a:cs typeface="Arial" pitchFamily="34" charset="0"/>
            </a:endParaRPr>
          </a:p>
          <a:p>
            <a:pPr>
              <a:spcBef>
                <a:spcPts val="0"/>
              </a:spcBef>
              <a:defRPr/>
            </a:pPr>
            <a:r>
              <a:rPr lang="en-US" sz="1000" dirty="0" smtClean="0">
                <a:latin typeface="Arial" pitchFamily="34" charset="0"/>
                <a:cs typeface="Arial" pitchFamily="34" charset="0"/>
              </a:rPr>
              <a:t>“I think academia does not like Wikipedia just for the fact it can be edited, but I really think that Wikipedia is in some ways better than other sources and some ways not as good because one thing is like the kind of go to place just like if you want to read about something and you know it’s on Wikipedia you can just go there and quickly read about it. And also there’s so many people that can edit and modify Wikipedia pages so you can have a less biased and more standardized information.” (USU14, 0:02:03, Male, Age 18,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(Establishing) </a:t>
            </a:r>
          </a:p>
          <a:p>
            <a:pPr>
              <a:spcBef>
                <a:spcPts val="0"/>
              </a:spcBef>
              <a:defRPr/>
            </a:pPr>
            <a:endParaRPr lang="en-US" sz="10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000" dirty="0" smtClean="0">
                <a:latin typeface="Arial" pitchFamily="34" charset="0"/>
                <a:cs typeface="Arial" pitchFamily="34" charset="0"/>
              </a:rPr>
              <a:t>White, D. S., &amp; Connaway, L. S. (2011-2012).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Retrieved from </a:t>
            </a:r>
            <a:r>
              <a:rPr lang="en-US" sz="1000" u="sng" dirty="0" smtClean="0">
                <a:latin typeface="Arial" pitchFamily="34" charset="0"/>
                <a:cs typeface="Arial" pitchFamily="34" charset="0"/>
                <a:hlinkClick r:id="rId3"/>
              </a:rPr>
              <a:t>http://www.oclc.org/research/activities/vandr/</a:t>
            </a:r>
            <a:endParaRPr lang="en-US" sz="1000" dirty="0" smtClean="0">
              <a:latin typeface="Arial" pitchFamily="34" charset="0"/>
              <a:cs typeface="Arial" pitchFamily="34" charset="0"/>
            </a:endParaRPr>
          </a:p>
          <a:p>
            <a:pPr marL="0" lvl="2">
              <a:spcBef>
                <a:spcPts val="0"/>
              </a:spcBef>
              <a:defRPr/>
            </a:pPr>
            <a:endParaRPr lang="en-US" sz="1000" dirty="0" smtClean="0">
              <a:latin typeface="Arial" pitchFamily="34" charset="0"/>
              <a:cs typeface="Arial" pitchFamily="34" charset="0"/>
            </a:endParaRPr>
          </a:p>
          <a:p>
            <a:pPr>
              <a:spcBef>
                <a:spcPts val="0"/>
              </a:spcBef>
              <a:defRPr/>
            </a:pPr>
            <a:endParaRPr lang="en-US"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9562" y="3636743"/>
            <a:ext cx="6400800" cy="4971238"/>
          </a:xfrm>
        </p:spPr>
        <p:txBody>
          <a:bodyPr>
            <a:noAutofit/>
          </a:bodyPr>
          <a:lstStyle/>
          <a:p>
            <a:pPr marL="0" marR="0">
              <a:spcBef>
                <a:spcPts val="0"/>
              </a:spcBef>
              <a:spcAft>
                <a:spcPts val="0"/>
              </a:spcAft>
            </a:pPr>
            <a:r>
              <a:rPr lang="en-US" sz="1400" dirty="0" smtClean="0">
                <a:latin typeface="Arial" pitchFamily="34" charset="0"/>
                <a:ea typeface="Times New Roman"/>
                <a:cs typeface="Arial" pitchFamily="34" charset="0"/>
              </a:rPr>
              <a:t>VII. Contact</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Face-to-Face</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Phone Call</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Video chat </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IM/Chat </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Texting</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Private messaging (e.g. email through SN sites)</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Commenting </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Media posting </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Visible messaging </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Letters (Post/Mail)</a:t>
            </a:r>
          </a:p>
          <a:p>
            <a:pPr marL="342900" marR="0" lvl="0" indent="-342900">
              <a:spcBef>
                <a:spcPts val="0"/>
              </a:spcBef>
              <a:spcAft>
                <a:spcPts val="0"/>
              </a:spcAft>
              <a:buFont typeface="+mj-lt"/>
              <a:buAutoNum type="alphaUcPeriod"/>
            </a:pPr>
            <a:r>
              <a:rPr lang="en-US" sz="1400" dirty="0" smtClean="0">
                <a:latin typeface="Arial" pitchFamily="34" charset="0"/>
                <a:ea typeface="Times New Roman"/>
                <a:cs typeface="Arial" pitchFamily="34" charset="0"/>
              </a:rPr>
              <a:t>Email (e.g. Outlook, Hotmail or Thunderbird)</a:t>
            </a:r>
          </a:p>
          <a:p>
            <a:pPr marL="342900" marR="0" lvl="0" indent="-342900">
              <a:spcBef>
                <a:spcPts val="0"/>
              </a:spcBef>
              <a:spcAft>
                <a:spcPts val="0"/>
              </a:spcAft>
              <a:buFont typeface="+mj-lt"/>
              <a:buNone/>
            </a:pPr>
            <a:endParaRPr lang="en-US" sz="1400" dirty="0" smtClean="0">
              <a:latin typeface="Arial" pitchFamily="34" charset="0"/>
              <a:ea typeface="Times New Roman"/>
              <a:cs typeface="Arial" pitchFamily="34" charset="0"/>
            </a:endParaRPr>
          </a:p>
          <a:p>
            <a:pPr marR="0" lvl="0" algn="l" defTabSz="914400" rtl="0" eaLnBrk="1" fontAlgn="base" latinLnBrk="0" hangingPunct="1">
              <a:lnSpc>
                <a:spcPct val="100000"/>
              </a:lnSpc>
              <a:spcBef>
                <a:spcPts val="0"/>
              </a:spcBef>
              <a:spcAft>
                <a:spcPts val="0"/>
              </a:spcAft>
              <a:buClrTx/>
              <a:buSzTx/>
              <a:buFont typeface="+mj-lt"/>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342900" marR="0" lvl="0" indent="-342900">
              <a:spcBef>
                <a:spcPts val="0"/>
              </a:spcBef>
              <a:spcAft>
                <a:spcPts val="0"/>
              </a:spcAft>
              <a:buFont typeface="+mj-lt"/>
              <a:buNone/>
            </a:pP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mj-lt"/>
              <a:buNone/>
            </a:pPr>
            <a:r>
              <a:rPr lang="en-US" sz="1400" dirty="0" smtClean="0">
                <a:latin typeface="Arial" pitchFamily="34" charset="0"/>
                <a:ea typeface="Times New Roman"/>
                <a:cs typeface="Arial" pitchFamily="34" charset="0"/>
              </a:rPr>
              <a:t>Microsoft Clip Art</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4275" y="698500"/>
            <a:ext cx="4652963" cy="3489325"/>
          </a:xfrm>
          <a:ln/>
        </p:spPr>
      </p:sp>
      <p:sp>
        <p:nvSpPr>
          <p:cNvPr id="78851" name="Rectangle 3"/>
          <p:cNvSpPr>
            <a:spLocks noGrp="1" noChangeArrowheads="1"/>
          </p:cNvSpPr>
          <p:nvPr>
            <p:ph type="body" idx="1"/>
          </p:nvPr>
        </p:nvSpPr>
        <p:spPr>
          <a:xfrm>
            <a:off x="233362" y="4420314"/>
            <a:ext cx="6629399" cy="4652248"/>
          </a:xfrm>
          <a:noFill/>
          <a:ln/>
        </p:spPr>
        <p:txBody>
          <a:bodyPr>
            <a:noAutofit/>
          </a:bodyPr>
          <a:lstStyle/>
          <a:p>
            <a:pPr eaLnBrk="1" hangingPunct="1">
              <a:spcBef>
                <a:spcPts val="0"/>
              </a:spcBef>
            </a:pPr>
            <a:r>
              <a:rPr lang="en-US" sz="1200" dirty="0" smtClean="0">
                <a:latin typeface="Arial" pitchFamily="34" charset="0"/>
                <a:ea typeface="ＭＳ Ｐゴシック" charset="-128"/>
                <a:cs typeface="Arial" pitchFamily="34" charset="0"/>
              </a:rPr>
              <a:t>This is the updated Contact Tree map.  (All stages, Phase 1 and 2)</a:t>
            </a:r>
          </a:p>
          <a:p>
            <a:pPr eaLnBrk="1" hangingPunct="1">
              <a:spcBef>
                <a:spcPts val="0"/>
              </a:spcBef>
            </a:pPr>
            <a:endParaRPr lang="en-US" sz="1200" b="1" dirty="0" smtClean="0">
              <a:latin typeface="Arial" pitchFamily="34" charset="0"/>
              <a:ea typeface="ＭＳ Ｐゴシック" charset="-128"/>
              <a:cs typeface="Arial" pitchFamily="34" charset="0"/>
            </a:endParaRPr>
          </a:p>
          <a:p>
            <a:pPr eaLnBrk="1" hangingPunct="1">
              <a:spcBef>
                <a:spcPts val="0"/>
              </a:spcBef>
            </a:pPr>
            <a:r>
              <a:rPr lang="en-US" sz="1200" b="1" dirty="0" smtClean="0">
                <a:latin typeface="Arial" pitchFamily="34" charset="0"/>
                <a:ea typeface="ＭＳ Ｐゴシック" charset="-128"/>
                <a:cs typeface="Arial" pitchFamily="34" charset="0"/>
              </a:rPr>
              <a:t>Private Messaging</a:t>
            </a:r>
          </a:p>
          <a:p>
            <a:pPr>
              <a:spcBef>
                <a:spcPts val="0"/>
              </a:spcBef>
            </a:pPr>
            <a:r>
              <a:rPr lang="en-US" sz="1200" dirty="0" smtClean="0">
                <a:latin typeface="Arial" pitchFamily="34" charset="0"/>
                <a:ea typeface="ＭＳ Ｐゴシック" charset="-128"/>
                <a:cs typeface="Arial" pitchFamily="34" charset="0"/>
              </a:rPr>
              <a:t>“Just because all my friends have it, it’s just an easy way to catch up and then, especially if I need some work to hand in for tomorrow, go and find out on </a:t>
            </a:r>
            <a:r>
              <a:rPr lang="en-US" sz="1200" dirty="0" err="1" smtClean="0">
                <a:latin typeface="Arial" pitchFamily="34" charset="0"/>
                <a:ea typeface="ＭＳ Ｐゴシック" charset="-128"/>
                <a:cs typeface="Arial" pitchFamily="34" charset="0"/>
              </a:rPr>
              <a:t>Facebook</a:t>
            </a:r>
            <a:r>
              <a:rPr lang="en-US" sz="1200" dirty="0" smtClean="0">
                <a:latin typeface="Arial" pitchFamily="34" charset="0"/>
                <a:ea typeface="ＭＳ Ｐゴシック" charset="-128"/>
                <a:cs typeface="Arial" pitchFamily="34" charset="0"/>
              </a:rPr>
              <a:t>, ask all my friends.” (UKS1, 0:05:59, Male, Age 18, Digital Visitors and Residents) (Emerging)</a:t>
            </a:r>
          </a:p>
          <a:p>
            <a:pPr>
              <a:spcBef>
                <a:spcPts val="0"/>
              </a:spcBef>
            </a:pPr>
            <a:endParaRPr lang="en-US" sz="1200" dirty="0" smtClean="0">
              <a:latin typeface="Arial" pitchFamily="34" charset="0"/>
              <a:ea typeface="ＭＳ Ｐゴシック" charset="-128"/>
              <a:cs typeface="Arial" pitchFamily="34" charset="0"/>
            </a:endParaRPr>
          </a:p>
          <a:p>
            <a:pPr>
              <a:spcBef>
                <a:spcPts val="0"/>
              </a:spcBef>
            </a:pPr>
            <a:r>
              <a:rPr lang="en-US" sz="1200" b="1" dirty="0" smtClean="0">
                <a:latin typeface="Arial" pitchFamily="34" charset="0"/>
                <a:ea typeface="ＭＳ Ｐゴシック" charset="-128"/>
                <a:cs typeface="Arial" pitchFamily="34" charset="0"/>
              </a:rPr>
              <a:t>Phone Call</a:t>
            </a:r>
          </a:p>
          <a:p>
            <a:pPr>
              <a:spcBef>
                <a:spcPts val="0"/>
              </a:spcBef>
            </a:pPr>
            <a:r>
              <a:rPr lang="en-US" sz="1200" dirty="0" smtClean="0">
                <a:latin typeface="Arial" pitchFamily="34" charset="0"/>
                <a:ea typeface="ＭＳ Ｐゴシック" charset="-128"/>
                <a:cs typeface="Arial" pitchFamily="34" charset="0"/>
              </a:rPr>
              <a:t>“</a:t>
            </a:r>
            <a:r>
              <a:rPr lang="en-US" sz="1200" dirty="0" smtClean="0">
                <a:latin typeface="Arial" pitchFamily="34" charset="0"/>
                <a:cs typeface="Arial" pitchFamily="34" charset="0"/>
              </a:rPr>
              <a:t>…just send an email, because calling, they’re not there, you leave a message, they call you back, they’re not there, new message, come back and forth.” (USF4, 0:42:38, Male, Age 54, </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(Experiencing) </a:t>
            </a:r>
            <a:endParaRPr lang="en-US" sz="1200" dirty="0" smtClean="0">
              <a:latin typeface="Arial" pitchFamily="34" charset="0"/>
              <a:ea typeface="ＭＳ Ｐゴシック" charset="-128"/>
              <a:cs typeface="Arial" pitchFamily="34" charset="0"/>
            </a:endParaRPr>
          </a:p>
          <a:p>
            <a:pPr>
              <a:spcBef>
                <a:spcPts val="0"/>
              </a:spcBef>
            </a:pPr>
            <a:endParaRPr lang="en-US" sz="1200" dirty="0" smtClean="0">
              <a:latin typeface="Arial" pitchFamily="34" charset="0"/>
              <a:ea typeface="ＭＳ Ｐゴシック" charset="-128"/>
              <a:cs typeface="Arial" pitchFamily="34" charset="0"/>
            </a:endParaRPr>
          </a:p>
          <a:p>
            <a:pPr>
              <a:spcBef>
                <a:spcPts val="0"/>
              </a:spcBef>
            </a:pPr>
            <a:r>
              <a:rPr lang="en-US" sz="1200" b="1" dirty="0" smtClean="0">
                <a:latin typeface="Arial" pitchFamily="34" charset="0"/>
                <a:ea typeface="ＭＳ Ｐゴシック" charset="-128"/>
                <a:cs typeface="Arial" pitchFamily="34" charset="0"/>
              </a:rPr>
              <a:t>Texting</a:t>
            </a:r>
          </a:p>
          <a:p>
            <a:pPr>
              <a:spcBef>
                <a:spcPts val="0"/>
              </a:spcBef>
            </a:pPr>
            <a:r>
              <a:rPr lang="en-US" sz="1200" dirty="0" smtClean="0">
                <a:latin typeface="Arial" pitchFamily="34" charset="0"/>
                <a:ea typeface="ＭＳ Ｐゴシック" charset="-128"/>
                <a:cs typeface="Arial" pitchFamily="34" charset="0"/>
              </a:rPr>
              <a:t>“I do use texting a lot more than calling on the phone.” (USU1, 0:05:59, Female, Age 19, </a:t>
            </a:r>
            <a:r>
              <a:rPr lang="en-US" sz="1200" i="1" dirty="0" smtClean="0">
                <a:latin typeface="Arial" pitchFamily="34" charset="0"/>
                <a:ea typeface="ＭＳ Ｐゴシック" charset="-128"/>
                <a:cs typeface="Arial" pitchFamily="34" charset="0"/>
              </a:rPr>
              <a:t>Digital Visitors and Residents</a:t>
            </a:r>
            <a:r>
              <a:rPr lang="en-US" sz="1200" dirty="0" smtClean="0">
                <a:latin typeface="Arial" pitchFamily="34" charset="0"/>
                <a:ea typeface="ＭＳ Ｐゴシック" charset="-128"/>
                <a:cs typeface="Arial" pitchFamily="34" charset="0"/>
              </a:rPr>
              <a:t>) (Emerging)</a:t>
            </a:r>
          </a:p>
          <a:p>
            <a:pPr>
              <a:spcBef>
                <a:spcPts val="0"/>
              </a:spcBef>
            </a:pPr>
            <a:endParaRPr lang="en-US" sz="1200" dirty="0" smtClean="0">
              <a:latin typeface="Arial" pitchFamily="34" charset="0"/>
              <a:ea typeface="ＭＳ Ｐゴシック" charset="-128"/>
              <a:cs typeface="Arial" pitchFamily="34" charset="0"/>
            </a:endParaRPr>
          </a:p>
          <a:p>
            <a:pPr>
              <a:spcBef>
                <a:spcPts val="0"/>
              </a:spcBef>
            </a:pPr>
            <a:r>
              <a:rPr lang="en-US" sz="1200" b="1" dirty="0" smtClean="0">
                <a:latin typeface="Arial" pitchFamily="34" charset="0"/>
                <a:ea typeface="ＭＳ Ｐゴシック" charset="-128"/>
                <a:cs typeface="Arial" pitchFamily="34" charset="0"/>
              </a:rPr>
              <a:t>Video Chat</a:t>
            </a:r>
          </a:p>
          <a:p>
            <a:pPr>
              <a:spcBef>
                <a:spcPts val="0"/>
              </a:spcBef>
            </a:pPr>
            <a:r>
              <a:rPr lang="en-US" sz="1200" dirty="0" smtClean="0">
                <a:latin typeface="Arial" pitchFamily="34" charset="0"/>
                <a:cs typeface="Arial" pitchFamily="34" charset="0"/>
              </a:rPr>
              <a:t>“I use Skype for communicating with my father and my brother. …I tend to see Skype as a use for people I – they’re not peripheral friends, they’re closer friends and I would like to have longer conversations with them and so I use Skype as a video function to call someone and talk face-to-face.” (UKG2, 0:04:37, Female, age unidentified, </a:t>
            </a:r>
            <a:r>
              <a:rPr lang="en-US" sz="1200" i="1" dirty="0" smtClean="0">
                <a:latin typeface="Arial" pitchFamily="34" charset="0"/>
                <a:cs typeface="Arial" pitchFamily="34" charset="0"/>
              </a:rPr>
              <a:t>Digital Visitors and Residents</a:t>
            </a:r>
            <a:r>
              <a:rPr lang="en-US" sz="1200" dirty="0" smtClean="0">
                <a:latin typeface="Arial" pitchFamily="34" charset="0"/>
                <a:cs typeface="Arial" pitchFamily="34" charset="0"/>
              </a:rPr>
              <a:t>) (Embedding)</a:t>
            </a:r>
            <a:endParaRPr lang="en-US" sz="1200" dirty="0" smtClean="0">
              <a:latin typeface="Arial" pitchFamily="34" charset="0"/>
              <a:ea typeface="ＭＳ Ｐゴシック" charset="-128"/>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endParaRPr lang="en-US" sz="12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GB" sz="1200" dirty="0" smtClean="0">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362" y="3586162"/>
            <a:ext cx="6553200" cy="5512019"/>
          </a:xfrm>
        </p:spPr>
        <p:txBody>
          <a:bodyPr>
            <a:noAutofit/>
          </a:bodyPr>
          <a:lstStyle/>
          <a:p>
            <a:pPr marL="0" marR="0">
              <a:spcBef>
                <a:spcPts val="0"/>
              </a:spcBef>
              <a:spcAft>
                <a:spcPts val="0"/>
              </a:spcAft>
            </a:pPr>
            <a:r>
              <a:rPr lang="en-US" sz="800" dirty="0" smtClean="0">
                <a:latin typeface="Arial" pitchFamily="34" charset="0"/>
                <a:ea typeface="Times New Roman"/>
                <a:cs typeface="Arial" pitchFamily="34" charset="0"/>
              </a:rPr>
              <a:t>IV. Agency</a:t>
            </a:r>
          </a:p>
          <a:p>
            <a:pPr marL="342900" marR="0" lvl="0" indent="-342900">
              <a:spcBef>
                <a:spcPts val="0"/>
              </a:spcBef>
              <a:spcAft>
                <a:spcPts val="0"/>
              </a:spcAft>
              <a:buFont typeface="+mj-lt"/>
              <a:buAutoNum type="alphaUcPeriod"/>
            </a:pPr>
            <a:r>
              <a:rPr lang="en-US" sz="800" dirty="0" smtClean="0">
                <a:latin typeface="Arial" pitchFamily="34" charset="0"/>
                <a:ea typeface="Times New Roman"/>
                <a:cs typeface="Arial" pitchFamily="34" charset="0"/>
              </a:rPr>
              <a:t> Evaluation </a:t>
            </a:r>
          </a:p>
          <a:p>
            <a:pPr marL="342900" marR="0" lvl="0" indent="-342900">
              <a:spcBef>
                <a:spcPts val="0"/>
              </a:spcBef>
              <a:spcAft>
                <a:spcPts val="0"/>
              </a:spcAft>
              <a:buFont typeface="+mj-lt"/>
              <a:buAutoNum type="alphaUcPeriod"/>
            </a:pPr>
            <a:r>
              <a:rPr lang="en-US" sz="800" dirty="0" smtClean="0">
                <a:latin typeface="Arial" pitchFamily="34" charset="0"/>
                <a:ea typeface="Times New Roman"/>
                <a:cs typeface="Arial" pitchFamily="34" charset="0"/>
              </a:rPr>
              <a:t>Decision/Choice</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Convenience/ease of use/accessible</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Familiarity</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Repetition</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Relevance</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Authority/Legitimacy</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Available Time</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Speed</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Privacy</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Safety, security</a:t>
            </a:r>
          </a:p>
          <a:p>
            <a:pPr marL="1200150" marR="0" lvl="2" indent="-285750">
              <a:spcBef>
                <a:spcPts val="0"/>
              </a:spcBef>
              <a:spcAft>
                <a:spcPts val="0"/>
              </a:spcAft>
              <a:buFont typeface="+mj-lt"/>
              <a:buNone/>
            </a:pPr>
            <a:r>
              <a:rPr lang="en-US" sz="800" dirty="0" smtClean="0">
                <a:latin typeface="Arial" pitchFamily="34" charset="0"/>
                <a:ea typeface="Times New Roman"/>
                <a:cs typeface="Arial" pitchFamily="34" charset="0"/>
              </a:rPr>
              <a:t>a. Caution </a:t>
            </a:r>
          </a:p>
          <a:p>
            <a:pPr marL="1200150" marR="0" lvl="2" indent="-285750">
              <a:spcBef>
                <a:spcPts val="0"/>
              </a:spcBef>
              <a:spcAft>
                <a:spcPts val="0"/>
              </a:spcAft>
              <a:buFont typeface="+mj-lt"/>
              <a:buNone/>
            </a:pPr>
            <a:r>
              <a:rPr lang="en-US" sz="800" dirty="0" smtClean="0">
                <a:latin typeface="Arial" pitchFamily="34" charset="0"/>
                <a:ea typeface="Times New Roman"/>
                <a:cs typeface="Arial" pitchFamily="34" charset="0"/>
              </a:rPr>
              <a:t>b. Confidence</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Multitasking</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Browsing</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Searching (Clearly stated by informants that they are actively looking for information)</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Currency</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Fun, enjoyment</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Addiction</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Distraction</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Time wasting</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Quantity</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Reliability</a:t>
            </a:r>
          </a:p>
          <a:p>
            <a:pPr marL="800100" marR="0" lvl="1" indent="-342900">
              <a:spcBef>
                <a:spcPts val="0"/>
              </a:spcBef>
              <a:spcAft>
                <a:spcPts val="0"/>
              </a:spcAft>
              <a:buFont typeface="+mj-lt"/>
              <a:buAutoNum type="arabicPeriod"/>
            </a:pPr>
            <a:r>
              <a:rPr lang="en-US" sz="800" dirty="0" smtClean="0">
                <a:latin typeface="Arial" pitchFamily="34" charset="0"/>
                <a:ea typeface="Times New Roman"/>
                <a:cs typeface="Arial" pitchFamily="34" charset="0"/>
              </a:rPr>
              <a:t>Avoidance (choosing online as a way to avoid real-life </a:t>
            </a:r>
            <a:r>
              <a:rPr lang="en-US" sz="800" dirty="0" err="1" smtClean="0">
                <a:latin typeface="Arial" pitchFamily="34" charset="0"/>
                <a:ea typeface="Times New Roman"/>
                <a:cs typeface="Arial" pitchFamily="34" charset="0"/>
              </a:rPr>
              <a:t>activites</a:t>
            </a:r>
            <a:r>
              <a:rPr lang="en-US" sz="800" dirty="0" smtClean="0">
                <a:latin typeface="Arial" pitchFamily="34" charset="0"/>
                <a:ea typeface="Times New Roman"/>
                <a:cs typeface="Arial" pitchFamily="34" charset="0"/>
              </a:rPr>
              <a:t>)</a:t>
            </a:r>
          </a:p>
          <a:p>
            <a:pPr marL="342900" marR="0" lvl="0" indent="-342900">
              <a:spcBef>
                <a:spcPts val="0"/>
              </a:spcBef>
              <a:spcAft>
                <a:spcPts val="0"/>
              </a:spcAft>
              <a:buFont typeface="+mj-lt"/>
              <a:buNone/>
            </a:pPr>
            <a:r>
              <a:rPr lang="en-US" sz="800" dirty="0" smtClean="0">
                <a:latin typeface="Arial" pitchFamily="34" charset="0"/>
                <a:ea typeface="Times New Roman"/>
                <a:cs typeface="Arial" pitchFamily="34" charset="0"/>
              </a:rPr>
              <a:t>C. Motivation</a:t>
            </a:r>
          </a:p>
          <a:p>
            <a:pPr marL="685800" marR="0">
              <a:spcBef>
                <a:spcPts val="0"/>
              </a:spcBef>
              <a:spcAft>
                <a:spcPts val="0"/>
              </a:spcAft>
            </a:pPr>
            <a:r>
              <a:rPr lang="en-US" sz="800" dirty="0" smtClean="0">
                <a:latin typeface="Arial" pitchFamily="34" charset="0"/>
                <a:ea typeface="Times New Roman"/>
                <a:cs typeface="Arial" pitchFamily="34" charset="0"/>
              </a:rPr>
              <a:t>1. Create </a:t>
            </a:r>
          </a:p>
          <a:p>
            <a:pPr marL="685800" marR="0">
              <a:spcBef>
                <a:spcPts val="0"/>
              </a:spcBef>
              <a:spcAft>
                <a:spcPts val="0"/>
              </a:spcAft>
            </a:pPr>
            <a:r>
              <a:rPr lang="en-US" sz="800" dirty="0" smtClean="0">
                <a:latin typeface="Arial" pitchFamily="34" charset="0"/>
                <a:ea typeface="Times New Roman"/>
                <a:cs typeface="Arial" pitchFamily="34" charset="0"/>
              </a:rPr>
              <a:t>2. Collaborate (helping others)</a:t>
            </a:r>
          </a:p>
          <a:p>
            <a:pPr marL="685800" marR="0">
              <a:spcBef>
                <a:spcPts val="0"/>
              </a:spcBef>
              <a:spcAft>
                <a:spcPts val="0"/>
              </a:spcAft>
            </a:pPr>
            <a:r>
              <a:rPr lang="en-US" sz="800" dirty="0" smtClean="0">
                <a:latin typeface="Arial" pitchFamily="34" charset="0"/>
                <a:ea typeface="Times New Roman"/>
                <a:cs typeface="Arial" pitchFamily="34" charset="0"/>
              </a:rPr>
              <a:t>3. Connection; sharing with others</a:t>
            </a:r>
          </a:p>
          <a:p>
            <a:pPr marL="685800" marR="0">
              <a:spcBef>
                <a:spcPts val="0"/>
              </a:spcBef>
              <a:spcAft>
                <a:spcPts val="0"/>
              </a:spcAft>
            </a:pPr>
            <a:r>
              <a:rPr lang="en-US" sz="800" dirty="0" smtClean="0">
                <a:latin typeface="Arial" pitchFamily="34" charset="0"/>
                <a:ea typeface="Times New Roman"/>
                <a:cs typeface="Arial" pitchFamily="34" charset="0"/>
              </a:rPr>
              <a:t>4. Put in public domain	</a:t>
            </a:r>
          </a:p>
          <a:p>
            <a:pPr marL="685800" marR="0" indent="228600">
              <a:spcBef>
                <a:spcPts val="0"/>
              </a:spcBef>
              <a:spcAft>
                <a:spcPts val="0"/>
              </a:spcAft>
            </a:pPr>
            <a:r>
              <a:rPr lang="en-US" sz="800" dirty="0" smtClean="0">
                <a:latin typeface="Arial" pitchFamily="34" charset="0"/>
                <a:ea typeface="Times New Roman"/>
                <a:cs typeface="Arial" pitchFamily="34" charset="0"/>
              </a:rPr>
              <a:t>a. Self promotion </a:t>
            </a:r>
          </a:p>
          <a:p>
            <a:pPr marL="914400" marR="0">
              <a:spcBef>
                <a:spcPts val="0"/>
              </a:spcBef>
              <a:spcAft>
                <a:spcPts val="0"/>
              </a:spcAft>
            </a:pPr>
            <a:r>
              <a:rPr lang="en-US" sz="800" dirty="0" smtClean="0">
                <a:latin typeface="Arial" pitchFamily="34" charset="0"/>
                <a:ea typeface="Times New Roman"/>
                <a:cs typeface="Arial" pitchFamily="34" charset="0"/>
              </a:rPr>
              <a:t>b. Share practice</a:t>
            </a:r>
          </a:p>
          <a:p>
            <a:pPr marL="685800" marR="0" indent="228600">
              <a:spcBef>
                <a:spcPts val="0"/>
              </a:spcBef>
              <a:spcAft>
                <a:spcPts val="0"/>
              </a:spcAft>
            </a:pPr>
            <a:r>
              <a:rPr lang="en-US" sz="800" dirty="0" smtClean="0">
                <a:latin typeface="Arial" pitchFamily="34" charset="0"/>
                <a:ea typeface="Times New Roman"/>
                <a:cs typeface="Arial" pitchFamily="34" charset="0"/>
              </a:rPr>
              <a:t>c. Self disclosure</a:t>
            </a:r>
          </a:p>
          <a:p>
            <a:pPr marL="685800" marR="0">
              <a:spcBef>
                <a:spcPts val="0"/>
              </a:spcBef>
              <a:spcAft>
                <a:spcPts val="0"/>
              </a:spcAft>
            </a:pPr>
            <a:r>
              <a:rPr lang="en-US" sz="800" dirty="0" smtClean="0">
                <a:latin typeface="Arial" pitchFamily="34" charset="0"/>
                <a:ea typeface="Times New Roman"/>
                <a:cs typeface="Arial" pitchFamily="34" charset="0"/>
              </a:rPr>
              <a:t>5. Extrinsic (externally motivated)</a:t>
            </a:r>
          </a:p>
          <a:p>
            <a:pPr marL="685800" marR="0">
              <a:spcBef>
                <a:spcPts val="0"/>
              </a:spcBef>
              <a:spcAft>
                <a:spcPts val="0"/>
              </a:spcAft>
            </a:pPr>
            <a:r>
              <a:rPr lang="en-US" sz="800" dirty="0" smtClean="0">
                <a:latin typeface="Arial" pitchFamily="34" charset="0"/>
                <a:ea typeface="Times New Roman"/>
                <a:cs typeface="Arial" pitchFamily="34" charset="0"/>
              </a:rPr>
              <a:t>6. Intrinsic (internally, self motivated)</a:t>
            </a:r>
          </a:p>
          <a:p>
            <a:pPr marL="685800" marR="0">
              <a:spcBef>
                <a:spcPts val="0"/>
              </a:spcBef>
              <a:spcAft>
                <a:spcPts val="0"/>
              </a:spcAft>
            </a:pPr>
            <a:r>
              <a:rPr lang="en-US" sz="800" dirty="0" smtClean="0">
                <a:latin typeface="Arial" pitchFamily="34" charset="0"/>
                <a:ea typeface="Times New Roman"/>
                <a:cs typeface="Arial" pitchFamily="34" charset="0"/>
              </a:rPr>
              <a:t>7. Lazy (No motivation; choosing not to do things or to use sources)</a:t>
            </a:r>
          </a:p>
          <a:p>
            <a:pPr marL="685800" marR="0">
              <a:spcBef>
                <a:spcPts val="0"/>
              </a:spcBef>
              <a:spcAft>
                <a:spcPts val="0"/>
              </a:spcAft>
            </a:pPr>
            <a:r>
              <a:rPr lang="en-US" sz="800" dirty="0" smtClean="0">
                <a:latin typeface="Arial" pitchFamily="34" charset="0"/>
                <a:ea typeface="Times New Roman"/>
                <a:cs typeface="Arial" pitchFamily="34" charset="0"/>
              </a:rPr>
              <a:t>8. Organization</a:t>
            </a:r>
          </a:p>
          <a:p>
            <a:pPr>
              <a:spcBef>
                <a:spcPts val="0"/>
              </a:spcBef>
              <a:spcAft>
                <a:spcPts val="0"/>
              </a:spcAft>
            </a:pPr>
            <a:endParaRPr lang="en-US" sz="8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White, D. S., &amp; Connaway, L. S. (2011-2012). </a:t>
            </a:r>
            <a:r>
              <a:rPr lang="en-US" sz="800" i="1" dirty="0" smtClean="0">
                <a:latin typeface="Arial" pitchFamily="34" charset="0"/>
                <a:cs typeface="Arial" pitchFamily="34" charset="0"/>
              </a:rPr>
              <a:t>Visitors and residents: What motivates engagement with the digital information environment.</a:t>
            </a:r>
            <a:r>
              <a:rPr lang="en-US" sz="800" dirty="0" smtClean="0">
                <a:latin typeface="Arial" pitchFamily="34" charset="0"/>
                <a:cs typeface="Arial" pitchFamily="34" charset="0"/>
              </a:rPr>
              <a:t> Funded by JISC, OCLC, and Oxford University.  Retrieved from </a:t>
            </a:r>
            <a:r>
              <a:rPr lang="en-US" sz="800" u="sng" dirty="0" smtClean="0">
                <a:latin typeface="Arial" pitchFamily="34" charset="0"/>
                <a:cs typeface="Arial" pitchFamily="34" charset="0"/>
                <a:hlinkClick r:id="rId3"/>
              </a:rPr>
              <a:t>http://www.oclc.org/research/activities/vandr/</a:t>
            </a:r>
            <a:endParaRPr lang="en-US" sz="800" dirty="0" smtClean="0">
              <a:latin typeface="Arial" pitchFamily="34" charset="0"/>
              <a:cs typeface="Arial" pitchFamily="34" charset="0"/>
            </a:endParaRPr>
          </a:p>
          <a:p>
            <a:pPr>
              <a:spcBef>
                <a:spcPts val="0"/>
              </a:spcBef>
              <a:spcAft>
                <a:spcPts val="0"/>
              </a:spcAft>
            </a:pPr>
            <a:endParaRPr lang="en-US" sz="800" dirty="0" smtClean="0">
              <a:latin typeface="Arial" pitchFamily="34" charset="0"/>
              <a:cs typeface="Arial" pitchFamily="34" charset="0"/>
            </a:endParaRPr>
          </a:p>
          <a:p>
            <a:pPr>
              <a:spcBef>
                <a:spcPts val="0"/>
              </a:spcBef>
              <a:spcAft>
                <a:spcPts val="0"/>
              </a:spcAft>
            </a:pPr>
            <a:r>
              <a:rPr lang="en-US" sz="800" dirty="0" smtClean="0">
                <a:latin typeface="Arial" pitchFamily="34" charset="0"/>
                <a:cs typeface="Arial" pitchFamily="34" charset="0"/>
              </a:rPr>
              <a:t>Microsoft Clip Art</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pitchFamily="34" charset="0"/>
                <a:cs typeface="Arial" pitchFamily="34" charset="0"/>
              </a:rPr>
              <a:t>Residents: significant online presence and usage; high level of collaborative activity online; contributions to the online environment in the form of uploading materials, photos, videos; high dependence on a mobile device (smart phone, laptop, etc.); more than 10 hours a week spent online.</a:t>
            </a:r>
          </a:p>
          <a:p>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hlinkClick r:id="rId4"/>
              </a:rPr>
              <a:t>http://www.flickr.com/photos/nicocavallotto/363251198/</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4275" y="698500"/>
            <a:ext cx="4652963" cy="3489325"/>
          </a:xfrm>
          <a:ln/>
        </p:spPr>
      </p:sp>
      <p:sp>
        <p:nvSpPr>
          <p:cNvPr id="81923" name="Rectangle 3"/>
          <p:cNvSpPr>
            <a:spLocks noGrp="1" noChangeArrowheads="1"/>
          </p:cNvSpPr>
          <p:nvPr>
            <p:ph type="body" idx="1"/>
          </p:nvPr>
        </p:nvSpPr>
        <p:spPr>
          <a:xfrm>
            <a:off x="157162" y="4421062"/>
            <a:ext cx="6705600" cy="4651500"/>
          </a:xfrm>
          <a:noFill/>
          <a:ln/>
        </p:spPr>
        <p:txBody>
          <a:bodyPr/>
          <a:lstStyle/>
          <a:p>
            <a:pPr eaLnBrk="1" hangingPunct="1">
              <a:spcBef>
                <a:spcPts val="0"/>
              </a:spcBef>
            </a:pPr>
            <a:r>
              <a:rPr lang="en-US" sz="1000" dirty="0" smtClean="0">
                <a:latin typeface="Arial" pitchFamily="34" charset="0"/>
                <a:ea typeface="ＭＳ Ｐゴシック" charset="-128"/>
                <a:cs typeface="Arial" pitchFamily="34" charset="0"/>
              </a:rPr>
              <a:t>This is the updated Agency Tree map created by David.  (All stages, Phase 1 and 2)</a:t>
            </a:r>
          </a:p>
          <a:p>
            <a:pPr eaLnBrk="1" hangingPunct="1">
              <a:spcBef>
                <a:spcPts val="0"/>
              </a:spcBef>
            </a:pPr>
            <a:endParaRPr lang="en-US" sz="1000" dirty="0" smtClean="0">
              <a:latin typeface="Arial" pitchFamily="34" charset="0"/>
              <a:ea typeface="ＭＳ Ｐゴシック" charset="-128"/>
              <a:cs typeface="Arial" pitchFamily="34" charset="0"/>
            </a:endParaRPr>
          </a:p>
          <a:p>
            <a:pPr eaLnBrk="1" hangingPunct="1">
              <a:spcBef>
                <a:spcPts val="0"/>
              </a:spcBef>
            </a:pPr>
            <a:r>
              <a:rPr lang="en-US" sz="1000" b="1" dirty="0" smtClean="0">
                <a:latin typeface="Arial" pitchFamily="34" charset="0"/>
                <a:ea typeface="ＭＳ Ｐゴシック" charset="-128"/>
                <a:cs typeface="Arial" pitchFamily="34" charset="0"/>
              </a:rPr>
              <a:t>Distraction</a:t>
            </a:r>
          </a:p>
          <a:p>
            <a:pPr eaLnBrk="1" hangingPunct="1">
              <a:spcBef>
                <a:spcPts val="0"/>
              </a:spcBef>
            </a:pPr>
            <a:r>
              <a:rPr lang="en-US" sz="1000" dirty="0" smtClean="0">
                <a:latin typeface="Arial" pitchFamily="34" charset="0"/>
                <a:cs typeface="Arial" pitchFamily="34" charset="0"/>
              </a:rPr>
              <a:t>“Being online is a little unproductive sometimes. Sometimes I will actually turn off my internet if I want to be more productive, and that’s because in an environment where I almost subconsciously check </a:t>
            </a:r>
            <a:r>
              <a:rPr lang="en-US" sz="1000" dirty="0" err="1" smtClean="0">
                <a:latin typeface="Arial" pitchFamily="34" charset="0"/>
                <a:cs typeface="Arial" pitchFamily="34" charset="0"/>
              </a:rPr>
              <a:t>Facebook</a:t>
            </a:r>
            <a:r>
              <a:rPr lang="en-US" sz="1000" dirty="0" smtClean="0">
                <a:latin typeface="Arial" pitchFamily="34" charset="0"/>
                <a:cs typeface="Arial" pitchFamily="34" charset="0"/>
              </a:rPr>
              <a:t> or check my email, it tends to be very distracting while I’m trying to read an in-depth text.” (UKG2, 0:19:18, Female, age unidentified,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(Embedding) </a:t>
            </a:r>
          </a:p>
          <a:p>
            <a:pPr eaLnBrk="1" hangingPunct="1">
              <a:spcBef>
                <a:spcPts val="0"/>
              </a:spcBef>
            </a:pPr>
            <a:endParaRPr lang="en-US" sz="1000" dirty="0" smtClean="0">
              <a:latin typeface="Arial" pitchFamily="34" charset="0"/>
              <a:ea typeface="ＭＳ Ｐゴシック" charset="-128"/>
              <a:cs typeface="Arial" pitchFamily="34" charset="0"/>
            </a:endParaRPr>
          </a:p>
          <a:p>
            <a:pPr eaLnBrk="1" hangingPunct="1">
              <a:spcBef>
                <a:spcPts val="0"/>
              </a:spcBef>
            </a:pPr>
            <a:r>
              <a:rPr lang="en-US" sz="1000" b="1" dirty="0" smtClean="0">
                <a:latin typeface="Arial" pitchFamily="34" charset="0"/>
                <a:ea typeface="ＭＳ Ｐゴシック" charset="-128"/>
                <a:cs typeface="Arial" pitchFamily="34" charset="0"/>
              </a:rPr>
              <a:t>Ease/Convenience</a:t>
            </a:r>
          </a:p>
          <a:p>
            <a:pPr eaLnBrk="1" hangingPunct="1">
              <a:spcBef>
                <a:spcPts val="0"/>
              </a:spcBef>
            </a:pPr>
            <a:r>
              <a:rPr lang="en-US" sz="1000" dirty="0" smtClean="0">
                <a:latin typeface="Arial" pitchFamily="34" charset="0"/>
                <a:ea typeface="ＭＳ Ｐゴシック" charset="-128"/>
                <a:cs typeface="Arial" pitchFamily="34" charset="0"/>
              </a:rPr>
              <a:t>“Well I probably actually use these things on emails because it’s an incredibly easy and quick way of getting information.”  (UKS8, 0:04:36, Female, Age 16, </a:t>
            </a:r>
            <a:r>
              <a:rPr lang="en-US" sz="1000" i="1" dirty="0" smtClean="0">
                <a:latin typeface="Arial" pitchFamily="34" charset="0"/>
                <a:ea typeface="ＭＳ Ｐゴシック" charset="-128"/>
                <a:cs typeface="Arial" pitchFamily="34" charset="0"/>
              </a:rPr>
              <a:t>Digital Visitors and Residents</a:t>
            </a:r>
            <a:r>
              <a:rPr lang="en-US" sz="1000" dirty="0" smtClean="0">
                <a:latin typeface="Arial" pitchFamily="34" charset="0"/>
                <a:ea typeface="ＭＳ Ｐゴシック" charset="-128"/>
                <a:cs typeface="Arial" pitchFamily="34" charset="0"/>
              </a:rPr>
              <a:t>) (Emerging)</a:t>
            </a:r>
          </a:p>
          <a:p>
            <a:pPr eaLnBrk="1" hangingPunct="1">
              <a:spcBef>
                <a:spcPts val="0"/>
              </a:spcBef>
            </a:pPr>
            <a:endParaRPr lang="en-US" sz="1000" dirty="0" smtClean="0">
              <a:latin typeface="Arial" pitchFamily="34" charset="0"/>
              <a:ea typeface="ＭＳ Ｐゴシック" charset="-128"/>
              <a:cs typeface="Arial" pitchFamily="34" charset="0"/>
            </a:endParaRPr>
          </a:p>
          <a:p>
            <a:pPr eaLnBrk="1" hangingPunct="1">
              <a:spcBef>
                <a:spcPts val="0"/>
              </a:spcBef>
            </a:pPr>
            <a:r>
              <a:rPr lang="en-US" sz="1000" b="1" dirty="0" smtClean="0">
                <a:latin typeface="Arial" pitchFamily="34" charset="0"/>
                <a:ea typeface="ＭＳ Ｐゴシック" charset="-128"/>
                <a:cs typeface="Arial" pitchFamily="34" charset="0"/>
              </a:rPr>
              <a:t>Ease/Convenience: Wikipedia</a:t>
            </a:r>
          </a:p>
          <a:p>
            <a:pPr>
              <a:spcBef>
                <a:spcPts val="0"/>
              </a:spcBef>
            </a:pPr>
            <a:r>
              <a:rPr lang="en-US" sz="1000" dirty="0" smtClean="0">
                <a:latin typeface="Arial" pitchFamily="34" charset="0"/>
                <a:ea typeface="ＭＳ Ｐゴシック" charset="-128"/>
                <a:cs typeface="Arial" pitchFamily="34" charset="0"/>
              </a:rPr>
              <a:t>“I just thought, because it was the easiest thing to do there and then, and I didn’t have a lot of time and I just though Wikipedia would be the best option.” (UKS1, 0:16:49, Male, Age 18, </a:t>
            </a:r>
            <a:r>
              <a:rPr lang="en-US" sz="1000" i="1" dirty="0" smtClean="0">
                <a:latin typeface="Arial" pitchFamily="34" charset="0"/>
                <a:ea typeface="ＭＳ Ｐゴシック" charset="-128"/>
                <a:cs typeface="Arial" pitchFamily="34" charset="0"/>
              </a:rPr>
              <a:t>Digital Visitors and Residents</a:t>
            </a:r>
            <a:r>
              <a:rPr lang="en-US" sz="1000" dirty="0" smtClean="0">
                <a:latin typeface="Arial" pitchFamily="34" charset="0"/>
                <a:ea typeface="ＭＳ Ｐゴシック" charset="-128"/>
                <a:cs typeface="Arial" pitchFamily="34" charset="0"/>
              </a:rPr>
              <a:t>) (Emerging)</a:t>
            </a:r>
          </a:p>
          <a:p>
            <a:pPr>
              <a:spcBef>
                <a:spcPts val="0"/>
              </a:spcBef>
            </a:pPr>
            <a:r>
              <a:rPr lang="en-US" sz="1000" dirty="0" smtClean="0">
                <a:latin typeface="Arial" pitchFamily="34" charset="0"/>
                <a:ea typeface="ＭＳ Ｐゴシック" charset="-128"/>
                <a:cs typeface="Arial" pitchFamily="34" charset="0"/>
              </a:rPr>
              <a:t> </a:t>
            </a:r>
          </a:p>
          <a:p>
            <a:pPr>
              <a:spcBef>
                <a:spcPts val="0"/>
              </a:spcBef>
            </a:pPr>
            <a:r>
              <a:rPr lang="en-US" sz="1000" dirty="0" smtClean="0">
                <a:latin typeface="Arial" pitchFamily="34" charset="0"/>
                <a:ea typeface="ＭＳ Ｐゴシック" charset="-128"/>
                <a:cs typeface="Arial" pitchFamily="34" charset="0"/>
              </a:rPr>
              <a:t>“Probably not the best, but I think it’s the simplest and easiest way to get going.  So if I needed to produce a much more detailed and developed essay I would probably explore further on the internet.” (UKS1, 0:17:52, Male, Age 18, </a:t>
            </a:r>
            <a:r>
              <a:rPr lang="en-US" sz="1000" i="1" dirty="0" smtClean="0">
                <a:latin typeface="Arial" pitchFamily="34" charset="0"/>
                <a:ea typeface="ＭＳ Ｐゴシック" charset="-128"/>
                <a:cs typeface="Arial" pitchFamily="34" charset="0"/>
              </a:rPr>
              <a:t>Digital Visitors and Residents</a:t>
            </a:r>
            <a:r>
              <a:rPr lang="en-US" sz="1000" dirty="0" smtClean="0">
                <a:latin typeface="Arial" pitchFamily="34" charset="0"/>
                <a:ea typeface="ＭＳ Ｐゴシック" charset="-128"/>
                <a:cs typeface="Arial" pitchFamily="34" charset="0"/>
              </a:rPr>
              <a:t>) (Emerging)</a:t>
            </a:r>
          </a:p>
          <a:p>
            <a:pPr>
              <a:spcBef>
                <a:spcPts val="0"/>
              </a:spcBef>
            </a:pPr>
            <a:endParaRPr lang="en-US" sz="1000" dirty="0" smtClean="0">
              <a:latin typeface="Arial" pitchFamily="34" charset="0"/>
              <a:ea typeface="ＭＳ Ｐゴシック" charset="-128"/>
              <a:cs typeface="Arial" pitchFamily="34" charset="0"/>
            </a:endParaRPr>
          </a:p>
          <a:p>
            <a:pPr>
              <a:spcBef>
                <a:spcPts val="0"/>
              </a:spcBef>
            </a:pPr>
            <a:r>
              <a:rPr lang="en-US" sz="1000" b="1" dirty="0" smtClean="0">
                <a:latin typeface="Arial" pitchFamily="34" charset="0"/>
                <a:ea typeface="ＭＳ Ｐゴシック" charset="-128"/>
                <a:cs typeface="Arial" pitchFamily="34" charset="0"/>
              </a:rPr>
              <a:t>Reliable</a:t>
            </a:r>
          </a:p>
          <a:p>
            <a:pPr>
              <a:spcBef>
                <a:spcPts val="0"/>
              </a:spcBef>
            </a:pPr>
            <a:r>
              <a:rPr lang="en-US" sz="1000" dirty="0" smtClean="0">
                <a:latin typeface="Arial" pitchFamily="34" charset="0"/>
                <a:cs typeface="Arial" pitchFamily="34" charset="0"/>
              </a:rPr>
              <a:t>“But I try to find one source that looks like its reliable, not biased and applicable and then look at the references it cites.” (USU10, 0:46:55, Male, Age 28,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(Establishing) </a:t>
            </a:r>
            <a:endParaRPr lang="en-US" sz="1000" dirty="0" smtClean="0">
              <a:latin typeface="Arial" pitchFamily="34" charset="0"/>
              <a:ea typeface="ＭＳ Ｐゴシック" charset="-128"/>
              <a:cs typeface="Arial" pitchFamily="34" charset="0"/>
            </a:endParaRPr>
          </a:p>
          <a:p>
            <a:pPr>
              <a:spcBef>
                <a:spcPts val="0"/>
              </a:spcBef>
            </a:pPr>
            <a:endParaRPr lang="en-US" sz="1000" dirty="0" smtClean="0">
              <a:latin typeface="Arial" pitchFamily="34" charset="0"/>
              <a:ea typeface="ＭＳ Ｐゴシック" charset="-128"/>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000" dirty="0" smtClean="0">
                <a:latin typeface="Arial" pitchFamily="34" charset="0"/>
                <a:cs typeface="Arial" pitchFamily="34" charset="0"/>
              </a:rPr>
              <a:t>White, D. S., &amp; Connaway, L. S. (2011-2012). </a:t>
            </a:r>
            <a:r>
              <a:rPr lang="en-US" sz="1000" i="1" dirty="0" smtClean="0">
                <a:latin typeface="Arial" pitchFamily="34" charset="0"/>
                <a:cs typeface="Arial" pitchFamily="34" charset="0"/>
              </a:rPr>
              <a:t>Visitors and residents: What motivates engagement with the digital information environment.</a:t>
            </a:r>
            <a:r>
              <a:rPr lang="en-US" sz="1000" dirty="0" smtClean="0">
                <a:latin typeface="Arial" pitchFamily="34" charset="0"/>
                <a:cs typeface="Arial" pitchFamily="34" charset="0"/>
              </a:rPr>
              <a:t> Funded by JISC, OCLC, and Oxford University.  Retrieved from </a:t>
            </a:r>
            <a:r>
              <a:rPr lang="en-US" sz="1000" u="sng" dirty="0" smtClean="0">
                <a:latin typeface="Arial" pitchFamily="34" charset="0"/>
                <a:cs typeface="Arial" pitchFamily="34" charset="0"/>
                <a:hlinkClick r:id="rId3"/>
              </a:rPr>
              <a:t>http://www.oclc.org/research/activities/vandr/</a:t>
            </a:r>
            <a:endParaRPr lang="en-US" sz="1000" dirty="0" smtClean="0">
              <a:latin typeface="Arial" pitchFamily="34" charset="0"/>
              <a:cs typeface="Arial" pitchFamily="34" charset="0"/>
            </a:endParaRPr>
          </a:p>
          <a:p>
            <a:pPr marL="0" lvl="2">
              <a:spcBef>
                <a:spcPts val="0"/>
              </a:spcBef>
            </a:pPr>
            <a:endParaRPr lang="en-US" sz="1000" dirty="0" smtClean="0">
              <a:latin typeface="Arial" pitchFamily="34" charset="0"/>
              <a:cs typeface="Arial" pitchFamily="34" charset="0"/>
            </a:endParaRPr>
          </a:p>
          <a:p>
            <a:pPr>
              <a:spcBef>
                <a:spcPts val="0"/>
              </a:spcBef>
            </a:pPr>
            <a:endParaRPr lang="en-GB" sz="1400" dirty="0" smtClean="0">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3636742"/>
            <a:ext cx="6629400" cy="5283419"/>
          </a:xfrm>
        </p:spPr>
        <p:txBody>
          <a:bodyPr>
            <a:noAutofit/>
          </a:bodyPr>
          <a:lstStyle/>
          <a:p>
            <a:pPr marL="0" marR="0">
              <a:spcBef>
                <a:spcPts val="0"/>
              </a:spcBef>
              <a:spcAft>
                <a:spcPts val="0"/>
              </a:spcAft>
            </a:pPr>
            <a:r>
              <a:rPr lang="en-US" sz="1200" dirty="0" smtClean="0">
                <a:latin typeface="Arial" pitchFamily="34" charset="0"/>
                <a:ea typeface="Times New Roman"/>
                <a:cs typeface="Arial" pitchFamily="34" charset="0"/>
              </a:rPr>
              <a:t>II. Sources</a:t>
            </a:r>
          </a:p>
          <a:p>
            <a:pPr marL="342900" marR="0" indent="-342900">
              <a:spcBef>
                <a:spcPts val="0"/>
              </a:spcBef>
              <a:spcAft>
                <a:spcPts val="0"/>
              </a:spcAft>
              <a:buAutoNum type="alphaUcPeriod"/>
            </a:pPr>
            <a:r>
              <a:rPr lang="en-US" sz="1200" dirty="0" smtClean="0">
                <a:latin typeface="Arial" pitchFamily="34" charset="0"/>
                <a:ea typeface="Times New Roman"/>
                <a:cs typeface="Arial" pitchFamily="34" charset="0"/>
              </a:rPr>
              <a:t>Human</a:t>
            </a:r>
          </a:p>
          <a:p>
            <a:pPr marL="692150" marR="0" indent="-228600">
              <a:spcBef>
                <a:spcPts val="0"/>
              </a:spcBef>
              <a:spcAft>
                <a:spcPts val="0"/>
              </a:spcAft>
              <a:buAutoNum type="arabicPeriod"/>
            </a:pPr>
            <a:r>
              <a:rPr lang="en-US" sz="1200" dirty="0" smtClean="0">
                <a:latin typeface="Arial" pitchFamily="34" charset="0"/>
                <a:ea typeface="Times New Roman"/>
                <a:cs typeface="Arial" pitchFamily="34" charset="0"/>
              </a:rPr>
              <a:t>Mother</a:t>
            </a:r>
          </a:p>
          <a:p>
            <a:pPr marL="692150" marR="0" indent="-228600">
              <a:spcBef>
                <a:spcPts val="0"/>
              </a:spcBef>
              <a:spcAft>
                <a:spcPts val="0"/>
              </a:spcAft>
              <a:buAutoNum type="arabicPeriod"/>
            </a:pPr>
            <a:r>
              <a:rPr lang="en-US" sz="1200" dirty="0" smtClean="0">
                <a:latin typeface="Arial" pitchFamily="34" charset="0"/>
                <a:ea typeface="Times New Roman"/>
                <a:cs typeface="Arial" pitchFamily="34" charset="0"/>
              </a:rPr>
              <a:t>Father</a:t>
            </a:r>
          </a:p>
          <a:p>
            <a:pPr marL="463550" marR="0">
              <a:spcBef>
                <a:spcPts val="0"/>
              </a:spcBef>
              <a:spcAft>
                <a:spcPts val="0"/>
              </a:spcAft>
            </a:pPr>
            <a:r>
              <a:rPr lang="en-US" sz="1200" dirty="0" smtClean="0">
                <a:latin typeface="Arial" pitchFamily="34" charset="0"/>
                <a:ea typeface="Times New Roman"/>
                <a:cs typeface="Arial" pitchFamily="34" charset="0"/>
              </a:rPr>
              <a:t>3. Extended family (siblings, cousins, relatives, children, spouses)</a:t>
            </a:r>
          </a:p>
          <a:p>
            <a:pPr marL="463550" marR="0">
              <a:spcBef>
                <a:spcPts val="0"/>
              </a:spcBef>
              <a:spcAft>
                <a:spcPts val="0"/>
              </a:spcAft>
            </a:pPr>
            <a:r>
              <a:rPr lang="en-US" sz="1200" dirty="0" smtClean="0">
                <a:latin typeface="Arial" pitchFamily="34" charset="0"/>
                <a:ea typeface="Times New Roman"/>
                <a:cs typeface="Arial" pitchFamily="34" charset="0"/>
              </a:rPr>
              <a:t>4. Experts/Professionals</a:t>
            </a:r>
          </a:p>
          <a:p>
            <a:pPr marL="463550" marR="0">
              <a:spcBef>
                <a:spcPts val="0"/>
              </a:spcBef>
              <a:spcAft>
                <a:spcPts val="0"/>
              </a:spcAft>
            </a:pPr>
            <a:r>
              <a:rPr lang="en-US" sz="1200" dirty="0" smtClean="0">
                <a:latin typeface="Arial" pitchFamily="34" charset="0"/>
                <a:ea typeface="Times New Roman"/>
                <a:cs typeface="Arial" pitchFamily="34" charset="0"/>
              </a:rPr>
              <a:t>5. Friends/Colleagues (‘mates’)</a:t>
            </a:r>
          </a:p>
          <a:p>
            <a:pPr marL="463550" marR="0">
              <a:spcBef>
                <a:spcPts val="0"/>
              </a:spcBef>
              <a:spcAft>
                <a:spcPts val="0"/>
              </a:spcAft>
            </a:pPr>
            <a:r>
              <a:rPr lang="en-US" sz="1200" dirty="0" smtClean="0">
                <a:latin typeface="Arial" pitchFamily="34" charset="0"/>
                <a:ea typeface="Times New Roman"/>
                <a:cs typeface="Arial" pitchFamily="34" charset="0"/>
              </a:rPr>
              <a:t>6. Teachers/Professors</a:t>
            </a:r>
          </a:p>
          <a:p>
            <a:pPr marL="463550" marR="0">
              <a:spcBef>
                <a:spcPts val="0"/>
              </a:spcBef>
              <a:spcAft>
                <a:spcPts val="0"/>
              </a:spcAft>
            </a:pPr>
            <a:r>
              <a:rPr lang="en-US" sz="1200" dirty="0" smtClean="0">
                <a:latin typeface="Arial" pitchFamily="34" charset="0"/>
                <a:ea typeface="Times New Roman"/>
                <a:cs typeface="Arial" pitchFamily="34" charset="0"/>
              </a:rPr>
              <a:t>7. Peers (school, university colleagues but not ‘friends’)</a:t>
            </a:r>
          </a:p>
          <a:p>
            <a:pPr marL="463550" marR="0">
              <a:spcBef>
                <a:spcPts val="0"/>
              </a:spcBef>
              <a:spcAft>
                <a:spcPts val="0"/>
              </a:spcAft>
            </a:pPr>
            <a:r>
              <a:rPr lang="en-US" sz="1200" dirty="0" smtClean="0">
                <a:latin typeface="Arial" pitchFamily="34" charset="0"/>
                <a:ea typeface="Times New Roman"/>
                <a:cs typeface="Arial" pitchFamily="34" charset="0"/>
              </a:rPr>
              <a:t>8. Librarians</a:t>
            </a:r>
          </a:p>
          <a:p>
            <a:pPr marL="463550" marR="0">
              <a:spcBef>
                <a:spcPts val="0"/>
              </a:spcBef>
              <a:spcAft>
                <a:spcPts val="0"/>
              </a:spcAft>
            </a:pPr>
            <a:r>
              <a:rPr lang="en-US" sz="1200" dirty="0" smtClean="0">
                <a:latin typeface="Arial" pitchFamily="34" charset="0"/>
                <a:ea typeface="Times New Roman"/>
                <a:cs typeface="Arial" pitchFamily="34" charset="0"/>
              </a:rPr>
              <a:t>9. Other</a:t>
            </a:r>
          </a:p>
          <a:p>
            <a:pPr marL="0" marR="0">
              <a:spcBef>
                <a:spcPts val="0"/>
              </a:spcBef>
              <a:spcAft>
                <a:spcPts val="0"/>
              </a:spcAft>
            </a:pPr>
            <a:r>
              <a:rPr lang="en-US" sz="1200" dirty="0" smtClean="0">
                <a:latin typeface="Arial" pitchFamily="34" charset="0"/>
                <a:ea typeface="Times New Roman"/>
                <a:cs typeface="Arial" pitchFamily="34" charset="0"/>
              </a:rPr>
              <a:t>B. Digital</a:t>
            </a:r>
          </a:p>
          <a:p>
            <a:pPr marL="463550" marR="0">
              <a:spcBef>
                <a:spcPts val="0"/>
              </a:spcBef>
              <a:spcAft>
                <a:spcPts val="0"/>
              </a:spcAft>
            </a:pPr>
            <a:r>
              <a:rPr lang="en-US" sz="1200" dirty="0" smtClean="0">
                <a:latin typeface="Arial" pitchFamily="34" charset="0"/>
                <a:ea typeface="Times New Roman"/>
                <a:cs typeface="Arial" pitchFamily="34" charset="0"/>
              </a:rPr>
              <a:t>1. E-books</a:t>
            </a:r>
          </a:p>
          <a:p>
            <a:pPr marL="463550" marR="0">
              <a:spcBef>
                <a:spcPts val="0"/>
              </a:spcBef>
              <a:spcAft>
                <a:spcPts val="0"/>
              </a:spcAft>
            </a:pPr>
            <a:r>
              <a:rPr lang="en-US" sz="1200" dirty="0" smtClean="0">
                <a:latin typeface="Arial" pitchFamily="34" charset="0"/>
                <a:ea typeface="Times New Roman"/>
                <a:cs typeface="Arial" pitchFamily="34" charset="0"/>
              </a:rPr>
              <a:t>2. Online textbooks</a:t>
            </a:r>
          </a:p>
          <a:p>
            <a:pPr marL="463550" marR="0">
              <a:spcBef>
                <a:spcPts val="0"/>
              </a:spcBef>
              <a:spcAft>
                <a:spcPts val="0"/>
              </a:spcAft>
            </a:pPr>
            <a:r>
              <a:rPr lang="en-US" sz="1200" dirty="0" smtClean="0">
                <a:latin typeface="Arial" pitchFamily="34" charset="0"/>
                <a:ea typeface="Times New Roman"/>
                <a:cs typeface="Arial" pitchFamily="34" charset="0"/>
              </a:rPr>
              <a:t>3. Databases</a:t>
            </a:r>
          </a:p>
          <a:p>
            <a:pPr marL="463550" marR="0">
              <a:spcBef>
                <a:spcPts val="0"/>
              </a:spcBef>
              <a:spcAft>
                <a:spcPts val="0"/>
              </a:spcAft>
            </a:pPr>
            <a:r>
              <a:rPr lang="en-US" sz="1200" dirty="0" smtClean="0">
                <a:latin typeface="Arial" pitchFamily="34" charset="0"/>
                <a:ea typeface="Times New Roman"/>
                <a:cs typeface="Arial" pitchFamily="34" charset="0"/>
              </a:rPr>
              <a:t>4. Websites</a:t>
            </a:r>
          </a:p>
          <a:p>
            <a:pPr marL="463550" marR="0">
              <a:spcBef>
                <a:spcPts val="0"/>
              </a:spcBef>
              <a:spcAft>
                <a:spcPts val="0"/>
              </a:spcAft>
            </a:pPr>
            <a:r>
              <a:rPr lang="en-US" sz="1200" dirty="0" smtClean="0">
                <a:latin typeface="Arial" pitchFamily="34" charset="0"/>
                <a:ea typeface="Times New Roman"/>
                <a:cs typeface="Arial" pitchFamily="34" charset="0"/>
              </a:rPr>
              <a:t>5. VLEs, CMSs</a:t>
            </a:r>
          </a:p>
          <a:p>
            <a:pPr marL="0" marR="0">
              <a:spcBef>
                <a:spcPts val="0"/>
              </a:spcBef>
              <a:spcAft>
                <a:spcPts val="0"/>
              </a:spcAft>
            </a:pPr>
            <a:r>
              <a:rPr lang="en-US" sz="1200" dirty="0" smtClean="0">
                <a:latin typeface="Arial" pitchFamily="34" charset="0"/>
                <a:ea typeface="Times New Roman"/>
                <a:cs typeface="Arial" pitchFamily="34" charset="0"/>
              </a:rPr>
              <a:t>C. Physical</a:t>
            </a:r>
          </a:p>
          <a:p>
            <a:pPr marL="800100" marR="0" lvl="1" indent="-342900">
              <a:spcBef>
                <a:spcPts val="0"/>
              </a:spcBef>
              <a:spcAft>
                <a:spcPts val="0"/>
              </a:spcAft>
              <a:buAutoNum type="arabicPeriod"/>
            </a:pPr>
            <a:r>
              <a:rPr lang="en-US" sz="1200" dirty="0" smtClean="0">
                <a:latin typeface="Arial" pitchFamily="34" charset="0"/>
                <a:ea typeface="Times New Roman"/>
                <a:cs typeface="Arial" pitchFamily="34" charset="0"/>
              </a:rPr>
              <a:t>Books</a:t>
            </a:r>
          </a:p>
          <a:p>
            <a:pPr marL="800100" marR="0" lvl="1" indent="-342900">
              <a:spcBef>
                <a:spcPts val="0"/>
              </a:spcBef>
              <a:spcAft>
                <a:spcPts val="0"/>
              </a:spcAft>
              <a:buAutoNum type="arabicPeriod"/>
            </a:pPr>
            <a:r>
              <a:rPr lang="en-US" sz="1200" dirty="0" smtClean="0">
                <a:latin typeface="Arial" pitchFamily="34" charset="0"/>
                <a:ea typeface="Times New Roman"/>
                <a:cs typeface="Arial" pitchFamily="34" charset="0"/>
              </a:rPr>
              <a:t>Notes</a:t>
            </a:r>
          </a:p>
          <a:p>
            <a:pPr>
              <a:spcBef>
                <a:spcPts val="0"/>
              </a:spcBef>
              <a:spcAft>
                <a:spcPts val="0"/>
              </a:spcAft>
            </a:pPr>
            <a:endParaRPr lang="en-US" sz="1200" kern="1200" dirty="0" smtClean="0">
              <a:solidFill>
                <a:schemeClr val="tx1"/>
              </a:solidFill>
              <a:latin typeface="Arial" pitchFamily="34" charset="0"/>
              <a:cs typeface="Arial" pitchFamily="34" charset="0"/>
            </a:endParaRPr>
          </a:p>
          <a:p>
            <a:pPr marL="0" marR="0" lvl="2" indent="0" algn="l" defTabSz="914400" rtl="0" eaLnBrk="1" fontAlgn="base" latinLnBrk="0" hangingPunct="1">
              <a:lnSpc>
                <a:spcPct val="120000"/>
              </a:lnSpc>
              <a:spcBef>
                <a:spcPts val="0"/>
              </a:spcBef>
              <a:spcAft>
                <a:spcPts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pPr>
              <a:lnSpc>
                <a:spcPct val="120000"/>
              </a:lnSpc>
              <a:spcBef>
                <a:spcPts val="0"/>
              </a:spcBef>
              <a:spcAft>
                <a:spcPts val="0"/>
              </a:spcAft>
            </a:pPr>
            <a:endParaRPr lang="en-US" sz="1200" kern="1200" dirty="0" smtClean="0">
              <a:solidFill>
                <a:schemeClr val="tx1"/>
              </a:solidFill>
              <a:latin typeface="Arial" pitchFamily="34" charset="0"/>
              <a:cs typeface="Arial" pitchFamily="34" charset="0"/>
            </a:endParaRPr>
          </a:p>
          <a:p>
            <a:pPr>
              <a:lnSpc>
                <a:spcPct val="120000"/>
              </a:lnSpc>
              <a:spcBef>
                <a:spcPts val="0"/>
              </a:spcBef>
              <a:spcAft>
                <a:spcPts val="0"/>
              </a:spcAft>
            </a:pPr>
            <a:r>
              <a:rPr lang="en-US" sz="1200" kern="1200" dirty="0" smtClean="0">
                <a:solidFill>
                  <a:schemeClr val="tx1"/>
                </a:solidFill>
                <a:latin typeface="Arial" pitchFamily="34" charset="0"/>
                <a:cs typeface="Arial" pitchFamily="34" charset="0"/>
                <a:hlinkClick r:id="rId4"/>
              </a:rPr>
              <a:t>http://www.flickr.com/photos/lafayette-college/5515447182/</a:t>
            </a:r>
            <a:endParaRPr lang="en-US" sz="1200" kern="1200" dirty="0" smtClean="0">
              <a:solidFill>
                <a:schemeClr val="tx1"/>
              </a:solidFill>
              <a:latin typeface="Arial" pitchFamily="34" charset="0"/>
              <a:cs typeface="Arial" pitchFamily="34" charset="0"/>
            </a:endParaRPr>
          </a:p>
          <a:p>
            <a:pPr>
              <a:lnSpc>
                <a:spcPct val="120000"/>
              </a:lnSpc>
              <a:spcBef>
                <a:spcPts val="0"/>
              </a:spcBef>
              <a:spcAft>
                <a:spcPts val="0"/>
              </a:spcAft>
            </a:pPr>
            <a:endParaRPr lang="en-US" sz="900" kern="1200" dirty="0" smtClean="0">
              <a:solidFill>
                <a:schemeClr val="tx1"/>
              </a:solidFill>
              <a:latin typeface="Arial" pitchFamily="34" charset="0"/>
              <a:cs typeface="Arial" pitchFamily="34" charset="0"/>
            </a:endParaRPr>
          </a:p>
          <a:p>
            <a:pPr>
              <a:lnSpc>
                <a:spcPct val="120000"/>
              </a:lnSpc>
              <a:spcBef>
                <a:spcPts val="0"/>
              </a:spcBef>
              <a:spcAft>
                <a:spcPts val="0"/>
              </a:spcAft>
            </a:pPr>
            <a:endParaRPr lang="en-US" sz="900" kern="1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233362" y="4421062"/>
            <a:ext cx="6477000" cy="4651499"/>
          </a:xfrm>
          <a:noFill/>
          <a:ln/>
        </p:spPr>
        <p:txBody>
          <a:bodyPr/>
          <a:lstStyle/>
          <a:p>
            <a:pPr marL="0" marR="0" indent="0" algn="l" defTabSz="914400" rtl="0" eaLnBrk="1" fontAlgn="base" latinLnBrk="0" hangingPunct="1">
              <a:spcBef>
                <a:spcPts val="0"/>
              </a:spcBef>
              <a:spcAft>
                <a:spcPct val="0"/>
              </a:spcAft>
              <a:buClrTx/>
              <a:buSzTx/>
              <a:buFontTx/>
              <a:buNone/>
              <a:tabLst/>
              <a:defRPr/>
            </a:pPr>
            <a:r>
              <a:rPr lang="en-US" sz="1400" dirty="0" smtClean="0">
                <a:latin typeface="Arial" pitchFamily="34" charset="0"/>
                <a:ea typeface="ＭＳ Ｐゴシック" charset="-128"/>
                <a:cs typeface="Arial" pitchFamily="34" charset="0"/>
              </a:rPr>
              <a:t>This is the updated People Tree map.  (All stages, Phase 1 and 2)</a:t>
            </a:r>
          </a:p>
          <a:p>
            <a:pPr marL="0" marR="0" indent="0" algn="l" defTabSz="914400" rtl="0" eaLnBrk="1" fontAlgn="base" latinLnBrk="0" hangingPunct="1">
              <a:spcBef>
                <a:spcPts val="0"/>
              </a:spcBef>
              <a:spcAft>
                <a:spcPct val="0"/>
              </a:spcAft>
              <a:buClrTx/>
              <a:buSzTx/>
              <a:buFontTx/>
              <a:buNone/>
              <a:tabLst/>
              <a:defRPr/>
            </a:pPr>
            <a:endParaRPr lang="en-US" sz="1400" dirty="0" smtClean="0">
              <a:latin typeface="Arial" pitchFamily="34" charset="0"/>
              <a:ea typeface="ＭＳ Ｐゴシック" charset="-128"/>
              <a:cs typeface="Arial" pitchFamily="34" charset="0"/>
            </a:endParaRPr>
          </a:p>
          <a:p>
            <a:pPr marL="0" marR="0" indent="0" algn="l" defTabSz="914400" rtl="0" eaLnBrk="1" fontAlgn="base" latinLnBrk="0" hangingPunct="1">
              <a:spcBef>
                <a:spcPts val="0"/>
              </a:spcBef>
              <a:spcAft>
                <a:spcPct val="0"/>
              </a:spcAft>
              <a:buClrTx/>
              <a:buSzTx/>
              <a:buFontTx/>
              <a:buNone/>
              <a:tabLst/>
              <a:defRPr/>
            </a:pPr>
            <a:r>
              <a:rPr lang="en-US" sz="1400" kern="1200" dirty="0" smtClean="0">
                <a:solidFill>
                  <a:schemeClr val="tx1"/>
                </a:solidFill>
                <a:latin typeface="Arial" pitchFamily="34" charset="0"/>
                <a:cs typeface="Arial" pitchFamily="34" charset="0"/>
              </a:rPr>
              <a:t>In the codebook, Peers were considered “school, university colleagues but not “friends.””  Whereas Colleagues  were Friends/Colleagues (“mates”), a separate node. </a:t>
            </a:r>
            <a:endParaRPr lang="en-US" sz="1400" dirty="0" smtClean="0">
              <a:latin typeface="Arial" pitchFamily="34" charset="0"/>
              <a:ea typeface="ＭＳ Ｐゴシック" charset="-128"/>
              <a:cs typeface="Arial" pitchFamily="34" charset="0"/>
            </a:endParaRPr>
          </a:p>
          <a:p>
            <a:pPr eaLnBrk="1" hangingPunct="1">
              <a:spcBef>
                <a:spcPts val="0"/>
              </a:spcBef>
            </a:pPr>
            <a:endParaRPr lang="en-US" sz="1400" dirty="0" smtClean="0">
              <a:latin typeface="Arial" pitchFamily="34" charset="0"/>
              <a:ea typeface="ＭＳ Ｐゴシック" charset="-128"/>
              <a:cs typeface="Arial" pitchFamily="34" charset="0"/>
            </a:endParaRPr>
          </a:p>
          <a:p>
            <a:pPr eaLnBrk="1" hangingPunct="1">
              <a:spcBef>
                <a:spcPts val="0"/>
              </a:spcBef>
            </a:pPr>
            <a:r>
              <a:rPr lang="en-US" sz="1400" dirty="0" smtClean="0">
                <a:latin typeface="Arial" pitchFamily="34" charset="0"/>
                <a:ea typeface="ＭＳ Ｐゴシック" charset="-128"/>
                <a:cs typeface="Arial" pitchFamily="34" charset="0"/>
              </a:rPr>
              <a:t>“One of my favorite ways of getting information is by asking people.  Instead of </a:t>
            </a:r>
            <a:r>
              <a:rPr lang="en-US" sz="1400" dirty="0" err="1" smtClean="0">
                <a:latin typeface="Arial" pitchFamily="34" charset="0"/>
                <a:ea typeface="ＭＳ Ｐゴシック" charset="-128"/>
                <a:cs typeface="Arial" pitchFamily="34" charset="0"/>
              </a:rPr>
              <a:t>Googling</a:t>
            </a:r>
            <a:r>
              <a:rPr lang="en-US" sz="1400" dirty="0" smtClean="0">
                <a:latin typeface="Arial" pitchFamily="34" charset="0"/>
                <a:ea typeface="ＭＳ Ｐゴシック" charset="-128"/>
                <a:cs typeface="Arial" pitchFamily="34" charset="0"/>
              </a:rPr>
              <a:t> the whole time I mostly have faith in the fact that people are actually learning, if I can go to a tutor and ask them something.” (UKU3, 0:19:34, Female, Age 19, </a:t>
            </a:r>
            <a:r>
              <a:rPr lang="en-US" sz="1400" i="1" dirty="0" smtClean="0">
                <a:latin typeface="Arial" pitchFamily="34" charset="0"/>
                <a:ea typeface="ＭＳ Ｐゴシック" charset="-128"/>
                <a:cs typeface="Arial" pitchFamily="34" charset="0"/>
              </a:rPr>
              <a:t>Digital Visitors and Residents</a:t>
            </a:r>
            <a:r>
              <a:rPr lang="en-US" sz="1400" dirty="0" smtClean="0">
                <a:latin typeface="Arial" pitchFamily="34" charset="0"/>
                <a:ea typeface="ＭＳ Ｐゴシック" charset="-128"/>
                <a:cs typeface="Arial" pitchFamily="34" charset="0"/>
              </a:rPr>
              <a:t>) (Emerging) </a:t>
            </a:r>
          </a:p>
          <a:p>
            <a:pPr eaLnBrk="1" hangingPunct="1">
              <a:spcBef>
                <a:spcPts val="0"/>
              </a:spcBef>
            </a:pPr>
            <a:endParaRPr lang="en-US" sz="1400" dirty="0" smtClean="0">
              <a:latin typeface="Arial" pitchFamily="34" charset="0"/>
              <a:ea typeface="ＭＳ Ｐゴシック" charset="-128"/>
              <a:cs typeface="Arial" pitchFamily="34" charset="0"/>
            </a:endParaRPr>
          </a:p>
          <a:p>
            <a:pPr>
              <a:spcBef>
                <a:spcPts val="0"/>
              </a:spcBef>
            </a:pPr>
            <a:r>
              <a:rPr lang="en-US" sz="1400" dirty="0" smtClean="0">
                <a:latin typeface="Arial" pitchFamily="34" charset="0"/>
                <a:cs typeface="Arial" pitchFamily="34" charset="0"/>
              </a:rPr>
              <a:t>“I do, like I’ll call home and ask my dad a question about something or another, or like my grandparents. My grandpa took like a bunch of high level math stuff, so I’ve asked him periodically but if I could I’d just as soon know everything automatically, that’d just be easy.” (USU4, 0:41:48, Male, Age 19,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(Emerging)</a:t>
            </a:r>
          </a:p>
          <a:p>
            <a:pPr eaLnBrk="1" hangingPunct="1">
              <a:spcBef>
                <a:spcPts val="0"/>
              </a:spcBef>
            </a:pPr>
            <a:endParaRPr lang="en-US" sz="1400" dirty="0" smtClean="0">
              <a:latin typeface="Arial" pitchFamily="34" charset="0"/>
              <a:ea typeface="ＭＳ Ｐゴシック" charset="-128"/>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lvl="2">
              <a:spcBef>
                <a:spcPts val="0"/>
              </a:spcBef>
            </a:pPr>
            <a:endParaRPr lang="en-US" sz="1400" dirty="0" smtClean="0">
              <a:latin typeface="Arial" pitchFamily="34" charset="0"/>
              <a:cs typeface="Arial" pitchFamily="34" charset="0"/>
            </a:endParaRPr>
          </a:p>
          <a:p>
            <a:pPr eaLnBrk="1" hangingPunct="1"/>
            <a:endParaRPr lang="en-US" sz="1400" dirty="0" smtClean="0">
              <a:latin typeface="Arial" pitchFamily="34" charset="0"/>
              <a:ea typeface="ＭＳ Ｐゴシック" charset="-128"/>
              <a:cs typeface="Arial" pitchFamily="34" charset="0"/>
            </a:endParaRPr>
          </a:p>
          <a:p>
            <a:pPr eaLnBrk="1" hangingPunct="1"/>
            <a:endParaRPr lang="en-GB" dirty="0" smtClean="0">
              <a:ea typeface="ＭＳ Ｐゴシック" charset="-128"/>
            </a:endParaRPr>
          </a:p>
        </p:txBody>
      </p:sp>
      <p:sp>
        <p:nvSpPr>
          <p:cNvPr id="83970" name="Rectangle 2"/>
          <p:cNvSpPr>
            <a:spLocks noGrp="1" noRot="1" noChangeAspect="1" noChangeArrowheads="1" noTextEdit="1"/>
          </p:cNvSpPr>
          <p:nvPr>
            <p:ph type="sldImg"/>
          </p:nvPr>
        </p:nvSpPr>
        <p:spPr>
          <a:xfrm>
            <a:off x="1184275" y="698500"/>
            <a:ext cx="4652963" cy="3489325"/>
          </a:xfrm>
          <a:ln/>
        </p:spPr>
      </p:sp>
      <p:sp>
        <p:nvSpPr>
          <p:cNvPr id="4" name="Slide Number Placeholder 3"/>
          <p:cNvSpPr>
            <a:spLocks noGrp="1"/>
          </p:cNvSpPr>
          <p:nvPr>
            <p:ph type="sldNum" sz="quarter" idx="10"/>
          </p:nvPr>
        </p:nvSpPr>
        <p:spPr/>
        <p:txBody>
          <a:bodyPr/>
          <a:lstStyle/>
          <a:p>
            <a:fld id="{32CF4C4C-19F4-4555-84AC-DDCE43DBCD2E}"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4275" y="698500"/>
            <a:ext cx="4652963" cy="3489325"/>
          </a:xfrm>
          <a:ln/>
        </p:spPr>
      </p:sp>
      <p:sp>
        <p:nvSpPr>
          <p:cNvPr id="70659" name="Rectangle 3"/>
          <p:cNvSpPr>
            <a:spLocks noGrp="1" noChangeArrowheads="1"/>
          </p:cNvSpPr>
          <p:nvPr>
            <p:ph type="body" idx="1"/>
          </p:nvPr>
        </p:nvSpPr>
        <p:spPr>
          <a:xfrm>
            <a:off x="157162" y="4421061"/>
            <a:ext cx="6705600" cy="4884863"/>
          </a:xfrm>
          <a:noFill/>
          <a:ln/>
        </p:spPr>
        <p:txBody>
          <a:bodyPr>
            <a:noAutofit/>
          </a:bodyPr>
          <a:lstStyle/>
          <a:p>
            <a:pPr>
              <a:spcBef>
                <a:spcPts val="0"/>
              </a:spcBef>
            </a:pPr>
            <a:r>
              <a:rPr lang="en-GB" sz="1200" b="1" dirty="0" smtClean="0">
                <a:latin typeface="Arial" pitchFamily="34" charset="0"/>
                <a:cs typeface="Arial" pitchFamily="34" charset="0"/>
              </a:rPr>
              <a:t>UKU3 (UK 1</a:t>
            </a:r>
            <a:r>
              <a:rPr lang="en-GB" sz="1200" b="1" baseline="30000" dirty="0" smtClean="0">
                <a:latin typeface="Arial" pitchFamily="34" charset="0"/>
                <a:cs typeface="Arial" pitchFamily="34" charset="0"/>
              </a:rPr>
              <a:t>st</a:t>
            </a:r>
            <a:r>
              <a:rPr lang="en-GB" sz="1200" b="1" dirty="0" smtClean="0">
                <a:latin typeface="Arial" pitchFamily="34" charset="0"/>
                <a:cs typeface="Arial" pitchFamily="34" charset="0"/>
              </a:rPr>
              <a:t> year undergraduate)</a:t>
            </a:r>
            <a:endParaRPr lang="en-US" sz="1200" dirty="0" smtClean="0">
              <a:latin typeface="Arial" pitchFamily="34" charset="0"/>
              <a:cs typeface="Arial" pitchFamily="34" charset="0"/>
            </a:endParaRPr>
          </a:p>
          <a:p>
            <a:pPr>
              <a:spcBef>
                <a:spcPts val="0"/>
              </a:spcBef>
            </a:pPr>
            <a:r>
              <a:rPr lang="en-GB" sz="1200" dirty="0" smtClean="0">
                <a:latin typeface="Arial" pitchFamily="34" charset="0"/>
                <a:cs typeface="Arial" pitchFamily="34" charset="0"/>
              </a:rPr>
              <a:t>This participant has a clear demarcation between Resident modes of engagement in her personal life and Visitor modes of engagement for study. </a:t>
            </a:r>
          </a:p>
          <a:p>
            <a:pPr>
              <a:spcBef>
                <a:spcPts val="0"/>
              </a:spcBef>
            </a:pPr>
            <a:endParaRPr lang="en-US" sz="1200" dirty="0" smtClean="0">
              <a:latin typeface="Arial" pitchFamily="34" charset="0"/>
              <a:ea typeface="ＭＳ Ｐゴシック" charset="-128"/>
              <a:cs typeface="Arial" pitchFamily="34" charset="0"/>
            </a:endParaRPr>
          </a:p>
          <a:p>
            <a:pPr>
              <a:spcBef>
                <a:spcPts val="0"/>
              </a:spcBef>
            </a:pPr>
            <a:r>
              <a:rPr lang="en-GB" sz="1200" dirty="0" smtClean="0">
                <a:latin typeface="Arial" pitchFamily="34" charset="0"/>
                <a:cs typeface="Arial" pitchFamily="34" charset="0"/>
              </a:rPr>
              <a:t>The map is a mode of engagement landscape onto which individuals can be plotted. The limits of the map have been defined by the four major framing concepts of the project: V&amp;R – Personal and Institutional. The Personal end of the axis encompasses an individual’s private life, and the Institutional is their professional and/or academic life.  </a:t>
            </a:r>
          </a:p>
          <a:p>
            <a:pPr>
              <a:spcBef>
                <a:spcPts val="0"/>
              </a:spcBef>
            </a:pPr>
            <a:endParaRPr lang="en-US" sz="1200" dirty="0" smtClean="0">
              <a:latin typeface="Arial" pitchFamily="34" charset="0"/>
              <a:cs typeface="Arial" pitchFamily="34" charset="0"/>
            </a:endParaRPr>
          </a:p>
          <a:p>
            <a:pPr>
              <a:spcBef>
                <a:spcPts val="0"/>
              </a:spcBef>
            </a:pPr>
            <a:r>
              <a:rPr lang="en-GB" sz="1200" dirty="0" smtClean="0">
                <a:latin typeface="Arial" pitchFamily="34" charset="0"/>
                <a:cs typeface="Arial" pitchFamily="34" charset="0"/>
              </a:rPr>
              <a:t>The data from the Emerging educational stage seem to suggest that individuals were engaging with systems and materials not provided by their institutions to do institutional work (e.g., consulting Wikipedia to write an essay). Such user-owned literacies, when mapped like this, take a prominent role in the academic work of many of our research subjects. Given the effect that the internet is having on collapsing the relationship between certain modes of activity and specific physical spaces, it is important not to tie notions of the intuitional and the personal to ideas of “school/university/library” and “home” as buildings. </a:t>
            </a:r>
          </a:p>
          <a:p>
            <a:pPr>
              <a:spcBef>
                <a:spcPts val="0"/>
              </a:spcBef>
            </a:pPr>
            <a:endParaRPr lang="en-GB" sz="1200" dirty="0" smtClean="0">
              <a:latin typeface="Arial" pitchFamily="34" charset="0"/>
              <a:cs typeface="Arial" pitchFamily="34" charset="0"/>
            </a:endParaRPr>
          </a:p>
          <a:p>
            <a:pPr marL="0" marR="0" lvl="2" indent="0" algn="l" defTabSz="914400" rtl="0" eaLnBrk="1" fontAlgn="base" latinLnBrk="0" hangingPunct="1">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White, D. S., &amp; Connaway, L. S. (2011-2012).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Retrieved from </a:t>
            </a:r>
            <a:r>
              <a:rPr lang="en-US" sz="1200" u="sng" dirty="0" smtClean="0">
                <a:latin typeface="Arial" pitchFamily="34" charset="0"/>
                <a:cs typeface="Arial" pitchFamily="34" charset="0"/>
                <a:hlinkClick r:id="rId3"/>
              </a:rPr>
              <a:t>http://www.oclc.org/research/activities/vandr/</a:t>
            </a:r>
            <a:endParaRPr lang="en-US" sz="1200" dirty="0" smtClean="0">
              <a:latin typeface="Arial" pitchFamily="34" charset="0"/>
              <a:cs typeface="Arial" pitchFamily="34" charset="0"/>
            </a:endParaRPr>
          </a:p>
          <a:p>
            <a:pPr marL="0" marR="0" lvl="2" indent="0" algn="l" defTabSz="914400" rtl="0" eaLnBrk="1" fontAlgn="base" latinLnBrk="0" hangingPunct="1">
              <a:spcBef>
                <a:spcPts val="0"/>
              </a:spcBef>
              <a:spcAft>
                <a:spcPct val="0"/>
              </a:spcAft>
              <a:buClrTx/>
              <a:buSzTx/>
              <a:buFontTx/>
              <a:buNone/>
              <a:tabLst/>
              <a:defRPr/>
            </a:pPr>
            <a:endParaRPr lang="en-GB" sz="1400" dirty="0" smtClean="0">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4275" y="698500"/>
            <a:ext cx="4652963" cy="3489325"/>
          </a:xfrm>
          <a:ln/>
        </p:spPr>
      </p:sp>
      <p:sp>
        <p:nvSpPr>
          <p:cNvPr id="71683" name="Rectangle 3"/>
          <p:cNvSpPr>
            <a:spLocks noGrp="1" noChangeArrowheads="1"/>
          </p:cNvSpPr>
          <p:nvPr>
            <p:ph type="body" idx="1"/>
          </p:nvPr>
        </p:nvSpPr>
        <p:spPr>
          <a:xfrm>
            <a:off x="157161" y="4424362"/>
            <a:ext cx="6705601" cy="4648200"/>
          </a:xfrm>
          <a:noFill/>
          <a:ln/>
        </p:spPr>
        <p:txBody>
          <a:bodyPr/>
          <a:lstStyle/>
          <a:p>
            <a:r>
              <a:rPr lang="en-GB" sz="1400" b="1" dirty="0" smtClean="0">
                <a:latin typeface="Arial" pitchFamily="34" charset="0"/>
                <a:cs typeface="Arial" pitchFamily="34" charset="0"/>
              </a:rPr>
              <a:t>USS4 (US high-school student)</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This is an example of a participant who is predominantly engaging in a Visitor mode. The quotes illustrate that he does use the web regularly for his studies, but is not interested in being “visible” online. </a:t>
            </a:r>
            <a:endParaRPr lang="en-US" sz="1400" dirty="0" smtClean="0">
              <a:latin typeface="Arial" pitchFamily="34" charset="0"/>
              <a:cs typeface="Arial" pitchFamily="34" charset="0"/>
            </a:endParaRPr>
          </a:p>
          <a:p>
            <a:pPr eaLnBrk="1" hangingPunct="1"/>
            <a:endParaRPr lang="en-US" sz="1400" dirty="0" smtClean="0">
              <a:latin typeface="Arial" pitchFamily="34" charset="0"/>
              <a:ea typeface="ＭＳ Ｐゴシック" charset="-128"/>
              <a:cs typeface="Arial" pitchFamily="34" charset="0"/>
            </a:endParaRPr>
          </a:p>
          <a:p>
            <a:pPr defTabSz="932871">
              <a:defRPr/>
            </a:pPr>
            <a:r>
              <a:rPr lang="en-GB" sz="1400" dirty="0" smtClean="0">
                <a:latin typeface="Arial" pitchFamily="34" charset="0"/>
                <a:cs typeface="Arial" pitchFamily="34" charset="0"/>
              </a:rPr>
              <a:t>The distinction between internal and external motivation can quickly become complicated. However, attempting to define why individuals engage with particular kinds of information can help identify substantive and relevant issues. For instance, the difference between the personal and the institutional diminishes as individuals become increasingly embedded in academic contexts. This convergence would be representative of the process of “becoming” an expert in a given discipline, and in the shift from predominantly consuming to constructing knowledge.</a:t>
            </a:r>
            <a:br>
              <a:rPr lang="en-GB" sz="1400" dirty="0" smtClean="0">
                <a:latin typeface="Arial" pitchFamily="34" charset="0"/>
                <a:cs typeface="Arial" pitchFamily="34" charset="0"/>
              </a:rPr>
            </a:br>
            <a:r>
              <a:rPr lang="en-GB" sz="1400" dirty="0" smtClean="0">
                <a:latin typeface="Arial" pitchFamily="34" charset="0"/>
                <a:cs typeface="Arial" pitchFamily="34" charset="0"/>
              </a:rPr>
              <a:t>The numbers on the dark blue blocks represent the time-code point in the interview at which the participant discussed an activity or approach. </a:t>
            </a:r>
            <a:endParaRPr lang="en-US" sz="1400" dirty="0" smtClean="0">
              <a:latin typeface="Arial" pitchFamily="34" charset="0"/>
              <a:cs typeface="Arial" pitchFamily="34" charset="0"/>
            </a:endParaRPr>
          </a:p>
          <a:p>
            <a:pPr eaLnBrk="1" hangingPunct="1"/>
            <a:endParaRPr lang="en-GB" sz="1400" dirty="0" smtClean="0">
              <a:latin typeface="Arial" pitchFamily="34" charset="0"/>
              <a:ea typeface="ＭＳ Ｐゴシック" charset="-128"/>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latin typeface="Arial" pitchFamily="34" charset="0"/>
              <a:cs typeface="Arial" pitchFamily="34" charset="0"/>
            </a:endParaRPr>
          </a:p>
          <a:p>
            <a:pPr eaLnBrk="1" hangingPunct="1"/>
            <a:endParaRPr lang="en-GB" sz="1200"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4275" y="698500"/>
            <a:ext cx="4652963" cy="3489325"/>
          </a:xfrm>
          <a:ln/>
        </p:spPr>
      </p:sp>
      <p:sp>
        <p:nvSpPr>
          <p:cNvPr id="72707" name="Rectangle 3"/>
          <p:cNvSpPr>
            <a:spLocks noGrp="1" noChangeArrowheads="1"/>
          </p:cNvSpPr>
          <p:nvPr>
            <p:ph type="body" idx="1"/>
          </p:nvPr>
        </p:nvSpPr>
        <p:spPr>
          <a:xfrm>
            <a:off x="157162" y="4421062"/>
            <a:ext cx="6629400" cy="4651499"/>
          </a:xfrm>
          <a:noFill/>
          <a:ln/>
        </p:spPr>
        <p:txBody>
          <a:bodyPr/>
          <a:lstStyle/>
          <a:p>
            <a:r>
              <a:rPr lang="en-GB" sz="1400" b="1" dirty="0" smtClean="0">
                <a:latin typeface="Arial" pitchFamily="34" charset="0"/>
                <a:cs typeface="Arial" pitchFamily="34" charset="0"/>
              </a:rPr>
              <a:t>USU3 (US 1</a:t>
            </a:r>
            <a:r>
              <a:rPr lang="en-GB" sz="1400" b="1" baseline="30000" dirty="0" smtClean="0">
                <a:latin typeface="Arial" pitchFamily="34" charset="0"/>
                <a:cs typeface="Arial" pitchFamily="34" charset="0"/>
              </a:rPr>
              <a:t>st</a:t>
            </a:r>
            <a:r>
              <a:rPr lang="en-GB" sz="1400" b="1" dirty="0" smtClean="0">
                <a:latin typeface="Arial" pitchFamily="34" charset="0"/>
                <a:cs typeface="Arial" pitchFamily="34" charset="0"/>
              </a:rPr>
              <a:t> year undergraduate)</a:t>
            </a:r>
            <a:r>
              <a:rPr lang="en-GB" sz="1400" dirty="0" smtClean="0">
                <a:latin typeface="Arial" pitchFamily="34" charset="0"/>
                <a:cs typeface="Arial" pitchFamily="34" charset="0"/>
              </a:rPr>
              <a:t/>
            </a:r>
            <a:br>
              <a:rPr lang="en-GB" sz="1400" dirty="0" smtClean="0">
                <a:latin typeface="Arial" pitchFamily="34" charset="0"/>
                <a:cs typeface="Arial" pitchFamily="34" charset="0"/>
              </a:rPr>
            </a:br>
            <a:r>
              <a:rPr lang="en-GB" sz="1400" dirty="0" smtClean="0">
                <a:latin typeface="Arial" pitchFamily="34" charset="0"/>
                <a:cs typeface="Arial" pitchFamily="34" charset="0"/>
              </a:rPr>
              <a:t>This participant is highly Resident, connected to friends, family and study related matters “24/7” via a </a:t>
            </a:r>
            <a:r>
              <a:rPr lang="en-GB" sz="1400" dirty="0" err="1" smtClean="0">
                <a:latin typeface="Arial" pitchFamily="34" charset="0"/>
                <a:cs typeface="Arial" pitchFamily="34" charset="0"/>
              </a:rPr>
              <a:t>smartphone</a:t>
            </a:r>
            <a:r>
              <a:rPr lang="en-GB" sz="1400" dirty="0" smtClean="0">
                <a:latin typeface="Arial" pitchFamily="34" charset="0"/>
                <a:cs typeface="Arial" pitchFamily="34" charset="0"/>
              </a:rPr>
              <a:t>. His willingness to “friend” fellow students with a view to discussing assignments in </a:t>
            </a:r>
            <a:r>
              <a:rPr lang="en-GB" sz="1400" dirty="0" err="1" smtClean="0">
                <a:latin typeface="Arial" pitchFamily="34" charset="0"/>
                <a:cs typeface="Arial" pitchFamily="34" charset="0"/>
              </a:rPr>
              <a:t>Facebook</a:t>
            </a:r>
            <a:r>
              <a:rPr lang="en-GB" sz="1400" dirty="0" smtClean="0">
                <a:latin typeface="Arial" pitchFamily="34" charset="0"/>
                <a:cs typeface="Arial" pitchFamily="34" charset="0"/>
              </a:rPr>
              <a:t> is the main form of activity that takes place in the Resident/Institutional quadrant. This tends to be the only activity that takes place in this quadrant amongst participants from the Emerging educational-stage.</a:t>
            </a:r>
            <a:endParaRPr lang="en-US" sz="1400" dirty="0" smtClean="0">
              <a:latin typeface="Arial" pitchFamily="34" charset="0"/>
              <a:cs typeface="Arial" pitchFamily="34" charset="0"/>
            </a:endParaRPr>
          </a:p>
          <a:p>
            <a:pPr eaLnBrk="1" hangingPunct="1"/>
            <a:endParaRPr lang="en-US" sz="1400" dirty="0" smtClean="0">
              <a:latin typeface="Arial" pitchFamily="34" charset="0"/>
              <a:ea typeface="ＭＳ Ｐゴシック" charset="-128"/>
              <a:cs typeface="Arial" pitchFamily="34" charset="0"/>
            </a:endParaRPr>
          </a:p>
          <a:p>
            <a:pPr eaLnBrk="1" hangingPunct="1"/>
            <a:r>
              <a:rPr lang="en-GB" sz="1400" dirty="0" smtClean="0">
                <a:latin typeface="Arial" pitchFamily="34" charset="0"/>
                <a:cs typeface="Arial" pitchFamily="34" charset="0"/>
              </a:rPr>
              <a:t>It should be possible to plot our code book onto the map, which would provide the ability to automatically plot coded data from individuals or groups. For example, Extrinsic and Intrinsic motives have been coded in </a:t>
            </a:r>
            <a:r>
              <a:rPr lang="en-GB" sz="1400" dirty="0" err="1" smtClean="0">
                <a:latin typeface="Arial" pitchFamily="34" charset="0"/>
                <a:cs typeface="Arial" pitchFamily="34" charset="0"/>
              </a:rPr>
              <a:t>NVivo</a:t>
            </a:r>
            <a:r>
              <a:rPr lang="en-GB" sz="1400" dirty="0" smtClean="0">
                <a:latin typeface="Arial" pitchFamily="34" charset="0"/>
                <a:cs typeface="Arial" pitchFamily="34" charset="0"/>
              </a:rPr>
              <a:t>, which map directly to the vertical axis (Personal/Institutional). Other codes can be identified as more Resident in nature: “Visible messaging,” “Media posting,” “Connection: sharing with others;” or as more Visitor in nature: “Searching,” “Email,” “Word processing.” </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eaLnBrk="1" hangingPunct="1"/>
            <a:endParaRPr lang="en-GB" sz="1200" b="1"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7421" y="3814763"/>
            <a:ext cx="6646460" cy="5257800"/>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latin typeface="Arial" pitchFamily="34" charset="0"/>
                <a:cs typeface="Arial" pitchFamily="34" charset="0"/>
              </a:rPr>
              <a:t>Mathews, B. (2012). </a:t>
            </a:r>
            <a:r>
              <a:rPr lang="en-US" sz="1000" i="1" dirty="0" smtClean="0">
                <a:latin typeface="Arial" pitchFamily="34" charset="0"/>
                <a:cs typeface="Arial" pitchFamily="34" charset="0"/>
              </a:rPr>
              <a:t>Think like a startup: A white paper to inspire library entrepreneurialism. </a:t>
            </a:r>
            <a:r>
              <a:rPr lang="en-US" sz="1000" dirty="0" smtClean="0">
                <a:latin typeface="Arial" pitchFamily="34" charset="0"/>
                <a:cs typeface="Arial" pitchFamily="34" charset="0"/>
              </a:rPr>
              <a:t>Retrieved from </a:t>
            </a:r>
            <a:r>
              <a:rPr lang="en-US" sz="1000" dirty="0" smtClean="0">
                <a:latin typeface="Arial" pitchFamily="34" charset="0"/>
                <a:cs typeface="Arial" pitchFamily="34" charset="0"/>
                <a:hlinkClick r:id="rId3"/>
              </a:rPr>
              <a:t>http://chronicle.com/blognetwork/theubiquitouslibrarian/2012/04/04/think-like-a-startup-a-white-paper/</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“A strategic instructional venture isn’t about just training students how to search database interfaces, but about building their fluency with data, visual, spatial, media, information, and technology </a:t>
            </a:r>
            <a:r>
              <a:rPr lang="en-US" sz="1000" dirty="0" err="1" smtClean="0">
                <a:latin typeface="Arial" pitchFamily="34" charset="0"/>
                <a:cs typeface="Arial" pitchFamily="34" charset="0"/>
              </a:rPr>
              <a:t>literacies</a:t>
            </a:r>
            <a:r>
              <a:rPr lang="en-US" sz="1000" dirty="0" smtClean="0">
                <a:latin typeface="Arial" pitchFamily="34" charset="0"/>
                <a:cs typeface="Arial" pitchFamily="34" charset="0"/>
              </a:rPr>
              <a:t>. This is how we can advance the role of the library.  This is how we transform scholarship.” (pg. 9)</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Example of the teachable moment: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Arial" pitchFamily="34" charset="0"/>
                <a:cs typeface="Arial" pitchFamily="34" charset="0"/>
              </a:rPr>
              <a:t> “Yeah, I don't step in the library anymore… better to read a 25-page article from JSTOR than 250-page book.” Undergraduate student </a:t>
            </a:r>
            <a:r>
              <a:rPr lang="en-US" sz="1000" kern="1200" baseline="0" dirty="0" smtClean="0">
                <a:solidFill>
                  <a:schemeClr val="tx1"/>
                </a:solidFill>
                <a:latin typeface="Arial" pitchFamily="34" charset="0"/>
                <a:cs typeface="Arial" pitchFamily="34" charset="0"/>
              </a:rPr>
              <a:t>IMLSFG_07</a:t>
            </a:r>
            <a:r>
              <a:rPr lang="en-US" sz="1000" kern="1200" dirty="0" smtClean="0">
                <a:solidFill>
                  <a:schemeClr val="tx1"/>
                </a:solidFill>
                <a:latin typeface="Arial" pitchFamily="34" charset="0"/>
                <a:cs typeface="Arial"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Arial" pitchFamily="34" charset="0"/>
                <a:cs typeface="Arial" pitchFamily="34" charset="0"/>
              </a:rPr>
              <a:t>“Yeah, like go to, you could go to JSTOR you can look at like a journal index and it’s library, the catalog for that volume and all sorts of things.  And, it’s not really, I wouldn’t think it’s the most efficient way, but sometimes it takes a lot less time than a search.” Undergraduate student</a:t>
            </a:r>
            <a:r>
              <a:rPr lang="en-US" sz="1000" kern="1200" baseline="0" dirty="0" smtClean="0">
                <a:solidFill>
                  <a:schemeClr val="tx1"/>
                </a:solidFill>
                <a:latin typeface="Arial" pitchFamily="34" charset="0"/>
                <a:cs typeface="Arial" pitchFamily="34" charset="0"/>
              </a:rPr>
              <a:t> IMLSFG_07</a:t>
            </a:r>
            <a:r>
              <a:rPr lang="en-US" sz="1000" kern="1200" dirty="0" smtClean="0">
                <a:solidFill>
                  <a:schemeClr val="tx1"/>
                </a:solidFill>
                <a:latin typeface="Arial" pitchFamily="34" charset="0"/>
                <a:cs typeface="Arial"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dirty="0" smtClean="0">
              <a:solidFill>
                <a:schemeClr val="tx1"/>
              </a:solidFill>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“It’s beautiful, and in the research facilities are amazing there in terms of how many databases they have, but my entire undergraduate, and the majority of my graduate, I had no idea.  I probably knew about 1/100 of the information that was available in the library. Then I spent a couple hours with the main librarian there, just doing a couple of searches that I needed to do, and now I can do that as fast online, through the library’s homepage.  I can do that as fast as I can going through Google and get better, more reliable information.  So I use it a lot actually.” Graduate student</a:t>
            </a:r>
            <a:r>
              <a:rPr lang="en-US" sz="1000" kern="1200" baseline="0" dirty="0" smtClean="0">
                <a:solidFill>
                  <a:schemeClr val="tx1"/>
                </a:solidFill>
                <a:latin typeface="Arial" pitchFamily="34" charset="0"/>
                <a:cs typeface="Arial" pitchFamily="34" charset="0"/>
              </a:rPr>
              <a:t> </a:t>
            </a:r>
            <a:r>
              <a:rPr lang="en-US" sz="1000" kern="1200" dirty="0" smtClean="0">
                <a:solidFill>
                  <a:schemeClr val="tx1"/>
                </a:solidFill>
                <a:latin typeface="Arial" pitchFamily="34" charset="0"/>
                <a:cs typeface="Arial" pitchFamily="34" charset="0"/>
              </a:rPr>
              <a:t>IMLSFG_06</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Arial" pitchFamily="34" charset="0"/>
                <a:cs typeface="Arial" pitchFamily="34" charset="0"/>
              </a:rPr>
              <a:t>Institute for Museums and Library Services Research Grant. (2003-2005). Sense-making the information confluence: The </a:t>
            </a:r>
            <a:r>
              <a:rPr lang="en-US" sz="1000" kern="1200" dirty="0" err="1" smtClean="0">
                <a:solidFill>
                  <a:schemeClr val="tx1"/>
                </a:solidFill>
                <a:latin typeface="Arial" pitchFamily="34" charset="0"/>
                <a:cs typeface="Arial" pitchFamily="34" charset="0"/>
              </a:rPr>
              <a:t>hows</a:t>
            </a:r>
            <a:r>
              <a:rPr lang="en-US" sz="1000" kern="1200" dirty="0" smtClean="0">
                <a:solidFill>
                  <a:schemeClr val="tx1"/>
                </a:solidFill>
                <a:latin typeface="Arial" pitchFamily="34" charset="0"/>
                <a:cs typeface="Arial" pitchFamily="34" charset="0"/>
              </a:rPr>
              <a:t> and the whys of college and university user </a:t>
            </a:r>
            <a:r>
              <a:rPr lang="en-US" sz="1000" kern="1200" dirty="0" err="1" smtClean="0">
                <a:solidFill>
                  <a:schemeClr val="tx1"/>
                </a:solidFill>
                <a:latin typeface="Arial" pitchFamily="34" charset="0"/>
                <a:cs typeface="Arial" pitchFamily="34" charset="0"/>
              </a:rPr>
              <a:t>satisficing</a:t>
            </a:r>
            <a:r>
              <a:rPr lang="en-US" sz="1000" kern="1200" dirty="0" smtClean="0">
                <a:solidFill>
                  <a:schemeClr val="tx1"/>
                </a:solidFill>
                <a:latin typeface="Arial" pitchFamily="34" charset="0"/>
                <a:cs typeface="Arial" pitchFamily="34" charset="0"/>
              </a:rPr>
              <a:t> of information needs. B. </a:t>
            </a:r>
            <a:r>
              <a:rPr lang="en-US" sz="1000" kern="1200" dirty="0" err="1" smtClean="0">
                <a:solidFill>
                  <a:schemeClr val="tx1"/>
                </a:solidFill>
                <a:latin typeface="Arial" pitchFamily="34" charset="0"/>
                <a:cs typeface="Arial" pitchFamily="34" charset="0"/>
              </a:rPr>
              <a:t>Dervin</a:t>
            </a:r>
            <a:r>
              <a:rPr lang="en-US" sz="1000" kern="1200" dirty="0" smtClean="0">
                <a:solidFill>
                  <a:schemeClr val="tx1"/>
                </a:solidFill>
                <a:latin typeface="Arial" pitchFamily="34" charset="0"/>
                <a:cs typeface="Arial" pitchFamily="34" charset="0"/>
              </a:rPr>
              <a:t>, Ohio State University, Principal Investigator; L. S. Connaway, &amp; C. </a:t>
            </a:r>
            <a:r>
              <a:rPr lang="en-US" sz="1000" kern="1200" dirty="0" err="1" smtClean="0">
                <a:solidFill>
                  <a:schemeClr val="tx1"/>
                </a:solidFill>
                <a:latin typeface="Arial" pitchFamily="34" charset="0"/>
                <a:cs typeface="Arial" pitchFamily="34" charset="0"/>
              </a:rPr>
              <a:t>Prabha</a:t>
            </a:r>
            <a:r>
              <a:rPr lang="en-US" sz="1000" kern="1200" dirty="0" smtClean="0">
                <a:solidFill>
                  <a:schemeClr val="tx1"/>
                </a:solidFill>
                <a:latin typeface="Arial" pitchFamily="34" charset="0"/>
                <a:cs typeface="Arial" pitchFamily="34" charset="0"/>
              </a:rPr>
              <a:t>, OCLC Research, Co-Investigators. Project Website URL: </a:t>
            </a:r>
            <a:r>
              <a:rPr lang="en-US" sz="1000" kern="1200" dirty="0" smtClean="0">
                <a:solidFill>
                  <a:schemeClr val="tx1"/>
                </a:solidFill>
                <a:latin typeface="Arial" pitchFamily="34" charset="0"/>
                <a:cs typeface="Arial" pitchFamily="34" charset="0"/>
                <a:hlinkClick r:id="rId4"/>
              </a:rPr>
              <a:t>http://www.oclc.org/research/activities/past/orprojects/imls/default.htm</a:t>
            </a:r>
            <a:endParaRPr lang="en-US" sz="1000" kern="1200" dirty="0" smtClean="0">
              <a:solidFill>
                <a:schemeClr val="tx1"/>
              </a:solidFill>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Microsoft Clip Art</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C4BA3A-418F-49FD-BB3A-2131A9C0B72F}"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024" y="3738562"/>
            <a:ext cx="6545766" cy="5416589"/>
          </a:xfrm>
        </p:spPr>
        <p:txBody>
          <a:bodyPr>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latin typeface="Arial" pitchFamily="34" charset="0"/>
                <a:cs typeface="Arial" pitchFamily="34" charset="0"/>
              </a:rPr>
              <a:t>Mathews, B. (2012). </a:t>
            </a:r>
            <a:r>
              <a:rPr lang="en-US" sz="1200" i="1" dirty="0" smtClean="0">
                <a:latin typeface="Arial" pitchFamily="34" charset="0"/>
                <a:cs typeface="Arial" pitchFamily="34" charset="0"/>
              </a:rPr>
              <a:t>Think like a startup: A white paper to inspire library entrepreneurialism. </a:t>
            </a:r>
            <a:r>
              <a:rPr lang="en-US" sz="1200" dirty="0" smtClean="0">
                <a:latin typeface="Arial" pitchFamily="34" charset="0"/>
                <a:cs typeface="Arial" pitchFamily="34" charset="0"/>
              </a:rPr>
              <a:t>Retrieved from </a:t>
            </a:r>
            <a:r>
              <a:rPr lang="en-US" sz="1200" dirty="0" smtClean="0">
                <a:latin typeface="Arial" pitchFamily="34" charset="0"/>
                <a:cs typeface="Arial" pitchFamily="34" charset="0"/>
                <a:hlinkClick r:id="rId3"/>
              </a:rPr>
              <a:t>http://chronicle.com/blognetwork/theubiquitouslibrarian/2012/04/04/think-like-a-startup-a-white-paper/</a:t>
            </a:r>
            <a:endParaRPr lang="en-US" sz="12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Users do not know they can ask librarians (ERIAL, </a:t>
            </a:r>
            <a:r>
              <a:rPr lang="en-US" sz="1200" i="1" dirty="0" smtClean="0">
                <a:latin typeface="Arial" pitchFamily="34" charset="0"/>
                <a:cs typeface="Arial" pitchFamily="34" charset="0"/>
              </a:rPr>
              <a:t>Seeking synchronicity: Revelations and recommendations for virtual reference</a:t>
            </a:r>
            <a:r>
              <a:rPr lang="en-US" sz="1200" dirty="0" smtClean="0">
                <a:latin typeface="Arial" pitchFamily="34" charset="0"/>
                <a:cs typeface="Arial" pitchFamily="34" charset="0"/>
              </a:rPr>
              <a:t>)</a:t>
            </a:r>
          </a:p>
          <a:p>
            <a:pPr>
              <a:spcBef>
                <a:spcPts val="0"/>
              </a:spcBef>
            </a:pPr>
            <a:endParaRPr lang="en-US" sz="1200" dirty="0" smtClean="0">
              <a:latin typeface="Arial" pitchFamily="34" charset="0"/>
              <a:cs typeface="Arial" pitchFamily="34" charset="0"/>
            </a:endParaRPr>
          </a:p>
          <a:p>
            <a:pPr marL="0" marR="0" indent="12700" algn="l" defTabSz="914400" rtl="0" eaLnBrk="0" fontAlgn="base" latinLnBrk="0" hangingPunct="0">
              <a:lnSpc>
                <a:spcPct val="100000"/>
              </a:lnSpc>
              <a:spcBef>
                <a:spcPts val="0"/>
              </a:spcBef>
              <a:spcAft>
                <a:spcPct val="0"/>
              </a:spcAft>
              <a:buClr>
                <a:srgbClr val="FF7600"/>
              </a:buClr>
              <a:buSzTx/>
              <a:buFontTx/>
              <a:buNone/>
              <a:tabLst/>
              <a:defRPr/>
            </a:pPr>
            <a:r>
              <a:rPr lang="en-US" sz="1200" dirty="0" err="1" smtClean="0">
                <a:latin typeface="Arial" pitchFamily="34" charset="0"/>
                <a:cs typeface="Arial" pitchFamily="34" charset="0"/>
              </a:rPr>
              <a:t>Kolowich</a:t>
            </a:r>
            <a:r>
              <a:rPr lang="en-US" sz="1200" dirty="0" smtClean="0">
                <a:latin typeface="Arial" pitchFamily="34" charset="0"/>
                <a:cs typeface="Arial" pitchFamily="34" charset="0"/>
              </a:rPr>
              <a:t>, S. (2011, August 22). Study: College students rarely use librarians’ expertise. </a:t>
            </a:r>
            <a:r>
              <a:rPr lang="en-US" sz="1200" i="1" dirty="0" smtClean="0">
                <a:latin typeface="Arial" pitchFamily="34" charset="0"/>
                <a:cs typeface="Arial" pitchFamily="34" charset="0"/>
              </a:rPr>
              <a:t>USA Today</a:t>
            </a:r>
            <a:r>
              <a:rPr lang="en-US" sz="1200" dirty="0" smtClean="0">
                <a:latin typeface="Arial" pitchFamily="34" charset="0"/>
                <a:cs typeface="Arial" pitchFamily="34" charset="0"/>
              </a:rPr>
              <a:t>. Retrieved from </a:t>
            </a:r>
            <a:r>
              <a:rPr lang="en-US" sz="1200" dirty="0" smtClean="0">
                <a:latin typeface="Arial" pitchFamily="34" charset="0"/>
                <a:cs typeface="Arial" pitchFamily="34" charset="0"/>
                <a:hlinkClick r:id="rId4"/>
              </a:rPr>
              <a:t>http://www.usatoday.com/news/education/story/2011-08-22/Study-College-students-rarely-use-librarians-expertise/50094086/1</a:t>
            </a:r>
            <a:endParaRPr lang="en-US" sz="1200" dirty="0" smtClean="0">
              <a:latin typeface="Arial" pitchFamily="34" charset="0"/>
              <a:cs typeface="Arial" pitchFamily="34" charset="0"/>
            </a:endParaRPr>
          </a:p>
          <a:p>
            <a:pPr>
              <a:spcBef>
                <a:spcPts val="0"/>
              </a:spcBef>
            </a:pPr>
            <a:endParaRPr lang="en-US" sz="1200" dirty="0" smtClean="0">
              <a:solidFill>
                <a:srgbClr val="C00000"/>
              </a:solidFill>
              <a:latin typeface="Arial" pitchFamily="34" charset="0"/>
              <a:cs typeface="Arial" pitchFamily="34" charset="0"/>
            </a:endParaRPr>
          </a:p>
          <a:p>
            <a:pPr>
              <a:spcBef>
                <a:spcPts val="0"/>
              </a:spcBef>
            </a:pPr>
            <a:r>
              <a:rPr lang="en-US" sz="1200" dirty="0" smtClean="0">
                <a:latin typeface="Arial" pitchFamily="34" charset="0"/>
                <a:cs typeface="Arial" pitchFamily="34" charset="0"/>
              </a:rPr>
              <a:t>Example: Seeking Synchronicity</a:t>
            </a:r>
            <a:endParaRPr lang="en-US" sz="1200" baseline="0" dirty="0" smtClean="0">
              <a:latin typeface="Arial" pitchFamily="34" charset="0"/>
              <a:cs typeface="Arial" pitchFamily="34" charset="0"/>
            </a:endParaRPr>
          </a:p>
          <a:p>
            <a:pPr lvl="1">
              <a:spcBef>
                <a:spcPts val="0"/>
              </a:spcBef>
              <a:buFont typeface="Arial" pitchFamily="34" charset="0"/>
              <a:buChar char="•"/>
            </a:pPr>
            <a:r>
              <a:rPr lang="en-US" sz="1200" baseline="0" dirty="0" smtClean="0">
                <a:latin typeface="Arial" pitchFamily="34" charset="0"/>
                <a:cs typeface="Arial" pitchFamily="34" charset="0"/>
              </a:rPr>
              <a:t>Librarians identified successful VR encounters as those where they were able to offer instruction and specialized knowledge, the user had a positive attitude</a:t>
            </a:r>
          </a:p>
          <a:p>
            <a:pPr lvl="1">
              <a:spcBef>
                <a:spcPts val="0"/>
              </a:spcBef>
              <a:buFont typeface="Arial" pitchFamily="34" charset="0"/>
              <a:buChar char="•"/>
            </a:pPr>
            <a:r>
              <a:rPr lang="en-US" sz="1200" baseline="0" dirty="0" smtClean="0">
                <a:latin typeface="Arial" pitchFamily="34" charset="0"/>
                <a:cs typeface="Arial" pitchFamily="34" charset="0"/>
              </a:rPr>
              <a:t>Users identified successful VR encounters as those providing convenience, an accurate answer, and they were comfortable with the service</a:t>
            </a:r>
          </a:p>
          <a:p>
            <a:pPr lvl="1">
              <a:spcBef>
                <a:spcPts val="0"/>
              </a:spcBef>
              <a:buFont typeface="Arial" pitchFamily="34" charset="0"/>
              <a:buNone/>
            </a:pPr>
            <a:endParaRPr 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ts val="0"/>
              </a:spcBef>
              <a:spcAft>
                <a:spcPct val="0"/>
              </a:spcAft>
              <a:buClrTx/>
              <a:buSzTx/>
              <a:buFontTx/>
              <a:buNone/>
              <a:tabLst/>
              <a:defRPr/>
            </a:pPr>
            <a:r>
              <a:rPr lang="en-US" sz="1200" kern="0" dirty="0" smtClean="0">
                <a:solidFill>
                  <a:schemeClr val="tx1"/>
                </a:solidFill>
                <a:latin typeface="Arial" pitchFamily="34" charset="0"/>
                <a:cs typeface="Arial" pitchFamily="34" charset="0"/>
              </a:rPr>
              <a:t>Connaway, L. S., &amp; Radford, M. L. (2011). </a:t>
            </a:r>
            <a:r>
              <a:rPr lang="en-US" sz="1200" i="1" kern="0" dirty="0" smtClean="0">
                <a:solidFill>
                  <a:schemeClr val="tx1"/>
                </a:solidFill>
                <a:latin typeface="Arial" pitchFamily="34" charset="0"/>
                <a:cs typeface="Arial" pitchFamily="34" charset="0"/>
              </a:rPr>
              <a:t>Seeking synchronicity: Revelations and recommendations for virtual reference.</a:t>
            </a:r>
            <a:r>
              <a:rPr lang="en-US" sz="1200" kern="0" dirty="0" smtClean="0">
                <a:solidFill>
                  <a:schemeClr val="tx1"/>
                </a:solidFill>
                <a:latin typeface="Arial" pitchFamily="34" charset="0"/>
                <a:cs typeface="Arial" pitchFamily="34" charset="0"/>
              </a:rPr>
              <a:t> Dublin, OH: OCLC Research. Retrieved from </a:t>
            </a:r>
            <a:r>
              <a:rPr lang="en-US" sz="1200" u="sng" kern="1200" dirty="0" smtClean="0">
                <a:solidFill>
                  <a:schemeClr val="tx1"/>
                </a:solidFill>
                <a:latin typeface="Arial" pitchFamily="34" charset="0"/>
                <a:cs typeface="Arial" pitchFamily="34" charset="0"/>
                <a:hlinkClick r:id="rId5"/>
              </a:rPr>
              <a:t>http://www.oclc.org/reports/synchronicity/full.pdf</a:t>
            </a:r>
            <a:endParaRPr lang="en-US" sz="1200" kern="1200" dirty="0" smtClean="0">
              <a:solidFill>
                <a:schemeClr val="tx1"/>
              </a:solidFill>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base" latinLnBrk="0" hangingPunct="1">
              <a:spcBef>
                <a:spcPts val="0"/>
              </a:spcBef>
              <a:spcAft>
                <a:spcPct val="0"/>
              </a:spcAft>
              <a:buClrTx/>
              <a:buSzTx/>
              <a:buFontTx/>
              <a:buNone/>
              <a:tabLst/>
              <a:defRPr/>
            </a:pPr>
            <a:endParaRPr lang="en-US" sz="1200" dirty="0" smtClean="0">
              <a:latin typeface="Arial" pitchFamily="34" charset="0"/>
              <a:cs typeface="Arial" pitchFamily="34" charset="0"/>
            </a:endParaRPr>
          </a:p>
          <a:p>
            <a:pPr>
              <a:spcBef>
                <a:spcPts val="0"/>
              </a:spcBef>
            </a:pPr>
            <a:r>
              <a:rPr lang="en-US" sz="1200" dirty="0" smtClean="0">
                <a:latin typeface="Arial" pitchFamily="34" charset="0"/>
                <a:cs typeface="Arial" pitchFamily="34" charset="0"/>
              </a:rPr>
              <a:t>Microsoft Clip Art</a:t>
            </a:r>
          </a:p>
          <a:p>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endParaRPr lang="en-GB" dirty="0" smtClean="0"/>
          </a:p>
        </p:txBody>
      </p:sp>
      <p:sp>
        <p:nvSpPr>
          <p:cNvPr id="93187" name="Slide Number Placeholder 3"/>
          <p:cNvSpPr>
            <a:spLocks noGrp="1"/>
          </p:cNvSpPr>
          <p:nvPr>
            <p:ph type="sldNum" sz="quarter" idx="5"/>
          </p:nvPr>
        </p:nvSpPr>
        <p:spPr>
          <a:noFill/>
        </p:spPr>
        <p:txBody>
          <a:bodyPr/>
          <a:lstStyle/>
          <a:p>
            <a:fld id="{79E2B7F5-120E-421E-A168-4ED6176221C7}"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xfrm>
            <a:off x="371475" y="3636963"/>
            <a:ext cx="6419850" cy="4970462"/>
          </a:xfrm>
          <a:noFill/>
          <a:ln/>
        </p:spPr>
        <p:txBody>
          <a:bodyPr/>
          <a:lstStyle/>
          <a:p>
            <a:endParaRPr lang="en-US" sz="1200" dirty="0" smtClean="0">
              <a:solidFill>
                <a:srgbClr val="FF0000"/>
              </a:solidFill>
            </a:endParaRPr>
          </a:p>
          <a:p>
            <a:endParaRPr lang="en-US" sz="1200" dirty="0" smtClean="0">
              <a:solidFill>
                <a:srgbClr val="FF0000"/>
              </a:solidFill>
            </a:endParaRPr>
          </a:p>
        </p:txBody>
      </p:sp>
      <p:sp>
        <p:nvSpPr>
          <p:cNvPr id="97283" name="Slide Number Placeholder 3"/>
          <p:cNvSpPr>
            <a:spLocks noGrp="1"/>
          </p:cNvSpPr>
          <p:nvPr>
            <p:ph type="sldNum" sz="quarter" idx="5"/>
          </p:nvPr>
        </p:nvSpPr>
        <p:spPr>
          <a:noFill/>
        </p:spPr>
        <p:txBody>
          <a:bodyPr/>
          <a:lstStyle/>
          <a:p>
            <a:fld id="{4843CA0E-6C78-465B-90DD-0731B5BB421E}"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pitchFamily="34" charset="0"/>
                <a:cs typeface="Arial" pitchFamily="34" charset="0"/>
              </a:rPr>
              <a:t>Visitors: functional use of technology, often linked to formal need (such as use of software for specific coursework, or organizing meetings through email contact); less visible/more passive online presence, more likely to favor face- to- face interactions (even as they use the internet to organize/schedule those interactions); fewer than 6 hours spent online a week.</a:t>
            </a:r>
          </a:p>
          <a:p>
            <a:endParaRPr lang="en-US" sz="1400" dirty="0" smtClean="0">
              <a:latin typeface="Arial" pitchFamily="34" charset="0"/>
              <a:cs typeface="Arial"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Microsoft Clip</a:t>
            </a:r>
            <a:r>
              <a:rPr lang="en-US" sz="1400" baseline="0" dirty="0" smtClean="0">
                <a:latin typeface="Arial" pitchFamily="34" charset="0"/>
                <a:cs typeface="Arial" pitchFamily="34" charset="0"/>
              </a:rPr>
              <a:t>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xfrm>
            <a:off x="371475" y="3636963"/>
            <a:ext cx="6419850" cy="4970462"/>
          </a:xfrm>
          <a:noFill/>
          <a:ln/>
        </p:spPr>
        <p:txBody>
          <a:bodyPr/>
          <a:lstStyle/>
          <a:p>
            <a:endParaRPr lang="en-US" sz="1200" dirty="0" smtClean="0">
              <a:solidFill>
                <a:srgbClr val="FF0000"/>
              </a:solidFill>
            </a:endParaRPr>
          </a:p>
          <a:p>
            <a:endParaRPr lang="en-US" sz="1200" dirty="0" smtClean="0">
              <a:solidFill>
                <a:srgbClr val="FF0000"/>
              </a:solidFill>
            </a:endParaRPr>
          </a:p>
        </p:txBody>
      </p:sp>
      <p:sp>
        <p:nvSpPr>
          <p:cNvPr id="97283" name="Slide Number Placeholder 3"/>
          <p:cNvSpPr>
            <a:spLocks noGrp="1"/>
          </p:cNvSpPr>
          <p:nvPr>
            <p:ph type="sldNum" sz="quarter" idx="5"/>
          </p:nvPr>
        </p:nvSpPr>
        <p:spPr>
          <a:noFill/>
        </p:spPr>
        <p:txBody>
          <a:bodyPr/>
          <a:lstStyle/>
          <a:p>
            <a:fld id="{4843CA0E-6C78-465B-90DD-0731B5BB421E}"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xfrm>
            <a:off x="371475" y="3636963"/>
            <a:ext cx="6419850" cy="4970462"/>
          </a:xfrm>
          <a:noFill/>
          <a:ln/>
        </p:spPr>
        <p:txBody>
          <a:bodyPr/>
          <a:lstStyle/>
          <a:p>
            <a:endParaRPr lang="en-US" sz="1200" dirty="0" smtClean="0">
              <a:solidFill>
                <a:srgbClr val="FF0000"/>
              </a:solidFill>
            </a:endParaRPr>
          </a:p>
          <a:p>
            <a:endParaRPr lang="en-US" sz="1200" dirty="0" smtClean="0">
              <a:solidFill>
                <a:srgbClr val="FF0000"/>
              </a:solidFill>
            </a:endParaRPr>
          </a:p>
        </p:txBody>
      </p:sp>
      <p:sp>
        <p:nvSpPr>
          <p:cNvPr id="97283" name="Slide Number Placeholder 3"/>
          <p:cNvSpPr>
            <a:spLocks noGrp="1"/>
          </p:cNvSpPr>
          <p:nvPr>
            <p:ph type="sldNum" sz="quarter" idx="5"/>
          </p:nvPr>
        </p:nvSpPr>
        <p:spPr>
          <a:noFill/>
        </p:spPr>
        <p:txBody>
          <a:bodyPr/>
          <a:lstStyle/>
          <a:p>
            <a:fld id="{4843CA0E-6C78-465B-90DD-0731B5BB421E}"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F4C4C-19F4-4555-84AC-DDCE43DBCD2E}"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8</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GB" sz="1400" dirty="0" smtClean="0">
                <a:latin typeface="Arial" charset="0"/>
                <a:cs typeface="Arial" charset="0"/>
              </a:rPr>
              <a:t>Discuss </a:t>
            </a:r>
            <a:r>
              <a:rPr lang="en-GB" sz="1400" dirty="0" err="1" smtClean="0">
                <a:latin typeface="Arial" charset="0"/>
                <a:cs typeface="Arial" charset="0"/>
              </a:rPr>
              <a:t>Prensky</a:t>
            </a:r>
            <a:r>
              <a:rPr lang="en-GB" sz="1400" dirty="0" smtClean="0">
                <a:latin typeface="Arial" charset="0"/>
                <a:cs typeface="Arial" charset="0"/>
              </a:rPr>
              <a:t> and how this is an attempt to move away from Native/Immigrant metaphor:</a:t>
            </a:r>
          </a:p>
          <a:p>
            <a:r>
              <a:rPr lang="en-US" sz="1400" dirty="0" smtClean="0">
                <a:latin typeface="Arial" charset="0"/>
                <a:cs typeface="Arial" charset="0"/>
              </a:rPr>
              <a:t>“‘The digital natives/digital immigrants distinction is dead or at least dying’. So proclaims Doug Holton in his </a:t>
            </a:r>
            <a:r>
              <a:rPr lang="en-US" sz="1400" dirty="0" err="1" smtClean="0">
                <a:latin typeface="Arial" charset="0"/>
                <a:cs typeface="Arial" charset="0"/>
              </a:rPr>
              <a:t>blogpost</a:t>
            </a:r>
            <a:r>
              <a:rPr lang="en-US" sz="1400" dirty="0" smtClean="0">
                <a:latin typeface="Arial" charset="0"/>
                <a:cs typeface="Arial" charset="0"/>
              </a:rPr>
              <a:t>. He continues: ‘Unfortunately, the idea is still uncritically accepted even in some journal articles, and perhaps used as an excuse or crutch too often for poor or ineffective teaching practices’. Holton is not alone in his criticism. McKenzie (2007) writes strongly against </a:t>
            </a:r>
            <a:r>
              <a:rPr lang="en-US" sz="1400" dirty="0" err="1" smtClean="0">
                <a:latin typeface="Arial" charset="0"/>
                <a:cs typeface="Arial" charset="0"/>
              </a:rPr>
              <a:t>Prensky’s</a:t>
            </a:r>
            <a:r>
              <a:rPr lang="en-US" sz="1400" dirty="0" smtClean="0">
                <a:latin typeface="Arial" charset="0"/>
                <a:cs typeface="Arial" charset="0"/>
              </a:rPr>
              <a:t> (2001a, b) typology identifying a number of ‘thinly supported claims’, while Kennedy, </a:t>
            </a:r>
            <a:r>
              <a:rPr lang="en-US" sz="1400" i="1" dirty="0" smtClean="0">
                <a:latin typeface="Arial" charset="0"/>
                <a:cs typeface="Arial" charset="0"/>
              </a:rPr>
              <a:t>et al.</a:t>
            </a:r>
            <a:r>
              <a:rPr lang="en-US" sz="1400" dirty="0" smtClean="0">
                <a:latin typeface="Arial" charset="0"/>
                <a:cs typeface="Arial" charset="0"/>
              </a:rPr>
              <a:t> (2010) demonstrate through an empirical research project that </a:t>
            </a:r>
            <a:r>
              <a:rPr lang="en-US" sz="1400" dirty="0" err="1" smtClean="0">
                <a:latin typeface="Arial" charset="0"/>
                <a:cs typeface="Arial" charset="0"/>
              </a:rPr>
              <a:t>Prensky’s</a:t>
            </a:r>
            <a:r>
              <a:rPr lang="en-US" sz="1400" dirty="0" smtClean="0">
                <a:latin typeface="Arial" charset="0"/>
                <a:cs typeface="Arial" charset="0"/>
              </a:rPr>
              <a:t> age–related hypothesis is very much less clear–cut than the Natives and Immigrants dichotomy implies.  Our intention is to propose an alternative, which we have termed ‘Visitors and Residents’.”</a:t>
            </a:r>
          </a:p>
          <a:p>
            <a:endParaRPr lang="en-US" sz="1400" dirty="0" smtClean="0">
              <a:latin typeface="Arial" charset="0"/>
              <a:cs typeface="Arial"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Le Cornu, A. (2011). Visitors and Residents: A new typology for online engagement.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16</a:t>
            </a:r>
            <a:r>
              <a:rPr lang="en-US" sz="1400" dirty="0" smtClean="0">
                <a:latin typeface="Arial" pitchFamily="34" charset="0"/>
                <a:cs typeface="Arial" pitchFamily="34" charset="0"/>
              </a:rPr>
              <a:t>(9).  Retrieved from </a:t>
            </a:r>
            <a:r>
              <a:rPr lang="en-US" sz="1400" u="sng" dirty="0" smtClean="0">
                <a:latin typeface="Arial" pitchFamily="34" charset="0"/>
                <a:cs typeface="Arial" pitchFamily="34" charset="0"/>
                <a:hlinkClick r:id="rId3"/>
              </a:rPr>
              <a:t>http://firstmonday.org/htbin/cgiwrap/bin/ojs/index.php/fm/article/viewArticle/3171/3049</a:t>
            </a:r>
            <a:endParaRPr lang="en-US" sz="1400" b="0" dirty="0" smtClean="0">
              <a:latin typeface="Arial" pitchFamily="34" charset="0"/>
              <a:cs typeface="Arial" pitchFamily="34" charset="0"/>
            </a:endParaRPr>
          </a:p>
          <a:p>
            <a:pPr eaLnBrk="1" hangingPunct="1"/>
            <a:endParaRPr lang="en-US" sz="1400" dirty="0" smtClean="0">
              <a:latin typeface="Arial" charset="0"/>
              <a:cs typeface="Arial" charset="0"/>
            </a:endParaRPr>
          </a:p>
          <a:p>
            <a:pPr eaLnBrk="1" hangingPunct="1"/>
            <a:endParaRPr lang="en-GB" sz="120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0" dirty="0" smtClean="0">
                <a:solidFill>
                  <a:schemeClr val="tx1"/>
                </a:solidFill>
                <a:latin typeface="Arial" pitchFamily="34" charset="0"/>
                <a:cs typeface="Arial" pitchFamily="34" charset="0"/>
              </a:rPr>
              <a:t>Connaway, L. S.,  &amp; Dickey, T. J. (2010). </a:t>
            </a:r>
            <a:r>
              <a:rPr lang="en-US" sz="1400" i="1" kern="0" dirty="0" smtClean="0">
                <a:solidFill>
                  <a:schemeClr val="tx1"/>
                </a:solidFill>
                <a:latin typeface="Arial" pitchFamily="34" charset="0"/>
                <a:cs typeface="Arial" pitchFamily="34" charset="0"/>
              </a:rPr>
              <a:t>The digital information seeker: Report of the findings from selected OCLC, RIN, and JISC user </a:t>
            </a:r>
            <a:r>
              <a:rPr lang="en-US" sz="1400" i="1" kern="0" dirty="0" err="1" smtClean="0">
                <a:solidFill>
                  <a:schemeClr val="tx1"/>
                </a:solidFill>
                <a:latin typeface="Arial" pitchFamily="34" charset="0"/>
                <a:cs typeface="Arial" pitchFamily="34" charset="0"/>
              </a:rPr>
              <a:t>behaviour</a:t>
            </a:r>
            <a:r>
              <a:rPr lang="en-US" sz="1400" i="1" kern="0" dirty="0" smtClean="0">
                <a:solidFill>
                  <a:schemeClr val="tx1"/>
                </a:solidFill>
                <a:latin typeface="Arial" pitchFamily="34" charset="0"/>
                <a:cs typeface="Arial" pitchFamily="34" charset="0"/>
              </a:rPr>
              <a:t> projects.</a:t>
            </a:r>
            <a:r>
              <a:rPr lang="en-US" sz="1400" kern="0" dirty="0" smtClean="0">
                <a:solidFill>
                  <a:schemeClr val="tx1"/>
                </a:solidFill>
                <a:latin typeface="Arial" pitchFamily="34" charset="0"/>
                <a:cs typeface="Arial" pitchFamily="34" charset="0"/>
              </a:rPr>
              <a:t> Retrieved from </a:t>
            </a:r>
            <a:r>
              <a:rPr lang="en-US" sz="1400" kern="0" dirty="0" smtClean="0">
                <a:solidFill>
                  <a:schemeClr val="tx1"/>
                </a:solidFill>
                <a:latin typeface="Arial" pitchFamily="34" charset="0"/>
                <a:cs typeface="Arial" pitchFamily="34" charset="0"/>
                <a:hlinkClick r:id="rId4"/>
              </a:rPr>
              <a:t>http://www.jisc.ac.uk/media/documents/publications/reports/2010/digitalinformationseekerreport.pdf</a:t>
            </a:r>
            <a:endParaRPr lang="en-US" sz="1400" kern="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kern="0" dirty="0" smtClean="0">
              <a:latin typeface="Arial" pitchFamily="34" charset="0"/>
              <a:cs typeface="Arial" pitchFamily="34" charset="0"/>
            </a:endParaRPr>
          </a:p>
          <a:p>
            <a:pPr>
              <a:defRPr/>
            </a:pPr>
            <a:r>
              <a:rPr lang="en-US" sz="1400" kern="0" dirty="0" smtClean="0">
                <a:solidFill>
                  <a:schemeClr val="tx1"/>
                </a:solidFill>
                <a:latin typeface="Arial" pitchFamily="34" charset="0"/>
                <a:cs typeface="Arial" pitchFamily="34" charset="0"/>
              </a:rPr>
              <a:t>Cool, C., &amp; Spink, A. (2002). Issues of context in information retrieval (IR): An introduction to the special issue</a:t>
            </a:r>
            <a:r>
              <a:rPr lang="en-US" sz="1400" i="1" kern="0" dirty="0" smtClean="0">
                <a:solidFill>
                  <a:schemeClr val="tx1"/>
                </a:solidFill>
                <a:latin typeface="Arial" pitchFamily="34" charset="0"/>
                <a:cs typeface="Arial" pitchFamily="34" charset="0"/>
              </a:rPr>
              <a:t>. Information Processing and Management: An International Journal, </a:t>
            </a:r>
            <a:r>
              <a:rPr lang="en-US" sz="1400" i="1" kern="0" dirty="0" smtClean="0">
                <a:latin typeface="Arial" pitchFamily="34" charset="0"/>
                <a:cs typeface="Arial" pitchFamily="34" charset="0"/>
              </a:rPr>
              <a:t>38</a:t>
            </a:r>
            <a:r>
              <a:rPr lang="en-US" sz="1400" kern="0" dirty="0" smtClean="0">
                <a:latin typeface="Arial" pitchFamily="34" charset="0"/>
                <a:cs typeface="Arial" pitchFamily="34" charset="0"/>
              </a:rPr>
              <a:t>(5), 605-611. </a:t>
            </a:r>
          </a:p>
          <a:p>
            <a:pPr>
              <a:defRPr/>
            </a:pPr>
            <a:endParaRPr lang="en-US" sz="1400" kern="0" dirty="0" smtClean="0">
              <a:solidFill>
                <a:schemeClr val="tx1"/>
              </a:solidFill>
              <a:latin typeface="Trebuchet MS"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kern="0" dirty="0" smtClean="0">
              <a:latin typeface="Arial" pitchFamily="34" charset="0"/>
              <a:cs typeface="Arial" pitchFamily="34" charset="0"/>
            </a:endParaRPr>
          </a:p>
          <a:p>
            <a:endParaRPr lang="en-US" sz="1200" dirty="0" smtClean="0">
              <a:latin typeface="Arial" charset="0"/>
              <a:cs typeface="Arial" charset="0"/>
            </a:endParaRPr>
          </a:p>
        </p:txBody>
      </p:sp>
      <p:sp>
        <p:nvSpPr>
          <p:cNvPr id="44035" name="Slide Number Placeholder 3"/>
          <p:cNvSpPr>
            <a:spLocks noGrp="1"/>
          </p:cNvSpPr>
          <p:nvPr>
            <p:ph type="sldNum" sz="quarter" idx="5"/>
          </p:nvPr>
        </p:nvSpPr>
        <p:spPr>
          <a:noFill/>
        </p:spPr>
        <p:txBody>
          <a:bodyPr/>
          <a:lstStyle/>
          <a:p>
            <a:fld id="{F26DDCA3-87FC-4F58-864F-8B62661F698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jpeg"/><Relationship Id="rId4" Type="http://schemas.openxmlformats.org/officeDocument/2006/relationships/image" Target="../media/image7.pn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grpSp>
        <p:nvGrpSpPr>
          <p:cNvPr id="16" name="Group 11"/>
          <p:cNvGrpSpPr>
            <a:grpSpLocks/>
          </p:cNvGrpSpPr>
          <p:nvPr userDrawn="1"/>
        </p:nvGrpSpPr>
        <p:grpSpPr bwMode="auto">
          <a:xfrm>
            <a:off x="311150" y="6138863"/>
            <a:ext cx="4565650" cy="571500"/>
            <a:chOff x="4001412" y="6139293"/>
            <a:chExt cx="4564704" cy="570588"/>
          </a:xfrm>
        </p:grpSpPr>
        <p:sp>
          <p:nvSpPr>
            <p:cNvPr id="18" name="Rectangle 17"/>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a:lnSpc>
                  <a:spcPct val="120000"/>
                </a:lnSpc>
                <a:spcBef>
                  <a:spcPct val="50000"/>
                </a:spcBef>
                <a:buClr>
                  <a:srgbClr val="FF7600"/>
                </a:buClr>
                <a:defRPr/>
              </a:pPr>
              <a:endParaRPr lang="en-US"/>
            </a:p>
          </p:txBody>
        </p:sp>
        <p:pic>
          <p:nvPicPr>
            <p:cNvPr id="19" name="Picture 1"/>
            <p:cNvPicPr>
              <a:picLocks noChangeAspect="1" noChangeArrowheads="1"/>
            </p:cNvPicPr>
            <p:nvPr/>
          </p:nvPicPr>
          <p:blipFill>
            <a:blip r:embed="rId7"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21" name="Picture 17" descr="ox_rect"/>
            <p:cNvPicPr>
              <a:picLocks noChangeAspect="1" noChangeArrowheads="1"/>
            </p:cNvPicPr>
            <p:nvPr userDrawn="1"/>
          </p:nvPicPr>
          <p:blipFill>
            <a:blip r:embed="rId9" cstate="print"/>
            <a:srcRect/>
            <a:stretch>
              <a:fillRect/>
            </a:stretch>
          </p:blipFill>
          <p:spPr bwMode="auto">
            <a:xfrm>
              <a:off x="5998470" y="6139293"/>
              <a:ext cx="1366838" cy="419100"/>
            </a:xfrm>
            <a:prstGeom prst="rect">
              <a:avLst/>
            </a:prstGeom>
            <a:noFill/>
            <a:ln w="9525">
              <a:noFill/>
              <a:miter lim="800000"/>
              <a:headEnd/>
              <a:tailEnd/>
            </a:ln>
          </p:spPr>
        </p:pic>
        <p:pic>
          <p:nvPicPr>
            <p:cNvPr id="22" name="Picture 2" descr="C:\Users\hoode\AppData\Local\Temp\Logomark\Logomark\UNCC_Logo_4c.jpg"/>
            <p:cNvPicPr>
              <a:picLocks noChangeAspect="1" noChangeArrowheads="1"/>
            </p:cNvPicPr>
            <p:nvPr userDrawn="1"/>
          </p:nvPicPr>
          <p:blipFill>
            <a:blip r:embed="rId10" cstate="print"/>
            <a:srcRect/>
            <a:stretch>
              <a:fillRect/>
            </a:stretch>
          </p:blipFill>
          <p:spPr bwMode="auto">
            <a:xfrm>
              <a:off x="7567587" y="6139293"/>
              <a:ext cx="998529" cy="444013"/>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4" name="Footer Placeholder 3"/>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mall Title Bar">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855663"/>
            <a:chOff x="0" y="0"/>
            <a:chExt cx="9144000" cy="855144"/>
          </a:xfrm>
        </p:grpSpPr>
        <p:sp>
          <p:nvSpPr>
            <p:cNvPr id="4" name="Rounded Rectangle 3"/>
            <p:cNvSpPr>
              <a:spLocks noChangeArrowheads="1"/>
            </p:cNvSpPr>
            <p:nvPr userDrawn="1"/>
          </p:nvSpPr>
          <p:spPr bwMode="auto">
            <a:xfrm>
              <a:off x="0" y="0"/>
              <a:ext cx="9144000" cy="609230"/>
            </a:xfrm>
            <a:prstGeom prst="roundRect">
              <a:avLst>
                <a:gd name="adj" fmla="val 0"/>
              </a:avLst>
            </a:prstGeom>
            <a:gradFill rotWithShape="1">
              <a:gsLst>
                <a:gs pos="0">
                  <a:srgbClr val="376092"/>
                </a:gs>
                <a:gs pos="100000">
                  <a:schemeClr val="accent1"/>
                </a:gs>
              </a:gsLst>
              <a:lin ang="16200000"/>
            </a:gradFill>
            <a:ln w="9525">
              <a:no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defTabSz="457200">
                <a:defRPr/>
              </a:pPr>
              <a:endParaRPr lang="en-US" sz="1800">
                <a:solidFill>
                  <a:schemeClr val="lt1"/>
                </a:solidFill>
                <a:latin typeface="+mn-lt"/>
                <a:ea typeface="+mn-ea"/>
                <a:cs typeface="+mn-cs"/>
              </a:endParaRPr>
            </a:p>
          </p:txBody>
        </p:sp>
        <p:sp>
          <p:nvSpPr>
            <p:cNvPr id="5" name="Isosceles Triangle 4"/>
            <p:cNvSpPr>
              <a:spLocks noChangeArrowheads="1"/>
            </p:cNvSpPr>
            <p:nvPr userDrawn="1"/>
          </p:nvSpPr>
          <p:spPr bwMode="auto">
            <a:xfrm rot="10800000">
              <a:off x="714375" y="599711"/>
              <a:ext cx="504825" cy="255433"/>
            </a:xfrm>
            <a:prstGeom prst="triangle">
              <a:avLst>
                <a:gd name="adj" fmla="val 50000"/>
              </a:avLst>
            </a:prstGeom>
            <a:solidFill>
              <a:srgbClr val="195A88"/>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defTabSz="457200">
                <a:defRPr/>
              </a:pPr>
              <a:endParaRPr lang="en-US" sz="180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654800" y="6400800"/>
            <a:ext cx="1268413"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7E201041-A051-5D40-B7BB-EE4D9ADA5256}" type="datetimeFigureOut">
              <a:rPr lang="en-US"/>
              <a:pPr/>
              <a:t>6/22/2012</a:t>
            </a:fld>
            <a:endParaRPr lang="en-US"/>
          </a:p>
        </p:txBody>
      </p:sp>
      <p:sp>
        <p:nvSpPr>
          <p:cNvPr id="7" name="Footer Placeholder 4"/>
          <p:cNvSpPr>
            <a:spLocks noGrp="1"/>
          </p:cNvSpPr>
          <p:nvPr>
            <p:ph type="ftr" sz="quarter" idx="11"/>
          </p:nvPr>
        </p:nvSpPr>
        <p:spPr>
          <a:xfrm>
            <a:off x="4038600" y="6400800"/>
            <a:ext cx="2465388" cy="293688"/>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a:xfrm>
            <a:off x="8115300" y="6400800"/>
            <a:ext cx="571500"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E1001733-93A8-524B-8A4C-3DA251704DCE}" type="slidenum">
              <a:rPr lang="en-US"/>
              <a:pPr/>
              <a:t>‹#›</a:t>
            </a:fld>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mall Head and Chart">
    <p:spTree>
      <p:nvGrpSpPr>
        <p:cNvPr id="1" name=""/>
        <p:cNvGrpSpPr/>
        <p:nvPr/>
      </p:nvGrpSpPr>
      <p:grpSpPr>
        <a:xfrm>
          <a:off x="0" y="0"/>
          <a:ext cx="0" cy="0"/>
          <a:chOff x="0" y="0"/>
          <a:chExt cx="0" cy="0"/>
        </a:xfrm>
      </p:grpSpPr>
      <p:sp>
        <p:nvSpPr>
          <p:cNvPr id="12" name="Rectangle 11"/>
          <p:cNvSpPr/>
          <p:nvPr userDrawn="1"/>
        </p:nvSpPr>
        <p:spPr>
          <a:xfrm>
            <a:off x="0" y="6477000"/>
            <a:ext cx="9144000" cy="533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pic>
        <p:nvPicPr>
          <p:cNvPr id="10" name="Picture 9" descr="gold_seal_teal_ribbon.png"/>
          <p:cNvPicPr>
            <a:picLocks noChangeAspect="1"/>
          </p:cNvPicPr>
          <p:nvPr userDrawn="1"/>
        </p:nvPicPr>
        <p:blipFill>
          <a:blip r:embed="rId2" cstate="print"/>
          <a:stretch>
            <a:fillRect/>
          </a:stretch>
        </p:blipFill>
        <p:spPr>
          <a:xfrm>
            <a:off x="0" y="5636029"/>
            <a:ext cx="9144000" cy="1221971"/>
          </a:xfrm>
          <a:prstGeom prst="rect">
            <a:avLst/>
          </a:prstGeom>
        </p:spPr>
      </p:pic>
      <p:sp>
        <p:nvSpPr>
          <p:cNvPr id="11" name="Content Placeholder 2"/>
          <p:cNvSpPr>
            <a:spLocks noGrp="1"/>
          </p:cNvSpPr>
          <p:nvPr>
            <p:ph idx="1"/>
          </p:nvPr>
        </p:nvSpPr>
        <p:spPr>
          <a:xfrm>
            <a:off x="152400" y="1143000"/>
            <a:ext cx="8229600" cy="3731029"/>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5559829"/>
            <a:ext cx="9144000" cy="145057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mall Head and Chart">
    <p:spTree>
      <p:nvGrpSpPr>
        <p:cNvPr id="1" name=""/>
        <p:cNvGrpSpPr/>
        <p:nvPr/>
      </p:nvGrpSpPr>
      <p:grpSpPr>
        <a:xfrm>
          <a:off x="0" y="0"/>
          <a:ext cx="0" cy="0"/>
          <a:chOff x="0" y="0"/>
          <a:chExt cx="0" cy="0"/>
        </a:xfrm>
      </p:grpSpPr>
      <p:sp>
        <p:nvSpPr>
          <p:cNvPr id="12" name="Rectangle 11"/>
          <p:cNvSpPr/>
          <p:nvPr userDrawn="1"/>
        </p:nvSpPr>
        <p:spPr>
          <a:xfrm>
            <a:off x="0" y="6477000"/>
            <a:ext cx="9144000" cy="533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6/22/2012</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pic>
        <p:nvPicPr>
          <p:cNvPr id="10" name="Picture 9" descr="gold_seal_teal_ribbon.png"/>
          <p:cNvPicPr>
            <a:picLocks noChangeAspect="1"/>
          </p:cNvPicPr>
          <p:nvPr userDrawn="1"/>
        </p:nvPicPr>
        <p:blipFill>
          <a:blip r:embed="rId2" cstate="print"/>
          <a:stretch>
            <a:fillRect/>
          </a:stretch>
        </p:blipFill>
        <p:spPr>
          <a:xfrm>
            <a:off x="0" y="5636029"/>
            <a:ext cx="9144000" cy="1221971"/>
          </a:xfrm>
          <a:prstGeom prst="rect">
            <a:avLst/>
          </a:prstGeom>
        </p:spPr>
      </p:pic>
      <p:sp>
        <p:nvSpPr>
          <p:cNvPr id="11" name="Content Placeholder 2"/>
          <p:cNvSpPr>
            <a:spLocks noGrp="1"/>
          </p:cNvSpPr>
          <p:nvPr>
            <p:ph idx="1"/>
          </p:nvPr>
        </p:nvSpPr>
        <p:spPr>
          <a:xfrm>
            <a:off x="152400" y="1143000"/>
            <a:ext cx="8229600" cy="3731029"/>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5559829"/>
            <a:ext cx="9144000" cy="145057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image" Target="../media/image3.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image" Target="../media/image2.jpe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image" Target="../media/image1.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image" Target="../media/image14.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theme" Target="../theme/theme2.xml"/><Relationship Id="rId48"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Visitors</a:t>
            </a:r>
            <a:r>
              <a:rPr lang="en-US" sz="1400" baseline="0" dirty="0" smtClean="0">
                <a:solidFill>
                  <a:schemeClr val="bg1"/>
                </a:solidFill>
              </a:rPr>
              <a:t> and Residents</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grpSp>
        <p:nvGrpSpPr>
          <p:cNvPr id="8" name="Group 11"/>
          <p:cNvGrpSpPr>
            <a:grpSpLocks noChangeAspect="1"/>
          </p:cNvGrpSpPr>
          <p:nvPr userDrawn="1"/>
        </p:nvGrpSpPr>
        <p:grpSpPr bwMode="auto">
          <a:xfrm>
            <a:off x="4952990" y="6452232"/>
            <a:ext cx="3195965" cy="400052"/>
            <a:chOff x="4001413" y="6139290"/>
            <a:chExt cx="4564707" cy="570591"/>
          </a:xfrm>
        </p:grpSpPr>
        <p:sp>
          <p:nvSpPr>
            <p:cNvPr id="9" name="Rectangle 8"/>
            <p:cNvSpPr/>
            <p:nvPr userDrawn="1"/>
          </p:nvSpPr>
          <p:spPr bwMode="auto">
            <a:xfrm>
              <a:off x="4001413" y="6139293"/>
              <a:ext cx="4564707"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a:lnSpc>
                  <a:spcPct val="120000"/>
                </a:lnSpc>
                <a:spcBef>
                  <a:spcPct val="50000"/>
                </a:spcBef>
                <a:buClr>
                  <a:srgbClr val="FF7600"/>
                </a:buClr>
                <a:defRPr/>
              </a:pPr>
              <a:endParaRPr lang="en-US"/>
            </a:p>
          </p:txBody>
        </p:sp>
        <p:pic>
          <p:nvPicPr>
            <p:cNvPr id="10" name="Picture 1"/>
            <p:cNvPicPr>
              <a:picLocks noChangeAspect="1" noChangeArrowheads="1"/>
            </p:cNvPicPr>
            <p:nvPr/>
          </p:nvPicPr>
          <p:blipFill>
            <a:blip r:embed="rId12" cstate="print"/>
            <a:srcRect/>
            <a:stretch>
              <a:fillRect/>
            </a:stretch>
          </p:blipFill>
          <p:spPr bwMode="auto">
            <a:xfrm>
              <a:off x="4111399" y="6187377"/>
              <a:ext cx="603251" cy="347843"/>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3" cstate="print"/>
            <a:srcRect/>
            <a:stretch>
              <a:fillRect/>
            </a:stretch>
          </p:blipFill>
          <p:spPr bwMode="auto">
            <a:xfrm>
              <a:off x="4857297" y="6139293"/>
              <a:ext cx="904876" cy="393655"/>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14" cstate="print"/>
            <a:srcRect/>
            <a:stretch>
              <a:fillRect/>
            </a:stretch>
          </p:blipFill>
          <p:spPr bwMode="auto">
            <a:xfrm>
              <a:off x="5998473" y="6139290"/>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15"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44"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0" name="Group 11"/>
          <p:cNvGrpSpPr>
            <a:grpSpLocks noChangeAspect="1"/>
          </p:cNvGrpSpPr>
          <p:nvPr userDrawn="1"/>
        </p:nvGrpSpPr>
        <p:grpSpPr bwMode="auto">
          <a:xfrm>
            <a:off x="5872644" y="6400800"/>
            <a:ext cx="3118956" cy="311308"/>
            <a:chOff x="4111399" y="6139290"/>
            <a:chExt cx="4454717" cy="444016"/>
          </a:xfrm>
        </p:grpSpPr>
        <p:pic>
          <p:nvPicPr>
            <p:cNvPr id="13" name="Picture 1"/>
            <p:cNvPicPr>
              <a:picLocks noChangeAspect="1" noChangeArrowheads="1"/>
            </p:cNvPicPr>
            <p:nvPr/>
          </p:nvPicPr>
          <p:blipFill>
            <a:blip r:embed="rId45" cstate="print"/>
            <a:srcRect/>
            <a:stretch>
              <a:fillRect/>
            </a:stretch>
          </p:blipFill>
          <p:spPr bwMode="auto">
            <a:xfrm>
              <a:off x="4111399" y="6187377"/>
              <a:ext cx="603251" cy="347843"/>
            </a:xfrm>
            <a:prstGeom prst="rect">
              <a:avLst/>
            </a:prstGeom>
            <a:solidFill>
              <a:schemeClr val="bg1"/>
            </a:solidFill>
            <a:ln w="9525">
              <a:noFill/>
              <a:miter lim="800000"/>
              <a:headEnd/>
              <a:tailEnd/>
            </a:ln>
          </p:spPr>
        </p:pic>
        <p:pic>
          <p:nvPicPr>
            <p:cNvPr id="14" name="Picture 15" descr="Rutgers"/>
            <p:cNvPicPr>
              <a:picLocks noChangeAspect="1" noChangeArrowheads="1"/>
            </p:cNvPicPr>
            <p:nvPr/>
          </p:nvPicPr>
          <p:blipFill>
            <a:blip r:embed="rId46" cstate="print"/>
            <a:srcRect/>
            <a:stretch>
              <a:fillRect/>
            </a:stretch>
          </p:blipFill>
          <p:spPr bwMode="auto">
            <a:xfrm>
              <a:off x="4857297" y="6139293"/>
              <a:ext cx="904876" cy="393655"/>
            </a:xfrm>
            <a:prstGeom prst="rect">
              <a:avLst/>
            </a:prstGeom>
            <a:solidFill>
              <a:schemeClr val="bg1"/>
            </a:solidFill>
            <a:ln w="9525">
              <a:noFill/>
              <a:miter lim="800000"/>
              <a:headEnd/>
              <a:tailEnd/>
            </a:ln>
          </p:spPr>
        </p:pic>
        <p:pic>
          <p:nvPicPr>
            <p:cNvPr id="15" name="Picture 17" descr="ox_rect"/>
            <p:cNvPicPr>
              <a:picLocks noChangeAspect="1" noChangeArrowheads="1"/>
            </p:cNvPicPr>
            <p:nvPr userDrawn="1"/>
          </p:nvPicPr>
          <p:blipFill>
            <a:blip r:embed="rId47" cstate="print"/>
            <a:srcRect/>
            <a:stretch>
              <a:fillRect/>
            </a:stretch>
          </p:blipFill>
          <p:spPr bwMode="auto">
            <a:xfrm>
              <a:off x="5998473" y="6139290"/>
              <a:ext cx="1366839" cy="419100"/>
            </a:xfrm>
            <a:prstGeom prst="rect">
              <a:avLst/>
            </a:prstGeom>
            <a:noFill/>
            <a:ln w="9525">
              <a:noFill/>
              <a:miter lim="800000"/>
              <a:headEnd/>
              <a:tailEnd/>
            </a:ln>
          </p:spPr>
        </p:pic>
        <p:pic>
          <p:nvPicPr>
            <p:cNvPr id="16" name="Picture 2" descr="C:\Users\hoode\AppData\Local\Temp\Logomark\Logomark\UNCC_Logo_4c.jpg"/>
            <p:cNvPicPr>
              <a:picLocks noChangeAspect="1" noChangeArrowheads="1"/>
            </p:cNvPicPr>
            <p:nvPr userDrawn="1"/>
          </p:nvPicPr>
          <p:blipFill>
            <a:blip r:embed="rId48"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xml"/><Relationship Id="rId1" Type="http://schemas.openxmlformats.org/officeDocument/2006/relationships/video" Target="file:///C:\Users\connawal\Documents\LIDA%202012\VRS%20Movie.wmv" TargetMode="Externa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19.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notesSlide" Target="../notesSlides/notesSlide58.xml"/><Relationship Id="rId1" Type="http://schemas.openxmlformats.org/officeDocument/2006/relationships/slideLayout" Target="../slideLayouts/slideLayout19.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12" Type="http://schemas.openxmlformats.org/officeDocument/2006/relationships/image" Target="../media/image89.jpeg"/><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69.xml"/><Relationship Id="rId1" Type="http://schemas.openxmlformats.org/officeDocument/2006/relationships/slideLayout" Target="../slideLayouts/slideLayout22.xml"/><Relationship Id="rId4" Type="http://schemas.openxmlformats.org/officeDocument/2006/relationships/hyperlink" Target="http://www.oclc.org/reports/synchronicity/ful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 TargetMode="External"/><Relationship Id="rId7" Type="http://schemas.openxmlformats.org/officeDocument/2006/relationships/hyperlink" Target="http://download.qsrinternational.com/Document/NVivo9/NVivo9-Getting-Started-Guide.pdf" TargetMode="External"/><Relationship Id="rId2" Type="http://schemas.openxmlformats.org/officeDocument/2006/relationships/notesSlide" Target="../notesSlides/notesSlide70.xml"/><Relationship Id="rId1" Type="http://schemas.openxmlformats.org/officeDocument/2006/relationships/slideLayout" Target="../slideLayouts/slideLayout22.xml"/><Relationship Id="rId6" Type="http://schemas.openxmlformats.org/officeDocument/2006/relationships/hyperlink" Target="http://chronicle.com/blognetwork/theubiquitouslibrarian/2012/04/04/think-like-a-startup-a-white-paper/" TargetMode="Externa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www.oclc.org/research/activities/past/orprojects/imls/default.ht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notesSlide" Target="../notesSlides/notesSlide71.xml"/><Relationship Id="rId1" Type="http://schemas.openxmlformats.org/officeDocument/2006/relationships/slideLayout" Target="../slideLayouts/slideLayout22.xml"/><Relationship Id="rId6" Type="http://schemas.openxmlformats.org/officeDocument/2006/relationships/hyperlink" Target="http://firstmonday.org/htbin/cgiwrap/bin/ojs/index.php/fm/article/viewArticle/3171/3049" TargetMode="External"/><Relationship Id="rId5" Type="http://schemas.openxmlformats.org/officeDocument/2006/relationships/hyperlink" Target="http://www.oclc.org/research/activities/vandr/" TargetMode="External"/><Relationship Id="rId4" Type="http://schemas.openxmlformats.org/officeDocument/2006/relationships/hyperlink" Target="http://www.thenation.com/article/168125/amazon-effect"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8" Type="http://schemas.openxmlformats.org/officeDocument/2006/relationships/hyperlink" Target="http://www.wikipedia.org/" TargetMode="External"/><Relationship Id="rId13" Type="http://schemas.openxmlformats.org/officeDocument/2006/relationships/hyperlink" Target="http://www.flickr.com/photos/cubmundo/6184306158/" TargetMode="External"/><Relationship Id="rId3" Type="http://schemas.openxmlformats.org/officeDocument/2006/relationships/hyperlink" Target="http://www.flickr.com/photos/nicocavallotto/363251198/" TargetMode="External"/><Relationship Id="rId7" Type="http://schemas.openxmlformats.org/officeDocument/2006/relationships/hyperlink" Target="http://www.flickr.com/photos/themadguru/3546619930/" TargetMode="External"/><Relationship Id="rId12" Type="http://schemas.openxmlformats.org/officeDocument/2006/relationships/hyperlink" Target="http://www.flickr.com/photos/ana_cotta/2532911186/" TargetMode="External"/><Relationship Id="rId2" Type="http://schemas.openxmlformats.org/officeDocument/2006/relationships/notesSlide" Target="../notesSlides/notesSlide73.xml"/><Relationship Id="rId1" Type="http://schemas.openxmlformats.org/officeDocument/2006/relationships/slideLayout" Target="../slideLayouts/slideLayout17.xml"/><Relationship Id="rId6" Type="http://schemas.openxmlformats.org/officeDocument/2006/relationships/hyperlink" Target="http://www.flickr.com/photos/kkoshy/2927378663/" TargetMode="External"/><Relationship Id="rId11" Type="http://schemas.openxmlformats.org/officeDocument/2006/relationships/hyperlink" Target="http://www.flickr.com/photos/ravages/236981527/" TargetMode="External"/><Relationship Id="rId5" Type="http://schemas.openxmlformats.org/officeDocument/2006/relationships/hyperlink" Target="http://www.flickr.com/photos/doug88888/4570566630/" TargetMode="External"/><Relationship Id="rId10" Type="http://schemas.openxmlformats.org/officeDocument/2006/relationships/hyperlink" Target="http://www.flickr.com/photos/pinksherbet/2001899627/" TargetMode="External"/><Relationship Id="rId4" Type="http://schemas.openxmlformats.org/officeDocument/2006/relationships/hyperlink" Target="http://www.flickr.com/photos/orangeacid/252090910" TargetMode="External"/><Relationship Id="rId9" Type="http://schemas.openxmlformats.org/officeDocument/2006/relationships/hyperlink" Target="http://www.flickr.com/photos/59262640@N00/61264743/" TargetMode="External"/><Relationship Id="rId14" Type="http://schemas.openxmlformats.org/officeDocument/2006/relationships/hyperlink" Target="http://www.flickr.com/photos/lafayette-college/5515447182/"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hyperlink" Target="http://goo.gl/RFSLz"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685800" y="1066800"/>
            <a:ext cx="7772400" cy="2732725"/>
          </a:xfrm>
        </p:spPr>
        <p:txBody>
          <a:bodyPr/>
          <a:lstStyle/>
          <a:p>
            <a:pPr algn="ctr"/>
            <a:r>
              <a:rPr lang="en-US" sz="2800" dirty="0" smtClean="0"/>
              <a:t>“I always stick with the first thing that comes up on Google.” </a:t>
            </a:r>
            <a:br>
              <a:rPr lang="en-US" sz="2800" dirty="0" smtClean="0"/>
            </a:br>
            <a:r>
              <a:rPr lang="en-US" sz="2800" dirty="0" smtClean="0"/>
              <a:t>Motivating student engagement with the digital information service environment</a:t>
            </a:r>
            <a:endParaRPr lang="en-US" sz="2800" dirty="0"/>
          </a:p>
        </p:txBody>
      </p:sp>
      <p:sp>
        <p:nvSpPr>
          <p:cNvPr id="7" name="Text Placeholder 6"/>
          <p:cNvSpPr>
            <a:spLocks noGrp="1"/>
          </p:cNvSpPr>
          <p:nvPr>
            <p:ph type="body" sz="quarter" idx="14"/>
          </p:nvPr>
        </p:nvSpPr>
        <p:spPr>
          <a:xfrm>
            <a:off x="685800" y="245651"/>
            <a:ext cx="8153400" cy="744949"/>
          </a:xfrm>
        </p:spPr>
        <p:txBody>
          <a:bodyPr>
            <a:noAutofit/>
          </a:bodyPr>
          <a:lstStyle/>
          <a:p>
            <a:r>
              <a:rPr lang="en-US" dirty="0" smtClean="0">
                <a:solidFill>
                  <a:schemeClr val="bg1"/>
                </a:solidFill>
              </a:rPr>
              <a:t>Libraries in the Digital Age (LIDA) 2012</a:t>
            </a:r>
          </a:p>
          <a:p>
            <a:r>
              <a:rPr lang="pt-BR" dirty="0" smtClean="0">
                <a:solidFill>
                  <a:schemeClr val="bg1"/>
                </a:solidFill>
              </a:rPr>
              <a:t>Zadar, Croatia, June 18, 2012</a:t>
            </a:r>
            <a:endParaRPr lang="en-US" dirty="0" smtClean="0">
              <a:solidFill>
                <a:schemeClr val="bg1"/>
              </a:solidFill>
            </a:endParaRPr>
          </a:p>
        </p:txBody>
      </p:sp>
      <p:sp>
        <p:nvSpPr>
          <p:cNvPr id="5" name="Text Placeholder 4"/>
          <p:cNvSpPr>
            <a:spLocks noGrp="1"/>
          </p:cNvSpPr>
          <p:nvPr>
            <p:ph type="body" sz="quarter" idx="13"/>
          </p:nvPr>
        </p:nvSpPr>
        <p:spPr>
          <a:xfrm>
            <a:off x="685800" y="4256725"/>
            <a:ext cx="6019800" cy="457200"/>
          </a:xfrm>
        </p:spPr>
        <p:txBody>
          <a:bodyPr>
            <a:noAutofit/>
          </a:bodyPr>
          <a:lstStyle/>
          <a:p>
            <a:pPr>
              <a:spcAft>
                <a:spcPts val="0"/>
              </a:spcAft>
            </a:pPr>
            <a:r>
              <a:rPr lang="en-GB" dirty="0" smtClean="0"/>
              <a:t>Lynn Silipigni Connaway, Ph.D.</a:t>
            </a:r>
            <a:endParaRPr lang="en-US" sz="2800" dirty="0" smtClean="0"/>
          </a:p>
          <a:p>
            <a:endParaRPr lang="en-US" dirty="0"/>
          </a:p>
        </p:txBody>
      </p:sp>
      <p:sp>
        <p:nvSpPr>
          <p:cNvPr id="8" name="Text Placeholder 7"/>
          <p:cNvSpPr>
            <a:spLocks noGrp="1"/>
          </p:cNvSpPr>
          <p:nvPr>
            <p:ph type="body" sz="quarter" idx="15"/>
          </p:nvPr>
        </p:nvSpPr>
        <p:spPr/>
        <p:txBody>
          <a:bodyPr/>
          <a:lstStyle/>
          <a:p>
            <a:r>
              <a:rPr lang="en-US" sz="1600" dirty="0" smtClean="0"/>
              <a:t>Senior Research Scientist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Visitors and Residents Project?</a:t>
            </a:r>
            <a:endParaRPr lang="en-US" dirty="0"/>
          </a:p>
        </p:txBody>
      </p:sp>
      <p:sp>
        <p:nvSpPr>
          <p:cNvPr id="5" name="Text Placeholder 4"/>
          <p:cNvSpPr>
            <a:spLocks noGrp="1"/>
          </p:cNvSpPr>
          <p:nvPr>
            <p:ph type="body" sz="half" idx="2"/>
          </p:nvPr>
        </p:nvSpPr>
        <p:spPr>
          <a:xfrm>
            <a:off x="457201" y="990601"/>
            <a:ext cx="5257800" cy="4648200"/>
          </a:xfrm>
        </p:spPr>
        <p:txBody>
          <a:bodyPr>
            <a:noAutofit/>
          </a:bodyPr>
          <a:lstStyle/>
          <a:p>
            <a:pPr>
              <a:lnSpc>
                <a:spcPct val="100000"/>
              </a:lnSpc>
              <a:spcBef>
                <a:spcPts val="600"/>
              </a:spcBef>
              <a:buFont typeface="Arial" pitchFamily="34" charset="0"/>
              <a:buChar char="•"/>
            </a:pPr>
            <a:r>
              <a:rPr lang="en-US" sz="2200" dirty="0" smtClean="0"/>
              <a:t> </a:t>
            </a:r>
            <a:r>
              <a:rPr lang="en-US" sz="2400" dirty="0" smtClean="0"/>
              <a:t> Understand motivations &amp; expectations for using technologies</a:t>
            </a:r>
          </a:p>
          <a:p>
            <a:pPr lvl="1">
              <a:lnSpc>
                <a:spcPct val="100000"/>
              </a:lnSpc>
              <a:spcBef>
                <a:spcPts val="600"/>
              </a:spcBef>
              <a:buFont typeface="Arial" pitchFamily="34" charset="0"/>
              <a:buChar char="•"/>
            </a:pPr>
            <a:r>
              <a:rPr lang="en-GB" sz="2200" dirty="0" smtClean="0"/>
              <a:t> Enable educators &amp; service providers to make informed decisions</a:t>
            </a:r>
          </a:p>
          <a:p>
            <a:pPr lvl="1">
              <a:lnSpc>
                <a:spcPct val="100000"/>
              </a:lnSpc>
              <a:spcBef>
                <a:spcPts val="600"/>
              </a:spcBef>
              <a:buFont typeface="Arial" pitchFamily="34" charset="0"/>
              <a:buChar char="•"/>
            </a:pPr>
            <a:r>
              <a:rPr lang="en-GB" sz="2200" dirty="0" smtClean="0"/>
              <a:t> Position role of library within the workflows &amp; information-seeking patterns of students &amp; faculty </a:t>
            </a:r>
          </a:p>
          <a:p>
            <a:pPr lvl="1">
              <a:lnSpc>
                <a:spcPct val="100000"/>
              </a:lnSpc>
              <a:spcBef>
                <a:spcPts val="600"/>
              </a:spcBef>
              <a:buFont typeface="Arial" pitchFamily="34" charset="0"/>
              <a:buChar char="•"/>
            </a:pPr>
            <a:r>
              <a:rPr lang="en-US" sz="2200" dirty="0" smtClean="0"/>
              <a:t> Influence </a:t>
            </a:r>
            <a:r>
              <a:rPr lang="en-GB" sz="2200" dirty="0" smtClean="0"/>
              <a:t>design &amp; delivery of digital platforms &amp; services</a:t>
            </a:r>
          </a:p>
          <a:p>
            <a:pPr lvl="1">
              <a:lnSpc>
                <a:spcPct val="100000"/>
              </a:lnSpc>
              <a:spcBef>
                <a:spcPts val="600"/>
              </a:spcBef>
              <a:buFont typeface="Arial" pitchFamily="34" charset="0"/>
              <a:buChar char="•"/>
            </a:pPr>
            <a:r>
              <a:rPr lang="en-GB" sz="2200" dirty="0" smtClean="0"/>
              <a:t> Investigate &amp; describe user-owned digital literacies</a:t>
            </a:r>
            <a:endParaRPr lang="en-GB" sz="2200" b="1" dirty="0" smtClean="0"/>
          </a:p>
          <a:p>
            <a:endParaRPr lang="en-US" sz="1400" dirty="0" smtClean="0"/>
          </a:p>
          <a:p>
            <a:endParaRPr lang="en-US" dirty="0"/>
          </a:p>
        </p:txBody>
      </p:sp>
      <p:pic>
        <p:nvPicPr>
          <p:cNvPr id="20481" name="Picture 1" descr="C:\Users\hoode\AppData\Local\Temp\MP910220874.JPG"/>
          <p:cNvPicPr>
            <a:picLocks noChangeAspect="1" noChangeArrowheads="1"/>
          </p:cNvPicPr>
          <p:nvPr/>
        </p:nvPicPr>
        <p:blipFill>
          <a:blip r:embed="rId3" cstate="print"/>
          <a:srcRect/>
          <a:stretch>
            <a:fillRect/>
          </a:stretch>
        </p:blipFill>
        <p:spPr bwMode="auto">
          <a:xfrm>
            <a:off x="6019800" y="1371600"/>
            <a:ext cx="2862175" cy="4303394"/>
          </a:xfrm>
          <a:prstGeom prst="rect">
            <a:avLst/>
          </a:prstGeom>
          <a:noFill/>
        </p:spPr>
      </p:pic>
      <p:sp>
        <p:nvSpPr>
          <p:cNvPr id="6" name="TextBox 5"/>
          <p:cNvSpPr txBox="1"/>
          <p:nvPr/>
        </p:nvSpPr>
        <p:spPr>
          <a:xfrm>
            <a:off x="3124200" y="5562600"/>
            <a:ext cx="24384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nchor="ctr"/>
          <a:lstStyle/>
          <a:p>
            <a:pPr eaLnBrk="1" hangingPunct="1"/>
            <a:r>
              <a:rPr lang="en-GB" dirty="0" smtClean="0"/>
              <a:t>Visitors and Residents</a:t>
            </a:r>
            <a:endParaRPr lang="en-US" dirty="0" smtClean="0"/>
          </a:p>
        </p:txBody>
      </p:sp>
      <p:pic>
        <p:nvPicPr>
          <p:cNvPr id="49154" name="Picture 4" descr="edu-stages-new"/>
          <p:cNvPicPr>
            <a:picLocks noChangeAspect="1" noChangeArrowheads="1"/>
          </p:cNvPicPr>
          <p:nvPr/>
        </p:nvPicPr>
        <p:blipFill>
          <a:blip r:embed="rId3" cstate="print"/>
          <a:srcRect/>
          <a:stretch>
            <a:fillRect/>
          </a:stretch>
        </p:blipFill>
        <p:spPr bwMode="auto">
          <a:xfrm>
            <a:off x="1905000" y="1143000"/>
            <a:ext cx="5564188" cy="4484687"/>
          </a:xfrm>
          <a:prstGeom prst="rect">
            <a:avLst/>
          </a:prstGeom>
          <a:noFill/>
          <a:ln w="9525">
            <a:noFill/>
            <a:miter lim="800000"/>
            <a:headEnd/>
            <a:tailEnd/>
          </a:ln>
        </p:spPr>
      </p:pic>
      <p:sp>
        <p:nvSpPr>
          <p:cNvPr id="4" name="TextBox 3"/>
          <p:cNvSpPr txBox="1"/>
          <p:nvPr/>
        </p:nvSpPr>
        <p:spPr>
          <a:xfrm>
            <a:off x="3505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chor="ctr"/>
          <a:lstStyle/>
          <a:p>
            <a:pPr eaLnBrk="1" hangingPunct="1"/>
            <a:r>
              <a:rPr lang="en-US" dirty="0" smtClean="0"/>
              <a:t>Objectives</a:t>
            </a:r>
          </a:p>
        </p:txBody>
      </p:sp>
      <p:sp>
        <p:nvSpPr>
          <p:cNvPr id="4" name="Text Placeholder 3"/>
          <p:cNvSpPr>
            <a:spLocks noGrp="1"/>
          </p:cNvSpPr>
          <p:nvPr>
            <p:ph type="body" sz="half" idx="2"/>
          </p:nvPr>
        </p:nvSpPr>
        <p:spPr>
          <a:xfrm>
            <a:off x="457200" y="1447800"/>
            <a:ext cx="8153399" cy="4114800"/>
          </a:xfrm>
        </p:spPr>
        <p:txBody>
          <a:bodyPr>
            <a:noAutofit/>
          </a:bodyPr>
          <a:lstStyle/>
          <a:p>
            <a:pPr>
              <a:buFontTx/>
              <a:buChar char="•"/>
            </a:pPr>
            <a:r>
              <a:rPr lang="en-US" sz="2400" dirty="0" smtClean="0"/>
              <a:t> Examine links between age &amp; technological engagement</a:t>
            </a:r>
          </a:p>
          <a:p>
            <a:pPr>
              <a:buFontTx/>
              <a:buChar char="•"/>
            </a:pPr>
            <a:r>
              <a:rPr lang="en-US" sz="2400" dirty="0" smtClean="0"/>
              <a:t> Describe social network in which digital &amp; analog information-seeking strategies are embedded</a:t>
            </a:r>
          </a:p>
          <a:p>
            <a:pPr>
              <a:buFontTx/>
              <a:buChar char="•"/>
            </a:pPr>
            <a:r>
              <a:rPr lang="en-US" sz="2400" dirty="0" smtClean="0"/>
              <a:t> Inform JISC Developing Digital </a:t>
            </a:r>
            <a:r>
              <a:rPr lang="en-US" sz="2400" dirty="0" err="1" smtClean="0"/>
              <a:t>Literacies</a:t>
            </a:r>
            <a:r>
              <a:rPr lang="en-US" sz="2400" dirty="0" smtClean="0"/>
              <a:t> strand</a:t>
            </a:r>
          </a:p>
          <a:p>
            <a:pPr>
              <a:buFontTx/>
              <a:buChar char="•"/>
            </a:pPr>
            <a:r>
              <a:rPr lang="en-US" sz="2400" dirty="0" smtClean="0"/>
              <a:t> Create matrix of implementation options</a:t>
            </a:r>
          </a:p>
          <a:p>
            <a:endParaRPr lang="en-US" dirty="0"/>
          </a:p>
        </p:txBody>
      </p:sp>
      <p:sp>
        <p:nvSpPr>
          <p:cNvPr id="5" name="TextBox 4"/>
          <p:cNvSpPr txBox="1"/>
          <p:nvPr/>
        </p:nvSpPr>
        <p:spPr>
          <a:xfrm>
            <a:off x="5867400" y="56388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ode\AppData\Local\Temp\MP900438781.JPG"/>
          <p:cNvPicPr>
            <a:picLocks noChangeAspect="1" noChangeArrowheads="1"/>
          </p:cNvPicPr>
          <p:nvPr/>
        </p:nvPicPr>
        <p:blipFill>
          <a:blip r:embed="rId3" cstate="print"/>
          <a:srcRect/>
          <a:stretch>
            <a:fillRect/>
          </a:stretch>
        </p:blipFill>
        <p:spPr bwMode="auto">
          <a:xfrm>
            <a:off x="3081020" y="2057400"/>
            <a:ext cx="6062980" cy="4191000"/>
          </a:xfrm>
          <a:prstGeom prst="rect">
            <a:avLst/>
          </a:prstGeom>
          <a:noFill/>
        </p:spPr>
      </p:pic>
      <p:sp>
        <p:nvSpPr>
          <p:cNvPr id="5" name="Title 4"/>
          <p:cNvSpPr>
            <a:spLocks noGrp="1"/>
          </p:cNvSpPr>
          <p:nvPr>
            <p:ph type="title"/>
          </p:nvPr>
        </p:nvSpPr>
        <p:spPr/>
        <p:txBody>
          <a:bodyPr/>
          <a:lstStyle/>
          <a:p>
            <a:r>
              <a:rPr lang="en-US" dirty="0" smtClean="0"/>
              <a:t>Triangulation of Data</a:t>
            </a:r>
            <a:endParaRPr lang="en-US" dirty="0"/>
          </a:p>
        </p:txBody>
      </p:sp>
      <p:sp>
        <p:nvSpPr>
          <p:cNvPr id="6" name="Content Placeholder 5"/>
          <p:cNvSpPr>
            <a:spLocks noGrp="1"/>
          </p:cNvSpPr>
          <p:nvPr>
            <p:ph idx="4294967295"/>
          </p:nvPr>
        </p:nvSpPr>
        <p:spPr>
          <a:xfrm>
            <a:off x="228600" y="1219200"/>
            <a:ext cx="8229600" cy="4221163"/>
          </a:xfrm>
        </p:spPr>
        <p:txBody>
          <a:bodyPr>
            <a:noAutofit/>
          </a:bodyPr>
          <a:lstStyle/>
          <a:p>
            <a:r>
              <a:rPr lang="en-US" dirty="0" smtClean="0"/>
              <a:t>Several methods: </a:t>
            </a:r>
          </a:p>
          <a:p>
            <a:pPr lvl="1"/>
            <a:r>
              <a:rPr lang="en-US" sz="2400" dirty="0" smtClean="0"/>
              <a:t>Semi-structured interviews (qualitative)</a:t>
            </a:r>
          </a:p>
          <a:p>
            <a:pPr lvl="1"/>
            <a:r>
              <a:rPr lang="en-US" sz="2400" dirty="0" smtClean="0"/>
              <a:t>Diaries (qualitative)</a:t>
            </a:r>
          </a:p>
          <a:p>
            <a:pPr lvl="1"/>
            <a:r>
              <a:rPr lang="en-US" sz="2400" dirty="0" smtClean="0"/>
              <a:t>Online survey (quantitative)</a:t>
            </a:r>
          </a:p>
          <a:p>
            <a:r>
              <a:rPr lang="en-US" dirty="0" smtClean="0"/>
              <a:t>Enables triangulation of data</a:t>
            </a:r>
          </a:p>
          <a:p>
            <a:endParaRPr lang="en-US" dirty="0" smtClean="0"/>
          </a:p>
          <a:p>
            <a:endParaRPr lang="en-US" dirty="0" smtClean="0"/>
          </a:p>
          <a:p>
            <a:pPr>
              <a:buNone/>
            </a:pPr>
            <a:endParaRPr lang="en-US" dirty="0"/>
          </a:p>
        </p:txBody>
      </p:sp>
      <p:sp>
        <p:nvSpPr>
          <p:cNvPr id="7" name="TextBox 6"/>
          <p:cNvSpPr txBox="1"/>
          <p:nvPr/>
        </p:nvSpPr>
        <p:spPr>
          <a:xfrm>
            <a:off x="609600" y="5715000"/>
            <a:ext cx="2438400" cy="260264"/>
          </a:xfrm>
          <a:prstGeom prst="rect">
            <a:avLst/>
          </a:prstGeom>
          <a:noFill/>
        </p:spPr>
        <p:txBody>
          <a:bodyPr wrap="square" rtlCol="0">
            <a:spAutoFit/>
          </a:bodyPr>
          <a:lstStyle/>
          <a:p>
            <a:pPr algn="ctr"/>
            <a:r>
              <a:rPr lang="en-US" sz="1000" dirty="0" smtClean="0">
                <a:latin typeface="+mn-lt"/>
              </a:rPr>
              <a:t>(Connaway et al., 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Ethnography</a:t>
            </a:r>
            <a:endParaRPr lang="en-US" dirty="0"/>
          </a:p>
        </p:txBody>
      </p:sp>
      <p:sp>
        <p:nvSpPr>
          <p:cNvPr id="5" name="Content Placeholder 4"/>
          <p:cNvSpPr>
            <a:spLocks noGrp="1"/>
          </p:cNvSpPr>
          <p:nvPr>
            <p:ph idx="4294967295"/>
          </p:nvPr>
        </p:nvSpPr>
        <p:spPr>
          <a:xfrm>
            <a:off x="381000" y="1066800"/>
            <a:ext cx="5105400" cy="4419600"/>
          </a:xfrm>
          <a:prstGeom prst="rect">
            <a:avLst/>
          </a:prstGeom>
        </p:spPr>
        <p:txBody>
          <a:bodyPr>
            <a:noAutofit/>
          </a:bodyPr>
          <a:lstStyle/>
          <a:p>
            <a:r>
              <a:rPr lang="en-US" dirty="0" smtClean="0">
                <a:latin typeface="Arial" pitchFamily="34" charset="0"/>
                <a:cs typeface="Arial" pitchFamily="34" charset="0"/>
              </a:rPr>
              <a:t>Rapport</a:t>
            </a:r>
          </a:p>
          <a:p>
            <a:r>
              <a:rPr lang="en-US" dirty="0" smtClean="0">
                <a:latin typeface="Arial" pitchFamily="34" charset="0"/>
                <a:cs typeface="Arial" pitchFamily="34" charset="0"/>
              </a:rPr>
              <a:t>Observations</a:t>
            </a:r>
          </a:p>
          <a:p>
            <a:r>
              <a:rPr lang="en-US" dirty="0" smtClean="0">
                <a:latin typeface="Arial" pitchFamily="34" charset="0"/>
                <a:cs typeface="Arial" pitchFamily="34" charset="0"/>
              </a:rPr>
              <a:t>Conversations</a:t>
            </a:r>
          </a:p>
          <a:p>
            <a:r>
              <a:rPr lang="en-US" dirty="0" smtClean="0">
                <a:latin typeface="Arial" pitchFamily="34" charset="0"/>
                <a:cs typeface="Arial" pitchFamily="34" charset="0"/>
              </a:rPr>
              <a:t>Diaries</a:t>
            </a:r>
          </a:p>
          <a:p>
            <a:endParaRPr lang="en-US" dirty="0" smtClean="0">
              <a:latin typeface="Arial" pitchFamily="34" charset="0"/>
              <a:cs typeface="Arial" pitchFamily="34" charset="0"/>
            </a:endParaRPr>
          </a:p>
          <a:p>
            <a:pPr>
              <a:buNone/>
            </a:pPr>
            <a:r>
              <a:rPr lang="en-US" kern="1200" dirty="0" smtClean="0">
                <a:latin typeface="Arial" pitchFamily="34" charset="0"/>
                <a:cs typeface="Arial" pitchFamily="34" charset="0"/>
              </a:rPr>
              <a:t>Ethnography enables us to establish rapport with target communities &amp; become immersed in other people’s existence</a:t>
            </a:r>
          </a:p>
          <a:p>
            <a:pPr>
              <a:buNone/>
            </a:pPr>
            <a:r>
              <a:rPr lang="en-US" kern="1200" dirty="0" smtClean="0">
                <a:latin typeface="Arial" pitchFamily="34" charset="0"/>
                <a:cs typeface="Arial" pitchFamily="34" charset="0"/>
              </a:rPr>
              <a:t>  </a:t>
            </a:r>
            <a:endParaRPr lang="en-US" dirty="0" smtClean="0">
              <a:latin typeface="Arial" pitchFamily="34" charset="0"/>
              <a:cs typeface="Arial" pitchFamily="34" charset="0"/>
            </a:endParaRPr>
          </a:p>
        </p:txBody>
      </p:sp>
      <p:pic>
        <p:nvPicPr>
          <p:cNvPr id="1026" name="Picture 2" descr="C:\Users\hoode\AppData\Local\Temp\medium_3875374318.jpg"/>
          <p:cNvPicPr>
            <a:picLocks noChangeAspect="1" noChangeArrowheads="1"/>
          </p:cNvPicPr>
          <p:nvPr/>
        </p:nvPicPr>
        <p:blipFill>
          <a:blip r:embed="rId3" cstate="print"/>
          <a:srcRect/>
          <a:stretch>
            <a:fillRect/>
          </a:stretch>
        </p:blipFill>
        <p:spPr bwMode="auto">
          <a:xfrm>
            <a:off x="5715000" y="1134430"/>
            <a:ext cx="3310585" cy="4047170"/>
          </a:xfrm>
          <a:prstGeom prst="rect">
            <a:avLst/>
          </a:prstGeom>
          <a:ln>
            <a:noFill/>
          </a:ln>
          <a:effectLst>
            <a:softEdge rad="112500"/>
          </a:effectLst>
        </p:spPr>
      </p:pic>
      <p:sp>
        <p:nvSpPr>
          <p:cNvPr id="6" name="TextBox 5"/>
          <p:cNvSpPr txBox="1"/>
          <p:nvPr/>
        </p:nvSpPr>
        <p:spPr>
          <a:xfrm>
            <a:off x="2971800" y="5715000"/>
            <a:ext cx="2667000" cy="260008"/>
          </a:xfrm>
          <a:prstGeom prst="rect">
            <a:avLst/>
          </a:prstGeom>
          <a:noFill/>
        </p:spPr>
        <p:txBody>
          <a:bodyPr wrap="square" rtlCol="0">
            <a:spAutoFit/>
          </a:bodyPr>
          <a:lstStyle/>
          <a:p>
            <a:pPr algn="ctr"/>
            <a:r>
              <a:rPr lang="en-US" sz="1000" dirty="0" smtClean="0">
                <a:latin typeface="+mn-lt"/>
              </a:rPr>
              <a:t>(Connaway &amp; Powell, 2010)</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Diaries</a:t>
            </a:r>
            <a:endParaRPr lang="en-US" dirty="0"/>
          </a:p>
        </p:txBody>
      </p:sp>
      <p:sp>
        <p:nvSpPr>
          <p:cNvPr id="3" name="Content Placeholder 2"/>
          <p:cNvSpPr>
            <a:spLocks noGrp="1"/>
          </p:cNvSpPr>
          <p:nvPr>
            <p:ph idx="4294967295"/>
          </p:nvPr>
        </p:nvSpPr>
        <p:spPr>
          <a:xfrm>
            <a:off x="4724400" y="1447800"/>
            <a:ext cx="3908425" cy="3048000"/>
          </a:xfrm>
        </p:spPr>
        <p:txBody>
          <a:bodyPr>
            <a:noAutofit/>
          </a:bodyPr>
          <a:lstStyle/>
          <a:p>
            <a:r>
              <a:rPr lang="en-US" dirty="0" smtClean="0"/>
              <a:t>Ethnographic data collection technique</a:t>
            </a:r>
          </a:p>
          <a:p>
            <a:r>
              <a:rPr lang="en-US" dirty="0" smtClean="0"/>
              <a:t>Get people to describe what has happened</a:t>
            </a:r>
          </a:p>
          <a:p>
            <a:r>
              <a:rPr lang="en-US" dirty="0" smtClean="0"/>
              <a:t>Center on defined events or moments</a:t>
            </a:r>
            <a:endParaRPr lang="en-US" dirty="0"/>
          </a:p>
        </p:txBody>
      </p:sp>
      <p:pic>
        <p:nvPicPr>
          <p:cNvPr id="3074" name="Picture 2" descr="C:\Users\hoode\AppData\Local\Temp\MP900439394.JPG"/>
          <p:cNvPicPr>
            <a:picLocks noChangeAspect="1" noChangeArrowheads="1"/>
          </p:cNvPicPr>
          <p:nvPr/>
        </p:nvPicPr>
        <p:blipFill>
          <a:blip r:embed="rId3" cstate="print"/>
          <a:srcRect/>
          <a:stretch>
            <a:fillRect/>
          </a:stretch>
        </p:blipFill>
        <p:spPr bwMode="auto">
          <a:xfrm>
            <a:off x="0" y="1219200"/>
            <a:ext cx="3675269" cy="4876800"/>
          </a:xfrm>
          <a:prstGeom prst="rect">
            <a:avLst/>
          </a:prstGeom>
          <a:noFill/>
        </p:spPr>
      </p:pic>
      <p:sp>
        <p:nvSpPr>
          <p:cNvPr id="5" name="TextBox 4"/>
          <p:cNvSpPr txBox="1"/>
          <p:nvPr/>
        </p:nvSpPr>
        <p:spPr>
          <a:xfrm>
            <a:off x="6858000" y="5715000"/>
            <a:ext cx="2057400" cy="260008"/>
          </a:xfrm>
          <a:prstGeom prst="rect">
            <a:avLst/>
          </a:prstGeom>
          <a:noFill/>
        </p:spPr>
        <p:txBody>
          <a:bodyPr wrap="square" rtlCol="0">
            <a:spAutoFit/>
          </a:bodyPr>
          <a:lstStyle/>
          <a:p>
            <a:r>
              <a:rPr lang="en-US" sz="1000" dirty="0" smtClean="0">
                <a:latin typeface="+mn-lt"/>
              </a:rPr>
              <a:t>(Connaway &amp; Powell, 2010)</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ode\AppData\Local\Temp\large_4327438430.jpg"/>
          <p:cNvPicPr>
            <a:picLocks noChangeAspect="1" noChangeArrowheads="1"/>
          </p:cNvPicPr>
          <p:nvPr/>
        </p:nvPicPr>
        <p:blipFill>
          <a:blip r:embed="rId3" cstate="print"/>
          <a:srcRect b="3684"/>
          <a:stretch>
            <a:fillRect/>
          </a:stretch>
        </p:blipFill>
        <p:spPr bwMode="auto">
          <a:xfrm>
            <a:off x="0" y="0"/>
            <a:ext cx="9144000" cy="6248400"/>
          </a:xfrm>
          <a:prstGeom prst="rect">
            <a:avLst/>
          </a:prstGeom>
          <a:noFill/>
        </p:spPr>
      </p:pic>
      <p:sp>
        <p:nvSpPr>
          <p:cNvPr id="2" name="Title 1"/>
          <p:cNvSpPr>
            <a:spLocks noGrp="1"/>
          </p:cNvSpPr>
          <p:nvPr>
            <p:ph type="title"/>
          </p:nvPr>
        </p:nvSpPr>
        <p:spPr/>
        <p:txBody>
          <a:bodyPr/>
          <a:lstStyle/>
          <a:p>
            <a:r>
              <a:rPr lang="en-US" dirty="0" smtClean="0"/>
              <a:t>Interviews</a:t>
            </a:r>
            <a:endParaRPr lang="en-US" dirty="0"/>
          </a:p>
        </p:txBody>
      </p:sp>
      <p:sp>
        <p:nvSpPr>
          <p:cNvPr id="3" name="Content Placeholder 2"/>
          <p:cNvSpPr>
            <a:spLocks noGrp="1"/>
          </p:cNvSpPr>
          <p:nvPr>
            <p:ph idx="4294967295"/>
          </p:nvPr>
        </p:nvSpPr>
        <p:spPr>
          <a:xfrm>
            <a:off x="358775" y="2057400"/>
            <a:ext cx="4289425" cy="2438400"/>
          </a:xfrm>
        </p:spPr>
        <p:txBody>
          <a:bodyPr>
            <a:noAutofit/>
          </a:bodyPr>
          <a:lstStyle/>
          <a:p>
            <a:r>
              <a:rPr lang="en-US" dirty="0" smtClean="0">
                <a:solidFill>
                  <a:schemeClr val="bg1"/>
                </a:solidFill>
              </a:rPr>
              <a:t>Allows for probing, clarification, new questions, focused questions, exploring</a:t>
            </a:r>
          </a:p>
          <a:p>
            <a:r>
              <a:rPr lang="en-US" dirty="0" smtClean="0">
                <a:solidFill>
                  <a:schemeClr val="bg1"/>
                </a:solidFill>
              </a:rPr>
              <a:t>Enables data collection for extended period of time</a:t>
            </a:r>
            <a:endParaRPr lang="en-US" dirty="0">
              <a:solidFill>
                <a:schemeClr val="bg1"/>
              </a:solidFill>
            </a:endParaRPr>
          </a:p>
        </p:txBody>
      </p:sp>
      <p:sp>
        <p:nvSpPr>
          <p:cNvPr id="6" name="TextBox 5"/>
          <p:cNvSpPr txBox="1"/>
          <p:nvPr/>
        </p:nvSpPr>
        <p:spPr>
          <a:xfrm>
            <a:off x="3352800" y="5562600"/>
            <a:ext cx="2057400" cy="260008"/>
          </a:xfrm>
          <a:prstGeom prst="rect">
            <a:avLst/>
          </a:prstGeom>
          <a:noFill/>
        </p:spPr>
        <p:txBody>
          <a:bodyPr wrap="square" rtlCol="0">
            <a:spAutoFit/>
          </a:bodyPr>
          <a:lstStyle/>
          <a:p>
            <a:r>
              <a:rPr lang="en-US" sz="1000" dirty="0" smtClean="0">
                <a:solidFill>
                  <a:schemeClr val="bg1"/>
                </a:solidFill>
                <a:latin typeface="+mn-lt"/>
              </a:rPr>
              <a:t>(Connaway &amp; Powell, 2010)</a:t>
            </a:r>
            <a:endParaRPr lang="en-US" sz="1000" dirty="0">
              <a:solidFill>
                <a:schemeClr val="bg1"/>
              </a:solidFill>
              <a:latin typeface="+mn-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ode\AppData\Local\Temp\MP900430727.JPG"/>
          <p:cNvPicPr>
            <a:picLocks noChangeAspect="1" noChangeArrowheads="1"/>
          </p:cNvPicPr>
          <p:nvPr/>
        </p:nvPicPr>
        <p:blipFill>
          <a:blip r:embed="rId3" cstate="print"/>
          <a:srcRect/>
          <a:stretch>
            <a:fillRect/>
          </a:stretch>
        </p:blipFill>
        <p:spPr bwMode="auto">
          <a:xfrm>
            <a:off x="5801179" y="990600"/>
            <a:ext cx="3342821" cy="5105400"/>
          </a:xfrm>
          <a:prstGeom prst="rect">
            <a:avLst/>
          </a:prstGeom>
          <a:noFill/>
        </p:spPr>
      </p:pic>
      <p:sp>
        <p:nvSpPr>
          <p:cNvPr id="2" name="Title 1"/>
          <p:cNvSpPr>
            <a:spLocks noGrp="1"/>
          </p:cNvSpPr>
          <p:nvPr>
            <p:ph type="title"/>
          </p:nvPr>
        </p:nvSpPr>
        <p:spPr/>
        <p:txBody>
          <a:bodyPr/>
          <a:lstStyle/>
          <a:p>
            <a:r>
              <a:rPr lang="en-US" dirty="0" smtClean="0"/>
              <a:t>Surveys/Questionnaires</a:t>
            </a:r>
            <a:endParaRPr lang="en-US" dirty="0"/>
          </a:p>
        </p:txBody>
      </p:sp>
      <p:sp>
        <p:nvSpPr>
          <p:cNvPr id="3" name="Content Placeholder 2"/>
          <p:cNvSpPr>
            <a:spLocks noGrp="1"/>
          </p:cNvSpPr>
          <p:nvPr>
            <p:ph idx="4294967295"/>
          </p:nvPr>
        </p:nvSpPr>
        <p:spPr>
          <a:xfrm>
            <a:off x="358775" y="838200"/>
            <a:ext cx="4289425" cy="5105400"/>
          </a:xfrm>
        </p:spPr>
        <p:txBody>
          <a:bodyPr>
            <a:noAutofit/>
          </a:bodyPr>
          <a:lstStyle/>
          <a:p>
            <a:r>
              <a:rPr lang="en-US" sz="2000" dirty="0" smtClean="0"/>
              <a:t>Encourages frank answers</a:t>
            </a:r>
          </a:p>
          <a:p>
            <a:r>
              <a:rPr lang="en-US" sz="2000" dirty="0" smtClean="0"/>
              <a:t>Eliminates variation in the question process</a:t>
            </a:r>
          </a:p>
          <a:p>
            <a:r>
              <a:rPr lang="en-US" sz="2000" dirty="0" smtClean="0"/>
              <a:t>Can collect large amount of data in short period of time</a:t>
            </a:r>
          </a:p>
          <a:p>
            <a:r>
              <a:rPr lang="en-US" sz="2000" dirty="0" smtClean="0"/>
              <a:t>Delivery</a:t>
            </a:r>
          </a:p>
          <a:p>
            <a:pPr lvl="1"/>
            <a:r>
              <a:rPr lang="en-US" dirty="0" smtClean="0"/>
              <a:t>In-person</a:t>
            </a:r>
          </a:p>
          <a:p>
            <a:pPr lvl="1"/>
            <a:r>
              <a:rPr lang="en-US" dirty="0" smtClean="0"/>
              <a:t>Telephone</a:t>
            </a:r>
          </a:p>
          <a:p>
            <a:pPr lvl="1"/>
            <a:r>
              <a:rPr lang="en-US" dirty="0" smtClean="0"/>
              <a:t>Mail</a:t>
            </a:r>
          </a:p>
          <a:p>
            <a:pPr lvl="1"/>
            <a:r>
              <a:rPr lang="en-US" dirty="0" smtClean="0">
                <a:solidFill>
                  <a:schemeClr val="accent2"/>
                </a:solidFill>
              </a:rPr>
              <a:t>Email</a:t>
            </a:r>
          </a:p>
          <a:p>
            <a:pPr lvl="1"/>
            <a:r>
              <a:rPr lang="en-US" dirty="0" smtClean="0">
                <a:solidFill>
                  <a:schemeClr val="accent2"/>
                </a:solidFill>
              </a:rPr>
              <a:t>Online</a:t>
            </a:r>
          </a:p>
          <a:p>
            <a:pPr lvl="1"/>
            <a:r>
              <a:rPr lang="en-US" dirty="0" smtClean="0"/>
              <a:t>Point of contact</a:t>
            </a:r>
            <a:endParaRPr lang="en-US" dirty="0"/>
          </a:p>
        </p:txBody>
      </p:sp>
      <p:sp>
        <p:nvSpPr>
          <p:cNvPr id="5" name="TextBox 4"/>
          <p:cNvSpPr txBox="1"/>
          <p:nvPr/>
        </p:nvSpPr>
        <p:spPr>
          <a:xfrm>
            <a:off x="3581400" y="5971401"/>
            <a:ext cx="2057400" cy="260008"/>
          </a:xfrm>
          <a:prstGeom prst="rect">
            <a:avLst/>
          </a:prstGeom>
          <a:noFill/>
        </p:spPr>
        <p:txBody>
          <a:bodyPr wrap="square" rtlCol="0">
            <a:spAutoFit/>
          </a:bodyPr>
          <a:lstStyle/>
          <a:p>
            <a:r>
              <a:rPr lang="en-US" sz="1000" dirty="0" smtClean="0">
                <a:latin typeface="+mn-lt"/>
              </a:rPr>
              <a:t>(Connaway &amp; Powell, 2010)</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chor="ctr">
            <a:normAutofit/>
          </a:bodyPr>
          <a:lstStyle/>
          <a:p>
            <a:pPr eaLnBrk="1" hangingPunct="1"/>
            <a:r>
              <a:rPr lang="en-US" dirty="0" smtClean="0"/>
              <a:t>Project Phases</a:t>
            </a:r>
          </a:p>
        </p:txBody>
      </p:sp>
      <p:sp>
        <p:nvSpPr>
          <p:cNvPr id="5" name="Text Placeholder 4"/>
          <p:cNvSpPr>
            <a:spLocks noGrp="1"/>
          </p:cNvSpPr>
          <p:nvPr>
            <p:ph type="body" sz="half" idx="2"/>
          </p:nvPr>
        </p:nvSpPr>
        <p:spPr>
          <a:xfrm>
            <a:off x="304800" y="838200"/>
            <a:ext cx="6553200" cy="5410200"/>
          </a:xfrm>
        </p:spPr>
        <p:txBody>
          <a:bodyPr>
            <a:noAutofit/>
          </a:bodyPr>
          <a:lstStyle/>
          <a:p>
            <a:pPr lvl="0">
              <a:lnSpc>
                <a:spcPct val="100000"/>
              </a:lnSpc>
              <a:spcBef>
                <a:spcPts val="600"/>
              </a:spcBef>
              <a:buFont typeface="Arial" pitchFamily="34" charset="0"/>
              <a:buChar char="•"/>
            </a:pPr>
            <a:r>
              <a:rPr lang="en-US" sz="2000" dirty="0" smtClean="0"/>
              <a:t> Phase 1: </a:t>
            </a:r>
          </a:p>
          <a:p>
            <a:pPr lvl="1">
              <a:lnSpc>
                <a:spcPct val="100000"/>
              </a:lnSpc>
              <a:spcBef>
                <a:spcPts val="600"/>
              </a:spcBef>
              <a:buFont typeface="Arial" pitchFamily="34" charset="0"/>
              <a:buChar char="•"/>
            </a:pPr>
            <a:r>
              <a:rPr lang="en-US" sz="2000" dirty="0" smtClean="0"/>
              <a:t> Interviewed </a:t>
            </a:r>
            <a:r>
              <a:rPr lang="en-GB" sz="2000" b="1" dirty="0" smtClean="0"/>
              <a:t>Emerging</a:t>
            </a:r>
            <a:r>
              <a:rPr lang="en-GB" sz="2000" dirty="0" smtClean="0"/>
              <a:t> educational stage individuals</a:t>
            </a:r>
          </a:p>
          <a:p>
            <a:pPr lvl="2">
              <a:lnSpc>
                <a:spcPct val="100000"/>
              </a:lnSpc>
              <a:spcBef>
                <a:spcPts val="600"/>
              </a:spcBef>
              <a:buFont typeface="Arial" pitchFamily="34" charset="0"/>
              <a:buChar char="•"/>
            </a:pPr>
            <a:r>
              <a:rPr lang="en-GB" sz="2000" dirty="0" smtClean="0"/>
              <a:t> Last year of secondary/high school &amp; first year of university</a:t>
            </a:r>
          </a:p>
          <a:p>
            <a:pPr lvl="2">
              <a:lnSpc>
                <a:spcPct val="100000"/>
              </a:lnSpc>
              <a:spcBef>
                <a:spcPts val="600"/>
              </a:spcBef>
              <a:buFont typeface="Arial" pitchFamily="34" charset="0"/>
              <a:buChar char="•"/>
            </a:pPr>
            <a:r>
              <a:rPr lang="en-GB" sz="2000" dirty="0" smtClean="0"/>
              <a:t> Majority of students aged 18 &amp; 19 with a few outliers </a:t>
            </a:r>
            <a:endParaRPr lang="en-US" sz="2000" dirty="0" smtClean="0"/>
          </a:p>
          <a:p>
            <a:pPr lvl="0">
              <a:lnSpc>
                <a:spcPct val="100000"/>
              </a:lnSpc>
              <a:spcBef>
                <a:spcPts val="600"/>
              </a:spcBef>
              <a:buFont typeface="Arial" pitchFamily="34" charset="0"/>
              <a:buChar char="•"/>
            </a:pPr>
            <a:r>
              <a:rPr lang="en-US" sz="2000" dirty="0" smtClean="0"/>
              <a:t> Phase 2: </a:t>
            </a:r>
          </a:p>
          <a:p>
            <a:pPr marL="463550" lvl="2">
              <a:lnSpc>
                <a:spcPct val="100000"/>
              </a:lnSpc>
              <a:spcBef>
                <a:spcPts val="600"/>
              </a:spcBef>
              <a:buFont typeface="Arial" pitchFamily="34" charset="0"/>
              <a:buChar char="•"/>
            </a:pPr>
            <a:r>
              <a:rPr lang="en-US" sz="2000" dirty="0" smtClean="0"/>
              <a:t> Interviewed individuals in</a:t>
            </a:r>
          </a:p>
          <a:p>
            <a:pPr marL="914400" lvl="3">
              <a:lnSpc>
                <a:spcPct val="100000"/>
              </a:lnSpc>
              <a:spcBef>
                <a:spcPts val="600"/>
              </a:spcBef>
              <a:buFont typeface="Arial" pitchFamily="34" charset="0"/>
              <a:buChar char="•"/>
            </a:pPr>
            <a:r>
              <a:rPr lang="en-GB" sz="2000" b="1" dirty="0" smtClean="0"/>
              <a:t> Establishing </a:t>
            </a:r>
            <a:r>
              <a:rPr lang="en-US" sz="2000" dirty="0" smtClean="0"/>
              <a:t>(second/third year undergraduate)</a:t>
            </a:r>
            <a:r>
              <a:rPr lang="en-GB" sz="2000" dirty="0" smtClean="0"/>
              <a:t>, </a:t>
            </a:r>
          </a:p>
          <a:p>
            <a:pPr marL="914400" lvl="3">
              <a:lnSpc>
                <a:spcPct val="100000"/>
              </a:lnSpc>
              <a:spcBef>
                <a:spcPts val="600"/>
              </a:spcBef>
              <a:buFont typeface="Arial" pitchFamily="34" charset="0"/>
              <a:buChar char="•"/>
            </a:pPr>
            <a:r>
              <a:rPr lang="en-GB" sz="2000" b="1" dirty="0" smtClean="0"/>
              <a:t> Embedding</a:t>
            </a:r>
            <a:r>
              <a:rPr lang="en-GB" sz="2000" dirty="0" smtClean="0"/>
              <a:t> </a:t>
            </a:r>
            <a:r>
              <a:rPr lang="en-US" sz="2000" dirty="0" smtClean="0"/>
              <a:t>(postgraduates, PhD students),</a:t>
            </a:r>
            <a:r>
              <a:rPr lang="en-GB" sz="2000" dirty="0" smtClean="0"/>
              <a:t> &amp; </a:t>
            </a:r>
          </a:p>
          <a:p>
            <a:pPr marL="914400" lvl="3">
              <a:lnSpc>
                <a:spcPct val="100000"/>
              </a:lnSpc>
              <a:spcBef>
                <a:spcPts val="600"/>
              </a:spcBef>
              <a:buFont typeface="Arial" pitchFamily="34" charset="0"/>
              <a:buChar char="•"/>
            </a:pPr>
            <a:r>
              <a:rPr lang="en-GB" sz="2000" b="1" dirty="0" smtClean="0"/>
              <a:t> Experienced </a:t>
            </a:r>
            <a:r>
              <a:rPr lang="en-GB" sz="2000" dirty="0" smtClean="0"/>
              <a:t>(</a:t>
            </a:r>
            <a:r>
              <a:rPr lang="en-US" sz="2000" dirty="0" smtClean="0"/>
              <a:t>Scholars)</a:t>
            </a:r>
            <a:r>
              <a:rPr lang="en-GB" sz="2000" dirty="0" smtClean="0"/>
              <a:t> stages </a:t>
            </a:r>
          </a:p>
          <a:p>
            <a:pPr marL="914400" lvl="3">
              <a:lnSpc>
                <a:spcPct val="100000"/>
              </a:lnSpc>
              <a:spcBef>
                <a:spcPts val="600"/>
              </a:spcBef>
              <a:buFont typeface="Arial" pitchFamily="34" charset="0"/>
              <a:buChar char="•"/>
            </a:pPr>
            <a:r>
              <a:rPr lang="en-GB" sz="2000" dirty="0" smtClean="0"/>
              <a:t> Some Phase 1 and Phase 2 participants agreed to submit  monthly diaries </a:t>
            </a:r>
            <a:endParaRPr lang="en-US" sz="2000" dirty="0" smtClean="0"/>
          </a:p>
          <a:p>
            <a:endParaRPr lang="en-US" sz="2000" dirty="0"/>
          </a:p>
        </p:txBody>
      </p:sp>
      <p:pic>
        <p:nvPicPr>
          <p:cNvPr id="1026" name="Picture 2" descr="C:\Users\hoode\AppData\Local\Temp\MP900442359.JPG"/>
          <p:cNvPicPr>
            <a:picLocks noChangeAspect="1" noChangeArrowheads="1"/>
          </p:cNvPicPr>
          <p:nvPr/>
        </p:nvPicPr>
        <p:blipFill>
          <a:blip r:embed="rId3" cstate="print"/>
          <a:srcRect/>
          <a:stretch>
            <a:fillRect/>
          </a:stretch>
        </p:blipFill>
        <p:spPr bwMode="auto">
          <a:xfrm>
            <a:off x="7104184" y="1371600"/>
            <a:ext cx="2039815" cy="4572000"/>
          </a:xfrm>
          <a:prstGeom prst="rect">
            <a:avLst/>
          </a:prstGeom>
          <a:noFill/>
        </p:spPr>
      </p:pic>
      <p:sp>
        <p:nvSpPr>
          <p:cNvPr id="6" name="TextBox 5"/>
          <p:cNvSpPr txBox="1"/>
          <p:nvPr/>
        </p:nvSpPr>
        <p:spPr>
          <a:xfrm>
            <a:off x="4953000" y="60198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Project Phases</a:t>
            </a:r>
            <a:endParaRPr lang="en-US" dirty="0"/>
          </a:p>
        </p:txBody>
      </p:sp>
      <p:sp>
        <p:nvSpPr>
          <p:cNvPr id="4" name="TextBox 3"/>
          <p:cNvSpPr txBox="1"/>
          <p:nvPr/>
        </p:nvSpPr>
        <p:spPr>
          <a:xfrm>
            <a:off x="8305800" y="5181600"/>
            <a:ext cx="304800" cy="49539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pic>
        <p:nvPicPr>
          <p:cNvPr id="2050" name="Picture 2" descr="C:\Users\hoode\AppData\Local\Temp\MP900427683.JPG"/>
          <p:cNvPicPr>
            <a:picLocks noChangeAspect="1" noChangeArrowheads="1"/>
          </p:cNvPicPr>
          <p:nvPr/>
        </p:nvPicPr>
        <p:blipFill>
          <a:blip r:embed="rId3" cstate="print"/>
          <a:srcRect/>
          <a:stretch>
            <a:fillRect/>
          </a:stretch>
        </p:blipFill>
        <p:spPr bwMode="auto">
          <a:xfrm>
            <a:off x="5486400" y="2743200"/>
            <a:ext cx="3342355" cy="2514600"/>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half" idx="2"/>
          </p:nvPr>
        </p:nvSpPr>
        <p:spPr>
          <a:xfrm>
            <a:off x="152400" y="838200"/>
            <a:ext cx="5562600" cy="5334000"/>
          </a:xfrm>
        </p:spPr>
        <p:txBody>
          <a:bodyPr>
            <a:noAutofit/>
          </a:bodyPr>
          <a:lstStyle/>
          <a:p>
            <a:pPr marL="0" lvl="1" defTabSz="914400" fontAlgn="base">
              <a:lnSpc>
                <a:spcPct val="100000"/>
              </a:lnSpc>
              <a:spcBef>
                <a:spcPts val="600"/>
              </a:spcBef>
              <a:buFont typeface="Arial" pitchFamily="34" charset="0"/>
              <a:buChar char="•"/>
              <a:defRPr/>
            </a:pPr>
            <a:r>
              <a:rPr lang="en-US" sz="2000" dirty="0" smtClean="0">
                <a:solidFill>
                  <a:schemeClr val="accent6"/>
                </a:solidFill>
                <a:latin typeface="Arial" pitchFamily="34" charset="0"/>
                <a:cs typeface="Arial" pitchFamily="34" charset="0"/>
              </a:rPr>
              <a:t> Phase 3:</a:t>
            </a:r>
          </a:p>
          <a:p>
            <a:pPr marL="457200" lvl="2" defTabSz="914400" fontAlgn="base">
              <a:lnSpc>
                <a:spcPct val="100000"/>
              </a:lnSpc>
              <a:spcBef>
                <a:spcPts val="600"/>
              </a:spcBef>
              <a:buFont typeface="Arial" pitchFamily="34" charset="0"/>
              <a:buChar char="•"/>
              <a:defRPr/>
            </a:pPr>
            <a:r>
              <a:rPr lang="en-US" sz="2000" dirty="0" smtClean="0">
                <a:solidFill>
                  <a:schemeClr val="accent6"/>
                </a:solidFill>
                <a:latin typeface="Arial" pitchFamily="34" charset="0"/>
                <a:cs typeface="Arial" pitchFamily="34" charset="0"/>
              </a:rPr>
              <a:t> Continued interviews </a:t>
            </a:r>
          </a:p>
          <a:p>
            <a:pPr marL="457200" lvl="2" defTabSz="914400" fontAlgn="base">
              <a:lnSpc>
                <a:spcPct val="100000"/>
              </a:lnSpc>
              <a:spcBef>
                <a:spcPts val="600"/>
              </a:spcBef>
              <a:buFont typeface="Arial" pitchFamily="34" charset="0"/>
              <a:buChar char="•"/>
              <a:defRPr/>
            </a:pPr>
            <a:r>
              <a:rPr lang="en-US" sz="2000" dirty="0" smtClean="0">
                <a:solidFill>
                  <a:schemeClr val="accent6"/>
                </a:solidFill>
                <a:latin typeface="Arial" pitchFamily="34" charset="0"/>
                <a:cs typeface="Arial" pitchFamily="34" charset="0"/>
              </a:rPr>
              <a:t>Continue collecting diaries </a:t>
            </a:r>
          </a:p>
          <a:p>
            <a:pPr marL="457200" lvl="2" defTabSz="914400" fontAlgn="base">
              <a:lnSpc>
                <a:spcPct val="100000"/>
              </a:lnSpc>
              <a:spcBef>
                <a:spcPts val="600"/>
              </a:spcBef>
              <a:buFont typeface="Arial" pitchFamily="34" charset="0"/>
              <a:buChar char="•"/>
              <a:defRPr/>
            </a:pPr>
            <a:r>
              <a:rPr lang="en-US" sz="2000" dirty="0" smtClean="0">
                <a:solidFill>
                  <a:schemeClr val="accent6"/>
                </a:solidFill>
                <a:latin typeface="Arial" pitchFamily="34" charset="0"/>
                <a:cs typeface="Arial" pitchFamily="34" charset="0"/>
              </a:rPr>
              <a:t> Test interview &amp; diary results with in-depth survey</a:t>
            </a:r>
          </a:p>
          <a:p>
            <a:pPr marL="914400" lvl="3" defTabSz="914400" fontAlgn="base">
              <a:lnSpc>
                <a:spcPct val="100000"/>
              </a:lnSpc>
              <a:spcBef>
                <a:spcPts val="600"/>
              </a:spcBef>
              <a:buFont typeface="Arial" pitchFamily="34" charset="0"/>
              <a:buChar char="•"/>
              <a:defRPr/>
            </a:pPr>
            <a:r>
              <a:rPr lang="en-US" sz="1900" dirty="0" smtClean="0">
                <a:solidFill>
                  <a:schemeClr val="accent6"/>
                </a:solidFill>
                <a:latin typeface="Arial" pitchFamily="34" charset="0"/>
                <a:cs typeface="Arial" pitchFamily="34" charset="0"/>
              </a:rPr>
              <a:t> 50 participants from each educational stage from US &amp; UK</a:t>
            </a:r>
          </a:p>
          <a:p>
            <a:pPr lvl="1">
              <a:lnSpc>
                <a:spcPct val="100000"/>
              </a:lnSpc>
              <a:spcBef>
                <a:spcPts val="600"/>
              </a:spcBef>
              <a:buFont typeface="Arial" pitchFamily="34" charset="0"/>
              <a:buChar char="•"/>
            </a:pPr>
            <a:r>
              <a:rPr lang="en-US" sz="2000" dirty="0" smtClean="0">
                <a:solidFill>
                  <a:schemeClr val="accent6"/>
                </a:solidFill>
                <a:latin typeface="Arial" pitchFamily="34" charset="0"/>
                <a:cs typeface="Arial" pitchFamily="34" charset="0"/>
              </a:rPr>
              <a:t> Use findings to </a:t>
            </a:r>
          </a:p>
          <a:p>
            <a:pPr lvl="2">
              <a:lnSpc>
                <a:spcPct val="100000"/>
              </a:lnSpc>
              <a:spcBef>
                <a:spcPts val="600"/>
              </a:spcBef>
              <a:buFont typeface="Arial" pitchFamily="34" charset="0"/>
              <a:buChar char="•"/>
            </a:pPr>
            <a:r>
              <a:rPr lang="en-US" sz="1800" dirty="0" smtClean="0">
                <a:solidFill>
                  <a:schemeClr val="accent6"/>
                </a:solidFill>
                <a:latin typeface="Arial" pitchFamily="34" charset="0"/>
                <a:cs typeface="Arial" pitchFamily="34" charset="0"/>
              </a:rPr>
              <a:t> Explore possible trends</a:t>
            </a:r>
          </a:p>
          <a:p>
            <a:pPr lvl="2">
              <a:lnSpc>
                <a:spcPct val="100000"/>
              </a:lnSpc>
              <a:spcBef>
                <a:spcPts val="600"/>
              </a:spcBef>
              <a:buFont typeface="Arial" pitchFamily="34" charset="0"/>
              <a:buChar char="•"/>
            </a:pPr>
            <a:r>
              <a:rPr lang="en-US" sz="1800" dirty="0" smtClean="0">
                <a:solidFill>
                  <a:schemeClr val="accent6"/>
                </a:solidFill>
                <a:latin typeface="Arial" pitchFamily="34" charset="0"/>
                <a:cs typeface="Arial" pitchFamily="34" charset="0"/>
              </a:rPr>
              <a:t> Identify transitions between stages</a:t>
            </a:r>
          </a:p>
          <a:p>
            <a:pPr lvl="0">
              <a:lnSpc>
                <a:spcPct val="100000"/>
              </a:lnSpc>
              <a:spcBef>
                <a:spcPts val="600"/>
              </a:spcBef>
              <a:buFont typeface="Arial" pitchFamily="34" charset="0"/>
              <a:buChar char="•"/>
            </a:pPr>
            <a:r>
              <a:rPr lang="en-GB" sz="2000" dirty="0" smtClean="0">
                <a:latin typeface="Arial" pitchFamily="34" charset="0"/>
                <a:cs typeface="Arial" pitchFamily="34" charset="0"/>
              </a:rPr>
              <a:t> Phase 4:</a:t>
            </a:r>
          </a:p>
          <a:p>
            <a:pPr lvl="1">
              <a:lnSpc>
                <a:spcPct val="100000"/>
              </a:lnSpc>
              <a:spcBef>
                <a:spcPts val="600"/>
              </a:spcBef>
              <a:buFont typeface="Arial" pitchFamily="34" charset="0"/>
              <a:buChar char="•"/>
            </a:pPr>
            <a:r>
              <a:rPr lang="en-GB" sz="2000" b="1" dirty="0" smtClean="0">
                <a:latin typeface="Arial" pitchFamily="34" charset="0"/>
                <a:cs typeface="Arial" pitchFamily="34" charset="0"/>
              </a:rPr>
              <a:t> </a:t>
            </a:r>
            <a:r>
              <a:rPr lang="en-GB" sz="2000" dirty="0" smtClean="0">
                <a:latin typeface="Arial" pitchFamily="34" charset="0"/>
                <a:cs typeface="Arial" pitchFamily="34" charset="0"/>
              </a:rPr>
              <a:t>Interview second group of 6 students in </a:t>
            </a:r>
            <a:r>
              <a:rPr lang="en-GB" sz="2000" b="1" dirty="0" smtClean="0">
                <a:latin typeface="Arial" pitchFamily="34" charset="0"/>
                <a:cs typeface="Arial" pitchFamily="34" charset="0"/>
              </a:rPr>
              <a:t>Emerging</a:t>
            </a:r>
            <a:r>
              <a:rPr lang="en-GB" sz="2000" dirty="0" smtClean="0">
                <a:latin typeface="Arial" pitchFamily="34" charset="0"/>
                <a:cs typeface="Arial" pitchFamily="34" charset="0"/>
              </a:rPr>
              <a:t> stage </a:t>
            </a:r>
          </a:p>
          <a:p>
            <a:pPr lvl="2">
              <a:lnSpc>
                <a:spcPct val="100000"/>
              </a:lnSpc>
              <a:spcBef>
                <a:spcPts val="600"/>
              </a:spcBef>
              <a:buFont typeface="Arial" pitchFamily="34" charset="0"/>
              <a:buChar char="•"/>
            </a:pPr>
            <a:r>
              <a:rPr lang="en-GB" sz="2000" dirty="0" smtClean="0">
                <a:latin typeface="Arial" pitchFamily="34" charset="0"/>
                <a:cs typeface="Arial" pitchFamily="34" charset="0"/>
              </a:rPr>
              <a:t> Help determine if methods of engagement change over time</a:t>
            </a:r>
            <a:endParaRPr lang="en-US" sz="2000" dirty="0"/>
          </a:p>
        </p:txBody>
      </p:sp>
      <p:sp>
        <p:nvSpPr>
          <p:cNvPr id="8" name="TextBox 7"/>
          <p:cNvSpPr txBox="1"/>
          <p:nvPr/>
        </p:nvSpPr>
        <p:spPr>
          <a:xfrm>
            <a:off x="6248400" y="58674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524000"/>
            <a:ext cx="7702550" cy="2406650"/>
          </a:xfrm>
        </p:spPr>
        <p:txBody>
          <a:bodyPr>
            <a:noAutofit/>
          </a:bodyPr>
          <a:lstStyle/>
          <a:p>
            <a:pPr>
              <a:buNone/>
            </a:pPr>
            <a:r>
              <a:rPr lang="en-US" sz="2400" i="1" dirty="0" smtClean="0"/>
              <a:t>“I find Google a lot easier…so many journals come up and when you look at the first ten and they just don’t make any sense. I, kind of, give up.”</a:t>
            </a:r>
          </a:p>
          <a:p>
            <a:pPr algn="ctr">
              <a:buNone/>
            </a:pPr>
            <a:r>
              <a:rPr lang="en-US" sz="2000" dirty="0" smtClean="0"/>
              <a:t>(USU7, Female, Age 19)</a:t>
            </a:r>
            <a:endParaRPr lang="en-US" sz="2000" dirty="0"/>
          </a:p>
        </p:txBody>
      </p:sp>
      <p:pic>
        <p:nvPicPr>
          <p:cNvPr id="4" name="Picture 3" descr="teen-frustrated.jpg"/>
          <p:cNvPicPr>
            <a:picLocks noChangeAspect="1"/>
          </p:cNvPicPr>
          <p:nvPr/>
        </p:nvPicPr>
        <p:blipFill>
          <a:blip r:embed="rId3" cstate="print"/>
          <a:srcRect l="2244" t="2632" r="19872" b="24436"/>
          <a:stretch>
            <a:fillRect/>
          </a:stretch>
        </p:blipFill>
        <p:spPr>
          <a:xfrm>
            <a:off x="2971800" y="3962400"/>
            <a:ext cx="2314575" cy="184785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noAutofit/>
          </a:bodyPr>
          <a:lstStyle/>
          <a:p>
            <a:pPr eaLnBrk="1" hangingPunct="1"/>
            <a:r>
              <a:rPr lang="en-US" dirty="0" smtClean="0"/>
              <a:t>Phase 1</a:t>
            </a:r>
            <a:endParaRPr lang="en-US" dirty="0" smtClean="0">
              <a:solidFill>
                <a:srgbClr val="FF0000"/>
              </a:solidFill>
            </a:endParaRPr>
          </a:p>
        </p:txBody>
      </p:sp>
      <p:sp>
        <p:nvSpPr>
          <p:cNvPr id="59394" name="Content Placeholder 2"/>
          <p:cNvSpPr>
            <a:spLocks noGrp="1"/>
          </p:cNvSpPr>
          <p:nvPr>
            <p:ph idx="4294967295"/>
          </p:nvPr>
        </p:nvSpPr>
        <p:spPr>
          <a:xfrm>
            <a:off x="381000" y="1219200"/>
            <a:ext cx="6629399" cy="4572000"/>
          </a:xfrm>
        </p:spPr>
        <p:txBody>
          <a:bodyPr>
            <a:noAutofit/>
          </a:bodyPr>
          <a:lstStyle/>
          <a:p>
            <a:pPr eaLnBrk="1" hangingPunct="1">
              <a:lnSpc>
                <a:spcPct val="100000"/>
              </a:lnSpc>
              <a:spcBef>
                <a:spcPts val="600"/>
              </a:spcBef>
              <a:buFontTx/>
              <a:buChar char="•"/>
            </a:pPr>
            <a:r>
              <a:rPr lang="en-US" dirty="0" smtClean="0"/>
              <a:t>Emerging educational stage</a:t>
            </a:r>
          </a:p>
          <a:p>
            <a:pPr lvl="1">
              <a:lnSpc>
                <a:spcPct val="100000"/>
              </a:lnSpc>
              <a:spcBef>
                <a:spcPts val="600"/>
              </a:spcBef>
              <a:buFontTx/>
              <a:buChar char="•"/>
            </a:pPr>
            <a:r>
              <a:rPr lang="en-US" sz="2200" dirty="0" smtClean="0"/>
              <a:t>31 participants</a:t>
            </a:r>
          </a:p>
          <a:p>
            <a:pPr lvl="2">
              <a:lnSpc>
                <a:spcPct val="100000"/>
              </a:lnSpc>
              <a:spcBef>
                <a:spcPts val="600"/>
              </a:spcBef>
            </a:pPr>
            <a:r>
              <a:rPr lang="en-US" sz="2200" dirty="0" smtClean="0"/>
              <a:t>16 US</a:t>
            </a:r>
          </a:p>
          <a:p>
            <a:pPr lvl="2">
              <a:lnSpc>
                <a:spcPct val="100000"/>
              </a:lnSpc>
              <a:spcBef>
                <a:spcPts val="600"/>
              </a:spcBef>
            </a:pPr>
            <a:r>
              <a:rPr lang="en-US" sz="2200" dirty="0" smtClean="0"/>
              <a:t>15 UK</a:t>
            </a:r>
          </a:p>
          <a:p>
            <a:pPr eaLnBrk="1" hangingPunct="1">
              <a:lnSpc>
                <a:spcPct val="100000"/>
              </a:lnSpc>
              <a:spcBef>
                <a:spcPts val="600"/>
              </a:spcBef>
              <a:buFontTx/>
              <a:buChar char="•"/>
            </a:pPr>
            <a:r>
              <a:rPr lang="en-US" dirty="0" smtClean="0"/>
              <a:t>Quantitative data:</a:t>
            </a:r>
          </a:p>
          <a:p>
            <a:pPr lvl="1">
              <a:lnSpc>
                <a:spcPct val="100000"/>
              </a:lnSpc>
              <a:spcBef>
                <a:spcPts val="600"/>
              </a:spcBef>
            </a:pPr>
            <a:r>
              <a:rPr lang="en-US" sz="2400" dirty="0" smtClean="0"/>
              <a:t>Demographics, number of occurrences of technologies, sources, &amp; behaviors</a:t>
            </a:r>
          </a:p>
          <a:p>
            <a:pPr eaLnBrk="1" hangingPunct="1">
              <a:lnSpc>
                <a:spcPct val="100000"/>
              </a:lnSpc>
              <a:spcBef>
                <a:spcPts val="600"/>
              </a:spcBef>
              <a:buFontTx/>
              <a:buChar char="•"/>
            </a:pPr>
            <a:r>
              <a:rPr lang="en-US" dirty="0" smtClean="0"/>
              <a:t>Qualitative data: </a:t>
            </a:r>
          </a:p>
          <a:p>
            <a:pPr lvl="1">
              <a:lnSpc>
                <a:spcPct val="100000"/>
              </a:lnSpc>
              <a:spcBef>
                <a:spcPts val="600"/>
              </a:spcBef>
            </a:pPr>
            <a:r>
              <a:rPr lang="en-US" sz="2400" dirty="0" smtClean="0"/>
              <a:t>Themes &amp; direct quotes </a:t>
            </a:r>
          </a:p>
        </p:txBody>
      </p:sp>
      <p:pic>
        <p:nvPicPr>
          <p:cNvPr id="3075" name="Picture 3" descr="C:\Users\hoode\AppData\Local\Temp\medium_252090910.jpg"/>
          <p:cNvPicPr>
            <a:picLocks noChangeAspect="1" noChangeArrowheads="1"/>
          </p:cNvPicPr>
          <p:nvPr/>
        </p:nvPicPr>
        <p:blipFill>
          <a:blip r:embed="rId3" cstate="print"/>
          <a:srcRect/>
          <a:stretch>
            <a:fillRect/>
          </a:stretch>
        </p:blipFill>
        <p:spPr bwMode="auto">
          <a:xfrm>
            <a:off x="6248400" y="761999"/>
            <a:ext cx="2743200" cy="2683565"/>
          </a:xfrm>
          <a:prstGeom prst="rect">
            <a:avLst/>
          </a:prstGeom>
          <a:ln>
            <a:noFill/>
          </a:ln>
          <a:effectLst>
            <a:softEdge rad="112500"/>
          </a:effectLst>
        </p:spPr>
      </p:pic>
      <p:sp>
        <p:nvSpPr>
          <p:cNvPr id="5" name="TextBox 4"/>
          <p:cNvSpPr txBox="1"/>
          <p:nvPr/>
        </p:nvSpPr>
        <p:spPr>
          <a:xfrm>
            <a:off x="3429000" y="5181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hoode\AppData\Local\Temp\MP900442658.JPG"/>
          <p:cNvPicPr>
            <a:picLocks noChangeAspect="1" noChangeArrowheads="1"/>
          </p:cNvPicPr>
          <p:nvPr/>
        </p:nvPicPr>
        <p:blipFill>
          <a:blip r:embed="rId3" cstate="print"/>
          <a:srcRect l="7858" t="3291"/>
          <a:stretch>
            <a:fillRect/>
          </a:stretch>
        </p:blipFill>
        <p:spPr bwMode="auto">
          <a:xfrm>
            <a:off x="6553200" y="3810000"/>
            <a:ext cx="1786925" cy="2239367"/>
          </a:xfrm>
          <a:prstGeom prst="rect">
            <a:avLst/>
          </a:prstGeom>
          <a:noFill/>
          <a:ln>
            <a:noFill/>
          </a:ln>
        </p:spPr>
      </p:pic>
      <p:sp>
        <p:nvSpPr>
          <p:cNvPr id="2" name="Title 1"/>
          <p:cNvSpPr>
            <a:spLocks noGrp="1"/>
          </p:cNvSpPr>
          <p:nvPr>
            <p:ph type="title"/>
          </p:nvPr>
        </p:nvSpPr>
        <p:spPr/>
        <p:txBody>
          <a:bodyPr>
            <a:noAutofit/>
          </a:bodyPr>
          <a:lstStyle/>
          <a:p>
            <a:r>
              <a:rPr lang="en-US" dirty="0" smtClean="0"/>
              <a:t>Phase 2</a:t>
            </a:r>
            <a:endParaRPr lang="en-US" dirty="0"/>
          </a:p>
        </p:txBody>
      </p:sp>
      <p:sp>
        <p:nvSpPr>
          <p:cNvPr id="8" name="Text Placeholder 7"/>
          <p:cNvSpPr>
            <a:spLocks noGrp="1"/>
          </p:cNvSpPr>
          <p:nvPr>
            <p:ph type="body" sz="half" idx="2"/>
          </p:nvPr>
        </p:nvSpPr>
        <p:spPr>
          <a:xfrm>
            <a:off x="381000" y="762000"/>
            <a:ext cx="6248400" cy="5334000"/>
          </a:xfrm>
        </p:spPr>
        <p:txBody>
          <a:bodyPr>
            <a:noAutofit/>
          </a:bodyPr>
          <a:lstStyle/>
          <a:p>
            <a:pPr>
              <a:lnSpc>
                <a:spcPct val="100000"/>
              </a:lnSpc>
              <a:buFont typeface="Arial" pitchFamily="34" charset="0"/>
              <a:buChar char="•"/>
            </a:pPr>
            <a:r>
              <a:rPr lang="en-US" sz="2200" dirty="0" smtClean="0"/>
              <a:t> Continued interviews</a:t>
            </a:r>
          </a:p>
          <a:p>
            <a:pPr lvl="1">
              <a:lnSpc>
                <a:spcPct val="100000"/>
              </a:lnSpc>
              <a:buFont typeface="Arial" pitchFamily="34" charset="0"/>
              <a:buChar char="•"/>
            </a:pPr>
            <a:r>
              <a:rPr lang="en-US" sz="2200" dirty="0" smtClean="0"/>
              <a:t> Establishing (2</a:t>
            </a:r>
            <a:r>
              <a:rPr lang="en-US" sz="2200" baseline="30000" dirty="0" smtClean="0"/>
              <a:t>nd</a:t>
            </a:r>
            <a:r>
              <a:rPr lang="en-US" sz="2200" dirty="0" smtClean="0"/>
              <a:t>-3</a:t>
            </a:r>
            <a:r>
              <a:rPr lang="en-US" sz="2200" baseline="30000" dirty="0" smtClean="0"/>
              <a:t>rd</a:t>
            </a:r>
            <a:r>
              <a:rPr lang="en-US" sz="2200" dirty="0" smtClean="0"/>
              <a:t> year undergraduates)</a:t>
            </a:r>
            <a:endParaRPr lang="en-US" sz="2400" dirty="0" smtClean="0"/>
          </a:p>
          <a:p>
            <a:pPr lvl="2">
              <a:lnSpc>
                <a:spcPct val="100000"/>
              </a:lnSpc>
              <a:buFont typeface="Arial" pitchFamily="34" charset="0"/>
              <a:buChar char="•"/>
            </a:pPr>
            <a:r>
              <a:rPr lang="en-US" sz="2000" dirty="0" smtClean="0"/>
              <a:t>10 (5 US, 5 UK)</a:t>
            </a:r>
          </a:p>
          <a:p>
            <a:pPr lvl="1">
              <a:lnSpc>
                <a:spcPct val="100000"/>
              </a:lnSpc>
              <a:buFont typeface="Arial" pitchFamily="34" charset="0"/>
              <a:buChar char="•"/>
            </a:pPr>
            <a:r>
              <a:rPr lang="en-US" sz="2200" dirty="0" smtClean="0"/>
              <a:t> Embedding (postgraduates, PhD students)</a:t>
            </a:r>
          </a:p>
          <a:p>
            <a:pPr lvl="2">
              <a:lnSpc>
                <a:spcPct val="100000"/>
              </a:lnSpc>
              <a:buFont typeface="Arial" pitchFamily="34" charset="0"/>
              <a:buChar char="•"/>
            </a:pPr>
            <a:r>
              <a:rPr lang="en-US" sz="2000" dirty="0" smtClean="0"/>
              <a:t>10 (5 US, 5 UK)</a:t>
            </a:r>
          </a:p>
          <a:p>
            <a:pPr lvl="1">
              <a:lnSpc>
                <a:spcPct val="100000"/>
              </a:lnSpc>
              <a:buFont typeface="Arial" pitchFamily="34" charset="0"/>
              <a:buChar char="•"/>
            </a:pPr>
            <a:r>
              <a:rPr lang="en-US" sz="2200" dirty="0" smtClean="0"/>
              <a:t> Experienced (scholars)</a:t>
            </a:r>
          </a:p>
          <a:p>
            <a:pPr marL="914400" lvl="1">
              <a:lnSpc>
                <a:spcPct val="100000"/>
              </a:lnSpc>
              <a:buFont typeface="Arial" pitchFamily="34" charset="0"/>
              <a:buChar char="•"/>
            </a:pPr>
            <a:r>
              <a:rPr lang="en-US" sz="2000" dirty="0" smtClean="0"/>
              <a:t> 10 (5 US, 5 UK)</a:t>
            </a:r>
          </a:p>
          <a:p>
            <a:pPr marL="0" lvl="1">
              <a:lnSpc>
                <a:spcPct val="100000"/>
              </a:lnSpc>
              <a:buFont typeface="Arial" pitchFamily="34" charset="0"/>
              <a:buChar char="•"/>
            </a:pPr>
            <a:r>
              <a:rPr lang="en-US" sz="2200" dirty="0" smtClean="0"/>
              <a:t> Began data analysis</a:t>
            </a:r>
          </a:p>
          <a:p>
            <a:pPr lvl="1">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6148" name="Picture 4" descr="C:\Users\hoode\AppData\Local\Temp\MP900443070.JPG"/>
          <p:cNvPicPr>
            <a:picLocks noChangeAspect="1" noChangeArrowheads="1"/>
          </p:cNvPicPr>
          <p:nvPr/>
        </p:nvPicPr>
        <p:blipFill>
          <a:blip r:embed="rId4" cstate="print"/>
          <a:srcRect b="3226"/>
          <a:stretch>
            <a:fillRect/>
          </a:stretch>
        </p:blipFill>
        <p:spPr bwMode="auto">
          <a:xfrm>
            <a:off x="7391400" y="1066800"/>
            <a:ext cx="1574800" cy="2286000"/>
          </a:xfrm>
          <a:prstGeom prst="rect">
            <a:avLst/>
          </a:prstGeom>
          <a:noFill/>
          <a:ln>
            <a:noFill/>
          </a:ln>
        </p:spPr>
      </p:pic>
      <p:sp>
        <p:nvSpPr>
          <p:cNvPr id="7" name="TextBox 6"/>
          <p:cNvSpPr txBox="1"/>
          <p:nvPr/>
        </p:nvSpPr>
        <p:spPr>
          <a:xfrm>
            <a:off x="2743200" y="57150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ode\AppData\Local\Temp\medium_4570566630.jpg"/>
          <p:cNvPicPr>
            <a:picLocks noChangeAspect="1" noChangeArrowheads="1"/>
          </p:cNvPicPr>
          <p:nvPr/>
        </p:nvPicPr>
        <p:blipFill>
          <a:blip r:embed="rId3" cstate="print"/>
          <a:srcRect/>
          <a:stretch>
            <a:fillRect/>
          </a:stretch>
        </p:blipFill>
        <p:spPr bwMode="auto">
          <a:xfrm>
            <a:off x="5257800" y="609600"/>
            <a:ext cx="3886200" cy="5638800"/>
          </a:xfrm>
          <a:prstGeom prst="rect">
            <a:avLst/>
          </a:prstGeom>
          <a:ln>
            <a:noFill/>
          </a:ln>
          <a:effectLst>
            <a:softEdge rad="112500"/>
          </a:effectLst>
        </p:spPr>
      </p:pic>
      <p:sp>
        <p:nvSpPr>
          <p:cNvPr id="61441" name="Title 1"/>
          <p:cNvSpPr>
            <a:spLocks noGrp="1"/>
          </p:cNvSpPr>
          <p:nvPr>
            <p:ph type="title"/>
          </p:nvPr>
        </p:nvSpPr>
        <p:spPr/>
        <p:txBody>
          <a:bodyPr>
            <a:noAutofit/>
          </a:bodyPr>
          <a:lstStyle/>
          <a:p>
            <a:pPr eaLnBrk="1" hangingPunct="1"/>
            <a:r>
              <a:rPr lang="en-US" dirty="0" smtClean="0"/>
              <a:t>Phase I and 2: Participant Demographics </a:t>
            </a:r>
            <a:endParaRPr lang="en-US" dirty="0" smtClean="0">
              <a:solidFill>
                <a:srgbClr val="FF0000"/>
              </a:solidFill>
            </a:endParaRPr>
          </a:p>
        </p:txBody>
      </p:sp>
      <p:sp>
        <p:nvSpPr>
          <p:cNvPr id="6" name="Text Placeholder 5"/>
          <p:cNvSpPr>
            <a:spLocks noGrp="1"/>
          </p:cNvSpPr>
          <p:nvPr>
            <p:ph type="body" sz="half" idx="2"/>
          </p:nvPr>
        </p:nvSpPr>
        <p:spPr>
          <a:xfrm>
            <a:off x="457200" y="838200"/>
            <a:ext cx="4876800" cy="5410200"/>
          </a:xfrm>
        </p:spPr>
        <p:txBody>
          <a:bodyPr>
            <a:noAutofit/>
          </a:bodyPr>
          <a:lstStyle/>
          <a:p>
            <a:pPr>
              <a:lnSpc>
                <a:spcPct val="100000"/>
              </a:lnSpc>
              <a:spcBef>
                <a:spcPts val="600"/>
              </a:spcBef>
              <a:buFontTx/>
              <a:buChar char="•"/>
            </a:pPr>
            <a:r>
              <a:rPr lang="en-US" sz="2400" dirty="0" smtClean="0"/>
              <a:t> </a:t>
            </a:r>
            <a:r>
              <a:rPr lang="en-US" sz="2000" dirty="0" smtClean="0"/>
              <a:t>61 participants</a:t>
            </a:r>
          </a:p>
          <a:p>
            <a:pPr>
              <a:lnSpc>
                <a:spcPct val="100000"/>
              </a:lnSpc>
              <a:spcBef>
                <a:spcPts val="600"/>
              </a:spcBef>
            </a:pPr>
            <a:r>
              <a:rPr lang="en-US" sz="2000" dirty="0" smtClean="0"/>
              <a:t>	15 secondary students</a:t>
            </a:r>
          </a:p>
          <a:p>
            <a:pPr>
              <a:lnSpc>
                <a:spcPct val="100000"/>
              </a:lnSpc>
              <a:spcBef>
                <a:spcPts val="600"/>
              </a:spcBef>
            </a:pPr>
            <a:r>
              <a:rPr lang="en-US" sz="2000" dirty="0" smtClean="0"/>
              <a:t>	46 university students and faculty</a:t>
            </a:r>
          </a:p>
          <a:p>
            <a:pPr>
              <a:lnSpc>
                <a:spcPct val="100000"/>
              </a:lnSpc>
              <a:spcBef>
                <a:spcPts val="600"/>
              </a:spcBef>
            </a:pPr>
            <a:r>
              <a:rPr lang="en-US" sz="2000" dirty="0" smtClean="0"/>
              <a:t>	</a:t>
            </a:r>
          </a:p>
          <a:p>
            <a:pPr>
              <a:lnSpc>
                <a:spcPct val="100000"/>
              </a:lnSpc>
              <a:spcBef>
                <a:spcPts val="600"/>
              </a:spcBef>
            </a:pPr>
            <a:r>
              <a:rPr lang="en-US" sz="2000" dirty="0" smtClean="0"/>
              <a:t>	34 females</a:t>
            </a:r>
          </a:p>
          <a:p>
            <a:pPr>
              <a:lnSpc>
                <a:spcPct val="100000"/>
              </a:lnSpc>
              <a:spcBef>
                <a:spcPts val="600"/>
              </a:spcBef>
            </a:pPr>
            <a:r>
              <a:rPr lang="en-US" sz="2000" dirty="0" smtClean="0"/>
              <a:t>	27 males</a:t>
            </a:r>
          </a:p>
          <a:p>
            <a:pPr>
              <a:lnSpc>
                <a:spcPct val="100000"/>
              </a:lnSpc>
              <a:spcBef>
                <a:spcPts val="600"/>
              </a:spcBef>
            </a:pPr>
            <a:r>
              <a:rPr lang="en-US" sz="2000" dirty="0" smtClean="0"/>
              <a:t>	</a:t>
            </a:r>
          </a:p>
          <a:p>
            <a:pPr>
              <a:lnSpc>
                <a:spcPct val="100000"/>
              </a:lnSpc>
              <a:spcBef>
                <a:spcPts val="600"/>
              </a:spcBef>
            </a:pPr>
            <a:r>
              <a:rPr lang="en-US" sz="2000" dirty="0" smtClean="0"/>
              <a:t>	38 Caucasian</a:t>
            </a:r>
          </a:p>
          <a:p>
            <a:pPr>
              <a:lnSpc>
                <a:spcPct val="100000"/>
              </a:lnSpc>
              <a:spcBef>
                <a:spcPts val="600"/>
              </a:spcBef>
            </a:pPr>
            <a:r>
              <a:rPr lang="en-US" sz="2000" dirty="0" smtClean="0"/>
              <a:t>	5 African-American</a:t>
            </a:r>
          </a:p>
          <a:p>
            <a:pPr>
              <a:lnSpc>
                <a:spcPct val="100000"/>
              </a:lnSpc>
              <a:spcBef>
                <a:spcPts val="600"/>
              </a:spcBef>
            </a:pPr>
            <a:r>
              <a:rPr lang="en-US" sz="2000" dirty="0" smtClean="0"/>
              <a:t>	2 Two or more</a:t>
            </a:r>
          </a:p>
          <a:p>
            <a:pPr>
              <a:lnSpc>
                <a:spcPct val="100000"/>
              </a:lnSpc>
              <a:spcBef>
                <a:spcPts val="600"/>
              </a:spcBef>
            </a:pPr>
            <a:r>
              <a:rPr lang="en-US" sz="2000" dirty="0" smtClean="0"/>
              <a:t>	1 Asian</a:t>
            </a:r>
          </a:p>
          <a:p>
            <a:pPr>
              <a:lnSpc>
                <a:spcPct val="100000"/>
              </a:lnSpc>
              <a:spcBef>
                <a:spcPts val="600"/>
              </a:spcBef>
            </a:pPr>
            <a:r>
              <a:rPr lang="en-US" sz="2000" dirty="0" smtClean="0"/>
              <a:t>	2 Hispanic</a:t>
            </a:r>
          </a:p>
          <a:p>
            <a:pPr>
              <a:lnSpc>
                <a:spcPct val="100000"/>
              </a:lnSpc>
              <a:spcBef>
                <a:spcPts val="600"/>
              </a:spcBef>
            </a:pPr>
            <a:r>
              <a:rPr lang="en-US" sz="2000" dirty="0" smtClean="0"/>
              <a:t>	13 Unidentified</a:t>
            </a:r>
          </a:p>
          <a:p>
            <a:pPr>
              <a:buFontTx/>
              <a:buChar char="•"/>
            </a:pPr>
            <a:endParaRPr lang="en-US" dirty="0" smtClean="0"/>
          </a:p>
          <a:p>
            <a:endParaRPr lang="en-US" dirty="0"/>
          </a:p>
        </p:txBody>
      </p:sp>
      <p:sp>
        <p:nvSpPr>
          <p:cNvPr id="5" name="TextBox 4"/>
          <p:cNvSpPr txBox="1"/>
          <p:nvPr/>
        </p:nvSpPr>
        <p:spPr>
          <a:xfrm>
            <a:off x="2133600" y="5867400"/>
            <a:ext cx="2590800" cy="260264"/>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5"/>
          <p:cNvSpPr>
            <a:spLocks noGrp="1"/>
          </p:cNvSpPr>
          <p:nvPr>
            <p:ph type="title"/>
          </p:nvPr>
        </p:nvSpPr>
        <p:spPr/>
        <p:txBody>
          <a:bodyPr anchor="ctr"/>
          <a:lstStyle/>
          <a:p>
            <a:pPr eaLnBrk="1" hangingPunct="1"/>
            <a:r>
              <a:rPr lang="en-US" dirty="0" smtClean="0"/>
              <a:t>Participant Gender (US vs. UK)</a:t>
            </a:r>
            <a:endParaRPr lang="en-US" dirty="0" smtClean="0">
              <a:solidFill>
                <a:srgbClr val="FF0000"/>
              </a:solidFill>
            </a:endParaRPr>
          </a:p>
        </p:txBody>
      </p:sp>
      <p:sp>
        <p:nvSpPr>
          <p:cNvPr id="63490" name="Content Placeholder 7"/>
          <p:cNvSpPr>
            <a:spLocks noGrp="1"/>
          </p:cNvSpPr>
          <p:nvPr>
            <p:ph sz="half" idx="4294967295"/>
          </p:nvPr>
        </p:nvSpPr>
        <p:spPr>
          <a:xfrm>
            <a:off x="5368925" y="1676400"/>
            <a:ext cx="3775075" cy="4202113"/>
          </a:xfrm>
        </p:spPr>
        <p:txBody>
          <a:bodyPr/>
          <a:lstStyle/>
          <a:p>
            <a:pPr eaLnBrk="1" hangingPunct="1"/>
            <a:endParaRPr lang="en-US" smtClean="0"/>
          </a:p>
          <a:p>
            <a:pPr eaLnBrk="1" hangingPunct="1"/>
            <a:endParaRPr lang="en-US" smtClean="0"/>
          </a:p>
        </p:txBody>
      </p:sp>
      <p:sp>
        <p:nvSpPr>
          <p:cNvPr id="6" name="TextBox 5"/>
          <p:cNvSpPr txBox="1"/>
          <p:nvPr/>
        </p:nvSpPr>
        <p:spPr>
          <a:xfrm>
            <a:off x="32766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aphicFrame>
        <p:nvGraphicFramePr>
          <p:cNvPr id="7" name="Chart 6"/>
          <p:cNvGraphicFramePr/>
          <p:nvPr/>
        </p:nvGraphicFramePr>
        <p:xfrm>
          <a:off x="381000" y="838200"/>
          <a:ext cx="84582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Gender (By Stages)</a:t>
            </a:r>
            <a:endParaRPr lang="en-US" dirty="0"/>
          </a:p>
        </p:txBody>
      </p:sp>
      <p:sp>
        <p:nvSpPr>
          <p:cNvPr id="4" name="TextBox 3"/>
          <p:cNvSpPr txBox="1"/>
          <p:nvPr/>
        </p:nvSpPr>
        <p:spPr>
          <a:xfrm>
            <a:off x="3276600" y="59436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aphicFrame>
        <p:nvGraphicFramePr>
          <p:cNvPr id="5" name="Chart 4"/>
          <p:cNvGraphicFramePr/>
          <p:nvPr/>
        </p:nvGraphicFramePr>
        <p:xfrm>
          <a:off x="381000" y="914400"/>
          <a:ext cx="8534400" cy="5105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nchor="ctr"/>
          <a:lstStyle/>
          <a:p>
            <a:pPr eaLnBrk="1" hangingPunct="1"/>
            <a:r>
              <a:rPr lang="en-US" dirty="0" smtClean="0"/>
              <a:t>Participant Ages (US vs. UK)</a:t>
            </a:r>
            <a:endParaRPr lang="en-US" dirty="0" smtClean="0">
              <a:solidFill>
                <a:srgbClr val="FF0000"/>
              </a:solidFill>
            </a:endParaRPr>
          </a:p>
        </p:txBody>
      </p:sp>
      <p:sp>
        <p:nvSpPr>
          <p:cNvPr id="65538" name="Content Placeholder 3"/>
          <p:cNvSpPr>
            <a:spLocks noGrp="1"/>
          </p:cNvSpPr>
          <p:nvPr>
            <p:ph sz="half" idx="4294967295"/>
          </p:nvPr>
        </p:nvSpPr>
        <p:spPr>
          <a:xfrm>
            <a:off x="5368925" y="1289050"/>
            <a:ext cx="3775075" cy="4202113"/>
          </a:xfrm>
        </p:spPr>
        <p:txBody>
          <a:bodyPr/>
          <a:lstStyle/>
          <a:p>
            <a:pPr eaLnBrk="1" hangingPunct="1"/>
            <a:endParaRPr lang="en-US" smtClean="0"/>
          </a:p>
          <a:p>
            <a:pPr eaLnBrk="1" hangingPunct="1"/>
            <a:endParaRPr lang="en-US" smtClean="0"/>
          </a:p>
        </p:txBody>
      </p:sp>
      <p:graphicFrame>
        <p:nvGraphicFramePr>
          <p:cNvPr id="6" name="Chart 5"/>
          <p:cNvGraphicFramePr/>
          <p:nvPr/>
        </p:nvGraphicFramePr>
        <p:xfrm>
          <a:off x="381000" y="990600"/>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6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Ages (By Stages)</a:t>
            </a:r>
            <a:endParaRPr lang="en-US" dirty="0"/>
          </a:p>
        </p:txBody>
      </p:sp>
      <p:sp>
        <p:nvSpPr>
          <p:cNvPr id="5" name="TextBox 4"/>
          <p:cNvSpPr txBox="1"/>
          <p:nvPr/>
        </p:nvSpPr>
        <p:spPr>
          <a:xfrm>
            <a:off x="3276600" y="59436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aphicFrame>
        <p:nvGraphicFramePr>
          <p:cNvPr id="7" name="Chart 6"/>
          <p:cNvGraphicFramePr/>
          <p:nvPr/>
        </p:nvGraphicFramePr>
        <p:xfrm>
          <a:off x="381000" y="762000"/>
          <a:ext cx="8534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nchor="ctr"/>
          <a:lstStyle/>
          <a:p>
            <a:pPr eaLnBrk="1" hangingPunct="1"/>
            <a:r>
              <a:rPr lang="en-US" dirty="0" smtClean="0"/>
              <a:t>Participant Ethnicity (US vs. UK)</a:t>
            </a:r>
            <a:endParaRPr lang="en-US" dirty="0" smtClean="0">
              <a:solidFill>
                <a:srgbClr val="FF0000"/>
              </a:solidFill>
            </a:endParaRPr>
          </a:p>
        </p:txBody>
      </p:sp>
      <p:sp>
        <p:nvSpPr>
          <p:cNvPr id="67586" name="Content Placeholder 2"/>
          <p:cNvSpPr>
            <a:spLocks noGrp="1"/>
          </p:cNvSpPr>
          <p:nvPr>
            <p:ph sz="half" idx="4294967295"/>
          </p:nvPr>
        </p:nvSpPr>
        <p:spPr>
          <a:xfrm>
            <a:off x="0" y="1676400"/>
            <a:ext cx="3775075" cy="4202113"/>
          </a:xfrm>
        </p:spPr>
        <p:txBody>
          <a:bodyPr/>
          <a:lstStyle/>
          <a:p>
            <a:pPr eaLnBrk="1" hangingPunct="1"/>
            <a:endParaRPr lang="en-US" smtClean="0"/>
          </a:p>
          <a:p>
            <a:pPr eaLnBrk="1" hangingPunct="1"/>
            <a:endParaRPr lang="en-US" smtClean="0"/>
          </a:p>
        </p:txBody>
      </p:sp>
      <p:sp>
        <p:nvSpPr>
          <p:cNvPr id="6" name="TextBox 5"/>
          <p:cNvSpPr txBox="1"/>
          <p:nvPr/>
        </p:nvSpPr>
        <p:spPr>
          <a:xfrm>
            <a:off x="32766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aphicFrame>
        <p:nvGraphicFramePr>
          <p:cNvPr id="7" name="Chart 6"/>
          <p:cNvGraphicFramePr/>
          <p:nvPr/>
        </p:nvGraphicFramePr>
        <p:xfrm>
          <a:off x="457201" y="914400"/>
          <a:ext cx="8382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Ethnicity (By Stages)</a:t>
            </a:r>
            <a:endParaRPr lang="en-US" dirty="0"/>
          </a:p>
        </p:txBody>
      </p:sp>
      <p:sp>
        <p:nvSpPr>
          <p:cNvPr id="4" name="TextBox 3"/>
          <p:cNvSpPr txBox="1"/>
          <p:nvPr/>
        </p:nvSpPr>
        <p:spPr>
          <a:xfrm>
            <a:off x="3276600" y="6047601"/>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aphicFrame>
        <p:nvGraphicFramePr>
          <p:cNvPr id="5" name="Chart 4"/>
          <p:cNvGraphicFramePr/>
          <p:nvPr/>
        </p:nvGraphicFramePr>
        <p:xfrm>
          <a:off x="304800" y="685800"/>
          <a:ext cx="86868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Academic Disciplines (By Stages)</a:t>
            </a:r>
            <a:endParaRPr lang="en-US" dirty="0"/>
          </a:p>
        </p:txBody>
      </p:sp>
      <p:sp>
        <p:nvSpPr>
          <p:cNvPr id="4" name="TextBox 3"/>
          <p:cNvSpPr txBox="1"/>
          <p:nvPr/>
        </p:nvSpPr>
        <p:spPr>
          <a:xfrm>
            <a:off x="32766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aphicFrame>
        <p:nvGraphicFramePr>
          <p:cNvPr id="6" name="Chart 5"/>
          <p:cNvGraphicFramePr/>
          <p:nvPr/>
        </p:nvGraphicFramePr>
        <p:xfrm>
          <a:off x="457200" y="914400"/>
          <a:ext cx="84582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dirty="0" smtClean="0"/>
              <a:t>Then and Now</a:t>
            </a:r>
            <a:endParaRPr lang="en-US" dirty="0"/>
          </a:p>
        </p:txBody>
      </p:sp>
      <p:sp>
        <p:nvSpPr>
          <p:cNvPr id="5" name="Content Placeholder 4"/>
          <p:cNvSpPr>
            <a:spLocks noGrp="1"/>
          </p:cNvSpPr>
          <p:nvPr>
            <p:ph idx="4294967295"/>
          </p:nvPr>
        </p:nvSpPr>
        <p:spPr>
          <a:xfrm>
            <a:off x="268287" y="1143000"/>
            <a:ext cx="4913313" cy="4391025"/>
          </a:xfrm>
        </p:spPr>
        <p:txBody>
          <a:bodyPr>
            <a:noAutofit/>
          </a:bodyPr>
          <a:lstStyle/>
          <a:p>
            <a:pPr>
              <a:buFont typeface="Arial" pitchFamily="34" charset="0"/>
              <a:buChar char="•"/>
            </a:pPr>
            <a:r>
              <a:rPr lang="en-US" sz="2400" i="1" dirty="0" smtClean="0"/>
              <a:t>Then</a:t>
            </a:r>
            <a:r>
              <a:rPr lang="en-US" sz="2400" dirty="0" smtClean="0"/>
              <a:t>: The user built workflow around the library</a:t>
            </a:r>
          </a:p>
          <a:p>
            <a:pPr>
              <a:buFont typeface="Arial" pitchFamily="34" charset="0"/>
              <a:buChar char="•"/>
            </a:pPr>
            <a:r>
              <a:rPr lang="en-US" sz="2400" i="1" dirty="0" smtClean="0"/>
              <a:t>Now</a:t>
            </a:r>
            <a:r>
              <a:rPr lang="en-US" sz="2400" dirty="0" smtClean="0"/>
              <a:t>: The library must build its services around user workflow</a:t>
            </a:r>
          </a:p>
          <a:p>
            <a:pPr>
              <a:buFont typeface="Arial" pitchFamily="34" charset="0"/>
              <a:buChar char="•"/>
            </a:pPr>
            <a:r>
              <a:rPr lang="en-US" sz="2400" i="1" dirty="0" smtClean="0"/>
              <a:t>Then</a:t>
            </a:r>
            <a:r>
              <a:rPr lang="en-US" sz="2400" dirty="0" smtClean="0"/>
              <a:t>: Resources scarce, attention abundant</a:t>
            </a:r>
          </a:p>
          <a:p>
            <a:pPr>
              <a:buFont typeface="Arial" pitchFamily="34" charset="0"/>
              <a:buChar char="•"/>
            </a:pPr>
            <a:r>
              <a:rPr lang="en-US" sz="2400" i="1" dirty="0" smtClean="0"/>
              <a:t>Now</a:t>
            </a:r>
            <a:r>
              <a:rPr lang="en-US" sz="2400" dirty="0" smtClean="0"/>
              <a:t>: Attention scarce, resources abundant</a:t>
            </a:r>
          </a:p>
          <a:p>
            <a:pPr>
              <a:buNone/>
            </a:pPr>
            <a:r>
              <a:rPr lang="en-US" sz="2400" b="0" dirty="0" smtClean="0"/>
              <a:t>		</a:t>
            </a:r>
            <a:r>
              <a:rPr lang="en-US" sz="2000" b="0" dirty="0" smtClean="0"/>
              <a:t>	</a:t>
            </a:r>
            <a:r>
              <a:rPr lang="en-US" sz="1000" b="1" dirty="0" smtClean="0"/>
              <a:t>(Dempsey, 2008)</a:t>
            </a:r>
          </a:p>
          <a:p>
            <a:pPr>
              <a:buFont typeface="Arial" pitchFamily="34" charset="0"/>
              <a:buChar char="•"/>
            </a:pPr>
            <a:endParaRPr lang="en-US" sz="1800" dirty="0" smtClean="0"/>
          </a:p>
        </p:txBody>
      </p:sp>
      <p:pic>
        <p:nvPicPr>
          <p:cNvPr id="6146" name="Picture 2" descr="C:\Users\hoode\AppData\Local\Temp\medium_3580397954.jpg"/>
          <p:cNvPicPr>
            <a:picLocks noChangeAspect="1" noChangeArrowheads="1"/>
          </p:cNvPicPr>
          <p:nvPr/>
        </p:nvPicPr>
        <p:blipFill>
          <a:blip r:embed="rId3" cstate="print"/>
          <a:srcRect l="5714" t="15428" r="5357" b="3657"/>
          <a:stretch>
            <a:fillRect/>
          </a:stretch>
        </p:blipFill>
        <p:spPr bwMode="auto">
          <a:xfrm>
            <a:off x="5326360" y="811653"/>
            <a:ext cx="3614057" cy="5138057"/>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nchor="ctr"/>
          <a:lstStyle/>
          <a:p>
            <a:pPr eaLnBrk="1" hangingPunct="1"/>
            <a:r>
              <a:rPr lang="en-US" dirty="0" smtClean="0"/>
              <a:t>Participant Interview Questions</a:t>
            </a:r>
          </a:p>
        </p:txBody>
      </p:sp>
      <p:sp>
        <p:nvSpPr>
          <p:cNvPr id="5" name="Text Placeholder 4"/>
          <p:cNvSpPr>
            <a:spLocks noGrp="1"/>
          </p:cNvSpPr>
          <p:nvPr>
            <p:ph type="body" sz="half" idx="2"/>
          </p:nvPr>
        </p:nvSpPr>
        <p:spPr>
          <a:xfrm>
            <a:off x="457200" y="1600200"/>
            <a:ext cx="5105399" cy="4038600"/>
          </a:xfrm>
        </p:spPr>
        <p:txBody>
          <a:bodyPr>
            <a:noAutofit/>
          </a:bodyPr>
          <a:lstStyle/>
          <a:p>
            <a:pPr>
              <a:spcBef>
                <a:spcPts val="600"/>
              </a:spcBef>
            </a:pPr>
            <a:r>
              <a:rPr lang="en-US" sz="2400" dirty="0" smtClean="0"/>
              <a:t>1. Describe the things you enjoy doing with technology and the web each week. </a:t>
            </a:r>
          </a:p>
          <a:p>
            <a:pPr>
              <a:spcBef>
                <a:spcPts val="600"/>
              </a:spcBef>
            </a:pPr>
            <a:r>
              <a:rPr lang="en-US" sz="2400" dirty="0" smtClean="0"/>
              <a:t>2. Think of the ways you have used technology and the web for your studies. Describe a typical week.</a:t>
            </a:r>
          </a:p>
          <a:p>
            <a:pPr>
              <a:spcBef>
                <a:spcPts val="600"/>
              </a:spcBef>
            </a:pPr>
            <a:r>
              <a:rPr lang="en-US" sz="2400" dirty="0" smtClean="0"/>
              <a:t>3. Think about the next stage of your education. Tell me what you think this will be like.</a:t>
            </a:r>
          </a:p>
          <a:p>
            <a:endParaRPr lang="en-US" dirty="0"/>
          </a:p>
        </p:txBody>
      </p:sp>
      <p:pic>
        <p:nvPicPr>
          <p:cNvPr id="2050" name="Picture 2" descr="C:\Users\hoode\AppData\Local\Temp\MP900444188.JPG"/>
          <p:cNvPicPr>
            <a:picLocks noChangeAspect="1" noChangeArrowheads="1"/>
          </p:cNvPicPr>
          <p:nvPr/>
        </p:nvPicPr>
        <p:blipFill>
          <a:blip r:embed="rId3" cstate="print"/>
          <a:srcRect/>
          <a:stretch>
            <a:fillRect/>
          </a:stretch>
        </p:blipFill>
        <p:spPr bwMode="auto">
          <a:xfrm>
            <a:off x="5775064" y="1219200"/>
            <a:ext cx="3140336" cy="47244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chor="ctr"/>
          <a:lstStyle/>
          <a:p>
            <a:pPr eaLnBrk="1" hangingPunct="1"/>
            <a:r>
              <a:rPr lang="en-US" dirty="0" smtClean="0"/>
              <a:t>Participant Interview Questions</a:t>
            </a:r>
          </a:p>
        </p:txBody>
      </p:sp>
      <p:sp>
        <p:nvSpPr>
          <p:cNvPr id="4" name="Text Placeholder 3"/>
          <p:cNvSpPr>
            <a:spLocks noGrp="1"/>
          </p:cNvSpPr>
          <p:nvPr>
            <p:ph type="body" sz="half" idx="2"/>
          </p:nvPr>
        </p:nvSpPr>
        <p:spPr>
          <a:xfrm>
            <a:off x="457200" y="990600"/>
            <a:ext cx="8000999" cy="5257800"/>
          </a:xfrm>
        </p:spPr>
        <p:txBody>
          <a:bodyPr>
            <a:noAutofit/>
          </a:bodyPr>
          <a:lstStyle/>
          <a:p>
            <a:pPr>
              <a:lnSpc>
                <a:spcPct val="100000"/>
              </a:lnSpc>
              <a:spcBef>
                <a:spcPts val="600"/>
              </a:spcBef>
            </a:pPr>
            <a:r>
              <a:rPr lang="en-US" sz="2400" dirty="0" smtClean="0"/>
              <a:t>4. Think of a time when you had a situation where you needed answers or solutions and you did a quick search and made do with it.  You knew there were other sources but you decided not to use them.  Please include sources such as friends, family, teachers, coaches, etc. </a:t>
            </a:r>
          </a:p>
          <a:p>
            <a:pPr>
              <a:lnSpc>
                <a:spcPct val="100000"/>
              </a:lnSpc>
              <a:spcBef>
                <a:spcPts val="600"/>
              </a:spcBef>
            </a:pPr>
            <a:r>
              <a:rPr lang="en-US" sz="2400" dirty="0" smtClean="0"/>
              <a:t>5. Have there been times when you were told to use a library or virtual learning environment (or learning platform), and used other source(s) instead?</a:t>
            </a:r>
          </a:p>
          <a:p>
            <a:pPr>
              <a:lnSpc>
                <a:spcPct val="100000"/>
              </a:lnSpc>
              <a:spcBef>
                <a:spcPts val="600"/>
              </a:spcBef>
            </a:pPr>
            <a:r>
              <a:rPr lang="en-US" sz="2400" dirty="0" smtClean="0"/>
              <a:t>6. If you had a magic wand, what would your ideal way of getting information be? How would you go about using the systems and services? When? Where? How?</a:t>
            </a:r>
          </a:p>
          <a:p>
            <a:endParaRPr lang="en-US" dirty="0" smtClean="0"/>
          </a:p>
          <a:p>
            <a:endParaRPr lang="en-US" dirty="0"/>
          </a:p>
        </p:txBody>
      </p:sp>
      <p:sp>
        <p:nvSpPr>
          <p:cNvPr id="5" name="TextBox 4"/>
          <p:cNvSpPr txBox="1"/>
          <p:nvPr/>
        </p:nvSpPr>
        <p:spPr>
          <a:xfrm>
            <a:off x="2895600" y="5791200"/>
            <a:ext cx="2971800" cy="477054"/>
          </a:xfrm>
          <a:prstGeom prst="rect">
            <a:avLst/>
          </a:prstGeom>
          <a:noFill/>
        </p:spPr>
        <p:txBody>
          <a:bodyPr wrap="square" rtlCol="0">
            <a:spAutoFit/>
          </a:bodyPr>
          <a:lstStyle/>
          <a:p>
            <a:pPr algn="ctr">
              <a:lnSpc>
                <a:spcPct val="100000"/>
              </a:lnSpc>
            </a:pPr>
            <a:r>
              <a:rPr lang="en-US" sz="1000" dirty="0" smtClean="0">
                <a:latin typeface="+mn-lt"/>
              </a:rPr>
              <a:t>(Connaway &amp; Radford, 2005-2007)</a:t>
            </a:r>
          </a:p>
          <a:p>
            <a:pPr algn="ctr">
              <a:lnSpc>
                <a:spcPct val="100000"/>
              </a:lnSpc>
            </a:pPr>
            <a:r>
              <a:rPr lang="en-US" sz="1000" dirty="0" smtClean="0">
                <a:latin typeface="+mn-lt"/>
              </a:rPr>
              <a:t>(</a:t>
            </a:r>
            <a:r>
              <a:rPr lang="en-US" sz="1000" dirty="0" err="1" smtClean="0">
                <a:latin typeface="+mn-lt"/>
              </a:rPr>
              <a:t>Dervin</a:t>
            </a:r>
            <a:r>
              <a:rPr lang="en-US" sz="1000" dirty="0" smtClean="0">
                <a:latin typeface="+mn-lt"/>
              </a:rPr>
              <a:t>, Connaway, &amp; </a:t>
            </a:r>
            <a:r>
              <a:rPr lang="en-US" sz="1000" dirty="0" err="1" smtClean="0">
                <a:latin typeface="+mn-lt"/>
              </a:rPr>
              <a:t>Prabha</a:t>
            </a:r>
            <a:r>
              <a:rPr lang="en-US" sz="1000" dirty="0" smtClean="0">
                <a:latin typeface="+mn-lt"/>
              </a:rPr>
              <a:t>, 2003-2005)</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dirty="0" smtClean="0"/>
              <a:t>Codebook</a:t>
            </a:r>
            <a:endParaRPr lang="en-US" dirty="0"/>
          </a:p>
        </p:txBody>
      </p:sp>
      <p:sp>
        <p:nvSpPr>
          <p:cNvPr id="7" name="Text Placeholder 6"/>
          <p:cNvSpPr>
            <a:spLocks noGrp="1"/>
          </p:cNvSpPr>
          <p:nvPr>
            <p:ph type="body" sz="half" idx="2"/>
          </p:nvPr>
        </p:nvSpPr>
        <p:spPr>
          <a:xfrm>
            <a:off x="457200" y="990600"/>
            <a:ext cx="4038600" cy="5153025"/>
          </a:xfrm>
        </p:spPr>
        <p:txBody>
          <a:bodyPr>
            <a:noAutofit/>
          </a:bodyPr>
          <a:lstStyle/>
          <a:p>
            <a:pPr marL="609600" indent="-609600">
              <a:lnSpc>
                <a:spcPct val="100000"/>
              </a:lnSpc>
              <a:spcBef>
                <a:spcPts val="600"/>
              </a:spcBef>
              <a:buFontTx/>
              <a:buAutoNum type="romanUcPeriod"/>
            </a:pPr>
            <a:r>
              <a:rPr lang="en-GB" sz="2400" dirty="0" smtClean="0"/>
              <a:t>Place</a:t>
            </a:r>
          </a:p>
          <a:p>
            <a:pPr marL="609600" indent="-609600">
              <a:lnSpc>
                <a:spcPct val="100000"/>
              </a:lnSpc>
              <a:spcBef>
                <a:spcPts val="600"/>
              </a:spcBef>
              <a:buFontTx/>
              <a:buAutoNum type="romanUcPeriod"/>
            </a:pPr>
            <a:r>
              <a:rPr lang="en-GB" sz="2400" dirty="0" smtClean="0"/>
              <a:t>Sources</a:t>
            </a:r>
          </a:p>
          <a:p>
            <a:pPr marL="609600" indent="-609600">
              <a:lnSpc>
                <a:spcPct val="100000"/>
              </a:lnSpc>
              <a:spcBef>
                <a:spcPts val="600"/>
              </a:spcBef>
              <a:buFontTx/>
              <a:buAutoNum type="romanUcPeriod"/>
            </a:pPr>
            <a:r>
              <a:rPr lang="en-GB" sz="2400" dirty="0" smtClean="0"/>
              <a:t>Tools</a:t>
            </a:r>
          </a:p>
          <a:p>
            <a:pPr marL="609600" indent="-609600">
              <a:lnSpc>
                <a:spcPct val="100000"/>
              </a:lnSpc>
              <a:spcBef>
                <a:spcPts val="600"/>
              </a:spcBef>
              <a:buFontTx/>
              <a:buAutoNum type="romanUcPeriod"/>
            </a:pPr>
            <a:r>
              <a:rPr lang="en-GB" sz="2400" dirty="0" smtClean="0"/>
              <a:t>Agency</a:t>
            </a:r>
          </a:p>
          <a:p>
            <a:pPr marL="609600" indent="-609600">
              <a:lnSpc>
                <a:spcPct val="100000"/>
              </a:lnSpc>
              <a:spcBef>
                <a:spcPts val="600"/>
              </a:spcBef>
              <a:buFontTx/>
              <a:buAutoNum type="romanUcPeriod"/>
            </a:pPr>
            <a:r>
              <a:rPr lang="en-GB" sz="2400" dirty="0" smtClean="0"/>
              <a:t>Situation/context</a:t>
            </a:r>
          </a:p>
          <a:p>
            <a:pPr marL="609600" indent="-609600">
              <a:lnSpc>
                <a:spcPct val="100000"/>
              </a:lnSpc>
              <a:spcBef>
                <a:spcPts val="600"/>
              </a:spcBef>
              <a:buFontTx/>
              <a:buAutoNum type="romanUcPeriod"/>
            </a:pPr>
            <a:r>
              <a:rPr lang="en-GB" sz="2400" dirty="0" smtClean="0"/>
              <a:t>Quotes</a:t>
            </a:r>
          </a:p>
          <a:p>
            <a:pPr marL="609600" indent="-609600">
              <a:lnSpc>
                <a:spcPct val="100000"/>
              </a:lnSpc>
              <a:spcBef>
                <a:spcPts val="600"/>
              </a:spcBef>
              <a:buFontTx/>
              <a:buAutoNum type="romanUcPeriod"/>
            </a:pPr>
            <a:r>
              <a:rPr lang="en-GB" sz="2400" dirty="0" smtClean="0"/>
              <a:t>Contact</a:t>
            </a:r>
          </a:p>
          <a:p>
            <a:pPr marL="609600" indent="-609600">
              <a:lnSpc>
                <a:spcPct val="100000"/>
              </a:lnSpc>
              <a:spcBef>
                <a:spcPts val="600"/>
              </a:spcBef>
              <a:buFontTx/>
              <a:buAutoNum type="romanUcPeriod"/>
            </a:pPr>
            <a:r>
              <a:rPr lang="en-GB" sz="2400" dirty="0" smtClean="0"/>
              <a:t>Technology Ownership</a:t>
            </a:r>
          </a:p>
          <a:p>
            <a:pPr marL="609600" indent="-609600">
              <a:lnSpc>
                <a:spcPct val="100000"/>
              </a:lnSpc>
              <a:spcBef>
                <a:spcPts val="600"/>
              </a:spcBef>
              <a:buFontTx/>
              <a:buAutoNum type="romanUcPeriod"/>
            </a:pPr>
            <a:r>
              <a:rPr lang="en-GB" sz="2400" dirty="0" smtClean="0"/>
              <a:t>Network used</a:t>
            </a:r>
          </a:p>
          <a:p>
            <a:pPr>
              <a:buFontTx/>
              <a:buChar char="•"/>
            </a:pPr>
            <a:endParaRPr lang="en-US" sz="1400" dirty="0" smtClean="0"/>
          </a:p>
          <a:p>
            <a:endParaRPr lang="en-US" dirty="0"/>
          </a:p>
        </p:txBody>
      </p:sp>
      <p:pic>
        <p:nvPicPr>
          <p:cNvPr id="8194" name="Picture 2" descr="C:\Users\hoode\AppData\Local\Temp\MP900439453.JPG"/>
          <p:cNvPicPr>
            <a:picLocks noChangeAspect="1" noChangeArrowheads="1"/>
          </p:cNvPicPr>
          <p:nvPr/>
        </p:nvPicPr>
        <p:blipFill>
          <a:blip r:embed="rId3" cstate="print"/>
          <a:srcRect/>
          <a:stretch>
            <a:fillRect/>
          </a:stretch>
        </p:blipFill>
        <p:spPr bwMode="auto">
          <a:xfrm>
            <a:off x="4343400" y="1066800"/>
            <a:ext cx="4572001" cy="3052355"/>
          </a:xfrm>
          <a:prstGeom prst="rect">
            <a:avLst/>
          </a:prstGeom>
          <a:ln>
            <a:noFill/>
          </a:ln>
          <a:effectLst>
            <a:softEdge rad="112500"/>
          </a:effectLst>
        </p:spPr>
      </p:pic>
      <p:sp>
        <p:nvSpPr>
          <p:cNvPr id="5" name="TextBox 4"/>
          <p:cNvSpPr txBox="1"/>
          <p:nvPr/>
        </p:nvSpPr>
        <p:spPr>
          <a:xfrm>
            <a:off x="2133600" y="51054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dirty="0" smtClean="0"/>
              <a:t>Codebook</a:t>
            </a:r>
            <a:endParaRPr lang="en-US" dirty="0">
              <a:solidFill>
                <a:srgbClr val="FF0000"/>
              </a:solidFill>
            </a:endParaRPr>
          </a:p>
        </p:txBody>
      </p:sp>
      <p:sp>
        <p:nvSpPr>
          <p:cNvPr id="7" name="Text Placeholder 6"/>
          <p:cNvSpPr>
            <a:spLocks noGrp="1"/>
          </p:cNvSpPr>
          <p:nvPr>
            <p:ph type="body" sz="half" idx="2"/>
          </p:nvPr>
        </p:nvSpPr>
        <p:spPr>
          <a:xfrm>
            <a:off x="457200" y="762000"/>
            <a:ext cx="4267200" cy="5486400"/>
          </a:xfrm>
        </p:spPr>
        <p:txBody>
          <a:bodyPr>
            <a:noAutofit/>
          </a:bodyPr>
          <a:lstStyle/>
          <a:p>
            <a:pPr>
              <a:lnSpc>
                <a:spcPct val="100000"/>
              </a:lnSpc>
              <a:spcBef>
                <a:spcPts val="0"/>
              </a:spcBef>
            </a:pPr>
            <a:r>
              <a:rPr lang="en-US" dirty="0" smtClean="0"/>
              <a:t>I. Place</a:t>
            </a:r>
          </a:p>
          <a:p>
            <a:pPr>
              <a:lnSpc>
                <a:spcPct val="100000"/>
              </a:lnSpc>
              <a:spcBef>
                <a:spcPts val="0"/>
              </a:spcBef>
            </a:pPr>
            <a:r>
              <a:rPr lang="en-US" dirty="0" smtClean="0"/>
              <a:t>	A. Internet</a:t>
            </a:r>
          </a:p>
          <a:p>
            <a:pPr>
              <a:lnSpc>
                <a:spcPct val="100000"/>
              </a:lnSpc>
              <a:spcBef>
                <a:spcPts val="0"/>
              </a:spcBef>
            </a:pPr>
            <a:r>
              <a:rPr lang="en-US" dirty="0" smtClean="0"/>
              <a:t>    		1. Search engine</a:t>
            </a:r>
          </a:p>
          <a:p>
            <a:pPr>
              <a:lnSpc>
                <a:spcPct val="100000"/>
              </a:lnSpc>
              <a:spcBef>
                <a:spcPts val="0"/>
              </a:spcBef>
            </a:pPr>
            <a:r>
              <a:rPr lang="en-US" dirty="0" smtClean="0"/>
              <a:t>			a.  Google</a:t>
            </a:r>
          </a:p>
          <a:p>
            <a:pPr>
              <a:lnSpc>
                <a:spcPct val="100000"/>
              </a:lnSpc>
              <a:spcBef>
                <a:spcPts val="0"/>
              </a:spcBef>
            </a:pPr>
            <a:r>
              <a:rPr lang="en-US" dirty="0" smtClean="0"/>
              <a:t>			b. Yahoo</a:t>
            </a:r>
          </a:p>
          <a:p>
            <a:pPr>
              <a:lnSpc>
                <a:spcPct val="100000"/>
              </a:lnSpc>
              <a:spcBef>
                <a:spcPts val="0"/>
              </a:spcBef>
            </a:pPr>
            <a:r>
              <a:rPr lang="en-US" dirty="0" smtClean="0"/>
              <a:t>		2. Social Media</a:t>
            </a:r>
          </a:p>
          <a:p>
            <a:pPr>
              <a:lnSpc>
                <a:spcPct val="100000"/>
              </a:lnSpc>
              <a:spcBef>
                <a:spcPts val="0"/>
              </a:spcBef>
            </a:pPr>
            <a:r>
              <a:rPr lang="en-US" dirty="0" smtClean="0"/>
              <a:t>			a. </a:t>
            </a:r>
            <a:r>
              <a:rPr lang="en-US" dirty="0" err="1" smtClean="0"/>
              <a:t>FaceBook</a:t>
            </a:r>
            <a:endParaRPr lang="en-US" dirty="0" smtClean="0"/>
          </a:p>
          <a:p>
            <a:pPr>
              <a:lnSpc>
                <a:spcPct val="100000"/>
              </a:lnSpc>
              <a:spcBef>
                <a:spcPts val="0"/>
              </a:spcBef>
            </a:pPr>
            <a:r>
              <a:rPr lang="en-US" dirty="0" smtClean="0"/>
              <a:t>			b. Twitter</a:t>
            </a:r>
          </a:p>
          <a:p>
            <a:pPr>
              <a:lnSpc>
                <a:spcPct val="100000"/>
              </a:lnSpc>
              <a:spcBef>
                <a:spcPts val="0"/>
              </a:spcBef>
            </a:pPr>
            <a:r>
              <a:rPr lang="en-US" dirty="0" smtClean="0"/>
              <a:t>			c. You Tube</a:t>
            </a:r>
          </a:p>
          <a:p>
            <a:pPr>
              <a:lnSpc>
                <a:spcPct val="100000"/>
              </a:lnSpc>
              <a:spcBef>
                <a:spcPts val="0"/>
              </a:spcBef>
            </a:pPr>
            <a:r>
              <a:rPr lang="en-US" dirty="0" smtClean="0"/>
              <a:t>			d. </a:t>
            </a:r>
            <a:r>
              <a:rPr lang="en-US" dirty="0" err="1" smtClean="0"/>
              <a:t>Flickr</a:t>
            </a:r>
            <a:r>
              <a:rPr lang="en-US" dirty="0" smtClean="0"/>
              <a:t>/image sharing</a:t>
            </a:r>
          </a:p>
          <a:p>
            <a:pPr>
              <a:lnSpc>
                <a:spcPct val="100000"/>
              </a:lnSpc>
              <a:spcBef>
                <a:spcPts val="0"/>
              </a:spcBef>
            </a:pPr>
            <a:r>
              <a:rPr lang="en-US" dirty="0" smtClean="0"/>
              <a:t>			e. Blogging</a:t>
            </a:r>
          </a:p>
          <a:p>
            <a:pPr>
              <a:lnSpc>
                <a:spcPct val="100000"/>
              </a:lnSpc>
              <a:spcBef>
                <a:spcPts val="0"/>
              </a:spcBef>
            </a:pPr>
            <a:r>
              <a:rPr lang="en-US" dirty="0" smtClean="0"/>
              <a:t>	B. Library</a:t>
            </a:r>
          </a:p>
          <a:p>
            <a:pPr>
              <a:lnSpc>
                <a:spcPct val="100000"/>
              </a:lnSpc>
              <a:spcBef>
                <a:spcPts val="0"/>
              </a:spcBef>
            </a:pPr>
            <a:r>
              <a:rPr lang="en-US" dirty="0" smtClean="0"/>
              <a:t>		1. Academic</a:t>
            </a:r>
          </a:p>
          <a:p>
            <a:pPr>
              <a:lnSpc>
                <a:spcPct val="100000"/>
              </a:lnSpc>
              <a:spcBef>
                <a:spcPts val="0"/>
              </a:spcBef>
            </a:pPr>
            <a:r>
              <a:rPr lang="en-US" dirty="0" smtClean="0"/>
              <a:t>		2. Public</a:t>
            </a:r>
          </a:p>
          <a:p>
            <a:pPr>
              <a:lnSpc>
                <a:spcPct val="100000"/>
              </a:lnSpc>
              <a:spcBef>
                <a:spcPts val="0"/>
              </a:spcBef>
            </a:pPr>
            <a:r>
              <a:rPr lang="en-US" dirty="0" smtClean="0"/>
              <a:t>		3. School (K-12)</a:t>
            </a:r>
          </a:p>
          <a:p>
            <a:pPr>
              <a:lnSpc>
                <a:spcPct val="100000"/>
              </a:lnSpc>
              <a:spcBef>
                <a:spcPts val="0"/>
              </a:spcBef>
            </a:pPr>
            <a:r>
              <a:rPr lang="en-US" dirty="0" smtClean="0"/>
              <a:t>	C. Home</a:t>
            </a:r>
          </a:p>
          <a:p>
            <a:pPr>
              <a:lnSpc>
                <a:spcPct val="100000"/>
              </a:lnSpc>
              <a:spcBef>
                <a:spcPts val="0"/>
              </a:spcBef>
            </a:pPr>
            <a:r>
              <a:rPr lang="en-US" dirty="0" smtClean="0"/>
              <a:t>	D. School, classroom, computer lab</a:t>
            </a:r>
          </a:p>
          <a:p>
            <a:pPr>
              <a:lnSpc>
                <a:spcPct val="100000"/>
              </a:lnSpc>
              <a:spcBef>
                <a:spcPts val="0"/>
              </a:spcBef>
            </a:pPr>
            <a:r>
              <a:rPr lang="en-US" dirty="0" smtClean="0"/>
              <a:t>	E. Other</a:t>
            </a:r>
          </a:p>
          <a:p>
            <a:pPr>
              <a:spcBef>
                <a:spcPts val="0"/>
              </a:spcBef>
              <a:buFontTx/>
              <a:buChar char="•"/>
            </a:pPr>
            <a:endParaRPr lang="en-US" dirty="0" smtClean="0"/>
          </a:p>
          <a:p>
            <a:endParaRPr lang="en-US" dirty="0"/>
          </a:p>
        </p:txBody>
      </p:sp>
      <p:sp>
        <p:nvSpPr>
          <p:cNvPr id="75779" name="TextBox 5"/>
          <p:cNvSpPr txBox="1">
            <a:spLocks noChangeArrowheads="1"/>
          </p:cNvSpPr>
          <p:nvPr/>
        </p:nvSpPr>
        <p:spPr bwMode="auto">
          <a:xfrm>
            <a:off x="577850" y="3286125"/>
            <a:ext cx="184150" cy="481013"/>
          </a:xfrm>
          <a:prstGeom prst="rect">
            <a:avLst/>
          </a:prstGeom>
          <a:noFill/>
          <a:ln w="9525">
            <a:noFill/>
            <a:miter lim="800000"/>
            <a:headEnd/>
            <a:tailEnd/>
          </a:ln>
        </p:spPr>
        <p:txBody>
          <a:bodyPr wrap="none">
            <a:spAutoFit/>
          </a:bodyPr>
          <a:lstStyle/>
          <a:p>
            <a:pPr>
              <a:lnSpc>
                <a:spcPct val="120000"/>
              </a:lnSpc>
              <a:spcBef>
                <a:spcPct val="50000"/>
              </a:spcBef>
              <a:buClr>
                <a:srgbClr val="FF7600"/>
              </a:buClr>
            </a:pPr>
            <a:endParaRPr lang="en-GB"/>
          </a:p>
        </p:txBody>
      </p:sp>
      <p:pic>
        <p:nvPicPr>
          <p:cNvPr id="7170" name="Picture 2" descr="C:\Users\hoode\AppData\Local\Temp\medium_3546619930.jpg"/>
          <p:cNvPicPr>
            <a:picLocks noChangeAspect="1" noChangeArrowheads="1"/>
          </p:cNvPicPr>
          <p:nvPr/>
        </p:nvPicPr>
        <p:blipFill>
          <a:blip r:embed="rId3" cstate="print"/>
          <a:srcRect/>
          <a:stretch>
            <a:fillRect/>
          </a:stretch>
        </p:blipFill>
        <p:spPr bwMode="auto">
          <a:xfrm>
            <a:off x="4953000" y="914400"/>
            <a:ext cx="3961944" cy="2638654"/>
          </a:xfrm>
          <a:prstGeom prst="rect">
            <a:avLst/>
          </a:prstGeom>
          <a:ln>
            <a:noFill/>
          </a:ln>
          <a:effectLst>
            <a:softEdge rad="112500"/>
          </a:effectLst>
        </p:spPr>
      </p:pic>
      <p:sp>
        <p:nvSpPr>
          <p:cNvPr id="8" name="TextBox 7"/>
          <p:cNvSpPr txBox="1"/>
          <p:nvPr/>
        </p:nvSpPr>
        <p:spPr>
          <a:xfrm>
            <a:off x="33528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724400" y="2667000"/>
            <a:ext cx="4267200" cy="3467586"/>
          </a:xfrm>
          <a:prstGeom prst="rect">
            <a:avLst/>
          </a:prstGeom>
          <a:noFill/>
          <a:ln w="9525">
            <a:noFill/>
            <a:miter lim="800000"/>
            <a:headEnd/>
            <a:tailEnd/>
          </a:ln>
        </p:spPr>
      </p:pic>
      <p:sp>
        <p:nvSpPr>
          <p:cNvPr id="2" name="Title 1"/>
          <p:cNvSpPr>
            <a:spLocks noGrp="1"/>
          </p:cNvSpPr>
          <p:nvPr>
            <p:ph type="title"/>
          </p:nvPr>
        </p:nvSpPr>
        <p:spPr/>
        <p:txBody>
          <a:bodyPr anchor="ctr"/>
          <a:lstStyle/>
          <a:p>
            <a:r>
              <a:rPr lang="en-US" dirty="0" err="1" smtClean="0"/>
              <a:t>Nvivo</a:t>
            </a:r>
            <a:r>
              <a:rPr lang="en-US" dirty="0" smtClean="0"/>
              <a:t> 9</a:t>
            </a:r>
            <a:endParaRPr lang="en-US" dirty="0">
              <a:solidFill>
                <a:srgbClr val="FF0000"/>
              </a:solidFill>
            </a:endParaRPr>
          </a:p>
        </p:txBody>
      </p:sp>
      <p:sp>
        <p:nvSpPr>
          <p:cNvPr id="5" name="Text Placeholder 4"/>
          <p:cNvSpPr>
            <a:spLocks noGrp="1"/>
          </p:cNvSpPr>
          <p:nvPr>
            <p:ph type="body" sz="half" idx="2"/>
          </p:nvPr>
        </p:nvSpPr>
        <p:spPr>
          <a:xfrm>
            <a:off x="457200" y="990600"/>
            <a:ext cx="5562599" cy="5153025"/>
          </a:xfrm>
        </p:spPr>
        <p:txBody>
          <a:bodyPr>
            <a:normAutofit/>
          </a:bodyPr>
          <a:lstStyle/>
          <a:p>
            <a:pPr>
              <a:lnSpc>
                <a:spcPct val="100000"/>
              </a:lnSpc>
              <a:spcBef>
                <a:spcPts val="600"/>
              </a:spcBef>
              <a:buFont typeface="Arial" pitchFamily="34" charset="0"/>
              <a:buChar char="•"/>
            </a:pPr>
            <a:r>
              <a:rPr lang="en-US" sz="2400" dirty="0" smtClean="0"/>
              <a:t> Qualitative research software</a:t>
            </a:r>
          </a:p>
          <a:p>
            <a:pPr>
              <a:lnSpc>
                <a:spcPct val="100000"/>
              </a:lnSpc>
              <a:spcBef>
                <a:spcPts val="600"/>
              </a:spcBef>
              <a:buFont typeface="Arial" pitchFamily="34" charset="0"/>
              <a:buChar char="•"/>
            </a:pPr>
            <a:r>
              <a:rPr lang="en-US" sz="2400" dirty="0" smtClean="0"/>
              <a:t> Upload documents, PDFs, &amp; videos</a:t>
            </a:r>
          </a:p>
          <a:p>
            <a:pPr>
              <a:lnSpc>
                <a:spcPct val="100000"/>
              </a:lnSpc>
              <a:spcBef>
                <a:spcPts val="600"/>
              </a:spcBef>
              <a:buFont typeface="Arial" pitchFamily="34" charset="0"/>
              <a:buChar char="•"/>
            </a:pPr>
            <a:r>
              <a:rPr lang="en-US" sz="2400" dirty="0" smtClean="0"/>
              <a:t> Create nodes &amp; code transcripts</a:t>
            </a:r>
          </a:p>
          <a:p>
            <a:pPr>
              <a:lnSpc>
                <a:spcPct val="100000"/>
              </a:lnSpc>
              <a:spcBef>
                <a:spcPts val="600"/>
              </a:spcBef>
              <a:buFont typeface="Arial" pitchFamily="34" charset="0"/>
              <a:buChar char="•"/>
            </a:pPr>
            <a:r>
              <a:rPr lang="en-US" sz="2400" dirty="0" smtClean="0"/>
              <a:t> Merge files</a:t>
            </a:r>
          </a:p>
          <a:p>
            <a:pPr>
              <a:lnSpc>
                <a:spcPct val="100000"/>
              </a:lnSpc>
              <a:spcBef>
                <a:spcPts val="600"/>
              </a:spcBef>
              <a:buFont typeface="Arial" pitchFamily="34" charset="0"/>
              <a:buChar char="•"/>
            </a:pPr>
            <a:r>
              <a:rPr lang="en-US" sz="2400" dirty="0" smtClean="0"/>
              <a:t> Queries</a:t>
            </a:r>
          </a:p>
          <a:p>
            <a:pPr>
              <a:lnSpc>
                <a:spcPct val="100000"/>
              </a:lnSpc>
              <a:spcBef>
                <a:spcPts val="600"/>
              </a:spcBef>
              <a:buFont typeface="Arial" pitchFamily="34" charset="0"/>
              <a:buChar char="•"/>
            </a:pPr>
            <a:r>
              <a:rPr lang="en-US" sz="2400" dirty="0" smtClean="0"/>
              <a:t> Reports</a:t>
            </a:r>
          </a:p>
          <a:p>
            <a:pPr>
              <a:lnSpc>
                <a:spcPct val="100000"/>
              </a:lnSpc>
              <a:spcBef>
                <a:spcPts val="600"/>
              </a:spcBef>
              <a:buFont typeface="Arial" pitchFamily="34" charset="0"/>
              <a:buChar char="•"/>
            </a:pPr>
            <a:r>
              <a:rPr lang="en-US" sz="2400" dirty="0" smtClean="0"/>
              <a:t> Models</a:t>
            </a:r>
          </a:p>
          <a:p>
            <a:endParaRPr lang="en-US" dirty="0" smtClean="0"/>
          </a:p>
          <a:p>
            <a:endParaRPr lang="en-US" dirty="0"/>
          </a:p>
        </p:txBody>
      </p:sp>
      <p:sp>
        <p:nvSpPr>
          <p:cNvPr id="6" name="TextBox 5"/>
          <p:cNvSpPr txBox="1"/>
          <p:nvPr/>
        </p:nvSpPr>
        <p:spPr>
          <a:xfrm>
            <a:off x="1295400" y="4038600"/>
            <a:ext cx="2057400" cy="260008"/>
          </a:xfrm>
          <a:prstGeom prst="rect">
            <a:avLst/>
          </a:prstGeom>
          <a:noFill/>
        </p:spPr>
        <p:txBody>
          <a:bodyPr wrap="square" rtlCol="0">
            <a:spAutoFit/>
          </a:bodyPr>
          <a:lstStyle/>
          <a:p>
            <a:pPr algn="ctr"/>
            <a:r>
              <a:rPr lang="en-US" sz="1000" dirty="0" smtClean="0">
                <a:latin typeface="+mn-lt"/>
              </a:rPr>
              <a:t>(QSR International, 2011)</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endParaRPr lang="en-US" dirty="0"/>
          </a:p>
        </p:txBody>
      </p:sp>
      <p:graphicFrame>
        <p:nvGraphicFramePr>
          <p:cNvPr id="5" name="Chart 4"/>
          <p:cNvGraphicFramePr/>
          <p:nvPr/>
        </p:nvGraphicFramePr>
        <p:xfrm>
          <a:off x="533400" y="8382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&amp; Safety, Security</a:t>
            </a:r>
            <a:endParaRPr lang="en-US" dirty="0"/>
          </a:p>
        </p:txBody>
      </p:sp>
      <p:graphicFrame>
        <p:nvGraphicFramePr>
          <p:cNvPr id="5" name="Chart 4"/>
          <p:cNvGraphicFramePr/>
          <p:nvPr/>
        </p:nvGraphicFramePr>
        <p:xfrm>
          <a:off x="533400" y="9144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a:t>
            </a:r>
            <a:endParaRPr lang="en-US" dirty="0"/>
          </a:p>
        </p:txBody>
      </p:sp>
      <p:graphicFrame>
        <p:nvGraphicFramePr>
          <p:cNvPr id="3" name="Chart 2"/>
          <p:cNvGraphicFramePr/>
          <p:nvPr/>
        </p:nvGraphicFramePr>
        <p:xfrm>
          <a:off x="457200" y="990600"/>
          <a:ext cx="8382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Opportunism</a:t>
            </a:r>
            <a:endParaRPr lang="en-US" dirty="0"/>
          </a:p>
        </p:txBody>
      </p:sp>
      <p:graphicFrame>
        <p:nvGraphicFramePr>
          <p:cNvPr id="3" name="Chart 2"/>
          <p:cNvGraphicFramePr/>
          <p:nvPr/>
        </p:nvGraphicFramePr>
        <p:xfrm>
          <a:off x="457200" y="8382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graphicFrame>
        <p:nvGraphicFramePr>
          <p:cNvPr id="3" name="Chart 2"/>
          <p:cNvGraphicFramePr/>
          <p:nvPr/>
        </p:nvGraphicFramePr>
        <p:xfrm>
          <a:off x="381000" y="762000"/>
          <a:ext cx="8382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Motivations &amp; Engagement</a:t>
            </a:r>
            <a:endParaRPr lang="en-US" dirty="0"/>
          </a:p>
        </p:txBody>
      </p:sp>
      <p:pic>
        <p:nvPicPr>
          <p:cNvPr id="7" name="Content Placeholder 6" descr="library user.jpg"/>
          <p:cNvPicPr>
            <a:picLocks noGrp="1" noChangeAspect="1"/>
          </p:cNvPicPr>
          <p:nvPr>
            <p:ph sz="half" idx="4294967295"/>
          </p:nvPr>
        </p:nvPicPr>
        <p:blipFill>
          <a:blip r:embed="rId3" cstate="print"/>
          <a:stretch>
            <a:fillRect/>
          </a:stretch>
        </p:blipFill>
        <p:spPr>
          <a:xfrm>
            <a:off x="5029200" y="1371600"/>
            <a:ext cx="3381375" cy="4202113"/>
          </a:xfrm>
        </p:spPr>
      </p:pic>
      <p:pic>
        <p:nvPicPr>
          <p:cNvPr id="6" name="Content Placeholder 5" descr="the old scholar.jpg"/>
          <p:cNvPicPr>
            <a:picLocks noGrp="1" noChangeAspect="1"/>
          </p:cNvPicPr>
          <p:nvPr>
            <p:ph sz="half" idx="4294967295"/>
          </p:nvPr>
        </p:nvPicPr>
        <p:blipFill>
          <a:blip r:embed="rId4" cstate="print"/>
          <a:stretch>
            <a:fillRect/>
          </a:stretch>
        </p:blipFill>
        <p:spPr>
          <a:xfrm>
            <a:off x="868362" y="1371600"/>
            <a:ext cx="3170238" cy="4202112"/>
          </a:xfr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 Books</a:t>
            </a:r>
            <a:endParaRPr lang="en-US" dirty="0"/>
          </a:p>
        </p:txBody>
      </p:sp>
      <p:graphicFrame>
        <p:nvGraphicFramePr>
          <p:cNvPr id="5" name="Chart 4"/>
          <p:cNvGraphicFramePr/>
          <p:nvPr/>
        </p:nvGraphicFramePr>
        <p:xfrm>
          <a:off x="304800" y="838200"/>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124200" y="59436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graphicFrame>
        <p:nvGraphicFramePr>
          <p:cNvPr id="3" name="Chart 2"/>
          <p:cNvGraphicFramePr/>
          <p:nvPr/>
        </p:nvGraphicFramePr>
        <p:xfrm>
          <a:off x="609600" y="838200"/>
          <a:ext cx="8077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Decompartmentalization</a:t>
            </a:r>
            <a:r>
              <a:rPr lang="en-US" dirty="0" smtClean="0"/>
              <a:t> </a:t>
            </a:r>
            <a:endParaRPr lang="en-US" dirty="0"/>
          </a:p>
        </p:txBody>
      </p:sp>
      <p:graphicFrame>
        <p:nvGraphicFramePr>
          <p:cNvPr id="4" name="Chart 3"/>
          <p:cNvGraphicFramePr/>
          <p:nvPr/>
        </p:nvGraphicFramePr>
        <p:xfrm>
          <a:off x="457200" y="762000"/>
          <a:ext cx="8077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Choice </a:t>
            </a:r>
            <a:endParaRPr lang="en-US" dirty="0"/>
          </a:p>
        </p:txBody>
      </p:sp>
      <p:graphicFrame>
        <p:nvGraphicFramePr>
          <p:cNvPr id="3" name="Chart 2"/>
          <p:cNvGraphicFramePr/>
          <p:nvPr/>
        </p:nvGraphicFramePr>
        <p:xfrm>
          <a:off x="381000" y="838200"/>
          <a:ext cx="8382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graphicFrame>
        <p:nvGraphicFramePr>
          <p:cNvPr id="3" name="Chart 2"/>
          <p:cNvGraphicFramePr/>
          <p:nvPr/>
        </p:nvGraphicFramePr>
        <p:xfrm>
          <a:off x="533400" y="8382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4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hoode\AppData\Local\Temp\large_2001899627.jpg"/>
          <p:cNvPicPr>
            <a:picLocks noChangeAspect="1" noChangeArrowheads="1"/>
          </p:cNvPicPr>
          <p:nvPr/>
        </p:nvPicPr>
        <p:blipFill>
          <a:blip r:embed="rId3" cstate="print">
            <a:lum bright="-20000"/>
          </a:blip>
          <a:srcRect/>
          <a:stretch>
            <a:fillRect/>
          </a:stretch>
        </p:blipFill>
        <p:spPr bwMode="auto">
          <a:xfrm>
            <a:off x="1" y="-1"/>
            <a:ext cx="9144000" cy="6324601"/>
          </a:xfrm>
          <a:prstGeom prst="rect">
            <a:avLst/>
          </a:prstGeom>
          <a:noFill/>
        </p:spPr>
      </p:pic>
      <p:sp>
        <p:nvSpPr>
          <p:cNvPr id="3" name="Content Placeholder 2"/>
          <p:cNvSpPr>
            <a:spLocks noGrp="1"/>
          </p:cNvSpPr>
          <p:nvPr>
            <p:ph idx="4294967295"/>
          </p:nvPr>
        </p:nvSpPr>
        <p:spPr>
          <a:xfrm>
            <a:off x="228600" y="304800"/>
            <a:ext cx="5181600" cy="3733800"/>
          </a:xfrm>
        </p:spPr>
        <p:txBody>
          <a:bodyPr>
            <a:noAutofit/>
          </a:bodyPr>
          <a:lstStyle/>
          <a:p>
            <a:pPr>
              <a:buNone/>
            </a:pPr>
            <a:r>
              <a:rPr lang="en-GB" sz="2800" b="1" i="1" dirty="0" smtClean="0">
                <a:solidFill>
                  <a:schemeClr val="bg1"/>
                </a:solidFill>
              </a:rPr>
              <a:t>“I always stick with the first thing that comes up on Google because I think that’s the most popular site which means that’s the most correct.” </a:t>
            </a:r>
          </a:p>
          <a:p>
            <a:pPr>
              <a:buNone/>
            </a:pPr>
            <a:r>
              <a:rPr lang="en-GB" sz="2000" b="1" dirty="0" smtClean="0">
                <a:solidFill>
                  <a:schemeClr val="bg1"/>
                </a:solidFill>
              </a:rPr>
              <a:t>(</a:t>
            </a:r>
            <a:r>
              <a:rPr lang="en-US" sz="2000" b="1" dirty="0" smtClean="0">
                <a:solidFill>
                  <a:schemeClr val="bg1"/>
                </a:solidFill>
                <a:latin typeface="Arial" pitchFamily="34" charset="0"/>
                <a:cs typeface="Arial" pitchFamily="34" charset="0"/>
              </a:rPr>
              <a:t>USS1, Female, Age 17</a:t>
            </a:r>
            <a:r>
              <a:rPr lang="en-GB" sz="2000" b="1" dirty="0" smtClean="0">
                <a:solidFill>
                  <a:schemeClr val="bg1"/>
                </a:solidFill>
              </a:rPr>
              <a:t>)</a:t>
            </a:r>
          </a:p>
          <a:p>
            <a:endParaRPr lang="en-US" b="1"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hoode\AppData\Local\Temp\large_236981527.jpg"/>
          <p:cNvPicPr>
            <a:picLocks noChangeAspect="1" noChangeArrowheads="1"/>
          </p:cNvPicPr>
          <p:nvPr/>
        </p:nvPicPr>
        <p:blipFill>
          <a:blip r:embed="rId3" cstate="print"/>
          <a:srcRect/>
          <a:stretch>
            <a:fillRect/>
          </a:stretch>
        </p:blipFill>
        <p:spPr bwMode="auto">
          <a:xfrm>
            <a:off x="-22578" y="0"/>
            <a:ext cx="9166578" cy="6248400"/>
          </a:xfrm>
          <a:prstGeom prst="rect">
            <a:avLst/>
          </a:prstGeom>
          <a:noFill/>
        </p:spPr>
      </p:pic>
      <p:sp>
        <p:nvSpPr>
          <p:cNvPr id="3" name="Content Placeholder 2"/>
          <p:cNvSpPr>
            <a:spLocks noGrp="1"/>
          </p:cNvSpPr>
          <p:nvPr>
            <p:ph idx="4294967295"/>
          </p:nvPr>
        </p:nvSpPr>
        <p:spPr>
          <a:xfrm>
            <a:off x="5311775" y="3657600"/>
            <a:ext cx="3832225" cy="1981200"/>
          </a:xfrm>
        </p:spPr>
        <p:txBody>
          <a:bodyPr>
            <a:normAutofit fontScale="92500" lnSpcReduction="20000"/>
          </a:bodyPr>
          <a:lstStyle/>
          <a:p>
            <a:pPr>
              <a:buNone/>
            </a:pPr>
            <a:r>
              <a:rPr lang="en-GB" sz="2800" b="1" i="1" dirty="0" smtClean="0"/>
              <a:t>“I knew that the internet wouldn’t give me a wrong answer.” </a:t>
            </a:r>
          </a:p>
          <a:p>
            <a:pPr>
              <a:buNone/>
            </a:pPr>
            <a:r>
              <a:rPr lang="en-GB" sz="2200" b="1" dirty="0" smtClean="0"/>
              <a:t>(UKS4, Female, Age 17)</a:t>
            </a:r>
          </a:p>
          <a:p>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oode\AppData\Local\Temp\large_2532911186.jpg"/>
          <p:cNvPicPr>
            <a:picLocks noChangeAspect="1" noChangeArrowheads="1"/>
          </p:cNvPicPr>
          <p:nvPr/>
        </p:nvPicPr>
        <p:blipFill>
          <a:blip r:embed="rId3" cstate="print"/>
          <a:srcRect/>
          <a:stretch>
            <a:fillRect/>
          </a:stretch>
        </p:blipFill>
        <p:spPr bwMode="auto">
          <a:xfrm>
            <a:off x="0" y="0"/>
            <a:ext cx="9144000" cy="6324600"/>
          </a:xfrm>
          <a:prstGeom prst="rect">
            <a:avLst/>
          </a:prstGeom>
          <a:noFill/>
        </p:spPr>
      </p:pic>
      <p:sp>
        <p:nvSpPr>
          <p:cNvPr id="3" name="Content Placeholder 2"/>
          <p:cNvSpPr>
            <a:spLocks noGrp="1"/>
          </p:cNvSpPr>
          <p:nvPr>
            <p:ph idx="4294967295"/>
          </p:nvPr>
        </p:nvSpPr>
        <p:spPr>
          <a:xfrm>
            <a:off x="228600" y="381000"/>
            <a:ext cx="5029200" cy="1981200"/>
          </a:xfrm>
        </p:spPr>
        <p:txBody>
          <a:bodyPr>
            <a:normAutofit/>
          </a:bodyPr>
          <a:lstStyle/>
          <a:p>
            <a:pPr>
              <a:buNone/>
            </a:pPr>
            <a:r>
              <a:rPr lang="en-GB" sz="2800" b="1" i="1" dirty="0" smtClean="0">
                <a:solidFill>
                  <a:schemeClr val="bg1"/>
                </a:solidFill>
              </a:rPr>
              <a:t>“I simply just type it into Google and just see what comes up.” </a:t>
            </a:r>
          </a:p>
          <a:p>
            <a:pPr>
              <a:buNone/>
            </a:pPr>
            <a:r>
              <a:rPr lang="en-GB" sz="2000" b="1" dirty="0" smtClean="0">
                <a:solidFill>
                  <a:schemeClr val="bg1"/>
                </a:solidFill>
              </a:rPr>
              <a:t>(UKS4, Female, Age 17)</a:t>
            </a:r>
          </a:p>
          <a:p>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ode\AppData\Local\Temp\large_6184306158.jpg"/>
          <p:cNvPicPr>
            <a:picLocks noChangeAspect="1" noChangeArrowheads="1"/>
          </p:cNvPicPr>
          <p:nvPr/>
        </p:nvPicPr>
        <p:blipFill>
          <a:blip r:embed="rId3" cstate="print">
            <a:lum bright="-10000"/>
          </a:blip>
          <a:srcRect/>
          <a:stretch>
            <a:fillRect/>
          </a:stretch>
        </p:blipFill>
        <p:spPr bwMode="auto">
          <a:xfrm>
            <a:off x="0" y="0"/>
            <a:ext cx="9144000" cy="6248400"/>
          </a:xfrm>
          <a:prstGeom prst="rect">
            <a:avLst/>
          </a:prstGeom>
          <a:noFill/>
        </p:spPr>
      </p:pic>
      <p:sp>
        <p:nvSpPr>
          <p:cNvPr id="3" name="Content Placeholder 2"/>
          <p:cNvSpPr>
            <a:spLocks noGrp="1"/>
          </p:cNvSpPr>
          <p:nvPr>
            <p:ph idx="4294967295"/>
          </p:nvPr>
        </p:nvSpPr>
        <p:spPr>
          <a:xfrm>
            <a:off x="228600" y="381000"/>
            <a:ext cx="3886200" cy="1905000"/>
          </a:xfrm>
        </p:spPr>
        <p:txBody>
          <a:bodyPr>
            <a:noAutofit/>
          </a:bodyPr>
          <a:lstStyle/>
          <a:p>
            <a:pPr>
              <a:buNone/>
            </a:pPr>
            <a:r>
              <a:rPr lang="en-GB" sz="2800" b="1" i="1" dirty="0" smtClean="0">
                <a:solidFill>
                  <a:schemeClr val="bg1"/>
                </a:solidFill>
              </a:rPr>
              <a:t>“...Google doesn’t judge you.” </a:t>
            </a:r>
          </a:p>
          <a:p>
            <a:pPr>
              <a:buNone/>
            </a:pPr>
            <a:r>
              <a:rPr lang="en-GB" sz="2000" b="1" dirty="0" smtClean="0">
                <a:solidFill>
                  <a:schemeClr val="bg1"/>
                </a:solidFill>
              </a:rPr>
              <a:t>(UKF3, Male, Age Unidentified)</a:t>
            </a:r>
          </a:p>
          <a:p>
            <a:endParaRPr lang="en-US" sz="32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dirty="0" smtClean="0"/>
              <a:t>Diaries</a:t>
            </a:r>
          </a:p>
        </p:txBody>
      </p:sp>
      <p:sp>
        <p:nvSpPr>
          <p:cNvPr id="86018" name="Content Placeholder 3"/>
          <p:cNvSpPr>
            <a:spLocks noGrp="1"/>
          </p:cNvSpPr>
          <p:nvPr>
            <p:ph idx="4294967295"/>
          </p:nvPr>
        </p:nvSpPr>
        <p:spPr>
          <a:xfrm>
            <a:off x="282575" y="1066800"/>
            <a:ext cx="8404225" cy="3429000"/>
          </a:xfrm>
        </p:spPr>
        <p:txBody>
          <a:bodyPr>
            <a:noAutofit/>
          </a:bodyPr>
          <a:lstStyle/>
          <a:p>
            <a:pPr eaLnBrk="1" hangingPunct="1">
              <a:buFontTx/>
              <a:buChar char="•"/>
            </a:pPr>
            <a:r>
              <a:rPr lang="en-US" dirty="0" smtClean="0"/>
              <a:t>20 Phase 1 and Phase 2 participants agreed to be diarists</a:t>
            </a:r>
          </a:p>
          <a:p>
            <a:pPr lvl="1"/>
            <a:r>
              <a:rPr lang="en-US" sz="2200" dirty="0" smtClean="0"/>
              <a:t>13 US &amp; 7 UK</a:t>
            </a:r>
          </a:p>
          <a:p>
            <a:r>
              <a:rPr lang="en-US" dirty="0" smtClean="0"/>
              <a:t>9 Phase 1 and Phase 2 participants submitted complete diaries</a:t>
            </a:r>
          </a:p>
          <a:p>
            <a:pPr lvl="1"/>
            <a:r>
              <a:rPr lang="en-US" sz="2200" dirty="0" smtClean="0"/>
              <a:t>7 US &amp; 2 UK</a:t>
            </a:r>
          </a:p>
          <a:p>
            <a:pPr eaLnBrk="1" hangingPunct="1">
              <a:buFontTx/>
              <a:buChar char="•"/>
            </a:pPr>
            <a:r>
              <a:rPr lang="en-US" dirty="0" smtClean="0"/>
              <a:t>Share information-seeking situations each month</a:t>
            </a:r>
          </a:p>
          <a:p>
            <a:pPr eaLnBrk="1" hangingPunct="1">
              <a:buFontTx/>
              <a:buChar char="•"/>
            </a:pPr>
            <a:r>
              <a:rPr lang="en-US" dirty="0" smtClean="0"/>
              <a:t>Communicate in any format</a:t>
            </a:r>
          </a:p>
        </p:txBody>
      </p:sp>
      <p:sp>
        <p:nvSpPr>
          <p:cNvPr id="10" name="Content Placeholder 6"/>
          <p:cNvSpPr txBox="1">
            <a:spLocks/>
          </p:cNvSpPr>
          <p:nvPr/>
        </p:nvSpPr>
        <p:spPr bwMode="auto">
          <a:xfrm>
            <a:off x="6934200" y="5562600"/>
            <a:ext cx="2209800" cy="685800"/>
          </a:xfrm>
          <a:prstGeom prst="rect">
            <a:avLst/>
          </a:prstGeom>
          <a:solidFill>
            <a:srgbClr val="FFC000"/>
          </a:solidFill>
          <a:ln w="9525">
            <a:noFill/>
            <a:miter lim="800000"/>
            <a:headEnd/>
            <a:tailEnd/>
          </a:ln>
          <a:effectLst/>
        </p:spPr>
        <p:txBody>
          <a:bodyPr vert="horz" wrap="square" lIns="0" tIns="0" rIns="0" bIns="0" numCol="1" anchor="ctr" anchorCtr="0" compatLnSpc="1">
            <a:prstTxWarp prst="textNoShape">
              <a:avLst/>
            </a:prstTxWarp>
          </a:bodyPr>
          <a:lstStyle/>
          <a:p>
            <a:pPr marL="0" marR="0" lvl="0" indent="12700" algn="ctr"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lang="en-US" sz="4000" kern="0" dirty="0" smtClean="0">
                <a:solidFill>
                  <a:schemeClr val="bg1"/>
                </a:solidFill>
                <a:latin typeface="+mn-lt"/>
              </a:rPr>
              <a:t>phone</a:t>
            </a:r>
            <a:endParaRPr kumimoji="0" lang="en-US" sz="4000" i="0" u="none" strike="noStrike" kern="0" cap="none" spc="0" normalizeH="0" baseline="0" noProof="0" dirty="0">
              <a:ln>
                <a:noFill/>
              </a:ln>
              <a:solidFill>
                <a:schemeClr val="bg1"/>
              </a:solidFill>
              <a:effectLst/>
              <a:uLnTx/>
              <a:uFillTx/>
              <a:latin typeface="+mn-lt"/>
              <a:ea typeface="+mn-ea"/>
              <a:cs typeface="+mn-cs"/>
            </a:endParaRPr>
          </a:p>
        </p:txBody>
      </p:sp>
      <p:sp>
        <p:nvSpPr>
          <p:cNvPr id="11" name="Content Placeholder 7"/>
          <p:cNvSpPr txBox="1">
            <a:spLocks/>
          </p:cNvSpPr>
          <p:nvPr/>
        </p:nvSpPr>
        <p:spPr>
          <a:xfrm>
            <a:off x="4876800" y="4648200"/>
            <a:ext cx="4267200" cy="914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txBody>
          <a:bodyPr anchor="ctr"/>
          <a:lstStyle/>
          <a:p>
            <a:pPr marL="238125" marR="0" lvl="0" indent="-225425" algn="ctr" defTabSz="914400" rtl="0" eaLnBrk="1" fontAlgn="base" latinLnBrk="0" hangingPunct="1">
              <a:lnSpc>
                <a:spcPct val="100000"/>
              </a:lnSpc>
              <a:spcBef>
                <a:spcPts val="0"/>
              </a:spcBef>
              <a:spcAft>
                <a:spcPts val="1600"/>
              </a:spcAft>
              <a:buClr>
                <a:srgbClr val="FF7600"/>
              </a:buClr>
              <a:buSzTx/>
              <a:buFontTx/>
              <a:buNone/>
              <a:tabLst/>
              <a:defRPr/>
            </a:pPr>
            <a:r>
              <a:rPr lang="en-US" sz="4400" kern="0" dirty="0" smtClean="0">
                <a:solidFill>
                  <a:schemeClr val="bg1"/>
                </a:solidFill>
                <a:latin typeface="+mn-lt"/>
              </a:rPr>
              <a:t>v</a:t>
            </a:r>
            <a:r>
              <a:rPr kumimoji="0" lang="en-US" sz="4400" i="0" u="none" strike="noStrike" kern="0" cap="none" spc="0" normalizeH="0" baseline="0" noProof="0" dirty="0" err="1" smtClean="0">
                <a:ln>
                  <a:noFill/>
                </a:ln>
                <a:solidFill>
                  <a:schemeClr val="bg1"/>
                </a:solidFill>
                <a:effectLst/>
                <a:uLnTx/>
                <a:uFillTx/>
                <a:latin typeface="+mn-lt"/>
                <a:ea typeface="+mn-ea"/>
                <a:cs typeface="+mn-cs"/>
              </a:rPr>
              <a:t>ideo</a:t>
            </a:r>
            <a:r>
              <a:rPr lang="en-US" sz="4400" kern="0" dirty="0" smtClean="0">
                <a:solidFill>
                  <a:schemeClr val="bg1"/>
                </a:solidFill>
                <a:latin typeface="+mn-lt"/>
              </a:rPr>
              <a:t> </a:t>
            </a:r>
            <a:r>
              <a:rPr kumimoji="0" lang="en-US" sz="4400" i="0" u="none" strike="noStrike" kern="0" cap="none" spc="0" normalizeH="0" noProof="0" dirty="0" smtClean="0">
                <a:ln>
                  <a:noFill/>
                </a:ln>
                <a:solidFill>
                  <a:schemeClr val="bg1"/>
                </a:solidFill>
                <a:effectLst/>
                <a:uLnTx/>
                <a:uFillTx/>
                <a:latin typeface="+mn-lt"/>
                <a:ea typeface="+mn-ea"/>
                <a:cs typeface="+mn-cs"/>
              </a:rPr>
              <a:t>chat</a:t>
            </a:r>
            <a:endParaRPr kumimoji="0" lang="en-US" sz="4400" i="0" u="none" strike="noStrike" kern="0" cap="none" spc="0" normalizeH="0" baseline="0" noProof="0" dirty="0">
              <a:ln>
                <a:noFill/>
              </a:ln>
              <a:solidFill>
                <a:schemeClr val="bg1"/>
              </a:solidFill>
              <a:effectLst/>
              <a:uLnTx/>
              <a:uFillTx/>
              <a:latin typeface="+mn-lt"/>
              <a:ea typeface="+mn-ea"/>
              <a:cs typeface="+mn-cs"/>
            </a:endParaRPr>
          </a:p>
        </p:txBody>
      </p:sp>
      <p:sp>
        <p:nvSpPr>
          <p:cNvPr id="12" name="Content Placeholder 7"/>
          <p:cNvSpPr txBox="1">
            <a:spLocks/>
          </p:cNvSpPr>
          <p:nvPr/>
        </p:nvSpPr>
        <p:spPr>
          <a:xfrm>
            <a:off x="0" y="4724400"/>
            <a:ext cx="2438400" cy="762000"/>
          </a:xfrm>
          <a:prstGeom prst="rect">
            <a:avLst/>
          </a:prstGeom>
          <a:solidFill>
            <a:srgbClr val="FFC000"/>
          </a:solidFill>
        </p:spPr>
        <p:txBody>
          <a:bodyPr anchor="ctr"/>
          <a:lstStyle/>
          <a:p>
            <a:pPr marL="238125" marR="0" lvl="0" indent="-225425" algn="ctr" defTabSz="914400" rtl="0" eaLnBrk="1" fontAlgn="base" latinLnBrk="0" hangingPunct="1">
              <a:lnSpc>
                <a:spcPct val="100000"/>
              </a:lnSpc>
              <a:spcBef>
                <a:spcPts val="0"/>
              </a:spcBef>
              <a:spcAft>
                <a:spcPts val="1600"/>
              </a:spcAft>
              <a:buClr>
                <a:srgbClr val="FF7600"/>
              </a:buClr>
              <a:buSzTx/>
              <a:buFontTx/>
              <a:buNone/>
              <a:tabLst/>
              <a:defRPr/>
            </a:pPr>
            <a:r>
              <a:rPr lang="en-US" sz="4400" kern="0" dirty="0" smtClean="0">
                <a:solidFill>
                  <a:schemeClr val="bg1"/>
                </a:solidFill>
                <a:latin typeface="+mn-lt"/>
              </a:rPr>
              <a:t>diary</a:t>
            </a:r>
            <a:endParaRPr kumimoji="0" lang="en-US" sz="4400" i="0" u="none" strike="noStrike" kern="0" cap="none" spc="0" normalizeH="0" baseline="0" noProof="0" dirty="0">
              <a:ln>
                <a:noFill/>
              </a:ln>
              <a:solidFill>
                <a:schemeClr val="bg1"/>
              </a:solidFill>
              <a:effectLst/>
              <a:uLnTx/>
              <a:uFillTx/>
              <a:latin typeface="+mn-lt"/>
              <a:ea typeface="+mn-ea"/>
              <a:cs typeface="+mn-cs"/>
            </a:endParaRPr>
          </a:p>
        </p:txBody>
      </p:sp>
      <p:sp>
        <p:nvSpPr>
          <p:cNvPr id="13" name="Content Placeholder 7"/>
          <p:cNvSpPr txBox="1">
            <a:spLocks/>
          </p:cNvSpPr>
          <p:nvPr/>
        </p:nvSpPr>
        <p:spPr>
          <a:xfrm>
            <a:off x="3124200" y="5562600"/>
            <a:ext cx="3810000" cy="685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txBody>
          <a:bodyPr anchor="ctr"/>
          <a:lstStyle/>
          <a:p>
            <a:pPr marL="238125" marR="0" lvl="0" indent="-225425" algn="l" defTabSz="914400" rtl="0" eaLnBrk="1" fontAlgn="base" latinLnBrk="0" hangingPunct="1">
              <a:lnSpc>
                <a:spcPct val="100000"/>
              </a:lnSpc>
              <a:spcBef>
                <a:spcPts val="0"/>
              </a:spcBef>
              <a:spcAft>
                <a:spcPts val="1600"/>
              </a:spcAft>
              <a:buClr>
                <a:srgbClr val="FF7600"/>
              </a:buClr>
              <a:buSzTx/>
              <a:buFontTx/>
              <a:buNone/>
              <a:tabLst/>
              <a:defRPr/>
            </a:pPr>
            <a:r>
              <a:rPr lang="en-US" sz="3200" kern="0" dirty="0" smtClean="0">
                <a:solidFill>
                  <a:schemeClr val="bg1"/>
                </a:solidFill>
                <a:latin typeface="+mn-lt"/>
              </a:rPr>
              <a:t>instant messenger</a:t>
            </a:r>
            <a:endParaRPr kumimoji="0" lang="en-US" sz="3200" i="0" u="none" strike="noStrike" kern="0" cap="none" spc="0" normalizeH="0" baseline="0" noProof="0" dirty="0">
              <a:ln>
                <a:noFill/>
              </a:ln>
              <a:solidFill>
                <a:schemeClr val="bg1"/>
              </a:solidFill>
              <a:effectLst/>
              <a:uLnTx/>
              <a:uFillTx/>
              <a:latin typeface="+mn-lt"/>
              <a:ea typeface="+mn-ea"/>
              <a:cs typeface="+mn-cs"/>
            </a:endParaRPr>
          </a:p>
        </p:txBody>
      </p:sp>
      <p:sp>
        <p:nvSpPr>
          <p:cNvPr id="15" name="Content Placeholder 6"/>
          <p:cNvSpPr txBox="1">
            <a:spLocks/>
          </p:cNvSpPr>
          <p:nvPr/>
        </p:nvSpPr>
        <p:spPr bwMode="auto">
          <a:xfrm>
            <a:off x="3124200" y="5029200"/>
            <a:ext cx="1752600" cy="5334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9525">
            <a:noFill/>
            <a:miter lim="800000"/>
            <a:headEnd/>
            <a:tailEnd/>
          </a:ln>
          <a:effectLst/>
        </p:spPr>
        <p:txBody>
          <a:bodyPr vert="horz" wrap="square" lIns="0" tIns="0" rIns="0" bIns="0" numCol="1" anchor="ctr" anchorCtr="0" compatLnSpc="1">
            <a:prstTxWarp prst="textNoShape">
              <a:avLst/>
            </a:prstTxWarp>
          </a:bodyPr>
          <a:lstStyle/>
          <a:p>
            <a:pPr lvl="0" indent="12700" algn="ctr">
              <a:lnSpc>
                <a:spcPct val="100000"/>
              </a:lnSpc>
              <a:spcBef>
                <a:spcPts val="0"/>
              </a:spcBef>
              <a:spcAft>
                <a:spcPts val="600"/>
              </a:spcAft>
              <a:buClr>
                <a:srgbClr val="2178B5"/>
              </a:buClr>
              <a:defRPr/>
            </a:pPr>
            <a:r>
              <a:rPr lang="en-US" sz="4000" kern="0" dirty="0" smtClean="0">
                <a:solidFill>
                  <a:schemeClr val="bg1"/>
                </a:solidFill>
              </a:rPr>
              <a:t>videos</a:t>
            </a:r>
            <a:endParaRPr kumimoji="0" lang="en-US" sz="4000" i="0" u="none" strike="noStrike" kern="0" cap="none" spc="0" normalizeH="0" baseline="0" noProof="0" dirty="0">
              <a:ln>
                <a:noFill/>
              </a:ln>
              <a:solidFill>
                <a:schemeClr val="bg1"/>
              </a:solidFill>
              <a:effectLst/>
              <a:uLnTx/>
              <a:uFillTx/>
              <a:latin typeface="+mn-lt"/>
              <a:ea typeface="+mn-ea"/>
              <a:cs typeface="+mn-cs"/>
            </a:endParaRPr>
          </a:p>
        </p:txBody>
      </p:sp>
      <p:sp>
        <p:nvSpPr>
          <p:cNvPr id="16" name="Content Placeholder 7"/>
          <p:cNvSpPr txBox="1">
            <a:spLocks/>
          </p:cNvSpPr>
          <p:nvPr/>
        </p:nvSpPr>
        <p:spPr>
          <a:xfrm>
            <a:off x="0" y="5486400"/>
            <a:ext cx="3124200" cy="762000"/>
          </a:xfrm>
          <a:prstGeom prst="rect">
            <a:avLst/>
          </a:prstGeom>
          <a:solidFill>
            <a:schemeClr val="accent1"/>
          </a:solidFill>
        </p:spPr>
        <p:txBody>
          <a:bodyPr anchor="ctr"/>
          <a:lstStyle/>
          <a:p>
            <a:pPr marL="238125" marR="0" lvl="0" indent="-225425" algn="ctr" defTabSz="914400" rtl="0" eaLnBrk="1" fontAlgn="base" latinLnBrk="0" hangingPunct="1">
              <a:lnSpc>
                <a:spcPct val="100000"/>
              </a:lnSpc>
              <a:spcBef>
                <a:spcPts val="0"/>
              </a:spcBef>
              <a:spcAft>
                <a:spcPts val="1600"/>
              </a:spcAft>
              <a:buClr>
                <a:srgbClr val="FF7600"/>
              </a:buClr>
              <a:buSzTx/>
              <a:buFontTx/>
              <a:buNone/>
              <a:tabLst/>
              <a:defRPr/>
            </a:pPr>
            <a:r>
              <a:rPr lang="en-US" sz="4400" kern="0" dirty="0" smtClean="0">
                <a:solidFill>
                  <a:schemeClr val="bg1"/>
                </a:solidFill>
                <a:latin typeface="+mn-lt"/>
              </a:rPr>
              <a:t>em@il</a:t>
            </a:r>
            <a:endParaRPr kumimoji="0" lang="en-US" sz="4400" i="0" u="none" strike="noStrike" kern="0" cap="none" spc="0" normalizeH="0" baseline="0" noProof="0" dirty="0">
              <a:ln>
                <a:noFill/>
              </a:ln>
              <a:solidFill>
                <a:schemeClr val="bg1"/>
              </a:solidFill>
              <a:effectLst/>
              <a:uLnTx/>
              <a:uFillTx/>
              <a:latin typeface="+mn-lt"/>
              <a:ea typeface="+mn-ea"/>
              <a:cs typeface="+mn-cs"/>
            </a:endParaRPr>
          </a:p>
        </p:txBody>
      </p:sp>
      <p:sp>
        <p:nvSpPr>
          <p:cNvPr id="17" name="Content Placeholder 7"/>
          <p:cNvSpPr txBox="1">
            <a:spLocks/>
          </p:cNvSpPr>
          <p:nvPr/>
        </p:nvSpPr>
        <p:spPr>
          <a:xfrm>
            <a:off x="2438400" y="5029200"/>
            <a:ext cx="685800" cy="4572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txBody>
          <a:bodyPr anchor="ctr"/>
          <a:lstStyle/>
          <a:p>
            <a:pPr marL="238125" marR="0" lvl="0" indent="-225425" algn="l" defTabSz="914400" rtl="0" eaLnBrk="1" fontAlgn="base" latinLnBrk="0" hangingPunct="1">
              <a:lnSpc>
                <a:spcPct val="100000"/>
              </a:lnSpc>
              <a:spcBef>
                <a:spcPts val="0"/>
              </a:spcBef>
              <a:spcAft>
                <a:spcPts val="1600"/>
              </a:spcAft>
              <a:buClr>
                <a:srgbClr val="FF7600"/>
              </a:buClr>
              <a:buSzTx/>
              <a:buFontTx/>
              <a:buNone/>
              <a:tabLst/>
              <a:defRPr/>
            </a:pPr>
            <a:endParaRPr kumimoji="0" lang="en-US" sz="320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76200"/>
            <a:ext cx="8534400" cy="609600"/>
          </a:xfrm>
        </p:spPr>
        <p:txBody>
          <a:bodyPr anchor="t"/>
          <a:lstStyle/>
          <a:p>
            <a:r>
              <a:rPr lang="en-GB" dirty="0" smtClean="0"/>
              <a:t>Visitors and Residents: </a:t>
            </a:r>
            <a:r>
              <a:rPr lang="en-US" dirty="0" smtClean="0"/>
              <a:t>What motivates engagement with the </a:t>
            </a:r>
            <a:br>
              <a:rPr lang="en-US" dirty="0" smtClean="0"/>
            </a:br>
            <a:r>
              <a:rPr lang="en-US" dirty="0" smtClean="0"/>
              <a:t>digital information environment?</a:t>
            </a:r>
            <a:br>
              <a:rPr lang="en-US" dirty="0" smtClean="0"/>
            </a:br>
            <a:endParaRPr lang="en-US" dirty="0"/>
          </a:p>
        </p:txBody>
      </p:sp>
      <p:sp>
        <p:nvSpPr>
          <p:cNvPr id="5" name="Text Placeholder 4"/>
          <p:cNvSpPr>
            <a:spLocks noGrp="1"/>
          </p:cNvSpPr>
          <p:nvPr>
            <p:ph type="body" sz="half" idx="2"/>
          </p:nvPr>
        </p:nvSpPr>
        <p:spPr>
          <a:xfrm>
            <a:off x="381000" y="1295400"/>
            <a:ext cx="6629400" cy="4572000"/>
          </a:xfrm>
        </p:spPr>
        <p:txBody>
          <a:bodyPr>
            <a:noAutofit/>
          </a:bodyPr>
          <a:lstStyle/>
          <a:p>
            <a:pPr>
              <a:lnSpc>
                <a:spcPct val="100000"/>
              </a:lnSpc>
              <a:spcBef>
                <a:spcPts val="600"/>
              </a:spcBef>
              <a:buFontTx/>
              <a:buChar char="•"/>
            </a:pPr>
            <a:r>
              <a:rPr lang="en-US" sz="2400" dirty="0" smtClean="0"/>
              <a:t> Funded by</a:t>
            </a:r>
          </a:p>
          <a:p>
            <a:pPr lvl="1">
              <a:lnSpc>
                <a:spcPct val="100000"/>
              </a:lnSpc>
              <a:spcBef>
                <a:spcPts val="600"/>
              </a:spcBef>
              <a:buFont typeface="Arial" pitchFamily="34" charset="0"/>
              <a:buChar char="•"/>
            </a:pPr>
            <a:r>
              <a:rPr lang="en-US" sz="2400" dirty="0" smtClean="0"/>
              <a:t> </a:t>
            </a:r>
            <a:r>
              <a:rPr lang="en-US" sz="2200" dirty="0" smtClean="0"/>
              <a:t>JISC</a:t>
            </a:r>
          </a:p>
          <a:p>
            <a:pPr lvl="1">
              <a:lnSpc>
                <a:spcPct val="100000"/>
              </a:lnSpc>
              <a:spcBef>
                <a:spcPts val="600"/>
              </a:spcBef>
              <a:buFont typeface="Arial" pitchFamily="34" charset="0"/>
              <a:buChar char="•"/>
            </a:pPr>
            <a:r>
              <a:rPr lang="en-US" sz="2200" dirty="0" smtClean="0"/>
              <a:t> OCLC</a:t>
            </a:r>
          </a:p>
          <a:p>
            <a:pPr lvl="2">
              <a:lnSpc>
                <a:spcPct val="100000"/>
              </a:lnSpc>
              <a:spcBef>
                <a:spcPts val="600"/>
              </a:spcBef>
              <a:buFont typeface="Arial" pitchFamily="34" charset="0"/>
              <a:buChar char="•"/>
            </a:pPr>
            <a:r>
              <a:rPr lang="en-GB" sz="2400" dirty="0" smtClean="0"/>
              <a:t> </a:t>
            </a:r>
            <a:r>
              <a:rPr lang="en-GB" sz="2000" dirty="0" smtClean="0"/>
              <a:t>Lynn Silipigni Connaway, Ph.D.</a:t>
            </a:r>
            <a:endParaRPr lang="en-GB" sz="2400" dirty="0" smtClean="0"/>
          </a:p>
          <a:p>
            <a:pPr lvl="1">
              <a:lnSpc>
                <a:spcPct val="100000"/>
              </a:lnSpc>
              <a:spcBef>
                <a:spcPts val="600"/>
              </a:spcBef>
              <a:buFont typeface="Arial" pitchFamily="34" charset="0"/>
              <a:buChar char="•"/>
            </a:pPr>
            <a:r>
              <a:rPr lang="en-US" sz="2400" dirty="0" smtClean="0"/>
              <a:t> </a:t>
            </a:r>
            <a:r>
              <a:rPr lang="en-US" sz="2200" dirty="0" smtClean="0"/>
              <a:t>Oxford University</a:t>
            </a:r>
          </a:p>
          <a:p>
            <a:pPr lvl="2">
              <a:lnSpc>
                <a:spcPct val="100000"/>
              </a:lnSpc>
              <a:spcBef>
                <a:spcPts val="600"/>
              </a:spcBef>
              <a:buFont typeface="Arial" pitchFamily="34" charset="0"/>
              <a:buChar char="•"/>
            </a:pPr>
            <a:r>
              <a:rPr lang="en-US" sz="2400" dirty="0" smtClean="0"/>
              <a:t> </a:t>
            </a:r>
            <a:r>
              <a:rPr lang="en-US" sz="2000" dirty="0" smtClean="0"/>
              <a:t>David White</a:t>
            </a:r>
          </a:p>
          <a:p>
            <a:pPr lvl="2">
              <a:lnSpc>
                <a:spcPct val="100000"/>
              </a:lnSpc>
              <a:spcBef>
                <a:spcPts val="600"/>
              </a:spcBef>
              <a:buFont typeface="Arial" pitchFamily="34" charset="0"/>
              <a:buChar char="•"/>
            </a:pPr>
            <a:r>
              <a:rPr lang="en-US" sz="2000" dirty="0" smtClean="0"/>
              <a:t>  Alison Le Cornu, Ph.D.</a:t>
            </a:r>
          </a:p>
          <a:p>
            <a:pPr>
              <a:lnSpc>
                <a:spcPct val="100000"/>
              </a:lnSpc>
              <a:spcBef>
                <a:spcPts val="600"/>
              </a:spcBef>
              <a:buFont typeface="Arial" pitchFamily="34" charset="0"/>
              <a:buChar char="•"/>
            </a:pPr>
            <a:r>
              <a:rPr lang="en-US" sz="2400" dirty="0" smtClean="0"/>
              <a:t> In partnership with</a:t>
            </a:r>
          </a:p>
          <a:p>
            <a:pPr lvl="1">
              <a:lnSpc>
                <a:spcPct val="100000"/>
              </a:lnSpc>
              <a:spcBef>
                <a:spcPts val="600"/>
              </a:spcBef>
              <a:buFont typeface="Arial" pitchFamily="34" charset="0"/>
              <a:buChar char="•"/>
            </a:pPr>
            <a:r>
              <a:rPr lang="en-US" sz="2200" dirty="0" smtClean="0"/>
              <a:t> University of North Carolina, Charlotte</a:t>
            </a:r>
          </a:p>
          <a:p>
            <a:pPr lvl="2">
              <a:lnSpc>
                <a:spcPct val="100000"/>
              </a:lnSpc>
              <a:spcBef>
                <a:spcPts val="600"/>
              </a:spcBef>
              <a:buFont typeface="Arial" pitchFamily="34" charset="0"/>
              <a:buChar char="•"/>
            </a:pPr>
            <a:r>
              <a:rPr lang="en-US" sz="2400" dirty="0" smtClean="0"/>
              <a:t> </a:t>
            </a:r>
            <a:r>
              <a:rPr lang="en-US" sz="2000" dirty="0" smtClean="0"/>
              <a:t>Donna Lanclos, Ph.D.</a:t>
            </a:r>
            <a:endParaRPr lang="en-US" sz="2400" dirty="0" smtClean="0"/>
          </a:p>
        </p:txBody>
      </p:sp>
      <p:pic>
        <p:nvPicPr>
          <p:cNvPr id="88065" name="Picture 1" descr="C:\Users\hoode\AppData\Local\Temp\MP900427824.JPG"/>
          <p:cNvPicPr>
            <a:picLocks noChangeAspect="1" noChangeArrowheads="1"/>
          </p:cNvPicPr>
          <p:nvPr/>
        </p:nvPicPr>
        <p:blipFill>
          <a:blip r:embed="rId3" cstate="print"/>
          <a:srcRect/>
          <a:stretch>
            <a:fillRect/>
          </a:stretch>
        </p:blipFill>
        <p:spPr bwMode="auto">
          <a:xfrm>
            <a:off x="6248400" y="990600"/>
            <a:ext cx="2572345" cy="2209800"/>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oode\AppData\Local\Temp\MP900433099.JPG"/>
          <p:cNvPicPr>
            <a:picLocks noChangeAspect="1" noChangeArrowheads="1"/>
          </p:cNvPicPr>
          <p:nvPr/>
        </p:nvPicPr>
        <p:blipFill>
          <a:blip r:embed="rId3" cstate="print"/>
          <a:srcRect r="44700"/>
          <a:stretch>
            <a:fillRect/>
          </a:stretch>
        </p:blipFill>
        <p:spPr bwMode="auto">
          <a:xfrm>
            <a:off x="0" y="1524000"/>
            <a:ext cx="3657600" cy="4724400"/>
          </a:xfrm>
          <a:prstGeom prst="rect">
            <a:avLst/>
          </a:prstGeom>
          <a:noFill/>
        </p:spPr>
      </p:pic>
      <p:sp>
        <p:nvSpPr>
          <p:cNvPr id="88065" name="Title 3"/>
          <p:cNvSpPr>
            <a:spLocks noGrp="1"/>
          </p:cNvSpPr>
          <p:nvPr>
            <p:ph type="title"/>
          </p:nvPr>
        </p:nvSpPr>
        <p:spPr/>
        <p:txBody>
          <a:bodyPr/>
          <a:lstStyle/>
          <a:p>
            <a:pPr eaLnBrk="1" hangingPunct="1"/>
            <a:r>
              <a:rPr lang="en-US" smtClean="0"/>
              <a:t>Diaries</a:t>
            </a:r>
          </a:p>
        </p:txBody>
      </p:sp>
      <p:sp>
        <p:nvSpPr>
          <p:cNvPr id="88066" name="Content Placeholder 5"/>
          <p:cNvSpPr>
            <a:spLocks noGrp="1"/>
          </p:cNvSpPr>
          <p:nvPr>
            <p:ph idx="4294967295"/>
          </p:nvPr>
        </p:nvSpPr>
        <p:spPr>
          <a:xfrm>
            <a:off x="4114800" y="1981200"/>
            <a:ext cx="4800600" cy="1828800"/>
          </a:xfrm>
        </p:spPr>
        <p:txBody>
          <a:bodyPr>
            <a:noAutofit/>
          </a:bodyPr>
          <a:lstStyle/>
          <a:p>
            <a:pPr eaLnBrk="1" hangingPunct="1">
              <a:buFontTx/>
              <a:buNone/>
            </a:pPr>
            <a:r>
              <a:rPr lang="en-US" dirty="0" smtClean="0"/>
              <a:t>All except one selected </a:t>
            </a:r>
            <a:r>
              <a:rPr lang="en-US" b="1" dirty="0" smtClean="0"/>
              <a:t>EMAIL</a:t>
            </a:r>
          </a:p>
          <a:p>
            <a:pPr lvl="4" eaLnBrk="1" hangingPunct="1">
              <a:buFontTx/>
              <a:buNone/>
            </a:pPr>
            <a:r>
              <a:rPr lang="en-US" sz="2400" b="1" dirty="0" smtClean="0">
                <a:solidFill>
                  <a:srgbClr val="FF7600"/>
                </a:solidFill>
              </a:rPr>
              <a:t>Why?</a:t>
            </a:r>
          </a:p>
          <a:p>
            <a:pPr eaLnBrk="1" hangingPunct="1">
              <a:buFontTx/>
              <a:buNone/>
            </a:pPr>
            <a:r>
              <a:rPr lang="en-US" dirty="0" smtClean="0"/>
              <a:t>“It’s for formal communication”</a:t>
            </a:r>
          </a:p>
          <a:p>
            <a:pPr eaLnBrk="1" hangingPunct="1">
              <a:buFontTx/>
              <a:buNone/>
            </a:pPr>
            <a:endParaRPr lang="en-US"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Information Seeking in Action</a:t>
            </a:r>
            <a:endParaRPr lang="en-US" dirty="0"/>
          </a:p>
        </p:txBody>
      </p:sp>
      <p:pic>
        <p:nvPicPr>
          <p:cNvPr id="5" name="VRS Movie.wmv">
            <a:hlinkClick r:id="" action="ppaction://media"/>
          </p:cNvPr>
          <p:cNvPicPr>
            <a:picLocks noGrp="1" noRot="1" noChangeAspect="1"/>
          </p:cNvPicPr>
          <p:nvPr>
            <p:ph sz="half" idx="4294967295"/>
            <a:videoFile r:link="rId1"/>
          </p:nvPr>
        </p:nvPicPr>
        <p:blipFill>
          <a:blip r:embed="rId4" cstate="print"/>
          <a:stretch>
            <a:fillRect/>
          </a:stretch>
        </p:blipFill>
        <p:spPr>
          <a:xfrm>
            <a:off x="1524000" y="1219200"/>
            <a:ext cx="6096000" cy="4572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Literacy vs. Digital Literacy</a:t>
            </a:r>
            <a:endParaRPr lang="en-US" dirty="0"/>
          </a:p>
        </p:txBody>
      </p:sp>
      <p:pic>
        <p:nvPicPr>
          <p:cNvPr id="1026" name="Picture 2" descr="C:\Users\hoode\Desktop\Picture1.jpg"/>
          <p:cNvPicPr>
            <a:picLocks noChangeAspect="1" noChangeArrowheads="1"/>
          </p:cNvPicPr>
          <p:nvPr/>
        </p:nvPicPr>
        <p:blipFill>
          <a:blip r:embed="rId3" cstate="print"/>
          <a:srcRect/>
          <a:stretch>
            <a:fillRect/>
          </a:stretch>
        </p:blipFill>
        <p:spPr bwMode="auto">
          <a:xfrm>
            <a:off x="228600" y="990600"/>
            <a:ext cx="8686800" cy="4943856"/>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3" cstate="print"/>
          <a:srcRect/>
          <a:stretch>
            <a:fillRect/>
          </a:stretch>
        </p:blipFill>
        <p:spPr bwMode="auto">
          <a:xfrm>
            <a:off x="-395288" y="-658813"/>
            <a:ext cx="10136188" cy="8737601"/>
          </a:xfrm>
          <a:prstGeom prst="rect">
            <a:avLst/>
          </a:prstGeom>
          <a:noFill/>
          <a:ln w="9525">
            <a:noFill/>
            <a:miter lim="800000"/>
            <a:headEnd/>
            <a:tailEnd/>
          </a:ln>
        </p:spPr>
      </p:pic>
      <p:sp>
        <p:nvSpPr>
          <p:cNvPr id="8" name="TextBox 7"/>
          <p:cNvSpPr txBox="1"/>
          <p:nvPr/>
        </p:nvSpPr>
        <p:spPr>
          <a:xfrm>
            <a:off x="908050" y="2276475"/>
            <a:ext cx="3084513" cy="1733550"/>
          </a:xfrm>
          <a:prstGeom prst="rect">
            <a:avLst/>
          </a:prstGeom>
          <a:noFill/>
        </p:spPr>
        <p:txBody>
          <a:bodyPr wrap="none">
            <a:spAutoFit/>
          </a:bodyPr>
          <a:lstStyle/>
          <a:p>
            <a:pPr eaLnBrk="1" fontAlgn="auto" hangingPunct="1">
              <a:lnSpc>
                <a:spcPts val="6400"/>
              </a:lnSpc>
              <a:spcBef>
                <a:spcPts val="0"/>
              </a:spcBef>
              <a:spcAft>
                <a:spcPts val="0"/>
              </a:spcAft>
              <a:defRPr/>
            </a:pPr>
            <a:r>
              <a:rPr lang="en-GB" sz="7200" spc="-300" dirty="0">
                <a:solidFill>
                  <a:schemeClr val="bg1">
                    <a:lumMod val="75000"/>
                  </a:schemeClr>
                </a:solidFill>
                <a:latin typeface="Levenim MT" pitchFamily="2" charset="-79"/>
                <a:ea typeface="+mn-ea"/>
                <a:cs typeface="Levenim MT" pitchFamily="2" charset="-79"/>
              </a:rPr>
              <a:t>Black</a:t>
            </a:r>
          </a:p>
          <a:p>
            <a:pPr eaLnBrk="1" fontAlgn="auto" hangingPunct="1">
              <a:lnSpc>
                <a:spcPts val="6400"/>
              </a:lnSpc>
              <a:spcBef>
                <a:spcPts val="0"/>
              </a:spcBef>
              <a:spcAft>
                <a:spcPts val="0"/>
              </a:spcAft>
              <a:defRPr/>
            </a:pPr>
            <a:r>
              <a:rPr lang="en-GB" sz="7200" spc="-300" dirty="0">
                <a:solidFill>
                  <a:schemeClr val="bg1">
                    <a:lumMod val="75000"/>
                  </a:schemeClr>
                </a:solidFill>
                <a:latin typeface="Levenim MT" pitchFamily="2" charset="-79"/>
                <a:ea typeface="+mn-ea"/>
                <a:cs typeface="Levenim MT" pitchFamily="2" charset="-79"/>
              </a:rPr>
              <a:t>Market</a:t>
            </a:r>
          </a:p>
        </p:txBody>
      </p:sp>
      <p:sp>
        <p:nvSpPr>
          <p:cNvPr id="47108" name="TextBox 9"/>
          <p:cNvSpPr txBox="1">
            <a:spLocks noChangeArrowheads="1"/>
          </p:cNvSpPr>
          <p:nvPr/>
        </p:nvSpPr>
        <p:spPr bwMode="auto">
          <a:xfrm>
            <a:off x="908050" y="1133475"/>
            <a:ext cx="5291138" cy="1298575"/>
          </a:xfrm>
          <a:prstGeom prst="rect">
            <a:avLst/>
          </a:prstGeom>
          <a:noFill/>
          <a:ln w="9525">
            <a:noFill/>
            <a:miter lim="800000"/>
            <a:headEnd/>
            <a:tailEnd/>
          </a:ln>
        </p:spPr>
        <p:txBody>
          <a:bodyPr wrap="none">
            <a:spAutoFit/>
          </a:bodyPr>
          <a:lstStyle/>
          <a:p>
            <a:pPr eaLnBrk="1" hangingPunct="1">
              <a:lnSpc>
                <a:spcPts val="9500"/>
              </a:lnSpc>
            </a:pPr>
            <a:r>
              <a:rPr lang="en-GB" sz="9600">
                <a:solidFill>
                  <a:schemeClr val="bg1"/>
                </a:solidFill>
                <a:latin typeface="Levenim MT" pitchFamily="2" charset="-79"/>
                <a:cs typeface="Levenim MT" pitchFamily="2" charset="-79"/>
              </a:rPr>
              <a:t>Learning</a:t>
            </a:r>
          </a:p>
        </p:txBody>
      </p:sp>
      <p:sp>
        <p:nvSpPr>
          <p:cNvPr id="47109" name="Text Box 8"/>
          <p:cNvSpPr txBox="1">
            <a:spLocks noChangeArrowheads="1"/>
          </p:cNvSpPr>
          <p:nvPr/>
        </p:nvSpPr>
        <p:spPr bwMode="auto">
          <a:xfrm>
            <a:off x="917575" y="6065838"/>
            <a:ext cx="3294063" cy="457200"/>
          </a:xfrm>
          <a:prstGeom prst="rect">
            <a:avLst/>
          </a:prstGeom>
          <a:noFill/>
          <a:ln w="9525">
            <a:noFill/>
            <a:miter lim="800000"/>
            <a:headEnd/>
            <a:tailEnd/>
          </a:ln>
        </p:spPr>
        <p:txBody>
          <a:bodyPr wrap="none">
            <a:spAutoFit/>
          </a:bodyPr>
          <a:lstStyle/>
          <a:p>
            <a:r>
              <a:rPr lang="en-GB">
                <a:solidFill>
                  <a:schemeClr val="bg1"/>
                </a:solidFill>
                <a:latin typeface="Levenim MT" pitchFamily="2" charset="-79"/>
              </a:rPr>
              <a:t>http://wp.me/pLtlj-fH</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lbm"/>
          <p:cNvPicPr>
            <a:picLocks noChangeAspect="1" noChangeArrowheads="1"/>
          </p:cNvPicPr>
          <p:nvPr/>
        </p:nvPicPr>
        <p:blipFill>
          <a:blip r:embed="rId3" cstate="print"/>
          <a:srcRect/>
          <a:stretch>
            <a:fillRect/>
          </a:stretch>
        </p:blipFill>
        <p:spPr bwMode="auto">
          <a:xfrm>
            <a:off x="1219200" y="381000"/>
            <a:ext cx="6691312" cy="5156200"/>
          </a:xfrm>
          <a:prstGeom prst="rect">
            <a:avLst/>
          </a:prstGeom>
          <a:noFill/>
          <a:ln w="9525">
            <a:noFill/>
            <a:miter lim="800000"/>
            <a:headEnd/>
            <a:tailEnd/>
          </a:ln>
        </p:spPr>
      </p:pic>
      <p:sp>
        <p:nvSpPr>
          <p:cNvPr id="3" name="TextBox 2"/>
          <p:cNvSpPr txBox="1"/>
          <p:nvPr/>
        </p:nvSpPr>
        <p:spPr>
          <a:xfrm>
            <a:off x="6248400" y="5912192"/>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648200" y="3581400"/>
            <a:ext cx="4038600" cy="2667000"/>
          </a:xfrm>
        </p:spPr>
        <p:txBody>
          <a:bodyPr>
            <a:noAutofit/>
          </a:bodyPr>
          <a:lstStyle/>
          <a:p>
            <a:pPr marL="0" lvl="0" indent="0">
              <a:lnSpc>
                <a:spcPct val="100000"/>
              </a:lnSpc>
              <a:spcBef>
                <a:spcPts val="600"/>
              </a:spcBef>
              <a:buNone/>
            </a:pPr>
            <a:r>
              <a:rPr lang="en-US" sz="1600" dirty="0" smtClean="0">
                <a:solidFill>
                  <a:prstClr val="black"/>
                </a:solidFill>
              </a:rPr>
              <a:t>j.   Fan Websites</a:t>
            </a:r>
          </a:p>
          <a:p>
            <a:pPr marL="0" lvl="0" indent="0">
              <a:lnSpc>
                <a:spcPct val="100000"/>
              </a:lnSpc>
              <a:spcBef>
                <a:spcPts val="600"/>
              </a:spcBef>
              <a:buNone/>
            </a:pPr>
            <a:r>
              <a:rPr lang="en-US" sz="1600" dirty="0" smtClean="0">
                <a:solidFill>
                  <a:prstClr val="black"/>
                </a:solidFill>
              </a:rPr>
              <a:t>k.  iPlayer/television programs</a:t>
            </a:r>
          </a:p>
          <a:p>
            <a:pPr marL="0" lvl="0" indent="0">
              <a:lnSpc>
                <a:spcPct val="100000"/>
              </a:lnSpc>
              <a:spcBef>
                <a:spcPts val="600"/>
              </a:spcBef>
              <a:buNone/>
            </a:pPr>
            <a:r>
              <a:rPr lang="en-US" sz="1600" dirty="0" smtClean="0">
                <a:solidFill>
                  <a:prstClr val="black"/>
                </a:solidFill>
              </a:rPr>
              <a:t>l.   Retail websites</a:t>
            </a:r>
          </a:p>
          <a:p>
            <a:pPr marL="0" lvl="0" indent="0">
              <a:lnSpc>
                <a:spcPct val="100000"/>
              </a:lnSpc>
              <a:spcBef>
                <a:spcPts val="600"/>
              </a:spcBef>
              <a:buNone/>
            </a:pPr>
            <a:r>
              <a:rPr lang="en-US" sz="1600" dirty="0" smtClean="0">
                <a:solidFill>
                  <a:prstClr val="black"/>
                </a:solidFill>
              </a:rPr>
              <a:t>m. Exam board sites (UK)</a:t>
            </a:r>
          </a:p>
          <a:p>
            <a:pPr marL="0" lvl="0" indent="0">
              <a:lnSpc>
                <a:spcPct val="100000"/>
              </a:lnSpc>
              <a:spcBef>
                <a:spcPts val="600"/>
              </a:spcBef>
              <a:buNone/>
            </a:pPr>
            <a:r>
              <a:rPr lang="en-US" sz="1600" dirty="0" smtClean="0">
                <a:solidFill>
                  <a:prstClr val="black"/>
                </a:solidFill>
              </a:rPr>
              <a:t>n.   Syllabus- and discipline-based sites</a:t>
            </a:r>
          </a:p>
          <a:p>
            <a:pPr marL="0" lvl="0" indent="0">
              <a:lnSpc>
                <a:spcPct val="100000"/>
              </a:lnSpc>
              <a:spcBef>
                <a:spcPts val="600"/>
              </a:spcBef>
              <a:buNone/>
            </a:pPr>
            <a:r>
              <a:rPr lang="en-US" sz="1600" dirty="0" smtClean="0">
                <a:solidFill>
                  <a:prstClr val="black"/>
                </a:solidFill>
              </a:rPr>
              <a:t>o.   </a:t>
            </a:r>
            <a:r>
              <a:rPr lang="en-US" sz="1600" dirty="0" err="1" smtClean="0">
                <a:solidFill>
                  <a:prstClr val="black"/>
                </a:solidFill>
              </a:rPr>
              <a:t>iTunesU</a:t>
            </a:r>
            <a:endParaRPr lang="en-US" sz="1600" dirty="0" smtClean="0">
              <a:solidFill>
                <a:prstClr val="black"/>
              </a:solidFill>
            </a:endParaRPr>
          </a:p>
          <a:p>
            <a:pPr marL="0" lvl="0" indent="0">
              <a:lnSpc>
                <a:spcPct val="100000"/>
              </a:lnSpc>
              <a:spcBef>
                <a:spcPts val="600"/>
              </a:spcBef>
              <a:buNone/>
            </a:pPr>
            <a:r>
              <a:rPr lang="en-US" sz="1600" dirty="0" smtClean="0">
                <a:solidFill>
                  <a:prstClr val="black"/>
                </a:solidFill>
              </a:rPr>
              <a:t>p.   Photo websites</a:t>
            </a:r>
          </a:p>
          <a:p>
            <a:pPr marL="0" lvl="0" indent="0">
              <a:lnSpc>
                <a:spcPct val="100000"/>
              </a:lnSpc>
              <a:spcBef>
                <a:spcPts val="600"/>
              </a:spcBef>
              <a:buNone/>
            </a:pPr>
            <a:r>
              <a:rPr lang="en-US" sz="1600" dirty="0" smtClean="0">
                <a:solidFill>
                  <a:prstClr val="black"/>
                </a:solidFill>
              </a:rPr>
              <a:t>q.   Other</a:t>
            </a:r>
          </a:p>
          <a:p>
            <a:pPr marL="0" lvl="0" indent="0">
              <a:buNone/>
            </a:pPr>
            <a:endParaRPr lang="en-US" sz="1600" dirty="0" smtClean="0">
              <a:solidFill>
                <a:prstClr val="black"/>
              </a:solidFill>
            </a:endParaRPr>
          </a:p>
          <a:p>
            <a:endParaRPr lang="en-US" dirty="0"/>
          </a:p>
        </p:txBody>
      </p:sp>
      <p:sp>
        <p:nvSpPr>
          <p:cNvPr id="4" name="Text Placeholder 3"/>
          <p:cNvSpPr>
            <a:spLocks noGrp="1"/>
          </p:cNvSpPr>
          <p:nvPr>
            <p:ph type="body" sz="half" idx="2"/>
          </p:nvPr>
        </p:nvSpPr>
        <p:spPr>
          <a:xfrm>
            <a:off x="228600" y="914400"/>
            <a:ext cx="4267199" cy="5229225"/>
          </a:xfrm>
        </p:spPr>
        <p:txBody>
          <a:bodyPr>
            <a:noAutofit/>
          </a:bodyPr>
          <a:lstStyle/>
          <a:p>
            <a:pPr>
              <a:lnSpc>
                <a:spcPct val="100000"/>
              </a:lnSpc>
              <a:spcBef>
                <a:spcPts val="600"/>
              </a:spcBef>
            </a:pPr>
            <a:r>
              <a:rPr lang="en-US" b="1" dirty="0" smtClean="0"/>
              <a:t>II. Sources</a:t>
            </a:r>
          </a:p>
          <a:p>
            <a:pPr>
              <a:lnSpc>
                <a:spcPct val="100000"/>
              </a:lnSpc>
              <a:spcBef>
                <a:spcPts val="600"/>
              </a:spcBef>
            </a:pPr>
            <a:r>
              <a:rPr lang="en-US" b="1" dirty="0" smtClean="0"/>
              <a:t>	</a:t>
            </a:r>
            <a:r>
              <a:rPr lang="en-US" sz="1600" b="1" dirty="0" smtClean="0"/>
              <a:t>A. Human</a:t>
            </a:r>
          </a:p>
          <a:p>
            <a:pPr>
              <a:lnSpc>
                <a:spcPct val="100000"/>
              </a:lnSpc>
              <a:spcBef>
                <a:spcPts val="600"/>
              </a:spcBef>
            </a:pPr>
            <a:r>
              <a:rPr lang="en-US" sz="1600" b="1" dirty="0" smtClean="0"/>
              <a:t>	B. Digital</a:t>
            </a:r>
          </a:p>
          <a:p>
            <a:pPr>
              <a:lnSpc>
                <a:spcPct val="100000"/>
              </a:lnSpc>
              <a:spcBef>
                <a:spcPts val="600"/>
              </a:spcBef>
            </a:pPr>
            <a:r>
              <a:rPr lang="en-US" sz="1600" b="1" dirty="0" smtClean="0"/>
              <a:t>		1. E-books</a:t>
            </a:r>
          </a:p>
          <a:p>
            <a:pPr>
              <a:lnSpc>
                <a:spcPct val="100000"/>
              </a:lnSpc>
              <a:spcBef>
                <a:spcPts val="600"/>
              </a:spcBef>
            </a:pPr>
            <a:r>
              <a:rPr lang="en-US" sz="1600" b="1" dirty="0" smtClean="0"/>
              <a:t>		2. Online textbooks</a:t>
            </a:r>
          </a:p>
          <a:p>
            <a:pPr>
              <a:lnSpc>
                <a:spcPct val="100000"/>
              </a:lnSpc>
              <a:spcBef>
                <a:spcPts val="600"/>
              </a:spcBef>
            </a:pPr>
            <a:r>
              <a:rPr lang="en-US" sz="1600" b="1" dirty="0" smtClean="0"/>
              <a:t>		3. Databases</a:t>
            </a:r>
          </a:p>
          <a:p>
            <a:pPr>
              <a:lnSpc>
                <a:spcPct val="100000"/>
              </a:lnSpc>
              <a:spcBef>
                <a:spcPts val="600"/>
              </a:spcBef>
            </a:pPr>
            <a:r>
              <a:rPr lang="en-US" sz="1600" dirty="0" smtClean="0"/>
              <a:t>		</a:t>
            </a:r>
            <a:r>
              <a:rPr lang="en-US" sz="1600" b="1" dirty="0" smtClean="0"/>
              <a:t>4. Websites</a:t>
            </a:r>
          </a:p>
          <a:p>
            <a:pPr>
              <a:lnSpc>
                <a:spcPct val="100000"/>
              </a:lnSpc>
              <a:spcBef>
                <a:spcPts val="600"/>
              </a:spcBef>
            </a:pPr>
            <a:r>
              <a:rPr lang="en-US" sz="1600" dirty="0" smtClean="0"/>
              <a:t>			a.  Discovery Channel</a:t>
            </a:r>
          </a:p>
          <a:p>
            <a:pPr>
              <a:lnSpc>
                <a:spcPct val="100000"/>
              </a:lnSpc>
              <a:spcBef>
                <a:spcPts val="600"/>
              </a:spcBef>
            </a:pPr>
            <a:r>
              <a:rPr lang="en-US" sz="1600" dirty="0" smtClean="0"/>
              <a:t>			b.  Textbook Sites</a:t>
            </a:r>
          </a:p>
          <a:p>
            <a:pPr>
              <a:lnSpc>
                <a:spcPct val="100000"/>
              </a:lnSpc>
              <a:spcBef>
                <a:spcPts val="600"/>
              </a:spcBef>
            </a:pPr>
            <a:r>
              <a:rPr lang="en-US" sz="1600" dirty="0" smtClean="0"/>
              <a:t>			c.  University databases</a:t>
            </a:r>
          </a:p>
          <a:p>
            <a:pPr>
              <a:lnSpc>
                <a:spcPct val="100000"/>
              </a:lnSpc>
              <a:spcBef>
                <a:spcPts val="600"/>
              </a:spcBef>
            </a:pPr>
            <a:r>
              <a:rPr lang="en-US" sz="1600" dirty="0" smtClean="0"/>
              <a:t>			d.  Major media sites </a:t>
            </a:r>
          </a:p>
          <a:p>
            <a:pPr>
              <a:lnSpc>
                <a:spcPct val="100000"/>
              </a:lnSpc>
              <a:spcBef>
                <a:spcPts val="600"/>
              </a:spcBef>
            </a:pPr>
            <a:r>
              <a:rPr lang="en-US" sz="1600" dirty="0" smtClean="0"/>
              <a:t>			e.  Non-English Language</a:t>
            </a:r>
          </a:p>
          <a:p>
            <a:pPr>
              <a:lnSpc>
                <a:spcPct val="100000"/>
              </a:lnSpc>
              <a:spcBef>
                <a:spcPts val="600"/>
              </a:spcBef>
            </a:pPr>
            <a:r>
              <a:rPr lang="en-US" sz="1600" dirty="0" smtClean="0"/>
              <a:t>			f.   Dictionary</a:t>
            </a:r>
          </a:p>
          <a:p>
            <a:pPr>
              <a:lnSpc>
                <a:spcPct val="100000"/>
              </a:lnSpc>
              <a:spcBef>
                <a:spcPts val="600"/>
              </a:spcBef>
            </a:pPr>
            <a:r>
              <a:rPr lang="en-US" sz="1600" dirty="0" smtClean="0"/>
              <a:t>			g.  Wikipedia</a:t>
            </a:r>
          </a:p>
          <a:p>
            <a:pPr>
              <a:lnSpc>
                <a:spcPct val="100000"/>
              </a:lnSpc>
              <a:spcBef>
                <a:spcPts val="600"/>
              </a:spcBef>
            </a:pPr>
            <a:r>
              <a:rPr lang="en-US" sz="1600" dirty="0" smtClean="0"/>
              <a:t>			h.  University Websites</a:t>
            </a:r>
          </a:p>
          <a:p>
            <a:pPr>
              <a:lnSpc>
                <a:spcPct val="100000"/>
              </a:lnSpc>
              <a:spcBef>
                <a:spcPts val="600"/>
              </a:spcBef>
            </a:pPr>
            <a:r>
              <a:rPr lang="en-US" sz="1600" dirty="0" smtClean="0"/>
              <a:t>			</a:t>
            </a:r>
            <a:r>
              <a:rPr lang="en-US" sz="1600" dirty="0" err="1" smtClean="0"/>
              <a:t>i</a:t>
            </a:r>
            <a:r>
              <a:rPr lang="en-US" sz="1600" dirty="0" smtClean="0"/>
              <a:t>.   Music Websites</a:t>
            </a:r>
          </a:p>
          <a:p>
            <a:pPr lvl="0">
              <a:lnSpc>
                <a:spcPct val="100000"/>
              </a:lnSpc>
              <a:spcBef>
                <a:spcPts val="600"/>
              </a:spcBef>
            </a:pPr>
            <a:r>
              <a:rPr lang="en-US" sz="1600" dirty="0" smtClean="0"/>
              <a:t>			</a:t>
            </a:r>
          </a:p>
        </p:txBody>
      </p:sp>
      <p:pic>
        <p:nvPicPr>
          <p:cNvPr id="178179" name="Picture 3" descr="C:\Users\hoode\AppData\Local\Temp\MP900442520.JPG"/>
          <p:cNvPicPr>
            <a:picLocks noChangeAspect="1" noChangeArrowheads="1"/>
          </p:cNvPicPr>
          <p:nvPr/>
        </p:nvPicPr>
        <p:blipFill>
          <a:blip r:embed="rId3" cstate="print"/>
          <a:srcRect/>
          <a:stretch>
            <a:fillRect/>
          </a:stretch>
        </p:blipFill>
        <p:spPr bwMode="auto">
          <a:xfrm>
            <a:off x="5029200" y="914400"/>
            <a:ext cx="2398426" cy="2438400"/>
          </a:xfrm>
          <a:prstGeom prst="rect">
            <a:avLst/>
          </a:prstGeom>
          <a:noFill/>
        </p:spPr>
      </p:pic>
      <p:sp>
        <p:nvSpPr>
          <p:cNvPr id="6" name="TextBox 5"/>
          <p:cNvSpPr txBox="1"/>
          <p:nvPr/>
        </p:nvSpPr>
        <p:spPr>
          <a:xfrm>
            <a:off x="6553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0" y="1371600"/>
            <a:ext cx="9144000" cy="4218354"/>
            <a:chOff x="0" y="1371600"/>
            <a:chExt cx="9144000" cy="4218354"/>
          </a:xfrm>
        </p:grpSpPr>
        <p:pic>
          <p:nvPicPr>
            <p:cNvPr id="2051" name="Picture 3" descr="C:\Users\hoode\Desktop\Sources Tree Map number of items coded.jpg"/>
            <p:cNvPicPr>
              <a:picLocks noChangeAspect="1" noChangeArrowheads="1"/>
            </p:cNvPicPr>
            <p:nvPr/>
          </p:nvPicPr>
          <p:blipFill>
            <a:blip r:embed="rId3" cstate="print"/>
            <a:srcRect/>
            <a:stretch>
              <a:fillRect/>
            </a:stretch>
          </p:blipFill>
          <p:spPr bwMode="auto">
            <a:xfrm>
              <a:off x="0" y="1371600"/>
              <a:ext cx="9144000" cy="4218354"/>
            </a:xfrm>
            <a:prstGeom prst="rect">
              <a:avLst/>
            </a:prstGeom>
            <a:noFill/>
          </p:spPr>
        </p:pic>
        <p:pic>
          <p:nvPicPr>
            <p:cNvPr id="9" name="Picture 6" descr="sources"/>
            <p:cNvPicPr>
              <a:picLocks noChangeAspect="1" noChangeArrowheads="1"/>
            </p:cNvPicPr>
            <p:nvPr/>
          </p:nvPicPr>
          <p:blipFill>
            <a:blip r:embed="rId4" cstate="print"/>
            <a:srcRect/>
            <a:stretch>
              <a:fillRect/>
            </a:stretch>
          </p:blipFill>
          <p:spPr bwMode="auto">
            <a:xfrm>
              <a:off x="76200" y="1508760"/>
              <a:ext cx="1577340" cy="548640"/>
            </a:xfrm>
            <a:prstGeom prst="rect">
              <a:avLst/>
            </a:prstGeom>
            <a:noFill/>
            <a:ln w="9525">
              <a:noFill/>
              <a:miter lim="800000"/>
              <a:headEnd/>
              <a:tailEnd/>
            </a:ln>
          </p:spPr>
        </p:pic>
        <p:pic>
          <p:nvPicPr>
            <p:cNvPr id="10" name="Picture 3" descr="C:\Users\hoode\Desktop\Sources Tree Map number of items coded.jpg"/>
            <p:cNvPicPr>
              <a:picLocks noChangeAspect="1" noChangeArrowheads="1"/>
            </p:cNvPicPr>
            <p:nvPr/>
          </p:nvPicPr>
          <p:blipFill>
            <a:blip r:embed="rId5" cstate="print"/>
            <a:srcRect/>
            <a:stretch>
              <a:fillRect/>
            </a:stretch>
          </p:blipFill>
          <p:spPr bwMode="auto">
            <a:xfrm>
              <a:off x="2011680" y="1508760"/>
              <a:ext cx="2028285" cy="1872244"/>
            </a:xfrm>
            <a:prstGeom prst="rect">
              <a:avLst/>
            </a:prstGeom>
            <a:noFill/>
          </p:spPr>
        </p:pic>
        <p:sp>
          <p:nvSpPr>
            <p:cNvPr id="11" name="TextBox 10"/>
            <p:cNvSpPr txBox="1"/>
            <p:nvPr/>
          </p:nvSpPr>
          <p:spPr>
            <a:xfrm>
              <a:off x="1981200" y="1447800"/>
              <a:ext cx="1828800" cy="1107996"/>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Syllabus &amp; discipline based sites</a:t>
              </a:r>
              <a:endParaRPr lang="en-US" sz="2200" b="0" dirty="0">
                <a:cs typeface="Arial" pitchFamily="34" charset="0"/>
              </a:endParaRPr>
            </a:p>
          </p:txBody>
        </p:sp>
        <p:pic>
          <p:nvPicPr>
            <p:cNvPr id="12" name="Picture 3" descr="C:\Users\hoode\Desktop\Sources Tree Map number of items coded.jpg"/>
            <p:cNvPicPr>
              <a:picLocks noChangeAspect="1" noChangeArrowheads="1"/>
            </p:cNvPicPr>
            <p:nvPr/>
          </p:nvPicPr>
          <p:blipFill>
            <a:blip r:embed="rId6" cstate="print"/>
            <a:srcRect/>
            <a:stretch>
              <a:fillRect/>
            </a:stretch>
          </p:blipFill>
          <p:spPr bwMode="auto">
            <a:xfrm>
              <a:off x="2011680" y="3547871"/>
              <a:ext cx="2057400" cy="1820008"/>
            </a:xfrm>
            <a:prstGeom prst="rect">
              <a:avLst/>
            </a:prstGeom>
            <a:noFill/>
          </p:spPr>
        </p:pic>
        <p:sp>
          <p:nvSpPr>
            <p:cNvPr id="13" name="TextBox 12"/>
            <p:cNvSpPr txBox="1"/>
            <p:nvPr/>
          </p:nvSpPr>
          <p:spPr>
            <a:xfrm>
              <a:off x="1981200" y="3505200"/>
              <a:ext cx="18288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Major media site</a:t>
              </a:r>
              <a:endParaRPr lang="en-US" sz="2200" b="0" dirty="0">
                <a:cs typeface="Arial" pitchFamily="34" charset="0"/>
              </a:endParaRPr>
            </a:p>
          </p:txBody>
        </p:sp>
        <p:pic>
          <p:nvPicPr>
            <p:cNvPr id="14" name="Picture 3" descr="C:\Users\hoode\Desktop\Sources Tree Map number of items coded.jpg"/>
            <p:cNvPicPr>
              <a:picLocks noChangeAspect="1" noChangeArrowheads="1"/>
            </p:cNvPicPr>
            <p:nvPr/>
          </p:nvPicPr>
          <p:blipFill>
            <a:blip r:embed="rId7" cstate="print"/>
            <a:srcRect/>
            <a:stretch>
              <a:fillRect/>
            </a:stretch>
          </p:blipFill>
          <p:spPr bwMode="auto">
            <a:xfrm>
              <a:off x="4096512" y="1508760"/>
              <a:ext cx="1847088" cy="1905000"/>
            </a:xfrm>
            <a:prstGeom prst="rect">
              <a:avLst/>
            </a:prstGeom>
            <a:noFill/>
          </p:spPr>
        </p:pic>
        <p:sp>
          <p:nvSpPr>
            <p:cNvPr id="16" name="TextBox 15"/>
            <p:cNvSpPr txBox="1"/>
            <p:nvPr/>
          </p:nvSpPr>
          <p:spPr>
            <a:xfrm>
              <a:off x="4038600" y="14478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Retail</a:t>
              </a:r>
              <a:endParaRPr lang="en-US" sz="2200" b="0" dirty="0">
                <a:cs typeface="Arial" pitchFamily="34" charset="0"/>
              </a:endParaRPr>
            </a:p>
          </p:txBody>
        </p:sp>
        <p:pic>
          <p:nvPicPr>
            <p:cNvPr id="17" name="Picture 3" descr="C:\Users\hoode\Desktop\Sources Tree Map number of items coded.jpg"/>
            <p:cNvPicPr>
              <a:picLocks noChangeAspect="1" noChangeArrowheads="1"/>
            </p:cNvPicPr>
            <p:nvPr/>
          </p:nvPicPr>
          <p:blipFill>
            <a:blip r:embed="rId8" cstate="print"/>
            <a:srcRect/>
            <a:stretch>
              <a:fillRect/>
            </a:stretch>
          </p:blipFill>
          <p:spPr bwMode="auto">
            <a:xfrm>
              <a:off x="4087368" y="3538729"/>
              <a:ext cx="1984248" cy="1731325"/>
            </a:xfrm>
            <a:prstGeom prst="rect">
              <a:avLst/>
            </a:prstGeom>
            <a:noFill/>
          </p:spPr>
        </p:pic>
        <p:sp>
          <p:nvSpPr>
            <p:cNvPr id="18" name="TextBox 17"/>
            <p:cNvSpPr txBox="1"/>
            <p:nvPr/>
          </p:nvSpPr>
          <p:spPr>
            <a:xfrm>
              <a:off x="4038600" y="35052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Other</a:t>
              </a:r>
              <a:endParaRPr lang="en-US" sz="2200" b="0" dirty="0">
                <a:cs typeface="Arial" pitchFamily="34" charset="0"/>
              </a:endParaRPr>
            </a:p>
          </p:txBody>
        </p:sp>
        <p:pic>
          <p:nvPicPr>
            <p:cNvPr id="19" name="Picture 3" descr="C:\Users\hoode\Desktop\Sources Tree Map number of items coded.jpg"/>
            <p:cNvPicPr>
              <a:picLocks noChangeAspect="1" noChangeArrowheads="1"/>
            </p:cNvPicPr>
            <p:nvPr/>
          </p:nvPicPr>
          <p:blipFill>
            <a:blip r:embed="rId9" cstate="print"/>
            <a:srcRect/>
            <a:stretch>
              <a:fillRect/>
            </a:stretch>
          </p:blipFill>
          <p:spPr bwMode="auto">
            <a:xfrm>
              <a:off x="6096000" y="1508760"/>
              <a:ext cx="1600200" cy="2057400"/>
            </a:xfrm>
            <a:prstGeom prst="rect">
              <a:avLst/>
            </a:prstGeom>
            <a:noFill/>
          </p:spPr>
        </p:pic>
        <p:sp>
          <p:nvSpPr>
            <p:cNvPr id="20" name="TextBox 19"/>
            <p:cNvSpPr txBox="1"/>
            <p:nvPr/>
          </p:nvSpPr>
          <p:spPr>
            <a:xfrm>
              <a:off x="6019800" y="1447800"/>
              <a:ext cx="15240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University websites</a:t>
              </a:r>
              <a:endParaRPr lang="en-US" sz="2200" b="0" dirty="0">
                <a:cs typeface="Arial" pitchFamily="34" charset="0"/>
              </a:endParaRPr>
            </a:p>
          </p:txBody>
        </p:sp>
        <p:pic>
          <p:nvPicPr>
            <p:cNvPr id="22" name="Picture 3" descr="C:\Users\hoode\Desktop\Sources Tree Map number of items coded.jpg"/>
            <p:cNvPicPr>
              <a:picLocks noChangeAspect="1" noChangeArrowheads="1"/>
            </p:cNvPicPr>
            <p:nvPr/>
          </p:nvPicPr>
          <p:blipFill>
            <a:blip r:embed="rId10" cstate="print"/>
            <a:srcRect/>
            <a:stretch>
              <a:fillRect/>
            </a:stretch>
          </p:blipFill>
          <p:spPr bwMode="auto">
            <a:xfrm>
              <a:off x="7696200" y="1508760"/>
              <a:ext cx="1371600" cy="2057400"/>
            </a:xfrm>
            <a:prstGeom prst="rect">
              <a:avLst/>
            </a:prstGeom>
            <a:noFill/>
          </p:spPr>
        </p:pic>
        <p:sp>
          <p:nvSpPr>
            <p:cNvPr id="23" name="TextBox 22"/>
            <p:cNvSpPr txBox="1"/>
            <p:nvPr/>
          </p:nvSpPr>
          <p:spPr>
            <a:xfrm>
              <a:off x="7696200" y="1447800"/>
              <a:ext cx="14478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University databases</a:t>
              </a:r>
              <a:endParaRPr lang="en-US" sz="2200" b="0" dirty="0">
                <a:cs typeface="Arial" pitchFamily="34" charset="0"/>
              </a:endParaRPr>
            </a:p>
          </p:txBody>
        </p:sp>
        <p:pic>
          <p:nvPicPr>
            <p:cNvPr id="24" name="Picture 3" descr="C:\Users\hoode\Desktop\Sources Tree Map number of items coded.jpg"/>
            <p:cNvPicPr>
              <a:picLocks noChangeAspect="1" noChangeArrowheads="1"/>
            </p:cNvPicPr>
            <p:nvPr/>
          </p:nvPicPr>
          <p:blipFill>
            <a:blip r:embed="rId11" cstate="print"/>
            <a:srcRect/>
            <a:stretch>
              <a:fillRect/>
            </a:stretch>
          </p:blipFill>
          <p:spPr bwMode="auto">
            <a:xfrm>
              <a:off x="6089904" y="3776472"/>
              <a:ext cx="990600" cy="1524000"/>
            </a:xfrm>
            <a:prstGeom prst="rect">
              <a:avLst/>
            </a:prstGeom>
            <a:noFill/>
          </p:spPr>
        </p:pic>
        <p:sp>
          <p:nvSpPr>
            <p:cNvPr id="25" name="TextBox 24"/>
            <p:cNvSpPr txBox="1"/>
            <p:nvPr/>
          </p:nvSpPr>
          <p:spPr>
            <a:xfrm>
              <a:off x="6019800" y="3733800"/>
              <a:ext cx="1066800" cy="646331"/>
            </a:xfrm>
            <a:prstGeom prst="rect">
              <a:avLst/>
            </a:prstGeom>
            <a:noFill/>
          </p:spPr>
          <p:txBody>
            <a:bodyPr wrap="square" rtlCol="0">
              <a:spAutoFit/>
            </a:bodyPr>
            <a:lstStyle/>
            <a:p>
              <a:pPr>
                <a:lnSpc>
                  <a:spcPct val="100000"/>
                </a:lnSpc>
                <a:spcBef>
                  <a:spcPts val="600"/>
                </a:spcBef>
              </a:pPr>
              <a:r>
                <a:rPr lang="en-US" sz="1800" b="0" dirty="0" smtClean="0">
                  <a:cs typeface="Arial" pitchFamily="34" charset="0"/>
                </a:rPr>
                <a:t>iPlayer/TV</a:t>
              </a:r>
              <a:endParaRPr lang="en-US" sz="1800" b="0" dirty="0">
                <a:cs typeface="Arial" pitchFamily="34" charset="0"/>
              </a:endParaRPr>
            </a:p>
          </p:txBody>
        </p:sp>
        <p:pic>
          <p:nvPicPr>
            <p:cNvPr id="27" name="Picture 3" descr="C:\Users\hoode\Desktop\Sources Tree Map number of items coded.jpg"/>
            <p:cNvPicPr>
              <a:picLocks noChangeAspect="1" noChangeArrowheads="1"/>
            </p:cNvPicPr>
            <p:nvPr/>
          </p:nvPicPr>
          <p:blipFill>
            <a:blip r:embed="rId12" cstate="print"/>
            <a:srcRect/>
            <a:stretch>
              <a:fillRect/>
            </a:stretch>
          </p:blipFill>
          <p:spPr bwMode="auto">
            <a:xfrm>
              <a:off x="7086600" y="3785616"/>
              <a:ext cx="838200" cy="762000"/>
            </a:xfrm>
            <a:prstGeom prst="rect">
              <a:avLst/>
            </a:prstGeom>
            <a:noFill/>
          </p:spPr>
        </p:pic>
        <p:sp>
          <p:nvSpPr>
            <p:cNvPr id="28" name="TextBox 27"/>
            <p:cNvSpPr txBox="1"/>
            <p:nvPr/>
          </p:nvSpPr>
          <p:spPr>
            <a:xfrm>
              <a:off x="7010400" y="3733800"/>
              <a:ext cx="1066800" cy="584775"/>
            </a:xfrm>
            <a:prstGeom prst="rect">
              <a:avLst/>
            </a:prstGeom>
            <a:noFill/>
          </p:spPr>
          <p:txBody>
            <a:bodyPr wrap="square" rtlCol="0">
              <a:spAutoFit/>
            </a:bodyPr>
            <a:lstStyle/>
            <a:p>
              <a:pPr>
                <a:lnSpc>
                  <a:spcPct val="100000"/>
                </a:lnSpc>
                <a:spcBef>
                  <a:spcPts val="600"/>
                </a:spcBef>
              </a:pPr>
              <a:r>
                <a:rPr lang="en-US" sz="1600" b="0" dirty="0" smtClean="0">
                  <a:cs typeface="Arial" pitchFamily="34" charset="0"/>
                </a:rPr>
                <a:t>Photo sites</a:t>
              </a:r>
              <a:endParaRPr lang="en-US" sz="1600" b="0" dirty="0">
                <a:cs typeface="Arial" pitchFamily="34" charset="0"/>
              </a:endParaRPr>
            </a:p>
          </p:txBody>
        </p:sp>
        <p:pic>
          <p:nvPicPr>
            <p:cNvPr id="29" name="Picture 3" descr="C:\Users\hoode\Desktop\Sources Tree Map number of items coded.jpg"/>
            <p:cNvPicPr>
              <a:picLocks noChangeAspect="1" noChangeArrowheads="1"/>
            </p:cNvPicPr>
            <p:nvPr/>
          </p:nvPicPr>
          <p:blipFill>
            <a:blip r:embed="rId13" cstate="print"/>
            <a:srcRect/>
            <a:stretch>
              <a:fillRect/>
            </a:stretch>
          </p:blipFill>
          <p:spPr bwMode="auto">
            <a:xfrm>
              <a:off x="7086600" y="4724400"/>
              <a:ext cx="838200" cy="538420"/>
            </a:xfrm>
            <a:prstGeom prst="rect">
              <a:avLst/>
            </a:prstGeom>
            <a:noFill/>
          </p:spPr>
        </p:pic>
        <p:pic>
          <p:nvPicPr>
            <p:cNvPr id="30" name="Picture 3" descr="C:\Users\hoode\Desktop\Sources Tree Map number of items coded.jpg"/>
            <p:cNvPicPr>
              <a:picLocks noChangeAspect="1" noChangeArrowheads="1"/>
            </p:cNvPicPr>
            <p:nvPr/>
          </p:nvPicPr>
          <p:blipFill>
            <a:blip r:embed="rId13" cstate="print"/>
            <a:srcRect/>
            <a:stretch>
              <a:fillRect/>
            </a:stretch>
          </p:blipFill>
          <p:spPr bwMode="auto">
            <a:xfrm>
              <a:off x="7982712" y="4724400"/>
              <a:ext cx="402336" cy="685800"/>
            </a:xfrm>
            <a:prstGeom prst="rect">
              <a:avLst/>
            </a:prstGeom>
            <a:noFill/>
          </p:spPr>
        </p:pic>
        <p:pic>
          <p:nvPicPr>
            <p:cNvPr id="31" name="Picture 3" descr="C:\Users\hoode\Desktop\Sources Tree Map number of items coded.jpg"/>
            <p:cNvPicPr>
              <a:picLocks noChangeAspect="1" noChangeArrowheads="1"/>
            </p:cNvPicPr>
            <p:nvPr/>
          </p:nvPicPr>
          <p:blipFill>
            <a:blip r:embed="rId13" cstate="print"/>
            <a:srcRect/>
            <a:stretch>
              <a:fillRect/>
            </a:stretch>
          </p:blipFill>
          <p:spPr bwMode="auto">
            <a:xfrm>
              <a:off x="7973568" y="3794760"/>
              <a:ext cx="521208" cy="888422"/>
            </a:xfrm>
            <a:prstGeom prst="rect">
              <a:avLst/>
            </a:prstGeom>
            <a:noFill/>
          </p:spPr>
        </p:pic>
        <p:pic>
          <p:nvPicPr>
            <p:cNvPr id="32" name="Picture 3" descr="C:\Users\hoode\Desktop\Sources Tree Map number of items coded.jpg"/>
            <p:cNvPicPr>
              <a:picLocks noChangeAspect="1" noChangeArrowheads="1"/>
            </p:cNvPicPr>
            <p:nvPr/>
          </p:nvPicPr>
          <p:blipFill>
            <a:blip r:embed="rId13" cstate="print"/>
            <a:srcRect/>
            <a:stretch>
              <a:fillRect/>
            </a:stretch>
          </p:blipFill>
          <p:spPr bwMode="auto">
            <a:xfrm>
              <a:off x="8522208" y="3785616"/>
              <a:ext cx="530352" cy="904008"/>
            </a:xfrm>
            <a:prstGeom prst="rect">
              <a:avLst/>
            </a:prstGeom>
            <a:noFill/>
          </p:spPr>
        </p:pic>
        <p:sp>
          <p:nvSpPr>
            <p:cNvPr id="33" name="TextBox 32"/>
            <p:cNvSpPr txBox="1"/>
            <p:nvPr/>
          </p:nvSpPr>
          <p:spPr>
            <a:xfrm>
              <a:off x="7010400" y="4648200"/>
              <a:ext cx="1066800" cy="584775"/>
            </a:xfrm>
            <a:prstGeom prst="rect">
              <a:avLst/>
            </a:prstGeom>
            <a:noFill/>
          </p:spPr>
          <p:txBody>
            <a:bodyPr wrap="square" rtlCol="0">
              <a:spAutoFit/>
            </a:bodyPr>
            <a:lstStyle/>
            <a:p>
              <a:pPr>
                <a:lnSpc>
                  <a:spcPct val="100000"/>
                </a:lnSpc>
                <a:spcBef>
                  <a:spcPts val="600"/>
                </a:spcBef>
              </a:pPr>
              <a:r>
                <a:rPr lang="en-US" sz="1600" b="0" dirty="0" smtClean="0">
                  <a:cs typeface="Arial" pitchFamily="34" charset="0"/>
                </a:rPr>
                <a:t>Exam board</a:t>
              </a:r>
              <a:endParaRPr lang="en-US" sz="1600" b="0" dirty="0">
                <a:cs typeface="Arial" pitchFamily="34" charset="0"/>
              </a:endParaRPr>
            </a:p>
          </p:txBody>
        </p:sp>
        <p:sp>
          <p:nvSpPr>
            <p:cNvPr id="34" name="TextBox 33"/>
            <p:cNvSpPr txBox="1"/>
            <p:nvPr/>
          </p:nvSpPr>
          <p:spPr>
            <a:xfrm>
              <a:off x="7904202" y="3810000"/>
              <a:ext cx="553998" cy="914400"/>
            </a:xfrm>
            <a:prstGeom prst="rect">
              <a:avLst/>
            </a:prstGeom>
            <a:noFill/>
          </p:spPr>
          <p:txBody>
            <a:bodyPr vert="vert270" wrap="square" rtlCol="0">
              <a:spAutoFit/>
            </a:bodyPr>
            <a:lstStyle/>
            <a:p>
              <a:pPr>
                <a:lnSpc>
                  <a:spcPct val="100000"/>
                </a:lnSpc>
                <a:spcBef>
                  <a:spcPts val="600"/>
                </a:spcBef>
              </a:pPr>
              <a:r>
                <a:rPr lang="en-US" sz="1200" b="0" dirty="0" smtClean="0">
                  <a:cs typeface="Arial" pitchFamily="34" charset="0"/>
                </a:rPr>
                <a:t>Non English Language</a:t>
              </a:r>
              <a:endParaRPr lang="en-US" sz="1200" b="0" dirty="0">
                <a:cs typeface="Arial" pitchFamily="34" charset="0"/>
              </a:endParaRPr>
            </a:p>
          </p:txBody>
        </p:sp>
        <p:sp>
          <p:nvSpPr>
            <p:cNvPr id="35" name="TextBox 34"/>
            <p:cNvSpPr txBox="1"/>
            <p:nvPr/>
          </p:nvSpPr>
          <p:spPr>
            <a:xfrm>
              <a:off x="7924800" y="4572000"/>
              <a:ext cx="369332" cy="914400"/>
            </a:xfrm>
            <a:prstGeom prst="rect">
              <a:avLst/>
            </a:prstGeom>
            <a:noFill/>
          </p:spPr>
          <p:txBody>
            <a:bodyPr vert="vert270" wrap="square" rtlCol="0">
              <a:spAutoFit/>
            </a:bodyPr>
            <a:lstStyle/>
            <a:p>
              <a:pPr>
                <a:lnSpc>
                  <a:spcPct val="100000"/>
                </a:lnSpc>
                <a:spcBef>
                  <a:spcPts val="600"/>
                </a:spcBef>
              </a:pPr>
              <a:r>
                <a:rPr lang="en-US" sz="1200" b="0" dirty="0" smtClean="0">
                  <a:cs typeface="Arial" pitchFamily="34" charset="0"/>
                </a:rPr>
                <a:t>Dictionary</a:t>
              </a:r>
              <a:endParaRPr lang="en-US" sz="1200" b="0" dirty="0">
                <a:cs typeface="Arial" pitchFamily="34" charset="0"/>
              </a:endParaRPr>
            </a:p>
          </p:txBody>
        </p:sp>
        <p:sp>
          <p:nvSpPr>
            <p:cNvPr id="36" name="TextBox 35"/>
            <p:cNvSpPr txBox="1"/>
            <p:nvPr/>
          </p:nvSpPr>
          <p:spPr>
            <a:xfrm>
              <a:off x="8458200" y="3810000"/>
              <a:ext cx="553998" cy="914400"/>
            </a:xfrm>
            <a:prstGeom prst="rect">
              <a:avLst/>
            </a:prstGeom>
            <a:noFill/>
          </p:spPr>
          <p:txBody>
            <a:bodyPr vert="vert270" wrap="square" rtlCol="0">
              <a:spAutoFit/>
            </a:bodyPr>
            <a:lstStyle/>
            <a:p>
              <a:pPr>
                <a:lnSpc>
                  <a:spcPct val="100000"/>
                </a:lnSpc>
                <a:spcBef>
                  <a:spcPts val="600"/>
                </a:spcBef>
              </a:pPr>
              <a:r>
                <a:rPr lang="en-US" sz="1200" b="0" dirty="0" smtClean="0">
                  <a:cs typeface="Arial" pitchFamily="34" charset="0"/>
                </a:rPr>
                <a:t>Textbook websites</a:t>
              </a:r>
              <a:endParaRPr lang="en-US" sz="1200" b="0" dirty="0">
                <a:cs typeface="Arial" pitchFamily="34" charset="0"/>
              </a:endParaRPr>
            </a:p>
          </p:txBody>
        </p:sp>
        <p:pic>
          <p:nvPicPr>
            <p:cNvPr id="37" name="Picture 3" descr="C:\Users\hoode\Desktop\Sources Tree Map number of items coded.jpg"/>
            <p:cNvPicPr>
              <a:picLocks noChangeAspect="1" noChangeArrowheads="1"/>
            </p:cNvPicPr>
            <p:nvPr/>
          </p:nvPicPr>
          <p:blipFill>
            <a:blip r:embed="rId14" cstate="print"/>
            <a:srcRect/>
            <a:stretch>
              <a:fillRect/>
            </a:stretch>
          </p:blipFill>
          <p:spPr bwMode="auto">
            <a:xfrm>
              <a:off x="8421624" y="4724400"/>
              <a:ext cx="569976" cy="381000"/>
            </a:xfrm>
            <a:prstGeom prst="rect">
              <a:avLst/>
            </a:prstGeom>
            <a:noFill/>
          </p:spPr>
        </p:pic>
        <p:pic>
          <p:nvPicPr>
            <p:cNvPr id="38" name="Picture 3" descr="C:\Users\hoode\Desktop\Sources Tree Map number of items coded.jpg"/>
            <p:cNvPicPr>
              <a:picLocks noChangeAspect="1" noChangeArrowheads="1"/>
            </p:cNvPicPr>
            <p:nvPr/>
          </p:nvPicPr>
          <p:blipFill>
            <a:blip r:embed="rId15" cstate="print"/>
            <a:srcRect/>
            <a:stretch>
              <a:fillRect/>
            </a:stretch>
          </p:blipFill>
          <p:spPr bwMode="auto">
            <a:xfrm>
              <a:off x="8421624" y="5230368"/>
              <a:ext cx="630936" cy="179832"/>
            </a:xfrm>
            <a:prstGeom prst="rect">
              <a:avLst/>
            </a:prstGeom>
            <a:noFill/>
          </p:spPr>
        </p:pic>
        <p:sp>
          <p:nvSpPr>
            <p:cNvPr id="39" name="TextBox 38"/>
            <p:cNvSpPr txBox="1"/>
            <p:nvPr/>
          </p:nvSpPr>
          <p:spPr>
            <a:xfrm>
              <a:off x="8382000" y="4719935"/>
              <a:ext cx="533400" cy="461665"/>
            </a:xfrm>
            <a:prstGeom prst="rect">
              <a:avLst/>
            </a:prstGeom>
            <a:noFill/>
          </p:spPr>
          <p:txBody>
            <a:bodyPr wrap="square" rtlCol="0">
              <a:spAutoFit/>
            </a:bodyPr>
            <a:lstStyle/>
            <a:p>
              <a:pPr>
                <a:lnSpc>
                  <a:spcPct val="100000"/>
                </a:lnSpc>
                <a:spcBef>
                  <a:spcPts val="600"/>
                </a:spcBef>
              </a:pPr>
              <a:r>
                <a:rPr lang="en-US" sz="1200" b="0" dirty="0" smtClean="0">
                  <a:cs typeface="Arial" pitchFamily="34" charset="0"/>
                </a:rPr>
                <a:t>Fan sites</a:t>
              </a:r>
              <a:endParaRPr lang="en-US" sz="1200" b="0" dirty="0">
                <a:cs typeface="Arial" pitchFamily="34" charset="0"/>
              </a:endParaRPr>
            </a:p>
          </p:txBody>
        </p:sp>
        <p:sp>
          <p:nvSpPr>
            <p:cNvPr id="40" name="TextBox 39"/>
            <p:cNvSpPr txBox="1"/>
            <p:nvPr/>
          </p:nvSpPr>
          <p:spPr>
            <a:xfrm>
              <a:off x="8382000" y="5181600"/>
              <a:ext cx="762000" cy="276999"/>
            </a:xfrm>
            <a:prstGeom prst="rect">
              <a:avLst/>
            </a:prstGeom>
            <a:noFill/>
          </p:spPr>
          <p:txBody>
            <a:bodyPr wrap="square" rtlCol="0">
              <a:spAutoFit/>
            </a:bodyPr>
            <a:lstStyle/>
            <a:p>
              <a:pPr>
                <a:lnSpc>
                  <a:spcPct val="100000"/>
                </a:lnSpc>
                <a:spcBef>
                  <a:spcPts val="600"/>
                </a:spcBef>
              </a:pPr>
              <a:r>
                <a:rPr lang="en-US" sz="1200" b="0" dirty="0" smtClean="0">
                  <a:cs typeface="Arial" pitchFamily="34" charset="0"/>
                </a:rPr>
                <a:t>Disc Ch</a:t>
              </a:r>
              <a:endParaRPr lang="en-US" sz="1200" b="0" dirty="0">
                <a:cs typeface="Arial" pitchFamily="34" charset="0"/>
              </a:endParaRPr>
            </a:p>
          </p:txBody>
        </p:sp>
      </p:grpSp>
      <p:sp>
        <p:nvSpPr>
          <p:cNvPr id="75" name="Title 3"/>
          <p:cNvSpPr>
            <a:spLocks noGrp="1"/>
          </p:cNvSpPr>
          <p:nvPr>
            <p:ph type="title"/>
          </p:nvPr>
        </p:nvSpPr>
        <p:spPr>
          <a:xfrm>
            <a:off x="152400" y="0"/>
            <a:ext cx="8534400" cy="609600"/>
          </a:xfrm>
        </p:spPr>
        <p:txBody>
          <a:bodyPr>
            <a:noAutofit/>
          </a:bodyPr>
          <a:lstStyle/>
          <a:p>
            <a:r>
              <a:rPr lang="en-US" dirty="0" smtClean="0"/>
              <a:t>Sources</a:t>
            </a:r>
            <a:endParaRPr lang="en-US" dirty="0"/>
          </a:p>
        </p:txBody>
      </p:sp>
      <p:sp>
        <p:nvSpPr>
          <p:cNvPr id="41" name="TextBox 40"/>
          <p:cNvSpPr txBox="1"/>
          <p:nvPr/>
        </p:nvSpPr>
        <p:spPr>
          <a:xfrm>
            <a:off x="3429000" y="60198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4" name="Text Placeholder 3"/>
          <p:cNvSpPr>
            <a:spLocks noGrp="1"/>
          </p:cNvSpPr>
          <p:nvPr>
            <p:ph type="body" sz="half" idx="2"/>
          </p:nvPr>
        </p:nvSpPr>
        <p:spPr>
          <a:xfrm>
            <a:off x="381000" y="914400"/>
            <a:ext cx="4190999" cy="5257800"/>
          </a:xfrm>
        </p:spPr>
        <p:txBody>
          <a:bodyPr>
            <a:noAutofit/>
          </a:bodyPr>
          <a:lstStyle/>
          <a:p>
            <a:pPr>
              <a:lnSpc>
                <a:spcPct val="100000"/>
              </a:lnSpc>
              <a:spcBef>
                <a:spcPts val="600"/>
              </a:spcBef>
            </a:pPr>
            <a:r>
              <a:rPr lang="en-US" sz="2000" b="1" dirty="0" smtClean="0">
                <a:ea typeface="Times New Roman"/>
                <a:cs typeface="Times New Roman"/>
              </a:rPr>
              <a:t>VII. Contact</a:t>
            </a:r>
            <a:endParaRPr lang="en-US" sz="2000" b="1"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Face-to-Face</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Phone Call</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Video chat </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IM/Chat </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Texting</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Private messaging</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Commenting </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Media posting </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Visible messaging </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Letters (Post/Mail)</a:t>
            </a:r>
            <a:endParaRPr lang="en-US" sz="1800" dirty="0" smtClean="0">
              <a:latin typeface="Calibri"/>
              <a:ea typeface="Times New Roman"/>
              <a:cs typeface="Times New Roman"/>
            </a:endParaRPr>
          </a:p>
          <a:p>
            <a:pPr marL="800100" lvl="1" indent="-342900">
              <a:lnSpc>
                <a:spcPct val="100000"/>
              </a:lnSpc>
              <a:spcBef>
                <a:spcPts val="600"/>
              </a:spcBef>
              <a:buFont typeface="+mj-lt"/>
              <a:buAutoNum type="alphaUcPeriod"/>
            </a:pPr>
            <a:r>
              <a:rPr lang="en-US" sz="1800" dirty="0" smtClean="0">
                <a:ea typeface="Times New Roman"/>
                <a:cs typeface="Times New Roman"/>
              </a:rPr>
              <a:t>Email</a:t>
            </a:r>
            <a:endParaRPr lang="en-US" sz="1800" dirty="0" smtClean="0">
              <a:latin typeface="Calibri"/>
              <a:ea typeface="Times New Roman"/>
              <a:cs typeface="Times New Roman"/>
            </a:endParaRPr>
          </a:p>
          <a:p>
            <a:endParaRPr lang="en-US" dirty="0"/>
          </a:p>
        </p:txBody>
      </p:sp>
      <p:pic>
        <p:nvPicPr>
          <p:cNvPr id="175106" name="Picture 2" descr="C:\Users\hoode\AppData\Local\Temp\MP900423032.JPG"/>
          <p:cNvPicPr>
            <a:picLocks noChangeAspect="1" noChangeArrowheads="1"/>
          </p:cNvPicPr>
          <p:nvPr/>
        </p:nvPicPr>
        <p:blipFill>
          <a:blip r:embed="rId3" cstate="print"/>
          <a:srcRect/>
          <a:stretch>
            <a:fillRect/>
          </a:stretch>
        </p:blipFill>
        <p:spPr bwMode="auto">
          <a:xfrm>
            <a:off x="3962400" y="1143000"/>
            <a:ext cx="4800600" cy="4800600"/>
          </a:xfrm>
          <a:prstGeom prst="rect">
            <a:avLst/>
          </a:prstGeom>
          <a:noFill/>
        </p:spPr>
      </p:pic>
      <p:sp>
        <p:nvSpPr>
          <p:cNvPr id="5" name="TextBox 4"/>
          <p:cNvSpPr txBox="1"/>
          <p:nvPr/>
        </p:nvSpPr>
        <p:spPr>
          <a:xfrm>
            <a:off x="1371600" y="51054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1447800"/>
            <a:ext cx="9144000" cy="4204677"/>
            <a:chOff x="0" y="1447800"/>
            <a:chExt cx="9144000" cy="4204677"/>
          </a:xfrm>
        </p:grpSpPr>
        <p:pic>
          <p:nvPicPr>
            <p:cNvPr id="3074" name="Picture 2" descr="C:\Users\hoode\Desktop\Contact Tree Map Nodes compared by number of items coded.jpg"/>
            <p:cNvPicPr>
              <a:picLocks noChangeAspect="1" noChangeArrowheads="1"/>
            </p:cNvPicPr>
            <p:nvPr/>
          </p:nvPicPr>
          <p:blipFill>
            <a:blip r:embed="rId3" cstate="print"/>
            <a:srcRect/>
            <a:stretch>
              <a:fillRect/>
            </a:stretch>
          </p:blipFill>
          <p:spPr bwMode="auto">
            <a:xfrm>
              <a:off x="0" y="1447800"/>
              <a:ext cx="9144000" cy="4204677"/>
            </a:xfrm>
            <a:prstGeom prst="rect">
              <a:avLst/>
            </a:prstGeom>
            <a:noFill/>
          </p:spPr>
        </p:pic>
        <p:pic>
          <p:nvPicPr>
            <p:cNvPr id="6" name="Picture 2" descr="C:\Users\hoode\Desktop\Contact Tree Map Nodes compared by number of items coded.jpg"/>
            <p:cNvPicPr>
              <a:picLocks noChangeAspect="1" noChangeArrowheads="1"/>
            </p:cNvPicPr>
            <p:nvPr/>
          </p:nvPicPr>
          <p:blipFill>
            <a:blip r:embed="rId4" cstate="print"/>
            <a:srcRect/>
            <a:stretch>
              <a:fillRect/>
            </a:stretch>
          </p:blipFill>
          <p:spPr bwMode="auto">
            <a:xfrm>
              <a:off x="91440" y="1572768"/>
              <a:ext cx="2895600" cy="1828800"/>
            </a:xfrm>
            <a:prstGeom prst="rect">
              <a:avLst/>
            </a:prstGeom>
            <a:noFill/>
          </p:spPr>
        </p:pic>
        <p:pic>
          <p:nvPicPr>
            <p:cNvPr id="7" name="Picture 2" descr="C:\Users\hoode\Desktop\Contact Tree Map Nodes compared by number of items coded.jpg"/>
            <p:cNvPicPr>
              <a:picLocks noChangeAspect="1" noChangeArrowheads="1"/>
            </p:cNvPicPr>
            <p:nvPr/>
          </p:nvPicPr>
          <p:blipFill>
            <a:blip r:embed="rId5" cstate="print"/>
            <a:srcRect/>
            <a:stretch>
              <a:fillRect/>
            </a:stretch>
          </p:blipFill>
          <p:spPr bwMode="auto">
            <a:xfrm>
              <a:off x="91440" y="3584448"/>
              <a:ext cx="2819400" cy="1676400"/>
            </a:xfrm>
            <a:prstGeom prst="rect">
              <a:avLst/>
            </a:prstGeom>
            <a:noFill/>
          </p:spPr>
        </p:pic>
        <p:pic>
          <p:nvPicPr>
            <p:cNvPr id="8" name="Picture 2" descr="C:\Users\hoode\Desktop\Contact Tree Map Nodes compared by number of items coded.jpg"/>
            <p:cNvPicPr>
              <a:picLocks noChangeAspect="1" noChangeArrowheads="1"/>
            </p:cNvPicPr>
            <p:nvPr/>
          </p:nvPicPr>
          <p:blipFill>
            <a:blip r:embed="rId6" cstate="print"/>
            <a:srcRect/>
            <a:stretch>
              <a:fillRect/>
            </a:stretch>
          </p:blipFill>
          <p:spPr bwMode="auto">
            <a:xfrm>
              <a:off x="3099816" y="1581912"/>
              <a:ext cx="2362200" cy="1981200"/>
            </a:xfrm>
            <a:prstGeom prst="rect">
              <a:avLst/>
            </a:prstGeom>
            <a:noFill/>
          </p:spPr>
        </p:pic>
        <p:pic>
          <p:nvPicPr>
            <p:cNvPr id="9" name="Picture 2" descr="C:\Users\hoode\Desktop\Contact Tree Map Nodes compared by number of items coded.jpg"/>
            <p:cNvPicPr>
              <a:picLocks noChangeAspect="1" noChangeArrowheads="1"/>
            </p:cNvPicPr>
            <p:nvPr/>
          </p:nvPicPr>
          <p:blipFill>
            <a:blip r:embed="rId7" cstate="print"/>
            <a:srcRect/>
            <a:stretch>
              <a:fillRect/>
            </a:stretch>
          </p:blipFill>
          <p:spPr bwMode="auto">
            <a:xfrm>
              <a:off x="5614416" y="1572768"/>
              <a:ext cx="1905000" cy="1905000"/>
            </a:xfrm>
            <a:prstGeom prst="rect">
              <a:avLst/>
            </a:prstGeom>
            <a:noFill/>
          </p:spPr>
        </p:pic>
        <p:pic>
          <p:nvPicPr>
            <p:cNvPr id="10" name="Picture 2" descr="C:\Users\hoode\Desktop\Contact Tree Map Nodes compared by number of items coded.jpg"/>
            <p:cNvPicPr>
              <a:picLocks noChangeAspect="1" noChangeArrowheads="1"/>
            </p:cNvPicPr>
            <p:nvPr/>
          </p:nvPicPr>
          <p:blipFill>
            <a:blip r:embed="rId8" cstate="print"/>
            <a:srcRect/>
            <a:stretch>
              <a:fillRect/>
            </a:stretch>
          </p:blipFill>
          <p:spPr bwMode="auto">
            <a:xfrm>
              <a:off x="7644384" y="1581912"/>
              <a:ext cx="1295400" cy="1905000"/>
            </a:xfrm>
            <a:prstGeom prst="rect">
              <a:avLst/>
            </a:prstGeom>
            <a:noFill/>
          </p:spPr>
        </p:pic>
        <p:pic>
          <p:nvPicPr>
            <p:cNvPr id="11" name="Picture 2" descr="C:\Users\hoode\Desktop\Contact Tree Map Nodes compared by number of items coded.jpg"/>
            <p:cNvPicPr>
              <a:picLocks noChangeAspect="1" noChangeArrowheads="1"/>
            </p:cNvPicPr>
            <p:nvPr/>
          </p:nvPicPr>
          <p:blipFill>
            <a:blip r:embed="rId9" cstate="print"/>
            <a:srcRect/>
            <a:stretch>
              <a:fillRect/>
            </a:stretch>
          </p:blipFill>
          <p:spPr bwMode="auto">
            <a:xfrm>
              <a:off x="3108960" y="3831336"/>
              <a:ext cx="2362200" cy="1524000"/>
            </a:xfrm>
            <a:prstGeom prst="rect">
              <a:avLst/>
            </a:prstGeom>
            <a:noFill/>
          </p:spPr>
        </p:pic>
        <p:pic>
          <p:nvPicPr>
            <p:cNvPr id="12" name="Picture 2" descr="C:\Users\hoode\Desktop\Contact Tree Map Nodes compared by number of items coded.jpg"/>
            <p:cNvPicPr>
              <a:picLocks noChangeAspect="1" noChangeArrowheads="1"/>
            </p:cNvPicPr>
            <p:nvPr/>
          </p:nvPicPr>
          <p:blipFill>
            <a:blip r:embed="rId10" cstate="print"/>
            <a:srcRect/>
            <a:stretch>
              <a:fillRect/>
            </a:stretch>
          </p:blipFill>
          <p:spPr bwMode="auto">
            <a:xfrm>
              <a:off x="5614416" y="3639312"/>
              <a:ext cx="1219200" cy="1752600"/>
            </a:xfrm>
            <a:prstGeom prst="rect">
              <a:avLst/>
            </a:prstGeom>
            <a:noFill/>
          </p:spPr>
        </p:pic>
        <p:pic>
          <p:nvPicPr>
            <p:cNvPr id="13" name="Picture 2" descr="C:\Users\hoode\Desktop\Contact Tree Map Nodes compared by number of items coded.jpg"/>
            <p:cNvPicPr>
              <a:picLocks noChangeAspect="1" noChangeArrowheads="1"/>
            </p:cNvPicPr>
            <p:nvPr/>
          </p:nvPicPr>
          <p:blipFill>
            <a:blip r:embed="rId11" cstate="print"/>
            <a:srcRect/>
            <a:stretch>
              <a:fillRect/>
            </a:stretch>
          </p:blipFill>
          <p:spPr bwMode="auto">
            <a:xfrm>
              <a:off x="6894576" y="3639312"/>
              <a:ext cx="1143000" cy="1676400"/>
            </a:xfrm>
            <a:prstGeom prst="rect">
              <a:avLst/>
            </a:prstGeom>
            <a:noFill/>
          </p:spPr>
        </p:pic>
        <p:pic>
          <p:nvPicPr>
            <p:cNvPr id="14" name="Picture 2" descr="C:\Users\hoode\Desktop\Contact Tree Map Nodes compared by number of items coded.jpg"/>
            <p:cNvPicPr>
              <a:picLocks noChangeAspect="1" noChangeArrowheads="1"/>
            </p:cNvPicPr>
            <p:nvPr/>
          </p:nvPicPr>
          <p:blipFill>
            <a:blip r:embed="rId12" cstate="print"/>
            <a:srcRect/>
            <a:stretch>
              <a:fillRect/>
            </a:stretch>
          </p:blipFill>
          <p:spPr bwMode="auto">
            <a:xfrm>
              <a:off x="8183880" y="3639312"/>
              <a:ext cx="762000" cy="1143000"/>
            </a:xfrm>
            <a:prstGeom prst="rect">
              <a:avLst/>
            </a:prstGeom>
            <a:noFill/>
          </p:spPr>
        </p:pic>
        <p:pic>
          <p:nvPicPr>
            <p:cNvPr id="15" name="Picture 2" descr="C:\Users\hoode\Desktop\Contact Tree Map Nodes compared by number of items coded.jpg"/>
            <p:cNvPicPr>
              <a:picLocks noChangeAspect="1" noChangeArrowheads="1"/>
            </p:cNvPicPr>
            <p:nvPr/>
          </p:nvPicPr>
          <p:blipFill>
            <a:blip r:embed="rId13" cstate="print"/>
            <a:srcRect/>
            <a:stretch>
              <a:fillRect/>
            </a:stretch>
          </p:blipFill>
          <p:spPr bwMode="auto">
            <a:xfrm>
              <a:off x="8183880" y="5001768"/>
              <a:ext cx="762000" cy="381000"/>
            </a:xfrm>
            <a:prstGeom prst="rect">
              <a:avLst/>
            </a:prstGeom>
            <a:noFill/>
          </p:spPr>
        </p:pic>
        <p:sp>
          <p:nvSpPr>
            <p:cNvPr id="16" name="TextBox 15"/>
            <p:cNvSpPr txBox="1"/>
            <p:nvPr/>
          </p:nvSpPr>
          <p:spPr>
            <a:xfrm>
              <a:off x="3124200" y="3810000"/>
              <a:ext cx="2286000" cy="1015663"/>
            </a:xfrm>
            <a:prstGeom prst="rect">
              <a:avLst/>
            </a:prstGeom>
            <a:noFill/>
          </p:spPr>
          <p:txBody>
            <a:bodyPr wrap="square" rtlCol="0">
              <a:spAutoFit/>
            </a:bodyPr>
            <a:lstStyle/>
            <a:p>
              <a:pPr>
                <a:lnSpc>
                  <a:spcPct val="100000"/>
                </a:lnSpc>
                <a:spcBef>
                  <a:spcPts val="600"/>
                </a:spcBef>
              </a:pPr>
              <a:r>
                <a:rPr lang="en-US" sz="2000" b="0" dirty="0" smtClean="0">
                  <a:cs typeface="Arial" pitchFamily="34" charset="0"/>
                </a:rPr>
                <a:t>Private messaging (via social networking sites)</a:t>
              </a:r>
            </a:p>
          </p:txBody>
        </p:sp>
        <p:sp>
          <p:nvSpPr>
            <p:cNvPr id="17" name="TextBox 16"/>
            <p:cNvSpPr txBox="1"/>
            <p:nvPr/>
          </p:nvSpPr>
          <p:spPr>
            <a:xfrm>
              <a:off x="76200" y="35814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Texting</a:t>
              </a:r>
            </a:p>
          </p:txBody>
        </p:sp>
        <p:sp>
          <p:nvSpPr>
            <p:cNvPr id="18" name="TextBox 17"/>
            <p:cNvSpPr txBox="1"/>
            <p:nvPr/>
          </p:nvSpPr>
          <p:spPr>
            <a:xfrm>
              <a:off x="3124200" y="15240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Email</a:t>
              </a:r>
            </a:p>
          </p:txBody>
        </p:sp>
        <p:sp>
          <p:nvSpPr>
            <p:cNvPr id="19" name="TextBox 18"/>
            <p:cNvSpPr txBox="1"/>
            <p:nvPr/>
          </p:nvSpPr>
          <p:spPr>
            <a:xfrm>
              <a:off x="7620000" y="1524000"/>
              <a:ext cx="12954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IM chat</a:t>
              </a:r>
            </a:p>
          </p:txBody>
        </p:sp>
        <p:sp>
          <p:nvSpPr>
            <p:cNvPr id="20" name="TextBox 19"/>
            <p:cNvSpPr txBox="1"/>
            <p:nvPr/>
          </p:nvSpPr>
          <p:spPr>
            <a:xfrm>
              <a:off x="76200" y="15240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Phone call</a:t>
              </a:r>
            </a:p>
          </p:txBody>
        </p:sp>
        <p:sp>
          <p:nvSpPr>
            <p:cNvPr id="21" name="TextBox 20"/>
            <p:cNvSpPr txBox="1"/>
            <p:nvPr/>
          </p:nvSpPr>
          <p:spPr>
            <a:xfrm>
              <a:off x="5562600" y="15240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Face to Face</a:t>
              </a:r>
            </a:p>
          </p:txBody>
        </p:sp>
        <p:sp>
          <p:nvSpPr>
            <p:cNvPr id="22" name="TextBox 21"/>
            <p:cNvSpPr txBox="1"/>
            <p:nvPr/>
          </p:nvSpPr>
          <p:spPr>
            <a:xfrm>
              <a:off x="5562600" y="3581400"/>
              <a:ext cx="10668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Video chat</a:t>
              </a:r>
            </a:p>
          </p:txBody>
        </p:sp>
        <p:sp>
          <p:nvSpPr>
            <p:cNvPr id="23" name="TextBox 22"/>
            <p:cNvSpPr txBox="1"/>
            <p:nvPr/>
          </p:nvSpPr>
          <p:spPr>
            <a:xfrm>
              <a:off x="6858000" y="3581400"/>
              <a:ext cx="1828800" cy="646331"/>
            </a:xfrm>
            <a:prstGeom prst="rect">
              <a:avLst/>
            </a:prstGeom>
            <a:noFill/>
          </p:spPr>
          <p:txBody>
            <a:bodyPr wrap="square" rtlCol="0">
              <a:spAutoFit/>
            </a:bodyPr>
            <a:lstStyle/>
            <a:p>
              <a:pPr>
                <a:lnSpc>
                  <a:spcPct val="100000"/>
                </a:lnSpc>
                <a:spcBef>
                  <a:spcPts val="600"/>
                </a:spcBef>
              </a:pPr>
              <a:r>
                <a:rPr lang="en-US" sz="1800" b="0" dirty="0" smtClean="0">
                  <a:cs typeface="Arial" pitchFamily="34" charset="0"/>
                </a:rPr>
                <a:t>Visible messaging</a:t>
              </a:r>
            </a:p>
          </p:txBody>
        </p:sp>
        <p:sp>
          <p:nvSpPr>
            <p:cNvPr id="24" name="TextBox 23"/>
            <p:cNvSpPr txBox="1"/>
            <p:nvPr/>
          </p:nvSpPr>
          <p:spPr>
            <a:xfrm>
              <a:off x="8153400" y="3581400"/>
              <a:ext cx="990600" cy="646331"/>
            </a:xfrm>
            <a:prstGeom prst="rect">
              <a:avLst/>
            </a:prstGeom>
            <a:noFill/>
          </p:spPr>
          <p:txBody>
            <a:bodyPr wrap="square" rtlCol="0">
              <a:spAutoFit/>
            </a:bodyPr>
            <a:lstStyle/>
            <a:p>
              <a:pPr>
                <a:lnSpc>
                  <a:spcPct val="100000"/>
                </a:lnSpc>
                <a:spcBef>
                  <a:spcPts val="600"/>
                </a:spcBef>
              </a:pPr>
              <a:r>
                <a:rPr lang="en-US" sz="1800" b="0" dirty="0" smtClean="0">
                  <a:cs typeface="Arial" pitchFamily="34" charset="0"/>
                </a:rPr>
                <a:t>Media posting</a:t>
              </a:r>
            </a:p>
          </p:txBody>
        </p:sp>
        <p:sp>
          <p:nvSpPr>
            <p:cNvPr id="25" name="TextBox 24"/>
            <p:cNvSpPr txBox="1"/>
            <p:nvPr/>
          </p:nvSpPr>
          <p:spPr>
            <a:xfrm>
              <a:off x="8153400" y="4953000"/>
              <a:ext cx="990600" cy="646331"/>
            </a:xfrm>
            <a:prstGeom prst="rect">
              <a:avLst/>
            </a:prstGeom>
            <a:noFill/>
          </p:spPr>
          <p:txBody>
            <a:bodyPr wrap="square" rtlCol="0">
              <a:spAutoFit/>
            </a:bodyPr>
            <a:lstStyle/>
            <a:p>
              <a:pPr>
                <a:lnSpc>
                  <a:spcPct val="100000"/>
                </a:lnSpc>
                <a:spcBef>
                  <a:spcPts val="600"/>
                </a:spcBef>
              </a:pPr>
              <a:r>
                <a:rPr lang="en-US" sz="1800" b="0" dirty="0" smtClean="0">
                  <a:cs typeface="Arial" pitchFamily="34" charset="0"/>
                </a:rPr>
                <a:t>Postal mail</a:t>
              </a:r>
            </a:p>
          </p:txBody>
        </p:sp>
      </p:grpSp>
      <p:sp>
        <p:nvSpPr>
          <p:cNvPr id="28" name="Title 3"/>
          <p:cNvSpPr>
            <a:spLocks noGrp="1"/>
          </p:cNvSpPr>
          <p:nvPr>
            <p:ph type="title"/>
          </p:nvPr>
        </p:nvSpPr>
        <p:spPr>
          <a:xfrm>
            <a:off x="152400" y="0"/>
            <a:ext cx="8534400" cy="609600"/>
          </a:xfrm>
        </p:spPr>
        <p:txBody>
          <a:bodyPr>
            <a:noAutofit/>
          </a:bodyPr>
          <a:lstStyle/>
          <a:p>
            <a:r>
              <a:rPr lang="en-US" dirty="0" smtClean="0"/>
              <a:t>Contact</a:t>
            </a:r>
            <a:endParaRPr lang="en-US" dirty="0"/>
          </a:p>
        </p:txBody>
      </p:sp>
      <p:sp>
        <p:nvSpPr>
          <p:cNvPr id="26" name="TextBox 25"/>
          <p:cNvSpPr txBox="1"/>
          <p:nvPr/>
        </p:nvSpPr>
        <p:spPr>
          <a:xfrm>
            <a:off x="3276600" y="5943600"/>
            <a:ext cx="2590800" cy="276999"/>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a:t>
            </a:r>
            <a:endParaRPr lang="en-US" dirty="0"/>
          </a:p>
        </p:txBody>
      </p:sp>
      <p:sp>
        <p:nvSpPr>
          <p:cNvPr id="4" name="Text Placeholder 3"/>
          <p:cNvSpPr>
            <a:spLocks noGrp="1"/>
          </p:cNvSpPr>
          <p:nvPr>
            <p:ph type="body" sz="half" idx="2"/>
          </p:nvPr>
        </p:nvSpPr>
        <p:spPr>
          <a:xfrm>
            <a:off x="228601" y="762000"/>
            <a:ext cx="3200400" cy="5562600"/>
          </a:xfrm>
        </p:spPr>
        <p:txBody>
          <a:bodyPr>
            <a:noAutofit/>
          </a:bodyPr>
          <a:lstStyle/>
          <a:p>
            <a:pPr>
              <a:lnSpc>
                <a:spcPct val="100000"/>
              </a:lnSpc>
              <a:spcBef>
                <a:spcPts val="600"/>
              </a:spcBef>
            </a:pPr>
            <a:r>
              <a:rPr lang="en-US" b="1" dirty="0" smtClean="0">
                <a:latin typeface="Arial" pitchFamily="34" charset="0"/>
                <a:ea typeface="Times New Roman"/>
                <a:cs typeface="Arial" pitchFamily="34" charset="0"/>
              </a:rPr>
              <a:t>IV. Agency</a:t>
            </a:r>
            <a:endParaRPr lang="en-US" sz="2400" b="1" dirty="0" smtClean="0">
              <a:latin typeface="Arial" pitchFamily="34" charset="0"/>
              <a:ea typeface="Times New Roman"/>
              <a:cs typeface="Arial" pitchFamily="34" charset="0"/>
            </a:endParaRPr>
          </a:p>
          <a:p>
            <a:pPr marL="342900" marR="0" lvl="0" indent="-342900">
              <a:lnSpc>
                <a:spcPct val="100000"/>
              </a:lnSpc>
              <a:spcBef>
                <a:spcPts val="600"/>
              </a:spcBef>
              <a:buFont typeface="+mj-lt"/>
              <a:buAutoNum type="alphaUcPeriod"/>
            </a:pPr>
            <a:r>
              <a:rPr lang="en-US" dirty="0" smtClean="0">
                <a:latin typeface="Arial" pitchFamily="34" charset="0"/>
                <a:ea typeface="Times New Roman"/>
                <a:cs typeface="Arial" pitchFamily="34" charset="0"/>
              </a:rPr>
              <a:t>Evaluation </a:t>
            </a:r>
          </a:p>
          <a:p>
            <a:pPr marL="342900" marR="0" lvl="0" indent="-342900">
              <a:lnSpc>
                <a:spcPct val="100000"/>
              </a:lnSpc>
              <a:spcBef>
                <a:spcPts val="600"/>
              </a:spcBef>
              <a:buFont typeface="+mj-lt"/>
              <a:buAutoNum type="alphaUcPeriod"/>
            </a:pPr>
            <a:r>
              <a:rPr lang="en-US" dirty="0" smtClean="0">
                <a:latin typeface="Arial" pitchFamily="34" charset="0"/>
                <a:ea typeface="Times New Roman"/>
                <a:cs typeface="Arial" pitchFamily="34" charset="0"/>
              </a:rPr>
              <a:t>Decision/Choice</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Convenience/ease of use/accessible</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Familiarity</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Repetition</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Relevance</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Authority/Legitimacy</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Available Time</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Speed</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Privacy</a:t>
            </a:r>
          </a:p>
          <a:p>
            <a:pPr marL="800100" lvl="1" indent="-342900">
              <a:lnSpc>
                <a:spcPct val="100000"/>
              </a:lnSpc>
              <a:spcBef>
                <a:spcPts val="600"/>
              </a:spcBef>
              <a:buFont typeface="+mj-lt"/>
              <a:buAutoNum type="arabicPeriod"/>
            </a:pPr>
            <a:r>
              <a:rPr lang="en-US" sz="1800" dirty="0" smtClean="0">
                <a:latin typeface="Arial" pitchFamily="34" charset="0"/>
                <a:ea typeface="Times New Roman"/>
                <a:cs typeface="Arial" pitchFamily="34" charset="0"/>
              </a:rPr>
              <a:t>Safety, security</a:t>
            </a:r>
          </a:p>
          <a:p>
            <a:pPr marL="1200150" lvl="2" indent="-285750">
              <a:lnSpc>
                <a:spcPct val="100000"/>
              </a:lnSpc>
              <a:spcBef>
                <a:spcPts val="600"/>
              </a:spcBef>
            </a:pPr>
            <a:r>
              <a:rPr lang="en-US" sz="1800" dirty="0" smtClean="0">
                <a:latin typeface="Arial" pitchFamily="34" charset="0"/>
                <a:ea typeface="Times New Roman"/>
                <a:cs typeface="Arial" pitchFamily="34" charset="0"/>
              </a:rPr>
              <a:t>a. Caution </a:t>
            </a:r>
          </a:p>
          <a:p>
            <a:pPr marL="1200150" lvl="2" indent="-285750">
              <a:lnSpc>
                <a:spcPct val="100000"/>
              </a:lnSpc>
              <a:spcBef>
                <a:spcPts val="600"/>
              </a:spcBef>
            </a:pPr>
            <a:r>
              <a:rPr lang="en-US" sz="1800" dirty="0" smtClean="0">
                <a:latin typeface="Arial" pitchFamily="34" charset="0"/>
                <a:ea typeface="Times New Roman"/>
                <a:cs typeface="Arial" pitchFamily="34" charset="0"/>
              </a:rPr>
              <a:t>b. Confidence</a:t>
            </a:r>
          </a:p>
        </p:txBody>
      </p:sp>
      <p:sp>
        <p:nvSpPr>
          <p:cNvPr id="5" name="Text Placeholder 3"/>
          <p:cNvSpPr txBox="1">
            <a:spLocks/>
          </p:cNvSpPr>
          <p:nvPr/>
        </p:nvSpPr>
        <p:spPr>
          <a:xfrm>
            <a:off x="3352800" y="838200"/>
            <a:ext cx="4190999" cy="5410199"/>
          </a:xfrm>
          <a:prstGeom prst="rect">
            <a:avLst/>
          </a:prstGeom>
        </p:spPr>
        <p:txBody>
          <a:bodyPr vert="horz" lIns="91440" tIns="45720" rIns="91440" bIns="45720" rtlCol="0">
            <a:noAutofit/>
          </a:bodyPr>
          <a:lstStyle/>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10. Multitasking</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11. Browsing</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12. Searching</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13. Currency</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14. Fun, enjoyment</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15. Addiction</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16.</a:t>
            </a:r>
            <a:r>
              <a:rPr kumimoji="0" lang="en-US" sz="1800" b="0" i="0" u="none" strike="noStrike" kern="1200" cap="none" spc="0" normalizeH="0" noProof="0" dirty="0" smtClean="0">
                <a:ln>
                  <a:noFill/>
                </a:ln>
                <a:solidFill>
                  <a:schemeClr val="tx1"/>
                </a:solidFill>
                <a:effectLst/>
                <a:uLnTx/>
                <a:uFillTx/>
                <a:latin typeface="Arial" pitchFamily="34" charset="0"/>
                <a:ea typeface="Times New Roman"/>
                <a:cs typeface="Arial" pitchFamily="34" charset="0"/>
              </a:rPr>
              <a:t> </a:t>
            </a: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Distraction</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17. Time wasting</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18. Quantity</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19. Reliability</a:t>
            </a:r>
          </a:p>
          <a:p>
            <a:pPr marL="800100" marR="0" lvl="1" indent="-342900" algn="l" defTabSz="457200" rtl="0" eaLnBrk="1" fontAlgn="auto" latinLnBrk="0" hangingPunct="1">
              <a:lnSpc>
                <a:spcPct val="100000"/>
              </a:lnSpc>
              <a:spcBef>
                <a:spcPts val="6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20. Avoidance </a:t>
            </a:r>
          </a:p>
          <a:p>
            <a:pPr marL="344488" marR="0" lvl="1" indent="-344488" algn="l"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C. Motivation</a:t>
            </a:r>
          </a:p>
          <a:p>
            <a:pPr marL="344488" marR="0" lvl="1" indent="-344488" algn="l"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1. Create </a:t>
            </a:r>
          </a:p>
          <a:p>
            <a:pPr marL="344488" marR="0" lvl="1" indent="-344488" algn="l"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2. Collaborate (helping others)</a:t>
            </a:r>
          </a:p>
          <a:p>
            <a:pPr marL="344488" marR="0" lvl="1" indent="-344488" algn="l"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3. Connection; sharing with others</a:t>
            </a:r>
          </a:p>
          <a:p>
            <a:pPr marL="344488" marR="0" lvl="1" indent="-344488" algn="l"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a:t>
            </a:r>
            <a:endParaRPr kumimoji="0" lang="en-US"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76130" name="Picture 2" descr="C:\Users\hoode\AppData\Local\Temp\MP900442844.JPG"/>
          <p:cNvPicPr>
            <a:picLocks noChangeAspect="1" noChangeArrowheads="1"/>
          </p:cNvPicPr>
          <p:nvPr/>
        </p:nvPicPr>
        <p:blipFill>
          <a:blip r:embed="rId3" cstate="print"/>
          <a:srcRect/>
          <a:stretch>
            <a:fillRect/>
          </a:stretch>
        </p:blipFill>
        <p:spPr bwMode="auto">
          <a:xfrm>
            <a:off x="6096000" y="685800"/>
            <a:ext cx="3048000" cy="1676400"/>
          </a:xfrm>
          <a:prstGeom prst="rect">
            <a:avLst/>
          </a:prstGeom>
          <a:noFill/>
        </p:spPr>
      </p:pic>
      <p:sp>
        <p:nvSpPr>
          <p:cNvPr id="6" name="TextBox 5"/>
          <p:cNvSpPr txBox="1"/>
          <p:nvPr/>
        </p:nvSpPr>
        <p:spPr>
          <a:xfrm>
            <a:off x="6553200" y="6047601"/>
            <a:ext cx="2590800" cy="276999"/>
          </a:xfrm>
          <a:prstGeom prst="rect">
            <a:avLst/>
          </a:prstGeom>
          <a:noFill/>
        </p:spPr>
        <p:txBody>
          <a:bodyPr wrap="square" rtlCol="0">
            <a:spAutoFit/>
          </a:bodyPr>
          <a:lstStyle/>
          <a:p>
            <a:pPr algn="ctr"/>
            <a:r>
              <a:rPr lang="en-US" sz="1000" dirty="0" smtClean="0"/>
              <a:t>(White and Connaway 2011-2012)</a:t>
            </a:r>
            <a:endParaRPr lang="en-US" sz="1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200" dirty="0" smtClean="0"/>
              <a:t/>
            </a:r>
            <a:br>
              <a:rPr lang="en-US" sz="2200" dirty="0" smtClean="0"/>
            </a:br>
            <a:r>
              <a:rPr lang="en-US" sz="2200" dirty="0" smtClean="0"/>
              <a:t>Residents</a:t>
            </a:r>
            <a:r>
              <a:rPr lang="en-US" dirty="0" smtClean="0"/>
              <a:t/>
            </a:r>
            <a:br>
              <a:rPr lang="en-US" dirty="0" smtClean="0"/>
            </a:br>
            <a:endParaRPr lang="en-US" dirty="0"/>
          </a:p>
        </p:txBody>
      </p:sp>
      <p:sp>
        <p:nvSpPr>
          <p:cNvPr id="8" name="Text Placeholder 7"/>
          <p:cNvSpPr>
            <a:spLocks noGrp="1"/>
          </p:cNvSpPr>
          <p:nvPr>
            <p:ph type="body" sz="half" idx="2"/>
          </p:nvPr>
        </p:nvSpPr>
        <p:spPr>
          <a:xfrm>
            <a:off x="457200" y="1905000"/>
            <a:ext cx="4571999" cy="3200400"/>
          </a:xfrm>
        </p:spPr>
        <p:txBody>
          <a:bodyPr>
            <a:noAutofit/>
          </a:bodyPr>
          <a:lstStyle/>
          <a:p>
            <a:pPr>
              <a:buFont typeface="Arial" pitchFamily="34" charset="0"/>
              <a:buChar char="•"/>
            </a:pPr>
            <a:r>
              <a:rPr lang="en-US" sz="2400" dirty="0" smtClean="0"/>
              <a:t> Significant online presence &amp; usage</a:t>
            </a:r>
          </a:p>
          <a:p>
            <a:pPr>
              <a:buFont typeface="Arial" pitchFamily="34" charset="0"/>
              <a:buChar char="•"/>
            </a:pPr>
            <a:r>
              <a:rPr lang="en-US" sz="2400" dirty="0" smtClean="0"/>
              <a:t> Collaborative activity online</a:t>
            </a:r>
          </a:p>
          <a:p>
            <a:pPr>
              <a:buFont typeface="Arial" pitchFamily="34" charset="0"/>
              <a:buChar char="•"/>
            </a:pPr>
            <a:r>
              <a:rPr lang="en-US" sz="2400" dirty="0" smtClean="0"/>
              <a:t> Contribute online</a:t>
            </a:r>
          </a:p>
          <a:p>
            <a:pPr>
              <a:buFont typeface="Arial" pitchFamily="34" charset="0"/>
              <a:buChar char="•"/>
            </a:pPr>
            <a:r>
              <a:rPr lang="en-US" sz="2400" dirty="0" smtClean="0"/>
              <a:t> Mobile device dependence</a:t>
            </a:r>
          </a:p>
          <a:p>
            <a:pPr>
              <a:buFont typeface="Arial" pitchFamily="34" charset="0"/>
              <a:buChar char="•"/>
            </a:pPr>
            <a:r>
              <a:rPr lang="en-US" sz="2400" dirty="0" smtClean="0"/>
              <a:t> &gt;10 hours online/week</a:t>
            </a:r>
          </a:p>
          <a:p>
            <a:endParaRPr lang="en-US" sz="2400" dirty="0"/>
          </a:p>
        </p:txBody>
      </p:sp>
      <p:pic>
        <p:nvPicPr>
          <p:cNvPr id="3075" name="Picture 3" descr="C:\Users\hoode\AppData\Local\Temp\medium_363251198.jpg"/>
          <p:cNvPicPr>
            <a:picLocks noChangeAspect="1" noChangeArrowheads="1"/>
          </p:cNvPicPr>
          <p:nvPr/>
        </p:nvPicPr>
        <p:blipFill>
          <a:blip r:embed="rId3" cstate="print"/>
          <a:srcRect/>
          <a:stretch>
            <a:fillRect/>
          </a:stretch>
        </p:blipFill>
        <p:spPr bwMode="auto">
          <a:xfrm>
            <a:off x="5105400" y="1752600"/>
            <a:ext cx="3695700" cy="3400425"/>
          </a:xfrm>
          <a:prstGeom prst="rect">
            <a:avLst/>
          </a:prstGeom>
          <a:noFill/>
        </p:spPr>
      </p:pic>
      <p:sp>
        <p:nvSpPr>
          <p:cNvPr id="5" name="TextBox 4"/>
          <p:cNvSpPr txBox="1"/>
          <p:nvPr/>
        </p:nvSpPr>
        <p:spPr>
          <a:xfrm>
            <a:off x="2286000" y="56388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Agency</a:t>
            </a:r>
            <a:endParaRPr lang="en-US" dirty="0"/>
          </a:p>
        </p:txBody>
      </p:sp>
      <p:pic>
        <p:nvPicPr>
          <p:cNvPr id="1026" name="Picture 2" descr="C:\Users\hoode\AppData\Local\Microsoft\Windows\Temporary Internet Files\Content.Outlook\S3YIQLXG\AgencyAllInterviews070612.jpg"/>
          <p:cNvPicPr>
            <a:picLocks noChangeAspect="1" noChangeArrowheads="1"/>
          </p:cNvPicPr>
          <p:nvPr/>
        </p:nvPicPr>
        <p:blipFill>
          <a:blip r:embed="rId3" cstate="print"/>
          <a:srcRect/>
          <a:stretch>
            <a:fillRect/>
          </a:stretch>
        </p:blipFill>
        <p:spPr bwMode="auto">
          <a:xfrm>
            <a:off x="0" y="1292551"/>
            <a:ext cx="9144000" cy="4272897"/>
          </a:xfrm>
          <a:prstGeom prst="rect">
            <a:avLst/>
          </a:prstGeom>
          <a:noFill/>
        </p:spPr>
      </p:pic>
      <p:sp>
        <p:nvSpPr>
          <p:cNvPr id="5" name="TextBox 4"/>
          <p:cNvSpPr txBox="1"/>
          <p:nvPr/>
        </p:nvSpPr>
        <p:spPr>
          <a:xfrm>
            <a:off x="34290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4" name="Text Placeholder 3"/>
          <p:cNvSpPr>
            <a:spLocks noGrp="1"/>
          </p:cNvSpPr>
          <p:nvPr>
            <p:ph type="body" sz="half" idx="2"/>
          </p:nvPr>
        </p:nvSpPr>
        <p:spPr>
          <a:xfrm>
            <a:off x="533400" y="990600"/>
            <a:ext cx="3200400" cy="5153025"/>
          </a:xfrm>
        </p:spPr>
        <p:txBody>
          <a:bodyPr>
            <a:noAutofit/>
          </a:bodyPr>
          <a:lstStyle/>
          <a:p>
            <a:pPr>
              <a:lnSpc>
                <a:spcPct val="100000"/>
              </a:lnSpc>
              <a:spcBef>
                <a:spcPts val="600"/>
              </a:spcBef>
            </a:pPr>
            <a:r>
              <a:rPr lang="en-US" b="1" dirty="0" smtClean="0">
                <a:latin typeface="Arial" pitchFamily="34" charset="0"/>
                <a:ea typeface="Times New Roman"/>
                <a:cs typeface="Arial" pitchFamily="34" charset="0"/>
              </a:rPr>
              <a:t>II. Sources</a:t>
            </a:r>
          </a:p>
          <a:p>
            <a:pPr>
              <a:lnSpc>
                <a:spcPct val="100000"/>
              </a:lnSpc>
              <a:spcBef>
                <a:spcPts val="600"/>
              </a:spcBef>
            </a:pPr>
            <a:r>
              <a:rPr lang="en-US" b="1" dirty="0" smtClean="0">
                <a:latin typeface="Arial" pitchFamily="34" charset="0"/>
                <a:ea typeface="Times New Roman"/>
                <a:cs typeface="Arial" pitchFamily="34" charset="0"/>
              </a:rPr>
              <a:t>A. Human</a:t>
            </a:r>
          </a:p>
          <a:p>
            <a:pPr>
              <a:lnSpc>
                <a:spcPct val="100000"/>
              </a:lnSpc>
              <a:spcBef>
                <a:spcPts val="600"/>
              </a:spcBef>
            </a:pPr>
            <a:r>
              <a:rPr lang="en-US" dirty="0" smtClean="0">
                <a:latin typeface="Arial" pitchFamily="34" charset="0"/>
                <a:ea typeface="Times New Roman"/>
                <a:cs typeface="Arial" pitchFamily="34" charset="0"/>
              </a:rPr>
              <a:t>	1. Mother</a:t>
            </a:r>
          </a:p>
          <a:p>
            <a:pPr>
              <a:lnSpc>
                <a:spcPct val="100000"/>
              </a:lnSpc>
              <a:spcBef>
                <a:spcPts val="600"/>
              </a:spcBef>
            </a:pPr>
            <a:r>
              <a:rPr lang="en-US" dirty="0" smtClean="0">
                <a:latin typeface="Arial" pitchFamily="34" charset="0"/>
                <a:ea typeface="Times New Roman"/>
                <a:cs typeface="Arial" pitchFamily="34" charset="0"/>
              </a:rPr>
              <a:t>	2. Father</a:t>
            </a:r>
          </a:p>
          <a:p>
            <a:pPr>
              <a:lnSpc>
                <a:spcPct val="100000"/>
              </a:lnSpc>
              <a:spcBef>
                <a:spcPts val="600"/>
              </a:spcBef>
            </a:pPr>
            <a:r>
              <a:rPr lang="en-US" dirty="0" smtClean="0">
                <a:latin typeface="Arial" pitchFamily="34" charset="0"/>
                <a:ea typeface="Times New Roman"/>
                <a:cs typeface="Arial" pitchFamily="34" charset="0"/>
              </a:rPr>
              <a:t>	3. Extended family</a:t>
            </a:r>
          </a:p>
          <a:p>
            <a:pPr>
              <a:lnSpc>
                <a:spcPct val="100000"/>
              </a:lnSpc>
              <a:spcBef>
                <a:spcPts val="600"/>
              </a:spcBef>
            </a:pPr>
            <a:r>
              <a:rPr lang="en-US" dirty="0" smtClean="0">
                <a:latin typeface="Arial" pitchFamily="34" charset="0"/>
                <a:ea typeface="Times New Roman"/>
                <a:cs typeface="Arial" pitchFamily="34" charset="0"/>
              </a:rPr>
              <a:t>	4. Experts/Professionals</a:t>
            </a:r>
          </a:p>
          <a:p>
            <a:pPr>
              <a:lnSpc>
                <a:spcPct val="100000"/>
              </a:lnSpc>
              <a:spcBef>
                <a:spcPts val="600"/>
              </a:spcBef>
            </a:pPr>
            <a:r>
              <a:rPr lang="en-US" dirty="0" smtClean="0">
                <a:latin typeface="Arial" pitchFamily="34" charset="0"/>
                <a:ea typeface="Times New Roman"/>
                <a:cs typeface="Arial" pitchFamily="34" charset="0"/>
              </a:rPr>
              <a:t>	5. Friends/Colleagues</a:t>
            </a:r>
          </a:p>
          <a:p>
            <a:pPr>
              <a:lnSpc>
                <a:spcPct val="100000"/>
              </a:lnSpc>
              <a:spcBef>
                <a:spcPts val="600"/>
              </a:spcBef>
            </a:pPr>
            <a:r>
              <a:rPr lang="en-US" dirty="0" smtClean="0">
                <a:latin typeface="Arial" pitchFamily="34" charset="0"/>
                <a:ea typeface="Times New Roman"/>
                <a:cs typeface="Arial" pitchFamily="34" charset="0"/>
              </a:rPr>
              <a:t>	6. Teachers/Professors</a:t>
            </a:r>
          </a:p>
          <a:p>
            <a:pPr>
              <a:lnSpc>
                <a:spcPct val="100000"/>
              </a:lnSpc>
              <a:spcBef>
                <a:spcPts val="600"/>
              </a:spcBef>
            </a:pPr>
            <a:r>
              <a:rPr lang="en-US" dirty="0" smtClean="0">
                <a:latin typeface="Arial" pitchFamily="34" charset="0"/>
                <a:ea typeface="Times New Roman"/>
                <a:cs typeface="Arial" pitchFamily="34" charset="0"/>
              </a:rPr>
              <a:t>	7. Peers</a:t>
            </a:r>
          </a:p>
          <a:p>
            <a:pPr>
              <a:lnSpc>
                <a:spcPct val="100000"/>
              </a:lnSpc>
              <a:spcBef>
                <a:spcPts val="600"/>
              </a:spcBef>
            </a:pPr>
            <a:r>
              <a:rPr lang="en-US" dirty="0" smtClean="0">
                <a:latin typeface="Arial" pitchFamily="34" charset="0"/>
                <a:ea typeface="Times New Roman"/>
                <a:cs typeface="Arial" pitchFamily="34" charset="0"/>
              </a:rPr>
              <a:t>	8. Librarians</a:t>
            </a:r>
          </a:p>
          <a:p>
            <a:pPr>
              <a:lnSpc>
                <a:spcPct val="100000"/>
              </a:lnSpc>
              <a:spcBef>
                <a:spcPts val="600"/>
              </a:spcBef>
            </a:pPr>
            <a:r>
              <a:rPr lang="en-US" dirty="0" smtClean="0">
                <a:latin typeface="Arial" pitchFamily="34" charset="0"/>
                <a:ea typeface="Times New Roman"/>
                <a:cs typeface="Arial" pitchFamily="34" charset="0"/>
              </a:rPr>
              <a:t>	9. Other</a:t>
            </a:r>
          </a:p>
          <a:p>
            <a:pPr>
              <a:lnSpc>
                <a:spcPct val="100000"/>
              </a:lnSpc>
              <a:spcBef>
                <a:spcPts val="600"/>
              </a:spcBef>
            </a:pPr>
            <a:r>
              <a:rPr lang="en-US" b="1" dirty="0" smtClean="0">
                <a:latin typeface="Arial" pitchFamily="34" charset="0"/>
                <a:ea typeface="Times New Roman"/>
                <a:cs typeface="Arial" pitchFamily="34" charset="0"/>
              </a:rPr>
              <a:t>B. Digital </a:t>
            </a:r>
          </a:p>
          <a:p>
            <a:pPr>
              <a:lnSpc>
                <a:spcPct val="100000"/>
              </a:lnSpc>
              <a:spcBef>
                <a:spcPts val="600"/>
              </a:spcBef>
            </a:pPr>
            <a:r>
              <a:rPr lang="en-US" b="1" dirty="0" smtClean="0">
                <a:latin typeface="Arial" pitchFamily="34" charset="0"/>
                <a:ea typeface="Times New Roman"/>
                <a:cs typeface="Arial" pitchFamily="34" charset="0"/>
              </a:rPr>
              <a:t>C. Physical</a:t>
            </a:r>
          </a:p>
          <a:p>
            <a:endParaRPr lang="en-US" dirty="0"/>
          </a:p>
        </p:txBody>
      </p:sp>
      <p:pic>
        <p:nvPicPr>
          <p:cNvPr id="177154" name="Picture 2" descr="C:\Users\hoode\AppData\Local\Temp\large_5515447182.jpg"/>
          <p:cNvPicPr>
            <a:picLocks noChangeAspect="1" noChangeArrowheads="1"/>
          </p:cNvPicPr>
          <p:nvPr/>
        </p:nvPicPr>
        <p:blipFill>
          <a:blip r:embed="rId3" cstate="print"/>
          <a:srcRect/>
          <a:stretch>
            <a:fillRect/>
          </a:stretch>
        </p:blipFill>
        <p:spPr bwMode="auto">
          <a:xfrm>
            <a:off x="4114800" y="1828800"/>
            <a:ext cx="4721352" cy="3149105"/>
          </a:xfrm>
          <a:prstGeom prst="rect">
            <a:avLst/>
          </a:prstGeom>
          <a:noFill/>
        </p:spPr>
      </p:pic>
      <p:sp>
        <p:nvSpPr>
          <p:cNvPr id="5" name="TextBox 4"/>
          <p:cNvSpPr txBox="1"/>
          <p:nvPr/>
        </p:nvSpPr>
        <p:spPr>
          <a:xfrm>
            <a:off x="1447800" y="56388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1447800"/>
            <a:ext cx="9144000" cy="4204677"/>
            <a:chOff x="0" y="1447800"/>
            <a:chExt cx="9144000" cy="4204677"/>
          </a:xfrm>
        </p:grpSpPr>
        <p:pic>
          <p:nvPicPr>
            <p:cNvPr id="25602" name="Picture 2" descr="C:\Users\hoode\Desktop\People Tree Map Nodes compared by number of items coded.jpg"/>
            <p:cNvPicPr>
              <a:picLocks noChangeAspect="1" noChangeArrowheads="1"/>
            </p:cNvPicPr>
            <p:nvPr/>
          </p:nvPicPr>
          <p:blipFill>
            <a:blip r:embed="rId3" cstate="print"/>
            <a:srcRect/>
            <a:stretch>
              <a:fillRect/>
            </a:stretch>
          </p:blipFill>
          <p:spPr bwMode="auto">
            <a:xfrm>
              <a:off x="0" y="1447800"/>
              <a:ext cx="9144000" cy="4204677"/>
            </a:xfrm>
            <a:prstGeom prst="rect">
              <a:avLst/>
            </a:prstGeom>
            <a:noFill/>
          </p:spPr>
        </p:pic>
        <p:pic>
          <p:nvPicPr>
            <p:cNvPr id="6" name="Picture 2" descr="C:\Users\hoode\Desktop\People Tree Map Nodes compared by number of items coded.jpg"/>
            <p:cNvPicPr>
              <a:picLocks noChangeAspect="1" noChangeArrowheads="1"/>
            </p:cNvPicPr>
            <p:nvPr/>
          </p:nvPicPr>
          <p:blipFill>
            <a:blip r:embed="rId4" cstate="print"/>
            <a:srcRect/>
            <a:stretch>
              <a:fillRect/>
            </a:stretch>
          </p:blipFill>
          <p:spPr bwMode="auto">
            <a:xfrm>
              <a:off x="100584" y="1581912"/>
              <a:ext cx="2895600" cy="1905000"/>
            </a:xfrm>
            <a:prstGeom prst="rect">
              <a:avLst/>
            </a:prstGeom>
            <a:noFill/>
          </p:spPr>
        </p:pic>
        <p:pic>
          <p:nvPicPr>
            <p:cNvPr id="7" name="Picture 2" descr="C:\Users\hoode\Desktop\People Tree Map Nodes compared by number of items coded.jpg"/>
            <p:cNvPicPr>
              <a:picLocks noChangeAspect="1" noChangeArrowheads="1"/>
            </p:cNvPicPr>
            <p:nvPr/>
          </p:nvPicPr>
          <p:blipFill>
            <a:blip r:embed="rId5" cstate="print"/>
            <a:srcRect/>
            <a:stretch>
              <a:fillRect/>
            </a:stretch>
          </p:blipFill>
          <p:spPr bwMode="auto">
            <a:xfrm>
              <a:off x="3145536" y="1572768"/>
              <a:ext cx="2133600" cy="1828800"/>
            </a:xfrm>
            <a:prstGeom prst="rect">
              <a:avLst/>
            </a:prstGeom>
            <a:noFill/>
          </p:spPr>
        </p:pic>
        <p:pic>
          <p:nvPicPr>
            <p:cNvPr id="8" name="Picture 2" descr="C:\Users\hoode\Desktop\People Tree Map Nodes compared by number of items coded.jpg"/>
            <p:cNvPicPr>
              <a:picLocks noChangeAspect="1" noChangeArrowheads="1"/>
            </p:cNvPicPr>
            <p:nvPr/>
          </p:nvPicPr>
          <p:blipFill>
            <a:blip r:embed="rId6" cstate="print"/>
            <a:srcRect/>
            <a:stretch>
              <a:fillRect/>
            </a:stretch>
          </p:blipFill>
          <p:spPr bwMode="auto">
            <a:xfrm>
              <a:off x="5431536" y="1572767"/>
              <a:ext cx="1801368" cy="2047009"/>
            </a:xfrm>
            <a:prstGeom prst="rect">
              <a:avLst/>
            </a:prstGeom>
            <a:noFill/>
          </p:spPr>
        </p:pic>
        <p:pic>
          <p:nvPicPr>
            <p:cNvPr id="9" name="Picture 2" descr="C:\Users\hoode\Desktop\People Tree Map Nodes compared by number of items coded.jpg"/>
            <p:cNvPicPr>
              <a:picLocks noChangeAspect="1" noChangeArrowheads="1"/>
            </p:cNvPicPr>
            <p:nvPr/>
          </p:nvPicPr>
          <p:blipFill>
            <a:blip r:embed="rId7" cstate="print"/>
            <a:srcRect/>
            <a:stretch>
              <a:fillRect/>
            </a:stretch>
          </p:blipFill>
          <p:spPr bwMode="auto">
            <a:xfrm>
              <a:off x="7251192" y="1581912"/>
              <a:ext cx="1676400" cy="1905000"/>
            </a:xfrm>
            <a:prstGeom prst="rect">
              <a:avLst/>
            </a:prstGeom>
            <a:noFill/>
          </p:spPr>
        </p:pic>
        <p:pic>
          <p:nvPicPr>
            <p:cNvPr id="10" name="Picture 2" descr="C:\Users\hoode\Desktop\People Tree Map Nodes compared by number of items coded.jpg"/>
            <p:cNvPicPr>
              <a:picLocks noChangeAspect="1" noChangeArrowheads="1"/>
            </p:cNvPicPr>
            <p:nvPr/>
          </p:nvPicPr>
          <p:blipFill>
            <a:blip r:embed="rId8" cstate="print"/>
            <a:srcRect/>
            <a:stretch>
              <a:fillRect/>
            </a:stretch>
          </p:blipFill>
          <p:spPr bwMode="auto">
            <a:xfrm>
              <a:off x="100584" y="3721608"/>
              <a:ext cx="2895600" cy="1600200"/>
            </a:xfrm>
            <a:prstGeom prst="rect">
              <a:avLst/>
            </a:prstGeom>
            <a:noFill/>
          </p:spPr>
        </p:pic>
        <p:pic>
          <p:nvPicPr>
            <p:cNvPr id="11" name="Picture 2" descr="C:\Users\hoode\Desktop\People Tree Map Nodes compared by number of items coded.jpg"/>
            <p:cNvPicPr>
              <a:picLocks noChangeAspect="1" noChangeArrowheads="1"/>
            </p:cNvPicPr>
            <p:nvPr/>
          </p:nvPicPr>
          <p:blipFill>
            <a:blip r:embed="rId9" cstate="print"/>
            <a:srcRect/>
            <a:stretch>
              <a:fillRect/>
            </a:stretch>
          </p:blipFill>
          <p:spPr bwMode="auto">
            <a:xfrm>
              <a:off x="3136392" y="3593592"/>
              <a:ext cx="2133600" cy="1752600"/>
            </a:xfrm>
            <a:prstGeom prst="rect">
              <a:avLst/>
            </a:prstGeom>
            <a:noFill/>
          </p:spPr>
        </p:pic>
        <p:pic>
          <p:nvPicPr>
            <p:cNvPr id="12" name="Picture 2" descr="C:\Users\hoode\Desktop\People Tree Map Nodes compared by number of items coded.jpg"/>
            <p:cNvPicPr>
              <a:picLocks noChangeAspect="1" noChangeArrowheads="1"/>
            </p:cNvPicPr>
            <p:nvPr/>
          </p:nvPicPr>
          <p:blipFill>
            <a:blip r:embed="rId10" cstate="print"/>
            <a:srcRect/>
            <a:stretch>
              <a:fillRect/>
            </a:stretch>
          </p:blipFill>
          <p:spPr bwMode="auto">
            <a:xfrm>
              <a:off x="5422392" y="3758184"/>
              <a:ext cx="1371600" cy="1575816"/>
            </a:xfrm>
            <a:prstGeom prst="rect">
              <a:avLst/>
            </a:prstGeom>
            <a:noFill/>
          </p:spPr>
        </p:pic>
        <p:pic>
          <p:nvPicPr>
            <p:cNvPr id="13" name="Picture 2" descr="C:\Users\hoode\Desktop\People Tree Map Nodes compared by number of items coded.jpg"/>
            <p:cNvPicPr>
              <a:picLocks noChangeAspect="1" noChangeArrowheads="1"/>
            </p:cNvPicPr>
            <p:nvPr/>
          </p:nvPicPr>
          <p:blipFill>
            <a:blip r:embed="rId11" cstate="print"/>
            <a:srcRect/>
            <a:stretch>
              <a:fillRect/>
            </a:stretch>
          </p:blipFill>
          <p:spPr bwMode="auto">
            <a:xfrm>
              <a:off x="6940296" y="3758184"/>
              <a:ext cx="1371600" cy="1447800"/>
            </a:xfrm>
            <a:prstGeom prst="rect">
              <a:avLst/>
            </a:prstGeom>
            <a:noFill/>
          </p:spPr>
        </p:pic>
        <p:pic>
          <p:nvPicPr>
            <p:cNvPr id="14" name="Picture 2" descr="C:\Users\hoode\Desktop\People Tree Map Nodes compared by number of items coded.jpg"/>
            <p:cNvPicPr>
              <a:picLocks noChangeAspect="1" noChangeArrowheads="1"/>
            </p:cNvPicPr>
            <p:nvPr/>
          </p:nvPicPr>
          <p:blipFill>
            <a:blip r:embed="rId12" cstate="print"/>
            <a:srcRect/>
            <a:stretch>
              <a:fillRect/>
            </a:stretch>
          </p:blipFill>
          <p:spPr bwMode="auto">
            <a:xfrm>
              <a:off x="8458200" y="3767328"/>
              <a:ext cx="533400" cy="1600200"/>
            </a:xfrm>
            <a:prstGeom prst="rect">
              <a:avLst/>
            </a:prstGeom>
            <a:noFill/>
          </p:spPr>
        </p:pic>
        <p:sp>
          <p:nvSpPr>
            <p:cNvPr id="15" name="TextBox 14"/>
            <p:cNvSpPr txBox="1"/>
            <p:nvPr/>
          </p:nvSpPr>
          <p:spPr>
            <a:xfrm>
              <a:off x="152400" y="1600200"/>
              <a:ext cx="18288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Teachers, professors</a:t>
              </a:r>
            </a:p>
          </p:txBody>
        </p:sp>
        <p:sp>
          <p:nvSpPr>
            <p:cNvPr id="16" name="TextBox 15"/>
            <p:cNvSpPr txBox="1"/>
            <p:nvPr/>
          </p:nvSpPr>
          <p:spPr>
            <a:xfrm>
              <a:off x="76200" y="3733800"/>
              <a:ext cx="18288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Friends, colleagues</a:t>
              </a:r>
            </a:p>
          </p:txBody>
        </p:sp>
        <p:sp>
          <p:nvSpPr>
            <p:cNvPr id="17" name="TextBox 16"/>
            <p:cNvSpPr txBox="1"/>
            <p:nvPr/>
          </p:nvSpPr>
          <p:spPr>
            <a:xfrm>
              <a:off x="3124200" y="35814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Mother</a:t>
              </a:r>
            </a:p>
          </p:txBody>
        </p:sp>
        <p:sp>
          <p:nvSpPr>
            <p:cNvPr id="18" name="TextBox 17"/>
            <p:cNvSpPr txBox="1"/>
            <p:nvPr/>
          </p:nvSpPr>
          <p:spPr>
            <a:xfrm>
              <a:off x="7239000" y="16002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Father</a:t>
              </a:r>
            </a:p>
          </p:txBody>
        </p:sp>
        <p:sp>
          <p:nvSpPr>
            <p:cNvPr id="19" name="TextBox 18"/>
            <p:cNvSpPr txBox="1"/>
            <p:nvPr/>
          </p:nvSpPr>
          <p:spPr>
            <a:xfrm>
              <a:off x="5410200" y="1600200"/>
              <a:ext cx="1828800" cy="769441"/>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Extended family</a:t>
              </a:r>
            </a:p>
          </p:txBody>
        </p:sp>
        <p:sp>
          <p:nvSpPr>
            <p:cNvPr id="20" name="TextBox 19"/>
            <p:cNvSpPr txBox="1"/>
            <p:nvPr/>
          </p:nvSpPr>
          <p:spPr>
            <a:xfrm>
              <a:off x="3124200" y="1600200"/>
              <a:ext cx="1828800" cy="430887"/>
            </a:xfrm>
            <a:prstGeom prst="rect">
              <a:avLst/>
            </a:prstGeom>
            <a:noFill/>
          </p:spPr>
          <p:txBody>
            <a:bodyPr wrap="square" rtlCol="0">
              <a:spAutoFit/>
            </a:bodyPr>
            <a:lstStyle/>
            <a:p>
              <a:pPr>
                <a:lnSpc>
                  <a:spcPct val="100000"/>
                </a:lnSpc>
                <a:spcBef>
                  <a:spcPts val="600"/>
                </a:spcBef>
              </a:pPr>
              <a:r>
                <a:rPr lang="en-US" sz="2200" b="0" dirty="0" smtClean="0">
                  <a:cs typeface="Arial" pitchFamily="34" charset="0"/>
                </a:rPr>
                <a:t>Peers</a:t>
              </a:r>
            </a:p>
          </p:txBody>
        </p:sp>
        <p:sp>
          <p:nvSpPr>
            <p:cNvPr id="21" name="TextBox 20"/>
            <p:cNvSpPr txBox="1"/>
            <p:nvPr/>
          </p:nvSpPr>
          <p:spPr>
            <a:xfrm>
              <a:off x="5410200" y="3733800"/>
              <a:ext cx="1828800" cy="646331"/>
            </a:xfrm>
            <a:prstGeom prst="rect">
              <a:avLst/>
            </a:prstGeom>
            <a:noFill/>
          </p:spPr>
          <p:txBody>
            <a:bodyPr wrap="square" rtlCol="0">
              <a:spAutoFit/>
            </a:bodyPr>
            <a:lstStyle/>
            <a:p>
              <a:pPr>
                <a:lnSpc>
                  <a:spcPct val="100000"/>
                </a:lnSpc>
                <a:spcBef>
                  <a:spcPts val="600"/>
                </a:spcBef>
              </a:pPr>
              <a:r>
                <a:rPr lang="en-US" sz="1800" b="0" dirty="0" smtClean="0">
                  <a:cs typeface="Arial" pitchFamily="34" charset="0"/>
                </a:rPr>
                <a:t>Experts, professionals</a:t>
              </a:r>
            </a:p>
          </p:txBody>
        </p:sp>
        <p:sp>
          <p:nvSpPr>
            <p:cNvPr id="22" name="TextBox 21"/>
            <p:cNvSpPr txBox="1"/>
            <p:nvPr/>
          </p:nvSpPr>
          <p:spPr>
            <a:xfrm>
              <a:off x="6934200" y="3733800"/>
              <a:ext cx="1143000" cy="369332"/>
            </a:xfrm>
            <a:prstGeom prst="rect">
              <a:avLst/>
            </a:prstGeom>
            <a:noFill/>
          </p:spPr>
          <p:txBody>
            <a:bodyPr wrap="square" rtlCol="0">
              <a:spAutoFit/>
            </a:bodyPr>
            <a:lstStyle/>
            <a:p>
              <a:pPr>
                <a:lnSpc>
                  <a:spcPct val="100000"/>
                </a:lnSpc>
                <a:spcBef>
                  <a:spcPts val="600"/>
                </a:spcBef>
              </a:pPr>
              <a:r>
                <a:rPr lang="en-US" sz="1800" b="0" dirty="0" smtClean="0">
                  <a:cs typeface="Arial" pitchFamily="34" charset="0"/>
                </a:rPr>
                <a:t>Other</a:t>
              </a:r>
            </a:p>
          </p:txBody>
        </p:sp>
        <p:sp>
          <p:nvSpPr>
            <p:cNvPr id="23" name="TextBox 22"/>
            <p:cNvSpPr txBox="1"/>
            <p:nvPr/>
          </p:nvSpPr>
          <p:spPr>
            <a:xfrm>
              <a:off x="8382000" y="3962400"/>
              <a:ext cx="523220" cy="1524000"/>
            </a:xfrm>
            <a:prstGeom prst="rect">
              <a:avLst/>
            </a:prstGeom>
            <a:noFill/>
          </p:spPr>
          <p:txBody>
            <a:bodyPr vert="vert270" wrap="square" rtlCol="0">
              <a:spAutoFit/>
            </a:bodyPr>
            <a:lstStyle/>
            <a:p>
              <a:pPr>
                <a:lnSpc>
                  <a:spcPct val="100000"/>
                </a:lnSpc>
                <a:spcBef>
                  <a:spcPts val="600"/>
                </a:spcBef>
              </a:pPr>
              <a:r>
                <a:rPr lang="en-US" sz="2200" b="0" dirty="0" smtClean="0">
                  <a:cs typeface="Arial" pitchFamily="34" charset="0"/>
                </a:rPr>
                <a:t>Librarians</a:t>
              </a:r>
            </a:p>
          </p:txBody>
        </p:sp>
      </p:grpSp>
      <p:sp>
        <p:nvSpPr>
          <p:cNvPr id="26" name="Title 3"/>
          <p:cNvSpPr>
            <a:spLocks noGrp="1"/>
          </p:cNvSpPr>
          <p:nvPr>
            <p:ph type="title"/>
          </p:nvPr>
        </p:nvSpPr>
        <p:spPr>
          <a:xfrm>
            <a:off x="152400" y="0"/>
            <a:ext cx="8534400" cy="609600"/>
          </a:xfrm>
        </p:spPr>
        <p:txBody>
          <a:bodyPr>
            <a:noAutofit/>
          </a:bodyPr>
          <a:lstStyle/>
          <a:p>
            <a:r>
              <a:rPr lang="en-US" dirty="0" smtClean="0"/>
              <a:t>Human Sources</a:t>
            </a:r>
            <a:endParaRPr lang="en-US" dirty="0"/>
          </a:p>
        </p:txBody>
      </p:sp>
      <p:sp>
        <p:nvSpPr>
          <p:cNvPr id="24" name="TextBox 23"/>
          <p:cNvSpPr txBox="1"/>
          <p:nvPr/>
        </p:nvSpPr>
        <p:spPr>
          <a:xfrm>
            <a:off x="3581400" y="60198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UKU3new"/>
          <p:cNvPicPr>
            <a:picLocks noChangeAspect="1" noChangeArrowheads="1"/>
          </p:cNvPicPr>
          <p:nvPr/>
        </p:nvPicPr>
        <p:blipFill>
          <a:blip r:embed="rId3" cstate="print"/>
          <a:srcRect/>
          <a:stretch>
            <a:fillRect/>
          </a:stretch>
        </p:blipFill>
        <p:spPr bwMode="auto">
          <a:xfrm>
            <a:off x="0" y="235591"/>
            <a:ext cx="9144000" cy="616520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 descr="USS4"/>
          <p:cNvPicPr>
            <a:picLocks noChangeAspect="1" noChangeArrowheads="1"/>
          </p:cNvPicPr>
          <p:nvPr/>
        </p:nvPicPr>
        <p:blipFill>
          <a:blip r:embed="rId3" cstate="print"/>
          <a:srcRect/>
          <a:stretch>
            <a:fillRect/>
          </a:stretch>
        </p:blipFill>
        <p:spPr bwMode="auto">
          <a:xfrm>
            <a:off x="1" y="0"/>
            <a:ext cx="9144000" cy="6403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descr="USU3"/>
          <p:cNvPicPr>
            <a:picLocks noChangeAspect="1" noChangeArrowheads="1"/>
          </p:cNvPicPr>
          <p:nvPr/>
        </p:nvPicPr>
        <p:blipFill>
          <a:blip r:embed="rId3" cstate="print"/>
          <a:srcRect/>
          <a:stretch>
            <a:fillRect/>
          </a:stretch>
        </p:blipFill>
        <p:spPr bwMode="auto">
          <a:xfrm>
            <a:off x="0" y="76200"/>
            <a:ext cx="9127849" cy="6019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229600" cy="2590800"/>
          </a:xfrm>
        </p:spPr>
        <p:txBody>
          <a:bodyPr>
            <a:noAutofit/>
          </a:bodyPr>
          <a:lstStyle/>
          <a:p>
            <a:pPr algn="ctr">
              <a:buNone/>
            </a:pPr>
            <a:r>
              <a:rPr lang="en-US" sz="2400" i="1" dirty="0" smtClean="0"/>
              <a:t>“A strategic instructional venture isn’t about just training students how to search database interfaces, but about building their fluency with data, visual, spatial, media, information, and technology literacies…This is how we transform scholarship.”</a:t>
            </a:r>
          </a:p>
          <a:p>
            <a:pPr algn="ctr">
              <a:buNone/>
            </a:pPr>
            <a:r>
              <a:rPr lang="en-US" sz="2000" i="1" dirty="0" smtClean="0"/>
              <a:t>(Mathews, 2012)</a:t>
            </a:r>
            <a:endParaRPr lang="en-US" sz="2000" i="1" dirty="0"/>
          </a:p>
        </p:txBody>
      </p:sp>
      <p:pic>
        <p:nvPicPr>
          <p:cNvPr id="38914" name="Picture 2" descr="C:\Users\hoode\AppData\Local\Temp\MP900431250-1.JPG"/>
          <p:cNvPicPr>
            <a:picLocks noChangeAspect="1" noChangeArrowheads="1"/>
          </p:cNvPicPr>
          <p:nvPr/>
        </p:nvPicPr>
        <p:blipFill>
          <a:blip r:embed="rId3" cstate="print"/>
          <a:srcRect t="30220"/>
          <a:stretch>
            <a:fillRect/>
          </a:stretch>
        </p:blipFill>
        <p:spPr bwMode="auto">
          <a:xfrm>
            <a:off x="2292425" y="3674834"/>
            <a:ext cx="4489375" cy="2268766"/>
          </a:xfrm>
          <a:prstGeom prst="rect">
            <a:avLst/>
          </a:prstGeom>
          <a:noFill/>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hoode\AppData\Local\Temp\MP900423072.JPG"/>
          <p:cNvPicPr>
            <a:picLocks noGrp="1" noChangeAspect="1" noChangeArrowheads="1"/>
          </p:cNvPicPr>
          <p:nvPr>
            <p:ph idx="4294967295"/>
          </p:nvPr>
        </p:nvPicPr>
        <p:blipFill>
          <a:blip r:embed="rId3" cstate="print"/>
          <a:srcRect/>
          <a:stretch>
            <a:fillRect/>
          </a:stretch>
        </p:blipFill>
        <p:spPr bwMode="auto">
          <a:xfrm>
            <a:off x="2514600" y="2819400"/>
            <a:ext cx="4341812" cy="2903538"/>
          </a:xfrm>
          <a:prstGeom prst="rect">
            <a:avLst/>
          </a:prstGeom>
          <a:noFill/>
        </p:spPr>
      </p:pic>
      <p:sp>
        <p:nvSpPr>
          <p:cNvPr id="5" name="Content Placeholder 2"/>
          <p:cNvSpPr txBox="1">
            <a:spLocks/>
          </p:cNvSpPr>
          <p:nvPr/>
        </p:nvSpPr>
        <p:spPr bwMode="auto">
          <a:xfrm>
            <a:off x="428625" y="609600"/>
            <a:ext cx="8229600" cy="20574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238125" marR="0" lvl="0" indent="-225425" algn="ctr" defTabSz="914400" rtl="0" eaLnBrk="1" fontAlgn="base" latinLnBrk="0" hangingPunct="1">
              <a:lnSpc>
                <a:spcPct val="120000"/>
              </a:lnSpc>
              <a:spcBef>
                <a:spcPts val="600"/>
              </a:spcBef>
              <a:spcAft>
                <a:spcPct val="0"/>
              </a:spcAft>
              <a:buClr>
                <a:srgbClr val="FF7600"/>
              </a:buClr>
              <a:buSzTx/>
              <a:buFontTx/>
              <a:buNone/>
              <a:tabLst/>
              <a:defRPr/>
            </a:pPr>
            <a:r>
              <a:rPr kumimoji="0" lang="en-US" sz="2600" b="0" i="1" u="none" strike="noStrike" kern="0" cap="none" spc="0" normalizeH="0" baseline="0" noProof="0" dirty="0" smtClean="0">
                <a:ln>
                  <a:noFill/>
                </a:ln>
                <a:solidFill>
                  <a:schemeClr val="tx1"/>
                </a:solidFill>
                <a:effectLst/>
                <a:uLnTx/>
                <a:uFillTx/>
                <a:latin typeface="Arial" pitchFamily="34" charset="0"/>
                <a:cs typeface="Arial" pitchFamily="34" charset="0"/>
              </a:rPr>
              <a:t>“By focusing on relationship building instead of service excellence, organizations can uncover new needs and be in position to make a stronger impact.”</a:t>
            </a:r>
          </a:p>
          <a:p>
            <a:pPr marL="238125" indent="-225425" algn="ctr">
              <a:spcBef>
                <a:spcPts val="600"/>
              </a:spcBef>
              <a:buClr>
                <a:srgbClr val="FF7600"/>
              </a:buClr>
              <a:defRPr/>
            </a:pPr>
            <a:r>
              <a:rPr lang="en-US" sz="2000" b="0" i="1" dirty="0" smtClean="0">
                <a:latin typeface="Arial" pitchFamily="34" charset="0"/>
                <a:cs typeface="Arial" pitchFamily="34" charset="0"/>
              </a:rPr>
              <a:t>(Mathews, 2012)</a:t>
            </a:r>
          </a:p>
          <a:p>
            <a:pPr marL="238125" marR="0" lvl="0" indent="-225425" algn="ctr" defTabSz="914400" rtl="0" eaLnBrk="1" fontAlgn="base" latinLnBrk="0" hangingPunct="1">
              <a:lnSpc>
                <a:spcPct val="120000"/>
              </a:lnSpc>
              <a:spcBef>
                <a:spcPct val="50000"/>
              </a:spcBef>
              <a:spcAft>
                <a:spcPct val="0"/>
              </a:spcAft>
              <a:buClr>
                <a:srgbClr val="FF7600"/>
              </a:buClr>
              <a:buSzTx/>
              <a:buFontTx/>
              <a:buNone/>
              <a:tabLst/>
              <a:defRPr/>
            </a:pPr>
            <a:endParaRPr kumimoji="0" lang="en-US" sz="2400" b="0" i="1"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3"/>
          <p:cNvSpPr>
            <a:spLocks noGrp="1"/>
          </p:cNvSpPr>
          <p:nvPr>
            <p:ph type="title"/>
          </p:nvPr>
        </p:nvSpPr>
        <p:spPr/>
        <p:txBody>
          <a:bodyPr/>
          <a:lstStyle/>
          <a:p>
            <a:pPr eaLnBrk="1" hangingPunct="1"/>
            <a:r>
              <a:rPr lang="en-US" smtClean="0"/>
              <a:t>Future Phases</a:t>
            </a:r>
          </a:p>
        </p:txBody>
      </p:sp>
      <p:sp>
        <p:nvSpPr>
          <p:cNvPr id="92162" name="Content Placeholder 2"/>
          <p:cNvSpPr>
            <a:spLocks noGrp="1"/>
          </p:cNvSpPr>
          <p:nvPr>
            <p:ph idx="4294967295"/>
          </p:nvPr>
        </p:nvSpPr>
        <p:spPr>
          <a:xfrm>
            <a:off x="228600" y="914400"/>
            <a:ext cx="6019800" cy="4137025"/>
          </a:xfrm>
        </p:spPr>
        <p:txBody>
          <a:bodyPr>
            <a:noAutofit/>
          </a:bodyPr>
          <a:lstStyle/>
          <a:p>
            <a:pPr eaLnBrk="1" hangingPunct="1">
              <a:buFontTx/>
              <a:buChar char="•"/>
            </a:pPr>
            <a:r>
              <a:rPr lang="en-US" dirty="0" smtClean="0"/>
              <a:t>Phase 3: Months 13-24</a:t>
            </a:r>
          </a:p>
          <a:p>
            <a:pPr lvl="1" eaLnBrk="1" hangingPunct="1"/>
            <a:r>
              <a:rPr lang="en-US" sz="2400" dirty="0" smtClean="0"/>
              <a:t>Continue diaries with 24 participants</a:t>
            </a:r>
          </a:p>
          <a:p>
            <a:pPr lvl="1" eaLnBrk="1" hangingPunct="1"/>
            <a:r>
              <a:rPr lang="en-US" sz="2400" dirty="0" smtClean="0"/>
              <a:t>Online survey of 400 students and scholars</a:t>
            </a:r>
          </a:p>
          <a:p>
            <a:pPr eaLnBrk="1" hangingPunct="1">
              <a:buFontTx/>
              <a:buChar char="•"/>
            </a:pPr>
            <a:r>
              <a:rPr lang="en-US" dirty="0" smtClean="0"/>
              <a:t>Phase 4: Months 25-36</a:t>
            </a:r>
          </a:p>
          <a:p>
            <a:pPr lvl="1"/>
            <a:r>
              <a:rPr lang="en-US" sz="2400" dirty="0" smtClean="0"/>
              <a:t>Interview 6 new Emerging students</a:t>
            </a:r>
          </a:p>
          <a:p>
            <a:pPr lvl="1"/>
            <a:r>
              <a:rPr lang="en-US" sz="2400" dirty="0" smtClean="0"/>
              <a:t>Analyze data</a:t>
            </a:r>
          </a:p>
          <a:p>
            <a:pPr lvl="1"/>
            <a:r>
              <a:rPr lang="en-US" sz="2400" dirty="0" smtClean="0"/>
              <a:t>Report findings</a:t>
            </a:r>
          </a:p>
        </p:txBody>
      </p:sp>
      <p:pic>
        <p:nvPicPr>
          <p:cNvPr id="92163" name="Picture 2"/>
          <p:cNvPicPr>
            <a:picLocks noChangeAspect="1" noChangeArrowheads="1"/>
          </p:cNvPicPr>
          <p:nvPr/>
        </p:nvPicPr>
        <p:blipFill>
          <a:blip r:embed="rId3" cstate="print"/>
          <a:srcRect/>
          <a:stretch>
            <a:fillRect/>
          </a:stretch>
        </p:blipFill>
        <p:spPr bwMode="auto">
          <a:xfrm>
            <a:off x="5638800" y="3935314"/>
            <a:ext cx="3321050" cy="22287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6"/>
          <p:cNvSpPr>
            <a:spLocks noGrp="1"/>
          </p:cNvSpPr>
          <p:nvPr>
            <p:ph type="title"/>
          </p:nvPr>
        </p:nvSpPr>
        <p:spPr/>
        <p:txBody>
          <a:bodyPr/>
          <a:lstStyle/>
          <a:p>
            <a:pPr eaLnBrk="1" hangingPunct="1"/>
            <a:r>
              <a:rPr lang="en-US" dirty="0" smtClean="0"/>
              <a:t>References</a:t>
            </a:r>
            <a:endParaRPr lang="en-US" dirty="0" smtClean="0">
              <a:solidFill>
                <a:srgbClr val="FF0000"/>
              </a:solidFill>
            </a:endParaRPr>
          </a:p>
        </p:txBody>
      </p:sp>
      <p:sp>
        <p:nvSpPr>
          <p:cNvPr id="5" name="Content Placeholder 2"/>
          <p:cNvSpPr txBox="1">
            <a:spLocks/>
          </p:cNvSpPr>
          <p:nvPr/>
        </p:nvSpPr>
        <p:spPr>
          <a:xfrm>
            <a:off x="228600" y="914400"/>
            <a:ext cx="8686800" cy="5257800"/>
          </a:xfrm>
          <a:prstGeom prst="rect">
            <a:avLst/>
          </a:prstGeom>
        </p:spPr>
        <p:txBody>
          <a:bodyPr/>
          <a:lstStyle/>
          <a:p>
            <a:pPr marL="238125" indent="-225425" eaLnBrk="0" hangingPunct="0">
              <a:lnSpc>
                <a:spcPts val="2200"/>
              </a:lnSpc>
              <a:spcBef>
                <a:spcPts val="600"/>
              </a:spcBef>
              <a:buClr>
                <a:srgbClr val="FF7600"/>
              </a:buClr>
              <a:defRPr/>
            </a:pPr>
            <a:r>
              <a:rPr lang="en-US" sz="1400" dirty="0" err="1" smtClean="0">
                <a:latin typeface="+mn-lt"/>
                <a:cs typeface="Arial" pitchFamily="34" charset="0"/>
              </a:rPr>
              <a:t>Bertot</a:t>
            </a:r>
            <a:r>
              <a:rPr lang="en-US" sz="1400" dirty="0" smtClean="0">
                <a:latin typeface="+mn-lt"/>
                <a:cs typeface="Arial" pitchFamily="34" charset="0"/>
              </a:rPr>
              <a:t>, J. C., </a:t>
            </a:r>
            <a:r>
              <a:rPr lang="en-US" sz="1400" dirty="0" err="1" smtClean="0">
                <a:latin typeface="+mn-lt"/>
                <a:cs typeface="Arial" pitchFamily="34" charset="0"/>
              </a:rPr>
              <a:t>Berube</a:t>
            </a:r>
            <a:r>
              <a:rPr lang="en-US" sz="1400" dirty="0" smtClean="0">
                <a:latin typeface="+mn-lt"/>
                <a:cs typeface="Arial" pitchFamily="34" charset="0"/>
              </a:rPr>
              <a:t>, K., </a:t>
            </a:r>
            <a:r>
              <a:rPr lang="en-US" sz="1400" dirty="0" err="1" smtClean="0">
                <a:latin typeface="+mn-lt"/>
                <a:cs typeface="Arial" pitchFamily="34" charset="0"/>
              </a:rPr>
              <a:t>Devereaux</a:t>
            </a:r>
            <a:r>
              <a:rPr lang="en-US" sz="1400" dirty="0" smtClean="0">
                <a:latin typeface="+mn-lt"/>
                <a:cs typeface="Arial" pitchFamily="34" charset="0"/>
              </a:rPr>
              <a:t>, P., </a:t>
            </a:r>
            <a:r>
              <a:rPr lang="en-US" sz="1400" dirty="0" err="1" smtClean="0">
                <a:latin typeface="+mn-lt"/>
                <a:cs typeface="Arial" pitchFamily="34" charset="0"/>
              </a:rPr>
              <a:t>Dhakal</a:t>
            </a:r>
            <a:r>
              <a:rPr lang="en-US" sz="1400" dirty="0" smtClean="0">
                <a:latin typeface="+mn-lt"/>
                <a:cs typeface="Arial" pitchFamily="34" charset="0"/>
              </a:rPr>
              <a:t>, K., Powers, S., &amp; Ray, J. (2012). Assessing the usability of WorldCat Local: Findings and considerations. </a:t>
            </a:r>
            <a:r>
              <a:rPr lang="en-US" sz="1400" i="1" dirty="0" smtClean="0">
                <a:latin typeface="+mn-lt"/>
                <a:cs typeface="Arial" pitchFamily="34" charset="0"/>
              </a:rPr>
              <a:t>The Library Quarterly</a:t>
            </a:r>
            <a:r>
              <a:rPr lang="en-US" sz="1400" dirty="0" smtClean="0">
                <a:latin typeface="+mn-lt"/>
                <a:cs typeface="Arial" pitchFamily="34" charset="0"/>
              </a:rPr>
              <a:t>, </a:t>
            </a:r>
            <a:r>
              <a:rPr lang="en-US" sz="1400" i="1" dirty="0" smtClean="0">
                <a:latin typeface="+mn-lt"/>
                <a:cs typeface="Arial" pitchFamily="34" charset="0"/>
              </a:rPr>
              <a:t>82</a:t>
            </a:r>
            <a:r>
              <a:rPr lang="en-US" sz="1400" dirty="0" smtClean="0">
                <a:latin typeface="+mn-lt"/>
                <a:cs typeface="Arial" pitchFamily="34" charset="0"/>
              </a:rPr>
              <a:t>(2), 207-221.</a:t>
            </a:r>
          </a:p>
          <a:p>
            <a:pPr marL="238125" indent="-225425" eaLnBrk="0" hangingPunct="0">
              <a:lnSpc>
                <a:spcPts val="2200"/>
              </a:lnSpc>
              <a:spcBef>
                <a:spcPts val="600"/>
              </a:spcBef>
              <a:buClr>
                <a:srgbClr val="FF7600"/>
              </a:buClr>
              <a:defRPr/>
            </a:pPr>
            <a:r>
              <a:rPr lang="en-US" sz="1400" kern="0" dirty="0" smtClean="0">
                <a:latin typeface="+mn-lt"/>
                <a:cs typeface="Arial" pitchFamily="34" charset="0"/>
              </a:rPr>
              <a:t>Connaway, L. S.,  &amp; Dickey, T. J. (2010). </a:t>
            </a:r>
            <a:r>
              <a:rPr lang="en-US" sz="1400" i="1" kern="0" dirty="0" smtClean="0">
                <a:latin typeface="+mn-lt"/>
                <a:cs typeface="Arial" pitchFamily="34" charset="0"/>
              </a:rPr>
              <a:t>The digital information seeker: Report of the findings from selected OCLC, RIN, and JISC user </a:t>
            </a:r>
            <a:r>
              <a:rPr lang="en-US" sz="1400" i="1" kern="0" dirty="0" err="1" smtClean="0">
                <a:latin typeface="+mn-lt"/>
                <a:cs typeface="Arial" pitchFamily="34" charset="0"/>
              </a:rPr>
              <a:t>behaviour</a:t>
            </a:r>
            <a:r>
              <a:rPr lang="en-US" sz="1400" i="1" kern="0" dirty="0" smtClean="0">
                <a:latin typeface="+mn-lt"/>
                <a:cs typeface="Arial" pitchFamily="34" charset="0"/>
              </a:rPr>
              <a:t> projects.</a:t>
            </a:r>
            <a:r>
              <a:rPr lang="en-US" sz="1400" kern="0" dirty="0" smtClean="0">
                <a:latin typeface="+mn-lt"/>
                <a:cs typeface="Arial" pitchFamily="34" charset="0"/>
              </a:rPr>
              <a:t> Retrieved from </a:t>
            </a:r>
            <a:r>
              <a:rPr lang="en-US" sz="1400" kern="0" dirty="0" smtClean="0">
                <a:latin typeface="+mn-lt"/>
                <a:cs typeface="Arial" pitchFamily="34" charset="0"/>
                <a:hlinkClick r:id="rId3"/>
              </a:rPr>
              <a:t>http://www.jisc.ac.uk/media/documents/publications/reports/2010/digitalinformationseekerreport.pdf</a:t>
            </a:r>
            <a:endParaRPr lang="en-US" sz="1400" kern="0" dirty="0" smtClean="0">
              <a:latin typeface="+mn-lt"/>
              <a:cs typeface="Arial" pitchFamily="34" charset="0"/>
            </a:endParaRPr>
          </a:p>
          <a:p>
            <a:pPr marL="238125" indent="-225425" eaLnBrk="0" hangingPunct="0">
              <a:lnSpc>
                <a:spcPts val="2200"/>
              </a:lnSpc>
              <a:spcBef>
                <a:spcPts val="600"/>
              </a:spcBef>
              <a:buClr>
                <a:srgbClr val="FF7600"/>
              </a:buClr>
              <a:defRPr/>
            </a:pPr>
            <a:r>
              <a:rPr lang="en-US" sz="1400" dirty="0" smtClean="0">
                <a:latin typeface="+mn-lt"/>
                <a:cs typeface="Arial" pitchFamily="34" charset="0"/>
              </a:rPr>
              <a:t>Connaway, L. S., Dickey, T. J., &amp; Radford, M. L. (2011). "If it is too inconvenient I'm not going after it": Convenience as a critical factor in information-seeking behaviors. </a:t>
            </a:r>
            <a:r>
              <a:rPr lang="en-US" sz="1400" i="1" dirty="0" smtClean="0">
                <a:latin typeface="+mn-lt"/>
                <a:cs typeface="Arial" pitchFamily="34" charset="0"/>
              </a:rPr>
              <a:t>Library &amp; Information Science Research, 33</a:t>
            </a:r>
            <a:r>
              <a:rPr lang="en-US" sz="1400" dirty="0" smtClean="0">
                <a:latin typeface="+mn-lt"/>
                <a:cs typeface="Arial" pitchFamily="34" charset="0"/>
              </a:rPr>
              <a:t>(3)</a:t>
            </a:r>
            <a:r>
              <a:rPr lang="en-US" sz="1400" i="1" dirty="0" smtClean="0">
                <a:latin typeface="+mn-lt"/>
                <a:cs typeface="Arial" pitchFamily="34" charset="0"/>
              </a:rPr>
              <a:t>.</a:t>
            </a:r>
            <a:endParaRPr lang="en-US" sz="1400" dirty="0" smtClean="0">
              <a:latin typeface="+mn-lt"/>
              <a:cs typeface="Arial" pitchFamily="34" charset="0"/>
            </a:endParaRPr>
          </a:p>
          <a:p>
            <a:pPr marL="238125" indent="-225425" eaLnBrk="0" hangingPunct="0">
              <a:lnSpc>
                <a:spcPts val="2200"/>
              </a:lnSpc>
              <a:spcBef>
                <a:spcPts val="600"/>
              </a:spcBef>
              <a:buClr>
                <a:srgbClr val="FF7600"/>
              </a:buClr>
              <a:defRPr/>
            </a:pPr>
            <a:r>
              <a:rPr lang="en-GB" sz="1400" dirty="0" smtClean="0">
                <a:solidFill>
                  <a:schemeClr val="tx1"/>
                </a:solidFill>
                <a:latin typeface="+mn-lt"/>
                <a:cs typeface="Arial" pitchFamily="34" charset="0"/>
              </a:rPr>
              <a:t>Connaway, L. S., Lanclos, D., White, D. S., Le Cornu, A., &amp; Hood, E. M. (2012). </a:t>
            </a:r>
            <a:r>
              <a:rPr lang="en-US" sz="1400" dirty="0" smtClean="0">
                <a:solidFill>
                  <a:schemeClr val="tx1"/>
                </a:solidFill>
                <a:latin typeface="+mn-lt"/>
                <a:cs typeface="Arial" pitchFamily="34" charset="0"/>
              </a:rPr>
              <a:t>User-centered decision making: A new model for developing academic library services and systems. </a:t>
            </a:r>
            <a:r>
              <a:rPr lang="en-US" sz="1400" i="1" dirty="0" smtClean="0">
                <a:solidFill>
                  <a:schemeClr val="tx1"/>
                </a:solidFill>
                <a:latin typeface="+mn-lt"/>
                <a:cs typeface="Arial" pitchFamily="34" charset="0"/>
              </a:rPr>
              <a:t>IFLA 2012 Conference Proceedings, August 11-17, Helsinki, Finland. </a:t>
            </a:r>
            <a:r>
              <a:rPr lang="en-GB" sz="1400" dirty="0" smtClean="0">
                <a:solidFill>
                  <a:schemeClr val="tx1"/>
                </a:solidFill>
                <a:latin typeface="+mn-lt"/>
                <a:cs typeface="Arial" pitchFamily="34" charset="0"/>
              </a:rPr>
              <a:t> </a:t>
            </a:r>
            <a:endParaRPr lang="en-US" sz="1400" dirty="0" smtClean="0">
              <a:solidFill>
                <a:schemeClr val="tx1"/>
              </a:solidFill>
              <a:latin typeface="+mn-lt"/>
              <a:cs typeface="Arial" pitchFamily="34" charset="0"/>
            </a:endParaRPr>
          </a:p>
          <a:p>
            <a:pPr marL="238125" indent="-225425" eaLnBrk="0" hangingPunct="0">
              <a:lnSpc>
                <a:spcPts val="2200"/>
              </a:lnSpc>
              <a:spcBef>
                <a:spcPts val="600"/>
              </a:spcBef>
              <a:buClr>
                <a:srgbClr val="FF7600"/>
              </a:buClr>
              <a:defRPr/>
            </a:pPr>
            <a:r>
              <a:rPr lang="en-US" sz="1400" dirty="0" smtClean="0">
                <a:latin typeface="+mn-lt"/>
              </a:rPr>
              <a:t>Connaway, L. S., &amp; Powell, R. R. (2010). </a:t>
            </a:r>
            <a:r>
              <a:rPr lang="en-US" sz="1400" i="1" dirty="0" smtClean="0">
                <a:latin typeface="+mn-lt"/>
              </a:rPr>
              <a:t>Basic research methods for librarians</a:t>
            </a:r>
            <a:r>
              <a:rPr lang="en-US" sz="1400" dirty="0" smtClean="0">
                <a:latin typeface="+mn-lt"/>
              </a:rPr>
              <a:t>. Santa Barbara, CA: Libraries Unlimited.</a:t>
            </a:r>
            <a:endParaRPr lang="en-US" sz="1400" b="0" dirty="0" smtClean="0">
              <a:latin typeface="+mn-lt"/>
            </a:endParaRPr>
          </a:p>
          <a:p>
            <a:pPr marL="238125" indent="-225425" eaLnBrk="0" hangingPunct="0">
              <a:lnSpc>
                <a:spcPts val="2200"/>
              </a:lnSpc>
              <a:spcBef>
                <a:spcPts val="600"/>
              </a:spcBef>
              <a:buClr>
                <a:srgbClr val="FF7600"/>
              </a:buClr>
              <a:defRPr/>
            </a:pPr>
            <a:r>
              <a:rPr lang="en-US" sz="1400" kern="0" dirty="0" smtClean="0">
                <a:latin typeface="+mn-lt"/>
                <a:cs typeface="Arial" pitchFamily="34" charset="0"/>
              </a:rPr>
              <a:t>Connaway, L. S., &amp; Radford, M. L. (2011). </a:t>
            </a:r>
            <a:r>
              <a:rPr lang="en-US" sz="1400" i="1" kern="0" dirty="0" smtClean="0">
                <a:latin typeface="+mn-lt"/>
                <a:cs typeface="Arial" pitchFamily="34" charset="0"/>
              </a:rPr>
              <a:t>Seeking synchronicity: Revelations and recommendations for virtual reference.</a:t>
            </a:r>
            <a:r>
              <a:rPr lang="en-US" sz="1400" kern="0" dirty="0" smtClean="0">
                <a:latin typeface="+mn-lt"/>
                <a:cs typeface="Arial" pitchFamily="34" charset="0"/>
              </a:rPr>
              <a:t> Dublin, OH: OCLC Research. Retrieved from </a:t>
            </a:r>
            <a:r>
              <a:rPr lang="en-US" sz="1400" u="sng" dirty="0" smtClean="0">
                <a:latin typeface="+mn-lt"/>
                <a:cs typeface="Arial" pitchFamily="34" charset="0"/>
                <a:hlinkClick r:id="rId4"/>
              </a:rPr>
              <a:t>http://www.oclc.org/reports/synchronicity/full.pdf</a:t>
            </a:r>
            <a:endParaRPr lang="en-US" sz="1400" dirty="0" smtClean="0">
              <a:latin typeface="+mn-lt"/>
              <a:cs typeface="Arial" pitchFamily="34" charset="0"/>
            </a:endParaRPr>
          </a:p>
          <a:p>
            <a:pPr marL="238125" indent="-225425" eaLnBrk="0" hangingPunct="0">
              <a:lnSpc>
                <a:spcPts val="2200"/>
              </a:lnSpc>
              <a:spcBef>
                <a:spcPts val="600"/>
              </a:spcBef>
              <a:buClr>
                <a:srgbClr val="FF7600"/>
              </a:buClr>
              <a:defRPr/>
            </a:pPr>
            <a:endParaRPr lang="en-US" sz="140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endParaRPr lang="en-US" sz="1400" b="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endParaRPr lang="en-US" sz="1400" b="0" dirty="0" smtClean="0">
              <a:latin typeface="Arial" pitchFamily="34" charset="0"/>
              <a:cs typeface="Arial" pitchFamily="34" charset="0"/>
            </a:endParaRPr>
          </a:p>
          <a:p>
            <a:pPr marL="238125" indent="-225425" eaLnBrk="0" hangingPunct="0">
              <a:lnSpc>
                <a:spcPct val="120000"/>
              </a:lnSpc>
              <a:spcBef>
                <a:spcPct val="50000"/>
              </a:spcBef>
              <a:buClr>
                <a:srgbClr val="FF7600"/>
              </a:buClr>
              <a:defRPr/>
            </a:pPr>
            <a:endParaRPr lang="en-US" sz="1200" b="0" kern="0" dirty="0">
              <a:latin typeface="Arial" pitchFamily="34" charset="0"/>
              <a:cs typeface="Arial" pitchFamily="34" charset="0"/>
            </a:endParaRPr>
          </a:p>
          <a:p>
            <a:pPr marL="238125" indent="-225425" eaLnBrk="0" hangingPunct="0">
              <a:lnSpc>
                <a:spcPct val="120000"/>
              </a:lnSpc>
              <a:spcBef>
                <a:spcPct val="50000"/>
              </a:spcBef>
              <a:buClr>
                <a:srgbClr val="FF7600"/>
              </a:buClr>
              <a:defRPr/>
            </a:pPr>
            <a:endParaRPr lang="en-GB" sz="1200" b="0" kern="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
            </a:r>
            <a:br>
              <a:rPr lang="en-US" dirty="0" smtClean="0"/>
            </a:br>
            <a:r>
              <a:rPr lang="en-US" dirty="0" smtClean="0"/>
              <a:t>Visitors</a:t>
            </a:r>
            <a:br>
              <a:rPr lang="en-US" dirty="0" smtClean="0"/>
            </a:br>
            <a:endParaRPr lang="en-US" dirty="0"/>
          </a:p>
        </p:txBody>
      </p:sp>
      <p:sp>
        <p:nvSpPr>
          <p:cNvPr id="5" name="Text Placeholder 4"/>
          <p:cNvSpPr>
            <a:spLocks noGrp="1"/>
          </p:cNvSpPr>
          <p:nvPr>
            <p:ph type="body" sz="half" idx="2"/>
          </p:nvPr>
        </p:nvSpPr>
        <p:spPr>
          <a:xfrm>
            <a:off x="228600" y="1600200"/>
            <a:ext cx="4343400" cy="2895600"/>
          </a:xfrm>
        </p:spPr>
        <p:txBody>
          <a:bodyPr>
            <a:noAutofit/>
          </a:bodyPr>
          <a:lstStyle/>
          <a:p>
            <a:pPr>
              <a:buFont typeface="Arial" pitchFamily="34" charset="0"/>
              <a:buChar char="•"/>
            </a:pPr>
            <a:r>
              <a:rPr lang="en-US" sz="2400" dirty="0" smtClean="0"/>
              <a:t> Functional use of technology</a:t>
            </a:r>
          </a:p>
          <a:p>
            <a:pPr>
              <a:buFont typeface="Arial" pitchFamily="34" charset="0"/>
              <a:buChar char="•"/>
            </a:pPr>
            <a:r>
              <a:rPr lang="en-US" sz="2400" dirty="0" smtClean="0"/>
              <a:t> Formal need</a:t>
            </a:r>
          </a:p>
          <a:p>
            <a:pPr>
              <a:buFont typeface="Arial" pitchFamily="34" charset="0"/>
              <a:buChar char="•"/>
            </a:pPr>
            <a:r>
              <a:rPr lang="en-US" sz="2400" dirty="0" smtClean="0"/>
              <a:t> Passive online presence</a:t>
            </a:r>
          </a:p>
          <a:p>
            <a:pPr>
              <a:buFont typeface="Arial" pitchFamily="34" charset="0"/>
              <a:buChar char="•"/>
            </a:pPr>
            <a:r>
              <a:rPr lang="en-US" sz="2400" dirty="0" smtClean="0"/>
              <a:t> Favor </a:t>
            </a:r>
            <a:r>
              <a:rPr lang="en-US" sz="2400" dirty="0" err="1" smtClean="0"/>
              <a:t>FtF</a:t>
            </a:r>
            <a:r>
              <a:rPr lang="en-US" sz="2400" dirty="0" smtClean="0"/>
              <a:t> interactions</a:t>
            </a:r>
          </a:p>
          <a:p>
            <a:pPr>
              <a:buFont typeface="Arial" pitchFamily="34" charset="0"/>
              <a:buChar char="•"/>
            </a:pPr>
            <a:r>
              <a:rPr lang="en-US" sz="2400" dirty="0" smtClean="0"/>
              <a:t> &lt;6 hours online/week</a:t>
            </a:r>
          </a:p>
          <a:p>
            <a:endParaRPr lang="en-US" dirty="0"/>
          </a:p>
        </p:txBody>
      </p:sp>
      <p:pic>
        <p:nvPicPr>
          <p:cNvPr id="83969" name="Picture 1" descr="C:\Users\hoode\AppData\Local\Temp\MP900443328.JPG"/>
          <p:cNvPicPr>
            <a:picLocks noChangeAspect="1" noChangeArrowheads="1"/>
          </p:cNvPicPr>
          <p:nvPr/>
        </p:nvPicPr>
        <p:blipFill>
          <a:blip r:embed="rId3" cstate="print"/>
          <a:srcRect/>
          <a:stretch>
            <a:fillRect/>
          </a:stretch>
        </p:blipFill>
        <p:spPr bwMode="auto">
          <a:xfrm>
            <a:off x="4027715" y="2362200"/>
            <a:ext cx="5116285" cy="3429000"/>
          </a:xfrm>
          <a:prstGeom prst="rect">
            <a:avLst/>
          </a:prstGeom>
          <a:noFill/>
        </p:spPr>
      </p:pic>
      <p:sp>
        <p:nvSpPr>
          <p:cNvPr id="6" name="TextBox 5"/>
          <p:cNvSpPr txBox="1"/>
          <p:nvPr/>
        </p:nvSpPr>
        <p:spPr>
          <a:xfrm>
            <a:off x="1371600" y="5334000"/>
            <a:ext cx="24384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6"/>
          <p:cNvSpPr>
            <a:spLocks noGrp="1"/>
          </p:cNvSpPr>
          <p:nvPr>
            <p:ph type="title"/>
          </p:nvPr>
        </p:nvSpPr>
        <p:spPr/>
        <p:txBody>
          <a:bodyPr/>
          <a:lstStyle/>
          <a:p>
            <a:pPr eaLnBrk="1" hangingPunct="1"/>
            <a:r>
              <a:rPr lang="en-US" dirty="0" smtClean="0"/>
              <a:t>References</a:t>
            </a:r>
            <a:endParaRPr lang="en-US" dirty="0" smtClean="0">
              <a:solidFill>
                <a:srgbClr val="FF0000"/>
              </a:solidFill>
            </a:endParaRPr>
          </a:p>
        </p:txBody>
      </p:sp>
      <p:sp>
        <p:nvSpPr>
          <p:cNvPr id="5" name="Content Placeholder 2"/>
          <p:cNvSpPr txBox="1">
            <a:spLocks/>
          </p:cNvSpPr>
          <p:nvPr/>
        </p:nvSpPr>
        <p:spPr>
          <a:xfrm>
            <a:off x="228600" y="990600"/>
            <a:ext cx="8763000" cy="5334000"/>
          </a:xfrm>
          <a:prstGeom prst="rect">
            <a:avLst/>
          </a:prstGeom>
        </p:spPr>
        <p:txBody>
          <a:bodyPr/>
          <a:lstStyle/>
          <a:p>
            <a:pPr marL="238125" indent="-225425" eaLnBrk="0" hangingPunct="0">
              <a:lnSpc>
                <a:spcPts val="2200"/>
              </a:lnSpc>
              <a:spcBef>
                <a:spcPts val="600"/>
              </a:spcBef>
              <a:buClr>
                <a:srgbClr val="FF7600"/>
              </a:buClr>
              <a:defRPr/>
            </a:pPr>
            <a:r>
              <a:rPr lang="en-US" sz="1400" kern="0" dirty="0" smtClean="0">
                <a:solidFill>
                  <a:schemeClr val="tx1"/>
                </a:solidFill>
                <a:latin typeface="Arial" pitchFamily="34" charset="0"/>
                <a:cs typeface="Arial" pitchFamily="34" charset="0"/>
              </a:rPr>
              <a:t>Cool, C., &amp; Spink, A. (2002). Issues of context in information retrieval (IR): An introduction to the special issue</a:t>
            </a:r>
            <a:r>
              <a:rPr lang="en-US" sz="1400" i="1" kern="0" dirty="0" smtClean="0">
                <a:solidFill>
                  <a:schemeClr val="tx1"/>
                </a:solidFill>
                <a:latin typeface="Arial" pitchFamily="34" charset="0"/>
                <a:cs typeface="Arial" pitchFamily="34" charset="0"/>
              </a:rPr>
              <a:t>. Information Processing and Management: An International Journal, </a:t>
            </a:r>
            <a:r>
              <a:rPr lang="en-US" sz="1400" i="1" kern="0" dirty="0" smtClean="0">
                <a:latin typeface="Arial" pitchFamily="34" charset="0"/>
                <a:cs typeface="Arial" pitchFamily="34" charset="0"/>
              </a:rPr>
              <a:t>38</a:t>
            </a:r>
            <a:r>
              <a:rPr lang="en-US" sz="1400" kern="0" dirty="0" smtClean="0">
                <a:latin typeface="Arial" pitchFamily="34" charset="0"/>
                <a:cs typeface="Arial" pitchFamily="34" charset="0"/>
              </a:rPr>
              <a:t>(5), 605-611. </a:t>
            </a:r>
          </a:p>
          <a:p>
            <a:pPr marL="238125" indent="-225425" eaLnBrk="0" hangingPunct="0">
              <a:lnSpc>
                <a:spcPts val="2200"/>
              </a:lnSpc>
              <a:spcBef>
                <a:spcPts val="600"/>
              </a:spcBef>
              <a:buClr>
                <a:srgbClr val="FF7600"/>
              </a:buClr>
              <a:defRPr/>
            </a:pPr>
            <a:r>
              <a:rPr lang="en-US" sz="1400" dirty="0" smtClean="0">
                <a:latin typeface="Arial" pitchFamily="34" charset="0"/>
                <a:cs typeface="Arial" pitchFamily="34" charset="0"/>
              </a:rPr>
              <a:t>Dempsey, L. (2008). Always on: Libraries in a world of permanent connectivity.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14</a:t>
            </a:r>
            <a:r>
              <a:rPr lang="en-US" sz="1400" dirty="0" smtClean="0">
                <a:latin typeface="Arial" pitchFamily="34" charset="0"/>
                <a:cs typeface="Arial" pitchFamily="34" charset="0"/>
              </a:rPr>
              <a:t>(1). Retrieved from </a:t>
            </a:r>
            <a:r>
              <a:rPr lang="en-US" sz="1400" dirty="0" smtClean="0">
                <a:latin typeface="Arial" pitchFamily="34" charset="0"/>
                <a:cs typeface="Arial" pitchFamily="34" charset="0"/>
                <a:hlinkClick r:id="rId3"/>
              </a:rPr>
              <a:t>http://www.firstmonday.org/htbin/cgiwrap/bin/ojs/index.php/fm/article/view/2291/207</a:t>
            </a:r>
            <a:endParaRPr lang="en-US" sz="140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r>
              <a:rPr lang="en-US" sz="1400" kern="0" dirty="0" err="1" smtClean="0">
                <a:latin typeface="Arial" pitchFamily="34" charset="0"/>
                <a:cs typeface="Arial" pitchFamily="34" charset="0"/>
              </a:rPr>
              <a:t>Dervin</a:t>
            </a:r>
            <a:r>
              <a:rPr lang="en-US" sz="1400" kern="0" dirty="0" smtClean="0">
                <a:latin typeface="Arial" pitchFamily="34" charset="0"/>
                <a:cs typeface="Arial" pitchFamily="34" charset="0"/>
              </a:rPr>
              <a:t>, B., Connaway, L. S., &amp; </a:t>
            </a:r>
            <a:r>
              <a:rPr lang="en-US" sz="1400" kern="0" dirty="0" err="1" smtClean="0">
                <a:latin typeface="Arial" pitchFamily="34" charset="0"/>
                <a:cs typeface="Arial" pitchFamily="34" charset="0"/>
              </a:rPr>
              <a:t>Prabha</a:t>
            </a:r>
            <a:r>
              <a:rPr lang="en-US" sz="1400" kern="0" dirty="0" smtClean="0">
                <a:latin typeface="Arial" pitchFamily="34" charset="0"/>
                <a:cs typeface="Arial" pitchFamily="34" charset="0"/>
              </a:rPr>
              <a:t>, C. (2003-2005). </a:t>
            </a:r>
            <a:r>
              <a:rPr lang="en-US" sz="1400" i="1" kern="0" dirty="0" smtClean="0">
                <a:latin typeface="Arial" pitchFamily="34" charset="0"/>
                <a:cs typeface="Arial" pitchFamily="34" charset="0"/>
              </a:rPr>
              <a:t>Sense-making the information confluence: The </a:t>
            </a:r>
            <a:r>
              <a:rPr lang="en-US" sz="1400" i="1" kern="0" dirty="0" err="1" smtClean="0">
                <a:latin typeface="Arial" pitchFamily="34" charset="0"/>
                <a:cs typeface="Arial" pitchFamily="34" charset="0"/>
              </a:rPr>
              <a:t>hows</a:t>
            </a:r>
            <a:r>
              <a:rPr lang="en-US" sz="1400" i="1" kern="0" dirty="0" smtClean="0">
                <a:latin typeface="Arial" pitchFamily="34" charset="0"/>
                <a:cs typeface="Arial" pitchFamily="34" charset="0"/>
              </a:rPr>
              <a:t> and the whys of college and university user </a:t>
            </a:r>
            <a:r>
              <a:rPr lang="en-US" sz="1400" i="1" kern="0" dirty="0" err="1" smtClean="0">
                <a:latin typeface="Arial" pitchFamily="34" charset="0"/>
                <a:cs typeface="Arial" pitchFamily="34" charset="0"/>
              </a:rPr>
              <a:t>satisficing</a:t>
            </a:r>
            <a:r>
              <a:rPr lang="en-US" sz="1400" i="1" kern="0" dirty="0" smtClean="0">
                <a:latin typeface="Arial" pitchFamily="34" charset="0"/>
                <a:cs typeface="Arial" pitchFamily="34" charset="0"/>
              </a:rPr>
              <a:t> of information needs.</a:t>
            </a:r>
            <a:r>
              <a:rPr lang="en-US" sz="1400" kern="0" dirty="0" smtClean="0">
                <a:latin typeface="Arial" pitchFamily="34" charset="0"/>
                <a:cs typeface="Arial" pitchFamily="34" charset="0"/>
              </a:rPr>
              <a:t> Funded by the Institute for Museums and Library Services (IMLS).  Retrieved from </a:t>
            </a:r>
            <a:r>
              <a:rPr lang="en-US" sz="1400" u="sng" dirty="0" smtClean="0">
                <a:latin typeface="Arial" pitchFamily="34" charset="0"/>
                <a:cs typeface="Arial" pitchFamily="34" charset="0"/>
                <a:hlinkClick r:id="rId4"/>
              </a:rPr>
              <a:t>http://www.oclc.org/research/activities/past/orprojects/imls/default.htm</a:t>
            </a:r>
            <a:endParaRPr lang="en-US" sz="140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S. (2011, August 22). Study: College students rarely use librarians’ expertise. </a:t>
            </a:r>
            <a:r>
              <a:rPr lang="en-US" sz="1400" i="1" dirty="0" smtClean="0">
                <a:latin typeface="Arial" pitchFamily="34" charset="0"/>
                <a:cs typeface="Arial" pitchFamily="34" charset="0"/>
              </a:rPr>
              <a:t>USA Today</a:t>
            </a:r>
            <a:r>
              <a:rPr lang="en-US" sz="1400" dirty="0" smtClean="0">
                <a:latin typeface="Arial" pitchFamily="34" charset="0"/>
                <a:cs typeface="Arial" pitchFamily="34" charset="0"/>
              </a:rPr>
              <a:t>. Retrieved from </a:t>
            </a:r>
            <a:r>
              <a:rPr lang="en-US" sz="1400" dirty="0" smtClean="0">
                <a:latin typeface="Arial" pitchFamily="34" charset="0"/>
                <a:cs typeface="Arial" pitchFamily="34" charset="0"/>
                <a:hlinkClick r:id="rId5"/>
              </a:rPr>
              <a:t>http://www.usatoday.com/news/education/story/2011-08-22/Study-College-students-rarely-use-librarians-expertise/50094086/1</a:t>
            </a:r>
            <a:endParaRPr lang="en-US" sz="140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r>
              <a:rPr lang="en-US" sz="1400" dirty="0" smtClean="0">
                <a:latin typeface="Arial" pitchFamily="34" charset="0"/>
                <a:cs typeface="Arial" pitchFamily="34" charset="0"/>
              </a:rPr>
              <a:t>Mathews, B. (2012). </a:t>
            </a:r>
            <a:r>
              <a:rPr lang="en-US" sz="1400" i="1" dirty="0" smtClean="0">
                <a:latin typeface="Arial" pitchFamily="34" charset="0"/>
                <a:cs typeface="Arial" pitchFamily="34" charset="0"/>
              </a:rPr>
              <a:t>Think like a startup: A white paper to inspire library entrepreneurialism.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6"/>
              </a:rPr>
              <a:t>http://chronicle.com/blognetwork/theubiquitouslibrarian/2012/04/04/think-like-a-startup-a-white-paper/</a:t>
            </a:r>
            <a:endParaRPr lang="en-US" sz="140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r>
              <a:rPr lang="en-US" sz="1400" dirty="0" smtClean="0">
                <a:latin typeface="Arial" pitchFamily="34" charset="0"/>
                <a:cs typeface="Arial" pitchFamily="34" charset="0"/>
              </a:rPr>
              <a:t>QSR International. (2011). </a:t>
            </a:r>
            <a:r>
              <a:rPr lang="en-US" sz="1400" i="1" dirty="0" err="1" smtClean="0">
                <a:latin typeface="Arial" pitchFamily="34" charset="0"/>
                <a:cs typeface="Arial" pitchFamily="34" charset="0"/>
              </a:rPr>
              <a:t>NVivo</a:t>
            </a:r>
            <a:r>
              <a:rPr lang="en-US" sz="1400" i="1" dirty="0" smtClean="0">
                <a:latin typeface="Arial" pitchFamily="34" charset="0"/>
                <a:cs typeface="Arial" pitchFamily="34" charset="0"/>
              </a:rPr>
              <a:t> 9: Getting started.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7"/>
              </a:rPr>
              <a:t>http://download.qsrinternational.com/Document/NVivo9/NVivo9-Getting-Started-Guide.pdf</a:t>
            </a:r>
            <a:r>
              <a:rPr lang="en-US" sz="1400" i="1" dirty="0" smtClean="0">
                <a:latin typeface="Arial" pitchFamily="34" charset="0"/>
                <a:cs typeface="Arial" pitchFamily="34" charset="0"/>
              </a:rPr>
              <a:t> </a:t>
            </a:r>
          </a:p>
          <a:p>
            <a:pPr marL="238125" indent="-225425" eaLnBrk="0" hangingPunct="0">
              <a:lnSpc>
                <a:spcPts val="2200"/>
              </a:lnSpc>
              <a:spcBef>
                <a:spcPts val="600"/>
              </a:spcBef>
              <a:buClr>
                <a:srgbClr val="FF7600"/>
              </a:buClr>
              <a:defRPr/>
            </a:pPr>
            <a:endParaRPr lang="en-US" sz="140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endParaRPr lang="en-US" sz="1400" b="0" dirty="0" smtClean="0">
              <a:latin typeface="Arial" pitchFamily="34" charset="0"/>
              <a:cs typeface="Arial" pitchFamily="34" charset="0"/>
            </a:endParaRPr>
          </a:p>
          <a:p>
            <a:pPr marL="238125" indent="-225425" eaLnBrk="0" hangingPunct="0">
              <a:lnSpc>
                <a:spcPct val="120000"/>
              </a:lnSpc>
              <a:spcBef>
                <a:spcPct val="50000"/>
              </a:spcBef>
              <a:buClr>
                <a:srgbClr val="FF7600"/>
              </a:buClr>
              <a:defRPr/>
            </a:pPr>
            <a:endParaRPr lang="en-US" sz="1200" b="0" kern="0" dirty="0">
              <a:latin typeface="Arial" pitchFamily="34" charset="0"/>
              <a:cs typeface="Arial" pitchFamily="34" charset="0"/>
            </a:endParaRPr>
          </a:p>
          <a:p>
            <a:pPr marL="238125" indent="-225425" eaLnBrk="0" hangingPunct="0">
              <a:lnSpc>
                <a:spcPct val="120000"/>
              </a:lnSpc>
              <a:spcBef>
                <a:spcPct val="50000"/>
              </a:spcBef>
              <a:buClr>
                <a:srgbClr val="FF7600"/>
              </a:buClr>
              <a:defRPr/>
            </a:pPr>
            <a:endParaRPr lang="en-GB" sz="1200" b="0" kern="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6"/>
          <p:cNvSpPr>
            <a:spLocks noGrp="1"/>
          </p:cNvSpPr>
          <p:nvPr>
            <p:ph type="title"/>
          </p:nvPr>
        </p:nvSpPr>
        <p:spPr/>
        <p:txBody>
          <a:bodyPr/>
          <a:lstStyle/>
          <a:p>
            <a:pPr eaLnBrk="1" hangingPunct="1"/>
            <a:r>
              <a:rPr lang="en-US" dirty="0" smtClean="0"/>
              <a:t>Selected Readings</a:t>
            </a:r>
            <a:endParaRPr lang="en-US" dirty="0" smtClean="0">
              <a:solidFill>
                <a:srgbClr val="FF0000"/>
              </a:solidFill>
            </a:endParaRPr>
          </a:p>
        </p:txBody>
      </p:sp>
      <p:sp>
        <p:nvSpPr>
          <p:cNvPr id="5" name="Content Placeholder 2"/>
          <p:cNvSpPr txBox="1">
            <a:spLocks/>
          </p:cNvSpPr>
          <p:nvPr/>
        </p:nvSpPr>
        <p:spPr>
          <a:xfrm>
            <a:off x="304800" y="762000"/>
            <a:ext cx="8686800" cy="4419600"/>
          </a:xfrm>
          <a:prstGeom prst="rect">
            <a:avLst/>
          </a:prstGeom>
        </p:spPr>
        <p:txBody>
          <a:bodyPr tIns="0"/>
          <a:lstStyle/>
          <a:p>
            <a:pPr marL="238125" indent="-228600" eaLnBrk="0" hangingPunct="0">
              <a:lnSpc>
                <a:spcPts val="2200"/>
              </a:lnSpc>
              <a:spcBef>
                <a:spcPts val="600"/>
              </a:spcBef>
              <a:buClr>
                <a:srgbClr val="FF7600"/>
              </a:buClr>
              <a:defRPr/>
            </a:pPr>
            <a:endParaRPr lang="en-US" sz="1400" b="0" dirty="0" smtClean="0">
              <a:latin typeface="Arial" pitchFamily="34" charset="0"/>
              <a:cs typeface="Arial" pitchFamily="34" charset="0"/>
            </a:endParaRPr>
          </a:p>
          <a:p>
            <a:pPr marL="166688" lvl="2" indent="-228600">
              <a:lnSpc>
                <a:spcPts val="2200"/>
              </a:lnSpc>
              <a:spcBef>
                <a:spcPts val="600"/>
              </a:spcBef>
              <a:defRPr/>
            </a:pPr>
            <a:r>
              <a:rPr lang="en-US" sz="1400" dirty="0" smtClean="0">
                <a:latin typeface="Arial" pitchFamily="34" charset="0"/>
                <a:cs typeface="Arial" pitchFamily="34" charset="0"/>
              </a:rPr>
              <a:t>Radford, M. L., &amp; Connaway, L. S. (2005-2007). </a:t>
            </a:r>
            <a:r>
              <a:rPr lang="en-US" sz="1400" i="1" dirty="0" smtClean="0">
                <a:latin typeface="Arial" pitchFamily="34" charset="0"/>
                <a:cs typeface="Arial" pitchFamily="34" charset="0"/>
              </a:rPr>
              <a:t>Seeking synchronicity: Evaluating virtual reference services from user, non-user, and librarian perspectives.  </a:t>
            </a:r>
            <a:r>
              <a:rPr lang="en-US" sz="1400" dirty="0" smtClean="0">
                <a:latin typeface="Arial" pitchFamily="34" charset="0"/>
                <a:cs typeface="Arial" pitchFamily="34" charset="0"/>
              </a:rPr>
              <a:t>Funded by the Institute for Museums and Library Services (IMLS). Retrieved from </a:t>
            </a:r>
            <a:r>
              <a:rPr lang="en-US" sz="1400" dirty="0" smtClean="0">
                <a:latin typeface="Arial" pitchFamily="34" charset="0"/>
                <a:cs typeface="Arial" pitchFamily="34" charset="0"/>
                <a:hlinkClick r:id="rId3"/>
              </a:rPr>
              <a:t>http://www.oclc.org/research/activities/synchronicity/default.htm</a:t>
            </a:r>
            <a:endParaRPr lang="en-US" sz="1400" dirty="0" smtClean="0">
              <a:latin typeface="Arial" pitchFamily="34" charset="0"/>
              <a:cs typeface="Arial" pitchFamily="34" charset="0"/>
            </a:endParaRPr>
          </a:p>
          <a:p>
            <a:pPr marL="166688" lvl="2" indent="-228600">
              <a:lnSpc>
                <a:spcPts val="2200"/>
              </a:lnSpc>
              <a:spcBef>
                <a:spcPts val="600"/>
              </a:spcBef>
              <a:defRPr/>
            </a:pPr>
            <a:r>
              <a:rPr lang="en-US" sz="1400" dirty="0" smtClean="0">
                <a:latin typeface="Arial" pitchFamily="34" charset="0"/>
                <a:cs typeface="Arial" pitchFamily="34" charset="0"/>
              </a:rPr>
              <a:t>Wasserman, S. (2012, June 18). The Amazon effect. </a:t>
            </a:r>
            <a:r>
              <a:rPr lang="en-US" sz="1400" i="1" dirty="0" smtClean="0">
                <a:latin typeface="Arial" pitchFamily="34" charset="0"/>
                <a:cs typeface="Arial" pitchFamily="34" charset="0"/>
              </a:rPr>
              <a:t>The Nation</a:t>
            </a:r>
            <a:r>
              <a:rPr lang="en-US" sz="1400" dirty="0" smtClean="0">
                <a:latin typeface="Arial" pitchFamily="34" charset="0"/>
                <a:cs typeface="Arial" pitchFamily="34" charset="0"/>
              </a:rPr>
              <a:t>. Retrieved from  </a:t>
            </a:r>
            <a:r>
              <a:rPr lang="en-US" sz="1400" dirty="0" smtClean="0">
                <a:latin typeface="Arial" pitchFamily="34" charset="0"/>
                <a:cs typeface="Arial" pitchFamily="34" charset="0"/>
                <a:hlinkClick r:id="rId4"/>
              </a:rPr>
              <a:t>http://www.thenation.com/article/168125/amazon-effect</a:t>
            </a:r>
            <a:endParaRPr lang="en-US" sz="1400" dirty="0" smtClean="0">
              <a:latin typeface="Arial" pitchFamily="34" charset="0"/>
              <a:cs typeface="Arial" pitchFamily="34" charset="0"/>
            </a:endParaRPr>
          </a:p>
          <a:p>
            <a:pPr marL="166688" lvl="2" indent="-228600">
              <a:lnSpc>
                <a:spcPts val="2200"/>
              </a:lnSpc>
              <a:spcBef>
                <a:spcPts val="600"/>
              </a:spcBef>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5"/>
              </a:rPr>
              <a:t>http://www.oclc.org/research/activities/vandr/</a:t>
            </a:r>
            <a:endParaRPr lang="en-US" sz="1400" dirty="0" smtClean="0">
              <a:latin typeface="Arial" pitchFamily="34" charset="0"/>
              <a:cs typeface="Arial" pitchFamily="34" charset="0"/>
            </a:endParaRPr>
          </a:p>
          <a:p>
            <a:pPr marL="166688" lvl="2" indent="-228600">
              <a:lnSpc>
                <a:spcPts val="2200"/>
              </a:lnSpc>
              <a:spcBef>
                <a:spcPts val="600"/>
              </a:spcBef>
              <a:defRPr/>
            </a:pPr>
            <a:r>
              <a:rPr lang="en-US" sz="1400" dirty="0" smtClean="0">
                <a:latin typeface="Arial" pitchFamily="34" charset="0"/>
                <a:cs typeface="Arial" pitchFamily="34" charset="0"/>
              </a:rPr>
              <a:t>White, D. S., &amp; Le Cornu, A. (2011). Visitors and Residents: A new typology for online engagement.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16</a:t>
            </a:r>
            <a:r>
              <a:rPr lang="en-US" sz="1400" dirty="0" smtClean="0">
                <a:latin typeface="Arial" pitchFamily="34" charset="0"/>
                <a:cs typeface="Arial" pitchFamily="34" charset="0"/>
              </a:rPr>
              <a:t>(9).  Retrieved from </a:t>
            </a:r>
            <a:r>
              <a:rPr lang="en-US" sz="1400" u="sng" dirty="0" smtClean="0">
                <a:latin typeface="Arial" pitchFamily="34" charset="0"/>
                <a:cs typeface="Arial" pitchFamily="34" charset="0"/>
                <a:hlinkClick r:id="rId6"/>
              </a:rPr>
              <a:t>http://firstmonday.org/htbin/cgiwrap/bin/ojs/index.php/fm/article/viewArticle/3171/3049</a:t>
            </a:r>
            <a:endParaRPr lang="en-US" sz="1400" b="0" dirty="0" smtClean="0">
              <a:latin typeface="Arial" pitchFamily="34" charset="0"/>
              <a:cs typeface="Arial" pitchFamily="34" charset="0"/>
            </a:endParaRPr>
          </a:p>
          <a:p>
            <a:pPr marL="238125" indent="-225425" eaLnBrk="0" hangingPunct="0">
              <a:lnSpc>
                <a:spcPts val="2200"/>
              </a:lnSpc>
              <a:spcBef>
                <a:spcPts val="600"/>
              </a:spcBef>
              <a:buClr>
                <a:srgbClr val="FF7600"/>
              </a:buClr>
              <a:defRPr/>
            </a:pPr>
            <a:endParaRPr lang="en-US" sz="1400" b="0" u="sng" dirty="0" smtClean="0">
              <a:latin typeface="Arial" pitchFamily="34" charset="0"/>
              <a:cs typeface="Arial" pitchFamily="34" charset="0"/>
            </a:endParaRPr>
          </a:p>
          <a:p>
            <a:pPr marL="238125" indent="-225425" eaLnBrk="0" hangingPunct="0">
              <a:lnSpc>
                <a:spcPts val="2200"/>
              </a:lnSpc>
              <a:buClr>
                <a:srgbClr val="FF7600"/>
              </a:buClr>
              <a:defRPr/>
            </a:pPr>
            <a:endParaRPr lang="en-US" sz="1200" b="0" kern="0" dirty="0" smtClean="0">
              <a:latin typeface="Arial" pitchFamily="34" charset="0"/>
              <a:cs typeface="Arial" pitchFamily="34" charset="0"/>
            </a:endParaRPr>
          </a:p>
          <a:p>
            <a:pPr marL="238125" indent="-225425" eaLnBrk="0" hangingPunct="0">
              <a:lnSpc>
                <a:spcPts val="2200"/>
              </a:lnSpc>
              <a:buClr>
                <a:srgbClr val="FF7600"/>
              </a:buClr>
              <a:defRPr/>
            </a:pPr>
            <a:endParaRPr lang="en-US" sz="1200" b="0" dirty="0" smtClean="0">
              <a:latin typeface="Arial" pitchFamily="34" charset="0"/>
              <a:cs typeface="Arial" pitchFamily="34" charset="0"/>
            </a:endParaRPr>
          </a:p>
          <a:p>
            <a:pPr marL="238125" indent="-225425" eaLnBrk="0" hangingPunct="0">
              <a:lnSpc>
                <a:spcPct val="120000"/>
              </a:lnSpc>
              <a:spcBef>
                <a:spcPct val="50000"/>
              </a:spcBef>
              <a:buClr>
                <a:srgbClr val="FF7600"/>
              </a:buClr>
              <a:defRPr/>
            </a:pPr>
            <a:endParaRPr lang="en-US" sz="1200" b="0" kern="0" dirty="0">
              <a:latin typeface="Arial" pitchFamily="34" charset="0"/>
              <a:cs typeface="Arial" pitchFamily="34" charset="0"/>
            </a:endParaRPr>
          </a:p>
          <a:p>
            <a:pPr marL="238125" indent="-225425" eaLnBrk="0" hangingPunct="0">
              <a:lnSpc>
                <a:spcPct val="120000"/>
              </a:lnSpc>
              <a:spcBef>
                <a:spcPct val="50000"/>
              </a:spcBef>
              <a:buClr>
                <a:srgbClr val="FF7600"/>
              </a:buClr>
              <a:defRPr/>
            </a:pPr>
            <a:endParaRPr lang="en-GB" sz="1200" b="0" kern="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54984"/>
            <a:ext cx="7620000" cy="1015663"/>
          </a:xfrm>
          <a:prstGeom prst="rect">
            <a:avLst/>
          </a:prstGeom>
        </p:spPr>
        <p:txBody>
          <a:bodyPr wrap="square">
            <a:spAutoFit/>
          </a:bodyPr>
          <a:lstStyle/>
          <a:p>
            <a:pPr>
              <a:lnSpc>
                <a:spcPts val="2400"/>
              </a:lnSpc>
              <a:buClr>
                <a:srgbClr val="002147"/>
              </a:buClr>
              <a:buSzPct val="80000"/>
              <a:buFont typeface="Wingdings" pitchFamily="2" charset="2"/>
              <a:buNone/>
            </a:pPr>
            <a:r>
              <a:rPr lang="en-US" dirty="0" smtClean="0"/>
              <a:t>The researchers would like to thank Erin Hood for her assistance in keeping the team organized, analyzing the data, and disseminating the results.</a:t>
            </a:r>
            <a:endParaRPr 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Credits</a:t>
            </a:r>
            <a:endParaRPr lang="en-US" dirty="0">
              <a:solidFill>
                <a:srgbClr val="FF0000"/>
              </a:solidFill>
            </a:endParaRPr>
          </a:p>
        </p:txBody>
      </p:sp>
      <p:sp>
        <p:nvSpPr>
          <p:cNvPr id="3" name="Content Placeholder 2"/>
          <p:cNvSpPr>
            <a:spLocks noGrp="1"/>
          </p:cNvSpPr>
          <p:nvPr>
            <p:ph type="body" sz="half" idx="2"/>
          </p:nvPr>
        </p:nvSpPr>
        <p:spPr>
          <a:xfrm>
            <a:off x="457200" y="990600"/>
            <a:ext cx="7238999" cy="5153025"/>
          </a:xfrm>
        </p:spPr>
        <p:txBody>
          <a:bodyPr anchor="t">
            <a:noAutofit/>
          </a:bodyPr>
          <a:lstStyle/>
          <a:p>
            <a:pPr>
              <a:lnSpc>
                <a:spcPct val="100000"/>
              </a:lnSpc>
              <a:spcBef>
                <a:spcPts val="0"/>
              </a:spcBef>
            </a:pPr>
            <a:r>
              <a:rPr lang="en-GB" sz="1000" dirty="0" smtClean="0"/>
              <a:t>Residents</a:t>
            </a:r>
          </a:p>
          <a:p>
            <a:pPr>
              <a:lnSpc>
                <a:spcPct val="100000"/>
              </a:lnSpc>
              <a:spcBef>
                <a:spcPts val="0"/>
              </a:spcBef>
            </a:pPr>
            <a:r>
              <a:rPr lang="en-GB" sz="1000" dirty="0" smtClean="0">
                <a:hlinkClick r:id="rId3"/>
              </a:rPr>
              <a:t>http://www.flickr.com/photos/nicocavallotto/363251198/</a:t>
            </a:r>
            <a:endParaRPr lang="en-GB" sz="1000" dirty="0" smtClean="0"/>
          </a:p>
          <a:p>
            <a:pPr>
              <a:lnSpc>
                <a:spcPct val="100000"/>
              </a:lnSpc>
              <a:spcBef>
                <a:spcPts val="0"/>
              </a:spcBef>
            </a:pPr>
            <a:endParaRPr lang="en-US" sz="1000" dirty="0" smtClean="0"/>
          </a:p>
          <a:p>
            <a:pPr>
              <a:lnSpc>
                <a:spcPct val="100000"/>
              </a:lnSpc>
              <a:spcBef>
                <a:spcPts val="0"/>
              </a:spcBef>
            </a:pPr>
            <a:r>
              <a:rPr lang="en-US" sz="1000" dirty="0" smtClean="0"/>
              <a:t>Phase 1</a:t>
            </a:r>
          </a:p>
          <a:p>
            <a:pPr>
              <a:lnSpc>
                <a:spcPct val="100000"/>
              </a:lnSpc>
              <a:spcBef>
                <a:spcPts val="0"/>
              </a:spcBef>
            </a:pPr>
            <a:r>
              <a:rPr lang="en-US" sz="1000" dirty="0" smtClean="0">
                <a:hlinkClick r:id="rId4"/>
              </a:rPr>
              <a:t>http://www.flickr.com/photos/orangeacid/252090910</a:t>
            </a:r>
            <a:endParaRPr lang="en-US" sz="1000" dirty="0" smtClean="0"/>
          </a:p>
          <a:p>
            <a:pPr algn="l">
              <a:lnSpc>
                <a:spcPct val="100000"/>
              </a:lnSpc>
              <a:spcBef>
                <a:spcPts val="0"/>
              </a:spcBef>
              <a:buNone/>
            </a:pPr>
            <a:endParaRPr lang="en-US" sz="1000" dirty="0" smtClean="0"/>
          </a:p>
          <a:p>
            <a:pPr algn="l">
              <a:lnSpc>
                <a:spcPct val="100000"/>
              </a:lnSpc>
              <a:spcBef>
                <a:spcPts val="0"/>
              </a:spcBef>
              <a:buNone/>
            </a:pPr>
            <a:r>
              <a:rPr lang="en-US" sz="1000" dirty="0" smtClean="0"/>
              <a:t>Phase I and 2 Participant Demographics</a:t>
            </a:r>
          </a:p>
          <a:p>
            <a:pPr algn="l">
              <a:lnSpc>
                <a:spcPct val="100000"/>
              </a:lnSpc>
              <a:spcBef>
                <a:spcPts val="0"/>
              </a:spcBef>
              <a:buNone/>
            </a:pPr>
            <a:r>
              <a:rPr lang="en-US" sz="1000" dirty="0" smtClean="0">
                <a:hlinkClick r:id="rId5"/>
              </a:rPr>
              <a:t>http://www.flickr.com/photos/doug88888/4570566630/</a:t>
            </a:r>
            <a:endParaRPr lang="en-US" sz="1000" dirty="0" smtClean="0"/>
          </a:p>
          <a:p>
            <a:pPr algn="l">
              <a:lnSpc>
                <a:spcPct val="100000"/>
              </a:lnSpc>
              <a:spcBef>
                <a:spcPts val="0"/>
              </a:spcBef>
              <a:buNone/>
            </a:pPr>
            <a:endParaRPr lang="en-US" sz="1000" dirty="0" smtClean="0"/>
          </a:p>
          <a:p>
            <a:pPr algn="l">
              <a:lnSpc>
                <a:spcPct val="100000"/>
              </a:lnSpc>
              <a:spcBef>
                <a:spcPts val="0"/>
              </a:spcBef>
              <a:buNone/>
            </a:pPr>
            <a:r>
              <a:rPr lang="en-US" sz="1000" dirty="0" smtClean="0"/>
              <a:t>US vs. UK Participant University Majors</a:t>
            </a:r>
          </a:p>
          <a:p>
            <a:pPr algn="l">
              <a:lnSpc>
                <a:spcPct val="100000"/>
              </a:lnSpc>
              <a:spcBef>
                <a:spcPts val="0"/>
              </a:spcBef>
              <a:buNone/>
            </a:pPr>
            <a:r>
              <a:rPr lang="en-US" sz="1000" dirty="0" smtClean="0">
                <a:hlinkClick r:id="rId6"/>
              </a:rPr>
              <a:t>http://www.flickr.com/photos/kkoshy/2927378663/</a:t>
            </a:r>
            <a:endParaRPr lang="en-US" sz="1000" dirty="0" smtClean="0"/>
          </a:p>
          <a:p>
            <a:pPr algn="l">
              <a:lnSpc>
                <a:spcPct val="100000"/>
              </a:lnSpc>
              <a:spcBef>
                <a:spcPts val="0"/>
              </a:spcBef>
              <a:buNone/>
            </a:pPr>
            <a:endParaRPr lang="en-US" sz="1000" dirty="0" smtClean="0"/>
          </a:p>
          <a:p>
            <a:pPr algn="l">
              <a:lnSpc>
                <a:spcPct val="100000"/>
              </a:lnSpc>
              <a:spcBef>
                <a:spcPts val="0"/>
              </a:spcBef>
              <a:buNone/>
            </a:pPr>
            <a:r>
              <a:rPr lang="en-US" sz="1000" dirty="0" smtClean="0"/>
              <a:t>Codebook</a:t>
            </a:r>
          </a:p>
          <a:p>
            <a:pPr algn="l">
              <a:lnSpc>
                <a:spcPct val="100000"/>
              </a:lnSpc>
              <a:spcBef>
                <a:spcPts val="0"/>
              </a:spcBef>
              <a:buNone/>
            </a:pPr>
            <a:r>
              <a:rPr lang="en-US" sz="1000" dirty="0" smtClean="0">
                <a:hlinkClick r:id="rId7"/>
              </a:rPr>
              <a:t>http://www.flickr.com/photos/themadguru/3546619930/</a:t>
            </a:r>
            <a:endParaRPr lang="en-US" sz="1000" dirty="0" smtClean="0"/>
          </a:p>
          <a:p>
            <a:pPr algn="l">
              <a:lnSpc>
                <a:spcPct val="100000"/>
              </a:lnSpc>
              <a:spcBef>
                <a:spcPts val="0"/>
              </a:spcBef>
              <a:buNone/>
            </a:pPr>
            <a:endParaRPr lang="en-US" sz="1000" dirty="0" smtClean="0"/>
          </a:p>
          <a:p>
            <a:pPr algn="l">
              <a:lnSpc>
                <a:spcPct val="100000"/>
              </a:lnSpc>
              <a:spcBef>
                <a:spcPts val="0"/>
              </a:spcBef>
              <a:buNone/>
            </a:pPr>
            <a:r>
              <a:rPr lang="en-US" sz="1000" dirty="0" smtClean="0"/>
              <a:t>Preliminary Findings (Guilty dog)</a:t>
            </a:r>
            <a:endParaRPr lang="en-US" sz="1000" dirty="0" smtClean="0">
              <a:hlinkClick r:id="rId8"/>
            </a:endParaRPr>
          </a:p>
          <a:p>
            <a:pPr>
              <a:lnSpc>
                <a:spcPct val="100000"/>
              </a:lnSpc>
              <a:spcBef>
                <a:spcPts val="0"/>
              </a:spcBef>
            </a:pPr>
            <a:r>
              <a:rPr lang="en-US" sz="1000" dirty="0" smtClean="0">
                <a:hlinkClick r:id="rId9"/>
              </a:rPr>
              <a:t>http://www.flickr.com/photos/59262640@N00/61264743/</a:t>
            </a:r>
            <a:endParaRPr lang="en-US" sz="1000" dirty="0" smtClean="0"/>
          </a:p>
          <a:p>
            <a:pPr algn="l">
              <a:lnSpc>
                <a:spcPct val="100000"/>
              </a:lnSpc>
              <a:spcBef>
                <a:spcPts val="0"/>
              </a:spcBef>
              <a:buNone/>
            </a:pPr>
            <a:endParaRPr lang="en-US" sz="1000" dirty="0" smtClean="0"/>
          </a:p>
          <a:p>
            <a:pPr>
              <a:lnSpc>
                <a:spcPct val="100000"/>
              </a:lnSpc>
              <a:spcBef>
                <a:spcPts val="0"/>
              </a:spcBef>
            </a:pPr>
            <a:r>
              <a:rPr lang="en-US" sz="1000" dirty="0" smtClean="0"/>
              <a:t>“I always stick with the first...” (USS1)</a:t>
            </a:r>
          </a:p>
          <a:p>
            <a:pPr>
              <a:lnSpc>
                <a:spcPct val="100000"/>
              </a:lnSpc>
              <a:spcBef>
                <a:spcPts val="0"/>
              </a:spcBef>
            </a:pPr>
            <a:r>
              <a:rPr lang="en-US" sz="1000" dirty="0" smtClean="0">
                <a:hlinkClick r:id="rId10"/>
              </a:rPr>
              <a:t>http://www.flickr.com/photos/pinksherbet/2001899627/</a:t>
            </a:r>
            <a:endParaRPr lang="en-US" sz="1000" dirty="0" smtClean="0"/>
          </a:p>
          <a:p>
            <a:pPr>
              <a:lnSpc>
                <a:spcPct val="100000"/>
              </a:lnSpc>
              <a:spcBef>
                <a:spcPts val="0"/>
              </a:spcBef>
            </a:pPr>
            <a:endParaRPr lang="en-US" sz="1000" dirty="0" smtClean="0"/>
          </a:p>
          <a:p>
            <a:pPr>
              <a:lnSpc>
                <a:spcPct val="100000"/>
              </a:lnSpc>
              <a:spcBef>
                <a:spcPts val="0"/>
              </a:spcBef>
            </a:pPr>
            <a:r>
              <a:rPr lang="en-US" sz="1000" dirty="0" smtClean="0">
                <a:latin typeface="Arial" pitchFamily="34" charset="0"/>
                <a:cs typeface="Arial" pitchFamily="34" charset="0"/>
              </a:rPr>
              <a:t>Slide 41: “I knew that the internet wouldn’t give me a wrong answer.” (UKS4)</a:t>
            </a:r>
          </a:p>
          <a:p>
            <a:pPr>
              <a:lnSpc>
                <a:spcPct val="100000"/>
              </a:lnSpc>
              <a:spcBef>
                <a:spcPts val="0"/>
              </a:spcBef>
            </a:pPr>
            <a:r>
              <a:rPr lang="en-US" sz="1000" dirty="0" smtClean="0">
                <a:latin typeface="Arial" pitchFamily="34" charset="0"/>
                <a:cs typeface="Arial" pitchFamily="34" charset="0"/>
                <a:hlinkClick r:id="rId11"/>
              </a:rPr>
              <a:t>http://www.flickr.com/photos/ravages/236981527/</a:t>
            </a:r>
            <a:endParaRPr lang="en-US" sz="1000" dirty="0" smtClean="0">
              <a:latin typeface="Arial" pitchFamily="34" charset="0"/>
              <a:cs typeface="Arial" pitchFamily="34" charset="0"/>
            </a:endParaRPr>
          </a:p>
          <a:p>
            <a:pPr>
              <a:lnSpc>
                <a:spcPct val="100000"/>
              </a:lnSpc>
              <a:spcBef>
                <a:spcPts val="0"/>
              </a:spcBef>
            </a:pPr>
            <a:endParaRPr lang="en-US" sz="1000" dirty="0" smtClean="0">
              <a:latin typeface="Arial" pitchFamily="34" charset="0"/>
              <a:cs typeface="Arial" pitchFamily="34" charset="0"/>
            </a:endParaRPr>
          </a:p>
          <a:p>
            <a:pPr>
              <a:lnSpc>
                <a:spcPct val="100000"/>
              </a:lnSpc>
              <a:spcBef>
                <a:spcPts val="0"/>
              </a:spcBef>
            </a:pPr>
            <a:r>
              <a:rPr lang="en-US" sz="1000" dirty="0" smtClean="0">
                <a:latin typeface="Arial" pitchFamily="34" charset="0"/>
                <a:cs typeface="Arial" pitchFamily="34" charset="0"/>
              </a:rPr>
              <a:t>Slide 42: “I simply just type it into Google and just see what comes up.”  (UKS4)</a:t>
            </a:r>
          </a:p>
          <a:p>
            <a:pPr>
              <a:lnSpc>
                <a:spcPct val="100000"/>
              </a:lnSpc>
              <a:spcBef>
                <a:spcPts val="0"/>
              </a:spcBef>
            </a:pPr>
            <a:r>
              <a:rPr lang="en-US" sz="1000" dirty="0" smtClean="0">
                <a:latin typeface="Arial" pitchFamily="34" charset="0"/>
                <a:cs typeface="Arial" pitchFamily="34" charset="0"/>
                <a:hlinkClick r:id="rId12"/>
              </a:rPr>
              <a:t>http://www.flickr.com/photos/ana_cotta/2532911186/</a:t>
            </a:r>
            <a:endParaRPr lang="en-US" sz="1000" dirty="0" smtClean="0">
              <a:latin typeface="Arial" pitchFamily="34" charset="0"/>
              <a:cs typeface="Arial" pitchFamily="34" charset="0"/>
            </a:endParaRPr>
          </a:p>
          <a:p>
            <a:pPr>
              <a:lnSpc>
                <a:spcPct val="100000"/>
              </a:lnSpc>
              <a:spcBef>
                <a:spcPts val="0"/>
              </a:spcBef>
            </a:pPr>
            <a:endParaRPr lang="en-US" sz="1000" dirty="0" smtClean="0">
              <a:latin typeface="Arial" pitchFamily="34" charset="0"/>
              <a:cs typeface="Arial" pitchFamily="34" charset="0"/>
            </a:endParaRPr>
          </a:p>
          <a:p>
            <a:pPr>
              <a:lnSpc>
                <a:spcPct val="100000"/>
              </a:lnSpc>
              <a:spcBef>
                <a:spcPts val="0"/>
              </a:spcBef>
            </a:pPr>
            <a:r>
              <a:rPr lang="en-US" sz="1000" dirty="0" smtClean="0">
                <a:latin typeface="Arial" pitchFamily="34" charset="0"/>
                <a:cs typeface="Arial" pitchFamily="34" charset="0"/>
              </a:rPr>
              <a:t>Slide 43: “Google doesn’t judge me” (UKF3)</a:t>
            </a:r>
          </a:p>
          <a:p>
            <a:pPr>
              <a:lnSpc>
                <a:spcPct val="100000"/>
              </a:lnSpc>
              <a:spcBef>
                <a:spcPts val="0"/>
              </a:spcBef>
            </a:pPr>
            <a:r>
              <a:rPr lang="en-US" sz="1000" dirty="0" smtClean="0">
                <a:latin typeface="Arial" pitchFamily="34" charset="0"/>
                <a:cs typeface="Arial" pitchFamily="34" charset="0"/>
                <a:hlinkClick r:id="rId13"/>
              </a:rPr>
              <a:t>http://www.flickr.com/photos/cubmundo/6184306158/</a:t>
            </a:r>
            <a:endParaRPr lang="en-US" sz="1000" dirty="0" smtClean="0">
              <a:latin typeface="Arial" pitchFamily="34" charset="0"/>
              <a:cs typeface="Arial" pitchFamily="34" charset="0"/>
            </a:endParaRPr>
          </a:p>
          <a:p>
            <a:pPr>
              <a:lnSpc>
                <a:spcPct val="100000"/>
              </a:lnSpc>
              <a:spcBef>
                <a:spcPts val="0"/>
              </a:spcBef>
            </a:pPr>
            <a:endParaRPr lang="en-US" sz="1000" dirty="0" smtClean="0">
              <a:latin typeface="Arial" pitchFamily="34" charset="0"/>
              <a:cs typeface="Arial" pitchFamily="34" charset="0"/>
            </a:endParaRPr>
          </a:p>
          <a:p>
            <a:pPr>
              <a:lnSpc>
                <a:spcPct val="100000"/>
              </a:lnSpc>
              <a:spcBef>
                <a:spcPts val="0"/>
              </a:spcBef>
            </a:pPr>
            <a:r>
              <a:rPr lang="en-US" sz="1000" dirty="0" smtClean="0">
                <a:latin typeface="Arial" pitchFamily="34" charset="0"/>
                <a:cs typeface="Arial" pitchFamily="34" charset="0"/>
              </a:rPr>
              <a:t>Slide 53: People: Professor</a:t>
            </a:r>
          </a:p>
          <a:p>
            <a:pPr>
              <a:lnSpc>
                <a:spcPct val="100000"/>
              </a:lnSpc>
              <a:spcBef>
                <a:spcPts val="0"/>
              </a:spcBef>
            </a:pPr>
            <a:r>
              <a:rPr lang="en-US" sz="1000" dirty="0" smtClean="0">
                <a:latin typeface="Arial" pitchFamily="34" charset="0"/>
                <a:cs typeface="Arial" pitchFamily="34" charset="0"/>
                <a:hlinkClick r:id="rId14"/>
              </a:rPr>
              <a:t>http://www.flickr.com/photos/lafayette-college/5515447182/</a:t>
            </a:r>
            <a:endParaRPr lang="en-US" sz="1000" dirty="0" smtClean="0">
              <a:latin typeface="Arial" pitchFamily="34" charset="0"/>
              <a:cs typeface="Arial" pitchFamily="34" charset="0"/>
            </a:endParaRPr>
          </a:p>
          <a:p>
            <a:pPr>
              <a:lnSpc>
                <a:spcPct val="100000"/>
              </a:lnSpc>
              <a:spcBef>
                <a:spcPts val="0"/>
              </a:spcBef>
            </a:pPr>
            <a:endParaRPr lang="en-US" sz="1200" dirty="0" smtClean="0">
              <a:latin typeface="Arial" pitchFamily="34" charset="0"/>
              <a:cs typeface="Arial" pitchFamily="34" charset="0"/>
            </a:endParaRPr>
          </a:p>
          <a:p>
            <a:pPr>
              <a:spcBef>
                <a:spcPts val="0"/>
              </a:spcBef>
            </a:pPr>
            <a:endParaRPr lang="en-US" sz="1200" dirty="0" smtClean="0"/>
          </a:p>
          <a:p>
            <a:pPr algn="l">
              <a:spcBef>
                <a:spcPts val="0"/>
              </a:spcBef>
              <a:buNone/>
            </a:pPr>
            <a:endParaRPr lang="en-US" sz="1200" dirty="0" smtClean="0"/>
          </a:p>
          <a:p>
            <a:pPr algn="l">
              <a:spcBef>
                <a:spcPts val="0"/>
              </a:spcBef>
              <a:buNone/>
            </a:pPr>
            <a:endParaRPr lang="en-GB" sz="1200" dirty="0" smtClean="0"/>
          </a:p>
          <a:p>
            <a:pPr algn="l">
              <a:spcBef>
                <a:spcPts val="0"/>
              </a:spcBef>
              <a:buNone/>
            </a:pPr>
            <a:endParaRPr lang="en-GB" sz="1200" dirty="0" smtClean="0"/>
          </a:p>
          <a:p>
            <a:pPr algn="l">
              <a:spcBef>
                <a:spcPts val="0"/>
              </a:spcBef>
              <a:buNone/>
            </a:pPr>
            <a:endParaRPr lang="en-US" sz="1200" dirty="0" smtClean="0"/>
          </a:p>
          <a:p>
            <a:pPr algn="l">
              <a:spcBef>
                <a:spcPts val="0"/>
              </a:spcBef>
              <a:buNone/>
            </a:pPr>
            <a:endParaRPr lang="en-US" sz="1200" dirty="0" smtClean="0"/>
          </a:p>
          <a:p>
            <a:pPr algn="l">
              <a:spcBef>
                <a:spcPts val="0"/>
              </a:spcBef>
              <a:buNone/>
            </a:pPr>
            <a:endParaRPr lang="en-US" sz="1200" dirty="0" smtClean="0"/>
          </a:p>
          <a:p>
            <a:pPr algn="l">
              <a:spcBef>
                <a:spcPts val="0"/>
              </a:spcBef>
              <a:buNone/>
            </a:pPr>
            <a:endParaRPr lang="en-US" sz="1200" dirty="0" smtClean="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&amp; Discussion</a:t>
            </a:r>
            <a:endParaRPr lang="en-US" dirty="0"/>
          </a:p>
        </p:txBody>
      </p:sp>
      <p:sp>
        <p:nvSpPr>
          <p:cNvPr id="3" name="Subtitle 2"/>
          <p:cNvSpPr>
            <a:spLocks noGrp="1"/>
          </p:cNvSpPr>
          <p:nvPr>
            <p:ph type="body" idx="1"/>
          </p:nvPr>
        </p:nvSpPr>
        <p:spPr/>
        <p:txBody>
          <a:bodyPr/>
          <a:lstStyle/>
          <a:p>
            <a:r>
              <a:rPr lang="en-US" dirty="0" smtClean="0"/>
              <a:t>Lynn Silipigni </a:t>
            </a:r>
            <a:r>
              <a:rPr lang="en-US" dirty="0" err="1" smtClean="0"/>
              <a:t>Connaway</a:t>
            </a:r>
            <a:r>
              <a:rPr lang="en-US" dirty="0" smtClean="0"/>
              <a:t>, Ph.D.</a:t>
            </a:r>
          </a:p>
          <a:p>
            <a:r>
              <a:rPr lang="en-US" dirty="0" smtClean="0">
                <a:hlinkClick r:id="rId3"/>
              </a:rPr>
              <a:t>connawal@oclc.org</a:t>
            </a:r>
            <a:endParaRPr lang="en-US" dirty="0" smtClean="0"/>
          </a:p>
          <a:p>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aperChartA"/>
          <p:cNvPicPr>
            <a:picLocks noChangeAspect="1" noChangeArrowheads="1"/>
          </p:cNvPicPr>
          <p:nvPr/>
        </p:nvPicPr>
        <p:blipFill>
          <a:blip r:embed="rId3" cstate="print"/>
          <a:srcRect/>
          <a:stretch>
            <a:fillRect/>
          </a:stretch>
        </p:blipFill>
        <p:spPr bwMode="auto">
          <a:xfrm>
            <a:off x="381000" y="2286000"/>
            <a:ext cx="7993062" cy="703262"/>
          </a:xfrm>
          <a:prstGeom prst="rect">
            <a:avLst/>
          </a:prstGeom>
          <a:noFill/>
          <a:ln w="9525">
            <a:noFill/>
            <a:miter lim="800000"/>
            <a:headEnd/>
            <a:tailEnd/>
          </a:ln>
        </p:spPr>
      </p:pic>
      <p:sp>
        <p:nvSpPr>
          <p:cNvPr id="45058" name="Text Box 4"/>
          <p:cNvSpPr txBox="1">
            <a:spLocks noChangeArrowheads="1"/>
          </p:cNvSpPr>
          <p:nvPr/>
        </p:nvSpPr>
        <p:spPr bwMode="auto">
          <a:xfrm>
            <a:off x="1600200" y="3200400"/>
            <a:ext cx="5943600" cy="1237262"/>
          </a:xfrm>
          <a:prstGeom prst="rect">
            <a:avLst/>
          </a:prstGeom>
          <a:noFill/>
          <a:ln w="9525">
            <a:noFill/>
            <a:miter lim="800000"/>
            <a:headEnd/>
            <a:tailEnd/>
          </a:ln>
        </p:spPr>
        <p:txBody>
          <a:bodyPr wrap="square">
            <a:spAutoFit/>
          </a:bodyPr>
          <a:lstStyle/>
          <a:p>
            <a:pPr algn="ctr">
              <a:lnSpc>
                <a:spcPct val="130000"/>
              </a:lnSpc>
              <a:spcBef>
                <a:spcPct val="50000"/>
              </a:spcBef>
              <a:buClr>
                <a:srgbClr val="FF7600"/>
              </a:buClr>
            </a:pPr>
            <a:r>
              <a:rPr lang="en-GB" dirty="0"/>
              <a:t>Video: </a:t>
            </a:r>
            <a:r>
              <a:rPr lang="en-GB" dirty="0">
                <a:solidFill>
                  <a:schemeClr val="hlink"/>
                </a:solidFill>
              </a:rPr>
              <a:t>goo.gl/wW1oB</a:t>
            </a:r>
          </a:p>
          <a:p>
            <a:pPr algn="ctr">
              <a:lnSpc>
                <a:spcPct val="130000"/>
              </a:lnSpc>
              <a:spcBef>
                <a:spcPct val="50000"/>
              </a:spcBef>
              <a:buClr>
                <a:srgbClr val="FF7600"/>
              </a:buClr>
            </a:pPr>
            <a:r>
              <a:rPr lang="en-GB" dirty="0"/>
              <a:t>First Monday Paper: </a:t>
            </a:r>
            <a:r>
              <a:rPr lang="en-GB" dirty="0">
                <a:hlinkClick r:id="rId4" tooltip="goo.gl/RFSLz"/>
              </a:rPr>
              <a:t>goo.gl/</a:t>
            </a:r>
            <a:r>
              <a:rPr lang="en-GB" dirty="0" err="1">
                <a:hlinkClick r:id="rId4" tooltip="goo.gl/RFSLz"/>
              </a:rPr>
              <a:t>RFSLz</a:t>
            </a:r>
            <a:r>
              <a:rPr lang="en-GB" dirty="0"/>
              <a:t> </a:t>
            </a:r>
          </a:p>
        </p:txBody>
      </p:sp>
      <p:sp>
        <p:nvSpPr>
          <p:cNvPr id="5" name="TextBox 4"/>
          <p:cNvSpPr txBox="1"/>
          <p:nvPr/>
        </p:nvSpPr>
        <p:spPr>
          <a:xfrm>
            <a:off x="3581400" y="5943600"/>
            <a:ext cx="2057400" cy="260008"/>
          </a:xfrm>
          <a:prstGeom prst="rect">
            <a:avLst/>
          </a:prstGeom>
          <a:noFill/>
        </p:spPr>
        <p:txBody>
          <a:bodyPr wrap="square" rtlCol="0">
            <a:spAutoFit/>
          </a:bodyPr>
          <a:lstStyle/>
          <a:p>
            <a:pPr algn="ctr"/>
            <a:r>
              <a:rPr lang="en-US" sz="1000" dirty="0" smtClean="0">
                <a:latin typeface="+mn-lt"/>
              </a:rPr>
              <a:t>(White &amp; Connaway, 2011)</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p:txBody>
          <a:bodyPr anchor="ctr">
            <a:normAutofit/>
          </a:bodyPr>
          <a:lstStyle/>
          <a:p>
            <a:pPr eaLnBrk="1" hangingPunct="1"/>
            <a:r>
              <a:rPr lang="en-US" dirty="0" smtClean="0"/>
              <a:t>Why Visitors and Residents Project?</a:t>
            </a:r>
          </a:p>
        </p:txBody>
      </p:sp>
      <p:sp>
        <p:nvSpPr>
          <p:cNvPr id="6" name="Text Placeholder 5"/>
          <p:cNvSpPr>
            <a:spLocks noGrp="1"/>
          </p:cNvSpPr>
          <p:nvPr>
            <p:ph type="body" sz="half" idx="2"/>
          </p:nvPr>
        </p:nvSpPr>
        <p:spPr>
          <a:xfrm>
            <a:off x="381000" y="1295400"/>
            <a:ext cx="8229599" cy="4495800"/>
          </a:xfrm>
        </p:spPr>
        <p:txBody>
          <a:bodyPr>
            <a:noAutofit/>
          </a:bodyPr>
          <a:lstStyle/>
          <a:p>
            <a:pPr>
              <a:lnSpc>
                <a:spcPct val="100000"/>
              </a:lnSpc>
              <a:buFontTx/>
              <a:buChar char="•"/>
            </a:pPr>
            <a:r>
              <a:rPr lang="en-US" sz="2400" dirty="0" smtClean="0"/>
              <a:t> If we build it, they will </a:t>
            </a:r>
            <a:r>
              <a:rPr lang="en-US" sz="2400" dirty="0" smtClean="0">
                <a:solidFill>
                  <a:srgbClr val="FF0000"/>
                </a:solidFill>
              </a:rPr>
              <a:t>NOT </a:t>
            </a:r>
            <a:r>
              <a:rPr lang="en-US" sz="2400" dirty="0" smtClean="0"/>
              <a:t>come.</a:t>
            </a:r>
            <a:endParaRPr lang="en-US" sz="2400" b="1" dirty="0" smtClean="0">
              <a:solidFill>
                <a:srgbClr val="FF0000"/>
              </a:solidFill>
            </a:endParaRPr>
          </a:p>
          <a:p>
            <a:pPr>
              <a:lnSpc>
                <a:spcPct val="100000"/>
              </a:lnSpc>
              <a:buFontTx/>
              <a:buChar char="•"/>
            </a:pPr>
            <a:r>
              <a:rPr lang="en-US" sz="2400" dirty="0" smtClean="0"/>
              <a:t> Shifting changes in engagement with information environment</a:t>
            </a:r>
          </a:p>
          <a:p>
            <a:pPr lvl="1">
              <a:lnSpc>
                <a:spcPct val="100000"/>
              </a:lnSpc>
              <a:buFont typeface="Arial" pitchFamily="34" charset="0"/>
              <a:buChar char="•"/>
            </a:pPr>
            <a:r>
              <a:rPr lang="en-US" sz="2400" dirty="0" smtClean="0"/>
              <a:t> Effect of larger cultural changes influenced by Web?</a:t>
            </a:r>
          </a:p>
          <a:p>
            <a:pPr lvl="1">
              <a:lnSpc>
                <a:spcPct val="100000"/>
              </a:lnSpc>
              <a:buFont typeface="Arial" pitchFamily="34" charset="0"/>
              <a:buChar char="•"/>
            </a:pPr>
            <a:r>
              <a:rPr lang="en-US" sz="2400" dirty="0" smtClean="0"/>
              <a:t> New attitudes towards education?</a:t>
            </a:r>
          </a:p>
          <a:p>
            <a:pPr>
              <a:lnSpc>
                <a:spcPct val="100000"/>
              </a:lnSpc>
              <a:buFontTx/>
              <a:buChar char="•"/>
            </a:pPr>
            <a:r>
              <a:rPr lang="en-US" sz="2400" dirty="0" smtClean="0"/>
              <a:t> Gap in user behavior studies</a:t>
            </a:r>
          </a:p>
          <a:p>
            <a:pPr lvl="1">
              <a:lnSpc>
                <a:spcPct val="100000"/>
              </a:lnSpc>
              <a:buFontTx/>
              <a:buChar char="•"/>
            </a:pPr>
            <a:r>
              <a:rPr lang="en-US" sz="2000" dirty="0" smtClean="0"/>
              <a:t> </a:t>
            </a:r>
            <a:r>
              <a:rPr lang="en-US" sz="2400" dirty="0" smtClean="0"/>
              <a:t>Need for longitudinal studies</a:t>
            </a:r>
          </a:p>
          <a:p>
            <a:pPr lvl="1">
              <a:lnSpc>
                <a:spcPct val="100000"/>
              </a:lnSpc>
              <a:buFontTx/>
              <a:buChar char="•"/>
            </a:pPr>
            <a:r>
              <a:rPr lang="en-US" sz="2400" dirty="0" smtClean="0"/>
              <a:t>Investigate context and situation</a:t>
            </a:r>
          </a:p>
          <a:p>
            <a:pPr>
              <a:lnSpc>
                <a:spcPct val="100000"/>
              </a:lnSpc>
              <a:buFontTx/>
              <a:buChar char="•"/>
            </a:pPr>
            <a:r>
              <a:rPr lang="en-US" sz="2400" dirty="0" smtClean="0"/>
              <a:t> Inform project &amp; service design to improve engagement &amp; uptake</a:t>
            </a:r>
          </a:p>
          <a:p>
            <a:endParaRPr lang="en-US" dirty="0"/>
          </a:p>
        </p:txBody>
      </p:sp>
      <p:sp>
        <p:nvSpPr>
          <p:cNvPr id="4" name="TextBox 3"/>
          <p:cNvSpPr txBox="1"/>
          <p:nvPr/>
        </p:nvSpPr>
        <p:spPr>
          <a:xfrm>
            <a:off x="6096000" y="5616714"/>
            <a:ext cx="2438400" cy="707886"/>
          </a:xfrm>
          <a:prstGeom prst="rect">
            <a:avLst/>
          </a:prstGeom>
          <a:noFill/>
        </p:spPr>
        <p:txBody>
          <a:bodyPr wrap="square" rtlCol="0">
            <a:spAutoFit/>
          </a:bodyPr>
          <a:lstStyle/>
          <a:p>
            <a:pPr algn="ctr">
              <a:lnSpc>
                <a:spcPct val="100000"/>
              </a:lnSpc>
            </a:pPr>
            <a:r>
              <a:rPr lang="en-US" sz="1000" dirty="0" smtClean="0">
                <a:latin typeface="+mn-lt"/>
              </a:rPr>
              <a:t>(White &amp; Connaway, 2011-2012)</a:t>
            </a:r>
          </a:p>
          <a:p>
            <a:pPr algn="ctr">
              <a:lnSpc>
                <a:spcPct val="100000"/>
              </a:lnSpc>
            </a:pPr>
            <a:r>
              <a:rPr lang="en-US" sz="1000" dirty="0" smtClean="0">
                <a:latin typeface="+mn-lt"/>
              </a:rPr>
              <a:t>(Connaway &amp; Dickey, 2010)</a:t>
            </a:r>
          </a:p>
          <a:p>
            <a:pPr algn="ctr">
              <a:lnSpc>
                <a:spcPct val="100000"/>
              </a:lnSpc>
            </a:pPr>
            <a:r>
              <a:rPr lang="en-US" sz="1000" dirty="0" smtClean="0">
                <a:latin typeface="+mn-lt"/>
              </a:rPr>
              <a:t>(Cool &amp; Spink, 2002)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PPT-Templat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2.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3632341-1B23-4F20-9825-B34EBA9434A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825</TotalTime>
  <Words>11607</Words>
  <Application>Microsoft Office PowerPoint</Application>
  <PresentationFormat>On-screen Show (4:3)</PresentationFormat>
  <Paragraphs>1398</Paragraphs>
  <Slides>74</Slides>
  <Notes>74</Notes>
  <HiddenSlides>0</HiddenSlides>
  <MMClips>1</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OCCL Blue "light" template</vt:lpstr>
      <vt:lpstr>OCLC-PPT-Template</vt:lpstr>
      <vt:lpstr>“I always stick with the first thing that comes up on Google.”  Motivating student engagement with the digital information service environment</vt:lpstr>
      <vt:lpstr>Slide 2</vt:lpstr>
      <vt:lpstr>Then and Now</vt:lpstr>
      <vt:lpstr>Understanding Motivations &amp; Engagement</vt:lpstr>
      <vt:lpstr>Visitors and Residents: What motivates engagement with the  digital information environment? </vt:lpstr>
      <vt:lpstr> Residents </vt:lpstr>
      <vt:lpstr> Visitors </vt:lpstr>
      <vt:lpstr>Slide 8</vt:lpstr>
      <vt:lpstr>Why Visitors and Residents Project?</vt:lpstr>
      <vt:lpstr>Why Visitors and Residents Project?</vt:lpstr>
      <vt:lpstr>Visitors and Residents</vt:lpstr>
      <vt:lpstr>Objectives</vt:lpstr>
      <vt:lpstr>Triangulation of Data</vt:lpstr>
      <vt:lpstr>Ethnography</vt:lpstr>
      <vt:lpstr>Diaries</vt:lpstr>
      <vt:lpstr>Interviews</vt:lpstr>
      <vt:lpstr>Surveys/Questionnaires</vt:lpstr>
      <vt:lpstr>Project Phases</vt:lpstr>
      <vt:lpstr>Project Phases</vt:lpstr>
      <vt:lpstr>Phase 1</vt:lpstr>
      <vt:lpstr>Phase 2</vt:lpstr>
      <vt:lpstr>Phase I and 2: Participant Demographics </vt:lpstr>
      <vt:lpstr>Participant Gender (US vs. UK)</vt:lpstr>
      <vt:lpstr>Participant Gender (By Stages)</vt:lpstr>
      <vt:lpstr>Participant Ages (US vs. UK)</vt:lpstr>
      <vt:lpstr>Participant Ages (By Stages)</vt:lpstr>
      <vt:lpstr>Participant Ethnicity (US vs. UK)</vt:lpstr>
      <vt:lpstr>Participant Ethnicity (By Stages)</vt:lpstr>
      <vt:lpstr>Academic Disciplines (By Stages)</vt:lpstr>
      <vt:lpstr>Participant Interview Questions</vt:lpstr>
      <vt:lpstr>Participant Interview Questions</vt:lpstr>
      <vt:lpstr>Codebook</vt:lpstr>
      <vt:lpstr>Codebook</vt:lpstr>
      <vt:lpstr>Nvivo 9</vt:lpstr>
      <vt:lpstr>Facebook</vt:lpstr>
      <vt:lpstr>Social Media &amp; Safety, Security</vt:lpstr>
      <vt:lpstr>Credibility</vt:lpstr>
      <vt:lpstr>Opportunism</vt:lpstr>
      <vt:lpstr>Sources</vt:lpstr>
      <vt:lpstr>Libraries = Books</vt:lpstr>
      <vt:lpstr>Sources</vt:lpstr>
      <vt:lpstr>Decompartmentalization </vt:lpstr>
      <vt:lpstr>Control, Choice </vt:lpstr>
      <vt:lpstr>Time</vt:lpstr>
      <vt:lpstr>Slide 45</vt:lpstr>
      <vt:lpstr>Slide 46</vt:lpstr>
      <vt:lpstr>Slide 47</vt:lpstr>
      <vt:lpstr>Slide 48</vt:lpstr>
      <vt:lpstr>Diaries</vt:lpstr>
      <vt:lpstr>Diaries</vt:lpstr>
      <vt:lpstr>Students: Information Seeking in Action</vt:lpstr>
      <vt:lpstr>Information Literacy vs. Digital Literacy</vt:lpstr>
      <vt:lpstr>Slide 53</vt:lpstr>
      <vt:lpstr>Slide 54</vt:lpstr>
      <vt:lpstr>Sources</vt:lpstr>
      <vt:lpstr>Sources</vt:lpstr>
      <vt:lpstr>Contact</vt:lpstr>
      <vt:lpstr>Contact</vt:lpstr>
      <vt:lpstr>Agency</vt:lpstr>
      <vt:lpstr>Agency</vt:lpstr>
      <vt:lpstr>People</vt:lpstr>
      <vt:lpstr>Human Sources</vt:lpstr>
      <vt:lpstr>Slide 63</vt:lpstr>
      <vt:lpstr>Slide 64</vt:lpstr>
      <vt:lpstr>Slide 65</vt:lpstr>
      <vt:lpstr>Slide 66</vt:lpstr>
      <vt:lpstr>Slide 67</vt:lpstr>
      <vt:lpstr>Future Phases</vt:lpstr>
      <vt:lpstr>References</vt:lpstr>
      <vt:lpstr>References</vt:lpstr>
      <vt:lpstr>Selected Readings</vt:lpstr>
      <vt:lpstr>Slide 72</vt:lpstr>
      <vt:lpstr>Picture Credits</vt:lpstr>
      <vt:lpstr>Questions &amp; Discussion</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robinsoma</dc:creator>
  <cp:keywords>Theme color: blue; Background color: light;</cp:keywords>
  <dc:description>Use this "light" template when projecting presentations in well lit rooms.</dc:description>
  <cp:lastModifiedBy>connawal</cp:lastModifiedBy>
  <cp:revision>1996</cp:revision>
  <dcterms:created xsi:type="dcterms:W3CDTF">2010-02-12T18:16:22Z</dcterms:created>
  <dcterms:modified xsi:type="dcterms:W3CDTF">2012-06-23T04:29:21Z</dcterms:modified>
  <cp:category>OCLC PowerPoint Template</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