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 id="2147483965" r:id="rId2"/>
    <p:sldMasterId id="2147483978" r:id="rId3"/>
    <p:sldMasterId id="2147483991" r:id="rId4"/>
  </p:sldMasterIdLst>
  <p:notesMasterIdLst>
    <p:notesMasterId r:id="rId35"/>
  </p:notesMasterIdLst>
  <p:handoutMasterIdLst>
    <p:handoutMasterId r:id="rId36"/>
  </p:handoutMasterIdLst>
  <p:sldIdLst>
    <p:sldId id="461" r:id="rId5"/>
    <p:sldId id="462" r:id="rId6"/>
    <p:sldId id="463" r:id="rId7"/>
    <p:sldId id="464" r:id="rId8"/>
    <p:sldId id="465" r:id="rId9"/>
    <p:sldId id="466" r:id="rId10"/>
    <p:sldId id="477" r:id="rId11"/>
    <p:sldId id="471" r:id="rId12"/>
    <p:sldId id="472" r:id="rId13"/>
    <p:sldId id="480" r:id="rId14"/>
    <p:sldId id="427" r:id="rId15"/>
    <p:sldId id="443" r:id="rId16"/>
    <p:sldId id="444" r:id="rId17"/>
    <p:sldId id="445" r:id="rId18"/>
    <p:sldId id="446" r:id="rId19"/>
    <p:sldId id="478" r:id="rId20"/>
    <p:sldId id="447"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0" r:id="rId34"/>
  </p:sldIdLst>
  <p:sldSz cx="9144000" cy="6858000" type="screen4x3"/>
  <p:notesSz cx="7019925" cy="9305925"/>
  <p:defaultTextStyle>
    <a:defPPr>
      <a:defRPr lang="en-US"/>
    </a:defPPr>
    <a:lvl1pPr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1pPr>
    <a:lvl2pPr marL="4572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2pPr>
    <a:lvl3pPr marL="9144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3pPr>
    <a:lvl4pPr marL="13716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4pPr>
    <a:lvl5pPr marL="1828800" algn="l" rtl="0" fontAlgn="base">
      <a:lnSpc>
        <a:spcPct val="120000"/>
      </a:lnSpc>
      <a:spcBef>
        <a:spcPct val="50000"/>
      </a:spcBef>
      <a:spcAft>
        <a:spcPct val="0"/>
      </a:spcAft>
      <a:buClr>
        <a:srgbClr val="FF7600"/>
      </a:buClr>
      <a:defRPr sz="2100" b="1" kern="1200">
        <a:solidFill>
          <a:schemeClr val="tx1"/>
        </a:solidFill>
        <a:latin typeface="Trebuchet MS" pitchFamily="34" charset="0"/>
        <a:ea typeface="+mn-ea"/>
        <a:cs typeface="+mn-cs"/>
      </a:defRPr>
    </a:lvl5pPr>
    <a:lvl6pPr marL="2286000" algn="l" defTabSz="914400" rtl="0" eaLnBrk="1" latinLnBrk="0" hangingPunct="1">
      <a:defRPr sz="2100" b="1" kern="1200">
        <a:solidFill>
          <a:schemeClr val="tx1"/>
        </a:solidFill>
        <a:latin typeface="Trebuchet MS" pitchFamily="34" charset="0"/>
        <a:ea typeface="+mn-ea"/>
        <a:cs typeface="+mn-cs"/>
      </a:defRPr>
    </a:lvl6pPr>
    <a:lvl7pPr marL="2743200" algn="l" defTabSz="914400" rtl="0" eaLnBrk="1" latinLnBrk="0" hangingPunct="1">
      <a:defRPr sz="2100" b="1" kern="1200">
        <a:solidFill>
          <a:schemeClr val="tx1"/>
        </a:solidFill>
        <a:latin typeface="Trebuchet MS" pitchFamily="34" charset="0"/>
        <a:ea typeface="+mn-ea"/>
        <a:cs typeface="+mn-cs"/>
      </a:defRPr>
    </a:lvl7pPr>
    <a:lvl8pPr marL="3200400" algn="l" defTabSz="914400" rtl="0" eaLnBrk="1" latinLnBrk="0" hangingPunct="1">
      <a:defRPr sz="2100" b="1" kern="1200">
        <a:solidFill>
          <a:schemeClr val="tx1"/>
        </a:solidFill>
        <a:latin typeface="Trebuchet MS" pitchFamily="34" charset="0"/>
        <a:ea typeface="+mn-ea"/>
        <a:cs typeface="+mn-cs"/>
      </a:defRPr>
    </a:lvl8pPr>
    <a:lvl9pPr marL="3657600" algn="l" defTabSz="914400" rtl="0" eaLnBrk="1" latinLnBrk="0" hangingPunct="1">
      <a:defRPr sz="2100" b="1"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CCFF"/>
    <a:srgbClr val="666666"/>
    <a:srgbClr val="333333"/>
    <a:srgbClr val="FF7600"/>
    <a:srgbClr val="CCFFFF"/>
    <a:srgbClr val="409A3C"/>
    <a:srgbClr val="B2B2B2"/>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83395" autoAdjust="0"/>
  </p:normalViewPr>
  <p:slideViewPr>
    <p:cSldViewPr>
      <p:cViewPr varScale="1">
        <p:scale>
          <a:sx n="51" d="100"/>
          <a:sy n="51" d="100"/>
        </p:scale>
        <p:origin x="-996" y="-96"/>
      </p:cViewPr>
      <p:guideLst>
        <p:guide orient="horz" pos="2160"/>
        <p:guide pos="2880"/>
      </p:guideLst>
    </p:cSldViewPr>
  </p:slideViewPr>
  <p:outlineViewPr>
    <p:cViewPr>
      <p:scale>
        <a:sx n="33" d="100"/>
        <a:sy n="33" d="100"/>
      </p:scale>
      <p:origin x="0" y="15144"/>
    </p:cViewPr>
  </p:outlineViewPr>
  <p:notesTextViewPr>
    <p:cViewPr>
      <p:scale>
        <a:sx n="100" d="100"/>
        <a:sy n="100" d="100"/>
      </p:scale>
      <p:origin x="0" y="0"/>
    </p:cViewPr>
  </p:notesTextViewPr>
  <p:sorterViewPr>
    <p:cViewPr>
      <p:scale>
        <a:sx n="100" d="100"/>
        <a:sy n="100" d="100"/>
      </p:scale>
      <p:origin x="0" y="5118"/>
    </p:cViewPr>
  </p:sorterViewPr>
  <p:notesViewPr>
    <p:cSldViewPr>
      <p:cViewPr>
        <p:scale>
          <a:sx n="100" d="100"/>
          <a:sy n="100" d="100"/>
        </p:scale>
        <p:origin x="-816" y="3018"/>
      </p:cViewPr>
      <p:guideLst>
        <p:guide orient="horz" pos="2930"/>
        <p:guide pos="2211"/>
      </p:guideLst>
    </p:cSldViewPr>
  </p:notesViewPr>
  <p:gridSpacing cx="146070638" cy="14607063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24579"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lnSpc>
                <a:spcPct val="100000"/>
              </a:lnSpc>
              <a:spcBef>
                <a:spcPct val="0"/>
              </a:spcBef>
              <a:buClrTx/>
              <a:defRPr sz="1000" b="0"/>
            </a:lvl1pPr>
          </a:lstStyle>
          <a:p>
            <a:pPr>
              <a:defRPr/>
            </a:pPr>
            <a:endParaRPr lang="en-US"/>
          </a:p>
        </p:txBody>
      </p:sp>
      <p:sp>
        <p:nvSpPr>
          <p:cNvPr id="24580"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24581"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lnSpc>
                <a:spcPct val="100000"/>
              </a:lnSpc>
              <a:spcBef>
                <a:spcPct val="0"/>
              </a:spcBef>
              <a:buClrTx/>
              <a:defRPr sz="1000" b="0"/>
            </a:lvl1pPr>
          </a:lstStyle>
          <a:p>
            <a:pPr>
              <a:defRPr/>
            </a:pPr>
            <a:fld id="{70F77715-10DB-4670-BBF8-115B02186F5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8195"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lnSpc>
                <a:spcPct val="100000"/>
              </a:lnSpc>
              <a:spcBef>
                <a:spcPct val="0"/>
              </a:spcBef>
              <a:buClrTx/>
              <a:defRPr sz="1000" b="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766888" y="733425"/>
            <a:ext cx="3486150" cy="261461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3636963"/>
            <a:ext cx="5616575" cy="4970462"/>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defTabSz="930275">
              <a:lnSpc>
                <a:spcPct val="100000"/>
              </a:lnSpc>
              <a:spcBef>
                <a:spcPct val="0"/>
              </a:spcBef>
              <a:buClrTx/>
              <a:defRPr sz="1000" b="0"/>
            </a:lvl1pPr>
          </a:lstStyle>
          <a:p>
            <a:pPr>
              <a:defRPr/>
            </a:pPr>
            <a:endParaRPr lang="en-US"/>
          </a:p>
        </p:txBody>
      </p:sp>
      <p:sp>
        <p:nvSpPr>
          <p:cNvPr id="8199"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lnSpc>
                <a:spcPct val="100000"/>
              </a:lnSpc>
              <a:spcBef>
                <a:spcPct val="0"/>
              </a:spcBef>
              <a:buClrTx/>
              <a:defRPr sz="1000" b="0"/>
            </a:lvl1pPr>
          </a:lstStyle>
          <a:p>
            <a:pPr>
              <a:defRPr/>
            </a:pPr>
            <a:fld id="{1C0C63DE-660B-4B5C-B941-74D76988B98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oclc.org/research/activities/#tab6" TargetMode="External"/><Relationship Id="rId3" Type="http://schemas.openxmlformats.org/officeDocument/2006/relationships/hyperlink" Target="http://www.oclc.org/research/activities/#tab1" TargetMode="External"/><Relationship Id="rId7" Type="http://schemas.openxmlformats.org/officeDocument/2006/relationships/hyperlink" Target="http://www.oclc.org/research/activities/#tab5"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oclc.org/research/activities/#tab4" TargetMode="External"/><Relationship Id="rId5" Type="http://schemas.openxmlformats.org/officeDocument/2006/relationships/hyperlink" Target="http://www.oclc.org/research/activities/#tab3" TargetMode="External"/><Relationship Id="rId4" Type="http://schemas.openxmlformats.org/officeDocument/2006/relationships/hyperlink" Target="http://www.oclc.org/research/activities/#tab2"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mls.gov/"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www.scils.rutgers.edu/" TargetMode="External"/><Relationship Id="rId4" Type="http://schemas.openxmlformats.org/officeDocument/2006/relationships/hyperlink" Target="http://www.rutgers.edu/"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dirty="0" smtClean="0"/>
          </a:p>
        </p:txBody>
      </p:sp>
      <p:sp>
        <p:nvSpPr>
          <p:cNvPr id="33796" name="Slide Number Placeholder 3"/>
          <p:cNvSpPr>
            <a:spLocks noGrp="1"/>
          </p:cNvSpPr>
          <p:nvPr>
            <p:ph type="sldNum" sz="quarter" idx="5"/>
          </p:nvPr>
        </p:nvSpPr>
        <p:spPr>
          <a:noFill/>
        </p:spPr>
        <p:txBody>
          <a:bodyPr/>
          <a:lstStyle/>
          <a:p>
            <a:fld id="{C40ECA05-968D-432A-838F-D76D30661A78}"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46D0FFC-5936-425C-B029-191AED83089F}" type="slidenum">
              <a:rPr lang="en-US" smtClean="0"/>
              <a:pPr/>
              <a:t>13</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A7B3517-DB2E-4BD1-8F22-F96F2413B3A6}" type="slidenum">
              <a:rPr lang="en-US" smtClean="0"/>
              <a:pPr/>
              <a:t>14</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GB" smtClean="0"/>
              <a:t>“to identify how individuals engage in both the virtual and physical worlds to get information for different situations could be conducted” </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6680164-E0B7-49DC-B740-9D12DA3C13EE}" type="slidenum">
              <a:rPr lang="en-US" smtClean="0"/>
              <a:pPr/>
              <a:t>15</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GB" dirty="0" smtClean="0"/>
          </a:p>
          <a:p>
            <a:r>
              <a:rPr lang="en-US" sz="1800" kern="1200" baseline="0" dirty="0" smtClean="0">
                <a:solidFill>
                  <a:schemeClr val="tx1"/>
                </a:solidFill>
                <a:latin typeface="Trebuchet MS" pitchFamily="34" charset="0"/>
                <a:ea typeface="+mn-ea"/>
                <a:cs typeface="+mn-cs"/>
              </a:rPr>
              <a:t>Net generation learners are more likely to use certain Information and Communication Technologies (ICT)-based applications with peers, but not with instructors. Only the use of </a:t>
            </a:r>
            <a:r>
              <a:rPr lang="en-US" sz="1800" kern="1200" baseline="0" dirty="0" err="1" smtClean="0">
                <a:solidFill>
                  <a:schemeClr val="tx1"/>
                </a:solidFill>
                <a:latin typeface="Trebuchet MS" pitchFamily="34" charset="0"/>
                <a:ea typeface="+mn-ea"/>
                <a:cs typeface="+mn-cs"/>
              </a:rPr>
              <a:t>WebCT</a:t>
            </a:r>
            <a:r>
              <a:rPr lang="en-US" sz="1800" kern="1200" baseline="0" dirty="0" smtClean="0">
                <a:solidFill>
                  <a:schemeClr val="tx1"/>
                </a:solidFill>
                <a:latin typeface="Trebuchet MS" pitchFamily="34" charset="0"/>
                <a:ea typeface="+mn-ea"/>
                <a:cs typeface="+mn-cs"/>
              </a:rPr>
              <a:t> to communicate with instructors was significantly associated with age, with net generation students indicating a higher frequency of use (1.77) than non-net generation students (1.40)</a:t>
            </a:r>
            <a:r>
              <a:rPr lang="en-GB" sz="1800" i="0" kern="1200" baseline="0" dirty="0" smtClean="0">
                <a:solidFill>
                  <a:schemeClr val="tx1"/>
                </a:solidFill>
                <a:latin typeface="Trebuchet MS" pitchFamily="34" charset="0"/>
                <a:ea typeface="+mn-ea"/>
                <a:cs typeface="+mn-cs"/>
              </a:rPr>
              <a:t>, p. 16.</a:t>
            </a:r>
            <a:endParaRPr lang="en-GB" sz="1800" i="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800"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800" b="1" i="0" dirty="0" smtClean="0"/>
              <a:t>Digital</a:t>
            </a:r>
            <a:r>
              <a:rPr lang="en-GB" sz="1800" b="1" i="0" baseline="0" dirty="0" smtClean="0"/>
              <a:t> Learners in Higher Education </a:t>
            </a:r>
            <a:r>
              <a:rPr lang="en-GB" sz="1800" i="0" dirty="0" smtClean="0"/>
              <a:t>Web site: </a:t>
            </a:r>
            <a:r>
              <a:rPr lang="en-GB" sz="1800" i="1" dirty="0" smtClean="0"/>
              <a:t>http://digitallearners.wordpress.com/</a:t>
            </a:r>
          </a:p>
          <a:p>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16771C2-D655-464B-9643-024FC6541944}" type="slidenum">
              <a:rPr lang="en-US" smtClean="0"/>
              <a:pPr/>
              <a:t>17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A4481D7-8B9C-4CCD-9B48-C0C2452607DA}" type="slidenum">
              <a:rPr lang="en-US" smtClean="0"/>
              <a:pPr/>
              <a:t>18</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D5F7D2D-F534-42D1-AC69-8210E4803955}" type="slidenum">
              <a:rPr lang="en-US" smtClean="0"/>
              <a:pPr/>
              <a:t>19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smtClean="0"/>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349A5CB-E574-4C11-8912-818BA3249F20}" type="slidenum">
              <a:rPr lang="en-US" smtClean="0"/>
              <a:pPr/>
              <a:t>20</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885F3F8-78EE-4668-AD8B-03DD7753FA60}" type="slidenum">
              <a:rPr lang="en-US" smtClean="0"/>
              <a:pPr/>
              <a:t>21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smtClean="0"/>
          </a:p>
        </p:txBody>
      </p:sp>
      <p:sp>
        <p:nvSpPr>
          <p:cNvPr id="33796" name="Slide Number Placeholder 3"/>
          <p:cNvSpPr>
            <a:spLocks noGrp="1"/>
          </p:cNvSpPr>
          <p:nvPr>
            <p:ph type="sldNum" sz="quarter" idx="5"/>
          </p:nvPr>
        </p:nvSpPr>
        <p:spPr>
          <a:noFill/>
        </p:spPr>
        <p:txBody>
          <a:bodyPr/>
          <a:lstStyle/>
          <a:p>
            <a:fld id="{1E319AAD-012F-4B51-96BA-DF225B373246}" type="slidenum">
              <a:rPr lang="en-US" smtClean="0"/>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AFC1970-CDFE-4F02-89A2-4C86D2BFA28E}" type="slidenum">
              <a:rPr lang="en-US" smtClean="0"/>
              <a:pPr/>
              <a:t>23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GB" smtClean="0"/>
              <a:t>Screenagers in focus group interviews in 2008 said that “email is for old people.”</a:t>
            </a:r>
          </a:p>
          <a:p>
            <a:pPr eaLnBrk="1" hangingPunct="1"/>
            <a:endParaRPr lang="en-GB" smtClean="0"/>
          </a:p>
          <a:p>
            <a:pPr eaLnBrk="1" hangingPunct="1"/>
            <a:r>
              <a:rPr lang="en-GB" smtClean="0"/>
              <a:t>In interviews with last year secondary school/first year university students we are told that email is for “formal communication.”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766888" y="733425"/>
            <a:ext cx="3487737" cy="2614613"/>
          </a:xfrm>
          <a:ln/>
        </p:spPr>
      </p:sp>
      <p:sp>
        <p:nvSpPr>
          <p:cNvPr id="35843" name="Rectangle 3"/>
          <p:cNvSpPr>
            <a:spLocks noGrp="1" noChangeArrowheads="1"/>
          </p:cNvSpPr>
          <p:nvPr>
            <p:ph type="body" idx="1"/>
          </p:nvPr>
        </p:nvSpPr>
        <p:spPr>
          <a:xfrm>
            <a:off x="229081" y="3636962"/>
            <a:ext cx="6561762" cy="5295409"/>
          </a:xfrm>
          <a:noFill/>
          <a:ln/>
        </p:spPr>
        <p:txBody>
          <a:bodyPr/>
          <a:lstStyle/>
          <a:p>
            <a:r>
              <a:rPr lang="en-US" sz="1400" dirty="0" smtClean="0">
                <a:latin typeface="Arial" pitchFamily="34" charset="0"/>
                <a:cs typeface="Arial" pitchFamily="34" charset="0"/>
              </a:rPr>
              <a:t>OCLC </a:t>
            </a:r>
            <a:r>
              <a:rPr lang="en-US" sz="1400" dirty="0" smtClean="0">
                <a:latin typeface="Arial" pitchFamily="34" charset="0"/>
                <a:cs typeface="Arial" pitchFamily="34" charset="0"/>
              </a:rPr>
              <a:t>Research can trace it origins to a small  research unit at OCLC, originally established by Fred Kilgour. It exists to conduct or advance applied research consistent with OCLC’s mission to reduce library costs and further access to information.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Slightly less than 50 staff are part of the unit – this varies over the year with interns, etc. – and includes a range of expertise and abilities. In many respects OCLC Research is a company within the company and has talent onboard from programming to web design to economics and beyond. </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As OCLC provides a number of different research-based outputs, let me briefly say which OR does not do – we sometimes contribute to work by our Marketing staff who do membership reports like the famous Pattern Recognition, but we don’t do the reports, nor do we do WebJunction’s various reports. OCLC Research is not a product research and development unit though we will sometimes contribute to product/service work including transitioning work initially done in OR to our production systems.</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OCLC Research does </a:t>
            </a:r>
            <a:r>
              <a:rPr lang="en-US" sz="1400" dirty="0" smtClean="0">
                <a:latin typeface="Arial" pitchFamily="34" charset="0"/>
                <a:cs typeface="Arial" pitchFamily="34" charset="0"/>
              </a:rPr>
              <a:t>have a report </a:t>
            </a:r>
            <a:r>
              <a:rPr lang="en-US" sz="1400" dirty="0" smtClean="0">
                <a:latin typeface="Arial" pitchFamily="34" charset="0"/>
                <a:cs typeface="Arial" pitchFamily="34" charset="0"/>
              </a:rPr>
              <a:t>series, build prototypes, create software, work with large data sets (esp. WorldCat), assist outside academic research work, publish in the peer-reviewed literature, and we are often involved in important standards work.</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43D899A-3D60-48AD-9901-90574AF09D73}" type="slidenum">
              <a:rPr lang="en-US" smtClean="0"/>
              <a:pPr/>
              <a:t>24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GB" smtClean="0"/>
              <a:t>“…he was the only one who received it and the teacher told him to pass it on. And he sent a message to everyone in the calls on Facebook, so that helped.” (</a:t>
            </a:r>
            <a:r>
              <a:rPr lang="en-GB" i="1" smtClean="0"/>
              <a:t>UKS1 00:12:22</a:t>
            </a:r>
            <a:r>
              <a:rPr lang="en-GB" smtClean="0"/>
              <a:t>)</a:t>
            </a:r>
            <a:endParaRPr lang="en-US" smtClean="0"/>
          </a:p>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D9666DC-637C-4CA0-8445-5AD4EE701739}" type="slidenum">
              <a:rPr lang="en-US" smtClean="0"/>
              <a:pPr/>
              <a:t>25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400" i="1" smtClean="0"/>
              <a:t>Interviewer</a:t>
            </a:r>
            <a:r>
              <a:rPr lang="en-US" sz="1400" smtClean="0"/>
              <a:t>: ‘Do they actually fail you?’ </a:t>
            </a:r>
          </a:p>
          <a:p>
            <a:r>
              <a:rPr lang="en-US" sz="1400" smtClean="0"/>
              <a:t>‘They don’t fail you but you get ridiculed in front of everyone for sourcing Wikipedia.’  (</a:t>
            </a:r>
            <a:r>
              <a:rPr lang="en-US" sz="1400" i="1" smtClean="0"/>
              <a:t>USS3</a:t>
            </a:r>
            <a:r>
              <a:rPr lang="en-US" sz="1400"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229081" y="3654433"/>
            <a:ext cx="6704409" cy="5420586"/>
          </a:xfrm>
          <a:noFill/>
          <a:ln/>
        </p:spPr>
        <p:txBody>
          <a:bodyPr/>
          <a:lstStyle/>
          <a:p>
            <a:r>
              <a:rPr lang="en-US" sz="1400" i="1" dirty="0" smtClean="0"/>
              <a:t>“Digital </a:t>
            </a:r>
            <a:r>
              <a:rPr lang="en-US" sz="1400" i="1" dirty="0" err="1" smtClean="0"/>
              <a:t>literacies</a:t>
            </a:r>
            <a:r>
              <a:rPr lang="en-US" sz="1400" i="1" dirty="0" smtClean="0"/>
              <a:t> and information </a:t>
            </a:r>
            <a:r>
              <a:rPr lang="en-US" sz="1400" i="1" dirty="0" err="1" smtClean="0"/>
              <a:t>literacies</a:t>
            </a:r>
            <a:r>
              <a:rPr lang="en-US" sz="1400" i="1" dirty="0" smtClean="0"/>
              <a:t> do not go hand in hand.”</a:t>
            </a:r>
          </a:p>
          <a:p>
            <a:r>
              <a:rPr lang="en-US" sz="1400" b="1" dirty="0" smtClean="0"/>
              <a:t>Centre for Information </a:t>
            </a:r>
            <a:r>
              <a:rPr lang="en-US" sz="1400" b="1" dirty="0" err="1" smtClean="0"/>
              <a:t>Behaviour</a:t>
            </a:r>
            <a:r>
              <a:rPr lang="en-US" sz="1400" b="1" dirty="0" smtClean="0"/>
              <a:t> and the Evaluation of Research. 2008. </a:t>
            </a:r>
            <a:r>
              <a:rPr lang="en-US" sz="1400" b="1" i="1" dirty="0" smtClean="0"/>
              <a:t>Information </a:t>
            </a:r>
            <a:r>
              <a:rPr lang="en-US" sz="1400" b="1" i="1" dirty="0" err="1" smtClean="0"/>
              <a:t>behaviour</a:t>
            </a:r>
            <a:r>
              <a:rPr lang="en-US" sz="1400" b="1" i="1" dirty="0" smtClean="0"/>
              <a:t> of the researcher of the future: A CIBER briefing paper. London: CIBER, p. 20</a:t>
            </a:r>
          </a:p>
          <a:p>
            <a:endParaRPr lang="en-US" sz="1400" b="1" i="1" dirty="0" smtClean="0"/>
          </a:p>
          <a:p>
            <a:r>
              <a:rPr lang="en-GB" sz="1400" dirty="0" smtClean="0"/>
              <a:t>“</a:t>
            </a:r>
            <a:r>
              <a:rPr lang="en-GB" sz="1400" dirty="0" smtClean="0">
                <a:cs typeface="Arial" charset="0"/>
              </a:rPr>
              <a:t>“I just type it into Google and see what comes-up…” (</a:t>
            </a:r>
            <a:r>
              <a:rPr lang="en-GB" sz="1400" i="1" dirty="0" smtClean="0">
                <a:cs typeface="Arial" charset="0"/>
              </a:rPr>
              <a:t>UKS2 00:16:21</a:t>
            </a:r>
            <a:r>
              <a:rPr lang="en-GB" sz="1400" dirty="0" smtClean="0">
                <a:cs typeface="Arial" charset="0"/>
              </a:rPr>
              <a:t>)</a:t>
            </a:r>
            <a:endParaRPr lang="en-US" sz="1400" dirty="0" smtClean="0">
              <a:cs typeface="Arial" charset="0"/>
            </a:endParaRPr>
          </a:p>
          <a:p>
            <a:r>
              <a:rPr lang="en-GB" sz="1400" dirty="0" smtClean="0">
                <a:cs typeface="Arial" charset="0"/>
              </a:rPr>
              <a:t> </a:t>
            </a:r>
            <a:endParaRPr lang="en-US" sz="1400" dirty="0" smtClean="0">
              <a:cs typeface="Arial" charset="0"/>
            </a:endParaRPr>
          </a:p>
          <a:p>
            <a:r>
              <a:rPr lang="en-GB" sz="1400" dirty="0" smtClean="0">
                <a:cs typeface="Arial" charset="0"/>
              </a:rPr>
              <a:t>“I simply just type it into Google and just see what comes up” (</a:t>
            </a:r>
            <a:r>
              <a:rPr lang="en-GB" sz="1400" i="1" dirty="0" smtClean="0">
                <a:cs typeface="Arial" charset="0"/>
              </a:rPr>
              <a:t>UK4 00:13:36</a:t>
            </a:r>
            <a:r>
              <a:rPr lang="en-GB" sz="1400" dirty="0" smtClean="0">
                <a:cs typeface="Arial" charset="0"/>
              </a:rPr>
              <a:t>)</a:t>
            </a:r>
          </a:p>
          <a:p>
            <a:endParaRPr lang="en-GB" sz="1400" dirty="0" smtClean="0">
              <a:cs typeface="Arial" charset="0"/>
            </a:endParaRPr>
          </a:p>
          <a:p>
            <a:r>
              <a:rPr lang="en-US" sz="1400" dirty="0" smtClean="0">
                <a:cs typeface="Arial" charset="0"/>
              </a:rPr>
              <a:t>“I always stick with the first thing that comes up on Google because I think that’s the most popular site which means that’s the most correct.” (</a:t>
            </a:r>
            <a:r>
              <a:rPr lang="en-US" sz="1400" i="1" dirty="0" smtClean="0">
                <a:cs typeface="Arial" charset="0"/>
              </a:rPr>
              <a:t>USS1 0:21:57</a:t>
            </a:r>
            <a:r>
              <a:rPr lang="en-US" sz="1400" dirty="0" smtClean="0">
                <a:cs typeface="Arial" charset="0"/>
              </a:rPr>
              <a:t>)</a:t>
            </a:r>
          </a:p>
          <a:p>
            <a:endParaRPr lang="en-US" sz="1400" dirty="0" smtClean="0">
              <a:cs typeface="Arial" charset="0"/>
            </a:endParaRPr>
          </a:p>
          <a:p>
            <a:r>
              <a:rPr lang="en-GB" sz="1400" dirty="0" smtClean="0">
                <a:cs typeface="Arial" charset="0"/>
              </a:rPr>
              <a:t>“I knew that the internet wouldn’t give me a wrong answer.”  (</a:t>
            </a:r>
            <a:r>
              <a:rPr lang="en-GB" sz="1400" i="1" dirty="0" smtClean="0">
                <a:cs typeface="Arial" charset="0"/>
              </a:rPr>
              <a:t>UKS4  00:24:10</a:t>
            </a:r>
            <a:r>
              <a:rPr lang="en-GB" sz="1400" dirty="0" smtClean="0">
                <a:cs typeface="Arial" charset="0"/>
              </a:rPr>
              <a:t>)</a:t>
            </a:r>
          </a:p>
          <a:p>
            <a:endParaRPr lang="en-GB" sz="1400" dirty="0" smtClean="0">
              <a:cs typeface="Arial" charset="0"/>
            </a:endParaRPr>
          </a:p>
          <a:p>
            <a:r>
              <a:rPr lang="en-GB" sz="1400" dirty="0" smtClean="0">
                <a:cs typeface="Arial" charset="0"/>
              </a:rPr>
              <a:t>“That’s the only problem, just knowing what information to use and why.” (</a:t>
            </a:r>
            <a:r>
              <a:rPr lang="en-GB" sz="1400" i="1" dirty="0" smtClean="0">
                <a:cs typeface="Arial" charset="0"/>
              </a:rPr>
              <a:t>UKS1 00:24:05</a:t>
            </a:r>
            <a:r>
              <a:rPr lang="en-GB" sz="1400" dirty="0" smtClean="0">
                <a:cs typeface="Arial" charset="0"/>
              </a:rPr>
              <a:t>)</a:t>
            </a:r>
            <a:endParaRPr lang="en-US" sz="1400" dirty="0" smtClean="0">
              <a:cs typeface="Arial" charset="0"/>
            </a:endParaRPr>
          </a:p>
          <a:p>
            <a:r>
              <a:rPr lang="en-GB" sz="1400" dirty="0" smtClean="0">
                <a:cs typeface="Arial" charset="0"/>
              </a:rPr>
              <a:t> </a:t>
            </a:r>
            <a:endParaRPr lang="en-US" sz="1400" dirty="0" smtClean="0">
              <a:cs typeface="Arial" charset="0"/>
            </a:endParaRPr>
          </a:p>
          <a:p>
            <a:r>
              <a:rPr lang="en-GB" sz="1400" dirty="0" smtClean="0">
                <a:cs typeface="Arial" charset="0"/>
              </a:rPr>
              <a:t>“Perfect thing, I think it would be that all the useful, accurate, reliable information would like glow a different colour or something so I could tell without wasting my time going through all of them.” (</a:t>
            </a:r>
            <a:r>
              <a:rPr lang="en-GB" sz="1400" i="1" dirty="0" smtClean="0">
                <a:cs typeface="Arial" charset="0"/>
              </a:rPr>
              <a:t>UKS2 00:37:09</a:t>
            </a:r>
            <a:r>
              <a:rPr lang="en-GB" sz="1400" dirty="0" smtClean="0">
                <a:cs typeface="Arial" charset="0"/>
              </a:rPr>
              <a:t>)</a:t>
            </a:r>
            <a:endParaRPr lang="en-US" sz="1400" dirty="0" smtClean="0">
              <a:cs typeface="Arial" charset="0"/>
            </a:endParaRPr>
          </a:p>
          <a:p>
            <a:endParaRPr lang="en-US" sz="1400" dirty="0" smtClean="0"/>
          </a:p>
        </p:txBody>
      </p:sp>
      <p:sp>
        <p:nvSpPr>
          <p:cNvPr id="37892" name="Slide Number Placeholder 3"/>
          <p:cNvSpPr>
            <a:spLocks noGrp="1"/>
          </p:cNvSpPr>
          <p:nvPr>
            <p:ph type="sldNum" sz="quarter" idx="5"/>
          </p:nvPr>
        </p:nvSpPr>
        <p:spPr>
          <a:noFill/>
        </p:spPr>
        <p:txBody>
          <a:bodyPr/>
          <a:lstStyle/>
          <a:p>
            <a:fld id="{70B5FE90-1FBF-4475-BC5E-1A7B2A98CDCA}" type="slidenum">
              <a:rPr lang="en-US" smtClean="0"/>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C595EF7E-88B7-421E-AD97-A5F267C81563}"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a:p>
            <a:endParaRPr lang="en-US" smtClean="0"/>
          </a:p>
          <a:p>
            <a:endParaRPr lang="en-US" smtClean="0"/>
          </a:p>
        </p:txBody>
      </p:sp>
      <p:sp>
        <p:nvSpPr>
          <p:cNvPr id="39940" name="Slide Number Placeholder 3"/>
          <p:cNvSpPr>
            <a:spLocks noGrp="1"/>
          </p:cNvSpPr>
          <p:nvPr>
            <p:ph type="sldNum" sz="quarter" idx="5"/>
          </p:nvPr>
        </p:nvSpPr>
        <p:spPr>
          <a:noFill/>
        </p:spPr>
        <p:txBody>
          <a:bodyPr/>
          <a:lstStyle/>
          <a:p>
            <a:fld id="{98D58ED7-14F7-4845-B8C1-4154509280DC}" type="slidenum">
              <a:rPr lang="en-US" smtClean="0"/>
              <a:pPr/>
              <a:t>28</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2F27EABC-AAEB-47EC-9FA7-DDD95DA7CDC4}" type="slidenum">
              <a:rPr lang="en-US" smtClean="0"/>
              <a:pPr/>
              <a:t>29</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53595FD-B2F1-4CA5-9623-2668F8D0A430}" type="slidenum">
              <a:rPr lang="en-US" smtClean="0"/>
              <a:pPr/>
              <a:t>30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GB" smtClean="0"/>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04CCF0-4B47-4C46-AF24-859CB18909C3}"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OCLC Research Activities</a:t>
            </a:r>
          </a:p>
          <a:p>
            <a:pPr marL="342900" indent="-342900">
              <a:buFont typeface="+mj-lt"/>
              <a:buAutoNum type="arabicPeriod"/>
            </a:pPr>
            <a:r>
              <a:rPr lang="en-US" dirty="0" smtClean="0">
                <a:hlinkClick r:id="rId3"/>
              </a:rPr>
              <a:t>Research Information Management (RIM)</a:t>
            </a:r>
            <a:endParaRPr lang="en-US" dirty="0" smtClean="0"/>
          </a:p>
          <a:p>
            <a:pPr marL="342900" indent="-342900">
              <a:buFont typeface="+mj-lt"/>
              <a:buAutoNum type="arabicPeriod"/>
            </a:pPr>
            <a:r>
              <a:rPr lang="en-US" dirty="0" smtClean="0">
                <a:hlinkClick r:id="rId4"/>
              </a:rPr>
              <a:t>Mobilizing Unique Materials</a:t>
            </a:r>
            <a:r>
              <a:rPr lang="en-US" dirty="0" smtClean="0"/>
              <a:t> </a:t>
            </a:r>
          </a:p>
          <a:p>
            <a:pPr marL="342900" indent="-342900">
              <a:buFont typeface="+mj-lt"/>
              <a:buAutoNum type="arabicPeriod"/>
            </a:pPr>
            <a:r>
              <a:rPr lang="en-US" dirty="0" smtClean="0">
                <a:hlinkClick r:id="rId5"/>
              </a:rPr>
              <a:t>Metadata Support &amp; Management</a:t>
            </a:r>
            <a:r>
              <a:rPr lang="en-US" dirty="0" smtClean="0"/>
              <a:t> </a:t>
            </a:r>
          </a:p>
          <a:p>
            <a:pPr marL="342900" indent="-342900">
              <a:buFont typeface="+mj-lt"/>
              <a:buAutoNum type="arabicPeriod"/>
            </a:pPr>
            <a:r>
              <a:rPr lang="en-US" dirty="0" smtClean="0">
                <a:hlinkClick r:id="rId6"/>
              </a:rPr>
              <a:t>Infrastructure &amp; Standards Support</a:t>
            </a:r>
            <a:r>
              <a:rPr lang="en-US" dirty="0" smtClean="0"/>
              <a:t> </a:t>
            </a:r>
          </a:p>
          <a:p>
            <a:pPr marL="342900" indent="-342900">
              <a:buFont typeface="+mj-lt"/>
              <a:buAutoNum type="arabicPeriod"/>
            </a:pPr>
            <a:r>
              <a:rPr lang="en-US" dirty="0" smtClean="0">
                <a:hlinkClick r:id="rId7"/>
              </a:rPr>
              <a:t>System-wide Organization</a:t>
            </a:r>
            <a:r>
              <a:rPr lang="en-US" dirty="0" smtClean="0"/>
              <a:t> </a:t>
            </a:r>
          </a:p>
          <a:p>
            <a:pPr marL="342900" indent="-342900">
              <a:buFont typeface="+mj-lt"/>
              <a:buAutoNum type="arabicPeriod"/>
            </a:pPr>
            <a:r>
              <a:rPr lang="en-US" dirty="0" smtClean="0">
                <a:hlinkClick r:id="rId8"/>
              </a:rPr>
              <a:t>User Behavior Studies &amp; Synthesis</a:t>
            </a:r>
            <a:endParaRPr lang="en-US" dirty="0"/>
          </a:p>
        </p:txBody>
      </p:sp>
      <p:sp>
        <p:nvSpPr>
          <p:cNvPr id="4" name="Slide Number Placeholder 3"/>
          <p:cNvSpPr>
            <a:spLocks noGrp="1"/>
          </p:cNvSpPr>
          <p:nvPr>
            <p:ph type="sldNum" sz="quarter" idx="10"/>
          </p:nvPr>
        </p:nvSpPr>
        <p:spPr/>
        <p:txBody>
          <a:bodyPr/>
          <a:lstStyle/>
          <a:p>
            <a:pPr>
              <a:defRPr/>
            </a:pPr>
            <a:fld id="{1C0C63DE-660B-4B5C-B941-74D76988B983}"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project innovatively addressed current issues concerning the evaluation, sustainability, and, ultimately, the relevance of VRS for libraries.</a:t>
            </a:r>
          </a:p>
          <a:p>
            <a:r>
              <a:rPr lang="en-US" sz="1200" dirty="0" smtClean="0"/>
              <a:t>The study also identified ways to increase the visibility and use of VRS, and to improve service.</a:t>
            </a:r>
          </a:p>
          <a:p>
            <a:r>
              <a:rPr lang="en-US" sz="1200" dirty="0" smtClean="0"/>
              <a:t>Improving virtual reference services and making them more attractive to the public should result in increased use and increased recognition that VRS fills an important niche not served by other, more traditional library services.</a:t>
            </a:r>
          </a:p>
          <a:p>
            <a:r>
              <a:rPr lang="en-US" sz="1200" dirty="0" smtClean="0"/>
              <a:t>This, in turn, could help secure funding allocations, and the growth and improvement of services.</a:t>
            </a:r>
          </a:p>
          <a:p>
            <a:r>
              <a:rPr lang="en-US" sz="1200" dirty="0" smtClean="0"/>
              <a:t>The project was funded by a grant from the </a:t>
            </a:r>
            <a:r>
              <a:rPr lang="en-US" sz="1200" u="sng" dirty="0" smtClean="0">
                <a:hlinkClick r:id="rId3"/>
              </a:rPr>
              <a:t>Institute of Museum and Library Services</a:t>
            </a:r>
            <a:r>
              <a:rPr lang="en-US" sz="1200" dirty="0" smtClean="0"/>
              <a:t> (IMLS) and in-kind contributions from </a:t>
            </a:r>
            <a:r>
              <a:rPr lang="en-US" sz="1200" u="sng" dirty="0" smtClean="0">
                <a:hlinkClick r:id="rId4"/>
              </a:rPr>
              <a:t>Rutgers</a:t>
            </a:r>
            <a:r>
              <a:rPr lang="en-US" sz="1200" dirty="0" smtClean="0"/>
              <a:t>, The State University of New Jersey, and OCLC.</a:t>
            </a:r>
          </a:p>
          <a:p>
            <a:r>
              <a:rPr lang="en-US" sz="1200" dirty="0" smtClean="0"/>
              <a:t>This international study, conducted jointly by OCLC and the Rutgers </a:t>
            </a:r>
            <a:r>
              <a:rPr lang="en-US" sz="1200" u="sng" dirty="0" smtClean="0">
                <a:hlinkClick r:id="rId5"/>
              </a:rPr>
              <a:t>School of Communication, Information and Library Studies</a:t>
            </a:r>
            <a:r>
              <a:rPr lang="en-US" sz="1200" dirty="0" smtClean="0"/>
              <a:t>, addressed:</a:t>
            </a:r>
          </a:p>
          <a:p>
            <a:pPr lvl="0"/>
            <a:r>
              <a:rPr lang="en-US" sz="1200" dirty="0" smtClean="0"/>
              <a:t>factors influencing the selection and use of chat-based VRS</a:t>
            </a:r>
          </a:p>
          <a:p>
            <a:pPr lvl="0"/>
            <a:r>
              <a:rPr lang="en-US" sz="1200" dirty="0" smtClean="0"/>
              <a:t>user and staff perceptions of satisfaction</a:t>
            </a:r>
          </a:p>
          <a:p>
            <a:pPr lvl="0"/>
            <a:r>
              <a:rPr lang="en-US" sz="1200" dirty="0" smtClean="0"/>
              <a:t>why non-users of these services do not choose VRS</a:t>
            </a:r>
          </a:p>
          <a:p>
            <a:r>
              <a:rPr lang="en-US" sz="1200" dirty="0" smtClean="0"/>
              <a:t>It also developed research-based recommendations for VRS staff to increase satisfaction.</a:t>
            </a:r>
          </a:p>
          <a:p>
            <a:r>
              <a:rPr lang="en-US" sz="1200" dirty="0" smtClean="0"/>
              <a:t>Add Report published and numerous papers and book chapters published and presented</a:t>
            </a:r>
          </a:p>
          <a:p>
            <a:endParaRPr lang="en-US" dirty="0"/>
          </a:p>
        </p:txBody>
      </p:sp>
      <p:sp>
        <p:nvSpPr>
          <p:cNvPr id="4" name="Slide Number Placeholder 3"/>
          <p:cNvSpPr>
            <a:spLocks noGrp="1"/>
          </p:cNvSpPr>
          <p:nvPr>
            <p:ph type="sldNum" sz="quarter" idx="10"/>
          </p:nvPr>
        </p:nvSpPr>
        <p:spPr/>
        <p:txBody>
          <a:bodyPr/>
          <a:lstStyle/>
          <a:p>
            <a:pPr>
              <a:defRPr/>
            </a:pPr>
            <a:fld id="{9B04CCF0-4B47-4C46-AF24-859CB18909C3}"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t>report. Major findings:</a:t>
            </a:r>
          </a:p>
          <a:p>
            <a:r>
              <a:rPr lang="en-US" sz="1200" b="1" dirty="0" smtClean="0"/>
              <a:t>It’s all about the relationships</a:t>
            </a:r>
            <a:endParaRPr lang="en-US" sz="1200" dirty="0" smtClean="0"/>
          </a:p>
          <a:p>
            <a:r>
              <a:rPr lang="en-US" sz="1200" b="1" dirty="0" smtClean="0"/>
              <a:t>The death of ready reference has been exaggerated</a:t>
            </a:r>
            <a:endParaRPr lang="en-US" sz="1200" dirty="0" smtClean="0"/>
          </a:p>
          <a:p>
            <a:r>
              <a:rPr lang="en-US" sz="1200" b="1" dirty="0" smtClean="0"/>
              <a:t>Query clarification is key to accuracy and effectiveness</a:t>
            </a:r>
            <a:endParaRPr lang="en-US" sz="1200" dirty="0" smtClean="0"/>
          </a:p>
          <a:p>
            <a:r>
              <a:rPr lang="en-US" sz="1200" b="1" dirty="0" smtClean="0"/>
              <a:t>Convenience is the hook</a:t>
            </a:r>
            <a:endParaRPr lang="en-US" sz="1200" dirty="0" smtClean="0"/>
          </a:p>
          <a:p>
            <a:r>
              <a:rPr lang="en-US" sz="1200" b="1" dirty="0" smtClean="0"/>
              <a:t>Pay attention to the questions asked and your interpersonal behavior when communicating</a:t>
            </a:r>
            <a:endParaRPr lang="en-US" sz="1200" dirty="0" smtClean="0"/>
          </a:p>
          <a:p>
            <a:r>
              <a:rPr lang="en-US" sz="1200" b="1" dirty="0" smtClean="0"/>
              <a:t>Generational differences do come into play</a:t>
            </a:r>
            <a:endParaRPr lang="en-US" sz="1200" dirty="0" smtClean="0"/>
          </a:p>
          <a:p>
            <a:r>
              <a:rPr lang="en-US" sz="1200" b="1" dirty="0" smtClean="0"/>
              <a:t>Marketing matters</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B04CCF0-4B47-4C46-AF24-859CB18909C3}"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3369139"/>
            <a:ext cx="6704409" cy="5794139"/>
          </a:xfrm>
        </p:spPr>
        <p:txBody>
          <a:bodyPr>
            <a:noAutofit/>
          </a:bodyPr>
          <a:lstStyle/>
          <a:p>
            <a:r>
              <a:rPr lang="en-US" sz="1000" dirty="0" smtClean="0">
                <a:latin typeface="Arial" pitchFamily="34" charset="0"/>
                <a:cs typeface="Arial" pitchFamily="34" charset="0"/>
              </a:rPr>
              <a:t>http://www.jisc.ac.uk/media/documents/publications/reports/2010/digitalinformationseekerreport.pdf</a:t>
            </a:r>
          </a:p>
          <a:p>
            <a:r>
              <a:rPr lang="en-US" sz="1000" kern="1200" baseline="0" dirty="0" smtClean="0">
                <a:solidFill>
                  <a:schemeClr val="tx1"/>
                </a:solidFill>
                <a:latin typeface="Arial" pitchFamily="34" charset="0"/>
                <a:cs typeface="Arial" pitchFamily="34" charset="0"/>
              </a:rPr>
              <a:t>Among the central findings are the following:</a:t>
            </a:r>
          </a:p>
          <a:p>
            <a:r>
              <a:rPr lang="en-US" sz="1000" kern="1200" baseline="0" dirty="0" smtClean="0">
                <a:solidFill>
                  <a:schemeClr val="tx1"/>
                </a:solidFill>
                <a:latin typeface="Arial" pitchFamily="34" charset="0"/>
                <a:cs typeface="Arial" pitchFamily="34" charset="0"/>
              </a:rPr>
              <a:t>• </a:t>
            </a:r>
            <a:r>
              <a:rPr lang="en-US" sz="1000" b="1" kern="1200" baseline="0" dirty="0" smtClean="0">
                <a:solidFill>
                  <a:schemeClr val="tx1"/>
                </a:solidFill>
                <a:latin typeface="Arial" pitchFamily="34" charset="0"/>
                <a:cs typeface="Arial" pitchFamily="34" charset="0"/>
              </a:rPr>
              <a:t>Disciplinary differences do exist in researcher </a:t>
            </a:r>
            <a:r>
              <a:rPr lang="en-US" sz="1000" b="1" kern="1200" baseline="0" dirty="0" err="1" smtClean="0">
                <a:solidFill>
                  <a:schemeClr val="tx1"/>
                </a:solidFill>
                <a:latin typeface="Arial" pitchFamily="34" charset="0"/>
                <a:cs typeface="Arial" pitchFamily="34" charset="0"/>
              </a:rPr>
              <a:t>behaviours</a:t>
            </a:r>
            <a:r>
              <a:rPr lang="en-US" sz="1000" b="1" kern="1200" baseline="0" dirty="0" smtClean="0">
                <a:solidFill>
                  <a:schemeClr val="tx1"/>
                </a:solidFill>
                <a:latin typeface="Arial" pitchFamily="34" charset="0"/>
                <a:cs typeface="Arial" pitchFamily="34" charset="0"/>
              </a:rPr>
              <a:t>, both professional researchers and </a:t>
            </a:r>
            <a:r>
              <a:rPr lang="en-US" sz="1000" kern="1200" baseline="0" dirty="0" smtClean="0">
                <a:solidFill>
                  <a:schemeClr val="tx1"/>
                </a:solidFill>
                <a:latin typeface="Arial" pitchFamily="34" charset="0"/>
                <a:cs typeface="Arial" pitchFamily="34" charset="0"/>
              </a:rPr>
              <a:t>students.</a:t>
            </a:r>
          </a:p>
          <a:p>
            <a:r>
              <a:rPr lang="en-US" sz="1000" kern="1200" baseline="0" dirty="0" smtClean="0">
                <a:solidFill>
                  <a:schemeClr val="tx1"/>
                </a:solidFill>
                <a:latin typeface="Arial" pitchFamily="34" charset="0"/>
                <a:cs typeface="Arial" pitchFamily="34" charset="0"/>
              </a:rPr>
              <a:t>• </a:t>
            </a:r>
            <a:r>
              <a:rPr lang="en-US" sz="1000" b="1" kern="1200" baseline="0" dirty="0" smtClean="0">
                <a:solidFill>
                  <a:schemeClr val="tx1"/>
                </a:solidFill>
                <a:latin typeface="Arial" pitchFamily="34" charset="0"/>
                <a:cs typeface="Arial" pitchFamily="34" charset="0"/>
              </a:rPr>
              <a:t>E-journals are increasingly very important to the process of research at all levels.</a:t>
            </a:r>
          </a:p>
          <a:p>
            <a:r>
              <a:rPr lang="en-US" sz="1000" kern="1200" baseline="0" dirty="0" smtClean="0">
                <a:solidFill>
                  <a:schemeClr val="tx1"/>
                </a:solidFill>
                <a:latin typeface="Arial" pitchFamily="34" charset="0"/>
                <a:cs typeface="Arial" pitchFamily="34" charset="0"/>
              </a:rPr>
              <a:t>• The evidence provided by the results of the studies supports the </a:t>
            </a:r>
            <a:r>
              <a:rPr lang="en-US" sz="1000" b="1" kern="1200" baseline="0" dirty="0" smtClean="0">
                <a:solidFill>
                  <a:schemeClr val="tx1"/>
                </a:solidFill>
                <a:latin typeface="Arial" pitchFamily="34" charset="0"/>
                <a:cs typeface="Arial" pitchFamily="34" charset="0"/>
              </a:rPr>
              <a:t>centrality of Google and other </a:t>
            </a:r>
            <a:r>
              <a:rPr lang="en-US" sz="1000" kern="1200" baseline="0" dirty="0" smtClean="0">
                <a:solidFill>
                  <a:schemeClr val="tx1"/>
                </a:solidFill>
                <a:latin typeface="Arial" pitchFamily="34" charset="0"/>
                <a:cs typeface="Arial" pitchFamily="34" charset="0"/>
              </a:rPr>
              <a:t>search engines.</a:t>
            </a:r>
          </a:p>
          <a:p>
            <a:r>
              <a:rPr lang="en-US" sz="1000" kern="1200" baseline="0" dirty="0" smtClean="0">
                <a:solidFill>
                  <a:schemeClr val="tx1"/>
                </a:solidFill>
                <a:latin typeface="Arial" pitchFamily="34" charset="0"/>
                <a:cs typeface="Arial" pitchFamily="34" charset="0"/>
              </a:rPr>
              <a:t>o Google is often used to </a:t>
            </a:r>
            <a:r>
              <a:rPr lang="en-US" sz="1000" b="1" kern="1200" baseline="0" dirty="0" smtClean="0">
                <a:solidFill>
                  <a:schemeClr val="tx1"/>
                </a:solidFill>
                <a:latin typeface="Arial" pitchFamily="34" charset="0"/>
                <a:cs typeface="Arial" pitchFamily="34" charset="0"/>
              </a:rPr>
              <a:t>locate and access e-journal content.</a:t>
            </a:r>
          </a:p>
          <a:p>
            <a:r>
              <a:rPr lang="en-US" sz="1000" kern="1200" baseline="0" dirty="0" smtClean="0">
                <a:solidFill>
                  <a:schemeClr val="tx1"/>
                </a:solidFill>
                <a:latin typeface="Arial" pitchFamily="34" charset="0"/>
                <a:cs typeface="Arial" pitchFamily="34" charset="0"/>
              </a:rPr>
              <a:t>• At the same time, the entire </a:t>
            </a:r>
            <a:r>
              <a:rPr lang="en-US" sz="1000" b="1" kern="1200" baseline="0" dirty="0" smtClean="0">
                <a:solidFill>
                  <a:schemeClr val="tx1"/>
                </a:solidFill>
                <a:latin typeface="Arial" pitchFamily="34" charset="0"/>
                <a:cs typeface="Arial" pitchFamily="34" charset="0"/>
              </a:rPr>
              <a:t>Discovery-to-Delivery process needs to be supported by </a:t>
            </a:r>
            <a:r>
              <a:rPr lang="en-US" sz="1000" kern="1200" baseline="0" dirty="0" smtClean="0">
                <a:solidFill>
                  <a:schemeClr val="tx1"/>
                </a:solidFill>
                <a:latin typeface="Arial" pitchFamily="34" charset="0"/>
                <a:cs typeface="Arial" pitchFamily="34" charset="0"/>
              </a:rPr>
              <a:t>information systems, including increased access to resources.</a:t>
            </a:r>
          </a:p>
          <a:p>
            <a:r>
              <a:rPr lang="en-US" sz="1000" kern="1200" baseline="0" dirty="0" smtClean="0">
                <a:solidFill>
                  <a:schemeClr val="tx1"/>
                </a:solidFill>
                <a:latin typeface="Arial" pitchFamily="34" charset="0"/>
                <a:cs typeface="Arial" pitchFamily="34" charset="0"/>
              </a:rPr>
              <a:t>o </a:t>
            </a:r>
            <a:r>
              <a:rPr lang="en-US" sz="1000" b="1" kern="1200" baseline="0" dirty="0" smtClean="0">
                <a:solidFill>
                  <a:schemeClr val="tx1"/>
                </a:solidFill>
                <a:latin typeface="Arial" pitchFamily="34" charset="0"/>
                <a:cs typeface="Arial" pitchFamily="34" charset="0"/>
              </a:rPr>
              <a:t>Journal </a:t>
            </a:r>
            <a:r>
              <a:rPr lang="en-US" sz="1000" b="1" kern="1200" baseline="0" dirty="0" err="1" smtClean="0">
                <a:solidFill>
                  <a:schemeClr val="tx1"/>
                </a:solidFill>
                <a:latin typeface="Arial" pitchFamily="34" charset="0"/>
                <a:cs typeface="Arial" pitchFamily="34" charset="0"/>
              </a:rPr>
              <a:t>backfiles</a:t>
            </a:r>
            <a:r>
              <a:rPr lang="en-US" sz="1000" b="1" kern="1200" baseline="0" dirty="0" smtClean="0">
                <a:solidFill>
                  <a:schemeClr val="tx1"/>
                </a:solidFill>
                <a:latin typeface="Arial" pitchFamily="34" charset="0"/>
                <a:cs typeface="Arial" pitchFamily="34" charset="0"/>
              </a:rPr>
              <a:t> are particularly problematic in terms of access</a:t>
            </a:r>
          </a:p>
          <a:p>
            <a:r>
              <a:rPr lang="en-US" sz="1000" kern="1200" baseline="0" dirty="0" smtClean="0">
                <a:solidFill>
                  <a:schemeClr val="tx1"/>
                </a:solidFill>
                <a:latin typeface="Arial" pitchFamily="34" charset="0"/>
                <a:cs typeface="Arial" pitchFamily="34" charset="0"/>
              </a:rPr>
              <a:t>The realities of the online environment observed above led several studies to some common conclusions about changing user </a:t>
            </a:r>
            <a:r>
              <a:rPr lang="en-US" sz="1000" kern="1200" baseline="0" dirty="0" err="1" smtClean="0">
                <a:solidFill>
                  <a:schemeClr val="tx1"/>
                </a:solidFill>
                <a:latin typeface="Arial" pitchFamily="34" charset="0"/>
                <a:cs typeface="Arial" pitchFamily="34" charset="0"/>
              </a:rPr>
              <a:t>behaviours</a:t>
            </a:r>
            <a:r>
              <a:rPr lang="en-US" sz="1000" kern="1200" baseline="0" dirty="0" smtClean="0">
                <a:solidFill>
                  <a:schemeClr val="tx1"/>
                </a:solidFill>
                <a:latin typeface="Arial" pitchFamily="34" charset="0"/>
                <a:cs typeface="Arial" pitchFamily="34" charset="0"/>
              </a:rPr>
              <a:t>:</a:t>
            </a:r>
          </a:p>
          <a:p>
            <a:r>
              <a:rPr lang="en-US" sz="1000" kern="1200" baseline="0" dirty="0" smtClean="0">
                <a:solidFill>
                  <a:schemeClr val="tx1"/>
                </a:solidFill>
                <a:latin typeface="Arial" pitchFamily="34" charset="0"/>
                <a:cs typeface="Arial" pitchFamily="34" charset="0"/>
              </a:rPr>
              <a:t>• Regardless of age or experience, academic discipline, or context of the information need, </a:t>
            </a:r>
            <a:r>
              <a:rPr lang="en-US" sz="1000" b="1" kern="1200" baseline="0" dirty="0" smtClean="0">
                <a:solidFill>
                  <a:schemeClr val="tx1"/>
                </a:solidFill>
                <a:latin typeface="Arial" pitchFamily="34" charset="0"/>
                <a:cs typeface="Arial" pitchFamily="34" charset="0"/>
              </a:rPr>
              <a:t>speed and convenience are important to users.</a:t>
            </a:r>
          </a:p>
          <a:p>
            <a:r>
              <a:rPr lang="en-US" sz="1000" kern="1200" baseline="0" dirty="0" smtClean="0">
                <a:solidFill>
                  <a:schemeClr val="tx1"/>
                </a:solidFill>
                <a:latin typeface="Arial" pitchFamily="34" charset="0"/>
                <a:cs typeface="Arial" pitchFamily="34" charset="0"/>
              </a:rPr>
              <a:t>o Researchers particularly appreciate </a:t>
            </a:r>
            <a:r>
              <a:rPr lang="en-US" sz="1000" b="1" kern="1200" baseline="0" dirty="0" smtClean="0">
                <a:solidFill>
                  <a:schemeClr val="tx1"/>
                </a:solidFill>
                <a:latin typeface="Arial" pitchFamily="34" charset="0"/>
                <a:cs typeface="Arial" pitchFamily="34" charset="0"/>
              </a:rPr>
              <a:t>desktop access to scholarly content.</a:t>
            </a:r>
          </a:p>
          <a:p>
            <a:r>
              <a:rPr lang="en-US" sz="1000" kern="1200" baseline="0" dirty="0" smtClean="0">
                <a:solidFill>
                  <a:schemeClr val="tx1"/>
                </a:solidFill>
                <a:latin typeface="Arial" pitchFamily="34" charset="0"/>
                <a:cs typeface="Arial" pitchFamily="34" charset="0"/>
              </a:rPr>
              <a:t>o Users also appreciate the </a:t>
            </a:r>
            <a:r>
              <a:rPr lang="en-US" sz="1000" b="1" kern="1200" baseline="0" dirty="0" smtClean="0">
                <a:solidFill>
                  <a:schemeClr val="tx1"/>
                </a:solidFill>
                <a:latin typeface="Arial" pitchFamily="34" charset="0"/>
                <a:cs typeface="Arial" pitchFamily="34" charset="0"/>
              </a:rPr>
              <a:t>convenience of electronic access over the physical library.</a:t>
            </a:r>
          </a:p>
          <a:p>
            <a:r>
              <a:rPr lang="en-US" sz="1000" kern="1200" baseline="0" dirty="0" smtClean="0">
                <a:solidFill>
                  <a:schemeClr val="tx1"/>
                </a:solidFill>
                <a:latin typeface="Arial" pitchFamily="34" charset="0"/>
                <a:cs typeface="Arial" pitchFamily="34" charset="0"/>
              </a:rPr>
              <a:t>• Users are beginning to desire </a:t>
            </a:r>
            <a:r>
              <a:rPr lang="en-US" sz="1000" b="1" kern="1200" baseline="0" dirty="0" smtClean="0">
                <a:solidFill>
                  <a:schemeClr val="tx1"/>
                </a:solidFill>
                <a:latin typeface="Arial" pitchFamily="34" charset="0"/>
                <a:cs typeface="Arial" pitchFamily="34" charset="0"/>
              </a:rPr>
              <a:t>enhanced functionality in library systems.</a:t>
            </a:r>
          </a:p>
          <a:p>
            <a:r>
              <a:rPr lang="en-US" sz="1000" kern="1200" baseline="0" dirty="0" smtClean="0">
                <a:solidFill>
                  <a:schemeClr val="tx1"/>
                </a:solidFill>
                <a:latin typeface="Arial" pitchFamily="34" charset="0"/>
                <a:cs typeface="Arial" pitchFamily="34" charset="0"/>
              </a:rPr>
              <a:t>• They also desire </a:t>
            </a:r>
            <a:r>
              <a:rPr lang="en-US" sz="1000" b="1" kern="1200" baseline="0" dirty="0" smtClean="0">
                <a:solidFill>
                  <a:schemeClr val="tx1"/>
                </a:solidFill>
                <a:latin typeface="Arial" pitchFamily="34" charset="0"/>
                <a:cs typeface="Arial" pitchFamily="34" charset="0"/>
              </a:rPr>
              <a:t>enhanced content to assist them in evaluating resources.</a:t>
            </a:r>
          </a:p>
          <a:p>
            <a:r>
              <a:rPr lang="en-US" sz="1000" kern="1200" baseline="0" dirty="0" smtClean="0">
                <a:solidFill>
                  <a:schemeClr val="tx1"/>
                </a:solidFill>
                <a:latin typeface="Arial" pitchFamily="34" charset="0"/>
                <a:cs typeface="Arial" pitchFamily="34" charset="0"/>
              </a:rPr>
              <a:t>• They seem generally </a:t>
            </a:r>
            <a:r>
              <a:rPr lang="en-US" sz="1000" b="1" kern="1200" baseline="0" dirty="0" smtClean="0">
                <a:solidFill>
                  <a:schemeClr val="tx1"/>
                </a:solidFill>
                <a:latin typeface="Arial" pitchFamily="34" charset="0"/>
                <a:cs typeface="Arial" pitchFamily="34" charset="0"/>
              </a:rPr>
              <a:t>confident in their own ability to use information discovery tools.</a:t>
            </a:r>
          </a:p>
          <a:p>
            <a:r>
              <a:rPr lang="en-US" sz="1000" kern="1200" baseline="0" dirty="0" smtClean="0">
                <a:solidFill>
                  <a:schemeClr val="tx1"/>
                </a:solidFill>
                <a:latin typeface="Arial" pitchFamily="34" charset="0"/>
                <a:cs typeface="Arial" pitchFamily="34" charset="0"/>
              </a:rPr>
              <a:t>However, it seems that </a:t>
            </a:r>
            <a:r>
              <a:rPr lang="en-US" sz="1000" b="1" kern="1200" baseline="0" dirty="0" smtClean="0">
                <a:solidFill>
                  <a:schemeClr val="tx1"/>
                </a:solidFill>
                <a:latin typeface="Arial" pitchFamily="34" charset="0"/>
                <a:cs typeface="Arial" pitchFamily="34" charset="0"/>
              </a:rPr>
              <a:t>information literacy has not necessarily improved.</a:t>
            </a:r>
          </a:p>
          <a:p>
            <a:r>
              <a:rPr lang="en-US" sz="1000" kern="1200" baseline="0" dirty="0" smtClean="0">
                <a:solidFill>
                  <a:schemeClr val="tx1"/>
                </a:solidFill>
                <a:latin typeface="Arial" pitchFamily="34" charset="0"/>
                <a:cs typeface="Arial" pitchFamily="34" charset="0"/>
              </a:rPr>
              <a:t>o </a:t>
            </a:r>
            <a:r>
              <a:rPr lang="en-US" sz="1000" b="1" kern="1200" baseline="0" dirty="0" smtClean="0">
                <a:solidFill>
                  <a:schemeClr val="tx1"/>
                </a:solidFill>
                <a:latin typeface="Arial" pitchFamily="34" charset="0"/>
                <a:cs typeface="Arial" pitchFamily="34" charset="0"/>
              </a:rPr>
              <a:t>High-quality metadata is thus becoming even more important for the discovery </a:t>
            </a:r>
            <a:r>
              <a:rPr lang="en-US" sz="1000" kern="1200" baseline="0" dirty="0" smtClean="0">
                <a:solidFill>
                  <a:schemeClr val="tx1"/>
                </a:solidFill>
                <a:latin typeface="Arial" pitchFamily="34" charset="0"/>
                <a:cs typeface="Arial" pitchFamily="34" charset="0"/>
              </a:rPr>
              <a:t>process.</a:t>
            </a:r>
          </a:p>
          <a:p>
            <a:r>
              <a:rPr lang="en-US" sz="1000" kern="1200" baseline="0" dirty="0" smtClean="0">
                <a:solidFill>
                  <a:schemeClr val="tx1"/>
                </a:solidFill>
                <a:latin typeface="Arial" pitchFamily="34" charset="0"/>
                <a:cs typeface="Arial" pitchFamily="34" charset="0"/>
              </a:rPr>
              <a:t>In addition, some common findings regarding content and resources arise:</a:t>
            </a:r>
          </a:p>
          <a:p>
            <a:r>
              <a:rPr lang="en-US" sz="1000" kern="1200" baseline="0" dirty="0" smtClean="0">
                <a:solidFill>
                  <a:schemeClr val="tx1"/>
                </a:solidFill>
                <a:latin typeface="Arial" pitchFamily="34" charset="0"/>
                <a:cs typeface="Arial" pitchFamily="34" charset="0"/>
              </a:rPr>
              <a:t>• </a:t>
            </a:r>
            <a:r>
              <a:rPr lang="en-US" sz="1000" b="1" kern="1200" baseline="0" dirty="0" smtClean="0">
                <a:solidFill>
                  <a:schemeClr val="tx1"/>
                </a:solidFill>
                <a:latin typeface="Arial" pitchFamily="34" charset="0"/>
                <a:cs typeface="Arial" pitchFamily="34" charset="0"/>
              </a:rPr>
              <a:t>More digital content of all kinds and formats is almost uniformly seen as better.</a:t>
            </a:r>
          </a:p>
          <a:p>
            <a:r>
              <a:rPr lang="en-US" sz="1000" kern="1200" baseline="0" dirty="0" smtClean="0">
                <a:solidFill>
                  <a:schemeClr val="tx1"/>
                </a:solidFill>
                <a:latin typeface="Arial" pitchFamily="34" charset="0"/>
                <a:cs typeface="Arial" pitchFamily="34" charset="0"/>
              </a:rPr>
              <a:t>• People still tend to think of </a:t>
            </a:r>
            <a:r>
              <a:rPr lang="en-US" sz="1000" b="1" kern="1200" baseline="0" dirty="0" smtClean="0">
                <a:solidFill>
                  <a:schemeClr val="tx1"/>
                </a:solidFill>
                <a:latin typeface="Arial" pitchFamily="34" charset="0"/>
                <a:cs typeface="Arial" pitchFamily="34" charset="0"/>
              </a:rPr>
              <a:t>libraries as collections of books.</a:t>
            </a:r>
          </a:p>
          <a:p>
            <a:r>
              <a:rPr lang="en-US" sz="1000" kern="1200" baseline="0" dirty="0" smtClean="0">
                <a:solidFill>
                  <a:schemeClr val="tx1"/>
                </a:solidFill>
                <a:latin typeface="Arial" pitchFamily="34" charset="0"/>
                <a:cs typeface="Arial" pitchFamily="34" charset="0"/>
              </a:rPr>
              <a:t>• Despite this, researchers also </a:t>
            </a:r>
            <a:r>
              <a:rPr lang="en-US" sz="1000" b="1" kern="1200" baseline="0" dirty="0" smtClean="0">
                <a:solidFill>
                  <a:schemeClr val="tx1"/>
                </a:solidFill>
                <a:latin typeface="Arial" pitchFamily="34" charset="0"/>
                <a:cs typeface="Arial" pitchFamily="34" charset="0"/>
              </a:rPr>
              <a:t>value human resources in their information-seeking.</a:t>
            </a:r>
          </a:p>
          <a:p>
            <a:r>
              <a:rPr lang="en-US" sz="1000" kern="1200" baseline="0" dirty="0" smtClean="0">
                <a:solidFill>
                  <a:schemeClr val="tx1"/>
                </a:solidFill>
                <a:latin typeface="Arial" pitchFamily="34" charset="0"/>
                <a:cs typeface="Arial" pitchFamily="34" charset="0"/>
              </a:rPr>
              <a:t>In some cases, the studies reviewed included findings which seem to contradict one another, and for which evidence may be mixed:</a:t>
            </a:r>
          </a:p>
          <a:p>
            <a:r>
              <a:rPr lang="en-US" sz="1000" kern="1200" baseline="0" dirty="0" smtClean="0">
                <a:solidFill>
                  <a:schemeClr val="tx1"/>
                </a:solidFill>
                <a:latin typeface="Arial" pitchFamily="34" charset="0"/>
                <a:cs typeface="Arial" pitchFamily="34" charset="0"/>
              </a:rPr>
              <a:t>• There is evidence for both broad and narrow </a:t>
            </a:r>
            <a:r>
              <a:rPr lang="en-US" sz="1000" b="1" kern="1200" baseline="0" dirty="0" smtClean="0">
                <a:solidFill>
                  <a:schemeClr val="tx1"/>
                </a:solidFill>
                <a:latin typeface="Arial" pitchFamily="34" charset="0"/>
                <a:cs typeface="Arial" pitchFamily="34" charset="0"/>
              </a:rPr>
              <a:t>range of tools used for scholarly research.</a:t>
            </a:r>
          </a:p>
          <a:p>
            <a:r>
              <a:rPr lang="en-US" sz="1000" kern="1200" baseline="0" dirty="0" smtClean="0">
                <a:solidFill>
                  <a:schemeClr val="tx1"/>
                </a:solidFill>
                <a:latin typeface="Arial" pitchFamily="34" charset="0"/>
                <a:cs typeface="Arial" pitchFamily="34" charset="0"/>
              </a:rPr>
              <a:t>• There is evidence both in </a:t>
            </a:r>
            <a:r>
              <a:rPr lang="en-US" sz="1000" kern="1200" baseline="0" dirty="0" err="1" smtClean="0">
                <a:solidFill>
                  <a:schemeClr val="tx1"/>
                </a:solidFill>
                <a:latin typeface="Arial" pitchFamily="34" charset="0"/>
                <a:cs typeface="Arial" pitchFamily="34" charset="0"/>
              </a:rPr>
              <a:t>favour</a:t>
            </a:r>
            <a:r>
              <a:rPr lang="en-US" sz="1000" kern="1200" baseline="0" dirty="0" smtClean="0">
                <a:solidFill>
                  <a:schemeClr val="tx1"/>
                </a:solidFill>
                <a:latin typeface="Arial" pitchFamily="34" charset="0"/>
                <a:cs typeface="Arial" pitchFamily="34" charset="0"/>
              </a:rPr>
              <a:t> and against </a:t>
            </a:r>
            <a:r>
              <a:rPr lang="en-US" sz="1000" b="1" kern="1200" baseline="0" dirty="0" smtClean="0">
                <a:solidFill>
                  <a:schemeClr val="tx1"/>
                </a:solidFill>
                <a:latin typeface="Arial" pitchFamily="34" charset="0"/>
                <a:cs typeface="Arial" pitchFamily="34" charset="0"/>
              </a:rPr>
              <a:t>formal training in electronic searching.</a:t>
            </a:r>
          </a:p>
          <a:p>
            <a:r>
              <a:rPr lang="en-US" sz="1000" kern="1200" baseline="0" dirty="0" smtClean="0">
                <a:solidFill>
                  <a:schemeClr val="tx1"/>
                </a:solidFill>
                <a:latin typeface="Arial" pitchFamily="34" charset="0"/>
                <a:cs typeface="Arial" pitchFamily="34" charset="0"/>
              </a:rPr>
              <a:t>• There are mixed conclusions on the question of whether </a:t>
            </a:r>
            <a:r>
              <a:rPr lang="en-US" sz="1000" b="1" kern="1200" baseline="0" dirty="0" smtClean="0">
                <a:solidFill>
                  <a:schemeClr val="tx1"/>
                </a:solidFill>
                <a:latin typeface="Arial" pitchFamily="34" charset="0"/>
                <a:cs typeface="Arial" pitchFamily="34" charset="0"/>
              </a:rPr>
              <a:t>recommendations, provided by recommender systems, and social media are having an impact on information seeking.</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1C0C63DE-660B-4B5C-B941-74D76988B983}"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b="1" smtClean="0">
                <a:latin typeface="Arial" charset="0"/>
              </a:rPr>
              <a:t>Digital Information Seeker, pg. 4-5.</a:t>
            </a:r>
          </a:p>
          <a:p>
            <a:r>
              <a:rPr lang="en-US" smtClean="0">
                <a:latin typeface="Arial" charset="0"/>
              </a:rPr>
              <a:t>In a few cases, the above findings from the studies under review offered evidence that runs counter to popular perceptions of the current information scene. </a:t>
            </a:r>
          </a:p>
          <a:p>
            <a:pPr>
              <a:buFontTx/>
              <a:buChar char="•"/>
            </a:pPr>
            <a:r>
              <a:rPr lang="en-US" smtClean="0">
                <a:latin typeface="Arial" charset="0"/>
              </a:rPr>
              <a:t>Many popular media claims about the “Google generation” may not be supported by all the evidence. </a:t>
            </a:r>
          </a:p>
          <a:p>
            <a:pPr>
              <a:buFontTx/>
              <a:buChar char="•"/>
            </a:pPr>
            <a:r>
              <a:rPr lang="en-US" smtClean="0">
                <a:latin typeface="Arial" charset="0"/>
              </a:rPr>
              <a:t>In choosing among search engines, some evidence indicates that speed may not be the most important evaluative factor. </a:t>
            </a:r>
          </a:p>
          <a:p>
            <a:pPr>
              <a:buFontTx/>
              <a:buChar char="•"/>
            </a:pPr>
            <a:r>
              <a:rPr lang="en-US" smtClean="0">
                <a:latin typeface="Arial" charset="0"/>
              </a:rPr>
              <a:t>The studies that addressed library OPACs provide little support for the advanced search options which are still popular in these systems. </a:t>
            </a:r>
          </a:p>
          <a:p>
            <a:endParaRPr lang="en-US" smtClean="0">
              <a:latin typeface="Arial" charset="0"/>
            </a:endParaRPr>
          </a:p>
        </p:txBody>
      </p:sp>
      <p:sp>
        <p:nvSpPr>
          <p:cNvPr id="89092" name="Slide Number Placeholder 3"/>
          <p:cNvSpPr>
            <a:spLocks noGrp="1"/>
          </p:cNvSpPr>
          <p:nvPr>
            <p:ph type="sldNum" sz="quarter" idx="5"/>
          </p:nvPr>
        </p:nvSpPr>
        <p:spPr>
          <a:noFill/>
        </p:spPr>
        <p:txBody>
          <a:bodyPr/>
          <a:lstStyle/>
          <a:p>
            <a:fld id="{0757601F-2491-4942-BDCA-5495909B8745}"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CD25E1B-E4E5-4373-A6A7-69074B075776}" type="slidenum">
              <a:rPr lang="en-US" smtClean="0"/>
              <a:pPr/>
              <a:t>12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GB" smtClean="0"/>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10.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flip="none" rotWithShape="1">
            <a:gsLst>
              <a:gs pos="0">
                <a:schemeClr val="accent1">
                  <a:lumMod val="75000"/>
                </a:schemeClr>
              </a:gs>
              <a:gs pos="100000">
                <a:srgbClr val="2178B5">
                  <a:shade val="100000"/>
                  <a:satMod val="115000"/>
                </a:srgbClr>
              </a:gs>
            </a:gsLst>
            <a:lin ang="16200000" scaled="1"/>
            <a:tileRect/>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2"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1289050"/>
            <a:ext cx="1854200" cy="1854200"/>
          </a:xfrm>
          <a:prstGeom prst="ellipse">
            <a:avLst/>
          </a:prstGeom>
          <a:solidFill>
            <a:schemeClr val="folHlink"/>
          </a:solidFill>
          <a:ln w="88900">
            <a:solidFill>
              <a:srgbClr val="FFFFFF"/>
            </a:solidFill>
            <a:round/>
            <a:headEnd/>
            <a:tailEnd/>
          </a:ln>
          <a:effectLst/>
        </p:spPr>
        <p:txBody>
          <a:bodyPr wrap="none" anchor="ctr"/>
          <a:lstStyle/>
          <a:p>
            <a:pPr algn="ctr">
              <a:lnSpc>
                <a:spcPct val="100000"/>
              </a:lnSpc>
              <a:spcBef>
                <a:spcPts val="0"/>
              </a:spcBef>
              <a:defRPr/>
            </a:pPr>
            <a:r>
              <a:rPr lang="en-US" sz="1600" dirty="0" smtClean="0"/>
              <a:t>IFLA </a:t>
            </a:r>
          </a:p>
          <a:p>
            <a:pPr algn="ctr">
              <a:lnSpc>
                <a:spcPct val="100000"/>
              </a:lnSpc>
              <a:spcBef>
                <a:spcPts val="0"/>
              </a:spcBef>
              <a:defRPr/>
            </a:pPr>
            <a:r>
              <a:rPr lang="en-US" sz="1600" baseline="0" dirty="0" smtClean="0"/>
              <a:t>Conference</a:t>
            </a:r>
          </a:p>
          <a:p>
            <a:pPr algn="ctr">
              <a:lnSpc>
                <a:spcPct val="100000"/>
              </a:lnSpc>
              <a:spcBef>
                <a:spcPts val="0"/>
              </a:spcBef>
              <a:defRPr/>
            </a:pPr>
            <a:r>
              <a:rPr lang="en-US" sz="1400" baseline="0" dirty="0" smtClean="0"/>
              <a:t>San Juan,</a:t>
            </a:r>
          </a:p>
          <a:p>
            <a:pPr algn="ctr">
              <a:lnSpc>
                <a:spcPct val="100000"/>
              </a:lnSpc>
              <a:spcBef>
                <a:spcPts val="0"/>
              </a:spcBef>
              <a:defRPr/>
            </a:pPr>
            <a:r>
              <a:rPr lang="en-US" sz="1400" baseline="0" dirty="0" smtClean="0"/>
              <a:t>Puerto Rico</a:t>
            </a:r>
          </a:p>
          <a:p>
            <a:pPr algn="ctr">
              <a:lnSpc>
                <a:spcPct val="100000"/>
              </a:lnSpc>
              <a:spcBef>
                <a:spcPts val="0"/>
              </a:spcBef>
              <a:defRPr/>
            </a:pPr>
            <a:r>
              <a:rPr lang="en-US" sz="1400" baseline="0" dirty="0" smtClean="0"/>
              <a:t>15 August 2011</a:t>
            </a:r>
            <a:endParaRPr lang="en-US" sz="1400" baseline="0" dirty="0"/>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solidFill>
                  <a:schemeClr val="bg1"/>
                </a:solidFill>
              </a:defRPr>
            </a:lvl1pPr>
          </a:lstStyle>
          <a:p>
            <a:r>
              <a:rPr lang="en-US" dirty="0"/>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buNone/>
              <a:defRPr/>
            </a:lvl1pPr>
          </a:lstStyle>
          <a:p>
            <a:r>
              <a:rPr lang="en-US" dirty="0"/>
              <a:t>Speaker’s Name</a:t>
            </a:r>
          </a:p>
        </p:txBody>
      </p:sp>
      <p:pic>
        <p:nvPicPr>
          <p:cNvPr id="15" name="Picture 14" descr="OCLC_GLOBAL_COUNCIL_CMYK_LG.jpg"/>
          <p:cNvPicPr>
            <a:picLocks noChangeAspect="1"/>
          </p:cNvPicPr>
          <p:nvPr userDrawn="1"/>
        </p:nvPicPr>
        <p:blipFill>
          <a:blip r:embed="rId6" cstate="print"/>
          <a:stretch>
            <a:fillRect/>
          </a:stretch>
        </p:blipFill>
        <p:spPr>
          <a:xfrm>
            <a:off x="5518947" y="5537200"/>
            <a:ext cx="3167852" cy="8309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36750"/>
            <a:ext cx="3775075" cy="202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3213"/>
            <a:ext cx="3775075"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flip="none" rotWithShape="1">
            <a:gsLst>
              <a:gs pos="0">
                <a:schemeClr val="accent1">
                  <a:lumMod val="75000"/>
                </a:schemeClr>
              </a:gs>
              <a:gs pos="100000">
                <a:srgbClr val="2178B5">
                  <a:shade val="100000"/>
                  <a:satMod val="115000"/>
                </a:srgbClr>
              </a:gs>
            </a:gsLst>
            <a:lin ang="16200000" scaled="1"/>
            <a:tileRect/>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2"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1289050"/>
            <a:ext cx="1854200" cy="1854200"/>
          </a:xfrm>
          <a:prstGeom prst="ellipse">
            <a:avLst/>
          </a:prstGeom>
          <a:solidFill>
            <a:schemeClr val="folHlink"/>
          </a:solidFill>
          <a:ln w="88900">
            <a:solidFill>
              <a:srgbClr val="FFFFFF"/>
            </a:solidFill>
            <a:round/>
            <a:headEnd/>
            <a:tailEnd/>
          </a:ln>
          <a:effectLst/>
        </p:spPr>
        <p:txBody>
          <a:bodyPr wrap="none" anchor="ctr"/>
          <a:lstStyle/>
          <a:p>
            <a:pPr algn="ctr">
              <a:lnSpc>
                <a:spcPct val="120000"/>
              </a:lnSpc>
              <a:spcBef>
                <a:spcPct val="50000"/>
              </a:spcBef>
              <a:defRPr/>
            </a:pPr>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solidFill>
                  <a:schemeClr val="bg1"/>
                </a:solidFill>
              </a:defRPr>
            </a:lvl1pPr>
          </a:lstStyle>
          <a:p>
            <a:r>
              <a:rPr lang="en-US" dirty="0"/>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buNone/>
              <a:defRPr/>
            </a:lvl1pPr>
          </a:lstStyle>
          <a:p>
            <a:r>
              <a:rPr lang="en-US" dirty="0"/>
              <a:t>Speaker’s Name</a:t>
            </a:r>
          </a:p>
        </p:txBody>
      </p:sp>
      <p:pic>
        <p:nvPicPr>
          <p:cNvPr id="15" name="Picture 14" descr="OCLC_GLOBAL_COUNCIL_CMYK_LG.jpg"/>
          <p:cNvPicPr>
            <a:picLocks noChangeAspect="1"/>
          </p:cNvPicPr>
          <p:nvPr userDrawn="1"/>
        </p:nvPicPr>
        <p:blipFill>
          <a:blip r:embed="rId6" cstate="print"/>
          <a:stretch>
            <a:fillRect/>
          </a:stretch>
        </p:blipFill>
        <p:spPr>
          <a:xfrm>
            <a:off x="5518947" y="5537200"/>
            <a:ext cx="3167852" cy="83091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36750"/>
            <a:ext cx="3775075" cy="202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3213"/>
            <a:ext cx="3775075"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flip="none" rotWithShape="1">
            <a:gsLst>
              <a:gs pos="0">
                <a:schemeClr val="accent1">
                  <a:lumMod val="75000"/>
                </a:schemeClr>
              </a:gs>
              <a:gs pos="100000">
                <a:srgbClr val="2178B5">
                  <a:shade val="100000"/>
                  <a:satMod val="115000"/>
                </a:srgbClr>
              </a:gs>
            </a:gsLst>
            <a:lin ang="16200000" scaled="1"/>
            <a:tileRect/>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2"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1289050"/>
            <a:ext cx="1854200" cy="1854200"/>
          </a:xfrm>
          <a:prstGeom prst="ellipse">
            <a:avLst/>
          </a:prstGeom>
          <a:solidFill>
            <a:schemeClr val="folHlink"/>
          </a:solidFill>
          <a:ln w="88900">
            <a:solidFill>
              <a:srgbClr val="FFFFFF"/>
            </a:solidFill>
            <a:round/>
            <a:headEnd/>
            <a:tailEnd/>
          </a:ln>
          <a:effectLst/>
        </p:spPr>
        <p:txBody>
          <a:bodyPr wrap="none" anchor="ctr"/>
          <a:lstStyle/>
          <a:p>
            <a:pPr algn="ctr">
              <a:lnSpc>
                <a:spcPct val="120000"/>
              </a:lnSpc>
              <a:spcBef>
                <a:spcPct val="50000"/>
              </a:spcBef>
              <a:defRPr/>
            </a:pPr>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solidFill>
                  <a:schemeClr val="bg1"/>
                </a:solidFill>
              </a:defRPr>
            </a:lvl1pPr>
          </a:lstStyle>
          <a:p>
            <a:r>
              <a:rPr lang="en-US" dirty="0"/>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buNone/>
              <a:defRPr/>
            </a:lvl1pPr>
          </a:lstStyle>
          <a:p>
            <a:r>
              <a:rPr lang="en-US" dirty="0"/>
              <a:t>Speaker’s Name</a:t>
            </a:r>
          </a:p>
        </p:txBody>
      </p:sp>
      <p:pic>
        <p:nvPicPr>
          <p:cNvPr id="15" name="Picture 14" descr="OCLC_GLOBAL_COUNCIL_CMYK_LG.jpg"/>
          <p:cNvPicPr>
            <a:picLocks noChangeAspect="1"/>
          </p:cNvPicPr>
          <p:nvPr userDrawn="1"/>
        </p:nvPicPr>
        <p:blipFill>
          <a:blip r:embed="rId6" cstate="print"/>
          <a:stretch>
            <a:fillRect/>
          </a:stretch>
        </p:blipFill>
        <p:spPr>
          <a:xfrm>
            <a:off x="5518947" y="5537200"/>
            <a:ext cx="3167852" cy="83091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36750"/>
            <a:ext cx="3775075" cy="202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3213"/>
            <a:ext cx="3775075"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flip="none" rotWithShape="1">
            <a:gsLst>
              <a:gs pos="0">
                <a:schemeClr val="accent1">
                  <a:lumMod val="75000"/>
                </a:schemeClr>
              </a:gs>
              <a:gs pos="100000">
                <a:srgbClr val="2178B5">
                  <a:shade val="100000"/>
                  <a:satMod val="115000"/>
                </a:srgbClr>
              </a:gs>
            </a:gsLst>
            <a:lin ang="16200000" scaled="1"/>
            <a:tileRect/>
          </a:gradFill>
          <a:ln w="9525">
            <a:noFill/>
            <a:miter lim="800000"/>
            <a:headEnd/>
            <a:tailEnd/>
          </a:ln>
          <a:effectLst/>
        </p:spPr>
        <p:txBody>
          <a:bodyPr wrap="none" anchor="ctr"/>
          <a:lstStyle/>
          <a:p>
            <a:pPr>
              <a:lnSpc>
                <a:spcPct val="120000"/>
              </a:lnSpc>
              <a:spcBef>
                <a:spcPct val="50000"/>
              </a:spcBef>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lnSpc>
                <a:spcPct val="120000"/>
              </a:lnSpc>
              <a:spcBef>
                <a:spcPct val="50000"/>
              </a:spcBef>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lnSpc>
                <a:spcPct val="120000"/>
              </a:lnSpc>
              <a:spcBef>
                <a:spcPct val="50000"/>
              </a:spcBef>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lnSpc>
                <a:spcPct val="120000"/>
              </a:lnSpc>
              <a:spcBef>
                <a:spcPct val="50000"/>
              </a:spcBef>
              <a:defRPr/>
            </a:pPr>
            <a:endParaRPr lang="en-US"/>
          </a:p>
        </p:txBody>
      </p:sp>
      <p:grpSp>
        <p:nvGrpSpPr>
          <p:cNvPr id="2"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1289050"/>
            <a:ext cx="1854200" cy="1854200"/>
          </a:xfrm>
          <a:prstGeom prst="ellipse">
            <a:avLst/>
          </a:prstGeom>
          <a:solidFill>
            <a:schemeClr val="folHlink"/>
          </a:solidFill>
          <a:ln w="88900">
            <a:solidFill>
              <a:srgbClr val="FFFFFF"/>
            </a:solidFill>
            <a:round/>
            <a:headEnd/>
            <a:tailEnd/>
          </a:ln>
          <a:effectLst/>
        </p:spPr>
        <p:txBody>
          <a:bodyPr wrap="none" anchor="ctr"/>
          <a:lstStyle/>
          <a:p>
            <a:pPr algn="ctr">
              <a:lnSpc>
                <a:spcPct val="120000"/>
              </a:lnSpc>
              <a:spcBef>
                <a:spcPct val="50000"/>
              </a:spcBef>
              <a:defRPr/>
            </a:pPr>
            <a:endParaRPr lang="en-US"/>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solidFill>
                  <a:schemeClr val="bg1"/>
                </a:solidFill>
              </a:defRPr>
            </a:lvl1pPr>
          </a:lstStyle>
          <a:p>
            <a:r>
              <a:rPr lang="en-US" dirty="0"/>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buNone/>
              <a:defRPr/>
            </a:lvl1pPr>
          </a:lstStyle>
          <a:p>
            <a:r>
              <a:rPr lang="en-US" dirty="0"/>
              <a:t>Speaker’s Name</a:t>
            </a:r>
          </a:p>
        </p:txBody>
      </p:sp>
      <p:pic>
        <p:nvPicPr>
          <p:cNvPr id="15" name="Picture 14" descr="OCLC_GLOBAL_COUNCIL_CMYK_LG.jpg"/>
          <p:cNvPicPr>
            <a:picLocks noChangeAspect="1"/>
          </p:cNvPicPr>
          <p:nvPr userDrawn="1"/>
        </p:nvPicPr>
        <p:blipFill>
          <a:blip r:embed="rId6" cstate="print"/>
          <a:stretch>
            <a:fillRect/>
          </a:stretch>
        </p:blipFill>
        <p:spPr>
          <a:xfrm>
            <a:off x="5518947" y="5537200"/>
            <a:ext cx="3167852" cy="830912"/>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a:t>Click to edit Master title style</a:t>
            </a:r>
          </a:p>
        </p:txBody>
      </p:sp>
      <p:sp>
        <p:nvSpPr>
          <p:cNvPr id="3" name="Content Placeholder 2"/>
          <p:cNvSpPr>
            <a:spLocks noGrp="1"/>
          </p:cNvSpPr>
          <p:nvPr>
            <p:ph sz="half" idx="1"/>
          </p:nvPr>
        </p:nvSpPr>
        <p:spPr>
          <a:xfrm>
            <a:off x="720725" y="1936750"/>
            <a:ext cx="3775075" cy="4202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36750"/>
            <a:ext cx="3775075" cy="2024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3213"/>
            <a:ext cx="3775075" cy="202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image" Target="../media/image3.png"/><Relationship Id="rId20"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5.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png"/><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19" Type="http://schemas.openxmlformats.org/officeDocument/2006/relationships/image" Target="../media/image11.jpe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9"/>
          <p:cNvSpPr>
            <a:spLocks noChangeArrowheads="1"/>
          </p:cNvSpPr>
          <p:nvPr userDrawn="1"/>
        </p:nvSpPr>
        <p:spPr bwMode="auto">
          <a:xfrm>
            <a:off x="0" y="5588000"/>
            <a:ext cx="9144000" cy="63500"/>
          </a:xfrm>
          <a:prstGeom prst="rect">
            <a:avLst/>
          </a:prstGeom>
          <a:solidFill>
            <a:srgbClr val="2178B5"/>
          </a:solidFill>
          <a:ln w="9525">
            <a:noFill/>
            <a:miter lim="800000"/>
            <a:headEnd/>
            <a:tailEnd/>
          </a:ln>
          <a:effectLst/>
        </p:spPr>
        <p:txBody>
          <a:bodyPr wrap="none" anchor="ctr"/>
          <a:lstStyle/>
          <a:p>
            <a:pPr>
              <a:lnSpc>
                <a:spcPct val="120000"/>
              </a:lnSpc>
              <a:spcBef>
                <a:spcPct val="50000"/>
              </a:spcBef>
              <a:defRPr/>
            </a:pPr>
            <a:endParaRPr lang="en-US"/>
          </a:p>
        </p:txBody>
      </p:sp>
      <p:sp>
        <p:nvSpPr>
          <p:cNvPr id="14" name="Rectangle 13"/>
          <p:cNvSpPr/>
          <p:nvPr userDrawn="1"/>
        </p:nvSpPr>
        <p:spPr bwMode="auto">
          <a:xfrm>
            <a:off x="0" y="0"/>
            <a:ext cx="9144000" cy="5600700"/>
          </a:xfrm>
          <a:prstGeom prst="rect">
            <a:avLst/>
          </a:prstGeom>
          <a:gradFill flip="none" rotWithShape="1">
            <a:gsLst>
              <a:gs pos="0">
                <a:srgbClr val="66CCFF">
                  <a:alpha val="92941"/>
                </a:srgbClr>
              </a:gs>
              <a:gs pos="34000">
                <a:schemeClr val="bg1"/>
              </a:gs>
              <a:gs pos="91000">
                <a:schemeClr val="bg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dirty="0" smtClean="0">
              <a:ln>
                <a:noFill/>
              </a:ln>
              <a:solidFill>
                <a:schemeClr val="accent6"/>
              </a:solidFill>
              <a:effectLst/>
              <a:latin typeface="Trebuchet MS" pitchFamily="34" charset="0"/>
            </a:endParaRPr>
          </a:p>
        </p:txBody>
      </p:sp>
      <p:sp>
        <p:nvSpPr>
          <p:cNvPr id="1026" name="Rectangle 2"/>
          <p:cNvSpPr>
            <a:spLocks noGrp="1" noChangeArrowheads="1"/>
          </p:cNvSpPr>
          <p:nvPr>
            <p:ph type="title"/>
          </p:nvPr>
        </p:nvSpPr>
        <p:spPr bwMode="auto">
          <a:xfrm>
            <a:off x="739775" y="368300"/>
            <a:ext cx="6989763" cy="1063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733425" y="1657351"/>
            <a:ext cx="7702550" cy="389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effectLst>
              <a:outerShdw dist="35921" dir="2700000" algn="ctr" rotWithShape="0">
                <a:srgbClr val="285E22"/>
              </a:outerShdw>
            </a:effectLst>
          </p:spPr>
        </p:pic>
        <p:pic>
          <p:nvPicPr>
            <p:cNvPr id="2" name="Picture 12"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033" name="Picture 13"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034" name="Picture 14"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11" name="Picture 10" descr="OCLC_GLOBAL_COUNCIL_CMYK_LG.jpg"/>
          <p:cNvPicPr>
            <a:picLocks noChangeAspect="1"/>
          </p:cNvPicPr>
          <p:nvPr userDrawn="1"/>
        </p:nvPicPr>
        <p:blipFill>
          <a:blip r:embed="rId18" cstate="print"/>
          <a:stretch>
            <a:fillRect/>
          </a:stretch>
        </p:blipFill>
        <p:spPr>
          <a:xfrm>
            <a:off x="5970590" y="5880100"/>
            <a:ext cx="2538408" cy="665812"/>
          </a:xfrm>
          <a:prstGeom prst="rect">
            <a:avLst/>
          </a:prstGeom>
        </p:spPr>
      </p:pic>
      <p:grpSp>
        <p:nvGrpSpPr>
          <p:cNvPr id="12" name="Group 11"/>
          <p:cNvGrpSpPr/>
          <p:nvPr userDrawn="1"/>
        </p:nvGrpSpPr>
        <p:grpSpPr>
          <a:xfrm>
            <a:off x="292590" y="6139293"/>
            <a:ext cx="4564704" cy="570588"/>
            <a:chOff x="4001412" y="6139293"/>
            <a:chExt cx="4564704" cy="570588"/>
          </a:xfrm>
        </p:grpSpPr>
        <p:sp>
          <p:nvSpPr>
            <p:cNvPr id="13" name="Rectangle 12"/>
            <p:cNvSpPr/>
            <p:nvPr userDrawn="1"/>
          </p:nvSpPr>
          <p:spPr bwMode="auto">
            <a:xfrm>
              <a:off x="4001412" y="6139293"/>
              <a:ext cx="4564704" cy="570588"/>
            </a:xfrm>
            <a:prstGeom prst="rect">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8125" marR="0" indent="-225425" algn="l" defTabSz="914400" rtl="0" eaLnBrk="1" fontAlgn="base" latinLnBrk="0" hangingPunct="1">
                <a:lnSpc>
                  <a:spcPct val="120000"/>
                </a:lnSpc>
                <a:spcBef>
                  <a:spcPct val="50000"/>
                </a:spcBef>
                <a:spcAft>
                  <a:spcPct val="0"/>
                </a:spcAft>
                <a:buClr>
                  <a:srgbClr val="FF7600"/>
                </a:buClr>
                <a:buSzTx/>
                <a:buFontTx/>
                <a:buNone/>
                <a:tabLst/>
              </a:pPr>
              <a:endParaRPr kumimoji="0" lang="en-US" sz="2100" b="1" i="0" u="none" strike="noStrike" cap="none" normalizeH="0" baseline="0" smtClean="0">
                <a:ln>
                  <a:noFill/>
                </a:ln>
                <a:solidFill>
                  <a:schemeClr val="tx1"/>
                </a:solidFill>
                <a:effectLst/>
                <a:latin typeface="Trebuchet MS" pitchFamily="34" charset="0"/>
              </a:endParaRPr>
            </a:p>
          </p:txBody>
        </p:sp>
        <p:pic>
          <p:nvPicPr>
            <p:cNvPr id="16" name="Picture 1"/>
            <p:cNvPicPr>
              <a:picLocks noChangeAspect="1" noChangeArrowheads="1"/>
            </p:cNvPicPr>
            <p:nvPr/>
          </p:nvPicPr>
          <p:blipFill>
            <a:blip r:embed="rId19" cstate="print"/>
            <a:srcRect/>
            <a:stretch>
              <a:fillRect/>
            </a:stretch>
          </p:blipFill>
          <p:spPr bwMode="auto">
            <a:xfrm>
              <a:off x="4111397" y="6187378"/>
              <a:ext cx="603250" cy="347843"/>
            </a:xfrm>
            <a:prstGeom prst="rect">
              <a:avLst/>
            </a:prstGeom>
            <a:solidFill>
              <a:schemeClr val="bg1"/>
            </a:solidFill>
            <a:ln w="9525">
              <a:noFill/>
              <a:miter lim="800000"/>
              <a:headEnd/>
              <a:tailEnd/>
            </a:ln>
          </p:spPr>
        </p:pic>
        <p:pic>
          <p:nvPicPr>
            <p:cNvPr id="17" name="Picture 15" descr="Rutgers"/>
            <p:cNvPicPr>
              <a:picLocks noChangeAspect="1" noChangeArrowheads="1"/>
            </p:cNvPicPr>
            <p:nvPr/>
          </p:nvPicPr>
          <p:blipFill>
            <a:blip r:embed="rId20" cstate="print"/>
            <a:srcRect/>
            <a:stretch>
              <a:fillRect/>
            </a:stretch>
          </p:blipFill>
          <p:spPr bwMode="auto">
            <a:xfrm>
              <a:off x="4857294" y="6139293"/>
              <a:ext cx="904875" cy="393655"/>
            </a:xfrm>
            <a:prstGeom prst="rect">
              <a:avLst/>
            </a:prstGeom>
            <a:solidFill>
              <a:schemeClr val="bg1"/>
            </a:solidFill>
            <a:ln w="9525">
              <a:noFill/>
              <a:miter lim="800000"/>
              <a:headEnd/>
              <a:tailEnd/>
            </a:ln>
          </p:spPr>
        </p:pic>
        <p:pic>
          <p:nvPicPr>
            <p:cNvPr id="18" name="Picture 17" descr="ox_rect"/>
            <p:cNvPicPr>
              <a:picLocks noChangeAspect="1" noChangeArrowheads="1"/>
            </p:cNvPicPr>
            <p:nvPr userDrawn="1"/>
          </p:nvPicPr>
          <p:blipFill>
            <a:blip r:embed="rId21" cstate="print"/>
            <a:srcRect/>
            <a:stretch>
              <a:fillRect/>
            </a:stretch>
          </p:blipFill>
          <p:spPr bwMode="auto">
            <a:xfrm>
              <a:off x="5998470" y="6139293"/>
              <a:ext cx="1366838" cy="419100"/>
            </a:xfrm>
            <a:prstGeom prst="rect">
              <a:avLst/>
            </a:prstGeom>
            <a:noFill/>
            <a:ln w="9525">
              <a:noFill/>
              <a:miter lim="800000"/>
              <a:headEnd/>
              <a:tailEnd/>
            </a:ln>
          </p:spPr>
        </p:pic>
        <p:pic>
          <p:nvPicPr>
            <p:cNvPr id="19" name="Picture 2" descr="C:\Users\hoode\AppData\Local\Temp\Logomark\Logomark\UNCC_Logo_4c.jpg"/>
            <p:cNvPicPr>
              <a:picLocks noChangeAspect="1" noChangeArrowheads="1"/>
            </p:cNvPicPr>
            <p:nvPr userDrawn="1"/>
          </p:nvPicPr>
          <p:blipFill>
            <a:blip r:embed="rId22" cstate="print"/>
            <a:srcRect/>
            <a:stretch>
              <a:fillRect/>
            </a:stretch>
          </p:blipFill>
          <p:spPr bwMode="auto">
            <a:xfrm>
              <a:off x="7567587" y="6139293"/>
              <a:ext cx="998529" cy="444013"/>
            </a:xfrm>
            <a:prstGeom prst="rect">
              <a:avLst/>
            </a:prstGeom>
            <a:noFill/>
          </p:spPr>
        </p:pic>
      </p:gr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2178B5"/>
          </a:solidFill>
          <a:effectLst/>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chemeClr val="bg1"/>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chemeClr val="bg1"/>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chemeClr val="bg1"/>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chemeClr val="bg1"/>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chemeClr val="bg1"/>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9"/>
          <p:cNvSpPr>
            <a:spLocks noChangeArrowheads="1"/>
          </p:cNvSpPr>
          <p:nvPr userDrawn="1"/>
        </p:nvSpPr>
        <p:spPr bwMode="auto">
          <a:xfrm>
            <a:off x="0" y="5588000"/>
            <a:ext cx="9144000" cy="63500"/>
          </a:xfrm>
          <a:prstGeom prst="rect">
            <a:avLst/>
          </a:prstGeom>
          <a:solidFill>
            <a:srgbClr val="2178B5"/>
          </a:solidFill>
          <a:ln w="9525">
            <a:noFill/>
            <a:miter lim="800000"/>
            <a:headEnd/>
            <a:tailEnd/>
          </a:ln>
          <a:effectLst/>
        </p:spPr>
        <p:txBody>
          <a:bodyPr wrap="none" anchor="ctr"/>
          <a:lstStyle/>
          <a:p>
            <a:pPr>
              <a:lnSpc>
                <a:spcPct val="120000"/>
              </a:lnSpc>
              <a:spcBef>
                <a:spcPct val="50000"/>
              </a:spcBef>
              <a:defRPr/>
            </a:pPr>
            <a:endParaRPr lang="en-US"/>
          </a:p>
        </p:txBody>
      </p:sp>
      <p:sp>
        <p:nvSpPr>
          <p:cNvPr id="14" name="Rectangle 13"/>
          <p:cNvSpPr/>
          <p:nvPr userDrawn="1"/>
        </p:nvSpPr>
        <p:spPr bwMode="auto">
          <a:xfrm>
            <a:off x="0" y="0"/>
            <a:ext cx="9144000" cy="5600700"/>
          </a:xfrm>
          <a:prstGeom prst="rect">
            <a:avLst/>
          </a:prstGeom>
          <a:gradFill flip="none" rotWithShape="1">
            <a:gsLst>
              <a:gs pos="0">
                <a:srgbClr val="66CCFF">
                  <a:alpha val="92941"/>
                </a:srgbClr>
              </a:gs>
              <a:gs pos="34000">
                <a:schemeClr val="bg1"/>
              </a:gs>
              <a:gs pos="91000">
                <a:schemeClr val="bg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dirty="0" smtClean="0">
              <a:ln>
                <a:noFill/>
              </a:ln>
              <a:solidFill>
                <a:schemeClr val="accent6"/>
              </a:solidFill>
              <a:effectLst/>
              <a:latin typeface="Trebuchet MS" pitchFamily="34" charset="0"/>
            </a:endParaRPr>
          </a:p>
        </p:txBody>
      </p:sp>
      <p:sp>
        <p:nvSpPr>
          <p:cNvPr id="1026" name="Rectangle 2"/>
          <p:cNvSpPr>
            <a:spLocks noGrp="1" noChangeArrowheads="1"/>
          </p:cNvSpPr>
          <p:nvPr>
            <p:ph type="title"/>
          </p:nvPr>
        </p:nvSpPr>
        <p:spPr bwMode="auto">
          <a:xfrm>
            <a:off x="739775" y="368300"/>
            <a:ext cx="6989763" cy="1063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733425" y="1657351"/>
            <a:ext cx="7702550" cy="389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effectLst>
              <a:outerShdw dist="35921" dir="2700000" algn="ctr" rotWithShape="0">
                <a:srgbClr val="285E22"/>
              </a:outerShdw>
            </a:effectLst>
          </p:spPr>
        </p:pic>
        <p:pic>
          <p:nvPicPr>
            <p:cNvPr id="2" name="Picture 12"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033" name="Picture 13"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034" name="Picture 14"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11" name="Picture 10" descr="OCLC_GLOBAL_COUNCIL_CMYK_LG.jpg"/>
          <p:cNvPicPr>
            <a:picLocks noChangeAspect="1"/>
          </p:cNvPicPr>
          <p:nvPr userDrawn="1"/>
        </p:nvPicPr>
        <p:blipFill>
          <a:blip r:embed="rId18" cstate="print"/>
          <a:stretch>
            <a:fillRect/>
          </a:stretch>
        </p:blipFill>
        <p:spPr>
          <a:xfrm>
            <a:off x="5970590" y="5880100"/>
            <a:ext cx="2538408" cy="665812"/>
          </a:xfrm>
          <a:prstGeom prst="rect">
            <a:avLst/>
          </a:prstGeom>
        </p:spPr>
      </p:pic>
      <p:grpSp>
        <p:nvGrpSpPr>
          <p:cNvPr id="20" name="Group 19"/>
          <p:cNvGrpSpPr/>
          <p:nvPr userDrawn="1"/>
        </p:nvGrpSpPr>
        <p:grpSpPr>
          <a:xfrm>
            <a:off x="479898" y="6217818"/>
            <a:ext cx="1809750" cy="400192"/>
            <a:chOff x="6324600" y="6263640"/>
            <a:chExt cx="2286000" cy="466026"/>
          </a:xfrm>
        </p:grpSpPr>
        <p:pic>
          <p:nvPicPr>
            <p:cNvPr id="22" name="Picture 1"/>
            <p:cNvPicPr>
              <a:picLocks noChangeAspect="1" noChangeArrowheads="1"/>
            </p:cNvPicPr>
            <p:nvPr/>
          </p:nvPicPr>
          <p:blipFill>
            <a:blip r:embed="rId19" cstate="print"/>
            <a:srcRect/>
            <a:stretch>
              <a:fillRect/>
            </a:stretch>
          </p:blipFill>
          <p:spPr bwMode="auto">
            <a:xfrm>
              <a:off x="6324600" y="6324600"/>
              <a:ext cx="762000" cy="405066"/>
            </a:xfrm>
            <a:prstGeom prst="rect">
              <a:avLst/>
            </a:prstGeom>
            <a:solidFill>
              <a:schemeClr val="bg1"/>
            </a:solidFill>
            <a:ln w="9525">
              <a:noFill/>
              <a:miter lim="800000"/>
              <a:headEnd/>
              <a:tailEnd/>
            </a:ln>
          </p:spPr>
        </p:pic>
        <p:pic>
          <p:nvPicPr>
            <p:cNvPr id="23" name="Picture 15" descr="Rutgers"/>
            <p:cNvPicPr>
              <a:picLocks noChangeAspect="1" noChangeArrowheads="1"/>
            </p:cNvPicPr>
            <p:nvPr/>
          </p:nvPicPr>
          <p:blipFill>
            <a:blip r:embed="rId20" cstate="print"/>
            <a:srcRect/>
            <a:stretch>
              <a:fillRect/>
            </a:stretch>
          </p:blipFill>
          <p:spPr bwMode="auto">
            <a:xfrm>
              <a:off x="7467600" y="6263640"/>
              <a:ext cx="1143000" cy="458414"/>
            </a:xfrm>
            <a:prstGeom prst="rect">
              <a:avLst/>
            </a:prstGeom>
            <a:solidFill>
              <a:schemeClr val="bg1"/>
            </a:solid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2178B5"/>
          </a:solidFill>
          <a:effectLst/>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chemeClr val="bg1"/>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chemeClr val="bg1"/>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chemeClr val="bg1"/>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chemeClr val="bg1"/>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chemeClr val="bg1"/>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9"/>
          <p:cNvSpPr>
            <a:spLocks noChangeArrowheads="1"/>
          </p:cNvSpPr>
          <p:nvPr userDrawn="1"/>
        </p:nvSpPr>
        <p:spPr bwMode="auto">
          <a:xfrm>
            <a:off x="0" y="5588000"/>
            <a:ext cx="9144000" cy="63500"/>
          </a:xfrm>
          <a:prstGeom prst="rect">
            <a:avLst/>
          </a:prstGeom>
          <a:solidFill>
            <a:srgbClr val="2178B5"/>
          </a:solidFill>
          <a:ln w="9525">
            <a:noFill/>
            <a:miter lim="800000"/>
            <a:headEnd/>
            <a:tailEnd/>
          </a:ln>
          <a:effectLst/>
        </p:spPr>
        <p:txBody>
          <a:bodyPr wrap="none" anchor="ctr"/>
          <a:lstStyle/>
          <a:p>
            <a:pPr>
              <a:lnSpc>
                <a:spcPct val="120000"/>
              </a:lnSpc>
              <a:spcBef>
                <a:spcPct val="50000"/>
              </a:spcBef>
              <a:defRPr/>
            </a:pPr>
            <a:endParaRPr lang="en-US"/>
          </a:p>
        </p:txBody>
      </p:sp>
      <p:sp>
        <p:nvSpPr>
          <p:cNvPr id="14" name="Rectangle 13"/>
          <p:cNvSpPr/>
          <p:nvPr userDrawn="1"/>
        </p:nvSpPr>
        <p:spPr bwMode="auto">
          <a:xfrm>
            <a:off x="0" y="0"/>
            <a:ext cx="9144000" cy="5600700"/>
          </a:xfrm>
          <a:prstGeom prst="rect">
            <a:avLst/>
          </a:prstGeom>
          <a:gradFill flip="none" rotWithShape="1">
            <a:gsLst>
              <a:gs pos="0">
                <a:srgbClr val="66CCFF">
                  <a:alpha val="92941"/>
                </a:srgbClr>
              </a:gs>
              <a:gs pos="34000">
                <a:schemeClr val="bg1"/>
              </a:gs>
              <a:gs pos="91000">
                <a:schemeClr val="bg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dirty="0" smtClean="0">
              <a:ln>
                <a:noFill/>
              </a:ln>
              <a:solidFill>
                <a:schemeClr val="accent6"/>
              </a:solidFill>
              <a:effectLst/>
              <a:latin typeface="Trebuchet MS" pitchFamily="34" charset="0"/>
            </a:endParaRPr>
          </a:p>
        </p:txBody>
      </p:sp>
      <p:sp>
        <p:nvSpPr>
          <p:cNvPr id="1026" name="Rectangle 2"/>
          <p:cNvSpPr>
            <a:spLocks noGrp="1" noChangeArrowheads="1"/>
          </p:cNvSpPr>
          <p:nvPr>
            <p:ph type="title"/>
          </p:nvPr>
        </p:nvSpPr>
        <p:spPr bwMode="auto">
          <a:xfrm>
            <a:off x="739775" y="368300"/>
            <a:ext cx="6989763" cy="1063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733425" y="1657351"/>
            <a:ext cx="7702550" cy="389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effectLst>
              <a:outerShdw dist="35921" dir="2700000" algn="ctr" rotWithShape="0">
                <a:srgbClr val="285E22"/>
              </a:outerShdw>
            </a:effectLst>
          </p:spPr>
        </p:pic>
        <p:pic>
          <p:nvPicPr>
            <p:cNvPr id="2" name="Picture 12"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033" name="Picture 13"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034" name="Picture 14"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11" name="Picture 10" descr="OCLC_GLOBAL_COUNCIL_CMYK_LG.jpg"/>
          <p:cNvPicPr>
            <a:picLocks noChangeAspect="1"/>
          </p:cNvPicPr>
          <p:nvPr userDrawn="1"/>
        </p:nvPicPr>
        <p:blipFill>
          <a:blip r:embed="rId18" cstate="print"/>
          <a:stretch>
            <a:fillRect/>
          </a:stretch>
        </p:blipFill>
        <p:spPr>
          <a:xfrm>
            <a:off x="5970590" y="5880100"/>
            <a:ext cx="2538408" cy="665812"/>
          </a:xfrm>
          <a:prstGeom prst="rect">
            <a:avLst/>
          </a:prstGeom>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2178B5"/>
          </a:solidFill>
          <a:effectLst/>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chemeClr val="bg1"/>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chemeClr val="bg1"/>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chemeClr val="bg1"/>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chemeClr val="bg1"/>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chemeClr val="bg1"/>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9"/>
          <p:cNvSpPr>
            <a:spLocks noChangeArrowheads="1"/>
          </p:cNvSpPr>
          <p:nvPr userDrawn="1"/>
        </p:nvSpPr>
        <p:spPr bwMode="auto">
          <a:xfrm>
            <a:off x="0" y="5588000"/>
            <a:ext cx="9144000" cy="63500"/>
          </a:xfrm>
          <a:prstGeom prst="rect">
            <a:avLst/>
          </a:prstGeom>
          <a:solidFill>
            <a:srgbClr val="2178B5"/>
          </a:solidFill>
          <a:ln w="9525">
            <a:noFill/>
            <a:miter lim="800000"/>
            <a:headEnd/>
            <a:tailEnd/>
          </a:ln>
          <a:effectLst/>
        </p:spPr>
        <p:txBody>
          <a:bodyPr wrap="none" anchor="ctr"/>
          <a:lstStyle/>
          <a:p>
            <a:pPr>
              <a:lnSpc>
                <a:spcPct val="120000"/>
              </a:lnSpc>
              <a:spcBef>
                <a:spcPct val="50000"/>
              </a:spcBef>
              <a:defRPr/>
            </a:pPr>
            <a:endParaRPr lang="en-US"/>
          </a:p>
        </p:txBody>
      </p:sp>
      <p:sp>
        <p:nvSpPr>
          <p:cNvPr id="14" name="Rectangle 13"/>
          <p:cNvSpPr/>
          <p:nvPr userDrawn="1"/>
        </p:nvSpPr>
        <p:spPr bwMode="auto">
          <a:xfrm>
            <a:off x="0" y="0"/>
            <a:ext cx="9144000" cy="5600700"/>
          </a:xfrm>
          <a:prstGeom prst="rect">
            <a:avLst/>
          </a:prstGeom>
          <a:gradFill flip="none" rotWithShape="1">
            <a:gsLst>
              <a:gs pos="0">
                <a:srgbClr val="66CCFF">
                  <a:alpha val="92941"/>
                </a:srgbClr>
              </a:gs>
              <a:gs pos="34000">
                <a:schemeClr val="bg1"/>
              </a:gs>
              <a:gs pos="91000">
                <a:schemeClr val="bg1"/>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dirty="0" smtClean="0">
              <a:ln>
                <a:noFill/>
              </a:ln>
              <a:solidFill>
                <a:schemeClr val="accent6"/>
              </a:solidFill>
              <a:effectLst/>
              <a:latin typeface="Trebuchet MS" pitchFamily="34" charset="0"/>
            </a:endParaRPr>
          </a:p>
        </p:txBody>
      </p:sp>
      <p:sp>
        <p:nvSpPr>
          <p:cNvPr id="1026" name="Rectangle 2"/>
          <p:cNvSpPr>
            <a:spLocks noGrp="1" noChangeArrowheads="1"/>
          </p:cNvSpPr>
          <p:nvPr>
            <p:ph type="title"/>
          </p:nvPr>
        </p:nvSpPr>
        <p:spPr bwMode="auto">
          <a:xfrm>
            <a:off x="739775" y="368300"/>
            <a:ext cx="6989763" cy="1063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733425" y="1657351"/>
            <a:ext cx="7702550" cy="38925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3" name="Group 15"/>
          <p:cNvGrpSpPr>
            <a:grpSpLocks/>
          </p:cNvGrpSpPr>
          <p:nvPr/>
        </p:nvGrpSpPr>
        <p:grpSpPr bwMode="auto">
          <a:xfrm>
            <a:off x="0" y="0"/>
            <a:ext cx="9144000" cy="6858000"/>
            <a:chOff x="0" y="0"/>
            <a:chExt cx="5760" cy="4320"/>
          </a:xfrm>
        </p:grpSpPr>
        <p:pic>
          <p:nvPicPr>
            <p:cNvPr id="1035" name="Picture 11" descr="lite border top"/>
            <p:cNvPicPr>
              <a:picLocks noChangeAspect="1" noChangeArrowheads="1"/>
            </p:cNvPicPr>
            <p:nvPr userDrawn="1"/>
          </p:nvPicPr>
          <p:blipFill>
            <a:blip r:embed="rId14" cstate="print"/>
            <a:srcRect/>
            <a:stretch>
              <a:fillRect/>
            </a:stretch>
          </p:blipFill>
          <p:spPr bwMode="auto">
            <a:xfrm>
              <a:off x="0" y="0"/>
              <a:ext cx="5760" cy="90"/>
            </a:xfrm>
            <a:prstGeom prst="rect">
              <a:avLst/>
            </a:prstGeom>
            <a:noFill/>
            <a:effectLst>
              <a:outerShdw dist="35921" dir="2700000" algn="ctr" rotWithShape="0">
                <a:srgbClr val="285E22"/>
              </a:outerShdw>
            </a:effectLst>
          </p:spPr>
        </p:pic>
        <p:pic>
          <p:nvPicPr>
            <p:cNvPr id="2" name="Picture 12" descr="lite border bottom"/>
            <p:cNvPicPr>
              <a:picLocks noChangeAspect="1" noChangeArrowheads="1"/>
            </p:cNvPicPr>
            <p:nvPr userDrawn="1"/>
          </p:nvPicPr>
          <p:blipFill>
            <a:blip r:embed="rId15" cstate="print"/>
            <a:srcRect/>
            <a:stretch>
              <a:fillRect/>
            </a:stretch>
          </p:blipFill>
          <p:spPr bwMode="auto">
            <a:xfrm>
              <a:off x="0" y="4230"/>
              <a:ext cx="5760" cy="90"/>
            </a:xfrm>
            <a:prstGeom prst="rect">
              <a:avLst/>
            </a:prstGeom>
            <a:noFill/>
            <a:ln w="9525">
              <a:noFill/>
              <a:miter lim="800000"/>
              <a:headEnd/>
              <a:tailEnd/>
            </a:ln>
          </p:spPr>
        </p:pic>
        <p:pic>
          <p:nvPicPr>
            <p:cNvPr id="1033" name="Picture 13" descr="lite border left"/>
            <p:cNvPicPr>
              <a:picLocks noChangeAspect="1" noChangeArrowheads="1"/>
            </p:cNvPicPr>
            <p:nvPr userDrawn="1"/>
          </p:nvPicPr>
          <p:blipFill>
            <a:blip r:embed="rId16" cstate="print"/>
            <a:srcRect/>
            <a:stretch>
              <a:fillRect/>
            </a:stretch>
          </p:blipFill>
          <p:spPr bwMode="auto">
            <a:xfrm>
              <a:off x="0" y="0"/>
              <a:ext cx="281" cy="4320"/>
            </a:xfrm>
            <a:prstGeom prst="rect">
              <a:avLst/>
            </a:prstGeom>
            <a:noFill/>
            <a:ln w="9525">
              <a:noFill/>
              <a:miter lim="800000"/>
              <a:headEnd/>
              <a:tailEnd/>
            </a:ln>
          </p:spPr>
        </p:pic>
        <p:pic>
          <p:nvPicPr>
            <p:cNvPr id="1034" name="Picture 14" descr="lite border right"/>
            <p:cNvPicPr>
              <a:picLocks noChangeAspect="1" noChangeArrowheads="1"/>
            </p:cNvPicPr>
            <p:nvPr userDrawn="1"/>
          </p:nvPicPr>
          <p:blipFill>
            <a:blip r:embed="rId17" cstate="print"/>
            <a:srcRect/>
            <a:stretch>
              <a:fillRect/>
            </a:stretch>
          </p:blipFill>
          <p:spPr bwMode="auto">
            <a:xfrm>
              <a:off x="5479" y="0"/>
              <a:ext cx="281" cy="4320"/>
            </a:xfrm>
            <a:prstGeom prst="rect">
              <a:avLst/>
            </a:prstGeom>
            <a:noFill/>
            <a:ln w="9525">
              <a:noFill/>
              <a:miter lim="800000"/>
              <a:headEnd/>
              <a:tailEnd/>
            </a:ln>
          </p:spPr>
        </p:pic>
      </p:grpSp>
      <p:pic>
        <p:nvPicPr>
          <p:cNvPr id="11" name="Picture 10" descr="OCLC_GLOBAL_COUNCIL_CMYK_LG.jpg"/>
          <p:cNvPicPr>
            <a:picLocks noChangeAspect="1"/>
          </p:cNvPicPr>
          <p:nvPr userDrawn="1"/>
        </p:nvPicPr>
        <p:blipFill>
          <a:blip r:embed="rId18" cstate="print"/>
          <a:stretch>
            <a:fillRect/>
          </a:stretch>
        </p:blipFill>
        <p:spPr>
          <a:xfrm>
            <a:off x="5970590" y="5880100"/>
            <a:ext cx="2538408" cy="665812"/>
          </a:xfrm>
          <a:prstGeom prst="rect">
            <a:avLst/>
          </a:prstGeom>
        </p:spPr>
      </p:pic>
      <p:pic>
        <p:nvPicPr>
          <p:cNvPr id="12" name="Picture 15" descr="Rutgers"/>
          <p:cNvPicPr>
            <a:picLocks noChangeAspect="1" noChangeArrowheads="1"/>
          </p:cNvPicPr>
          <p:nvPr userDrawn="1"/>
        </p:nvPicPr>
        <p:blipFill>
          <a:blip r:embed="rId19" cstate="print"/>
          <a:srcRect/>
          <a:stretch>
            <a:fillRect/>
          </a:stretch>
        </p:blipFill>
        <p:spPr bwMode="auto">
          <a:xfrm>
            <a:off x="292590" y="6187112"/>
            <a:ext cx="3851469" cy="52276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rgbClr val="2178B5"/>
          </a:solidFill>
          <a:effectLst/>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chemeClr val="bg1"/>
        </a:buClr>
        <a:buChar cha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chemeClr val="bg1"/>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chemeClr val="bg1"/>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chemeClr val="bg1"/>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chemeClr val="bg1"/>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jlt.ca/index.php/cjlt/article/view/550/29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es.wikipedia.org/" TargetMode="External"/><Relationship Id="rId13" Type="http://schemas.openxmlformats.org/officeDocument/2006/relationships/hyperlink" Target="http://pl.wikipedia.org/" TargetMode="External"/><Relationship Id="rId3" Type="http://schemas.openxmlformats.org/officeDocument/2006/relationships/image" Target="../media/image33.png"/><Relationship Id="rId7" Type="http://schemas.openxmlformats.org/officeDocument/2006/relationships/hyperlink" Target="http://de.wikipedia.org/" TargetMode="External"/><Relationship Id="rId12" Type="http://schemas.openxmlformats.org/officeDocument/2006/relationships/hyperlink" Target="http://pt.wikipedia.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ja.wikipedia.org/" TargetMode="External"/><Relationship Id="rId11" Type="http://schemas.openxmlformats.org/officeDocument/2006/relationships/hyperlink" Target="http://it.wikipedia.org/" TargetMode="External"/><Relationship Id="rId5" Type="http://schemas.openxmlformats.org/officeDocument/2006/relationships/hyperlink" Target="http://en.wikipedia.org/" TargetMode="External"/><Relationship Id="rId10" Type="http://schemas.openxmlformats.org/officeDocument/2006/relationships/hyperlink" Target="http://ru.wikipedia.org/" TargetMode="External"/><Relationship Id="rId4" Type="http://schemas.openxmlformats.org/officeDocument/2006/relationships/image" Target="../media/image34.png"/><Relationship Id="rId9" Type="http://schemas.openxmlformats.org/officeDocument/2006/relationships/hyperlink" Target="http://fr.wikipedia.org/" TargetMode="External"/><Relationship Id="rId14" Type="http://schemas.openxmlformats.org/officeDocument/2006/relationships/hyperlink" Target="http://nl.wikipedia.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cademy.gcal.ac.uk/llida/LLiDAReportJune2009.pdf" TargetMode="External"/><Relationship Id="rId7" Type="http://schemas.openxmlformats.org/officeDocument/2006/relationships/hyperlink" Target="http://discovery.ucl.ac.uk/1381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jisc.ac.uk/media/documents/programmes/reppres/gg_final_keynote_11012008.pdf" TargetMode="External"/><Relationship Id="rId5" Type="http://schemas.openxmlformats.org/officeDocument/2006/relationships/hyperlink" Target="http://www.jisc.ac.uk/media/documents/publications/reports/2010/digitalinformationseekerreport.pdf" TargetMode="External"/><Relationship Id="rId4" Type="http://schemas.openxmlformats.org/officeDocument/2006/relationships/hyperlink" Target="http://www.cjlt.ca/index.php/cjlt/article/view/550/29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clc.org/research/publications/reports.htm"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connawal@ocl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oclc.org/research/default.htm" TargetMode="Externa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ctrTitle"/>
          </p:nvPr>
        </p:nvSpPr>
        <p:spPr>
          <a:xfrm>
            <a:off x="3145530" y="576060"/>
            <a:ext cx="4808537" cy="1751012"/>
          </a:xfrm>
        </p:spPr>
        <p:txBody>
          <a:bodyPr/>
          <a:lstStyle/>
          <a:p>
            <a:pPr algn="ctr" eaLnBrk="1" hangingPunct="1"/>
            <a:r>
              <a:rPr lang="en-US" sz="2800" dirty="0" smtClean="0"/>
              <a:t>Exploration, Innovation and Community for Libraries, Archives and Museums: </a:t>
            </a:r>
            <a:br>
              <a:rPr lang="en-US" sz="2800" dirty="0" smtClean="0"/>
            </a:br>
            <a:r>
              <a:rPr lang="en-US" sz="2800" dirty="0" smtClean="0"/>
              <a:t>A View from OCLC Research</a:t>
            </a:r>
          </a:p>
        </p:txBody>
      </p:sp>
      <p:sp>
        <p:nvSpPr>
          <p:cNvPr id="12291" name="Rectangle 3"/>
          <p:cNvSpPr>
            <a:spLocks noGrp="1" noChangeArrowheads="1"/>
          </p:cNvSpPr>
          <p:nvPr>
            <p:ph type="subTitle" idx="1"/>
          </p:nvPr>
        </p:nvSpPr>
        <p:spPr>
          <a:xfrm>
            <a:off x="3002883" y="3429000"/>
            <a:ext cx="4198937" cy="1930400"/>
          </a:xfrm>
        </p:spPr>
        <p:txBody>
          <a:bodyPr/>
          <a:lstStyle/>
          <a:p>
            <a:pPr eaLnBrk="1" hangingPunct="1">
              <a:buFontTx/>
              <a:buNone/>
            </a:pPr>
            <a:r>
              <a:rPr lang="en-US" dirty="0" smtClean="0"/>
              <a:t>Lynn Silipigni Connaway, Ph.D.</a:t>
            </a:r>
          </a:p>
          <a:p>
            <a:pPr eaLnBrk="1" hangingPunct="1">
              <a:buNone/>
            </a:pPr>
            <a:r>
              <a:rPr lang="en-US" dirty="0" smtClean="0"/>
              <a:t>Senior Research Scientist</a:t>
            </a:r>
          </a:p>
        </p:txBody>
      </p:sp>
      <p:pic>
        <p:nvPicPr>
          <p:cNvPr id="2050" name="Picture 2"/>
          <p:cNvPicPr>
            <a:picLocks noChangeAspect="1" noChangeArrowheads="1"/>
          </p:cNvPicPr>
          <p:nvPr/>
        </p:nvPicPr>
        <p:blipFill>
          <a:blip r:embed="rId3" cstate="print"/>
          <a:srcRect/>
          <a:stretch>
            <a:fillRect/>
          </a:stretch>
        </p:blipFill>
        <p:spPr bwMode="auto">
          <a:xfrm>
            <a:off x="7315200" y="3048000"/>
            <a:ext cx="1428750"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84" y="148119"/>
            <a:ext cx="6989763" cy="1004001"/>
          </a:xfrm>
        </p:spPr>
        <p:txBody>
          <a:bodyPr/>
          <a:lstStyle/>
          <a:p>
            <a:r>
              <a:rPr lang="en-US" dirty="0" smtClean="0"/>
              <a:t>User Behavior Studies &amp; Synthesis </a:t>
            </a:r>
            <a:br>
              <a:rPr lang="en-US" dirty="0" smtClean="0"/>
            </a:br>
            <a:r>
              <a:rPr lang="en-US" dirty="0" smtClean="0"/>
              <a:t>Digital Information Seeker</a:t>
            </a:r>
            <a:endParaRPr lang="en-US" dirty="0"/>
          </a:p>
        </p:txBody>
      </p:sp>
      <p:pic>
        <p:nvPicPr>
          <p:cNvPr id="1026" name="Picture 2"/>
          <p:cNvPicPr>
            <a:picLocks noGrp="1" noChangeAspect="1" noChangeArrowheads="1"/>
          </p:cNvPicPr>
          <p:nvPr>
            <p:ph idx="1"/>
          </p:nvPr>
        </p:nvPicPr>
        <p:blipFill>
          <a:blip r:embed="rId3" cstate="print"/>
          <a:srcRect l="51967" t="15854" r="5713" b="5813"/>
          <a:stretch>
            <a:fillRect/>
          </a:stretch>
        </p:blipFill>
        <p:spPr bwMode="auto">
          <a:xfrm>
            <a:off x="863178" y="1146648"/>
            <a:ext cx="2852940" cy="4204333"/>
          </a:xfrm>
          <a:prstGeom prst="rect">
            <a:avLst/>
          </a:prstGeom>
          <a:noFill/>
          <a:ln w="9525">
            <a:noFill/>
            <a:miter lim="800000"/>
            <a:headEnd/>
            <a:tailEnd/>
          </a:ln>
        </p:spPr>
      </p:pic>
      <p:sp>
        <p:nvSpPr>
          <p:cNvPr id="7" name="TextBox 6"/>
          <p:cNvSpPr txBox="1"/>
          <p:nvPr/>
        </p:nvSpPr>
        <p:spPr>
          <a:xfrm>
            <a:off x="4144059" y="1146648"/>
            <a:ext cx="4849998" cy="4493538"/>
          </a:xfrm>
          <a:prstGeom prst="rect">
            <a:avLst/>
          </a:prstGeom>
          <a:noFill/>
        </p:spPr>
        <p:txBody>
          <a:bodyPr wrap="square" rtlCol="0">
            <a:spAutoFit/>
          </a:bodyPr>
          <a:lstStyle/>
          <a:p>
            <a:pPr>
              <a:lnSpc>
                <a:spcPct val="100000"/>
              </a:lnSpc>
              <a:spcBef>
                <a:spcPts val="600"/>
              </a:spcBef>
              <a:buClr>
                <a:srgbClr val="0070C0"/>
              </a:buClr>
            </a:pPr>
            <a:r>
              <a:rPr lang="en-US" sz="2000" dirty="0" smtClean="0"/>
              <a:t>Common Findings:</a:t>
            </a:r>
          </a:p>
          <a:p>
            <a:pPr lvl="1">
              <a:lnSpc>
                <a:spcPct val="100000"/>
              </a:lnSpc>
              <a:spcBef>
                <a:spcPts val="600"/>
              </a:spcBef>
              <a:buFont typeface="Arial" pitchFamily="34" charset="0"/>
              <a:buChar char="•"/>
            </a:pPr>
            <a:r>
              <a:rPr lang="en-US" sz="1800" dirty="0" smtClean="0"/>
              <a:t> Convenience</a:t>
            </a:r>
          </a:p>
          <a:p>
            <a:pPr lvl="1">
              <a:lnSpc>
                <a:spcPct val="100000"/>
              </a:lnSpc>
              <a:spcBef>
                <a:spcPts val="600"/>
              </a:spcBef>
              <a:buFont typeface="Arial" pitchFamily="34" charset="0"/>
              <a:buChar char="•"/>
            </a:pPr>
            <a:r>
              <a:rPr lang="en-US" sz="1800" dirty="0" smtClean="0"/>
              <a:t> E-journals increasingly important</a:t>
            </a:r>
          </a:p>
          <a:p>
            <a:pPr lvl="1">
              <a:lnSpc>
                <a:spcPct val="100000"/>
              </a:lnSpc>
              <a:spcBef>
                <a:spcPts val="600"/>
              </a:spcBef>
              <a:buFont typeface="Arial" pitchFamily="34" charset="0"/>
              <a:buChar char="•"/>
            </a:pPr>
            <a:r>
              <a:rPr lang="en-US" sz="1800" dirty="0" smtClean="0"/>
              <a:t> Google &amp; other search engines 1</a:t>
            </a:r>
            <a:r>
              <a:rPr lang="en-US" sz="1800" baseline="30000" dirty="0" smtClean="0"/>
              <a:t>st</a:t>
            </a:r>
            <a:r>
              <a:rPr lang="en-US" sz="1800" dirty="0" smtClean="0"/>
              <a:t> choice</a:t>
            </a:r>
          </a:p>
          <a:p>
            <a:pPr lvl="1">
              <a:lnSpc>
                <a:spcPct val="100000"/>
              </a:lnSpc>
              <a:spcBef>
                <a:spcPts val="600"/>
              </a:spcBef>
              <a:buFont typeface="Arial" pitchFamily="34" charset="0"/>
              <a:buChar char="•"/>
            </a:pPr>
            <a:r>
              <a:rPr lang="en-US" sz="1800" dirty="0" smtClean="0"/>
              <a:t> Enhanced content for evaluation</a:t>
            </a:r>
          </a:p>
          <a:p>
            <a:pPr lvl="1">
              <a:lnSpc>
                <a:spcPct val="100000"/>
              </a:lnSpc>
              <a:spcBef>
                <a:spcPts val="600"/>
              </a:spcBef>
              <a:buFont typeface="Arial" pitchFamily="34" charset="0"/>
              <a:buChar char="•"/>
            </a:pPr>
            <a:r>
              <a:rPr lang="en-US" sz="1800" dirty="0" smtClean="0"/>
              <a:t> Users confident in own ability</a:t>
            </a:r>
          </a:p>
          <a:p>
            <a:pPr lvl="1">
              <a:lnSpc>
                <a:spcPct val="100000"/>
              </a:lnSpc>
              <a:spcBef>
                <a:spcPts val="600"/>
              </a:spcBef>
              <a:buFont typeface="Arial" pitchFamily="34" charset="0"/>
              <a:buChar char="•"/>
            </a:pPr>
            <a:r>
              <a:rPr lang="en-US" sz="1800" dirty="0" smtClean="0"/>
              <a:t> Information literacy not  kept pace with digital literacy</a:t>
            </a:r>
          </a:p>
          <a:p>
            <a:pPr lvl="1">
              <a:lnSpc>
                <a:spcPct val="100000"/>
              </a:lnSpc>
              <a:spcBef>
                <a:spcPts val="600"/>
              </a:spcBef>
              <a:buFont typeface="Arial" pitchFamily="34" charset="0"/>
              <a:buChar char="•"/>
            </a:pPr>
            <a:r>
              <a:rPr lang="en-US" sz="1800" dirty="0" smtClean="0"/>
              <a:t> More digital content</a:t>
            </a:r>
          </a:p>
          <a:p>
            <a:pPr lvl="1">
              <a:lnSpc>
                <a:spcPct val="100000"/>
              </a:lnSpc>
              <a:spcBef>
                <a:spcPts val="600"/>
              </a:spcBef>
              <a:buFont typeface="Arial" pitchFamily="34" charset="0"/>
              <a:buChar char="•"/>
            </a:pPr>
            <a:r>
              <a:rPr lang="en-US" sz="1800" dirty="0" smtClean="0"/>
              <a:t> Libraries =  collections of books</a:t>
            </a:r>
          </a:p>
          <a:p>
            <a:pPr lvl="1">
              <a:lnSpc>
                <a:spcPct val="100000"/>
              </a:lnSpc>
              <a:spcBef>
                <a:spcPts val="600"/>
              </a:spcBef>
              <a:buFont typeface="Arial" pitchFamily="34" charset="0"/>
              <a:buChar char="•"/>
            </a:pPr>
            <a:r>
              <a:rPr lang="en-US" sz="1800" dirty="0" smtClean="0"/>
              <a:t> Value human resources</a:t>
            </a:r>
          </a:p>
          <a:p>
            <a:pPr>
              <a:lnSpc>
                <a:spcPct val="100000"/>
              </a:lnSpc>
              <a:spcBef>
                <a:spcPts val="600"/>
              </a:spcBef>
              <a:buClr>
                <a:srgbClr val="0070C0"/>
              </a:buClr>
              <a:buFont typeface="Arial" pitchFamily="34" charset="0"/>
              <a:buChar char="•"/>
            </a:pP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7884" y="433413"/>
            <a:ext cx="6989763" cy="861337"/>
          </a:xfrm>
        </p:spPr>
        <p:txBody>
          <a:bodyPr/>
          <a:lstStyle/>
          <a:p>
            <a:pPr eaLnBrk="1" hangingPunct="1">
              <a:defRPr/>
            </a:pPr>
            <a:r>
              <a:rPr lang="en-US" dirty="0" smtClean="0"/>
              <a:t>User Behavior Studies &amp; Synthesis </a:t>
            </a:r>
            <a:br>
              <a:rPr lang="en-US" dirty="0" smtClean="0"/>
            </a:br>
            <a:r>
              <a:rPr lang="en-US" dirty="0" smtClean="0"/>
              <a:t>Digital Information Seeker</a:t>
            </a:r>
            <a:endParaRPr lang="en-US" sz="2800" dirty="0" smtClean="0"/>
          </a:p>
        </p:txBody>
      </p:sp>
      <p:sp>
        <p:nvSpPr>
          <p:cNvPr id="41987" name="Content Placeholder 2"/>
          <p:cNvSpPr>
            <a:spLocks noGrp="1"/>
          </p:cNvSpPr>
          <p:nvPr>
            <p:ph idx="1"/>
          </p:nvPr>
        </p:nvSpPr>
        <p:spPr>
          <a:xfrm>
            <a:off x="577884" y="1574589"/>
            <a:ext cx="4266516" cy="3626060"/>
          </a:xfrm>
        </p:spPr>
        <p:txBody>
          <a:bodyPr/>
          <a:lstStyle/>
          <a:p>
            <a:pPr eaLnBrk="1" hangingPunct="1">
              <a:buNone/>
            </a:pPr>
            <a:r>
              <a:rPr lang="en-US" sz="2400" dirty="0" smtClean="0"/>
              <a:t>Contradictory Findings:</a:t>
            </a:r>
          </a:p>
          <a:p>
            <a:pPr eaLnBrk="1" hangingPunct="1">
              <a:buFontTx/>
              <a:buChar char="•"/>
            </a:pPr>
            <a:r>
              <a:rPr lang="en-US" sz="2200" dirty="0" smtClean="0"/>
              <a:t>“Google generation”</a:t>
            </a:r>
          </a:p>
          <a:p>
            <a:pPr eaLnBrk="1" hangingPunct="1">
              <a:buFontTx/>
              <a:buChar char="•"/>
            </a:pPr>
            <a:r>
              <a:rPr lang="en-US" sz="2200" dirty="0" smtClean="0"/>
              <a:t>Search engine speed</a:t>
            </a:r>
          </a:p>
          <a:p>
            <a:pPr eaLnBrk="1" hangingPunct="1">
              <a:buFontTx/>
              <a:buChar char="•"/>
            </a:pPr>
            <a:r>
              <a:rPr lang="en-US" sz="2200" dirty="0" smtClean="0"/>
              <a:t>Support for library OPAC advanced search options &amp; social features</a:t>
            </a:r>
          </a:p>
        </p:txBody>
      </p:sp>
      <p:pic>
        <p:nvPicPr>
          <p:cNvPr id="41988" name="Picture 4" descr="\\oclc\data\OCLCResearch\Dublin\Home\hoode\My Documents\My Pictures\Microsoft Clip Organizer\CG154.jpg"/>
          <p:cNvPicPr>
            <a:picLocks noChangeAspect="1" noChangeArrowheads="1"/>
          </p:cNvPicPr>
          <p:nvPr/>
        </p:nvPicPr>
        <p:blipFill>
          <a:blip r:embed="rId3" cstate="print"/>
          <a:srcRect/>
          <a:stretch>
            <a:fillRect/>
          </a:stretch>
        </p:blipFill>
        <p:spPr bwMode="auto">
          <a:xfrm>
            <a:off x="4999941" y="1859883"/>
            <a:ext cx="3686175" cy="2455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9" descr="\\oclc\data\OCLCResearch\Dublin\Home\connawal\My Documents\Dropbox\Library Photos\Auckland Uni Library\DSC05701.JPG"/>
          <p:cNvPicPr>
            <a:picLocks noChangeAspect="1" noChangeArrowheads="1"/>
          </p:cNvPicPr>
          <p:nvPr/>
        </p:nvPicPr>
        <p:blipFill>
          <a:blip r:embed="rId3" cstate="print"/>
          <a:srcRect/>
          <a:stretch>
            <a:fillRect/>
          </a:stretch>
        </p:blipFill>
        <p:spPr bwMode="auto">
          <a:xfrm>
            <a:off x="2268538" y="1574589"/>
            <a:ext cx="4679950" cy="3509962"/>
          </a:xfrm>
          <a:prstGeom prst="rect">
            <a:avLst/>
          </a:prstGeom>
          <a:noFill/>
          <a:ln w="9525">
            <a:noFill/>
            <a:miter lim="800000"/>
            <a:headEnd/>
            <a:tailEnd/>
          </a:ln>
        </p:spPr>
      </p:pic>
      <p:sp>
        <p:nvSpPr>
          <p:cNvPr id="9" name="Title 8"/>
          <p:cNvSpPr>
            <a:spLocks noGrp="1"/>
          </p:cNvSpPr>
          <p:nvPr>
            <p:ph type="title"/>
          </p:nvPr>
        </p:nvSpPr>
        <p:spPr>
          <a:xfrm>
            <a:off x="739775" y="290766"/>
            <a:ext cx="6989763" cy="570571"/>
          </a:xfrm>
        </p:spPr>
        <p:txBody>
          <a:bodyPr/>
          <a:lstStyle/>
          <a:p>
            <a:r>
              <a:rPr lang="en-GB" sz="2800" dirty="0" smtClean="0"/>
              <a:t>Digital Natives and Digital Immigrants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577884" y="2144634"/>
            <a:ext cx="4681537" cy="1569660"/>
          </a:xfrm>
          <a:prstGeom prst="rect">
            <a:avLst/>
          </a:prstGeom>
          <a:noFill/>
          <a:ln w="9525">
            <a:noFill/>
            <a:miter lim="800000"/>
            <a:headEnd/>
            <a:tailEnd/>
          </a:ln>
        </p:spPr>
        <p:txBody>
          <a:bodyPr wrap="square">
            <a:spAutoFit/>
          </a:bodyPr>
          <a:lstStyle/>
          <a:p>
            <a:r>
              <a:rPr lang="en-GB" sz="4000" b="1" dirty="0"/>
              <a:t>Old people just don’t get this stuff</a:t>
            </a:r>
          </a:p>
        </p:txBody>
      </p:sp>
      <p:pic>
        <p:nvPicPr>
          <p:cNvPr id="5126" name="Picture 7" descr="\\oclc\data\OCLCResearch\Dublin\Home\hoode\My Documents\My Pictures\Microsoft Clip Organizer\00443455.jpg"/>
          <p:cNvPicPr>
            <a:picLocks noChangeAspect="1" noChangeArrowheads="1"/>
          </p:cNvPicPr>
          <p:nvPr/>
        </p:nvPicPr>
        <p:blipFill>
          <a:blip r:embed="rId3" cstate="print"/>
          <a:srcRect/>
          <a:stretch>
            <a:fillRect/>
          </a:stretch>
        </p:blipFill>
        <p:spPr bwMode="auto">
          <a:xfrm>
            <a:off x="5713176" y="1289295"/>
            <a:ext cx="282257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323850" y="1773238"/>
            <a:ext cx="8820150" cy="1200150"/>
          </a:xfrm>
          <a:prstGeom prst="rect">
            <a:avLst/>
          </a:prstGeom>
          <a:noFill/>
          <a:ln w="9525">
            <a:noFill/>
            <a:miter lim="800000"/>
            <a:headEnd/>
            <a:tailEnd/>
          </a:ln>
        </p:spPr>
        <p:txBody>
          <a:bodyPr>
            <a:spAutoFit/>
          </a:bodyPr>
          <a:lstStyle/>
          <a:p>
            <a:endParaRPr lang="en-GB"/>
          </a:p>
          <a:p>
            <a:endParaRPr lang="en-GB"/>
          </a:p>
          <a:p>
            <a:endParaRPr lang="en-GB"/>
          </a:p>
        </p:txBody>
      </p:sp>
      <p:sp>
        <p:nvSpPr>
          <p:cNvPr id="6150" name="Title 1"/>
          <p:cNvSpPr>
            <a:spLocks noGrp="1"/>
          </p:cNvSpPr>
          <p:nvPr>
            <p:ph type="title"/>
          </p:nvPr>
        </p:nvSpPr>
        <p:spPr>
          <a:xfrm>
            <a:off x="720531" y="433413"/>
            <a:ext cx="6989763" cy="493037"/>
          </a:xfrm>
        </p:spPr>
        <p:txBody>
          <a:bodyPr/>
          <a:lstStyle/>
          <a:p>
            <a:pPr eaLnBrk="1" hangingPunct="1"/>
            <a:r>
              <a:rPr lang="en-US" b="1" dirty="0" smtClean="0"/>
              <a:t>Research Addressing Digital Learners</a:t>
            </a:r>
          </a:p>
        </p:txBody>
      </p:sp>
      <p:sp>
        <p:nvSpPr>
          <p:cNvPr id="5" name="Rectangle 6"/>
          <p:cNvSpPr>
            <a:spLocks noChangeArrowheads="1"/>
          </p:cNvSpPr>
          <p:nvPr/>
        </p:nvSpPr>
        <p:spPr bwMode="auto">
          <a:xfrm>
            <a:off x="435237" y="1146648"/>
            <a:ext cx="8351837" cy="4062651"/>
          </a:xfrm>
          <a:prstGeom prst="rect">
            <a:avLst/>
          </a:prstGeom>
          <a:noFill/>
          <a:ln w="9525">
            <a:noFill/>
            <a:miter lim="800000"/>
            <a:headEnd/>
            <a:tailEnd/>
          </a:ln>
        </p:spPr>
        <p:txBody>
          <a:bodyPr>
            <a:spAutoFit/>
          </a:bodyPr>
          <a:lstStyle/>
          <a:p>
            <a:pPr>
              <a:lnSpc>
                <a:spcPct val="100000"/>
              </a:lnSpc>
              <a:spcBef>
                <a:spcPts val="0"/>
              </a:spcBef>
              <a:buClr>
                <a:srgbClr val="0070C0"/>
              </a:buClr>
              <a:buFont typeface="Arial" charset="0"/>
              <a:buChar char="•"/>
            </a:pPr>
            <a:r>
              <a:rPr lang="en-US" sz="2000" dirty="0"/>
              <a:t> Need for a longitudinal study </a:t>
            </a:r>
            <a:r>
              <a:rPr lang="en-GB" sz="2000" dirty="0"/>
              <a:t>“to identify how individuals engage in both the virtual and physical worlds to get information for different situations” </a:t>
            </a:r>
            <a:r>
              <a:rPr lang="en-US" sz="2000" dirty="0"/>
              <a:t>(</a:t>
            </a:r>
            <a:r>
              <a:rPr lang="en-GB" sz="2000" dirty="0" err="1"/>
              <a:t>Connaway</a:t>
            </a:r>
            <a:r>
              <a:rPr lang="en-GB" sz="2000" dirty="0"/>
              <a:t> &amp; Dickey 2010, p.56</a:t>
            </a:r>
            <a:r>
              <a:rPr lang="en-GB" sz="2000" dirty="0" smtClean="0"/>
              <a:t>).</a:t>
            </a:r>
          </a:p>
          <a:p>
            <a:pPr>
              <a:lnSpc>
                <a:spcPct val="100000"/>
              </a:lnSpc>
              <a:buClr>
                <a:srgbClr val="0070C0"/>
              </a:buClr>
              <a:buFont typeface="Arial" charset="0"/>
              <a:buChar char="•"/>
            </a:pPr>
            <a:endParaRPr lang="en-GB" sz="2000" dirty="0"/>
          </a:p>
          <a:p>
            <a:pPr>
              <a:lnSpc>
                <a:spcPct val="100000"/>
              </a:lnSpc>
              <a:spcBef>
                <a:spcPts val="0"/>
              </a:spcBef>
              <a:buClr>
                <a:srgbClr val="0070C0"/>
              </a:buClr>
              <a:buFont typeface="Arial" charset="0"/>
              <a:buChar char="•"/>
            </a:pPr>
            <a:r>
              <a:rPr lang="en-US" sz="2000" dirty="0" smtClean="0"/>
              <a:t> </a:t>
            </a:r>
            <a:r>
              <a:rPr lang="en-US" sz="2000" dirty="0"/>
              <a:t>The information literacy of young people, has not  improved with the widening access to technology: in fact, their apparent facility with computers disguises some worrying problems (Centre for Information </a:t>
            </a:r>
            <a:r>
              <a:rPr lang="en-US" sz="2000" dirty="0" err="1"/>
              <a:t>Behaviour</a:t>
            </a:r>
            <a:r>
              <a:rPr lang="en-US" sz="2000" dirty="0"/>
              <a:t> and the Evaluation of Research </a:t>
            </a:r>
            <a:r>
              <a:rPr lang="en-GB" sz="2000" dirty="0"/>
              <a:t>2008</a:t>
            </a:r>
            <a:r>
              <a:rPr lang="en-GB" sz="2000" dirty="0" smtClean="0"/>
              <a:t>).</a:t>
            </a:r>
          </a:p>
          <a:p>
            <a:pPr>
              <a:lnSpc>
                <a:spcPct val="100000"/>
              </a:lnSpc>
              <a:buClr>
                <a:srgbClr val="0070C0"/>
              </a:buClr>
              <a:buFont typeface="Arial" charset="0"/>
              <a:buChar char="•"/>
            </a:pPr>
            <a:endParaRPr lang="en-US" sz="2000" dirty="0"/>
          </a:p>
          <a:p>
            <a:pPr>
              <a:buClr>
                <a:srgbClr val="0070C0"/>
              </a:buClr>
              <a:buFont typeface="Arial" charset="0"/>
              <a:buChar char="•"/>
            </a:pPr>
            <a:r>
              <a:rPr lang="en-US" sz="2000" dirty="0" smtClean="0"/>
              <a:t> </a:t>
            </a:r>
            <a:r>
              <a:rPr lang="en-GB" sz="2000" dirty="0"/>
              <a:t>Academic staff perceive students as being more digitally capable than is really the case (</a:t>
            </a:r>
            <a:r>
              <a:rPr lang="en-US" sz="2000" dirty="0" err="1"/>
              <a:t>Beetham</a:t>
            </a:r>
            <a:r>
              <a:rPr lang="en-US" sz="2000" dirty="0"/>
              <a:t>, McGill, and Littlejohn 2009).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1861707" y="4998117"/>
            <a:ext cx="7056438" cy="683264"/>
          </a:xfrm>
          <a:prstGeom prst="rect">
            <a:avLst/>
          </a:prstGeom>
          <a:noFill/>
          <a:ln w="9525">
            <a:noFill/>
            <a:miter lim="800000"/>
            <a:headEnd/>
            <a:tailEnd/>
          </a:ln>
        </p:spPr>
        <p:txBody>
          <a:bodyPr>
            <a:spAutoFit/>
          </a:bodyPr>
          <a:lstStyle/>
          <a:p>
            <a:pPr algn="r"/>
            <a:r>
              <a:rPr lang="en-GB" sz="1600" i="1" dirty="0"/>
              <a:t>Mark </a:t>
            </a:r>
            <a:r>
              <a:rPr lang="en-GB" sz="1600" i="1" dirty="0" err="1" smtClean="0"/>
              <a:t>Bullen</a:t>
            </a:r>
            <a:r>
              <a:rPr lang="en-GB" sz="1600" i="1" dirty="0" smtClean="0"/>
              <a:t>, </a:t>
            </a:r>
            <a:r>
              <a:rPr lang="en-GB" sz="1600" i="1" dirty="0" err="1" smtClean="0"/>
              <a:t>Tannis</a:t>
            </a:r>
            <a:r>
              <a:rPr lang="en-GB" sz="1600" i="1" dirty="0" smtClean="0"/>
              <a:t> Morgan, and </a:t>
            </a:r>
            <a:r>
              <a:rPr lang="en-GB" sz="1600" i="1" dirty="0" err="1" smtClean="0"/>
              <a:t>Adnan</a:t>
            </a:r>
            <a:r>
              <a:rPr lang="en-GB" sz="1600" i="1" dirty="0" smtClean="0"/>
              <a:t> </a:t>
            </a:r>
            <a:r>
              <a:rPr lang="en-GB" sz="1600" i="1" dirty="0" err="1" smtClean="0"/>
              <a:t>Qayyum</a:t>
            </a:r>
            <a:r>
              <a:rPr lang="en-GB" sz="1600" i="1" dirty="0" smtClean="0"/>
              <a:t>: </a:t>
            </a:r>
            <a:r>
              <a:rPr lang="en-GB" sz="1600" i="1" dirty="0" smtClean="0">
                <a:hlinkClick r:id="rId3"/>
              </a:rPr>
              <a:t>http://www.cjlt.ca/index.php/cjlt/article/view/550/298</a:t>
            </a:r>
            <a:endParaRPr lang="en-GB" sz="1600" i="1" dirty="0"/>
          </a:p>
        </p:txBody>
      </p:sp>
      <p:sp>
        <p:nvSpPr>
          <p:cNvPr id="7172" name="Text Box 3"/>
          <p:cNvSpPr txBox="1">
            <a:spLocks noChangeArrowheads="1"/>
          </p:cNvSpPr>
          <p:nvPr/>
        </p:nvSpPr>
        <p:spPr bwMode="auto">
          <a:xfrm>
            <a:off x="720531" y="1289295"/>
            <a:ext cx="7702939" cy="3690947"/>
          </a:xfrm>
          <a:prstGeom prst="rect">
            <a:avLst/>
          </a:prstGeom>
          <a:noFill/>
          <a:ln w="9525">
            <a:noFill/>
            <a:miter lim="800000"/>
            <a:headEnd/>
            <a:tailEnd/>
          </a:ln>
        </p:spPr>
        <p:txBody>
          <a:bodyPr wrap="square">
            <a:spAutoFit/>
          </a:bodyPr>
          <a:lstStyle/>
          <a:p>
            <a:r>
              <a:rPr lang="en-GB" sz="1800" dirty="0" smtClean="0"/>
              <a:t>a</a:t>
            </a:r>
            <a:r>
              <a:rPr lang="en-GB" sz="1800" dirty="0"/>
              <a:t>. Institutional e-mail account 		No association</a:t>
            </a:r>
          </a:p>
          <a:p>
            <a:r>
              <a:rPr lang="en-GB" sz="1800" dirty="0"/>
              <a:t>b. Personal e-mail account 		No association</a:t>
            </a:r>
          </a:p>
          <a:p>
            <a:r>
              <a:rPr lang="en-GB" sz="1800" dirty="0"/>
              <a:t>c. Instant messaging 			No association</a:t>
            </a:r>
          </a:p>
          <a:p>
            <a:r>
              <a:rPr lang="en-GB" sz="1800" dirty="0"/>
              <a:t>d. Text message (via phone) 		No association</a:t>
            </a:r>
          </a:p>
          <a:p>
            <a:r>
              <a:rPr lang="en-GB" sz="1800" dirty="0"/>
              <a:t>e. </a:t>
            </a:r>
            <a:r>
              <a:rPr lang="en-GB" sz="1800" dirty="0" err="1"/>
              <a:t>Facebook</a:t>
            </a:r>
            <a:r>
              <a:rPr lang="en-GB" sz="1800" dirty="0"/>
              <a:t>/MySpace 			No association</a:t>
            </a:r>
          </a:p>
          <a:p>
            <a:r>
              <a:rPr lang="en-GB" sz="1800" dirty="0"/>
              <a:t>f. Talking via phone 			</a:t>
            </a:r>
            <a:r>
              <a:rPr lang="en-GB" sz="1800" dirty="0" smtClean="0"/>
              <a:t>No </a:t>
            </a:r>
            <a:r>
              <a:rPr lang="en-GB" sz="1800" dirty="0"/>
              <a:t>association</a:t>
            </a:r>
          </a:p>
          <a:p>
            <a:r>
              <a:rPr lang="en-GB" sz="1800" dirty="0"/>
              <a:t>g. Talking in person 			</a:t>
            </a:r>
            <a:r>
              <a:rPr lang="en-GB" sz="1800" dirty="0" smtClean="0"/>
              <a:t>No </a:t>
            </a:r>
            <a:r>
              <a:rPr lang="en-GB" sz="1800" dirty="0"/>
              <a:t>association</a:t>
            </a:r>
          </a:p>
          <a:p>
            <a:r>
              <a:rPr lang="en-GB" sz="1800" dirty="0"/>
              <a:t>h. </a:t>
            </a:r>
            <a:r>
              <a:rPr lang="en-GB" sz="1800" dirty="0" err="1"/>
              <a:t>WebCT</a:t>
            </a:r>
            <a:r>
              <a:rPr lang="en-GB" sz="1800" dirty="0"/>
              <a:t> 				</a:t>
            </a:r>
            <a:r>
              <a:rPr lang="en-GB" sz="1800" dirty="0" smtClean="0"/>
              <a:t>Association</a:t>
            </a:r>
            <a:endParaRPr lang="en-GB" sz="1800" dirty="0"/>
          </a:p>
        </p:txBody>
      </p:sp>
      <p:sp>
        <p:nvSpPr>
          <p:cNvPr id="9" name="Title 8"/>
          <p:cNvSpPr>
            <a:spLocks noGrp="1"/>
          </p:cNvSpPr>
          <p:nvPr>
            <p:ph type="title"/>
          </p:nvPr>
        </p:nvSpPr>
        <p:spPr>
          <a:xfrm>
            <a:off x="739775" y="148119"/>
            <a:ext cx="7398400" cy="1141159"/>
          </a:xfrm>
        </p:spPr>
        <p:txBody>
          <a:bodyPr/>
          <a:lstStyle/>
          <a:p>
            <a:r>
              <a:rPr lang="en-GB" sz="2800" dirty="0" smtClean="0"/>
              <a:t>Communication Mode with Instructors:</a:t>
            </a:r>
            <a:br>
              <a:rPr lang="en-GB" sz="2800" dirty="0" smtClean="0"/>
            </a:br>
            <a:r>
              <a:rPr lang="en-GB" sz="2800" dirty="0" smtClean="0"/>
              <a:t>Significant association between </a:t>
            </a:r>
            <a:r>
              <a:rPr lang="en-GB" dirty="0" smtClean="0"/>
              <a:t>a</a:t>
            </a:r>
            <a:r>
              <a:rPr lang="en-GB" sz="2800" dirty="0" smtClean="0"/>
              <a:t>ge &amp; use?</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142664"/>
            <a:ext cx="7968988" cy="1431925"/>
          </a:xfrm>
        </p:spPr>
        <p:txBody>
          <a:bodyPr/>
          <a:lstStyle/>
          <a:p>
            <a:r>
              <a:rPr lang="en-GB" dirty="0" smtClean="0"/>
              <a:t>Visitors and Residents: </a:t>
            </a:r>
            <a:br>
              <a:rPr lang="en-GB" dirty="0" smtClean="0"/>
            </a:br>
            <a:r>
              <a:rPr lang="en-GB" dirty="0" smtClean="0"/>
              <a:t>What motivates engagement with the digital information environment?</a:t>
            </a:r>
            <a:endParaRPr lang="en-US" dirty="0"/>
          </a:p>
        </p:txBody>
      </p:sp>
      <p:sp>
        <p:nvSpPr>
          <p:cNvPr id="3" name="Content Placeholder 2"/>
          <p:cNvSpPr>
            <a:spLocks noGrp="1"/>
          </p:cNvSpPr>
          <p:nvPr>
            <p:ph idx="1"/>
          </p:nvPr>
        </p:nvSpPr>
        <p:spPr>
          <a:xfrm>
            <a:off x="733425" y="1717236"/>
            <a:ext cx="5407692" cy="3892550"/>
          </a:xfrm>
        </p:spPr>
        <p:txBody>
          <a:bodyPr/>
          <a:lstStyle/>
          <a:p>
            <a:pPr>
              <a:spcBef>
                <a:spcPts val="600"/>
              </a:spcBef>
            </a:pPr>
            <a:r>
              <a:rPr lang="en-US" dirty="0" smtClean="0"/>
              <a:t>Funded by</a:t>
            </a:r>
          </a:p>
          <a:p>
            <a:pPr>
              <a:spcBef>
                <a:spcPts val="600"/>
              </a:spcBef>
              <a:buFont typeface="Arial" pitchFamily="34" charset="0"/>
              <a:buChar char="•"/>
            </a:pPr>
            <a:r>
              <a:rPr lang="en-US" dirty="0" smtClean="0"/>
              <a:t>JISC</a:t>
            </a:r>
          </a:p>
          <a:p>
            <a:pPr>
              <a:spcBef>
                <a:spcPts val="600"/>
              </a:spcBef>
              <a:buFont typeface="Arial" pitchFamily="34" charset="0"/>
              <a:buChar char="•"/>
            </a:pPr>
            <a:r>
              <a:rPr lang="en-US" dirty="0" smtClean="0"/>
              <a:t>OCLC</a:t>
            </a:r>
          </a:p>
          <a:p>
            <a:pPr lvl="1">
              <a:spcBef>
                <a:spcPts val="600"/>
              </a:spcBef>
              <a:buFont typeface="Arial" pitchFamily="34" charset="0"/>
              <a:buChar char="•"/>
            </a:pPr>
            <a:r>
              <a:rPr lang="en-GB" sz="1800" dirty="0" smtClean="0"/>
              <a:t>Lynn Silipigni Connaway, Ph.D.</a:t>
            </a:r>
          </a:p>
          <a:p>
            <a:pPr>
              <a:spcBef>
                <a:spcPts val="600"/>
              </a:spcBef>
              <a:buFont typeface="Arial" pitchFamily="34" charset="0"/>
              <a:buChar char="•"/>
            </a:pPr>
            <a:r>
              <a:rPr lang="en-US" dirty="0" smtClean="0"/>
              <a:t>Oxford University</a:t>
            </a:r>
          </a:p>
          <a:p>
            <a:pPr lvl="1">
              <a:spcBef>
                <a:spcPts val="600"/>
              </a:spcBef>
              <a:buFont typeface="Arial" pitchFamily="34" charset="0"/>
              <a:buChar char="•"/>
            </a:pPr>
            <a:r>
              <a:rPr lang="en-US" dirty="0" smtClean="0"/>
              <a:t>David White</a:t>
            </a:r>
          </a:p>
          <a:p>
            <a:pPr>
              <a:spcBef>
                <a:spcPts val="600"/>
              </a:spcBef>
              <a:buFont typeface="Arial" pitchFamily="34" charset="0"/>
              <a:buChar char="•"/>
            </a:pPr>
            <a:r>
              <a:rPr lang="en-US" dirty="0" smtClean="0"/>
              <a:t>University of North Carolina, Charlotte</a:t>
            </a:r>
          </a:p>
          <a:p>
            <a:pPr lvl="1">
              <a:spcBef>
                <a:spcPts val="600"/>
              </a:spcBef>
              <a:buFont typeface="Arial" pitchFamily="34" charset="0"/>
              <a:buChar char="•"/>
            </a:pPr>
            <a:r>
              <a:rPr lang="en-US" dirty="0" smtClean="0"/>
              <a:t>Donna Lanclos, Ph.D.</a:t>
            </a:r>
            <a:endParaRPr lang="en-US" dirty="0"/>
          </a:p>
        </p:txBody>
      </p:sp>
      <p:pic>
        <p:nvPicPr>
          <p:cNvPr id="1026" name="Picture 2" descr="\\oclc\data\OCLCResearch\Dublin\Home\connawal\My Documents\Dropbox\Library Photos\Auckland Uni Library\DSC05709.JPG"/>
          <p:cNvPicPr>
            <a:picLocks noChangeAspect="1" noChangeArrowheads="1"/>
          </p:cNvPicPr>
          <p:nvPr/>
        </p:nvPicPr>
        <p:blipFill>
          <a:blip r:embed="rId2" cstate="print"/>
          <a:srcRect/>
          <a:stretch>
            <a:fillRect/>
          </a:stretch>
        </p:blipFill>
        <p:spPr bwMode="auto">
          <a:xfrm>
            <a:off x="5237684" y="1574590"/>
            <a:ext cx="3613724" cy="27102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paperChartA"/>
          <p:cNvPicPr>
            <a:picLocks noChangeAspect="1" noChangeArrowheads="1"/>
          </p:cNvPicPr>
          <p:nvPr/>
        </p:nvPicPr>
        <p:blipFill>
          <a:blip r:embed="rId3" cstate="print"/>
          <a:srcRect/>
          <a:stretch>
            <a:fillRect/>
          </a:stretch>
        </p:blipFill>
        <p:spPr bwMode="auto">
          <a:xfrm>
            <a:off x="611188" y="2287824"/>
            <a:ext cx="7993062" cy="703262"/>
          </a:xfrm>
          <a:prstGeom prst="rect">
            <a:avLst/>
          </a:prstGeom>
          <a:noFill/>
          <a:ln w="9525">
            <a:noFill/>
            <a:miter lim="800000"/>
            <a:headEnd/>
            <a:tailEnd/>
          </a:ln>
        </p:spPr>
      </p:pic>
      <p:sp>
        <p:nvSpPr>
          <p:cNvPr id="8196" name="Text Box 4"/>
          <p:cNvSpPr txBox="1">
            <a:spLocks noChangeArrowheads="1"/>
          </p:cNvSpPr>
          <p:nvPr/>
        </p:nvSpPr>
        <p:spPr bwMode="auto">
          <a:xfrm>
            <a:off x="3132138" y="3143706"/>
            <a:ext cx="2808287" cy="566737"/>
          </a:xfrm>
          <a:prstGeom prst="rect">
            <a:avLst/>
          </a:prstGeom>
          <a:noFill/>
          <a:ln w="9525">
            <a:noFill/>
            <a:miter lim="800000"/>
            <a:headEnd/>
            <a:tailEnd/>
          </a:ln>
        </p:spPr>
        <p:txBody>
          <a:bodyPr wrap="none">
            <a:spAutoFit/>
          </a:bodyPr>
          <a:lstStyle/>
          <a:p>
            <a:pPr algn="ctr">
              <a:lnSpc>
                <a:spcPct val="130000"/>
              </a:lnSpc>
            </a:pPr>
            <a:r>
              <a:rPr lang="en-GB" dirty="0"/>
              <a:t>http://is.gd/VqXHkT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randomcrowds"/>
          <p:cNvPicPr>
            <a:picLocks noChangeAspect="1" noChangeArrowheads="1"/>
          </p:cNvPicPr>
          <p:nvPr/>
        </p:nvPicPr>
        <p:blipFill>
          <a:blip r:embed="rId3" cstate="print"/>
          <a:srcRect/>
          <a:stretch>
            <a:fillRect/>
          </a:stretch>
        </p:blipFill>
        <p:spPr bwMode="auto">
          <a:xfrm>
            <a:off x="4859338" y="2100026"/>
            <a:ext cx="3705225" cy="2470150"/>
          </a:xfrm>
          <a:prstGeom prst="rect">
            <a:avLst/>
          </a:prstGeom>
          <a:noFill/>
          <a:ln w="9525">
            <a:noFill/>
            <a:miter lim="800000"/>
            <a:headEnd/>
            <a:tailEnd/>
          </a:ln>
        </p:spPr>
      </p:pic>
      <p:pic>
        <p:nvPicPr>
          <p:cNvPr id="9220" name="Picture 4" descr="tools"/>
          <p:cNvPicPr>
            <a:picLocks noChangeAspect="1" noChangeArrowheads="1"/>
          </p:cNvPicPr>
          <p:nvPr/>
        </p:nvPicPr>
        <p:blipFill>
          <a:blip r:embed="rId4" cstate="print"/>
          <a:srcRect/>
          <a:stretch>
            <a:fillRect/>
          </a:stretch>
        </p:blipFill>
        <p:spPr bwMode="auto">
          <a:xfrm>
            <a:off x="539750" y="2073039"/>
            <a:ext cx="3759200" cy="2497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du-stages"/>
          <p:cNvPicPr>
            <a:picLocks noChangeAspect="1" noChangeArrowheads="1"/>
          </p:cNvPicPr>
          <p:nvPr/>
        </p:nvPicPr>
        <p:blipFill>
          <a:blip r:embed="rId3" cstate="print"/>
          <a:srcRect/>
          <a:stretch>
            <a:fillRect/>
          </a:stretch>
        </p:blipFill>
        <p:spPr bwMode="auto">
          <a:xfrm>
            <a:off x="1861707" y="1004001"/>
            <a:ext cx="5550817" cy="4477235"/>
          </a:xfrm>
          <a:prstGeom prst="rect">
            <a:avLst/>
          </a:prstGeom>
          <a:noFill/>
          <a:ln w="9525">
            <a:noFill/>
            <a:miter lim="800000"/>
            <a:headEnd/>
            <a:tailEnd/>
          </a:ln>
        </p:spPr>
      </p:pic>
      <p:sp>
        <p:nvSpPr>
          <p:cNvPr id="4" name="Title 3"/>
          <p:cNvSpPr>
            <a:spLocks noGrp="1"/>
          </p:cNvSpPr>
          <p:nvPr>
            <p:ph type="title"/>
          </p:nvPr>
        </p:nvSpPr>
        <p:spPr>
          <a:xfrm>
            <a:off x="739775" y="290766"/>
            <a:ext cx="6989763" cy="570571"/>
          </a:xfrm>
        </p:spPr>
        <p:txBody>
          <a:bodyPr/>
          <a:lstStyle/>
          <a:p>
            <a:r>
              <a:rPr lang="en-GB" sz="2800" dirty="0" smtClean="0"/>
              <a:t>Visitors and Residents Study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290766"/>
            <a:ext cx="6989763" cy="570571"/>
          </a:xfrm>
        </p:spPr>
        <p:txBody>
          <a:bodyPr/>
          <a:lstStyle/>
          <a:p>
            <a:r>
              <a:rPr lang="en-US" sz="2800" dirty="0" smtClean="0"/>
              <a:t>Topics</a:t>
            </a:r>
            <a:endParaRPr lang="en-US" sz="2800" dirty="0"/>
          </a:p>
        </p:txBody>
      </p:sp>
      <p:sp>
        <p:nvSpPr>
          <p:cNvPr id="3" name="Content Placeholder 2"/>
          <p:cNvSpPr>
            <a:spLocks noGrp="1"/>
          </p:cNvSpPr>
          <p:nvPr>
            <p:ph idx="1"/>
          </p:nvPr>
        </p:nvSpPr>
        <p:spPr/>
        <p:txBody>
          <a:bodyPr/>
          <a:lstStyle/>
          <a:p>
            <a:pPr>
              <a:buFont typeface="Arial" pitchFamily="34" charset="0"/>
              <a:buChar char="•"/>
            </a:pPr>
            <a:r>
              <a:rPr lang="en-US" dirty="0" smtClean="0"/>
              <a:t>About OCLC Research</a:t>
            </a:r>
          </a:p>
          <a:p>
            <a:pPr>
              <a:buFont typeface="Arial" pitchFamily="34" charset="0"/>
              <a:buChar char="•"/>
            </a:pPr>
            <a:r>
              <a:rPr lang="en-US" dirty="0" smtClean="0"/>
              <a:t>How activities originate</a:t>
            </a:r>
          </a:p>
          <a:p>
            <a:pPr>
              <a:buFont typeface="Arial" pitchFamily="34" charset="0"/>
              <a:buChar char="•"/>
            </a:pPr>
            <a:r>
              <a:rPr lang="en-US" dirty="0" smtClean="0"/>
              <a:t>How projects are chosen</a:t>
            </a:r>
          </a:p>
          <a:p>
            <a:pPr>
              <a:buFont typeface="Arial" pitchFamily="34" charset="0"/>
              <a:buChar char="•"/>
            </a:pPr>
            <a:r>
              <a:rPr lang="en-US" dirty="0" smtClean="0"/>
              <a:t>Sample projects</a:t>
            </a:r>
            <a:endParaRPr lang="en-US" dirty="0"/>
          </a:p>
        </p:txBody>
      </p:sp>
      <p:pic>
        <p:nvPicPr>
          <p:cNvPr id="1026" name="Picture 2"/>
          <p:cNvPicPr>
            <a:picLocks noChangeAspect="1" noChangeArrowheads="1"/>
          </p:cNvPicPr>
          <p:nvPr/>
        </p:nvPicPr>
        <p:blipFill>
          <a:blip r:embed="rId2" cstate="print"/>
          <a:srcRect l="24655" t="12952" r="25499" b="3238"/>
          <a:stretch>
            <a:fillRect/>
          </a:stretch>
        </p:blipFill>
        <p:spPr bwMode="auto">
          <a:xfrm>
            <a:off x="4428123" y="576060"/>
            <a:ext cx="4423287" cy="4648200"/>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planA"/>
          <p:cNvPicPr>
            <a:picLocks noChangeAspect="1" noChangeArrowheads="1"/>
          </p:cNvPicPr>
          <p:nvPr/>
        </p:nvPicPr>
        <p:blipFill>
          <a:blip r:embed="rId3" cstate="print"/>
          <a:srcRect/>
          <a:stretch>
            <a:fillRect/>
          </a:stretch>
        </p:blipFill>
        <p:spPr bwMode="auto">
          <a:xfrm>
            <a:off x="149943" y="1004001"/>
            <a:ext cx="8748713"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5" descr="\\oclc\data\OCLCResearch\Dublin\Home\connawal\My Documents\Dropbox\Library Photos\Auckland Uni Library\DSC05717.JPG"/>
          <p:cNvPicPr>
            <a:picLocks noChangeAspect="1" noChangeArrowheads="1"/>
          </p:cNvPicPr>
          <p:nvPr/>
        </p:nvPicPr>
        <p:blipFill>
          <a:blip r:embed="rId3" cstate="print"/>
          <a:srcRect/>
          <a:stretch>
            <a:fillRect/>
          </a:stretch>
        </p:blipFill>
        <p:spPr bwMode="auto">
          <a:xfrm>
            <a:off x="2051050" y="1859883"/>
            <a:ext cx="4794250" cy="3595687"/>
          </a:xfrm>
          <a:prstGeom prst="rect">
            <a:avLst/>
          </a:prstGeom>
          <a:noFill/>
          <a:ln w="9525">
            <a:noFill/>
            <a:miter lim="800000"/>
            <a:headEnd/>
            <a:tailEnd/>
          </a:ln>
        </p:spPr>
      </p:pic>
      <p:sp>
        <p:nvSpPr>
          <p:cNvPr id="8" name="Title 7"/>
          <p:cNvSpPr>
            <a:spLocks noGrp="1"/>
          </p:cNvSpPr>
          <p:nvPr>
            <p:ph type="title"/>
          </p:nvPr>
        </p:nvSpPr>
        <p:spPr>
          <a:xfrm>
            <a:off x="1005765" y="290783"/>
            <a:ext cx="6989763" cy="1283806"/>
          </a:xfrm>
        </p:spPr>
        <p:txBody>
          <a:bodyPr/>
          <a:lstStyle/>
          <a:p>
            <a:r>
              <a:rPr lang="en-GB" sz="2400" dirty="0" smtClean="0"/>
              <a:t>“…our generation isn’t technology orientated. I think it’s always a stereotype.” </a:t>
            </a:r>
            <a:br>
              <a:rPr lang="en-GB" sz="2400" dirty="0" smtClean="0"/>
            </a:br>
            <a:r>
              <a:rPr lang="en-GB" i="1" dirty="0" smtClean="0"/>
              <a:t>	</a:t>
            </a:r>
            <a:r>
              <a:rPr lang="en-GB" sz="1800" i="1" dirty="0" smtClean="0"/>
              <a:t>(Participant UKS4)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291863" y="718707"/>
            <a:ext cx="5421313" cy="4564063"/>
          </a:xfrm>
        </p:spPr>
        <p:txBody>
          <a:bodyPr/>
          <a:lstStyle/>
          <a:p>
            <a:pPr eaLnBrk="1" hangingPunct="1">
              <a:buFont typeface="Wingdings" pitchFamily="2" charset="2"/>
              <a:buNone/>
            </a:pPr>
            <a:r>
              <a:rPr lang="en-US" sz="1800" dirty="0" smtClean="0"/>
              <a:t>  “I think that lots of like companies and people away from my generation think that we rely and we’re obsessed with gadgets and gizmos and everybody has to buy the newest </a:t>
            </a:r>
            <a:r>
              <a:rPr lang="en-US" sz="1800" dirty="0" err="1" smtClean="0"/>
              <a:t>iPhone</a:t>
            </a:r>
            <a:r>
              <a:rPr lang="en-US" sz="1800" dirty="0" smtClean="0"/>
              <a:t> and </a:t>
            </a:r>
            <a:r>
              <a:rPr lang="en-US" sz="1800" dirty="0" err="1" smtClean="0"/>
              <a:t>iPad</a:t>
            </a:r>
            <a:r>
              <a:rPr lang="en-US" sz="1800" dirty="0" smtClean="0"/>
              <a:t> and newest  everything. At the end of the day, as a student, are you really know is that is what the internet is for. How you get to it – it doesn’t matter if you don’t own a computer and you have to come to the library to use it. Um…like it’s available to you and you don’t care like how you get it.”</a:t>
            </a:r>
          </a:p>
          <a:p>
            <a:pPr eaLnBrk="1" hangingPunct="1">
              <a:buFont typeface="Wingdings" pitchFamily="2" charset="2"/>
              <a:buNone/>
            </a:pPr>
            <a:r>
              <a:rPr lang="en-US" dirty="0" smtClean="0"/>
              <a:t>		</a:t>
            </a:r>
            <a:r>
              <a:rPr lang="en-US" sz="1600" dirty="0" smtClean="0"/>
              <a:t>(WorldCat.org Focus Group Interview UKU4th 	year university student)</a:t>
            </a:r>
          </a:p>
        </p:txBody>
      </p:sp>
      <p:pic>
        <p:nvPicPr>
          <p:cNvPr id="13318" name="Picture 2" descr="\\oclc\data\OCLCResearch\Dublin\Home\connawal\My Documents\Dropbox\Library Photos\Auckland Uni Library\DSC05707.JPG"/>
          <p:cNvPicPr>
            <a:picLocks noChangeAspect="1" noChangeArrowheads="1"/>
          </p:cNvPicPr>
          <p:nvPr/>
        </p:nvPicPr>
        <p:blipFill>
          <a:blip r:embed="rId3" cstate="print"/>
          <a:srcRect/>
          <a:stretch>
            <a:fillRect/>
          </a:stretch>
        </p:blipFill>
        <p:spPr bwMode="auto">
          <a:xfrm>
            <a:off x="5855823" y="1717236"/>
            <a:ext cx="2952750"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4" descr="\\oclc\data\OCLCResearch\Dublin\Home\hoode\My Documents\My Pictures\Microsoft Clip Organizer\j0401805.jpg"/>
          <p:cNvPicPr>
            <a:picLocks noChangeAspect="1" noChangeArrowheads="1"/>
          </p:cNvPicPr>
          <p:nvPr/>
        </p:nvPicPr>
        <p:blipFill>
          <a:blip r:embed="rId3" cstate="print"/>
          <a:srcRect/>
          <a:stretch>
            <a:fillRect/>
          </a:stretch>
        </p:blipFill>
        <p:spPr bwMode="auto">
          <a:xfrm>
            <a:off x="836621" y="1004001"/>
            <a:ext cx="2736850" cy="4103688"/>
          </a:xfrm>
          <a:prstGeom prst="rect">
            <a:avLst/>
          </a:prstGeom>
          <a:noFill/>
          <a:ln w="9525">
            <a:noFill/>
            <a:miter lim="800000"/>
            <a:headEnd/>
            <a:tailEnd/>
          </a:ln>
        </p:spPr>
      </p:pic>
      <p:pic>
        <p:nvPicPr>
          <p:cNvPr id="14342" name="Picture 2" descr="C:\Documents and Settings\disbrowk\Local Settings\Temporary Internet Files\Content.IE5\BBUX87AN\MPj04464630000[1].jpg"/>
          <p:cNvPicPr>
            <a:picLocks noGrp="1" noChangeAspect="1" noChangeArrowheads="1"/>
          </p:cNvPicPr>
          <p:nvPr>
            <p:ph sz="half" idx="4294967295"/>
          </p:nvPr>
        </p:nvPicPr>
        <p:blipFill>
          <a:blip r:embed="rId4" cstate="print"/>
          <a:srcRect/>
          <a:stretch>
            <a:fillRect/>
          </a:stretch>
        </p:blipFill>
        <p:spPr>
          <a:xfrm>
            <a:off x="5427882" y="861354"/>
            <a:ext cx="2776537" cy="4165600"/>
          </a:xfrm>
        </p:spPr>
      </p:pic>
      <p:sp>
        <p:nvSpPr>
          <p:cNvPr id="14343" name="Rectangle 7"/>
          <p:cNvSpPr>
            <a:spLocks noChangeArrowheads="1"/>
          </p:cNvSpPr>
          <p:nvPr/>
        </p:nvSpPr>
        <p:spPr bwMode="auto">
          <a:xfrm>
            <a:off x="4144059" y="2573118"/>
            <a:ext cx="792163" cy="831850"/>
          </a:xfrm>
          <a:prstGeom prst="rect">
            <a:avLst/>
          </a:prstGeom>
          <a:noFill/>
          <a:ln w="9525">
            <a:noFill/>
            <a:miter lim="800000"/>
            <a:headEnd/>
            <a:tailEnd/>
          </a:ln>
        </p:spPr>
        <p:txBody>
          <a:bodyPr>
            <a:spAutoFit/>
          </a:bodyPr>
          <a:lstStyle/>
          <a:p>
            <a:pPr algn="ctr"/>
            <a:r>
              <a:rPr lang="en-GB" sz="4800"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5" descr="\\oclc\data\OCLCResearch\Dublin\Home\connawal\My Documents\Dropbox\Library Photos\Auckland Uni Library\DSC05704.JPG"/>
          <p:cNvPicPr>
            <a:picLocks noChangeAspect="1" noChangeArrowheads="1"/>
          </p:cNvPicPr>
          <p:nvPr/>
        </p:nvPicPr>
        <p:blipFill>
          <a:blip r:embed="rId3" cstate="print"/>
          <a:srcRect/>
          <a:stretch>
            <a:fillRect/>
          </a:stretch>
        </p:blipFill>
        <p:spPr bwMode="auto">
          <a:xfrm>
            <a:off x="2339975" y="1717236"/>
            <a:ext cx="4703763" cy="3527425"/>
          </a:xfrm>
          <a:prstGeom prst="rect">
            <a:avLst/>
          </a:prstGeom>
          <a:noFill/>
          <a:ln w="9525">
            <a:noFill/>
            <a:miter lim="800000"/>
            <a:headEnd/>
            <a:tailEnd/>
          </a:ln>
        </p:spPr>
      </p:pic>
      <p:sp>
        <p:nvSpPr>
          <p:cNvPr id="7" name="Title 6"/>
          <p:cNvSpPr>
            <a:spLocks noGrp="1"/>
          </p:cNvSpPr>
          <p:nvPr>
            <p:ph type="title"/>
          </p:nvPr>
        </p:nvSpPr>
        <p:spPr>
          <a:xfrm>
            <a:off x="739775" y="290766"/>
            <a:ext cx="6989763" cy="998512"/>
          </a:xfrm>
        </p:spPr>
        <p:txBody>
          <a:bodyPr/>
          <a:lstStyle/>
          <a:p>
            <a:r>
              <a:rPr lang="en-GB" sz="2800" dirty="0" err="1" smtClean="0"/>
              <a:t>Facebook</a:t>
            </a:r>
            <a:r>
              <a:rPr lang="en-GB" sz="2800" dirty="0" smtClean="0"/>
              <a:t> is for administration &amp; </a:t>
            </a:r>
            <a:br>
              <a:rPr lang="en-GB" sz="2800" dirty="0" smtClean="0"/>
            </a:br>
            <a:r>
              <a:rPr lang="en-GB" sz="2800" dirty="0" smtClean="0"/>
              <a:t>social communication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79613" y="1289295"/>
            <a:ext cx="5472112" cy="4102100"/>
            <a:chOff x="1979613" y="1557338"/>
            <a:chExt cx="5472112" cy="4102100"/>
          </a:xfrm>
        </p:grpSpPr>
        <p:pic>
          <p:nvPicPr>
            <p:cNvPr id="16390" name="Picture 74" descr="Wikipedia"/>
            <p:cNvPicPr>
              <a:picLocks noChangeAspect="1" noChangeArrowheads="1"/>
            </p:cNvPicPr>
            <p:nvPr/>
          </p:nvPicPr>
          <p:blipFill>
            <a:blip r:embed="rId3" cstate="print"/>
            <a:srcRect/>
            <a:stretch>
              <a:fillRect/>
            </a:stretch>
          </p:blipFill>
          <p:spPr bwMode="auto">
            <a:xfrm>
              <a:off x="3708400" y="1557338"/>
              <a:ext cx="1654175" cy="285750"/>
            </a:xfrm>
            <a:prstGeom prst="rect">
              <a:avLst/>
            </a:prstGeom>
            <a:noFill/>
            <a:ln w="9525">
              <a:noFill/>
              <a:miter lim="800000"/>
              <a:headEnd/>
              <a:tailEnd/>
            </a:ln>
          </p:spPr>
        </p:pic>
        <p:pic>
          <p:nvPicPr>
            <p:cNvPr id="16391" name="Picture 75" descr="Wikipedia"/>
            <p:cNvPicPr>
              <a:picLocks noChangeAspect="1" noChangeArrowheads="1"/>
            </p:cNvPicPr>
            <p:nvPr/>
          </p:nvPicPr>
          <p:blipFill>
            <a:blip r:embed="rId4" cstate="print"/>
            <a:srcRect/>
            <a:stretch>
              <a:fillRect/>
            </a:stretch>
          </p:blipFill>
          <p:spPr bwMode="auto">
            <a:xfrm>
              <a:off x="3635375" y="2276475"/>
              <a:ext cx="1901825" cy="1900238"/>
            </a:xfrm>
            <a:prstGeom prst="rect">
              <a:avLst/>
            </a:prstGeom>
            <a:noFill/>
            <a:ln w="9525">
              <a:noFill/>
              <a:miter lim="800000"/>
              <a:headEnd/>
              <a:tailEnd/>
            </a:ln>
          </p:spPr>
        </p:pic>
        <p:sp>
          <p:nvSpPr>
            <p:cNvPr id="16392" name="Rectangle 73"/>
            <p:cNvSpPr>
              <a:spLocks noChangeArrowheads="1"/>
            </p:cNvSpPr>
            <p:nvPr/>
          </p:nvSpPr>
          <p:spPr bwMode="auto">
            <a:xfrm>
              <a:off x="2051050" y="2133600"/>
              <a:ext cx="1944688" cy="646113"/>
            </a:xfrm>
            <a:prstGeom prst="rect">
              <a:avLst/>
            </a:prstGeom>
            <a:noFill/>
            <a:ln w="9525">
              <a:noFill/>
              <a:miter lim="800000"/>
              <a:headEnd/>
              <a:tailEnd/>
            </a:ln>
          </p:spPr>
          <p:txBody>
            <a:bodyPr anchor="ctr">
              <a:spAutoFit/>
            </a:bodyPr>
            <a:lstStyle/>
            <a:p>
              <a:pPr algn="ctr" fontAlgn="ctr"/>
              <a:r>
                <a:rPr lang="en-US" sz="1200" b="1" dirty="0">
                  <a:solidFill>
                    <a:srgbClr val="0000FF"/>
                  </a:solidFill>
                  <a:latin typeface="Calibri" pitchFamily="34" charset="0"/>
                  <a:cs typeface="Times New Roman" pitchFamily="18" charset="0"/>
                  <a:hlinkClick r:id="rId5" tooltip="English — Wikipedia — The Free Encyclopedia"/>
                </a:rPr>
                <a:t>English</a:t>
              </a:r>
              <a:r>
                <a:rPr lang="en-US" sz="1200" dirty="0">
                  <a:solidFill>
                    <a:srgbClr val="0000FF"/>
                  </a:solidFill>
                  <a:latin typeface="Calibri" pitchFamily="34" charset="0"/>
                  <a:cs typeface="Times New Roman" pitchFamily="18" charset="0"/>
                  <a:hlinkClick r:id="rId5" tooltip="English — Wikipedia — The Free Encyclopedia"/>
                </a:rPr>
                <a:t/>
              </a:r>
              <a:br>
                <a:rPr lang="en-US" sz="1200" dirty="0">
                  <a:solidFill>
                    <a:srgbClr val="0000FF"/>
                  </a:solidFill>
                  <a:latin typeface="Calibri" pitchFamily="34" charset="0"/>
                  <a:cs typeface="Times New Roman" pitchFamily="18" charset="0"/>
                  <a:hlinkClick r:id="rId5" tooltip="English — Wikipedia — The Free Encyclopedia"/>
                </a:rPr>
              </a:br>
              <a:r>
                <a:rPr lang="en-US" sz="1200" i="1" dirty="0">
                  <a:solidFill>
                    <a:srgbClr val="0000FF"/>
                  </a:solidFill>
                  <a:latin typeface="Calibri" pitchFamily="34" charset="0"/>
                  <a:cs typeface="Times New Roman" pitchFamily="18" charset="0"/>
                  <a:hlinkClick r:id="rId5" tooltip="English — Wikipedia — The Free Encyclopedia"/>
                </a:rPr>
                <a:t>The Free Encyclopedia</a:t>
              </a:r>
              <a:r>
                <a:rPr lang="en-US" sz="1200" dirty="0">
                  <a:solidFill>
                    <a:srgbClr val="0000FF"/>
                  </a:solidFill>
                  <a:latin typeface="Calibri" pitchFamily="34" charset="0"/>
                  <a:cs typeface="Times New Roman" pitchFamily="18" charset="0"/>
                  <a:hlinkClick r:id="rId5" tooltip="English — Wikipedia — The Free Encyclopedia"/>
                </a:rPr>
                <a:t/>
              </a:r>
              <a:br>
                <a:rPr lang="en-US" sz="1200" dirty="0">
                  <a:solidFill>
                    <a:srgbClr val="0000FF"/>
                  </a:solidFill>
                  <a:latin typeface="Calibri" pitchFamily="34" charset="0"/>
                  <a:cs typeface="Times New Roman" pitchFamily="18" charset="0"/>
                  <a:hlinkClick r:id="rId5" tooltip="English — Wikipedia — The Free Encyclopedia"/>
                </a:rPr>
              </a:br>
              <a:r>
                <a:rPr lang="en-US" sz="1200" dirty="0">
                  <a:solidFill>
                    <a:srgbClr val="0000FF"/>
                  </a:solidFill>
                  <a:latin typeface="Calibri" pitchFamily="34" charset="0"/>
                  <a:cs typeface="Times New Roman" pitchFamily="18" charset="0"/>
                  <a:hlinkClick r:id="rId5" tooltip="English — Wikipedia — The Free Encyclopedia"/>
                </a:rPr>
                <a:t>3 642 000+ articles</a:t>
              </a:r>
              <a:r>
                <a:rPr lang="en-US" sz="1200" dirty="0">
                  <a:latin typeface="Calibri" pitchFamily="34" charset="0"/>
                  <a:cs typeface="Times New Roman" pitchFamily="18" charset="0"/>
                </a:rPr>
                <a:t> </a:t>
              </a:r>
              <a:endParaRPr lang="en-US" dirty="0"/>
            </a:p>
          </p:txBody>
        </p:sp>
        <p:sp>
          <p:nvSpPr>
            <p:cNvPr id="16393" name="Rectangle 74"/>
            <p:cNvSpPr>
              <a:spLocks noChangeArrowheads="1"/>
            </p:cNvSpPr>
            <p:nvPr/>
          </p:nvSpPr>
          <p:spPr bwMode="auto">
            <a:xfrm>
              <a:off x="5148263" y="2133600"/>
              <a:ext cx="1871662" cy="646113"/>
            </a:xfrm>
            <a:prstGeom prst="rect">
              <a:avLst/>
            </a:prstGeom>
            <a:noFill/>
            <a:ln w="9525">
              <a:noFill/>
              <a:miter lim="800000"/>
              <a:headEnd/>
              <a:tailEnd/>
            </a:ln>
          </p:spPr>
          <p:txBody>
            <a:bodyPr anchor="ctr">
              <a:spAutoFit/>
            </a:bodyPr>
            <a:lstStyle/>
            <a:p>
              <a:pPr algn="ctr" fontAlgn="ctr"/>
              <a:r>
                <a:rPr lang="ja-JP" altLang="en-US" sz="1200" b="1">
                  <a:solidFill>
                    <a:srgbClr val="0000FF"/>
                  </a:solidFill>
                  <a:latin typeface="Calibri" pitchFamily="34" charset="0"/>
                  <a:ea typeface="MS Mincho" pitchFamily="49" charset="-128"/>
                  <a:hlinkClick r:id="rId6" tooltip="Nihongo — Wikipedia — フリー百科事典"/>
                </a:rPr>
                <a:t>日本語</a:t>
              </a:r>
              <a:r>
                <a:rPr lang="ja-JP" altLang="en-US" sz="1200">
                  <a:solidFill>
                    <a:srgbClr val="0000FF"/>
                  </a:solidFill>
                  <a:latin typeface="Calibri" pitchFamily="34" charset="0"/>
                  <a:cs typeface="Times New Roman" pitchFamily="18" charset="0"/>
                  <a:hlinkClick r:id="rId6" tooltip="Nihongo — Wikipedia — フリー百科事典"/>
                </a:rPr>
                <a:t/>
              </a:r>
              <a:br>
                <a:rPr lang="ja-JP" altLang="en-US" sz="1200">
                  <a:solidFill>
                    <a:srgbClr val="0000FF"/>
                  </a:solidFill>
                  <a:latin typeface="Calibri" pitchFamily="34" charset="0"/>
                  <a:cs typeface="Times New Roman" pitchFamily="18" charset="0"/>
                  <a:hlinkClick r:id="rId6" tooltip="Nihongo — Wikipedia — フリー百科事典"/>
                </a:rPr>
              </a:br>
              <a:r>
                <a:rPr lang="ja-JP" altLang="en-US" sz="1200" i="1">
                  <a:solidFill>
                    <a:srgbClr val="0000FF"/>
                  </a:solidFill>
                  <a:latin typeface="Calibri" pitchFamily="34" charset="0"/>
                  <a:ea typeface="MS Mincho" pitchFamily="49" charset="-128"/>
                  <a:hlinkClick r:id="rId6" tooltip="Nihongo — Wikipedia — フリー百科事典"/>
                </a:rPr>
                <a:t>フリー百科事典</a:t>
              </a:r>
              <a:r>
                <a:rPr lang="ja-JP" altLang="en-US" sz="1200">
                  <a:solidFill>
                    <a:srgbClr val="0000FF"/>
                  </a:solidFill>
                  <a:latin typeface="Calibri" pitchFamily="34" charset="0"/>
                  <a:cs typeface="Times New Roman" pitchFamily="18" charset="0"/>
                  <a:hlinkClick r:id="rId6" tooltip="Nihongo — Wikipedia — フリー百科事典"/>
                </a:rPr>
                <a:t/>
              </a:r>
              <a:br>
                <a:rPr lang="ja-JP" altLang="en-US" sz="1200">
                  <a:solidFill>
                    <a:srgbClr val="0000FF"/>
                  </a:solidFill>
                  <a:latin typeface="Calibri" pitchFamily="34" charset="0"/>
                  <a:cs typeface="Times New Roman" pitchFamily="18" charset="0"/>
                  <a:hlinkClick r:id="rId6" tooltip="Nihongo — Wikipedia — フリー百科事典"/>
                </a:rPr>
              </a:br>
              <a:r>
                <a:rPr lang="en-US" altLang="ja-JP" sz="1200" dirty="0">
                  <a:solidFill>
                    <a:srgbClr val="0000FF"/>
                  </a:solidFill>
                  <a:latin typeface="Calibri" pitchFamily="34" charset="0"/>
                  <a:cs typeface="Times New Roman" pitchFamily="18" charset="0"/>
                  <a:hlinkClick r:id="rId6" tooltip="Nihongo — Wikipedia — フリー百科事典"/>
                </a:rPr>
                <a:t>750 000+ </a:t>
              </a:r>
              <a:r>
                <a:rPr lang="ja-JP" altLang="en-US" sz="1200">
                  <a:solidFill>
                    <a:srgbClr val="0000FF"/>
                  </a:solidFill>
                  <a:latin typeface="Calibri" pitchFamily="34" charset="0"/>
                  <a:ea typeface="MS Mincho" pitchFamily="49" charset="-128"/>
                  <a:hlinkClick r:id="rId6" tooltip="Nihongo — Wikipedia — フリー百科事典"/>
                </a:rPr>
                <a:t>記事</a:t>
              </a:r>
              <a:r>
                <a:rPr lang="ja-JP" altLang="en-US" sz="1200">
                  <a:latin typeface="Calibri" pitchFamily="34" charset="0"/>
                  <a:cs typeface="Times New Roman" pitchFamily="18" charset="0"/>
                </a:rPr>
                <a:t> </a:t>
              </a:r>
              <a:endParaRPr lang="ja-JP" altLang="en-US"/>
            </a:p>
          </p:txBody>
        </p:sp>
        <p:sp>
          <p:nvSpPr>
            <p:cNvPr id="16394" name="Rectangle 75"/>
            <p:cNvSpPr>
              <a:spLocks noChangeArrowheads="1"/>
            </p:cNvSpPr>
            <p:nvPr/>
          </p:nvSpPr>
          <p:spPr bwMode="auto">
            <a:xfrm>
              <a:off x="1979613" y="2852738"/>
              <a:ext cx="1655762" cy="646112"/>
            </a:xfrm>
            <a:prstGeom prst="rect">
              <a:avLst/>
            </a:prstGeom>
            <a:noFill/>
            <a:ln w="9525">
              <a:noFill/>
              <a:miter lim="800000"/>
              <a:headEnd/>
              <a:tailEnd/>
            </a:ln>
          </p:spPr>
          <p:txBody>
            <a:bodyPr anchor="ctr">
              <a:spAutoFit/>
            </a:bodyPr>
            <a:lstStyle/>
            <a:p>
              <a:pPr algn="ctr" fontAlgn="ctr"/>
              <a:r>
                <a:rPr lang="de-DE" sz="1200" b="1" dirty="0">
                  <a:solidFill>
                    <a:srgbClr val="0000FF"/>
                  </a:solidFill>
                  <a:latin typeface="Calibri" pitchFamily="34" charset="0"/>
                  <a:cs typeface="Times New Roman" pitchFamily="18" charset="0"/>
                  <a:hlinkClick r:id="rId7" tooltip="Deutsch — Wikipedia — Die freie Enzyklopädie"/>
                </a:rPr>
                <a:t>Deutsch</a:t>
              </a:r>
              <a:r>
                <a:rPr lang="de-DE" sz="1200" dirty="0">
                  <a:solidFill>
                    <a:srgbClr val="0000FF"/>
                  </a:solidFill>
                  <a:latin typeface="Calibri" pitchFamily="34" charset="0"/>
                  <a:cs typeface="Times New Roman" pitchFamily="18" charset="0"/>
                  <a:hlinkClick r:id="rId7" tooltip="Deutsch — Wikipedia — Die freie Enzyklopädie"/>
                </a:rPr>
                <a:t/>
              </a:r>
              <a:br>
                <a:rPr lang="de-DE" sz="1200" dirty="0">
                  <a:solidFill>
                    <a:srgbClr val="0000FF"/>
                  </a:solidFill>
                  <a:latin typeface="Calibri" pitchFamily="34" charset="0"/>
                  <a:cs typeface="Times New Roman" pitchFamily="18" charset="0"/>
                  <a:hlinkClick r:id="rId7" tooltip="Deutsch — Wikipedia — Die freie Enzyklopädie"/>
                </a:rPr>
              </a:br>
              <a:r>
                <a:rPr lang="de-DE" sz="1200" i="1" dirty="0">
                  <a:solidFill>
                    <a:srgbClr val="0000FF"/>
                  </a:solidFill>
                  <a:latin typeface="Calibri" pitchFamily="34" charset="0"/>
                  <a:cs typeface="Times New Roman" pitchFamily="18" charset="0"/>
                  <a:hlinkClick r:id="rId7" tooltip="Deutsch — Wikipedia — Die freie Enzyklopädie"/>
                </a:rPr>
                <a:t>Die freie Enzyklopädie</a:t>
              </a:r>
              <a:r>
                <a:rPr lang="de-DE" sz="1200" dirty="0">
                  <a:solidFill>
                    <a:srgbClr val="0000FF"/>
                  </a:solidFill>
                  <a:latin typeface="Calibri" pitchFamily="34" charset="0"/>
                  <a:cs typeface="Times New Roman" pitchFamily="18" charset="0"/>
                  <a:hlinkClick r:id="rId7" tooltip="Deutsch — Wikipedia — Die freie Enzyklopädie"/>
                </a:rPr>
                <a:t/>
              </a:r>
              <a:br>
                <a:rPr lang="de-DE" sz="1200" dirty="0">
                  <a:solidFill>
                    <a:srgbClr val="0000FF"/>
                  </a:solidFill>
                  <a:latin typeface="Calibri" pitchFamily="34" charset="0"/>
                  <a:cs typeface="Times New Roman" pitchFamily="18" charset="0"/>
                  <a:hlinkClick r:id="rId7" tooltip="Deutsch — Wikipedia — Die freie Enzyklopädie"/>
                </a:rPr>
              </a:br>
              <a:r>
                <a:rPr lang="de-DE" sz="1200" dirty="0">
                  <a:solidFill>
                    <a:srgbClr val="0000FF"/>
                  </a:solidFill>
                  <a:latin typeface="Calibri" pitchFamily="34" charset="0"/>
                  <a:cs typeface="Times New Roman" pitchFamily="18" charset="0"/>
                  <a:hlinkClick r:id="rId7" tooltip="Deutsch — Wikipedia — Die freie Enzyklopädie"/>
                </a:rPr>
                <a:t>1 233 000+ Artikel</a:t>
              </a:r>
              <a:r>
                <a:rPr lang="de-DE" sz="1200" dirty="0">
                  <a:latin typeface="Calibri" pitchFamily="34" charset="0"/>
                  <a:cs typeface="Times New Roman" pitchFamily="18" charset="0"/>
                </a:rPr>
                <a:t> </a:t>
              </a:r>
              <a:endParaRPr lang="de-DE" dirty="0"/>
            </a:p>
          </p:txBody>
        </p:sp>
        <p:sp>
          <p:nvSpPr>
            <p:cNvPr id="16395" name="Rectangle 76"/>
            <p:cNvSpPr>
              <a:spLocks noChangeArrowheads="1"/>
            </p:cNvSpPr>
            <p:nvPr/>
          </p:nvSpPr>
          <p:spPr bwMode="auto">
            <a:xfrm>
              <a:off x="5364163" y="2852738"/>
              <a:ext cx="1728787" cy="646112"/>
            </a:xfrm>
            <a:prstGeom prst="rect">
              <a:avLst/>
            </a:prstGeom>
            <a:noFill/>
            <a:ln w="9525">
              <a:noFill/>
              <a:miter lim="800000"/>
              <a:headEnd/>
              <a:tailEnd/>
            </a:ln>
          </p:spPr>
          <p:txBody>
            <a:bodyPr anchor="ctr">
              <a:spAutoFit/>
            </a:bodyPr>
            <a:lstStyle/>
            <a:p>
              <a:pPr algn="ctr" fontAlgn="ctr"/>
              <a:r>
                <a:rPr lang="es-ES" sz="1200" b="1">
                  <a:solidFill>
                    <a:srgbClr val="0000FF"/>
                  </a:solidFill>
                  <a:latin typeface="Calibri" pitchFamily="34" charset="0"/>
                  <a:cs typeface="Times New Roman" pitchFamily="18" charset="0"/>
                  <a:hlinkClick r:id="rId8" tooltip="Español — Wikipedia — La enciclopedia libre"/>
                </a:rPr>
                <a:t>Español</a:t>
              </a:r>
              <a:r>
                <a:rPr lang="es-ES" sz="1200">
                  <a:solidFill>
                    <a:srgbClr val="0000FF"/>
                  </a:solidFill>
                  <a:latin typeface="Calibri" pitchFamily="34" charset="0"/>
                  <a:cs typeface="Times New Roman" pitchFamily="18" charset="0"/>
                  <a:hlinkClick r:id="rId8" tooltip="Español — Wikipedia — La enciclopedia libre"/>
                </a:rPr>
                <a:t/>
              </a:r>
              <a:br>
                <a:rPr lang="es-ES" sz="1200">
                  <a:solidFill>
                    <a:srgbClr val="0000FF"/>
                  </a:solidFill>
                  <a:latin typeface="Calibri" pitchFamily="34" charset="0"/>
                  <a:cs typeface="Times New Roman" pitchFamily="18" charset="0"/>
                  <a:hlinkClick r:id="rId8" tooltip="Español — Wikipedia — La enciclopedia libre"/>
                </a:rPr>
              </a:br>
              <a:r>
                <a:rPr lang="es-ES" sz="1200" i="1">
                  <a:solidFill>
                    <a:srgbClr val="0000FF"/>
                  </a:solidFill>
                  <a:latin typeface="Calibri" pitchFamily="34" charset="0"/>
                  <a:cs typeface="Times New Roman" pitchFamily="18" charset="0"/>
                  <a:hlinkClick r:id="rId8" tooltip="Español — Wikipedia — La enciclopedia libre"/>
                </a:rPr>
                <a:t>La enciclopedia libre</a:t>
              </a:r>
              <a:r>
                <a:rPr lang="es-ES" sz="1200">
                  <a:solidFill>
                    <a:srgbClr val="0000FF"/>
                  </a:solidFill>
                  <a:latin typeface="Calibri" pitchFamily="34" charset="0"/>
                  <a:cs typeface="Times New Roman" pitchFamily="18" charset="0"/>
                  <a:hlinkClick r:id="rId8" tooltip="Español — Wikipedia — La enciclopedia libre"/>
                </a:rPr>
                <a:t/>
              </a:r>
              <a:br>
                <a:rPr lang="es-ES" sz="1200">
                  <a:solidFill>
                    <a:srgbClr val="0000FF"/>
                  </a:solidFill>
                  <a:latin typeface="Calibri" pitchFamily="34" charset="0"/>
                  <a:cs typeface="Times New Roman" pitchFamily="18" charset="0"/>
                  <a:hlinkClick r:id="rId8" tooltip="Español — Wikipedia — La enciclopedia libre"/>
                </a:rPr>
              </a:br>
              <a:r>
                <a:rPr lang="es-ES" sz="1200">
                  <a:solidFill>
                    <a:srgbClr val="0000FF"/>
                  </a:solidFill>
                  <a:latin typeface="Calibri" pitchFamily="34" charset="0"/>
                  <a:cs typeface="Times New Roman" pitchFamily="18" charset="0"/>
                  <a:hlinkClick r:id="rId8" tooltip="Español — Wikipedia — La enciclopedia libre"/>
                </a:rPr>
                <a:t>761 000+ artículos</a:t>
              </a:r>
              <a:r>
                <a:rPr lang="es-ES" sz="1200">
                  <a:latin typeface="Calibri" pitchFamily="34" charset="0"/>
                  <a:cs typeface="Times New Roman" pitchFamily="18" charset="0"/>
                </a:rPr>
                <a:t> </a:t>
              </a:r>
              <a:endParaRPr lang="es-ES"/>
            </a:p>
          </p:txBody>
        </p:sp>
        <p:sp>
          <p:nvSpPr>
            <p:cNvPr id="16396" name="Rectangle 77"/>
            <p:cNvSpPr>
              <a:spLocks noChangeArrowheads="1"/>
            </p:cNvSpPr>
            <p:nvPr/>
          </p:nvSpPr>
          <p:spPr bwMode="auto">
            <a:xfrm>
              <a:off x="2195513" y="3573463"/>
              <a:ext cx="1512887" cy="646112"/>
            </a:xfrm>
            <a:prstGeom prst="rect">
              <a:avLst/>
            </a:prstGeom>
            <a:noFill/>
            <a:ln w="9525">
              <a:noFill/>
              <a:miter lim="800000"/>
              <a:headEnd/>
              <a:tailEnd/>
            </a:ln>
          </p:spPr>
          <p:txBody>
            <a:bodyPr anchor="ctr">
              <a:spAutoFit/>
            </a:bodyPr>
            <a:lstStyle/>
            <a:p>
              <a:pPr algn="ctr" fontAlgn="ctr"/>
              <a:r>
                <a:rPr lang="fr-FR" sz="1200" b="1">
                  <a:solidFill>
                    <a:srgbClr val="0000FF"/>
                  </a:solidFill>
                  <a:latin typeface="Calibri" pitchFamily="34" charset="0"/>
                  <a:cs typeface="Times New Roman" pitchFamily="18" charset="0"/>
                  <a:hlinkClick r:id="rId9" tooltip="Français — Wikipedia — L’encyclopédie libre"/>
                </a:rPr>
                <a:t>Français</a:t>
              </a:r>
              <a:r>
                <a:rPr lang="fr-FR" sz="1200">
                  <a:solidFill>
                    <a:srgbClr val="0000FF"/>
                  </a:solidFill>
                  <a:latin typeface="Calibri" pitchFamily="34" charset="0"/>
                  <a:cs typeface="Times New Roman" pitchFamily="18" charset="0"/>
                  <a:hlinkClick r:id="rId9" tooltip="Français — Wikipedia — L’encyclopédie libre"/>
                </a:rPr>
                <a:t/>
              </a:r>
              <a:br>
                <a:rPr lang="fr-FR" sz="1200">
                  <a:solidFill>
                    <a:srgbClr val="0000FF"/>
                  </a:solidFill>
                  <a:latin typeface="Calibri" pitchFamily="34" charset="0"/>
                  <a:cs typeface="Times New Roman" pitchFamily="18" charset="0"/>
                  <a:hlinkClick r:id="rId9" tooltip="Français — Wikipedia — L’encyclopédie libre"/>
                </a:rPr>
              </a:br>
              <a:r>
                <a:rPr lang="fr-FR" sz="1200" i="1">
                  <a:solidFill>
                    <a:srgbClr val="0000FF"/>
                  </a:solidFill>
                  <a:latin typeface="Calibri" pitchFamily="34" charset="0"/>
                  <a:cs typeface="Times New Roman" pitchFamily="18" charset="0"/>
                  <a:hlinkClick r:id="rId9" tooltip="Français — Wikipedia — L’encyclopédie libre"/>
                </a:rPr>
                <a:t>L’encyclopédie libre</a:t>
              </a:r>
              <a:r>
                <a:rPr lang="fr-FR" sz="1200">
                  <a:solidFill>
                    <a:srgbClr val="0000FF"/>
                  </a:solidFill>
                  <a:latin typeface="Calibri" pitchFamily="34" charset="0"/>
                  <a:cs typeface="Times New Roman" pitchFamily="18" charset="0"/>
                  <a:hlinkClick r:id="rId9" tooltip="Français — Wikipedia — L’encyclopédie libre"/>
                </a:rPr>
                <a:t/>
              </a:r>
              <a:br>
                <a:rPr lang="fr-FR" sz="1200">
                  <a:solidFill>
                    <a:srgbClr val="0000FF"/>
                  </a:solidFill>
                  <a:latin typeface="Calibri" pitchFamily="34" charset="0"/>
                  <a:cs typeface="Times New Roman" pitchFamily="18" charset="0"/>
                  <a:hlinkClick r:id="rId9" tooltip="Français — Wikipedia — L’encyclopédie libre"/>
                </a:rPr>
              </a:br>
              <a:r>
                <a:rPr lang="fr-FR" sz="1200">
                  <a:solidFill>
                    <a:srgbClr val="0000FF"/>
                  </a:solidFill>
                  <a:latin typeface="Calibri" pitchFamily="34" charset="0"/>
                  <a:cs typeface="Times New Roman" pitchFamily="18" charset="0"/>
                  <a:hlinkClick r:id="rId9" tooltip="Français — Wikipedia — L’encyclopédie libre"/>
                </a:rPr>
                <a:t>1 106 000+ articles</a:t>
              </a:r>
              <a:r>
                <a:rPr lang="fr-FR" sz="1200">
                  <a:latin typeface="Calibri" pitchFamily="34" charset="0"/>
                  <a:cs typeface="Times New Roman" pitchFamily="18" charset="0"/>
                </a:rPr>
                <a:t> </a:t>
              </a:r>
              <a:endParaRPr lang="fr-FR"/>
            </a:p>
          </p:txBody>
        </p:sp>
        <p:sp>
          <p:nvSpPr>
            <p:cNvPr id="16397" name="Rectangle 78"/>
            <p:cNvSpPr>
              <a:spLocks noChangeArrowheads="1"/>
            </p:cNvSpPr>
            <p:nvPr/>
          </p:nvSpPr>
          <p:spPr bwMode="auto">
            <a:xfrm>
              <a:off x="5364163" y="3573463"/>
              <a:ext cx="2087562" cy="646112"/>
            </a:xfrm>
            <a:prstGeom prst="rect">
              <a:avLst/>
            </a:prstGeom>
            <a:noFill/>
            <a:ln w="9525">
              <a:noFill/>
              <a:miter lim="800000"/>
              <a:headEnd/>
              <a:tailEnd/>
            </a:ln>
          </p:spPr>
          <p:txBody>
            <a:bodyPr anchor="ctr">
              <a:spAutoFit/>
            </a:bodyPr>
            <a:lstStyle/>
            <a:p>
              <a:pPr algn="ctr" fontAlgn="ctr"/>
              <a:r>
                <a:rPr lang="ru-RU" sz="1200" b="1">
                  <a:solidFill>
                    <a:srgbClr val="0000FF"/>
                  </a:solidFill>
                  <a:latin typeface="Calibri" pitchFamily="34" charset="0"/>
                  <a:cs typeface="Times New Roman" pitchFamily="18" charset="0"/>
                  <a:hlinkClick r:id="rId10" tooltip="Russkiy — Wikipedia — Свободная энциклопедия"/>
                </a:rPr>
                <a:t>Русский</a:t>
              </a:r>
              <a:r>
                <a:rPr lang="ru-RU" sz="1200">
                  <a:solidFill>
                    <a:srgbClr val="0000FF"/>
                  </a:solidFill>
                  <a:latin typeface="Calibri" pitchFamily="34" charset="0"/>
                  <a:cs typeface="Times New Roman" pitchFamily="18" charset="0"/>
                  <a:hlinkClick r:id="rId10" tooltip="Russkiy — Wikipedia — Свободная энциклопедия"/>
                </a:rPr>
                <a:t/>
              </a:r>
              <a:br>
                <a:rPr lang="ru-RU" sz="1200">
                  <a:solidFill>
                    <a:srgbClr val="0000FF"/>
                  </a:solidFill>
                  <a:latin typeface="Calibri" pitchFamily="34" charset="0"/>
                  <a:cs typeface="Times New Roman" pitchFamily="18" charset="0"/>
                  <a:hlinkClick r:id="rId10" tooltip="Russkiy — Wikipedia — Свободная энциклопедия"/>
                </a:rPr>
              </a:br>
              <a:r>
                <a:rPr lang="ru-RU" sz="1200" i="1">
                  <a:solidFill>
                    <a:srgbClr val="0000FF"/>
                  </a:solidFill>
                  <a:latin typeface="Calibri" pitchFamily="34" charset="0"/>
                  <a:cs typeface="Times New Roman" pitchFamily="18" charset="0"/>
                  <a:hlinkClick r:id="rId10" tooltip="Russkiy — Wikipedia — Свободная энциклопедия"/>
                </a:rPr>
                <a:t>Свободная энциклопедия</a:t>
              </a:r>
              <a:r>
                <a:rPr lang="ru-RU" sz="1200">
                  <a:solidFill>
                    <a:srgbClr val="0000FF"/>
                  </a:solidFill>
                  <a:latin typeface="Calibri" pitchFamily="34" charset="0"/>
                  <a:cs typeface="Times New Roman" pitchFamily="18" charset="0"/>
                  <a:hlinkClick r:id="rId10" tooltip="Russkiy — Wikipedia — Свободная энциклопедия"/>
                </a:rPr>
                <a:t/>
              </a:r>
              <a:br>
                <a:rPr lang="ru-RU" sz="1200">
                  <a:solidFill>
                    <a:srgbClr val="0000FF"/>
                  </a:solidFill>
                  <a:latin typeface="Calibri" pitchFamily="34" charset="0"/>
                  <a:cs typeface="Times New Roman" pitchFamily="18" charset="0"/>
                  <a:hlinkClick r:id="rId10" tooltip="Russkiy — Wikipedia — Свободная энциклопедия"/>
                </a:rPr>
              </a:br>
              <a:r>
                <a:rPr lang="ru-RU" sz="1200">
                  <a:solidFill>
                    <a:srgbClr val="0000FF"/>
                  </a:solidFill>
                  <a:latin typeface="Calibri" pitchFamily="34" charset="0"/>
                  <a:cs typeface="Times New Roman" pitchFamily="18" charset="0"/>
                  <a:hlinkClick r:id="rId10" tooltip="Russkiy — Wikipedia — Свободная энциклопедия"/>
                </a:rPr>
                <a:t>714 000+ статей</a:t>
              </a:r>
              <a:r>
                <a:rPr lang="ru-RU" sz="1200">
                  <a:latin typeface="Calibri" pitchFamily="34" charset="0"/>
                  <a:cs typeface="Times New Roman" pitchFamily="18" charset="0"/>
                </a:rPr>
                <a:t> </a:t>
              </a:r>
              <a:endParaRPr lang="ru-RU"/>
            </a:p>
          </p:txBody>
        </p:sp>
        <p:sp>
          <p:nvSpPr>
            <p:cNvPr id="16398" name="Rectangle 79"/>
            <p:cNvSpPr>
              <a:spLocks noChangeArrowheads="1"/>
            </p:cNvSpPr>
            <p:nvPr/>
          </p:nvSpPr>
          <p:spPr bwMode="auto">
            <a:xfrm>
              <a:off x="2700338" y="4365625"/>
              <a:ext cx="1584325" cy="646113"/>
            </a:xfrm>
            <a:prstGeom prst="rect">
              <a:avLst/>
            </a:prstGeom>
            <a:noFill/>
            <a:ln w="9525">
              <a:noFill/>
              <a:miter lim="800000"/>
              <a:headEnd/>
              <a:tailEnd/>
            </a:ln>
          </p:spPr>
          <p:txBody>
            <a:bodyPr anchor="ctr">
              <a:spAutoFit/>
            </a:bodyPr>
            <a:lstStyle/>
            <a:p>
              <a:pPr algn="ctr" fontAlgn="ctr"/>
              <a:r>
                <a:rPr lang="it-IT" sz="1200" b="1">
                  <a:solidFill>
                    <a:srgbClr val="0000FF"/>
                  </a:solidFill>
                  <a:latin typeface="Calibri" pitchFamily="34" charset="0"/>
                  <a:cs typeface="Times New Roman" pitchFamily="18" charset="0"/>
                  <a:hlinkClick r:id="rId11" tooltip="Italiano — Wikipedia — L’enciclopedia libera"/>
                </a:rPr>
                <a:t>Italiano</a:t>
              </a:r>
              <a:r>
                <a:rPr lang="it-IT" sz="1200">
                  <a:solidFill>
                    <a:srgbClr val="0000FF"/>
                  </a:solidFill>
                  <a:latin typeface="Calibri" pitchFamily="34" charset="0"/>
                  <a:cs typeface="Times New Roman" pitchFamily="18" charset="0"/>
                  <a:hlinkClick r:id="rId11" tooltip="Italiano — Wikipedia — L’enciclopedia libera"/>
                </a:rPr>
                <a:t/>
              </a:r>
              <a:br>
                <a:rPr lang="it-IT" sz="1200">
                  <a:solidFill>
                    <a:srgbClr val="0000FF"/>
                  </a:solidFill>
                  <a:latin typeface="Calibri" pitchFamily="34" charset="0"/>
                  <a:cs typeface="Times New Roman" pitchFamily="18" charset="0"/>
                  <a:hlinkClick r:id="rId11" tooltip="Italiano — Wikipedia — L’enciclopedia libera"/>
                </a:rPr>
              </a:br>
              <a:r>
                <a:rPr lang="it-IT" sz="1200" i="1">
                  <a:solidFill>
                    <a:srgbClr val="0000FF"/>
                  </a:solidFill>
                  <a:latin typeface="Calibri" pitchFamily="34" charset="0"/>
                  <a:cs typeface="Times New Roman" pitchFamily="18" charset="0"/>
                  <a:hlinkClick r:id="rId11" tooltip="Italiano — Wikipedia — L’enciclopedia libera"/>
                </a:rPr>
                <a:t>L’enciclopedia libera</a:t>
              </a:r>
              <a:r>
                <a:rPr lang="it-IT" sz="1200">
                  <a:solidFill>
                    <a:srgbClr val="0000FF"/>
                  </a:solidFill>
                  <a:latin typeface="Calibri" pitchFamily="34" charset="0"/>
                  <a:cs typeface="Times New Roman" pitchFamily="18" charset="0"/>
                  <a:hlinkClick r:id="rId11" tooltip="Italiano — Wikipedia — L’enciclopedia libera"/>
                </a:rPr>
                <a:t/>
              </a:r>
              <a:br>
                <a:rPr lang="it-IT" sz="1200">
                  <a:solidFill>
                    <a:srgbClr val="0000FF"/>
                  </a:solidFill>
                  <a:latin typeface="Calibri" pitchFamily="34" charset="0"/>
                  <a:cs typeface="Times New Roman" pitchFamily="18" charset="0"/>
                  <a:hlinkClick r:id="rId11" tooltip="Italiano — Wikipedia — L’enciclopedia libera"/>
                </a:rPr>
              </a:br>
              <a:r>
                <a:rPr lang="it-IT" sz="1200">
                  <a:solidFill>
                    <a:srgbClr val="0000FF"/>
                  </a:solidFill>
                  <a:latin typeface="Calibri" pitchFamily="34" charset="0"/>
                  <a:cs typeface="Times New Roman" pitchFamily="18" charset="0"/>
                  <a:hlinkClick r:id="rId11" tooltip="Italiano — Wikipedia — L’enciclopedia libera"/>
                </a:rPr>
                <a:t>803 000+ voci</a:t>
              </a:r>
              <a:r>
                <a:rPr lang="it-IT" sz="1200">
                  <a:latin typeface="Calibri" pitchFamily="34" charset="0"/>
                  <a:cs typeface="Times New Roman" pitchFamily="18" charset="0"/>
                </a:rPr>
                <a:t> </a:t>
              </a:r>
              <a:endParaRPr lang="it-IT"/>
            </a:p>
          </p:txBody>
        </p:sp>
        <p:sp>
          <p:nvSpPr>
            <p:cNvPr id="16399" name="Rectangle 80"/>
            <p:cNvSpPr>
              <a:spLocks noChangeArrowheads="1"/>
            </p:cNvSpPr>
            <p:nvPr/>
          </p:nvSpPr>
          <p:spPr bwMode="auto">
            <a:xfrm>
              <a:off x="4859338" y="4292600"/>
              <a:ext cx="1836737" cy="646113"/>
            </a:xfrm>
            <a:prstGeom prst="rect">
              <a:avLst/>
            </a:prstGeom>
            <a:noFill/>
            <a:ln w="9525">
              <a:noFill/>
              <a:miter lim="800000"/>
              <a:headEnd/>
              <a:tailEnd/>
            </a:ln>
          </p:spPr>
          <p:txBody>
            <a:bodyPr anchor="ctr">
              <a:spAutoFit/>
            </a:bodyPr>
            <a:lstStyle/>
            <a:p>
              <a:pPr algn="ctr" fontAlgn="ctr"/>
              <a:r>
                <a:rPr lang="pt-PT" sz="1200" b="1">
                  <a:solidFill>
                    <a:srgbClr val="0000FF"/>
                  </a:solidFill>
                  <a:latin typeface="Calibri" pitchFamily="34" charset="0"/>
                  <a:cs typeface="Times New Roman" pitchFamily="18" charset="0"/>
                  <a:hlinkClick r:id="rId12" tooltip="Português — Wikipedia — A enciclopédia livre"/>
                </a:rPr>
                <a:t>Português</a:t>
              </a:r>
              <a:r>
                <a:rPr lang="pt-PT" sz="1200">
                  <a:solidFill>
                    <a:srgbClr val="0000FF"/>
                  </a:solidFill>
                  <a:latin typeface="Calibri" pitchFamily="34" charset="0"/>
                  <a:cs typeface="Times New Roman" pitchFamily="18" charset="0"/>
                  <a:hlinkClick r:id="rId12" tooltip="Português — Wikipedia — A enciclopédia livre"/>
                </a:rPr>
                <a:t/>
              </a:r>
              <a:br>
                <a:rPr lang="pt-PT" sz="1200">
                  <a:solidFill>
                    <a:srgbClr val="0000FF"/>
                  </a:solidFill>
                  <a:latin typeface="Calibri" pitchFamily="34" charset="0"/>
                  <a:cs typeface="Times New Roman" pitchFamily="18" charset="0"/>
                  <a:hlinkClick r:id="rId12" tooltip="Português — Wikipedia — A enciclopédia livre"/>
                </a:rPr>
              </a:br>
              <a:r>
                <a:rPr lang="pt-PT" sz="1200" i="1">
                  <a:solidFill>
                    <a:srgbClr val="0000FF"/>
                  </a:solidFill>
                  <a:latin typeface="Calibri" pitchFamily="34" charset="0"/>
                  <a:cs typeface="Times New Roman" pitchFamily="18" charset="0"/>
                  <a:hlinkClick r:id="rId12" tooltip="Português — Wikipedia — A enciclopédia livre"/>
                </a:rPr>
                <a:t>A enciclopédia livre</a:t>
              </a:r>
              <a:r>
                <a:rPr lang="pt-PT" sz="1200">
                  <a:solidFill>
                    <a:srgbClr val="0000FF"/>
                  </a:solidFill>
                  <a:latin typeface="Calibri" pitchFamily="34" charset="0"/>
                  <a:cs typeface="Times New Roman" pitchFamily="18" charset="0"/>
                  <a:hlinkClick r:id="rId12" tooltip="Português — Wikipedia — A enciclopédia livre"/>
                </a:rPr>
                <a:t/>
              </a:r>
              <a:br>
                <a:rPr lang="pt-PT" sz="1200">
                  <a:solidFill>
                    <a:srgbClr val="0000FF"/>
                  </a:solidFill>
                  <a:latin typeface="Calibri" pitchFamily="34" charset="0"/>
                  <a:cs typeface="Times New Roman" pitchFamily="18" charset="0"/>
                  <a:hlinkClick r:id="rId12" tooltip="Português — Wikipedia — A enciclopédia livre"/>
                </a:rPr>
              </a:br>
              <a:r>
                <a:rPr lang="pt-PT" sz="1200">
                  <a:solidFill>
                    <a:srgbClr val="0000FF"/>
                  </a:solidFill>
                  <a:latin typeface="Calibri" pitchFamily="34" charset="0"/>
                  <a:cs typeface="Times New Roman" pitchFamily="18" charset="0"/>
                  <a:hlinkClick r:id="rId12" tooltip="Português — Wikipedia — A enciclopédia livre"/>
                </a:rPr>
                <a:t>685 000+ artigos</a:t>
              </a:r>
              <a:r>
                <a:rPr lang="pt-PT" sz="1200">
                  <a:latin typeface="Calibri" pitchFamily="34" charset="0"/>
                  <a:cs typeface="Times New Roman" pitchFamily="18" charset="0"/>
                </a:rPr>
                <a:t> </a:t>
              </a:r>
              <a:endParaRPr lang="pt-PT"/>
            </a:p>
          </p:txBody>
        </p:sp>
        <p:sp>
          <p:nvSpPr>
            <p:cNvPr id="16400" name="Rectangle 81"/>
            <p:cNvSpPr>
              <a:spLocks noChangeArrowheads="1"/>
            </p:cNvSpPr>
            <p:nvPr/>
          </p:nvSpPr>
          <p:spPr bwMode="auto">
            <a:xfrm>
              <a:off x="3348038" y="5013325"/>
              <a:ext cx="1474787" cy="646113"/>
            </a:xfrm>
            <a:prstGeom prst="rect">
              <a:avLst/>
            </a:prstGeom>
            <a:noFill/>
            <a:ln w="9525">
              <a:noFill/>
              <a:miter lim="800000"/>
              <a:headEnd/>
              <a:tailEnd/>
            </a:ln>
          </p:spPr>
          <p:txBody>
            <a:bodyPr anchor="ctr">
              <a:spAutoFit/>
            </a:bodyPr>
            <a:lstStyle/>
            <a:p>
              <a:pPr algn="ctr" fontAlgn="ctr"/>
              <a:r>
                <a:rPr lang="pl-PL" sz="1200" b="1">
                  <a:solidFill>
                    <a:srgbClr val="0000FF"/>
                  </a:solidFill>
                  <a:latin typeface="Calibri" pitchFamily="34" charset="0"/>
                  <a:cs typeface="Times New Roman" pitchFamily="18" charset="0"/>
                  <a:hlinkClick r:id="rId13" tooltip="Polski — Wikipedia — Wolna encyklopedia"/>
                </a:rPr>
                <a:t>Polski</a:t>
              </a:r>
              <a:r>
                <a:rPr lang="pl-PL" sz="1200">
                  <a:solidFill>
                    <a:srgbClr val="0000FF"/>
                  </a:solidFill>
                  <a:latin typeface="Calibri" pitchFamily="34" charset="0"/>
                  <a:cs typeface="Times New Roman" pitchFamily="18" charset="0"/>
                  <a:hlinkClick r:id="rId13" tooltip="Polski — Wikipedia — Wolna encyklopedia"/>
                </a:rPr>
                <a:t/>
              </a:r>
              <a:br>
                <a:rPr lang="pl-PL" sz="1200">
                  <a:solidFill>
                    <a:srgbClr val="0000FF"/>
                  </a:solidFill>
                  <a:latin typeface="Calibri" pitchFamily="34" charset="0"/>
                  <a:cs typeface="Times New Roman" pitchFamily="18" charset="0"/>
                  <a:hlinkClick r:id="rId13" tooltip="Polski — Wikipedia — Wolna encyklopedia"/>
                </a:rPr>
              </a:br>
              <a:r>
                <a:rPr lang="pl-PL" sz="1200" i="1">
                  <a:solidFill>
                    <a:srgbClr val="0000FF"/>
                  </a:solidFill>
                  <a:latin typeface="Calibri" pitchFamily="34" charset="0"/>
                  <a:cs typeface="Times New Roman" pitchFamily="18" charset="0"/>
                  <a:hlinkClick r:id="rId13" tooltip="Polski — Wikipedia — Wolna encyklopedia"/>
                </a:rPr>
                <a:t>Wolna encyklopedia</a:t>
              </a:r>
              <a:r>
                <a:rPr lang="pl-PL" sz="1200">
                  <a:solidFill>
                    <a:srgbClr val="0000FF"/>
                  </a:solidFill>
                  <a:latin typeface="Calibri" pitchFamily="34" charset="0"/>
                  <a:cs typeface="Times New Roman" pitchFamily="18" charset="0"/>
                  <a:hlinkClick r:id="rId13" tooltip="Polski — Wikipedia — Wolna encyklopedia"/>
                </a:rPr>
                <a:t/>
              </a:r>
              <a:br>
                <a:rPr lang="pl-PL" sz="1200">
                  <a:solidFill>
                    <a:srgbClr val="0000FF"/>
                  </a:solidFill>
                  <a:latin typeface="Calibri" pitchFamily="34" charset="0"/>
                  <a:cs typeface="Times New Roman" pitchFamily="18" charset="0"/>
                  <a:hlinkClick r:id="rId13" tooltip="Polski — Wikipedia — Wolna encyklopedia"/>
                </a:rPr>
              </a:br>
              <a:r>
                <a:rPr lang="pl-PL" sz="1200">
                  <a:solidFill>
                    <a:srgbClr val="0000FF"/>
                  </a:solidFill>
                  <a:latin typeface="Calibri" pitchFamily="34" charset="0"/>
                  <a:cs typeface="Times New Roman" pitchFamily="18" charset="0"/>
                  <a:hlinkClick r:id="rId13" tooltip="Polski — Wikipedia — Wolna encyklopedia"/>
                </a:rPr>
                <a:t>802 000+ haseł</a:t>
              </a:r>
              <a:r>
                <a:rPr lang="pl-PL" sz="1200">
                  <a:latin typeface="Calibri" pitchFamily="34" charset="0"/>
                  <a:cs typeface="Times New Roman" pitchFamily="18" charset="0"/>
                </a:rPr>
                <a:t> </a:t>
              </a:r>
              <a:endParaRPr lang="pl-PL"/>
            </a:p>
          </p:txBody>
        </p:sp>
        <p:sp>
          <p:nvSpPr>
            <p:cNvPr id="16401" name="Rectangle 82"/>
            <p:cNvSpPr>
              <a:spLocks noChangeArrowheads="1"/>
            </p:cNvSpPr>
            <p:nvPr/>
          </p:nvSpPr>
          <p:spPr bwMode="auto">
            <a:xfrm>
              <a:off x="5003800" y="5013325"/>
              <a:ext cx="1692275" cy="646113"/>
            </a:xfrm>
            <a:prstGeom prst="rect">
              <a:avLst/>
            </a:prstGeom>
            <a:noFill/>
            <a:ln w="9525">
              <a:noFill/>
              <a:miter lim="800000"/>
              <a:headEnd/>
              <a:tailEnd/>
            </a:ln>
          </p:spPr>
          <p:txBody>
            <a:bodyPr anchor="ctr">
              <a:spAutoFit/>
            </a:bodyPr>
            <a:lstStyle/>
            <a:p>
              <a:pPr algn="ctr" fontAlgn="ctr"/>
              <a:r>
                <a:rPr lang="nl-NL" sz="1200" b="1">
                  <a:solidFill>
                    <a:srgbClr val="0000FF"/>
                  </a:solidFill>
                  <a:latin typeface="Calibri" pitchFamily="34" charset="0"/>
                  <a:cs typeface="Times New Roman" pitchFamily="18" charset="0"/>
                  <a:hlinkClick r:id="rId14" tooltip="Nederlands — Wikipedia — De vrije encyclopedie"/>
                </a:rPr>
                <a:t>Nederlands</a:t>
              </a:r>
              <a:r>
                <a:rPr lang="nl-NL" sz="1200">
                  <a:solidFill>
                    <a:srgbClr val="0000FF"/>
                  </a:solidFill>
                  <a:latin typeface="Calibri" pitchFamily="34" charset="0"/>
                  <a:cs typeface="Times New Roman" pitchFamily="18" charset="0"/>
                  <a:hlinkClick r:id="rId14" tooltip="Nederlands — Wikipedia — De vrije encyclopedie"/>
                </a:rPr>
                <a:t/>
              </a:r>
              <a:br>
                <a:rPr lang="nl-NL" sz="1200">
                  <a:solidFill>
                    <a:srgbClr val="0000FF"/>
                  </a:solidFill>
                  <a:latin typeface="Calibri" pitchFamily="34" charset="0"/>
                  <a:cs typeface="Times New Roman" pitchFamily="18" charset="0"/>
                  <a:hlinkClick r:id="rId14" tooltip="Nederlands — Wikipedia — De vrije encyclopedie"/>
                </a:rPr>
              </a:br>
              <a:r>
                <a:rPr lang="nl-NL" sz="1200" i="1">
                  <a:solidFill>
                    <a:srgbClr val="0000FF"/>
                  </a:solidFill>
                  <a:latin typeface="Calibri" pitchFamily="34" charset="0"/>
                  <a:cs typeface="Times New Roman" pitchFamily="18" charset="0"/>
                  <a:hlinkClick r:id="rId14" tooltip="Nederlands — Wikipedia — De vrije encyclopedie"/>
                </a:rPr>
                <a:t>De vrije encyclopedie</a:t>
              </a:r>
              <a:r>
                <a:rPr lang="nl-NL" sz="1200">
                  <a:solidFill>
                    <a:srgbClr val="0000FF"/>
                  </a:solidFill>
                  <a:latin typeface="Calibri" pitchFamily="34" charset="0"/>
                  <a:cs typeface="Times New Roman" pitchFamily="18" charset="0"/>
                  <a:hlinkClick r:id="rId14" tooltip="Nederlands — Wikipedia — De vrije encyclopedie"/>
                </a:rPr>
                <a:t/>
              </a:r>
              <a:br>
                <a:rPr lang="nl-NL" sz="1200">
                  <a:solidFill>
                    <a:srgbClr val="0000FF"/>
                  </a:solidFill>
                  <a:latin typeface="Calibri" pitchFamily="34" charset="0"/>
                  <a:cs typeface="Times New Roman" pitchFamily="18" charset="0"/>
                  <a:hlinkClick r:id="rId14" tooltip="Nederlands — Wikipedia — De vrije encyclopedie"/>
                </a:rPr>
              </a:br>
              <a:r>
                <a:rPr lang="nl-NL" sz="1200">
                  <a:solidFill>
                    <a:srgbClr val="0000FF"/>
                  </a:solidFill>
                  <a:latin typeface="Calibri" pitchFamily="34" charset="0"/>
                  <a:cs typeface="Times New Roman" pitchFamily="18" charset="0"/>
                  <a:hlinkClick r:id="rId14" tooltip="Nederlands — Wikipedia — De vrije encyclopedie"/>
                </a:rPr>
                <a:t>688 000+ artikelen</a:t>
              </a:r>
              <a:r>
                <a:rPr lang="nl-NL" sz="1200">
                  <a:latin typeface="Calibri" pitchFamily="34" charset="0"/>
                  <a:cs typeface="Times New Roman" pitchFamily="18" charset="0"/>
                </a:rPr>
                <a:t> </a:t>
              </a:r>
              <a:endParaRPr lang="nl-NL"/>
            </a:p>
          </p:txBody>
        </p:sp>
      </p:grpSp>
      <p:sp>
        <p:nvSpPr>
          <p:cNvPr id="18" name="Title 17"/>
          <p:cNvSpPr>
            <a:spLocks noGrp="1"/>
          </p:cNvSpPr>
          <p:nvPr>
            <p:ph type="title"/>
          </p:nvPr>
        </p:nvSpPr>
        <p:spPr>
          <a:xfrm>
            <a:off x="739775" y="290766"/>
            <a:ext cx="6989763" cy="570571"/>
          </a:xfrm>
        </p:spPr>
        <p:txBody>
          <a:bodyPr/>
          <a:lstStyle/>
          <a:p>
            <a:r>
              <a:rPr lang="en-GB" sz="2800" dirty="0" smtClean="0"/>
              <a:t>Don’t mention Wikipedia!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9775" y="290766"/>
            <a:ext cx="6989763" cy="570571"/>
          </a:xfrm>
        </p:spPr>
        <p:txBody>
          <a:bodyPr/>
          <a:lstStyle/>
          <a:p>
            <a:r>
              <a:rPr lang="en-US" sz="2800" dirty="0" smtClean="0"/>
              <a:t>Information Literacy</a:t>
            </a:r>
            <a:endParaRPr lang="en-US" sz="2800" dirty="0"/>
          </a:p>
        </p:txBody>
      </p:sp>
      <p:sp>
        <p:nvSpPr>
          <p:cNvPr id="17411" name="Content Placeholder 2"/>
          <p:cNvSpPr>
            <a:spLocks noGrp="1"/>
          </p:cNvSpPr>
          <p:nvPr>
            <p:ph idx="4294967295"/>
          </p:nvPr>
        </p:nvSpPr>
        <p:spPr>
          <a:xfrm>
            <a:off x="434721" y="1289295"/>
            <a:ext cx="6134337" cy="2139705"/>
          </a:xfrm>
        </p:spPr>
        <p:txBody>
          <a:bodyPr/>
          <a:lstStyle/>
          <a:p>
            <a:pPr eaLnBrk="1" hangingPunct="1">
              <a:buClr>
                <a:srgbClr val="0070C0"/>
              </a:buClr>
              <a:buFont typeface="Arial" pitchFamily="34" charset="0"/>
              <a:buChar char="•"/>
            </a:pPr>
            <a:r>
              <a:rPr lang="en-US" sz="2400" dirty="0" smtClean="0"/>
              <a:t>Skills lacking</a:t>
            </a:r>
          </a:p>
          <a:p>
            <a:pPr eaLnBrk="1" hangingPunct="1">
              <a:buClr>
                <a:srgbClr val="0070C0"/>
              </a:buClr>
              <a:buFont typeface="Arial" pitchFamily="34" charset="0"/>
              <a:buChar char="•"/>
            </a:pPr>
            <a:r>
              <a:rPr lang="en-US" sz="2400" dirty="0" smtClean="0"/>
              <a:t>Not kept pace with digital literacy</a:t>
            </a:r>
          </a:p>
          <a:p>
            <a:pPr eaLnBrk="1" hangingPunct="1">
              <a:buClr>
                <a:srgbClr val="0070C0"/>
              </a:buClr>
              <a:buFont typeface="Arial" pitchFamily="34" charset="0"/>
              <a:buChar char="•"/>
            </a:pPr>
            <a:r>
              <a:rPr lang="en-US" sz="2400" dirty="0" smtClean="0"/>
              <a:t>Researchers self-taught &amp; confident</a:t>
            </a:r>
            <a:endParaRPr lang="en-US" sz="2800" dirty="0" smtClean="0"/>
          </a:p>
        </p:txBody>
      </p:sp>
      <p:pic>
        <p:nvPicPr>
          <p:cNvPr id="17415" name="Picture 9" descr="j0427825"/>
          <p:cNvPicPr>
            <a:picLocks noChangeAspect="1" noChangeArrowheads="1"/>
          </p:cNvPicPr>
          <p:nvPr/>
        </p:nvPicPr>
        <p:blipFill>
          <a:blip r:embed="rId3" cstate="print"/>
          <a:srcRect/>
          <a:stretch>
            <a:fillRect/>
          </a:stretch>
        </p:blipFill>
        <p:spPr bwMode="auto">
          <a:xfrm>
            <a:off x="1576413" y="3429000"/>
            <a:ext cx="2405063" cy="2159000"/>
          </a:xfrm>
          <a:prstGeom prst="rect">
            <a:avLst/>
          </a:prstGeom>
          <a:noFill/>
          <a:ln w="9525">
            <a:noFill/>
            <a:miter lim="800000"/>
            <a:headEnd/>
            <a:tailEnd/>
          </a:ln>
        </p:spPr>
      </p:pic>
      <p:pic>
        <p:nvPicPr>
          <p:cNvPr id="17416" name="Picture 7" descr="36668817"/>
          <p:cNvPicPr>
            <a:picLocks noChangeAspect="1" noChangeArrowheads="1"/>
          </p:cNvPicPr>
          <p:nvPr/>
        </p:nvPicPr>
        <p:blipFill>
          <a:blip r:embed="rId4" cstate="print"/>
          <a:srcRect/>
          <a:stretch>
            <a:fillRect/>
          </a:stretch>
        </p:blipFill>
        <p:spPr bwMode="auto">
          <a:xfrm>
            <a:off x="6526179" y="2430471"/>
            <a:ext cx="2039937" cy="306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9775" y="290766"/>
            <a:ext cx="6989763" cy="570571"/>
          </a:xfrm>
        </p:spPr>
        <p:txBody>
          <a:bodyPr/>
          <a:lstStyle/>
          <a:p>
            <a:r>
              <a:rPr lang="en-US" dirty="0" smtClean="0"/>
              <a:t>Why Visitors and Residents Project?</a:t>
            </a:r>
            <a:endParaRPr lang="en-US" dirty="0"/>
          </a:p>
        </p:txBody>
      </p:sp>
      <p:sp>
        <p:nvSpPr>
          <p:cNvPr id="18435" name="Content Placeholder 2"/>
          <p:cNvSpPr>
            <a:spLocks noGrp="1"/>
          </p:cNvSpPr>
          <p:nvPr>
            <p:ph idx="1"/>
          </p:nvPr>
        </p:nvSpPr>
        <p:spPr>
          <a:xfrm>
            <a:off x="733425" y="1289294"/>
            <a:ext cx="7702550" cy="4136763"/>
          </a:xfrm>
        </p:spPr>
        <p:txBody>
          <a:bodyPr/>
          <a:lstStyle/>
          <a:p>
            <a:pPr eaLnBrk="1" hangingPunct="1">
              <a:buFont typeface="Arial" pitchFamily="34" charset="0"/>
              <a:buChar char="•"/>
            </a:pPr>
            <a:r>
              <a:rPr lang="en-US" sz="2000" dirty="0" smtClean="0"/>
              <a:t>If we build it, they will </a:t>
            </a:r>
            <a:r>
              <a:rPr lang="en-US" sz="2000" dirty="0" smtClean="0">
                <a:solidFill>
                  <a:srgbClr val="FF0000"/>
                </a:solidFill>
              </a:rPr>
              <a:t>NOT </a:t>
            </a:r>
            <a:r>
              <a:rPr lang="en-US" sz="2000" dirty="0" smtClean="0"/>
              <a:t>come.</a:t>
            </a:r>
            <a:endParaRPr lang="en-US" sz="2000" b="1" dirty="0" smtClean="0">
              <a:solidFill>
                <a:srgbClr val="FF0000"/>
              </a:solidFill>
            </a:endParaRPr>
          </a:p>
          <a:p>
            <a:pPr eaLnBrk="1" hangingPunct="1">
              <a:buFont typeface="Arial" pitchFamily="34" charset="0"/>
              <a:buChar char="•"/>
            </a:pPr>
            <a:r>
              <a:rPr lang="en-US" sz="2000" dirty="0" smtClean="0"/>
              <a:t>Shifting changes in engagement with information environment</a:t>
            </a:r>
          </a:p>
          <a:p>
            <a:pPr lvl="1" eaLnBrk="1" hangingPunct="1">
              <a:lnSpc>
                <a:spcPct val="100000"/>
              </a:lnSpc>
            </a:pPr>
            <a:r>
              <a:rPr lang="en-US" sz="2000" dirty="0" smtClean="0"/>
              <a:t>Effect of larger cultural changes influenced by Web?</a:t>
            </a:r>
          </a:p>
          <a:p>
            <a:pPr lvl="1" eaLnBrk="1" hangingPunct="1">
              <a:lnSpc>
                <a:spcPct val="100000"/>
              </a:lnSpc>
            </a:pPr>
            <a:r>
              <a:rPr lang="en-US" sz="2000" dirty="0" smtClean="0"/>
              <a:t>New attitudes towards education?</a:t>
            </a:r>
          </a:p>
          <a:p>
            <a:pPr eaLnBrk="1" hangingPunct="1">
              <a:buFont typeface="Arial" pitchFamily="34" charset="0"/>
              <a:buChar char="•"/>
            </a:pPr>
            <a:r>
              <a:rPr lang="en-US" sz="2000" dirty="0" smtClean="0"/>
              <a:t>Gap in user </a:t>
            </a:r>
            <a:r>
              <a:rPr lang="en-US" sz="2000" dirty="0" err="1" smtClean="0"/>
              <a:t>behaviour</a:t>
            </a:r>
            <a:r>
              <a:rPr lang="en-US" sz="2000" dirty="0" smtClean="0"/>
              <a:t> studies – need for longitudinal studies</a:t>
            </a:r>
          </a:p>
          <a:p>
            <a:pPr eaLnBrk="1" hangingPunct="1">
              <a:buFont typeface="Arial" pitchFamily="34" charset="0"/>
              <a:buChar char="•"/>
            </a:pPr>
            <a:r>
              <a:rPr lang="en-US" sz="2000" dirty="0" smtClean="0"/>
              <a:t>Understand motivations for using and expectations of technologies and spaces in information environment</a:t>
            </a:r>
          </a:p>
          <a:p>
            <a:pPr eaLnBrk="1" hangingPunct="1">
              <a:buFont typeface="Arial" pitchFamily="34" charset="0"/>
              <a:buChar char="•"/>
            </a:pPr>
            <a:r>
              <a:rPr lang="en-US" sz="2000" dirty="0" smtClean="0"/>
              <a:t>Inform project &amp; service design to improve engagement &amp; uptake</a:t>
            </a:r>
            <a:endParaRPr lang="en-US" sz="1800" dirty="0" smtClean="0"/>
          </a:p>
        </p:txBody>
      </p:sp>
      <p:sp>
        <p:nvSpPr>
          <p:cNvPr id="18439" name="Rectangle 6"/>
          <p:cNvSpPr>
            <a:spLocks noChangeArrowheads="1"/>
          </p:cNvSpPr>
          <p:nvPr/>
        </p:nvSpPr>
        <p:spPr bwMode="auto">
          <a:xfrm>
            <a:off x="3430824" y="5140764"/>
            <a:ext cx="5420586" cy="361061"/>
          </a:xfrm>
          <a:prstGeom prst="rect">
            <a:avLst/>
          </a:prstGeom>
          <a:noFill/>
          <a:ln w="9525">
            <a:noFill/>
            <a:miter lim="800000"/>
            <a:headEnd/>
            <a:tailEnd/>
          </a:ln>
        </p:spPr>
        <p:txBody>
          <a:bodyPr wrap="square">
            <a:spAutoFit/>
          </a:bodyPr>
          <a:lstStyle/>
          <a:p>
            <a:pPr algn="r"/>
            <a:r>
              <a:rPr lang="en-US" sz="1600" u="sng" dirty="0">
                <a:hlinkClick r:id="rId3"/>
              </a:rPr>
              <a:t>http://www.oclc.org/research/activities/vandr/</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9775" y="290783"/>
            <a:ext cx="6989763" cy="570571"/>
          </a:xfrm>
        </p:spPr>
        <p:txBody>
          <a:bodyPr/>
          <a:lstStyle/>
          <a:p>
            <a:r>
              <a:rPr lang="en-US" dirty="0" smtClean="0"/>
              <a:t>Selected Readings</a:t>
            </a:r>
            <a:endParaRPr lang="en-US" dirty="0"/>
          </a:p>
        </p:txBody>
      </p:sp>
      <p:sp>
        <p:nvSpPr>
          <p:cNvPr id="5" name="Content Placeholder 2"/>
          <p:cNvSpPr txBox="1">
            <a:spLocks/>
          </p:cNvSpPr>
          <p:nvPr/>
        </p:nvSpPr>
        <p:spPr>
          <a:xfrm>
            <a:off x="292590" y="1004001"/>
            <a:ext cx="8558819" cy="4564704"/>
          </a:xfrm>
          <a:prstGeom prst="rect">
            <a:avLst/>
          </a:prstGeom>
        </p:spPr>
        <p:txBody>
          <a:bodyPr/>
          <a:lstStyle/>
          <a:p>
            <a:pPr marL="238125" marR="0" lvl="0" indent="-225425" algn="l" defTabSz="914400" rtl="0" eaLnBrk="0" fontAlgn="base" latinLnBrk="0" hangingPunct="0">
              <a:lnSpc>
                <a:spcPts val="2200"/>
              </a:lnSpc>
              <a:spcBef>
                <a:spcPct val="50000"/>
              </a:spcBef>
              <a:spcAft>
                <a:spcPct val="0"/>
              </a:spcAft>
              <a:buClr>
                <a:srgbClr val="FF7600"/>
              </a:buClr>
              <a:buSzTx/>
              <a:buFontTx/>
              <a:buNone/>
              <a:tabLst/>
              <a:defRPr/>
            </a:pPr>
            <a:r>
              <a:rPr kumimoji="0" lang="en-US" sz="1200" b="1" i="0" u="none" strike="noStrike" kern="0" cap="none" spc="0" normalizeH="0" baseline="0" noProof="0" dirty="0" err="1" smtClean="0">
                <a:ln>
                  <a:noFill/>
                </a:ln>
                <a:solidFill>
                  <a:schemeClr val="tx1"/>
                </a:solidFill>
                <a:effectLst/>
                <a:uLnTx/>
                <a:uFillTx/>
                <a:latin typeface="+mn-lt"/>
                <a:ea typeface="+mn-ea"/>
                <a:cs typeface="+mn-cs"/>
              </a:rPr>
              <a:t>Beetham</a:t>
            </a:r>
            <a:r>
              <a:rPr kumimoji="0" lang="en-US" sz="1200" b="1" i="0" u="none" strike="noStrike" kern="0" cap="none" spc="0" normalizeH="0" baseline="0" noProof="0" dirty="0" smtClean="0">
                <a:ln>
                  <a:noFill/>
                </a:ln>
                <a:solidFill>
                  <a:schemeClr val="tx1"/>
                </a:solidFill>
                <a:effectLst/>
                <a:uLnTx/>
                <a:uFillTx/>
                <a:latin typeface="+mn-lt"/>
                <a:ea typeface="+mn-ea"/>
                <a:cs typeface="+mn-cs"/>
              </a:rPr>
              <a:t>, Helen, Lou McGill, and Allison Littlejohn.  </a:t>
            </a:r>
            <a:r>
              <a:rPr kumimoji="0" lang="en-US" sz="1200" b="1" i="1" u="none" strike="noStrike" kern="0" cap="none" spc="0" normalizeH="0" baseline="0" noProof="0" dirty="0" smtClean="0">
                <a:ln>
                  <a:noFill/>
                </a:ln>
                <a:solidFill>
                  <a:schemeClr val="tx1"/>
                </a:solidFill>
                <a:effectLst/>
                <a:uLnTx/>
                <a:uFillTx/>
                <a:latin typeface="+mn-lt"/>
                <a:ea typeface="+mn-ea"/>
                <a:cs typeface="+mn-cs"/>
              </a:rPr>
              <a:t>Thriving in the 21</a:t>
            </a:r>
            <a:r>
              <a:rPr kumimoji="0" lang="en-US" sz="1200" b="1" i="1" u="none" strike="noStrike" kern="0" cap="none" spc="0" normalizeH="0" baseline="30000" noProof="0" dirty="0" smtClean="0">
                <a:ln>
                  <a:noFill/>
                </a:ln>
                <a:solidFill>
                  <a:schemeClr val="tx1"/>
                </a:solidFill>
                <a:effectLst/>
                <a:uLnTx/>
                <a:uFillTx/>
                <a:latin typeface="+mn-lt"/>
                <a:ea typeface="+mn-ea"/>
                <a:cs typeface="+mn-cs"/>
              </a:rPr>
              <a:t>st</a:t>
            </a:r>
            <a:r>
              <a:rPr kumimoji="0" lang="en-US" sz="1200" b="1" i="1" u="none" strike="noStrike" kern="0" cap="none" spc="0" normalizeH="0" baseline="0" noProof="0" dirty="0" smtClean="0">
                <a:ln>
                  <a:noFill/>
                </a:ln>
                <a:solidFill>
                  <a:schemeClr val="tx1"/>
                </a:solidFill>
                <a:effectLst/>
                <a:uLnTx/>
                <a:uFillTx/>
                <a:latin typeface="+mn-lt"/>
                <a:ea typeface="+mn-ea"/>
                <a:cs typeface="+mn-cs"/>
              </a:rPr>
              <a:t> Century: Learning </a:t>
            </a:r>
            <a:r>
              <a:rPr kumimoji="0" lang="en-US" sz="1200" b="1" i="1" u="none" strike="noStrike" kern="0" cap="none" spc="0" normalizeH="0" baseline="0" noProof="0" dirty="0" err="1" smtClean="0">
                <a:ln>
                  <a:noFill/>
                </a:ln>
                <a:solidFill>
                  <a:schemeClr val="tx1"/>
                </a:solidFill>
                <a:effectLst/>
                <a:uLnTx/>
                <a:uFillTx/>
                <a:latin typeface="+mn-lt"/>
                <a:ea typeface="+mn-ea"/>
                <a:cs typeface="+mn-cs"/>
              </a:rPr>
              <a:t>Literacies</a:t>
            </a:r>
            <a:r>
              <a:rPr kumimoji="0" lang="en-US" sz="1200" b="1" i="1" u="none" strike="noStrike" kern="0" cap="none" spc="0" normalizeH="0" baseline="0" noProof="0" dirty="0" smtClean="0">
                <a:ln>
                  <a:noFill/>
                </a:ln>
                <a:solidFill>
                  <a:schemeClr val="tx1"/>
                </a:solidFill>
                <a:effectLst/>
                <a:uLnTx/>
                <a:uFillTx/>
                <a:latin typeface="+mn-lt"/>
                <a:ea typeface="+mn-ea"/>
                <a:cs typeface="+mn-cs"/>
              </a:rPr>
              <a:t> for the Digital Age (</a:t>
            </a:r>
            <a:r>
              <a:rPr kumimoji="0" lang="en-US" sz="1200" b="1" i="1" u="none" strike="noStrike" kern="0" cap="none" spc="0" normalizeH="0" baseline="0" noProof="0" dirty="0" err="1" smtClean="0">
                <a:ln>
                  <a:noFill/>
                </a:ln>
                <a:solidFill>
                  <a:schemeClr val="tx1"/>
                </a:solidFill>
                <a:effectLst/>
                <a:uLnTx/>
                <a:uFillTx/>
                <a:latin typeface="+mn-lt"/>
                <a:ea typeface="+mn-ea"/>
                <a:cs typeface="+mn-cs"/>
              </a:rPr>
              <a:t>LLiDA</a:t>
            </a:r>
            <a:r>
              <a:rPr kumimoji="0" lang="en-US" sz="1200" b="1" i="1" u="none" strike="noStrike" kern="0" cap="none" spc="0" normalizeH="0" baseline="0" noProof="0" dirty="0" smtClean="0">
                <a:ln>
                  <a:noFill/>
                </a:ln>
                <a:solidFill>
                  <a:schemeClr val="tx1"/>
                </a:solidFill>
                <a:effectLst/>
                <a:uLnTx/>
                <a:uFillTx/>
                <a:latin typeface="+mn-lt"/>
                <a:ea typeface="+mn-ea"/>
                <a:cs typeface="+mn-cs"/>
              </a:rPr>
              <a:t> Project).  </a:t>
            </a:r>
            <a:r>
              <a:rPr kumimoji="0" lang="en-US" sz="1200" b="1" i="0" u="none" strike="noStrike" kern="0" cap="none" spc="0" normalizeH="0" baseline="0" noProof="0" dirty="0" smtClean="0">
                <a:ln>
                  <a:noFill/>
                </a:ln>
                <a:solidFill>
                  <a:schemeClr val="tx1"/>
                </a:solidFill>
                <a:effectLst/>
                <a:uLnTx/>
                <a:uFillTx/>
                <a:latin typeface="+mn-lt"/>
                <a:ea typeface="+mn-ea"/>
                <a:cs typeface="+mn-cs"/>
              </a:rPr>
              <a:t>Glasgow: The Caledonian Academy, Glasgow Caledonian University, 2009. </a:t>
            </a:r>
            <a:r>
              <a:rPr kumimoji="0" lang="en-US" sz="1200" b="1" i="0" u="none" strike="noStrike" kern="0" cap="none" spc="0" normalizeH="0" baseline="0" noProof="0" dirty="0" smtClean="0">
                <a:ln>
                  <a:noFill/>
                </a:ln>
                <a:solidFill>
                  <a:schemeClr val="tx1"/>
                </a:solidFill>
                <a:effectLst/>
                <a:uLnTx/>
                <a:uFillTx/>
                <a:latin typeface="+mn-lt"/>
                <a:ea typeface="+mn-ea"/>
                <a:cs typeface="+mn-cs"/>
                <a:hlinkClick r:id="rId3"/>
              </a:rPr>
              <a:t>http://www.academy.gcal.ac.uk/llida/LLiDAReportJune2009.pdf</a:t>
            </a:r>
            <a:r>
              <a:rPr kumimoji="0" lang="en-US" sz="1200" b="1" i="0" u="none" strike="noStrike" kern="0" cap="none" spc="0" normalizeH="0" baseline="0" noProof="0" dirty="0" smtClean="0">
                <a:ln>
                  <a:noFill/>
                </a:ln>
                <a:solidFill>
                  <a:schemeClr val="tx1"/>
                </a:solidFill>
                <a:effectLst/>
                <a:uLnTx/>
                <a:uFillTx/>
                <a:latin typeface="+mn-lt"/>
                <a:ea typeface="+mn-ea"/>
                <a:cs typeface="+mn-cs"/>
              </a:rPr>
              <a:t>.</a:t>
            </a:r>
          </a:p>
          <a:p>
            <a:pPr marL="238125" lvl="0" indent="-225425" eaLnBrk="0" hangingPunct="0">
              <a:lnSpc>
                <a:spcPts val="2200"/>
              </a:lnSpc>
              <a:defRPr/>
            </a:pPr>
            <a:r>
              <a:rPr lang="en-US" sz="1200" kern="0" dirty="0" err="1" smtClean="0">
                <a:latin typeface="+mn-lt"/>
              </a:rPr>
              <a:t>Bullen</a:t>
            </a:r>
            <a:r>
              <a:rPr lang="en-US" sz="1200" kern="0" dirty="0" smtClean="0">
                <a:latin typeface="+mn-lt"/>
              </a:rPr>
              <a:t>, Mark, </a:t>
            </a:r>
            <a:r>
              <a:rPr lang="en-US" sz="1200" kern="0" dirty="0" err="1" smtClean="0">
                <a:latin typeface="+mn-lt"/>
              </a:rPr>
              <a:t>Tannis</a:t>
            </a:r>
            <a:r>
              <a:rPr lang="en-US" sz="1200" kern="0" dirty="0" smtClean="0">
                <a:latin typeface="+mn-lt"/>
              </a:rPr>
              <a:t> Morgan, and </a:t>
            </a:r>
            <a:r>
              <a:rPr lang="en-US" sz="1200" kern="0" dirty="0" err="1" smtClean="0">
                <a:latin typeface="+mn-lt"/>
              </a:rPr>
              <a:t>Adnan</a:t>
            </a:r>
            <a:r>
              <a:rPr lang="en-US" sz="1200" kern="0" dirty="0" smtClean="0">
                <a:latin typeface="+mn-lt"/>
              </a:rPr>
              <a:t> </a:t>
            </a:r>
            <a:r>
              <a:rPr lang="en-US" sz="1200" kern="0" dirty="0" err="1" smtClean="0">
                <a:latin typeface="+mn-lt"/>
              </a:rPr>
              <a:t>Qayyum</a:t>
            </a:r>
            <a:r>
              <a:rPr lang="en-US" sz="1200" kern="0" dirty="0" smtClean="0">
                <a:latin typeface="+mn-lt"/>
              </a:rPr>
              <a:t>. </a:t>
            </a:r>
            <a:r>
              <a:rPr lang="en-US" sz="1200" i="1" kern="0" dirty="0" smtClean="0">
                <a:latin typeface="+mn-lt"/>
              </a:rPr>
              <a:t>Digital Learners in Higher Education: Generation is Not the Issue. </a:t>
            </a:r>
            <a:r>
              <a:rPr lang="en-US" sz="1200" kern="0" dirty="0" smtClean="0">
                <a:latin typeface="+mn-lt"/>
              </a:rPr>
              <a:t>Canadian Journal of Learning and Technology, 37(1), Spring 2011. </a:t>
            </a:r>
            <a:r>
              <a:rPr lang="en-US" sz="1200" kern="0" dirty="0" smtClean="0">
                <a:latin typeface="+mn-lt"/>
                <a:hlinkClick r:id="rId4"/>
              </a:rPr>
              <a:t>http://www.cjlt.ca/index.php/cjlt/article/view/550/298</a:t>
            </a:r>
            <a:r>
              <a:rPr lang="en-US" sz="1200" kern="0" dirty="0" smtClean="0">
                <a:latin typeface="+mn-lt"/>
              </a:rPr>
              <a:t> </a:t>
            </a:r>
            <a:endParaRPr kumimoji="0" lang="en-US" sz="1200" b="1" u="none" strike="noStrike" kern="0" cap="none" spc="0" normalizeH="0" baseline="0" noProof="0" dirty="0" smtClean="0">
              <a:ln>
                <a:noFill/>
              </a:ln>
              <a:solidFill>
                <a:schemeClr val="tx1"/>
              </a:solidFill>
              <a:effectLst/>
              <a:uLnTx/>
              <a:uFillTx/>
              <a:latin typeface="+mn-lt"/>
              <a:ea typeface="+mn-ea"/>
              <a:cs typeface="+mn-cs"/>
            </a:endParaRPr>
          </a:p>
          <a:p>
            <a:pPr marL="238125" marR="0" lvl="0" indent="-225425" algn="l" defTabSz="914400" rtl="0" eaLnBrk="0" fontAlgn="base" latinLnBrk="0" hangingPunct="0">
              <a:lnSpc>
                <a:spcPts val="2200"/>
              </a:lnSpc>
              <a:spcBef>
                <a:spcPct val="50000"/>
              </a:spcBef>
              <a:spcAft>
                <a:spcPct val="0"/>
              </a:spcAft>
              <a:buClr>
                <a:srgbClr val="FF7600"/>
              </a:buClr>
              <a:buSzTx/>
              <a:buFontTx/>
              <a:buNone/>
              <a:tabLst/>
              <a:defRPr/>
            </a:pPr>
            <a:r>
              <a:rPr kumimoji="0" lang="en-US" sz="1200" b="1" i="0" u="none" strike="noStrike" kern="0" cap="none" spc="0" normalizeH="0" baseline="0" noProof="0" dirty="0" err="1" smtClean="0">
                <a:ln>
                  <a:noFill/>
                </a:ln>
                <a:solidFill>
                  <a:schemeClr val="tx1"/>
                </a:solidFill>
                <a:effectLst/>
                <a:uLnTx/>
                <a:uFillTx/>
                <a:latin typeface="+mn-lt"/>
                <a:ea typeface="+mn-ea"/>
                <a:cs typeface="+mn-cs"/>
              </a:rPr>
              <a:t>Connaway</a:t>
            </a:r>
            <a:r>
              <a:rPr kumimoji="0" lang="en-US" sz="1200" b="1" i="0" u="none" strike="noStrike" kern="0" cap="none" spc="0" normalizeH="0" baseline="0" noProof="0" dirty="0" smtClean="0">
                <a:ln>
                  <a:noFill/>
                </a:ln>
                <a:solidFill>
                  <a:schemeClr val="tx1"/>
                </a:solidFill>
                <a:effectLst/>
                <a:uLnTx/>
                <a:uFillTx/>
                <a:latin typeface="+mn-lt"/>
                <a:ea typeface="+mn-ea"/>
                <a:cs typeface="+mn-cs"/>
              </a:rPr>
              <a:t>, Lynn </a:t>
            </a:r>
            <a:r>
              <a:rPr kumimoji="0" lang="en-US" sz="1200" b="1" i="0" u="none" strike="noStrike" kern="0" cap="none" spc="0" normalizeH="0" baseline="0" noProof="0" dirty="0" err="1" smtClean="0">
                <a:ln>
                  <a:noFill/>
                </a:ln>
                <a:solidFill>
                  <a:schemeClr val="tx1"/>
                </a:solidFill>
                <a:effectLst/>
                <a:uLnTx/>
                <a:uFillTx/>
                <a:latin typeface="+mn-lt"/>
                <a:ea typeface="+mn-ea"/>
                <a:cs typeface="+mn-cs"/>
              </a:rPr>
              <a:t>Silipigni</a:t>
            </a:r>
            <a:r>
              <a:rPr kumimoji="0" lang="en-US" sz="1200" b="1" i="0" u="none" strike="noStrike" kern="0" cap="none" spc="0" normalizeH="0" baseline="0" noProof="0" dirty="0" smtClean="0">
                <a:ln>
                  <a:noFill/>
                </a:ln>
                <a:solidFill>
                  <a:schemeClr val="tx1"/>
                </a:solidFill>
                <a:effectLst/>
                <a:uLnTx/>
                <a:uFillTx/>
                <a:latin typeface="+mn-lt"/>
                <a:ea typeface="+mn-ea"/>
                <a:cs typeface="+mn-cs"/>
              </a:rPr>
              <a:t>, and Timothy J. Dickey. </a:t>
            </a:r>
            <a:r>
              <a:rPr kumimoji="0" lang="en-US" sz="1200" b="1" i="1" u="none" strike="noStrike" kern="0" cap="none" spc="0" normalizeH="0" baseline="0" noProof="0" dirty="0" smtClean="0">
                <a:ln>
                  <a:noFill/>
                </a:ln>
                <a:solidFill>
                  <a:schemeClr val="tx1"/>
                </a:solidFill>
                <a:effectLst/>
                <a:uLnTx/>
                <a:uFillTx/>
                <a:latin typeface="+mn-lt"/>
                <a:ea typeface="+mn-ea"/>
                <a:cs typeface="+mn-cs"/>
              </a:rPr>
              <a:t>The Digital Information Seeker: Report of the Findings from Selected OCLC, RIN, and JISC User </a:t>
            </a:r>
            <a:r>
              <a:rPr kumimoji="0" lang="en-US" sz="1200" b="1" i="1" u="none" strike="noStrike" kern="0" cap="none" spc="0" normalizeH="0" baseline="0" noProof="0" dirty="0" err="1" smtClean="0">
                <a:ln>
                  <a:noFill/>
                </a:ln>
                <a:solidFill>
                  <a:schemeClr val="tx1"/>
                </a:solidFill>
                <a:effectLst/>
                <a:uLnTx/>
                <a:uFillTx/>
                <a:latin typeface="+mn-lt"/>
                <a:ea typeface="+mn-ea"/>
                <a:cs typeface="+mn-cs"/>
              </a:rPr>
              <a:t>Behaviour</a:t>
            </a:r>
            <a:r>
              <a:rPr kumimoji="0" lang="en-US" sz="1200" b="1" i="1" u="none" strike="noStrike" kern="0" cap="none" spc="0" normalizeH="0" baseline="0" noProof="0" dirty="0" smtClean="0">
                <a:ln>
                  <a:noFill/>
                </a:ln>
                <a:solidFill>
                  <a:schemeClr val="tx1"/>
                </a:solidFill>
                <a:effectLst/>
                <a:uLnTx/>
                <a:uFillTx/>
                <a:latin typeface="+mn-lt"/>
                <a:ea typeface="+mn-ea"/>
                <a:cs typeface="+mn-cs"/>
              </a:rPr>
              <a:t> Projects.</a:t>
            </a:r>
            <a:r>
              <a:rPr kumimoji="0" lang="en-US" sz="1200" b="1" i="0" u="none" strike="noStrike" kern="0" cap="none" spc="0" normalizeH="0" baseline="0" noProof="0" dirty="0" smtClean="0">
                <a:ln>
                  <a:noFill/>
                </a:ln>
                <a:solidFill>
                  <a:schemeClr val="tx1"/>
                </a:solidFill>
                <a:effectLst/>
                <a:uLnTx/>
                <a:uFillTx/>
                <a:latin typeface="+mn-lt"/>
                <a:ea typeface="+mn-ea"/>
                <a:cs typeface="+mn-cs"/>
              </a:rPr>
              <a:t> 2010. </a:t>
            </a:r>
            <a:r>
              <a:rPr kumimoji="0" lang="en-US" sz="1200" b="1" i="0" u="none" strike="noStrike" kern="0" cap="none" spc="0" normalizeH="0" baseline="0" noProof="0" dirty="0" smtClean="0">
                <a:ln>
                  <a:noFill/>
                </a:ln>
                <a:solidFill>
                  <a:schemeClr val="tx1"/>
                </a:solidFill>
                <a:effectLst/>
                <a:uLnTx/>
                <a:uFillTx/>
                <a:latin typeface="+mn-lt"/>
                <a:ea typeface="+mn-ea"/>
                <a:cs typeface="+mn-cs"/>
                <a:hlinkClick r:id="rId5"/>
              </a:rPr>
              <a:t>http://www.jisc.ac.uk/media/documents/publications/reports/2010/digitalinformationseekerreport.pdf</a:t>
            </a:r>
            <a:r>
              <a:rPr kumimoji="0" lang="en-US" sz="1200" b="1" i="0" u="none" strike="noStrike" kern="0" cap="none" spc="0" normalizeH="0" baseline="0" noProof="0" dirty="0" smtClean="0">
                <a:ln>
                  <a:noFill/>
                </a:ln>
                <a:solidFill>
                  <a:schemeClr val="tx1"/>
                </a:solidFill>
                <a:effectLst/>
                <a:uLnTx/>
                <a:uFillTx/>
                <a:latin typeface="+mn-lt"/>
                <a:ea typeface="+mn-ea"/>
                <a:cs typeface="+mn-cs"/>
              </a:rPr>
              <a:t>.</a:t>
            </a:r>
          </a:p>
          <a:p>
            <a:pPr marL="238125" marR="0" lvl="0" indent="-225425" algn="l" defTabSz="914400" rtl="0" eaLnBrk="0" fontAlgn="base" latinLnBrk="0" hangingPunct="0">
              <a:lnSpc>
                <a:spcPts val="2200"/>
              </a:lnSpc>
              <a:spcBef>
                <a:spcPct val="50000"/>
              </a:spcBef>
              <a:spcAft>
                <a:spcPct val="0"/>
              </a:spcAft>
              <a:buClr>
                <a:srgbClr val="FF7600"/>
              </a:buClr>
              <a:buSzTx/>
              <a:buFontTx/>
              <a:buNone/>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Nicholas, David. </a:t>
            </a:r>
            <a:r>
              <a:rPr kumimoji="0" lang="en-US" sz="1200" b="1" i="0" u="none" strike="noStrike" kern="0" cap="none" spc="0" normalizeH="0" baseline="0" noProof="0" dirty="0" err="1" smtClean="0">
                <a:ln>
                  <a:noFill/>
                </a:ln>
                <a:solidFill>
                  <a:schemeClr val="tx1"/>
                </a:solidFill>
                <a:effectLst/>
                <a:uLnTx/>
                <a:uFillTx/>
                <a:latin typeface="+mn-lt"/>
                <a:ea typeface="+mn-ea"/>
                <a:cs typeface="+mn-cs"/>
              </a:rPr>
              <a:t>Rowlands</a:t>
            </a:r>
            <a:r>
              <a:rPr kumimoji="0" lang="en-US" sz="1200" b="1" i="0" u="none" strike="noStrike" kern="0" cap="none" spc="0" normalizeH="0" baseline="0" noProof="0" dirty="0" smtClean="0">
                <a:ln>
                  <a:noFill/>
                </a:ln>
                <a:solidFill>
                  <a:schemeClr val="tx1"/>
                </a:solidFill>
                <a:effectLst/>
                <a:uLnTx/>
                <a:uFillTx/>
                <a:latin typeface="+mn-lt"/>
                <a:ea typeface="+mn-ea"/>
                <a:cs typeface="+mn-cs"/>
              </a:rPr>
              <a:t>, Ian. Huntingdon, Paul.</a:t>
            </a:r>
            <a:r>
              <a:rPr kumimoji="0" lang="en-US" sz="1200" b="1" i="1" u="none" strike="noStrike" kern="0" cap="none" spc="0" normalizeH="0" baseline="0" noProof="0" dirty="0" smtClean="0">
                <a:ln>
                  <a:noFill/>
                </a:ln>
                <a:solidFill>
                  <a:schemeClr val="tx1"/>
                </a:solidFill>
                <a:effectLst/>
                <a:uLnTx/>
                <a:uFillTx/>
                <a:latin typeface="+mn-lt"/>
                <a:ea typeface="+mn-ea"/>
                <a:cs typeface="+mn-cs"/>
              </a:rPr>
              <a:t> Information </a:t>
            </a:r>
            <a:r>
              <a:rPr kumimoji="0" lang="en-US" sz="1200" b="1" i="1" u="none" strike="noStrike" kern="0" cap="none" spc="0" normalizeH="0" baseline="0" noProof="0" dirty="0" err="1" smtClean="0">
                <a:ln>
                  <a:noFill/>
                </a:ln>
                <a:solidFill>
                  <a:schemeClr val="tx1"/>
                </a:solidFill>
                <a:effectLst/>
                <a:uLnTx/>
                <a:uFillTx/>
                <a:latin typeface="+mn-lt"/>
                <a:ea typeface="+mn-ea"/>
                <a:cs typeface="+mn-cs"/>
              </a:rPr>
              <a:t>Behaviour</a:t>
            </a:r>
            <a:r>
              <a:rPr kumimoji="0" lang="en-US" sz="1200" b="1" i="1" u="none" strike="noStrike" kern="0" cap="none" spc="0" normalizeH="0" baseline="0" noProof="0" dirty="0" smtClean="0">
                <a:ln>
                  <a:noFill/>
                </a:ln>
                <a:solidFill>
                  <a:schemeClr val="tx1"/>
                </a:solidFill>
                <a:effectLst/>
                <a:uLnTx/>
                <a:uFillTx/>
                <a:latin typeface="+mn-lt"/>
                <a:ea typeface="+mn-ea"/>
                <a:cs typeface="+mn-cs"/>
              </a:rPr>
              <a:t> of the Researcher of the Future: A CIBER Briefing Paper. </a:t>
            </a:r>
            <a:r>
              <a:rPr kumimoji="0" lang="en-US" sz="1200" b="1" i="0" u="none" strike="noStrike" kern="0" cap="none" spc="0" normalizeH="0" baseline="0" noProof="0" dirty="0" smtClean="0">
                <a:ln>
                  <a:noFill/>
                </a:ln>
                <a:solidFill>
                  <a:schemeClr val="tx1"/>
                </a:solidFill>
                <a:effectLst/>
                <a:uLnTx/>
                <a:uFillTx/>
                <a:latin typeface="+mn-lt"/>
                <a:ea typeface="+mn-ea"/>
                <a:cs typeface="+mn-cs"/>
              </a:rPr>
              <a:t>London: CIBER, 2008. </a:t>
            </a:r>
            <a:r>
              <a:rPr kumimoji="0" lang="en-US" sz="1200" b="1" i="0" u="none" strike="noStrike" kern="0" cap="none" spc="0" normalizeH="0" baseline="0" noProof="0" dirty="0" smtClean="0">
                <a:ln>
                  <a:noFill/>
                </a:ln>
                <a:solidFill>
                  <a:schemeClr val="tx1"/>
                </a:solidFill>
                <a:effectLst/>
                <a:uLnTx/>
                <a:uFillTx/>
                <a:latin typeface="+mn-lt"/>
                <a:ea typeface="+mn-ea"/>
                <a:cs typeface="+mn-cs"/>
                <a:hlinkClick r:id="rId6"/>
              </a:rPr>
              <a:t>http://www.jisc.ac.uk/media/documents/programmes/reppres/gg_final_keynote_11012008.pdf</a:t>
            </a:r>
            <a:r>
              <a:rPr kumimoji="0" lang="en-US" sz="1200" b="1" i="0" u="none" strike="noStrike" kern="0" cap="none" spc="0" normalizeH="0" baseline="0" noProof="0" dirty="0" smtClean="0">
                <a:ln>
                  <a:noFill/>
                </a:ln>
                <a:solidFill>
                  <a:schemeClr val="tx1"/>
                </a:solidFill>
                <a:effectLst/>
                <a:uLnTx/>
                <a:uFillTx/>
                <a:latin typeface="+mn-lt"/>
                <a:ea typeface="+mn-ea"/>
                <a:cs typeface="+mn-cs"/>
              </a:rPr>
              <a:t>.</a:t>
            </a:r>
          </a:p>
          <a:p>
            <a:pPr marL="238125" marR="0" lvl="0" indent="-225425" algn="l" defTabSz="914400" rtl="0" eaLnBrk="0" fontAlgn="base" latinLnBrk="0" hangingPunct="0">
              <a:lnSpc>
                <a:spcPts val="2200"/>
              </a:lnSpc>
              <a:spcBef>
                <a:spcPct val="50000"/>
              </a:spcBef>
              <a:spcAft>
                <a:spcPct val="0"/>
              </a:spcAft>
              <a:buClr>
                <a:srgbClr val="FF7600"/>
              </a:buClr>
              <a:buSzTx/>
              <a:buFontTx/>
              <a:buNone/>
              <a:tabLst/>
              <a:defRPr/>
            </a:pPr>
            <a:r>
              <a:rPr kumimoji="0" lang="en-US" sz="1200" b="1" i="0" u="none" strike="noStrike" kern="0" cap="none" spc="0" normalizeH="0" baseline="0" noProof="0" dirty="0" smtClean="0">
                <a:ln>
                  <a:noFill/>
                </a:ln>
                <a:solidFill>
                  <a:schemeClr val="tx1"/>
                </a:solidFill>
                <a:effectLst/>
                <a:uLnTx/>
                <a:uFillTx/>
                <a:latin typeface="+mn-lt"/>
                <a:ea typeface="+mn-ea"/>
                <a:cs typeface="+mn-cs"/>
              </a:rPr>
              <a:t>Warwick, Claire. Galina, Isabel. </a:t>
            </a:r>
            <a:r>
              <a:rPr kumimoji="0" lang="en-US" sz="1200" b="1" i="0" u="none" strike="noStrike" kern="0" cap="none" spc="0" normalizeH="0" baseline="0" noProof="0" dirty="0" err="1" smtClean="0">
                <a:ln>
                  <a:noFill/>
                </a:ln>
                <a:solidFill>
                  <a:schemeClr val="tx1"/>
                </a:solidFill>
                <a:effectLst/>
                <a:uLnTx/>
                <a:uFillTx/>
                <a:latin typeface="+mn-lt"/>
                <a:ea typeface="+mn-ea"/>
                <a:cs typeface="+mn-cs"/>
              </a:rPr>
              <a:t>Terras</a:t>
            </a:r>
            <a:r>
              <a:rPr kumimoji="0" lang="en-US" sz="1200" b="1" i="0" u="none" strike="noStrike" kern="0" cap="none" spc="0" normalizeH="0" baseline="0" noProof="0" dirty="0" smtClean="0">
                <a:ln>
                  <a:noFill/>
                </a:ln>
                <a:solidFill>
                  <a:schemeClr val="tx1"/>
                </a:solidFill>
                <a:effectLst/>
                <a:uLnTx/>
                <a:uFillTx/>
                <a:latin typeface="+mn-lt"/>
                <a:ea typeface="+mn-ea"/>
                <a:cs typeface="+mn-cs"/>
              </a:rPr>
              <a:t>, Melissa. Huntington, Paul. </a:t>
            </a:r>
            <a:r>
              <a:rPr kumimoji="0" lang="en-US" sz="1200" b="1" i="0" u="none" strike="noStrike" kern="0" cap="none" spc="0" normalizeH="0" baseline="0" noProof="0" dirty="0" err="1" smtClean="0">
                <a:ln>
                  <a:noFill/>
                </a:ln>
                <a:solidFill>
                  <a:schemeClr val="tx1"/>
                </a:solidFill>
                <a:effectLst/>
                <a:uLnTx/>
                <a:uFillTx/>
                <a:latin typeface="+mn-lt"/>
                <a:ea typeface="+mn-ea"/>
                <a:cs typeface="+mn-cs"/>
              </a:rPr>
              <a:t>Pappa</a:t>
            </a:r>
            <a:r>
              <a:rPr kumimoji="0" lang="en-US" sz="1200" b="1" i="0" u="none" strike="noStrike" kern="0" cap="none" spc="0" normalizeH="0" baseline="0" noProof="0" dirty="0" smtClean="0">
                <a:ln>
                  <a:noFill/>
                </a:ln>
                <a:solidFill>
                  <a:schemeClr val="tx1"/>
                </a:solidFill>
                <a:effectLst/>
                <a:uLnTx/>
                <a:uFillTx/>
                <a:latin typeface="+mn-lt"/>
                <a:ea typeface="+mn-ea"/>
                <a:cs typeface="+mn-cs"/>
              </a:rPr>
              <a:t>, </a:t>
            </a:r>
            <a:r>
              <a:rPr kumimoji="0" lang="en-US" sz="1200" b="1" i="0" u="none" strike="noStrike" kern="0" cap="none" spc="0" normalizeH="0" baseline="0" noProof="0" dirty="0" err="1" smtClean="0">
                <a:ln>
                  <a:noFill/>
                </a:ln>
                <a:solidFill>
                  <a:schemeClr val="tx1"/>
                </a:solidFill>
                <a:effectLst/>
                <a:uLnTx/>
                <a:uFillTx/>
                <a:latin typeface="+mn-lt"/>
                <a:ea typeface="+mn-ea"/>
                <a:cs typeface="+mn-cs"/>
              </a:rPr>
              <a:t>Nikoleta</a:t>
            </a:r>
            <a:r>
              <a:rPr kumimoji="0" lang="en-US" sz="1200" b="1" i="0" u="none" strike="noStrike" kern="0" cap="none" spc="0" normalizeH="0" baseline="0" noProof="0" dirty="0" smtClean="0">
                <a:ln>
                  <a:noFill/>
                </a:ln>
                <a:solidFill>
                  <a:schemeClr val="tx1"/>
                </a:solidFill>
                <a:effectLst/>
                <a:uLnTx/>
                <a:uFillTx/>
                <a:latin typeface="+mn-lt"/>
                <a:ea typeface="+mn-ea"/>
                <a:cs typeface="+mn-cs"/>
              </a:rPr>
              <a:t>. </a:t>
            </a:r>
            <a:r>
              <a:rPr kumimoji="0" lang="en-US" sz="1200" b="1" i="1" u="none" strike="noStrike" kern="0" cap="none" spc="0" normalizeH="0" baseline="0" noProof="0" dirty="0" smtClean="0">
                <a:ln>
                  <a:noFill/>
                </a:ln>
                <a:solidFill>
                  <a:schemeClr val="tx1"/>
                </a:solidFill>
                <a:effectLst/>
                <a:uLnTx/>
                <a:uFillTx/>
                <a:latin typeface="+mn-lt"/>
                <a:ea typeface="+mn-ea"/>
                <a:cs typeface="+mn-cs"/>
              </a:rPr>
              <a:t>LAIRAH research on good practice in the construction of digital humanities projects.</a:t>
            </a:r>
            <a:r>
              <a:rPr kumimoji="0" lang="en-US" sz="1200" b="1" i="0" u="none" strike="noStrike" kern="0" cap="none" spc="0" normalizeH="0" baseline="0" noProof="0" dirty="0" smtClean="0">
                <a:ln>
                  <a:noFill/>
                </a:ln>
                <a:solidFill>
                  <a:schemeClr val="tx1"/>
                </a:solidFill>
                <a:effectLst/>
                <a:uLnTx/>
                <a:uFillTx/>
                <a:latin typeface="+mn-lt"/>
                <a:ea typeface="+mn-ea"/>
                <a:cs typeface="+mn-cs"/>
              </a:rPr>
              <a:t> University College London. 2008. </a:t>
            </a:r>
            <a:br>
              <a:rPr kumimoji="0" lang="en-US" sz="1200" b="1" i="0" u="none" strike="noStrike" kern="0" cap="none" spc="0" normalizeH="0" baseline="0" noProof="0" dirty="0" smtClean="0">
                <a:ln>
                  <a:noFill/>
                </a:ln>
                <a:solidFill>
                  <a:schemeClr val="tx1"/>
                </a:solidFill>
                <a:effectLst/>
                <a:uLnTx/>
                <a:uFillTx/>
                <a:latin typeface="+mn-lt"/>
                <a:ea typeface="+mn-ea"/>
                <a:cs typeface="+mn-cs"/>
              </a:rPr>
            </a:br>
            <a:r>
              <a:rPr kumimoji="0" lang="en-US" sz="1200" b="1" i="0" u="none" strike="noStrike" kern="0" cap="none" spc="0" normalizeH="0" baseline="0" noProof="0" dirty="0" smtClean="0">
                <a:ln>
                  <a:noFill/>
                </a:ln>
                <a:solidFill>
                  <a:schemeClr val="tx1"/>
                </a:solidFill>
                <a:effectLst/>
                <a:uLnTx/>
                <a:uFillTx/>
                <a:latin typeface="+mn-lt"/>
                <a:ea typeface="+mn-ea"/>
                <a:cs typeface="+mn-cs"/>
                <a:hlinkClick r:id="rId7"/>
              </a:rPr>
              <a:t>http://discovery.ucl.ac.uk/13810/</a:t>
            </a:r>
            <a:r>
              <a:rPr kumimoji="0" lang="en-US" sz="1200" b="1" i="0" u="none" strike="noStrike" kern="0" cap="none" spc="0" normalizeH="0" baseline="0" noProof="0" dirty="0" smtClean="0">
                <a:ln>
                  <a:noFill/>
                </a:ln>
                <a:solidFill>
                  <a:schemeClr val="tx1"/>
                </a:solidFill>
                <a:effectLst/>
                <a:uLnTx/>
                <a:uFillTx/>
                <a:latin typeface="+mn-lt"/>
                <a:ea typeface="+mn-ea"/>
                <a:cs typeface="+mn-cs"/>
              </a:rPr>
              <a:t> </a:t>
            </a:r>
            <a:endParaRPr kumimoji="0" lang="en-US" sz="1200" b="1" i="0" u="none" strike="noStrike" kern="0" cap="none" spc="0" normalizeH="0" baseline="0" noProof="0" dirty="0" smtClean="0">
              <a:ln>
                <a:noFill/>
              </a:ln>
              <a:solidFill>
                <a:srgbClr val="C00000"/>
              </a:solidFill>
              <a:effectLst/>
              <a:uLnTx/>
              <a:uFillTx/>
              <a:latin typeface="+mn-lt"/>
              <a:ea typeface="+mn-ea"/>
              <a:cs typeface="+mn-cs"/>
            </a:endParaRPr>
          </a:p>
          <a:p>
            <a:pPr marL="238125" marR="0" lvl="0" indent="-225425" algn="l" defTabSz="914400" rtl="0" eaLnBrk="0" fontAlgn="base" latinLnBrk="0" hangingPunct="0">
              <a:lnSpc>
                <a:spcPct val="120000"/>
              </a:lnSpc>
              <a:spcBef>
                <a:spcPct val="50000"/>
              </a:spcBef>
              <a:spcAft>
                <a:spcPct val="0"/>
              </a:spcAft>
              <a:buClr>
                <a:srgbClr val="FF7600"/>
              </a:buClr>
              <a:buSzTx/>
              <a:buFontTx/>
              <a:buNone/>
              <a:tabLst/>
              <a:defRPr/>
            </a:pPr>
            <a:endParaRPr kumimoji="0" lang="en-US" sz="1800" b="1" i="0" u="none" strike="noStrike" kern="0" cap="none" spc="0" normalizeH="0" baseline="0" noProof="0" dirty="0" smtClean="0">
              <a:ln>
                <a:noFill/>
              </a:ln>
              <a:solidFill>
                <a:schemeClr val="tx1"/>
              </a:solidFill>
              <a:effectLst/>
              <a:uLnTx/>
              <a:uFillTx/>
              <a:latin typeface="+mn-lt"/>
              <a:ea typeface="+mn-ea"/>
              <a:cs typeface="+mn-cs"/>
            </a:endParaRPr>
          </a:p>
          <a:p>
            <a:pPr marL="238125" marR="0" lvl="0" indent="-225425" algn="l" defTabSz="914400" rtl="0" eaLnBrk="0" fontAlgn="base" latinLnBrk="0" hangingPunct="0">
              <a:lnSpc>
                <a:spcPct val="120000"/>
              </a:lnSpc>
              <a:spcBef>
                <a:spcPct val="50000"/>
              </a:spcBef>
              <a:spcAft>
                <a:spcPct val="0"/>
              </a:spcAft>
              <a:buClr>
                <a:srgbClr val="FF7600"/>
              </a:buClr>
              <a:buSzTx/>
              <a:buFontTx/>
              <a:buNone/>
              <a:tabLst/>
              <a:defRPr/>
            </a:pPr>
            <a:endParaRPr kumimoji="0" lang="en-GB" sz="21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577884" y="2145177"/>
            <a:ext cx="7956550" cy="1676400"/>
          </a:xfrm>
          <a:prstGeom prst="rect">
            <a:avLst/>
          </a:prstGeom>
          <a:noFill/>
          <a:ln w="9525">
            <a:noFill/>
            <a:miter lim="800000"/>
            <a:headEnd/>
            <a:tailEnd/>
          </a:ln>
        </p:spPr>
        <p:txBody>
          <a:bodyPr>
            <a:spAutoFit/>
          </a:bodyPr>
          <a:lstStyle/>
          <a:p>
            <a:pPr>
              <a:lnSpc>
                <a:spcPts val="2400"/>
              </a:lnSpc>
              <a:buClr>
                <a:srgbClr val="002147"/>
              </a:buClr>
              <a:buSzPct val="80000"/>
              <a:buFont typeface="Wingdings" pitchFamily="2" charset="2"/>
              <a:buNone/>
            </a:pPr>
            <a:r>
              <a:rPr lang="en-US" dirty="0"/>
              <a:t>The researchers would like to thank Dr. Alison </a:t>
            </a:r>
            <a:r>
              <a:rPr lang="en-US" dirty="0" err="1"/>
              <a:t>LeCornu</a:t>
            </a:r>
            <a:r>
              <a:rPr lang="en-US" dirty="0"/>
              <a:t> for her assistance in keeping the team organized, scheduling and conducting interviews, analyzing the data, and disseminating the results.</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7"/>
          <p:cNvSpPr>
            <a:spLocks noGrp="1" noChangeArrowheads="1"/>
          </p:cNvSpPr>
          <p:nvPr>
            <p:ph type="title"/>
          </p:nvPr>
        </p:nvSpPr>
        <p:spPr>
          <a:xfrm>
            <a:off x="739775" y="290766"/>
            <a:ext cx="6989763" cy="570571"/>
          </a:xfrm>
        </p:spPr>
        <p:txBody>
          <a:bodyPr/>
          <a:lstStyle/>
          <a:p>
            <a:pPr eaLnBrk="1" hangingPunct="1"/>
            <a:r>
              <a:rPr lang="en-US" sz="2800" dirty="0" smtClean="0"/>
              <a:t>OCLC Research</a:t>
            </a:r>
          </a:p>
        </p:txBody>
      </p:sp>
      <p:sp>
        <p:nvSpPr>
          <p:cNvPr id="39954" name="Rectangle 18"/>
          <p:cNvSpPr>
            <a:spLocks noGrp="1" noChangeArrowheads="1"/>
          </p:cNvSpPr>
          <p:nvPr>
            <p:ph sz="half" idx="1"/>
          </p:nvPr>
        </p:nvSpPr>
        <p:spPr>
          <a:xfrm>
            <a:off x="435237" y="1146648"/>
            <a:ext cx="3775075" cy="4202113"/>
          </a:xfrm>
        </p:spPr>
        <p:txBody>
          <a:bodyPr/>
          <a:lstStyle/>
          <a:p>
            <a:pPr marL="238125" indent="-225425" eaLnBrk="1" hangingPunct="1">
              <a:lnSpc>
                <a:spcPct val="90000"/>
              </a:lnSpc>
              <a:buClr>
                <a:srgbClr val="0070C0"/>
              </a:buClr>
            </a:pPr>
            <a:r>
              <a:rPr lang="en-US" sz="1800" dirty="0" smtClean="0"/>
              <a:t>Focus:</a:t>
            </a:r>
          </a:p>
          <a:p>
            <a:pPr lvl="1" eaLnBrk="1" hangingPunct="1">
              <a:lnSpc>
                <a:spcPct val="90000"/>
              </a:lnSpc>
              <a:buClr>
                <a:srgbClr val="0070C0"/>
              </a:buClr>
            </a:pPr>
            <a:r>
              <a:rPr lang="en-US" sz="1500" dirty="0" smtClean="0"/>
              <a:t>Applied research in support of OCLC’s public mission </a:t>
            </a:r>
          </a:p>
          <a:p>
            <a:pPr lvl="1" eaLnBrk="1" hangingPunct="1">
              <a:lnSpc>
                <a:spcPct val="90000"/>
              </a:lnSpc>
              <a:buClr>
                <a:srgbClr val="0070C0"/>
              </a:buClr>
            </a:pPr>
            <a:r>
              <a:rPr lang="en-US" sz="1500" dirty="0" smtClean="0"/>
              <a:t>Exploration, innovation and community norms for libraries, archives and museums</a:t>
            </a:r>
          </a:p>
          <a:p>
            <a:pPr marL="238125" indent="-225425" eaLnBrk="1" hangingPunct="1">
              <a:lnSpc>
                <a:spcPct val="90000"/>
              </a:lnSpc>
              <a:buClr>
                <a:srgbClr val="0070C0"/>
              </a:buClr>
            </a:pPr>
            <a:r>
              <a:rPr lang="en-US" sz="1800" dirty="0" smtClean="0"/>
              <a:t>Resources:</a:t>
            </a:r>
          </a:p>
          <a:p>
            <a:pPr lvl="1" eaLnBrk="1" hangingPunct="1">
              <a:lnSpc>
                <a:spcPct val="90000"/>
              </a:lnSpc>
              <a:buClr>
                <a:srgbClr val="0070C0"/>
              </a:buClr>
            </a:pPr>
            <a:r>
              <a:rPr lang="en-US" sz="1500" dirty="0" smtClean="0"/>
              <a:t>~45 OCLC Research staff</a:t>
            </a:r>
          </a:p>
          <a:p>
            <a:pPr lvl="2" eaLnBrk="1" hangingPunct="1">
              <a:lnSpc>
                <a:spcPct val="90000"/>
              </a:lnSpc>
              <a:buClr>
                <a:srgbClr val="0070C0"/>
              </a:buClr>
            </a:pPr>
            <a:r>
              <a:rPr lang="en-US" sz="1300" dirty="0" smtClean="0"/>
              <a:t>Expertise in libraries, archives, museums, metadata, controlled vocabularies, ILL, preservation, economics, computational linguistics, user behavior, more…</a:t>
            </a:r>
          </a:p>
          <a:p>
            <a:pPr lvl="1" eaLnBrk="1" hangingPunct="1">
              <a:lnSpc>
                <a:spcPct val="90000"/>
              </a:lnSpc>
              <a:buClr>
                <a:srgbClr val="0070C0"/>
              </a:buClr>
            </a:pPr>
            <a:r>
              <a:rPr lang="en-US" sz="1500" dirty="0" smtClean="0"/>
              <a:t>OCLC, OCLC Research Library Partnership, Innovation Lab, OCLC institutions, collaboration with other agencies</a:t>
            </a:r>
          </a:p>
        </p:txBody>
      </p:sp>
      <p:sp>
        <p:nvSpPr>
          <p:cNvPr id="39955" name="Rectangle 19"/>
          <p:cNvSpPr>
            <a:spLocks noGrp="1" noChangeArrowheads="1"/>
          </p:cNvSpPr>
          <p:nvPr>
            <p:ph sz="half" idx="2"/>
          </p:nvPr>
        </p:nvSpPr>
        <p:spPr>
          <a:xfrm>
            <a:off x="4505747" y="1223945"/>
            <a:ext cx="3775075" cy="2918290"/>
          </a:xfrm>
        </p:spPr>
        <p:txBody>
          <a:bodyPr/>
          <a:lstStyle/>
          <a:p>
            <a:pPr marL="238125" indent="-225425" eaLnBrk="1" hangingPunct="1">
              <a:lnSpc>
                <a:spcPct val="90000"/>
              </a:lnSpc>
              <a:buClr>
                <a:srgbClr val="0070C0"/>
              </a:buClr>
            </a:pPr>
            <a:r>
              <a:rPr lang="en-US" sz="1800" dirty="0" smtClean="0"/>
              <a:t>OCLC Research does:</a:t>
            </a:r>
          </a:p>
          <a:p>
            <a:pPr lvl="1" eaLnBrk="1" hangingPunct="1">
              <a:lnSpc>
                <a:spcPct val="90000"/>
              </a:lnSpc>
              <a:buClr>
                <a:srgbClr val="0070C0"/>
              </a:buClr>
            </a:pPr>
            <a:r>
              <a:rPr lang="en-US" sz="1500" dirty="0" smtClean="0">
                <a:hlinkClick r:id="rId3"/>
              </a:rPr>
              <a:t>OCLC Research reports</a:t>
            </a:r>
            <a:endParaRPr lang="en-US" sz="1500" dirty="0" smtClean="0"/>
          </a:p>
          <a:p>
            <a:pPr lvl="1" eaLnBrk="1" hangingPunct="1">
              <a:lnSpc>
                <a:spcPct val="90000"/>
              </a:lnSpc>
              <a:buClr>
                <a:srgbClr val="0070C0"/>
              </a:buClr>
            </a:pPr>
            <a:r>
              <a:rPr lang="en-US" sz="1500" dirty="0" smtClean="0"/>
              <a:t>Prototypes</a:t>
            </a:r>
          </a:p>
          <a:p>
            <a:pPr lvl="1" eaLnBrk="1" hangingPunct="1">
              <a:lnSpc>
                <a:spcPct val="90000"/>
              </a:lnSpc>
              <a:buClr>
                <a:srgbClr val="0070C0"/>
              </a:buClr>
            </a:pPr>
            <a:r>
              <a:rPr lang="en-US" sz="1500" dirty="0" smtClean="0"/>
              <a:t>Open source software</a:t>
            </a:r>
          </a:p>
          <a:p>
            <a:pPr lvl="1" eaLnBrk="1" hangingPunct="1">
              <a:lnSpc>
                <a:spcPct val="90000"/>
              </a:lnSpc>
              <a:buClr>
                <a:srgbClr val="0070C0"/>
              </a:buClr>
            </a:pPr>
            <a:r>
              <a:rPr lang="en-US" sz="1500" dirty="0" smtClean="0"/>
              <a:t>Work with large data sets</a:t>
            </a:r>
          </a:p>
          <a:p>
            <a:pPr lvl="1" eaLnBrk="1" hangingPunct="1">
              <a:lnSpc>
                <a:spcPct val="90000"/>
              </a:lnSpc>
              <a:buClr>
                <a:srgbClr val="0070C0"/>
              </a:buClr>
            </a:pPr>
            <a:r>
              <a:rPr lang="en-US" sz="1500" dirty="0" smtClean="0"/>
              <a:t>Grants/support for external research</a:t>
            </a:r>
          </a:p>
          <a:p>
            <a:pPr lvl="1" eaLnBrk="1" hangingPunct="1">
              <a:lnSpc>
                <a:spcPct val="90000"/>
              </a:lnSpc>
              <a:buClr>
                <a:srgbClr val="0070C0"/>
              </a:buClr>
            </a:pPr>
            <a:r>
              <a:rPr lang="en-US" sz="1500" dirty="0" smtClean="0"/>
              <a:t>Peer-reviewed articles</a:t>
            </a:r>
          </a:p>
          <a:p>
            <a:pPr lvl="1" eaLnBrk="1" hangingPunct="1">
              <a:lnSpc>
                <a:spcPct val="90000"/>
              </a:lnSpc>
              <a:buClr>
                <a:srgbClr val="0070C0"/>
              </a:buClr>
            </a:pPr>
            <a:r>
              <a:rPr lang="en-US" sz="1500" dirty="0" smtClean="0"/>
              <a:t>Standards-related work</a:t>
            </a:r>
          </a:p>
          <a:p>
            <a:pPr marL="238125" indent="-225425" eaLnBrk="1" hangingPunct="1">
              <a:lnSpc>
                <a:spcPct val="90000"/>
              </a:lnSpc>
            </a:pPr>
            <a:endParaRPr lang="en-US" sz="1800" dirty="0" smtClean="0"/>
          </a:p>
        </p:txBody>
      </p:sp>
      <p:pic>
        <p:nvPicPr>
          <p:cNvPr id="5" name="Picture 16"/>
          <p:cNvPicPr>
            <a:picLocks noChangeAspect="1" noChangeArrowheads="1"/>
          </p:cNvPicPr>
          <p:nvPr/>
        </p:nvPicPr>
        <p:blipFill>
          <a:blip r:embed="rId4" cstate="print"/>
          <a:srcRect/>
          <a:stretch>
            <a:fillRect/>
          </a:stretch>
        </p:blipFill>
        <p:spPr bwMode="auto">
          <a:xfrm>
            <a:off x="6711705" y="4142235"/>
            <a:ext cx="1981200" cy="1258056"/>
          </a:xfrm>
          <a:prstGeom prst="rect">
            <a:avLst/>
          </a:prstGeom>
          <a:noFill/>
          <a:ln w="57150" algn="ctr">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5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5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5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5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5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95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5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5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95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95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955">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955">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4" grpId="0" build="p"/>
      <p:bldP spid="399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6"/>
          <p:cNvSpPr>
            <a:spLocks noChangeArrowheads="1"/>
          </p:cNvSpPr>
          <p:nvPr/>
        </p:nvSpPr>
        <p:spPr bwMode="auto">
          <a:xfrm>
            <a:off x="1979613" y="1844675"/>
            <a:ext cx="5545137" cy="646113"/>
          </a:xfrm>
          <a:prstGeom prst="rect">
            <a:avLst/>
          </a:prstGeom>
          <a:noFill/>
          <a:ln w="9525">
            <a:noFill/>
            <a:miter lim="800000"/>
            <a:headEnd/>
            <a:tailEnd/>
          </a:ln>
        </p:spPr>
        <p:txBody>
          <a:bodyPr>
            <a:spAutoFit/>
          </a:bodyPr>
          <a:lstStyle/>
          <a:p>
            <a:r>
              <a:rPr lang="en-US" sz="3600" b="1"/>
              <a:t>Questions &amp; Comments</a:t>
            </a:r>
          </a:p>
        </p:txBody>
      </p:sp>
      <p:pic>
        <p:nvPicPr>
          <p:cNvPr id="21512" name="Picture 6" descr="\\oclc\data\OCLCResearch\Dublin\Home\hoode\My Documents\My Pictures\Microsoft Clip Organizer\00431512.png"/>
          <p:cNvPicPr>
            <a:picLocks noChangeAspect="1" noChangeArrowheads="1"/>
          </p:cNvPicPr>
          <p:nvPr/>
        </p:nvPicPr>
        <p:blipFill>
          <a:blip r:embed="rId3" cstate="print"/>
          <a:srcRect/>
          <a:stretch>
            <a:fillRect/>
          </a:stretch>
        </p:blipFill>
        <p:spPr bwMode="auto">
          <a:xfrm>
            <a:off x="3673475" y="2935288"/>
            <a:ext cx="1965325" cy="1965325"/>
          </a:xfrm>
          <a:prstGeom prst="rect">
            <a:avLst/>
          </a:prstGeom>
          <a:noFill/>
          <a:ln w="9525">
            <a:noFill/>
            <a:miter lim="800000"/>
            <a:headEnd/>
            <a:tailEnd/>
          </a:ln>
        </p:spPr>
      </p:pic>
      <p:sp>
        <p:nvSpPr>
          <p:cNvPr id="9" name="Title 8"/>
          <p:cNvSpPr>
            <a:spLocks noGrp="1"/>
          </p:cNvSpPr>
          <p:nvPr>
            <p:ph type="title"/>
          </p:nvPr>
        </p:nvSpPr>
        <p:spPr>
          <a:xfrm>
            <a:off x="739775" y="433413"/>
            <a:ext cx="6989763" cy="570571"/>
          </a:xfrm>
        </p:spPr>
        <p:txBody>
          <a:bodyPr/>
          <a:lstStyle/>
          <a:p>
            <a:r>
              <a:rPr lang="en-GB" sz="2800" dirty="0" smtClean="0"/>
              <a:t>Thanks</a:t>
            </a:r>
            <a:endParaRPr lang="en-US" dirty="0"/>
          </a:p>
        </p:txBody>
      </p:sp>
      <p:sp>
        <p:nvSpPr>
          <p:cNvPr id="6" name="Text Box 2"/>
          <p:cNvSpPr txBox="1">
            <a:spLocks noChangeArrowheads="1"/>
          </p:cNvSpPr>
          <p:nvPr/>
        </p:nvSpPr>
        <p:spPr bwMode="auto">
          <a:xfrm>
            <a:off x="4999941" y="4427529"/>
            <a:ext cx="3813859" cy="1323439"/>
          </a:xfrm>
          <a:prstGeom prst="rect">
            <a:avLst/>
          </a:prstGeom>
          <a:noFill/>
          <a:ln w="9525">
            <a:noFill/>
            <a:miter lim="800000"/>
            <a:headEnd/>
            <a:tailEnd/>
          </a:ln>
        </p:spPr>
        <p:txBody>
          <a:bodyPr wrap="square">
            <a:spAutoFit/>
          </a:bodyPr>
          <a:lstStyle/>
          <a:p>
            <a:pPr algn="r">
              <a:lnSpc>
                <a:spcPct val="100000"/>
              </a:lnSpc>
              <a:spcBef>
                <a:spcPts val="0"/>
              </a:spcBef>
            </a:pPr>
            <a:r>
              <a:rPr lang="en-GB" sz="2000" dirty="0" smtClean="0"/>
              <a:t>Lynn Silipigni Connaway</a:t>
            </a:r>
          </a:p>
          <a:p>
            <a:pPr algn="r">
              <a:lnSpc>
                <a:spcPct val="100000"/>
              </a:lnSpc>
              <a:spcBef>
                <a:spcPts val="0"/>
              </a:spcBef>
            </a:pPr>
            <a:endParaRPr lang="en-GB" sz="2000" dirty="0" smtClean="0"/>
          </a:p>
          <a:p>
            <a:pPr algn="r">
              <a:lnSpc>
                <a:spcPct val="100000"/>
              </a:lnSpc>
              <a:spcBef>
                <a:spcPts val="0"/>
              </a:spcBef>
            </a:pPr>
            <a:r>
              <a:rPr lang="en-GB" sz="2000" dirty="0" smtClean="0">
                <a:hlinkClick r:id="rId4"/>
              </a:rPr>
              <a:t>connawal@oclc.org</a:t>
            </a:r>
            <a:endParaRPr lang="en-GB" sz="2000" dirty="0"/>
          </a:p>
          <a:p>
            <a:pPr algn="r">
              <a:lnSpc>
                <a:spcPct val="100000"/>
              </a:lnSpc>
              <a:spcBef>
                <a:spcPts val="0"/>
              </a:spcBef>
            </a:pP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290766"/>
            <a:ext cx="6989763" cy="570571"/>
          </a:xfrm>
        </p:spPr>
        <p:txBody>
          <a:bodyPr/>
          <a:lstStyle/>
          <a:p>
            <a:r>
              <a:rPr lang="en-US" sz="2800" dirty="0" smtClean="0"/>
              <a:t>How activities originate</a:t>
            </a:r>
            <a:endParaRPr lang="en-US" sz="2800" dirty="0"/>
          </a:p>
        </p:txBody>
      </p:sp>
      <p:sp>
        <p:nvSpPr>
          <p:cNvPr id="3" name="Content Placeholder 2"/>
          <p:cNvSpPr>
            <a:spLocks noGrp="1"/>
          </p:cNvSpPr>
          <p:nvPr>
            <p:ph idx="1"/>
          </p:nvPr>
        </p:nvSpPr>
        <p:spPr>
          <a:xfrm>
            <a:off x="733425" y="1146647"/>
            <a:ext cx="7702550" cy="4422057"/>
          </a:xfrm>
        </p:spPr>
        <p:txBody>
          <a:bodyPr/>
          <a:lstStyle/>
          <a:p>
            <a:pPr>
              <a:lnSpc>
                <a:spcPct val="100000"/>
              </a:lnSpc>
              <a:spcBef>
                <a:spcPts val="600"/>
              </a:spcBef>
            </a:pPr>
            <a:r>
              <a:rPr lang="en-US" dirty="0" smtClean="0"/>
              <a:t>OCLC Research activities originate in many ways:</a:t>
            </a:r>
          </a:p>
          <a:p>
            <a:pPr lvl="1">
              <a:lnSpc>
                <a:spcPct val="100000"/>
              </a:lnSpc>
              <a:spcBef>
                <a:spcPts val="600"/>
              </a:spcBef>
            </a:pPr>
            <a:r>
              <a:rPr lang="en-US" dirty="0" smtClean="0"/>
              <a:t>Ideas or suggestions from any source</a:t>
            </a:r>
          </a:p>
          <a:p>
            <a:pPr lvl="2">
              <a:lnSpc>
                <a:spcPct val="100000"/>
              </a:lnSpc>
              <a:spcBef>
                <a:spcPts val="600"/>
              </a:spcBef>
            </a:pPr>
            <a:r>
              <a:rPr lang="en-US" dirty="0" smtClean="0"/>
              <a:t>OCLC Research, OCLC business units</a:t>
            </a:r>
          </a:p>
          <a:p>
            <a:pPr lvl="2">
              <a:lnSpc>
                <a:spcPct val="100000"/>
              </a:lnSpc>
              <a:spcBef>
                <a:spcPts val="600"/>
              </a:spcBef>
            </a:pPr>
            <a:r>
              <a:rPr lang="en-US" dirty="0" smtClean="0"/>
              <a:t>Member libraries, OCLC Research Library Partnership (ORLP)</a:t>
            </a:r>
          </a:p>
          <a:p>
            <a:pPr lvl="1">
              <a:lnSpc>
                <a:spcPct val="100000"/>
              </a:lnSpc>
              <a:spcBef>
                <a:spcPts val="600"/>
              </a:spcBef>
            </a:pPr>
            <a:r>
              <a:rPr lang="en-US" dirty="0" smtClean="0"/>
              <a:t>Opportunities for collaboration with researchers, libraries, other agencies</a:t>
            </a:r>
          </a:p>
          <a:p>
            <a:pPr lvl="2">
              <a:lnSpc>
                <a:spcPct val="100000"/>
              </a:lnSpc>
              <a:spcBef>
                <a:spcPts val="600"/>
              </a:spcBef>
            </a:pPr>
            <a:r>
              <a:rPr lang="en-US" dirty="0" smtClean="0"/>
              <a:t>May or may not be related to grants sought or awarded</a:t>
            </a:r>
          </a:p>
          <a:p>
            <a:pPr lvl="2">
              <a:lnSpc>
                <a:spcPct val="100000"/>
              </a:lnSpc>
              <a:spcBef>
                <a:spcPts val="600"/>
              </a:spcBef>
            </a:pPr>
            <a:r>
              <a:rPr lang="en-US" dirty="0" smtClean="0"/>
              <a:t>ORLP working groups formed for some activities </a:t>
            </a:r>
          </a:p>
          <a:p>
            <a:pPr lvl="1">
              <a:lnSpc>
                <a:spcPct val="100000"/>
              </a:lnSpc>
              <a:spcBef>
                <a:spcPts val="600"/>
              </a:spcBef>
            </a:pPr>
            <a:r>
              <a:rPr lang="en-US" dirty="0" smtClean="0"/>
              <a:t>Requests for assistance</a:t>
            </a:r>
          </a:p>
          <a:p>
            <a:pPr lvl="2">
              <a:lnSpc>
                <a:spcPct val="100000"/>
              </a:lnSpc>
              <a:spcBef>
                <a:spcPts val="600"/>
              </a:spcBef>
            </a:pPr>
            <a:r>
              <a:rPr lang="en-US" dirty="0" smtClean="0"/>
              <a:t>OCLC business units</a:t>
            </a:r>
          </a:p>
          <a:p>
            <a:pPr lvl="2">
              <a:lnSpc>
                <a:spcPct val="100000"/>
              </a:lnSpc>
              <a:spcBef>
                <a:spcPts val="600"/>
              </a:spcBef>
            </a:pPr>
            <a:r>
              <a:rPr lang="en-US" dirty="0" smtClean="0"/>
              <a:t>National library agencies, other national/international agencies, standards bodies, NGO’s</a:t>
            </a:r>
          </a:p>
          <a:p>
            <a:pPr lvl="2">
              <a:lnSpc>
                <a:spcPct val="100000"/>
              </a:lnSpc>
              <a:spcBef>
                <a:spcPts val="600"/>
              </a:spcBef>
            </a:pPr>
            <a:r>
              <a:rPr lang="en-US" dirty="0" smtClean="0"/>
              <a:t>Member libraries, ORLP, researchers, others</a:t>
            </a:r>
          </a:p>
          <a:p>
            <a:pPr lvl="2"/>
            <a:endParaRPr lang="en-US" dirty="0" smtClean="0"/>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290766"/>
            <a:ext cx="6989763" cy="570571"/>
          </a:xfrm>
        </p:spPr>
        <p:txBody>
          <a:bodyPr/>
          <a:lstStyle/>
          <a:p>
            <a:r>
              <a:rPr lang="en-US" sz="2800" dirty="0" smtClean="0"/>
              <a:t>How projects are chosen</a:t>
            </a:r>
            <a:endParaRPr lang="en-US" sz="2800" dirty="0"/>
          </a:p>
        </p:txBody>
      </p:sp>
      <p:sp>
        <p:nvSpPr>
          <p:cNvPr id="4" name="Content Placeholder 3"/>
          <p:cNvSpPr>
            <a:spLocks noGrp="1"/>
          </p:cNvSpPr>
          <p:nvPr>
            <p:ph sz="half" idx="1"/>
          </p:nvPr>
        </p:nvSpPr>
        <p:spPr>
          <a:xfrm>
            <a:off x="720725" y="1004001"/>
            <a:ext cx="3775075" cy="4202113"/>
          </a:xfrm>
        </p:spPr>
        <p:txBody>
          <a:bodyPr/>
          <a:lstStyle/>
          <a:p>
            <a:pPr>
              <a:lnSpc>
                <a:spcPct val="100000"/>
              </a:lnSpc>
              <a:spcBef>
                <a:spcPts val="600"/>
              </a:spcBef>
              <a:buClr>
                <a:srgbClr val="0070C0"/>
              </a:buClr>
            </a:pPr>
            <a:r>
              <a:rPr lang="en-US" dirty="0" smtClean="0"/>
              <a:t> </a:t>
            </a:r>
            <a:r>
              <a:rPr lang="en-US" sz="2000" dirty="0" smtClean="0"/>
              <a:t>Many factors considered:</a:t>
            </a:r>
          </a:p>
          <a:p>
            <a:pPr lvl="1">
              <a:lnSpc>
                <a:spcPct val="100000"/>
              </a:lnSpc>
              <a:spcBef>
                <a:spcPts val="600"/>
              </a:spcBef>
              <a:buClr>
                <a:srgbClr val="0070C0"/>
              </a:buClr>
            </a:pPr>
            <a:r>
              <a:rPr lang="en-US" sz="2000" dirty="0" smtClean="0"/>
              <a:t>Is the activity </a:t>
            </a:r>
            <a:r>
              <a:rPr lang="en-US" sz="2000" dirty="0" smtClean="0"/>
              <a:t>important </a:t>
            </a:r>
            <a:r>
              <a:rPr lang="en-US" sz="2000" dirty="0" smtClean="0"/>
              <a:t>to OCLC, its members, library world?</a:t>
            </a:r>
          </a:p>
          <a:p>
            <a:pPr lvl="1">
              <a:lnSpc>
                <a:spcPct val="100000"/>
              </a:lnSpc>
              <a:spcBef>
                <a:spcPts val="600"/>
              </a:spcBef>
              <a:buClr>
                <a:srgbClr val="0070C0"/>
              </a:buClr>
            </a:pPr>
            <a:r>
              <a:rPr lang="en-US" sz="2000" dirty="0" smtClean="0"/>
              <a:t>Is the activity in keeping with OCLC Research’s strengths and interests?</a:t>
            </a:r>
          </a:p>
          <a:p>
            <a:pPr lvl="1">
              <a:lnSpc>
                <a:spcPct val="100000"/>
              </a:lnSpc>
              <a:spcBef>
                <a:spcPts val="600"/>
              </a:spcBef>
              <a:buClr>
                <a:srgbClr val="0070C0"/>
              </a:buClr>
            </a:pPr>
            <a:r>
              <a:rPr lang="en-US" sz="2000" dirty="0" smtClean="0"/>
              <a:t>Is OCLC Research uniquely / well-suited to the task?</a:t>
            </a:r>
          </a:p>
          <a:p>
            <a:pPr lvl="1">
              <a:buClr>
                <a:srgbClr val="0070C0"/>
              </a:buClr>
            </a:pPr>
            <a:r>
              <a:rPr lang="en-US" sz="2000" dirty="0" smtClean="0"/>
              <a:t>Are appropriate resources available? </a:t>
            </a:r>
            <a:endParaRPr lang="en-US" sz="2000" dirty="0"/>
          </a:p>
        </p:txBody>
      </p:sp>
      <p:pic>
        <p:nvPicPr>
          <p:cNvPr id="7" name="Picture 2"/>
          <p:cNvPicPr>
            <a:picLocks noGrp="1" noChangeAspect="1" noChangeArrowheads="1"/>
          </p:cNvPicPr>
          <p:nvPr>
            <p:ph sz="half" idx="2"/>
          </p:nvPr>
        </p:nvPicPr>
        <p:blipFill>
          <a:blip r:embed="rId3" cstate="print"/>
          <a:srcRect l="24427" t="15011" r="24496" b="15358"/>
          <a:stretch>
            <a:fillRect/>
          </a:stretch>
        </p:blipFill>
        <p:spPr bwMode="auto">
          <a:xfrm>
            <a:off x="4714647" y="1859883"/>
            <a:ext cx="3994116" cy="3403150"/>
          </a:xfrm>
          <a:prstGeom prst="rect">
            <a:avLst/>
          </a:prstGeom>
          <a:noFill/>
          <a:ln w="9525">
            <a:noFill/>
            <a:miter lim="800000"/>
            <a:headEnd/>
            <a:tailEnd/>
          </a:ln>
        </p:spPr>
      </p:pic>
      <p:sp>
        <p:nvSpPr>
          <p:cNvPr id="8" name="TextBox 7"/>
          <p:cNvSpPr txBox="1"/>
          <p:nvPr/>
        </p:nvSpPr>
        <p:spPr>
          <a:xfrm>
            <a:off x="5019447" y="1289295"/>
            <a:ext cx="3118728" cy="480131"/>
          </a:xfrm>
          <a:prstGeom prst="rect">
            <a:avLst/>
          </a:prstGeom>
          <a:noFill/>
        </p:spPr>
        <p:txBody>
          <a:bodyPr wrap="square" rtlCol="0">
            <a:spAutoFit/>
          </a:bodyPr>
          <a:lstStyle/>
          <a:p>
            <a:r>
              <a:rPr lang="en-US" dirty="0" smtClean="0"/>
              <a:t>OCLC Research Themes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9775" y="290766"/>
            <a:ext cx="6989763" cy="570571"/>
          </a:xfrm>
        </p:spPr>
        <p:txBody>
          <a:bodyPr/>
          <a:lstStyle/>
          <a:p>
            <a:r>
              <a:rPr lang="en-US" sz="2800" dirty="0" smtClean="0"/>
              <a:t>Sample projects</a:t>
            </a:r>
            <a:endParaRPr lang="en-US" sz="2800" dirty="0"/>
          </a:p>
        </p:txBody>
      </p:sp>
      <p:sp>
        <p:nvSpPr>
          <p:cNvPr id="16" name="Content Placeholder 5"/>
          <p:cNvSpPr txBox="1">
            <a:spLocks/>
          </p:cNvSpPr>
          <p:nvPr/>
        </p:nvSpPr>
        <p:spPr bwMode="auto">
          <a:xfrm>
            <a:off x="577624" y="1289295"/>
            <a:ext cx="3709082" cy="533400"/>
          </a:xfrm>
          <a:prstGeom prst="rect">
            <a:avLst/>
          </a:prstGeom>
          <a:solidFill>
            <a:srgbClr val="2178B5"/>
          </a:solidFill>
          <a:ln w="9525">
            <a:noFill/>
            <a:miter lim="800000"/>
            <a:headEnd/>
            <a:tailEnd/>
          </a:ln>
        </p:spPr>
        <p:txBody>
          <a:bodyPr vert="horz" wrap="square" lIns="0" tIns="0" rIns="0" bIns="0" numCol="1" anchor="ctr" anchorCtr="1" compatLnSpc="1">
            <a:prstTxWarp prst="textNoShape">
              <a:avLst/>
            </a:prstTxWarp>
          </a:bodyPr>
          <a:lstStyle/>
          <a:p>
            <a:pPr marL="0" marR="0" lvl="0" indent="12700" algn="ctr" defTabSz="914400" rtl="0" eaLnBrk="0" fontAlgn="base" latinLnBrk="0" hangingPunct="0">
              <a:lnSpc>
                <a:spcPct val="120000"/>
              </a:lnSpc>
              <a:spcBef>
                <a:spcPct val="50000"/>
              </a:spcBef>
              <a:spcAft>
                <a:spcPct val="0"/>
              </a:spcAft>
              <a:buClr>
                <a:srgbClr val="FF7600"/>
              </a:buClr>
              <a:buSzTx/>
              <a:buFontTx/>
              <a:buNone/>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National libraries &amp; OCLC</a:t>
            </a:r>
            <a:endParaRPr kumimoji="0" lang="en-US" sz="2000" b="0" i="0" u="none" strike="noStrike" kern="0" cap="none" spc="0" normalizeH="0" baseline="0" noProof="0" dirty="0">
              <a:ln>
                <a:noFill/>
              </a:ln>
              <a:solidFill>
                <a:schemeClr val="bg1"/>
              </a:solidFill>
              <a:effectLst/>
              <a:uLnTx/>
              <a:uFillTx/>
              <a:latin typeface="+mn-lt"/>
              <a:ea typeface="+mn-ea"/>
              <a:cs typeface="+mn-cs"/>
            </a:endParaRPr>
          </a:p>
        </p:txBody>
      </p:sp>
      <p:sp>
        <p:nvSpPr>
          <p:cNvPr id="18" name="Content Placeholder 6"/>
          <p:cNvSpPr txBox="1">
            <a:spLocks/>
          </p:cNvSpPr>
          <p:nvPr/>
        </p:nvSpPr>
        <p:spPr bwMode="auto">
          <a:xfrm>
            <a:off x="577624" y="2145177"/>
            <a:ext cx="3709082" cy="533400"/>
          </a:xfrm>
          <a:prstGeom prst="rect">
            <a:avLst/>
          </a:prstGeom>
          <a:solidFill>
            <a:srgbClr val="419A3C"/>
          </a:solidFill>
          <a:ln w="9525">
            <a:noFill/>
            <a:miter lim="800000"/>
            <a:headEnd/>
            <a:tailEnd/>
          </a:ln>
        </p:spPr>
        <p:txBody>
          <a:bodyPr vert="horz" wrap="square" lIns="0" tIns="0" rIns="0" bIns="0" numCol="1" anchor="ctr" anchorCtr="1" compatLnSpc="1">
            <a:prstTxWarp prst="textNoShape">
              <a:avLst/>
            </a:prstTxWarp>
          </a:bodyPr>
          <a:lstStyle/>
          <a:p>
            <a:pPr marL="0" marR="0" lvl="0" indent="12700" algn="ctr" defTabSz="914400" rtl="0" eaLnBrk="0" fontAlgn="base" latinLnBrk="0" hangingPunct="0">
              <a:lnSpc>
                <a:spcPct val="120000"/>
              </a:lnSpc>
              <a:spcBef>
                <a:spcPct val="50000"/>
              </a:spcBef>
              <a:spcAft>
                <a:spcPct val="0"/>
              </a:spcAft>
              <a:buClr>
                <a:srgbClr val="FF7600"/>
              </a:buClr>
              <a:buSzTx/>
              <a:buFontTx/>
              <a:buNone/>
              <a:tabLst/>
              <a:defRPr/>
            </a:pPr>
            <a:r>
              <a:rPr kumimoji="0" lang="en-US" sz="2000" b="0" i="0" u="none" strike="noStrike" kern="0" cap="none" spc="0" normalizeH="0" baseline="0" noProof="0" smtClean="0">
                <a:ln>
                  <a:noFill/>
                </a:ln>
                <a:solidFill>
                  <a:schemeClr val="bg1"/>
                </a:solidFill>
                <a:effectLst/>
                <a:uLnTx/>
                <a:uFillTx/>
                <a:latin typeface="+mn-lt"/>
                <a:ea typeface="+mn-ea"/>
                <a:cs typeface="+mn-cs"/>
              </a:rPr>
              <a:t>ORLP request for assistance</a:t>
            </a:r>
            <a:endParaRPr kumimoji="0" lang="en-US" sz="2000" b="0" i="0" u="none" strike="noStrike" kern="0" cap="none" spc="0" normalizeH="0" baseline="0" noProof="0" dirty="0">
              <a:ln>
                <a:noFill/>
              </a:ln>
              <a:solidFill>
                <a:schemeClr val="bg1"/>
              </a:solidFill>
              <a:effectLst/>
              <a:uLnTx/>
              <a:uFillTx/>
              <a:latin typeface="+mn-lt"/>
              <a:ea typeface="+mn-ea"/>
              <a:cs typeface="+mn-cs"/>
            </a:endParaRPr>
          </a:p>
        </p:txBody>
      </p:sp>
      <p:sp>
        <p:nvSpPr>
          <p:cNvPr id="19" name="Content Placeholder 7"/>
          <p:cNvSpPr txBox="1">
            <a:spLocks/>
          </p:cNvSpPr>
          <p:nvPr/>
        </p:nvSpPr>
        <p:spPr bwMode="auto">
          <a:xfrm>
            <a:off x="577624" y="3001059"/>
            <a:ext cx="3709082" cy="533400"/>
          </a:xfrm>
          <a:prstGeom prst="rect">
            <a:avLst/>
          </a:prstGeom>
          <a:solidFill>
            <a:srgbClr val="FF7600"/>
          </a:solidFill>
          <a:ln w="9525">
            <a:noFill/>
            <a:miter lim="800000"/>
            <a:headEnd/>
            <a:tailEnd/>
          </a:ln>
        </p:spPr>
        <p:txBody>
          <a:bodyPr vert="horz" wrap="square" lIns="0" tIns="0" rIns="0" bIns="0" numCol="1" anchor="ctr" anchorCtr="1" compatLnSpc="1">
            <a:prstTxWarp prst="textNoShape">
              <a:avLst/>
            </a:prstTxWarp>
          </a:bodyPr>
          <a:lstStyle/>
          <a:p>
            <a:pPr marL="0" marR="0" lvl="0" indent="12700" algn="ctr" defTabSz="914400" rtl="0" eaLnBrk="0" fontAlgn="base" latinLnBrk="0" hangingPunct="0">
              <a:lnSpc>
                <a:spcPct val="120000"/>
              </a:lnSpc>
              <a:spcBef>
                <a:spcPct val="50000"/>
              </a:spcBef>
              <a:spcAft>
                <a:spcPct val="0"/>
              </a:spcAft>
              <a:buClr>
                <a:srgbClr val="FF7600"/>
              </a:buClr>
              <a:buSzTx/>
              <a:buFontTx/>
              <a:buNone/>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Researcher collaboration</a:t>
            </a:r>
            <a:endParaRPr kumimoji="0" lang="en-US" sz="2000" b="0" i="0" u="none" strike="noStrike" kern="0" cap="none" spc="0" normalizeH="0" baseline="0" noProof="0" dirty="0">
              <a:ln>
                <a:noFill/>
              </a:ln>
              <a:solidFill>
                <a:schemeClr val="bg1"/>
              </a:solidFill>
              <a:effectLst/>
              <a:uLnTx/>
              <a:uFillTx/>
              <a:latin typeface="+mn-lt"/>
              <a:ea typeface="+mn-ea"/>
              <a:cs typeface="+mn-cs"/>
            </a:endParaRPr>
          </a:p>
        </p:txBody>
      </p:sp>
      <p:sp>
        <p:nvSpPr>
          <p:cNvPr id="20" name="Content Placeholder 8"/>
          <p:cNvSpPr txBox="1">
            <a:spLocks/>
          </p:cNvSpPr>
          <p:nvPr/>
        </p:nvSpPr>
        <p:spPr bwMode="auto">
          <a:xfrm>
            <a:off x="577884" y="3856941"/>
            <a:ext cx="3709082" cy="533400"/>
          </a:xfrm>
          <a:prstGeom prst="rect">
            <a:avLst/>
          </a:prstGeom>
          <a:solidFill>
            <a:srgbClr val="A9316F"/>
          </a:solidFill>
          <a:ln w="9525">
            <a:noFill/>
            <a:miter lim="800000"/>
            <a:headEnd/>
            <a:tailEnd/>
          </a:ln>
        </p:spPr>
        <p:txBody>
          <a:bodyPr vert="horz" wrap="square" lIns="0" tIns="0" rIns="0" bIns="0" numCol="1" anchor="ctr" anchorCtr="1" compatLnSpc="1">
            <a:prstTxWarp prst="textNoShape">
              <a:avLst/>
            </a:prstTxWarp>
          </a:bodyPr>
          <a:lstStyle/>
          <a:p>
            <a:pPr marL="0" marR="0" lvl="0" indent="12700" algn="ctr" defTabSz="914400" rtl="0" eaLnBrk="0" fontAlgn="base" latinLnBrk="0" hangingPunct="0">
              <a:lnSpc>
                <a:spcPct val="120000"/>
              </a:lnSpc>
              <a:spcBef>
                <a:spcPct val="50000"/>
              </a:spcBef>
              <a:spcAft>
                <a:spcPct val="0"/>
              </a:spcAft>
              <a:buClr>
                <a:srgbClr val="FF7600"/>
              </a:buClr>
              <a:buSzTx/>
              <a:buFontTx/>
              <a:buNone/>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Collaborative solution seeking</a:t>
            </a:r>
            <a:endParaRPr kumimoji="0" lang="en-US" sz="2000" b="0" i="0" u="none" strike="noStrike" kern="0" cap="none" spc="0" normalizeH="0" baseline="0" noProof="0" dirty="0">
              <a:ln>
                <a:noFill/>
              </a:ln>
              <a:solidFill>
                <a:schemeClr val="bg1"/>
              </a:solidFill>
              <a:effectLst/>
              <a:uLnTx/>
              <a:uFillTx/>
              <a:latin typeface="+mn-lt"/>
              <a:ea typeface="+mn-ea"/>
              <a:cs typeface="+mn-cs"/>
            </a:endParaRPr>
          </a:p>
        </p:txBody>
      </p:sp>
      <p:sp>
        <p:nvSpPr>
          <p:cNvPr id="21" name="Content Placeholder 9"/>
          <p:cNvSpPr txBox="1">
            <a:spLocks/>
          </p:cNvSpPr>
          <p:nvPr/>
        </p:nvSpPr>
        <p:spPr bwMode="auto">
          <a:xfrm>
            <a:off x="577884" y="4607364"/>
            <a:ext cx="3709082" cy="533400"/>
          </a:xfrm>
          <a:prstGeom prst="rect">
            <a:avLst/>
          </a:prstGeom>
          <a:solidFill>
            <a:srgbClr val="5F4894"/>
          </a:solidFill>
          <a:ln w="9525">
            <a:noFill/>
            <a:miter lim="800000"/>
            <a:headEnd/>
            <a:tailEnd/>
          </a:ln>
        </p:spPr>
        <p:txBody>
          <a:bodyPr vert="horz" wrap="square" lIns="0" tIns="0" rIns="0" bIns="0" numCol="1" anchor="ctr" anchorCtr="1" compatLnSpc="1">
            <a:prstTxWarp prst="textNoShape">
              <a:avLst/>
            </a:prstTxWarp>
          </a:bodyPr>
          <a:lstStyle/>
          <a:p>
            <a:pPr marL="0" marR="0" lvl="0" indent="12700" algn="ctr" defTabSz="914400" rtl="0" eaLnBrk="0" fontAlgn="base" latinLnBrk="0" hangingPunct="0">
              <a:lnSpc>
                <a:spcPct val="120000"/>
              </a:lnSpc>
              <a:spcBef>
                <a:spcPct val="50000"/>
              </a:spcBef>
              <a:spcAft>
                <a:spcPct val="0"/>
              </a:spcAft>
              <a:buClr>
                <a:srgbClr val="FF7600"/>
              </a:buClr>
              <a:buSzTx/>
              <a:buFontTx/>
              <a:buNone/>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OCLC Research original</a:t>
            </a:r>
            <a:endParaRPr kumimoji="0" lang="en-US" sz="2000" b="0" i="0" u="none" strike="noStrike" kern="0" cap="none" spc="0" normalizeH="0" baseline="0" noProof="0" dirty="0">
              <a:ln>
                <a:noFill/>
              </a:ln>
              <a:solidFill>
                <a:schemeClr val="bg1"/>
              </a:solidFill>
              <a:effectLst/>
              <a:uLnTx/>
              <a:uFillTx/>
              <a:latin typeface="+mn-lt"/>
              <a:ea typeface="+mn-ea"/>
              <a:cs typeface="+mn-cs"/>
            </a:endParaRPr>
          </a:p>
        </p:txBody>
      </p:sp>
      <p:sp>
        <p:nvSpPr>
          <p:cNvPr id="22" name="Content Placeholder 10"/>
          <p:cNvSpPr txBox="1">
            <a:spLocks/>
          </p:cNvSpPr>
          <p:nvPr/>
        </p:nvSpPr>
        <p:spPr bwMode="auto">
          <a:xfrm>
            <a:off x="4572000" y="1289295"/>
            <a:ext cx="4136763" cy="533400"/>
          </a:xfrm>
          <a:prstGeom prst="rect">
            <a:avLst/>
          </a:prstGeom>
          <a:solidFill>
            <a:schemeClr val="tx2"/>
          </a:solidFill>
          <a:ln w="9525">
            <a:solidFill>
              <a:srgbClr val="2178B5"/>
            </a:solidFill>
            <a:miter lim="800000"/>
            <a:headEnd/>
            <a:tailEnd/>
          </a:ln>
        </p:spPr>
        <p:txBody>
          <a:bodyPr vert="horz" wrap="square" lIns="0" tIns="0" rIns="0" bIns="0" numCol="1" anchor="ctr" anchorCtr="1" compatLnSpc="1">
            <a:prstTxWarp prst="textNoShape">
              <a:avLst/>
            </a:prstTxWarp>
          </a:bodyPr>
          <a:lstStyle/>
          <a:p>
            <a:pPr marL="0" marR="0" lvl="0" indent="12700" algn="l" defTabSz="914400" rtl="0" eaLnBrk="0" fontAlgn="base" latinLnBrk="0" hangingPunct="0">
              <a:lnSpc>
                <a:spcPct val="120000"/>
              </a:lnSpc>
              <a:spcBef>
                <a:spcPct val="50000"/>
              </a:spcBef>
              <a:spcAft>
                <a:spcPct val="0"/>
              </a:spcAft>
              <a:buClr>
                <a:srgbClr val="FF7600"/>
              </a:buClr>
              <a:buSzTx/>
              <a:buFontTx/>
              <a:buNone/>
              <a:tabLst/>
              <a:defRPr/>
            </a:pPr>
            <a:r>
              <a:rPr kumimoji="0" lang="en-US" sz="2000" b="0" i="0" u="none" strike="noStrike" kern="0" cap="none" spc="0" normalizeH="0" baseline="0" noProof="0" smtClean="0">
                <a:ln>
                  <a:noFill/>
                </a:ln>
                <a:solidFill>
                  <a:srgbClr val="2178B5"/>
                </a:solidFill>
                <a:effectLst/>
                <a:uLnTx/>
                <a:uFillTx/>
                <a:latin typeface="+mn-lt"/>
                <a:ea typeface="+mn-ea"/>
                <a:cs typeface="+mn-cs"/>
              </a:rPr>
              <a:t>VIAF</a:t>
            </a:r>
            <a:endParaRPr kumimoji="0" lang="en-US" sz="2000" b="0" i="0" u="none" strike="noStrike" kern="0" cap="none" spc="0" normalizeH="0" baseline="0" noProof="0" dirty="0">
              <a:ln>
                <a:noFill/>
              </a:ln>
              <a:solidFill>
                <a:srgbClr val="2178B5"/>
              </a:solidFill>
              <a:effectLst/>
              <a:uLnTx/>
              <a:uFillTx/>
              <a:latin typeface="+mn-lt"/>
              <a:ea typeface="+mn-ea"/>
              <a:cs typeface="+mn-cs"/>
            </a:endParaRPr>
          </a:p>
        </p:txBody>
      </p:sp>
      <p:sp>
        <p:nvSpPr>
          <p:cNvPr id="23" name="Content Placeholder 11"/>
          <p:cNvSpPr txBox="1">
            <a:spLocks/>
          </p:cNvSpPr>
          <p:nvPr/>
        </p:nvSpPr>
        <p:spPr bwMode="auto">
          <a:xfrm>
            <a:off x="4572000" y="2145177"/>
            <a:ext cx="4136763" cy="533400"/>
          </a:xfrm>
          <a:prstGeom prst="rect">
            <a:avLst/>
          </a:prstGeom>
          <a:solidFill>
            <a:schemeClr val="tx2"/>
          </a:solidFill>
          <a:ln w="9525">
            <a:solidFill>
              <a:srgbClr val="419A3C"/>
            </a:solidFill>
            <a:miter lim="800000"/>
            <a:headEnd/>
            <a:tailEnd/>
          </a:ln>
        </p:spPr>
        <p:txBody>
          <a:bodyPr vert="horz" wrap="square" lIns="0" tIns="0" rIns="0" bIns="0" numCol="1" anchor="ctr" anchorCtr="1" compatLnSpc="1">
            <a:prstTxWarp prst="textNoShape">
              <a:avLst/>
            </a:prstTxWarp>
          </a:bodyPr>
          <a:lstStyle/>
          <a:p>
            <a:pPr marL="0" marR="0" lvl="0" indent="12700" algn="l" defTabSz="914400" rtl="0" eaLnBrk="0" fontAlgn="base" latinLnBrk="0" hangingPunct="0">
              <a:lnSpc>
                <a:spcPct val="120000"/>
              </a:lnSpc>
              <a:spcBef>
                <a:spcPct val="50000"/>
              </a:spcBef>
              <a:spcAft>
                <a:spcPct val="0"/>
              </a:spcAft>
              <a:buClr>
                <a:srgbClr val="FF7600"/>
              </a:buClr>
              <a:buSzTx/>
              <a:buFontTx/>
              <a:buNone/>
              <a:tabLst/>
              <a:defRPr/>
            </a:pPr>
            <a:r>
              <a:rPr kumimoji="0" lang="en-US" sz="2000" b="0" i="0" u="none" strike="noStrike" kern="0" cap="none" spc="0" normalizeH="0" baseline="0" noProof="0" dirty="0" smtClean="0">
                <a:ln>
                  <a:noFill/>
                </a:ln>
                <a:solidFill>
                  <a:srgbClr val="419A3C"/>
                </a:solidFill>
                <a:effectLst/>
                <a:uLnTx/>
                <a:uFillTx/>
                <a:latin typeface="+mn-lt"/>
                <a:ea typeface="+mn-ea"/>
                <a:cs typeface="+mn-cs"/>
              </a:rPr>
              <a:t>Missing Materials</a:t>
            </a:r>
            <a:endParaRPr kumimoji="0" lang="en-US" sz="2000" b="0" i="0" u="none" strike="noStrike" kern="0" cap="none" spc="0" normalizeH="0" baseline="0" noProof="0" dirty="0">
              <a:ln>
                <a:noFill/>
              </a:ln>
              <a:solidFill>
                <a:srgbClr val="419A3C"/>
              </a:solidFill>
              <a:effectLst/>
              <a:uLnTx/>
              <a:uFillTx/>
              <a:latin typeface="+mn-lt"/>
              <a:ea typeface="+mn-ea"/>
              <a:cs typeface="+mn-cs"/>
            </a:endParaRPr>
          </a:p>
        </p:txBody>
      </p:sp>
      <p:sp>
        <p:nvSpPr>
          <p:cNvPr id="24" name="Content Placeholder 12"/>
          <p:cNvSpPr txBox="1">
            <a:spLocks/>
          </p:cNvSpPr>
          <p:nvPr/>
        </p:nvSpPr>
        <p:spPr bwMode="auto">
          <a:xfrm>
            <a:off x="4572000" y="3001059"/>
            <a:ext cx="4150164" cy="533400"/>
          </a:xfrm>
          <a:prstGeom prst="rect">
            <a:avLst/>
          </a:prstGeom>
          <a:solidFill>
            <a:schemeClr val="tx2"/>
          </a:solidFill>
          <a:ln w="9525">
            <a:solidFill>
              <a:srgbClr val="FF7600"/>
            </a:solidFill>
            <a:miter lim="800000"/>
            <a:headEnd/>
            <a:tailEnd/>
          </a:ln>
        </p:spPr>
        <p:txBody>
          <a:bodyPr vert="horz" wrap="square" lIns="0" tIns="0" rIns="0" bIns="0" numCol="1" anchor="ctr" anchorCtr="1" compatLnSpc="1">
            <a:prstTxWarp prst="textNoShape">
              <a:avLst/>
            </a:prstTxWarp>
          </a:bodyPr>
          <a:lstStyle/>
          <a:p>
            <a:pPr marL="0" marR="0" lvl="0" indent="12700" algn="l" defTabSz="914400" rtl="0" eaLnBrk="0" fontAlgn="base" latinLnBrk="0" hangingPunct="0">
              <a:lnSpc>
                <a:spcPct val="100000"/>
              </a:lnSpc>
              <a:spcBef>
                <a:spcPts val="0"/>
              </a:spcBef>
              <a:spcAft>
                <a:spcPct val="0"/>
              </a:spcAft>
              <a:buClr>
                <a:srgbClr val="FF7600"/>
              </a:buClr>
              <a:buSzTx/>
              <a:buFontTx/>
              <a:buNone/>
              <a:tabLst/>
              <a:defRPr/>
            </a:pPr>
            <a:r>
              <a:rPr kumimoji="0" lang="en-US" sz="2000" b="0" i="0" u="none" strike="noStrike" kern="0" cap="none" spc="0" normalizeH="0" baseline="0" noProof="0" dirty="0" smtClean="0">
                <a:ln>
                  <a:noFill/>
                </a:ln>
                <a:solidFill>
                  <a:srgbClr val="FF7600"/>
                </a:solidFill>
                <a:effectLst/>
                <a:uLnTx/>
                <a:uFillTx/>
                <a:latin typeface="+mn-lt"/>
                <a:ea typeface="+mn-ea"/>
                <a:cs typeface="+mn-cs"/>
              </a:rPr>
              <a:t>Seeking Synchronicity</a:t>
            </a:r>
          </a:p>
          <a:p>
            <a:pPr marL="0" marR="0" lvl="0" indent="12700" algn="l" defTabSz="914400" rtl="0" eaLnBrk="0" fontAlgn="base" latinLnBrk="0" hangingPunct="0">
              <a:lnSpc>
                <a:spcPct val="100000"/>
              </a:lnSpc>
              <a:spcBef>
                <a:spcPts val="0"/>
              </a:spcBef>
              <a:spcAft>
                <a:spcPct val="0"/>
              </a:spcAft>
              <a:buClr>
                <a:srgbClr val="FF7600"/>
              </a:buClr>
              <a:buSzTx/>
              <a:buFontTx/>
              <a:buNone/>
              <a:tabLst/>
              <a:defRPr/>
            </a:pPr>
            <a:r>
              <a:rPr kumimoji="0" lang="en-US" sz="2000" b="0" i="0" u="none" strike="noStrike" kern="0" cap="none" spc="0" normalizeH="0" baseline="0" noProof="0" dirty="0" smtClean="0">
                <a:ln>
                  <a:noFill/>
                </a:ln>
                <a:solidFill>
                  <a:srgbClr val="FF7600"/>
                </a:solidFill>
                <a:effectLst/>
                <a:uLnTx/>
                <a:uFillTx/>
                <a:latin typeface="+mn-lt"/>
                <a:ea typeface="+mn-ea"/>
                <a:cs typeface="+mn-cs"/>
              </a:rPr>
              <a:t>Digital Visitors &amp; Residents</a:t>
            </a:r>
            <a:endParaRPr kumimoji="0" lang="en-US" sz="2000" b="0" i="0" u="none" strike="noStrike" kern="0" cap="none" spc="0" normalizeH="0" baseline="0" noProof="0" dirty="0">
              <a:ln>
                <a:noFill/>
              </a:ln>
              <a:solidFill>
                <a:srgbClr val="FF7600"/>
              </a:solidFill>
              <a:effectLst/>
              <a:uLnTx/>
              <a:uFillTx/>
              <a:latin typeface="+mn-lt"/>
              <a:ea typeface="+mn-ea"/>
              <a:cs typeface="+mn-cs"/>
            </a:endParaRPr>
          </a:p>
        </p:txBody>
      </p:sp>
      <p:sp>
        <p:nvSpPr>
          <p:cNvPr id="25" name="Content Placeholder 13"/>
          <p:cNvSpPr txBox="1">
            <a:spLocks/>
          </p:cNvSpPr>
          <p:nvPr/>
        </p:nvSpPr>
        <p:spPr bwMode="auto">
          <a:xfrm>
            <a:off x="4572000" y="3856941"/>
            <a:ext cx="4136764" cy="533400"/>
          </a:xfrm>
          <a:prstGeom prst="rect">
            <a:avLst/>
          </a:prstGeom>
          <a:solidFill>
            <a:schemeClr val="tx2"/>
          </a:solidFill>
          <a:ln w="9525">
            <a:solidFill>
              <a:srgbClr val="7D2553"/>
            </a:solidFill>
            <a:miter lim="800000"/>
            <a:headEnd/>
            <a:tailEnd/>
          </a:ln>
        </p:spPr>
        <p:txBody>
          <a:bodyPr vert="horz" wrap="square" lIns="0" tIns="0" rIns="0" bIns="0" numCol="1" anchor="ctr" anchorCtr="1" compatLnSpc="1">
            <a:prstTxWarp prst="textNoShape">
              <a:avLst/>
            </a:prstTxWarp>
          </a:bodyPr>
          <a:lstStyle/>
          <a:p>
            <a:pPr marL="0" marR="0" lvl="0" indent="12700" algn="l" defTabSz="914400" rtl="0" eaLnBrk="0" fontAlgn="base" latinLnBrk="0" hangingPunct="0">
              <a:lnSpc>
                <a:spcPct val="120000"/>
              </a:lnSpc>
              <a:spcBef>
                <a:spcPct val="50000"/>
              </a:spcBef>
              <a:spcAft>
                <a:spcPct val="0"/>
              </a:spcAft>
              <a:buClr>
                <a:srgbClr val="FF7600"/>
              </a:buClr>
              <a:buSzTx/>
              <a:buFontTx/>
              <a:buNone/>
              <a:tabLst/>
              <a:defRPr/>
            </a:pPr>
            <a:r>
              <a:rPr kumimoji="0" lang="en-US" sz="2000" b="0" i="0" u="none" strike="noStrike" kern="0" cap="none" spc="0" normalizeH="0" baseline="0" noProof="0" dirty="0" smtClean="0">
                <a:ln>
                  <a:noFill/>
                </a:ln>
                <a:solidFill>
                  <a:srgbClr val="A9316F"/>
                </a:solidFill>
                <a:effectLst/>
                <a:uLnTx/>
                <a:uFillTx/>
                <a:latin typeface="+mn-lt"/>
                <a:ea typeface="+mn-ea"/>
                <a:cs typeface="+mn-cs"/>
              </a:rPr>
              <a:t>Cloud-Sourcing Research Collections</a:t>
            </a:r>
            <a:endParaRPr kumimoji="0" lang="en-US" sz="2000" b="0" i="0" u="none" strike="noStrike" kern="0" cap="none" spc="0" normalizeH="0" baseline="0" noProof="0" dirty="0">
              <a:ln>
                <a:noFill/>
              </a:ln>
              <a:solidFill>
                <a:srgbClr val="A9316F"/>
              </a:solidFill>
              <a:effectLst/>
              <a:uLnTx/>
              <a:uFillTx/>
              <a:latin typeface="+mn-lt"/>
              <a:ea typeface="+mn-ea"/>
              <a:cs typeface="+mn-cs"/>
            </a:endParaRPr>
          </a:p>
        </p:txBody>
      </p:sp>
      <p:sp>
        <p:nvSpPr>
          <p:cNvPr id="26" name="Content Placeholder 14"/>
          <p:cNvSpPr txBox="1">
            <a:spLocks/>
          </p:cNvSpPr>
          <p:nvPr/>
        </p:nvSpPr>
        <p:spPr bwMode="auto">
          <a:xfrm>
            <a:off x="4572000" y="4570176"/>
            <a:ext cx="4136763" cy="533400"/>
          </a:xfrm>
          <a:prstGeom prst="rect">
            <a:avLst/>
          </a:prstGeom>
          <a:solidFill>
            <a:schemeClr val="tx2"/>
          </a:solidFill>
          <a:ln w="9525">
            <a:solidFill>
              <a:srgbClr val="5F4894"/>
            </a:solidFill>
            <a:miter lim="800000"/>
            <a:headEnd/>
            <a:tailEnd/>
          </a:ln>
        </p:spPr>
        <p:txBody>
          <a:bodyPr vert="horz" wrap="square" lIns="0" tIns="0" rIns="0" bIns="0" numCol="1" anchor="ctr" anchorCtr="1" compatLnSpc="1">
            <a:prstTxWarp prst="textNoShape">
              <a:avLst/>
            </a:prstTxWarp>
          </a:bodyPr>
          <a:lstStyle/>
          <a:p>
            <a:pPr marL="0" marR="0" lvl="0" indent="12700" algn="l" defTabSz="914400" rtl="0" eaLnBrk="0" fontAlgn="base" latinLnBrk="0" hangingPunct="0">
              <a:lnSpc>
                <a:spcPct val="120000"/>
              </a:lnSpc>
              <a:spcBef>
                <a:spcPct val="50000"/>
              </a:spcBef>
              <a:spcAft>
                <a:spcPct val="0"/>
              </a:spcAft>
              <a:buClr>
                <a:srgbClr val="FF7600"/>
              </a:buClr>
              <a:buSzTx/>
              <a:buFontTx/>
              <a:buNone/>
              <a:tabLst/>
              <a:defRPr/>
            </a:pPr>
            <a:r>
              <a:rPr kumimoji="0" lang="en-US" sz="2000" b="0" i="0" u="none" strike="noStrike" kern="0" cap="none" spc="0" normalizeH="0" baseline="0" noProof="0" smtClean="0">
                <a:ln>
                  <a:noFill/>
                </a:ln>
                <a:solidFill>
                  <a:srgbClr val="5F4894"/>
                </a:solidFill>
                <a:effectLst/>
                <a:uLnTx/>
                <a:uFillTx/>
                <a:latin typeface="+mn-lt"/>
                <a:ea typeface="+mn-ea"/>
                <a:cs typeface="+mn-cs"/>
              </a:rPr>
              <a:t>Classify</a:t>
            </a:r>
            <a:endParaRPr kumimoji="0" lang="en-US" sz="2000" b="0" i="0" u="none" strike="noStrike" kern="0" cap="none" spc="0" normalizeH="0" baseline="0" noProof="0" dirty="0">
              <a:ln>
                <a:noFill/>
              </a:ln>
              <a:solidFill>
                <a:srgbClr val="5F4894"/>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39775" y="290766"/>
            <a:ext cx="6989763" cy="570571"/>
          </a:xfrm>
        </p:spPr>
        <p:txBody>
          <a:bodyPr/>
          <a:lstStyle/>
          <a:p>
            <a:pPr eaLnBrk="1" hangingPunct="1"/>
            <a:r>
              <a:rPr lang="en-US" sz="2800" dirty="0" smtClean="0"/>
              <a:t>More information</a:t>
            </a:r>
          </a:p>
        </p:txBody>
      </p:sp>
      <p:sp>
        <p:nvSpPr>
          <p:cNvPr id="31747" name="Rectangle 3"/>
          <p:cNvSpPr>
            <a:spLocks noGrp="1" noChangeArrowheads="1"/>
          </p:cNvSpPr>
          <p:nvPr>
            <p:ph idx="1"/>
          </p:nvPr>
        </p:nvSpPr>
        <p:spPr>
          <a:xfrm>
            <a:off x="733425" y="1146648"/>
            <a:ext cx="7702550" cy="630473"/>
          </a:xfrm>
        </p:spPr>
        <p:txBody>
          <a:bodyPr/>
          <a:lstStyle/>
          <a:p>
            <a:pPr marL="238125" indent="-225425" eaLnBrk="1" hangingPunct="1">
              <a:spcAft>
                <a:spcPts val="1600"/>
              </a:spcAft>
              <a:buClr>
                <a:srgbClr val="FF7600"/>
              </a:buClr>
              <a:buFontTx/>
              <a:buChar char="•"/>
            </a:pPr>
            <a:r>
              <a:rPr lang="en-US" dirty="0" smtClean="0"/>
              <a:t>OCLC Research Web site: </a:t>
            </a:r>
            <a:r>
              <a:rPr lang="en-US" dirty="0" smtClean="0">
                <a:hlinkClick r:id="rId2"/>
              </a:rPr>
              <a:t>http://www.oclc.org/research/</a:t>
            </a:r>
            <a:endParaRPr lang="en-US" dirty="0" smtClean="0"/>
          </a:p>
        </p:txBody>
      </p:sp>
      <p:pic>
        <p:nvPicPr>
          <p:cNvPr id="1027" name="Picture 3"/>
          <p:cNvPicPr>
            <a:picLocks noChangeAspect="1" noChangeArrowheads="1"/>
          </p:cNvPicPr>
          <p:nvPr/>
        </p:nvPicPr>
        <p:blipFill>
          <a:blip r:embed="rId3" cstate="print"/>
          <a:srcRect l="2957" t="18907" r="3905" b="23353"/>
          <a:stretch>
            <a:fillRect/>
          </a:stretch>
        </p:blipFill>
        <p:spPr bwMode="auto">
          <a:xfrm>
            <a:off x="1148472" y="1717236"/>
            <a:ext cx="6621824" cy="356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9775" y="290766"/>
            <a:ext cx="6989763" cy="1063625"/>
          </a:xfrm>
        </p:spPr>
        <p:txBody>
          <a:bodyPr/>
          <a:lstStyle/>
          <a:p>
            <a:r>
              <a:rPr lang="en-US" sz="2800" dirty="0" smtClean="0"/>
              <a:t>User Behavior Studies &amp; Synthesis</a:t>
            </a:r>
            <a:br>
              <a:rPr lang="en-US" sz="2800" dirty="0" smtClean="0"/>
            </a:br>
            <a:r>
              <a:rPr lang="en-US" sz="2800" dirty="0" smtClean="0"/>
              <a:t>Seeking Synchronicity</a:t>
            </a:r>
            <a:endParaRPr lang="en-US" sz="2800" dirty="0"/>
          </a:p>
        </p:txBody>
      </p:sp>
      <p:sp>
        <p:nvSpPr>
          <p:cNvPr id="4" name="Content Placeholder 3"/>
          <p:cNvSpPr>
            <a:spLocks noGrp="1"/>
          </p:cNvSpPr>
          <p:nvPr>
            <p:ph sz="half" idx="1"/>
          </p:nvPr>
        </p:nvSpPr>
        <p:spPr>
          <a:xfrm>
            <a:off x="720725" y="1574589"/>
            <a:ext cx="3775075" cy="4202113"/>
          </a:xfrm>
        </p:spPr>
        <p:txBody>
          <a:bodyPr/>
          <a:lstStyle/>
          <a:p>
            <a:pPr>
              <a:spcBef>
                <a:spcPts val="600"/>
              </a:spcBef>
              <a:buClr>
                <a:srgbClr val="0070C0"/>
              </a:buClr>
              <a:buFont typeface="Arial" pitchFamily="34" charset="0"/>
              <a:buChar char="•"/>
            </a:pPr>
            <a:r>
              <a:rPr lang="en-US" sz="2000" dirty="0" smtClean="0"/>
              <a:t>Addressed current issues, such as evaluation, sustainability, and relevance</a:t>
            </a:r>
          </a:p>
          <a:p>
            <a:pPr>
              <a:spcBef>
                <a:spcPts val="600"/>
              </a:spcBef>
              <a:buClr>
                <a:srgbClr val="0070C0"/>
              </a:buClr>
              <a:buFont typeface="Arial" pitchFamily="34" charset="0"/>
              <a:buChar char="•"/>
            </a:pPr>
            <a:r>
              <a:rPr lang="en-US" sz="2000" dirty="0" smtClean="0"/>
              <a:t>Identified ways to increase visibility, use, and recognition of VRS</a:t>
            </a:r>
          </a:p>
          <a:p>
            <a:pPr>
              <a:spcBef>
                <a:spcPts val="600"/>
              </a:spcBef>
              <a:buClr>
                <a:srgbClr val="0070C0"/>
              </a:buClr>
              <a:buFont typeface="Arial" pitchFamily="34" charset="0"/>
              <a:buChar char="•"/>
            </a:pPr>
            <a:r>
              <a:rPr lang="en-US" sz="2000" dirty="0" smtClean="0"/>
              <a:t>Improve service</a:t>
            </a:r>
          </a:p>
          <a:p>
            <a:pPr>
              <a:spcBef>
                <a:spcPts val="600"/>
              </a:spcBef>
              <a:buClr>
                <a:srgbClr val="0070C0"/>
              </a:buClr>
              <a:buFont typeface="Arial" pitchFamily="34" charset="0"/>
              <a:buChar char="•"/>
            </a:pPr>
            <a:r>
              <a:rPr lang="en-US" sz="2000" dirty="0" smtClean="0"/>
              <a:t>Help secure funding and growth </a:t>
            </a:r>
          </a:p>
          <a:p>
            <a:pPr>
              <a:buNone/>
            </a:pPr>
            <a:endParaRPr lang="en-US" sz="2000" b="0" dirty="0" smtClean="0"/>
          </a:p>
          <a:p>
            <a:endParaRPr lang="en-US" sz="2000" b="0" dirty="0"/>
          </a:p>
        </p:txBody>
      </p:sp>
      <p:sp>
        <p:nvSpPr>
          <p:cNvPr id="5" name="Content Placeholder 4"/>
          <p:cNvSpPr>
            <a:spLocks noGrp="1"/>
          </p:cNvSpPr>
          <p:nvPr>
            <p:ph sz="half" idx="2"/>
          </p:nvPr>
        </p:nvSpPr>
        <p:spPr>
          <a:xfrm>
            <a:off x="4648200" y="1574589"/>
            <a:ext cx="3775075" cy="4202113"/>
          </a:xfrm>
        </p:spPr>
        <p:txBody>
          <a:bodyPr/>
          <a:lstStyle/>
          <a:p>
            <a:pPr>
              <a:spcBef>
                <a:spcPts val="600"/>
              </a:spcBef>
              <a:buClr>
                <a:srgbClr val="0070C0"/>
              </a:buClr>
              <a:buFont typeface="Arial" pitchFamily="34" charset="0"/>
              <a:buChar char="•"/>
            </a:pPr>
            <a:r>
              <a:rPr lang="en-US" sz="2000" dirty="0" smtClean="0"/>
              <a:t>Funded by IMLS, Rutgers, and OCLC</a:t>
            </a:r>
          </a:p>
          <a:p>
            <a:pPr>
              <a:spcBef>
                <a:spcPts val="600"/>
              </a:spcBef>
              <a:buClr>
                <a:srgbClr val="0070C0"/>
              </a:buClr>
              <a:buFont typeface="Arial" pitchFamily="34" charset="0"/>
              <a:buChar char="•"/>
            </a:pPr>
            <a:r>
              <a:rPr lang="en-US" sz="2000" dirty="0" smtClean="0"/>
              <a:t>Addressed:</a:t>
            </a:r>
          </a:p>
          <a:p>
            <a:pPr lvl="1">
              <a:spcBef>
                <a:spcPts val="600"/>
              </a:spcBef>
              <a:buClr>
                <a:srgbClr val="0070C0"/>
              </a:buClr>
            </a:pPr>
            <a:r>
              <a:rPr lang="en-US" sz="2000" dirty="0" smtClean="0"/>
              <a:t>Factors influencing selection and use of VRS</a:t>
            </a:r>
          </a:p>
          <a:p>
            <a:pPr lvl="1">
              <a:spcBef>
                <a:spcPts val="600"/>
              </a:spcBef>
              <a:buClr>
                <a:srgbClr val="0070C0"/>
              </a:buClr>
            </a:pPr>
            <a:r>
              <a:rPr lang="en-US" sz="2000" dirty="0" smtClean="0"/>
              <a:t>User and staff perceptions of VRS</a:t>
            </a:r>
          </a:p>
          <a:p>
            <a:pPr lvl="1">
              <a:spcBef>
                <a:spcPts val="600"/>
              </a:spcBef>
              <a:buClr>
                <a:srgbClr val="0070C0"/>
              </a:buClr>
            </a:pPr>
            <a:r>
              <a:rPr lang="en-US" sz="2000" dirty="0" smtClean="0"/>
              <a:t>Why non-users do not choose VRS</a:t>
            </a:r>
            <a:endParaRPr lang="en-US" sz="2000" dirty="0"/>
          </a:p>
          <a:p>
            <a:pPr>
              <a:spcBef>
                <a:spcPts val="600"/>
              </a:spcBef>
              <a:buClr>
                <a:srgbClr val="0070C0"/>
              </a:buClr>
              <a:buFont typeface="Arial" pitchFamily="34" charset="0"/>
              <a:buChar char="•"/>
            </a:pPr>
            <a:r>
              <a:rPr lang="en-US" sz="2000" dirty="0" smtClean="0"/>
              <a:t>Developed recommendations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User Behavior Studies &amp; Synthesis </a:t>
            </a:r>
            <a:br>
              <a:rPr lang="en-US" sz="2800" dirty="0" smtClean="0"/>
            </a:br>
            <a:r>
              <a:rPr lang="en-US" sz="2800" dirty="0" smtClean="0"/>
              <a:t>Seeking Synchronicity</a:t>
            </a:r>
            <a:endParaRPr lang="en-US" sz="2800" dirty="0"/>
          </a:p>
        </p:txBody>
      </p:sp>
      <p:sp>
        <p:nvSpPr>
          <p:cNvPr id="4" name="TextBox 3"/>
          <p:cNvSpPr txBox="1"/>
          <p:nvPr/>
        </p:nvSpPr>
        <p:spPr>
          <a:xfrm>
            <a:off x="4714647" y="1431942"/>
            <a:ext cx="3994116" cy="3954929"/>
          </a:xfrm>
          <a:prstGeom prst="rect">
            <a:avLst/>
          </a:prstGeom>
          <a:noFill/>
        </p:spPr>
        <p:txBody>
          <a:bodyPr wrap="square" rtlCol="0">
            <a:spAutoFit/>
          </a:bodyPr>
          <a:lstStyle/>
          <a:p>
            <a:pPr>
              <a:lnSpc>
                <a:spcPct val="100000"/>
              </a:lnSpc>
              <a:spcBef>
                <a:spcPts val="600"/>
              </a:spcBef>
              <a:buClr>
                <a:srgbClr val="0070C0"/>
              </a:buClr>
            </a:pPr>
            <a:r>
              <a:rPr lang="en-US" sz="2000" dirty="0" smtClean="0"/>
              <a:t>Major findings:</a:t>
            </a:r>
          </a:p>
          <a:p>
            <a:pPr>
              <a:lnSpc>
                <a:spcPct val="100000"/>
              </a:lnSpc>
              <a:spcBef>
                <a:spcPts val="600"/>
              </a:spcBef>
              <a:buClr>
                <a:srgbClr val="0070C0"/>
              </a:buClr>
              <a:buFont typeface="Arial" pitchFamily="34" charset="0"/>
              <a:buChar char="•"/>
            </a:pPr>
            <a:r>
              <a:rPr lang="en-US" sz="1800" dirty="0" smtClean="0"/>
              <a:t> All about relationships</a:t>
            </a:r>
          </a:p>
          <a:p>
            <a:pPr>
              <a:lnSpc>
                <a:spcPct val="100000"/>
              </a:lnSpc>
              <a:spcBef>
                <a:spcPts val="600"/>
              </a:spcBef>
              <a:buClr>
                <a:srgbClr val="0070C0"/>
              </a:buClr>
              <a:buFont typeface="Arial" pitchFamily="34" charset="0"/>
              <a:buChar char="•"/>
            </a:pPr>
            <a:r>
              <a:rPr lang="en-US" sz="1800" dirty="0" smtClean="0"/>
              <a:t> Death of ready reference exaggerated</a:t>
            </a:r>
          </a:p>
          <a:p>
            <a:pPr>
              <a:lnSpc>
                <a:spcPct val="100000"/>
              </a:lnSpc>
              <a:spcBef>
                <a:spcPts val="600"/>
              </a:spcBef>
              <a:buClr>
                <a:srgbClr val="0070C0"/>
              </a:buClr>
              <a:buFont typeface="Arial" pitchFamily="34" charset="0"/>
              <a:buChar char="•"/>
            </a:pPr>
            <a:r>
              <a:rPr lang="en-US" sz="1800" dirty="0" smtClean="0"/>
              <a:t> Query clarification key to accuracy and effectiveness</a:t>
            </a:r>
          </a:p>
          <a:p>
            <a:pPr>
              <a:lnSpc>
                <a:spcPct val="100000"/>
              </a:lnSpc>
              <a:spcBef>
                <a:spcPts val="600"/>
              </a:spcBef>
              <a:buClr>
                <a:srgbClr val="0070C0"/>
              </a:buClr>
              <a:buFont typeface="Arial" pitchFamily="34" charset="0"/>
              <a:buChar char="•"/>
            </a:pPr>
            <a:r>
              <a:rPr lang="en-US" sz="1800" dirty="0" smtClean="0"/>
              <a:t> Convenience is the hook</a:t>
            </a:r>
          </a:p>
          <a:p>
            <a:pPr>
              <a:lnSpc>
                <a:spcPct val="100000"/>
              </a:lnSpc>
              <a:spcBef>
                <a:spcPts val="600"/>
              </a:spcBef>
              <a:buClr>
                <a:srgbClr val="0070C0"/>
              </a:buClr>
              <a:buFont typeface="Arial" pitchFamily="34" charset="0"/>
              <a:buChar char="•"/>
            </a:pPr>
            <a:r>
              <a:rPr lang="en-US" sz="1800" dirty="0" smtClean="0"/>
              <a:t> Pay attention to the questions asked and interpersonal behavior</a:t>
            </a:r>
          </a:p>
          <a:p>
            <a:pPr>
              <a:lnSpc>
                <a:spcPct val="100000"/>
              </a:lnSpc>
              <a:spcBef>
                <a:spcPts val="600"/>
              </a:spcBef>
              <a:buClr>
                <a:srgbClr val="0070C0"/>
              </a:buClr>
              <a:buFont typeface="Arial" pitchFamily="34" charset="0"/>
              <a:buChar char="•"/>
            </a:pPr>
            <a:r>
              <a:rPr lang="en-US" sz="1800" dirty="0" smtClean="0"/>
              <a:t> Generational differences come into play</a:t>
            </a:r>
          </a:p>
          <a:p>
            <a:pPr>
              <a:lnSpc>
                <a:spcPct val="100000"/>
              </a:lnSpc>
              <a:spcBef>
                <a:spcPts val="600"/>
              </a:spcBef>
              <a:buClr>
                <a:srgbClr val="0070C0"/>
              </a:buClr>
              <a:buFont typeface="Arial" pitchFamily="34" charset="0"/>
              <a:buChar char="•"/>
            </a:pPr>
            <a:r>
              <a:rPr lang="en-US" sz="1800" dirty="0" smtClean="0"/>
              <a:t> Marketing matters</a:t>
            </a:r>
            <a:endParaRPr lang="en-US" sz="1800" dirty="0"/>
          </a:p>
        </p:txBody>
      </p:sp>
      <p:pic>
        <p:nvPicPr>
          <p:cNvPr id="1028" name="Picture 4"/>
          <p:cNvPicPr>
            <a:picLocks noChangeAspect="1" noChangeArrowheads="1"/>
          </p:cNvPicPr>
          <p:nvPr/>
        </p:nvPicPr>
        <p:blipFill>
          <a:blip r:embed="rId3" cstate="print"/>
          <a:srcRect l="32930" t="13636" r="34068" b="16434"/>
          <a:stretch>
            <a:fillRect/>
          </a:stretch>
        </p:blipFill>
        <p:spPr bwMode="auto">
          <a:xfrm>
            <a:off x="863178" y="1574589"/>
            <a:ext cx="2978469" cy="3851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al Council">
  <a:themeElements>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oclc_light_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green 13">
        <a:dk1>
          <a:srgbClr val="000000"/>
        </a:dk1>
        <a:lt1>
          <a:srgbClr val="FFFFFF"/>
        </a:lt1>
        <a:dk2>
          <a:srgbClr val="FFFFFF"/>
        </a:dk2>
        <a:lt2>
          <a:srgbClr val="000000"/>
        </a:lt2>
        <a:accent1>
          <a:srgbClr val="2178B5"/>
        </a:accent1>
        <a:accent2>
          <a:srgbClr val="FF7600"/>
        </a:accent2>
        <a:accent3>
          <a:srgbClr val="FFFFFF"/>
        </a:accent3>
        <a:accent4>
          <a:srgbClr val="000000"/>
        </a:accent4>
        <a:accent5>
          <a:srgbClr val="ABBED7"/>
        </a:accent5>
        <a:accent6>
          <a:srgbClr val="E76A00"/>
        </a:accent6>
        <a:hlink>
          <a:srgbClr val="409A3C"/>
        </a:hlink>
        <a:folHlink>
          <a:srgbClr val="144A6F"/>
        </a:folHlink>
      </a:clrScheme>
      <a:clrMap bg1="lt1" tx1="dk1" bg2="lt2" tx2="dk2" accent1="accent1" accent2="accent2" accent3="accent3" accent4="accent4" accent5="accent5" accent6="accent6" hlink="hlink" folHlink="folHlink"/>
    </a:extraClrScheme>
    <a:extraClrScheme>
      <a:clrScheme name="oclc_light_green 14">
        <a:dk1>
          <a:srgbClr val="000000"/>
        </a:dk1>
        <a:lt1>
          <a:srgbClr val="FFFFFF"/>
        </a:lt1>
        <a:dk2>
          <a:srgbClr val="FFFFFF"/>
        </a:dk2>
        <a:lt2>
          <a:srgbClr val="000000"/>
        </a:lt2>
        <a:accent1>
          <a:srgbClr val="2178B5"/>
        </a:accent1>
        <a:accent2>
          <a:srgbClr val="409A3C"/>
        </a:accent2>
        <a:accent3>
          <a:srgbClr val="FFFFFF"/>
        </a:accent3>
        <a:accent4>
          <a:srgbClr val="000000"/>
        </a:accent4>
        <a:accent5>
          <a:srgbClr val="ABBED7"/>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lobal Council">
  <a:themeElements>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oclc_light_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green 13">
        <a:dk1>
          <a:srgbClr val="000000"/>
        </a:dk1>
        <a:lt1>
          <a:srgbClr val="FFFFFF"/>
        </a:lt1>
        <a:dk2>
          <a:srgbClr val="FFFFFF"/>
        </a:dk2>
        <a:lt2>
          <a:srgbClr val="000000"/>
        </a:lt2>
        <a:accent1>
          <a:srgbClr val="2178B5"/>
        </a:accent1>
        <a:accent2>
          <a:srgbClr val="FF7600"/>
        </a:accent2>
        <a:accent3>
          <a:srgbClr val="FFFFFF"/>
        </a:accent3>
        <a:accent4>
          <a:srgbClr val="000000"/>
        </a:accent4>
        <a:accent5>
          <a:srgbClr val="ABBED7"/>
        </a:accent5>
        <a:accent6>
          <a:srgbClr val="E76A00"/>
        </a:accent6>
        <a:hlink>
          <a:srgbClr val="409A3C"/>
        </a:hlink>
        <a:folHlink>
          <a:srgbClr val="144A6F"/>
        </a:folHlink>
      </a:clrScheme>
      <a:clrMap bg1="lt1" tx1="dk1" bg2="lt2" tx2="dk2" accent1="accent1" accent2="accent2" accent3="accent3" accent4="accent4" accent5="accent5" accent6="accent6" hlink="hlink" folHlink="folHlink"/>
    </a:extraClrScheme>
    <a:extraClrScheme>
      <a:clrScheme name="oclc_light_green 14">
        <a:dk1>
          <a:srgbClr val="000000"/>
        </a:dk1>
        <a:lt1>
          <a:srgbClr val="FFFFFF"/>
        </a:lt1>
        <a:dk2>
          <a:srgbClr val="FFFFFF"/>
        </a:dk2>
        <a:lt2>
          <a:srgbClr val="000000"/>
        </a:lt2>
        <a:accent1>
          <a:srgbClr val="2178B5"/>
        </a:accent1>
        <a:accent2>
          <a:srgbClr val="409A3C"/>
        </a:accent2>
        <a:accent3>
          <a:srgbClr val="FFFFFF"/>
        </a:accent3>
        <a:accent4>
          <a:srgbClr val="000000"/>
        </a:accent4>
        <a:accent5>
          <a:srgbClr val="ABBED7"/>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Global Council">
  <a:themeElements>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oclc_light_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green 13">
        <a:dk1>
          <a:srgbClr val="000000"/>
        </a:dk1>
        <a:lt1>
          <a:srgbClr val="FFFFFF"/>
        </a:lt1>
        <a:dk2>
          <a:srgbClr val="FFFFFF"/>
        </a:dk2>
        <a:lt2>
          <a:srgbClr val="000000"/>
        </a:lt2>
        <a:accent1>
          <a:srgbClr val="2178B5"/>
        </a:accent1>
        <a:accent2>
          <a:srgbClr val="FF7600"/>
        </a:accent2>
        <a:accent3>
          <a:srgbClr val="FFFFFF"/>
        </a:accent3>
        <a:accent4>
          <a:srgbClr val="000000"/>
        </a:accent4>
        <a:accent5>
          <a:srgbClr val="ABBED7"/>
        </a:accent5>
        <a:accent6>
          <a:srgbClr val="E76A00"/>
        </a:accent6>
        <a:hlink>
          <a:srgbClr val="409A3C"/>
        </a:hlink>
        <a:folHlink>
          <a:srgbClr val="144A6F"/>
        </a:folHlink>
      </a:clrScheme>
      <a:clrMap bg1="lt1" tx1="dk1" bg2="lt2" tx2="dk2" accent1="accent1" accent2="accent2" accent3="accent3" accent4="accent4" accent5="accent5" accent6="accent6" hlink="hlink" folHlink="folHlink"/>
    </a:extraClrScheme>
    <a:extraClrScheme>
      <a:clrScheme name="oclc_light_green 14">
        <a:dk1>
          <a:srgbClr val="000000"/>
        </a:dk1>
        <a:lt1>
          <a:srgbClr val="FFFFFF"/>
        </a:lt1>
        <a:dk2>
          <a:srgbClr val="FFFFFF"/>
        </a:dk2>
        <a:lt2>
          <a:srgbClr val="000000"/>
        </a:lt2>
        <a:accent1>
          <a:srgbClr val="2178B5"/>
        </a:accent1>
        <a:accent2>
          <a:srgbClr val="409A3C"/>
        </a:accent2>
        <a:accent3>
          <a:srgbClr val="FFFFFF"/>
        </a:accent3>
        <a:accent4>
          <a:srgbClr val="000000"/>
        </a:accent4>
        <a:accent5>
          <a:srgbClr val="ABBED7"/>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Global Council">
  <a:themeElements>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fontScheme name="oclc_light_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green 13">
        <a:dk1>
          <a:srgbClr val="000000"/>
        </a:dk1>
        <a:lt1>
          <a:srgbClr val="FFFFFF"/>
        </a:lt1>
        <a:dk2>
          <a:srgbClr val="FFFFFF"/>
        </a:dk2>
        <a:lt2>
          <a:srgbClr val="000000"/>
        </a:lt2>
        <a:accent1>
          <a:srgbClr val="2178B5"/>
        </a:accent1>
        <a:accent2>
          <a:srgbClr val="FF7600"/>
        </a:accent2>
        <a:accent3>
          <a:srgbClr val="FFFFFF"/>
        </a:accent3>
        <a:accent4>
          <a:srgbClr val="000000"/>
        </a:accent4>
        <a:accent5>
          <a:srgbClr val="ABBED7"/>
        </a:accent5>
        <a:accent6>
          <a:srgbClr val="E76A00"/>
        </a:accent6>
        <a:hlink>
          <a:srgbClr val="409A3C"/>
        </a:hlink>
        <a:folHlink>
          <a:srgbClr val="144A6F"/>
        </a:folHlink>
      </a:clrScheme>
      <a:clrMap bg1="lt1" tx1="dk1" bg2="lt2" tx2="dk2" accent1="accent1" accent2="accent2" accent3="accent3" accent4="accent4" accent5="accent5" accent6="accent6" hlink="hlink" folHlink="folHlink"/>
    </a:extraClrScheme>
    <a:extraClrScheme>
      <a:clrScheme name="oclc_light_green 14">
        <a:dk1>
          <a:srgbClr val="000000"/>
        </a:dk1>
        <a:lt1>
          <a:srgbClr val="FFFFFF"/>
        </a:lt1>
        <a:dk2>
          <a:srgbClr val="FFFFFF"/>
        </a:dk2>
        <a:lt2>
          <a:srgbClr val="000000"/>
        </a:lt2>
        <a:accent1>
          <a:srgbClr val="2178B5"/>
        </a:accent1>
        <a:accent2>
          <a:srgbClr val="409A3C"/>
        </a:accent2>
        <a:accent3>
          <a:srgbClr val="FFFFFF"/>
        </a:accent3>
        <a:accent4>
          <a:srgbClr val="000000"/>
        </a:accent4>
        <a:accent5>
          <a:srgbClr val="ABBED7"/>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
      <a:clrScheme name="oclc_light_green 15">
        <a:dk1>
          <a:srgbClr val="000000"/>
        </a:dk1>
        <a:lt1>
          <a:srgbClr val="FFFFFF"/>
        </a:lt1>
        <a:dk2>
          <a:srgbClr val="FFFFFF"/>
        </a:dk2>
        <a:lt2>
          <a:srgbClr val="000000"/>
        </a:lt2>
        <a:accent1>
          <a:srgbClr val="144A6F"/>
        </a:accent1>
        <a:accent2>
          <a:srgbClr val="409A3C"/>
        </a:accent2>
        <a:accent3>
          <a:srgbClr val="FFFFFF"/>
        </a:accent3>
        <a:accent4>
          <a:srgbClr val="000000"/>
        </a:accent4>
        <a:accent5>
          <a:srgbClr val="AAB1BB"/>
        </a:accent5>
        <a:accent6>
          <a:srgbClr val="398B35"/>
        </a:accent6>
        <a:hlink>
          <a:srgbClr val="FF7600"/>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2430</Words>
  <Application>Microsoft Office PowerPoint</Application>
  <PresentationFormat>On-screen Show (4:3)</PresentationFormat>
  <Paragraphs>279</Paragraphs>
  <Slides>30</Slides>
  <Notes>26</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Global Council</vt:lpstr>
      <vt:lpstr>1_Global Council</vt:lpstr>
      <vt:lpstr>2_Global Council</vt:lpstr>
      <vt:lpstr>3_Global Council</vt:lpstr>
      <vt:lpstr>Exploration, Innovation and Community for Libraries, Archives and Museums:  A View from OCLC Research</vt:lpstr>
      <vt:lpstr>Topics</vt:lpstr>
      <vt:lpstr>OCLC Research</vt:lpstr>
      <vt:lpstr>How activities originate</vt:lpstr>
      <vt:lpstr>How projects are chosen</vt:lpstr>
      <vt:lpstr>Sample projects</vt:lpstr>
      <vt:lpstr>More information</vt:lpstr>
      <vt:lpstr>User Behavior Studies &amp; Synthesis Seeking Synchronicity</vt:lpstr>
      <vt:lpstr>User Behavior Studies &amp; Synthesis  Seeking Synchronicity</vt:lpstr>
      <vt:lpstr>User Behavior Studies &amp; Synthesis  Digital Information Seeker</vt:lpstr>
      <vt:lpstr>User Behavior Studies &amp; Synthesis  Digital Information Seeker</vt:lpstr>
      <vt:lpstr>Digital Natives and Digital Immigrants</vt:lpstr>
      <vt:lpstr>Slide 13</vt:lpstr>
      <vt:lpstr>Research Addressing Digital Learners</vt:lpstr>
      <vt:lpstr>Communication Mode with Instructors: Significant association between age &amp; use?</vt:lpstr>
      <vt:lpstr>Visitors and Residents:  What motivates engagement with the digital information environment?</vt:lpstr>
      <vt:lpstr>Slide 17</vt:lpstr>
      <vt:lpstr>Slide 18</vt:lpstr>
      <vt:lpstr>Visitors and Residents Study</vt:lpstr>
      <vt:lpstr>Slide 20</vt:lpstr>
      <vt:lpstr>“…our generation isn’t technology orientated. I think it’s always a stereotype.”   (Participant UKS4)</vt:lpstr>
      <vt:lpstr>Slide 22</vt:lpstr>
      <vt:lpstr>Slide 23</vt:lpstr>
      <vt:lpstr>Facebook is for administration &amp;  social communication</vt:lpstr>
      <vt:lpstr>Don’t mention Wikipedia!</vt:lpstr>
      <vt:lpstr>Information Literacy</vt:lpstr>
      <vt:lpstr>Why Visitors and Residents Project?</vt:lpstr>
      <vt:lpstr>Selected Readings</vt:lpstr>
      <vt:lpstr>Slide 29</vt:lpstr>
      <vt:lpstr>Thanks</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Programs &amp; Research Overview</dc:title>
  <dc:creator>Eric Childress</dc:creator>
  <dc:description>fodder for LAC presentation by Bruce Crocco 15-Feb. 2010 in San Juan</dc:description>
  <cp:lastModifiedBy>Windows User</cp:lastModifiedBy>
  <cp:revision>530</cp:revision>
  <dcterms:created xsi:type="dcterms:W3CDTF">2007-12-27T15:12:10Z</dcterms:created>
  <dcterms:modified xsi:type="dcterms:W3CDTF">2011-08-16T19:59:29Z</dcterms:modified>
  <cp:category>presentation</cp:category>
</cp:coreProperties>
</file>