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0"/>
  </p:notesMasterIdLst>
  <p:handoutMasterIdLst>
    <p:handoutMasterId r:id="rId41"/>
  </p:handoutMasterIdLst>
  <p:sldIdLst>
    <p:sldId id="256" r:id="rId3"/>
    <p:sldId id="291" r:id="rId4"/>
    <p:sldId id="374" r:id="rId5"/>
    <p:sldId id="370" r:id="rId6"/>
    <p:sldId id="371" r:id="rId7"/>
    <p:sldId id="375" r:id="rId8"/>
    <p:sldId id="376" r:id="rId9"/>
    <p:sldId id="458" r:id="rId10"/>
    <p:sldId id="459" r:id="rId11"/>
    <p:sldId id="411" r:id="rId12"/>
    <p:sldId id="405" r:id="rId13"/>
    <p:sldId id="407" r:id="rId14"/>
    <p:sldId id="408" r:id="rId15"/>
    <p:sldId id="409" r:id="rId16"/>
    <p:sldId id="452" r:id="rId17"/>
    <p:sldId id="453" r:id="rId18"/>
    <p:sldId id="454" r:id="rId19"/>
    <p:sldId id="451" r:id="rId20"/>
    <p:sldId id="456" r:id="rId21"/>
    <p:sldId id="455" r:id="rId22"/>
    <p:sldId id="449" r:id="rId23"/>
    <p:sldId id="377" r:id="rId24"/>
    <p:sldId id="378" r:id="rId25"/>
    <p:sldId id="379" r:id="rId26"/>
    <p:sldId id="432" r:id="rId27"/>
    <p:sldId id="429" r:id="rId28"/>
    <p:sldId id="430" r:id="rId29"/>
    <p:sldId id="431" r:id="rId30"/>
    <p:sldId id="434" r:id="rId31"/>
    <p:sldId id="441" r:id="rId32"/>
    <p:sldId id="442" r:id="rId33"/>
    <p:sldId id="443" r:id="rId34"/>
    <p:sldId id="457" r:id="rId35"/>
    <p:sldId id="445" r:id="rId36"/>
    <p:sldId id="446" r:id="rId37"/>
    <p:sldId id="448" r:id="rId38"/>
    <p:sldId id="402" r:id="rId39"/>
  </p:sldIdLst>
  <p:sldSz cx="9144000" cy="6858000" type="screen4x3"/>
  <p:notesSz cx="6858000" cy="9144000"/>
  <p:custDataLst>
    <p:tags r:id="rId42"/>
  </p:custDataLst>
  <p:defaultTextStyle>
    <a:defPPr>
      <a:defRPr lang="en-US"/>
    </a:defPPr>
    <a:lvl1pPr algn="l" rtl="0" fontAlgn="base">
      <a:spcBef>
        <a:spcPct val="0"/>
      </a:spcBef>
      <a:spcAft>
        <a:spcPct val="0"/>
      </a:spcAft>
      <a:defRPr sz="2400" b="1" kern="1200">
        <a:solidFill>
          <a:srgbClr val="000000"/>
        </a:solidFill>
        <a:latin typeface="Trebuchet MS" pitchFamily="34" charset="0"/>
        <a:ea typeface="+mn-ea"/>
        <a:cs typeface="+mn-cs"/>
      </a:defRPr>
    </a:lvl1pPr>
    <a:lvl2pPr marL="457200" algn="l" rtl="0" fontAlgn="base">
      <a:spcBef>
        <a:spcPct val="0"/>
      </a:spcBef>
      <a:spcAft>
        <a:spcPct val="0"/>
      </a:spcAft>
      <a:defRPr sz="2400" b="1" kern="1200">
        <a:solidFill>
          <a:srgbClr val="000000"/>
        </a:solidFill>
        <a:latin typeface="Trebuchet MS" pitchFamily="34" charset="0"/>
        <a:ea typeface="+mn-ea"/>
        <a:cs typeface="+mn-cs"/>
      </a:defRPr>
    </a:lvl2pPr>
    <a:lvl3pPr marL="914400" algn="l" rtl="0" fontAlgn="base">
      <a:spcBef>
        <a:spcPct val="0"/>
      </a:spcBef>
      <a:spcAft>
        <a:spcPct val="0"/>
      </a:spcAft>
      <a:defRPr sz="2400" b="1" kern="1200">
        <a:solidFill>
          <a:srgbClr val="000000"/>
        </a:solidFill>
        <a:latin typeface="Trebuchet MS" pitchFamily="34" charset="0"/>
        <a:ea typeface="+mn-ea"/>
        <a:cs typeface="+mn-cs"/>
      </a:defRPr>
    </a:lvl3pPr>
    <a:lvl4pPr marL="1371600" algn="l" rtl="0" fontAlgn="base">
      <a:spcBef>
        <a:spcPct val="0"/>
      </a:spcBef>
      <a:spcAft>
        <a:spcPct val="0"/>
      </a:spcAft>
      <a:defRPr sz="2400" b="1" kern="1200">
        <a:solidFill>
          <a:srgbClr val="000000"/>
        </a:solidFill>
        <a:latin typeface="Trebuchet MS" pitchFamily="34" charset="0"/>
        <a:ea typeface="+mn-ea"/>
        <a:cs typeface="+mn-cs"/>
      </a:defRPr>
    </a:lvl4pPr>
    <a:lvl5pPr marL="1828800" algn="l" rtl="0" fontAlgn="base">
      <a:spcBef>
        <a:spcPct val="0"/>
      </a:spcBef>
      <a:spcAft>
        <a:spcPct val="0"/>
      </a:spcAft>
      <a:defRPr sz="2400" b="1" kern="1200">
        <a:solidFill>
          <a:srgbClr val="000000"/>
        </a:solidFill>
        <a:latin typeface="Trebuchet MS" pitchFamily="34" charset="0"/>
        <a:ea typeface="+mn-ea"/>
        <a:cs typeface="+mn-cs"/>
      </a:defRPr>
    </a:lvl5pPr>
    <a:lvl6pPr marL="2286000" algn="l" defTabSz="914400" rtl="0" eaLnBrk="1" latinLnBrk="0" hangingPunct="1">
      <a:defRPr sz="2400" b="1" kern="1200">
        <a:solidFill>
          <a:srgbClr val="000000"/>
        </a:solidFill>
        <a:latin typeface="Trebuchet MS" pitchFamily="34" charset="0"/>
        <a:ea typeface="+mn-ea"/>
        <a:cs typeface="+mn-cs"/>
      </a:defRPr>
    </a:lvl6pPr>
    <a:lvl7pPr marL="2743200" algn="l" defTabSz="914400" rtl="0" eaLnBrk="1" latinLnBrk="0" hangingPunct="1">
      <a:defRPr sz="2400" b="1" kern="1200">
        <a:solidFill>
          <a:srgbClr val="000000"/>
        </a:solidFill>
        <a:latin typeface="Trebuchet MS" pitchFamily="34" charset="0"/>
        <a:ea typeface="+mn-ea"/>
        <a:cs typeface="+mn-cs"/>
      </a:defRPr>
    </a:lvl7pPr>
    <a:lvl8pPr marL="3200400" algn="l" defTabSz="914400" rtl="0" eaLnBrk="1" latinLnBrk="0" hangingPunct="1">
      <a:defRPr sz="2400" b="1" kern="1200">
        <a:solidFill>
          <a:srgbClr val="000000"/>
        </a:solidFill>
        <a:latin typeface="Trebuchet MS" pitchFamily="34" charset="0"/>
        <a:ea typeface="+mn-ea"/>
        <a:cs typeface="+mn-cs"/>
      </a:defRPr>
    </a:lvl8pPr>
    <a:lvl9pPr marL="3657600" algn="l" defTabSz="914400" rtl="0" eaLnBrk="1" latinLnBrk="0" hangingPunct="1">
      <a:defRPr sz="2400" b="1" kern="1200">
        <a:solidFill>
          <a:srgbClr val="000000"/>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600"/>
    <a:srgbClr val="E69426"/>
    <a:srgbClr val="2178B5"/>
    <a:srgbClr val="419A3C"/>
    <a:srgbClr val="FFFF66"/>
    <a:srgbClr val="6699FF"/>
    <a:srgbClr val="CCCC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88706" autoAdjust="0"/>
  </p:normalViewPr>
  <p:slideViewPr>
    <p:cSldViewPr>
      <p:cViewPr>
        <p:scale>
          <a:sx n="70" d="100"/>
          <a:sy n="70" d="100"/>
        </p:scale>
        <p:origin x="-2184" y="-756"/>
      </p:cViewPr>
      <p:guideLst>
        <p:guide orient="horz" pos="2160"/>
        <p:guide pos="2880"/>
      </p:guideLst>
    </p:cSldViewPr>
  </p:slideViewPr>
  <p:outlineViewPr>
    <p:cViewPr>
      <p:scale>
        <a:sx n="33" d="100"/>
        <a:sy n="33" d="100"/>
      </p:scale>
      <p:origin x="0" y="67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95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000" b="0">
                <a:solidFill>
                  <a:schemeClr val="tx1"/>
                </a:solidFill>
              </a:defRPr>
            </a:lvl1pPr>
          </a:lstStyle>
          <a:p>
            <a:pPr>
              <a:defRPr/>
            </a:pPr>
            <a:endParaRPr lang="en-US"/>
          </a:p>
        </p:txBody>
      </p:sp>
      <p:sp>
        <p:nvSpPr>
          <p:cNvPr id="235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000" b="0">
                <a:solidFill>
                  <a:schemeClr val="tx1"/>
                </a:solidFill>
              </a:defRPr>
            </a:lvl1pPr>
          </a:lstStyle>
          <a:p>
            <a:pPr>
              <a:defRPr/>
            </a:pPr>
            <a:endParaRPr lang="en-US"/>
          </a:p>
        </p:txBody>
      </p:sp>
      <p:sp>
        <p:nvSpPr>
          <p:cNvPr id="235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000" b="0">
                <a:solidFill>
                  <a:schemeClr val="tx1"/>
                </a:solidFill>
              </a:defRPr>
            </a:lvl1pPr>
          </a:lstStyle>
          <a:p>
            <a:pPr>
              <a:defRPr/>
            </a:pPr>
            <a:endParaRPr lang="en-US"/>
          </a:p>
        </p:txBody>
      </p:sp>
      <p:sp>
        <p:nvSpPr>
          <p:cNvPr id="235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defRPr sz="1000" b="0">
                <a:solidFill>
                  <a:schemeClr val="tx1"/>
                </a:solidFill>
              </a:defRPr>
            </a:lvl1pPr>
          </a:lstStyle>
          <a:p>
            <a:pPr>
              <a:defRPr/>
            </a:pPr>
            <a:fld id="{A1BA75DA-9868-45A2-BD24-43A1829D966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0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000" b="0">
                <a:solidFill>
                  <a:schemeClr val="tx1"/>
                </a:solidFill>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716088" y="720725"/>
            <a:ext cx="3422650" cy="256857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3573463"/>
            <a:ext cx="5486400" cy="4884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0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defRPr sz="1000" b="0">
                <a:solidFill>
                  <a:schemeClr val="tx1"/>
                </a:solidFill>
              </a:defRPr>
            </a:lvl1pPr>
          </a:lstStyle>
          <a:p>
            <a:pPr>
              <a:defRPr/>
            </a:pPr>
            <a:fld id="{9B04CCF0-4B47-4C46-AF24-859CB18909C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eaLnBrk="1" hangingPunct="1"/>
            <a:r>
              <a:rPr lang="en-US" sz="1800" dirty="0" smtClean="0"/>
              <a:t>Madison, WI 24 May 2011</a:t>
            </a:r>
          </a:p>
          <a:p>
            <a:pPr eaLnBrk="1" hangingPunct="1"/>
            <a:endParaRPr lang="en-US" sz="1800" dirty="0" smtClean="0"/>
          </a:p>
          <a:p>
            <a:pPr eaLnBrk="1" hangingPunct="1"/>
            <a:r>
              <a:rPr lang="en-US" sz="1800" dirty="0" smtClean="0"/>
              <a:t>It’s my pleasure to be able to talk to all of you about OCLC Research today. </a:t>
            </a:r>
          </a:p>
          <a:p>
            <a:pPr eaLnBrk="1" hangingPunct="1"/>
            <a:endParaRPr lang="en-US" sz="1800" dirty="0" smtClean="0"/>
          </a:p>
          <a:p>
            <a:pPr eaLnBrk="1" hangingPunct="1"/>
            <a:r>
              <a:rPr lang="en-US" sz="1800" dirty="0" smtClean="0"/>
              <a:t>About</a:t>
            </a:r>
            <a:r>
              <a:rPr lang="en-US" sz="1800" baseline="0" dirty="0" smtClean="0"/>
              <a:t> me: </a:t>
            </a:r>
            <a:r>
              <a:rPr lang="en-US" sz="1800" dirty="0" smtClean="0"/>
              <a:t>My role is to provide logistical and project management</a:t>
            </a:r>
            <a:r>
              <a:rPr lang="en-US" sz="1800" baseline="0" dirty="0" smtClean="0"/>
              <a:t> </a:t>
            </a:r>
            <a:r>
              <a:rPr lang="en-US" sz="1800" dirty="0" smtClean="0"/>
              <a:t>support for OCLC Research including things like working with other parts of OCLC to help the leverage work done originally in OCLC Research. </a:t>
            </a:r>
          </a:p>
        </p:txBody>
      </p:sp>
      <p:sp>
        <p:nvSpPr>
          <p:cNvPr id="33796" name="Slide Number Placeholder 3"/>
          <p:cNvSpPr>
            <a:spLocks noGrp="1"/>
          </p:cNvSpPr>
          <p:nvPr>
            <p:ph type="sldNum" sz="quarter" idx="5"/>
          </p:nvPr>
        </p:nvSpPr>
        <p:spPr>
          <a:noFill/>
        </p:spPr>
        <p:txBody>
          <a:bodyPr/>
          <a:lstStyle/>
          <a:p>
            <a:fld id="{C40ECA05-968D-432A-838F-D76D30661A78}"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r>
              <a:rPr lang="en-US" smtClean="0"/>
              <a:t>OCLC ResearchWorks is a labs area on the OCLC Research site that provides access to various experimental services and prototypes. </a:t>
            </a:r>
          </a:p>
          <a:p>
            <a:endParaRPr lang="en-US" smtClean="0"/>
          </a:p>
          <a:p>
            <a:r>
              <a:rPr lang="en-US" smtClean="0"/>
              <a:t>I’ve noted two examples – the PURL service which OCLC has been supporting as a free resolver service for many years; the other item is a new tool that maps FAST geographic headings to a map interface as a quick proof concept of the FAST subject headings work we’ve done (FAST is a faceted version of LCSH) – the latitude and longitude values for these geographic headings were captured by OCLC Research, added to the FAST headings, and also passed back to LC for LC to enrich its own LCSCH geographic headings.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WorldCat includes nearly 200 million resource descriptions (bibliographic records)</a:t>
            </a:r>
            <a:r>
              <a:rPr lang="en-US" baseline="0" dirty="0" smtClean="0"/>
              <a:t> that represent more than 1 billion individual items held by libraries and other participating institutions.  The descriptions are associated with more than 140 million creative works published as books, music, movies, etc. </a:t>
            </a:r>
            <a:r>
              <a:rPr lang="en-US" dirty="0" smtClean="0"/>
              <a:t> </a:t>
            </a:r>
          </a:p>
          <a:p>
            <a:endParaRPr lang="en-US" sz="1800" kern="1200" baseline="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26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27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28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xfrm>
            <a:off x="685800" y="4343400"/>
            <a:ext cx="5486400" cy="4114800"/>
          </a:xfrm>
          <a:noFill/>
          <a:ln/>
        </p:spPr>
        <p:txBody>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30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AutoNum type="arabicPeriod"/>
            </a:pPr>
            <a:r>
              <a:rPr lang="en-US" dirty="0" smtClean="0"/>
              <a:t>The genre terms, definitions, and related headings</a:t>
            </a:r>
            <a:r>
              <a:rPr lang="en-US" baseline="0" dirty="0" smtClean="0"/>
              <a:t> are derived from controlled vocabularies.</a:t>
            </a:r>
          </a:p>
          <a:p>
            <a:pPr marL="342900" indent="-342900">
              <a:buAutoNum type="arabicPeriod"/>
            </a:pPr>
            <a:r>
              <a:rPr lang="en-US" baseline="0" dirty="0" smtClean="0"/>
              <a:t>Recent items are retrieved using the WorldCat API which makes a wide range of indexes available to software applications.  There are indexes for subject, genre, geographic coverage and many other data elements.   Results can be ranked by library holdings count and filtered by audience level. </a:t>
            </a:r>
          </a:p>
          <a:p>
            <a:pPr marL="342900" indent="-342900">
              <a:buAutoNum type="arabicPeriod"/>
            </a:pPr>
            <a:r>
              <a:rPr lang="en-US" baseline="0" dirty="0" smtClean="0"/>
              <a:t>The list of top authors is based on publications and holdings counts for an author in a given genre. </a:t>
            </a:r>
          </a:p>
          <a:p>
            <a:pPr marL="342900" indent="-342900">
              <a:buNone/>
            </a:pPr>
            <a:endParaRPr lang="en-US" baseline="0" dirty="0" smtClean="0"/>
          </a:p>
        </p:txBody>
      </p:sp>
      <p:sp>
        <p:nvSpPr>
          <p:cNvPr id="4" name="Slide Number Placeholder 3"/>
          <p:cNvSpPr>
            <a:spLocks noGrp="1"/>
          </p:cNvSpPr>
          <p:nvPr>
            <p:ph type="sldNum" sz="quarter" idx="10"/>
          </p:nvPr>
        </p:nvSpPr>
        <p:spPr/>
        <p:txBody>
          <a:bodyPr/>
          <a:lstStyle/>
          <a:p>
            <a:fld id="{32CF4C4C-19F4-4555-84AC-DDCE43DBCD2E}" type="slidenum">
              <a:rPr lang="en-US" smtClean="0"/>
              <a:pPr/>
              <a:t>31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For the</a:t>
            </a:r>
            <a:r>
              <a:rPr lang="en-US" baseline="0" dirty="0" smtClean="0"/>
              <a:t> following two sections, we use the World API to retrieve relevant items </a:t>
            </a:r>
            <a:endParaRPr lang="en-US" dirty="0" smtClean="0"/>
          </a:p>
          <a:p>
            <a:r>
              <a:rPr lang="en-US" dirty="0" smtClean="0"/>
              <a:t>Movies to Books &gt; Movie novels</a:t>
            </a:r>
          </a:p>
          <a:p>
            <a:r>
              <a:rPr lang="en-US" dirty="0" smtClean="0"/>
              <a:t>Books</a:t>
            </a:r>
            <a:r>
              <a:rPr lang="en-US" baseline="0" dirty="0" smtClean="0"/>
              <a:t> to Movies &gt; Film adaptations</a:t>
            </a:r>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also display </a:t>
            </a:r>
            <a:r>
              <a:rPr lang="en-US" baseline="0" dirty="0" smtClean="0"/>
              <a:t>s</a:t>
            </a:r>
            <a:r>
              <a:rPr lang="en-US" dirty="0" smtClean="0"/>
              <a:t>ubjects, characters, and places.  These</a:t>
            </a:r>
            <a:r>
              <a:rPr lang="en-US" baseline="0" dirty="0" smtClean="0"/>
              <a:t> terms have been preprocessed to produce term pairs related to one another.   In this case, ‘Zombies’ and ‘Serial murderers’ are topics strongly associated with Horror fiction, whereas ‘Friendship’ has a weaker association.  By clicking on a term a user can explore a topic, e.g., friendship,  or a place, e.g., Ireland in the context of the genre.  The next slide provides brief summaries from the descriptions of the top horror films in WorldCat with Ireland as a setting. </a:t>
            </a:r>
            <a:endParaRPr lang="en-US" dirty="0" smtClean="0"/>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32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from OCLC’s headquarters</a:t>
            </a:r>
            <a:r>
              <a:rPr lang="en-US" baseline="0" dirty="0" smtClean="0"/>
              <a:t> campus in Dublin, Ohio, USA</a:t>
            </a:r>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33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the bottom of the page we feature </a:t>
            </a:r>
            <a:r>
              <a:rPr lang="en-US" dirty="0" smtClean="0"/>
              <a:t>awards and lists. </a:t>
            </a:r>
            <a:r>
              <a:rPr lang="en-US" baseline="0" dirty="0" smtClean="0"/>
              <a:t>We provide links to l</a:t>
            </a:r>
            <a:r>
              <a:rPr lang="en-US" dirty="0" smtClean="0"/>
              <a:t>ists created by WorldCat.org users and to external sites for</a:t>
            </a:r>
            <a:r>
              <a:rPr lang="en-US" baseline="0" dirty="0" smtClean="0"/>
              <a:t> film and literary awards.</a:t>
            </a:r>
            <a:r>
              <a:rPr lang="en-US" dirty="0" smtClean="0"/>
              <a:t> These are the only data elements that require human intervention to associate them with the genre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34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35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WorldCat Genres Team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OCLC Research</a:t>
            </a:r>
          </a:p>
          <a:p>
            <a:pPr>
              <a:buFont typeface="Arial" pitchFamily="34" charset="0"/>
              <a:buChar char="•"/>
            </a:pPr>
            <a:r>
              <a:rPr lang="en-US" dirty="0" smtClean="0"/>
              <a:t>Carol Hickey </a:t>
            </a:r>
          </a:p>
          <a:p>
            <a:pPr>
              <a:buFont typeface="Arial" pitchFamily="34" charset="0"/>
              <a:buChar char="•"/>
            </a:pPr>
            <a:r>
              <a:rPr lang="en-US" dirty="0" smtClean="0"/>
              <a:t>JD Shipengrover </a:t>
            </a:r>
          </a:p>
          <a:p>
            <a:pPr>
              <a:buFont typeface="Arial" pitchFamily="34" charset="0"/>
              <a:buChar char="•"/>
            </a:pPr>
            <a:r>
              <a:rPr lang="en-US" dirty="0" smtClean="0"/>
              <a:t>Roger Thompson </a:t>
            </a:r>
          </a:p>
          <a:p>
            <a:pPr>
              <a:buFont typeface="Arial" pitchFamily="34" charset="0"/>
              <a:buChar char="•"/>
            </a:pPr>
            <a:r>
              <a:rPr lang="en-US" dirty="0" smtClean="0"/>
              <a:t>Diane Vizine-Goetz </a:t>
            </a:r>
          </a:p>
          <a:p>
            <a:pPr>
              <a:buFont typeface="Arial" pitchFamily="34" charset="0"/>
              <a:buChar char="•"/>
            </a:pPr>
            <a:r>
              <a:rPr lang="en-US" dirty="0" smtClean="0"/>
              <a:t>Harry Wagner </a:t>
            </a:r>
          </a:p>
          <a:p>
            <a:pPr>
              <a:buFont typeface="Arial" pitchFamily="34" charset="0"/>
              <a:buNone/>
            </a:pPr>
            <a:endParaRPr lang="en-US" dirty="0" smtClean="0"/>
          </a:p>
          <a:p>
            <a:pPr>
              <a:buFont typeface="Arial" pitchFamily="34" charset="0"/>
              <a:buNone/>
            </a:pPr>
            <a:r>
              <a:rPr lang="en-US" dirty="0" smtClean="0"/>
              <a:t>WorldCat.org</a:t>
            </a:r>
          </a:p>
          <a:p>
            <a:pPr>
              <a:buFont typeface="Arial" pitchFamily="34" charset="0"/>
              <a:buChar char="•"/>
            </a:pPr>
            <a:r>
              <a:rPr lang="en-US" dirty="0" smtClean="0"/>
              <a:t>James Buettner </a:t>
            </a:r>
          </a:p>
          <a:p>
            <a:pPr>
              <a:buFont typeface="Arial" pitchFamily="34" charset="0"/>
              <a:buChar char="•"/>
            </a:pPr>
            <a:r>
              <a:rPr lang="en-US" dirty="0" smtClean="0"/>
              <a:t>Bob Schulz</a:t>
            </a: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rebuchet MS" pitchFamily="34" charset="0"/>
                <a:ea typeface="+mn-ea"/>
                <a:cs typeface="+mn-cs"/>
              </a:rPr>
              <a:t>“This report holds what is likely the most accurate data to date on Latino library usage. Prior research on Latinos and libraries has not been able to provide a reliable baseline and was not conducted at a scale to provide actionable data.” – executive summary</a:t>
            </a:r>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rebuchet MS" pitchFamily="34" charset="0"/>
                <a:ea typeface="+mn-ea"/>
                <a:cs typeface="+mn-cs"/>
              </a:rPr>
              <a:t>While the battle of e-resources and services has intensified across</a:t>
            </a:r>
          </a:p>
          <a:p>
            <a:r>
              <a:rPr lang="en-US" sz="1200" kern="1200" baseline="0" dirty="0" smtClean="0">
                <a:solidFill>
                  <a:schemeClr val="tx1"/>
                </a:solidFill>
                <a:latin typeface="Trebuchet MS" pitchFamily="34" charset="0"/>
                <a:ea typeface="+mn-ea"/>
                <a:cs typeface="+mn-cs"/>
              </a:rPr>
              <a:t>an increasing number of providers and services over the last five</a:t>
            </a:r>
          </a:p>
          <a:p>
            <a:r>
              <a:rPr lang="en-US" sz="1200" kern="1200" baseline="0" dirty="0" smtClean="0">
                <a:solidFill>
                  <a:schemeClr val="tx1"/>
                </a:solidFill>
                <a:latin typeface="Trebuchet MS" pitchFamily="34" charset="0"/>
                <a:ea typeface="+mn-ea"/>
                <a:cs typeface="+mn-cs"/>
              </a:rPr>
              <a:t>years, the landscape of print book suppliers for consumers has</a:t>
            </a:r>
          </a:p>
          <a:p>
            <a:r>
              <a:rPr lang="en-US" sz="1200" kern="1200" baseline="0" dirty="0" smtClean="0">
                <a:solidFill>
                  <a:schemeClr val="tx1"/>
                </a:solidFill>
                <a:latin typeface="Trebuchet MS" pitchFamily="34" charset="0"/>
                <a:ea typeface="+mn-ea"/>
                <a:cs typeface="+mn-cs"/>
              </a:rPr>
              <a:t>remained largely the same—Amazon, a few other large book</a:t>
            </a:r>
          </a:p>
          <a:p>
            <a:r>
              <a:rPr lang="en-US" sz="1200" kern="1200" baseline="0" dirty="0" smtClean="0">
                <a:solidFill>
                  <a:schemeClr val="tx1"/>
                </a:solidFill>
                <a:latin typeface="Trebuchet MS" pitchFamily="34" charset="0"/>
                <a:ea typeface="+mn-ea"/>
                <a:cs typeface="+mn-cs"/>
              </a:rPr>
              <a:t>suppliers and libraries. Earlier we reviewed the number-one activity</a:t>
            </a:r>
          </a:p>
          <a:p>
            <a:r>
              <a:rPr lang="en-US" sz="1200" kern="1200" baseline="0" dirty="0" smtClean="0">
                <a:solidFill>
                  <a:schemeClr val="tx1"/>
                </a:solidFill>
                <a:latin typeface="Trebuchet MS" pitchFamily="34" charset="0"/>
                <a:ea typeface="+mn-ea"/>
                <a:cs typeface="+mn-cs"/>
              </a:rPr>
              <a:t>at U.S. libraries is “borrowing print books,” followed by “leisure</a:t>
            </a:r>
          </a:p>
          <a:p>
            <a:r>
              <a:rPr lang="en-US" sz="1200" kern="1200" baseline="0" dirty="0" smtClean="0">
                <a:solidFill>
                  <a:schemeClr val="tx1"/>
                </a:solidFill>
                <a:latin typeface="Trebuchet MS" pitchFamily="34" charset="0"/>
                <a:ea typeface="+mn-ea"/>
                <a:cs typeface="+mn-cs"/>
              </a:rPr>
              <a:t>reading.” When respondents were asked to identify the most</a:t>
            </a:r>
          </a:p>
          <a:p>
            <a:r>
              <a:rPr lang="en-US" sz="1200" kern="1200" baseline="0" dirty="0" smtClean="0">
                <a:solidFill>
                  <a:schemeClr val="tx1"/>
                </a:solidFill>
                <a:latin typeface="Trebuchet MS" pitchFamily="34" charset="0"/>
                <a:ea typeface="+mn-ea"/>
                <a:cs typeface="+mn-cs"/>
              </a:rPr>
              <a:t>important role of the library, “books, videos and music” topped the</a:t>
            </a:r>
          </a:p>
          <a:p>
            <a:r>
              <a:rPr lang="en-US" sz="1200" kern="1200" baseline="0" dirty="0" smtClean="0">
                <a:solidFill>
                  <a:schemeClr val="tx1"/>
                </a:solidFill>
                <a:latin typeface="Trebuchet MS" pitchFamily="34" charset="0"/>
                <a:ea typeface="+mn-ea"/>
                <a:cs typeface="+mn-cs"/>
              </a:rPr>
              <a:t>list. This view was consistent across all age groups surveyed with</a:t>
            </a:r>
          </a:p>
          <a:p>
            <a:r>
              <a:rPr lang="en-US" sz="1200" kern="1200" baseline="0" dirty="0" smtClean="0">
                <a:solidFill>
                  <a:schemeClr val="tx1"/>
                </a:solidFill>
                <a:latin typeface="Trebuchet MS" pitchFamily="34" charset="0"/>
                <a:ea typeface="+mn-ea"/>
                <a:cs typeface="+mn-cs"/>
              </a:rPr>
              <a:t>the exception of teens ages 14–17, who indicated that “a place to</a:t>
            </a:r>
          </a:p>
          <a:p>
            <a:r>
              <a:rPr lang="en-US" sz="1200" kern="1200" baseline="0" dirty="0" smtClean="0">
                <a:solidFill>
                  <a:schemeClr val="tx1"/>
                </a:solidFill>
                <a:latin typeface="Trebuchet MS" pitchFamily="34" charset="0"/>
                <a:ea typeface="+mn-ea"/>
                <a:cs typeface="+mn-cs"/>
              </a:rPr>
              <a:t>read” was the most important library role to them. Libraries as a</a:t>
            </a:r>
          </a:p>
          <a:p>
            <a:r>
              <a:rPr lang="en-US" sz="1200" kern="1200" baseline="0" dirty="0" smtClean="0">
                <a:solidFill>
                  <a:schemeClr val="tx1"/>
                </a:solidFill>
                <a:latin typeface="Trebuchet MS" pitchFamily="34" charset="0"/>
                <a:ea typeface="+mn-ea"/>
                <a:cs typeface="+mn-cs"/>
              </a:rPr>
              <a:t>source of books remain both top-of-mind and top-of-personal-value</a:t>
            </a:r>
          </a:p>
          <a:p>
            <a:r>
              <a:rPr lang="en-US" sz="1200" kern="1200" baseline="0" dirty="0" smtClean="0">
                <a:solidFill>
                  <a:schemeClr val="tx1"/>
                </a:solidFill>
                <a:latin typeface="Trebuchet MS" pitchFamily="34" charset="0"/>
                <a:ea typeface="+mn-ea"/>
                <a:cs typeface="+mn-cs"/>
              </a:rPr>
              <a:t>for Americans.</a:t>
            </a:r>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http://www.oclc.org/reports/2010perceptions.htm</a:t>
            </a:r>
            <a:endParaRPr lang="en-US" dirty="0"/>
          </a:p>
        </p:txBody>
      </p:sp>
      <p:sp>
        <p:nvSpPr>
          <p:cNvPr id="4" name="Slide Number Placeholder 3"/>
          <p:cNvSpPr>
            <a:spLocks noGrp="1"/>
          </p:cNvSpPr>
          <p:nvPr>
            <p:ph type="sldNum" sz="quarter" idx="10"/>
          </p:nvPr>
        </p:nvSpPr>
        <p:spPr/>
        <p:txBody>
          <a:bodyPr/>
          <a:lstStyle/>
          <a:p>
            <a:pPr>
              <a:defRPr/>
            </a:pPr>
            <a:fld id="{9B04CCF0-4B47-4C46-AF24-859CB18909C3}" type="slidenum">
              <a:rPr lang="en-US" smtClean="0"/>
              <a:pPr>
                <a:defRPr/>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717675" y="720725"/>
            <a:ext cx="3424238" cy="2568575"/>
          </a:xfrm>
          <a:ln/>
        </p:spPr>
      </p:sp>
      <p:sp>
        <p:nvSpPr>
          <p:cNvPr id="35843" name="Rectangle 3"/>
          <p:cNvSpPr>
            <a:spLocks noGrp="1" noChangeArrowheads="1"/>
          </p:cNvSpPr>
          <p:nvPr>
            <p:ph type="body" idx="1"/>
          </p:nvPr>
        </p:nvSpPr>
        <p:spPr>
          <a:noFill/>
          <a:ln/>
        </p:spPr>
        <p:txBody>
          <a:bodyPr/>
          <a:lstStyle/>
          <a:p>
            <a:endParaRPr lang="en-US" smtClean="0"/>
          </a:p>
          <a:p>
            <a:r>
              <a:rPr lang="en-US" smtClean="0"/>
              <a:t>OCLC Research can trace it origins to a small  research unit at OCLC, originally established by Fred Kilgour. It exists to conduct or advance applied research consistent with OCLC’s mission to reduce library costs and further access to information. </a:t>
            </a:r>
          </a:p>
          <a:p>
            <a:endParaRPr lang="en-US" smtClean="0"/>
          </a:p>
          <a:p>
            <a:r>
              <a:rPr lang="en-US" smtClean="0"/>
              <a:t>Slightly less than 50 staff are part of the unit – this varies over the year with interns, etc. – and includes a range of expertise and abilities. In many respects OCLC Research is a company within the company and has talent onboard from programmiing to web design to economics and beyond. </a:t>
            </a:r>
          </a:p>
          <a:p>
            <a:endParaRPr lang="en-US" smtClean="0"/>
          </a:p>
          <a:p>
            <a:r>
              <a:rPr lang="en-US" smtClean="0"/>
              <a:t>As OCLC provides a number of different research-based outputs, let me briefly say which OR does not do – we sometimes contribute to work by our Marketing staff who do membership reports like the famous Pattern Recognition, but we don’t do the reports, nor do we do WebJunction’s various reports. OCLC Research is not a product research and development unit though we will sometimes contribute to product/service work including transitioning work initially done in OR to our production systems.</a:t>
            </a:r>
          </a:p>
          <a:p>
            <a:endParaRPr lang="en-US" smtClean="0"/>
          </a:p>
          <a:p>
            <a:r>
              <a:rPr lang="en-US" smtClean="0"/>
              <a:t>OCLC Research does do a our own report series, build prototypes, create software, work with large data sets (esp. WorldCat), assist outside academic research work, publish in the peer-reviewed literature, and we are often involved in important standards work.</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lnSpc>
                <a:spcPct val="120000"/>
              </a:lnSpc>
              <a:spcBef>
                <a:spcPct val="50000"/>
              </a:spcBef>
              <a:defRPr/>
            </a:pPr>
            <a:endParaRPr lang="en-US"/>
          </a:p>
        </p:txBody>
      </p:sp>
      <p:sp>
        <p:nvSpPr>
          <p:cNvPr id="5" name="Oval 14"/>
          <p:cNvSpPr>
            <a:spLocks noChangeArrowheads="1"/>
          </p:cNvSpPr>
          <p:nvPr/>
        </p:nvSpPr>
        <p:spPr bwMode="auto">
          <a:xfrm>
            <a:off x="5711825" y="-279400"/>
            <a:ext cx="2425700" cy="2425700"/>
          </a:xfrm>
          <a:prstGeom prst="ellipse">
            <a:avLst/>
          </a:prstGeom>
          <a:solidFill>
            <a:srgbClr val="FFFFFF">
              <a:alpha val="7001"/>
            </a:srgbClr>
          </a:solidFill>
          <a:ln w="9525">
            <a:noFill/>
            <a:round/>
            <a:headEnd/>
            <a:tailEnd/>
          </a:ln>
          <a:effectLst/>
        </p:spPr>
        <p:txBody>
          <a:bodyPr wrap="none" anchor="ctr"/>
          <a:lstStyle/>
          <a:p>
            <a:pPr>
              <a:lnSpc>
                <a:spcPct val="120000"/>
              </a:lnSpc>
              <a:spcBef>
                <a:spcPct val="50000"/>
              </a:spcBef>
              <a:defRPr/>
            </a:pPr>
            <a:endParaRPr lang="en-US"/>
          </a:p>
        </p:txBody>
      </p:sp>
      <p:sp>
        <p:nvSpPr>
          <p:cNvPr id="6" name="Oval 15"/>
          <p:cNvSpPr>
            <a:spLocks noChangeArrowheads="1"/>
          </p:cNvSpPr>
          <p:nvPr/>
        </p:nvSpPr>
        <p:spPr bwMode="auto">
          <a:xfrm>
            <a:off x="7567613" y="719138"/>
            <a:ext cx="1711325" cy="1711325"/>
          </a:xfrm>
          <a:prstGeom prst="ellipse">
            <a:avLst/>
          </a:prstGeom>
          <a:solidFill>
            <a:srgbClr val="FFFFFF">
              <a:alpha val="14999"/>
            </a:srgbClr>
          </a:solidFill>
          <a:ln w="9525">
            <a:noFill/>
            <a:round/>
            <a:headEnd/>
            <a:tailEnd/>
          </a:ln>
          <a:effectLst/>
        </p:spPr>
        <p:txBody>
          <a:bodyPr wrap="none" anchor="ctr"/>
          <a:lstStyle/>
          <a:p>
            <a:pPr>
              <a:lnSpc>
                <a:spcPct val="120000"/>
              </a:lnSpc>
              <a:spcBef>
                <a:spcPct val="50000"/>
              </a:spcBef>
              <a:defRPr/>
            </a:pPr>
            <a:endParaRPr lang="en-US"/>
          </a:p>
        </p:txBody>
      </p:sp>
      <p:sp>
        <p:nvSpPr>
          <p:cNvPr id="7" name="Oval 16"/>
          <p:cNvSpPr>
            <a:spLocks noChangeArrowheads="1"/>
          </p:cNvSpPr>
          <p:nvPr/>
        </p:nvSpPr>
        <p:spPr bwMode="auto">
          <a:xfrm>
            <a:off x="6997700" y="1860550"/>
            <a:ext cx="1139825" cy="1139825"/>
          </a:xfrm>
          <a:prstGeom prst="ellipse">
            <a:avLst/>
          </a:prstGeom>
          <a:solidFill>
            <a:srgbClr val="FFFFFF">
              <a:alpha val="20000"/>
            </a:srgbClr>
          </a:solidFill>
          <a:ln w="9525">
            <a:noFill/>
            <a:round/>
            <a:headEnd/>
            <a:tailEnd/>
          </a:ln>
          <a:effectLst/>
        </p:spPr>
        <p:txBody>
          <a:bodyPr wrap="none" anchor="ctr"/>
          <a:lstStyle/>
          <a:p>
            <a:pPr>
              <a:lnSpc>
                <a:spcPct val="120000"/>
              </a:lnSpc>
              <a:spcBef>
                <a:spcPct val="50000"/>
              </a:spcBef>
              <a:defRPr/>
            </a:pPr>
            <a:endParaRPr lang="en-US"/>
          </a:p>
        </p:txBody>
      </p:sp>
      <p:grpSp>
        <p:nvGrpSpPr>
          <p:cNvPr id="8" name="Group 21"/>
          <p:cNvGrpSpPr>
            <a:grpSpLocks/>
          </p:cNvGrpSpPr>
          <p:nvPr/>
        </p:nvGrpSpPr>
        <p:grpSpPr bwMode="auto">
          <a:xfrm>
            <a:off x="0" y="0"/>
            <a:ext cx="9144000" cy="6858000"/>
            <a:chOff x="0" y="0"/>
            <a:chExt cx="5760" cy="4320"/>
          </a:xfrm>
        </p:grpSpPr>
        <p:pic>
          <p:nvPicPr>
            <p:cNvPr id="9"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a:ln w="9525">
              <a:noFill/>
              <a:miter lim="800000"/>
              <a:headEnd/>
              <a:tailEnd/>
            </a:ln>
          </p:spPr>
        </p:pic>
        <p:pic>
          <p:nvPicPr>
            <p:cNvPr id="10"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a:ln w="9525">
              <a:noFill/>
              <a:miter lim="800000"/>
              <a:headEnd/>
              <a:tailEnd/>
            </a:ln>
          </p:spPr>
        </p:pic>
        <p:pic>
          <p:nvPicPr>
            <p:cNvPr id="11"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a:ln w="9525">
              <a:noFill/>
              <a:miter lim="800000"/>
              <a:headEnd/>
              <a:tailEnd/>
            </a:ln>
          </p:spPr>
        </p:pic>
        <p:pic>
          <p:nvPicPr>
            <p:cNvPr id="12"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a:ln w="9525">
              <a:noFill/>
              <a:miter lim="800000"/>
              <a:headEnd/>
              <a:tailEnd/>
            </a:ln>
          </p:spPr>
        </p:pic>
      </p:grpSp>
      <p:sp>
        <p:nvSpPr>
          <p:cNvPr id="13"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a:lnSpc>
                <a:spcPct val="120000"/>
              </a:lnSpc>
              <a:spcBef>
                <a:spcPct val="50000"/>
              </a:spcBef>
              <a:defRPr/>
            </a:pPr>
            <a:endParaRPr lang="en-US">
              <a:solidFill>
                <a:schemeClr val="accent1"/>
              </a:solidFill>
            </a:endParaRPr>
          </a:p>
        </p:txBody>
      </p:sp>
      <p:pic>
        <p:nvPicPr>
          <p:cNvPr id="14" name="Picture 14" descr="white logo transparent.png"/>
          <p:cNvPicPr>
            <a:picLocks noChangeAspect="1"/>
          </p:cNvPicPr>
          <p:nvPr userDrawn="1"/>
        </p:nvPicPr>
        <p:blipFill>
          <a:blip r:embed="rId6" cstate="print"/>
          <a:srcRect/>
          <a:stretch>
            <a:fillRect/>
          </a:stretch>
        </p:blipFill>
        <p:spPr bwMode="auto">
          <a:xfrm>
            <a:off x="938213" y="1377950"/>
            <a:ext cx="1587500" cy="1608138"/>
          </a:xfrm>
          <a:prstGeom prst="rect">
            <a:avLst/>
          </a:prstGeom>
          <a:noFill/>
          <a:ln w="9525">
            <a:noFill/>
            <a:miter lim="800000"/>
            <a:headEnd/>
            <a:tailEnd/>
          </a:ln>
        </p:spPr>
      </p:pic>
      <p:sp>
        <p:nvSpPr>
          <p:cNvPr id="6146" name="Rectangle 2"/>
          <p:cNvSpPr>
            <a:spLocks noGrp="1" noChangeArrowheads="1"/>
          </p:cNvSpPr>
          <p:nvPr>
            <p:ph type="ctrTitle"/>
          </p:nvPr>
        </p:nvSpPr>
        <p:spPr>
          <a:xfrm>
            <a:off x="3573463" y="862014"/>
            <a:ext cx="4808537" cy="1751012"/>
          </a:xfrm>
        </p:spPr>
        <p:txBody>
          <a:bodyPr anchor="b"/>
          <a:lstStyle>
            <a:lvl1pPr>
              <a:defRPr sz="3000">
                <a:solidFill>
                  <a:schemeClr val="bg1"/>
                </a:solidFill>
              </a:defRPr>
            </a:lvl1pPr>
          </a:lstStyle>
          <a:p>
            <a:r>
              <a:rPr lang="en-US" dirty="0" smtClean="0"/>
              <a:t>Click to edit Master title style</a:t>
            </a:r>
            <a:endParaRPr lang="en-US" dirty="0"/>
          </a:p>
        </p:txBody>
      </p:sp>
      <p:sp>
        <p:nvSpPr>
          <p:cNvPr id="6147" name="Rectangle 3"/>
          <p:cNvSpPr>
            <a:spLocks noGrp="1" noChangeArrowheads="1"/>
          </p:cNvSpPr>
          <p:nvPr>
            <p:ph type="subTitle" idx="1"/>
          </p:nvPr>
        </p:nvSpPr>
        <p:spPr>
          <a:xfrm>
            <a:off x="3573463" y="3352801"/>
            <a:ext cx="4198937" cy="1930400"/>
          </a:xfrm>
        </p:spPr>
        <p:txBody>
          <a:bodyPr tIns="45720" bIns="45720"/>
          <a:lstStyle>
            <a:lvl1pPr marL="0" indent="12700">
              <a:spcBef>
                <a:spcPct val="0"/>
              </a:spcBef>
              <a:defRPr/>
            </a:lvl1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lnSpc>
                <a:spcPct val="120000"/>
              </a:lnSpc>
              <a:spcBef>
                <a:spcPct val="50000"/>
              </a:spcBef>
              <a:defRPr/>
            </a:pPr>
            <a:endParaRPr lang="en-US"/>
          </a:p>
        </p:txBody>
      </p:sp>
      <p:sp>
        <p:nvSpPr>
          <p:cNvPr id="5" name="Oval 14"/>
          <p:cNvSpPr>
            <a:spLocks noChangeArrowheads="1"/>
          </p:cNvSpPr>
          <p:nvPr/>
        </p:nvSpPr>
        <p:spPr bwMode="auto">
          <a:xfrm>
            <a:off x="5711825" y="-279400"/>
            <a:ext cx="2425700" cy="2425700"/>
          </a:xfrm>
          <a:prstGeom prst="ellipse">
            <a:avLst/>
          </a:prstGeom>
          <a:solidFill>
            <a:srgbClr val="FFFFFF">
              <a:alpha val="7001"/>
            </a:srgbClr>
          </a:solidFill>
          <a:ln w="9525">
            <a:noFill/>
            <a:round/>
            <a:headEnd/>
            <a:tailEnd/>
          </a:ln>
          <a:effectLst/>
        </p:spPr>
        <p:txBody>
          <a:bodyPr wrap="none" anchor="ctr"/>
          <a:lstStyle/>
          <a:p>
            <a:pPr>
              <a:lnSpc>
                <a:spcPct val="120000"/>
              </a:lnSpc>
              <a:spcBef>
                <a:spcPct val="50000"/>
              </a:spcBef>
              <a:defRPr/>
            </a:pPr>
            <a:endParaRPr lang="en-US"/>
          </a:p>
        </p:txBody>
      </p:sp>
      <p:sp>
        <p:nvSpPr>
          <p:cNvPr id="6" name="Oval 15"/>
          <p:cNvSpPr>
            <a:spLocks noChangeArrowheads="1"/>
          </p:cNvSpPr>
          <p:nvPr/>
        </p:nvSpPr>
        <p:spPr bwMode="auto">
          <a:xfrm>
            <a:off x="7567613" y="719138"/>
            <a:ext cx="1711325" cy="1711325"/>
          </a:xfrm>
          <a:prstGeom prst="ellipse">
            <a:avLst/>
          </a:prstGeom>
          <a:solidFill>
            <a:srgbClr val="FFFFFF">
              <a:alpha val="14999"/>
            </a:srgbClr>
          </a:solidFill>
          <a:ln w="9525">
            <a:noFill/>
            <a:round/>
            <a:headEnd/>
            <a:tailEnd/>
          </a:ln>
          <a:effectLst/>
        </p:spPr>
        <p:txBody>
          <a:bodyPr wrap="none" anchor="ctr"/>
          <a:lstStyle/>
          <a:p>
            <a:pPr>
              <a:lnSpc>
                <a:spcPct val="120000"/>
              </a:lnSpc>
              <a:spcBef>
                <a:spcPct val="50000"/>
              </a:spcBef>
              <a:defRPr/>
            </a:pPr>
            <a:endParaRPr lang="en-US"/>
          </a:p>
        </p:txBody>
      </p:sp>
      <p:sp>
        <p:nvSpPr>
          <p:cNvPr id="7" name="Oval 16"/>
          <p:cNvSpPr>
            <a:spLocks noChangeArrowheads="1"/>
          </p:cNvSpPr>
          <p:nvPr/>
        </p:nvSpPr>
        <p:spPr bwMode="auto">
          <a:xfrm>
            <a:off x="6997700" y="1860550"/>
            <a:ext cx="1139825" cy="1139825"/>
          </a:xfrm>
          <a:prstGeom prst="ellipse">
            <a:avLst/>
          </a:prstGeom>
          <a:solidFill>
            <a:srgbClr val="FFFFFF">
              <a:alpha val="20000"/>
            </a:srgbClr>
          </a:solidFill>
          <a:ln w="9525">
            <a:noFill/>
            <a:round/>
            <a:headEnd/>
            <a:tailEnd/>
          </a:ln>
          <a:effectLst/>
        </p:spPr>
        <p:txBody>
          <a:bodyPr wrap="none" anchor="ctr"/>
          <a:lstStyle/>
          <a:p>
            <a:pPr>
              <a:lnSpc>
                <a:spcPct val="120000"/>
              </a:lnSpc>
              <a:spcBef>
                <a:spcPct val="50000"/>
              </a:spcBef>
              <a:defRPr/>
            </a:pPr>
            <a:endParaRPr lang="en-US"/>
          </a:p>
        </p:txBody>
      </p:sp>
      <p:grpSp>
        <p:nvGrpSpPr>
          <p:cNvPr id="8" name="Group 21"/>
          <p:cNvGrpSpPr>
            <a:grpSpLocks/>
          </p:cNvGrpSpPr>
          <p:nvPr/>
        </p:nvGrpSpPr>
        <p:grpSpPr bwMode="auto">
          <a:xfrm>
            <a:off x="0" y="0"/>
            <a:ext cx="9144000" cy="6858000"/>
            <a:chOff x="0" y="0"/>
            <a:chExt cx="5760" cy="4320"/>
          </a:xfrm>
        </p:grpSpPr>
        <p:pic>
          <p:nvPicPr>
            <p:cNvPr id="9"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a:ln w="9525">
              <a:noFill/>
              <a:miter lim="800000"/>
              <a:headEnd/>
              <a:tailEnd/>
            </a:ln>
          </p:spPr>
        </p:pic>
        <p:pic>
          <p:nvPicPr>
            <p:cNvPr id="10"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a:ln w="9525">
              <a:noFill/>
              <a:miter lim="800000"/>
              <a:headEnd/>
              <a:tailEnd/>
            </a:ln>
          </p:spPr>
        </p:pic>
        <p:pic>
          <p:nvPicPr>
            <p:cNvPr id="11"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a:ln w="9525">
              <a:noFill/>
              <a:miter lim="800000"/>
              <a:headEnd/>
              <a:tailEnd/>
            </a:ln>
          </p:spPr>
        </p:pic>
        <p:pic>
          <p:nvPicPr>
            <p:cNvPr id="12"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a:ln w="9525">
              <a:noFill/>
              <a:miter lim="800000"/>
              <a:headEnd/>
              <a:tailEnd/>
            </a:ln>
          </p:spPr>
        </p:pic>
      </p:grpSp>
      <p:pic>
        <p:nvPicPr>
          <p:cNvPr id="13" name="Picture 15" descr="OCLC_Tag_H_LG.jpg"/>
          <p:cNvPicPr>
            <a:picLocks noChangeAspect="1"/>
          </p:cNvPicPr>
          <p:nvPr userDrawn="1"/>
        </p:nvPicPr>
        <p:blipFill>
          <a:blip r:embed="rId6" cstate="print"/>
          <a:srcRect/>
          <a:stretch>
            <a:fillRect/>
          </a:stretch>
        </p:blipFill>
        <p:spPr bwMode="auto">
          <a:xfrm>
            <a:off x="2324100" y="5534025"/>
            <a:ext cx="4495800" cy="884238"/>
          </a:xfrm>
          <a:prstGeom prst="rect">
            <a:avLst/>
          </a:prstGeom>
          <a:noFill/>
          <a:ln w="9525">
            <a:noFill/>
            <a:miter lim="800000"/>
            <a:headEnd/>
            <a:tailEnd/>
          </a:ln>
        </p:spPr>
      </p:pic>
      <p:sp>
        <p:nvSpPr>
          <p:cNvPr id="6146" name="Rectangle 2"/>
          <p:cNvSpPr>
            <a:spLocks noGrp="1" noChangeArrowheads="1"/>
          </p:cNvSpPr>
          <p:nvPr>
            <p:ph type="ctrTitle"/>
          </p:nvPr>
        </p:nvSpPr>
        <p:spPr>
          <a:xfrm>
            <a:off x="533401" y="862014"/>
            <a:ext cx="7848600" cy="1119186"/>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6147" name="Rectangle 3"/>
          <p:cNvSpPr>
            <a:spLocks noGrp="1" noChangeArrowheads="1"/>
          </p:cNvSpPr>
          <p:nvPr>
            <p:ph type="subTitle" idx="1"/>
          </p:nvPr>
        </p:nvSpPr>
        <p:spPr>
          <a:xfrm>
            <a:off x="609600" y="3200400"/>
            <a:ext cx="4198937" cy="1930400"/>
          </a:xfrm>
        </p:spPr>
        <p:txBody>
          <a:bodyPr tIns="45720" bIns="45720"/>
          <a:lstStyle>
            <a:lvl1pPr marL="0" indent="12700">
              <a:spcBef>
                <a:spcPct val="0"/>
              </a:spcBef>
              <a:defRPr/>
            </a:lvl1pPr>
          </a:lstStyle>
          <a:p>
            <a:r>
              <a:rPr lang="en-US" dirty="0" smtClean="0"/>
              <a:t>Click to edit Master subtitle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34975" y="147638"/>
            <a:ext cx="8023225" cy="995362"/>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4975" y="1447800"/>
            <a:ext cx="7702550" cy="4691063"/>
          </a:xfrm>
        </p:spPr>
        <p:txBody>
          <a:bodyPr/>
          <a:lstStyle/>
          <a:p>
            <a:pPr lvl="0"/>
            <a:endParaRPr 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975" y="147638"/>
            <a:ext cx="8023225" cy="995362"/>
          </a:xfrm>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title and body text">
    <p:spTree>
      <p:nvGrpSpPr>
        <p:cNvPr id="1" name=""/>
        <p:cNvGrpSpPr/>
        <p:nvPr/>
      </p:nvGrpSpPr>
      <p:grpSpPr>
        <a:xfrm>
          <a:off x="0" y="0"/>
          <a:ext cx="0" cy="0"/>
          <a:chOff x="0" y="0"/>
          <a:chExt cx="0" cy="0"/>
        </a:xfrm>
      </p:grpSpPr>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1" hasCustomPrompt="1"/>
          </p:nvPr>
        </p:nvSpPr>
        <p:spPr>
          <a:xfrm>
            <a:off x="1371600" y="6629400"/>
            <a:ext cx="914400" cy="914400"/>
          </a:xfrm>
        </p:spPr>
        <p:txBody>
          <a:bodyPr/>
          <a:lstStyle/>
          <a:p>
            <a:pPr lvl="3"/>
            <a:r>
              <a:rPr lang="en-US" dirty="0" err="1" smtClean="0"/>
              <a:t>ourth</a:t>
            </a:r>
            <a:r>
              <a:rPr lang="en-US" dirty="0" smtClean="0"/>
              <a:t> level</a:t>
            </a:r>
          </a:p>
          <a:p>
            <a:pPr lvl="4"/>
            <a:r>
              <a:rPr lang="en-US" dirty="0" smtClean="0"/>
              <a:t>Fifth level</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lnSpc>
                <a:spcPct val="120000"/>
              </a:lnSpc>
              <a:spcBef>
                <a:spcPct val="50000"/>
              </a:spcBef>
              <a:defRPr/>
            </a:pPr>
            <a:endParaRPr lang="en-US"/>
          </a:p>
        </p:txBody>
      </p:sp>
      <p:sp>
        <p:nvSpPr>
          <p:cNvPr id="5" name="Oval 14"/>
          <p:cNvSpPr>
            <a:spLocks noChangeArrowheads="1"/>
          </p:cNvSpPr>
          <p:nvPr/>
        </p:nvSpPr>
        <p:spPr bwMode="auto">
          <a:xfrm>
            <a:off x="5711825" y="-279400"/>
            <a:ext cx="2425700" cy="2425700"/>
          </a:xfrm>
          <a:prstGeom prst="ellipse">
            <a:avLst/>
          </a:prstGeom>
          <a:solidFill>
            <a:srgbClr val="FFFFFF">
              <a:alpha val="7001"/>
            </a:srgbClr>
          </a:solidFill>
          <a:ln w="9525">
            <a:noFill/>
            <a:round/>
            <a:headEnd/>
            <a:tailEnd/>
          </a:ln>
          <a:effectLst/>
        </p:spPr>
        <p:txBody>
          <a:bodyPr wrap="none" anchor="ctr"/>
          <a:lstStyle/>
          <a:p>
            <a:pPr>
              <a:lnSpc>
                <a:spcPct val="120000"/>
              </a:lnSpc>
              <a:spcBef>
                <a:spcPct val="50000"/>
              </a:spcBef>
              <a:defRPr/>
            </a:pPr>
            <a:endParaRPr lang="en-US"/>
          </a:p>
        </p:txBody>
      </p:sp>
      <p:sp>
        <p:nvSpPr>
          <p:cNvPr id="6" name="Oval 15"/>
          <p:cNvSpPr>
            <a:spLocks noChangeArrowheads="1"/>
          </p:cNvSpPr>
          <p:nvPr/>
        </p:nvSpPr>
        <p:spPr bwMode="auto">
          <a:xfrm>
            <a:off x="7567613" y="719138"/>
            <a:ext cx="1711325" cy="1711325"/>
          </a:xfrm>
          <a:prstGeom prst="ellipse">
            <a:avLst/>
          </a:prstGeom>
          <a:solidFill>
            <a:srgbClr val="FFFFFF">
              <a:alpha val="14999"/>
            </a:srgbClr>
          </a:solidFill>
          <a:ln w="9525">
            <a:noFill/>
            <a:round/>
            <a:headEnd/>
            <a:tailEnd/>
          </a:ln>
          <a:effectLst/>
        </p:spPr>
        <p:txBody>
          <a:bodyPr wrap="none" anchor="ctr"/>
          <a:lstStyle/>
          <a:p>
            <a:pPr>
              <a:lnSpc>
                <a:spcPct val="120000"/>
              </a:lnSpc>
              <a:spcBef>
                <a:spcPct val="50000"/>
              </a:spcBef>
              <a:defRPr/>
            </a:pPr>
            <a:endParaRPr lang="en-US"/>
          </a:p>
        </p:txBody>
      </p:sp>
      <p:sp>
        <p:nvSpPr>
          <p:cNvPr id="7" name="Oval 16"/>
          <p:cNvSpPr>
            <a:spLocks noChangeArrowheads="1"/>
          </p:cNvSpPr>
          <p:nvPr/>
        </p:nvSpPr>
        <p:spPr bwMode="auto">
          <a:xfrm>
            <a:off x="6997700" y="1860550"/>
            <a:ext cx="1139825" cy="1139825"/>
          </a:xfrm>
          <a:prstGeom prst="ellipse">
            <a:avLst/>
          </a:prstGeom>
          <a:solidFill>
            <a:srgbClr val="FFFFFF">
              <a:alpha val="20000"/>
            </a:srgbClr>
          </a:solidFill>
          <a:ln w="9525">
            <a:noFill/>
            <a:round/>
            <a:headEnd/>
            <a:tailEnd/>
          </a:ln>
          <a:effectLst/>
        </p:spPr>
        <p:txBody>
          <a:bodyPr wrap="none" anchor="ctr"/>
          <a:lstStyle/>
          <a:p>
            <a:pPr>
              <a:lnSpc>
                <a:spcPct val="120000"/>
              </a:lnSpc>
              <a:spcBef>
                <a:spcPct val="50000"/>
              </a:spcBef>
              <a:defRPr/>
            </a:pPr>
            <a:endParaRPr lang="en-US"/>
          </a:p>
        </p:txBody>
      </p:sp>
      <p:grpSp>
        <p:nvGrpSpPr>
          <p:cNvPr id="8" name="Group 21"/>
          <p:cNvGrpSpPr>
            <a:grpSpLocks/>
          </p:cNvGrpSpPr>
          <p:nvPr/>
        </p:nvGrpSpPr>
        <p:grpSpPr bwMode="auto">
          <a:xfrm>
            <a:off x="0" y="0"/>
            <a:ext cx="9144000" cy="6858000"/>
            <a:chOff x="0" y="0"/>
            <a:chExt cx="5760" cy="4320"/>
          </a:xfrm>
        </p:grpSpPr>
        <p:pic>
          <p:nvPicPr>
            <p:cNvPr id="9"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a:ln w="9525">
              <a:noFill/>
              <a:miter lim="800000"/>
              <a:headEnd/>
              <a:tailEnd/>
            </a:ln>
          </p:spPr>
        </p:pic>
        <p:pic>
          <p:nvPicPr>
            <p:cNvPr id="10"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a:ln w="9525">
              <a:noFill/>
              <a:miter lim="800000"/>
              <a:headEnd/>
              <a:tailEnd/>
            </a:ln>
          </p:spPr>
        </p:pic>
        <p:pic>
          <p:nvPicPr>
            <p:cNvPr id="11"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a:ln w="9525">
              <a:noFill/>
              <a:miter lim="800000"/>
              <a:headEnd/>
              <a:tailEnd/>
            </a:ln>
          </p:spPr>
        </p:pic>
        <p:pic>
          <p:nvPicPr>
            <p:cNvPr id="12"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a:ln w="9525">
              <a:noFill/>
              <a:miter lim="800000"/>
              <a:headEnd/>
              <a:tailEnd/>
            </a:ln>
          </p:spPr>
        </p:pic>
      </p:grpSp>
      <p:sp>
        <p:nvSpPr>
          <p:cNvPr id="13" name="Oval 22"/>
          <p:cNvSpPr>
            <a:spLocks noChangeArrowheads="1"/>
          </p:cNvSpPr>
          <p:nvPr/>
        </p:nvSpPr>
        <p:spPr bwMode="auto">
          <a:xfrm>
            <a:off x="644525" y="1101725"/>
            <a:ext cx="2174875" cy="2174875"/>
          </a:xfrm>
          <a:prstGeom prst="ellipse">
            <a:avLst/>
          </a:prstGeom>
          <a:solidFill>
            <a:srgbClr val="FF7600"/>
          </a:solidFill>
          <a:ln w="88900">
            <a:solidFill>
              <a:srgbClr val="FFFFFF"/>
            </a:solidFill>
            <a:round/>
            <a:headEnd/>
            <a:tailEnd/>
          </a:ln>
          <a:effectLst/>
        </p:spPr>
        <p:txBody>
          <a:bodyPr wrap="none" anchor="ctr"/>
          <a:lstStyle/>
          <a:p>
            <a:pPr algn="ctr">
              <a:lnSpc>
                <a:spcPct val="120000"/>
              </a:lnSpc>
              <a:spcBef>
                <a:spcPct val="50000"/>
              </a:spcBef>
              <a:defRPr/>
            </a:pPr>
            <a:endParaRPr lang="en-US">
              <a:solidFill>
                <a:schemeClr val="accent1"/>
              </a:solidFill>
            </a:endParaRPr>
          </a:p>
        </p:txBody>
      </p:sp>
      <p:pic>
        <p:nvPicPr>
          <p:cNvPr id="14" name="Picture 19" descr="white logo transparent.png"/>
          <p:cNvPicPr>
            <a:picLocks noChangeAspect="1"/>
          </p:cNvPicPr>
          <p:nvPr userDrawn="1"/>
        </p:nvPicPr>
        <p:blipFill>
          <a:blip r:embed="rId6" cstate="print"/>
          <a:srcRect/>
          <a:stretch>
            <a:fillRect/>
          </a:stretch>
        </p:blipFill>
        <p:spPr bwMode="auto">
          <a:xfrm>
            <a:off x="938213" y="1377950"/>
            <a:ext cx="1587500" cy="1608138"/>
          </a:xfrm>
          <a:prstGeom prst="rect">
            <a:avLst/>
          </a:prstGeom>
          <a:noFill/>
          <a:ln w="9525">
            <a:noFill/>
            <a:miter lim="800000"/>
            <a:headEnd/>
            <a:tailEnd/>
          </a:ln>
        </p:spPr>
      </p:pic>
      <p:sp>
        <p:nvSpPr>
          <p:cNvPr id="6146" name="Rectangle 2"/>
          <p:cNvSpPr>
            <a:spLocks noGrp="1" noChangeArrowheads="1"/>
          </p:cNvSpPr>
          <p:nvPr>
            <p:ph type="ctrTitle"/>
          </p:nvPr>
        </p:nvSpPr>
        <p:spPr>
          <a:xfrm>
            <a:off x="3573463" y="862014"/>
            <a:ext cx="4808537" cy="1751012"/>
          </a:xfrm>
        </p:spPr>
        <p:txBody>
          <a:bodyPr anchor="b"/>
          <a:lstStyle>
            <a:lvl1pPr>
              <a:defRPr sz="3000">
                <a:solidFill>
                  <a:schemeClr val="tx1"/>
                </a:solidFill>
              </a:defRPr>
            </a:lvl1pPr>
          </a:lstStyle>
          <a:p>
            <a:r>
              <a:rPr lang="en-US" dirty="0" smtClean="0"/>
              <a:t>Click to edit Master title style</a:t>
            </a:r>
            <a:endParaRPr lang="en-US" dirty="0"/>
          </a:p>
        </p:txBody>
      </p:sp>
      <p:sp>
        <p:nvSpPr>
          <p:cNvPr id="6147" name="Rectangle 3"/>
          <p:cNvSpPr>
            <a:spLocks noGrp="1" noChangeArrowheads="1"/>
          </p:cNvSpPr>
          <p:nvPr>
            <p:ph type="subTitle" idx="1"/>
          </p:nvPr>
        </p:nvSpPr>
        <p:spPr>
          <a:xfrm>
            <a:off x="3573463" y="3352801"/>
            <a:ext cx="4198937" cy="1930400"/>
          </a:xfrm>
        </p:spPr>
        <p:txBody>
          <a:bodyPr tIns="45720" bIns="45720"/>
          <a:lstStyle>
            <a:lvl1pPr marL="0" indent="12700">
              <a:spcBef>
                <a:spcPct val="0"/>
              </a:spcBef>
              <a:defRPr/>
            </a:lvl1pPr>
          </a:lstStyle>
          <a:p>
            <a:r>
              <a:rPr lang="en-US" dirty="0" smtClean="0"/>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Content Placeholder 2"/>
          <p:cNvSpPr>
            <a:spLocks noGrp="1"/>
          </p:cNvSpPr>
          <p:nvPr>
            <p:ph sz="half" idx="10"/>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6" name="Content Placeholder 2"/>
          <p:cNvSpPr>
            <a:spLocks noGrp="1"/>
          </p:cNvSpPr>
          <p:nvPr>
            <p:ph sz="half" idx="1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7" name="Content Placeholder 2"/>
          <p:cNvSpPr>
            <a:spLocks noGrp="1"/>
          </p:cNvSpPr>
          <p:nvPr>
            <p:ph sz="half" idx="12"/>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8" name="Content Placeholder 2"/>
          <p:cNvSpPr>
            <a:spLocks noGrp="1"/>
          </p:cNvSpPr>
          <p:nvPr>
            <p:ph sz="half" idx="13"/>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9" name="Content Placeholder 2"/>
          <p:cNvSpPr>
            <a:spLocks noGrp="1"/>
          </p:cNvSpPr>
          <p:nvPr>
            <p:ph sz="half" idx="14"/>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2"/>
          <p:cNvSpPr>
            <a:spLocks noGrp="1"/>
          </p:cNvSpPr>
          <p:nvPr>
            <p:ph sz="half" idx="15"/>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2"/>
          <p:cNvSpPr>
            <a:spLocks noGrp="1"/>
          </p:cNvSpPr>
          <p:nvPr>
            <p:ph sz="half" idx="16"/>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Content Placeholder 2"/>
          <p:cNvSpPr>
            <a:spLocks noGrp="1"/>
          </p:cNvSpPr>
          <p:nvPr>
            <p:ph sz="half" idx="17"/>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Content Placeholder 2"/>
          <p:cNvSpPr>
            <a:spLocks noGrp="1"/>
          </p:cNvSpPr>
          <p:nvPr>
            <p:ph sz="half" idx="18"/>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7" descr="OCLC_V_MD.jpg"/>
          <p:cNvPicPr>
            <a:picLocks noChangeAspect="1"/>
          </p:cNvPicPr>
          <p:nvPr userDrawn="1"/>
        </p:nvPicPr>
        <p:blipFill>
          <a:blip r:embed="rId2" cstate="print"/>
          <a:srcRect/>
          <a:stretch>
            <a:fillRect/>
          </a:stretch>
        </p:blipFill>
        <p:spPr bwMode="auto">
          <a:xfrm>
            <a:off x="7239000" y="381000"/>
            <a:ext cx="1625600" cy="1392238"/>
          </a:xfrm>
          <a:prstGeom prst="rect">
            <a:avLst/>
          </a:prstGeom>
          <a:noFill/>
          <a:ln w="9525">
            <a:noFill/>
            <a:miter lim="800000"/>
            <a:headEnd/>
            <a:tailEnd/>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2" name="Picture 2" descr="WCatLogo_H_MD.jpg"/>
          <p:cNvPicPr>
            <a:picLocks noChangeAspect="1"/>
          </p:cNvPicPr>
          <p:nvPr userDrawn="1"/>
        </p:nvPicPr>
        <p:blipFill>
          <a:blip r:embed="rId2" cstate="print"/>
          <a:srcRect/>
          <a:stretch>
            <a:fillRect/>
          </a:stretch>
        </p:blipFill>
        <p:spPr bwMode="auto">
          <a:xfrm>
            <a:off x="5410200" y="457200"/>
            <a:ext cx="3200400" cy="925513"/>
          </a:xfrm>
          <a:prstGeom prst="rect">
            <a:avLst/>
          </a:prstGeom>
          <a:noFill/>
          <a:ln w="9525">
            <a:noFill/>
            <a:miter lim="800000"/>
            <a:headEnd/>
            <a:tailEnd/>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lnSpc>
                <a:spcPct val="120000"/>
              </a:lnSpc>
              <a:spcBef>
                <a:spcPct val="50000"/>
              </a:spcBef>
              <a:defRPr/>
            </a:pPr>
            <a:endParaRPr lang="en-US"/>
          </a:p>
        </p:txBody>
      </p:sp>
      <p:sp>
        <p:nvSpPr>
          <p:cNvPr id="5" name="Oval 14"/>
          <p:cNvSpPr>
            <a:spLocks noChangeArrowheads="1"/>
          </p:cNvSpPr>
          <p:nvPr/>
        </p:nvSpPr>
        <p:spPr bwMode="auto">
          <a:xfrm>
            <a:off x="5711825" y="-279400"/>
            <a:ext cx="2425700" cy="2425700"/>
          </a:xfrm>
          <a:prstGeom prst="ellipse">
            <a:avLst/>
          </a:prstGeom>
          <a:solidFill>
            <a:srgbClr val="FFFFFF">
              <a:alpha val="7001"/>
            </a:srgbClr>
          </a:solidFill>
          <a:ln w="9525">
            <a:noFill/>
            <a:round/>
            <a:headEnd/>
            <a:tailEnd/>
          </a:ln>
          <a:effectLst/>
        </p:spPr>
        <p:txBody>
          <a:bodyPr wrap="none" anchor="ctr"/>
          <a:lstStyle/>
          <a:p>
            <a:pPr>
              <a:lnSpc>
                <a:spcPct val="120000"/>
              </a:lnSpc>
              <a:spcBef>
                <a:spcPct val="50000"/>
              </a:spcBef>
              <a:defRPr/>
            </a:pPr>
            <a:endParaRPr lang="en-US"/>
          </a:p>
        </p:txBody>
      </p:sp>
      <p:sp>
        <p:nvSpPr>
          <p:cNvPr id="6" name="Oval 15"/>
          <p:cNvSpPr>
            <a:spLocks noChangeArrowheads="1"/>
          </p:cNvSpPr>
          <p:nvPr/>
        </p:nvSpPr>
        <p:spPr bwMode="auto">
          <a:xfrm>
            <a:off x="7567613" y="719138"/>
            <a:ext cx="1711325" cy="1711325"/>
          </a:xfrm>
          <a:prstGeom prst="ellipse">
            <a:avLst/>
          </a:prstGeom>
          <a:solidFill>
            <a:srgbClr val="FFFFFF">
              <a:alpha val="14999"/>
            </a:srgbClr>
          </a:solidFill>
          <a:ln w="9525">
            <a:noFill/>
            <a:round/>
            <a:headEnd/>
            <a:tailEnd/>
          </a:ln>
          <a:effectLst/>
        </p:spPr>
        <p:txBody>
          <a:bodyPr wrap="none" anchor="ctr"/>
          <a:lstStyle/>
          <a:p>
            <a:pPr>
              <a:lnSpc>
                <a:spcPct val="120000"/>
              </a:lnSpc>
              <a:spcBef>
                <a:spcPct val="50000"/>
              </a:spcBef>
              <a:defRPr/>
            </a:pPr>
            <a:endParaRPr lang="en-US"/>
          </a:p>
        </p:txBody>
      </p:sp>
      <p:sp>
        <p:nvSpPr>
          <p:cNvPr id="7" name="Oval 16"/>
          <p:cNvSpPr>
            <a:spLocks noChangeArrowheads="1"/>
          </p:cNvSpPr>
          <p:nvPr/>
        </p:nvSpPr>
        <p:spPr bwMode="auto">
          <a:xfrm>
            <a:off x="6997700" y="1860550"/>
            <a:ext cx="1139825" cy="1139825"/>
          </a:xfrm>
          <a:prstGeom prst="ellipse">
            <a:avLst/>
          </a:prstGeom>
          <a:solidFill>
            <a:srgbClr val="FFFFFF">
              <a:alpha val="20000"/>
            </a:srgbClr>
          </a:solidFill>
          <a:ln w="9525">
            <a:noFill/>
            <a:round/>
            <a:headEnd/>
            <a:tailEnd/>
          </a:ln>
          <a:effectLst/>
        </p:spPr>
        <p:txBody>
          <a:bodyPr wrap="none" anchor="ctr"/>
          <a:lstStyle/>
          <a:p>
            <a:pPr>
              <a:lnSpc>
                <a:spcPct val="120000"/>
              </a:lnSpc>
              <a:spcBef>
                <a:spcPct val="50000"/>
              </a:spcBef>
              <a:defRPr/>
            </a:pPr>
            <a:endParaRPr lang="en-US"/>
          </a:p>
        </p:txBody>
      </p:sp>
      <p:grpSp>
        <p:nvGrpSpPr>
          <p:cNvPr id="8" name="Group 21"/>
          <p:cNvGrpSpPr>
            <a:grpSpLocks/>
          </p:cNvGrpSpPr>
          <p:nvPr/>
        </p:nvGrpSpPr>
        <p:grpSpPr bwMode="auto">
          <a:xfrm>
            <a:off x="0" y="0"/>
            <a:ext cx="9144000" cy="6858000"/>
            <a:chOff x="0" y="0"/>
            <a:chExt cx="5760" cy="4320"/>
          </a:xfrm>
        </p:grpSpPr>
        <p:pic>
          <p:nvPicPr>
            <p:cNvPr id="9"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a:ln w="9525">
              <a:noFill/>
              <a:miter lim="800000"/>
              <a:headEnd/>
              <a:tailEnd/>
            </a:ln>
          </p:spPr>
        </p:pic>
        <p:pic>
          <p:nvPicPr>
            <p:cNvPr id="10"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a:ln w="9525">
              <a:noFill/>
              <a:miter lim="800000"/>
              <a:headEnd/>
              <a:tailEnd/>
            </a:ln>
          </p:spPr>
        </p:pic>
        <p:pic>
          <p:nvPicPr>
            <p:cNvPr id="11"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a:ln w="9525">
              <a:noFill/>
              <a:miter lim="800000"/>
              <a:headEnd/>
              <a:tailEnd/>
            </a:ln>
          </p:spPr>
        </p:pic>
        <p:pic>
          <p:nvPicPr>
            <p:cNvPr id="12"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a:ln w="9525">
              <a:noFill/>
              <a:miter lim="800000"/>
              <a:headEnd/>
              <a:tailEnd/>
            </a:ln>
          </p:spPr>
        </p:pic>
      </p:grpSp>
      <p:pic>
        <p:nvPicPr>
          <p:cNvPr id="13" name="Picture 15" descr="OCLC_Tag_H_LG.jpg"/>
          <p:cNvPicPr>
            <a:picLocks noChangeAspect="1"/>
          </p:cNvPicPr>
          <p:nvPr userDrawn="1"/>
        </p:nvPicPr>
        <p:blipFill>
          <a:blip r:embed="rId6" cstate="print"/>
          <a:srcRect/>
          <a:stretch>
            <a:fillRect/>
          </a:stretch>
        </p:blipFill>
        <p:spPr bwMode="auto">
          <a:xfrm>
            <a:off x="2324100" y="5534025"/>
            <a:ext cx="4495800" cy="884238"/>
          </a:xfrm>
          <a:prstGeom prst="rect">
            <a:avLst/>
          </a:prstGeom>
          <a:noFill/>
          <a:ln w="9525">
            <a:noFill/>
            <a:miter lim="800000"/>
            <a:headEnd/>
            <a:tailEnd/>
          </a:ln>
        </p:spPr>
      </p:pic>
      <p:sp>
        <p:nvSpPr>
          <p:cNvPr id="6146" name="Rectangle 2"/>
          <p:cNvSpPr>
            <a:spLocks noGrp="1" noChangeArrowheads="1"/>
          </p:cNvSpPr>
          <p:nvPr>
            <p:ph type="ctrTitle"/>
          </p:nvPr>
        </p:nvSpPr>
        <p:spPr>
          <a:xfrm>
            <a:off x="533401" y="862014"/>
            <a:ext cx="7848600" cy="1119186"/>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6147" name="Rectangle 3"/>
          <p:cNvSpPr>
            <a:spLocks noGrp="1" noChangeArrowheads="1"/>
          </p:cNvSpPr>
          <p:nvPr>
            <p:ph type="subTitle" idx="1"/>
          </p:nvPr>
        </p:nvSpPr>
        <p:spPr>
          <a:xfrm>
            <a:off x="609600" y="3200400"/>
            <a:ext cx="4198937" cy="1930400"/>
          </a:xfrm>
        </p:spPr>
        <p:txBody>
          <a:bodyPr tIns="45720" bIns="45720"/>
          <a:lstStyle>
            <a:lvl1pPr marL="0" indent="12700">
              <a:spcBef>
                <a:spcPct val="0"/>
              </a:spcBef>
              <a:defRPr/>
            </a:lvl1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dirty="0" smtClean="0"/>
              <a:t>Click to edit Master title style</a:t>
            </a:r>
            <a:endParaRPr lang="en-US" dirty="0"/>
          </a:p>
        </p:txBody>
      </p:sp>
      <p:sp>
        <p:nvSpPr>
          <p:cNvPr id="9" name="Content Placeholder 2"/>
          <p:cNvSpPr>
            <a:spLocks noGrp="1"/>
          </p:cNvSpPr>
          <p:nvPr>
            <p:ph sz="half" idx="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2"/>
          <p:cNvSpPr>
            <a:spLocks noGrp="1"/>
          </p:cNvSpPr>
          <p:nvPr>
            <p:ph sz="half" idx="10"/>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2"/>
          <p:cNvSpPr>
            <a:spLocks noGrp="1"/>
          </p:cNvSpPr>
          <p:nvPr>
            <p:ph sz="half" idx="1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Content Placeholder 2"/>
          <p:cNvSpPr>
            <a:spLocks noGrp="1"/>
          </p:cNvSpPr>
          <p:nvPr>
            <p:ph sz="half" idx="12"/>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Content Placeholder 2"/>
          <p:cNvSpPr>
            <a:spLocks noGrp="1"/>
          </p:cNvSpPr>
          <p:nvPr>
            <p:ph sz="half" idx="13"/>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2"/>
          <p:cNvSpPr>
            <a:spLocks noGrp="1"/>
          </p:cNvSpPr>
          <p:nvPr>
            <p:ph sz="half" idx="14"/>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2"/>
          <p:cNvSpPr>
            <a:spLocks noGrp="1"/>
          </p:cNvSpPr>
          <p:nvPr>
            <p:ph sz="half" idx="16"/>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2"/>
          <p:cNvSpPr>
            <a:spLocks noGrp="1"/>
          </p:cNvSpPr>
          <p:nvPr>
            <p:ph sz="half" idx="17"/>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18" name="Content Placeholder 2"/>
          <p:cNvSpPr>
            <a:spLocks noGrp="1"/>
          </p:cNvSpPr>
          <p:nvPr>
            <p:ph sz="half" idx="18"/>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w OCLC logo">
    <p:spTree>
      <p:nvGrpSpPr>
        <p:cNvPr id="1" name=""/>
        <p:cNvGrpSpPr/>
        <p:nvPr/>
      </p:nvGrpSpPr>
      <p:grpSpPr>
        <a:xfrm>
          <a:off x="0" y="0"/>
          <a:ext cx="0" cy="0"/>
          <a:chOff x="0" y="0"/>
          <a:chExt cx="0" cy="0"/>
        </a:xfrm>
      </p:grpSpPr>
      <p:sp>
        <p:nvSpPr>
          <p:cNvPr id="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pPr>
              <a:lnSpc>
                <a:spcPct val="120000"/>
              </a:lnSpc>
              <a:spcBef>
                <a:spcPct val="50000"/>
              </a:spcBef>
              <a:defRPr/>
            </a:pPr>
            <a:endParaRPr lang="en-US" dirty="0">
              <a:solidFill>
                <a:srgbClr val="0070C0"/>
              </a:solidFill>
            </a:endParaRPr>
          </a:p>
        </p:txBody>
      </p:sp>
      <p:sp>
        <p:nvSpPr>
          <p:cNvPr id="4" name="TextBox 3"/>
          <p:cNvSpPr txBox="1"/>
          <p:nvPr userDrawn="1"/>
        </p:nvSpPr>
        <p:spPr>
          <a:xfrm>
            <a:off x="8466138" y="6429375"/>
            <a:ext cx="609600" cy="347663"/>
          </a:xfrm>
          <a:prstGeom prst="rect">
            <a:avLst/>
          </a:prstGeom>
          <a:noFill/>
        </p:spPr>
        <p:txBody>
          <a:bodyPr>
            <a:spAutoFit/>
          </a:bodyPr>
          <a:lstStyle/>
          <a:p>
            <a:pPr algn="r">
              <a:lnSpc>
                <a:spcPct val="120000"/>
              </a:lnSpc>
              <a:spcBef>
                <a:spcPct val="50000"/>
              </a:spcBef>
              <a:defRPr/>
            </a:pPr>
            <a:fld id="{6ACE5E29-733F-46CA-B812-B64CAB4E30EA}" type="slidenum">
              <a:rPr lang="en-US" sz="1400">
                <a:solidFill>
                  <a:schemeClr val="bg1"/>
                </a:solidFill>
              </a:rPr>
              <a:pPr algn="r">
                <a:lnSpc>
                  <a:spcPct val="120000"/>
                </a:lnSpc>
                <a:spcBef>
                  <a:spcPct val="50000"/>
                </a:spcBef>
                <a:defRPr/>
              </a:pPr>
              <a:t>‹#›</a:t>
            </a:fld>
            <a:endParaRPr lang="en-US" sz="1400" dirty="0">
              <a:solidFill>
                <a:schemeClr val="bg1"/>
              </a:solidFill>
            </a:endParaRPr>
          </a:p>
        </p:txBody>
      </p:sp>
      <p:pic>
        <p:nvPicPr>
          <p:cNvPr id="5" name="Picture 1" descr="OCLC_V_MD.jpg"/>
          <p:cNvPicPr>
            <a:picLocks noChangeAspect="1"/>
          </p:cNvPicPr>
          <p:nvPr userDrawn="1"/>
        </p:nvPicPr>
        <p:blipFill>
          <a:blip r:embed="rId2" cstate="print"/>
          <a:srcRect/>
          <a:stretch>
            <a:fillRect/>
          </a:stretch>
        </p:blipFill>
        <p:spPr bwMode="auto">
          <a:xfrm>
            <a:off x="7239000" y="381000"/>
            <a:ext cx="1625600" cy="1392238"/>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w WorldCat logo">
    <p:spTree>
      <p:nvGrpSpPr>
        <p:cNvPr id="1" name=""/>
        <p:cNvGrpSpPr/>
        <p:nvPr/>
      </p:nvGrpSpPr>
      <p:grpSpPr>
        <a:xfrm>
          <a:off x="0" y="0"/>
          <a:ext cx="0" cy="0"/>
          <a:chOff x="0" y="0"/>
          <a:chExt cx="0" cy="0"/>
        </a:xfrm>
      </p:grpSpPr>
      <p:sp>
        <p:nvSpPr>
          <p:cNvPr id="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pPr>
              <a:lnSpc>
                <a:spcPct val="120000"/>
              </a:lnSpc>
              <a:spcBef>
                <a:spcPct val="50000"/>
              </a:spcBef>
              <a:defRPr/>
            </a:pPr>
            <a:endParaRPr lang="en-US" dirty="0">
              <a:solidFill>
                <a:srgbClr val="0070C0"/>
              </a:solidFill>
            </a:endParaRPr>
          </a:p>
        </p:txBody>
      </p:sp>
      <p:sp>
        <p:nvSpPr>
          <p:cNvPr id="3" name="TextBox 2"/>
          <p:cNvSpPr txBox="1"/>
          <p:nvPr userDrawn="1"/>
        </p:nvSpPr>
        <p:spPr>
          <a:xfrm>
            <a:off x="76200" y="6429375"/>
            <a:ext cx="5181600" cy="350838"/>
          </a:xfrm>
          <a:prstGeom prst="rect">
            <a:avLst/>
          </a:prstGeom>
          <a:noFill/>
        </p:spPr>
        <p:txBody>
          <a:bodyPr>
            <a:spAutoFit/>
          </a:bodyPr>
          <a:lstStyle/>
          <a:p>
            <a:pPr>
              <a:lnSpc>
                <a:spcPct val="120000"/>
              </a:lnSpc>
              <a:spcBef>
                <a:spcPct val="50000"/>
              </a:spcBef>
              <a:defRPr/>
            </a:pPr>
            <a:r>
              <a:rPr lang="en-US" sz="1400" dirty="0">
                <a:solidFill>
                  <a:schemeClr val="bg1"/>
                </a:solidFill>
              </a:rPr>
              <a:t>Presentation name – edit in “Slide Master” view</a:t>
            </a:r>
          </a:p>
        </p:txBody>
      </p:sp>
      <p:sp>
        <p:nvSpPr>
          <p:cNvPr id="4" name="TextBox 3"/>
          <p:cNvSpPr txBox="1"/>
          <p:nvPr userDrawn="1"/>
        </p:nvSpPr>
        <p:spPr>
          <a:xfrm>
            <a:off x="8466138" y="6429375"/>
            <a:ext cx="609600" cy="347663"/>
          </a:xfrm>
          <a:prstGeom prst="rect">
            <a:avLst/>
          </a:prstGeom>
          <a:noFill/>
        </p:spPr>
        <p:txBody>
          <a:bodyPr>
            <a:spAutoFit/>
          </a:bodyPr>
          <a:lstStyle/>
          <a:p>
            <a:pPr algn="r">
              <a:lnSpc>
                <a:spcPct val="120000"/>
              </a:lnSpc>
              <a:spcBef>
                <a:spcPct val="50000"/>
              </a:spcBef>
              <a:defRPr/>
            </a:pPr>
            <a:fld id="{354CF1C9-CF6E-44FE-BC69-5641752A180A}" type="slidenum">
              <a:rPr lang="en-US" sz="1400">
                <a:solidFill>
                  <a:schemeClr val="bg1"/>
                </a:solidFill>
              </a:rPr>
              <a:pPr algn="r">
                <a:lnSpc>
                  <a:spcPct val="120000"/>
                </a:lnSpc>
                <a:spcBef>
                  <a:spcPct val="50000"/>
                </a:spcBef>
                <a:defRPr/>
              </a:pPr>
              <a:t>‹#›</a:t>
            </a:fld>
            <a:endParaRPr lang="en-US" sz="1400" dirty="0">
              <a:solidFill>
                <a:schemeClr val="bg1"/>
              </a:solidFill>
            </a:endParaRPr>
          </a:p>
        </p:txBody>
      </p:sp>
      <p:pic>
        <p:nvPicPr>
          <p:cNvPr id="5" name="Picture 2" descr="WCatLogo_H_MD.jpg"/>
          <p:cNvPicPr>
            <a:picLocks noChangeAspect="1"/>
          </p:cNvPicPr>
          <p:nvPr userDrawn="1"/>
        </p:nvPicPr>
        <p:blipFill>
          <a:blip r:embed="rId2" cstate="print"/>
          <a:srcRect/>
          <a:stretch>
            <a:fillRect/>
          </a:stretch>
        </p:blipFill>
        <p:spPr bwMode="auto">
          <a:xfrm>
            <a:off x="5410200" y="457200"/>
            <a:ext cx="3200400" cy="925513"/>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pPr>
              <a:lnSpc>
                <a:spcPct val="120000"/>
              </a:lnSpc>
              <a:spcBef>
                <a:spcPct val="50000"/>
              </a:spcBef>
              <a:defRPr/>
            </a:pPr>
            <a:endParaRPr lang="en-US" dirty="0">
              <a:solidFill>
                <a:srgbClr val="0070C0"/>
              </a:solidFill>
            </a:endParaRPr>
          </a:p>
        </p:txBody>
      </p:sp>
      <p:sp>
        <p:nvSpPr>
          <p:cNvPr id="2051" name="Rectangle 2"/>
          <p:cNvSpPr>
            <a:spLocks noGrp="1" noChangeArrowheads="1"/>
          </p:cNvSpPr>
          <p:nvPr>
            <p:ph type="title"/>
          </p:nvPr>
        </p:nvSpPr>
        <p:spPr bwMode="auto">
          <a:xfrm>
            <a:off x="434975" y="147638"/>
            <a:ext cx="8023225" cy="9953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34975" y="1447800"/>
            <a:ext cx="7702550" cy="46910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TextBox 11"/>
          <p:cNvSpPr txBox="1"/>
          <p:nvPr userDrawn="1"/>
        </p:nvSpPr>
        <p:spPr>
          <a:xfrm>
            <a:off x="76200" y="6429375"/>
            <a:ext cx="5181600" cy="717119"/>
          </a:xfrm>
          <a:prstGeom prst="rect">
            <a:avLst/>
          </a:prstGeom>
          <a:noFill/>
        </p:spPr>
        <p:txBody>
          <a:bodyPr>
            <a:spAutoFit/>
          </a:bodyPr>
          <a:lstStyle/>
          <a:p>
            <a:pPr>
              <a:lnSpc>
                <a:spcPct val="120000"/>
              </a:lnSpc>
              <a:spcBef>
                <a:spcPct val="50000"/>
              </a:spcBef>
              <a:defRPr/>
            </a:pPr>
            <a:r>
              <a:rPr lang="en-US" sz="1400" dirty="0" smtClean="0">
                <a:solidFill>
                  <a:schemeClr val="bg1"/>
                </a:solidFill>
              </a:rPr>
              <a:t>Eric Childress (OCLC) 2011-05-24</a:t>
            </a:r>
          </a:p>
          <a:p>
            <a:pPr>
              <a:lnSpc>
                <a:spcPct val="120000"/>
              </a:lnSpc>
              <a:spcBef>
                <a:spcPct val="50000"/>
              </a:spcBef>
              <a:defRPr/>
            </a:pPr>
            <a:endParaRPr lang="en-US" sz="1400" dirty="0">
              <a:solidFill>
                <a:schemeClr val="bg1"/>
              </a:solidFill>
            </a:endParaRPr>
          </a:p>
        </p:txBody>
      </p:sp>
      <p:sp>
        <p:nvSpPr>
          <p:cNvPr id="7" name="TextBox 6"/>
          <p:cNvSpPr txBox="1"/>
          <p:nvPr userDrawn="1"/>
        </p:nvSpPr>
        <p:spPr>
          <a:xfrm>
            <a:off x="8466138" y="6429375"/>
            <a:ext cx="609600" cy="347663"/>
          </a:xfrm>
          <a:prstGeom prst="rect">
            <a:avLst/>
          </a:prstGeom>
          <a:noFill/>
        </p:spPr>
        <p:txBody>
          <a:bodyPr>
            <a:spAutoFit/>
          </a:bodyPr>
          <a:lstStyle/>
          <a:p>
            <a:pPr algn="r">
              <a:lnSpc>
                <a:spcPct val="120000"/>
              </a:lnSpc>
              <a:spcBef>
                <a:spcPct val="50000"/>
              </a:spcBef>
              <a:defRPr/>
            </a:pPr>
            <a:fld id="{D1AE1C6C-27AD-47F3-B448-D15543264502}" type="slidenum">
              <a:rPr lang="en-US" sz="1400">
                <a:solidFill>
                  <a:schemeClr val="bg1"/>
                </a:solidFill>
              </a:rPr>
              <a:pPr algn="r">
                <a:lnSpc>
                  <a:spcPct val="120000"/>
                </a:lnSpc>
                <a:spcBef>
                  <a:spcPct val="50000"/>
                </a:spcBef>
                <a:defRPr/>
              </a:pP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15" r:id="rId1"/>
    <p:sldLayoutId id="2147483701" r:id="rId2"/>
    <p:sldLayoutId id="2147483702" r:id="rId3"/>
    <p:sldLayoutId id="2147483703" r:id="rId4"/>
    <p:sldLayoutId id="2147483704" r:id="rId5"/>
    <p:sldLayoutId id="2147483705" r:id="rId6"/>
    <p:sldLayoutId id="2147483706" r:id="rId7"/>
    <p:sldLayoutId id="2147483716" r:id="rId8"/>
    <p:sldLayoutId id="2147483717" r:id="rId9"/>
    <p:sldLayoutId id="2147483718" r:id="rId10"/>
    <p:sldLayoutId id="2147483707" r:id="rId11"/>
    <p:sldLayoutId id="2147483708" r:id="rId12"/>
    <p:sldLayoutId id="2147483723"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2178B5"/>
          </a:solidFill>
          <a:latin typeface="+mj-lt"/>
          <a:ea typeface="+mj-ea"/>
          <a:cs typeface="+mj-cs"/>
        </a:defRPr>
      </a:lvl1pPr>
      <a:lvl2pPr algn="l" rtl="0" eaLnBrk="0" fontAlgn="base" hangingPunct="0">
        <a:spcBef>
          <a:spcPct val="0"/>
        </a:spcBef>
        <a:spcAft>
          <a:spcPct val="0"/>
        </a:spcAft>
        <a:defRPr sz="3200" b="1">
          <a:solidFill>
            <a:srgbClr val="2178B5"/>
          </a:solidFill>
          <a:latin typeface="Trebuchet MS" pitchFamily="34" charset="0"/>
        </a:defRPr>
      </a:lvl2pPr>
      <a:lvl3pPr algn="l" rtl="0" eaLnBrk="0" fontAlgn="base" hangingPunct="0">
        <a:spcBef>
          <a:spcPct val="0"/>
        </a:spcBef>
        <a:spcAft>
          <a:spcPct val="0"/>
        </a:spcAft>
        <a:defRPr sz="3200" b="1">
          <a:solidFill>
            <a:srgbClr val="2178B5"/>
          </a:solidFill>
          <a:latin typeface="Trebuchet MS" pitchFamily="34" charset="0"/>
        </a:defRPr>
      </a:lvl3pPr>
      <a:lvl4pPr algn="l" rtl="0" eaLnBrk="0" fontAlgn="base" hangingPunct="0">
        <a:spcBef>
          <a:spcPct val="0"/>
        </a:spcBef>
        <a:spcAft>
          <a:spcPct val="0"/>
        </a:spcAft>
        <a:defRPr sz="3200" b="1">
          <a:solidFill>
            <a:srgbClr val="2178B5"/>
          </a:solidFill>
          <a:latin typeface="Trebuchet MS" pitchFamily="34" charset="0"/>
        </a:defRPr>
      </a:lvl4pPr>
      <a:lvl5pPr algn="l" rtl="0" eaLnBrk="0" fontAlgn="base" hangingPunct="0">
        <a:spcBef>
          <a:spcPct val="0"/>
        </a:spcBef>
        <a:spcAft>
          <a:spcPct val="0"/>
        </a:spcAft>
        <a:defRPr sz="3200" b="1">
          <a:solidFill>
            <a:srgbClr val="2178B5"/>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0" fontAlgn="base" hangingPunct="0">
        <a:spcBef>
          <a:spcPct val="0"/>
        </a:spcBef>
        <a:spcAft>
          <a:spcPts val="1600"/>
        </a:spcAft>
        <a:buClr>
          <a:srgbClr val="FF7600"/>
        </a:buClr>
        <a:buChar char="•"/>
        <a:defRPr sz="2400">
          <a:solidFill>
            <a:schemeClr val="tx1"/>
          </a:solidFill>
          <a:latin typeface="+mn-lt"/>
          <a:ea typeface="+mn-ea"/>
          <a:cs typeface="+mn-cs"/>
        </a:defRPr>
      </a:lvl1pPr>
      <a:lvl2pPr marL="692150" indent="-222250" algn="l" rtl="0" eaLnBrk="0" fontAlgn="base" hangingPunct="0">
        <a:spcBef>
          <a:spcPct val="0"/>
        </a:spcBef>
        <a:spcAft>
          <a:spcPts val="800"/>
        </a:spcAft>
        <a:buClr>
          <a:srgbClr val="2178B5"/>
        </a:buClr>
        <a:buChar char="•"/>
        <a:defRPr sz="1900">
          <a:solidFill>
            <a:schemeClr val="tx1"/>
          </a:solidFill>
          <a:latin typeface="+mn-lt"/>
        </a:defRPr>
      </a:lvl2pPr>
      <a:lvl3pPr marL="1150938" indent="-223838" algn="l" rtl="0" eaLnBrk="0" fontAlgn="base" hangingPunct="0">
        <a:spcBef>
          <a:spcPct val="0"/>
        </a:spcBef>
        <a:spcAft>
          <a:spcPts val="800"/>
        </a:spcAft>
        <a:buClr>
          <a:srgbClr val="2178B5"/>
        </a:buClr>
        <a:buChar char="•"/>
        <a:defRPr sz="1700">
          <a:solidFill>
            <a:schemeClr val="tx1"/>
          </a:solidFill>
          <a:latin typeface="+mn-lt"/>
        </a:defRPr>
      </a:lvl3pPr>
      <a:lvl4pPr marL="1608138" indent="-223838" algn="l" rtl="0" eaLnBrk="0" fontAlgn="base" hangingPunct="0">
        <a:spcBef>
          <a:spcPct val="0"/>
        </a:spcBef>
        <a:spcAft>
          <a:spcPts val="800"/>
        </a:spcAft>
        <a:buClr>
          <a:srgbClr val="2178B5"/>
        </a:buClr>
        <a:buChar char="•"/>
        <a:defRPr sz="1500">
          <a:solidFill>
            <a:schemeClr val="tx1"/>
          </a:solidFill>
          <a:latin typeface="+mn-lt"/>
        </a:defRPr>
      </a:lvl4pPr>
      <a:lvl5pPr marL="2063750" indent="-222250" algn="l" rtl="0" eaLnBrk="0" fontAlgn="base" hangingPunct="0">
        <a:spcBef>
          <a:spcPct val="0"/>
        </a:spcBef>
        <a:spcAft>
          <a:spcPts val="800"/>
        </a:spcAft>
        <a:buClr>
          <a:srgbClr val="2178B5"/>
        </a:buClr>
        <a:buChar char="•"/>
        <a:defRPr sz="130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34000">
                <a:srgbClr val="FF7600"/>
              </a:gs>
              <a:gs pos="97000">
                <a:schemeClr val="tx2"/>
              </a:gs>
            </a:gsLst>
            <a:lin ang="5400000" scaled="0"/>
            <a:tileRect/>
          </a:gradFill>
          <a:ln w="9525">
            <a:noFill/>
            <a:miter lim="800000"/>
            <a:headEnd/>
            <a:tailEnd/>
          </a:ln>
          <a:effectLst/>
        </p:spPr>
        <p:txBody>
          <a:bodyPr wrap="none" anchor="ctr"/>
          <a:lstStyle/>
          <a:p>
            <a:pPr>
              <a:lnSpc>
                <a:spcPct val="120000"/>
              </a:lnSpc>
              <a:spcBef>
                <a:spcPct val="50000"/>
              </a:spcBef>
              <a:defRPr/>
            </a:pPr>
            <a:endParaRPr lang="en-US" dirty="0">
              <a:solidFill>
                <a:srgbClr val="0070C0"/>
              </a:solidFill>
            </a:endParaRPr>
          </a:p>
        </p:txBody>
      </p:sp>
      <p:sp>
        <p:nvSpPr>
          <p:cNvPr id="3075" name="Rectangle 2"/>
          <p:cNvSpPr>
            <a:spLocks noGrp="1" noChangeArrowheads="1"/>
          </p:cNvSpPr>
          <p:nvPr>
            <p:ph type="title"/>
          </p:nvPr>
        </p:nvSpPr>
        <p:spPr bwMode="auto">
          <a:xfrm>
            <a:off x="434975" y="147638"/>
            <a:ext cx="8023225" cy="9953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34975" y="1447800"/>
            <a:ext cx="7702550" cy="46910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TextBox 11"/>
          <p:cNvSpPr txBox="1"/>
          <p:nvPr userDrawn="1"/>
        </p:nvSpPr>
        <p:spPr>
          <a:xfrm>
            <a:off x="76200" y="6429375"/>
            <a:ext cx="5181600" cy="328613"/>
          </a:xfrm>
          <a:prstGeom prst="rect">
            <a:avLst/>
          </a:prstGeom>
          <a:noFill/>
        </p:spPr>
        <p:txBody>
          <a:bodyPr>
            <a:spAutoFit/>
          </a:bodyPr>
          <a:lstStyle/>
          <a:p>
            <a:pPr>
              <a:lnSpc>
                <a:spcPct val="120000"/>
              </a:lnSpc>
              <a:spcBef>
                <a:spcPct val="50000"/>
              </a:spcBef>
              <a:defRPr/>
            </a:pPr>
            <a:r>
              <a:rPr lang="en-US" sz="1400" dirty="0">
                <a:solidFill>
                  <a:schemeClr val="tx1"/>
                </a:solidFill>
              </a:rPr>
              <a:t>Presentation name</a:t>
            </a:r>
          </a:p>
        </p:txBody>
      </p:sp>
      <p:sp>
        <p:nvSpPr>
          <p:cNvPr id="7" name="TextBox 6"/>
          <p:cNvSpPr txBox="1"/>
          <p:nvPr userDrawn="1"/>
        </p:nvSpPr>
        <p:spPr>
          <a:xfrm>
            <a:off x="8466138" y="6429375"/>
            <a:ext cx="609600" cy="347663"/>
          </a:xfrm>
          <a:prstGeom prst="rect">
            <a:avLst/>
          </a:prstGeom>
          <a:noFill/>
        </p:spPr>
        <p:txBody>
          <a:bodyPr>
            <a:spAutoFit/>
          </a:bodyPr>
          <a:lstStyle/>
          <a:p>
            <a:pPr algn="r">
              <a:lnSpc>
                <a:spcPct val="120000"/>
              </a:lnSpc>
              <a:spcBef>
                <a:spcPct val="50000"/>
              </a:spcBef>
              <a:defRPr/>
            </a:pPr>
            <a:fld id="{3BC4AD06-2B31-4BEE-8487-64C6E6C7F538}" type="slidenum">
              <a:rPr lang="en-US" sz="1400">
                <a:solidFill>
                  <a:schemeClr val="tx1"/>
                </a:solidFill>
              </a:rPr>
              <a:pPr algn="r">
                <a:lnSpc>
                  <a:spcPct val="120000"/>
                </a:lnSpc>
                <a:spcBef>
                  <a:spcPct val="50000"/>
                </a:spcBef>
                <a:defRPr/>
              </a:pPr>
              <a:t>‹#›</a:t>
            </a:fld>
            <a:endParaRPr lang="en-US" sz="14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20" r:id="rId8"/>
    <p:sldLayoutId id="2147483721" r:id="rId9"/>
    <p:sldLayoutId id="2147483722" r:id="rId10"/>
  </p:sldLayoutIdLst>
  <p:hf hdr="0" ftr="0" dt="0"/>
  <p:txStyles>
    <p:titleStyle>
      <a:lvl1pPr algn="l" rtl="0" eaLnBrk="0" fontAlgn="base" hangingPunct="0">
        <a:spcBef>
          <a:spcPct val="0"/>
        </a:spcBef>
        <a:spcAft>
          <a:spcPct val="0"/>
        </a:spcAft>
        <a:defRPr sz="3200" b="1">
          <a:solidFill>
            <a:srgbClr val="FF7600"/>
          </a:solidFill>
          <a:latin typeface="+mj-lt"/>
          <a:ea typeface="+mj-ea"/>
          <a:cs typeface="+mj-cs"/>
        </a:defRPr>
      </a:lvl1pPr>
      <a:lvl2pPr algn="l" rtl="0" eaLnBrk="0" fontAlgn="base" hangingPunct="0">
        <a:spcBef>
          <a:spcPct val="0"/>
        </a:spcBef>
        <a:spcAft>
          <a:spcPct val="0"/>
        </a:spcAft>
        <a:defRPr sz="3200" b="1">
          <a:solidFill>
            <a:srgbClr val="FF7600"/>
          </a:solidFill>
          <a:latin typeface="Trebuchet MS" pitchFamily="34" charset="0"/>
        </a:defRPr>
      </a:lvl2pPr>
      <a:lvl3pPr algn="l" rtl="0" eaLnBrk="0" fontAlgn="base" hangingPunct="0">
        <a:spcBef>
          <a:spcPct val="0"/>
        </a:spcBef>
        <a:spcAft>
          <a:spcPct val="0"/>
        </a:spcAft>
        <a:defRPr sz="3200" b="1">
          <a:solidFill>
            <a:srgbClr val="FF7600"/>
          </a:solidFill>
          <a:latin typeface="Trebuchet MS" pitchFamily="34" charset="0"/>
        </a:defRPr>
      </a:lvl3pPr>
      <a:lvl4pPr algn="l" rtl="0" eaLnBrk="0" fontAlgn="base" hangingPunct="0">
        <a:spcBef>
          <a:spcPct val="0"/>
        </a:spcBef>
        <a:spcAft>
          <a:spcPct val="0"/>
        </a:spcAft>
        <a:defRPr sz="3200" b="1">
          <a:solidFill>
            <a:srgbClr val="FF7600"/>
          </a:solidFill>
          <a:latin typeface="Trebuchet MS" pitchFamily="34" charset="0"/>
        </a:defRPr>
      </a:lvl4pPr>
      <a:lvl5pPr algn="l" rtl="0" eaLnBrk="0" fontAlgn="base" hangingPunct="0">
        <a:spcBef>
          <a:spcPct val="0"/>
        </a:spcBef>
        <a:spcAft>
          <a:spcPct val="0"/>
        </a:spcAft>
        <a:defRPr sz="3200" b="1">
          <a:solidFill>
            <a:srgbClr val="FF7600"/>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0" fontAlgn="base" hangingPunct="0">
        <a:spcBef>
          <a:spcPct val="0"/>
        </a:spcBef>
        <a:spcAft>
          <a:spcPts val="1600"/>
        </a:spcAft>
        <a:buClr>
          <a:srgbClr val="FF7600"/>
        </a:buClr>
        <a:buChar char="•"/>
        <a:defRPr sz="2400">
          <a:solidFill>
            <a:schemeClr val="tx1"/>
          </a:solidFill>
          <a:latin typeface="+mn-lt"/>
          <a:ea typeface="+mn-ea"/>
          <a:cs typeface="+mn-cs"/>
        </a:defRPr>
      </a:lvl1pPr>
      <a:lvl2pPr marL="692150" indent="-222250" algn="l" rtl="0" eaLnBrk="0" fontAlgn="base" hangingPunct="0">
        <a:spcBef>
          <a:spcPct val="0"/>
        </a:spcBef>
        <a:spcAft>
          <a:spcPts val="800"/>
        </a:spcAft>
        <a:buClr>
          <a:srgbClr val="FF7600"/>
        </a:buClr>
        <a:buChar char="•"/>
        <a:defRPr sz="1900">
          <a:solidFill>
            <a:schemeClr val="tx1"/>
          </a:solidFill>
          <a:latin typeface="+mn-lt"/>
        </a:defRPr>
      </a:lvl2pPr>
      <a:lvl3pPr marL="1150938" indent="-223838" algn="l" rtl="0" eaLnBrk="0" fontAlgn="base" hangingPunct="0">
        <a:spcBef>
          <a:spcPct val="0"/>
        </a:spcBef>
        <a:spcAft>
          <a:spcPts val="800"/>
        </a:spcAft>
        <a:buClr>
          <a:srgbClr val="FF7600"/>
        </a:buClr>
        <a:buChar char="•"/>
        <a:defRPr sz="1700">
          <a:solidFill>
            <a:schemeClr val="tx1"/>
          </a:solidFill>
          <a:latin typeface="+mn-lt"/>
        </a:defRPr>
      </a:lvl3pPr>
      <a:lvl4pPr marL="1608138" indent="-223838" algn="l" rtl="0" eaLnBrk="0" fontAlgn="base" hangingPunct="0">
        <a:spcBef>
          <a:spcPct val="0"/>
        </a:spcBef>
        <a:spcAft>
          <a:spcPts val="800"/>
        </a:spcAft>
        <a:buClr>
          <a:srgbClr val="FF7600"/>
        </a:buClr>
        <a:buChar char="•"/>
        <a:defRPr sz="1500">
          <a:solidFill>
            <a:schemeClr val="tx1"/>
          </a:solidFill>
          <a:latin typeface="+mn-lt"/>
        </a:defRPr>
      </a:lvl4pPr>
      <a:lvl5pPr marL="2063750" indent="-222250" algn="l" rtl="0" eaLnBrk="0" fontAlgn="base" hangingPunct="0">
        <a:spcBef>
          <a:spcPct val="0"/>
        </a:spcBef>
        <a:spcAft>
          <a:spcPts val="800"/>
        </a:spcAft>
        <a:buClr>
          <a:srgbClr val="FF7600"/>
        </a:buClr>
        <a:buChar char="•"/>
        <a:defRPr sz="130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hyperlink" Target="http://www.webjunction.org/latino-perception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oclc.org/reports/2010perceptions.htm"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oclc.org/reports/2010perceptions.htm" TargetMode="External"/><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hyperlink" Target="http://www.oclc.org/reports/2010perceptions.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hyperlink" Target="http://www.oclc.org/reports/2010perceptions.ht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oclc.org/reports/2010perceptions.htm" TargetMode="External"/><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www.oclc.org/reports/2010perceptions.htm" TargetMode="External"/><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www.oclc.org/reports/2010perceptions.htm" TargetMode="External"/><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www.oclc.org/reports/2010perceptions.htm" TargetMode="External"/><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oclc.org/reports/2010perceptions.htm"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oclc.org/research/publications/reports.ht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hyperlink" Target="http://www.oclc.org/research/publications/library/2010/2010-14.pdf" TargetMode="Externa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www.jisc.ac.uk/media/documents/publications/reports/2010/digitalinformationseekerreport.pdf" TargetMode="External"/><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hyperlink" Target="http://www.oclc.org/research/publications/library/2010/2010-14a.xls" TargetMode="External"/><Relationship Id="rId4" Type="http://schemas.openxmlformats.org/officeDocument/2006/relationships/hyperlink" Target="http://brtf.sdsc.edu/biblio/BRTF_Final_Report.pdf" TargetMode="Externa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purl.org/docs/index.html" TargetMode="External"/><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hyperlink" Target="http://www.oclc.org/research/activities/researchworks.htm"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www.worldcat.org/identitie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www.worldcat.org/genres/" TargetMode="External"/><Relationship Id="rId4" Type="http://schemas.openxmlformats.org/officeDocument/2006/relationships/hyperlink" Target="http://classify.oclc.or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oclc.org/research/default.ht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oclc.org/membership/governance/default.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oclc.org/worldcat/statistics/default.htm"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oclc.org/reports/2010perceptions.htm" TargetMode="External"/><Relationship Id="rId7" Type="http://schemas.openxmlformats.org/officeDocument/2006/relationships/hyperlink" Target="http://www.oclc.org/reports/funding/default.htm"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hyperlink" Target="http://www.oclc.org/reports/geekthelibrary.htm" TargetMode="Externa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hyperlink" Target="http://www.webjunction.org/latino-perception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Grp="1" noChangeArrowheads="1"/>
          </p:cNvSpPr>
          <p:nvPr>
            <p:ph type="ctrTitle"/>
          </p:nvPr>
        </p:nvSpPr>
        <p:spPr>
          <a:xfrm>
            <a:off x="3200400" y="915988"/>
            <a:ext cx="5570538" cy="1751012"/>
          </a:xfrm>
        </p:spPr>
        <p:txBody>
          <a:bodyPr/>
          <a:lstStyle/>
          <a:p>
            <a:pPr eaLnBrk="1" hangingPunct="1"/>
            <a:r>
              <a:rPr lang="en-US" sz="3600" i="1" dirty="0" smtClean="0"/>
              <a:t>OCLC Research: </a:t>
            </a:r>
            <a:br>
              <a:rPr lang="en-US" sz="3600" i="1" dirty="0" smtClean="0"/>
            </a:br>
            <a:r>
              <a:rPr lang="en-US" sz="3600" i="1" dirty="0" smtClean="0"/>
              <a:t>Common Issues, Shared Explorations</a:t>
            </a:r>
            <a:endParaRPr lang="en-US" sz="2800" dirty="0" smtClean="0"/>
          </a:p>
        </p:txBody>
      </p:sp>
      <p:sp>
        <p:nvSpPr>
          <p:cNvPr id="12291" name="Rectangle 3"/>
          <p:cNvSpPr>
            <a:spLocks noGrp="1" noChangeArrowheads="1"/>
          </p:cNvSpPr>
          <p:nvPr>
            <p:ph type="subTitle" idx="1"/>
          </p:nvPr>
        </p:nvSpPr>
        <p:spPr>
          <a:xfrm>
            <a:off x="3200400" y="3352800"/>
            <a:ext cx="4198938" cy="1930400"/>
          </a:xfrm>
        </p:spPr>
        <p:txBody>
          <a:bodyPr/>
          <a:lstStyle/>
          <a:p>
            <a:pPr eaLnBrk="1" hangingPunct="1">
              <a:buFontTx/>
              <a:buNone/>
            </a:pPr>
            <a:r>
              <a:rPr lang="en-US" dirty="0" smtClean="0"/>
              <a:t>Eric Childress</a:t>
            </a:r>
          </a:p>
          <a:p>
            <a:pPr eaLnBrk="1" hangingPunct="1">
              <a:buFontTx/>
              <a:buNone/>
            </a:pPr>
            <a:r>
              <a:rPr lang="en-US" dirty="0" smtClean="0"/>
              <a:t>Consulting Project Manager</a:t>
            </a:r>
          </a:p>
          <a:p>
            <a:pPr eaLnBrk="1" hangingPunct="1">
              <a:buFontTx/>
              <a:buNone/>
            </a:pPr>
            <a:r>
              <a:rPr lang="en-US" dirty="0" smtClean="0"/>
              <a:t>OCLC Research</a:t>
            </a:r>
          </a:p>
        </p:txBody>
      </p:sp>
      <p:pic>
        <p:nvPicPr>
          <p:cNvPr id="12292" name="Picture 4"/>
          <p:cNvPicPr>
            <a:picLocks noChangeAspect="1" noChangeArrowheads="1"/>
          </p:cNvPicPr>
          <p:nvPr/>
        </p:nvPicPr>
        <p:blipFill>
          <a:blip r:embed="rId3" cstate="print"/>
          <a:srcRect/>
          <a:stretch>
            <a:fillRect/>
          </a:stretch>
        </p:blipFill>
        <p:spPr bwMode="auto">
          <a:xfrm>
            <a:off x="7239000" y="3276600"/>
            <a:ext cx="1403350" cy="1752600"/>
          </a:xfrm>
          <a:prstGeom prst="rect">
            <a:avLst/>
          </a:prstGeom>
          <a:noFill/>
          <a:ln w="9525">
            <a:noFill/>
            <a:miter lim="800000"/>
            <a:headEnd/>
            <a:tailEnd/>
          </a:ln>
        </p:spPr>
      </p:pic>
      <p:sp>
        <p:nvSpPr>
          <p:cNvPr id="6" name="TextBox 5"/>
          <p:cNvSpPr txBox="1"/>
          <p:nvPr/>
        </p:nvSpPr>
        <p:spPr>
          <a:xfrm>
            <a:off x="2209800" y="5674668"/>
            <a:ext cx="6099747" cy="461665"/>
          </a:xfrm>
          <a:prstGeom prst="rect">
            <a:avLst/>
          </a:prstGeom>
          <a:noFill/>
        </p:spPr>
        <p:txBody>
          <a:bodyPr wrap="none" rtlCol="0">
            <a:spAutoFit/>
          </a:bodyPr>
          <a:lstStyle/>
          <a:p>
            <a:r>
              <a:rPr lang="en-US" dirty="0" err="1" smtClean="0"/>
              <a:t>WiLS</a:t>
            </a:r>
            <a:r>
              <a:rPr lang="en-US" dirty="0" smtClean="0"/>
              <a:t> Peer Council – Spring 2011 (24 May)</a:t>
            </a:r>
            <a:endParaRPr lang="en-US" dirty="0"/>
          </a:p>
        </p:txBody>
      </p:sp>
      <p:pic>
        <p:nvPicPr>
          <p:cNvPr id="1026" name="Picture 2" descr="C:\$RECYCLE.BIN\S-1-5-21-4257129242-2656692043-1755380528-1001\$RV4CJ4I.gif"/>
          <p:cNvPicPr>
            <a:picLocks noChangeAspect="1" noChangeArrowheads="1"/>
          </p:cNvPicPr>
          <p:nvPr/>
        </p:nvPicPr>
        <p:blipFill>
          <a:blip r:embed="rId4" cstate="print"/>
          <a:srcRect/>
          <a:stretch>
            <a:fillRect/>
          </a:stretch>
        </p:blipFill>
        <p:spPr bwMode="auto">
          <a:xfrm>
            <a:off x="609600" y="5562600"/>
            <a:ext cx="1371600" cy="685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Latinos and Public Library Perceptions</a:t>
            </a:r>
            <a:endParaRPr lang="en-US" dirty="0"/>
          </a:p>
        </p:txBody>
      </p:sp>
      <p:sp>
        <p:nvSpPr>
          <p:cNvPr id="10" name="Content Placeholder 9"/>
          <p:cNvSpPr>
            <a:spLocks noGrp="1"/>
          </p:cNvSpPr>
          <p:nvPr>
            <p:ph sz="half" idx="2"/>
          </p:nvPr>
        </p:nvSpPr>
        <p:spPr>
          <a:xfrm>
            <a:off x="3581400" y="1295400"/>
            <a:ext cx="5334000" cy="4876800"/>
          </a:xfrm>
        </p:spPr>
        <p:txBody>
          <a:bodyPr/>
          <a:lstStyle/>
          <a:p>
            <a:r>
              <a:rPr lang="en-US" dirty="0" smtClean="0"/>
              <a:t>Issued 2008</a:t>
            </a:r>
          </a:p>
          <a:p>
            <a:r>
              <a:rPr lang="en-US" dirty="0" smtClean="0"/>
              <a:t>Latino attitudes and habits with respect to public libraries</a:t>
            </a:r>
          </a:p>
          <a:p>
            <a:r>
              <a:rPr lang="en-US" dirty="0" smtClean="0"/>
              <a:t>Arose from work related to </a:t>
            </a:r>
            <a:r>
              <a:rPr lang="en-US" dirty="0" err="1" smtClean="0"/>
              <a:t>WebJunction’s</a:t>
            </a:r>
            <a:r>
              <a:rPr lang="en-US" dirty="0" smtClean="0"/>
              <a:t> Spanish Language Outreach Program (Gates Foundation funded)</a:t>
            </a:r>
          </a:p>
          <a:p>
            <a:r>
              <a:rPr lang="en-US" dirty="0" smtClean="0"/>
              <a:t> Six-state survey of adult Latinos conducted March to May 2008</a:t>
            </a:r>
          </a:p>
          <a:p>
            <a:r>
              <a:rPr lang="en-US" dirty="0" err="1" smtClean="0"/>
              <a:t>WebJunction</a:t>
            </a:r>
            <a:r>
              <a:rPr lang="en-US" dirty="0" smtClean="0"/>
              <a:t> in collaboration with the </a:t>
            </a:r>
            <a:r>
              <a:rPr lang="vi-VN" dirty="0" smtClean="0"/>
              <a:t>Tomás Rivera Policy Institut</a:t>
            </a:r>
            <a:r>
              <a:rPr lang="en-US" dirty="0" smtClean="0"/>
              <a:t>e</a:t>
            </a:r>
          </a:p>
        </p:txBody>
      </p:sp>
      <p:pic>
        <p:nvPicPr>
          <p:cNvPr id="5" name="Picture 7">
            <a:hlinkClick r:id="rId3"/>
          </p:cNvPr>
          <p:cNvPicPr>
            <a:picLocks noChangeAspect="1" noChangeArrowheads="1"/>
          </p:cNvPicPr>
          <p:nvPr/>
        </p:nvPicPr>
        <p:blipFill>
          <a:blip r:embed="rId4" cstate="print"/>
          <a:srcRect l="31428" t="12190" r="30000" b="7810"/>
          <a:stretch>
            <a:fillRect/>
          </a:stretch>
        </p:blipFill>
        <p:spPr bwMode="auto">
          <a:xfrm>
            <a:off x="145731" y="1458913"/>
            <a:ext cx="3283269" cy="4256087"/>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Perceptions of Libraries, 2010: Context and Community</a:t>
            </a:r>
            <a:endParaRPr lang="en-US" dirty="0"/>
          </a:p>
        </p:txBody>
      </p:sp>
      <p:sp>
        <p:nvSpPr>
          <p:cNvPr id="10" name="Content Placeholder 9"/>
          <p:cNvSpPr>
            <a:spLocks noGrp="1"/>
          </p:cNvSpPr>
          <p:nvPr>
            <p:ph sz="half" idx="2"/>
          </p:nvPr>
        </p:nvSpPr>
        <p:spPr>
          <a:xfrm>
            <a:off x="3581400" y="1589087"/>
            <a:ext cx="5334000" cy="4430713"/>
          </a:xfrm>
        </p:spPr>
        <p:txBody>
          <a:bodyPr/>
          <a:lstStyle/>
          <a:p>
            <a:r>
              <a:rPr lang="en-US" dirty="0" smtClean="0"/>
              <a:t>Issued 2011</a:t>
            </a:r>
          </a:p>
          <a:p>
            <a:r>
              <a:rPr lang="en-US" dirty="0" smtClean="0"/>
              <a:t>Revisits landscape-of-the-digital-consumer of the 2003 </a:t>
            </a:r>
            <a:r>
              <a:rPr lang="en-US" i="1" dirty="0" smtClean="0"/>
              <a:t>Perceptions</a:t>
            </a:r>
            <a:r>
              <a:rPr lang="en-US" dirty="0" smtClean="0"/>
              <a:t> report from OCLC</a:t>
            </a:r>
          </a:p>
          <a:p>
            <a:r>
              <a:rPr lang="en-US" dirty="0" smtClean="0"/>
              <a:t>Surveyed residents of U.S., Canada, U.K. in January 2010</a:t>
            </a:r>
          </a:p>
          <a:p>
            <a:pPr lvl="1"/>
            <a:r>
              <a:rPr lang="en-US" dirty="0" smtClean="0"/>
              <a:t>Provides information on economically-challenged consumer attitudes</a:t>
            </a:r>
          </a:p>
          <a:p>
            <a:r>
              <a:rPr lang="en-US" dirty="0" smtClean="0"/>
              <a:t>Harris Interactive blind study (survey) commissioned by OCLC</a:t>
            </a:r>
          </a:p>
        </p:txBody>
      </p:sp>
      <p:pic>
        <p:nvPicPr>
          <p:cNvPr id="6" name="Picture 2">
            <a:hlinkClick r:id="rId2"/>
          </p:cNvPr>
          <p:cNvPicPr>
            <a:picLocks noChangeAspect="1" noChangeArrowheads="1"/>
          </p:cNvPicPr>
          <p:nvPr/>
        </p:nvPicPr>
        <p:blipFill>
          <a:blip r:embed="rId3" cstate="print"/>
          <a:srcRect/>
          <a:stretch>
            <a:fillRect/>
          </a:stretch>
        </p:blipFill>
        <p:spPr bwMode="auto">
          <a:xfrm>
            <a:off x="228600" y="1752600"/>
            <a:ext cx="3169831"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From 2005 to 2010</a:t>
            </a:r>
            <a:endParaRPr lang="en-US" dirty="0">
              <a:solidFill>
                <a:schemeClr val="bg1"/>
              </a:solidFill>
            </a:endParaRPr>
          </a:p>
        </p:txBody>
      </p:sp>
      <p:pic>
        <p:nvPicPr>
          <p:cNvPr id="9218" name="Picture 2"/>
          <p:cNvPicPr>
            <a:picLocks noChangeAspect="1" noChangeArrowheads="1"/>
          </p:cNvPicPr>
          <p:nvPr/>
        </p:nvPicPr>
        <p:blipFill>
          <a:blip r:embed="rId2" cstate="print"/>
          <a:srcRect l="34762" t="18174" r="8798" b="3524"/>
          <a:stretch>
            <a:fillRect/>
          </a:stretch>
        </p:blipFill>
        <p:spPr bwMode="auto">
          <a:xfrm>
            <a:off x="706980" y="76200"/>
            <a:ext cx="7294020" cy="6324600"/>
          </a:xfrm>
          <a:prstGeom prst="rect">
            <a:avLst/>
          </a:prstGeom>
          <a:noFill/>
          <a:ln w="9525">
            <a:noFill/>
            <a:miter lim="800000"/>
            <a:headEnd/>
            <a:tailEnd/>
          </a:ln>
        </p:spPr>
      </p:pic>
      <p:pic>
        <p:nvPicPr>
          <p:cNvPr id="7" name="Picture 2">
            <a:hlinkClick r:id="rId3"/>
          </p:cNvPr>
          <p:cNvPicPr>
            <a:picLocks noChangeAspect="1" noChangeArrowheads="1"/>
          </p:cNvPicPr>
          <p:nvPr/>
        </p:nvPicPr>
        <p:blipFill>
          <a:blip r:embed="rId4" cstate="print"/>
          <a:srcRect/>
          <a:stretch>
            <a:fillRect/>
          </a:stretch>
        </p:blipFill>
        <p:spPr bwMode="auto">
          <a:xfrm>
            <a:off x="8077200" y="5920176"/>
            <a:ext cx="676275" cy="861624"/>
          </a:xfrm>
          <a:prstGeom prst="rect">
            <a:avLst/>
          </a:prstGeom>
          <a:noFill/>
          <a:ln w="9525">
            <a:noFill/>
            <a:miter lim="800000"/>
            <a:headEnd/>
            <a:tailEnd/>
          </a:ln>
        </p:spPr>
      </p:pic>
      <p:sp>
        <p:nvSpPr>
          <p:cNvPr id="6" name="TextBox 5"/>
          <p:cNvSpPr txBox="1"/>
          <p:nvPr/>
        </p:nvSpPr>
        <p:spPr>
          <a:xfrm>
            <a:off x="762001" y="991612"/>
            <a:ext cx="3047999" cy="3046988"/>
          </a:xfrm>
          <a:prstGeom prst="rect">
            <a:avLst/>
          </a:prstGeom>
          <a:noFill/>
        </p:spPr>
        <p:txBody>
          <a:bodyPr wrap="square" rtlCol="0">
            <a:spAutoFit/>
          </a:bodyPr>
          <a:lstStyle/>
          <a:p>
            <a:r>
              <a:rPr lang="en-US" dirty="0" smtClean="0"/>
              <a:t>Trending up:</a:t>
            </a:r>
          </a:p>
          <a:p>
            <a:pPr>
              <a:buFont typeface="Arial" pitchFamily="34" charset="0"/>
              <a:buChar char="•"/>
            </a:pPr>
            <a:r>
              <a:rPr lang="en-US" dirty="0" smtClean="0"/>
              <a:t>Social networking</a:t>
            </a:r>
          </a:p>
          <a:p>
            <a:pPr>
              <a:buFont typeface="Arial" pitchFamily="34" charset="0"/>
              <a:buChar char="•"/>
            </a:pPr>
            <a:r>
              <a:rPr lang="en-US" dirty="0" smtClean="0"/>
              <a:t>Mobile devices</a:t>
            </a:r>
          </a:p>
          <a:p>
            <a:pPr>
              <a:buFont typeface="Arial" pitchFamily="34" charset="0"/>
              <a:buChar char="•"/>
            </a:pPr>
            <a:r>
              <a:rPr lang="en-US" dirty="0" smtClean="0"/>
              <a:t>E-books</a:t>
            </a:r>
          </a:p>
          <a:p>
            <a:pPr>
              <a:buFont typeface="Arial" pitchFamily="34" charset="0"/>
              <a:buChar char="•"/>
            </a:pPr>
            <a:r>
              <a:rPr lang="en-US" dirty="0" smtClean="0"/>
              <a:t>Google use</a:t>
            </a:r>
          </a:p>
          <a:p>
            <a:pPr>
              <a:buFont typeface="Arial" pitchFamily="34" charset="0"/>
              <a:buChar char="•"/>
            </a:pPr>
            <a:r>
              <a:rPr lang="en-US" dirty="0" smtClean="0"/>
              <a:t>Public libraries providing wireless networking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Socializing</a:t>
            </a:r>
            <a:endParaRPr lang="en-US" dirty="0">
              <a:solidFill>
                <a:schemeClr val="bg1"/>
              </a:solidFill>
            </a:endParaRPr>
          </a:p>
        </p:txBody>
      </p:sp>
      <p:pic>
        <p:nvPicPr>
          <p:cNvPr id="10243" name="Picture 3"/>
          <p:cNvPicPr>
            <a:picLocks noChangeAspect="1" noChangeArrowheads="1"/>
          </p:cNvPicPr>
          <p:nvPr/>
        </p:nvPicPr>
        <p:blipFill>
          <a:blip r:embed="rId3" cstate="print"/>
          <a:srcRect l="34762" t="16762" r="33810" b="4762"/>
          <a:stretch>
            <a:fillRect/>
          </a:stretch>
        </p:blipFill>
        <p:spPr bwMode="auto">
          <a:xfrm>
            <a:off x="5029200" y="0"/>
            <a:ext cx="3962400" cy="6183745"/>
          </a:xfrm>
          <a:prstGeom prst="rect">
            <a:avLst/>
          </a:prstGeom>
          <a:noFill/>
          <a:ln w="9525">
            <a:noFill/>
            <a:miter lim="800000"/>
            <a:headEnd/>
            <a:tailEnd/>
          </a:ln>
        </p:spPr>
      </p:pic>
      <p:pic>
        <p:nvPicPr>
          <p:cNvPr id="5" name="Picture 2">
            <a:hlinkClick r:id="rId4"/>
          </p:cNvPr>
          <p:cNvPicPr>
            <a:picLocks noChangeAspect="1" noChangeArrowheads="1"/>
          </p:cNvPicPr>
          <p:nvPr/>
        </p:nvPicPr>
        <p:blipFill>
          <a:blip r:embed="rId5" cstate="print"/>
          <a:srcRect/>
          <a:stretch>
            <a:fillRect/>
          </a:stretch>
        </p:blipFill>
        <p:spPr bwMode="auto">
          <a:xfrm>
            <a:off x="0" y="5562600"/>
            <a:ext cx="676275" cy="861624"/>
          </a:xfrm>
          <a:prstGeom prst="rect">
            <a:avLst/>
          </a:prstGeom>
          <a:noFill/>
          <a:ln w="9525">
            <a:noFill/>
            <a:miter lim="800000"/>
            <a:headEnd/>
            <a:tailEnd/>
          </a:ln>
        </p:spPr>
      </p:pic>
      <p:grpSp>
        <p:nvGrpSpPr>
          <p:cNvPr id="7" name="Group 6"/>
          <p:cNvGrpSpPr/>
          <p:nvPr/>
        </p:nvGrpSpPr>
        <p:grpSpPr>
          <a:xfrm>
            <a:off x="0" y="0"/>
            <a:ext cx="4876800" cy="6281652"/>
            <a:chOff x="0" y="0"/>
            <a:chExt cx="4876800" cy="6281652"/>
          </a:xfrm>
        </p:grpSpPr>
        <p:pic>
          <p:nvPicPr>
            <p:cNvPr id="10242" name="Picture 2"/>
            <p:cNvPicPr>
              <a:picLocks noChangeAspect="1" noChangeArrowheads="1"/>
            </p:cNvPicPr>
            <p:nvPr/>
          </p:nvPicPr>
          <p:blipFill>
            <a:blip r:embed="rId6" cstate="print"/>
            <a:srcRect l="51921" t="16762" r="10000" b="4762"/>
            <a:stretch>
              <a:fillRect/>
            </a:stretch>
          </p:blipFill>
          <p:spPr bwMode="auto">
            <a:xfrm>
              <a:off x="0" y="0"/>
              <a:ext cx="4876800" cy="6281652"/>
            </a:xfrm>
            <a:prstGeom prst="rect">
              <a:avLst/>
            </a:prstGeom>
            <a:noFill/>
            <a:ln w="9525">
              <a:noFill/>
              <a:miter lim="800000"/>
              <a:headEnd/>
              <a:tailEnd/>
            </a:ln>
          </p:spPr>
        </p:pic>
        <p:sp>
          <p:nvSpPr>
            <p:cNvPr id="6" name="Rectangle 5"/>
            <p:cNvSpPr/>
            <p:nvPr/>
          </p:nvSpPr>
          <p:spPr bwMode="auto">
            <a:xfrm>
              <a:off x="1981200" y="0"/>
              <a:ext cx="2895600" cy="4800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grpSp>
      <p:sp>
        <p:nvSpPr>
          <p:cNvPr id="9" name="TextBox 8"/>
          <p:cNvSpPr txBox="1"/>
          <p:nvPr/>
        </p:nvSpPr>
        <p:spPr>
          <a:xfrm>
            <a:off x="2209800" y="228600"/>
            <a:ext cx="2514599" cy="4524315"/>
          </a:xfrm>
          <a:prstGeom prst="rect">
            <a:avLst/>
          </a:prstGeom>
          <a:noFill/>
        </p:spPr>
        <p:txBody>
          <a:bodyPr wrap="square" rtlCol="0">
            <a:spAutoFit/>
          </a:bodyPr>
          <a:lstStyle/>
          <a:p>
            <a:r>
              <a:rPr lang="en-US" dirty="0" smtClean="0"/>
              <a:t>Mobile devices are “in”</a:t>
            </a:r>
          </a:p>
          <a:p>
            <a:pPr>
              <a:buFont typeface="Arial" pitchFamily="34" charset="0"/>
              <a:buChar char="•"/>
            </a:pPr>
            <a:r>
              <a:rPr lang="en-US" dirty="0" smtClean="0"/>
              <a:t>Smartphones</a:t>
            </a:r>
          </a:p>
          <a:p>
            <a:pPr>
              <a:buFont typeface="Arial" pitchFamily="34" charset="0"/>
              <a:buChar char="•"/>
            </a:pPr>
            <a:r>
              <a:rPr lang="en-US" dirty="0" err="1" smtClean="0"/>
              <a:t>Ebook</a:t>
            </a:r>
            <a:r>
              <a:rPr lang="en-US" dirty="0" smtClean="0"/>
              <a:t> readers</a:t>
            </a:r>
          </a:p>
          <a:p>
            <a:pPr>
              <a:buFont typeface="Arial" pitchFamily="34" charset="0"/>
              <a:buChar char="•"/>
            </a:pPr>
            <a:r>
              <a:rPr lang="en-US" dirty="0" smtClean="0"/>
              <a:t>Other media devices (</a:t>
            </a:r>
            <a:r>
              <a:rPr lang="en-US" dirty="0" err="1" smtClean="0"/>
              <a:t>Ipods</a:t>
            </a:r>
            <a:r>
              <a:rPr lang="en-US" dirty="0" smtClean="0"/>
              <a:t>, etc.</a:t>
            </a:r>
          </a:p>
          <a:p>
            <a:pPr>
              <a:buFont typeface="Arial" pitchFamily="34" charset="0"/>
              <a:buChar char="•"/>
            </a:pPr>
            <a:endParaRPr lang="en-US" dirty="0" smtClean="0"/>
          </a:p>
          <a:p>
            <a:r>
              <a:rPr lang="en-US" dirty="0" smtClean="0"/>
              <a:t>Libraries are supporting wireless networking</a:t>
            </a:r>
            <a:endParaRPr lang="en-US" dirty="0"/>
          </a:p>
        </p:txBody>
      </p:sp>
      <p:pic>
        <p:nvPicPr>
          <p:cNvPr id="10" name="Picture 2">
            <a:hlinkClick r:id="rId4"/>
          </p:cNvPr>
          <p:cNvPicPr>
            <a:picLocks noChangeAspect="1" noChangeArrowheads="1"/>
          </p:cNvPicPr>
          <p:nvPr/>
        </p:nvPicPr>
        <p:blipFill>
          <a:blip r:embed="rId5" cstate="print"/>
          <a:srcRect/>
          <a:stretch>
            <a:fillRect/>
          </a:stretch>
        </p:blipFill>
        <p:spPr bwMode="auto">
          <a:xfrm>
            <a:off x="8077200" y="5996376"/>
            <a:ext cx="676275" cy="861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Library Brand</a:t>
            </a:r>
            <a:endParaRPr lang="en-US" dirty="0">
              <a:solidFill>
                <a:schemeClr val="bg1"/>
              </a:solidFill>
            </a:endParaRPr>
          </a:p>
        </p:txBody>
      </p:sp>
      <p:pic>
        <p:nvPicPr>
          <p:cNvPr id="11266" name="Picture 2"/>
          <p:cNvPicPr>
            <a:picLocks noChangeAspect="1" noChangeArrowheads="1"/>
          </p:cNvPicPr>
          <p:nvPr/>
        </p:nvPicPr>
        <p:blipFill>
          <a:blip r:embed="rId3" cstate="print"/>
          <a:srcRect l="36667" t="14476" r="10000" b="5524"/>
          <a:stretch>
            <a:fillRect/>
          </a:stretch>
        </p:blipFill>
        <p:spPr bwMode="auto">
          <a:xfrm>
            <a:off x="1371600" y="104775"/>
            <a:ext cx="6629400" cy="6215063"/>
          </a:xfrm>
          <a:prstGeom prst="rect">
            <a:avLst/>
          </a:prstGeom>
          <a:noFill/>
          <a:ln w="9525">
            <a:noFill/>
            <a:miter lim="800000"/>
            <a:headEnd/>
            <a:tailEnd/>
          </a:ln>
        </p:spPr>
      </p:pic>
      <p:sp>
        <p:nvSpPr>
          <p:cNvPr id="5" name="TextBox 4"/>
          <p:cNvSpPr txBox="1"/>
          <p:nvPr/>
        </p:nvSpPr>
        <p:spPr>
          <a:xfrm>
            <a:off x="1371600" y="4343400"/>
            <a:ext cx="2590800" cy="1569660"/>
          </a:xfrm>
          <a:prstGeom prst="rect">
            <a:avLst/>
          </a:prstGeom>
          <a:noFill/>
        </p:spPr>
        <p:txBody>
          <a:bodyPr wrap="square" rtlCol="0">
            <a:spAutoFit/>
          </a:bodyPr>
          <a:lstStyle/>
          <a:p>
            <a:r>
              <a:rPr lang="en-US" dirty="0" smtClean="0"/>
              <a:t>“Books” are </a:t>
            </a:r>
          </a:p>
          <a:p>
            <a:r>
              <a:rPr lang="en-US" dirty="0" smtClean="0"/>
              <a:t>libraries’ most </a:t>
            </a:r>
          </a:p>
          <a:p>
            <a:r>
              <a:rPr lang="en-US" dirty="0" smtClean="0"/>
              <a:t>recognizable brand</a:t>
            </a:r>
            <a:endParaRPr lang="en-US" dirty="0"/>
          </a:p>
        </p:txBody>
      </p:sp>
      <p:pic>
        <p:nvPicPr>
          <p:cNvPr id="6" name="Picture 2">
            <a:hlinkClick r:id="rId4"/>
          </p:cNvPr>
          <p:cNvPicPr>
            <a:picLocks noChangeAspect="1" noChangeArrowheads="1"/>
          </p:cNvPicPr>
          <p:nvPr/>
        </p:nvPicPr>
        <p:blipFill>
          <a:blip r:embed="rId5" cstate="print"/>
          <a:srcRect/>
          <a:stretch>
            <a:fillRect/>
          </a:stretch>
        </p:blipFill>
        <p:spPr bwMode="auto">
          <a:xfrm>
            <a:off x="8077200" y="5920176"/>
            <a:ext cx="676275" cy="861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students &amp; e-info sources</a:t>
            </a:r>
            <a:endParaRPr lang="en-US" dirty="0"/>
          </a:p>
        </p:txBody>
      </p:sp>
      <p:pic>
        <p:nvPicPr>
          <p:cNvPr id="1026" name="Picture 2"/>
          <p:cNvPicPr>
            <a:picLocks noChangeAspect="1" noChangeArrowheads="1"/>
          </p:cNvPicPr>
          <p:nvPr/>
        </p:nvPicPr>
        <p:blipFill>
          <a:blip r:embed="rId2" cstate="print"/>
          <a:srcRect l="34286" t="20833" r="2344" b="6250"/>
          <a:stretch>
            <a:fillRect/>
          </a:stretch>
        </p:blipFill>
        <p:spPr bwMode="auto">
          <a:xfrm>
            <a:off x="2133600" y="685800"/>
            <a:ext cx="6553200" cy="5655325"/>
          </a:xfrm>
          <a:prstGeom prst="rect">
            <a:avLst/>
          </a:prstGeom>
          <a:noFill/>
          <a:ln w="9525">
            <a:noFill/>
            <a:miter lim="800000"/>
            <a:headEnd/>
            <a:tailEnd/>
          </a:ln>
        </p:spPr>
      </p:pic>
      <p:sp>
        <p:nvSpPr>
          <p:cNvPr id="5" name="TextBox 4"/>
          <p:cNvSpPr txBox="1"/>
          <p:nvPr/>
        </p:nvSpPr>
        <p:spPr>
          <a:xfrm>
            <a:off x="381000" y="990600"/>
            <a:ext cx="1447799" cy="1200329"/>
          </a:xfrm>
          <a:prstGeom prst="rect">
            <a:avLst/>
          </a:prstGeom>
          <a:noFill/>
        </p:spPr>
        <p:txBody>
          <a:bodyPr wrap="square" rtlCol="0">
            <a:spAutoFit/>
          </a:bodyPr>
          <a:lstStyle/>
          <a:p>
            <a:r>
              <a:rPr lang="en-US" dirty="0" smtClean="0"/>
              <a:t>New:</a:t>
            </a:r>
          </a:p>
          <a:p>
            <a:pPr>
              <a:buFont typeface="Arial" pitchFamily="34" charset="0"/>
              <a:buChar char="•"/>
            </a:pPr>
            <a:r>
              <a:rPr lang="en-US" dirty="0" smtClean="0"/>
              <a:t>Skype</a:t>
            </a:r>
          </a:p>
          <a:p>
            <a:pPr>
              <a:buFont typeface="Arial" pitchFamily="34" charset="0"/>
              <a:buChar char="•"/>
            </a:pPr>
            <a:r>
              <a:rPr lang="en-US" dirty="0" smtClean="0"/>
              <a:t>Twitter</a:t>
            </a:r>
          </a:p>
        </p:txBody>
      </p:sp>
      <p:pic>
        <p:nvPicPr>
          <p:cNvPr id="6" name="Picture 2">
            <a:hlinkClick r:id="rId3"/>
          </p:cNvPr>
          <p:cNvPicPr>
            <a:picLocks noChangeAspect="1" noChangeArrowheads="1"/>
          </p:cNvPicPr>
          <p:nvPr/>
        </p:nvPicPr>
        <p:blipFill>
          <a:blip r:embed="rId4" cstate="print"/>
          <a:srcRect/>
          <a:stretch>
            <a:fillRect/>
          </a:stretch>
        </p:blipFill>
        <p:spPr bwMode="auto">
          <a:xfrm>
            <a:off x="8077200" y="5920176"/>
            <a:ext cx="676275" cy="861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students &amp; perceptions of “good”</a:t>
            </a:r>
            <a:endParaRPr lang="en-US" dirty="0"/>
          </a:p>
        </p:txBody>
      </p:sp>
      <p:grpSp>
        <p:nvGrpSpPr>
          <p:cNvPr id="6" name="Group 5"/>
          <p:cNvGrpSpPr/>
          <p:nvPr/>
        </p:nvGrpSpPr>
        <p:grpSpPr>
          <a:xfrm>
            <a:off x="0" y="685800"/>
            <a:ext cx="9042763" cy="5410200"/>
            <a:chOff x="76200" y="685800"/>
            <a:chExt cx="9042763" cy="5410200"/>
          </a:xfrm>
        </p:grpSpPr>
        <p:pic>
          <p:nvPicPr>
            <p:cNvPr id="2050" name="Picture 2"/>
            <p:cNvPicPr>
              <a:picLocks noChangeAspect="1" noChangeArrowheads="1"/>
            </p:cNvPicPr>
            <p:nvPr/>
          </p:nvPicPr>
          <p:blipFill>
            <a:blip r:embed="rId2" cstate="print"/>
            <a:srcRect l="5469" t="20833" r="3125" b="6250"/>
            <a:stretch>
              <a:fillRect/>
            </a:stretch>
          </p:blipFill>
          <p:spPr bwMode="auto">
            <a:xfrm>
              <a:off x="76200" y="685800"/>
              <a:ext cx="9042763" cy="5410200"/>
            </a:xfrm>
            <a:prstGeom prst="rect">
              <a:avLst/>
            </a:prstGeom>
            <a:noFill/>
            <a:ln w="9525">
              <a:noFill/>
              <a:miter lim="800000"/>
              <a:headEnd/>
              <a:tailEnd/>
            </a:ln>
          </p:spPr>
        </p:pic>
        <p:sp>
          <p:nvSpPr>
            <p:cNvPr id="4" name="Rectangle 3"/>
            <p:cNvSpPr/>
            <p:nvPr/>
          </p:nvSpPr>
          <p:spPr bwMode="auto">
            <a:xfrm>
              <a:off x="228600" y="685800"/>
              <a:ext cx="2590800" cy="2819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5" name="Rectangle 4"/>
            <p:cNvSpPr/>
            <p:nvPr/>
          </p:nvSpPr>
          <p:spPr bwMode="auto">
            <a:xfrm>
              <a:off x="6400800" y="762000"/>
              <a:ext cx="2514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grpSp>
      <p:sp>
        <p:nvSpPr>
          <p:cNvPr id="7" name="Rectangle 6"/>
          <p:cNvSpPr/>
          <p:nvPr/>
        </p:nvSpPr>
        <p:spPr>
          <a:xfrm>
            <a:off x="6324600" y="767477"/>
            <a:ext cx="2819400" cy="2585323"/>
          </a:xfrm>
          <a:prstGeom prst="rect">
            <a:avLst/>
          </a:prstGeom>
        </p:spPr>
        <p:txBody>
          <a:bodyPr wrap="square">
            <a:spAutoFit/>
          </a:bodyPr>
          <a:lstStyle/>
          <a:p>
            <a:r>
              <a:rPr lang="en-US" sz="1800" dirty="0" smtClean="0"/>
              <a:t>“However...speed and  convenience, and a strong belief that personal knowledge and common sense can determine credibility, continue to drive most search activity through </a:t>
            </a:r>
            <a:r>
              <a:rPr lang="en-US" sz="1800" dirty="0" err="1" smtClean="0"/>
              <a:t>nonlibrary</a:t>
            </a:r>
            <a:r>
              <a:rPr lang="en-US" sz="1800" dirty="0" smtClean="0"/>
              <a:t> resources.”</a:t>
            </a:r>
            <a:endParaRPr lang="en-US" dirty="0" smtClean="0"/>
          </a:p>
        </p:txBody>
      </p:sp>
      <p:sp>
        <p:nvSpPr>
          <p:cNvPr id="8" name="TextBox 7"/>
          <p:cNvSpPr txBox="1"/>
          <p:nvPr/>
        </p:nvSpPr>
        <p:spPr>
          <a:xfrm>
            <a:off x="0" y="1143000"/>
            <a:ext cx="2819400" cy="1754326"/>
          </a:xfrm>
          <a:prstGeom prst="rect">
            <a:avLst/>
          </a:prstGeom>
          <a:noFill/>
        </p:spPr>
        <p:txBody>
          <a:bodyPr wrap="square" rtlCol="0">
            <a:spAutoFit/>
          </a:bodyPr>
          <a:lstStyle/>
          <a:p>
            <a:r>
              <a:rPr lang="en-US" sz="1800" dirty="0" smtClean="0"/>
              <a:t>“Trustworthiness and accuracy are cited as the most critical criteria for determining which information sources to use. “</a:t>
            </a:r>
          </a:p>
        </p:txBody>
      </p:sp>
      <p:pic>
        <p:nvPicPr>
          <p:cNvPr id="9" name="Picture 2">
            <a:hlinkClick r:id="rId3"/>
          </p:cNvPr>
          <p:cNvPicPr>
            <a:picLocks noChangeAspect="1" noChangeArrowheads="1"/>
          </p:cNvPicPr>
          <p:nvPr/>
        </p:nvPicPr>
        <p:blipFill>
          <a:blip r:embed="rId4" cstate="print"/>
          <a:srcRect/>
          <a:stretch>
            <a:fillRect/>
          </a:stretch>
        </p:blipFill>
        <p:spPr bwMode="auto">
          <a:xfrm>
            <a:off x="8077200" y="5920176"/>
            <a:ext cx="676275" cy="861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students &amp; search engines</a:t>
            </a:r>
            <a:endParaRPr lang="en-US" dirty="0"/>
          </a:p>
        </p:txBody>
      </p:sp>
      <p:grpSp>
        <p:nvGrpSpPr>
          <p:cNvPr id="6" name="Group 5"/>
          <p:cNvGrpSpPr/>
          <p:nvPr/>
        </p:nvGrpSpPr>
        <p:grpSpPr>
          <a:xfrm>
            <a:off x="-1" y="685800"/>
            <a:ext cx="9091749" cy="5638800"/>
            <a:chOff x="-1" y="685800"/>
            <a:chExt cx="9091749" cy="5638800"/>
          </a:xfrm>
        </p:grpSpPr>
        <p:pic>
          <p:nvPicPr>
            <p:cNvPr id="3074" name="Picture 2"/>
            <p:cNvPicPr>
              <a:picLocks noChangeAspect="1" noChangeArrowheads="1"/>
            </p:cNvPicPr>
            <p:nvPr/>
          </p:nvPicPr>
          <p:blipFill>
            <a:blip r:embed="rId2" cstate="print"/>
            <a:srcRect l="5469" t="20833" r="3906" b="6250"/>
            <a:stretch>
              <a:fillRect/>
            </a:stretch>
          </p:blipFill>
          <p:spPr bwMode="auto">
            <a:xfrm>
              <a:off x="-1" y="838200"/>
              <a:ext cx="9091749" cy="5486400"/>
            </a:xfrm>
            <a:prstGeom prst="rect">
              <a:avLst/>
            </a:prstGeom>
            <a:noFill/>
            <a:ln w="9525">
              <a:noFill/>
              <a:miter lim="800000"/>
              <a:headEnd/>
              <a:tailEnd/>
            </a:ln>
          </p:spPr>
        </p:pic>
        <p:sp>
          <p:nvSpPr>
            <p:cNvPr id="4" name="Rectangle 3"/>
            <p:cNvSpPr/>
            <p:nvPr/>
          </p:nvSpPr>
          <p:spPr bwMode="auto">
            <a:xfrm>
              <a:off x="152400" y="838200"/>
              <a:ext cx="2590800" cy="2895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5" name="Rectangle 4"/>
            <p:cNvSpPr/>
            <p:nvPr/>
          </p:nvSpPr>
          <p:spPr bwMode="auto">
            <a:xfrm>
              <a:off x="6324600" y="685800"/>
              <a:ext cx="2667000" cy="2895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grpSp>
      <p:sp>
        <p:nvSpPr>
          <p:cNvPr id="7" name="Rectangle 6"/>
          <p:cNvSpPr/>
          <p:nvPr/>
        </p:nvSpPr>
        <p:spPr>
          <a:xfrm>
            <a:off x="0" y="1044476"/>
            <a:ext cx="2895600" cy="2585323"/>
          </a:xfrm>
          <a:prstGeom prst="rect">
            <a:avLst/>
          </a:prstGeom>
        </p:spPr>
        <p:txBody>
          <a:bodyPr wrap="square">
            <a:spAutoFit/>
          </a:bodyPr>
          <a:lstStyle/>
          <a:p>
            <a:r>
              <a:rPr lang="en-US" sz="1800" dirty="0" smtClean="0"/>
              <a:t>While libraries may not be the first source college students turn to...When cross-referencing information sources, more than half (56%) use library materials and 24% use a librarian. </a:t>
            </a:r>
          </a:p>
        </p:txBody>
      </p:sp>
      <p:sp>
        <p:nvSpPr>
          <p:cNvPr id="8" name="TextBox 7"/>
          <p:cNvSpPr txBox="1"/>
          <p:nvPr/>
        </p:nvSpPr>
        <p:spPr>
          <a:xfrm>
            <a:off x="6400800" y="914400"/>
            <a:ext cx="2667000" cy="2862322"/>
          </a:xfrm>
          <a:prstGeom prst="rect">
            <a:avLst/>
          </a:prstGeom>
          <a:noFill/>
        </p:spPr>
        <p:txBody>
          <a:bodyPr wrap="square" rtlCol="0">
            <a:spAutoFit/>
          </a:bodyPr>
          <a:lstStyle/>
          <a:p>
            <a:r>
              <a:rPr lang="en-US" sz="1800" dirty="0" smtClean="0"/>
              <a:t>27% have started on the Web and ended on the library Web site</a:t>
            </a:r>
          </a:p>
          <a:p>
            <a:endParaRPr lang="en-US" sz="1800" dirty="0" smtClean="0"/>
          </a:p>
          <a:p>
            <a:r>
              <a:rPr lang="en-US" sz="1800" dirty="0" smtClean="0"/>
              <a:t>Of those who connect to the library Web site, most use the site (80%) and almost all who do so get to success (99%).</a:t>
            </a:r>
          </a:p>
        </p:txBody>
      </p:sp>
      <p:pic>
        <p:nvPicPr>
          <p:cNvPr id="9" name="Picture 2">
            <a:hlinkClick r:id="rId3"/>
          </p:cNvPr>
          <p:cNvPicPr>
            <a:picLocks noChangeAspect="1" noChangeArrowheads="1"/>
          </p:cNvPicPr>
          <p:nvPr/>
        </p:nvPicPr>
        <p:blipFill>
          <a:blip r:embed="rId4" cstate="print"/>
          <a:srcRect/>
          <a:stretch>
            <a:fillRect/>
          </a:stretch>
        </p:blipFill>
        <p:spPr bwMode="auto">
          <a:xfrm>
            <a:off x="8077200" y="5920176"/>
            <a:ext cx="676275" cy="861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students and library services</a:t>
            </a:r>
            <a:endParaRPr lang="en-US" dirty="0"/>
          </a:p>
        </p:txBody>
      </p:sp>
      <p:grpSp>
        <p:nvGrpSpPr>
          <p:cNvPr id="7" name="Group 6"/>
          <p:cNvGrpSpPr/>
          <p:nvPr/>
        </p:nvGrpSpPr>
        <p:grpSpPr>
          <a:xfrm>
            <a:off x="-1" y="762000"/>
            <a:ext cx="9013371" cy="5486400"/>
            <a:chOff x="-1" y="762000"/>
            <a:chExt cx="9013371" cy="5486400"/>
          </a:xfrm>
        </p:grpSpPr>
        <p:pic>
          <p:nvPicPr>
            <p:cNvPr id="4098" name="Picture 2"/>
            <p:cNvPicPr>
              <a:picLocks noChangeAspect="1" noChangeArrowheads="1"/>
            </p:cNvPicPr>
            <p:nvPr/>
          </p:nvPicPr>
          <p:blipFill>
            <a:blip r:embed="rId2" cstate="print"/>
            <a:srcRect l="6250" t="20833" r="3906" b="6250"/>
            <a:stretch>
              <a:fillRect/>
            </a:stretch>
          </p:blipFill>
          <p:spPr bwMode="auto">
            <a:xfrm>
              <a:off x="-1" y="762000"/>
              <a:ext cx="9013371" cy="5486400"/>
            </a:xfrm>
            <a:prstGeom prst="rect">
              <a:avLst/>
            </a:prstGeom>
            <a:noFill/>
            <a:ln w="9525">
              <a:noFill/>
              <a:miter lim="800000"/>
              <a:headEnd/>
              <a:tailEnd/>
            </a:ln>
          </p:spPr>
        </p:pic>
        <p:sp>
          <p:nvSpPr>
            <p:cNvPr id="5" name="Rectangle 4"/>
            <p:cNvSpPr/>
            <p:nvPr/>
          </p:nvSpPr>
          <p:spPr bwMode="auto">
            <a:xfrm>
              <a:off x="152400" y="762000"/>
              <a:ext cx="2514600" cy="1828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6" name="Rectangle 5"/>
            <p:cNvSpPr/>
            <p:nvPr/>
          </p:nvSpPr>
          <p:spPr bwMode="auto">
            <a:xfrm>
              <a:off x="6324600" y="762000"/>
              <a:ext cx="2514600" cy="2514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grpSp>
      <p:sp>
        <p:nvSpPr>
          <p:cNvPr id="9" name="Rectangle 8"/>
          <p:cNvSpPr/>
          <p:nvPr/>
        </p:nvSpPr>
        <p:spPr>
          <a:xfrm>
            <a:off x="6248400" y="762000"/>
            <a:ext cx="2895600" cy="2554545"/>
          </a:xfrm>
          <a:prstGeom prst="rect">
            <a:avLst/>
          </a:prstGeom>
        </p:spPr>
        <p:txBody>
          <a:bodyPr wrap="square">
            <a:spAutoFit/>
          </a:bodyPr>
          <a:lstStyle/>
          <a:p>
            <a:r>
              <a:rPr lang="en-US" sz="1600" dirty="0" smtClean="0"/>
              <a:t>Libraries' most important role to students:</a:t>
            </a:r>
          </a:p>
          <a:p>
            <a:r>
              <a:rPr lang="en-US" sz="1600" dirty="0" smtClean="0"/>
              <a:t>1) to provide books, videos &amp; music</a:t>
            </a:r>
          </a:p>
          <a:p>
            <a:r>
              <a:rPr lang="en-US" sz="1600" dirty="0" smtClean="0"/>
              <a:t>2) a place to learn</a:t>
            </a:r>
          </a:p>
          <a:p>
            <a:endParaRPr lang="en-US" sz="1600" dirty="0" smtClean="0"/>
          </a:p>
          <a:p>
            <a:r>
              <a:rPr lang="en-US" sz="1600" dirty="0" smtClean="0"/>
              <a:t>Top student use of libraries (2010):</a:t>
            </a:r>
          </a:p>
          <a:p>
            <a:r>
              <a:rPr lang="en-US" sz="1600" dirty="0" smtClean="0"/>
              <a:t>1) homework/study (66%)</a:t>
            </a:r>
          </a:p>
          <a:p>
            <a:r>
              <a:rPr lang="en-US" sz="1600" dirty="0" smtClean="0"/>
              <a:t>2) borrow print books (60%)</a:t>
            </a:r>
            <a:endParaRPr lang="en-US" sz="1600" dirty="0"/>
          </a:p>
        </p:txBody>
      </p:sp>
      <p:sp>
        <p:nvSpPr>
          <p:cNvPr id="10" name="Rectangle 9"/>
          <p:cNvSpPr/>
          <p:nvPr/>
        </p:nvSpPr>
        <p:spPr>
          <a:xfrm>
            <a:off x="0" y="792540"/>
            <a:ext cx="2819400" cy="1569660"/>
          </a:xfrm>
          <a:prstGeom prst="rect">
            <a:avLst/>
          </a:prstGeom>
        </p:spPr>
        <p:txBody>
          <a:bodyPr wrap="square">
            <a:spAutoFit/>
          </a:bodyPr>
          <a:lstStyle/>
          <a:p>
            <a:r>
              <a:rPr lang="en-US" sz="1600" dirty="0" smtClean="0"/>
              <a:t>A third (32%) of students indicated that the library’s value has increased for them personally during the recession, higher than for total U.S. respondents</a:t>
            </a:r>
            <a:endParaRPr lang="en-US" sz="1600" dirty="0"/>
          </a:p>
        </p:txBody>
      </p:sp>
      <p:pic>
        <p:nvPicPr>
          <p:cNvPr id="11" name="Picture 2">
            <a:hlinkClick r:id="rId3"/>
          </p:cNvPr>
          <p:cNvPicPr>
            <a:picLocks noChangeAspect="1" noChangeArrowheads="1"/>
          </p:cNvPicPr>
          <p:nvPr/>
        </p:nvPicPr>
        <p:blipFill>
          <a:blip r:embed="rId4" cstate="print"/>
          <a:srcRect/>
          <a:stretch>
            <a:fillRect/>
          </a:stretch>
        </p:blipFill>
        <p:spPr bwMode="auto">
          <a:xfrm>
            <a:off x="85725" y="5615376"/>
            <a:ext cx="676275" cy="861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students and libraries</a:t>
            </a:r>
            <a:endParaRPr lang="en-US" dirty="0"/>
          </a:p>
        </p:txBody>
      </p:sp>
      <p:pic>
        <p:nvPicPr>
          <p:cNvPr id="7170" name="Picture 2"/>
          <p:cNvPicPr>
            <a:picLocks noChangeAspect="1" noChangeArrowheads="1"/>
          </p:cNvPicPr>
          <p:nvPr/>
        </p:nvPicPr>
        <p:blipFill>
          <a:blip r:embed="rId2" cstate="print"/>
          <a:srcRect l="6250" t="19792" r="2344" b="5208"/>
          <a:stretch>
            <a:fillRect/>
          </a:stretch>
        </p:blipFill>
        <p:spPr bwMode="auto">
          <a:xfrm>
            <a:off x="0" y="761999"/>
            <a:ext cx="9144000" cy="5627077"/>
          </a:xfrm>
          <a:prstGeom prst="rect">
            <a:avLst/>
          </a:prstGeom>
          <a:noFill/>
          <a:ln w="9525">
            <a:noFill/>
            <a:miter lim="800000"/>
            <a:headEnd/>
            <a:tailEnd/>
          </a:ln>
        </p:spPr>
      </p:pic>
      <p:sp>
        <p:nvSpPr>
          <p:cNvPr id="4" name="Rectangle 3"/>
          <p:cNvSpPr/>
          <p:nvPr/>
        </p:nvSpPr>
        <p:spPr bwMode="auto">
          <a:xfrm>
            <a:off x="1828800" y="4114800"/>
            <a:ext cx="685800" cy="228600"/>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About OCLC</a:t>
            </a:r>
          </a:p>
          <a:p>
            <a:r>
              <a:rPr lang="en-US" dirty="0" smtClean="0"/>
              <a:t>OCLC membership reports</a:t>
            </a:r>
          </a:p>
          <a:p>
            <a:pPr lvl="1"/>
            <a:r>
              <a:rPr lang="en-US" dirty="0" smtClean="0"/>
              <a:t>Perceptions 2010</a:t>
            </a:r>
          </a:p>
          <a:p>
            <a:r>
              <a:rPr lang="en-US" dirty="0" smtClean="0"/>
              <a:t>OCLC Research activities</a:t>
            </a:r>
          </a:p>
          <a:p>
            <a:pPr lvl="1"/>
            <a:r>
              <a:rPr lang="en-US" dirty="0" smtClean="0"/>
              <a:t>About OCLC Research</a:t>
            </a:r>
          </a:p>
          <a:p>
            <a:pPr lvl="1"/>
            <a:r>
              <a:rPr lang="en-US" dirty="0" smtClean="0"/>
              <a:t>WorldCat Genres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full report...</a:t>
            </a:r>
            <a:endParaRPr lang="en-US" dirty="0"/>
          </a:p>
        </p:txBody>
      </p:sp>
      <p:pic>
        <p:nvPicPr>
          <p:cNvPr id="5122" name="Picture 2">
            <a:hlinkClick r:id="rId3"/>
          </p:cNvPr>
          <p:cNvPicPr>
            <a:picLocks noChangeAspect="1" noChangeArrowheads="1"/>
          </p:cNvPicPr>
          <p:nvPr/>
        </p:nvPicPr>
        <p:blipFill>
          <a:blip r:embed="rId4" cstate="print"/>
          <a:srcRect l="20064" t="11458" r="6250" b="6250"/>
          <a:stretch>
            <a:fillRect/>
          </a:stretch>
        </p:blipFill>
        <p:spPr bwMode="auto">
          <a:xfrm>
            <a:off x="1295400" y="685800"/>
            <a:ext cx="6629400" cy="5552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OCLC Research</a:t>
            </a:r>
            <a:endParaRPr lang="en-US" dirty="0"/>
          </a:p>
        </p:txBody>
      </p:sp>
      <p:sp>
        <p:nvSpPr>
          <p:cNvPr id="5" name="Subtitle 4"/>
          <p:cNvSpPr>
            <a:spLocks noGrp="1"/>
          </p:cNvSpPr>
          <p:nvPr>
            <p:ph type="subTitle" idx="1"/>
          </p:nvPr>
        </p:nvSpPr>
        <p:spPr/>
        <p:txBody>
          <a:bodyPr/>
          <a:lstStyle/>
          <a:p>
            <a:r>
              <a:rPr lang="en-US" dirty="0" smtClean="0"/>
              <a:t>Collaboratively identify problems and opportunities, prototype and test solutions, and share findings</a:t>
            </a:r>
          </a:p>
          <a:p>
            <a:endParaRPr lang="en-US" dirty="0"/>
          </a:p>
        </p:txBody>
      </p:sp>
      <p:pic>
        <p:nvPicPr>
          <p:cNvPr id="6" name="Picture 16"/>
          <p:cNvPicPr>
            <a:picLocks noChangeAspect="1" noChangeArrowheads="1"/>
          </p:cNvPicPr>
          <p:nvPr/>
        </p:nvPicPr>
        <p:blipFill>
          <a:blip r:embed="rId2" cstate="print"/>
          <a:srcRect/>
          <a:stretch>
            <a:fillRect/>
          </a:stretch>
        </p:blipFill>
        <p:spPr bwMode="auto">
          <a:xfrm>
            <a:off x="5181600" y="3124200"/>
            <a:ext cx="3523817" cy="2237613"/>
          </a:xfrm>
          <a:prstGeom prst="rect">
            <a:avLst/>
          </a:prstGeom>
          <a:noFill/>
          <a:ln w="57150" algn="ctr">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7"/>
          <p:cNvSpPr>
            <a:spLocks noGrp="1" noChangeArrowheads="1"/>
          </p:cNvSpPr>
          <p:nvPr>
            <p:ph type="title"/>
          </p:nvPr>
        </p:nvSpPr>
        <p:spPr/>
        <p:txBody>
          <a:bodyPr/>
          <a:lstStyle/>
          <a:p>
            <a:pPr eaLnBrk="1" hangingPunct="1"/>
            <a:r>
              <a:rPr lang="en-US" smtClean="0"/>
              <a:t>OCLC Research</a:t>
            </a:r>
          </a:p>
        </p:txBody>
      </p:sp>
      <p:sp>
        <p:nvSpPr>
          <p:cNvPr id="39954" name="Rectangle 18"/>
          <p:cNvSpPr>
            <a:spLocks noGrp="1" noChangeArrowheads="1"/>
          </p:cNvSpPr>
          <p:nvPr>
            <p:ph type="body" sz="half" idx="1"/>
          </p:nvPr>
        </p:nvSpPr>
        <p:spPr>
          <a:xfrm>
            <a:off x="434975" y="1447800"/>
            <a:ext cx="3775075" cy="4691063"/>
          </a:xfrm>
        </p:spPr>
        <p:txBody>
          <a:bodyPr/>
          <a:lstStyle/>
          <a:p>
            <a:pPr marL="238125" indent="-225425" eaLnBrk="1" hangingPunct="1">
              <a:lnSpc>
                <a:spcPct val="90000"/>
              </a:lnSpc>
            </a:pPr>
            <a:r>
              <a:rPr lang="en-US" sz="1800" dirty="0" smtClean="0"/>
              <a:t>Focus:</a:t>
            </a:r>
          </a:p>
          <a:p>
            <a:pPr lvl="1" eaLnBrk="1" hangingPunct="1">
              <a:lnSpc>
                <a:spcPct val="90000"/>
              </a:lnSpc>
            </a:pPr>
            <a:r>
              <a:rPr lang="en-US" sz="1500" dirty="0" smtClean="0"/>
              <a:t>Applied research in support of OCLC’s public mission </a:t>
            </a:r>
          </a:p>
          <a:p>
            <a:pPr lvl="1" eaLnBrk="1" hangingPunct="1">
              <a:lnSpc>
                <a:spcPct val="90000"/>
              </a:lnSpc>
            </a:pPr>
            <a:r>
              <a:rPr lang="en-US" sz="1500" dirty="0" smtClean="0"/>
              <a:t>Exploration, innovation and community norms for libraries, archives and museums</a:t>
            </a:r>
          </a:p>
          <a:p>
            <a:pPr marL="238125" indent="-225425" eaLnBrk="1" hangingPunct="1">
              <a:lnSpc>
                <a:spcPct val="90000"/>
              </a:lnSpc>
            </a:pPr>
            <a:r>
              <a:rPr lang="en-US" sz="1800" dirty="0" smtClean="0"/>
              <a:t>Resources:</a:t>
            </a:r>
          </a:p>
          <a:p>
            <a:pPr lvl="1" eaLnBrk="1" hangingPunct="1">
              <a:lnSpc>
                <a:spcPct val="90000"/>
              </a:lnSpc>
            </a:pPr>
            <a:r>
              <a:rPr lang="en-US" sz="1500" dirty="0" smtClean="0"/>
              <a:t>~50 OCLC Research staff in U.S. &amp; Europe </a:t>
            </a:r>
          </a:p>
          <a:p>
            <a:pPr lvl="2" eaLnBrk="1" hangingPunct="1">
              <a:lnSpc>
                <a:spcPct val="90000"/>
              </a:lnSpc>
            </a:pPr>
            <a:r>
              <a:rPr lang="en-US" sz="1300" dirty="0" smtClean="0"/>
              <a:t>Expertise in libraries, archives, museums, metadata, controlled vocabularies, ILL, preservation, economics, computational linguistics, Web design, more…</a:t>
            </a:r>
          </a:p>
          <a:p>
            <a:pPr lvl="1" eaLnBrk="1" hangingPunct="1">
              <a:lnSpc>
                <a:spcPct val="90000"/>
              </a:lnSpc>
            </a:pPr>
            <a:r>
              <a:rPr lang="en-US" sz="1500" dirty="0" smtClean="0"/>
              <a:t>OCLC, ORLP, Innovation Lab, OCLC institutions, collaboration with other agencies</a:t>
            </a:r>
          </a:p>
        </p:txBody>
      </p:sp>
      <p:sp>
        <p:nvSpPr>
          <p:cNvPr id="39955" name="Rectangle 19"/>
          <p:cNvSpPr>
            <a:spLocks noGrp="1" noChangeArrowheads="1"/>
          </p:cNvSpPr>
          <p:nvPr>
            <p:ph type="body" sz="half" idx="2"/>
          </p:nvPr>
        </p:nvSpPr>
        <p:spPr>
          <a:xfrm>
            <a:off x="4362450" y="1447800"/>
            <a:ext cx="3775075" cy="4691063"/>
          </a:xfrm>
        </p:spPr>
        <p:txBody>
          <a:bodyPr/>
          <a:lstStyle/>
          <a:p>
            <a:pPr lvl="1" eaLnBrk="1" hangingPunct="1">
              <a:lnSpc>
                <a:spcPct val="90000"/>
              </a:lnSpc>
              <a:buFontTx/>
              <a:buNone/>
            </a:pPr>
            <a:endParaRPr lang="en-US" sz="1500" dirty="0" smtClean="0"/>
          </a:p>
          <a:p>
            <a:pPr marL="238125" indent="-225425" eaLnBrk="1" hangingPunct="1">
              <a:lnSpc>
                <a:spcPct val="90000"/>
              </a:lnSpc>
            </a:pPr>
            <a:r>
              <a:rPr lang="en-US" sz="1800" dirty="0" smtClean="0"/>
              <a:t>OCLC Research does:</a:t>
            </a:r>
          </a:p>
          <a:p>
            <a:pPr lvl="1" eaLnBrk="1" hangingPunct="1">
              <a:lnSpc>
                <a:spcPct val="90000"/>
              </a:lnSpc>
            </a:pPr>
            <a:r>
              <a:rPr lang="en-US" sz="1500" dirty="0" smtClean="0">
                <a:hlinkClick r:id="rId3"/>
              </a:rPr>
              <a:t>OCLC Research reports</a:t>
            </a:r>
            <a:endParaRPr lang="en-US" sz="1500" dirty="0" smtClean="0"/>
          </a:p>
          <a:p>
            <a:pPr lvl="1" eaLnBrk="1" hangingPunct="1">
              <a:lnSpc>
                <a:spcPct val="90000"/>
              </a:lnSpc>
            </a:pPr>
            <a:r>
              <a:rPr lang="en-US" sz="1500" dirty="0" smtClean="0"/>
              <a:t>Prototypes</a:t>
            </a:r>
          </a:p>
          <a:p>
            <a:pPr lvl="1" eaLnBrk="1" hangingPunct="1">
              <a:lnSpc>
                <a:spcPct val="90000"/>
              </a:lnSpc>
            </a:pPr>
            <a:r>
              <a:rPr lang="en-US" sz="1500" dirty="0" smtClean="0"/>
              <a:t>Open source software</a:t>
            </a:r>
          </a:p>
          <a:p>
            <a:pPr lvl="1" eaLnBrk="1" hangingPunct="1">
              <a:lnSpc>
                <a:spcPct val="90000"/>
              </a:lnSpc>
            </a:pPr>
            <a:r>
              <a:rPr lang="en-US" sz="1500" dirty="0" smtClean="0"/>
              <a:t>Work with large data sets</a:t>
            </a:r>
          </a:p>
          <a:p>
            <a:pPr lvl="1" eaLnBrk="1" hangingPunct="1">
              <a:lnSpc>
                <a:spcPct val="90000"/>
              </a:lnSpc>
            </a:pPr>
            <a:r>
              <a:rPr lang="en-US" sz="1500" dirty="0" smtClean="0"/>
              <a:t>Grants/support for external research</a:t>
            </a:r>
          </a:p>
          <a:p>
            <a:pPr lvl="1" eaLnBrk="1" hangingPunct="1">
              <a:lnSpc>
                <a:spcPct val="90000"/>
              </a:lnSpc>
            </a:pPr>
            <a:r>
              <a:rPr lang="en-US" sz="1500" dirty="0" smtClean="0"/>
              <a:t>Peer-reviewed articles</a:t>
            </a:r>
          </a:p>
          <a:p>
            <a:pPr lvl="1" eaLnBrk="1" hangingPunct="1">
              <a:lnSpc>
                <a:spcPct val="90000"/>
              </a:lnSpc>
            </a:pPr>
            <a:r>
              <a:rPr lang="en-US" sz="1500" dirty="0" smtClean="0"/>
              <a:t>Standards-related work</a:t>
            </a:r>
          </a:p>
          <a:p>
            <a:pPr marL="238125" indent="-225425" eaLnBrk="1" hangingPunct="1">
              <a:lnSpc>
                <a:spcPct val="90000"/>
              </a:lnSpc>
            </a:pPr>
            <a:endParaRPr lang="en-US" sz="1800" dirty="0" smtClean="0"/>
          </a:p>
        </p:txBody>
      </p:sp>
      <p:pic>
        <p:nvPicPr>
          <p:cNvPr id="5" name="Picture 16"/>
          <p:cNvPicPr>
            <a:picLocks noChangeAspect="1" noChangeArrowheads="1"/>
          </p:cNvPicPr>
          <p:nvPr/>
        </p:nvPicPr>
        <p:blipFill>
          <a:blip r:embed="rId4" cstate="print"/>
          <a:srcRect/>
          <a:stretch>
            <a:fillRect/>
          </a:stretch>
        </p:blipFill>
        <p:spPr bwMode="auto">
          <a:xfrm>
            <a:off x="7162800" y="0"/>
            <a:ext cx="1981200" cy="1258056"/>
          </a:xfrm>
          <a:prstGeom prst="rect">
            <a:avLst/>
          </a:prstGeom>
          <a:noFill/>
          <a:ln w="57150" algn="ctr">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3" cstate="print"/>
          <a:srcRect l="31429" t="18062" r="24286" b="4762"/>
          <a:stretch>
            <a:fillRect/>
          </a:stretch>
        </p:blipFill>
        <p:spPr bwMode="auto">
          <a:xfrm>
            <a:off x="228600" y="762000"/>
            <a:ext cx="4967243" cy="5410200"/>
          </a:xfrm>
          <a:prstGeom prst="rect">
            <a:avLst/>
          </a:prstGeom>
          <a:noFill/>
          <a:ln w="0" cmpd="sng">
            <a:solidFill>
              <a:srgbClr val="2178B5"/>
            </a:solidFill>
            <a:miter lim="800000"/>
            <a:headEnd/>
            <a:tailEnd/>
          </a:ln>
        </p:spPr>
      </p:pic>
      <p:sp>
        <p:nvSpPr>
          <p:cNvPr id="14339" name="Rectangle 2"/>
          <p:cNvSpPr>
            <a:spLocks noGrp="1" noChangeArrowheads="1"/>
          </p:cNvSpPr>
          <p:nvPr>
            <p:ph type="title"/>
          </p:nvPr>
        </p:nvSpPr>
        <p:spPr/>
        <p:txBody>
          <a:bodyPr/>
          <a:lstStyle/>
          <a:p>
            <a:pPr eaLnBrk="1" hangingPunct="1"/>
            <a:r>
              <a:rPr lang="en-US" smtClean="0"/>
              <a:t>OCLC Research reports+</a:t>
            </a:r>
          </a:p>
        </p:txBody>
      </p:sp>
      <p:pic>
        <p:nvPicPr>
          <p:cNvPr id="62468" name="Picture 4">
            <a:hlinkClick r:id="rId4"/>
          </p:cNvPr>
          <p:cNvPicPr>
            <a:picLocks noChangeAspect="1" noChangeArrowheads="1"/>
          </p:cNvPicPr>
          <p:nvPr/>
        </p:nvPicPr>
        <p:blipFill>
          <a:blip r:embed="rId5" cstate="print"/>
          <a:srcRect l="33125" t="15625" r="30624" b="24219"/>
          <a:stretch>
            <a:fillRect/>
          </a:stretch>
        </p:blipFill>
        <p:spPr bwMode="auto">
          <a:xfrm>
            <a:off x="6629400" y="381000"/>
            <a:ext cx="2124075" cy="2819400"/>
          </a:xfrm>
          <a:prstGeom prst="rect">
            <a:avLst/>
          </a:prstGeom>
          <a:noFill/>
          <a:ln w="9525">
            <a:noFill/>
            <a:miter lim="800000"/>
            <a:headEnd/>
            <a:tailEnd/>
          </a:ln>
        </p:spPr>
      </p:pic>
      <p:pic>
        <p:nvPicPr>
          <p:cNvPr id="62469" name="Picture 5">
            <a:hlinkClick r:id="rId6"/>
          </p:cNvPr>
          <p:cNvPicPr>
            <a:picLocks noChangeAspect="1" noChangeArrowheads="1"/>
          </p:cNvPicPr>
          <p:nvPr/>
        </p:nvPicPr>
        <p:blipFill>
          <a:blip r:embed="rId7" cstate="print"/>
          <a:srcRect l="50626" t="15625" r="4375" b="5469"/>
          <a:stretch>
            <a:fillRect/>
          </a:stretch>
        </p:blipFill>
        <p:spPr bwMode="auto">
          <a:xfrm>
            <a:off x="6248400" y="1905000"/>
            <a:ext cx="2281238" cy="3200400"/>
          </a:xfrm>
          <a:prstGeom prst="rect">
            <a:avLst/>
          </a:prstGeom>
          <a:noFill/>
          <a:ln w="9525">
            <a:noFill/>
            <a:miter lim="800000"/>
            <a:headEnd/>
            <a:tailEnd/>
          </a:ln>
        </p:spPr>
      </p:pic>
      <p:pic>
        <p:nvPicPr>
          <p:cNvPr id="62471" name="Picture 7">
            <a:hlinkClick r:id="rId8"/>
          </p:cNvPr>
          <p:cNvPicPr>
            <a:picLocks noChangeAspect="1" noChangeArrowheads="1"/>
          </p:cNvPicPr>
          <p:nvPr/>
        </p:nvPicPr>
        <p:blipFill>
          <a:blip r:embed="rId9" cstate="print"/>
          <a:srcRect l="26875" t="15625" r="25000" b="6250"/>
          <a:stretch>
            <a:fillRect/>
          </a:stretch>
        </p:blipFill>
        <p:spPr bwMode="auto">
          <a:xfrm>
            <a:off x="3429000" y="3352800"/>
            <a:ext cx="2228850" cy="2895600"/>
          </a:xfrm>
          <a:prstGeom prst="rect">
            <a:avLst/>
          </a:prstGeom>
          <a:noFill/>
          <a:ln w="9525">
            <a:noFill/>
            <a:miter lim="800000"/>
            <a:headEnd/>
            <a:tailEnd/>
          </a:ln>
        </p:spPr>
      </p:pic>
      <p:pic>
        <p:nvPicPr>
          <p:cNvPr id="62473" name="Picture 9">
            <a:hlinkClick r:id="rId10"/>
          </p:cNvPr>
          <p:cNvPicPr>
            <a:picLocks noChangeAspect="1" noChangeArrowheads="1"/>
          </p:cNvPicPr>
          <p:nvPr/>
        </p:nvPicPr>
        <p:blipFill>
          <a:blip r:embed="rId11" cstate="print"/>
          <a:srcRect r="51875" b="32031"/>
          <a:stretch>
            <a:fillRect/>
          </a:stretch>
        </p:blipFill>
        <p:spPr bwMode="auto">
          <a:xfrm>
            <a:off x="4689475" y="4495800"/>
            <a:ext cx="1482725" cy="1676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blinds(horizontal)">
                                      <p:cBhvr>
                                        <p:cTn id="7" dur="500"/>
                                        <p:tgtEl>
                                          <p:spTgt spid="624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2473"/>
                                        </p:tgtEl>
                                        <p:attrNameLst>
                                          <p:attrName>style.visibility</p:attrName>
                                        </p:attrNameLst>
                                      </p:cBhvr>
                                      <p:to>
                                        <p:strVal val="visible"/>
                                      </p:to>
                                    </p:set>
                                    <p:animEffect transition="in" filter="blinds(horizontal)">
                                      <p:cBhvr>
                                        <p:cTn id="12" dur="500"/>
                                        <p:tgtEl>
                                          <p:spTgt spid="624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2468"/>
                                        </p:tgtEl>
                                        <p:attrNameLst>
                                          <p:attrName>style.visibility</p:attrName>
                                        </p:attrNameLst>
                                      </p:cBhvr>
                                      <p:to>
                                        <p:strVal val="visible"/>
                                      </p:to>
                                    </p:set>
                                    <p:animEffect transition="in" filter="blinds(horizontal)">
                                      <p:cBhvr>
                                        <p:cTn id="17" dur="500"/>
                                        <p:tgtEl>
                                          <p:spTgt spid="6246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2469"/>
                                        </p:tgtEl>
                                        <p:attrNameLst>
                                          <p:attrName>style.visibility</p:attrName>
                                        </p:attrNameLst>
                                      </p:cBhvr>
                                      <p:to>
                                        <p:strVal val="visible"/>
                                      </p:to>
                                    </p:set>
                                    <p:animEffect transition="in" filter="blinds(horizontal)">
                                      <p:cBhvr>
                                        <p:cTn id="22"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n-US" smtClean="0"/>
              <a:t>OCLC Research prototypes</a:t>
            </a:r>
          </a:p>
        </p:txBody>
      </p:sp>
      <p:pic>
        <p:nvPicPr>
          <p:cNvPr id="65543" name="Picture 7">
            <a:hlinkClick r:id="rId3"/>
          </p:cNvPr>
          <p:cNvPicPr>
            <a:picLocks noChangeAspect="1" noChangeArrowheads="1"/>
          </p:cNvPicPr>
          <p:nvPr/>
        </p:nvPicPr>
        <p:blipFill>
          <a:blip r:embed="rId4" cstate="print"/>
          <a:srcRect t="11719" b="23438"/>
          <a:stretch>
            <a:fillRect/>
          </a:stretch>
        </p:blipFill>
        <p:spPr bwMode="auto">
          <a:xfrm>
            <a:off x="4724400" y="1143000"/>
            <a:ext cx="4114800" cy="2133600"/>
          </a:xfrm>
          <a:prstGeom prst="rect">
            <a:avLst/>
          </a:prstGeom>
          <a:noFill/>
          <a:ln w="9525">
            <a:solidFill>
              <a:schemeClr val="accent2"/>
            </a:solidFill>
            <a:miter lim="800000"/>
            <a:headEnd/>
            <a:tailEnd/>
          </a:ln>
        </p:spPr>
      </p:pic>
      <p:pic>
        <p:nvPicPr>
          <p:cNvPr id="15366" name="Picture 6">
            <a:hlinkClick r:id="rId5"/>
          </p:cNvPr>
          <p:cNvPicPr>
            <a:picLocks noChangeAspect="1" noChangeArrowheads="1"/>
          </p:cNvPicPr>
          <p:nvPr/>
        </p:nvPicPr>
        <p:blipFill>
          <a:blip r:embed="rId6" cstate="print"/>
          <a:srcRect l="32381" t="12952" r="22857" b="4762"/>
          <a:stretch>
            <a:fillRect/>
          </a:stretch>
        </p:blipFill>
        <p:spPr bwMode="auto">
          <a:xfrm>
            <a:off x="270934" y="1143000"/>
            <a:ext cx="4377266" cy="5029200"/>
          </a:xfrm>
          <a:prstGeom prst="rect">
            <a:avLst/>
          </a:prstGeom>
          <a:noFill/>
          <a:ln w="9525">
            <a:solidFill>
              <a:schemeClr val="accent2">
                <a:lumMod val="75000"/>
              </a:schemeClr>
            </a:solidFill>
            <a:miter lim="800000"/>
            <a:headEnd/>
            <a:tailEnd/>
          </a:ln>
        </p:spPr>
      </p:pic>
      <p:pic>
        <p:nvPicPr>
          <p:cNvPr id="14338" name="Picture 2"/>
          <p:cNvPicPr>
            <a:picLocks noChangeAspect="1" noChangeArrowheads="1"/>
          </p:cNvPicPr>
          <p:nvPr/>
        </p:nvPicPr>
        <p:blipFill>
          <a:blip r:embed="rId7" cstate="print"/>
          <a:srcRect l="12858" t="8381" r="14762" b="25333"/>
          <a:stretch>
            <a:fillRect/>
          </a:stretch>
        </p:blipFill>
        <p:spPr bwMode="auto">
          <a:xfrm>
            <a:off x="4724400" y="3392474"/>
            <a:ext cx="4038600" cy="2855926"/>
          </a:xfrm>
          <a:prstGeom prst="rect">
            <a:avLst/>
          </a:prstGeom>
          <a:noFill/>
          <a:ln w="9525">
            <a:solidFill>
              <a:srgbClr val="FF7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blinds(horizontal)">
                                      <p:cBhvr>
                                        <p:cTn id="7" dur="500"/>
                                        <p:tgtEl>
                                          <p:spTgt spid="655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76200"/>
            <a:ext cx="4343400" cy="995360"/>
          </a:xfrm>
        </p:spPr>
        <p:txBody>
          <a:bodyPr/>
          <a:lstStyle/>
          <a:p>
            <a:r>
              <a:rPr lang="en-US" dirty="0" smtClean="0"/>
              <a:t/>
            </a:r>
            <a:br>
              <a:rPr lang="en-US" dirty="0" smtClean="0"/>
            </a:br>
            <a:r>
              <a:rPr lang="en-US" dirty="0" smtClean="0"/>
              <a:t> </a:t>
            </a:r>
            <a:r>
              <a:rPr lang="en-US" sz="3600" dirty="0" smtClean="0"/>
              <a:t>Genres</a:t>
            </a:r>
            <a:endParaRPr lang="en-US" sz="3600" dirty="0"/>
          </a:p>
        </p:txBody>
      </p:sp>
      <p:sp>
        <p:nvSpPr>
          <p:cNvPr id="3" name="Content Placeholder 2"/>
          <p:cNvSpPr>
            <a:spLocks noGrp="1"/>
          </p:cNvSpPr>
          <p:nvPr>
            <p:ph idx="1"/>
          </p:nvPr>
        </p:nvSpPr>
        <p:spPr/>
        <p:txBody>
          <a:bodyPr/>
          <a:lstStyle/>
          <a:p>
            <a:r>
              <a:rPr lang="en-US" sz="3200" dirty="0" smtClean="0"/>
              <a:t>Experimental service</a:t>
            </a:r>
          </a:p>
          <a:p>
            <a:r>
              <a:rPr lang="en-US" sz="3200" dirty="0" smtClean="0"/>
              <a:t>Enables users to discover authors, topics, characters, places and more by  genre</a:t>
            </a:r>
          </a:p>
          <a:p>
            <a:r>
              <a:rPr lang="en-US" sz="3200" dirty="0" smtClean="0"/>
              <a:t>Provides access via WorldCat to library materials available locally and globally</a:t>
            </a:r>
          </a:p>
          <a:p>
            <a:pPr>
              <a:buNone/>
            </a:pPr>
            <a:endParaRPr lang="en-US" sz="3200" dirty="0" smtClean="0"/>
          </a:p>
        </p:txBody>
      </p:sp>
      <p:pic>
        <p:nvPicPr>
          <p:cNvPr id="6" name="Picture 5" descr="WCatLogo_H_MD.jpg"/>
          <p:cNvPicPr>
            <a:picLocks noChangeAspect="1"/>
          </p:cNvPicPr>
          <p:nvPr/>
        </p:nvPicPr>
        <p:blipFill>
          <a:blip r:embed="rId3" cstate="print"/>
          <a:stretch>
            <a:fillRect/>
          </a:stretch>
        </p:blipFill>
        <p:spPr>
          <a:xfrm>
            <a:off x="685800" y="457200"/>
            <a:ext cx="3200400" cy="926042"/>
          </a:xfrm>
          <a:prstGeom prst="rect">
            <a:avLst/>
          </a:prstGeom>
        </p:spPr>
      </p:pic>
      <p:pic>
        <p:nvPicPr>
          <p:cNvPr id="27" name="Picture 4"/>
          <p:cNvPicPr>
            <a:picLocks noChangeAspect="1" noChangeArrowheads="1"/>
          </p:cNvPicPr>
          <p:nvPr/>
        </p:nvPicPr>
        <p:blipFill>
          <a:blip r:embed="rId4" cstate="print"/>
          <a:srcRect/>
          <a:stretch>
            <a:fillRect/>
          </a:stretch>
        </p:blipFill>
        <p:spPr bwMode="auto">
          <a:xfrm>
            <a:off x="6629401" y="4724400"/>
            <a:ext cx="1905000" cy="141232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4495800" y="228600"/>
            <a:ext cx="2438400" cy="1981200"/>
          </a:xfrm>
          <a:prstGeom prst="roundRect">
            <a:avLst/>
          </a:prstGeom>
          <a:gradFill>
            <a:gsLst>
              <a:gs pos="0">
                <a:srgbClr val="144A6F"/>
              </a:gs>
              <a:gs pos="80000">
                <a:schemeClr val="dk1">
                  <a:shade val="93000"/>
                  <a:satMod val="130000"/>
                </a:schemeClr>
              </a:gs>
              <a:gs pos="100000">
                <a:schemeClr val="dk1">
                  <a:shade val="94000"/>
                  <a:satMod val="135000"/>
                </a:schemeClr>
              </a:gs>
            </a:gsLst>
            <a:lin ang="16200000" scaled="1"/>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5" name="Rounded Rectangle 4"/>
          <p:cNvSpPr/>
          <p:nvPr/>
        </p:nvSpPr>
        <p:spPr bwMode="auto">
          <a:xfrm>
            <a:off x="6248400" y="228600"/>
            <a:ext cx="2438400" cy="1981200"/>
          </a:xfrm>
          <a:prstGeom prst="roundRect">
            <a:avLst/>
          </a:prstGeom>
          <a:gradFill>
            <a:gsLst>
              <a:gs pos="0">
                <a:srgbClr val="144A6F"/>
              </a:gs>
              <a:gs pos="80000">
                <a:schemeClr val="dk1">
                  <a:shade val="93000"/>
                  <a:satMod val="130000"/>
                </a:schemeClr>
              </a:gs>
              <a:gs pos="100000">
                <a:schemeClr val="dk1">
                  <a:shade val="94000"/>
                  <a:satMod val="135000"/>
                </a:schemeClr>
              </a:gs>
            </a:gsLst>
            <a:lin ang="16200000" scaled="1"/>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Trebuchet MS" pitchFamily="34" charset="0"/>
            </a:endParaRPr>
          </a:p>
        </p:txBody>
      </p:sp>
      <p:sp>
        <p:nvSpPr>
          <p:cNvPr id="4" name="Rounded Rectangle 3"/>
          <p:cNvSpPr/>
          <p:nvPr/>
        </p:nvSpPr>
        <p:spPr bwMode="auto">
          <a:xfrm>
            <a:off x="457200" y="4495800"/>
            <a:ext cx="8229600" cy="1981200"/>
          </a:xfrm>
          <a:prstGeom prst="roundRect">
            <a:avLst/>
          </a:prstGeom>
          <a:solidFill>
            <a:srgbClr val="144A6F"/>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3200" i="0" u="none" strike="noStrike" cap="none" normalizeH="0" baseline="0" dirty="0" smtClean="0">
              <a:ln>
                <a:noFill/>
              </a:ln>
              <a:solidFill>
                <a:srgbClr val="FF7600"/>
              </a:solidFill>
              <a:effectLst/>
              <a:latin typeface="Arial" pitchFamily="34" charset="0"/>
              <a:cs typeface="Arial" pitchFamily="34" charset="0"/>
            </a:endParaRPr>
          </a:p>
        </p:txBody>
      </p:sp>
      <p:sp>
        <p:nvSpPr>
          <p:cNvPr id="41" name="Rounded Rectangle 40"/>
          <p:cNvSpPr/>
          <p:nvPr/>
        </p:nvSpPr>
        <p:spPr bwMode="auto">
          <a:xfrm>
            <a:off x="6400800" y="457200"/>
            <a:ext cx="1828800" cy="1409700"/>
          </a:xfrm>
          <a:prstGeom prst="roundRect">
            <a:avLst/>
          </a:prstGeom>
          <a:gradFill flip="none" rotWithShape="1">
            <a:gsLst>
              <a:gs pos="0">
                <a:srgbClr val="144A6F"/>
              </a:gs>
              <a:gs pos="80000">
                <a:schemeClr val="dk1">
                  <a:shade val="93000"/>
                  <a:satMod val="130000"/>
                </a:schemeClr>
              </a:gs>
              <a:gs pos="100000">
                <a:schemeClr val="dk1">
                  <a:shade val="94000"/>
                  <a:satMod val="135000"/>
                </a:schemeClr>
              </a:gs>
            </a:gsLst>
            <a:lin ang="5400000" scaled="1"/>
            <a:tileRect/>
          </a:gradFill>
          <a:ln w="12700" cap="flat" cmpd="sng" algn="ctr">
            <a:solidFill>
              <a:schemeClr val="dk1">
                <a:shade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r>
              <a:rPr lang="en-US" dirty="0" smtClean="0">
                <a:solidFill>
                  <a:srgbClr val="92D050"/>
                </a:solidFill>
                <a:latin typeface="Arial" pitchFamily="34" charset="0"/>
                <a:cs typeface="Arial" pitchFamily="34" charset="0"/>
              </a:rPr>
              <a:t>140 million</a:t>
            </a:r>
          </a:p>
          <a:p>
            <a:r>
              <a:rPr lang="en-US" sz="1800" dirty="0" smtClean="0">
                <a:solidFill>
                  <a:schemeClr val="bg1"/>
                </a:solidFill>
              </a:rPr>
              <a:t>creative works</a:t>
            </a:r>
          </a:p>
        </p:txBody>
      </p:sp>
      <p:sp>
        <p:nvSpPr>
          <p:cNvPr id="18" name="Rounded Rectangle 17"/>
          <p:cNvSpPr/>
          <p:nvPr/>
        </p:nvSpPr>
        <p:spPr bwMode="auto">
          <a:xfrm>
            <a:off x="1600200" y="2362200"/>
            <a:ext cx="7086600" cy="1981200"/>
          </a:xfrm>
          <a:prstGeom prst="roundRect">
            <a:avLst/>
          </a:prstGeom>
          <a:solidFill>
            <a:srgbClr val="144A6F"/>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5257800" y="2671763"/>
            <a:ext cx="3242305" cy="1443037"/>
          </a:xfrm>
          <a:prstGeom prst="rect">
            <a:avLst/>
          </a:prstGeom>
          <a:noFill/>
          <a:ln w="9525">
            <a:solidFill>
              <a:schemeClr val="tx1">
                <a:lumMod val="50000"/>
                <a:lumOff val="50000"/>
              </a:schemeClr>
            </a:solidFill>
            <a:miter lim="800000"/>
            <a:headEnd/>
            <a:tailEnd/>
          </a:ln>
        </p:spPr>
      </p:pic>
      <p:sp>
        <p:nvSpPr>
          <p:cNvPr id="6" name="Rounded Rectangle 5"/>
          <p:cNvSpPr/>
          <p:nvPr/>
        </p:nvSpPr>
        <p:spPr bwMode="auto">
          <a:xfrm>
            <a:off x="1905000" y="2667000"/>
            <a:ext cx="3124200" cy="1447800"/>
          </a:xfrm>
          <a:prstGeom prst="roundRect">
            <a:avLst/>
          </a:prstGeom>
          <a:gradFill flip="none" rotWithShape="1">
            <a:gsLst>
              <a:gs pos="0">
                <a:srgbClr val="144A6F"/>
              </a:gs>
              <a:gs pos="80000">
                <a:schemeClr val="dk1">
                  <a:shade val="93000"/>
                  <a:satMod val="130000"/>
                </a:schemeClr>
              </a:gs>
              <a:gs pos="100000">
                <a:schemeClr val="dk1">
                  <a:shade val="94000"/>
                  <a:satMod val="135000"/>
                </a:schemeClr>
              </a:gs>
            </a:gsLst>
            <a:lin ang="5400000" scaled="1"/>
            <a:tileRect/>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r>
              <a:rPr kumimoji="0" lang="en-US" sz="3200" u="none" strike="noStrike" cap="none" normalizeH="0" baseline="0" dirty="0" smtClean="0">
                <a:ln>
                  <a:noFill/>
                </a:ln>
                <a:solidFill>
                  <a:srgbClr val="FF0000"/>
                </a:solidFill>
                <a:effectLst/>
                <a:latin typeface="Arial" pitchFamily="34" charset="0"/>
                <a:cs typeface="Arial" pitchFamily="34" charset="0"/>
              </a:rPr>
              <a:t>229 </a:t>
            </a:r>
            <a:r>
              <a:rPr lang="en-US" sz="3200" dirty="0" smtClean="0">
                <a:solidFill>
                  <a:srgbClr val="FF0000"/>
                </a:solidFill>
                <a:latin typeface="Arial" pitchFamily="34" charset="0"/>
                <a:cs typeface="Arial" pitchFamily="34" charset="0"/>
              </a:rPr>
              <a:t>m</a:t>
            </a:r>
            <a:r>
              <a:rPr kumimoji="0" lang="en-US" sz="3200" u="none" strike="noStrike" cap="none" normalizeH="0" baseline="0" dirty="0" smtClean="0">
                <a:ln>
                  <a:noFill/>
                </a:ln>
                <a:solidFill>
                  <a:srgbClr val="FF0000"/>
                </a:solidFill>
                <a:effectLst/>
                <a:latin typeface="Arial" pitchFamily="34" charset="0"/>
                <a:cs typeface="Arial" pitchFamily="34" charset="0"/>
              </a:rPr>
              <a:t>illion</a:t>
            </a:r>
          </a:p>
          <a:p>
            <a:pPr marL="0" marR="0" indent="0" algn="l" defTabSz="914400" rtl="0" eaLnBrk="1" fontAlgn="base" latinLnBrk="0" hangingPunct="1">
              <a:lnSpc>
                <a:spcPct val="120000"/>
              </a:lnSpc>
              <a:spcBef>
                <a:spcPct val="50000"/>
              </a:spcBef>
              <a:spcAft>
                <a:spcPct val="0"/>
              </a:spcAft>
              <a:buClrTx/>
              <a:buSzTx/>
              <a:buFontTx/>
              <a:buNone/>
              <a:tabLst/>
            </a:pPr>
            <a:r>
              <a:rPr lang="en-US" sz="1800" dirty="0" smtClean="0">
                <a:solidFill>
                  <a:schemeClr val="bg1"/>
                </a:solidFill>
                <a:latin typeface="+mn-lt"/>
                <a:cs typeface="Arial" pitchFamily="34" charset="0"/>
              </a:rPr>
              <a:t>resource  descriptions</a:t>
            </a:r>
            <a:endParaRPr kumimoji="0" lang="en-US" sz="1800" u="none" strike="noStrike" cap="none" normalizeH="0" baseline="0" dirty="0" smtClean="0">
              <a:ln>
                <a:noFill/>
              </a:ln>
              <a:solidFill>
                <a:schemeClr val="bg1"/>
              </a:solidFill>
              <a:effectLst/>
              <a:latin typeface="+mn-lt"/>
              <a:cs typeface="Arial" pitchFamily="34" charset="0"/>
            </a:endParaRPr>
          </a:p>
        </p:txBody>
      </p:sp>
      <p:pic>
        <p:nvPicPr>
          <p:cNvPr id="2056" name="Picture 8"/>
          <p:cNvPicPr>
            <a:picLocks noChangeAspect="1" noChangeArrowheads="1"/>
          </p:cNvPicPr>
          <p:nvPr/>
        </p:nvPicPr>
        <p:blipFill>
          <a:blip r:embed="rId4" cstate="print"/>
          <a:srcRect/>
          <a:stretch>
            <a:fillRect/>
          </a:stretch>
        </p:blipFill>
        <p:spPr bwMode="auto">
          <a:xfrm>
            <a:off x="5029200" y="381000"/>
            <a:ext cx="1066800" cy="1699260"/>
          </a:xfrm>
          <a:prstGeom prst="rect">
            <a:avLst/>
          </a:prstGeom>
          <a:noFill/>
          <a:ln w="9525">
            <a:noFill/>
            <a:miter lim="800000"/>
            <a:headEnd/>
            <a:tailEnd/>
          </a:ln>
        </p:spPr>
      </p:pic>
      <p:pic>
        <p:nvPicPr>
          <p:cNvPr id="25" name="Picture 24" descr="libraryonblue2.png"/>
          <p:cNvPicPr>
            <a:picLocks noChangeAspect="1"/>
          </p:cNvPicPr>
          <p:nvPr/>
        </p:nvPicPr>
        <p:blipFill>
          <a:blip r:embed="rId5" cstate="print"/>
          <a:stretch>
            <a:fillRect/>
          </a:stretch>
        </p:blipFill>
        <p:spPr>
          <a:xfrm>
            <a:off x="762000" y="5410200"/>
            <a:ext cx="866775" cy="800100"/>
          </a:xfrm>
          <a:prstGeom prst="rect">
            <a:avLst/>
          </a:prstGeom>
        </p:spPr>
      </p:pic>
      <p:pic>
        <p:nvPicPr>
          <p:cNvPr id="32" name="Picture 31" descr="libraryonblue2.png"/>
          <p:cNvPicPr>
            <a:picLocks noChangeAspect="1"/>
          </p:cNvPicPr>
          <p:nvPr/>
        </p:nvPicPr>
        <p:blipFill>
          <a:blip r:embed="rId5" cstate="print"/>
          <a:stretch>
            <a:fillRect/>
          </a:stretch>
        </p:blipFill>
        <p:spPr>
          <a:xfrm>
            <a:off x="1571625" y="5410200"/>
            <a:ext cx="866775" cy="800100"/>
          </a:xfrm>
          <a:prstGeom prst="rect">
            <a:avLst/>
          </a:prstGeom>
        </p:spPr>
      </p:pic>
      <p:pic>
        <p:nvPicPr>
          <p:cNvPr id="34" name="Picture 33" descr="libraryonblue2.png"/>
          <p:cNvPicPr>
            <a:picLocks noChangeAspect="1"/>
          </p:cNvPicPr>
          <p:nvPr/>
        </p:nvPicPr>
        <p:blipFill>
          <a:blip r:embed="rId5" cstate="print"/>
          <a:stretch>
            <a:fillRect/>
          </a:stretch>
        </p:blipFill>
        <p:spPr>
          <a:xfrm>
            <a:off x="2381250" y="5410200"/>
            <a:ext cx="866775" cy="800100"/>
          </a:xfrm>
          <a:prstGeom prst="rect">
            <a:avLst/>
          </a:prstGeom>
        </p:spPr>
      </p:pic>
      <p:pic>
        <p:nvPicPr>
          <p:cNvPr id="35" name="Picture 34" descr="libraryonblue2.png"/>
          <p:cNvPicPr>
            <a:picLocks noChangeAspect="1"/>
          </p:cNvPicPr>
          <p:nvPr/>
        </p:nvPicPr>
        <p:blipFill>
          <a:blip r:embed="rId5" cstate="print"/>
          <a:stretch>
            <a:fillRect/>
          </a:stretch>
        </p:blipFill>
        <p:spPr>
          <a:xfrm>
            <a:off x="4810125" y="5410200"/>
            <a:ext cx="866775" cy="800100"/>
          </a:xfrm>
          <a:prstGeom prst="rect">
            <a:avLst/>
          </a:prstGeom>
        </p:spPr>
      </p:pic>
      <p:pic>
        <p:nvPicPr>
          <p:cNvPr id="36" name="Picture 35" descr="libraryonblue2.png"/>
          <p:cNvPicPr>
            <a:picLocks noChangeAspect="1"/>
          </p:cNvPicPr>
          <p:nvPr/>
        </p:nvPicPr>
        <p:blipFill>
          <a:blip r:embed="rId5" cstate="print"/>
          <a:stretch>
            <a:fillRect/>
          </a:stretch>
        </p:blipFill>
        <p:spPr>
          <a:xfrm>
            <a:off x="4000500" y="5410200"/>
            <a:ext cx="866775" cy="800100"/>
          </a:xfrm>
          <a:prstGeom prst="rect">
            <a:avLst/>
          </a:prstGeom>
        </p:spPr>
      </p:pic>
      <p:pic>
        <p:nvPicPr>
          <p:cNvPr id="37" name="Picture 36" descr="libraryonblue2.png"/>
          <p:cNvPicPr>
            <a:picLocks noChangeAspect="1"/>
          </p:cNvPicPr>
          <p:nvPr/>
        </p:nvPicPr>
        <p:blipFill>
          <a:blip r:embed="rId5" cstate="print"/>
          <a:stretch>
            <a:fillRect/>
          </a:stretch>
        </p:blipFill>
        <p:spPr>
          <a:xfrm>
            <a:off x="3190875" y="5410200"/>
            <a:ext cx="866775" cy="800100"/>
          </a:xfrm>
          <a:prstGeom prst="rect">
            <a:avLst/>
          </a:prstGeom>
        </p:spPr>
      </p:pic>
      <p:pic>
        <p:nvPicPr>
          <p:cNvPr id="38" name="Picture 37" descr="libraryonblue2.png"/>
          <p:cNvPicPr>
            <a:picLocks noChangeAspect="1"/>
          </p:cNvPicPr>
          <p:nvPr/>
        </p:nvPicPr>
        <p:blipFill>
          <a:blip r:embed="rId5" cstate="print"/>
          <a:stretch>
            <a:fillRect/>
          </a:stretch>
        </p:blipFill>
        <p:spPr>
          <a:xfrm>
            <a:off x="5619750" y="5410200"/>
            <a:ext cx="866775" cy="800100"/>
          </a:xfrm>
          <a:prstGeom prst="rect">
            <a:avLst/>
          </a:prstGeom>
        </p:spPr>
      </p:pic>
      <p:pic>
        <p:nvPicPr>
          <p:cNvPr id="39" name="Picture 38" descr="libraryonblue2.png"/>
          <p:cNvPicPr>
            <a:picLocks noChangeAspect="1"/>
          </p:cNvPicPr>
          <p:nvPr/>
        </p:nvPicPr>
        <p:blipFill>
          <a:blip r:embed="rId5" cstate="print"/>
          <a:stretch>
            <a:fillRect/>
          </a:stretch>
        </p:blipFill>
        <p:spPr>
          <a:xfrm>
            <a:off x="6429375" y="5410200"/>
            <a:ext cx="866775" cy="800100"/>
          </a:xfrm>
          <a:prstGeom prst="rect">
            <a:avLst/>
          </a:prstGeom>
        </p:spPr>
      </p:pic>
      <p:pic>
        <p:nvPicPr>
          <p:cNvPr id="40" name="Picture 39" descr="libraryonblue2.png"/>
          <p:cNvPicPr>
            <a:picLocks noChangeAspect="1"/>
          </p:cNvPicPr>
          <p:nvPr/>
        </p:nvPicPr>
        <p:blipFill>
          <a:blip r:embed="rId5" cstate="print"/>
          <a:stretch>
            <a:fillRect/>
          </a:stretch>
        </p:blipFill>
        <p:spPr>
          <a:xfrm>
            <a:off x="7239000" y="5410200"/>
            <a:ext cx="866775" cy="800100"/>
          </a:xfrm>
          <a:prstGeom prst="rect">
            <a:avLst/>
          </a:prstGeom>
        </p:spPr>
      </p:pic>
      <p:sp>
        <p:nvSpPr>
          <p:cNvPr id="43" name="Rounded Rectangle 42"/>
          <p:cNvSpPr/>
          <p:nvPr/>
        </p:nvSpPr>
        <p:spPr bwMode="auto">
          <a:xfrm>
            <a:off x="838200" y="4648200"/>
            <a:ext cx="7543800" cy="685800"/>
          </a:xfrm>
          <a:prstGeom prst="roundRect">
            <a:avLst/>
          </a:prstGeom>
          <a:gradFill flip="none" rotWithShape="1">
            <a:gsLst>
              <a:gs pos="0">
                <a:srgbClr val="144A6F"/>
              </a:gs>
              <a:gs pos="80000">
                <a:schemeClr val="dk1">
                  <a:shade val="93000"/>
                  <a:satMod val="130000"/>
                </a:schemeClr>
              </a:gs>
              <a:gs pos="100000">
                <a:schemeClr val="dk1">
                  <a:shade val="94000"/>
                  <a:satMod val="135000"/>
                </a:schemeClr>
              </a:gs>
            </a:gsLst>
            <a:lin ang="5400000" scaled="1"/>
            <a:tileRect/>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r>
              <a:rPr kumimoji="0" lang="en-US" sz="2800" u="none" strike="noStrike" cap="none" normalizeH="0" baseline="0" dirty="0" smtClean="0">
                <a:ln>
                  <a:noFill/>
                </a:ln>
                <a:solidFill>
                  <a:srgbClr val="FF7600"/>
                </a:solidFill>
                <a:effectLst/>
                <a:latin typeface="Arial" pitchFamily="34" charset="0"/>
                <a:cs typeface="Arial" pitchFamily="34" charset="0"/>
              </a:rPr>
              <a:t>1.7 billion library location</a:t>
            </a:r>
            <a:r>
              <a:rPr kumimoji="0" lang="en-US" sz="2800" u="none" strike="noStrike" cap="none" normalizeH="0" dirty="0" smtClean="0">
                <a:ln>
                  <a:noFill/>
                </a:ln>
                <a:solidFill>
                  <a:srgbClr val="FF7600"/>
                </a:solidFill>
                <a:effectLst/>
                <a:latin typeface="Arial" pitchFamily="34" charset="0"/>
                <a:cs typeface="Arial" pitchFamily="34" charset="0"/>
              </a:rPr>
              <a:t> symbols</a:t>
            </a:r>
            <a:endParaRPr kumimoji="0" lang="en-US" sz="2800" u="none" strike="noStrike" cap="none" normalizeH="0" baseline="0" dirty="0" smtClean="0">
              <a:ln>
                <a:noFill/>
              </a:ln>
              <a:solidFill>
                <a:srgbClr val="FF7600"/>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7" y="376241"/>
            <a:ext cx="8023223" cy="2214559"/>
          </a:xfrm>
        </p:spPr>
        <p:txBody>
          <a:bodyPr/>
          <a:lstStyle/>
          <a:p>
            <a:r>
              <a:rPr lang="en-US" dirty="0" smtClean="0">
                <a:solidFill>
                  <a:schemeClr val="tx1"/>
                </a:solidFill>
              </a:rPr>
              <a:t>WorldCat is a vast resource containing rich content about millions of works, identities, classes, categories, subjects, people, places…</a:t>
            </a:r>
            <a:r>
              <a:rPr lang="en-US" dirty="0" smtClean="0"/>
              <a:t> </a:t>
            </a:r>
            <a:br>
              <a:rPr lang="en-US" dirty="0" smtClean="0"/>
            </a:b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81000" y="3028950"/>
            <a:ext cx="8382000" cy="2838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r>
            <a:br>
              <a:rPr lang="en-US" dirty="0" smtClean="0"/>
            </a:br>
            <a:r>
              <a:rPr lang="en-US" dirty="0" smtClean="0"/>
              <a:t>Some ways OCLC employs this data</a:t>
            </a:r>
            <a:endParaRPr lang="en-US" dirty="0"/>
          </a:p>
        </p:txBody>
      </p:sp>
      <p:sp>
        <p:nvSpPr>
          <p:cNvPr id="6" name="Content Placeholder 5"/>
          <p:cNvSpPr>
            <a:spLocks noGrp="1"/>
          </p:cNvSpPr>
          <p:nvPr>
            <p:ph idx="10"/>
          </p:nvPr>
        </p:nvSpPr>
        <p:spPr/>
        <p:txBody>
          <a:bodyPr/>
          <a:lstStyle/>
          <a:p>
            <a:pPr>
              <a:buFont typeface="Arial" pitchFamily="34" charset="0"/>
              <a:buChar char="•"/>
            </a:pPr>
            <a:r>
              <a:rPr lang="en-US" dirty="0" smtClean="0">
                <a:hlinkClick r:id="rId3"/>
              </a:rPr>
              <a:t>WorldCat Identities</a:t>
            </a:r>
            <a:endParaRPr lang="en-US" dirty="0" smtClean="0"/>
          </a:p>
          <a:p>
            <a:pPr lvl="1"/>
            <a:r>
              <a:rPr lang="en-US" dirty="0" smtClean="0"/>
              <a:t>Provides a summary page for every name in WorldCat (currently some 30 million names)</a:t>
            </a:r>
          </a:p>
          <a:p>
            <a:pPr>
              <a:buFont typeface="Arial" pitchFamily="34" charset="0"/>
              <a:buChar char="•"/>
            </a:pPr>
            <a:r>
              <a:rPr lang="en-US" dirty="0" smtClean="0">
                <a:hlinkClick r:id="rId4"/>
              </a:rPr>
              <a:t>Classify</a:t>
            </a:r>
            <a:endParaRPr lang="en-US" dirty="0" smtClean="0"/>
          </a:p>
          <a:p>
            <a:pPr lvl="1"/>
            <a:r>
              <a:rPr lang="en-US" dirty="0" smtClean="0"/>
              <a:t>An experimental service for assigning class numbers and subject headings </a:t>
            </a:r>
          </a:p>
          <a:p>
            <a:pPr>
              <a:buFont typeface="Arial" pitchFamily="34" charset="0"/>
              <a:buChar char="•"/>
            </a:pPr>
            <a:r>
              <a:rPr lang="en-US" dirty="0" smtClean="0">
                <a:hlinkClick r:id="rId5"/>
              </a:rPr>
              <a:t>WorldCat Genres</a:t>
            </a:r>
            <a:endParaRPr lang="en-US" dirty="0" smtClean="0"/>
          </a:p>
          <a:p>
            <a:pPr lvl="1">
              <a:buFont typeface="Arial" pitchFamily="34" charset="0"/>
              <a:buChar char="•"/>
            </a:pPr>
            <a:r>
              <a:rPr lang="en-US" dirty="0" smtClean="0"/>
              <a:t>Enables users to view WorldCat by genre </a:t>
            </a:r>
          </a:p>
          <a:p>
            <a:pPr lvl="2"/>
            <a:endParaRPr lang="en-US" dirty="0" smtClean="0"/>
          </a:p>
          <a:p>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5"/>
          <p:cNvPicPr>
            <a:picLocks noChangeAspect="1" noChangeArrowheads="1"/>
          </p:cNvPicPr>
          <p:nvPr/>
        </p:nvPicPr>
        <p:blipFill>
          <a:blip r:embed="rId3" cstate="print"/>
          <a:srcRect/>
          <a:stretch>
            <a:fillRect/>
          </a:stretch>
        </p:blipFill>
        <p:spPr bwMode="auto">
          <a:xfrm>
            <a:off x="4222555" y="5349240"/>
            <a:ext cx="1386840" cy="640080"/>
          </a:xfrm>
          <a:prstGeom prst="rect">
            <a:avLst/>
          </a:prstGeom>
          <a:noFill/>
          <a:ln w="9525">
            <a:solidFill>
              <a:schemeClr val="bg1">
                <a:lumMod val="50000"/>
              </a:schemeClr>
            </a:solidFill>
            <a:miter lim="800000"/>
            <a:headEnd/>
            <a:tailEnd/>
          </a:ln>
          <a:effectLst>
            <a:outerShdw blurRad="50800" dist="38100" dir="8100000" algn="tr" rotWithShape="0">
              <a:prstClr val="black">
                <a:alpha val="40000"/>
              </a:prstClr>
            </a:outerShdw>
          </a:effectLst>
        </p:spPr>
      </p:pic>
      <p:pic>
        <p:nvPicPr>
          <p:cNvPr id="38" name="Picture 2"/>
          <p:cNvPicPr>
            <a:picLocks noChangeAspect="1" noChangeArrowheads="1"/>
          </p:cNvPicPr>
          <p:nvPr/>
        </p:nvPicPr>
        <p:blipFill>
          <a:blip r:embed="rId4" cstate="print"/>
          <a:srcRect/>
          <a:stretch>
            <a:fillRect/>
          </a:stretch>
        </p:blipFill>
        <p:spPr bwMode="auto">
          <a:xfrm>
            <a:off x="6629400" y="5608320"/>
            <a:ext cx="1659684" cy="609600"/>
          </a:xfrm>
          <a:prstGeom prst="rect">
            <a:avLst/>
          </a:prstGeom>
          <a:noFill/>
          <a:ln w="9525">
            <a:solidFill>
              <a:schemeClr val="bg1">
                <a:lumMod val="50000"/>
              </a:schemeClr>
            </a:solidFill>
            <a:miter lim="800000"/>
            <a:headEnd/>
            <a:tailEnd/>
          </a:ln>
          <a:effectLst>
            <a:outerShdw blurRad="50800" dist="38100" dir="8100000" algn="tr" rotWithShape="0">
              <a:prstClr val="black">
                <a:alpha val="40000"/>
              </a:prstClr>
            </a:outerShdw>
          </a:effectLst>
        </p:spPr>
      </p:pic>
      <p:sp>
        <p:nvSpPr>
          <p:cNvPr id="183301" name="AutoShape 5"/>
          <p:cNvSpPr>
            <a:spLocks noChangeArrowheads="1"/>
          </p:cNvSpPr>
          <p:nvPr/>
        </p:nvSpPr>
        <p:spPr bwMode="auto">
          <a:xfrm>
            <a:off x="152400" y="762000"/>
            <a:ext cx="8534400" cy="609600"/>
          </a:xfrm>
          <a:prstGeom prst="roundRect">
            <a:avLst>
              <a:gd name="adj" fmla="val 16667"/>
            </a:avLst>
          </a:prstGeom>
          <a:solidFill>
            <a:srgbClr val="DDDDDD"/>
          </a:solidFill>
          <a:ln w="9525">
            <a:noFill/>
            <a:round/>
            <a:headEnd/>
            <a:tailEnd/>
          </a:ln>
          <a:effectLst/>
        </p:spPr>
        <p:txBody>
          <a:bodyPr wrap="none" anchor="ctr"/>
          <a:lstStyle/>
          <a:p>
            <a:pPr algn="ctr"/>
            <a:endParaRPr lang="en-US" sz="1800" i="1" dirty="0"/>
          </a:p>
        </p:txBody>
      </p:sp>
      <p:sp>
        <p:nvSpPr>
          <p:cNvPr id="183302" name="Rectangle 6"/>
          <p:cNvSpPr>
            <a:spLocks noGrp="1" noChangeArrowheads="1"/>
          </p:cNvSpPr>
          <p:nvPr>
            <p:ph type="title"/>
          </p:nvPr>
        </p:nvSpPr>
        <p:spPr/>
        <p:txBody>
          <a:bodyPr/>
          <a:lstStyle/>
          <a:p>
            <a:r>
              <a:rPr lang="en-US" dirty="0" smtClean="0"/>
              <a:t>Sample work set </a:t>
            </a:r>
            <a:endParaRPr lang="en-US" i="1" dirty="0" smtClean="0"/>
          </a:p>
        </p:txBody>
      </p:sp>
      <p:sp>
        <p:nvSpPr>
          <p:cNvPr id="183304" name="Rectangle 8"/>
          <p:cNvSpPr>
            <a:spLocks noChangeArrowheads="1"/>
          </p:cNvSpPr>
          <p:nvPr/>
        </p:nvSpPr>
        <p:spPr bwMode="auto">
          <a:xfrm>
            <a:off x="381000" y="862013"/>
            <a:ext cx="1017588" cy="409575"/>
          </a:xfrm>
          <a:prstGeom prst="rect">
            <a:avLst/>
          </a:prstGeom>
          <a:noFill/>
          <a:ln w="22225" algn="ctr">
            <a:noFill/>
            <a:miter lim="800000"/>
            <a:headEnd/>
            <a:tailEnd/>
          </a:ln>
          <a:effectLst/>
        </p:spPr>
        <p:txBody>
          <a:bodyPr wrap="none">
            <a:spAutoFit/>
          </a:bodyPr>
          <a:lstStyle/>
          <a:p>
            <a:pPr>
              <a:lnSpc>
                <a:spcPct val="95000"/>
              </a:lnSpc>
            </a:pPr>
            <a:r>
              <a:rPr lang="en-US" sz="2200" dirty="0">
                <a:solidFill>
                  <a:schemeClr val="folHlink"/>
                </a:solidFill>
                <a:latin typeface="Verdana" pitchFamily="34" charset="0"/>
              </a:rPr>
              <a:t>Work</a:t>
            </a:r>
          </a:p>
        </p:txBody>
      </p:sp>
      <p:sp>
        <p:nvSpPr>
          <p:cNvPr id="183306" name="Rectangle 10"/>
          <p:cNvSpPr>
            <a:spLocks noChangeArrowheads="1"/>
          </p:cNvSpPr>
          <p:nvPr/>
        </p:nvSpPr>
        <p:spPr bwMode="auto">
          <a:xfrm>
            <a:off x="2349500" y="868363"/>
            <a:ext cx="3019416" cy="428259"/>
          </a:xfrm>
          <a:prstGeom prst="rect">
            <a:avLst/>
          </a:prstGeom>
          <a:noFill/>
          <a:ln w="9525">
            <a:noFill/>
            <a:miter lim="800000"/>
            <a:headEnd/>
            <a:tailEnd/>
          </a:ln>
          <a:effectLst/>
        </p:spPr>
        <p:txBody>
          <a:bodyPr wrap="none">
            <a:spAutoFit/>
          </a:bodyPr>
          <a:lstStyle/>
          <a:p>
            <a:r>
              <a:rPr lang="en-US" sz="2000" i="1" dirty="0" smtClean="0"/>
              <a:t>Im Westen nichts Neues</a:t>
            </a:r>
            <a:endParaRPr lang="en-US" sz="2000" i="1" dirty="0"/>
          </a:p>
        </p:txBody>
      </p:sp>
      <p:grpSp>
        <p:nvGrpSpPr>
          <p:cNvPr id="2" name="Group 46"/>
          <p:cNvGrpSpPr>
            <a:grpSpLocks/>
          </p:cNvGrpSpPr>
          <p:nvPr/>
        </p:nvGrpSpPr>
        <p:grpSpPr bwMode="auto">
          <a:xfrm>
            <a:off x="152400" y="1600200"/>
            <a:ext cx="8534400" cy="990600"/>
            <a:chOff x="96" y="1008"/>
            <a:chExt cx="5376" cy="624"/>
          </a:xfrm>
        </p:grpSpPr>
        <p:sp>
          <p:nvSpPr>
            <p:cNvPr id="183300" name="AutoShape 4"/>
            <p:cNvSpPr>
              <a:spLocks noChangeArrowheads="1"/>
            </p:cNvSpPr>
            <p:nvPr/>
          </p:nvSpPr>
          <p:spPr bwMode="auto">
            <a:xfrm>
              <a:off x="96" y="1008"/>
              <a:ext cx="5376" cy="624"/>
            </a:xfrm>
            <a:prstGeom prst="roundRect">
              <a:avLst>
                <a:gd name="adj" fmla="val 16667"/>
              </a:avLst>
            </a:prstGeom>
            <a:solidFill>
              <a:srgbClr val="DDDDDD"/>
            </a:solidFill>
            <a:ln w="9525">
              <a:noFill/>
              <a:round/>
              <a:headEnd/>
              <a:tailEnd/>
            </a:ln>
            <a:effectLst/>
          </p:spPr>
          <p:txBody>
            <a:bodyPr wrap="none" anchor="ctr"/>
            <a:lstStyle/>
            <a:p>
              <a:endParaRPr lang="en-US" dirty="0"/>
            </a:p>
          </p:txBody>
        </p:sp>
        <p:sp>
          <p:nvSpPr>
            <p:cNvPr id="183303" name="Text Box 7"/>
            <p:cNvSpPr txBox="1">
              <a:spLocks noChangeArrowheads="1"/>
            </p:cNvSpPr>
            <p:nvPr/>
          </p:nvSpPr>
          <p:spPr bwMode="auto">
            <a:xfrm>
              <a:off x="209" y="1150"/>
              <a:ext cx="1228" cy="242"/>
            </a:xfrm>
            <a:prstGeom prst="rect">
              <a:avLst/>
            </a:prstGeom>
            <a:noFill/>
            <a:ln w="9525" algn="ctr">
              <a:noFill/>
              <a:miter lim="800000"/>
              <a:headEnd/>
              <a:tailEnd/>
            </a:ln>
            <a:effectLst/>
          </p:spPr>
          <p:txBody>
            <a:bodyPr wrap="none" anchor="b">
              <a:spAutoFit/>
            </a:bodyPr>
            <a:lstStyle/>
            <a:p>
              <a:pPr algn="ctr">
                <a:lnSpc>
                  <a:spcPct val="95000"/>
                </a:lnSpc>
              </a:pPr>
              <a:r>
                <a:rPr lang="en-US" sz="2000" dirty="0" smtClean="0">
                  <a:solidFill>
                    <a:schemeClr val="accent1"/>
                  </a:solidFill>
                  <a:latin typeface="Verdana" pitchFamily="34" charset="0"/>
                </a:rPr>
                <a:t>Publications</a:t>
              </a:r>
              <a:endParaRPr lang="en-US" sz="2000" dirty="0">
                <a:solidFill>
                  <a:schemeClr val="accent1"/>
                </a:solidFill>
                <a:latin typeface="Verdana" pitchFamily="34" charset="0"/>
              </a:endParaRPr>
            </a:p>
          </p:txBody>
        </p:sp>
        <p:sp>
          <p:nvSpPr>
            <p:cNvPr id="183308" name="Text Box 12"/>
            <p:cNvSpPr txBox="1">
              <a:spLocks noChangeArrowheads="1"/>
            </p:cNvSpPr>
            <p:nvPr/>
          </p:nvSpPr>
          <p:spPr bwMode="auto">
            <a:xfrm>
              <a:off x="1522" y="1008"/>
              <a:ext cx="698" cy="564"/>
            </a:xfrm>
            <a:prstGeom prst="rect">
              <a:avLst/>
            </a:prstGeom>
            <a:noFill/>
            <a:ln w="9525">
              <a:noFill/>
              <a:miter lim="800000"/>
              <a:headEnd/>
              <a:tailEnd/>
            </a:ln>
            <a:effectLst/>
          </p:spPr>
          <p:txBody>
            <a:bodyPr wrap="none">
              <a:spAutoFit/>
            </a:bodyPr>
            <a:lstStyle/>
            <a:p>
              <a:pPr algn="ctr"/>
              <a:r>
                <a:rPr lang="en-US" sz="1800" b="0" dirty="0" smtClean="0">
                  <a:solidFill>
                    <a:schemeClr val="tx1"/>
                  </a:solidFill>
                  <a:latin typeface="Verdana" pitchFamily="34" charset="0"/>
                </a:rPr>
                <a:t>German</a:t>
              </a:r>
              <a:endParaRPr lang="en-US" sz="1800" b="0" dirty="0">
                <a:solidFill>
                  <a:schemeClr val="tx1"/>
                </a:solidFill>
                <a:latin typeface="Verdana" pitchFamily="34" charset="0"/>
              </a:endParaRPr>
            </a:p>
            <a:p>
              <a:pPr algn="ctr"/>
              <a:r>
                <a:rPr lang="en-US" sz="1800" b="0" dirty="0">
                  <a:solidFill>
                    <a:schemeClr val="tx1"/>
                  </a:solidFill>
                  <a:latin typeface="Verdana" pitchFamily="34" charset="0"/>
                </a:rPr>
                <a:t>E</a:t>
              </a:r>
              <a:r>
                <a:rPr lang="en-US" sz="1800" b="0" dirty="0" smtClean="0">
                  <a:solidFill>
                    <a:schemeClr val="tx1"/>
                  </a:solidFill>
                  <a:latin typeface="Verdana" pitchFamily="34" charset="0"/>
                </a:rPr>
                <a:t>dition</a:t>
              </a:r>
              <a:endParaRPr lang="en-US" sz="1800" b="0" dirty="0">
                <a:solidFill>
                  <a:schemeClr val="tx1"/>
                </a:solidFill>
                <a:latin typeface="Verdana" pitchFamily="34" charset="0"/>
              </a:endParaRPr>
            </a:p>
          </p:txBody>
        </p:sp>
        <p:sp>
          <p:nvSpPr>
            <p:cNvPr id="183311" name="Text Box 15"/>
            <p:cNvSpPr txBox="1">
              <a:spLocks noChangeArrowheads="1"/>
            </p:cNvSpPr>
            <p:nvPr/>
          </p:nvSpPr>
          <p:spPr bwMode="auto">
            <a:xfrm>
              <a:off x="2448" y="1008"/>
              <a:ext cx="986" cy="564"/>
            </a:xfrm>
            <a:prstGeom prst="rect">
              <a:avLst/>
            </a:prstGeom>
            <a:noFill/>
            <a:ln w="9525">
              <a:noFill/>
              <a:miter lim="800000"/>
              <a:headEnd/>
              <a:tailEnd/>
            </a:ln>
            <a:effectLst/>
          </p:spPr>
          <p:txBody>
            <a:bodyPr wrap="none">
              <a:spAutoFit/>
            </a:bodyPr>
            <a:lstStyle/>
            <a:p>
              <a:pPr algn="ctr"/>
              <a:r>
                <a:rPr lang="en-US" sz="1800" b="0" dirty="0">
                  <a:solidFill>
                    <a:schemeClr val="tx1"/>
                  </a:solidFill>
                  <a:latin typeface="Verdana" pitchFamily="34" charset="0"/>
                </a:rPr>
                <a:t>English </a:t>
              </a:r>
            </a:p>
            <a:p>
              <a:pPr algn="ctr"/>
              <a:r>
                <a:rPr lang="en-US" sz="1800" b="0" dirty="0" smtClean="0">
                  <a:solidFill>
                    <a:schemeClr val="tx1"/>
                  </a:solidFill>
                  <a:latin typeface="Verdana" pitchFamily="34" charset="0"/>
                </a:rPr>
                <a:t>Translations</a:t>
              </a:r>
              <a:endParaRPr lang="en-US" sz="1800" b="0" dirty="0">
                <a:solidFill>
                  <a:schemeClr val="tx1"/>
                </a:solidFill>
                <a:latin typeface="Verdana" pitchFamily="34" charset="0"/>
              </a:endParaRPr>
            </a:p>
          </p:txBody>
        </p:sp>
        <p:sp>
          <p:nvSpPr>
            <p:cNvPr id="183313" name="Text Box 17"/>
            <p:cNvSpPr txBox="1">
              <a:spLocks noChangeArrowheads="1"/>
            </p:cNvSpPr>
            <p:nvPr/>
          </p:nvSpPr>
          <p:spPr bwMode="auto">
            <a:xfrm>
              <a:off x="3953" y="1008"/>
              <a:ext cx="929" cy="564"/>
            </a:xfrm>
            <a:prstGeom prst="rect">
              <a:avLst/>
            </a:prstGeom>
            <a:noFill/>
            <a:ln w="9525">
              <a:noFill/>
              <a:miter lim="800000"/>
              <a:headEnd/>
              <a:tailEnd/>
            </a:ln>
            <a:effectLst/>
          </p:spPr>
          <p:txBody>
            <a:bodyPr wrap="none">
              <a:spAutoFit/>
            </a:bodyPr>
            <a:lstStyle/>
            <a:p>
              <a:pPr algn="ctr"/>
              <a:r>
                <a:rPr lang="en-US" sz="1800" b="0" dirty="0" smtClean="0">
                  <a:solidFill>
                    <a:schemeClr val="tx1"/>
                  </a:solidFill>
                  <a:latin typeface="Verdana" pitchFamily="34" charset="0"/>
                </a:rPr>
                <a:t>Spanish</a:t>
              </a:r>
              <a:endParaRPr lang="en-US" sz="1800" b="0" dirty="0">
                <a:solidFill>
                  <a:schemeClr val="tx1"/>
                </a:solidFill>
                <a:latin typeface="Verdana" pitchFamily="34" charset="0"/>
              </a:endParaRPr>
            </a:p>
            <a:p>
              <a:pPr algn="ctr"/>
              <a:r>
                <a:rPr lang="en-US" sz="1800" b="0" dirty="0" smtClean="0">
                  <a:solidFill>
                    <a:schemeClr val="tx1"/>
                  </a:solidFill>
                  <a:latin typeface="Verdana" pitchFamily="34" charset="0"/>
                </a:rPr>
                <a:t>Audio book</a:t>
              </a:r>
              <a:endParaRPr lang="en-US" sz="1800" b="0" dirty="0">
                <a:solidFill>
                  <a:schemeClr val="tx1"/>
                </a:solidFill>
                <a:latin typeface="Verdana" pitchFamily="34" charset="0"/>
              </a:endParaRPr>
            </a:p>
          </p:txBody>
        </p:sp>
      </p:grpSp>
      <p:pic>
        <p:nvPicPr>
          <p:cNvPr id="68610" name="Picture 2" descr="Im Westen nichts Neues : Roman"/>
          <p:cNvPicPr>
            <a:picLocks noChangeAspect="1" noChangeArrowheads="1"/>
          </p:cNvPicPr>
          <p:nvPr/>
        </p:nvPicPr>
        <p:blipFill>
          <a:blip r:embed="rId5" cstate="print"/>
          <a:srcRect/>
          <a:stretch>
            <a:fillRect/>
          </a:stretch>
        </p:blipFill>
        <p:spPr bwMode="auto">
          <a:xfrm>
            <a:off x="2438400" y="2667000"/>
            <a:ext cx="1213421" cy="1828800"/>
          </a:xfrm>
          <a:prstGeom prst="rect">
            <a:avLst/>
          </a:prstGeom>
          <a:noFill/>
          <a:ln w="12700">
            <a:solidFill>
              <a:schemeClr val="bg1">
                <a:lumMod val="65000"/>
              </a:schemeClr>
            </a:solidFill>
          </a:ln>
        </p:spPr>
      </p:pic>
      <p:pic>
        <p:nvPicPr>
          <p:cNvPr id="68612" name="Picture 4" descr="All quiet on the western front"/>
          <p:cNvPicPr>
            <a:picLocks noChangeAspect="1" noChangeArrowheads="1"/>
          </p:cNvPicPr>
          <p:nvPr/>
        </p:nvPicPr>
        <p:blipFill>
          <a:blip r:embed="rId6" cstate="print"/>
          <a:srcRect/>
          <a:stretch>
            <a:fillRect/>
          </a:stretch>
        </p:blipFill>
        <p:spPr bwMode="auto">
          <a:xfrm>
            <a:off x="4191000" y="2667000"/>
            <a:ext cx="1148126" cy="1828800"/>
          </a:xfrm>
          <a:prstGeom prst="rect">
            <a:avLst/>
          </a:prstGeom>
          <a:noFill/>
          <a:ln>
            <a:solidFill>
              <a:schemeClr val="bg1">
                <a:lumMod val="65000"/>
              </a:schemeClr>
            </a:solidFill>
          </a:ln>
        </p:spPr>
      </p:pic>
      <p:pic>
        <p:nvPicPr>
          <p:cNvPr id="68614" name="Picture 6" descr="All quiet on the western front"/>
          <p:cNvPicPr>
            <a:picLocks noChangeAspect="1" noChangeArrowheads="1"/>
          </p:cNvPicPr>
          <p:nvPr/>
        </p:nvPicPr>
        <p:blipFill>
          <a:blip r:embed="rId7" cstate="print"/>
          <a:srcRect/>
          <a:stretch>
            <a:fillRect/>
          </a:stretch>
        </p:blipFill>
        <p:spPr bwMode="auto">
          <a:xfrm>
            <a:off x="4724401" y="2834640"/>
            <a:ext cx="1141927" cy="1737360"/>
          </a:xfrm>
          <a:prstGeom prst="rect">
            <a:avLst/>
          </a:prstGeom>
          <a:noFill/>
          <a:ln w="12700">
            <a:solidFill>
              <a:schemeClr val="bg1">
                <a:lumMod val="65000"/>
              </a:schemeClr>
            </a:solidFill>
          </a:ln>
        </p:spPr>
      </p:pic>
      <p:pic>
        <p:nvPicPr>
          <p:cNvPr id="68616" name="Picture 8" descr="Sin novedad en el frente"/>
          <p:cNvPicPr>
            <a:picLocks noChangeAspect="1" noChangeArrowheads="1"/>
          </p:cNvPicPr>
          <p:nvPr/>
        </p:nvPicPr>
        <p:blipFill>
          <a:blip r:embed="rId8" cstate="print"/>
          <a:srcRect/>
          <a:stretch>
            <a:fillRect/>
          </a:stretch>
        </p:blipFill>
        <p:spPr bwMode="auto">
          <a:xfrm>
            <a:off x="6553200" y="2895600"/>
            <a:ext cx="1333500" cy="1219201"/>
          </a:xfrm>
          <a:prstGeom prst="rect">
            <a:avLst/>
          </a:prstGeom>
          <a:noFill/>
        </p:spPr>
      </p:pic>
      <p:pic>
        <p:nvPicPr>
          <p:cNvPr id="39" name="Picture 3"/>
          <p:cNvPicPr>
            <a:picLocks noChangeAspect="1" noChangeArrowheads="1"/>
          </p:cNvPicPr>
          <p:nvPr/>
        </p:nvPicPr>
        <p:blipFill>
          <a:blip r:embed="rId9" cstate="print"/>
          <a:srcRect/>
          <a:stretch>
            <a:fillRect/>
          </a:stretch>
        </p:blipFill>
        <p:spPr bwMode="auto">
          <a:xfrm>
            <a:off x="4876800" y="5608320"/>
            <a:ext cx="1342195" cy="640080"/>
          </a:xfrm>
          <a:prstGeom prst="rect">
            <a:avLst/>
          </a:prstGeom>
          <a:noFill/>
          <a:ln w="9525">
            <a:solidFill>
              <a:schemeClr val="bg1">
                <a:lumMod val="50000"/>
              </a:schemeClr>
            </a:solidFill>
            <a:miter lim="800000"/>
            <a:headEnd/>
            <a:tailEnd/>
          </a:ln>
          <a:effectLst>
            <a:outerShdw blurRad="50800" dist="38100" algn="l" rotWithShape="0">
              <a:prstClr val="black">
                <a:alpha val="40000"/>
              </a:prstClr>
            </a:outerShdw>
          </a:effectLst>
        </p:spPr>
      </p:pic>
      <p:grpSp>
        <p:nvGrpSpPr>
          <p:cNvPr id="3" name="Group 27"/>
          <p:cNvGrpSpPr/>
          <p:nvPr/>
        </p:nvGrpSpPr>
        <p:grpSpPr>
          <a:xfrm>
            <a:off x="152400" y="4648200"/>
            <a:ext cx="8534400" cy="609600"/>
            <a:chOff x="152400" y="4572000"/>
            <a:chExt cx="8534400" cy="609600"/>
          </a:xfrm>
        </p:grpSpPr>
        <p:sp>
          <p:nvSpPr>
            <p:cNvPr id="183332" name="AutoShape 36"/>
            <p:cNvSpPr>
              <a:spLocks noChangeArrowheads="1"/>
            </p:cNvSpPr>
            <p:nvPr/>
          </p:nvSpPr>
          <p:spPr bwMode="auto">
            <a:xfrm>
              <a:off x="152400" y="4572000"/>
              <a:ext cx="8534400" cy="609600"/>
            </a:xfrm>
            <a:prstGeom prst="roundRect">
              <a:avLst>
                <a:gd name="adj" fmla="val 16667"/>
              </a:avLst>
            </a:prstGeom>
            <a:solidFill>
              <a:srgbClr val="DDDDDD"/>
            </a:solidFill>
            <a:ln w="9525">
              <a:noFill/>
              <a:round/>
              <a:headEnd/>
              <a:tailEnd/>
            </a:ln>
            <a:effectLst/>
          </p:spPr>
          <p:txBody>
            <a:bodyPr wrap="none" anchor="ctr"/>
            <a:lstStyle/>
            <a:p>
              <a:pPr algn="ctr"/>
              <a:endParaRPr lang="en-US" sz="1800" i="1" dirty="0"/>
            </a:p>
          </p:txBody>
        </p:sp>
        <p:sp>
          <p:nvSpPr>
            <p:cNvPr id="183305" name="Text Box 9"/>
            <p:cNvSpPr txBox="1">
              <a:spLocks noChangeArrowheads="1"/>
            </p:cNvSpPr>
            <p:nvPr/>
          </p:nvSpPr>
          <p:spPr bwMode="auto">
            <a:xfrm>
              <a:off x="381000" y="4683125"/>
              <a:ext cx="1982788" cy="384175"/>
            </a:xfrm>
            <a:prstGeom prst="rect">
              <a:avLst/>
            </a:prstGeom>
            <a:noFill/>
            <a:ln w="9525" algn="ctr">
              <a:noFill/>
              <a:miter lim="800000"/>
              <a:headEnd/>
              <a:tailEnd/>
            </a:ln>
            <a:effectLst/>
          </p:spPr>
          <p:txBody>
            <a:bodyPr wrap="none" anchor="b">
              <a:spAutoFit/>
            </a:bodyPr>
            <a:lstStyle/>
            <a:p>
              <a:pPr algn="ctr">
                <a:lnSpc>
                  <a:spcPct val="95000"/>
                </a:lnSpc>
              </a:pPr>
              <a:r>
                <a:rPr lang="en-US" sz="2000" dirty="0" smtClean="0">
                  <a:solidFill>
                    <a:srgbClr val="E69426"/>
                  </a:solidFill>
                  <a:latin typeface="Verdana" pitchFamily="34" charset="0"/>
                </a:rPr>
                <a:t>Descriptions</a:t>
              </a:r>
              <a:endParaRPr lang="en-US" sz="2000" dirty="0">
                <a:solidFill>
                  <a:srgbClr val="E69426"/>
                </a:solidFill>
                <a:latin typeface="Verdana" pitchFamily="34" charset="0"/>
              </a:endParaRPr>
            </a:p>
          </p:txBody>
        </p:sp>
      </p:grpSp>
      <p:pic>
        <p:nvPicPr>
          <p:cNvPr id="28" name="Picture 6"/>
          <p:cNvPicPr>
            <a:picLocks noChangeAspect="1" noChangeArrowheads="1"/>
          </p:cNvPicPr>
          <p:nvPr/>
        </p:nvPicPr>
        <p:blipFill>
          <a:blip r:embed="rId10" cstate="print"/>
          <a:stretch>
            <a:fillRect/>
          </a:stretch>
        </p:blipFill>
        <p:spPr bwMode="auto">
          <a:xfrm>
            <a:off x="2332795" y="5532120"/>
            <a:ext cx="1417388" cy="640111"/>
          </a:xfrm>
          <a:prstGeom prst="rect">
            <a:avLst/>
          </a:prstGeom>
          <a:noFill/>
          <a:ln w="9525">
            <a:solidFill>
              <a:schemeClr val="bg1">
                <a:lumMod val="50000"/>
              </a:schemeClr>
            </a:solidFill>
            <a:miter lim="800000"/>
            <a:headEnd/>
            <a:tailEnd/>
          </a:ln>
          <a:effectLst>
            <a:outerShdw blurRad="50800" dist="38100" dir="8100000" algn="tr"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6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About OCLC</a:t>
            </a:r>
            <a:endParaRPr lang="en-US" dirty="0"/>
          </a:p>
        </p:txBody>
      </p:sp>
      <p:sp>
        <p:nvSpPr>
          <p:cNvPr id="5" name="Subtitle 4"/>
          <p:cNvSpPr>
            <a:spLocks noGrp="1"/>
          </p:cNvSpPr>
          <p:nvPr>
            <p:ph type="subTitle" idx="1"/>
          </p:nvPr>
        </p:nvSpPr>
        <p:spPr>
          <a:xfrm>
            <a:off x="1676400" y="3124200"/>
            <a:ext cx="5562600" cy="685800"/>
          </a:xfrm>
        </p:spPr>
        <p:txBody>
          <a:bodyPr/>
          <a:lstStyle/>
          <a:p>
            <a:pPr>
              <a:buNone/>
            </a:pPr>
            <a:r>
              <a:rPr lang="en-US" dirty="0" smtClean="0"/>
              <a:t>The world’s largest library cooperative</a:t>
            </a:r>
            <a:endParaRPr lang="en-US" dirty="0"/>
          </a:p>
        </p:txBody>
      </p:sp>
      <p:pic>
        <p:nvPicPr>
          <p:cNvPr id="8" name="Picture 2"/>
          <p:cNvPicPr>
            <a:picLocks noChangeAspect="1" noChangeArrowheads="1"/>
          </p:cNvPicPr>
          <p:nvPr/>
        </p:nvPicPr>
        <p:blipFill>
          <a:blip r:embed="rId3" cstate="print"/>
          <a:srcRect t="21551"/>
          <a:stretch>
            <a:fillRect/>
          </a:stretch>
        </p:blipFill>
        <p:spPr bwMode="auto">
          <a:xfrm>
            <a:off x="455374" y="4038600"/>
            <a:ext cx="2364026" cy="1219200"/>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l="9375" t="20833" r="8594" b="26042"/>
          <a:stretch>
            <a:fillRect/>
          </a:stretch>
        </p:blipFill>
        <p:spPr bwMode="auto">
          <a:xfrm>
            <a:off x="5334000" y="3884024"/>
            <a:ext cx="3200400" cy="1554480"/>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t="10381" r="71905" b="75143"/>
          <a:stretch>
            <a:fillRect/>
          </a:stretch>
        </p:blipFill>
        <p:spPr bwMode="auto">
          <a:xfrm>
            <a:off x="3124200" y="4061847"/>
            <a:ext cx="2057400" cy="662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rPr>
              <a:t>The challenge is to take advantage of key elements in convenient, useful and interesting services</a:t>
            </a:r>
            <a:endParaRPr lang="en-US"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495300" y="1828800"/>
            <a:ext cx="5143500" cy="4114800"/>
          </a:xfrm>
          <a:prstGeom prst="rect">
            <a:avLst/>
          </a:prstGeom>
          <a:noFill/>
          <a:ln w="9525">
            <a:solidFill>
              <a:schemeClr val="tx1">
                <a:lumMod val="50000"/>
                <a:lumOff val="50000"/>
              </a:schemeClr>
            </a:solidFill>
            <a:miter lim="800000"/>
            <a:headEnd/>
            <a:tailEnd/>
          </a:ln>
          <a:effectLst>
            <a:innerShdw blurRad="114300">
              <a:prstClr val="black"/>
            </a:innerShdw>
          </a:effectLst>
        </p:spPr>
      </p:pic>
      <p:pic>
        <p:nvPicPr>
          <p:cNvPr id="4098" name="Picture 2"/>
          <p:cNvPicPr>
            <a:picLocks noChangeAspect="1" noChangeArrowheads="1"/>
          </p:cNvPicPr>
          <p:nvPr/>
        </p:nvPicPr>
        <p:blipFill>
          <a:blip r:embed="rId4" cstate="print"/>
          <a:srcRect/>
          <a:stretch>
            <a:fillRect/>
          </a:stretch>
        </p:blipFill>
        <p:spPr bwMode="auto">
          <a:xfrm>
            <a:off x="3924300" y="2667000"/>
            <a:ext cx="5143500" cy="4114800"/>
          </a:xfrm>
          <a:prstGeom prst="rect">
            <a:avLst/>
          </a:prstGeom>
          <a:noFill/>
          <a:ln w="9525">
            <a:solidFill>
              <a:schemeClr val="tx1">
                <a:lumMod val="50000"/>
                <a:lumOff val="50000"/>
              </a:schemeClr>
            </a:solidFill>
            <a:miter lim="800000"/>
            <a:headEnd/>
            <a:tailEnd/>
          </a:ln>
          <a:effectLst>
            <a:innerShdw blurRad="114300">
              <a:prstClr val="black"/>
            </a:inn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76200"/>
            <a:ext cx="9144000" cy="7315200"/>
          </a:xfrm>
          <a:prstGeom prst="rect">
            <a:avLst/>
          </a:prstGeom>
          <a:noFill/>
          <a:ln w="9525">
            <a:noFill/>
            <a:miter lim="800000"/>
            <a:headEnd/>
            <a:tailEnd/>
          </a:ln>
        </p:spPr>
      </p:pic>
      <p:sp>
        <p:nvSpPr>
          <p:cNvPr id="8" name="Oval 7"/>
          <p:cNvSpPr/>
          <p:nvPr/>
        </p:nvSpPr>
        <p:spPr bwMode="auto">
          <a:xfrm>
            <a:off x="-914400" y="-914400"/>
            <a:ext cx="6934200" cy="2971800"/>
          </a:xfrm>
          <a:prstGeom prst="ellipse">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4" name="Rectangle 13"/>
          <p:cNvSpPr/>
          <p:nvPr/>
        </p:nvSpPr>
        <p:spPr bwMode="auto">
          <a:xfrm>
            <a:off x="381000" y="381000"/>
            <a:ext cx="5486400" cy="1219200"/>
          </a:xfrm>
          <a:prstGeom prst="rect">
            <a:avLst/>
          </a:prstGeom>
          <a:noFill/>
          <a:ln w="254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5" name="Rectangle 14"/>
          <p:cNvSpPr/>
          <p:nvPr/>
        </p:nvSpPr>
        <p:spPr bwMode="auto">
          <a:xfrm>
            <a:off x="381000" y="2667000"/>
            <a:ext cx="8229600" cy="1371600"/>
          </a:xfrm>
          <a:prstGeom prst="rect">
            <a:avLst/>
          </a:prstGeom>
          <a:noFill/>
          <a:ln w="254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6" name="Rectangle 15"/>
          <p:cNvSpPr/>
          <p:nvPr/>
        </p:nvSpPr>
        <p:spPr bwMode="auto">
          <a:xfrm>
            <a:off x="381000" y="4419600"/>
            <a:ext cx="2667000" cy="2667000"/>
          </a:xfrm>
          <a:prstGeom prst="rect">
            <a:avLst/>
          </a:prstGeom>
          <a:noFill/>
          <a:ln w="254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04800"/>
            <a:ext cx="9144000" cy="7315200"/>
          </a:xfrm>
          <a:prstGeom prst="rect">
            <a:avLst/>
          </a:prstGeom>
          <a:noFill/>
          <a:ln w="9525">
            <a:noFill/>
            <a:miter lim="800000"/>
            <a:headEnd/>
            <a:tailEnd/>
          </a:ln>
        </p:spPr>
      </p:pic>
      <p:sp>
        <p:nvSpPr>
          <p:cNvPr id="3" name="Rectangle 2"/>
          <p:cNvSpPr/>
          <p:nvPr/>
        </p:nvSpPr>
        <p:spPr bwMode="auto">
          <a:xfrm>
            <a:off x="3124200" y="76200"/>
            <a:ext cx="5562600" cy="3200400"/>
          </a:xfrm>
          <a:prstGeom prst="rect">
            <a:avLst/>
          </a:prstGeom>
          <a:noFill/>
          <a:ln w="25400" cap="flat" cmpd="sng" algn="ctr">
            <a:solidFill>
              <a:srgbClr val="FF76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4" name="Rectangle 3"/>
          <p:cNvSpPr/>
          <p:nvPr/>
        </p:nvSpPr>
        <p:spPr bwMode="auto">
          <a:xfrm>
            <a:off x="6019800" y="3581400"/>
            <a:ext cx="2590800" cy="3352800"/>
          </a:xfrm>
          <a:prstGeom prst="rect">
            <a:avLst/>
          </a:prstGeom>
          <a:noFill/>
          <a:ln w="25400" cap="flat" cmpd="sng" algn="ctr">
            <a:solidFill>
              <a:srgbClr val="FF76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grpSp>
        <p:nvGrpSpPr>
          <p:cNvPr id="2" name="Group 8" descr="WorldCat.org"/>
          <p:cNvGrpSpPr>
            <a:grpSpLocks/>
          </p:cNvGrpSpPr>
          <p:nvPr/>
        </p:nvGrpSpPr>
        <p:grpSpPr bwMode="auto">
          <a:xfrm>
            <a:off x="6477000" y="6115050"/>
            <a:ext cx="2514600" cy="514350"/>
            <a:chOff x="1152" y="1632"/>
            <a:chExt cx="1584" cy="324"/>
          </a:xfrm>
        </p:grpSpPr>
        <p:pic>
          <p:nvPicPr>
            <p:cNvPr id="10" name="Picture 6"/>
            <p:cNvPicPr>
              <a:picLocks noChangeAspect="1" noChangeArrowheads="1"/>
            </p:cNvPicPr>
            <p:nvPr/>
          </p:nvPicPr>
          <p:blipFill>
            <a:blip r:embed="rId4" cstate="print"/>
            <a:srcRect t="10156" r="63750" b="76563"/>
            <a:stretch>
              <a:fillRect/>
            </a:stretch>
          </p:blipFill>
          <p:spPr bwMode="auto">
            <a:xfrm>
              <a:off x="1632" y="1632"/>
              <a:ext cx="1104" cy="324"/>
            </a:xfrm>
            <a:prstGeom prst="rect">
              <a:avLst/>
            </a:prstGeom>
            <a:noFill/>
            <a:ln w="9525">
              <a:solidFill>
                <a:srgbClr val="808080"/>
              </a:solidFill>
              <a:miter lim="800000"/>
              <a:headEnd/>
              <a:tailEnd/>
            </a:ln>
            <a:effectLst/>
          </p:spPr>
        </p:pic>
        <p:sp>
          <p:nvSpPr>
            <p:cNvPr id="11" name="Line 7"/>
            <p:cNvSpPr>
              <a:spLocks noChangeShapeType="1"/>
            </p:cNvSpPr>
            <p:nvPr/>
          </p:nvSpPr>
          <p:spPr bwMode="auto">
            <a:xfrm>
              <a:off x="1152" y="1776"/>
              <a:ext cx="432" cy="0"/>
            </a:xfrm>
            <a:prstGeom prst="line">
              <a:avLst/>
            </a:prstGeom>
            <a:noFill/>
            <a:ln w="9525">
              <a:solidFill>
                <a:schemeClr val="folHlink"/>
              </a:solidFill>
              <a:round/>
              <a:headEnd/>
              <a:tailEnd type="triangle" w="med" len="med"/>
            </a:ln>
            <a:effectLst/>
          </p:spPr>
          <p:txBody>
            <a:bodyPr/>
            <a:lstStyle/>
            <a:p>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4724400" y="3124200"/>
            <a:ext cx="3775075" cy="2895600"/>
          </a:xfrm>
        </p:spPr>
        <p:txBody>
          <a:bodyPr/>
          <a:lstStyle/>
          <a:p>
            <a:r>
              <a:rPr lang="en-US" sz="2000" b="1" dirty="0" smtClean="0"/>
              <a:t>Shrooms. </a:t>
            </a:r>
            <a:r>
              <a:rPr lang="en-US" sz="2000" dirty="0" smtClean="0">
                <a:solidFill>
                  <a:srgbClr val="A9316F"/>
                </a:solidFill>
              </a:rPr>
              <a:t>Keen for adventure, a group of American teenagers come to Ireland having been promised the "trip" of a lifetime by their Irish friend, Jake, a mushroom expert. </a:t>
            </a:r>
          </a:p>
          <a:p>
            <a:endParaRPr lang="en-US" dirty="0"/>
          </a:p>
        </p:txBody>
      </p:sp>
      <p:sp>
        <p:nvSpPr>
          <p:cNvPr id="15" name="Content Placeholder 14"/>
          <p:cNvSpPr>
            <a:spLocks noGrp="1"/>
          </p:cNvSpPr>
          <p:nvPr>
            <p:ph sz="half" idx="2"/>
          </p:nvPr>
        </p:nvSpPr>
        <p:spPr>
          <a:xfrm>
            <a:off x="457200" y="3124200"/>
            <a:ext cx="3775075" cy="3048000"/>
          </a:xfrm>
        </p:spPr>
        <p:txBody>
          <a:bodyPr/>
          <a:lstStyle/>
          <a:p>
            <a:r>
              <a:rPr lang="en-US" sz="2000" b="1" dirty="0" smtClean="0"/>
              <a:t>Plague town.  </a:t>
            </a:r>
            <a:r>
              <a:rPr lang="en-US" sz="2000" dirty="0" smtClean="0">
                <a:solidFill>
                  <a:srgbClr val="419A3C"/>
                </a:solidFill>
              </a:rPr>
              <a:t>In a remote village, a shocking secret lives on with each and every baby born. Now for a group of lost tourists, every conception of 'family' will soon be sliced to pieces</a:t>
            </a:r>
          </a:p>
          <a:p>
            <a:endParaRPr lang="en-US" dirty="0"/>
          </a:p>
        </p:txBody>
      </p:sp>
      <p:sp>
        <p:nvSpPr>
          <p:cNvPr id="17" name="Rectangle 16"/>
          <p:cNvSpPr/>
          <p:nvPr/>
        </p:nvSpPr>
        <p:spPr>
          <a:xfrm>
            <a:off x="457200" y="1626072"/>
            <a:ext cx="7848600" cy="1166923"/>
          </a:xfrm>
          <a:prstGeom prst="rect">
            <a:avLst/>
          </a:prstGeom>
          <a:noFill/>
        </p:spPr>
        <p:txBody>
          <a:bodyPr wrap="square">
            <a:spAutoFit/>
          </a:bodyPr>
          <a:lstStyle/>
          <a:p>
            <a:pPr>
              <a:spcBef>
                <a:spcPct val="30000"/>
              </a:spcBef>
              <a:defRPr/>
            </a:pPr>
            <a:r>
              <a:rPr lang="en-US" sz="2000" dirty="0" smtClean="0"/>
              <a:t>Dementia 13. </a:t>
            </a:r>
            <a:r>
              <a:rPr lang="en-US" sz="2000" dirty="0" smtClean="0">
                <a:solidFill>
                  <a:srgbClr val="E69426"/>
                </a:solidFill>
              </a:rPr>
              <a:t>A noble Irish family find themselves at the mercy of an axe-wielding killer and are made prisoners in their secluded ancestral castle.</a:t>
            </a:r>
            <a:r>
              <a:rPr lang="en-US" sz="2000" dirty="0" smtClean="0"/>
              <a:t> </a:t>
            </a:r>
            <a:endParaRPr lang="en-US" sz="2000" dirty="0" smtClean="0">
              <a:solidFill>
                <a:srgbClr val="E69426"/>
              </a:solidFill>
            </a:endParaRPr>
          </a:p>
        </p:txBody>
      </p:sp>
      <p:sp>
        <p:nvSpPr>
          <p:cNvPr id="11" name="Title 1"/>
          <p:cNvSpPr>
            <a:spLocks noGrp="1"/>
          </p:cNvSpPr>
          <p:nvPr>
            <p:ph type="title"/>
          </p:nvPr>
        </p:nvSpPr>
        <p:spPr>
          <a:xfrm>
            <a:off x="434977" y="147641"/>
            <a:ext cx="8023223" cy="995360"/>
          </a:xfrm>
        </p:spPr>
        <p:txBody>
          <a:bodyPr/>
          <a:lstStyle/>
          <a:p>
            <a:r>
              <a:rPr lang="en-US" dirty="0" smtClean="0"/>
              <a:t/>
            </a:r>
            <a:br>
              <a:rPr lang="en-US" dirty="0" smtClean="0"/>
            </a:br>
            <a:r>
              <a:rPr lang="en-US" dirty="0" smtClean="0"/>
              <a:t>Horror films + Ireland</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6629400" y="4924425"/>
            <a:ext cx="2781300" cy="14763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0"/>
            <a:ext cx="9144000" cy="7315200"/>
          </a:xfrm>
          <a:prstGeom prst="rect">
            <a:avLst/>
          </a:prstGeom>
          <a:noFill/>
          <a:ln w="9525">
            <a:noFill/>
            <a:miter lim="800000"/>
            <a:headEnd/>
            <a:tailEnd/>
          </a:ln>
        </p:spPr>
      </p:pic>
      <p:sp>
        <p:nvSpPr>
          <p:cNvPr id="7" name="Rectangle 6"/>
          <p:cNvSpPr/>
          <p:nvPr/>
        </p:nvSpPr>
        <p:spPr bwMode="auto">
          <a:xfrm>
            <a:off x="304800" y="228600"/>
            <a:ext cx="5562600" cy="4267200"/>
          </a:xfrm>
          <a:prstGeom prst="rect">
            <a:avLst/>
          </a:prstGeom>
          <a:noFill/>
          <a:ln w="254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5495925" y="1295400"/>
            <a:ext cx="3800475" cy="3042144"/>
          </a:xfrm>
          <a:prstGeom prst="rect">
            <a:avLst/>
          </a:prstGeom>
          <a:noFill/>
          <a:ln w="9525">
            <a:noFill/>
            <a:miter lim="800000"/>
            <a:headEnd/>
            <a:tailEnd/>
          </a:ln>
          <a:effectLst>
            <a:innerShdw blurRad="114300">
              <a:prstClr val="black"/>
            </a:innerShdw>
          </a:effectLst>
        </p:spPr>
      </p:pic>
      <p:pic>
        <p:nvPicPr>
          <p:cNvPr id="8" name="Picture 7" descr="WCatLogo_H_MD.jpg"/>
          <p:cNvPicPr>
            <a:picLocks noChangeAspect="1"/>
          </p:cNvPicPr>
          <p:nvPr/>
        </p:nvPicPr>
        <p:blipFill>
          <a:blip r:embed="rId5" cstate="print"/>
          <a:stretch>
            <a:fillRect/>
          </a:stretch>
        </p:blipFill>
        <p:spPr>
          <a:xfrm>
            <a:off x="8229600" y="1532114"/>
            <a:ext cx="762000" cy="220486"/>
          </a:xfrm>
          <a:prstGeom prst="rect">
            <a:avLst/>
          </a:prstGeom>
        </p:spPr>
      </p:pic>
      <p:cxnSp>
        <p:nvCxnSpPr>
          <p:cNvPr id="10" name="Straight Arrow Connector 9"/>
          <p:cNvCxnSpPr/>
          <p:nvPr/>
        </p:nvCxnSpPr>
        <p:spPr bwMode="auto">
          <a:xfrm rot="5400000" flipH="1" flipV="1">
            <a:off x="4305300" y="2095500"/>
            <a:ext cx="1676400" cy="838200"/>
          </a:xfrm>
          <a:prstGeom prst="straightConnector1">
            <a:avLst/>
          </a:prstGeom>
          <a:noFill/>
          <a:ln w="9525" cap="flat" cmpd="sng" algn="ctr">
            <a:noFill/>
            <a:prstDash val="solid"/>
            <a:round/>
            <a:headEnd type="none" w="med" len="med"/>
            <a:tailEnd type="arrow"/>
          </a:ln>
          <a:effectLst/>
        </p:spPr>
      </p:cxnSp>
      <p:cxnSp>
        <p:nvCxnSpPr>
          <p:cNvPr id="12" name="Straight Arrow Connector 11"/>
          <p:cNvCxnSpPr/>
          <p:nvPr/>
        </p:nvCxnSpPr>
        <p:spPr bwMode="auto">
          <a:xfrm rot="5400000" flipH="1" flipV="1">
            <a:off x="4457700" y="1790700"/>
            <a:ext cx="1828800" cy="1143000"/>
          </a:xfrm>
          <a:prstGeom prst="straightConnector1">
            <a:avLst/>
          </a:prstGeom>
          <a:noFill/>
          <a:ln w="22225" cap="flat" cmpd="sng" algn="ctr">
            <a:solidFill>
              <a:srgbClr val="FF760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Top genres</a:t>
            </a:r>
            <a:endParaRPr lang="en-US" dirty="0"/>
          </a:p>
        </p:txBody>
      </p:sp>
      <p:sp>
        <p:nvSpPr>
          <p:cNvPr id="3" name="Content Placeholder 2"/>
          <p:cNvSpPr>
            <a:spLocks noGrp="1"/>
          </p:cNvSpPr>
          <p:nvPr>
            <p:ph sz="half" idx="1"/>
          </p:nvPr>
        </p:nvSpPr>
        <p:spPr/>
        <p:txBody>
          <a:bodyPr/>
          <a:lstStyle/>
          <a:p>
            <a:r>
              <a:rPr lang="en-US" dirty="0" smtClean="0"/>
              <a:t>Viewed</a:t>
            </a:r>
          </a:p>
          <a:p>
            <a:pPr lvl="1">
              <a:buFont typeface="Arial" pitchFamily="34" charset="0"/>
              <a:buChar char="•"/>
            </a:pPr>
            <a:r>
              <a:rPr lang="en-US" dirty="0" smtClean="0"/>
              <a:t>Historical fiction</a:t>
            </a:r>
          </a:p>
          <a:p>
            <a:pPr lvl="1">
              <a:buFont typeface="Arial" pitchFamily="34" charset="0"/>
              <a:buChar char="•"/>
            </a:pPr>
            <a:r>
              <a:rPr lang="en-US" dirty="0" smtClean="0"/>
              <a:t>Adventure fiction</a:t>
            </a:r>
          </a:p>
          <a:p>
            <a:pPr lvl="1">
              <a:buFont typeface="Arial" pitchFamily="34" charset="0"/>
              <a:buChar char="•"/>
            </a:pPr>
            <a:r>
              <a:rPr lang="en-US" dirty="0" smtClean="0"/>
              <a:t>Fantasy fiction</a:t>
            </a:r>
          </a:p>
          <a:p>
            <a:pPr lvl="1">
              <a:buFont typeface="Arial" pitchFamily="34" charset="0"/>
              <a:buChar char="•"/>
            </a:pPr>
            <a:r>
              <a:rPr lang="en-US" dirty="0" smtClean="0"/>
              <a:t>Mystery fiction</a:t>
            </a:r>
          </a:p>
          <a:p>
            <a:pPr lvl="1">
              <a:buFont typeface="Arial" pitchFamily="34" charset="0"/>
              <a:buChar char="•"/>
            </a:pPr>
            <a:r>
              <a:rPr lang="en-US" dirty="0" smtClean="0"/>
              <a:t>Science fiction</a:t>
            </a:r>
          </a:p>
          <a:p>
            <a:pPr lvl="1">
              <a:buFont typeface="Arial" pitchFamily="34" charset="0"/>
              <a:buChar char="•"/>
            </a:pPr>
            <a:r>
              <a:rPr lang="en-US" dirty="0" smtClean="0"/>
              <a:t>Horror fiction</a:t>
            </a:r>
          </a:p>
          <a:p>
            <a:pPr lvl="1">
              <a:buFont typeface="Arial" pitchFamily="34" charset="0"/>
              <a:buChar char="•"/>
            </a:pPr>
            <a:r>
              <a:rPr lang="en-US" dirty="0" smtClean="0"/>
              <a:t>Love stories</a:t>
            </a:r>
          </a:p>
          <a:p>
            <a:pPr lvl="1">
              <a:buFont typeface="Arial" pitchFamily="34" charset="0"/>
              <a:buChar char="•"/>
            </a:pPr>
            <a:r>
              <a:rPr lang="en-US" dirty="0" smtClean="0"/>
              <a:t>Spy stories</a:t>
            </a:r>
            <a:endParaRPr lang="en-US" dirty="0"/>
          </a:p>
        </p:txBody>
      </p:sp>
      <p:sp>
        <p:nvSpPr>
          <p:cNvPr id="4" name="Content Placeholder 3"/>
          <p:cNvSpPr>
            <a:spLocks noGrp="1"/>
          </p:cNvSpPr>
          <p:nvPr>
            <p:ph sz="half" idx="2"/>
          </p:nvPr>
        </p:nvSpPr>
        <p:spPr/>
        <p:txBody>
          <a:bodyPr/>
          <a:lstStyle/>
          <a:p>
            <a:r>
              <a:rPr lang="en-US" dirty="0" smtClean="0"/>
              <a:t>Requested</a:t>
            </a:r>
          </a:p>
          <a:p>
            <a:pPr lvl="1">
              <a:buFont typeface="Arial" pitchFamily="34" charset="0"/>
              <a:buChar char="•"/>
            </a:pPr>
            <a:r>
              <a:rPr lang="en-US" dirty="0" smtClean="0"/>
              <a:t>Domestic fiction</a:t>
            </a:r>
          </a:p>
          <a:p>
            <a:pPr lvl="1">
              <a:buFont typeface="Arial" pitchFamily="34" charset="0"/>
              <a:buChar char="•"/>
            </a:pPr>
            <a:r>
              <a:rPr lang="en-US" dirty="0" smtClean="0"/>
              <a:t>Psychological fiction</a:t>
            </a:r>
          </a:p>
          <a:p>
            <a:pPr lvl="1">
              <a:buFont typeface="Arial" pitchFamily="34" charset="0"/>
              <a:buChar char="•"/>
            </a:pPr>
            <a:r>
              <a:rPr lang="en-US" dirty="0" smtClean="0"/>
              <a:t>Urban fiction</a:t>
            </a:r>
          </a:p>
          <a:p>
            <a:pPr lvl="1">
              <a:buFont typeface="Arial" pitchFamily="34" charset="0"/>
              <a:buChar char="•"/>
            </a:pPr>
            <a:endParaRPr lang="en-US" dirty="0" smtClean="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2438400" y="1295400"/>
            <a:ext cx="4064000" cy="2590800"/>
          </a:xfrm>
          <a:prstGeom prst="rect">
            <a:avLst/>
          </a:prstGeom>
          <a:noFill/>
          <a:ln w="9525">
            <a:noFill/>
            <a:miter lim="800000"/>
            <a:headEnd/>
            <a:tailEnd/>
          </a:ln>
        </p:spPr>
      </p:pic>
      <p:sp>
        <p:nvSpPr>
          <p:cNvPr id="7" name="Rectangle 6"/>
          <p:cNvSpPr/>
          <p:nvPr/>
        </p:nvSpPr>
        <p:spPr>
          <a:xfrm>
            <a:off x="2057400" y="4493669"/>
            <a:ext cx="5029200" cy="535531"/>
          </a:xfrm>
          <a:prstGeom prst="rect">
            <a:avLst/>
          </a:prstGeom>
        </p:spPr>
        <p:txBody>
          <a:bodyPr wrap="square">
            <a:spAutoFit/>
          </a:bodyPr>
          <a:lstStyle/>
          <a:p>
            <a:r>
              <a:rPr lang="en-US" dirty="0" smtClean="0"/>
              <a:t>http://www.worldcat.org/genres/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34975" y="147638"/>
            <a:ext cx="8023225" cy="995362"/>
          </a:xfrm>
        </p:spPr>
        <p:txBody>
          <a:bodyPr/>
          <a:lstStyle/>
          <a:p>
            <a:pPr algn="ctr" eaLnBrk="1" hangingPunct="1"/>
            <a:r>
              <a:rPr lang="en-US" smtClean="0"/>
              <a:t>More information</a:t>
            </a:r>
          </a:p>
        </p:txBody>
      </p:sp>
      <p:sp>
        <p:nvSpPr>
          <p:cNvPr id="31747" name="Rectangle 3"/>
          <p:cNvSpPr>
            <a:spLocks noGrp="1" noChangeArrowheads="1"/>
          </p:cNvSpPr>
          <p:nvPr>
            <p:ph type="body" idx="1"/>
          </p:nvPr>
        </p:nvSpPr>
        <p:spPr>
          <a:xfrm>
            <a:off x="434975" y="1447800"/>
            <a:ext cx="7702550" cy="4691063"/>
          </a:xfrm>
        </p:spPr>
        <p:txBody>
          <a:bodyPr/>
          <a:lstStyle/>
          <a:p>
            <a:pPr marL="238125" indent="-225425" eaLnBrk="1" hangingPunct="1">
              <a:spcAft>
                <a:spcPts val="1600"/>
              </a:spcAft>
              <a:buClr>
                <a:srgbClr val="FF7600"/>
              </a:buClr>
              <a:buFontTx/>
              <a:buChar char="•"/>
            </a:pPr>
            <a:r>
              <a:rPr lang="en-US" smtClean="0"/>
              <a:t>OCLC Research Web site: </a:t>
            </a:r>
            <a:r>
              <a:rPr lang="en-US" smtClean="0">
                <a:hlinkClick r:id="rId2"/>
              </a:rPr>
              <a:t>http://www.oclc.org/research/</a:t>
            </a:r>
            <a:endParaRPr lang="en-US" smtClean="0"/>
          </a:p>
        </p:txBody>
      </p:sp>
      <p:pic>
        <p:nvPicPr>
          <p:cNvPr id="31749" name="Picture 5"/>
          <p:cNvPicPr>
            <a:picLocks noChangeAspect="1" noChangeArrowheads="1"/>
          </p:cNvPicPr>
          <p:nvPr/>
        </p:nvPicPr>
        <p:blipFill>
          <a:blip r:embed="rId3" cstate="print"/>
          <a:srcRect l="21429" t="11429" r="22857" b="24107"/>
          <a:stretch>
            <a:fillRect/>
          </a:stretch>
        </p:blipFill>
        <p:spPr bwMode="auto">
          <a:xfrm>
            <a:off x="1759744" y="2286000"/>
            <a:ext cx="5479256" cy="3962400"/>
          </a:xfrm>
          <a:prstGeom prst="rect">
            <a:avLst/>
          </a:prstGeom>
          <a:noFill/>
          <a:ln w="9525">
            <a:solidFill>
              <a:schemeClr val="bg1">
                <a:lumMod val="85000"/>
              </a:schemeClr>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5029200" y="2209800"/>
            <a:ext cx="2057400" cy="2162175"/>
          </a:xfrm>
          <a:prstGeom prst="rect">
            <a:avLst/>
          </a:prstGeom>
          <a:noFill/>
          <a:ln w="9525">
            <a:noFill/>
            <a:miter lim="800000"/>
            <a:headEnd/>
            <a:tailEnd/>
          </a:ln>
        </p:spPr>
      </p:pic>
      <p:sp>
        <p:nvSpPr>
          <p:cNvPr id="5" name="Rectangle 4"/>
          <p:cNvSpPr/>
          <p:nvPr/>
        </p:nvSpPr>
        <p:spPr>
          <a:xfrm>
            <a:off x="0" y="0"/>
            <a:ext cx="3657600" cy="6063198"/>
          </a:xfrm>
          <a:prstGeom prst="rect">
            <a:avLst/>
          </a:prstGeom>
        </p:spPr>
        <p:txBody>
          <a:bodyPr wrap="square">
            <a:spAutoFit/>
          </a:bodyPr>
          <a:lstStyle/>
          <a:p>
            <a:pPr>
              <a:buFont typeface="Arial" pitchFamily="34" charset="0"/>
              <a:buChar char="•"/>
            </a:pPr>
            <a:endParaRPr lang="en-US" sz="1600" i="1" dirty="0" smtClean="0"/>
          </a:p>
          <a:p>
            <a:pPr algn="ctr"/>
            <a:r>
              <a:rPr lang="en-US" sz="1800" i="1" dirty="0" smtClean="0"/>
              <a:t>OCLC Online Computer Library Center, Inc</a:t>
            </a:r>
          </a:p>
          <a:p>
            <a:pPr>
              <a:buFont typeface="Arial" pitchFamily="34" charset="0"/>
              <a:buChar char="•"/>
            </a:pPr>
            <a:endParaRPr lang="en-US" sz="1600" dirty="0" smtClean="0"/>
          </a:p>
          <a:p>
            <a:r>
              <a:rPr lang="en-US" sz="1600" dirty="0" smtClean="0"/>
              <a:t>Non-profit, founded 1967</a:t>
            </a:r>
          </a:p>
          <a:p>
            <a:endParaRPr lang="en-US" sz="1600" u="sng" dirty="0" smtClean="0"/>
          </a:p>
          <a:p>
            <a:r>
              <a:rPr lang="en-US" sz="1600" dirty="0" smtClean="0"/>
              <a:t>Mission:</a:t>
            </a:r>
          </a:p>
          <a:p>
            <a:r>
              <a:rPr lang="en-US" sz="1600" i="1" dirty="0" smtClean="0">
                <a:solidFill>
                  <a:schemeClr val="accent1">
                    <a:lumMod val="75000"/>
                  </a:schemeClr>
                </a:solidFill>
              </a:rPr>
              <a:t>Connecting people to knowledge through library cooperation.</a:t>
            </a:r>
          </a:p>
          <a:p>
            <a:endParaRPr lang="en-US" sz="1600" dirty="0" smtClean="0"/>
          </a:p>
          <a:p>
            <a:r>
              <a:rPr lang="en-US" sz="1600" dirty="0" smtClean="0"/>
              <a:t>Vision:</a:t>
            </a:r>
          </a:p>
          <a:p>
            <a:r>
              <a:rPr lang="en-US" sz="1600" i="1" dirty="0" smtClean="0">
                <a:solidFill>
                  <a:schemeClr val="accent1">
                    <a:lumMod val="75000"/>
                  </a:schemeClr>
                </a:solidFill>
              </a:rPr>
              <a:t>The world's libraries. Connected.</a:t>
            </a:r>
          </a:p>
          <a:p>
            <a:endParaRPr lang="en-US" sz="1600" dirty="0" smtClean="0"/>
          </a:p>
          <a:p>
            <a:r>
              <a:rPr lang="en-US" sz="1600" u="sng" dirty="0" smtClean="0"/>
              <a:t>Members:</a:t>
            </a:r>
          </a:p>
          <a:p>
            <a:pPr>
              <a:buFont typeface="Arial" pitchFamily="34" charset="0"/>
              <a:buChar char="•"/>
            </a:pPr>
            <a:r>
              <a:rPr lang="en-US" sz="1600" dirty="0" smtClean="0"/>
              <a:t>Americas = 21K+</a:t>
            </a:r>
          </a:p>
          <a:p>
            <a:pPr>
              <a:buFont typeface="Arial" pitchFamily="34" charset="0"/>
              <a:buChar char="•"/>
            </a:pPr>
            <a:r>
              <a:rPr lang="en-US" sz="1600" dirty="0" smtClean="0"/>
              <a:t>Europe, Middle East, Africa = 2K+</a:t>
            </a:r>
          </a:p>
          <a:p>
            <a:pPr>
              <a:buFont typeface="Arial" pitchFamily="34" charset="0"/>
              <a:buChar char="•"/>
            </a:pPr>
            <a:r>
              <a:rPr lang="en-US" sz="1600" dirty="0" smtClean="0"/>
              <a:t>Asia Pacific = 2.3K+ </a:t>
            </a:r>
          </a:p>
          <a:p>
            <a:endParaRPr lang="en-US" sz="1600" dirty="0" smtClean="0"/>
          </a:p>
          <a:p>
            <a:r>
              <a:rPr lang="en-US" sz="1600" u="sng" dirty="0" smtClean="0"/>
              <a:t>Non-profit corporation:</a:t>
            </a:r>
          </a:p>
          <a:p>
            <a:pPr>
              <a:buFont typeface="Arial" pitchFamily="34" charset="0"/>
              <a:buChar char="•"/>
            </a:pPr>
            <a:r>
              <a:rPr lang="en-US" sz="1600" dirty="0" smtClean="0"/>
              <a:t>President + 16-member leadership team</a:t>
            </a:r>
          </a:p>
          <a:p>
            <a:pPr>
              <a:buFont typeface="Arial" pitchFamily="34" charset="0"/>
              <a:buChar char="•"/>
            </a:pPr>
            <a:r>
              <a:rPr lang="en-US" sz="1600" dirty="0" smtClean="0"/>
              <a:t>~1100 staff located in 20 offices in 10 countries</a:t>
            </a:r>
          </a:p>
          <a:p>
            <a:endParaRPr lang="en-US" sz="1600" i="1" dirty="0">
              <a:solidFill>
                <a:schemeClr val="accent1">
                  <a:lumMod val="75000"/>
                </a:schemeClr>
              </a:solidFill>
            </a:endParaRPr>
          </a:p>
        </p:txBody>
      </p:sp>
      <p:pic>
        <p:nvPicPr>
          <p:cNvPr id="7" name="Picture 2">
            <a:hlinkClick r:id="rId4"/>
          </p:cNvPr>
          <p:cNvPicPr>
            <a:picLocks noChangeAspect="1" noChangeArrowheads="1"/>
          </p:cNvPicPr>
          <p:nvPr/>
        </p:nvPicPr>
        <p:blipFill>
          <a:blip r:embed="rId5" cstate="print"/>
          <a:srcRect l="31905" t="8381" r="22381" b="8028"/>
          <a:stretch>
            <a:fillRect/>
          </a:stretch>
        </p:blipFill>
        <p:spPr bwMode="auto">
          <a:xfrm>
            <a:off x="3609892" y="0"/>
            <a:ext cx="5534108" cy="6324600"/>
          </a:xfrm>
          <a:prstGeom prst="rect">
            <a:avLst/>
          </a:prstGeom>
          <a:noFill/>
          <a:ln w="9525">
            <a:solidFill>
              <a:schemeClr val="accent3">
                <a:lumMod val="50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cstate="print"/>
          <a:srcRect l="31429" t="22857" r="22381" b="16190"/>
          <a:stretch>
            <a:fillRect/>
          </a:stretch>
        </p:blipFill>
        <p:spPr bwMode="auto">
          <a:xfrm>
            <a:off x="1219200" y="76200"/>
            <a:ext cx="7391400" cy="609600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t="10381" r="71905" b="75143"/>
          <a:stretch>
            <a:fillRect/>
          </a:stretch>
        </p:blipFill>
        <p:spPr bwMode="auto">
          <a:xfrm rot="16200000">
            <a:off x="-468823" y="1002223"/>
            <a:ext cx="2057400" cy="662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l="26667" t="8381" r="26667" b="10095"/>
          <a:stretch>
            <a:fillRect/>
          </a:stretch>
        </p:blipFill>
        <p:spPr bwMode="auto">
          <a:xfrm>
            <a:off x="0" y="0"/>
            <a:ext cx="5513462" cy="60198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t="8572" r="52357" b="5524"/>
          <a:stretch>
            <a:fillRect/>
          </a:stretch>
        </p:blipFill>
        <p:spPr bwMode="auto">
          <a:xfrm>
            <a:off x="3810000" y="399433"/>
            <a:ext cx="5257800" cy="5925167"/>
          </a:xfrm>
          <a:prstGeom prst="rect">
            <a:avLst/>
          </a:prstGeom>
          <a:noFill/>
          <a:ln w="9525">
            <a:solidFill>
              <a:schemeClr val="bg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OCLC        Membership Reports</a:t>
            </a:r>
            <a:endParaRPr lang="en-US" dirty="0"/>
          </a:p>
        </p:txBody>
      </p:sp>
      <p:pic>
        <p:nvPicPr>
          <p:cNvPr id="8194" name="Picture 2">
            <a:hlinkClick r:id="rId3"/>
          </p:cNvPr>
          <p:cNvPicPr>
            <a:picLocks noChangeAspect="1" noChangeArrowheads="1"/>
          </p:cNvPicPr>
          <p:nvPr/>
        </p:nvPicPr>
        <p:blipFill>
          <a:blip r:embed="rId4" cstate="print"/>
          <a:srcRect/>
          <a:stretch>
            <a:fillRect/>
          </a:stretch>
        </p:blipFill>
        <p:spPr bwMode="auto">
          <a:xfrm>
            <a:off x="2057400" y="3695700"/>
            <a:ext cx="1285875" cy="1638300"/>
          </a:xfrm>
          <a:prstGeom prst="rect">
            <a:avLst/>
          </a:prstGeom>
          <a:noFill/>
          <a:ln w="9525">
            <a:noFill/>
            <a:miter lim="800000"/>
            <a:headEnd/>
            <a:tailEnd/>
          </a:ln>
        </p:spPr>
      </p:pic>
      <p:pic>
        <p:nvPicPr>
          <p:cNvPr id="8195" name="Picture 3">
            <a:hlinkClick r:id="rId5"/>
          </p:cNvPr>
          <p:cNvPicPr>
            <a:picLocks noChangeAspect="1" noChangeArrowheads="1"/>
          </p:cNvPicPr>
          <p:nvPr/>
        </p:nvPicPr>
        <p:blipFill>
          <a:blip r:embed="rId6" cstate="print"/>
          <a:srcRect/>
          <a:stretch>
            <a:fillRect/>
          </a:stretch>
        </p:blipFill>
        <p:spPr bwMode="auto">
          <a:xfrm>
            <a:off x="3444432" y="3695700"/>
            <a:ext cx="1285875" cy="1638300"/>
          </a:xfrm>
          <a:prstGeom prst="rect">
            <a:avLst/>
          </a:prstGeom>
          <a:noFill/>
          <a:ln w="9525">
            <a:noFill/>
            <a:miter lim="800000"/>
            <a:headEnd/>
            <a:tailEnd/>
          </a:ln>
        </p:spPr>
      </p:pic>
      <p:pic>
        <p:nvPicPr>
          <p:cNvPr id="8198" name="Picture 6">
            <a:hlinkClick r:id="rId7"/>
          </p:cNvPr>
          <p:cNvPicPr>
            <a:picLocks noChangeAspect="1" noChangeArrowheads="1"/>
          </p:cNvPicPr>
          <p:nvPr/>
        </p:nvPicPr>
        <p:blipFill>
          <a:blip r:embed="rId8" cstate="print"/>
          <a:srcRect/>
          <a:stretch>
            <a:fillRect/>
          </a:stretch>
        </p:blipFill>
        <p:spPr bwMode="auto">
          <a:xfrm>
            <a:off x="4724400" y="3676650"/>
            <a:ext cx="1315779" cy="1676400"/>
          </a:xfrm>
          <a:prstGeom prst="rect">
            <a:avLst/>
          </a:prstGeom>
          <a:noFill/>
          <a:ln w="9525">
            <a:noFill/>
            <a:miter lim="800000"/>
            <a:headEnd/>
            <a:tailEnd/>
          </a:ln>
        </p:spPr>
      </p:pic>
      <p:pic>
        <p:nvPicPr>
          <p:cNvPr id="8199" name="Picture 7">
            <a:hlinkClick r:id="rId9"/>
          </p:cNvPr>
          <p:cNvPicPr>
            <a:picLocks noChangeAspect="1" noChangeArrowheads="1"/>
          </p:cNvPicPr>
          <p:nvPr/>
        </p:nvPicPr>
        <p:blipFill>
          <a:blip r:embed="rId10" cstate="print"/>
          <a:srcRect l="31428" t="12190" r="30000" b="7810"/>
          <a:stretch>
            <a:fillRect/>
          </a:stretch>
        </p:blipFill>
        <p:spPr bwMode="auto">
          <a:xfrm>
            <a:off x="6096000" y="3724628"/>
            <a:ext cx="1219200" cy="1580444"/>
          </a:xfrm>
          <a:prstGeom prst="rect">
            <a:avLst/>
          </a:prstGeom>
          <a:noFill/>
          <a:ln w="9525">
            <a:solidFill>
              <a:schemeClr val="tx1"/>
            </a:solidFill>
            <a:miter lim="800000"/>
            <a:headEnd/>
            <a:tailEnd/>
          </a:ln>
        </p:spPr>
      </p:pic>
      <p:sp>
        <p:nvSpPr>
          <p:cNvPr id="11" name="Subtitle 4"/>
          <p:cNvSpPr>
            <a:spLocks noGrp="1"/>
          </p:cNvSpPr>
          <p:nvPr>
            <p:ph type="subTitle" idx="1"/>
          </p:nvPr>
        </p:nvSpPr>
        <p:spPr>
          <a:xfrm>
            <a:off x="2286000" y="3048000"/>
            <a:ext cx="4800600" cy="685800"/>
          </a:xfrm>
        </p:spPr>
        <p:txBody>
          <a:bodyPr/>
          <a:lstStyle/>
          <a:p>
            <a:pPr>
              <a:buNone/>
            </a:pPr>
            <a:r>
              <a:rPr lang="en-US" dirty="0" smtClean="0"/>
              <a:t>Timely reports on important topics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From Awareness to Funding: A study of library support in America</a:t>
            </a:r>
            <a:endParaRPr lang="en-US" dirty="0"/>
          </a:p>
        </p:txBody>
      </p:sp>
      <p:sp>
        <p:nvSpPr>
          <p:cNvPr id="10" name="Content Placeholder 9"/>
          <p:cNvSpPr>
            <a:spLocks noGrp="1"/>
          </p:cNvSpPr>
          <p:nvPr>
            <p:ph sz="half" idx="2"/>
          </p:nvPr>
        </p:nvSpPr>
        <p:spPr>
          <a:xfrm>
            <a:off x="3581400" y="1524000"/>
            <a:ext cx="5334000" cy="4648200"/>
          </a:xfrm>
        </p:spPr>
        <p:txBody>
          <a:bodyPr/>
          <a:lstStyle/>
          <a:p>
            <a:r>
              <a:rPr lang="en-US" dirty="0" smtClean="0"/>
              <a:t>Issued 2008</a:t>
            </a:r>
          </a:p>
          <a:p>
            <a:r>
              <a:rPr lang="en-US" dirty="0" smtClean="0"/>
              <a:t>Research and develop strategies for marketing and communication for U.S. Public Libraries to sustain and increase funding</a:t>
            </a:r>
          </a:p>
          <a:p>
            <a:r>
              <a:rPr lang="en-US" dirty="0" smtClean="0"/>
              <a:t>Focus on:</a:t>
            </a:r>
          </a:p>
          <a:p>
            <a:pPr lvl="1"/>
            <a:r>
              <a:rPr lang="en-US" dirty="0" smtClean="0"/>
              <a:t>Residents in communities &gt;200K</a:t>
            </a:r>
          </a:p>
          <a:p>
            <a:pPr lvl="1"/>
            <a:r>
              <a:rPr lang="en-US" dirty="0" smtClean="0"/>
              <a:t>Elected officials</a:t>
            </a:r>
          </a:p>
          <a:p>
            <a:r>
              <a:rPr lang="en-US" dirty="0" smtClean="0"/>
              <a:t>OCLC with Leo </a:t>
            </a:r>
            <a:r>
              <a:rPr lang="en-US" dirty="0" err="1" smtClean="0"/>
              <a:t>Burnette</a:t>
            </a:r>
            <a:r>
              <a:rPr lang="en-US" dirty="0" smtClean="0"/>
              <a:t> (Firm)</a:t>
            </a:r>
          </a:p>
          <a:p>
            <a:r>
              <a:rPr lang="en-US" dirty="0" smtClean="0"/>
              <a:t>Support from Gates Foundation</a:t>
            </a:r>
          </a:p>
        </p:txBody>
      </p:sp>
      <p:pic>
        <p:nvPicPr>
          <p:cNvPr id="6" name="Picture 5" descr="Cover"/>
          <p:cNvPicPr>
            <a:picLocks noChangeAspect="1" noChangeArrowheads="1"/>
          </p:cNvPicPr>
          <p:nvPr/>
        </p:nvPicPr>
        <p:blipFill>
          <a:blip r:embed="rId2" cstate="print"/>
          <a:srcRect/>
          <a:stretch>
            <a:fillRect/>
          </a:stretch>
        </p:blipFill>
        <p:spPr bwMode="auto">
          <a:xfrm>
            <a:off x="304800" y="1646159"/>
            <a:ext cx="3120779" cy="3992641"/>
          </a:xfrm>
          <a:prstGeom prst="rect">
            <a:avLst/>
          </a:prstGeom>
          <a:noFill/>
          <a:effectLst>
            <a:outerShdw dist="107763" dir="8100000" algn="ctr" rotWithShape="0">
              <a:srgbClr val="808080">
                <a:alpha val="50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Geek the Library: A Community Awareness Campaign</a:t>
            </a:r>
            <a:endParaRPr lang="en-US" dirty="0"/>
          </a:p>
        </p:txBody>
      </p:sp>
      <p:sp>
        <p:nvSpPr>
          <p:cNvPr id="10" name="Content Placeholder 9"/>
          <p:cNvSpPr>
            <a:spLocks noGrp="1"/>
          </p:cNvSpPr>
          <p:nvPr>
            <p:ph sz="half" idx="2"/>
          </p:nvPr>
        </p:nvSpPr>
        <p:spPr>
          <a:xfrm>
            <a:off x="3581400" y="1524000"/>
            <a:ext cx="5334000" cy="4735513"/>
          </a:xfrm>
        </p:spPr>
        <p:txBody>
          <a:bodyPr/>
          <a:lstStyle/>
          <a:p>
            <a:r>
              <a:rPr lang="en-US" dirty="0" smtClean="0"/>
              <a:t>Issued 2011</a:t>
            </a:r>
          </a:p>
          <a:p>
            <a:r>
              <a:rPr lang="en-US" dirty="0" smtClean="0"/>
              <a:t>Tested a professionally-developed marketing and communication campaign approach for U.S. Public Libraries to sustain and increase funding</a:t>
            </a:r>
          </a:p>
          <a:p>
            <a:r>
              <a:rPr lang="en-US" dirty="0" smtClean="0"/>
              <a:t>Pilot – 2009-2010</a:t>
            </a:r>
          </a:p>
          <a:p>
            <a:pPr lvl="1"/>
            <a:r>
              <a:rPr lang="en-US" dirty="0" err="1" smtClean="0"/>
              <a:t>Includ</a:t>
            </a:r>
            <a:r>
              <a:rPr lang="en-US" dirty="0" smtClean="0"/>
              <a:t>. in secondary </a:t>
            </a:r>
            <a:r>
              <a:rPr lang="en-US" dirty="0" err="1" smtClean="0"/>
              <a:t>mkt</a:t>
            </a:r>
            <a:r>
              <a:rPr lang="en-US" dirty="0" smtClean="0"/>
              <a:t>: Milwaukee Public Library System, WI (13 branches)</a:t>
            </a:r>
          </a:p>
          <a:p>
            <a:r>
              <a:rPr lang="en-US" dirty="0" smtClean="0"/>
              <a:t>OCLC with Leo </a:t>
            </a:r>
            <a:r>
              <a:rPr lang="en-US" dirty="0" err="1" smtClean="0"/>
              <a:t>Burnette</a:t>
            </a:r>
            <a:r>
              <a:rPr lang="en-US" dirty="0" smtClean="0"/>
              <a:t> (Firm)</a:t>
            </a:r>
          </a:p>
          <a:p>
            <a:r>
              <a:rPr lang="en-US" dirty="0" smtClean="0"/>
              <a:t>Support from Gates Foundation</a:t>
            </a:r>
          </a:p>
        </p:txBody>
      </p:sp>
      <p:pic>
        <p:nvPicPr>
          <p:cNvPr id="5" name="Picture 5"/>
          <p:cNvPicPr>
            <a:picLocks noChangeAspect="1" noChangeArrowheads="1"/>
          </p:cNvPicPr>
          <p:nvPr/>
        </p:nvPicPr>
        <p:blipFill>
          <a:blip r:embed="rId2" cstate="print"/>
          <a:srcRect/>
          <a:stretch>
            <a:fillRect/>
          </a:stretch>
        </p:blipFill>
        <p:spPr bwMode="auto">
          <a:xfrm>
            <a:off x="228600" y="1676400"/>
            <a:ext cx="3159696" cy="4038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CL Blu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LC orang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33222</TotalTime>
  <Words>1985</Words>
  <Application>Microsoft Office PowerPoint</Application>
  <PresentationFormat>On-screen Show (4:3)</PresentationFormat>
  <Paragraphs>247</Paragraphs>
  <Slides>37</Slides>
  <Notes>23</Notes>
  <HiddenSlides>3</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OCCL Blue "light" template</vt:lpstr>
      <vt:lpstr>OCLC orange "light" template</vt:lpstr>
      <vt:lpstr>OCLC Research:  Common Issues, Shared Explorations</vt:lpstr>
      <vt:lpstr>Outline</vt:lpstr>
      <vt:lpstr>About OCLC</vt:lpstr>
      <vt:lpstr>Slide 4</vt:lpstr>
      <vt:lpstr>Slide 5</vt:lpstr>
      <vt:lpstr>Slide 6</vt:lpstr>
      <vt:lpstr>OCLC        Membership Reports</vt:lpstr>
      <vt:lpstr>From Awareness to Funding: A study of library support in America</vt:lpstr>
      <vt:lpstr>Geek the Library: A Community Awareness Campaign</vt:lpstr>
      <vt:lpstr>Latinos and Public Library Perceptions</vt:lpstr>
      <vt:lpstr>Perceptions of Libraries, 2010: Context and Community</vt:lpstr>
      <vt:lpstr>From 2005 to 2010</vt:lpstr>
      <vt:lpstr>Socializing</vt:lpstr>
      <vt:lpstr>The Library Brand</vt:lpstr>
      <vt:lpstr>College students &amp; e-info sources</vt:lpstr>
      <vt:lpstr>College students &amp; perceptions of “good”</vt:lpstr>
      <vt:lpstr>College students &amp; search engines</vt:lpstr>
      <vt:lpstr>College students and library services</vt:lpstr>
      <vt:lpstr>College students and libraries</vt:lpstr>
      <vt:lpstr>Read the full report...</vt:lpstr>
      <vt:lpstr>OCLC Research</vt:lpstr>
      <vt:lpstr>OCLC Research</vt:lpstr>
      <vt:lpstr>OCLC Research reports+</vt:lpstr>
      <vt:lpstr>OCLC Research prototypes</vt:lpstr>
      <vt:lpstr>  Genres</vt:lpstr>
      <vt:lpstr>Slide 26</vt:lpstr>
      <vt:lpstr>WorldCat is a vast resource containing rich content about millions of works, identities, classes, categories, subjects, people, places…  </vt:lpstr>
      <vt:lpstr> Some ways OCLC employs this data</vt:lpstr>
      <vt:lpstr>Sample work set </vt:lpstr>
      <vt:lpstr>The challenge is to take advantage of key elements in convenient, useful and interesting services</vt:lpstr>
      <vt:lpstr>Slide 31</vt:lpstr>
      <vt:lpstr>Slide 32</vt:lpstr>
      <vt:lpstr> Horror films + Ireland</vt:lpstr>
      <vt:lpstr>Slide 34</vt:lpstr>
      <vt:lpstr> Top genres</vt:lpstr>
      <vt:lpstr>Slide 36</vt:lpstr>
      <vt:lpstr>More information</vt:lpstr>
    </vt:vector>
  </TitlesOfParts>
  <Manager>Thom Hickey</Manager>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Common Issues, Shared Explorations</dc:title>
  <dc:creator>Eric Childress</dc:creator>
  <cp:keywords>OCLC Research</cp:keywords>
  <dc:description>Keynote presentation WiLS Peer Council, Madison, WI 24 May 2011</dc:description>
  <cp:lastModifiedBy>Eric Childress</cp:lastModifiedBy>
  <cp:revision>1587</cp:revision>
  <dcterms:created xsi:type="dcterms:W3CDTF">2010-02-12T18:16:22Z</dcterms:created>
  <dcterms:modified xsi:type="dcterms:W3CDTF">2011-05-25T22:19:12Z</dcterms:modified>
  <cp:category>presentation</cp:category>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0x01010001D21B2CB3A491438F8C3CF70CF5C351</vt:lpwstr>
  </property>
</Properties>
</file>