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3"/>
  </p:notesMasterIdLst>
  <p:handoutMasterIdLst>
    <p:handoutMasterId r:id="rId34"/>
  </p:handoutMasterIdLst>
  <p:sldIdLst>
    <p:sldId id="256" r:id="rId3"/>
    <p:sldId id="291" r:id="rId4"/>
    <p:sldId id="292" r:id="rId5"/>
    <p:sldId id="294" r:id="rId6"/>
    <p:sldId id="260" r:id="rId7"/>
    <p:sldId id="273" r:id="rId8"/>
    <p:sldId id="275" r:id="rId9"/>
    <p:sldId id="276" r:id="rId10"/>
    <p:sldId id="262" r:id="rId11"/>
    <p:sldId id="263" r:id="rId12"/>
    <p:sldId id="295" r:id="rId13"/>
    <p:sldId id="296" r:id="rId14"/>
    <p:sldId id="300" r:id="rId15"/>
    <p:sldId id="297" r:id="rId16"/>
    <p:sldId id="298" r:id="rId17"/>
    <p:sldId id="299" r:id="rId18"/>
    <p:sldId id="267" r:id="rId19"/>
    <p:sldId id="268" r:id="rId20"/>
    <p:sldId id="280" r:id="rId21"/>
    <p:sldId id="281" r:id="rId22"/>
    <p:sldId id="282" r:id="rId23"/>
    <p:sldId id="283" r:id="rId24"/>
    <p:sldId id="285" r:id="rId25"/>
    <p:sldId id="286" r:id="rId26"/>
    <p:sldId id="301" r:id="rId27"/>
    <p:sldId id="302" r:id="rId28"/>
    <p:sldId id="303" r:id="rId29"/>
    <p:sldId id="304" r:id="rId30"/>
    <p:sldId id="305" r:id="rId31"/>
    <p:sldId id="272" r:id="rId32"/>
  </p:sldIdLst>
  <p:sldSz cx="9144000" cy="6858000" type="screen4x3"/>
  <p:notesSz cx="6858000" cy="9144000"/>
  <p:custDataLst>
    <p:tags r:id="rId35"/>
  </p:custDataLst>
  <p:defaultTextStyle>
    <a:defPPr>
      <a:defRPr lang="en-US"/>
    </a:defPPr>
    <a:lvl1pPr algn="l" rtl="0" fontAlgn="base">
      <a:spcBef>
        <a:spcPct val="0"/>
      </a:spcBef>
      <a:spcAft>
        <a:spcPct val="0"/>
      </a:spcAft>
      <a:defRPr sz="2400" b="1" kern="1200">
        <a:solidFill>
          <a:srgbClr val="000000"/>
        </a:solidFill>
        <a:latin typeface="Trebuchet MS" pitchFamily="34" charset="0"/>
        <a:ea typeface="+mn-ea"/>
        <a:cs typeface="+mn-cs"/>
      </a:defRPr>
    </a:lvl1pPr>
    <a:lvl2pPr marL="457200" algn="l" rtl="0" fontAlgn="base">
      <a:spcBef>
        <a:spcPct val="0"/>
      </a:spcBef>
      <a:spcAft>
        <a:spcPct val="0"/>
      </a:spcAft>
      <a:defRPr sz="2400" b="1" kern="1200">
        <a:solidFill>
          <a:srgbClr val="000000"/>
        </a:solidFill>
        <a:latin typeface="Trebuchet MS" pitchFamily="34" charset="0"/>
        <a:ea typeface="+mn-ea"/>
        <a:cs typeface="+mn-cs"/>
      </a:defRPr>
    </a:lvl2pPr>
    <a:lvl3pPr marL="914400" algn="l" rtl="0" fontAlgn="base">
      <a:spcBef>
        <a:spcPct val="0"/>
      </a:spcBef>
      <a:spcAft>
        <a:spcPct val="0"/>
      </a:spcAft>
      <a:defRPr sz="2400" b="1" kern="1200">
        <a:solidFill>
          <a:srgbClr val="000000"/>
        </a:solidFill>
        <a:latin typeface="Trebuchet MS" pitchFamily="34" charset="0"/>
        <a:ea typeface="+mn-ea"/>
        <a:cs typeface="+mn-cs"/>
      </a:defRPr>
    </a:lvl3pPr>
    <a:lvl4pPr marL="1371600" algn="l" rtl="0" fontAlgn="base">
      <a:spcBef>
        <a:spcPct val="0"/>
      </a:spcBef>
      <a:spcAft>
        <a:spcPct val="0"/>
      </a:spcAft>
      <a:defRPr sz="2400" b="1" kern="1200">
        <a:solidFill>
          <a:srgbClr val="000000"/>
        </a:solidFill>
        <a:latin typeface="Trebuchet MS" pitchFamily="34" charset="0"/>
        <a:ea typeface="+mn-ea"/>
        <a:cs typeface="+mn-cs"/>
      </a:defRPr>
    </a:lvl4pPr>
    <a:lvl5pPr marL="1828800" algn="l" rtl="0" fontAlgn="base">
      <a:spcBef>
        <a:spcPct val="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00"/>
    <a:srgbClr val="E69426"/>
    <a:srgbClr val="2178B5"/>
    <a:srgbClr val="419A3C"/>
    <a:srgbClr val="FFFF66"/>
    <a:srgbClr val="6699FF"/>
    <a:srgbClr val="CCCC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9" autoAdjust="0"/>
    <p:restoredTop sz="83813" autoAdjust="0"/>
  </p:normalViewPr>
  <p:slideViewPr>
    <p:cSldViewPr>
      <p:cViewPr>
        <p:scale>
          <a:sx n="70" d="100"/>
          <a:sy n="70" d="100"/>
        </p:scale>
        <p:origin x="-2184" y="-630"/>
      </p:cViewPr>
      <p:guideLst>
        <p:guide orient="horz" pos="2160"/>
        <p:guide pos="2880"/>
      </p:guideLst>
    </p:cSldViewPr>
  </p:slideViewPr>
  <p:outlineViewPr>
    <p:cViewPr>
      <p:scale>
        <a:sx n="33" d="100"/>
        <a:sy n="33" d="100"/>
      </p:scale>
      <p:origin x="0" y="67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dirty="0"/>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pPr>
              <a:defRPr/>
            </a:pPr>
            <a:endParaRPr lang="en-US" dirty="0"/>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dirty="0"/>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pPr>
              <a:defRPr/>
            </a:pPr>
            <a:fld id="{A1BA75DA-9868-45A2-BD24-43A1829D966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716088" y="720725"/>
            <a:ext cx="3422650" cy="25685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3573463"/>
            <a:ext cx="5486400" cy="4884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pPr>
              <a:defRPr/>
            </a:pPr>
            <a:fld id="{9B04CCF0-4B47-4C46-AF24-859CB18909C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r>
              <a:rPr lang="en-US" sz="1800" dirty="0" smtClean="0"/>
              <a:t>Greensboro, North</a:t>
            </a:r>
            <a:r>
              <a:rPr lang="en-US" sz="1800" baseline="0" dirty="0" smtClean="0"/>
              <a:t> Carolina. 2011-02-22</a:t>
            </a:r>
            <a:endParaRPr lang="en-US" sz="1800" dirty="0" smtClean="0"/>
          </a:p>
          <a:p>
            <a:pPr eaLnBrk="1" hangingPunct="1"/>
            <a:endParaRPr lang="en-US" sz="1800" dirty="0" smtClean="0"/>
          </a:p>
          <a:p>
            <a:pPr eaLnBrk="1" hangingPunct="1"/>
            <a:r>
              <a:rPr lang="en-US" sz="1800" dirty="0" smtClean="0"/>
              <a:t>It’s my pleasure to be able to talk to all of you about OCLC Research today. </a:t>
            </a:r>
          </a:p>
          <a:p>
            <a:pPr eaLnBrk="1" hangingPunct="1"/>
            <a:endParaRPr lang="en-US" sz="1800" dirty="0" smtClean="0"/>
          </a:p>
          <a:p>
            <a:pPr eaLnBrk="1" hangingPunct="1"/>
            <a:r>
              <a:rPr lang="en-US" sz="1800" dirty="0" smtClean="0"/>
              <a:t>A little about me – I’m a cataloger by training and initially worked in what is now the Metadata Services products area at OCLC. I was loaned to OCLC Research for some specific projects and eventually asked to join OR permanently. My role is to provide logistical and project management support including things like working with other parts of OCLC to help the leverage work done originally in OCLC Research. </a:t>
            </a:r>
          </a:p>
        </p:txBody>
      </p:sp>
      <p:sp>
        <p:nvSpPr>
          <p:cNvPr id="33796" name="Slide Number Placeholder 3"/>
          <p:cNvSpPr>
            <a:spLocks noGrp="1"/>
          </p:cNvSpPr>
          <p:nvPr>
            <p:ph type="sldNum" sz="quarter" idx="5"/>
          </p:nvPr>
        </p:nvSpPr>
        <p:spPr>
          <a:noFill/>
        </p:spPr>
        <p:txBody>
          <a:bodyPr/>
          <a:lstStyle/>
          <a:p>
            <a:fld id="{C40ECA05-968D-432A-838F-D76D30661A78}"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dirty="0" smtClean="0"/>
              <a:t>Most widely held works by Linda Ronstadt (con’t)</a:t>
            </a:r>
          </a:p>
          <a:p>
            <a:endParaRPr lang="en-US" dirty="0" smtClean="0"/>
          </a:p>
          <a:p>
            <a:r>
              <a:rPr lang="en-US" dirty="0" smtClean="0"/>
              <a:t>Audience Level – this is from an OCLC Research project that uses information in bibliographic records and holdings to calculate an approximate, relative audience level across all of the author’s works</a:t>
            </a:r>
          </a:p>
          <a:p>
            <a:endParaRPr lang="en-US" dirty="0" smtClean="0"/>
          </a:p>
          <a:p>
            <a:r>
              <a:rPr lang="en-US" dirty="0" smtClean="0"/>
              <a:t>Related identities – these persons, agencies, characters co-occur in bibliographic records with the identity</a:t>
            </a:r>
          </a:p>
          <a:p>
            <a:endParaRPr lang="en-US" dirty="0" smtClean="0"/>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dirty="0" smtClean="0"/>
              <a:t>Useful links – links to authority files and Wikipedia as we know them</a:t>
            </a:r>
          </a:p>
          <a:p>
            <a:endParaRPr lang="en-US" dirty="0" smtClean="0"/>
          </a:p>
          <a:p>
            <a:r>
              <a:rPr lang="en-US" dirty="0" smtClean="0"/>
              <a:t>Associated subjects – subject headings from things by and about the identity in a tag cloud</a:t>
            </a:r>
          </a:p>
          <a:p>
            <a:r>
              <a:rPr lang="en-US" dirty="0" smtClean="0"/>
              <a:t>Note: These are FAST headings (from an OCLC Research project that facets LC subject headings into less complex strings)</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04CCF0-4B47-4C46-AF24-859CB18909C3}" type="slidenum">
              <a:rPr lang="en-US" smtClean="0"/>
              <a:pPr>
                <a:defRPr/>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so by way of quick illustration, here</a:t>
            </a:r>
            <a:r>
              <a:rPr lang="en-US" baseline="0" dirty="0" smtClean="0"/>
              <a:t> 3 items of potential interest:</a:t>
            </a:r>
          </a:p>
          <a:p>
            <a:pPr>
              <a:buFont typeface="Arial" pitchFamily="34" charset="0"/>
              <a:buChar char="•"/>
            </a:pPr>
            <a:r>
              <a:rPr lang="en-US" baseline="0" dirty="0" smtClean="0"/>
              <a:t>Product/service: WorldCat, OCLC’s second-best-known endeavor and the one that started it all – the world’s largest cooperative library catalog</a:t>
            </a:r>
          </a:p>
          <a:p>
            <a:pPr>
              <a:buFont typeface="Arial" pitchFamily="34" charset="0"/>
              <a:buChar char="•"/>
            </a:pPr>
            <a:r>
              <a:rPr lang="en-US" baseline="0" dirty="0" smtClean="0"/>
              <a:t>A research study – this one done by OCLC’s marketing group; this is the latest in a group of reports that have arisen after OCLC produced it’s initial draft installment “Scan” report for OCLC Member’s Council and was instructed by Council to complete and issue the report with due speed. The focus of the reports vary, but generally focus on exploring trends and/or perceptions critical to libraries. We often work with outside parties such as Harris Interactive to conduct mulit-country surveys of users.</a:t>
            </a:r>
          </a:p>
          <a:p>
            <a:pPr>
              <a:buFont typeface="Arial" pitchFamily="34" charset="0"/>
              <a:buChar char="•"/>
            </a:pPr>
            <a:r>
              <a:rPr lang="en-US" baseline="0" dirty="0" smtClean="0"/>
              <a:t>An advocacy campaign – done in part with outside grants and working with highly-regarded outside private firm, Geek the Library is designed to assist U.S. public libraries in particular with assembling library impact data for decision-makers and colorful campaign materials to help library advocacy work in local communities.</a:t>
            </a:r>
            <a:endParaRPr lang="en-US" dirty="0"/>
          </a:p>
        </p:txBody>
      </p:sp>
      <p:sp>
        <p:nvSpPr>
          <p:cNvPr id="4" name="Slide Number Placeholder 3"/>
          <p:cNvSpPr>
            <a:spLocks noGrp="1"/>
          </p:cNvSpPr>
          <p:nvPr>
            <p:ph type="sldNum" sz="quarter" idx="10"/>
          </p:nvPr>
        </p:nvSpPr>
        <p:spPr/>
        <p:txBody>
          <a:bodyPr/>
          <a:lstStyle/>
          <a:p>
            <a:pPr>
              <a:defRPr/>
            </a:pPr>
            <a:fld id="{9B04CCF0-4B47-4C46-AF24-859CB18909C3}"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717675" y="720725"/>
            <a:ext cx="3424238" cy="2568575"/>
          </a:xfrm>
          <a:ln/>
        </p:spPr>
      </p:sp>
      <p:sp>
        <p:nvSpPr>
          <p:cNvPr id="35843" name="Rectangle 3"/>
          <p:cNvSpPr>
            <a:spLocks noGrp="1" noChangeArrowheads="1"/>
          </p:cNvSpPr>
          <p:nvPr>
            <p:ph type="body" idx="1"/>
          </p:nvPr>
        </p:nvSpPr>
        <p:spPr>
          <a:noFill/>
          <a:ln/>
        </p:spPr>
        <p:txBody>
          <a:bodyPr/>
          <a:lstStyle/>
          <a:p>
            <a:endParaRPr lang="en-US" dirty="0" smtClean="0"/>
          </a:p>
          <a:p>
            <a:r>
              <a:rPr lang="en-US" dirty="0" smtClean="0"/>
              <a:t>OCLC Research can trace it origins to a small  research unit at OCLC, originally established by Fred Kilgour. It exists to conduct or advance applied research consistent with OCLC’s mission to reduce library costs and further access to information. </a:t>
            </a:r>
          </a:p>
          <a:p>
            <a:endParaRPr lang="en-US" dirty="0" smtClean="0"/>
          </a:p>
          <a:p>
            <a:r>
              <a:rPr lang="en-US" dirty="0" smtClean="0"/>
              <a:t>Slightly less than 50 staff are part of the unit – this varies over the year with interns, etc. – and includes a range of expertise and abilities. In many respects OCLC Research is a company within the company and has talent onboard from </a:t>
            </a:r>
            <a:r>
              <a:rPr lang="en-US" dirty="0" smtClean="0"/>
              <a:t>programming </a:t>
            </a:r>
            <a:r>
              <a:rPr lang="en-US" dirty="0" smtClean="0"/>
              <a:t>to web design to economics and beyond. </a:t>
            </a:r>
          </a:p>
          <a:p>
            <a:endParaRPr lang="en-US" dirty="0" smtClean="0"/>
          </a:p>
          <a:p>
            <a:r>
              <a:rPr lang="en-US" dirty="0" smtClean="0"/>
              <a:t>As OCLC provides a number of different research-based outputs, let me briefly say which OR does not do – we sometimes contribute to work by our Marketing staff who do membership reports like the famous Pattern Recognition, but we don’t do the reports, nor do we do WebJunction’s various reports. OCLC Research is not a product research and development unit though we will sometimes contribute to product/service work including transitioning work initially done in OR to our production systems.</a:t>
            </a:r>
          </a:p>
          <a:p>
            <a:endParaRPr lang="en-US" dirty="0" smtClean="0"/>
          </a:p>
          <a:p>
            <a:r>
              <a:rPr lang="en-US" dirty="0" smtClean="0"/>
              <a:t>OCLC Research does do a our own report series, build prototypes, create software, work with large data sets (esp. WorldCat), assist outside academic research work, publish in the peer-reviewed literature, and we are often involved in important standards work.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Let me highlight a few outputs.</a:t>
            </a:r>
          </a:p>
          <a:p>
            <a:endParaRPr lang="en-US" dirty="0" smtClean="0"/>
          </a:p>
          <a:p>
            <a:r>
              <a:rPr lang="en-US" dirty="0" smtClean="0"/>
              <a:t>We issue on average about a report per month. Many of these are related to activities that the RLG Partnership has had a key role in, but not all. The center document, Mapping ONIX to MARC is an example of a non-RLG </a:t>
            </a:r>
            <a:r>
              <a:rPr lang="en-US" dirty="0" smtClean="0"/>
              <a:t>Partnership </a:t>
            </a:r>
            <a:r>
              <a:rPr lang="en-US" dirty="0" smtClean="0"/>
              <a:t>oriented report that was recently released with an accompanying spreadsheet that offers 13 tables of crosswalk logic. </a:t>
            </a:r>
          </a:p>
          <a:p>
            <a:endParaRPr lang="en-US" dirty="0" smtClean="0"/>
          </a:p>
          <a:p>
            <a:r>
              <a:rPr lang="en-US" dirty="0" smtClean="0"/>
              <a:t>OR staff are also often important contributors to reports issued by other bodies. The two reports pictured are examples. One is a report of a NSF Blue Ribbon Panel on Preservation that examined sustainability in the context of preservation management --  one of our scientists co-chaired the panel. The other is a synthesis of a number of recent user studies from OCLC and various UK agencies.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dirty="0" smtClean="0"/>
              <a:t>OCLC ResearchWorks is a labs area on the OCLC Research site that provides access to various experimental services and prototypes. </a:t>
            </a:r>
          </a:p>
          <a:p>
            <a:endParaRPr lang="en-US" dirty="0" smtClean="0"/>
          </a:p>
          <a:p>
            <a:r>
              <a:rPr lang="en-US" dirty="0" smtClean="0"/>
              <a:t>I’ve noted two examples – the PURL service which OCLC has been supporting as a free resolver service for many years; the other item is a new tool that maps FAST geographic headings to a map interface as a quick proof concept of the FAST subject headings work we’ve done (FAST is a faceted version of LCSH) – the latitude and longitude values for these geographic headings were captured by OCLC Research, added to the FAST headings, and also passed back to LC for LC to enrich its own LCSCH geographic headings.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OCLC Research also hosts invited lectures several times a year, each by a scholar or thought leader.  </a:t>
            </a:r>
          </a:p>
          <a:p>
            <a:endParaRPr lang="en-US" dirty="0" smtClean="0"/>
          </a:p>
          <a:p>
            <a:r>
              <a:rPr lang="en-US" dirty="0" smtClean="0"/>
              <a:t>Our staff also make a variety of presentations during the year, and we do our best to gather and post these in a single place on the OCLC web site.</a:t>
            </a:r>
          </a:p>
          <a:p>
            <a:endParaRPr lang="en-US" dirty="0" smtClean="0"/>
          </a:p>
          <a:p>
            <a:r>
              <a:rPr lang="en-US" dirty="0" smtClean="0"/>
              <a:t>And lastly, not least, OCLC Research staff pen several widely-read blogs. </a:t>
            </a:r>
          </a:p>
          <a:p>
            <a:endParaRPr lang="en-US" dirty="0" smtClean="0"/>
          </a:p>
          <a:p>
            <a:r>
              <a:rPr lang="en-US" dirty="0" smtClean="0"/>
              <a:t>Our reports, presentations, annual RLG Partnership meeting presentations, etc. are made available to anyone, OCLC member or not, as part of OCLC’s public mission. We think the work we do adds value, and we’re delighted to share 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717675" y="720725"/>
            <a:ext cx="3424238" cy="2568575"/>
          </a:xfrm>
          <a:ln/>
        </p:spPr>
      </p:sp>
      <p:sp>
        <p:nvSpPr>
          <p:cNvPr id="39939" name="Rectangle 3"/>
          <p:cNvSpPr>
            <a:spLocks noGrp="1" noChangeArrowheads="1"/>
          </p:cNvSpPr>
          <p:nvPr>
            <p:ph type="body" idx="1"/>
          </p:nvPr>
        </p:nvSpPr>
        <p:spPr>
          <a:noFill/>
          <a:ln/>
        </p:spPr>
        <p:txBody>
          <a:bodyPr/>
          <a:lstStyle/>
          <a:p>
            <a:pPr>
              <a:lnSpc>
                <a:spcPct val="80000"/>
              </a:lnSpc>
            </a:pPr>
            <a:r>
              <a:rPr lang="en-US" sz="900" dirty="0" smtClean="0"/>
              <a:t>OCLC Research typically has dozens of projects and prototypes active at any given moment. To help present these activities in a cogent manner, we’ve divided our activities into six broad “themes.”</a:t>
            </a:r>
          </a:p>
          <a:p>
            <a:pPr>
              <a:lnSpc>
                <a:spcPct val="80000"/>
              </a:lnSpc>
            </a:pPr>
            <a:r>
              <a:rPr lang="en-US" sz="900" dirty="0" smtClean="0"/>
              <a:t>- Researching Information Management (RIM) includes activities that explore the information and communication needs and patterns of modern scholars</a:t>
            </a:r>
          </a:p>
          <a:p>
            <a:pPr>
              <a:lnSpc>
                <a:spcPct val="80000"/>
              </a:lnSpc>
            </a:pPr>
            <a:r>
              <a:rPr lang="en-US" sz="900" dirty="0" smtClean="0"/>
              <a:t>- Mobilizing Unique Materials is </a:t>
            </a:r>
            <a:r>
              <a:rPr lang="en-US" sz="900" dirty="0" smtClean="0"/>
              <a:t>focused </a:t>
            </a:r>
            <a:r>
              <a:rPr lang="en-US" sz="900" dirty="0" smtClean="0"/>
              <a:t>on exploring economies and efficiencies for special collections and unique materials in libraries, archives, and museums</a:t>
            </a:r>
          </a:p>
          <a:p>
            <a:pPr>
              <a:lnSpc>
                <a:spcPct val="80000"/>
              </a:lnSpc>
            </a:pPr>
            <a:r>
              <a:rPr lang="en-US" sz="900" dirty="0" smtClean="0"/>
              <a:t>- Metadata Support &amp; Management is centered on activities that advance the state of the art and more efficiently and effectively match resource description done by libraries, archives, and museums with the needs of today’s and tomorrow’s users</a:t>
            </a:r>
          </a:p>
          <a:p>
            <a:pPr>
              <a:lnSpc>
                <a:spcPct val="80000"/>
              </a:lnSpc>
            </a:pPr>
            <a:r>
              <a:rPr lang="en-US" sz="900" dirty="0" smtClean="0"/>
              <a:t>- Infrastructure &amp; Standards Support includes work on standards, models, and shared infrastructure for libraries, archives, and museums</a:t>
            </a:r>
          </a:p>
          <a:p>
            <a:pPr>
              <a:lnSpc>
                <a:spcPct val="80000"/>
              </a:lnSpc>
            </a:pPr>
            <a:r>
              <a:rPr lang="en-US" sz="900" dirty="0" smtClean="0"/>
              <a:t>- System-wide Organization activities are extending and enriching our understanding of how to more effectively manage the collective collection (i.e. resources distributed across all  libraries, archives, and museums) in a digital age</a:t>
            </a:r>
          </a:p>
          <a:p>
            <a:pPr>
              <a:lnSpc>
                <a:spcPct val="80000"/>
              </a:lnSpc>
            </a:pPr>
            <a:r>
              <a:rPr lang="en-US" sz="900" dirty="0" smtClean="0"/>
              <a:t>- User Behavior Studies &amp; Synthesis includes studying the behavior of library users to identify and share recommendations on how to better serve library users' needs now and in the future </a:t>
            </a:r>
          </a:p>
          <a:p>
            <a:pPr>
              <a:lnSpc>
                <a:spcPct val="80000"/>
              </a:lnSpc>
            </a:pPr>
            <a:endParaRPr lang="en-US" sz="9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dirty="0" smtClean="0"/>
              <a:t>Main panel:</a:t>
            </a:r>
          </a:p>
          <a:p>
            <a:r>
              <a:rPr lang="en-US" dirty="0" smtClean="0"/>
              <a:t>-Overview</a:t>
            </a:r>
          </a:p>
          <a:p>
            <a:pPr>
              <a:buFontTx/>
              <a:buChar char="-"/>
            </a:pPr>
            <a:r>
              <a:rPr lang="en-US" dirty="0" smtClean="0"/>
              <a:t>Number of works, languages, library holdings</a:t>
            </a:r>
          </a:p>
          <a:p>
            <a:pPr>
              <a:buFontTx/>
              <a:buChar char="-"/>
            </a:pPr>
            <a:r>
              <a:rPr lang="en-US" dirty="0" smtClean="0"/>
              <a:t>Genres</a:t>
            </a:r>
          </a:p>
          <a:p>
            <a:pPr>
              <a:buFontTx/>
              <a:buChar char="-"/>
            </a:pPr>
            <a:r>
              <a:rPr lang="en-US" dirty="0" smtClean="0"/>
              <a:t>Most commonly-assigned subject headings</a:t>
            </a:r>
          </a:p>
          <a:p>
            <a:pPr>
              <a:buFontTx/>
              <a:buChar char="-"/>
            </a:pPr>
            <a:r>
              <a:rPr lang="en-US" dirty="0" smtClean="0"/>
              <a:t>LCC and DDC numbers</a:t>
            </a:r>
          </a:p>
          <a:p>
            <a:pPr>
              <a:buFontTx/>
              <a:buChar char="-"/>
            </a:pPr>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lnSpc>
                <a:spcPct val="120000"/>
              </a:lnSpc>
              <a:spcBef>
                <a:spcPct val="50000"/>
              </a:spcBef>
              <a:defRPr/>
            </a:pPr>
            <a:endParaRPr lang="en-US" dirty="0"/>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dirty="0"/>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dirty="0"/>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dirty="0"/>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3"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lnSpc>
                <a:spcPct val="120000"/>
              </a:lnSpc>
              <a:spcBef>
                <a:spcPct val="50000"/>
              </a:spcBef>
              <a:defRPr/>
            </a:pPr>
            <a:endParaRPr lang="en-US" dirty="0">
              <a:solidFill>
                <a:schemeClr val="accent1"/>
              </a:solidFill>
            </a:endParaRPr>
          </a:p>
        </p:txBody>
      </p:sp>
      <p:pic>
        <p:nvPicPr>
          <p:cNvPr id="14" name="Picture 14" descr="white logo transparent.png"/>
          <p:cNvPicPr>
            <a:picLocks noChangeAspect="1"/>
          </p:cNvPicPr>
          <p:nvPr userDrawn="1"/>
        </p:nvPicPr>
        <p:blipFill>
          <a:blip r:embed="rId6" cstate="print"/>
          <a:srcRect/>
          <a:stretch>
            <a:fillRect/>
          </a:stretch>
        </p:blipFill>
        <p:spPr bwMode="auto">
          <a:xfrm>
            <a:off x="938213" y="1377950"/>
            <a:ext cx="1587500" cy="1608138"/>
          </a:xfrm>
          <a:prstGeom prst="rect">
            <a:avLst/>
          </a:prstGeom>
          <a:noFill/>
          <a:ln w="9525">
            <a:noFill/>
            <a:miter lim="800000"/>
            <a:headEnd/>
            <a:tailEnd/>
          </a:ln>
        </p:spPr>
      </p:pic>
      <p:sp>
        <p:nvSpPr>
          <p:cNvPr id="6146" name="Rectangle 2"/>
          <p:cNvSpPr>
            <a:spLocks noGrp="1" noChangeArrowheads="1"/>
          </p:cNvSpPr>
          <p:nvPr>
            <p:ph type="ctrTitle"/>
          </p:nvPr>
        </p:nvSpPr>
        <p:spPr>
          <a:xfrm>
            <a:off x="3573463" y="862014"/>
            <a:ext cx="4808537" cy="1751012"/>
          </a:xfrm>
        </p:spPr>
        <p:txBody>
          <a:bodyPr anchor="b"/>
          <a:lstStyle>
            <a:lvl1pPr>
              <a:defRPr sz="3000">
                <a:solidFill>
                  <a:schemeClr val="bg1"/>
                </a:solidFill>
              </a:defRPr>
            </a:lvl1pPr>
          </a:lstStyle>
          <a:p>
            <a:r>
              <a:rPr lang="en-US" dirty="0" smtClean="0"/>
              <a:t>Click to edit Master title style</a:t>
            </a:r>
            <a:endParaRPr lang="en-US" dirty="0"/>
          </a:p>
        </p:txBody>
      </p:sp>
      <p:sp>
        <p:nvSpPr>
          <p:cNvPr id="6147" name="Rectangle 3"/>
          <p:cNvSpPr>
            <a:spLocks noGrp="1" noChangeArrowheads="1"/>
          </p:cNvSpPr>
          <p:nvPr>
            <p:ph type="subTitle" idx="1"/>
          </p:nvPr>
        </p:nvSpPr>
        <p:spPr>
          <a:xfrm>
            <a:off x="3573463" y="3352801"/>
            <a:ext cx="4198937" cy="1930400"/>
          </a:xfrm>
        </p:spPr>
        <p:txBody>
          <a:bodyPr tIns="45720" bIns="45720"/>
          <a:lstStyle>
            <a:lvl1pPr marL="0" indent="12700">
              <a:spcBef>
                <a:spcPct val="0"/>
              </a:spcBef>
              <a:defRPr/>
            </a:lvl1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lnSpc>
                <a:spcPct val="120000"/>
              </a:lnSpc>
              <a:spcBef>
                <a:spcPct val="50000"/>
              </a:spcBef>
              <a:defRPr/>
            </a:pPr>
            <a:endParaRPr lang="en-US" dirty="0"/>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dirty="0"/>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dirty="0"/>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dirty="0"/>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pic>
        <p:nvPicPr>
          <p:cNvPr id="13" name="Picture 15" descr="OCLC_Tag_H_LG.jpg"/>
          <p:cNvPicPr>
            <a:picLocks noChangeAspect="1"/>
          </p:cNvPicPr>
          <p:nvPr userDrawn="1"/>
        </p:nvPicPr>
        <p:blipFill>
          <a:blip r:embed="rId6" cstate="print"/>
          <a:srcRect/>
          <a:stretch>
            <a:fillRect/>
          </a:stretch>
        </p:blipFill>
        <p:spPr bwMode="auto">
          <a:xfrm>
            <a:off x="2324100" y="5534025"/>
            <a:ext cx="4495800" cy="884238"/>
          </a:xfrm>
          <a:prstGeom prst="rect">
            <a:avLst/>
          </a:prstGeom>
          <a:noFill/>
          <a:ln w="9525">
            <a:noFill/>
            <a:miter lim="800000"/>
            <a:headEnd/>
            <a:tailEnd/>
          </a:ln>
        </p:spPr>
      </p:pic>
      <p:sp>
        <p:nvSpPr>
          <p:cNvPr id="6146" name="Rectangle 2"/>
          <p:cNvSpPr>
            <a:spLocks noGrp="1" noChangeArrowheads="1"/>
          </p:cNvSpPr>
          <p:nvPr>
            <p:ph type="ctrTitle"/>
          </p:nvPr>
        </p:nvSpPr>
        <p:spPr>
          <a:xfrm>
            <a:off x="533401" y="862014"/>
            <a:ext cx="7848600" cy="1119186"/>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6147" name="Rectangle 3"/>
          <p:cNvSpPr>
            <a:spLocks noGrp="1" noChangeArrowheads="1"/>
          </p:cNvSpPr>
          <p:nvPr>
            <p:ph type="subTitle" idx="1"/>
          </p:nvPr>
        </p:nvSpPr>
        <p:spPr>
          <a:xfrm>
            <a:off x="609600" y="3200400"/>
            <a:ext cx="4198937" cy="1930400"/>
          </a:xfrm>
        </p:spPr>
        <p:txBody>
          <a:bodyPr tIns="45720" bIns="45720"/>
          <a:lstStyle>
            <a:lvl1pPr marL="0" indent="12700">
              <a:spcBef>
                <a:spcPct val="0"/>
              </a:spcBef>
              <a:defRPr/>
            </a:lvl1pPr>
          </a:lstStyle>
          <a:p>
            <a:r>
              <a:rPr lang="en-US" dirty="0" smtClean="0"/>
              <a:t>Click to edit Master subtitle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8023225" cy="995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34975" y="1447800"/>
            <a:ext cx="7702550" cy="4691063"/>
          </a:xfrm>
        </p:spPr>
        <p:txBody>
          <a:bodyPr/>
          <a:lstStyle/>
          <a:p>
            <a:pPr lvl="0"/>
            <a:endParaRPr 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8023225" cy="995362"/>
          </a:xfrm>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lnSpc>
                <a:spcPct val="120000"/>
              </a:lnSpc>
              <a:spcBef>
                <a:spcPct val="50000"/>
              </a:spcBef>
              <a:defRPr/>
            </a:pPr>
            <a:endParaRPr lang="en-US" dirty="0"/>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dirty="0"/>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dirty="0"/>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dirty="0"/>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3"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lnSpc>
                <a:spcPct val="120000"/>
              </a:lnSpc>
              <a:spcBef>
                <a:spcPct val="50000"/>
              </a:spcBef>
              <a:defRPr/>
            </a:pPr>
            <a:endParaRPr lang="en-US" dirty="0">
              <a:solidFill>
                <a:schemeClr val="accent1"/>
              </a:solidFill>
            </a:endParaRPr>
          </a:p>
        </p:txBody>
      </p:sp>
      <p:pic>
        <p:nvPicPr>
          <p:cNvPr id="14" name="Picture 19" descr="white logo transparent.png"/>
          <p:cNvPicPr>
            <a:picLocks noChangeAspect="1"/>
          </p:cNvPicPr>
          <p:nvPr userDrawn="1"/>
        </p:nvPicPr>
        <p:blipFill>
          <a:blip r:embed="rId6" cstate="print"/>
          <a:srcRect/>
          <a:stretch>
            <a:fillRect/>
          </a:stretch>
        </p:blipFill>
        <p:spPr bwMode="auto">
          <a:xfrm>
            <a:off x="938213" y="1377950"/>
            <a:ext cx="1587500" cy="1608138"/>
          </a:xfrm>
          <a:prstGeom prst="rect">
            <a:avLst/>
          </a:prstGeom>
          <a:noFill/>
          <a:ln w="9525">
            <a:noFill/>
            <a:miter lim="800000"/>
            <a:headEnd/>
            <a:tailEnd/>
          </a:ln>
        </p:spPr>
      </p:pic>
      <p:sp>
        <p:nvSpPr>
          <p:cNvPr id="6146" name="Rectangle 2"/>
          <p:cNvSpPr>
            <a:spLocks noGrp="1" noChangeArrowheads="1"/>
          </p:cNvSpPr>
          <p:nvPr>
            <p:ph type="ctrTitle"/>
          </p:nvPr>
        </p:nvSpPr>
        <p:spPr>
          <a:xfrm>
            <a:off x="3573463" y="862014"/>
            <a:ext cx="4808537" cy="1751012"/>
          </a:xfrm>
        </p:spPr>
        <p:txBody>
          <a:bodyPr anchor="b"/>
          <a:lstStyle>
            <a:lvl1pPr>
              <a:defRPr sz="3000">
                <a:solidFill>
                  <a:schemeClr val="tx1"/>
                </a:solidFill>
              </a:defRPr>
            </a:lvl1pPr>
          </a:lstStyle>
          <a:p>
            <a:r>
              <a:rPr lang="en-US" dirty="0" smtClean="0"/>
              <a:t>Click to edit Master title style</a:t>
            </a:r>
            <a:endParaRPr lang="en-US" dirty="0"/>
          </a:p>
        </p:txBody>
      </p:sp>
      <p:sp>
        <p:nvSpPr>
          <p:cNvPr id="6147" name="Rectangle 3"/>
          <p:cNvSpPr>
            <a:spLocks noGrp="1" noChangeArrowheads="1"/>
          </p:cNvSpPr>
          <p:nvPr>
            <p:ph type="subTitle" idx="1"/>
          </p:nvPr>
        </p:nvSpPr>
        <p:spPr>
          <a:xfrm>
            <a:off x="3573463" y="3352801"/>
            <a:ext cx="4198937" cy="1930400"/>
          </a:xfrm>
        </p:spPr>
        <p:txBody>
          <a:bodyPr tIns="45720" bIns="45720"/>
          <a:lstStyle>
            <a:lvl1pPr marL="0" indent="12700">
              <a:spcBef>
                <a:spcPct val="0"/>
              </a:spcBef>
              <a:defRPr/>
            </a:lvl1pPr>
          </a:lstStyle>
          <a:p>
            <a:r>
              <a:rPr lang="en-US" dirty="0"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Content Placeholder 2"/>
          <p:cNvSpPr>
            <a:spLocks noGrp="1"/>
          </p:cNvSpPr>
          <p:nvPr>
            <p:ph sz="half" idx="10"/>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Content Placeholder 2"/>
          <p:cNvSpPr>
            <a:spLocks noGrp="1"/>
          </p:cNvSpPr>
          <p:nvPr>
            <p:ph sz="half" idx="1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7" name="Content Placeholder 2"/>
          <p:cNvSpPr>
            <a:spLocks noGrp="1"/>
          </p:cNvSpPr>
          <p:nvPr>
            <p:ph sz="half" idx="12"/>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8" name="Content Placeholder 2"/>
          <p:cNvSpPr>
            <a:spLocks noGrp="1"/>
          </p:cNvSpPr>
          <p:nvPr>
            <p:ph sz="half" idx="13"/>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9" name="Content Placeholder 2"/>
          <p:cNvSpPr>
            <a:spLocks noGrp="1"/>
          </p:cNvSpPr>
          <p:nvPr>
            <p:ph sz="half" idx="14"/>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2"/>
          <p:cNvSpPr>
            <a:spLocks noGrp="1"/>
          </p:cNvSpPr>
          <p:nvPr>
            <p:ph sz="half" idx="15"/>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2"/>
          <p:cNvSpPr>
            <a:spLocks noGrp="1"/>
          </p:cNvSpPr>
          <p:nvPr>
            <p:ph sz="half" idx="16"/>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Content Placeholder 2"/>
          <p:cNvSpPr>
            <a:spLocks noGrp="1"/>
          </p:cNvSpPr>
          <p:nvPr>
            <p:ph sz="half" idx="17"/>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3" name="Content Placeholder 2"/>
          <p:cNvSpPr>
            <a:spLocks noGrp="1"/>
          </p:cNvSpPr>
          <p:nvPr>
            <p:ph sz="half" idx="18"/>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7" descr="OCLC_V_MD.jpg"/>
          <p:cNvPicPr>
            <a:picLocks noChangeAspect="1"/>
          </p:cNvPicPr>
          <p:nvPr userDrawn="1"/>
        </p:nvPicPr>
        <p:blipFill>
          <a:blip r:embed="rId2" cstate="print"/>
          <a:srcRect/>
          <a:stretch>
            <a:fillRect/>
          </a:stretch>
        </p:blipFill>
        <p:spPr bwMode="auto">
          <a:xfrm>
            <a:off x="7239000" y="381000"/>
            <a:ext cx="1625600" cy="1392238"/>
          </a:xfrm>
          <a:prstGeom prst="rect">
            <a:avLst/>
          </a:prstGeom>
          <a:noFill/>
          <a:ln w="9525">
            <a:noFill/>
            <a:miter lim="800000"/>
            <a:headEnd/>
            <a:tailEnd/>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2" name="Picture 2" descr="WCatLogo_H_MD.jpg"/>
          <p:cNvPicPr>
            <a:picLocks noChangeAspect="1"/>
          </p:cNvPicPr>
          <p:nvPr userDrawn="1"/>
        </p:nvPicPr>
        <p:blipFill>
          <a:blip r:embed="rId2" cstate="print"/>
          <a:srcRect/>
          <a:stretch>
            <a:fillRect/>
          </a:stretch>
        </p:blipFill>
        <p:spPr bwMode="auto">
          <a:xfrm>
            <a:off x="5410200" y="457200"/>
            <a:ext cx="3200400" cy="925513"/>
          </a:xfrm>
          <a:prstGeom prst="rect">
            <a:avLst/>
          </a:prstGeom>
          <a:noFill/>
          <a:ln w="9525">
            <a:noFill/>
            <a:miter lim="800000"/>
            <a:headEnd/>
            <a:tailEnd/>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lnSpc>
                <a:spcPct val="120000"/>
              </a:lnSpc>
              <a:spcBef>
                <a:spcPct val="50000"/>
              </a:spcBef>
              <a:defRPr/>
            </a:pPr>
            <a:endParaRPr lang="en-US" dirty="0"/>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dirty="0"/>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dirty="0"/>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dirty="0"/>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pic>
        <p:nvPicPr>
          <p:cNvPr id="13" name="Picture 15" descr="OCLC_Tag_H_LG.jpg"/>
          <p:cNvPicPr>
            <a:picLocks noChangeAspect="1"/>
          </p:cNvPicPr>
          <p:nvPr userDrawn="1"/>
        </p:nvPicPr>
        <p:blipFill>
          <a:blip r:embed="rId6" cstate="print"/>
          <a:srcRect/>
          <a:stretch>
            <a:fillRect/>
          </a:stretch>
        </p:blipFill>
        <p:spPr bwMode="auto">
          <a:xfrm>
            <a:off x="2324100" y="5534025"/>
            <a:ext cx="4495800" cy="884238"/>
          </a:xfrm>
          <a:prstGeom prst="rect">
            <a:avLst/>
          </a:prstGeom>
          <a:noFill/>
          <a:ln w="9525">
            <a:noFill/>
            <a:miter lim="800000"/>
            <a:headEnd/>
            <a:tailEnd/>
          </a:ln>
        </p:spPr>
      </p:pic>
      <p:sp>
        <p:nvSpPr>
          <p:cNvPr id="6146" name="Rectangle 2"/>
          <p:cNvSpPr>
            <a:spLocks noGrp="1" noChangeArrowheads="1"/>
          </p:cNvSpPr>
          <p:nvPr>
            <p:ph type="ctrTitle"/>
          </p:nvPr>
        </p:nvSpPr>
        <p:spPr>
          <a:xfrm>
            <a:off x="533401" y="862014"/>
            <a:ext cx="7848600" cy="1119186"/>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6147" name="Rectangle 3"/>
          <p:cNvSpPr>
            <a:spLocks noGrp="1" noChangeArrowheads="1"/>
          </p:cNvSpPr>
          <p:nvPr>
            <p:ph type="subTitle" idx="1"/>
          </p:nvPr>
        </p:nvSpPr>
        <p:spPr>
          <a:xfrm>
            <a:off x="609600" y="3200400"/>
            <a:ext cx="4198937" cy="1930400"/>
          </a:xfrm>
        </p:spPr>
        <p:txBody>
          <a:bodyPr tIns="45720" bIns="45720"/>
          <a:lstStyle>
            <a:lvl1pPr marL="0" indent="12700">
              <a:spcBef>
                <a:spcPct val="0"/>
              </a:spcBef>
              <a:defRPr/>
            </a:lvl1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2"/>
          <p:cNvSpPr>
            <a:spLocks noGrp="1"/>
          </p:cNvSpPr>
          <p:nvPr>
            <p:ph sz="half" idx="10"/>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2"/>
          <p:cNvSpPr>
            <a:spLocks noGrp="1"/>
          </p:cNvSpPr>
          <p:nvPr>
            <p:ph sz="half" idx="1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Content Placeholder 2"/>
          <p:cNvSpPr>
            <a:spLocks noGrp="1"/>
          </p:cNvSpPr>
          <p:nvPr>
            <p:ph sz="half" idx="12"/>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3" name="Content Placeholder 2"/>
          <p:cNvSpPr>
            <a:spLocks noGrp="1"/>
          </p:cNvSpPr>
          <p:nvPr>
            <p:ph sz="half" idx="13"/>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4" name="Content Placeholder 2"/>
          <p:cNvSpPr>
            <a:spLocks noGrp="1"/>
          </p:cNvSpPr>
          <p:nvPr>
            <p:ph sz="half" idx="14"/>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2"/>
          <p:cNvSpPr>
            <a:spLocks noGrp="1"/>
          </p:cNvSpPr>
          <p:nvPr>
            <p:ph sz="half" idx="16"/>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2"/>
          <p:cNvSpPr>
            <a:spLocks noGrp="1"/>
          </p:cNvSpPr>
          <p:nvPr>
            <p:ph sz="half" idx="17"/>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8" name="Content Placeholder 2"/>
          <p:cNvSpPr>
            <a:spLocks noGrp="1"/>
          </p:cNvSpPr>
          <p:nvPr>
            <p:ph sz="half" idx="18"/>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 OCLC logo">
    <p:spTree>
      <p:nvGrpSpPr>
        <p:cNvPr id="1" name=""/>
        <p:cNvGrpSpPr/>
        <p:nvPr/>
      </p:nvGrpSpPr>
      <p:grpSpPr>
        <a:xfrm>
          <a:off x="0" y="0"/>
          <a:ext cx="0" cy="0"/>
          <a:chOff x="0" y="0"/>
          <a:chExt cx="0" cy="0"/>
        </a:xfrm>
      </p:grpSpPr>
      <p:sp>
        <p:nvSpPr>
          <p:cNvPr id="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pPr>
              <a:lnSpc>
                <a:spcPct val="120000"/>
              </a:lnSpc>
              <a:spcBef>
                <a:spcPct val="50000"/>
              </a:spcBef>
              <a:defRPr/>
            </a:pPr>
            <a:endParaRPr lang="en-US" dirty="0">
              <a:solidFill>
                <a:srgbClr val="0070C0"/>
              </a:solidFill>
            </a:endParaRPr>
          </a:p>
        </p:txBody>
      </p:sp>
      <p:sp>
        <p:nvSpPr>
          <p:cNvPr id="4" name="TextBox 3"/>
          <p:cNvSpPr txBox="1"/>
          <p:nvPr userDrawn="1"/>
        </p:nvSpPr>
        <p:spPr>
          <a:xfrm>
            <a:off x="8466138" y="6429375"/>
            <a:ext cx="609600" cy="347663"/>
          </a:xfrm>
          <a:prstGeom prst="rect">
            <a:avLst/>
          </a:prstGeom>
          <a:noFill/>
        </p:spPr>
        <p:txBody>
          <a:bodyPr>
            <a:spAutoFit/>
          </a:bodyPr>
          <a:lstStyle/>
          <a:p>
            <a:pPr algn="r">
              <a:lnSpc>
                <a:spcPct val="120000"/>
              </a:lnSpc>
              <a:spcBef>
                <a:spcPct val="50000"/>
              </a:spcBef>
              <a:defRPr/>
            </a:pPr>
            <a:fld id="{6ACE5E29-733F-46CA-B812-B64CAB4E30EA}" type="slidenum">
              <a:rPr lang="en-US" sz="1400">
                <a:solidFill>
                  <a:schemeClr val="bg1"/>
                </a:solidFill>
              </a:rPr>
              <a:pPr algn="r">
                <a:lnSpc>
                  <a:spcPct val="120000"/>
                </a:lnSpc>
                <a:spcBef>
                  <a:spcPct val="50000"/>
                </a:spcBef>
                <a:defRPr/>
              </a:pPr>
              <a:t>‹#›</a:t>
            </a:fld>
            <a:endParaRPr lang="en-US" sz="1400" dirty="0">
              <a:solidFill>
                <a:schemeClr val="bg1"/>
              </a:solidFill>
            </a:endParaRPr>
          </a:p>
        </p:txBody>
      </p:sp>
      <p:pic>
        <p:nvPicPr>
          <p:cNvPr id="5" name="Picture 1" descr="OCLC_V_MD.jpg"/>
          <p:cNvPicPr>
            <a:picLocks noChangeAspect="1"/>
          </p:cNvPicPr>
          <p:nvPr userDrawn="1"/>
        </p:nvPicPr>
        <p:blipFill>
          <a:blip r:embed="rId2" cstate="print"/>
          <a:srcRect/>
          <a:stretch>
            <a:fillRect/>
          </a:stretch>
        </p:blipFill>
        <p:spPr bwMode="auto">
          <a:xfrm>
            <a:off x="7239000" y="381000"/>
            <a:ext cx="1625600" cy="13922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w WorldCat logo">
    <p:spTree>
      <p:nvGrpSpPr>
        <p:cNvPr id="1" name=""/>
        <p:cNvGrpSpPr/>
        <p:nvPr/>
      </p:nvGrpSpPr>
      <p:grpSpPr>
        <a:xfrm>
          <a:off x="0" y="0"/>
          <a:ext cx="0" cy="0"/>
          <a:chOff x="0" y="0"/>
          <a:chExt cx="0" cy="0"/>
        </a:xfrm>
      </p:grpSpPr>
      <p:sp>
        <p:nvSpPr>
          <p:cNvPr id="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pPr>
              <a:lnSpc>
                <a:spcPct val="120000"/>
              </a:lnSpc>
              <a:spcBef>
                <a:spcPct val="50000"/>
              </a:spcBef>
              <a:defRPr/>
            </a:pPr>
            <a:endParaRPr lang="en-US" dirty="0">
              <a:solidFill>
                <a:srgbClr val="0070C0"/>
              </a:solidFill>
            </a:endParaRPr>
          </a:p>
        </p:txBody>
      </p:sp>
      <p:sp>
        <p:nvSpPr>
          <p:cNvPr id="3" name="TextBox 2"/>
          <p:cNvSpPr txBox="1"/>
          <p:nvPr userDrawn="1"/>
        </p:nvSpPr>
        <p:spPr>
          <a:xfrm>
            <a:off x="76200" y="6429375"/>
            <a:ext cx="5181600" cy="350838"/>
          </a:xfrm>
          <a:prstGeom prst="rect">
            <a:avLst/>
          </a:prstGeom>
          <a:noFill/>
        </p:spPr>
        <p:txBody>
          <a:bodyPr>
            <a:spAutoFit/>
          </a:bodyPr>
          <a:lstStyle/>
          <a:p>
            <a:pPr>
              <a:lnSpc>
                <a:spcPct val="120000"/>
              </a:lnSpc>
              <a:spcBef>
                <a:spcPct val="50000"/>
              </a:spcBef>
              <a:defRPr/>
            </a:pPr>
            <a:r>
              <a:rPr lang="en-US" sz="1400" dirty="0">
                <a:solidFill>
                  <a:schemeClr val="bg1"/>
                </a:solidFill>
              </a:rPr>
              <a:t>Presentation name – edit in “Slide Master” view</a:t>
            </a:r>
          </a:p>
        </p:txBody>
      </p:sp>
      <p:sp>
        <p:nvSpPr>
          <p:cNvPr id="4" name="TextBox 3"/>
          <p:cNvSpPr txBox="1"/>
          <p:nvPr userDrawn="1"/>
        </p:nvSpPr>
        <p:spPr>
          <a:xfrm>
            <a:off x="8466138" y="6429375"/>
            <a:ext cx="609600" cy="347663"/>
          </a:xfrm>
          <a:prstGeom prst="rect">
            <a:avLst/>
          </a:prstGeom>
          <a:noFill/>
        </p:spPr>
        <p:txBody>
          <a:bodyPr>
            <a:spAutoFit/>
          </a:bodyPr>
          <a:lstStyle/>
          <a:p>
            <a:pPr algn="r">
              <a:lnSpc>
                <a:spcPct val="120000"/>
              </a:lnSpc>
              <a:spcBef>
                <a:spcPct val="50000"/>
              </a:spcBef>
              <a:defRPr/>
            </a:pPr>
            <a:fld id="{354CF1C9-CF6E-44FE-BC69-5641752A180A}" type="slidenum">
              <a:rPr lang="en-US" sz="1400">
                <a:solidFill>
                  <a:schemeClr val="bg1"/>
                </a:solidFill>
              </a:rPr>
              <a:pPr algn="r">
                <a:lnSpc>
                  <a:spcPct val="120000"/>
                </a:lnSpc>
                <a:spcBef>
                  <a:spcPct val="50000"/>
                </a:spcBef>
                <a:defRPr/>
              </a:pPr>
              <a:t>‹#›</a:t>
            </a:fld>
            <a:endParaRPr lang="en-US" sz="1400" dirty="0">
              <a:solidFill>
                <a:schemeClr val="bg1"/>
              </a:solidFill>
            </a:endParaRPr>
          </a:p>
        </p:txBody>
      </p:sp>
      <p:pic>
        <p:nvPicPr>
          <p:cNvPr id="5" name="Picture 2" descr="WCatLogo_H_MD.jpg"/>
          <p:cNvPicPr>
            <a:picLocks noChangeAspect="1"/>
          </p:cNvPicPr>
          <p:nvPr userDrawn="1"/>
        </p:nvPicPr>
        <p:blipFill>
          <a:blip r:embed="rId2" cstate="print"/>
          <a:srcRect/>
          <a:stretch>
            <a:fillRect/>
          </a:stretch>
        </p:blipFill>
        <p:spPr bwMode="auto">
          <a:xfrm>
            <a:off x="5410200" y="457200"/>
            <a:ext cx="3200400" cy="925513"/>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pPr>
              <a:lnSpc>
                <a:spcPct val="120000"/>
              </a:lnSpc>
              <a:spcBef>
                <a:spcPct val="50000"/>
              </a:spcBef>
              <a:defRPr/>
            </a:pPr>
            <a:endParaRPr lang="en-US" dirty="0">
              <a:solidFill>
                <a:srgbClr val="0070C0"/>
              </a:solidFill>
            </a:endParaRPr>
          </a:p>
        </p:txBody>
      </p:sp>
      <p:sp>
        <p:nvSpPr>
          <p:cNvPr id="2051" name="Rectangle 2"/>
          <p:cNvSpPr>
            <a:spLocks noGrp="1" noChangeArrowheads="1"/>
          </p:cNvSpPr>
          <p:nvPr>
            <p:ph type="title"/>
          </p:nvPr>
        </p:nvSpPr>
        <p:spPr bwMode="auto">
          <a:xfrm>
            <a:off x="434975" y="147638"/>
            <a:ext cx="8023225" cy="995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34975" y="1447800"/>
            <a:ext cx="7702550" cy="4691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TextBox 11"/>
          <p:cNvSpPr txBox="1"/>
          <p:nvPr userDrawn="1"/>
        </p:nvSpPr>
        <p:spPr>
          <a:xfrm>
            <a:off x="76200" y="6429375"/>
            <a:ext cx="5181600" cy="717119"/>
          </a:xfrm>
          <a:prstGeom prst="rect">
            <a:avLst/>
          </a:prstGeom>
          <a:noFill/>
        </p:spPr>
        <p:txBody>
          <a:bodyPr>
            <a:spAutoFit/>
          </a:bodyPr>
          <a:lstStyle/>
          <a:p>
            <a:pPr>
              <a:lnSpc>
                <a:spcPct val="120000"/>
              </a:lnSpc>
              <a:spcBef>
                <a:spcPct val="50000"/>
              </a:spcBef>
              <a:defRPr/>
            </a:pPr>
            <a:r>
              <a:rPr lang="en-US" sz="1400" dirty="0" smtClean="0">
                <a:solidFill>
                  <a:schemeClr val="bg1"/>
                </a:solidFill>
              </a:rPr>
              <a:t>Eric Childress (OCLC) 2011-02-22</a:t>
            </a:r>
          </a:p>
          <a:p>
            <a:pPr>
              <a:lnSpc>
                <a:spcPct val="120000"/>
              </a:lnSpc>
              <a:spcBef>
                <a:spcPct val="50000"/>
              </a:spcBef>
              <a:defRPr/>
            </a:pPr>
            <a:endParaRPr lang="en-US" sz="1400" dirty="0">
              <a:solidFill>
                <a:schemeClr val="bg1"/>
              </a:solidFill>
            </a:endParaRPr>
          </a:p>
        </p:txBody>
      </p:sp>
      <p:sp>
        <p:nvSpPr>
          <p:cNvPr id="7" name="TextBox 6"/>
          <p:cNvSpPr txBox="1"/>
          <p:nvPr userDrawn="1"/>
        </p:nvSpPr>
        <p:spPr>
          <a:xfrm>
            <a:off x="8466138" y="6429375"/>
            <a:ext cx="609600" cy="347663"/>
          </a:xfrm>
          <a:prstGeom prst="rect">
            <a:avLst/>
          </a:prstGeom>
          <a:noFill/>
        </p:spPr>
        <p:txBody>
          <a:bodyPr>
            <a:spAutoFit/>
          </a:bodyPr>
          <a:lstStyle/>
          <a:p>
            <a:pPr algn="r">
              <a:lnSpc>
                <a:spcPct val="120000"/>
              </a:lnSpc>
              <a:spcBef>
                <a:spcPct val="50000"/>
              </a:spcBef>
              <a:defRPr/>
            </a:pPr>
            <a:fld id="{D1AE1C6C-27AD-47F3-B448-D15543264502}" type="slidenum">
              <a:rPr lang="en-US" sz="1400">
                <a:solidFill>
                  <a:schemeClr val="bg1"/>
                </a:solidFill>
              </a:rPr>
              <a:pPr algn="r">
                <a:lnSpc>
                  <a:spcPct val="120000"/>
                </a:lnSpc>
                <a:spcBef>
                  <a:spcPct val="50000"/>
                </a:spcBef>
                <a:defRPr/>
              </a:pP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01" r:id="rId2"/>
    <p:sldLayoutId id="2147483702" r:id="rId3"/>
    <p:sldLayoutId id="2147483703" r:id="rId4"/>
    <p:sldLayoutId id="2147483704" r:id="rId5"/>
    <p:sldLayoutId id="2147483705" r:id="rId6"/>
    <p:sldLayoutId id="2147483706" r:id="rId7"/>
    <p:sldLayoutId id="2147483716" r:id="rId8"/>
    <p:sldLayoutId id="2147483717" r:id="rId9"/>
    <p:sldLayoutId id="2147483718" r:id="rId10"/>
    <p:sldLayoutId id="2147483707" r:id="rId11"/>
    <p:sldLayoutId id="214748370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2178B5"/>
          </a:solidFill>
          <a:latin typeface="+mj-lt"/>
          <a:ea typeface="+mj-ea"/>
          <a:cs typeface="+mj-cs"/>
        </a:defRPr>
      </a:lvl1pPr>
      <a:lvl2pPr algn="l" rtl="0" eaLnBrk="0" fontAlgn="base" hangingPunct="0">
        <a:spcBef>
          <a:spcPct val="0"/>
        </a:spcBef>
        <a:spcAft>
          <a:spcPct val="0"/>
        </a:spcAft>
        <a:defRPr sz="3200" b="1">
          <a:solidFill>
            <a:srgbClr val="2178B5"/>
          </a:solidFill>
          <a:latin typeface="Trebuchet MS" pitchFamily="34" charset="0"/>
        </a:defRPr>
      </a:lvl2pPr>
      <a:lvl3pPr algn="l" rtl="0" eaLnBrk="0" fontAlgn="base" hangingPunct="0">
        <a:spcBef>
          <a:spcPct val="0"/>
        </a:spcBef>
        <a:spcAft>
          <a:spcPct val="0"/>
        </a:spcAft>
        <a:defRPr sz="3200" b="1">
          <a:solidFill>
            <a:srgbClr val="2178B5"/>
          </a:solidFill>
          <a:latin typeface="Trebuchet MS" pitchFamily="34" charset="0"/>
        </a:defRPr>
      </a:lvl3pPr>
      <a:lvl4pPr algn="l" rtl="0" eaLnBrk="0" fontAlgn="base" hangingPunct="0">
        <a:spcBef>
          <a:spcPct val="0"/>
        </a:spcBef>
        <a:spcAft>
          <a:spcPct val="0"/>
        </a:spcAft>
        <a:defRPr sz="3200" b="1">
          <a:solidFill>
            <a:srgbClr val="2178B5"/>
          </a:solidFill>
          <a:latin typeface="Trebuchet MS" pitchFamily="34" charset="0"/>
        </a:defRPr>
      </a:lvl4pPr>
      <a:lvl5pPr algn="l" rtl="0" eaLnBrk="0" fontAlgn="base" hangingPunct="0">
        <a:spcBef>
          <a:spcPct val="0"/>
        </a:spcBef>
        <a:spcAft>
          <a:spcPct val="0"/>
        </a:spcAft>
        <a:defRPr sz="3200" b="1">
          <a:solidFill>
            <a:srgbClr val="2178B5"/>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spcBef>
          <a:spcPct val="0"/>
        </a:spcBef>
        <a:spcAft>
          <a:spcPts val="1600"/>
        </a:spcAft>
        <a:buClr>
          <a:srgbClr val="FF7600"/>
        </a:buClr>
        <a:buChar char="•"/>
        <a:defRPr sz="2400">
          <a:solidFill>
            <a:schemeClr val="tx1"/>
          </a:solidFill>
          <a:latin typeface="+mn-lt"/>
          <a:ea typeface="+mn-ea"/>
          <a:cs typeface="+mn-cs"/>
        </a:defRPr>
      </a:lvl1pPr>
      <a:lvl2pPr marL="692150" indent="-222250" algn="l" rtl="0" eaLnBrk="0" fontAlgn="base" hangingPunct="0">
        <a:spcBef>
          <a:spcPct val="0"/>
        </a:spcBef>
        <a:spcAft>
          <a:spcPts val="800"/>
        </a:spcAft>
        <a:buClr>
          <a:srgbClr val="2178B5"/>
        </a:buClr>
        <a:buChar char="•"/>
        <a:defRPr sz="1900">
          <a:solidFill>
            <a:schemeClr val="tx1"/>
          </a:solidFill>
          <a:latin typeface="+mn-lt"/>
        </a:defRPr>
      </a:lvl2pPr>
      <a:lvl3pPr marL="1150938" indent="-223838" algn="l" rtl="0" eaLnBrk="0" fontAlgn="base" hangingPunct="0">
        <a:spcBef>
          <a:spcPct val="0"/>
        </a:spcBef>
        <a:spcAft>
          <a:spcPts val="800"/>
        </a:spcAft>
        <a:buClr>
          <a:srgbClr val="2178B5"/>
        </a:buClr>
        <a:buChar char="•"/>
        <a:defRPr sz="1700">
          <a:solidFill>
            <a:schemeClr val="tx1"/>
          </a:solidFill>
          <a:latin typeface="+mn-lt"/>
        </a:defRPr>
      </a:lvl3pPr>
      <a:lvl4pPr marL="1608138" indent="-223838" algn="l" rtl="0" eaLnBrk="0" fontAlgn="base" hangingPunct="0">
        <a:spcBef>
          <a:spcPct val="0"/>
        </a:spcBef>
        <a:spcAft>
          <a:spcPts val="800"/>
        </a:spcAft>
        <a:buClr>
          <a:srgbClr val="2178B5"/>
        </a:buClr>
        <a:buChar char="•"/>
        <a:defRPr sz="1500">
          <a:solidFill>
            <a:schemeClr val="tx1"/>
          </a:solidFill>
          <a:latin typeface="+mn-lt"/>
        </a:defRPr>
      </a:lvl4pPr>
      <a:lvl5pPr marL="2063750" indent="-222250" algn="l" rtl="0" eaLnBrk="0" fontAlgn="base" hangingPunct="0">
        <a:spcBef>
          <a:spcPct val="0"/>
        </a:spcBef>
        <a:spcAft>
          <a:spcPts val="800"/>
        </a:spcAft>
        <a:buClr>
          <a:srgbClr val="2178B5"/>
        </a:buClr>
        <a:buChar char="•"/>
        <a:defRPr sz="130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pPr>
              <a:lnSpc>
                <a:spcPct val="120000"/>
              </a:lnSpc>
              <a:spcBef>
                <a:spcPct val="50000"/>
              </a:spcBef>
              <a:defRPr/>
            </a:pPr>
            <a:endParaRPr lang="en-US" dirty="0">
              <a:solidFill>
                <a:srgbClr val="0070C0"/>
              </a:solidFill>
            </a:endParaRPr>
          </a:p>
        </p:txBody>
      </p:sp>
      <p:sp>
        <p:nvSpPr>
          <p:cNvPr id="3075" name="Rectangle 2"/>
          <p:cNvSpPr>
            <a:spLocks noGrp="1" noChangeArrowheads="1"/>
          </p:cNvSpPr>
          <p:nvPr>
            <p:ph type="title"/>
          </p:nvPr>
        </p:nvSpPr>
        <p:spPr bwMode="auto">
          <a:xfrm>
            <a:off x="434975" y="147638"/>
            <a:ext cx="8023225" cy="995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434975" y="1447800"/>
            <a:ext cx="7702550" cy="4691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TextBox 11"/>
          <p:cNvSpPr txBox="1"/>
          <p:nvPr userDrawn="1"/>
        </p:nvSpPr>
        <p:spPr>
          <a:xfrm>
            <a:off x="76200" y="6429375"/>
            <a:ext cx="5181600" cy="328613"/>
          </a:xfrm>
          <a:prstGeom prst="rect">
            <a:avLst/>
          </a:prstGeom>
          <a:noFill/>
        </p:spPr>
        <p:txBody>
          <a:bodyPr>
            <a:spAutoFit/>
          </a:bodyPr>
          <a:lstStyle/>
          <a:p>
            <a:pPr>
              <a:lnSpc>
                <a:spcPct val="120000"/>
              </a:lnSpc>
              <a:spcBef>
                <a:spcPct val="50000"/>
              </a:spcBef>
              <a:defRPr/>
            </a:pPr>
            <a:r>
              <a:rPr lang="en-US" sz="1400" dirty="0">
                <a:solidFill>
                  <a:schemeClr val="tx1"/>
                </a:solidFill>
              </a:rPr>
              <a:t>Presentation name</a:t>
            </a:r>
          </a:p>
        </p:txBody>
      </p:sp>
      <p:sp>
        <p:nvSpPr>
          <p:cNvPr id="7" name="TextBox 6"/>
          <p:cNvSpPr txBox="1"/>
          <p:nvPr userDrawn="1"/>
        </p:nvSpPr>
        <p:spPr>
          <a:xfrm>
            <a:off x="8466138" y="6429375"/>
            <a:ext cx="609600" cy="347663"/>
          </a:xfrm>
          <a:prstGeom prst="rect">
            <a:avLst/>
          </a:prstGeom>
          <a:noFill/>
        </p:spPr>
        <p:txBody>
          <a:bodyPr>
            <a:spAutoFit/>
          </a:bodyPr>
          <a:lstStyle/>
          <a:p>
            <a:pPr algn="r">
              <a:lnSpc>
                <a:spcPct val="120000"/>
              </a:lnSpc>
              <a:spcBef>
                <a:spcPct val="50000"/>
              </a:spcBef>
              <a:defRPr/>
            </a:pPr>
            <a:fld id="{3BC4AD06-2B31-4BEE-8487-64C6E6C7F538}" type="slidenum">
              <a:rPr lang="en-US" sz="1400">
                <a:solidFill>
                  <a:schemeClr val="tx1"/>
                </a:solidFill>
              </a:rPr>
              <a:pPr algn="r">
                <a:lnSpc>
                  <a:spcPct val="120000"/>
                </a:lnSpc>
                <a:spcBef>
                  <a:spcPct val="50000"/>
                </a:spcBef>
                <a:defRPr/>
              </a:pPr>
              <a:t>‹#›</a:t>
            </a:fld>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20" r:id="rId8"/>
    <p:sldLayoutId id="2147483721" r:id="rId9"/>
    <p:sldLayoutId id="2147483722" r:id="rId10"/>
  </p:sldLayoutIdLst>
  <p:hf hdr="0" ftr="0" dt="0"/>
  <p:txStyles>
    <p:titleStyle>
      <a:lvl1pPr algn="l" rtl="0" eaLnBrk="0" fontAlgn="base" hangingPunct="0">
        <a:spcBef>
          <a:spcPct val="0"/>
        </a:spcBef>
        <a:spcAft>
          <a:spcPct val="0"/>
        </a:spcAft>
        <a:defRPr sz="3200" b="1">
          <a:solidFill>
            <a:srgbClr val="FF7600"/>
          </a:solidFill>
          <a:latin typeface="+mj-lt"/>
          <a:ea typeface="+mj-ea"/>
          <a:cs typeface="+mj-cs"/>
        </a:defRPr>
      </a:lvl1pPr>
      <a:lvl2pPr algn="l" rtl="0" eaLnBrk="0" fontAlgn="base" hangingPunct="0">
        <a:spcBef>
          <a:spcPct val="0"/>
        </a:spcBef>
        <a:spcAft>
          <a:spcPct val="0"/>
        </a:spcAft>
        <a:defRPr sz="3200" b="1">
          <a:solidFill>
            <a:srgbClr val="FF7600"/>
          </a:solidFill>
          <a:latin typeface="Trebuchet MS" pitchFamily="34" charset="0"/>
        </a:defRPr>
      </a:lvl2pPr>
      <a:lvl3pPr algn="l" rtl="0" eaLnBrk="0" fontAlgn="base" hangingPunct="0">
        <a:spcBef>
          <a:spcPct val="0"/>
        </a:spcBef>
        <a:spcAft>
          <a:spcPct val="0"/>
        </a:spcAft>
        <a:defRPr sz="3200" b="1">
          <a:solidFill>
            <a:srgbClr val="FF7600"/>
          </a:solidFill>
          <a:latin typeface="Trebuchet MS" pitchFamily="34" charset="0"/>
        </a:defRPr>
      </a:lvl3pPr>
      <a:lvl4pPr algn="l" rtl="0" eaLnBrk="0" fontAlgn="base" hangingPunct="0">
        <a:spcBef>
          <a:spcPct val="0"/>
        </a:spcBef>
        <a:spcAft>
          <a:spcPct val="0"/>
        </a:spcAft>
        <a:defRPr sz="3200" b="1">
          <a:solidFill>
            <a:srgbClr val="FF7600"/>
          </a:solidFill>
          <a:latin typeface="Trebuchet MS" pitchFamily="34" charset="0"/>
        </a:defRPr>
      </a:lvl4pPr>
      <a:lvl5pPr algn="l" rtl="0" eaLnBrk="0" fontAlgn="base" hangingPunct="0">
        <a:spcBef>
          <a:spcPct val="0"/>
        </a:spcBef>
        <a:spcAft>
          <a:spcPct val="0"/>
        </a:spcAft>
        <a:defRPr sz="3200" b="1">
          <a:solidFill>
            <a:srgbClr val="FF7600"/>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spcBef>
          <a:spcPct val="0"/>
        </a:spcBef>
        <a:spcAft>
          <a:spcPts val="1600"/>
        </a:spcAft>
        <a:buClr>
          <a:srgbClr val="FF7600"/>
        </a:buClr>
        <a:buChar char="•"/>
        <a:defRPr sz="2400">
          <a:solidFill>
            <a:schemeClr val="tx1"/>
          </a:solidFill>
          <a:latin typeface="+mn-lt"/>
          <a:ea typeface="+mn-ea"/>
          <a:cs typeface="+mn-cs"/>
        </a:defRPr>
      </a:lvl1pPr>
      <a:lvl2pPr marL="692150" indent="-222250" algn="l" rtl="0" eaLnBrk="0" fontAlgn="base" hangingPunct="0">
        <a:spcBef>
          <a:spcPct val="0"/>
        </a:spcBef>
        <a:spcAft>
          <a:spcPts val="800"/>
        </a:spcAft>
        <a:buClr>
          <a:srgbClr val="FF7600"/>
        </a:buClr>
        <a:buChar char="•"/>
        <a:defRPr sz="1900">
          <a:solidFill>
            <a:schemeClr val="tx1"/>
          </a:solidFill>
          <a:latin typeface="+mn-lt"/>
        </a:defRPr>
      </a:lvl2pPr>
      <a:lvl3pPr marL="1150938" indent="-223838" algn="l" rtl="0" eaLnBrk="0" fontAlgn="base" hangingPunct="0">
        <a:spcBef>
          <a:spcPct val="0"/>
        </a:spcBef>
        <a:spcAft>
          <a:spcPts val="800"/>
        </a:spcAft>
        <a:buClr>
          <a:srgbClr val="FF7600"/>
        </a:buClr>
        <a:buChar char="•"/>
        <a:defRPr sz="1700">
          <a:solidFill>
            <a:schemeClr val="tx1"/>
          </a:solidFill>
          <a:latin typeface="+mn-lt"/>
        </a:defRPr>
      </a:lvl3pPr>
      <a:lvl4pPr marL="1608138" indent="-223838" algn="l" rtl="0" eaLnBrk="0" fontAlgn="base" hangingPunct="0">
        <a:spcBef>
          <a:spcPct val="0"/>
        </a:spcBef>
        <a:spcAft>
          <a:spcPts val="800"/>
        </a:spcAft>
        <a:buClr>
          <a:srgbClr val="FF7600"/>
        </a:buClr>
        <a:buChar char="•"/>
        <a:defRPr sz="1500">
          <a:solidFill>
            <a:schemeClr val="tx1"/>
          </a:solidFill>
          <a:latin typeface="+mn-lt"/>
        </a:defRPr>
      </a:lvl4pPr>
      <a:lvl5pPr marL="2063750" indent="-222250" algn="l" rtl="0" eaLnBrk="0" fontAlgn="base" hangingPunct="0">
        <a:spcBef>
          <a:spcPct val="0"/>
        </a:spcBef>
        <a:spcAft>
          <a:spcPts val="800"/>
        </a:spcAft>
        <a:buClr>
          <a:srgbClr val="FF7600"/>
        </a:buClr>
        <a:buChar char="•"/>
        <a:defRPr sz="130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www.oclc.org/research/activities/via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oclc.org/research/news/2011-01-06.htm" TargetMode="External"/><Relationship Id="rId5" Type="http://schemas.openxmlformats.org/officeDocument/2006/relationships/hyperlink" Target="http://www.oclc.org/research/news/2010-05-17.htm" TargetMode="External"/><Relationship Id="rId4" Type="http://schemas.openxmlformats.org/officeDocument/2006/relationships/hyperlink" Target="http://www.oclc.org/research/activities/identities/default.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viaf.org/" TargetMode="External"/><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orlabs.oclc.org/identities/lccn-n79-91588" TargetMode="Externa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ceaconsulting.com/" TargetMode="External"/><Relationship Id="rId2" Type="http://schemas.openxmlformats.org/officeDocument/2006/relationships/hyperlink" Target="http://www.oclc.org/research/publications/library/2010/2010-07.pdf" TargetMode="External"/><Relationship Id="rId1" Type="http://schemas.openxmlformats.org/officeDocument/2006/relationships/slideLayout" Target="../slideLayouts/slideLayout3.xml"/><Relationship Id="rId4" Type="http://schemas.openxmlformats.org/officeDocument/2006/relationships/image" Target="../media/image44.wmf"/></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oclc.org/research/events/2010-01-15a.pdf"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oclc.org/research/events/2010-01-15a.pdf"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www.oclc.org/research/publications/library/2011/2011-01.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oclc.org/research/default.ht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geekthelibrary.org/" TargetMode="External"/><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www.oclc.org/us/en/reports/2010perceptions.htm"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www.oclc.org/reports/default.ht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www.oclc.org/research/publications/reports.htm" TargetMode="External"/><Relationship Id="rId4" Type="http://schemas.openxmlformats.org/officeDocument/2006/relationships/hyperlink" Target="http://www.webjunction.or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oclc.org/research/publications/library/2010/2010-14.pdf" TargetMode="Externa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www.jisc.ac.uk/media/documents/publications/reports/2010/digitalinformationseekerreport.pdf" TargetMode="Externa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hyperlink" Target="http://www.oclc.org/research/publications/library/2010/2010-14a.xls" TargetMode="External"/><Relationship Id="rId4" Type="http://schemas.openxmlformats.org/officeDocument/2006/relationships/hyperlink" Target="http://brtf.sdsc.edu/biblio/BRTF_Final_Report.pdf" TargetMode="Externa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purl.org/docs/index.html" TargetMode="External"/><Relationship Id="rId7" Type="http://schemas.openxmlformats.org/officeDocument/2006/relationships/hyperlink" Target="http://experimental.worldcat.org/mapfast/"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hyperlink" Target="http://www.oclc.org/research/activities/researchworks.htm" TargetMode="Externa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oclc.org/research/publications/default.htm" TargetMode="External"/><Relationship Id="rId7" Type="http://schemas.openxmlformats.org/officeDocument/2006/relationships/hyperlink" Target="http://www.oclc.org/research/dss/default.ht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hyperlink" Target="http://hangingtogether.org/" TargetMode="Externa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hyperlink" Target="http://orweblog.oclc.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oclc.org/research/activities/default.ht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ctrTitle"/>
          </p:nvPr>
        </p:nvSpPr>
        <p:spPr>
          <a:xfrm>
            <a:off x="3200400" y="915988"/>
            <a:ext cx="5570538" cy="1751012"/>
          </a:xfrm>
        </p:spPr>
        <p:txBody>
          <a:bodyPr/>
          <a:lstStyle/>
          <a:p>
            <a:pPr eaLnBrk="1" hangingPunct="1"/>
            <a:r>
              <a:rPr lang="en-US" sz="3600" dirty="0" smtClean="0"/>
              <a:t>OCLC Research: </a:t>
            </a:r>
            <a:br>
              <a:rPr lang="en-US" sz="3600" dirty="0" smtClean="0"/>
            </a:br>
            <a:r>
              <a:rPr lang="en-US" sz="3600" dirty="0" smtClean="0"/>
              <a:t>Shared Issues, Collaborative Work for Libraries and Beyond</a:t>
            </a:r>
            <a:endParaRPr lang="en-US" sz="2800" dirty="0" smtClean="0"/>
          </a:p>
        </p:txBody>
      </p:sp>
      <p:sp>
        <p:nvSpPr>
          <p:cNvPr id="12291" name="Rectangle 3"/>
          <p:cNvSpPr>
            <a:spLocks noGrp="1" noChangeArrowheads="1"/>
          </p:cNvSpPr>
          <p:nvPr>
            <p:ph type="subTitle" idx="1"/>
          </p:nvPr>
        </p:nvSpPr>
        <p:spPr>
          <a:xfrm>
            <a:off x="3200400" y="3352800"/>
            <a:ext cx="4198938" cy="1930400"/>
          </a:xfrm>
        </p:spPr>
        <p:txBody>
          <a:bodyPr/>
          <a:lstStyle/>
          <a:p>
            <a:pPr eaLnBrk="1" hangingPunct="1">
              <a:buFontTx/>
              <a:buNone/>
            </a:pPr>
            <a:r>
              <a:rPr lang="en-US" dirty="0" smtClean="0"/>
              <a:t>Eric Childress</a:t>
            </a:r>
          </a:p>
          <a:p>
            <a:pPr eaLnBrk="1" hangingPunct="1">
              <a:buFontTx/>
              <a:buNone/>
            </a:pPr>
            <a:r>
              <a:rPr lang="en-US" dirty="0" smtClean="0"/>
              <a:t>Consulting Project Manager</a:t>
            </a:r>
          </a:p>
          <a:p>
            <a:pPr eaLnBrk="1" hangingPunct="1">
              <a:buFontTx/>
              <a:buNone/>
            </a:pPr>
            <a:r>
              <a:rPr lang="en-US" dirty="0" smtClean="0"/>
              <a:t>OCLC Research</a:t>
            </a:r>
          </a:p>
        </p:txBody>
      </p:sp>
      <p:pic>
        <p:nvPicPr>
          <p:cNvPr id="12292" name="Picture 4"/>
          <p:cNvPicPr>
            <a:picLocks noChangeAspect="1" noChangeArrowheads="1"/>
          </p:cNvPicPr>
          <p:nvPr/>
        </p:nvPicPr>
        <p:blipFill>
          <a:blip r:embed="rId3" cstate="print"/>
          <a:srcRect/>
          <a:stretch>
            <a:fillRect/>
          </a:stretch>
        </p:blipFill>
        <p:spPr bwMode="auto">
          <a:xfrm>
            <a:off x="7239000" y="3276600"/>
            <a:ext cx="1403350" cy="1752600"/>
          </a:xfrm>
          <a:prstGeom prst="rect">
            <a:avLst/>
          </a:prstGeom>
          <a:noFill/>
          <a:ln w="9525">
            <a:noFill/>
            <a:miter lim="800000"/>
            <a:headEnd/>
            <a:tailEnd/>
          </a:ln>
        </p:spPr>
      </p:pic>
      <p:pic>
        <p:nvPicPr>
          <p:cNvPr id="12293" name="Picture 5"/>
          <p:cNvPicPr>
            <a:picLocks noChangeAspect="1" noChangeArrowheads="1"/>
          </p:cNvPicPr>
          <p:nvPr/>
        </p:nvPicPr>
        <p:blipFill>
          <a:blip r:embed="rId4" cstate="print"/>
          <a:srcRect/>
          <a:stretch>
            <a:fillRect/>
          </a:stretch>
        </p:blipFill>
        <p:spPr bwMode="auto">
          <a:xfrm>
            <a:off x="838200" y="4191000"/>
            <a:ext cx="1219200" cy="1771650"/>
          </a:xfrm>
          <a:prstGeom prst="rect">
            <a:avLst/>
          </a:prstGeom>
          <a:noFill/>
          <a:ln w="9525">
            <a:noFill/>
            <a:miter lim="800000"/>
            <a:headEnd/>
            <a:tailEnd/>
          </a:ln>
        </p:spPr>
      </p:pic>
      <p:sp>
        <p:nvSpPr>
          <p:cNvPr id="6" name="TextBox 5"/>
          <p:cNvSpPr txBox="1"/>
          <p:nvPr/>
        </p:nvSpPr>
        <p:spPr>
          <a:xfrm>
            <a:off x="381000" y="6019800"/>
            <a:ext cx="5328703" cy="461665"/>
          </a:xfrm>
          <a:prstGeom prst="rect">
            <a:avLst/>
          </a:prstGeom>
          <a:noFill/>
        </p:spPr>
        <p:txBody>
          <a:bodyPr wrap="none" rtlCol="0">
            <a:spAutoFit/>
          </a:bodyPr>
          <a:lstStyle/>
          <a:p>
            <a:r>
              <a:rPr lang="en-US" dirty="0" smtClean="0"/>
              <a:t>UNCG - Spring, 2011 UL/LIS Lecture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4975" y="147638"/>
            <a:ext cx="8023225" cy="995362"/>
          </a:xfrm>
        </p:spPr>
        <p:txBody>
          <a:bodyPr/>
          <a:lstStyle/>
          <a:p>
            <a:pPr eaLnBrk="1" hangingPunct="1"/>
            <a:r>
              <a:rPr lang="en-US" dirty="0" smtClean="0"/>
              <a:t>Sample projects</a:t>
            </a:r>
          </a:p>
        </p:txBody>
      </p:sp>
      <p:sp>
        <p:nvSpPr>
          <p:cNvPr id="18435" name="Rectangle 3"/>
          <p:cNvSpPr>
            <a:spLocks noGrp="1" noChangeArrowheads="1"/>
          </p:cNvSpPr>
          <p:nvPr>
            <p:ph type="body" idx="1"/>
          </p:nvPr>
        </p:nvSpPr>
        <p:spPr>
          <a:xfrm>
            <a:off x="434975" y="1447800"/>
            <a:ext cx="7702550" cy="4691063"/>
          </a:xfrm>
        </p:spPr>
        <p:txBody>
          <a:bodyPr/>
          <a:lstStyle/>
          <a:p>
            <a:pPr marL="238125" indent="-225425" eaLnBrk="1" hangingPunct="1">
              <a:spcAft>
                <a:spcPts val="1600"/>
              </a:spcAft>
              <a:buClr>
                <a:srgbClr val="FF7600"/>
              </a:buClr>
              <a:buFontTx/>
              <a:buChar char="•"/>
            </a:pPr>
            <a:r>
              <a:rPr lang="en-US" i="1" dirty="0" smtClean="0"/>
              <a:t>Metadata Support &amp; Management</a:t>
            </a:r>
          </a:p>
          <a:p>
            <a:pPr lvl="1" eaLnBrk="1" hangingPunct="1">
              <a:spcAft>
                <a:spcPts val="800"/>
              </a:spcAft>
            </a:pPr>
            <a:r>
              <a:rPr lang="en-US" dirty="0" smtClean="0">
                <a:hlinkClick r:id="rId3"/>
              </a:rPr>
              <a:t>VIAF (Virtual International Authority File)</a:t>
            </a:r>
            <a:endParaRPr lang="en-US" dirty="0" smtClean="0">
              <a:hlinkClick r:id="rId4"/>
            </a:endParaRPr>
          </a:p>
          <a:p>
            <a:pPr lvl="1" eaLnBrk="1" hangingPunct="1">
              <a:spcAft>
                <a:spcPts val="800"/>
              </a:spcAft>
            </a:pPr>
            <a:r>
              <a:rPr lang="en-US" dirty="0" smtClean="0">
                <a:hlinkClick r:id="rId4"/>
              </a:rPr>
              <a:t>WorldCat Identities</a:t>
            </a:r>
            <a:endParaRPr lang="en-US" dirty="0" smtClean="0"/>
          </a:p>
          <a:p>
            <a:pPr lvl="1" eaLnBrk="1" hangingPunct="1">
              <a:spcAft>
                <a:spcPts val="800"/>
              </a:spcAft>
              <a:buFontTx/>
              <a:buNone/>
            </a:pPr>
            <a:endParaRPr lang="en-US" dirty="0" smtClean="0"/>
          </a:p>
          <a:p>
            <a:pPr marL="238125" indent="-225425" eaLnBrk="1" hangingPunct="1">
              <a:spcAft>
                <a:spcPts val="1600"/>
              </a:spcAft>
              <a:buClr>
                <a:srgbClr val="FF7600"/>
              </a:buClr>
              <a:buFontTx/>
              <a:buChar char="•"/>
            </a:pPr>
            <a:r>
              <a:rPr lang="en-US" i="1" dirty="0" smtClean="0"/>
              <a:t>System-wide Organization</a:t>
            </a:r>
          </a:p>
          <a:p>
            <a:pPr lvl="1" eaLnBrk="1" hangingPunct="1">
              <a:spcAft>
                <a:spcPts val="800"/>
              </a:spcAft>
            </a:pPr>
            <a:r>
              <a:rPr lang="en-US" i="1" dirty="0" smtClean="0">
                <a:hlinkClick r:id="rId5"/>
              </a:rPr>
              <a:t>Greening Interlibrary Loan Practices</a:t>
            </a:r>
            <a:endParaRPr lang="en-US" i="1" dirty="0" smtClean="0"/>
          </a:p>
          <a:p>
            <a:pPr lvl="1" eaLnBrk="1" hangingPunct="1">
              <a:spcAft>
                <a:spcPts val="800"/>
              </a:spcAft>
            </a:pPr>
            <a:r>
              <a:rPr lang="en-US" i="1" dirty="0" smtClean="0">
                <a:hlinkClick r:id="rId6"/>
              </a:rPr>
              <a:t>Cloud-sourcing Research Collections: Managing Print in the Mass-digitized Library Environment</a:t>
            </a:r>
            <a:endParaRPr lang="en-US" i="1" dirty="0" smtClean="0"/>
          </a:p>
          <a:p>
            <a:pPr lvl="1" eaLnBrk="1" hangingPunct="1">
              <a:spcAft>
                <a:spcPts val="800"/>
              </a:spcAft>
              <a:buFontTx/>
              <a:buNone/>
            </a:pPr>
            <a:endParaRPr lang="en-US" i="1" dirty="0" smtClean="0"/>
          </a:p>
          <a:p>
            <a:pPr marL="238125" indent="-225425" eaLnBrk="1" hangingPunct="1">
              <a:spcAft>
                <a:spcPts val="1600"/>
              </a:spcAft>
              <a:buClr>
                <a:srgbClr val="FF7600"/>
              </a:buClr>
              <a:buFontTx/>
              <a:buChar cha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VIAF (Virtual International Authority File)</a:t>
            </a:r>
            <a:endParaRPr lang="en-US" dirty="0"/>
          </a:p>
        </p:txBody>
      </p:sp>
      <p:pic>
        <p:nvPicPr>
          <p:cNvPr id="10" name="Picture 3"/>
          <p:cNvPicPr>
            <a:picLocks noGrp="1" noChangeAspect="1" noChangeArrowheads="1"/>
          </p:cNvPicPr>
          <p:nvPr>
            <p:ph sz="half" idx="1"/>
          </p:nvPr>
        </p:nvPicPr>
        <p:blipFill>
          <a:blip r:embed="rId2" cstate="print"/>
          <a:srcRect l="45797" t="12041" r="22466" b="49259"/>
          <a:stretch>
            <a:fillRect/>
          </a:stretch>
        </p:blipFill>
        <p:spPr bwMode="auto">
          <a:xfrm>
            <a:off x="665489" y="2161069"/>
            <a:ext cx="3358497" cy="3232775"/>
          </a:xfrm>
          <a:prstGeom prst="rect">
            <a:avLst/>
          </a:prstGeom>
          <a:solidFill>
            <a:schemeClr val="bg2"/>
          </a:solidFill>
          <a:ln w="9525">
            <a:noFill/>
            <a:miter lim="800000"/>
            <a:headEnd/>
            <a:tailEnd/>
          </a:ln>
        </p:spPr>
      </p:pic>
      <p:sp>
        <p:nvSpPr>
          <p:cNvPr id="12" name="Content Placeholder 11"/>
          <p:cNvSpPr>
            <a:spLocks noGrp="1"/>
          </p:cNvSpPr>
          <p:nvPr>
            <p:ph sz="half" idx="2"/>
          </p:nvPr>
        </p:nvSpPr>
        <p:spPr/>
        <p:txBody>
          <a:bodyPr/>
          <a:lstStyle/>
          <a:p>
            <a:pPr marL="91440"/>
            <a:r>
              <a:rPr lang="en-US" dirty="0" smtClean="0">
                <a:solidFill>
                  <a:schemeClr val="bg2"/>
                </a:solidFill>
              </a:rPr>
              <a:t>Cooperative project</a:t>
            </a:r>
          </a:p>
          <a:p>
            <a:pPr marL="91440" lvl="1"/>
            <a:r>
              <a:rPr lang="en-US" sz="2400" dirty="0" smtClean="0">
                <a:solidFill>
                  <a:schemeClr val="bg2"/>
                </a:solidFill>
              </a:rPr>
              <a:t>Led by BnF, DNB, LC and OCLC</a:t>
            </a:r>
          </a:p>
          <a:p>
            <a:pPr marL="91440"/>
            <a:r>
              <a:rPr lang="en-US" dirty="0" smtClean="0">
                <a:solidFill>
                  <a:schemeClr val="bg2"/>
                </a:solidFill>
              </a:rPr>
              <a:t>Matching &amp; merging of national-level authority files</a:t>
            </a:r>
          </a:p>
          <a:p>
            <a:pPr marL="91440"/>
            <a:r>
              <a:rPr lang="en-US" dirty="0" smtClean="0">
                <a:solidFill>
                  <a:schemeClr val="bg2"/>
                </a:solidFill>
              </a:rPr>
              <a:t>Browser interface</a:t>
            </a:r>
          </a:p>
          <a:p>
            <a:pPr marL="91440"/>
            <a:r>
              <a:rPr lang="en-US" dirty="0" smtClean="0">
                <a:solidFill>
                  <a:schemeClr val="bg2"/>
                </a:solidFill>
              </a:rPr>
              <a:t>Machine services</a:t>
            </a:r>
            <a:endParaRPr lang="en-US" dirty="0" smtClean="0">
              <a:solidFill>
                <a:schemeClr val="bg2"/>
              </a:solidFill>
              <a:hlinkClick r:id="rId3"/>
            </a:endParaRPr>
          </a:p>
          <a:p>
            <a:pPr marL="91440"/>
            <a:r>
              <a:rPr lang="en-US" dirty="0" smtClean="0">
                <a:hlinkClick r:id="rId3"/>
              </a:rPr>
              <a:t>http://viaf.org/</a:t>
            </a:r>
            <a:r>
              <a:rPr lang="en-US" dirty="0" smtClean="0"/>
              <a: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VIAF (cont’)</a:t>
            </a:r>
            <a:endParaRPr lang="en-US" dirty="0"/>
          </a:p>
        </p:txBody>
      </p:sp>
      <p:sp>
        <p:nvSpPr>
          <p:cNvPr id="3" name="Content Placeholder 2"/>
          <p:cNvSpPr>
            <a:spLocks noGrp="1"/>
          </p:cNvSpPr>
          <p:nvPr>
            <p:ph idx="10"/>
          </p:nvPr>
        </p:nvSpPr>
        <p:spPr/>
        <p:txBody>
          <a:bodyPr/>
          <a:lstStyle/>
          <a:p>
            <a:r>
              <a:rPr lang="en-US" dirty="0" smtClean="0"/>
              <a:t>As of Jan 2011:</a:t>
            </a:r>
          </a:p>
          <a:p>
            <a:pPr lvl="1">
              <a:buFont typeface="Arial" pitchFamily="34" charset="0"/>
              <a:buChar char="•"/>
            </a:pPr>
            <a:r>
              <a:rPr lang="en-US" dirty="0" smtClean="0"/>
              <a:t>21 files</a:t>
            </a:r>
          </a:p>
          <a:p>
            <a:pPr lvl="1">
              <a:buFont typeface="Arial" pitchFamily="34" charset="0"/>
              <a:buChar char="•"/>
            </a:pPr>
            <a:r>
              <a:rPr lang="en-US" dirty="0" smtClean="0"/>
              <a:t>17 million names</a:t>
            </a:r>
          </a:p>
          <a:p>
            <a:pPr lvl="1">
              <a:buFont typeface="Arial" pitchFamily="34" charset="0"/>
              <a:buChar char="•"/>
            </a:pPr>
            <a:r>
              <a:rPr lang="en-US" dirty="0" smtClean="0"/>
              <a:t>6.5 million links</a:t>
            </a:r>
          </a:p>
          <a:p>
            <a:pPr lvl="1">
              <a:buFont typeface="Arial" pitchFamily="34" charset="0"/>
              <a:buChar char="•"/>
            </a:pPr>
            <a:r>
              <a:rPr lang="en-US" dirty="0" smtClean="0"/>
              <a:t>14 million clusters</a:t>
            </a:r>
          </a:p>
          <a:p>
            <a:pPr lvl="1">
              <a:buFont typeface="Arial" pitchFamily="34" charset="0"/>
              <a:buChar char="•"/>
            </a:pPr>
            <a:r>
              <a:rPr lang="en-US" dirty="0" smtClean="0"/>
              <a:t>Personal, corporate, conference names</a:t>
            </a:r>
          </a:p>
          <a:p>
            <a:pPr marL="91440">
              <a:spcBef>
                <a:spcPts val="0"/>
              </a:spcBef>
              <a:buClr>
                <a:schemeClr val="tx1"/>
              </a:buClr>
              <a:buFont typeface="Arial" pitchFamily="34" charset="0"/>
              <a:buChar char="•"/>
            </a:pPr>
            <a:r>
              <a:rPr lang="en-US" dirty="0" smtClean="0"/>
              <a:t> Leverages both authority files and bibliographic data (including data mining of WorldCat)</a:t>
            </a:r>
          </a:p>
          <a:p>
            <a:pPr marL="91440">
              <a:spcBef>
                <a:spcPts val="0"/>
              </a:spcBef>
              <a:buClr>
                <a:schemeClr val="tx1"/>
              </a:buClr>
              <a:buFont typeface="Arial" pitchFamily="34" charset="0"/>
              <a:buChar char="•"/>
            </a:pPr>
            <a:r>
              <a:rPr lang="en-US" dirty="0" smtClean="0"/>
              <a:t>OCLC Research-developed software routines benefit from review/reporting of experts in VIAF organizations</a:t>
            </a:r>
          </a:p>
          <a:p>
            <a:pPr marL="91440">
              <a:spcBef>
                <a:spcPts val="0"/>
              </a:spcBef>
              <a:buClr>
                <a:schemeClr val="tx1"/>
              </a:buClr>
              <a:buFont typeface="Arial" pitchFamily="34" charset="0"/>
              <a:buChar char="•"/>
            </a:pPr>
            <a:r>
              <a:rPr lang="en-US" dirty="0" smtClean="0"/>
              <a:t>Future: transition to OCLC production service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VIAF?</a:t>
            </a:r>
            <a:endParaRPr lang="en-US" dirty="0"/>
          </a:p>
        </p:txBody>
      </p:sp>
      <p:sp>
        <p:nvSpPr>
          <p:cNvPr id="3" name="Content Placeholder 2"/>
          <p:cNvSpPr>
            <a:spLocks noGrp="1"/>
          </p:cNvSpPr>
          <p:nvPr>
            <p:ph idx="10"/>
          </p:nvPr>
        </p:nvSpPr>
        <p:spPr/>
        <p:txBody>
          <a:bodyPr/>
          <a:lstStyle/>
          <a:p>
            <a:pPr>
              <a:buFont typeface="Arial" pitchFamily="34" charset="0"/>
              <a:buChar char="•"/>
            </a:pPr>
            <a:r>
              <a:rPr lang="en-US" dirty="0" smtClean="0"/>
              <a:t> Potentially faster, better, cheaper authority work </a:t>
            </a:r>
          </a:p>
          <a:p>
            <a:pPr lvl="1">
              <a:buFont typeface="Arial" pitchFamily="34" charset="0"/>
              <a:buChar char="•"/>
            </a:pPr>
            <a:r>
              <a:rPr lang="en-US" dirty="0" smtClean="0"/>
              <a:t>VIAF is concrete expression of long-time IFLA idea of system for sharing/leveraging authority work across communities – </a:t>
            </a:r>
          </a:p>
          <a:p>
            <a:pPr>
              <a:buFont typeface="Arial" pitchFamily="34" charset="0"/>
              <a:buChar char="•"/>
            </a:pPr>
            <a:r>
              <a:rPr lang="en-US" dirty="0" smtClean="0"/>
              <a:t> Disambiguation is valuable</a:t>
            </a:r>
          </a:p>
          <a:p>
            <a:pPr lvl="1">
              <a:buFont typeface="Arial" pitchFamily="34" charset="0"/>
              <a:buChar char="•"/>
            </a:pPr>
            <a:r>
              <a:rPr lang="en-US" dirty="0" smtClean="0"/>
              <a:t>ISNI (International Standard Name Identifier) will leverage VIAF to help populate and maintain its files </a:t>
            </a:r>
          </a:p>
          <a:p>
            <a:pPr lvl="1">
              <a:buFont typeface="Arial" pitchFamily="34" charset="0"/>
              <a:buChar char="•"/>
            </a:pPr>
            <a:r>
              <a:rPr lang="en-US" dirty="0" smtClean="0"/>
              <a:t>Localization made easier</a:t>
            </a:r>
          </a:p>
          <a:p>
            <a:pPr>
              <a:buFont typeface="Arial" pitchFamily="34" charset="0"/>
              <a:buChar char="•"/>
            </a:pPr>
            <a:r>
              <a:rPr lang="en-US" dirty="0" smtClean="0"/>
              <a:t> Linked data </a:t>
            </a:r>
          </a:p>
          <a:p>
            <a:pPr lvl="1">
              <a:buFont typeface="Arial" pitchFamily="34" charset="0"/>
              <a:buChar char="•"/>
            </a:pPr>
            <a:r>
              <a:rPr lang="en-US" dirty="0" smtClean="0"/>
              <a:t>VIAF provides a predictable identifier to link authority files, various names and identifier – a “hub” grade identifier</a:t>
            </a:r>
          </a:p>
          <a:p>
            <a:pPr lvl="1">
              <a:buFont typeface="Arial" pitchFamily="34" charset="0"/>
              <a:buChar char="•"/>
            </a:pPr>
            <a:r>
              <a:rPr lang="en-US" dirty="0" smtClean="0"/>
              <a:t>VIAF data is freely accessible in machine-readable form</a:t>
            </a:r>
          </a:p>
          <a:p>
            <a:pPr lvl="1">
              <a:buFont typeface="Arial" pitchFamily="34" charset="0"/>
              <a:buChar char="•"/>
            </a:pPr>
            <a:r>
              <a:rPr lang="en-US" dirty="0" smtClean="0"/>
              <a:t>Freebase, other projects leveraging VIAF</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t="9905" r="24286" b="24571"/>
          <a:stretch>
            <a:fillRect/>
          </a:stretch>
        </p:blipFill>
        <p:spPr bwMode="auto">
          <a:xfrm>
            <a:off x="51391" y="304800"/>
            <a:ext cx="9016409" cy="4876800"/>
          </a:xfrm>
          <a:prstGeom prst="rect">
            <a:avLst/>
          </a:prstGeom>
          <a:noFill/>
          <a:ln w="9525">
            <a:solidFill>
              <a:schemeClr val="accent5">
                <a:lumMod val="50000"/>
              </a:schemeClr>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t="22242" r="34286" b="5524"/>
          <a:stretch>
            <a:fillRect/>
          </a:stretch>
        </p:blipFill>
        <p:spPr bwMode="auto">
          <a:xfrm>
            <a:off x="228600" y="0"/>
            <a:ext cx="8651406" cy="5943600"/>
          </a:xfrm>
          <a:prstGeom prst="rect">
            <a:avLst/>
          </a:prstGeom>
          <a:noFill/>
          <a:ln w="9525">
            <a:solidFill>
              <a:schemeClr val="accent5">
                <a:lumMod val="50000"/>
              </a:schemeClr>
            </a:solidFill>
            <a:miter lim="800000"/>
            <a:headEnd/>
            <a:tailEnd/>
          </a:ln>
        </p:spPr>
      </p:pic>
      <p:sp>
        <p:nvSpPr>
          <p:cNvPr id="3" name="AutoShape 6"/>
          <p:cNvSpPr>
            <a:spLocks noChangeArrowheads="1"/>
          </p:cNvSpPr>
          <p:nvPr/>
        </p:nvSpPr>
        <p:spPr bwMode="auto">
          <a:xfrm>
            <a:off x="4419600" y="6019800"/>
            <a:ext cx="304800" cy="228600"/>
          </a:xfrm>
          <a:prstGeom prst="downArrow">
            <a:avLst>
              <a:gd name="adj1" fmla="val 50000"/>
              <a:gd name="adj2" fmla="val 25000"/>
            </a:avLst>
          </a:prstGeom>
          <a:solidFill>
            <a:schemeClr val="folHlink"/>
          </a:solidFill>
          <a:ln w="9525">
            <a:solidFill>
              <a:schemeClr val="folHlink"/>
            </a:solidFill>
            <a:miter lim="800000"/>
            <a:headEnd/>
            <a:tailEnd/>
          </a:ln>
        </p:spPr>
        <p:txBody>
          <a:bodyPr vert="eaVert" wrap="none" anchor="ct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l="2857" t="9905" r="44762" b="5524"/>
          <a:stretch>
            <a:fillRect/>
          </a:stretch>
        </p:blipFill>
        <p:spPr bwMode="auto">
          <a:xfrm>
            <a:off x="1350319" y="228600"/>
            <a:ext cx="6041081"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34975" y="147638"/>
            <a:ext cx="8023225" cy="995362"/>
          </a:xfrm>
        </p:spPr>
        <p:txBody>
          <a:bodyPr/>
          <a:lstStyle/>
          <a:p>
            <a:pPr eaLnBrk="1" hangingPunct="1"/>
            <a:r>
              <a:rPr lang="en-US" dirty="0" smtClean="0"/>
              <a:t>WorldCat Identities</a:t>
            </a:r>
          </a:p>
        </p:txBody>
      </p:sp>
      <p:sp>
        <p:nvSpPr>
          <p:cNvPr id="19459" name="Rectangle 3"/>
          <p:cNvSpPr>
            <a:spLocks noGrp="1" noChangeArrowheads="1"/>
          </p:cNvSpPr>
          <p:nvPr>
            <p:ph type="body" idx="1"/>
          </p:nvPr>
        </p:nvSpPr>
        <p:spPr>
          <a:xfrm>
            <a:off x="434975" y="1447800"/>
            <a:ext cx="7702550" cy="4691063"/>
          </a:xfrm>
        </p:spPr>
        <p:txBody>
          <a:bodyPr/>
          <a:lstStyle/>
          <a:p>
            <a:pPr marL="238125" indent="-225425" eaLnBrk="1" hangingPunct="1">
              <a:spcAft>
                <a:spcPts val="1600"/>
              </a:spcAft>
              <a:buClr>
                <a:srgbClr val="FF7600"/>
              </a:buClr>
              <a:buFontTx/>
              <a:buChar char="•"/>
            </a:pPr>
            <a:r>
              <a:rPr lang="en-US" dirty="0" smtClean="0"/>
              <a:t>Using data mining techniques OCLC builds a summary page for persons and corporate bodies referenced in WorldCat bibliographic records (25 million</a:t>
            </a:r>
            <a:r>
              <a:rPr lang="en-US" baseline="30000" dirty="0" smtClean="0"/>
              <a:t>+</a:t>
            </a:r>
            <a:r>
              <a:rPr lang="en-US" dirty="0" smtClean="0"/>
              <a:t>)</a:t>
            </a:r>
          </a:p>
          <a:p>
            <a:pPr marL="238125" indent="-225425" eaLnBrk="1" hangingPunct="1">
              <a:spcAft>
                <a:spcPts val="1600"/>
              </a:spcAft>
              <a:buClr>
                <a:srgbClr val="FF7600"/>
              </a:buClr>
              <a:buFontTx/>
              <a:buChar char="•"/>
            </a:pPr>
            <a:r>
              <a:rPr lang="en-US" dirty="0" smtClean="0"/>
              <a:t>Data is derived from bibliographic data and authority records and holdings in WorldCat</a:t>
            </a:r>
          </a:p>
          <a:p>
            <a:pPr marL="238125" indent="-225425" eaLnBrk="1" hangingPunct="1">
              <a:spcAft>
                <a:spcPts val="1600"/>
              </a:spcAft>
              <a:buClr>
                <a:srgbClr val="FF7600"/>
              </a:buClr>
              <a:buFontTx/>
              <a:buChar char="•"/>
            </a:pPr>
            <a:r>
              <a:rPr lang="en-US" dirty="0" smtClean="0"/>
              <a:t>Special features include a publication timeline:</a:t>
            </a:r>
          </a:p>
          <a:p>
            <a:pPr marL="238125" indent="-225425" eaLnBrk="1" hangingPunct="1">
              <a:spcAft>
                <a:spcPts val="1600"/>
              </a:spcAft>
              <a:buClr>
                <a:srgbClr val="FF7600"/>
              </a:buClr>
              <a:buFontTx/>
              <a:buChar char="•"/>
            </a:pPr>
            <a:endParaRPr lang="en-US" dirty="0" smtClean="0"/>
          </a:p>
        </p:txBody>
      </p:sp>
      <p:pic>
        <p:nvPicPr>
          <p:cNvPr id="19460" name="Picture 4">
            <a:hlinkClick r:id="rId2"/>
          </p:cNvPr>
          <p:cNvPicPr>
            <a:picLocks noChangeAspect="1" noChangeArrowheads="1"/>
          </p:cNvPicPr>
          <p:nvPr/>
        </p:nvPicPr>
        <p:blipFill>
          <a:blip r:embed="rId3" cstate="print"/>
          <a:srcRect l="1553" t="42664" r="42603" b="37936"/>
          <a:stretch>
            <a:fillRect/>
          </a:stretch>
        </p:blipFill>
        <p:spPr bwMode="auto">
          <a:xfrm>
            <a:off x="1290638" y="4572000"/>
            <a:ext cx="5564187" cy="1546225"/>
          </a:xfrm>
          <a:prstGeom prst="rect">
            <a:avLst/>
          </a:prstGeom>
          <a:noFill/>
          <a:ln w="9525" algn="ctr">
            <a:noFill/>
            <a:miter lim="800000"/>
            <a:headEnd/>
            <a:tailEnd/>
          </a:ln>
        </p:spPr>
      </p:pic>
      <p:pic>
        <p:nvPicPr>
          <p:cNvPr id="19461" name="Picture 5" descr="Dewey"/>
          <p:cNvPicPr>
            <a:picLocks noChangeAspect="1" noChangeArrowheads="1"/>
          </p:cNvPicPr>
          <p:nvPr/>
        </p:nvPicPr>
        <p:blipFill>
          <a:blip r:embed="rId4" cstate="print"/>
          <a:srcRect/>
          <a:stretch>
            <a:fillRect/>
          </a:stretch>
        </p:blipFill>
        <p:spPr bwMode="auto">
          <a:xfrm>
            <a:off x="7138988" y="4881563"/>
            <a:ext cx="933450" cy="123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p:cNvPicPr>
            <a:picLocks noChangeAspect="1" noChangeArrowheads="1"/>
          </p:cNvPicPr>
          <p:nvPr/>
        </p:nvPicPr>
        <p:blipFill>
          <a:blip r:embed="rId2" cstate="print"/>
          <a:srcRect t="44190" r="35659" b="24802"/>
          <a:stretch>
            <a:fillRect/>
          </a:stretch>
        </p:blipFill>
        <p:spPr bwMode="auto">
          <a:xfrm>
            <a:off x="868680" y="76200"/>
            <a:ext cx="7589520" cy="2286000"/>
          </a:xfrm>
          <a:prstGeom prst="rect">
            <a:avLst/>
          </a:prstGeom>
          <a:noFill/>
          <a:ln w="9525">
            <a:solidFill>
              <a:schemeClr val="bg1">
                <a:lumMod val="50000"/>
              </a:schemeClr>
            </a:solidFill>
            <a:miter lim="800000"/>
            <a:headEnd/>
            <a:tailEnd/>
          </a:ln>
        </p:spPr>
      </p:pic>
      <p:pic>
        <p:nvPicPr>
          <p:cNvPr id="20482" name="Picture 2"/>
          <p:cNvPicPr>
            <a:picLocks noChangeAspect="1" noChangeArrowheads="1"/>
          </p:cNvPicPr>
          <p:nvPr/>
        </p:nvPicPr>
        <p:blipFill>
          <a:blip r:embed="rId3" cstate="print"/>
          <a:srcRect b="50203"/>
          <a:stretch>
            <a:fillRect/>
          </a:stretch>
        </p:blipFill>
        <p:spPr bwMode="auto">
          <a:xfrm>
            <a:off x="457200" y="2743200"/>
            <a:ext cx="8416925" cy="3352800"/>
          </a:xfrm>
          <a:prstGeom prst="rect">
            <a:avLst/>
          </a:prstGeom>
          <a:noFill/>
          <a:ln w="9525" algn="ctr">
            <a:noFill/>
            <a:miter lim="800000"/>
            <a:headEnd/>
            <a:tailEnd/>
          </a:ln>
        </p:spPr>
      </p:pic>
      <p:sp>
        <p:nvSpPr>
          <p:cNvPr id="20484" name="Rectangle 4"/>
          <p:cNvSpPr>
            <a:spLocks noChangeArrowheads="1"/>
          </p:cNvSpPr>
          <p:nvPr/>
        </p:nvSpPr>
        <p:spPr bwMode="auto">
          <a:xfrm>
            <a:off x="3048000" y="1066800"/>
            <a:ext cx="2514600" cy="228600"/>
          </a:xfrm>
          <a:prstGeom prst="rect">
            <a:avLst/>
          </a:prstGeom>
          <a:noFill/>
          <a:ln w="19050">
            <a:solidFill>
              <a:srgbClr val="FF3300"/>
            </a:solidFill>
            <a:miter lim="800000"/>
            <a:headEnd/>
            <a:tailEnd/>
          </a:ln>
        </p:spPr>
        <p:txBody>
          <a:bodyPr wrap="none" anchor="ctr"/>
          <a:lstStyle/>
          <a:p>
            <a:endParaRPr lang="en-US" dirty="0"/>
          </a:p>
        </p:txBody>
      </p:sp>
      <p:pic>
        <p:nvPicPr>
          <p:cNvPr id="20485" name="Picture 8"/>
          <p:cNvPicPr>
            <a:picLocks noChangeAspect="1" noChangeArrowheads="1"/>
          </p:cNvPicPr>
          <p:nvPr/>
        </p:nvPicPr>
        <p:blipFill>
          <a:blip r:embed="rId4" cstate="print"/>
          <a:srcRect t="16406" r="86874" b="78125"/>
          <a:stretch>
            <a:fillRect/>
          </a:stretch>
        </p:blipFill>
        <p:spPr bwMode="auto">
          <a:xfrm>
            <a:off x="6705600" y="381000"/>
            <a:ext cx="1600200" cy="533400"/>
          </a:xfrm>
          <a:prstGeom prst="rect">
            <a:avLst/>
          </a:prstGeom>
          <a:noFill/>
          <a:ln w="9525">
            <a:noFill/>
            <a:miter lim="800000"/>
            <a:headEnd/>
            <a:tailEnd/>
          </a:ln>
        </p:spPr>
      </p:pic>
      <p:sp>
        <p:nvSpPr>
          <p:cNvPr id="20486" name="Line 9"/>
          <p:cNvSpPr>
            <a:spLocks noChangeShapeType="1"/>
          </p:cNvSpPr>
          <p:nvPr/>
        </p:nvSpPr>
        <p:spPr bwMode="auto">
          <a:xfrm>
            <a:off x="609600" y="2438400"/>
            <a:ext cx="8077200" cy="0"/>
          </a:xfrm>
          <a:prstGeom prst="line">
            <a:avLst/>
          </a:prstGeom>
          <a:noFill/>
          <a:ln w="9525">
            <a:solidFill>
              <a:schemeClr val="tx1"/>
            </a:solidFill>
            <a:prstDash val="dash"/>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6"/>
          <p:cNvSpPr>
            <a:spLocks noChangeArrowheads="1"/>
          </p:cNvSpPr>
          <p:nvPr/>
        </p:nvSpPr>
        <p:spPr bwMode="auto">
          <a:xfrm>
            <a:off x="4419600" y="5791200"/>
            <a:ext cx="304800" cy="228600"/>
          </a:xfrm>
          <a:prstGeom prst="downArrow">
            <a:avLst>
              <a:gd name="adj1" fmla="val 50000"/>
              <a:gd name="adj2" fmla="val 25000"/>
            </a:avLst>
          </a:prstGeom>
          <a:solidFill>
            <a:schemeClr val="folHlink"/>
          </a:solidFill>
          <a:ln w="9525">
            <a:solidFill>
              <a:schemeClr val="folHlink"/>
            </a:solidFill>
            <a:miter lim="800000"/>
            <a:headEnd/>
            <a:tailEnd/>
          </a:ln>
        </p:spPr>
        <p:txBody>
          <a:bodyPr vert="eaVert" wrap="none" anchor="ctr"/>
          <a:lstStyle/>
          <a:p>
            <a:endParaRPr lang="en-US" dirty="0"/>
          </a:p>
        </p:txBody>
      </p:sp>
      <p:pic>
        <p:nvPicPr>
          <p:cNvPr id="21508" name="Picture 4"/>
          <p:cNvPicPr>
            <a:picLocks noChangeAspect="1" noChangeArrowheads="1"/>
          </p:cNvPicPr>
          <p:nvPr/>
        </p:nvPicPr>
        <p:blipFill>
          <a:blip r:embed="rId3" cstate="print"/>
          <a:srcRect t="9905" r="19047" b="21524"/>
          <a:stretch>
            <a:fillRect/>
          </a:stretch>
        </p:blipFill>
        <p:spPr bwMode="auto">
          <a:xfrm>
            <a:off x="76200" y="228600"/>
            <a:ext cx="9067800" cy="4800600"/>
          </a:xfrm>
          <a:prstGeom prst="rect">
            <a:avLst/>
          </a:prstGeom>
          <a:noFill/>
          <a:ln w="9525">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About OCLC</a:t>
            </a:r>
          </a:p>
          <a:p>
            <a:r>
              <a:rPr lang="en-US" dirty="0" smtClean="0"/>
              <a:t>About OCLC Research</a:t>
            </a:r>
          </a:p>
          <a:p>
            <a:r>
              <a:rPr lang="en-US" dirty="0" smtClean="0"/>
              <a:t>Selected OCLC Research activities</a:t>
            </a:r>
          </a:p>
          <a:p>
            <a:pPr lvl="1"/>
            <a:r>
              <a:rPr lang="en-US" dirty="0" smtClean="0"/>
              <a:t>VIAF (Virtual International Authority File)</a:t>
            </a:r>
          </a:p>
          <a:p>
            <a:pPr lvl="1"/>
            <a:r>
              <a:rPr lang="en-US" dirty="0" smtClean="0"/>
              <a:t>WorldCat Identities</a:t>
            </a:r>
          </a:p>
          <a:p>
            <a:pPr lvl="1"/>
            <a:r>
              <a:rPr lang="en-US" i="1" dirty="0" smtClean="0"/>
              <a:t>Greening Interlibrary Loan Practic</a:t>
            </a:r>
            <a:r>
              <a:rPr lang="en-US" dirty="0" smtClean="0"/>
              <a:t>es</a:t>
            </a:r>
          </a:p>
          <a:p>
            <a:pPr lvl="1"/>
            <a:r>
              <a:rPr lang="en-US" i="1" dirty="0" smtClean="0"/>
              <a:t>Cloud-sourcing Research Collections: Managing Print in the Mass-digitized Library Environment</a:t>
            </a:r>
          </a:p>
          <a:p>
            <a:pPr lvl="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5"/>
          <p:cNvSpPr>
            <a:spLocks noChangeArrowheads="1"/>
          </p:cNvSpPr>
          <p:nvPr/>
        </p:nvSpPr>
        <p:spPr bwMode="auto">
          <a:xfrm>
            <a:off x="4495800" y="76200"/>
            <a:ext cx="304800" cy="228600"/>
          </a:xfrm>
          <a:prstGeom prst="downArrow">
            <a:avLst>
              <a:gd name="adj1" fmla="val 50000"/>
              <a:gd name="adj2" fmla="val 25000"/>
            </a:avLst>
          </a:prstGeom>
          <a:solidFill>
            <a:schemeClr val="folHlink"/>
          </a:solidFill>
          <a:ln w="9525">
            <a:solidFill>
              <a:schemeClr val="folHlink"/>
            </a:solidFill>
            <a:miter lim="800000"/>
            <a:headEnd/>
            <a:tailEnd/>
          </a:ln>
        </p:spPr>
        <p:txBody>
          <a:bodyPr vert="eaVert" wrap="none" anchor="ctr"/>
          <a:lstStyle/>
          <a:p>
            <a:endParaRPr lang="en-US" dirty="0"/>
          </a:p>
        </p:txBody>
      </p:sp>
      <p:sp>
        <p:nvSpPr>
          <p:cNvPr id="22532" name="AutoShape 6"/>
          <p:cNvSpPr>
            <a:spLocks noChangeArrowheads="1"/>
          </p:cNvSpPr>
          <p:nvPr/>
        </p:nvSpPr>
        <p:spPr bwMode="auto">
          <a:xfrm>
            <a:off x="4495800" y="6019800"/>
            <a:ext cx="304800" cy="228600"/>
          </a:xfrm>
          <a:prstGeom prst="downArrow">
            <a:avLst>
              <a:gd name="adj1" fmla="val 50000"/>
              <a:gd name="adj2" fmla="val 25000"/>
            </a:avLst>
          </a:prstGeom>
          <a:solidFill>
            <a:schemeClr val="folHlink"/>
          </a:solidFill>
          <a:ln w="9525">
            <a:solidFill>
              <a:schemeClr val="folHlink"/>
            </a:solidFill>
            <a:miter lim="800000"/>
            <a:headEnd/>
            <a:tailEnd/>
          </a:ln>
        </p:spPr>
        <p:txBody>
          <a:bodyPr vert="eaVert" wrap="none" anchor="ctr"/>
          <a:lstStyle/>
          <a:p>
            <a:endParaRPr lang="en-US" dirty="0"/>
          </a:p>
        </p:txBody>
      </p:sp>
      <p:pic>
        <p:nvPicPr>
          <p:cNvPr id="22533" name="Picture 5"/>
          <p:cNvPicPr>
            <a:picLocks noChangeAspect="1" noChangeArrowheads="1"/>
          </p:cNvPicPr>
          <p:nvPr/>
        </p:nvPicPr>
        <p:blipFill>
          <a:blip r:embed="rId3" cstate="print"/>
          <a:srcRect t="9905" r="18571" b="20762"/>
          <a:stretch>
            <a:fillRect/>
          </a:stretch>
        </p:blipFill>
        <p:spPr bwMode="auto">
          <a:xfrm>
            <a:off x="76200" y="457200"/>
            <a:ext cx="9020908" cy="5257800"/>
          </a:xfrm>
          <a:prstGeom prst="rect">
            <a:avLst/>
          </a:prstGeom>
          <a:noFill/>
          <a:ln w="9525">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6"/>
          <p:cNvSpPr>
            <a:spLocks noChangeArrowheads="1"/>
          </p:cNvSpPr>
          <p:nvPr/>
        </p:nvSpPr>
        <p:spPr bwMode="auto">
          <a:xfrm>
            <a:off x="4533900" y="152400"/>
            <a:ext cx="304800" cy="228600"/>
          </a:xfrm>
          <a:prstGeom prst="downArrow">
            <a:avLst>
              <a:gd name="adj1" fmla="val 50000"/>
              <a:gd name="adj2" fmla="val 25000"/>
            </a:avLst>
          </a:prstGeom>
          <a:solidFill>
            <a:schemeClr val="folHlink"/>
          </a:solidFill>
          <a:ln w="9525">
            <a:solidFill>
              <a:schemeClr val="folHlink"/>
            </a:solidFill>
            <a:miter lim="800000"/>
            <a:headEnd/>
            <a:tailEnd/>
          </a:ln>
        </p:spPr>
        <p:txBody>
          <a:bodyPr vert="eaVert" wrap="none" anchor="ctr"/>
          <a:lstStyle/>
          <a:p>
            <a:endParaRPr lang="en-US" dirty="0"/>
          </a:p>
        </p:txBody>
      </p:sp>
      <p:pic>
        <p:nvPicPr>
          <p:cNvPr id="23556" name="Picture 4"/>
          <p:cNvPicPr>
            <a:picLocks noChangeAspect="1" noChangeArrowheads="1"/>
          </p:cNvPicPr>
          <p:nvPr/>
        </p:nvPicPr>
        <p:blipFill>
          <a:blip r:embed="rId3" cstate="print"/>
          <a:srcRect t="13714" r="19047" b="21524"/>
          <a:stretch>
            <a:fillRect/>
          </a:stretch>
        </p:blipFill>
        <p:spPr bwMode="auto">
          <a:xfrm>
            <a:off x="0" y="685800"/>
            <a:ext cx="9144000" cy="4572000"/>
          </a:xfrm>
          <a:prstGeom prst="rect">
            <a:avLst/>
          </a:prstGeom>
          <a:noFill/>
          <a:ln w="9525">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34975" y="147638"/>
            <a:ext cx="8023225" cy="995362"/>
          </a:xfrm>
        </p:spPr>
        <p:txBody>
          <a:bodyPr/>
          <a:lstStyle/>
          <a:p>
            <a:pPr eaLnBrk="1" hangingPunct="1"/>
            <a:r>
              <a:rPr lang="en-US" i="1" dirty="0" smtClean="0">
                <a:hlinkClick r:id="rId2"/>
              </a:rPr>
              <a:t>Greening Interlibrary Loan Practices</a:t>
            </a:r>
            <a:endParaRPr lang="en-US" i="1" dirty="0" smtClean="0"/>
          </a:p>
        </p:txBody>
      </p:sp>
      <p:sp>
        <p:nvSpPr>
          <p:cNvPr id="24579" name="Rectangle 5"/>
          <p:cNvSpPr>
            <a:spLocks noGrp="1" noChangeArrowheads="1"/>
          </p:cNvSpPr>
          <p:nvPr>
            <p:ph type="body" idx="1"/>
          </p:nvPr>
        </p:nvSpPr>
        <p:spPr>
          <a:xfrm>
            <a:off x="457200" y="947738"/>
            <a:ext cx="7702550" cy="4691062"/>
          </a:xfrm>
        </p:spPr>
        <p:txBody>
          <a:bodyPr/>
          <a:lstStyle/>
          <a:p>
            <a:pPr marL="238125" indent="-225425" eaLnBrk="1" hangingPunct="1">
              <a:lnSpc>
                <a:spcPct val="90000"/>
              </a:lnSpc>
              <a:spcAft>
                <a:spcPts val="1600"/>
              </a:spcAft>
              <a:buClr>
                <a:srgbClr val="FF7600"/>
              </a:buClr>
              <a:buFontTx/>
              <a:buChar char="•"/>
            </a:pPr>
            <a:r>
              <a:rPr lang="en-US" dirty="0" smtClean="0"/>
              <a:t>Goal: reduce carbon footprint of entire resource sharing system</a:t>
            </a:r>
          </a:p>
          <a:p>
            <a:pPr marL="238125" indent="-225425" eaLnBrk="1" hangingPunct="1">
              <a:lnSpc>
                <a:spcPct val="90000"/>
              </a:lnSpc>
              <a:spcAft>
                <a:spcPts val="1600"/>
              </a:spcAft>
              <a:buClr>
                <a:srgbClr val="FF7600"/>
              </a:buClr>
              <a:buFontTx/>
              <a:buChar char="•"/>
            </a:pPr>
            <a:r>
              <a:rPr lang="en-US" dirty="0" smtClean="0"/>
              <a:t>3-month study led to OCLC Research report</a:t>
            </a:r>
          </a:p>
          <a:p>
            <a:pPr lvl="1" eaLnBrk="1" hangingPunct="1">
              <a:lnSpc>
                <a:spcPct val="90000"/>
              </a:lnSpc>
              <a:spcAft>
                <a:spcPts val="800"/>
              </a:spcAft>
            </a:pPr>
            <a:r>
              <a:rPr lang="en-US" dirty="0" smtClean="0"/>
              <a:t>Funded by OCLC Research and OCLC Delivery Services</a:t>
            </a:r>
          </a:p>
          <a:p>
            <a:pPr lvl="1" eaLnBrk="1" hangingPunct="1">
              <a:lnSpc>
                <a:spcPct val="90000"/>
              </a:lnSpc>
              <a:spcAft>
                <a:spcPts val="800"/>
              </a:spcAft>
            </a:pPr>
            <a:r>
              <a:rPr lang="en-US" dirty="0" smtClean="0"/>
              <a:t>Contracted with California Environmental Associates (</a:t>
            </a:r>
            <a:r>
              <a:rPr lang="en-US" dirty="0" smtClean="0">
                <a:hlinkClick r:id="rId3"/>
              </a:rPr>
              <a:t>www.ceaconsulting.com</a:t>
            </a:r>
            <a:r>
              <a:rPr lang="en-US" dirty="0" smtClean="0"/>
              <a:t>) for analysis</a:t>
            </a:r>
          </a:p>
          <a:p>
            <a:pPr lvl="1" eaLnBrk="1" hangingPunct="1">
              <a:lnSpc>
                <a:spcPct val="90000"/>
              </a:lnSpc>
              <a:spcAft>
                <a:spcPts val="800"/>
              </a:spcAft>
            </a:pPr>
            <a:r>
              <a:rPr lang="en-US" dirty="0" smtClean="0"/>
              <a:t>Interviews and data from selected libraries</a:t>
            </a:r>
          </a:p>
          <a:p>
            <a:pPr lvl="2" eaLnBrk="1" hangingPunct="1">
              <a:lnSpc>
                <a:spcPct val="90000"/>
              </a:lnSpc>
              <a:spcAft>
                <a:spcPts val="800"/>
              </a:spcAft>
            </a:pPr>
            <a:r>
              <a:rPr lang="en-US" dirty="0" smtClean="0"/>
              <a:t>10 libraries on consortia arrangements, shipping methods and guidelines, and packaging material composition and sourcing</a:t>
            </a:r>
          </a:p>
          <a:p>
            <a:pPr lvl="1" eaLnBrk="1" hangingPunct="1">
              <a:lnSpc>
                <a:spcPct val="90000"/>
              </a:lnSpc>
              <a:spcAft>
                <a:spcPts val="800"/>
              </a:spcAft>
            </a:pPr>
            <a:r>
              <a:rPr lang="en-US" dirty="0" smtClean="0"/>
              <a:t>Determined per book-mile greenhouse gas emissions and associated impacts from packaging, shipping, and paper use for 4 lending institutions</a:t>
            </a:r>
          </a:p>
          <a:p>
            <a:pPr lvl="1" eaLnBrk="1" hangingPunct="1">
              <a:lnSpc>
                <a:spcPct val="90000"/>
              </a:lnSpc>
              <a:spcAft>
                <a:spcPts val="800"/>
              </a:spcAft>
            </a:pPr>
            <a:r>
              <a:rPr lang="en-US" dirty="0" smtClean="0"/>
              <a:t>Offered recommendations for best practices</a:t>
            </a:r>
          </a:p>
          <a:p>
            <a:pPr lvl="1" eaLnBrk="1" hangingPunct="1">
              <a:lnSpc>
                <a:spcPct val="90000"/>
              </a:lnSpc>
              <a:spcAft>
                <a:spcPts val="800"/>
              </a:spcAft>
            </a:pPr>
            <a:endParaRPr lang="en-US" dirty="0" smtClean="0"/>
          </a:p>
        </p:txBody>
      </p:sp>
      <p:pic>
        <p:nvPicPr>
          <p:cNvPr id="24580" name="Picture 6"/>
          <p:cNvPicPr>
            <a:picLocks noChangeAspect="1" noChangeArrowheads="1"/>
          </p:cNvPicPr>
          <p:nvPr/>
        </p:nvPicPr>
        <p:blipFill>
          <a:blip r:embed="rId4" cstate="print"/>
          <a:srcRect/>
          <a:stretch>
            <a:fillRect/>
          </a:stretch>
        </p:blipFill>
        <p:spPr bwMode="auto">
          <a:xfrm>
            <a:off x="2590800" y="5638800"/>
            <a:ext cx="3733800" cy="66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hlinkClick r:id="rId2"/>
          </p:cNvPr>
          <p:cNvPicPr>
            <a:picLocks noChangeAspect="1" noChangeArrowheads="1"/>
          </p:cNvPicPr>
          <p:nvPr/>
        </p:nvPicPr>
        <p:blipFill>
          <a:blip r:embed="rId3" cstate="print"/>
          <a:srcRect l="9375" t="17188" r="7500" b="6250"/>
          <a:stretch>
            <a:fillRect/>
          </a:stretch>
        </p:blipFill>
        <p:spPr bwMode="auto">
          <a:xfrm>
            <a:off x="762000" y="803275"/>
            <a:ext cx="7391400" cy="5445125"/>
          </a:xfrm>
          <a:prstGeom prst="rect">
            <a:avLst/>
          </a:prstGeom>
          <a:noFill/>
          <a:ln w="9525">
            <a:noFill/>
            <a:miter lim="800000"/>
            <a:headEnd/>
            <a:tailEnd/>
          </a:ln>
        </p:spPr>
      </p:pic>
      <p:sp>
        <p:nvSpPr>
          <p:cNvPr id="25603" name="Rectangle 5"/>
          <p:cNvSpPr>
            <a:spLocks noGrp="1" noChangeArrowheads="1"/>
          </p:cNvSpPr>
          <p:nvPr>
            <p:ph type="title"/>
          </p:nvPr>
        </p:nvSpPr>
        <p:spPr/>
        <p:txBody>
          <a:bodyPr/>
          <a:lstStyle/>
          <a:p>
            <a:pPr eaLnBrk="1" hangingPunct="1"/>
            <a:r>
              <a:rPr lang="en-US" dirty="0" smtClean="0"/>
              <a:t>Sample findings…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dirty="0" smtClean="0"/>
              <a:t>Implications for best practice…</a:t>
            </a:r>
          </a:p>
        </p:txBody>
      </p:sp>
      <p:pic>
        <p:nvPicPr>
          <p:cNvPr id="26627" name="Picture 5">
            <a:hlinkClick r:id="rId2"/>
          </p:cNvPr>
          <p:cNvPicPr>
            <a:picLocks noChangeAspect="1" noChangeArrowheads="1"/>
          </p:cNvPicPr>
          <p:nvPr/>
        </p:nvPicPr>
        <p:blipFill>
          <a:blip r:embed="rId3" cstate="print"/>
          <a:srcRect l="10001" t="16406" r="8125" b="6250"/>
          <a:stretch>
            <a:fillRect/>
          </a:stretch>
        </p:blipFill>
        <p:spPr bwMode="auto">
          <a:xfrm>
            <a:off x="838200" y="762000"/>
            <a:ext cx="7315200" cy="552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Cloud-sourcing Research Collections</a:t>
            </a:r>
            <a:endParaRPr lang="en-US" dirty="0"/>
          </a:p>
        </p:txBody>
      </p:sp>
      <p:sp>
        <p:nvSpPr>
          <p:cNvPr id="6" name="Content Placeholder 5"/>
          <p:cNvSpPr>
            <a:spLocks noGrp="1"/>
          </p:cNvSpPr>
          <p:nvPr>
            <p:ph sz="half" idx="2"/>
          </p:nvPr>
        </p:nvSpPr>
        <p:spPr/>
        <p:txBody>
          <a:bodyPr/>
          <a:lstStyle/>
          <a:p>
            <a:r>
              <a:rPr lang="en-US" dirty="0" smtClean="0"/>
              <a:t>OCLC Research report (January 2011)</a:t>
            </a:r>
          </a:p>
          <a:p>
            <a:pPr>
              <a:buFont typeface="Arial" pitchFamily="34" charset="0"/>
              <a:buChar char="•"/>
            </a:pPr>
            <a:r>
              <a:rPr lang="en-US" dirty="0" smtClean="0"/>
              <a:t> Jointly designed and executed by OCLC Research, the HathiTrust, New York University’s Elmer Holmes Bobst Library, and the Research Collections Access &amp; Preservation (ReCAP) consortium</a:t>
            </a:r>
          </a:p>
          <a:p>
            <a:endParaRPr lang="en-US" dirty="0"/>
          </a:p>
        </p:txBody>
      </p:sp>
      <p:pic>
        <p:nvPicPr>
          <p:cNvPr id="74755" name="Picture 3">
            <a:hlinkClick r:id="rId3"/>
          </p:cNvPr>
          <p:cNvPicPr>
            <a:picLocks noChangeAspect="1" noChangeArrowheads="1"/>
          </p:cNvPicPr>
          <p:nvPr/>
        </p:nvPicPr>
        <p:blipFill>
          <a:blip r:embed="rId4" cstate="print"/>
          <a:srcRect l="37143" t="16061" r="35714" b="28667"/>
          <a:stretch>
            <a:fillRect/>
          </a:stretch>
        </p:blipFill>
        <p:spPr bwMode="auto">
          <a:xfrm>
            <a:off x="696686" y="1828800"/>
            <a:ext cx="3113314" cy="39624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Cloud-sourcing Research Collections (cont’)</a:t>
            </a:r>
            <a:endParaRPr lang="en-US" sz="2800" dirty="0"/>
          </a:p>
        </p:txBody>
      </p:sp>
      <p:sp>
        <p:nvSpPr>
          <p:cNvPr id="6" name="Content Placeholder 5"/>
          <p:cNvSpPr>
            <a:spLocks noGrp="1"/>
          </p:cNvSpPr>
          <p:nvPr>
            <p:ph idx="10"/>
          </p:nvPr>
        </p:nvSpPr>
        <p:spPr>
          <a:xfrm>
            <a:off x="434977" y="1371600"/>
            <a:ext cx="8001000" cy="4876800"/>
          </a:xfrm>
        </p:spPr>
        <p:txBody>
          <a:bodyPr/>
          <a:lstStyle/>
          <a:p>
            <a:pPr>
              <a:buFont typeface="Arial" pitchFamily="34" charset="0"/>
              <a:buChar char="•"/>
            </a:pPr>
            <a:r>
              <a:rPr lang="en-US" dirty="0" smtClean="0"/>
              <a:t> Premise:</a:t>
            </a:r>
          </a:p>
          <a:p>
            <a:pPr lvl="1">
              <a:buFont typeface="Arial" pitchFamily="34" charset="0"/>
              <a:buChar char="•"/>
            </a:pPr>
            <a:r>
              <a:rPr lang="en-US" dirty="0" smtClean="0"/>
              <a:t>Mass-digitization presents opportunity to transform the academic library experience reduce/optimize print stock</a:t>
            </a:r>
          </a:p>
          <a:p>
            <a:pPr lvl="1">
              <a:buFont typeface="Arial" pitchFamily="34" charset="0"/>
              <a:buChar char="•"/>
            </a:pPr>
            <a:r>
              <a:rPr lang="en-US" dirty="0" smtClean="0"/>
              <a:t>Optimizing print stock in a library (or collectively across multiple libraries) lowers costs and permits libraries to re-deploy resources</a:t>
            </a:r>
          </a:p>
          <a:p>
            <a:pPr>
              <a:buFont typeface="Arial" pitchFamily="34" charset="0"/>
              <a:buChar char="•"/>
            </a:pPr>
            <a:r>
              <a:rPr lang="en-US" dirty="0" smtClean="0"/>
              <a:t> </a:t>
            </a:r>
            <a:r>
              <a:rPr lang="en-US" sz="2000" dirty="0" smtClean="0"/>
              <a:t>“</a:t>
            </a:r>
            <a:r>
              <a:rPr lang="en-US" sz="2000" i="1" dirty="0" smtClean="0"/>
              <a:t>Based on a year-long study of data from the HathiTrust, ReCAP, and WorldCat, we concluded that our central hypothesis was successfully confirmed</a:t>
            </a:r>
            <a:r>
              <a:rPr lang="en-US" sz="2000" dirty="0" smtClean="0"/>
              <a:t>” (p.8)</a:t>
            </a:r>
            <a:endParaRPr lang="en-US" dirty="0" smtClean="0"/>
          </a:p>
          <a:p>
            <a:pPr lvl="1">
              <a:buFont typeface="Arial" pitchFamily="34" charset="0"/>
              <a:buChar char="•"/>
            </a:pPr>
            <a:r>
              <a:rPr lang="en-US" dirty="0" smtClean="0"/>
              <a:t> Mass-digitized library collection managed by the HathiTrust duplicates a sizeable (and growing) portion of virtually any academic library in U.S.</a:t>
            </a:r>
          </a:p>
          <a:p>
            <a:pPr lvl="1">
              <a:buFont typeface="Arial" pitchFamily="34" charset="0"/>
              <a:buChar char="•"/>
            </a:pPr>
            <a:r>
              <a:rPr lang="en-US" i="1" dirty="0" smtClean="0"/>
              <a:t>And also of most </a:t>
            </a:r>
            <a:r>
              <a:rPr lang="en-US" dirty="0" smtClean="0"/>
              <a:t>large-scale print storage facilities</a:t>
            </a:r>
          </a:p>
          <a:p>
            <a:pPr lvl="1">
              <a:buFont typeface="Arial" pitchFamily="34" charset="0"/>
              <a:buChar char="•"/>
            </a:pPr>
            <a:r>
              <a:rPr lang="en-US" dirty="0" smtClean="0"/>
              <a:t>Even small networks of libraries and repositories can exhibit this significant overlap in print/digitized corpus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Cloud-sourcing Research Collections (cont’)</a:t>
            </a:r>
            <a:endParaRPr lang="en-US" dirty="0"/>
          </a:p>
        </p:txBody>
      </p:sp>
      <p:sp>
        <p:nvSpPr>
          <p:cNvPr id="3" name="Content Placeholder 2"/>
          <p:cNvSpPr>
            <a:spLocks noGrp="1"/>
          </p:cNvSpPr>
          <p:nvPr>
            <p:ph idx="10"/>
          </p:nvPr>
        </p:nvSpPr>
        <p:spPr/>
        <p:txBody>
          <a:bodyPr/>
          <a:lstStyle/>
          <a:p>
            <a:pPr>
              <a:buFont typeface="Arial" pitchFamily="34" charset="0"/>
              <a:buChar char="•"/>
            </a:pPr>
            <a:r>
              <a:rPr lang="en-US" dirty="0" smtClean="0"/>
              <a:t> Additional findings:</a:t>
            </a:r>
          </a:p>
          <a:p>
            <a:pPr lvl="1">
              <a:buFont typeface="Arial" pitchFamily="34" charset="0"/>
              <a:buChar char="•"/>
            </a:pPr>
            <a:r>
              <a:rPr lang="en-US" dirty="0" smtClean="0"/>
              <a:t>The total digital corpus (</a:t>
            </a:r>
            <a:r>
              <a:rPr lang="en-US" dirty="0" err="1" smtClean="0"/>
              <a:t>HaithiTrust</a:t>
            </a:r>
            <a:r>
              <a:rPr lang="en-US" dirty="0" smtClean="0"/>
              <a:t>) </a:t>
            </a:r>
            <a:r>
              <a:rPr lang="en-US" i="1" dirty="0" smtClean="0"/>
              <a:t>is </a:t>
            </a:r>
            <a:r>
              <a:rPr lang="en-US" dirty="0" smtClean="0"/>
              <a:t>largely representative of the collective academic library collection </a:t>
            </a:r>
          </a:p>
          <a:p>
            <a:pPr lvl="1">
              <a:buFont typeface="Arial" pitchFamily="34" charset="0"/>
              <a:buChar char="•"/>
            </a:pPr>
            <a:r>
              <a:rPr lang="en-US" dirty="0" smtClean="0"/>
              <a:t>Substantial library space savings and cost avoidance could be achieved if academic institutions outsourced management of redundant low-use inventory to shared service providers</a:t>
            </a:r>
          </a:p>
          <a:p>
            <a:pPr lvl="2">
              <a:buFont typeface="Arial" pitchFamily="34" charset="0"/>
              <a:buChar char="•"/>
            </a:pPr>
            <a:r>
              <a:rPr lang="en-US" dirty="0" smtClean="0"/>
              <a:t>Possibly $500,000 to $2 million per ARL library annually</a:t>
            </a:r>
          </a:p>
          <a:p>
            <a:pPr lvl="1">
              <a:buFont typeface="Arial" pitchFamily="34" charset="0"/>
              <a:buChar char="•"/>
            </a:pPr>
            <a:r>
              <a:rPr lang="en-US" dirty="0" smtClean="0"/>
              <a:t>Public-domain portion of the digital corpus (</a:t>
            </a:r>
            <a:r>
              <a:rPr lang="en-US" dirty="0" err="1" smtClean="0"/>
              <a:t>HaithiTrust</a:t>
            </a:r>
            <a:r>
              <a:rPr lang="en-US" dirty="0" smtClean="0"/>
              <a:t>) – not </a:t>
            </a:r>
            <a:r>
              <a:rPr lang="en-US" dirty="0" smtClean="0"/>
              <a:t>representative </a:t>
            </a:r>
            <a:r>
              <a:rPr lang="en-US" dirty="0" smtClean="0"/>
              <a:t>of an academic collection (i.e., skewed)</a:t>
            </a:r>
          </a:p>
          <a:p>
            <a:pPr lvl="2">
              <a:buFont typeface="Arial" pitchFamily="34" charset="0"/>
              <a:buChar char="•"/>
            </a:pPr>
            <a:endParaRPr lang="en-US" dirty="0" smtClean="0"/>
          </a:p>
          <a:p>
            <a:pPr lvl="1">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l="24286" t="15238" r="22857" b="20762"/>
          <a:stretch>
            <a:fillRect/>
          </a:stretch>
        </p:blipFill>
        <p:spPr bwMode="auto">
          <a:xfrm>
            <a:off x="381000" y="-1"/>
            <a:ext cx="8382000" cy="634313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l="24286" t="33524" r="24286" b="15429"/>
          <a:stretch>
            <a:fillRect/>
          </a:stretch>
        </p:blipFill>
        <p:spPr bwMode="auto">
          <a:xfrm>
            <a:off x="152400" y="304800"/>
            <a:ext cx="8843749" cy="5486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OCLC Online Computer Library Center, Inc.</a:t>
            </a:r>
            <a:endParaRPr lang="en-US" dirty="0"/>
          </a:p>
        </p:txBody>
      </p:sp>
      <p:sp>
        <p:nvSpPr>
          <p:cNvPr id="3" name="Content Placeholder 2"/>
          <p:cNvSpPr>
            <a:spLocks noGrp="1"/>
          </p:cNvSpPr>
          <p:nvPr>
            <p:ph idx="1"/>
          </p:nvPr>
        </p:nvSpPr>
        <p:spPr/>
        <p:txBody>
          <a:bodyPr/>
          <a:lstStyle/>
          <a:p>
            <a:r>
              <a:rPr lang="en-US" dirty="0" smtClean="0"/>
              <a:t>Non-profit, founded 1967 for Ohio academic libraries</a:t>
            </a:r>
          </a:p>
          <a:p>
            <a:r>
              <a:rPr lang="en-US" dirty="0" smtClean="0"/>
              <a:t>Conducts/supports applied research, advocacy, fostering industry standards &amp; best practices</a:t>
            </a:r>
          </a:p>
          <a:p>
            <a:r>
              <a:rPr lang="en-US" dirty="0" smtClean="0"/>
              <a:t>Cooperative cataloging, interlibrary loan, virtual  reference + DAM (digital asset mgt.), DDC, more</a:t>
            </a:r>
            <a:endParaRPr lang="en-US" u="sng" dirty="0" smtClean="0"/>
          </a:p>
          <a:p>
            <a:r>
              <a:rPr lang="en-US" u="sng" dirty="0" smtClean="0"/>
              <a:t>Governance</a:t>
            </a:r>
            <a:r>
              <a:rPr lang="en-US" dirty="0" smtClean="0"/>
              <a:t>: member-elected Regional/Global Council ; Board of Trustees (some elected by GC)</a:t>
            </a:r>
          </a:p>
          <a:p>
            <a:r>
              <a:rPr lang="en-US" u="sng" dirty="0" smtClean="0"/>
              <a:t>Institutions</a:t>
            </a:r>
            <a:r>
              <a:rPr lang="en-US" dirty="0" smtClean="0"/>
              <a:t>: 72K in 170 countries</a:t>
            </a:r>
          </a:p>
          <a:p>
            <a:r>
              <a:rPr lang="en-US" dirty="0" smtClean="0"/>
              <a:t>1100 staff, 22 offices in 10 countries</a:t>
            </a:r>
          </a:p>
          <a:p>
            <a:r>
              <a:rPr lang="en-US" dirty="0" smtClean="0"/>
              <a:t>Annual revenue = ~$220 M</a:t>
            </a:r>
          </a:p>
          <a:p>
            <a:endParaRPr lang="en-US" dirty="0"/>
          </a:p>
        </p:txBody>
      </p:sp>
      <p:pic>
        <p:nvPicPr>
          <p:cNvPr id="68611" name="Picture 3"/>
          <p:cNvPicPr>
            <a:picLocks noChangeAspect="1" noChangeArrowheads="1"/>
          </p:cNvPicPr>
          <p:nvPr/>
        </p:nvPicPr>
        <p:blipFill>
          <a:blip r:embed="rId2" cstate="print"/>
          <a:srcRect/>
          <a:stretch>
            <a:fillRect/>
          </a:stretch>
        </p:blipFill>
        <p:spPr bwMode="auto">
          <a:xfrm>
            <a:off x="5715000" y="4419600"/>
            <a:ext cx="2057400" cy="1352550"/>
          </a:xfrm>
          <a:prstGeom prst="rect">
            <a:avLst/>
          </a:prstGeom>
          <a:noFill/>
          <a:ln w="9525">
            <a:noFill/>
            <a:miter lim="800000"/>
            <a:headEnd/>
            <a:tailEnd/>
          </a:ln>
        </p:spPr>
      </p:pic>
      <p:pic>
        <p:nvPicPr>
          <p:cNvPr id="68612" name="Picture 4"/>
          <p:cNvPicPr>
            <a:picLocks noChangeAspect="1" noChangeArrowheads="1"/>
          </p:cNvPicPr>
          <p:nvPr/>
        </p:nvPicPr>
        <p:blipFill>
          <a:blip r:embed="rId3" cstate="print"/>
          <a:srcRect/>
          <a:stretch>
            <a:fillRect/>
          </a:stretch>
        </p:blipFill>
        <p:spPr bwMode="auto">
          <a:xfrm>
            <a:off x="6096000" y="5029200"/>
            <a:ext cx="2057400" cy="1352550"/>
          </a:xfrm>
          <a:prstGeom prst="rect">
            <a:avLst/>
          </a:prstGeom>
          <a:noFill/>
          <a:ln w="9525">
            <a:noFill/>
            <a:miter lim="800000"/>
            <a:headEnd/>
            <a:tailEnd/>
          </a:ln>
        </p:spPr>
      </p:pic>
      <p:pic>
        <p:nvPicPr>
          <p:cNvPr id="68610" name="Picture 2"/>
          <p:cNvPicPr>
            <a:picLocks noChangeAspect="1" noChangeArrowheads="1"/>
          </p:cNvPicPr>
          <p:nvPr/>
        </p:nvPicPr>
        <p:blipFill>
          <a:blip r:embed="rId4" cstate="print"/>
          <a:srcRect/>
          <a:stretch>
            <a:fillRect/>
          </a:stretch>
        </p:blipFill>
        <p:spPr bwMode="auto">
          <a:xfrm>
            <a:off x="7010400" y="4286250"/>
            <a:ext cx="2057400" cy="1352550"/>
          </a:xfrm>
          <a:prstGeom prst="rect">
            <a:avLst/>
          </a:prstGeom>
          <a:noFill/>
          <a:ln w="9525">
            <a:noFill/>
            <a:miter lim="800000"/>
            <a:headEnd/>
            <a:tailEnd/>
          </a:ln>
        </p:spPr>
      </p:pic>
      <p:pic>
        <p:nvPicPr>
          <p:cNvPr id="68613" name="Picture 5"/>
          <p:cNvPicPr>
            <a:picLocks noChangeAspect="1" noChangeArrowheads="1"/>
          </p:cNvPicPr>
          <p:nvPr/>
        </p:nvPicPr>
        <p:blipFill>
          <a:blip r:embed="rId5" cstate="print"/>
          <a:srcRect/>
          <a:stretch>
            <a:fillRect/>
          </a:stretch>
        </p:blipFill>
        <p:spPr bwMode="auto">
          <a:xfrm>
            <a:off x="7467600" y="2400300"/>
            <a:ext cx="1504950"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4975" y="147638"/>
            <a:ext cx="8023225" cy="995362"/>
          </a:xfrm>
        </p:spPr>
        <p:txBody>
          <a:bodyPr/>
          <a:lstStyle/>
          <a:p>
            <a:pPr algn="ctr" eaLnBrk="1" hangingPunct="1"/>
            <a:r>
              <a:rPr lang="en-US" dirty="0" smtClean="0"/>
              <a:t>More information</a:t>
            </a:r>
          </a:p>
        </p:txBody>
      </p:sp>
      <p:sp>
        <p:nvSpPr>
          <p:cNvPr id="31747" name="Rectangle 3"/>
          <p:cNvSpPr>
            <a:spLocks noGrp="1" noChangeArrowheads="1"/>
          </p:cNvSpPr>
          <p:nvPr>
            <p:ph type="body" idx="1"/>
          </p:nvPr>
        </p:nvSpPr>
        <p:spPr>
          <a:xfrm>
            <a:off x="434975" y="1447800"/>
            <a:ext cx="7702550" cy="4691063"/>
          </a:xfrm>
        </p:spPr>
        <p:txBody>
          <a:bodyPr/>
          <a:lstStyle/>
          <a:p>
            <a:pPr marL="238125" indent="-225425" eaLnBrk="1" hangingPunct="1">
              <a:spcAft>
                <a:spcPts val="1600"/>
              </a:spcAft>
              <a:buClr>
                <a:srgbClr val="FF7600"/>
              </a:buClr>
              <a:buFontTx/>
              <a:buChar char="•"/>
            </a:pPr>
            <a:r>
              <a:rPr lang="en-US" dirty="0" smtClean="0"/>
              <a:t>OCLC Research Web site: </a:t>
            </a:r>
            <a:r>
              <a:rPr lang="en-US" dirty="0" smtClean="0">
                <a:hlinkClick r:id="rId2"/>
              </a:rPr>
              <a:t>http://www.oclc.org/research/</a:t>
            </a:r>
            <a:endParaRPr lang="en-US" dirty="0" smtClean="0"/>
          </a:p>
        </p:txBody>
      </p:sp>
      <p:pic>
        <p:nvPicPr>
          <p:cNvPr id="31749" name="Picture 5"/>
          <p:cNvPicPr>
            <a:picLocks noChangeAspect="1" noChangeArrowheads="1"/>
          </p:cNvPicPr>
          <p:nvPr/>
        </p:nvPicPr>
        <p:blipFill>
          <a:blip r:embed="rId3" cstate="print"/>
          <a:srcRect l="21429" t="11429" r="22857" b="24107"/>
          <a:stretch>
            <a:fillRect/>
          </a:stretch>
        </p:blipFill>
        <p:spPr bwMode="auto">
          <a:xfrm>
            <a:off x="1759744" y="2286000"/>
            <a:ext cx="5479256" cy="3962400"/>
          </a:xfrm>
          <a:prstGeom prst="rect">
            <a:avLst/>
          </a:prstGeom>
          <a:noFill/>
          <a:ln w="9525">
            <a:solidFill>
              <a:schemeClr val="bg1">
                <a:lumMod val="85000"/>
              </a:schemeClr>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hlinkClick r:id="rId3"/>
          </p:cNvPr>
          <p:cNvPicPr>
            <a:picLocks noChangeAspect="1" noChangeArrowheads="1"/>
          </p:cNvPicPr>
          <p:nvPr/>
        </p:nvPicPr>
        <p:blipFill>
          <a:blip r:embed="rId4" cstate="print"/>
          <a:srcRect l="19048" t="10667" r="20952" b="4762"/>
          <a:stretch>
            <a:fillRect/>
          </a:stretch>
        </p:blipFill>
        <p:spPr bwMode="auto">
          <a:xfrm>
            <a:off x="4572000" y="2628900"/>
            <a:ext cx="3632886" cy="3200400"/>
          </a:xfrm>
          <a:prstGeom prst="rect">
            <a:avLst/>
          </a:prstGeom>
          <a:noFill/>
          <a:ln w="9525">
            <a:noFill/>
            <a:miter lim="800000"/>
            <a:headEnd/>
            <a:tailEnd/>
          </a:ln>
        </p:spPr>
      </p:pic>
      <p:grpSp>
        <p:nvGrpSpPr>
          <p:cNvPr id="9" name="Group 8"/>
          <p:cNvGrpSpPr/>
          <p:nvPr/>
        </p:nvGrpSpPr>
        <p:grpSpPr>
          <a:xfrm>
            <a:off x="1828800" y="304800"/>
            <a:ext cx="4495800" cy="1676400"/>
            <a:chOff x="152400" y="228600"/>
            <a:chExt cx="4495800" cy="1676400"/>
          </a:xfrm>
        </p:grpSpPr>
        <p:pic>
          <p:nvPicPr>
            <p:cNvPr id="5" name="Picture 6"/>
            <p:cNvPicPr>
              <a:picLocks noChangeAspect="1" noChangeArrowheads="1"/>
            </p:cNvPicPr>
            <p:nvPr/>
          </p:nvPicPr>
          <p:blipFill>
            <a:blip r:embed="rId5" cstate="print"/>
            <a:srcRect t="10381" r="71905" b="75143"/>
            <a:stretch>
              <a:fillRect/>
            </a:stretch>
          </p:blipFill>
          <p:spPr bwMode="auto">
            <a:xfrm>
              <a:off x="304800" y="304800"/>
              <a:ext cx="2057400" cy="662553"/>
            </a:xfrm>
            <a:prstGeom prst="rect">
              <a:avLst/>
            </a:prstGeom>
            <a:noFill/>
            <a:ln w="9525">
              <a:noFill/>
              <a:miter lim="800000"/>
              <a:headEnd/>
              <a:tailEnd/>
            </a:ln>
          </p:spPr>
        </p:pic>
        <p:sp>
          <p:nvSpPr>
            <p:cNvPr id="6" name="TextBox 5"/>
            <p:cNvSpPr txBox="1"/>
            <p:nvPr/>
          </p:nvSpPr>
          <p:spPr>
            <a:xfrm>
              <a:off x="304800" y="914400"/>
              <a:ext cx="4176143" cy="830997"/>
            </a:xfrm>
            <a:prstGeom prst="rect">
              <a:avLst/>
            </a:prstGeom>
            <a:noFill/>
          </p:spPr>
          <p:txBody>
            <a:bodyPr wrap="none" rtlCol="0">
              <a:spAutoFit/>
            </a:bodyPr>
            <a:lstStyle/>
            <a:p>
              <a:r>
                <a:rPr lang="en-US" dirty="0" smtClean="0"/>
                <a:t>214 M bibliographic records</a:t>
              </a:r>
            </a:p>
            <a:p>
              <a:r>
                <a:rPr lang="en-US" dirty="0" smtClean="0"/>
                <a:t> 1.6 B holdings</a:t>
              </a:r>
              <a:endParaRPr lang="en-US" dirty="0"/>
            </a:p>
          </p:txBody>
        </p:sp>
        <p:sp>
          <p:nvSpPr>
            <p:cNvPr id="8" name="Rectangle 7"/>
            <p:cNvSpPr/>
            <p:nvPr/>
          </p:nvSpPr>
          <p:spPr bwMode="auto">
            <a:xfrm>
              <a:off x="152400" y="228600"/>
              <a:ext cx="4495800" cy="1676400"/>
            </a:xfrm>
            <a:prstGeom prst="rect">
              <a:avLst/>
            </a:prstGeom>
            <a:noFill/>
            <a:ln w="9525"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dirty="0" smtClean="0">
                <a:ln>
                  <a:noFill/>
                </a:ln>
                <a:solidFill>
                  <a:srgbClr val="000000"/>
                </a:solidFill>
                <a:effectLst/>
                <a:latin typeface="Trebuchet MS" pitchFamily="34" charset="0"/>
              </a:endParaRPr>
            </a:p>
          </p:txBody>
        </p:sp>
      </p:grpSp>
      <p:pic>
        <p:nvPicPr>
          <p:cNvPr id="70660" name="Picture 4">
            <a:hlinkClick r:id="rId6"/>
          </p:cNvPr>
          <p:cNvPicPr>
            <a:picLocks noChangeAspect="1" noChangeArrowheads="1"/>
          </p:cNvPicPr>
          <p:nvPr/>
        </p:nvPicPr>
        <p:blipFill>
          <a:blip r:embed="rId7" cstate="print"/>
          <a:srcRect l="36667" t="13429" r="35238" b="27905"/>
          <a:stretch>
            <a:fillRect/>
          </a:stretch>
        </p:blipFill>
        <p:spPr bwMode="auto">
          <a:xfrm>
            <a:off x="976745" y="2628900"/>
            <a:ext cx="2452255"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blinds(horizontal)">
                                      <p:cBhvr>
                                        <p:cTn id="12" dur="500"/>
                                        <p:tgtEl>
                                          <p:spTgt spid="706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0658"/>
                                        </p:tgtEl>
                                        <p:attrNameLst>
                                          <p:attrName>style.visibility</p:attrName>
                                        </p:attrNameLst>
                                      </p:cBhvr>
                                      <p:to>
                                        <p:strVal val="visible"/>
                                      </p:to>
                                    </p:set>
                                    <p:animEffect transition="in" filter="blinds(horizontal)">
                                      <p:cBhvr>
                                        <p:cTn id="17"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7"/>
          <p:cNvSpPr>
            <a:spLocks noGrp="1" noChangeArrowheads="1"/>
          </p:cNvSpPr>
          <p:nvPr>
            <p:ph type="title"/>
          </p:nvPr>
        </p:nvSpPr>
        <p:spPr/>
        <p:txBody>
          <a:bodyPr/>
          <a:lstStyle/>
          <a:p>
            <a:pPr eaLnBrk="1" hangingPunct="1"/>
            <a:r>
              <a:rPr lang="en-US" dirty="0" smtClean="0"/>
              <a:t>OCLC Research</a:t>
            </a:r>
          </a:p>
        </p:txBody>
      </p:sp>
      <p:sp>
        <p:nvSpPr>
          <p:cNvPr id="39954" name="Rectangle 18"/>
          <p:cNvSpPr>
            <a:spLocks noGrp="1" noChangeArrowheads="1"/>
          </p:cNvSpPr>
          <p:nvPr>
            <p:ph type="body" sz="half" idx="1"/>
          </p:nvPr>
        </p:nvSpPr>
        <p:spPr>
          <a:xfrm>
            <a:off x="434975" y="1447800"/>
            <a:ext cx="3775075" cy="4691063"/>
          </a:xfrm>
        </p:spPr>
        <p:txBody>
          <a:bodyPr/>
          <a:lstStyle/>
          <a:p>
            <a:pPr marL="238125" indent="-225425" eaLnBrk="1" hangingPunct="1">
              <a:lnSpc>
                <a:spcPct val="90000"/>
              </a:lnSpc>
            </a:pPr>
            <a:r>
              <a:rPr lang="en-US" sz="1800" dirty="0" smtClean="0"/>
              <a:t>Focus:</a:t>
            </a:r>
          </a:p>
          <a:p>
            <a:pPr lvl="1" eaLnBrk="1" hangingPunct="1">
              <a:lnSpc>
                <a:spcPct val="90000"/>
              </a:lnSpc>
            </a:pPr>
            <a:r>
              <a:rPr lang="en-US" sz="1500" dirty="0" smtClean="0"/>
              <a:t>Applied research in support of OCLC’s public mission </a:t>
            </a:r>
          </a:p>
          <a:p>
            <a:pPr lvl="1" eaLnBrk="1" hangingPunct="1">
              <a:lnSpc>
                <a:spcPct val="90000"/>
              </a:lnSpc>
            </a:pPr>
            <a:r>
              <a:rPr lang="en-US" sz="1500" dirty="0" smtClean="0"/>
              <a:t>Exploration, innovation and community norms for libraries, archives and museums</a:t>
            </a:r>
          </a:p>
          <a:p>
            <a:pPr marL="238125" indent="-225425" eaLnBrk="1" hangingPunct="1">
              <a:lnSpc>
                <a:spcPct val="90000"/>
              </a:lnSpc>
            </a:pPr>
            <a:r>
              <a:rPr lang="en-US" sz="1800" dirty="0" smtClean="0"/>
              <a:t>Resources:</a:t>
            </a:r>
          </a:p>
          <a:p>
            <a:pPr lvl="1" eaLnBrk="1" hangingPunct="1">
              <a:lnSpc>
                <a:spcPct val="90000"/>
              </a:lnSpc>
            </a:pPr>
            <a:r>
              <a:rPr lang="en-US" sz="1500" dirty="0" smtClean="0"/>
              <a:t>~50 OCLC Research staff in U.S. &amp; Europe </a:t>
            </a:r>
          </a:p>
          <a:p>
            <a:pPr lvl="2" eaLnBrk="1" hangingPunct="1">
              <a:lnSpc>
                <a:spcPct val="90000"/>
              </a:lnSpc>
            </a:pPr>
            <a:r>
              <a:rPr lang="en-US" sz="1300" dirty="0" smtClean="0"/>
              <a:t>Expertise in libraries, archives, museums, metadata, controlled vocabularies, ILL, preservation, economics, computational linguistics, Web design, more…</a:t>
            </a:r>
          </a:p>
          <a:p>
            <a:pPr lvl="1" eaLnBrk="1" hangingPunct="1">
              <a:lnSpc>
                <a:spcPct val="90000"/>
              </a:lnSpc>
            </a:pPr>
            <a:r>
              <a:rPr lang="en-US" sz="1500" dirty="0" smtClean="0"/>
              <a:t>OCLC, RLG  Partnership, Innovation Lab, OCLC institutions, collaboration with other agencies</a:t>
            </a:r>
          </a:p>
        </p:txBody>
      </p:sp>
      <p:sp>
        <p:nvSpPr>
          <p:cNvPr id="39955" name="Rectangle 19"/>
          <p:cNvSpPr>
            <a:spLocks noGrp="1" noChangeArrowheads="1"/>
          </p:cNvSpPr>
          <p:nvPr>
            <p:ph type="body" sz="half" idx="2"/>
          </p:nvPr>
        </p:nvSpPr>
        <p:spPr>
          <a:xfrm>
            <a:off x="4362450" y="1447800"/>
            <a:ext cx="3775075" cy="4691063"/>
          </a:xfrm>
        </p:spPr>
        <p:txBody>
          <a:bodyPr/>
          <a:lstStyle/>
          <a:p>
            <a:pPr marL="238125" indent="-225425" eaLnBrk="1" hangingPunct="1">
              <a:lnSpc>
                <a:spcPct val="90000"/>
              </a:lnSpc>
            </a:pPr>
            <a:r>
              <a:rPr lang="en-US" sz="1800" dirty="0" smtClean="0"/>
              <a:t>OCLC Research does NOT do:</a:t>
            </a:r>
          </a:p>
          <a:p>
            <a:pPr lvl="1" eaLnBrk="1" hangingPunct="1">
              <a:lnSpc>
                <a:spcPct val="90000"/>
              </a:lnSpc>
            </a:pPr>
            <a:r>
              <a:rPr lang="en-US" sz="1500" dirty="0" smtClean="0">
                <a:hlinkClick r:id="rId3"/>
              </a:rPr>
              <a:t>OCLC Membership reports</a:t>
            </a:r>
            <a:endParaRPr lang="en-US" sz="1500" dirty="0" smtClean="0"/>
          </a:p>
          <a:p>
            <a:pPr lvl="1" eaLnBrk="1" hangingPunct="1">
              <a:lnSpc>
                <a:spcPct val="90000"/>
              </a:lnSpc>
            </a:pPr>
            <a:r>
              <a:rPr lang="en-US" sz="1500" dirty="0" smtClean="0">
                <a:hlinkClick r:id="rId4"/>
              </a:rPr>
              <a:t>WebJunction reports</a:t>
            </a:r>
            <a:endParaRPr lang="en-US" sz="1500" dirty="0" smtClean="0"/>
          </a:p>
          <a:p>
            <a:pPr lvl="1" eaLnBrk="1" hangingPunct="1">
              <a:lnSpc>
                <a:spcPct val="90000"/>
              </a:lnSpc>
            </a:pPr>
            <a:r>
              <a:rPr lang="en-US" sz="1500" dirty="0" smtClean="0"/>
              <a:t>Product R&amp;D</a:t>
            </a:r>
          </a:p>
          <a:p>
            <a:pPr lvl="1" eaLnBrk="1" hangingPunct="1">
              <a:lnSpc>
                <a:spcPct val="90000"/>
              </a:lnSpc>
              <a:buFontTx/>
              <a:buNone/>
            </a:pPr>
            <a:endParaRPr lang="en-US" sz="1500" dirty="0" smtClean="0"/>
          </a:p>
          <a:p>
            <a:pPr marL="238125" indent="-225425" eaLnBrk="1" hangingPunct="1">
              <a:lnSpc>
                <a:spcPct val="90000"/>
              </a:lnSpc>
            </a:pPr>
            <a:r>
              <a:rPr lang="en-US" sz="1800" dirty="0" smtClean="0"/>
              <a:t>OCLC Research does do:</a:t>
            </a:r>
          </a:p>
          <a:p>
            <a:pPr lvl="1" eaLnBrk="1" hangingPunct="1">
              <a:lnSpc>
                <a:spcPct val="90000"/>
              </a:lnSpc>
            </a:pPr>
            <a:r>
              <a:rPr lang="en-US" sz="1500" dirty="0" smtClean="0">
                <a:hlinkClick r:id="rId5"/>
              </a:rPr>
              <a:t>OCLC Research reports</a:t>
            </a:r>
            <a:endParaRPr lang="en-US" sz="1500" dirty="0" smtClean="0"/>
          </a:p>
          <a:p>
            <a:pPr lvl="1" eaLnBrk="1" hangingPunct="1">
              <a:lnSpc>
                <a:spcPct val="90000"/>
              </a:lnSpc>
            </a:pPr>
            <a:r>
              <a:rPr lang="en-US" sz="1500" dirty="0" smtClean="0"/>
              <a:t>Prototypes</a:t>
            </a:r>
          </a:p>
          <a:p>
            <a:pPr lvl="1" eaLnBrk="1" hangingPunct="1">
              <a:lnSpc>
                <a:spcPct val="90000"/>
              </a:lnSpc>
            </a:pPr>
            <a:r>
              <a:rPr lang="en-US" sz="1500" dirty="0" smtClean="0"/>
              <a:t>Open source software</a:t>
            </a:r>
          </a:p>
          <a:p>
            <a:pPr lvl="1" eaLnBrk="1" hangingPunct="1">
              <a:lnSpc>
                <a:spcPct val="90000"/>
              </a:lnSpc>
            </a:pPr>
            <a:r>
              <a:rPr lang="en-US" sz="1500" dirty="0" smtClean="0"/>
              <a:t>Work with large data sets</a:t>
            </a:r>
          </a:p>
          <a:p>
            <a:pPr lvl="1" eaLnBrk="1" hangingPunct="1">
              <a:lnSpc>
                <a:spcPct val="90000"/>
              </a:lnSpc>
            </a:pPr>
            <a:r>
              <a:rPr lang="en-US" sz="1500" dirty="0" smtClean="0"/>
              <a:t>Grants/support for external research</a:t>
            </a:r>
          </a:p>
          <a:p>
            <a:pPr lvl="1" eaLnBrk="1" hangingPunct="1">
              <a:lnSpc>
                <a:spcPct val="90000"/>
              </a:lnSpc>
            </a:pPr>
            <a:r>
              <a:rPr lang="en-US" sz="1500" dirty="0" smtClean="0"/>
              <a:t>Peer-reviewed articles</a:t>
            </a:r>
          </a:p>
          <a:p>
            <a:pPr lvl="1" eaLnBrk="1" hangingPunct="1">
              <a:lnSpc>
                <a:spcPct val="90000"/>
              </a:lnSpc>
            </a:pPr>
            <a:r>
              <a:rPr lang="en-US" sz="1500" dirty="0" smtClean="0"/>
              <a:t>Standards-related work</a:t>
            </a:r>
          </a:p>
          <a:p>
            <a:pPr marL="238125" indent="-225425" eaLnBrk="1" hangingPunct="1">
              <a:lnSpc>
                <a:spcPct val="90000"/>
              </a:lnSpc>
            </a:pPr>
            <a:endParaRPr lang="en-US" sz="1800" dirty="0" smtClean="0"/>
          </a:p>
        </p:txBody>
      </p:sp>
      <p:pic>
        <p:nvPicPr>
          <p:cNvPr id="5" name="Picture 16"/>
          <p:cNvPicPr>
            <a:picLocks noChangeAspect="1" noChangeArrowheads="1"/>
          </p:cNvPicPr>
          <p:nvPr/>
        </p:nvPicPr>
        <p:blipFill>
          <a:blip r:embed="rId6" cstate="print"/>
          <a:srcRect/>
          <a:stretch>
            <a:fillRect/>
          </a:stretch>
        </p:blipFill>
        <p:spPr bwMode="auto">
          <a:xfrm>
            <a:off x="7162800" y="0"/>
            <a:ext cx="1981200" cy="1258056"/>
          </a:xfrm>
          <a:prstGeom prst="rect">
            <a:avLst/>
          </a:prstGeom>
          <a:noFill/>
          <a:ln w="57150" algn="ctr">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5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5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5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5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95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55">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955">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95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955">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955">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955">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955">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955">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955">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955">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9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4" grpId="0" build="p"/>
      <p:bldP spid="399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p:cNvPicPr>
            <a:picLocks noChangeAspect="1" noChangeArrowheads="1"/>
          </p:cNvPicPr>
          <p:nvPr/>
        </p:nvPicPr>
        <p:blipFill>
          <a:blip r:embed="rId3" cstate="print"/>
          <a:srcRect l="31429" t="18062" r="24286" b="4762"/>
          <a:stretch>
            <a:fillRect/>
          </a:stretch>
        </p:blipFill>
        <p:spPr bwMode="auto">
          <a:xfrm>
            <a:off x="228600" y="762000"/>
            <a:ext cx="4967243" cy="5410200"/>
          </a:xfrm>
          <a:prstGeom prst="rect">
            <a:avLst/>
          </a:prstGeom>
          <a:noFill/>
          <a:ln w="0" cmpd="sng">
            <a:solidFill>
              <a:srgbClr val="2178B5"/>
            </a:solidFill>
            <a:miter lim="800000"/>
            <a:headEnd/>
            <a:tailEnd/>
          </a:ln>
        </p:spPr>
      </p:pic>
      <p:sp>
        <p:nvSpPr>
          <p:cNvPr id="14339" name="Rectangle 2"/>
          <p:cNvSpPr>
            <a:spLocks noGrp="1" noChangeArrowheads="1"/>
          </p:cNvSpPr>
          <p:nvPr>
            <p:ph type="title"/>
          </p:nvPr>
        </p:nvSpPr>
        <p:spPr/>
        <p:txBody>
          <a:bodyPr/>
          <a:lstStyle/>
          <a:p>
            <a:pPr eaLnBrk="1" hangingPunct="1"/>
            <a:r>
              <a:rPr lang="en-US" dirty="0" smtClean="0"/>
              <a:t>OCLC Research reports+</a:t>
            </a:r>
          </a:p>
        </p:txBody>
      </p:sp>
      <p:pic>
        <p:nvPicPr>
          <p:cNvPr id="62468" name="Picture 4">
            <a:hlinkClick r:id="rId4"/>
          </p:cNvPr>
          <p:cNvPicPr>
            <a:picLocks noChangeAspect="1" noChangeArrowheads="1"/>
          </p:cNvPicPr>
          <p:nvPr/>
        </p:nvPicPr>
        <p:blipFill>
          <a:blip r:embed="rId5" cstate="print"/>
          <a:srcRect l="33125" t="15625" r="30624" b="24219"/>
          <a:stretch>
            <a:fillRect/>
          </a:stretch>
        </p:blipFill>
        <p:spPr bwMode="auto">
          <a:xfrm>
            <a:off x="6629400" y="381000"/>
            <a:ext cx="2124075" cy="2819400"/>
          </a:xfrm>
          <a:prstGeom prst="rect">
            <a:avLst/>
          </a:prstGeom>
          <a:noFill/>
          <a:ln w="9525">
            <a:noFill/>
            <a:miter lim="800000"/>
            <a:headEnd/>
            <a:tailEnd/>
          </a:ln>
        </p:spPr>
      </p:pic>
      <p:pic>
        <p:nvPicPr>
          <p:cNvPr id="62469" name="Picture 5">
            <a:hlinkClick r:id="rId6"/>
          </p:cNvPr>
          <p:cNvPicPr>
            <a:picLocks noChangeAspect="1" noChangeArrowheads="1"/>
          </p:cNvPicPr>
          <p:nvPr/>
        </p:nvPicPr>
        <p:blipFill>
          <a:blip r:embed="rId7" cstate="print"/>
          <a:srcRect l="50626" t="15625" r="4375" b="5469"/>
          <a:stretch>
            <a:fillRect/>
          </a:stretch>
        </p:blipFill>
        <p:spPr bwMode="auto">
          <a:xfrm>
            <a:off x="6248400" y="1905000"/>
            <a:ext cx="2281238" cy="3200400"/>
          </a:xfrm>
          <a:prstGeom prst="rect">
            <a:avLst/>
          </a:prstGeom>
          <a:noFill/>
          <a:ln w="9525">
            <a:noFill/>
            <a:miter lim="800000"/>
            <a:headEnd/>
            <a:tailEnd/>
          </a:ln>
        </p:spPr>
      </p:pic>
      <p:pic>
        <p:nvPicPr>
          <p:cNvPr id="62471" name="Picture 7">
            <a:hlinkClick r:id="rId8"/>
          </p:cNvPr>
          <p:cNvPicPr>
            <a:picLocks noChangeAspect="1" noChangeArrowheads="1"/>
          </p:cNvPicPr>
          <p:nvPr/>
        </p:nvPicPr>
        <p:blipFill>
          <a:blip r:embed="rId9" cstate="print"/>
          <a:srcRect l="26875" t="15625" r="25000" b="6250"/>
          <a:stretch>
            <a:fillRect/>
          </a:stretch>
        </p:blipFill>
        <p:spPr bwMode="auto">
          <a:xfrm>
            <a:off x="3429000" y="3352800"/>
            <a:ext cx="2228850" cy="2895600"/>
          </a:xfrm>
          <a:prstGeom prst="rect">
            <a:avLst/>
          </a:prstGeom>
          <a:noFill/>
          <a:ln w="9525">
            <a:noFill/>
            <a:miter lim="800000"/>
            <a:headEnd/>
            <a:tailEnd/>
          </a:ln>
        </p:spPr>
      </p:pic>
      <p:pic>
        <p:nvPicPr>
          <p:cNvPr id="62473" name="Picture 9">
            <a:hlinkClick r:id="rId10"/>
          </p:cNvPr>
          <p:cNvPicPr>
            <a:picLocks noChangeAspect="1" noChangeArrowheads="1"/>
          </p:cNvPicPr>
          <p:nvPr/>
        </p:nvPicPr>
        <p:blipFill>
          <a:blip r:embed="rId11" cstate="print"/>
          <a:srcRect r="51875" b="32031"/>
          <a:stretch>
            <a:fillRect/>
          </a:stretch>
        </p:blipFill>
        <p:spPr bwMode="auto">
          <a:xfrm>
            <a:off x="4689475" y="4495800"/>
            <a:ext cx="1482725" cy="1676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blinds(horizontal)">
                                      <p:cBhvr>
                                        <p:cTn id="7" dur="500"/>
                                        <p:tgtEl>
                                          <p:spTgt spid="624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473"/>
                                        </p:tgtEl>
                                        <p:attrNameLst>
                                          <p:attrName>style.visibility</p:attrName>
                                        </p:attrNameLst>
                                      </p:cBhvr>
                                      <p:to>
                                        <p:strVal val="visible"/>
                                      </p:to>
                                    </p:set>
                                    <p:animEffect transition="in" filter="blinds(horizontal)">
                                      <p:cBhvr>
                                        <p:cTn id="12" dur="500"/>
                                        <p:tgtEl>
                                          <p:spTgt spid="624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2468"/>
                                        </p:tgtEl>
                                        <p:attrNameLst>
                                          <p:attrName>style.visibility</p:attrName>
                                        </p:attrNameLst>
                                      </p:cBhvr>
                                      <p:to>
                                        <p:strVal val="visible"/>
                                      </p:to>
                                    </p:set>
                                    <p:animEffect transition="in" filter="blinds(horizontal)">
                                      <p:cBhvr>
                                        <p:cTn id="17" dur="500"/>
                                        <p:tgtEl>
                                          <p:spTgt spid="624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2469"/>
                                        </p:tgtEl>
                                        <p:attrNameLst>
                                          <p:attrName>style.visibility</p:attrName>
                                        </p:attrNameLst>
                                      </p:cBhvr>
                                      <p:to>
                                        <p:strVal val="visible"/>
                                      </p:to>
                                    </p:set>
                                    <p:animEffect transition="in" filter="blinds(horizontal)">
                                      <p:cBhvr>
                                        <p:cTn id="22" dur="5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dirty="0" smtClean="0"/>
              <a:t>OCLC Research prototypes</a:t>
            </a:r>
          </a:p>
        </p:txBody>
      </p:sp>
      <p:pic>
        <p:nvPicPr>
          <p:cNvPr id="65543" name="Picture 7">
            <a:hlinkClick r:id="rId3"/>
          </p:cNvPr>
          <p:cNvPicPr>
            <a:picLocks noChangeAspect="1" noChangeArrowheads="1"/>
          </p:cNvPicPr>
          <p:nvPr/>
        </p:nvPicPr>
        <p:blipFill>
          <a:blip r:embed="rId4" cstate="print"/>
          <a:srcRect t="11719" b="23438"/>
          <a:stretch>
            <a:fillRect/>
          </a:stretch>
        </p:blipFill>
        <p:spPr bwMode="auto">
          <a:xfrm>
            <a:off x="4724400" y="1143000"/>
            <a:ext cx="4114800" cy="2133600"/>
          </a:xfrm>
          <a:prstGeom prst="rect">
            <a:avLst/>
          </a:prstGeom>
          <a:noFill/>
          <a:ln w="9525">
            <a:solidFill>
              <a:schemeClr val="accent2"/>
            </a:solidFill>
            <a:miter lim="800000"/>
            <a:headEnd/>
            <a:tailEnd/>
          </a:ln>
        </p:spPr>
      </p:pic>
      <p:pic>
        <p:nvPicPr>
          <p:cNvPr id="15366" name="Picture 6">
            <a:hlinkClick r:id="rId5"/>
          </p:cNvPr>
          <p:cNvPicPr>
            <a:picLocks noChangeAspect="1" noChangeArrowheads="1"/>
          </p:cNvPicPr>
          <p:nvPr/>
        </p:nvPicPr>
        <p:blipFill>
          <a:blip r:embed="rId6" cstate="print"/>
          <a:srcRect l="32381" t="12952" r="22857" b="4762"/>
          <a:stretch>
            <a:fillRect/>
          </a:stretch>
        </p:blipFill>
        <p:spPr bwMode="auto">
          <a:xfrm>
            <a:off x="270934" y="1143000"/>
            <a:ext cx="4377266" cy="5029200"/>
          </a:xfrm>
          <a:prstGeom prst="rect">
            <a:avLst/>
          </a:prstGeom>
          <a:noFill/>
          <a:ln w="9525">
            <a:solidFill>
              <a:schemeClr val="accent2">
                <a:lumMod val="75000"/>
              </a:schemeClr>
            </a:solidFill>
            <a:miter lim="800000"/>
            <a:headEnd/>
            <a:tailEnd/>
          </a:ln>
        </p:spPr>
      </p:pic>
      <p:pic>
        <p:nvPicPr>
          <p:cNvPr id="15367" name="Picture 7">
            <a:hlinkClick r:id="rId7"/>
          </p:cNvPr>
          <p:cNvPicPr>
            <a:picLocks noChangeAspect="1" noChangeArrowheads="1"/>
          </p:cNvPicPr>
          <p:nvPr/>
        </p:nvPicPr>
        <p:blipFill>
          <a:blip r:embed="rId8" cstate="print"/>
          <a:srcRect l="13333" t="11143" r="13810" b="5333"/>
          <a:stretch>
            <a:fillRect/>
          </a:stretch>
        </p:blipFill>
        <p:spPr bwMode="auto">
          <a:xfrm>
            <a:off x="4800600" y="3352800"/>
            <a:ext cx="4038600" cy="2893670"/>
          </a:xfrm>
          <a:prstGeom prst="rect">
            <a:avLst/>
          </a:prstGeom>
          <a:noFill/>
          <a:ln w="9525">
            <a:solidFill>
              <a:srgbClr val="FF76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543"/>
                                        </p:tgtEl>
                                        <p:attrNameLst>
                                          <p:attrName>style.visibility</p:attrName>
                                        </p:attrNameLst>
                                      </p:cBhvr>
                                      <p:to>
                                        <p:strVal val="visible"/>
                                      </p:to>
                                    </p:set>
                                    <p:animEffect transition="in" filter="blinds(horizontal)">
                                      <p:cBhvr>
                                        <p:cTn id="7" dur="500"/>
                                        <p:tgtEl>
                                          <p:spTgt spid="655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blinds(horizontal)">
                                      <p:cBhvr>
                                        <p:cTn id="1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OCLC Research events, blogs...</a:t>
            </a:r>
          </a:p>
        </p:txBody>
      </p:sp>
      <p:pic>
        <p:nvPicPr>
          <p:cNvPr id="16391" name="Picture 7">
            <a:hlinkClick r:id="rId3"/>
          </p:cNvPr>
          <p:cNvPicPr>
            <a:picLocks noChangeAspect="1" noChangeArrowheads="1"/>
          </p:cNvPicPr>
          <p:nvPr/>
        </p:nvPicPr>
        <p:blipFill>
          <a:blip r:embed="rId4" cstate="print"/>
          <a:srcRect l="31905" t="10667" r="35238" b="30542"/>
          <a:stretch>
            <a:fillRect/>
          </a:stretch>
        </p:blipFill>
        <p:spPr bwMode="auto">
          <a:xfrm>
            <a:off x="5825011" y="3124200"/>
            <a:ext cx="2861789" cy="3200400"/>
          </a:xfrm>
          <a:prstGeom prst="rect">
            <a:avLst/>
          </a:prstGeom>
          <a:noFill/>
          <a:ln w="9525">
            <a:solidFill>
              <a:srgbClr val="FF7600"/>
            </a:solidFill>
            <a:miter lim="800000"/>
            <a:headEnd/>
            <a:tailEnd/>
          </a:ln>
        </p:spPr>
      </p:pic>
      <p:pic>
        <p:nvPicPr>
          <p:cNvPr id="16392" name="Picture 8">
            <a:hlinkClick r:id="rId5"/>
          </p:cNvPr>
          <p:cNvPicPr>
            <a:picLocks noChangeAspect="1" noChangeArrowheads="1"/>
          </p:cNvPicPr>
          <p:nvPr/>
        </p:nvPicPr>
        <p:blipFill>
          <a:blip r:embed="rId6" cstate="print"/>
          <a:srcRect l="30952" t="11905" r="30000" b="41452"/>
          <a:stretch>
            <a:fillRect/>
          </a:stretch>
        </p:blipFill>
        <p:spPr bwMode="auto">
          <a:xfrm>
            <a:off x="5029200" y="762000"/>
            <a:ext cx="2959915" cy="2209800"/>
          </a:xfrm>
          <a:prstGeom prst="rect">
            <a:avLst/>
          </a:prstGeom>
          <a:noFill/>
          <a:ln w="9525">
            <a:noFill/>
            <a:miter lim="800000"/>
            <a:headEnd/>
            <a:tailEnd/>
          </a:ln>
        </p:spPr>
      </p:pic>
      <p:pic>
        <p:nvPicPr>
          <p:cNvPr id="16393" name="Picture 9">
            <a:hlinkClick r:id="rId7"/>
          </p:cNvPr>
          <p:cNvPicPr>
            <a:picLocks noChangeAspect="1" noChangeArrowheads="1"/>
          </p:cNvPicPr>
          <p:nvPr/>
        </p:nvPicPr>
        <p:blipFill>
          <a:blip r:embed="rId8" cstate="print"/>
          <a:srcRect l="31429" t="28667" r="22857" b="4286"/>
          <a:stretch>
            <a:fillRect/>
          </a:stretch>
        </p:blipFill>
        <p:spPr bwMode="auto">
          <a:xfrm>
            <a:off x="457200" y="838200"/>
            <a:ext cx="3740727" cy="3429000"/>
          </a:xfrm>
          <a:prstGeom prst="rect">
            <a:avLst/>
          </a:prstGeom>
          <a:noFill/>
          <a:ln w="9525">
            <a:solidFill>
              <a:srgbClr val="FF7600"/>
            </a:solidFill>
            <a:miter lim="800000"/>
            <a:headEnd/>
            <a:tailEnd/>
          </a:ln>
        </p:spPr>
      </p:pic>
      <p:pic>
        <p:nvPicPr>
          <p:cNvPr id="16394" name="Picture 10">
            <a:hlinkClick r:id="rId9"/>
          </p:cNvPr>
          <p:cNvPicPr>
            <a:picLocks noChangeAspect="1" noChangeArrowheads="1"/>
          </p:cNvPicPr>
          <p:nvPr/>
        </p:nvPicPr>
        <p:blipFill>
          <a:blip r:embed="rId10" cstate="print"/>
          <a:srcRect l="20476" t="9619" r="21429" b="35524"/>
          <a:stretch>
            <a:fillRect/>
          </a:stretch>
        </p:blipFill>
        <p:spPr bwMode="auto">
          <a:xfrm>
            <a:off x="1145118" y="4495800"/>
            <a:ext cx="2969682" cy="1752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OCLC Research Activities</a:t>
            </a:r>
          </a:p>
        </p:txBody>
      </p:sp>
      <p:pic>
        <p:nvPicPr>
          <p:cNvPr id="17411" name="Picture 3">
            <a:hlinkClick r:id="rId3"/>
          </p:cNvPr>
          <p:cNvPicPr>
            <a:picLocks noChangeAspect="1" noChangeArrowheads="1"/>
          </p:cNvPicPr>
          <p:nvPr/>
        </p:nvPicPr>
        <p:blipFill>
          <a:blip r:embed="rId4" cstate="print"/>
          <a:srcRect l="26913" t="26595" r="14102" b="20752"/>
          <a:stretch>
            <a:fillRect/>
          </a:stretch>
        </p:blipFill>
        <p:spPr bwMode="auto">
          <a:xfrm>
            <a:off x="1143000" y="1066800"/>
            <a:ext cx="6989763" cy="49911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32551</TotalTime>
  <Words>2104</Words>
  <Application>Microsoft Office PowerPoint</Application>
  <PresentationFormat>On-screen Show (4:3)</PresentationFormat>
  <Paragraphs>174</Paragraphs>
  <Slides>30</Slides>
  <Notes>12</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OCCL Blue "light" template</vt:lpstr>
      <vt:lpstr>OCLC orange "light" template</vt:lpstr>
      <vt:lpstr>OCLC Research:  Shared Issues, Collaborative Work for Libraries and Beyond</vt:lpstr>
      <vt:lpstr>Outline</vt:lpstr>
      <vt:lpstr>OCLC Online Computer Library Center, Inc.</vt:lpstr>
      <vt:lpstr>Slide 4</vt:lpstr>
      <vt:lpstr>OCLC Research</vt:lpstr>
      <vt:lpstr>OCLC Research reports+</vt:lpstr>
      <vt:lpstr>OCLC Research prototypes</vt:lpstr>
      <vt:lpstr>OCLC Research events, blogs...</vt:lpstr>
      <vt:lpstr>OCLC Research Activities</vt:lpstr>
      <vt:lpstr>Sample projects</vt:lpstr>
      <vt:lpstr>VIAF (Virtual International Authority File)</vt:lpstr>
      <vt:lpstr>VIAF (cont’)</vt:lpstr>
      <vt:lpstr>Why do VIAF?</vt:lpstr>
      <vt:lpstr>Slide 14</vt:lpstr>
      <vt:lpstr>Slide 15</vt:lpstr>
      <vt:lpstr>Slide 16</vt:lpstr>
      <vt:lpstr>WorldCat Identities</vt:lpstr>
      <vt:lpstr>Slide 18</vt:lpstr>
      <vt:lpstr>Slide 19</vt:lpstr>
      <vt:lpstr>Slide 20</vt:lpstr>
      <vt:lpstr>Slide 21</vt:lpstr>
      <vt:lpstr>Greening Interlibrary Loan Practices</vt:lpstr>
      <vt:lpstr>Sample findings… </vt:lpstr>
      <vt:lpstr>Implications for best practice…</vt:lpstr>
      <vt:lpstr>Cloud-sourcing Research Collections</vt:lpstr>
      <vt:lpstr>Cloud-sourcing Research Collections (cont’)</vt:lpstr>
      <vt:lpstr>Cloud-sourcing Research Collections (cont’)</vt:lpstr>
      <vt:lpstr>Slide 28</vt:lpstr>
      <vt:lpstr>Slide 29</vt:lpstr>
      <vt:lpstr>More information</vt:lpstr>
    </vt:vector>
  </TitlesOfParts>
  <Manager>Thom Hickey</Manager>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OCLC Research: Shared Issues, Collaborative Work for Libraries and Beyond</dc:title>
  <dc:subject>OCLC Research</dc:subject>
  <dc:creator>Eric Childress</dc:creator>
  <cp:keywords>OCLC Research</cp:keywords>
  <dc:description>Presentation at UNCG - Spring, 2011 UL/LIS Lecture (Greensboro, NC) (22 Feb 2011)</dc:description>
  <cp:lastModifiedBy>Eric Childress</cp:lastModifiedBy>
  <cp:revision>1520</cp:revision>
  <dcterms:created xsi:type="dcterms:W3CDTF">2010-02-12T18:16:22Z</dcterms:created>
  <dcterms:modified xsi:type="dcterms:W3CDTF">2011-03-01T18:27:47Z</dcterms:modified>
  <cp:category>presentation</cp:category>
  <cp:contentType>Document</cp:contentType>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0x01010001D21B2CB3A491438F8C3CF70CF5C351</vt:lpwstr>
  </property>
</Properties>
</file>