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0"/>
  </p:notesMasterIdLst>
  <p:handoutMasterIdLst>
    <p:handoutMasterId r:id="rId31"/>
  </p:handoutMasterIdLst>
  <p:sldIdLst>
    <p:sldId id="318" r:id="rId2"/>
    <p:sldId id="319" r:id="rId3"/>
    <p:sldId id="331" r:id="rId4"/>
    <p:sldId id="326" r:id="rId5"/>
    <p:sldId id="329" r:id="rId6"/>
    <p:sldId id="321" r:id="rId7"/>
    <p:sldId id="322" r:id="rId8"/>
    <p:sldId id="345" r:id="rId9"/>
    <p:sldId id="325" r:id="rId10"/>
    <p:sldId id="327" r:id="rId11"/>
    <p:sldId id="328" r:id="rId12"/>
    <p:sldId id="256" r:id="rId13"/>
    <p:sldId id="332" r:id="rId14"/>
    <p:sldId id="333" r:id="rId15"/>
    <p:sldId id="334" r:id="rId16"/>
    <p:sldId id="335" r:id="rId17"/>
    <p:sldId id="336" r:id="rId18"/>
    <p:sldId id="337" r:id="rId19"/>
    <p:sldId id="338" r:id="rId20"/>
    <p:sldId id="293" r:id="rId21"/>
    <p:sldId id="304" r:id="rId22"/>
    <p:sldId id="339" r:id="rId23"/>
    <p:sldId id="340" r:id="rId24"/>
    <p:sldId id="307" r:id="rId25"/>
    <p:sldId id="341" r:id="rId26"/>
    <p:sldId id="342" r:id="rId27"/>
    <p:sldId id="343" r:id="rId28"/>
    <p:sldId id="313" r:id="rId29"/>
  </p:sldIdLst>
  <p:sldSz cx="9144000" cy="6858000" type="screen4x3"/>
  <p:notesSz cx="6858000" cy="9144000"/>
  <p:custDataLst>
    <p:tags r:id="rId32"/>
  </p:custDataLst>
  <p:defaultTextStyle>
    <a:defPPr>
      <a:defRPr lang="en-US"/>
    </a:defPPr>
    <a:lvl1pPr algn="l" rtl="0" fontAlgn="base">
      <a:spcBef>
        <a:spcPct val="0"/>
      </a:spcBef>
      <a:spcAft>
        <a:spcPct val="0"/>
      </a:spcAft>
      <a:defRPr sz="2400" b="1" kern="1200">
        <a:solidFill>
          <a:srgbClr val="000000"/>
        </a:solidFill>
        <a:latin typeface="Trebuchet MS" pitchFamily="34" charset="0"/>
        <a:ea typeface="+mn-ea"/>
        <a:cs typeface="+mn-cs"/>
      </a:defRPr>
    </a:lvl1pPr>
    <a:lvl2pPr marL="457200" algn="l" rtl="0" fontAlgn="base">
      <a:spcBef>
        <a:spcPct val="0"/>
      </a:spcBef>
      <a:spcAft>
        <a:spcPct val="0"/>
      </a:spcAft>
      <a:defRPr sz="2400" b="1" kern="1200">
        <a:solidFill>
          <a:srgbClr val="000000"/>
        </a:solidFill>
        <a:latin typeface="Trebuchet MS" pitchFamily="34" charset="0"/>
        <a:ea typeface="+mn-ea"/>
        <a:cs typeface="+mn-cs"/>
      </a:defRPr>
    </a:lvl2pPr>
    <a:lvl3pPr marL="914400" algn="l" rtl="0" fontAlgn="base">
      <a:spcBef>
        <a:spcPct val="0"/>
      </a:spcBef>
      <a:spcAft>
        <a:spcPct val="0"/>
      </a:spcAft>
      <a:defRPr sz="2400" b="1" kern="1200">
        <a:solidFill>
          <a:srgbClr val="000000"/>
        </a:solidFill>
        <a:latin typeface="Trebuchet MS" pitchFamily="34" charset="0"/>
        <a:ea typeface="+mn-ea"/>
        <a:cs typeface="+mn-cs"/>
      </a:defRPr>
    </a:lvl3pPr>
    <a:lvl4pPr marL="1371600" algn="l" rtl="0" fontAlgn="base">
      <a:spcBef>
        <a:spcPct val="0"/>
      </a:spcBef>
      <a:spcAft>
        <a:spcPct val="0"/>
      </a:spcAft>
      <a:defRPr sz="2400" b="1" kern="1200">
        <a:solidFill>
          <a:srgbClr val="000000"/>
        </a:solidFill>
        <a:latin typeface="Trebuchet MS" pitchFamily="34" charset="0"/>
        <a:ea typeface="+mn-ea"/>
        <a:cs typeface="+mn-cs"/>
      </a:defRPr>
    </a:lvl4pPr>
    <a:lvl5pPr marL="1828800" algn="l" rtl="0" fontAlgn="base">
      <a:spcBef>
        <a:spcPct val="0"/>
      </a:spcBef>
      <a:spcAft>
        <a:spcPct val="0"/>
      </a:spcAft>
      <a:defRPr sz="2400" b="1" kern="1200">
        <a:solidFill>
          <a:srgbClr val="000000"/>
        </a:solidFill>
        <a:latin typeface="Trebuchet MS" pitchFamily="34" charset="0"/>
        <a:ea typeface="+mn-ea"/>
        <a:cs typeface="+mn-cs"/>
      </a:defRPr>
    </a:lvl5pPr>
    <a:lvl6pPr marL="2286000" algn="l" defTabSz="914400" rtl="0" eaLnBrk="1" latinLnBrk="0" hangingPunct="1">
      <a:defRPr sz="2400" b="1" kern="1200">
        <a:solidFill>
          <a:srgbClr val="000000"/>
        </a:solidFill>
        <a:latin typeface="Trebuchet MS" pitchFamily="34" charset="0"/>
        <a:ea typeface="+mn-ea"/>
        <a:cs typeface="+mn-cs"/>
      </a:defRPr>
    </a:lvl6pPr>
    <a:lvl7pPr marL="2743200" algn="l" defTabSz="914400" rtl="0" eaLnBrk="1" latinLnBrk="0" hangingPunct="1">
      <a:defRPr sz="2400" b="1" kern="1200">
        <a:solidFill>
          <a:srgbClr val="000000"/>
        </a:solidFill>
        <a:latin typeface="Trebuchet MS" pitchFamily="34" charset="0"/>
        <a:ea typeface="+mn-ea"/>
        <a:cs typeface="+mn-cs"/>
      </a:defRPr>
    </a:lvl7pPr>
    <a:lvl8pPr marL="3200400" algn="l" defTabSz="914400" rtl="0" eaLnBrk="1" latinLnBrk="0" hangingPunct="1">
      <a:defRPr sz="2400" b="1" kern="1200">
        <a:solidFill>
          <a:srgbClr val="000000"/>
        </a:solidFill>
        <a:latin typeface="Trebuchet MS" pitchFamily="34" charset="0"/>
        <a:ea typeface="+mn-ea"/>
        <a:cs typeface="+mn-cs"/>
      </a:defRPr>
    </a:lvl8pPr>
    <a:lvl9pPr marL="3657600" algn="l" defTabSz="914400" rtl="0" eaLnBrk="1" latinLnBrk="0" hangingPunct="1">
      <a:defRPr sz="2400" b="1" kern="1200">
        <a:solidFill>
          <a:srgbClr val="000000"/>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2553"/>
    <a:srgbClr val="E69426"/>
    <a:srgbClr val="FF7600"/>
    <a:srgbClr val="2178B5"/>
    <a:srgbClr val="419A3C"/>
    <a:srgbClr val="DDDDDD"/>
    <a:srgbClr val="FF3300"/>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9" autoAdjust="0"/>
    <p:restoredTop sz="87337" autoAdjust="0"/>
  </p:normalViewPr>
  <p:slideViewPr>
    <p:cSldViewPr>
      <p:cViewPr>
        <p:scale>
          <a:sx n="70" d="100"/>
          <a:sy n="70" d="100"/>
        </p:scale>
        <p:origin x="-1146" y="-198"/>
      </p:cViewPr>
      <p:guideLst>
        <p:guide orient="horz" pos="2160"/>
        <p:guide pos="2880"/>
      </p:guideLst>
    </p:cSldViewPr>
  </p:slideViewPr>
  <p:outlineViewPr>
    <p:cViewPr>
      <p:scale>
        <a:sx n="33" d="100"/>
        <a:sy n="33" d="100"/>
      </p:scale>
      <p:origin x="0" y="6750"/>
    </p:cViewPr>
  </p:outlineViewPr>
  <p:notesTextViewPr>
    <p:cViewPr>
      <p:scale>
        <a:sx n="100" d="100"/>
        <a:sy n="100" d="100"/>
      </p:scale>
      <p:origin x="0" y="432"/>
    </p:cViewPr>
  </p:notesTextViewPr>
  <p:sorterViewPr>
    <p:cViewPr>
      <p:scale>
        <a:sx n="66" d="100"/>
        <a:sy n="66" d="100"/>
      </p:scale>
      <p:origin x="0" y="0"/>
    </p:cViewPr>
  </p:sorterViewPr>
  <p:notesViewPr>
    <p:cSldViewPr>
      <p:cViewPr varScale="1">
        <p:scale>
          <a:sx n="60" d="100"/>
          <a:sy n="60" d="100"/>
        </p:scale>
        <p:origin x="-2490"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dirty="0">
                <a:solidFill>
                  <a:schemeClr val="tx1"/>
                </a:solidFill>
              </a:defRPr>
            </a:lvl1pPr>
          </a:lstStyle>
          <a:p>
            <a:pPr>
              <a:defRPr/>
            </a:pPr>
            <a:endParaRPr lang="en-US" dirty="0"/>
          </a:p>
        </p:txBody>
      </p:sp>
      <p:sp>
        <p:nvSpPr>
          <p:cNvPr id="23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dirty="0">
                <a:solidFill>
                  <a:schemeClr val="tx1"/>
                </a:solidFill>
              </a:defRPr>
            </a:lvl1pPr>
          </a:lstStyle>
          <a:p>
            <a:pPr>
              <a:defRPr/>
            </a:pPr>
            <a:endParaRPr lang="en-US" dirty="0"/>
          </a:p>
        </p:txBody>
      </p:sp>
      <p:sp>
        <p:nvSpPr>
          <p:cNvPr id="23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dirty="0">
                <a:solidFill>
                  <a:schemeClr val="tx1"/>
                </a:solidFill>
              </a:defRPr>
            </a:lvl1pPr>
          </a:lstStyle>
          <a:p>
            <a:pPr>
              <a:defRPr/>
            </a:pPr>
            <a:endParaRPr lang="en-US" dirty="0"/>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defRPr>
            </a:lvl1pPr>
          </a:lstStyle>
          <a:p>
            <a:pPr>
              <a:defRPr/>
            </a:pPr>
            <a:fld id="{A1D8B261-6E08-4354-AF91-6F0ADBD7E16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dirty="0">
                <a:solidFill>
                  <a:schemeClr val="tx1"/>
                </a:solidFill>
              </a:defRPr>
            </a:lvl1pPr>
          </a:lstStyle>
          <a:p>
            <a:pPr>
              <a:defRPr/>
            </a:pPr>
            <a:endParaRPr lang="en-US" dirty="0"/>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dirty="0">
                <a:solidFill>
                  <a:schemeClr val="tx1"/>
                </a:solidFill>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716088" y="720725"/>
            <a:ext cx="3422650" cy="25685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3573463"/>
            <a:ext cx="5486400" cy="4884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dirty="0">
                <a:solidFill>
                  <a:schemeClr val="tx1"/>
                </a:solidFill>
              </a:defRPr>
            </a:lvl1pPr>
          </a:lstStyle>
          <a:p>
            <a:pPr>
              <a:defRPr/>
            </a:pPr>
            <a:endParaRPr lang="en-US" dirty="0"/>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defRPr>
            </a:lvl1pPr>
          </a:lstStyle>
          <a:p>
            <a:pPr>
              <a:defRPr/>
            </a:pPr>
            <a:fld id="{DCF5A9D6-CBD7-4D0C-B149-E80FF6D9A10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s-ES" dirty="0" smtClean="0"/>
              <a:t>“Desde la clasificación de metadatos hasta el Dublín Core, FRBR, VIAF y Dewey: El impacto y la influencia de la Investigación en OCLC en las tendencias  actuales de las Bibliotecas y Centros de Información” = </a:t>
            </a:r>
            <a:r>
              <a:rPr lang="en-US" dirty="0" smtClean="0"/>
              <a:t> “From the classification of metadata to the Dublin Core, FRBR, VIAF and Dewey: The impact and the influence of the Investigation in OCLC in the present tendencies of the Libraries and Information centers.”</a:t>
            </a:r>
          </a:p>
          <a:p>
            <a:endParaRPr lang="en-US" dirty="0" smtClean="0"/>
          </a:p>
          <a:p>
            <a:r>
              <a:rPr lang="en-US" dirty="0" smtClean="0"/>
              <a:t>Presented at Vi Encuentro Internacional de Catalogadores (San José, Costa Rica)</a:t>
            </a:r>
          </a:p>
          <a:p>
            <a:endParaRPr lang="en-US" dirty="0" smtClean="0"/>
          </a:p>
          <a:p>
            <a:r>
              <a:rPr lang="en-US" dirty="0" smtClean="0"/>
              <a:t>Credits: </a:t>
            </a:r>
          </a:p>
          <a:p>
            <a:r>
              <a:rPr lang="en-US" dirty="0" smtClean="0"/>
              <a:t>[The section on FRBR based in part on </a:t>
            </a:r>
            <a:r>
              <a:rPr lang="en-US" b="1" dirty="0" smtClean="0"/>
              <a:t>Diane Vizine-Goetz</a:t>
            </a:r>
            <a:r>
              <a:rPr lang="en-US" dirty="0" smtClean="0"/>
              <a:t> </a:t>
            </a:r>
            <a:r>
              <a:rPr lang="en-US" b="1" u="sng" dirty="0" smtClean="0"/>
              <a:t>What Users Want &amp; How FRBR Can Help</a:t>
            </a:r>
            <a:r>
              <a:rPr lang="en-US" dirty="0" smtClean="0"/>
              <a:t> (.ppt 2MB/21 slides) </a:t>
            </a:r>
            <a:br>
              <a:rPr lang="en-US" dirty="0" smtClean="0"/>
            </a:br>
            <a:r>
              <a:rPr lang="en-US" dirty="0" smtClean="0"/>
              <a:t>A Symposium for Publishers and Librarians, 18-19 March 2009, OCLC, Dublin, Ohio (USA) </a:t>
            </a:r>
            <a:br>
              <a:rPr lang="en-US" dirty="0" smtClean="0"/>
            </a:br>
            <a:r>
              <a:rPr lang="en-US" dirty="0" smtClean="0"/>
              <a:t>An earlier version of this presentation was given at the ALCTS Cataloging &amp; Classification Section Forum, 23 January 2009, ALA Midwinter Meeting, Denver, CO (USA) http://www.oclc.org/research/presentations/vizine-goetz/publisher-symposium.ppt]</a:t>
            </a:r>
          </a:p>
          <a:p>
            <a:endParaRPr lang="en-US" dirty="0" smtClean="0"/>
          </a:p>
          <a:p>
            <a:r>
              <a:rPr lang="en-US" dirty="0" smtClean="0"/>
              <a:t>[The sections on VIAF and Classify are based in part on an internal OCLC “Inside Scoop” presentation done by Thom Hickey (VIAF) and Diane Vizine-Goetz (Classify) in 2010]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r>
              <a:rPr lang="en-US" dirty="0" smtClean="0"/>
              <a:t>This is a recent set of statistics.</a:t>
            </a:r>
          </a:p>
          <a:p>
            <a:endParaRPr lang="en-US" dirty="0" smtClean="0"/>
          </a:p>
          <a:p>
            <a:r>
              <a:rPr lang="en-US" dirty="0" smtClean="0"/>
              <a:t>The single-record worksets form the majority of WorldCat. That is to say, most books, CDs, movies, etc. are only issued once, as a single edition. No one finds the need to issue additional editions or translations. </a:t>
            </a:r>
          </a:p>
          <a:p>
            <a:endParaRPr lang="en-US" dirty="0" smtClean="0"/>
          </a:p>
          <a:p>
            <a:r>
              <a:rPr lang="en-US" dirty="0" smtClean="0"/>
              <a:t>But for a small but noteworthy part of WorldCat, we have titles that have been issued in editions and translations. Indeed it is this part of WorldCat that generates the most holdings. </a:t>
            </a:r>
          </a:p>
          <a:p>
            <a:pPr eaLnBrk="1" hangingPunct="1"/>
            <a:endParaRPr lang="en-US" sz="1800" dirty="0" smtClean="0"/>
          </a:p>
        </p:txBody>
      </p:sp>
      <p:sp>
        <p:nvSpPr>
          <p:cNvPr id="1116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EC7BB0B-3163-41DF-8F6E-B4B9AE98356D}" type="slidenum">
              <a:rPr lang="en-US" sz="1000" b="0">
                <a:solidFill>
                  <a:schemeClr val="tx1"/>
                </a:solidFill>
              </a:rPr>
              <a:pPr algn="r"/>
              <a:t>10</a:t>
            </a:fld>
            <a:endParaRPr lang="en-US" sz="1000" b="0" dirty="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r>
              <a:rPr lang="en-US" dirty="0" smtClean="0"/>
              <a:t>OCLC has found this process of clustering records into worksets challenging, but also very rewarding. OCLC leverages FRBR to help us with improving WorldCat including correcting records with errors, but also enhancing existing records and doing lots of useful and interesting analysis. </a:t>
            </a:r>
          </a:p>
          <a:p>
            <a:endParaRPr lang="en-US" dirty="0" smtClean="0"/>
          </a:p>
          <a:p>
            <a:r>
              <a:rPr lang="en-US" dirty="0" smtClean="0"/>
              <a:t>These clustering techniques have proven so useful that we’ve incorporated and leveraged FRBR in many, many projects, prototypes, and products. In fact, I’ll be speaking about VIAF and Classify today which both rely significantly on the work-clustering we’ve done as part of FRBR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pPr eaLnBrk="1" hangingPunct="1"/>
            <a:endParaRPr lang="en-US" sz="1800" dirty="0" smtClean="0"/>
          </a:p>
        </p:txBody>
      </p:sp>
      <p:sp>
        <p:nvSpPr>
          <p:cNvPr id="18435" name="Slide Number Placeholder 3"/>
          <p:cNvSpPr>
            <a:spLocks noGrp="1"/>
          </p:cNvSpPr>
          <p:nvPr>
            <p:ph type="sldNum" sz="quarter" idx="5"/>
          </p:nvPr>
        </p:nvSpPr>
        <p:spPr>
          <a:noFill/>
        </p:spPr>
        <p:txBody>
          <a:bodyPr/>
          <a:lstStyle/>
          <a:p>
            <a:fld id="{2F83CBA7-39FF-4884-9DE1-4700BAD038EB}"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p:spPr>
        <p:txBody>
          <a:bodyPr/>
          <a:lstStyle/>
          <a:p>
            <a:r>
              <a:rPr lang="en-US" dirty="0" smtClean="0"/>
              <a:t>VIAF has its conceptual origins in work done by IFLA, and indeed owes much to pioneering investigation and thinking by Dr. Tillett and others over several decades before VIAF itself would take form.</a:t>
            </a:r>
          </a:p>
          <a:p>
            <a:endParaRPr lang="en-US" dirty="0" smtClean="0"/>
          </a:p>
          <a:p>
            <a:r>
              <a:rPr lang="en-US" dirty="0" smtClean="0"/>
              <a:t>VIAF took its initial shape through a partnership of 3 national libraries (LC, the DNB, the BnF) and OCLC, and these four agencies continue to be influential in its form and governance, but VIAF has expanded rapidly in the last two years and continues to grow, encompassing participation by over a dozen national libraries and others. Of special note to any Central or South American audience will be the participation and contributions of the national libraries of Spain and Portugal. </a:t>
            </a:r>
          </a:p>
          <a:p>
            <a:endParaRPr lang="en-US" dirty="0" smtClean="0"/>
          </a:p>
          <a:p>
            <a:r>
              <a:rPr lang="en-US" dirty="0" smtClean="0"/>
              <a:t>VIAF effectively combines various national authority files into a super authority file, using advanced algorithms developed by OCLC, improved with feedback from the VIAF partner agencies. </a:t>
            </a:r>
          </a:p>
          <a:p>
            <a:endParaRPr lang="en-US" dirty="0" smtClean="0"/>
          </a:p>
          <a:p>
            <a:r>
              <a:rPr lang="en-US" dirty="0" smtClean="0"/>
              <a:t>VIAF is available through a freely-available service and work is now beginning to move this from a stable prototype into a truly production-grade OCLC service.</a:t>
            </a:r>
          </a:p>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r>
              <a:rPr lang="en-US" dirty="0" smtClean="0"/>
              <a:t>To give you a sense of what VIAF looks like, I will walk you through one example. This is the opening screen to VIAF. </a:t>
            </a:r>
          </a:p>
          <a:p>
            <a:endParaRPr lang="en-US" dirty="0" smtClean="0"/>
          </a:p>
          <a:p>
            <a:r>
              <a:rPr lang="en-US" dirty="0" smtClean="0"/>
              <a:t>As you’ll note you’re seeing a Spanish interface. VIAF partners – in this case the national library of Spain – have assisted us in making available translations of the interface. VIAF will automatically detect what language setting you have on your browser and supply the appropriate language interface if the language you’ve set matches one of the available languages of the interface.</a:t>
            </a:r>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r>
              <a:rPr lang="en-US" dirty="0" smtClean="0"/>
              <a:t>Here is a search result for Oscar Arias Sanchez. </a:t>
            </a:r>
          </a:p>
          <a:p>
            <a:endParaRPr lang="en-US" dirty="0" smtClean="0"/>
          </a:p>
          <a:p>
            <a:r>
              <a:rPr lang="en-US" dirty="0" smtClean="0"/>
              <a:t>As you ca see the search results provide a sense of the multiple forms of name that may be encountered, and even variations (or errors) in birth years or other aspects that might cause matching errors. VIAF has done a very good if not perfect job of matching authority records. And as you’ll note, it looks like two different agencies have determined a close but different birth year. When I get back to the United States we’ll report this issue and ask the respective library to make a correction to their authority record. </a:t>
            </a:r>
          </a:p>
          <a:p>
            <a:endParaRPr lang="en-US" dirty="0" smtClean="0"/>
          </a:p>
          <a:p>
            <a:r>
              <a:rPr lang="en-US" dirty="0" smtClean="0"/>
              <a:t>Now lets look more closely at the first VIAF record.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r>
              <a:rPr lang="en-US" dirty="0" smtClean="0"/>
              <a:t>As you can see Mr. Arias Sanchez is represented in many authority files. The small diagram displays links that we were able to automatically make between authority records based on preferred names and other elements.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r>
              <a:rPr lang="en-US" dirty="0" smtClean="0"/>
              <a:t>Next we see a display of the universe of variant names recorded in the respective authority files. It may come as no surprise to learn that a variant name in one file is often a preferred name in another. This helps us with matching, but it also points out how difficult it can be to have systems effectively search personal names across many systems without access to this sort of database.</a:t>
            </a:r>
          </a:p>
          <a:p>
            <a:endParaRPr lang="en-US" dirty="0" smtClean="0"/>
          </a:p>
          <a:p>
            <a:r>
              <a:rPr lang="en-US" dirty="0" smtClean="0"/>
              <a:t>Next we related names. In this case, Arias Sanchez as the holder of the Office of President</a:t>
            </a:r>
          </a:p>
          <a:p>
            <a:endParaRPr lang="en-US" dirty="0" smtClean="0"/>
          </a:p>
          <a:p>
            <a:r>
              <a:rPr lang="en-US" dirty="0" smtClean="0"/>
              <a:t>Third down the screen we see a list of selected publications he has authored. This bibliography information has been key to the matching algorithms used by VIAF. When multiple files declare “X” to be the author of a work, we’re able to use statistical measures and other techniques to confidently predict that “X” no matter his/her name in respective authority files, is the same person and then cluster their records together.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r>
              <a:rPr lang="en-US" dirty="0" smtClean="0"/>
              <a:t>Moving on to additional features of VIAF, these are some features inspired by other work by OCLC Research and which rely in part of data in WorldCat. We can offer a map of places of publication for the publications of the author, a graph displaying the appearance of publications over time, and last but not least publishers closely associated with the author’s corpus.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r>
              <a:rPr lang="en-US" dirty="0" smtClean="0"/>
              <a:t>And the last features include</a:t>
            </a:r>
          </a:p>
          <a:p>
            <a:r>
              <a:rPr lang="en-US" dirty="0" smtClean="0"/>
              <a:t>-  Mined or inferred information about the author’s nationality and primary language. </a:t>
            </a:r>
          </a:p>
          <a:p>
            <a:r>
              <a:rPr lang="en-US" dirty="0" smtClean="0"/>
              <a:t>We also will link to WorldCat Identities (another project of OCLC Research), Wikipedia, etc. as we are aware of the links.</a:t>
            </a:r>
          </a:p>
          <a:p>
            <a:endParaRPr lang="en-US" dirty="0" smtClean="0"/>
          </a:p>
          <a:p>
            <a:r>
              <a:rPr lang="en-US" dirty="0" smtClean="0"/>
              <a:t>We also provide several options for downloading the VIAF record in MARC or RDF</a:t>
            </a:r>
          </a:p>
          <a:p>
            <a:endParaRPr lang="en-US" dirty="0" smtClean="0"/>
          </a:p>
          <a:p>
            <a:r>
              <a:rPr lang="en-US" dirty="0" smtClean="0"/>
              <a:t>And lastly, we record a history of modifications made to the record. These help with trouble-shooting and also demonstrate the ongoing improvements that we’re making to VIAF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r>
              <a:rPr lang="en-US" dirty="0" smtClean="0"/>
              <a:t>I will speak about four topics: </a:t>
            </a:r>
          </a:p>
          <a:p>
            <a:pPr>
              <a:buFontTx/>
              <a:buChar char="•"/>
            </a:pPr>
            <a:r>
              <a:rPr lang="en-US" dirty="0" smtClean="0"/>
              <a:t>OCLC Research, a unit of OCLC</a:t>
            </a:r>
          </a:p>
          <a:p>
            <a:pPr>
              <a:buFontTx/>
              <a:buChar char="•"/>
            </a:pPr>
            <a:r>
              <a:rPr lang="en-US" dirty="0" smtClean="0"/>
              <a:t>OCLC’s work with FRBR, a model for expressing important relationships in the intellectual works held in library collections</a:t>
            </a:r>
          </a:p>
          <a:p>
            <a:pPr>
              <a:buFontTx/>
              <a:buChar char="•"/>
            </a:pPr>
            <a:r>
              <a:rPr lang="en-US" dirty="0" smtClean="0"/>
              <a:t>VIAF, a cooperative project to integrate authority data from many sources</a:t>
            </a:r>
          </a:p>
          <a:p>
            <a:pPr>
              <a:buFontTx/>
              <a:buChar char="•"/>
            </a:pPr>
            <a:r>
              <a:rPr lang="en-US" dirty="0" smtClean="0"/>
              <a:t>and Classify, a tool from OCLC Research that is designed to assist librarians in making classification assignments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pPr eaLnBrk="1" hangingPunct="1"/>
            <a:endParaRPr lang="en-US" sz="1800" dirty="0" smtClean="0"/>
          </a:p>
        </p:txBody>
      </p:sp>
      <p:sp>
        <p:nvSpPr>
          <p:cNvPr id="39939" name="Slide Number Placeholder 3"/>
          <p:cNvSpPr>
            <a:spLocks noGrp="1"/>
          </p:cNvSpPr>
          <p:nvPr>
            <p:ph type="sldNum" sz="quarter" idx="5"/>
          </p:nvPr>
        </p:nvSpPr>
        <p:spPr>
          <a:noFill/>
        </p:spPr>
        <p:txBody>
          <a:bodyPr/>
          <a:lstStyle/>
          <a:p>
            <a:fld id="{8FF9A2A7-8F61-49AA-A2E9-E8ED7D967D19}" type="slidenum">
              <a:rPr lang="en-US" smtClean="0"/>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p:spPr>
        <p:txBody>
          <a:bodyPr/>
          <a:lstStyle/>
          <a:p>
            <a:r>
              <a:rPr lang="en-US" dirty="0" smtClean="0"/>
              <a:t>[Read screen]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dirty="0" smtClean="0"/>
              <a:t>This is the interface to Classify. </a:t>
            </a:r>
          </a:p>
          <a:p>
            <a:endParaRPr lang="en-US" dirty="0" smtClean="0"/>
          </a:p>
          <a:p>
            <a:r>
              <a:rPr lang="en-US" dirty="0" smtClean="0"/>
              <a:t>If you’ll notice, there are three search options at the top of the screen:</a:t>
            </a:r>
          </a:p>
          <a:p>
            <a:r>
              <a:rPr lang="en-US" dirty="0" smtClean="0"/>
              <a:t>1) A standard number search such as an ISBN</a:t>
            </a:r>
          </a:p>
          <a:p>
            <a:r>
              <a:rPr lang="en-US" dirty="0" smtClean="0"/>
              <a:t>2) A title and author search</a:t>
            </a:r>
          </a:p>
          <a:p>
            <a:r>
              <a:rPr lang="en-US" dirty="0" smtClean="0"/>
              <a:t>3) Search by FAST subject heading. (FAST is a project of OCLC Research and the Library of Congress that provides a facetted version of the Library of Congress Subject Headings).</a:t>
            </a:r>
          </a:p>
          <a:p>
            <a:endParaRPr lang="en-US" dirty="0" smtClean="0"/>
          </a:p>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p:spPr>
        <p:txBody>
          <a:bodyPr/>
          <a:lstStyle/>
          <a:p>
            <a:r>
              <a:rPr lang="en-US" dirty="0" smtClean="0"/>
              <a:t>We’ll search Classify for </a:t>
            </a:r>
            <a:r>
              <a:rPr lang="en-US" i="1" dirty="0" smtClean="0"/>
              <a:t>Costa Rica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r>
              <a:rPr lang="en-US" dirty="0" smtClean="0"/>
              <a:t>As you can see we've retrieved a along list of possible FAST subject headings. </a:t>
            </a:r>
          </a:p>
          <a:p>
            <a:endParaRPr lang="en-US" dirty="0" smtClean="0"/>
          </a:p>
          <a:p>
            <a:r>
              <a:rPr lang="en-US" dirty="0" smtClean="0"/>
              <a:t>The first column provides a list of relevant FAST subject headings, the second identifies what kind of heading the heading is, and the third tells us how many works (remember this is FRBR worksets, not just numbers of records).</a:t>
            </a:r>
          </a:p>
          <a:p>
            <a:endParaRPr lang="en-US" dirty="0" smtClean="0"/>
          </a:p>
          <a:p>
            <a:r>
              <a:rPr lang="en-US" dirty="0" smtClean="0"/>
              <a:t>Let’s select the first heading,  Costa Rica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r>
              <a:rPr lang="en-US" dirty="0" smtClean="0"/>
              <a:t>We’ve now retrieved a list of over 15 thousand works that have the FAST heading, “Costa Rica.”</a:t>
            </a:r>
          </a:p>
          <a:p>
            <a:endParaRPr lang="en-US" dirty="0" smtClean="0"/>
          </a:p>
          <a:p>
            <a:r>
              <a:rPr lang="en-US" dirty="0" smtClean="0"/>
              <a:t>As you can see the first column provides a brief citation, the second records the format, the third the number of holdings in WorldCat, the fourth tells us how man editions, and the last two columns provide the earliest and latest years of publication represented in the workset.</a:t>
            </a:r>
          </a:p>
          <a:p>
            <a:endParaRPr lang="en-US" dirty="0" smtClean="0"/>
          </a:p>
          <a:p>
            <a:r>
              <a:rPr lang="en-US" dirty="0" smtClean="0"/>
              <a:t>Let’s select the second work, “Rain Forest.”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r>
              <a:rPr lang="en-US" sz="1000" dirty="0" smtClean="0"/>
              <a:t>This is classify record</a:t>
            </a:r>
          </a:p>
          <a:p>
            <a:endParaRPr lang="en-US" sz="1000" dirty="0" smtClean="0"/>
          </a:p>
          <a:p>
            <a:r>
              <a:rPr lang="en-US" sz="1000" dirty="0" smtClean="0"/>
              <a:t>As you can see, there is lots of information provided about the title. Classify has mined data from all editions of the work and also carefully recorded attributes from the MARC records that allow Classify to indicate, for example, whether LC assigned the classification number. But more on that later.</a:t>
            </a:r>
          </a:p>
          <a:p>
            <a:endParaRPr lang="en-US" sz="1000" dirty="0" smtClean="0"/>
          </a:p>
          <a:p>
            <a:r>
              <a:rPr lang="en-US" sz="1000" dirty="0" smtClean="0"/>
              <a:t>As you can see, the pie chart for DDC shows the frequency with which several assigned DDC numbers have been assigned. </a:t>
            </a:r>
          </a:p>
          <a:p>
            <a:endParaRPr lang="en-US" sz="1000" dirty="0" smtClean="0"/>
          </a:p>
          <a:p>
            <a:r>
              <a:rPr lang="en-US" sz="1000" dirty="0" smtClean="0"/>
              <a:t>We can also go down to see the most frequent FAST subject headings assigned to this work.</a:t>
            </a:r>
          </a:p>
          <a:p>
            <a:endParaRPr lang="en-US" sz="1000" dirty="0" smtClean="0"/>
          </a:p>
          <a:p>
            <a:r>
              <a:rPr lang="en-US" sz="1000" dirty="0" smtClean="0"/>
              <a:t>Now, let’s also see the Library of Congress Classification numbers assigned [click]</a:t>
            </a:r>
          </a:p>
          <a:p>
            <a:endParaRPr lang="en-US" sz="1000" dirty="0" smtClean="0"/>
          </a:p>
          <a:p>
            <a:r>
              <a:rPr lang="en-US" sz="1000" dirty="0" smtClean="0"/>
              <a:t>and get a sense of where the various hot-links will take us.</a:t>
            </a:r>
          </a:p>
          <a:p>
            <a:endParaRPr lang="en-US" sz="1000" dirty="0" smtClean="0"/>
          </a:p>
          <a:p>
            <a:r>
              <a:rPr lang="en-US" sz="1000" dirty="0" smtClean="0"/>
              <a:t>At the top of the screen, the DDC number will take us to another, experimental service from OCLC Research, called DeweyBrowser. DeweyBrowser lets you browse a subset of WorldCat by DDC number, sort of similar to browsing the shelf in the library – it can help you decide if the particular number is really the most appropriate one.</a:t>
            </a:r>
          </a:p>
          <a:p>
            <a:endParaRPr lang="en-US" sz="1000" dirty="0" smtClean="0"/>
          </a:p>
          <a:p>
            <a:r>
              <a:rPr lang="en-US" sz="1000" dirty="0" smtClean="0"/>
              <a:t>The LCC number deep-links into Classicification Web from LC. You’ll need a ClassWeb subscription to use the service, but for those libraries that have a subscription this is a much-liked feature of Classify.</a:t>
            </a:r>
          </a:p>
          <a:p>
            <a:endParaRPr lang="en-US" sz="1000" dirty="0" smtClean="0"/>
          </a:p>
          <a:p>
            <a:r>
              <a:rPr lang="en-US" sz="1000" dirty="0" smtClean="0"/>
              <a:t>Last, at the bottom the FAST subject headings hot-link will re-search Classify…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p:spPr>
        <p:txBody>
          <a:bodyPr/>
          <a:lstStyle/>
          <a:p>
            <a:r>
              <a:rPr lang="en-US" dirty="0" smtClean="0"/>
              <a:t>If we go to the balance of the Classify screen for “The Rain Forest” we can see the many editions along with their respective DDC and LCC assignments.</a:t>
            </a:r>
          </a:p>
          <a:p>
            <a:endParaRPr lang="en-US" dirty="0" smtClean="0"/>
          </a:p>
          <a:p>
            <a:r>
              <a:rPr lang="en-US" dirty="0" smtClean="0"/>
              <a:t>If we look down the list {click} you’ll notice that assignments by LC have been flagged.</a:t>
            </a:r>
          </a:p>
          <a:p>
            <a:endParaRPr lang="en-US" dirty="0" smtClean="0"/>
          </a:p>
          <a:p>
            <a:r>
              <a:rPr lang="en-US" dirty="0" smtClean="0"/>
              <a:t>Lastly, if you want to see the worldcat.org display for an edition, one need only click on the title of the edition.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r>
              <a:rPr lang="en-US" dirty="0" smtClean="0"/>
              <a:t>First topic: OCLC Research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r>
              <a:rPr lang="en-US" dirty="0" smtClean="0"/>
              <a:t>OCLC Research can trace its origins to a unit established by OCLC founder and first president, Frederick Kilgour. Today, OCLC Research is actually three activities in one unit:</a:t>
            </a:r>
          </a:p>
          <a:p>
            <a:pPr>
              <a:buFontTx/>
              <a:buChar char="•"/>
            </a:pPr>
            <a:r>
              <a:rPr lang="en-US" dirty="0" smtClean="0"/>
              <a:t>OCLC Research’s applied research work</a:t>
            </a:r>
          </a:p>
          <a:p>
            <a:pPr>
              <a:buFontTx/>
              <a:buChar char="•"/>
            </a:pPr>
            <a:r>
              <a:rPr lang="en-US" dirty="0" smtClean="0"/>
              <a:t>The RLG Partnership, a collaboration between OCLC Research and leading research libraries, archives and museums</a:t>
            </a:r>
          </a:p>
          <a:p>
            <a:pPr>
              <a:buFontTx/>
              <a:buChar char="•"/>
            </a:pPr>
            <a:r>
              <a:rPr lang="en-US" dirty="0" smtClean="0"/>
              <a:t>A new activity for OCLC, the Innovation Lab, focuses on moving product ideas from idea to quick prototype</a:t>
            </a:r>
          </a:p>
          <a:p>
            <a:pPr>
              <a:buFontTx/>
              <a:buChar char="•"/>
            </a:pPr>
            <a:endParaRPr lang="en-US" dirty="0" smtClean="0"/>
          </a:p>
          <a:p>
            <a:r>
              <a:rPr lang="en-US" dirty="0" smtClean="0"/>
              <a:t>We have approximately 50 staff based primarily at OCLC offices in Ohio and California. OCLC Research includes scientists, program officers, programmers, engineers, a user interface specialist, communications staff, and others. </a:t>
            </a:r>
          </a:p>
          <a:p>
            <a:endParaRPr lang="en-US" dirty="0" smtClean="0"/>
          </a:p>
          <a:p>
            <a:r>
              <a:rPr lang="en-US" dirty="0" smtClean="0"/>
              <a:t>OCLC Research exists to conduct activities in support of OCLC’s public purposes. OCLC Research is engaged in a wide range of activities including participating in standards work, data mining, building prototypes and sofware, original research reports, and more. These six areas of activity are our current themes for organizing our work. </a:t>
            </a:r>
          </a:p>
          <a:p>
            <a:endParaRPr lang="en-US" dirty="0" smtClean="0"/>
          </a:p>
          <a:p>
            <a:r>
              <a:rPr lang="en-US" dirty="0" smtClean="0"/>
              <a:t>OCLC Research routinely makes software, reports, presentations, and other outputs freely available for non-commercial use by anyone.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p:spPr>
        <p:txBody>
          <a:bodyPr/>
          <a:lstStyle/>
          <a:p>
            <a:r>
              <a:rPr lang="en-US" dirty="0" smtClean="0"/>
              <a:t>Second topic: FRBR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r>
              <a:rPr lang="en-US" dirty="0" smtClean="0"/>
              <a:t>FRBR is an acronym for Functional Requirements for Bibliographic Records, a conceptual model for describing the bibliographic universe.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3"/>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0B0855D-CCCF-4EB5-9750-8EA7AC164822}" type="slidenum">
              <a:rPr lang="en-US" sz="1000" b="0">
                <a:solidFill>
                  <a:schemeClr val="tx1"/>
                </a:solidFill>
              </a:rPr>
              <a:pPr algn="r"/>
              <a:t>7</a:t>
            </a:fld>
            <a:endParaRPr lang="en-US" sz="1000" b="0" dirty="0">
              <a:solidFill>
                <a:schemeClr val="tx1"/>
              </a:solidFill>
            </a:endParaRPr>
          </a:p>
        </p:txBody>
      </p:sp>
      <p:sp>
        <p:nvSpPr>
          <p:cNvPr id="94211" name="Rectangle 2"/>
          <p:cNvSpPr>
            <a:spLocks noGrp="1" noRot="1" noChangeAspect="1" noChangeArrowheads="1" noTextEdit="1"/>
          </p:cNvSpPr>
          <p:nvPr>
            <p:ph type="sldImg"/>
          </p:nvPr>
        </p:nvSpPr>
        <p:spPr>
          <a:xfrm>
            <a:off x="3971925" y="600075"/>
            <a:ext cx="2498725" cy="1873250"/>
          </a:xfrm>
          <a:ln/>
        </p:spPr>
      </p:sp>
      <p:sp>
        <p:nvSpPr>
          <p:cNvPr id="94212" name="Rectangle 3"/>
          <p:cNvSpPr>
            <a:spLocks noGrp="1" noChangeArrowheads="1"/>
          </p:cNvSpPr>
          <p:nvPr>
            <p:ph type="body" idx="1"/>
          </p:nvPr>
        </p:nvSpPr>
        <p:spPr>
          <a:xfrm>
            <a:off x="533400" y="2547938"/>
            <a:ext cx="5867400" cy="5910262"/>
          </a:xfrm>
          <a:noFill/>
          <a:ln/>
        </p:spPr>
        <p:txBody>
          <a:bodyPr/>
          <a:lstStyle/>
          <a:p>
            <a:pPr eaLnBrk="1" hangingPunct="1"/>
            <a:r>
              <a:rPr lang="en-US" sz="1800" dirty="0" smtClean="0"/>
              <a:t>FRBR’s Group 1 entities are its best known aspect.</a:t>
            </a:r>
          </a:p>
          <a:p>
            <a:pPr eaLnBrk="1" hangingPunct="1"/>
            <a:endParaRPr lang="en-US" sz="1800" dirty="0" smtClean="0"/>
          </a:p>
          <a:p>
            <a:pPr eaLnBrk="1" hangingPunct="1"/>
            <a:r>
              <a:rPr lang="en-US" sz="1800" dirty="0" smtClean="0"/>
              <a:t>A work: A distinct intellectual or artistic creation. “Work” is a concept. </a:t>
            </a:r>
          </a:p>
          <a:p>
            <a:pPr eaLnBrk="1" hangingPunct="1"/>
            <a:endParaRPr lang="en-US" sz="1800" dirty="0" smtClean="0"/>
          </a:p>
          <a:p>
            <a:pPr eaLnBrk="1" hangingPunct="1"/>
            <a:r>
              <a:rPr lang="en-US" sz="1800" dirty="0" smtClean="0"/>
              <a:t>An expression: The work realized in a particular version or translation.  </a:t>
            </a:r>
          </a:p>
          <a:p>
            <a:pPr eaLnBrk="1" hangingPunct="1"/>
            <a:endParaRPr lang="en-US" sz="1800" dirty="0" smtClean="0"/>
          </a:p>
          <a:p>
            <a:pPr eaLnBrk="1" hangingPunct="1"/>
            <a:r>
              <a:rPr lang="en-US" sz="1800" dirty="0" smtClean="0"/>
              <a:t>A manifestation: this is an expression that has been issued or published</a:t>
            </a:r>
          </a:p>
          <a:p>
            <a:pPr eaLnBrk="1" hangingPunct="1"/>
            <a:endParaRPr lang="en-US" sz="1800" dirty="0" smtClean="0"/>
          </a:p>
          <a:p>
            <a:pPr eaLnBrk="1" hangingPunct="1"/>
            <a:r>
              <a:rPr lang="en-US" sz="1800" dirty="0" smtClean="0"/>
              <a:t>An item: an instance or copy of a manifestation (e.g., on the shelves in a library)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1143000" y="685800"/>
            <a:ext cx="4572000" cy="3429000"/>
          </a:xfrm>
          <a:ln/>
        </p:spPr>
      </p:sp>
      <p:sp>
        <p:nvSpPr>
          <p:cNvPr id="184323" name="Rectangle 3"/>
          <p:cNvSpPr>
            <a:spLocks noGrp="1" noChangeArrowheads="1"/>
          </p:cNvSpPr>
          <p:nvPr>
            <p:ph type="body" idx="1"/>
          </p:nvPr>
        </p:nvSpPr>
        <p:spPr>
          <a:xfrm>
            <a:off x="685800" y="4343400"/>
            <a:ext cx="5486400" cy="4114800"/>
          </a:xfrm>
          <a:noFill/>
          <a:ln/>
        </p:spPr>
        <p:txBody>
          <a:bodyPr/>
          <a:lstStyle/>
          <a:p>
            <a:r>
              <a:rPr lang="en-US" dirty="0" smtClean="0"/>
              <a:t>To provide an example, let’s consider </a:t>
            </a:r>
            <a:r>
              <a:rPr lang="en-US" b="1" i="1" dirty="0" smtClean="0"/>
              <a:t>The Ingenious Hidalgo Don Quixote of La Mancha</a:t>
            </a:r>
            <a:r>
              <a:rPr lang="en-US" dirty="0" smtClean="0"/>
              <a:t> by Miguel de Cervantes. Published in two volumes a decade apart (in 1605 and 1615), </a:t>
            </a:r>
            <a:r>
              <a:rPr lang="en-US" i="1" dirty="0" smtClean="0"/>
              <a:t>Don Quixote</a:t>
            </a:r>
            <a:r>
              <a:rPr lang="en-US" dirty="0" smtClean="0"/>
              <a:t> is considered</a:t>
            </a:r>
            <a:r>
              <a:rPr lang="en-US" baseline="0" dirty="0" smtClean="0"/>
              <a:t> by many to be </a:t>
            </a:r>
            <a:r>
              <a:rPr lang="en-US" dirty="0" smtClean="0"/>
              <a:t>the most influential work of literature in the Spanish literary canon.</a:t>
            </a:r>
          </a:p>
          <a:p>
            <a:endParaRPr lang="en-US" dirty="0" smtClean="0"/>
          </a:p>
          <a:p>
            <a:r>
              <a:rPr lang="en-US" dirty="0" smtClean="0"/>
              <a:t>The work level is conceptual. Cervantes had his own conception of what the story and characters of Don Quixote would be.</a:t>
            </a:r>
          </a:p>
          <a:p>
            <a:endParaRPr lang="en-US" dirty="0" smtClean="0"/>
          </a:p>
          <a:p>
            <a:r>
              <a:rPr lang="en-US" dirty="0" smtClean="0"/>
              <a:t>As he put his ideas to paper, a two volume expression of the work became real and would be published in its original Spanish language edition, but also in many subsequent editions and translations. These are expressions of the work.</a:t>
            </a:r>
          </a:p>
          <a:p>
            <a:endParaRPr lang="en-US" dirty="0" smtClean="0"/>
          </a:p>
          <a:p>
            <a:r>
              <a:rPr lang="en-US" dirty="0" smtClean="0"/>
              <a:t>For each expression there may have been a single manifestation or many manifestations. So, for a modern example, we may have a printed book, but also possibly many electronic formats. These are manifestations.</a:t>
            </a:r>
          </a:p>
          <a:p>
            <a:endParaRPr lang="en-US" dirty="0" smtClean="0"/>
          </a:p>
          <a:p>
            <a:r>
              <a:rPr lang="en-US" dirty="0" smtClean="0"/>
              <a:t>And for each manifestation, there may be many copies such as the ones you have in your libraries. These are items. Generally, items mostly inventory and require only inventory control kinds of metadata, but in some cases – such as rare books – each item may merit significant additional cataloging.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r>
              <a:rPr lang="en-US" sz="1800" dirty="0" smtClean="0"/>
              <a:t>Shortly after the publication of the IFLA document, OCLC Research began to work on developing software that could attempt to FRBRize MARC records so we could build FRBR-inspired views of WorldCat. </a:t>
            </a:r>
          </a:p>
          <a:p>
            <a:pPr eaLnBrk="1" hangingPunct="1"/>
            <a:endParaRPr lang="en-US" sz="1800" dirty="0" smtClean="0"/>
          </a:p>
          <a:p>
            <a:pPr eaLnBrk="1" hangingPunct="1"/>
            <a:r>
              <a:rPr lang="en-US" sz="1800" dirty="0" smtClean="0"/>
              <a:t>We developed and released two versions of specifications. And at OCLC we have a very sophisticated set of processes that leverage our algorithm and additional work to build these views.</a:t>
            </a:r>
          </a:p>
          <a:p>
            <a:pPr eaLnBrk="1" hangingPunct="1"/>
            <a:endParaRPr lang="en-US" sz="1800" dirty="0" smtClean="0"/>
          </a:p>
          <a:p>
            <a:pPr eaLnBrk="1" hangingPunct="1"/>
            <a:r>
              <a:rPr lang="en-US" sz="1800" dirty="0" smtClean="0"/>
              <a:t>We use a several-step process, described here, to normalize important data, compare data and group records with same/similar author and title values together into worksets and then assign work keys. </a:t>
            </a:r>
          </a:p>
          <a:p>
            <a:pPr eaLnBrk="1" hangingPunct="1"/>
            <a:endParaRPr lang="en-US" sz="1800" dirty="0" smtClean="0"/>
          </a:p>
          <a:p>
            <a:pPr eaLnBrk="1" hangingPunct="1"/>
            <a:endParaRPr lang="en-US" sz="1800" dirty="0" smtClean="0"/>
          </a:p>
        </p:txBody>
      </p:sp>
      <p:sp>
        <p:nvSpPr>
          <p:cNvPr id="1003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77CCA7E-D8A3-487F-9AB2-5A76A023A0F4}" type="slidenum">
              <a:rPr lang="en-US" sz="1000" b="0">
                <a:solidFill>
                  <a:schemeClr val="tx1"/>
                </a:solidFill>
              </a:rPr>
              <a:pPr algn="r"/>
              <a:t>9</a:t>
            </a:fld>
            <a:endParaRPr lang="en-US" sz="1000" b="0" dirty="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lnSpc>
                <a:spcPct val="120000"/>
              </a:lnSpc>
              <a:spcBef>
                <a:spcPct val="50000"/>
              </a:spcBef>
              <a:defRPr/>
            </a:pPr>
            <a:endParaRPr lang="en-US" dirty="0"/>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defRPr/>
            </a:pPr>
            <a:endParaRPr lang="en-US" dirty="0"/>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defRPr/>
            </a:pPr>
            <a:endParaRPr lang="en-US" dirty="0"/>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defRPr/>
            </a:pPr>
            <a:endParaRPr lang="en-US" dirty="0"/>
          </a:p>
        </p:txBody>
      </p:sp>
      <p:grpSp>
        <p:nvGrpSpPr>
          <p:cNvPr id="8" name="Group 21"/>
          <p:cNvGrpSpPr>
            <a:grpSpLocks/>
          </p:cNvGrpSpPr>
          <p:nvPr/>
        </p:nvGrpSpPr>
        <p:grpSpPr bwMode="auto">
          <a:xfrm>
            <a:off x="0" y="0"/>
            <a:ext cx="9144000" cy="6858000"/>
            <a:chOff x="0" y="0"/>
            <a:chExt cx="5760" cy="4320"/>
          </a:xfrm>
        </p:grpSpPr>
        <p:pic>
          <p:nvPicPr>
            <p:cNvPr id="9"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sp>
        <p:nvSpPr>
          <p:cNvPr id="13" name="Oval 22"/>
          <p:cNvSpPr>
            <a:spLocks noChangeArrowheads="1"/>
          </p:cNvSpPr>
          <p:nvPr/>
        </p:nvSpPr>
        <p:spPr bwMode="auto">
          <a:xfrm>
            <a:off x="644525" y="1101725"/>
            <a:ext cx="2174875" cy="2174875"/>
          </a:xfrm>
          <a:prstGeom prst="ellipse">
            <a:avLst/>
          </a:prstGeom>
          <a:solidFill>
            <a:srgbClr val="FF7600"/>
          </a:solidFill>
          <a:ln w="88900">
            <a:solidFill>
              <a:srgbClr val="FFFFFF"/>
            </a:solidFill>
            <a:round/>
            <a:headEnd/>
            <a:tailEnd/>
          </a:ln>
          <a:effectLst/>
        </p:spPr>
        <p:txBody>
          <a:bodyPr wrap="none" anchor="ctr"/>
          <a:lstStyle/>
          <a:p>
            <a:pPr algn="ctr">
              <a:lnSpc>
                <a:spcPct val="120000"/>
              </a:lnSpc>
              <a:spcBef>
                <a:spcPct val="50000"/>
              </a:spcBef>
              <a:defRPr/>
            </a:pPr>
            <a:endParaRPr lang="en-US" dirty="0">
              <a:solidFill>
                <a:schemeClr val="accent1"/>
              </a:solidFill>
            </a:endParaRPr>
          </a:p>
        </p:txBody>
      </p:sp>
      <p:pic>
        <p:nvPicPr>
          <p:cNvPr id="14" name="Picture 19" descr="white logo transparent.png"/>
          <p:cNvPicPr>
            <a:picLocks noChangeAspect="1"/>
          </p:cNvPicPr>
          <p:nvPr userDrawn="1"/>
        </p:nvPicPr>
        <p:blipFill>
          <a:blip r:embed="rId6" cstate="print"/>
          <a:srcRect/>
          <a:stretch>
            <a:fillRect/>
          </a:stretch>
        </p:blipFill>
        <p:spPr bwMode="auto">
          <a:xfrm>
            <a:off x="938213" y="1377950"/>
            <a:ext cx="1587500" cy="1608138"/>
          </a:xfrm>
          <a:prstGeom prst="rect">
            <a:avLst/>
          </a:prstGeom>
          <a:noFill/>
          <a:ln w="9525">
            <a:noFill/>
            <a:miter lim="800000"/>
            <a:headEnd/>
            <a:tailEnd/>
          </a:ln>
        </p:spPr>
      </p:pic>
      <p:sp>
        <p:nvSpPr>
          <p:cNvPr id="6146" name="Rectangle 2"/>
          <p:cNvSpPr>
            <a:spLocks noGrp="1" noChangeArrowheads="1"/>
          </p:cNvSpPr>
          <p:nvPr>
            <p:ph type="ctrTitle"/>
          </p:nvPr>
        </p:nvSpPr>
        <p:spPr>
          <a:xfrm>
            <a:off x="3573463" y="862014"/>
            <a:ext cx="4808537" cy="1751012"/>
          </a:xfrm>
        </p:spPr>
        <p:txBody>
          <a:bodyPr anchor="b"/>
          <a:lstStyle>
            <a:lvl1pPr>
              <a:defRPr sz="3000">
                <a:solidFill>
                  <a:schemeClr val="tx1"/>
                </a:solidFill>
              </a:defRPr>
            </a:lvl1pPr>
          </a:lstStyle>
          <a:p>
            <a:r>
              <a:rPr lang="en-US" dirty="0" smtClean="0"/>
              <a:t>Click to edit Master title style</a:t>
            </a:r>
            <a:endParaRPr lang="en-US" dirty="0"/>
          </a:p>
        </p:txBody>
      </p:sp>
      <p:sp>
        <p:nvSpPr>
          <p:cNvPr id="6147" name="Rectangle 3"/>
          <p:cNvSpPr>
            <a:spLocks noGrp="1" noChangeArrowheads="1"/>
          </p:cNvSpPr>
          <p:nvPr>
            <p:ph type="subTitle" idx="1"/>
          </p:nvPr>
        </p:nvSpPr>
        <p:spPr>
          <a:xfrm>
            <a:off x="3573463" y="3352801"/>
            <a:ext cx="4198937" cy="1930400"/>
          </a:xfrm>
        </p:spPr>
        <p:txBody>
          <a:bodyPr tIns="45720" bIns="45720"/>
          <a:lstStyle>
            <a:lvl1pPr marL="0" indent="12700">
              <a:spcBef>
                <a:spcPct val="0"/>
              </a:spcBef>
              <a:defRPr/>
            </a:lvl1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lnSpc>
                <a:spcPct val="120000"/>
              </a:lnSpc>
              <a:spcBef>
                <a:spcPct val="50000"/>
              </a:spcBef>
              <a:defRPr/>
            </a:pPr>
            <a:endParaRPr lang="en-US" dirty="0"/>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defRPr/>
            </a:pPr>
            <a:endParaRPr lang="en-US" dirty="0"/>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defRPr/>
            </a:pPr>
            <a:endParaRPr lang="en-US" dirty="0"/>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defRPr/>
            </a:pPr>
            <a:endParaRPr lang="en-US" dirty="0"/>
          </a:p>
        </p:txBody>
      </p:sp>
      <p:grpSp>
        <p:nvGrpSpPr>
          <p:cNvPr id="8" name="Group 21"/>
          <p:cNvGrpSpPr>
            <a:grpSpLocks/>
          </p:cNvGrpSpPr>
          <p:nvPr/>
        </p:nvGrpSpPr>
        <p:grpSpPr bwMode="auto">
          <a:xfrm>
            <a:off x="0" y="0"/>
            <a:ext cx="9144000" cy="6858000"/>
            <a:chOff x="0" y="0"/>
            <a:chExt cx="5760" cy="4320"/>
          </a:xfrm>
        </p:grpSpPr>
        <p:pic>
          <p:nvPicPr>
            <p:cNvPr id="9"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pic>
        <p:nvPicPr>
          <p:cNvPr id="13" name="Picture 15" descr="OCLC_Tag_H_LG.jpg"/>
          <p:cNvPicPr>
            <a:picLocks noChangeAspect="1"/>
          </p:cNvPicPr>
          <p:nvPr userDrawn="1"/>
        </p:nvPicPr>
        <p:blipFill>
          <a:blip r:embed="rId6" cstate="print"/>
          <a:srcRect/>
          <a:stretch>
            <a:fillRect/>
          </a:stretch>
        </p:blipFill>
        <p:spPr bwMode="auto">
          <a:xfrm>
            <a:off x="2324100" y="5534025"/>
            <a:ext cx="4495800" cy="884238"/>
          </a:xfrm>
          <a:prstGeom prst="rect">
            <a:avLst/>
          </a:prstGeom>
          <a:noFill/>
          <a:ln w="9525">
            <a:noFill/>
            <a:miter lim="800000"/>
            <a:headEnd/>
            <a:tailEnd/>
          </a:ln>
        </p:spPr>
      </p:pic>
      <p:sp>
        <p:nvSpPr>
          <p:cNvPr id="6146" name="Rectangle 2"/>
          <p:cNvSpPr>
            <a:spLocks noGrp="1" noChangeArrowheads="1"/>
          </p:cNvSpPr>
          <p:nvPr>
            <p:ph type="ctrTitle"/>
          </p:nvPr>
        </p:nvSpPr>
        <p:spPr>
          <a:xfrm>
            <a:off x="533401" y="862014"/>
            <a:ext cx="7848600" cy="1119186"/>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6147" name="Rectangle 3"/>
          <p:cNvSpPr>
            <a:spLocks noGrp="1" noChangeArrowheads="1"/>
          </p:cNvSpPr>
          <p:nvPr>
            <p:ph type="subTitle" idx="1"/>
          </p:nvPr>
        </p:nvSpPr>
        <p:spPr>
          <a:xfrm>
            <a:off x="609600" y="3200400"/>
            <a:ext cx="4198937" cy="1930400"/>
          </a:xfrm>
        </p:spPr>
        <p:txBody>
          <a:bodyPr tIns="45720" bIns="45720"/>
          <a:lstStyle>
            <a:lvl1pPr marL="0" indent="12700">
              <a:spcBef>
                <a:spcPct val="0"/>
              </a:spcBef>
              <a:defRPr/>
            </a:lvl1pPr>
          </a:lstStyle>
          <a:p>
            <a:r>
              <a:rPr lang="en-US" dirty="0" smtClean="0"/>
              <a:t>Click to edit Master subtitle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lide title and body text">
    <p:spTree>
      <p:nvGrpSpPr>
        <p:cNvPr id="1" name=""/>
        <p:cNvGrpSpPr/>
        <p:nvPr/>
      </p:nvGrpSpPr>
      <p:grpSpPr>
        <a:xfrm>
          <a:off x="0" y="0"/>
          <a:ext cx="0" cy="0"/>
          <a:chOff x="0" y="0"/>
          <a:chExt cx="0" cy="0"/>
        </a:xfrm>
      </p:grpSpPr>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1"/>
          </p:nvPr>
        </p:nvSpPr>
        <p:spPr>
          <a:xfrm>
            <a:off x="1371600" y="6629400"/>
            <a:ext cx="914400" cy="914400"/>
          </a:xfrm>
        </p:spPr>
        <p:txBody>
          <a:bodyPr/>
          <a:lstStyle/>
          <a:p>
            <a:pPr lvl="0"/>
            <a:r>
              <a:rPr lang="en-US" dirty="0" err="1" smtClean="0"/>
              <a:t>Click to edit Master text styles</a:t>
            </a:r>
          </a:p>
          <a:p>
            <a:pPr lvl="1"/>
            <a:r>
              <a:rPr lang="en-US" dirty="0" err="1" smtClean="0"/>
              <a:t>Second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lide title and body text">
    <p:spTree>
      <p:nvGrpSpPr>
        <p:cNvPr id="1" name=""/>
        <p:cNvGrpSpPr/>
        <p:nvPr/>
      </p:nvGrpSpPr>
      <p:grpSpPr>
        <a:xfrm>
          <a:off x="0" y="0"/>
          <a:ext cx="0" cy="0"/>
          <a:chOff x="0" y="0"/>
          <a:chExt cx="0" cy="0"/>
        </a:xfrm>
      </p:grpSpPr>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1"/>
          </p:nvPr>
        </p:nvSpPr>
        <p:spPr>
          <a:xfrm>
            <a:off x="1371600" y="6629400"/>
            <a:ext cx="914400" cy="914400"/>
          </a:xfrm>
        </p:spPr>
        <p:txBody>
          <a:bodyPr/>
          <a:lstStyle/>
          <a:p>
            <a:pPr lvl="0"/>
            <a:r>
              <a:rPr lang="en-US" dirty="0" err="1" smtClean="0"/>
              <a:t>Click to edit Master text styles</a:t>
            </a:r>
          </a:p>
          <a:p>
            <a:pPr lvl="1"/>
            <a:r>
              <a:rPr lang="en-US" dirty="0" err="1" smtClean="0"/>
              <a:t>Second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6400800"/>
            <a:ext cx="9144000" cy="457200"/>
          </a:xfrm>
          <a:prstGeom prst="rect">
            <a:avLst/>
          </a:prstGeom>
          <a:gradFill flip="none" rotWithShape="1">
            <a:gsLst>
              <a:gs pos="34000">
                <a:srgbClr val="FF7600"/>
              </a:gs>
              <a:gs pos="97000">
                <a:schemeClr val="tx2"/>
              </a:gs>
            </a:gsLst>
            <a:lin ang="5400000" scaled="0"/>
            <a:tileRect/>
          </a:gradFill>
          <a:ln w="9525">
            <a:noFill/>
            <a:miter lim="800000"/>
            <a:headEnd/>
            <a:tailEnd/>
          </a:ln>
          <a:effectLst/>
        </p:spPr>
        <p:txBody>
          <a:bodyPr wrap="none" anchor="ctr"/>
          <a:lstStyle/>
          <a:p>
            <a:pPr>
              <a:lnSpc>
                <a:spcPct val="120000"/>
              </a:lnSpc>
              <a:spcBef>
                <a:spcPct val="50000"/>
              </a:spcBef>
              <a:defRPr/>
            </a:pPr>
            <a:endParaRPr lang="en-US" dirty="0">
              <a:solidFill>
                <a:srgbClr val="0070C0"/>
              </a:solidFill>
            </a:endParaRPr>
          </a:p>
        </p:txBody>
      </p:sp>
      <p:sp>
        <p:nvSpPr>
          <p:cNvPr id="8" name="TextBox 11"/>
          <p:cNvSpPr txBox="1"/>
          <p:nvPr userDrawn="1"/>
        </p:nvSpPr>
        <p:spPr>
          <a:xfrm>
            <a:off x="76200" y="6429375"/>
            <a:ext cx="5181600" cy="350838"/>
          </a:xfrm>
          <a:prstGeom prst="rect">
            <a:avLst/>
          </a:prstGeom>
          <a:noFill/>
        </p:spPr>
        <p:txBody>
          <a:bodyPr>
            <a:spAutoFit/>
          </a:bodyPr>
          <a:lstStyle/>
          <a:p>
            <a:pPr>
              <a:lnSpc>
                <a:spcPct val="120000"/>
              </a:lnSpc>
              <a:spcBef>
                <a:spcPct val="50000"/>
              </a:spcBef>
              <a:defRPr/>
            </a:pPr>
            <a:r>
              <a:rPr lang="en-US" sz="1400" dirty="0">
                <a:solidFill>
                  <a:schemeClr val="tx1"/>
                </a:solidFill>
              </a:rPr>
              <a:t>OCLC Research Inside Scoop:  Catalog Data for a Web World</a:t>
            </a:r>
          </a:p>
        </p:txBody>
      </p:sp>
      <p:sp>
        <p:nvSpPr>
          <p:cNvPr id="9" name="TextBox 6"/>
          <p:cNvSpPr txBox="1"/>
          <p:nvPr userDrawn="1"/>
        </p:nvSpPr>
        <p:spPr>
          <a:xfrm>
            <a:off x="8466138" y="6429375"/>
            <a:ext cx="609600" cy="347663"/>
          </a:xfrm>
          <a:prstGeom prst="rect">
            <a:avLst/>
          </a:prstGeom>
          <a:noFill/>
        </p:spPr>
        <p:txBody>
          <a:bodyPr>
            <a:spAutoFit/>
          </a:bodyPr>
          <a:lstStyle/>
          <a:p>
            <a:pPr algn="r">
              <a:lnSpc>
                <a:spcPct val="120000"/>
              </a:lnSpc>
              <a:spcBef>
                <a:spcPct val="50000"/>
              </a:spcBef>
              <a:defRPr/>
            </a:pPr>
            <a:fld id="{C12DDA3C-9CFD-47B3-9EFA-50C3839410D9}" type="slidenum">
              <a:rPr lang="en-US" sz="1400">
                <a:solidFill>
                  <a:schemeClr val="tx1"/>
                </a:solidFill>
              </a:rPr>
              <a:pPr algn="r">
                <a:lnSpc>
                  <a:spcPct val="120000"/>
                </a:lnSpc>
                <a:spcBef>
                  <a:spcPct val="50000"/>
                </a:spcBef>
                <a:defRPr/>
              </a:pPr>
              <a:t>‹#›</a:t>
            </a:fld>
            <a:endParaRPr lang="en-US" sz="1400" dirty="0">
              <a:solidFill>
                <a:schemeClr val="tx1"/>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200" y="6356350"/>
            <a:ext cx="2133600" cy="365125"/>
          </a:xfrm>
          <a:prstGeom prst="rect">
            <a:avLst/>
          </a:prstGeom>
        </p:spPr>
        <p:txBody>
          <a:bodyPr/>
          <a:lstStyle>
            <a:lvl1pPr>
              <a:lnSpc>
                <a:spcPct val="120000"/>
              </a:lnSpc>
              <a:spcBef>
                <a:spcPct val="50000"/>
              </a:spcBef>
              <a:defRPr/>
            </a:lvl1pPr>
          </a:lstStyle>
          <a:p>
            <a:pPr>
              <a:defRPr/>
            </a:pPr>
            <a:fld id="{BEE40F49-8917-464F-999B-DF200BD8C2D3}" type="datetimeFigureOut">
              <a:rPr lang="en-US"/>
              <a:pPr>
                <a:defRPr/>
              </a:pPr>
              <a:t>12/14/2010</a:t>
            </a:fld>
            <a:endParaRPr lang="en-US" dirty="0"/>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a:lnSpc>
                <a:spcPct val="120000"/>
              </a:lnSpc>
              <a:spcBef>
                <a:spcPct val="50000"/>
              </a:spcBef>
              <a:defRPr dirty="0"/>
            </a:lvl1pPr>
          </a:lstStyle>
          <a:p>
            <a:pPr>
              <a:defRPr/>
            </a:pPr>
            <a:endParaRPr lang="en-US" dirty="0"/>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lnSpc>
                <a:spcPct val="120000"/>
              </a:lnSpc>
              <a:spcBef>
                <a:spcPct val="50000"/>
              </a:spcBef>
              <a:defRPr/>
            </a:lvl1pPr>
          </a:lstStyle>
          <a:p>
            <a:pPr>
              <a:defRPr/>
            </a:pPr>
            <a:fld id="{E326BDFF-DE7B-40A6-A8C2-11E608C4641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8023225" cy="995362"/>
          </a:xfrm>
        </p:spPr>
        <p:txBody>
          <a:bodyPr/>
          <a:lstStyle/>
          <a:p>
            <a:r>
              <a:rPr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8023225" cy="995362"/>
          </a:xfrm>
        </p:spPr>
        <p:txBody>
          <a:bodyPr/>
          <a:lstStyle/>
          <a:p>
            <a:r>
              <a:rPr lang="en-US"/>
              <a:t>Click to edit Master title style</a:t>
            </a:r>
          </a:p>
        </p:txBody>
      </p:sp>
      <p:sp>
        <p:nvSpPr>
          <p:cNvPr id="3" name="Table Placeholder 2"/>
          <p:cNvSpPr>
            <a:spLocks noGrp="1"/>
          </p:cNvSpPr>
          <p:nvPr>
            <p:ph type="tbl" idx="1"/>
          </p:nvPr>
        </p:nvSpPr>
        <p:spPr>
          <a:xfrm>
            <a:off x="434975" y="1447800"/>
            <a:ext cx="7702550" cy="4691063"/>
          </a:xfrm>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Content Placeholder 2"/>
          <p:cNvSpPr>
            <a:spLocks noGrp="1"/>
          </p:cNvSpPr>
          <p:nvPr>
            <p:ph sz="half" idx="10"/>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6" name="Content Placeholder 2"/>
          <p:cNvSpPr>
            <a:spLocks noGrp="1"/>
          </p:cNvSpPr>
          <p:nvPr>
            <p:ph sz="half" idx="1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7" name="Content Placeholder 2"/>
          <p:cNvSpPr>
            <a:spLocks noGrp="1"/>
          </p:cNvSpPr>
          <p:nvPr>
            <p:ph sz="half" idx="12"/>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8" name="Content Placeholder 2"/>
          <p:cNvSpPr>
            <a:spLocks noGrp="1"/>
          </p:cNvSpPr>
          <p:nvPr>
            <p:ph sz="half" idx="13"/>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9" name="Content Placeholder 2"/>
          <p:cNvSpPr>
            <a:spLocks noGrp="1"/>
          </p:cNvSpPr>
          <p:nvPr>
            <p:ph sz="half" idx="14"/>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2"/>
          <p:cNvSpPr>
            <a:spLocks noGrp="1"/>
          </p:cNvSpPr>
          <p:nvPr>
            <p:ph sz="half" idx="15"/>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2"/>
          <p:cNvSpPr>
            <a:spLocks noGrp="1"/>
          </p:cNvSpPr>
          <p:nvPr>
            <p:ph sz="half" idx="16"/>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Content Placeholder 2"/>
          <p:cNvSpPr>
            <a:spLocks noGrp="1"/>
          </p:cNvSpPr>
          <p:nvPr>
            <p:ph sz="half" idx="17"/>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3" name="Content Placeholder 2"/>
          <p:cNvSpPr>
            <a:spLocks noGrp="1"/>
          </p:cNvSpPr>
          <p:nvPr>
            <p:ph sz="half" idx="18"/>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w OCLC logo">
    <p:spTree>
      <p:nvGrpSpPr>
        <p:cNvPr id="1" name=""/>
        <p:cNvGrpSpPr/>
        <p:nvPr/>
      </p:nvGrpSpPr>
      <p:grpSpPr>
        <a:xfrm>
          <a:off x="0" y="0"/>
          <a:ext cx="0" cy="0"/>
          <a:chOff x="0" y="0"/>
          <a:chExt cx="0" cy="0"/>
        </a:xfrm>
      </p:grpSpPr>
      <p:sp>
        <p:nvSpPr>
          <p:cNvPr id="2" name="Rectangle 8"/>
          <p:cNvSpPr>
            <a:spLocks noChangeArrowheads="1"/>
          </p:cNvSpPr>
          <p:nvPr/>
        </p:nvSpPr>
        <p:spPr bwMode="auto">
          <a:xfrm>
            <a:off x="0" y="6400800"/>
            <a:ext cx="9144000" cy="457200"/>
          </a:xfrm>
          <a:prstGeom prst="rect">
            <a:avLst/>
          </a:prstGeom>
          <a:gradFill flip="none" rotWithShape="1">
            <a:gsLst>
              <a:gs pos="34000">
                <a:srgbClr val="FF7600"/>
              </a:gs>
              <a:gs pos="97000">
                <a:schemeClr val="tx2"/>
              </a:gs>
            </a:gsLst>
            <a:lin ang="5400000" scaled="0"/>
            <a:tileRect/>
          </a:gradFill>
          <a:ln w="9525">
            <a:noFill/>
            <a:miter lim="800000"/>
            <a:headEnd/>
            <a:tailEnd/>
          </a:ln>
          <a:effectLst/>
        </p:spPr>
        <p:txBody>
          <a:bodyPr wrap="none" anchor="ctr"/>
          <a:lstStyle/>
          <a:p>
            <a:pPr>
              <a:lnSpc>
                <a:spcPct val="120000"/>
              </a:lnSpc>
              <a:spcBef>
                <a:spcPct val="50000"/>
              </a:spcBef>
              <a:defRPr/>
            </a:pPr>
            <a:endParaRPr lang="en-US" dirty="0">
              <a:solidFill>
                <a:srgbClr val="0070C0"/>
              </a:solidFill>
            </a:endParaRPr>
          </a:p>
        </p:txBody>
      </p:sp>
      <p:sp>
        <p:nvSpPr>
          <p:cNvPr id="3" name="TextBox 11"/>
          <p:cNvSpPr txBox="1"/>
          <p:nvPr userDrawn="1"/>
        </p:nvSpPr>
        <p:spPr>
          <a:xfrm>
            <a:off x="76200" y="6429375"/>
            <a:ext cx="5181600" cy="350838"/>
          </a:xfrm>
          <a:prstGeom prst="rect">
            <a:avLst/>
          </a:prstGeom>
          <a:noFill/>
        </p:spPr>
        <p:txBody>
          <a:bodyPr>
            <a:spAutoFit/>
          </a:bodyPr>
          <a:lstStyle/>
          <a:p>
            <a:pPr>
              <a:lnSpc>
                <a:spcPct val="120000"/>
              </a:lnSpc>
              <a:spcBef>
                <a:spcPct val="50000"/>
              </a:spcBef>
              <a:defRPr/>
            </a:pPr>
            <a:r>
              <a:rPr lang="en-US" sz="1400" dirty="0">
                <a:solidFill>
                  <a:schemeClr val="tx1"/>
                </a:solidFill>
              </a:rPr>
              <a:t>OCLC Research Inside Scoop:  Catalog Data for a Web World</a:t>
            </a:r>
          </a:p>
        </p:txBody>
      </p:sp>
      <p:sp>
        <p:nvSpPr>
          <p:cNvPr id="4" name="TextBox 6"/>
          <p:cNvSpPr txBox="1"/>
          <p:nvPr userDrawn="1"/>
        </p:nvSpPr>
        <p:spPr>
          <a:xfrm>
            <a:off x="8466138" y="6429375"/>
            <a:ext cx="609600" cy="347663"/>
          </a:xfrm>
          <a:prstGeom prst="rect">
            <a:avLst/>
          </a:prstGeom>
          <a:noFill/>
        </p:spPr>
        <p:txBody>
          <a:bodyPr>
            <a:spAutoFit/>
          </a:bodyPr>
          <a:lstStyle/>
          <a:p>
            <a:pPr algn="r">
              <a:lnSpc>
                <a:spcPct val="120000"/>
              </a:lnSpc>
              <a:spcBef>
                <a:spcPct val="50000"/>
              </a:spcBef>
              <a:defRPr/>
            </a:pPr>
            <a:fld id="{5253364A-75D5-4C5B-BAEE-F5B8EFFBB9A5}" type="slidenum">
              <a:rPr lang="en-US" sz="1400">
                <a:solidFill>
                  <a:schemeClr val="tx1"/>
                </a:solidFill>
              </a:rPr>
              <a:pPr algn="r">
                <a:lnSpc>
                  <a:spcPct val="120000"/>
                </a:lnSpc>
                <a:spcBef>
                  <a:spcPct val="50000"/>
                </a:spcBef>
                <a:defRPr/>
              </a:pPr>
              <a:t>‹#›</a:t>
            </a:fld>
            <a:endParaRPr lang="en-US" sz="1400" dirty="0">
              <a:solidFill>
                <a:schemeClr val="tx1"/>
              </a:solidFill>
            </a:endParaRPr>
          </a:p>
        </p:txBody>
      </p:sp>
      <p:pic>
        <p:nvPicPr>
          <p:cNvPr id="5" name="Picture 1" descr="OCLC_V_MD.jpg"/>
          <p:cNvPicPr>
            <a:picLocks noChangeAspect="1"/>
          </p:cNvPicPr>
          <p:nvPr userDrawn="1"/>
        </p:nvPicPr>
        <p:blipFill>
          <a:blip r:embed="rId2" cstate="print"/>
          <a:srcRect/>
          <a:stretch>
            <a:fillRect/>
          </a:stretch>
        </p:blipFill>
        <p:spPr bwMode="auto">
          <a:xfrm>
            <a:off x="7239000" y="381000"/>
            <a:ext cx="1625600" cy="1392238"/>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w WorldCat logo">
    <p:spTree>
      <p:nvGrpSpPr>
        <p:cNvPr id="1" name=""/>
        <p:cNvGrpSpPr/>
        <p:nvPr/>
      </p:nvGrpSpPr>
      <p:grpSpPr>
        <a:xfrm>
          <a:off x="0" y="0"/>
          <a:ext cx="0" cy="0"/>
          <a:chOff x="0" y="0"/>
          <a:chExt cx="0" cy="0"/>
        </a:xfrm>
      </p:grpSpPr>
      <p:sp>
        <p:nvSpPr>
          <p:cNvPr id="2" name="Rectangle 8"/>
          <p:cNvSpPr>
            <a:spLocks noChangeArrowheads="1"/>
          </p:cNvSpPr>
          <p:nvPr/>
        </p:nvSpPr>
        <p:spPr bwMode="auto">
          <a:xfrm>
            <a:off x="0" y="6400800"/>
            <a:ext cx="9144000" cy="457200"/>
          </a:xfrm>
          <a:prstGeom prst="rect">
            <a:avLst/>
          </a:prstGeom>
          <a:gradFill flip="none" rotWithShape="1">
            <a:gsLst>
              <a:gs pos="34000">
                <a:srgbClr val="FF7600"/>
              </a:gs>
              <a:gs pos="97000">
                <a:schemeClr val="tx2"/>
              </a:gs>
            </a:gsLst>
            <a:lin ang="5400000" scaled="0"/>
            <a:tileRect/>
          </a:gradFill>
          <a:ln w="9525">
            <a:noFill/>
            <a:miter lim="800000"/>
            <a:headEnd/>
            <a:tailEnd/>
          </a:ln>
          <a:effectLst/>
        </p:spPr>
        <p:txBody>
          <a:bodyPr wrap="none" anchor="ctr"/>
          <a:lstStyle/>
          <a:p>
            <a:pPr>
              <a:lnSpc>
                <a:spcPct val="120000"/>
              </a:lnSpc>
              <a:spcBef>
                <a:spcPct val="50000"/>
              </a:spcBef>
              <a:defRPr/>
            </a:pPr>
            <a:endParaRPr lang="en-US" dirty="0">
              <a:solidFill>
                <a:srgbClr val="0070C0"/>
              </a:solidFill>
            </a:endParaRPr>
          </a:p>
        </p:txBody>
      </p:sp>
      <p:sp>
        <p:nvSpPr>
          <p:cNvPr id="3" name="TextBox 11"/>
          <p:cNvSpPr txBox="1"/>
          <p:nvPr userDrawn="1"/>
        </p:nvSpPr>
        <p:spPr>
          <a:xfrm>
            <a:off x="76200" y="6429375"/>
            <a:ext cx="5181600" cy="350838"/>
          </a:xfrm>
          <a:prstGeom prst="rect">
            <a:avLst/>
          </a:prstGeom>
          <a:noFill/>
        </p:spPr>
        <p:txBody>
          <a:bodyPr>
            <a:spAutoFit/>
          </a:bodyPr>
          <a:lstStyle/>
          <a:p>
            <a:pPr>
              <a:lnSpc>
                <a:spcPct val="120000"/>
              </a:lnSpc>
              <a:spcBef>
                <a:spcPct val="50000"/>
              </a:spcBef>
              <a:defRPr/>
            </a:pPr>
            <a:r>
              <a:rPr lang="en-US" sz="1400" dirty="0">
                <a:solidFill>
                  <a:schemeClr val="tx1"/>
                </a:solidFill>
              </a:rPr>
              <a:t>OCLC Research Inside Scoop:  Catalog Data for a Web World</a:t>
            </a:r>
          </a:p>
        </p:txBody>
      </p:sp>
      <p:sp>
        <p:nvSpPr>
          <p:cNvPr id="4" name="TextBox 6"/>
          <p:cNvSpPr txBox="1"/>
          <p:nvPr userDrawn="1"/>
        </p:nvSpPr>
        <p:spPr>
          <a:xfrm>
            <a:off x="8466138" y="6429375"/>
            <a:ext cx="609600" cy="347663"/>
          </a:xfrm>
          <a:prstGeom prst="rect">
            <a:avLst/>
          </a:prstGeom>
          <a:noFill/>
        </p:spPr>
        <p:txBody>
          <a:bodyPr>
            <a:spAutoFit/>
          </a:bodyPr>
          <a:lstStyle/>
          <a:p>
            <a:pPr algn="r">
              <a:lnSpc>
                <a:spcPct val="120000"/>
              </a:lnSpc>
              <a:spcBef>
                <a:spcPct val="50000"/>
              </a:spcBef>
              <a:defRPr/>
            </a:pPr>
            <a:fld id="{F6A830EA-16E1-4843-9844-97FB31FF5256}" type="slidenum">
              <a:rPr lang="en-US" sz="1400">
                <a:solidFill>
                  <a:schemeClr val="tx1"/>
                </a:solidFill>
              </a:rPr>
              <a:pPr algn="r">
                <a:lnSpc>
                  <a:spcPct val="120000"/>
                </a:lnSpc>
                <a:spcBef>
                  <a:spcPct val="50000"/>
                </a:spcBef>
                <a:defRPr/>
              </a:pPr>
              <a:t>‹#›</a:t>
            </a:fld>
            <a:endParaRPr lang="en-US" sz="1400" dirty="0">
              <a:solidFill>
                <a:schemeClr val="tx1"/>
              </a:solidFill>
            </a:endParaRPr>
          </a:p>
        </p:txBody>
      </p:sp>
      <p:pic>
        <p:nvPicPr>
          <p:cNvPr id="5" name="Picture 2" descr="WCatLogo_H_MD.jpg"/>
          <p:cNvPicPr>
            <a:picLocks noChangeAspect="1"/>
          </p:cNvPicPr>
          <p:nvPr userDrawn="1"/>
        </p:nvPicPr>
        <p:blipFill>
          <a:blip r:embed="rId2" cstate="print"/>
          <a:srcRect/>
          <a:stretch>
            <a:fillRect/>
          </a:stretch>
        </p:blipFill>
        <p:spPr bwMode="auto">
          <a:xfrm>
            <a:off x="5410200" y="457200"/>
            <a:ext cx="3200400" cy="925513"/>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34000">
                <a:srgbClr val="FF7600"/>
              </a:gs>
              <a:gs pos="97000">
                <a:schemeClr val="tx2"/>
              </a:gs>
            </a:gsLst>
            <a:lin ang="5400000" scaled="0"/>
            <a:tileRect/>
          </a:gradFill>
          <a:ln w="9525">
            <a:noFill/>
            <a:miter lim="800000"/>
            <a:headEnd/>
            <a:tailEnd/>
          </a:ln>
          <a:effectLst/>
        </p:spPr>
        <p:txBody>
          <a:bodyPr wrap="none" anchor="ctr"/>
          <a:lstStyle/>
          <a:p>
            <a:pPr>
              <a:lnSpc>
                <a:spcPct val="120000"/>
              </a:lnSpc>
              <a:spcBef>
                <a:spcPct val="50000"/>
              </a:spcBef>
              <a:defRPr/>
            </a:pPr>
            <a:endParaRPr lang="en-US" dirty="0">
              <a:solidFill>
                <a:srgbClr val="0070C0"/>
              </a:solidFill>
            </a:endParaRPr>
          </a:p>
        </p:txBody>
      </p:sp>
      <p:sp>
        <p:nvSpPr>
          <p:cNvPr id="1027" name="Rectangle 2"/>
          <p:cNvSpPr>
            <a:spLocks noGrp="1" noChangeArrowheads="1"/>
          </p:cNvSpPr>
          <p:nvPr>
            <p:ph type="title"/>
          </p:nvPr>
        </p:nvSpPr>
        <p:spPr bwMode="auto">
          <a:xfrm>
            <a:off x="434975" y="147638"/>
            <a:ext cx="8023225" cy="995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34975" y="1447800"/>
            <a:ext cx="7702550" cy="4691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TextBox 11"/>
          <p:cNvSpPr txBox="1"/>
          <p:nvPr userDrawn="1"/>
        </p:nvSpPr>
        <p:spPr>
          <a:xfrm>
            <a:off x="76200" y="6429375"/>
            <a:ext cx="5181600" cy="311150"/>
          </a:xfrm>
          <a:prstGeom prst="rect">
            <a:avLst/>
          </a:prstGeom>
          <a:noFill/>
        </p:spPr>
        <p:txBody>
          <a:bodyPr>
            <a:spAutoFit/>
          </a:bodyPr>
          <a:lstStyle/>
          <a:p>
            <a:pPr>
              <a:lnSpc>
                <a:spcPct val="120000"/>
              </a:lnSpc>
              <a:spcBef>
                <a:spcPct val="50000"/>
              </a:spcBef>
            </a:pPr>
            <a:r>
              <a:rPr lang="en-US" sz="1200" dirty="0"/>
              <a:t>Vi Encuentro Internacional de Catalogadores</a:t>
            </a:r>
          </a:p>
        </p:txBody>
      </p:sp>
      <p:sp>
        <p:nvSpPr>
          <p:cNvPr id="7" name="TextBox 6"/>
          <p:cNvSpPr txBox="1"/>
          <p:nvPr userDrawn="1"/>
        </p:nvSpPr>
        <p:spPr>
          <a:xfrm>
            <a:off x="8466138" y="6429375"/>
            <a:ext cx="609600" cy="347663"/>
          </a:xfrm>
          <a:prstGeom prst="rect">
            <a:avLst/>
          </a:prstGeom>
          <a:noFill/>
        </p:spPr>
        <p:txBody>
          <a:bodyPr>
            <a:spAutoFit/>
          </a:bodyPr>
          <a:lstStyle/>
          <a:p>
            <a:pPr algn="r">
              <a:lnSpc>
                <a:spcPct val="120000"/>
              </a:lnSpc>
              <a:spcBef>
                <a:spcPct val="50000"/>
              </a:spcBef>
              <a:defRPr/>
            </a:pPr>
            <a:fld id="{F87346EA-6A11-4A72-8B9E-A470367F3CCB}" type="slidenum">
              <a:rPr lang="en-US" sz="1400">
                <a:solidFill>
                  <a:schemeClr val="tx1"/>
                </a:solidFill>
              </a:rPr>
              <a:pPr algn="r">
                <a:lnSpc>
                  <a:spcPct val="120000"/>
                </a:lnSpc>
                <a:spcBef>
                  <a:spcPct val="50000"/>
                </a:spcBef>
                <a:defRPr/>
              </a:pPr>
              <a:t>‹#›</a:t>
            </a:fld>
            <a:endParaRPr lang="en-US" sz="14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78" r:id="rId1"/>
    <p:sldLayoutId id="2147483675" r:id="rId2"/>
    <p:sldLayoutId id="2147483674" r:id="rId3"/>
    <p:sldLayoutId id="2147483673" r:id="rId4"/>
    <p:sldLayoutId id="2147483672" r:id="rId5"/>
    <p:sldLayoutId id="2147483671" r:id="rId6"/>
    <p:sldLayoutId id="2147483670" r:id="rId7"/>
    <p:sldLayoutId id="2147483679" r:id="rId8"/>
    <p:sldLayoutId id="2147483680" r:id="rId9"/>
    <p:sldLayoutId id="2147483681" r:id="rId10"/>
    <p:sldLayoutId id="2147483669" r:id="rId11"/>
    <p:sldLayoutId id="2147483668" r:id="rId12"/>
    <p:sldLayoutId id="2147483682" r:id="rId13"/>
    <p:sldLayoutId id="2147483676" r:id="rId14"/>
    <p:sldLayoutId id="2147483677" r:id="rId15"/>
  </p:sldLayoutIdLst>
  <p:hf hdr="0" ftr="0" dt="0"/>
  <p:txStyles>
    <p:titleStyle>
      <a:lvl1pPr algn="l" rtl="0" fontAlgn="base">
        <a:spcBef>
          <a:spcPct val="0"/>
        </a:spcBef>
        <a:spcAft>
          <a:spcPct val="0"/>
        </a:spcAft>
        <a:defRPr sz="3200" b="1">
          <a:solidFill>
            <a:srgbClr val="FF7600"/>
          </a:solidFill>
          <a:latin typeface="+mj-lt"/>
          <a:ea typeface="+mj-ea"/>
          <a:cs typeface="+mj-cs"/>
        </a:defRPr>
      </a:lvl1pPr>
      <a:lvl2pPr algn="l" rtl="0" fontAlgn="base">
        <a:spcBef>
          <a:spcPct val="0"/>
        </a:spcBef>
        <a:spcAft>
          <a:spcPct val="0"/>
        </a:spcAft>
        <a:defRPr sz="3200" b="1">
          <a:solidFill>
            <a:srgbClr val="FF7600"/>
          </a:solidFill>
          <a:latin typeface="Trebuchet MS" pitchFamily="34" charset="0"/>
        </a:defRPr>
      </a:lvl2pPr>
      <a:lvl3pPr algn="l" rtl="0" fontAlgn="base">
        <a:spcBef>
          <a:spcPct val="0"/>
        </a:spcBef>
        <a:spcAft>
          <a:spcPct val="0"/>
        </a:spcAft>
        <a:defRPr sz="3200" b="1">
          <a:solidFill>
            <a:srgbClr val="FF7600"/>
          </a:solidFill>
          <a:latin typeface="Trebuchet MS" pitchFamily="34" charset="0"/>
        </a:defRPr>
      </a:lvl3pPr>
      <a:lvl4pPr algn="l" rtl="0" fontAlgn="base">
        <a:spcBef>
          <a:spcPct val="0"/>
        </a:spcBef>
        <a:spcAft>
          <a:spcPct val="0"/>
        </a:spcAft>
        <a:defRPr sz="3200" b="1">
          <a:solidFill>
            <a:srgbClr val="FF7600"/>
          </a:solidFill>
          <a:latin typeface="Trebuchet MS" pitchFamily="34" charset="0"/>
        </a:defRPr>
      </a:lvl4pPr>
      <a:lvl5pPr algn="l" rtl="0" fontAlgn="base">
        <a:spcBef>
          <a:spcPct val="0"/>
        </a:spcBef>
        <a:spcAft>
          <a:spcPct val="0"/>
        </a:spcAft>
        <a:defRPr sz="3200" b="1">
          <a:solidFill>
            <a:srgbClr val="FF7600"/>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fontAlgn="base">
        <a:spcBef>
          <a:spcPct val="0"/>
        </a:spcBef>
        <a:spcAft>
          <a:spcPts val="1600"/>
        </a:spcAft>
        <a:buClr>
          <a:srgbClr val="FF7600"/>
        </a:buClr>
        <a:buChar char="•"/>
        <a:defRPr sz="2400">
          <a:solidFill>
            <a:schemeClr val="tx1"/>
          </a:solidFill>
          <a:latin typeface="+mn-lt"/>
          <a:ea typeface="+mn-ea"/>
          <a:cs typeface="+mn-cs"/>
        </a:defRPr>
      </a:lvl1pPr>
      <a:lvl2pPr marL="692150" indent="-222250" algn="l" rtl="0" fontAlgn="base">
        <a:spcBef>
          <a:spcPct val="0"/>
        </a:spcBef>
        <a:spcAft>
          <a:spcPts val="800"/>
        </a:spcAft>
        <a:buClr>
          <a:srgbClr val="FF7600"/>
        </a:buClr>
        <a:buChar char="•"/>
        <a:defRPr sz="1900">
          <a:solidFill>
            <a:schemeClr val="tx1"/>
          </a:solidFill>
          <a:latin typeface="+mn-lt"/>
        </a:defRPr>
      </a:lvl2pPr>
      <a:lvl3pPr marL="1150938" indent="-223838" algn="l" rtl="0" fontAlgn="base">
        <a:spcBef>
          <a:spcPct val="0"/>
        </a:spcBef>
        <a:spcAft>
          <a:spcPts val="800"/>
        </a:spcAft>
        <a:buClr>
          <a:srgbClr val="FF7600"/>
        </a:buClr>
        <a:buChar char="•"/>
        <a:defRPr sz="1700">
          <a:solidFill>
            <a:schemeClr val="tx1"/>
          </a:solidFill>
          <a:latin typeface="+mn-lt"/>
        </a:defRPr>
      </a:lvl3pPr>
      <a:lvl4pPr marL="1608138" indent="-223838" algn="l" rtl="0" fontAlgn="base">
        <a:spcBef>
          <a:spcPct val="0"/>
        </a:spcBef>
        <a:spcAft>
          <a:spcPts val="800"/>
        </a:spcAft>
        <a:buClr>
          <a:srgbClr val="FF7600"/>
        </a:buClr>
        <a:buChar char="•"/>
        <a:defRPr sz="1500">
          <a:solidFill>
            <a:schemeClr val="tx1"/>
          </a:solidFill>
          <a:latin typeface="+mn-lt"/>
        </a:defRPr>
      </a:lvl4pPr>
      <a:lvl5pPr marL="2063750" indent="-222250" algn="l" rtl="0" fontAlgn="base">
        <a:spcBef>
          <a:spcPct val="0"/>
        </a:spcBef>
        <a:spcAft>
          <a:spcPts val="800"/>
        </a:spcAft>
        <a:buClr>
          <a:srgbClr val="FF7600"/>
        </a:buClr>
        <a:buChar char="•"/>
        <a:defRPr sz="130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www.worldcat.org/"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publishers.oclc.org/en/default.htm" TargetMode="External"/><Relationship Id="rId5" Type="http://schemas.openxmlformats.org/officeDocument/2006/relationships/hyperlink" Target="http://www.worldcat.org/genres/" TargetMode="External"/><Relationship Id="rId4" Type="http://schemas.openxmlformats.org/officeDocument/2006/relationships/hyperlink" Target="http://worldcat.org/identiti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viaf.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classify.oclc.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oclc.org/research/activities/fast/default.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classify.oclc.org/classify2/ClassifyDemo?swid=009279869" TargetMode="External"/><Relationship Id="rId7"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hyperlink" Target="http://classify.oclc.org/classify2/ClassifyDemo?swid=009279869"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oclc.org/research/"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www.oclc.org/research/activities/default.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ifla.org/en/publications/functional-requirements-for-bibliographic-record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hyperlink" Target="http://www.oclc.org/research/activities/past/orprojects/frbralgorithm/default.ht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ctrTitle" idx="4294967295"/>
          </p:nvPr>
        </p:nvSpPr>
        <p:spPr>
          <a:xfrm>
            <a:off x="3124200" y="1066800"/>
            <a:ext cx="5638800" cy="1219200"/>
          </a:xfrm>
        </p:spPr>
        <p:txBody>
          <a:bodyPr/>
          <a:lstStyle/>
          <a:p>
            <a:r>
              <a:rPr lang="en-US" dirty="0" smtClean="0">
                <a:solidFill>
                  <a:schemeClr val="tx1"/>
                </a:solidFill>
              </a:rPr>
              <a:t>OCLC Research at work: FRBR, VIAF &amp; Classify</a:t>
            </a:r>
          </a:p>
        </p:txBody>
      </p:sp>
      <p:sp>
        <p:nvSpPr>
          <p:cNvPr id="82949" name="Rectangle 5"/>
          <p:cNvSpPr>
            <a:spLocks noGrp="1" noChangeArrowheads="1"/>
          </p:cNvSpPr>
          <p:nvPr>
            <p:ph type="subTitle" idx="4294967295"/>
          </p:nvPr>
        </p:nvSpPr>
        <p:spPr>
          <a:xfrm>
            <a:off x="1371600" y="3429000"/>
            <a:ext cx="6400800" cy="1752600"/>
          </a:xfrm>
        </p:spPr>
        <p:txBody>
          <a:bodyPr/>
          <a:lstStyle/>
          <a:p>
            <a:pPr marL="12700" indent="0" algn="ctr">
              <a:buFontTx/>
              <a:buNone/>
            </a:pPr>
            <a:r>
              <a:rPr lang="en-US" dirty="0" smtClean="0"/>
              <a:t>Eric Childress</a:t>
            </a:r>
          </a:p>
          <a:p>
            <a:pPr marL="12700" indent="0" algn="ctr">
              <a:buFontTx/>
              <a:buNone/>
            </a:pPr>
            <a:r>
              <a:rPr lang="en-US" dirty="0" smtClean="0"/>
              <a:t>OCLC Research</a:t>
            </a:r>
          </a:p>
          <a:p>
            <a:pPr marL="12700" indent="0" algn="ctr">
              <a:buFontTx/>
              <a:buNone/>
            </a:pPr>
            <a:endParaRPr lang="en-US" dirty="0" smtClean="0"/>
          </a:p>
        </p:txBody>
      </p:sp>
      <p:pic>
        <p:nvPicPr>
          <p:cNvPr id="82951" name="Picture 7"/>
          <p:cNvPicPr>
            <a:picLocks noChangeAspect="1" noChangeArrowheads="1"/>
          </p:cNvPicPr>
          <p:nvPr/>
        </p:nvPicPr>
        <p:blipFill>
          <a:blip r:embed="rId3" cstate="print"/>
          <a:srcRect l="20625" t="13281" r="22501" b="75000"/>
          <a:stretch>
            <a:fillRect/>
          </a:stretch>
        </p:blipFill>
        <p:spPr bwMode="auto">
          <a:xfrm>
            <a:off x="1600200" y="5257800"/>
            <a:ext cx="6400800" cy="1055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91440" tIns="45720" rIns="91440" bIns="45720" anchor="ctr"/>
          <a:lstStyle/>
          <a:p>
            <a:r>
              <a:rPr lang="en-US" dirty="0" smtClean="0"/>
              <a:t>FRBR: WorldCat Statistics (July 2010)</a:t>
            </a:r>
          </a:p>
        </p:txBody>
      </p:sp>
      <p:sp>
        <p:nvSpPr>
          <p:cNvPr id="110945" name="Rectangle 353"/>
          <p:cNvSpPr>
            <a:spLocks noChangeArrowheads="1"/>
          </p:cNvSpPr>
          <p:nvPr/>
        </p:nvSpPr>
        <p:spPr bwMode="auto">
          <a:xfrm>
            <a:off x="1219200" y="3733800"/>
            <a:ext cx="6481763" cy="1311275"/>
          </a:xfrm>
          <a:prstGeom prst="rect">
            <a:avLst/>
          </a:prstGeom>
          <a:noFill/>
          <a:ln w="9525">
            <a:noFill/>
            <a:miter lim="800000"/>
            <a:headEnd/>
            <a:tailEnd/>
          </a:ln>
          <a:effectLst/>
        </p:spPr>
        <p:txBody>
          <a:bodyPr wrap="none">
            <a:spAutoFit/>
          </a:bodyPr>
          <a:lstStyle/>
          <a:p>
            <a:r>
              <a:rPr lang="en-US" sz="2000" dirty="0"/>
              <a:t>*Manifestation breakdown:</a:t>
            </a:r>
          </a:p>
          <a:p>
            <a:pPr>
              <a:buFontTx/>
              <a:buChar char="•"/>
            </a:pPr>
            <a:r>
              <a:rPr lang="en-US" sz="2000" dirty="0"/>
              <a:t>3.56</a:t>
            </a:r>
            <a:r>
              <a:rPr lang="en-US" sz="2000" b="0" dirty="0"/>
              <a:t> = average number of manifestations for </a:t>
            </a:r>
          </a:p>
          <a:p>
            <a:r>
              <a:rPr lang="en-US" sz="2000" b="0" dirty="0"/>
              <a:t>multi-record worksets</a:t>
            </a:r>
          </a:p>
          <a:p>
            <a:pPr>
              <a:buFontTx/>
              <a:buChar char="•"/>
            </a:pPr>
            <a:r>
              <a:rPr lang="en-US" sz="2000" dirty="0">
                <a:solidFill>
                  <a:schemeClr val="tx1"/>
                </a:solidFill>
              </a:rPr>
              <a:t>40%</a:t>
            </a:r>
            <a:r>
              <a:rPr lang="en-US" sz="2000" b="0" dirty="0">
                <a:solidFill>
                  <a:schemeClr val="tx1"/>
                </a:solidFill>
              </a:rPr>
              <a:t> of the manifestations belong to </a:t>
            </a:r>
            <a:r>
              <a:rPr lang="en-US" sz="2000" dirty="0">
                <a:solidFill>
                  <a:schemeClr val="tx1"/>
                </a:solidFill>
              </a:rPr>
              <a:t>16%</a:t>
            </a:r>
            <a:r>
              <a:rPr lang="en-US" sz="2000" b="0" dirty="0">
                <a:solidFill>
                  <a:schemeClr val="tx1"/>
                </a:solidFill>
              </a:rPr>
              <a:t> of the works</a:t>
            </a:r>
            <a:endParaRPr lang="en-US" sz="2000" b="0" dirty="0"/>
          </a:p>
        </p:txBody>
      </p:sp>
      <p:graphicFrame>
        <p:nvGraphicFramePr>
          <p:cNvPr id="111211" name="Group 619"/>
          <p:cNvGraphicFramePr>
            <a:graphicFrameLocks noGrp="1"/>
          </p:cNvGraphicFramePr>
          <p:nvPr>
            <p:ph idx="1"/>
          </p:nvPr>
        </p:nvGraphicFramePr>
        <p:xfrm>
          <a:off x="533400" y="1524000"/>
          <a:ext cx="7886700" cy="1676019"/>
        </p:xfrm>
        <a:graphic>
          <a:graphicData uri="http://schemas.openxmlformats.org/drawingml/2006/table">
            <a:tbl>
              <a:tblPr/>
              <a:tblGrid>
                <a:gridCol w="2016125"/>
                <a:gridCol w="1390650"/>
                <a:gridCol w="1620838"/>
                <a:gridCol w="1555750"/>
                <a:gridCol w="1303337"/>
              </a:tblGrid>
              <a:tr h="523875">
                <a:tc>
                  <a:txBody>
                    <a:bodyPr/>
                    <a:lstStyle/>
                    <a:p>
                      <a:pPr marL="238125" marR="0" lvl="0" indent="-225425" algn="l" defTabSz="914400" rtl="0" eaLnBrk="1" fontAlgn="b" latinLnBrk="0" hangingPunct="1">
                        <a:lnSpc>
                          <a:spcPct val="12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rebuchet MS"/>
                          <a:cs typeface="Arial" charset="0"/>
                        </a:rPr>
                        <a:t> </a:t>
                      </a:r>
                      <a:endParaRPr kumimoji="0" lang="en-US" sz="3600" b="1" i="0" u="none" strike="noStrike" cap="none" normalizeH="0" baseline="0" dirty="0" smtClean="0">
                        <a:ln>
                          <a:noFill/>
                        </a:ln>
                        <a:solidFill>
                          <a:srgbClr val="000000"/>
                        </a:solidFill>
                        <a:effectLst/>
                        <a:latin typeface="Trebuchet MS"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6600"/>
                    </a:solidFill>
                  </a:tcPr>
                </a:tc>
                <a:tc>
                  <a:txBody>
                    <a:bodyPr/>
                    <a:lstStyle/>
                    <a:p>
                      <a:pPr marL="238125" marR="0" lvl="0" indent="-225425" algn="l" defTabSz="914400" rtl="0" eaLnBrk="1" fontAlgn="b" latinLnBrk="0" hangingPunct="1">
                        <a:lnSpc>
                          <a:spcPct val="120000"/>
                        </a:lnSpc>
                        <a:spcBef>
                          <a:spcPct val="5000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cs typeface="Arial" charset="0"/>
                        </a:rPr>
                        <a:t>Work sets</a:t>
                      </a:r>
                      <a:endParaRPr kumimoji="0" lang="en-US" sz="3600" b="1" i="0" u="none" strike="noStrike" cap="none" normalizeH="0" baseline="0" dirty="0" smtClean="0">
                        <a:ln>
                          <a:noFill/>
                        </a:ln>
                        <a:solidFill>
                          <a:srgbClr val="000000"/>
                        </a:solidFill>
                        <a:effectLst/>
                        <a:latin typeface="Trebuchet MS"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6600"/>
                    </a:solidFill>
                  </a:tcPr>
                </a:tc>
                <a:tc>
                  <a:txBody>
                    <a:bodyPr/>
                    <a:lstStyle/>
                    <a:p>
                      <a:pPr marL="238125" marR="0" lvl="0" indent="-225425" algn="l" defTabSz="914400" rtl="0" eaLnBrk="1" fontAlgn="b" latinLnBrk="0" hangingPunct="1">
                        <a:lnSpc>
                          <a:spcPct val="120000"/>
                        </a:lnSpc>
                        <a:spcBef>
                          <a:spcPct val="5000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cs typeface="Arial" charset="0"/>
                        </a:rPr>
                        <a:t>Manifestations</a:t>
                      </a:r>
                      <a:endParaRPr kumimoji="0" lang="en-US" sz="3600" b="1" i="0" u="none" strike="noStrike" cap="none" normalizeH="0" baseline="0" dirty="0" smtClean="0">
                        <a:ln>
                          <a:noFill/>
                        </a:ln>
                        <a:solidFill>
                          <a:srgbClr val="000000"/>
                        </a:solidFill>
                        <a:effectLst/>
                        <a:latin typeface="Trebuchet MS"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6600"/>
                    </a:solidFill>
                  </a:tcPr>
                </a:tc>
                <a:tc>
                  <a:txBody>
                    <a:bodyPr/>
                    <a:lstStyle/>
                    <a:p>
                      <a:pPr marL="238125" marR="0" lvl="0" indent="-225425" algn="l" defTabSz="914400" rtl="0" eaLnBrk="1" fontAlgn="b" latinLnBrk="0" hangingPunct="1">
                        <a:lnSpc>
                          <a:spcPct val="120000"/>
                        </a:lnSpc>
                        <a:spcBef>
                          <a:spcPct val="5000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cs typeface="Arial" charset="0"/>
                        </a:rPr>
                        <a:t>Holdings</a:t>
                      </a:r>
                      <a:endParaRPr kumimoji="0" lang="en-US" sz="3600" b="1" i="0" u="none" strike="noStrike" cap="none" normalizeH="0" baseline="0" dirty="0" smtClean="0">
                        <a:ln>
                          <a:noFill/>
                        </a:ln>
                        <a:solidFill>
                          <a:srgbClr val="000000"/>
                        </a:solidFill>
                        <a:effectLst/>
                        <a:latin typeface="Trebuchet MS"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6600"/>
                    </a:solidFill>
                  </a:tcPr>
                </a:tc>
                <a:tc>
                  <a:txBody>
                    <a:bodyPr/>
                    <a:lstStyle/>
                    <a:p>
                      <a:pPr marL="238125" marR="0" lvl="0" indent="-225425" algn="l" defTabSz="914400" rtl="0" eaLnBrk="1" fontAlgn="b" latinLnBrk="0" hangingPunct="1">
                        <a:lnSpc>
                          <a:spcPct val="120000"/>
                        </a:lnSpc>
                        <a:spcBef>
                          <a:spcPct val="5000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cs typeface="Arial" charset="0"/>
                        </a:rPr>
                        <a:t>% Holdings</a:t>
                      </a:r>
                      <a:endParaRPr kumimoji="0" lang="en-US" sz="3600" b="1" i="0" u="none" strike="noStrike" cap="none" normalizeH="0" baseline="0" dirty="0" smtClean="0">
                        <a:ln>
                          <a:noFill/>
                        </a:ln>
                        <a:solidFill>
                          <a:srgbClr val="000000"/>
                        </a:solidFill>
                        <a:effectLst/>
                        <a:latin typeface="Trebuchet MS"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6600"/>
                    </a:solidFill>
                  </a:tcPr>
                </a:tc>
              </a:tr>
              <a:tr h="296863">
                <a:tc>
                  <a:txBody>
                    <a:bodyPr/>
                    <a:lstStyle/>
                    <a:p>
                      <a:pPr marL="238125" marR="0" lvl="0" indent="-225425" algn="l" defTabSz="914400" rtl="0" eaLnBrk="1" fontAlgn="b" latinLnBrk="0" hangingPunct="1">
                        <a:lnSpc>
                          <a:spcPct val="12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Single record sets</a:t>
                      </a:r>
                      <a:endParaRPr kumimoji="0" lang="en-US" sz="3600" b="1" i="0" u="none" strike="noStrike" cap="none" normalizeH="0" baseline="0" dirty="0" smtClean="0">
                        <a:ln>
                          <a:noFill/>
                        </a:ln>
                        <a:solidFill>
                          <a:srgbClr val="000000"/>
                        </a:solidFill>
                        <a:effectLst/>
                        <a:latin typeface="Trebuchet MS"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9900"/>
                    </a:solidFill>
                  </a:tcPr>
                </a:tc>
                <a:tc>
                  <a:txBody>
                    <a:bodyPr/>
                    <a:lstStyle/>
                    <a:p>
                      <a:pPr marL="238125" marR="0" lvl="0" indent="-225425" algn="r" defTabSz="914400" rtl="0" eaLnBrk="1" fontAlgn="b" latinLnBrk="0" hangingPunct="1">
                        <a:lnSpc>
                          <a:spcPct val="12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117,784,970</a:t>
                      </a:r>
                      <a:endParaRPr kumimoji="0" lang="en-US" sz="3600" b="1" i="0" u="none" strike="noStrike" cap="none" normalizeH="0" baseline="0" dirty="0" smtClean="0">
                        <a:ln>
                          <a:noFill/>
                        </a:ln>
                        <a:solidFill>
                          <a:srgbClr val="000000"/>
                        </a:solidFill>
                        <a:effectLst/>
                        <a:latin typeface="Trebuchet MS"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9900"/>
                    </a:solidFill>
                  </a:tcPr>
                </a:tc>
                <a:tc>
                  <a:txBody>
                    <a:bodyPr/>
                    <a:lstStyle/>
                    <a:p>
                      <a:pPr marL="238125" marR="0" lvl="0" indent="-225425" algn="r" defTabSz="914400" rtl="0" eaLnBrk="1" fontAlgn="b" latinLnBrk="0" hangingPunct="1">
                        <a:lnSpc>
                          <a:spcPct val="12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117,784,970</a:t>
                      </a:r>
                      <a:endParaRPr kumimoji="0" lang="en-US" sz="3600" b="1" i="0" u="none" strike="noStrike" cap="none" normalizeH="0" baseline="0" dirty="0" smtClean="0">
                        <a:ln>
                          <a:noFill/>
                        </a:ln>
                        <a:solidFill>
                          <a:srgbClr val="000000"/>
                        </a:solidFill>
                        <a:effectLst/>
                        <a:latin typeface="Trebuchet MS"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9900"/>
                    </a:solidFill>
                  </a:tcPr>
                </a:tc>
                <a:tc>
                  <a:txBody>
                    <a:bodyPr/>
                    <a:lstStyle/>
                    <a:p>
                      <a:pPr marL="238125" marR="0" lvl="0" indent="-225425" algn="r" defTabSz="914400" rtl="0" eaLnBrk="1" fontAlgn="b" latinLnBrk="0" hangingPunct="1">
                        <a:lnSpc>
                          <a:spcPct val="12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405,719,876</a:t>
                      </a:r>
                      <a:endParaRPr kumimoji="0" lang="en-US" sz="3600" b="1" i="0" u="none" strike="noStrike" cap="none" normalizeH="0" baseline="0" dirty="0" smtClean="0">
                        <a:ln>
                          <a:noFill/>
                        </a:ln>
                        <a:solidFill>
                          <a:srgbClr val="000000"/>
                        </a:solidFill>
                        <a:effectLst/>
                        <a:latin typeface="Trebuchet MS"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9900"/>
                    </a:solidFill>
                  </a:tcPr>
                </a:tc>
                <a:tc>
                  <a:txBody>
                    <a:bodyPr/>
                    <a:lstStyle/>
                    <a:p>
                      <a:pPr marL="238125" marR="0" lvl="0" indent="-225425" algn="r" defTabSz="914400" rtl="0" eaLnBrk="1" fontAlgn="b" latinLnBrk="0" hangingPunct="1">
                        <a:lnSpc>
                          <a:spcPct val="12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24.94%</a:t>
                      </a:r>
                      <a:endParaRPr kumimoji="0" lang="en-US" sz="3600" b="1" i="0" u="none" strike="noStrike" cap="none" normalizeH="0" baseline="0" dirty="0" smtClean="0">
                        <a:ln>
                          <a:noFill/>
                        </a:ln>
                        <a:solidFill>
                          <a:srgbClr val="000000"/>
                        </a:solidFill>
                        <a:effectLst/>
                        <a:latin typeface="Trebuchet MS"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9900"/>
                    </a:solidFill>
                  </a:tcPr>
                </a:tc>
              </a:tr>
              <a:tr h="296863">
                <a:tc>
                  <a:txBody>
                    <a:bodyPr/>
                    <a:lstStyle/>
                    <a:p>
                      <a:pPr marL="238125" marR="0" lvl="0" indent="-225425" algn="l" defTabSz="914400" rtl="0" eaLnBrk="1" fontAlgn="b" latinLnBrk="0" hangingPunct="1">
                        <a:lnSpc>
                          <a:spcPct val="12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Multi-record sets</a:t>
                      </a:r>
                      <a:endParaRPr kumimoji="0" lang="en-US" sz="3600" b="1" i="0" u="none" strike="noStrike" cap="none" normalizeH="0" baseline="0" dirty="0" smtClean="0">
                        <a:ln>
                          <a:noFill/>
                        </a:ln>
                        <a:solidFill>
                          <a:srgbClr val="000000"/>
                        </a:solidFill>
                        <a:effectLst/>
                        <a:latin typeface="Trebuchet MS"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C99"/>
                    </a:solidFill>
                  </a:tcPr>
                </a:tc>
                <a:tc>
                  <a:txBody>
                    <a:bodyPr/>
                    <a:lstStyle/>
                    <a:p>
                      <a:pPr marL="238125" marR="0" lvl="0" indent="-225425" algn="r" defTabSz="914400" rtl="0" eaLnBrk="1" fontAlgn="b" latinLnBrk="0" hangingPunct="1">
                        <a:lnSpc>
                          <a:spcPct val="12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22,420,612</a:t>
                      </a:r>
                      <a:endParaRPr kumimoji="0" lang="en-US" sz="3600" b="1" i="0" u="none" strike="noStrike" cap="none" normalizeH="0" baseline="0" dirty="0" smtClean="0">
                        <a:ln>
                          <a:noFill/>
                        </a:ln>
                        <a:solidFill>
                          <a:srgbClr val="000000"/>
                        </a:solidFill>
                        <a:effectLst/>
                        <a:latin typeface="Trebuchet MS"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C99"/>
                    </a:solidFill>
                  </a:tcPr>
                </a:tc>
                <a:tc>
                  <a:txBody>
                    <a:bodyPr/>
                    <a:lstStyle/>
                    <a:p>
                      <a:pPr marL="238125" marR="0" lvl="0" indent="-225425" algn="r" defTabSz="914400" rtl="0" eaLnBrk="1" fontAlgn="b" latinLnBrk="0" hangingPunct="1">
                        <a:lnSpc>
                          <a:spcPct val="12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*79,844,748</a:t>
                      </a:r>
                      <a:endParaRPr kumimoji="0" lang="en-US" sz="3600" b="1" i="0" u="none" strike="noStrike" cap="none" normalizeH="0" baseline="0" dirty="0" smtClean="0">
                        <a:ln>
                          <a:noFill/>
                        </a:ln>
                        <a:solidFill>
                          <a:srgbClr val="000000"/>
                        </a:solidFill>
                        <a:effectLst/>
                        <a:latin typeface="Trebuchet MS"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C99"/>
                    </a:solidFill>
                  </a:tcPr>
                </a:tc>
                <a:tc>
                  <a:txBody>
                    <a:bodyPr/>
                    <a:lstStyle/>
                    <a:p>
                      <a:pPr marL="238125" marR="0" lvl="0" indent="-225425" algn="r" defTabSz="914400" rtl="0" eaLnBrk="1" fontAlgn="b" latinLnBrk="0" hangingPunct="1">
                        <a:lnSpc>
                          <a:spcPct val="12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1,221,370,696</a:t>
                      </a:r>
                      <a:endParaRPr kumimoji="0" lang="en-US" sz="3600" b="1" i="0" u="none" strike="noStrike" cap="none" normalizeH="0" baseline="0" dirty="0" smtClean="0">
                        <a:ln>
                          <a:noFill/>
                        </a:ln>
                        <a:solidFill>
                          <a:srgbClr val="000000"/>
                        </a:solidFill>
                        <a:effectLst/>
                        <a:latin typeface="Trebuchet MS"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C99"/>
                    </a:solidFill>
                  </a:tcPr>
                </a:tc>
                <a:tc>
                  <a:txBody>
                    <a:bodyPr/>
                    <a:lstStyle/>
                    <a:p>
                      <a:pPr marL="238125" marR="0" lvl="0" indent="-225425" algn="r" defTabSz="914400" rtl="0" eaLnBrk="1" fontAlgn="b" latinLnBrk="0" hangingPunct="1">
                        <a:lnSpc>
                          <a:spcPct val="12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75.06%</a:t>
                      </a:r>
                      <a:endParaRPr kumimoji="0" lang="en-US" sz="3600" b="1" i="0" u="none" strike="noStrike" cap="none" normalizeH="0" baseline="0" dirty="0" smtClean="0">
                        <a:ln>
                          <a:noFill/>
                        </a:ln>
                        <a:solidFill>
                          <a:srgbClr val="000000"/>
                        </a:solidFill>
                        <a:effectLst/>
                        <a:latin typeface="Trebuchet MS"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C99"/>
                    </a:solidFill>
                  </a:tcPr>
                </a:tc>
              </a:tr>
              <a:tr h="296863">
                <a:tc>
                  <a:txBody>
                    <a:bodyPr/>
                    <a:lstStyle/>
                    <a:p>
                      <a:pPr marL="238125" marR="0" lvl="0" indent="-225425" algn="l" defTabSz="914400" rtl="0" eaLnBrk="1" fontAlgn="b" latinLnBrk="0" hangingPunct="1">
                        <a:lnSpc>
                          <a:spcPct val="12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Total</a:t>
                      </a:r>
                      <a:endParaRPr kumimoji="0" lang="en-US" sz="3600" b="1" i="0" u="none" strike="noStrike" cap="none" normalizeH="0" baseline="0" dirty="0" smtClean="0">
                        <a:ln>
                          <a:noFill/>
                        </a:ln>
                        <a:solidFill>
                          <a:srgbClr val="000000"/>
                        </a:solidFill>
                        <a:effectLst/>
                        <a:latin typeface="Trebuchet MS"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9900"/>
                    </a:solidFill>
                  </a:tcPr>
                </a:tc>
                <a:tc>
                  <a:txBody>
                    <a:bodyPr/>
                    <a:lstStyle/>
                    <a:p>
                      <a:pPr marL="238125" marR="0" lvl="0" indent="-225425" algn="r" defTabSz="914400" rtl="0" eaLnBrk="1" fontAlgn="b" latinLnBrk="0" hangingPunct="1">
                        <a:lnSpc>
                          <a:spcPct val="12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140,205,582</a:t>
                      </a:r>
                      <a:endParaRPr kumimoji="0" lang="en-US" sz="3600" b="1" i="0" u="none" strike="noStrike" cap="none" normalizeH="0" baseline="0" dirty="0" smtClean="0">
                        <a:ln>
                          <a:noFill/>
                        </a:ln>
                        <a:solidFill>
                          <a:srgbClr val="000000"/>
                        </a:solidFill>
                        <a:effectLst/>
                        <a:latin typeface="Trebuchet MS"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9900"/>
                    </a:solidFill>
                  </a:tcPr>
                </a:tc>
                <a:tc>
                  <a:txBody>
                    <a:bodyPr/>
                    <a:lstStyle/>
                    <a:p>
                      <a:pPr marL="238125" marR="0" lvl="0" indent="-225425" algn="r" defTabSz="914400" rtl="0" eaLnBrk="1" fontAlgn="b" latinLnBrk="0" hangingPunct="1">
                        <a:lnSpc>
                          <a:spcPct val="12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197,629,718</a:t>
                      </a:r>
                      <a:endParaRPr kumimoji="0" lang="en-US" sz="3600" b="1" i="0" u="none" strike="noStrike" cap="none" normalizeH="0" baseline="0" dirty="0" smtClean="0">
                        <a:ln>
                          <a:noFill/>
                        </a:ln>
                        <a:solidFill>
                          <a:srgbClr val="000000"/>
                        </a:solidFill>
                        <a:effectLst/>
                        <a:latin typeface="Trebuchet MS"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9900"/>
                    </a:solidFill>
                  </a:tcPr>
                </a:tc>
                <a:tc>
                  <a:txBody>
                    <a:bodyPr/>
                    <a:lstStyle/>
                    <a:p>
                      <a:pPr marL="238125" marR="0" lvl="0" indent="-225425" algn="r" defTabSz="914400" rtl="0" eaLnBrk="1" fontAlgn="b" latinLnBrk="0" hangingPunct="1">
                        <a:lnSpc>
                          <a:spcPct val="12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1,627,090,572</a:t>
                      </a:r>
                      <a:endParaRPr kumimoji="0" lang="en-US" sz="3600" b="1" i="0" u="none" strike="noStrike" cap="none" normalizeH="0" baseline="0" dirty="0" smtClean="0">
                        <a:ln>
                          <a:noFill/>
                        </a:ln>
                        <a:solidFill>
                          <a:srgbClr val="000000"/>
                        </a:solidFill>
                        <a:effectLst/>
                        <a:latin typeface="Trebuchet MS"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9900"/>
                    </a:solidFill>
                  </a:tcPr>
                </a:tc>
                <a:tc>
                  <a:txBody>
                    <a:bodyPr/>
                    <a:lstStyle/>
                    <a:p>
                      <a:pPr marL="238125" marR="0" lvl="0" indent="-225425" algn="l" defTabSz="914400" rtl="0" eaLnBrk="1" fontAlgn="b" latinLnBrk="0" hangingPunct="1">
                        <a:lnSpc>
                          <a:spcPct val="12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rebuchet MS"/>
                          <a:cs typeface="Arial" charset="0"/>
                        </a:rPr>
                        <a:t> </a:t>
                      </a:r>
                      <a:endParaRPr kumimoji="0" lang="en-US" sz="3600" b="1" i="0" u="none" strike="noStrike" cap="none" normalizeH="0" baseline="0" dirty="0" smtClean="0">
                        <a:ln>
                          <a:noFill/>
                        </a:ln>
                        <a:solidFill>
                          <a:srgbClr val="000000"/>
                        </a:solidFill>
                        <a:effectLst/>
                        <a:latin typeface="Trebuchet MS"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dirty="0" smtClean="0"/>
              <a:t>How does OCLC leverage FRBR?</a:t>
            </a:r>
          </a:p>
        </p:txBody>
      </p:sp>
      <p:sp>
        <p:nvSpPr>
          <p:cNvPr id="118788" name="Rectangle 4"/>
          <p:cNvSpPr>
            <a:spLocks noGrp="1" noChangeArrowheads="1"/>
          </p:cNvSpPr>
          <p:nvPr>
            <p:ph type="body" sz="half" idx="1"/>
          </p:nvPr>
        </p:nvSpPr>
        <p:spPr>
          <a:xfrm>
            <a:off x="434975" y="1447800"/>
            <a:ext cx="3775075" cy="4691063"/>
          </a:xfrm>
        </p:spPr>
        <p:txBody>
          <a:bodyPr/>
          <a:lstStyle/>
          <a:p>
            <a:pPr marL="238125" indent="-225425"/>
            <a:r>
              <a:rPr lang="en-US" sz="1800" dirty="0" smtClean="0"/>
              <a:t>FRBR is very useful for improving </a:t>
            </a:r>
            <a:r>
              <a:rPr lang="en-US" sz="1800" b="1" dirty="0" smtClean="0"/>
              <a:t>many</a:t>
            </a:r>
            <a:r>
              <a:rPr lang="en-US" sz="1800" dirty="0" smtClean="0"/>
              <a:t> products, services, &amp; prototypes</a:t>
            </a:r>
          </a:p>
          <a:p>
            <a:pPr marL="238125" indent="-225425"/>
            <a:r>
              <a:rPr lang="en-US" sz="1800" dirty="0" smtClean="0"/>
              <a:t>OCLC leverages FRBR for:</a:t>
            </a:r>
          </a:p>
          <a:p>
            <a:pPr lvl="1"/>
            <a:r>
              <a:rPr lang="en-US" sz="1500" dirty="0" smtClean="0"/>
              <a:t>Record error detection and correction</a:t>
            </a:r>
          </a:p>
          <a:p>
            <a:pPr lvl="1"/>
            <a:r>
              <a:rPr lang="en-US" sz="1500" dirty="0" smtClean="0"/>
              <a:t>Enhancing existing records</a:t>
            </a:r>
          </a:p>
          <a:p>
            <a:pPr lvl="1"/>
            <a:r>
              <a:rPr lang="en-US" sz="1500" dirty="0" smtClean="0"/>
              <a:t>Statistical counts and studies</a:t>
            </a:r>
          </a:p>
          <a:p>
            <a:pPr marL="238125" indent="-225425"/>
            <a:r>
              <a:rPr lang="en-US" sz="1800" dirty="0" smtClean="0"/>
              <a:t>Used by:</a:t>
            </a:r>
          </a:p>
          <a:p>
            <a:pPr lvl="1"/>
            <a:r>
              <a:rPr lang="en-US" sz="1500" dirty="0" smtClean="0"/>
              <a:t>OCLC Research</a:t>
            </a:r>
          </a:p>
          <a:p>
            <a:pPr lvl="1"/>
            <a:r>
              <a:rPr lang="en-US" sz="1500" dirty="0" smtClean="0"/>
              <a:t>OCLC products &amp; services</a:t>
            </a:r>
          </a:p>
          <a:p>
            <a:pPr marL="238125" indent="-225425"/>
            <a:r>
              <a:rPr lang="en-US" sz="1800" dirty="0" smtClean="0"/>
              <a:t>OCLC FRBR algorithm specification is openly available</a:t>
            </a:r>
          </a:p>
        </p:txBody>
      </p:sp>
      <p:sp>
        <p:nvSpPr>
          <p:cNvPr id="118789" name="Rectangle 5"/>
          <p:cNvSpPr>
            <a:spLocks noGrp="1" noChangeArrowheads="1"/>
          </p:cNvSpPr>
          <p:nvPr>
            <p:ph type="body" sz="half" idx="2"/>
          </p:nvPr>
        </p:nvSpPr>
        <p:spPr>
          <a:xfrm>
            <a:off x="4362450" y="1447800"/>
            <a:ext cx="3775075" cy="4691063"/>
          </a:xfrm>
        </p:spPr>
        <p:txBody>
          <a:bodyPr/>
          <a:lstStyle/>
          <a:p>
            <a:pPr marL="238125" indent="-225425"/>
            <a:r>
              <a:rPr lang="en-US" sz="1800" dirty="0" smtClean="0"/>
              <a:t>Sample OCLC applications:</a:t>
            </a:r>
          </a:p>
          <a:p>
            <a:pPr lvl="1"/>
            <a:r>
              <a:rPr lang="en-US" sz="1500" dirty="0" smtClean="0">
                <a:hlinkClick r:id="rId3"/>
              </a:rPr>
              <a:t>WorldCat.org</a:t>
            </a:r>
            <a:endParaRPr lang="en-US" sz="1500" dirty="0" smtClean="0"/>
          </a:p>
          <a:p>
            <a:pPr lvl="2"/>
            <a:r>
              <a:rPr lang="en-US" sz="1300" dirty="0" smtClean="0"/>
              <a:t>See other editions.. </a:t>
            </a:r>
          </a:p>
          <a:p>
            <a:pPr lvl="1"/>
            <a:r>
              <a:rPr lang="en-US" sz="1500" dirty="0" smtClean="0">
                <a:hlinkClick r:id="rId4"/>
              </a:rPr>
              <a:t>WorldCat Identities</a:t>
            </a:r>
            <a:endParaRPr lang="en-US" sz="1500" dirty="0" smtClean="0"/>
          </a:p>
          <a:p>
            <a:pPr lvl="2"/>
            <a:r>
              <a:rPr lang="en-US" sz="1300" dirty="0" smtClean="0"/>
              <a:t>Helps identify most widely-held works by and about a person, etc.</a:t>
            </a:r>
          </a:p>
          <a:p>
            <a:pPr lvl="1"/>
            <a:r>
              <a:rPr lang="en-US" sz="1500" dirty="0" smtClean="0">
                <a:hlinkClick r:id="rId5"/>
              </a:rPr>
              <a:t>WorldCat Genres</a:t>
            </a:r>
            <a:endParaRPr lang="en-US" sz="1500" dirty="0" smtClean="0"/>
          </a:p>
          <a:p>
            <a:pPr lvl="2"/>
            <a:r>
              <a:rPr lang="en-US" sz="1300" dirty="0" smtClean="0"/>
              <a:t>A new interface to WorldCat data – view WorldCat by Genre </a:t>
            </a:r>
          </a:p>
          <a:p>
            <a:pPr lvl="1"/>
            <a:r>
              <a:rPr lang="en-US" sz="1500" dirty="0" smtClean="0">
                <a:hlinkClick r:id="rId6"/>
              </a:rPr>
              <a:t>OCLC Metadata Services for Publishers </a:t>
            </a:r>
            <a:r>
              <a:rPr lang="en-US" sz="1500" dirty="0" smtClean="0"/>
              <a:t>-- publisher metadata-to-MARC-record processing</a:t>
            </a:r>
          </a:p>
          <a:p>
            <a:pPr lvl="2"/>
            <a:r>
              <a:rPr lang="en-US" sz="1300" dirty="0" smtClean="0"/>
              <a:t>OCLC blends from-ONIX-records data with MARC data for alternate editions to create new MARC records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8"/>
          <p:cNvSpPr>
            <a:spLocks noGrp="1" noChangeArrowheads="1"/>
          </p:cNvSpPr>
          <p:nvPr>
            <p:ph type="ctrTitle"/>
          </p:nvPr>
        </p:nvSpPr>
        <p:spPr>
          <a:xfrm>
            <a:off x="3200400" y="915988"/>
            <a:ext cx="5570538" cy="1751012"/>
          </a:xfrm>
        </p:spPr>
        <p:txBody>
          <a:bodyPr/>
          <a:lstStyle/>
          <a:p>
            <a:r>
              <a:rPr lang="en-US" sz="3200" dirty="0" smtClean="0"/>
              <a:t>VIAF (Virtual International Authority File)</a:t>
            </a:r>
            <a:endParaRPr lang="en-US" sz="2400" dirty="0" smtClean="0"/>
          </a:p>
        </p:txBody>
      </p:sp>
      <p:pic>
        <p:nvPicPr>
          <p:cNvPr id="17411" name="Picture 2"/>
          <p:cNvPicPr>
            <a:picLocks noChangeAspect="1" noChangeArrowheads="1"/>
          </p:cNvPicPr>
          <p:nvPr/>
        </p:nvPicPr>
        <p:blipFill>
          <a:blip r:embed="rId3" cstate="print"/>
          <a:srcRect l="44054" t="33623" r="24780" b="27826"/>
          <a:stretch>
            <a:fillRect/>
          </a:stretch>
        </p:blipFill>
        <p:spPr bwMode="auto">
          <a:xfrm>
            <a:off x="3352800" y="3200400"/>
            <a:ext cx="2957513" cy="2895600"/>
          </a:xfrm>
          <a:prstGeom prst="rect">
            <a:avLst/>
          </a:prstGeom>
          <a:noFill/>
          <a:ln w="9525">
            <a:noFill/>
            <a:miter lim="800000"/>
            <a:headEnd/>
            <a:tailEnd/>
          </a:ln>
        </p:spPr>
      </p:pic>
      <p:sp>
        <p:nvSpPr>
          <p:cNvPr id="17413" name="Oval 5"/>
          <p:cNvSpPr>
            <a:spLocks noChangeArrowheads="1"/>
          </p:cNvSpPr>
          <p:nvPr/>
        </p:nvSpPr>
        <p:spPr bwMode="auto">
          <a:xfrm>
            <a:off x="8229600" y="228600"/>
            <a:ext cx="685800" cy="685800"/>
          </a:xfrm>
          <a:prstGeom prst="ellipse">
            <a:avLst/>
          </a:prstGeom>
          <a:gradFill rotWithShape="1">
            <a:gsLst>
              <a:gs pos="0">
                <a:schemeClr val="accent2">
                  <a:gamma/>
                  <a:shade val="46275"/>
                  <a:invGamma/>
                </a:schemeClr>
              </a:gs>
              <a:gs pos="100000">
                <a:schemeClr val="accent2"/>
              </a:gs>
            </a:gsLst>
            <a:lin ang="5400000" scaled="1"/>
          </a:gradFill>
          <a:ln w="9525">
            <a:solidFill>
              <a:srgbClr val="E69426"/>
            </a:solidFill>
            <a:round/>
            <a:headEnd/>
            <a:tailEnd/>
          </a:ln>
          <a:effectLst/>
        </p:spPr>
        <p:txBody>
          <a:bodyPr wrap="none" anchor="ctr"/>
          <a:lstStyle/>
          <a:p>
            <a:pPr algn="ctr"/>
            <a:r>
              <a:rPr lang="en-US" dirty="0">
                <a:solidFill>
                  <a:schemeClr val="bg1"/>
                </a:solidFill>
              </a:rPr>
              <a:t>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2" name="Rectangle 6"/>
          <p:cNvSpPr>
            <a:spLocks noGrp="1" noChangeArrowheads="1"/>
          </p:cNvSpPr>
          <p:nvPr>
            <p:ph type="title"/>
          </p:nvPr>
        </p:nvSpPr>
        <p:spPr>
          <a:xfrm>
            <a:off x="434975" y="147638"/>
            <a:ext cx="8023225" cy="995362"/>
          </a:xfrm>
        </p:spPr>
        <p:txBody>
          <a:bodyPr/>
          <a:lstStyle/>
          <a:p>
            <a:r>
              <a:rPr lang="en-US" dirty="0" smtClean="0"/>
              <a:t>VIAF (Virtual International Authority File)</a:t>
            </a:r>
          </a:p>
        </p:txBody>
      </p:sp>
      <p:sp>
        <p:nvSpPr>
          <p:cNvPr id="152583" name="Rectangle 7"/>
          <p:cNvSpPr>
            <a:spLocks noGrp="1" noChangeArrowheads="1"/>
          </p:cNvSpPr>
          <p:nvPr>
            <p:ph type="body" idx="1"/>
          </p:nvPr>
        </p:nvSpPr>
        <p:spPr>
          <a:xfrm>
            <a:off x="533400" y="990600"/>
            <a:ext cx="7702550" cy="4691063"/>
          </a:xfrm>
        </p:spPr>
        <p:txBody>
          <a:bodyPr/>
          <a:lstStyle/>
          <a:p>
            <a:pPr marL="238125" indent="-225425">
              <a:lnSpc>
                <a:spcPct val="80000"/>
              </a:lnSpc>
              <a:spcAft>
                <a:spcPts val="1600"/>
              </a:spcAft>
              <a:buFontTx/>
              <a:buChar char="•"/>
            </a:pPr>
            <a:r>
              <a:rPr lang="en-US" sz="2000" dirty="0" smtClean="0"/>
              <a:t>A partnership of the Library of Congress, Deutsche Nationalbibliothek, Bibliothèque nationale de France, &amp; OCLC</a:t>
            </a:r>
          </a:p>
          <a:p>
            <a:pPr lvl="1">
              <a:lnSpc>
                <a:spcPct val="80000"/>
              </a:lnSpc>
              <a:spcAft>
                <a:spcPts val="800"/>
              </a:spcAft>
            </a:pPr>
            <a:r>
              <a:rPr lang="en-US" sz="1700" dirty="0" smtClean="0"/>
              <a:t>Plus participation by many additional libraries (including the Biblioteca Nacional de España &amp; the Biblioteca Nacional de Portugal)</a:t>
            </a:r>
          </a:p>
          <a:p>
            <a:pPr marL="238125" indent="-225425">
              <a:lnSpc>
                <a:spcPct val="80000"/>
              </a:lnSpc>
              <a:spcAft>
                <a:spcPts val="1600"/>
              </a:spcAft>
              <a:buFontTx/>
              <a:buChar char="•"/>
            </a:pPr>
            <a:r>
              <a:rPr lang="en-US" sz="2000" dirty="0" smtClean="0"/>
              <a:t>Special processing by OCLC Research of source authority files and, bibliographic files is used to produce a single “virtual” file of VIAF authority records</a:t>
            </a:r>
          </a:p>
          <a:p>
            <a:pPr lvl="1">
              <a:lnSpc>
                <a:spcPct val="80000"/>
              </a:lnSpc>
              <a:spcAft>
                <a:spcPts val="800"/>
              </a:spcAft>
            </a:pPr>
            <a:r>
              <a:rPr lang="en-US" sz="1700" dirty="0" smtClean="0"/>
              <a:t>20+ national level authority files</a:t>
            </a:r>
          </a:p>
          <a:p>
            <a:pPr lvl="1">
              <a:lnSpc>
                <a:spcPct val="80000"/>
              </a:lnSpc>
              <a:spcAft>
                <a:spcPts val="800"/>
              </a:spcAft>
            </a:pPr>
            <a:r>
              <a:rPr lang="en-US" sz="1700" dirty="0" smtClean="0"/>
              <a:t>14+ million contributed authority records</a:t>
            </a:r>
          </a:p>
          <a:p>
            <a:pPr lvl="1">
              <a:lnSpc>
                <a:spcPct val="80000"/>
              </a:lnSpc>
              <a:spcAft>
                <a:spcPts val="800"/>
              </a:spcAft>
            </a:pPr>
            <a:r>
              <a:rPr lang="en-US" sz="1700" dirty="0" smtClean="0"/>
              <a:t>60+ million VIAF partner-contributed bibliographic records</a:t>
            </a:r>
          </a:p>
          <a:p>
            <a:pPr lvl="1">
              <a:lnSpc>
                <a:spcPct val="80000"/>
              </a:lnSpc>
              <a:spcAft>
                <a:spcPts val="800"/>
              </a:spcAft>
            </a:pPr>
            <a:r>
              <a:rPr lang="en-US" sz="1700" dirty="0" smtClean="0"/>
              <a:t>+ information derived from WorldCat and other OCLC work</a:t>
            </a:r>
          </a:p>
          <a:p>
            <a:pPr lvl="1">
              <a:lnSpc>
                <a:spcPct val="80000"/>
              </a:lnSpc>
              <a:spcAft>
                <a:spcPts val="800"/>
              </a:spcAft>
            </a:pPr>
            <a:r>
              <a:rPr lang="en-US" sz="1700" dirty="0" smtClean="0"/>
              <a:t>is leveraged to produce 11+ million merged VIAF authority records</a:t>
            </a:r>
          </a:p>
          <a:p>
            <a:pPr marL="238125" indent="-225425">
              <a:lnSpc>
                <a:spcPct val="80000"/>
              </a:lnSpc>
              <a:spcAft>
                <a:spcPts val="1600"/>
              </a:spcAft>
              <a:buFontTx/>
              <a:buChar char="•"/>
            </a:pPr>
            <a:r>
              <a:rPr lang="en-US" sz="2000" dirty="0" smtClean="0">
                <a:hlinkClick r:id="rId3"/>
              </a:rPr>
              <a:t>viaf.org</a:t>
            </a:r>
            <a:r>
              <a:rPr lang="en-US" sz="2000" dirty="0" smtClean="0"/>
              <a:t> = Freely-available search interface and data services</a:t>
            </a:r>
          </a:p>
          <a:p>
            <a:pPr marL="238125" indent="-225425">
              <a:lnSpc>
                <a:spcPct val="80000"/>
              </a:lnSpc>
              <a:spcAft>
                <a:spcPts val="1600"/>
              </a:spcAft>
              <a:buFontTx/>
              <a:buChar char="•"/>
            </a:pPr>
            <a:r>
              <a:rPr lang="en-US" sz="2000" dirty="0" smtClean="0"/>
              <a:t>Work is underway to transition the VIAF prototype into an OCLC production service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7" name="Picture 7"/>
          <p:cNvPicPr>
            <a:picLocks noChangeAspect="1" noChangeArrowheads="1"/>
          </p:cNvPicPr>
          <p:nvPr/>
        </p:nvPicPr>
        <p:blipFill>
          <a:blip r:embed="rId3" cstate="print"/>
          <a:srcRect r="8397" b="24623"/>
          <a:stretch>
            <a:fillRect/>
          </a:stretch>
        </p:blipFill>
        <p:spPr bwMode="auto">
          <a:xfrm>
            <a:off x="0" y="0"/>
            <a:ext cx="9144000" cy="6019800"/>
          </a:xfrm>
          <a:prstGeom prst="rect">
            <a:avLst/>
          </a:prstGeom>
          <a:noFill/>
          <a:ln w="9525">
            <a:noFill/>
            <a:miter lim="800000"/>
            <a:headEnd/>
            <a:tailEnd/>
          </a:ln>
          <a:effectLst/>
        </p:spPr>
      </p:pic>
      <p:sp>
        <p:nvSpPr>
          <p:cNvPr id="153605" name="Rectangle 5"/>
          <p:cNvSpPr>
            <a:spLocks noChangeArrowheads="1"/>
          </p:cNvSpPr>
          <p:nvPr/>
        </p:nvSpPr>
        <p:spPr bwMode="auto">
          <a:xfrm>
            <a:off x="6096000" y="3505200"/>
            <a:ext cx="1277938" cy="457200"/>
          </a:xfrm>
          <a:prstGeom prst="rect">
            <a:avLst/>
          </a:prstGeom>
          <a:noFill/>
          <a:ln w="9525">
            <a:noFill/>
            <a:miter lim="800000"/>
            <a:headEnd/>
            <a:tailEnd/>
          </a:ln>
          <a:effectLst/>
        </p:spPr>
        <p:txBody>
          <a:bodyPr wrap="none">
            <a:spAutoFit/>
          </a:bodyPr>
          <a:lstStyle/>
          <a:p>
            <a:r>
              <a:rPr lang="en-US" dirty="0"/>
              <a:t>viaf.org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9" name="Rectangle 5"/>
          <p:cNvSpPr>
            <a:spLocks noChangeArrowheads="1"/>
          </p:cNvSpPr>
          <p:nvPr/>
        </p:nvSpPr>
        <p:spPr bwMode="auto">
          <a:xfrm>
            <a:off x="1905000" y="5334000"/>
            <a:ext cx="4913313" cy="457200"/>
          </a:xfrm>
          <a:prstGeom prst="rect">
            <a:avLst/>
          </a:prstGeom>
          <a:noFill/>
          <a:ln w="9525">
            <a:noFill/>
            <a:miter lim="800000"/>
            <a:headEnd/>
            <a:tailEnd/>
          </a:ln>
          <a:effectLst/>
        </p:spPr>
        <p:txBody>
          <a:bodyPr wrap="none">
            <a:spAutoFit/>
          </a:bodyPr>
          <a:lstStyle/>
          <a:p>
            <a:r>
              <a:rPr lang="en-US" dirty="0"/>
              <a:t>A search for </a:t>
            </a:r>
            <a:r>
              <a:rPr lang="en-US" i="1" dirty="0"/>
              <a:t>Oscar Arias Sanchez</a:t>
            </a:r>
          </a:p>
        </p:txBody>
      </p:sp>
      <p:pic>
        <p:nvPicPr>
          <p:cNvPr id="154631" name="Picture 7"/>
          <p:cNvPicPr>
            <a:picLocks noChangeAspect="1" noChangeArrowheads="1"/>
          </p:cNvPicPr>
          <p:nvPr/>
        </p:nvPicPr>
        <p:blipFill>
          <a:blip r:embed="rId3" cstate="print"/>
          <a:srcRect b="33594"/>
          <a:stretch>
            <a:fillRect/>
          </a:stretch>
        </p:blipFill>
        <p:spPr bwMode="auto">
          <a:xfrm>
            <a:off x="0" y="0"/>
            <a:ext cx="9144000" cy="4859338"/>
          </a:xfrm>
          <a:prstGeom prst="rect">
            <a:avLst/>
          </a:prstGeom>
          <a:noFill/>
          <a:ln w="9525">
            <a:noFill/>
            <a:miter lim="800000"/>
            <a:headEnd/>
            <a:tailEnd/>
          </a:ln>
          <a:effectLst/>
        </p:spPr>
      </p:pic>
      <p:sp>
        <p:nvSpPr>
          <p:cNvPr id="154632" name="Rectangle 8"/>
          <p:cNvSpPr>
            <a:spLocks noChangeArrowheads="1"/>
          </p:cNvSpPr>
          <p:nvPr/>
        </p:nvSpPr>
        <p:spPr bwMode="auto">
          <a:xfrm>
            <a:off x="304800" y="2667000"/>
            <a:ext cx="2362200" cy="609600"/>
          </a:xfrm>
          <a:prstGeom prst="rect">
            <a:avLst/>
          </a:prstGeom>
          <a:noFill/>
          <a:ln w="28575">
            <a:solidFill>
              <a:srgbClr val="FF3300"/>
            </a:solidFill>
            <a:miter lim="800000"/>
            <a:headEnd/>
            <a:tailEnd/>
          </a:ln>
          <a:effec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6" name="Picture 8"/>
          <p:cNvPicPr>
            <a:picLocks noChangeAspect="1" noChangeArrowheads="1"/>
          </p:cNvPicPr>
          <p:nvPr/>
        </p:nvPicPr>
        <p:blipFill>
          <a:blip r:embed="rId3" cstate="print"/>
          <a:srcRect b="10156"/>
          <a:stretch>
            <a:fillRect/>
          </a:stretch>
        </p:blipFill>
        <p:spPr bwMode="auto">
          <a:xfrm>
            <a:off x="0" y="0"/>
            <a:ext cx="8915400" cy="6408738"/>
          </a:xfrm>
          <a:prstGeom prst="rect">
            <a:avLst/>
          </a:prstGeom>
          <a:noFill/>
          <a:ln w="9525">
            <a:noFill/>
            <a:miter lim="800000"/>
            <a:headEnd/>
            <a:tailEnd/>
          </a:ln>
          <a:effectLst/>
        </p:spPr>
      </p:pic>
      <p:sp>
        <p:nvSpPr>
          <p:cNvPr id="155653" name="AutoShape 5"/>
          <p:cNvSpPr>
            <a:spLocks noChangeArrowheads="1"/>
          </p:cNvSpPr>
          <p:nvPr/>
        </p:nvSpPr>
        <p:spPr bwMode="auto">
          <a:xfrm>
            <a:off x="8077200" y="5791200"/>
            <a:ext cx="228600" cy="381000"/>
          </a:xfrm>
          <a:prstGeom prst="downArrow">
            <a:avLst>
              <a:gd name="adj1" fmla="val 50000"/>
              <a:gd name="adj2" fmla="val 41667"/>
            </a:avLst>
          </a:prstGeom>
          <a:solidFill>
            <a:srgbClr val="FF7600"/>
          </a:solidFill>
          <a:ln w="9525">
            <a:solidFill>
              <a:schemeClr val="accent2"/>
            </a:solidFill>
            <a:miter lim="800000"/>
            <a:headEnd/>
            <a:tailEnd/>
          </a:ln>
          <a:effectLst/>
        </p:spPr>
        <p:txBody>
          <a:bodyPr vert="eaVert" wrap="none" anchor="ctr"/>
          <a:lstStyle/>
          <a:p>
            <a:endParaRPr lang="en-US" dirty="0"/>
          </a:p>
        </p:txBody>
      </p:sp>
      <p:sp>
        <p:nvSpPr>
          <p:cNvPr id="155655" name="Rectangle 7"/>
          <p:cNvSpPr>
            <a:spLocks noChangeArrowheads="1"/>
          </p:cNvSpPr>
          <p:nvPr/>
        </p:nvSpPr>
        <p:spPr bwMode="auto">
          <a:xfrm>
            <a:off x="5715000" y="6477000"/>
            <a:ext cx="2092325" cy="336550"/>
          </a:xfrm>
          <a:prstGeom prst="rect">
            <a:avLst/>
          </a:prstGeom>
          <a:noFill/>
          <a:ln w="9525">
            <a:noFill/>
            <a:miter lim="800000"/>
            <a:headEnd/>
            <a:tailEnd/>
          </a:ln>
          <a:effectLst/>
        </p:spPr>
        <p:txBody>
          <a:bodyPr wrap="none">
            <a:spAutoFit/>
          </a:bodyPr>
          <a:lstStyle/>
          <a:p>
            <a:r>
              <a:rPr lang="en-US" sz="1600" dirty="0"/>
              <a:t>Oscar Arias Sanchez</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82" name="Picture 10"/>
          <p:cNvPicPr>
            <a:picLocks noChangeAspect="1" noChangeArrowheads="1"/>
          </p:cNvPicPr>
          <p:nvPr/>
        </p:nvPicPr>
        <p:blipFill>
          <a:blip r:embed="rId3" cstate="print"/>
          <a:srcRect t="10156" b="5469"/>
          <a:stretch>
            <a:fillRect/>
          </a:stretch>
        </p:blipFill>
        <p:spPr bwMode="auto">
          <a:xfrm>
            <a:off x="0" y="0"/>
            <a:ext cx="9144000" cy="6172200"/>
          </a:xfrm>
          <a:prstGeom prst="rect">
            <a:avLst/>
          </a:prstGeom>
          <a:noFill/>
          <a:ln w="9525">
            <a:noFill/>
            <a:miter lim="800000"/>
            <a:headEnd/>
            <a:tailEnd/>
          </a:ln>
          <a:effectLst/>
        </p:spPr>
      </p:pic>
      <p:sp>
        <p:nvSpPr>
          <p:cNvPr id="156677" name="AutoShape 5"/>
          <p:cNvSpPr>
            <a:spLocks noChangeArrowheads="1"/>
          </p:cNvSpPr>
          <p:nvPr/>
        </p:nvSpPr>
        <p:spPr bwMode="auto">
          <a:xfrm>
            <a:off x="8763000" y="5943600"/>
            <a:ext cx="228600" cy="381000"/>
          </a:xfrm>
          <a:prstGeom prst="downArrow">
            <a:avLst>
              <a:gd name="adj1" fmla="val 50000"/>
              <a:gd name="adj2" fmla="val 41667"/>
            </a:avLst>
          </a:prstGeom>
          <a:solidFill>
            <a:srgbClr val="FF7600"/>
          </a:solidFill>
          <a:ln w="9525">
            <a:solidFill>
              <a:schemeClr val="accent2"/>
            </a:solidFill>
            <a:miter lim="800000"/>
            <a:headEnd/>
            <a:tailEnd/>
          </a:ln>
          <a:effectLst/>
        </p:spPr>
        <p:txBody>
          <a:bodyPr vert="eaVert" wrap="none" anchor="ctr"/>
          <a:lstStyle/>
          <a:p>
            <a:endParaRPr lang="en-US" dirty="0"/>
          </a:p>
        </p:txBody>
      </p:sp>
      <p:sp>
        <p:nvSpPr>
          <p:cNvPr id="156680" name="Rectangle 8"/>
          <p:cNvSpPr>
            <a:spLocks noChangeArrowheads="1"/>
          </p:cNvSpPr>
          <p:nvPr/>
        </p:nvSpPr>
        <p:spPr bwMode="auto">
          <a:xfrm>
            <a:off x="5715000" y="6477000"/>
            <a:ext cx="2092325" cy="336550"/>
          </a:xfrm>
          <a:prstGeom prst="rect">
            <a:avLst/>
          </a:prstGeom>
          <a:noFill/>
          <a:ln w="9525">
            <a:noFill/>
            <a:miter lim="800000"/>
            <a:headEnd/>
            <a:tailEnd/>
          </a:ln>
          <a:effectLst/>
        </p:spPr>
        <p:txBody>
          <a:bodyPr wrap="none">
            <a:spAutoFit/>
          </a:bodyPr>
          <a:lstStyle/>
          <a:p>
            <a:r>
              <a:rPr lang="en-US" sz="1600" dirty="0"/>
              <a:t>Oscar Arias Sanchez</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3" name="Picture 7"/>
          <p:cNvPicPr>
            <a:picLocks noChangeAspect="1" noChangeArrowheads="1"/>
          </p:cNvPicPr>
          <p:nvPr/>
        </p:nvPicPr>
        <p:blipFill>
          <a:blip r:embed="rId3" cstate="print"/>
          <a:srcRect t="9221" b="3693"/>
          <a:stretch>
            <a:fillRect/>
          </a:stretch>
        </p:blipFill>
        <p:spPr bwMode="auto">
          <a:xfrm>
            <a:off x="0" y="0"/>
            <a:ext cx="8991600" cy="6264275"/>
          </a:xfrm>
          <a:prstGeom prst="rect">
            <a:avLst/>
          </a:prstGeom>
          <a:noFill/>
          <a:ln w="9525">
            <a:noFill/>
            <a:miter lim="800000"/>
            <a:headEnd/>
            <a:tailEnd/>
          </a:ln>
          <a:effectLst/>
        </p:spPr>
      </p:pic>
      <p:sp>
        <p:nvSpPr>
          <p:cNvPr id="157701" name="AutoShape 5"/>
          <p:cNvSpPr>
            <a:spLocks noChangeArrowheads="1"/>
          </p:cNvSpPr>
          <p:nvPr/>
        </p:nvSpPr>
        <p:spPr bwMode="auto">
          <a:xfrm>
            <a:off x="8305800" y="5943600"/>
            <a:ext cx="228600" cy="381000"/>
          </a:xfrm>
          <a:prstGeom prst="downArrow">
            <a:avLst>
              <a:gd name="adj1" fmla="val 50000"/>
              <a:gd name="adj2" fmla="val 41667"/>
            </a:avLst>
          </a:prstGeom>
          <a:solidFill>
            <a:srgbClr val="FF7600"/>
          </a:solidFill>
          <a:ln w="9525">
            <a:solidFill>
              <a:schemeClr val="accent2"/>
            </a:solidFill>
            <a:miter lim="800000"/>
            <a:headEnd/>
            <a:tailEnd/>
          </a:ln>
          <a:effectLst/>
        </p:spPr>
        <p:txBody>
          <a:bodyPr vert="eaVert" wrap="none" anchor="ctr"/>
          <a:lstStyle/>
          <a:p>
            <a:endParaRPr lang="en-US" dirty="0"/>
          </a:p>
        </p:txBody>
      </p:sp>
      <p:sp>
        <p:nvSpPr>
          <p:cNvPr id="157702" name="Rectangle 6"/>
          <p:cNvSpPr>
            <a:spLocks noChangeArrowheads="1"/>
          </p:cNvSpPr>
          <p:nvPr/>
        </p:nvSpPr>
        <p:spPr bwMode="auto">
          <a:xfrm>
            <a:off x="5715000" y="6477000"/>
            <a:ext cx="2092325" cy="336550"/>
          </a:xfrm>
          <a:prstGeom prst="rect">
            <a:avLst/>
          </a:prstGeom>
          <a:noFill/>
          <a:ln w="9525">
            <a:noFill/>
            <a:miter lim="800000"/>
            <a:headEnd/>
            <a:tailEnd/>
          </a:ln>
          <a:effectLst/>
        </p:spPr>
        <p:txBody>
          <a:bodyPr wrap="none">
            <a:spAutoFit/>
          </a:bodyPr>
          <a:lstStyle/>
          <a:p>
            <a:r>
              <a:rPr lang="en-US" sz="1600" dirty="0"/>
              <a:t>Oscar Arias Sanchez</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5" name="Rectangle 5"/>
          <p:cNvSpPr>
            <a:spLocks noChangeArrowheads="1"/>
          </p:cNvSpPr>
          <p:nvPr/>
        </p:nvSpPr>
        <p:spPr bwMode="auto">
          <a:xfrm>
            <a:off x="5715000" y="6477000"/>
            <a:ext cx="2092325" cy="336550"/>
          </a:xfrm>
          <a:prstGeom prst="rect">
            <a:avLst/>
          </a:prstGeom>
          <a:noFill/>
          <a:ln w="9525">
            <a:noFill/>
            <a:miter lim="800000"/>
            <a:headEnd/>
            <a:tailEnd/>
          </a:ln>
          <a:effectLst/>
        </p:spPr>
        <p:txBody>
          <a:bodyPr wrap="none">
            <a:spAutoFit/>
          </a:bodyPr>
          <a:lstStyle/>
          <a:p>
            <a:r>
              <a:rPr lang="en-US" sz="1600" dirty="0"/>
              <a:t>Oscar Arias Sanchez</a:t>
            </a:r>
          </a:p>
        </p:txBody>
      </p:sp>
      <p:pic>
        <p:nvPicPr>
          <p:cNvPr id="158726" name="Picture 6"/>
          <p:cNvPicPr>
            <a:picLocks noChangeAspect="1" noChangeArrowheads="1"/>
          </p:cNvPicPr>
          <p:nvPr/>
        </p:nvPicPr>
        <p:blipFill>
          <a:blip r:embed="rId3" cstate="print"/>
          <a:srcRect t="9842" b="3548"/>
          <a:stretch>
            <a:fillRect/>
          </a:stretch>
        </p:blipFill>
        <p:spPr bwMode="auto">
          <a:xfrm>
            <a:off x="0" y="0"/>
            <a:ext cx="9144000" cy="6335713"/>
          </a:xfrm>
          <a:prstGeom prst="rect">
            <a:avLst/>
          </a:prstGeom>
          <a:noFill/>
          <a:ln w="9525">
            <a:noFill/>
            <a:miter lim="800000"/>
            <a:headEnd/>
            <a:tailEnd/>
          </a:ln>
          <a:effectLst/>
        </p:spPr>
      </p:pic>
      <p:grpSp>
        <p:nvGrpSpPr>
          <p:cNvPr id="158729" name="Group 9" descr="WorldCat Identities"/>
          <p:cNvGrpSpPr>
            <a:grpSpLocks/>
          </p:cNvGrpSpPr>
          <p:nvPr/>
        </p:nvGrpSpPr>
        <p:grpSpPr bwMode="auto">
          <a:xfrm>
            <a:off x="1447800" y="1295400"/>
            <a:ext cx="6934200" cy="3640138"/>
            <a:chOff x="912" y="816"/>
            <a:chExt cx="4368" cy="2293"/>
          </a:xfrm>
        </p:grpSpPr>
        <p:pic>
          <p:nvPicPr>
            <p:cNvPr id="158727" name="Picture 7"/>
            <p:cNvPicPr>
              <a:picLocks noChangeAspect="1" noChangeArrowheads="1"/>
            </p:cNvPicPr>
            <p:nvPr/>
          </p:nvPicPr>
          <p:blipFill>
            <a:blip r:embed="rId4" cstate="print"/>
            <a:srcRect/>
            <a:stretch>
              <a:fillRect/>
            </a:stretch>
          </p:blipFill>
          <p:spPr bwMode="auto">
            <a:xfrm>
              <a:off x="3360" y="1776"/>
              <a:ext cx="1920" cy="1333"/>
            </a:xfrm>
            <a:prstGeom prst="rect">
              <a:avLst/>
            </a:prstGeom>
            <a:noFill/>
            <a:ln w="9525">
              <a:solidFill>
                <a:schemeClr val="tx1"/>
              </a:solidFill>
              <a:miter lim="800000"/>
              <a:headEnd/>
              <a:tailEnd/>
            </a:ln>
            <a:effectLst/>
          </p:spPr>
        </p:pic>
        <p:sp>
          <p:nvSpPr>
            <p:cNvPr id="158728" name="Line 8"/>
            <p:cNvSpPr>
              <a:spLocks noChangeShapeType="1"/>
            </p:cNvSpPr>
            <p:nvPr/>
          </p:nvSpPr>
          <p:spPr bwMode="auto">
            <a:xfrm>
              <a:off x="912" y="816"/>
              <a:ext cx="2352" cy="960"/>
            </a:xfrm>
            <a:prstGeom prst="line">
              <a:avLst/>
            </a:prstGeom>
            <a:noFill/>
            <a:ln w="9525">
              <a:solidFill>
                <a:schemeClr val="tx1"/>
              </a:solidFill>
              <a:round/>
              <a:headEnd/>
              <a:tailEnd type="triangle" w="med" len="med"/>
            </a:ln>
            <a:effectLst/>
          </p:spPr>
          <p:txBody>
            <a:bodyP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8729"/>
                                        </p:tgtEl>
                                        <p:attrNameLst>
                                          <p:attrName>style.visibility</p:attrName>
                                        </p:attrNameLst>
                                      </p:cBhvr>
                                      <p:to>
                                        <p:strVal val="visible"/>
                                      </p:to>
                                    </p:set>
                                    <p:animEffect transition="in" filter="wipe(left)">
                                      <p:cBhvr>
                                        <p:cTn id="7" dur="500"/>
                                        <p:tgtEl>
                                          <p:spTgt spid="158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34975" y="147638"/>
            <a:ext cx="8023225" cy="995362"/>
          </a:xfrm>
        </p:spPr>
        <p:txBody>
          <a:bodyPr/>
          <a:lstStyle/>
          <a:p>
            <a:r>
              <a:rPr lang="en-US" dirty="0" smtClean="0"/>
              <a:t>Outline</a:t>
            </a:r>
          </a:p>
        </p:txBody>
      </p:sp>
      <p:sp>
        <p:nvSpPr>
          <p:cNvPr id="90115" name="Rectangle 3"/>
          <p:cNvSpPr>
            <a:spLocks noGrp="1" noChangeArrowheads="1"/>
          </p:cNvSpPr>
          <p:nvPr>
            <p:ph type="body" idx="1"/>
          </p:nvPr>
        </p:nvSpPr>
        <p:spPr>
          <a:xfrm>
            <a:off x="434975" y="1447800"/>
            <a:ext cx="7702550" cy="4691063"/>
          </a:xfrm>
        </p:spPr>
        <p:txBody>
          <a:bodyPr/>
          <a:lstStyle/>
          <a:p>
            <a:pPr marL="469900" indent="-457200">
              <a:spcAft>
                <a:spcPts val="1600"/>
              </a:spcAft>
              <a:buFontTx/>
              <a:buAutoNum type="arabicPeriod"/>
            </a:pPr>
            <a:r>
              <a:rPr lang="en-US" sz="2800" dirty="0" smtClean="0"/>
              <a:t>Overview of OCLC Research</a:t>
            </a:r>
          </a:p>
          <a:p>
            <a:pPr marL="469900" indent="-457200">
              <a:spcAft>
                <a:spcPts val="1600"/>
              </a:spcAft>
              <a:buFontTx/>
              <a:buAutoNum type="arabicPeriod"/>
            </a:pPr>
            <a:r>
              <a:rPr lang="en-US" sz="2800" i="1" dirty="0" smtClean="0"/>
              <a:t>FRBR (Functional Requirements of Bibliographic Records) </a:t>
            </a:r>
            <a:r>
              <a:rPr lang="en-US" sz="2800" dirty="0" smtClean="0"/>
              <a:t>- related work</a:t>
            </a:r>
          </a:p>
          <a:p>
            <a:pPr marL="469900" indent="-457200">
              <a:spcAft>
                <a:spcPts val="1600"/>
              </a:spcAft>
              <a:buFontTx/>
              <a:buAutoNum type="arabicPeriod"/>
            </a:pPr>
            <a:r>
              <a:rPr lang="en-US" sz="2800" i="1" dirty="0" smtClean="0"/>
              <a:t>VIAF (Virtual International Authority File)</a:t>
            </a:r>
          </a:p>
          <a:p>
            <a:pPr marL="469900" indent="-457200">
              <a:spcAft>
                <a:spcPts val="1600"/>
              </a:spcAft>
              <a:buFontTx/>
              <a:buAutoNum type="arabicPeriod"/>
            </a:pPr>
            <a:r>
              <a:rPr lang="en-US" sz="2800" i="1" dirty="0" smtClean="0"/>
              <a:t>OCLC Classify</a:t>
            </a:r>
            <a:endParaRPr lang="en-US" sz="2800" dirty="0" smtClean="0"/>
          </a:p>
        </p:txBody>
      </p:sp>
      <p:pic>
        <p:nvPicPr>
          <p:cNvPr id="90116" name="Picture 4"/>
          <p:cNvPicPr>
            <a:picLocks noChangeAspect="1" noChangeArrowheads="1"/>
          </p:cNvPicPr>
          <p:nvPr/>
        </p:nvPicPr>
        <p:blipFill>
          <a:blip r:embed="rId3" cstate="print"/>
          <a:srcRect/>
          <a:stretch>
            <a:fillRect/>
          </a:stretch>
        </p:blipFill>
        <p:spPr bwMode="auto">
          <a:xfrm>
            <a:off x="7859713" y="1274763"/>
            <a:ext cx="990600" cy="630237"/>
          </a:xfrm>
          <a:prstGeom prst="rect">
            <a:avLst/>
          </a:prstGeom>
          <a:noFill/>
          <a:ln w="57150" algn="ctr">
            <a:noFill/>
            <a:miter lim="800000"/>
            <a:headEnd/>
            <a:tailEnd/>
          </a:ln>
          <a:effectLst/>
        </p:spPr>
      </p:pic>
      <p:pic>
        <p:nvPicPr>
          <p:cNvPr id="6" name="Content Placeholder 5"/>
          <p:cNvPicPr>
            <a:picLocks noChangeArrowheads="1"/>
          </p:cNvPicPr>
          <p:nvPr/>
        </p:nvPicPr>
        <p:blipFill>
          <a:blip r:embed="rId4" cstate="print"/>
          <a:srcRect/>
          <a:stretch>
            <a:fillRect/>
          </a:stretch>
        </p:blipFill>
        <p:spPr bwMode="auto">
          <a:xfrm>
            <a:off x="7848600" y="2022475"/>
            <a:ext cx="1014413" cy="741363"/>
          </a:xfrm>
          <a:prstGeom prst="rect">
            <a:avLst/>
          </a:prstGeom>
          <a:noFill/>
          <a:ln w="9525">
            <a:noFill/>
            <a:miter lim="800000"/>
            <a:headEnd/>
            <a:tailEnd/>
          </a:ln>
        </p:spPr>
      </p:pic>
      <p:pic>
        <p:nvPicPr>
          <p:cNvPr id="90118" name="Picture 2"/>
          <p:cNvPicPr>
            <a:picLocks noChangeAspect="1" noChangeArrowheads="1"/>
          </p:cNvPicPr>
          <p:nvPr/>
        </p:nvPicPr>
        <p:blipFill>
          <a:blip r:embed="rId5" cstate="print"/>
          <a:srcRect l="44054" t="33623" r="24780" b="27826"/>
          <a:stretch>
            <a:fillRect/>
          </a:stretch>
        </p:blipFill>
        <p:spPr bwMode="auto">
          <a:xfrm>
            <a:off x="7981950" y="2882900"/>
            <a:ext cx="747713" cy="731838"/>
          </a:xfrm>
          <a:prstGeom prst="rect">
            <a:avLst/>
          </a:prstGeom>
          <a:noFill/>
          <a:ln w="9525">
            <a:noFill/>
            <a:miter lim="800000"/>
            <a:headEnd/>
            <a:tailEnd/>
          </a:ln>
        </p:spPr>
      </p:pic>
      <p:pic>
        <p:nvPicPr>
          <p:cNvPr id="90122" name="Picture 10"/>
          <p:cNvPicPr>
            <a:picLocks noChangeAspect="1" noChangeArrowheads="1"/>
          </p:cNvPicPr>
          <p:nvPr/>
        </p:nvPicPr>
        <p:blipFill>
          <a:blip r:embed="rId6" cstate="print"/>
          <a:srcRect l="72501" t="10156" r="22153" b="83147"/>
          <a:stretch>
            <a:fillRect/>
          </a:stretch>
        </p:blipFill>
        <p:spPr bwMode="auto">
          <a:xfrm>
            <a:off x="8051800" y="3733800"/>
            <a:ext cx="609600" cy="60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8"/>
          <p:cNvSpPr>
            <a:spLocks noGrp="1" noChangeArrowheads="1"/>
          </p:cNvSpPr>
          <p:nvPr>
            <p:ph type="ctrTitle"/>
          </p:nvPr>
        </p:nvSpPr>
        <p:spPr>
          <a:xfrm>
            <a:off x="3573463" y="862013"/>
            <a:ext cx="4808537" cy="1751012"/>
          </a:xfrm>
        </p:spPr>
        <p:txBody>
          <a:bodyPr/>
          <a:lstStyle/>
          <a:p>
            <a:r>
              <a:rPr lang="en-US" sz="3600" dirty="0" smtClean="0"/>
              <a:t>OCLC Classify</a:t>
            </a:r>
            <a:endParaRPr lang="en-US" sz="2800" dirty="0" smtClean="0"/>
          </a:p>
        </p:txBody>
      </p:sp>
      <p:sp>
        <p:nvSpPr>
          <p:cNvPr id="38922" name="Oval 10"/>
          <p:cNvSpPr>
            <a:spLocks noChangeArrowheads="1"/>
          </p:cNvSpPr>
          <p:nvPr/>
        </p:nvSpPr>
        <p:spPr bwMode="auto">
          <a:xfrm>
            <a:off x="8229600" y="228600"/>
            <a:ext cx="685800" cy="685800"/>
          </a:xfrm>
          <a:prstGeom prst="ellipse">
            <a:avLst/>
          </a:prstGeom>
          <a:gradFill rotWithShape="1">
            <a:gsLst>
              <a:gs pos="0">
                <a:schemeClr val="accent2">
                  <a:gamma/>
                  <a:shade val="46275"/>
                  <a:invGamma/>
                </a:schemeClr>
              </a:gs>
              <a:gs pos="100000">
                <a:schemeClr val="accent2"/>
              </a:gs>
            </a:gsLst>
            <a:lin ang="5400000" scaled="1"/>
          </a:gradFill>
          <a:ln w="9525">
            <a:solidFill>
              <a:srgbClr val="E69426"/>
            </a:solidFill>
            <a:round/>
            <a:headEnd/>
            <a:tailEnd/>
          </a:ln>
          <a:effectLst/>
        </p:spPr>
        <p:txBody>
          <a:bodyPr wrap="none" anchor="ctr"/>
          <a:lstStyle/>
          <a:p>
            <a:pPr algn="ctr"/>
            <a:r>
              <a:rPr lang="en-US" dirty="0">
                <a:solidFill>
                  <a:schemeClr val="bg1"/>
                </a:solidFill>
              </a:rPr>
              <a:t>4</a:t>
            </a:r>
          </a:p>
        </p:txBody>
      </p:sp>
      <p:pic>
        <p:nvPicPr>
          <p:cNvPr id="38923" name="Picture 11"/>
          <p:cNvPicPr>
            <a:picLocks noChangeAspect="1" noChangeArrowheads="1"/>
          </p:cNvPicPr>
          <p:nvPr/>
        </p:nvPicPr>
        <p:blipFill>
          <a:blip r:embed="rId3" cstate="print"/>
          <a:srcRect l="72501" t="10156" r="22153" b="83147"/>
          <a:stretch>
            <a:fillRect/>
          </a:stretch>
        </p:blipFill>
        <p:spPr bwMode="auto">
          <a:xfrm>
            <a:off x="4267200" y="3657600"/>
            <a:ext cx="990600"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5"/>
          <p:cNvSpPr>
            <a:spLocks noGrp="1" noChangeArrowheads="1"/>
          </p:cNvSpPr>
          <p:nvPr>
            <p:ph type="title" idx="4294967295"/>
          </p:nvPr>
        </p:nvSpPr>
        <p:spPr/>
        <p:txBody>
          <a:bodyPr/>
          <a:lstStyle/>
          <a:p>
            <a:r>
              <a:rPr lang="en-US" dirty="0" smtClean="0">
                <a:hlinkClick r:id="rId3"/>
              </a:rPr>
              <a:t>Classify</a:t>
            </a:r>
            <a:endParaRPr lang="en-US" dirty="0" smtClean="0"/>
          </a:p>
        </p:txBody>
      </p:sp>
      <p:sp>
        <p:nvSpPr>
          <p:cNvPr id="64518" name="Rectangle 6"/>
          <p:cNvSpPr>
            <a:spLocks noGrp="1" noChangeArrowheads="1"/>
          </p:cNvSpPr>
          <p:nvPr>
            <p:ph type="body" sz="half" idx="4294967295"/>
          </p:nvPr>
        </p:nvSpPr>
        <p:spPr>
          <a:xfrm>
            <a:off x="434975" y="1447800"/>
            <a:ext cx="3775075" cy="4691063"/>
          </a:xfrm>
        </p:spPr>
        <p:txBody>
          <a:bodyPr/>
          <a:lstStyle/>
          <a:p>
            <a:pPr>
              <a:lnSpc>
                <a:spcPct val="80000"/>
              </a:lnSpc>
            </a:pPr>
            <a:r>
              <a:rPr lang="en-US" sz="1800" dirty="0" smtClean="0"/>
              <a:t>Experimental service from OCLC Research</a:t>
            </a:r>
          </a:p>
          <a:p>
            <a:pPr lvl="1">
              <a:lnSpc>
                <a:spcPct val="80000"/>
              </a:lnSpc>
            </a:pPr>
            <a:r>
              <a:rPr lang="en-US" sz="1500" dirty="0" smtClean="0">
                <a:hlinkClick r:id="rId3"/>
              </a:rPr>
              <a:t>http://classify.oclc.org/</a:t>
            </a:r>
            <a:endParaRPr lang="en-US" sz="1500" dirty="0" smtClean="0"/>
          </a:p>
          <a:p>
            <a:pPr>
              <a:lnSpc>
                <a:spcPct val="80000"/>
              </a:lnSpc>
            </a:pPr>
            <a:r>
              <a:rPr lang="en-US" sz="1800" dirty="0" smtClean="0"/>
              <a:t>Leverages classification assignments in WorldCat and other OCLC data</a:t>
            </a:r>
          </a:p>
          <a:p>
            <a:pPr>
              <a:lnSpc>
                <a:spcPct val="80000"/>
              </a:lnSpc>
            </a:pPr>
            <a:r>
              <a:rPr lang="en-US" sz="1800" dirty="0" smtClean="0"/>
              <a:t>Offers class numbers for books, videos, CDs and other materials </a:t>
            </a:r>
          </a:p>
          <a:p>
            <a:pPr lvl="1">
              <a:lnSpc>
                <a:spcPct val="80000"/>
              </a:lnSpc>
            </a:pPr>
            <a:r>
              <a:rPr lang="en-US" sz="1500" dirty="0" smtClean="0"/>
              <a:t>User interface for day-to-day tasks</a:t>
            </a:r>
          </a:p>
          <a:p>
            <a:pPr lvl="1">
              <a:lnSpc>
                <a:spcPct val="80000"/>
              </a:lnSpc>
            </a:pPr>
            <a:r>
              <a:rPr lang="en-US" sz="1500" dirty="0" smtClean="0"/>
              <a:t>Machine service for batch processing</a:t>
            </a:r>
          </a:p>
          <a:p>
            <a:pPr>
              <a:lnSpc>
                <a:spcPct val="80000"/>
              </a:lnSpc>
            </a:pPr>
            <a:r>
              <a:rPr lang="en-US" sz="1800" dirty="0" smtClean="0"/>
              <a:t>Freely-available</a:t>
            </a:r>
          </a:p>
          <a:p>
            <a:pPr>
              <a:lnSpc>
                <a:spcPct val="80000"/>
              </a:lnSpc>
            </a:pPr>
            <a:r>
              <a:rPr lang="en-US" sz="1800" dirty="0" smtClean="0"/>
              <a:t>Updated quarterly</a:t>
            </a:r>
          </a:p>
          <a:p>
            <a:pPr>
              <a:lnSpc>
                <a:spcPct val="80000"/>
              </a:lnSpc>
            </a:pPr>
            <a:endParaRPr lang="en-US" sz="1800" dirty="0" smtClean="0"/>
          </a:p>
        </p:txBody>
      </p:sp>
      <p:sp>
        <p:nvSpPr>
          <p:cNvPr id="64519" name="Rectangle 7"/>
          <p:cNvSpPr>
            <a:spLocks noGrp="1" noChangeArrowheads="1"/>
          </p:cNvSpPr>
          <p:nvPr>
            <p:ph type="body" sz="half" idx="4294967295"/>
          </p:nvPr>
        </p:nvSpPr>
        <p:spPr>
          <a:xfrm>
            <a:off x="4362450" y="1447800"/>
            <a:ext cx="3775075" cy="4691063"/>
          </a:xfrm>
        </p:spPr>
        <p:txBody>
          <a:bodyPr/>
          <a:lstStyle/>
          <a:p>
            <a:pPr>
              <a:lnSpc>
                <a:spcPct val="80000"/>
              </a:lnSpc>
            </a:pPr>
            <a:r>
              <a:rPr lang="en-US" sz="2000" dirty="0" smtClean="0"/>
              <a:t>Classify page presents: </a:t>
            </a:r>
          </a:p>
          <a:p>
            <a:pPr lvl="1">
              <a:lnSpc>
                <a:spcPct val="80000"/>
              </a:lnSpc>
            </a:pPr>
            <a:r>
              <a:rPr lang="en-US" sz="1700" b="1" dirty="0" smtClean="0"/>
              <a:t>Title (</a:t>
            </a:r>
            <a:r>
              <a:rPr lang="en-US" sz="1700" dirty="0" smtClean="0"/>
              <a:t>work level)</a:t>
            </a:r>
          </a:p>
          <a:p>
            <a:pPr lvl="1">
              <a:lnSpc>
                <a:spcPct val="80000"/>
              </a:lnSpc>
            </a:pPr>
            <a:r>
              <a:rPr lang="en-US" sz="1700" b="1" dirty="0" smtClean="0"/>
              <a:t>Author</a:t>
            </a:r>
            <a:r>
              <a:rPr lang="en-US" sz="1700" dirty="0" smtClean="0"/>
              <a:t> (work level)</a:t>
            </a:r>
          </a:p>
          <a:p>
            <a:pPr lvl="1">
              <a:lnSpc>
                <a:spcPct val="80000"/>
              </a:lnSpc>
            </a:pPr>
            <a:r>
              <a:rPr lang="en-US" sz="1700" b="1" dirty="0" smtClean="0"/>
              <a:t>Formats </a:t>
            </a:r>
            <a:r>
              <a:rPr lang="en-US" sz="1700" dirty="0" smtClean="0"/>
              <a:t>available</a:t>
            </a:r>
          </a:p>
          <a:p>
            <a:pPr lvl="1">
              <a:lnSpc>
                <a:spcPct val="80000"/>
              </a:lnSpc>
            </a:pPr>
            <a:r>
              <a:rPr lang="en-US" sz="1700" dirty="0" smtClean="0"/>
              <a:t>Number of </a:t>
            </a:r>
            <a:r>
              <a:rPr lang="en-US" sz="1700" b="1" dirty="0" smtClean="0"/>
              <a:t>editions</a:t>
            </a:r>
          </a:p>
          <a:p>
            <a:pPr lvl="1">
              <a:lnSpc>
                <a:spcPct val="80000"/>
              </a:lnSpc>
            </a:pPr>
            <a:r>
              <a:rPr lang="en-US" sz="1700" dirty="0" smtClean="0"/>
              <a:t>Number of </a:t>
            </a:r>
            <a:r>
              <a:rPr lang="en-US" sz="1700" b="1" dirty="0" smtClean="0"/>
              <a:t>library holdings</a:t>
            </a:r>
          </a:p>
          <a:p>
            <a:pPr lvl="1">
              <a:lnSpc>
                <a:spcPct val="80000"/>
              </a:lnSpc>
            </a:pPr>
            <a:r>
              <a:rPr lang="en-US" sz="1700" b="1" dirty="0" smtClean="0"/>
              <a:t>Suggested  class numbers</a:t>
            </a:r>
            <a:r>
              <a:rPr lang="en-US" sz="1700" dirty="0" smtClean="0"/>
              <a:t> (Dewey, Library  of Congress, National Library of Medicine)</a:t>
            </a:r>
          </a:p>
          <a:p>
            <a:pPr lvl="2">
              <a:lnSpc>
                <a:spcPct val="80000"/>
              </a:lnSpc>
            </a:pPr>
            <a:r>
              <a:rPr lang="en-US" sz="1600" dirty="0" smtClean="0"/>
              <a:t>Most Frequent (holdings)</a:t>
            </a:r>
          </a:p>
          <a:p>
            <a:pPr lvl="1">
              <a:lnSpc>
                <a:spcPct val="80000"/>
              </a:lnSpc>
            </a:pPr>
            <a:r>
              <a:rPr lang="en-US" sz="1700" b="1" dirty="0" smtClean="0">
                <a:hlinkClick r:id="rId4"/>
              </a:rPr>
              <a:t>FAST Headings</a:t>
            </a:r>
            <a:endParaRPr lang="en-US" sz="1700" b="1" dirty="0" smtClean="0"/>
          </a:p>
          <a:p>
            <a:pPr lvl="1">
              <a:lnSpc>
                <a:spcPct val="80000"/>
              </a:lnSpc>
            </a:pPr>
            <a:r>
              <a:rPr lang="en-US" sz="1700" b="1" dirty="0" smtClean="0"/>
              <a:t>Editions List</a:t>
            </a:r>
          </a:p>
          <a:p>
            <a:pPr lvl="2">
              <a:lnSpc>
                <a:spcPct val="80000"/>
              </a:lnSpc>
            </a:pPr>
            <a:r>
              <a:rPr lang="en-US" sz="1600" dirty="0" smtClean="0"/>
              <a:t>Title, Author, Format, Holdings, Language, OCLC Number, Date, Class numbers</a:t>
            </a:r>
          </a:p>
          <a:p>
            <a:pPr>
              <a:lnSpc>
                <a:spcPct val="80000"/>
              </a:lnSpc>
            </a:pPr>
            <a:endParaRPr lang="en-US"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4"/>
          <p:cNvSpPr>
            <a:spLocks noGrp="1" noChangeArrowheads="1"/>
          </p:cNvSpPr>
          <p:nvPr>
            <p:ph type="title"/>
          </p:nvPr>
        </p:nvSpPr>
        <p:spPr/>
        <p:txBody>
          <a:bodyPr/>
          <a:lstStyle/>
          <a:p>
            <a:r>
              <a:rPr lang="en-US" dirty="0" smtClean="0"/>
              <a:t>Classify</a:t>
            </a:r>
          </a:p>
        </p:txBody>
      </p:sp>
      <p:pic>
        <p:nvPicPr>
          <p:cNvPr id="159750" name="Picture 6"/>
          <p:cNvPicPr>
            <a:picLocks noChangeAspect="1" noChangeArrowheads="1"/>
          </p:cNvPicPr>
          <p:nvPr/>
        </p:nvPicPr>
        <p:blipFill>
          <a:blip r:embed="rId3" cstate="print"/>
          <a:srcRect b="10553"/>
          <a:stretch>
            <a:fillRect/>
          </a:stretch>
        </p:blipFill>
        <p:spPr bwMode="auto">
          <a:xfrm>
            <a:off x="228600" y="0"/>
            <a:ext cx="88392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Grp="1" noChangeArrowheads="1"/>
          </p:cNvSpPr>
          <p:nvPr>
            <p:ph type="title"/>
          </p:nvPr>
        </p:nvSpPr>
        <p:spPr/>
        <p:txBody>
          <a:bodyPr/>
          <a:lstStyle/>
          <a:p>
            <a:r>
              <a:rPr lang="en-US" dirty="0" smtClean="0"/>
              <a:t>Classify – Costa Rica search</a:t>
            </a:r>
          </a:p>
        </p:txBody>
      </p:sp>
      <p:pic>
        <p:nvPicPr>
          <p:cNvPr id="162821" name="Picture 5"/>
          <p:cNvPicPr>
            <a:picLocks noChangeAspect="1" noChangeArrowheads="1"/>
          </p:cNvPicPr>
          <p:nvPr/>
        </p:nvPicPr>
        <p:blipFill>
          <a:blip r:embed="rId3" cstate="print"/>
          <a:srcRect b="13542"/>
          <a:stretch>
            <a:fillRect/>
          </a:stretch>
        </p:blipFill>
        <p:spPr bwMode="auto">
          <a:xfrm>
            <a:off x="0" y="0"/>
            <a:ext cx="9144000" cy="6324600"/>
          </a:xfrm>
          <a:prstGeom prst="rect">
            <a:avLst/>
          </a:prstGeom>
          <a:noFill/>
          <a:ln w="9525">
            <a:noFill/>
            <a:miter lim="800000"/>
            <a:headEnd/>
            <a:tailEnd/>
          </a:ln>
          <a:effectLst/>
        </p:spPr>
      </p:pic>
      <p:sp>
        <p:nvSpPr>
          <p:cNvPr id="162822" name="Text Box 6"/>
          <p:cNvSpPr txBox="1">
            <a:spLocks noChangeArrowheads="1"/>
          </p:cNvSpPr>
          <p:nvPr/>
        </p:nvSpPr>
        <p:spPr bwMode="auto">
          <a:xfrm>
            <a:off x="4175125" y="4687888"/>
            <a:ext cx="3694113" cy="457200"/>
          </a:xfrm>
          <a:prstGeom prst="rect">
            <a:avLst/>
          </a:prstGeom>
          <a:noFill/>
          <a:ln w="9525">
            <a:noFill/>
            <a:miter lim="800000"/>
            <a:headEnd/>
            <a:tailEnd/>
          </a:ln>
          <a:effectLst/>
        </p:spPr>
        <p:txBody>
          <a:bodyPr wrap="none">
            <a:spAutoFit/>
          </a:bodyPr>
          <a:lstStyle/>
          <a:p>
            <a:r>
              <a:rPr lang="en-US" dirty="0"/>
              <a:t>Searching for </a:t>
            </a:r>
            <a:r>
              <a:rPr lang="en-US" i="1" dirty="0"/>
              <a:t>Costa Rica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idx="4294967295"/>
          </p:nvPr>
        </p:nvSpPr>
        <p:spPr/>
        <p:txBody>
          <a:bodyPr/>
          <a:lstStyle/>
          <a:p>
            <a:r>
              <a:rPr lang="en-US" dirty="0" smtClean="0"/>
              <a:t>Classify – Costa Rica search results</a:t>
            </a:r>
          </a:p>
        </p:txBody>
      </p:sp>
      <p:pic>
        <p:nvPicPr>
          <p:cNvPr id="68611" name="Picture 3"/>
          <p:cNvPicPr>
            <a:picLocks noChangeAspect="1" noChangeArrowheads="1"/>
          </p:cNvPicPr>
          <p:nvPr/>
        </p:nvPicPr>
        <p:blipFill>
          <a:blip r:embed="rId3" cstate="print"/>
          <a:srcRect b="3906"/>
          <a:stretch>
            <a:fillRect/>
          </a:stretch>
        </p:blipFill>
        <p:spPr bwMode="auto">
          <a:xfrm>
            <a:off x="304800" y="0"/>
            <a:ext cx="8305800" cy="6386513"/>
          </a:xfrm>
          <a:prstGeom prst="rect">
            <a:avLst/>
          </a:prstGeom>
          <a:noFill/>
          <a:ln w="9525">
            <a:noFill/>
            <a:miter lim="800000"/>
            <a:headEnd/>
            <a:tailEnd/>
          </a:ln>
          <a:effectLst/>
        </p:spPr>
      </p:pic>
      <p:sp>
        <p:nvSpPr>
          <p:cNvPr id="68613" name="Rectangle 5"/>
          <p:cNvSpPr>
            <a:spLocks noChangeArrowheads="1"/>
          </p:cNvSpPr>
          <p:nvPr/>
        </p:nvSpPr>
        <p:spPr bwMode="auto">
          <a:xfrm>
            <a:off x="533400" y="1600200"/>
            <a:ext cx="762000" cy="228600"/>
          </a:xfrm>
          <a:prstGeom prst="rect">
            <a:avLst/>
          </a:prstGeom>
          <a:noFill/>
          <a:ln w="28575">
            <a:solidFill>
              <a:srgbClr val="FF3300"/>
            </a:solidFill>
            <a:miter lim="800000"/>
            <a:headEnd/>
            <a:tailEnd/>
          </a:ln>
          <a:effec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dirty="0" smtClean="0"/>
              <a:t>Costa Rica – search result</a:t>
            </a:r>
          </a:p>
        </p:txBody>
      </p:sp>
      <p:pic>
        <p:nvPicPr>
          <p:cNvPr id="165892" name="Picture 4"/>
          <p:cNvPicPr>
            <a:picLocks noChangeAspect="1" noChangeArrowheads="1"/>
          </p:cNvPicPr>
          <p:nvPr/>
        </p:nvPicPr>
        <p:blipFill>
          <a:blip r:embed="rId3" cstate="print"/>
          <a:srcRect t="8772" b="3125"/>
          <a:stretch>
            <a:fillRect/>
          </a:stretch>
        </p:blipFill>
        <p:spPr bwMode="auto">
          <a:xfrm>
            <a:off x="0" y="0"/>
            <a:ext cx="9144000" cy="6445250"/>
          </a:xfrm>
          <a:prstGeom prst="rect">
            <a:avLst/>
          </a:prstGeom>
          <a:noFill/>
          <a:ln w="9525">
            <a:noFill/>
            <a:miter lim="800000"/>
            <a:headEnd/>
            <a:tailEnd/>
          </a:ln>
          <a:effectLst/>
        </p:spPr>
      </p:pic>
      <p:sp>
        <p:nvSpPr>
          <p:cNvPr id="165894" name="Rectangle 6"/>
          <p:cNvSpPr>
            <a:spLocks noChangeArrowheads="1"/>
          </p:cNvSpPr>
          <p:nvPr/>
        </p:nvSpPr>
        <p:spPr bwMode="auto">
          <a:xfrm>
            <a:off x="228600" y="1219200"/>
            <a:ext cx="4800600" cy="533400"/>
          </a:xfrm>
          <a:prstGeom prst="rect">
            <a:avLst/>
          </a:prstGeom>
          <a:noFill/>
          <a:ln w="28575">
            <a:solidFill>
              <a:srgbClr val="FF3300"/>
            </a:solidFill>
            <a:miter lim="800000"/>
            <a:headEnd/>
            <a:tailEnd/>
          </a:ln>
          <a:effec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dirty="0" smtClean="0"/>
              <a:t>“</a:t>
            </a:r>
            <a:r>
              <a:rPr lang="en-US" dirty="0" smtClean="0">
                <a:hlinkClick r:id="rId3"/>
              </a:rPr>
              <a:t>Rain forest</a:t>
            </a:r>
            <a:r>
              <a:rPr lang="en-US" dirty="0" smtClean="0"/>
              <a:t>” example</a:t>
            </a:r>
          </a:p>
        </p:txBody>
      </p:sp>
      <p:pic>
        <p:nvPicPr>
          <p:cNvPr id="167940" name="Picture 4"/>
          <p:cNvPicPr>
            <a:picLocks noChangeAspect="1" noChangeArrowheads="1"/>
          </p:cNvPicPr>
          <p:nvPr/>
        </p:nvPicPr>
        <p:blipFill>
          <a:blip r:embed="rId4" cstate="print"/>
          <a:srcRect l="2499" t="10156" r="1875" b="10156"/>
          <a:stretch>
            <a:fillRect/>
          </a:stretch>
        </p:blipFill>
        <p:spPr bwMode="auto">
          <a:xfrm>
            <a:off x="0" y="0"/>
            <a:ext cx="9144000" cy="6096000"/>
          </a:xfrm>
          <a:prstGeom prst="rect">
            <a:avLst/>
          </a:prstGeom>
          <a:noFill/>
          <a:ln w="9525">
            <a:noFill/>
            <a:miter lim="800000"/>
            <a:headEnd/>
            <a:tailEnd/>
          </a:ln>
          <a:effectLst/>
        </p:spPr>
      </p:pic>
      <p:sp>
        <p:nvSpPr>
          <p:cNvPr id="167941" name="AutoShape 5"/>
          <p:cNvSpPr>
            <a:spLocks noChangeArrowheads="1"/>
          </p:cNvSpPr>
          <p:nvPr/>
        </p:nvSpPr>
        <p:spPr bwMode="auto">
          <a:xfrm>
            <a:off x="8305800" y="5943600"/>
            <a:ext cx="228600" cy="381000"/>
          </a:xfrm>
          <a:prstGeom prst="downArrow">
            <a:avLst>
              <a:gd name="adj1" fmla="val 50000"/>
              <a:gd name="adj2" fmla="val 41667"/>
            </a:avLst>
          </a:prstGeom>
          <a:solidFill>
            <a:srgbClr val="FF7600"/>
          </a:solidFill>
          <a:ln w="9525">
            <a:solidFill>
              <a:schemeClr val="accent2"/>
            </a:solidFill>
            <a:miter lim="800000"/>
            <a:headEnd/>
            <a:tailEnd/>
          </a:ln>
          <a:effectLst/>
        </p:spPr>
        <p:txBody>
          <a:bodyPr vert="eaVert" wrap="none" anchor="ctr"/>
          <a:lstStyle/>
          <a:p>
            <a:endParaRPr lang="en-US" dirty="0"/>
          </a:p>
        </p:txBody>
      </p:sp>
      <p:grpSp>
        <p:nvGrpSpPr>
          <p:cNvPr id="167963" name="Group 27" descr="Dewey Browser"/>
          <p:cNvGrpSpPr>
            <a:grpSpLocks/>
          </p:cNvGrpSpPr>
          <p:nvPr/>
        </p:nvGrpSpPr>
        <p:grpSpPr bwMode="auto">
          <a:xfrm>
            <a:off x="485775" y="1676400"/>
            <a:ext cx="1724025" cy="1181100"/>
            <a:chOff x="306" y="1056"/>
            <a:chExt cx="1086" cy="744"/>
          </a:xfrm>
        </p:grpSpPr>
        <p:pic>
          <p:nvPicPr>
            <p:cNvPr id="167942" name="Picture 6"/>
            <p:cNvPicPr>
              <a:picLocks noChangeAspect="1" noChangeArrowheads="1"/>
            </p:cNvPicPr>
            <p:nvPr/>
          </p:nvPicPr>
          <p:blipFill>
            <a:blip r:embed="rId5" cstate="print"/>
            <a:srcRect t="13333"/>
            <a:stretch>
              <a:fillRect/>
            </a:stretch>
          </p:blipFill>
          <p:spPr bwMode="auto">
            <a:xfrm>
              <a:off x="306" y="1488"/>
              <a:ext cx="1086" cy="312"/>
            </a:xfrm>
            <a:prstGeom prst="rect">
              <a:avLst/>
            </a:prstGeom>
            <a:noFill/>
            <a:ln w="9525">
              <a:noFill/>
              <a:miter lim="800000"/>
              <a:headEnd/>
              <a:tailEnd/>
            </a:ln>
            <a:effectLst/>
          </p:spPr>
        </p:pic>
        <p:grpSp>
          <p:nvGrpSpPr>
            <p:cNvPr id="167955" name="Group 19"/>
            <p:cNvGrpSpPr>
              <a:grpSpLocks/>
            </p:cNvGrpSpPr>
            <p:nvPr/>
          </p:nvGrpSpPr>
          <p:grpSpPr bwMode="auto">
            <a:xfrm>
              <a:off x="816" y="1056"/>
              <a:ext cx="192" cy="432"/>
              <a:chOff x="816" y="1056"/>
              <a:chExt cx="192" cy="432"/>
            </a:xfrm>
          </p:grpSpPr>
          <p:sp>
            <p:nvSpPr>
              <p:cNvPr id="167947" name="Line 11"/>
              <p:cNvSpPr>
                <a:spLocks noChangeShapeType="1"/>
              </p:cNvSpPr>
              <p:nvPr/>
            </p:nvSpPr>
            <p:spPr bwMode="auto">
              <a:xfrm>
                <a:off x="816" y="1056"/>
                <a:ext cx="192" cy="0"/>
              </a:xfrm>
              <a:prstGeom prst="line">
                <a:avLst/>
              </a:prstGeom>
              <a:noFill/>
              <a:ln w="9525">
                <a:solidFill>
                  <a:schemeClr val="hlink"/>
                </a:solidFill>
                <a:round/>
                <a:headEnd/>
                <a:tailEnd/>
              </a:ln>
              <a:effectLst/>
            </p:spPr>
            <p:txBody>
              <a:bodyPr/>
              <a:lstStyle/>
              <a:p>
                <a:endParaRPr lang="en-US" dirty="0"/>
              </a:p>
            </p:txBody>
          </p:sp>
          <p:sp>
            <p:nvSpPr>
              <p:cNvPr id="167948" name="Line 12"/>
              <p:cNvSpPr>
                <a:spLocks noChangeShapeType="1"/>
              </p:cNvSpPr>
              <p:nvPr/>
            </p:nvSpPr>
            <p:spPr bwMode="auto">
              <a:xfrm>
                <a:off x="1008" y="1056"/>
                <a:ext cx="0" cy="432"/>
              </a:xfrm>
              <a:prstGeom prst="line">
                <a:avLst/>
              </a:prstGeom>
              <a:noFill/>
              <a:ln w="9525">
                <a:solidFill>
                  <a:schemeClr val="hlink"/>
                </a:solidFill>
                <a:round/>
                <a:headEnd/>
                <a:tailEnd type="triangle" w="med" len="med"/>
              </a:ln>
              <a:effectLst/>
            </p:spPr>
            <p:txBody>
              <a:bodyPr/>
              <a:lstStyle/>
              <a:p>
                <a:endParaRPr lang="en-US" dirty="0"/>
              </a:p>
            </p:txBody>
          </p:sp>
        </p:grpSp>
      </p:grpSp>
      <p:grpSp>
        <p:nvGrpSpPr>
          <p:cNvPr id="167964" name="Group 28" descr="Classification Web"/>
          <p:cNvGrpSpPr>
            <a:grpSpLocks/>
          </p:cNvGrpSpPr>
          <p:nvPr/>
        </p:nvGrpSpPr>
        <p:grpSpPr bwMode="auto">
          <a:xfrm>
            <a:off x="228600" y="2209800"/>
            <a:ext cx="1981200" cy="1346200"/>
            <a:chOff x="144" y="1392"/>
            <a:chExt cx="1248" cy="848"/>
          </a:xfrm>
        </p:grpSpPr>
        <p:pic>
          <p:nvPicPr>
            <p:cNvPr id="167945" name="Picture 9"/>
            <p:cNvPicPr>
              <a:picLocks noChangeAspect="1" noChangeArrowheads="1"/>
            </p:cNvPicPr>
            <p:nvPr/>
          </p:nvPicPr>
          <p:blipFill>
            <a:blip r:embed="rId6" cstate="print"/>
            <a:srcRect l="11250" t="10156" r="47499" b="71875"/>
            <a:stretch>
              <a:fillRect/>
            </a:stretch>
          </p:blipFill>
          <p:spPr bwMode="auto">
            <a:xfrm>
              <a:off x="336" y="1872"/>
              <a:ext cx="1056" cy="368"/>
            </a:xfrm>
            <a:prstGeom prst="rect">
              <a:avLst/>
            </a:prstGeom>
            <a:noFill/>
            <a:ln w="9525">
              <a:solidFill>
                <a:srgbClr val="808080"/>
              </a:solidFill>
              <a:miter lim="800000"/>
              <a:headEnd/>
              <a:tailEnd/>
            </a:ln>
            <a:effectLst/>
          </p:spPr>
        </p:pic>
        <p:grpSp>
          <p:nvGrpSpPr>
            <p:cNvPr id="167956" name="Group 20"/>
            <p:cNvGrpSpPr>
              <a:grpSpLocks/>
            </p:cNvGrpSpPr>
            <p:nvPr/>
          </p:nvGrpSpPr>
          <p:grpSpPr bwMode="auto">
            <a:xfrm>
              <a:off x="144" y="1392"/>
              <a:ext cx="432" cy="672"/>
              <a:chOff x="96" y="1392"/>
              <a:chExt cx="432" cy="672"/>
            </a:xfrm>
          </p:grpSpPr>
          <p:sp>
            <p:nvSpPr>
              <p:cNvPr id="167950" name="Line 14"/>
              <p:cNvSpPr>
                <a:spLocks noChangeShapeType="1"/>
              </p:cNvSpPr>
              <p:nvPr/>
            </p:nvSpPr>
            <p:spPr bwMode="auto">
              <a:xfrm flipH="1">
                <a:off x="96" y="1392"/>
                <a:ext cx="432" cy="0"/>
              </a:xfrm>
              <a:prstGeom prst="line">
                <a:avLst/>
              </a:prstGeom>
              <a:noFill/>
              <a:ln w="9525">
                <a:solidFill>
                  <a:srgbClr val="7D2553"/>
                </a:solidFill>
                <a:round/>
                <a:headEnd/>
                <a:tailEnd/>
              </a:ln>
              <a:effectLst/>
            </p:spPr>
            <p:txBody>
              <a:bodyPr/>
              <a:lstStyle/>
              <a:p>
                <a:endParaRPr lang="en-US" dirty="0"/>
              </a:p>
            </p:txBody>
          </p:sp>
          <p:sp>
            <p:nvSpPr>
              <p:cNvPr id="167952" name="Line 16"/>
              <p:cNvSpPr>
                <a:spLocks noChangeShapeType="1"/>
              </p:cNvSpPr>
              <p:nvPr/>
            </p:nvSpPr>
            <p:spPr bwMode="auto">
              <a:xfrm>
                <a:off x="96" y="1392"/>
                <a:ext cx="0" cy="672"/>
              </a:xfrm>
              <a:prstGeom prst="line">
                <a:avLst/>
              </a:prstGeom>
              <a:noFill/>
              <a:ln w="9525">
                <a:solidFill>
                  <a:srgbClr val="7D2553"/>
                </a:solidFill>
                <a:round/>
                <a:headEnd/>
                <a:tailEnd/>
              </a:ln>
              <a:effectLst/>
            </p:spPr>
            <p:txBody>
              <a:bodyPr/>
              <a:lstStyle/>
              <a:p>
                <a:endParaRPr lang="en-US" dirty="0"/>
              </a:p>
            </p:txBody>
          </p:sp>
          <p:sp>
            <p:nvSpPr>
              <p:cNvPr id="167954" name="Line 18"/>
              <p:cNvSpPr>
                <a:spLocks noChangeShapeType="1"/>
              </p:cNvSpPr>
              <p:nvPr/>
            </p:nvSpPr>
            <p:spPr bwMode="auto">
              <a:xfrm>
                <a:off x="96" y="2064"/>
                <a:ext cx="144" cy="0"/>
              </a:xfrm>
              <a:prstGeom prst="line">
                <a:avLst/>
              </a:prstGeom>
              <a:noFill/>
              <a:ln w="9525">
                <a:solidFill>
                  <a:srgbClr val="7D2553"/>
                </a:solidFill>
                <a:round/>
                <a:headEnd/>
                <a:tailEnd type="triangle" w="med" len="med"/>
              </a:ln>
              <a:effectLst/>
            </p:spPr>
            <p:txBody>
              <a:bodyPr/>
              <a:lstStyle/>
              <a:p>
                <a:endParaRPr lang="en-US" dirty="0"/>
              </a:p>
            </p:txBody>
          </p:sp>
        </p:grpSp>
      </p:grpSp>
      <p:pic>
        <p:nvPicPr>
          <p:cNvPr id="167966" name="Picture 30"/>
          <p:cNvPicPr>
            <a:picLocks noChangeAspect="1" noChangeArrowheads="1"/>
          </p:cNvPicPr>
          <p:nvPr/>
        </p:nvPicPr>
        <p:blipFill>
          <a:blip r:embed="rId7" cstate="print"/>
          <a:srcRect l="26250" t="31250" r="25626" b="35938"/>
          <a:stretch>
            <a:fillRect/>
          </a:stretch>
        </p:blipFill>
        <p:spPr bwMode="auto">
          <a:xfrm>
            <a:off x="5867400" y="685800"/>
            <a:ext cx="3276600" cy="1787525"/>
          </a:xfrm>
          <a:prstGeom prst="rect">
            <a:avLst/>
          </a:prstGeom>
          <a:noFill/>
          <a:ln w="9525">
            <a:noFill/>
            <a:miter lim="800000"/>
            <a:headEnd/>
            <a:tailEnd/>
          </a:ln>
          <a:effectLst/>
        </p:spPr>
      </p:pic>
      <p:grpSp>
        <p:nvGrpSpPr>
          <p:cNvPr id="167970" name="Group 34"/>
          <p:cNvGrpSpPr>
            <a:grpSpLocks/>
          </p:cNvGrpSpPr>
          <p:nvPr/>
        </p:nvGrpSpPr>
        <p:grpSpPr bwMode="auto">
          <a:xfrm>
            <a:off x="1752600" y="5257800"/>
            <a:ext cx="1066800" cy="457200"/>
            <a:chOff x="1104" y="3312"/>
            <a:chExt cx="672" cy="288"/>
          </a:xfrm>
        </p:grpSpPr>
        <p:pic>
          <p:nvPicPr>
            <p:cNvPr id="167967" name="Picture 31"/>
            <p:cNvPicPr>
              <a:picLocks noChangeAspect="1" noChangeArrowheads="1"/>
            </p:cNvPicPr>
            <p:nvPr/>
          </p:nvPicPr>
          <p:blipFill>
            <a:blip r:embed="rId8" cstate="print"/>
            <a:srcRect l="72501" t="10156" r="22153" b="83147"/>
            <a:stretch>
              <a:fillRect/>
            </a:stretch>
          </p:blipFill>
          <p:spPr bwMode="auto">
            <a:xfrm>
              <a:off x="1488" y="3312"/>
              <a:ext cx="288" cy="288"/>
            </a:xfrm>
            <a:prstGeom prst="rect">
              <a:avLst/>
            </a:prstGeom>
            <a:noFill/>
            <a:ln w="9525">
              <a:noFill/>
              <a:miter lim="800000"/>
              <a:headEnd/>
              <a:tailEnd/>
            </a:ln>
            <a:effectLst/>
          </p:spPr>
        </p:pic>
        <p:grpSp>
          <p:nvGrpSpPr>
            <p:cNvPr id="167969" name="Group 33"/>
            <p:cNvGrpSpPr>
              <a:grpSpLocks/>
            </p:cNvGrpSpPr>
            <p:nvPr/>
          </p:nvGrpSpPr>
          <p:grpSpPr bwMode="auto">
            <a:xfrm>
              <a:off x="1104" y="3312"/>
              <a:ext cx="336" cy="144"/>
              <a:chOff x="1104" y="3312"/>
              <a:chExt cx="336" cy="144"/>
            </a:xfrm>
          </p:grpSpPr>
          <p:sp>
            <p:nvSpPr>
              <p:cNvPr id="167962" name="Line 26"/>
              <p:cNvSpPr>
                <a:spLocks noChangeShapeType="1"/>
              </p:cNvSpPr>
              <p:nvPr/>
            </p:nvSpPr>
            <p:spPr bwMode="auto">
              <a:xfrm rot="16200000">
                <a:off x="1368" y="3384"/>
                <a:ext cx="0" cy="144"/>
              </a:xfrm>
              <a:prstGeom prst="line">
                <a:avLst/>
              </a:prstGeom>
              <a:noFill/>
              <a:ln w="9525">
                <a:solidFill>
                  <a:schemeClr val="folHlink"/>
                </a:solidFill>
                <a:round/>
                <a:headEnd/>
                <a:tailEnd type="triangle" w="med" len="med"/>
              </a:ln>
              <a:effectLst/>
            </p:spPr>
            <p:txBody>
              <a:bodyPr/>
              <a:lstStyle/>
              <a:p>
                <a:endParaRPr lang="en-US" dirty="0"/>
              </a:p>
            </p:txBody>
          </p:sp>
          <p:sp>
            <p:nvSpPr>
              <p:cNvPr id="167968" name="Line 32"/>
              <p:cNvSpPr>
                <a:spLocks noChangeShapeType="1"/>
              </p:cNvSpPr>
              <p:nvPr/>
            </p:nvSpPr>
            <p:spPr bwMode="auto">
              <a:xfrm flipH="1" flipV="1">
                <a:off x="1104" y="3312"/>
                <a:ext cx="192" cy="144"/>
              </a:xfrm>
              <a:prstGeom prst="line">
                <a:avLst/>
              </a:prstGeom>
              <a:noFill/>
              <a:ln w="9525">
                <a:solidFill>
                  <a:schemeClr val="folHlink"/>
                </a:solidFill>
                <a:round/>
                <a:headEnd/>
                <a:tailEnd/>
              </a:ln>
              <a:effectLst/>
            </p:spPr>
            <p:txBody>
              <a:bodyPr/>
              <a:lstStyle/>
              <a:p>
                <a:endParaRPr lang="en-US"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7966"/>
                                        </p:tgtEl>
                                        <p:attrNameLst>
                                          <p:attrName>style.visibility</p:attrName>
                                        </p:attrNameLst>
                                      </p:cBhvr>
                                      <p:to>
                                        <p:strVal val="visible"/>
                                      </p:to>
                                    </p:set>
                                    <p:animEffect transition="in" filter="blinds(horizontal)">
                                      <p:cBhvr>
                                        <p:cTn id="7" dur="500"/>
                                        <p:tgtEl>
                                          <p:spTgt spid="1679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7963"/>
                                        </p:tgtEl>
                                        <p:attrNameLst>
                                          <p:attrName>style.visibility</p:attrName>
                                        </p:attrNameLst>
                                      </p:cBhvr>
                                      <p:to>
                                        <p:strVal val="visible"/>
                                      </p:to>
                                    </p:set>
                                    <p:animEffect transition="in" filter="wipe(up)">
                                      <p:cBhvr>
                                        <p:cTn id="12" dur="500"/>
                                        <p:tgtEl>
                                          <p:spTgt spid="1679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1000"/>
                                  </p:stCondLst>
                                  <p:childTnLst>
                                    <p:set>
                                      <p:cBhvr>
                                        <p:cTn id="16" dur="1" fill="hold">
                                          <p:stCondLst>
                                            <p:cond delay="0"/>
                                          </p:stCondLst>
                                        </p:cTn>
                                        <p:tgtEl>
                                          <p:spTgt spid="167964"/>
                                        </p:tgtEl>
                                        <p:attrNameLst>
                                          <p:attrName>style.visibility</p:attrName>
                                        </p:attrNameLst>
                                      </p:cBhvr>
                                      <p:to>
                                        <p:strVal val="visible"/>
                                      </p:to>
                                    </p:set>
                                    <p:animEffect transition="in" filter="wipe(up)">
                                      <p:cBhvr>
                                        <p:cTn id="17" dur="500"/>
                                        <p:tgtEl>
                                          <p:spTgt spid="1679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7970"/>
                                        </p:tgtEl>
                                        <p:attrNameLst>
                                          <p:attrName>style.visibility</p:attrName>
                                        </p:attrNameLst>
                                      </p:cBhvr>
                                      <p:to>
                                        <p:strVal val="visible"/>
                                      </p:to>
                                    </p:set>
                                    <p:animEffect transition="in" filter="wipe(left)">
                                      <p:cBhvr>
                                        <p:cTn id="22" dur="500"/>
                                        <p:tgtEl>
                                          <p:spTgt spid="167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smtClean="0"/>
              <a:t>“</a:t>
            </a:r>
            <a:r>
              <a:rPr lang="en-US" dirty="0" smtClean="0">
                <a:hlinkClick r:id="rId3"/>
              </a:rPr>
              <a:t>Rain forest</a:t>
            </a:r>
            <a:r>
              <a:rPr lang="en-US" dirty="0" smtClean="0"/>
              <a:t>” example</a:t>
            </a:r>
          </a:p>
        </p:txBody>
      </p:sp>
      <p:pic>
        <p:nvPicPr>
          <p:cNvPr id="172036" name="Picture 4"/>
          <p:cNvPicPr>
            <a:picLocks noChangeAspect="1" noChangeArrowheads="1"/>
          </p:cNvPicPr>
          <p:nvPr/>
        </p:nvPicPr>
        <p:blipFill>
          <a:blip r:embed="rId4" cstate="print"/>
          <a:srcRect l="626" t="10156" r="1875" b="3906"/>
          <a:stretch>
            <a:fillRect/>
          </a:stretch>
        </p:blipFill>
        <p:spPr bwMode="auto">
          <a:xfrm>
            <a:off x="76200" y="0"/>
            <a:ext cx="8991600" cy="6340475"/>
          </a:xfrm>
          <a:prstGeom prst="rect">
            <a:avLst/>
          </a:prstGeom>
          <a:noFill/>
          <a:ln w="9525">
            <a:solidFill>
              <a:srgbClr val="808080"/>
            </a:solidFill>
            <a:miter lim="800000"/>
            <a:headEnd/>
            <a:tailEnd/>
          </a:ln>
          <a:effectLst/>
        </p:spPr>
      </p:pic>
      <p:grpSp>
        <p:nvGrpSpPr>
          <p:cNvPr id="172040" name="Group 8" descr="WorldCat.org"/>
          <p:cNvGrpSpPr>
            <a:grpSpLocks/>
          </p:cNvGrpSpPr>
          <p:nvPr/>
        </p:nvGrpSpPr>
        <p:grpSpPr bwMode="auto">
          <a:xfrm>
            <a:off x="1828800" y="2533650"/>
            <a:ext cx="2514600" cy="514350"/>
            <a:chOff x="1152" y="1632"/>
            <a:chExt cx="1584" cy="324"/>
          </a:xfrm>
        </p:grpSpPr>
        <p:pic>
          <p:nvPicPr>
            <p:cNvPr id="172038" name="Picture 6"/>
            <p:cNvPicPr>
              <a:picLocks noChangeAspect="1" noChangeArrowheads="1"/>
            </p:cNvPicPr>
            <p:nvPr/>
          </p:nvPicPr>
          <p:blipFill>
            <a:blip r:embed="rId5" cstate="print"/>
            <a:srcRect t="10156" r="63750" b="76563"/>
            <a:stretch>
              <a:fillRect/>
            </a:stretch>
          </p:blipFill>
          <p:spPr bwMode="auto">
            <a:xfrm>
              <a:off x="1632" y="1632"/>
              <a:ext cx="1104" cy="324"/>
            </a:xfrm>
            <a:prstGeom prst="rect">
              <a:avLst/>
            </a:prstGeom>
            <a:noFill/>
            <a:ln w="9525">
              <a:solidFill>
                <a:srgbClr val="808080"/>
              </a:solidFill>
              <a:miter lim="800000"/>
              <a:headEnd/>
              <a:tailEnd/>
            </a:ln>
            <a:effectLst/>
          </p:spPr>
        </p:pic>
        <p:sp>
          <p:nvSpPr>
            <p:cNvPr id="172039" name="Line 7"/>
            <p:cNvSpPr>
              <a:spLocks noChangeShapeType="1"/>
            </p:cNvSpPr>
            <p:nvPr/>
          </p:nvSpPr>
          <p:spPr bwMode="auto">
            <a:xfrm>
              <a:off x="1152" y="1776"/>
              <a:ext cx="432" cy="0"/>
            </a:xfrm>
            <a:prstGeom prst="line">
              <a:avLst/>
            </a:prstGeom>
            <a:noFill/>
            <a:ln w="9525">
              <a:solidFill>
                <a:schemeClr val="folHlink"/>
              </a:solidFill>
              <a:round/>
              <a:headEnd/>
              <a:tailEnd type="triangle" w="med" len="med"/>
            </a:ln>
            <a:effectLst/>
          </p:spPr>
          <p:txBody>
            <a:bodyPr/>
            <a:lstStyle/>
            <a:p>
              <a:endParaRPr lang="en-US" dirty="0"/>
            </a:p>
          </p:txBody>
        </p:sp>
      </p:grpSp>
      <p:sp>
        <p:nvSpPr>
          <p:cNvPr id="172041" name="Rectangle 9"/>
          <p:cNvSpPr>
            <a:spLocks noChangeArrowheads="1"/>
          </p:cNvSpPr>
          <p:nvPr/>
        </p:nvSpPr>
        <p:spPr bwMode="auto">
          <a:xfrm>
            <a:off x="6553200" y="3352800"/>
            <a:ext cx="533400" cy="685800"/>
          </a:xfrm>
          <a:prstGeom prst="rect">
            <a:avLst/>
          </a:prstGeom>
          <a:noFill/>
          <a:ln w="38100">
            <a:solidFill>
              <a:schemeClr val="folHlink"/>
            </a:solidFill>
            <a:miter lim="800000"/>
            <a:headEnd/>
            <a:tailEnd/>
          </a:ln>
          <a:effec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2041"/>
                                        </p:tgtEl>
                                        <p:attrNameLst>
                                          <p:attrName>style.visibility</p:attrName>
                                        </p:attrNameLst>
                                      </p:cBhvr>
                                      <p:to>
                                        <p:strVal val="visible"/>
                                      </p:to>
                                    </p:set>
                                    <p:animEffect transition="in" filter="blinds(horizontal)">
                                      <p:cBhvr>
                                        <p:cTn id="7" dur="500"/>
                                        <p:tgtEl>
                                          <p:spTgt spid="1720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2040"/>
                                        </p:tgtEl>
                                        <p:attrNameLst>
                                          <p:attrName>style.visibility</p:attrName>
                                        </p:attrNameLst>
                                      </p:cBhvr>
                                      <p:to>
                                        <p:strVal val="visible"/>
                                      </p:to>
                                    </p:set>
                                    <p:animEffect transition="in" filter="wipe(left)">
                                      <p:cBhvr>
                                        <p:cTn id="12" dur="500"/>
                                        <p:tgtEl>
                                          <p:spTgt spid="17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533400" y="862013"/>
            <a:ext cx="7848600" cy="1119187"/>
          </a:xfrm>
        </p:spPr>
        <p:txBody>
          <a:bodyPr/>
          <a:lstStyle/>
          <a:p>
            <a:r>
              <a:rPr lang="en-US" dirty="0" smtClean="0"/>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3048000" y="1752600"/>
            <a:ext cx="6019800" cy="995363"/>
          </a:xfrm>
        </p:spPr>
        <p:txBody>
          <a:bodyPr/>
          <a:lstStyle/>
          <a:p>
            <a:r>
              <a:rPr lang="en-US" sz="2400" dirty="0" smtClean="0">
                <a:solidFill>
                  <a:schemeClr val="tx1"/>
                </a:solidFill>
              </a:rPr>
              <a:t>OCLC Research</a:t>
            </a:r>
          </a:p>
        </p:txBody>
      </p:sp>
      <p:pic>
        <p:nvPicPr>
          <p:cNvPr id="150532" name="Picture 4"/>
          <p:cNvPicPr>
            <a:picLocks noChangeAspect="1" noChangeArrowheads="1"/>
          </p:cNvPicPr>
          <p:nvPr/>
        </p:nvPicPr>
        <p:blipFill>
          <a:blip r:embed="rId3" cstate="print"/>
          <a:srcRect/>
          <a:stretch>
            <a:fillRect/>
          </a:stretch>
        </p:blipFill>
        <p:spPr bwMode="auto">
          <a:xfrm>
            <a:off x="3048000" y="3429000"/>
            <a:ext cx="3810000" cy="2420938"/>
          </a:xfrm>
          <a:prstGeom prst="rect">
            <a:avLst/>
          </a:prstGeom>
          <a:noFill/>
          <a:ln w="57150" algn="ctr">
            <a:noFill/>
            <a:miter lim="800000"/>
            <a:headEnd/>
            <a:tailEnd/>
          </a:ln>
          <a:effectLst/>
        </p:spPr>
      </p:pic>
      <p:sp>
        <p:nvSpPr>
          <p:cNvPr id="150533" name="Oval 5"/>
          <p:cNvSpPr>
            <a:spLocks noChangeArrowheads="1"/>
          </p:cNvSpPr>
          <p:nvPr/>
        </p:nvSpPr>
        <p:spPr bwMode="auto">
          <a:xfrm>
            <a:off x="8229600" y="228600"/>
            <a:ext cx="685800" cy="685800"/>
          </a:xfrm>
          <a:prstGeom prst="ellipse">
            <a:avLst/>
          </a:prstGeom>
          <a:gradFill rotWithShape="1">
            <a:gsLst>
              <a:gs pos="0">
                <a:schemeClr val="accent2">
                  <a:gamma/>
                  <a:shade val="46275"/>
                  <a:invGamma/>
                </a:schemeClr>
              </a:gs>
              <a:gs pos="100000">
                <a:schemeClr val="accent2"/>
              </a:gs>
            </a:gsLst>
            <a:lin ang="5400000" scaled="1"/>
          </a:gradFill>
          <a:ln w="9525">
            <a:solidFill>
              <a:srgbClr val="E69426"/>
            </a:solidFill>
            <a:round/>
            <a:headEnd/>
            <a:tailEnd/>
          </a:ln>
          <a:effectLst/>
        </p:spPr>
        <p:txBody>
          <a:bodyPr wrap="none" anchor="ctr"/>
          <a:lstStyle/>
          <a:p>
            <a:pPr algn="ctr"/>
            <a:r>
              <a:rPr lang="en-US" dirty="0">
                <a:solidFill>
                  <a:schemeClr val="bg1"/>
                </a:solidFill>
              </a:rPr>
              <a:t>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7" name="Rectangle 7"/>
          <p:cNvSpPr>
            <a:spLocks noGrp="1" noChangeArrowheads="1"/>
          </p:cNvSpPr>
          <p:nvPr>
            <p:ph type="title"/>
          </p:nvPr>
        </p:nvSpPr>
        <p:spPr/>
        <p:txBody>
          <a:bodyPr/>
          <a:lstStyle/>
          <a:p>
            <a:r>
              <a:rPr lang="en-US" dirty="0" smtClean="0">
                <a:hlinkClick r:id="rId3"/>
              </a:rPr>
              <a:t>OCLC Research</a:t>
            </a:r>
            <a:r>
              <a:rPr lang="en-US" dirty="0" smtClean="0"/>
              <a:t>, a division of OCLC</a:t>
            </a:r>
          </a:p>
        </p:txBody>
      </p:sp>
      <p:sp>
        <p:nvSpPr>
          <p:cNvPr id="102408" name="Rectangle 8"/>
          <p:cNvSpPr>
            <a:spLocks noGrp="1" noChangeArrowheads="1"/>
          </p:cNvSpPr>
          <p:nvPr>
            <p:ph type="body" sz="half" idx="1"/>
          </p:nvPr>
        </p:nvSpPr>
        <p:spPr>
          <a:xfrm>
            <a:off x="434975" y="1219200"/>
            <a:ext cx="3775075" cy="4691063"/>
          </a:xfrm>
        </p:spPr>
        <p:txBody>
          <a:bodyPr/>
          <a:lstStyle/>
          <a:p>
            <a:pPr marL="238125" indent="-225425"/>
            <a:r>
              <a:rPr lang="en-US" sz="2000" dirty="0" smtClean="0"/>
              <a:t>Three activities in one unit: </a:t>
            </a:r>
          </a:p>
          <a:p>
            <a:pPr lvl="1"/>
            <a:r>
              <a:rPr lang="en-US" sz="1700" b="1" dirty="0" smtClean="0"/>
              <a:t>OCLC Research</a:t>
            </a:r>
          </a:p>
          <a:p>
            <a:pPr lvl="2"/>
            <a:r>
              <a:rPr lang="en-US" sz="1500" dirty="0" smtClean="0"/>
              <a:t>Applied research</a:t>
            </a:r>
          </a:p>
          <a:p>
            <a:pPr lvl="1"/>
            <a:r>
              <a:rPr lang="en-US" sz="1700" b="1" dirty="0" smtClean="0"/>
              <a:t>RLG Partnership</a:t>
            </a:r>
          </a:p>
          <a:p>
            <a:pPr lvl="2"/>
            <a:r>
              <a:rPr lang="en-US" sz="1500" dirty="0" smtClean="0"/>
              <a:t>Collaboration with research libraries, archives, museums</a:t>
            </a:r>
          </a:p>
          <a:p>
            <a:pPr lvl="1"/>
            <a:r>
              <a:rPr lang="en-US" sz="1700" b="1" dirty="0" smtClean="0"/>
              <a:t>Innovation Lab</a:t>
            </a:r>
          </a:p>
          <a:p>
            <a:pPr lvl="2"/>
            <a:r>
              <a:rPr lang="en-US" sz="1500" dirty="0" smtClean="0"/>
              <a:t>Quick prototyping of products</a:t>
            </a:r>
          </a:p>
          <a:p>
            <a:pPr marL="238125" indent="-225425"/>
            <a:r>
              <a:rPr lang="en-US" sz="2000" dirty="0" smtClean="0"/>
              <a:t>~50 staff</a:t>
            </a:r>
          </a:p>
          <a:p>
            <a:pPr lvl="1"/>
            <a:r>
              <a:rPr lang="en-US" sz="1700" dirty="0" smtClean="0"/>
              <a:t>Scientists &amp; Program Officers</a:t>
            </a:r>
          </a:p>
          <a:p>
            <a:pPr lvl="1"/>
            <a:r>
              <a:rPr lang="en-US" sz="1700" dirty="0" smtClean="0"/>
              <a:t>Programmers/Engineers</a:t>
            </a:r>
          </a:p>
          <a:p>
            <a:pPr lvl="1"/>
            <a:r>
              <a:rPr lang="en-US" sz="1700" dirty="0" smtClean="0"/>
              <a:t>Staff in supporting roles</a:t>
            </a:r>
          </a:p>
        </p:txBody>
      </p:sp>
      <p:sp>
        <p:nvSpPr>
          <p:cNvPr id="102409" name="Rectangle 9"/>
          <p:cNvSpPr>
            <a:spLocks noGrp="1" noChangeArrowheads="1"/>
          </p:cNvSpPr>
          <p:nvPr>
            <p:ph type="body" sz="half" idx="2"/>
          </p:nvPr>
        </p:nvSpPr>
        <p:spPr>
          <a:xfrm>
            <a:off x="4362450" y="1219200"/>
            <a:ext cx="3775075" cy="4876800"/>
          </a:xfrm>
        </p:spPr>
        <p:txBody>
          <a:bodyPr/>
          <a:lstStyle/>
          <a:p>
            <a:pPr marL="238125" indent="-225425"/>
            <a:r>
              <a:rPr lang="en-US" sz="2000" dirty="0" smtClean="0"/>
              <a:t>Applied research, standards work, prototypes, reports, events in support of OCLC’s mission</a:t>
            </a:r>
          </a:p>
          <a:p>
            <a:pPr lvl="1"/>
            <a:r>
              <a:rPr lang="en-US" sz="1700" dirty="0" smtClean="0">
                <a:hlinkClick r:id="rId4"/>
              </a:rPr>
              <a:t>Infrastructure &amp; Standards Support</a:t>
            </a:r>
            <a:r>
              <a:rPr lang="en-US" sz="1700" dirty="0" smtClean="0"/>
              <a:t> </a:t>
            </a:r>
          </a:p>
          <a:p>
            <a:pPr lvl="1"/>
            <a:r>
              <a:rPr lang="en-US" sz="1700" dirty="0" smtClean="0">
                <a:hlinkClick r:id="rId4"/>
              </a:rPr>
              <a:t>Metadata Support &amp; Management</a:t>
            </a:r>
            <a:r>
              <a:rPr lang="en-US" sz="1700" dirty="0" smtClean="0"/>
              <a:t> </a:t>
            </a:r>
          </a:p>
          <a:p>
            <a:pPr lvl="1"/>
            <a:r>
              <a:rPr lang="en-US" sz="1700" dirty="0" smtClean="0">
                <a:hlinkClick r:id="rId4"/>
              </a:rPr>
              <a:t>Mobilizing Unique Materials</a:t>
            </a:r>
            <a:r>
              <a:rPr lang="en-US" sz="1700" dirty="0" smtClean="0"/>
              <a:t> </a:t>
            </a:r>
          </a:p>
          <a:p>
            <a:pPr lvl="1"/>
            <a:r>
              <a:rPr lang="en-US" sz="1700" dirty="0" smtClean="0">
                <a:hlinkClick r:id="rId4"/>
              </a:rPr>
              <a:t>Research Information Management (RIM)</a:t>
            </a:r>
            <a:r>
              <a:rPr lang="en-US" sz="1700" dirty="0" smtClean="0"/>
              <a:t> </a:t>
            </a:r>
          </a:p>
          <a:p>
            <a:pPr lvl="1"/>
            <a:r>
              <a:rPr lang="en-US" sz="1700" dirty="0" smtClean="0">
                <a:hlinkClick r:id="rId4"/>
              </a:rPr>
              <a:t>System-wide Organization</a:t>
            </a:r>
            <a:r>
              <a:rPr lang="en-US" sz="1700" dirty="0" smtClean="0"/>
              <a:t> </a:t>
            </a:r>
          </a:p>
          <a:p>
            <a:pPr lvl="1"/>
            <a:r>
              <a:rPr lang="en-US" sz="1700" dirty="0" smtClean="0">
                <a:hlinkClick r:id="rId4"/>
              </a:rPr>
              <a:t>User Behavior Studies &amp; Synthesis</a:t>
            </a:r>
            <a:r>
              <a:rPr lang="en-US" sz="1700" dirty="0" smtClean="0"/>
              <a:t> </a:t>
            </a:r>
          </a:p>
          <a:p>
            <a:pPr marL="238125" indent="-225425"/>
            <a:r>
              <a:rPr lang="en-US" sz="2000" dirty="0" smtClean="0"/>
              <a:t>Outputs are freely available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Grp="1" noChangeArrowheads="1"/>
          </p:cNvSpPr>
          <p:nvPr>
            <p:ph type="title" idx="4294967295"/>
          </p:nvPr>
        </p:nvSpPr>
        <p:spPr>
          <a:xfrm>
            <a:off x="3048000" y="1752600"/>
            <a:ext cx="6019800" cy="995363"/>
          </a:xfrm>
        </p:spPr>
        <p:txBody>
          <a:bodyPr/>
          <a:lstStyle/>
          <a:p>
            <a:r>
              <a:rPr lang="en-US" sz="2400" i="1" dirty="0" smtClean="0">
                <a:solidFill>
                  <a:schemeClr val="tx1"/>
                </a:solidFill>
              </a:rPr>
              <a:t>FRBR (Functional Requirements of Bibliographic Records) </a:t>
            </a:r>
            <a:r>
              <a:rPr lang="en-US" sz="2400" dirty="0" smtClean="0">
                <a:solidFill>
                  <a:schemeClr val="tx1"/>
                </a:solidFill>
              </a:rPr>
              <a:t>– related work</a:t>
            </a:r>
          </a:p>
        </p:txBody>
      </p:sp>
      <p:pic>
        <p:nvPicPr>
          <p:cNvPr id="6" name="Content Placeholder 5"/>
          <p:cNvPicPr>
            <a:picLocks noChangeArrowheads="1"/>
          </p:cNvPicPr>
          <p:nvPr/>
        </p:nvPicPr>
        <p:blipFill>
          <a:blip r:embed="rId3" cstate="print"/>
          <a:srcRect/>
          <a:stretch>
            <a:fillRect/>
          </a:stretch>
        </p:blipFill>
        <p:spPr bwMode="auto">
          <a:xfrm>
            <a:off x="2971800" y="3581400"/>
            <a:ext cx="4062413" cy="2112963"/>
          </a:xfrm>
          <a:prstGeom prst="rect">
            <a:avLst/>
          </a:prstGeom>
          <a:noFill/>
          <a:ln w="9525">
            <a:noFill/>
            <a:miter lim="800000"/>
            <a:headEnd/>
            <a:tailEnd/>
          </a:ln>
        </p:spPr>
      </p:pic>
      <p:sp>
        <p:nvSpPr>
          <p:cNvPr id="146438" name="Oval 6"/>
          <p:cNvSpPr>
            <a:spLocks noChangeArrowheads="1"/>
          </p:cNvSpPr>
          <p:nvPr/>
        </p:nvSpPr>
        <p:spPr bwMode="auto">
          <a:xfrm>
            <a:off x="8229600" y="228600"/>
            <a:ext cx="685800" cy="685800"/>
          </a:xfrm>
          <a:prstGeom prst="ellipse">
            <a:avLst/>
          </a:prstGeom>
          <a:gradFill rotWithShape="1">
            <a:gsLst>
              <a:gs pos="0">
                <a:schemeClr val="accent2">
                  <a:gamma/>
                  <a:shade val="46275"/>
                  <a:invGamma/>
                </a:schemeClr>
              </a:gs>
              <a:gs pos="100000">
                <a:schemeClr val="accent2"/>
              </a:gs>
            </a:gsLst>
            <a:lin ang="5400000" scaled="1"/>
          </a:gradFill>
          <a:ln w="9525">
            <a:solidFill>
              <a:srgbClr val="E69426"/>
            </a:solidFill>
            <a:round/>
            <a:headEnd/>
            <a:tailEnd/>
          </a:ln>
          <a:effectLst/>
        </p:spPr>
        <p:txBody>
          <a:bodyPr wrap="none" anchor="ctr"/>
          <a:lstStyle/>
          <a:p>
            <a:pPr algn="ctr"/>
            <a:r>
              <a:rPr lang="en-US" dirty="0">
                <a:solidFill>
                  <a:schemeClr val="bg1"/>
                </a:solidFill>
              </a:rPr>
              <a:t>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80" name="Rectangle 8"/>
          <p:cNvSpPr>
            <a:spLocks noGrp="1" noChangeArrowheads="1"/>
          </p:cNvSpPr>
          <p:nvPr>
            <p:ph type="title" idx="4294967295"/>
          </p:nvPr>
        </p:nvSpPr>
        <p:spPr/>
        <p:txBody>
          <a:bodyPr lIns="91440" tIns="45720" rIns="91440" bIns="45720" anchor="ctr"/>
          <a:lstStyle/>
          <a:p>
            <a:r>
              <a:rPr lang="en-US" dirty="0" smtClean="0"/>
              <a:t>FRBR in Five</a:t>
            </a:r>
          </a:p>
        </p:txBody>
      </p:sp>
      <p:sp>
        <p:nvSpPr>
          <p:cNvPr id="92163" name="Rectangle 9"/>
          <p:cNvSpPr>
            <a:spLocks noGrp="1" noChangeArrowheads="1"/>
          </p:cNvSpPr>
          <p:nvPr>
            <p:ph type="body" idx="4294967295"/>
          </p:nvPr>
        </p:nvSpPr>
        <p:spPr/>
        <p:txBody>
          <a:bodyPr/>
          <a:lstStyle/>
          <a:p>
            <a:pPr>
              <a:buFontTx/>
              <a:buNone/>
            </a:pPr>
            <a:r>
              <a:rPr lang="en-US" sz="2300" dirty="0" smtClean="0"/>
              <a:t>FRBR = Functional Requirements for Bibliographic Records</a:t>
            </a:r>
          </a:p>
          <a:p>
            <a:pPr>
              <a:buFontTx/>
              <a:buNone/>
            </a:pPr>
            <a:r>
              <a:rPr lang="en-US" sz="2300" dirty="0" smtClean="0"/>
              <a:t>Developed by cataloging experts working under the auspices of IFLA (International Federation of Library Associations and Institutions) </a:t>
            </a:r>
          </a:p>
          <a:p>
            <a:pPr>
              <a:buFontTx/>
              <a:buNone/>
            </a:pPr>
            <a:r>
              <a:rPr lang="en-US" sz="2300" dirty="0" smtClean="0"/>
              <a:t>FRBR</a:t>
            </a:r>
            <a:r>
              <a:rPr lang="en-US" sz="2300" i="1" dirty="0" smtClean="0"/>
              <a:t> </a:t>
            </a:r>
            <a:r>
              <a:rPr lang="en-US" sz="2300" dirty="0" smtClean="0"/>
              <a:t>is from a document issued by IFLA:</a:t>
            </a:r>
          </a:p>
          <a:p>
            <a:pPr lvl="1"/>
            <a:r>
              <a:rPr lang="en-US" i="1" dirty="0" smtClean="0"/>
              <a:t>Functional requirements for bibliographic records : final report</a:t>
            </a:r>
            <a:r>
              <a:rPr lang="en-US" dirty="0" smtClean="0"/>
              <a:t> (1998) [</a:t>
            </a:r>
            <a:r>
              <a:rPr lang="en-US" dirty="0" smtClean="0">
                <a:hlinkClick r:id="rId3"/>
              </a:rPr>
              <a:t>link</a:t>
            </a:r>
            <a:r>
              <a:rPr lang="en-US" dirty="0" smtClean="0"/>
              <a:t>]</a:t>
            </a:r>
          </a:p>
          <a:p>
            <a:pPr>
              <a:buFontTx/>
              <a:buNone/>
            </a:pPr>
            <a:r>
              <a:rPr lang="en-US" sz="2300" dirty="0" smtClean="0"/>
              <a:t>FRBR is a conceptual model not a standard</a:t>
            </a:r>
          </a:p>
          <a:p>
            <a:pPr lvl="1"/>
            <a:r>
              <a:rPr lang="en-US" dirty="0" smtClean="0"/>
              <a:t>FRBR systematically models the bibliographic universe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6"/>
          <p:cNvSpPr>
            <a:spLocks noGrp="1" noChangeArrowheads="1"/>
          </p:cNvSpPr>
          <p:nvPr>
            <p:ph type="title" idx="4294967295"/>
          </p:nvPr>
        </p:nvSpPr>
        <p:spPr/>
        <p:txBody>
          <a:bodyPr lIns="91440" tIns="45720" rIns="91440" bIns="45720" anchor="ctr"/>
          <a:lstStyle/>
          <a:p>
            <a:r>
              <a:rPr lang="en-US" dirty="0" smtClean="0"/>
              <a:t>Group 1 - Bibliographic Entities</a:t>
            </a:r>
          </a:p>
        </p:txBody>
      </p:sp>
      <p:sp>
        <p:nvSpPr>
          <p:cNvPr id="93187" name="Rectangle 7"/>
          <p:cNvSpPr>
            <a:spLocks noGrp="1" noChangeArrowheads="1"/>
          </p:cNvSpPr>
          <p:nvPr>
            <p:ph type="body" idx="4294967295"/>
          </p:nvPr>
        </p:nvSpPr>
        <p:spPr/>
        <p:txBody>
          <a:bodyPr/>
          <a:lstStyle/>
          <a:p>
            <a:pPr>
              <a:lnSpc>
                <a:spcPct val="90000"/>
              </a:lnSpc>
              <a:buFontTx/>
              <a:buNone/>
            </a:pPr>
            <a:r>
              <a:rPr lang="en-US" sz="1900" dirty="0" smtClean="0">
                <a:solidFill>
                  <a:srgbClr val="808080"/>
                </a:solidFill>
              </a:rPr>
              <a:t>Group 1: products of intellectual or artistic endeavor that are named of described in bibliographic records</a:t>
            </a:r>
          </a:p>
          <a:p>
            <a:pPr lvl="1">
              <a:lnSpc>
                <a:spcPct val="90000"/>
              </a:lnSpc>
            </a:pPr>
            <a:r>
              <a:rPr lang="en-US" sz="1800" dirty="0" smtClean="0">
                <a:solidFill>
                  <a:srgbClr val="808080"/>
                </a:solidFill>
              </a:rPr>
              <a:t>work, expression, manifestation, item</a:t>
            </a:r>
            <a:endParaRPr lang="en-US" sz="1700" dirty="0" smtClean="0">
              <a:solidFill>
                <a:srgbClr val="808080"/>
              </a:solidFill>
            </a:endParaRPr>
          </a:p>
          <a:p>
            <a:pPr>
              <a:lnSpc>
                <a:spcPct val="110000"/>
              </a:lnSpc>
              <a:buFontTx/>
              <a:buNone/>
            </a:pPr>
            <a:r>
              <a:rPr lang="en-US" sz="2100" dirty="0" smtClean="0"/>
              <a:t>Work</a:t>
            </a:r>
          </a:p>
          <a:p>
            <a:pPr lvl="1">
              <a:lnSpc>
                <a:spcPct val="110000"/>
              </a:lnSpc>
            </a:pPr>
            <a:r>
              <a:rPr lang="en-US" sz="1700" dirty="0" smtClean="0"/>
              <a:t>A distinct intellectual or artistic creation</a:t>
            </a:r>
          </a:p>
          <a:p>
            <a:pPr>
              <a:lnSpc>
                <a:spcPct val="110000"/>
              </a:lnSpc>
              <a:buFontTx/>
              <a:buNone/>
            </a:pPr>
            <a:r>
              <a:rPr lang="en-US" sz="1900" dirty="0" smtClean="0"/>
              <a:t>Expression</a:t>
            </a:r>
          </a:p>
          <a:p>
            <a:pPr lvl="1">
              <a:lnSpc>
                <a:spcPct val="110000"/>
              </a:lnSpc>
            </a:pPr>
            <a:r>
              <a:rPr lang="en-US" sz="1700" dirty="0" smtClean="0"/>
              <a:t>The intellectual or artistic realization of a work</a:t>
            </a:r>
          </a:p>
          <a:p>
            <a:pPr>
              <a:lnSpc>
                <a:spcPct val="110000"/>
              </a:lnSpc>
              <a:buFontTx/>
              <a:buNone/>
            </a:pPr>
            <a:r>
              <a:rPr lang="en-US" sz="1900" dirty="0" smtClean="0"/>
              <a:t>Manifestation</a:t>
            </a:r>
          </a:p>
          <a:p>
            <a:pPr lvl="1">
              <a:lnSpc>
                <a:spcPct val="110000"/>
              </a:lnSpc>
            </a:pPr>
            <a:r>
              <a:rPr lang="en-US" sz="1700" dirty="0" smtClean="0"/>
              <a:t>The physical embodiment of an expression of a work</a:t>
            </a:r>
          </a:p>
          <a:p>
            <a:pPr>
              <a:lnSpc>
                <a:spcPct val="110000"/>
              </a:lnSpc>
              <a:buFontTx/>
              <a:buNone/>
            </a:pPr>
            <a:r>
              <a:rPr lang="en-US" sz="1900" dirty="0" smtClean="0"/>
              <a:t>Item</a:t>
            </a:r>
          </a:p>
          <a:p>
            <a:pPr lvl="1">
              <a:lnSpc>
                <a:spcPct val="110000"/>
              </a:lnSpc>
            </a:pPr>
            <a:r>
              <a:rPr lang="en-US" sz="1700" dirty="0" smtClean="0"/>
              <a:t>A single example of a manifestation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1" name="AutoShape 5"/>
          <p:cNvSpPr>
            <a:spLocks noChangeArrowheads="1"/>
          </p:cNvSpPr>
          <p:nvPr/>
        </p:nvSpPr>
        <p:spPr bwMode="auto">
          <a:xfrm>
            <a:off x="152400" y="1066800"/>
            <a:ext cx="8534400" cy="609600"/>
          </a:xfrm>
          <a:prstGeom prst="roundRect">
            <a:avLst>
              <a:gd name="adj" fmla="val 16667"/>
            </a:avLst>
          </a:prstGeom>
          <a:solidFill>
            <a:srgbClr val="DDDDDD"/>
          </a:solidFill>
          <a:ln w="9525">
            <a:noFill/>
            <a:round/>
            <a:headEnd/>
            <a:tailEnd/>
          </a:ln>
          <a:effectLst/>
        </p:spPr>
        <p:txBody>
          <a:bodyPr wrap="none" anchor="ctr"/>
          <a:lstStyle/>
          <a:p>
            <a:pPr algn="ctr"/>
            <a:endParaRPr lang="en-US" sz="1800" i="1" dirty="0"/>
          </a:p>
        </p:txBody>
      </p:sp>
      <p:sp>
        <p:nvSpPr>
          <p:cNvPr id="183302" name="Rectangle 6"/>
          <p:cNvSpPr>
            <a:spLocks noGrp="1" noChangeArrowheads="1"/>
          </p:cNvSpPr>
          <p:nvPr>
            <p:ph type="title"/>
          </p:nvPr>
        </p:nvSpPr>
        <p:spPr/>
        <p:txBody>
          <a:bodyPr/>
          <a:lstStyle/>
          <a:p>
            <a:r>
              <a:rPr lang="en-US" dirty="0" smtClean="0"/>
              <a:t>FRBR example – </a:t>
            </a:r>
            <a:r>
              <a:rPr lang="en-US" i="1" dirty="0" smtClean="0"/>
              <a:t>Don Quixote</a:t>
            </a:r>
          </a:p>
        </p:txBody>
      </p:sp>
      <p:sp>
        <p:nvSpPr>
          <p:cNvPr id="183304" name="Rectangle 8"/>
          <p:cNvSpPr>
            <a:spLocks noChangeArrowheads="1"/>
          </p:cNvSpPr>
          <p:nvPr/>
        </p:nvSpPr>
        <p:spPr bwMode="auto">
          <a:xfrm>
            <a:off x="381000" y="1166813"/>
            <a:ext cx="1017588" cy="409575"/>
          </a:xfrm>
          <a:prstGeom prst="rect">
            <a:avLst/>
          </a:prstGeom>
          <a:noFill/>
          <a:ln w="22225" algn="ctr">
            <a:noFill/>
            <a:miter lim="800000"/>
            <a:headEnd/>
            <a:tailEnd/>
          </a:ln>
          <a:effectLst/>
        </p:spPr>
        <p:txBody>
          <a:bodyPr wrap="none">
            <a:spAutoFit/>
          </a:bodyPr>
          <a:lstStyle/>
          <a:p>
            <a:pPr>
              <a:lnSpc>
                <a:spcPct val="95000"/>
              </a:lnSpc>
            </a:pPr>
            <a:r>
              <a:rPr lang="en-US" sz="2200" dirty="0">
                <a:solidFill>
                  <a:schemeClr val="folHlink"/>
                </a:solidFill>
                <a:latin typeface="Verdana" pitchFamily="34" charset="0"/>
              </a:rPr>
              <a:t>Work</a:t>
            </a:r>
          </a:p>
        </p:txBody>
      </p:sp>
      <p:sp>
        <p:nvSpPr>
          <p:cNvPr id="183306" name="Rectangle 10"/>
          <p:cNvSpPr>
            <a:spLocks noChangeArrowheads="1"/>
          </p:cNvSpPr>
          <p:nvPr/>
        </p:nvSpPr>
        <p:spPr bwMode="auto">
          <a:xfrm>
            <a:off x="2349500" y="1173163"/>
            <a:ext cx="5803900" cy="396875"/>
          </a:xfrm>
          <a:prstGeom prst="rect">
            <a:avLst/>
          </a:prstGeom>
          <a:noFill/>
          <a:ln w="9525">
            <a:noFill/>
            <a:miter lim="800000"/>
            <a:headEnd/>
            <a:tailEnd/>
          </a:ln>
          <a:effectLst/>
        </p:spPr>
        <p:txBody>
          <a:bodyPr wrap="none">
            <a:spAutoFit/>
          </a:bodyPr>
          <a:lstStyle/>
          <a:p>
            <a:r>
              <a:rPr lang="es-ES" sz="2000" i="1" dirty="0"/>
              <a:t>El ingenioso hidalgo don Quixote de la Mancha</a:t>
            </a:r>
            <a:endParaRPr lang="en-US" sz="2000" i="1" dirty="0"/>
          </a:p>
        </p:txBody>
      </p:sp>
      <p:grpSp>
        <p:nvGrpSpPr>
          <p:cNvPr id="183342" name="Group 46"/>
          <p:cNvGrpSpPr>
            <a:grpSpLocks/>
          </p:cNvGrpSpPr>
          <p:nvPr/>
        </p:nvGrpSpPr>
        <p:grpSpPr bwMode="auto">
          <a:xfrm>
            <a:off x="152400" y="1828800"/>
            <a:ext cx="8534400" cy="2505075"/>
            <a:chOff x="96" y="1152"/>
            <a:chExt cx="5376" cy="1578"/>
          </a:xfrm>
        </p:grpSpPr>
        <p:sp>
          <p:nvSpPr>
            <p:cNvPr id="183300" name="AutoShape 4"/>
            <p:cNvSpPr>
              <a:spLocks noChangeArrowheads="1"/>
            </p:cNvSpPr>
            <p:nvPr/>
          </p:nvSpPr>
          <p:spPr bwMode="auto">
            <a:xfrm>
              <a:off x="96" y="1152"/>
              <a:ext cx="5376" cy="624"/>
            </a:xfrm>
            <a:prstGeom prst="roundRect">
              <a:avLst>
                <a:gd name="adj" fmla="val 16667"/>
              </a:avLst>
            </a:prstGeom>
            <a:solidFill>
              <a:srgbClr val="DDDDDD"/>
            </a:solidFill>
            <a:ln w="9525">
              <a:noFill/>
              <a:round/>
              <a:headEnd/>
              <a:tailEnd/>
            </a:ln>
            <a:effectLst/>
          </p:spPr>
          <p:txBody>
            <a:bodyPr wrap="none" anchor="ctr"/>
            <a:lstStyle/>
            <a:p>
              <a:endParaRPr lang="en-US" dirty="0"/>
            </a:p>
          </p:txBody>
        </p:sp>
        <p:sp>
          <p:nvSpPr>
            <p:cNvPr id="183303" name="Text Box 7"/>
            <p:cNvSpPr txBox="1">
              <a:spLocks noChangeArrowheads="1"/>
            </p:cNvSpPr>
            <p:nvPr/>
          </p:nvSpPr>
          <p:spPr bwMode="auto">
            <a:xfrm>
              <a:off x="240" y="1344"/>
              <a:ext cx="1194" cy="240"/>
            </a:xfrm>
            <a:prstGeom prst="rect">
              <a:avLst/>
            </a:prstGeom>
            <a:noFill/>
            <a:ln w="9525" algn="ctr">
              <a:noFill/>
              <a:miter lim="800000"/>
              <a:headEnd/>
              <a:tailEnd/>
            </a:ln>
            <a:effectLst/>
          </p:spPr>
          <p:txBody>
            <a:bodyPr wrap="none" anchor="b">
              <a:spAutoFit/>
            </a:bodyPr>
            <a:lstStyle/>
            <a:p>
              <a:pPr algn="ctr">
                <a:lnSpc>
                  <a:spcPct val="95000"/>
                </a:lnSpc>
              </a:pPr>
              <a:r>
                <a:rPr lang="en-US" sz="2000" dirty="0">
                  <a:solidFill>
                    <a:schemeClr val="accent1"/>
                  </a:solidFill>
                  <a:latin typeface="Verdana" pitchFamily="34" charset="0"/>
                </a:rPr>
                <a:t>Expressions</a:t>
              </a:r>
            </a:p>
          </p:txBody>
        </p:sp>
        <p:sp>
          <p:nvSpPr>
            <p:cNvPr id="183308" name="Text Box 12"/>
            <p:cNvSpPr txBox="1">
              <a:spLocks noChangeArrowheads="1"/>
            </p:cNvSpPr>
            <p:nvPr/>
          </p:nvSpPr>
          <p:spPr bwMode="auto">
            <a:xfrm>
              <a:off x="2072" y="1200"/>
              <a:ext cx="677" cy="404"/>
            </a:xfrm>
            <a:prstGeom prst="rect">
              <a:avLst/>
            </a:prstGeom>
            <a:noFill/>
            <a:ln w="9525">
              <a:noFill/>
              <a:miter lim="800000"/>
              <a:headEnd/>
              <a:tailEnd/>
            </a:ln>
            <a:effectLst/>
          </p:spPr>
          <p:txBody>
            <a:bodyPr wrap="none">
              <a:spAutoFit/>
            </a:bodyPr>
            <a:lstStyle/>
            <a:p>
              <a:pPr algn="ctr"/>
              <a:r>
                <a:rPr lang="en-US" sz="1800" b="0" dirty="0">
                  <a:solidFill>
                    <a:schemeClr val="tx1"/>
                  </a:solidFill>
                  <a:latin typeface="Verdana" pitchFamily="34" charset="0"/>
                </a:rPr>
                <a:t>Original</a:t>
              </a:r>
            </a:p>
            <a:p>
              <a:pPr algn="ctr"/>
              <a:r>
                <a:rPr lang="en-US" sz="1800" b="0" dirty="0">
                  <a:solidFill>
                    <a:schemeClr val="tx1"/>
                  </a:solidFill>
                  <a:latin typeface="Verdana" pitchFamily="34" charset="0"/>
                </a:rPr>
                <a:t>edition</a:t>
              </a:r>
            </a:p>
          </p:txBody>
        </p:sp>
        <p:pic>
          <p:nvPicPr>
            <p:cNvPr id="183309" name="Picture 13"/>
            <p:cNvPicPr>
              <a:picLocks noChangeAspect="1" noChangeArrowheads="1"/>
            </p:cNvPicPr>
            <p:nvPr/>
          </p:nvPicPr>
          <p:blipFill>
            <a:blip r:embed="rId3" cstate="print"/>
            <a:srcRect/>
            <a:stretch>
              <a:fillRect/>
            </a:stretch>
          </p:blipFill>
          <p:spPr bwMode="auto">
            <a:xfrm>
              <a:off x="2051" y="1617"/>
              <a:ext cx="721" cy="1104"/>
            </a:xfrm>
            <a:prstGeom prst="rect">
              <a:avLst/>
            </a:prstGeom>
            <a:noFill/>
            <a:ln w="9525">
              <a:solidFill>
                <a:schemeClr val="tx1"/>
              </a:solidFill>
              <a:miter lim="800000"/>
              <a:headEnd/>
              <a:tailEnd/>
            </a:ln>
            <a:effectLst/>
          </p:spPr>
        </p:pic>
        <p:sp>
          <p:nvSpPr>
            <p:cNvPr id="183311" name="Text Box 15"/>
            <p:cNvSpPr txBox="1">
              <a:spLocks noChangeArrowheads="1"/>
            </p:cNvSpPr>
            <p:nvPr/>
          </p:nvSpPr>
          <p:spPr bwMode="auto">
            <a:xfrm>
              <a:off x="2948" y="1200"/>
              <a:ext cx="919" cy="404"/>
            </a:xfrm>
            <a:prstGeom prst="rect">
              <a:avLst/>
            </a:prstGeom>
            <a:noFill/>
            <a:ln w="9525">
              <a:noFill/>
              <a:miter lim="800000"/>
              <a:headEnd/>
              <a:tailEnd/>
            </a:ln>
            <a:effectLst/>
          </p:spPr>
          <p:txBody>
            <a:bodyPr wrap="none">
              <a:spAutoFit/>
            </a:bodyPr>
            <a:lstStyle/>
            <a:p>
              <a:pPr algn="ctr"/>
              <a:r>
                <a:rPr lang="en-US" sz="1800" b="0" dirty="0">
                  <a:solidFill>
                    <a:schemeClr val="tx1"/>
                  </a:solidFill>
                  <a:latin typeface="Verdana" pitchFamily="34" charset="0"/>
                </a:rPr>
                <a:t>English </a:t>
              </a:r>
            </a:p>
            <a:p>
              <a:pPr algn="ctr"/>
              <a:r>
                <a:rPr lang="en-US" sz="1800" b="0" dirty="0">
                  <a:solidFill>
                    <a:schemeClr val="tx1"/>
                  </a:solidFill>
                  <a:latin typeface="Verdana" pitchFamily="34" charset="0"/>
                </a:rPr>
                <a:t>Translation</a:t>
              </a:r>
            </a:p>
          </p:txBody>
        </p:sp>
        <p:pic>
          <p:nvPicPr>
            <p:cNvPr id="183312" name="Picture 16" descr="Cover Art"/>
            <p:cNvPicPr>
              <a:picLocks noChangeAspect="1" noChangeArrowheads="1"/>
            </p:cNvPicPr>
            <p:nvPr/>
          </p:nvPicPr>
          <p:blipFill>
            <a:blip r:embed="rId4" cstate="print"/>
            <a:srcRect/>
            <a:stretch>
              <a:fillRect/>
            </a:stretch>
          </p:blipFill>
          <p:spPr bwMode="auto">
            <a:xfrm>
              <a:off x="3039" y="1608"/>
              <a:ext cx="738" cy="1122"/>
            </a:xfrm>
            <a:prstGeom prst="rect">
              <a:avLst/>
            </a:prstGeom>
            <a:noFill/>
          </p:spPr>
        </p:pic>
        <p:sp>
          <p:nvSpPr>
            <p:cNvPr id="183313" name="Text Box 17"/>
            <p:cNvSpPr txBox="1">
              <a:spLocks noChangeArrowheads="1"/>
            </p:cNvSpPr>
            <p:nvPr/>
          </p:nvSpPr>
          <p:spPr bwMode="auto">
            <a:xfrm>
              <a:off x="3988" y="1200"/>
              <a:ext cx="860" cy="404"/>
            </a:xfrm>
            <a:prstGeom prst="rect">
              <a:avLst/>
            </a:prstGeom>
            <a:noFill/>
            <a:ln w="9525">
              <a:noFill/>
              <a:miter lim="800000"/>
              <a:headEnd/>
              <a:tailEnd/>
            </a:ln>
            <a:effectLst/>
          </p:spPr>
          <p:txBody>
            <a:bodyPr wrap="none">
              <a:spAutoFit/>
            </a:bodyPr>
            <a:lstStyle/>
            <a:p>
              <a:pPr algn="ctr"/>
              <a:r>
                <a:rPr lang="en-US" sz="1800" b="0" dirty="0">
                  <a:solidFill>
                    <a:schemeClr val="tx1"/>
                  </a:solidFill>
                  <a:latin typeface="Verdana" pitchFamily="34" charset="0"/>
                </a:rPr>
                <a:t>Illustrated</a:t>
              </a:r>
            </a:p>
            <a:p>
              <a:pPr algn="ctr"/>
              <a:r>
                <a:rPr lang="en-US" sz="1800" b="0" dirty="0">
                  <a:solidFill>
                    <a:schemeClr val="tx1"/>
                  </a:solidFill>
                  <a:latin typeface="Verdana" pitchFamily="34" charset="0"/>
                </a:rPr>
                <a:t>edition</a:t>
              </a:r>
            </a:p>
          </p:txBody>
        </p:sp>
        <p:pic>
          <p:nvPicPr>
            <p:cNvPr id="183314" name="Picture 18" descr="Cover Art"/>
            <p:cNvPicPr>
              <a:picLocks noChangeAspect="1" noChangeArrowheads="1"/>
            </p:cNvPicPr>
            <p:nvPr/>
          </p:nvPicPr>
          <p:blipFill>
            <a:blip r:embed="rId5" cstate="print"/>
            <a:srcRect/>
            <a:stretch>
              <a:fillRect/>
            </a:stretch>
          </p:blipFill>
          <p:spPr bwMode="auto">
            <a:xfrm>
              <a:off x="4058" y="1608"/>
              <a:ext cx="720" cy="1122"/>
            </a:xfrm>
            <a:prstGeom prst="rect">
              <a:avLst/>
            </a:prstGeom>
            <a:noFill/>
          </p:spPr>
        </p:pic>
      </p:grpSp>
      <p:grpSp>
        <p:nvGrpSpPr>
          <p:cNvPr id="183344" name="Group 48"/>
          <p:cNvGrpSpPr>
            <a:grpSpLocks/>
          </p:cNvGrpSpPr>
          <p:nvPr/>
        </p:nvGrpSpPr>
        <p:grpSpPr bwMode="auto">
          <a:xfrm>
            <a:off x="152400" y="5562600"/>
            <a:ext cx="8534400" cy="685800"/>
            <a:chOff x="96" y="3504"/>
            <a:chExt cx="5376" cy="432"/>
          </a:xfrm>
        </p:grpSpPr>
        <p:sp>
          <p:nvSpPr>
            <p:cNvPr id="183333" name="AutoShape 37"/>
            <p:cNvSpPr>
              <a:spLocks noChangeArrowheads="1"/>
            </p:cNvSpPr>
            <p:nvPr/>
          </p:nvSpPr>
          <p:spPr bwMode="auto">
            <a:xfrm>
              <a:off x="96" y="3552"/>
              <a:ext cx="5376" cy="384"/>
            </a:xfrm>
            <a:prstGeom prst="roundRect">
              <a:avLst>
                <a:gd name="adj" fmla="val 16667"/>
              </a:avLst>
            </a:prstGeom>
            <a:solidFill>
              <a:srgbClr val="DDDDDD"/>
            </a:solidFill>
            <a:ln w="9525">
              <a:noFill/>
              <a:round/>
              <a:headEnd/>
              <a:tailEnd/>
            </a:ln>
            <a:effectLst/>
          </p:spPr>
          <p:txBody>
            <a:bodyPr wrap="none" anchor="ctr"/>
            <a:lstStyle/>
            <a:p>
              <a:pPr algn="ctr"/>
              <a:endParaRPr lang="en-US" sz="1800" i="1" dirty="0"/>
            </a:p>
          </p:txBody>
        </p:sp>
        <p:sp>
          <p:nvSpPr>
            <p:cNvPr id="183307" name="Text Box 11"/>
            <p:cNvSpPr txBox="1">
              <a:spLocks noChangeArrowheads="1"/>
            </p:cNvSpPr>
            <p:nvPr/>
          </p:nvSpPr>
          <p:spPr bwMode="auto">
            <a:xfrm>
              <a:off x="240" y="3624"/>
              <a:ext cx="646" cy="240"/>
            </a:xfrm>
            <a:prstGeom prst="rect">
              <a:avLst/>
            </a:prstGeom>
            <a:noFill/>
            <a:ln w="9525" algn="ctr">
              <a:noFill/>
              <a:miter lim="800000"/>
              <a:headEnd/>
              <a:tailEnd/>
            </a:ln>
            <a:effectLst/>
          </p:spPr>
          <p:txBody>
            <a:bodyPr wrap="none" anchor="b">
              <a:spAutoFit/>
            </a:bodyPr>
            <a:lstStyle/>
            <a:p>
              <a:pPr algn="ctr">
                <a:lnSpc>
                  <a:spcPct val="95000"/>
                </a:lnSpc>
              </a:pPr>
              <a:r>
                <a:rPr lang="en-US" sz="2000" dirty="0">
                  <a:solidFill>
                    <a:srgbClr val="7D2553"/>
                  </a:solidFill>
                  <a:latin typeface="Verdana" pitchFamily="34" charset="0"/>
                </a:rPr>
                <a:t>Items</a:t>
              </a:r>
            </a:p>
          </p:txBody>
        </p:sp>
        <p:grpSp>
          <p:nvGrpSpPr>
            <p:cNvPr id="183339" name="Group 43"/>
            <p:cNvGrpSpPr>
              <a:grpSpLocks/>
            </p:cNvGrpSpPr>
            <p:nvPr/>
          </p:nvGrpSpPr>
          <p:grpSpPr bwMode="auto">
            <a:xfrm>
              <a:off x="2496" y="3504"/>
              <a:ext cx="624" cy="357"/>
              <a:chOff x="2496" y="3504"/>
              <a:chExt cx="624" cy="357"/>
            </a:xfrm>
          </p:grpSpPr>
          <p:pic>
            <p:nvPicPr>
              <p:cNvPr id="183316" name="Picture 20"/>
              <p:cNvPicPr>
                <a:picLocks noChangeAspect="1" noChangeArrowheads="1"/>
              </p:cNvPicPr>
              <p:nvPr/>
            </p:nvPicPr>
            <p:blipFill>
              <a:blip r:embed="rId6" cstate="print"/>
              <a:srcRect l="12000" t="15218" r="12000" b="39565"/>
              <a:stretch>
                <a:fillRect/>
              </a:stretch>
            </p:blipFill>
            <p:spPr bwMode="auto">
              <a:xfrm>
                <a:off x="2496" y="3648"/>
                <a:ext cx="624" cy="213"/>
              </a:xfrm>
              <a:prstGeom prst="rect">
                <a:avLst/>
              </a:prstGeom>
              <a:noFill/>
              <a:ln w="9525">
                <a:noFill/>
                <a:miter lim="800000"/>
                <a:headEnd/>
                <a:tailEnd/>
              </a:ln>
              <a:effectLst/>
            </p:spPr>
          </p:pic>
          <p:sp>
            <p:nvSpPr>
              <p:cNvPr id="183327" name="Line 31"/>
              <p:cNvSpPr>
                <a:spLocks noChangeShapeType="1"/>
              </p:cNvSpPr>
              <p:nvPr/>
            </p:nvSpPr>
            <p:spPr bwMode="auto">
              <a:xfrm>
                <a:off x="2808" y="3504"/>
                <a:ext cx="0" cy="144"/>
              </a:xfrm>
              <a:prstGeom prst="line">
                <a:avLst/>
              </a:prstGeom>
              <a:noFill/>
              <a:ln w="9525">
                <a:solidFill>
                  <a:schemeClr val="tx1"/>
                </a:solidFill>
                <a:round/>
                <a:headEnd/>
                <a:tailEnd type="triangle" w="med" len="med"/>
              </a:ln>
              <a:effectLst/>
            </p:spPr>
            <p:txBody>
              <a:bodyPr/>
              <a:lstStyle/>
              <a:p>
                <a:endParaRPr lang="en-US" dirty="0"/>
              </a:p>
            </p:txBody>
          </p:sp>
        </p:grpSp>
      </p:grpSp>
      <p:grpSp>
        <p:nvGrpSpPr>
          <p:cNvPr id="183343" name="Group 47"/>
          <p:cNvGrpSpPr>
            <a:grpSpLocks/>
          </p:cNvGrpSpPr>
          <p:nvPr/>
        </p:nvGrpSpPr>
        <p:grpSpPr bwMode="auto">
          <a:xfrm>
            <a:off x="152400" y="4495800"/>
            <a:ext cx="8534400" cy="1066800"/>
            <a:chOff x="96" y="2832"/>
            <a:chExt cx="5376" cy="672"/>
          </a:xfrm>
        </p:grpSpPr>
        <p:sp>
          <p:nvSpPr>
            <p:cNvPr id="183332" name="AutoShape 36"/>
            <p:cNvSpPr>
              <a:spLocks noChangeArrowheads="1"/>
            </p:cNvSpPr>
            <p:nvPr/>
          </p:nvSpPr>
          <p:spPr bwMode="auto">
            <a:xfrm>
              <a:off x="96" y="2976"/>
              <a:ext cx="5376" cy="384"/>
            </a:xfrm>
            <a:prstGeom prst="roundRect">
              <a:avLst>
                <a:gd name="adj" fmla="val 16667"/>
              </a:avLst>
            </a:prstGeom>
            <a:solidFill>
              <a:srgbClr val="DDDDDD"/>
            </a:solidFill>
            <a:ln w="9525">
              <a:noFill/>
              <a:round/>
              <a:headEnd/>
              <a:tailEnd/>
            </a:ln>
            <a:effectLst/>
          </p:spPr>
          <p:txBody>
            <a:bodyPr wrap="none" anchor="ctr"/>
            <a:lstStyle/>
            <a:p>
              <a:pPr algn="ctr"/>
              <a:endParaRPr lang="en-US" sz="1800" i="1" dirty="0"/>
            </a:p>
          </p:txBody>
        </p:sp>
        <p:pic>
          <p:nvPicPr>
            <p:cNvPr id="183325" name="Picture 29"/>
            <p:cNvPicPr>
              <a:picLocks noChangeAspect="1" noChangeArrowheads="1"/>
            </p:cNvPicPr>
            <p:nvPr/>
          </p:nvPicPr>
          <p:blipFill>
            <a:blip r:embed="rId7" cstate="print"/>
            <a:srcRect l="12500" r="18750" b="6250"/>
            <a:stretch>
              <a:fillRect/>
            </a:stretch>
          </p:blipFill>
          <p:spPr bwMode="auto">
            <a:xfrm>
              <a:off x="3232" y="2976"/>
              <a:ext cx="352" cy="480"/>
            </a:xfrm>
            <a:prstGeom prst="rect">
              <a:avLst/>
            </a:prstGeom>
            <a:noFill/>
            <a:ln w="9525">
              <a:noFill/>
              <a:miter lim="800000"/>
              <a:headEnd/>
              <a:tailEnd/>
            </a:ln>
            <a:effectLst/>
          </p:spPr>
        </p:pic>
        <p:sp>
          <p:nvSpPr>
            <p:cNvPr id="183305" name="Text Box 9"/>
            <p:cNvSpPr txBox="1">
              <a:spLocks noChangeArrowheads="1"/>
            </p:cNvSpPr>
            <p:nvPr/>
          </p:nvSpPr>
          <p:spPr bwMode="auto">
            <a:xfrm>
              <a:off x="240" y="3048"/>
              <a:ext cx="1440" cy="240"/>
            </a:xfrm>
            <a:prstGeom prst="rect">
              <a:avLst/>
            </a:prstGeom>
            <a:noFill/>
            <a:ln w="9525" algn="ctr">
              <a:noFill/>
              <a:miter lim="800000"/>
              <a:headEnd/>
              <a:tailEnd/>
            </a:ln>
            <a:effectLst/>
          </p:spPr>
          <p:txBody>
            <a:bodyPr wrap="none" anchor="b">
              <a:spAutoFit/>
            </a:bodyPr>
            <a:lstStyle/>
            <a:p>
              <a:pPr algn="ctr">
                <a:lnSpc>
                  <a:spcPct val="95000"/>
                </a:lnSpc>
              </a:pPr>
              <a:r>
                <a:rPr lang="en-US" sz="2000" dirty="0">
                  <a:solidFill>
                    <a:srgbClr val="E69426"/>
                  </a:solidFill>
                  <a:latin typeface="Verdana" pitchFamily="34" charset="0"/>
                </a:rPr>
                <a:t>Manifestations</a:t>
              </a:r>
            </a:p>
          </p:txBody>
        </p:sp>
        <p:pic>
          <p:nvPicPr>
            <p:cNvPr id="183310" name="Picture 14" descr="MC900432645[1]"/>
            <p:cNvPicPr>
              <a:picLocks noChangeAspect="1" noChangeArrowheads="1"/>
            </p:cNvPicPr>
            <p:nvPr/>
          </p:nvPicPr>
          <p:blipFill>
            <a:blip r:embed="rId8" cstate="print"/>
            <a:srcRect/>
            <a:stretch>
              <a:fillRect/>
            </a:stretch>
          </p:blipFill>
          <p:spPr bwMode="auto">
            <a:xfrm>
              <a:off x="2518" y="2928"/>
              <a:ext cx="576" cy="576"/>
            </a:xfrm>
            <a:prstGeom prst="rect">
              <a:avLst/>
            </a:prstGeom>
            <a:noFill/>
          </p:spPr>
        </p:pic>
        <p:pic>
          <p:nvPicPr>
            <p:cNvPr id="183334" name="Picture 38"/>
            <p:cNvPicPr>
              <a:picLocks noChangeAspect="1" noChangeArrowheads="1"/>
            </p:cNvPicPr>
            <p:nvPr/>
          </p:nvPicPr>
          <p:blipFill>
            <a:blip r:embed="rId9" cstate="print"/>
            <a:srcRect/>
            <a:stretch>
              <a:fillRect/>
            </a:stretch>
          </p:blipFill>
          <p:spPr bwMode="auto">
            <a:xfrm>
              <a:off x="3835" y="2982"/>
              <a:ext cx="341" cy="467"/>
            </a:xfrm>
            <a:prstGeom prst="rect">
              <a:avLst/>
            </a:prstGeom>
            <a:noFill/>
            <a:ln w="9525">
              <a:solidFill>
                <a:srgbClr val="808080"/>
              </a:solidFill>
              <a:miter lim="800000"/>
              <a:headEnd/>
              <a:tailEnd/>
            </a:ln>
            <a:effectLst/>
          </p:spPr>
        </p:pic>
        <p:grpSp>
          <p:nvGrpSpPr>
            <p:cNvPr id="183341" name="Group 45"/>
            <p:cNvGrpSpPr>
              <a:grpSpLocks/>
            </p:cNvGrpSpPr>
            <p:nvPr/>
          </p:nvGrpSpPr>
          <p:grpSpPr bwMode="auto">
            <a:xfrm>
              <a:off x="2832" y="2832"/>
              <a:ext cx="1152" cy="144"/>
              <a:chOff x="672" y="2304"/>
              <a:chExt cx="1152" cy="144"/>
            </a:xfrm>
          </p:grpSpPr>
          <p:sp>
            <p:nvSpPr>
              <p:cNvPr id="183321" name="Line 25"/>
              <p:cNvSpPr>
                <a:spLocks noChangeShapeType="1"/>
              </p:cNvSpPr>
              <p:nvPr/>
            </p:nvSpPr>
            <p:spPr bwMode="auto">
              <a:xfrm>
                <a:off x="672" y="2304"/>
                <a:ext cx="1152" cy="0"/>
              </a:xfrm>
              <a:prstGeom prst="line">
                <a:avLst/>
              </a:prstGeom>
              <a:noFill/>
              <a:ln w="9525">
                <a:solidFill>
                  <a:schemeClr val="tx1"/>
                </a:solidFill>
                <a:round/>
                <a:headEnd/>
                <a:tailEnd/>
              </a:ln>
              <a:effectLst/>
            </p:spPr>
            <p:txBody>
              <a:bodyPr/>
              <a:lstStyle/>
              <a:p>
                <a:endParaRPr lang="en-US" dirty="0"/>
              </a:p>
            </p:txBody>
          </p:sp>
          <p:grpSp>
            <p:nvGrpSpPr>
              <p:cNvPr id="183336" name="Group 40"/>
              <p:cNvGrpSpPr>
                <a:grpSpLocks/>
              </p:cNvGrpSpPr>
              <p:nvPr/>
            </p:nvGrpSpPr>
            <p:grpSpPr bwMode="auto">
              <a:xfrm>
                <a:off x="672" y="2304"/>
                <a:ext cx="1152" cy="144"/>
                <a:chOff x="3072" y="2880"/>
                <a:chExt cx="1152" cy="240"/>
              </a:xfrm>
            </p:grpSpPr>
            <p:sp>
              <p:nvSpPr>
                <p:cNvPr id="183323" name="Line 27"/>
                <p:cNvSpPr>
                  <a:spLocks noChangeShapeType="1"/>
                </p:cNvSpPr>
                <p:nvPr/>
              </p:nvSpPr>
              <p:spPr bwMode="auto">
                <a:xfrm>
                  <a:off x="3072" y="2880"/>
                  <a:ext cx="0" cy="240"/>
                </a:xfrm>
                <a:prstGeom prst="line">
                  <a:avLst/>
                </a:prstGeom>
                <a:noFill/>
                <a:ln w="9525">
                  <a:solidFill>
                    <a:schemeClr val="tx1"/>
                  </a:solidFill>
                  <a:round/>
                  <a:headEnd/>
                  <a:tailEnd type="triangle" w="med" len="med"/>
                </a:ln>
                <a:effectLst/>
              </p:spPr>
              <p:txBody>
                <a:bodyPr/>
                <a:lstStyle/>
                <a:p>
                  <a:endParaRPr lang="en-US" dirty="0"/>
                </a:p>
              </p:txBody>
            </p:sp>
            <p:sp>
              <p:nvSpPr>
                <p:cNvPr id="183324" name="Line 28"/>
                <p:cNvSpPr>
                  <a:spLocks noChangeShapeType="1"/>
                </p:cNvSpPr>
                <p:nvPr/>
              </p:nvSpPr>
              <p:spPr bwMode="auto">
                <a:xfrm>
                  <a:off x="4224" y="2880"/>
                  <a:ext cx="0" cy="240"/>
                </a:xfrm>
                <a:prstGeom prst="line">
                  <a:avLst/>
                </a:prstGeom>
                <a:noFill/>
                <a:ln w="9525">
                  <a:solidFill>
                    <a:schemeClr val="tx1"/>
                  </a:solidFill>
                  <a:round/>
                  <a:headEnd/>
                  <a:tailEnd type="triangle" w="med" len="med"/>
                </a:ln>
                <a:effectLst/>
              </p:spPr>
              <p:txBody>
                <a:bodyPr/>
                <a:lstStyle/>
                <a:p>
                  <a:endParaRPr lang="en-US" dirty="0"/>
                </a:p>
              </p:txBody>
            </p:sp>
            <p:sp>
              <p:nvSpPr>
                <p:cNvPr id="183335" name="Line 39"/>
                <p:cNvSpPr>
                  <a:spLocks noChangeShapeType="1"/>
                </p:cNvSpPr>
                <p:nvPr/>
              </p:nvSpPr>
              <p:spPr bwMode="auto">
                <a:xfrm>
                  <a:off x="3648" y="2880"/>
                  <a:ext cx="0" cy="240"/>
                </a:xfrm>
                <a:prstGeom prst="line">
                  <a:avLst/>
                </a:prstGeom>
                <a:noFill/>
                <a:ln w="9525">
                  <a:solidFill>
                    <a:schemeClr val="tx1"/>
                  </a:solidFill>
                  <a:round/>
                  <a:headEnd/>
                  <a:tailEnd type="triangle" w="med" len="med"/>
                </a:ln>
                <a:effectLst/>
              </p:spPr>
              <p:txBody>
                <a:bodyPr/>
                <a:lstStyle/>
                <a:p>
                  <a:endParaRPr lang="en-US" dirty="0"/>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3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91440" tIns="45720" rIns="91440" bIns="45720" anchor="ctr"/>
          <a:lstStyle/>
          <a:p>
            <a:r>
              <a:rPr lang="en-US" sz="3100" dirty="0" smtClean="0">
                <a:hlinkClick r:id="rId3"/>
              </a:rPr>
              <a:t>OCLC FRBR Work-set Algorithm</a:t>
            </a:r>
            <a:endParaRPr lang="en-US" dirty="0" smtClean="0"/>
          </a:p>
        </p:txBody>
      </p:sp>
      <p:sp>
        <p:nvSpPr>
          <p:cNvPr id="3" name="Content Placeholder 2"/>
          <p:cNvSpPr>
            <a:spLocks noGrp="1"/>
          </p:cNvSpPr>
          <p:nvPr>
            <p:ph idx="4294967295"/>
          </p:nvPr>
        </p:nvSpPr>
        <p:spPr/>
        <p:txBody>
          <a:bodyPr/>
          <a:lstStyle/>
          <a:p>
            <a:pPr marL="342900" indent="-342900">
              <a:buFontTx/>
              <a:buNone/>
            </a:pPr>
            <a:r>
              <a:rPr lang="en-US" sz="2700" dirty="0" smtClean="0"/>
              <a:t>Provides a FRBR-based view of the data</a:t>
            </a:r>
          </a:p>
          <a:p>
            <a:pPr marL="342900" indent="-342900">
              <a:buFontTx/>
              <a:buAutoNum type="arabicPeriod"/>
            </a:pPr>
            <a:r>
              <a:rPr lang="en-US" sz="2700" dirty="0" smtClean="0"/>
              <a:t>Records clustered into works using  author and title fields from bibliographic and authority records</a:t>
            </a:r>
          </a:p>
          <a:p>
            <a:pPr marL="342900" indent="-342900">
              <a:buFontTx/>
              <a:buAutoNum type="arabicPeriod"/>
            </a:pPr>
            <a:r>
              <a:rPr lang="en-US" sz="2700" dirty="0" smtClean="0"/>
              <a:t> Author names and titles normalized to construct a work key</a:t>
            </a:r>
          </a:p>
          <a:p>
            <a:pPr marL="342900" indent="-342900">
              <a:buFontTx/>
              <a:buAutoNum type="arabicPeriod"/>
            </a:pPr>
            <a:r>
              <a:rPr lang="en-US" sz="2700" dirty="0" smtClean="0"/>
              <a:t> All records with the same key are grouped together in a work set or cluster</a:t>
            </a:r>
          </a:p>
          <a:p>
            <a:pPr marL="342900" indent="-342900">
              <a:buFontTx/>
              <a:buNone/>
            </a:pPr>
            <a:endParaRPr lang="en-US"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LC orang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34539</TotalTime>
  <Words>3109</Words>
  <Application>Microsoft Office PowerPoint</Application>
  <PresentationFormat>On-screen Show (4:3)</PresentationFormat>
  <Paragraphs>291</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OCLC orange "light" template</vt:lpstr>
      <vt:lpstr>OCLC Research at work: FRBR, VIAF &amp; Classify</vt:lpstr>
      <vt:lpstr>Outline</vt:lpstr>
      <vt:lpstr>OCLC Research</vt:lpstr>
      <vt:lpstr>OCLC Research, a division of OCLC</vt:lpstr>
      <vt:lpstr>FRBR (Functional Requirements of Bibliographic Records) – related work</vt:lpstr>
      <vt:lpstr>FRBR in Five</vt:lpstr>
      <vt:lpstr>Group 1 - Bibliographic Entities</vt:lpstr>
      <vt:lpstr>FRBR example – Don Quixote</vt:lpstr>
      <vt:lpstr>OCLC FRBR Work-set Algorithm</vt:lpstr>
      <vt:lpstr>FRBR: WorldCat Statistics (July 2010)</vt:lpstr>
      <vt:lpstr>How does OCLC leverage FRBR?</vt:lpstr>
      <vt:lpstr>VIAF (Virtual International Authority File)</vt:lpstr>
      <vt:lpstr>VIAF (Virtual International Authority File)</vt:lpstr>
      <vt:lpstr>Slide 14</vt:lpstr>
      <vt:lpstr>Slide 15</vt:lpstr>
      <vt:lpstr>Slide 16</vt:lpstr>
      <vt:lpstr>Slide 17</vt:lpstr>
      <vt:lpstr>Slide 18</vt:lpstr>
      <vt:lpstr>Slide 19</vt:lpstr>
      <vt:lpstr>OCLC Classify</vt:lpstr>
      <vt:lpstr>Classify</vt:lpstr>
      <vt:lpstr>Classify</vt:lpstr>
      <vt:lpstr>Classify – Costa Rica search</vt:lpstr>
      <vt:lpstr>Classify – Costa Rica search results</vt:lpstr>
      <vt:lpstr>Costa Rica – search result</vt:lpstr>
      <vt:lpstr>“Rain forest” example</vt:lpstr>
      <vt:lpstr>“Rain forest” example</vt:lpstr>
      <vt:lpstr>Thank you</vt:lpstr>
    </vt:vector>
  </TitlesOfParts>
  <Manager>Thom Hickey</Manager>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OCLC Research at work: FRBR, VIAF &amp; Classify</dc:title>
  <dc:creator>Eric Childress</dc:creator>
  <cp:keywords>FRBR, VIAF, Classify, Dublin Core</cp:keywords>
  <dc:description>Presentation to Vi Encuentro Internacional de Catalogadores [conf] San José, Costa Rica 27-29 Oct. 2010</dc:description>
  <cp:lastModifiedBy>conferp</cp:lastModifiedBy>
  <cp:revision>1537</cp:revision>
  <dcterms:created xsi:type="dcterms:W3CDTF">2010-02-12T18:16:22Z</dcterms:created>
  <dcterms:modified xsi:type="dcterms:W3CDTF">2010-12-14T17:39:21Z</dcterms:modified>
  <cp:category>presentation</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0x01010001D21B2CB3A491438F8C3CF70CF5C351</vt:lpwstr>
  </property>
</Properties>
</file>