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264" r:id="rId3"/>
    <p:sldId id="282" r:id="rId4"/>
    <p:sldId id="269" r:id="rId5"/>
    <p:sldId id="283" r:id="rId6"/>
    <p:sldId id="287" r:id="rId7"/>
    <p:sldId id="289" r:id="rId8"/>
    <p:sldId id="306" r:id="rId9"/>
    <p:sldId id="265" r:id="rId10"/>
    <p:sldId id="309" r:id="rId11"/>
    <p:sldId id="301" r:id="rId12"/>
    <p:sldId id="311" r:id="rId13"/>
    <p:sldId id="310" r:id="rId14"/>
    <p:sldId id="312" r:id="rId15"/>
    <p:sldId id="292" r:id="rId16"/>
    <p:sldId id="315" r:id="rId17"/>
    <p:sldId id="316" r:id="rId18"/>
    <p:sldId id="317" r:id="rId19"/>
    <p:sldId id="318" r:id="rId20"/>
    <p:sldId id="295" r:id="rId21"/>
    <p:sldId id="297" r:id="rId22"/>
    <p:sldId id="296" r:id="rId23"/>
    <p:sldId id="299" r:id="rId24"/>
    <p:sldId id="298" r:id="rId25"/>
    <p:sldId id="307" r:id="rId26"/>
    <p:sldId id="322" r:id="rId27"/>
    <p:sldId id="302" r:id="rId28"/>
    <p:sldId id="303" r:id="rId29"/>
    <p:sldId id="313" r:id="rId30"/>
    <p:sldId id="314" r:id="rId31"/>
    <p:sldId id="305" r:id="rId32"/>
    <p:sldId id="300" r:id="rId33"/>
    <p:sldId id="319" r:id="rId34"/>
    <p:sldId id="320" r:id="rId35"/>
    <p:sldId id="321" r:id="rId36"/>
    <p:sldId id="323" r:id="rId37"/>
    <p:sldId id="30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4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569C5-4B10-6547-B5C4-FF76CE6ED85C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F8256-2446-FF47-9891-E8EC2FF18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8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AD97D-E0C9-D34C-84A4-914FFB3CB1E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E07F1C4-B6E0-634B-8281-322AC8054F06}" type="slidenum">
              <a:rPr lang="en-CA" sz="1200"/>
              <a:pPr algn="r"/>
              <a:t>8</a:t>
            </a:fld>
            <a:endParaRPr lang="en-CA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2AEB-9D5C-2343-A017-8C58845A76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64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0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6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1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7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3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1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8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6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4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E1603-7E6A-5947-8F59-E882C31BC3B7}" type="datetimeFigureOut">
              <a:rPr lang="en-US" smtClean="0"/>
              <a:t>12-06-05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BC334-1DDA-E04E-9728-3409D53E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0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2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48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7" Type="http://schemas.openxmlformats.org/officeDocument/2006/relationships/image" Target="../media/image33.jpg"/><Relationship Id="rId8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53.jp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pn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FDLVisLabScreen_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248276"/>
            <a:ext cx="3005273" cy="200151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219134"/>
            <a:ext cx="9144000" cy="167626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Taylor Family Digital Library </a:t>
            </a:r>
            <a:br>
              <a:rPr lang="en-US" sz="3000" dirty="0" smtClean="0"/>
            </a:br>
            <a:r>
              <a:rPr lang="en-US" sz="3000" dirty="0" smtClean="0"/>
              <a:t>Technology Officer</a:t>
            </a:r>
            <a:br>
              <a:rPr lang="en-US" sz="3000" dirty="0" smtClean="0"/>
            </a:br>
            <a:r>
              <a:rPr lang="en-US" sz="3000" dirty="0" smtClean="0"/>
              <a:t>University of Calgary</a:t>
            </a:r>
            <a:endParaRPr lang="en-US" sz="30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2606842"/>
            <a:ext cx="9144000" cy="1231836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sz="3800" dirty="0">
                <a:solidFill>
                  <a:schemeClr val="tx1"/>
                </a:solidFill>
              </a:rPr>
              <a:t>OCLC Research </a:t>
            </a:r>
            <a:r>
              <a:rPr lang="en-US" sz="3800" dirty="0" smtClean="0">
                <a:solidFill>
                  <a:schemeClr val="tx1"/>
                </a:solidFill>
              </a:rPr>
              <a:t>Colloquium</a:t>
            </a:r>
          </a:p>
          <a:p>
            <a:r>
              <a:rPr lang="en-US" sz="3800" dirty="0" smtClean="0">
                <a:solidFill>
                  <a:schemeClr val="tx1"/>
                </a:solidFill>
              </a:rPr>
              <a:t>June, 2012</a:t>
            </a:r>
            <a:endParaRPr lang="en-US" sz="3800" dirty="0">
              <a:solidFill>
                <a:schemeClr val="tx1"/>
              </a:solidFill>
            </a:endParaRPr>
          </a:p>
        </p:txBody>
      </p:sp>
      <p:pic>
        <p:nvPicPr>
          <p:cNvPr id="7" name="Content Placeholder 3" descr="ShawnaSadlerTFDL_Oct18.11_58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b="11523"/>
          <a:stretch>
            <a:fillRect/>
          </a:stretch>
        </p:blipFill>
        <p:spPr>
          <a:xfrm>
            <a:off x="6123123" y="4254436"/>
            <a:ext cx="3602434" cy="1981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52400" y="4025836"/>
            <a:ext cx="97536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76200" y="62356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FDL_NightWest1_Oct20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73" y="4254436"/>
            <a:ext cx="3581400" cy="19953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99760"/>
            <a:ext cx="9144000" cy="707886"/>
          </a:xfrm>
          <a:prstGeom prst="rect">
            <a:avLst/>
          </a:prstGeom>
          <a:solidFill>
            <a:srgbClr val="0A007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Shawna Sadler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5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FDL_Maps_Oct20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0" b="6813"/>
          <a:stretch/>
        </p:blipFill>
        <p:spPr>
          <a:xfrm>
            <a:off x="2941672" y="4381436"/>
            <a:ext cx="3788193" cy="2209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Themes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54236"/>
          </a:xfrm>
        </p:spPr>
        <p:txBody>
          <a:bodyPr numCol="1">
            <a:normAutofit fontScale="55000" lnSpcReduction="20000"/>
          </a:bodyPr>
          <a:lstStyle/>
          <a:p>
            <a:r>
              <a:rPr lang="en-US" sz="3300" b="1" dirty="0" smtClean="0"/>
              <a:t>Agile</a:t>
            </a:r>
            <a:r>
              <a:rPr lang="en-US" sz="2800" dirty="0" smtClean="0"/>
              <a:t> – All spaces and technology infrastructures must be easily adaptable to changing student and researcher needs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3300" b="1" dirty="0" smtClean="0"/>
              <a:t>Contemporary</a:t>
            </a:r>
            <a:r>
              <a:rPr lang="en-US" sz="2800" dirty="0" smtClean="0"/>
              <a:t> – </a:t>
            </a:r>
            <a:r>
              <a:rPr lang="en-US" sz="2800" dirty="0" smtClean="0"/>
              <a:t>Spaces and technologies </a:t>
            </a:r>
            <a:r>
              <a:rPr lang="en-US" sz="2800" dirty="0" smtClean="0"/>
              <a:t>must  remain cutting edge, so to give our </a:t>
            </a:r>
            <a:r>
              <a:rPr lang="en-US" sz="2800" dirty="0" err="1" smtClean="0"/>
              <a:t>UofC</a:t>
            </a:r>
            <a:r>
              <a:rPr lang="en-US" sz="2800" dirty="0" smtClean="0"/>
              <a:t> Community unique access to innovation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3300" b="1" dirty="0" smtClean="0"/>
              <a:t>Inspiring</a:t>
            </a:r>
            <a:r>
              <a:rPr lang="en-US" sz="2800" dirty="0" smtClean="0"/>
              <a:t> – Technologies must leverage opportunities for our students and researchers in exciting new ways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3300" b="1" dirty="0" smtClean="0"/>
              <a:t>Innovative</a:t>
            </a:r>
            <a:r>
              <a:rPr lang="en-US" sz="2800" dirty="0" smtClean="0"/>
              <a:t> – The Library Technology staff must apply a high-level of creativity to selecting and employing technologies in the library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-152400" y="4254436"/>
            <a:ext cx="97536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 descr="magic planet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b="6029"/>
          <a:stretch>
            <a:fillRect/>
          </a:stretch>
        </p:blipFill>
        <p:spPr>
          <a:xfrm>
            <a:off x="-278606" y="4483036"/>
            <a:ext cx="3602434" cy="1981200"/>
          </a:xfrm>
          <a:prstGeom prst="rect">
            <a:avLst/>
          </a:prstGeom>
        </p:spPr>
      </p:pic>
      <p:pic>
        <p:nvPicPr>
          <p:cNvPr id="8" name="Picture 7" descr="TFDL_TouchTableGlobe_Oct2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65" y="4483036"/>
            <a:ext cx="2414136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9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Agile Infrastructure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1042"/>
            <a:ext cx="8229600" cy="5452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Raised Flooring, demountable walls, moveable furniture</a:t>
            </a:r>
            <a:endParaRPr lang="en-US" sz="2000" dirty="0"/>
          </a:p>
        </p:txBody>
      </p:sp>
      <p:pic>
        <p:nvPicPr>
          <p:cNvPr id="4" name="Picture 3" descr="0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/>
          <a:stretch/>
        </p:blipFill>
        <p:spPr>
          <a:xfrm>
            <a:off x="90481" y="4618202"/>
            <a:ext cx="2973784" cy="2056645"/>
          </a:xfrm>
          <a:prstGeom prst="rect">
            <a:avLst/>
          </a:prstGeom>
        </p:spPr>
      </p:pic>
      <p:pic>
        <p:nvPicPr>
          <p:cNvPr id="5" name="Picture 4" descr="RaisedFloor1_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08" y="4618201"/>
            <a:ext cx="2939523" cy="2056645"/>
          </a:xfrm>
          <a:prstGeom prst="rect">
            <a:avLst/>
          </a:prstGeom>
        </p:spPr>
      </p:pic>
      <p:pic>
        <p:nvPicPr>
          <p:cNvPr id="8" name="Picture 7" descr="TFDL_2ndFloorPlugins_Jan.2011_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5" y="2202723"/>
            <a:ext cx="2956360" cy="2051714"/>
          </a:xfrm>
          <a:prstGeom prst="rect">
            <a:avLst/>
          </a:prstGeom>
        </p:spPr>
      </p:pic>
      <p:pic>
        <p:nvPicPr>
          <p:cNvPr id="9" name="Picture 8" descr="photo[5]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88" y="4623133"/>
            <a:ext cx="2747065" cy="2051714"/>
          </a:xfrm>
          <a:prstGeom prst="rect">
            <a:avLst/>
          </a:prstGeom>
        </p:spPr>
      </p:pic>
      <p:pic>
        <p:nvPicPr>
          <p:cNvPr id="13" name="Picture 12" descr="IMG00171-20110315-134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6684" r="13792" b="22116"/>
          <a:stretch/>
        </p:blipFill>
        <p:spPr>
          <a:xfrm>
            <a:off x="3189008" y="2202724"/>
            <a:ext cx="2939523" cy="2051713"/>
          </a:xfrm>
          <a:prstGeom prst="rect">
            <a:avLst/>
          </a:prstGeom>
        </p:spPr>
      </p:pic>
      <p:pic>
        <p:nvPicPr>
          <p:cNvPr id="14" name="Picture 13" descr="TFDL2ndFloorWorkRoom_May201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/>
        </p:blipFill>
        <p:spPr>
          <a:xfrm>
            <a:off x="6273188" y="2236314"/>
            <a:ext cx="2671356" cy="20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7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Contemporary Infrastructure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726"/>
            <a:ext cx="8229600" cy="270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Electrical outlets built into furniture</a:t>
            </a:r>
          </a:p>
        </p:txBody>
      </p:sp>
      <p:pic>
        <p:nvPicPr>
          <p:cNvPr id="6" name="Picture 5" descr="IMG00247-20110331-16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b="16298"/>
          <a:stretch/>
        </p:blipFill>
        <p:spPr>
          <a:xfrm>
            <a:off x="4652346" y="4420284"/>
            <a:ext cx="3515590" cy="2354097"/>
          </a:xfrm>
          <a:prstGeom prst="rect">
            <a:avLst/>
          </a:prstGeom>
        </p:spPr>
      </p:pic>
      <p:pic>
        <p:nvPicPr>
          <p:cNvPr id="7" name="Picture 6" descr="IMG00094-20110105-12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7"/>
          <a:stretch/>
        </p:blipFill>
        <p:spPr>
          <a:xfrm>
            <a:off x="4652346" y="1976540"/>
            <a:ext cx="3515590" cy="2354097"/>
          </a:xfrm>
          <a:prstGeom prst="rect">
            <a:avLst/>
          </a:prstGeom>
        </p:spPr>
      </p:pic>
      <p:pic>
        <p:nvPicPr>
          <p:cNvPr id="8" name="Picture 7" descr="IMG00093-20110105-121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0"/>
          <a:stretch/>
        </p:blipFill>
        <p:spPr>
          <a:xfrm>
            <a:off x="914272" y="4463056"/>
            <a:ext cx="3515590" cy="2311325"/>
          </a:xfrm>
          <a:prstGeom prst="rect">
            <a:avLst/>
          </a:prstGeom>
        </p:spPr>
      </p:pic>
      <p:pic>
        <p:nvPicPr>
          <p:cNvPr id="10" name="Picture 9" descr="_DEC00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" y="1976540"/>
            <a:ext cx="3515590" cy="235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Contemporary Infrastructure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726"/>
            <a:ext cx="8229600" cy="270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100% Wireless infrastructure</a:t>
            </a:r>
          </a:p>
        </p:txBody>
      </p:sp>
      <p:pic>
        <p:nvPicPr>
          <p:cNvPr id="4" name="Picture 3" descr="TFDL1stFloorCoffeeTables_May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4978"/>
            <a:ext cx="5326094" cy="4264426"/>
          </a:xfrm>
          <a:prstGeom prst="rect">
            <a:avLst/>
          </a:prstGeom>
        </p:spPr>
      </p:pic>
      <p:pic>
        <p:nvPicPr>
          <p:cNvPr id="5" name="Picture 4" descr="photo[8]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4" t="18154" r="23015" b="19341"/>
          <a:stretch/>
        </p:blipFill>
        <p:spPr>
          <a:xfrm>
            <a:off x="5978544" y="2701811"/>
            <a:ext cx="2989273" cy="259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4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Innovative Infrastructure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836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Digital Signage</a:t>
            </a:r>
            <a:endParaRPr lang="en-US" sz="2800" dirty="0"/>
          </a:p>
        </p:txBody>
      </p:sp>
      <p:pic>
        <p:nvPicPr>
          <p:cNvPr id="4" name="Picture 3" descr="TFDL1stFloorVideoBlocks2_May20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16966" b="8928"/>
          <a:stretch/>
        </p:blipFill>
        <p:spPr>
          <a:xfrm>
            <a:off x="2273495" y="2008767"/>
            <a:ext cx="2398775" cy="1711354"/>
          </a:xfrm>
          <a:prstGeom prst="rect">
            <a:avLst/>
          </a:prstGeom>
        </p:spPr>
      </p:pic>
      <p:pic>
        <p:nvPicPr>
          <p:cNvPr id="5" name="Picture 4" descr="TFDL1stFloorDispaly_May20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9" b="2460"/>
          <a:stretch/>
        </p:blipFill>
        <p:spPr>
          <a:xfrm>
            <a:off x="6799144" y="3952467"/>
            <a:ext cx="2174193" cy="2775393"/>
          </a:xfrm>
          <a:prstGeom prst="rect">
            <a:avLst/>
          </a:prstGeom>
        </p:spPr>
      </p:pic>
      <p:pic>
        <p:nvPicPr>
          <p:cNvPr id="9" name="Picture 8" descr="TFDL1stFloorDisplay2_May20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3"/>
          <a:stretch/>
        </p:blipFill>
        <p:spPr>
          <a:xfrm>
            <a:off x="3627167" y="3952467"/>
            <a:ext cx="2647751" cy="2761428"/>
          </a:xfrm>
          <a:prstGeom prst="rect">
            <a:avLst/>
          </a:prstGeom>
        </p:spPr>
      </p:pic>
      <p:pic>
        <p:nvPicPr>
          <p:cNvPr id="11" name="Picture 10" descr="TFDL1stFloorServiceDesk1_May201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/>
          <a:stretch/>
        </p:blipFill>
        <p:spPr>
          <a:xfrm>
            <a:off x="525387" y="3952467"/>
            <a:ext cx="2550878" cy="2761429"/>
          </a:xfrm>
          <a:prstGeom prst="rect">
            <a:avLst/>
          </a:prstGeom>
        </p:spPr>
      </p:pic>
      <p:pic>
        <p:nvPicPr>
          <p:cNvPr id="12" name="Picture 11" descr="TFDL2ndFloorServiceDesk_May201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/>
          <a:stretch/>
        </p:blipFill>
        <p:spPr>
          <a:xfrm>
            <a:off x="7339304" y="1788754"/>
            <a:ext cx="1634033" cy="1931367"/>
          </a:xfrm>
          <a:prstGeom prst="rect">
            <a:avLst/>
          </a:prstGeom>
        </p:spPr>
      </p:pic>
      <p:pic>
        <p:nvPicPr>
          <p:cNvPr id="13" name="Picture 12" descr="TFDL2ndFloorElevatorDisplay_May201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b="16099"/>
          <a:stretch/>
        </p:blipFill>
        <p:spPr>
          <a:xfrm>
            <a:off x="525386" y="2004437"/>
            <a:ext cx="1658865" cy="1715684"/>
          </a:xfrm>
          <a:prstGeom prst="rect">
            <a:avLst/>
          </a:prstGeom>
        </p:spPr>
      </p:pic>
      <p:pic>
        <p:nvPicPr>
          <p:cNvPr id="14" name="Picture 13" descr="TFDL2ndFloorDisplay2_May2012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5"/>
          <a:stretch/>
        </p:blipFill>
        <p:spPr>
          <a:xfrm>
            <a:off x="4790233" y="1788754"/>
            <a:ext cx="2371187" cy="193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662"/>
            <a:ext cx="8229600" cy="1143000"/>
          </a:xfrm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Integrating Reference &amp; Circulation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0845" y="2372188"/>
            <a:ext cx="97536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76200" y="5658083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FDL1stFloorServiceDesk1_May20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9" b="9143"/>
          <a:stretch/>
        </p:blipFill>
        <p:spPr>
          <a:xfrm>
            <a:off x="2091361" y="2600788"/>
            <a:ext cx="4572000" cy="30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3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December 2010 all public service staff in TFDL were given an </a:t>
            </a:r>
            <a:r>
              <a:rPr lang="en-US" dirty="0" err="1" smtClean="0"/>
              <a:t>iPad</a:t>
            </a:r>
            <a:r>
              <a:rPr lang="en-US" dirty="0" smtClean="0"/>
              <a:t> to begin mobile service delivery</a:t>
            </a:r>
          </a:p>
          <a:p>
            <a:pPr marL="457200" lvl="1" indent="0">
              <a:buNone/>
            </a:pPr>
            <a:r>
              <a:rPr lang="en-US" dirty="0" smtClean="0"/>
              <a:t>Staff received training and $50 </a:t>
            </a:r>
            <a:r>
              <a:rPr lang="en-US" dirty="0" err="1" smtClean="0"/>
              <a:t>giftcard</a:t>
            </a:r>
            <a:r>
              <a:rPr lang="en-US" dirty="0" smtClean="0"/>
              <a:t> to ensure standard apps on all </a:t>
            </a:r>
            <a:r>
              <a:rPr lang="en-US" dirty="0" err="1" smtClean="0"/>
              <a:t>iPads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Staff, most librarians, more reluctant to deliver services via mobile devices</a:t>
            </a:r>
          </a:p>
          <a:p>
            <a:pPr marL="457200" lvl="1" indent="0">
              <a:buNone/>
            </a:pPr>
            <a:r>
              <a:rPr lang="en-US" dirty="0" smtClean="0"/>
              <a:t>Librarians felt they were “selling” something and </a:t>
            </a:r>
            <a:r>
              <a:rPr lang="en-US" dirty="0" smtClean="0"/>
              <a:t>uncomfortable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Service currently under redesign and staff retraining</a:t>
            </a:r>
          </a:p>
          <a:p>
            <a:pPr marL="457200" lvl="1" indent="0">
              <a:buNone/>
            </a:pPr>
            <a:r>
              <a:rPr lang="en-US" dirty="0" smtClean="0"/>
              <a:t>Reference Working Group established in fall to redesign reference service and look at issues relating to mobile reference including encouraging staff to think about user at point of need.</a:t>
            </a:r>
            <a:endParaRPr lang="en-CA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Mobile Reference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4977" y="6292334"/>
            <a:ext cx="468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Leeanne</a:t>
            </a:r>
            <a:r>
              <a:rPr lang="en-US" dirty="0" smtClean="0"/>
              <a:t> Morrow, Head Instruction &amp; Reference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6521" r="15000" b="11203"/>
          <a:stretch/>
        </p:blipFill>
        <p:spPr>
          <a:xfrm>
            <a:off x="114300" y="5631121"/>
            <a:ext cx="1080097" cy="10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8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59226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University School Week:</a:t>
            </a:r>
          </a:p>
          <a:p>
            <a:pPr marL="457200" lvl="1" indent="0">
              <a:buNone/>
            </a:pPr>
            <a:r>
              <a:rPr lang="en-US" dirty="0" smtClean="0"/>
              <a:t>Grades 2-10 in the TFDL to explore our collections, resources and the tools in our Digital Media Commons</a:t>
            </a:r>
          </a:p>
          <a:p>
            <a:pPr marL="0" indent="0">
              <a:buNone/>
            </a:pPr>
            <a:r>
              <a:rPr lang="en-US" dirty="0" smtClean="0"/>
              <a:t>Information literacy sessions: </a:t>
            </a:r>
          </a:p>
          <a:p>
            <a:pPr marL="457200" lvl="1" indent="0">
              <a:buNone/>
            </a:pPr>
            <a:r>
              <a:rPr lang="en-CA" dirty="0" smtClean="0"/>
              <a:t>Grades 10-12 International Baccalaureate </a:t>
            </a:r>
            <a:r>
              <a:rPr lang="en-US" dirty="0" smtClean="0"/>
              <a:t>Program and Academic Program in our new classrooms</a:t>
            </a:r>
          </a:p>
          <a:p>
            <a:pPr marL="0" indent="0">
              <a:buNone/>
            </a:pPr>
            <a:r>
              <a:rPr lang="en-US" dirty="0" smtClean="0"/>
              <a:t>“One off” instruction as per request by teachers:</a:t>
            </a:r>
          </a:p>
          <a:p>
            <a:pPr lvl="1"/>
            <a:r>
              <a:rPr lang="en-US" dirty="0" smtClean="0"/>
              <a:t>Grade 7’s learning about “building the west” through the use of our digitized political papers in Archives</a:t>
            </a:r>
          </a:p>
          <a:p>
            <a:pPr lvl="1"/>
            <a:r>
              <a:rPr lang="en-US" dirty="0" smtClean="0"/>
              <a:t>Viewing documents on the touch tables</a:t>
            </a:r>
            <a:endParaRPr lang="en-CA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5600" y="271462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Outreach K-12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4977" y="6292334"/>
            <a:ext cx="468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Leeanne</a:t>
            </a:r>
            <a:r>
              <a:rPr lang="en-US" dirty="0" smtClean="0"/>
              <a:t> Morrow, Head Instruction &amp; Reference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521" r="15000" b="11203"/>
          <a:stretch/>
        </p:blipFill>
        <p:spPr>
          <a:xfrm>
            <a:off x="114300" y="5631121"/>
            <a:ext cx="1080097" cy="10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2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2146300"/>
            <a:ext cx="4267201" cy="3200400"/>
          </a:xfrm>
          <a:prstGeom prst="rect">
            <a:avLst/>
          </a:prstGeom>
        </p:spPr>
      </p:pic>
      <p:pic>
        <p:nvPicPr>
          <p:cNvPr id="10" name="Picture 9" descr="IMG_14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300"/>
            <a:ext cx="4267200" cy="32004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507831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Photos of our K-12 Student Tours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76200" y="6242283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59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7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2702"/>
            <a:ext cx="3893864" cy="2920398"/>
          </a:xfrm>
          <a:prstGeom prst="rect">
            <a:avLst/>
          </a:prstGeom>
        </p:spPr>
      </p:pic>
      <p:pic>
        <p:nvPicPr>
          <p:cNvPr id="8" name="Picture 7" descr="IMG_14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562703"/>
            <a:ext cx="3898900" cy="2924175"/>
          </a:xfrm>
          <a:prstGeom prst="rect">
            <a:avLst/>
          </a:prstGeom>
        </p:spPr>
      </p:pic>
      <p:pic>
        <p:nvPicPr>
          <p:cNvPr id="9" name="Picture 8" descr="IMG_14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04" y="4563078"/>
            <a:ext cx="3007677" cy="225575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190331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Photos of our K-12 Student Tours</a:t>
            </a:r>
          </a:p>
        </p:txBody>
      </p:sp>
    </p:spTree>
    <p:extLst>
      <p:ext uri="{BB962C8B-B14F-4D97-AF65-F5344CB8AC3E}">
        <p14:creationId xmlns:p14="http://schemas.microsoft.com/office/powerpoint/2010/main" val="707152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4224" y="1649625"/>
            <a:ext cx="67151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Overview of new Taylor Family Digital Library</a:t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Organizational Overview</a:t>
            </a:r>
            <a:br>
              <a:rPr lang="en-US" sz="2400" dirty="0" smtClean="0"/>
            </a:br>
            <a:r>
              <a:rPr lang="en-US" sz="24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Featured Partners </a:t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Featured Spaces</a:t>
            </a:r>
          </a:p>
          <a:p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Next </a:t>
            </a:r>
            <a:r>
              <a:rPr lang="en-US" sz="2400" dirty="0" smtClean="0"/>
              <a:t>Steps…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212" y="259723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Presentation Outline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4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Collaborative Spaces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hoto[6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53" y="2173046"/>
            <a:ext cx="3209479" cy="2397080"/>
          </a:xfrm>
          <a:prstGeom prst="rect">
            <a:avLst/>
          </a:prstGeom>
        </p:spPr>
      </p:pic>
      <p:pic>
        <p:nvPicPr>
          <p:cNvPr id="14" name="Picture 13" descr="TFDL2ndFloorWorkRoom_May2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9" y="2173046"/>
            <a:ext cx="2996350" cy="2397080"/>
          </a:xfrm>
          <a:prstGeom prst="rect">
            <a:avLst/>
          </a:prstGeom>
        </p:spPr>
      </p:pic>
      <p:pic>
        <p:nvPicPr>
          <p:cNvPr id="3" name="Picture 2" descr="MAY_024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r="13616"/>
          <a:stretch/>
        </p:blipFill>
        <p:spPr>
          <a:xfrm>
            <a:off x="6621104" y="2173046"/>
            <a:ext cx="2387955" cy="2397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109" y="4901207"/>
            <a:ext cx="299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Workrooms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12952" y="4836675"/>
            <a:ext cx="320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Presentation Practice Rooms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1104" y="4836675"/>
            <a:ext cx="238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Edit Suites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76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Collaborative Spaces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859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Software to Enable </a:t>
            </a:r>
          </a:p>
          <a:p>
            <a:pPr marL="0" indent="0">
              <a:buNone/>
            </a:pPr>
            <a:r>
              <a:rPr lang="en-US" sz="2400" dirty="0"/>
              <a:t>S</a:t>
            </a:r>
            <a:r>
              <a:rPr lang="en-US" sz="2400" dirty="0" smtClean="0"/>
              <a:t>tudent Collaborative </a:t>
            </a:r>
            <a:r>
              <a:rPr lang="en-US" sz="2400" dirty="0"/>
              <a:t>W</a:t>
            </a:r>
            <a:r>
              <a:rPr lang="en-US" sz="2400" dirty="0" smtClean="0"/>
              <a:t>ork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049" y="5514034"/>
            <a:ext cx="5049337" cy="1320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915" y="2998420"/>
            <a:ext cx="2077062" cy="1560234"/>
          </a:xfrm>
          <a:prstGeom prst="rect">
            <a:avLst/>
          </a:prstGeom>
        </p:spPr>
      </p:pic>
      <p:pic>
        <p:nvPicPr>
          <p:cNvPr id="12" name="Picture 11" descr="tidebreak-logo-panto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67" y="1624101"/>
            <a:ext cx="3345108" cy="542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83590" y="2408344"/>
            <a:ext cx="19078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TeamSpot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28512" y="4766259"/>
            <a:ext cx="181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ClassSpot</a:t>
            </a:r>
            <a:endParaRPr lang="en-US" sz="3200" b="1" dirty="0"/>
          </a:p>
        </p:txBody>
      </p:sp>
      <p:pic>
        <p:nvPicPr>
          <p:cNvPr id="15" name="Picture 14" descr="phot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50186"/>
            <a:ext cx="2956069" cy="2207814"/>
          </a:xfrm>
          <a:prstGeom prst="rect">
            <a:avLst/>
          </a:prstGeom>
        </p:spPr>
      </p:pic>
      <p:pic>
        <p:nvPicPr>
          <p:cNvPr id="16" name="Picture 15" descr="workroo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07184"/>
            <a:ext cx="2956069" cy="190798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0" y="240524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0" y="4546809"/>
            <a:ext cx="91440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77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Collaborative Spaces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8053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Furniture to Support Collaboration</a:t>
            </a:r>
            <a:endParaRPr lang="en-US" sz="2800" dirty="0"/>
          </a:p>
        </p:txBody>
      </p:sp>
      <p:pic>
        <p:nvPicPr>
          <p:cNvPr id="8" name="Picture 7" descr="TFDL1stFloorCoffeeTables_May20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/>
          <a:stretch/>
        </p:blipFill>
        <p:spPr>
          <a:xfrm>
            <a:off x="2950720" y="3005615"/>
            <a:ext cx="2669337" cy="2232201"/>
          </a:xfrm>
          <a:prstGeom prst="rect">
            <a:avLst/>
          </a:prstGeom>
        </p:spPr>
      </p:pic>
      <p:pic>
        <p:nvPicPr>
          <p:cNvPr id="9" name="Picture 8" descr="TFDL_3rdFloorWorkCircle_Oct201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12748"/>
          <a:stretch/>
        </p:blipFill>
        <p:spPr>
          <a:xfrm>
            <a:off x="5696347" y="3001679"/>
            <a:ext cx="3447653" cy="2255884"/>
          </a:xfrm>
          <a:prstGeom prst="rect">
            <a:avLst/>
          </a:prstGeom>
        </p:spPr>
      </p:pic>
      <p:pic>
        <p:nvPicPr>
          <p:cNvPr id="10" name="Picture 9" descr="IMG00171-20110315-134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/>
          <a:stretch/>
        </p:blipFill>
        <p:spPr>
          <a:xfrm>
            <a:off x="137792" y="3021426"/>
            <a:ext cx="2694338" cy="223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8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Collaborative Spaces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437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New Public Computing</a:t>
            </a:r>
            <a:endParaRPr lang="en-US" sz="2800" dirty="0"/>
          </a:p>
        </p:txBody>
      </p:sp>
      <p:pic>
        <p:nvPicPr>
          <p:cNvPr id="8" name="Picture 7" descr="TFDL_TouchTableGlobe_Oct20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2372"/>
          <a:stretch/>
        </p:blipFill>
        <p:spPr>
          <a:xfrm>
            <a:off x="137792" y="2328572"/>
            <a:ext cx="1923149" cy="2165353"/>
          </a:xfrm>
          <a:prstGeom prst="rect">
            <a:avLst/>
          </a:prstGeom>
        </p:spPr>
      </p:pic>
      <p:pic>
        <p:nvPicPr>
          <p:cNvPr id="10" name="Picture 9" descr="TFDL_Globe_Oct2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05" y="2328571"/>
            <a:ext cx="3254540" cy="2165354"/>
          </a:xfrm>
          <a:prstGeom prst="rect">
            <a:avLst/>
          </a:prstGeom>
        </p:spPr>
      </p:pic>
      <p:pic>
        <p:nvPicPr>
          <p:cNvPr id="11" name="Picture 10" descr="MAY_024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10" y="2328572"/>
            <a:ext cx="3248030" cy="2165353"/>
          </a:xfrm>
          <a:prstGeom prst="rect">
            <a:avLst/>
          </a:prstGeom>
        </p:spPr>
      </p:pic>
      <p:pic>
        <p:nvPicPr>
          <p:cNvPr id="12" name="Picture 11" descr="MAY_026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11" y="4649269"/>
            <a:ext cx="3248030" cy="2165353"/>
          </a:xfrm>
          <a:prstGeom prst="rect">
            <a:avLst/>
          </a:prstGeom>
        </p:spPr>
      </p:pic>
      <p:pic>
        <p:nvPicPr>
          <p:cNvPr id="13" name="Picture 12" descr="TFDL2ndFloorElevatorDisplay_May201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b="17809"/>
          <a:stretch/>
        </p:blipFill>
        <p:spPr>
          <a:xfrm>
            <a:off x="137792" y="4649269"/>
            <a:ext cx="1923149" cy="2091785"/>
          </a:xfrm>
          <a:prstGeom prst="rect">
            <a:avLst/>
          </a:prstGeom>
        </p:spPr>
      </p:pic>
      <p:pic>
        <p:nvPicPr>
          <p:cNvPr id="14" name="Picture 13" descr="TFDL2ndFloorDisplayWall_May20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06" y="4649269"/>
            <a:ext cx="3254540" cy="216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1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Public Computers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IMG00094-20110105-12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8" y="2509720"/>
            <a:ext cx="3095215" cy="2321411"/>
          </a:xfrm>
          <a:prstGeom prst="rect">
            <a:avLst/>
          </a:prstGeom>
        </p:spPr>
      </p:pic>
      <p:pic>
        <p:nvPicPr>
          <p:cNvPr id="9" name="Picture 8" descr="TFDLThirdFloorMacs_Oct201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r="3225"/>
          <a:stretch/>
        </p:blipFill>
        <p:spPr>
          <a:xfrm>
            <a:off x="3353782" y="2509720"/>
            <a:ext cx="2517239" cy="23169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81829" y="193718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53782" y="1937188"/>
            <a:ext cx="257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Mac, iMacs and Mac Pros</a:t>
            </a:r>
            <a:endParaRPr lang="en-US" dirty="0"/>
          </a:p>
        </p:txBody>
      </p:sp>
      <p:pic>
        <p:nvPicPr>
          <p:cNvPr id="21" name="Picture 20" descr="workroo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r="7133"/>
          <a:stretch/>
        </p:blipFill>
        <p:spPr>
          <a:xfrm>
            <a:off x="6016979" y="2514146"/>
            <a:ext cx="2896021" cy="23169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32651" y="1955721"/>
            <a:ext cx="192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Netbook Checkout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0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Multi-Surface Computing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TFDLFirstFloorPCs_Oct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16" y="3834397"/>
            <a:ext cx="4572000" cy="2901696"/>
          </a:xfrm>
          <a:prstGeom prst="rect">
            <a:avLst/>
          </a:prstGeom>
        </p:spPr>
      </p:pic>
      <p:pic>
        <p:nvPicPr>
          <p:cNvPr id="8" name="Picture 7" descr="photo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3834397"/>
            <a:ext cx="3885116" cy="2901696"/>
          </a:xfrm>
          <a:prstGeom prst="rect">
            <a:avLst/>
          </a:prstGeom>
        </p:spPr>
      </p:pic>
      <p:pic>
        <p:nvPicPr>
          <p:cNvPr id="9" name="Picture 8" descr="TFDLVisLabScreen_03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>
          <a:xfrm>
            <a:off x="4342316" y="1554021"/>
            <a:ext cx="3611161" cy="2216646"/>
          </a:xfrm>
          <a:prstGeom prst="rect">
            <a:avLst/>
          </a:prstGeom>
        </p:spPr>
      </p:pic>
      <p:pic>
        <p:nvPicPr>
          <p:cNvPr id="10" name="Picture 9" descr="workro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5" y="1554021"/>
            <a:ext cx="3437738" cy="22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2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New Staffing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Joh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65" y="1905000"/>
            <a:ext cx="2760635" cy="3257550"/>
          </a:xfrm>
          <a:prstGeom prst="rect">
            <a:avLst/>
          </a:prstGeom>
        </p:spPr>
      </p:pic>
      <p:pic>
        <p:nvPicPr>
          <p:cNvPr id="4" name="Picture 3" descr="dylan prof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905000"/>
            <a:ext cx="3886200" cy="3257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700" y="5342235"/>
            <a:ext cx="3759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Educational Technologist</a:t>
            </a:r>
          </a:p>
          <a:p>
            <a:r>
              <a:rPr lang="en-US" dirty="0" smtClean="0"/>
              <a:t>Background in grade school education</a:t>
            </a:r>
          </a:p>
          <a:p>
            <a:r>
              <a:rPr lang="en-US" dirty="0" smtClean="0"/>
              <a:t>B.Ed.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8089" y="5342235"/>
            <a:ext cx="4185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Visualization &amp; 3D Graphics</a:t>
            </a:r>
          </a:p>
          <a:p>
            <a:r>
              <a:rPr lang="en-US" dirty="0" smtClean="0"/>
              <a:t>Background in Computer Science research</a:t>
            </a:r>
          </a:p>
          <a:p>
            <a:r>
              <a:rPr lang="en-US" dirty="0" smtClean="0"/>
              <a:t>Ph.D. Computer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0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Nickle</a:t>
            </a:r>
            <a:r>
              <a:rPr lang="en-US" dirty="0" smtClean="0">
                <a:solidFill>
                  <a:srgbClr val="FFFFFF"/>
                </a:solidFill>
              </a:rPr>
              <a:t> Galleries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5132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Open the </a:t>
            </a:r>
            <a:r>
              <a:rPr lang="en-US" sz="2800" dirty="0" err="1" smtClean="0"/>
              <a:t>Nickle</a:t>
            </a:r>
            <a:r>
              <a:rPr lang="en-US" sz="2800" dirty="0" smtClean="0"/>
              <a:t> Galleries</a:t>
            </a:r>
          </a:p>
          <a:p>
            <a:pPr algn="ctr"/>
            <a:r>
              <a:rPr lang="en-US" sz="2800" dirty="0" smtClean="0"/>
              <a:t>Fall of 2012</a:t>
            </a:r>
            <a:endParaRPr lang="en-US" sz="2800" dirty="0"/>
          </a:p>
        </p:txBody>
      </p:sp>
      <p:pic>
        <p:nvPicPr>
          <p:cNvPr id="3" name="Picture 2" descr="NickelGalleriesNov7.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467359"/>
            <a:ext cx="4165600" cy="384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3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New Alliances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8053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Student Success Centre &amp; Alumni Services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567" y="2706796"/>
            <a:ext cx="3225800" cy="199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186" y="2706796"/>
            <a:ext cx="2897386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9100"/>
            <a:ext cx="8686800" cy="4525963"/>
          </a:xfrm>
        </p:spPr>
        <p:txBody>
          <a:bodyPr/>
          <a:lstStyle/>
          <a:p>
            <a:pPr marL="514350" lvl="1" indent="-514350">
              <a:buAutoNum type="arabicPeriod"/>
            </a:pPr>
            <a:r>
              <a:rPr lang="en-US" dirty="0" smtClean="0"/>
              <a:t>Team </a:t>
            </a:r>
            <a:r>
              <a:rPr lang="en-US" dirty="0" smtClean="0"/>
              <a:t>teaching programs where services overlap	</a:t>
            </a:r>
          </a:p>
          <a:p>
            <a:pPr marL="400050" lvl="2" indent="0">
              <a:buNone/>
            </a:pPr>
            <a:r>
              <a:rPr lang="en-US" dirty="0"/>
              <a:t>	</a:t>
            </a:r>
            <a:r>
              <a:rPr lang="en-US" dirty="0" smtClean="0"/>
              <a:t>	W</a:t>
            </a:r>
            <a:r>
              <a:rPr lang="en-US" dirty="0" smtClean="0"/>
              <a:t>riting </a:t>
            </a:r>
            <a:r>
              <a:rPr lang="en-US" dirty="0" smtClean="0"/>
              <a:t>and citation help, technology and learning </a:t>
            </a:r>
            <a:r>
              <a:rPr lang="en-US" dirty="0" smtClean="0"/>
              <a:t>programs</a:t>
            </a:r>
          </a:p>
          <a:p>
            <a:pPr marL="400050" lvl="2" indent="0">
              <a:buNone/>
            </a:pPr>
            <a:endParaRPr lang="en-US" dirty="0" smtClean="0"/>
          </a:p>
          <a:p>
            <a:pPr marL="0" lvl="1" indent="0">
              <a:buNone/>
            </a:pPr>
            <a:r>
              <a:rPr lang="en-US" dirty="0" smtClean="0"/>
              <a:t>2. Sharing </a:t>
            </a:r>
            <a:r>
              <a:rPr lang="en-US" dirty="0" smtClean="0"/>
              <a:t>resources where </a:t>
            </a:r>
            <a:r>
              <a:rPr lang="en-US" dirty="0" smtClean="0"/>
              <a:t>users </a:t>
            </a:r>
            <a:r>
              <a:rPr lang="en-US" dirty="0" smtClean="0"/>
              <a:t>can benefit </a:t>
            </a:r>
          </a:p>
          <a:p>
            <a:pPr marL="400050" lvl="2" indent="0">
              <a:buNone/>
            </a:pPr>
            <a:r>
              <a:rPr lang="en-US" dirty="0" smtClean="0"/>
              <a:t>		P</a:t>
            </a:r>
            <a:r>
              <a:rPr lang="en-US" dirty="0" smtClean="0"/>
              <a:t>romotion </a:t>
            </a:r>
            <a:r>
              <a:rPr lang="en-US" dirty="0" smtClean="0"/>
              <a:t>and training of SSC staff to use </a:t>
            </a:r>
            <a:r>
              <a:rPr lang="en-US" dirty="0" err="1" smtClean="0"/>
              <a:t>libguides</a:t>
            </a:r>
            <a:r>
              <a:rPr lang="en-US" dirty="0" smtClean="0"/>
              <a:t> for topics </a:t>
            </a:r>
            <a:r>
              <a:rPr lang="en-US" dirty="0" smtClean="0"/>
              <a:t>		that </a:t>
            </a:r>
            <a:r>
              <a:rPr lang="en-US" dirty="0" smtClean="0"/>
              <a:t>can benefit all users  i.e. career planning</a:t>
            </a:r>
          </a:p>
          <a:p>
            <a:pPr marL="0" lvl="1" indent="0">
              <a:buNone/>
            </a:pPr>
            <a:endParaRPr lang="en-US" dirty="0" smtClean="0"/>
          </a:p>
          <a:p>
            <a:pPr marL="0" lvl="1" indent="0">
              <a:buNone/>
            </a:pPr>
            <a:r>
              <a:rPr lang="en-US" dirty="0" smtClean="0"/>
              <a:t>3. </a:t>
            </a:r>
            <a:r>
              <a:rPr lang="en-US" dirty="0" smtClean="0"/>
              <a:t>Staff </a:t>
            </a:r>
            <a:r>
              <a:rPr lang="en-US" dirty="0" smtClean="0"/>
              <a:t>training opportunities </a:t>
            </a:r>
          </a:p>
          <a:p>
            <a:pPr marL="400050" lvl="2" indent="0">
              <a:buNone/>
            </a:pPr>
            <a:r>
              <a:rPr lang="en-US" dirty="0" smtClean="0"/>
              <a:t>		C</a:t>
            </a:r>
            <a:r>
              <a:rPr lang="en-US" dirty="0" smtClean="0"/>
              <a:t>ross </a:t>
            </a:r>
            <a:r>
              <a:rPr lang="en-US" dirty="0" smtClean="0"/>
              <a:t>training in areas where there is over lap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CA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Building Relationships: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Student Success Centre</a:t>
            </a:r>
          </a:p>
        </p:txBody>
      </p:sp>
    </p:spTree>
    <p:extLst>
      <p:ext uri="{BB962C8B-B14F-4D97-AF65-F5344CB8AC3E}">
        <p14:creationId xmlns:p14="http://schemas.microsoft.com/office/powerpoint/2010/main" val="3331305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803400" y="1701800"/>
            <a:ext cx="5994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alibri" charset="0"/>
              </a:rPr>
              <a:t>Completion Winter 2010</a:t>
            </a:r>
          </a:p>
          <a:p>
            <a:pPr algn="ctr"/>
            <a:r>
              <a:rPr lang="en-US" sz="2800" dirty="0">
                <a:latin typeface="Calibri" charset="0"/>
              </a:rPr>
              <a:t/>
            </a:r>
            <a:br>
              <a:rPr lang="en-US" sz="2800" dirty="0">
                <a:latin typeface="Calibri" charset="0"/>
              </a:rPr>
            </a:br>
            <a:r>
              <a:rPr lang="en-US" sz="2800" dirty="0">
                <a:latin typeface="Calibri" charset="0"/>
              </a:rPr>
              <a:t>265,000 </a:t>
            </a:r>
            <a:r>
              <a:rPr lang="en-US" sz="2800" dirty="0" err="1">
                <a:latin typeface="Calibri" charset="0"/>
              </a:rPr>
              <a:t>sq.ft</a:t>
            </a:r>
            <a:r>
              <a:rPr lang="en-US" sz="2800" dirty="0">
                <a:latin typeface="Calibri" charset="0"/>
              </a:rPr>
              <a:t>.</a:t>
            </a:r>
          </a:p>
          <a:p>
            <a:pPr algn="ctr"/>
            <a:endParaRPr lang="en-US" sz="2800" dirty="0">
              <a:latin typeface="Calibri" charset="0"/>
            </a:endParaRPr>
          </a:p>
          <a:p>
            <a:pPr algn="ctr"/>
            <a:r>
              <a:rPr lang="en-US" sz="2800" dirty="0">
                <a:latin typeface="Calibri" charset="0"/>
              </a:rPr>
              <a:t>$205 Million Project</a:t>
            </a:r>
          </a:p>
        </p:txBody>
      </p:sp>
      <p:sp>
        <p:nvSpPr>
          <p:cNvPr id="9" name="Rectangle 8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8" name="Picture 12" descr="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3948113"/>
            <a:ext cx="63912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22609" y="376275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Taylor Family Digital Library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4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1500"/>
            <a:ext cx="85979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1. TFDL </a:t>
            </a:r>
            <a:r>
              <a:rPr lang="en-US" dirty="0" smtClean="0"/>
              <a:t>programs planning in initial stages</a:t>
            </a:r>
          </a:p>
          <a:p>
            <a:pPr marL="457200" lvl="1" indent="0">
              <a:buNone/>
            </a:pPr>
            <a:r>
              <a:rPr lang="en-US" dirty="0" smtClean="0"/>
              <a:t>Authors talks, alumni of the month talks 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Team </a:t>
            </a:r>
            <a:r>
              <a:rPr lang="en-US" dirty="0" smtClean="0"/>
              <a:t>building through staff volunteers</a:t>
            </a:r>
          </a:p>
          <a:p>
            <a:pPr marL="457200" lvl="1" indent="0">
              <a:buNone/>
            </a:pPr>
            <a:r>
              <a:rPr lang="en-US" dirty="0" smtClean="0"/>
              <a:t>Staff from both units cross volunteer to help each other out and learn more i.e. LCR staff volunteer at Convocation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</a:t>
            </a:r>
            <a:r>
              <a:rPr lang="en-US" dirty="0" smtClean="0"/>
              <a:t>Cross </a:t>
            </a:r>
            <a:r>
              <a:rPr lang="en-US" dirty="0" smtClean="0"/>
              <a:t>referral to users at our service desks</a:t>
            </a:r>
          </a:p>
          <a:p>
            <a:pPr marL="457200" lvl="1" indent="0">
              <a:buNone/>
            </a:pPr>
            <a:r>
              <a:rPr lang="en-US" dirty="0" smtClean="0"/>
              <a:t>Library </a:t>
            </a:r>
            <a:r>
              <a:rPr lang="en-US" dirty="0" smtClean="0"/>
              <a:t>Staff refer Alumni event questions to new Alumni desk and Alumni staff refer resource access questions to TFDL Service Desk </a:t>
            </a:r>
          </a:p>
          <a:p>
            <a:pPr lvl="1">
              <a:buNone/>
            </a:pPr>
            <a:endParaRPr lang="en-US" dirty="0" smtClean="0"/>
          </a:p>
          <a:p>
            <a:endParaRPr lang="en-CA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Building Relationships: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Alumni Services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47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Building Relationships: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Researchers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1684" t="11311" r="12341" b="65180"/>
          <a:stretch/>
        </p:blipFill>
        <p:spPr>
          <a:xfrm>
            <a:off x="5759708" y="1488355"/>
            <a:ext cx="2547156" cy="2983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329" y="4145593"/>
            <a:ext cx="3553474" cy="2318643"/>
          </a:xfrm>
          <a:prstGeom prst="rect">
            <a:avLst/>
          </a:prstGeom>
        </p:spPr>
      </p:pic>
      <p:pic>
        <p:nvPicPr>
          <p:cNvPr id="8" name="Picture 7" descr="TFDLVisLabScreen_03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>
          <a:xfrm>
            <a:off x="605388" y="4145593"/>
            <a:ext cx="3777325" cy="2318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878488"/>
            <a:ext cx="5143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Visualization Studio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Neutral position on campus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Collaborative Workspace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No windows, protect privacy of data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High Resolution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Lots of digital Real-Estate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519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Research Commons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70468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Our next initiative within the TFDL, how to create a Research Commons as a distributed model</a:t>
            </a:r>
            <a:endParaRPr lang="en-US" sz="2800" dirty="0"/>
          </a:p>
        </p:txBody>
      </p:sp>
      <p:pic>
        <p:nvPicPr>
          <p:cNvPr id="10" name="Picture 9" descr="TFDLVisLabScreen_0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>
          <a:xfrm>
            <a:off x="457200" y="3141227"/>
            <a:ext cx="4249230" cy="2608313"/>
          </a:xfrm>
          <a:prstGeom prst="rect">
            <a:avLst/>
          </a:prstGeom>
        </p:spPr>
      </p:pic>
      <p:pic>
        <p:nvPicPr>
          <p:cNvPr id="13" name="Picture 12" descr="TFDL1stFloorDisplay2_May20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52" r="16197" b="11852"/>
          <a:stretch/>
        </p:blipFill>
        <p:spPr>
          <a:xfrm>
            <a:off x="4982666" y="2392094"/>
            <a:ext cx="383146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5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Research in the Library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t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6779"/>
            <a:ext cx="5448300" cy="3352521"/>
          </a:xfrm>
          <a:prstGeom prst="rect">
            <a:avLst/>
          </a:prstGeom>
        </p:spPr>
      </p:pic>
      <p:pic>
        <p:nvPicPr>
          <p:cNvPr id="8" name="Picture 7" descr="matt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72" y="1739900"/>
            <a:ext cx="2791228" cy="408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625600"/>
            <a:ext cx="536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 student conducting interviews and gathering data </a:t>
            </a:r>
          </a:p>
          <a:p>
            <a:r>
              <a:rPr lang="en-US" dirty="0" smtClean="0"/>
              <a:t>in the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3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Research in the Library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G00230-20110330-121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28333"/>
          <a:stretch/>
        </p:blipFill>
        <p:spPr>
          <a:xfrm>
            <a:off x="622300" y="1549400"/>
            <a:ext cx="3733800" cy="4800600"/>
          </a:xfrm>
          <a:prstGeom prst="rect">
            <a:avLst/>
          </a:prstGeom>
        </p:spPr>
      </p:pic>
      <p:pic>
        <p:nvPicPr>
          <p:cNvPr id="7" name="Picture 6" descr="IMG00231-20110330-121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r="16389" b="16667"/>
          <a:stretch/>
        </p:blipFill>
        <p:spPr>
          <a:xfrm>
            <a:off x="4591485" y="2641536"/>
            <a:ext cx="4227649" cy="3708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1485" y="1600200"/>
            <a:ext cx="422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Exhibit Grad Project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515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Research in the Library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7200" y="1600200"/>
            <a:ext cx="23368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Bohemian Bookshelf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Interviewed &amp; Gathered Data in the Library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Increased credibility and high-level of success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6350000" cy="476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432293"/>
            <a:ext cx="648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Alice </a:t>
            </a:r>
            <a:r>
              <a:rPr lang="en-US" dirty="0" err="1"/>
              <a:t>Thudt</a:t>
            </a:r>
            <a:r>
              <a:rPr lang="en-US" dirty="0"/>
              <a:t>, </a:t>
            </a:r>
            <a:r>
              <a:rPr lang="en-US" dirty="0" err="1"/>
              <a:t>Uta</a:t>
            </a:r>
            <a:r>
              <a:rPr lang="en-US" dirty="0"/>
              <a:t> </a:t>
            </a:r>
            <a:r>
              <a:rPr lang="en-US" dirty="0" err="1"/>
              <a:t>Hinrichs</a:t>
            </a:r>
            <a:r>
              <a:rPr lang="en-US" dirty="0"/>
              <a:t> and </a:t>
            </a:r>
            <a:r>
              <a:rPr lang="en-US" dirty="0" err="1"/>
              <a:t>Sheelagh</a:t>
            </a:r>
            <a:r>
              <a:rPr lang="en-US" dirty="0"/>
              <a:t> </a:t>
            </a:r>
            <a:r>
              <a:rPr lang="en-US" dirty="0" err="1"/>
              <a:t>Carpendale</a:t>
            </a:r>
            <a:r>
              <a:rPr lang="en-US" dirty="0"/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73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New Alliances with Community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805352"/>
            <a:ext cx="9144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Host events in the Gallery Hall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Invite the community onto campus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Community participation in University programming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391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A007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Thanks!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421"/>
            <a:ext cx="8229600" cy="3593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Shawna Sadler</a:t>
            </a:r>
          </a:p>
          <a:p>
            <a:pPr marL="0" indent="0">
              <a:buNone/>
            </a:pPr>
            <a:r>
              <a:rPr lang="en-US" sz="2800" dirty="0" smtClean="0"/>
              <a:t>TFDL Technology Officer</a:t>
            </a:r>
          </a:p>
          <a:p>
            <a:pPr marL="0" indent="0">
              <a:buNone/>
            </a:pPr>
            <a:r>
              <a:rPr lang="en-US" sz="2800" dirty="0" smtClean="0"/>
              <a:t>University of Calgary</a:t>
            </a:r>
          </a:p>
          <a:p>
            <a:pPr marL="0" indent="0">
              <a:buNone/>
            </a:pPr>
            <a:r>
              <a:rPr lang="en-US" sz="2000" dirty="0" smtClean="0"/>
              <a:t>403.220.2729</a:t>
            </a:r>
          </a:p>
          <a:p>
            <a:pPr marL="0" indent="0">
              <a:buNone/>
            </a:pPr>
            <a:r>
              <a:rPr lang="en-US" sz="2000" dirty="0" err="1" smtClean="0"/>
              <a:t>ssadler@ucalgary.ca</a:t>
            </a:r>
            <a:endParaRPr lang="en-US" sz="2000" dirty="0"/>
          </a:p>
        </p:txBody>
      </p:sp>
      <p:pic>
        <p:nvPicPr>
          <p:cNvPr id="4" name="Picture 3" descr="ShawnaSadlerTFDL_Oct18.11_58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94" y="2087421"/>
            <a:ext cx="4557106" cy="35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817050"/>
            <a:ext cx="9144000" cy="422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Vision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Providing outstanding support for Scholarship, Learning and the Creation of Knowledge, Libraries and Cultural Resources is a key component in the University’s Excellence in Research, Teaching and Community Service.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will fulfill this vision through a convergence of our Libraries, Museum, Archives, Special Collections and University Press and through campus, community, national and international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artnerships.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8" name="Rectangle 7"/>
          <p:cNvSpPr/>
          <p:nvPr/>
        </p:nvSpPr>
        <p:spPr>
          <a:xfrm>
            <a:off x="226837" y="5037239"/>
            <a:ext cx="3997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i="1" kern="0" dirty="0"/>
              <a:t>We Should Imagine Greatness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862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State</a:t>
            </a:r>
            <a:r>
              <a:rPr lang="en-US" sz="2800" dirty="0"/>
              <a:t>-of-the-art </a:t>
            </a:r>
            <a:r>
              <a:rPr lang="en-US" sz="2800" dirty="0" smtClean="0"/>
              <a:t>Learning </a:t>
            </a:r>
            <a:r>
              <a:rPr lang="en-US" sz="2800" dirty="0"/>
              <a:t>and </a:t>
            </a:r>
            <a:r>
              <a:rPr lang="en-US" sz="2800" dirty="0" smtClean="0"/>
              <a:t>Research Centre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DA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2738" y="4572000"/>
            <a:ext cx="50212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21582" y="181614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The Vision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6200" y="5876526"/>
            <a:ext cx="9525000" cy="447238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862013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 sz="2800" dirty="0">
                <a:latin typeface="Calibri" charset="0"/>
              </a:rPr>
              <a:t/>
            </a:r>
            <a:br>
              <a:rPr lang="en-CA" sz="2800" dirty="0">
                <a:latin typeface="Calibri" charset="0"/>
              </a:rPr>
            </a:br>
            <a:endParaRPr lang="en-CA" sz="2800" dirty="0">
              <a:latin typeface="Calibri" charset="0"/>
            </a:endParaRP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73286" y="5876526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Calibri" charset="0"/>
              </a:rPr>
              <a:t>Students					Faculty				Community Researchers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1286" y="647589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solidFill>
                  <a:schemeClr val="bg1"/>
                </a:solidFill>
                <a:latin typeface="Calibri" charset="0"/>
              </a:rPr>
              <a:t>The Taylor as an </a:t>
            </a:r>
            <a:endParaRPr lang="en-CA" dirty="0" smtClean="0">
              <a:solidFill>
                <a:schemeClr val="bg1"/>
              </a:solidFill>
              <a:latin typeface="Calibri" charset="0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Calibri" charset="0"/>
              </a:rPr>
              <a:t>Instrument </a:t>
            </a:r>
            <a:r>
              <a:rPr lang="en-CA" dirty="0" smtClean="0">
                <a:solidFill>
                  <a:schemeClr val="bg1"/>
                </a:solidFill>
                <a:latin typeface="Calibri" charset="0"/>
              </a:rPr>
              <a:t>of Research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TFDL_NightWest1_Oct2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55" y="2015591"/>
            <a:ext cx="6167613" cy="34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6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17" descr="iStock_00000815215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314136"/>
            <a:ext cx="14351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-128588" y="2316832"/>
            <a:ext cx="92725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>
                <a:latin typeface="Calibri" charset="0"/>
              </a:rPr>
              <a:t/>
            </a:r>
            <a:br>
              <a:rPr lang="en-US" sz="4000" dirty="0">
                <a:latin typeface="Calibri" charset="0"/>
              </a:rPr>
            </a:br>
            <a:r>
              <a:rPr lang="en-US" sz="6000" dirty="0">
                <a:latin typeface="Calibri" charset="0"/>
              </a:rPr>
              <a:t>L</a:t>
            </a:r>
            <a:r>
              <a:rPr lang="en-US" sz="4000" dirty="0">
                <a:latin typeface="Calibri" charset="0"/>
              </a:rPr>
              <a:t>ibraries, </a:t>
            </a:r>
            <a:r>
              <a:rPr lang="en-US" sz="6000" dirty="0">
                <a:latin typeface="Calibri" charset="0"/>
              </a:rPr>
              <a:t>A</a:t>
            </a:r>
            <a:r>
              <a:rPr lang="en-US" sz="4000" dirty="0">
                <a:latin typeface="Calibri" charset="0"/>
              </a:rPr>
              <a:t>rchives, </a:t>
            </a:r>
            <a:r>
              <a:rPr lang="en-US" sz="6000" dirty="0">
                <a:latin typeface="Calibri" charset="0"/>
              </a:rPr>
              <a:t>M</a:t>
            </a:r>
            <a:r>
              <a:rPr lang="en-US" sz="4000" dirty="0">
                <a:latin typeface="Calibri" charset="0"/>
              </a:rPr>
              <a:t>useum &amp; </a:t>
            </a:r>
            <a:r>
              <a:rPr lang="en-US" sz="6000" dirty="0">
                <a:latin typeface="Calibri" charset="0"/>
              </a:rPr>
              <a:t>P</a:t>
            </a:r>
            <a:r>
              <a:rPr lang="en-US" sz="4000" dirty="0">
                <a:latin typeface="Calibri" charset="0"/>
              </a:rPr>
              <a:t>ress</a:t>
            </a:r>
          </a:p>
        </p:txBody>
      </p:sp>
      <p:pic>
        <p:nvPicPr>
          <p:cNvPr id="24581" name="Picture 16" descr="iStock_000002869199X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3948048"/>
            <a:ext cx="16891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1582" y="181614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Convergence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1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10" descr="collfu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635250"/>
            <a:ext cx="91376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1582" y="501033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Collections of the Future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4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7"/>
          <p:cNvSpPr txBox="1">
            <a:spLocks noChangeArrowheads="1"/>
          </p:cNvSpPr>
          <p:nvPr/>
        </p:nvSpPr>
        <p:spPr bwMode="auto">
          <a:xfrm>
            <a:off x="9448800" y="5638800"/>
            <a:ext cx="963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Staffing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5978" y="1624097"/>
            <a:ext cx="3878523" cy="466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-76200" y="6464236"/>
            <a:ext cx="9525000" cy="228600"/>
          </a:xfrm>
          <a:prstGeom prst="rect">
            <a:avLst/>
          </a:prstGeom>
          <a:solidFill>
            <a:srgbClr val="0A007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1582" y="181614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Integrated Discovery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9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t="7710"/>
          <a:stretch>
            <a:fillRect/>
          </a:stretch>
        </p:blipFill>
        <p:spPr bwMode="auto">
          <a:xfrm>
            <a:off x="3365500" y="2174665"/>
            <a:ext cx="2240544" cy="275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6911" y="2174665"/>
            <a:ext cx="2065090" cy="275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316911" y="5022197"/>
            <a:ext cx="282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Shawna Sadler</a:t>
            </a:r>
          </a:p>
          <a:p>
            <a:r>
              <a:rPr lang="en-US" dirty="0" smtClean="0"/>
              <a:t>TFDL Technology Officer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65499" y="5022197"/>
            <a:ext cx="2609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Tom Hickerson </a:t>
            </a:r>
          </a:p>
          <a:p>
            <a:r>
              <a:rPr lang="en-US" dirty="0" smtClean="0"/>
              <a:t>Vice Provost and University Librarian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022197"/>
            <a:ext cx="236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Claudette </a:t>
            </a:r>
            <a:r>
              <a:rPr lang="en-US" dirty="0" err="1" smtClean="0"/>
              <a:t>Cloutier</a:t>
            </a:r>
            <a:endParaRPr lang="en-US" dirty="0" smtClean="0"/>
          </a:p>
          <a:p>
            <a:r>
              <a:rPr lang="en-US" dirty="0" smtClean="0"/>
              <a:t>TFDL Program Director</a:t>
            </a:r>
            <a:endParaRPr lang="en-US" dirty="0"/>
          </a:p>
        </p:txBody>
      </p:sp>
      <p:pic>
        <p:nvPicPr>
          <p:cNvPr id="5" name="Picture 4" descr="Cloutier,Claudet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6" y="2174665"/>
            <a:ext cx="1969851" cy="275664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81286" y="647589"/>
            <a:ext cx="8229600" cy="1143000"/>
          </a:xfrm>
          <a:prstGeom prst="rect">
            <a:avLst/>
          </a:prstGeom>
          <a:solidFill>
            <a:srgbClr val="0A00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TFDL Project Team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8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716</Words>
  <Application>Microsoft Macintosh PowerPoint</Application>
  <PresentationFormat>On-screen Show (4:3)</PresentationFormat>
  <Paragraphs>176</Paragraphs>
  <Slides>37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Taylor Family Digital Library  Technology Officer University of Calgary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Themes</vt:lpstr>
      <vt:lpstr>Agile Infrastructure</vt:lpstr>
      <vt:lpstr>Contemporary Infrastructure</vt:lpstr>
      <vt:lpstr>Contemporary Infrastructure</vt:lpstr>
      <vt:lpstr>Innovative Infrastructure</vt:lpstr>
      <vt:lpstr>Integrating Reference &amp; Circulation</vt:lpstr>
      <vt:lpstr>PowerPoint Presentation</vt:lpstr>
      <vt:lpstr>PowerPoint Presentation</vt:lpstr>
      <vt:lpstr>PowerPoint Presentation</vt:lpstr>
      <vt:lpstr>PowerPoint Presentation</vt:lpstr>
      <vt:lpstr>Collaborative Spaces</vt:lpstr>
      <vt:lpstr>Collaborative Spaces</vt:lpstr>
      <vt:lpstr>Collaborative Spaces</vt:lpstr>
      <vt:lpstr>Collaborative Spaces</vt:lpstr>
      <vt:lpstr>Public Computers</vt:lpstr>
      <vt:lpstr>Multi-Surface Computing</vt:lpstr>
      <vt:lpstr>New Staffing</vt:lpstr>
      <vt:lpstr>Nickle Galleries</vt:lpstr>
      <vt:lpstr>New Alliances</vt:lpstr>
      <vt:lpstr>PowerPoint Presentation</vt:lpstr>
      <vt:lpstr>PowerPoint Presentation</vt:lpstr>
      <vt:lpstr>Building Relationships: Researchers</vt:lpstr>
      <vt:lpstr>Research Commons</vt:lpstr>
      <vt:lpstr>Research in the Library</vt:lpstr>
      <vt:lpstr>Research in the Library</vt:lpstr>
      <vt:lpstr>Research in the Library</vt:lpstr>
      <vt:lpstr>New Alliances with Community</vt:lpstr>
      <vt:lpstr>Thanks!</vt:lpstr>
    </vt:vector>
  </TitlesOfParts>
  <Company>University of Calgary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Taylor Family Digital Library  Technology Officer University of Calgary</dc:title>
  <dc:creator>Shawna Sadler</dc:creator>
  <cp:lastModifiedBy>Shawna Sadler</cp:lastModifiedBy>
  <cp:revision>48</cp:revision>
  <dcterms:created xsi:type="dcterms:W3CDTF">2012-05-30T17:05:08Z</dcterms:created>
  <dcterms:modified xsi:type="dcterms:W3CDTF">2012-06-06T01:34:41Z</dcterms:modified>
</cp:coreProperties>
</file>