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handoutMasterIdLst>
    <p:handoutMasterId r:id="rId25"/>
  </p:handout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904" y="-102"/>
      </p:cViewPr>
      <p:guideLst>
        <p:guide orient="horz" pos="2843"/>
        <p:guide pos="223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5124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14100" y="0"/>
            <a:ext cx="3070860" cy="451247"/>
          </a:xfrm>
          <a:prstGeom prst="rect">
            <a:avLst/>
          </a:prstGeom>
        </p:spPr>
        <p:txBody>
          <a:bodyPr vert="horz" lIns="91440" tIns="45720" rIns="91440" bIns="45720" rtlCol="0"/>
          <a:lstStyle>
            <a:lvl1pPr algn="r">
              <a:defRPr sz="1200"/>
            </a:lvl1pPr>
          </a:lstStyle>
          <a:p>
            <a:fld id="{CDAB8C5F-B40A-42B1-B781-4E32B7B97041}" type="datetimeFigureOut">
              <a:rPr lang="en-US" smtClean="0"/>
              <a:t>5/30/2012</a:t>
            </a:fld>
            <a:endParaRPr lang="en-US"/>
          </a:p>
        </p:txBody>
      </p:sp>
      <p:sp>
        <p:nvSpPr>
          <p:cNvPr id="4" name="Footer Placeholder 3"/>
          <p:cNvSpPr>
            <a:spLocks noGrp="1"/>
          </p:cNvSpPr>
          <p:nvPr>
            <p:ph type="ftr" sz="quarter" idx="2"/>
          </p:nvPr>
        </p:nvSpPr>
        <p:spPr>
          <a:xfrm>
            <a:off x="0" y="8572125"/>
            <a:ext cx="3070860" cy="45124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14100" y="8572125"/>
            <a:ext cx="3070860" cy="451247"/>
          </a:xfrm>
          <a:prstGeom prst="rect">
            <a:avLst/>
          </a:prstGeom>
        </p:spPr>
        <p:txBody>
          <a:bodyPr vert="horz" lIns="91440" tIns="45720" rIns="91440" bIns="45720" rtlCol="0" anchor="b"/>
          <a:lstStyle>
            <a:lvl1pPr algn="r">
              <a:defRPr sz="1200"/>
            </a:lvl1pPr>
          </a:lstStyle>
          <a:p>
            <a:fld id="{76B37177-9887-459D-B6A6-455D329A3AA4}"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5124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14100" y="0"/>
            <a:ext cx="3070860" cy="451247"/>
          </a:xfrm>
          <a:prstGeom prst="rect">
            <a:avLst/>
          </a:prstGeom>
        </p:spPr>
        <p:txBody>
          <a:bodyPr vert="horz" lIns="91440" tIns="45720" rIns="91440" bIns="45720" rtlCol="0"/>
          <a:lstStyle>
            <a:lvl1pPr algn="r">
              <a:defRPr sz="1200"/>
            </a:lvl1pPr>
          </a:lstStyle>
          <a:p>
            <a:fld id="{D0366F2F-9389-438F-9D59-218DE8F4F376}" type="datetimeFigureOut">
              <a:rPr lang="en-US" smtClean="0"/>
              <a:t>5/30/2012</a:t>
            </a:fld>
            <a:endParaRPr lang="en-US"/>
          </a:p>
        </p:txBody>
      </p:sp>
      <p:sp>
        <p:nvSpPr>
          <p:cNvPr id="4" name="Slide Image Placeholder 3"/>
          <p:cNvSpPr>
            <a:spLocks noGrp="1" noRot="1" noChangeAspect="1"/>
          </p:cNvSpPr>
          <p:nvPr>
            <p:ph type="sldImg" idx="2"/>
          </p:nvPr>
        </p:nvSpPr>
        <p:spPr>
          <a:xfrm>
            <a:off x="1287463" y="676275"/>
            <a:ext cx="4511675" cy="33845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660" y="4286846"/>
            <a:ext cx="5669280" cy="406122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72125"/>
            <a:ext cx="3070860" cy="4512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572125"/>
            <a:ext cx="3070860" cy="451247"/>
          </a:xfrm>
          <a:prstGeom prst="rect">
            <a:avLst/>
          </a:prstGeom>
        </p:spPr>
        <p:txBody>
          <a:bodyPr vert="horz" lIns="91440" tIns="45720" rIns="91440" bIns="45720" rtlCol="0" anchor="b"/>
          <a:lstStyle>
            <a:lvl1pPr algn="r">
              <a:defRPr sz="1200"/>
            </a:lvl1pPr>
          </a:lstStyle>
          <a:p>
            <a:fld id="{E979C223-FE09-4166-9825-EC459F02AEA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E979C223-FE09-4166-9825-EC459F02AEA6}" type="slidenum">
              <a:rPr lang="en-US" smtClean="0"/>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4F87478-E10B-4CC0-832A-A9E648623250}" type="datetimeFigureOut">
              <a:rPr lang="en-US" smtClean="0"/>
              <a:t>5/30/2012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0361A0E-5AB0-4BEE-A92D-11A4F6E72EFF}"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F87478-E10B-4CC0-832A-A9E648623250}" type="datetimeFigureOut">
              <a:rPr lang="en-US" smtClean="0"/>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61A0E-5AB0-4BEE-A92D-11A4F6E72EF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F87478-E10B-4CC0-832A-A9E648623250}" type="datetimeFigureOut">
              <a:rPr lang="en-US" smtClean="0"/>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61A0E-5AB0-4BEE-A92D-11A4F6E72EF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4F87478-E10B-4CC0-832A-A9E648623250}" type="datetimeFigureOut">
              <a:rPr lang="en-US" smtClean="0"/>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61A0E-5AB0-4BEE-A92D-11A4F6E72EFF}"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4F87478-E10B-4CC0-832A-A9E648623250}" type="datetimeFigureOut">
              <a:rPr lang="en-US" smtClean="0"/>
              <a:t>5/30/2012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50361A0E-5AB0-4BEE-A92D-11A4F6E72EF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4F87478-E10B-4CC0-832A-A9E648623250}" type="datetimeFigureOut">
              <a:rPr lang="en-US" smtClean="0"/>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361A0E-5AB0-4BEE-A92D-11A4F6E72EFF}"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4F87478-E10B-4CC0-832A-A9E648623250}" type="datetimeFigureOut">
              <a:rPr lang="en-US" smtClean="0"/>
              <a:t>5/30/2012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361A0E-5AB0-4BEE-A92D-11A4F6E72EFF}"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4F87478-E10B-4CC0-832A-A9E648623250}" type="datetimeFigureOut">
              <a:rPr lang="en-US" smtClean="0"/>
              <a:t>5/30/2012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361A0E-5AB0-4BEE-A92D-11A4F6E72EF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F87478-E10B-4CC0-832A-A9E648623250}" type="datetimeFigureOut">
              <a:rPr lang="en-US" smtClean="0"/>
              <a:t>5/30/2012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361A0E-5AB0-4BEE-A92D-11A4F6E72EF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4F87478-E10B-4CC0-832A-A9E648623250}" type="datetimeFigureOut">
              <a:rPr lang="en-US" smtClean="0"/>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361A0E-5AB0-4BEE-A92D-11A4F6E72EFF}"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4F87478-E10B-4CC0-832A-A9E648623250}" type="datetimeFigureOut">
              <a:rPr lang="en-US" smtClean="0"/>
              <a:t>5/30/2012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50361A0E-5AB0-4BEE-A92D-11A4F6E72EFF}"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4F87478-E10B-4CC0-832A-A9E648623250}" type="datetimeFigureOut">
              <a:rPr lang="en-US" smtClean="0"/>
              <a:t>5/30/2012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0361A0E-5AB0-4BEE-A92D-11A4F6E72EF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t>Francis X. </a:t>
            </a:r>
            <a:r>
              <a:rPr lang="en-US" dirty="0" err="1" smtClean="0"/>
              <a:t>Blouin</a:t>
            </a:r>
            <a:r>
              <a:rPr lang="en-US" dirty="0" smtClean="0"/>
              <a:t> Jr.</a:t>
            </a:r>
          </a:p>
          <a:p>
            <a:r>
              <a:rPr lang="en-US" dirty="0" smtClean="0"/>
              <a:t>Bentley Library, University of </a:t>
            </a:r>
            <a:r>
              <a:rPr lang="en-US" dirty="0" err="1" smtClean="0"/>
              <a:t>Michgian</a:t>
            </a:r>
            <a:endParaRPr lang="en-US" dirty="0" smtClean="0"/>
          </a:p>
          <a:p>
            <a:r>
              <a:rPr lang="en-US" dirty="0" smtClean="0"/>
              <a:t>June 5, 2012</a:t>
            </a:r>
            <a:endParaRPr lang="en-US" dirty="0"/>
          </a:p>
        </p:txBody>
      </p:sp>
      <p:sp>
        <p:nvSpPr>
          <p:cNvPr id="2" name="Title 1"/>
          <p:cNvSpPr>
            <a:spLocks noGrp="1"/>
          </p:cNvSpPr>
          <p:nvPr>
            <p:ph type="ctrTitle"/>
          </p:nvPr>
        </p:nvSpPr>
        <p:spPr/>
        <p:txBody>
          <a:bodyPr/>
          <a:lstStyle/>
          <a:p>
            <a:r>
              <a:rPr lang="en-US" dirty="0" smtClean="0"/>
              <a:t>Libraries in the Service of their Universities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Is the university archives a special collection?</a:t>
            </a:r>
          </a:p>
          <a:p>
            <a:endParaRPr lang="en-US" dirty="0"/>
          </a:p>
          <a:p>
            <a:r>
              <a:rPr lang="en-US" dirty="0" smtClean="0"/>
              <a:t>Some say yes</a:t>
            </a:r>
          </a:p>
          <a:p>
            <a:r>
              <a:rPr lang="en-US" dirty="0" smtClean="0"/>
              <a:t>Some say </a:t>
            </a:r>
            <a:r>
              <a:rPr lang="en-US" dirty="0" err="1" smtClean="0"/>
              <a:t>yes,but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traditional role</a:t>
            </a:r>
            <a:endParaRPr lang="en-US" dirty="0"/>
          </a:p>
        </p:txBody>
      </p:sp>
      <p:sp>
        <p:nvSpPr>
          <p:cNvPr id="3" name="Content Placeholder 2"/>
          <p:cNvSpPr>
            <a:spLocks noGrp="1"/>
          </p:cNvSpPr>
          <p:nvPr>
            <p:ph sz="quarter" idx="1"/>
          </p:nvPr>
        </p:nvSpPr>
        <p:spPr/>
        <p:txBody>
          <a:bodyPr/>
          <a:lstStyle/>
          <a:p>
            <a:r>
              <a:rPr lang="en-US" dirty="0" smtClean="0"/>
              <a:t>For many university libraries the University archives is:</a:t>
            </a:r>
          </a:p>
          <a:p>
            <a:pPr lvl="1"/>
            <a:r>
              <a:rPr lang="en-US" dirty="0" smtClean="0"/>
              <a:t>A set of historical documents</a:t>
            </a:r>
          </a:p>
          <a:p>
            <a:pPr lvl="1"/>
            <a:r>
              <a:rPr lang="en-US" dirty="0" smtClean="0"/>
              <a:t>An accumulation of paper records</a:t>
            </a:r>
          </a:p>
          <a:p>
            <a:pPr lvl="1"/>
            <a:r>
              <a:rPr lang="en-US" dirty="0" smtClean="0"/>
              <a:t>Presented as a subset of rare book and manuscript collections</a:t>
            </a:r>
          </a:p>
          <a:p>
            <a:pPr lvl="1"/>
            <a:r>
              <a:rPr lang="en-US" dirty="0" smtClean="0"/>
              <a:t>Rooted in pre 21</a:t>
            </a:r>
            <a:r>
              <a:rPr lang="en-US" baseline="30000" dirty="0" smtClean="0"/>
              <a:t>st</a:t>
            </a:r>
            <a:r>
              <a:rPr lang="en-US" dirty="0" smtClean="0"/>
              <a:t> century methodologies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21</a:t>
            </a:r>
            <a:r>
              <a:rPr lang="en-US" baseline="30000" dirty="0" smtClean="0"/>
              <a:t>st</a:t>
            </a:r>
            <a:r>
              <a:rPr lang="en-US" dirty="0" smtClean="0"/>
              <a:t> century model</a:t>
            </a:r>
            <a:endParaRPr lang="en-US" dirty="0"/>
          </a:p>
        </p:txBody>
      </p:sp>
      <p:sp>
        <p:nvSpPr>
          <p:cNvPr id="3" name="Content Placeholder 2"/>
          <p:cNvSpPr>
            <a:spLocks noGrp="1"/>
          </p:cNvSpPr>
          <p:nvPr>
            <p:ph sz="quarter" idx="1"/>
          </p:nvPr>
        </p:nvSpPr>
        <p:spPr/>
        <p:txBody>
          <a:bodyPr>
            <a:normAutofit/>
          </a:bodyPr>
          <a:lstStyle/>
          <a:p>
            <a:pPr>
              <a:buNone/>
            </a:pPr>
            <a:r>
              <a:rPr lang="en-US" dirty="0" smtClean="0"/>
              <a:t>Some university libraries are moving aggressively in the area of university archives:</a:t>
            </a:r>
          </a:p>
          <a:p>
            <a:pPr>
              <a:buNone/>
            </a:pPr>
            <a:r>
              <a:rPr lang="en-US" dirty="0"/>
              <a:t>	</a:t>
            </a:r>
            <a:r>
              <a:rPr lang="en-US" dirty="0" smtClean="0"/>
              <a:t>-- Connecting to university IT</a:t>
            </a:r>
          </a:p>
          <a:p>
            <a:pPr>
              <a:buNone/>
            </a:pPr>
            <a:r>
              <a:rPr lang="en-US" dirty="0"/>
              <a:t>	</a:t>
            </a:r>
            <a:r>
              <a:rPr lang="en-US" dirty="0" smtClean="0"/>
              <a:t>-- Connecting to university legal counsel</a:t>
            </a:r>
          </a:p>
          <a:p>
            <a:pPr>
              <a:buNone/>
            </a:pPr>
            <a:r>
              <a:rPr lang="en-US" dirty="0"/>
              <a:t>	</a:t>
            </a:r>
            <a:r>
              <a:rPr lang="en-US" dirty="0" smtClean="0"/>
              <a:t>-- working to set policies for retention and storage</a:t>
            </a:r>
          </a:p>
          <a:p>
            <a:pPr>
              <a:buNone/>
            </a:pPr>
            <a:r>
              <a:rPr lang="en-US" dirty="0"/>
              <a:t> </a:t>
            </a:r>
            <a:r>
              <a:rPr lang="en-US" dirty="0" smtClean="0"/>
              <a:t> 	-- making arrangement for secured storage</a:t>
            </a:r>
          </a:p>
          <a:p>
            <a:pPr>
              <a:buNone/>
            </a:pPr>
            <a:r>
              <a:rPr lang="en-US" dirty="0"/>
              <a:t>	</a:t>
            </a:r>
            <a:r>
              <a:rPr lang="en-US" dirty="0" smtClean="0"/>
              <a:t>--  integrating with initiatives on big data management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 of the 21</a:t>
            </a:r>
            <a:r>
              <a:rPr lang="en-US" baseline="30000" dirty="0" smtClean="0"/>
              <a:t>st</a:t>
            </a:r>
            <a:r>
              <a:rPr lang="en-US" dirty="0" smtClean="0"/>
              <a:t> century model</a:t>
            </a:r>
            <a:endParaRPr lang="en-US" dirty="0"/>
          </a:p>
        </p:txBody>
      </p:sp>
      <p:sp>
        <p:nvSpPr>
          <p:cNvPr id="3" name="Content Placeholder 2"/>
          <p:cNvSpPr>
            <a:spLocks noGrp="1"/>
          </p:cNvSpPr>
          <p:nvPr>
            <p:ph sz="quarter" idx="1"/>
          </p:nvPr>
        </p:nvSpPr>
        <p:spPr/>
        <p:txBody>
          <a:bodyPr/>
          <a:lstStyle/>
          <a:p>
            <a:r>
              <a:rPr lang="en-US" dirty="0" smtClean="0"/>
              <a:t>Integrating the library function with all the schools and colleges on the campus.</a:t>
            </a:r>
          </a:p>
          <a:p>
            <a:r>
              <a:rPr lang="en-US" dirty="0" smtClean="0"/>
              <a:t>Integrating library function with institutional information flow and information preservation</a:t>
            </a:r>
          </a:p>
          <a:p>
            <a:r>
              <a:rPr lang="en-US" dirty="0" smtClean="0"/>
              <a:t>Establishing the library as the center for institutional memory</a:t>
            </a:r>
          </a:p>
          <a:p>
            <a:r>
              <a:rPr lang="en-US" dirty="0" smtClean="0"/>
              <a:t>Sharing in the university investment in IT.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a:t>
            </a:r>
            <a:endParaRPr lang="en-US" dirty="0"/>
          </a:p>
        </p:txBody>
      </p:sp>
      <p:sp>
        <p:nvSpPr>
          <p:cNvPr id="3" name="Content Placeholder 2"/>
          <p:cNvSpPr>
            <a:spLocks noGrp="1"/>
          </p:cNvSpPr>
          <p:nvPr>
            <p:ph sz="quarter" idx="1"/>
          </p:nvPr>
        </p:nvSpPr>
        <p:spPr/>
        <p:txBody>
          <a:bodyPr/>
          <a:lstStyle/>
          <a:p>
            <a:r>
              <a:rPr lang="en-US" dirty="0" smtClean="0"/>
              <a:t>Rethink the importance of the University Archives as central to the new environment for information flow and retention on campus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Rethinking special collections</a:t>
            </a:r>
            <a:endParaRPr lang="en-US" dirty="0"/>
          </a:p>
        </p:txBody>
      </p:sp>
      <p:sp>
        <p:nvSpPr>
          <p:cNvPr id="3" name="Content Placeholder 2"/>
          <p:cNvSpPr>
            <a:spLocks noGrp="1"/>
          </p:cNvSpPr>
          <p:nvPr>
            <p:ph sz="quarter" idx="1"/>
          </p:nvPr>
        </p:nvSpPr>
        <p:spPr/>
        <p:txBody>
          <a:bodyPr/>
          <a:lstStyle/>
          <a:p>
            <a:r>
              <a:rPr lang="en-US" dirty="0" smtClean="0"/>
              <a:t>Move from a sense of “what we have” to understanding collections as a source of intellectual authority on the campus.</a:t>
            </a:r>
          </a:p>
          <a:p>
            <a:r>
              <a:rPr lang="en-US" dirty="0" smtClean="0"/>
              <a:t>Special collections are an assemblage of voices that can instruct</a:t>
            </a:r>
          </a:p>
          <a:p>
            <a:r>
              <a:rPr lang="en-US" dirty="0"/>
              <a:t> </a:t>
            </a:r>
            <a:r>
              <a:rPr lang="en-US" dirty="0" smtClean="0"/>
              <a:t>Exposure to powerful voices in collections can be as useful and impactful as exposure to powerful voices in the classroom</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buNone/>
            </a:pPr>
            <a:r>
              <a:rPr lang="en-US" dirty="0" smtClean="0"/>
              <a:t>Shift from the idea of special collections—which is materials based to special connections which is idea based.</a:t>
            </a:r>
          </a:p>
          <a:p>
            <a:pPr>
              <a:buNone/>
            </a:pPr>
            <a:endParaRPr lang="en-US" dirty="0"/>
          </a:p>
          <a:p>
            <a:pPr>
              <a:buNone/>
            </a:pPr>
            <a:r>
              <a:rPr lang="en-US" dirty="0" smtClean="0"/>
              <a:t>This fits newer ideas of education where students are encouraged less to gain information and more to experience the processes by which information is accumulated and known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pPr>
              <a:buNone/>
            </a:pPr>
            <a:r>
              <a:rPr lang="en-US" dirty="0" smtClean="0"/>
              <a:t>From this perspective:</a:t>
            </a:r>
          </a:p>
          <a:p>
            <a:r>
              <a:rPr lang="en-US" dirty="0" smtClean="0"/>
              <a:t>The library is a special collection—</a:t>
            </a:r>
          </a:p>
          <a:p>
            <a:r>
              <a:rPr lang="en-US" dirty="0" smtClean="0"/>
              <a:t>A place for uncovering knowledge and moving on from fixed descriptive systems</a:t>
            </a:r>
          </a:p>
          <a:p>
            <a:r>
              <a:rPr lang="en-US" dirty="0" smtClean="0"/>
              <a:t>A place for understanding information</a:t>
            </a:r>
            <a:endParaRPr lang="en-U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Message</a:t>
            </a:r>
            <a:endParaRPr lang="en-US" dirty="0"/>
          </a:p>
        </p:txBody>
      </p:sp>
      <p:sp>
        <p:nvSpPr>
          <p:cNvPr id="3" name="Content Placeholder 2"/>
          <p:cNvSpPr>
            <a:spLocks noGrp="1"/>
          </p:cNvSpPr>
          <p:nvPr>
            <p:ph sz="quarter" idx="1"/>
          </p:nvPr>
        </p:nvSpPr>
        <p:spPr/>
        <p:txBody>
          <a:bodyPr/>
          <a:lstStyle/>
          <a:p>
            <a:r>
              <a:rPr lang="en-US" dirty="0" smtClean="0"/>
              <a:t>We need to move away from a materials focus on special collections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Grand Vision</a:t>
            </a:r>
            <a:endParaRPr lang="en-US" dirty="0"/>
          </a:p>
        </p:txBody>
      </p:sp>
      <p:sp>
        <p:nvSpPr>
          <p:cNvPr id="3" name="Content Placeholder 2"/>
          <p:cNvSpPr>
            <a:spLocks noGrp="1"/>
          </p:cNvSpPr>
          <p:nvPr>
            <p:ph sz="quarter" idx="1"/>
          </p:nvPr>
        </p:nvSpPr>
        <p:spPr/>
        <p:txBody>
          <a:bodyPr/>
          <a:lstStyle/>
          <a:p>
            <a:r>
              <a:rPr lang="en-US" dirty="0" smtClean="0"/>
              <a:t>I would like to think that special collections could emerge as an intellectual center on the campus where the collections themselves are the intellectual authorities in ways that faculty are authorities in other departments.</a:t>
            </a:r>
          </a:p>
          <a:p>
            <a:r>
              <a:rPr lang="en-US" dirty="0" smtClean="0"/>
              <a:t>Libraries might establish a department of academic programs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What is the Bentley Library ?</a:t>
            </a:r>
            <a:endParaRPr lang="en-US" dirty="0"/>
          </a:p>
        </p:txBody>
      </p:sp>
      <p:sp>
        <p:nvSpPr>
          <p:cNvPr id="9" name="Content Placeholder 8"/>
          <p:cNvSpPr>
            <a:spLocks noGrp="1"/>
          </p:cNvSpPr>
          <p:nvPr>
            <p:ph sz="quarter" idx="1"/>
          </p:nvPr>
        </p:nvSpPr>
        <p:spPr/>
        <p:txBody>
          <a:bodyPr/>
          <a:lstStyle/>
          <a:p>
            <a:r>
              <a:rPr lang="en-US" dirty="0" smtClean="0"/>
              <a:t>Michigan Historical Collections</a:t>
            </a:r>
          </a:p>
          <a:p>
            <a:r>
              <a:rPr lang="en-US" dirty="0" smtClean="0"/>
              <a:t>University Archives</a:t>
            </a:r>
          </a:p>
          <a:p>
            <a:r>
              <a:rPr lang="en-US" dirty="0" smtClean="0"/>
              <a:t>Reference services</a:t>
            </a:r>
          </a:p>
          <a:p>
            <a:r>
              <a:rPr lang="en-US" dirty="0" smtClean="0"/>
              <a:t>Digital </a:t>
            </a:r>
            <a:r>
              <a:rPr lang="en-US" dirty="0" err="1" smtClean="0"/>
              <a:t>curation</a:t>
            </a:r>
            <a:endParaRPr lang="en-US" dirty="0" smtClean="0"/>
          </a:p>
          <a:p>
            <a:r>
              <a:rPr lang="en-US" dirty="0" smtClean="0"/>
              <a:t>Independent of U Library</a:t>
            </a:r>
          </a:p>
          <a:p>
            <a:r>
              <a:rPr lang="en-US" dirty="0" smtClean="0"/>
              <a:t>Reports to the Provost</a:t>
            </a:r>
            <a:endParaRPr lang="en-US" dirty="0"/>
          </a:p>
        </p:txBody>
      </p:sp>
      <p:pic>
        <p:nvPicPr>
          <p:cNvPr id="1026" name="Picture 2"/>
          <p:cNvPicPr>
            <a:picLocks noGrp="1" noChangeAspect="1" noChangeArrowheads="1"/>
          </p:cNvPicPr>
          <p:nvPr>
            <p:ph sz="quarter" idx="2"/>
          </p:nvPr>
        </p:nvPicPr>
        <p:blipFill>
          <a:blip r:embed="rId2" cstate="print"/>
          <a:stretch>
            <a:fillRect/>
          </a:stretch>
        </p:blipFill>
        <p:spPr bwMode="auto">
          <a:xfrm>
            <a:off x="5737225" y="2928937"/>
            <a:ext cx="2143125" cy="1609725"/>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Department of academic programs</a:t>
            </a:r>
            <a:endParaRPr lang="en-US" dirty="0"/>
          </a:p>
        </p:txBody>
      </p:sp>
      <p:sp>
        <p:nvSpPr>
          <p:cNvPr id="3" name="Content Placeholder 2"/>
          <p:cNvSpPr>
            <a:spLocks noGrp="1"/>
          </p:cNvSpPr>
          <p:nvPr>
            <p:ph sz="quarter" idx="1"/>
          </p:nvPr>
        </p:nvSpPr>
        <p:spPr/>
        <p:txBody>
          <a:bodyPr>
            <a:normAutofit/>
          </a:bodyPr>
          <a:lstStyle/>
          <a:p>
            <a:r>
              <a:rPr lang="en-US" dirty="0" smtClean="0"/>
              <a:t>The voices of the collections are the principal intellectual argument for the programs</a:t>
            </a:r>
          </a:p>
          <a:p>
            <a:r>
              <a:rPr lang="en-US" dirty="0" smtClean="0"/>
              <a:t>Faculty within the library or outside the library work with these “voices” in courses designed to experience the creation of and evaluation of knowledge.</a:t>
            </a:r>
          </a:p>
          <a:p>
            <a:r>
              <a:rPr lang="en-US" dirty="0" smtClean="0"/>
              <a:t>This would build on the CLIR initiative</a:t>
            </a:r>
          </a:p>
          <a:p>
            <a:r>
              <a:rPr lang="en-US" dirty="0" smtClean="0"/>
              <a:t>Moves collections from “material” to intellectual resource—voices of intellectual authority</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lstStyle/>
          <a:p>
            <a:r>
              <a:rPr lang="en-US" dirty="0" smtClean="0"/>
              <a:t>Leverages the university investment in libraries and special collections</a:t>
            </a:r>
          </a:p>
          <a:p>
            <a:r>
              <a:rPr lang="en-US" dirty="0" smtClean="0"/>
              <a:t>Expose students to information issues as posed by the university archives.</a:t>
            </a:r>
          </a:p>
          <a:p>
            <a:r>
              <a:rPr lang="en-US" dirty="0" smtClean="0"/>
              <a:t>Establishes the library as a full partner in the academic mission of the university and away from the notion of service.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By rethinking special collections including the university archives perhaps we will move beyond a question of how these serve the university to a recognition that these are essential to what the university of the 21</a:t>
            </a:r>
            <a:r>
              <a:rPr lang="en-US" baseline="30000" dirty="0" smtClean="0"/>
              <a:t>st</a:t>
            </a:r>
            <a:r>
              <a:rPr lang="en-US" dirty="0" smtClean="0"/>
              <a:t> century is becoming.</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University of Michigan</a:t>
            </a:r>
            <a:endParaRPr lang="en-US" dirty="0"/>
          </a:p>
        </p:txBody>
      </p:sp>
      <p:sp>
        <p:nvSpPr>
          <p:cNvPr id="3" name="Content Placeholder 2"/>
          <p:cNvSpPr>
            <a:spLocks noGrp="1"/>
          </p:cNvSpPr>
          <p:nvPr>
            <p:ph sz="quarter" idx="1"/>
          </p:nvPr>
        </p:nvSpPr>
        <p:spPr/>
        <p:txBody>
          <a:bodyPr/>
          <a:lstStyle/>
          <a:p>
            <a:r>
              <a:rPr lang="en-US" dirty="0" smtClean="0"/>
              <a:t>Founded 1817</a:t>
            </a:r>
          </a:p>
          <a:p>
            <a:r>
              <a:rPr lang="en-US" dirty="0" smtClean="0"/>
              <a:t>19 schools and colleges</a:t>
            </a:r>
          </a:p>
          <a:p>
            <a:r>
              <a:rPr lang="en-US" dirty="0" smtClean="0"/>
              <a:t>Three campuses</a:t>
            </a:r>
          </a:p>
          <a:p>
            <a:r>
              <a:rPr lang="en-US" dirty="0" smtClean="0"/>
              <a:t>58,000 Students</a:t>
            </a:r>
          </a:p>
          <a:p>
            <a:r>
              <a:rPr lang="en-US" dirty="0" smtClean="0"/>
              <a:t>8,500 instructional staff</a:t>
            </a:r>
          </a:p>
          <a:p>
            <a:r>
              <a:rPr lang="en-US" dirty="0" smtClean="0"/>
              <a:t>Budget:  $5.5 Billion</a:t>
            </a:r>
            <a:endParaRPr lang="en-US" dirty="0"/>
          </a:p>
        </p:txBody>
      </p:sp>
      <p:pic>
        <p:nvPicPr>
          <p:cNvPr id="3074" name="Picture 2"/>
          <p:cNvPicPr>
            <a:picLocks noGrp="1" noChangeAspect="1" noChangeArrowheads="1"/>
          </p:cNvPicPr>
          <p:nvPr>
            <p:ph sz="quarter" idx="2"/>
          </p:nvPr>
        </p:nvPicPr>
        <p:blipFill>
          <a:blip r:embed="rId2" cstate="print"/>
          <a:stretch>
            <a:fillRect/>
          </a:stretch>
        </p:blipFill>
        <p:spPr bwMode="auto">
          <a:xfrm>
            <a:off x="4933950" y="2383917"/>
            <a:ext cx="3749675" cy="2699766"/>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can special collections serve the university?</a:t>
            </a:r>
            <a:endParaRPr lang="en-US" dirty="0"/>
          </a:p>
        </p:txBody>
      </p:sp>
      <p:sp>
        <p:nvSpPr>
          <p:cNvPr id="3" name="Content Placeholder 2"/>
          <p:cNvSpPr>
            <a:spLocks noGrp="1"/>
          </p:cNvSpPr>
          <p:nvPr>
            <p:ph sz="quarter" idx="1"/>
          </p:nvPr>
        </p:nvSpPr>
        <p:spPr/>
        <p:txBody>
          <a:bodyPr/>
          <a:lstStyle/>
          <a:p>
            <a:pPr>
              <a:buNone/>
            </a:pPr>
            <a:r>
              <a:rPr lang="en-US" dirty="0" smtClean="0"/>
              <a:t>Three Points:</a:t>
            </a:r>
          </a:p>
          <a:p>
            <a:pPr marL="514350" indent="-514350">
              <a:buAutoNum type="arabicPeriod"/>
            </a:pPr>
            <a:r>
              <a:rPr lang="en-US" dirty="0" smtClean="0"/>
              <a:t>Focus on University Archives</a:t>
            </a:r>
          </a:p>
          <a:p>
            <a:pPr marL="514350" indent="-514350">
              <a:buAutoNum type="arabicPeriod" startAt="2"/>
            </a:pPr>
            <a:r>
              <a:rPr lang="en-US" dirty="0" smtClean="0"/>
              <a:t>Rethink what are special collections</a:t>
            </a:r>
          </a:p>
          <a:p>
            <a:pPr marL="514350" indent="-514350">
              <a:buAutoNum type="arabicPeriod" startAt="2"/>
            </a:pPr>
            <a:r>
              <a:rPr lang="en-US" dirty="0" smtClean="0"/>
              <a:t>A grander vision!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Environment</a:t>
            </a:r>
            <a:endParaRPr lang="en-US" dirty="0"/>
          </a:p>
        </p:txBody>
      </p:sp>
      <p:sp>
        <p:nvSpPr>
          <p:cNvPr id="3" name="Content Placeholder 2"/>
          <p:cNvSpPr>
            <a:spLocks noGrp="1"/>
          </p:cNvSpPr>
          <p:nvPr>
            <p:ph sz="quarter" idx="1"/>
          </p:nvPr>
        </p:nvSpPr>
        <p:spPr/>
        <p:txBody>
          <a:bodyPr/>
          <a:lstStyle/>
          <a:p>
            <a:r>
              <a:rPr lang="en-US" dirty="0" smtClean="0"/>
              <a:t>Google books ---</a:t>
            </a:r>
          </a:p>
          <a:p>
            <a:r>
              <a:rPr lang="en-US" dirty="0" smtClean="0"/>
              <a:t>Bookshops with espresso book machines</a:t>
            </a:r>
          </a:p>
          <a:p>
            <a:r>
              <a:rPr lang="en-US" dirty="0" smtClean="0"/>
              <a:t>Changing NYPL reading room</a:t>
            </a:r>
          </a:p>
          <a:p>
            <a:r>
              <a:rPr lang="en-US" dirty="0" smtClean="0"/>
              <a:t>Changing nature of records production</a:t>
            </a:r>
          </a:p>
          <a:p>
            <a:r>
              <a:rPr lang="en-US" dirty="0" smtClean="0"/>
              <a:t>New philosophy of education—</a:t>
            </a:r>
          </a:p>
          <a:p>
            <a:pPr lvl="1"/>
            <a:r>
              <a:rPr lang="en-US" dirty="0" smtClean="0"/>
              <a:t>From information based to experience based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1.University Archives</a:t>
            </a:r>
            <a:endParaRPr lang="en-US" dirty="0"/>
          </a:p>
        </p:txBody>
      </p:sp>
      <p:sp>
        <p:nvSpPr>
          <p:cNvPr id="3" name="Content Placeholder 2"/>
          <p:cNvSpPr>
            <a:spLocks noGrp="1"/>
          </p:cNvSpPr>
          <p:nvPr>
            <p:ph sz="quarter" idx="1"/>
          </p:nvPr>
        </p:nvSpPr>
        <p:spPr/>
        <p:txBody>
          <a:bodyPr/>
          <a:lstStyle/>
          <a:p>
            <a:r>
              <a:rPr lang="en-US" dirty="0" smtClean="0"/>
              <a:t>University archives used to be collections of historical documents</a:t>
            </a:r>
          </a:p>
          <a:p>
            <a:r>
              <a:rPr lang="en-US" dirty="0" smtClean="0"/>
              <a:t>Moving since the 1970’s toward records management.</a:t>
            </a:r>
          </a:p>
          <a:p>
            <a:r>
              <a:rPr lang="en-US" dirty="0" smtClean="0"/>
              <a:t>Now shifting entirely to born digital documentation.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in this latest shift</a:t>
            </a:r>
            <a:endParaRPr lang="en-US" dirty="0"/>
          </a:p>
        </p:txBody>
      </p:sp>
      <p:sp>
        <p:nvSpPr>
          <p:cNvPr id="3" name="Content Placeholder 2"/>
          <p:cNvSpPr>
            <a:spLocks noGrp="1"/>
          </p:cNvSpPr>
          <p:nvPr>
            <p:ph sz="quarter" idx="1"/>
          </p:nvPr>
        </p:nvSpPr>
        <p:spPr/>
        <p:txBody>
          <a:bodyPr/>
          <a:lstStyle/>
          <a:p>
            <a:r>
              <a:rPr lang="en-US" dirty="0" smtClean="0"/>
              <a:t>No secretaries of file clerks</a:t>
            </a:r>
          </a:p>
          <a:p>
            <a:r>
              <a:rPr lang="en-US" dirty="0" smtClean="0"/>
              <a:t>Outdated or nonexistent policies</a:t>
            </a:r>
          </a:p>
          <a:p>
            <a:r>
              <a:rPr lang="en-US" dirty="0" smtClean="0"/>
              <a:t>FOIA (in public universities and the tendency to push for destruction “read it, shred it”</a:t>
            </a:r>
          </a:p>
          <a:p>
            <a:r>
              <a:rPr lang="en-US" dirty="0" smtClean="0"/>
              <a:t>Mix of official, professional, and personal in information file structures</a:t>
            </a:r>
          </a:p>
          <a:p>
            <a:r>
              <a:rPr lang="en-US" dirty="0" smtClean="0"/>
              <a:t>Emergence of personal storage of official material</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sz="quarter" idx="1"/>
          </p:nvPr>
        </p:nvSpPr>
        <p:spPr/>
        <p:txBody>
          <a:bodyPr/>
          <a:lstStyle/>
          <a:p>
            <a:r>
              <a:rPr lang="en-US" dirty="0" smtClean="0"/>
              <a:t>Managing the creation, use, and retention of born digital information on campus</a:t>
            </a:r>
          </a:p>
          <a:p>
            <a:r>
              <a:rPr lang="en-US" dirty="0" smtClean="0"/>
              <a:t>Setting up policies about ownership, file systems, retention, and system design</a:t>
            </a:r>
          </a:p>
          <a:p>
            <a:r>
              <a:rPr lang="en-US" dirty="0" smtClean="0"/>
              <a:t>Managing storage and retrieval</a:t>
            </a:r>
          </a:p>
          <a:p>
            <a:r>
              <a:rPr lang="en-US" dirty="0" smtClean="0"/>
              <a:t>Insuring security and preservation of content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None/>
            </a:pPr>
            <a:r>
              <a:rPr lang="en-US" dirty="0" smtClean="0"/>
              <a:t>University archives no longer just collect-rather they need to manage digital content from the point of creation through to the point of inactivity and placement in secure storage.  The University archives needs now to be totally integrated into the information flow on campus through the entire records cycle.</a:t>
            </a:r>
          </a:p>
          <a:p>
            <a:pPr>
              <a:buNone/>
            </a:pP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83</TotalTime>
  <Words>769</Words>
  <Application>Microsoft Office PowerPoint</Application>
  <PresentationFormat>On-screen Show (4:3)</PresentationFormat>
  <Paragraphs>98</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Equity</vt:lpstr>
      <vt:lpstr>Libraries in the Service of their Universities</vt:lpstr>
      <vt:lpstr>What is the Bentley Library ?</vt:lpstr>
      <vt:lpstr>University of Michigan</vt:lpstr>
      <vt:lpstr>How can special collections serve the university?</vt:lpstr>
      <vt:lpstr>Changing Environment</vt:lpstr>
      <vt:lpstr>1.University Archives</vt:lpstr>
      <vt:lpstr>Problems in this latest shift</vt:lpstr>
      <vt:lpstr>Challenges</vt:lpstr>
      <vt:lpstr>Slide 9</vt:lpstr>
      <vt:lpstr>Slide 10</vt:lpstr>
      <vt:lpstr>The traditional role</vt:lpstr>
      <vt:lpstr>The 21st century model</vt:lpstr>
      <vt:lpstr>Advantages of the 21st century model</vt:lpstr>
      <vt:lpstr>MESSAGE:</vt:lpstr>
      <vt:lpstr>2. Rethinking special collections</vt:lpstr>
      <vt:lpstr>Slide 16</vt:lpstr>
      <vt:lpstr>Slide 17</vt:lpstr>
      <vt:lpstr>Message</vt:lpstr>
      <vt:lpstr>3. Grand Vision</vt:lpstr>
      <vt:lpstr>Department of academic programs</vt:lpstr>
      <vt:lpstr>(continued)</vt:lpstr>
      <vt:lpstr>Conclusion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Libraries in the Service of their Universities</dc:title>
  <dc:creator>FXB</dc:creator>
  <cp:lastModifiedBy>FXB</cp:lastModifiedBy>
  <cp:revision>10</cp:revision>
  <dcterms:created xsi:type="dcterms:W3CDTF">2012-05-30T18:47:04Z</dcterms:created>
  <dcterms:modified xsi:type="dcterms:W3CDTF">2012-05-30T20:10:41Z</dcterms:modified>
</cp:coreProperties>
</file>