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0" r:id="rId2"/>
    <p:sldId id="263" r:id="rId3"/>
    <p:sldId id="261" r:id="rId4"/>
    <p:sldId id="262" r:id="rId5"/>
    <p:sldId id="264" r:id="rId6"/>
    <p:sldId id="265" r:id="rId7"/>
    <p:sldId id="267" r:id="rId8"/>
    <p:sldId id="268" r:id="rId9"/>
    <p:sldId id="269" r:id="rId10"/>
    <p:sldId id="270" r:id="rId11"/>
    <p:sldId id="266" r:id="rId12"/>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sz="2400" kern="1200" baseline="-250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pitchFamily="1" charset="0"/>
        <a:ea typeface="+mn-ea"/>
        <a:cs typeface="+mn-cs"/>
      </a:defRPr>
    </a:lvl5pPr>
    <a:lvl6pPr marL="2286000" algn="l" defTabSz="914400" rtl="0" eaLnBrk="1" latinLnBrk="0" hangingPunct="1">
      <a:defRPr sz="2400" kern="1200" baseline="-25000">
        <a:solidFill>
          <a:schemeClr val="tx1"/>
        </a:solidFill>
        <a:latin typeface="Times" pitchFamily="1" charset="0"/>
        <a:ea typeface="+mn-ea"/>
        <a:cs typeface="+mn-cs"/>
      </a:defRPr>
    </a:lvl6pPr>
    <a:lvl7pPr marL="2743200" algn="l" defTabSz="914400" rtl="0" eaLnBrk="1" latinLnBrk="0" hangingPunct="1">
      <a:defRPr sz="2400" kern="1200" baseline="-25000">
        <a:solidFill>
          <a:schemeClr val="tx1"/>
        </a:solidFill>
        <a:latin typeface="Times" pitchFamily="1" charset="0"/>
        <a:ea typeface="+mn-ea"/>
        <a:cs typeface="+mn-cs"/>
      </a:defRPr>
    </a:lvl7pPr>
    <a:lvl8pPr marL="3200400" algn="l" defTabSz="914400" rtl="0" eaLnBrk="1" latinLnBrk="0" hangingPunct="1">
      <a:defRPr sz="2400" kern="1200" baseline="-25000">
        <a:solidFill>
          <a:schemeClr val="tx1"/>
        </a:solidFill>
        <a:latin typeface="Times" pitchFamily="1" charset="0"/>
        <a:ea typeface="+mn-ea"/>
        <a:cs typeface="+mn-cs"/>
      </a:defRPr>
    </a:lvl8pPr>
    <a:lvl9pPr marL="3657600" algn="l" defTabSz="914400" rtl="0" eaLnBrk="1" latinLnBrk="0" hangingPunct="1">
      <a:defRPr sz="2400" kern="1200" baseline="-250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298FC2"/>
    <a:srgbClr val="289DCC"/>
    <a:srgbClr val="FFE47B"/>
    <a:srgbClr val="FFF2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074" autoAdjust="0"/>
  </p:normalViewPr>
  <p:slideViewPr>
    <p:cSldViewPr>
      <p:cViewPr varScale="1">
        <p:scale>
          <a:sx n="82" d="100"/>
          <a:sy n="82" d="100"/>
        </p:scale>
        <p:origin x="-1474"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73294A-8DE0-450B-9550-7A65142EE5E6}" type="slidenum">
              <a:rPr lang="en-US"/>
              <a:pPr/>
              <a:t>‹#›</a:t>
            </a:fld>
            <a:endParaRPr lang="en-US"/>
          </a:p>
        </p:txBody>
      </p:sp>
    </p:spTree>
    <p:extLst>
      <p:ext uri="{BB962C8B-B14F-4D97-AF65-F5344CB8AC3E}">
        <p14:creationId xmlns:p14="http://schemas.microsoft.com/office/powerpoint/2010/main" xmlns="" val="362545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2CF3BE6-B06A-4E0B-AA25-AAD1B0919A1D}" type="slidenum">
              <a:rPr lang="en-US"/>
              <a:pPr/>
              <a:t>‹#›</a:t>
            </a:fld>
            <a:endParaRPr lang="en-US"/>
          </a:p>
        </p:txBody>
      </p:sp>
    </p:spTree>
    <p:extLst>
      <p:ext uri="{BB962C8B-B14F-4D97-AF65-F5344CB8AC3E}">
        <p14:creationId xmlns:p14="http://schemas.microsoft.com/office/powerpoint/2010/main" xmlns="" val="2769084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0C885-3C35-41DC-B536-45F2830EF0DA}"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baseline="0" dirty="0" smtClean="0"/>
          </a:p>
          <a:p>
            <a:pPr eaLnBrk="1" hangingPunct="1">
              <a:defRPr/>
            </a:pP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1770D5-56DB-4159-BB84-608AE53788D8}" type="slidenum">
              <a:rPr lang="en-US" smtClean="0"/>
              <a:pPr eaLnBrk="1" hangingPunct="1"/>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2</a:t>
            </a:fld>
            <a:endParaRPr lang="en-US"/>
          </a:p>
        </p:txBody>
      </p:sp>
    </p:spTree>
    <p:extLst>
      <p:ext uri="{BB962C8B-B14F-4D97-AF65-F5344CB8AC3E}">
        <p14:creationId xmlns:p14="http://schemas.microsoft.com/office/powerpoint/2010/main" xmlns="" val="214655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3</a:t>
            </a:fld>
            <a:endParaRPr lang="en-US"/>
          </a:p>
        </p:txBody>
      </p:sp>
    </p:spTree>
    <p:extLst>
      <p:ext uri="{BB962C8B-B14F-4D97-AF65-F5344CB8AC3E}">
        <p14:creationId xmlns:p14="http://schemas.microsoft.com/office/powerpoint/2010/main" xmlns="" val="278666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4</a:t>
            </a:fld>
            <a:endParaRPr lang="en-US"/>
          </a:p>
        </p:txBody>
      </p:sp>
    </p:spTree>
    <p:extLst>
      <p:ext uri="{BB962C8B-B14F-4D97-AF65-F5344CB8AC3E}">
        <p14:creationId xmlns:p14="http://schemas.microsoft.com/office/powerpoint/2010/main" xmlns="" val="132822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p:txBody>
          <a:bodyPr wrap="square" numCol="1" anchor="t" anchorCtr="0" compatLnSpc="1">
            <a:prstTxWarp prst="textNoShape">
              <a:avLst/>
            </a:prstTxWarp>
          </a:bodyPr>
          <a:lstStyle/>
          <a:p>
            <a:pPr marL="0" indent="0" eaLnBrk="1" hangingPunct="1">
              <a:spcBef>
                <a:spcPct val="0"/>
              </a:spcBef>
              <a:buFontTx/>
              <a:buNone/>
              <a:defRPr/>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38D51B-9A2A-4713-A5A8-B6CBC22C0BD9}"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6</a:t>
            </a:fld>
            <a:endParaRPr lang="en-US"/>
          </a:p>
        </p:txBody>
      </p:sp>
    </p:spTree>
    <p:extLst>
      <p:ext uri="{BB962C8B-B14F-4D97-AF65-F5344CB8AC3E}">
        <p14:creationId xmlns:p14="http://schemas.microsoft.com/office/powerpoint/2010/main" xmlns="" val="245696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7</a:t>
            </a:fld>
            <a:endParaRPr lang="en-US"/>
          </a:p>
        </p:txBody>
      </p:sp>
    </p:spTree>
    <p:extLst>
      <p:ext uri="{BB962C8B-B14F-4D97-AF65-F5344CB8AC3E}">
        <p14:creationId xmlns:p14="http://schemas.microsoft.com/office/powerpoint/2010/main" xmlns="" val="56045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8</a:t>
            </a:fld>
            <a:endParaRPr lang="en-US"/>
          </a:p>
        </p:txBody>
      </p:sp>
    </p:spTree>
    <p:extLst>
      <p:ext uri="{BB962C8B-B14F-4D97-AF65-F5344CB8AC3E}">
        <p14:creationId xmlns:p14="http://schemas.microsoft.com/office/powerpoint/2010/main" xmlns="" val="218417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F3BE6-B06A-4E0B-AA25-AAD1B0919A1D}" type="slidenum">
              <a:rPr lang="en-US" smtClean="0"/>
              <a:pPr/>
              <a:t>10</a:t>
            </a:fld>
            <a:endParaRPr lang="en-US"/>
          </a:p>
        </p:txBody>
      </p:sp>
    </p:spTree>
    <p:extLst>
      <p:ext uri="{BB962C8B-B14F-4D97-AF65-F5344CB8AC3E}">
        <p14:creationId xmlns:p14="http://schemas.microsoft.com/office/powerpoint/2010/main" xmlns="" val="313900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88914580"/>
      </p:ext>
    </p:extLst>
  </p:cSld>
  <p:clrMapOvr>
    <a:masterClrMapping/>
  </p:clrMapOvr>
  <p:transition advClick="0">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80988898"/>
      </p:ext>
    </p:extLst>
  </p:cSld>
  <p:clrMapOvr>
    <a:masterClrMapping/>
  </p:clrMapOvr>
  <p:transition advClick="0">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736600"/>
            <a:ext cx="1900237"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736600"/>
            <a:ext cx="5548313"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82947742"/>
      </p:ext>
    </p:extLst>
  </p:cSld>
  <p:clrMapOvr>
    <a:masterClrMapping/>
  </p:clrMapOvr>
  <p:transition advClick="0">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4504713"/>
      </p:ext>
    </p:extLst>
  </p:cSld>
  <p:clrMapOvr>
    <a:masterClrMapping/>
  </p:clrMapOvr>
  <p:transition advClick="0">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78309619"/>
      </p:ext>
    </p:extLst>
  </p:cSld>
  <p:clrMapOvr>
    <a:masterClrMapping/>
  </p:clrMapOvr>
  <p:transition advClick="0">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981200"/>
            <a:ext cx="3700463"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8" y="1981200"/>
            <a:ext cx="3700462"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28322679"/>
      </p:ext>
    </p:extLst>
  </p:cSld>
  <p:clrMapOvr>
    <a:masterClrMapping/>
  </p:clrMapOvr>
  <p:transition advClick="0">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8491263"/>
      </p:ext>
    </p:extLst>
  </p:cSld>
  <p:clrMapOvr>
    <a:masterClrMapping/>
  </p:clrMapOvr>
  <p:transition advClick="0">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714468096"/>
      </p:ext>
    </p:extLst>
  </p:cSld>
  <p:clrMapOvr>
    <a:masterClrMapping/>
  </p:clrMapOvr>
  <p:transition advClick="0">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9323790"/>
      </p:ext>
    </p:extLst>
  </p:cSld>
  <p:clrMapOvr>
    <a:masterClrMapping/>
  </p:clrMapOvr>
  <p:transition advClick="0">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74381023"/>
      </p:ext>
    </p:extLst>
  </p:cSld>
  <p:clrMapOvr>
    <a:masterClrMapping/>
  </p:clrMapOvr>
  <p:transition advClick="0">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6790018"/>
      </p:ext>
    </p:extLst>
  </p:cSld>
  <p:clrMapOvr>
    <a:masterClrMapping/>
  </p:clrMapOvr>
  <p:transition advClick="0">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5" name="Picture 31" descr="rarebooksstandard"/>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xmlns="">
                <a:solidFill>
                  <a:srgbClr val="FFFFFF"/>
                </a:solidFill>
              </a14:hiddenFill>
            </a:ext>
          </a:extLst>
        </p:spPr>
      </p:pic>
      <p:sp>
        <p:nvSpPr>
          <p:cNvPr id="1052" name="Rectangle 28"/>
          <p:cNvSpPr>
            <a:spLocks noGrp="1" noChangeArrowheads="1"/>
          </p:cNvSpPr>
          <p:nvPr>
            <p:ph type="body" idx="1"/>
          </p:nvPr>
        </p:nvSpPr>
        <p:spPr bwMode="auto">
          <a:xfrm>
            <a:off x="923925" y="1981200"/>
            <a:ext cx="7553325" cy="417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3" name="Rectangle 29"/>
          <p:cNvSpPr>
            <a:spLocks noGrp="1" noChangeArrowheads="1"/>
          </p:cNvSpPr>
          <p:nvPr>
            <p:ph type="title"/>
          </p:nvPr>
        </p:nvSpPr>
        <p:spPr bwMode="auto">
          <a:xfrm>
            <a:off x="876300" y="736600"/>
            <a:ext cx="6505575"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6" tIns="45714" rIns="91426" bIns="45714"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randomBar/>
  </p:transition>
  <p:txStyles>
    <p:titleStyle>
      <a:lvl1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9pPr>
    </p:titleStyle>
    <p:bodyStyle>
      <a:lvl1pPr marL="914400" indent="-914400" algn="l" rtl="0" eaLnBrk="1" fontAlgn="base" hangingPunct="1">
        <a:spcBef>
          <a:spcPct val="20000"/>
        </a:spcBef>
        <a:spcAft>
          <a:spcPct val="0"/>
        </a:spcAft>
        <a:defRPr sz="3600" b="1">
          <a:solidFill>
            <a:schemeClr val="accent1"/>
          </a:solidFill>
          <a:effectLst>
            <a:outerShdw blurRad="38100" dist="38100" dir="2700000" algn="tl">
              <a:srgbClr val="000000"/>
            </a:outerShdw>
          </a:effectLst>
          <a:latin typeface="+mn-lt"/>
          <a:ea typeface="+mn-ea"/>
          <a:cs typeface="+mn-cs"/>
        </a:defRPr>
      </a:lvl1pPr>
      <a:lvl2pPr marL="1168400" indent="-711200" algn="l" rtl="0" eaLnBrk="1" fontAlgn="base" hangingPunct="1">
        <a:spcBef>
          <a:spcPct val="20000"/>
        </a:spcBef>
        <a:spcAft>
          <a:spcPct val="0"/>
        </a:spcAft>
        <a:defRPr sz="2800" b="1">
          <a:solidFill>
            <a:schemeClr val="accent1"/>
          </a:solidFill>
          <a:effectLst>
            <a:outerShdw blurRad="38100" dist="38100" dir="2700000" algn="tl">
              <a:srgbClr val="000000"/>
            </a:outerShdw>
          </a:effectLst>
          <a:latin typeface="+mn-lt"/>
        </a:defRPr>
      </a:lvl2pPr>
      <a:lvl3pPr marL="1524000" indent="-609600" algn="l" rtl="0" eaLnBrk="1" fontAlgn="base" hangingPunct="1">
        <a:spcBef>
          <a:spcPct val="20000"/>
        </a:spcBef>
        <a:spcAft>
          <a:spcPct val="0"/>
        </a:spcAft>
        <a:buChar char="•"/>
        <a:defRPr sz="2400" b="1">
          <a:solidFill>
            <a:schemeClr val="accent1"/>
          </a:solidFill>
          <a:latin typeface="+mn-lt"/>
        </a:defRPr>
      </a:lvl3pPr>
      <a:lvl4pPr marL="1879600" indent="-508000" algn="l" rtl="0" eaLnBrk="1" fontAlgn="base" hangingPunct="1">
        <a:spcBef>
          <a:spcPct val="20000"/>
        </a:spcBef>
        <a:spcAft>
          <a:spcPct val="0"/>
        </a:spcAft>
        <a:buChar char="–"/>
        <a:defRPr sz="2000" b="1">
          <a:solidFill>
            <a:schemeClr val="accent1"/>
          </a:solidFill>
          <a:latin typeface="+mn-lt"/>
        </a:defRPr>
      </a:lvl4pPr>
      <a:lvl5pPr marL="2336800" indent="-508000" algn="l" rtl="0" eaLnBrk="1" fontAlgn="base" hangingPunct="1">
        <a:spcBef>
          <a:spcPct val="20000"/>
        </a:spcBef>
        <a:spcAft>
          <a:spcPct val="0"/>
        </a:spcAft>
        <a:buChar char="»"/>
        <a:defRPr sz="2000" b="1">
          <a:solidFill>
            <a:schemeClr val="accent1"/>
          </a:solidFill>
          <a:latin typeface="+mn-lt"/>
        </a:defRPr>
      </a:lvl5pPr>
      <a:lvl6pPr marL="2794000" indent="-508000" algn="l" rtl="0" eaLnBrk="1" fontAlgn="base" hangingPunct="1">
        <a:spcBef>
          <a:spcPct val="20000"/>
        </a:spcBef>
        <a:spcAft>
          <a:spcPct val="0"/>
        </a:spcAft>
        <a:buChar char="»"/>
        <a:defRPr sz="2000" b="1">
          <a:solidFill>
            <a:schemeClr val="accent1"/>
          </a:solidFill>
          <a:latin typeface="+mn-lt"/>
        </a:defRPr>
      </a:lvl6pPr>
      <a:lvl7pPr marL="3251200" indent="-508000" algn="l" rtl="0" eaLnBrk="1" fontAlgn="base" hangingPunct="1">
        <a:spcBef>
          <a:spcPct val="20000"/>
        </a:spcBef>
        <a:spcAft>
          <a:spcPct val="0"/>
        </a:spcAft>
        <a:buChar char="»"/>
        <a:defRPr sz="2000" b="1">
          <a:solidFill>
            <a:schemeClr val="accent1"/>
          </a:solidFill>
          <a:latin typeface="+mn-lt"/>
        </a:defRPr>
      </a:lvl7pPr>
      <a:lvl8pPr marL="3708400" indent="-508000" algn="l" rtl="0" eaLnBrk="1" fontAlgn="base" hangingPunct="1">
        <a:spcBef>
          <a:spcPct val="20000"/>
        </a:spcBef>
        <a:spcAft>
          <a:spcPct val="0"/>
        </a:spcAft>
        <a:buChar char="»"/>
        <a:defRPr sz="2000" b="1">
          <a:solidFill>
            <a:schemeClr val="accent1"/>
          </a:solidFill>
          <a:latin typeface="+mn-lt"/>
        </a:defRPr>
      </a:lvl8pPr>
      <a:lvl9pPr marL="4165600" indent="-508000" algn="l" rtl="0" eaLnBrk="1" fontAlgn="base" hangingPunct="1">
        <a:spcBef>
          <a:spcPct val="20000"/>
        </a:spcBef>
        <a:spcAft>
          <a:spcPct val="0"/>
        </a:spcAft>
        <a:buChar char="»"/>
        <a:defRPr sz="2000" b="1">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custDataLst>
              <p:tags r:id="rId1"/>
            </p:custDataLst>
          </p:nvPr>
        </p:nvSpPr>
        <p:spPr>
          <a:xfrm>
            <a:off x="685800" y="838201"/>
            <a:ext cx="7772400" cy="2590800"/>
          </a:xfrm>
        </p:spPr>
        <p:txBody>
          <a:bodyPr/>
          <a:lstStyle/>
          <a:p>
            <a:pPr algn="ctr"/>
            <a:r>
              <a:rPr lang="en-US" dirty="0"/>
              <a:t> </a:t>
            </a:r>
            <a:r>
              <a:rPr lang="en-US" sz="3600" dirty="0" smtClean="0"/>
              <a:t>Aligning Special </a:t>
            </a:r>
            <a:br>
              <a:rPr lang="en-US" sz="3600" dirty="0" smtClean="0"/>
            </a:br>
            <a:r>
              <a:rPr lang="en-US" sz="3600" u="sng" dirty="0" smtClean="0">
                <a:solidFill>
                  <a:srgbClr val="FFFF00"/>
                </a:solidFill>
              </a:rPr>
              <a:t>COLLECTIONS </a:t>
            </a:r>
            <a:r>
              <a:rPr lang="en-US" sz="3600" dirty="0" smtClean="0"/>
              <a:t/>
            </a:r>
            <a:br>
              <a:rPr lang="en-US" sz="3600" dirty="0" smtClean="0"/>
            </a:br>
            <a:r>
              <a:rPr lang="en-US" sz="3600" dirty="0" smtClean="0"/>
              <a:t>with the</a:t>
            </a:r>
            <a:br>
              <a:rPr lang="en-US" sz="3600" dirty="0" smtClean="0"/>
            </a:br>
            <a:r>
              <a:rPr lang="en-US" sz="3600" dirty="0" smtClean="0"/>
              <a:t>Institutional Mission</a:t>
            </a:r>
            <a:endParaRPr lang="en-US" sz="3600" dirty="0"/>
          </a:p>
        </p:txBody>
      </p:sp>
      <p:sp>
        <p:nvSpPr>
          <p:cNvPr id="6" name="Subtitle 5"/>
          <p:cNvSpPr>
            <a:spLocks noGrp="1"/>
          </p:cNvSpPr>
          <p:nvPr>
            <p:ph type="subTitle" idx="1"/>
          </p:nvPr>
        </p:nvSpPr>
        <p:spPr/>
        <p:txBody>
          <a:bodyPr/>
          <a:lstStyle/>
          <a:p>
            <a:r>
              <a:rPr lang="en-US" sz="2400" dirty="0" smtClean="0"/>
              <a:t>Tim </a:t>
            </a:r>
            <a:r>
              <a:rPr lang="en-US" sz="2400" dirty="0" err="1" smtClean="0"/>
              <a:t>Pyatt</a:t>
            </a:r>
            <a:r>
              <a:rPr lang="en-US" sz="2400" dirty="0" smtClean="0"/>
              <a:t>, Huck Chair</a:t>
            </a:r>
          </a:p>
          <a:p>
            <a:r>
              <a:rPr lang="en-US" sz="2400" dirty="0" err="1" smtClean="0"/>
              <a:t>Eberly</a:t>
            </a:r>
            <a:r>
              <a:rPr lang="en-US" sz="2400" dirty="0" smtClean="0"/>
              <a:t> Family Special Collections Library</a:t>
            </a:r>
          </a:p>
          <a:p>
            <a:r>
              <a:rPr lang="en-US" sz="2400" dirty="0" smtClean="0"/>
              <a:t>June 5, 2012</a:t>
            </a:r>
          </a:p>
          <a:p>
            <a:r>
              <a:rPr lang="en-US" sz="2400" dirty="0" smtClean="0"/>
              <a:t>OCLC Research Library Partners</a:t>
            </a:r>
          </a:p>
          <a:p>
            <a:r>
              <a:rPr lang="en-US" sz="2400" dirty="0" smtClean="0"/>
              <a:t> Libraries Rebound</a:t>
            </a:r>
            <a:endParaRPr lang="en-US" sz="2400" dirty="0"/>
          </a:p>
        </p:txBody>
      </p:sp>
    </p:spTree>
  </p:cSld>
  <p:clrMapOvr>
    <a:masterClrMapping/>
  </p:clrMapOvr>
  <p:transition advClick="0">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early results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err="1" smtClean="0"/>
              <a:t>Deaccession</a:t>
            </a:r>
            <a:r>
              <a:rPr lang="en-US" dirty="0" smtClean="0"/>
              <a:t> policy</a:t>
            </a:r>
          </a:p>
          <a:p>
            <a:pPr>
              <a:buFont typeface="Arial" pitchFamily="34" charset="0"/>
              <a:buChar char="•"/>
            </a:pPr>
            <a:r>
              <a:rPr lang="en-US" dirty="0" smtClean="0"/>
              <a:t>More topical approach</a:t>
            </a:r>
          </a:p>
          <a:p>
            <a:pPr>
              <a:buFont typeface="Arial" pitchFamily="34" charset="0"/>
              <a:buChar char="•"/>
            </a:pPr>
            <a:r>
              <a:rPr lang="en-US" dirty="0" smtClean="0"/>
              <a:t>Finding the “gaps” and identifying new opportunities</a:t>
            </a:r>
          </a:p>
          <a:p>
            <a:pPr>
              <a:buFont typeface="Arial" pitchFamily="34" charset="0"/>
              <a:buChar char="•"/>
            </a:pPr>
            <a:r>
              <a:rPr lang="en-US" dirty="0" smtClean="0"/>
              <a:t>Greater transparency about the SCL’s holdings and direction</a:t>
            </a:r>
            <a:endParaRPr lang="en-US" dirty="0"/>
          </a:p>
        </p:txBody>
      </p:sp>
    </p:spTree>
    <p:extLst>
      <p:ext uri="{BB962C8B-B14F-4D97-AF65-F5344CB8AC3E}">
        <p14:creationId xmlns:p14="http://schemas.microsoft.com/office/powerpoint/2010/main" xmlns="" val="2224549296"/>
      </p:ext>
    </p:extLst>
  </p:cSld>
  <p:clrMapOvr>
    <a:masterClrMapping/>
  </p:clrMapOvr>
  <p:transition advClick="0">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36600"/>
            <a:ext cx="6505575" cy="863600"/>
          </a:xfrm>
        </p:spPr>
        <p:txBody>
          <a:bodyPr/>
          <a:lstStyle/>
          <a:p>
            <a:pPr algn="ctr">
              <a:defRPr/>
            </a:pPr>
            <a:r>
              <a:rPr lang="en-US" sz="3600" dirty="0"/>
              <a:t>Benefits of closer alignment:</a:t>
            </a:r>
            <a:br>
              <a:rPr lang="en-US" sz="3600" dirty="0"/>
            </a:br>
            <a:endParaRPr lang="en-US" sz="3600" dirty="0"/>
          </a:p>
        </p:txBody>
      </p:sp>
      <p:sp>
        <p:nvSpPr>
          <p:cNvPr id="3" name="Content Placeholder 2"/>
          <p:cNvSpPr>
            <a:spLocks noGrp="1"/>
          </p:cNvSpPr>
          <p:nvPr>
            <p:ph idx="1"/>
          </p:nvPr>
        </p:nvSpPr>
        <p:spPr>
          <a:xfrm>
            <a:off x="923925" y="1600200"/>
            <a:ext cx="7553325" cy="4559300"/>
          </a:xfrm>
        </p:spPr>
        <p:txBody>
          <a:bodyPr/>
          <a:lstStyle/>
          <a:p>
            <a:pPr marL="457200" indent="-457200">
              <a:buFont typeface="Arial" pitchFamily="34" charset="0"/>
              <a:buChar char="•"/>
              <a:defRPr/>
            </a:pPr>
            <a:r>
              <a:rPr lang="en-US" sz="2800" dirty="0"/>
              <a:t>Greater understanding and support of </a:t>
            </a:r>
            <a:r>
              <a:rPr lang="en-US" sz="2800" dirty="0" smtClean="0"/>
              <a:t>Special Collections </a:t>
            </a:r>
            <a:r>
              <a:rPr lang="en-US" sz="2800" dirty="0"/>
              <a:t>collecting policy</a:t>
            </a:r>
          </a:p>
          <a:p>
            <a:pPr marL="457200" indent="-457200">
              <a:buFont typeface="Arial" pitchFamily="34" charset="0"/>
              <a:buChar char="•"/>
              <a:defRPr/>
            </a:pPr>
            <a:r>
              <a:rPr lang="en-US" sz="2800" dirty="0"/>
              <a:t>More potential for integrated services </a:t>
            </a:r>
            <a:r>
              <a:rPr lang="en-US" sz="2800" dirty="0" smtClean="0"/>
              <a:t>and </a:t>
            </a:r>
            <a:r>
              <a:rPr lang="en-US" sz="2800" dirty="0"/>
              <a:t>engagement from librarians outside of </a:t>
            </a:r>
            <a:r>
              <a:rPr lang="en-US" sz="2800" dirty="0" smtClean="0"/>
              <a:t>Special Collections</a:t>
            </a:r>
            <a:endParaRPr lang="en-US" sz="2800" dirty="0"/>
          </a:p>
          <a:p>
            <a:pPr marL="457200" indent="-457200">
              <a:buFont typeface="Arial" pitchFamily="34" charset="0"/>
              <a:buChar char="•"/>
              <a:defRPr/>
            </a:pPr>
            <a:r>
              <a:rPr lang="en-US" sz="2800" dirty="0"/>
              <a:t>More focused collections with greater support from campus </a:t>
            </a:r>
            <a:r>
              <a:rPr lang="en-US" sz="2800" dirty="0" smtClean="0"/>
              <a:t>add </a:t>
            </a:r>
            <a:r>
              <a:rPr lang="en-US" sz="2800" dirty="0"/>
              <a:t>to our “distinctiveness”</a:t>
            </a:r>
          </a:p>
          <a:p>
            <a:pPr marL="457200" indent="-457200">
              <a:buFont typeface="Arial" pitchFamily="34" charset="0"/>
              <a:buChar char="•"/>
              <a:defRPr/>
            </a:pPr>
            <a:r>
              <a:rPr lang="en-US" sz="2800" dirty="0"/>
              <a:t>Greater development potential – a clearly articulated plan is easier to sell to donors</a:t>
            </a:r>
          </a:p>
          <a:p>
            <a:endParaRPr lang="en-US" sz="2400" dirty="0"/>
          </a:p>
        </p:txBody>
      </p:sp>
    </p:spTree>
    <p:extLst>
      <p:ext uri="{BB962C8B-B14F-4D97-AF65-F5344CB8AC3E}">
        <p14:creationId xmlns:p14="http://schemas.microsoft.com/office/powerpoint/2010/main" xmlns="" val="3769077738"/>
      </p:ext>
    </p:extLst>
  </p:cSld>
  <p:clrMapOvr>
    <a:masterClrMapping/>
  </p:clrMapOvr>
  <p:transition advClick="0">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1999" y="762001"/>
            <a:ext cx="7732713" cy="5638799"/>
          </a:xfrm>
        </p:spPr>
        <p:txBody>
          <a:bodyPr/>
          <a:lstStyle/>
          <a:p>
            <a:r>
              <a:rPr lang="en-US" sz="2800" dirty="0" smtClean="0"/>
              <a:t>“it will become increasingly difficult to distinguish libraries based on their holdings of these materials. Instead, libraries and their institutions will increasingly be distinguished by the special collections of rare and unique materials that they hold…” </a:t>
            </a:r>
          </a:p>
          <a:p>
            <a:endParaRPr lang="en-US" dirty="0" smtClean="0"/>
          </a:p>
          <a:p>
            <a:endParaRPr lang="en-US" dirty="0"/>
          </a:p>
          <a:p>
            <a:r>
              <a:rPr lang="en-US" dirty="0" smtClean="0"/>
              <a:t>Don Waters, Mellon Foundation in an address to the ARL in fall of 2005</a:t>
            </a:r>
          </a:p>
          <a:p>
            <a:endParaRPr lang="en-US" dirty="0"/>
          </a:p>
          <a:p>
            <a:endParaRPr lang="en-US" dirty="0" smtClean="0"/>
          </a:p>
          <a:p>
            <a:endParaRPr lang="en-US" dirty="0"/>
          </a:p>
        </p:txBody>
      </p:sp>
    </p:spTree>
    <p:extLst>
      <p:ext uri="{BB962C8B-B14F-4D97-AF65-F5344CB8AC3E}">
        <p14:creationId xmlns:p14="http://schemas.microsoft.com/office/powerpoint/2010/main" xmlns="" val="3431128192"/>
      </p:ext>
    </p:extLst>
  </p:cSld>
  <p:clrMapOvr>
    <a:masterClrMapping/>
  </p:clrMapOvr>
  <p:transition advClick="0">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Special Collections?</a:t>
            </a:r>
            <a:br>
              <a:rPr lang="en-US" dirty="0" smtClean="0"/>
            </a:br>
            <a:r>
              <a:rPr lang="en-US" dirty="0" smtClean="0"/>
              <a:t>Most would agree…</a:t>
            </a:r>
            <a:endParaRPr lang="en-US" dirty="0"/>
          </a:p>
        </p:txBody>
      </p:sp>
      <p:sp>
        <p:nvSpPr>
          <p:cNvPr id="3" name="Content Placeholder 2"/>
          <p:cNvSpPr>
            <a:spLocks noGrp="1"/>
          </p:cNvSpPr>
          <p:nvPr>
            <p:ph idx="1"/>
          </p:nvPr>
        </p:nvSpPr>
        <p:spPr>
          <a:xfrm>
            <a:off x="923925" y="1981200"/>
            <a:ext cx="5324475" cy="4178300"/>
          </a:xfrm>
        </p:spPr>
        <p:txBody>
          <a:bodyPr/>
          <a:lstStyle/>
          <a:p>
            <a:pPr marL="457200" indent="-457200">
              <a:buFont typeface="Arial" pitchFamily="34" charset="0"/>
              <a:buChar char="•"/>
            </a:pPr>
            <a:r>
              <a:rPr lang="en-US" sz="3200" dirty="0" smtClean="0"/>
              <a:t>Papers of Ernest Hemingway</a:t>
            </a:r>
          </a:p>
          <a:p>
            <a:pPr marL="457200" indent="-457200">
              <a:buFont typeface="Arial" pitchFamily="34" charset="0"/>
              <a:buChar char="•"/>
            </a:pPr>
            <a:r>
              <a:rPr lang="en-US" sz="3200" dirty="0" smtClean="0"/>
              <a:t>Records of the United Steel Workers</a:t>
            </a:r>
          </a:p>
          <a:p>
            <a:pPr marL="457200" indent="-457200">
              <a:buFont typeface="Arial" pitchFamily="34" charset="0"/>
              <a:buChar char="•"/>
            </a:pPr>
            <a:r>
              <a:rPr lang="en-US" sz="3200" i="1" dirty="0" smtClean="0"/>
              <a:t>News from Nowhere </a:t>
            </a:r>
            <a:r>
              <a:rPr lang="en-US" sz="3200" dirty="0" smtClean="0"/>
              <a:t>(</a:t>
            </a:r>
            <a:r>
              <a:rPr lang="en-US" sz="3200" dirty="0" err="1" smtClean="0"/>
              <a:t>Kelmscott</a:t>
            </a:r>
            <a:r>
              <a:rPr lang="en-US" sz="3200" dirty="0" smtClean="0"/>
              <a:t> Press)</a:t>
            </a:r>
          </a:p>
          <a:p>
            <a:pPr marL="457200" indent="-457200">
              <a:buFont typeface="Arial" pitchFamily="34" charset="0"/>
              <a:buChar char="•"/>
            </a:pPr>
            <a:r>
              <a:rPr lang="en-US" sz="3200" dirty="0" smtClean="0"/>
              <a:t>Civil War solder’s diary</a:t>
            </a:r>
            <a:endParaRPr lang="en-US" sz="3200" dirty="0"/>
          </a:p>
        </p:txBody>
      </p:sp>
      <p:pic>
        <p:nvPicPr>
          <p:cNvPr id="542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371600"/>
            <a:ext cx="1911549"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4365170"/>
            <a:ext cx="1977165" cy="212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8734476"/>
      </p:ext>
    </p:extLst>
  </p:cSld>
  <p:clrMapOvr>
    <a:masterClrMapping/>
  </p:clrMapOvr>
  <p:transition advClick="0">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materials depend on the institutional context..</a:t>
            </a:r>
            <a:endParaRPr lang="en-US" dirty="0"/>
          </a:p>
        </p:txBody>
      </p:sp>
      <p:sp>
        <p:nvSpPr>
          <p:cNvPr id="3" name="Content Placeholder 2"/>
          <p:cNvSpPr>
            <a:spLocks noGrp="1"/>
          </p:cNvSpPr>
          <p:nvPr>
            <p:ph idx="1"/>
          </p:nvPr>
        </p:nvSpPr>
        <p:spPr>
          <a:xfrm>
            <a:off x="923925" y="1981200"/>
            <a:ext cx="5019675" cy="4178300"/>
          </a:xfrm>
        </p:spPr>
        <p:txBody>
          <a:bodyPr/>
          <a:lstStyle/>
          <a:p>
            <a:pPr marL="457200" indent="-457200">
              <a:buFont typeface="Arial" pitchFamily="34" charset="0"/>
              <a:buChar char="•"/>
            </a:pPr>
            <a:r>
              <a:rPr lang="en-US" sz="2800" dirty="0" smtClean="0"/>
              <a:t>Fred </a:t>
            </a:r>
            <a:r>
              <a:rPr lang="en-US" sz="2800" dirty="0" err="1" smtClean="0"/>
              <a:t>Waring’s</a:t>
            </a:r>
            <a:r>
              <a:rPr lang="en-US" sz="2800" dirty="0" smtClean="0"/>
              <a:t> “</a:t>
            </a:r>
            <a:r>
              <a:rPr lang="en-US" sz="2800" dirty="0" err="1" smtClean="0"/>
              <a:t>blendors</a:t>
            </a:r>
            <a:r>
              <a:rPr lang="en-US" sz="2800" dirty="0" smtClean="0"/>
              <a:t>”</a:t>
            </a:r>
          </a:p>
          <a:p>
            <a:pPr marL="457200" indent="-457200">
              <a:buFont typeface="Arial" pitchFamily="34" charset="0"/>
              <a:buChar char="•"/>
            </a:pPr>
            <a:r>
              <a:rPr lang="en-US" sz="2800" i="1" dirty="0" smtClean="0"/>
              <a:t>The Hunger Games</a:t>
            </a:r>
          </a:p>
          <a:p>
            <a:pPr marL="457200" indent="-457200">
              <a:buFont typeface="Arial" pitchFamily="34" charset="0"/>
              <a:buChar char="•"/>
            </a:pPr>
            <a:r>
              <a:rPr lang="en-US" sz="2800" dirty="0" smtClean="0"/>
              <a:t>Eighteen Century Collections Online (licensed database)</a:t>
            </a:r>
          </a:p>
          <a:p>
            <a:pPr marL="457200" indent="-457200">
              <a:buFont typeface="Arial" pitchFamily="34" charset="0"/>
              <a:buChar char="•"/>
            </a:pPr>
            <a:r>
              <a:rPr lang="en-US" sz="2800" dirty="0" smtClean="0"/>
              <a:t>The People’s Contest (collaborative digital site</a:t>
            </a:r>
            <a:r>
              <a:rPr lang="en-US" dirty="0" smtClean="0"/>
              <a:t>)</a:t>
            </a:r>
            <a:endParaRPr lang="en-US" dirty="0"/>
          </a:p>
        </p:txBody>
      </p:sp>
      <p:pic>
        <p:nvPicPr>
          <p:cNvPr id="4" name="Picture 4" descr="Please enter your alt text."/>
          <p:cNvPicPr>
            <a:picLocks noChangeAspect="1" noChangeArrowheads="1"/>
          </p:cNvPicPr>
          <p:nvPr/>
        </p:nvPicPr>
        <p:blipFill>
          <a:blip r:embed="rId3" cstate="print">
            <a:extLst>
              <a:ext uri="{28A0092B-C50C-407E-A947-70E740481C1C}">
                <a14:useLocalDpi xmlns:a14="http://schemas.microsoft.com/office/drawing/2010/main" xmlns="" val="0"/>
              </a:ext>
            </a:extLst>
          </a:blip>
          <a:srcRect t="75378"/>
          <a:stretch>
            <a:fillRect/>
          </a:stretch>
        </p:blipFill>
        <p:spPr bwMode="auto">
          <a:xfrm>
            <a:off x="6781800" y="1556657"/>
            <a:ext cx="122900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5486400"/>
            <a:ext cx="4229100" cy="1011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2490" y="3429000"/>
            <a:ext cx="1219200" cy="1840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5090967"/>
      </p:ext>
    </p:extLst>
  </p:cSld>
  <p:clrMapOvr>
    <a:masterClrMapping/>
  </p:clrMapOvr>
  <p:transition advClick="0">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is Special Collections?</a:t>
            </a:r>
          </a:p>
        </p:txBody>
      </p:sp>
      <p:sp>
        <p:nvSpPr>
          <p:cNvPr id="4099" name="Content Placeholder 2"/>
          <p:cNvSpPr>
            <a:spLocks noGrp="1"/>
          </p:cNvSpPr>
          <p:nvPr>
            <p:ph sz="half" idx="1"/>
          </p:nvPr>
        </p:nvSpPr>
        <p:spPr/>
        <p:txBody>
          <a:bodyPr/>
          <a:lstStyle/>
          <a:p>
            <a:pPr marL="342900" indent="-342900" eaLnBrk="1" hangingPunct="1">
              <a:buFont typeface="Arial" pitchFamily="34" charset="0"/>
              <a:buChar char="•"/>
            </a:pPr>
            <a:r>
              <a:rPr lang="en-US" sz="2400" dirty="0" smtClean="0"/>
              <a:t>Place of discovery and excitement</a:t>
            </a:r>
          </a:p>
          <a:p>
            <a:pPr marL="342900" indent="-342900" eaLnBrk="1" hangingPunct="1">
              <a:buFont typeface="Arial" pitchFamily="34" charset="0"/>
              <a:buChar char="•"/>
            </a:pPr>
            <a:r>
              <a:rPr lang="en-US" sz="2400" dirty="0" smtClean="0"/>
              <a:t>Integral part of Library and Campus</a:t>
            </a:r>
          </a:p>
          <a:p>
            <a:pPr marL="342900" indent="-342900" eaLnBrk="1" hangingPunct="1">
              <a:buFont typeface="Arial" pitchFamily="34" charset="0"/>
              <a:buChar char="•"/>
            </a:pPr>
            <a:r>
              <a:rPr lang="en-US" sz="2400" dirty="0" smtClean="0"/>
              <a:t>Place of innovation</a:t>
            </a:r>
          </a:p>
          <a:p>
            <a:pPr marL="342900" indent="-342900" eaLnBrk="1" hangingPunct="1">
              <a:buFont typeface="Arial" pitchFamily="34" charset="0"/>
              <a:buChar char="•"/>
            </a:pPr>
            <a:r>
              <a:rPr lang="en-US" sz="2400" dirty="0" smtClean="0"/>
              <a:t>Place of public trust</a:t>
            </a:r>
          </a:p>
          <a:p>
            <a:pPr marL="342900" indent="-342900" eaLnBrk="1" hangingPunct="1">
              <a:buFont typeface="Arial" pitchFamily="34" charset="0"/>
              <a:buChar char="•"/>
            </a:pPr>
            <a:r>
              <a:rPr lang="en-US" sz="2400" dirty="0" smtClean="0"/>
              <a:t>Place of institutional distinction </a:t>
            </a:r>
          </a:p>
        </p:txBody>
      </p:sp>
      <p:pic>
        <p:nvPicPr>
          <p:cNvPr id="4100" name="Picture 11" descr="Please enter your alt tex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758950"/>
            <a:ext cx="2047875"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descr="Priestley's Library Card"/>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5953125" y="4340225"/>
            <a:ext cx="3190875" cy="2200275"/>
          </a:xfrm>
          <a:noFill/>
        </p:spPr>
      </p:pic>
      <p:pic>
        <p:nvPicPr>
          <p:cNvPr id="4102" name="Picture 13" descr="Cover of 1890 LaV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2050" y="1531938"/>
            <a:ext cx="238125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15" descr="http://t3.gstatic.com/images?q=tbn:ANd9GcTfsNhM1MT3vAMTBsJ_IyqiwY9vbztdJKwbWcz-5Uz2BVjs8uGj"/>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741" y="5092700"/>
            <a:ext cx="2209800" cy="1470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4882006"/>
      </p:ext>
    </p:extLst>
  </p:cSld>
  <p:clrMapOvr>
    <a:masterClrMapping/>
  </p:clrMapOvr>
  <p:transition advClick="0">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Alignment – Mission Improbable?</a:t>
            </a:r>
            <a:endParaRPr lang="en-US" dirty="0"/>
          </a:p>
        </p:txBody>
      </p:sp>
      <p:sp>
        <p:nvSpPr>
          <p:cNvPr id="7" name="Content Placeholder 6"/>
          <p:cNvSpPr>
            <a:spLocks noGrp="1"/>
          </p:cNvSpPr>
          <p:nvPr>
            <p:ph idx="1"/>
          </p:nvPr>
        </p:nvSpPr>
        <p:spPr/>
        <p:txBody>
          <a:bodyPr/>
          <a:lstStyle/>
          <a:p>
            <a:pPr>
              <a:buFont typeface="Arial" pitchFamily="34" charset="0"/>
              <a:buChar char="•"/>
            </a:pPr>
            <a:r>
              <a:rPr lang="en-US" dirty="0" smtClean="0"/>
              <a:t>Historically independently and opportunistically built</a:t>
            </a:r>
          </a:p>
          <a:p>
            <a:pPr>
              <a:buFont typeface="Arial" pitchFamily="34" charset="0"/>
              <a:buChar char="•"/>
            </a:pPr>
            <a:r>
              <a:rPr lang="en-US" dirty="0" smtClean="0"/>
              <a:t>Dedicated and sometimes inflexible funding sources</a:t>
            </a:r>
          </a:p>
          <a:p>
            <a:pPr>
              <a:buFont typeface="Arial" pitchFamily="34" charset="0"/>
              <a:buChar char="•"/>
            </a:pPr>
            <a:r>
              <a:rPr lang="en-US" dirty="0" smtClean="0"/>
              <a:t>Have avoided “trendy” collecting and supporting short term needs</a:t>
            </a:r>
            <a:endParaRPr lang="en-US" dirty="0"/>
          </a:p>
        </p:txBody>
      </p:sp>
    </p:spTree>
    <p:extLst>
      <p:ext uri="{BB962C8B-B14F-4D97-AF65-F5344CB8AC3E}">
        <p14:creationId xmlns:p14="http://schemas.microsoft.com/office/powerpoint/2010/main" xmlns="" val="3737155993"/>
      </p:ext>
    </p:extLst>
  </p:cSld>
  <p:clrMapOvr>
    <a:masterClrMapping/>
  </p:clrMapOvr>
  <p:transition advClick="0">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Assessment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RLG Conspectus</a:t>
            </a:r>
          </a:p>
          <a:p>
            <a:pPr>
              <a:buFont typeface="Arial" pitchFamily="34" charset="0"/>
              <a:buChar char="•"/>
            </a:pPr>
            <a:r>
              <a:rPr lang="en-US" dirty="0" smtClean="0"/>
              <a:t>Taking Our Pulse              (2010 OCLC Report)</a:t>
            </a:r>
          </a:p>
          <a:p>
            <a:pPr>
              <a:buFont typeface="Arial" pitchFamily="34" charset="0"/>
              <a:buChar char="•"/>
            </a:pPr>
            <a:r>
              <a:rPr lang="en-US" dirty="0" smtClean="0"/>
              <a:t>Taking Stock and Making Hay (2011 OCLC Report)</a:t>
            </a:r>
          </a:p>
          <a:p>
            <a:pPr>
              <a:buFont typeface="Arial" pitchFamily="34" charset="0"/>
              <a:buChar char="•"/>
            </a:pPr>
            <a:r>
              <a:rPr lang="en-US" dirty="0" smtClean="0"/>
              <a:t>21</a:t>
            </a:r>
            <a:r>
              <a:rPr lang="en-US" baseline="30000" dirty="0" smtClean="0"/>
              <a:t>st</a:t>
            </a:r>
            <a:r>
              <a:rPr lang="en-US" dirty="0" smtClean="0"/>
              <a:t> Century Collections (2012 ARL issue brief)</a:t>
            </a:r>
            <a:endParaRPr lang="en-US" dirty="0"/>
          </a:p>
        </p:txBody>
      </p:sp>
    </p:spTree>
    <p:extLst>
      <p:ext uri="{BB962C8B-B14F-4D97-AF65-F5344CB8AC3E}">
        <p14:creationId xmlns:p14="http://schemas.microsoft.com/office/powerpoint/2010/main" xmlns="" val="3260605712"/>
      </p:ext>
    </p:extLst>
  </p:cSld>
  <p:clrMapOvr>
    <a:masterClrMapping/>
  </p:clrMapOvr>
  <p:transition advClick="0">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 Assessment </a:t>
            </a:r>
            <a:r>
              <a:rPr lang="en-US" dirty="0"/>
              <a:t>P</a:t>
            </a:r>
            <a:r>
              <a:rPr lang="en-US" dirty="0" smtClean="0"/>
              <a:t>rocess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Task force charged by dean</a:t>
            </a:r>
          </a:p>
          <a:p>
            <a:pPr>
              <a:buFont typeface="Arial" pitchFamily="34" charset="0"/>
              <a:buChar char="•"/>
            </a:pPr>
            <a:r>
              <a:rPr lang="en-US" dirty="0" smtClean="0"/>
              <a:t>Composed of 3 subject librarians, 1 non-library faculty member, assessment librarian, and director of library development</a:t>
            </a:r>
            <a:endParaRPr lang="en-US" dirty="0"/>
          </a:p>
        </p:txBody>
      </p:sp>
    </p:spTree>
    <p:extLst>
      <p:ext uri="{BB962C8B-B14F-4D97-AF65-F5344CB8AC3E}">
        <p14:creationId xmlns:p14="http://schemas.microsoft.com/office/powerpoint/2010/main" xmlns="" val="3495631122"/>
      </p:ext>
    </p:extLst>
  </p:cSld>
  <p:clrMapOvr>
    <a:masterClrMapping/>
  </p:clrMapOvr>
  <p:transition advClick="0">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Points considered</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Historical SCL strengths</a:t>
            </a:r>
          </a:p>
          <a:p>
            <a:pPr>
              <a:buFont typeface="Arial" pitchFamily="34" charset="0"/>
              <a:buChar char="•"/>
            </a:pPr>
            <a:r>
              <a:rPr lang="en-US" dirty="0" smtClean="0"/>
              <a:t>Collection use and support</a:t>
            </a:r>
          </a:p>
          <a:p>
            <a:pPr>
              <a:buFont typeface="Arial" pitchFamily="34" charset="0"/>
              <a:buChar char="•"/>
            </a:pPr>
            <a:r>
              <a:rPr lang="en-US" dirty="0" smtClean="0"/>
              <a:t>Main Library strengths and strategic plans</a:t>
            </a:r>
          </a:p>
          <a:p>
            <a:pPr>
              <a:buFont typeface="Arial" pitchFamily="34" charset="0"/>
              <a:buChar char="•"/>
            </a:pPr>
            <a:r>
              <a:rPr lang="en-US" dirty="0" smtClean="0"/>
              <a:t>Campus strategic plan</a:t>
            </a:r>
          </a:p>
          <a:p>
            <a:pPr>
              <a:buFont typeface="Arial" pitchFamily="34" charset="0"/>
              <a:buChar char="•"/>
            </a:pPr>
            <a:r>
              <a:rPr lang="en-US" dirty="0" smtClean="0"/>
              <a:t>Areas of opportunity</a:t>
            </a:r>
            <a:endParaRPr lang="en-US" dirty="0"/>
          </a:p>
        </p:txBody>
      </p:sp>
    </p:spTree>
    <p:extLst>
      <p:ext uri="{BB962C8B-B14F-4D97-AF65-F5344CB8AC3E}">
        <p14:creationId xmlns:p14="http://schemas.microsoft.com/office/powerpoint/2010/main" xmlns="" val="1302511581"/>
      </p:ext>
    </p:extLst>
  </p:cSld>
  <p:clrMapOvr>
    <a:masterClrMapping/>
  </p:clrMapOvr>
  <p:transition advClick="0">
    <p:randomBa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CONNECTION001" val="2 test W:\Water and Coffee Club\lottery.xls Sheet1$ 0  "/>
  <p:tag name="TAKE-OFF CONNECTION004" val="1 instruction Provider=MSDASQL.1;Password=aldtf03;Persist Security Info=True;User ID=libdiracc;Data Source=instrdata SELECT name, instructor_name, classdate, classtime, location FROM L_STATS_USER, L_STATS_TYPE, L_STATS_SECTION WHERE L_STATS_USER.user_id = L_STATS_TYPE.librarian_id AND L_STATS_TYPE.ID = L_STATS_SECTION.type_id AND classdate &gt; (SYSDATE -1) AND classdate &lt; (SYSDATE +1) ORDER BY classdate, classtime&#10; FROM L_STATS_USER, L_STATS_TYPE, L_STATS_SECTION&#10; 0 "/>
  <p:tag name="TAKE-OFF CONNECTION005" val="1 rss feeds Provider=Microsoft.Jet.OLEDB.4.0;Data Source=C:\Program Files\PresentationPoint\NewsPoint\NewsPoint.mdb;Mode=ReadWrite|Share Deny None;Persist Security Info=False item * 5000 "/>
  <p:tag name="TAKE-OFF DISPLAYTYPE" val="6"/>
  <p:tag name="TAKE-OFF VERSION" val="4"/>
  <p:tag name="TAKE-OFF PRODUCTNAME" val="DP11STD"/>
</p:tagLst>
</file>

<file path=ppt/tags/tag2.xml><?xml version="1.0" encoding="utf-8"?>
<p:tagLst xmlns:a="http://schemas.openxmlformats.org/drawingml/2006/main" xmlns:r="http://schemas.openxmlformats.org/officeDocument/2006/relationships" xmlns:p="http://schemas.openxmlformats.org/presentationml/2006/main">
  <p:tag name="TAKE-OFF COLUMN TYPE" val="1"/>
  <p:tag name="TAKE-OFF COLUMN DATE FORMAT" val="Long Date"/>
</p:tagLst>
</file>

<file path=ppt/theme/theme1.xml><?xml version="1.0" encoding="utf-8"?>
<a:theme xmlns:a="http://schemas.openxmlformats.org/drawingml/2006/main" name="PPTemp_rarebook">
  <a:themeElements>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PPTemp_rarebook</Template>
  <TotalTime>456</TotalTime>
  <Words>362</Words>
  <Application>Microsoft Office PowerPoint</Application>
  <PresentationFormat>On-screen Show (4:3)</PresentationFormat>
  <Paragraphs>65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PPTemp_rarebook</vt:lpstr>
      <vt:lpstr> Aligning Special  COLLECTIONS  with the Institutional Mission</vt:lpstr>
      <vt:lpstr>Slide 2</vt:lpstr>
      <vt:lpstr>What are Special Collections? Most would agree…</vt:lpstr>
      <vt:lpstr>Some materials depend on the institutional context..</vt:lpstr>
      <vt:lpstr>What is Special Collections?</vt:lpstr>
      <vt:lpstr>Alignment – Mission Improbable?</vt:lpstr>
      <vt:lpstr>Collection Assessment</vt:lpstr>
      <vt:lpstr>Penn State Assessment Process</vt:lpstr>
      <vt:lpstr>Data Points considered</vt:lpstr>
      <vt:lpstr>Some early results</vt:lpstr>
      <vt:lpstr>Benefits of closer alignment: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Aligning Special  COLLECTIONS  with the Institutional Mission</dc:title>
  <dc:creator>Staff</dc:creator>
  <cp:lastModifiedBy>skopinr</cp:lastModifiedBy>
  <cp:revision>60</cp:revision>
  <dcterms:created xsi:type="dcterms:W3CDTF">2012-05-25T13:10:28Z</dcterms:created>
  <dcterms:modified xsi:type="dcterms:W3CDTF">2012-06-04T19:53:09Z</dcterms:modified>
</cp:coreProperties>
</file>