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63" r:id="rId3"/>
    <p:sldId id="270" r:id="rId4"/>
    <p:sldId id="272" r:id="rId5"/>
    <p:sldId id="271" r:id="rId6"/>
    <p:sldId id="257" r:id="rId7"/>
    <p:sldId id="258" r:id="rId8"/>
    <p:sldId id="259" r:id="rId9"/>
    <p:sldId id="260" r:id="rId10"/>
    <p:sldId id="261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embeddedFontLst>
    <p:embeddedFont>
      <p:font typeface="Minion" pitchFamily="2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bg1"/>
        </a:solidFill>
        <a:latin typeface="Minion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92B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8" autoAdjust="0"/>
    <p:restoredTop sz="94660"/>
  </p:normalViewPr>
  <p:slideViewPr>
    <p:cSldViewPr>
      <p:cViewPr varScale="1">
        <p:scale>
          <a:sx n="96" d="100"/>
          <a:sy n="96" d="100"/>
        </p:scale>
        <p:origin x="-96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5060950"/>
            <a:ext cx="8777288" cy="14351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174" name="Picture 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5229225"/>
            <a:ext cx="2879725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0" y="0"/>
            <a:ext cx="9144000" cy="4340225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</a:pPr>
            <a:endParaRPr 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08500"/>
            <a:ext cx="5472112" cy="360363"/>
          </a:xfrm>
        </p:spPr>
        <p:txBody>
          <a:bodyPr/>
          <a:lstStyle>
            <a:lvl1pPr marL="0" indent="0">
              <a:buFont typeface="Arial" charset="0"/>
              <a:buNone/>
              <a:defRPr sz="2000"/>
            </a:lvl1pPr>
          </a:lstStyle>
          <a:p>
            <a:r>
              <a:rPr lang="en-US"/>
              <a:t>Name</a:t>
            </a:r>
          </a:p>
        </p:txBody>
      </p:sp>
      <p:sp>
        <p:nvSpPr>
          <p:cNvPr id="5170" name="Rectangle 50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084888" y="4511675"/>
            <a:ext cx="2613025" cy="35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268413"/>
            <a:ext cx="7916862" cy="143986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Title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8653463" y="6594475"/>
            <a:ext cx="73025" cy="2603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4787900" y="6789738"/>
            <a:ext cx="3887788" cy="69850"/>
          </a:xfrm>
          <a:prstGeom prst="rect">
            <a:avLst/>
          </a:prstGeom>
          <a:solidFill>
            <a:srgbClr val="0C257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94" name="Group 74"/>
          <p:cNvGrpSpPr>
            <a:grpSpLocks/>
          </p:cNvGrpSpPr>
          <p:nvPr/>
        </p:nvGrpSpPr>
        <p:grpSpPr bwMode="auto">
          <a:xfrm>
            <a:off x="0" y="4335463"/>
            <a:ext cx="9145588" cy="2522537"/>
            <a:chOff x="0" y="2731"/>
            <a:chExt cx="5761" cy="1589"/>
          </a:xfrm>
        </p:grpSpPr>
        <p:grpSp>
          <p:nvGrpSpPr>
            <p:cNvPr id="5178" name="Group 58"/>
            <p:cNvGrpSpPr>
              <a:grpSpLocks/>
            </p:cNvGrpSpPr>
            <p:nvPr/>
          </p:nvGrpSpPr>
          <p:grpSpPr bwMode="auto">
            <a:xfrm>
              <a:off x="0" y="4093"/>
              <a:ext cx="5535" cy="227"/>
              <a:chOff x="0" y="4093"/>
              <a:chExt cx="5535" cy="227"/>
            </a:xfrm>
          </p:grpSpPr>
          <p:sp>
            <p:nvSpPr>
              <p:cNvPr id="5138" name="Rectangle 18"/>
              <p:cNvSpPr>
                <a:spLocks noChangeArrowheads="1"/>
              </p:cNvSpPr>
              <p:nvPr/>
            </p:nvSpPr>
            <p:spPr bwMode="auto">
              <a:xfrm>
                <a:off x="0" y="4093"/>
                <a:ext cx="5535" cy="227"/>
              </a:xfrm>
              <a:prstGeom prst="rect">
                <a:avLst/>
              </a:prstGeom>
              <a:solidFill>
                <a:srgbClr val="0C2577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7" name="Text Box 57"/>
              <p:cNvSpPr txBox="1">
                <a:spLocks noChangeArrowheads="1"/>
              </p:cNvSpPr>
              <p:nvPr/>
            </p:nvSpPr>
            <p:spPr bwMode="auto">
              <a:xfrm>
                <a:off x="2807" y="4112"/>
                <a:ext cx="2722" cy="20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500" b="1"/>
                  <a:t>Leiden University. The university to discover.</a:t>
                </a:r>
              </a:p>
            </p:txBody>
          </p:sp>
        </p:grpSp>
        <p:grpSp>
          <p:nvGrpSpPr>
            <p:cNvPr id="5186" name="Group 66"/>
            <p:cNvGrpSpPr>
              <a:grpSpLocks/>
            </p:cNvGrpSpPr>
            <p:nvPr userDrawn="1"/>
          </p:nvGrpSpPr>
          <p:grpSpPr bwMode="auto">
            <a:xfrm>
              <a:off x="5533" y="2731"/>
              <a:ext cx="228" cy="1589"/>
              <a:chOff x="5533" y="2731"/>
              <a:chExt cx="228" cy="1589"/>
            </a:xfrm>
          </p:grpSpPr>
          <p:sp>
            <p:nvSpPr>
              <p:cNvPr id="5187" name="Rectangle 67"/>
              <p:cNvSpPr>
                <a:spLocks noChangeArrowheads="1"/>
              </p:cNvSpPr>
              <p:nvPr userDrawn="1"/>
            </p:nvSpPr>
            <p:spPr bwMode="auto">
              <a:xfrm>
                <a:off x="5534" y="2731"/>
                <a:ext cx="227" cy="227"/>
              </a:xfrm>
              <a:prstGeom prst="rect">
                <a:avLst/>
              </a:prstGeom>
              <a:solidFill>
                <a:srgbClr val="007A45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8" name="Rectangle 68"/>
              <p:cNvSpPr>
                <a:spLocks noChangeArrowheads="1"/>
              </p:cNvSpPr>
              <p:nvPr userDrawn="1"/>
            </p:nvSpPr>
            <p:spPr bwMode="auto">
              <a:xfrm>
                <a:off x="5534" y="2957"/>
                <a:ext cx="227" cy="227"/>
              </a:xfrm>
              <a:prstGeom prst="rect">
                <a:avLst/>
              </a:prstGeom>
              <a:solidFill>
                <a:srgbClr val="EB7D1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9" name="Rectangle 69"/>
              <p:cNvSpPr>
                <a:spLocks noChangeArrowheads="1"/>
              </p:cNvSpPr>
              <p:nvPr userDrawn="1"/>
            </p:nvSpPr>
            <p:spPr bwMode="auto">
              <a:xfrm>
                <a:off x="5533" y="3185"/>
                <a:ext cx="227" cy="227"/>
              </a:xfrm>
              <a:prstGeom prst="rect">
                <a:avLst/>
              </a:prstGeom>
              <a:solidFill>
                <a:srgbClr val="D4D7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0" name="Rectangle 70"/>
              <p:cNvSpPr>
                <a:spLocks noChangeArrowheads="1"/>
              </p:cNvSpPr>
              <p:nvPr userDrawn="1"/>
            </p:nvSpPr>
            <p:spPr bwMode="auto">
              <a:xfrm>
                <a:off x="5533" y="3639"/>
                <a:ext cx="227" cy="227"/>
              </a:xfrm>
              <a:prstGeom prst="rect">
                <a:avLst/>
              </a:prstGeom>
              <a:solidFill>
                <a:srgbClr val="A6006A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1" name="Rectangle 71"/>
              <p:cNvSpPr>
                <a:spLocks noChangeArrowheads="1"/>
              </p:cNvSpPr>
              <p:nvPr userDrawn="1"/>
            </p:nvSpPr>
            <p:spPr bwMode="auto">
              <a:xfrm>
                <a:off x="5533" y="3866"/>
                <a:ext cx="227" cy="227"/>
              </a:xfrm>
              <a:prstGeom prst="rect">
                <a:avLst/>
              </a:prstGeom>
              <a:solidFill>
                <a:srgbClr val="DC002E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2" name="Rectangle 72"/>
              <p:cNvSpPr>
                <a:spLocks noChangeArrowheads="1"/>
              </p:cNvSpPr>
              <p:nvPr userDrawn="1"/>
            </p:nvSpPr>
            <p:spPr bwMode="auto">
              <a:xfrm>
                <a:off x="5533" y="4093"/>
                <a:ext cx="227" cy="227"/>
              </a:xfrm>
              <a:prstGeom prst="rect">
                <a:avLst/>
              </a:prstGeom>
              <a:solidFill>
                <a:srgbClr val="5692C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3" name="Rectangle 73"/>
              <p:cNvSpPr>
                <a:spLocks noChangeArrowheads="1"/>
              </p:cNvSpPr>
              <p:nvPr userDrawn="1"/>
            </p:nvSpPr>
            <p:spPr bwMode="auto">
              <a:xfrm>
                <a:off x="5533" y="3412"/>
                <a:ext cx="227" cy="227"/>
              </a:xfrm>
              <a:prstGeom prst="rect">
                <a:avLst/>
              </a:prstGeom>
              <a:solidFill>
                <a:srgbClr val="0092A7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0663" y="333375"/>
            <a:ext cx="2033587" cy="5543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5949950" cy="5543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399097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688" y="1268413"/>
            <a:ext cx="399256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92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135937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1359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  <a:p>
            <a:pPr lvl="0"/>
            <a:r>
              <a:rPr lang="en-US" smtClean="0"/>
              <a:t>Opsomming van tekst</a:t>
            </a:r>
          </a:p>
        </p:txBody>
      </p:sp>
      <p:grpSp>
        <p:nvGrpSpPr>
          <p:cNvPr id="1092" name="Group 68"/>
          <p:cNvGrpSpPr>
            <a:grpSpLocks/>
          </p:cNvGrpSpPr>
          <p:nvPr/>
        </p:nvGrpSpPr>
        <p:grpSpPr bwMode="auto">
          <a:xfrm>
            <a:off x="0" y="4335463"/>
            <a:ext cx="9145588" cy="2522537"/>
            <a:chOff x="0" y="2731"/>
            <a:chExt cx="5761" cy="1589"/>
          </a:xfrm>
        </p:grpSpPr>
        <p:grpSp>
          <p:nvGrpSpPr>
            <p:cNvPr id="1074" name="Group 50"/>
            <p:cNvGrpSpPr>
              <a:grpSpLocks/>
            </p:cNvGrpSpPr>
            <p:nvPr/>
          </p:nvGrpSpPr>
          <p:grpSpPr bwMode="auto">
            <a:xfrm>
              <a:off x="0" y="4093"/>
              <a:ext cx="5535" cy="227"/>
              <a:chOff x="0" y="4093"/>
              <a:chExt cx="5535" cy="227"/>
            </a:xfrm>
          </p:grpSpPr>
          <p:sp>
            <p:nvSpPr>
              <p:cNvPr id="1075" name="Rectangle 51"/>
              <p:cNvSpPr>
                <a:spLocks noChangeArrowheads="1"/>
              </p:cNvSpPr>
              <p:nvPr/>
            </p:nvSpPr>
            <p:spPr bwMode="auto">
              <a:xfrm>
                <a:off x="0" y="4093"/>
                <a:ext cx="5535" cy="227"/>
              </a:xfrm>
              <a:prstGeom prst="rect">
                <a:avLst/>
              </a:prstGeom>
              <a:solidFill>
                <a:srgbClr val="0C2577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Text Box 52"/>
              <p:cNvSpPr txBox="1">
                <a:spLocks noChangeArrowheads="1"/>
              </p:cNvSpPr>
              <p:nvPr/>
            </p:nvSpPr>
            <p:spPr bwMode="auto">
              <a:xfrm>
                <a:off x="2807" y="4112"/>
                <a:ext cx="2722" cy="20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500" b="1"/>
                  <a:t>Leiden University. The university to discover.</a:t>
                </a:r>
              </a:p>
            </p:txBody>
          </p:sp>
        </p:grpSp>
        <p:grpSp>
          <p:nvGrpSpPr>
            <p:cNvPr id="1084" name="Group 60"/>
            <p:cNvGrpSpPr>
              <a:grpSpLocks/>
            </p:cNvGrpSpPr>
            <p:nvPr userDrawn="1"/>
          </p:nvGrpSpPr>
          <p:grpSpPr bwMode="auto">
            <a:xfrm>
              <a:off x="5533" y="2731"/>
              <a:ext cx="228" cy="1589"/>
              <a:chOff x="5533" y="2731"/>
              <a:chExt cx="228" cy="1589"/>
            </a:xfrm>
          </p:grpSpPr>
          <p:sp>
            <p:nvSpPr>
              <p:cNvPr id="1085" name="Rectangle 61"/>
              <p:cNvSpPr>
                <a:spLocks noChangeArrowheads="1"/>
              </p:cNvSpPr>
              <p:nvPr userDrawn="1"/>
            </p:nvSpPr>
            <p:spPr bwMode="auto">
              <a:xfrm>
                <a:off x="5534" y="2731"/>
                <a:ext cx="227" cy="227"/>
              </a:xfrm>
              <a:prstGeom prst="rect">
                <a:avLst/>
              </a:prstGeom>
              <a:solidFill>
                <a:srgbClr val="007A45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62"/>
              <p:cNvSpPr>
                <a:spLocks noChangeArrowheads="1"/>
              </p:cNvSpPr>
              <p:nvPr userDrawn="1"/>
            </p:nvSpPr>
            <p:spPr bwMode="auto">
              <a:xfrm>
                <a:off x="5534" y="2957"/>
                <a:ext cx="227" cy="227"/>
              </a:xfrm>
              <a:prstGeom prst="rect">
                <a:avLst/>
              </a:prstGeom>
              <a:solidFill>
                <a:srgbClr val="EB7D1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63"/>
              <p:cNvSpPr>
                <a:spLocks noChangeArrowheads="1"/>
              </p:cNvSpPr>
              <p:nvPr userDrawn="1"/>
            </p:nvSpPr>
            <p:spPr bwMode="auto">
              <a:xfrm>
                <a:off x="5533" y="3185"/>
                <a:ext cx="227" cy="227"/>
              </a:xfrm>
              <a:prstGeom prst="rect">
                <a:avLst/>
              </a:prstGeom>
              <a:solidFill>
                <a:srgbClr val="D4D7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64"/>
              <p:cNvSpPr>
                <a:spLocks noChangeArrowheads="1"/>
              </p:cNvSpPr>
              <p:nvPr userDrawn="1"/>
            </p:nvSpPr>
            <p:spPr bwMode="auto">
              <a:xfrm>
                <a:off x="5533" y="3639"/>
                <a:ext cx="227" cy="227"/>
              </a:xfrm>
              <a:prstGeom prst="rect">
                <a:avLst/>
              </a:prstGeom>
              <a:solidFill>
                <a:srgbClr val="A6006A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65"/>
              <p:cNvSpPr>
                <a:spLocks noChangeArrowheads="1"/>
              </p:cNvSpPr>
              <p:nvPr userDrawn="1"/>
            </p:nvSpPr>
            <p:spPr bwMode="auto">
              <a:xfrm>
                <a:off x="5533" y="3866"/>
                <a:ext cx="227" cy="227"/>
              </a:xfrm>
              <a:prstGeom prst="rect">
                <a:avLst/>
              </a:prstGeom>
              <a:solidFill>
                <a:srgbClr val="DC002E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66"/>
              <p:cNvSpPr>
                <a:spLocks noChangeArrowheads="1"/>
              </p:cNvSpPr>
              <p:nvPr userDrawn="1"/>
            </p:nvSpPr>
            <p:spPr bwMode="auto">
              <a:xfrm>
                <a:off x="5533" y="4093"/>
                <a:ext cx="227" cy="227"/>
              </a:xfrm>
              <a:prstGeom prst="rect">
                <a:avLst/>
              </a:prstGeom>
              <a:solidFill>
                <a:srgbClr val="5692C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67"/>
              <p:cNvSpPr>
                <a:spLocks noChangeArrowheads="1"/>
              </p:cNvSpPr>
              <p:nvPr userDrawn="1"/>
            </p:nvSpPr>
            <p:spPr bwMode="auto">
              <a:xfrm>
                <a:off x="5533" y="3412"/>
                <a:ext cx="227" cy="227"/>
              </a:xfrm>
              <a:prstGeom prst="rect">
                <a:avLst/>
              </a:prstGeom>
              <a:solidFill>
                <a:srgbClr val="0092A7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Minion" pitchFamily="2" charset="0"/>
        </a:defRPr>
      </a:lvl9pPr>
    </p:titleStyle>
    <p:bodyStyle>
      <a:lvl1pPr marL="342900" indent="-342900" algn="l" rtl="0" fontAlgn="base">
        <a:lnSpc>
          <a:spcPct val="95000"/>
        </a:lnSpc>
        <a:spcBef>
          <a:spcPct val="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-"/>
        <a:defRPr sz="32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620713"/>
            <a:ext cx="7916862" cy="3600450"/>
          </a:xfrm>
        </p:spPr>
        <p:txBody>
          <a:bodyPr/>
          <a:lstStyle/>
          <a:p>
            <a:r>
              <a:rPr lang="en-US" sz="4000"/>
              <a:t/>
            </a:r>
            <a:br>
              <a:rPr lang="en-US" sz="4000"/>
            </a:br>
            <a:r>
              <a:rPr lang="en-US" sz="4000"/>
              <a:t>Supporting researchers </a:t>
            </a:r>
            <a:br>
              <a:rPr lang="en-US" sz="4000"/>
            </a:br>
            <a:r>
              <a:rPr lang="en-US" sz="4000"/>
              <a:t>at Leiden University</a:t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2800"/>
              <a:t>Kurt De Belder</a:t>
            </a:r>
            <a:br>
              <a:rPr lang="en-US" sz="2800"/>
            </a:br>
            <a:r>
              <a:rPr lang="en-US" sz="2000"/>
              <a:t>University Librarian</a:t>
            </a:r>
            <a:br>
              <a:rPr lang="en-US" sz="2000"/>
            </a:br>
            <a:r>
              <a:rPr lang="en-US" sz="2000"/>
              <a:t>Director Leiden University Libraries &amp; Leiden University Press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508500"/>
            <a:ext cx="7921625" cy="360363"/>
          </a:xfrm>
        </p:spPr>
        <p:txBody>
          <a:bodyPr/>
          <a:lstStyle/>
          <a:p>
            <a:pPr algn="ctr"/>
            <a:r>
              <a:rPr lang="en-US"/>
              <a:t>Libraries Rebound: Embracing Mission, Maximizing Impact, June 5-6,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11188" y="476250"/>
            <a:ext cx="12239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R</a:t>
            </a:r>
            <a:r>
              <a:rPr lang="en-US" sz="1000" b="1"/>
              <a:t>EVIEW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No activities by library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11188" y="476250"/>
            <a:ext cx="12239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C</a:t>
            </a:r>
            <a:r>
              <a:rPr lang="en-US" sz="1000" b="1"/>
              <a:t>URATION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Repository materials curated at E-depot from KB (National Library, The Netherlands).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DataLabs to be curated at DANS and 3TU.DataCentre.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2013 close down of first VRE =&gt; project with research group to look at long term curation of research materials.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39750" y="476250"/>
            <a:ext cx="13684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 D</a:t>
            </a:r>
            <a:r>
              <a:rPr lang="en-US" sz="1000" b="1"/>
              <a:t>ISSEMINATION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5040312"/>
          </a:xfrm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Repository connected with general search engines (Google, WorldCat, …), specialized search engines (NARCIS, DRIVER, DART, …).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Manages publication pages of faculty.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VRE (public website, blog, wiki).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Leiden University Press.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Founding member of OAPEN (</a:t>
            </a:r>
            <a:r>
              <a:rPr lang="en-US" i="1"/>
              <a:t>Open Access Publishing in European Networks</a:t>
            </a:r>
            <a:r>
              <a:rPr lang="en-US"/>
              <a:t> – www.oapen.org).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39750" y="476250"/>
            <a:ext cx="13684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 I</a:t>
            </a:r>
            <a:r>
              <a:rPr lang="en-US" sz="1000" b="1"/>
              <a:t>MPACT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Publication advice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Monthly repository statistics per publication available to authors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Collaboration with CWTS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39750" y="476250"/>
            <a:ext cx="13684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 F</a:t>
            </a:r>
            <a:r>
              <a:rPr lang="en-US" sz="1000" b="1"/>
              <a:t>UNDING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Collaboration with LURIS (Leiden University Research and Innovation Services).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Results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135937" cy="504031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/>
              <a:t>Library becomes known within the university for these new services and its image changes.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Library staff is enthusiastic.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Library is invited to participate with (large) research funding requests.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Extra university funding allocated for some of these services.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Quick reaction time in related areas (e.g. copyright).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Unexpected opportunities present themselves (e.g. research/teaching)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Waiting list of research groups for VRE’s.</a:t>
            </a:r>
          </a:p>
          <a:p>
            <a:pPr>
              <a:buFont typeface="Wingdings" pitchFamily="2" charset="2"/>
              <a:buChar char="§"/>
            </a:pPr>
            <a:r>
              <a:rPr lang="en-US" sz="2800"/>
              <a:t>Show impact of library on primary processes.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endParaRPr lang="en-US" sz="4000"/>
          </a:p>
          <a:p>
            <a:pPr algn="ctr">
              <a:buFont typeface="Arial" charset="0"/>
              <a:buNone/>
            </a:pPr>
            <a:endParaRPr lang="en-US" sz="4000"/>
          </a:p>
          <a:p>
            <a:pPr algn="ctr">
              <a:buFont typeface="Arial" charset="0"/>
              <a:buNone/>
            </a:pPr>
            <a:r>
              <a:rPr lang="en-US" sz="4000"/>
              <a:t>Thank you for your attention</a:t>
            </a:r>
          </a:p>
          <a:p>
            <a:pPr>
              <a:buFont typeface="Arial" charset="0"/>
              <a:buNone/>
            </a:pPr>
            <a:endParaRPr lang="en-US"/>
          </a:p>
          <a:p>
            <a:pPr>
              <a:buFont typeface="Arial" charset="0"/>
              <a:buNone/>
            </a:pPr>
            <a:endParaRPr lang="en-US"/>
          </a:p>
          <a:p>
            <a:pPr>
              <a:buFont typeface="Arial" charset="0"/>
              <a:buNone/>
            </a:pPr>
            <a:endParaRPr lang="en-US"/>
          </a:p>
          <a:p>
            <a:pPr algn="ctr">
              <a:buFont typeface="Arial" charset="0"/>
              <a:buNone/>
            </a:pPr>
            <a:r>
              <a:rPr lang="en-US" sz="2400"/>
              <a:t>k.f.k.de.belder@library.leidenuniv.nl</a:t>
            </a:r>
          </a:p>
          <a:p>
            <a:pPr algn="ctr">
              <a:buFont typeface="Arial" charset="0"/>
              <a:buNone/>
            </a:pPr>
            <a:r>
              <a:rPr lang="en-US" sz="2400"/>
              <a:t>www.linkedin.com/in/kurtdebelder</a:t>
            </a:r>
          </a:p>
          <a:p>
            <a:pPr algn="ctr">
              <a:buFont typeface="Arial" charset="0"/>
              <a:buNone/>
            </a:pPr>
            <a:r>
              <a:rPr lang="en-US" sz="2400"/>
              <a:t>@KurtDeBelder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 l="22858" t="10938" r="23334" b="781"/>
          <a:stretch>
            <a:fillRect/>
          </a:stretch>
        </p:blipFill>
        <p:spPr bwMode="auto">
          <a:xfrm>
            <a:off x="2411413" y="836613"/>
            <a:ext cx="4343400" cy="434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95288" y="5661025"/>
            <a:ext cx="82804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cs typeface="Arial" charset="0"/>
              </a:rPr>
              <a:t>Leiden University Libraries – Strategic plan 2011-2015: Partner in Knowledge</a:t>
            </a:r>
          </a:p>
          <a:p>
            <a:pPr algn="l">
              <a:spcBef>
                <a:spcPct val="50000"/>
              </a:spcBef>
            </a:pPr>
            <a:r>
              <a:rPr lang="en-US" sz="1200">
                <a:cs typeface="Arial" charset="0"/>
              </a:rPr>
              <a:t>http://media.leidenuniv.nl/legacy/meerjarenbeleidsplan-ubl-2011-2015.pdf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Partner in Knowledge (1)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5113337"/>
          </a:xfrm>
        </p:spPr>
        <p:txBody>
          <a:bodyPr/>
          <a:lstStyle/>
          <a:p>
            <a:pPr marL="265113" indent="-265113">
              <a:lnSpc>
                <a:spcPct val="85000"/>
              </a:lnSpc>
              <a:buFont typeface="Wingdings" pitchFamily="2" charset="2"/>
              <a:buChar char="§"/>
              <a:tabLst>
                <a:tab pos="5291138" algn="l"/>
              </a:tabLst>
            </a:pPr>
            <a:r>
              <a:rPr lang="en-US" sz="2800"/>
              <a:t>Library to become expert centre digital information for research and teaching.</a:t>
            </a:r>
          </a:p>
          <a:p>
            <a:pPr marL="265113" indent="-265113">
              <a:lnSpc>
                <a:spcPct val="85000"/>
              </a:lnSpc>
              <a:buFont typeface="Wingdings" pitchFamily="2" charset="2"/>
              <a:buChar char="§"/>
              <a:tabLst>
                <a:tab pos="5291138" algn="l"/>
              </a:tabLst>
            </a:pPr>
            <a:endParaRPr lang="en-US" sz="2800"/>
          </a:p>
          <a:p>
            <a:pPr marL="265113" indent="-265113">
              <a:lnSpc>
                <a:spcPct val="85000"/>
              </a:lnSpc>
              <a:buFont typeface="Wingdings" pitchFamily="2" charset="2"/>
              <a:buChar char="§"/>
              <a:tabLst>
                <a:tab pos="5291138" algn="l"/>
              </a:tabLst>
            </a:pPr>
            <a:r>
              <a:rPr lang="en-US" sz="2800"/>
              <a:t>New areas of expertise in research support: 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Virtual Research Environments 	(=&gt; production)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Data management &amp; curation 	(pilots)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Text &amp; data mining 	(exploring project)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Copyright 	(production)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GIS 	(exploring project)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Publication support	(exploring project)</a:t>
            </a:r>
          </a:p>
          <a:p>
            <a:pPr marL="665163" lvl="1" indent="-220663">
              <a:lnSpc>
                <a:spcPct val="90000"/>
              </a:lnSpc>
              <a:spcBef>
                <a:spcPct val="0"/>
              </a:spcBef>
              <a:buFontTx/>
              <a:buChar char="o"/>
              <a:tabLst>
                <a:tab pos="5291138" algn="l"/>
              </a:tabLst>
            </a:pPr>
            <a:r>
              <a:rPr lang="en-US" sz="2800"/>
              <a:t>[further areas to be identified through in-depth focus group discussions with researchers]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Partner in Knowledge (2)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135937" cy="504031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/>
              <a:t>Important for Leiden University Libraries: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One organisation in 2010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Strategic plan developed with library staff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Changes in function profiles (e.g. subject specialists)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Within appointments time explicitly allocated for development of new expertise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Focus on working in projects</a:t>
            </a:r>
          </a:p>
          <a:p>
            <a:pPr lvl="1">
              <a:spcBef>
                <a:spcPct val="0"/>
              </a:spcBef>
              <a:buFontTx/>
              <a:buChar char="o"/>
            </a:pPr>
            <a:r>
              <a:rPr lang="en-US"/>
              <a:t>Sufficient funding for staff training and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Partner in Knowledge (3)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  <a:buFont typeface="Wingdings" pitchFamily="2" charset="2"/>
              <a:buChar char="§"/>
            </a:pPr>
            <a:r>
              <a:rPr lang="en-US" sz="2800"/>
              <a:t>Approach</a:t>
            </a:r>
          </a:p>
          <a:p>
            <a:pPr lvl="1">
              <a:lnSpc>
                <a:spcPct val="85000"/>
              </a:lnSpc>
              <a:buFontTx/>
              <a:buChar char="o"/>
            </a:pPr>
            <a:r>
              <a:rPr lang="en-US" sz="2800"/>
              <a:t>Expertise approach (not subject approach).</a:t>
            </a:r>
          </a:p>
          <a:p>
            <a:pPr lvl="1">
              <a:lnSpc>
                <a:spcPct val="85000"/>
              </a:lnSpc>
              <a:buFontTx/>
              <a:buChar char="o"/>
            </a:pPr>
            <a:r>
              <a:rPr lang="en-US" sz="2800"/>
              <a:t>Balance between own expertise and mediation.</a:t>
            </a:r>
          </a:p>
          <a:p>
            <a:pPr lvl="1">
              <a:lnSpc>
                <a:spcPct val="85000"/>
              </a:lnSpc>
              <a:buFontTx/>
              <a:buChar char="o"/>
            </a:pPr>
            <a:r>
              <a:rPr lang="en-US" sz="2800"/>
              <a:t>Collaboration is central: with researchers, research groups, computing centre and external partners such as SURF, national data archives (DANS &amp; 3TU.Datacentre), Microsoft Research.</a:t>
            </a:r>
          </a:p>
          <a:p>
            <a:pPr lvl="1">
              <a:lnSpc>
                <a:spcPct val="85000"/>
              </a:lnSpc>
              <a:buFontTx/>
              <a:buChar char="o"/>
            </a:pPr>
            <a:r>
              <a:rPr lang="en-US" sz="2800"/>
              <a:t>Bottom up but accompanied by strategic discussion at leadership level of university.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Research life cycle</a:t>
            </a:r>
          </a:p>
        </p:txBody>
      </p:sp>
      <p:pic>
        <p:nvPicPr>
          <p:cNvPr id="8198" name="Picture 6" descr="ResearchLifecycleSURFde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1828800"/>
            <a:ext cx="5715000" cy="3200400"/>
          </a:xfrm>
          <a:prstGeom prst="rect">
            <a:avLst/>
          </a:prstGeom>
          <a:noFill/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19113" y="5595938"/>
            <a:ext cx="77247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82600" y="5651500"/>
            <a:ext cx="1841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39750" y="5661025"/>
            <a:ext cx="7920038" cy="487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/>
              <a:t>Leo Waaijers: </a:t>
            </a:r>
            <a:r>
              <a:rPr lang="en-US" sz="1200" i="1"/>
              <a:t>The DARE Chronicle: Open Access to Research Results and Teaching Material in the Netherlands</a:t>
            </a:r>
            <a:r>
              <a:rPr lang="en-US" sz="1200"/>
              <a:t>, Ariadne, 53, October 30, 2007.  http://www.ariadne.ac.uk/issue53/waaijers</a:t>
            </a:r>
            <a:r>
              <a:rPr lang="en-US" sz="1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1188" y="476250"/>
            <a:ext cx="12255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R</a:t>
            </a:r>
            <a:r>
              <a:rPr lang="en-US" sz="1000" b="1"/>
              <a:t>ESEARCH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Virtual Research Environments (VRE)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DataLabs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Data Information Office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11188" y="476250"/>
            <a:ext cx="12239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P</a:t>
            </a:r>
            <a:r>
              <a:rPr lang="en-US" sz="1000" b="1"/>
              <a:t>UBLICATION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Virtual Research Environments (VRE)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Copyright Office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Institutional Repository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Leiden University Press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835150" y="27813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11188" y="188913"/>
            <a:ext cx="1223962" cy="936625"/>
          </a:xfrm>
          <a:prstGeom prst="rect">
            <a:avLst/>
          </a:prstGeom>
          <a:solidFill>
            <a:srgbClr val="800080"/>
          </a:solidFill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55875" y="3429000"/>
            <a:ext cx="7207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39750" y="333375"/>
            <a:ext cx="1368425" cy="623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R</a:t>
            </a:r>
            <a:r>
              <a:rPr lang="en-US" sz="1000" b="1"/>
              <a:t>EGISTRATION </a:t>
            </a:r>
          </a:p>
          <a:p>
            <a:pPr algn="ctr">
              <a:spcBef>
                <a:spcPct val="50000"/>
              </a:spcBef>
            </a:pPr>
            <a:r>
              <a:rPr lang="en-US" sz="1000" b="1"/>
              <a:t> </a:t>
            </a:r>
            <a:r>
              <a:rPr lang="en-US" sz="1400" b="1"/>
              <a:t>A</a:t>
            </a:r>
            <a:r>
              <a:rPr lang="en-US" sz="1000" b="1"/>
              <a:t>RCHIVING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/>
          </a:p>
          <a:p>
            <a:pPr>
              <a:buFont typeface="Wingdings" pitchFamily="2" charset="2"/>
              <a:buChar char="§"/>
            </a:pPr>
            <a:r>
              <a:rPr lang="en-US"/>
              <a:t>Current Research Information System (CRIS) 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Library assigns </a:t>
            </a:r>
            <a:r>
              <a:rPr lang="en-US" i="1"/>
              <a:t>Digital Author Identifier</a:t>
            </a:r>
            <a:r>
              <a:rPr lang="en-US"/>
              <a:t> for Leiden authors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Institutional Repository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Virtual Research Environments (VRE) &amp; DataLabs (library focuses on data management during research project)</a:t>
            </a:r>
          </a:p>
          <a:p>
            <a:pPr>
              <a:buFont typeface="Wingdings" pitchFamily="2" charset="2"/>
              <a:buChar char="§"/>
            </a:pPr>
            <a:r>
              <a:rPr lang="en-US"/>
              <a:t>Digital Faculty Archives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sjabloon_en">
  <a:themeElements>
    <a:clrScheme name="presentatiesjabloon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sjabloon_en">
      <a:majorFont>
        <a:latin typeface="Minion"/>
        <a:ea typeface=""/>
        <a:cs typeface=""/>
      </a:majorFont>
      <a:minorFont>
        <a:latin typeface="Min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Minion" pitchFamily="2" charset="0"/>
          </a:defRPr>
        </a:defPPr>
      </a:lstStyle>
    </a:lnDef>
  </a:objectDefaults>
  <a:extraClrSchemeLst>
    <a:extraClrScheme>
      <a:clrScheme name="presentatiesjabloon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sjabloon_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sjabloon_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presentatiesjabloon_en</Template>
  <TotalTime>240</TotalTime>
  <Words>499</Words>
  <Application>Microsoft Office PowerPoint</Application>
  <PresentationFormat>On-screen Show (4:3)</PresentationFormat>
  <Paragraphs>91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Minion</vt:lpstr>
      <vt:lpstr>Wingdings</vt:lpstr>
      <vt:lpstr>presentatiesjabloon_en</vt:lpstr>
      <vt:lpstr> Supporting researchers  at Leiden University  Kurt De Belder University Librarian Director Leiden University Libraries &amp; Leiden University Press</vt:lpstr>
      <vt:lpstr>Slide 2</vt:lpstr>
      <vt:lpstr>Partner in Knowledge (1)</vt:lpstr>
      <vt:lpstr>Partner in Knowledge (2)</vt:lpstr>
      <vt:lpstr>Partner in Knowledge (3)</vt:lpstr>
      <vt:lpstr>Research life cycle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Results</vt:lpstr>
      <vt:lpstr>Slide 16</vt:lpstr>
    </vt:vector>
  </TitlesOfParts>
  <Company>Universiteit Leiden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Supporting researchers  at Leiden University  Kurt De Belder University Librarian Director Leiden University Libraries &amp; Leiden University Press</dc:title>
  <dc:creator>belderkfkde</dc:creator>
  <cp:lastModifiedBy>skopinr</cp:lastModifiedBy>
  <cp:revision>32</cp:revision>
  <dcterms:created xsi:type="dcterms:W3CDTF">2012-06-02T07:44:39Z</dcterms:created>
  <dcterms:modified xsi:type="dcterms:W3CDTF">2012-06-04T20:01:15Z</dcterms:modified>
</cp:coreProperties>
</file>